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65"/>
  </p:notesMasterIdLst>
  <p:sldIdLst>
    <p:sldId id="719" r:id="rId24"/>
    <p:sldId id="301" r:id="rId25"/>
    <p:sldId id="302" r:id="rId26"/>
    <p:sldId id="331" r:id="rId27"/>
    <p:sldId id="730" r:id="rId28"/>
    <p:sldId id="731" r:id="rId29"/>
    <p:sldId id="736" r:id="rId30"/>
    <p:sldId id="436" r:id="rId31"/>
    <p:sldId id="760" r:id="rId32"/>
    <p:sldId id="735" r:id="rId33"/>
    <p:sldId id="737" r:id="rId34"/>
    <p:sldId id="732" r:id="rId35"/>
    <p:sldId id="449" r:id="rId36"/>
    <p:sldId id="450" r:id="rId37"/>
    <p:sldId id="451" r:id="rId38"/>
    <p:sldId id="761" r:id="rId39"/>
    <p:sldId id="762" r:id="rId40"/>
    <p:sldId id="452" r:id="rId41"/>
    <p:sldId id="453" r:id="rId42"/>
    <p:sldId id="763" r:id="rId43"/>
    <p:sldId id="454" r:id="rId44"/>
    <p:sldId id="733" r:id="rId45"/>
    <p:sldId id="734" r:id="rId46"/>
    <p:sldId id="738" r:id="rId47"/>
    <p:sldId id="747" r:id="rId48"/>
    <p:sldId id="740" r:id="rId49"/>
    <p:sldId id="748" r:id="rId50"/>
    <p:sldId id="742" r:id="rId51"/>
    <p:sldId id="749" r:id="rId52"/>
    <p:sldId id="722" r:id="rId53"/>
    <p:sldId id="750" r:id="rId54"/>
    <p:sldId id="751" r:id="rId55"/>
    <p:sldId id="370" r:id="rId56"/>
    <p:sldId id="752" r:id="rId57"/>
    <p:sldId id="754" r:id="rId58"/>
    <p:sldId id="755" r:id="rId59"/>
    <p:sldId id="756" r:id="rId60"/>
    <p:sldId id="757" r:id="rId61"/>
    <p:sldId id="758" r:id="rId62"/>
    <p:sldId id="759" r:id="rId63"/>
    <p:sldId id="721"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5641B6-2229-42D2-A9AB-A1FB3D3F79E5}" v="36" dt="2024-06-24T10:20:23.3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555" autoAdjust="0"/>
    <p:restoredTop sz="77253"/>
  </p:normalViewPr>
  <p:slideViewPr>
    <p:cSldViewPr snapToGrid="0">
      <p:cViewPr varScale="1">
        <p:scale>
          <a:sx n="76" d="100"/>
          <a:sy n="76" d="100"/>
        </p:scale>
        <p:origin x="687"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slide" Target="slides/slide40.xml"/><Relationship Id="rId68" Type="http://schemas.openxmlformats.org/officeDocument/2006/relationships/theme" Target="theme/theme1.xml"/><Relationship Id="rId7" Type="http://schemas.openxmlformats.org/officeDocument/2006/relationships/slideMaster" Target="slideMasters/slideMaster4.xml"/><Relationship Id="rId71"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3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slide" Target="slides/slide41.xml"/><Relationship Id="rId69"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viewProps" Target="viewProps.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7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585641B6-2229-42D2-A9AB-A1FB3D3F79E5}"/>
    <pc:docChg chg="undo custSel addSld delSld modSld">
      <pc:chgData name="Stalin Jacob Wilson Packia Dhas" userId="050d7d71-3621-4503-95e8-1c9a9d962492" providerId="ADAL" clId="{585641B6-2229-42D2-A9AB-A1FB3D3F79E5}" dt="2024-06-24T10:20:23.384" v="44"/>
      <pc:docMkLst>
        <pc:docMk/>
      </pc:docMkLst>
      <pc:sldChg chg="modSp mod">
        <pc:chgData name="Stalin Jacob Wilson Packia Dhas" userId="050d7d71-3621-4503-95e8-1c9a9d962492" providerId="ADAL" clId="{585641B6-2229-42D2-A9AB-A1FB3D3F79E5}" dt="2024-06-24T09:56:42.683" v="0" actId="6549"/>
        <pc:sldMkLst>
          <pc:docMk/>
          <pc:sldMk cId="3657130640" sldId="301"/>
        </pc:sldMkLst>
        <pc:spChg chg="mod">
          <ac:chgData name="Stalin Jacob Wilson Packia Dhas" userId="050d7d71-3621-4503-95e8-1c9a9d962492" providerId="ADAL" clId="{585641B6-2229-42D2-A9AB-A1FB3D3F79E5}" dt="2024-06-24T09:56:42.683" v="0" actId="6549"/>
          <ac:spMkLst>
            <pc:docMk/>
            <pc:sldMk cId="3657130640" sldId="301"/>
            <ac:spMk id="3" creationId="{00000000-0000-0000-0000-000000000000}"/>
          </ac:spMkLst>
        </pc:spChg>
      </pc:sldChg>
      <pc:sldChg chg="modSp mod">
        <pc:chgData name="Stalin Jacob Wilson Packia Dhas" userId="050d7d71-3621-4503-95e8-1c9a9d962492" providerId="ADAL" clId="{585641B6-2229-42D2-A9AB-A1FB3D3F79E5}" dt="2024-06-24T09:56:51.035" v="1" actId="20577"/>
        <pc:sldMkLst>
          <pc:docMk/>
          <pc:sldMk cId="3192266062" sldId="302"/>
        </pc:sldMkLst>
        <pc:spChg chg="mod">
          <ac:chgData name="Stalin Jacob Wilson Packia Dhas" userId="050d7d71-3621-4503-95e8-1c9a9d962492" providerId="ADAL" clId="{585641B6-2229-42D2-A9AB-A1FB3D3F79E5}" dt="2024-06-24T09:56:51.035" v="1" actId="20577"/>
          <ac:spMkLst>
            <pc:docMk/>
            <pc:sldMk cId="3192266062" sldId="302"/>
            <ac:spMk id="3" creationId="{00000000-0000-0000-0000-000000000000}"/>
          </ac:spMkLst>
        </pc:spChg>
      </pc:sldChg>
      <pc:sldChg chg="modAnim">
        <pc:chgData name="Stalin Jacob Wilson Packia Dhas" userId="050d7d71-3621-4503-95e8-1c9a9d962492" providerId="ADAL" clId="{585641B6-2229-42D2-A9AB-A1FB3D3F79E5}" dt="2024-06-24T10:15:24.119" v="13"/>
        <pc:sldMkLst>
          <pc:docMk/>
          <pc:sldMk cId="1572649805" sldId="331"/>
        </pc:sldMkLst>
      </pc:sldChg>
      <pc:sldChg chg="modSp modAnim">
        <pc:chgData name="Stalin Jacob Wilson Packia Dhas" userId="050d7d71-3621-4503-95e8-1c9a9d962492" providerId="ADAL" clId="{585641B6-2229-42D2-A9AB-A1FB3D3F79E5}" dt="2024-06-24T10:18:21.234" v="32"/>
        <pc:sldMkLst>
          <pc:docMk/>
          <pc:sldMk cId="0" sldId="450"/>
        </pc:sldMkLst>
        <pc:spChg chg="mod">
          <ac:chgData name="Stalin Jacob Wilson Packia Dhas" userId="050d7d71-3621-4503-95e8-1c9a9d962492" providerId="ADAL" clId="{585641B6-2229-42D2-A9AB-A1FB3D3F79E5}" dt="2024-06-24T10:05:27.541" v="3" actId="113"/>
          <ac:spMkLst>
            <pc:docMk/>
            <pc:sldMk cId="0" sldId="450"/>
            <ac:spMk id="19459" creationId="{9BF678A1-9537-AC87-A54E-EF232C7D1C2E}"/>
          </ac:spMkLst>
        </pc:spChg>
      </pc:sldChg>
      <pc:sldChg chg="modSp modAnim">
        <pc:chgData name="Stalin Jacob Wilson Packia Dhas" userId="050d7d71-3621-4503-95e8-1c9a9d962492" providerId="ADAL" clId="{585641B6-2229-42D2-A9AB-A1FB3D3F79E5}" dt="2024-06-24T10:20:23.384" v="44"/>
        <pc:sldMkLst>
          <pc:docMk/>
          <pc:sldMk cId="0" sldId="452"/>
        </pc:sldMkLst>
        <pc:spChg chg="mod">
          <ac:chgData name="Stalin Jacob Wilson Packia Dhas" userId="050d7d71-3621-4503-95e8-1c9a9d962492" providerId="ADAL" clId="{585641B6-2229-42D2-A9AB-A1FB3D3F79E5}" dt="2024-06-24T10:20:16.523" v="43" actId="20577"/>
          <ac:spMkLst>
            <pc:docMk/>
            <pc:sldMk cId="0" sldId="452"/>
            <ac:spMk id="21507" creationId="{0F96F079-F11C-24A5-3C4C-7A7BF9908745}"/>
          </ac:spMkLst>
        </pc:spChg>
      </pc:sldChg>
      <pc:sldChg chg="modAnim">
        <pc:chgData name="Stalin Jacob Wilson Packia Dhas" userId="050d7d71-3621-4503-95e8-1c9a9d962492" providerId="ADAL" clId="{585641B6-2229-42D2-A9AB-A1FB3D3F79E5}" dt="2024-06-24T10:15:41.582" v="15"/>
        <pc:sldMkLst>
          <pc:docMk/>
          <pc:sldMk cId="2072611135" sldId="730"/>
        </pc:sldMkLst>
      </pc:sldChg>
      <pc:sldChg chg="del">
        <pc:chgData name="Stalin Jacob Wilson Packia Dhas" userId="050d7d71-3621-4503-95e8-1c9a9d962492" providerId="ADAL" clId="{585641B6-2229-42D2-A9AB-A1FB3D3F79E5}" dt="2024-06-24T10:07:02.606" v="5" actId="47"/>
        <pc:sldMkLst>
          <pc:docMk/>
          <pc:sldMk cId="1030896479" sldId="741"/>
        </pc:sldMkLst>
      </pc:sldChg>
      <pc:sldChg chg="add del">
        <pc:chgData name="Stalin Jacob Wilson Packia Dhas" userId="050d7d71-3621-4503-95e8-1c9a9d962492" providerId="ADAL" clId="{585641B6-2229-42D2-A9AB-A1FB3D3F79E5}" dt="2024-06-24T10:07:08.631" v="7" actId="47"/>
        <pc:sldMkLst>
          <pc:docMk/>
          <pc:sldMk cId="405335277" sldId="742"/>
        </pc:sldMkLst>
      </pc:sldChg>
      <pc:sldChg chg="del">
        <pc:chgData name="Stalin Jacob Wilson Packia Dhas" userId="050d7d71-3621-4503-95e8-1c9a9d962492" providerId="ADAL" clId="{585641B6-2229-42D2-A9AB-A1FB3D3F79E5}" dt="2024-06-24T10:07:18.125" v="8" actId="47"/>
        <pc:sldMkLst>
          <pc:docMk/>
          <pc:sldMk cId="792657769" sldId="743"/>
        </pc:sldMkLst>
      </pc:sldChg>
      <pc:sldChg chg="del">
        <pc:chgData name="Stalin Jacob Wilson Packia Dhas" userId="050d7d71-3621-4503-95e8-1c9a9d962492" providerId="ADAL" clId="{585641B6-2229-42D2-A9AB-A1FB3D3F79E5}" dt="2024-06-24T10:07:19.563" v="9" actId="47"/>
        <pc:sldMkLst>
          <pc:docMk/>
          <pc:sldMk cId="3658660692" sldId="744"/>
        </pc:sldMkLst>
      </pc:sldChg>
      <pc:sldChg chg="del">
        <pc:chgData name="Stalin Jacob Wilson Packia Dhas" userId="050d7d71-3621-4503-95e8-1c9a9d962492" providerId="ADAL" clId="{585641B6-2229-42D2-A9AB-A1FB3D3F79E5}" dt="2024-06-24T10:07:20.408" v="10" actId="47"/>
        <pc:sldMkLst>
          <pc:docMk/>
          <pc:sldMk cId="2594663728" sldId="745"/>
        </pc:sldMkLst>
      </pc:sldChg>
      <pc:sldChg chg="del">
        <pc:chgData name="Stalin Jacob Wilson Packia Dhas" userId="050d7d71-3621-4503-95e8-1c9a9d962492" providerId="ADAL" clId="{585641B6-2229-42D2-A9AB-A1FB3D3F79E5}" dt="2024-06-24T10:07:21.682" v="11" actId="47"/>
        <pc:sldMkLst>
          <pc:docMk/>
          <pc:sldMk cId="2123563857" sldId="746"/>
        </pc:sldMkLst>
      </pc:sldChg>
      <pc:sldChg chg="modAnim">
        <pc:chgData name="Stalin Jacob Wilson Packia Dhas" userId="050d7d71-3621-4503-95e8-1c9a9d962492" providerId="ADAL" clId="{585641B6-2229-42D2-A9AB-A1FB3D3F79E5}" dt="2024-06-24T10:16:46.830" v="23"/>
        <pc:sldMkLst>
          <pc:docMk/>
          <pc:sldMk cId="3025242833" sldId="760"/>
        </pc:sldMkLst>
      </pc:sldChg>
      <pc:sldChg chg="modSp modAnim">
        <pc:chgData name="Stalin Jacob Wilson Packia Dhas" userId="050d7d71-3621-4503-95e8-1c9a9d962492" providerId="ADAL" clId="{585641B6-2229-42D2-A9AB-A1FB3D3F79E5}" dt="2024-06-24T10:06:33.539" v="4" actId="6549"/>
        <pc:sldMkLst>
          <pc:docMk/>
          <pc:sldMk cId="973759493" sldId="763"/>
        </pc:sldMkLst>
        <pc:spChg chg="mod">
          <ac:chgData name="Stalin Jacob Wilson Packia Dhas" userId="050d7d71-3621-4503-95e8-1c9a9d962492" providerId="ADAL" clId="{585641B6-2229-42D2-A9AB-A1FB3D3F79E5}" dt="2024-06-24T10:06:33.539" v="4" actId="6549"/>
          <ac:spMkLst>
            <pc:docMk/>
            <pc:sldMk cId="973759493" sldId="763"/>
            <ac:spMk id="22531" creationId="{53C105CF-178F-4693-6ED5-0D4EAD4A64B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24/06/2024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kernel is a core component of an operating system (OS) that acts as an intermediary between the hardware and the user-level applications. It manages system resources and provides essential services to ensure smooth and secure operation of the computer.</a:t>
            </a:r>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Application Programming Interface (API) is a set of rules and tools that allows different software applications to communicate with each other.</a:t>
            </a:r>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23464769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2572617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kernel is a core component of an operating system (OS) that acts as an intermediary between the hardware and the user-level applications. It manages system resources and provides essential services to ensure smooth and secure operation of the computer.</a:t>
            </a:r>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6059955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Multiprogramming allows multiple programs to be loaded into the computer's memory simultaneously, and the CPU switches between them, executing each for a short duration. </a:t>
            </a:r>
          </a:p>
        </p:txBody>
      </p:sp>
      <p:sp>
        <p:nvSpPr>
          <p:cNvPr id="4" name="Slide Number Placeholder 3"/>
          <p:cNvSpPr>
            <a:spLocks noGrp="1"/>
          </p:cNvSpPr>
          <p:nvPr>
            <p:ph type="sldNum" sz="quarter" idx="5"/>
          </p:nvPr>
        </p:nvSpPr>
        <p:spPr/>
        <p:txBody>
          <a:bodyPr/>
          <a:lstStyle/>
          <a:p>
            <a:fld id="{8374F67A-0874-45E3-BD6B-71B178B0D08F}" type="slidenum">
              <a:rPr lang="en-GB" smtClean="0"/>
              <a:t>9</a:t>
            </a:fld>
            <a:endParaRPr lang="en-GB"/>
          </a:p>
        </p:txBody>
      </p:sp>
    </p:spTree>
    <p:extLst>
      <p:ext uri="{BB962C8B-B14F-4D97-AF65-F5344CB8AC3E}">
        <p14:creationId xmlns:p14="http://schemas.microsoft.com/office/powerpoint/2010/main" val="10274519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10720882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26134602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4194914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7932812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14956389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30</a:t>
            </a:fld>
            <a:endParaRPr lang="en-US" dirty="0"/>
          </a:p>
        </p:txBody>
      </p:sp>
    </p:spTree>
    <p:extLst>
      <p:ext uri="{BB962C8B-B14F-4D97-AF65-F5344CB8AC3E}">
        <p14:creationId xmlns:p14="http://schemas.microsoft.com/office/powerpoint/2010/main" val="6605942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31</a:t>
            </a:fld>
            <a:endParaRPr lang="en-US" dirty="0"/>
          </a:p>
        </p:txBody>
      </p:sp>
    </p:spTree>
    <p:extLst>
      <p:ext uri="{BB962C8B-B14F-4D97-AF65-F5344CB8AC3E}">
        <p14:creationId xmlns:p14="http://schemas.microsoft.com/office/powerpoint/2010/main" val="13003345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32</a:t>
            </a:fld>
            <a:endParaRPr lang="en-US" dirty="0"/>
          </a:p>
        </p:txBody>
      </p:sp>
    </p:spTree>
    <p:extLst>
      <p:ext uri="{BB962C8B-B14F-4D97-AF65-F5344CB8AC3E}">
        <p14:creationId xmlns:p14="http://schemas.microsoft.com/office/powerpoint/2010/main" val="7232507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33</a:t>
            </a:fld>
            <a:endParaRPr lang="en-US" dirty="0"/>
          </a:p>
        </p:txBody>
      </p:sp>
    </p:spTree>
    <p:extLst>
      <p:ext uri="{BB962C8B-B14F-4D97-AF65-F5344CB8AC3E}">
        <p14:creationId xmlns:p14="http://schemas.microsoft.com/office/powerpoint/2010/main" val="72458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34</a:t>
            </a:fld>
            <a:endParaRPr lang="en-US" dirty="0"/>
          </a:p>
        </p:txBody>
      </p:sp>
    </p:spTree>
    <p:extLst>
      <p:ext uri="{BB962C8B-B14F-4D97-AF65-F5344CB8AC3E}">
        <p14:creationId xmlns:p14="http://schemas.microsoft.com/office/powerpoint/2010/main" val="22947153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35</a:t>
            </a:fld>
            <a:endParaRPr lang="en-US" dirty="0"/>
          </a:p>
        </p:txBody>
      </p:sp>
    </p:spTree>
    <p:extLst>
      <p:ext uri="{BB962C8B-B14F-4D97-AF65-F5344CB8AC3E}">
        <p14:creationId xmlns:p14="http://schemas.microsoft.com/office/powerpoint/2010/main" val="19493672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36</a:t>
            </a:fld>
            <a:endParaRPr lang="en-US" dirty="0"/>
          </a:p>
        </p:txBody>
      </p:sp>
    </p:spTree>
    <p:extLst>
      <p:ext uri="{BB962C8B-B14F-4D97-AF65-F5344CB8AC3E}">
        <p14:creationId xmlns:p14="http://schemas.microsoft.com/office/powerpoint/2010/main" val="13284323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37</a:t>
            </a:fld>
            <a:endParaRPr lang="en-US" dirty="0"/>
          </a:p>
        </p:txBody>
      </p:sp>
    </p:spTree>
    <p:extLst>
      <p:ext uri="{BB962C8B-B14F-4D97-AF65-F5344CB8AC3E}">
        <p14:creationId xmlns:p14="http://schemas.microsoft.com/office/powerpoint/2010/main" val="27060479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38</a:t>
            </a:fld>
            <a:endParaRPr lang="en-US" dirty="0"/>
          </a:p>
        </p:txBody>
      </p:sp>
    </p:spTree>
    <p:extLst>
      <p:ext uri="{BB962C8B-B14F-4D97-AF65-F5344CB8AC3E}">
        <p14:creationId xmlns:p14="http://schemas.microsoft.com/office/powerpoint/2010/main" val="21131783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39</a:t>
            </a:fld>
            <a:endParaRPr lang="en-US" dirty="0"/>
          </a:p>
        </p:txBody>
      </p:sp>
    </p:spTree>
    <p:extLst>
      <p:ext uri="{BB962C8B-B14F-4D97-AF65-F5344CB8AC3E}">
        <p14:creationId xmlns:p14="http://schemas.microsoft.com/office/powerpoint/2010/main" val="3876772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40</a:t>
            </a:fld>
            <a:endParaRPr lang="en-US" dirty="0"/>
          </a:p>
        </p:txBody>
      </p:sp>
    </p:spTree>
    <p:extLst>
      <p:ext uri="{BB962C8B-B14F-4D97-AF65-F5344CB8AC3E}">
        <p14:creationId xmlns:p14="http://schemas.microsoft.com/office/powerpoint/2010/main" val="22757753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41</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ACF430E-D8EE-49EE-AEED-35054D980690}" type="datetime1">
              <a:rPr lang="en-GB" smtClean="0"/>
              <a:t>24/06/2024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764370C-46B0-402C-9D6F-42F533DF36FE}" type="datetime1">
              <a:rPr lang="en-GB" smtClean="0"/>
              <a:t>24/06/2024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8301CE0F-E944-498B-9F9C-0522B0A6C499}" type="datetime1">
              <a:rPr lang="en-GB" smtClean="0"/>
              <a:t>24/06/2024</a:t>
            </a:fld>
            <a:endParaRPr lang="en-US" dirty="0"/>
          </a:p>
        </p:txBody>
      </p:sp>
      <p:sp>
        <p:nvSpPr>
          <p:cNvPr id="4" name="Footer Placeholder 3"/>
          <p:cNvSpPr>
            <a:spLocks noGrp="1"/>
          </p:cNvSpPr>
          <p:nvPr>
            <p:ph type="ftr" sz="quarter" idx="11"/>
          </p:nvPr>
        </p:nvSpPr>
        <p:spPr/>
        <p:txBody>
          <a:bodyPr/>
          <a:lstStyle/>
          <a:p>
            <a:r>
              <a:rPr lang="en-US"/>
              <a:t>Computer System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85F070A-1350-4C42-A1AD-167670CBA3D8}" type="datetime1">
              <a:rPr lang="en-GB" smtClean="0"/>
              <a:t>24/06/2024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0FB5CE6-0CD8-4C36-9ED2-6BCA4AE34561}" type="datetime1">
              <a:rPr lang="en-GB" smtClean="0"/>
              <a:t>24/06/2024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D921680-5BFB-4D0A-AFB0-8366AE4EA204}" type="datetime1">
              <a:rPr lang="en-GB" smtClean="0"/>
              <a:t>24/06/2024</a:t>
            </a:fld>
            <a:endParaRPr lang="en-US" dirty="0"/>
          </a:p>
        </p:txBody>
      </p:sp>
      <p:sp>
        <p:nvSpPr>
          <p:cNvPr id="4" name="Footer Placeholder 3"/>
          <p:cNvSpPr>
            <a:spLocks noGrp="1"/>
          </p:cNvSpPr>
          <p:nvPr>
            <p:ph type="ftr" sz="quarter" idx="11"/>
          </p:nvPr>
        </p:nvSpPr>
        <p:spPr/>
        <p:txBody>
          <a:bodyPr/>
          <a:lstStyle/>
          <a:p>
            <a:r>
              <a:rPr lang="en-US"/>
              <a:t>Computer System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CC510BD9-7E03-49F6-8398-C159D6255107}" type="datetime1">
              <a:rPr lang="en-GB" noProof="0" smtClean="0"/>
              <a:t>24/06/2024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7F205E3-642D-414D-B8D9-880955E8D5C7}" type="datetime1">
              <a:rPr lang="en-GB" smtClean="0"/>
              <a:t>24/06/2024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6009AD0-1199-4677-AB70-7814C9C71659}" type="datetime1">
              <a:rPr lang="en-GB" smtClean="0"/>
              <a:t>24/06/2024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22872BA-CE48-4714-8D72-1F85ABF536D5}" type="datetime1">
              <a:rPr lang="en-GB" smtClean="0"/>
              <a:t>24/06/2024</a:t>
            </a:fld>
            <a:endParaRPr lang="en-US" dirty="0"/>
          </a:p>
        </p:txBody>
      </p:sp>
      <p:sp>
        <p:nvSpPr>
          <p:cNvPr id="4" name="Footer Placeholder 3"/>
          <p:cNvSpPr>
            <a:spLocks noGrp="1"/>
          </p:cNvSpPr>
          <p:nvPr>
            <p:ph type="ftr" sz="quarter" idx="11"/>
          </p:nvPr>
        </p:nvSpPr>
        <p:spPr/>
        <p:txBody>
          <a:bodyPr/>
          <a:lstStyle/>
          <a:p>
            <a:r>
              <a:rPr lang="en-US"/>
              <a:t>Computer System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36034626-BFE2-4125-92BF-20413CE70672}" type="datetime1">
              <a:rPr lang="en-GB" noProof="0" smtClean="0"/>
              <a:t>24/06/2024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B6124F5-EE00-4AB1-A623-772841DA5869}" type="datetime1">
              <a:rPr lang="en-GB" smtClean="0"/>
              <a:t>24/06/2024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37852D8-5C56-4A7A-B336-636CE8A3BAF0}" type="datetime1">
              <a:rPr lang="en-GB" smtClean="0"/>
              <a:t>24/06/2024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589C441F-90FF-487E-8030-D7A14644EC3B}" type="datetime1">
              <a:rPr lang="en-GB" smtClean="0"/>
              <a:t>24/06/2024</a:t>
            </a:fld>
            <a:endParaRPr lang="en-US" dirty="0"/>
          </a:p>
        </p:txBody>
      </p:sp>
      <p:sp>
        <p:nvSpPr>
          <p:cNvPr id="4" name="Footer Placeholder 3"/>
          <p:cNvSpPr>
            <a:spLocks noGrp="1"/>
          </p:cNvSpPr>
          <p:nvPr>
            <p:ph type="ftr" sz="quarter" idx="11"/>
          </p:nvPr>
        </p:nvSpPr>
        <p:spPr/>
        <p:txBody>
          <a:bodyPr/>
          <a:lstStyle/>
          <a:p>
            <a:r>
              <a:rPr lang="en-US"/>
              <a:t>Computer System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EF181BF-F9ED-441B-8729-E090074C8776}" type="datetime1">
              <a:rPr lang="en-GB" smtClean="0"/>
              <a:t>24/06/2024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84084BF-8166-4EA6-8737-AB48ABFF0453}" type="datetime1">
              <a:rPr lang="en-GB" smtClean="0"/>
              <a:t>24/06/2024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82298B6-2AA2-4932-A88B-1EBDBA7218DF}" type="datetime1">
              <a:rPr lang="en-GB" smtClean="0"/>
              <a:t>24/06/2024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9EA3021-1CE9-4C0E-B127-49C48362823D}" type="datetime1">
              <a:rPr lang="en-GB" smtClean="0"/>
              <a:t>24/06/2024</a:t>
            </a:fld>
            <a:endParaRPr lang="en-US" dirty="0"/>
          </a:p>
        </p:txBody>
      </p:sp>
      <p:sp>
        <p:nvSpPr>
          <p:cNvPr id="4" name="Footer Placeholder 3"/>
          <p:cNvSpPr>
            <a:spLocks noGrp="1"/>
          </p:cNvSpPr>
          <p:nvPr>
            <p:ph type="ftr" sz="quarter" idx="11"/>
          </p:nvPr>
        </p:nvSpPr>
        <p:spPr/>
        <p:txBody>
          <a:bodyPr/>
          <a:lstStyle/>
          <a:p>
            <a:r>
              <a:rPr lang="en-US"/>
              <a:t>Computer System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CCBEABC2-013D-4859-9A28-0F845FE851D6}" type="datetime1">
              <a:rPr lang="en-GB" noProof="0" smtClean="0"/>
              <a:t>24/06/2024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DF6678B-93D5-46F9-B486-DFA13BB350FE}" type="datetime1">
              <a:rPr lang="en-GB" smtClean="0"/>
              <a:t>24/06/2024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468297B-3E8D-45F7-961B-D47D39097B3B}" type="datetime1">
              <a:rPr lang="en-GB" smtClean="0"/>
              <a:t>24/06/2024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8FE79CF-74AB-4FDA-889A-7923C850F82D}" type="datetime1">
              <a:rPr lang="en-GB" smtClean="0"/>
              <a:t>24/06/2024</a:t>
            </a:fld>
            <a:endParaRPr lang="en-US" dirty="0"/>
          </a:p>
        </p:txBody>
      </p:sp>
      <p:sp>
        <p:nvSpPr>
          <p:cNvPr id="4" name="Footer Placeholder 3"/>
          <p:cNvSpPr>
            <a:spLocks noGrp="1"/>
          </p:cNvSpPr>
          <p:nvPr>
            <p:ph type="ftr" sz="quarter" idx="11"/>
          </p:nvPr>
        </p:nvSpPr>
        <p:spPr/>
        <p:txBody>
          <a:bodyPr/>
          <a:lstStyle/>
          <a:p>
            <a:r>
              <a:rPr lang="en-US"/>
              <a:t>Computer System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998FAE85-4F38-4825-92CB-30645FE7733D}" type="datetime1">
              <a:rPr lang="en-GB" noProof="0" smtClean="0"/>
              <a:t>24/06/2024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B299198-B230-4751-B5DB-7308225D051D}" type="datetime1">
              <a:rPr lang="en-GB" smtClean="0"/>
              <a:t>24/06/2024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DF7C742-89E6-45BD-96D1-C4EE12663804}" type="datetime1">
              <a:rPr lang="en-GB" smtClean="0"/>
              <a:t>24/06/2024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EC4589C5-706B-4A7C-9E0F-C58D782FCD65}" type="datetime1">
              <a:rPr lang="en-GB" smtClean="0"/>
              <a:t>24/06/2024</a:t>
            </a:fld>
            <a:endParaRPr lang="en-US" dirty="0"/>
          </a:p>
        </p:txBody>
      </p:sp>
      <p:sp>
        <p:nvSpPr>
          <p:cNvPr id="4" name="Footer Placeholder 3"/>
          <p:cNvSpPr>
            <a:spLocks noGrp="1"/>
          </p:cNvSpPr>
          <p:nvPr>
            <p:ph type="ftr" sz="quarter" idx="11"/>
          </p:nvPr>
        </p:nvSpPr>
        <p:spPr/>
        <p:txBody>
          <a:bodyPr/>
          <a:lstStyle/>
          <a:p>
            <a:r>
              <a:rPr lang="en-US"/>
              <a:t>Computer System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8A7FD4C9-CB54-4488-B7CB-758E313FEA71}" type="datetime1">
              <a:rPr lang="en-GB" noProof="0" smtClean="0"/>
              <a:t>24/06/2024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C3425F6-802A-48C4-9A65-4B11522F25E7}" type="datetime1">
              <a:rPr lang="en-GB" smtClean="0"/>
              <a:t>24/06/2024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87C113B-F213-4FFA-80C7-7E8B0623577F}" type="datetime1">
              <a:rPr lang="en-GB" smtClean="0"/>
              <a:t>24/06/2024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46F3D471-DF81-487F-B1A2-EA3E03DF60FA}" type="datetime1">
              <a:rPr lang="en-GB" smtClean="0"/>
              <a:t>24/06/2024</a:t>
            </a:fld>
            <a:endParaRPr lang="en-US" dirty="0"/>
          </a:p>
        </p:txBody>
      </p:sp>
      <p:sp>
        <p:nvSpPr>
          <p:cNvPr id="4" name="Footer Placeholder 3"/>
          <p:cNvSpPr>
            <a:spLocks noGrp="1"/>
          </p:cNvSpPr>
          <p:nvPr>
            <p:ph type="ftr" sz="quarter" idx="11"/>
          </p:nvPr>
        </p:nvSpPr>
        <p:spPr/>
        <p:txBody>
          <a:bodyPr/>
          <a:lstStyle/>
          <a:p>
            <a:r>
              <a:rPr lang="en-US"/>
              <a:t>Computer System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A8B35BE1-2FAC-4B15-B2AF-43C835976EF7}" type="datetime1">
              <a:rPr lang="en-GB" noProof="0" smtClean="0"/>
              <a:t>24/06/2024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2528A3D-A1AF-4A84-A130-878DDEF1F5C2}" type="datetime1">
              <a:rPr lang="en-GB" smtClean="0"/>
              <a:t>24/06/2024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7444617-6C73-4CB9-ABD7-6C3FFD5FE8A6}" type="datetime1">
              <a:rPr lang="en-GB" smtClean="0"/>
              <a:t>24/06/2024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BE5B5427-E8A3-4456-B061-B297C1AF2357}" type="datetime1">
              <a:rPr lang="en-GB" smtClean="0"/>
              <a:t>24/06/2024</a:t>
            </a:fld>
            <a:endParaRPr lang="en-US" dirty="0"/>
          </a:p>
        </p:txBody>
      </p:sp>
      <p:sp>
        <p:nvSpPr>
          <p:cNvPr id="4" name="Footer Placeholder 3"/>
          <p:cNvSpPr>
            <a:spLocks noGrp="1"/>
          </p:cNvSpPr>
          <p:nvPr>
            <p:ph type="ftr" sz="quarter" idx="11"/>
          </p:nvPr>
        </p:nvSpPr>
        <p:spPr/>
        <p:txBody>
          <a:bodyPr/>
          <a:lstStyle/>
          <a:p>
            <a:r>
              <a:rPr lang="en-US"/>
              <a:t>Computer System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7D7329FF-7165-4214-8E1D-A2A650E8441B}" type="datetime1">
              <a:rPr lang="en-GB" noProof="0" smtClean="0"/>
              <a:t>24/06/2024</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Computer System Fundamentals </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CF8FEB0-F9A0-4A86-939B-28486FFB74FA}" type="datetime1">
              <a:rPr lang="en-GB" smtClean="0"/>
              <a:t>24/06/2024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Computer System Fundamentals </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7CC5148-1F27-4467-9926-F503C52FEBB0}" type="datetime1">
              <a:rPr lang="en-GB" smtClean="0"/>
              <a:t>24/06/2024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349C0D5D-EF9F-418A-8858-4E282E4A4F79}" type="datetime1">
              <a:rPr lang="en-GB" smtClean="0"/>
              <a:t>24/06/2024</a:t>
            </a:fld>
            <a:endParaRPr lang="en-US" dirty="0"/>
          </a:p>
        </p:txBody>
      </p:sp>
      <p:sp>
        <p:nvSpPr>
          <p:cNvPr id="4" name="Footer Placeholder 3"/>
          <p:cNvSpPr>
            <a:spLocks noGrp="1"/>
          </p:cNvSpPr>
          <p:nvPr>
            <p:ph type="ftr" sz="quarter" idx="11"/>
          </p:nvPr>
        </p:nvSpPr>
        <p:spPr/>
        <p:txBody>
          <a:bodyPr/>
          <a:lstStyle/>
          <a:p>
            <a:r>
              <a:rPr lang="en-US"/>
              <a:t>Computer System Fundamentals </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1.xml"/><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6.xml"/><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35.xml"/></Relationships>
</file>

<file path=ppt/slides/_rels/slide3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8.xml"/><Relationship Id="rId1" Type="http://schemas.openxmlformats.org/officeDocument/2006/relationships/slideLayout" Target="../slideLayouts/slideLayout35.xml"/></Relationships>
</file>

<file path=ppt/slides/_rels/slide3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9.xml"/><Relationship Id="rId1" Type="http://schemas.openxmlformats.org/officeDocument/2006/relationships/slideLayout" Target="../slideLayouts/slideLayout35.xml"/></Relationships>
</file>

<file path=ppt/slides/_rels/slide3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0.xml"/><Relationship Id="rId1" Type="http://schemas.openxmlformats.org/officeDocument/2006/relationships/slideLayout" Target="../slideLayouts/slideLayout35.xml"/></Relationships>
</file>

<file path=ppt/slides/_rels/slide3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1.xml"/><Relationship Id="rId1" Type="http://schemas.openxmlformats.org/officeDocument/2006/relationships/slideLayout" Target="../slideLayouts/slideLayout35.xml"/></Relationships>
</file>

<file path=ppt/slides/_rels/slide4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2.xml"/><Relationship Id="rId1" Type="http://schemas.openxmlformats.org/officeDocument/2006/relationships/slideLayout" Target="../slideLayouts/slideLayout35.xml"/></Relationships>
</file>

<file path=ppt/slides/_rels/slide4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3.xml"/><Relationship Id="rId1" Type="http://schemas.openxmlformats.org/officeDocument/2006/relationships/slideLayout" Target="../slideLayouts/slideLayout3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Computer Systems </a:t>
            </a:r>
          </a:p>
          <a:p>
            <a:r>
              <a:rPr lang="en-GB" sz="4800" dirty="0"/>
              <a:t>Fundamentals</a:t>
            </a:r>
          </a:p>
          <a:p>
            <a:r>
              <a:rPr lang="en-GB" sz="4800" dirty="0"/>
              <a:t>(ACCA4028)</a:t>
            </a:r>
          </a:p>
          <a:p>
            <a:r>
              <a:rPr lang="en-GB" sz="3600" i="1" dirty="0">
                <a:solidFill>
                  <a:srgbClr val="FFC000"/>
                </a:solidFill>
              </a:rPr>
              <a:t>Lecture - 6</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9150" y="-77932"/>
            <a:ext cx="4707082"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80" y="1545700"/>
            <a:ext cx="9123354" cy="5230549"/>
          </a:xfrm>
        </p:spPr>
        <p:txBody>
          <a:bodyPr>
            <a:normAutofit/>
          </a:bodyPr>
          <a:lstStyle/>
          <a:p>
            <a:pPr marL="446088" indent="-357188"/>
            <a:r>
              <a:rPr lang="en-IN" sz="4000" dirty="0"/>
              <a:t>Introduction</a:t>
            </a:r>
            <a:endParaRPr lang="en-GB" sz="4000" dirty="0">
              <a:cs typeface="Times New Roman" panose="02020603050405020304" pitchFamily="18" charset="0"/>
            </a:endParaRPr>
          </a:p>
          <a:p>
            <a:pPr marL="446088" indent="-357188"/>
            <a:r>
              <a:rPr lang="en-GB" sz="4000" dirty="0">
                <a:cs typeface="Times New Roman" panose="02020603050405020304" pitchFamily="18" charset="0"/>
              </a:rPr>
              <a:t>Operating System</a:t>
            </a:r>
          </a:p>
          <a:p>
            <a:pPr marL="446088" indent="-357188"/>
            <a:r>
              <a:rPr lang="en-GB" sz="4000" dirty="0">
                <a:cs typeface="Times New Roman" panose="02020603050405020304" pitchFamily="18" charset="0"/>
              </a:rPr>
              <a:t>Desktop</a:t>
            </a:r>
          </a:p>
          <a:p>
            <a:pPr marL="446088" indent="-357188"/>
            <a:r>
              <a:rPr lang="en-GB" sz="4000" dirty="0">
                <a:cs typeface="Times New Roman" panose="02020603050405020304" pitchFamily="18" charset="0"/>
              </a:rPr>
              <a:t>File Extension</a:t>
            </a:r>
          </a:p>
          <a:p>
            <a:pPr marL="446088" indent="-357188"/>
            <a:r>
              <a:rPr lang="en-GB" sz="4000" dirty="0">
                <a:cs typeface="Times New Roman" panose="02020603050405020304" pitchFamily="18" charset="0"/>
              </a:rPr>
              <a:t>Command Prompt</a:t>
            </a:r>
          </a:p>
          <a:p>
            <a:pPr marL="446088" indent="-357188"/>
            <a:endParaRPr lang="en-IN" sz="3627" b="1"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4432185" cy="365125"/>
          </a:xfrm>
        </p:spPr>
        <p:txBody>
          <a:bodyPr/>
          <a:lstStyle/>
          <a:p>
            <a:r>
              <a:rPr lang="en-GB" i="1"/>
              <a:t>Computer System Fundamentals </a:t>
            </a:r>
            <a:endParaRPr lang="en-GB" i="1"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pPr marL="514350"/>
            <a:r>
              <a:rPr lang="en-IN" sz="3200" dirty="0"/>
              <a:t>Define an operating system.</a:t>
            </a:r>
          </a:p>
          <a:p>
            <a:pPr marL="514350"/>
            <a:r>
              <a:rPr lang="en-IN" sz="3200" dirty="0"/>
              <a:t>Describe the function of the Operating System.</a:t>
            </a:r>
          </a:p>
          <a:p>
            <a:pPr marL="514350"/>
            <a:r>
              <a:rPr lang="en-IN" sz="3200" dirty="0"/>
              <a:t>Describe the use of the command prompt.</a:t>
            </a:r>
          </a:p>
          <a:p>
            <a:pPr marL="514350"/>
            <a:r>
              <a:rPr lang="en-IN" sz="3200" dirty="0"/>
              <a:t>Describe the uses of file extensions.</a:t>
            </a:r>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a:t>Computer System Fundamentals </a:t>
            </a:r>
            <a:endParaRPr lang="en-GB"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Operating Systems</a:t>
            </a:r>
          </a:p>
        </p:txBody>
      </p:sp>
      <p:sp>
        <p:nvSpPr>
          <p:cNvPr id="3" name="Content Placeholder 2"/>
          <p:cNvSpPr>
            <a:spLocks noGrp="1"/>
          </p:cNvSpPr>
          <p:nvPr>
            <p:ph idx="1"/>
          </p:nvPr>
        </p:nvSpPr>
        <p:spPr>
          <a:xfrm>
            <a:off x="753288" y="1474516"/>
            <a:ext cx="10401353" cy="5044170"/>
          </a:xfrm>
        </p:spPr>
        <p:txBody>
          <a:bodyPr>
            <a:normAutofit/>
          </a:bodyPr>
          <a:lstStyle/>
          <a:p>
            <a:pPr>
              <a:buNone/>
            </a:pPr>
            <a:r>
              <a:rPr lang="en-US" b="1" dirty="0"/>
              <a:t>Introduction</a:t>
            </a:r>
            <a:endParaRPr lang="en-US" dirty="0"/>
          </a:p>
          <a:p>
            <a:r>
              <a:rPr lang="en-GB" b="0" i="0" dirty="0">
                <a:solidFill>
                  <a:schemeClr val="tx1">
                    <a:lumMod val="95000"/>
                    <a:lumOff val="5000"/>
                  </a:schemeClr>
                </a:solidFill>
                <a:effectLst/>
              </a:rPr>
              <a:t>An </a:t>
            </a:r>
            <a:r>
              <a:rPr lang="en-GB" b="1" i="0" dirty="0">
                <a:solidFill>
                  <a:schemeClr val="tx1">
                    <a:lumMod val="95000"/>
                    <a:lumOff val="5000"/>
                  </a:schemeClr>
                </a:solidFill>
                <a:effectLst/>
              </a:rPr>
              <a:t>operating system</a:t>
            </a:r>
            <a:r>
              <a:rPr lang="en-GB" b="0" i="0" dirty="0">
                <a:solidFill>
                  <a:schemeClr val="tx1">
                    <a:lumMod val="95000"/>
                    <a:lumOff val="5000"/>
                  </a:schemeClr>
                </a:solidFill>
                <a:effectLst/>
              </a:rPr>
              <a:t> (</a:t>
            </a:r>
            <a:r>
              <a:rPr lang="en-GB" b="1" i="0" dirty="0">
                <a:solidFill>
                  <a:schemeClr val="tx1">
                    <a:lumMod val="95000"/>
                    <a:lumOff val="5000"/>
                  </a:schemeClr>
                </a:solidFill>
                <a:effectLst/>
              </a:rPr>
              <a:t>OS</a:t>
            </a:r>
            <a:r>
              <a:rPr lang="en-GB" b="0" i="0" dirty="0">
                <a:solidFill>
                  <a:schemeClr val="tx1">
                    <a:lumMod val="95000"/>
                    <a:lumOff val="5000"/>
                  </a:schemeClr>
                </a:solidFill>
                <a:effectLst/>
              </a:rPr>
              <a:t>) is a </a:t>
            </a:r>
            <a:r>
              <a:rPr lang="en-GB" b="1" i="0" u="none" strike="noStrike" dirty="0">
                <a:solidFill>
                  <a:schemeClr val="tx1">
                    <a:lumMod val="95000"/>
                    <a:lumOff val="5000"/>
                  </a:schemeClr>
                </a:solidFill>
                <a:effectLst/>
              </a:rPr>
              <a:t>system software</a:t>
            </a:r>
            <a:r>
              <a:rPr lang="en-GB" b="1" i="0" dirty="0">
                <a:solidFill>
                  <a:schemeClr val="tx1">
                    <a:lumMod val="95000"/>
                    <a:lumOff val="5000"/>
                  </a:schemeClr>
                </a:solidFill>
                <a:effectLst/>
              </a:rPr>
              <a:t> </a:t>
            </a:r>
            <a:r>
              <a:rPr lang="en-GB" b="0" i="0" dirty="0">
                <a:solidFill>
                  <a:schemeClr val="tx1">
                    <a:lumMod val="95000"/>
                    <a:lumOff val="5000"/>
                  </a:schemeClr>
                </a:solidFill>
                <a:effectLst/>
              </a:rPr>
              <a:t>that </a:t>
            </a:r>
            <a:r>
              <a:rPr lang="en-GB" b="1" i="0" dirty="0">
                <a:solidFill>
                  <a:schemeClr val="tx1">
                    <a:lumMod val="95000"/>
                    <a:lumOff val="5000"/>
                  </a:schemeClr>
                </a:solidFill>
                <a:effectLst/>
              </a:rPr>
              <a:t>manages</a:t>
            </a:r>
            <a:r>
              <a:rPr lang="en-GB" b="0" i="0" dirty="0">
                <a:solidFill>
                  <a:schemeClr val="tx1">
                    <a:lumMod val="95000"/>
                    <a:lumOff val="5000"/>
                  </a:schemeClr>
                </a:solidFill>
                <a:effectLst/>
              </a:rPr>
              <a:t> </a:t>
            </a:r>
            <a:r>
              <a:rPr lang="en-GB" b="1" i="0" u="none" strike="noStrike" dirty="0">
                <a:solidFill>
                  <a:schemeClr val="tx1">
                    <a:lumMod val="95000"/>
                    <a:lumOff val="5000"/>
                  </a:schemeClr>
                </a:solidFill>
                <a:effectLst/>
              </a:rPr>
              <a:t>computer hardware</a:t>
            </a:r>
            <a:r>
              <a:rPr lang="en-GB" b="1" i="0" dirty="0">
                <a:solidFill>
                  <a:schemeClr val="tx1">
                    <a:lumMod val="95000"/>
                    <a:lumOff val="5000"/>
                  </a:schemeClr>
                </a:solidFill>
                <a:effectLst/>
              </a:rPr>
              <a:t>, </a:t>
            </a:r>
            <a:r>
              <a:rPr lang="en-GB" b="1" i="0" u="none" strike="noStrike" dirty="0">
                <a:solidFill>
                  <a:schemeClr val="tx1">
                    <a:lumMod val="95000"/>
                    <a:lumOff val="5000"/>
                  </a:schemeClr>
                </a:solidFill>
                <a:effectLst/>
              </a:rPr>
              <a:t>software</a:t>
            </a:r>
            <a:r>
              <a:rPr lang="en-GB" b="1" i="0" dirty="0">
                <a:solidFill>
                  <a:schemeClr val="tx1">
                    <a:lumMod val="95000"/>
                    <a:lumOff val="5000"/>
                  </a:schemeClr>
                </a:solidFill>
                <a:effectLst/>
              </a:rPr>
              <a:t> resources, and provides common </a:t>
            </a:r>
            <a:r>
              <a:rPr lang="en-GB" b="1" i="0" u="none" strike="noStrike" dirty="0">
                <a:solidFill>
                  <a:schemeClr val="tx1">
                    <a:lumMod val="95000"/>
                    <a:lumOff val="5000"/>
                  </a:schemeClr>
                </a:solidFill>
                <a:effectLst/>
              </a:rPr>
              <a:t>services</a:t>
            </a:r>
            <a:r>
              <a:rPr lang="en-GB" b="1" u="none" strike="noStrike" dirty="0">
                <a:solidFill>
                  <a:schemeClr val="tx1">
                    <a:lumMod val="95000"/>
                    <a:lumOff val="5000"/>
                  </a:schemeClr>
                </a:solidFill>
              </a:rPr>
              <a:t> </a:t>
            </a:r>
            <a:r>
              <a:rPr lang="en-GB" b="1" i="0" dirty="0">
                <a:solidFill>
                  <a:schemeClr val="tx1">
                    <a:lumMod val="95000"/>
                    <a:lumOff val="5000"/>
                  </a:schemeClr>
                </a:solidFill>
                <a:effectLst/>
              </a:rPr>
              <a:t>for </a:t>
            </a:r>
            <a:r>
              <a:rPr lang="en-GB" b="1" i="0" u="none" strike="noStrike" dirty="0">
                <a:solidFill>
                  <a:schemeClr val="tx1">
                    <a:lumMod val="95000"/>
                    <a:lumOff val="5000"/>
                  </a:schemeClr>
                </a:solidFill>
                <a:effectLst/>
              </a:rPr>
              <a:t>computer programs</a:t>
            </a:r>
            <a:r>
              <a:rPr lang="en-GB" b="1" i="0" dirty="0">
                <a:solidFill>
                  <a:schemeClr val="tx1">
                    <a:lumMod val="95000"/>
                    <a:lumOff val="5000"/>
                  </a:schemeClr>
                </a:solidFill>
                <a:effectLst/>
              </a:rPr>
              <a:t>.</a:t>
            </a:r>
            <a:r>
              <a:rPr lang="en-US" b="1" dirty="0">
                <a:solidFill>
                  <a:schemeClr val="tx1">
                    <a:lumMod val="95000"/>
                    <a:lumOff val="5000"/>
                  </a:schemeClr>
                </a:solidFill>
              </a:rPr>
              <a:t> </a:t>
            </a:r>
          </a:p>
          <a:p>
            <a:r>
              <a:rPr lang="en-GB" dirty="0">
                <a:solidFill>
                  <a:srgbClr val="202122"/>
                </a:solidFill>
              </a:rPr>
              <a:t>O</a:t>
            </a:r>
            <a:r>
              <a:rPr lang="en-GB" b="0" i="0" dirty="0">
                <a:solidFill>
                  <a:srgbClr val="202122"/>
                </a:solidFill>
                <a:effectLst/>
              </a:rPr>
              <a:t>perating system acts as an </a:t>
            </a:r>
            <a:r>
              <a:rPr lang="en-GB" b="1" i="0" dirty="0">
                <a:solidFill>
                  <a:srgbClr val="202122"/>
                </a:solidFill>
                <a:effectLst/>
              </a:rPr>
              <a:t>intermediary between programs and the computer hardware.</a:t>
            </a:r>
          </a:p>
          <a:p>
            <a:r>
              <a:rPr lang="en-GB" b="0" i="0" dirty="0">
                <a:solidFill>
                  <a:schemeClr val="tx1">
                    <a:lumMod val="95000"/>
                    <a:lumOff val="5000"/>
                  </a:schemeClr>
                </a:solidFill>
                <a:effectLst/>
              </a:rPr>
              <a:t>An operating system (OS) is the program that, after being initially </a:t>
            </a:r>
            <a:r>
              <a:rPr lang="en-GB" b="1" i="0" dirty="0">
                <a:solidFill>
                  <a:schemeClr val="tx1">
                    <a:lumMod val="95000"/>
                    <a:lumOff val="5000"/>
                  </a:schemeClr>
                </a:solidFill>
                <a:effectLst/>
              </a:rPr>
              <a:t>loaded</a:t>
            </a:r>
            <a:r>
              <a:rPr lang="en-GB" b="0" i="0" dirty="0">
                <a:solidFill>
                  <a:schemeClr val="tx1">
                    <a:lumMod val="95000"/>
                    <a:lumOff val="5000"/>
                  </a:schemeClr>
                </a:solidFill>
                <a:effectLst/>
              </a:rPr>
              <a:t> into the computer by a </a:t>
            </a:r>
            <a:r>
              <a:rPr lang="en-GB" b="1" i="0" dirty="0">
                <a:solidFill>
                  <a:schemeClr val="tx1">
                    <a:lumMod val="95000"/>
                    <a:lumOff val="5000"/>
                  </a:schemeClr>
                </a:solidFill>
                <a:effectLst/>
              </a:rPr>
              <a:t>boot program</a:t>
            </a:r>
            <a:r>
              <a:rPr lang="en-GB" b="0" i="0" dirty="0">
                <a:solidFill>
                  <a:schemeClr val="tx1">
                    <a:lumMod val="95000"/>
                    <a:lumOff val="5000"/>
                  </a:schemeClr>
                </a:solidFill>
                <a:effectLst/>
              </a:rPr>
              <a:t>, </a:t>
            </a:r>
            <a:r>
              <a:rPr lang="en-GB" b="1" i="0" dirty="0">
                <a:solidFill>
                  <a:schemeClr val="tx1">
                    <a:lumMod val="95000"/>
                    <a:lumOff val="5000"/>
                  </a:schemeClr>
                </a:solidFill>
                <a:effectLst/>
              </a:rPr>
              <a:t>manages all the other application programs in a computer. </a:t>
            </a:r>
          </a:p>
          <a:p>
            <a:pPr marL="0" indent="0">
              <a:buNone/>
            </a:pPr>
            <a:endParaRPr lang="en-GB" b="1" i="0" dirty="0">
              <a:solidFill>
                <a:srgbClr val="202122"/>
              </a:solidFill>
              <a:effectLst/>
            </a:endParaRPr>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1572649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Operating Systems</a:t>
            </a:r>
          </a:p>
        </p:txBody>
      </p:sp>
      <p:sp>
        <p:nvSpPr>
          <p:cNvPr id="3" name="Content Placeholder 2"/>
          <p:cNvSpPr>
            <a:spLocks noGrp="1"/>
          </p:cNvSpPr>
          <p:nvPr>
            <p:ph idx="1"/>
          </p:nvPr>
        </p:nvSpPr>
        <p:spPr>
          <a:xfrm>
            <a:off x="753288" y="1474516"/>
            <a:ext cx="10401353" cy="5044170"/>
          </a:xfrm>
        </p:spPr>
        <p:txBody>
          <a:bodyPr>
            <a:normAutofit/>
          </a:bodyPr>
          <a:lstStyle/>
          <a:p>
            <a:r>
              <a:rPr lang="en-GB" b="0" i="0" dirty="0">
                <a:solidFill>
                  <a:schemeClr val="tx1">
                    <a:lumMod val="95000"/>
                    <a:lumOff val="5000"/>
                  </a:schemeClr>
                </a:solidFill>
                <a:effectLst/>
              </a:rPr>
              <a:t>The </a:t>
            </a:r>
            <a:r>
              <a:rPr lang="en-GB" b="1" i="0" dirty="0">
                <a:solidFill>
                  <a:schemeClr val="tx1">
                    <a:lumMod val="95000"/>
                    <a:lumOff val="5000"/>
                  </a:schemeClr>
                </a:solidFill>
                <a:effectLst/>
              </a:rPr>
              <a:t>application programs </a:t>
            </a:r>
            <a:r>
              <a:rPr lang="en-GB" b="0" i="0" dirty="0">
                <a:solidFill>
                  <a:schemeClr val="tx1">
                    <a:lumMod val="95000"/>
                    <a:lumOff val="5000"/>
                  </a:schemeClr>
                </a:solidFill>
                <a:effectLst/>
              </a:rPr>
              <a:t>make use of the operating system by </a:t>
            </a:r>
            <a:r>
              <a:rPr lang="en-GB" b="1" i="0" dirty="0">
                <a:solidFill>
                  <a:schemeClr val="tx1">
                    <a:lumMod val="95000"/>
                    <a:lumOff val="5000"/>
                  </a:schemeClr>
                </a:solidFill>
                <a:effectLst/>
              </a:rPr>
              <a:t>making requests for services </a:t>
            </a:r>
            <a:r>
              <a:rPr lang="en-GB" b="0" i="0" dirty="0">
                <a:solidFill>
                  <a:schemeClr val="tx1">
                    <a:lumMod val="95000"/>
                    <a:lumOff val="5000"/>
                  </a:schemeClr>
                </a:solidFill>
                <a:effectLst/>
              </a:rPr>
              <a:t>through a defined </a:t>
            </a:r>
            <a:r>
              <a:rPr lang="en-GB" b="1" i="0" dirty="0">
                <a:solidFill>
                  <a:schemeClr val="tx1">
                    <a:lumMod val="95000"/>
                    <a:lumOff val="5000"/>
                  </a:schemeClr>
                </a:solidFill>
                <a:effectLst/>
              </a:rPr>
              <a:t>application program interface (API). </a:t>
            </a:r>
          </a:p>
          <a:p>
            <a:r>
              <a:rPr lang="en-GB" dirty="0">
                <a:solidFill>
                  <a:schemeClr val="tx1">
                    <a:lumMod val="95000"/>
                    <a:lumOff val="5000"/>
                  </a:schemeClr>
                </a:solidFill>
              </a:rPr>
              <a:t>U</a:t>
            </a:r>
            <a:r>
              <a:rPr lang="en-GB" b="0" i="0" dirty="0">
                <a:solidFill>
                  <a:schemeClr val="tx1">
                    <a:lumMod val="95000"/>
                    <a:lumOff val="5000"/>
                  </a:schemeClr>
                </a:solidFill>
                <a:effectLst/>
              </a:rPr>
              <a:t>sers can interact directly with the operating system through a </a:t>
            </a:r>
            <a:r>
              <a:rPr lang="en-GB" b="1" i="0" dirty="0">
                <a:solidFill>
                  <a:schemeClr val="tx1">
                    <a:lumMod val="95000"/>
                    <a:lumOff val="5000"/>
                  </a:schemeClr>
                </a:solidFill>
                <a:effectLst/>
              </a:rPr>
              <a:t>user interface, such as a command-line interface (CLI) or a graphical UI (GUI).</a:t>
            </a:r>
          </a:p>
          <a:p>
            <a:r>
              <a:rPr lang="en-GB" b="0" i="0" dirty="0">
                <a:solidFill>
                  <a:srgbClr val="202122"/>
                </a:solidFill>
                <a:effectLst/>
              </a:rPr>
              <a:t>Operating systems are found in many devices that contain a </a:t>
            </a:r>
            <a:r>
              <a:rPr lang="en-GB" b="1" i="0" dirty="0">
                <a:solidFill>
                  <a:srgbClr val="202122"/>
                </a:solidFill>
                <a:effectLst/>
              </a:rPr>
              <a:t>computer – from cellular phones and video game consoles to </a:t>
            </a:r>
            <a:r>
              <a:rPr lang="en-GB" b="1" i="0" u="none" strike="noStrike" dirty="0">
                <a:solidFill>
                  <a:schemeClr val="tx1">
                    <a:lumMod val="95000"/>
                    <a:lumOff val="5000"/>
                  </a:schemeClr>
                </a:solidFill>
                <a:effectLst/>
              </a:rPr>
              <a:t>web servers</a:t>
            </a:r>
            <a:r>
              <a:rPr lang="en-GB" b="1" u="none" strike="noStrike" dirty="0">
                <a:solidFill>
                  <a:schemeClr val="tx1">
                    <a:lumMod val="95000"/>
                    <a:lumOff val="5000"/>
                  </a:schemeClr>
                </a:solidFill>
              </a:rPr>
              <a:t> </a:t>
            </a:r>
            <a:r>
              <a:rPr lang="en-GB" b="1" i="0" dirty="0">
                <a:solidFill>
                  <a:schemeClr val="tx1">
                    <a:lumMod val="95000"/>
                    <a:lumOff val="5000"/>
                  </a:schemeClr>
                </a:solidFill>
                <a:effectLst/>
              </a:rPr>
              <a:t>and </a:t>
            </a:r>
            <a:r>
              <a:rPr lang="en-GB" b="1" i="0" u="none" strike="noStrike" dirty="0">
                <a:solidFill>
                  <a:schemeClr val="tx1">
                    <a:lumMod val="95000"/>
                    <a:lumOff val="5000"/>
                  </a:schemeClr>
                </a:solidFill>
                <a:effectLst/>
              </a:rPr>
              <a:t>supercomputers.</a:t>
            </a:r>
          </a:p>
          <a:p>
            <a:endParaRPr lang="en-GB" b="1" i="0" dirty="0">
              <a:solidFill>
                <a:schemeClr val="tx1">
                  <a:lumMod val="95000"/>
                  <a:lumOff val="5000"/>
                </a:schemeClr>
              </a:solidFill>
              <a:effectLst/>
            </a:endParaRPr>
          </a:p>
          <a:p>
            <a:pPr>
              <a:buNone/>
            </a:pPr>
            <a:endParaRPr lang="en-IN" b="1"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2072611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a:solidFill>
                  <a:schemeClr val="bg1"/>
                </a:solidFill>
              </a:rPr>
              <a:t>Operating Systems</a:t>
            </a:r>
            <a:endParaRPr lang="en-IN" dirty="0">
              <a:solidFill>
                <a:schemeClr val="bg1"/>
              </a:solidFill>
            </a:endParaRPr>
          </a:p>
        </p:txBody>
      </p:sp>
      <p:pic>
        <p:nvPicPr>
          <p:cNvPr id="5" name="Content Placeholder 4">
            <a:extLst>
              <a:ext uri="{FF2B5EF4-FFF2-40B4-BE49-F238E27FC236}">
                <a16:creationId xmlns:a16="http://schemas.microsoft.com/office/drawing/2014/main" id="{640BDBC3-4097-3487-DA4B-D8FC616E9FCF}"/>
              </a:ext>
            </a:extLst>
          </p:cNvPr>
          <p:cNvPicPr>
            <a:picLocks noGrp="1" noChangeAspect="1"/>
          </p:cNvPicPr>
          <p:nvPr>
            <p:ph idx="1"/>
          </p:nvPr>
        </p:nvPicPr>
        <p:blipFill>
          <a:blip r:embed="rId3"/>
          <a:stretch>
            <a:fillRect/>
          </a:stretch>
        </p:blipFill>
        <p:spPr>
          <a:xfrm>
            <a:off x="3963277" y="1474788"/>
            <a:ext cx="3982871" cy="5043487"/>
          </a:xfrm>
        </p:spPr>
      </p:pic>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spTree>
    <p:extLst>
      <p:ext uri="{BB962C8B-B14F-4D97-AF65-F5344CB8AC3E}">
        <p14:creationId xmlns:p14="http://schemas.microsoft.com/office/powerpoint/2010/main" val="2229478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a:solidFill>
                  <a:schemeClr val="bg1"/>
                </a:solidFill>
              </a:rPr>
              <a:t>Operating Systems</a:t>
            </a:r>
            <a:endParaRPr lang="en-IN" dirty="0">
              <a:solidFill>
                <a:schemeClr val="bg1"/>
              </a:solidFill>
            </a:endParaRPr>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sp>
        <p:nvSpPr>
          <p:cNvPr id="4" name="Content Placeholder 3">
            <a:extLst>
              <a:ext uri="{FF2B5EF4-FFF2-40B4-BE49-F238E27FC236}">
                <a16:creationId xmlns:a16="http://schemas.microsoft.com/office/drawing/2014/main" id="{3103F3EC-6AA2-3104-ECAE-BE9D08F47DED}"/>
              </a:ext>
            </a:extLst>
          </p:cNvPr>
          <p:cNvSpPr>
            <a:spLocks noGrp="1"/>
          </p:cNvSpPr>
          <p:nvPr>
            <p:ph idx="1"/>
          </p:nvPr>
        </p:nvSpPr>
        <p:spPr/>
        <p:txBody>
          <a:bodyPr/>
          <a:lstStyle/>
          <a:p>
            <a:endParaRPr lang="en-GB"/>
          </a:p>
        </p:txBody>
      </p:sp>
      <p:pic>
        <p:nvPicPr>
          <p:cNvPr id="3074" name="Picture 2" descr="Introduction of Operating System - Set 1 - GeeksforGeeks">
            <a:extLst>
              <a:ext uri="{FF2B5EF4-FFF2-40B4-BE49-F238E27FC236}">
                <a16:creationId xmlns:a16="http://schemas.microsoft.com/office/drawing/2014/main" id="{09831BF9-ACE1-A270-F995-BBB00B141F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41491" y="1844497"/>
            <a:ext cx="8077200" cy="4057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6528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00910BCA-BF77-9BCD-3884-B4186BB88662}"/>
              </a:ext>
            </a:extLst>
          </p:cNvPr>
          <p:cNvSpPr>
            <a:spLocks noGrp="1"/>
          </p:cNvSpPr>
          <p:nvPr>
            <p:ph type="title"/>
          </p:nvPr>
        </p:nvSpPr>
        <p:spPr>
          <a:xfrm>
            <a:off x="3039720" y="15204"/>
            <a:ext cx="7506703" cy="1325563"/>
          </a:xfrm>
        </p:spPr>
        <p:txBody>
          <a:bodyPr/>
          <a:lstStyle/>
          <a:p>
            <a:r>
              <a:rPr lang="en-US" altLang="en-US" dirty="0">
                <a:solidFill>
                  <a:schemeClr val="bg1"/>
                </a:solidFill>
              </a:rPr>
              <a:t>History of Operating System</a:t>
            </a:r>
          </a:p>
        </p:txBody>
      </p:sp>
      <p:sp>
        <p:nvSpPr>
          <p:cNvPr id="26627" name="Content Placeholder 2">
            <a:extLst>
              <a:ext uri="{FF2B5EF4-FFF2-40B4-BE49-F238E27FC236}">
                <a16:creationId xmlns:a16="http://schemas.microsoft.com/office/drawing/2014/main" id="{CAAAA8CE-4FE9-4A0F-6266-47E8BC69B1D8}"/>
              </a:ext>
            </a:extLst>
          </p:cNvPr>
          <p:cNvSpPr>
            <a:spLocks noGrp="1"/>
          </p:cNvSpPr>
          <p:nvPr>
            <p:ph idx="1"/>
          </p:nvPr>
        </p:nvSpPr>
        <p:spPr>
          <a:xfrm>
            <a:off x="281931" y="1168934"/>
            <a:ext cx="11654364" cy="5121014"/>
          </a:xfrm>
        </p:spPr>
        <p:txBody>
          <a:bodyPr>
            <a:noAutofit/>
          </a:bodyPr>
          <a:lstStyle/>
          <a:p>
            <a:pPr>
              <a:buFont typeface="Wingdings" panose="05000000000000000000" pitchFamily="2" charset="2"/>
              <a:buChar char="v"/>
            </a:pPr>
            <a:r>
              <a:rPr lang="en-US" altLang="en-US" sz="2400" b="1" dirty="0"/>
              <a:t>The First Generation (1940's to early 1950's)</a:t>
            </a:r>
          </a:p>
          <a:p>
            <a:pPr lvl="1">
              <a:buFont typeface="Wingdings" panose="05000000000000000000" pitchFamily="2" charset="2"/>
              <a:buChar char="Ø"/>
            </a:pPr>
            <a:r>
              <a:rPr lang="en-US" altLang="en-US" b="1" dirty="0"/>
              <a:t>No Operating System</a:t>
            </a:r>
          </a:p>
          <a:p>
            <a:pPr lvl="1">
              <a:buFont typeface="Wingdings" panose="05000000000000000000" pitchFamily="2" charset="2"/>
              <a:buChar char="Ø"/>
            </a:pPr>
            <a:r>
              <a:rPr lang="en-US" altLang="en-US" dirty="0"/>
              <a:t>All programming were done in </a:t>
            </a:r>
            <a:r>
              <a:rPr lang="en-US" altLang="en-US" b="1" dirty="0"/>
              <a:t>absolute machine language</a:t>
            </a:r>
            <a:r>
              <a:rPr lang="en-US" altLang="en-US" dirty="0"/>
              <a:t>, often by </a:t>
            </a:r>
            <a:r>
              <a:rPr lang="en-US" altLang="en-US" b="1" dirty="0"/>
              <a:t>wiring up plug-boards </a:t>
            </a:r>
            <a:r>
              <a:rPr lang="en-US" altLang="en-US" dirty="0"/>
              <a:t>to control the machine’s basic functions.</a:t>
            </a:r>
          </a:p>
          <a:p>
            <a:pPr lvl="1">
              <a:buFont typeface="Wingdings" panose="05000000000000000000" pitchFamily="2" charset="2"/>
              <a:buChar char="Ø"/>
            </a:pPr>
            <a:r>
              <a:rPr lang="en-GB" altLang="en-US" dirty="0"/>
              <a:t>Electronic computers like ENIAC and UNIVAC had no operating systems.</a:t>
            </a:r>
            <a:endParaRPr lang="en-US" altLang="en-US" dirty="0"/>
          </a:p>
          <a:p>
            <a:pPr>
              <a:buFont typeface="Wingdings" panose="05000000000000000000" pitchFamily="2" charset="2"/>
              <a:buChar char="v"/>
            </a:pPr>
            <a:r>
              <a:rPr lang="en-US" altLang="en-US" sz="2400" b="1" dirty="0"/>
              <a:t>The Second Generation (1950-1965)</a:t>
            </a:r>
          </a:p>
          <a:p>
            <a:pPr lvl="1">
              <a:buFont typeface="Wingdings" panose="05000000000000000000" pitchFamily="2" charset="2"/>
              <a:buChar char="Ø"/>
            </a:pPr>
            <a:r>
              <a:rPr lang="en-US" altLang="en-US" b="1" dirty="0"/>
              <a:t>First operating system </a:t>
            </a:r>
            <a:r>
              <a:rPr lang="en-US" altLang="en-US" dirty="0"/>
              <a:t>was introduced in the early </a:t>
            </a:r>
            <a:r>
              <a:rPr lang="en-US" altLang="en-US" b="1" dirty="0"/>
              <a:t>1950’s. </a:t>
            </a:r>
          </a:p>
          <a:p>
            <a:pPr lvl="1">
              <a:buFont typeface="Wingdings" panose="05000000000000000000" pitchFamily="2" charset="2"/>
              <a:buChar char="Ø"/>
            </a:pPr>
            <a:r>
              <a:rPr lang="en-GB" altLang="en-US" b="1" dirty="0"/>
              <a:t>GM-NAA I/O</a:t>
            </a:r>
            <a:r>
              <a:rPr lang="en-GB" altLang="en-US" dirty="0"/>
              <a:t> (General Motors - North American Aviation Input/Output) System were developed for specific machines </a:t>
            </a:r>
            <a:r>
              <a:rPr lang="en-GB" dirty="0"/>
              <a:t>IBM 701</a:t>
            </a:r>
            <a:r>
              <a:rPr lang="en-GB" altLang="en-US" dirty="0"/>
              <a:t>.</a:t>
            </a:r>
            <a:endParaRPr lang="en-US" altLang="en-US" dirty="0"/>
          </a:p>
          <a:p>
            <a:pPr lvl="1">
              <a:buFont typeface="Wingdings" panose="05000000000000000000" pitchFamily="2" charset="2"/>
              <a:buChar char="Ø"/>
            </a:pPr>
            <a:r>
              <a:rPr lang="en-US" altLang="en-US" b="1" dirty="0"/>
              <a:t>Batch processing systems </a:t>
            </a:r>
            <a:r>
              <a:rPr lang="en-US" altLang="en-US" dirty="0"/>
              <a:t>was introduced in which </a:t>
            </a:r>
            <a:r>
              <a:rPr lang="en-GB" altLang="en-US" dirty="0"/>
              <a:t>jobs were submitted in groups</a:t>
            </a:r>
            <a:r>
              <a:rPr lang="en-US" altLang="en-US" dirty="0"/>
              <a:t>.</a:t>
            </a:r>
          </a:p>
          <a:p>
            <a:pPr>
              <a:buFont typeface="Wingdings" panose="05000000000000000000" pitchFamily="2" charset="2"/>
              <a:buChar char="v"/>
            </a:pPr>
            <a:r>
              <a:rPr lang="en-US" altLang="en-US" sz="2400" b="1" dirty="0"/>
              <a:t>The Third Generation (1965-1980)</a:t>
            </a:r>
          </a:p>
          <a:p>
            <a:pPr lvl="1">
              <a:buFont typeface="Wingdings" panose="05000000000000000000" pitchFamily="2" charset="2"/>
              <a:buChar char="Ø"/>
            </a:pPr>
            <a:r>
              <a:rPr lang="en-US" altLang="en-US" dirty="0"/>
              <a:t>Introduction of multiprogramming</a:t>
            </a:r>
          </a:p>
          <a:p>
            <a:pPr lvl="1">
              <a:buFont typeface="Wingdings" panose="05000000000000000000" pitchFamily="2" charset="2"/>
              <a:buChar char="Ø"/>
            </a:pPr>
            <a:r>
              <a:rPr lang="en-GB" altLang="en-US" dirty="0"/>
              <a:t>Unix developed at Bell Labs; It served as the basis for Linux.</a:t>
            </a:r>
            <a:endParaRPr lang="en-US" altLang="en-US" dirty="0"/>
          </a:p>
          <a:p>
            <a:pPr marL="457200" lvl="1" indent="0">
              <a:buNone/>
            </a:pPr>
            <a:endParaRPr lang="en-US" altLang="en-US" b="1" dirty="0"/>
          </a:p>
        </p:txBody>
      </p:sp>
      <p:sp>
        <p:nvSpPr>
          <p:cNvPr id="2" name="Footer Placeholder 1">
            <a:extLst>
              <a:ext uri="{FF2B5EF4-FFF2-40B4-BE49-F238E27FC236}">
                <a16:creationId xmlns:a16="http://schemas.microsoft.com/office/drawing/2014/main" id="{BB4E2152-0587-1473-6A17-85919244BE76}"/>
              </a:ext>
            </a:extLst>
          </p:cNvPr>
          <p:cNvSpPr>
            <a:spLocks noGrp="1"/>
          </p:cNvSpPr>
          <p:nvPr>
            <p:ph type="ftr" sz="quarter" idx="11"/>
          </p:nvPr>
        </p:nvSpPr>
        <p:spPr/>
        <p:txBody>
          <a:bodyPr/>
          <a:lstStyle/>
          <a:p>
            <a:r>
              <a:rPr lang="en-GB" dirty="0"/>
              <a:t>Computer System Fundamentals </a:t>
            </a:r>
          </a:p>
        </p:txBody>
      </p:sp>
      <p:sp>
        <p:nvSpPr>
          <p:cNvPr id="3" name="Slide Number Placeholder 2">
            <a:extLst>
              <a:ext uri="{FF2B5EF4-FFF2-40B4-BE49-F238E27FC236}">
                <a16:creationId xmlns:a16="http://schemas.microsoft.com/office/drawing/2014/main" id="{2C3CAB33-1EE1-995A-43AC-FFD54769E7E7}"/>
              </a:ext>
            </a:extLst>
          </p:cNvPr>
          <p:cNvSpPr>
            <a:spLocks noGrp="1"/>
          </p:cNvSpPr>
          <p:nvPr>
            <p:ph type="sldNum" sz="quarter" idx="12"/>
          </p:nvPr>
        </p:nvSpPr>
        <p:spPr/>
        <p:txBody>
          <a:bodyPr/>
          <a:lstStyle/>
          <a:p>
            <a:fld id="{AC82685A-BD3A-4230-8D85-804689F67293}" type="slidenum">
              <a:rPr lang="en-GB" smtClean="0"/>
              <a:t>8</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 calcmode="lin" valueType="num">
                                      <p:cBhvr additive="base">
                                        <p:cTn id="7" dur="500" fill="hold"/>
                                        <p:tgtEl>
                                          <p:spTgt spid="2662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662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anim calcmode="lin" valueType="num">
                                      <p:cBhvr additive="base">
                                        <p:cTn id="11" dur="500" fill="hold"/>
                                        <p:tgtEl>
                                          <p:spTgt spid="2662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6627">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anim calcmode="lin" valueType="num">
                                      <p:cBhvr additive="base">
                                        <p:cTn id="15" dur="500" fill="hold"/>
                                        <p:tgtEl>
                                          <p:spTgt spid="26627">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6627">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anim calcmode="lin" valueType="num">
                                      <p:cBhvr additive="base">
                                        <p:cTn id="19" dur="500" fill="hold"/>
                                        <p:tgtEl>
                                          <p:spTgt spid="2662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662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6627">
                                            <p:txEl>
                                              <p:pRg st="4" end="4"/>
                                            </p:txEl>
                                          </p:spTgt>
                                        </p:tgtEl>
                                        <p:attrNameLst>
                                          <p:attrName>style.visibility</p:attrName>
                                        </p:attrNameLst>
                                      </p:cBhvr>
                                      <p:to>
                                        <p:strVal val="visible"/>
                                      </p:to>
                                    </p:set>
                                    <p:anim calcmode="lin" valueType="num">
                                      <p:cBhvr additive="base">
                                        <p:cTn id="25" dur="500" fill="hold"/>
                                        <p:tgtEl>
                                          <p:spTgt spid="2662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6627">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26627">
                                            <p:txEl>
                                              <p:pRg st="5" end="5"/>
                                            </p:txEl>
                                          </p:spTgt>
                                        </p:tgtEl>
                                        <p:attrNameLst>
                                          <p:attrName>style.visibility</p:attrName>
                                        </p:attrNameLst>
                                      </p:cBhvr>
                                      <p:to>
                                        <p:strVal val="visible"/>
                                      </p:to>
                                    </p:set>
                                    <p:anim calcmode="lin" valueType="num">
                                      <p:cBhvr additive="base">
                                        <p:cTn id="29" dur="500" fill="hold"/>
                                        <p:tgtEl>
                                          <p:spTgt spid="26627">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6627">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26627">
                                            <p:txEl>
                                              <p:pRg st="6" end="6"/>
                                            </p:txEl>
                                          </p:spTgt>
                                        </p:tgtEl>
                                        <p:attrNameLst>
                                          <p:attrName>style.visibility</p:attrName>
                                        </p:attrNameLst>
                                      </p:cBhvr>
                                      <p:to>
                                        <p:strVal val="visible"/>
                                      </p:to>
                                    </p:set>
                                    <p:anim calcmode="lin" valueType="num">
                                      <p:cBhvr additive="base">
                                        <p:cTn id="33" dur="500" fill="hold"/>
                                        <p:tgtEl>
                                          <p:spTgt spid="26627">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6627">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26627">
                                            <p:txEl>
                                              <p:pRg st="7" end="7"/>
                                            </p:txEl>
                                          </p:spTgt>
                                        </p:tgtEl>
                                        <p:attrNameLst>
                                          <p:attrName>style.visibility</p:attrName>
                                        </p:attrNameLst>
                                      </p:cBhvr>
                                      <p:to>
                                        <p:strVal val="visible"/>
                                      </p:to>
                                    </p:set>
                                    <p:anim calcmode="lin" valueType="num">
                                      <p:cBhvr additive="base">
                                        <p:cTn id="37" dur="500" fill="hold"/>
                                        <p:tgtEl>
                                          <p:spTgt spid="26627">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6627">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6627">
                                            <p:txEl>
                                              <p:pRg st="8" end="8"/>
                                            </p:txEl>
                                          </p:spTgt>
                                        </p:tgtEl>
                                        <p:attrNameLst>
                                          <p:attrName>style.visibility</p:attrName>
                                        </p:attrNameLst>
                                      </p:cBhvr>
                                      <p:to>
                                        <p:strVal val="visible"/>
                                      </p:to>
                                    </p:set>
                                    <p:anim calcmode="lin" valueType="num">
                                      <p:cBhvr additive="base">
                                        <p:cTn id="43" dur="500" fill="hold"/>
                                        <p:tgtEl>
                                          <p:spTgt spid="26627">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6627">
                                            <p:txEl>
                                              <p:pRg st="8" end="8"/>
                                            </p:txEl>
                                          </p:spTgt>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26627">
                                            <p:txEl>
                                              <p:pRg st="9" end="9"/>
                                            </p:txEl>
                                          </p:spTgt>
                                        </p:tgtEl>
                                        <p:attrNameLst>
                                          <p:attrName>style.visibility</p:attrName>
                                        </p:attrNameLst>
                                      </p:cBhvr>
                                      <p:to>
                                        <p:strVal val="visible"/>
                                      </p:to>
                                    </p:set>
                                    <p:anim calcmode="lin" valueType="num">
                                      <p:cBhvr additive="base">
                                        <p:cTn id="47" dur="500" fill="hold"/>
                                        <p:tgtEl>
                                          <p:spTgt spid="26627">
                                            <p:txEl>
                                              <p:pRg st="9" end="9"/>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6627">
                                            <p:txEl>
                                              <p:pRg st="9" end="9"/>
                                            </p:tx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26627">
                                            <p:txEl>
                                              <p:pRg st="10" end="10"/>
                                            </p:txEl>
                                          </p:spTgt>
                                        </p:tgtEl>
                                        <p:attrNameLst>
                                          <p:attrName>style.visibility</p:attrName>
                                        </p:attrNameLst>
                                      </p:cBhvr>
                                      <p:to>
                                        <p:strVal val="visible"/>
                                      </p:to>
                                    </p:set>
                                    <p:anim calcmode="lin" valueType="num">
                                      <p:cBhvr additive="base">
                                        <p:cTn id="51" dur="500" fill="hold"/>
                                        <p:tgtEl>
                                          <p:spTgt spid="26627">
                                            <p:txEl>
                                              <p:pRg st="10" end="10"/>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26627">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CBE681-3F9C-CE65-D877-E4CB697FEA0B}"/>
            </a:ext>
          </a:extLst>
        </p:cNvPr>
        <p:cNvGrpSpPr/>
        <p:nvPr/>
      </p:nvGrpSpPr>
      <p:grpSpPr>
        <a:xfrm>
          <a:off x="0" y="0"/>
          <a:ext cx="0" cy="0"/>
          <a:chOff x="0" y="0"/>
          <a:chExt cx="0" cy="0"/>
        </a:xfrm>
      </p:grpSpPr>
      <p:sp>
        <p:nvSpPr>
          <p:cNvPr id="27650" name="Title 1">
            <a:extLst>
              <a:ext uri="{FF2B5EF4-FFF2-40B4-BE49-F238E27FC236}">
                <a16:creationId xmlns:a16="http://schemas.microsoft.com/office/drawing/2014/main" id="{256AE3ED-583C-AD02-AB58-652498330A40}"/>
              </a:ext>
            </a:extLst>
          </p:cNvPr>
          <p:cNvSpPr>
            <a:spLocks noGrp="1"/>
          </p:cNvSpPr>
          <p:nvPr>
            <p:ph type="title"/>
          </p:nvPr>
        </p:nvSpPr>
        <p:spPr>
          <a:xfrm>
            <a:off x="3039720" y="15204"/>
            <a:ext cx="7506703" cy="1325563"/>
          </a:xfrm>
        </p:spPr>
        <p:txBody>
          <a:bodyPr/>
          <a:lstStyle/>
          <a:p>
            <a:r>
              <a:rPr lang="en-US" altLang="en-US" dirty="0">
                <a:solidFill>
                  <a:schemeClr val="bg1"/>
                </a:solidFill>
              </a:rPr>
              <a:t>History of Operating System</a:t>
            </a:r>
          </a:p>
        </p:txBody>
      </p:sp>
      <p:sp>
        <p:nvSpPr>
          <p:cNvPr id="26627" name="Content Placeholder 2">
            <a:extLst>
              <a:ext uri="{FF2B5EF4-FFF2-40B4-BE49-F238E27FC236}">
                <a16:creationId xmlns:a16="http://schemas.microsoft.com/office/drawing/2014/main" id="{5DA381FD-A9AE-6356-3425-0AE9CDEEF00C}"/>
              </a:ext>
            </a:extLst>
          </p:cNvPr>
          <p:cNvSpPr>
            <a:spLocks noGrp="1"/>
          </p:cNvSpPr>
          <p:nvPr>
            <p:ph idx="1"/>
          </p:nvPr>
        </p:nvSpPr>
        <p:spPr>
          <a:xfrm>
            <a:off x="320981" y="1233519"/>
            <a:ext cx="11550037" cy="5388210"/>
          </a:xfrm>
        </p:spPr>
        <p:txBody>
          <a:bodyPr>
            <a:noAutofit/>
          </a:bodyPr>
          <a:lstStyle/>
          <a:p>
            <a:pPr>
              <a:buFont typeface="Wingdings" panose="05000000000000000000" pitchFamily="2" charset="2"/>
              <a:buChar char="v"/>
            </a:pPr>
            <a:r>
              <a:rPr lang="en-US" altLang="en-US" b="1" dirty="0"/>
              <a:t>The Fourth Generation (1980-Present Day)</a:t>
            </a:r>
          </a:p>
          <a:p>
            <a:pPr lvl="1">
              <a:buFont typeface="Wingdings" panose="05000000000000000000" pitchFamily="2" charset="2"/>
              <a:buChar char="Ø"/>
            </a:pPr>
            <a:r>
              <a:rPr lang="en-US" altLang="en-US" sz="2800" dirty="0"/>
              <a:t>Birth of Windows/</a:t>
            </a:r>
            <a:r>
              <a:rPr lang="en-US" altLang="en-US" sz="2800" dirty="0" err="1"/>
              <a:t>MaC</a:t>
            </a:r>
            <a:r>
              <a:rPr lang="en-US" altLang="en-US" sz="2800" dirty="0"/>
              <a:t> OS</a:t>
            </a:r>
          </a:p>
          <a:p>
            <a:pPr lvl="1">
              <a:buFont typeface="Wingdings" panose="05000000000000000000" pitchFamily="2" charset="2"/>
              <a:buChar char="Ø"/>
            </a:pPr>
            <a:r>
              <a:rPr lang="en-GB" altLang="en-US" sz="2800" b="1" dirty="0"/>
              <a:t>Microsoft's MS-DOS </a:t>
            </a:r>
            <a:r>
              <a:rPr lang="en-GB" altLang="en-US" sz="2800" dirty="0"/>
              <a:t>(Microsoft Disk Operating System) was a popular operating system</a:t>
            </a:r>
            <a:r>
              <a:rPr lang="en-GB" altLang="en-US" sz="2800" b="1" dirty="0"/>
              <a:t> </a:t>
            </a:r>
            <a:r>
              <a:rPr lang="en-GB" altLang="en-US" sz="2800" dirty="0"/>
              <a:t>for early personal computers. It added a graphical user interface (GUI).</a:t>
            </a:r>
          </a:p>
          <a:p>
            <a:pPr lvl="1">
              <a:buFont typeface="Wingdings" panose="05000000000000000000" pitchFamily="2" charset="2"/>
              <a:buChar char="Ø"/>
            </a:pPr>
            <a:r>
              <a:rPr lang="en-GB" altLang="en-US" sz="2800" b="1" dirty="0"/>
              <a:t>Windows 95 – </a:t>
            </a:r>
            <a:r>
              <a:rPr lang="en-GB" altLang="en-US" sz="2800" dirty="0"/>
              <a:t> with a </a:t>
            </a:r>
            <a:r>
              <a:rPr lang="en-GB" altLang="en-US" sz="2800" b="1" dirty="0"/>
              <a:t>more user-friendly interface</a:t>
            </a:r>
            <a:r>
              <a:rPr lang="en-GB" altLang="en-US" sz="2800" dirty="0"/>
              <a:t>.</a:t>
            </a:r>
          </a:p>
          <a:p>
            <a:pPr lvl="1">
              <a:buFont typeface="Wingdings" panose="05000000000000000000" pitchFamily="2" charset="2"/>
              <a:buChar char="Ø"/>
            </a:pPr>
            <a:r>
              <a:rPr lang="en-GB" altLang="en-US" sz="2800" b="1" dirty="0"/>
              <a:t>Windows XP </a:t>
            </a:r>
            <a:r>
              <a:rPr lang="en-GB" altLang="en-US" sz="2800" dirty="0"/>
              <a:t>became widely used, and </a:t>
            </a:r>
            <a:r>
              <a:rPr lang="en-GB" altLang="en-US" sz="2800" b="1" dirty="0"/>
              <a:t>Ubuntu</a:t>
            </a:r>
            <a:r>
              <a:rPr lang="en-GB" altLang="en-US" sz="2800" dirty="0"/>
              <a:t> gained popularity. Mobile operating systems such </a:t>
            </a:r>
            <a:r>
              <a:rPr lang="en-GB" altLang="en-US" sz="2800" b="1" dirty="0"/>
              <a:t>as iOS (Apple), Android (Google</a:t>
            </a:r>
            <a:r>
              <a:rPr lang="en-GB" altLang="en-US" sz="2800" dirty="0"/>
              <a:t>), and later </a:t>
            </a:r>
            <a:r>
              <a:rPr lang="en-GB" altLang="en-US" sz="2800" b="1" dirty="0"/>
              <a:t>Windows Mobile and BlackBerry OS </a:t>
            </a:r>
            <a:r>
              <a:rPr lang="en-GB" altLang="en-US" sz="2800" dirty="0"/>
              <a:t>emerged.</a:t>
            </a:r>
          </a:p>
          <a:p>
            <a:pPr lvl="1">
              <a:buFont typeface="Wingdings" panose="05000000000000000000" pitchFamily="2" charset="2"/>
              <a:buChar char="Ø"/>
            </a:pPr>
            <a:r>
              <a:rPr lang="en-GB" altLang="en-US" sz="2800" b="1" dirty="0"/>
              <a:t>Windows 7 and Windows 10 </a:t>
            </a:r>
            <a:r>
              <a:rPr lang="en-GB" altLang="en-US" sz="2800" dirty="0"/>
              <a:t>were released, addressing modern computing needs.</a:t>
            </a:r>
          </a:p>
          <a:p>
            <a:pPr lvl="1">
              <a:buFont typeface="Wingdings" panose="05000000000000000000" pitchFamily="2" charset="2"/>
              <a:buChar char="Ø"/>
            </a:pPr>
            <a:r>
              <a:rPr lang="en-GB" altLang="en-US" sz="2800" dirty="0"/>
              <a:t>Specialised operating systems are developed for specific purposes, such as </a:t>
            </a:r>
            <a:r>
              <a:rPr lang="en-GB" altLang="en-US" sz="2800" b="1" dirty="0"/>
              <a:t>real-time systems, embedded systems, and IoT devices</a:t>
            </a:r>
            <a:r>
              <a:rPr lang="en-GB" altLang="en-US" sz="2800" dirty="0"/>
              <a:t>.</a:t>
            </a:r>
            <a:endParaRPr lang="en-US" altLang="en-US" sz="2800" dirty="0"/>
          </a:p>
        </p:txBody>
      </p:sp>
      <p:sp>
        <p:nvSpPr>
          <p:cNvPr id="2" name="Footer Placeholder 1">
            <a:extLst>
              <a:ext uri="{FF2B5EF4-FFF2-40B4-BE49-F238E27FC236}">
                <a16:creationId xmlns:a16="http://schemas.microsoft.com/office/drawing/2014/main" id="{344F3D55-6169-5CEB-A81B-B882C26ECE27}"/>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4009E469-48CE-7568-EA7B-6BFE9BF603E0}"/>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30252428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 calcmode="lin" valueType="num">
                                      <p:cBhvr additive="base">
                                        <p:cTn id="7" dur="500" fill="hold"/>
                                        <p:tgtEl>
                                          <p:spTgt spid="2662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662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anim calcmode="lin" valueType="num">
                                      <p:cBhvr additive="base">
                                        <p:cTn id="11" dur="500" fill="hold"/>
                                        <p:tgtEl>
                                          <p:spTgt spid="2662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6627">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anim calcmode="lin" valueType="num">
                                      <p:cBhvr additive="base">
                                        <p:cTn id="15" dur="500" fill="hold"/>
                                        <p:tgtEl>
                                          <p:spTgt spid="26627">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662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6627">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2662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91296" y="244187"/>
            <a:ext cx="6385214" cy="734168"/>
          </a:xfrm>
        </p:spPr>
        <p:txBody>
          <a:bodyPr>
            <a:normAutofit/>
          </a:bodyPr>
          <a:lstStyle/>
          <a:p>
            <a:pPr algn="l"/>
            <a:r>
              <a:rPr lang="en-IN" dirty="0">
                <a:solidFill>
                  <a:schemeClr val="bg1"/>
                </a:solidFill>
              </a:rPr>
              <a:t>Types of Operating Systems</a:t>
            </a:r>
          </a:p>
        </p:txBody>
      </p:sp>
      <p:sp>
        <p:nvSpPr>
          <p:cNvPr id="3" name="Content Placeholder 2"/>
          <p:cNvSpPr>
            <a:spLocks noGrp="1"/>
          </p:cNvSpPr>
          <p:nvPr>
            <p:ph idx="1"/>
          </p:nvPr>
        </p:nvSpPr>
        <p:spPr>
          <a:xfrm>
            <a:off x="753288" y="1474516"/>
            <a:ext cx="10401353" cy="5044170"/>
          </a:xfrm>
        </p:spPr>
        <p:txBody>
          <a:bodyPr>
            <a:normAutofit/>
          </a:bodyPr>
          <a:lstStyle/>
          <a:p>
            <a:pPr marL="0" indent="0">
              <a:buNone/>
            </a:pPr>
            <a:r>
              <a:rPr lang="en-GB" b="1" i="1" dirty="0">
                <a:solidFill>
                  <a:schemeClr val="tx1">
                    <a:lumMod val="95000"/>
                    <a:lumOff val="5000"/>
                  </a:schemeClr>
                </a:solidFill>
                <a:effectLst/>
                <a:latin typeface="Arial" panose="020B0604020202020204" pitchFamily="34" charset="0"/>
              </a:rPr>
              <a:t>Computer</a:t>
            </a:r>
          </a:p>
          <a:p>
            <a:r>
              <a:rPr lang="en-GB" b="0" i="0" dirty="0">
                <a:solidFill>
                  <a:schemeClr val="tx1">
                    <a:lumMod val="95000"/>
                    <a:lumOff val="5000"/>
                  </a:schemeClr>
                </a:solidFill>
                <a:effectLst/>
                <a:latin typeface="Arial" panose="020B0604020202020204" pitchFamily="34" charset="0"/>
              </a:rPr>
              <a:t>Windows</a:t>
            </a:r>
          </a:p>
          <a:p>
            <a:r>
              <a:rPr lang="en-GB" dirty="0">
                <a:solidFill>
                  <a:schemeClr val="tx1">
                    <a:lumMod val="95000"/>
                    <a:lumOff val="5000"/>
                  </a:schemeClr>
                </a:solidFill>
                <a:latin typeface="Arial" panose="020B0604020202020204" pitchFamily="34" charset="0"/>
              </a:rPr>
              <a:t>MAC OS</a:t>
            </a:r>
          </a:p>
          <a:p>
            <a:r>
              <a:rPr lang="en-GB" b="0" i="0" dirty="0">
                <a:solidFill>
                  <a:schemeClr val="tx1">
                    <a:lumMod val="95000"/>
                    <a:lumOff val="5000"/>
                  </a:schemeClr>
                </a:solidFill>
                <a:effectLst/>
                <a:latin typeface="Arial" panose="020B0604020202020204" pitchFamily="34" charset="0"/>
              </a:rPr>
              <a:t>Unix</a:t>
            </a:r>
          </a:p>
          <a:p>
            <a:r>
              <a:rPr lang="en-GB" b="0" i="0" dirty="0">
                <a:solidFill>
                  <a:schemeClr val="tx1">
                    <a:lumMod val="95000"/>
                    <a:lumOff val="5000"/>
                  </a:schemeClr>
                </a:solidFill>
                <a:effectLst/>
                <a:latin typeface="Arial" panose="020B0604020202020204" pitchFamily="34" charset="0"/>
              </a:rPr>
              <a:t>Linux</a:t>
            </a:r>
          </a:p>
          <a:p>
            <a:pPr marL="0" indent="0">
              <a:buNone/>
            </a:pPr>
            <a:r>
              <a:rPr lang="en-GB" b="1" i="1" dirty="0">
                <a:solidFill>
                  <a:schemeClr val="tx1">
                    <a:lumMod val="95000"/>
                    <a:lumOff val="5000"/>
                  </a:schemeClr>
                </a:solidFill>
                <a:latin typeface="Arial" panose="020B0604020202020204" pitchFamily="34" charset="0"/>
              </a:rPr>
              <a:t>Mobile Phone</a:t>
            </a:r>
            <a:endParaRPr lang="en-GB" b="1" i="1" dirty="0">
              <a:solidFill>
                <a:schemeClr val="tx1">
                  <a:lumMod val="95000"/>
                  <a:lumOff val="5000"/>
                </a:schemeClr>
              </a:solidFill>
              <a:effectLst/>
              <a:latin typeface="Arial" panose="020B0604020202020204" pitchFamily="34" charset="0"/>
            </a:endParaRPr>
          </a:p>
          <a:p>
            <a:r>
              <a:rPr lang="en-GB" dirty="0">
                <a:solidFill>
                  <a:schemeClr val="tx1">
                    <a:lumMod val="95000"/>
                    <a:lumOff val="5000"/>
                  </a:schemeClr>
                </a:solidFill>
                <a:latin typeface="Arial" panose="020B0604020202020204" pitchFamily="34" charset="0"/>
              </a:rPr>
              <a:t>Android</a:t>
            </a:r>
          </a:p>
          <a:p>
            <a:r>
              <a:rPr lang="en-GB" b="0" i="0" dirty="0">
                <a:solidFill>
                  <a:schemeClr val="tx1">
                    <a:lumMod val="95000"/>
                    <a:lumOff val="5000"/>
                  </a:schemeClr>
                </a:solidFill>
                <a:effectLst/>
                <a:latin typeface="Arial" panose="020B0604020202020204" pitchFamily="34" charset="0"/>
              </a:rPr>
              <a:t>Apple iOS</a:t>
            </a:r>
          </a:p>
          <a:p>
            <a:pPr marL="0" indent="0">
              <a:buNone/>
            </a:pPr>
            <a:r>
              <a:rPr lang="en-GB" dirty="0">
                <a:solidFill>
                  <a:schemeClr val="tx1">
                    <a:lumMod val="95000"/>
                    <a:lumOff val="5000"/>
                  </a:schemeClr>
                </a:solidFill>
                <a:latin typeface="Arial" panose="020B0604020202020204" pitchFamily="34" charset="0"/>
              </a:rPr>
              <a:t>More OS available for Embedded, Networking, and Real Time….</a:t>
            </a:r>
            <a:endParaRPr lang="en-GB" b="0" i="0" dirty="0">
              <a:solidFill>
                <a:schemeClr val="tx1">
                  <a:lumMod val="95000"/>
                  <a:lumOff val="5000"/>
                </a:schemeClr>
              </a:solidFill>
              <a:effectLst/>
              <a:latin typeface="Arial" panose="020B0604020202020204" pitchFamily="34" charset="0"/>
            </a:endParaRPr>
          </a:p>
          <a:p>
            <a:endParaRPr lang="en-GB" b="0" i="0" dirty="0">
              <a:solidFill>
                <a:schemeClr val="tx1">
                  <a:lumMod val="95000"/>
                  <a:lumOff val="5000"/>
                </a:schemeClr>
              </a:solidFill>
              <a:effectLst/>
              <a:latin typeface="Arial" panose="020B0604020202020204" pitchFamily="34" charset="0"/>
            </a:endParaRPr>
          </a:p>
          <a:p>
            <a:pPr>
              <a:buNone/>
            </a:pPr>
            <a:endParaRPr lang="en-IN" b="1"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10</a:t>
            </a:fld>
            <a:endParaRPr lang="en-US" dirty="0"/>
          </a:p>
        </p:txBody>
      </p:sp>
    </p:spTree>
    <p:extLst>
      <p:ext uri="{BB962C8B-B14F-4D97-AF65-F5344CB8AC3E}">
        <p14:creationId xmlns:p14="http://schemas.microsoft.com/office/powerpoint/2010/main" val="11742307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32642" y="3205040"/>
            <a:ext cx="3505495" cy="1622321"/>
          </a:xfrm>
        </p:spPr>
        <p:txBody>
          <a:bodyPr>
            <a:normAutofit/>
          </a:bodyPr>
          <a:lstStyle/>
          <a:p>
            <a:r>
              <a:rPr lang="en-IN" dirty="0"/>
              <a:t>Types of Windows OS</a:t>
            </a:r>
          </a:p>
        </p:txBody>
      </p:sp>
      <p:sp>
        <p:nvSpPr>
          <p:cNvPr id="12" name="Content Placeholder 11">
            <a:extLst>
              <a:ext uri="{FF2B5EF4-FFF2-40B4-BE49-F238E27FC236}">
                <a16:creationId xmlns:a16="http://schemas.microsoft.com/office/drawing/2014/main" id="{119C9D2B-FF22-14CB-16EB-C907A4020D09}"/>
              </a:ext>
            </a:extLst>
          </p:cNvPr>
          <p:cNvSpPr>
            <a:spLocks noGrp="1"/>
          </p:cNvSpPr>
          <p:nvPr>
            <p:ph idx="1"/>
          </p:nvPr>
        </p:nvSpPr>
        <p:spPr>
          <a:xfrm>
            <a:off x="648931" y="2438400"/>
            <a:ext cx="3505494" cy="3785419"/>
          </a:xfrm>
        </p:spPr>
        <p:txBody>
          <a:bodyPr>
            <a:normAutofit/>
          </a:bodyPr>
          <a:lstStyle/>
          <a:p>
            <a:endParaRPr lang="en-US" sz="2000" dirty="0"/>
          </a:p>
        </p:txBody>
      </p:sp>
      <p:sp>
        <p:nvSpPr>
          <p:cNvPr id="15" name="Rectangle 14">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imeline&#10;&#10;Description automatically generated">
            <a:extLst>
              <a:ext uri="{FF2B5EF4-FFF2-40B4-BE49-F238E27FC236}">
                <a16:creationId xmlns:a16="http://schemas.microsoft.com/office/drawing/2014/main" id="{4F869AD5-2B73-BB05-F984-294B6120D930}"/>
              </a:ext>
            </a:extLst>
          </p:cNvPr>
          <p:cNvPicPr>
            <a:picLocks noChangeAspect="1"/>
          </p:cNvPicPr>
          <p:nvPr/>
        </p:nvPicPr>
        <p:blipFill>
          <a:blip r:embed="rId3"/>
          <a:stretch>
            <a:fillRect/>
          </a:stretch>
        </p:blipFill>
        <p:spPr>
          <a:xfrm>
            <a:off x="4614102" y="-1623"/>
            <a:ext cx="7577898" cy="6857999"/>
          </a:xfrm>
          <a:prstGeom prst="rect">
            <a:avLst/>
          </a:prstGeom>
          <a:effectLst/>
        </p:spPr>
      </p:pic>
      <p:sp>
        <p:nvSpPr>
          <p:cNvPr id="7" name="Footer Placeholder 6"/>
          <p:cNvSpPr>
            <a:spLocks noGrp="1"/>
          </p:cNvSpPr>
          <p:nvPr>
            <p:ph type="ftr" sz="quarter" idx="11"/>
          </p:nvPr>
        </p:nvSpPr>
        <p:spPr>
          <a:xfrm>
            <a:off x="567099" y="6409579"/>
            <a:ext cx="4114800" cy="365125"/>
          </a:xfrm>
        </p:spPr>
        <p:txBody>
          <a:bodyPr>
            <a:normAutofit/>
          </a:bodyPr>
          <a:lstStyle/>
          <a:p>
            <a:pPr>
              <a:lnSpc>
                <a:spcPct val="90000"/>
              </a:lnSpc>
              <a:spcAft>
                <a:spcPts val="600"/>
              </a:spcAft>
            </a:pPr>
            <a:r>
              <a:rPr lang="fr-FR">
                <a:solidFill>
                  <a:srgbClr val="303030"/>
                </a:solidFill>
              </a:rPr>
              <a:t>Computer System Fundamentals </a:t>
            </a:r>
            <a:endParaRPr lang="en-US" dirty="0">
              <a:solidFill>
                <a:srgbClr val="303030"/>
              </a:solidFill>
            </a:endParaRPr>
          </a:p>
        </p:txBody>
      </p:sp>
      <p:sp>
        <p:nvSpPr>
          <p:cNvPr id="8" name="Slide Number Placeholder 7"/>
          <p:cNvSpPr>
            <a:spLocks noGrp="1"/>
          </p:cNvSpPr>
          <p:nvPr>
            <p:ph type="sldNum" sz="quarter" idx="12"/>
          </p:nvPr>
        </p:nvSpPr>
        <p:spPr/>
        <p:txBody>
          <a:bodyPr/>
          <a:lstStyle/>
          <a:p>
            <a:pPr>
              <a:spcAft>
                <a:spcPts val="600"/>
              </a:spcAft>
            </a:pPr>
            <a:fld id="{A465DFF1-0632-DC41-8079-D9882AFED7B7}" type="slidenum">
              <a:rPr lang="en-US" smtClean="0"/>
              <a:pPr>
                <a:spcAft>
                  <a:spcPts val="600"/>
                </a:spcAft>
              </a:pPr>
              <a:t>11</a:t>
            </a:fld>
            <a:endParaRPr lang="en-US"/>
          </a:p>
        </p:txBody>
      </p:sp>
    </p:spTree>
    <p:extLst>
      <p:ext uri="{BB962C8B-B14F-4D97-AF65-F5344CB8AC3E}">
        <p14:creationId xmlns:p14="http://schemas.microsoft.com/office/powerpoint/2010/main" val="3993626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Operating Systems</a:t>
            </a:r>
          </a:p>
        </p:txBody>
      </p:sp>
      <p:sp>
        <p:nvSpPr>
          <p:cNvPr id="3" name="Content Placeholder 2"/>
          <p:cNvSpPr>
            <a:spLocks noGrp="1"/>
          </p:cNvSpPr>
          <p:nvPr>
            <p:ph idx="1"/>
          </p:nvPr>
        </p:nvSpPr>
        <p:spPr>
          <a:xfrm>
            <a:off x="753288" y="1474516"/>
            <a:ext cx="10401353" cy="5044170"/>
          </a:xfrm>
        </p:spPr>
        <p:txBody>
          <a:bodyPr>
            <a:normAutofit/>
          </a:bodyPr>
          <a:lstStyle/>
          <a:p>
            <a:pPr marL="0" indent="0">
              <a:buNone/>
            </a:pPr>
            <a:r>
              <a:rPr lang="en-GB" sz="3200" b="0" i="0" dirty="0">
                <a:solidFill>
                  <a:schemeClr val="tx1">
                    <a:lumMod val="95000"/>
                    <a:lumOff val="5000"/>
                  </a:schemeClr>
                </a:solidFill>
                <a:effectLst/>
              </a:rPr>
              <a:t>Functions of Operating Systems are</a:t>
            </a:r>
          </a:p>
          <a:p>
            <a:pPr lvl="1"/>
            <a:r>
              <a:rPr lang="en-GB" sz="2800" b="0" i="0" dirty="0">
                <a:solidFill>
                  <a:schemeClr val="tx1">
                    <a:lumMod val="95000"/>
                    <a:lumOff val="5000"/>
                  </a:schemeClr>
                </a:solidFill>
                <a:effectLst/>
              </a:rPr>
              <a:t>Process Management.</a:t>
            </a:r>
          </a:p>
          <a:p>
            <a:pPr lvl="1"/>
            <a:r>
              <a:rPr lang="en-GB" sz="2800" dirty="0">
                <a:solidFill>
                  <a:schemeClr val="tx1">
                    <a:lumMod val="95000"/>
                    <a:lumOff val="5000"/>
                  </a:schemeClr>
                </a:solidFill>
              </a:rPr>
              <a:t>Memory management.</a:t>
            </a:r>
          </a:p>
          <a:p>
            <a:pPr lvl="1"/>
            <a:r>
              <a:rPr lang="en-GB" sz="2800" dirty="0">
                <a:solidFill>
                  <a:schemeClr val="tx1">
                    <a:lumMod val="95000"/>
                    <a:lumOff val="5000"/>
                  </a:schemeClr>
                </a:solidFill>
              </a:rPr>
              <a:t>File Management.</a:t>
            </a:r>
          </a:p>
          <a:p>
            <a:pPr lvl="1"/>
            <a:r>
              <a:rPr lang="en-GB" sz="2800" b="0" i="0" dirty="0">
                <a:solidFill>
                  <a:schemeClr val="tx1">
                    <a:lumMod val="95000"/>
                    <a:lumOff val="5000"/>
                  </a:schemeClr>
                </a:solidFill>
                <a:effectLst/>
              </a:rPr>
              <a:t>Device Management or I/O Management</a:t>
            </a:r>
          </a:p>
          <a:p>
            <a:pPr lvl="1"/>
            <a:r>
              <a:rPr lang="en-GB" sz="2800" dirty="0">
                <a:solidFill>
                  <a:schemeClr val="tx1">
                    <a:lumMod val="95000"/>
                    <a:lumOff val="5000"/>
                  </a:schemeClr>
                </a:solidFill>
              </a:rPr>
              <a:t>Security and Protection.</a:t>
            </a:r>
          </a:p>
          <a:p>
            <a:pPr lvl="1"/>
            <a:r>
              <a:rPr lang="en-GB" sz="2800" b="0" i="0" dirty="0">
                <a:solidFill>
                  <a:schemeClr val="tx1">
                    <a:lumMod val="95000"/>
                    <a:lumOff val="5000"/>
                  </a:schemeClr>
                </a:solidFill>
                <a:effectLst/>
              </a:rPr>
              <a:t>User Interface Mechanism</a:t>
            </a:r>
          </a:p>
          <a:p>
            <a:pPr>
              <a:buNone/>
            </a:pPr>
            <a:endParaRPr lang="en-IN" b="1"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12</a:t>
            </a:fld>
            <a:endParaRPr lang="en-US" dirty="0"/>
          </a:p>
        </p:txBody>
      </p:sp>
    </p:spTree>
    <p:extLst>
      <p:ext uri="{BB962C8B-B14F-4D97-AF65-F5344CB8AC3E}">
        <p14:creationId xmlns:p14="http://schemas.microsoft.com/office/powerpoint/2010/main" val="22300661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1788CC2B-D69D-393E-4509-39855088D09D}"/>
              </a:ext>
            </a:extLst>
          </p:cNvPr>
          <p:cNvSpPr>
            <a:spLocks noGrp="1"/>
          </p:cNvSpPr>
          <p:nvPr>
            <p:ph type="title"/>
          </p:nvPr>
        </p:nvSpPr>
        <p:spPr>
          <a:xfrm>
            <a:off x="3513762" y="348027"/>
            <a:ext cx="8172849" cy="533702"/>
          </a:xfrm>
        </p:spPr>
        <p:txBody>
          <a:bodyPr>
            <a:normAutofit fontScale="90000"/>
          </a:bodyPr>
          <a:lstStyle/>
          <a:p>
            <a:r>
              <a:rPr lang="en-US" altLang="en-US" dirty="0">
                <a:solidFill>
                  <a:schemeClr val="bg1"/>
                </a:solidFill>
              </a:rPr>
              <a:t>Process Management</a:t>
            </a:r>
          </a:p>
        </p:txBody>
      </p:sp>
      <p:sp>
        <p:nvSpPr>
          <p:cNvPr id="18435" name="Content Placeholder 2">
            <a:extLst>
              <a:ext uri="{FF2B5EF4-FFF2-40B4-BE49-F238E27FC236}">
                <a16:creationId xmlns:a16="http://schemas.microsoft.com/office/drawing/2014/main" id="{14964F02-2E08-94BC-8618-3154B96E0DE4}"/>
              </a:ext>
            </a:extLst>
          </p:cNvPr>
          <p:cNvSpPr>
            <a:spLocks noGrp="1"/>
          </p:cNvSpPr>
          <p:nvPr>
            <p:ph idx="1"/>
          </p:nvPr>
        </p:nvSpPr>
        <p:spPr>
          <a:xfrm>
            <a:off x="609600" y="1331710"/>
            <a:ext cx="10972800" cy="4889291"/>
          </a:xfrm>
        </p:spPr>
        <p:txBody>
          <a:bodyPr>
            <a:normAutofit/>
          </a:bodyPr>
          <a:lstStyle/>
          <a:p>
            <a:r>
              <a:rPr lang="en-US" altLang="en-US" sz="2400" dirty="0"/>
              <a:t>A process is a </a:t>
            </a:r>
            <a:r>
              <a:rPr lang="en-US" altLang="en-US" sz="2400" b="1" dirty="0"/>
              <a:t>program in execution</a:t>
            </a:r>
            <a:r>
              <a:rPr lang="en-US" altLang="en-US" sz="2400" dirty="0"/>
              <a:t>.</a:t>
            </a:r>
          </a:p>
          <a:p>
            <a:r>
              <a:rPr lang="en-US" altLang="en-US" sz="2400" dirty="0">
                <a:ea typeface="Trebuchet MS" panose="020B0603020202020204" pitchFamily="34" charset="0"/>
                <a:cs typeface="Trebuchet MS" panose="020B0603020202020204" pitchFamily="34" charset="0"/>
              </a:rPr>
              <a:t>Process needs certain </a:t>
            </a:r>
            <a:r>
              <a:rPr lang="en-US" altLang="en-US" sz="2400" b="1" dirty="0">
                <a:ea typeface="Trebuchet MS" panose="020B0603020202020204" pitchFamily="34" charset="0"/>
                <a:cs typeface="Trebuchet MS" panose="020B0603020202020204" pitchFamily="34" charset="0"/>
              </a:rPr>
              <a:t>resources, including CPU time, memory, files, and I/O devices </a:t>
            </a:r>
            <a:r>
              <a:rPr lang="en-US" altLang="en-US" sz="2400" dirty="0">
                <a:ea typeface="Trebuchet MS" panose="020B0603020202020204" pitchFamily="34" charset="0"/>
                <a:cs typeface="Trebuchet MS" panose="020B0603020202020204" pitchFamily="34" charset="0"/>
              </a:rPr>
              <a:t>to accomplish its task.</a:t>
            </a:r>
          </a:p>
          <a:p>
            <a:pPr algn="just">
              <a:spcBef>
                <a:spcPts val="1060"/>
              </a:spcBef>
            </a:pPr>
            <a:r>
              <a:rPr lang="en-US" altLang="en-US" sz="2400" b="1" dirty="0">
                <a:ea typeface="Trebuchet MS" panose="020B0603020202020204" pitchFamily="34" charset="0"/>
                <a:cs typeface="Trebuchet MS" panose="020B0603020202020204" pitchFamily="34" charset="0"/>
              </a:rPr>
              <a:t>Simultaneous</a:t>
            </a:r>
            <a:r>
              <a:rPr lang="en-US" altLang="en-US" sz="2400" dirty="0">
                <a:ea typeface="Trebuchet MS" panose="020B0603020202020204" pitchFamily="34" charset="0"/>
                <a:cs typeface="Trebuchet MS" panose="020B0603020202020204" pitchFamily="34" charset="0"/>
              </a:rPr>
              <a:t> execution leads to </a:t>
            </a:r>
            <a:r>
              <a:rPr lang="en-US" altLang="en-US" sz="2400" b="1" dirty="0">
                <a:ea typeface="Trebuchet MS" panose="020B0603020202020204" pitchFamily="34" charset="0"/>
                <a:cs typeface="Trebuchet MS" panose="020B0603020202020204" pitchFamily="34" charset="0"/>
              </a:rPr>
              <a:t>multiple processes</a:t>
            </a:r>
            <a:r>
              <a:rPr lang="en-US" altLang="en-US" sz="2400" dirty="0">
                <a:ea typeface="Trebuchet MS" panose="020B0603020202020204" pitchFamily="34" charset="0"/>
                <a:cs typeface="Trebuchet MS" panose="020B0603020202020204" pitchFamily="34" charset="0"/>
              </a:rPr>
              <a:t>. </a:t>
            </a:r>
          </a:p>
          <a:p>
            <a:pPr algn="just">
              <a:spcBef>
                <a:spcPts val="1060"/>
              </a:spcBef>
            </a:pPr>
            <a:r>
              <a:rPr lang="en-US" altLang="en-US" sz="2400" dirty="0">
                <a:ea typeface="Trebuchet MS" panose="020B0603020202020204" pitchFamily="34" charset="0"/>
                <a:cs typeface="Trebuchet MS" panose="020B0603020202020204" pitchFamily="34" charset="0"/>
              </a:rPr>
              <a:t>Hence </a:t>
            </a:r>
            <a:r>
              <a:rPr lang="en-US" altLang="en-US" sz="2400" b="1" dirty="0">
                <a:ea typeface="Trebuchet MS" panose="020B0603020202020204" pitchFamily="34" charset="0"/>
                <a:cs typeface="Trebuchet MS" panose="020B0603020202020204" pitchFamily="34" charset="0"/>
              </a:rPr>
              <a:t>creation, scheduling, execution and termination </a:t>
            </a:r>
            <a:r>
              <a:rPr lang="en-US" altLang="en-US" sz="2400" dirty="0">
                <a:ea typeface="Trebuchet MS" panose="020B0603020202020204" pitchFamily="34" charset="0"/>
                <a:cs typeface="Trebuchet MS" panose="020B0603020202020204" pitchFamily="34" charset="0"/>
              </a:rPr>
              <a:t>of a process  are the most </a:t>
            </a:r>
            <a:r>
              <a:rPr lang="en-US" altLang="en-US" sz="2400" b="1" dirty="0">
                <a:ea typeface="Trebuchet MS" panose="020B0603020202020204" pitchFamily="34" charset="0"/>
                <a:cs typeface="Trebuchet MS" panose="020B0603020202020204" pitchFamily="34" charset="0"/>
              </a:rPr>
              <a:t>basic functionality of an OS</a:t>
            </a:r>
          </a:p>
          <a:p>
            <a:pPr algn="just">
              <a:spcBef>
                <a:spcPts val="1060"/>
              </a:spcBef>
            </a:pPr>
            <a:r>
              <a:rPr lang="en-US" altLang="en-US" sz="2400" dirty="0">
                <a:ea typeface="Trebuchet MS" panose="020B0603020202020204" pitchFamily="34" charset="0"/>
                <a:cs typeface="Trebuchet MS" panose="020B0603020202020204" pitchFamily="34" charset="0"/>
              </a:rPr>
              <a:t>If processes are </a:t>
            </a:r>
            <a:r>
              <a:rPr lang="en-US" altLang="en-US" sz="2400" b="1" dirty="0">
                <a:ea typeface="Trebuchet MS" panose="020B0603020202020204" pitchFamily="34" charset="0"/>
                <a:cs typeface="Trebuchet MS" panose="020B0603020202020204" pitchFamily="34" charset="0"/>
              </a:rPr>
              <a:t>dependent</a:t>
            </a:r>
            <a:r>
              <a:rPr lang="en-US" altLang="en-US" sz="2400" dirty="0">
                <a:ea typeface="Trebuchet MS" panose="020B0603020202020204" pitchFamily="34" charset="0"/>
                <a:cs typeface="Trebuchet MS" panose="020B0603020202020204" pitchFamily="34" charset="0"/>
              </a:rPr>
              <a:t>, then they may </a:t>
            </a:r>
            <a:r>
              <a:rPr lang="en-US" altLang="en-US" sz="2400" b="1" dirty="0">
                <a:ea typeface="Trebuchet MS" panose="020B0603020202020204" pitchFamily="34" charset="0"/>
                <a:cs typeface="Trebuchet MS" panose="020B0603020202020204" pitchFamily="34" charset="0"/>
              </a:rPr>
              <a:t>share same resources</a:t>
            </a:r>
            <a:r>
              <a:rPr lang="en-US" altLang="en-US" sz="2400" dirty="0">
                <a:ea typeface="Trebuchet MS" panose="020B0603020202020204" pitchFamily="34" charset="0"/>
                <a:cs typeface="Trebuchet MS" panose="020B0603020202020204" pitchFamily="34" charset="0"/>
              </a:rPr>
              <a:t>. thus, </a:t>
            </a:r>
            <a:r>
              <a:rPr lang="en-US" altLang="en-US" sz="2400" b="1" dirty="0">
                <a:ea typeface="Trebuchet MS" panose="020B0603020202020204" pitchFamily="34" charset="0"/>
                <a:cs typeface="Trebuchet MS" panose="020B0603020202020204" pitchFamily="34" charset="0"/>
              </a:rPr>
              <a:t>process synchronization  is necessary</a:t>
            </a:r>
            <a:r>
              <a:rPr lang="en-US" altLang="en-US" sz="2400" dirty="0">
                <a:ea typeface="Trebuchet MS" panose="020B0603020202020204" pitchFamily="34" charset="0"/>
                <a:cs typeface="Trebuchet MS" panose="020B0603020202020204" pitchFamily="34" charset="0"/>
              </a:rPr>
              <a:t>.</a:t>
            </a:r>
          </a:p>
          <a:p>
            <a:pPr algn="just">
              <a:spcBef>
                <a:spcPts val="1060"/>
              </a:spcBef>
            </a:pPr>
            <a:r>
              <a:rPr lang="en-US" altLang="en-US" sz="2400" dirty="0">
                <a:ea typeface="Trebuchet MS" panose="020B0603020202020204" pitchFamily="34" charset="0"/>
                <a:cs typeface="Trebuchet MS" panose="020B0603020202020204" pitchFamily="34" charset="0"/>
              </a:rPr>
              <a:t>If processes are </a:t>
            </a:r>
            <a:r>
              <a:rPr lang="en-US" altLang="en-US" sz="2400" b="1" dirty="0">
                <a:ea typeface="Trebuchet MS" panose="020B0603020202020204" pitchFamily="34" charset="0"/>
                <a:cs typeface="Trebuchet MS" panose="020B0603020202020204" pitchFamily="34" charset="0"/>
              </a:rPr>
              <a:t>independent,</a:t>
            </a:r>
            <a:r>
              <a:rPr lang="en-US" altLang="en-US" sz="2400" dirty="0">
                <a:ea typeface="Trebuchet MS" panose="020B0603020202020204" pitchFamily="34" charset="0"/>
                <a:cs typeface="Trebuchet MS" panose="020B0603020202020204" pitchFamily="34" charset="0"/>
              </a:rPr>
              <a:t> then a due care needs to be taken to </a:t>
            </a:r>
            <a:r>
              <a:rPr lang="en-US" altLang="en-US" sz="2400" b="1" dirty="0">
                <a:ea typeface="Trebuchet MS" panose="020B0603020202020204" pitchFamily="34" charset="0"/>
                <a:cs typeface="Trebuchet MS" panose="020B0603020202020204" pitchFamily="34" charset="0"/>
              </a:rPr>
              <a:t>avoid their overlapping in memory area.</a:t>
            </a:r>
          </a:p>
          <a:p>
            <a:pPr algn="just">
              <a:spcBef>
                <a:spcPts val="1060"/>
              </a:spcBef>
            </a:pPr>
            <a:r>
              <a:rPr lang="en-US" altLang="en-US" sz="2400" dirty="0">
                <a:ea typeface="Trebuchet MS" panose="020B0603020202020204" pitchFamily="34" charset="0"/>
                <a:cs typeface="Trebuchet MS" panose="020B0603020202020204" pitchFamily="34" charset="0"/>
              </a:rPr>
              <a:t>Based on </a:t>
            </a:r>
            <a:r>
              <a:rPr lang="en-US" altLang="en-US" sz="2400" b="1" dirty="0">
                <a:ea typeface="Trebuchet MS" panose="020B0603020202020204" pitchFamily="34" charset="0"/>
                <a:cs typeface="Trebuchet MS" panose="020B0603020202020204" pitchFamily="34" charset="0"/>
              </a:rPr>
              <a:t>priority, </a:t>
            </a:r>
            <a:r>
              <a:rPr lang="en-US" altLang="en-US" sz="2400" dirty="0">
                <a:ea typeface="Trebuchet MS" panose="020B0603020202020204" pitchFamily="34" charset="0"/>
                <a:cs typeface="Trebuchet MS" panose="020B0603020202020204" pitchFamily="34" charset="0"/>
              </a:rPr>
              <a:t>it is important to </a:t>
            </a:r>
            <a:r>
              <a:rPr lang="en-US" altLang="en-US" sz="2400" b="1" dirty="0">
                <a:ea typeface="Trebuchet MS" panose="020B0603020202020204" pitchFamily="34" charset="0"/>
                <a:cs typeface="Trebuchet MS" panose="020B0603020202020204" pitchFamily="34" charset="0"/>
              </a:rPr>
              <a:t>allow important processes to execute first than others.</a:t>
            </a:r>
          </a:p>
          <a:p>
            <a:endParaRPr lang="en-US" altLang="en-US" dirty="0"/>
          </a:p>
          <a:p>
            <a:pPr marL="485332" lvl="1" indent="0">
              <a:buNone/>
            </a:pPr>
            <a:endParaRPr lang="en-US" altLang="en-US" sz="1714" dirty="0"/>
          </a:p>
          <a:p>
            <a:endParaRPr lang="en-US" altLang="en-US" dirty="0"/>
          </a:p>
        </p:txBody>
      </p:sp>
      <p:sp>
        <p:nvSpPr>
          <p:cNvPr id="2" name="Footer Placeholder 1">
            <a:extLst>
              <a:ext uri="{FF2B5EF4-FFF2-40B4-BE49-F238E27FC236}">
                <a16:creationId xmlns:a16="http://schemas.microsoft.com/office/drawing/2014/main" id="{69553F65-5E53-3596-462D-9CA315A803A3}"/>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9A4C9F28-16E3-E0DE-5D28-9D4124F59856}"/>
              </a:ext>
            </a:extLst>
          </p:cNvPr>
          <p:cNvSpPr>
            <a:spLocks noGrp="1"/>
          </p:cNvSpPr>
          <p:nvPr>
            <p:ph type="sldNum" sz="quarter" idx="12"/>
          </p:nvPr>
        </p:nvSpPr>
        <p:spPr/>
        <p:txBody>
          <a:bodyPr/>
          <a:lstStyle/>
          <a:p>
            <a:fld id="{AC82685A-BD3A-4230-8D85-804689F67293}" type="slidenum">
              <a:rPr lang="en-GB" smtClean="0"/>
              <a:t>13</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 calcmode="lin" valueType="num">
                                      <p:cBhvr additive="base">
                                        <p:cTn id="7" dur="500" fill="hold"/>
                                        <p:tgtEl>
                                          <p:spTgt spid="1843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3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435">
                                            <p:txEl>
                                              <p:pRg st="1" end="1"/>
                                            </p:txEl>
                                          </p:spTgt>
                                        </p:tgtEl>
                                        <p:attrNameLst>
                                          <p:attrName>style.visibility</p:attrName>
                                        </p:attrNameLst>
                                      </p:cBhvr>
                                      <p:to>
                                        <p:strVal val="visible"/>
                                      </p:to>
                                    </p:set>
                                    <p:anim calcmode="lin" valueType="num">
                                      <p:cBhvr additive="base">
                                        <p:cTn id="13" dur="500" fill="hold"/>
                                        <p:tgtEl>
                                          <p:spTgt spid="1843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43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8435">
                                            <p:txEl>
                                              <p:pRg st="2" end="2"/>
                                            </p:txEl>
                                          </p:spTgt>
                                        </p:tgtEl>
                                        <p:attrNameLst>
                                          <p:attrName>style.visibility</p:attrName>
                                        </p:attrNameLst>
                                      </p:cBhvr>
                                      <p:to>
                                        <p:strVal val="visible"/>
                                      </p:to>
                                    </p:set>
                                    <p:anim calcmode="lin" valueType="num">
                                      <p:cBhvr additive="base">
                                        <p:cTn id="19" dur="500" fill="hold"/>
                                        <p:tgtEl>
                                          <p:spTgt spid="1843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43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435">
                                            <p:txEl>
                                              <p:pRg st="3" end="3"/>
                                            </p:txEl>
                                          </p:spTgt>
                                        </p:tgtEl>
                                        <p:attrNameLst>
                                          <p:attrName>style.visibility</p:attrName>
                                        </p:attrNameLst>
                                      </p:cBhvr>
                                      <p:to>
                                        <p:strVal val="visible"/>
                                      </p:to>
                                    </p:set>
                                    <p:anim calcmode="lin" valueType="num">
                                      <p:cBhvr additive="base">
                                        <p:cTn id="25" dur="500" fill="hold"/>
                                        <p:tgtEl>
                                          <p:spTgt spid="1843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843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8435">
                                            <p:txEl>
                                              <p:pRg st="4" end="4"/>
                                            </p:txEl>
                                          </p:spTgt>
                                        </p:tgtEl>
                                        <p:attrNameLst>
                                          <p:attrName>style.visibility</p:attrName>
                                        </p:attrNameLst>
                                      </p:cBhvr>
                                      <p:to>
                                        <p:strVal val="visible"/>
                                      </p:to>
                                    </p:set>
                                    <p:anim calcmode="lin" valueType="num">
                                      <p:cBhvr additive="base">
                                        <p:cTn id="31" dur="500" fill="hold"/>
                                        <p:tgtEl>
                                          <p:spTgt spid="1843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843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8435">
                                            <p:txEl>
                                              <p:pRg st="5" end="5"/>
                                            </p:txEl>
                                          </p:spTgt>
                                        </p:tgtEl>
                                        <p:attrNameLst>
                                          <p:attrName>style.visibility</p:attrName>
                                        </p:attrNameLst>
                                      </p:cBhvr>
                                      <p:to>
                                        <p:strVal val="visible"/>
                                      </p:to>
                                    </p:set>
                                    <p:anim calcmode="lin" valueType="num">
                                      <p:cBhvr additive="base">
                                        <p:cTn id="37" dur="500" fill="hold"/>
                                        <p:tgtEl>
                                          <p:spTgt spid="1843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843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8435">
                                            <p:txEl>
                                              <p:pRg st="6" end="6"/>
                                            </p:txEl>
                                          </p:spTgt>
                                        </p:tgtEl>
                                        <p:attrNameLst>
                                          <p:attrName>style.visibility</p:attrName>
                                        </p:attrNameLst>
                                      </p:cBhvr>
                                      <p:to>
                                        <p:strVal val="visible"/>
                                      </p:to>
                                    </p:set>
                                    <p:anim calcmode="lin" valueType="num">
                                      <p:cBhvr additive="base">
                                        <p:cTn id="43" dur="500" fill="hold"/>
                                        <p:tgtEl>
                                          <p:spTgt spid="1843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843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2B28F631-1AAA-DC5C-0614-8BD153B68E0D}"/>
              </a:ext>
            </a:extLst>
          </p:cNvPr>
          <p:cNvSpPr>
            <a:spLocks noGrp="1"/>
          </p:cNvSpPr>
          <p:nvPr>
            <p:ph type="title"/>
          </p:nvPr>
        </p:nvSpPr>
        <p:spPr>
          <a:xfrm>
            <a:off x="3491836" y="155240"/>
            <a:ext cx="6551153" cy="436941"/>
          </a:xfrm>
        </p:spPr>
        <p:txBody>
          <a:bodyPr>
            <a:normAutofit fontScale="90000"/>
          </a:bodyPr>
          <a:lstStyle/>
          <a:p>
            <a:br>
              <a:rPr lang="en-US" altLang="en-US" dirty="0">
                <a:latin typeface="Trebuchet MS" panose="020B0603020202020204" pitchFamily="34" charset="0"/>
                <a:ea typeface="Trebuchet MS" panose="020B0603020202020204" pitchFamily="34" charset="0"/>
                <a:cs typeface="Trebuchet MS" panose="020B0603020202020204" pitchFamily="34" charset="0"/>
              </a:rPr>
            </a:br>
            <a:r>
              <a:rPr lang="en-US" altLang="en-US" dirty="0">
                <a:solidFill>
                  <a:schemeClr val="bg1"/>
                </a:solidFill>
              </a:rPr>
              <a:t>Memory management</a:t>
            </a:r>
          </a:p>
        </p:txBody>
      </p:sp>
      <p:sp>
        <p:nvSpPr>
          <p:cNvPr id="19459" name="Content Placeholder 2">
            <a:extLst>
              <a:ext uri="{FF2B5EF4-FFF2-40B4-BE49-F238E27FC236}">
                <a16:creationId xmlns:a16="http://schemas.microsoft.com/office/drawing/2014/main" id="{9BF678A1-9537-AC87-A54E-EF232C7D1C2E}"/>
              </a:ext>
            </a:extLst>
          </p:cNvPr>
          <p:cNvSpPr>
            <a:spLocks noGrp="1"/>
          </p:cNvSpPr>
          <p:nvPr>
            <p:ph idx="1"/>
          </p:nvPr>
        </p:nvSpPr>
        <p:spPr>
          <a:xfrm>
            <a:off x="609600" y="1600200"/>
            <a:ext cx="10972800" cy="4745368"/>
          </a:xfrm>
        </p:spPr>
        <p:txBody>
          <a:bodyPr>
            <a:normAutofit/>
          </a:bodyPr>
          <a:lstStyle/>
          <a:p>
            <a:pPr marL="447675" lvl="1" indent="-260350" algn="just"/>
            <a:r>
              <a:rPr lang="en-GB" altLang="en-US" sz="2286" dirty="0"/>
              <a:t>Computer systems have a </a:t>
            </a:r>
            <a:r>
              <a:rPr lang="en-GB" altLang="en-US" sz="2286" b="1" dirty="0"/>
              <a:t>hierarchical memory </a:t>
            </a:r>
            <a:r>
              <a:rPr lang="en-GB" altLang="en-US" sz="2286" dirty="0"/>
              <a:t>structure, including </a:t>
            </a:r>
            <a:r>
              <a:rPr lang="en-GB" altLang="en-US" sz="2286" b="1" dirty="0"/>
              <a:t>registers, cache, main memory (RAM), and secondary storage</a:t>
            </a:r>
            <a:r>
              <a:rPr lang="en-GB" altLang="en-US" sz="2286" dirty="0"/>
              <a:t> (e.g., hard drives). Each level of the hierarchy has different </a:t>
            </a:r>
            <a:r>
              <a:rPr lang="en-GB" altLang="en-US" sz="2286" b="1" dirty="0"/>
              <a:t>access times</a:t>
            </a:r>
            <a:r>
              <a:rPr lang="en-GB" altLang="en-US" sz="2286" dirty="0"/>
              <a:t>, </a:t>
            </a:r>
            <a:r>
              <a:rPr lang="en-GB" altLang="en-US" sz="2286" b="1" dirty="0"/>
              <a:t>capacities, and costs</a:t>
            </a:r>
            <a:r>
              <a:rPr lang="en-GB" altLang="en-US" sz="2286" dirty="0"/>
              <a:t>.</a:t>
            </a:r>
          </a:p>
          <a:p>
            <a:pPr marL="447675" lvl="1" indent="-260350" algn="just"/>
            <a:r>
              <a:rPr lang="en-GB" altLang="en-US" sz="2286" b="1" dirty="0"/>
              <a:t>Unique address space to each process</a:t>
            </a:r>
            <a:r>
              <a:rPr lang="en-GB" altLang="en-US" sz="2286" dirty="0"/>
              <a:t>, defining </a:t>
            </a:r>
            <a:r>
              <a:rPr lang="en-GB" altLang="en-US" sz="2286" b="1" dirty="0"/>
              <a:t>the range of memory addresses that the process can use.</a:t>
            </a:r>
          </a:p>
          <a:p>
            <a:pPr marL="447675" lvl="1" indent="-260350" algn="just"/>
            <a:r>
              <a:rPr lang="en-GB" altLang="en-US" sz="2286" dirty="0"/>
              <a:t>The OS must manage both the </a:t>
            </a:r>
            <a:r>
              <a:rPr lang="en-GB" altLang="en-US" sz="2286" b="1" dirty="0"/>
              <a:t>allocation and deallocation </a:t>
            </a:r>
            <a:r>
              <a:rPr lang="en-GB" altLang="en-US" sz="2286" dirty="0"/>
              <a:t>of memory to prevent conflicts and ensure efficient use.</a:t>
            </a:r>
          </a:p>
          <a:p>
            <a:pPr marL="447675" lvl="1" indent="-260350" algn="just"/>
            <a:r>
              <a:rPr lang="en-GB" altLang="en-US" sz="2286" b="1" dirty="0"/>
              <a:t>Memory protection </a:t>
            </a:r>
            <a:r>
              <a:rPr lang="en-GB" altLang="en-US" sz="2286" dirty="0"/>
              <a:t>mechanisms prevent </a:t>
            </a:r>
            <a:r>
              <a:rPr lang="en-GB" altLang="en-US" sz="2286" b="1" dirty="0"/>
              <a:t>one process from accessing the memory space of another process</a:t>
            </a:r>
            <a:r>
              <a:rPr lang="en-GB" altLang="en-US" sz="2286" dirty="0"/>
              <a:t>, ensuring </a:t>
            </a:r>
            <a:r>
              <a:rPr lang="en-GB" altLang="en-US" sz="2286" b="1" dirty="0"/>
              <a:t>data integrity and security</a:t>
            </a:r>
            <a:r>
              <a:rPr lang="en-GB" altLang="en-US" sz="2286" dirty="0"/>
              <a:t>.</a:t>
            </a:r>
          </a:p>
          <a:p>
            <a:pPr marL="447675" lvl="1" indent="-260350" algn="just"/>
            <a:r>
              <a:rPr lang="en-GB" altLang="en-US" sz="2286" dirty="0"/>
              <a:t>The OS must </a:t>
            </a:r>
            <a:r>
              <a:rPr lang="en-GB" altLang="en-US" sz="2286" b="1" dirty="0"/>
              <a:t>reclaim memory that is no longer in use by processes</a:t>
            </a:r>
            <a:r>
              <a:rPr lang="en-GB" altLang="en-US" sz="2286" dirty="0"/>
              <a:t>. This involves deallocating memory and updating data structures.</a:t>
            </a:r>
            <a:endParaRPr lang="en-US" altLang="en-US" sz="2286" dirty="0"/>
          </a:p>
          <a:p>
            <a:endParaRPr lang="en-US" altLang="en-US" dirty="0"/>
          </a:p>
        </p:txBody>
      </p:sp>
      <p:sp>
        <p:nvSpPr>
          <p:cNvPr id="2" name="Footer Placeholder 1">
            <a:extLst>
              <a:ext uri="{FF2B5EF4-FFF2-40B4-BE49-F238E27FC236}">
                <a16:creationId xmlns:a16="http://schemas.microsoft.com/office/drawing/2014/main" id="{2F8E35F6-6609-5E4B-6DB1-891611E68317}"/>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5CD9ED58-A668-89E7-BD0D-53DECD1E7325}"/>
              </a:ext>
            </a:extLst>
          </p:cNvPr>
          <p:cNvSpPr>
            <a:spLocks noGrp="1"/>
          </p:cNvSpPr>
          <p:nvPr>
            <p:ph type="sldNum" sz="quarter" idx="12"/>
          </p:nvPr>
        </p:nvSpPr>
        <p:spPr/>
        <p:txBody>
          <a:bodyPr/>
          <a:lstStyle/>
          <a:p>
            <a:fld id="{AC82685A-BD3A-4230-8D85-804689F67293}" type="slidenum">
              <a:rPr lang="en-GB" smtClean="0"/>
              <a:t>14</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BA4A29D4-A595-D994-95C1-2FFA9AA61FBB}"/>
              </a:ext>
            </a:extLst>
          </p:cNvPr>
          <p:cNvSpPr>
            <a:spLocks noGrp="1"/>
          </p:cNvSpPr>
          <p:nvPr>
            <p:ph type="title"/>
          </p:nvPr>
        </p:nvSpPr>
        <p:spPr>
          <a:xfrm>
            <a:off x="3363356" y="92467"/>
            <a:ext cx="5225839" cy="873500"/>
          </a:xfrm>
        </p:spPr>
        <p:txBody>
          <a:bodyPr>
            <a:normAutofit fontScale="90000"/>
          </a:bodyPr>
          <a:lstStyle/>
          <a:p>
            <a:pPr algn="ctr"/>
            <a:br>
              <a:rPr lang="en-US" altLang="en-US" b="1" dirty="0">
                <a:solidFill>
                  <a:schemeClr val="bg1"/>
                </a:solidFill>
              </a:rPr>
            </a:br>
            <a:r>
              <a:rPr lang="en-US" altLang="en-US" dirty="0">
                <a:solidFill>
                  <a:schemeClr val="bg1"/>
                </a:solidFill>
              </a:rPr>
              <a:t>File Management</a:t>
            </a:r>
          </a:p>
        </p:txBody>
      </p:sp>
      <p:sp>
        <p:nvSpPr>
          <p:cNvPr id="20483" name="Content Placeholder 2">
            <a:extLst>
              <a:ext uri="{FF2B5EF4-FFF2-40B4-BE49-F238E27FC236}">
                <a16:creationId xmlns:a16="http://schemas.microsoft.com/office/drawing/2014/main" id="{0C3260D4-BF32-7D19-C3FA-71676BBC7691}"/>
              </a:ext>
            </a:extLst>
          </p:cNvPr>
          <p:cNvSpPr>
            <a:spLocks noGrp="1"/>
          </p:cNvSpPr>
          <p:nvPr>
            <p:ph idx="1"/>
          </p:nvPr>
        </p:nvSpPr>
        <p:spPr>
          <a:xfrm>
            <a:off x="609600" y="1600201"/>
            <a:ext cx="10972800" cy="4985534"/>
          </a:xfrm>
        </p:spPr>
        <p:txBody>
          <a:bodyPr>
            <a:normAutofit/>
          </a:bodyPr>
          <a:lstStyle/>
          <a:p>
            <a:pPr algn="just">
              <a:defRPr/>
            </a:pPr>
            <a:r>
              <a:rPr lang="en-GB" altLang="en-US" dirty="0"/>
              <a:t>Operating system involves the </a:t>
            </a:r>
            <a:r>
              <a:rPr lang="en-GB" altLang="en-US" b="1" dirty="0"/>
              <a:t>organisation, storage, retrieval, naming, sharing, and protection of files</a:t>
            </a:r>
          </a:p>
          <a:p>
            <a:pPr algn="just">
              <a:defRPr/>
            </a:pPr>
            <a:r>
              <a:rPr lang="en-GB" altLang="en-US" dirty="0"/>
              <a:t>It is responsible </a:t>
            </a:r>
            <a:r>
              <a:rPr lang="en-GB" altLang="en-US" b="1" dirty="0"/>
              <a:t>for managing files and directories on storage devices</a:t>
            </a:r>
            <a:r>
              <a:rPr lang="en-GB" altLang="en-US" dirty="0"/>
              <a:t>. It defines how </a:t>
            </a:r>
            <a:r>
              <a:rPr lang="en-GB" altLang="en-US" b="1" dirty="0"/>
              <a:t>files are stored, named, accessed, and organised.</a:t>
            </a:r>
          </a:p>
          <a:p>
            <a:pPr algn="just">
              <a:defRPr/>
            </a:pPr>
            <a:r>
              <a:rPr lang="en-GB" altLang="en-US" dirty="0"/>
              <a:t>File operations include </a:t>
            </a:r>
            <a:r>
              <a:rPr lang="en-GB" altLang="en-US" b="1" dirty="0"/>
              <a:t>creating, opening, closing, reading, writing, deleting, and modifying files</a:t>
            </a:r>
            <a:r>
              <a:rPr lang="en-GB" altLang="en-US" dirty="0"/>
              <a:t>. </a:t>
            </a:r>
          </a:p>
          <a:p>
            <a:pPr algn="just">
              <a:defRPr/>
            </a:pPr>
            <a:r>
              <a:rPr lang="en-GB" altLang="en-US" dirty="0"/>
              <a:t>Each file has associated</a:t>
            </a:r>
            <a:r>
              <a:rPr lang="en-GB" altLang="en-US" b="1" dirty="0"/>
              <a:t> attributes </a:t>
            </a:r>
            <a:r>
              <a:rPr lang="en-GB" altLang="en-US" dirty="0"/>
              <a:t>such as </a:t>
            </a:r>
            <a:r>
              <a:rPr lang="en-GB" altLang="en-US" b="1" dirty="0"/>
              <a:t>name, size, type, location, creation date, modification date, and access permissions</a:t>
            </a:r>
            <a:r>
              <a:rPr lang="en-GB" altLang="en-US" dirty="0"/>
              <a:t>. These attributes are used for file identification and management.</a:t>
            </a:r>
          </a:p>
        </p:txBody>
      </p:sp>
      <p:sp>
        <p:nvSpPr>
          <p:cNvPr id="2" name="Footer Placeholder 1">
            <a:extLst>
              <a:ext uri="{FF2B5EF4-FFF2-40B4-BE49-F238E27FC236}">
                <a16:creationId xmlns:a16="http://schemas.microsoft.com/office/drawing/2014/main" id="{4625F1E6-5D58-61BB-F90C-29CD1E65EF45}"/>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A840C4FC-046A-053D-DDC7-F59E6B37D3D1}"/>
              </a:ext>
            </a:extLst>
          </p:cNvPr>
          <p:cNvSpPr>
            <a:spLocks noGrp="1"/>
          </p:cNvSpPr>
          <p:nvPr>
            <p:ph type="sldNum" sz="quarter" idx="12"/>
          </p:nvPr>
        </p:nvSpPr>
        <p:spPr/>
        <p:txBody>
          <a:bodyPr/>
          <a:lstStyle/>
          <a:p>
            <a:fld id="{AC82685A-BD3A-4230-8D85-804689F67293}" type="slidenum">
              <a:rPr lang="en-GB" smtClean="0"/>
              <a:t>15</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 calcmode="lin" valueType="num">
                                      <p:cBhvr additive="base">
                                        <p:cTn id="7" dur="500" fill="hold"/>
                                        <p:tgtEl>
                                          <p:spTgt spid="2048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8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0483">
                                            <p:txEl>
                                              <p:pRg st="1" end="1"/>
                                            </p:txEl>
                                          </p:spTgt>
                                        </p:tgtEl>
                                        <p:attrNameLst>
                                          <p:attrName>style.visibility</p:attrName>
                                        </p:attrNameLst>
                                      </p:cBhvr>
                                      <p:to>
                                        <p:strVal val="visible"/>
                                      </p:to>
                                    </p:set>
                                    <p:anim calcmode="lin" valueType="num">
                                      <p:cBhvr additive="base">
                                        <p:cTn id="13" dur="500" fill="hold"/>
                                        <p:tgtEl>
                                          <p:spTgt spid="2048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8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0483">
                                            <p:txEl>
                                              <p:pRg st="2" end="2"/>
                                            </p:txEl>
                                          </p:spTgt>
                                        </p:tgtEl>
                                        <p:attrNameLst>
                                          <p:attrName>style.visibility</p:attrName>
                                        </p:attrNameLst>
                                      </p:cBhvr>
                                      <p:to>
                                        <p:strVal val="visible"/>
                                      </p:to>
                                    </p:set>
                                    <p:anim calcmode="lin" valueType="num">
                                      <p:cBhvr additive="base">
                                        <p:cTn id="19" dur="500" fill="hold"/>
                                        <p:tgtEl>
                                          <p:spTgt spid="2048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048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0483">
                                            <p:txEl>
                                              <p:pRg st="3" end="3"/>
                                            </p:txEl>
                                          </p:spTgt>
                                        </p:tgtEl>
                                        <p:attrNameLst>
                                          <p:attrName>style.visibility</p:attrName>
                                        </p:attrNameLst>
                                      </p:cBhvr>
                                      <p:to>
                                        <p:strVal val="visible"/>
                                      </p:to>
                                    </p:set>
                                    <p:anim calcmode="lin" valueType="num">
                                      <p:cBhvr additive="base">
                                        <p:cTn id="25" dur="500" fill="hold"/>
                                        <p:tgtEl>
                                          <p:spTgt spid="2048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048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047EAC-DAAE-95F3-600C-24ABB6271DE8}"/>
            </a:ext>
          </a:extLst>
        </p:cNvPr>
        <p:cNvGrpSpPr/>
        <p:nvPr/>
      </p:nvGrpSpPr>
      <p:grpSpPr>
        <a:xfrm>
          <a:off x="0" y="0"/>
          <a:ext cx="0" cy="0"/>
          <a:chOff x="0" y="0"/>
          <a:chExt cx="0" cy="0"/>
        </a:xfrm>
      </p:grpSpPr>
      <p:sp>
        <p:nvSpPr>
          <p:cNvPr id="21506" name="Title 1">
            <a:extLst>
              <a:ext uri="{FF2B5EF4-FFF2-40B4-BE49-F238E27FC236}">
                <a16:creationId xmlns:a16="http://schemas.microsoft.com/office/drawing/2014/main" id="{6C83F5BD-FBE4-7596-1DCF-C43CBDA5D058}"/>
              </a:ext>
            </a:extLst>
          </p:cNvPr>
          <p:cNvSpPr>
            <a:spLocks noGrp="1"/>
          </p:cNvSpPr>
          <p:nvPr>
            <p:ph type="title"/>
          </p:nvPr>
        </p:nvSpPr>
        <p:spPr>
          <a:xfrm>
            <a:off x="3363356" y="92467"/>
            <a:ext cx="5225839" cy="873500"/>
          </a:xfrm>
        </p:spPr>
        <p:txBody>
          <a:bodyPr>
            <a:normAutofit fontScale="90000"/>
          </a:bodyPr>
          <a:lstStyle/>
          <a:p>
            <a:pPr algn="ctr"/>
            <a:br>
              <a:rPr lang="en-US" altLang="en-US" b="1" dirty="0">
                <a:solidFill>
                  <a:schemeClr val="bg1"/>
                </a:solidFill>
              </a:rPr>
            </a:br>
            <a:r>
              <a:rPr lang="en-US" altLang="en-US" dirty="0">
                <a:solidFill>
                  <a:schemeClr val="bg1"/>
                </a:solidFill>
              </a:rPr>
              <a:t>File Management</a:t>
            </a:r>
          </a:p>
        </p:txBody>
      </p:sp>
      <p:sp>
        <p:nvSpPr>
          <p:cNvPr id="20483" name="Content Placeholder 2">
            <a:extLst>
              <a:ext uri="{FF2B5EF4-FFF2-40B4-BE49-F238E27FC236}">
                <a16:creationId xmlns:a16="http://schemas.microsoft.com/office/drawing/2014/main" id="{EFEB03B2-50C8-826C-E0D9-301E1C17AC3E}"/>
              </a:ext>
            </a:extLst>
          </p:cNvPr>
          <p:cNvSpPr>
            <a:spLocks noGrp="1"/>
          </p:cNvSpPr>
          <p:nvPr>
            <p:ph idx="1"/>
          </p:nvPr>
        </p:nvSpPr>
        <p:spPr>
          <a:xfrm>
            <a:off x="609600" y="1600201"/>
            <a:ext cx="10972800" cy="4985534"/>
          </a:xfrm>
        </p:spPr>
        <p:txBody>
          <a:bodyPr>
            <a:normAutofit/>
          </a:bodyPr>
          <a:lstStyle/>
          <a:p>
            <a:pPr>
              <a:defRPr/>
            </a:pPr>
            <a:r>
              <a:rPr lang="en-GB" altLang="en-US" dirty="0"/>
              <a:t>Directories </a:t>
            </a:r>
            <a:r>
              <a:rPr lang="en-GB" altLang="en-US" b="1" dirty="0"/>
              <a:t>organise files into a hierarchical structure</a:t>
            </a:r>
            <a:r>
              <a:rPr lang="en-GB" altLang="en-US" dirty="0"/>
              <a:t>. Directories can contain both files and </a:t>
            </a:r>
            <a:r>
              <a:rPr lang="en-GB" altLang="en-US" b="1" dirty="0"/>
              <a:t>subdirectories, providing a way to group related data</a:t>
            </a:r>
            <a:r>
              <a:rPr lang="en-GB" altLang="en-US" dirty="0"/>
              <a:t>.</a:t>
            </a:r>
          </a:p>
          <a:p>
            <a:pPr>
              <a:defRPr/>
            </a:pPr>
            <a:r>
              <a:rPr lang="en-GB" altLang="en-US" b="1" dirty="0"/>
              <a:t>Define rules for naming files</a:t>
            </a:r>
            <a:r>
              <a:rPr lang="en-GB" altLang="en-US" dirty="0"/>
              <a:t>. These conventions may include </a:t>
            </a:r>
            <a:r>
              <a:rPr lang="en-GB" altLang="en-US" b="1" dirty="0"/>
              <a:t>restrictions on characters, length, and the use of extensions to indicate file types</a:t>
            </a:r>
            <a:r>
              <a:rPr lang="en-GB" altLang="en-US" dirty="0"/>
              <a:t>.</a:t>
            </a:r>
          </a:p>
          <a:p>
            <a:pPr>
              <a:defRPr/>
            </a:pPr>
            <a:r>
              <a:rPr lang="en-GB" altLang="en-US" dirty="0"/>
              <a:t>Access methods define </a:t>
            </a:r>
            <a:r>
              <a:rPr lang="en-GB" altLang="en-US" b="1" dirty="0"/>
              <a:t>how data within a file can be accessed</a:t>
            </a:r>
            <a:r>
              <a:rPr lang="en-GB" altLang="en-US" dirty="0"/>
              <a:t>. </a:t>
            </a:r>
          </a:p>
          <a:p>
            <a:pPr>
              <a:defRPr/>
            </a:pPr>
            <a:r>
              <a:rPr lang="en-GB" altLang="en-US" b="1" dirty="0"/>
              <a:t>File protection mechanisms control access to files</a:t>
            </a:r>
            <a:r>
              <a:rPr lang="en-GB" altLang="en-US" dirty="0"/>
              <a:t>. Permissions </a:t>
            </a:r>
            <a:r>
              <a:rPr lang="en-GB" altLang="en-US" b="1" dirty="0"/>
              <a:t>are assigned to users or groups, specifying who can read, write, execute, or modify a file.</a:t>
            </a:r>
          </a:p>
        </p:txBody>
      </p:sp>
      <p:sp>
        <p:nvSpPr>
          <p:cNvPr id="2" name="Footer Placeholder 1">
            <a:extLst>
              <a:ext uri="{FF2B5EF4-FFF2-40B4-BE49-F238E27FC236}">
                <a16:creationId xmlns:a16="http://schemas.microsoft.com/office/drawing/2014/main" id="{C176820B-7E23-0D14-10D0-68AD26F16CFD}"/>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13E84166-03C9-1F01-1390-63D4E3553D35}"/>
              </a:ext>
            </a:extLst>
          </p:cNvPr>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3518910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 calcmode="lin" valueType="num">
                                      <p:cBhvr additive="base">
                                        <p:cTn id="7" dur="500" fill="hold"/>
                                        <p:tgtEl>
                                          <p:spTgt spid="2048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8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0483">
                                            <p:txEl>
                                              <p:pRg st="1" end="1"/>
                                            </p:txEl>
                                          </p:spTgt>
                                        </p:tgtEl>
                                        <p:attrNameLst>
                                          <p:attrName>style.visibility</p:attrName>
                                        </p:attrNameLst>
                                      </p:cBhvr>
                                      <p:to>
                                        <p:strVal val="visible"/>
                                      </p:to>
                                    </p:set>
                                    <p:anim calcmode="lin" valueType="num">
                                      <p:cBhvr additive="base">
                                        <p:cTn id="13" dur="500" fill="hold"/>
                                        <p:tgtEl>
                                          <p:spTgt spid="2048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8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0483">
                                            <p:txEl>
                                              <p:pRg st="2" end="2"/>
                                            </p:txEl>
                                          </p:spTgt>
                                        </p:tgtEl>
                                        <p:attrNameLst>
                                          <p:attrName>style.visibility</p:attrName>
                                        </p:attrNameLst>
                                      </p:cBhvr>
                                      <p:to>
                                        <p:strVal val="visible"/>
                                      </p:to>
                                    </p:set>
                                    <p:anim calcmode="lin" valueType="num">
                                      <p:cBhvr additive="base">
                                        <p:cTn id="19" dur="500" fill="hold"/>
                                        <p:tgtEl>
                                          <p:spTgt spid="2048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048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0483">
                                            <p:txEl>
                                              <p:pRg st="3" end="3"/>
                                            </p:txEl>
                                          </p:spTgt>
                                        </p:tgtEl>
                                        <p:attrNameLst>
                                          <p:attrName>style.visibility</p:attrName>
                                        </p:attrNameLst>
                                      </p:cBhvr>
                                      <p:to>
                                        <p:strVal val="visible"/>
                                      </p:to>
                                    </p:set>
                                    <p:anim calcmode="lin" valueType="num">
                                      <p:cBhvr additive="base">
                                        <p:cTn id="25" dur="500" fill="hold"/>
                                        <p:tgtEl>
                                          <p:spTgt spid="2048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048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0FDDC6-5188-50D4-0BD1-976E14169265}"/>
            </a:ext>
          </a:extLst>
        </p:cNvPr>
        <p:cNvGrpSpPr/>
        <p:nvPr/>
      </p:nvGrpSpPr>
      <p:grpSpPr>
        <a:xfrm>
          <a:off x="0" y="0"/>
          <a:ext cx="0" cy="0"/>
          <a:chOff x="0" y="0"/>
          <a:chExt cx="0" cy="0"/>
        </a:xfrm>
      </p:grpSpPr>
      <p:sp>
        <p:nvSpPr>
          <p:cNvPr id="21506" name="Title 1">
            <a:extLst>
              <a:ext uri="{FF2B5EF4-FFF2-40B4-BE49-F238E27FC236}">
                <a16:creationId xmlns:a16="http://schemas.microsoft.com/office/drawing/2014/main" id="{58768FDE-DD12-DFEA-1C27-392E90953D34}"/>
              </a:ext>
            </a:extLst>
          </p:cNvPr>
          <p:cNvSpPr>
            <a:spLocks noGrp="1"/>
          </p:cNvSpPr>
          <p:nvPr>
            <p:ph type="title"/>
          </p:nvPr>
        </p:nvSpPr>
        <p:spPr>
          <a:xfrm>
            <a:off x="3363356" y="92467"/>
            <a:ext cx="5225839" cy="873500"/>
          </a:xfrm>
        </p:spPr>
        <p:txBody>
          <a:bodyPr>
            <a:normAutofit fontScale="90000"/>
          </a:bodyPr>
          <a:lstStyle/>
          <a:p>
            <a:pPr algn="ctr"/>
            <a:br>
              <a:rPr lang="en-US" altLang="en-US" b="1" dirty="0">
                <a:solidFill>
                  <a:schemeClr val="bg1"/>
                </a:solidFill>
              </a:rPr>
            </a:br>
            <a:r>
              <a:rPr lang="en-US" altLang="en-US" dirty="0">
                <a:solidFill>
                  <a:schemeClr val="bg1"/>
                </a:solidFill>
              </a:rPr>
              <a:t>File Management</a:t>
            </a:r>
          </a:p>
        </p:txBody>
      </p:sp>
      <p:sp>
        <p:nvSpPr>
          <p:cNvPr id="20483" name="Content Placeholder 2">
            <a:extLst>
              <a:ext uri="{FF2B5EF4-FFF2-40B4-BE49-F238E27FC236}">
                <a16:creationId xmlns:a16="http://schemas.microsoft.com/office/drawing/2014/main" id="{73C39D2F-9A59-B87D-E2F9-3575E053F2AB}"/>
              </a:ext>
            </a:extLst>
          </p:cNvPr>
          <p:cNvSpPr>
            <a:spLocks noGrp="1"/>
          </p:cNvSpPr>
          <p:nvPr>
            <p:ph idx="1"/>
          </p:nvPr>
        </p:nvSpPr>
        <p:spPr>
          <a:xfrm>
            <a:off x="609600" y="1600201"/>
            <a:ext cx="10972800" cy="4985534"/>
          </a:xfrm>
        </p:spPr>
        <p:txBody>
          <a:bodyPr>
            <a:normAutofit/>
          </a:bodyPr>
          <a:lstStyle/>
          <a:p>
            <a:pPr>
              <a:defRPr/>
            </a:pPr>
            <a:r>
              <a:rPr lang="en-GB" altLang="en-US" dirty="0"/>
              <a:t>File sharing </a:t>
            </a:r>
            <a:r>
              <a:rPr lang="en-GB" altLang="en-US" b="1" dirty="0"/>
              <a:t>allows multiple users or processes to access the same file simultaneously</a:t>
            </a:r>
            <a:r>
              <a:rPr lang="en-GB" altLang="en-US" dirty="0"/>
              <a:t>. </a:t>
            </a:r>
          </a:p>
          <a:p>
            <a:pPr>
              <a:defRPr/>
            </a:pPr>
            <a:r>
              <a:rPr lang="en-GB" altLang="en-US" dirty="0"/>
              <a:t>Backup and recovery mechanisms create copies of files to </a:t>
            </a:r>
            <a:r>
              <a:rPr lang="en-GB" altLang="en-US" b="1" dirty="0"/>
              <a:t>prevent data loss due to accidental deletion, hardware failure, or other issues</a:t>
            </a:r>
            <a:r>
              <a:rPr lang="en-GB" altLang="en-US" dirty="0"/>
              <a:t>.</a:t>
            </a:r>
            <a:endParaRPr lang="en-US" altLang="en-US" dirty="0"/>
          </a:p>
        </p:txBody>
      </p:sp>
      <p:sp>
        <p:nvSpPr>
          <p:cNvPr id="2" name="Footer Placeholder 1">
            <a:extLst>
              <a:ext uri="{FF2B5EF4-FFF2-40B4-BE49-F238E27FC236}">
                <a16:creationId xmlns:a16="http://schemas.microsoft.com/office/drawing/2014/main" id="{1BFB8515-2135-DEE8-84E5-F3DF913D70C5}"/>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BFB9B70E-4BAC-D1AD-065D-D7FF409719BA}"/>
              </a:ext>
            </a:extLst>
          </p:cNvPr>
          <p:cNvSpPr>
            <a:spLocks noGrp="1"/>
          </p:cNvSpPr>
          <p:nvPr>
            <p:ph type="sldNum" sz="quarter" idx="12"/>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2346919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 calcmode="lin" valueType="num">
                                      <p:cBhvr additive="base">
                                        <p:cTn id="7" dur="500" fill="hold"/>
                                        <p:tgtEl>
                                          <p:spTgt spid="2048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8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0483">
                                            <p:txEl>
                                              <p:pRg st="1" end="1"/>
                                            </p:txEl>
                                          </p:spTgt>
                                        </p:tgtEl>
                                        <p:attrNameLst>
                                          <p:attrName>style.visibility</p:attrName>
                                        </p:attrNameLst>
                                      </p:cBhvr>
                                      <p:to>
                                        <p:strVal val="visible"/>
                                      </p:to>
                                    </p:set>
                                    <p:anim calcmode="lin" valueType="num">
                                      <p:cBhvr additive="base">
                                        <p:cTn id="13" dur="500" fill="hold"/>
                                        <p:tgtEl>
                                          <p:spTgt spid="2048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8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6FCFFE3F-C183-4839-21AB-85DBBDA36043}"/>
              </a:ext>
            </a:extLst>
          </p:cNvPr>
          <p:cNvSpPr>
            <a:spLocks noGrp="1"/>
          </p:cNvSpPr>
          <p:nvPr>
            <p:ph type="title"/>
          </p:nvPr>
        </p:nvSpPr>
        <p:spPr>
          <a:xfrm>
            <a:off x="2191276" y="296928"/>
            <a:ext cx="8159112" cy="536301"/>
          </a:xfrm>
        </p:spPr>
        <p:txBody>
          <a:bodyPr>
            <a:normAutofit fontScale="90000"/>
          </a:bodyPr>
          <a:lstStyle/>
          <a:p>
            <a:pPr algn="ctr"/>
            <a:r>
              <a:rPr lang="en-US" altLang="en-US" sz="3429" dirty="0">
                <a:solidFill>
                  <a:schemeClr val="bg1"/>
                </a:solidFill>
              </a:rPr>
              <a:t>Device Management or I/O Management</a:t>
            </a:r>
          </a:p>
        </p:txBody>
      </p:sp>
      <p:sp>
        <p:nvSpPr>
          <p:cNvPr id="21507" name="Content Placeholder 2">
            <a:extLst>
              <a:ext uri="{FF2B5EF4-FFF2-40B4-BE49-F238E27FC236}">
                <a16:creationId xmlns:a16="http://schemas.microsoft.com/office/drawing/2014/main" id="{0F96F079-F11C-24A5-3C4C-7A7BF9908745}"/>
              </a:ext>
            </a:extLst>
          </p:cNvPr>
          <p:cNvSpPr>
            <a:spLocks noGrp="1"/>
          </p:cNvSpPr>
          <p:nvPr>
            <p:ph idx="1"/>
          </p:nvPr>
        </p:nvSpPr>
        <p:spPr>
          <a:xfrm>
            <a:off x="609600" y="1276478"/>
            <a:ext cx="10972800" cy="4633369"/>
          </a:xfrm>
        </p:spPr>
        <p:txBody>
          <a:bodyPr>
            <a:noAutofit/>
          </a:bodyPr>
          <a:lstStyle/>
          <a:p>
            <a:pPr marL="447675" lvl="1" algn="just"/>
            <a:r>
              <a:rPr lang="en-GB" altLang="en-US" sz="2800" dirty="0"/>
              <a:t>The operating system is responsible for </a:t>
            </a:r>
            <a:r>
              <a:rPr lang="en-GB" altLang="en-US" sz="2800" b="1" dirty="0"/>
              <a:t>detecting hardware devices connected to the computer,</a:t>
            </a:r>
            <a:r>
              <a:rPr lang="en-GB" altLang="en-US" sz="2800" dirty="0"/>
              <a:t> such as printers, keyboards, mice, disk drives, network adapters, and USB devices. It identifies the </a:t>
            </a:r>
            <a:r>
              <a:rPr lang="en-GB" altLang="en-US" sz="2800" b="1" dirty="0"/>
              <a:t>type, model, and configuration of each device to determine how they can be utilised.</a:t>
            </a:r>
          </a:p>
          <a:p>
            <a:pPr marL="447675" lvl="1" algn="just"/>
            <a:r>
              <a:rPr lang="en-GB" altLang="en-US" sz="2800" dirty="0"/>
              <a:t>The OS manages </a:t>
            </a:r>
            <a:r>
              <a:rPr lang="en-GB" altLang="en-US" sz="2800" b="1" dirty="0"/>
              <a:t>device drivers, loading and unloading them as needed, and ensuring compatibility with the underlying hardware.</a:t>
            </a:r>
          </a:p>
          <a:p>
            <a:pPr marL="447675" lvl="1" algn="just"/>
            <a:r>
              <a:rPr lang="en-US" altLang="en-US" sz="2800" dirty="0"/>
              <a:t>Decides </a:t>
            </a:r>
            <a:r>
              <a:rPr lang="en-US" altLang="en-US" sz="2800" b="1" dirty="0"/>
              <a:t>which process gets access to a certain device </a:t>
            </a:r>
            <a:r>
              <a:rPr lang="en-US" altLang="en-US" sz="2800" dirty="0"/>
              <a:t>and for how long.</a:t>
            </a:r>
          </a:p>
          <a:p>
            <a:pPr marL="447675" lvl="1" algn="just"/>
            <a:r>
              <a:rPr lang="en-US" altLang="en-US" sz="2800" dirty="0"/>
              <a:t>Allocates </a:t>
            </a:r>
            <a:r>
              <a:rPr lang="en-US" altLang="en-US" sz="2800" b="1" dirty="0"/>
              <a:t>devices in an effective and efficient way. </a:t>
            </a:r>
          </a:p>
          <a:p>
            <a:pPr marL="447675" lvl="1" algn="just"/>
            <a:r>
              <a:rPr lang="en-US" altLang="en-US" sz="2800" dirty="0"/>
              <a:t>Deallocates </a:t>
            </a:r>
            <a:r>
              <a:rPr lang="en-US" altLang="en-US" sz="2800" b="1" dirty="0"/>
              <a:t>devices when they are no longer required</a:t>
            </a:r>
            <a:r>
              <a:rPr lang="en-US" altLang="en-US" sz="2800" dirty="0"/>
              <a:t>. </a:t>
            </a:r>
          </a:p>
          <a:p>
            <a:pPr marL="447675" lvl="1" algn="just"/>
            <a:r>
              <a:rPr lang="en-GB" altLang="en-US" sz="2800" dirty="0"/>
              <a:t>Modern operating systems incorporate </a:t>
            </a:r>
            <a:r>
              <a:rPr lang="en-GB" altLang="en-US" sz="2800" b="1" dirty="0"/>
              <a:t>power management </a:t>
            </a:r>
            <a:r>
              <a:rPr lang="en-GB" altLang="en-US" sz="2800" dirty="0"/>
              <a:t>features to control device power consumption and optimise energy usage. </a:t>
            </a:r>
            <a:endParaRPr lang="en-US" altLang="en-US" sz="2800" dirty="0"/>
          </a:p>
        </p:txBody>
      </p:sp>
      <p:sp>
        <p:nvSpPr>
          <p:cNvPr id="2" name="Footer Placeholder 1">
            <a:extLst>
              <a:ext uri="{FF2B5EF4-FFF2-40B4-BE49-F238E27FC236}">
                <a16:creationId xmlns:a16="http://schemas.microsoft.com/office/drawing/2014/main" id="{BAD6DB37-0C5F-B44B-FB34-FE456995503F}"/>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BC2B7614-B4DA-C3AF-E85A-BDE9C2AB3022}"/>
              </a:ext>
            </a:extLst>
          </p:cNvPr>
          <p:cNvSpPr>
            <a:spLocks noGrp="1"/>
          </p:cNvSpPr>
          <p:nvPr>
            <p:ph type="sldNum" sz="quarter" idx="12"/>
          </p:nvPr>
        </p:nvSpPr>
        <p:spPr/>
        <p:txBody>
          <a:bodyPr/>
          <a:lstStyle/>
          <a:p>
            <a:fld id="{AC82685A-BD3A-4230-8D85-804689F67293}" type="slidenum">
              <a:rPr lang="en-GB" smtClean="0"/>
              <a:t>18</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150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8816965E-3785-BFE5-C99E-52E32398B6E0}"/>
              </a:ext>
            </a:extLst>
          </p:cNvPr>
          <p:cNvSpPr>
            <a:spLocks noGrp="1"/>
          </p:cNvSpPr>
          <p:nvPr>
            <p:ph type="title"/>
          </p:nvPr>
        </p:nvSpPr>
        <p:spPr>
          <a:xfrm>
            <a:off x="2826756" y="186211"/>
            <a:ext cx="6299489" cy="794399"/>
          </a:xfrm>
        </p:spPr>
        <p:txBody>
          <a:bodyPr/>
          <a:lstStyle/>
          <a:p>
            <a:pPr algn="ctr"/>
            <a:r>
              <a:rPr lang="en-US" altLang="en-US" dirty="0">
                <a:solidFill>
                  <a:schemeClr val="bg1"/>
                </a:solidFill>
              </a:rPr>
              <a:t>Security &amp; Protection</a:t>
            </a:r>
          </a:p>
        </p:txBody>
      </p:sp>
      <p:sp>
        <p:nvSpPr>
          <p:cNvPr id="22531" name="Content Placeholder 2">
            <a:extLst>
              <a:ext uri="{FF2B5EF4-FFF2-40B4-BE49-F238E27FC236}">
                <a16:creationId xmlns:a16="http://schemas.microsoft.com/office/drawing/2014/main" id="{2A0F4115-8A47-50CC-7575-524D9340B312}"/>
              </a:ext>
            </a:extLst>
          </p:cNvPr>
          <p:cNvSpPr>
            <a:spLocks noGrp="1"/>
          </p:cNvSpPr>
          <p:nvPr>
            <p:ph idx="1"/>
          </p:nvPr>
        </p:nvSpPr>
        <p:spPr>
          <a:xfrm>
            <a:off x="609600" y="1600200"/>
            <a:ext cx="10972800" cy="4861581"/>
          </a:xfrm>
        </p:spPr>
        <p:txBody>
          <a:bodyPr>
            <a:normAutofit/>
          </a:bodyPr>
          <a:lstStyle/>
          <a:p>
            <a:pPr algn="just"/>
            <a:r>
              <a:rPr lang="en-GB" altLang="en-US" b="1" dirty="0"/>
              <a:t>Security and protection </a:t>
            </a:r>
            <a:r>
              <a:rPr lang="en-GB" altLang="en-US" dirty="0"/>
              <a:t>are crucial aspects of an operating system (OS) to safeguard the system and its data from </a:t>
            </a:r>
            <a:r>
              <a:rPr lang="en-GB" altLang="en-US" b="1" dirty="0"/>
              <a:t>unauthorised access, malicious activities, and potential threats. </a:t>
            </a:r>
          </a:p>
          <a:p>
            <a:pPr algn="just"/>
            <a:r>
              <a:rPr lang="en-GB" altLang="en-US" dirty="0"/>
              <a:t>Users are assigned specific permissions (read, write, execute) for files and directories, and the </a:t>
            </a:r>
            <a:r>
              <a:rPr lang="en-GB" altLang="en-US" b="1" dirty="0"/>
              <a:t>OS enforces these permissions to prevent unauthorised access.</a:t>
            </a:r>
          </a:p>
          <a:p>
            <a:pPr algn="just"/>
            <a:r>
              <a:rPr lang="en-US" altLang="en-US" dirty="0"/>
              <a:t>The operating system uses </a:t>
            </a:r>
            <a:r>
              <a:rPr lang="en-US" altLang="en-US" b="1" dirty="0"/>
              <a:t>password protection to protect user data.</a:t>
            </a:r>
          </a:p>
          <a:p>
            <a:pPr algn="just"/>
            <a:r>
              <a:rPr lang="en-GB" altLang="en-US" dirty="0"/>
              <a:t>Firewalls are often </a:t>
            </a:r>
            <a:r>
              <a:rPr lang="en-GB" altLang="en-US" b="1" dirty="0"/>
              <a:t>integrated into operating systems to monitor and control network traffic</a:t>
            </a:r>
            <a:r>
              <a:rPr lang="en-GB" altLang="en-US" dirty="0"/>
              <a:t>. They can </a:t>
            </a:r>
            <a:r>
              <a:rPr lang="en-GB" altLang="en-US" b="1" dirty="0"/>
              <a:t>block or allow incoming and outgoing connections </a:t>
            </a:r>
            <a:r>
              <a:rPr lang="en-GB" altLang="en-US" dirty="0"/>
              <a:t>based on predefined rules, enhancing network security.</a:t>
            </a:r>
          </a:p>
          <a:p>
            <a:pPr algn="just"/>
            <a:endParaRPr lang="en-US" altLang="en-US" dirty="0"/>
          </a:p>
          <a:p>
            <a:endParaRPr lang="en-US" altLang="en-US" dirty="0"/>
          </a:p>
        </p:txBody>
      </p:sp>
      <p:sp>
        <p:nvSpPr>
          <p:cNvPr id="2" name="Footer Placeholder 1">
            <a:extLst>
              <a:ext uri="{FF2B5EF4-FFF2-40B4-BE49-F238E27FC236}">
                <a16:creationId xmlns:a16="http://schemas.microsoft.com/office/drawing/2014/main" id="{E7DB1834-FE50-85D2-87F1-ACFC42C5776F}"/>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D4168FA9-0088-47A4-D83B-72599149FA2C}"/>
              </a:ext>
            </a:extLst>
          </p:cNvPr>
          <p:cNvSpPr>
            <a:spLocks noGrp="1"/>
          </p:cNvSpPr>
          <p:nvPr>
            <p:ph type="sldNum" sz="quarter" idx="12"/>
          </p:nvPr>
        </p:nvSpPr>
        <p:spPr/>
        <p:txBody>
          <a:bodyPr/>
          <a:lstStyle/>
          <a:p>
            <a:fld id="{AC82685A-BD3A-4230-8D85-804689F67293}" type="slidenum">
              <a:rPr lang="en-GB" smtClean="0"/>
              <a:t>19</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2531">
                                            <p:txEl>
                                              <p:pRg st="1" end="1"/>
                                            </p:txEl>
                                          </p:spTgt>
                                        </p:tgtEl>
                                        <p:attrNameLst>
                                          <p:attrName>style.visibility</p:attrName>
                                        </p:attrNameLst>
                                      </p:cBhvr>
                                      <p:to>
                                        <p:strVal val="visible"/>
                                      </p:to>
                                    </p:set>
                                    <p:anim calcmode="lin" valueType="num">
                                      <p:cBhvr additive="base">
                                        <p:cTn id="13"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253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2531">
                                            <p:txEl>
                                              <p:pRg st="2" end="2"/>
                                            </p:txEl>
                                          </p:spTgt>
                                        </p:tgtEl>
                                        <p:attrNameLst>
                                          <p:attrName>style.visibility</p:attrName>
                                        </p:attrNameLst>
                                      </p:cBhvr>
                                      <p:to>
                                        <p:strVal val="visible"/>
                                      </p:to>
                                    </p:set>
                                    <p:anim calcmode="lin" valueType="num">
                                      <p:cBhvr additive="base">
                                        <p:cTn id="19" dur="500" fill="hold"/>
                                        <p:tgtEl>
                                          <p:spTgt spid="2253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253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2531">
                                            <p:txEl>
                                              <p:pRg st="3" end="3"/>
                                            </p:txEl>
                                          </p:spTgt>
                                        </p:tgtEl>
                                        <p:attrNameLst>
                                          <p:attrName>style.visibility</p:attrName>
                                        </p:attrNameLst>
                                      </p:cBhvr>
                                      <p:to>
                                        <p:strVal val="visible"/>
                                      </p:to>
                                    </p:set>
                                    <p:anim calcmode="lin" valueType="num">
                                      <p:cBhvr additive="base">
                                        <p:cTn id="25" dur="500" fill="hold"/>
                                        <p:tgtEl>
                                          <p:spTgt spid="2253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2531">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EE880B-6676-F9DD-09C5-C872292B4767}"/>
            </a:ext>
          </a:extLst>
        </p:cNvPr>
        <p:cNvGrpSpPr/>
        <p:nvPr/>
      </p:nvGrpSpPr>
      <p:grpSpPr>
        <a:xfrm>
          <a:off x="0" y="0"/>
          <a:ext cx="0" cy="0"/>
          <a:chOff x="0" y="0"/>
          <a:chExt cx="0" cy="0"/>
        </a:xfrm>
      </p:grpSpPr>
      <p:sp>
        <p:nvSpPr>
          <p:cNvPr id="23554" name="Title 1">
            <a:extLst>
              <a:ext uri="{FF2B5EF4-FFF2-40B4-BE49-F238E27FC236}">
                <a16:creationId xmlns:a16="http://schemas.microsoft.com/office/drawing/2014/main" id="{ED74D979-C775-7E42-D486-3F07B3B21A5B}"/>
              </a:ext>
            </a:extLst>
          </p:cNvPr>
          <p:cNvSpPr>
            <a:spLocks noGrp="1"/>
          </p:cNvSpPr>
          <p:nvPr>
            <p:ph type="title"/>
          </p:nvPr>
        </p:nvSpPr>
        <p:spPr>
          <a:xfrm>
            <a:off x="2826756" y="186211"/>
            <a:ext cx="6299489" cy="794399"/>
          </a:xfrm>
        </p:spPr>
        <p:txBody>
          <a:bodyPr/>
          <a:lstStyle/>
          <a:p>
            <a:pPr algn="ctr"/>
            <a:r>
              <a:rPr lang="en-US" altLang="en-US" dirty="0">
                <a:solidFill>
                  <a:schemeClr val="bg1"/>
                </a:solidFill>
              </a:rPr>
              <a:t>Security &amp; Protection</a:t>
            </a:r>
          </a:p>
        </p:txBody>
      </p:sp>
      <p:sp>
        <p:nvSpPr>
          <p:cNvPr id="22531" name="Content Placeholder 2">
            <a:extLst>
              <a:ext uri="{FF2B5EF4-FFF2-40B4-BE49-F238E27FC236}">
                <a16:creationId xmlns:a16="http://schemas.microsoft.com/office/drawing/2014/main" id="{53C105CF-178F-4693-6ED5-0D4EAD4A64B3}"/>
              </a:ext>
            </a:extLst>
          </p:cNvPr>
          <p:cNvSpPr>
            <a:spLocks noGrp="1"/>
          </p:cNvSpPr>
          <p:nvPr>
            <p:ph idx="1"/>
          </p:nvPr>
        </p:nvSpPr>
        <p:spPr>
          <a:xfrm>
            <a:off x="609600" y="1600200"/>
            <a:ext cx="10972800" cy="4861581"/>
          </a:xfrm>
        </p:spPr>
        <p:txBody>
          <a:bodyPr>
            <a:normAutofit/>
          </a:bodyPr>
          <a:lstStyle/>
          <a:p>
            <a:pPr algn="just"/>
            <a:r>
              <a:rPr lang="en-GB" dirty="0"/>
              <a:t>Operating systems support </a:t>
            </a:r>
            <a:r>
              <a:rPr lang="en-GB" b="1" dirty="0"/>
              <a:t>encryption</a:t>
            </a:r>
            <a:r>
              <a:rPr lang="en-GB" dirty="0"/>
              <a:t> mechanisms to protect sensitive data. </a:t>
            </a:r>
          </a:p>
          <a:p>
            <a:pPr algn="just"/>
            <a:r>
              <a:rPr lang="en-GB" altLang="en-US" b="1" dirty="0"/>
              <a:t>Biometric Authentication and Two factor authentication.</a:t>
            </a:r>
            <a:endParaRPr lang="en-US" altLang="en-US" b="1" dirty="0"/>
          </a:p>
          <a:p>
            <a:pPr algn="just"/>
            <a:endParaRPr lang="en-US" altLang="en-US" dirty="0"/>
          </a:p>
          <a:p>
            <a:endParaRPr lang="en-US" altLang="en-US" dirty="0"/>
          </a:p>
        </p:txBody>
      </p:sp>
      <p:sp>
        <p:nvSpPr>
          <p:cNvPr id="2" name="Footer Placeholder 1">
            <a:extLst>
              <a:ext uri="{FF2B5EF4-FFF2-40B4-BE49-F238E27FC236}">
                <a16:creationId xmlns:a16="http://schemas.microsoft.com/office/drawing/2014/main" id="{87941C77-4832-9DA8-D2D0-F52767A147D7}"/>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B49B736C-CD0F-81B3-0A2E-A5CF9B1AD52E}"/>
              </a:ext>
            </a:extLst>
          </p:cNvPr>
          <p:cNvSpPr>
            <a:spLocks noGrp="1"/>
          </p:cNvSpPr>
          <p:nvPr>
            <p:ph type="sldNum" sz="quarter" idx="12"/>
          </p:nvPr>
        </p:nvSpPr>
        <p:spPr/>
        <p:txBody>
          <a:bodyPr/>
          <a:lstStyle/>
          <a:p>
            <a:fld id="{AC82685A-BD3A-4230-8D85-804689F67293}" type="slidenum">
              <a:rPr lang="en-GB" smtClean="0"/>
              <a:t>20</a:t>
            </a:fld>
            <a:endParaRPr lang="en-GB"/>
          </a:p>
        </p:txBody>
      </p:sp>
    </p:spTree>
    <p:extLst>
      <p:ext uri="{BB962C8B-B14F-4D97-AF65-F5344CB8AC3E}">
        <p14:creationId xmlns:p14="http://schemas.microsoft.com/office/powerpoint/2010/main" val="973759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 calcmode="lin" valueType="num">
                                      <p:cBhvr additive="base">
                                        <p:cTn id="7" dur="500" fill="hold"/>
                                        <p:tgtEl>
                                          <p:spTgt spid="2253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2531">
                                            <p:txEl>
                                              <p:pRg st="1" end="1"/>
                                            </p:txEl>
                                          </p:spTgt>
                                        </p:tgtEl>
                                        <p:attrNameLst>
                                          <p:attrName>style.visibility</p:attrName>
                                        </p:attrNameLst>
                                      </p:cBhvr>
                                      <p:to>
                                        <p:strVal val="visible"/>
                                      </p:to>
                                    </p:set>
                                    <p:anim calcmode="lin" valueType="num">
                                      <p:cBhvr additive="base">
                                        <p:cTn id="13" dur="500" fill="hold"/>
                                        <p:tgtEl>
                                          <p:spTgt spid="2253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2531">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143ED60-18EB-297A-9303-107041F243B6}"/>
              </a:ext>
            </a:extLst>
          </p:cNvPr>
          <p:cNvSpPr>
            <a:spLocks noGrp="1"/>
          </p:cNvSpPr>
          <p:nvPr>
            <p:ph type="title"/>
          </p:nvPr>
        </p:nvSpPr>
        <p:spPr>
          <a:xfrm>
            <a:off x="2647371" y="43777"/>
            <a:ext cx="7147107" cy="1104679"/>
          </a:xfrm>
        </p:spPr>
        <p:txBody>
          <a:bodyPr/>
          <a:lstStyle/>
          <a:p>
            <a:pPr algn="ctr"/>
            <a:r>
              <a:rPr lang="en-US" altLang="en-US" dirty="0">
                <a:solidFill>
                  <a:schemeClr val="bg1"/>
                </a:solidFill>
              </a:rPr>
              <a:t>User Interface Mechanism</a:t>
            </a:r>
          </a:p>
        </p:txBody>
      </p:sp>
      <p:sp>
        <p:nvSpPr>
          <p:cNvPr id="23555" name="Content Placeholder 2">
            <a:extLst>
              <a:ext uri="{FF2B5EF4-FFF2-40B4-BE49-F238E27FC236}">
                <a16:creationId xmlns:a16="http://schemas.microsoft.com/office/drawing/2014/main" id="{0B1F7BCF-32E3-48B1-82FC-1275B2FDA69B}"/>
              </a:ext>
            </a:extLst>
          </p:cNvPr>
          <p:cNvSpPr>
            <a:spLocks noGrp="1"/>
          </p:cNvSpPr>
          <p:nvPr>
            <p:ph idx="1"/>
          </p:nvPr>
        </p:nvSpPr>
        <p:spPr/>
        <p:txBody>
          <a:bodyPr/>
          <a:lstStyle/>
          <a:p>
            <a:r>
              <a:rPr lang="en-US" altLang="en-US" dirty="0"/>
              <a:t>A </a:t>
            </a:r>
            <a:r>
              <a:rPr lang="en-US" altLang="en-US" b="1" dirty="0"/>
              <a:t>user interface </a:t>
            </a:r>
            <a:r>
              <a:rPr lang="en-US" altLang="en-US" dirty="0"/>
              <a:t>(</a:t>
            </a:r>
            <a:r>
              <a:rPr lang="en-US" altLang="en-US" b="1" dirty="0"/>
              <a:t>UI</a:t>
            </a:r>
            <a:r>
              <a:rPr lang="en-US" altLang="en-US" dirty="0"/>
              <a:t>) controls how you </a:t>
            </a:r>
            <a:r>
              <a:rPr lang="en-US" altLang="en-US" b="1" dirty="0"/>
              <a:t>enter data and instructions </a:t>
            </a:r>
            <a:r>
              <a:rPr lang="en-US" altLang="en-US" dirty="0"/>
              <a:t>and how information is displayed on the screen</a:t>
            </a:r>
          </a:p>
          <a:p>
            <a:r>
              <a:rPr lang="en-US" altLang="en-US" dirty="0"/>
              <a:t>There are two types of user interfaces </a:t>
            </a:r>
          </a:p>
          <a:p>
            <a:pPr marL="1034164" lvl="1" indent="-547320">
              <a:buFont typeface="Times New Roman" panose="02020603050405020304" pitchFamily="18" charset="0"/>
              <a:buAutoNum type="arabicPeriod"/>
            </a:pPr>
            <a:r>
              <a:rPr lang="en-US" altLang="en-US" dirty="0"/>
              <a:t>Command Line Interface (CLI)</a:t>
            </a:r>
          </a:p>
          <a:p>
            <a:pPr marL="1034164" lvl="1" indent="-547320">
              <a:buFont typeface="Times New Roman" panose="02020603050405020304" pitchFamily="18" charset="0"/>
              <a:buAutoNum type="arabicPeriod"/>
            </a:pPr>
            <a:r>
              <a:rPr lang="en-US" altLang="en-US" dirty="0"/>
              <a:t>Graphical user Interface (GUI)</a:t>
            </a:r>
          </a:p>
        </p:txBody>
      </p:sp>
      <p:sp>
        <p:nvSpPr>
          <p:cNvPr id="2" name="Footer Placeholder 1">
            <a:extLst>
              <a:ext uri="{FF2B5EF4-FFF2-40B4-BE49-F238E27FC236}">
                <a16:creationId xmlns:a16="http://schemas.microsoft.com/office/drawing/2014/main" id="{62E5A85F-087A-4CC6-7BDB-97399AA5CDBA}"/>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E868923F-33E3-2665-6005-3DB7B0192594}"/>
              </a:ext>
            </a:extLst>
          </p:cNvPr>
          <p:cNvSpPr>
            <a:spLocks noGrp="1"/>
          </p:cNvSpPr>
          <p:nvPr>
            <p:ph type="sldNum" sz="quarter" idx="12"/>
          </p:nvPr>
        </p:nvSpPr>
        <p:spPr/>
        <p:txBody>
          <a:bodyPr/>
          <a:lstStyle/>
          <a:p>
            <a:fld id="{AC82685A-BD3A-4230-8D85-804689F67293}" type="slidenum">
              <a:rPr lang="en-GB" smtClean="0"/>
              <a:t>21</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555">
                                            <p:txEl>
                                              <p:pRg st="1" end="1"/>
                                            </p:txEl>
                                          </p:spTgt>
                                        </p:tgtEl>
                                        <p:attrNameLst>
                                          <p:attrName>style.visibility</p:attrName>
                                        </p:attrNameLst>
                                      </p:cBhvr>
                                      <p:to>
                                        <p:strVal val="visible"/>
                                      </p:to>
                                    </p:set>
                                    <p:anim calcmode="lin" valueType="num">
                                      <p:cBhvr additive="base">
                                        <p:cTn id="13" dur="500" fill="hold"/>
                                        <p:tgtEl>
                                          <p:spTgt spid="2355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5">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 calcmode="lin" valueType="num">
                                      <p:cBhvr additive="base">
                                        <p:cTn id="17" dur="500" fill="hold"/>
                                        <p:tgtEl>
                                          <p:spTgt spid="23555">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3555">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23555">
                                            <p:txEl>
                                              <p:pRg st="3" end="3"/>
                                            </p:txEl>
                                          </p:spTgt>
                                        </p:tgtEl>
                                        <p:attrNameLst>
                                          <p:attrName>style.visibility</p:attrName>
                                        </p:attrNameLst>
                                      </p:cBhvr>
                                      <p:to>
                                        <p:strVal val="visible"/>
                                      </p:to>
                                    </p:set>
                                    <p:anim calcmode="lin" valueType="num">
                                      <p:cBhvr additive="base">
                                        <p:cTn id="21" dur="500" fill="hold"/>
                                        <p:tgtEl>
                                          <p:spTgt spid="23555">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355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Operating Systems</a:t>
            </a:r>
          </a:p>
        </p:txBody>
      </p:sp>
      <p:sp>
        <p:nvSpPr>
          <p:cNvPr id="3" name="Content Placeholder 2"/>
          <p:cNvSpPr>
            <a:spLocks noGrp="1"/>
          </p:cNvSpPr>
          <p:nvPr>
            <p:ph idx="1"/>
          </p:nvPr>
        </p:nvSpPr>
        <p:spPr>
          <a:xfrm>
            <a:off x="753288" y="1474516"/>
            <a:ext cx="10401353" cy="5044170"/>
          </a:xfrm>
        </p:spPr>
        <p:txBody>
          <a:bodyPr>
            <a:normAutofit/>
          </a:bodyPr>
          <a:lstStyle/>
          <a:p>
            <a:pPr marL="0" indent="0">
              <a:buNone/>
            </a:pPr>
            <a:r>
              <a:rPr lang="en-GB" sz="3600" b="0" i="0" dirty="0">
                <a:solidFill>
                  <a:schemeClr val="tx1">
                    <a:lumMod val="95000"/>
                    <a:lumOff val="5000"/>
                  </a:schemeClr>
                </a:solidFill>
                <a:effectLst/>
              </a:rPr>
              <a:t>The </a:t>
            </a:r>
            <a:r>
              <a:rPr lang="en-GB" sz="3600" b="1" i="0" dirty="0">
                <a:solidFill>
                  <a:schemeClr val="tx1">
                    <a:lumMod val="95000"/>
                    <a:lumOff val="5000"/>
                  </a:schemeClr>
                </a:solidFill>
                <a:effectLst/>
              </a:rPr>
              <a:t>CLI,</a:t>
            </a:r>
            <a:r>
              <a:rPr lang="en-GB" sz="3600" b="0" i="0" dirty="0">
                <a:solidFill>
                  <a:schemeClr val="tx1">
                    <a:lumMod val="95000"/>
                    <a:lumOff val="5000"/>
                  </a:schemeClr>
                </a:solidFill>
                <a:effectLst/>
              </a:rPr>
              <a:t> or </a:t>
            </a:r>
            <a:r>
              <a:rPr lang="en-GB" sz="3600" b="0" i="1" dirty="0">
                <a:solidFill>
                  <a:schemeClr val="tx1">
                    <a:lumMod val="95000"/>
                    <a:lumOff val="5000"/>
                  </a:schemeClr>
                </a:solidFill>
                <a:effectLst/>
              </a:rPr>
              <a:t>terminal mode window</a:t>
            </a:r>
            <a:r>
              <a:rPr lang="en-GB" sz="3600" b="0" i="0" dirty="0">
                <a:solidFill>
                  <a:schemeClr val="tx1">
                    <a:lumMod val="95000"/>
                    <a:lumOff val="5000"/>
                  </a:schemeClr>
                </a:solidFill>
                <a:effectLst/>
              </a:rPr>
              <a:t>, provides a </a:t>
            </a:r>
            <a:r>
              <a:rPr lang="en-GB" sz="3600" b="1" i="0" dirty="0">
                <a:solidFill>
                  <a:schemeClr val="tx1">
                    <a:lumMod val="95000"/>
                    <a:lumOff val="5000"/>
                  </a:schemeClr>
                </a:solidFill>
                <a:effectLst/>
              </a:rPr>
              <a:t>text-based interface</a:t>
            </a:r>
            <a:r>
              <a:rPr lang="en-GB" sz="3600" b="0" i="0" dirty="0">
                <a:solidFill>
                  <a:schemeClr val="tx1">
                    <a:lumMod val="95000"/>
                    <a:lumOff val="5000"/>
                  </a:schemeClr>
                </a:solidFill>
                <a:effectLst/>
              </a:rPr>
              <a:t> where users rely on the </a:t>
            </a:r>
            <a:r>
              <a:rPr lang="en-GB" sz="3600" b="1" i="0" dirty="0">
                <a:solidFill>
                  <a:schemeClr val="tx1">
                    <a:lumMod val="95000"/>
                    <a:lumOff val="5000"/>
                  </a:schemeClr>
                </a:solidFill>
                <a:effectLst/>
              </a:rPr>
              <a:t>traditional keyboard to enter specific commands, parameters and arguments related to specific tasks. </a:t>
            </a:r>
          </a:p>
          <a:p>
            <a:pPr marL="0" indent="0">
              <a:buNone/>
            </a:pPr>
            <a:endParaRPr lang="en-IN" sz="4000" b="1" dirty="0">
              <a:solidFill>
                <a:schemeClr val="tx1">
                  <a:lumMod val="95000"/>
                  <a:lumOff val="5000"/>
                </a:schemeClr>
              </a:solidFill>
            </a:endParaRPr>
          </a:p>
        </p:txBody>
      </p:sp>
      <p:sp>
        <p:nvSpPr>
          <p:cNvPr id="7" name="Footer Placeholder 6"/>
          <p:cNvSpPr>
            <a:spLocks noGrp="1"/>
          </p:cNvSpPr>
          <p:nvPr>
            <p:ph type="ftr" sz="quarter" idx="11"/>
          </p:nvPr>
        </p:nvSpPr>
        <p:spPr/>
        <p:txBody>
          <a:bodyPr/>
          <a:lstStyle/>
          <a:p>
            <a:r>
              <a:rPr lang="fr-FR" dirty="0"/>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22</a:t>
            </a:fld>
            <a:endParaRPr lang="en-US" dirty="0"/>
          </a:p>
        </p:txBody>
      </p:sp>
      <p:pic>
        <p:nvPicPr>
          <p:cNvPr id="4" name="Picture 2" descr="Microsoft 900 Wireless Mouse and Keyboard 0">
            <a:extLst>
              <a:ext uri="{FF2B5EF4-FFF2-40B4-BE49-F238E27FC236}">
                <a16:creationId xmlns:a16="http://schemas.microsoft.com/office/drawing/2014/main" id="{0D575C5E-827E-3F72-3AC3-083CE4EFA5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58858" y="3611657"/>
            <a:ext cx="4435302" cy="2602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50339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2572" y="244187"/>
            <a:ext cx="5663937" cy="734168"/>
          </a:xfrm>
        </p:spPr>
        <p:txBody>
          <a:bodyPr>
            <a:normAutofit/>
          </a:bodyPr>
          <a:lstStyle/>
          <a:p>
            <a:pPr algn="l"/>
            <a:r>
              <a:rPr lang="en-IN" dirty="0">
                <a:solidFill>
                  <a:schemeClr val="bg1"/>
                </a:solidFill>
              </a:rPr>
              <a:t>Operating Systems</a:t>
            </a:r>
          </a:p>
        </p:txBody>
      </p:sp>
      <p:sp>
        <p:nvSpPr>
          <p:cNvPr id="3" name="Content Placeholder 2"/>
          <p:cNvSpPr>
            <a:spLocks noGrp="1"/>
          </p:cNvSpPr>
          <p:nvPr>
            <p:ph idx="1"/>
          </p:nvPr>
        </p:nvSpPr>
        <p:spPr>
          <a:xfrm>
            <a:off x="406575" y="1582374"/>
            <a:ext cx="7915492" cy="4936312"/>
          </a:xfrm>
        </p:spPr>
        <p:txBody>
          <a:bodyPr>
            <a:normAutofit/>
          </a:bodyPr>
          <a:lstStyle/>
          <a:p>
            <a:pPr marL="0" indent="0">
              <a:buNone/>
            </a:pPr>
            <a:r>
              <a:rPr lang="en-GB" sz="3200" b="0" i="0" dirty="0">
                <a:solidFill>
                  <a:schemeClr val="tx1">
                    <a:lumMod val="95000"/>
                    <a:lumOff val="5000"/>
                  </a:schemeClr>
                </a:solidFill>
                <a:effectLst/>
              </a:rPr>
              <a:t>The </a:t>
            </a:r>
            <a:r>
              <a:rPr lang="en-GB" sz="3200" b="1" i="0" dirty="0">
                <a:solidFill>
                  <a:schemeClr val="tx1">
                    <a:lumMod val="95000"/>
                    <a:lumOff val="5000"/>
                  </a:schemeClr>
                </a:solidFill>
                <a:effectLst/>
              </a:rPr>
              <a:t>GUI, or </a:t>
            </a:r>
            <a:r>
              <a:rPr lang="en-GB" sz="3200" b="1" i="1" dirty="0">
                <a:solidFill>
                  <a:schemeClr val="tx1">
                    <a:lumMod val="95000"/>
                    <a:lumOff val="5000"/>
                  </a:schemeClr>
                </a:solidFill>
                <a:effectLst/>
              </a:rPr>
              <a:t>desktop</a:t>
            </a:r>
            <a:r>
              <a:rPr lang="en-GB" sz="3200" b="0" i="0" dirty="0">
                <a:solidFill>
                  <a:schemeClr val="tx1">
                    <a:lumMod val="95000"/>
                    <a:lumOff val="5000"/>
                  </a:schemeClr>
                </a:solidFill>
                <a:effectLst/>
              </a:rPr>
              <a:t>, provides a visual interface based on </a:t>
            </a:r>
            <a:r>
              <a:rPr lang="en-GB" sz="3200" b="1" i="0" dirty="0">
                <a:solidFill>
                  <a:schemeClr val="tx1">
                    <a:lumMod val="95000"/>
                    <a:lumOff val="5000"/>
                  </a:schemeClr>
                </a:solidFill>
                <a:effectLst/>
              </a:rPr>
              <a:t>icons and symbols </a:t>
            </a:r>
            <a:r>
              <a:rPr lang="en-GB" sz="3200" b="0" i="0" dirty="0">
                <a:solidFill>
                  <a:schemeClr val="tx1">
                    <a:lumMod val="95000"/>
                    <a:lumOff val="5000"/>
                  </a:schemeClr>
                </a:solidFill>
                <a:effectLst/>
              </a:rPr>
              <a:t>where users rely on gestures delivered by </a:t>
            </a:r>
            <a:r>
              <a:rPr lang="en-GB" sz="3200" b="1" i="0" dirty="0">
                <a:solidFill>
                  <a:schemeClr val="tx1">
                    <a:lumMod val="95000"/>
                    <a:lumOff val="5000"/>
                  </a:schemeClr>
                </a:solidFill>
                <a:effectLst/>
              </a:rPr>
              <a:t>human interface devices, such as touchpads, touchscreens and mouse devices.</a:t>
            </a:r>
            <a:endParaRPr lang="en-IN" sz="4000" b="1" dirty="0">
              <a:solidFill>
                <a:schemeClr val="tx1">
                  <a:lumMod val="95000"/>
                  <a:lumOff val="5000"/>
                </a:schemeClr>
              </a:solidFill>
            </a:endParaRPr>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23</a:t>
            </a:fld>
            <a:endParaRPr lang="en-US" dirty="0"/>
          </a:p>
        </p:txBody>
      </p:sp>
      <p:pic>
        <p:nvPicPr>
          <p:cNvPr id="1028" name="Picture 4" descr="E207WFPC - Dell 20-inch Widescreen 1680 x 1050 at 60Hz Flat Panel LCD Monitor">
            <a:extLst>
              <a:ext uri="{FF2B5EF4-FFF2-40B4-BE49-F238E27FC236}">
                <a16:creationId xmlns:a16="http://schemas.microsoft.com/office/drawing/2014/main" id="{DE0CCB8A-4732-3BA9-4B97-B89865E1AC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5526" y="1866634"/>
            <a:ext cx="4709765" cy="3991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00102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143ED60-18EB-297A-9303-107041F243B6}"/>
              </a:ext>
            </a:extLst>
          </p:cNvPr>
          <p:cNvSpPr>
            <a:spLocks noGrp="1"/>
          </p:cNvSpPr>
          <p:nvPr>
            <p:ph type="title"/>
          </p:nvPr>
        </p:nvSpPr>
        <p:spPr>
          <a:xfrm>
            <a:off x="3132187" y="15204"/>
            <a:ext cx="6113413" cy="1104679"/>
          </a:xfrm>
        </p:spPr>
        <p:txBody>
          <a:bodyPr/>
          <a:lstStyle/>
          <a:p>
            <a:pPr algn="ctr"/>
            <a:r>
              <a:rPr lang="en-US" altLang="en-US" dirty="0">
                <a:solidFill>
                  <a:schemeClr val="bg1"/>
                </a:solidFill>
              </a:rPr>
              <a:t>Desktop</a:t>
            </a:r>
          </a:p>
        </p:txBody>
      </p:sp>
      <p:sp>
        <p:nvSpPr>
          <p:cNvPr id="23555" name="Content Placeholder 2">
            <a:extLst>
              <a:ext uri="{FF2B5EF4-FFF2-40B4-BE49-F238E27FC236}">
                <a16:creationId xmlns:a16="http://schemas.microsoft.com/office/drawing/2014/main" id="{0B1F7BCF-32E3-48B1-82FC-1275B2FDA69B}"/>
              </a:ext>
            </a:extLst>
          </p:cNvPr>
          <p:cNvSpPr>
            <a:spLocks noGrp="1"/>
          </p:cNvSpPr>
          <p:nvPr>
            <p:ph idx="1"/>
          </p:nvPr>
        </p:nvSpPr>
        <p:spPr>
          <a:xfrm>
            <a:off x="609599" y="1208315"/>
            <a:ext cx="10972800" cy="3917032"/>
          </a:xfrm>
        </p:spPr>
        <p:txBody>
          <a:bodyPr/>
          <a:lstStyle/>
          <a:p>
            <a:r>
              <a:rPr lang="en-US" dirty="0"/>
              <a:t>The desktop is the main screen area that you see after you turn on your computer and log on to operating system</a:t>
            </a:r>
            <a:endParaRPr lang="en-US" altLang="en-US" dirty="0"/>
          </a:p>
        </p:txBody>
      </p:sp>
      <p:pic>
        <p:nvPicPr>
          <p:cNvPr id="6" name="Picture 5">
            <a:extLst>
              <a:ext uri="{FF2B5EF4-FFF2-40B4-BE49-F238E27FC236}">
                <a16:creationId xmlns:a16="http://schemas.microsoft.com/office/drawing/2014/main" id="{7974733B-838B-BA65-A092-EBCEFBE008B7}"/>
              </a:ext>
            </a:extLst>
          </p:cNvPr>
          <p:cNvPicPr>
            <a:picLocks noChangeAspect="1"/>
          </p:cNvPicPr>
          <p:nvPr/>
        </p:nvPicPr>
        <p:blipFill>
          <a:blip r:embed="rId2"/>
          <a:stretch>
            <a:fillRect/>
          </a:stretch>
        </p:blipFill>
        <p:spPr>
          <a:xfrm>
            <a:off x="2300174" y="2032000"/>
            <a:ext cx="7777438" cy="4826000"/>
          </a:xfrm>
          <a:prstGeom prst="rect">
            <a:avLst/>
          </a:prstGeom>
        </p:spPr>
      </p:pic>
      <p:sp>
        <p:nvSpPr>
          <p:cNvPr id="7" name="Footer Placeholder 6">
            <a:extLst>
              <a:ext uri="{FF2B5EF4-FFF2-40B4-BE49-F238E27FC236}">
                <a16:creationId xmlns:a16="http://schemas.microsoft.com/office/drawing/2014/main" id="{1866EE00-3757-6B64-76EE-9C5942E4FCBB}"/>
              </a:ext>
            </a:extLst>
          </p:cNvPr>
          <p:cNvSpPr>
            <a:spLocks noGrp="1"/>
          </p:cNvSpPr>
          <p:nvPr>
            <p:ph type="ftr" sz="quarter" idx="11"/>
          </p:nvPr>
        </p:nvSpPr>
        <p:spPr/>
        <p:txBody>
          <a:bodyPr/>
          <a:lstStyle/>
          <a:p>
            <a:r>
              <a:rPr lang="en-GB"/>
              <a:t>Computer System Fundamentals </a:t>
            </a:r>
            <a:endParaRPr lang="en-GB" dirty="0"/>
          </a:p>
        </p:txBody>
      </p:sp>
      <p:sp>
        <p:nvSpPr>
          <p:cNvPr id="8" name="Slide Number Placeholder 7">
            <a:extLst>
              <a:ext uri="{FF2B5EF4-FFF2-40B4-BE49-F238E27FC236}">
                <a16:creationId xmlns:a16="http://schemas.microsoft.com/office/drawing/2014/main" id="{30CFF533-5323-456A-BEC9-F7A3DD9EB71B}"/>
              </a:ext>
            </a:extLst>
          </p:cNvPr>
          <p:cNvSpPr>
            <a:spLocks noGrp="1"/>
          </p:cNvSpPr>
          <p:nvPr>
            <p:ph type="sldNum" sz="quarter" idx="12"/>
          </p:nvPr>
        </p:nvSpPr>
        <p:spPr/>
        <p:txBody>
          <a:bodyPr/>
          <a:lstStyle/>
          <a:p>
            <a:fld id="{AC82685A-BD3A-4230-8D85-804689F67293}" type="slidenum">
              <a:rPr lang="en-GB" smtClean="0"/>
              <a:t>24</a:t>
            </a:fld>
            <a:endParaRPr lang="en-GB"/>
          </a:p>
        </p:txBody>
      </p:sp>
    </p:spTree>
    <p:extLst>
      <p:ext uri="{BB962C8B-B14F-4D97-AF65-F5344CB8AC3E}">
        <p14:creationId xmlns:p14="http://schemas.microsoft.com/office/powerpoint/2010/main" val="33279449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143ED60-18EB-297A-9303-107041F243B6}"/>
              </a:ext>
            </a:extLst>
          </p:cNvPr>
          <p:cNvSpPr>
            <a:spLocks noGrp="1"/>
          </p:cNvSpPr>
          <p:nvPr>
            <p:ph type="title"/>
          </p:nvPr>
        </p:nvSpPr>
        <p:spPr>
          <a:xfrm>
            <a:off x="3132187" y="15204"/>
            <a:ext cx="6113413" cy="1104679"/>
          </a:xfrm>
        </p:spPr>
        <p:txBody>
          <a:bodyPr/>
          <a:lstStyle/>
          <a:p>
            <a:pPr algn="ctr"/>
            <a:r>
              <a:rPr lang="en-US" altLang="en-US" dirty="0">
                <a:solidFill>
                  <a:schemeClr val="bg1"/>
                </a:solidFill>
              </a:rPr>
              <a:t>Desktop</a:t>
            </a:r>
          </a:p>
        </p:txBody>
      </p:sp>
      <p:sp>
        <p:nvSpPr>
          <p:cNvPr id="23555" name="Content Placeholder 2">
            <a:extLst>
              <a:ext uri="{FF2B5EF4-FFF2-40B4-BE49-F238E27FC236}">
                <a16:creationId xmlns:a16="http://schemas.microsoft.com/office/drawing/2014/main" id="{0B1F7BCF-32E3-48B1-82FC-1275B2FDA69B}"/>
              </a:ext>
            </a:extLst>
          </p:cNvPr>
          <p:cNvSpPr>
            <a:spLocks noGrp="1"/>
          </p:cNvSpPr>
          <p:nvPr>
            <p:ph idx="1"/>
          </p:nvPr>
        </p:nvSpPr>
        <p:spPr>
          <a:xfrm>
            <a:off x="609599" y="1483566"/>
            <a:ext cx="4550230" cy="4786605"/>
          </a:xfrm>
        </p:spPr>
        <p:txBody>
          <a:bodyPr>
            <a:normAutofit fontScale="85000" lnSpcReduction="10000"/>
          </a:bodyPr>
          <a:lstStyle/>
          <a:p>
            <a:pPr>
              <a:lnSpc>
                <a:spcPct val="110000"/>
              </a:lnSpc>
            </a:pPr>
            <a:r>
              <a:rPr lang="en-US" dirty="0"/>
              <a:t>The </a:t>
            </a:r>
            <a:r>
              <a:rPr lang="en-US" b="1" dirty="0"/>
              <a:t>Start </a:t>
            </a:r>
            <a:r>
              <a:rPr lang="en-US" dirty="0"/>
              <a:t>menu is the menu that you open when you click the </a:t>
            </a:r>
            <a:r>
              <a:rPr lang="en-US" b="1" dirty="0"/>
              <a:t>Start </a:t>
            </a:r>
            <a:r>
              <a:rPr lang="en-US" dirty="0"/>
              <a:t>Button at the bottom as shown by the arrow on the desktop.</a:t>
            </a:r>
          </a:p>
          <a:p>
            <a:pPr>
              <a:lnSpc>
                <a:spcPct val="110000"/>
              </a:lnSpc>
            </a:pPr>
            <a:r>
              <a:rPr lang="en-US" dirty="0"/>
              <a:t>When you click the Start button you will see the following panes.</a:t>
            </a:r>
          </a:p>
          <a:p>
            <a:pPr>
              <a:lnSpc>
                <a:spcPct val="110000"/>
              </a:lnSpc>
            </a:pPr>
            <a:r>
              <a:rPr lang="en-US" dirty="0"/>
              <a:t>The pan will show the list of frequently used programs and the links to </a:t>
            </a:r>
            <a:r>
              <a:rPr lang="en-US" b="1" dirty="0"/>
              <a:t>commonly used files like the Control Panel, Documents and others</a:t>
            </a:r>
          </a:p>
          <a:p>
            <a:pPr marL="0" indent="0">
              <a:buNone/>
            </a:pPr>
            <a:endParaRPr lang="en-US" dirty="0"/>
          </a:p>
        </p:txBody>
      </p:sp>
      <p:pic>
        <p:nvPicPr>
          <p:cNvPr id="12" name="Picture 11">
            <a:extLst>
              <a:ext uri="{FF2B5EF4-FFF2-40B4-BE49-F238E27FC236}">
                <a16:creationId xmlns:a16="http://schemas.microsoft.com/office/drawing/2014/main" id="{3908AC61-8CD1-5F19-1E1D-E2DC258D9E32}"/>
              </a:ext>
            </a:extLst>
          </p:cNvPr>
          <p:cNvPicPr>
            <a:picLocks noChangeAspect="1"/>
          </p:cNvPicPr>
          <p:nvPr/>
        </p:nvPicPr>
        <p:blipFill>
          <a:blip r:embed="rId2"/>
          <a:stretch>
            <a:fillRect/>
          </a:stretch>
        </p:blipFill>
        <p:spPr>
          <a:xfrm>
            <a:off x="5054412" y="1760995"/>
            <a:ext cx="7137588" cy="4003288"/>
          </a:xfrm>
          <a:prstGeom prst="rect">
            <a:avLst/>
          </a:prstGeom>
        </p:spPr>
      </p:pic>
      <p:sp>
        <p:nvSpPr>
          <p:cNvPr id="13" name="Footer Placeholder 12">
            <a:extLst>
              <a:ext uri="{FF2B5EF4-FFF2-40B4-BE49-F238E27FC236}">
                <a16:creationId xmlns:a16="http://schemas.microsoft.com/office/drawing/2014/main" id="{9F7027CA-86BB-C5F4-192C-54A479AB97CC}"/>
              </a:ext>
            </a:extLst>
          </p:cNvPr>
          <p:cNvSpPr>
            <a:spLocks noGrp="1"/>
          </p:cNvSpPr>
          <p:nvPr>
            <p:ph type="ftr" sz="quarter" idx="11"/>
          </p:nvPr>
        </p:nvSpPr>
        <p:spPr/>
        <p:txBody>
          <a:bodyPr/>
          <a:lstStyle/>
          <a:p>
            <a:r>
              <a:rPr lang="en-GB"/>
              <a:t>Computer System Fundamentals </a:t>
            </a:r>
            <a:endParaRPr lang="en-GB" dirty="0"/>
          </a:p>
        </p:txBody>
      </p:sp>
      <p:sp>
        <p:nvSpPr>
          <p:cNvPr id="14" name="Slide Number Placeholder 13">
            <a:extLst>
              <a:ext uri="{FF2B5EF4-FFF2-40B4-BE49-F238E27FC236}">
                <a16:creationId xmlns:a16="http://schemas.microsoft.com/office/drawing/2014/main" id="{F440D5A1-0688-2F1E-51C6-0B6B9D94ABF2}"/>
              </a:ext>
            </a:extLst>
          </p:cNvPr>
          <p:cNvSpPr>
            <a:spLocks noGrp="1"/>
          </p:cNvSpPr>
          <p:nvPr>
            <p:ph type="sldNum" sz="quarter" idx="12"/>
          </p:nvPr>
        </p:nvSpPr>
        <p:spPr/>
        <p:txBody>
          <a:bodyPr/>
          <a:lstStyle/>
          <a:p>
            <a:fld id="{AC82685A-BD3A-4230-8D85-804689F67293}" type="slidenum">
              <a:rPr lang="en-GB" smtClean="0"/>
              <a:t>25</a:t>
            </a:fld>
            <a:endParaRPr lang="en-GB"/>
          </a:p>
        </p:txBody>
      </p:sp>
    </p:spTree>
    <p:extLst>
      <p:ext uri="{BB962C8B-B14F-4D97-AF65-F5344CB8AC3E}">
        <p14:creationId xmlns:p14="http://schemas.microsoft.com/office/powerpoint/2010/main" val="348858214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555">
                                            <p:txEl>
                                              <p:pRg st="1" end="1"/>
                                            </p:txEl>
                                          </p:spTgt>
                                        </p:tgtEl>
                                        <p:attrNameLst>
                                          <p:attrName>style.visibility</p:attrName>
                                        </p:attrNameLst>
                                      </p:cBhvr>
                                      <p:to>
                                        <p:strVal val="visible"/>
                                      </p:to>
                                    </p:set>
                                    <p:anim calcmode="lin" valueType="num">
                                      <p:cBhvr additive="base">
                                        <p:cTn id="13" dur="500" fill="hold"/>
                                        <p:tgtEl>
                                          <p:spTgt spid="2355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3555">
                                            <p:txEl>
                                              <p:pRg st="2" end="2"/>
                                            </p:txEl>
                                          </p:spTgt>
                                        </p:tgtEl>
                                        <p:attrNameLst>
                                          <p:attrName>style.visibility</p:attrName>
                                        </p:attrNameLst>
                                      </p:cBhvr>
                                      <p:to>
                                        <p:strVal val="visible"/>
                                      </p:to>
                                    </p:set>
                                    <p:anim calcmode="lin" valueType="num">
                                      <p:cBhvr additive="base">
                                        <p:cTn id="19" dur="500" fill="hold"/>
                                        <p:tgtEl>
                                          <p:spTgt spid="2355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143ED60-18EB-297A-9303-107041F243B6}"/>
              </a:ext>
            </a:extLst>
          </p:cNvPr>
          <p:cNvSpPr>
            <a:spLocks noGrp="1"/>
          </p:cNvSpPr>
          <p:nvPr>
            <p:ph type="title"/>
          </p:nvPr>
        </p:nvSpPr>
        <p:spPr>
          <a:xfrm>
            <a:off x="2522445" y="27992"/>
            <a:ext cx="7147107" cy="1104679"/>
          </a:xfrm>
        </p:spPr>
        <p:txBody>
          <a:bodyPr/>
          <a:lstStyle/>
          <a:p>
            <a:pPr algn="ctr"/>
            <a:r>
              <a:rPr lang="en-US" altLang="en-US" dirty="0">
                <a:solidFill>
                  <a:schemeClr val="bg1"/>
                </a:solidFill>
              </a:rPr>
              <a:t>Desktop</a:t>
            </a:r>
          </a:p>
        </p:txBody>
      </p:sp>
      <p:sp>
        <p:nvSpPr>
          <p:cNvPr id="23555" name="Content Placeholder 2">
            <a:extLst>
              <a:ext uri="{FF2B5EF4-FFF2-40B4-BE49-F238E27FC236}">
                <a16:creationId xmlns:a16="http://schemas.microsoft.com/office/drawing/2014/main" id="{0B1F7BCF-32E3-48B1-82FC-1275B2FDA69B}"/>
              </a:ext>
            </a:extLst>
          </p:cNvPr>
          <p:cNvSpPr>
            <a:spLocks noGrp="1"/>
          </p:cNvSpPr>
          <p:nvPr>
            <p:ph idx="1"/>
          </p:nvPr>
        </p:nvSpPr>
        <p:spPr/>
        <p:txBody>
          <a:bodyPr>
            <a:normAutofit/>
          </a:bodyPr>
          <a:lstStyle/>
          <a:p>
            <a:pPr marL="0" indent="0">
              <a:buNone/>
            </a:pPr>
            <a:endParaRPr lang="en-US" altLang="en-US" dirty="0"/>
          </a:p>
          <a:p>
            <a:endParaRPr lang="en-US" altLang="en-US" dirty="0"/>
          </a:p>
        </p:txBody>
      </p:sp>
      <p:pic>
        <p:nvPicPr>
          <p:cNvPr id="5" name="Picture 4">
            <a:extLst>
              <a:ext uri="{FF2B5EF4-FFF2-40B4-BE49-F238E27FC236}">
                <a16:creationId xmlns:a16="http://schemas.microsoft.com/office/drawing/2014/main" id="{D3884E65-31D9-3C7B-0E58-D93718254D5F}"/>
              </a:ext>
            </a:extLst>
          </p:cNvPr>
          <p:cNvPicPr>
            <a:picLocks noChangeAspect="1"/>
          </p:cNvPicPr>
          <p:nvPr/>
        </p:nvPicPr>
        <p:blipFill>
          <a:blip r:embed="rId2"/>
          <a:stretch>
            <a:fillRect/>
          </a:stretch>
        </p:blipFill>
        <p:spPr>
          <a:xfrm>
            <a:off x="1698171" y="1340767"/>
            <a:ext cx="8795657" cy="4754879"/>
          </a:xfrm>
          <a:prstGeom prst="rect">
            <a:avLst/>
          </a:prstGeom>
        </p:spPr>
      </p:pic>
      <p:sp>
        <p:nvSpPr>
          <p:cNvPr id="16" name="Footer Placeholder 15">
            <a:extLst>
              <a:ext uri="{FF2B5EF4-FFF2-40B4-BE49-F238E27FC236}">
                <a16:creationId xmlns:a16="http://schemas.microsoft.com/office/drawing/2014/main" id="{0DC6FB93-4280-8107-809A-F44FBD5E7D4F}"/>
              </a:ext>
            </a:extLst>
          </p:cNvPr>
          <p:cNvSpPr>
            <a:spLocks noGrp="1"/>
          </p:cNvSpPr>
          <p:nvPr>
            <p:ph type="ftr" sz="quarter" idx="11"/>
          </p:nvPr>
        </p:nvSpPr>
        <p:spPr/>
        <p:txBody>
          <a:bodyPr/>
          <a:lstStyle/>
          <a:p>
            <a:r>
              <a:rPr lang="en-GB"/>
              <a:t>Computer System Fundamentals </a:t>
            </a:r>
            <a:endParaRPr lang="en-GB" dirty="0"/>
          </a:p>
        </p:txBody>
      </p:sp>
      <p:sp>
        <p:nvSpPr>
          <p:cNvPr id="17" name="Slide Number Placeholder 16">
            <a:extLst>
              <a:ext uri="{FF2B5EF4-FFF2-40B4-BE49-F238E27FC236}">
                <a16:creationId xmlns:a16="http://schemas.microsoft.com/office/drawing/2014/main" id="{63F7B4DF-7360-8CDC-6B24-EAA3CC956470}"/>
              </a:ext>
            </a:extLst>
          </p:cNvPr>
          <p:cNvSpPr>
            <a:spLocks noGrp="1"/>
          </p:cNvSpPr>
          <p:nvPr>
            <p:ph type="sldNum" sz="quarter" idx="12"/>
          </p:nvPr>
        </p:nvSpPr>
        <p:spPr/>
        <p:txBody>
          <a:bodyPr/>
          <a:lstStyle/>
          <a:p>
            <a:fld id="{AC82685A-BD3A-4230-8D85-804689F67293}" type="slidenum">
              <a:rPr lang="en-GB" smtClean="0"/>
              <a:t>26</a:t>
            </a:fld>
            <a:endParaRPr lang="en-GB"/>
          </a:p>
        </p:txBody>
      </p:sp>
    </p:spTree>
    <p:extLst>
      <p:ext uri="{BB962C8B-B14F-4D97-AF65-F5344CB8AC3E}">
        <p14:creationId xmlns:p14="http://schemas.microsoft.com/office/powerpoint/2010/main" val="40278710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143ED60-18EB-297A-9303-107041F243B6}"/>
              </a:ext>
            </a:extLst>
          </p:cNvPr>
          <p:cNvSpPr>
            <a:spLocks noGrp="1"/>
          </p:cNvSpPr>
          <p:nvPr>
            <p:ph type="title"/>
          </p:nvPr>
        </p:nvSpPr>
        <p:spPr>
          <a:xfrm>
            <a:off x="3132187" y="15204"/>
            <a:ext cx="5918507" cy="1104679"/>
          </a:xfrm>
        </p:spPr>
        <p:txBody>
          <a:bodyPr/>
          <a:lstStyle/>
          <a:p>
            <a:pPr algn="ctr"/>
            <a:r>
              <a:rPr lang="en-US" altLang="en-US" dirty="0">
                <a:solidFill>
                  <a:schemeClr val="bg1"/>
                </a:solidFill>
              </a:rPr>
              <a:t>Desktop</a:t>
            </a:r>
          </a:p>
        </p:txBody>
      </p:sp>
      <p:sp>
        <p:nvSpPr>
          <p:cNvPr id="23555" name="Content Placeholder 2">
            <a:extLst>
              <a:ext uri="{FF2B5EF4-FFF2-40B4-BE49-F238E27FC236}">
                <a16:creationId xmlns:a16="http://schemas.microsoft.com/office/drawing/2014/main" id="{0B1F7BCF-32E3-48B1-82FC-1275B2FDA69B}"/>
              </a:ext>
            </a:extLst>
          </p:cNvPr>
          <p:cNvSpPr>
            <a:spLocks noGrp="1"/>
          </p:cNvSpPr>
          <p:nvPr>
            <p:ph idx="1"/>
          </p:nvPr>
        </p:nvSpPr>
        <p:spPr/>
        <p:txBody>
          <a:bodyPr>
            <a:normAutofit/>
          </a:bodyPr>
          <a:lstStyle/>
          <a:p>
            <a:r>
              <a:rPr lang="en-US" dirty="0"/>
              <a:t>The </a:t>
            </a:r>
            <a:r>
              <a:rPr lang="en-US" b="1" dirty="0"/>
              <a:t>Shutdown </a:t>
            </a:r>
            <a:r>
              <a:rPr lang="en-US" dirty="0"/>
              <a:t>button is used to turn off the System. When you shut down the System Operating System, will end all the programs running and switch off in a safe manner.</a:t>
            </a:r>
          </a:p>
          <a:p>
            <a:r>
              <a:rPr lang="en-US" dirty="0"/>
              <a:t>The </a:t>
            </a:r>
            <a:r>
              <a:rPr lang="en-US" b="1" dirty="0"/>
              <a:t>Restart </a:t>
            </a:r>
            <a:r>
              <a:rPr lang="en-US" dirty="0"/>
              <a:t>option reloads the Operating System. this is normally used when your system stops responding to commands due to technical issues.</a:t>
            </a:r>
          </a:p>
          <a:p>
            <a:r>
              <a:rPr lang="en-US" dirty="0"/>
              <a:t>The </a:t>
            </a:r>
            <a:r>
              <a:rPr lang="en-US" b="1" dirty="0"/>
              <a:t>Sleep </a:t>
            </a:r>
            <a:r>
              <a:rPr lang="en-US" dirty="0"/>
              <a:t>option usually puts your System in power-saving mode. The state of your open applications is stored in memory.</a:t>
            </a:r>
          </a:p>
          <a:p>
            <a:endParaRPr lang="en-US" altLang="en-US" dirty="0"/>
          </a:p>
        </p:txBody>
      </p:sp>
      <p:sp>
        <p:nvSpPr>
          <p:cNvPr id="2" name="Footer Placeholder 1">
            <a:extLst>
              <a:ext uri="{FF2B5EF4-FFF2-40B4-BE49-F238E27FC236}">
                <a16:creationId xmlns:a16="http://schemas.microsoft.com/office/drawing/2014/main" id="{04B4E6DE-B73A-89F1-6A85-55290C7A94AC}"/>
              </a:ext>
            </a:extLst>
          </p:cNvPr>
          <p:cNvSpPr>
            <a:spLocks noGrp="1"/>
          </p:cNvSpPr>
          <p:nvPr>
            <p:ph type="ftr" sz="quarter" idx="11"/>
          </p:nvPr>
        </p:nvSpPr>
        <p:spPr/>
        <p:txBody>
          <a:bodyPr/>
          <a:lstStyle/>
          <a:p>
            <a:r>
              <a:rPr lang="en-GB"/>
              <a:t>Computer System Fundamentals </a:t>
            </a:r>
            <a:endParaRPr lang="en-GB" dirty="0"/>
          </a:p>
        </p:txBody>
      </p:sp>
      <p:sp>
        <p:nvSpPr>
          <p:cNvPr id="3" name="Slide Number Placeholder 2">
            <a:extLst>
              <a:ext uri="{FF2B5EF4-FFF2-40B4-BE49-F238E27FC236}">
                <a16:creationId xmlns:a16="http://schemas.microsoft.com/office/drawing/2014/main" id="{8EA16919-4676-7FBD-759C-9B26539A43A4}"/>
              </a:ext>
            </a:extLst>
          </p:cNvPr>
          <p:cNvSpPr>
            <a:spLocks noGrp="1"/>
          </p:cNvSpPr>
          <p:nvPr>
            <p:ph type="sldNum" sz="quarter" idx="12"/>
          </p:nvPr>
        </p:nvSpPr>
        <p:spPr/>
        <p:txBody>
          <a:bodyPr/>
          <a:lstStyle/>
          <a:p>
            <a:fld id="{AC82685A-BD3A-4230-8D85-804689F67293}" type="slidenum">
              <a:rPr lang="en-GB" smtClean="0"/>
              <a:t>27</a:t>
            </a:fld>
            <a:endParaRPr lang="en-GB"/>
          </a:p>
        </p:txBody>
      </p:sp>
    </p:spTree>
    <p:extLst>
      <p:ext uri="{BB962C8B-B14F-4D97-AF65-F5344CB8AC3E}">
        <p14:creationId xmlns:p14="http://schemas.microsoft.com/office/powerpoint/2010/main" val="841655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555">
                                            <p:txEl>
                                              <p:pRg st="1" end="1"/>
                                            </p:txEl>
                                          </p:spTgt>
                                        </p:tgtEl>
                                        <p:attrNameLst>
                                          <p:attrName>style.visibility</p:attrName>
                                        </p:attrNameLst>
                                      </p:cBhvr>
                                      <p:to>
                                        <p:strVal val="visible"/>
                                      </p:to>
                                    </p:set>
                                    <p:anim calcmode="lin" valueType="num">
                                      <p:cBhvr additive="base">
                                        <p:cTn id="13" dur="500" fill="hold"/>
                                        <p:tgtEl>
                                          <p:spTgt spid="2355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3555">
                                            <p:txEl>
                                              <p:pRg st="2" end="2"/>
                                            </p:txEl>
                                          </p:spTgt>
                                        </p:tgtEl>
                                        <p:attrNameLst>
                                          <p:attrName>style.visibility</p:attrName>
                                        </p:attrNameLst>
                                      </p:cBhvr>
                                      <p:to>
                                        <p:strVal val="visible"/>
                                      </p:to>
                                    </p:set>
                                    <p:anim calcmode="lin" valueType="num">
                                      <p:cBhvr additive="base">
                                        <p:cTn id="19" dur="500" fill="hold"/>
                                        <p:tgtEl>
                                          <p:spTgt spid="2355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143ED60-18EB-297A-9303-107041F243B6}"/>
              </a:ext>
            </a:extLst>
          </p:cNvPr>
          <p:cNvSpPr>
            <a:spLocks noGrp="1"/>
          </p:cNvSpPr>
          <p:nvPr>
            <p:ph type="title"/>
          </p:nvPr>
        </p:nvSpPr>
        <p:spPr>
          <a:xfrm>
            <a:off x="3048213" y="0"/>
            <a:ext cx="5937168" cy="1104679"/>
          </a:xfrm>
        </p:spPr>
        <p:txBody>
          <a:bodyPr/>
          <a:lstStyle/>
          <a:p>
            <a:pPr algn="ctr"/>
            <a:r>
              <a:rPr lang="en-US" altLang="en-US" dirty="0">
                <a:solidFill>
                  <a:schemeClr val="bg1"/>
                </a:solidFill>
              </a:rPr>
              <a:t>Computer Option</a:t>
            </a:r>
          </a:p>
        </p:txBody>
      </p:sp>
      <p:sp>
        <p:nvSpPr>
          <p:cNvPr id="23555" name="Content Placeholder 2">
            <a:extLst>
              <a:ext uri="{FF2B5EF4-FFF2-40B4-BE49-F238E27FC236}">
                <a16:creationId xmlns:a16="http://schemas.microsoft.com/office/drawing/2014/main" id="{0B1F7BCF-32E3-48B1-82FC-1275B2FDA69B}"/>
              </a:ext>
            </a:extLst>
          </p:cNvPr>
          <p:cNvSpPr>
            <a:spLocks noGrp="1"/>
          </p:cNvSpPr>
          <p:nvPr>
            <p:ph idx="1"/>
          </p:nvPr>
        </p:nvSpPr>
        <p:spPr/>
        <p:txBody>
          <a:bodyPr/>
          <a:lstStyle/>
          <a:p>
            <a:endParaRPr lang="en-US" altLang="en-US" dirty="0"/>
          </a:p>
        </p:txBody>
      </p:sp>
      <p:pic>
        <p:nvPicPr>
          <p:cNvPr id="3" name="image20.jpeg">
            <a:extLst>
              <a:ext uri="{FF2B5EF4-FFF2-40B4-BE49-F238E27FC236}">
                <a16:creationId xmlns:a16="http://schemas.microsoft.com/office/drawing/2014/main" id="{1E45DFA7-EBF3-0034-89B7-772AEB8197C1}"/>
              </a:ext>
            </a:extLst>
          </p:cNvPr>
          <p:cNvPicPr>
            <a:picLocks noChangeAspect="1"/>
          </p:cNvPicPr>
          <p:nvPr/>
        </p:nvPicPr>
        <p:blipFill>
          <a:blip r:embed="rId2" cstate="print"/>
          <a:stretch>
            <a:fillRect/>
          </a:stretch>
        </p:blipFill>
        <p:spPr>
          <a:xfrm>
            <a:off x="2088197" y="1241743"/>
            <a:ext cx="8015605" cy="5431019"/>
          </a:xfrm>
          <a:prstGeom prst="rect">
            <a:avLst/>
          </a:prstGeom>
        </p:spPr>
      </p:pic>
      <p:sp>
        <p:nvSpPr>
          <p:cNvPr id="4" name="Footer Placeholder 3">
            <a:extLst>
              <a:ext uri="{FF2B5EF4-FFF2-40B4-BE49-F238E27FC236}">
                <a16:creationId xmlns:a16="http://schemas.microsoft.com/office/drawing/2014/main" id="{7CD343FE-EC71-2D3B-0C95-5886E87896E9}"/>
              </a:ext>
            </a:extLst>
          </p:cNvPr>
          <p:cNvSpPr>
            <a:spLocks noGrp="1"/>
          </p:cNvSpPr>
          <p:nvPr>
            <p:ph type="ftr" sz="quarter" idx="11"/>
          </p:nvPr>
        </p:nvSpPr>
        <p:spPr/>
        <p:txBody>
          <a:bodyPr/>
          <a:lstStyle/>
          <a:p>
            <a:r>
              <a:rPr lang="en-GB"/>
              <a:t>Computer System Fundamentals </a:t>
            </a:r>
            <a:endParaRPr lang="en-GB" dirty="0"/>
          </a:p>
        </p:txBody>
      </p:sp>
      <p:sp>
        <p:nvSpPr>
          <p:cNvPr id="5" name="Slide Number Placeholder 4">
            <a:extLst>
              <a:ext uri="{FF2B5EF4-FFF2-40B4-BE49-F238E27FC236}">
                <a16:creationId xmlns:a16="http://schemas.microsoft.com/office/drawing/2014/main" id="{A3D35FE6-FC62-4001-8EB5-20BAD32DAABA}"/>
              </a:ext>
            </a:extLst>
          </p:cNvPr>
          <p:cNvSpPr>
            <a:spLocks noGrp="1"/>
          </p:cNvSpPr>
          <p:nvPr>
            <p:ph type="sldNum" sz="quarter" idx="12"/>
          </p:nvPr>
        </p:nvSpPr>
        <p:spPr/>
        <p:txBody>
          <a:bodyPr/>
          <a:lstStyle/>
          <a:p>
            <a:fld id="{AC82685A-BD3A-4230-8D85-804689F67293}" type="slidenum">
              <a:rPr lang="en-GB" smtClean="0"/>
              <a:t>28</a:t>
            </a:fld>
            <a:endParaRPr lang="en-GB"/>
          </a:p>
        </p:txBody>
      </p:sp>
    </p:spTree>
    <p:extLst>
      <p:ext uri="{BB962C8B-B14F-4D97-AF65-F5344CB8AC3E}">
        <p14:creationId xmlns:p14="http://schemas.microsoft.com/office/powerpoint/2010/main" val="4053352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nodePh="1">
                                  <p:stCondLst>
                                    <p:cond delay="0"/>
                                  </p:stCondLst>
                                  <p:endCondLst>
                                    <p:cond evt="begin" delay="0">
                                      <p:tn val="5"/>
                                    </p:cond>
                                  </p:end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143ED60-18EB-297A-9303-107041F243B6}"/>
              </a:ext>
            </a:extLst>
          </p:cNvPr>
          <p:cNvSpPr>
            <a:spLocks noGrp="1"/>
          </p:cNvSpPr>
          <p:nvPr>
            <p:ph type="title"/>
          </p:nvPr>
        </p:nvSpPr>
        <p:spPr>
          <a:xfrm>
            <a:off x="3048213" y="0"/>
            <a:ext cx="5937168" cy="1104679"/>
          </a:xfrm>
        </p:spPr>
        <p:txBody>
          <a:bodyPr/>
          <a:lstStyle/>
          <a:p>
            <a:pPr algn="ctr"/>
            <a:r>
              <a:rPr lang="en-US" altLang="en-US" dirty="0">
                <a:solidFill>
                  <a:schemeClr val="bg1"/>
                </a:solidFill>
              </a:rPr>
              <a:t>Computer Option</a:t>
            </a:r>
          </a:p>
        </p:txBody>
      </p:sp>
      <p:sp>
        <p:nvSpPr>
          <p:cNvPr id="23555" name="Content Placeholder 2">
            <a:extLst>
              <a:ext uri="{FF2B5EF4-FFF2-40B4-BE49-F238E27FC236}">
                <a16:creationId xmlns:a16="http://schemas.microsoft.com/office/drawing/2014/main" id="{0B1F7BCF-32E3-48B1-82FC-1275B2FDA69B}"/>
              </a:ext>
            </a:extLst>
          </p:cNvPr>
          <p:cNvSpPr>
            <a:spLocks noGrp="1"/>
          </p:cNvSpPr>
          <p:nvPr>
            <p:ph idx="1"/>
          </p:nvPr>
        </p:nvSpPr>
        <p:spPr>
          <a:xfrm>
            <a:off x="609600" y="1259634"/>
            <a:ext cx="10972800" cy="5598366"/>
          </a:xfrm>
        </p:spPr>
        <p:txBody>
          <a:bodyPr>
            <a:normAutofit fontScale="77500" lnSpcReduction="20000"/>
          </a:bodyPr>
          <a:lstStyle/>
          <a:p>
            <a:pPr marL="0" indent="0">
              <a:buNone/>
            </a:pPr>
            <a:r>
              <a:rPr lang="en-US" altLang="en-US" b="1" dirty="0"/>
              <a:t>Address Bar</a:t>
            </a:r>
          </a:p>
          <a:p>
            <a:r>
              <a:rPr lang="en-US" dirty="0"/>
              <a:t>It shows the address of the objects you will be accessing like in this case we clicked on the Computer object and that is the one shown in the address bar and if we are going to click on the Operating (C) then it will also be shown in the address bar also. An object refers to a thing that you can see with your eyes. You can also navigate to these objects by clicking on them in the address bar.</a:t>
            </a:r>
          </a:p>
          <a:p>
            <a:pPr marL="0" indent="0">
              <a:buNone/>
            </a:pPr>
            <a:r>
              <a:rPr lang="en-US" b="1" dirty="0"/>
              <a:t>Search Text Box</a:t>
            </a:r>
          </a:p>
          <a:p>
            <a:r>
              <a:rPr lang="en-US" dirty="0"/>
              <a:t>This is the platform that we use when we want to search for a file in the object indicated in the address bar.</a:t>
            </a:r>
          </a:p>
          <a:p>
            <a:pPr marL="0" indent="0">
              <a:buNone/>
            </a:pPr>
            <a:r>
              <a:rPr lang="en-US" b="1" dirty="0"/>
              <a:t>Minimize Button</a:t>
            </a:r>
          </a:p>
          <a:p>
            <a:r>
              <a:rPr lang="en-US" dirty="0"/>
              <a:t>This button hides the current window or active window and places it on the Status bar but however keeps the application running</a:t>
            </a:r>
          </a:p>
          <a:p>
            <a:pPr marL="0" indent="0">
              <a:buNone/>
            </a:pPr>
            <a:r>
              <a:rPr lang="en-US" b="1" dirty="0"/>
              <a:t>Maximize Button</a:t>
            </a:r>
          </a:p>
          <a:p>
            <a:r>
              <a:rPr lang="en-US" dirty="0"/>
              <a:t>This button is used to enlarge a window to its full size and this will cover the full screen of the monitor.</a:t>
            </a:r>
          </a:p>
          <a:p>
            <a:pPr marL="0" indent="0">
              <a:buNone/>
            </a:pPr>
            <a:r>
              <a:rPr lang="en-US" b="1" dirty="0"/>
              <a:t>Close Button</a:t>
            </a:r>
          </a:p>
          <a:p>
            <a:r>
              <a:rPr lang="en-US" dirty="0"/>
              <a:t>This button is used to terminate or close the application and any changes that were not saved will be lost</a:t>
            </a:r>
          </a:p>
          <a:p>
            <a:pPr marL="0" indent="0">
              <a:buNone/>
            </a:pPr>
            <a:endParaRPr lang="en-US" dirty="0"/>
          </a:p>
          <a:p>
            <a:endParaRPr lang="en-US" dirty="0"/>
          </a:p>
          <a:p>
            <a:endParaRPr lang="en-US" dirty="0"/>
          </a:p>
          <a:p>
            <a:endParaRPr lang="en-US" dirty="0"/>
          </a:p>
          <a:p>
            <a:endParaRPr lang="en-US" altLang="en-US" dirty="0"/>
          </a:p>
        </p:txBody>
      </p:sp>
      <p:sp>
        <p:nvSpPr>
          <p:cNvPr id="5" name="Footer Placeholder 4">
            <a:extLst>
              <a:ext uri="{FF2B5EF4-FFF2-40B4-BE49-F238E27FC236}">
                <a16:creationId xmlns:a16="http://schemas.microsoft.com/office/drawing/2014/main" id="{2665A252-EE05-7DD7-8DD5-F8ED25911474}"/>
              </a:ext>
            </a:extLst>
          </p:cNvPr>
          <p:cNvSpPr>
            <a:spLocks noGrp="1"/>
          </p:cNvSpPr>
          <p:nvPr>
            <p:ph type="ftr" sz="quarter" idx="11"/>
          </p:nvPr>
        </p:nvSpPr>
        <p:spPr/>
        <p:txBody>
          <a:bodyPr/>
          <a:lstStyle/>
          <a:p>
            <a:r>
              <a:rPr lang="en-GB"/>
              <a:t>Computer System Fundamentals </a:t>
            </a:r>
            <a:endParaRPr lang="en-GB" dirty="0"/>
          </a:p>
        </p:txBody>
      </p:sp>
      <p:sp>
        <p:nvSpPr>
          <p:cNvPr id="6" name="Slide Number Placeholder 5">
            <a:extLst>
              <a:ext uri="{FF2B5EF4-FFF2-40B4-BE49-F238E27FC236}">
                <a16:creationId xmlns:a16="http://schemas.microsoft.com/office/drawing/2014/main" id="{ECC34A92-53BD-D15A-88E0-A886FC5686A7}"/>
              </a:ext>
            </a:extLst>
          </p:cNvPr>
          <p:cNvSpPr>
            <a:spLocks noGrp="1"/>
          </p:cNvSpPr>
          <p:nvPr>
            <p:ph type="sldNum" sz="quarter" idx="12"/>
          </p:nvPr>
        </p:nvSpPr>
        <p:spPr/>
        <p:txBody>
          <a:bodyPr/>
          <a:lstStyle/>
          <a:p>
            <a:fld id="{AC82685A-BD3A-4230-8D85-804689F67293}" type="slidenum">
              <a:rPr lang="en-GB" smtClean="0"/>
              <a:t>29</a:t>
            </a:fld>
            <a:endParaRPr lang="en-GB"/>
          </a:p>
        </p:txBody>
      </p:sp>
    </p:spTree>
    <p:extLst>
      <p:ext uri="{BB962C8B-B14F-4D97-AF65-F5344CB8AC3E}">
        <p14:creationId xmlns:p14="http://schemas.microsoft.com/office/powerpoint/2010/main" val="163982132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555">
                                            <p:txEl>
                                              <p:pRg st="1" end="1"/>
                                            </p:txEl>
                                          </p:spTgt>
                                        </p:tgtEl>
                                        <p:attrNameLst>
                                          <p:attrName>style.visibility</p:attrName>
                                        </p:attrNameLst>
                                      </p:cBhvr>
                                      <p:to>
                                        <p:strVal val="visible"/>
                                      </p:to>
                                    </p:set>
                                    <p:anim calcmode="lin" valueType="num">
                                      <p:cBhvr additive="base">
                                        <p:cTn id="13" dur="500" fill="hold"/>
                                        <p:tgtEl>
                                          <p:spTgt spid="2355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3555">
                                            <p:txEl>
                                              <p:pRg st="2" end="2"/>
                                            </p:txEl>
                                          </p:spTgt>
                                        </p:tgtEl>
                                        <p:attrNameLst>
                                          <p:attrName>style.visibility</p:attrName>
                                        </p:attrNameLst>
                                      </p:cBhvr>
                                      <p:to>
                                        <p:strVal val="visible"/>
                                      </p:to>
                                    </p:set>
                                    <p:anim calcmode="lin" valueType="num">
                                      <p:cBhvr additive="base">
                                        <p:cTn id="19" dur="500" fill="hold"/>
                                        <p:tgtEl>
                                          <p:spTgt spid="2355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3555">
                                            <p:txEl>
                                              <p:pRg st="3" end="3"/>
                                            </p:txEl>
                                          </p:spTgt>
                                        </p:tgtEl>
                                        <p:attrNameLst>
                                          <p:attrName>style.visibility</p:attrName>
                                        </p:attrNameLst>
                                      </p:cBhvr>
                                      <p:to>
                                        <p:strVal val="visible"/>
                                      </p:to>
                                    </p:set>
                                    <p:anim calcmode="lin" valueType="num">
                                      <p:cBhvr additive="base">
                                        <p:cTn id="25" dur="500" fill="hold"/>
                                        <p:tgtEl>
                                          <p:spTgt spid="2355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355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3555">
                                            <p:txEl>
                                              <p:pRg st="4" end="4"/>
                                            </p:txEl>
                                          </p:spTgt>
                                        </p:tgtEl>
                                        <p:attrNameLst>
                                          <p:attrName>style.visibility</p:attrName>
                                        </p:attrNameLst>
                                      </p:cBhvr>
                                      <p:to>
                                        <p:strVal val="visible"/>
                                      </p:to>
                                    </p:set>
                                    <p:anim calcmode="lin" valueType="num">
                                      <p:cBhvr additive="base">
                                        <p:cTn id="31" dur="500" fill="hold"/>
                                        <p:tgtEl>
                                          <p:spTgt spid="2355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355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3555">
                                            <p:txEl>
                                              <p:pRg st="5" end="5"/>
                                            </p:txEl>
                                          </p:spTgt>
                                        </p:tgtEl>
                                        <p:attrNameLst>
                                          <p:attrName>style.visibility</p:attrName>
                                        </p:attrNameLst>
                                      </p:cBhvr>
                                      <p:to>
                                        <p:strVal val="visible"/>
                                      </p:to>
                                    </p:set>
                                    <p:anim calcmode="lin" valueType="num">
                                      <p:cBhvr additive="base">
                                        <p:cTn id="37" dur="500" fill="hold"/>
                                        <p:tgtEl>
                                          <p:spTgt spid="2355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355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3555">
                                            <p:txEl>
                                              <p:pRg st="6" end="6"/>
                                            </p:txEl>
                                          </p:spTgt>
                                        </p:tgtEl>
                                        <p:attrNameLst>
                                          <p:attrName>style.visibility</p:attrName>
                                        </p:attrNameLst>
                                      </p:cBhvr>
                                      <p:to>
                                        <p:strVal val="visible"/>
                                      </p:to>
                                    </p:set>
                                    <p:anim calcmode="lin" valueType="num">
                                      <p:cBhvr additive="base">
                                        <p:cTn id="43" dur="500" fill="hold"/>
                                        <p:tgtEl>
                                          <p:spTgt spid="2355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355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3555">
                                            <p:txEl>
                                              <p:pRg st="7" end="7"/>
                                            </p:txEl>
                                          </p:spTgt>
                                        </p:tgtEl>
                                        <p:attrNameLst>
                                          <p:attrName>style.visibility</p:attrName>
                                        </p:attrNameLst>
                                      </p:cBhvr>
                                      <p:to>
                                        <p:strVal val="visible"/>
                                      </p:to>
                                    </p:set>
                                    <p:anim calcmode="lin" valueType="num">
                                      <p:cBhvr additive="base">
                                        <p:cTn id="49" dur="500" fill="hold"/>
                                        <p:tgtEl>
                                          <p:spTgt spid="2355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355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3555">
                                            <p:txEl>
                                              <p:pRg st="8" end="8"/>
                                            </p:txEl>
                                          </p:spTgt>
                                        </p:tgtEl>
                                        <p:attrNameLst>
                                          <p:attrName>style.visibility</p:attrName>
                                        </p:attrNameLst>
                                      </p:cBhvr>
                                      <p:to>
                                        <p:strVal val="visible"/>
                                      </p:to>
                                    </p:set>
                                    <p:anim calcmode="lin" valueType="num">
                                      <p:cBhvr additive="base">
                                        <p:cTn id="55" dur="500" fill="hold"/>
                                        <p:tgtEl>
                                          <p:spTgt spid="23555">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355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23555">
                                            <p:txEl>
                                              <p:pRg st="9" end="9"/>
                                            </p:txEl>
                                          </p:spTgt>
                                        </p:tgtEl>
                                        <p:attrNameLst>
                                          <p:attrName>style.visibility</p:attrName>
                                        </p:attrNameLst>
                                      </p:cBhvr>
                                      <p:to>
                                        <p:strVal val="visible"/>
                                      </p:to>
                                    </p:set>
                                    <p:anim calcmode="lin" valueType="num">
                                      <p:cBhvr additive="base">
                                        <p:cTn id="61" dur="500" fill="hold"/>
                                        <p:tgtEl>
                                          <p:spTgt spid="23555">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3555">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0645" y="206864"/>
            <a:ext cx="5322097" cy="734168"/>
          </a:xfrm>
        </p:spPr>
        <p:txBody>
          <a:bodyPr>
            <a:normAutofit/>
          </a:bodyPr>
          <a:lstStyle/>
          <a:p>
            <a:pPr algn="ctr"/>
            <a:r>
              <a:rPr lang="en-IN" dirty="0">
                <a:solidFill>
                  <a:schemeClr val="bg1"/>
                </a:solidFill>
              </a:rPr>
              <a:t>File Extension</a:t>
            </a:r>
          </a:p>
        </p:txBody>
      </p:sp>
      <p:sp>
        <p:nvSpPr>
          <p:cNvPr id="3" name="Content Placeholder 2"/>
          <p:cNvSpPr>
            <a:spLocks noGrp="1"/>
          </p:cNvSpPr>
          <p:nvPr>
            <p:ph idx="1"/>
          </p:nvPr>
        </p:nvSpPr>
        <p:spPr>
          <a:xfrm>
            <a:off x="753288" y="1474516"/>
            <a:ext cx="10401353" cy="5044170"/>
          </a:xfrm>
        </p:spPr>
        <p:txBody>
          <a:bodyPr>
            <a:normAutofit/>
          </a:bodyPr>
          <a:lstStyle/>
          <a:p>
            <a:r>
              <a:rPr lang="en-US" dirty="0"/>
              <a:t>File Extensions are also called File name extensions.</a:t>
            </a:r>
          </a:p>
          <a:p>
            <a:r>
              <a:rPr lang="en-US" dirty="0"/>
              <a:t>A file extension is the suffix at the end of a filename that indicates what type of file it is.</a:t>
            </a:r>
          </a:p>
          <a:p>
            <a:r>
              <a:rPr lang="en-US" dirty="0"/>
              <a:t>It is a set of characters that helps windows understand that what kind of information is in a file and what program should open it.</a:t>
            </a:r>
          </a:p>
          <a:p>
            <a:pPr>
              <a:buNone/>
            </a:pPr>
            <a:r>
              <a:rPr lang="en-US" b="1" dirty="0"/>
              <a:t> </a:t>
            </a:r>
            <a:endParaRPr lang="en-US" dirty="0"/>
          </a:p>
          <a:p>
            <a:pPr>
              <a:buNone/>
            </a:pPr>
            <a:endParaRPr lang="en-IN" b="1"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30</a:t>
            </a:fld>
            <a:endParaRPr lang="en-US" dirty="0"/>
          </a:p>
        </p:txBody>
      </p:sp>
      <p:pic>
        <p:nvPicPr>
          <p:cNvPr id="5" name="Picture 4">
            <a:extLst>
              <a:ext uri="{FF2B5EF4-FFF2-40B4-BE49-F238E27FC236}">
                <a16:creationId xmlns:a16="http://schemas.microsoft.com/office/drawing/2014/main" id="{79296CEE-2518-7B52-F353-F8B555F815B1}"/>
              </a:ext>
            </a:extLst>
          </p:cNvPr>
          <p:cNvPicPr>
            <a:picLocks noChangeAspect="1"/>
          </p:cNvPicPr>
          <p:nvPr/>
        </p:nvPicPr>
        <p:blipFill>
          <a:blip r:embed="rId3"/>
          <a:stretch>
            <a:fillRect/>
          </a:stretch>
        </p:blipFill>
        <p:spPr>
          <a:xfrm>
            <a:off x="3159760" y="3807949"/>
            <a:ext cx="5422582" cy="2017858"/>
          </a:xfrm>
          <a:prstGeom prst="rect">
            <a:avLst/>
          </a:prstGeom>
        </p:spPr>
      </p:pic>
    </p:spTree>
    <p:extLst>
      <p:ext uri="{BB962C8B-B14F-4D97-AF65-F5344CB8AC3E}">
        <p14:creationId xmlns:p14="http://schemas.microsoft.com/office/powerpoint/2010/main" val="19362892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0645" y="206864"/>
            <a:ext cx="5322097" cy="734168"/>
          </a:xfrm>
        </p:spPr>
        <p:txBody>
          <a:bodyPr>
            <a:normAutofit/>
          </a:bodyPr>
          <a:lstStyle/>
          <a:p>
            <a:pPr algn="ctr"/>
            <a:r>
              <a:rPr lang="en-IN" dirty="0">
                <a:solidFill>
                  <a:schemeClr val="bg1"/>
                </a:solidFill>
              </a:rPr>
              <a:t>File Extension</a:t>
            </a:r>
          </a:p>
        </p:txBody>
      </p:sp>
      <p:sp>
        <p:nvSpPr>
          <p:cNvPr id="3" name="Content Placeholder 2"/>
          <p:cNvSpPr>
            <a:spLocks noGrp="1"/>
          </p:cNvSpPr>
          <p:nvPr>
            <p:ph idx="1"/>
          </p:nvPr>
        </p:nvSpPr>
        <p:spPr>
          <a:xfrm>
            <a:off x="753288" y="1474516"/>
            <a:ext cx="10401353" cy="5044170"/>
          </a:xfrm>
        </p:spPr>
        <p:txBody>
          <a:bodyPr>
            <a:normAutofit fontScale="92500" lnSpcReduction="20000"/>
          </a:bodyPr>
          <a:lstStyle/>
          <a:p>
            <a:pPr marL="0" indent="0">
              <a:buNone/>
            </a:pPr>
            <a:r>
              <a:rPr lang="en-US" dirty="0"/>
              <a:t>.doc – Microsoft word document.</a:t>
            </a:r>
          </a:p>
          <a:p>
            <a:pPr marL="0" indent="0">
              <a:buNone/>
            </a:pPr>
            <a:r>
              <a:rPr lang="en-US" dirty="0"/>
              <a:t>.docx – Microsoft word open XML document</a:t>
            </a:r>
          </a:p>
          <a:p>
            <a:pPr marL="0" indent="0">
              <a:buNone/>
            </a:pPr>
            <a:r>
              <a:rPr lang="en-US" dirty="0"/>
              <a:t>.log – Log file</a:t>
            </a:r>
          </a:p>
          <a:p>
            <a:pPr marL="0" indent="0">
              <a:buNone/>
            </a:pPr>
            <a:r>
              <a:rPr lang="en-US" dirty="0"/>
              <a:t>.msg – Outlook mail message.</a:t>
            </a:r>
          </a:p>
          <a:p>
            <a:pPr marL="0" indent="0">
              <a:buNone/>
            </a:pPr>
            <a:r>
              <a:rPr lang="en-US" dirty="0"/>
              <a:t>.rtf – Rich Text file format</a:t>
            </a:r>
          </a:p>
          <a:p>
            <a:pPr marL="0" indent="0">
              <a:buNone/>
            </a:pPr>
            <a:r>
              <a:rPr lang="en-US" dirty="0"/>
              <a:t>.txt – Plain text file.</a:t>
            </a:r>
          </a:p>
          <a:p>
            <a:pPr marL="0" indent="0">
              <a:buNone/>
            </a:pPr>
            <a:r>
              <a:rPr lang="en-US" dirty="0"/>
              <a:t>.m4a – MPEG -5 Audio File.</a:t>
            </a:r>
          </a:p>
          <a:p>
            <a:pPr marL="0" indent="0">
              <a:buNone/>
            </a:pPr>
            <a:r>
              <a:rPr lang="en-US" dirty="0"/>
              <a:t>.mp3 – MP3 Audio file.</a:t>
            </a:r>
          </a:p>
          <a:p>
            <a:pPr marL="0" indent="0">
              <a:buNone/>
            </a:pPr>
            <a:r>
              <a:rPr lang="en-US" dirty="0"/>
              <a:t>.wav – WAVE audio file</a:t>
            </a:r>
          </a:p>
          <a:p>
            <a:pPr marL="0" indent="0">
              <a:buNone/>
            </a:pPr>
            <a:r>
              <a:rPr lang="en-US" dirty="0"/>
              <a:t>.</a:t>
            </a:r>
            <a:r>
              <a:rPr lang="en-US" dirty="0" err="1"/>
              <a:t>wma</a:t>
            </a:r>
            <a:r>
              <a:rPr lang="en-US" dirty="0"/>
              <a:t> – Windows Media Audio file.</a:t>
            </a:r>
          </a:p>
          <a:p>
            <a:pPr marL="0" indent="0">
              <a:buNone/>
            </a:pPr>
            <a:r>
              <a:rPr lang="en-US" dirty="0"/>
              <a:t>.</a:t>
            </a:r>
            <a:r>
              <a:rPr lang="en-US" dirty="0" err="1"/>
              <a:t>dat</a:t>
            </a:r>
            <a:r>
              <a:rPr lang="en-US" dirty="0"/>
              <a:t> – data file</a:t>
            </a:r>
          </a:p>
          <a:p>
            <a:pPr>
              <a:buNone/>
            </a:pPr>
            <a:r>
              <a:rPr lang="en-US" b="1" dirty="0"/>
              <a:t> </a:t>
            </a:r>
            <a:endParaRPr lang="en-US" dirty="0"/>
          </a:p>
          <a:p>
            <a:pPr>
              <a:buNone/>
            </a:pPr>
            <a:endParaRPr lang="en-IN" b="1"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31</a:t>
            </a:fld>
            <a:endParaRPr lang="en-US" dirty="0"/>
          </a:p>
        </p:txBody>
      </p:sp>
    </p:spTree>
    <p:extLst>
      <p:ext uri="{BB962C8B-B14F-4D97-AF65-F5344CB8AC3E}">
        <p14:creationId xmlns:p14="http://schemas.microsoft.com/office/powerpoint/2010/main" val="12033675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0645" y="206864"/>
            <a:ext cx="5322097" cy="734168"/>
          </a:xfrm>
        </p:spPr>
        <p:txBody>
          <a:bodyPr>
            <a:normAutofit/>
          </a:bodyPr>
          <a:lstStyle/>
          <a:p>
            <a:pPr algn="ctr"/>
            <a:r>
              <a:rPr lang="en-IN" dirty="0">
                <a:solidFill>
                  <a:schemeClr val="bg1"/>
                </a:solidFill>
              </a:rPr>
              <a:t>File Extension</a:t>
            </a:r>
          </a:p>
        </p:txBody>
      </p:sp>
      <p:sp>
        <p:nvSpPr>
          <p:cNvPr id="3" name="Content Placeholder 2"/>
          <p:cNvSpPr>
            <a:spLocks noGrp="1"/>
          </p:cNvSpPr>
          <p:nvPr>
            <p:ph idx="1"/>
          </p:nvPr>
        </p:nvSpPr>
        <p:spPr>
          <a:xfrm>
            <a:off x="753288" y="1474516"/>
            <a:ext cx="10401353" cy="5044170"/>
          </a:xfrm>
        </p:spPr>
        <p:txBody>
          <a:bodyPr>
            <a:normAutofit fontScale="62500" lnSpcReduction="20000"/>
          </a:bodyPr>
          <a:lstStyle/>
          <a:p>
            <a:pPr marL="0" indent="0">
              <a:buNone/>
            </a:pPr>
            <a:r>
              <a:rPr lang="en-US" dirty="0"/>
              <a:t>.</a:t>
            </a:r>
            <a:r>
              <a:rPr lang="en-US" dirty="0" err="1"/>
              <a:t>pps</a:t>
            </a:r>
            <a:r>
              <a:rPr lang="en-US" dirty="0"/>
              <a:t> –PowerPoint slide show</a:t>
            </a:r>
          </a:p>
          <a:p>
            <a:pPr marL="0" indent="0">
              <a:buNone/>
            </a:pPr>
            <a:r>
              <a:rPr lang="en-US" dirty="0"/>
              <a:t>.ppt – Microsoft PowerPoint</a:t>
            </a:r>
          </a:p>
          <a:p>
            <a:pPr marL="0" indent="0">
              <a:buNone/>
            </a:pPr>
            <a:r>
              <a:rPr lang="en-US" dirty="0"/>
              <a:t>.pptx – PowerPoint open XML presentation</a:t>
            </a:r>
          </a:p>
          <a:p>
            <a:pPr marL="0" indent="0">
              <a:buNone/>
            </a:pPr>
            <a:r>
              <a:rPr lang="en-US" dirty="0"/>
              <a:t>.</a:t>
            </a:r>
            <a:r>
              <a:rPr lang="en-US" dirty="0" err="1"/>
              <a:t>sdf</a:t>
            </a:r>
            <a:r>
              <a:rPr lang="en-US" dirty="0"/>
              <a:t> – standard data file.</a:t>
            </a:r>
          </a:p>
          <a:p>
            <a:pPr marL="0" indent="0">
              <a:buNone/>
            </a:pPr>
            <a:r>
              <a:rPr lang="en-US" dirty="0"/>
              <a:t>.mp4 –MPEG-4 Video File</a:t>
            </a:r>
          </a:p>
          <a:p>
            <a:pPr marL="0" indent="0">
              <a:buNone/>
            </a:pPr>
            <a:r>
              <a:rPr lang="en-US" dirty="0"/>
              <a:t>.mpg –MPEG Video file</a:t>
            </a:r>
          </a:p>
          <a:p>
            <a:pPr marL="0" indent="0">
              <a:buNone/>
            </a:pPr>
            <a:r>
              <a:rPr lang="en-US" dirty="0"/>
              <a:t>.jpg –JPEG image file</a:t>
            </a:r>
          </a:p>
          <a:p>
            <a:pPr marL="0" indent="0">
              <a:buNone/>
            </a:pPr>
            <a:r>
              <a:rPr lang="en-US" dirty="0"/>
              <a:t>.gif –Graphical interchange Format File.</a:t>
            </a:r>
          </a:p>
          <a:p>
            <a:pPr marL="0" indent="0">
              <a:buNone/>
            </a:pPr>
            <a:r>
              <a:rPr lang="en-US" dirty="0"/>
              <a:t>.</a:t>
            </a:r>
            <a:r>
              <a:rPr lang="en-US" dirty="0" err="1"/>
              <a:t>png</a:t>
            </a:r>
            <a:r>
              <a:rPr lang="en-US" dirty="0"/>
              <a:t> – Portable Network Graphics</a:t>
            </a:r>
          </a:p>
          <a:p>
            <a:pPr marL="0" indent="0">
              <a:buNone/>
            </a:pPr>
            <a:r>
              <a:rPr lang="en-US" dirty="0"/>
              <a:t>.</a:t>
            </a:r>
            <a:r>
              <a:rPr lang="en-US" dirty="0" err="1"/>
              <a:t>psd</a:t>
            </a:r>
            <a:r>
              <a:rPr lang="en-US" dirty="0"/>
              <a:t> –Adobe Photoshop document</a:t>
            </a:r>
          </a:p>
          <a:p>
            <a:pPr marL="0" indent="0">
              <a:buNone/>
            </a:pPr>
            <a:r>
              <a:rPr lang="en-US" dirty="0"/>
              <a:t>.</a:t>
            </a:r>
            <a:r>
              <a:rPr lang="en-US" dirty="0" err="1"/>
              <a:t>xlr</a:t>
            </a:r>
            <a:r>
              <a:rPr lang="en-US" dirty="0"/>
              <a:t> – Works Spreadsheet</a:t>
            </a:r>
          </a:p>
          <a:p>
            <a:pPr marL="0" indent="0">
              <a:buNone/>
            </a:pPr>
            <a:r>
              <a:rPr lang="en-US" dirty="0"/>
              <a:t>.</a:t>
            </a:r>
            <a:r>
              <a:rPr lang="en-US" dirty="0" err="1"/>
              <a:t>xls</a:t>
            </a:r>
            <a:r>
              <a:rPr lang="en-US" dirty="0"/>
              <a:t> – Excel spreadsheet</a:t>
            </a:r>
          </a:p>
          <a:p>
            <a:pPr marL="0" indent="0">
              <a:buNone/>
            </a:pPr>
            <a:r>
              <a:rPr lang="en-US" dirty="0"/>
              <a:t>.xlsx – Microsoft Excel Open XML spreadsheet</a:t>
            </a:r>
          </a:p>
          <a:p>
            <a:pPr marL="0" indent="0">
              <a:buNone/>
            </a:pPr>
            <a:r>
              <a:rPr lang="en-US" dirty="0"/>
              <a:t>.html – Hypertext markup language file.</a:t>
            </a:r>
          </a:p>
          <a:p>
            <a:pPr marL="0" indent="0">
              <a:buNone/>
            </a:pPr>
            <a:r>
              <a:rPr lang="en-US" dirty="0"/>
              <a:t>.pdf – Portable Document Format</a:t>
            </a:r>
          </a:p>
          <a:p>
            <a:pPr>
              <a:buNone/>
            </a:pPr>
            <a:endParaRPr lang="en-US"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32</a:t>
            </a:fld>
            <a:endParaRPr lang="en-US" dirty="0"/>
          </a:p>
        </p:txBody>
      </p:sp>
    </p:spTree>
    <p:extLst>
      <p:ext uri="{BB962C8B-B14F-4D97-AF65-F5344CB8AC3E}">
        <p14:creationId xmlns:p14="http://schemas.microsoft.com/office/powerpoint/2010/main" val="8115225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9622" y="262236"/>
            <a:ext cx="5931503" cy="734168"/>
          </a:xfrm>
        </p:spPr>
        <p:txBody>
          <a:bodyPr>
            <a:normAutofit/>
          </a:bodyPr>
          <a:lstStyle/>
          <a:p>
            <a:pPr algn="ctr"/>
            <a:r>
              <a:rPr lang="en-IN" dirty="0">
                <a:solidFill>
                  <a:schemeClr val="bg1"/>
                </a:solidFill>
              </a:rPr>
              <a:t>Command prompt</a:t>
            </a:r>
          </a:p>
        </p:txBody>
      </p:sp>
      <p:sp>
        <p:nvSpPr>
          <p:cNvPr id="3" name="Content Placeholder 2"/>
          <p:cNvSpPr>
            <a:spLocks noGrp="1"/>
          </p:cNvSpPr>
          <p:nvPr>
            <p:ph idx="1"/>
          </p:nvPr>
        </p:nvSpPr>
        <p:spPr>
          <a:xfrm>
            <a:off x="1001831" y="1517314"/>
            <a:ext cx="10334651" cy="4392533"/>
          </a:xfrm>
        </p:spPr>
        <p:txBody>
          <a:bodyPr>
            <a:normAutofit/>
          </a:bodyPr>
          <a:lstStyle/>
          <a:p>
            <a:r>
              <a:rPr lang="en-US" dirty="0"/>
              <a:t>Command Prompt is a </a:t>
            </a:r>
            <a:r>
              <a:rPr lang="en-US" b="1" dirty="0"/>
              <a:t>command line interpreter application </a:t>
            </a:r>
            <a:r>
              <a:rPr lang="en-US" dirty="0"/>
              <a:t>available in most Windows operating systems. </a:t>
            </a:r>
          </a:p>
          <a:p>
            <a:r>
              <a:rPr lang="en-US" dirty="0"/>
              <a:t>It's used to execute entered </a:t>
            </a:r>
            <a:r>
              <a:rPr lang="en-US" b="1" dirty="0"/>
              <a:t>commands</a:t>
            </a:r>
            <a:r>
              <a:rPr lang="en-US" dirty="0"/>
              <a:t>. </a:t>
            </a:r>
          </a:p>
          <a:p>
            <a:r>
              <a:rPr lang="en-US" dirty="0"/>
              <a:t>Most of those commands automate tasks via </a:t>
            </a:r>
            <a:r>
              <a:rPr lang="en-US" b="1" dirty="0"/>
              <a:t>scripts and batch files, perform advanced administrative functions</a:t>
            </a:r>
            <a:r>
              <a:rPr lang="en-US" dirty="0"/>
              <a:t>, and troubleshoot or solve certain kinds of Windows issues.</a:t>
            </a:r>
          </a:p>
          <a:p>
            <a:r>
              <a:rPr lang="en-US" dirty="0"/>
              <a:t>Command Prompt is officially called </a:t>
            </a:r>
            <a:r>
              <a:rPr lang="en-US" b="1" dirty="0"/>
              <a:t>Windows Command Processor</a:t>
            </a:r>
            <a:r>
              <a:rPr lang="en-US" dirty="0"/>
              <a:t>, but it's also sometimes referred to as ​the command shell or</a:t>
            </a:r>
            <a:r>
              <a:rPr lang="en-US" i="1" dirty="0"/>
              <a:t> </a:t>
            </a:r>
            <a:r>
              <a:rPr lang="en-US" dirty="0" err="1"/>
              <a:t>cmd</a:t>
            </a:r>
            <a:r>
              <a:rPr lang="en-US" dirty="0"/>
              <a:t> prompt</a:t>
            </a:r>
            <a:r>
              <a:rPr lang="en-US" b="1" i="1" dirty="0"/>
              <a:t>.</a:t>
            </a:r>
            <a:r>
              <a:rPr lang="en-US" i="1" dirty="0"/>
              <a:t>		</a:t>
            </a:r>
            <a:endParaRPr lang="en-US"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33</a:t>
            </a:fld>
            <a:endParaRPr lang="en-US" dirty="0"/>
          </a:p>
        </p:txBody>
      </p:sp>
    </p:spTree>
    <p:extLst>
      <p:ext uri="{BB962C8B-B14F-4D97-AF65-F5344CB8AC3E}">
        <p14:creationId xmlns:p14="http://schemas.microsoft.com/office/powerpoint/2010/main" val="1838534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9622" y="262236"/>
            <a:ext cx="5931503" cy="734168"/>
          </a:xfrm>
        </p:spPr>
        <p:txBody>
          <a:bodyPr>
            <a:normAutofit/>
          </a:bodyPr>
          <a:lstStyle/>
          <a:p>
            <a:pPr algn="ctr"/>
            <a:r>
              <a:rPr lang="en-IN" dirty="0">
                <a:solidFill>
                  <a:schemeClr val="bg1"/>
                </a:solidFill>
              </a:rPr>
              <a:t>Command prompt</a:t>
            </a:r>
          </a:p>
        </p:txBody>
      </p:sp>
      <p:sp>
        <p:nvSpPr>
          <p:cNvPr id="3" name="Content Placeholder 2"/>
          <p:cNvSpPr>
            <a:spLocks noGrp="1"/>
          </p:cNvSpPr>
          <p:nvPr>
            <p:ph idx="1"/>
          </p:nvPr>
        </p:nvSpPr>
        <p:spPr>
          <a:xfrm>
            <a:off x="1001832" y="1517314"/>
            <a:ext cx="4551244" cy="4392533"/>
          </a:xfrm>
        </p:spPr>
        <p:txBody>
          <a:bodyPr>
            <a:normAutofit/>
          </a:bodyPr>
          <a:lstStyle/>
          <a:p>
            <a:r>
              <a:rPr lang="en-US" dirty="0"/>
              <a:t>To open the command prompt:</a:t>
            </a:r>
          </a:p>
          <a:p>
            <a:pPr lvl="1"/>
            <a:r>
              <a:rPr lang="en-US" dirty="0"/>
              <a:t>Select the Start button.</a:t>
            </a:r>
          </a:p>
          <a:p>
            <a:pPr lvl="1"/>
            <a:r>
              <a:rPr lang="en-US" dirty="0"/>
              <a:t>Type </a:t>
            </a:r>
            <a:r>
              <a:rPr lang="en-US" b="1" dirty="0"/>
              <a:t>cmd</a:t>
            </a:r>
            <a:r>
              <a:rPr lang="en-US" dirty="0"/>
              <a:t>.</a:t>
            </a:r>
          </a:p>
          <a:p>
            <a:pPr lvl="1"/>
            <a:r>
              <a:rPr lang="en-US" dirty="0"/>
              <a:t>Select </a:t>
            </a:r>
            <a:r>
              <a:rPr lang="en-US" b="1" dirty="0"/>
              <a:t>Command Prompt</a:t>
            </a:r>
            <a:r>
              <a:rPr lang="en-US" dirty="0"/>
              <a:t> from the list. </a:t>
            </a:r>
            <a:r>
              <a:rPr lang="en-US" i="1" dirty="0"/>
              <a:t>		</a:t>
            </a:r>
            <a:endParaRPr lang="en-US"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34</a:t>
            </a:fld>
            <a:endParaRPr lang="en-US" dirty="0"/>
          </a:p>
        </p:txBody>
      </p:sp>
      <p:pic>
        <p:nvPicPr>
          <p:cNvPr id="5" name="Picture 4">
            <a:extLst>
              <a:ext uri="{FF2B5EF4-FFF2-40B4-BE49-F238E27FC236}">
                <a16:creationId xmlns:a16="http://schemas.microsoft.com/office/drawing/2014/main" id="{16654F40-022F-01D6-99BF-CC2CC7741F14}"/>
              </a:ext>
            </a:extLst>
          </p:cNvPr>
          <p:cNvPicPr>
            <a:picLocks noChangeAspect="1"/>
          </p:cNvPicPr>
          <p:nvPr/>
        </p:nvPicPr>
        <p:blipFill>
          <a:blip r:embed="rId3"/>
          <a:stretch>
            <a:fillRect/>
          </a:stretch>
        </p:blipFill>
        <p:spPr>
          <a:xfrm>
            <a:off x="5028580" y="1316127"/>
            <a:ext cx="7163420" cy="4794906"/>
          </a:xfrm>
          <a:prstGeom prst="rect">
            <a:avLst/>
          </a:prstGeom>
        </p:spPr>
      </p:pic>
    </p:spTree>
    <p:extLst>
      <p:ext uri="{BB962C8B-B14F-4D97-AF65-F5344CB8AC3E}">
        <p14:creationId xmlns:p14="http://schemas.microsoft.com/office/powerpoint/2010/main" val="1726487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9622" y="262236"/>
            <a:ext cx="5931503" cy="734168"/>
          </a:xfrm>
        </p:spPr>
        <p:txBody>
          <a:bodyPr>
            <a:normAutofit/>
          </a:bodyPr>
          <a:lstStyle/>
          <a:p>
            <a:pPr algn="ctr"/>
            <a:r>
              <a:rPr lang="en-IN" dirty="0">
                <a:solidFill>
                  <a:schemeClr val="bg1"/>
                </a:solidFill>
              </a:rPr>
              <a:t>Command prompt</a:t>
            </a:r>
          </a:p>
        </p:txBody>
      </p:sp>
      <p:sp>
        <p:nvSpPr>
          <p:cNvPr id="3" name="Content Placeholder 2"/>
          <p:cNvSpPr>
            <a:spLocks noGrp="1"/>
          </p:cNvSpPr>
          <p:nvPr>
            <p:ph idx="1"/>
          </p:nvPr>
        </p:nvSpPr>
        <p:spPr>
          <a:xfrm>
            <a:off x="1001832" y="1517314"/>
            <a:ext cx="4551244" cy="4392533"/>
          </a:xfrm>
        </p:spPr>
        <p:txBody>
          <a:bodyPr>
            <a:normAutofit/>
          </a:bodyPr>
          <a:lstStyle/>
          <a:p>
            <a:pPr marL="0" indent="0">
              <a:buNone/>
            </a:pPr>
            <a:r>
              <a:rPr lang="en-US" i="1" dirty="0"/>
              <a:t>		</a:t>
            </a:r>
            <a:endParaRPr lang="en-US"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35</a:t>
            </a:fld>
            <a:endParaRPr lang="en-US" dirty="0"/>
          </a:p>
        </p:txBody>
      </p:sp>
      <p:pic>
        <p:nvPicPr>
          <p:cNvPr id="6" name="Picture 5">
            <a:extLst>
              <a:ext uri="{FF2B5EF4-FFF2-40B4-BE49-F238E27FC236}">
                <a16:creationId xmlns:a16="http://schemas.microsoft.com/office/drawing/2014/main" id="{B13CD8EC-6D90-7DBD-9A87-B6A77BE2E227}"/>
              </a:ext>
            </a:extLst>
          </p:cNvPr>
          <p:cNvPicPr>
            <a:picLocks noChangeAspect="1"/>
          </p:cNvPicPr>
          <p:nvPr/>
        </p:nvPicPr>
        <p:blipFill>
          <a:blip r:embed="rId3"/>
          <a:stretch>
            <a:fillRect/>
          </a:stretch>
        </p:blipFill>
        <p:spPr>
          <a:xfrm>
            <a:off x="2436783" y="1248185"/>
            <a:ext cx="7318434" cy="5213596"/>
          </a:xfrm>
          <a:prstGeom prst="rect">
            <a:avLst/>
          </a:prstGeom>
        </p:spPr>
      </p:pic>
    </p:spTree>
    <p:extLst>
      <p:ext uri="{BB962C8B-B14F-4D97-AF65-F5344CB8AC3E}">
        <p14:creationId xmlns:p14="http://schemas.microsoft.com/office/powerpoint/2010/main" val="455351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9622" y="262236"/>
            <a:ext cx="5931503" cy="734168"/>
          </a:xfrm>
        </p:spPr>
        <p:txBody>
          <a:bodyPr>
            <a:normAutofit/>
          </a:bodyPr>
          <a:lstStyle/>
          <a:p>
            <a:pPr algn="ctr"/>
            <a:r>
              <a:rPr lang="en-IN" dirty="0">
                <a:solidFill>
                  <a:schemeClr val="bg1"/>
                </a:solidFill>
              </a:rPr>
              <a:t>Command prompt</a:t>
            </a:r>
          </a:p>
        </p:txBody>
      </p:sp>
      <p:sp>
        <p:nvSpPr>
          <p:cNvPr id="3" name="Content Placeholder 2"/>
          <p:cNvSpPr>
            <a:spLocks noGrp="1"/>
          </p:cNvSpPr>
          <p:nvPr>
            <p:ph idx="1"/>
          </p:nvPr>
        </p:nvSpPr>
        <p:spPr>
          <a:xfrm>
            <a:off x="590550" y="1517314"/>
            <a:ext cx="4629150" cy="4392533"/>
          </a:xfrm>
        </p:spPr>
        <p:txBody>
          <a:bodyPr>
            <a:normAutofit/>
          </a:bodyPr>
          <a:lstStyle/>
          <a:p>
            <a:r>
              <a:rPr lang="en-US" dirty="0"/>
              <a:t>Type the command </a:t>
            </a:r>
            <a:r>
              <a:rPr lang="en-US" b="1" dirty="0"/>
              <a:t>time</a:t>
            </a:r>
            <a:r>
              <a:rPr lang="en-US" dirty="0"/>
              <a:t>.</a:t>
            </a:r>
          </a:p>
          <a:p>
            <a:r>
              <a:rPr lang="en-US" dirty="0"/>
              <a:t>It will display the current time.</a:t>
            </a:r>
            <a:r>
              <a:rPr lang="en-US" i="1" dirty="0"/>
              <a:t>		</a:t>
            </a:r>
            <a:endParaRPr lang="en-US"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36</a:t>
            </a:fld>
            <a:endParaRPr lang="en-US" dirty="0"/>
          </a:p>
        </p:txBody>
      </p:sp>
      <p:pic>
        <p:nvPicPr>
          <p:cNvPr id="6" name="Picture 5">
            <a:extLst>
              <a:ext uri="{FF2B5EF4-FFF2-40B4-BE49-F238E27FC236}">
                <a16:creationId xmlns:a16="http://schemas.microsoft.com/office/drawing/2014/main" id="{8CDCBB1F-6164-52BB-18D7-6EED37AAC96B}"/>
              </a:ext>
            </a:extLst>
          </p:cNvPr>
          <p:cNvPicPr>
            <a:picLocks noChangeAspect="1"/>
          </p:cNvPicPr>
          <p:nvPr/>
        </p:nvPicPr>
        <p:blipFill>
          <a:blip r:embed="rId3"/>
          <a:stretch>
            <a:fillRect/>
          </a:stretch>
        </p:blipFill>
        <p:spPr>
          <a:xfrm>
            <a:off x="4686301" y="1255078"/>
            <a:ext cx="7505700" cy="5340686"/>
          </a:xfrm>
          <a:prstGeom prst="rect">
            <a:avLst/>
          </a:prstGeom>
        </p:spPr>
      </p:pic>
    </p:spTree>
    <p:extLst>
      <p:ext uri="{BB962C8B-B14F-4D97-AF65-F5344CB8AC3E}">
        <p14:creationId xmlns:p14="http://schemas.microsoft.com/office/powerpoint/2010/main" val="2878368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9622" y="262236"/>
            <a:ext cx="5931503" cy="734168"/>
          </a:xfrm>
        </p:spPr>
        <p:txBody>
          <a:bodyPr>
            <a:normAutofit/>
          </a:bodyPr>
          <a:lstStyle/>
          <a:p>
            <a:pPr algn="ctr"/>
            <a:r>
              <a:rPr lang="en-IN" dirty="0">
                <a:solidFill>
                  <a:schemeClr val="bg1"/>
                </a:solidFill>
              </a:rPr>
              <a:t>Command prompt</a:t>
            </a:r>
          </a:p>
        </p:txBody>
      </p:sp>
      <p:sp>
        <p:nvSpPr>
          <p:cNvPr id="3" name="Content Placeholder 2"/>
          <p:cNvSpPr>
            <a:spLocks noGrp="1"/>
          </p:cNvSpPr>
          <p:nvPr>
            <p:ph idx="1"/>
          </p:nvPr>
        </p:nvSpPr>
        <p:spPr>
          <a:xfrm>
            <a:off x="590550" y="1517314"/>
            <a:ext cx="4629150" cy="4392533"/>
          </a:xfrm>
        </p:spPr>
        <p:txBody>
          <a:bodyPr>
            <a:normAutofit/>
          </a:bodyPr>
          <a:lstStyle/>
          <a:p>
            <a:r>
              <a:rPr lang="en-US" dirty="0"/>
              <a:t>Type the command </a:t>
            </a:r>
            <a:r>
              <a:rPr lang="en-US" b="1" dirty="0"/>
              <a:t>date</a:t>
            </a:r>
            <a:r>
              <a:rPr lang="en-US" dirty="0"/>
              <a:t>.</a:t>
            </a:r>
          </a:p>
          <a:p>
            <a:r>
              <a:rPr lang="en-US" dirty="0"/>
              <a:t>It will display the current date.</a:t>
            </a:r>
            <a:r>
              <a:rPr lang="en-US" i="1" dirty="0"/>
              <a:t>		</a:t>
            </a:r>
            <a:endParaRPr lang="en-US"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37</a:t>
            </a:fld>
            <a:endParaRPr lang="en-US" dirty="0"/>
          </a:p>
        </p:txBody>
      </p:sp>
      <p:pic>
        <p:nvPicPr>
          <p:cNvPr id="5" name="Picture 4">
            <a:extLst>
              <a:ext uri="{FF2B5EF4-FFF2-40B4-BE49-F238E27FC236}">
                <a16:creationId xmlns:a16="http://schemas.microsoft.com/office/drawing/2014/main" id="{D00143EA-631B-769C-D6B2-CCCBF184E275}"/>
              </a:ext>
            </a:extLst>
          </p:cNvPr>
          <p:cNvPicPr>
            <a:picLocks noChangeAspect="1"/>
          </p:cNvPicPr>
          <p:nvPr/>
        </p:nvPicPr>
        <p:blipFill>
          <a:blip r:embed="rId3"/>
          <a:stretch>
            <a:fillRect/>
          </a:stretch>
        </p:blipFill>
        <p:spPr>
          <a:xfrm>
            <a:off x="4660539" y="1166867"/>
            <a:ext cx="7531461" cy="5124450"/>
          </a:xfrm>
          <a:prstGeom prst="rect">
            <a:avLst/>
          </a:prstGeom>
        </p:spPr>
      </p:pic>
    </p:spTree>
    <p:extLst>
      <p:ext uri="{BB962C8B-B14F-4D97-AF65-F5344CB8AC3E}">
        <p14:creationId xmlns:p14="http://schemas.microsoft.com/office/powerpoint/2010/main" val="505724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9622" y="262236"/>
            <a:ext cx="5931503" cy="734168"/>
          </a:xfrm>
        </p:spPr>
        <p:txBody>
          <a:bodyPr>
            <a:normAutofit/>
          </a:bodyPr>
          <a:lstStyle/>
          <a:p>
            <a:pPr algn="ctr"/>
            <a:r>
              <a:rPr lang="en-IN" dirty="0">
                <a:solidFill>
                  <a:schemeClr val="bg1"/>
                </a:solidFill>
              </a:rPr>
              <a:t>Command prompt</a:t>
            </a:r>
          </a:p>
        </p:txBody>
      </p:sp>
      <p:sp>
        <p:nvSpPr>
          <p:cNvPr id="3" name="Content Placeholder 2"/>
          <p:cNvSpPr>
            <a:spLocks noGrp="1"/>
          </p:cNvSpPr>
          <p:nvPr>
            <p:ph idx="1"/>
          </p:nvPr>
        </p:nvSpPr>
        <p:spPr>
          <a:xfrm>
            <a:off x="247650" y="1532825"/>
            <a:ext cx="4629150" cy="4392533"/>
          </a:xfrm>
        </p:spPr>
        <p:txBody>
          <a:bodyPr>
            <a:normAutofit/>
          </a:bodyPr>
          <a:lstStyle/>
          <a:p>
            <a:r>
              <a:rPr lang="en-US" dirty="0"/>
              <a:t>Type the command </a:t>
            </a:r>
            <a:r>
              <a:rPr lang="en-US" b="1" dirty="0"/>
              <a:t>Ipconfig</a:t>
            </a:r>
            <a:r>
              <a:rPr lang="en-US" dirty="0"/>
              <a:t>.</a:t>
            </a:r>
          </a:p>
          <a:p>
            <a:r>
              <a:rPr lang="en-US" dirty="0"/>
              <a:t>It will display the IP address and other LAN connections. </a:t>
            </a:r>
            <a:r>
              <a:rPr lang="en-US" i="1" dirty="0"/>
              <a:t>		</a:t>
            </a:r>
            <a:endParaRPr lang="en-US"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38</a:t>
            </a:fld>
            <a:endParaRPr lang="en-US" dirty="0"/>
          </a:p>
        </p:txBody>
      </p:sp>
      <p:pic>
        <p:nvPicPr>
          <p:cNvPr id="6" name="Picture 5">
            <a:extLst>
              <a:ext uri="{FF2B5EF4-FFF2-40B4-BE49-F238E27FC236}">
                <a16:creationId xmlns:a16="http://schemas.microsoft.com/office/drawing/2014/main" id="{5243F904-E3D7-05FC-92FF-D11364AC045D}"/>
              </a:ext>
            </a:extLst>
          </p:cNvPr>
          <p:cNvPicPr>
            <a:picLocks noChangeAspect="1"/>
          </p:cNvPicPr>
          <p:nvPr/>
        </p:nvPicPr>
        <p:blipFill>
          <a:blip r:embed="rId3"/>
          <a:stretch>
            <a:fillRect/>
          </a:stretch>
        </p:blipFill>
        <p:spPr>
          <a:xfrm>
            <a:off x="4724408" y="1390650"/>
            <a:ext cx="7289811" cy="4919364"/>
          </a:xfrm>
          <a:prstGeom prst="rect">
            <a:avLst/>
          </a:prstGeom>
        </p:spPr>
      </p:pic>
    </p:spTree>
    <p:extLst>
      <p:ext uri="{BB962C8B-B14F-4D97-AF65-F5344CB8AC3E}">
        <p14:creationId xmlns:p14="http://schemas.microsoft.com/office/powerpoint/2010/main" val="286158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9622" y="262236"/>
            <a:ext cx="5931503" cy="734168"/>
          </a:xfrm>
        </p:spPr>
        <p:txBody>
          <a:bodyPr>
            <a:normAutofit/>
          </a:bodyPr>
          <a:lstStyle/>
          <a:p>
            <a:pPr algn="ctr"/>
            <a:r>
              <a:rPr lang="en-IN" dirty="0">
                <a:solidFill>
                  <a:schemeClr val="bg1"/>
                </a:solidFill>
              </a:rPr>
              <a:t>Command prompt</a:t>
            </a:r>
          </a:p>
        </p:txBody>
      </p:sp>
      <p:sp>
        <p:nvSpPr>
          <p:cNvPr id="3" name="Content Placeholder 2"/>
          <p:cNvSpPr>
            <a:spLocks noGrp="1"/>
          </p:cNvSpPr>
          <p:nvPr>
            <p:ph idx="1"/>
          </p:nvPr>
        </p:nvSpPr>
        <p:spPr>
          <a:xfrm>
            <a:off x="247650" y="1532825"/>
            <a:ext cx="4629150" cy="4392533"/>
          </a:xfrm>
        </p:spPr>
        <p:txBody>
          <a:bodyPr>
            <a:normAutofit/>
          </a:bodyPr>
          <a:lstStyle/>
          <a:p>
            <a:r>
              <a:rPr lang="en-US" dirty="0"/>
              <a:t>Type the command </a:t>
            </a:r>
            <a:r>
              <a:rPr lang="en-US" b="1" dirty="0" err="1"/>
              <a:t>cls</a:t>
            </a:r>
            <a:r>
              <a:rPr lang="en-US" dirty="0"/>
              <a:t>.</a:t>
            </a:r>
          </a:p>
          <a:p>
            <a:r>
              <a:rPr lang="en-US" dirty="0"/>
              <a:t>It will clear the screen. </a:t>
            </a:r>
            <a:r>
              <a:rPr lang="en-US" i="1" dirty="0"/>
              <a:t>		</a:t>
            </a:r>
            <a:endParaRPr lang="en-US"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39</a:t>
            </a:fld>
            <a:endParaRPr lang="en-US" dirty="0"/>
          </a:p>
        </p:txBody>
      </p:sp>
      <p:pic>
        <p:nvPicPr>
          <p:cNvPr id="5" name="Picture 4">
            <a:extLst>
              <a:ext uri="{FF2B5EF4-FFF2-40B4-BE49-F238E27FC236}">
                <a16:creationId xmlns:a16="http://schemas.microsoft.com/office/drawing/2014/main" id="{7116EF34-8D55-816B-EDFA-2951DDCE389D}"/>
              </a:ext>
            </a:extLst>
          </p:cNvPr>
          <p:cNvPicPr>
            <a:picLocks noChangeAspect="1"/>
          </p:cNvPicPr>
          <p:nvPr/>
        </p:nvPicPr>
        <p:blipFill>
          <a:blip r:embed="rId3"/>
          <a:stretch>
            <a:fillRect/>
          </a:stretch>
        </p:blipFill>
        <p:spPr>
          <a:xfrm>
            <a:off x="4107392" y="1532825"/>
            <a:ext cx="8008222" cy="4504625"/>
          </a:xfrm>
          <a:prstGeom prst="rect">
            <a:avLst/>
          </a:prstGeom>
        </p:spPr>
      </p:pic>
    </p:spTree>
    <p:extLst>
      <p:ext uri="{BB962C8B-B14F-4D97-AF65-F5344CB8AC3E}">
        <p14:creationId xmlns:p14="http://schemas.microsoft.com/office/powerpoint/2010/main" val="1289449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69622" y="262236"/>
            <a:ext cx="5931503" cy="734168"/>
          </a:xfrm>
        </p:spPr>
        <p:txBody>
          <a:bodyPr>
            <a:normAutofit/>
          </a:bodyPr>
          <a:lstStyle/>
          <a:p>
            <a:pPr algn="ctr"/>
            <a:r>
              <a:rPr lang="en-IN" dirty="0">
                <a:solidFill>
                  <a:schemeClr val="bg1"/>
                </a:solidFill>
              </a:rPr>
              <a:t>Command prompt</a:t>
            </a:r>
          </a:p>
        </p:txBody>
      </p:sp>
      <p:sp>
        <p:nvSpPr>
          <p:cNvPr id="3" name="Content Placeholder 2"/>
          <p:cNvSpPr>
            <a:spLocks noGrp="1"/>
          </p:cNvSpPr>
          <p:nvPr>
            <p:ph idx="1"/>
          </p:nvPr>
        </p:nvSpPr>
        <p:spPr>
          <a:xfrm>
            <a:off x="247650" y="1532825"/>
            <a:ext cx="4629150" cy="4392533"/>
          </a:xfrm>
        </p:spPr>
        <p:txBody>
          <a:bodyPr>
            <a:normAutofit/>
          </a:bodyPr>
          <a:lstStyle/>
          <a:p>
            <a:r>
              <a:rPr lang="en-US" dirty="0"/>
              <a:t>Type the command </a:t>
            </a:r>
            <a:r>
              <a:rPr lang="en-US" b="1" dirty="0" err="1"/>
              <a:t>cls</a:t>
            </a:r>
            <a:r>
              <a:rPr lang="en-US" dirty="0"/>
              <a:t>.</a:t>
            </a:r>
          </a:p>
          <a:p>
            <a:r>
              <a:rPr lang="en-US" dirty="0"/>
              <a:t>It will clear the screen. </a:t>
            </a:r>
            <a:r>
              <a:rPr lang="en-US" i="1" dirty="0"/>
              <a:t>		</a:t>
            </a:r>
            <a:endParaRPr lang="en-US" dirty="0"/>
          </a:p>
        </p:txBody>
      </p:sp>
      <p:sp>
        <p:nvSpPr>
          <p:cNvPr id="7" name="Footer Placeholder 6"/>
          <p:cNvSpPr>
            <a:spLocks noGrp="1"/>
          </p:cNvSpPr>
          <p:nvPr>
            <p:ph type="ftr" sz="quarter" idx="11"/>
          </p:nvPr>
        </p:nvSpPr>
        <p:spPr/>
        <p:txBody>
          <a:bodyPr/>
          <a:lstStyle/>
          <a:p>
            <a:r>
              <a:rPr lang="fr-FR"/>
              <a:t>Computer System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40</a:t>
            </a:fld>
            <a:endParaRPr lang="en-US" dirty="0"/>
          </a:p>
        </p:txBody>
      </p:sp>
      <p:pic>
        <p:nvPicPr>
          <p:cNvPr id="5" name="Picture 4">
            <a:extLst>
              <a:ext uri="{FF2B5EF4-FFF2-40B4-BE49-F238E27FC236}">
                <a16:creationId xmlns:a16="http://schemas.microsoft.com/office/drawing/2014/main" id="{7116EF34-8D55-816B-EDFA-2951DDCE389D}"/>
              </a:ext>
            </a:extLst>
          </p:cNvPr>
          <p:cNvPicPr>
            <a:picLocks noChangeAspect="1"/>
          </p:cNvPicPr>
          <p:nvPr/>
        </p:nvPicPr>
        <p:blipFill>
          <a:blip r:embed="rId3"/>
          <a:stretch>
            <a:fillRect/>
          </a:stretch>
        </p:blipFill>
        <p:spPr>
          <a:xfrm>
            <a:off x="4107392" y="1532825"/>
            <a:ext cx="8008222" cy="4504625"/>
          </a:xfrm>
          <a:prstGeom prst="rect">
            <a:avLst/>
          </a:prstGeom>
        </p:spPr>
      </p:pic>
    </p:spTree>
    <p:extLst>
      <p:ext uri="{BB962C8B-B14F-4D97-AF65-F5344CB8AC3E}">
        <p14:creationId xmlns:p14="http://schemas.microsoft.com/office/powerpoint/2010/main" val="1446179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a:solidFill>
                  <a:schemeClr val="tx1"/>
                </a:solidFill>
                <a:latin typeface="+mj-lt"/>
                <a:ea typeface="+mj-ea"/>
                <a:cs typeface="+mj-cs"/>
              </a:rPr>
              <a:t>Thank You</a:t>
            </a:r>
            <a:br>
              <a:rPr lang="en-US" sz="6600" kern="1200">
                <a:solidFill>
                  <a:schemeClr val="tx1"/>
                </a:solidFill>
                <a:latin typeface="+mj-lt"/>
                <a:ea typeface="+mj-ea"/>
                <a:cs typeface="+mj-cs"/>
              </a:rPr>
            </a:br>
            <a:br>
              <a:rPr lang="en-US" sz="6600" kern="1200">
                <a:solidFill>
                  <a:schemeClr val="tx1"/>
                </a:solidFill>
                <a:latin typeface="+mj-lt"/>
                <a:ea typeface="+mj-ea"/>
                <a:cs typeface="+mj-cs"/>
              </a:rPr>
            </a:br>
            <a:br>
              <a:rPr lang="en-US" sz="6600" kern="120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41</a:t>
            </a:fld>
            <a:endParaRPr lang="en-GB"/>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4175786" y="6461781"/>
            <a:ext cx="4440439" cy="365125"/>
          </a:xfrm>
        </p:spPr>
        <p:txBody>
          <a:bodyPr/>
          <a:lstStyle/>
          <a:p>
            <a:r>
              <a:rPr lang="en-GB"/>
              <a:t>Computer System Fundamentals </a:t>
            </a:r>
            <a:endParaRPr lang="en-GB" dirty="0"/>
          </a:p>
        </p:txBody>
      </p:sp>
    </p:spTree>
    <p:extLst>
      <p:ext uri="{BB962C8B-B14F-4D97-AF65-F5344CB8AC3E}">
        <p14:creationId xmlns:p14="http://schemas.microsoft.com/office/powerpoint/2010/main" val="160878281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2502</Words>
  <Application>Microsoft Office PowerPoint</Application>
  <PresentationFormat>Widescreen</PresentationFormat>
  <Paragraphs>333</Paragraphs>
  <Slides>41</Slides>
  <Notes>23</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41</vt:i4>
      </vt:variant>
    </vt:vector>
  </HeadingPairs>
  <TitlesOfParts>
    <vt:vector size="67" baseType="lpstr">
      <vt:lpstr>Arial</vt:lpstr>
      <vt:lpstr>Calibri</vt:lpstr>
      <vt:lpstr>Calibri Light</vt:lpstr>
      <vt:lpstr>Times New Roman</vt:lpstr>
      <vt:lpstr>Trebuchet MS</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Content</vt:lpstr>
      <vt:lpstr>Learning Outcome</vt:lpstr>
      <vt:lpstr>Operating Systems</vt:lpstr>
      <vt:lpstr>Operating Systems</vt:lpstr>
      <vt:lpstr>Operating Systems</vt:lpstr>
      <vt:lpstr>Operating Systems</vt:lpstr>
      <vt:lpstr>History of Operating System</vt:lpstr>
      <vt:lpstr>History of Operating System</vt:lpstr>
      <vt:lpstr>Types of Operating Systems</vt:lpstr>
      <vt:lpstr>Types of Windows OS</vt:lpstr>
      <vt:lpstr>Operating Systems</vt:lpstr>
      <vt:lpstr>Process Management</vt:lpstr>
      <vt:lpstr> Memory management</vt:lpstr>
      <vt:lpstr> File Management</vt:lpstr>
      <vt:lpstr> File Management</vt:lpstr>
      <vt:lpstr> File Management</vt:lpstr>
      <vt:lpstr>Device Management or I/O Management</vt:lpstr>
      <vt:lpstr>Security &amp; Protection</vt:lpstr>
      <vt:lpstr>Security &amp; Protection</vt:lpstr>
      <vt:lpstr>User Interface Mechanism</vt:lpstr>
      <vt:lpstr>Operating Systems</vt:lpstr>
      <vt:lpstr>Operating Systems</vt:lpstr>
      <vt:lpstr>Desktop</vt:lpstr>
      <vt:lpstr>Desktop</vt:lpstr>
      <vt:lpstr>Desktop</vt:lpstr>
      <vt:lpstr>Desktop</vt:lpstr>
      <vt:lpstr>Computer Option</vt:lpstr>
      <vt:lpstr>Computer Option</vt:lpstr>
      <vt:lpstr>File Extension</vt:lpstr>
      <vt:lpstr>File Extension</vt:lpstr>
      <vt:lpstr>File Extension</vt:lpstr>
      <vt:lpstr>Command prompt</vt:lpstr>
      <vt:lpstr>Command prompt</vt:lpstr>
      <vt:lpstr>Command prompt</vt:lpstr>
      <vt:lpstr>Command prompt</vt:lpstr>
      <vt:lpstr>Command prompt</vt:lpstr>
      <vt:lpstr>Command prompt</vt:lpstr>
      <vt:lpstr>Command prompt</vt:lpstr>
      <vt:lpstr>Command prompt</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141</cp:revision>
  <dcterms:created xsi:type="dcterms:W3CDTF">2021-03-09T15:35:42Z</dcterms:created>
  <dcterms:modified xsi:type="dcterms:W3CDTF">2024-06-24T10:20:27Z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