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14211300" cy="20104100"/>
  <p:notesSz cx="14211300" cy="201041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66323" y="6232271"/>
            <a:ext cx="12085003" cy="42218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132647" y="11258296"/>
            <a:ext cx="9952355" cy="5026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710882" y="4623943"/>
            <a:ext cx="6184678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7322089" y="4623943"/>
            <a:ext cx="6184678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jpg"/><Relationship Id="rId9" Type="http://schemas.openxmlformats.org/officeDocument/2006/relationships/image" Target="../media/image3.jpg"/><Relationship Id="rId10" Type="http://schemas.openxmlformats.org/officeDocument/2006/relationships/image" Target="../media/image4.jpg"/><Relationship Id="rId11" Type="http://schemas.openxmlformats.org/officeDocument/2006/relationships/image" Target="../media/image5.png"/><Relationship Id="rId12" Type="http://schemas.openxmlformats.org/officeDocument/2006/relationships/image" Target="../media/image6.png"/><Relationship Id="rId13" Type="http://schemas.openxmlformats.org/officeDocument/2006/relationships/image" Target="../media/image7.png"/><Relationship Id="rId14" Type="http://schemas.openxmlformats.org/officeDocument/2006/relationships/image" Target="../media/image8.png"/><Relationship Id="rId15" Type="http://schemas.openxmlformats.org/officeDocument/2006/relationships/image" Target="../media/image9.png"/><Relationship Id="rId16" Type="http://schemas.openxmlformats.org/officeDocument/2006/relationships/image" Target="../media/image10.png"/><Relationship Id="rId17" Type="http://schemas.openxmlformats.org/officeDocument/2006/relationships/image" Target="../media/image11.png"/><Relationship Id="rId18" Type="http://schemas.openxmlformats.org/officeDocument/2006/relationships/image" Target="../media/image12.png"/><Relationship Id="rId19" Type="http://schemas.openxmlformats.org/officeDocument/2006/relationships/image" Target="../media/image13.png"/><Relationship Id="rId20" Type="http://schemas.openxmlformats.org/officeDocument/2006/relationships/image" Target="../media/image14.png"/><Relationship Id="rId21" Type="http://schemas.openxmlformats.org/officeDocument/2006/relationships/image" Target="../media/image15.png"/><Relationship Id="rId22" Type="http://schemas.openxmlformats.org/officeDocument/2006/relationships/image" Target="../media/image16.png"/><Relationship Id="rId23" Type="http://schemas.openxmlformats.org/officeDocument/2006/relationships/image" Target="../media/image17.png"/><Relationship Id="rId24" Type="http://schemas.openxmlformats.org/officeDocument/2006/relationships/image" Target="../media/image18.png"/><Relationship Id="rId25" Type="http://schemas.openxmlformats.org/officeDocument/2006/relationships/image" Target="../media/image19.png"/><Relationship Id="rId26" Type="http://schemas.openxmlformats.org/officeDocument/2006/relationships/image" Target="../media/image20.png"/><Relationship Id="rId27" Type="http://schemas.openxmlformats.org/officeDocument/2006/relationships/image" Target="../media/image21.png"/><Relationship Id="rId28" Type="http://schemas.openxmlformats.org/officeDocument/2006/relationships/image" Target="../media/image22.png"/><Relationship Id="rId29" Type="http://schemas.openxmlformats.org/officeDocument/2006/relationships/image" Target="../media/image23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1653837"/>
            <a:ext cx="6557009" cy="8395970"/>
          </a:xfrm>
          <a:custGeom>
            <a:avLst/>
            <a:gdLst/>
            <a:ahLst/>
            <a:cxnLst/>
            <a:rect l="l" t="t" r="r" b="b"/>
            <a:pathLst>
              <a:path w="6557009" h="8395970">
                <a:moveTo>
                  <a:pt x="6556402" y="8395846"/>
                </a:moveTo>
                <a:lnTo>
                  <a:pt x="0" y="8395846"/>
                </a:lnTo>
                <a:lnTo>
                  <a:pt x="0" y="0"/>
                </a:lnTo>
                <a:lnTo>
                  <a:pt x="6556402" y="0"/>
                </a:lnTo>
                <a:lnTo>
                  <a:pt x="6556402" y="8395846"/>
                </a:lnTo>
                <a:close/>
              </a:path>
            </a:pathLst>
          </a:custGeom>
          <a:solidFill>
            <a:srgbClr val="FFD4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0" y="10049683"/>
            <a:ext cx="6557009" cy="6915784"/>
          </a:xfrm>
          <a:custGeom>
            <a:avLst/>
            <a:gdLst/>
            <a:ahLst/>
            <a:cxnLst/>
            <a:rect l="l" t="t" r="r" b="b"/>
            <a:pathLst>
              <a:path w="6557009" h="6915784">
                <a:moveTo>
                  <a:pt x="6556403" y="6915775"/>
                </a:moveTo>
                <a:lnTo>
                  <a:pt x="0" y="6915775"/>
                </a:lnTo>
                <a:lnTo>
                  <a:pt x="0" y="0"/>
                </a:lnTo>
                <a:lnTo>
                  <a:pt x="6556403" y="0"/>
                </a:lnTo>
                <a:lnTo>
                  <a:pt x="6556403" y="6915775"/>
                </a:lnTo>
                <a:close/>
              </a:path>
            </a:pathLst>
          </a:custGeom>
          <a:solidFill>
            <a:srgbClr val="AEE2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0" y="17470938"/>
            <a:ext cx="14211935" cy="2633345"/>
          </a:xfrm>
          <a:custGeom>
            <a:avLst/>
            <a:gdLst/>
            <a:ahLst/>
            <a:cxnLst/>
            <a:rect l="l" t="t" r="r" b="b"/>
            <a:pathLst>
              <a:path w="14211935" h="2633344">
                <a:moveTo>
                  <a:pt x="14211674" y="2633161"/>
                </a:moveTo>
                <a:lnTo>
                  <a:pt x="0" y="2633161"/>
                </a:lnTo>
                <a:lnTo>
                  <a:pt x="0" y="0"/>
                </a:lnTo>
                <a:lnTo>
                  <a:pt x="14211674" y="0"/>
                </a:lnTo>
                <a:lnTo>
                  <a:pt x="14211674" y="2633161"/>
                </a:lnTo>
                <a:close/>
              </a:path>
            </a:pathLst>
          </a:custGeom>
          <a:solidFill>
            <a:srgbClr val="FFD4A6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bg object 19"/>
          <p:cNvSpPr/>
          <p:nvPr/>
        </p:nvSpPr>
        <p:spPr>
          <a:xfrm>
            <a:off x="6556404" y="1653836"/>
            <a:ext cx="7655559" cy="6781165"/>
          </a:xfrm>
          <a:custGeom>
            <a:avLst/>
            <a:gdLst/>
            <a:ahLst/>
            <a:cxnLst/>
            <a:rect l="l" t="t" r="r" b="b"/>
            <a:pathLst>
              <a:path w="7655559" h="6781165">
                <a:moveTo>
                  <a:pt x="7655270" y="6780792"/>
                </a:moveTo>
                <a:lnTo>
                  <a:pt x="0" y="6780792"/>
                </a:lnTo>
                <a:lnTo>
                  <a:pt x="0" y="0"/>
                </a:lnTo>
                <a:lnTo>
                  <a:pt x="7655270" y="0"/>
                </a:lnTo>
                <a:lnTo>
                  <a:pt x="7655270" y="6780792"/>
                </a:lnTo>
                <a:close/>
              </a:path>
            </a:pathLst>
          </a:custGeom>
          <a:solidFill>
            <a:srgbClr val="AEE2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9590" y="15077718"/>
            <a:ext cx="2650025" cy="1486162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712193" y="8434627"/>
            <a:ext cx="1128051" cy="1459304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069470" y="6741596"/>
            <a:ext cx="2793270" cy="1566738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690151" y="15137624"/>
            <a:ext cx="2444111" cy="1369776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3703889" y="13543667"/>
            <a:ext cx="136192" cy="68566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3205218" y="13274761"/>
            <a:ext cx="272844" cy="288620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3203792" y="13318967"/>
            <a:ext cx="110618" cy="245840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12946121" y="13618142"/>
            <a:ext cx="126111" cy="225877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12717628" y="13255370"/>
            <a:ext cx="1092584" cy="691503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2715029" y="13541975"/>
            <a:ext cx="214519" cy="115108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13293517" y="13304865"/>
            <a:ext cx="47856" cy="51815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13363318" y="13270581"/>
            <a:ext cx="65777" cy="24432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13399517" y="13533334"/>
            <a:ext cx="311700" cy="233414"/>
          </a:xfrm>
          <a:prstGeom prst="rect">
            <a:avLst/>
          </a:prstGeom>
        </p:spPr>
      </p:pic>
      <p:pic>
        <p:nvPicPr>
          <p:cNvPr id="33" name="bg object 33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3060748" y="13302142"/>
            <a:ext cx="103181" cy="41620"/>
          </a:xfrm>
          <a:prstGeom prst="rect">
            <a:avLst/>
          </a:prstGeom>
        </p:spPr>
      </p:pic>
      <p:pic>
        <p:nvPicPr>
          <p:cNvPr id="34" name="bg object 34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3250509" y="13399828"/>
            <a:ext cx="100087" cy="176929"/>
          </a:xfrm>
          <a:prstGeom prst="rect">
            <a:avLst/>
          </a:prstGeom>
        </p:spPr>
      </p:pic>
      <p:pic>
        <p:nvPicPr>
          <p:cNvPr id="35" name="bg object 3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13169334" y="13878833"/>
            <a:ext cx="222789" cy="206321"/>
          </a:xfrm>
          <a:prstGeom prst="rect">
            <a:avLst/>
          </a:prstGeom>
        </p:spPr>
      </p:pic>
      <p:sp>
        <p:nvSpPr>
          <p:cNvPr id="36" name="bg object 36"/>
          <p:cNvSpPr/>
          <p:nvPr/>
        </p:nvSpPr>
        <p:spPr>
          <a:xfrm>
            <a:off x="13501407" y="13794196"/>
            <a:ext cx="330835" cy="491490"/>
          </a:xfrm>
          <a:custGeom>
            <a:avLst/>
            <a:gdLst/>
            <a:ahLst/>
            <a:cxnLst/>
            <a:rect l="l" t="t" r="r" b="b"/>
            <a:pathLst>
              <a:path w="330834" h="491490">
                <a:moveTo>
                  <a:pt x="121005" y="152998"/>
                </a:moveTo>
                <a:lnTo>
                  <a:pt x="103785" y="152998"/>
                </a:lnTo>
                <a:lnTo>
                  <a:pt x="94209" y="118058"/>
                </a:lnTo>
                <a:lnTo>
                  <a:pt x="90278" y="91541"/>
                </a:lnTo>
                <a:lnTo>
                  <a:pt x="91989" y="67329"/>
                </a:lnTo>
                <a:lnTo>
                  <a:pt x="99342" y="39300"/>
                </a:lnTo>
                <a:lnTo>
                  <a:pt x="182587" y="33935"/>
                </a:lnTo>
                <a:lnTo>
                  <a:pt x="202727" y="12167"/>
                </a:lnTo>
                <a:lnTo>
                  <a:pt x="215227" y="0"/>
                </a:lnTo>
                <a:lnTo>
                  <a:pt x="232660" y="206"/>
                </a:lnTo>
                <a:lnTo>
                  <a:pt x="267602" y="15562"/>
                </a:lnTo>
                <a:lnTo>
                  <a:pt x="291310" y="36596"/>
                </a:lnTo>
                <a:lnTo>
                  <a:pt x="309823" y="70976"/>
                </a:lnTo>
                <a:lnTo>
                  <a:pt x="312199" y="78960"/>
                </a:lnTo>
                <a:lnTo>
                  <a:pt x="212545" y="78960"/>
                </a:lnTo>
                <a:lnTo>
                  <a:pt x="188633" y="79594"/>
                </a:lnTo>
                <a:lnTo>
                  <a:pt x="151451" y="99668"/>
                </a:lnTo>
                <a:lnTo>
                  <a:pt x="141067" y="114938"/>
                </a:lnTo>
                <a:lnTo>
                  <a:pt x="121005" y="152998"/>
                </a:lnTo>
                <a:close/>
              </a:path>
              <a:path w="330834" h="491490">
                <a:moveTo>
                  <a:pt x="282967" y="412913"/>
                </a:moveTo>
                <a:lnTo>
                  <a:pt x="162109" y="412913"/>
                </a:lnTo>
                <a:lnTo>
                  <a:pt x="199352" y="396784"/>
                </a:lnTo>
                <a:lnTo>
                  <a:pt x="227017" y="365344"/>
                </a:lnTo>
                <a:lnTo>
                  <a:pt x="248774" y="326502"/>
                </a:lnTo>
                <a:lnTo>
                  <a:pt x="264203" y="282463"/>
                </a:lnTo>
                <a:lnTo>
                  <a:pt x="272887" y="235432"/>
                </a:lnTo>
                <a:lnTo>
                  <a:pt x="274407" y="187617"/>
                </a:lnTo>
                <a:lnTo>
                  <a:pt x="268344" y="141222"/>
                </a:lnTo>
                <a:lnTo>
                  <a:pt x="263124" y="121998"/>
                </a:lnTo>
                <a:lnTo>
                  <a:pt x="249669" y="94724"/>
                </a:lnTo>
                <a:lnTo>
                  <a:pt x="232702" y="82081"/>
                </a:lnTo>
                <a:lnTo>
                  <a:pt x="232158" y="82081"/>
                </a:lnTo>
                <a:lnTo>
                  <a:pt x="212545" y="78960"/>
                </a:lnTo>
                <a:lnTo>
                  <a:pt x="312199" y="78960"/>
                </a:lnTo>
                <a:lnTo>
                  <a:pt x="322863" y="114789"/>
                </a:lnTo>
                <a:lnTo>
                  <a:pt x="330156" y="164127"/>
                </a:lnTo>
                <a:lnTo>
                  <a:pt x="330542" y="235432"/>
                </a:lnTo>
                <a:lnTo>
                  <a:pt x="330514" y="243078"/>
                </a:lnTo>
                <a:lnTo>
                  <a:pt x="324780" y="296303"/>
                </a:lnTo>
                <a:lnTo>
                  <a:pt x="312677" y="347536"/>
                </a:lnTo>
                <a:lnTo>
                  <a:pt x="294443" y="394067"/>
                </a:lnTo>
                <a:lnTo>
                  <a:pt x="282967" y="412913"/>
                </a:lnTo>
                <a:close/>
              </a:path>
              <a:path w="330834" h="491490">
                <a:moveTo>
                  <a:pt x="163676" y="491116"/>
                </a:moveTo>
                <a:lnTo>
                  <a:pt x="124231" y="488411"/>
                </a:lnTo>
                <a:lnTo>
                  <a:pt x="60689" y="461876"/>
                </a:lnTo>
                <a:lnTo>
                  <a:pt x="18801" y="389314"/>
                </a:lnTo>
                <a:lnTo>
                  <a:pt x="6425" y="329074"/>
                </a:lnTo>
                <a:lnTo>
                  <a:pt x="0" y="249290"/>
                </a:lnTo>
                <a:lnTo>
                  <a:pt x="5514" y="208217"/>
                </a:lnTo>
                <a:lnTo>
                  <a:pt x="17297" y="171741"/>
                </a:lnTo>
                <a:lnTo>
                  <a:pt x="36702" y="146172"/>
                </a:lnTo>
                <a:lnTo>
                  <a:pt x="65081" y="137821"/>
                </a:lnTo>
                <a:lnTo>
                  <a:pt x="103785" y="152998"/>
                </a:lnTo>
                <a:lnTo>
                  <a:pt x="121005" y="152998"/>
                </a:lnTo>
                <a:lnTo>
                  <a:pt x="116347" y="161835"/>
                </a:lnTo>
                <a:lnTo>
                  <a:pt x="100699" y="203059"/>
                </a:lnTo>
                <a:lnTo>
                  <a:pt x="93482" y="242470"/>
                </a:lnTo>
                <a:lnTo>
                  <a:pt x="93405" y="249290"/>
                </a:lnTo>
                <a:lnTo>
                  <a:pt x="93586" y="282463"/>
                </a:lnTo>
                <a:lnTo>
                  <a:pt x="93607" y="286356"/>
                </a:lnTo>
                <a:lnTo>
                  <a:pt x="100654" y="337358"/>
                </a:lnTo>
                <a:lnTo>
                  <a:pt x="111332" y="369092"/>
                </a:lnTo>
                <a:lnTo>
                  <a:pt x="132293" y="398980"/>
                </a:lnTo>
                <a:lnTo>
                  <a:pt x="162109" y="412913"/>
                </a:lnTo>
                <a:lnTo>
                  <a:pt x="282967" y="412913"/>
                </a:lnTo>
                <a:lnTo>
                  <a:pt x="270253" y="433793"/>
                </a:lnTo>
                <a:lnTo>
                  <a:pt x="240279" y="464611"/>
                </a:lnTo>
                <a:lnTo>
                  <a:pt x="204696" y="484420"/>
                </a:lnTo>
                <a:lnTo>
                  <a:pt x="163676" y="491116"/>
                </a:lnTo>
                <a:close/>
              </a:path>
            </a:pathLst>
          </a:custGeom>
          <a:solidFill>
            <a:srgbClr val="2F3232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37" name="bg object 37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12555385" y="13529678"/>
            <a:ext cx="809230" cy="985785"/>
          </a:xfrm>
          <a:prstGeom prst="rect">
            <a:avLst/>
          </a:prstGeom>
        </p:spPr>
      </p:pic>
      <p:pic>
        <p:nvPicPr>
          <p:cNvPr id="38" name="bg object 38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3068475" y="13590122"/>
            <a:ext cx="148260" cy="347328"/>
          </a:xfrm>
          <a:prstGeom prst="rect">
            <a:avLst/>
          </a:prstGeom>
        </p:spPr>
      </p:pic>
      <p:pic>
        <p:nvPicPr>
          <p:cNvPr id="39" name="bg object 39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12796411" y="13253566"/>
            <a:ext cx="1047203" cy="1265773"/>
          </a:xfrm>
          <a:prstGeom prst="rect">
            <a:avLst/>
          </a:prstGeom>
        </p:spPr>
      </p:pic>
      <p:pic>
        <p:nvPicPr>
          <p:cNvPr id="40" name="bg object 40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2852311" y="13847053"/>
            <a:ext cx="251104" cy="420689"/>
          </a:xfrm>
          <a:prstGeom prst="rect">
            <a:avLst/>
          </a:prstGeom>
        </p:spPr>
      </p:pic>
      <p:sp>
        <p:nvSpPr>
          <p:cNvPr id="41" name="bg object 41"/>
          <p:cNvSpPr/>
          <p:nvPr/>
        </p:nvSpPr>
        <p:spPr>
          <a:xfrm>
            <a:off x="12852311" y="13847053"/>
            <a:ext cx="251460" cy="421005"/>
          </a:xfrm>
          <a:custGeom>
            <a:avLst/>
            <a:gdLst/>
            <a:ahLst/>
            <a:cxnLst/>
            <a:rect l="l" t="t" r="r" b="b"/>
            <a:pathLst>
              <a:path w="251459" h="421005">
                <a:moveTo>
                  <a:pt x="214869" y="0"/>
                </a:moveTo>
                <a:lnTo>
                  <a:pt x="248426" y="13905"/>
                </a:lnTo>
                <a:lnTo>
                  <a:pt x="251104" y="105828"/>
                </a:lnTo>
                <a:lnTo>
                  <a:pt x="175719" y="298502"/>
                </a:lnTo>
                <a:lnTo>
                  <a:pt x="167818" y="369265"/>
                </a:lnTo>
                <a:lnTo>
                  <a:pt x="155646" y="381376"/>
                </a:lnTo>
                <a:lnTo>
                  <a:pt x="176357" y="402537"/>
                </a:lnTo>
                <a:lnTo>
                  <a:pt x="170091" y="420689"/>
                </a:lnTo>
                <a:lnTo>
                  <a:pt x="14694" y="414095"/>
                </a:lnTo>
                <a:lnTo>
                  <a:pt x="4091" y="388517"/>
                </a:lnTo>
                <a:lnTo>
                  <a:pt x="0" y="335484"/>
                </a:lnTo>
                <a:lnTo>
                  <a:pt x="64556" y="280165"/>
                </a:lnTo>
                <a:lnTo>
                  <a:pt x="99615" y="199545"/>
                </a:lnTo>
                <a:lnTo>
                  <a:pt x="130860" y="198828"/>
                </a:lnTo>
                <a:lnTo>
                  <a:pt x="214866" y="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2" name="bg object 42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3254365" y="13485692"/>
            <a:ext cx="524432" cy="595756"/>
          </a:xfrm>
          <a:prstGeom prst="rect">
            <a:avLst/>
          </a:prstGeom>
        </p:spPr>
      </p:pic>
      <p:sp>
        <p:nvSpPr>
          <p:cNvPr id="43" name="bg object 43"/>
          <p:cNvSpPr/>
          <p:nvPr/>
        </p:nvSpPr>
        <p:spPr>
          <a:xfrm>
            <a:off x="13447116" y="13906985"/>
            <a:ext cx="57785" cy="81280"/>
          </a:xfrm>
          <a:custGeom>
            <a:avLst/>
            <a:gdLst/>
            <a:ahLst/>
            <a:cxnLst/>
            <a:rect l="l" t="t" r="r" b="b"/>
            <a:pathLst>
              <a:path w="57784" h="81280">
                <a:moveTo>
                  <a:pt x="0" y="41995"/>
                </a:moveTo>
                <a:lnTo>
                  <a:pt x="34653" y="7415"/>
                </a:lnTo>
                <a:lnTo>
                  <a:pt x="51725" y="0"/>
                </a:lnTo>
                <a:lnTo>
                  <a:pt x="56177" y="356"/>
                </a:lnTo>
                <a:lnTo>
                  <a:pt x="57180" y="5499"/>
                </a:lnTo>
                <a:lnTo>
                  <a:pt x="56034" y="14545"/>
                </a:lnTo>
                <a:lnTo>
                  <a:pt x="54242" y="24340"/>
                </a:lnTo>
                <a:lnTo>
                  <a:pt x="53311" y="31729"/>
                </a:lnTo>
                <a:lnTo>
                  <a:pt x="53311" y="38574"/>
                </a:lnTo>
                <a:lnTo>
                  <a:pt x="53311" y="51123"/>
                </a:lnTo>
                <a:lnTo>
                  <a:pt x="47578" y="54545"/>
                </a:lnTo>
                <a:lnTo>
                  <a:pt x="42330" y="59554"/>
                </a:lnTo>
                <a:lnTo>
                  <a:pt x="36114" y="67236"/>
                </a:lnTo>
                <a:lnTo>
                  <a:pt x="30328" y="74277"/>
                </a:lnTo>
                <a:lnTo>
                  <a:pt x="26369" y="77361"/>
                </a:lnTo>
                <a:lnTo>
                  <a:pt x="22930" y="77361"/>
                </a:lnTo>
                <a:lnTo>
                  <a:pt x="9745" y="80783"/>
                </a:lnTo>
                <a:lnTo>
                  <a:pt x="1" y="41995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44" name="bg object 44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13401276" y="13948908"/>
            <a:ext cx="102571" cy="93033"/>
          </a:xfrm>
          <a:prstGeom prst="rect">
            <a:avLst/>
          </a:prstGeom>
        </p:spPr>
      </p:pic>
      <p:sp>
        <p:nvSpPr>
          <p:cNvPr id="45" name="bg object 45"/>
          <p:cNvSpPr/>
          <p:nvPr/>
        </p:nvSpPr>
        <p:spPr>
          <a:xfrm>
            <a:off x="13427607" y="14006577"/>
            <a:ext cx="76835" cy="35560"/>
          </a:xfrm>
          <a:custGeom>
            <a:avLst/>
            <a:gdLst/>
            <a:ahLst/>
            <a:cxnLst/>
            <a:rect l="l" t="t" r="r" b="b"/>
            <a:pathLst>
              <a:path w="76834" h="35559">
                <a:moveTo>
                  <a:pt x="23502" y="0"/>
                </a:moveTo>
                <a:lnTo>
                  <a:pt x="17197" y="12548"/>
                </a:lnTo>
                <a:lnTo>
                  <a:pt x="13757" y="16541"/>
                </a:lnTo>
                <a:lnTo>
                  <a:pt x="10318" y="20534"/>
                </a:lnTo>
                <a:lnTo>
                  <a:pt x="0" y="26238"/>
                </a:lnTo>
                <a:lnTo>
                  <a:pt x="65349" y="35364"/>
                </a:lnTo>
                <a:lnTo>
                  <a:pt x="72801" y="31372"/>
                </a:lnTo>
                <a:lnTo>
                  <a:pt x="74520" y="25668"/>
                </a:lnTo>
                <a:lnTo>
                  <a:pt x="76240" y="19963"/>
                </a:lnTo>
                <a:lnTo>
                  <a:pt x="74520" y="7985"/>
                </a:lnTo>
                <a:lnTo>
                  <a:pt x="69361" y="7415"/>
                </a:lnTo>
                <a:lnTo>
                  <a:pt x="59777" y="6096"/>
                </a:lnTo>
                <a:lnTo>
                  <a:pt x="43852" y="3707"/>
                </a:lnTo>
                <a:lnTo>
                  <a:pt x="29217" y="1319"/>
                </a:lnTo>
                <a:lnTo>
                  <a:pt x="23502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bg object 46"/>
          <p:cNvSpPr/>
          <p:nvPr/>
        </p:nvSpPr>
        <p:spPr>
          <a:xfrm>
            <a:off x="13491392" y="14014417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6665"/>
                </a:moveTo>
                <a:lnTo>
                  <a:pt x="4271" y="27455"/>
                </a:lnTo>
                <a:lnTo>
                  <a:pt x="8854" y="22131"/>
                </a:lnTo>
                <a:lnTo>
                  <a:pt x="10233" y="14766"/>
                </a:lnTo>
                <a:lnTo>
                  <a:pt x="11610" y="7401"/>
                </a:lnTo>
                <a:lnTo>
                  <a:pt x="9265" y="792"/>
                </a:lnTo>
                <a:lnTo>
                  <a:pt x="4994" y="0"/>
                </a:lnTo>
              </a:path>
            </a:pathLst>
          </a:custGeom>
          <a:ln w="491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bg object 47"/>
          <p:cNvSpPr/>
          <p:nvPr/>
        </p:nvSpPr>
        <p:spPr>
          <a:xfrm>
            <a:off x="13484788" y="14013616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11610" y="792"/>
                </a:moveTo>
                <a:lnTo>
                  <a:pt x="7338" y="0"/>
                </a:lnTo>
                <a:lnTo>
                  <a:pt x="2755" y="5327"/>
                </a:lnTo>
                <a:lnTo>
                  <a:pt x="1376" y="12692"/>
                </a:lnTo>
                <a:lnTo>
                  <a:pt x="0" y="20057"/>
                </a:lnTo>
                <a:lnTo>
                  <a:pt x="2344" y="26666"/>
                </a:lnTo>
                <a:lnTo>
                  <a:pt x="6616" y="27458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bg object 48"/>
          <p:cNvSpPr/>
          <p:nvPr/>
        </p:nvSpPr>
        <p:spPr>
          <a:xfrm>
            <a:off x="13486117" y="14011580"/>
            <a:ext cx="10795" cy="32384"/>
          </a:xfrm>
          <a:custGeom>
            <a:avLst/>
            <a:gdLst/>
            <a:ahLst/>
            <a:cxnLst/>
            <a:rect l="l" t="t" r="r" b="b"/>
            <a:pathLst>
              <a:path w="10794" h="32384">
                <a:moveTo>
                  <a:pt x="5727" y="27127"/>
                </a:moveTo>
                <a:lnTo>
                  <a:pt x="3886" y="26784"/>
                </a:lnTo>
                <a:lnTo>
                  <a:pt x="2019" y="26631"/>
                </a:lnTo>
                <a:lnTo>
                  <a:pt x="1066" y="23964"/>
                </a:lnTo>
                <a:lnTo>
                  <a:pt x="0" y="25196"/>
                </a:lnTo>
                <a:lnTo>
                  <a:pt x="1092" y="28295"/>
                </a:lnTo>
                <a:lnTo>
                  <a:pt x="2705" y="31470"/>
                </a:lnTo>
                <a:lnTo>
                  <a:pt x="4826" y="31864"/>
                </a:lnTo>
                <a:lnTo>
                  <a:pt x="5727" y="27127"/>
                </a:lnTo>
                <a:close/>
              </a:path>
              <a:path w="10794" h="32384">
                <a:moveTo>
                  <a:pt x="10706" y="457"/>
                </a:moveTo>
                <a:lnTo>
                  <a:pt x="8178" y="0"/>
                </a:lnTo>
                <a:lnTo>
                  <a:pt x="5969" y="2413"/>
                </a:lnTo>
                <a:lnTo>
                  <a:pt x="3784" y="4953"/>
                </a:lnTo>
                <a:lnTo>
                  <a:pt x="4330" y="6489"/>
                </a:lnTo>
                <a:lnTo>
                  <a:pt x="5854" y="4724"/>
                </a:lnTo>
                <a:lnTo>
                  <a:pt x="8051" y="4876"/>
                </a:lnTo>
                <a:lnTo>
                  <a:pt x="9817" y="5207"/>
                </a:lnTo>
                <a:lnTo>
                  <a:pt x="10706" y="45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9" name="bg object 49"/>
          <p:cNvSpPr/>
          <p:nvPr/>
        </p:nvSpPr>
        <p:spPr>
          <a:xfrm>
            <a:off x="13417745" y="13948278"/>
            <a:ext cx="78740" cy="93345"/>
          </a:xfrm>
          <a:custGeom>
            <a:avLst/>
            <a:gdLst/>
            <a:ahLst/>
            <a:cxnLst/>
            <a:rect l="l" t="t" r="r" b="b"/>
            <a:pathLst>
              <a:path w="78740" h="93344">
                <a:moveTo>
                  <a:pt x="78653" y="66130"/>
                </a:moveTo>
                <a:lnTo>
                  <a:pt x="31049" y="59814"/>
                </a:lnTo>
              </a:path>
              <a:path w="78740" h="93344">
                <a:moveTo>
                  <a:pt x="73658" y="92794"/>
                </a:moveTo>
                <a:lnTo>
                  <a:pt x="5947" y="84133"/>
                </a:lnTo>
              </a:path>
              <a:path w="78740" h="93344">
                <a:moveTo>
                  <a:pt x="0" y="85449"/>
                </a:moveTo>
                <a:lnTo>
                  <a:pt x="35363" y="48796"/>
                </a:lnTo>
                <a:lnTo>
                  <a:pt x="37528" y="31688"/>
                </a:lnTo>
                <a:lnTo>
                  <a:pt x="35575" y="16807"/>
                </a:lnTo>
                <a:lnTo>
                  <a:pt x="29960" y="5721"/>
                </a:lnTo>
                <a:lnTo>
                  <a:pt x="21142" y="0"/>
                </a:lnTo>
              </a:path>
            </a:pathLst>
          </a:custGeom>
          <a:ln w="491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bg object 50"/>
          <p:cNvSpPr/>
          <p:nvPr/>
        </p:nvSpPr>
        <p:spPr>
          <a:xfrm>
            <a:off x="13401341" y="13948287"/>
            <a:ext cx="38100" cy="85725"/>
          </a:xfrm>
          <a:custGeom>
            <a:avLst/>
            <a:gdLst/>
            <a:ahLst/>
            <a:cxnLst/>
            <a:rect l="l" t="t" r="r" b="b"/>
            <a:pathLst>
              <a:path w="38100" h="85725">
                <a:moveTo>
                  <a:pt x="37526" y="0"/>
                </a:moveTo>
                <a:lnTo>
                  <a:pt x="2166" y="36650"/>
                </a:lnTo>
                <a:lnTo>
                  <a:pt x="0" y="53758"/>
                </a:lnTo>
                <a:lnTo>
                  <a:pt x="1953" y="68640"/>
                </a:lnTo>
                <a:lnTo>
                  <a:pt x="7567" y="79727"/>
                </a:lnTo>
                <a:lnTo>
                  <a:pt x="16383" y="85449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bg object 51"/>
          <p:cNvSpPr/>
          <p:nvPr/>
        </p:nvSpPr>
        <p:spPr>
          <a:xfrm>
            <a:off x="13402742" y="13944181"/>
            <a:ext cx="36830" cy="92075"/>
          </a:xfrm>
          <a:custGeom>
            <a:avLst/>
            <a:gdLst/>
            <a:ahLst/>
            <a:cxnLst/>
            <a:rect l="l" t="t" r="r" b="b"/>
            <a:pathLst>
              <a:path w="36830" h="92075">
                <a:moveTo>
                  <a:pt x="15570" y="87198"/>
                </a:moveTo>
                <a:lnTo>
                  <a:pt x="9372" y="85674"/>
                </a:lnTo>
                <a:lnTo>
                  <a:pt x="3848" y="81457"/>
                </a:lnTo>
                <a:lnTo>
                  <a:pt x="1130" y="72136"/>
                </a:lnTo>
                <a:lnTo>
                  <a:pt x="0" y="73317"/>
                </a:lnTo>
                <a:lnTo>
                  <a:pt x="2832" y="83070"/>
                </a:lnTo>
                <a:lnTo>
                  <a:pt x="7924" y="90297"/>
                </a:lnTo>
                <a:lnTo>
                  <a:pt x="14414" y="91884"/>
                </a:lnTo>
                <a:lnTo>
                  <a:pt x="15570" y="87198"/>
                </a:lnTo>
                <a:close/>
              </a:path>
              <a:path w="36830" h="92075">
                <a:moveTo>
                  <a:pt x="36703" y="1765"/>
                </a:moveTo>
                <a:lnTo>
                  <a:pt x="29476" y="0"/>
                </a:lnTo>
                <a:lnTo>
                  <a:pt x="22009" y="4546"/>
                </a:lnTo>
                <a:lnTo>
                  <a:pt x="15265" y="11544"/>
                </a:lnTo>
                <a:lnTo>
                  <a:pt x="15722" y="13119"/>
                </a:lnTo>
                <a:lnTo>
                  <a:pt x="21767" y="6845"/>
                </a:lnTo>
                <a:lnTo>
                  <a:pt x="29070" y="4864"/>
                </a:lnTo>
                <a:lnTo>
                  <a:pt x="35547" y="6451"/>
                </a:lnTo>
                <a:lnTo>
                  <a:pt x="36703" y="176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2" name="bg object 52"/>
          <p:cNvSpPr/>
          <p:nvPr/>
        </p:nvSpPr>
        <p:spPr>
          <a:xfrm>
            <a:off x="13446335" y="13907619"/>
            <a:ext cx="59055" cy="80010"/>
          </a:xfrm>
          <a:custGeom>
            <a:avLst/>
            <a:gdLst/>
            <a:ahLst/>
            <a:cxnLst/>
            <a:rect l="l" t="t" r="r" b="b"/>
            <a:pathLst>
              <a:path w="59055" h="80009">
                <a:moveTo>
                  <a:pt x="9722" y="79450"/>
                </a:moveTo>
                <a:lnTo>
                  <a:pt x="45971" y="55377"/>
                </a:lnTo>
                <a:lnTo>
                  <a:pt x="58604" y="1888"/>
                </a:lnTo>
                <a:lnTo>
                  <a:pt x="56943" y="790"/>
                </a:lnTo>
                <a:lnTo>
                  <a:pt x="51257" y="0"/>
                </a:lnTo>
                <a:lnTo>
                  <a:pt x="40492" y="3276"/>
                </a:lnTo>
                <a:lnTo>
                  <a:pt x="23594" y="14379"/>
                </a:lnTo>
                <a:lnTo>
                  <a:pt x="8463" y="27803"/>
                </a:lnTo>
                <a:lnTo>
                  <a:pt x="1630" y="36482"/>
                </a:lnTo>
                <a:lnTo>
                  <a:pt x="0" y="41832"/>
                </a:lnTo>
                <a:lnTo>
                  <a:pt x="474" y="45272"/>
                </a:lnTo>
              </a:path>
            </a:pathLst>
          </a:custGeom>
          <a:ln w="491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bg object 53"/>
          <p:cNvSpPr/>
          <p:nvPr/>
        </p:nvSpPr>
        <p:spPr>
          <a:xfrm>
            <a:off x="13461376" y="13914417"/>
            <a:ext cx="35560" cy="61594"/>
          </a:xfrm>
          <a:custGeom>
            <a:avLst/>
            <a:gdLst/>
            <a:ahLst/>
            <a:cxnLst/>
            <a:rect l="l" t="t" r="r" b="b"/>
            <a:pathLst>
              <a:path w="35559" h="61594">
                <a:moveTo>
                  <a:pt x="35427" y="7629"/>
                </a:moveTo>
                <a:lnTo>
                  <a:pt x="33171" y="23108"/>
                </a:lnTo>
                <a:lnTo>
                  <a:pt x="31991" y="24963"/>
                </a:lnTo>
                <a:lnTo>
                  <a:pt x="29478" y="28185"/>
                </a:lnTo>
                <a:lnTo>
                  <a:pt x="27178" y="29261"/>
                </a:lnTo>
                <a:lnTo>
                  <a:pt x="26632" y="24679"/>
                </a:lnTo>
                <a:lnTo>
                  <a:pt x="27760" y="13237"/>
                </a:lnTo>
                <a:lnTo>
                  <a:pt x="28211" y="9200"/>
                </a:lnTo>
                <a:lnTo>
                  <a:pt x="28437" y="6731"/>
                </a:lnTo>
                <a:lnTo>
                  <a:pt x="28662" y="4262"/>
                </a:lnTo>
                <a:lnTo>
                  <a:pt x="35427" y="0"/>
                </a:lnTo>
                <a:lnTo>
                  <a:pt x="35427" y="7629"/>
                </a:lnTo>
              </a:path>
              <a:path w="35559" h="61594">
                <a:moveTo>
                  <a:pt x="14446" y="12541"/>
                </a:moveTo>
                <a:lnTo>
                  <a:pt x="11291" y="15460"/>
                </a:lnTo>
                <a:lnTo>
                  <a:pt x="7907" y="15684"/>
                </a:lnTo>
                <a:lnTo>
                  <a:pt x="11291" y="21068"/>
                </a:lnTo>
                <a:lnTo>
                  <a:pt x="14675" y="26456"/>
                </a:lnTo>
                <a:lnTo>
                  <a:pt x="18961" y="33411"/>
                </a:lnTo>
                <a:lnTo>
                  <a:pt x="19635" y="24660"/>
                </a:lnTo>
                <a:lnTo>
                  <a:pt x="20311" y="15912"/>
                </a:lnTo>
                <a:lnTo>
                  <a:pt x="19409" y="9629"/>
                </a:lnTo>
                <a:lnTo>
                  <a:pt x="14446" y="12542"/>
                </a:lnTo>
              </a:path>
              <a:path w="35559" h="61594">
                <a:moveTo>
                  <a:pt x="9729" y="33869"/>
                </a:moveTo>
                <a:lnTo>
                  <a:pt x="9729" y="40597"/>
                </a:lnTo>
                <a:lnTo>
                  <a:pt x="7927" y="43518"/>
                </a:lnTo>
                <a:lnTo>
                  <a:pt x="4093" y="42842"/>
                </a:lnTo>
                <a:lnTo>
                  <a:pt x="258" y="42172"/>
                </a:lnTo>
                <a:lnTo>
                  <a:pt x="483" y="40822"/>
                </a:lnTo>
                <a:lnTo>
                  <a:pt x="937" y="35887"/>
                </a:lnTo>
                <a:lnTo>
                  <a:pt x="1386" y="30951"/>
                </a:lnTo>
                <a:lnTo>
                  <a:pt x="3641" y="30053"/>
                </a:lnTo>
                <a:lnTo>
                  <a:pt x="5897" y="30502"/>
                </a:lnTo>
                <a:lnTo>
                  <a:pt x="8150" y="30951"/>
                </a:lnTo>
                <a:lnTo>
                  <a:pt x="9503" y="31400"/>
                </a:lnTo>
                <a:lnTo>
                  <a:pt x="9729" y="33869"/>
                </a:lnTo>
              </a:path>
              <a:path w="35559" h="61594">
                <a:moveTo>
                  <a:pt x="3189" y="60803"/>
                </a:moveTo>
                <a:lnTo>
                  <a:pt x="5174" y="61147"/>
                </a:lnTo>
                <a:lnTo>
                  <a:pt x="7187" y="59115"/>
                </a:lnTo>
                <a:lnTo>
                  <a:pt x="7686" y="56263"/>
                </a:lnTo>
                <a:lnTo>
                  <a:pt x="8186" y="53413"/>
                </a:lnTo>
                <a:lnTo>
                  <a:pt x="6978" y="50825"/>
                </a:lnTo>
                <a:lnTo>
                  <a:pt x="4994" y="50481"/>
                </a:lnTo>
                <a:lnTo>
                  <a:pt x="3009" y="50140"/>
                </a:lnTo>
                <a:lnTo>
                  <a:pt x="996" y="52171"/>
                </a:lnTo>
                <a:lnTo>
                  <a:pt x="496" y="55021"/>
                </a:lnTo>
                <a:lnTo>
                  <a:pt x="0" y="57871"/>
                </a:lnTo>
                <a:lnTo>
                  <a:pt x="1204" y="60459"/>
                </a:lnTo>
                <a:lnTo>
                  <a:pt x="3189" y="60803"/>
                </a:lnTo>
              </a:path>
            </a:pathLst>
          </a:custGeom>
          <a:ln w="327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54" name="bg object 54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13343624" y="13505255"/>
            <a:ext cx="138942" cy="119273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0882" y="804164"/>
            <a:ext cx="12795885" cy="321665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10882" y="4623943"/>
            <a:ext cx="12795885" cy="1326870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834001" y="18696814"/>
            <a:ext cx="4549648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710882" y="18696814"/>
            <a:ext cx="327005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0236708" y="18696814"/>
            <a:ext cx="3270059" cy="10052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https://onlinelibrary.wiley.com/doi/pdf/10.1155/2024/2387983" TargetMode="External"/><Relationship Id="rId3" Type="http://schemas.openxmlformats.org/officeDocument/2006/relationships/hyperlink" Target="http://192.248.66.13/bitstream/123456789/7343/1/ICST_2024_Proceedings-201-210.pdf" TargetMode="External"/><Relationship Id="rId4" Type="http://schemas.openxmlformats.org/officeDocument/2006/relationships/hyperlink" Target="https://ir.tesla.com/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6627" y="1676106"/>
            <a:ext cx="5840095" cy="70161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928369">
              <a:lnSpc>
                <a:spcPct val="115500"/>
              </a:lnSpc>
              <a:spcBef>
                <a:spcPts val="95"/>
              </a:spcBef>
            </a:pPr>
            <a:r>
              <a:rPr dirty="0" sz="2900" spc="245">
                <a:latin typeface="Arial"/>
                <a:cs typeface="Arial"/>
              </a:rPr>
              <a:t>INTRODUCTION</a:t>
            </a:r>
            <a:r>
              <a:rPr dirty="0" sz="2900" spc="160">
                <a:latin typeface="Arial"/>
                <a:cs typeface="Arial"/>
              </a:rPr>
              <a:t> </a:t>
            </a:r>
            <a:r>
              <a:rPr dirty="0" sz="2900" spc="235">
                <a:latin typeface="Arial"/>
                <a:cs typeface="Arial"/>
              </a:rPr>
              <a:t>TO</a:t>
            </a:r>
            <a:r>
              <a:rPr dirty="0" sz="2900" spc="160">
                <a:latin typeface="Arial"/>
                <a:cs typeface="Arial"/>
              </a:rPr>
              <a:t> </a:t>
            </a:r>
            <a:r>
              <a:rPr dirty="0" sz="2900" spc="229">
                <a:latin typeface="Arial"/>
                <a:cs typeface="Arial"/>
              </a:rPr>
              <a:t>THE COMPANY</a:t>
            </a:r>
            <a:endParaRPr sz="2900">
              <a:latin typeface="Arial"/>
              <a:cs typeface="Arial"/>
            </a:endParaRPr>
          </a:p>
          <a:p>
            <a:pPr marL="12700" marR="5080">
              <a:lnSpc>
                <a:spcPct val="116300"/>
              </a:lnSpc>
              <a:spcBef>
                <a:spcPts val="1805"/>
              </a:spcBef>
            </a:pPr>
            <a:r>
              <a:rPr dirty="0" sz="1800">
                <a:latin typeface="Trebuchet MS"/>
                <a:cs typeface="Trebuchet MS"/>
              </a:rPr>
              <a:t>Tesla,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Inc.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is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150">
                <a:latin typeface="Trebuchet MS"/>
                <a:cs typeface="Trebuchet MS"/>
              </a:rPr>
              <a:t>a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major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technology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40">
                <a:latin typeface="Trebuchet MS"/>
                <a:cs typeface="Trebuchet MS"/>
              </a:rPr>
              <a:t> automotive </a:t>
            </a:r>
            <a:r>
              <a:rPr dirty="0" sz="1800" spc="45">
                <a:latin typeface="Trebuchet MS"/>
                <a:cs typeface="Trebuchet MS"/>
              </a:rPr>
              <a:t>corporation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which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is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known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to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be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innovative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the </a:t>
            </a:r>
            <a:r>
              <a:rPr dirty="0" sz="1800">
                <a:latin typeface="Trebuchet MS"/>
                <a:cs typeface="Trebuchet MS"/>
              </a:rPr>
              <a:t>electric </a:t>
            </a:r>
            <a:r>
              <a:rPr dirty="0" sz="1800" spc="55">
                <a:latin typeface="Trebuchet MS"/>
                <a:cs typeface="Trebuchet MS"/>
              </a:rPr>
              <a:t>cars</a:t>
            </a:r>
            <a:r>
              <a:rPr dirty="0" sz="1800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sustainable</a:t>
            </a:r>
            <a:r>
              <a:rPr dirty="0" sz="1800">
                <a:latin typeface="Trebuchet MS"/>
                <a:cs typeface="Trebuchet MS"/>
              </a:rPr>
              <a:t> energy.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was </a:t>
            </a:r>
            <a:r>
              <a:rPr dirty="0" sz="1800" spc="50">
                <a:latin typeface="Trebuchet MS"/>
                <a:cs typeface="Trebuchet MS"/>
              </a:rPr>
              <a:t>established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2003,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its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mission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80">
                <a:latin typeface="Trebuchet MS"/>
                <a:cs typeface="Trebuchet MS"/>
              </a:rPr>
              <a:t>aims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at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40">
                <a:latin typeface="Trebuchet MS"/>
                <a:cs typeface="Trebuchet MS"/>
              </a:rPr>
              <a:t>speeding </a:t>
            </a:r>
            <a:r>
              <a:rPr dirty="0" sz="1800" spc="90">
                <a:latin typeface="Trebuchet MS"/>
                <a:cs typeface="Trebuchet MS"/>
              </a:rPr>
              <a:t>up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shift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to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sustainable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energy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 spc="80">
                <a:latin typeface="Trebuchet MS"/>
                <a:cs typeface="Trebuchet MS"/>
              </a:rPr>
              <a:t>world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(Tesla, </a:t>
            </a:r>
            <a:r>
              <a:rPr dirty="0" sz="1800">
                <a:latin typeface="Trebuchet MS"/>
                <a:cs typeface="Trebuchet MS"/>
              </a:rPr>
              <a:t>Inc,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2025).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company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105">
                <a:latin typeface="Trebuchet MS"/>
                <a:cs typeface="Trebuchet MS"/>
              </a:rPr>
              <a:t>has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come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90">
                <a:latin typeface="Trebuchet MS"/>
                <a:cs typeface="Trebuchet MS"/>
              </a:rPr>
              <a:t>up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with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35">
                <a:latin typeface="Trebuchet MS"/>
                <a:cs typeface="Trebuchet MS"/>
              </a:rPr>
              <a:t>innovated </a:t>
            </a:r>
            <a:r>
              <a:rPr dirty="0" sz="1800">
                <a:latin typeface="Trebuchet MS"/>
                <a:cs typeface="Trebuchet MS"/>
              </a:rPr>
              <a:t>electric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cars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including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95">
                <a:latin typeface="Trebuchet MS"/>
                <a:cs typeface="Trebuchet MS"/>
              </a:rPr>
              <a:t>Model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S,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95">
                <a:latin typeface="Trebuchet MS"/>
                <a:cs typeface="Trebuchet MS"/>
              </a:rPr>
              <a:t>Model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3,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95">
                <a:latin typeface="Trebuchet MS"/>
                <a:cs typeface="Trebuchet MS"/>
              </a:rPr>
              <a:t>Model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X,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60">
                <a:latin typeface="Trebuchet MS"/>
                <a:cs typeface="Trebuchet MS"/>
              </a:rPr>
              <a:t> </a:t>
            </a:r>
            <a:r>
              <a:rPr dirty="0" sz="1800" spc="95">
                <a:latin typeface="Trebuchet MS"/>
                <a:cs typeface="Trebuchet MS"/>
              </a:rPr>
              <a:t>Model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Y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130">
                <a:latin typeface="Trebuchet MS"/>
                <a:cs typeface="Trebuchet MS"/>
              </a:rPr>
              <a:t>as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well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130">
                <a:latin typeface="Trebuchet MS"/>
                <a:cs typeface="Trebuchet MS"/>
              </a:rPr>
              <a:t>as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energy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products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including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the </a:t>
            </a:r>
            <a:r>
              <a:rPr dirty="0" sz="1800" spc="90">
                <a:latin typeface="Trebuchet MS"/>
                <a:cs typeface="Trebuchet MS"/>
              </a:rPr>
              <a:t>solar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80">
                <a:latin typeface="Trebuchet MS"/>
                <a:cs typeface="Trebuchet MS"/>
              </a:rPr>
              <a:t>panels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Powerwall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batteries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(Tesla,</a:t>
            </a:r>
            <a:r>
              <a:rPr dirty="0" sz="1800" spc="45">
                <a:latin typeface="Trebuchet MS"/>
                <a:cs typeface="Trebuchet MS"/>
              </a:rPr>
              <a:t> </a:t>
            </a:r>
            <a:r>
              <a:rPr dirty="0" sz="1800" spc="-20">
                <a:latin typeface="Trebuchet MS"/>
                <a:cs typeface="Trebuchet MS"/>
              </a:rPr>
              <a:t>Inc, </a:t>
            </a:r>
            <a:r>
              <a:rPr dirty="0" sz="1800">
                <a:latin typeface="Trebuchet MS"/>
                <a:cs typeface="Trebuchet MS"/>
              </a:rPr>
              <a:t>2025).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105">
                <a:latin typeface="Trebuchet MS"/>
                <a:cs typeface="Trebuchet MS"/>
              </a:rPr>
              <a:t>has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been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associated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with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incorporating </a:t>
            </a:r>
            <a:r>
              <a:rPr dirty="0" sz="1800" spc="50">
                <a:latin typeface="Trebuchet MS"/>
                <a:cs typeface="Trebuchet MS"/>
              </a:rPr>
              <a:t>high</a:t>
            </a:r>
            <a:r>
              <a:rPr dirty="0" sz="1800" spc="12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technologies</a:t>
            </a:r>
            <a:r>
              <a:rPr dirty="0" sz="1800" spc="13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like</a:t>
            </a:r>
            <a:r>
              <a:rPr dirty="0" sz="1800" spc="13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AI,</a:t>
            </a:r>
            <a:r>
              <a:rPr dirty="0" sz="1800" spc="130">
                <a:latin typeface="Trebuchet MS"/>
                <a:cs typeface="Trebuchet MS"/>
              </a:rPr>
              <a:t> </a:t>
            </a:r>
            <a:r>
              <a:rPr dirty="0" sz="1800" spc="105">
                <a:latin typeface="Trebuchet MS"/>
                <a:cs typeface="Trebuchet MS"/>
              </a:rPr>
              <a:t>self-</a:t>
            </a:r>
            <a:r>
              <a:rPr dirty="0" sz="1800">
                <a:latin typeface="Trebuchet MS"/>
                <a:cs typeface="Trebuchet MS"/>
              </a:rPr>
              <a:t>driving</a:t>
            </a:r>
            <a:r>
              <a:rPr dirty="0" sz="1800" spc="125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130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battery </a:t>
            </a:r>
            <a:r>
              <a:rPr dirty="0" sz="1800">
                <a:latin typeface="Trebuchet MS"/>
                <a:cs typeface="Trebuchet MS"/>
              </a:rPr>
              <a:t>innovations.</a:t>
            </a:r>
            <a:r>
              <a:rPr dirty="0" sz="1800" spc="18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 spc="18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is</a:t>
            </a:r>
            <a:r>
              <a:rPr dirty="0" sz="1800" spc="18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determined</a:t>
            </a:r>
            <a:r>
              <a:rPr dirty="0" sz="1800" spc="18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to</a:t>
            </a:r>
            <a:r>
              <a:rPr dirty="0" sz="1800" spc="18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revolutionize</a:t>
            </a:r>
            <a:r>
              <a:rPr dirty="0" sz="1800" spc="185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the </a:t>
            </a:r>
            <a:r>
              <a:rPr dirty="0" sz="1800" spc="55">
                <a:latin typeface="Trebuchet MS"/>
                <a:cs typeface="Trebuchet MS"/>
              </a:rPr>
              <a:t>transportation</a:t>
            </a:r>
            <a:r>
              <a:rPr dirty="0" sz="1800" spc="15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sector</a:t>
            </a:r>
            <a:r>
              <a:rPr dirty="0" sz="1800" spc="155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through</a:t>
            </a:r>
            <a:r>
              <a:rPr dirty="0" sz="1800" spc="1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incessant</a:t>
            </a:r>
            <a:r>
              <a:rPr dirty="0" sz="1800" spc="1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research</a:t>
            </a:r>
            <a:r>
              <a:rPr dirty="0" sz="1800" spc="155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and </a:t>
            </a:r>
            <a:r>
              <a:rPr dirty="0" sz="1800" spc="50">
                <a:latin typeface="Trebuchet MS"/>
                <a:cs typeface="Trebuchet MS"/>
              </a:rPr>
              <a:t>development</a:t>
            </a:r>
            <a:r>
              <a:rPr dirty="0" sz="1800" spc="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105">
                <a:latin typeface="Trebuchet MS"/>
                <a:cs typeface="Trebuchet MS"/>
              </a:rPr>
              <a:t>an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effort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to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60">
                <a:latin typeface="Trebuchet MS"/>
                <a:cs typeface="Trebuchet MS"/>
              </a:rPr>
              <a:t>advance</a:t>
            </a:r>
            <a:r>
              <a:rPr dirty="0" sz="1800" spc="10">
                <a:latin typeface="Trebuchet MS"/>
                <a:cs typeface="Trebuchet MS"/>
              </a:rPr>
              <a:t> </a:t>
            </a:r>
            <a:r>
              <a:rPr dirty="0" sz="1800" spc="110">
                <a:latin typeface="Trebuchet MS"/>
                <a:cs typeface="Trebuchet MS"/>
              </a:rPr>
              <a:t>eco-</a:t>
            </a:r>
            <a:r>
              <a:rPr dirty="0" sz="1800" spc="-10">
                <a:latin typeface="Trebuchet MS"/>
                <a:cs typeface="Trebuchet MS"/>
              </a:rPr>
              <a:t>friendly </a:t>
            </a:r>
            <a:r>
              <a:rPr dirty="0" sz="1800" spc="45">
                <a:latin typeface="Trebuchet MS"/>
                <a:cs typeface="Trebuchet MS"/>
              </a:rPr>
              <a:t>solutions.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120">
                <a:latin typeface="Trebuchet MS"/>
                <a:cs typeface="Trebuchet MS"/>
              </a:rPr>
              <a:t>As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8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concept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</a:t>
            </a:r>
            <a:r>
              <a:rPr dirty="0" sz="1800" spc="80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urban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mobility</a:t>
            </a:r>
            <a:r>
              <a:rPr dirty="0" sz="1800" spc="80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keeps </a:t>
            </a:r>
            <a:r>
              <a:rPr dirty="0" sz="1800">
                <a:latin typeface="Trebuchet MS"/>
                <a:cs typeface="Trebuchet MS"/>
              </a:rPr>
              <a:t>developing,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can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target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 spc="45">
                <a:latin typeface="Trebuchet MS"/>
                <a:cs typeface="Trebuchet MS"/>
              </a:rPr>
              <a:t>opportunity</a:t>
            </a:r>
            <a:r>
              <a:rPr dirty="0" sz="1800" spc="11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to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grow </a:t>
            </a:r>
            <a:r>
              <a:rPr dirty="0" sz="1800">
                <a:latin typeface="Trebuchet MS"/>
                <a:cs typeface="Trebuchet MS"/>
              </a:rPr>
              <a:t>their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brand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by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introducing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new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sustainable </a:t>
            </a:r>
            <a:r>
              <a:rPr dirty="0" sz="1800" spc="85">
                <a:latin typeface="Trebuchet MS"/>
                <a:cs typeface="Trebuchet MS"/>
              </a:rPr>
              <a:t>means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of </a:t>
            </a:r>
            <a:r>
              <a:rPr dirty="0" sz="1800" spc="-10">
                <a:latin typeface="Trebuchet MS"/>
                <a:cs typeface="Trebuchet MS"/>
              </a:rPr>
              <a:t>transportation.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4210" y="265389"/>
            <a:ext cx="13440410" cy="951230"/>
          </a:xfrm>
          <a:prstGeom prst="rect">
            <a:avLst/>
          </a:prstGeom>
        </p:spPr>
        <p:txBody>
          <a:bodyPr wrap="square" lIns="0" tIns="97155" rIns="0" bIns="0" rtlCol="0" vert="horz">
            <a:spAutoFit/>
          </a:bodyPr>
          <a:lstStyle/>
          <a:p>
            <a:pPr marL="12700" marR="5080">
              <a:lnSpc>
                <a:spcPts val="3310"/>
              </a:lnSpc>
              <a:spcBef>
                <a:spcPts val="765"/>
              </a:spcBef>
            </a:pPr>
            <a:r>
              <a:rPr dirty="0" sz="3300" spc="290">
                <a:latin typeface="Arial"/>
                <a:cs typeface="Arial"/>
              </a:rPr>
              <a:t>TESLA</a:t>
            </a:r>
            <a:r>
              <a:rPr dirty="0" sz="3300" spc="190">
                <a:latin typeface="Arial"/>
                <a:cs typeface="Arial"/>
              </a:rPr>
              <a:t> </a:t>
            </a:r>
            <a:r>
              <a:rPr dirty="0" sz="3300" spc="285">
                <a:latin typeface="Arial"/>
                <a:cs typeface="Arial"/>
              </a:rPr>
              <a:t>SMART</a:t>
            </a:r>
            <a:r>
              <a:rPr dirty="0" sz="3300" spc="195">
                <a:latin typeface="Arial"/>
                <a:cs typeface="Arial"/>
              </a:rPr>
              <a:t> </a:t>
            </a:r>
            <a:r>
              <a:rPr dirty="0" sz="3300" spc="85">
                <a:latin typeface="Arial"/>
                <a:cs typeface="Arial"/>
              </a:rPr>
              <a:t>E-</a:t>
            </a:r>
            <a:r>
              <a:rPr dirty="0" sz="3300" spc="330">
                <a:latin typeface="Arial"/>
                <a:cs typeface="Arial"/>
              </a:rPr>
              <a:t>BIKE:</a:t>
            </a:r>
            <a:r>
              <a:rPr dirty="0" sz="3300" spc="190">
                <a:latin typeface="Arial"/>
                <a:cs typeface="Arial"/>
              </a:rPr>
              <a:t> </a:t>
            </a:r>
            <a:r>
              <a:rPr dirty="0" sz="3300" spc="370">
                <a:latin typeface="Arial"/>
                <a:cs typeface="Arial"/>
              </a:rPr>
              <a:t>A</a:t>
            </a:r>
            <a:r>
              <a:rPr dirty="0" sz="3300" spc="195">
                <a:latin typeface="Arial"/>
                <a:cs typeface="Arial"/>
              </a:rPr>
              <a:t> </a:t>
            </a:r>
            <a:r>
              <a:rPr dirty="0" sz="3300" spc="315">
                <a:latin typeface="Arial"/>
                <a:cs typeface="Arial"/>
              </a:rPr>
              <a:t>SUSTAINABLE</a:t>
            </a:r>
            <a:r>
              <a:rPr dirty="0" sz="3300" spc="190">
                <a:latin typeface="Arial"/>
                <a:cs typeface="Arial"/>
              </a:rPr>
              <a:t> </a:t>
            </a:r>
            <a:r>
              <a:rPr dirty="0" sz="3300" spc="325">
                <a:latin typeface="Arial"/>
                <a:cs typeface="Arial"/>
              </a:rPr>
              <a:t>URBAN</a:t>
            </a:r>
            <a:r>
              <a:rPr dirty="0" sz="3300" spc="195">
                <a:latin typeface="Arial"/>
                <a:cs typeface="Arial"/>
              </a:rPr>
              <a:t> </a:t>
            </a:r>
            <a:r>
              <a:rPr dirty="0" sz="3300" spc="335">
                <a:latin typeface="Arial"/>
                <a:cs typeface="Arial"/>
              </a:rPr>
              <a:t>MOBILITY </a:t>
            </a:r>
            <a:r>
              <a:rPr dirty="0" sz="3300" spc="285">
                <a:latin typeface="Arial"/>
                <a:cs typeface="Arial"/>
              </a:rPr>
              <a:t>BRAND</a:t>
            </a:r>
            <a:r>
              <a:rPr dirty="0" sz="3300" spc="200">
                <a:latin typeface="Arial"/>
                <a:cs typeface="Arial"/>
              </a:rPr>
              <a:t> </a:t>
            </a:r>
            <a:r>
              <a:rPr dirty="0" sz="3300" spc="270">
                <a:latin typeface="Arial"/>
                <a:cs typeface="Arial"/>
              </a:rPr>
              <a:t>EXTENSION</a:t>
            </a:r>
            <a:endParaRPr sz="33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34753" y="1694011"/>
            <a:ext cx="6540500" cy="1046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5500"/>
              </a:lnSpc>
              <a:spcBef>
                <a:spcPts val="95"/>
              </a:spcBef>
            </a:pPr>
            <a:r>
              <a:rPr dirty="0" sz="2900" spc="145">
                <a:latin typeface="Arial"/>
                <a:cs typeface="Arial"/>
              </a:rPr>
              <a:t>PROPOSED</a:t>
            </a:r>
            <a:r>
              <a:rPr dirty="0" sz="2900" spc="180">
                <a:latin typeface="Arial"/>
                <a:cs typeface="Arial"/>
              </a:rPr>
              <a:t> </a:t>
            </a:r>
            <a:r>
              <a:rPr dirty="0" sz="2900" spc="240">
                <a:latin typeface="Arial"/>
                <a:cs typeface="Arial"/>
              </a:rPr>
              <a:t>BRAND</a:t>
            </a:r>
            <a:r>
              <a:rPr dirty="0" sz="2900" spc="180">
                <a:latin typeface="Arial"/>
                <a:cs typeface="Arial"/>
              </a:rPr>
              <a:t> </a:t>
            </a:r>
            <a:r>
              <a:rPr dirty="0" sz="2900" spc="220">
                <a:latin typeface="Arial"/>
                <a:cs typeface="Arial"/>
              </a:rPr>
              <a:t>EXTENSION: </a:t>
            </a:r>
            <a:r>
              <a:rPr dirty="0" sz="2900" spc="245">
                <a:latin typeface="Arial"/>
                <a:cs typeface="Arial"/>
              </a:rPr>
              <a:t>TESLA</a:t>
            </a:r>
            <a:r>
              <a:rPr dirty="0" sz="2900" spc="180">
                <a:latin typeface="Arial"/>
                <a:cs typeface="Arial"/>
              </a:rPr>
              <a:t> </a:t>
            </a:r>
            <a:r>
              <a:rPr dirty="0" sz="2900" spc="245">
                <a:latin typeface="Arial"/>
                <a:cs typeface="Arial"/>
              </a:rPr>
              <a:t>SMART</a:t>
            </a:r>
            <a:r>
              <a:rPr dirty="0" sz="2900" spc="180">
                <a:latin typeface="Arial"/>
                <a:cs typeface="Arial"/>
              </a:rPr>
              <a:t> </a:t>
            </a:r>
            <a:r>
              <a:rPr dirty="0" sz="2900" spc="75">
                <a:latin typeface="Arial"/>
                <a:cs typeface="Arial"/>
              </a:rPr>
              <a:t>E-</a:t>
            </a:r>
            <a:r>
              <a:rPr dirty="0" sz="2900" spc="295">
                <a:latin typeface="Arial"/>
                <a:cs typeface="Arial"/>
              </a:rPr>
              <a:t>BIKE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906739" y="8543684"/>
            <a:ext cx="6748780" cy="5095240"/>
          </a:xfrm>
          <a:prstGeom prst="rect">
            <a:avLst/>
          </a:prstGeom>
        </p:spPr>
        <p:txBody>
          <a:bodyPr wrap="square" lIns="0" tIns="11430" rIns="0" bIns="0" rtlCol="0" vert="horz">
            <a:spAutoFit/>
          </a:bodyPr>
          <a:lstStyle/>
          <a:p>
            <a:pPr marL="12700" marR="299720">
              <a:lnSpc>
                <a:spcPct val="117500"/>
              </a:lnSpc>
              <a:spcBef>
                <a:spcPts val="90"/>
              </a:spcBef>
            </a:pPr>
            <a:r>
              <a:rPr dirty="0" sz="2500" spc="245">
                <a:latin typeface="Arial"/>
                <a:cs typeface="Arial"/>
              </a:rPr>
              <a:t>BRAND</a:t>
            </a:r>
            <a:r>
              <a:rPr dirty="0" sz="2500" spc="170">
                <a:latin typeface="Arial"/>
                <a:cs typeface="Arial"/>
              </a:rPr>
              <a:t> </a:t>
            </a:r>
            <a:r>
              <a:rPr dirty="0" sz="2500" spc="235">
                <a:latin typeface="Arial"/>
                <a:cs typeface="Arial"/>
              </a:rPr>
              <a:t>EXTENSION</a:t>
            </a:r>
            <a:r>
              <a:rPr dirty="0" sz="2500" spc="175">
                <a:latin typeface="Arial"/>
                <a:cs typeface="Arial"/>
              </a:rPr>
              <a:t> </a:t>
            </a:r>
            <a:r>
              <a:rPr dirty="0" sz="2500" spc="229">
                <a:latin typeface="Arial"/>
                <a:cs typeface="Arial"/>
              </a:rPr>
              <a:t>AND </a:t>
            </a:r>
            <a:r>
              <a:rPr dirty="0" sz="2500" spc="275">
                <a:latin typeface="Arial"/>
                <a:cs typeface="Arial"/>
              </a:rPr>
              <a:t>SUSTAINABILITY</a:t>
            </a:r>
            <a:r>
              <a:rPr dirty="0" sz="2500" spc="200">
                <a:latin typeface="Arial"/>
                <a:cs typeface="Arial"/>
              </a:rPr>
              <a:t> </a:t>
            </a:r>
            <a:r>
              <a:rPr dirty="0" sz="2500" spc="210">
                <a:latin typeface="Arial"/>
                <a:cs typeface="Arial"/>
              </a:rPr>
              <a:t>CONSIDERATIONS</a:t>
            </a:r>
            <a:endParaRPr sz="2500">
              <a:latin typeface="Arial"/>
              <a:cs typeface="Arial"/>
            </a:endParaRPr>
          </a:p>
          <a:p>
            <a:pPr marL="12700" marR="5080">
              <a:lnSpc>
                <a:spcPct val="114700"/>
              </a:lnSpc>
              <a:spcBef>
                <a:spcPts val="1075"/>
              </a:spcBef>
            </a:pPr>
            <a:r>
              <a:rPr dirty="0" sz="2100">
                <a:latin typeface="Arial"/>
                <a:cs typeface="Arial"/>
              </a:rPr>
              <a:t>The concept of sustainability is part of the Tesla </a:t>
            </a:r>
            <a:r>
              <a:rPr dirty="0" sz="2100" spc="-10">
                <a:latin typeface="Arial"/>
                <a:cs typeface="Arial"/>
              </a:rPr>
              <a:t>brand. </a:t>
            </a:r>
            <a:r>
              <a:rPr dirty="0" sz="2100">
                <a:latin typeface="Arial"/>
                <a:cs typeface="Arial"/>
              </a:rPr>
              <a:t>The Tesla Smart E-Bike would also help in cutting </a:t>
            </a:r>
            <a:r>
              <a:rPr dirty="0" sz="2100" spc="-20">
                <a:latin typeface="Arial"/>
                <a:cs typeface="Arial"/>
              </a:rPr>
              <a:t>down </a:t>
            </a:r>
            <a:r>
              <a:rPr dirty="0" sz="2100">
                <a:latin typeface="Arial"/>
                <a:cs typeface="Arial"/>
              </a:rPr>
              <a:t>the carbon emission through promoting the use </a:t>
            </a:r>
            <a:r>
              <a:rPr dirty="0" sz="2100" spc="-25">
                <a:latin typeface="Arial"/>
                <a:cs typeface="Arial"/>
              </a:rPr>
              <a:t>of </a:t>
            </a:r>
            <a:r>
              <a:rPr dirty="0" sz="2100">
                <a:latin typeface="Arial"/>
                <a:cs typeface="Arial"/>
              </a:rPr>
              <a:t>electric transport as opposed to the use of fuel </a:t>
            </a:r>
            <a:r>
              <a:rPr dirty="0" sz="2100" spc="-10">
                <a:latin typeface="Arial"/>
                <a:cs typeface="Arial"/>
              </a:rPr>
              <a:t>powered </a:t>
            </a:r>
            <a:r>
              <a:rPr dirty="0" sz="2100">
                <a:latin typeface="Arial"/>
                <a:cs typeface="Arial"/>
              </a:rPr>
              <a:t>vehicles(Tesla, Inc, 2025). Light recyclable materials </a:t>
            </a:r>
            <a:r>
              <a:rPr dirty="0" sz="2100" spc="-25">
                <a:latin typeface="Arial"/>
                <a:cs typeface="Arial"/>
              </a:rPr>
              <a:t>and </a:t>
            </a:r>
            <a:r>
              <a:rPr dirty="0" sz="2100">
                <a:latin typeface="Arial"/>
                <a:cs typeface="Arial"/>
              </a:rPr>
              <a:t>energy saving battery systems could be used </a:t>
            </a:r>
            <a:r>
              <a:rPr dirty="0" sz="2100" spc="-25">
                <a:latin typeface="Arial"/>
                <a:cs typeface="Arial"/>
              </a:rPr>
              <a:t>to </a:t>
            </a:r>
            <a:r>
              <a:rPr dirty="0" sz="2100">
                <a:latin typeface="Arial"/>
                <a:cs typeface="Arial"/>
              </a:rPr>
              <a:t>manufacture the product. Moreover, electric bikes </a:t>
            </a:r>
            <a:r>
              <a:rPr dirty="0" sz="2100" spc="-10">
                <a:latin typeface="Arial"/>
                <a:cs typeface="Arial"/>
              </a:rPr>
              <a:t>would </a:t>
            </a:r>
            <a:r>
              <a:rPr dirty="0" sz="2100">
                <a:latin typeface="Arial"/>
                <a:cs typeface="Arial"/>
              </a:rPr>
              <a:t>be useful in short trips to decrease air pollution </a:t>
            </a:r>
            <a:r>
              <a:rPr dirty="0" sz="2100" spc="-25">
                <a:latin typeface="Arial"/>
                <a:cs typeface="Arial"/>
              </a:rPr>
              <a:t>and</a:t>
            </a:r>
            <a:r>
              <a:rPr dirty="0" sz="2100" spc="525">
                <a:latin typeface="Arial"/>
                <a:cs typeface="Arial"/>
              </a:rPr>
              <a:t> </a:t>
            </a:r>
            <a:r>
              <a:rPr dirty="0" sz="2100">
                <a:latin typeface="Arial"/>
                <a:cs typeface="Arial"/>
              </a:rPr>
              <a:t>traffic overcrowding in urban areas (Ranasinghe et </a:t>
            </a:r>
            <a:r>
              <a:rPr dirty="0" sz="2100" spc="-20">
                <a:latin typeface="Arial"/>
                <a:cs typeface="Arial"/>
              </a:rPr>
              <a:t>al., </a:t>
            </a:r>
            <a:r>
              <a:rPr dirty="0" sz="2100">
                <a:latin typeface="Arial"/>
                <a:cs typeface="Arial"/>
              </a:rPr>
              <a:t>2024). Tesla should also promote sustainable mobility </a:t>
            </a:r>
            <a:r>
              <a:rPr dirty="0" sz="2100" spc="-25">
                <a:latin typeface="Arial"/>
                <a:cs typeface="Arial"/>
              </a:rPr>
              <a:t>to </a:t>
            </a:r>
            <a:r>
              <a:rPr dirty="0" sz="2100">
                <a:latin typeface="Arial"/>
                <a:cs typeface="Arial"/>
              </a:rPr>
              <a:t>enhance its commitment towards the </a:t>
            </a:r>
            <a:r>
              <a:rPr dirty="0" sz="2100" spc="-10">
                <a:latin typeface="Arial"/>
                <a:cs typeface="Arial"/>
              </a:rPr>
              <a:t>environment.</a:t>
            </a:r>
            <a:endParaRPr sz="21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46890" y="10225251"/>
            <a:ext cx="5940425" cy="45669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2860" marR="5080">
              <a:lnSpc>
                <a:spcPct val="115199"/>
              </a:lnSpc>
              <a:spcBef>
                <a:spcPts val="95"/>
              </a:spcBef>
            </a:pPr>
            <a:r>
              <a:rPr dirty="0" sz="2400" spc="195">
                <a:latin typeface="Arial"/>
                <a:cs typeface="Arial"/>
              </a:rPr>
              <a:t>BRAND</a:t>
            </a:r>
            <a:r>
              <a:rPr dirty="0" sz="2400" spc="150">
                <a:latin typeface="Arial"/>
                <a:cs typeface="Arial"/>
              </a:rPr>
              <a:t> </a:t>
            </a:r>
            <a:r>
              <a:rPr dirty="0" sz="2400" spc="195">
                <a:latin typeface="Arial"/>
                <a:cs typeface="Arial"/>
              </a:rPr>
              <a:t>EXTENSION</a:t>
            </a:r>
            <a:r>
              <a:rPr dirty="0" sz="2400" spc="155">
                <a:latin typeface="Arial"/>
                <a:cs typeface="Arial"/>
              </a:rPr>
              <a:t> </a:t>
            </a:r>
            <a:r>
              <a:rPr dirty="0" sz="2400" spc="204">
                <a:latin typeface="Arial"/>
                <a:cs typeface="Arial"/>
              </a:rPr>
              <a:t>AND</a:t>
            </a:r>
            <a:r>
              <a:rPr dirty="0" sz="2400" spc="155">
                <a:latin typeface="Arial"/>
                <a:cs typeface="Arial"/>
              </a:rPr>
              <a:t> </a:t>
            </a:r>
            <a:r>
              <a:rPr dirty="0" sz="2400" spc="165">
                <a:latin typeface="Arial"/>
                <a:cs typeface="Arial"/>
              </a:rPr>
              <a:t>CURRENT </a:t>
            </a:r>
            <a:r>
              <a:rPr dirty="0" sz="2400" spc="220">
                <a:latin typeface="Arial"/>
                <a:cs typeface="Arial"/>
              </a:rPr>
              <a:t>MARKET</a:t>
            </a:r>
            <a:endParaRPr sz="2400">
              <a:latin typeface="Arial"/>
              <a:cs typeface="Arial"/>
            </a:endParaRPr>
          </a:p>
          <a:p>
            <a:pPr marL="12700" marR="433705">
              <a:lnSpc>
                <a:spcPct val="116399"/>
              </a:lnSpc>
              <a:spcBef>
                <a:spcPts val="625"/>
              </a:spcBef>
            </a:pPr>
            <a:r>
              <a:rPr dirty="0" sz="1700">
                <a:latin typeface="Arial"/>
                <a:cs typeface="Arial"/>
              </a:rPr>
              <a:t>Urban</a:t>
            </a:r>
            <a:r>
              <a:rPr dirty="0" sz="1700" spc="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transport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is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encountering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significant</a:t>
            </a:r>
            <a:r>
              <a:rPr dirty="0" sz="1700" spc="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issues,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 spc="-20">
                <a:latin typeface="Arial"/>
                <a:cs typeface="Arial"/>
              </a:rPr>
              <a:t>such </a:t>
            </a:r>
            <a:r>
              <a:rPr dirty="0" sz="1700">
                <a:latin typeface="Arial"/>
                <a:cs typeface="Arial"/>
              </a:rPr>
              <a:t>as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traffic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jam,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increase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cost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fuel,</a:t>
            </a:r>
            <a:r>
              <a:rPr dirty="0" sz="1700" spc="35">
                <a:latin typeface="Arial"/>
                <a:cs typeface="Arial"/>
              </a:rPr>
              <a:t> </a:t>
            </a:r>
            <a:r>
              <a:rPr dirty="0" sz="1700" spc="-25">
                <a:latin typeface="Arial"/>
                <a:cs typeface="Arial"/>
              </a:rPr>
              <a:t>and </a:t>
            </a:r>
            <a:r>
              <a:rPr dirty="0" sz="1700">
                <a:latin typeface="Arial"/>
                <a:cs typeface="Arial"/>
              </a:rPr>
              <a:t>environmental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pollution.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This</a:t>
            </a:r>
            <a:r>
              <a:rPr dirty="0" sz="1700" spc="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has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made</a:t>
            </a:r>
            <a:r>
              <a:rPr dirty="0" sz="1700" spc="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most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consumers </a:t>
            </a:r>
            <a:r>
              <a:rPr dirty="0" sz="1700">
                <a:latin typeface="Arial"/>
                <a:cs typeface="Arial"/>
              </a:rPr>
              <a:t>seek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sustainable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convenient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means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traveling </a:t>
            </a:r>
            <a:r>
              <a:rPr dirty="0" sz="1700">
                <a:latin typeface="Arial"/>
                <a:cs typeface="Arial"/>
              </a:rPr>
              <a:t>within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short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distance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(Tesla,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Inc,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2025).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Electric </a:t>
            </a:r>
            <a:r>
              <a:rPr dirty="0" sz="1700">
                <a:latin typeface="Arial"/>
                <a:cs typeface="Arial"/>
              </a:rPr>
              <a:t>bicycles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have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gained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popularity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due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to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fact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that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 spc="-25">
                <a:latin typeface="Arial"/>
                <a:cs typeface="Arial"/>
              </a:rPr>
              <a:t>it </a:t>
            </a:r>
            <a:r>
              <a:rPr dirty="0" sz="1700">
                <a:latin typeface="Arial"/>
                <a:cs typeface="Arial"/>
              </a:rPr>
              <a:t>offers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cheap,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environmentally-friendly,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efficient </a:t>
            </a:r>
            <a:r>
              <a:rPr dirty="0" sz="1700">
                <a:latin typeface="Arial"/>
                <a:cs typeface="Arial"/>
              </a:rPr>
              <a:t>mode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mobility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(Ranasinghe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et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al.,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2024).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Tesla </a:t>
            </a:r>
            <a:r>
              <a:rPr dirty="0" sz="1700">
                <a:latin typeface="Arial"/>
                <a:cs typeface="Arial"/>
              </a:rPr>
              <a:t>Smart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E-Bike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would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be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interest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to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urban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customers, </a:t>
            </a:r>
            <a:r>
              <a:rPr dirty="0" sz="1700">
                <a:latin typeface="Arial"/>
                <a:cs typeface="Arial"/>
              </a:rPr>
              <a:t>students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the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environmentally</a:t>
            </a:r>
            <a:r>
              <a:rPr dirty="0" sz="1700" spc="6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conscious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customers </a:t>
            </a:r>
            <a:r>
              <a:rPr dirty="0" sz="1700">
                <a:latin typeface="Arial"/>
                <a:cs typeface="Arial"/>
              </a:rPr>
              <a:t>who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are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interested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having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practical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alternative</a:t>
            </a:r>
            <a:r>
              <a:rPr dirty="0" sz="1700" spc="50">
                <a:latin typeface="Arial"/>
                <a:cs typeface="Arial"/>
              </a:rPr>
              <a:t> </a:t>
            </a:r>
            <a:r>
              <a:rPr dirty="0" sz="1700" spc="-25">
                <a:latin typeface="Arial"/>
                <a:cs typeface="Arial"/>
              </a:rPr>
              <a:t>to </a:t>
            </a:r>
            <a:r>
              <a:rPr dirty="0" sz="1700" spc="-10">
                <a:latin typeface="Arial"/>
                <a:cs typeface="Arial"/>
              </a:rPr>
              <a:t>cars.</a:t>
            </a:r>
            <a:endParaRPr sz="17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06740" y="13911301"/>
            <a:ext cx="6011545" cy="3025775"/>
          </a:xfrm>
          <a:prstGeom prst="rect">
            <a:avLst/>
          </a:prstGeom>
        </p:spPr>
        <p:txBody>
          <a:bodyPr wrap="square" lIns="0" tIns="120014" rIns="0" bIns="0" rtlCol="0" vert="horz">
            <a:spAutoFit/>
          </a:bodyPr>
          <a:lstStyle/>
          <a:p>
            <a:pPr marL="130175">
              <a:lnSpc>
                <a:spcPct val="100000"/>
              </a:lnSpc>
              <a:spcBef>
                <a:spcPts val="944"/>
              </a:spcBef>
            </a:pPr>
            <a:r>
              <a:rPr dirty="0" sz="2400" spc="180">
                <a:latin typeface="Arial"/>
                <a:cs typeface="Arial"/>
              </a:rPr>
              <a:t>CONCLUSION</a:t>
            </a:r>
            <a:endParaRPr sz="2400">
              <a:latin typeface="Arial"/>
              <a:cs typeface="Arial"/>
            </a:endParaRPr>
          </a:p>
          <a:p>
            <a:pPr marL="12700" marR="5080">
              <a:lnSpc>
                <a:spcPct val="115199"/>
              </a:lnSpc>
              <a:spcBef>
                <a:spcPts val="409"/>
              </a:spcBef>
            </a:pPr>
            <a:r>
              <a:rPr dirty="0" sz="2350">
                <a:latin typeface="Arial"/>
                <a:cs typeface="Arial"/>
              </a:rPr>
              <a:t>The Tesla Smart E-Bike is a brand </a:t>
            </a:r>
            <a:r>
              <a:rPr dirty="0" sz="2350" spc="-10">
                <a:latin typeface="Arial"/>
                <a:cs typeface="Arial"/>
              </a:rPr>
              <a:t>extension </a:t>
            </a:r>
            <a:r>
              <a:rPr dirty="0" sz="2350">
                <a:latin typeface="Arial"/>
                <a:cs typeface="Arial"/>
              </a:rPr>
              <a:t>that is strategic and in line with the interest </a:t>
            </a:r>
            <a:r>
              <a:rPr dirty="0" sz="2350" spc="-25">
                <a:latin typeface="Arial"/>
                <a:cs typeface="Arial"/>
              </a:rPr>
              <a:t>of </a:t>
            </a:r>
            <a:r>
              <a:rPr dirty="0" sz="2350">
                <a:latin typeface="Arial"/>
                <a:cs typeface="Arial"/>
              </a:rPr>
              <a:t>Tesla, which is innovative technology </a:t>
            </a:r>
            <a:r>
              <a:rPr dirty="0" sz="2350" spc="-25">
                <a:latin typeface="Arial"/>
                <a:cs typeface="Arial"/>
              </a:rPr>
              <a:t>and </a:t>
            </a:r>
            <a:r>
              <a:rPr dirty="0" sz="2350">
                <a:latin typeface="Arial"/>
                <a:cs typeface="Arial"/>
              </a:rPr>
              <a:t>sustainable transportation. Tesla has </a:t>
            </a:r>
            <a:r>
              <a:rPr dirty="0" sz="2350" spc="-25">
                <a:latin typeface="Arial"/>
                <a:cs typeface="Arial"/>
              </a:rPr>
              <a:t>an </a:t>
            </a:r>
            <a:r>
              <a:rPr dirty="0" sz="2350">
                <a:latin typeface="Arial"/>
                <a:cs typeface="Arial"/>
              </a:rPr>
              <a:t>opportunity to increase its product range </a:t>
            </a:r>
            <a:r>
              <a:rPr dirty="0" sz="2350" spc="-25">
                <a:latin typeface="Arial"/>
                <a:cs typeface="Arial"/>
              </a:rPr>
              <a:t>by </a:t>
            </a:r>
            <a:r>
              <a:rPr dirty="0" sz="2350">
                <a:latin typeface="Arial"/>
                <a:cs typeface="Arial"/>
              </a:rPr>
              <a:t>entering the electric micromobility </a:t>
            </a:r>
            <a:r>
              <a:rPr dirty="0" sz="2350" spc="-10">
                <a:latin typeface="Arial"/>
                <a:cs typeface="Arial"/>
              </a:rPr>
              <a:t>market.</a:t>
            </a:r>
            <a:endParaRPr sz="23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5578" y="17447542"/>
            <a:ext cx="13355955" cy="2445385"/>
          </a:xfrm>
          <a:prstGeom prst="rect">
            <a:avLst/>
          </a:prstGeom>
        </p:spPr>
        <p:txBody>
          <a:bodyPr wrap="square" lIns="0" tIns="1771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395"/>
              </a:spcBef>
            </a:pPr>
            <a:r>
              <a:rPr dirty="0" sz="2400" spc="125">
                <a:latin typeface="Arial"/>
                <a:cs typeface="Arial"/>
              </a:rPr>
              <a:t>REFERENCES</a:t>
            </a:r>
            <a:endParaRPr sz="2400">
              <a:latin typeface="Arial"/>
              <a:cs typeface="Arial"/>
            </a:endParaRPr>
          </a:p>
          <a:p>
            <a:pPr marL="93980" marR="5080">
              <a:lnSpc>
                <a:spcPct val="116399"/>
              </a:lnSpc>
              <a:spcBef>
                <a:spcPts val="625"/>
              </a:spcBef>
            </a:pPr>
            <a:r>
              <a:rPr dirty="0" sz="1700">
                <a:latin typeface="Arial"/>
                <a:cs typeface="Arial"/>
              </a:rPr>
              <a:t>Ilahi,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Izhar,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Ali,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Noor,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U.,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Siddique,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Khan,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...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Khan,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(2024).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Comprehensive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Design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Analysis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Economical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 spc="-25">
                <a:latin typeface="Arial"/>
                <a:cs typeface="Arial"/>
              </a:rPr>
              <a:t>E</a:t>
            </a:r>
            <a:r>
              <a:rPr dirty="0" sz="1700" spc="-25">
                <a:latin typeface="Calibri"/>
                <a:cs typeface="Calibri"/>
              </a:rPr>
              <a:t>-</a:t>
            </a:r>
            <a:r>
              <a:rPr dirty="0" sz="1700">
                <a:latin typeface="Arial"/>
                <a:cs typeface="Arial"/>
              </a:rPr>
              <a:t>Bike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Charger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with</a:t>
            </a:r>
            <a:r>
              <a:rPr dirty="0" sz="1700" spc="7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IoT</a:t>
            </a:r>
            <a:r>
              <a:rPr dirty="0" sz="1700">
                <a:latin typeface="Calibri"/>
                <a:cs typeface="Calibri"/>
              </a:rPr>
              <a:t>-</a:t>
            </a:r>
            <a:r>
              <a:rPr dirty="0" sz="1700">
                <a:latin typeface="Arial"/>
                <a:cs typeface="Arial"/>
              </a:rPr>
              <a:t>Empowered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System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for</a:t>
            </a:r>
            <a:r>
              <a:rPr dirty="0" sz="1700" spc="7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Real</a:t>
            </a:r>
            <a:r>
              <a:rPr dirty="0" sz="1700">
                <a:latin typeface="Calibri"/>
                <a:cs typeface="Calibri"/>
              </a:rPr>
              <a:t>-</a:t>
            </a:r>
            <a:r>
              <a:rPr dirty="0" sz="1700">
                <a:latin typeface="Arial"/>
                <a:cs typeface="Arial"/>
              </a:rPr>
              <a:t>Time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Parameter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Monitoring.</a:t>
            </a:r>
            <a:r>
              <a:rPr dirty="0" sz="1700" spc="7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Journal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of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Advanced</a:t>
            </a:r>
            <a:r>
              <a:rPr dirty="0" sz="1700" spc="7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Transportation,</a:t>
            </a:r>
            <a:r>
              <a:rPr dirty="0" sz="1700" spc="70">
                <a:latin typeface="Arial"/>
                <a:cs typeface="Arial"/>
              </a:rPr>
              <a:t> </a:t>
            </a:r>
            <a:r>
              <a:rPr dirty="0" sz="1700" spc="-10">
                <a:latin typeface="Arial"/>
                <a:cs typeface="Arial"/>
              </a:rPr>
              <a:t>2024(1), 2387983.</a:t>
            </a:r>
            <a:r>
              <a:rPr dirty="0" u="sng" sz="1700" spc="-1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2"/>
              </a:rPr>
              <a:t>ht</a:t>
            </a:r>
            <a:r>
              <a:rPr dirty="0" u="none" sz="1700" spc="-10">
                <a:latin typeface="Arial"/>
                <a:cs typeface="Arial"/>
                <a:hlinkClick r:id="rId2"/>
              </a:rPr>
              <a:t>t</a:t>
            </a:r>
            <a:r>
              <a:rPr dirty="0" u="sng" sz="1700" spc="-1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2"/>
              </a:rPr>
              <a:t>ps://onlinelibrary.wiley.com/doi</a:t>
            </a:r>
            <a:r>
              <a:rPr dirty="0" u="none" sz="1700" spc="-10">
                <a:latin typeface="Arial"/>
                <a:cs typeface="Arial"/>
                <a:hlinkClick r:id="rId2"/>
              </a:rPr>
              <a:t>/</a:t>
            </a:r>
            <a:r>
              <a:rPr dirty="0" u="sng" sz="1700" spc="-1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2"/>
              </a:rPr>
              <a:t>pdf/10.1155/2024/2387983</a:t>
            </a:r>
            <a:endParaRPr sz="1700">
              <a:latin typeface="Arial"/>
              <a:cs typeface="Arial"/>
            </a:endParaRPr>
          </a:p>
          <a:p>
            <a:pPr marL="93980" marR="27305">
              <a:lnSpc>
                <a:spcPct val="116399"/>
              </a:lnSpc>
            </a:pPr>
            <a:r>
              <a:rPr dirty="0" sz="1700">
                <a:latin typeface="Arial"/>
                <a:cs typeface="Arial"/>
              </a:rPr>
              <a:t>Ranasinghe,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R.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T.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Wijayarama,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V.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J.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Sahib,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Kumara,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G.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C.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W.,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Muzathik,</a:t>
            </a:r>
            <a:r>
              <a:rPr dirty="0" sz="1700" spc="4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M.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(2024).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Design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and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fabrication</a:t>
            </a:r>
            <a:r>
              <a:rPr dirty="0" sz="1700" spc="40">
                <a:latin typeface="Arial"/>
                <a:cs typeface="Arial"/>
              </a:rPr>
              <a:t> </a:t>
            </a:r>
            <a:r>
              <a:rPr dirty="0" sz="1700" spc="-25">
                <a:latin typeface="Arial"/>
                <a:cs typeface="Arial"/>
              </a:rPr>
              <a:t>of </a:t>
            </a:r>
            <a:r>
              <a:rPr dirty="0" sz="1700">
                <a:latin typeface="Arial"/>
                <a:cs typeface="Arial"/>
              </a:rPr>
              <a:t>a</a:t>
            </a:r>
            <a:r>
              <a:rPr dirty="0" sz="1700" spc="27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solar-powered</a:t>
            </a:r>
            <a:r>
              <a:rPr dirty="0" sz="1700" spc="27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electric</a:t>
            </a:r>
            <a:r>
              <a:rPr dirty="0" sz="1700" spc="28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bike.</a:t>
            </a:r>
            <a:r>
              <a:rPr dirty="0" u="sng" sz="170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3"/>
              </a:rPr>
              <a:t>http://192.248.66.13/bitstream/123456789/7343/1/ICST_2024_Proceedings-201-</a:t>
            </a:r>
            <a:r>
              <a:rPr dirty="0" u="sng" sz="1700" spc="-1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3"/>
              </a:rPr>
              <a:t>210.pdf</a:t>
            </a:r>
            <a:endParaRPr sz="1700">
              <a:latin typeface="Arial"/>
              <a:cs typeface="Arial"/>
            </a:endParaRPr>
          </a:p>
          <a:p>
            <a:pPr marL="93980">
              <a:lnSpc>
                <a:spcPct val="100000"/>
              </a:lnSpc>
              <a:spcBef>
                <a:spcPts val="334"/>
              </a:spcBef>
            </a:pPr>
            <a:r>
              <a:rPr dirty="0" sz="1700">
                <a:latin typeface="Arial"/>
                <a:cs typeface="Arial"/>
              </a:rPr>
              <a:t>Tesla,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Inc.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(2025).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Investor</a:t>
            </a:r>
            <a:r>
              <a:rPr dirty="0" sz="1700" spc="60">
                <a:latin typeface="Arial"/>
                <a:cs typeface="Arial"/>
              </a:rPr>
              <a:t> </a:t>
            </a:r>
            <a:r>
              <a:rPr dirty="0" sz="1700">
                <a:latin typeface="Arial"/>
                <a:cs typeface="Arial"/>
              </a:rPr>
              <a:t>relations.</a:t>
            </a:r>
            <a:r>
              <a:rPr dirty="0" sz="1700" spc="55">
                <a:latin typeface="Arial"/>
                <a:cs typeface="Arial"/>
              </a:rPr>
              <a:t> </a:t>
            </a:r>
            <a:r>
              <a:rPr dirty="0" u="sng" sz="1700" spc="-10">
                <a:uFill>
                  <a:solidFill>
                    <a:srgbClr val="000000"/>
                  </a:solidFill>
                </a:uFill>
                <a:latin typeface="Arial"/>
                <a:cs typeface="Arial"/>
                <a:hlinkClick r:id="rId4"/>
              </a:rPr>
              <a:t>https://ir.tesla.com/</a:t>
            </a:r>
            <a:endParaRPr sz="17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00808" y="3048345"/>
            <a:ext cx="6868159" cy="35337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6300"/>
              </a:lnSpc>
              <a:spcBef>
                <a:spcPts val="100"/>
              </a:spcBef>
            </a:pP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proposed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brand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extension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will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85">
                <a:latin typeface="Trebuchet MS"/>
                <a:cs typeface="Trebuchet MS"/>
              </a:rPr>
              <a:t>Smart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210">
                <a:latin typeface="Trebuchet MS"/>
                <a:cs typeface="Trebuchet MS"/>
              </a:rPr>
              <a:t>E-</a:t>
            </a:r>
            <a:r>
              <a:rPr dirty="0" sz="1800" spc="-10">
                <a:latin typeface="Trebuchet MS"/>
                <a:cs typeface="Trebuchet MS"/>
              </a:rPr>
              <a:t>Bike, </a:t>
            </a:r>
            <a:r>
              <a:rPr dirty="0" sz="1800">
                <a:latin typeface="Trebuchet MS"/>
                <a:cs typeface="Trebuchet MS"/>
              </a:rPr>
              <a:t>which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is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 spc="105">
                <a:latin typeface="Trebuchet MS"/>
                <a:cs typeface="Trebuchet MS"/>
              </a:rPr>
              <a:t>an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electric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bike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aimed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at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offering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 spc="150">
                <a:latin typeface="Trebuchet MS"/>
                <a:cs typeface="Trebuchet MS"/>
              </a:rPr>
              <a:t>a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sustainable</a:t>
            </a:r>
            <a:r>
              <a:rPr dirty="0" sz="1800" spc="20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and </a:t>
            </a:r>
            <a:r>
              <a:rPr dirty="0" sz="1800" spc="-20">
                <a:latin typeface="Trebuchet MS"/>
                <a:cs typeface="Trebuchet MS"/>
              </a:rPr>
              <a:t>efficient </a:t>
            </a:r>
            <a:r>
              <a:rPr dirty="0" sz="1800" spc="75">
                <a:latin typeface="Trebuchet MS"/>
                <a:cs typeface="Trebuchet MS"/>
              </a:rPr>
              <a:t>mode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transportation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city.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 spc="85">
                <a:latin typeface="Trebuchet MS"/>
                <a:cs typeface="Trebuchet MS"/>
              </a:rPr>
              <a:t>Smart</a:t>
            </a:r>
            <a:r>
              <a:rPr dirty="0" sz="1800" spc="-10">
                <a:latin typeface="Trebuchet MS"/>
                <a:cs typeface="Trebuchet MS"/>
              </a:rPr>
              <a:t> </a:t>
            </a:r>
            <a:r>
              <a:rPr dirty="0" sz="1800" spc="190">
                <a:latin typeface="Trebuchet MS"/>
                <a:cs typeface="Trebuchet MS"/>
              </a:rPr>
              <a:t>E-</a:t>
            </a:r>
            <a:r>
              <a:rPr dirty="0" sz="1800">
                <a:latin typeface="Trebuchet MS"/>
                <a:cs typeface="Trebuchet MS"/>
              </a:rPr>
              <a:t>Bike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will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be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equipped</a:t>
            </a:r>
            <a:r>
              <a:rPr dirty="0" sz="1800" spc="9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with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latest</a:t>
            </a:r>
            <a:r>
              <a:rPr dirty="0" sz="1800" spc="9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battery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technology</a:t>
            </a:r>
            <a:r>
              <a:rPr dirty="0" sz="1800" spc="90">
                <a:latin typeface="Trebuchet MS"/>
                <a:cs typeface="Trebuchet MS"/>
              </a:rPr>
              <a:t> </a:t>
            </a:r>
            <a:r>
              <a:rPr dirty="0" sz="1800" spc="30">
                <a:latin typeface="Trebuchet MS"/>
                <a:cs typeface="Trebuchet MS"/>
              </a:rPr>
              <a:t>that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electric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55">
                <a:latin typeface="Trebuchet MS"/>
                <a:cs typeface="Trebuchet MS"/>
              </a:rPr>
              <a:t>cars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Tesla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utilize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hence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increased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65">
                <a:latin typeface="Trebuchet MS"/>
                <a:cs typeface="Trebuchet MS"/>
              </a:rPr>
              <a:t>range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and </a:t>
            </a:r>
            <a:r>
              <a:rPr dirty="0" sz="1800">
                <a:latin typeface="Trebuchet MS"/>
                <a:cs typeface="Trebuchet MS"/>
              </a:rPr>
              <a:t>quicker</a:t>
            </a:r>
            <a:r>
              <a:rPr dirty="0" sz="1800" spc="5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recharge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time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(Ilahi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et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al.,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2024).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bike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 spc="95">
                <a:latin typeface="Trebuchet MS"/>
                <a:cs typeface="Trebuchet MS"/>
              </a:rPr>
              <a:t>would</a:t>
            </a:r>
            <a:r>
              <a:rPr dirty="0" sz="1800" spc="55">
                <a:latin typeface="Trebuchet MS"/>
                <a:cs typeface="Trebuchet MS"/>
              </a:rPr>
              <a:t> </a:t>
            </a:r>
            <a:r>
              <a:rPr dirty="0" sz="1800" spc="90">
                <a:latin typeface="Trebuchet MS"/>
                <a:cs typeface="Trebuchet MS"/>
              </a:rPr>
              <a:t>also </a:t>
            </a:r>
            <a:r>
              <a:rPr dirty="0" sz="1800">
                <a:latin typeface="Trebuchet MS"/>
                <a:cs typeface="Trebuchet MS"/>
              </a:rPr>
              <a:t>include</a:t>
            </a:r>
            <a:r>
              <a:rPr dirty="0" sz="1800" spc="75">
                <a:latin typeface="Trebuchet MS"/>
                <a:cs typeface="Trebuchet MS"/>
              </a:rPr>
              <a:t> smart </a:t>
            </a:r>
            <a:r>
              <a:rPr dirty="0" sz="1800" spc="50">
                <a:latin typeface="Trebuchet MS"/>
                <a:cs typeface="Trebuchet MS"/>
              </a:rPr>
              <a:t>technology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by</a:t>
            </a:r>
            <a:r>
              <a:rPr dirty="0" sz="1800" spc="80">
                <a:latin typeface="Trebuchet MS"/>
                <a:cs typeface="Trebuchet MS"/>
              </a:rPr>
              <a:t> </a:t>
            </a:r>
            <a:r>
              <a:rPr dirty="0" sz="1800" spc="60">
                <a:latin typeface="Trebuchet MS"/>
                <a:cs typeface="Trebuchet MS"/>
              </a:rPr>
              <a:t>use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150">
                <a:latin typeface="Trebuchet MS"/>
                <a:cs typeface="Trebuchet MS"/>
              </a:rPr>
              <a:t>a</a:t>
            </a:r>
            <a:r>
              <a:rPr dirty="0" sz="1800" spc="8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mobile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application</a:t>
            </a:r>
            <a:r>
              <a:rPr dirty="0" sz="1800" spc="75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where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user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95">
                <a:latin typeface="Trebuchet MS"/>
                <a:cs typeface="Trebuchet MS"/>
              </a:rPr>
              <a:t>would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45">
                <a:latin typeface="Trebuchet MS"/>
                <a:cs typeface="Trebuchet MS"/>
              </a:rPr>
              <a:t>monitor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battery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life,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route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directions,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75">
                <a:latin typeface="Trebuchet MS"/>
                <a:cs typeface="Trebuchet MS"/>
              </a:rPr>
              <a:t>and </a:t>
            </a:r>
            <a:r>
              <a:rPr dirty="0" sz="1800">
                <a:latin typeface="Trebuchet MS"/>
                <a:cs typeface="Trebuchet MS"/>
              </a:rPr>
              <a:t>performance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(Tesla,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Inc,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2025).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60">
                <a:latin typeface="Trebuchet MS"/>
                <a:cs typeface="Trebuchet MS"/>
              </a:rPr>
              <a:t>Also,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195">
                <a:latin typeface="Trebuchet MS"/>
                <a:cs typeface="Trebuchet MS"/>
              </a:rPr>
              <a:t>e-</a:t>
            </a:r>
            <a:r>
              <a:rPr dirty="0" sz="1800">
                <a:latin typeface="Trebuchet MS"/>
                <a:cs typeface="Trebuchet MS"/>
              </a:rPr>
              <a:t>bike</a:t>
            </a:r>
            <a:r>
              <a:rPr dirty="0" sz="1800" spc="7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might</a:t>
            </a:r>
            <a:r>
              <a:rPr dirty="0" sz="1800" spc="65">
                <a:latin typeface="Trebuchet MS"/>
                <a:cs typeface="Trebuchet MS"/>
              </a:rPr>
              <a:t> </a:t>
            </a:r>
            <a:r>
              <a:rPr dirty="0" sz="1800" spc="40">
                <a:latin typeface="Trebuchet MS"/>
                <a:cs typeface="Trebuchet MS"/>
              </a:rPr>
              <a:t>have </a:t>
            </a:r>
            <a:r>
              <a:rPr dirty="0" sz="1800">
                <a:latin typeface="Trebuchet MS"/>
                <a:cs typeface="Trebuchet MS"/>
              </a:rPr>
              <a:t>artificial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intelligence</a:t>
            </a:r>
            <a:r>
              <a:rPr dirty="0" sz="1800" spc="110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that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 spc="70">
                <a:latin typeface="Trebuchet MS"/>
                <a:cs typeface="Trebuchet MS"/>
              </a:rPr>
              <a:t>helps</a:t>
            </a:r>
            <a:r>
              <a:rPr dirty="0" sz="1800" spc="1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</a:t>
            </a:r>
            <a:r>
              <a:rPr dirty="0" sz="1800" spc="10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safety,</a:t>
            </a:r>
            <a:r>
              <a:rPr dirty="0" sz="1800" spc="11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including</a:t>
            </a:r>
            <a:r>
              <a:rPr dirty="0" sz="1800" spc="110">
                <a:latin typeface="Trebuchet MS"/>
                <a:cs typeface="Trebuchet MS"/>
              </a:rPr>
              <a:t> </a:t>
            </a:r>
            <a:r>
              <a:rPr dirty="0" sz="1800" spc="-25">
                <a:latin typeface="Trebuchet MS"/>
                <a:cs typeface="Trebuchet MS"/>
              </a:rPr>
              <a:t>the </a:t>
            </a:r>
            <a:r>
              <a:rPr dirty="0" sz="1800">
                <a:latin typeface="Trebuchet MS"/>
                <a:cs typeface="Trebuchet MS"/>
              </a:rPr>
              <a:t>detection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60">
                <a:latin typeface="Trebuchet MS"/>
                <a:cs typeface="Trebuchet MS"/>
              </a:rPr>
              <a:t>obstacles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100">
                <a:latin typeface="Trebuchet MS"/>
                <a:cs typeface="Trebuchet MS"/>
              </a:rPr>
              <a:t>and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50">
                <a:latin typeface="Trebuchet MS"/>
                <a:cs typeface="Trebuchet MS"/>
              </a:rPr>
              <a:t>automatic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 spc="45">
                <a:latin typeface="Trebuchet MS"/>
                <a:cs typeface="Trebuchet MS"/>
              </a:rPr>
              <a:t>control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of</a:t>
            </a:r>
            <a:r>
              <a:rPr dirty="0" sz="1800" spc="40">
                <a:latin typeface="Trebuchet MS"/>
                <a:cs typeface="Trebuchet MS"/>
              </a:rPr>
              <a:t> </a:t>
            </a:r>
            <a:r>
              <a:rPr dirty="0" sz="1800">
                <a:latin typeface="Trebuchet MS"/>
                <a:cs typeface="Trebuchet MS"/>
              </a:rPr>
              <a:t>the</a:t>
            </a:r>
            <a:r>
              <a:rPr dirty="0" sz="1800" spc="35">
                <a:latin typeface="Trebuchet MS"/>
                <a:cs typeface="Trebuchet MS"/>
              </a:rPr>
              <a:t> </a:t>
            </a:r>
            <a:r>
              <a:rPr dirty="0" sz="1800" spc="-10">
                <a:latin typeface="Trebuchet MS"/>
                <a:cs typeface="Trebuchet MS"/>
              </a:rPr>
              <a:t>light.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sakshi909mittal</dc:creator>
  <cp:keywords>DAG_VsIXjsA,BAGyIVzqXDw,0</cp:keywords>
  <dc:title>Blue Orange Playful Illustration Travel Tips Poster</dc:title>
  <dcterms:created xsi:type="dcterms:W3CDTF">2026-03-08T12:21:35Z</dcterms:created>
  <dcterms:modified xsi:type="dcterms:W3CDTF">2026-03-08T12:21:35Z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2026-03-06T00:00:00Z</vt:filetime>
  </property>
  <property fmtid="{D5CDD505-2E9C-101B-9397-08002B2CF9AE}" pid="3" name="Creator">
    <vt:lpwstr>Canva</vt:lpwstr>
  </property>
  <property fmtid="{D5CDD505-2E9C-101B-9397-08002B2CF9AE}" pid="4" name="LastSaved">
    <vt:filetime>2026-03-08T00:00:00Z</vt:filetime>
  </property>
  <property fmtid="{D5CDD505-2E9C-101B-9397-08002B2CF9AE}" pid="5" name="Producer">
    <vt:lpwstr>Canva</vt:lpwstr>
  </property>
</Properties>
</file>