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14" r:id="rId1"/>
  </p:sldMasterIdLst>
  <p:notesMasterIdLst>
    <p:notesMasterId r:id="rId18"/>
  </p:notesMasterIdLst>
  <p:sldIdLst>
    <p:sldId id="256" r:id="rId2"/>
    <p:sldId id="257" r:id="rId3"/>
    <p:sldId id="258" r:id="rId4"/>
    <p:sldId id="259" r:id="rId5"/>
    <p:sldId id="268" r:id="rId6"/>
    <p:sldId id="260" r:id="rId7"/>
    <p:sldId id="261" r:id="rId8"/>
    <p:sldId id="266" r:id="rId9"/>
    <p:sldId id="263" r:id="rId10"/>
    <p:sldId id="264" r:id="rId11"/>
    <p:sldId id="265" r:id="rId12"/>
    <p:sldId id="272" r:id="rId13"/>
    <p:sldId id="267" r:id="rId14"/>
    <p:sldId id="269" r:id="rId15"/>
    <p:sldId id="270"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A95ECD5-7AF1-4348-80F8-298C311B16E4}" v="82" dt="2020-11-15T09:02:55.4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88727"/>
  </p:normalViewPr>
  <p:slideViewPr>
    <p:cSldViewPr snapToGrid="0" snapToObjects="1">
      <p:cViewPr varScale="1">
        <p:scale>
          <a:sx n="82" d="100"/>
          <a:sy n="82" d="100"/>
        </p:scale>
        <p:origin x="116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92B40B5-C0AC-4068-AF9A-BACC006884A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6ABD64A-C693-410C-989D-83F87042D594}">
      <dgm:prSet/>
      <dgm:spPr/>
      <dgm:t>
        <a:bodyPr/>
        <a:lstStyle/>
        <a:p>
          <a:r>
            <a:rPr lang="en-US"/>
            <a:t>What business am I looking at?</a:t>
          </a:r>
        </a:p>
      </dgm:t>
    </dgm:pt>
    <dgm:pt modelId="{D7C4E9E2-9400-4611-AEA3-26B5FE18B5B0}" type="parTrans" cxnId="{2A2C6C3D-B616-4903-BAF2-380E834DCAE4}">
      <dgm:prSet/>
      <dgm:spPr/>
      <dgm:t>
        <a:bodyPr/>
        <a:lstStyle/>
        <a:p>
          <a:endParaRPr lang="en-US"/>
        </a:p>
      </dgm:t>
    </dgm:pt>
    <dgm:pt modelId="{B2272F72-A100-40E5-99EA-674409A96027}" type="sibTrans" cxnId="{2A2C6C3D-B616-4903-BAF2-380E834DCAE4}">
      <dgm:prSet/>
      <dgm:spPr/>
      <dgm:t>
        <a:bodyPr/>
        <a:lstStyle/>
        <a:p>
          <a:endParaRPr lang="en-US"/>
        </a:p>
      </dgm:t>
    </dgm:pt>
    <dgm:pt modelId="{297562C1-7FF2-4C16-9567-2BEABAB59158}">
      <dgm:prSet/>
      <dgm:spPr/>
      <dgm:t>
        <a:bodyPr/>
        <a:lstStyle/>
        <a:p>
          <a:r>
            <a:rPr lang="en-US"/>
            <a:t>Why have I chosen the business?</a:t>
          </a:r>
        </a:p>
      </dgm:t>
    </dgm:pt>
    <dgm:pt modelId="{790AB592-C759-49E5-BC50-2570B0C3FCB7}" type="parTrans" cxnId="{0272D8D1-98A2-4F1C-B3A3-A07188245D8B}">
      <dgm:prSet/>
      <dgm:spPr/>
      <dgm:t>
        <a:bodyPr/>
        <a:lstStyle/>
        <a:p>
          <a:endParaRPr lang="en-US"/>
        </a:p>
      </dgm:t>
    </dgm:pt>
    <dgm:pt modelId="{7245C474-E5FA-4BA4-B40E-83E8CF3502FC}" type="sibTrans" cxnId="{0272D8D1-98A2-4F1C-B3A3-A07188245D8B}">
      <dgm:prSet/>
      <dgm:spPr/>
      <dgm:t>
        <a:bodyPr/>
        <a:lstStyle/>
        <a:p>
          <a:endParaRPr lang="en-US"/>
        </a:p>
      </dgm:t>
    </dgm:pt>
    <dgm:pt modelId="{4E5C7CDA-5F34-4A70-BFFF-CE8B2E7AFE65}">
      <dgm:prSet/>
      <dgm:spPr/>
      <dgm:t>
        <a:bodyPr/>
        <a:lstStyle/>
        <a:p>
          <a:r>
            <a:rPr lang="en-US"/>
            <a:t>What Sector is the business in?</a:t>
          </a:r>
        </a:p>
      </dgm:t>
    </dgm:pt>
    <dgm:pt modelId="{AFDA4CBB-F7B3-4B38-BFEE-B726C97E4070}" type="parTrans" cxnId="{75C1D587-9A94-464D-8A40-C5D7870299D6}">
      <dgm:prSet/>
      <dgm:spPr/>
      <dgm:t>
        <a:bodyPr/>
        <a:lstStyle/>
        <a:p>
          <a:endParaRPr lang="en-US"/>
        </a:p>
      </dgm:t>
    </dgm:pt>
    <dgm:pt modelId="{4DB6D33D-A401-4D55-9328-E288EE06674D}" type="sibTrans" cxnId="{75C1D587-9A94-464D-8A40-C5D7870299D6}">
      <dgm:prSet/>
      <dgm:spPr/>
      <dgm:t>
        <a:bodyPr/>
        <a:lstStyle/>
        <a:p>
          <a:endParaRPr lang="en-US"/>
        </a:p>
      </dgm:t>
    </dgm:pt>
    <dgm:pt modelId="{0A848DB7-98E3-49A5-ABEB-A3F3FF7EC3AC}">
      <dgm:prSet/>
      <dgm:spPr/>
      <dgm:t>
        <a:bodyPr/>
        <a:lstStyle/>
        <a:p>
          <a:r>
            <a:rPr lang="en-US"/>
            <a:t>How has the sector been impacted?</a:t>
          </a:r>
        </a:p>
      </dgm:t>
    </dgm:pt>
    <dgm:pt modelId="{AEFDAAE8-232D-403A-95C1-8911229D3CEF}" type="parTrans" cxnId="{81371F2E-EAD5-4E16-966A-204EF2094C97}">
      <dgm:prSet/>
      <dgm:spPr/>
      <dgm:t>
        <a:bodyPr/>
        <a:lstStyle/>
        <a:p>
          <a:endParaRPr lang="en-US"/>
        </a:p>
      </dgm:t>
    </dgm:pt>
    <dgm:pt modelId="{F64F7C69-14F3-4EA8-BC3C-6EF01F8F93F5}" type="sibTrans" cxnId="{81371F2E-EAD5-4E16-966A-204EF2094C97}">
      <dgm:prSet/>
      <dgm:spPr/>
      <dgm:t>
        <a:bodyPr/>
        <a:lstStyle/>
        <a:p>
          <a:endParaRPr lang="en-US"/>
        </a:p>
      </dgm:t>
    </dgm:pt>
    <dgm:pt modelId="{5DE371A2-B91B-4FF3-A551-011805442576}">
      <dgm:prSet/>
      <dgm:spPr/>
      <dgm:t>
        <a:bodyPr/>
        <a:lstStyle/>
        <a:p>
          <a:r>
            <a:rPr lang="en-US"/>
            <a:t>Economic social impacts on the business?</a:t>
          </a:r>
        </a:p>
      </dgm:t>
    </dgm:pt>
    <dgm:pt modelId="{B7FD764D-E39A-47E8-BF62-6F0BD188C907}" type="parTrans" cxnId="{FDBF7964-1D73-477A-8252-021FE317D749}">
      <dgm:prSet/>
      <dgm:spPr/>
      <dgm:t>
        <a:bodyPr/>
        <a:lstStyle/>
        <a:p>
          <a:endParaRPr lang="en-US"/>
        </a:p>
      </dgm:t>
    </dgm:pt>
    <dgm:pt modelId="{B34A0918-5E14-49DE-BB91-D9BA0EE1BF66}" type="sibTrans" cxnId="{FDBF7964-1D73-477A-8252-021FE317D749}">
      <dgm:prSet/>
      <dgm:spPr/>
      <dgm:t>
        <a:bodyPr/>
        <a:lstStyle/>
        <a:p>
          <a:endParaRPr lang="en-US"/>
        </a:p>
      </dgm:t>
    </dgm:pt>
    <dgm:pt modelId="{7A1A6FF5-FEC7-4CC1-A952-8A2365A2FEFA}" type="pres">
      <dgm:prSet presAssocID="{992B40B5-C0AC-4068-AF9A-BACC006884A3}" presName="root" presStyleCnt="0">
        <dgm:presLayoutVars>
          <dgm:dir/>
          <dgm:resizeHandles val="exact"/>
        </dgm:presLayoutVars>
      </dgm:prSet>
      <dgm:spPr/>
    </dgm:pt>
    <dgm:pt modelId="{210D9185-997B-4F8B-A552-87CE716FC4B7}" type="pres">
      <dgm:prSet presAssocID="{56ABD64A-C693-410C-989D-83F87042D594}" presName="compNode" presStyleCnt="0"/>
      <dgm:spPr/>
    </dgm:pt>
    <dgm:pt modelId="{22253104-C097-486D-A2A6-8F03CDD0B36C}" type="pres">
      <dgm:prSet presAssocID="{56ABD64A-C693-410C-989D-83F87042D594}" presName="bgRect" presStyleLbl="bgShp" presStyleIdx="0" presStyleCnt="5"/>
      <dgm:spPr/>
    </dgm:pt>
    <dgm:pt modelId="{D907FB98-9F2F-4A82-A445-D75D96220687}" type="pres">
      <dgm:prSet presAssocID="{56ABD64A-C693-410C-989D-83F87042D59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157523A7-5A64-4C70-A300-77FE2FC76973}" type="pres">
      <dgm:prSet presAssocID="{56ABD64A-C693-410C-989D-83F87042D594}" presName="spaceRect" presStyleCnt="0"/>
      <dgm:spPr/>
    </dgm:pt>
    <dgm:pt modelId="{7D5F4C4A-427E-4BFD-9FDE-7B0ECDA2D1BF}" type="pres">
      <dgm:prSet presAssocID="{56ABD64A-C693-410C-989D-83F87042D594}" presName="parTx" presStyleLbl="revTx" presStyleIdx="0" presStyleCnt="5">
        <dgm:presLayoutVars>
          <dgm:chMax val="0"/>
          <dgm:chPref val="0"/>
        </dgm:presLayoutVars>
      </dgm:prSet>
      <dgm:spPr/>
    </dgm:pt>
    <dgm:pt modelId="{20C0060E-5A98-43CC-92A3-ABEE8FEEACB8}" type="pres">
      <dgm:prSet presAssocID="{B2272F72-A100-40E5-99EA-674409A96027}" presName="sibTrans" presStyleCnt="0"/>
      <dgm:spPr/>
    </dgm:pt>
    <dgm:pt modelId="{AEEC3AE4-FECC-4F31-85F4-BA0B56C49D73}" type="pres">
      <dgm:prSet presAssocID="{297562C1-7FF2-4C16-9567-2BEABAB59158}" presName="compNode" presStyleCnt="0"/>
      <dgm:spPr/>
    </dgm:pt>
    <dgm:pt modelId="{4D7F1AC6-3E8E-41B9-B883-9B0B014C400B}" type="pres">
      <dgm:prSet presAssocID="{297562C1-7FF2-4C16-9567-2BEABAB59158}" presName="bgRect" presStyleLbl="bgShp" presStyleIdx="1" presStyleCnt="5"/>
      <dgm:spPr/>
    </dgm:pt>
    <dgm:pt modelId="{B52AD6CF-5A61-4708-9EA6-036484A55A80}" type="pres">
      <dgm:prSet presAssocID="{297562C1-7FF2-4C16-9567-2BEABAB59158}"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ilding"/>
        </a:ext>
      </dgm:extLst>
    </dgm:pt>
    <dgm:pt modelId="{D82A54EE-BA39-4150-9308-276C029EADD8}" type="pres">
      <dgm:prSet presAssocID="{297562C1-7FF2-4C16-9567-2BEABAB59158}" presName="spaceRect" presStyleCnt="0"/>
      <dgm:spPr/>
    </dgm:pt>
    <dgm:pt modelId="{90C74164-E8F2-4D1A-B513-9C20691C4245}" type="pres">
      <dgm:prSet presAssocID="{297562C1-7FF2-4C16-9567-2BEABAB59158}" presName="parTx" presStyleLbl="revTx" presStyleIdx="1" presStyleCnt="5">
        <dgm:presLayoutVars>
          <dgm:chMax val="0"/>
          <dgm:chPref val="0"/>
        </dgm:presLayoutVars>
      </dgm:prSet>
      <dgm:spPr/>
    </dgm:pt>
    <dgm:pt modelId="{A1DC3C80-6C64-4E75-BA24-4CD4C8C79FD3}" type="pres">
      <dgm:prSet presAssocID="{7245C474-E5FA-4BA4-B40E-83E8CF3502FC}" presName="sibTrans" presStyleCnt="0"/>
      <dgm:spPr/>
    </dgm:pt>
    <dgm:pt modelId="{63FE34A4-3E8D-4896-A210-663E37FBFFBC}" type="pres">
      <dgm:prSet presAssocID="{4E5C7CDA-5F34-4A70-BFFF-CE8B2E7AFE65}" presName="compNode" presStyleCnt="0"/>
      <dgm:spPr/>
    </dgm:pt>
    <dgm:pt modelId="{3E531C27-F569-43BE-8760-147DEFFBB314}" type="pres">
      <dgm:prSet presAssocID="{4E5C7CDA-5F34-4A70-BFFF-CE8B2E7AFE65}" presName="bgRect" presStyleLbl="bgShp" presStyleIdx="2" presStyleCnt="5"/>
      <dgm:spPr/>
    </dgm:pt>
    <dgm:pt modelId="{036E27F3-1963-45CB-9731-86ACD40EDDBF}" type="pres">
      <dgm:prSet presAssocID="{4E5C7CDA-5F34-4A70-BFFF-CE8B2E7AFE6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actory"/>
        </a:ext>
      </dgm:extLst>
    </dgm:pt>
    <dgm:pt modelId="{80F37306-4147-4882-825B-6A009C89983A}" type="pres">
      <dgm:prSet presAssocID="{4E5C7CDA-5F34-4A70-BFFF-CE8B2E7AFE65}" presName="spaceRect" presStyleCnt="0"/>
      <dgm:spPr/>
    </dgm:pt>
    <dgm:pt modelId="{590DE664-3216-4A4D-9294-AE4427D19858}" type="pres">
      <dgm:prSet presAssocID="{4E5C7CDA-5F34-4A70-BFFF-CE8B2E7AFE65}" presName="parTx" presStyleLbl="revTx" presStyleIdx="2" presStyleCnt="5">
        <dgm:presLayoutVars>
          <dgm:chMax val="0"/>
          <dgm:chPref val="0"/>
        </dgm:presLayoutVars>
      </dgm:prSet>
      <dgm:spPr/>
    </dgm:pt>
    <dgm:pt modelId="{2243424E-DB3E-4B38-89A5-EF9E3E05D31B}" type="pres">
      <dgm:prSet presAssocID="{4DB6D33D-A401-4D55-9328-E288EE06674D}" presName="sibTrans" presStyleCnt="0"/>
      <dgm:spPr/>
    </dgm:pt>
    <dgm:pt modelId="{D77305E7-499F-4547-A52B-0B18F1565DBC}" type="pres">
      <dgm:prSet presAssocID="{0A848DB7-98E3-49A5-ABEB-A3F3FF7EC3AC}" presName="compNode" presStyleCnt="0"/>
      <dgm:spPr/>
    </dgm:pt>
    <dgm:pt modelId="{4C846490-8A39-48DE-8C4D-B45C3D6B2AC1}" type="pres">
      <dgm:prSet presAssocID="{0A848DB7-98E3-49A5-ABEB-A3F3FF7EC3AC}" presName="bgRect" presStyleLbl="bgShp" presStyleIdx="3" presStyleCnt="5"/>
      <dgm:spPr/>
    </dgm:pt>
    <dgm:pt modelId="{2CA0667A-0674-4A22-A3FC-54DA80E6971B}" type="pres">
      <dgm:prSet presAssocID="{0A848DB7-98E3-49A5-ABEB-A3F3FF7EC3A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arm scene"/>
        </a:ext>
      </dgm:extLst>
    </dgm:pt>
    <dgm:pt modelId="{C02473BA-9C3F-410C-9EA3-5A4A37BA062C}" type="pres">
      <dgm:prSet presAssocID="{0A848DB7-98E3-49A5-ABEB-A3F3FF7EC3AC}" presName="spaceRect" presStyleCnt="0"/>
      <dgm:spPr/>
    </dgm:pt>
    <dgm:pt modelId="{611B75FF-CD93-4EF4-8BB5-DA18AB4BECDF}" type="pres">
      <dgm:prSet presAssocID="{0A848DB7-98E3-49A5-ABEB-A3F3FF7EC3AC}" presName="parTx" presStyleLbl="revTx" presStyleIdx="3" presStyleCnt="5">
        <dgm:presLayoutVars>
          <dgm:chMax val="0"/>
          <dgm:chPref val="0"/>
        </dgm:presLayoutVars>
      </dgm:prSet>
      <dgm:spPr/>
    </dgm:pt>
    <dgm:pt modelId="{BA775D22-1438-49C9-99A6-EEFA06CBFA4E}" type="pres">
      <dgm:prSet presAssocID="{F64F7C69-14F3-4EA8-BC3C-6EF01F8F93F5}" presName="sibTrans" presStyleCnt="0"/>
      <dgm:spPr/>
    </dgm:pt>
    <dgm:pt modelId="{CAA52A95-D558-4EC8-9DAC-E7F040997F0F}" type="pres">
      <dgm:prSet presAssocID="{5DE371A2-B91B-4FF3-A551-011805442576}" presName="compNode" presStyleCnt="0"/>
      <dgm:spPr/>
    </dgm:pt>
    <dgm:pt modelId="{A160AEF8-74C4-4EEE-93D5-7F3AB7E5AB75}" type="pres">
      <dgm:prSet presAssocID="{5DE371A2-B91B-4FF3-A551-011805442576}" presName="bgRect" presStyleLbl="bgShp" presStyleIdx="4" presStyleCnt="5"/>
      <dgm:spPr/>
    </dgm:pt>
    <dgm:pt modelId="{345A197A-2634-4A71-86FE-C4A943D18CCC}" type="pres">
      <dgm:prSet presAssocID="{5DE371A2-B91B-4FF3-A551-01180544257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oney"/>
        </a:ext>
      </dgm:extLst>
    </dgm:pt>
    <dgm:pt modelId="{F79A07F0-526B-43AD-BE89-F4E65BD4B728}" type="pres">
      <dgm:prSet presAssocID="{5DE371A2-B91B-4FF3-A551-011805442576}" presName="spaceRect" presStyleCnt="0"/>
      <dgm:spPr/>
    </dgm:pt>
    <dgm:pt modelId="{95207D70-4BDB-4C4B-88E5-4AF16D1E4B09}" type="pres">
      <dgm:prSet presAssocID="{5DE371A2-B91B-4FF3-A551-011805442576}" presName="parTx" presStyleLbl="revTx" presStyleIdx="4" presStyleCnt="5">
        <dgm:presLayoutVars>
          <dgm:chMax val="0"/>
          <dgm:chPref val="0"/>
        </dgm:presLayoutVars>
      </dgm:prSet>
      <dgm:spPr/>
    </dgm:pt>
  </dgm:ptLst>
  <dgm:cxnLst>
    <dgm:cxn modelId="{81371F2E-EAD5-4E16-966A-204EF2094C97}" srcId="{992B40B5-C0AC-4068-AF9A-BACC006884A3}" destId="{0A848DB7-98E3-49A5-ABEB-A3F3FF7EC3AC}" srcOrd="3" destOrd="0" parTransId="{AEFDAAE8-232D-403A-95C1-8911229D3CEF}" sibTransId="{F64F7C69-14F3-4EA8-BC3C-6EF01F8F93F5}"/>
    <dgm:cxn modelId="{5E94543A-F4CB-4701-900D-ED8526C16AB2}" type="presOf" srcId="{5DE371A2-B91B-4FF3-A551-011805442576}" destId="{95207D70-4BDB-4C4B-88E5-4AF16D1E4B09}" srcOrd="0" destOrd="0" presId="urn:microsoft.com/office/officeart/2018/2/layout/IconVerticalSolidList"/>
    <dgm:cxn modelId="{2A2C6C3D-B616-4903-BAF2-380E834DCAE4}" srcId="{992B40B5-C0AC-4068-AF9A-BACC006884A3}" destId="{56ABD64A-C693-410C-989D-83F87042D594}" srcOrd="0" destOrd="0" parTransId="{D7C4E9E2-9400-4611-AEA3-26B5FE18B5B0}" sibTransId="{B2272F72-A100-40E5-99EA-674409A96027}"/>
    <dgm:cxn modelId="{8555034A-072E-4407-99BD-3508C93EF5FE}" type="presOf" srcId="{0A848DB7-98E3-49A5-ABEB-A3F3FF7EC3AC}" destId="{611B75FF-CD93-4EF4-8BB5-DA18AB4BECDF}" srcOrd="0" destOrd="0" presId="urn:microsoft.com/office/officeart/2018/2/layout/IconVerticalSolidList"/>
    <dgm:cxn modelId="{74962657-DB4A-4754-B2C9-EE9DDA34EF05}" type="presOf" srcId="{4E5C7CDA-5F34-4A70-BFFF-CE8B2E7AFE65}" destId="{590DE664-3216-4A4D-9294-AE4427D19858}" srcOrd="0" destOrd="0" presId="urn:microsoft.com/office/officeart/2018/2/layout/IconVerticalSolidList"/>
    <dgm:cxn modelId="{FDBF7964-1D73-477A-8252-021FE317D749}" srcId="{992B40B5-C0AC-4068-AF9A-BACC006884A3}" destId="{5DE371A2-B91B-4FF3-A551-011805442576}" srcOrd="4" destOrd="0" parTransId="{B7FD764D-E39A-47E8-BF62-6F0BD188C907}" sibTransId="{B34A0918-5E14-49DE-BB91-D9BA0EE1BF66}"/>
    <dgm:cxn modelId="{888A647D-B4BA-480D-9C05-4FFF5683232B}" type="presOf" srcId="{56ABD64A-C693-410C-989D-83F87042D594}" destId="{7D5F4C4A-427E-4BFD-9FDE-7B0ECDA2D1BF}" srcOrd="0" destOrd="0" presId="urn:microsoft.com/office/officeart/2018/2/layout/IconVerticalSolidList"/>
    <dgm:cxn modelId="{75C1D587-9A94-464D-8A40-C5D7870299D6}" srcId="{992B40B5-C0AC-4068-AF9A-BACC006884A3}" destId="{4E5C7CDA-5F34-4A70-BFFF-CE8B2E7AFE65}" srcOrd="2" destOrd="0" parTransId="{AFDA4CBB-F7B3-4B38-BFEE-B726C97E4070}" sibTransId="{4DB6D33D-A401-4D55-9328-E288EE06674D}"/>
    <dgm:cxn modelId="{C9CF86A9-8330-4A85-80B6-3FB140C1CDC9}" type="presOf" srcId="{297562C1-7FF2-4C16-9567-2BEABAB59158}" destId="{90C74164-E8F2-4D1A-B513-9C20691C4245}" srcOrd="0" destOrd="0" presId="urn:microsoft.com/office/officeart/2018/2/layout/IconVerticalSolidList"/>
    <dgm:cxn modelId="{0272D8D1-98A2-4F1C-B3A3-A07188245D8B}" srcId="{992B40B5-C0AC-4068-AF9A-BACC006884A3}" destId="{297562C1-7FF2-4C16-9567-2BEABAB59158}" srcOrd="1" destOrd="0" parTransId="{790AB592-C759-49E5-BC50-2570B0C3FCB7}" sibTransId="{7245C474-E5FA-4BA4-B40E-83E8CF3502FC}"/>
    <dgm:cxn modelId="{8DAAFBEC-A894-40A2-B5F8-A5EBCD982A17}" type="presOf" srcId="{992B40B5-C0AC-4068-AF9A-BACC006884A3}" destId="{7A1A6FF5-FEC7-4CC1-A952-8A2365A2FEFA}" srcOrd="0" destOrd="0" presId="urn:microsoft.com/office/officeart/2018/2/layout/IconVerticalSolidList"/>
    <dgm:cxn modelId="{30C2008D-FE4C-4CEF-BEF5-509A1C8E4F7E}" type="presParOf" srcId="{7A1A6FF5-FEC7-4CC1-A952-8A2365A2FEFA}" destId="{210D9185-997B-4F8B-A552-87CE716FC4B7}" srcOrd="0" destOrd="0" presId="urn:microsoft.com/office/officeart/2018/2/layout/IconVerticalSolidList"/>
    <dgm:cxn modelId="{96E65BAB-4B52-4392-8C0F-05B812A5E1B3}" type="presParOf" srcId="{210D9185-997B-4F8B-A552-87CE716FC4B7}" destId="{22253104-C097-486D-A2A6-8F03CDD0B36C}" srcOrd="0" destOrd="0" presId="urn:microsoft.com/office/officeart/2018/2/layout/IconVerticalSolidList"/>
    <dgm:cxn modelId="{097868A3-6207-4E74-8920-8B1603C70D9D}" type="presParOf" srcId="{210D9185-997B-4F8B-A552-87CE716FC4B7}" destId="{D907FB98-9F2F-4A82-A445-D75D96220687}" srcOrd="1" destOrd="0" presId="urn:microsoft.com/office/officeart/2018/2/layout/IconVerticalSolidList"/>
    <dgm:cxn modelId="{E76C9F98-777D-4608-BF0A-447B4099DECD}" type="presParOf" srcId="{210D9185-997B-4F8B-A552-87CE716FC4B7}" destId="{157523A7-5A64-4C70-A300-77FE2FC76973}" srcOrd="2" destOrd="0" presId="urn:microsoft.com/office/officeart/2018/2/layout/IconVerticalSolidList"/>
    <dgm:cxn modelId="{76B92384-F2CF-44CE-9BF4-AA4137551738}" type="presParOf" srcId="{210D9185-997B-4F8B-A552-87CE716FC4B7}" destId="{7D5F4C4A-427E-4BFD-9FDE-7B0ECDA2D1BF}" srcOrd="3" destOrd="0" presId="urn:microsoft.com/office/officeart/2018/2/layout/IconVerticalSolidList"/>
    <dgm:cxn modelId="{F4B1E36B-AD57-4145-A247-2DF3AFCA8401}" type="presParOf" srcId="{7A1A6FF5-FEC7-4CC1-A952-8A2365A2FEFA}" destId="{20C0060E-5A98-43CC-92A3-ABEE8FEEACB8}" srcOrd="1" destOrd="0" presId="urn:microsoft.com/office/officeart/2018/2/layout/IconVerticalSolidList"/>
    <dgm:cxn modelId="{9D42223F-09EA-44AB-952B-AF315A86C3A0}" type="presParOf" srcId="{7A1A6FF5-FEC7-4CC1-A952-8A2365A2FEFA}" destId="{AEEC3AE4-FECC-4F31-85F4-BA0B56C49D73}" srcOrd="2" destOrd="0" presId="urn:microsoft.com/office/officeart/2018/2/layout/IconVerticalSolidList"/>
    <dgm:cxn modelId="{9DA0D11C-4581-4449-AD87-07A7169BBE53}" type="presParOf" srcId="{AEEC3AE4-FECC-4F31-85F4-BA0B56C49D73}" destId="{4D7F1AC6-3E8E-41B9-B883-9B0B014C400B}" srcOrd="0" destOrd="0" presId="urn:microsoft.com/office/officeart/2018/2/layout/IconVerticalSolidList"/>
    <dgm:cxn modelId="{4F55698E-AAAF-4E55-83F5-82A89A197625}" type="presParOf" srcId="{AEEC3AE4-FECC-4F31-85F4-BA0B56C49D73}" destId="{B52AD6CF-5A61-4708-9EA6-036484A55A80}" srcOrd="1" destOrd="0" presId="urn:microsoft.com/office/officeart/2018/2/layout/IconVerticalSolidList"/>
    <dgm:cxn modelId="{00AE16D7-A69D-4F2A-9CDE-CE886EF1557A}" type="presParOf" srcId="{AEEC3AE4-FECC-4F31-85F4-BA0B56C49D73}" destId="{D82A54EE-BA39-4150-9308-276C029EADD8}" srcOrd="2" destOrd="0" presId="urn:microsoft.com/office/officeart/2018/2/layout/IconVerticalSolidList"/>
    <dgm:cxn modelId="{FBFE3AD4-0685-48D4-B702-5533870F0C95}" type="presParOf" srcId="{AEEC3AE4-FECC-4F31-85F4-BA0B56C49D73}" destId="{90C74164-E8F2-4D1A-B513-9C20691C4245}" srcOrd="3" destOrd="0" presId="urn:microsoft.com/office/officeart/2018/2/layout/IconVerticalSolidList"/>
    <dgm:cxn modelId="{5ACBE4B3-E163-48EC-BE3B-60D03B731DEA}" type="presParOf" srcId="{7A1A6FF5-FEC7-4CC1-A952-8A2365A2FEFA}" destId="{A1DC3C80-6C64-4E75-BA24-4CD4C8C79FD3}" srcOrd="3" destOrd="0" presId="urn:microsoft.com/office/officeart/2018/2/layout/IconVerticalSolidList"/>
    <dgm:cxn modelId="{FFA0153E-098B-48DB-9163-E7960E9B4517}" type="presParOf" srcId="{7A1A6FF5-FEC7-4CC1-A952-8A2365A2FEFA}" destId="{63FE34A4-3E8D-4896-A210-663E37FBFFBC}" srcOrd="4" destOrd="0" presId="urn:microsoft.com/office/officeart/2018/2/layout/IconVerticalSolidList"/>
    <dgm:cxn modelId="{1E88E35E-FB09-4257-A7A1-42DB72BDE229}" type="presParOf" srcId="{63FE34A4-3E8D-4896-A210-663E37FBFFBC}" destId="{3E531C27-F569-43BE-8760-147DEFFBB314}" srcOrd="0" destOrd="0" presId="urn:microsoft.com/office/officeart/2018/2/layout/IconVerticalSolidList"/>
    <dgm:cxn modelId="{F0A6786E-51D8-4B84-AC95-45C4517D7469}" type="presParOf" srcId="{63FE34A4-3E8D-4896-A210-663E37FBFFBC}" destId="{036E27F3-1963-45CB-9731-86ACD40EDDBF}" srcOrd="1" destOrd="0" presId="urn:microsoft.com/office/officeart/2018/2/layout/IconVerticalSolidList"/>
    <dgm:cxn modelId="{5205BD05-B5A5-4A0F-9315-31917A0C9BE8}" type="presParOf" srcId="{63FE34A4-3E8D-4896-A210-663E37FBFFBC}" destId="{80F37306-4147-4882-825B-6A009C89983A}" srcOrd="2" destOrd="0" presId="urn:microsoft.com/office/officeart/2018/2/layout/IconVerticalSolidList"/>
    <dgm:cxn modelId="{5567214B-3C02-4273-9413-96C1906CABC4}" type="presParOf" srcId="{63FE34A4-3E8D-4896-A210-663E37FBFFBC}" destId="{590DE664-3216-4A4D-9294-AE4427D19858}" srcOrd="3" destOrd="0" presId="urn:microsoft.com/office/officeart/2018/2/layout/IconVerticalSolidList"/>
    <dgm:cxn modelId="{D47CA64A-CA52-4B41-85AE-E80442BA338E}" type="presParOf" srcId="{7A1A6FF5-FEC7-4CC1-A952-8A2365A2FEFA}" destId="{2243424E-DB3E-4B38-89A5-EF9E3E05D31B}" srcOrd="5" destOrd="0" presId="urn:microsoft.com/office/officeart/2018/2/layout/IconVerticalSolidList"/>
    <dgm:cxn modelId="{E88F2BC5-E0BE-4847-93A9-55910F4EF20E}" type="presParOf" srcId="{7A1A6FF5-FEC7-4CC1-A952-8A2365A2FEFA}" destId="{D77305E7-499F-4547-A52B-0B18F1565DBC}" srcOrd="6" destOrd="0" presId="urn:microsoft.com/office/officeart/2018/2/layout/IconVerticalSolidList"/>
    <dgm:cxn modelId="{917FA957-C06D-4E1F-9060-D13CEA1B4351}" type="presParOf" srcId="{D77305E7-499F-4547-A52B-0B18F1565DBC}" destId="{4C846490-8A39-48DE-8C4D-B45C3D6B2AC1}" srcOrd="0" destOrd="0" presId="urn:microsoft.com/office/officeart/2018/2/layout/IconVerticalSolidList"/>
    <dgm:cxn modelId="{54225FA3-A3CC-46D1-88BB-EF0AF7A19396}" type="presParOf" srcId="{D77305E7-499F-4547-A52B-0B18F1565DBC}" destId="{2CA0667A-0674-4A22-A3FC-54DA80E6971B}" srcOrd="1" destOrd="0" presId="urn:microsoft.com/office/officeart/2018/2/layout/IconVerticalSolidList"/>
    <dgm:cxn modelId="{3B656BD8-A0C3-48F2-A8A1-43E462CCC85F}" type="presParOf" srcId="{D77305E7-499F-4547-A52B-0B18F1565DBC}" destId="{C02473BA-9C3F-410C-9EA3-5A4A37BA062C}" srcOrd="2" destOrd="0" presId="urn:microsoft.com/office/officeart/2018/2/layout/IconVerticalSolidList"/>
    <dgm:cxn modelId="{F94D203D-A88D-462A-89AE-F7D2F4CB6242}" type="presParOf" srcId="{D77305E7-499F-4547-A52B-0B18F1565DBC}" destId="{611B75FF-CD93-4EF4-8BB5-DA18AB4BECDF}" srcOrd="3" destOrd="0" presId="urn:microsoft.com/office/officeart/2018/2/layout/IconVerticalSolidList"/>
    <dgm:cxn modelId="{84054973-4762-408C-8A7D-B6AD271E213A}" type="presParOf" srcId="{7A1A6FF5-FEC7-4CC1-A952-8A2365A2FEFA}" destId="{BA775D22-1438-49C9-99A6-EEFA06CBFA4E}" srcOrd="7" destOrd="0" presId="urn:microsoft.com/office/officeart/2018/2/layout/IconVerticalSolidList"/>
    <dgm:cxn modelId="{E3C8A3BD-D2EF-44F4-8865-7480CEC098BB}" type="presParOf" srcId="{7A1A6FF5-FEC7-4CC1-A952-8A2365A2FEFA}" destId="{CAA52A95-D558-4EC8-9DAC-E7F040997F0F}" srcOrd="8" destOrd="0" presId="urn:microsoft.com/office/officeart/2018/2/layout/IconVerticalSolidList"/>
    <dgm:cxn modelId="{5EFAE222-5B98-4CFD-9073-2D461CEAD6C4}" type="presParOf" srcId="{CAA52A95-D558-4EC8-9DAC-E7F040997F0F}" destId="{A160AEF8-74C4-4EEE-93D5-7F3AB7E5AB75}" srcOrd="0" destOrd="0" presId="urn:microsoft.com/office/officeart/2018/2/layout/IconVerticalSolidList"/>
    <dgm:cxn modelId="{F21B440E-0591-493F-BBCE-4CE164791F98}" type="presParOf" srcId="{CAA52A95-D558-4EC8-9DAC-E7F040997F0F}" destId="{345A197A-2634-4A71-86FE-C4A943D18CCC}" srcOrd="1" destOrd="0" presId="urn:microsoft.com/office/officeart/2018/2/layout/IconVerticalSolidList"/>
    <dgm:cxn modelId="{2DB77915-4B6E-4D2B-BB11-D07A7FC741ED}" type="presParOf" srcId="{CAA52A95-D558-4EC8-9DAC-E7F040997F0F}" destId="{F79A07F0-526B-43AD-BE89-F4E65BD4B728}" srcOrd="2" destOrd="0" presId="urn:microsoft.com/office/officeart/2018/2/layout/IconVerticalSolidList"/>
    <dgm:cxn modelId="{E417F63B-FB1B-4EFF-B4E6-429F4FD9BF0E}" type="presParOf" srcId="{CAA52A95-D558-4EC8-9DAC-E7F040997F0F}" destId="{95207D70-4BDB-4C4B-88E5-4AF16D1E4B09}"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253104-C097-486D-A2A6-8F03CDD0B36C}">
      <dsp:nvSpPr>
        <dsp:cNvPr id="0" name=""/>
        <dsp:cNvSpPr/>
      </dsp:nvSpPr>
      <dsp:spPr>
        <a:xfrm>
          <a:off x="0" y="4565"/>
          <a:ext cx="7003777" cy="9724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07FB98-9F2F-4A82-A445-D75D96220687}">
      <dsp:nvSpPr>
        <dsp:cNvPr id="0" name=""/>
        <dsp:cNvSpPr/>
      </dsp:nvSpPr>
      <dsp:spPr>
        <a:xfrm>
          <a:off x="294154" y="223358"/>
          <a:ext cx="534826" cy="5348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5F4C4A-427E-4BFD-9FDE-7B0ECDA2D1BF}">
      <dsp:nvSpPr>
        <dsp:cNvPr id="0" name=""/>
        <dsp:cNvSpPr/>
      </dsp:nvSpPr>
      <dsp:spPr>
        <a:xfrm>
          <a:off x="1123136" y="4565"/>
          <a:ext cx="5880640" cy="972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914" tIns="102914" rIns="102914" bIns="102914" numCol="1" spcCol="1270" anchor="ctr" anchorCtr="0">
          <a:noAutofit/>
        </a:bodyPr>
        <a:lstStyle/>
        <a:p>
          <a:pPr marL="0" lvl="0" indent="0" algn="l" defTabSz="844550">
            <a:lnSpc>
              <a:spcPct val="90000"/>
            </a:lnSpc>
            <a:spcBef>
              <a:spcPct val="0"/>
            </a:spcBef>
            <a:spcAft>
              <a:spcPct val="35000"/>
            </a:spcAft>
            <a:buNone/>
          </a:pPr>
          <a:r>
            <a:rPr lang="en-US" sz="1900" kern="1200"/>
            <a:t>What business am I looking at?</a:t>
          </a:r>
        </a:p>
      </dsp:txBody>
      <dsp:txXfrm>
        <a:off x="1123136" y="4565"/>
        <a:ext cx="5880640" cy="972412"/>
      </dsp:txXfrm>
    </dsp:sp>
    <dsp:sp modelId="{4D7F1AC6-3E8E-41B9-B883-9B0B014C400B}">
      <dsp:nvSpPr>
        <dsp:cNvPr id="0" name=""/>
        <dsp:cNvSpPr/>
      </dsp:nvSpPr>
      <dsp:spPr>
        <a:xfrm>
          <a:off x="0" y="1220080"/>
          <a:ext cx="7003777" cy="9724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2AD6CF-5A61-4708-9EA6-036484A55A80}">
      <dsp:nvSpPr>
        <dsp:cNvPr id="0" name=""/>
        <dsp:cNvSpPr/>
      </dsp:nvSpPr>
      <dsp:spPr>
        <a:xfrm>
          <a:off x="294154" y="1438873"/>
          <a:ext cx="534826" cy="5348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C74164-E8F2-4D1A-B513-9C20691C4245}">
      <dsp:nvSpPr>
        <dsp:cNvPr id="0" name=""/>
        <dsp:cNvSpPr/>
      </dsp:nvSpPr>
      <dsp:spPr>
        <a:xfrm>
          <a:off x="1123136" y="1220080"/>
          <a:ext cx="5880640" cy="972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914" tIns="102914" rIns="102914" bIns="102914" numCol="1" spcCol="1270" anchor="ctr" anchorCtr="0">
          <a:noAutofit/>
        </a:bodyPr>
        <a:lstStyle/>
        <a:p>
          <a:pPr marL="0" lvl="0" indent="0" algn="l" defTabSz="844550">
            <a:lnSpc>
              <a:spcPct val="90000"/>
            </a:lnSpc>
            <a:spcBef>
              <a:spcPct val="0"/>
            </a:spcBef>
            <a:spcAft>
              <a:spcPct val="35000"/>
            </a:spcAft>
            <a:buNone/>
          </a:pPr>
          <a:r>
            <a:rPr lang="en-US" sz="1900" kern="1200"/>
            <a:t>Why have I chosen the business?</a:t>
          </a:r>
        </a:p>
      </dsp:txBody>
      <dsp:txXfrm>
        <a:off x="1123136" y="1220080"/>
        <a:ext cx="5880640" cy="972412"/>
      </dsp:txXfrm>
    </dsp:sp>
    <dsp:sp modelId="{3E531C27-F569-43BE-8760-147DEFFBB314}">
      <dsp:nvSpPr>
        <dsp:cNvPr id="0" name=""/>
        <dsp:cNvSpPr/>
      </dsp:nvSpPr>
      <dsp:spPr>
        <a:xfrm>
          <a:off x="0" y="2435596"/>
          <a:ext cx="7003777" cy="9724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6E27F3-1963-45CB-9731-86ACD40EDDBF}">
      <dsp:nvSpPr>
        <dsp:cNvPr id="0" name=""/>
        <dsp:cNvSpPr/>
      </dsp:nvSpPr>
      <dsp:spPr>
        <a:xfrm>
          <a:off x="294154" y="2654389"/>
          <a:ext cx="534826" cy="5348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0DE664-3216-4A4D-9294-AE4427D19858}">
      <dsp:nvSpPr>
        <dsp:cNvPr id="0" name=""/>
        <dsp:cNvSpPr/>
      </dsp:nvSpPr>
      <dsp:spPr>
        <a:xfrm>
          <a:off x="1123136" y="2435596"/>
          <a:ext cx="5880640" cy="972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914" tIns="102914" rIns="102914" bIns="102914" numCol="1" spcCol="1270" anchor="ctr" anchorCtr="0">
          <a:noAutofit/>
        </a:bodyPr>
        <a:lstStyle/>
        <a:p>
          <a:pPr marL="0" lvl="0" indent="0" algn="l" defTabSz="844550">
            <a:lnSpc>
              <a:spcPct val="90000"/>
            </a:lnSpc>
            <a:spcBef>
              <a:spcPct val="0"/>
            </a:spcBef>
            <a:spcAft>
              <a:spcPct val="35000"/>
            </a:spcAft>
            <a:buNone/>
          </a:pPr>
          <a:r>
            <a:rPr lang="en-US" sz="1900" kern="1200"/>
            <a:t>What Sector is the business in?</a:t>
          </a:r>
        </a:p>
      </dsp:txBody>
      <dsp:txXfrm>
        <a:off x="1123136" y="2435596"/>
        <a:ext cx="5880640" cy="972412"/>
      </dsp:txXfrm>
    </dsp:sp>
    <dsp:sp modelId="{4C846490-8A39-48DE-8C4D-B45C3D6B2AC1}">
      <dsp:nvSpPr>
        <dsp:cNvPr id="0" name=""/>
        <dsp:cNvSpPr/>
      </dsp:nvSpPr>
      <dsp:spPr>
        <a:xfrm>
          <a:off x="0" y="3651111"/>
          <a:ext cx="7003777" cy="9724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A0667A-0674-4A22-A3FC-54DA80E6971B}">
      <dsp:nvSpPr>
        <dsp:cNvPr id="0" name=""/>
        <dsp:cNvSpPr/>
      </dsp:nvSpPr>
      <dsp:spPr>
        <a:xfrm>
          <a:off x="294154" y="3869904"/>
          <a:ext cx="534826" cy="5348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11B75FF-CD93-4EF4-8BB5-DA18AB4BECDF}">
      <dsp:nvSpPr>
        <dsp:cNvPr id="0" name=""/>
        <dsp:cNvSpPr/>
      </dsp:nvSpPr>
      <dsp:spPr>
        <a:xfrm>
          <a:off x="1123136" y="3651111"/>
          <a:ext cx="5880640" cy="972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914" tIns="102914" rIns="102914" bIns="102914" numCol="1" spcCol="1270" anchor="ctr" anchorCtr="0">
          <a:noAutofit/>
        </a:bodyPr>
        <a:lstStyle/>
        <a:p>
          <a:pPr marL="0" lvl="0" indent="0" algn="l" defTabSz="844550">
            <a:lnSpc>
              <a:spcPct val="90000"/>
            </a:lnSpc>
            <a:spcBef>
              <a:spcPct val="0"/>
            </a:spcBef>
            <a:spcAft>
              <a:spcPct val="35000"/>
            </a:spcAft>
            <a:buNone/>
          </a:pPr>
          <a:r>
            <a:rPr lang="en-US" sz="1900" kern="1200"/>
            <a:t>How has the sector been impacted?</a:t>
          </a:r>
        </a:p>
      </dsp:txBody>
      <dsp:txXfrm>
        <a:off x="1123136" y="3651111"/>
        <a:ext cx="5880640" cy="972412"/>
      </dsp:txXfrm>
    </dsp:sp>
    <dsp:sp modelId="{A160AEF8-74C4-4EEE-93D5-7F3AB7E5AB75}">
      <dsp:nvSpPr>
        <dsp:cNvPr id="0" name=""/>
        <dsp:cNvSpPr/>
      </dsp:nvSpPr>
      <dsp:spPr>
        <a:xfrm>
          <a:off x="0" y="4866627"/>
          <a:ext cx="7003777" cy="9724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5A197A-2634-4A71-86FE-C4A943D18CCC}">
      <dsp:nvSpPr>
        <dsp:cNvPr id="0" name=""/>
        <dsp:cNvSpPr/>
      </dsp:nvSpPr>
      <dsp:spPr>
        <a:xfrm>
          <a:off x="294154" y="5085420"/>
          <a:ext cx="534826" cy="53482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207D70-4BDB-4C4B-88E5-4AF16D1E4B09}">
      <dsp:nvSpPr>
        <dsp:cNvPr id="0" name=""/>
        <dsp:cNvSpPr/>
      </dsp:nvSpPr>
      <dsp:spPr>
        <a:xfrm>
          <a:off x="1123136" y="4866627"/>
          <a:ext cx="5880640" cy="972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914" tIns="102914" rIns="102914" bIns="102914" numCol="1" spcCol="1270" anchor="ctr" anchorCtr="0">
          <a:noAutofit/>
        </a:bodyPr>
        <a:lstStyle/>
        <a:p>
          <a:pPr marL="0" lvl="0" indent="0" algn="l" defTabSz="844550">
            <a:lnSpc>
              <a:spcPct val="90000"/>
            </a:lnSpc>
            <a:spcBef>
              <a:spcPct val="0"/>
            </a:spcBef>
            <a:spcAft>
              <a:spcPct val="35000"/>
            </a:spcAft>
            <a:buNone/>
          </a:pPr>
          <a:r>
            <a:rPr lang="en-US" sz="1900" kern="1200"/>
            <a:t>Economic social impacts on the business?</a:t>
          </a:r>
        </a:p>
      </dsp:txBody>
      <dsp:txXfrm>
        <a:off x="1123136" y="4866627"/>
        <a:ext cx="5880640" cy="97241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10E5AD-1333-9D4E-8C8B-5A6B8C8A2AA3}" type="datetimeFigureOut">
              <a:rPr lang="en-US" smtClean="0"/>
              <a:t>11/15/20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C1CFAE-A795-6348-9812-26BC4E821CFF}" type="slidenum">
              <a:rPr lang="en-US" smtClean="0"/>
              <a:t>‹#›</a:t>
            </a:fld>
            <a:endParaRPr lang="en-US"/>
          </a:p>
        </p:txBody>
      </p:sp>
    </p:spTree>
    <p:extLst>
      <p:ext uri="{BB962C8B-B14F-4D97-AF65-F5344CB8AC3E}">
        <p14:creationId xmlns:p14="http://schemas.microsoft.com/office/powerpoint/2010/main" val="28022357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topic is social impacts caused by </a:t>
            </a:r>
            <a:r>
              <a:rPr lang="en-US" sz="1200" kern="1200" dirty="0" err="1">
                <a:solidFill>
                  <a:schemeClr val="tx1"/>
                </a:solidFill>
                <a:effectLst/>
                <a:latin typeface="+mn-lt"/>
                <a:ea typeface="+mn-ea"/>
                <a:cs typeface="+mn-cs"/>
              </a:rPr>
              <a:t>covid</a:t>
            </a:r>
            <a:r>
              <a:rPr lang="en-US" sz="1200" kern="1200" dirty="0">
                <a:solidFill>
                  <a:schemeClr val="tx1"/>
                </a:solidFill>
                <a:effectLst/>
                <a:latin typeface="+mn-lt"/>
                <a:ea typeface="+mn-ea"/>
                <a:cs typeface="+mn-cs"/>
              </a:rPr>
              <a:t> and how it impacts leisure and tourism industry. The reason behind choosing this topic is because its relevant during this time, it’s a global issue, effects everyone and effects business. The topic is very important as it shows the effect of </a:t>
            </a:r>
            <a:r>
              <a:rPr lang="en-US" sz="1200" kern="1200" dirty="0" err="1">
                <a:solidFill>
                  <a:schemeClr val="tx1"/>
                </a:solidFill>
                <a:effectLst/>
                <a:latin typeface="+mn-lt"/>
                <a:ea typeface="+mn-ea"/>
                <a:cs typeface="+mn-cs"/>
              </a:rPr>
              <a:t>covid</a:t>
            </a:r>
            <a:r>
              <a:rPr lang="en-US" sz="1200" kern="1200" dirty="0">
                <a:solidFill>
                  <a:schemeClr val="tx1"/>
                </a:solidFill>
                <a:effectLst/>
                <a:latin typeface="+mn-lt"/>
                <a:ea typeface="+mn-ea"/>
                <a:cs typeface="+mn-cs"/>
              </a:rPr>
              <a:t> on business and social well-being on communities for e.g. Swansea, it also raises awareness with the affects </a:t>
            </a:r>
            <a:r>
              <a:rPr lang="en-US" sz="1200" kern="1200" dirty="0" err="1">
                <a:solidFill>
                  <a:schemeClr val="tx1"/>
                </a:solidFill>
                <a:effectLst/>
                <a:latin typeface="+mn-lt"/>
                <a:ea typeface="+mn-ea"/>
                <a:cs typeface="+mn-cs"/>
              </a:rPr>
              <a:t>covid</a:t>
            </a:r>
            <a:r>
              <a:rPr lang="en-US" sz="1200" kern="1200" dirty="0">
                <a:solidFill>
                  <a:schemeClr val="tx1"/>
                </a:solidFill>
                <a:effectLst/>
                <a:latin typeface="+mn-lt"/>
                <a:ea typeface="+mn-ea"/>
                <a:cs typeface="+mn-cs"/>
              </a:rPr>
              <a:t> has on everyone’s social wellbeing such as mental health, abuse and also looks at the economic impacts such as job loss. This presentation is trying to target communities, businesses and shareholders. Possible outcomes, vaccines, awareness, community impacts, economic, businesses that help communities, the business sector chosen is the leisure and tourism and the business is he LC Swansea. hope to achieve to raise awareness on how to help struggling individuals and communities by engaging with the leisure and tourism industry by promoting health and fitness this in turn will create an ongoing business plan for the LC to focus more on the community.</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3CC1CFAE-A795-6348-9812-26BC4E821CFF}" type="slidenum">
              <a:rPr lang="en-US" smtClean="0"/>
              <a:t>2</a:t>
            </a:fld>
            <a:endParaRPr lang="en-US"/>
          </a:p>
        </p:txBody>
      </p:sp>
    </p:spTree>
    <p:extLst>
      <p:ext uri="{BB962C8B-B14F-4D97-AF65-F5344CB8AC3E}">
        <p14:creationId xmlns:p14="http://schemas.microsoft.com/office/powerpoint/2010/main" val="30912032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According to </a:t>
            </a:r>
            <a:r>
              <a:rPr lang="en-US" sz="1200" kern="1200" dirty="0" err="1">
                <a:solidFill>
                  <a:schemeClr val="tx1"/>
                </a:solidFill>
                <a:effectLst/>
                <a:latin typeface="+mn-lt"/>
                <a:ea typeface="+mn-ea"/>
                <a:cs typeface="+mn-cs"/>
              </a:rPr>
              <a:t>gov.uk</a:t>
            </a:r>
            <a:r>
              <a:rPr lang="en-US" sz="1200" kern="1200" dirty="0">
                <a:solidFill>
                  <a:schemeClr val="tx1"/>
                </a:solidFill>
                <a:effectLst/>
                <a:latin typeface="+mn-lt"/>
                <a:ea typeface="+mn-ea"/>
                <a:cs typeface="+mn-cs"/>
              </a:rPr>
              <a:t> (2020) </a:t>
            </a:r>
            <a:r>
              <a:rPr lang="en-US" sz="1200" kern="1200" dirty="0" err="1">
                <a:solidFill>
                  <a:schemeClr val="tx1"/>
                </a:solidFill>
                <a:effectLst/>
                <a:latin typeface="+mn-lt"/>
                <a:ea typeface="+mn-ea"/>
                <a:cs typeface="+mn-cs"/>
              </a:rPr>
              <a:t>covid</a:t>
            </a:r>
            <a:r>
              <a:rPr lang="en-US" sz="1200" kern="1200" dirty="0">
                <a:solidFill>
                  <a:schemeClr val="tx1"/>
                </a:solidFill>
                <a:effectLst/>
                <a:latin typeface="+mn-lt"/>
                <a:ea typeface="+mn-ea"/>
                <a:cs typeface="+mn-cs"/>
              </a:rPr>
              <a:t> is a large family of viruses with some causing less sever diseases, 40% of people with </a:t>
            </a:r>
            <a:r>
              <a:rPr lang="en-US" sz="1200" kern="1200" dirty="0" err="1">
                <a:solidFill>
                  <a:schemeClr val="tx1"/>
                </a:solidFill>
                <a:effectLst/>
                <a:latin typeface="+mn-lt"/>
                <a:ea typeface="+mn-ea"/>
                <a:cs typeface="+mn-cs"/>
              </a:rPr>
              <a:t>covid</a:t>
            </a:r>
            <a:r>
              <a:rPr lang="en-US" sz="1200" kern="1200" dirty="0">
                <a:solidFill>
                  <a:schemeClr val="tx1"/>
                </a:solidFill>
                <a:effectLst/>
                <a:latin typeface="+mn-lt"/>
                <a:ea typeface="+mn-ea"/>
                <a:cs typeface="+mn-cs"/>
              </a:rPr>
              <a:t> have indicated symptoms, 40% have moderate symptoms, 15% have significant symptoms and 5% are in critical care. There have been diseases that have gone global such as </a:t>
            </a:r>
            <a:r>
              <a:rPr lang="en-US" sz="1200" kern="1200" dirty="0" err="1">
                <a:solidFill>
                  <a:schemeClr val="tx1"/>
                </a:solidFill>
                <a:effectLst/>
                <a:latin typeface="+mn-lt"/>
                <a:ea typeface="+mn-ea"/>
                <a:cs typeface="+mn-cs"/>
              </a:rPr>
              <a:t>Sars</a:t>
            </a:r>
            <a:r>
              <a:rPr lang="en-US" sz="1200" kern="1200" dirty="0">
                <a:solidFill>
                  <a:schemeClr val="tx1"/>
                </a:solidFill>
                <a:effectLst/>
                <a:latin typeface="+mn-lt"/>
                <a:ea typeface="+mn-ea"/>
                <a:cs typeface="+mn-cs"/>
              </a:rPr>
              <a:t> foot and mouth according to the </a:t>
            </a:r>
            <a:r>
              <a:rPr lang="en-US" sz="1200" kern="1200" dirty="0" err="1">
                <a:solidFill>
                  <a:schemeClr val="tx1"/>
                </a:solidFill>
                <a:effectLst/>
                <a:latin typeface="+mn-lt"/>
                <a:ea typeface="+mn-ea"/>
                <a:cs typeface="+mn-cs"/>
              </a:rPr>
              <a:t>week.co.uk</a:t>
            </a:r>
            <a:r>
              <a:rPr lang="en-US" sz="1200" kern="1200" dirty="0">
                <a:solidFill>
                  <a:schemeClr val="tx1"/>
                </a:solidFill>
                <a:effectLst/>
                <a:latin typeface="+mn-lt"/>
                <a:ea typeface="+mn-ea"/>
                <a:cs typeface="+mn-cs"/>
              </a:rPr>
              <a:t> (2020) there were 110,000 cases worldwide for </a:t>
            </a:r>
            <a:r>
              <a:rPr lang="en-US" sz="1200" kern="1200" dirty="0" err="1">
                <a:solidFill>
                  <a:schemeClr val="tx1"/>
                </a:solidFill>
                <a:effectLst/>
                <a:latin typeface="+mn-lt"/>
                <a:ea typeface="+mn-ea"/>
                <a:cs typeface="+mn-cs"/>
              </a:rPr>
              <a:t>Sars</a:t>
            </a:r>
            <a:r>
              <a:rPr lang="en-US" sz="1200" kern="1200" dirty="0">
                <a:solidFill>
                  <a:schemeClr val="tx1"/>
                </a:solidFill>
                <a:effectLst/>
                <a:latin typeface="+mn-lt"/>
                <a:ea typeface="+mn-ea"/>
                <a:cs typeface="+mn-cs"/>
              </a:rPr>
              <a:t> compare this to </a:t>
            </a:r>
            <a:r>
              <a:rPr lang="en-US" sz="1200" kern="1200" dirty="0" err="1">
                <a:solidFill>
                  <a:schemeClr val="tx1"/>
                </a:solidFill>
                <a:effectLst/>
                <a:latin typeface="+mn-lt"/>
                <a:ea typeface="+mn-ea"/>
                <a:cs typeface="+mn-cs"/>
              </a:rPr>
              <a:t>covid</a:t>
            </a:r>
            <a:r>
              <a:rPr lang="en-US" sz="1200" kern="1200" dirty="0">
                <a:solidFill>
                  <a:schemeClr val="tx1"/>
                </a:solidFill>
                <a:effectLst/>
                <a:latin typeface="+mn-lt"/>
                <a:ea typeface="+mn-ea"/>
                <a:cs typeface="+mn-cs"/>
              </a:rPr>
              <a:t> cases with are reaching as of 11</a:t>
            </a:r>
            <a:r>
              <a:rPr lang="en-US" sz="1200" kern="1200" baseline="30000" dirty="0">
                <a:solidFill>
                  <a:schemeClr val="tx1"/>
                </a:solidFill>
                <a:effectLst/>
                <a:latin typeface="+mn-lt"/>
                <a:ea typeface="+mn-ea"/>
                <a:cs typeface="+mn-cs"/>
              </a:rPr>
              <a:t>th</a:t>
            </a:r>
            <a:r>
              <a:rPr lang="en-US" sz="1200" kern="1200" dirty="0">
                <a:solidFill>
                  <a:schemeClr val="tx1"/>
                </a:solidFill>
                <a:effectLst/>
                <a:latin typeface="+mn-lt"/>
                <a:ea typeface="+mn-ea"/>
                <a:cs typeface="+mn-cs"/>
              </a:rPr>
              <a:t> of November 2020 51,861,437 with over 1.2 million cases according to world meter (2020). Ongoing issues with </a:t>
            </a:r>
            <a:r>
              <a:rPr lang="en-US" sz="1200" kern="1200" dirty="0" err="1">
                <a:solidFill>
                  <a:schemeClr val="tx1"/>
                </a:solidFill>
                <a:effectLst/>
                <a:latin typeface="+mn-lt"/>
                <a:ea typeface="+mn-ea"/>
                <a:cs typeface="+mn-cs"/>
              </a:rPr>
              <a:t>covid</a:t>
            </a:r>
            <a:r>
              <a:rPr lang="en-US" sz="1200" kern="1200" dirty="0">
                <a:solidFill>
                  <a:schemeClr val="tx1"/>
                </a:solidFill>
                <a:effectLst/>
                <a:latin typeface="+mn-lt"/>
                <a:ea typeface="+mn-ea"/>
                <a:cs typeface="+mn-cs"/>
              </a:rPr>
              <a:t>? There are many ongoing issues with </a:t>
            </a:r>
            <a:r>
              <a:rPr lang="en-US" sz="1200" kern="1200" dirty="0" err="1">
                <a:solidFill>
                  <a:schemeClr val="tx1"/>
                </a:solidFill>
                <a:effectLst/>
                <a:latin typeface="+mn-lt"/>
                <a:ea typeface="+mn-ea"/>
                <a:cs typeface="+mn-cs"/>
              </a:rPr>
              <a:t>covid</a:t>
            </a:r>
            <a:r>
              <a:rPr lang="en-US" sz="1200" kern="1200" dirty="0">
                <a:solidFill>
                  <a:schemeClr val="tx1"/>
                </a:solidFill>
                <a:effectLst/>
                <a:latin typeface="+mn-lt"/>
                <a:ea typeface="+mn-ea"/>
                <a:cs typeface="+mn-cs"/>
              </a:rPr>
              <a:t> such as the impacts on communities socially, if you look at figures given by ONS (2020) the wellbeing of people and their life satisfaction is at its lowest with a rating of 6.5 out of 10, rate of worried people have increased in all three tiers across England, tier 1 = 76%, tier 2 = 77%, tier 3 = 78%. Lack of freedom ranges from 57% to 68%in different tiers. The rate of loneliness, anxiety and stress range between 50% to 57%. </a:t>
            </a:r>
            <a:r>
              <a:rPr lang="en-GB" sz="1200" kern="1200" dirty="0">
                <a:solidFill>
                  <a:schemeClr val="tx1"/>
                </a:solidFill>
                <a:effectLst/>
                <a:latin typeface="+mn-lt"/>
                <a:ea typeface="+mn-ea"/>
                <a:cs typeface="+mn-cs"/>
              </a:rPr>
              <a:t>Physical distance with a 2metre rule, more dependent on neighbours because of vulnerability, corner shops become cool part of community as they are essential, more creative for example DIY, major factors such as loneliness worry and guilt, these are just some of the reasons for these examples. ONS (2020) explain that more people returned to work in the £10,000 to £20,000 bracket, arts and entertainment and recreation 70% business trade in other industries are 86%.48% decrease businesses have experienced since COVID-19. UNWTO (2020) explains the there was a 22% decrease in quarter one on the tourism industry, there is now a decline of 58% to 78% in international tourism.120 million  tourism jobs lost According to World Economic Forum (2020) , 97 destinations closed or partially closed boulders,65 destination suspended tool delete or partially international flights, 80 billion US dollars lost in exports. According to </a:t>
            </a:r>
            <a:r>
              <a:rPr lang="en-GB" sz="1200" kern="1200" dirty="0" err="1">
                <a:solidFill>
                  <a:schemeClr val="tx1"/>
                </a:solidFill>
                <a:effectLst/>
                <a:latin typeface="+mn-lt"/>
                <a:ea typeface="+mn-ea"/>
                <a:cs typeface="+mn-cs"/>
              </a:rPr>
              <a:t>local.gov.uk</a:t>
            </a:r>
            <a:r>
              <a:rPr lang="en-GB" sz="1200" kern="1200" dirty="0">
                <a:solidFill>
                  <a:schemeClr val="tx1"/>
                </a:solidFill>
                <a:effectLst/>
                <a:latin typeface="+mn-lt"/>
                <a:ea typeface="+mn-ea"/>
                <a:cs typeface="+mn-cs"/>
              </a:rPr>
              <a:t> (2020) councils play key role and tourism by investing over £1.1 billion. BBC News (2020) explains that the Welsh government support tourism sector with £1.7 billion support scheme package. There was 22 billion pounds lost in the UK tourism industry that is equivalent to £60 million a day, According to BBC News (2020). </a:t>
            </a:r>
            <a:r>
              <a:rPr lang="en-GB" sz="1200" kern="1200" dirty="0" err="1">
                <a:solidFill>
                  <a:schemeClr val="tx1"/>
                </a:solidFill>
                <a:effectLst/>
                <a:latin typeface="+mn-lt"/>
                <a:ea typeface="+mn-ea"/>
                <a:cs typeface="+mn-cs"/>
              </a:rPr>
              <a:t>Covid</a:t>
            </a:r>
            <a:r>
              <a:rPr lang="en-GB" sz="1200" kern="1200" dirty="0">
                <a:solidFill>
                  <a:schemeClr val="tx1"/>
                </a:solidFill>
                <a:effectLst/>
                <a:latin typeface="+mn-lt"/>
                <a:ea typeface="+mn-ea"/>
                <a:cs typeface="+mn-cs"/>
              </a:rPr>
              <a:t> has had a massive impact on the leisure sector also with information given by </a:t>
            </a:r>
            <a:r>
              <a:rPr lang="en-GB" sz="1200" kern="1200" dirty="0" err="1">
                <a:solidFill>
                  <a:schemeClr val="tx1"/>
                </a:solidFill>
                <a:effectLst/>
                <a:latin typeface="+mn-lt"/>
                <a:ea typeface="+mn-ea"/>
                <a:cs typeface="+mn-cs"/>
              </a:rPr>
              <a:t>local.gov.uk</a:t>
            </a:r>
            <a:r>
              <a:rPr lang="en-GB" sz="1200" kern="1200" dirty="0">
                <a:solidFill>
                  <a:schemeClr val="tx1"/>
                </a:solidFill>
                <a:effectLst/>
                <a:latin typeface="+mn-lt"/>
                <a:ea typeface="+mn-ea"/>
                <a:cs typeface="+mn-cs"/>
              </a:rPr>
              <a:t> (2020) such as lockdown and the effects it had on the industry, councils are one of the biggest funders with £2.2 billion to the industry and many other factors.</a:t>
            </a:r>
          </a:p>
          <a:p>
            <a:endParaRPr lang="en-US" dirty="0"/>
          </a:p>
        </p:txBody>
      </p:sp>
      <p:sp>
        <p:nvSpPr>
          <p:cNvPr id="4" name="Slide Number Placeholder 3"/>
          <p:cNvSpPr>
            <a:spLocks noGrp="1"/>
          </p:cNvSpPr>
          <p:nvPr>
            <p:ph type="sldNum" sz="quarter" idx="5"/>
          </p:nvPr>
        </p:nvSpPr>
        <p:spPr/>
        <p:txBody>
          <a:bodyPr/>
          <a:lstStyle/>
          <a:p>
            <a:fld id="{3CC1CFAE-A795-6348-9812-26BC4E821CFF}" type="slidenum">
              <a:rPr lang="en-US" smtClean="0"/>
              <a:t>3</a:t>
            </a:fld>
            <a:endParaRPr lang="en-US"/>
          </a:p>
        </p:txBody>
      </p:sp>
    </p:spTree>
    <p:extLst>
      <p:ext uri="{BB962C8B-B14F-4D97-AF65-F5344CB8AC3E}">
        <p14:creationId xmlns:p14="http://schemas.microsoft.com/office/powerpoint/2010/main" val="36287519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One way of how social impacts are being affected are by the rules and regulations that are given by the Welsh government which are explained on Wales online (2020) Some points which include nor visits two other homes except very limited circumstances, this will affect relationships such as family, friends, relationship two partners, this could lead to social impacts the are described on the </a:t>
            </a:r>
            <a:r>
              <a:rPr lang="en-GB" sz="1200" kern="1200" dirty="0" err="1">
                <a:solidFill>
                  <a:schemeClr val="tx1"/>
                </a:solidFill>
                <a:effectLst/>
                <a:latin typeface="+mn-lt"/>
                <a:ea typeface="+mn-ea"/>
                <a:cs typeface="+mn-cs"/>
              </a:rPr>
              <a:t>Covid</a:t>
            </a:r>
            <a:r>
              <a:rPr lang="en-GB" sz="1200" kern="1200" dirty="0">
                <a:solidFill>
                  <a:schemeClr val="tx1"/>
                </a:solidFill>
                <a:effectLst/>
                <a:latin typeface="+mn-lt"/>
                <a:ea typeface="+mn-ea"/>
                <a:cs typeface="+mn-cs"/>
              </a:rPr>
              <a:t> slide which is slide 2 that it would affect the lack of freedom the effect of </a:t>
            </a:r>
            <a:r>
              <a:rPr lang="en-GB" sz="1200" kern="1200" dirty="0" err="1">
                <a:solidFill>
                  <a:schemeClr val="tx1"/>
                </a:solidFill>
                <a:effectLst/>
                <a:latin typeface="+mn-lt"/>
                <a:ea typeface="+mn-ea"/>
                <a:cs typeface="+mn-cs"/>
              </a:rPr>
              <a:t>covid</a:t>
            </a:r>
            <a:r>
              <a:rPr lang="en-GB" sz="1200" kern="1200" dirty="0">
                <a:solidFill>
                  <a:schemeClr val="tx1"/>
                </a:solidFill>
                <a:effectLst/>
                <a:latin typeface="+mn-lt"/>
                <a:ea typeface="+mn-ea"/>
                <a:cs typeface="+mn-cs"/>
              </a:rPr>
              <a:t> on lives and loneliness, anxiety and stress. Other rules are travel bands so as of the 9th of November Wales have banned travel from Wales to England and vice versa. if you do live alone you are allowed to have an extended bubble and no other contact to any other household, social distancing is another factor that increases loneliness and anxiety. This affects everyone including elderly people who are living alone and the vulnerable, as explained in previous slides that loneliness anxiety will be higher throughout the UK and the world this is because of restrictions and we will need to rely on other people for certain things. The government have advised that there would be fines in place that will increase every time a rule has broken as explained on </a:t>
            </a:r>
            <a:r>
              <a:rPr lang="en-GB" sz="1200" kern="1200" dirty="0" err="1">
                <a:solidFill>
                  <a:schemeClr val="tx1"/>
                </a:solidFill>
                <a:effectLst/>
                <a:latin typeface="+mn-lt"/>
                <a:ea typeface="+mn-ea"/>
                <a:cs typeface="+mn-cs"/>
              </a:rPr>
              <a:t>Gov.Wales</a:t>
            </a:r>
            <a:r>
              <a:rPr lang="en-GB" sz="1200" kern="1200" dirty="0">
                <a:solidFill>
                  <a:schemeClr val="tx1"/>
                </a:solidFill>
                <a:effectLst/>
                <a:latin typeface="+mn-lt"/>
                <a:ea typeface="+mn-ea"/>
                <a:cs typeface="+mn-cs"/>
              </a:rPr>
              <a:t> (2020) The maximum fine for repeat breaches of Corona virus rules in Wales will rise from 120 pound 1920 pound which was announced on the 20th of may 2020. One way to tackle the social impacts is to look at the wellbeing act and how </a:t>
            </a:r>
            <a:r>
              <a:rPr lang="en-GB" sz="1200" kern="1200" dirty="0" err="1">
                <a:solidFill>
                  <a:schemeClr val="tx1"/>
                </a:solidFill>
                <a:effectLst/>
                <a:latin typeface="+mn-lt"/>
                <a:ea typeface="+mn-ea"/>
                <a:cs typeface="+mn-cs"/>
              </a:rPr>
              <a:t>covid</a:t>
            </a:r>
            <a:r>
              <a:rPr lang="en-GB" sz="1200" kern="1200" dirty="0">
                <a:solidFill>
                  <a:schemeClr val="tx1"/>
                </a:solidFill>
                <a:effectLst/>
                <a:latin typeface="+mn-lt"/>
                <a:ea typeface="+mn-ea"/>
                <a:cs typeface="+mn-cs"/>
              </a:rPr>
              <a:t> it has affected it. According to NHS (2020) there are 6 key points of wellbeing which are Connect, Be Active, Take Notice, Keep Learning, Give,</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Keeping Safe, every single point makes a difference to communities and the social awareness they bring. In turn this relates to the mental health act and care act 2014. According to NHS (2020) the six key points of wellbeing is a guidance which tries to encourage to connect with people who are close to yourself, also regular activity is linked to lower rates of depression and anxiety across every age group, to be more aware of what's going on around you this could lead to make life changes, continue to learn enhance self-esteem which in the long run encourages social interaction and a more active life. Possible future outcomes could possibly include how mental health will be seen after the pandemic, the possibility of closer communities, more socially aware, mindset of people when in the community, and more wellbeing to health and mental health. This also links to Maslow’s hierarchy of needs and wants on slide 5. </a:t>
            </a:r>
          </a:p>
          <a:p>
            <a:endParaRPr lang="en-US" dirty="0"/>
          </a:p>
        </p:txBody>
      </p:sp>
      <p:sp>
        <p:nvSpPr>
          <p:cNvPr id="4" name="Slide Number Placeholder 3"/>
          <p:cNvSpPr>
            <a:spLocks noGrp="1"/>
          </p:cNvSpPr>
          <p:nvPr>
            <p:ph type="sldNum" sz="quarter" idx="5"/>
          </p:nvPr>
        </p:nvSpPr>
        <p:spPr/>
        <p:txBody>
          <a:bodyPr/>
          <a:lstStyle/>
          <a:p>
            <a:fld id="{3CC1CFAE-A795-6348-9812-26BC4E821CFF}" type="slidenum">
              <a:rPr lang="en-US" smtClean="0"/>
              <a:t>4</a:t>
            </a:fld>
            <a:endParaRPr lang="en-US"/>
          </a:p>
        </p:txBody>
      </p:sp>
    </p:spTree>
    <p:extLst>
      <p:ext uri="{BB962C8B-B14F-4D97-AF65-F5344CB8AC3E}">
        <p14:creationId xmlns:p14="http://schemas.microsoft.com/office/powerpoint/2010/main" val="7879469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How this links to social impacts and best describes </a:t>
            </a:r>
            <a:r>
              <a:rPr lang="en-US" dirty="0" err="1"/>
              <a:t>Covid</a:t>
            </a:r>
            <a:r>
              <a:rPr lang="en-US" dirty="0"/>
              <a:t> issues with communities.?</a:t>
            </a:r>
          </a:p>
        </p:txBody>
      </p:sp>
      <p:sp>
        <p:nvSpPr>
          <p:cNvPr id="4" name="Slide Number Placeholder 3"/>
          <p:cNvSpPr>
            <a:spLocks noGrp="1"/>
          </p:cNvSpPr>
          <p:nvPr>
            <p:ph type="sldNum" sz="quarter" idx="5"/>
          </p:nvPr>
        </p:nvSpPr>
        <p:spPr/>
        <p:txBody>
          <a:bodyPr/>
          <a:lstStyle/>
          <a:p>
            <a:fld id="{3CC1CFAE-A795-6348-9812-26BC4E821CFF}" type="slidenum">
              <a:rPr lang="en-US" smtClean="0"/>
              <a:t>5</a:t>
            </a:fld>
            <a:endParaRPr lang="en-US"/>
          </a:p>
        </p:txBody>
      </p:sp>
    </p:spTree>
    <p:extLst>
      <p:ext uri="{BB962C8B-B14F-4D97-AF65-F5344CB8AC3E}">
        <p14:creationId xmlns:p14="http://schemas.microsoft.com/office/powerpoint/2010/main" val="7242518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business this assignment is looking at is the LC in Swansea, why are my looking at LC in Swansea. One reason why this assignment is  looking at the LC is because the LC is a local tourism and leisure facility in Swansea, and because it's in the tourism industry and is the biggest attraction in Wales, it also helps the local communities .the sector that this assignment is  looking at is obviously the tourism and leisure industry which is being hit severely by COVID-19 as explained in previous slides. how has the LC been affected? Due to working in the else on the information given by managers the LC has lost roughly 40% of gym members since </a:t>
            </a:r>
            <a:r>
              <a:rPr lang="en-GB" sz="1200" kern="1200" dirty="0" err="1">
                <a:solidFill>
                  <a:schemeClr val="tx1"/>
                </a:solidFill>
                <a:effectLst/>
                <a:latin typeface="+mn-lt"/>
                <a:ea typeface="+mn-ea"/>
                <a:cs typeface="+mn-cs"/>
              </a:rPr>
              <a:t>covid</a:t>
            </a:r>
            <a:r>
              <a:rPr lang="en-GB" sz="1200" kern="1200" dirty="0">
                <a:solidFill>
                  <a:schemeClr val="tx1"/>
                </a:solidFill>
                <a:effectLst/>
                <a:latin typeface="+mn-lt"/>
                <a:ea typeface="+mn-ea"/>
                <a:cs typeface="+mn-cs"/>
              </a:rPr>
              <a:t> 19,It is also working on a skeleton capacity such as numbers for fitness classes swimming classes swimming lessons and so forth have reduced from groups of 30 to 15 this is down to the guidelines from the Welsh government, In turn this impacts On economic and staff requirements and as of the 1st of November many staff have been put back on furlough scheme. The LC are continuously working with the government and the new guidelines that are being put in place every so often this includes the corvid risk assessment which has been given by HSE (2020) , in turn this means start the business plan and strategy must change every time the new regulations come into force, this has a negative impact on business and how they can help communities. one way that the al LC can help communities is by working with stakeholders.</a:t>
            </a:r>
          </a:p>
          <a:p>
            <a:endParaRPr lang="en-US" dirty="0"/>
          </a:p>
        </p:txBody>
      </p:sp>
      <p:sp>
        <p:nvSpPr>
          <p:cNvPr id="4" name="Slide Number Placeholder 3"/>
          <p:cNvSpPr>
            <a:spLocks noGrp="1"/>
          </p:cNvSpPr>
          <p:nvPr>
            <p:ph type="sldNum" sz="quarter" idx="5"/>
          </p:nvPr>
        </p:nvSpPr>
        <p:spPr/>
        <p:txBody>
          <a:bodyPr/>
          <a:lstStyle/>
          <a:p>
            <a:fld id="{3CC1CFAE-A795-6348-9812-26BC4E821CFF}" type="slidenum">
              <a:rPr lang="en-US" smtClean="0"/>
              <a:t>6</a:t>
            </a:fld>
            <a:endParaRPr lang="en-US"/>
          </a:p>
        </p:txBody>
      </p:sp>
    </p:spTree>
    <p:extLst>
      <p:ext uri="{BB962C8B-B14F-4D97-AF65-F5344CB8AC3E}">
        <p14:creationId xmlns:p14="http://schemas.microsoft.com/office/powerpoint/2010/main" val="14169905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LC in Swansea comes under the name of freedom leisure, which is a non-profit organisation, it is the most visited leisure attraction in Wales according to gov. wales (2020) with visitors in 2018 hitting 772,000. which contains stakeholders of the council employees and community, the business plan Is a phase plan to comply with </a:t>
            </a:r>
            <a:r>
              <a:rPr lang="en-GB" sz="1200" kern="1200" dirty="0" err="1">
                <a:solidFill>
                  <a:schemeClr val="tx1"/>
                </a:solidFill>
                <a:effectLst/>
                <a:latin typeface="+mn-lt"/>
                <a:ea typeface="+mn-ea"/>
                <a:cs typeface="+mn-cs"/>
              </a:rPr>
              <a:t>covid</a:t>
            </a:r>
            <a:r>
              <a:rPr lang="en-GB" sz="1200" kern="1200" dirty="0">
                <a:solidFill>
                  <a:schemeClr val="tx1"/>
                </a:solidFill>
                <a:effectLst/>
                <a:latin typeface="+mn-lt"/>
                <a:ea typeface="+mn-ea"/>
                <a:cs typeface="+mn-cs"/>
              </a:rPr>
              <a:t> on social changes, one way that the business strategy or plan could be a factor which would include stakeholder analysis, porters 5 forces possibly a swot and pest analysis to keep up to date with the ongoing </a:t>
            </a:r>
            <a:r>
              <a:rPr lang="en-GB" sz="1200" kern="1200" dirty="0" err="1">
                <a:solidFill>
                  <a:schemeClr val="tx1"/>
                </a:solidFill>
                <a:effectLst/>
                <a:latin typeface="+mn-lt"/>
                <a:ea typeface="+mn-ea"/>
                <a:cs typeface="+mn-cs"/>
              </a:rPr>
              <a:t>covid</a:t>
            </a:r>
            <a:r>
              <a:rPr lang="en-GB" sz="1200" kern="1200" dirty="0">
                <a:solidFill>
                  <a:schemeClr val="tx1"/>
                </a:solidFill>
                <a:effectLst/>
                <a:latin typeface="+mn-lt"/>
                <a:ea typeface="+mn-ea"/>
                <a:cs typeface="+mn-cs"/>
              </a:rPr>
              <a:t> issues that affect the business. there are number of effects that can be implemented on employees because of </a:t>
            </a:r>
            <a:r>
              <a:rPr lang="en-GB" sz="1200" kern="1200" dirty="0" err="1">
                <a:solidFill>
                  <a:schemeClr val="tx1"/>
                </a:solidFill>
                <a:effectLst/>
                <a:latin typeface="+mn-lt"/>
                <a:ea typeface="+mn-ea"/>
                <a:cs typeface="+mn-cs"/>
              </a:rPr>
              <a:t>Covid</a:t>
            </a:r>
            <a:r>
              <a:rPr lang="en-GB" sz="1200" kern="1200" dirty="0">
                <a:solidFill>
                  <a:schemeClr val="tx1"/>
                </a:solidFill>
                <a:effectLst/>
                <a:latin typeface="+mn-lt"/>
                <a:ea typeface="+mn-ea"/>
                <a:cs typeface="+mn-cs"/>
              </a:rPr>
              <a:t>, such as redundancy, moved to other areas of the business, being made furlough, and a new job description within the company, all these effects can cause disruption for the company and one of its key stakeholders which are employees. being one of the key stakeholders, employees have a huge impact on the business such as, lifeguards, receptionist's and gym instructors, they are key elements in the business which needs to operate without these stakeholders the company would be in difficulty and could disrupt other key stakeholders in the process. According to </a:t>
            </a:r>
            <a:r>
              <a:rPr lang="en-GB" sz="1200" kern="1200" dirty="0" err="1">
                <a:solidFill>
                  <a:schemeClr val="tx1"/>
                </a:solidFill>
                <a:effectLst/>
                <a:latin typeface="+mn-lt"/>
                <a:ea typeface="+mn-ea"/>
                <a:cs typeface="+mn-cs"/>
              </a:rPr>
              <a:t>inews</a:t>
            </a:r>
            <a:r>
              <a:rPr lang="en-GB" sz="1200" kern="1200" dirty="0">
                <a:solidFill>
                  <a:schemeClr val="tx1"/>
                </a:solidFill>
                <a:effectLst/>
                <a:latin typeface="+mn-lt"/>
                <a:ea typeface="+mn-ea"/>
                <a:cs typeface="+mn-cs"/>
              </a:rPr>
              <a:t> (2020) up to 900,000 jobs in the leisure industry could be at risk because of furlough that is roughly one in four people in the industry losing their job. By the information I have been given by LC they are helping communities by giving food to food banks to reduce waste promote then wellbeing and working with local communities on health and fitness this is linked to the wellbeing act and of course mental health and obesity act which are still relevant during </a:t>
            </a:r>
            <a:r>
              <a:rPr lang="en-GB" sz="1200" kern="1200" dirty="0" err="1">
                <a:solidFill>
                  <a:schemeClr val="tx1"/>
                </a:solidFill>
                <a:effectLst/>
                <a:latin typeface="+mn-lt"/>
                <a:ea typeface="+mn-ea"/>
                <a:cs typeface="+mn-cs"/>
              </a:rPr>
              <a:t>Covid</a:t>
            </a:r>
            <a:r>
              <a:rPr lang="en-GB" sz="1200" kern="1200" dirty="0">
                <a:solidFill>
                  <a:schemeClr val="tx1"/>
                </a:solidFill>
                <a:effectLst/>
                <a:latin typeface="+mn-lt"/>
                <a:ea typeface="+mn-ea"/>
                <a:cs typeface="+mn-cs"/>
              </a:rPr>
              <a:t>. They are also working with many different sports clubs, football, gym classes, GP referrals exercises and swimming lessons for children and adults of all ages to get fitter during this time. How have they been affected? According to The Telegraph (2020) that obesity is one of many underlining causes of being to catch </a:t>
            </a:r>
            <a:r>
              <a:rPr lang="en-GB" sz="1200" kern="1200" dirty="0" err="1">
                <a:solidFill>
                  <a:schemeClr val="tx1"/>
                </a:solidFill>
                <a:effectLst/>
                <a:latin typeface="+mn-lt"/>
                <a:ea typeface="+mn-ea"/>
                <a:cs typeface="+mn-cs"/>
              </a:rPr>
              <a:t>covid</a:t>
            </a:r>
            <a:r>
              <a:rPr lang="en-GB" sz="1200" kern="1200" dirty="0">
                <a:solidFill>
                  <a:schemeClr val="tx1"/>
                </a:solidFill>
                <a:effectLst/>
                <a:latin typeface="+mn-lt"/>
                <a:ea typeface="+mn-ea"/>
                <a:cs typeface="+mn-cs"/>
              </a:rPr>
              <a:t> as the health risks are higher than in normal weighing people. They are also working with other authorities such as disability sport wales, governing bodies and also creating sustainable sport for the community.</a:t>
            </a:r>
          </a:p>
          <a:p>
            <a:endParaRPr lang="en-US" dirty="0"/>
          </a:p>
        </p:txBody>
      </p:sp>
      <p:sp>
        <p:nvSpPr>
          <p:cNvPr id="4" name="Slide Number Placeholder 3"/>
          <p:cNvSpPr>
            <a:spLocks noGrp="1"/>
          </p:cNvSpPr>
          <p:nvPr>
            <p:ph type="sldNum" sz="quarter" idx="5"/>
          </p:nvPr>
        </p:nvSpPr>
        <p:spPr/>
        <p:txBody>
          <a:bodyPr/>
          <a:lstStyle/>
          <a:p>
            <a:fld id="{3CC1CFAE-A795-6348-9812-26BC4E821CFF}" type="slidenum">
              <a:rPr lang="en-US" smtClean="0"/>
              <a:t>7</a:t>
            </a:fld>
            <a:endParaRPr lang="en-US"/>
          </a:p>
        </p:txBody>
      </p:sp>
    </p:spTree>
    <p:extLst>
      <p:ext uri="{BB962C8B-B14F-4D97-AF65-F5344CB8AC3E}">
        <p14:creationId xmlns:p14="http://schemas.microsoft.com/office/powerpoint/2010/main" val="31329077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Notes are in Appendices as evidence for case study.</a:t>
            </a:r>
          </a:p>
          <a:p>
            <a:endParaRPr lang="en-US" dirty="0"/>
          </a:p>
          <a:p>
            <a:endParaRPr lang="en-US" dirty="0"/>
          </a:p>
          <a:p>
            <a:r>
              <a:rPr lang="en-US" dirty="0"/>
              <a:t>Best practices the LC could adopt?</a:t>
            </a:r>
          </a:p>
          <a:p>
            <a:r>
              <a:rPr lang="en-US" dirty="0"/>
              <a:t>LC need to look at possible re positioning them selves in a different manner to keep the business running?</a:t>
            </a:r>
          </a:p>
          <a:p>
            <a:endParaRPr lang="en-US" dirty="0"/>
          </a:p>
          <a:p>
            <a:r>
              <a:rPr lang="en-US" dirty="0"/>
              <a:t>Look at the effects on New Zealand gyms on appendices1.2</a:t>
            </a:r>
          </a:p>
          <a:p>
            <a:endParaRPr lang="en-US" dirty="0"/>
          </a:p>
        </p:txBody>
      </p:sp>
      <p:sp>
        <p:nvSpPr>
          <p:cNvPr id="4" name="Slide Number Placeholder 3"/>
          <p:cNvSpPr>
            <a:spLocks noGrp="1"/>
          </p:cNvSpPr>
          <p:nvPr>
            <p:ph type="sldNum" sz="quarter" idx="5"/>
          </p:nvPr>
        </p:nvSpPr>
        <p:spPr/>
        <p:txBody>
          <a:bodyPr/>
          <a:lstStyle/>
          <a:p>
            <a:fld id="{3CC1CFAE-A795-6348-9812-26BC4E821CFF}" type="slidenum">
              <a:rPr lang="en-US" smtClean="0"/>
              <a:t>8</a:t>
            </a:fld>
            <a:endParaRPr lang="en-US"/>
          </a:p>
        </p:txBody>
      </p:sp>
    </p:spTree>
    <p:extLst>
      <p:ext uri="{BB962C8B-B14F-4D97-AF65-F5344CB8AC3E}">
        <p14:creationId xmlns:p14="http://schemas.microsoft.com/office/powerpoint/2010/main" val="25563407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Promote </a:t>
            </a:r>
          </a:p>
          <a:p>
            <a:r>
              <a:rPr lang="en-US" dirty="0"/>
              <a:t>Exercise</a:t>
            </a:r>
          </a:p>
          <a:p>
            <a:r>
              <a:rPr lang="en-US" dirty="0"/>
              <a:t>Make the local communities aware of ongoing help</a:t>
            </a:r>
          </a:p>
          <a:p>
            <a:r>
              <a:rPr lang="en-US" dirty="0"/>
              <a:t>Update business plans with every change to </a:t>
            </a:r>
            <a:r>
              <a:rPr lang="en-US" dirty="0" err="1"/>
              <a:t>covid</a:t>
            </a:r>
            <a:r>
              <a:rPr lang="en-US" dirty="0"/>
              <a:t> restrictions</a:t>
            </a:r>
          </a:p>
          <a:p>
            <a:endParaRPr lang="en-US" dirty="0"/>
          </a:p>
          <a:p>
            <a:r>
              <a:rPr lang="en-US" dirty="0"/>
              <a:t>Awareness?</a:t>
            </a:r>
          </a:p>
          <a:p>
            <a:endParaRPr lang="en-US" dirty="0"/>
          </a:p>
          <a:p>
            <a:r>
              <a:rPr lang="en-US" dirty="0"/>
              <a:t>Work closely to stakeholders, media, social media and communities</a:t>
            </a:r>
          </a:p>
          <a:p>
            <a:endParaRPr lang="en-US" dirty="0"/>
          </a:p>
          <a:p>
            <a:r>
              <a:rPr lang="en-US" dirty="0"/>
              <a:t>Who are the local and national authorities?</a:t>
            </a:r>
          </a:p>
          <a:p>
            <a:endParaRPr lang="en-US" dirty="0"/>
          </a:p>
          <a:p>
            <a:r>
              <a:rPr lang="en-US" dirty="0"/>
              <a:t>Swansea council</a:t>
            </a:r>
          </a:p>
          <a:p>
            <a:r>
              <a:rPr lang="en-US" dirty="0"/>
              <a:t>Welsh government</a:t>
            </a:r>
          </a:p>
          <a:p>
            <a:r>
              <a:rPr lang="en-US" dirty="0"/>
              <a:t>UK government</a:t>
            </a:r>
          </a:p>
          <a:p>
            <a:endParaRPr lang="en-US" dirty="0"/>
          </a:p>
          <a:p>
            <a:r>
              <a:rPr lang="en-US" dirty="0"/>
              <a:t>Why authorities?</a:t>
            </a:r>
          </a:p>
          <a:p>
            <a:endParaRPr lang="en-US" dirty="0"/>
          </a:p>
          <a:p>
            <a:r>
              <a:rPr lang="en-US" dirty="0"/>
              <a:t>Funding</a:t>
            </a:r>
          </a:p>
          <a:p>
            <a:r>
              <a:rPr lang="en-US" dirty="0"/>
              <a:t>Health &amp; safety</a:t>
            </a:r>
          </a:p>
          <a:p>
            <a:r>
              <a:rPr lang="en-US" dirty="0"/>
              <a:t>Regulations</a:t>
            </a:r>
          </a:p>
          <a:p>
            <a:endParaRPr lang="en-US" dirty="0"/>
          </a:p>
          <a:p>
            <a:r>
              <a:rPr lang="en-US" dirty="0"/>
              <a:t>Business aspects?</a:t>
            </a:r>
          </a:p>
          <a:p>
            <a:endParaRPr lang="en-US" dirty="0"/>
          </a:p>
          <a:p>
            <a:r>
              <a:rPr lang="en-US" dirty="0"/>
              <a:t>More customers</a:t>
            </a:r>
          </a:p>
          <a:p>
            <a:r>
              <a:rPr lang="en-US" dirty="0"/>
              <a:t>More income</a:t>
            </a:r>
          </a:p>
          <a:p>
            <a:r>
              <a:rPr lang="en-US" dirty="0"/>
              <a:t>Helping community</a:t>
            </a:r>
          </a:p>
          <a:p>
            <a:r>
              <a:rPr lang="en-US" dirty="0"/>
              <a:t>Safer environment</a:t>
            </a:r>
          </a:p>
          <a:p>
            <a:endParaRPr lang="en-US" dirty="0"/>
          </a:p>
          <a:p>
            <a:r>
              <a:rPr lang="en-US" dirty="0"/>
              <a:t>Social impacts </a:t>
            </a:r>
          </a:p>
          <a:p>
            <a:endParaRPr lang="en-US" dirty="0"/>
          </a:p>
          <a:p>
            <a:r>
              <a:rPr lang="en-US" dirty="0"/>
              <a:t>Reduces stress – mental health act, well being act, care act 2014</a:t>
            </a:r>
          </a:p>
          <a:p>
            <a:r>
              <a:rPr lang="en-US" dirty="0"/>
              <a:t>Fitter and healthier</a:t>
            </a:r>
          </a:p>
          <a:p>
            <a:r>
              <a:rPr lang="en-US" dirty="0"/>
              <a:t>Communication and socialize</a:t>
            </a:r>
          </a:p>
          <a:p>
            <a:r>
              <a:rPr lang="en-US" dirty="0"/>
              <a:t>Sense of normality  </a:t>
            </a:r>
          </a:p>
          <a:p>
            <a:endParaRPr lang="en-US" dirty="0"/>
          </a:p>
          <a:p>
            <a:r>
              <a:rPr lang="en-US" dirty="0"/>
              <a:t>Looking at the future?</a:t>
            </a:r>
          </a:p>
          <a:p>
            <a:endParaRPr lang="en-US" dirty="0"/>
          </a:p>
          <a:p>
            <a:r>
              <a:rPr lang="en-US" dirty="0"/>
              <a:t>Possible vaccines according to the Guardian (2020) 40million vaccines will be available for UK, </a:t>
            </a:r>
            <a:r>
              <a:rPr lang="en-US" dirty="0" err="1"/>
              <a:t>prioritise</a:t>
            </a:r>
            <a:r>
              <a:rPr lang="en-US" dirty="0"/>
              <a:t> older people, adults in care homes, NHS staff, care workers. 90% effective</a:t>
            </a:r>
          </a:p>
          <a:p>
            <a:r>
              <a:rPr lang="en-US" dirty="0"/>
              <a:t>Socially – new normality life as we know it keep changing </a:t>
            </a:r>
          </a:p>
          <a:p>
            <a:r>
              <a:rPr lang="en-US" dirty="0"/>
              <a:t>Positives impacts on economy and industry </a:t>
            </a:r>
          </a:p>
          <a:p>
            <a:r>
              <a:rPr lang="en-US" dirty="0"/>
              <a:t>Awareness on mental health and other issues increase </a:t>
            </a:r>
          </a:p>
          <a:p>
            <a:endParaRPr lang="en-US" dirty="0"/>
          </a:p>
          <a:p>
            <a:r>
              <a:rPr lang="en-US" dirty="0"/>
              <a:t>Use appendices 1.1 , 1.2 , 1.3 and 1.4.</a:t>
            </a:r>
          </a:p>
        </p:txBody>
      </p:sp>
      <p:sp>
        <p:nvSpPr>
          <p:cNvPr id="4" name="Slide Number Placeholder 3"/>
          <p:cNvSpPr>
            <a:spLocks noGrp="1"/>
          </p:cNvSpPr>
          <p:nvPr>
            <p:ph type="sldNum" sz="quarter" idx="5"/>
          </p:nvPr>
        </p:nvSpPr>
        <p:spPr/>
        <p:txBody>
          <a:bodyPr/>
          <a:lstStyle/>
          <a:p>
            <a:fld id="{3CC1CFAE-A795-6348-9812-26BC4E821CFF}" type="slidenum">
              <a:rPr lang="en-US" smtClean="0"/>
              <a:t>9</a:t>
            </a:fld>
            <a:endParaRPr lang="en-US"/>
          </a:p>
        </p:txBody>
      </p:sp>
    </p:spTree>
    <p:extLst>
      <p:ext uri="{BB962C8B-B14F-4D97-AF65-F5344CB8AC3E}">
        <p14:creationId xmlns:p14="http://schemas.microsoft.com/office/powerpoint/2010/main" val="29415137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dirty="0"/>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latin typeface="+mn-lt"/>
              </a:defRPr>
            </a:lvl1pPr>
          </a:lstStyle>
          <a:p>
            <a:fld id="{11A6662E-FAF4-44BC-88B5-85A7CBFB6D30}" type="datetime1">
              <a:rPr lang="en-US" smtClean="0"/>
              <a:pPr/>
              <a:t>11/15/20</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latin typeface="+mn-lt"/>
              </a:defRPr>
            </a:lvl1pPr>
          </a:lstStyle>
          <a:p>
            <a:endParaRPr lang="en-US"/>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1107542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838200" y="365760"/>
            <a:ext cx="10515600" cy="1325563"/>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11/15/20</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0204773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11/15/20</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9501871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11/15/20</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6688298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839788" y="1752600"/>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839788" y="2666999"/>
            <a:ext cx="5157787"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183188"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11/15/20</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1405308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p:txBody>
          <a:bodyPr/>
          <a:lstStyle/>
          <a:p>
            <a:fld id="{3AB41CFF-90C9-47B3-9DA1-F2BF8D839F7E}" type="datetime1">
              <a:rPr lang="en-US" smtClean="0"/>
              <a:t>11/15/20</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9946228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11/15/20</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0533022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11/15/20</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1716645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11/15/20</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4152571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11/15/20</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5422060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11/15/20</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6541724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0" name="Picture 39">
            <a:extLst>
              <a:ext uri="{FF2B5EF4-FFF2-40B4-BE49-F238E27FC236}">
                <a16:creationId xmlns:a16="http://schemas.microsoft.com/office/drawing/2014/main" id="{1CB7E8AE-A3AC-4BB7-A5C6-F00EC697B265}"/>
              </a:ext>
            </a:extLst>
          </p:cNvPr>
          <p:cNvPicPr>
            <a:picLocks noChangeAspect="1"/>
          </p:cNvPicPr>
          <p:nvPr/>
        </p:nvPicPr>
        <p:blipFill>
          <a:blip r:embed="rId1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838200" y="425450"/>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838200" y="1949450"/>
            <a:ext cx="10515600"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838200" y="6324600"/>
            <a:ext cx="2743200" cy="365125"/>
          </a:xfrm>
          <a:prstGeom prst="rect">
            <a:avLst/>
          </a:prstGeom>
        </p:spPr>
        <p:txBody>
          <a:bodyPr vert="horz" lIns="91440" tIns="45720" rIns="91440" bIns="45720" rtlCol="0" anchor="ctr"/>
          <a:lstStyle>
            <a:lvl1pPr algn="l">
              <a:defRPr sz="900">
                <a:solidFill>
                  <a:schemeClr val="bg1">
                    <a:alpha val="60000"/>
                  </a:schemeClr>
                </a:solidFill>
                <a:latin typeface="+mn-lt"/>
              </a:defRPr>
            </a:lvl1pPr>
          </a:lstStyle>
          <a:p>
            <a:fld id="{57E0CF6C-748E-4B7A-BC8B-3011EF78ED13}" type="datetime1">
              <a:rPr lang="en-US" smtClean="0"/>
              <a:pPr/>
              <a:t>11/15/20</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324600"/>
            <a:ext cx="4114800" cy="365125"/>
          </a:xfrm>
          <a:prstGeom prst="rect">
            <a:avLst/>
          </a:prstGeom>
        </p:spPr>
        <p:txBody>
          <a:bodyPr vert="horz" lIns="91440" tIns="45720" rIns="91440" bIns="45720" rtlCol="0" anchor="ctr"/>
          <a:lstStyle>
            <a:lvl1pPr algn="ctr">
              <a:defRPr sz="900">
                <a:solidFill>
                  <a:schemeClr val="bg1">
                    <a:alpha val="60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610600" y="6324600"/>
            <a:ext cx="2743200" cy="365125"/>
          </a:xfrm>
          <a:prstGeom prst="rect">
            <a:avLst/>
          </a:prstGeom>
        </p:spPr>
        <p:txBody>
          <a:bodyPr vert="horz" lIns="91440" tIns="45720" rIns="91440" bIns="45720" rtlCol="0" anchor="ctr"/>
          <a:lstStyle>
            <a:lvl1pPr algn="r">
              <a:defRPr sz="900">
                <a:solidFill>
                  <a:schemeClr val="bg1">
                    <a:alpha val="60000"/>
                  </a:schemeClr>
                </a:solidFill>
                <a:latin typeface="+mn-lt"/>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399412427"/>
      </p:ext>
    </p:extLst>
  </p:cSld>
  <p:clrMap bg1="lt1" tx1="dk1" bg2="lt2" tx2="dk2" accent1="accent1" accent2="accent2" accent3="accent3" accent4="accent4" accent5="accent5" accent6="accent6" hlink="hlink" folHlink="folHlink"/>
  <p:sldLayoutIdLst>
    <p:sldLayoutId id="2147483806" r:id="rId1"/>
    <p:sldLayoutId id="2147483807" r:id="rId2"/>
    <p:sldLayoutId id="2147483808" r:id="rId3"/>
    <p:sldLayoutId id="2147483809" r:id="rId4"/>
    <p:sldLayoutId id="2147483810" r:id="rId5"/>
    <p:sldLayoutId id="2147483811" r:id="rId6"/>
    <p:sldLayoutId id="2147483804" r:id="rId7"/>
    <p:sldLayoutId id="2147483805" r:id="rId8"/>
    <p:sldLayoutId id="2147483803" r:id="rId9"/>
    <p:sldLayoutId id="2147483812" r:id="rId10"/>
    <p:sldLayoutId id="2147483813" r:id="rId11"/>
  </p:sldLayoutIdLst>
  <p:hf sldNum="0" hdr="0" ftr="0" dt="0"/>
  <p:txStyles>
    <p:titleStyle>
      <a:lvl1pPr algn="l" defTabSz="914400" rtl="0" eaLnBrk="1" latinLnBrk="0" hangingPunct="1">
        <a:lnSpc>
          <a:spcPct val="100000"/>
        </a:lnSpc>
        <a:spcBef>
          <a:spcPct val="0"/>
        </a:spcBef>
        <a:buNone/>
        <a:defRPr sz="4400" b="1" kern="1200">
          <a:solidFill>
            <a:schemeClr val="bg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jpe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en.wikipedia.org/wiki/File:Maslow's_hierarchy_of_needs.png" TargetMode="External"/></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png"/><Relationship Id="rId7" Type="http://schemas.openxmlformats.org/officeDocument/2006/relationships/diagramColors" Target="../diagrams/colors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inews.co.uk/news/politics/hospitality-leisure-workers-lose-jobs-furlough-scheme-explained-740734" TargetMode="External"/><Relationship Id="rId13" Type="http://schemas.openxmlformats.org/officeDocument/2006/relationships/hyperlink" Target="https://www.ons.gov.uk/peoplepopulationandcommunity/healthandsocialcare/healthandwellbeing/bulletins/coronavirusandthesocialimpactsongreatbritain/latest" TargetMode="External"/><Relationship Id="rId3" Type="http://schemas.openxmlformats.org/officeDocument/2006/relationships/hyperlink" Target="https://www.gov.uk/government/publications/wuhan-novel-coronavirus-background-information/wuhan-novel-coronavirus-epidemiology-virology-and-clinical-features" TargetMode="External"/><Relationship Id="rId7" Type="http://schemas.openxmlformats.org/officeDocument/2006/relationships/hyperlink" Target="https://www.hse.gov.uk/coronavirus/index.htm" TargetMode="External"/><Relationship Id="rId12" Type="http://schemas.openxmlformats.org/officeDocument/2006/relationships/hyperlink" Target="https://www.nuffieldhealth.com/article/failing-to-keep-gyms-open-could-cripple-the-nations-recovery-from-covid-19" TargetMode="External"/><Relationship Id="rId2" Type="http://schemas.openxmlformats.org/officeDocument/2006/relationships/hyperlink" Target="https://www.google.com/amp/s/www.bbc.co.uk/news/amp/business-53921106" TargetMode="External"/><Relationship Id="rId1" Type="http://schemas.openxmlformats.org/officeDocument/2006/relationships/slideLayout" Target="../slideLayouts/slideLayout2.xml"/><Relationship Id="rId6" Type="http://schemas.openxmlformats.org/officeDocument/2006/relationships/hyperlink" Target="https://gov.wales/fines-increased-repeat-coronavirus-lockdown-breaches-wales" TargetMode="External"/><Relationship Id="rId11" Type="http://schemas.openxmlformats.org/officeDocument/2006/relationships/hyperlink" Target="http://www.awp.nhs.uk/media/969773/AWP_COVID-19_wellbeing_guide.pdf" TargetMode="External"/><Relationship Id="rId5" Type="http://schemas.openxmlformats.org/officeDocument/2006/relationships/hyperlink" Target="https://gov.wales/coronavirus-law" TargetMode="External"/><Relationship Id="rId10" Type="http://schemas.openxmlformats.org/officeDocument/2006/relationships/hyperlink" Target="https://www.nationalgeographic.co.uk/photography/2020/05/sweden-still-hasnt-locked-down-normal-life-luxury-only-few" TargetMode="External"/><Relationship Id="rId4" Type="http://schemas.openxmlformats.org/officeDocument/2006/relationships/hyperlink" Target="https://gov.wales/all-wales-covid-19-workforce-risk-assessment-tool-integrated-impact-assessment" TargetMode="External"/><Relationship Id="rId9" Type="http://schemas.openxmlformats.org/officeDocument/2006/relationships/hyperlink" Target="https://www.local.gov.uk/impact-covid-19-culture-leisure-tourism-and-sport" TargetMode="External"/><Relationship Id="rId14" Type="http://schemas.openxmlformats.org/officeDocument/2006/relationships/hyperlink" Target="https://www.ons.gov.uk/businessindustryandtrade/business/businessservices/bulletins/coronavirusandtheeconomicimpactsontheuk/22october2020"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www.travelalerts.ca/blogs/scandinavia-travel-who-can-go-where-amid-coronavirus-restrictions/" TargetMode="External"/><Relationship Id="rId3" Type="http://schemas.openxmlformats.org/officeDocument/2006/relationships/hyperlink" Target="https://phw.nhs.wales/news/public-health-wales-launches-new-covid-19-wellbeing-campaign/" TargetMode="External"/><Relationship Id="rId7" Type="http://schemas.openxmlformats.org/officeDocument/2006/relationships/hyperlink" Target="https://www.theweek.co.uk/105436/how-did-sars-start-and-end" TargetMode="External"/><Relationship Id="rId12" Type="http://schemas.openxmlformats.org/officeDocument/2006/relationships/hyperlink" Target="https://www.worldometers.info/coronavirus/" TargetMode="External"/><Relationship Id="rId2" Type="http://schemas.openxmlformats.org/officeDocument/2006/relationships/hyperlink" Target="https://www.ons.gov.uk/businessindustryandtrade/business/businessservices/bulletins/coronavirusandtheeconomicimpactsontheuk/5november2020" TargetMode="External"/><Relationship Id="rId1" Type="http://schemas.openxmlformats.org/officeDocument/2006/relationships/slideLayout" Target="../slideLayouts/slideLayout2.xml"/><Relationship Id="rId6" Type="http://schemas.openxmlformats.org/officeDocument/2006/relationships/hyperlink" Target="https://www.telegraph.co.uk/global-health/science-and-disease/obesity-fuelling-covid-19-deaths-britain-globally-lancet-disease/" TargetMode="External"/><Relationship Id="rId11" Type="http://schemas.openxmlformats.org/officeDocument/2006/relationships/hyperlink" Target="https://www.google.com/amp/s/www.walesonline.co.uk/news/wales-news/lockdown-rules-coming-effect-wales-19244696.amp" TargetMode="External"/><Relationship Id="rId5" Type="http://schemas.openxmlformats.org/officeDocument/2006/relationships/hyperlink" Target="https://www.theguardian.com/world/2020/nov/11/how-will-a-coronavirus-vaccine-be-rolled-out-to-the-uk-population" TargetMode="External"/><Relationship Id="rId10" Type="http://schemas.openxmlformats.org/officeDocument/2006/relationships/hyperlink" Target="https://www.unwto.org/impact-assessment-of-the-covid-19-outbreak-on-international-tourism" TargetMode="External"/><Relationship Id="rId4" Type="http://schemas.openxmlformats.org/officeDocument/2006/relationships/hyperlink" Target="https://www.rethink.org/news-and-stories/blogs/2020/03/coronavirus-temporary-changes-to-the-mental-health-%20act/" TargetMode="External"/><Relationship Id="rId9" Type="http://schemas.openxmlformats.org/officeDocument/2006/relationships/hyperlink" Target="https://www.weforum.org/agenda/2020/09/pandemic-covid19-tourism-sector-tourism/" TargetMode="External"/></Relationships>
</file>

<file path=ppt/slides/_rels/slide13.xml.rels><?xml version="1.0" encoding="UTF-8" standalone="yes"?>
<Relationships xmlns="http://schemas.openxmlformats.org/package/2006/relationships"><Relationship Id="rId2" Type="http://schemas.openxmlformats.org/officeDocument/2006/relationships/hyperlink" Target="https://www.nuffieldhealth.com/article/failing-to-keep-gyms-open-could-cripple-the-nations-recovery-from-covid-19"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usatoday.com/story/news/world/2020/04/28/coronavirus-covid-19-sweden-anders-tegnell-herd-immunity/3031536001/" TargetMode="External"/><Relationship Id="rId2" Type="http://schemas.openxmlformats.org/officeDocument/2006/relationships/hyperlink" Target="https://www.nytimes.com/2020/03/28/world/europe/sweden-coronavirus.html?searchResultPosition=3"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visitdenmark.com/denmark/travel-essentials/safe-travel-denmark" TargetMode="External"/><Relationship Id="rId2" Type="http://schemas.openxmlformats.org/officeDocument/2006/relationships/hyperlink" Target="https://www.forbes.com/sites/davidnikel/2020/03/13/denmark-closes-border-to-all-international-tourists-for-one-month/#60b97de1726d" TargetMode="External"/><Relationship Id="rId1" Type="http://schemas.openxmlformats.org/officeDocument/2006/relationships/slideLayout" Target="../slideLayouts/slideLayout2.xml"/><Relationship Id="rId4" Type="http://schemas.openxmlformats.org/officeDocument/2006/relationships/hyperlink" Target="https://www.travelalerts.ca/blogs/scandinavia-travel-who-can-go-where-amid-coronavirus-restric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8" name="Rectangle 97">
            <a:extLst>
              <a:ext uri="{FF2B5EF4-FFF2-40B4-BE49-F238E27FC236}">
                <a16:creationId xmlns:a16="http://schemas.microsoft.com/office/drawing/2014/main" id="{37FDDF72-DE39-4F99-A3C1-DD9D7815D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0" name="Rectangle 99">
            <a:extLst>
              <a:ext uri="{FF2B5EF4-FFF2-40B4-BE49-F238E27FC236}">
                <a16:creationId xmlns:a16="http://schemas.microsoft.com/office/drawing/2014/main" id="{5E4ECE80-3AD1-450C-B62A-98788F1939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2" name="Rectangle 101">
            <a:extLst>
              <a:ext uri="{FF2B5EF4-FFF2-40B4-BE49-F238E27FC236}">
                <a16:creationId xmlns:a16="http://schemas.microsoft.com/office/drawing/2014/main" id="{C4056FD6-9767-4B1A-ACC2-9883F6A5B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79928" cy="6858000"/>
          </a:xfrm>
          <a:prstGeom prst="rect">
            <a:avLst/>
          </a:prstGeom>
          <a:blipFill dpi="0" rotWithShape="1">
            <a:blip r:embed="rId2">
              <a:alphaModFix amt="20000"/>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5" name="Picture 3">
            <a:extLst>
              <a:ext uri="{FF2B5EF4-FFF2-40B4-BE49-F238E27FC236}">
                <a16:creationId xmlns:a16="http://schemas.microsoft.com/office/drawing/2014/main" id="{D062F674-D78D-4F82-AFE2-A012263683FA}"/>
              </a:ext>
            </a:extLst>
          </p:cNvPr>
          <p:cNvPicPr>
            <a:picLocks noChangeAspect="1"/>
          </p:cNvPicPr>
          <p:nvPr/>
        </p:nvPicPr>
        <p:blipFill rotWithShape="1">
          <a:blip r:embed="rId3">
            <a:alphaModFix amt="70000"/>
          </a:blip>
          <a:srcRect t="11058" r="-1" b="13938"/>
          <a:stretch/>
        </p:blipFill>
        <p:spPr>
          <a:xfrm>
            <a:off x="20" y="10"/>
            <a:ext cx="12188932" cy="6856614"/>
          </a:xfrm>
          <a:prstGeom prst="rect">
            <a:avLst/>
          </a:prstGeom>
        </p:spPr>
      </p:pic>
      <p:sp>
        <p:nvSpPr>
          <p:cNvPr id="2" name="Title 1">
            <a:extLst>
              <a:ext uri="{FF2B5EF4-FFF2-40B4-BE49-F238E27FC236}">
                <a16:creationId xmlns:a16="http://schemas.microsoft.com/office/drawing/2014/main" id="{D0C3E31C-EF6A-FE49-AF0F-C6EC3A367E88}"/>
              </a:ext>
            </a:extLst>
          </p:cNvPr>
          <p:cNvSpPr>
            <a:spLocks noGrp="1"/>
          </p:cNvSpPr>
          <p:nvPr>
            <p:ph type="ctrTitle"/>
          </p:nvPr>
        </p:nvSpPr>
        <p:spPr>
          <a:xfrm>
            <a:off x="996275" y="744909"/>
            <a:ext cx="10190071" cy="3145855"/>
          </a:xfrm>
        </p:spPr>
        <p:txBody>
          <a:bodyPr anchor="b">
            <a:normAutofit/>
          </a:bodyPr>
          <a:lstStyle/>
          <a:p>
            <a:r>
              <a:rPr lang="en-US" sz="5200">
                <a:solidFill>
                  <a:srgbClr val="FFFFFF"/>
                </a:solidFill>
              </a:rPr>
              <a:t>Social Impacts caused by Covid -19</a:t>
            </a:r>
          </a:p>
        </p:txBody>
      </p:sp>
    </p:spTree>
    <p:extLst>
      <p:ext uri="{BB962C8B-B14F-4D97-AF65-F5344CB8AC3E}">
        <p14:creationId xmlns:p14="http://schemas.microsoft.com/office/powerpoint/2010/main" val="41264436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0" name="Rectangle 159">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14" name="Picture 161">
            <a:extLst>
              <a:ext uri="{FF2B5EF4-FFF2-40B4-BE49-F238E27FC236}">
                <a16:creationId xmlns:a16="http://schemas.microsoft.com/office/drawing/2014/main" id="{1CB7E8AE-A3AC-4BB7-A5C6-F00EC697B2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164" name="Rectangle 163">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6" name="Rectangle 165">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D0C3E31C-EF6A-FE49-AF0F-C6EC3A367E88}"/>
              </a:ext>
            </a:extLst>
          </p:cNvPr>
          <p:cNvSpPr>
            <a:spLocks noGrp="1"/>
          </p:cNvSpPr>
          <p:nvPr>
            <p:ph type="ctrTitle"/>
          </p:nvPr>
        </p:nvSpPr>
        <p:spPr>
          <a:xfrm>
            <a:off x="838200" y="586992"/>
            <a:ext cx="4953000" cy="1664573"/>
          </a:xfrm>
        </p:spPr>
        <p:txBody>
          <a:bodyPr vert="horz" lIns="91440" tIns="45720" rIns="91440" bIns="45720" rtlCol="0" anchor="ctr">
            <a:normAutofit/>
          </a:bodyPr>
          <a:lstStyle/>
          <a:p>
            <a:pPr algn="l"/>
            <a:r>
              <a:rPr lang="en-US">
                <a:solidFill>
                  <a:schemeClr val="tx2"/>
                </a:solidFill>
              </a:rPr>
              <a:t>Introduction</a:t>
            </a:r>
          </a:p>
        </p:txBody>
      </p:sp>
      <p:sp>
        <p:nvSpPr>
          <p:cNvPr id="4" name="TextBox 3">
            <a:extLst>
              <a:ext uri="{FF2B5EF4-FFF2-40B4-BE49-F238E27FC236}">
                <a16:creationId xmlns:a16="http://schemas.microsoft.com/office/drawing/2014/main" id="{BB2930B1-E5E0-5D4B-B731-0A674358989B}"/>
              </a:ext>
            </a:extLst>
          </p:cNvPr>
          <p:cNvSpPr txBox="1"/>
          <p:nvPr/>
        </p:nvSpPr>
        <p:spPr>
          <a:xfrm>
            <a:off x="838200" y="2411653"/>
            <a:ext cx="4952681" cy="3728613"/>
          </a:xfrm>
          <a:prstGeom prst="rect">
            <a:avLst/>
          </a:prstGeom>
        </p:spPr>
        <p:txBody>
          <a:bodyPr vert="horz" lIns="91440" tIns="45720" rIns="91440" bIns="45720" rtlCol="0">
            <a:normAutofit/>
          </a:bodyPr>
          <a:lstStyle/>
          <a:p>
            <a:pPr marL="285750" indent="-228600" defTabSz="914400">
              <a:lnSpc>
                <a:spcPct val="110000"/>
              </a:lnSpc>
              <a:spcAft>
                <a:spcPts val="600"/>
              </a:spcAft>
              <a:buClr>
                <a:schemeClr val="accent1"/>
              </a:buClr>
              <a:buFont typeface="Arial" panose="020B0604020202020204" pitchFamily="34" charset="0"/>
              <a:buChar char="•"/>
            </a:pPr>
            <a:r>
              <a:rPr lang="en-US" sz="2000" dirty="0">
                <a:solidFill>
                  <a:schemeClr val="tx2"/>
                </a:solidFill>
              </a:rPr>
              <a:t> What is the topic?</a:t>
            </a:r>
          </a:p>
          <a:p>
            <a:pPr marL="285750" indent="-228600" defTabSz="914400">
              <a:lnSpc>
                <a:spcPct val="110000"/>
              </a:lnSpc>
              <a:spcAft>
                <a:spcPts val="600"/>
              </a:spcAft>
              <a:buClr>
                <a:schemeClr val="accent1"/>
              </a:buClr>
              <a:buFont typeface="Arial" panose="020B0604020202020204" pitchFamily="34" charset="0"/>
              <a:buChar char="•"/>
            </a:pPr>
            <a:r>
              <a:rPr lang="en-US" sz="2000" dirty="0">
                <a:solidFill>
                  <a:schemeClr val="tx2"/>
                </a:solidFill>
              </a:rPr>
              <a:t> Why choose this topic?</a:t>
            </a:r>
          </a:p>
          <a:p>
            <a:pPr marL="285750" indent="-228600" defTabSz="914400">
              <a:lnSpc>
                <a:spcPct val="110000"/>
              </a:lnSpc>
              <a:spcAft>
                <a:spcPts val="600"/>
              </a:spcAft>
              <a:buClr>
                <a:schemeClr val="accent1"/>
              </a:buClr>
              <a:buFont typeface="Arial" panose="020B0604020202020204" pitchFamily="34" charset="0"/>
              <a:buChar char="•"/>
            </a:pPr>
            <a:r>
              <a:rPr lang="en-US" sz="2000" dirty="0">
                <a:solidFill>
                  <a:schemeClr val="tx2"/>
                </a:solidFill>
              </a:rPr>
              <a:t>The importance of the topic?</a:t>
            </a:r>
          </a:p>
          <a:p>
            <a:pPr marL="285750" indent="-228600" defTabSz="914400">
              <a:lnSpc>
                <a:spcPct val="110000"/>
              </a:lnSpc>
              <a:spcAft>
                <a:spcPts val="600"/>
              </a:spcAft>
              <a:buClr>
                <a:schemeClr val="accent1"/>
              </a:buClr>
              <a:buFont typeface="Arial" panose="020B0604020202020204" pitchFamily="34" charset="0"/>
              <a:buChar char="•"/>
            </a:pPr>
            <a:r>
              <a:rPr lang="en-US" sz="2000" dirty="0">
                <a:solidFill>
                  <a:schemeClr val="tx2"/>
                </a:solidFill>
              </a:rPr>
              <a:t> targeting audience?</a:t>
            </a:r>
          </a:p>
          <a:p>
            <a:pPr marL="285750" indent="-228600" defTabSz="914400">
              <a:lnSpc>
                <a:spcPct val="110000"/>
              </a:lnSpc>
              <a:spcAft>
                <a:spcPts val="600"/>
              </a:spcAft>
              <a:buClr>
                <a:schemeClr val="accent1"/>
              </a:buClr>
              <a:buFont typeface="Arial" panose="020B0604020202020204" pitchFamily="34" charset="0"/>
              <a:buChar char="•"/>
            </a:pPr>
            <a:r>
              <a:rPr lang="en-US" sz="2000" dirty="0">
                <a:solidFill>
                  <a:schemeClr val="tx2"/>
                </a:solidFill>
              </a:rPr>
              <a:t>Issues that we are facing?</a:t>
            </a:r>
          </a:p>
          <a:p>
            <a:pPr marL="285750" indent="-228600" defTabSz="914400">
              <a:lnSpc>
                <a:spcPct val="110000"/>
              </a:lnSpc>
              <a:spcAft>
                <a:spcPts val="600"/>
              </a:spcAft>
              <a:buClr>
                <a:schemeClr val="accent1"/>
              </a:buClr>
              <a:buFont typeface="Arial" panose="020B0604020202020204" pitchFamily="34" charset="0"/>
              <a:buChar char="•"/>
            </a:pPr>
            <a:r>
              <a:rPr lang="en-US" sz="2000" dirty="0">
                <a:solidFill>
                  <a:schemeClr val="tx2"/>
                </a:solidFill>
              </a:rPr>
              <a:t>Possible outcomes?</a:t>
            </a:r>
          </a:p>
          <a:p>
            <a:pPr marL="285750" indent="-228600" defTabSz="914400">
              <a:lnSpc>
                <a:spcPct val="110000"/>
              </a:lnSpc>
              <a:spcAft>
                <a:spcPts val="600"/>
              </a:spcAft>
              <a:buClr>
                <a:schemeClr val="accent1"/>
              </a:buClr>
              <a:buFont typeface="Arial" panose="020B0604020202020204" pitchFamily="34" charset="0"/>
              <a:buChar char="•"/>
            </a:pPr>
            <a:r>
              <a:rPr lang="en-US" sz="2000" dirty="0">
                <a:solidFill>
                  <a:schemeClr val="tx2"/>
                </a:solidFill>
              </a:rPr>
              <a:t>Business &amp; sector chosen?</a:t>
            </a:r>
          </a:p>
          <a:p>
            <a:pPr marL="285750" indent="-228600" defTabSz="914400">
              <a:lnSpc>
                <a:spcPct val="110000"/>
              </a:lnSpc>
              <a:spcAft>
                <a:spcPts val="600"/>
              </a:spcAft>
              <a:buClr>
                <a:schemeClr val="accent1"/>
              </a:buClr>
              <a:buFont typeface="Arial" panose="020B0604020202020204" pitchFamily="34" charset="0"/>
              <a:buChar char="•"/>
            </a:pPr>
            <a:r>
              <a:rPr lang="en-US" sz="2000" dirty="0">
                <a:solidFill>
                  <a:schemeClr val="tx2"/>
                </a:solidFill>
              </a:rPr>
              <a:t>Hope to achieve?</a:t>
            </a:r>
          </a:p>
          <a:p>
            <a:pPr marL="285750" indent="-228600" defTabSz="914400">
              <a:lnSpc>
                <a:spcPct val="110000"/>
              </a:lnSpc>
              <a:spcAft>
                <a:spcPts val="600"/>
              </a:spcAft>
              <a:buClr>
                <a:schemeClr val="accent1"/>
              </a:buClr>
              <a:buFont typeface="Arial" panose="020B0604020202020204" pitchFamily="34" charset="0"/>
              <a:buChar char="•"/>
            </a:pPr>
            <a:endParaRPr lang="en-US" sz="2000" dirty="0">
              <a:solidFill>
                <a:schemeClr val="tx2"/>
              </a:solidFill>
            </a:endParaRPr>
          </a:p>
        </p:txBody>
      </p:sp>
      <p:sp>
        <p:nvSpPr>
          <p:cNvPr id="168" name="Rectangle 167">
            <a:extLst>
              <a:ext uri="{FF2B5EF4-FFF2-40B4-BE49-F238E27FC236}">
                <a16:creationId xmlns:a16="http://schemas.microsoft.com/office/drawing/2014/main" id="{592DB257-3E16-4A3C-9E28-468282812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5352" y="0"/>
            <a:ext cx="5946647"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70" name="Rectangle 169">
            <a:extLst>
              <a:ext uri="{FF2B5EF4-FFF2-40B4-BE49-F238E27FC236}">
                <a16:creationId xmlns:a16="http://schemas.microsoft.com/office/drawing/2014/main" id="{487685E6-1160-459B-8C70-301404C06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245352" y="0"/>
            <a:ext cx="5943600" cy="6858000"/>
          </a:xfrm>
          <a:prstGeom prst="rect">
            <a:avLst/>
          </a:prstGeom>
          <a:blipFill dpi="0" rotWithShape="1">
            <a:blip r:embed="rId4">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5" name="Picture 3" descr="A picture containing dark, person&#10;&#10;Description automatically generated">
            <a:extLst>
              <a:ext uri="{FF2B5EF4-FFF2-40B4-BE49-F238E27FC236}">
                <a16:creationId xmlns:a16="http://schemas.microsoft.com/office/drawing/2014/main" id="{D062F674-D78D-4F82-AFE2-A012263683FA}"/>
              </a:ext>
            </a:extLst>
          </p:cNvPr>
          <p:cNvPicPr>
            <a:picLocks noChangeAspect="1"/>
          </p:cNvPicPr>
          <p:nvPr/>
        </p:nvPicPr>
        <p:blipFill rotWithShape="1">
          <a:blip r:embed="rId5"/>
          <a:srcRect l="24761" r="13258" b="-1"/>
          <a:stretch/>
        </p:blipFill>
        <p:spPr>
          <a:xfrm>
            <a:off x="6858001" y="567942"/>
            <a:ext cx="4724400" cy="5716862"/>
          </a:xfrm>
          <a:prstGeom prst="rect">
            <a:avLst/>
          </a:prstGeom>
        </p:spPr>
      </p:pic>
    </p:spTree>
    <p:extLst>
      <p:ext uri="{BB962C8B-B14F-4D97-AF65-F5344CB8AC3E}">
        <p14:creationId xmlns:p14="http://schemas.microsoft.com/office/powerpoint/2010/main" val="21603159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1DA57B7B-30D9-4515-9542-FFA699A3C8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0CAFEA11-5FC0-C044-ABEC-C286DC6003BC}"/>
              </a:ext>
            </a:extLst>
          </p:cNvPr>
          <p:cNvSpPr>
            <a:spLocks noGrp="1"/>
          </p:cNvSpPr>
          <p:nvPr>
            <p:ph type="title"/>
          </p:nvPr>
        </p:nvSpPr>
        <p:spPr>
          <a:xfrm>
            <a:off x="5181600" y="559813"/>
            <a:ext cx="6172199" cy="1664573"/>
          </a:xfrm>
        </p:spPr>
        <p:txBody>
          <a:bodyPr>
            <a:normAutofit/>
          </a:bodyPr>
          <a:lstStyle/>
          <a:p>
            <a:r>
              <a:rPr lang="en-US">
                <a:solidFill>
                  <a:schemeClr val="tx2"/>
                </a:solidFill>
              </a:rPr>
              <a:t>Covid 19 information</a:t>
            </a:r>
          </a:p>
        </p:txBody>
      </p:sp>
      <p:sp>
        <p:nvSpPr>
          <p:cNvPr id="12" name="Rectangle 11">
            <a:extLst>
              <a:ext uri="{FF2B5EF4-FFF2-40B4-BE49-F238E27FC236}">
                <a16:creationId xmlns:a16="http://schemas.microsoft.com/office/drawing/2014/main" id="{A5C3B756-88D3-4576-A217-6995584AB9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5244"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AEBF5392-ED6D-419D-A1F8-29650B91DF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5244" cy="6858000"/>
          </a:xfrm>
          <a:prstGeom prst="rect">
            <a:avLst/>
          </a:prstGeom>
          <a:blipFill dpi="0" rotWithShape="1">
            <a:blip r:embed="rId3">
              <a:alphaModFix amt="24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24605EB-E832-0A48-8CF1-F3D504C1819B}"/>
              </a:ext>
            </a:extLst>
          </p:cNvPr>
          <p:cNvSpPr>
            <a:spLocks noGrp="1"/>
          </p:cNvSpPr>
          <p:nvPr>
            <p:ph idx="1"/>
          </p:nvPr>
        </p:nvSpPr>
        <p:spPr>
          <a:xfrm>
            <a:off x="5441872" y="2984976"/>
            <a:ext cx="6171801" cy="3728613"/>
          </a:xfrm>
        </p:spPr>
        <p:txBody>
          <a:bodyPr>
            <a:normAutofit/>
          </a:bodyPr>
          <a:lstStyle/>
          <a:p>
            <a:r>
              <a:rPr lang="en-US" sz="2000" dirty="0">
                <a:solidFill>
                  <a:schemeClr val="tx2"/>
                </a:solidFill>
              </a:rPr>
              <a:t>What is </a:t>
            </a:r>
            <a:r>
              <a:rPr lang="en-US" sz="2000" dirty="0" err="1">
                <a:solidFill>
                  <a:schemeClr val="tx2"/>
                </a:solidFill>
              </a:rPr>
              <a:t>covid</a:t>
            </a:r>
            <a:r>
              <a:rPr lang="en-US" sz="2000" dirty="0">
                <a:solidFill>
                  <a:schemeClr val="tx2"/>
                </a:solidFill>
              </a:rPr>
              <a:t>?</a:t>
            </a:r>
          </a:p>
          <a:p>
            <a:r>
              <a:rPr lang="en-US" sz="2000" dirty="0">
                <a:solidFill>
                  <a:schemeClr val="tx2"/>
                </a:solidFill>
              </a:rPr>
              <a:t>On going issues with </a:t>
            </a:r>
            <a:r>
              <a:rPr lang="en-US" sz="2000" dirty="0" err="1">
                <a:solidFill>
                  <a:schemeClr val="tx2"/>
                </a:solidFill>
              </a:rPr>
              <a:t>covid</a:t>
            </a:r>
            <a:r>
              <a:rPr lang="en-US" sz="2000" dirty="0">
                <a:solidFill>
                  <a:schemeClr val="tx2"/>
                </a:solidFill>
              </a:rPr>
              <a:t>?</a:t>
            </a:r>
          </a:p>
          <a:p>
            <a:r>
              <a:rPr lang="en-US" sz="2000" dirty="0">
                <a:solidFill>
                  <a:schemeClr val="tx2"/>
                </a:solidFill>
              </a:rPr>
              <a:t>How is it effecting social behavior throughout communities? </a:t>
            </a:r>
          </a:p>
          <a:p>
            <a:r>
              <a:rPr lang="en-US" sz="2000" dirty="0">
                <a:solidFill>
                  <a:schemeClr val="tx2"/>
                </a:solidFill>
              </a:rPr>
              <a:t>Effects on tourism industry?</a:t>
            </a:r>
          </a:p>
        </p:txBody>
      </p:sp>
    </p:spTree>
    <p:extLst>
      <p:ext uri="{BB962C8B-B14F-4D97-AF65-F5344CB8AC3E}">
        <p14:creationId xmlns:p14="http://schemas.microsoft.com/office/powerpoint/2010/main" val="12858579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1DA57B7B-30D9-4515-9542-FFA699A3C8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E7607850-E9CB-874D-A865-6FE29A5CBD7E}"/>
              </a:ext>
            </a:extLst>
          </p:cNvPr>
          <p:cNvSpPr>
            <a:spLocks noGrp="1"/>
          </p:cNvSpPr>
          <p:nvPr>
            <p:ph type="title"/>
          </p:nvPr>
        </p:nvSpPr>
        <p:spPr>
          <a:xfrm>
            <a:off x="5181600" y="559813"/>
            <a:ext cx="6172199" cy="1664573"/>
          </a:xfrm>
        </p:spPr>
        <p:txBody>
          <a:bodyPr>
            <a:normAutofit/>
          </a:bodyPr>
          <a:lstStyle/>
          <a:p>
            <a:r>
              <a:rPr lang="en-US" dirty="0">
                <a:solidFill>
                  <a:schemeClr val="tx2"/>
                </a:solidFill>
              </a:rPr>
              <a:t>Social impacts</a:t>
            </a:r>
          </a:p>
        </p:txBody>
      </p:sp>
      <p:sp>
        <p:nvSpPr>
          <p:cNvPr id="12" name="Rectangle 11">
            <a:extLst>
              <a:ext uri="{FF2B5EF4-FFF2-40B4-BE49-F238E27FC236}">
                <a16:creationId xmlns:a16="http://schemas.microsoft.com/office/drawing/2014/main" id="{A5C3B756-88D3-4576-A217-6995584AB9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5244"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AEBF5392-ED6D-419D-A1F8-29650B91DF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5244" cy="6858000"/>
          </a:xfrm>
          <a:prstGeom prst="rect">
            <a:avLst/>
          </a:prstGeom>
          <a:blipFill dpi="0" rotWithShape="1">
            <a:blip r:embed="rId3">
              <a:alphaModFix amt="24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7A72F81-829A-2544-BC31-32C04035FAFF}"/>
              </a:ext>
            </a:extLst>
          </p:cNvPr>
          <p:cNvSpPr>
            <a:spLocks noGrp="1"/>
          </p:cNvSpPr>
          <p:nvPr>
            <p:ph idx="1"/>
          </p:nvPr>
        </p:nvSpPr>
        <p:spPr>
          <a:xfrm>
            <a:off x="5168917" y="2384474"/>
            <a:ext cx="6171801" cy="3728613"/>
          </a:xfrm>
        </p:spPr>
        <p:txBody>
          <a:bodyPr>
            <a:normAutofit/>
          </a:bodyPr>
          <a:lstStyle/>
          <a:p>
            <a:r>
              <a:rPr lang="en-US" sz="2000" dirty="0">
                <a:solidFill>
                  <a:schemeClr val="tx2"/>
                </a:solidFill>
              </a:rPr>
              <a:t>How is it being effected?</a:t>
            </a:r>
          </a:p>
          <a:p>
            <a:r>
              <a:rPr lang="en-US" sz="2000" dirty="0">
                <a:solidFill>
                  <a:schemeClr val="tx2"/>
                </a:solidFill>
              </a:rPr>
              <a:t>Who is being effected?</a:t>
            </a:r>
          </a:p>
          <a:p>
            <a:r>
              <a:rPr lang="en-US" sz="2000" dirty="0">
                <a:solidFill>
                  <a:schemeClr val="tx2"/>
                </a:solidFill>
              </a:rPr>
              <a:t>How people adapt to new social impacts?</a:t>
            </a:r>
          </a:p>
          <a:p>
            <a:r>
              <a:rPr lang="en-US" sz="2000" dirty="0">
                <a:solidFill>
                  <a:schemeClr val="tx2"/>
                </a:solidFill>
              </a:rPr>
              <a:t>Awareness?</a:t>
            </a:r>
          </a:p>
          <a:p>
            <a:r>
              <a:rPr lang="en-US" sz="2000" dirty="0">
                <a:solidFill>
                  <a:schemeClr val="tx2"/>
                </a:solidFill>
              </a:rPr>
              <a:t>Possible future outcomes?</a:t>
            </a:r>
          </a:p>
          <a:p>
            <a:endParaRPr lang="en-US" sz="1800" dirty="0">
              <a:solidFill>
                <a:schemeClr val="tx2"/>
              </a:solidFill>
            </a:endParaRPr>
          </a:p>
        </p:txBody>
      </p:sp>
    </p:spTree>
    <p:extLst>
      <p:ext uri="{BB962C8B-B14F-4D97-AF65-F5344CB8AC3E}">
        <p14:creationId xmlns:p14="http://schemas.microsoft.com/office/powerpoint/2010/main" val="32197381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4EA23-72D5-8E44-8E53-BF1E752E90C0}"/>
              </a:ext>
            </a:extLst>
          </p:cNvPr>
          <p:cNvSpPr>
            <a:spLocks noGrp="1"/>
          </p:cNvSpPr>
          <p:nvPr>
            <p:ph type="title"/>
          </p:nvPr>
        </p:nvSpPr>
        <p:spPr/>
        <p:txBody>
          <a:bodyPr/>
          <a:lstStyle/>
          <a:p>
            <a:r>
              <a:rPr lang="en-US" dirty="0" err="1"/>
              <a:t>Maslows</a:t>
            </a:r>
            <a:r>
              <a:rPr lang="en-US" dirty="0"/>
              <a:t> Hierarchy of needs</a:t>
            </a:r>
          </a:p>
        </p:txBody>
      </p:sp>
      <p:sp>
        <p:nvSpPr>
          <p:cNvPr id="3" name="Content Placeholder 2">
            <a:extLst>
              <a:ext uri="{FF2B5EF4-FFF2-40B4-BE49-F238E27FC236}">
                <a16:creationId xmlns:a16="http://schemas.microsoft.com/office/drawing/2014/main" id="{EFA6F7F4-2164-274E-8CD2-64B62517817D}"/>
              </a:ext>
            </a:extLst>
          </p:cNvPr>
          <p:cNvSpPr>
            <a:spLocks noGrp="1"/>
          </p:cNvSpPr>
          <p:nvPr>
            <p:ph idx="1"/>
          </p:nvPr>
        </p:nvSpPr>
        <p:spPr/>
        <p:txBody>
          <a:bodyPr/>
          <a:lstStyle/>
          <a:p>
            <a:r>
              <a:rPr lang="en-US" dirty="0" err="1"/>
              <a:t>Maslows</a:t>
            </a:r>
            <a:r>
              <a:rPr lang="en-US" dirty="0"/>
              <a:t> Hierarchy  </a:t>
            </a:r>
          </a:p>
        </p:txBody>
      </p:sp>
      <p:pic>
        <p:nvPicPr>
          <p:cNvPr id="5" name="Picture 4" descr="Diagram&#10;&#10;Description automatically generated">
            <a:extLst>
              <a:ext uri="{FF2B5EF4-FFF2-40B4-BE49-F238E27FC236}">
                <a16:creationId xmlns:a16="http://schemas.microsoft.com/office/drawing/2014/main" id="{5F521862-CAF8-F64C-BC15-95019070FFB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2243137" y="1691323"/>
            <a:ext cx="5600701" cy="4606896"/>
          </a:xfrm>
          <a:prstGeom prst="rect">
            <a:avLst/>
          </a:prstGeom>
        </p:spPr>
      </p:pic>
    </p:spTree>
    <p:extLst>
      <p:ext uri="{BB962C8B-B14F-4D97-AF65-F5344CB8AC3E}">
        <p14:creationId xmlns:p14="http://schemas.microsoft.com/office/powerpoint/2010/main" val="628504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9"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A87D40E-D7DC-1D41-BEB4-F90E1038ED9A}"/>
              </a:ext>
            </a:extLst>
          </p:cNvPr>
          <p:cNvSpPr>
            <a:spLocks noGrp="1"/>
          </p:cNvSpPr>
          <p:nvPr>
            <p:ph type="title"/>
          </p:nvPr>
        </p:nvSpPr>
        <p:spPr>
          <a:xfrm>
            <a:off x="838201" y="559813"/>
            <a:ext cx="2819399" cy="5577934"/>
          </a:xfrm>
        </p:spPr>
        <p:txBody>
          <a:bodyPr>
            <a:normAutofit/>
          </a:bodyPr>
          <a:lstStyle/>
          <a:p>
            <a:r>
              <a:rPr lang="en-US" dirty="0"/>
              <a:t>Social impacts on business</a:t>
            </a:r>
          </a:p>
        </p:txBody>
      </p:sp>
      <p:graphicFrame>
        <p:nvGraphicFramePr>
          <p:cNvPr id="21" name="Content Placeholder 2">
            <a:extLst>
              <a:ext uri="{FF2B5EF4-FFF2-40B4-BE49-F238E27FC236}">
                <a16:creationId xmlns:a16="http://schemas.microsoft.com/office/drawing/2014/main" id="{A429C17F-2B35-4428-A065-2C21374D9FFD}"/>
              </a:ext>
            </a:extLst>
          </p:cNvPr>
          <p:cNvGraphicFramePr>
            <a:graphicFrameLocks noGrp="1"/>
          </p:cNvGraphicFramePr>
          <p:nvPr>
            <p:ph idx="1"/>
            <p:extLst>
              <p:ext uri="{D42A27DB-BD31-4B8C-83A1-F6EECF244321}">
                <p14:modId xmlns:p14="http://schemas.microsoft.com/office/powerpoint/2010/main" val="3267073181"/>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77311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41" name="Rectangle 9">
            <a:extLst>
              <a:ext uri="{FF2B5EF4-FFF2-40B4-BE49-F238E27FC236}">
                <a16:creationId xmlns:a16="http://schemas.microsoft.com/office/drawing/2014/main" id="{1DA57B7B-30D9-4515-9542-FFA699A3C8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8E451AE8-B5B9-3441-90F1-309F9C7F2417}"/>
              </a:ext>
            </a:extLst>
          </p:cNvPr>
          <p:cNvSpPr>
            <a:spLocks noGrp="1"/>
          </p:cNvSpPr>
          <p:nvPr>
            <p:ph type="title"/>
          </p:nvPr>
        </p:nvSpPr>
        <p:spPr>
          <a:xfrm>
            <a:off x="5181600" y="559813"/>
            <a:ext cx="6172199" cy="1664573"/>
          </a:xfrm>
        </p:spPr>
        <p:txBody>
          <a:bodyPr>
            <a:normAutofit/>
          </a:bodyPr>
          <a:lstStyle/>
          <a:p>
            <a:r>
              <a:rPr lang="en-US" dirty="0">
                <a:solidFill>
                  <a:schemeClr val="tx2"/>
                </a:solidFill>
              </a:rPr>
              <a:t>LC Swansea / Freedom leisure</a:t>
            </a:r>
          </a:p>
        </p:txBody>
      </p:sp>
      <p:sp>
        <p:nvSpPr>
          <p:cNvPr id="42" name="Rectangle 11">
            <a:extLst>
              <a:ext uri="{FF2B5EF4-FFF2-40B4-BE49-F238E27FC236}">
                <a16:creationId xmlns:a16="http://schemas.microsoft.com/office/drawing/2014/main" id="{A5C3B756-88D3-4576-A217-6995584AB9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5244"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Rectangle 13">
            <a:extLst>
              <a:ext uri="{FF2B5EF4-FFF2-40B4-BE49-F238E27FC236}">
                <a16:creationId xmlns:a16="http://schemas.microsoft.com/office/drawing/2014/main" id="{AEBF5392-ED6D-419D-A1F8-29650B91DF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5244" cy="6858000"/>
          </a:xfrm>
          <a:prstGeom prst="rect">
            <a:avLst/>
          </a:prstGeom>
          <a:blipFill dpi="0" rotWithShape="1">
            <a:blip r:embed="rId3">
              <a:alphaModFix amt="24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920FAD3-1385-B243-8E74-668440565A54}"/>
              </a:ext>
            </a:extLst>
          </p:cNvPr>
          <p:cNvSpPr>
            <a:spLocks noGrp="1"/>
          </p:cNvSpPr>
          <p:nvPr>
            <p:ph idx="1"/>
          </p:nvPr>
        </p:nvSpPr>
        <p:spPr>
          <a:xfrm>
            <a:off x="5168917" y="2384474"/>
            <a:ext cx="6171801" cy="3728613"/>
          </a:xfrm>
        </p:spPr>
        <p:txBody>
          <a:bodyPr>
            <a:normAutofit/>
          </a:bodyPr>
          <a:lstStyle/>
          <a:p>
            <a:r>
              <a:rPr lang="en-US" sz="1800" dirty="0">
                <a:solidFill>
                  <a:schemeClr val="tx2"/>
                </a:solidFill>
              </a:rPr>
              <a:t>What sector are they in?</a:t>
            </a:r>
          </a:p>
          <a:p>
            <a:r>
              <a:rPr lang="en-US" sz="1800" dirty="0">
                <a:solidFill>
                  <a:schemeClr val="tx2"/>
                </a:solidFill>
              </a:rPr>
              <a:t>Type of Business?</a:t>
            </a:r>
          </a:p>
          <a:p>
            <a:r>
              <a:rPr lang="en-US" sz="1800" dirty="0">
                <a:solidFill>
                  <a:schemeClr val="tx2"/>
                </a:solidFill>
              </a:rPr>
              <a:t>Stakeholders?</a:t>
            </a:r>
          </a:p>
          <a:p>
            <a:r>
              <a:rPr lang="en-US" sz="1800" dirty="0">
                <a:solidFill>
                  <a:schemeClr val="tx2"/>
                </a:solidFill>
              </a:rPr>
              <a:t>Business Plan?</a:t>
            </a:r>
          </a:p>
          <a:p>
            <a:r>
              <a:rPr lang="en-US" sz="1800" dirty="0" err="1">
                <a:solidFill>
                  <a:schemeClr val="tx2"/>
                </a:solidFill>
              </a:rPr>
              <a:t>Covid</a:t>
            </a:r>
            <a:r>
              <a:rPr lang="en-US" sz="1800" dirty="0">
                <a:solidFill>
                  <a:schemeClr val="tx2"/>
                </a:solidFill>
              </a:rPr>
              <a:t> regulations?</a:t>
            </a:r>
          </a:p>
          <a:p>
            <a:r>
              <a:rPr lang="en-US" sz="1800" dirty="0">
                <a:solidFill>
                  <a:schemeClr val="tx2"/>
                </a:solidFill>
              </a:rPr>
              <a:t>Effects on employees?</a:t>
            </a:r>
          </a:p>
          <a:p>
            <a:r>
              <a:rPr lang="en-US" sz="1800" dirty="0">
                <a:solidFill>
                  <a:schemeClr val="tx2"/>
                </a:solidFill>
              </a:rPr>
              <a:t>Impacts due to social </a:t>
            </a:r>
            <a:r>
              <a:rPr lang="en-US" sz="1800" dirty="0" err="1">
                <a:solidFill>
                  <a:schemeClr val="tx2"/>
                </a:solidFill>
              </a:rPr>
              <a:t>covid</a:t>
            </a:r>
            <a:r>
              <a:rPr lang="en-US" sz="1800" dirty="0">
                <a:solidFill>
                  <a:schemeClr val="tx2"/>
                </a:solidFill>
              </a:rPr>
              <a:t> implements?</a:t>
            </a:r>
          </a:p>
          <a:p>
            <a:r>
              <a:rPr lang="en-US" sz="1800" dirty="0">
                <a:solidFill>
                  <a:schemeClr val="tx2"/>
                </a:solidFill>
              </a:rPr>
              <a:t>How they help social issues with communities?</a:t>
            </a:r>
          </a:p>
          <a:p>
            <a:pPr marL="0" indent="0">
              <a:buNone/>
            </a:pPr>
            <a:endParaRPr lang="en-US" sz="1800" dirty="0">
              <a:solidFill>
                <a:schemeClr val="tx2"/>
              </a:solidFill>
            </a:endParaRPr>
          </a:p>
        </p:txBody>
      </p:sp>
    </p:spTree>
    <p:extLst>
      <p:ext uri="{BB962C8B-B14F-4D97-AF65-F5344CB8AC3E}">
        <p14:creationId xmlns:p14="http://schemas.microsoft.com/office/powerpoint/2010/main" val="32589450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35137-BE1B-0945-8131-87F4FFE53CFA}"/>
              </a:ext>
            </a:extLst>
          </p:cNvPr>
          <p:cNvSpPr>
            <a:spLocks noGrp="1"/>
          </p:cNvSpPr>
          <p:nvPr>
            <p:ph type="title"/>
          </p:nvPr>
        </p:nvSpPr>
        <p:spPr>
          <a:xfrm>
            <a:off x="838200" y="796066"/>
            <a:ext cx="10515600" cy="1325563"/>
          </a:xfrm>
        </p:spPr>
        <p:txBody>
          <a:bodyPr/>
          <a:lstStyle/>
          <a:p>
            <a:r>
              <a:rPr lang="en-US" dirty="0"/>
              <a:t>Case study </a:t>
            </a:r>
          </a:p>
        </p:txBody>
      </p:sp>
      <p:sp>
        <p:nvSpPr>
          <p:cNvPr id="3" name="Content Placeholder 2">
            <a:extLst>
              <a:ext uri="{FF2B5EF4-FFF2-40B4-BE49-F238E27FC236}">
                <a16:creationId xmlns:a16="http://schemas.microsoft.com/office/drawing/2014/main" id="{EC8E14FB-03AE-534B-9DF1-A4EFF555E122}"/>
              </a:ext>
            </a:extLst>
          </p:cNvPr>
          <p:cNvSpPr>
            <a:spLocks noGrp="1"/>
          </p:cNvSpPr>
          <p:nvPr>
            <p:ph idx="1"/>
          </p:nvPr>
        </p:nvSpPr>
        <p:spPr>
          <a:xfrm>
            <a:off x="838200" y="2662237"/>
            <a:ext cx="10515600" cy="4195763"/>
          </a:xfrm>
        </p:spPr>
        <p:txBody>
          <a:bodyPr/>
          <a:lstStyle/>
          <a:p>
            <a:r>
              <a:rPr lang="en-GB" sz="4000" b="1" dirty="0"/>
              <a:t>Failing to keep gyms open could cripple the nation’s recovery from COVID-19 By Nuffield health (2020), appendices 1.1</a:t>
            </a:r>
            <a:endParaRPr lang="en-US" sz="4000" dirty="0"/>
          </a:p>
          <a:p>
            <a:endParaRPr lang="en-US" dirty="0"/>
          </a:p>
        </p:txBody>
      </p:sp>
    </p:spTree>
    <p:extLst>
      <p:ext uri="{BB962C8B-B14F-4D97-AF65-F5344CB8AC3E}">
        <p14:creationId xmlns:p14="http://schemas.microsoft.com/office/powerpoint/2010/main" val="41599653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1684DB-F3E5-DD4D-9045-EC327537C74F}"/>
              </a:ext>
            </a:extLst>
          </p:cNvPr>
          <p:cNvSpPr>
            <a:spLocks noGrp="1"/>
          </p:cNvSpPr>
          <p:nvPr>
            <p:ph type="title"/>
          </p:nvPr>
        </p:nvSpPr>
        <p:spPr/>
        <p:txBody>
          <a:bodyPr/>
          <a:lstStyle/>
          <a:p>
            <a:r>
              <a:rPr lang="en-US" dirty="0"/>
              <a:t>Recommendations?</a:t>
            </a:r>
          </a:p>
        </p:txBody>
      </p:sp>
      <p:sp>
        <p:nvSpPr>
          <p:cNvPr id="3" name="Content Placeholder 2">
            <a:extLst>
              <a:ext uri="{FF2B5EF4-FFF2-40B4-BE49-F238E27FC236}">
                <a16:creationId xmlns:a16="http://schemas.microsoft.com/office/drawing/2014/main" id="{26392A55-177C-5D43-9610-C124AC78A1DD}"/>
              </a:ext>
            </a:extLst>
          </p:cNvPr>
          <p:cNvSpPr>
            <a:spLocks noGrp="1"/>
          </p:cNvSpPr>
          <p:nvPr>
            <p:ph idx="1"/>
          </p:nvPr>
        </p:nvSpPr>
        <p:spPr/>
        <p:txBody>
          <a:bodyPr>
            <a:normAutofit lnSpcReduction="10000"/>
          </a:bodyPr>
          <a:lstStyle/>
          <a:p>
            <a:r>
              <a:rPr lang="en-US" dirty="0"/>
              <a:t>Business recommendation</a:t>
            </a:r>
          </a:p>
          <a:p>
            <a:r>
              <a:rPr lang="en-US" dirty="0"/>
              <a:t>Implement on going business plan to meet the new regulations from government and local authorities. To meet criteria for safe environment for members to </a:t>
            </a:r>
            <a:r>
              <a:rPr lang="en-US" dirty="0" err="1"/>
              <a:t>excersise</a:t>
            </a:r>
            <a:r>
              <a:rPr lang="en-US" dirty="0"/>
              <a:t>.</a:t>
            </a:r>
          </a:p>
          <a:p>
            <a:r>
              <a:rPr lang="en-US" dirty="0"/>
              <a:t>Social recommendation</a:t>
            </a:r>
          </a:p>
          <a:p>
            <a:r>
              <a:rPr lang="en-US" dirty="0"/>
              <a:t>Raise awareness on going issues such as mental health, loneliness, domestic abuse, to reduce self harm, suicide, by working with charities, government bodies.</a:t>
            </a:r>
          </a:p>
        </p:txBody>
      </p:sp>
    </p:spTree>
    <p:extLst>
      <p:ext uri="{BB962C8B-B14F-4D97-AF65-F5344CB8AC3E}">
        <p14:creationId xmlns:p14="http://schemas.microsoft.com/office/powerpoint/2010/main" val="21494719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A2C1F-10E6-C047-B99E-520C2950314F}"/>
              </a:ext>
            </a:extLst>
          </p:cNvPr>
          <p:cNvSpPr>
            <a:spLocks noGrp="1"/>
          </p:cNvSpPr>
          <p:nvPr>
            <p:ph type="title"/>
          </p:nvPr>
        </p:nvSpPr>
        <p:spPr>
          <a:xfrm>
            <a:off x="3417627" y="3027073"/>
            <a:ext cx="10515600" cy="1325563"/>
          </a:xfrm>
        </p:spPr>
        <p:txBody>
          <a:bodyPr/>
          <a:lstStyle/>
          <a:p>
            <a:r>
              <a:rPr lang="en-US" dirty="0"/>
              <a:t>Any Questions?</a:t>
            </a:r>
          </a:p>
        </p:txBody>
      </p:sp>
    </p:spTree>
    <p:extLst>
      <p:ext uri="{BB962C8B-B14F-4D97-AF65-F5344CB8AC3E}">
        <p14:creationId xmlns:p14="http://schemas.microsoft.com/office/powerpoint/2010/main" val="14113261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33D49-F0C7-CB4D-9B15-C82C7308B1B1}"/>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F8A0D894-65B2-7E49-B826-79663A85BE31}"/>
              </a:ext>
            </a:extLst>
          </p:cNvPr>
          <p:cNvSpPr>
            <a:spLocks noGrp="1"/>
          </p:cNvSpPr>
          <p:nvPr>
            <p:ph idx="1"/>
          </p:nvPr>
        </p:nvSpPr>
        <p:spPr>
          <a:xfrm>
            <a:off x="249382" y="1691323"/>
            <a:ext cx="10887442" cy="4924852"/>
          </a:xfrm>
        </p:spPr>
        <p:txBody>
          <a:bodyPr>
            <a:normAutofit/>
          </a:bodyPr>
          <a:lstStyle/>
          <a:p>
            <a:endParaRPr lang="en-GB" dirty="0"/>
          </a:p>
          <a:p>
            <a:endParaRPr lang="en-GB" dirty="0"/>
          </a:p>
          <a:p>
            <a:endParaRPr lang="en-US" sz="1100" dirty="0"/>
          </a:p>
          <a:p>
            <a:endParaRPr lang="en-US" sz="1100" dirty="0"/>
          </a:p>
          <a:p>
            <a:endParaRPr lang="en-US" dirty="0"/>
          </a:p>
        </p:txBody>
      </p:sp>
      <p:sp>
        <p:nvSpPr>
          <p:cNvPr id="4" name="Rectangle 3">
            <a:extLst>
              <a:ext uri="{FF2B5EF4-FFF2-40B4-BE49-F238E27FC236}">
                <a16:creationId xmlns:a16="http://schemas.microsoft.com/office/drawing/2014/main" id="{D482AB94-BF46-6548-B373-7955552AECE1}"/>
              </a:ext>
            </a:extLst>
          </p:cNvPr>
          <p:cNvSpPr/>
          <p:nvPr/>
        </p:nvSpPr>
        <p:spPr>
          <a:xfrm>
            <a:off x="274060" y="1336983"/>
            <a:ext cx="11643879" cy="5155257"/>
          </a:xfrm>
          <a:prstGeom prst="rect">
            <a:avLst/>
          </a:prstGeom>
        </p:spPr>
        <p:txBody>
          <a:bodyPr wrap="square">
            <a:spAutoFit/>
          </a:bodyPr>
          <a:lstStyle/>
          <a:p>
            <a:pPr marL="285750" indent="-285750">
              <a:buFont typeface="Arial" panose="020B0604020202020204" pitchFamily="34" charset="0"/>
              <a:buChar char="•"/>
            </a:pPr>
            <a:r>
              <a:rPr lang="en-GB" dirty="0">
                <a:solidFill>
                  <a:schemeClr val="bg1"/>
                </a:solidFill>
                <a:latin typeface="Source Sans Pro" panose="020B0503030403020204" pitchFamily="34" charset="0"/>
                <a:ea typeface="Times New Roman" panose="02020603050405020304" pitchFamily="18" charset="0"/>
              </a:rPr>
              <a:t> </a:t>
            </a:r>
            <a:endParaRPr lang="en-GB" sz="1100" dirty="0">
              <a:solidFill>
                <a:schemeClr val="bg1"/>
              </a:solidFill>
              <a:latin typeface="Times New Roman" panose="02020603050405020304" pitchFamily="18" charset="0"/>
              <a:ea typeface="Times New Roman" panose="02020603050405020304" pitchFamily="18" charset="0"/>
            </a:endParaRPr>
          </a:p>
          <a:p>
            <a:pPr marL="171450" lvl="0" indent="-171450">
              <a:buFont typeface="Arial" panose="020B0604020202020204" pitchFamily="34" charset="0"/>
              <a:buChar char="•"/>
            </a:pPr>
            <a:r>
              <a:rPr lang="en-GB" sz="1200" dirty="0">
                <a:solidFill>
                  <a:schemeClr val="bg1"/>
                </a:solidFill>
              </a:rPr>
              <a:t>BBC NEWS (2020) Coronavirus: UK 'could lose £60m a day' as tourism slumps, </a:t>
            </a:r>
            <a:r>
              <a:rPr lang="en-GB" sz="1200" u="sng" dirty="0">
                <a:solidFill>
                  <a:schemeClr val="bg1"/>
                </a:solidFill>
                <a:hlinkClick r:id="rId2">
                  <a:extLst>
                    <a:ext uri="{A12FA001-AC4F-418D-AE19-62706E023703}">
                      <ahyp:hlinkClr xmlns:ahyp="http://schemas.microsoft.com/office/drawing/2018/hyperlinkcolor" val="tx"/>
                    </a:ext>
                  </a:extLst>
                </a:hlinkClick>
              </a:rPr>
              <a:t>https://www.google.com/amp/s/www.bbc.co.uk/news/amp/business-53921106</a:t>
            </a:r>
            <a:endParaRPr lang="en-GB" sz="1200" dirty="0">
              <a:solidFill>
                <a:schemeClr val="bg1"/>
              </a:solidFill>
            </a:endParaRPr>
          </a:p>
          <a:p>
            <a:pPr marL="171450" lvl="0" indent="-171450">
              <a:buFont typeface="Arial" panose="020B0604020202020204" pitchFamily="34" charset="0"/>
              <a:buChar char="•"/>
            </a:pPr>
            <a:r>
              <a:rPr lang="en-GB" sz="1200" dirty="0" err="1">
                <a:solidFill>
                  <a:schemeClr val="bg1"/>
                </a:solidFill>
              </a:rPr>
              <a:t>Gov.uk</a:t>
            </a:r>
            <a:r>
              <a:rPr lang="en-GB" sz="1200" dirty="0">
                <a:solidFill>
                  <a:schemeClr val="bg1"/>
                </a:solidFill>
              </a:rPr>
              <a:t> (2020 epidemiology, virology and clinical features, </a:t>
            </a:r>
            <a:r>
              <a:rPr lang="en-GB" sz="1200" u="sng" dirty="0">
                <a:solidFill>
                  <a:schemeClr val="bg1"/>
                </a:solidFill>
                <a:hlinkClick r:id="rId3">
                  <a:extLst>
                    <a:ext uri="{A12FA001-AC4F-418D-AE19-62706E023703}">
                      <ahyp:hlinkClr xmlns:ahyp="http://schemas.microsoft.com/office/drawing/2018/hyperlinkcolor" val="tx"/>
                    </a:ext>
                  </a:extLst>
                </a:hlinkClick>
              </a:rPr>
              <a:t>https://www.gov.uk/government/publications/wuhan-novel-coronavirus-background-information/wuhan-novel-coronavirus-epidemiology-virology-and-clinical-features</a:t>
            </a:r>
            <a:endParaRPr lang="en-GB" sz="1200" dirty="0">
              <a:solidFill>
                <a:schemeClr val="bg1"/>
              </a:solidFill>
            </a:endParaRPr>
          </a:p>
          <a:p>
            <a:pPr marL="171450" lvl="0" indent="-171450">
              <a:buFont typeface="Arial" panose="020B0604020202020204" pitchFamily="34" charset="0"/>
              <a:buChar char="•"/>
            </a:pPr>
            <a:r>
              <a:rPr lang="en-GB" sz="1200" b="1" dirty="0" err="1">
                <a:solidFill>
                  <a:schemeClr val="bg1"/>
                </a:solidFill>
              </a:rPr>
              <a:t>Gov.uk</a:t>
            </a:r>
            <a:r>
              <a:rPr lang="en-GB" sz="1200" b="1" dirty="0">
                <a:solidFill>
                  <a:schemeClr val="bg1"/>
                </a:solidFill>
              </a:rPr>
              <a:t> (2020) All Wales COVID-19 Workforce Risk Assessment Tool: integrated impact assessment, </a:t>
            </a:r>
            <a:r>
              <a:rPr lang="en-GB" sz="1200" b="1" u="sng" dirty="0">
                <a:solidFill>
                  <a:schemeClr val="bg1"/>
                </a:solidFill>
                <a:hlinkClick r:id="rId4">
                  <a:extLst>
                    <a:ext uri="{A12FA001-AC4F-418D-AE19-62706E023703}">
                      <ahyp:hlinkClr xmlns:ahyp="http://schemas.microsoft.com/office/drawing/2018/hyperlinkcolor" val="tx"/>
                    </a:ext>
                  </a:extLst>
                </a:hlinkClick>
              </a:rPr>
              <a:t>https://gov.wales/all-wales-covid-19-workforce-risk-assessment-tool-integrated-impact-assessment</a:t>
            </a:r>
            <a:endParaRPr lang="en-GB" sz="1200" dirty="0">
              <a:solidFill>
                <a:schemeClr val="bg1"/>
              </a:solidFill>
            </a:endParaRPr>
          </a:p>
          <a:p>
            <a:pPr marL="171450" lvl="0" indent="-171450">
              <a:buFont typeface="Arial" panose="020B0604020202020204" pitchFamily="34" charset="0"/>
              <a:buChar char="•"/>
            </a:pPr>
            <a:r>
              <a:rPr lang="en-GB" sz="1200" dirty="0" err="1">
                <a:solidFill>
                  <a:schemeClr val="bg1"/>
                </a:solidFill>
              </a:rPr>
              <a:t>gov.wales</a:t>
            </a:r>
            <a:r>
              <a:rPr lang="en-GB" sz="1200" dirty="0">
                <a:solidFill>
                  <a:schemeClr val="bg1"/>
                </a:solidFill>
              </a:rPr>
              <a:t> (2020) ,Visits to Tourist Attractions in Wales 2018, https://</a:t>
            </a:r>
            <a:r>
              <a:rPr lang="en-GB" sz="1200" dirty="0" err="1">
                <a:solidFill>
                  <a:schemeClr val="bg1"/>
                </a:solidFill>
              </a:rPr>
              <a:t>gov.wales</a:t>
            </a:r>
            <a:r>
              <a:rPr lang="en-GB" sz="1200" dirty="0">
                <a:solidFill>
                  <a:schemeClr val="bg1"/>
                </a:solidFill>
              </a:rPr>
              <a:t>/sites/default/files/statistics-and-research/2020-01/visits-to-tourist-attractions-in-wales-2018.pdf </a:t>
            </a:r>
          </a:p>
          <a:p>
            <a:pPr marL="171450" lvl="0" indent="-171450">
              <a:buFont typeface="Arial" panose="020B0604020202020204" pitchFamily="34" charset="0"/>
              <a:buChar char="•"/>
            </a:pPr>
            <a:r>
              <a:rPr lang="en-GB" sz="1200" b="1" dirty="0" err="1">
                <a:solidFill>
                  <a:schemeClr val="bg1"/>
                </a:solidFill>
              </a:rPr>
              <a:t>Gov.wales</a:t>
            </a:r>
            <a:r>
              <a:rPr lang="en-GB" sz="1200" b="1" dirty="0">
                <a:solidFill>
                  <a:schemeClr val="bg1"/>
                </a:solidFill>
              </a:rPr>
              <a:t> (2020), Coronavirus and the law, </a:t>
            </a:r>
            <a:r>
              <a:rPr lang="en-GB" sz="1200" b="1" u="sng" dirty="0">
                <a:solidFill>
                  <a:schemeClr val="bg1"/>
                </a:solidFill>
                <a:hlinkClick r:id="rId5">
                  <a:extLst>
                    <a:ext uri="{A12FA001-AC4F-418D-AE19-62706E023703}">
                      <ahyp:hlinkClr xmlns:ahyp="http://schemas.microsoft.com/office/drawing/2018/hyperlinkcolor" val="tx"/>
                    </a:ext>
                  </a:extLst>
                </a:hlinkClick>
              </a:rPr>
              <a:t>https://gov.wales/coronavirus-law</a:t>
            </a:r>
            <a:endParaRPr lang="en-GB" sz="1200" dirty="0">
              <a:solidFill>
                <a:schemeClr val="bg1"/>
              </a:solidFill>
            </a:endParaRPr>
          </a:p>
          <a:p>
            <a:pPr marL="171450" lvl="0" indent="-171450">
              <a:buFont typeface="Arial" panose="020B0604020202020204" pitchFamily="34" charset="0"/>
              <a:buChar char="•"/>
            </a:pPr>
            <a:r>
              <a:rPr lang="en-GB" sz="1200" b="1" dirty="0" err="1">
                <a:solidFill>
                  <a:schemeClr val="bg1"/>
                </a:solidFill>
              </a:rPr>
              <a:t>Gov.Wales</a:t>
            </a:r>
            <a:r>
              <a:rPr lang="en-GB" sz="1200" b="1" dirty="0">
                <a:solidFill>
                  <a:schemeClr val="bg1"/>
                </a:solidFill>
              </a:rPr>
              <a:t> (2020), Fines increased for repeat coronavirus lockdown breaches in Wales, </a:t>
            </a:r>
            <a:r>
              <a:rPr lang="en-GB" sz="1200" b="1" u="sng" dirty="0">
                <a:solidFill>
                  <a:schemeClr val="bg1"/>
                </a:solidFill>
                <a:hlinkClick r:id="rId6">
                  <a:extLst>
                    <a:ext uri="{A12FA001-AC4F-418D-AE19-62706E023703}">
                      <ahyp:hlinkClr xmlns:ahyp="http://schemas.microsoft.com/office/drawing/2018/hyperlinkcolor" val="tx"/>
                    </a:ext>
                  </a:extLst>
                </a:hlinkClick>
              </a:rPr>
              <a:t>https://gov.wales/fines-increased-repeat-coronavirus-lockdown-breaches-wales</a:t>
            </a:r>
            <a:endParaRPr lang="en-GB" sz="1200" dirty="0">
              <a:solidFill>
                <a:schemeClr val="bg1"/>
              </a:solidFill>
            </a:endParaRPr>
          </a:p>
          <a:p>
            <a:pPr marL="171450" lvl="0" indent="-171450">
              <a:buFont typeface="Arial" panose="020B0604020202020204" pitchFamily="34" charset="0"/>
              <a:buChar char="•"/>
            </a:pPr>
            <a:r>
              <a:rPr lang="en-GB" sz="1200" dirty="0">
                <a:solidFill>
                  <a:schemeClr val="bg1"/>
                </a:solidFill>
              </a:rPr>
              <a:t>HSE (2020), Coronavirus (COVID-19): working safely, </a:t>
            </a:r>
            <a:r>
              <a:rPr lang="en-GB" sz="1200" u="sng" dirty="0">
                <a:solidFill>
                  <a:schemeClr val="bg1"/>
                </a:solidFill>
                <a:hlinkClick r:id="rId7">
                  <a:extLst>
                    <a:ext uri="{A12FA001-AC4F-418D-AE19-62706E023703}">
                      <ahyp:hlinkClr xmlns:ahyp="http://schemas.microsoft.com/office/drawing/2018/hyperlinkcolor" val="tx"/>
                    </a:ext>
                  </a:extLst>
                </a:hlinkClick>
              </a:rPr>
              <a:t>https://www.hse.gov.uk/coronavirus/index.htm</a:t>
            </a:r>
            <a:endParaRPr lang="en-GB" sz="1200" dirty="0">
              <a:solidFill>
                <a:schemeClr val="bg1"/>
              </a:solidFill>
            </a:endParaRPr>
          </a:p>
          <a:p>
            <a:pPr marL="171450" lvl="0" indent="-171450">
              <a:buFont typeface="Arial" panose="020B0604020202020204" pitchFamily="34" charset="0"/>
              <a:buChar char="•"/>
            </a:pPr>
            <a:r>
              <a:rPr lang="en-GB" sz="1200" dirty="0" err="1">
                <a:solidFill>
                  <a:schemeClr val="bg1"/>
                </a:solidFill>
              </a:rPr>
              <a:t>Inews</a:t>
            </a:r>
            <a:r>
              <a:rPr lang="en-GB" sz="1200" dirty="0">
                <a:solidFill>
                  <a:schemeClr val="bg1"/>
                </a:solidFill>
              </a:rPr>
              <a:t> (2020), Quarter of hospitality and leisure workers could lose their jobs within days as furlough scheme ends this week, </a:t>
            </a:r>
            <a:r>
              <a:rPr lang="en-GB" sz="1200" u="sng" dirty="0">
                <a:solidFill>
                  <a:schemeClr val="bg1"/>
                </a:solidFill>
                <a:hlinkClick r:id="rId8">
                  <a:extLst>
                    <a:ext uri="{A12FA001-AC4F-418D-AE19-62706E023703}">
                      <ahyp:hlinkClr xmlns:ahyp="http://schemas.microsoft.com/office/drawing/2018/hyperlinkcolor" val="tx"/>
                    </a:ext>
                  </a:extLst>
                </a:hlinkClick>
              </a:rPr>
              <a:t>https://inews.co.uk/news/politics/hospitality-leisure-workers-lose-jobs-furlough-scheme-explained-740734</a:t>
            </a:r>
            <a:endParaRPr lang="en-GB" sz="1200" dirty="0">
              <a:solidFill>
                <a:schemeClr val="bg1"/>
              </a:solidFill>
            </a:endParaRPr>
          </a:p>
          <a:p>
            <a:pPr marL="171450" lvl="0" indent="-171450">
              <a:buFont typeface="Arial" panose="020B0604020202020204" pitchFamily="34" charset="0"/>
              <a:buChar char="•"/>
            </a:pPr>
            <a:r>
              <a:rPr lang="en-GB" sz="1200" dirty="0" err="1">
                <a:solidFill>
                  <a:schemeClr val="bg1"/>
                </a:solidFill>
              </a:rPr>
              <a:t>local.gov.uk</a:t>
            </a:r>
            <a:r>
              <a:rPr lang="en-GB" sz="1200" dirty="0">
                <a:solidFill>
                  <a:schemeClr val="bg1"/>
                </a:solidFill>
              </a:rPr>
              <a:t> (2020), the impact of covid-19 on culture, leisure tourism and sport, </a:t>
            </a:r>
            <a:r>
              <a:rPr lang="en-GB" sz="1200" u="sng" dirty="0">
                <a:solidFill>
                  <a:schemeClr val="bg1"/>
                </a:solidFill>
                <a:hlinkClick r:id="rId9">
                  <a:extLst>
                    <a:ext uri="{A12FA001-AC4F-418D-AE19-62706E023703}">
                      <ahyp:hlinkClr xmlns:ahyp="http://schemas.microsoft.com/office/drawing/2018/hyperlinkcolor" val="tx"/>
                    </a:ext>
                  </a:extLst>
                </a:hlinkClick>
              </a:rPr>
              <a:t>https://www.local.gov.uk/impact-covid-19-culture-leisure-tourism-and-sport</a:t>
            </a:r>
            <a:endParaRPr lang="en-GB" sz="1200" dirty="0">
              <a:solidFill>
                <a:schemeClr val="bg1"/>
              </a:solidFill>
            </a:endParaRPr>
          </a:p>
          <a:p>
            <a:pPr marL="171450" lvl="0" indent="-171450">
              <a:buFont typeface="Arial" panose="020B0604020202020204" pitchFamily="34" charset="0"/>
              <a:buChar char="•"/>
            </a:pPr>
            <a:r>
              <a:rPr lang="en-GB" sz="1200" dirty="0" err="1">
                <a:solidFill>
                  <a:schemeClr val="bg1"/>
                </a:solidFill>
              </a:rPr>
              <a:t>nationalgeographic.co.uk</a:t>
            </a:r>
            <a:r>
              <a:rPr lang="en-GB" sz="1200" dirty="0">
                <a:solidFill>
                  <a:schemeClr val="bg1"/>
                </a:solidFill>
              </a:rPr>
              <a:t> (2020), Sweden still hasn't locked down. But normal life is a luxury for only a few, </a:t>
            </a:r>
            <a:r>
              <a:rPr lang="en-GB" sz="1200" u="sng" dirty="0">
                <a:solidFill>
                  <a:schemeClr val="bg1"/>
                </a:solidFill>
                <a:hlinkClick r:id="rId10">
                  <a:extLst>
                    <a:ext uri="{A12FA001-AC4F-418D-AE19-62706E023703}">
                      <ahyp:hlinkClr xmlns:ahyp="http://schemas.microsoft.com/office/drawing/2018/hyperlinkcolor" val="tx"/>
                    </a:ext>
                  </a:extLst>
                </a:hlinkClick>
              </a:rPr>
              <a:t>https://www.nationalgeographic.co.uk/photography/2020/05/sweden-still-hasnt-locked-down-normal-life-luxury-only-few</a:t>
            </a:r>
            <a:endParaRPr lang="en-GB" sz="1200" dirty="0">
              <a:solidFill>
                <a:schemeClr val="bg1"/>
              </a:solidFill>
            </a:endParaRPr>
          </a:p>
          <a:p>
            <a:pPr marL="171450" lvl="0" indent="-171450">
              <a:buFont typeface="Arial" panose="020B0604020202020204" pitchFamily="34" charset="0"/>
              <a:buChar char="•"/>
            </a:pPr>
            <a:r>
              <a:rPr lang="en-GB" sz="1200" dirty="0" err="1">
                <a:solidFill>
                  <a:schemeClr val="bg1"/>
                </a:solidFill>
              </a:rPr>
              <a:t>nationalgeographic.co.uk</a:t>
            </a:r>
            <a:r>
              <a:rPr lang="en-GB" sz="1200" dirty="0">
                <a:solidFill>
                  <a:schemeClr val="bg1"/>
                </a:solidFill>
              </a:rPr>
              <a:t> (2020), Sweden still hasn't locked down. But normal life is a luxury for only a few, </a:t>
            </a:r>
            <a:r>
              <a:rPr lang="en-GB" sz="1200" u="sng" dirty="0">
                <a:solidFill>
                  <a:schemeClr val="bg1"/>
                </a:solidFill>
                <a:hlinkClick r:id="rId10">
                  <a:extLst>
                    <a:ext uri="{A12FA001-AC4F-418D-AE19-62706E023703}">
                      <ahyp:hlinkClr xmlns:ahyp="http://schemas.microsoft.com/office/drawing/2018/hyperlinkcolor" val="tx"/>
                    </a:ext>
                  </a:extLst>
                </a:hlinkClick>
              </a:rPr>
              <a:t>https://www.nationalgeographic.co.uk/photography/2020/05/sweden-still-hasnt-locked-down-normal-life-luxury-only-few</a:t>
            </a:r>
            <a:endParaRPr lang="en-GB" sz="1200" dirty="0">
              <a:solidFill>
                <a:schemeClr val="bg1"/>
              </a:solidFill>
            </a:endParaRPr>
          </a:p>
          <a:p>
            <a:pPr marL="171450" lvl="0" indent="-171450">
              <a:buFont typeface="Arial" panose="020B0604020202020204" pitchFamily="34" charset="0"/>
              <a:buChar char="•"/>
            </a:pPr>
            <a:r>
              <a:rPr lang="en-GB" sz="1200" dirty="0">
                <a:solidFill>
                  <a:schemeClr val="bg1"/>
                </a:solidFill>
              </a:rPr>
              <a:t>NHS (2020), </a:t>
            </a:r>
            <a:r>
              <a:rPr lang="en-GB" sz="1200" dirty="0" err="1">
                <a:solidFill>
                  <a:schemeClr val="bg1"/>
                </a:solidFill>
              </a:rPr>
              <a:t>Covid</a:t>
            </a:r>
            <a:r>
              <a:rPr lang="en-GB" sz="1200" dirty="0">
                <a:solidFill>
                  <a:schemeClr val="bg1"/>
                </a:solidFill>
              </a:rPr>
              <a:t> wellbeing act, </a:t>
            </a:r>
            <a:r>
              <a:rPr lang="en-GB" sz="1200" u="sng" dirty="0">
                <a:solidFill>
                  <a:schemeClr val="bg1"/>
                </a:solidFill>
                <a:hlinkClick r:id="rId11">
                  <a:extLst>
                    <a:ext uri="{A12FA001-AC4F-418D-AE19-62706E023703}">
                      <ahyp:hlinkClr xmlns:ahyp="http://schemas.microsoft.com/office/drawing/2018/hyperlinkcolor" val="tx"/>
                    </a:ext>
                  </a:extLst>
                </a:hlinkClick>
              </a:rPr>
              <a:t>http://www.awp.nhs.uk/media/969773/AWP_COVID-19_wellbeing_guide.pdf</a:t>
            </a:r>
            <a:endParaRPr lang="en-GB" sz="1200" dirty="0">
              <a:solidFill>
                <a:schemeClr val="bg1"/>
              </a:solidFill>
            </a:endParaRPr>
          </a:p>
          <a:p>
            <a:pPr marL="171450" lvl="0" indent="-171450">
              <a:buFont typeface="Arial" panose="020B0604020202020204" pitchFamily="34" charset="0"/>
              <a:buChar char="•"/>
            </a:pPr>
            <a:r>
              <a:rPr lang="en-GB" sz="1200" dirty="0">
                <a:solidFill>
                  <a:schemeClr val="bg1"/>
                </a:solidFill>
              </a:rPr>
              <a:t>Nuffield health (2020)</a:t>
            </a:r>
            <a:r>
              <a:rPr lang="en-US" sz="1200" dirty="0">
                <a:solidFill>
                  <a:schemeClr val="bg1"/>
                </a:solidFill>
              </a:rPr>
              <a:t>,</a:t>
            </a:r>
            <a:r>
              <a:rPr lang="en-GB" sz="1200" dirty="0">
                <a:solidFill>
                  <a:schemeClr val="bg1"/>
                </a:solidFill>
              </a:rPr>
              <a:t> Failing to keep gyms open could cripple the nation’s recovery from COVID-19,  </a:t>
            </a:r>
            <a:r>
              <a:rPr lang="en-GB" sz="1200" u="sng" dirty="0">
                <a:solidFill>
                  <a:schemeClr val="bg1"/>
                </a:solidFill>
                <a:hlinkClick r:id="rId12">
                  <a:extLst>
                    <a:ext uri="{A12FA001-AC4F-418D-AE19-62706E023703}">
                      <ahyp:hlinkClr xmlns:ahyp="http://schemas.microsoft.com/office/drawing/2018/hyperlinkcolor" val="tx"/>
                    </a:ext>
                  </a:extLst>
                </a:hlinkClick>
              </a:rPr>
              <a:t>https://www.nuffieldhealth.com/article/failing-to-keep-gyms-open-could-cripple-the-nations-recovery-from-covid-19</a:t>
            </a:r>
            <a:endParaRPr lang="en-GB" sz="1200" dirty="0">
              <a:solidFill>
                <a:schemeClr val="bg1"/>
              </a:solidFill>
            </a:endParaRPr>
          </a:p>
          <a:p>
            <a:pPr marL="171450" lvl="0" indent="-171450">
              <a:buFont typeface="Arial" panose="020B0604020202020204" pitchFamily="34" charset="0"/>
              <a:buChar char="•"/>
            </a:pPr>
            <a:r>
              <a:rPr lang="en-GB" sz="1200" dirty="0">
                <a:solidFill>
                  <a:schemeClr val="bg1"/>
                </a:solidFill>
              </a:rPr>
              <a:t>ONS (2020, Coronavirus and the social impacts on Great Britain: 6 November 2020, </a:t>
            </a:r>
            <a:r>
              <a:rPr lang="en-GB" sz="1200" u="sng" dirty="0">
                <a:solidFill>
                  <a:schemeClr val="bg1"/>
                </a:solidFill>
                <a:hlinkClick r:id="rId13">
                  <a:extLst>
                    <a:ext uri="{A12FA001-AC4F-418D-AE19-62706E023703}">
                      <ahyp:hlinkClr xmlns:ahyp="http://schemas.microsoft.com/office/drawing/2018/hyperlinkcolor" val="tx"/>
                    </a:ext>
                  </a:extLst>
                </a:hlinkClick>
              </a:rPr>
              <a:t>https://www.ons.gov.uk/peoplepopulationandcommunity/healthandsocialcare/healthandwellbeing/bulletins/coronavirusandthesocialimpactsongreatbritain/latest</a:t>
            </a:r>
            <a:endParaRPr lang="en-GB" sz="1200" dirty="0">
              <a:solidFill>
                <a:schemeClr val="bg1"/>
              </a:solidFill>
            </a:endParaRPr>
          </a:p>
          <a:p>
            <a:pPr marL="171450" lvl="0" indent="-171450">
              <a:buFont typeface="Arial" panose="020B0604020202020204" pitchFamily="34" charset="0"/>
              <a:buChar char="•"/>
            </a:pPr>
            <a:r>
              <a:rPr lang="en-GB" sz="1200" dirty="0">
                <a:solidFill>
                  <a:schemeClr val="bg1"/>
                </a:solidFill>
              </a:rPr>
              <a:t>ONS (2020) , coronavirus and the economic impacts on the UK: 22 October 2020, </a:t>
            </a:r>
            <a:r>
              <a:rPr lang="en-GB" sz="1200" u="sng" dirty="0">
                <a:solidFill>
                  <a:schemeClr val="bg1"/>
                </a:solidFill>
                <a:hlinkClick r:id="rId14">
                  <a:extLst>
                    <a:ext uri="{A12FA001-AC4F-418D-AE19-62706E023703}">
                      <ahyp:hlinkClr xmlns:ahyp="http://schemas.microsoft.com/office/drawing/2018/hyperlinkcolor" val="tx"/>
                    </a:ext>
                  </a:extLst>
                </a:hlinkClick>
              </a:rPr>
              <a:t>https://www.ons.gov.uk/businessindustryandtrade/business/businessservices/bulletins/coronavirusandtheeconomicimpactsontheuk/22october2020</a:t>
            </a:r>
            <a:endParaRPr lang="en-GB" sz="1200" dirty="0">
              <a:solidFill>
                <a:schemeClr val="bg1"/>
              </a:solidFill>
            </a:endParaRPr>
          </a:p>
          <a:p>
            <a:endParaRPr lang="en-GB" sz="1100" dirty="0">
              <a:solidFill>
                <a:schemeClr val="bg1"/>
              </a:solidFill>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6887906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B4330-2E41-3A4C-AB32-F71DF0C5651E}"/>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AF9A4B33-63FD-4641-9EC1-AC88957963AC}"/>
              </a:ext>
            </a:extLst>
          </p:cNvPr>
          <p:cNvSpPr>
            <a:spLocks noGrp="1"/>
          </p:cNvSpPr>
          <p:nvPr>
            <p:ph idx="1"/>
          </p:nvPr>
        </p:nvSpPr>
        <p:spPr>
          <a:xfrm>
            <a:off x="709613" y="1577975"/>
            <a:ext cx="10515600" cy="4195763"/>
          </a:xfrm>
        </p:spPr>
        <p:txBody>
          <a:bodyPr>
            <a:normAutofit fontScale="25000" lnSpcReduction="20000"/>
          </a:bodyPr>
          <a:lstStyle/>
          <a:p>
            <a:pPr lvl="0"/>
            <a:r>
              <a:rPr lang="en-GB" sz="4000" dirty="0"/>
              <a:t>ONS (2020), coronavirus and the economic impacts on the UK: 5 November 2020, </a:t>
            </a:r>
            <a:r>
              <a:rPr lang="en-GB" sz="4000" u="sng" dirty="0">
                <a:hlinkClick r:id="rId2">
                  <a:extLst>
                    <a:ext uri="{A12FA001-AC4F-418D-AE19-62706E023703}">
                      <ahyp:hlinkClr xmlns:ahyp="http://schemas.microsoft.com/office/drawing/2018/hyperlinkcolor" val="tx"/>
                    </a:ext>
                  </a:extLst>
                </a:hlinkClick>
              </a:rPr>
              <a:t>https://www.ons.gov.uk/businessindustryandtrade/business/businessservices/bulletins/coronavirusandtheeconomicimpactsontheuk/5november2020</a:t>
            </a:r>
            <a:endParaRPr lang="en-GB" sz="4000" dirty="0"/>
          </a:p>
          <a:p>
            <a:pPr lvl="0"/>
            <a:r>
              <a:rPr lang="en-GB" sz="4000" dirty="0" err="1"/>
              <a:t>Pichère</a:t>
            </a:r>
            <a:r>
              <a:rPr lang="en-GB" sz="4000" dirty="0"/>
              <a:t>, P., </a:t>
            </a:r>
            <a:r>
              <a:rPr lang="en-GB" sz="4000" dirty="0" err="1"/>
              <a:t>Cadiat</a:t>
            </a:r>
            <a:r>
              <a:rPr lang="en-GB" sz="4000" dirty="0"/>
              <a:t>, A.-C., &amp; Probert, C. (2015)</a:t>
            </a:r>
          </a:p>
          <a:p>
            <a:pPr lvl="0"/>
            <a:r>
              <a:rPr lang="en-GB" sz="4000" dirty="0"/>
              <a:t>Public health Wales (2020), Public Health Wales launches new COVID-19 wellbeing campaign, </a:t>
            </a:r>
            <a:r>
              <a:rPr lang="en-GB" sz="4000" u="sng" dirty="0">
                <a:hlinkClick r:id="rId3">
                  <a:extLst>
                    <a:ext uri="{A12FA001-AC4F-418D-AE19-62706E023703}">
                      <ahyp:hlinkClr xmlns:ahyp="http://schemas.microsoft.com/office/drawing/2018/hyperlinkcolor" val="tx"/>
                    </a:ext>
                  </a:extLst>
                </a:hlinkClick>
              </a:rPr>
              <a:t>https://phw.nhs.wales/news/public-health-wales-launches-new-covid-19-wellbeing-campaign/</a:t>
            </a:r>
            <a:endParaRPr lang="en-GB" sz="4000" dirty="0"/>
          </a:p>
          <a:p>
            <a:pPr lvl="0"/>
            <a:r>
              <a:rPr lang="en-GB" sz="4000" b="1" dirty="0"/>
              <a:t>Rethink (2020), Mental Health Act</a:t>
            </a:r>
            <a:r>
              <a:rPr lang="en-GB" sz="4000" dirty="0"/>
              <a:t>, </a:t>
            </a:r>
            <a:r>
              <a:rPr lang="en-GB" sz="4000" u="sng" dirty="0">
                <a:hlinkClick r:id="rId4">
                  <a:extLst>
                    <a:ext uri="{A12FA001-AC4F-418D-AE19-62706E023703}">
                      <ahyp:hlinkClr xmlns:ahyp="http://schemas.microsoft.com/office/drawing/2018/hyperlinkcolor" val="tx"/>
                    </a:ext>
                  </a:extLst>
                </a:hlinkClick>
              </a:rPr>
              <a:t>https://www.rethink.org/news-and-stories/blogs/2020/03/coronavirus-temporary-changes-to-the-mental-health- act/</a:t>
            </a:r>
            <a:r>
              <a:rPr lang="en-GB" sz="4000" dirty="0"/>
              <a:t> </a:t>
            </a:r>
          </a:p>
          <a:p>
            <a:pPr lvl="0"/>
            <a:r>
              <a:rPr lang="en-GB" sz="4000" dirty="0" err="1"/>
              <a:t>rnz.co.nz</a:t>
            </a:r>
            <a:r>
              <a:rPr lang="en-GB" sz="4000" dirty="0"/>
              <a:t> (2020), Gyms and yoga studios struggling with lockdown blow, https://</a:t>
            </a:r>
            <a:r>
              <a:rPr lang="en-GB" sz="4000" dirty="0" err="1"/>
              <a:t>www.rnz.co.nz</a:t>
            </a:r>
            <a:r>
              <a:rPr lang="en-GB" sz="4000" dirty="0"/>
              <a:t>/news/business/417953/gyms-and-yoga-studios-struggling-with-lockdown-blow</a:t>
            </a:r>
          </a:p>
          <a:p>
            <a:pPr lvl="0"/>
            <a:r>
              <a:rPr lang="en-GB" sz="4000" dirty="0"/>
              <a:t> The </a:t>
            </a:r>
            <a:r>
              <a:rPr lang="en-US" sz="4000" dirty="0"/>
              <a:t>Guardian (2020) , how will a coronavirus vaccine be rolled out to the UK population, </a:t>
            </a:r>
            <a:r>
              <a:rPr lang="en-US" sz="4000" u="sng" dirty="0">
                <a:hlinkClick r:id="rId5">
                  <a:extLst>
                    <a:ext uri="{A12FA001-AC4F-418D-AE19-62706E023703}">
                      <ahyp:hlinkClr xmlns:ahyp="http://schemas.microsoft.com/office/drawing/2018/hyperlinkcolor" val="tx"/>
                    </a:ext>
                  </a:extLst>
                </a:hlinkClick>
              </a:rPr>
              <a:t>https://www.theguardian.com/world/2020/nov/11/how-will-a-coronavirus-vaccine-be-rolled-out-to-the-uk-population</a:t>
            </a:r>
            <a:endParaRPr lang="en-GB" sz="4000" dirty="0"/>
          </a:p>
          <a:p>
            <a:pPr lvl="0"/>
            <a:r>
              <a:rPr lang="en-GB" sz="4000" dirty="0"/>
              <a:t>The Telegraph (2020), Obesity 'fuelling' Covid-19 deaths in Britain and globally, Lancet disease study finds, </a:t>
            </a:r>
            <a:r>
              <a:rPr lang="en-GB" sz="4000" u="sng" dirty="0">
                <a:hlinkClick r:id="rId6">
                  <a:extLst>
                    <a:ext uri="{A12FA001-AC4F-418D-AE19-62706E023703}">
                      <ahyp:hlinkClr xmlns:ahyp="http://schemas.microsoft.com/office/drawing/2018/hyperlinkcolor" val="tx"/>
                    </a:ext>
                  </a:extLst>
                </a:hlinkClick>
              </a:rPr>
              <a:t>https://www.telegraph.co.uk/global-health/science-and-disease/obesity-fuelling-covid-19-deaths-britain-globally-lancet-disease/</a:t>
            </a:r>
            <a:endParaRPr lang="en-GB" sz="4000" dirty="0"/>
          </a:p>
          <a:p>
            <a:pPr lvl="0"/>
            <a:r>
              <a:rPr lang="en-US" sz="4000" dirty="0"/>
              <a:t>The week (2020), how did </a:t>
            </a:r>
            <a:r>
              <a:rPr lang="en-US" sz="4000" dirty="0" err="1"/>
              <a:t>sars</a:t>
            </a:r>
            <a:r>
              <a:rPr lang="en-US" sz="4000" dirty="0"/>
              <a:t> start and end, </a:t>
            </a:r>
            <a:r>
              <a:rPr lang="en-US" sz="4000" u="sng" dirty="0">
                <a:hlinkClick r:id="rId7">
                  <a:extLst>
                    <a:ext uri="{A12FA001-AC4F-418D-AE19-62706E023703}">
                      <ahyp:hlinkClr xmlns:ahyp="http://schemas.microsoft.com/office/drawing/2018/hyperlinkcolor" val="tx"/>
                    </a:ext>
                  </a:extLst>
                </a:hlinkClick>
              </a:rPr>
              <a:t>https://www.theweek.co.uk/105436/how-did-sars-start-and-end</a:t>
            </a:r>
            <a:endParaRPr lang="en-GB" sz="4000" dirty="0"/>
          </a:p>
          <a:p>
            <a:pPr lvl="0"/>
            <a:r>
              <a:rPr lang="en-GB" sz="4000" dirty="0" err="1"/>
              <a:t>travelalerts.ca</a:t>
            </a:r>
            <a:r>
              <a:rPr lang="en-GB" sz="4000" dirty="0"/>
              <a:t> (2020), Scandinavia Travel: Who Can Go Where Amid Coronavirus Restrictions, </a:t>
            </a:r>
            <a:r>
              <a:rPr lang="en-GB" sz="4000" u="sng" dirty="0">
                <a:hlinkClick r:id="rId8">
                  <a:extLst>
                    <a:ext uri="{A12FA001-AC4F-418D-AE19-62706E023703}">
                      <ahyp:hlinkClr xmlns:ahyp="http://schemas.microsoft.com/office/drawing/2018/hyperlinkcolor" val="tx"/>
                    </a:ext>
                  </a:extLst>
                </a:hlinkClick>
              </a:rPr>
              <a:t>https://www.travelalerts.ca/blogs/scandinavia-travel-who-can-go-where-amid-coronavirus-restrictions/</a:t>
            </a:r>
            <a:endParaRPr lang="en-GB" sz="4000" dirty="0"/>
          </a:p>
          <a:p>
            <a:pPr lvl="0"/>
            <a:r>
              <a:rPr lang="en-GB" sz="4000" dirty="0" err="1"/>
              <a:t>travelalerts.ca</a:t>
            </a:r>
            <a:r>
              <a:rPr lang="en-GB" sz="4000" dirty="0"/>
              <a:t> (2020), Scandinavia Travel: Who Can Go Where Amid Coronavirus Restrictions, </a:t>
            </a:r>
            <a:r>
              <a:rPr lang="en-GB" sz="4000" u="sng" dirty="0">
                <a:hlinkClick r:id="rId8">
                  <a:extLst>
                    <a:ext uri="{A12FA001-AC4F-418D-AE19-62706E023703}">
                      <ahyp:hlinkClr xmlns:ahyp="http://schemas.microsoft.com/office/drawing/2018/hyperlinkcolor" val="tx"/>
                    </a:ext>
                  </a:extLst>
                </a:hlinkClick>
              </a:rPr>
              <a:t>https://www.travelalerts.ca/blogs/scandinavia-travel-who-can-go-where-amid-coronavirus-restrictions/</a:t>
            </a:r>
            <a:endParaRPr lang="en-GB" sz="4000" dirty="0"/>
          </a:p>
          <a:p>
            <a:pPr lvl="0"/>
            <a:r>
              <a:rPr lang="en-GB" sz="4000" dirty="0"/>
              <a:t>UNWTO (2020) COVID-19 could set the global tourism industry back 20 years, </a:t>
            </a:r>
            <a:r>
              <a:rPr lang="en-GB" sz="4000" u="sng" dirty="0">
                <a:hlinkClick r:id="rId9">
                  <a:extLst>
                    <a:ext uri="{A12FA001-AC4F-418D-AE19-62706E023703}">
                      <ahyp:hlinkClr xmlns:ahyp="http://schemas.microsoft.com/office/drawing/2018/hyperlinkcolor" val="tx"/>
                    </a:ext>
                  </a:extLst>
                </a:hlinkClick>
              </a:rPr>
              <a:t>https://www.weforum.org/agenda/2020/09/pandemic-covid19-tourism-sector-tourism/</a:t>
            </a:r>
            <a:endParaRPr lang="en-GB" sz="4000" dirty="0"/>
          </a:p>
          <a:p>
            <a:pPr lvl="0"/>
            <a:r>
              <a:rPr lang="en-GB" sz="4000" dirty="0"/>
              <a:t>UNWTO (2020), IMPACT ASSESSMENT OF THE COVID-19 OUTBREAK ON INTERNATIONAL TOURISM, </a:t>
            </a:r>
            <a:r>
              <a:rPr lang="en-GB" sz="4000" u="sng" dirty="0">
                <a:hlinkClick r:id="rId10">
                  <a:extLst>
                    <a:ext uri="{A12FA001-AC4F-418D-AE19-62706E023703}">
                      <ahyp:hlinkClr xmlns:ahyp="http://schemas.microsoft.com/office/drawing/2018/hyperlinkcolor" val="tx"/>
                    </a:ext>
                  </a:extLst>
                </a:hlinkClick>
              </a:rPr>
              <a:t>https://www.unwto.org/impact-assessment-of-the-covid-19-outbreak-on-international-tourism</a:t>
            </a:r>
            <a:endParaRPr lang="en-GB" sz="4000" dirty="0"/>
          </a:p>
          <a:p>
            <a:pPr lvl="0"/>
            <a:r>
              <a:rPr lang="en-GB" sz="4000" dirty="0"/>
              <a:t>Wales online (2020), The lockdown rules coming into effect in Wales on Monday, November 9, </a:t>
            </a:r>
            <a:r>
              <a:rPr lang="en-GB" sz="4000" u="sng" dirty="0">
                <a:hlinkClick r:id="rId11">
                  <a:extLst>
                    <a:ext uri="{A12FA001-AC4F-418D-AE19-62706E023703}">
                      <ahyp:hlinkClr xmlns:ahyp="http://schemas.microsoft.com/office/drawing/2018/hyperlinkcolor" val="tx"/>
                    </a:ext>
                  </a:extLst>
                </a:hlinkClick>
              </a:rPr>
              <a:t>https://www.google.com/amp/s/www.walesonline.co.uk/news/wales-news/lockdown-rules-coming-effect-wales-19244696.amp</a:t>
            </a:r>
            <a:endParaRPr lang="en-GB" sz="4000" dirty="0"/>
          </a:p>
          <a:p>
            <a:pPr lvl="0"/>
            <a:r>
              <a:rPr lang="en-US" sz="4000" dirty="0" err="1"/>
              <a:t>worldometer</a:t>
            </a:r>
            <a:r>
              <a:rPr lang="en-US" sz="4000" dirty="0"/>
              <a:t> (2020) </a:t>
            </a:r>
            <a:r>
              <a:rPr lang="en-GB" sz="4000" dirty="0"/>
              <a:t>coronavirus cases, </a:t>
            </a:r>
            <a:r>
              <a:rPr lang="en-GB" sz="4000" u="sng" dirty="0">
                <a:hlinkClick r:id="rId12">
                  <a:extLst>
                    <a:ext uri="{A12FA001-AC4F-418D-AE19-62706E023703}">
                      <ahyp:hlinkClr xmlns:ahyp="http://schemas.microsoft.com/office/drawing/2018/hyperlinkcolor" val="tx"/>
                    </a:ext>
                  </a:extLst>
                </a:hlinkClick>
              </a:rPr>
              <a:t>https://www.worldometers.info/coronavirus/</a:t>
            </a:r>
            <a:endParaRPr lang="en-GB" sz="4000" dirty="0"/>
          </a:p>
          <a:p>
            <a:endParaRPr lang="en-US" dirty="0"/>
          </a:p>
        </p:txBody>
      </p:sp>
    </p:spTree>
    <p:extLst>
      <p:ext uri="{BB962C8B-B14F-4D97-AF65-F5344CB8AC3E}">
        <p14:creationId xmlns:p14="http://schemas.microsoft.com/office/powerpoint/2010/main" val="23362760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92417-FB26-DF4A-AD74-A5EF82A750B6}"/>
              </a:ext>
            </a:extLst>
          </p:cNvPr>
          <p:cNvSpPr>
            <a:spLocks noGrp="1"/>
          </p:cNvSpPr>
          <p:nvPr>
            <p:ph type="title"/>
          </p:nvPr>
        </p:nvSpPr>
        <p:spPr/>
        <p:txBody>
          <a:bodyPr/>
          <a:lstStyle/>
          <a:p>
            <a:r>
              <a:rPr lang="en-US" dirty="0"/>
              <a:t>Appendices 1.1 </a:t>
            </a:r>
          </a:p>
        </p:txBody>
      </p:sp>
      <p:sp>
        <p:nvSpPr>
          <p:cNvPr id="3" name="Content Placeholder 2">
            <a:extLst>
              <a:ext uri="{FF2B5EF4-FFF2-40B4-BE49-F238E27FC236}">
                <a16:creationId xmlns:a16="http://schemas.microsoft.com/office/drawing/2014/main" id="{5A391AEA-0CE6-B740-B57D-A69817326944}"/>
              </a:ext>
            </a:extLst>
          </p:cNvPr>
          <p:cNvSpPr>
            <a:spLocks noGrp="1"/>
          </p:cNvSpPr>
          <p:nvPr>
            <p:ph idx="1"/>
          </p:nvPr>
        </p:nvSpPr>
        <p:spPr>
          <a:xfrm>
            <a:off x="838200" y="1470212"/>
            <a:ext cx="10515600" cy="5235388"/>
          </a:xfrm>
        </p:spPr>
        <p:txBody>
          <a:bodyPr>
            <a:normAutofit fontScale="25000" lnSpcReduction="20000"/>
          </a:bodyPr>
          <a:lstStyle/>
          <a:p>
            <a:r>
              <a:rPr lang="en-GB" sz="4400" dirty="0"/>
              <a:t>in the time of </a:t>
            </a:r>
            <a:r>
              <a:rPr lang="en-GB" sz="4400" dirty="0" err="1"/>
              <a:t>Covid</a:t>
            </a:r>
            <a:r>
              <a:rPr lang="en-GB" sz="4400" dirty="0"/>
              <a:t>, gyms are an essential health service, and one that has a huge positive impact on people’s physical and mental health. </a:t>
            </a:r>
          </a:p>
          <a:p>
            <a:r>
              <a:rPr lang="en-GB" sz="4400" dirty="0"/>
              <a:t>restrictions for potential closure risks harming rather than helping the nation’s recovery. Tier 3 local authorities will now need to consider leisure facilities for restrictions in their local areas, much like they did at the start the national lockdown. </a:t>
            </a:r>
          </a:p>
          <a:p>
            <a:r>
              <a:rPr lang="en-GB" sz="4400" dirty="0"/>
              <a:t>We know that gyms have proven to be incredibly safe; </a:t>
            </a:r>
            <a:r>
              <a:rPr lang="en-GB" sz="4400" dirty="0" err="1"/>
              <a:t>ukactive’s</a:t>
            </a:r>
            <a:r>
              <a:rPr lang="en-GB" sz="4400" dirty="0"/>
              <a:t> recent figures showed that leisure facilities in England have seen more than 22 million visits since reopening but only a handful of cases of COVID-19 among customers. </a:t>
            </a:r>
          </a:p>
          <a:p>
            <a:r>
              <a:rPr lang="en-GB" sz="4400" dirty="0"/>
              <a:t>We believe this clearly shows the successes of “</a:t>
            </a:r>
            <a:r>
              <a:rPr lang="en-GB" sz="4400" dirty="0" err="1"/>
              <a:t>Covid</a:t>
            </a:r>
            <a:r>
              <a:rPr lang="en-GB" sz="4400" dirty="0"/>
              <a:t>-secure” protocols in gyms and leisure facilities that were approved by the Government and SAGE, which have made gyms very safe places to work and to work out.</a:t>
            </a:r>
          </a:p>
          <a:p>
            <a:pPr fontAlgn="base"/>
            <a:r>
              <a:rPr lang="en-GB" sz="4400" dirty="0"/>
              <a:t>In the context of rising waiting lists and the suspension of many routine services for people with long term conditions, keeping everyone fit and healthy as they can be is a vital way to prevent even more people from needing more medical support.</a:t>
            </a:r>
          </a:p>
          <a:p>
            <a:pPr fontAlgn="base"/>
            <a:r>
              <a:rPr lang="en-GB" sz="4400" dirty="0"/>
              <a:t>Exercise, as referenced in national guidance, is also crucial for maintaining good mental health, which has seen one of the worst impacts during the pandemic and resulting lockdown. Surveys we conducted at the height of lockdown showed over a third (36%) of people believe their mental health has got worse since the start of the lockdown, which is strongest within the 18 to 24-year age group, with over half (55%) feeling their mental health has worsened. Yet half of this age group (50%) are failing to get more than 2 hours of exercise a week, missing the NHS guidelines of 150 minutes of exercise a week. </a:t>
            </a:r>
          </a:p>
          <a:p>
            <a:pPr fontAlgn="base"/>
            <a:r>
              <a:rPr lang="en-GB" sz="4400" dirty="0"/>
              <a:t>Our surveys also found that 80% of people working from home in the UK felt it had negatively impacted their mental health, while a quarter said they were finding it difficult to cope with the emotional challenges of isolation. </a:t>
            </a:r>
          </a:p>
          <a:p>
            <a:pPr fontAlgn="base"/>
            <a:r>
              <a:rPr lang="en-GB" sz="4400" dirty="0"/>
              <a:t>Gyms and leisure centres clearly have an essential part to play now and in the future, in increasing the long-term health of the population, both physically and mentally. </a:t>
            </a:r>
          </a:p>
          <a:p>
            <a:pPr fontAlgn="base"/>
            <a:r>
              <a:rPr lang="en-GB" sz="4400" dirty="0"/>
              <a:t>But on top of that, the NHS is also facing a ticking timebomb of recovering COVID-19 patients. Many of whom will be left with lasting physical damage and scarring to their lungs, resulting in difficulty with breathing and mobility. We know this is a huge problem, which is why Nuffield Health recently launched a programme to support the rehabilitation of COVID-19 patients, piloting in Newcastle, Stoke on Trent and Manchester. We want to roll this out across the country at scale, so we can support patients significantly impacted by the virus. But a key part of the rehabilitation will be done in – you’ve guessed it – gyms.</a:t>
            </a:r>
          </a:p>
          <a:p>
            <a:pPr fontAlgn="base"/>
            <a:endParaRPr lang="en-GB" sz="4400" dirty="0"/>
          </a:p>
          <a:p>
            <a:pPr fontAlgn="base"/>
            <a:r>
              <a:rPr lang="en-GB" sz="4400" dirty="0"/>
              <a:t>Nuffield health (2020)</a:t>
            </a:r>
            <a:r>
              <a:rPr lang="en-US" sz="4400" dirty="0"/>
              <a:t>,</a:t>
            </a:r>
            <a:r>
              <a:rPr lang="en-GB" sz="4400" dirty="0"/>
              <a:t> Failing to keep gyms open could cripple the nation’s recovery from COVID-19, </a:t>
            </a:r>
            <a:r>
              <a:rPr lang="en-US" sz="4400" dirty="0"/>
              <a:t> </a:t>
            </a:r>
            <a:r>
              <a:rPr lang="en-GB" sz="4400" dirty="0">
                <a:hlinkClick r:id="rId2">
                  <a:extLst>
                    <a:ext uri="{A12FA001-AC4F-418D-AE19-62706E023703}">
                      <ahyp:hlinkClr xmlns:ahyp="http://schemas.microsoft.com/office/drawing/2018/hyperlinkcolor" val="tx"/>
                    </a:ext>
                  </a:extLst>
                </a:hlinkClick>
              </a:rPr>
              <a:t>https://www.nuffieldhealth.com/article/failing-to-keep-gyms-open-could-cripple-the-nations-recovery-from-covid-19</a:t>
            </a:r>
            <a:endParaRPr lang="en-GB" sz="4400" dirty="0"/>
          </a:p>
          <a:p>
            <a:pPr fontAlgn="base"/>
            <a:endParaRPr lang="en-GB" sz="4400" dirty="0"/>
          </a:p>
          <a:p>
            <a:endParaRPr lang="en-US" sz="400" dirty="0"/>
          </a:p>
        </p:txBody>
      </p:sp>
    </p:spTree>
    <p:extLst>
      <p:ext uri="{BB962C8B-B14F-4D97-AF65-F5344CB8AC3E}">
        <p14:creationId xmlns:p14="http://schemas.microsoft.com/office/powerpoint/2010/main" val="38314888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88C28-3F06-1B42-AE8E-046FA14D081F}"/>
              </a:ext>
            </a:extLst>
          </p:cNvPr>
          <p:cNvSpPr>
            <a:spLocks noGrp="1"/>
          </p:cNvSpPr>
          <p:nvPr>
            <p:ph type="title"/>
          </p:nvPr>
        </p:nvSpPr>
        <p:spPr/>
        <p:txBody>
          <a:bodyPr/>
          <a:lstStyle/>
          <a:p>
            <a:r>
              <a:rPr lang="en-US" dirty="0"/>
              <a:t>Appendices 1.2</a:t>
            </a:r>
          </a:p>
        </p:txBody>
      </p:sp>
      <p:sp>
        <p:nvSpPr>
          <p:cNvPr id="3" name="Content Placeholder 2">
            <a:extLst>
              <a:ext uri="{FF2B5EF4-FFF2-40B4-BE49-F238E27FC236}">
                <a16:creationId xmlns:a16="http://schemas.microsoft.com/office/drawing/2014/main" id="{D1E96587-E886-824E-A6D5-6693B40FE92F}"/>
              </a:ext>
            </a:extLst>
          </p:cNvPr>
          <p:cNvSpPr>
            <a:spLocks noGrp="1"/>
          </p:cNvSpPr>
          <p:nvPr>
            <p:ph idx="1"/>
          </p:nvPr>
        </p:nvSpPr>
        <p:spPr/>
        <p:txBody>
          <a:bodyPr>
            <a:normAutofit fontScale="62500" lnSpcReduction="20000"/>
          </a:bodyPr>
          <a:lstStyle/>
          <a:p>
            <a:pPr fontAlgn="base"/>
            <a:r>
              <a:rPr lang="en-GB" dirty="0"/>
              <a:t>“Exercise New Zealand had just surveyed its members and found numbers visiting since they were allowed to reopen in Alert Level 2 have been about 70 per cent of where they were prior to lockdown. Exercise NZ </a:t>
            </a:r>
            <a:r>
              <a:rPr lang="en-GB" dirty="0" err="1"/>
              <a:t>cheif</a:t>
            </a:r>
            <a:r>
              <a:rPr lang="en-GB" dirty="0"/>
              <a:t> executive Richard </a:t>
            </a:r>
            <a:r>
              <a:rPr lang="en-GB" dirty="0" err="1"/>
              <a:t>Beddie</a:t>
            </a:r>
            <a:r>
              <a:rPr lang="en-GB" dirty="0"/>
              <a:t> said for most this did not equate to running a viable business. "Anyone that's been made unemployed recently is very likely to cut back on what they might regard as disposable expenses. And for some, gym memberships will fall into that category. "So it's a bit too easy to say 'great we're re-opening, everything's fine'. It is very positive, which is good to see, but what we need to see in the long term is membership sales.” </a:t>
            </a:r>
            <a:r>
              <a:rPr lang="en-GB" dirty="0" err="1"/>
              <a:t>Beddie</a:t>
            </a:r>
            <a:r>
              <a:rPr lang="en-GB" dirty="0"/>
              <a:t> said the government needed to step in and help gyms meet the cost of the commercial rents they had to pay during lockdown, when they had no money coming in. With a measured level of 750,000 New Zealanders attending a gym in pre-lockdown times, he said in terms of participation it was more popular than rugby, cricket and netball combined, and members deserved a slice of the $265 million promised to support sports clubs hit hard by the lockdown.” </a:t>
            </a:r>
          </a:p>
          <a:p>
            <a:pPr fontAlgn="base"/>
            <a:r>
              <a:rPr lang="en-GB" b="1" dirty="0" err="1"/>
              <a:t>rnz.co.nz</a:t>
            </a:r>
            <a:r>
              <a:rPr lang="en-GB" b="1" dirty="0"/>
              <a:t> (2020)</a:t>
            </a:r>
            <a:r>
              <a:rPr lang="en-GB" dirty="0"/>
              <a:t> , </a:t>
            </a:r>
            <a:r>
              <a:rPr lang="en-GB" b="1" dirty="0"/>
              <a:t>Gyms and yoga studios struggling with lockdown blow, https://</a:t>
            </a:r>
            <a:r>
              <a:rPr lang="en-GB" b="1" dirty="0" err="1"/>
              <a:t>www.rnz.co.nz</a:t>
            </a:r>
            <a:r>
              <a:rPr lang="en-GB" b="1" dirty="0"/>
              <a:t>/news/business/417953/gyms-and-yoga-studios-struggling-with-lockdown-blow</a:t>
            </a:r>
          </a:p>
          <a:p>
            <a:pPr fontAlgn="base"/>
            <a:endParaRPr lang="en-GB" dirty="0"/>
          </a:p>
          <a:p>
            <a:pPr marL="0" indent="0">
              <a:buNone/>
            </a:pPr>
            <a:endParaRPr lang="en-US" dirty="0"/>
          </a:p>
        </p:txBody>
      </p:sp>
    </p:spTree>
    <p:extLst>
      <p:ext uri="{BB962C8B-B14F-4D97-AF65-F5344CB8AC3E}">
        <p14:creationId xmlns:p14="http://schemas.microsoft.com/office/powerpoint/2010/main" val="3868310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98810-103F-A549-8243-76FC59524D32}"/>
              </a:ext>
            </a:extLst>
          </p:cNvPr>
          <p:cNvSpPr>
            <a:spLocks noGrp="1"/>
          </p:cNvSpPr>
          <p:nvPr>
            <p:ph type="title"/>
          </p:nvPr>
        </p:nvSpPr>
        <p:spPr/>
        <p:txBody>
          <a:bodyPr/>
          <a:lstStyle/>
          <a:p>
            <a:r>
              <a:rPr lang="en-US" dirty="0"/>
              <a:t>Appendices 1.3</a:t>
            </a:r>
          </a:p>
        </p:txBody>
      </p:sp>
      <p:sp>
        <p:nvSpPr>
          <p:cNvPr id="3" name="Content Placeholder 2">
            <a:extLst>
              <a:ext uri="{FF2B5EF4-FFF2-40B4-BE49-F238E27FC236}">
                <a16:creationId xmlns:a16="http://schemas.microsoft.com/office/drawing/2014/main" id="{657BEDEE-430E-A146-848B-2F2AA180A6D3}"/>
              </a:ext>
            </a:extLst>
          </p:cNvPr>
          <p:cNvSpPr>
            <a:spLocks noGrp="1"/>
          </p:cNvSpPr>
          <p:nvPr>
            <p:ph idx="1"/>
          </p:nvPr>
        </p:nvSpPr>
        <p:spPr/>
        <p:txBody>
          <a:bodyPr>
            <a:normAutofit fontScale="55000" lnSpcReduction="20000"/>
          </a:bodyPr>
          <a:lstStyle/>
          <a:p>
            <a:r>
              <a:rPr lang="en-US" dirty="0"/>
              <a:t>Sweden case study</a:t>
            </a:r>
          </a:p>
          <a:p>
            <a:r>
              <a:rPr lang="en-GB" dirty="0"/>
              <a:t>While </a:t>
            </a:r>
            <a:r>
              <a:rPr lang="en-GB" dirty="0">
                <a:hlinkClick r:id="rId2"/>
              </a:rPr>
              <a:t>other countries</a:t>
            </a:r>
            <a:r>
              <a:rPr lang="en-GB" dirty="0"/>
              <a:t> have enacted strict lockdowns to slow the pace of COVID-19, in Sweden, daily life for some appears to be going on as usual. Restaurants, bars, salons, gyms, and shops are open. Soccer teams train in parks. High schools and universities are closed, but preschools and elementary schools are in session. Instead of quarantines, the government has issued social distancing guidelines, including limiting large gatherings and encouraging people to stay home if they can. In a country the size of California with a population of 10 million, social distancing comes naturally.</a:t>
            </a:r>
            <a:endParaRPr lang="en-US" dirty="0"/>
          </a:p>
          <a:p>
            <a:r>
              <a:rPr lang="en-GB" dirty="0"/>
              <a:t>In its approach to the coronavirus pandemic, the Swedish government is doing something few other countries are: It’s relying on individual responsibility to flatten the curve. The result could be that we gradually build herd immunity; at the end of April, officials </a:t>
            </a:r>
            <a:r>
              <a:rPr lang="en-GB" dirty="0">
                <a:hlinkClick r:id="rId3">
                  <a:extLst>
                    <a:ext uri="{A12FA001-AC4F-418D-AE19-62706E023703}">
                      <ahyp:hlinkClr xmlns:ahyp="http://schemas.microsoft.com/office/drawing/2018/hyperlinkcolor" val="tx"/>
                    </a:ext>
                  </a:extLst>
                </a:hlinkClick>
              </a:rPr>
              <a:t>estimated</a:t>
            </a:r>
            <a:r>
              <a:rPr lang="en-GB" dirty="0"/>
              <a:t> that Stockholm was just a few weeks from achieving that status.</a:t>
            </a:r>
          </a:p>
          <a:p>
            <a:r>
              <a:rPr lang="en-GB" dirty="0"/>
              <a:t>“You give [people] the option to do what is best in their lives,” state epidemiologist Anders </a:t>
            </a:r>
            <a:r>
              <a:rPr lang="en-GB" dirty="0" err="1"/>
              <a:t>Tegnell</a:t>
            </a:r>
            <a:r>
              <a:rPr lang="en-GB" dirty="0"/>
              <a:t> said last month. “That works very well, according to our experience.” </a:t>
            </a:r>
          </a:p>
          <a:p>
            <a:r>
              <a:rPr lang="en-GB" b="1" dirty="0" err="1"/>
              <a:t>nationalgeographic.co.uk</a:t>
            </a:r>
            <a:r>
              <a:rPr lang="en-GB" b="1" dirty="0"/>
              <a:t> (2020), Sweden still hasn't locked down. But normal life is a luxury for only a few, https://</a:t>
            </a:r>
            <a:r>
              <a:rPr lang="en-GB" b="1" dirty="0" err="1"/>
              <a:t>www.nationalgeographic.co.uk</a:t>
            </a:r>
            <a:r>
              <a:rPr lang="en-GB" b="1" dirty="0"/>
              <a:t>/photography/2020/05/</a:t>
            </a:r>
            <a:r>
              <a:rPr lang="en-GB" b="1" dirty="0" err="1"/>
              <a:t>sweden</a:t>
            </a:r>
            <a:r>
              <a:rPr lang="en-GB" b="1" dirty="0"/>
              <a:t>-still-</a:t>
            </a:r>
            <a:r>
              <a:rPr lang="en-GB" b="1" dirty="0" err="1"/>
              <a:t>hasnt</a:t>
            </a:r>
            <a:r>
              <a:rPr lang="en-GB" b="1" dirty="0"/>
              <a:t>-locked-down-normal-life-luxury-only-few</a:t>
            </a:r>
          </a:p>
          <a:p>
            <a:endParaRPr lang="en-GB" dirty="0"/>
          </a:p>
          <a:p>
            <a:endParaRPr lang="en-GB" dirty="0"/>
          </a:p>
          <a:p>
            <a:endParaRPr lang="en-US" dirty="0"/>
          </a:p>
        </p:txBody>
      </p:sp>
    </p:spTree>
    <p:extLst>
      <p:ext uri="{BB962C8B-B14F-4D97-AF65-F5344CB8AC3E}">
        <p14:creationId xmlns:p14="http://schemas.microsoft.com/office/powerpoint/2010/main" val="4997056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3205A-74C4-594D-BDE2-1ED81195C1E7}"/>
              </a:ext>
            </a:extLst>
          </p:cNvPr>
          <p:cNvSpPr>
            <a:spLocks noGrp="1"/>
          </p:cNvSpPr>
          <p:nvPr>
            <p:ph type="title"/>
          </p:nvPr>
        </p:nvSpPr>
        <p:spPr/>
        <p:txBody>
          <a:bodyPr/>
          <a:lstStyle/>
          <a:p>
            <a:r>
              <a:rPr lang="en-US" dirty="0"/>
              <a:t>Appendices 1.4</a:t>
            </a:r>
          </a:p>
        </p:txBody>
      </p:sp>
      <p:sp>
        <p:nvSpPr>
          <p:cNvPr id="3" name="Content Placeholder 2">
            <a:extLst>
              <a:ext uri="{FF2B5EF4-FFF2-40B4-BE49-F238E27FC236}">
                <a16:creationId xmlns:a16="http://schemas.microsoft.com/office/drawing/2014/main" id="{1DCB55AB-D222-1D46-BAF8-CAF0F431FC60}"/>
              </a:ext>
            </a:extLst>
          </p:cNvPr>
          <p:cNvSpPr>
            <a:spLocks noGrp="1"/>
          </p:cNvSpPr>
          <p:nvPr>
            <p:ph idx="1"/>
          </p:nvPr>
        </p:nvSpPr>
        <p:spPr/>
        <p:txBody>
          <a:bodyPr>
            <a:normAutofit fontScale="55000" lnSpcReduction="20000"/>
          </a:bodyPr>
          <a:lstStyle/>
          <a:p>
            <a:r>
              <a:rPr lang="en-GB" b="1" dirty="0"/>
              <a:t>Denmark case study</a:t>
            </a:r>
            <a:endParaRPr lang="en-GB" dirty="0"/>
          </a:p>
          <a:p>
            <a:r>
              <a:rPr lang="en-GB" dirty="0"/>
              <a:t>Right at the beginning of the Coronavirus pandemic, this Scandinavian country took drastic measures to inhibit the dispersion of the novel coronavirus, by banning all international travel of non-residents and tourists. The directions to be followed were that the borders would be closed for everyone, besides Danish citizens and foreigners with residency or work permits.</a:t>
            </a:r>
          </a:p>
          <a:p>
            <a:r>
              <a:rPr lang="en-GB" dirty="0">
                <a:hlinkClick r:id="rId2"/>
              </a:rPr>
              <a:t>Denmark’s Prime Minister</a:t>
            </a:r>
            <a:r>
              <a:rPr lang="en-GB" dirty="0"/>
              <a:t> Mette </a:t>
            </a:r>
            <a:r>
              <a:rPr lang="en-GB" dirty="0" err="1"/>
              <a:t>Fredriksen</a:t>
            </a:r>
            <a:r>
              <a:rPr lang="en-GB" dirty="0"/>
              <a:t> cautioned all Danish citizens against traveling anywhere during this time and were advised to return home as quickly as possible. While they did experience many flight cancelations following the border’s closure, some airlines were operating so citizens could return home safely, and tourists could leave the country.</a:t>
            </a:r>
          </a:p>
          <a:p>
            <a:r>
              <a:rPr lang="en-GB" dirty="0"/>
              <a:t>Ultimately, the verdict was that no one without a worthy cause was allowed to leave or enter the country. From June 27th, the </a:t>
            </a:r>
            <a:r>
              <a:rPr lang="en-GB" dirty="0">
                <a:hlinkClick r:id="rId3"/>
              </a:rPr>
              <a:t>Danish government</a:t>
            </a:r>
            <a:r>
              <a:rPr lang="en-GB" dirty="0"/>
              <a:t> opened its borders to foreign visitors from most European countries, not including Sweden and Portugal. Residents of some third countries, including Australia, South Korea, Thailand, and New Zealand, are also allowed to visit Denmark.</a:t>
            </a:r>
          </a:p>
          <a:p>
            <a:endParaRPr lang="en-US" dirty="0"/>
          </a:p>
          <a:p>
            <a:pPr marL="0" indent="0">
              <a:buNone/>
            </a:pPr>
            <a:r>
              <a:rPr lang="en-GB" dirty="0" err="1"/>
              <a:t>travelalerts.ca</a:t>
            </a:r>
            <a:r>
              <a:rPr lang="en-GB" dirty="0"/>
              <a:t> (2020), Scandinavia Travel: Who Can Go Where Amid Coronavirus Restrictions, </a:t>
            </a:r>
            <a:r>
              <a:rPr lang="en-GB" dirty="0">
                <a:hlinkClick r:id="rId4">
                  <a:extLst>
                    <a:ext uri="{A12FA001-AC4F-418D-AE19-62706E023703}">
                      <ahyp:hlinkClr xmlns:ahyp="http://schemas.microsoft.com/office/drawing/2018/hyperlinkcolor" val="tx"/>
                    </a:ext>
                  </a:extLst>
                </a:hlinkClick>
              </a:rPr>
              <a:t>https://www.travelalerts.ca/blogs/scandinavia-travel-who-can-go-where-amid-coronavirus-restrictions/</a:t>
            </a:r>
            <a:endParaRPr lang="en-GB" dirty="0"/>
          </a:p>
          <a:p>
            <a:pPr marL="0" indent="0">
              <a:buNone/>
            </a:pPr>
            <a:endParaRPr lang="en-GB" dirty="0"/>
          </a:p>
          <a:p>
            <a:endParaRPr lang="en-US" dirty="0"/>
          </a:p>
        </p:txBody>
      </p:sp>
    </p:spTree>
    <p:extLst>
      <p:ext uri="{BB962C8B-B14F-4D97-AF65-F5344CB8AC3E}">
        <p14:creationId xmlns:p14="http://schemas.microsoft.com/office/powerpoint/2010/main" val="3869048418"/>
      </p:ext>
    </p:extLst>
  </p:cSld>
  <p:clrMapOvr>
    <a:masterClrMapping/>
  </p:clrMapOvr>
</p:sld>
</file>

<file path=ppt/theme/theme1.xml><?xml version="1.0" encoding="utf-8"?>
<a:theme xmlns:a="http://schemas.openxmlformats.org/drawingml/2006/main" name="BlockprintVTI">
  <a:themeElements>
    <a:clrScheme name="Custom 69">
      <a:dk1>
        <a:sysClr val="windowText" lastClr="000000"/>
      </a:dk1>
      <a:lt1>
        <a:sysClr val="window" lastClr="FFFFFF"/>
      </a:lt1>
      <a:dk2>
        <a:srgbClr val="44131A"/>
      </a:dk2>
      <a:lt2>
        <a:srgbClr val="F2ECEA"/>
      </a:lt2>
      <a:accent1>
        <a:srgbClr val="A62C52"/>
      </a:accent1>
      <a:accent2>
        <a:srgbClr val="A7928D"/>
      </a:accent2>
      <a:accent3>
        <a:srgbClr val="307C71"/>
      </a:accent3>
      <a:accent4>
        <a:srgbClr val="41575D"/>
      </a:accent4>
      <a:accent5>
        <a:srgbClr val="8FA3A3"/>
      </a:accent5>
      <a:accent6>
        <a:srgbClr val="CA8370"/>
      </a:accent6>
      <a:hlink>
        <a:srgbClr val="D13D6E"/>
      </a:hlink>
      <a:folHlink>
        <a:srgbClr val="6C9D92"/>
      </a:folHlink>
    </a:clrScheme>
    <a:fontScheme name="Custom 56">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printVTI" id="{AA8C8908-6BA4-477C-AEA4-CB6C32A1FE3B}" vid="{36392749-7C1D-4938-93BB-440CD2A1B0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5863</TotalTime>
  <Words>4558</Words>
  <Application>Microsoft Macintosh PowerPoint</Application>
  <PresentationFormat>Widescreen</PresentationFormat>
  <Paragraphs>174</Paragraphs>
  <Slides>16</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Avenir Next LT Pro</vt:lpstr>
      <vt:lpstr>AvenirNext LT Pro Medium</vt:lpstr>
      <vt:lpstr>Calibri</vt:lpstr>
      <vt:lpstr>Source Sans Pro</vt:lpstr>
      <vt:lpstr>Times New Roman</vt:lpstr>
      <vt:lpstr>BlockprintVTI</vt:lpstr>
      <vt:lpstr>Social Impacts caused by Covid -19</vt:lpstr>
      <vt:lpstr>Introduction</vt:lpstr>
      <vt:lpstr>Covid 19 information</vt:lpstr>
      <vt:lpstr>Social impacts</vt:lpstr>
      <vt:lpstr>Maslows Hierarchy of needs</vt:lpstr>
      <vt:lpstr>Social impacts on business</vt:lpstr>
      <vt:lpstr>LC Swansea / Freedom leisure</vt:lpstr>
      <vt:lpstr>Case study </vt:lpstr>
      <vt:lpstr>Recommendations?</vt:lpstr>
      <vt:lpstr>Any Questions?</vt:lpstr>
      <vt:lpstr>References</vt:lpstr>
      <vt:lpstr>References</vt:lpstr>
      <vt:lpstr>Appendices 1.1 </vt:lpstr>
      <vt:lpstr>Appendices 1.2</vt:lpstr>
      <vt:lpstr>Appendices 1.3</vt:lpstr>
      <vt:lpstr>Appendices 1.4</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Impacts caused by Covid -19</dc:title>
  <dc:creator>Steffan Treharne (1705128)</dc:creator>
  <cp:lastModifiedBy>Steffan Daniel Treharne (1705128)</cp:lastModifiedBy>
  <cp:revision>8</cp:revision>
  <dcterms:created xsi:type="dcterms:W3CDTF">2020-11-05T13:28:49Z</dcterms:created>
  <dcterms:modified xsi:type="dcterms:W3CDTF">2020-11-15T09:09:03Z</dcterms:modified>
</cp:coreProperties>
</file>