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9" r:id="rId2"/>
    <p:sldId id="278" r:id="rId3"/>
    <p:sldId id="256" r:id="rId4"/>
    <p:sldId id="270" r:id="rId5"/>
    <p:sldId id="258" r:id="rId6"/>
    <p:sldId id="260" r:id="rId7"/>
    <p:sldId id="273" r:id="rId8"/>
    <p:sldId id="261" r:id="rId9"/>
    <p:sldId id="263" r:id="rId10"/>
    <p:sldId id="264" r:id="rId11"/>
    <p:sldId id="274" r:id="rId12"/>
    <p:sldId id="275" r:id="rId13"/>
    <p:sldId id="272" r:id="rId14"/>
    <p:sldId id="267" r:id="rId15"/>
    <p:sldId id="280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477D"/>
    <a:srgbClr val="F85E8E"/>
    <a:srgbClr val="F97BA2"/>
    <a:srgbClr val="FDA1B5"/>
    <a:srgbClr val="EEFC3A"/>
    <a:srgbClr val="F3FD77"/>
    <a:srgbClr val="F9FEB8"/>
    <a:srgbClr val="F58736"/>
    <a:srgbClr val="EE4D1C"/>
    <a:srgbClr val="CD3A4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4DFBC6-EF23-4EEC-A50E-813ACE7177C0}" v="177" dt="2026-03-27T15:54:01.353"/>
    <p1510:client id="{A873F2DB-1FD2-417D-8D38-05377AA650D9}" v="235" dt="2026-03-27T13:44:36.1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696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a Pellegrini Babcinschii" userId="a20369454c1bde2d" providerId="LiveId" clId="{A0283853-79A4-4B25-B73F-9A7CD8373064}"/>
    <pc:docChg chg="undo custSel addSld modSld">
      <pc:chgData name="Dana Pellegrini Babcinschii" userId="a20369454c1bde2d" providerId="LiveId" clId="{A0283853-79A4-4B25-B73F-9A7CD8373064}" dt="2026-03-27T15:54:43.722" v="254"/>
      <pc:docMkLst>
        <pc:docMk/>
      </pc:docMkLst>
      <pc:sldChg chg="modSp mod">
        <pc:chgData name="Dana Pellegrini Babcinschii" userId="a20369454c1bde2d" providerId="LiveId" clId="{A0283853-79A4-4B25-B73F-9A7CD8373064}" dt="2026-03-27T15:49:19.555" v="229" actId="20577"/>
        <pc:sldMkLst>
          <pc:docMk/>
          <pc:sldMk cId="590243970" sldId="260"/>
        </pc:sldMkLst>
        <pc:spChg chg="mod">
          <ac:chgData name="Dana Pellegrini Babcinschii" userId="a20369454c1bde2d" providerId="LiveId" clId="{A0283853-79A4-4B25-B73F-9A7CD8373064}" dt="2026-03-27T15:49:19.555" v="229" actId="20577"/>
          <ac:spMkLst>
            <pc:docMk/>
            <pc:sldMk cId="590243970" sldId="260"/>
            <ac:spMk id="9" creationId="{AD5C3C58-DF38-4E4E-72E7-9F90C0341FAC}"/>
          </ac:spMkLst>
        </pc:spChg>
      </pc:sldChg>
      <pc:sldChg chg="modSp mod modAnim">
        <pc:chgData name="Dana Pellegrini Babcinschii" userId="a20369454c1bde2d" providerId="LiveId" clId="{A0283853-79A4-4B25-B73F-9A7CD8373064}" dt="2026-03-27T15:50:53.493" v="232" actId="14100"/>
        <pc:sldMkLst>
          <pc:docMk/>
          <pc:sldMk cId="2387876154" sldId="261"/>
        </pc:sldMkLst>
        <pc:spChg chg="mod">
          <ac:chgData name="Dana Pellegrini Babcinschii" userId="a20369454c1bde2d" providerId="LiveId" clId="{A0283853-79A4-4B25-B73F-9A7CD8373064}" dt="2026-03-27T15:50:42.652" v="230" actId="20577"/>
          <ac:spMkLst>
            <pc:docMk/>
            <pc:sldMk cId="2387876154" sldId="261"/>
            <ac:spMk id="5" creationId="{BB262A12-432C-18DF-D694-16708657F22F}"/>
          </ac:spMkLst>
        </pc:spChg>
        <pc:spChg chg="mod">
          <ac:chgData name="Dana Pellegrini Babcinschii" userId="a20369454c1bde2d" providerId="LiveId" clId="{A0283853-79A4-4B25-B73F-9A7CD8373064}" dt="2026-03-27T15:50:53.493" v="232" actId="14100"/>
          <ac:spMkLst>
            <pc:docMk/>
            <pc:sldMk cId="2387876154" sldId="261"/>
            <ac:spMk id="6" creationId="{942BAF4A-CEDE-2CD4-DC8B-31DB7E8CC499}"/>
          </ac:spMkLst>
        </pc:spChg>
      </pc:sldChg>
      <pc:sldChg chg="addAnim delAnim modAnim">
        <pc:chgData name="Dana Pellegrini Babcinschii" userId="a20369454c1bde2d" providerId="LiveId" clId="{A0283853-79A4-4B25-B73F-9A7CD8373064}" dt="2026-03-27T15:54:43.722" v="254"/>
        <pc:sldMkLst>
          <pc:docMk/>
          <pc:sldMk cId="467932324" sldId="267"/>
        </pc:sldMkLst>
      </pc:sldChg>
      <pc:sldChg chg="modSp modAnim">
        <pc:chgData name="Dana Pellegrini Babcinschii" userId="a20369454c1bde2d" providerId="LiveId" clId="{A0283853-79A4-4B25-B73F-9A7CD8373064}" dt="2026-03-27T15:52:20.261" v="244" actId="14100"/>
        <pc:sldMkLst>
          <pc:docMk/>
          <pc:sldMk cId="3595002292" sldId="275"/>
        </pc:sldMkLst>
        <pc:spChg chg="mod">
          <ac:chgData name="Dana Pellegrini Babcinschii" userId="a20369454c1bde2d" providerId="LiveId" clId="{A0283853-79A4-4B25-B73F-9A7CD8373064}" dt="2026-03-27T15:51:52.216" v="233" actId="20577"/>
          <ac:spMkLst>
            <pc:docMk/>
            <pc:sldMk cId="3595002292" sldId="275"/>
            <ac:spMk id="5" creationId="{46951D1F-307A-E140-B530-A2543292B0FB}"/>
          </ac:spMkLst>
        </pc:spChg>
        <pc:spChg chg="mod">
          <ac:chgData name="Dana Pellegrini Babcinschii" userId="a20369454c1bde2d" providerId="LiveId" clId="{A0283853-79A4-4B25-B73F-9A7CD8373064}" dt="2026-03-27T15:52:03.824" v="238" actId="20577"/>
          <ac:spMkLst>
            <pc:docMk/>
            <pc:sldMk cId="3595002292" sldId="275"/>
            <ac:spMk id="6" creationId="{A8C2754E-47C1-1B35-3BE0-816318387C00}"/>
          </ac:spMkLst>
        </pc:spChg>
        <pc:picChg chg="mod">
          <ac:chgData name="Dana Pellegrini Babcinschii" userId="a20369454c1bde2d" providerId="LiveId" clId="{A0283853-79A4-4B25-B73F-9A7CD8373064}" dt="2026-03-27T15:52:20.261" v="244" actId="14100"/>
          <ac:picMkLst>
            <pc:docMk/>
            <pc:sldMk cId="3595002292" sldId="275"/>
            <ac:picMk id="4098" creationId="{84FEC04E-5E4E-CB85-6BAA-2B6EBC700D6B}"/>
          </ac:picMkLst>
        </pc:picChg>
        <pc:picChg chg="mod">
          <ac:chgData name="Dana Pellegrini Babcinschii" userId="a20369454c1bde2d" providerId="LiveId" clId="{A0283853-79A4-4B25-B73F-9A7CD8373064}" dt="2026-03-27T15:52:10.883" v="240" actId="1076"/>
          <ac:picMkLst>
            <pc:docMk/>
            <pc:sldMk cId="3595002292" sldId="275"/>
            <ac:picMk id="4100" creationId="{29F3CC81-9ABF-4F71-5217-B5B9C3E6C3C6}"/>
          </ac:picMkLst>
        </pc:picChg>
      </pc:sldChg>
      <pc:sldChg chg="addSp delSp modSp new mod addAnim delAnim modAnim">
        <pc:chgData name="Dana Pellegrini Babcinschii" userId="a20369454c1bde2d" providerId="LiveId" clId="{A0283853-79A4-4B25-B73F-9A7CD8373064}" dt="2026-03-27T15:54:30.936" v="253"/>
        <pc:sldMkLst>
          <pc:docMk/>
          <pc:sldMk cId="4141699625" sldId="280"/>
        </pc:sldMkLst>
        <pc:spChg chg="del">
          <ac:chgData name="Dana Pellegrini Babcinschii" userId="a20369454c1bde2d" providerId="LiveId" clId="{A0283853-79A4-4B25-B73F-9A7CD8373064}" dt="2026-03-27T15:13:42.264" v="1" actId="478"/>
          <ac:spMkLst>
            <pc:docMk/>
            <pc:sldMk cId="4141699625" sldId="280"/>
            <ac:spMk id="2" creationId="{658A787E-4E02-63B3-A965-8E65DA7808F5}"/>
          </ac:spMkLst>
        </pc:spChg>
        <pc:spChg chg="del">
          <ac:chgData name="Dana Pellegrini Babcinschii" userId="a20369454c1bde2d" providerId="LiveId" clId="{A0283853-79A4-4B25-B73F-9A7CD8373064}" dt="2026-03-27T15:13:45.108" v="2" actId="478"/>
          <ac:spMkLst>
            <pc:docMk/>
            <pc:sldMk cId="4141699625" sldId="280"/>
            <ac:spMk id="3" creationId="{D4A646C4-D6D8-0D27-D644-01151FEB092E}"/>
          </ac:spMkLst>
        </pc:spChg>
        <pc:spChg chg="add mod">
          <ac:chgData name="Dana Pellegrini Babcinschii" userId="a20369454c1bde2d" providerId="LiveId" clId="{A0283853-79A4-4B25-B73F-9A7CD8373064}" dt="2026-03-27T15:53:48.418" v="251" actId="14100"/>
          <ac:spMkLst>
            <pc:docMk/>
            <pc:sldMk cId="4141699625" sldId="280"/>
            <ac:spMk id="4" creationId="{18224BE9-6B90-2A70-A125-4330933F9D5D}"/>
          </ac:spMkLst>
        </pc:spChg>
        <pc:spChg chg="add del">
          <ac:chgData name="Dana Pellegrini Babcinschii" userId="a20369454c1bde2d" providerId="LiveId" clId="{A0283853-79A4-4B25-B73F-9A7CD8373064}" dt="2026-03-27T15:46:09.015" v="215" actId="478"/>
          <ac:spMkLst>
            <pc:docMk/>
            <pc:sldMk cId="4141699625" sldId="280"/>
            <ac:spMk id="6" creationId="{D29069DA-6455-3EDD-7083-C4840D9C5CFC}"/>
          </ac:spMkLst>
        </pc:spChg>
        <pc:picChg chg="add del">
          <ac:chgData name="Dana Pellegrini Babcinschii" userId="a20369454c1bde2d" providerId="LiveId" clId="{A0283853-79A4-4B25-B73F-9A7CD8373064}" dt="2026-03-27T15:22:42.914" v="18" actId="478"/>
          <ac:picMkLst>
            <pc:docMk/>
            <pc:sldMk cId="4141699625" sldId="280"/>
            <ac:picMk id="1026" creationId="{F8AAABE6-7565-C4AA-DAE0-1F22B6034CCD}"/>
          </ac:picMkLst>
        </pc:picChg>
        <pc:picChg chg="add del mod">
          <ac:chgData name="Dana Pellegrini Babcinschii" userId="a20369454c1bde2d" providerId="LiveId" clId="{A0283853-79A4-4B25-B73F-9A7CD8373064}" dt="2026-03-27T15:44:18.453" v="210" actId="478"/>
          <ac:picMkLst>
            <pc:docMk/>
            <pc:sldMk cId="4141699625" sldId="280"/>
            <ac:picMk id="1028" creationId="{C7B691DC-7D26-A701-1A18-652DC32E8F63}"/>
          </ac:picMkLst>
        </pc:picChg>
        <pc:picChg chg="add mod">
          <ac:chgData name="Dana Pellegrini Babcinschii" userId="a20369454c1bde2d" providerId="LiveId" clId="{A0283853-79A4-4B25-B73F-9A7CD8373064}" dt="2026-03-27T15:53:34.349" v="248" actId="732"/>
          <ac:picMkLst>
            <pc:docMk/>
            <pc:sldMk cId="4141699625" sldId="280"/>
            <ac:picMk id="1032" creationId="{ADB6C348-4A61-51A8-25F5-16A8B5E54236}"/>
          </ac:picMkLst>
        </pc:picChg>
        <pc:inkChg chg="add del">
          <ac:chgData name="Dana Pellegrini Babcinschii" userId="a20369454c1bde2d" providerId="LiveId" clId="{A0283853-79A4-4B25-B73F-9A7CD8373064}" dt="2026-03-27T15:31:09.239" v="73" actId="9405"/>
          <ac:inkMkLst>
            <pc:docMk/>
            <pc:sldMk cId="4141699625" sldId="280"/>
            <ac:inkMk id="5" creationId="{18D8DCEF-0A3D-0CFE-0E75-210E7A329228}"/>
          </ac:inkMkLst>
        </pc:ink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C94839-5688-4AB4-AE0F-3638FA319D90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89D92-394E-4868-911C-82027A3EF3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839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2B2FB6-CF9C-B98D-AF15-B9DC4E681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655ED4-3687-8BBB-7A0D-75D5E8FAF4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8F57F0-6B7E-6885-212D-87314ED95B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5714FB-3CA1-C34F-98C9-36AB4C027C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89D92-394E-4868-911C-82027A3EF3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281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C89D92-394E-4868-911C-82027A3EF36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750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C41E8-4A7E-F7C2-8A3A-EA26D95770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A664D9-DBCD-178D-F53D-5536F3A8E8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25581-D380-D64B-EF04-696B864AA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8A58F5-EAB5-7AD7-75C3-F04394D28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687976-3331-F321-46F5-AA0578C28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50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76EFE-8D68-B4E3-77FD-580A931AF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A05EF-799D-4089-7C84-858FE1148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06567-83CF-2C32-1757-9FC1D7CBF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A12018-7333-3AD9-346D-4F8B9FFCC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A3A8F-7BAF-1021-393B-E18E82704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151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35CC4-D137-F8D8-3890-43BA51508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A4FFE1-0C8F-E1C4-19D7-C0302FA2D0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AD0DD-480D-C357-793E-AAC1AC30A4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46E05-E366-DE33-034F-0967700A7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3B404-CA47-BCAB-6ECE-4956FAF1D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68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E9597-76F8-060F-C0E5-8D2372FFD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AEB5F-AC9B-E2ED-6377-63426842C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6D780-57E3-F494-392D-00A95C1A3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08C73-EBE5-697B-EE5D-8BF472F68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935CFE-E39B-F383-00CA-10EB824B9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E0FA1-2BC7-678F-D3E4-11ABC4C56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41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0044D-5304-1312-3BFD-007049A21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152686-D4D9-56D4-6E77-E97F65FDB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98B351-3707-B320-FEC5-AD1D93F79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F01585-EB12-FB61-9D6B-7EBDED256D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A77780-12B5-ABA8-5693-47AB3B49D1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C2D6FB-A9BB-056A-0051-687D7B108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9B2AD3-BDE9-FAC2-97D7-089BAE825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2FE286-B69D-9709-F545-4133F1255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18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C6FAF-8092-6B62-7856-E3A44D528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F0741F-5EA5-D6A3-5213-E809B620D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579732-0985-4459-5DED-BBECEDF4B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7430B8-F583-E39F-F251-B8C437C8D7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4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13BF90-864D-96F0-77C3-31ACA3207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C1D9D3-8B77-6C40-9702-A5A26CB99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7963EC-01AC-5DB5-80D9-BE63FE098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65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42591-8F71-03CE-4FA3-0C390F5A1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92D-0078-1648-D9EC-C790DC6B7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5FDDFD-998D-B988-590C-BBD3A6D10E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13C552-C33B-4836-FF1D-4784118D8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9A2EBF-D70C-0AF2-2FC8-8F265320C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FAE2E-C3AD-F413-5E1A-F6869BEF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29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B9C49-404E-5428-DAF0-93DA1E827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CCC84-372F-A94B-2DB9-6B564FA6CA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2D701B-23A8-8380-A5C4-84D26BD02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72193E-7948-079B-5E4F-0531E16FD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87057-C08C-1C8B-8279-75F931DA5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8BE0C-672C-004C-1B0A-A22705C12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766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C1D98-99E8-F853-582F-1794ECEB2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17196-A818-B089-19D8-8C7DC54BBF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0CB7F-61D5-ACC9-A839-BE170D501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88C38-2197-1E8E-59B4-9D411B7DC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2DF12-1827-02BE-2D98-779A73688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85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282E46-1B2E-56B8-3A1C-8CC6A1703C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8F525-E724-D6C4-EEF2-36B2EB25F5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A3572-6119-6189-3BD5-1D2B3EED6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5B2C-5440-8F59-B367-4E462A276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D2100-74CF-80E0-E7FE-68DDE7D7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557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AF6D0F-D4E4-6F39-7EDA-5C8B3823A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4A3DF2-E128-FB2F-C2D1-5AEA7D6BD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2804D-F338-2F7B-227F-6AE12A9D25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EDE5C0-A9AA-4232-8243-A2ED32DC093F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54273-3A7C-CA68-8768-C0C3FEBBF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98DE31-B541-2FC3-BDC2-3A3C91A240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3086EB-7E94-493F-B96E-595CC7A2C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08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girlswhocode.com/about-us?utm_source=chatgpt.com" TargetMode="External"/><Relationship Id="rId2" Type="http://schemas.openxmlformats.org/officeDocument/2006/relationships/hyperlink" Target="https://doi.org/10.3390/healthcare91216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bushor.2021.11.001" TargetMode="External"/><Relationship Id="rId5" Type="http://schemas.openxmlformats.org/officeDocument/2006/relationships/hyperlink" Target="https://doi.org/10.1177/00332941251363481" TargetMode="External"/><Relationship Id="rId4" Type="http://schemas.openxmlformats.org/officeDocument/2006/relationships/hyperlink" Target="https://doi.org/10.1177/10596011251314099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540-4560.2011.01730.x" TargetMode="External"/><Relationship Id="rId2" Type="http://schemas.openxmlformats.org/officeDocument/2006/relationships/hyperlink" Target="https://doi.org/10.1177/147059582412682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syg.2022.1080747" TargetMode="External"/><Relationship Id="rId5" Type="http://schemas.openxmlformats.org/officeDocument/2006/relationships/hyperlink" Target="https://doi.org/10.1177/21582440241288056" TargetMode="External"/><Relationship Id="rId4" Type="http://schemas.openxmlformats.org/officeDocument/2006/relationships/hyperlink" Target="https://doi.org/10.1108/IJM-12-2021-06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B0E67-D990-3F9B-BF42-6BFC7C70D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ultural Intelligence for Better Communication in Higher Education">
            <a:extLst>
              <a:ext uri="{FF2B5EF4-FFF2-40B4-BE49-F238E27FC236}">
                <a16:creationId xmlns:a16="http://schemas.microsoft.com/office/drawing/2014/main" id="{BB2B8DFD-5C46-6590-0E7B-ABB64EC0F4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382137" y="-895769"/>
            <a:ext cx="12956274" cy="8649539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81B2907-11C7-4FC8-01E4-9B7921300C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2957039"/>
              </p:ext>
            </p:extLst>
          </p:nvPr>
        </p:nvGraphicFramePr>
        <p:xfrm>
          <a:off x="-3152633" y="-73953"/>
          <a:ext cx="2082800" cy="689211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7907311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591899864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156167998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601578492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3356360979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433198697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62858670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858222258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147333561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1225527737"/>
                    </a:ext>
                  </a:extLst>
                </a:gridCol>
              </a:tblGrid>
              <a:tr h="689211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8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0093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7550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ultural Intelligence for Better Communication in Higher Education">
            <a:extLst>
              <a:ext uri="{FF2B5EF4-FFF2-40B4-BE49-F238E27FC236}">
                <a16:creationId xmlns:a16="http://schemas.microsoft.com/office/drawing/2014/main" id="{3038AFEF-E81C-EF5A-A5C9-974686D2E7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2134" y="5715"/>
            <a:ext cx="10264140" cy="6852285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2918B4E-1222-59C4-CE59-AC6875A317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6283098"/>
              </p:ext>
            </p:extLst>
          </p:nvPr>
        </p:nvGraphicFramePr>
        <p:xfrm>
          <a:off x="0" y="-34119"/>
          <a:ext cx="8924540" cy="689211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892454">
                  <a:extLst>
                    <a:ext uri="{9D8B030D-6E8A-4147-A177-3AD203B41FA5}">
                      <a16:colId xmlns:a16="http://schemas.microsoft.com/office/drawing/2014/main" val="790731183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2591899864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3156167998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2601578492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3356360979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2433198697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262858670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2858222258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1473335613"/>
                    </a:ext>
                  </a:extLst>
                </a:gridCol>
                <a:gridCol w="892454">
                  <a:extLst>
                    <a:ext uri="{9D8B030D-6E8A-4147-A177-3AD203B41FA5}">
                      <a16:colId xmlns:a16="http://schemas.microsoft.com/office/drawing/2014/main" val="1225527737"/>
                    </a:ext>
                  </a:extLst>
                </a:gridCol>
              </a:tblGrid>
              <a:tr h="689211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9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8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3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58736">
                        <a:alpha val="1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009304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E175D0E-43C2-B039-12E9-029948E61081}"/>
              </a:ext>
            </a:extLst>
          </p:cNvPr>
          <p:cNvSpPr txBox="1"/>
          <p:nvPr/>
        </p:nvSpPr>
        <p:spPr>
          <a:xfrm>
            <a:off x="341194" y="1980779"/>
            <a:ext cx="52270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cultural Intelligence </a:t>
            </a:r>
            <a:endParaRPr lang="en-GB" sz="6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154CC-ED63-7BB2-1816-7320C482B03B}"/>
              </a:ext>
            </a:extLst>
          </p:cNvPr>
          <p:cNvSpPr txBox="1"/>
          <p:nvPr/>
        </p:nvSpPr>
        <p:spPr>
          <a:xfrm>
            <a:off x="341194" y="5617836"/>
            <a:ext cx="6837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Leadership &amp; Management Theory and Practice (LCBB6022_LON)​</a:t>
            </a:r>
          </a:p>
          <a:p>
            <a:pPr fontAlgn="base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Piyumika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K. Gamage</a:t>
            </a:r>
          </a:p>
          <a:p>
            <a:pPr fontAlgn="base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: Dana Pellegrini 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Babcinschii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(2317100) </a:t>
            </a:r>
          </a:p>
        </p:txBody>
      </p:sp>
    </p:spTree>
    <p:extLst>
      <p:ext uri="{BB962C8B-B14F-4D97-AF65-F5344CB8AC3E}">
        <p14:creationId xmlns:p14="http://schemas.microsoft.com/office/powerpoint/2010/main" val="32387802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A group of people holding hands around a globe&#10;&#10;AI-generated content may be incorrect.">
            <a:extLst>
              <a:ext uri="{FF2B5EF4-FFF2-40B4-BE49-F238E27FC236}">
                <a16:creationId xmlns:a16="http://schemas.microsoft.com/office/drawing/2014/main" id="{5314E8F2-E98E-870B-5BA0-DF05360E8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4405">
            <a:off x="8144152" y="1410695"/>
            <a:ext cx="4342047" cy="298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4D0858-E469-4DF2-D5E7-9F2BE07EA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482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B5946-A197-7BFC-D915-B1AE0CFE9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0045"/>
            <a:ext cx="10515600" cy="50764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Emotional and cultural Intelligence in Leadership </a:t>
            </a:r>
          </a:p>
          <a:p>
            <a:r>
              <a:rPr lang="en-GB" sz="2000" dirty="0">
                <a:latin typeface="Times New Roman"/>
                <a:cs typeface="Times New Roman"/>
              </a:rPr>
              <a:t>What is Emotional Intelligence?</a:t>
            </a:r>
          </a:p>
          <a:p>
            <a:r>
              <a:rPr lang="en-GB" sz="2000" dirty="0">
                <a:latin typeface="Times New Roman"/>
                <a:cs typeface="Times New Roman"/>
              </a:rPr>
              <a:t>Goleman’s Model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Critical Evaluation of Goleman’s Model</a:t>
            </a:r>
          </a:p>
          <a:p>
            <a:r>
              <a:rPr lang="en-GB" sz="2000" dirty="0">
                <a:latin typeface="Times New Roman"/>
                <a:cs typeface="Times New Roman"/>
              </a:rPr>
              <a:t>Emotional Intelligence in Leadership Practice</a:t>
            </a:r>
          </a:p>
          <a:p>
            <a:r>
              <a:rPr lang="en-GB" sz="2000" dirty="0">
                <a:latin typeface="Times New Roman"/>
                <a:cs typeface="Times New Roman"/>
              </a:rPr>
              <a:t>What is Cultural Intelligence? </a:t>
            </a:r>
          </a:p>
          <a:p>
            <a:r>
              <a:rPr lang="en-GB" sz="2000" dirty="0">
                <a:latin typeface="Times New Roman"/>
                <a:cs typeface="Times New Roman"/>
              </a:rPr>
              <a:t>Earley &amp; Ang’s Cultural Intelligence (CQ) Model 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Critical Evaluation of Earley &amp; Ang’s Cultural Intelligence Model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Cultural Intelligence in Leadership Practice 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Comparing Emotional Intelligence and Cultural Intelligence in Leadership</a:t>
            </a:r>
          </a:p>
          <a:p>
            <a:r>
              <a:rPr lang="en-GB" sz="2000" dirty="0">
                <a:latin typeface="Times New Roman"/>
                <a:cs typeface="Times New Roman"/>
              </a:rPr>
              <a:t>Conclusion</a:t>
            </a:r>
          </a:p>
          <a:p>
            <a:r>
              <a:rPr lang="en-GB" sz="2000" dirty="0">
                <a:latin typeface="Times New Roman"/>
                <a:cs typeface="Times New Roman"/>
              </a:rPr>
              <a:t>Questions and answers </a:t>
            </a:r>
          </a:p>
          <a:p>
            <a:endParaRPr lang="en-GB" sz="2000" dirty="0">
              <a:latin typeface="Aptos" panose="02110004020202020204"/>
              <a:cs typeface="Times New Roman"/>
            </a:endParaRPr>
          </a:p>
        </p:txBody>
      </p:sp>
      <p:pic>
        <p:nvPicPr>
          <p:cNvPr id="1030" name="Picture 6" descr="Emotional intelligence - Free education icons">
            <a:extLst>
              <a:ext uri="{FF2B5EF4-FFF2-40B4-BE49-F238E27FC236}">
                <a16:creationId xmlns:a16="http://schemas.microsoft.com/office/drawing/2014/main" id="{AC7D1D69-39DE-F18B-40D7-086CD32D29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2426">
            <a:off x="11061356" y="599890"/>
            <a:ext cx="1305962" cy="130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motional intelligence - Free healthcare and medical icons">
            <a:extLst>
              <a:ext uri="{FF2B5EF4-FFF2-40B4-BE49-F238E27FC236}">
                <a16:creationId xmlns:a16="http://schemas.microsoft.com/office/drawing/2014/main" id="{7608D776-9EAC-001F-C1BC-93D2E63F4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2738">
            <a:off x="10945868" y="4359380"/>
            <a:ext cx="1096757" cy="10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Emotional intelligence - Free business and finance icons">
            <a:extLst>
              <a:ext uri="{FF2B5EF4-FFF2-40B4-BE49-F238E27FC236}">
                <a16:creationId xmlns:a16="http://schemas.microsoft.com/office/drawing/2014/main" id="{533FC363-3879-EAC9-79AF-DBD1AE9BF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329" y="4632921"/>
            <a:ext cx="1744848" cy="174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Download Free Emotional development Icons in PNG &amp; SVG">
            <a:extLst>
              <a:ext uri="{FF2B5EF4-FFF2-40B4-BE49-F238E27FC236}">
                <a16:creationId xmlns:a16="http://schemas.microsoft.com/office/drawing/2014/main" id="{97F90250-089B-1C90-4633-06AD1F9A0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6605">
            <a:off x="8377183" y="215258"/>
            <a:ext cx="1220705" cy="122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A head with a globe inside&#10;&#10;AI-generated content may be incorrect.">
            <a:extLst>
              <a:ext uri="{FF2B5EF4-FFF2-40B4-BE49-F238E27FC236}">
                <a16:creationId xmlns:a16="http://schemas.microsoft.com/office/drawing/2014/main" id="{B7CC07A4-EEEF-23C0-EE2D-545AF6D27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3274">
            <a:off x="9483319" y="-48047"/>
            <a:ext cx="1284031" cy="131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A black background with a yellow circle with a light bulb and a brain&#10;&#10;AI-generated content may be incorrect.">
            <a:extLst>
              <a:ext uri="{FF2B5EF4-FFF2-40B4-BE49-F238E27FC236}">
                <a16:creationId xmlns:a16="http://schemas.microsoft.com/office/drawing/2014/main" id="{5F7BA7BE-765F-E0B0-2157-3D08264F70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3637" y="5030995"/>
            <a:ext cx="17907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209265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0F23588-2292-6A2C-9E33-57A89ECEFEA2}"/>
              </a:ext>
            </a:extLst>
          </p:cNvPr>
          <p:cNvSpPr txBox="1"/>
          <p:nvPr/>
        </p:nvSpPr>
        <p:spPr>
          <a:xfrm>
            <a:off x="847454" y="319100"/>
            <a:ext cx="1006539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Emotional and cultural Intelligence in Leadership 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BA1A18E-7E5A-ABF7-8BDC-C2D46730FCFE}"/>
              </a:ext>
            </a:extLst>
          </p:cNvPr>
          <p:cNvGrpSpPr/>
          <p:nvPr/>
        </p:nvGrpSpPr>
        <p:grpSpPr>
          <a:xfrm>
            <a:off x="725257" y="1930952"/>
            <a:ext cx="2188310" cy="4749660"/>
            <a:chOff x="814157" y="2146852"/>
            <a:chExt cx="2188310" cy="4749660"/>
          </a:xfrm>
        </p:grpSpPr>
        <p:pic>
          <p:nvPicPr>
            <p:cNvPr id="4102" name="Picture 6" descr="Emotional intelligence - Free healthcare and medical icons">
              <a:extLst>
                <a:ext uri="{FF2B5EF4-FFF2-40B4-BE49-F238E27FC236}">
                  <a16:creationId xmlns:a16="http://schemas.microsoft.com/office/drawing/2014/main" id="{AE4D3C15-3891-E750-74A4-A56AF162E82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8" b="-8"/>
            <a:stretch>
              <a:fillRect/>
            </a:stretch>
          </p:blipFill>
          <p:spPr bwMode="auto">
            <a:xfrm>
              <a:off x="975139" y="2146852"/>
              <a:ext cx="1866347" cy="1866347"/>
            </a:xfrm>
            <a:custGeom>
              <a:avLst/>
              <a:gdLst/>
              <a:ahLst/>
              <a:cxnLst/>
              <a:rect l="l" t="t" r="r" b="b"/>
              <a:pathLst>
                <a:path w="2849586" h="2849586">
                  <a:moveTo>
                    <a:pt x="1424793" y="0"/>
                  </a:moveTo>
                  <a:cubicBezTo>
                    <a:pt x="2211684" y="0"/>
                    <a:pt x="2849586" y="637902"/>
                    <a:pt x="2849586" y="1424793"/>
                  </a:cubicBezTo>
                  <a:cubicBezTo>
                    <a:pt x="2849586" y="2211684"/>
                    <a:pt x="2211684" y="2849586"/>
                    <a:pt x="1424793" y="2849586"/>
                  </a:cubicBezTo>
                  <a:cubicBezTo>
                    <a:pt x="637902" y="2849586"/>
                    <a:pt x="0" y="2211684"/>
                    <a:pt x="0" y="1424793"/>
                  </a:cubicBezTo>
                  <a:cubicBezTo>
                    <a:pt x="0" y="637902"/>
                    <a:pt x="637902" y="0"/>
                    <a:pt x="1424793" y="0"/>
                  </a:cubicBez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D0F05FE5-323F-0AD3-129F-3033D02BB219}"/>
                </a:ext>
              </a:extLst>
            </p:cNvPr>
            <p:cNvSpPr txBox="1"/>
            <p:nvPr/>
          </p:nvSpPr>
          <p:spPr>
            <a:xfrm>
              <a:off x="814157" y="4341967"/>
              <a:ext cx="2188310" cy="25545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Traditional leadership models emphasised cognitive competence and hierarchical authority (Northouse, 2025). 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2C9E23A-BE35-3C76-A1F9-7BA75E2D6BF1}"/>
              </a:ext>
            </a:extLst>
          </p:cNvPr>
          <p:cNvGrpSpPr/>
          <p:nvPr/>
        </p:nvGrpSpPr>
        <p:grpSpPr>
          <a:xfrm>
            <a:off x="3471727" y="1930952"/>
            <a:ext cx="2188310" cy="3826331"/>
            <a:chOff x="3560627" y="2146852"/>
            <a:chExt cx="2188310" cy="3826331"/>
          </a:xfrm>
        </p:grpSpPr>
        <p:pic>
          <p:nvPicPr>
            <p:cNvPr id="4100" name="Picture 4" descr="Emotional Intelligence - Free user icons">
              <a:extLst>
                <a:ext uri="{FF2B5EF4-FFF2-40B4-BE49-F238E27FC236}">
                  <a16:creationId xmlns:a16="http://schemas.microsoft.com/office/drawing/2014/main" id="{EFC3B288-E89F-FDF0-ACAA-E734896CF0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8" b="-8"/>
            <a:stretch>
              <a:fillRect/>
            </a:stretch>
          </p:blipFill>
          <p:spPr bwMode="auto">
            <a:xfrm>
              <a:off x="3721609" y="2146852"/>
              <a:ext cx="1866347" cy="1866347"/>
            </a:xfrm>
            <a:custGeom>
              <a:avLst/>
              <a:gdLst/>
              <a:ahLst/>
              <a:cxnLst/>
              <a:rect l="l" t="t" r="r" b="b"/>
              <a:pathLst>
                <a:path w="2849586" h="2849586">
                  <a:moveTo>
                    <a:pt x="1424793" y="0"/>
                  </a:moveTo>
                  <a:cubicBezTo>
                    <a:pt x="2211684" y="0"/>
                    <a:pt x="2849586" y="637902"/>
                    <a:pt x="2849586" y="1424793"/>
                  </a:cubicBezTo>
                  <a:cubicBezTo>
                    <a:pt x="2849586" y="2211684"/>
                    <a:pt x="2211684" y="2849586"/>
                    <a:pt x="1424793" y="2849586"/>
                  </a:cubicBezTo>
                  <a:cubicBezTo>
                    <a:pt x="637902" y="2849586"/>
                    <a:pt x="0" y="2211684"/>
                    <a:pt x="0" y="1424793"/>
                  </a:cubicBezTo>
                  <a:cubicBezTo>
                    <a:pt x="0" y="637902"/>
                    <a:pt x="637902" y="0"/>
                    <a:pt x="1424793" y="0"/>
                  </a:cubicBez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DA909CB-4596-DED1-2B9C-04146BB640CC}"/>
                </a:ext>
              </a:extLst>
            </p:cNvPr>
            <p:cNvSpPr txBox="1"/>
            <p:nvPr/>
          </p:nvSpPr>
          <p:spPr>
            <a:xfrm>
              <a:off x="3560627" y="4341967"/>
              <a:ext cx="2188310" cy="163121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Contemporary organisations demand emotional and cultural intelligence.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56C7B6F-17C1-8129-8389-B2A0002D6FD5}"/>
              </a:ext>
            </a:extLst>
          </p:cNvPr>
          <p:cNvGrpSpPr/>
          <p:nvPr/>
        </p:nvGrpSpPr>
        <p:grpSpPr>
          <a:xfrm>
            <a:off x="6218197" y="1930952"/>
            <a:ext cx="2188310" cy="4749660"/>
            <a:chOff x="6307097" y="2146852"/>
            <a:chExt cx="2188310" cy="4749660"/>
          </a:xfrm>
        </p:grpSpPr>
        <p:pic>
          <p:nvPicPr>
            <p:cNvPr id="4098" name="Picture 2" descr="Emotional Intelligence — Peak Talent Capital Solutions">
              <a:extLst>
                <a:ext uri="{FF2B5EF4-FFF2-40B4-BE49-F238E27FC236}">
                  <a16:creationId xmlns:a16="http://schemas.microsoft.com/office/drawing/2014/main" id="{8A4D4E26-C6FF-0262-0B23-82D8037B347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7" b="-7"/>
            <a:stretch>
              <a:fillRect/>
            </a:stretch>
          </p:blipFill>
          <p:spPr bwMode="auto">
            <a:xfrm>
              <a:off x="6468080" y="2146852"/>
              <a:ext cx="1866347" cy="1866347"/>
            </a:xfrm>
            <a:custGeom>
              <a:avLst/>
              <a:gdLst/>
              <a:ahLst/>
              <a:cxnLst/>
              <a:rect l="l" t="t" r="r" b="b"/>
              <a:pathLst>
                <a:path w="2849586" h="2849586">
                  <a:moveTo>
                    <a:pt x="1424793" y="0"/>
                  </a:moveTo>
                  <a:cubicBezTo>
                    <a:pt x="2211684" y="0"/>
                    <a:pt x="2849586" y="637902"/>
                    <a:pt x="2849586" y="1424793"/>
                  </a:cubicBezTo>
                  <a:cubicBezTo>
                    <a:pt x="2849586" y="2211684"/>
                    <a:pt x="2211684" y="2849586"/>
                    <a:pt x="1424793" y="2849586"/>
                  </a:cubicBezTo>
                  <a:cubicBezTo>
                    <a:pt x="637902" y="2849586"/>
                    <a:pt x="0" y="2211684"/>
                    <a:pt x="0" y="1424793"/>
                  </a:cubicBezTo>
                  <a:cubicBezTo>
                    <a:pt x="0" y="637902"/>
                    <a:pt x="637902" y="0"/>
                    <a:pt x="1424793" y="0"/>
                  </a:cubicBez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A23C9FF-C674-64FF-B673-91338C512601}"/>
                </a:ext>
              </a:extLst>
            </p:cNvPr>
            <p:cNvSpPr txBox="1"/>
            <p:nvPr/>
          </p:nvSpPr>
          <p:spPr>
            <a:xfrm>
              <a:off x="6307097" y="4341967"/>
              <a:ext cx="2188310" cy="25545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Emotional Intelligence (EI) enables the regulation of interpersonal emotional dynamics (Saha et al., 2023). 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011A548-A3EB-CB6A-317F-BD2CFADC2D56}"/>
              </a:ext>
            </a:extLst>
          </p:cNvPr>
          <p:cNvGrpSpPr/>
          <p:nvPr/>
        </p:nvGrpSpPr>
        <p:grpSpPr>
          <a:xfrm>
            <a:off x="9100633" y="1930953"/>
            <a:ext cx="2188310" cy="4749659"/>
            <a:chOff x="9189533" y="2146853"/>
            <a:chExt cx="2188310" cy="4749659"/>
          </a:xfrm>
        </p:grpSpPr>
        <p:pic>
          <p:nvPicPr>
            <p:cNvPr id="4104" name="Picture 8" descr="Enhancing Team Leadership with Cultural Intelligence Workshop | Cultural  Intelligence Center">
              <a:extLst>
                <a:ext uri="{FF2B5EF4-FFF2-40B4-BE49-F238E27FC236}">
                  <a16:creationId xmlns:a16="http://schemas.microsoft.com/office/drawing/2014/main" id="{854176BC-0E84-4390-9CA7-B45B4DBE5F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-8" b="-8"/>
            <a:stretch>
              <a:fillRect/>
            </a:stretch>
          </p:blipFill>
          <p:spPr bwMode="auto">
            <a:xfrm>
              <a:off x="9350514" y="2146853"/>
              <a:ext cx="1866347" cy="1866347"/>
            </a:xfrm>
            <a:custGeom>
              <a:avLst/>
              <a:gdLst/>
              <a:ahLst/>
              <a:cxnLst/>
              <a:rect l="l" t="t" r="r" b="b"/>
              <a:pathLst>
                <a:path w="2849586" h="2849586">
                  <a:moveTo>
                    <a:pt x="1424793" y="0"/>
                  </a:moveTo>
                  <a:cubicBezTo>
                    <a:pt x="2211684" y="0"/>
                    <a:pt x="2849586" y="637902"/>
                    <a:pt x="2849586" y="1424793"/>
                  </a:cubicBezTo>
                  <a:cubicBezTo>
                    <a:pt x="2849586" y="2211684"/>
                    <a:pt x="2211684" y="2849586"/>
                    <a:pt x="1424793" y="2849586"/>
                  </a:cubicBezTo>
                  <a:cubicBezTo>
                    <a:pt x="637902" y="2849586"/>
                    <a:pt x="0" y="2211684"/>
                    <a:pt x="0" y="1424793"/>
                  </a:cubicBezTo>
                  <a:cubicBezTo>
                    <a:pt x="0" y="637902"/>
                    <a:pt x="637902" y="0"/>
                    <a:pt x="1424793" y="0"/>
                  </a:cubicBez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BA2F36B-3B5F-AF7A-85AE-EFA996645CDC}"/>
                </a:ext>
              </a:extLst>
            </p:cNvPr>
            <p:cNvSpPr txBox="1"/>
            <p:nvPr/>
          </p:nvSpPr>
          <p:spPr>
            <a:xfrm>
              <a:off x="9189533" y="4341967"/>
              <a:ext cx="2188310" cy="255454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>
                  <a:latin typeface="Times New Roman" panose="02020603050405020304" pitchFamily="18" charset="0"/>
                  <a:cs typeface="Times New Roman" panose="02020603050405020304" pitchFamily="18" charset="0"/>
                </a:rPr>
                <a:t>Cultural Intelligence (CQ) enables adaptability in culturally diverse environments (Livermore et al., 2022)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47544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6A7A9-8537-A3BD-C3E5-6AA1815BE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What is Emotional Intelligence?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725E-29C4-CD22-7651-E3980C757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2904043"/>
          </a:xfrm>
        </p:spPr>
        <p:txBody>
          <a:bodyPr anchor="t">
            <a:normAutofit lnSpcReduction="10000"/>
          </a:bodyPr>
          <a:lstStyle/>
          <a:p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perceive, understand and regulate emotions in ourself and others.</a:t>
            </a:r>
          </a:p>
          <a:p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Shapes how leaders interpret and respond to interpersonal and organisational emotional cues. </a:t>
            </a:r>
          </a:p>
          <a:p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Supports empathy, self-awareness and effective relationship management in leadership context. </a:t>
            </a:r>
          </a:p>
          <a:p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Enhances leadership effectiveness in complex organisational environments </a:t>
            </a:r>
          </a:p>
          <a:p>
            <a:pPr marL="0" indent="0" algn="r">
              <a:buNone/>
            </a:pPr>
            <a:r>
              <a:rPr lang="en-GB" sz="1600">
                <a:latin typeface="Times New Roman" panose="02020603050405020304" pitchFamily="18" charset="0"/>
                <a:cs typeface="Times New Roman" panose="02020603050405020304" pitchFamily="18" charset="0"/>
              </a:rPr>
              <a:t>(Saha et al., 2023).</a:t>
            </a:r>
          </a:p>
        </p:txBody>
      </p:sp>
      <p:pic>
        <p:nvPicPr>
          <p:cNvPr id="6" name="Picture 14" descr="ALAYRA Inside Out 2 Poster Inside Out Characters Joy Anger Anxiety Fear  Envy Sadness, Feelings and Emotions Posters For Classroom, Elementary  Classroom Wall Decor Unframed Set of 9 (8x10) Buy, Best Price">
            <a:extLst>
              <a:ext uri="{FF2B5EF4-FFF2-40B4-BE49-F238E27FC236}">
                <a16:creationId xmlns:a16="http://schemas.microsoft.com/office/drawing/2014/main" id="{63EDF462-58DF-9C96-E784-A4C4728E5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65241" y="893134"/>
            <a:ext cx="4044705" cy="50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2990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93889B5-65B7-543A-2CE1-A192E262F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9" r="20490" b="19815"/>
          <a:stretch>
            <a:fillRect/>
          </a:stretch>
        </p:blipFill>
        <p:spPr>
          <a:xfrm>
            <a:off x="0" y="954434"/>
            <a:ext cx="5422900" cy="5499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06F5FE-998D-DA6C-27C6-C82317618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08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Goleman’s Model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5C3C58-DF38-4E4E-72E7-9F90C0341FAC}"/>
              </a:ext>
            </a:extLst>
          </p:cNvPr>
          <p:cNvSpPr txBox="1"/>
          <p:nvPr/>
        </p:nvSpPr>
        <p:spPr>
          <a:xfrm>
            <a:off x="5630779" y="2112044"/>
            <a:ext cx="603183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Conceptualises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Emotional Intelligence as a set of learnable leadership competencies, not fixed personality traits. 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five core dimensions: self-awareness, self-regulation, motivation, empathy and social skills.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Emphasises the role of emotions in decision-making, communication and relationship management  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Links emotional competencies directly to leadership effectiveness and </a:t>
            </a:r>
            <a:r>
              <a:rPr lang="en-US" alt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performance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the development of trust, collaboration and employee engagement in complex work environments </a:t>
            </a:r>
          </a:p>
          <a:p>
            <a:pPr lvl="0"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(Goleman, 1998 ;Saha et al., 2023)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243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52D59-F507-2173-68FB-A2329A904A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C8A3AF0-2219-27C0-5557-ADD8113043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9" r="20490" b="19815"/>
          <a:stretch>
            <a:fillRect/>
          </a:stretch>
        </p:blipFill>
        <p:spPr>
          <a:xfrm>
            <a:off x="0" y="954434"/>
            <a:ext cx="5422900" cy="5499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EC2074-E9CB-0CFD-23DF-80109509B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08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Goleman’s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3B278-45F2-2762-664A-8644C9AA06E6}"/>
              </a:ext>
            </a:extLst>
          </p:cNvPr>
          <p:cNvSpPr txBox="1"/>
          <p:nvPr/>
        </p:nvSpPr>
        <p:spPr>
          <a:xfrm>
            <a:off x="5772455" y="1780380"/>
            <a:ext cx="6045285" cy="38472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Provides a leadership-oriented interpretation of EI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Integrates emotional competencies with organisational leadership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latin typeface="Times New Roman" panose="02020603050405020304" pitchFamily="18" charset="0"/>
                <a:cs typeface="Times New Roman" panose="02020603050405020304" pitchFamily="18" charset="0"/>
              </a:rPr>
              <a:t>Highlights the importance of interpersonal leadership capabilities.</a:t>
            </a:r>
          </a:p>
          <a:p>
            <a:pPr algn="r"/>
            <a:r>
              <a:rPr lang="en-GB" sz="1600">
                <a:latin typeface="Times New Roman"/>
                <a:ea typeface="+mn-lt"/>
                <a:cs typeface="Times New Roman"/>
              </a:rPr>
              <a:t>(Goleman, 1998; Saha et al., 2023)</a:t>
            </a:r>
          </a:p>
          <a:p>
            <a:pPr algn="r"/>
            <a:endParaRPr lang="en-GB" sz="1600">
              <a:latin typeface="Times New Roman"/>
              <a:ea typeface="+mn-lt"/>
              <a:cs typeface="Times New Roman"/>
            </a:endParaRPr>
          </a:p>
          <a:p>
            <a:r>
              <a:rPr lang="en-GB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Conceptual overlap with personality traits.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Times New Roman"/>
                <a:cs typeface="Times New Roman"/>
              </a:rPr>
              <a:t>Measurement of EI remains debated.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Times New Roman"/>
                <a:cs typeface="Times New Roman"/>
              </a:rPr>
              <a:t>Model may oversimplify complex emotional processes</a:t>
            </a:r>
          </a:p>
          <a:p>
            <a:pPr algn="r"/>
            <a:r>
              <a:rPr lang="en-GB" sz="1200">
                <a:latin typeface="Times New Roman"/>
                <a:cs typeface="Times New Roman"/>
              </a:rPr>
              <a:t>(Tommasi et al., 2023; Bru-Luna et al., 2021)</a:t>
            </a:r>
          </a:p>
          <a:p>
            <a:endParaRPr lang="en-GB" sz="16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739868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EE7300-E628-0AE8-01C4-867195806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869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in Leadership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262A12-432C-18DF-D694-16708657F2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379" y="996444"/>
            <a:ext cx="5875422" cy="58775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Satya Nadella – CEO of Microsoft</a:t>
            </a: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dimensions: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Empathy and relationship management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Led cultural transformation at Microsoft through empathy-centred leadership (Nadella, 2017)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Promoted collaboration, psychological safety and a learning mindset across global teams (Saha et al., 2023)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2BAF4A-CEDE-2CD4-DC8B-31DB7E8CC4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0746" y="972146"/>
            <a:ext cx="5811253" cy="32036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Reshma Saujani – Founder of Girls Who Code</a:t>
            </a: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EI dimensions: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Social awareness and empathy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Advocated gender inclusion in technology through emotionally resonant public engagement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(Girls Who Code, 2025)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Built a global community supporting participation of underrepresented groups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(Lin et al., 2024)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1A562C1-0612-9B49-4104-FA9A2DEA2964}"/>
              </a:ext>
            </a:extLst>
          </p:cNvPr>
          <p:cNvCxnSpPr/>
          <p:nvPr/>
        </p:nvCxnSpPr>
        <p:spPr>
          <a:xfrm>
            <a:off x="0" y="827171"/>
            <a:ext cx="12192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2DA468-6891-7E1C-5424-77455AC7AE02}"/>
              </a:ext>
            </a:extLst>
          </p:cNvPr>
          <p:cNvCxnSpPr>
            <a:cxnSpLocks/>
          </p:cNvCxnSpPr>
          <p:nvPr/>
        </p:nvCxnSpPr>
        <p:spPr>
          <a:xfrm>
            <a:off x="6096000" y="828675"/>
            <a:ext cx="0" cy="60453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34" name="Picture 10">
            <a:extLst>
              <a:ext uri="{FF2B5EF4-FFF2-40B4-BE49-F238E27FC236}">
                <a16:creationId xmlns:a16="http://schemas.microsoft.com/office/drawing/2014/main" id="{52E2CA9E-620F-EF6C-7EFC-3B0F77B35B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/>
          <a:srcRect l="5339" r="5339"/>
          <a:stretch>
            <a:fillRect/>
          </a:stretch>
        </p:blipFill>
        <p:spPr bwMode="auto">
          <a:xfrm>
            <a:off x="6782443" y="3973693"/>
            <a:ext cx="4922953" cy="288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A person wearing glasses and a purple jacket&#10;&#10;AI-generated content may be incorrect.">
            <a:extLst>
              <a:ext uri="{FF2B5EF4-FFF2-40B4-BE49-F238E27FC236}">
                <a16:creationId xmlns:a16="http://schemas.microsoft.com/office/drawing/2014/main" id="{C6B36E17-8FBB-DE19-40A5-B911B4C160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l="13042" r="13042"/>
          <a:stretch>
            <a:fillRect/>
          </a:stretch>
        </p:blipFill>
        <p:spPr bwMode="auto">
          <a:xfrm>
            <a:off x="486604" y="3973693"/>
            <a:ext cx="4961695" cy="2884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87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D9A83-F532-362A-FB5F-02A6E3CDC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781" y="3412"/>
            <a:ext cx="7367497" cy="1695327"/>
          </a:xfrm>
        </p:spPr>
        <p:txBody>
          <a:bodyPr anchor="ctr">
            <a:normAutofit/>
          </a:bodyPr>
          <a:lstStyle/>
          <a:p>
            <a:r>
              <a:rPr lang="en-GB" sz="4000" b="1">
                <a:latin typeface="Times New Roman"/>
                <a:cs typeface="Times New Roman"/>
              </a:rPr>
              <a:t>What is Cultural Intelligence?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2BBED-A12A-75C4-B749-E580C42FC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80" y="1876142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Refers to the capability to function effectively across culturally diverse contexts (Livermore, Van Dyne and Ang, 2022).</a:t>
            </a:r>
          </a:p>
          <a:p>
            <a:r>
              <a:rPr lang="en-GB" sz="2000">
                <a:latin typeface="Times New Roman"/>
                <a:cs typeface="Times New Roman"/>
              </a:rPr>
              <a:t>Shapes how leaders interpret and respond to cultural differences</a:t>
            </a:r>
          </a:p>
          <a:p>
            <a:r>
              <a:rPr lang="en-GB" sz="2000">
                <a:latin typeface="Times New Roman"/>
                <a:cs typeface="Times New Roman"/>
              </a:rPr>
              <a:t>Supports inclusive leadership and cross-cultural collaboration</a:t>
            </a:r>
          </a:p>
          <a:p>
            <a:r>
              <a:rPr lang="en-GB" sz="2000">
                <a:latin typeface="Times New Roman"/>
                <a:cs typeface="Times New Roman"/>
              </a:rPr>
              <a:t>Enhances leadership effectiveness in multicultural organisational environments (Rockstuhl et al., 2011)</a:t>
            </a:r>
          </a:p>
          <a:p>
            <a:endParaRPr lang="en-GB" sz="2000">
              <a:latin typeface="Times New Roman"/>
              <a:cs typeface="Times New Roman"/>
            </a:endParaRPr>
          </a:p>
        </p:txBody>
      </p:sp>
      <p:pic>
        <p:nvPicPr>
          <p:cNvPr id="6" name="Picture 5" descr="A group of people in different colors&#10;&#10;AI-generated content may be incorrect.">
            <a:extLst>
              <a:ext uri="{FF2B5EF4-FFF2-40B4-BE49-F238E27FC236}">
                <a16:creationId xmlns:a16="http://schemas.microsoft.com/office/drawing/2014/main" id="{2140218A-0377-EC79-96A6-6066F2147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1868" y="1471882"/>
            <a:ext cx="6642340" cy="497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0897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64F44-34AF-F33E-3311-F91C262AF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0" y="331332"/>
            <a:ext cx="11544827" cy="785086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>
                <a:latin typeface="Times New Roman"/>
                <a:cs typeface="Times New Roman"/>
              </a:rPr>
              <a:t>Earley &amp; Ang’s Cultural Intelligence (CQ) Model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64C81C-6FA1-BCF8-A681-A003C1279D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6" r="16610"/>
          <a:stretch>
            <a:fillRect/>
          </a:stretch>
        </p:blipFill>
        <p:spPr>
          <a:xfrm>
            <a:off x="191385" y="1116418"/>
            <a:ext cx="5464008" cy="5167424"/>
          </a:xfrm>
          <a:prstGeom prst="rect">
            <a:avLst/>
          </a:prstGeom>
        </p:spPr>
      </p:pic>
      <p:sp>
        <p:nvSpPr>
          <p:cNvPr id="8" name="Rectangle 1">
            <a:extLst>
              <a:ext uri="{FF2B5EF4-FFF2-40B4-BE49-F238E27FC236}">
                <a16:creationId xmlns:a16="http://schemas.microsoft.com/office/drawing/2014/main" id="{DE8DFD3F-9515-6761-AC8B-BE0921F96D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04156" y="2172979"/>
            <a:ext cx="5663551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Presents CQ as a learnable capability for cross-cultural effectiveness (Earley and Ang, 2003)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Identifies four dimensions that shape how leaders think, learn, engage and behave across cultures (Earley and Ang, 2003; Livermore, Van Dyne and Ang, 2022)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Extends leadership effectiveness beyond emotional awareness to cultural adaptability (Livermore, Van Dyne and Ang, 2022) </a:t>
            </a:r>
          </a:p>
        </p:txBody>
      </p:sp>
    </p:spTree>
    <p:extLst>
      <p:ext uri="{BB962C8B-B14F-4D97-AF65-F5344CB8AC3E}">
        <p14:creationId xmlns:p14="http://schemas.microsoft.com/office/powerpoint/2010/main" val="26820518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D2EBF0-4510-6D46-2BCA-9ECFFB503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8818DC-04BE-6930-2AAE-605F980BE9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6" r="16610"/>
          <a:stretch>
            <a:fillRect/>
          </a:stretch>
        </p:blipFill>
        <p:spPr>
          <a:xfrm>
            <a:off x="191385" y="1116418"/>
            <a:ext cx="5464008" cy="51674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6ED181-FDD2-2CDD-3D88-6D5D30A2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2192000" cy="1345639"/>
          </a:xfrm>
        </p:spPr>
        <p:txBody>
          <a:bodyPr anchor="t">
            <a:normAutofit/>
          </a:bodyPr>
          <a:lstStyle/>
          <a:p>
            <a:pPr algn="ctr"/>
            <a:r>
              <a:rPr lang="en-GB" b="1">
                <a:latin typeface="Times New Roman"/>
                <a:cs typeface="Times New Roman"/>
              </a:rPr>
              <a:t>Critical Evaluation of Earley &amp; Ang’s Cultural Intelligence Model 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4DE20702-FDDF-073D-F1A3-5741701A1E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04156" y="1345639"/>
            <a:ext cx="5663551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2000" b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Strengths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Provides a structured framework for understanding leadership across culturally diverse contexts (Livermore, Van Dyne and Ang, 2022)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Highlights CQ as a capability that can be developed in practice (Teixeira et al., 2024)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Increasingly relevant for multicultural teams and inclusive leadership (Lee et al., 2025)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GB" altLang="en-US" sz="20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2000" b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May not fully capture the complexity of cultural identity and context (Nguyen and Jepsen, 2024)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research suggests CQ may operate beyond the individual level, which challenges narrower model applications (</a:t>
            </a:r>
            <a:r>
              <a:rPr kumimoji="0" lang="en-GB" altLang="en-US" sz="200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Gölgeci</a:t>
            </a:r>
            <a:r>
              <a:rPr kumimoji="0" lang="en-GB" altLang="en-US" sz="20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</a:t>
            </a:r>
          </a:p>
        </p:txBody>
      </p:sp>
    </p:spTree>
    <p:extLst>
      <p:ext uri="{BB962C8B-B14F-4D97-AF65-F5344CB8AC3E}">
        <p14:creationId xmlns:p14="http://schemas.microsoft.com/office/powerpoint/2010/main" val="41994572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C4874E-4292-75B6-71AA-E9E7CC8EDA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7EBC4D-2231-AE34-20C1-36D69261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6869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Cultural Intelligence in Leadership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951D1F-307A-E140-B530-A2543292B0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5906" y="912559"/>
            <a:ext cx="5951619" cy="58775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Hubert Joly – Former CEO of Best Buy</a:t>
            </a: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dimension: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Motivational CQ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Demonstrated strong commitment to engaging diverse employees during organisational transformation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Promoted purpose-driven leadership aligning organisational culture across international operations (Joly, 2021)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C2754E-47C1-1B35-3BE0-816318387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4477" y="912559"/>
            <a:ext cx="6037524" cy="45142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Ajay Banga – President of the World Bank Group (former CEO of Mastercard)</a:t>
            </a:r>
          </a:p>
          <a:p>
            <a:pPr marL="0" indent="0">
              <a:buNone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CQ dimension: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Behavioural CQ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Adapted leadership approaches across global financial markets and multicultural stakeholder environments (Banga, 2023; Mastercard, 2022)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Promoted inclusive leadership across culturally diverse regions and institutions (Livermore, Van Dyne and Ang, 2022)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E21C493-C2CD-056F-61BD-5CC0BDEA49D2}"/>
              </a:ext>
            </a:extLst>
          </p:cNvPr>
          <p:cNvCxnSpPr/>
          <p:nvPr/>
        </p:nvCxnSpPr>
        <p:spPr>
          <a:xfrm>
            <a:off x="0" y="827171"/>
            <a:ext cx="121920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C48D8BD-D05D-ACF0-194B-2A71021308F9}"/>
              </a:ext>
            </a:extLst>
          </p:cNvPr>
          <p:cNvCxnSpPr>
            <a:cxnSpLocks/>
          </p:cNvCxnSpPr>
          <p:nvPr/>
        </p:nvCxnSpPr>
        <p:spPr>
          <a:xfrm>
            <a:off x="6096000" y="828675"/>
            <a:ext cx="0" cy="604531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098" name="Picture 2" descr="A person in a suit and tie&#10;&#10;AI-generated content may be incorrect.">
            <a:extLst>
              <a:ext uri="{FF2B5EF4-FFF2-40B4-BE49-F238E27FC236}">
                <a16:creationId xmlns:a16="http://schemas.microsoft.com/office/drawing/2014/main" id="{84FEC04E-5E4E-CB85-6BAA-2B6EBC700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" y="3927597"/>
            <a:ext cx="4419596" cy="2946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 person in a suit and turban&#10;&#10;AI-generated content may be incorrect.">
            <a:extLst>
              <a:ext uri="{FF2B5EF4-FFF2-40B4-BE49-F238E27FC236}">
                <a16:creationId xmlns:a16="http://schemas.microsoft.com/office/drawing/2014/main" id="{29F3CC81-9ABF-4F71-5217-B5B9C3E6C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27869" y="3840713"/>
            <a:ext cx="4525931" cy="301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00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C723259-3EA1-99C0-8A46-7FF6FA4F2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3450" y="1185602"/>
            <a:ext cx="6143847" cy="61438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349EB-D89F-29C0-1D01-520698063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latin typeface="Times New Roman" panose="02020603050405020304" pitchFamily="18" charset="0"/>
                <a:cs typeface="Times New Roman" panose="02020603050405020304" pitchFamily="18" charset="0"/>
              </a:rPr>
              <a:t>Comparing Emotional Intelligence and Cultural Intelligence in Leadership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87DD387-211A-9AAA-4E35-985F2B438D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9223" y="2289955"/>
            <a:ext cx="6413205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EI supports trust, emotional regulation and effective team relationships (Goleman, 1998; Saha et al., 2023)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CQ enables leaders to adapt across cultures and manage global diversity (Earley and Ang, 2003; Livermore, Van Dyne and Ang, 2022)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EI alone is insufficient in multicultural and international </a:t>
            </a:r>
            <a:r>
              <a:rPr kumimoji="0" lang="en-US" altLang="en-US" sz="2000" b="0" u="none" strike="noStrike" cap="none" normalizeH="0" baseline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2000" b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environments 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Effective contemporary leadership requires the integration of both capabilities (Livermore, Van Dyne and Ang, 2022) </a:t>
            </a:r>
          </a:p>
        </p:txBody>
      </p:sp>
    </p:spTree>
    <p:extLst>
      <p:ext uri="{BB962C8B-B14F-4D97-AF65-F5344CB8AC3E}">
        <p14:creationId xmlns:p14="http://schemas.microsoft.com/office/powerpoint/2010/main" val="168205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D246F8A8-1ABA-5151-9C8D-5973C7788C30}"/>
              </a:ext>
            </a:extLst>
          </p:cNvPr>
          <p:cNvSpPr/>
          <p:nvPr/>
        </p:nvSpPr>
        <p:spPr>
          <a:xfrm>
            <a:off x="9262272" y="1222968"/>
            <a:ext cx="2827939" cy="2013045"/>
          </a:xfrm>
          <a:prstGeom prst="wedgeEllipseCallout">
            <a:avLst>
              <a:gd name="adj1" fmla="val -17455"/>
              <a:gd name="adj2" fmla="val 46229"/>
            </a:avLst>
          </a:prstGeom>
          <a:solidFill>
            <a:srgbClr val="FDA1B5"/>
          </a:solidFill>
          <a:ln>
            <a:noFill/>
          </a:ln>
          <a:effectLst>
            <a:innerShdw blurRad="635000" dist="50800" dir="13500000">
              <a:srgbClr val="F7477D">
                <a:alpha val="49804"/>
              </a:srgb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Together, EI and CQ support effective leadership in today’s diverse, global and complex workplaces 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372B9FFF-B161-CA5F-D4B5-9DC3A5642EC5}"/>
              </a:ext>
            </a:extLst>
          </p:cNvPr>
          <p:cNvSpPr/>
          <p:nvPr/>
        </p:nvSpPr>
        <p:spPr>
          <a:xfrm flipH="1">
            <a:off x="6865965" y="3236013"/>
            <a:ext cx="3370996" cy="1842447"/>
          </a:xfrm>
          <a:prstGeom prst="wedgeRoundRectCallout">
            <a:avLst>
              <a:gd name="adj1" fmla="val -37432"/>
              <a:gd name="adj2" fmla="val -67129"/>
              <a:gd name="adj3" fmla="val 16667"/>
            </a:avLst>
          </a:prstGeom>
          <a:solidFill>
            <a:srgbClr val="F9FEB8"/>
          </a:solidFill>
          <a:ln>
            <a:noFill/>
          </a:ln>
          <a:effectLst>
            <a:innerShdw blurRad="635000" dist="50800" dir="13500000">
              <a:srgbClr val="EEFC3A">
                <a:alpha val="49804"/>
              </a:srgb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Real-world leaders such as Nadella, Saujani, Joly and Banga demonstrate the practical value of EI and CQ in </a:t>
            </a:r>
            <a:r>
              <a:rPr lang="en-US" dirty="0" err="1">
                <a:solidFill>
                  <a:schemeClr val="tx1"/>
                </a:solidFill>
                <a:latin typeface="Times New Roman"/>
                <a:cs typeface="Times New Roman"/>
              </a:rPr>
              <a:t>organisational</a:t>
            </a:r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 transformation and global collaboration</a:t>
            </a:r>
            <a:endParaRPr lang="en-GB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4DD292DB-CA24-4892-C56A-091923F45A0C}"/>
              </a:ext>
            </a:extLst>
          </p:cNvPr>
          <p:cNvSpPr/>
          <p:nvPr/>
        </p:nvSpPr>
        <p:spPr>
          <a:xfrm flipH="1">
            <a:off x="4168254" y="1840954"/>
            <a:ext cx="2919484" cy="2019868"/>
          </a:xfrm>
          <a:prstGeom prst="wedgeEllipseCallout">
            <a:avLst>
              <a:gd name="adj1" fmla="val -52621"/>
              <a:gd name="adj2" fmla="val 41554"/>
            </a:avLst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innerShdw blurRad="635000" dist="50800" dir="13500000">
              <a:schemeClr val="accent2">
                <a:alpha val="5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Both models highlight leadership as a learnable capability, not a fixed personal trait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79BC4C07-916E-ED6C-3C48-D05EF527565A}"/>
              </a:ext>
            </a:extLst>
          </p:cNvPr>
          <p:cNvSpPr/>
          <p:nvPr/>
        </p:nvSpPr>
        <p:spPr>
          <a:xfrm flipH="1">
            <a:off x="2231977" y="4007112"/>
            <a:ext cx="3370996" cy="1842447"/>
          </a:xfrm>
          <a:prstGeom prst="wedgeRoundRectCallout">
            <a:avLst>
              <a:gd name="adj1" fmla="val -30550"/>
              <a:gd name="adj2" fmla="val -70092"/>
              <a:gd name="adj3" fmla="val 16667"/>
            </a:avLst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>
            <a:innerShdw blurRad="635000" dist="50800" dir="13500000">
              <a:schemeClr val="accent5">
                <a:alpha val="5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CQ explains how leaders adapt effectively across culturally diverse environments (Earley and Ang, 2003; Livermore, Van Dyne and Ang, 2022)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32D66-C008-5E2A-DA67-D89E2A21B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9701"/>
            <a:ext cx="10515600" cy="1325563"/>
          </a:xfrm>
        </p:spPr>
        <p:txBody>
          <a:bodyPr/>
          <a:lstStyle/>
          <a:p>
            <a:pPr algn="ctr"/>
            <a:r>
              <a:rPr lang="en-GB" sz="4000" b="1" dirty="0">
                <a:latin typeface="Times New Roman"/>
                <a:cs typeface="Times New Roman"/>
              </a:rPr>
              <a:t>Conclusion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3ACA2A9-3C9D-CF7A-FEC9-44C7C0186C59}"/>
              </a:ext>
            </a:extLst>
          </p:cNvPr>
          <p:cNvSpPr/>
          <p:nvPr/>
        </p:nvSpPr>
        <p:spPr>
          <a:xfrm flipH="1">
            <a:off x="243956" y="1172213"/>
            <a:ext cx="3515436" cy="2688609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innerShdw blurRad="635000" dist="50800" dir="18900000">
              <a:schemeClr val="accent3">
                <a:lumMod val="60000"/>
                <a:lumOff val="40000"/>
                <a:alpha val="50000"/>
              </a:scheme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Times New Roman"/>
                <a:cs typeface="Times New Roman"/>
              </a:rPr>
              <a:t>EI explains how leaders understand and manage emotions to improve relationships and team performance (Goleman, 1998; Saha et al., 2023)</a:t>
            </a:r>
          </a:p>
        </p:txBody>
      </p:sp>
    </p:spTree>
    <p:extLst>
      <p:ext uri="{BB962C8B-B14F-4D97-AF65-F5344CB8AC3E}">
        <p14:creationId xmlns:p14="http://schemas.microsoft.com/office/powerpoint/2010/main" val="46793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animBg="1"/>
      <p:bldP spid="7" grpId="0" animBg="1"/>
      <p:bldP spid="5" grpId="0" animBg="1"/>
      <p:bldP spid="2" grpId="0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Emotional Intelligence: The Most Intelligent Thing You Could Do Is Reflect.">
            <a:extLst>
              <a:ext uri="{FF2B5EF4-FFF2-40B4-BE49-F238E27FC236}">
                <a16:creationId xmlns:a16="http://schemas.microsoft.com/office/drawing/2014/main" id="{ADB6C348-4A61-51A8-25F5-16A8B5E542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5" b="3125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224BE9-6B90-2A70-A125-4330933F9D5D}"/>
              </a:ext>
            </a:extLst>
          </p:cNvPr>
          <p:cNvSpPr txBox="1"/>
          <p:nvPr/>
        </p:nvSpPr>
        <p:spPr>
          <a:xfrm>
            <a:off x="0" y="272445"/>
            <a:ext cx="12191999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dirty="0">
                <a:solidFill>
                  <a:schemeClr val="bg1"/>
                </a:solidFill>
                <a:latin typeface="Lucida Handwriting" panose="03010101010101010101" pitchFamily="66" charset="0"/>
              </a:rPr>
              <a:t>Thank you </a:t>
            </a: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endParaRPr lang="en-GB" sz="4000" dirty="0">
              <a:solidFill>
                <a:schemeClr val="bg1"/>
              </a:solidFill>
              <a:latin typeface="Lucida Handwriting" panose="03010101010101010101" pitchFamily="66" charset="0"/>
            </a:endParaRPr>
          </a:p>
          <a:p>
            <a:pPr algn="ctr"/>
            <a:r>
              <a:rPr lang="en-GB" sz="8800" dirty="0">
                <a:solidFill>
                  <a:schemeClr val="bg1"/>
                </a:solidFill>
                <a:latin typeface="Lucida Handwriting" panose="03010101010101010101" pitchFamily="66" charset="0"/>
              </a:rPr>
              <a:t>Question?</a:t>
            </a:r>
          </a:p>
        </p:txBody>
      </p:sp>
    </p:spTree>
    <p:extLst>
      <p:ext uri="{BB962C8B-B14F-4D97-AF65-F5344CB8AC3E}">
        <p14:creationId xmlns:p14="http://schemas.microsoft.com/office/powerpoint/2010/main" val="414169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A3A41-F799-CC85-A258-4851BBC58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" y="-3585"/>
            <a:ext cx="10515600" cy="1325563"/>
          </a:xfrm>
        </p:spPr>
        <p:txBody>
          <a:bodyPr/>
          <a:lstStyle/>
          <a:p>
            <a:r>
              <a:rPr lang="en-GB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47FDB-2D75-F4D4-81F1-9DB800FD3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" y="1211366"/>
            <a:ext cx="11921067" cy="50323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Times New Roman"/>
                <a:ea typeface="+mn-lt"/>
                <a:cs typeface="Times New Roman"/>
              </a:rPr>
              <a:t>Banga, A. (2023)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Leadership perspectives on global development and financial inclusion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Washington, DC: World Bank Group.</a:t>
            </a:r>
            <a:endParaRPr lang="en-US" sz="1600">
              <a:latin typeface="Times New Roman"/>
              <a:ea typeface="+mn-lt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Bru-Luna, L.M., Martí-Vilar, M., Merino-Soto, C. and Cervera-Santiago, J.L. (2021) ‘Emotional intelligence measures: A systematic review’,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Healthcare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9(12), p. 1696.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2"/>
              </a:rPr>
              <a:t>https://doi.org/10.3390/healthcare9121696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Earley, P.C. and Ang, S. (2003)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Cultural intelligence: Individual interactions across cultures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. Stanford, CA: Stanford University Press.</a:t>
            </a: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Girls Who Code (2025)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About us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3"/>
              </a:rPr>
              <a:t>https://girlswhocode.com/about-us</a:t>
            </a:r>
            <a:r>
              <a:rPr lang="en-GB" sz="1600">
                <a:latin typeface="Times New Roman"/>
                <a:ea typeface="+mn-lt"/>
                <a:cs typeface="Times New Roman"/>
              </a:rPr>
              <a:t> (Accessed: 22 March 2026).</a:t>
            </a: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Goleman, D. (1998) ‘What makes a leader?’,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Harvard Business Review</a:t>
            </a:r>
            <a:r>
              <a:rPr lang="en-GB" sz="1600">
                <a:latin typeface="Times New Roman"/>
                <a:ea typeface="+mn-lt"/>
                <a:cs typeface="Times New Roman"/>
              </a:rPr>
              <a:t>, 76(6), pp. 93–102.</a:t>
            </a:r>
          </a:p>
          <a:p>
            <a:r>
              <a:rPr lang="en-GB" sz="1600" dirty="0" err="1">
                <a:latin typeface="Times New Roman"/>
                <a:ea typeface="+mn-lt"/>
                <a:cs typeface="Times New Roman"/>
              </a:rPr>
              <a:t>Gölgeci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I., Stahl, G.K., Taras, V. and </a:t>
            </a:r>
            <a:r>
              <a:rPr lang="en-GB" sz="1600" dirty="0" err="1">
                <a:latin typeface="Times New Roman"/>
                <a:ea typeface="+mn-lt"/>
                <a:cs typeface="Times New Roman"/>
              </a:rPr>
              <a:t>Tarba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S.Y. (2025) ‘The emergence of collective cultural intelligence in multicultural teams’,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Group and Organization Management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4"/>
              </a:rPr>
              <a:t>https://doi.org/10.1177/10596011251314099</a:t>
            </a:r>
            <a:endParaRPr lang="en-GB" sz="1600" dirty="0">
              <a:latin typeface="Times New Roman"/>
              <a:ea typeface="+mn-lt"/>
              <a:cs typeface="Times New Roman"/>
            </a:endParaRP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Joly, H. (2021)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The heart of business: Leadership principles for the next era of capitalism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Boston, MA: Harvard Business Review Press.</a:t>
            </a: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Lee, M.C.C., Hsu, C.C. and Liao, H.C. (2025) ‘Inclusivity and work meaningfulness as mediators of the relationship between cultural intelligence and work engagement’,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Perceptual and Motor Skills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5"/>
              </a:rPr>
              <a:t>https://doi.org/10.1177/00332941251363481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Lin, S., Joshi, M., Caton, K. and Wilson, J.P. (2024)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Girls Who Code program evaluation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Washington, DC: American Institutes for Research.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Livermore, D., Van Dyne, L. and Ang, S. (2022) ‘Organizational CQ: Cultural intelligence for 21st-century organizations’,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Business Horizons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65(5), pp. 671–680.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6"/>
              </a:rPr>
              <a:t>https://doi.org/10.1016/j.bushor.2021.11.001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Mastercard Incorporated (2022)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Annual report 2022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Purchase, NY: Mastercard Incorporated.</a:t>
            </a:r>
            <a:endParaRPr lang="en-GB" sz="1600">
              <a:latin typeface="Times New Roman"/>
              <a:cs typeface="Times New Roman"/>
            </a:endParaRPr>
          </a:p>
          <a:p>
            <a:endParaRPr lang="en-GB" sz="16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36446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FC0556-1788-2716-4A36-01290154A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DF858-DC6D-C947-B3DD-C7D4ECD69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8" y="-3585"/>
            <a:ext cx="10515600" cy="1325563"/>
          </a:xfrm>
        </p:spPr>
        <p:txBody>
          <a:bodyPr/>
          <a:lstStyle/>
          <a:p>
            <a:r>
              <a:rPr lang="en-GB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CAED0-BC23-9110-964D-B4E8C2DF3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" y="1190148"/>
            <a:ext cx="11921067" cy="50323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Times New Roman"/>
                <a:ea typeface="+mn-lt"/>
                <a:cs typeface="Times New Roman"/>
              </a:rPr>
              <a:t>Nadella, S. (2017)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Hit refresh: The quest to rediscover Microsoft’s soul and imagine a better future for everyone</a:t>
            </a:r>
            <a:r>
              <a:rPr lang="en-GB" sz="1600">
                <a:latin typeface="Times New Roman"/>
                <a:ea typeface="+mn-lt"/>
                <a:cs typeface="Times New Roman"/>
              </a:rPr>
              <a:t>. New York: Harper Business.</a:t>
            </a:r>
            <a:endParaRPr lang="en-US" sz="1600">
              <a:latin typeface="Times New Roman"/>
              <a:ea typeface="+mn-lt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Nguyen, T.T. and Jepsen, D.M. (2024) ‘An extended conceptualization of cultural intelligence’,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International Journal of Cross Cultural Management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24(2).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2"/>
              </a:rPr>
              <a:t>https://doi.org/10.1177/14705958241268289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Northouse, P.G. (2025)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Leadership: Theory and practice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. 10th </a:t>
            </a:r>
            <a:r>
              <a:rPr lang="en-GB" sz="1600" dirty="0" err="1">
                <a:latin typeface="Times New Roman"/>
                <a:ea typeface="+mn-lt"/>
                <a:cs typeface="Times New Roman"/>
              </a:rPr>
              <a:t>edn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. Thousand Oaks, CA: Sage.</a:t>
            </a:r>
          </a:p>
          <a:p>
            <a:r>
              <a:rPr lang="en-GB" sz="1600" dirty="0" err="1">
                <a:latin typeface="Times New Roman"/>
                <a:ea typeface="+mn-lt"/>
                <a:cs typeface="Times New Roman"/>
              </a:rPr>
              <a:t>Rockstuhl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T., Seiler, S., Ang, S., Van Dyne, L. and Annen, H. (2011) ‘Beyond general intelligence (IQ) and emotional intelligence (EQ): The role of cultural intelligence (CQ) on cross-border leadership effectiveness’,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Journal of Social Issues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67(4), pp. 825–840.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3"/>
              </a:rPr>
              <a:t>https://doi.org/10.1111/j.1540-4560.2011.01730.x</a:t>
            </a:r>
            <a:endParaRPr lang="en-GB" sz="1600" dirty="0">
              <a:latin typeface="Times New Roman"/>
              <a:ea typeface="+mn-lt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Saha, S., Das, R., Lim, W.M., Kumar, S., Malik, A. and </a:t>
            </a:r>
            <a:r>
              <a:rPr lang="en-GB" sz="1600" dirty="0" err="1">
                <a:latin typeface="Times New Roman"/>
                <a:ea typeface="+mn-lt"/>
                <a:cs typeface="Times New Roman"/>
              </a:rPr>
              <a:t>Chillakuri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B. (2023) ‘Emotional intelligence and leadership: insights for leading by feeling in the future of work’,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International Journal of Manpower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44(4), pp. 671–701.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4"/>
              </a:rPr>
              <a:t>https://doi.org/10.1108/IJM-12-2021-0690</a:t>
            </a:r>
            <a:endParaRPr lang="en-GB" sz="1600" dirty="0">
              <a:latin typeface="Times New Roman"/>
              <a:ea typeface="+mn-lt"/>
              <a:cs typeface="Times New Roman"/>
            </a:endParaRPr>
          </a:p>
          <a:p>
            <a:r>
              <a:rPr lang="en-GB" sz="1600">
                <a:latin typeface="Times New Roman"/>
                <a:ea typeface="+mn-lt"/>
                <a:cs typeface="Times New Roman"/>
              </a:rPr>
              <a:t>Teixeira, K.A.S., de Araújo, B.F.V.B., da Silva, J.S. and da Costa, M.F. (2024) ‘The development of cultural intelligence (CQ) in situated learning contexts’, </a:t>
            </a:r>
            <a:r>
              <a:rPr lang="en-GB" sz="1600" i="1">
                <a:latin typeface="Times New Roman"/>
                <a:ea typeface="+mn-lt"/>
                <a:cs typeface="Times New Roman"/>
              </a:rPr>
              <a:t>SAGE Open</a:t>
            </a:r>
            <a:r>
              <a:rPr lang="en-GB" sz="1600">
                <a:latin typeface="Times New Roman"/>
                <a:ea typeface="+mn-lt"/>
                <a:cs typeface="Times New Roman"/>
              </a:rPr>
              <a:t>, 14(3).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5"/>
              </a:rPr>
              <a:t>https://doi.org/10.1177/21582440241288056</a:t>
            </a:r>
            <a:endParaRPr lang="en-GB" sz="1600">
              <a:latin typeface="Times New Roman"/>
              <a:cs typeface="Times New Roman"/>
            </a:endParaRPr>
          </a:p>
          <a:p>
            <a:r>
              <a:rPr lang="en-GB" sz="1600" dirty="0">
                <a:latin typeface="Times New Roman"/>
                <a:ea typeface="+mn-lt"/>
                <a:cs typeface="Times New Roman"/>
              </a:rPr>
              <a:t>Tommasi, M., </a:t>
            </a:r>
            <a:r>
              <a:rPr lang="en-GB" sz="1600" dirty="0" err="1">
                <a:latin typeface="Times New Roman"/>
                <a:ea typeface="+mn-lt"/>
                <a:cs typeface="Times New Roman"/>
              </a:rPr>
              <a:t>Saggino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A., Caselli, R.J. and Di Trani, M. (2023) ‘The location of emotional intelligence measured by EQ-</a:t>
            </a:r>
            <a:r>
              <a:rPr lang="en-GB" sz="1600" dirty="0" err="1">
                <a:latin typeface="Times New Roman"/>
                <a:ea typeface="+mn-lt"/>
                <a:cs typeface="Times New Roman"/>
              </a:rPr>
              <a:t>i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 in the personality and cognitive space: Are there gender differences?’, </a:t>
            </a:r>
            <a:r>
              <a:rPr lang="en-GB" sz="1600" i="1" dirty="0">
                <a:latin typeface="Times New Roman"/>
                <a:ea typeface="+mn-lt"/>
                <a:cs typeface="Times New Roman"/>
              </a:rPr>
              <a:t>Frontiers in Psychology</a:t>
            </a:r>
            <a:r>
              <a:rPr lang="en-GB" sz="1600" dirty="0">
                <a:latin typeface="Times New Roman"/>
                <a:ea typeface="+mn-lt"/>
                <a:cs typeface="Times New Roman"/>
              </a:rPr>
              <a:t>, 13, p. 1080747. </a:t>
            </a:r>
            <a:r>
              <a:rPr lang="en-GB" sz="1600" dirty="0">
                <a:latin typeface="Times New Roman"/>
                <a:ea typeface="+mn-lt"/>
                <a:cs typeface="Times New Roman"/>
                <a:hlinkClick r:id="rId6"/>
              </a:rPr>
              <a:t>https://doi.org/10.3389/fpsyg.2022.1080747</a:t>
            </a:r>
            <a:endParaRPr lang="en-GB" sz="1600">
              <a:latin typeface="Times New Roman"/>
              <a:ea typeface="+mn-lt"/>
              <a:cs typeface="Times New Roman"/>
            </a:endParaRPr>
          </a:p>
          <a:p>
            <a:endParaRPr lang="en-GB" sz="16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158602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</TotalTime>
  <Words>1762</Words>
  <Application>Microsoft Office PowerPoint</Application>
  <PresentationFormat>Widescreen</PresentationFormat>
  <Paragraphs>124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Lucida Handwriting</vt:lpstr>
      <vt:lpstr>Times New Roman</vt:lpstr>
      <vt:lpstr>Office Theme</vt:lpstr>
      <vt:lpstr>PowerPoint Presentation</vt:lpstr>
      <vt:lpstr>PowerPoint Presentation</vt:lpstr>
      <vt:lpstr>Table of content</vt:lpstr>
      <vt:lpstr>PowerPoint Presentation</vt:lpstr>
      <vt:lpstr>What is Emotional Intelligence?</vt:lpstr>
      <vt:lpstr>Goleman’s Model</vt:lpstr>
      <vt:lpstr>Critical Evaluation of Goleman’s Model</vt:lpstr>
      <vt:lpstr>Emotional Intelligence in Leadership Practice</vt:lpstr>
      <vt:lpstr>What is Cultural Intelligence? </vt:lpstr>
      <vt:lpstr>Earley &amp; Ang’s Cultural Intelligence (CQ) Model </vt:lpstr>
      <vt:lpstr>Critical Evaluation of Earley &amp; Ang’s Cultural Intelligence Model </vt:lpstr>
      <vt:lpstr>Cultural Intelligence in Leadership Practice</vt:lpstr>
      <vt:lpstr>Comparing Emotional Intelligence and Cultural Intelligence in Leadership</vt:lpstr>
      <vt:lpstr>Conclusion</vt:lpstr>
      <vt:lpstr>PowerPoint Presentation</vt:lpstr>
      <vt:lpstr>Reference List: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Dana Pellegrini Babcinschii</dc:creator>
  <cp:lastModifiedBy>Dana Pellegrini Babcinschii</cp:lastModifiedBy>
  <cp:revision>74</cp:revision>
  <dcterms:created xsi:type="dcterms:W3CDTF">2026-03-02T19:12:19Z</dcterms:created>
  <dcterms:modified xsi:type="dcterms:W3CDTF">2026-03-27T15:54:48Z</dcterms:modified>
</cp:coreProperties>
</file>