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2" r:id="rId2"/>
    <p:sldId id="260" r:id="rId3"/>
    <p:sldId id="259" r:id="rId4"/>
    <p:sldId id="263" r:id="rId5"/>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7" d="100"/>
          <a:sy n="57" d="100"/>
        </p:scale>
        <p:origin x="157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54847" y="1123220"/>
            <a:ext cx="7865921" cy="3558003"/>
          </a:xfrm>
        </p:spPr>
        <p:txBody>
          <a:bodyPr bIns="0" anchor="b">
            <a:normAutofit/>
          </a:bodyPr>
          <a:lstStyle>
            <a:lvl1pPr algn="l">
              <a:defRPr sz="7560"/>
            </a:lvl1pPr>
          </a:lstStyle>
          <a:p>
            <a:r>
              <a:rPr lang="en-US"/>
              <a:t>Click to edit Master title style</a:t>
            </a:r>
            <a:endParaRPr lang="en-US" dirty="0"/>
          </a:p>
        </p:txBody>
      </p:sp>
      <p:sp>
        <p:nvSpPr>
          <p:cNvPr id="3" name="Subtitle 2"/>
          <p:cNvSpPr>
            <a:spLocks noGrp="1"/>
          </p:cNvSpPr>
          <p:nvPr>
            <p:ph type="subTitle" idx="1"/>
          </p:nvPr>
        </p:nvSpPr>
        <p:spPr>
          <a:xfrm>
            <a:off x="3354847" y="4943688"/>
            <a:ext cx="7865921" cy="1368669"/>
          </a:xfrm>
        </p:spPr>
        <p:txBody>
          <a:bodyPr tIns="91440" bIns="91440">
            <a:normAutofit/>
          </a:bodyPr>
          <a:lstStyle>
            <a:lvl1pPr marL="0" indent="0" algn="l">
              <a:buNone/>
              <a:defRPr sz="2240" b="0" cap="all" baseline="0">
                <a:solidFill>
                  <a:schemeClr val="tx1"/>
                </a:solidFill>
              </a:defRPr>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1D9C08-ECC4-4B21-A885-3079853B94A2}" type="datetimeFigureOut">
              <a:rPr lang="en-GB" smtClean="0"/>
              <a:t>16/03/2025</a:t>
            </a:fld>
            <a:endParaRPr lang="en-GB"/>
          </a:p>
        </p:txBody>
      </p:sp>
      <p:sp>
        <p:nvSpPr>
          <p:cNvPr id="5" name="Footer Placeholder 4"/>
          <p:cNvSpPr>
            <a:spLocks noGrp="1"/>
          </p:cNvSpPr>
          <p:nvPr>
            <p:ph type="ftr" sz="quarter" idx="11"/>
          </p:nvPr>
        </p:nvSpPr>
        <p:spPr>
          <a:xfrm>
            <a:off x="3354847" y="461032"/>
            <a:ext cx="4320809" cy="432881"/>
          </a:xfrm>
        </p:spPr>
        <p:txBody>
          <a:bodyPr/>
          <a:lstStyle/>
          <a:p>
            <a:endParaRPr lang="en-GB"/>
          </a:p>
        </p:txBody>
      </p:sp>
      <p:sp>
        <p:nvSpPr>
          <p:cNvPr id="6" name="Slide Number Placeholder 5"/>
          <p:cNvSpPr>
            <a:spLocks noGrp="1"/>
          </p:cNvSpPr>
          <p:nvPr>
            <p:ph type="sldNum" sz="quarter" idx="12"/>
          </p:nvPr>
        </p:nvSpPr>
        <p:spPr>
          <a:xfrm>
            <a:off x="2008585" y="1118562"/>
            <a:ext cx="1122807" cy="705009"/>
          </a:xfrm>
        </p:spPr>
        <p:txBody>
          <a:bodyPr/>
          <a:lstStyle/>
          <a:p>
            <a:fld id="{76637689-7200-4082-8471-F39C18D09B91}" type="slidenum">
              <a:rPr lang="en-GB" smtClean="0"/>
              <a:t>‹#›</a:t>
            </a:fld>
            <a:endParaRPr lang="en-GB"/>
          </a:p>
        </p:txBody>
      </p:sp>
      <p:cxnSp>
        <p:nvCxnSpPr>
          <p:cNvPr id="15" name="Straight Connector 14"/>
          <p:cNvCxnSpPr/>
          <p:nvPr/>
        </p:nvCxnSpPr>
        <p:spPr>
          <a:xfrm>
            <a:off x="3354847" y="4939959"/>
            <a:ext cx="786592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03339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D9C08-ECC4-4B21-A885-3079853B94A2}"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37689-7200-4082-8471-F39C18D09B91}" type="slidenum">
              <a:rPr lang="en-GB" smtClean="0"/>
              <a:t>‹#›</a:t>
            </a:fld>
            <a:endParaRPr lang="en-GB"/>
          </a:p>
        </p:txBody>
      </p:sp>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28717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20887" y="2458582"/>
            <a:ext cx="7863803" cy="2643130"/>
          </a:xfrm>
        </p:spPr>
        <p:txBody>
          <a:bodyPr anchor="b">
            <a:normAutofit/>
          </a:bodyPr>
          <a:lstStyle>
            <a:lvl1pPr algn="l">
              <a:defRPr sz="4480"/>
            </a:lvl1pPr>
          </a:lstStyle>
          <a:p>
            <a:r>
              <a:rPr lang="en-US"/>
              <a:t>Click to edit Master title style</a:t>
            </a:r>
            <a:endParaRPr lang="en-US" dirty="0"/>
          </a:p>
        </p:txBody>
      </p:sp>
      <p:sp>
        <p:nvSpPr>
          <p:cNvPr id="3" name="Text Placeholder 2"/>
          <p:cNvSpPr>
            <a:spLocks noGrp="1"/>
          </p:cNvSpPr>
          <p:nvPr>
            <p:ph type="body" idx="1"/>
          </p:nvPr>
        </p:nvSpPr>
        <p:spPr>
          <a:xfrm>
            <a:off x="2020889" y="5328675"/>
            <a:ext cx="7863803" cy="1418101"/>
          </a:xfrm>
        </p:spPr>
        <p:txBody>
          <a:bodyPr tIns="91440">
            <a:normAutofit/>
          </a:bodyPr>
          <a:lstStyle>
            <a:lvl1pPr marL="0" indent="0" algn="l">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1D9C08-ECC4-4B21-A885-3079853B94A2}"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37689-7200-4082-8471-F39C18D09B91}" type="slidenum">
              <a:rPr lang="en-GB" smtClean="0"/>
              <a:t>‹#›</a:t>
            </a:fld>
            <a:endParaRPr lang="en-GB"/>
          </a:p>
        </p:txBody>
      </p:sp>
      <p:cxnSp>
        <p:nvCxnSpPr>
          <p:cNvPr id="15" name="Straight Connector 14"/>
          <p:cNvCxnSpPr/>
          <p:nvPr/>
        </p:nvCxnSpPr>
        <p:spPr>
          <a:xfrm>
            <a:off x="2020887" y="5326979"/>
            <a:ext cx="786380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4534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020888" y="1126847"/>
            <a:ext cx="9199880" cy="148302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020887" y="2819510"/>
            <a:ext cx="4376219" cy="48125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844855" y="2819511"/>
            <a:ext cx="4375913" cy="48125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C1D9C08-ECC4-4B21-A885-3079853B94A2}"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37689-7200-4082-8471-F39C18D09B91}" type="slidenum">
              <a:rPr lang="en-GB" smtClean="0"/>
              <a:t>‹#›</a:t>
            </a:fld>
            <a:endParaRPr lang="en-GB"/>
          </a:p>
        </p:txBody>
      </p:sp>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638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20887" y="1125830"/>
            <a:ext cx="9199882" cy="1478847"/>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20888" y="2827371"/>
            <a:ext cx="4376072" cy="1122720"/>
          </a:xfrm>
        </p:spPr>
        <p:txBody>
          <a:bodyPr anchor="b">
            <a:normAutofit/>
          </a:bodyPr>
          <a:lstStyle>
            <a:lvl1pPr marL="0" indent="0">
              <a:lnSpc>
                <a:spcPct val="100000"/>
              </a:lnSpc>
              <a:buNone/>
              <a:defRPr sz="3080" b="0" cap="all" baseline="0">
                <a:solidFill>
                  <a:schemeClr val="accent1"/>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2020888" y="3953979"/>
            <a:ext cx="4376072" cy="3702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44855" y="2832206"/>
            <a:ext cx="4375913" cy="1123132"/>
          </a:xfrm>
        </p:spPr>
        <p:txBody>
          <a:bodyPr anchor="b">
            <a:normAutofit/>
          </a:bodyPr>
          <a:lstStyle>
            <a:lvl1pPr marL="0" indent="0">
              <a:lnSpc>
                <a:spcPct val="100000"/>
              </a:lnSpc>
              <a:buNone/>
              <a:defRPr sz="3080" b="0" cap="all" baseline="0">
                <a:solidFill>
                  <a:schemeClr val="accent1"/>
                </a:soli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6844855" y="3950088"/>
            <a:ext cx="4375913" cy="36923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C1D9C08-ECC4-4B21-A885-3079853B94A2}"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637689-7200-4082-8471-F39C18D09B91}" type="slidenum">
              <a:rPr lang="en-GB" smtClean="0"/>
              <a:t>‹#›</a:t>
            </a:fld>
            <a:endParaRPr lang="en-GB"/>
          </a:p>
        </p:txBody>
      </p:sp>
    </p:spTree>
    <p:extLst>
      <p:ext uri="{BB962C8B-B14F-4D97-AF65-F5344CB8AC3E}">
        <p14:creationId xmlns:p14="http://schemas.microsoft.com/office/powerpoint/2010/main" val="3269939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1D9C08-ECC4-4B21-A885-3079853B94A2}"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637689-7200-4082-8471-F39C18D09B91}" type="slidenum">
              <a:rPr lang="en-GB" smtClean="0"/>
              <a:t>‹#›</a:t>
            </a:fld>
            <a:endParaRPr lang="en-GB"/>
          </a:p>
        </p:txBody>
      </p:sp>
    </p:spTree>
    <p:extLst>
      <p:ext uri="{BB962C8B-B14F-4D97-AF65-F5344CB8AC3E}">
        <p14:creationId xmlns:p14="http://schemas.microsoft.com/office/powerpoint/2010/main" val="364359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1D9C08-ECC4-4B21-A885-3079853B94A2}"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637689-7200-4082-8471-F39C18D09B91}" type="slidenum">
              <a:rPr lang="en-GB" smtClean="0"/>
              <a:t>‹#›</a:t>
            </a:fld>
            <a:endParaRPr lang="en-GB"/>
          </a:p>
        </p:txBody>
      </p:sp>
    </p:spTree>
    <p:extLst>
      <p:ext uri="{BB962C8B-B14F-4D97-AF65-F5344CB8AC3E}">
        <p14:creationId xmlns:p14="http://schemas.microsoft.com/office/powerpoint/2010/main" val="555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4659" y="1118563"/>
            <a:ext cx="3396330" cy="3145964"/>
          </a:xfrm>
        </p:spPr>
        <p:txBody>
          <a:bodyPr anchor="b">
            <a:normAutofit/>
          </a:bodyPr>
          <a:lstStyle>
            <a:lvl1pPr algn="l">
              <a:defRPr sz="3360"/>
            </a:lvl1pPr>
          </a:lstStyle>
          <a:p>
            <a:r>
              <a:rPr lang="en-US"/>
              <a:t>Click to edit Master title style</a:t>
            </a:r>
            <a:endParaRPr lang="en-US" dirty="0"/>
          </a:p>
        </p:txBody>
      </p:sp>
      <p:sp>
        <p:nvSpPr>
          <p:cNvPr id="3" name="Content Placeholder 2"/>
          <p:cNvSpPr>
            <a:spLocks noGrp="1"/>
          </p:cNvSpPr>
          <p:nvPr>
            <p:ph idx="1"/>
          </p:nvPr>
        </p:nvSpPr>
        <p:spPr>
          <a:xfrm>
            <a:off x="5861319" y="1118564"/>
            <a:ext cx="5359449" cy="652235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14659" y="4487690"/>
            <a:ext cx="3398317" cy="3147453"/>
          </a:xfrm>
        </p:spPr>
        <p:txBody>
          <a:bodyPr>
            <a:normAutofit/>
          </a:bodyPr>
          <a:lstStyle>
            <a:lvl1pPr marL="0" indent="0" algn="l">
              <a:buNone/>
              <a:defRPr sz="224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FC1D9C08-ECC4-4B21-A885-3079853B94A2}"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637689-7200-4082-8471-F39C18D09B91}" type="slidenum">
              <a:rPr lang="en-GB" smtClean="0"/>
              <a:t>‹#›</a:t>
            </a:fld>
            <a:endParaRPr lang="en-GB"/>
          </a:p>
        </p:txBody>
      </p:sp>
      <p:cxnSp>
        <p:nvCxnSpPr>
          <p:cNvPr id="17" name="Straight Connector 16"/>
          <p:cNvCxnSpPr/>
          <p:nvPr/>
        </p:nvCxnSpPr>
        <p:spPr>
          <a:xfrm>
            <a:off x="2018447" y="4487687"/>
            <a:ext cx="339258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919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6995102" y="675040"/>
            <a:ext cx="4915942" cy="720874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021808" y="1581318"/>
            <a:ext cx="4542909" cy="2562818"/>
          </a:xfrm>
        </p:spPr>
        <p:txBody>
          <a:bodyPr anchor="b">
            <a:normAutofit/>
          </a:bodyPr>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96179" y="1571561"/>
            <a:ext cx="3128997" cy="5412858"/>
          </a:xfrm>
          <a:solidFill>
            <a:schemeClr val="bg1">
              <a:lumMod val="85000"/>
            </a:schemeClr>
          </a:solidFill>
          <a:ln w="9525" cap="sq">
            <a:noFill/>
            <a:miter lim="800000"/>
          </a:ln>
          <a:effectLst/>
        </p:spPr>
        <p:txBody>
          <a:bodyPr anchor="t"/>
          <a:lstStyle>
            <a:lvl1pPr marL="0" indent="0" algn="ctr">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2020889" y="4404389"/>
            <a:ext cx="4536400" cy="2805239"/>
          </a:xfrm>
        </p:spPr>
        <p:txBody>
          <a:bodyPr>
            <a:normAutofit/>
          </a:bodyPr>
          <a:lstStyle>
            <a:lvl1pPr marL="0" indent="0" algn="l">
              <a:buNone/>
              <a:defRPr sz="252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a:xfrm>
            <a:off x="2011330" y="7657801"/>
            <a:ext cx="4553388" cy="448172"/>
          </a:xfrm>
        </p:spPr>
        <p:txBody>
          <a:bodyPr/>
          <a:lstStyle>
            <a:lvl1pPr algn="l">
              <a:defRPr/>
            </a:lvl1pPr>
          </a:lstStyle>
          <a:p>
            <a:fld id="{FC1D9C08-ECC4-4B21-A885-3079853B94A2}" type="datetimeFigureOut">
              <a:rPr lang="en-GB" smtClean="0"/>
              <a:t>16/03/2025</a:t>
            </a:fld>
            <a:endParaRPr lang="en-GB"/>
          </a:p>
        </p:txBody>
      </p:sp>
      <p:sp>
        <p:nvSpPr>
          <p:cNvPr id="6" name="Footer Placeholder 5"/>
          <p:cNvSpPr>
            <a:spLocks noGrp="1"/>
          </p:cNvSpPr>
          <p:nvPr>
            <p:ph type="ftr" sz="quarter" idx="11"/>
          </p:nvPr>
        </p:nvSpPr>
        <p:spPr>
          <a:xfrm>
            <a:off x="2012543" y="446098"/>
            <a:ext cx="4552174" cy="449303"/>
          </a:xfrm>
        </p:spPr>
        <p:txBody>
          <a:bodyPr/>
          <a:lstStyle/>
          <a:p>
            <a:endParaRPr lang="en-GB"/>
          </a:p>
        </p:txBody>
      </p:sp>
      <p:sp>
        <p:nvSpPr>
          <p:cNvPr id="7" name="Slide Number Placeholder 6"/>
          <p:cNvSpPr>
            <a:spLocks noGrp="1"/>
          </p:cNvSpPr>
          <p:nvPr>
            <p:ph type="sldNum" sz="quarter" idx="12"/>
          </p:nvPr>
        </p:nvSpPr>
        <p:spPr/>
        <p:txBody>
          <a:bodyPr/>
          <a:lstStyle/>
          <a:p>
            <a:fld id="{76637689-7200-4082-8471-F39C18D09B91}" type="slidenum">
              <a:rPr lang="en-GB" smtClean="0"/>
              <a:t>‹#›</a:t>
            </a:fld>
            <a:endParaRPr lang="en-GB"/>
          </a:p>
        </p:txBody>
      </p:sp>
      <p:cxnSp>
        <p:nvCxnSpPr>
          <p:cNvPr id="31" name="Straight Connector 30"/>
          <p:cNvCxnSpPr/>
          <p:nvPr/>
        </p:nvCxnSpPr>
        <p:spPr>
          <a:xfrm>
            <a:off x="2017793" y="4401047"/>
            <a:ext cx="453882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6731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2020888" y="2585923"/>
            <a:ext cx="919988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D9C08-ECC4-4B21-A885-3079853B94A2}"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37689-7200-4082-8471-F39C18D09B91}" type="slidenum">
              <a:rPr lang="en-GB" smtClean="0"/>
              <a:t>‹#›</a:t>
            </a:fld>
            <a:endParaRPr lang="en-GB"/>
          </a:p>
        </p:txBody>
      </p:sp>
    </p:spTree>
    <p:extLst>
      <p:ext uri="{BB962C8B-B14F-4D97-AF65-F5344CB8AC3E}">
        <p14:creationId xmlns:p14="http://schemas.microsoft.com/office/powerpoint/2010/main" val="1715077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5240" y="1118564"/>
            <a:ext cx="1544238" cy="652384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020888" y="1118564"/>
            <a:ext cx="7421533" cy="652384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C1D9C08-ECC4-4B21-A885-3079853B94A2}"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637689-7200-4082-8471-F39C18D09B91}" type="slidenum">
              <a:rPr lang="en-GB" smtClean="0"/>
              <a:t>‹#›</a:t>
            </a:fld>
            <a:endParaRPr lang="en-GB"/>
          </a:p>
        </p:txBody>
      </p:sp>
      <p:cxnSp>
        <p:nvCxnSpPr>
          <p:cNvPr id="15" name="Straight Connector 14"/>
          <p:cNvCxnSpPr/>
          <p:nvPr/>
        </p:nvCxnSpPr>
        <p:spPr>
          <a:xfrm>
            <a:off x="9685239" y="1118564"/>
            <a:ext cx="0" cy="652384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5011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822028"/>
            <a:ext cx="12801600" cy="5711328"/>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8533355"/>
            <a:ext cx="12801601" cy="1084618"/>
          </a:xfrm>
          <a:prstGeom prst="rect">
            <a:avLst/>
          </a:prstGeom>
        </p:spPr>
      </p:pic>
      <p:cxnSp>
        <p:nvCxnSpPr>
          <p:cNvPr id="13" name="Straight Connector 12"/>
          <p:cNvCxnSpPr/>
          <p:nvPr/>
        </p:nvCxnSpPr>
        <p:spPr>
          <a:xfrm>
            <a:off x="0" y="8541578"/>
            <a:ext cx="128016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020888" y="1126329"/>
            <a:ext cx="9199880" cy="14689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020888" y="2822027"/>
            <a:ext cx="9199880" cy="48308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05159" y="462519"/>
            <a:ext cx="3315609" cy="432881"/>
          </a:xfrm>
          <a:prstGeom prst="rect">
            <a:avLst/>
          </a:prstGeom>
        </p:spPr>
        <p:txBody>
          <a:bodyPr vert="horz" lIns="91440" tIns="45720" rIns="91440" bIns="45720" rtlCol="0" anchor="ctr"/>
          <a:lstStyle>
            <a:lvl1pPr algn="r">
              <a:defRPr sz="1400">
                <a:solidFill>
                  <a:schemeClr val="tx1">
                    <a:tint val="75000"/>
                  </a:schemeClr>
                </a:solidFill>
              </a:defRPr>
            </a:lvl1pPr>
          </a:lstStyle>
          <a:p>
            <a:fld id="{FC1D9C08-ECC4-4B21-A885-3079853B94A2}" type="datetimeFigureOut">
              <a:rPr lang="en-GB" smtClean="0"/>
              <a:t>16/03/2025</a:t>
            </a:fld>
            <a:endParaRPr lang="en-GB"/>
          </a:p>
        </p:txBody>
      </p:sp>
      <p:sp>
        <p:nvSpPr>
          <p:cNvPr id="5" name="Footer Placeholder 4"/>
          <p:cNvSpPr>
            <a:spLocks noGrp="1"/>
          </p:cNvSpPr>
          <p:nvPr>
            <p:ph type="ftr" sz="quarter" idx="3"/>
          </p:nvPr>
        </p:nvSpPr>
        <p:spPr>
          <a:xfrm>
            <a:off x="2020887" y="461032"/>
            <a:ext cx="5647606" cy="432881"/>
          </a:xfrm>
          <a:prstGeom prst="rect">
            <a:avLst/>
          </a:prstGeom>
        </p:spPr>
        <p:txBody>
          <a:bodyPr vert="horz" lIns="91440" tIns="45720" rIns="91440" bIns="45720" rtlCol="0" anchor="ctr"/>
          <a:lstStyle>
            <a:lvl1pPr algn="l">
              <a:defRPr sz="14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82815" y="1118562"/>
            <a:ext cx="1114044" cy="705009"/>
          </a:xfrm>
          <a:prstGeom prst="rect">
            <a:avLst/>
          </a:prstGeom>
        </p:spPr>
        <p:txBody>
          <a:bodyPr vert="horz" lIns="91440" tIns="45720" rIns="91440" bIns="45720" rtlCol="0" anchor="t"/>
          <a:lstStyle>
            <a:lvl1pPr algn="r">
              <a:defRPr sz="3920">
                <a:solidFill>
                  <a:schemeClr val="accent1"/>
                </a:solidFill>
              </a:defRPr>
            </a:lvl1pPr>
          </a:lstStyle>
          <a:p>
            <a:fld id="{76637689-7200-4082-8471-F39C18D09B91}" type="slidenum">
              <a:rPr lang="en-GB" smtClean="0"/>
              <a:t>‹#›</a:t>
            </a:fld>
            <a:endParaRPr lang="en-GB"/>
          </a:p>
        </p:txBody>
      </p:sp>
    </p:spTree>
    <p:extLst>
      <p:ext uri="{BB962C8B-B14F-4D97-AF65-F5344CB8AC3E}">
        <p14:creationId xmlns:p14="http://schemas.microsoft.com/office/powerpoint/2010/main" val="16919512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60120" rtl="0" eaLnBrk="1" latinLnBrk="0" hangingPunct="1">
        <a:lnSpc>
          <a:spcPct val="90000"/>
        </a:lnSpc>
        <a:spcBef>
          <a:spcPct val="0"/>
        </a:spcBef>
        <a:buNone/>
        <a:defRPr sz="4480" b="0" i="0" kern="1200" cap="all">
          <a:solidFill>
            <a:schemeClr val="tx1"/>
          </a:solidFill>
          <a:effectLst/>
          <a:latin typeface="+mj-lt"/>
          <a:ea typeface="+mj-ea"/>
          <a:cs typeface="+mj-cs"/>
        </a:defRPr>
      </a:lvl1pPr>
    </p:titleStyle>
    <p:bodyStyle>
      <a:lvl1pPr marL="320040" indent="-320040" algn="l" defTabSz="960120" rtl="0" eaLnBrk="1" latinLnBrk="0" hangingPunct="1">
        <a:lnSpc>
          <a:spcPct val="120000"/>
        </a:lnSpc>
        <a:spcBef>
          <a:spcPts val="1400"/>
        </a:spcBef>
        <a:buClr>
          <a:schemeClr val="accent1"/>
        </a:buClr>
        <a:buSzPct val="100000"/>
        <a:buFont typeface="Arial" panose="020B0604020202020204" pitchFamily="34" charset="0"/>
        <a:buChar char="•"/>
        <a:defRPr sz="2800" kern="1200" cap="none">
          <a:solidFill>
            <a:schemeClr val="tx1"/>
          </a:solidFill>
          <a:effectLst/>
          <a:latin typeface="+mn-lt"/>
          <a:ea typeface="+mn-ea"/>
          <a:cs typeface="+mn-cs"/>
        </a:defRPr>
      </a:lvl1pPr>
      <a:lvl2pPr marL="96012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2240" kern="1200" cap="none" baseline="0">
          <a:solidFill>
            <a:schemeClr val="tx1"/>
          </a:solidFill>
          <a:effectLst/>
          <a:latin typeface="+mn-lt"/>
          <a:ea typeface="+mn-ea"/>
          <a:cs typeface="+mn-cs"/>
        </a:defRPr>
      </a:lvl2pPr>
      <a:lvl3pPr marL="160020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2240" kern="1200" cap="none">
          <a:solidFill>
            <a:schemeClr val="tx1"/>
          </a:solidFill>
          <a:effectLst/>
          <a:latin typeface="+mn-lt"/>
          <a:ea typeface="+mn-ea"/>
          <a:cs typeface="+mn-cs"/>
        </a:defRPr>
      </a:lvl3pPr>
      <a:lvl4pPr marL="224028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1960" kern="1200" cap="none" baseline="0">
          <a:solidFill>
            <a:schemeClr val="tx1"/>
          </a:solidFill>
          <a:effectLst/>
          <a:latin typeface="+mn-lt"/>
          <a:ea typeface="+mn-ea"/>
          <a:cs typeface="+mn-cs"/>
        </a:defRPr>
      </a:lvl4pPr>
      <a:lvl5pPr marL="2880360" indent="-320040" algn="l" defTabSz="960120" rtl="0" eaLnBrk="1" latinLnBrk="0" hangingPunct="1">
        <a:lnSpc>
          <a:spcPct val="120000"/>
        </a:lnSpc>
        <a:spcBef>
          <a:spcPts val="700"/>
        </a:spcBef>
        <a:buClr>
          <a:schemeClr val="accent1"/>
        </a:buClr>
        <a:buSzPct val="100000"/>
        <a:buFont typeface="Arial" panose="020B0604020202020204" pitchFamily="34" charset="0"/>
        <a:buChar char="•"/>
        <a:defRPr sz="1680" kern="1200" cap="none">
          <a:solidFill>
            <a:schemeClr val="tx1"/>
          </a:solidFill>
          <a:effectLst/>
          <a:latin typeface="+mn-lt"/>
          <a:ea typeface="+mn-ea"/>
          <a:cs typeface="+mn-cs"/>
        </a:defRPr>
      </a:lvl5pPr>
      <a:lvl6pPr marL="352044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a:solidFill>
            <a:schemeClr val="tx1"/>
          </a:solidFill>
          <a:effectLst/>
          <a:latin typeface="+mn-lt"/>
          <a:ea typeface="+mn-ea"/>
          <a:cs typeface="+mn-cs"/>
        </a:defRPr>
      </a:lvl6pPr>
      <a:lvl7pPr marL="416052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a:solidFill>
            <a:schemeClr val="tx1"/>
          </a:solidFill>
          <a:effectLst/>
          <a:latin typeface="+mn-lt"/>
          <a:ea typeface="+mn-ea"/>
          <a:cs typeface="+mn-cs"/>
        </a:defRPr>
      </a:lvl7pPr>
      <a:lvl8pPr marL="480060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baseline="0">
          <a:solidFill>
            <a:schemeClr val="tx1"/>
          </a:solidFill>
          <a:effectLst/>
          <a:latin typeface="+mn-lt"/>
          <a:ea typeface="+mn-ea"/>
          <a:cs typeface="+mn-cs"/>
        </a:defRPr>
      </a:lvl8pPr>
      <a:lvl9pPr marL="5440680" indent="-320040" algn="l" defTabSz="1280160" rtl="0" eaLnBrk="1" latinLnBrk="0" hangingPunct="1">
        <a:lnSpc>
          <a:spcPct val="120000"/>
        </a:lnSpc>
        <a:spcBef>
          <a:spcPts val="700"/>
        </a:spcBef>
        <a:buClr>
          <a:schemeClr val="accent1"/>
        </a:buClr>
        <a:buSzPct val="100000"/>
        <a:buFont typeface="Arial" panose="020B0604020202020204" pitchFamily="34" charset="0"/>
        <a:buChar char="•"/>
        <a:defRPr sz="1680" kern="1200" baseline="0">
          <a:solidFill>
            <a:schemeClr val="tx1"/>
          </a:solidFill>
          <a:effectLst/>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86/705485" TargetMode="External"/><Relationship Id="rId2" Type="http://schemas.openxmlformats.org/officeDocument/2006/relationships/hyperlink" Target="https://www.sciencefriday.com/segments/book-the-grieving-brain/" TargetMode="External"/><Relationship Id="rId1" Type="http://schemas.openxmlformats.org/officeDocument/2006/relationships/slideLayout" Target="../slideLayouts/slideLayout2.xml"/><Relationship Id="rId5" Type="http://schemas.openxmlformats.org/officeDocument/2006/relationships/hyperlink" Target="https://doi.org/10.1177/00302228231183189" TargetMode="External"/><Relationship Id="rId4" Type="http://schemas.openxmlformats.org/officeDocument/2006/relationships/hyperlink" Target="https://doi.org/10.2190/OM.61.4.b"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atlasobscura.com/articles/moirologists-mourners-mani-greece-death" TargetMode="External"/><Relationship Id="rId3" Type="http://schemas.openxmlformats.org/officeDocument/2006/relationships/hyperlink" Target="https://www.sciencefriday.com/segments/book-the-grieving-brain/" TargetMode="External"/><Relationship Id="rId7" Type="http://schemas.openxmlformats.org/officeDocument/2006/relationships/hyperlink" Target="https://axiom-cms.com/deathcare-software/world-funeral-traditions/" TargetMode="External"/><Relationship Id="rId12" Type="http://schemas.openxmlformats.org/officeDocument/2006/relationships/hyperlink" Target="https://cyprus-mail.com/2024/08/11/peyias-expat-cemetery-full-to-bursting" TargetMode="External"/><Relationship Id="rId2" Type="http://schemas.openxmlformats.org/officeDocument/2006/relationships/hyperlink" Target="https://bookshop.org/a/18570/9780062946249" TargetMode="External"/><Relationship Id="rId1" Type="http://schemas.openxmlformats.org/officeDocument/2006/relationships/slideLayout" Target="../slideLayouts/slideLayout2.xml"/><Relationship Id="rId6" Type="http://schemas.openxmlformats.org/officeDocument/2006/relationships/hyperlink" Target="https://www.aljazeera.com/news/2020/10/28/report-on-mass-graves" TargetMode="External"/><Relationship Id="rId11" Type="http://schemas.openxmlformats.org/officeDocument/2006/relationships/hyperlink" Target="https://www.journals.uchicago.edu/doi/abs/10.1086/705485?journalCode=basor" TargetMode="External"/><Relationship Id="rId5" Type="http://schemas.openxmlformats.org/officeDocument/2006/relationships/hyperlink" Target="https://www.myfarewelling.com/article/grief-in-different-cultures-a-comparative-look" TargetMode="External"/><Relationship Id="rId10" Type="http://schemas.openxmlformats.org/officeDocument/2006/relationships/hyperlink" Target="https://ajaonline.org/article/1494/" TargetMode="External"/><Relationship Id="rId4" Type="http://schemas.openxmlformats.org/officeDocument/2006/relationships/hyperlink" Target="https://www.youtube.com/watch?v=nRwuGvIn_t4&amp;ab_channel=DMGeorgina" TargetMode="External"/><Relationship Id="rId9" Type="http://schemas.openxmlformats.org/officeDocument/2006/relationships/hyperlink" Target="https://www.metmuseum.org/essays/death-burial-and-the-afterlife-in-ancient-gree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86E365-400D-C0B6-5FA0-B5353FBF464A}"/>
              </a:ext>
            </a:extLst>
          </p:cNvPr>
          <p:cNvPicPr>
            <a:picLocks noChangeAspect="1"/>
          </p:cNvPicPr>
          <p:nvPr/>
        </p:nvPicPr>
        <p:blipFill>
          <a:blip r:embed="rId2"/>
          <a:stretch>
            <a:fillRect/>
          </a:stretch>
        </p:blipFill>
        <p:spPr>
          <a:xfrm>
            <a:off x="3487075" y="976140"/>
            <a:ext cx="2342506" cy="1616154"/>
          </a:xfrm>
          <a:prstGeom prst="rect">
            <a:avLst/>
          </a:prstGeom>
        </p:spPr>
      </p:pic>
      <p:pic>
        <p:nvPicPr>
          <p:cNvPr id="4" name="Picture 3">
            <a:extLst>
              <a:ext uri="{FF2B5EF4-FFF2-40B4-BE49-F238E27FC236}">
                <a16:creationId xmlns:a16="http://schemas.microsoft.com/office/drawing/2014/main" id="{18DAFC03-2EA7-F6F8-0DC8-CEA8A683A616}"/>
              </a:ext>
            </a:extLst>
          </p:cNvPr>
          <p:cNvPicPr>
            <a:picLocks noChangeAspect="1"/>
          </p:cNvPicPr>
          <p:nvPr/>
        </p:nvPicPr>
        <p:blipFill>
          <a:blip r:embed="rId3"/>
          <a:stretch>
            <a:fillRect/>
          </a:stretch>
        </p:blipFill>
        <p:spPr>
          <a:xfrm>
            <a:off x="3337080" y="6557950"/>
            <a:ext cx="2788494" cy="1916578"/>
          </a:xfrm>
          <a:prstGeom prst="rect">
            <a:avLst/>
          </a:prstGeom>
        </p:spPr>
      </p:pic>
      <p:pic>
        <p:nvPicPr>
          <p:cNvPr id="5" name="Picture 4">
            <a:extLst>
              <a:ext uri="{FF2B5EF4-FFF2-40B4-BE49-F238E27FC236}">
                <a16:creationId xmlns:a16="http://schemas.microsoft.com/office/drawing/2014/main" id="{EDDD5731-F953-ADC1-9601-CA834BB19855}"/>
              </a:ext>
            </a:extLst>
          </p:cNvPr>
          <p:cNvPicPr>
            <a:picLocks noChangeAspect="1"/>
          </p:cNvPicPr>
          <p:nvPr/>
        </p:nvPicPr>
        <p:blipFill>
          <a:blip r:embed="rId4"/>
          <a:stretch>
            <a:fillRect/>
          </a:stretch>
        </p:blipFill>
        <p:spPr>
          <a:xfrm>
            <a:off x="471638" y="976140"/>
            <a:ext cx="2342506" cy="1632121"/>
          </a:xfrm>
          <a:prstGeom prst="rect">
            <a:avLst/>
          </a:prstGeom>
        </p:spPr>
      </p:pic>
      <p:pic>
        <p:nvPicPr>
          <p:cNvPr id="7" name="Picture 6">
            <a:extLst>
              <a:ext uri="{FF2B5EF4-FFF2-40B4-BE49-F238E27FC236}">
                <a16:creationId xmlns:a16="http://schemas.microsoft.com/office/drawing/2014/main" id="{AF2C82F4-AB75-FD44-3C7D-2688A7B208F1}"/>
              </a:ext>
            </a:extLst>
          </p:cNvPr>
          <p:cNvPicPr>
            <a:picLocks noChangeAspect="1"/>
          </p:cNvPicPr>
          <p:nvPr/>
        </p:nvPicPr>
        <p:blipFill>
          <a:blip r:embed="rId5"/>
          <a:stretch>
            <a:fillRect/>
          </a:stretch>
        </p:blipFill>
        <p:spPr>
          <a:xfrm>
            <a:off x="9675891" y="465395"/>
            <a:ext cx="2737342" cy="2094708"/>
          </a:xfrm>
          <a:prstGeom prst="rect">
            <a:avLst/>
          </a:prstGeom>
        </p:spPr>
      </p:pic>
      <p:pic>
        <p:nvPicPr>
          <p:cNvPr id="8" name="Picture 7">
            <a:extLst>
              <a:ext uri="{FF2B5EF4-FFF2-40B4-BE49-F238E27FC236}">
                <a16:creationId xmlns:a16="http://schemas.microsoft.com/office/drawing/2014/main" id="{46A72E2D-831A-B436-50AD-7D6F6E8D74A2}"/>
              </a:ext>
            </a:extLst>
          </p:cNvPr>
          <p:cNvPicPr>
            <a:picLocks noChangeAspect="1"/>
          </p:cNvPicPr>
          <p:nvPr/>
        </p:nvPicPr>
        <p:blipFill>
          <a:blip r:embed="rId6"/>
          <a:stretch>
            <a:fillRect/>
          </a:stretch>
        </p:blipFill>
        <p:spPr>
          <a:xfrm>
            <a:off x="6502512" y="958637"/>
            <a:ext cx="2737342" cy="1601466"/>
          </a:xfrm>
          <a:prstGeom prst="rect">
            <a:avLst/>
          </a:prstGeom>
        </p:spPr>
      </p:pic>
      <p:pic>
        <p:nvPicPr>
          <p:cNvPr id="6" name="Picture 5">
            <a:extLst>
              <a:ext uri="{FF2B5EF4-FFF2-40B4-BE49-F238E27FC236}">
                <a16:creationId xmlns:a16="http://schemas.microsoft.com/office/drawing/2014/main" id="{8362EEBE-12E2-D2C5-C380-42A828ED97D3}"/>
              </a:ext>
            </a:extLst>
          </p:cNvPr>
          <p:cNvPicPr>
            <a:picLocks noChangeAspect="1"/>
          </p:cNvPicPr>
          <p:nvPr/>
        </p:nvPicPr>
        <p:blipFill>
          <a:blip r:embed="rId7"/>
          <a:stretch>
            <a:fillRect/>
          </a:stretch>
        </p:blipFill>
        <p:spPr>
          <a:xfrm>
            <a:off x="250726" y="3620607"/>
            <a:ext cx="2788494" cy="1985300"/>
          </a:xfrm>
          <a:prstGeom prst="rect">
            <a:avLst/>
          </a:prstGeom>
        </p:spPr>
      </p:pic>
      <p:pic>
        <p:nvPicPr>
          <p:cNvPr id="9" name="Picture 8" descr="A close-up of a painting&#10;&#10;AI-generated content may be incorrect.">
            <a:extLst>
              <a:ext uri="{FF2B5EF4-FFF2-40B4-BE49-F238E27FC236}">
                <a16:creationId xmlns:a16="http://schemas.microsoft.com/office/drawing/2014/main" id="{BB4E942E-A63F-F8CB-CB38-23CC69057B20}"/>
              </a:ext>
            </a:extLst>
          </p:cNvPr>
          <p:cNvPicPr>
            <a:picLocks noChangeAspect="1"/>
          </p:cNvPicPr>
          <p:nvPr/>
        </p:nvPicPr>
        <p:blipFill>
          <a:blip r:embed="rId8"/>
          <a:stretch>
            <a:fillRect/>
          </a:stretch>
        </p:blipFill>
        <p:spPr>
          <a:xfrm>
            <a:off x="9698846" y="3653264"/>
            <a:ext cx="2895600" cy="1985300"/>
          </a:xfrm>
          <a:prstGeom prst="rect">
            <a:avLst/>
          </a:prstGeom>
        </p:spPr>
      </p:pic>
      <p:pic>
        <p:nvPicPr>
          <p:cNvPr id="10" name="Picture 9" descr="A group of bones and pots in a pile&#10;&#10;AI-generated content may be incorrect.">
            <a:extLst>
              <a:ext uri="{FF2B5EF4-FFF2-40B4-BE49-F238E27FC236}">
                <a16:creationId xmlns:a16="http://schemas.microsoft.com/office/drawing/2014/main" id="{1A15ACEC-3B0C-1336-EED6-443D256EFBF5}"/>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427597" y="6557950"/>
            <a:ext cx="2943196" cy="1894200"/>
          </a:xfrm>
          <a:prstGeom prst="rect">
            <a:avLst/>
          </a:prstGeom>
          <a:noFill/>
          <a:ln>
            <a:noFill/>
          </a:ln>
        </p:spPr>
      </p:pic>
      <p:pic>
        <p:nvPicPr>
          <p:cNvPr id="11" name="Picture 10">
            <a:extLst>
              <a:ext uri="{FF2B5EF4-FFF2-40B4-BE49-F238E27FC236}">
                <a16:creationId xmlns:a16="http://schemas.microsoft.com/office/drawing/2014/main" id="{15C93103-7D39-E2FE-2152-A38FF653826B}"/>
              </a:ext>
            </a:extLst>
          </p:cNvPr>
          <p:cNvPicPr>
            <a:picLocks noChangeAspect="1"/>
          </p:cNvPicPr>
          <p:nvPr/>
        </p:nvPicPr>
        <p:blipFill>
          <a:blip r:embed="rId10"/>
          <a:stretch>
            <a:fillRect/>
          </a:stretch>
        </p:blipFill>
        <p:spPr>
          <a:xfrm>
            <a:off x="3289658" y="3620607"/>
            <a:ext cx="2737341" cy="1985300"/>
          </a:xfrm>
          <a:prstGeom prst="rect">
            <a:avLst/>
          </a:prstGeom>
        </p:spPr>
      </p:pic>
      <p:pic>
        <p:nvPicPr>
          <p:cNvPr id="12" name="Picture 11">
            <a:extLst>
              <a:ext uri="{FF2B5EF4-FFF2-40B4-BE49-F238E27FC236}">
                <a16:creationId xmlns:a16="http://schemas.microsoft.com/office/drawing/2014/main" id="{0298B92B-9F78-B95C-15FD-F81AD3831028}"/>
              </a:ext>
            </a:extLst>
          </p:cNvPr>
          <p:cNvPicPr>
            <a:picLocks noChangeAspect="1"/>
          </p:cNvPicPr>
          <p:nvPr/>
        </p:nvPicPr>
        <p:blipFill>
          <a:blip r:embed="rId11"/>
          <a:stretch>
            <a:fillRect/>
          </a:stretch>
        </p:blipFill>
        <p:spPr>
          <a:xfrm>
            <a:off x="6400800" y="3653264"/>
            <a:ext cx="2924245" cy="2094707"/>
          </a:xfrm>
          <a:prstGeom prst="rect">
            <a:avLst/>
          </a:prstGeom>
        </p:spPr>
      </p:pic>
      <p:pic>
        <p:nvPicPr>
          <p:cNvPr id="13" name="Picture 12">
            <a:extLst>
              <a:ext uri="{FF2B5EF4-FFF2-40B4-BE49-F238E27FC236}">
                <a16:creationId xmlns:a16="http://schemas.microsoft.com/office/drawing/2014/main" id="{2E14D250-D923-44A4-E3A4-599284C08BEE}"/>
              </a:ext>
            </a:extLst>
          </p:cNvPr>
          <p:cNvPicPr>
            <a:picLocks noChangeAspect="1"/>
          </p:cNvPicPr>
          <p:nvPr/>
        </p:nvPicPr>
        <p:blipFill>
          <a:blip r:embed="rId12"/>
          <a:stretch>
            <a:fillRect/>
          </a:stretch>
        </p:blipFill>
        <p:spPr>
          <a:xfrm>
            <a:off x="9712513" y="6632560"/>
            <a:ext cx="3089087" cy="1894200"/>
          </a:xfrm>
          <a:prstGeom prst="rect">
            <a:avLst/>
          </a:prstGeom>
        </p:spPr>
      </p:pic>
      <p:sp>
        <p:nvSpPr>
          <p:cNvPr id="14" name="TextBox 13">
            <a:extLst>
              <a:ext uri="{FF2B5EF4-FFF2-40B4-BE49-F238E27FC236}">
                <a16:creationId xmlns:a16="http://schemas.microsoft.com/office/drawing/2014/main" id="{D21E7F6A-9911-DC9C-2931-97815970E596}"/>
              </a:ext>
            </a:extLst>
          </p:cNvPr>
          <p:cNvSpPr txBox="1"/>
          <p:nvPr/>
        </p:nvSpPr>
        <p:spPr>
          <a:xfrm>
            <a:off x="250726" y="2783541"/>
            <a:ext cx="2788456" cy="646331"/>
          </a:xfrm>
          <a:prstGeom prst="rect">
            <a:avLst/>
          </a:prstGeom>
          <a:noFill/>
        </p:spPr>
        <p:txBody>
          <a:bodyPr wrap="none" rtlCol="0">
            <a:spAutoFit/>
          </a:bodyPr>
          <a:lstStyle/>
          <a:p>
            <a:r>
              <a:rPr lang="en-GB" dirty="0"/>
              <a:t>Brain MRI shows remapping</a:t>
            </a:r>
          </a:p>
          <a:p>
            <a:r>
              <a:rPr lang="en-GB" dirty="0"/>
              <a:t>Process during grief.</a:t>
            </a:r>
          </a:p>
        </p:txBody>
      </p:sp>
      <p:sp>
        <p:nvSpPr>
          <p:cNvPr id="15" name="TextBox 14">
            <a:extLst>
              <a:ext uri="{FF2B5EF4-FFF2-40B4-BE49-F238E27FC236}">
                <a16:creationId xmlns:a16="http://schemas.microsoft.com/office/drawing/2014/main" id="{356209B1-8CA9-FEAE-2B27-3B477862F7F7}"/>
              </a:ext>
            </a:extLst>
          </p:cNvPr>
          <p:cNvSpPr txBox="1"/>
          <p:nvPr/>
        </p:nvSpPr>
        <p:spPr>
          <a:xfrm>
            <a:off x="3371077" y="2725323"/>
            <a:ext cx="2802562" cy="646331"/>
          </a:xfrm>
          <a:prstGeom prst="rect">
            <a:avLst/>
          </a:prstGeom>
          <a:noFill/>
        </p:spPr>
        <p:txBody>
          <a:bodyPr wrap="none" rtlCol="0">
            <a:spAutoFit/>
          </a:bodyPr>
          <a:lstStyle/>
          <a:p>
            <a:r>
              <a:rPr lang="en-GB" dirty="0"/>
              <a:t>van </a:t>
            </a:r>
            <a:r>
              <a:rPr lang="en-GB" dirty="0" err="1"/>
              <a:t>Gennep</a:t>
            </a:r>
            <a:r>
              <a:rPr lang="en-GB" dirty="0"/>
              <a:t> recognised the </a:t>
            </a:r>
          </a:p>
          <a:p>
            <a:r>
              <a:rPr lang="en-GB" dirty="0"/>
              <a:t>3 states of transition- 1906</a:t>
            </a:r>
          </a:p>
        </p:txBody>
      </p:sp>
      <p:sp>
        <p:nvSpPr>
          <p:cNvPr id="16" name="TextBox 15">
            <a:extLst>
              <a:ext uri="{FF2B5EF4-FFF2-40B4-BE49-F238E27FC236}">
                <a16:creationId xmlns:a16="http://schemas.microsoft.com/office/drawing/2014/main" id="{3754D855-5598-B180-92F6-EA187236F933}"/>
              </a:ext>
            </a:extLst>
          </p:cNvPr>
          <p:cNvSpPr txBox="1"/>
          <p:nvPr/>
        </p:nvSpPr>
        <p:spPr>
          <a:xfrm>
            <a:off x="6400800" y="2783541"/>
            <a:ext cx="2849498" cy="646331"/>
          </a:xfrm>
          <a:prstGeom prst="rect">
            <a:avLst/>
          </a:prstGeom>
          <a:noFill/>
        </p:spPr>
        <p:txBody>
          <a:bodyPr wrap="none" rtlCol="0">
            <a:spAutoFit/>
          </a:bodyPr>
          <a:lstStyle/>
          <a:p>
            <a:r>
              <a:rPr lang="en-GB" dirty="0"/>
              <a:t>Dual process of grief used in</a:t>
            </a:r>
          </a:p>
          <a:p>
            <a:r>
              <a:rPr lang="en-GB" dirty="0"/>
              <a:t>Therapy today.</a:t>
            </a:r>
          </a:p>
        </p:txBody>
      </p:sp>
      <p:sp>
        <p:nvSpPr>
          <p:cNvPr id="18" name="TextBox 17">
            <a:extLst>
              <a:ext uri="{FF2B5EF4-FFF2-40B4-BE49-F238E27FC236}">
                <a16:creationId xmlns:a16="http://schemas.microsoft.com/office/drawing/2014/main" id="{0E9AF995-44BE-933D-5783-B5C968BBA7A0}"/>
              </a:ext>
            </a:extLst>
          </p:cNvPr>
          <p:cNvSpPr txBox="1"/>
          <p:nvPr/>
        </p:nvSpPr>
        <p:spPr>
          <a:xfrm>
            <a:off x="9675891" y="2783541"/>
            <a:ext cx="2581797" cy="646331"/>
          </a:xfrm>
          <a:prstGeom prst="rect">
            <a:avLst/>
          </a:prstGeom>
          <a:noFill/>
        </p:spPr>
        <p:txBody>
          <a:bodyPr wrap="none" rtlCol="0">
            <a:spAutoFit/>
          </a:bodyPr>
          <a:lstStyle/>
          <a:p>
            <a:r>
              <a:rPr lang="en-GB" dirty="0"/>
              <a:t>Across cultures, funerary </a:t>
            </a:r>
          </a:p>
          <a:p>
            <a:r>
              <a:rPr lang="en-GB" dirty="0"/>
              <a:t>Rituals are expressed.</a:t>
            </a:r>
          </a:p>
        </p:txBody>
      </p:sp>
      <p:sp>
        <p:nvSpPr>
          <p:cNvPr id="19" name="TextBox 18">
            <a:extLst>
              <a:ext uri="{FF2B5EF4-FFF2-40B4-BE49-F238E27FC236}">
                <a16:creationId xmlns:a16="http://schemas.microsoft.com/office/drawing/2014/main" id="{28CAF370-9636-F00E-622C-BDFE4BEDA633}"/>
              </a:ext>
            </a:extLst>
          </p:cNvPr>
          <p:cNvSpPr txBox="1"/>
          <p:nvPr/>
        </p:nvSpPr>
        <p:spPr>
          <a:xfrm>
            <a:off x="250726" y="5796643"/>
            <a:ext cx="2737865" cy="646331"/>
          </a:xfrm>
          <a:prstGeom prst="rect">
            <a:avLst/>
          </a:prstGeom>
          <a:noFill/>
        </p:spPr>
        <p:txBody>
          <a:bodyPr wrap="none" rtlCol="0">
            <a:spAutoFit/>
          </a:bodyPr>
          <a:lstStyle/>
          <a:p>
            <a:r>
              <a:rPr lang="en-GB" dirty="0"/>
              <a:t>In contrast, mass graves are</a:t>
            </a:r>
          </a:p>
          <a:p>
            <a:r>
              <a:rPr lang="en-GB" dirty="0"/>
              <a:t>Shocking and ‘inhuman’.</a:t>
            </a:r>
          </a:p>
        </p:txBody>
      </p:sp>
      <p:sp>
        <p:nvSpPr>
          <p:cNvPr id="22" name="TextBox 21">
            <a:extLst>
              <a:ext uri="{FF2B5EF4-FFF2-40B4-BE49-F238E27FC236}">
                <a16:creationId xmlns:a16="http://schemas.microsoft.com/office/drawing/2014/main" id="{1C92D5D3-57E9-FD89-F2B4-35E99AFAA340}"/>
              </a:ext>
            </a:extLst>
          </p:cNvPr>
          <p:cNvSpPr txBox="1"/>
          <p:nvPr/>
        </p:nvSpPr>
        <p:spPr>
          <a:xfrm>
            <a:off x="3289658" y="5796643"/>
            <a:ext cx="3112134" cy="646331"/>
          </a:xfrm>
          <a:prstGeom prst="rect">
            <a:avLst/>
          </a:prstGeom>
          <a:noFill/>
        </p:spPr>
        <p:txBody>
          <a:bodyPr wrap="none" rtlCol="0">
            <a:spAutoFit/>
          </a:bodyPr>
          <a:lstStyle/>
          <a:p>
            <a:r>
              <a:rPr lang="en-GB" dirty="0"/>
              <a:t>In Indonesia the dead are cared</a:t>
            </a:r>
          </a:p>
          <a:p>
            <a:r>
              <a:rPr lang="en-GB" dirty="0"/>
              <a:t>For as if ill for years.</a:t>
            </a:r>
          </a:p>
        </p:txBody>
      </p:sp>
      <p:sp>
        <p:nvSpPr>
          <p:cNvPr id="20" name="TextBox 19">
            <a:extLst>
              <a:ext uri="{FF2B5EF4-FFF2-40B4-BE49-F238E27FC236}">
                <a16:creationId xmlns:a16="http://schemas.microsoft.com/office/drawing/2014/main" id="{4C621F23-33B3-A1EB-0B15-00085DD0353B}"/>
              </a:ext>
            </a:extLst>
          </p:cNvPr>
          <p:cNvSpPr txBox="1"/>
          <p:nvPr/>
        </p:nvSpPr>
        <p:spPr>
          <a:xfrm>
            <a:off x="6548718" y="5796643"/>
            <a:ext cx="2775119" cy="646331"/>
          </a:xfrm>
          <a:prstGeom prst="rect">
            <a:avLst/>
          </a:prstGeom>
          <a:noFill/>
        </p:spPr>
        <p:txBody>
          <a:bodyPr wrap="none" rtlCol="0">
            <a:spAutoFit/>
          </a:bodyPr>
          <a:lstStyle/>
          <a:p>
            <a:r>
              <a:rPr lang="en-GB" dirty="0"/>
              <a:t>The Professional Mourners </a:t>
            </a:r>
          </a:p>
          <a:p>
            <a:r>
              <a:rPr lang="en-GB" dirty="0"/>
              <a:t>Of Greece</a:t>
            </a:r>
          </a:p>
        </p:txBody>
      </p:sp>
      <p:sp>
        <p:nvSpPr>
          <p:cNvPr id="23" name="TextBox 22">
            <a:extLst>
              <a:ext uri="{FF2B5EF4-FFF2-40B4-BE49-F238E27FC236}">
                <a16:creationId xmlns:a16="http://schemas.microsoft.com/office/drawing/2014/main" id="{9F2E2D23-623C-A4A9-FA36-8B4F7FD8FD5B}"/>
              </a:ext>
            </a:extLst>
          </p:cNvPr>
          <p:cNvSpPr txBox="1"/>
          <p:nvPr/>
        </p:nvSpPr>
        <p:spPr>
          <a:xfrm>
            <a:off x="9712513" y="5796643"/>
            <a:ext cx="2721258" cy="646331"/>
          </a:xfrm>
          <a:prstGeom prst="rect">
            <a:avLst/>
          </a:prstGeom>
          <a:noFill/>
        </p:spPr>
        <p:txBody>
          <a:bodyPr wrap="none" rtlCol="0">
            <a:spAutoFit/>
          </a:bodyPr>
          <a:lstStyle/>
          <a:p>
            <a:pPr algn="l" fontAlgn="base">
              <a:buNone/>
            </a:pPr>
            <a:r>
              <a:rPr lang="en-GB" b="0" i="0" dirty="0">
                <a:effectLst/>
                <a:latin typeface="inherit"/>
              </a:rPr>
              <a:t>Terracotta krater depicting </a:t>
            </a:r>
          </a:p>
          <a:p>
            <a:pPr algn="l" fontAlgn="base">
              <a:buNone/>
            </a:pPr>
            <a:r>
              <a:rPr lang="en-GB" b="0" i="0" dirty="0">
                <a:effectLst/>
                <a:latin typeface="inherit"/>
              </a:rPr>
              <a:t>Formal lamentation.</a:t>
            </a:r>
            <a:endParaRPr lang="en-GB" b="0" i="0" dirty="0">
              <a:effectLst/>
              <a:latin typeface="var(--austin)"/>
            </a:endParaRPr>
          </a:p>
        </p:txBody>
      </p:sp>
      <p:sp>
        <p:nvSpPr>
          <p:cNvPr id="25" name="TextBox 24">
            <a:extLst>
              <a:ext uri="{FF2B5EF4-FFF2-40B4-BE49-F238E27FC236}">
                <a16:creationId xmlns:a16="http://schemas.microsoft.com/office/drawing/2014/main" id="{66F5C9C2-302B-2C7E-6312-8D487B5F2957}"/>
              </a:ext>
            </a:extLst>
          </p:cNvPr>
          <p:cNvSpPr txBox="1"/>
          <p:nvPr/>
        </p:nvSpPr>
        <p:spPr>
          <a:xfrm>
            <a:off x="3337080" y="8740588"/>
            <a:ext cx="2501326" cy="646331"/>
          </a:xfrm>
          <a:prstGeom prst="rect">
            <a:avLst/>
          </a:prstGeom>
          <a:noFill/>
        </p:spPr>
        <p:txBody>
          <a:bodyPr wrap="none" rtlCol="0">
            <a:spAutoFit/>
          </a:bodyPr>
          <a:lstStyle/>
          <a:p>
            <a:r>
              <a:rPr lang="en-GB" dirty="0" err="1">
                <a:solidFill>
                  <a:schemeClr val="bg1"/>
                </a:solidFill>
              </a:rPr>
              <a:t>Vounous</a:t>
            </a:r>
            <a:r>
              <a:rPr lang="en-GB" dirty="0">
                <a:solidFill>
                  <a:schemeClr val="bg1"/>
                </a:solidFill>
              </a:rPr>
              <a:t> Bowl- depicting</a:t>
            </a:r>
          </a:p>
          <a:p>
            <a:r>
              <a:rPr lang="en-GB" dirty="0">
                <a:solidFill>
                  <a:schemeClr val="bg1"/>
                </a:solidFill>
              </a:rPr>
              <a:t>Funerary ritual.</a:t>
            </a:r>
          </a:p>
        </p:txBody>
      </p:sp>
      <p:sp>
        <p:nvSpPr>
          <p:cNvPr id="27" name="TextBox 26">
            <a:extLst>
              <a:ext uri="{FF2B5EF4-FFF2-40B4-BE49-F238E27FC236}">
                <a16:creationId xmlns:a16="http://schemas.microsoft.com/office/drawing/2014/main" id="{3AD88D05-F0AB-FA60-BF75-9E16EC5D1AE3}"/>
              </a:ext>
            </a:extLst>
          </p:cNvPr>
          <p:cNvSpPr txBox="1"/>
          <p:nvPr/>
        </p:nvSpPr>
        <p:spPr>
          <a:xfrm>
            <a:off x="9712513" y="8740588"/>
            <a:ext cx="2812501" cy="646331"/>
          </a:xfrm>
          <a:prstGeom prst="rect">
            <a:avLst/>
          </a:prstGeom>
          <a:noFill/>
        </p:spPr>
        <p:txBody>
          <a:bodyPr wrap="none" rtlCol="0">
            <a:spAutoFit/>
          </a:bodyPr>
          <a:lstStyle/>
          <a:p>
            <a:r>
              <a:rPr lang="en-GB" dirty="0">
                <a:solidFill>
                  <a:schemeClr val="bg1"/>
                </a:solidFill>
              </a:rPr>
              <a:t>Cyprus Graveyard, depicting</a:t>
            </a:r>
          </a:p>
          <a:p>
            <a:r>
              <a:rPr lang="en-GB" dirty="0">
                <a:solidFill>
                  <a:schemeClr val="bg1"/>
                </a:solidFill>
              </a:rPr>
              <a:t>memorialisation 2025.</a:t>
            </a:r>
          </a:p>
        </p:txBody>
      </p:sp>
      <p:pic>
        <p:nvPicPr>
          <p:cNvPr id="29" name="Picture 28">
            <a:extLst>
              <a:ext uri="{FF2B5EF4-FFF2-40B4-BE49-F238E27FC236}">
                <a16:creationId xmlns:a16="http://schemas.microsoft.com/office/drawing/2014/main" id="{03A26F16-5934-6D42-6711-0C33BEBF3215}"/>
              </a:ext>
            </a:extLst>
          </p:cNvPr>
          <p:cNvPicPr>
            <a:picLocks noChangeAspect="1"/>
          </p:cNvPicPr>
          <p:nvPr/>
        </p:nvPicPr>
        <p:blipFill>
          <a:blip r:embed="rId13"/>
          <a:stretch>
            <a:fillRect/>
          </a:stretch>
        </p:blipFill>
        <p:spPr>
          <a:xfrm>
            <a:off x="250726" y="6616208"/>
            <a:ext cx="2784331" cy="1858320"/>
          </a:xfrm>
          <a:prstGeom prst="rect">
            <a:avLst/>
          </a:prstGeom>
        </p:spPr>
      </p:pic>
      <p:sp>
        <p:nvSpPr>
          <p:cNvPr id="30" name="TextBox 29">
            <a:extLst>
              <a:ext uri="{FF2B5EF4-FFF2-40B4-BE49-F238E27FC236}">
                <a16:creationId xmlns:a16="http://schemas.microsoft.com/office/drawing/2014/main" id="{43E14521-B198-CEE6-807A-8D22B6B381FE}"/>
              </a:ext>
            </a:extLst>
          </p:cNvPr>
          <p:cNvSpPr txBox="1"/>
          <p:nvPr/>
        </p:nvSpPr>
        <p:spPr>
          <a:xfrm>
            <a:off x="250726" y="8740588"/>
            <a:ext cx="1908151" cy="646331"/>
          </a:xfrm>
          <a:prstGeom prst="rect">
            <a:avLst/>
          </a:prstGeom>
          <a:noFill/>
        </p:spPr>
        <p:txBody>
          <a:bodyPr wrap="square" rtlCol="0">
            <a:spAutoFit/>
          </a:bodyPr>
          <a:lstStyle/>
          <a:p>
            <a:r>
              <a:rPr lang="en-GB" dirty="0" err="1">
                <a:solidFill>
                  <a:schemeClr val="bg1"/>
                </a:solidFill>
              </a:rPr>
              <a:t>Morturary</a:t>
            </a:r>
            <a:r>
              <a:rPr lang="en-GB" dirty="0">
                <a:solidFill>
                  <a:schemeClr val="bg1"/>
                </a:solidFill>
              </a:rPr>
              <a:t> specific</a:t>
            </a:r>
          </a:p>
          <a:p>
            <a:r>
              <a:rPr lang="en-GB" dirty="0">
                <a:solidFill>
                  <a:schemeClr val="bg1"/>
                </a:solidFill>
              </a:rPr>
              <a:t>Ceramics.</a:t>
            </a:r>
          </a:p>
        </p:txBody>
      </p:sp>
      <p:sp>
        <p:nvSpPr>
          <p:cNvPr id="32" name="TextBox 31">
            <a:extLst>
              <a:ext uri="{FF2B5EF4-FFF2-40B4-BE49-F238E27FC236}">
                <a16:creationId xmlns:a16="http://schemas.microsoft.com/office/drawing/2014/main" id="{E346D668-B2D8-A99D-E4BF-E6CC01DE7E40}"/>
              </a:ext>
            </a:extLst>
          </p:cNvPr>
          <p:cNvSpPr txBox="1"/>
          <p:nvPr/>
        </p:nvSpPr>
        <p:spPr>
          <a:xfrm>
            <a:off x="6335570" y="8651635"/>
            <a:ext cx="3358996" cy="646331"/>
          </a:xfrm>
          <a:prstGeom prst="rect">
            <a:avLst/>
          </a:prstGeom>
          <a:noFill/>
        </p:spPr>
        <p:txBody>
          <a:bodyPr wrap="none" rtlCol="0">
            <a:spAutoFit/>
          </a:bodyPr>
          <a:lstStyle/>
          <a:p>
            <a:r>
              <a:rPr lang="en-GB" dirty="0">
                <a:solidFill>
                  <a:schemeClr val="bg1"/>
                </a:solidFill>
              </a:rPr>
              <a:t>Early Bronze Age Tomb recreation</a:t>
            </a:r>
          </a:p>
          <a:p>
            <a:r>
              <a:rPr lang="en-GB" dirty="0">
                <a:solidFill>
                  <a:schemeClr val="bg1"/>
                </a:solidFill>
              </a:rPr>
              <a:t>Showing bone arrangements.</a:t>
            </a:r>
            <a:endParaRPr lang="en-GB" dirty="0"/>
          </a:p>
        </p:txBody>
      </p:sp>
      <p:sp>
        <p:nvSpPr>
          <p:cNvPr id="34" name="TextBox 33">
            <a:extLst>
              <a:ext uri="{FF2B5EF4-FFF2-40B4-BE49-F238E27FC236}">
                <a16:creationId xmlns:a16="http://schemas.microsoft.com/office/drawing/2014/main" id="{6BFFF667-FBC0-BA1C-85EF-B98A4C7810AE}"/>
              </a:ext>
            </a:extLst>
          </p:cNvPr>
          <p:cNvSpPr txBox="1"/>
          <p:nvPr/>
        </p:nvSpPr>
        <p:spPr>
          <a:xfrm>
            <a:off x="250726" y="214281"/>
            <a:ext cx="7923195" cy="523220"/>
          </a:xfrm>
          <a:prstGeom prst="rect">
            <a:avLst/>
          </a:prstGeom>
          <a:noFill/>
        </p:spPr>
        <p:txBody>
          <a:bodyPr wrap="none" rtlCol="0">
            <a:spAutoFit/>
          </a:bodyPr>
          <a:lstStyle/>
          <a:p>
            <a:r>
              <a:rPr lang="en-GB" sz="2800" dirty="0">
                <a:highlight>
                  <a:srgbClr val="C0C0C0"/>
                </a:highlight>
              </a:rPr>
              <a:t>Archaeological evidence for funerary ritual and belief</a:t>
            </a:r>
            <a:r>
              <a:rPr lang="en-GB" dirty="0"/>
              <a:t>.</a:t>
            </a:r>
          </a:p>
        </p:txBody>
      </p:sp>
    </p:spTree>
    <p:extLst>
      <p:ext uri="{BB962C8B-B14F-4D97-AF65-F5344CB8AC3E}">
        <p14:creationId xmlns:p14="http://schemas.microsoft.com/office/powerpoint/2010/main" val="1289484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C3127-730E-3ED3-6001-A2F1B7B292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4E6892-E15B-25D1-A4FD-4881EC6BF455}"/>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697C8C34-3E38-57BB-EBFC-FD638E65A00A}"/>
              </a:ext>
            </a:extLst>
          </p:cNvPr>
          <p:cNvSpPr>
            <a:spLocks noGrp="1"/>
          </p:cNvSpPr>
          <p:nvPr>
            <p:ph idx="1"/>
          </p:nvPr>
        </p:nvSpPr>
        <p:spPr>
          <a:xfrm>
            <a:off x="255350" y="2716306"/>
            <a:ext cx="12226209" cy="5937837"/>
          </a:xfrm>
        </p:spPr>
        <p:txBody>
          <a:bodyPr>
            <a:normAutofit fontScale="77500" lnSpcReduction="20000"/>
          </a:bodyPr>
          <a:lstStyle/>
          <a:p>
            <a:pPr marL="320040" indent="-320040">
              <a:lnSpc>
                <a:spcPct val="106000"/>
              </a:lnSpc>
              <a:spcBef>
                <a:spcPts val="1400"/>
              </a:spcBef>
              <a:spcAft>
                <a:spcPts val="800"/>
              </a:spcAft>
              <a:buNone/>
            </a:pPr>
            <a:r>
              <a:rPr lang="en-GB" sz="2800" dirty="0">
                <a:solidFill>
                  <a:srgbClr val="000000"/>
                </a:solidFill>
                <a:effectLst/>
                <a:latin typeface="Aptos" panose="020B0004020202020204" pitchFamily="34" charset="0"/>
                <a:ea typeface="Aptos" panose="020B0004020202020204" pitchFamily="34" charset="0"/>
              </a:rPr>
              <a:t>Grief has a profound effect on us physically, mentally, emotionally, and across cultures (Tarlow, 1999).  MRI brain scans have shown a ‘re-mapping’ going on during grief that reflects this lived experience (Vachon, 2023). The ‘rites of passage’ (van Gennep,1960) recognised the liminal state between social roles in a similar way to current thinking on the dual process of grief (Stroebe, Schut, 2010). This grief reaction is part of us as humans, and there are culturally diverse ways of expressing this experience.</a:t>
            </a:r>
            <a:endParaRPr lang="en-GB" sz="2800" dirty="0">
              <a:effectLst/>
              <a:latin typeface="Times New Roman" panose="02020603050405020304" pitchFamily="18" charset="0"/>
              <a:ea typeface="Times New Roman" panose="02020603050405020304" pitchFamily="18" charset="0"/>
            </a:endParaRPr>
          </a:p>
          <a:p>
            <a:pPr marL="320040" indent="-320040">
              <a:lnSpc>
                <a:spcPct val="106000"/>
              </a:lnSpc>
              <a:spcBef>
                <a:spcPts val="1400"/>
              </a:spcBef>
              <a:spcAft>
                <a:spcPts val="800"/>
              </a:spcAft>
              <a:buNone/>
            </a:pPr>
            <a:r>
              <a:rPr lang="en-GB" sz="2800" dirty="0">
                <a:solidFill>
                  <a:srgbClr val="000000"/>
                </a:solidFill>
                <a:effectLst/>
                <a:latin typeface="Aptos" panose="020B0004020202020204" pitchFamily="34" charset="0"/>
                <a:ea typeface="Aptos" panose="020B0004020202020204" pitchFamily="34" charset="0"/>
              </a:rPr>
              <a:t>My inclusion of the shocking mass grave contrasts the care taken in the other images and highlights the options available to us.</a:t>
            </a:r>
            <a:endParaRPr lang="en-GB" sz="2800" dirty="0">
              <a:effectLst/>
              <a:latin typeface="Times New Roman" panose="02020603050405020304" pitchFamily="18" charset="0"/>
              <a:ea typeface="Times New Roman" panose="02020603050405020304" pitchFamily="18" charset="0"/>
            </a:endParaRPr>
          </a:p>
          <a:p>
            <a:pPr marL="320040" indent="-320040">
              <a:lnSpc>
                <a:spcPct val="106000"/>
              </a:lnSpc>
              <a:spcBef>
                <a:spcPts val="1400"/>
              </a:spcBef>
              <a:spcAft>
                <a:spcPts val="800"/>
              </a:spcAft>
              <a:buNone/>
            </a:pPr>
            <a:r>
              <a:rPr lang="en-GB" sz="2800" dirty="0">
                <a:solidFill>
                  <a:srgbClr val="000000"/>
                </a:solidFill>
                <a:effectLst/>
                <a:latin typeface="Aptos" panose="020B0004020202020204" pitchFamily="34" charset="0"/>
                <a:ea typeface="Aptos" panose="020B0004020202020204" pitchFamily="34" charset="0"/>
              </a:rPr>
              <a:t>Cultures have developed formalised social behaviours around death, expressed in rituals and specific buildings and objects, and continues today. The archaeological evidence of these rituals and beliefs can be seen in the existence of ancient mortuary structures, particularly those filled with artifacts associated with the dead which are suggestive of a social interaction. The placement of bodies and artifacts demonstrates an ongoing relationship with the dead.</a:t>
            </a:r>
            <a:endParaRPr lang="en-GB" sz="2800" dirty="0">
              <a:effectLst/>
              <a:latin typeface="Times New Roman" panose="02020603050405020304" pitchFamily="18" charset="0"/>
              <a:ea typeface="Times New Roman" panose="02020603050405020304" pitchFamily="18" charset="0"/>
            </a:endParaRPr>
          </a:p>
          <a:p>
            <a:pPr marL="320040" indent="-320040">
              <a:lnSpc>
                <a:spcPct val="106000"/>
              </a:lnSpc>
              <a:spcBef>
                <a:spcPts val="1400"/>
              </a:spcBef>
              <a:spcAft>
                <a:spcPts val="800"/>
              </a:spcAft>
              <a:buNone/>
            </a:pPr>
            <a:r>
              <a:rPr lang="en-GB" sz="2800" dirty="0">
                <a:solidFill>
                  <a:srgbClr val="000000"/>
                </a:solidFill>
                <a:effectLst/>
                <a:latin typeface="Aptos" panose="020B0004020202020204" pitchFamily="34" charset="0"/>
                <a:ea typeface="Aptos" panose="020B0004020202020204" pitchFamily="34" charset="0"/>
              </a:rPr>
              <a:t>Finding images to communicate this narrative has been challenging, as images can have multiple interpretations. Standing alone, each image means less than when in a narrative depicting the significance of death to human beings.</a:t>
            </a:r>
            <a:endParaRPr lang="en-GB" sz="2800" dirty="0">
              <a:effectLst/>
              <a:latin typeface="Times New Roman" panose="02020603050405020304" pitchFamily="18" charset="0"/>
              <a:ea typeface="Times New Roman" panose="02020603050405020304" pitchFamily="18" charset="0"/>
            </a:endParaRPr>
          </a:p>
          <a:p>
            <a:pPr>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8168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422916-0C5E-9AAA-793E-D7A6FB40EB35}"/>
              </a:ext>
            </a:extLst>
          </p:cNvPr>
          <p:cNvSpPr>
            <a:spLocks noGrp="1"/>
          </p:cNvSpPr>
          <p:nvPr>
            <p:ph idx="1"/>
          </p:nvPr>
        </p:nvSpPr>
        <p:spPr>
          <a:xfrm>
            <a:off x="316635" y="1338942"/>
            <a:ext cx="12134282" cy="7298871"/>
          </a:xfrm>
        </p:spPr>
        <p:txBody>
          <a:bodyPr>
            <a:normAutofit fontScale="47500" lnSpcReduction="20000"/>
          </a:bodyPr>
          <a:lstStyle/>
          <a:p>
            <a:pPr marL="0" indent="0" algn="l" fontAlgn="base">
              <a:buNone/>
            </a:pPr>
            <a:r>
              <a:rPr lang="en-GB" sz="3800" dirty="0">
                <a:latin typeface="Calibri" panose="020F0502020204030204" pitchFamily="34" charset="0"/>
                <a:cs typeface="Calibri" panose="020F0502020204030204" pitchFamily="34" charset="0"/>
              </a:rPr>
              <a:t>Blackstock, 2024. </a:t>
            </a:r>
            <a:r>
              <a:rPr lang="en-US" sz="3800" dirty="0">
                <a:solidFill>
                  <a:srgbClr val="885A60"/>
                </a:solidFill>
                <a:latin typeface="Calibri" panose="020F0502020204030204" pitchFamily="34" charset="0"/>
                <a:cs typeface="Calibri" panose="020F0502020204030204" pitchFamily="34" charset="0"/>
              </a:rPr>
              <a:t>Arnold van </a:t>
            </a:r>
            <a:r>
              <a:rPr lang="en-US" sz="3800" dirty="0" err="1">
                <a:solidFill>
                  <a:srgbClr val="885A60"/>
                </a:solidFill>
                <a:latin typeface="Calibri" panose="020F0502020204030204" pitchFamily="34" charset="0"/>
                <a:cs typeface="Calibri" panose="020F0502020204030204" pitchFamily="34" charset="0"/>
              </a:rPr>
              <a:t>Gennep</a:t>
            </a:r>
            <a:r>
              <a:rPr lang="en-US" sz="3800" dirty="0">
                <a:solidFill>
                  <a:srgbClr val="885A60"/>
                </a:solidFill>
                <a:latin typeface="Calibri" panose="020F0502020204030204" pitchFamily="34" charset="0"/>
                <a:cs typeface="Calibri" panose="020F0502020204030204" pitchFamily="34" charset="0"/>
              </a:rPr>
              <a:t> and the Rites of Passage: Illuminating the Structure of Human Transitions. Available </a:t>
            </a:r>
            <a:r>
              <a:rPr lang="en-US" sz="3800" dirty="0" err="1">
                <a:solidFill>
                  <a:srgbClr val="885A60"/>
                </a:solidFill>
                <a:latin typeface="Calibri" panose="020F0502020204030204" pitchFamily="34" charset="0"/>
                <a:cs typeface="Calibri" panose="020F0502020204030204" pitchFamily="34" charset="0"/>
              </a:rPr>
              <a:t>at:https</a:t>
            </a:r>
            <a:r>
              <a:rPr lang="en-US" sz="3800" dirty="0">
                <a:solidFill>
                  <a:srgbClr val="885A60"/>
                </a:solidFill>
                <a:latin typeface="Calibri" panose="020F0502020204030204" pitchFamily="34" charset="0"/>
                <a:cs typeface="Calibri" panose="020F0502020204030204" pitchFamily="34" charset="0"/>
              </a:rPr>
              <a:t>://gettherapybirmingham.com/arnold-van-gennep-and-the-rites-of-passage-illuminating-the-structure-of-human-transitions/. </a:t>
            </a:r>
          </a:p>
          <a:p>
            <a:pPr marL="0" indent="0">
              <a:lnSpc>
                <a:spcPct val="107000"/>
              </a:lnSpc>
              <a:spcAft>
                <a:spcPts val="800"/>
              </a:spcAft>
              <a:buNone/>
            </a:pPr>
            <a:r>
              <a:rPr lang="en-US" sz="3800" dirty="0" err="1">
                <a:latin typeface="Calibri" panose="020F0502020204030204" pitchFamily="34" charset="0"/>
                <a:cs typeface="Calibri" panose="020F0502020204030204" pitchFamily="34" charset="0"/>
              </a:rPr>
              <a:t>O’Connor,M</a:t>
            </a:r>
            <a:r>
              <a:rPr lang="en-US" sz="3800" dirty="0">
                <a:latin typeface="Calibri" panose="020F0502020204030204" pitchFamily="34" charset="0"/>
                <a:cs typeface="Calibri" panose="020F0502020204030204" pitchFamily="34" charset="0"/>
              </a:rPr>
              <a:t>. </a:t>
            </a:r>
            <a:r>
              <a:rPr lang="en-GB" sz="38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https://www.sciencefriday.com/segments/book-the-grieving-brain/</a:t>
            </a:r>
            <a:endParaRPr lang="en-GB" sz="3800" kern="100" dirty="0">
              <a:effectLst/>
              <a:latin typeface="Calibri" panose="020F0502020204030204" pitchFamily="34" charset="0"/>
              <a:ea typeface="Aptos" panose="020B0004020202020204" pitchFamily="34" charset="0"/>
              <a:cs typeface="Calibri" panose="020F0502020204030204" pitchFamily="34" charset="0"/>
            </a:endParaRPr>
          </a:p>
          <a:p>
            <a:pPr marL="0" indent="0">
              <a:lnSpc>
                <a:spcPct val="107000"/>
              </a:lnSpc>
              <a:spcAft>
                <a:spcPts val="800"/>
              </a:spcAft>
              <a:buNone/>
            </a:pPr>
            <a:r>
              <a:rPr lang="en-GB" sz="3800" kern="100" dirty="0">
                <a:effectLst/>
                <a:latin typeface="Calibri" panose="020F0502020204030204" pitchFamily="34" charset="0"/>
                <a:ea typeface="Aptos" panose="020B0004020202020204" pitchFamily="34" charset="0"/>
                <a:cs typeface="Calibri" panose="020F0502020204030204" pitchFamily="34" charset="0"/>
              </a:rPr>
              <a:t>Sneddon, A. (2019) ‘An Analog from the Prehistoric Bronze Age Site of Alambra </a:t>
            </a:r>
            <a:r>
              <a:rPr lang="en-GB" sz="3800" kern="100" dirty="0" err="1">
                <a:effectLst/>
                <a:latin typeface="Calibri" panose="020F0502020204030204" pitchFamily="34" charset="0"/>
                <a:ea typeface="Aptos" panose="020B0004020202020204" pitchFamily="34" charset="0"/>
                <a:cs typeface="Calibri" panose="020F0502020204030204" pitchFamily="34" charset="0"/>
              </a:rPr>
              <a:t>Mouttes</a:t>
            </a:r>
            <a:r>
              <a:rPr lang="en-GB" sz="3800" kern="100" dirty="0">
                <a:effectLst/>
                <a:latin typeface="Calibri" panose="020F0502020204030204" pitchFamily="34" charset="0"/>
                <a:ea typeface="Aptos" panose="020B0004020202020204" pitchFamily="34" charset="0"/>
                <a:cs typeface="Calibri" panose="020F0502020204030204" pitchFamily="34" charset="0"/>
              </a:rPr>
              <a:t> (Cyprus) for Adornments on the Enigmatic “</a:t>
            </a:r>
            <a:r>
              <a:rPr lang="en-GB" sz="3800" kern="100" dirty="0" err="1">
                <a:effectLst/>
                <a:latin typeface="Calibri" panose="020F0502020204030204" pitchFamily="34" charset="0"/>
                <a:ea typeface="Aptos" panose="020B0004020202020204" pitchFamily="34" charset="0"/>
                <a:cs typeface="Calibri" panose="020F0502020204030204" pitchFamily="34" charset="0"/>
              </a:rPr>
              <a:t>Vounous</a:t>
            </a:r>
            <a:r>
              <a:rPr lang="en-GB" sz="3800" kern="100" dirty="0">
                <a:effectLst/>
                <a:latin typeface="Calibri" panose="020F0502020204030204" pitchFamily="34" charset="0"/>
                <a:ea typeface="Aptos" panose="020B0004020202020204" pitchFamily="34" charset="0"/>
                <a:cs typeface="Calibri" panose="020F0502020204030204" pitchFamily="34" charset="0"/>
              </a:rPr>
              <a:t> Bowl”’, </a:t>
            </a:r>
            <a:r>
              <a:rPr lang="en-GB" sz="3800" i="1" kern="100" dirty="0">
                <a:effectLst/>
                <a:latin typeface="Calibri" panose="020F0502020204030204" pitchFamily="34" charset="0"/>
                <a:ea typeface="Aptos" panose="020B0004020202020204" pitchFamily="34" charset="0"/>
                <a:cs typeface="Calibri" panose="020F0502020204030204" pitchFamily="34" charset="0"/>
              </a:rPr>
              <a:t>Bulletin of the American Schools of Oriental Research</a:t>
            </a:r>
            <a:r>
              <a:rPr lang="en-GB" sz="3800" kern="100" dirty="0">
                <a:effectLst/>
                <a:latin typeface="Calibri" panose="020F0502020204030204" pitchFamily="34" charset="0"/>
                <a:ea typeface="Aptos" panose="020B0004020202020204" pitchFamily="34" charset="0"/>
                <a:cs typeface="Calibri" panose="020F0502020204030204" pitchFamily="34" charset="0"/>
              </a:rPr>
              <a:t>, 382(382), pp. 1–15. Available at: </a:t>
            </a:r>
            <a:r>
              <a:rPr lang="en-GB" sz="38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https://doi.org/10.1086/705485</a:t>
            </a:r>
            <a:r>
              <a:rPr lang="en-GB" sz="3800" kern="100" dirty="0">
                <a:effectLst/>
                <a:latin typeface="Calibri" panose="020F0502020204030204" pitchFamily="34" charset="0"/>
                <a:ea typeface="Aptos" panose="020B0004020202020204" pitchFamily="34" charset="0"/>
                <a:cs typeface="Calibri" panose="020F0502020204030204" pitchFamily="34" charset="0"/>
              </a:rPr>
              <a:t>.</a:t>
            </a:r>
          </a:p>
          <a:p>
            <a:pPr marL="0" indent="0">
              <a:lnSpc>
                <a:spcPct val="107000"/>
              </a:lnSpc>
              <a:spcAft>
                <a:spcPts val="800"/>
              </a:spcAft>
              <a:buNone/>
            </a:pPr>
            <a:r>
              <a:rPr lang="en-GB" sz="3800" kern="100" dirty="0">
                <a:effectLst/>
                <a:latin typeface="Calibri" panose="020F0502020204030204" pitchFamily="34" charset="0"/>
                <a:ea typeface="Aptos" panose="020B0004020202020204" pitchFamily="34" charset="0"/>
                <a:cs typeface="Calibri" panose="020F0502020204030204" pitchFamily="34" charset="0"/>
              </a:rPr>
              <a:t>Stroebe, M. and Schut, H. (2010) ‘The Dual Process Model of Coping with Bereavement: A Decade on’, </a:t>
            </a:r>
            <a:r>
              <a:rPr lang="en-GB" sz="3800" i="1" kern="100" dirty="0">
                <a:effectLst/>
                <a:latin typeface="Calibri" panose="020F0502020204030204" pitchFamily="34" charset="0"/>
                <a:ea typeface="Aptos" panose="020B0004020202020204" pitchFamily="34" charset="0"/>
                <a:cs typeface="Calibri" panose="020F0502020204030204" pitchFamily="34" charset="0"/>
              </a:rPr>
              <a:t>Omega: Journal of Death and Dying</a:t>
            </a:r>
            <a:r>
              <a:rPr lang="en-GB" sz="3800" kern="100" dirty="0">
                <a:effectLst/>
                <a:latin typeface="Calibri" panose="020F0502020204030204" pitchFamily="34" charset="0"/>
                <a:ea typeface="Aptos" panose="020B0004020202020204" pitchFamily="34" charset="0"/>
                <a:cs typeface="Calibri" panose="020F0502020204030204" pitchFamily="34" charset="0"/>
              </a:rPr>
              <a:t>, 61(4), pp. 273–289. Available at: </a:t>
            </a:r>
            <a:r>
              <a:rPr lang="en-GB" sz="38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4"/>
              </a:rPr>
              <a:t>https://doi.org/10.2190/OM.61.4.b</a:t>
            </a:r>
            <a:r>
              <a:rPr lang="en-GB" sz="3800" kern="100" dirty="0">
                <a:effectLst/>
                <a:latin typeface="Calibri" panose="020F0502020204030204" pitchFamily="34" charset="0"/>
                <a:ea typeface="Aptos" panose="020B0004020202020204" pitchFamily="34" charset="0"/>
                <a:cs typeface="Calibri" panose="020F0502020204030204" pitchFamily="34" charset="0"/>
              </a:rPr>
              <a:t>.</a:t>
            </a:r>
          </a:p>
          <a:p>
            <a:pPr marL="0" indent="0">
              <a:lnSpc>
                <a:spcPct val="107000"/>
              </a:lnSpc>
              <a:spcAft>
                <a:spcPts val="800"/>
              </a:spcAft>
              <a:buNone/>
            </a:pPr>
            <a:r>
              <a:rPr lang="en-GB" sz="3800" kern="100" dirty="0">
                <a:effectLst/>
                <a:latin typeface="Calibri" panose="020F0502020204030204" pitchFamily="34" charset="0"/>
                <a:ea typeface="Aptos" panose="020B0004020202020204" pitchFamily="34" charset="0"/>
                <a:cs typeface="Calibri" panose="020F0502020204030204" pitchFamily="34" charset="0"/>
              </a:rPr>
              <a:t>Tarlow, S. (1999) </a:t>
            </a:r>
            <a:r>
              <a:rPr lang="en-GB" sz="3800" i="1" kern="100" dirty="0">
                <a:effectLst/>
                <a:latin typeface="Calibri" panose="020F0502020204030204" pitchFamily="34" charset="0"/>
                <a:ea typeface="Aptos" panose="020B0004020202020204" pitchFamily="34" charset="0"/>
                <a:cs typeface="Calibri" panose="020F0502020204030204" pitchFamily="34" charset="0"/>
              </a:rPr>
              <a:t>Bereavement and commemoration : an archaeology of mortality</a:t>
            </a:r>
            <a:r>
              <a:rPr lang="en-GB" sz="3800" kern="100" dirty="0">
                <a:effectLst/>
                <a:latin typeface="Calibri" panose="020F0502020204030204" pitchFamily="34" charset="0"/>
                <a:ea typeface="Aptos" panose="020B0004020202020204" pitchFamily="34" charset="0"/>
                <a:cs typeface="Calibri" panose="020F0502020204030204" pitchFamily="34" charset="0"/>
              </a:rPr>
              <a:t>. Oxford: Blackwell.</a:t>
            </a:r>
          </a:p>
          <a:p>
            <a:pPr marL="0" indent="0">
              <a:lnSpc>
                <a:spcPct val="107000"/>
              </a:lnSpc>
              <a:spcAft>
                <a:spcPts val="800"/>
              </a:spcAft>
              <a:buNone/>
            </a:pPr>
            <a:r>
              <a:rPr lang="en-GB" sz="3800" kern="100" dirty="0">
                <a:effectLst/>
                <a:latin typeface="Calibri" panose="020F0502020204030204" pitchFamily="34" charset="0"/>
                <a:ea typeface="Aptos" panose="020B0004020202020204" pitchFamily="34" charset="0"/>
                <a:cs typeface="Calibri" panose="020F0502020204030204" pitchFamily="34" charset="0"/>
              </a:rPr>
              <a:t>Vachon, M.L.S. (2023) ‘Book Review: The Grieving Brain: The Surprising Science of How we Learn from Love and Loss’, </a:t>
            </a:r>
            <a:r>
              <a:rPr lang="en-GB" sz="3800" i="1" kern="100" dirty="0">
                <a:effectLst/>
                <a:latin typeface="Calibri" panose="020F0502020204030204" pitchFamily="34" charset="0"/>
                <a:ea typeface="Aptos" panose="020B0004020202020204" pitchFamily="34" charset="0"/>
                <a:cs typeface="Calibri" panose="020F0502020204030204" pitchFamily="34" charset="0"/>
              </a:rPr>
              <a:t>OMEGA - Journal of Death and Dying</a:t>
            </a:r>
            <a:r>
              <a:rPr lang="en-GB" sz="3800" kern="100" dirty="0">
                <a:effectLst/>
                <a:latin typeface="Calibri" panose="020F0502020204030204" pitchFamily="34" charset="0"/>
                <a:ea typeface="Aptos" panose="020B0004020202020204" pitchFamily="34" charset="0"/>
                <a:cs typeface="Calibri" panose="020F0502020204030204" pitchFamily="34" charset="0"/>
              </a:rPr>
              <a:t>. Los Angeles, CA: SAGE Publications, pp. 364–367. Available at: </a:t>
            </a:r>
            <a:r>
              <a:rPr lang="en-GB" sz="38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5"/>
              </a:rPr>
              <a:t>https://doi.org/10.1177/00302228231183189</a:t>
            </a:r>
            <a:r>
              <a:rPr lang="en-GB" sz="3800" kern="100" dirty="0">
                <a:effectLst/>
                <a:latin typeface="Calibri" panose="020F0502020204030204" pitchFamily="34" charset="0"/>
                <a:ea typeface="Aptos" panose="020B0004020202020204" pitchFamily="34" charset="0"/>
                <a:cs typeface="Calibri" panose="020F0502020204030204" pitchFamily="34" charset="0"/>
              </a:rPr>
              <a:t>.</a:t>
            </a:r>
          </a:p>
          <a:p>
            <a:pPr marL="0" indent="0">
              <a:lnSpc>
                <a:spcPct val="107000"/>
              </a:lnSpc>
              <a:spcAft>
                <a:spcPts val="800"/>
              </a:spcAft>
              <a:buNone/>
            </a:pPr>
            <a:r>
              <a:rPr lang="en-GB" sz="3800" kern="100" dirty="0">
                <a:effectLst/>
                <a:latin typeface="Calibri" panose="020F0502020204030204" pitchFamily="34" charset="0"/>
                <a:ea typeface="Aptos" panose="020B0004020202020204" pitchFamily="34" charset="0"/>
                <a:cs typeface="Calibri" panose="020F0502020204030204" pitchFamily="34" charset="0"/>
              </a:rPr>
              <a:t>Van </a:t>
            </a:r>
            <a:r>
              <a:rPr lang="en-GB" sz="3800" kern="100" dirty="0" err="1">
                <a:effectLst/>
                <a:latin typeface="Calibri" panose="020F0502020204030204" pitchFamily="34" charset="0"/>
                <a:ea typeface="Aptos" panose="020B0004020202020204" pitchFamily="34" charset="0"/>
                <a:cs typeface="Calibri" panose="020F0502020204030204" pitchFamily="34" charset="0"/>
              </a:rPr>
              <a:t>Gennep</a:t>
            </a:r>
            <a:r>
              <a:rPr lang="en-GB" sz="3800" kern="100" dirty="0">
                <a:effectLst/>
                <a:latin typeface="Calibri" panose="020F0502020204030204" pitchFamily="34" charset="0"/>
                <a:ea typeface="Aptos" panose="020B0004020202020204" pitchFamily="34" charset="0"/>
                <a:cs typeface="Calibri" panose="020F0502020204030204" pitchFamily="34" charset="0"/>
              </a:rPr>
              <a:t> A. (1960). </a:t>
            </a:r>
            <a:r>
              <a:rPr lang="en-GB" sz="3800" i="1" kern="100" dirty="0">
                <a:effectLst/>
                <a:latin typeface="Calibri" panose="020F0502020204030204" pitchFamily="34" charset="0"/>
                <a:ea typeface="Aptos" panose="020B0004020202020204" pitchFamily="34" charset="0"/>
                <a:cs typeface="Calibri" panose="020F0502020204030204" pitchFamily="34" charset="0"/>
              </a:rPr>
              <a:t>The rites of passage</a:t>
            </a:r>
            <a:r>
              <a:rPr lang="en-GB" sz="3800" kern="100" dirty="0">
                <a:effectLst/>
                <a:latin typeface="Calibri" panose="020F0502020204030204" pitchFamily="34" charset="0"/>
                <a:ea typeface="Aptos" panose="020B0004020202020204" pitchFamily="34" charset="0"/>
                <a:cs typeface="Calibri" panose="020F0502020204030204" pitchFamily="34" charset="0"/>
              </a:rPr>
              <a:t>. Chicago: University of Chicago Press. (Original work published 1909).</a:t>
            </a:r>
          </a:p>
          <a:p>
            <a:pPr marL="0" indent="0">
              <a:buNone/>
            </a:pPr>
            <a:r>
              <a:rPr lang="en-US" sz="3800" dirty="0"/>
              <a:t>Images- on next slide.</a:t>
            </a:r>
          </a:p>
          <a:p>
            <a:pPr>
              <a:buNone/>
            </a:pPr>
            <a:endParaRPr lang="en-US" dirty="0"/>
          </a:p>
          <a:p>
            <a:pPr>
              <a:buNone/>
            </a:pPr>
            <a:endParaRPr lang="en-US" dirty="0"/>
          </a:p>
          <a:p>
            <a:pPr>
              <a:buNone/>
            </a:pPr>
            <a:br>
              <a:rPr lang="en-US" dirty="0"/>
            </a:br>
            <a:endParaRPr lang="en-GB" dirty="0"/>
          </a:p>
        </p:txBody>
      </p:sp>
      <p:sp>
        <p:nvSpPr>
          <p:cNvPr id="7" name="Title 6">
            <a:extLst>
              <a:ext uri="{FF2B5EF4-FFF2-40B4-BE49-F238E27FC236}">
                <a16:creationId xmlns:a16="http://schemas.microsoft.com/office/drawing/2014/main" id="{5B896B48-D8B2-5DB0-6676-1E43C2DC108A}"/>
              </a:ext>
            </a:extLst>
          </p:cNvPr>
          <p:cNvSpPr>
            <a:spLocks noGrp="1"/>
          </p:cNvSpPr>
          <p:nvPr>
            <p:ph type="title"/>
          </p:nvPr>
        </p:nvSpPr>
        <p:spPr>
          <a:xfrm>
            <a:off x="2020888" y="277587"/>
            <a:ext cx="9199880" cy="2317672"/>
          </a:xfrm>
        </p:spPr>
        <p:txBody>
          <a:bodyPr/>
          <a:lstStyle/>
          <a:p>
            <a:r>
              <a:rPr lang="en-GB" dirty="0"/>
              <a:t>Bibliography</a:t>
            </a:r>
          </a:p>
        </p:txBody>
      </p:sp>
    </p:spTree>
    <p:extLst>
      <p:ext uri="{BB962C8B-B14F-4D97-AF65-F5344CB8AC3E}">
        <p14:creationId xmlns:p14="http://schemas.microsoft.com/office/powerpoint/2010/main" val="2864185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C8C87-69D7-823D-4AB6-C2477063B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BBC07E-F640-2B3B-2AA1-71BCC8E85E13}"/>
              </a:ext>
            </a:extLst>
          </p:cNvPr>
          <p:cNvSpPr>
            <a:spLocks noGrp="1"/>
          </p:cNvSpPr>
          <p:nvPr>
            <p:ph type="title"/>
          </p:nvPr>
        </p:nvSpPr>
        <p:spPr>
          <a:xfrm>
            <a:off x="1536794" y="282388"/>
            <a:ext cx="9199880" cy="887506"/>
          </a:xfrm>
        </p:spPr>
        <p:txBody>
          <a:bodyPr>
            <a:normAutofit/>
          </a:bodyPr>
          <a:lstStyle/>
          <a:p>
            <a:r>
              <a:rPr lang="en-GB" sz="2400" dirty="0" err="1"/>
              <a:t>ImAGES</a:t>
            </a:r>
            <a:endParaRPr lang="en-GB" sz="2400" dirty="0"/>
          </a:p>
        </p:txBody>
      </p:sp>
      <p:sp>
        <p:nvSpPr>
          <p:cNvPr id="3" name="Content Placeholder 2">
            <a:extLst>
              <a:ext uri="{FF2B5EF4-FFF2-40B4-BE49-F238E27FC236}">
                <a16:creationId xmlns:a16="http://schemas.microsoft.com/office/drawing/2014/main" id="{9D1A430E-208A-9758-4404-8C3993672F5C}"/>
              </a:ext>
            </a:extLst>
          </p:cNvPr>
          <p:cNvSpPr>
            <a:spLocks noGrp="1"/>
          </p:cNvSpPr>
          <p:nvPr>
            <p:ph idx="1"/>
          </p:nvPr>
        </p:nvSpPr>
        <p:spPr>
          <a:xfrm>
            <a:off x="333659" y="1008528"/>
            <a:ext cx="12134282" cy="6831107"/>
          </a:xfrm>
        </p:spPr>
        <p:txBody>
          <a:bodyPr>
            <a:noAutofit/>
          </a:bodyPr>
          <a:lstStyle/>
          <a:p>
            <a:pPr marL="0" indent="0">
              <a:lnSpc>
                <a:spcPct val="107000"/>
              </a:lnSpc>
              <a:spcAft>
                <a:spcPts val="800"/>
              </a:spcAft>
              <a:buNone/>
            </a:pPr>
            <a:r>
              <a:rPr lang="en-US" sz="1400" dirty="0">
                <a:latin typeface="Calibri" panose="020F0502020204030204" pitchFamily="34" charset="0"/>
                <a:cs typeface="Calibri" panose="020F0502020204030204" pitchFamily="34" charset="0"/>
              </a:rPr>
              <a:t>1.O’Connor, Mary-Francis. </a:t>
            </a:r>
            <a:r>
              <a:rPr lang="en-GB" sz="1400" b="1" i="1" u="sng"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2"/>
              </a:rPr>
              <a:t>The Grieving Brain: The Surprising Science of How We Learn from Love and Loss</a:t>
            </a:r>
            <a:r>
              <a:rPr lang="en-GB" sz="1400" dirty="0">
                <a:effectLst/>
                <a:latin typeface="Calibri" panose="020F0502020204030204" pitchFamily="34" charset="0"/>
                <a:ea typeface="Aptos" panose="020B0004020202020204" pitchFamily="34" charset="0"/>
                <a:cs typeface="Calibri" panose="020F0502020204030204" pitchFamily="34" charset="0"/>
              </a:rPr>
              <a:t>,  Available at: </a:t>
            </a:r>
            <a:r>
              <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3"/>
              </a:rPr>
              <a:t>https://www.sciencefriday.com/segments/book-the-grieving-brain/</a:t>
            </a:r>
            <a:endParaRPr lang="en-GB" sz="1400" kern="100" dirty="0">
              <a:effectLst/>
              <a:latin typeface="Calibri" panose="020F0502020204030204" pitchFamily="34" charset="0"/>
              <a:ea typeface="Aptos" panose="020B0004020202020204" pitchFamily="34" charset="0"/>
              <a:cs typeface="Calibri" panose="020F0502020204030204" pitchFamily="34" charset="0"/>
            </a:endParaRPr>
          </a:p>
          <a:p>
            <a:pPr marL="0" indent="0">
              <a:buNone/>
            </a:pPr>
            <a:r>
              <a:rPr lang="en-US" sz="1400" dirty="0">
                <a:latin typeface="Calibri" panose="020F0502020204030204" pitchFamily="34" charset="0"/>
                <a:cs typeface="Calibri" panose="020F0502020204030204" pitchFamily="34" charset="0"/>
              </a:rPr>
              <a:t>2. Van </a:t>
            </a:r>
            <a:r>
              <a:rPr lang="en-US" sz="1400" dirty="0" err="1">
                <a:latin typeface="Calibri" panose="020F0502020204030204" pitchFamily="34" charset="0"/>
                <a:cs typeface="Calibri" panose="020F0502020204030204" pitchFamily="34" charset="0"/>
              </a:rPr>
              <a:t>Gennep’s</a:t>
            </a:r>
            <a:r>
              <a:rPr lang="en-US" sz="1400" dirty="0">
                <a:latin typeface="Calibri" panose="020F0502020204030204" pitchFamily="34" charset="0"/>
                <a:cs typeface="Calibri" panose="020F0502020204030204" pitchFamily="34" charset="0"/>
              </a:rPr>
              <a:t> Stages of Rites of Passage. YouTube. Available at: </a:t>
            </a:r>
            <a:r>
              <a:rPr lang="en-US" sz="1400" dirty="0">
                <a:latin typeface="Calibri" panose="020F0502020204030204" pitchFamily="34" charset="0"/>
                <a:cs typeface="Calibri" panose="020F0502020204030204" pitchFamily="34" charset="0"/>
                <a:hlinkClick r:id="rId4"/>
              </a:rPr>
              <a:t>https://www.youtube.com/watch?v=nRwuGvIn_t4&amp;ab_channel=DMGeorgina</a:t>
            </a:r>
            <a:endParaRPr lang="en-US" sz="1400" dirty="0">
              <a:latin typeface="Calibri" panose="020F0502020204030204" pitchFamily="34" charset="0"/>
              <a:cs typeface="Calibri" panose="020F0502020204030204" pitchFamily="34" charset="0"/>
            </a:endParaRPr>
          </a:p>
          <a:p>
            <a:pPr>
              <a:buNone/>
            </a:pPr>
            <a:r>
              <a:rPr lang="en-US" sz="1400" dirty="0">
                <a:latin typeface="Calibri" panose="020F0502020204030204" pitchFamily="34" charset="0"/>
                <a:cs typeface="Calibri" panose="020F0502020204030204" pitchFamily="34" charset="0"/>
              </a:rPr>
              <a:t>3. Grief Theory 101: The Dual Process Modal of Grief. </a:t>
            </a:r>
            <a:r>
              <a:rPr lang="en-US" sz="1400" i="1" dirty="0">
                <a:latin typeface="Calibri" panose="020F0502020204030204" pitchFamily="34" charset="0"/>
                <a:cs typeface="Calibri" panose="020F0502020204030204" pitchFamily="34" charset="0"/>
              </a:rPr>
              <a:t>What’s your grief? </a:t>
            </a:r>
            <a:r>
              <a:rPr lang="en-US" sz="1400" dirty="0">
                <a:latin typeface="Calibri" panose="020F0502020204030204" pitchFamily="34" charset="0"/>
                <a:cs typeface="Calibri" panose="020F0502020204030204" pitchFamily="34" charset="0"/>
              </a:rPr>
              <a:t>Available at :https://whatsyourgrief.com/dual-process-model-of-grief/</a:t>
            </a:r>
          </a:p>
          <a:p>
            <a:pPr>
              <a:lnSpc>
                <a:spcPct val="107000"/>
              </a:lnSpc>
              <a:spcAft>
                <a:spcPts val="800"/>
              </a:spcAft>
              <a:buNone/>
            </a:pPr>
            <a:r>
              <a:rPr lang="en-US" sz="1400" dirty="0">
                <a:latin typeface="Calibri" panose="020F0502020204030204" pitchFamily="34" charset="0"/>
                <a:cs typeface="Calibri" panose="020F0502020204030204" pitchFamily="34" charset="0"/>
              </a:rPr>
              <a:t>4. </a:t>
            </a:r>
            <a:r>
              <a:rPr lang="en-GB" sz="1400" kern="100" dirty="0">
                <a:effectLst/>
                <a:latin typeface="Calibri" panose="020F0502020204030204" pitchFamily="34" charset="0"/>
                <a:ea typeface="Aptos" panose="020B0004020202020204" pitchFamily="34" charset="0"/>
                <a:cs typeface="Calibri" panose="020F0502020204030204" pitchFamily="34" charset="0"/>
              </a:rPr>
              <a:t>Grief in Different Cultures: A Comparative Look. </a:t>
            </a:r>
            <a:r>
              <a:rPr lang="en-GB" sz="1400" i="1" kern="100" dirty="0">
                <a:effectLst/>
                <a:latin typeface="Calibri" panose="020F0502020204030204" pitchFamily="34" charset="0"/>
                <a:ea typeface="Aptos" panose="020B0004020202020204" pitchFamily="34" charset="0"/>
                <a:cs typeface="Calibri" panose="020F0502020204030204" pitchFamily="34" charset="0"/>
              </a:rPr>
              <a:t>Myfarewelling.com.</a:t>
            </a:r>
            <a:r>
              <a:rPr lang="en-GB" sz="1400" kern="100" dirty="0">
                <a:effectLst/>
                <a:latin typeface="Calibri" panose="020F0502020204030204" pitchFamily="34" charset="0"/>
                <a:ea typeface="Aptos" panose="020B0004020202020204" pitchFamily="34" charset="0"/>
                <a:cs typeface="Calibri" panose="020F0502020204030204" pitchFamily="34" charset="0"/>
              </a:rPr>
              <a:t> Available at: </a:t>
            </a:r>
            <a:r>
              <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5"/>
              </a:rPr>
              <a:t>https://www.myfarewelling.com/article/grief-in-different-cultures-a-comparative-look</a:t>
            </a:r>
            <a:endPar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endParaRPr>
          </a:p>
          <a:p>
            <a:pPr>
              <a:lnSpc>
                <a:spcPct val="107000"/>
              </a:lnSpc>
              <a:spcAft>
                <a:spcPts val="800"/>
              </a:spcAft>
              <a:buNone/>
            </a:pPr>
            <a:r>
              <a:rPr lang="en-GB" sz="1400" kern="100" dirty="0">
                <a:latin typeface="Calibri" panose="020F0502020204030204" pitchFamily="34" charset="0"/>
                <a:ea typeface="Aptos" panose="020B0004020202020204" pitchFamily="34" charset="0"/>
                <a:cs typeface="Calibri" panose="020F0502020204030204" pitchFamily="34" charset="0"/>
              </a:rPr>
              <a:t>5.</a:t>
            </a:r>
            <a:r>
              <a:rPr lang="en-GB" sz="1400" b="1" i="1" kern="100" dirty="0">
                <a:effectLst/>
                <a:latin typeface="Calibri" panose="020F0502020204030204" pitchFamily="34" charset="0"/>
                <a:ea typeface="Aptos" panose="020B0004020202020204" pitchFamily="34" charset="0"/>
                <a:cs typeface="Calibri" panose="020F0502020204030204" pitchFamily="34" charset="0"/>
              </a:rPr>
              <a:t> </a:t>
            </a:r>
            <a:r>
              <a:rPr lang="en-GB" sz="1400" i="1" kern="100" dirty="0">
                <a:effectLst/>
                <a:latin typeface="Calibri" panose="020F0502020204030204" pitchFamily="34" charset="0"/>
                <a:ea typeface="Aptos" panose="020B0004020202020204" pitchFamily="34" charset="0"/>
                <a:cs typeface="Calibri" panose="020F0502020204030204" pitchFamily="34" charset="0"/>
              </a:rPr>
              <a:t>UN expert proposes human rights framework to manage the world’s tens of thousands of mass grave sites. Aljazeera. </a:t>
            </a:r>
            <a:r>
              <a:rPr lang="en-GB" sz="14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6"/>
              </a:rPr>
              <a:t>https://www.aljazeera.com/news/2020/10/28/report-on-mass-graves</a:t>
            </a:r>
            <a:endPar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endParaRPr>
          </a:p>
          <a:p>
            <a:pPr marL="0" indent="0">
              <a:lnSpc>
                <a:spcPct val="107000"/>
              </a:lnSpc>
              <a:spcAft>
                <a:spcPts val="800"/>
              </a:spcAft>
              <a:buNone/>
            </a:pPr>
            <a:r>
              <a:rPr lang="en-GB" sz="1400" kern="100" dirty="0">
                <a:effectLst/>
                <a:latin typeface="Calibri" panose="020F0502020204030204" pitchFamily="34" charset="0"/>
                <a:ea typeface="Aptos" panose="020B0004020202020204" pitchFamily="34" charset="0"/>
                <a:cs typeface="Calibri" panose="020F0502020204030204" pitchFamily="34" charset="0"/>
              </a:rPr>
              <a:t>6. Mortuary houses in </a:t>
            </a:r>
            <a:r>
              <a:rPr lang="en-GB" sz="1400" kern="100" dirty="0" err="1">
                <a:effectLst/>
                <a:latin typeface="Calibri" panose="020F0502020204030204" pitchFamily="34" charset="0"/>
                <a:ea typeface="Aptos" panose="020B0004020202020204" pitchFamily="34" charset="0"/>
                <a:cs typeface="Calibri" panose="020F0502020204030204" pitchFamily="34" charset="0"/>
              </a:rPr>
              <a:t>Indonesia.</a:t>
            </a:r>
            <a:r>
              <a:rPr lang="en-GB" sz="1400" i="1" kern="100" dirty="0" err="1">
                <a:effectLst/>
                <a:latin typeface="Calibri" panose="020F0502020204030204" pitchFamily="34" charset="0"/>
                <a:ea typeface="Aptos" panose="020B0004020202020204" pitchFamily="34" charset="0"/>
                <a:cs typeface="Calibri" panose="020F0502020204030204" pitchFamily="34" charset="0"/>
              </a:rPr>
              <a:t>Axiom</a:t>
            </a:r>
            <a:r>
              <a:rPr lang="en-GB" sz="1400" i="1" kern="100" dirty="0">
                <a:effectLst/>
                <a:latin typeface="Calibri" panose="020F0502020204030204" pitchFamily="34" charset="0"/>
                <a:ea typeface="Aptos" panose="020B0004020202020204" pitchFamily="34" charset="0"/>
                <a:cs typeface="Calibri" panose="020F0502020204030204" pitchFamily="34" charset="0"/>
              </a:rPr>
              <a:t>. </a:t>
            </a:r>
            <a:r>
              <a:rPr lang="en-GB" sz="14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hlinkClick r:id="rId7"/>
              </a:rPr>
              <a:t>https://axiom-cms.com/deathcare-software/world-funeral-traditions/</a:t>
            </a:r>
            <a:endParaRPr lang="en-GB" sz="1400" u="sng" kern="100" dirty="0">
              <a:solidFill>
                <a:srgbClr val="467886"/>
              </a:solidFill>
              <a:effectLst/>
              <a:latin typeface="Calibri" panose="020F0502020204030204" pitchFamily="34" charset="0"/>
              <a:ea typeface="Aptos" panose="020B0004020202020204" pitchFamily="34" charset="0"/>
              <a:cs typeface="Calibri" panose="020F0502020204030204" pitchFamily="34" charset="0"/>
            </a:endParaRPr>
          </a:p>
          <a:p>
            <a:pPr marL="0" indent="0">
              <a:lnSpc>
                <a:spcPct val="107000"/>
              </a:lnSpc>
              <a:spcAft>
                <a:spcPts val="800"/>
              </a:spcAft>
              <a:buNone/>
            </a:pPr>
            <a:r>
              <a:rPr lang="en-GB" sz="1400" kern="100" dirty="0">
                <a:effectLst/>
                <a:latin typeface="Calibri" panose="020F0502020204030204" pitchFamily="34" charset="0"/>
                <a:ea typeface="Aptos" panose="020B0004020202020204" pitchFamily="34" charset="0"/>
                <a:cs typeface="Calibri" panose="020F0502020204030204" pitchFamily="34" charset="0"/>
              </a:rPr>
              <a:t>7. </a:t>
            </a:r>
            <a:r>
              <a:rPr lang="en-GB" sz="1400" kern="100" dirty="0" err="1">
                <a:effectLst/>
                <a:latin typeface="Calibri" panose="020F0502020204030204" pitchFamily="34" charset="0"/>
                <a:ea typeface="Aptos" panose="020B0004020202020204" pitchFamily="34" charset="0"/>
                <a:cs typeface="Calibri" panose="020F0502020204030204" pitchFamily="34" charset="0"/>
              </a:rPr>
              <a:t>Kalonaros,Ro</a:t>
            </a:r>
            <a:r>
              <a:rPr lang="en-GB" sz="1400" kern="100" dirty="0">
                <a:effectLst/>
                <a:latin typeface="Calibri" panose="020F0502020204030204" pitchFamily="34" charset="0"/>
                <a:ea typeface="Aptos" panose="020B0004020202020204" pitchFamily="34" charset="0"/>
                <a:cs typeface="Calibri" panose="020F0502020204030204" pitchFamily="34" charset="0"/>
              </a:rPr>
              <a:t>. The Professional Mourners of Mani, Greece. </a:t>
            </a:r>
            <a:r>
              <a:rPr lang="en-GB" sz="1400" i="1" kern="100" dirty="0" err="1">
                <a:effectLst/>
                <a:latin typeface="Calibri" panose="020F0502020204030204" pitchFamily="34" charset="0"/>
                <a:ea typeface="Aptos" panose="020B0004020202020204" pitchFamily="34" charset="0"/>
                <a:cs typeface="Calibri" panose="020F0502020204030204" pitchFamily="34" charset="0"/>
              </a:rPr>
              <a:t>AtlasObscura</a:t>
            </a:r>
            <a:r>
              <a:rPr lang="en-GB" sz="1400" i="1" kern="100" dirty="0">
                <a:effectLst/>
                <a:latin typeface="Calibri" panose="020F0502020204030204" pitchFamily="34" charset="0"/>
                <a:ea typeface="Aptos" panose="020B0004020202020204" pitchFamily="34" charset="0"/>
                <a:cs typeface="Calibri" panose="020F0502020204030204" pitchFamily="34" charset="0"/>
              </a:rPr>
              <a:t>. </a:t>
            </a:r>
            <a:r>
              <a:rPr lang="en-GB" sz="14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US" sz="1400" dirty="0">
                <a:latin typeface="Calibri" panose="020F0502020204030204" pitchFamily="34" charset="0"/>
                <a:cs typeface="Calibri" panose="020F0502020204030204" pitchFamily="34" charset="0"/>
                <a:hlinkClick r:id="rId8"/>
              </a:rPr>
              <a:t>The Professional Mourners of Mani, Greece - Atlas Obscura</a:t>
            </a:r>
            <a:endParaRPr lang="en-US" sz="1400" dirty="0">
              <a:latin typeface="Calibri" panose="020F0502020204030204" pitchFamily="34" charset="0"/>
              <a:cs typeface="Calibri" panose="020F0502020204030204" pitchFamily="34" charset="0"/>
            </a:endParaRPr>
          </a:p>
          <a:p>
            <a:pPr marL="0" indent="0">
              <a:lnSpc>
                <a:spcPct val="107000"/>
              </a:lnSpc>
              <a:spcAft>
                <a:spcPts val="800"/>
              </a:spcAft>
              <a:buNone/>
            </a:pPr>
            <a:r>
              <a:rPr lang="en-GB" sz="1400" kern="100" dirty="0">
                <a:effectLst/>
                <a:latin typeface="Calibri" panose="020F0502020204030204" pitchFamily="34" charset="0"/>
                <a:ea typeface="Aptos" panose="020B0004020202020204" pitchFamily="34" charset="0"/>
                <a:cs typeface="Calibri" panose="020F0502020204030204" pitchFamily="34" charset="0"/>
              </a:rPr>
              <a:t>8.Death, Burial and the Afterlife in Ancient Greece. </a:t>
            </a:r>
            <a:r>
              <a:rPr lang="en-GB" sz="1400" i="1" kern="100" dirty="0">
                <a:effectLst/>
                <a:latin typeface="Calibri" panose="020F0502020204030204" pitchFamily="34" charset="0"/>
                <a:ea typeface="Aptos" panose="020B0004020202020204" pitchFamily="34" charset="0"/>
                <a:cs typeface="Calibri" panose="020F0502020204030204" pitchFamily="34" charset="0"/>
              </a:rPr>
              <a:t>The Met. </a:t>
            </a:r>
            <a:r>
              <a:rPr lang="en-GB" sz="1400" kern="100" dirty="0">
                <a:effectLst/>
                <a:latin typeface="Calibri" panose="020F0502020204030204" pitchFamily="34" charset="0"/>
                <a:ea typeface="Aptos" panose="020B0004020202020204" pitchFamily="34" charset="0"/>
                <a:cs typeface="Calibri" panose="020F0502020204030204" pitchFamily="34" charset="0"/>
              </a:rPr>
              <a:t>Available at: </a:t>
            </a:r>
            <a:r>
              <a:rPr lang="en-GB" sz="1400" kern="100" dirty="0">
                <a:effectLst/>
                <a:latin typeface="Calibri" panose="020F0502020204030204" pitchFamily="34" charset="0"/>
                <a:ea typeface="Aptos" panose="020B0004020202020204" pitchFamily="34" charset="0"/>
                <a:cs typeface="Calibri" panose="020F0502020204030204" pitchFamily="34" charset="0"/>
                <a:hlinkClick r:id="rId9"/>
              </a:rPr>
              <a:t>https://www.metmuseum.org/essays/death-burial-and-the-afterlife-in-ancient-greece</a:t>
            </a:r>
            <a:endParaRPr lang="en-GB" sz="1400" kern="100" dirty="0">
              <a:effectLst/>
              <a:latin typeface="Calibri" panose="020F0502020204030204" pitchFamily="34" charset="0"/>
              <a:ea typeface="Aptos" panose="020B0004020202020204" pitchFamily="34" charset="0"/>
              <a:cs typeface="Calibri" panose="020F0502020204030204" pitchFamily="34" charset="0"/>
            </a:endParaRPr>
          </a:p>
          <a:p>
            <a:pPr marL="0" indent="0" algn="l">
              <a:buNone/>
            </a:pPr>
            <a:r>
              <a:rPr lang="en-GB" sz="1400" kern="100" dirty="0">
                <a:effectLst/>
                <a:latin typeface="Calibri" panose="020F0502020204030204" pitchFamily="34" charset="0"/>
                <a:ea typeface="Aptos" panose="020B0004020202020204" pitchFamily="34" charset="0"/>
                <a:cs typeface="Calibri" panose="020F0502020204030204" pitchFamily="34" charset="0"/>
              </a:rPr>
              <a:t>9 </a:t>
            </a:r>
            <a:r>
              <a:rPr lang="en-GB" sz="1400" kern="100" dirty="0" err="1">
                <a:effectLst/>
                <a:latin typeface="Calibri" panose="020F0502020204030204" pitchFamily="34" charset="0"/>
                <a:ea typeface="Aptos" panose="020B0004020202020204" pitchFamily="34" charset="0"/>
                <a:cs typeface="Calibri" panose="020F0502020204030204" pitchFamily="34" charset="0"/>
              </a:rPr>
              <a:t>Webb,J</a:t>
            </a:r>
            <a:r>
              <a:rPr lang="en-GB" sz="1400" kern="100" dirty="0">
                <a:latin typeface="Calibri" panose="020F0502020204030204" pitchFamily="34" charset="0"/>
                <a:ea typeface="Aptos" panose="020B0004020202020204" pitchFamily="34" charset="0"/>
                <a:cs typeface="Calibri" panose="020F0502020204030204" pitchFamily="34" charset="0"/>
              </a:rPr>
              <a:t> &amp; </a:t>
            </a:r>
            <a:r>
              <a:rPr lang="en-GB" sz="1400" kern="100" dirty="0" err="1">
                <a:effectLst/>
                <a:latin typeface="Calibri" panose="020F0502020204030204" pitchFamily="34" charset="0"/>
                <a:ea typeface="Aptos" panose="020B0004020202020204" pitchFamily="34" charset="0"/>
                <a:cs typeface="Calibri" panose="020F0502020204030204" pitchFamily="34" charset="0"/>
              </a:rPr>
              <a:t>Frankel,D</a:t>
            </a:r>
            <a:r>
              <a:rPr lang="en-GB" sz="1400" kern="100" dirty="0">
                <a:effectLst/>
                <a:latin typeface="Calibri" panose="020F0502020204030204" pitchFamily="34" charset="0"/>
                <a:ea typeface="Aptos" panose="020B0004020202020204" pitchFamily="34" charset="0"/>
                <a:cs typeface="Calibri" panose="020F0502020204030204" pitchFamily="34" charset="0"/>
              </a:rPr>
              <a:t>. </a:t>
            </a:r>
            <a:r>
              <a:rPr lang="en-US" sz="1400" b="1" i="0" dirty="0">
                <a:solidFill>
                  <a:srgbClr val="555555"/>
                </a:solidFill>
                <a:effectLst/>
                <a:latin typeface="Calibri" panose="020F0502020204030204" pitchFamily="34" charset="0"/>
                <a:cs typeface="Calibri" panose="020F0502020204030204" pitchFamily="34" charset="0"/>
              </a:rPr>
              <a:t>Cultural Regionalism and Divergent Social Trajectories in Early Bronze Age Cyprus. Available at: </a:t>
            </a:r>
            <a:r>
              <a:rPr lang="en-US" sz="1400" b="1" i="0" dirty="0">
                <a:solidFill>
                  <a:srgbClr val="555555"/>
                </a:solidFill>
                <a:effectLst/>
                <a:latin typeface="Calibri" panose="020F0502020204030204" pitchFamily="34" charset="0"/>
                <a:cs typeface="Calibri" panose="020F0502020204030204" pitchFamily="34" charset="0"/>
                <a:hlinkClick r:id="rId10"/>
              </a:rPr>
              <a:t>https://ajaonline.org/article/1494/</a:t>
            </a:r>
            <a:endParaRPr lang="en-US" sz="1400" b="1" i="0" dirty="0">
              <a:solidFill>
                <a:srgbClr val="555555"/>
              </a:solidFill>
              <a:effectLst/>
              <a:latin typeface="Calibri" panose="020F0502020204030204" pitchFamily="34" charset="0"/>
              <a:cs typeface="Calibri" panose="020F0502020204030204" pitchFamily="34" charset="0"/>
            </a:endParaRPr>
          </a:p>
          <a:p>
            <a:pPr marL="0" indent="0" algn="l">
              <a:buNone/>
            </a:pPr>
            <a:r>
              <a:rPr lang="en-GB" sz="1400" kern="100" dirty="0">
                <a:effectLst/>
                <a:latin typeface="Calibri" panose="020F0502020204030204" pitchFamily="34" charset="0"/>
                <a:ea typeface="Aptos" panose="020B0004020202020204" pitchFamily="34" charset="0"/>
                <a:cs typeface="Calibri" panose="020F0502020204030204" pitchFamily="34" charset="0"/>
              </a:rPr>
              <a:t>10. </a:t>
            </a:r>
            <a:r>
              <a:rPr lang="en-GB" sz="1400" kern="100" dirty="0" err="1">
                <a:effectLst/>
                <a:latin typeface="Calibri" panose="020F0502020204030204" pitchFamily="34" charset="0"/>
                <a:ea typeface="Aptos" panose="020B0004020202020204" pitchFamily="34" charset="0"/>
                <a:cs typeface="Calibri" panose="020F0502020204030204" pitchFamily="34" charset="0"/>
              </a:rPr>
              <a:t>Sneddon,A</a:t>
            </a:r>
            <a:r>
              <a:rPr lang="en-GB" sz="1400" kern="100" dirty="0">
                <a:effectLst/>
                <a:latin typeface="Calibri" panose="020F0502020204030204" pitchFamily="34" charset="0"/>
                <a:ea typeface="Aptos" panose="020B0004020202020204" pitchFamily="34" charset="0"/>
                <a:cs typeface="Calibri" panose="020F0502020204030204" pitchFamily="34" charset="0"/>
              </a:rPr>
              <a:t>. </a:t>
            </a:r>
            <a:r>
              <a:rPr lang="en-US" sz="1400" b="0" i="0" dirty="0">
                <a:solidFill>
                  <a:srgbClr val="000000"/>
                </a:solidFill>
                <a:effectLst/>
                <a:latin typeface="Calibri" panose="020F0502020204030204" pitchFamily="34" charset="0"/>
                <a:cs typeface="Calibri" panose="020F0502020204030204" pitchFamily="34" charset="0"/>
              </a:rPr>
              <a:t>An Analog from the Prehistoric Bronze Age Site of Alambra </a:t>
            </a:r>
            <a:r>
              <a:rPr lang="en-US" sz="1400" b="0" i="1" dirty="0" err="1">
                <a:solidFill>
                  <a:srgbClr val="000000"/>
                </a:solidFill>
                <a:effectLst/>
                <a:latin typeface="Calibri" panose="020F0502020204030204" pitchFamily="34" charset="0"/>
                <a:cs typeface="Calibri" panose="020F0502020204030204" pitchFamily="34" charset="0"/>
              </a:rPr>
              <a:t>Mouttes</a:t>
            </a:r>
            <a:r>
              <a:rPr lang="en-US" sz="1400" b="0" i="0" dirty="0">
                <a:solidFill>
                  <a:srgbClr val="000000"/>
                </a:solidFill>
                <a:effectLst/>
                <a:latin typeface="Calibri" panose="020F0502020204030204" pitchFamily="34" charset="0"/>
                <a:cs typeface="Calibri" panose="020F0502020204030204" pitchFamily="34" charset="0"/>
              </a:rPr>
              <a:t> (Cyprus) for Adornments on the Enigmatic “</a:t>
            </a:r>
            <a:r>
              <a:rPr lang="en-US" sz="1400" b="0" i="0" dirty="0" err="1">
                <a:solidFill>
                  <a:srgbClr val="000000"/>
                </a:solidFill>
                <a:effectLst/>
                <a:latin typeface="Calibri" panose="020F0502020204030204" pitchFamily="34" charset="0"/>
                <a:cs typeface="Calibri" panose="020F0502020204030204" pitchFamily="34" charset="0"/>
              </a:rPr>
              <a:t>Vounous</a:t>
            </a:r>
            <a:r>
              <a:rPr lang="en-US" sz="1400" b="0" i="0" dirty="0">
                <a:solidFill>
                  <a:srgbClr val="000000"/>
                </a:solidFill>
                <a:effectLst/>
                <a:latin typeface="Calibri" panose="020F0502020204030204" pitchFamily="34" charset="0"/>
                <a:cs typeface="Calibri" panose="020F0502020204030204" pitchFamily="34" charset="0"/>
              </a:rPr>
              <a:t> </a:t>
            </a:r>
            <a:r>
              <a:rPr lang="en-US" sz="1400" b="0" i="0" dirty="0" err="1">
                <a:solidFill>
                  <a:srgbClr val="000000"/>
                </a:solidFill>
                <a:effectLst/>
                <a:latin typeface="Calibri" panose="020F0502020204030204" pitchFamily="34" charset="0"/>
                <a:cs typeface="Calibri" panose="020F0502020204030204" pitchFamily="34" charset="0"/>
              </a:rPr>
              <a:t>Bowl”</a:t>
            </a:r>
            <a:r>
              <a:rPr lang="en-US" sz="1400" b="0" i="1" dirty="0" err="1">
                <a:solidFill>
                  <a:srgbClr val="000000"/>
                </a:solidFill>
                <a:effectLst/>
                <a:latin typeface="Calibri" panose="020F0502020204030204" pitchFamily="34" charset="0"/>
                <a:cs typeface="Calibri" panose="020F0502020204030204" pitchFamily="34" charset="0"/>
              </a:rPr>
              <a:t>The</a:t>
            </a:r>
            <a:r>
              <a:rPr lang="en-US" sz="1400" b="0" i="1" dirty="0">
                <a:solidFill>
                  <a:srgbClr val="000000"/>
                </a:solidFill>
                <a:effectLst/>
                <a:latin typeface="Calibri" panose="020F0502020204030204" pitchFamily="34" charset="0"/>
                <a:cs typeface="Calibri" panose="020F0502020204030204" pitchFamily="34" charset="0"/>
              </a:rPr>
              <a:t> Uni of Chicago Press Journals. </a:t>
            </a:r>
            <a:r>
              <a:rPr lang="en-US" sz="1400" b="0" dirty="0">
                <a:solidFill>
                  <a:srgbClr val="000000"/>
                </a:solidFill>
                <a:effectLst/>
                <a:latin typeface="Calibri" panose="020F0502020204030204" pitchFamily="34" charset="0"/>
                <a:cs typeface="Calibri" panose="020F0502020204030204" pitchFamily="34" charset="0"/>
              </a:rPr>
              <a:t>Available at: </a:t>
            </a:r>
            <a:r>
              <a:rPr lang="en-US" sz="1400" b="0" dirty="0">
                <a:solidFill>
                  <a:srgbClr val="000000"/>
                </a:solidFill>
                <a:effectLst/>
                <a:latin typeface="Calibri" panose="020F0502020204030204" pitchFamily="34" charset="0"/>
                <a:cs typeface="Calibri" panose="020F0502020204030204" pitchFamily="34" charset="0"/>
                <a:hlinkClick r:id="rId11"/>
              </a:rPr>
              <a:t>https://www.journals.uchicago.edu/doi/abs/10.1086/705485?journalCode=basor</a:t>
            </a:r>
            <a:endParaRPr lang="en-US" sz="1400" b="0" dirty="0">
              <a:solidFill>
                <a:srgbClr val="000000"/>
              </a:solidFill>
              <a:effectLst/>
              <a:latin typeface="Calibri" panose="020F0502020204030204" pitchFamily="34" charset="0"/>
              <a:cs typeface="Calibri" panose="020F0502020204030204" pitchFamily="34" charset="0"/>
            </a:endParaRPr>
          </a:p>
          <a:p>
            <a:pPr marL="0" indent="0" algn="l">
              <a:buNone/>
            </a:pPr>
            <a:r>
              <a:rPr lang="en-US" sz="1400" dirty="0">
                <a:solidFill>
                  <a:srgbClr val="000000"/>
                </a:solidFill>
                <a:latin typeface="Calibri" panose="020F0502020204030204" pitchFamily="34" charset="0"/>
                <a:cs typeface="Calibri" panose="020F0502020204030204" pitchFamily="34" charset="0"/>
              </a:rPr>
              <a:t>11. Drakopoulos, A.</a:t>
            </a:r>
            <a:r>
              <a:rPr lang="en-US" sz="1400" b="1" i="0" dirty="0">
                <a:solidFill>
                  <a:srgbClr val="000000"/>
                </a:solidFill>
                <a:effectLst/>
                <a:latin typeface="Calibri" panose="020F0502020204030204" pitchFamily="34" charset="0"/>
                <a:cs typeface="Calibri" panose="020F0502020204030204" pitchFamily="34" charset="0"/>
              </a:rPr>
              <a:t> The Evolution of Cypriot burials over time. </a:t>
            </a:r>
            <a:r>
              <a:rPr lang="en-US" sz="1400" b="1" i="1" dirty="0">
                <a:solidFill>
                  <a:srgbClr val="000000"/>
                </a:solidFill>
                <a:effectLst/>
                <a:latin typeface="Calibri" panose="020F0502020204030204" pitchFamily="34" charset="0"/>
                <a:cs typeface="Calibri" panose="020F0502020204030204" pitchFamily="34" charset="0"/>
              </a:rPr>
              <a:t>Ancient Cyprus</a:t>
            </a:r>
            <a:r>
              <a:rPr lang="en-US" sz="1400" b="1" i="0" dirty="0">
                <a:solidFill>
                  <a:srgbClr val="000000"/>
                </a:solidFill>
                <a:effectLst/>
                <a:latin typeface="Calibri" panose="020F0502020204030204" pitchFamily="34" charset="0"/>
                <a:cs typeface="Calibri" panose="020F0502020204030204" pitchFamily="34" charset="0"/>
              </a:rPr>
              <a:t>. Available at: https://www.ancientcyprus.com/articles/cypriot-burials-over-time</a:t>
            </a:r>
          </a:p>
          <a:p>
            <a:pPr marL="0" indent="0" algn="l">
              <a:buNone/>
            </a:pPr>
            <a:r>
              <a:rPr lang="en-US" sz="1400" b="0" i="0" dirty="0">
                <a:solidFill>
                  <a:srgbClr val="000000"/>
                </a:solidFill>
                <a:effectLst/>
                <a:latin typeface="Calibri" panose="020F0502020204030204" pitchFamily="34" charset="0"/>
                <a:cs typeface="Calibri" panose="020F0502020204030204" pitchFamily="34" charset="0"/>
              </a:rPr>
              <a:t>12. Peya’s expat cemetery full to bursting. </a:t>
            </a:r>
            <a:r>
              <a:rPr lang="en-US" sz="1400" b="0" i="1" dirty="0">
                <a:solidFill>
                  <a:srgbClr val="000000"/>
                </a:solidFill>
                <a:effectLst/>
                <a:latin typeface="Calibri" panose="020F0502020204030204" pitchFamily="34" charset="0"/>
                <a:cs typeface="Calibri" panose="020F0502020204030204" pitchFamily="34" charset="0"/>
              </a:rPr>
              <a:t>Cyprus Mail.</a:t>
            </a:r>
            <a:r>
              <a:rPr lang="en-US" sz="1400" b="0" dirty="0">
                <a:solidFill>
                  <a:srgbClr val="000000"/>
                </a:solidFill>
                <a:effectLst/>
                <a:latin typeface="Calibri" panose="020F0502020204030204" pitchFamily="34" charset="0"/>
                <a:cs typeface="Calibri" panose="020F0502020204030204" pitchFamily="34" charset="0"/>
              </a:rPr>
              <a:t> Available at: </a:t>
            </a:r>
            <a:r>
              <a:rPr lang="en-US" sz="1400" dirty="0" err="1">
                <a:latin typeface="Calibri" panose="020F0502020204030204" pitchFamily="34" charset="0"/>
                <a:cs typeface="Calibri" panose="020F0502020204030204" pitchFamily="34" charset="0"/>
                <a:hlinkClick r:id="rId12"/>
              </a:rPr>
              <a:t>Peyia’s</a:t>
            </a:r>
            <a:r>
              <a:rPr lang="en-US" sz="1400" dirty="0">
                <a:latin typeface="Calibri" panose="020F0502020204030204" pitchFamily="34" charset="0"/>
                <a:cs typeface="Calibri" panose="020F0502020204030204" pitchFamily="34" charset="0"/>
                <a:hlinkClick r:id="rId12"/>
              </a:rPr>
              <a:t> expat cemetery full to bursting | Cyprus Mail</a:t>
            </a:r>
            <a:endParaRPr lang="en-US" sz="1400" dirty="0">
              <a:latin typeface="Calibri" panose="020F0502020204030204" pitchFamily="34" charset="0"/>
              <a:cs typeface="Calibri" panose="020F0502020204030204" pitchFamily="34" charset="0"/>
            </a:endParaRPr>
          </a:p>
          <a:p>
            <a:pPr marL="0" indent="0" algn="l">
              <a:buNone/>
            </a:pPr>
            <a:endParaRPr lang="en-US" sz="1400" b="0" i="0" dirty="0">
              <a:solidFill>
                <a:srgbClr val="000000"/>
              </a:solidFill>
              <a:effectLst/>
              <a:latin typeface="Georgia" panose="02040502050405020303" pitchFamily="18" charset="0"/>
            </a:endParaRPr>
          </a:p>
          <a:p>
            <a:pPr marL="0" indent="0">
              <a:lnSpc>
                <a:spcPct val="107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buNone/>
            </a:pPr>
            <a:endParaRPr lang="en-US" sz="1400" dirty="0">
              <a:latin typeface="Calibri" panose="020F0502020204030204" pitchFamily="34" charset="0"/>
              <a:cs typeface="Calibri" panose="020F0502020204030204" pitchFamily="34" charset="0"/>
            </a:endParaRPr>
          </a:p>
          <a:p>
            <a:pPr>
              <a:buNone/>
            </a:pPr>
            <a:endParaRPr lang="en-US" sz="1400" dirty="0"/>
          </a:p>
          <a:p>
            <a:pPr>
              <a:buNone/>
            </a:pPr>
            <a:endParaRPr lang="en-US" sz="1400" dirty="0"/>
          </a:p>
          <a:p>
            <a:pPr>
              <a:buNone/>
            </a:pPr>
            <a:endParaRPr lang="en-US" sz="1400" dirty="0"/>
          </a:p>
          <a:p>
            <a:pPr>
              <a:buNone/>
            </a:pPr>
            <a:endParaRPr lang="en-US" sz="1400" dirty="0"/>
          </a:p>
          <a:p>
            <a:pPr>
              <a:buNone/>
            </a:pPr>
            <a:br>
              <a:rPr lang="en-US" sz="1400" dirty="0"/>
            </a:br>
            <a:endParaRPr lang="en-GB" sz="1400" dirty="0"/>
          </a:p>
        </p:txBody>
      </p:sp>
    </p:spTree>
    <p:extLst>
      <p:ext uri="{BB962C8B-B14F-4D97-AF65-F5344CB8AC3E}">
        <p14:creationId xmlns:p14="http://schemas.microsoft.com/office/powerpoint/2010/main" val="343748348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499</TotalTime>
  <Words>1013</Words>
  <Application>Microsoft Office PowerPoint</Application>
  <PresentationFormat>A3 Paper (297x420 mm)</PresentationFormat>
  <Paragraphs>66</Paragraphs>
  <Slides>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vt:i4>
      </vt:variant>
    </vt:vector>
  </HeadingPairs>
  <TitlesOfParts>
    <vt:vector size="13" baseType="lpstr">
      <vt:lpstr>Aptos</vt:lpstr>
      <vt:lpstr>Arial</vt:lpstr>
      <vt:lpstr>Calibri</vt:lpstr>
      <vt:lpstr>Georgia</vt:lpstr>
      <vt:lpstr>Gill Sans MT</vt:lpstr>
      <vt:lpstr>inherit</vt:lpstr>
      <vt:lpstr>Times New Roman</vt:lpstr>
      <vt:lpstr>var(--austin)</vt:lpstr>
      <vt:lpstr>Gallery</vt:lpstr>
      <vt:lpstr>PowerPoint Presentation</vt:lpstr>
      <vt:lpstr>Reflection</vt:lpstr>
      <vt:lpstr>Bibliography</vt:lpstr>
      <vt:lpstr>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Smith (1903588)</dc:creator>
  <cp:lastModifiedBy>Paula Smith (1903588)</cp:lastModifiedBy>
  <cp:revision>16</cp:revision>
  <dcterms:created xsi:type="dcterms:W3CDTF">2025-03-10T10:51:23Z</dcterms:created>
  <dcterms:modified xsi:type="dcterms:W3CDTF">2025-03-16T08:12:37Z</dcterms:modified>
</cp:coreProperties>
</file>