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723" r:id="rId1"/>
  </p:sldMasterIdLst>
  <p:notesMasterIdLst>
    <p:notesMasterId r:id="rId21"/>
  </p:notesMasterIdLst>
  <p:handoutMasterIdLst>
    <p:handoutMasterId r:id="rId22"/>
  </p:handoutMasterIdLst>
  <p:sldIdLst>
    <p:sldId id="256" r:id="rId2"/>
    <p:sldId id="324" r:id="rId3"/>
    <p:sldId id="323" r:id="rId4"/>
    <p:sldId id="325" r:id="rId5"/>
    <p:sldId id="326" r:id="rId6"/>
    <p:sldId id="327" r:id="rId7"/>
    <p:sldId id="328" r:id="rId8"/>
    <p:sldId id="334" r:id="rId9"/>
    <p:sldId id="329" r:id="rId10"/>
    <p:sldId id="335" r:id="rId11"/>
    <p:sldId id="322" r:id="rId12"/>
    <p:sldId id="336" r:id="rId13"/>
    <p:sldId id="337" r:id="rId14"/>
    <p:sldId id="339" r:id="rId15"/>
    <p:sldId id="338" r:id="rId16"/>
    <p:sldId id="340" r:id="rId17"/>
    <p:sldId id="341" r:id="rId18"/>
    <p:sldId id="342" r:id="rId19"/>
    <p:sldId id="343" r:id="rId20"/>
  </p:sldIdLst>
  <p:sldSz cx="12192000" cy="6858000"/>
  <p:notesSz cx="6997700" cy="92837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924">
          <p15:clr>
            <a:srgbClr val="A4A3A4"/>
          </p15:clr>
        </p15:guide>
        <p15:guide id="2" pos="2204">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942" autoAdjust="0"/>
    <p:restoredTop sz="94624" autoAdjust="0"/>
  </p:normalViewPr>
  <p:slideViewPr>
    <p:cSldViewPr>
      <p:cViewPr varScale="1">
        <p:scale>
          <a:sx n="155" d="100"/>
          <a:sy n="155" d="100"/>
        </p:scale>
        <p:origin x="232" y="19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6660"/>
    </p:cViewPr>
  </p:sorterViewPr>
  <p:notesViewPr>
    <p:cSldViewPr>
      <p:cViewPr varScale="1">
        <p:scale>
          <a:sx n="58" d="100"/>
          <a:sy n="58" d="100"/>
        </p:scale>
        <p:origin x="-912" y="-112"/>
      </p:cViewPr>
      <p:guideLst>
        <p:guide orient="horz" pos="2924"/>
        <p:guide pos="2204"/>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ECABE3-AAC0-480D-B98D-34F31D5F60A7}" type="doc">
      <dgm:prSet loTypeId="urn:microsoft.com/office/officeart/2018/2/layout/IconVerticalSolidList" loCatId="icon" qsTypeId="urn:microsoft.com/office/officeart/2005/8/quickstyle/simple1" qsCatId="simple" csTypeId="urn:microsoft.com/office/officeart/2018/5/colors/Iconchunking_neutralbg_accent1_2" csCatId="accent1" phldr="1"/>
      <dgm:spPr/>
      <dgm:t>
        <a:bodyPr/>
        <a:lstStyle/>
        <a:p>
          <a:endParaRPr lang="en-US"/>
        </a:p>
      </dgm:t>
    </dgm:pt>
    <dgm:pt modelId="{8A28F452-400F-46E0-80DC-7A96F02BD183}">
      <dgm:prSet/>
      <dgm:spPr/>
      <dgm:t>
        <a:bodyPr/>
        <a:lstStyle/>
        <a:p>
          <a:pPr>
            <a:lnSpc>
              <a:spcPct val="100000"/>
            </a:lnSpc>
          </a:pPr>
          <a:r>
            <a:rPr lang="en-GB"/>
            <a:t>UXD is an engineering discipline – it solves problems rather than discovering things about the physical world</a:t>
          </a:r>
          <a:endParaRPr lang="en-US"/>
        </a:p>
      </dgm:t>
    </dgm:pt>
    <dgm:pt modelId="{9E5CEBB3-3148-4391-9690-9DD67BE8B5E6}" type="parTrans" cxnId="{7C7D4E66-937E-48E1-9E6A-721355FA2895}">
      <dgm:prSet/>
      <dgm:spPr/>
      <dgm:t>
        <a:bodyPr/>
        <a:lstStyle/>
        <a:p>
          <a:endParaRPr lang="en-US"/>
        </a:p>
      </dgm:t>
    </dgm:pt>
    <dgm:pt modelId="{EF9BF8F3-D425-40C1-BD0D-F5AF5C2548E4}" type="sibTrans" cxnId="{7C7D4E66-937E-48E1-9E6A-721355FA2895}">
      <dgm:prSet/>
      <dgm:spPr/>
      <dgm:t>
        <a:bodyPr/>
        <a:lstStyle/>
        <a:p>
          <a:endParaRPr lang="en-US"/>
        </a:p>
      </dgm:t>
    </dgm:pt>
    <dgm:pt modelId="{CE5A563C-ED62-4378-B8C1-1B35D2A177C1}">
      <dgm:prSet/>
      <dgm:spPr/>
      <dgm:t>
        <a:bodyPr/>
        <a:lstStyle/>
        <a:p>
          <a:pPr>
            <a:lnSpc>
              <a:spcPct val="100000"/>
            </a:lnSpc>
          </a:pPr>
          <a:r>
            <a:rPr lang="en-GB"/>
            <a:t>The process of UXD is an engineering process</a:t>
          </a:r>
          <a:endParaRPr lang="en-US"/>
        </a:p>
      </dgm:t>
    </dgm:pt>
    <dgm:pt modelId="{D92AE39E-8AFB-41F9-AA19-0F5602294BB9}" type="parTrans" cxnId="{DD32A98A-7EF8-420D-8E43-E89786C27678}">
      <dgm:prSet/>
      <dgm:spPr/>
      <dgm:t>
        <a:bodyPr/>
        <a:lstStyle/>
        <a:p>
          <a:endParaRPr lang="en-US"/>
        </a:p>
      </dgm:t>
    </dgm:pt>
    <dgm:pt modelId="{F1D6031C-F688-49C5-BBE3-B717E472F470}" type="sibTrans" cxnId="{DD32A98A-7EF8-420D-8E43-E89786C27678}">
      <dgm:prSet/>
      <dgm:spPr/>
      <dgm:t>
        <a:bodyPr/>
        <a:lstStyle/>
        <a:p>
          <a:endParaRPr lang="en-US"/>
        </a:p>
      </dgm:t>
    </dgm:pt>
    <dgm:pt modelId="{49771BE7-14BB-49C4-851D-63066D8E7729}">
      <dgm:prSet custT="1"/>
      <dgm:spPr/>
      <dgm:t>
        <a:bodyPr/>
        <a:lstStyle/>
        <a:p>
          <a:pPr>
            <a:lnSpc>
              <a:spcPct val="100000"/>
            </a:lnSpc>
          </a:pPr>
          <a:r>
            <a:rPr lang="en-GB" sz="1600" dirty="0"/>
            <a:t>Research the users</a:t>
          </a:r>
          <a:endParaRPr lang="en-US" sz="1600" dirty="0"/>
        </a:p>
      </dgm:t>
    </dgm:pt>
    <dgm:pt modelId="{90917CF6-EC3B-40F9-872D-A5A1F0F9650C}" type="parTrans" cxnId="{1C0F7A48-C617-4AF3-8958-34A2D7F6062D}">
      <dgm:prSet/>
      <dgm:spPr/>
      <dgm:t>
        <a:bodyPr/>
        <a:lstStyle/>
        <a:p>
          <a:endParaRPr lang="en-US"/>
        </a:p>
      </dgm:t>
    </dgm:pt>
    <dgm:pt modelId="{7E149ADF-88C6-4286-805D-C7F4F1BAC799}" type="sibTrans" cxnId="{1C0F7A48-C617-4AF3-8958-34A2D7F6062D}">
      <dgm:prSet/>
      <dgm:spPr/>
      <dgm:t>
        <a:bodyPr/>
        <a:lstStyle/>
        <a:p>
          <a:endParaRPr lang="en-US"/>
        </a:p>
      </dgm:t>
    </dgm:pt>
    <dgm:pt modelId="{B606243C-902D-4C94-AFCD-1AD8D1E16B4E}">
      <dgm:prSet custT="1"/>
      <dgm:spPr/>
      <dgm:t>
        <a:bodyPr/>
        <a:lstStyle/>
        <a:p>
          <a:pPr>
            <a:lnSpc>
              <a:spcPct val="100000"/>
            </a:lnSpc>
          </a:pPr>
          <a:r>
            <a:rPr lang="en-GB" sz="1600" dirty="0"/>
            <a:t>Develop solutions to solve the users’ problems</a:t>
          </a:r>
          <a:endParaRPr lang="en-US" sz="1600" dirty="0"/>
        </a:p>
      </dgm:t>
    </dgm:pt>
    <dgm:pt modelId="{26DD48FF-E013-4598-B011-D2F38B64A8CC}" type="parTrans" cxnId="{BD2A2ECF-6842-4D87-A297-3EE91B94B245}">
      <dgm:prSet/>
      <dgm:spPr/>
      <dgm:t>
        <a:bodyPr/>
        <a:lstStyle/>
        <a:p>
          <a:endParaRPr lang="en-US"/>
        </a:p>
      </dgm:t>
    </dgm:pt>
    <dgm:pt modelId="{3AA92A6A-6865-471D-864D-8D7F652A7011}" type="sibTrans" cxnId="{BD2A2ECF-6842-4D87-A297-3EE91B94B245}">
      <dgm:prSet/>
      <dgm:spPr/>
      <dgm:t>
        <a:bodyPr/>
        <a:lstStyle/>
        <a:p>
          <a:endParaRPr lang="en-US"/>
        </a:p>
      </dgm:t>
    </dgm:pt>
    <dgm:pt modelId="{E6FC6DBA-6689-4A24-8BD5-C59BBA35D380}">
      <dgm:prSet custT="1"/>
      <dgm:spPr/>
      <dgm:t>
        <a:bodyPr/>
        <a:lstStyle/>
        <a:p>
          <a:pPr>
            <a:lnSpc>
              <a:spcPct val="100000"/>
            </a:lnSpc>
          </a:pPr>
          <a:r>
            <a:rPr lang="en-GB" sz="1600" dirty="0"/>
            <a:t>Build these solutions</a:t>
          </a:r>
          <a:endParaRPr lang="en-US" sz="1600" dirty="0"/>
        </a:p>
      </dgm:t>
    </dgm:pt>
    <dgm:pt modelId="{D77A25CC-3FCB-4B1D-8371-22656B60204A}" type="parTrans" cxnId="{AC6085DE-A024-4421-958D-A4536962CF41}">
      <dgm:prSet/>
      <dgm:spPr/>
      <dgm:t>
        <a:bodyPr/>
        <a:lstStyle/>
        <a:p>
          <a:endParaRPr lang="en-US"/>
        </a:p>
      </dgm:t>
    </dgm:pt>
    <dgm:pt modelId="{22EC78E8-6369-4F2B-A9F2-5E226C6C3498}" type="sibTrans" cxnId="{AC6085DE-A024-4421-958D-A4536962CF41}">
      <dgm:prSet/>
      <dgm:spPr/>
      <dgm:t>
        <a:bodyPr/>
        <a:lstStyle/>
        <a:p>
          <a:endParaRPr lang="en-US"/>
        </a:p>
      </dgm:t>
    </dgm:pt>
    <dgm:pt modelId="{23DD62AE-433D-4C6E-B87E-E6F5C69AFDD0}">
      <dgm:prSet custT="1"/>
      <dgm:spPr/>
      <dgm:t>
        <a:bodyPr/>
        <a:lstStyle/>
        <a:p>
          <a:pPr>
            <a:lnSpc>
              <a:spcPct val="100000"/>
            </a:lnSpc>
          </a:pPr>
          <a:r>
            <a:rPr lang="en-GB" sz="1600" dirty="0"/>
            <a:t>Measure the effects they have in the real world</a:t>
          </a:r>
          <a:endParaRPr lang="en-US" sz="1600" dirty="0"/>
        </a:p>
      </dgm:t>
    </dgm:pt>
    <dgm:pt modelId="{18F30BA6-50BE-482F-844F-5AFD68D7959E}" type="parTrans" cxnId="{97BD63BE-A160-48B2-A072-0DA9A18EC7F7}">
      <dgm:prSet/>
      <dgm:spPr/>
      <dgm:t>
        <a:bodyPr/>
        <a:lstStyle/>
        <a:p>
          <a:endParaRPr lang="en-US"/>
        </a:p>
      </dgm:t>
    </dgm:pt>
    <dgm:pt modelId="{CC983E39-AC02-4E8D-BA36-AC2B5E70A166}" type="sibTrans" cxnId="{97BD63BE-A160-48B2-A072-0DA9A18EC7F7}">
      <dgm:prSet/>
      <dgm:spPr/>
      <dgm:t>
        <a:bodyPr/>
        <a:lstStyle/>
        <a:p>
          <a:endParaRPr lang="en-US"/>
        </a:p>
      </dgm:t>
    </dgm:pt>
    <dgm:pt modelId="{7D62BFD5-361F-43D1-890F-36D8259B8416}">
      <dgm:prSet custT="1"/>
      <dgm:spPr/>
      <dgm:t>
        <a:bodyPr/>
        <a:lstStyle/>
        <a:p>
          <a:pPr>
            <a:lnSpc>
              <a:spcPct val="100000"/>
            </a:lnSpc>
          </a:pPr>
          <a:r>
            <a:rPr lang="en-GB" sz="1600" dirty="0"/>
            <a:t>Repeat to improve…</a:t>
          </a:r>
          <a:endParaRPr lang="en-US" sz="1600" dirty="0"/>
        </a:p>
      </dgm:t>
    </dgm:pt>
    <dgm:pt modelId="{2FAA0D92-92A3-4E87-B3F7-85C61633A178}" type="parTrans" cxnId="{EB861436-1C6C-444E-ADDF-DA6E077C786D}">
      <dgm:prSet/>
      <dgm:spPr/>
      <dgm:t>
        <a:bodyPr/>
        <a:lstStyle/>
        <a:p>
          <a:endParaRPr lang="en-US"/>
        </a:p>
      </dgm:t>
    </dgm:pt>
    <dgm:pt modelId="{4C518402-BEBE-4FCE-B8FE-F6AD7A289A81}" type="sibTrans" cxnId="{EB861436-1C6C-444E-ADDF-DA6E077C786D}">
      <dgm:prSet/>
      <dgm:spPr/>
      <dgm:t>
        <a:bodyPr/>
        <a:lstStyle/>
        <a:p>
          <a:endParaRPr lang="en-US"/>
        </a:p>
      </dgm:t>
    </dgm:pt>
    <dgm:pt modelId="{240B9822-F794-48B0-8484-878F31ECF487}" type="pres">
      <dgm:prSet presAssocID="{F5ECABE3-AAC0-480D-B98D-34F31D5F60A7}" presName="root" presStyleCnt="0">
        <dgm:presLayoutVars>
          <dgm:dir/>
          <dgm:resizeHandles val="exact"/>
        </dgm:presLayoutVars>
      </dgm:prSet>
      <dgm:spPr/>
    </dgm:pt>
    <dgm:pt modelId="{F8DE2BA9-0056-450B-B0D8-87B7B97F8001}" type="pres">
      <dgm:prSet presAssocID="{8A28F452-400F-46E0-80DC-7A96F02BD183}" presName="compNode" presStyleCnt="0"/>
      <dgm:spPr/>
    </dgm:pt>
    <dgm:pt modelId="{2BD0144A-57D2-47DF-ACC8-DE3D875D9482}" type="pres">
      <dgm:prSet presAssocID="{8A28F452-400F-46E0-80DC-7A96F02BD183}" presName="bgRect" presStyleLbl="bgShp" presStyleIdx="0" presStyleCnt="2"/>
      <dgm:spPr/>
    </dgm:pt>
    <dgm:pt modelId="{33E2DB09-2B53-446D-AA29-6B601DADA223}" type="pres">
      <dgm:prSet presAssocID="{8A28F452-400F-46E0-80DC-7A96F02BD18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8EBA5A26-3C27-423A-B6A8-74D9DFDAE34B}" type="pres">
      <dgm:prSet presAssocID="{8A28F452-400F-46E0-80DC-7A96F02BD183}" presName="spaceRect" presStyleCnt="0"/>
      <dgm:spPr/>
    </dgm:pt>
    <dgm:pt modelId="{DC326EA6-5322-4BA9-AE60-40ADE2A405AF}" type="pres">
      <dgm:prSet presAssocID="{8A28F452-400F-46E0-80DC-7A96F02BD183}" presName="parTx" presStyleLbl="revTx" presStyleIdx="0" presStyleCnt="3">
        <dgm:presLayoutVars>
          <dgm:chMax val="0"/>
          <dgm:chPref val="0"/>
        </dgm:presLayoutVars>
      </dgm:prSet>
      <dgm:spPr/>
    </dgm:pt>
    <dgm:pt modelId="{8D8D0AFD-E7AA-4624-ABD5-37740A1A3EFC}" type="pres">
      <dgm:prSet presAssocID="{EF9BF8F3-D425-40C1-BD0D-F5AF5C2548E4}" presName="sibTrans" presStyleCnt="0"/>
      <dgm:spPr/>
    </dgm:pt>
    <dgm:pt modelId="{D52B2AD0-C14F-4B7E-9771-9CD64557A85D}" type="pres">
      <dgm:prSet presAssocID="{CE5A563C-ED62-4378-B8C1-1B35D2A177C1}" presName="compNode" presStyleCnt="0"/>
      <dgm:spPr/>
    </dgm:pt>
    <dgm:pt modelId="{DB179124-C594-4F2C-A954-D1E4A5B7CF3B}" type="pres">
      <dgm:prSet presAssocID="{CE5A563C-ED62-4378-B8C1-1B35D2A177C1}" presName="bgRect" presStyleLbl="bgShp" presStyleIdx="1" presStyleCnt="2"/>
      <dgm:spPr/>
    </dgm:pt>
    <dgm:pt modelId="{F10F831A-6D82-4DE6-91BE-D349D55DE4D3}" type="pres">
      <dgm:prSet presAssocID="{CE5A563C-ED62-4378-B8C1-1B35D2A177C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ears"/>
        </a:ext>
      </dgm:extLst>
    </dgm:pt>
    <dgm:pt modelId="{CECC3983-979E-44EE-9DE9-D74A997D1E3B}" type="pres">
      <dgm:prSet presAssocID="{CE5A563C-ED62-4378-B8C1-1B35D2A177C1}" presName="spaceRect" presStyleCnt="0"/>
      <dgm:spPr/>
    </dgm:pt>
    <dgm:pt modelId="{A69A691F-B2EB-463D-A210-08825F7EF94A}" type="pres">
      <dgm:prSet presAssocID="{CE5A563C-ED62-4378-B8C1-1B35D2A177C1}" presName="parTx" presStyleLbl="revTx" presStyleIdx="1" presStyleCnt="3">
        <dgm:presLayoutVars>
          <dgm:chMax val="0"/>
          <dgm:chPref val="0"/>
        </dgm:presLayoutVars>
      </dgm:prSet>
      <dgm:spPr/>
    </dgm:pt>
    <dgm:pt modelId="{0ACE25F6-F3C0-46F8-AC32-714DF440BD8C}" type="pres">
      <dgm:prSet presAssocID="{CE5A563C-ED62-4378-B8C1-1B35D2A177C1}" presName="desTx" presStyleLbl="revTx" presStyleIdx="2" presStyleCnt="3" custLinFactNeighborX="7352" custLinFactNeighborY="54801">
        <dgm:presLayoutVars/>
      </dgm:prSet>
      <dgm:spPr/>
    </dgm:pt>
  </dgm:ptLst>
  <dgm:cxnLst>
    <dgm:cxn modelId="{48F9C508-59EF-094D-911E-708D333640E1}" type="presOf" srcId="{CE5A563C-ED62-4378-B8C1-1B35D2A177C1}" destId="{A69A691F-B2EB-463D-A210-08825F7EF94A}" srcOrd="0" destOrd="0" presId="urn:microsoft.com/office/officeart/2018/2/layout/IconVerticalSolidList"/>
    <dgm:cxn modelId="{B0B4C50F-E80B-AA47-9CE8-4CFD0C7ECEBF}" type="presOf" srcId="{F5ECABE3-AAC0-480D-B98D-34F31D5F60A7}" destId="{240B9822-F794-48B0-8484-878F31ECF487}" srcOrd="0" destOrd="0" presId="urn:microsoft.com/office/officeart/2018/2/layout/IconVerticalSolidList"/>
    <dgm:cxn modelId="{E45B3712-689E-2441-98ED-B1A0F1FC04FA}" type="presOf" srcId="{E6FC6DBA-6689-4A24-8BD5-C59BBA35D380}" destId="{0ACE25F6-F3C0-46F8-AC32-714DF440BD8C}" srcOrd="0" destOrd="2" presId="urn:microsoft.com/office/officeart/2018/2/layout/IconVerticalSolidList"/>
    <dgm:cxn modelId="{EB861436-1C6C-444E-ADDF-DA6E077C786D}" srcId="{CE5A563C-ED62-4378-B8C1-1B35D2A177C1}" destId="{7D62BFD5-361F-43D1-890F-36D8259B8416}" srcOrd="4" destOrd="0" parTransId="{2FAA0D92-92A3-4E87-B3F7-85C61633A178}" sibTransId="{4C518402-BEBE-4FCE-B8FE-F6AD7A289A81}"/>
    <dgm:cxn modelId="{1C0F7A48-C617-4AF3-8958-34A2D7F6062D}" srcId="{CE5A563C-ED62-4378-B8C1-1B35D2A177C1}" destId="{49771BE7-14BB-49C4-851D-63066D8E7729}" srcOrd="0" destOrd="0" parTransId="{90917CF6-EC3B-40F9-872D-A5A1F0F9650C}" sibTransId="{7E149ADF-88C6-4286-805D-C7F4F1BAC799}"/>
    <dgm:cxn modelId="{62598F53-B2D3-A54E-920A-16CA76467F35}" type="presOf" srcId="{B606243C-902D-4C94-AFCD-1AD8D1E16B4E}" destId="{0ACE25F6-F3C0-46F8-AC32-714DF440BD8C}" srcOrd="0" destOrd="1" presId="urn:microsoft.com/office/officeart/2018/2/layout/IconVerticalSolidList"/>
    <dgm:cxn modelId="{7C7D4E66-937E-48E1-9E6A-721355FA2895}" srcId="{F5ECABE3-AAC0-480D-B98D-34F31D5F60A7}" destId="{8A28F452-400F-46E0-80DC-7A96F02BD183}" srcOrd="0" destOrd="0" parTransId="{9E5CEBB3-3148-4391-9690-9DD67BE8B5E6}" sibTransId="{EF9BF8F3-D425-40C1-BD0D-F5AF5C2548E4}"/>
    <dgm:cxn modelId="{2FE1E97A-BE66-E44E-96A2-40BD21A86A51}" type="presOf" srcId="{8A28F452-400F-46E0-80DC-7A96F02BD183}" destId="{DC326EA6-5322-4BA9-AE60-40ADE2A405AF}" srcOrd="0" destOrd="0" presId="urn:microsoft.com/office/officeart/2018/2/layout/IconVerticalSolidList"/>
    <dgm:cxn modelId="{AFB32A84-E4A8-4349-9A27-97D87A47E19C}" type="presOf" srcId="{49771BE7-14BB-49C4-851D-63066D8E7729}" destId="{0ACE25F6-F3C0-46F8-AC32-714DF440BD8C}" srcOrd="0" destOrd="0" presId="urn:microsoft.com/office/officeart/2018/2/layout/IconVerticalSolidList"/>
    <dgm:cxn modelId="{FAF02589-7CD7-2040-B5FA-B332D38346C3}" type="presOf" srcId="{23DD62AE-433D-4C6E-B87E-E6F5C69AFDD0}" destId="{0ACE25F6-F3C0-46F8-AC32-714DF440BD8C}" srcOrd="0" destOrd="3" presId="urn:microsoft.com/office/officeart/2018/2/layout/IconVerticalSolidList"/>
    <dgm:cxn modelId="{DD32A98A-7EF8-420D-8E43-E89786C27678}" srcId="{F5ECABE3-AAC0-480D-B98D-34F31D5F60A7}" destId="{CE5A563C-ED62-4378-B8C1-1B35D2A177C1}" srcOrd="1" destOrd="0" parTransId="{D92AE39E-8AFB-41F9-AA19-0F5602294BB9}" sibTransId="{F1D6031C-F688-49C5-BBE3-B717E472F470}"/>
    <dgm:cxn modelId="{97BD63BE-A160-48B2-A072-0DA9A18EC7F7}" srcId="{CE5A563C-ED62-4378-B8C1-1B35D2A177C1}" destId="{23DD62AE-433D-4C6E-B87E-E6F5C69AFDD0}" srcOrd="3" destOrd="0" parTransId="{18F30BA6-50BE-482F-844F-5AFD68D7959E}" sibTransId="{CC983E39-AC02-4E8D-BA36-AC2B5E70A166}"/>
    <dgm:cxn modelId="{A58C23CE-31FB-0A47-B30A-AA77787BC47A}" type="presOf" srcId="{7D62BFD5-361F-43D1-890F-36D8259B8416}" destId="{0ACE25F6-F3C0-46F8-AC32-714DF440BD8C}" srcOrd="0" destOrd="4" presId="urn:microsoft.com/office/officeart/2018/2/layout/IconVerticalSolidList"/>
    <dgm:cxn modelId="{BD2A2ECF-6842-4D87-A297-3EE91B94B245}" srcId="{CE5A563C-ED62-4378-B8C1-1B35D2A177C1}" destId="{B606243C-902D-4C94-AFCD-1AD8D1E16B4E}" srcOrd="1" destOrd="0" parTransId="{26DD48FF-E013-4598-B011-D2F38B64A8CC}" sibTransId="{3AA92A6A-6865-471D-864D-8D7F652A7011}"/>
    <dgm:cxn modelId="{AC6085DE-A024-4421-958D-A4536962CF41}" srcId="{CE5A563C-ED62-4378-B8C1-1B35D2A177C1}" destId="{E6FC6DBA-6689-4A24-8BD5-C59BBA35D380}" srcOrd="2" destOrd="0" parTransId="{D77A25CC-3FCB-4B1D-8371-22656B60204A}" sibTransId="{22EC78E8-6369-4F2B-A9F2-5E226C6C3498}"/>
    <dgm:cxn modelId="{7FD35EBE-11D2-0E44-A3FC-2BE7EAFF4227}" type="presParOf" srcId="{240B9822-F794-48B0-8484-878F31ECF487}" destId="{F8DE2BA9-0056-450B-B0D8-87B7B97F8001}" srcOrd="0" destOrd="0" presId="urn:microsoft.com/office/officeart/2018/2/layout/IconVerticalSolidList"/>
    <dgm:cxn modelId="{29ABD488-38DD-6640-B97D-C30A3F4C56BF}" type="presParOf" srcId="{F8DE2BA9-0056-450B-B0D8-87B7B97F8001}" destId="{2BD0144A-57D2-47DF-ACC8-DE3D875D9482}" srcOrd="0" destOrd="0" presId="urn:microsoft.com/office/officeart/2018/2/layout/IconVerticalSolidList"/>
    <dgm:cxn modelId="{5B9CD356-2459-B144-891B-301D8C076C1B}" type="presParOf" srcId="{F8DE2BA9-0056-450B-B0D8-87B7B97F8001}" destId="{33E2DB09-2B53-446D-AA29-6B601DADA223}" srcOrd="1" destOrd="0" presId="urn:microsoft.com/office/officeart/2018/2/layout/IconVerticalSolidList"/>
    <dgm:cxn modelId="{9E48C900-8647-1846-85B9-BC5357BFDF2A}" type="presParOf" srcId="{F8DE2BA9-0056-450B-B0D8-87B7B97F8001}" destId="{8EBA5A26-3C27-423A-B6A8-74D9DFDAE34B}" srcOrd="2" destOrd="0" presId="urn:microsoft.com/office/officeart/2018/2/layout/IconVerticalSolidList"/>
    <dgm:cxn modelId="{C35E1646-5496-904C-AFD8-6ADFD60BCA04}" type="presParOf" srcId="{F8DE2BA9-0056-450B-B0D8-87B7B97F8001}" destId="{DC326EA6-5322-4BA9-AE60-40ADE2A405AF}" srcOrd="3" destOrd="0" presId="urn:microsoft.com/office/officeart/2018/2/layout/IconVerticalSolidList"/>
    <dgm:cxn modelId="{4C62E974-0779-1A48-8E69-DB98422E71B2}" type="presParOf" srcId="{240B9822-F794-48B0-8484-878F31ECF487}" destId="{8D8D0AFD-E7AA-4624-ABD5-37740A1A3EFC}" srcOrd="1" destOrd="0" presId="urn:microsoft.com/office/officeart/2018/2/layout/IconVerticalSolidList"/>
    <dgm:cxn modelId="{868515AD-B94C-6149-9A67-BF8188E54849}" type="presParOf" srcId="{240B9822-F794-48B0-8484-878F31ECF487}" destId="{D52B2AD0-C14F-4B7E-9771-9CD64557A85D}" srcOrd="2" destOrd="0" presId="urn:microsoft.com/office/officeart/2018/2/layout/IconVerticalSolidList"/>
    <dgm:cxn modelId="{9B5066A1-E6A1-174D-A2B4-BA771FDF2CF9}" type="presParOf" srcId="{D52B2AD0-C14F-4B7E-9771-9CD64557A85D}" destId="{DB179124-C594-4F2C-A954-D1E4A5B7CF3B}" srcOrd="0" destOrd="0" presId="urn:microsoft.com/office/officeart/2018/2/layout/IconVerticalSolidList"/>
    <dgm:cxn modelId="{886EAA80-DA63-2449-833B-3468A2EACD96}" type="presParOf" srcId="{D52B2AD0-C14F-4B7E-9771-9CD64557A85D}" destId="{F10F831A-6D82-4DE6-91BE-D349D55DE4D3}" srcOrd="1" destOrd="0" presId="urn:microsoft.com/office/officeart/2018/2/layout/IconVerticalSolidList"/>
    <dgm:cxn modelId="{9324A828-4436-1444-B40D-EC5376F9A983}" type="presParOf" srcId="{D52B2AD0-C14F-4B7E-9771-9CD64557A85D}" destId="{CECC3983-979E-44EE-9DE9-D74A997D1E3B}" srcOrd="2" destOrd="0" presId="urn:microsoft.com/office/officeart/2018/2/layout/IconVerticalSolidList"/>
    <dgm:cxn modelId="{CF3AF6F8-08B0-B247-816C-CF81DF6167E6}" type="presParOf" srcId="{D52B2AD0-C14F-4B7E-9771-9CD64557A85D}" destId="{A69A691F-B2EB-463D-A210-08825F7EF94A}" srcOrd="3" destOrd="0" presId="urn:microsoft.com/office/officeart/2018/2/layout/IconVerticalSolidList"/>
    <dgm:cxn modelId="{37DE0692-872E-994C-9256-7366FAA9B722}" type="presParOf" srcId="{D52B2AD0-C14F-4B7E-9771-9CD64557A85D}" destId="{0ACE25F6-F3C0-46F8-AC32-714DF440BD8C}"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402111-06B4-4B35-AF8C-A240F555D1B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480B2CF-3335-4529-A9F4-B632FCEDBF35}">
      <dgm:prSet/>
      <dgm:spPr/>
      <dgm:t>
        <a:bodyPr/>
        <a:lstStyle/>
        <a:p>
          <a:r>
            <a:rPr lang="en-GB"/>
            <a:t>In general this course will follow the process of UXD, but there are 5 overarching topics that should be considered at all times</a:t>
          </a:r>
          <a:endParaRPr lang="en-US"/>
        </a:p>
      </dgm:t>
    </dgm:pt>
    <dgm:pt modelId="{594A277D-92DA-4D2A-AEFF-7102040521DF}" type="parTrans" cxnId="{4F662F64-67E9-469E-BC8F-E74D7BF0EF4A}">
      <dgm:prSet/>
      <dgm:spPr/>
      <dgm:t>
        <a:bodyPr/>
        <a:lstStyle/>
        <a:p>
          <a:endParaRPr lang="en-US"/>
        </a:p>
      </dgm:t>
    </dgm:pt>
    <dgm:pt modelId="{80EB5F35-DF55-4A61-9492-654728B74D6D}" type="sibTrans" cxnId="{4F662F64-67E9-469E-BC8F-E74D7BF0EF4A}">
      <dgm:prSet/>
      <dgm:spPr/>
      <dgm:t>
        <a:bodyPr/>
        <a:lstStyle/>
        <a:p>
          <a:endParaRPr lang="en-US"/>
        </a:p>
      </dgm:t>
    </dgm:pt>
    <dgm:pt modelId="{A3C20FD5-8BA2-4725-8CA8-D03DD1FC0E69}">
      <dgm:prSet/>
      <dgm:spPr/>
      <dgm:t>
        <a:bodyPr/>
        <a:lstStyle/>
        <a:p>
          <a:r>
            <a:rPr lang="en-GB"/>
            <a:t>Psychology – both the users’ and your own</a:t>
          </a:r>
          <a:endParaRPr lang="en-US"/>
        </a:p>
      </dgm:t>
    </dgm:pt>
    <dgm:pt modelId="{A1BC1A7C-57D4-4613-A8CF-67C7AD0569A9}" type="parTrans" cxnId="{029C5667-ACDF-44C4-8567-13CB4134C7DB}">
      <dgm:prSet/>
      <dgm:spPr/>
      <dgm:t>
        <a:bodyPr/>
        <a:lstStyle/>
        <a:p>
          <a:endParaRPr lang="en-US"/>
        </a:p>
      </dgm:t>
    </dgm:pt>
    <dgm:pt modelId="{CC85DB0D-DB36-4B37-B8CC-E779A59DE04A}" type="sibTrans" cxnId="{029C5667-ACDF-44C4-8567-13CB4134C7DB}">
      <dgm:prSet/>
      <dgm:spPr/>
      <dgm:t>
        <a:bodyPr/>
        <a:lstStyle/>
        <a:p>
          <a:endParaRPr lang="en-US"/>
        </a:p>
      </dgm:t>
    </dgm:pt>
    <dgm:pt modelId="{6C9095D8-D718-469D-B931-E53C77210E3F}">
      <dgm:prSet/>
      <dgm:spPr/>
      <dgm:t>
        <a:bodyPr/>
        <a:lstStyle/>
        <a:p>
          <a:r>
            <a:rPr lang="en-GB"/>
            <a:t>Usability – how easy it is to use</a:t>
          </a:r>
          <a:endParaRPr lang="en-US"/>
        </a:p>
      </dgm:t>
    </dgm:pt>
    <dgm:pt modelId="{1B87898C-9C95-4800-AC7B-AD5C40FFC485}" type="parTrans" cxnId="{76BC989F-A910-414D-A3E5-DBF044730D45}">
      <dgm:prSet/>
      <dgm:spPr/>
      <dgm:t>
        <a:bodyPr/>
        <a:lstStyle/>
        <a:p>
          <a:endParaRPr lang="en-US"/>
        </a:p>
      </dgm:t>
    </dgm:pt>
    <dgm:pt modelId="{BE027698-0FC1-4111-AFA1-EE394E764866}" type="sibTrans" cxnId="{76BC989F-A910-414D-A3E5-DBF044730D45}">
      <dgm:prSet/>
      <dgm:spPr/>
      <dgm:t>
        <a:bodyPr/>
        <a:lstStyle/>
        <a:p>
          <a:endParaRPr lang="en-US"/>
        </a:p>
      </dgm:t>
    </dgm:pt>
    <dgm:pt modelId="{9A5EB453-A01E-4DCA-A52C-105E82875B88}">
      <dgm:prSet/>
      <dgm:spPr/>
      <dgm:t>
        <a:bodyPr/>
        <a:lstStyle/>
        <a:p>
          <a:r>
            <a:rPr lang="en-GB"/>
            <a:t>Design – how well it works, not how good it looks</a:t>
          </a:r>
          <a:endParaRPr lang="en-US"/>
        </a:p>
      </dgm:t>
    </dgm:pt>
    <dgm:pt modelId="{52E47E2E-DF3A-4B63-A721-C66E297187A7}" type="parTrans" cxnId="{7D50FA6C-8016-4341-B9F9-E0B813D4BD40}">
      <dgm:prSet/>
      <dgm:spPr/>
      <dgm:t>
        <a:bodyPr/>
        <a:lstStyle/>
        <a:p>
          <a:endParaRPr lang="en-US"/>
        </a:p>
      </dgm:t>
    </dgm:pt>
    <dgm:pt modelId="{F63D3FFE-4ED1-46C4-A1B4-67AB1CF029B3}" type="sibTrans" cxnId="{7D50FA6C-8016-4341-B9F9-E0B813D4BD40}">
      <dgm:prSet/>
      <dgm:spPr/>
      <dgm:t>
        <a:bodyPr/>
        <a:lstStyle/>
        <a:p>
          <a:endParaRPr lang="en-US"/>
        </a:p>
      </dgm:t>
    </dgm:pt>
    <dgm:pt modelId="{43A0650B-1DA8-4589-8E58-5F9C5A737CD2}">
      <dgm:prSet/>
      <dgm:spPr/>
      <dgm:t>
        <a:bodyPr/>
        <a:lstStyle/>
        <a:p>
          <a:r>
            <a:rPr lang="en-GB"/>
            <a:t>Copywriting – accurate and useful information</a:t>
          </a:r>
          <a:endParaRPr lang="en-US"/>
        </a:p>
      </dgm:t>
    </dgm:pt>
    <dgm:pt modelId="{6DA70D1C-F121-4F2F-BC24-A9F5D6619C07}" type="parTrans" cxnId="{44602CB4-E2F3-4754-B157-A9C6D5A4EA30}">
      <dgm:prSet/>
      <dgm:spPr/>
      <dgm:t>
        <a:bodyPr/>
        <a:lstStyle/>
        <a:p>
          <a:endParaRPr lang="en-US"/>
        </a:p>
      </dgm:t>
    </dgm:pt>
    <dgm:pt modelId="{CCBC75C6-6D0E-4D6F-8B53-1C45266C4811}" type="sibTrans" cxnId="{44602CB4-E2F3-4754-B157-A9C6D5A4EA30}">
      <dgm:prSet/>
      <dgm:spPr/>
      <dgm:t>
        <a:bodyPr/>
        <a:lstStyle/>
        <a:p>
          <a:endParaRPr lang="en-US"/>
        </a:p>
      </dgm:t>
    </dgm:pt>
    <dgm:pt modelId="{B817A31A-DDB3-4440-993B-9BBBD6A6108D}">
      <dgm:prSet/>
      <dgm:spPr/>
      <dgm:t>
        <a:bodyPr/>
        <a:lstStyle/>
        <a:p>
          <a:r>
            <a:rPr lang="en-GB"/>
            <a:t>Analysis – using data to improve your system</a:t>
          </a:r>
          <a:endParaRPr lang="en-US"/>
        </a:p>
      </dgm:t>
    </dgm:pt>
    <dgm:pt modelId="{9D38374A-F6A5-4BE8-9D1F-710A529F0431}" type="parTrans" cxnId="{EAB1F29A-7544-413B-9472-9F9E00D06CAD}">
      <dgm:prSet/>
      <dgm:spPr/>
      <dgm:t>
        <a:bodyPr/>
        <a:lstStyle/>
        <a:p>
          <a:endParaRPr lang="en-US"/>
        </a:p>
      </dgm:t>
    </dgm:pt>
    <dgm:pt modelId="{0ADE502D-9EB5-4E25-93CB-01B1991853A1}" type="sibTrans" cxnId="{EAB1F29A-7544-413B-9472-9F9E00D06CAD}">
      <dgm:prSet/>
      <dgm:spPr/>
      <dgm:t>
        <a:bodyPr/>
        <a:lstStyle/>
        <a:p>
          <a:endParaRPr lang="en-US"/>
        </a:p>
      </dgm:t>
    </dgm:pt>
    <dgm:pt modelId="{DC520A72-42F8-4318-A335-9EA9B8B27C5D}">
      <dgm:prSet/>
      <dgm:spPr/>
      <dgm:t>
        <a:bodyPr/>
        <a:lstStyle/>
        <a:p>
          <a:r>
            <a:rPr lang="en-GB"/>
            <a:t>Each of these generate a set of questions you should ask yourself when designing a UX</a:t>
          </a:r>
          <a:endParaRPr lang="en-US"/>
        </a:p>
      </dgm:t>
    </dgm:pt>
    <dgm:pt modelId="{F9FC39B7-E22A-4963-A019-FC5BCAD00569}" type="parTrans" cxnId="{011512B3-8D3E-4148-BAC2-F9C4B064B127}">
      <dgm:prSet/>
      <dgm:spPr/>
      <dgm:t>
        <a:bodyPr/>
        <a:lstStyle/>
        <a:p>
          <a:endParaRPr lang="en-US"/>
        </a:p>
      </dgm:t>
    </dgm:pt>
    <dgm:pt modelId="{E2EF895C-008C-4805-B576-784590EB03F4}" type="sibTrans" cxnId="{011512B3-8D3E-4148-BAC2-F9C4B064B127}">
      <dgm:prSet/>
      <dgm:spPr/>
      <dgm:t>
        <a:bodyPr/>
        <a:lstStyle/>
        <a:p>
          <a:endParaRPr lang="en-US"/>
        </a:p>
      </dgm:t>
    </dgm:pt>
    <dgm:pt modelId="{87E36575-4A58-D144-87E6-FF897002EE60}" type="pres">
      <dgm:prSet presAssocID="{49402111-06B4-4B35-AF8C-A240F555D1BD}" presName="linear" presStyleCnt="0">
        <dgm:presLayoutVars>
          <dgm:animLvl val="lvl"/>
          <dgm:resizeHandles val="exact"/>
        </dgm:presLayoutVars>
      </dgm:prSet>
      <dgm:spPr/>
    </dgm:pt>
    <dgm:pt modelId="{0EF5A6D9-0E9D-FE40-BBE5-DA84FC5829BB}" type="pres">
      <dgm:prSet presAssocID="{B480B2CF-3335-4529-A9F4-B632FCEDBF35}" presName="parentText" presStyleLbl="node1" presStyleIdx="0" presStyleCnt="2">
        <dgm:presLayoutVars>
          <dgm:chMax val="0"/>
          <dgm:bulletEnabled val="1"/>
        </dgm:presLayoutVars>
      </dgm:prSet>
      <dgm:spPr/>
    </dgm:pt>
    <dgm:pt modelId="{E95EF8CC-01DF-4E4F-BFD1-D06A9E7B6241}" type="pres">
      <dgm:prSet presAssocID="{B480B2CF-3335-4529-A9F4-B632FCEDBF35}" presName="childText" presStyleLbl="revTx" presStyleIdx="0" presStyleCnt="1">
        <dgm:presLayoutVars>
          <dgm:bulletEnabled val="1"/>
        </dgm:presLayoutVars>
      </dgm:prSet>
      <dgm:spPr/>
    </dgm:pt>
    <dgm:pt modelId="{C1447930-6C65-1C4D-927C-948A2D8BB9B6}" type="pres">
      <dgm:prSet presAssocID="{DC520A72-42F8-4318-A335-9EA9B8B27C5D}" presName="parentText" presStyleLbl="node1" presStyleIdx="1" presStyleCnt="2">
        <dgm:presLayoutVars>
          <dgm:chMax val="0"/>
          <dgm:bulletEnabled val="1"/>
        </dgm:presLayoutVars>
      </dgm:prSet>
      <dgm:spPr/>
    </dgm:pt>
  </dgm:ptLst>
  <dgm:cxnLst>
    <dgm:cxn modelId="{BB56D417-015B-A348-8B61-004E6B5E9B2C}" type="presOf" srcId="{49402111-06B4-4B35-AF8C-A240F555D1BD}" destId="{87E36575-4A58-D144-87E6-FF897002EE60}" srcOrd="0" destOrd="0" presId="urn:microsoft.com/office/officeart/2005/8/layout/vList2"/>
    <dgm:cxn modelId="{5AF5DD34-6DCC-644D-BBC4-D150C396CC99}" type="presOf" srcId="{9A5EB453-A01E-4DCA-A52C-105E82875B88}" destId="{E95EF8CC-01DF-4E4F-BFD1-D06A9E7B6241}" srcOrd="0" destOrd="2" presId="urn:microsoft.com/office/officeart/2005/8/layout/vList2"/>
    <dgm:cxn modelId="{A25BF24C-54F7-5C4C-9618-EC807A59856C}" type="presOf" srcId="{6C9095D8-D718-469D-B931-E53C77210E3F}" destId="{E95EF8CC-01DF-4E4F-BFD1-D06A9E7B6241}" srcOrd="0" destOrd="1" presId="urn:microsoft.com/office/officeart/2005/8/layout/vList2"/>
    <dgm:cxn modelId="{4F662F64-67E9-469E-BC8F-E74D7BF0EF4A}" srcId="{49402111-06B4-4B35-AF8C-A240F555D1BD}" destId="{B480B2CF-3335-4529-A9F4-B632FCEDBF35}" srcOrd="0" destOrd="0" parTransId="{594A277D-92DA-4D2A-AEFF-7102040521DF}" sibTransId="{80EB5F35-DF55-4A61-9492-654728B74D6D}"/>
    <dgm:cxn modelId="{029C5667-ACDF-44C4-8567-13CB4134C7DB}" srcId="{B480B2CF-3335-4529-A9F4-B632FCEDBF35}" destId="{A3C20FD5-8BA2-4725-8CA8-D03DD1FC0E69}" srcOrd="0" destOrd="0" parTransId="{A1BC1A7C-57D4-4613-A8CF-67C7AD0569A9}" sibTransId="{CC85DB0D-DB36-4B37-B8CC-E779A59DE04A}"/>
    <dgm:cxn modelId="{7D50FA6C-8016-4341-B9F9-E0B813D4BD40}" srcId="{B480B2CF-3335-4529-A9F4-B632FCEDBF35}" destId="{9A5EB453-A01E-4DCA-A52C-105E82875B88}" srcOrd="2" destOrd="0" parTransId="{52E47E2E-DF3A-4B63-A721-C66E297187A7}" sibTransId="{F63D3FFE-4ED1-46C4-A1B4-67AB1CF029B3}"/>
    <dgm:cxn modelId="{EAB1F29A-7544-413B-9472-9F9E00D06CAD}" srcId="{B480B2CF-3335-4529-A9F4-B632FCEDBF35}" destId="{B817A31A-DDB3-4440-993B-9BBBD6A6108D}" srcOrd="4" destOrd="0" parTransId="{9D38374A-F6A5-4BE8-9D1F-710A529F0431}" sibTransId="{0ADE502D-9EB5-4E25-93CB-01B1991853A1}"/>
    <dgm:cxn modelId="{76BC989F-A910-414D-A3E5-DBF044730D45}" srcId="{B480B2CF-3335-4529-A9F4-B632FCEDBF35}" destId="{6C9095D8-D718-469D-B931-E53C77210E3F}" srcOrd="1" destOrd="0" parTransId="{1B87898C-9C95-4800-AC7B-AD5C40FFC485}" sibTransId="{BE027698-0FC1-4111-AFA1-EE394E764866}"/>
    <dgm:cxn modelId="{011512B3-8D3E-4148-BAC2-F9C4B064B127}" srcId="{49402111-06B4-4B35-AF8C-A240F555D1BD}" destId="{DC520A72-42F8-4318-A335-9EA9B8B27C5D}" srcOrd="1" destOrd="0" parTransId="{F9FC39B7-E22A-4963-A019-FC5BCAD00569}" sibTransId="{E2EF895C-008C-4805-B576-784590EB03F4}"/>
    <dgm:cxn modelId="{44602CB4-E2F3-4754-B157-A9C6D5A4EA30}" srcId="{B480B2CF-3335-4529-A9F4-B632FCEDBF35}" destId="{43A0650B-1DA8-4589-8E58-5F9C5A737CD2}" srcOrd="3" destOrd="0" parTransId="{6DA70D1C-F121-4F2F-BC24-A9F5D6619C07}" sibTransId="{CCBC75C6-6D0E-4D6F-8B53-1C45266C4811}"/>
    <dgm:cxn modelId="{6805E4B8-18B8-9A46-8C43-47D8A6C70281}" type="presOf" srcId="{43A0650B-1DA8-4589-8E58-5F9C5A737CD2}" destId="{E95EF8CC-01DF-4E4F-BFD1-D06A9E7B6241}" srcOrd="0" destOrd="3" presId="urn:microsoft.com/office/officeart/2005/8/layout/vList2"/>
    <dgm:cxn modelId="{AF965BC9-0249-654B-A1E3-9FC9321481FC}" type="presOf" srcId="{DC520A72-42F8-4318-A335-9EA9B8B27C5D}" destId="{C1447930-6C65-1C4D-927C-948A2D8BB9B6}" srcOrd="0" destOrd="0" presId="urn:microsoft.com/office/officeart/2005/8/layout/vList2"/>
    <dgm:cxn modelId="{B7F5C8CE-72B6-E64E-A335-EC71D54072FC}" type="presOf" srcId="{B817A31A-DDB3-4440-993B-9BBBD6A6108D}" destId="{E95EF8CC-01DF-4E4F-BFD1-D06A9E7B6241}" srcOrd="0" destOrd="4" presId="urn:microsoft.com/office/officeart/2005/8/layout/vList2"/>
    <dgm:cxn modelId="{50F7E2CE-968A-5A4B-B01D-5B09FAD2249B}" type="presOf" srcId="{B480B2CF-3335-4529-A9F4-B632FCEDBF35}" destId="{0EF5A6D9-0E9D-FE40-BBE5-DA84FC5829BB}" srcOrd="0" destOrd="0" presId="urn:microsoft.com/office/officeart/2005/8/layout/vList2"/>
    <dgm:cxn modelId="{84B770E3-9CF7-EE4A-9FE9-F7EDFD73CDAC}" type="presOf" srcId="{A3C20FD5-8BA2-4725-8CA8-D03DD1FC0E69}" destId="{E95EF8CC-01DF-4E4F-BFD1-D06A9E7B6241}" srcOrd="0" destOrd="0" presId="urn:microsoft.com/office/officeart/2005/8/layout/vList2"/>
    <dgm:cxn modelId="{BA25413A-EE8F-794A-9643-F290CE7430FA}" type="presParOf" srcId="{87E36575-4A58-D144-87E6-FF897002EE60}" destId="{0EF5A6D9-0E9D-FE40-BBE5-DA84FC5829BB}" srcOrd="0" destOrd="0" presId="urn:microsoft.com/office/officeart/2005/8/layout/vList2"/>
    <dgm:cxn modelId="{1DAA23F4-6EEE-1242-ADC8-B43997966467}" type="presParOf" srcId="{87E36575-4A58-D144-87E6-FF897002EE60}" destId="{E95EF8CC-01DF-4E4F-BFD1-D06A9E7B6241}" srcOrd="1" destOrd="0" presId="urn:microsoft.com/office/officeart/2005/8/layout/vList2"/>
    <dgm:cxn modelId="{55B23AE3-0D1F-9141-82F2-A3A654CF5395}" type="presParOf" srcId="{87E36575-4A58-D144-87E6-FF897002EE60}" destId="{C1447930-6C65-1C4D-927C-948A2D8BB9B6}"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EC33EF-C29D-438C-8D89-BB215A11F8A9}"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9EADE1DE-DABD-4A64-94F0-DDE4A7FB6922}">
      <dgm:prSet/>
      <dgm:spPr/>
      <dgm:t>
        <a:bodyPr/>
        <a:lstStyle/>
        <a:p>
          <a:r>
            <a:rPr lang="en-GB"/>
            <a:t>Next lecture: More on the 5 Main UX Ingredients</a:t>
          </a:r>
          <a:endParaRPr lang="en-US"/>
        </a:p>
      </dgm:t>
    </dgm:pt>
    <dgm:pt modelId="{B04D2ED1-C76B-49C1-A4AC-FF27B4615749}" type="parTrans" cxnId="{2CCC2C5C-5FC4-4FE7-A1C9-8B7BAAE7D46C}">
      <dgm:prSet/>
      <dgm:spPr/>
      <dgm:t>
        <a:bodyPr/>
        <a:lstStyle/>
        <a:p>
          <a:endParaRPr lang="en-US"/>
        </a:p>
      </dgm:t>
    </dgm:pt>
    <dgm:pt modelId="{6194939A-7A0C-43C6-AB7C-CAD6FABB2278}" type="sibTrans" cxnId="{2CCC2C5C-5FC4-4FE7-A1C9-8B7BAAE7D46C}">
      <dgm:prSet/>
      <dgm:spPr/>
      <dgm:t>
        <a:bodyPr/>
        <a:lstStyle/>
        <a:p>
          <a:endParaRPr lang="en-US"/>
        </a:p>
      </dgm:t>
    </dgm:pt>
    <dgm:pt modelId="{7E49E23B-273E-419A-82D0-CD465B884E1B}">
      <dgm:prSet/>
      <dgm:spPr/>
      <dgm:t>
        <a:bodyPr/>
        <a:lstStyle/>
        <a:p>
          <a:r>
            <a:rPr lang="en-GB"/>
            <a:t>Homework: Read the articles linked to this lecture on Moodle.</a:t>
          </a:r>
          <a:endParaRPr lang="en-US"/>
        </a:p>
      </dgm:t>
    </dgm:pt>
    <dgm:pt modelId="{9872E8B9-5443-4E4D-829A-C8E95E51758E}" type="parTrans" cxnId="{895C1427-09C3-47EE-9645-06FFE146BEAD}">
      <dgm:prSet/>
      <dgm:spPr/>
      <dgm:t>
        <a:bodyPr/>
        <a:lstStyle/>
        <a:p>
          <a:endParaRPr lang="en-US"/>
        </a:p>
      </dgm:t>
    </dgm:pt>
    <dgm:pt modelId="{3FE679B0-31CA-45C9-A3BE-0CA8D579D1BE}" type="sibTrans" cxnId="{895C1427-09C3-47EE-9645-06FFE146BEAD}">
      <dgm:prSet/>
      <dgm:spPr/>
      <dgm:t>
        <a:bodyPr/>
        <a:lstStyle/>
        <a:p>
          <a:endParaRPr lang="en-US"/>
        </a:p>
      </dgm:t>
    </dgm:pt>
    <dgm:pt modelId="{52CDE756-FE1C-4CA3-91D5-964A90BCD66F}" type="pres">
      <dgm:prSet presAssocID="{14EC33EF-C29D-438C-8D89-BB215A11F8A9}" presName="root" presStyleCnt="0">
        <dgm:presLayoutVars>
          <dgm:dir/>
          <dgm:resizeHandles val="exact"/>
        </dgm:presLayoutVars>
      </dgm:prSet>
      <dgm:spPr/>
    </dgm:pt>
    <dgm:pt modelId="{9842F450-AF29-453D-A35F-5E2063D9D15C}" type="pres">
      <dgm:prSet presAssocID="{9EADE1DE-DABD-4A64-94F0-DDE4A7FB6922}" presName="compNode" presStyleCnt="0"/>
      <dgm:spPr/>
    </dgm:pt>
    <dgm:pt modelId="{0893C9A2-F848-45DB-9F89-4C85697E8F64}" type="pres">
      <dgm:prSet presAssocID="{9EADE1DE-DABD-4A64-94F0-DDE4A7FB6922}" presName="bgRect" presStyleLbl="bgShp" presStyleIdx="0" presStyleCnt="2"/>
      <dgm:spPr/>
    </dgm:pt>
    <dgm:pt modelId="{1FDF815D-43B4-4A7B-A6DF-51B979D4854C}" type="pres">
      <dgm:prSet presAssocID="{9EADE1DE-DABD-4A64-94F0-DDE4A7FB692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jector screen"/>
        </a:ext>
      </dgm:extLst>
    </dgm:pt>
    <dgm:pt modelId="{A23E1D13-B944-4DEC-8055-B703120CA93F}" type="pres">
      <dgm:prSet presAssocID="{9EADE1DE-DABD-4A64-94F0-DDE4A7FB6922}" presName="spaceRect" presStyleCnt="0"/>
      <dgm:spPr/>
    </dgm:pt>
    <dgm:pt modelId="{D7F51586-88F8-4BA4-BB6C-ED0347F48BF1}" type="pres">
      <dgm:prSet presAssocID="{9EADE1DE-DABD-4A64-94F0-DDE4A7FB6922}" presName="parTx" presStyleLbl="revTx" presStyleIdx="0" presStyleCnt="2">
        <dgm:presLayoutVars>
          <dgm:chMax val="0"/>
          <dgm:chPref val="0"/>
        </dgm:presLayoutVars>
      </dgm:prSet>
      <dgm:spPr/>
    </dgm:pt>
    <dgm:pt modelId="{CDD1BFA2-A567-4BC2-941E-425E301BB469}" type="pres">
      <dgm:prSet presAssocID="{6194939A-7A0C-43C6-AB7C-CAD6FABB2278}" presName="sibTrans" presStyleCnt="0"/>
      <dgm:spPr/>
    </dgm:pt>
    <dgm:pt modelId="{51F1D00E-7F4D-4799-96DB-094B969E44CF}" type="pres">
      <dgm:prSet presAssocID="{7E49E23B-273E-419A-82D0-CD465B884E1B}" presName="compNode" presStyleCnt="0"/>
      <dgm:spPr/>
    </dgm:pt>
    <dgm:pt modelId="{31F14D0C-0EA6-4BC0-AADE-9B07CC271ACE}" type="pres">
      <dgm:prSet presAssocID="{7E49E23B-273E-419A-82D0-CD465B884E1B}" presName="bgRect" presStyleLbl="bgShp" presStyleIdx="1" presStyleCnt="2"/>
      <dgm:spPr/>
    </dgm:pt>
    <dgm:pt modelId="{00E20B30-1547-4404-BDB6-002A797A9337}" type="pres">
      <dgm:prSet presAssocID="{7E49E23B-273E-419A-82D0-CD465B884E1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47181247-0232-4561-8DAA-F25416A29C5E}" type="pres">
      <dgm:prSet presAssocID="{7E49E23B-273E-419A-82D0-CD465B884E1B}" presName="spaceRect" presStyleCnt="0"/>
      <dgm:spPr/>
    </dgm:pt>
    <dgm:pt modelId="{13316111-173B-4476-838F-2542FE8AA06D}" type="pres">
      <dgm:prSet presAssocID="{7E49E23B-273E-419A-82D0-CD465B884E1B}" presName="parTx" presStyleLbl="revTx" presStyleIdx="1" presStyleCnt="2">
        <dgm:presLayoutVars>
          <dgm:chMax val="0"/>
          <dgm:chPref val="0"/>
        </dgm:presLayoutVars>
      </dgm:prSet>
      <dgm:spPr/>
    </dgm:pt>
  </dgm:ptLst>
  <dgm:cxnLst>
    <dgm:cxn modelId="{895C1427-09C3-47EE-9645-06FFE146BEAD}" srcId="{14EC33EF-C29D-438C-8D89-BB215A11F8A9}" destId="{7E49E23B-273E-419A-82D0-CD465B884E1B}" srcOrd="1" destOrd="0" parTransId="{9872E8B9-5443-4E4D-829A-C8E95E51758E}" sibTransId="{3FE679B0-31CA-45C9-A3BE-0CA8D579D1BE}"/>
    <dgm:cxn modelId="{2CCC2C5C-5FC4-4FE7-A1C9-8B7BAAE7D46C}" srcId="{14EC33EF-C29D-438C-8D89-BB215A11F8A9}" destId="{9EADE1DE-DABD-4A64-94F0-DDE4A7FB6922}" srcOrd="0" destOrd="0" parTransId="{B04D2ED1-C76B-49C1-A4AC-FF27B4615749}" sibTransId="{6194939A-7A0C-43C6-AB7C-CAD6FABB2278}"/>
    <dgm:cxn modelId="{CD35B27B-DFD2-4AD1-89CE-1B0AC9AA0D1F}" type="presOf" srcId="{14EC33EF-C29D-438C-8D89-BB215A11F8A9}" destId="{52CDE756-FE1C-4CA3-91D5-964A90BCD66F}" srcOrd="0" destOrd="0" presId="urn:microsoft.com/office/officeart/2018/2/layout/IconVerticalSolidList"/>
    <dgm:cxn modelId="{E0C6A4BB-376E-4D5B-AE9E-70E7012BDC31}" type="presOf" srcId="{9EADE1DE-DABD-4A64-94F0-DDE4A7FB6922}" destId="{D7F51586-88F8-4BA4-BB6C-ED0347F48BF1}" srcOrd="0" destOrd="0" presId="urn:microsoft.com/office/officeart/2018/2/layout/IconVerticalSolidList"/>
    <dgm:cxn modelId="{510DBEF8-30EF-45AC-B1DC-3D0666CD0C53}" type="presOf" srcId="{7E49E23B-273E-419A-82D0-CD465B884E1B}" destId="{13316111-173B-4476-838F-2542FE8AA06D}" srcOrd="0" destOrd="0" presId="urn:microsoft.com/office/officeart/2018/2/layout/IconVerticalSolidList"/>
    <dgm:cxn modelId="{A6332A0B-7DD8-4E84-A0B6-900F33EDFEC4}" type="presParOf" srcId="{52CDE756-FE1C-4CA3-91D5-964A90BCD66F}" destId="{9842F450-AF29-453D-A35F-5E2063D9D15C}" srcOrd="0" destOrd="0" presId="urn:microsoft.com/office/officeart/2018/2/layout/IconVerticalSolidList"/>
    <dgm:cxn modelId="{FB4C1362-8D11-4CDA-9B5B-479EDA327178}" type="presParOf" srcId="{9842F450-AF29-453D-A35F-5E2063D9D15C}" destId="{0893C9A2-F848-45DB-9F89-4C85697E8F64}" srcOrd="0" destOrd="0" presId="urn:microsoft.com/office/officeart/2018/2/layout/IconVerticalSolidList"/>
    <dgm:cxn modelId="{84402235-960B-4F0C-BCD7-0AB8549144EC}" type="presParOf" srcId="{9842F450-AF29-453D-A35F-5E2063D9D15C}" destId="{1FDF815D-43B4-4A7B-A6DF-51B979D4854C}" srcOrd="1" destOrd="0" presId="urn:microsoft.com/office/officeart/2018/2/layout/IconVerticalSolidList"/>
    <dgm:cxn modelId="{FFD61A5D-C767-43B4-9D49-B4FCD3C4CD4E}" type="presParOf" srcId="{9842F450-AF29-453D-A35F-5E2063D9D15C}" destId="{A23E1D13-B944-4DEC-8055-B703120CA93F}" srcOrd="2" destOrd="0" presId="urn:microsoft.com/office/officeart/2018/2/layout/IconVerticalSolidList"/>
    <dgm:cxn modelId="{D299A50A-73B4-4013-B427-64E311DC598B}" type="presParOf" srcId="{9842F450-AF29-453D-A35F-5E2063D9D15C}" destId="{D7F51586-88F8-4BA4-BB6C-ED0347F48BF1}" srcOrd="3" destOrd="0" presId="urn:microsoft.com/office/officeart/2018/2/layout/IconVerticalSolidList"/>
    <dgm:cxn modelId="{7E9A056C-DBE0-4104-BAE2-2E9FAC8D2DCC}" type="presParOf" srcId="{52CDE756-FE1C-4CA3-91D5-964A90BCD66F}" destId="{CDD1BFA2-A567-4BC2-941E-425E301BB469}" srcOrd="1" destOrd="0" presId="urn:microsoft.com/office/officeart/2018/2/layout/IconVerticalSolidList"/>
    <dgm:cxn modelId="{749EEC46-63B6-4CC4-9EE0-67A6B84FF2E3}" type="presParOf" srcId="{52CDE756-FE1C-4CA3-91D5-964A90BCD66F}" destId="{51F1D00E-7F4D-4799-96DB-094B969E44CF}" srcOrd="2" destOrd="0" presId="urn:microsoft.com/office/officeart/2018/2/layout/IconVerticalSolidList"/>
    <dgm:cxn modelId="{41953B85-E9B2-4EA7-8B75-606345CD84A5}" type="presParOf" srcId="{51F1D00E-7F4D-4799-96DB-094B969E44CF}" destId="{31F14D0C-0EA6-4BC0-AADE-9B07CC271ACE}" srcOrd="0" destOrd="0" presId="urn:microsoft.com/office/officeart/2018/2/layout/IconVerticalSolidList"/>
    <dgm:cxn modelId="{052EF368-3963-463D-9D90-056F82EF08C4}" type="presParOf" srcId="{51F1D00E-7F4D-4799-96DB-094B969E44CF}" destId="{00E20B30-1547-4404-BDB6-002A797A9337}" srcOrd="1" destOrd="0" presId="urn:microsoft.com/office/officeart/2018/2/layout/IconVerticalSolidList"/>
    <dgm:cxn modelId="{E488BFF8-9BAD-4C1C-A0A7-93DCAE3202B6}" type="presParOf" srcId="{51F1D00E-7F4D-4799-96DB-094B969E44CF}" destId="{47181247-0232-4561-8DAA-F25416A29C5E}" srcOrd="2" destOrd="0" presId="urn:microsoft.com/office/officeart/2018/2/layout/IconVerticalSolidList"/>
    <dgm:cxn modelId="{CCB791B2-F485-4C37-8B09-CD21B1BCB4EC}" type="presParOf" srcId="{51F1D00E-7F4D-4799-96DB-094B969E44CF}" destId="{13316111-173B-4476-838F-2542FE8AA06D}"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D0144A-57D2-47DF-ACC8-DE3D875D9482}">
      <dsp:nvSpPr>
        <dsp:cNvPr id="0" name=""/>
        <dsp:cNvSpPr/>
      </dsp:nvSpPr>
      <dsp:spPr>
        <a:xfrm>
          <a:off x="0" y="558441"/>
          <a:ext cx="9625383" cy="10248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E2DB09-2B53-446D-AA29-6B601DADA223}">
      <dsp:nvSpPr>
        <dsp:cNvPr id="0" name=""/>
        <dsp:cNvSpPr/>
      </dsp:nvSpPr>
      <dsp:spPr>
        <a:xfrm>
          <a:off x="310002" y="789021"/>
          <a:ext cx="563640" cy="5636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C326EA6-5322-4BA9-AE60-40ADE2A405AF}">
      <dsp:nvSpPr>
        <dsp:cNvPr id="0" name=""/>
        <dsp:cNvSpPr/>
      </dsp:nvSpPr>
      <dsp:spPr>
        <a:xfrm>
          <a:off x="1183644" y="558441"/>
          <a:ext cx="8440581" cy="102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58" tIns="108458" rIns="108458" bIns="108458" numCol="1" spcCol="1270" anchor="ctr" anchorCtr="0">
          <a:noAutofit/>
        </a:bodyPr>
        <a:lstStyle/>
        <a:p>
          <a:pPr marL="0" lvl="0" indent="0" algn="l" defTabSz="1066800">
            <a:lnSpc>
              <a:spcPct val="100000"/>
            </a:lnSpc>
            <a:spcBef>
              <a:spcPct val="0"/>
            </a:spcBef>
            <a:spcAft>
              <a:spcPct val="35000"/>
            </a:spcAft>
            <a:buNone/>
          </a:pPr>
          <a:r>
            <a:rPr lang="en-GB" sz="2400" kern="1200"/>
            <a:t>UXD is an engineering discipline – it solves problems rather than discovering things about the physical world</a:t>
          </a:r>
          <a:endParaRPr lang="en-US" sz="2400" kern="1200"/>
        </a:p>
      </dsp:txBody>
      <dsp:txXfrm>
        <a:off x="1183644" y="558441"/>
        <a:ext cx="8440581" cy="1024800"/>
      </dsp:txXfrm>
    </dsp:sp>
    <dsp:sp modelId="{DB179124-C594-4F2C-A954-D1E4A5B7CF3B}">
      <dsp:nvSpPr>
        <dsp:cNvPr id="0" name=""/>
        <dsp:cNvSpPr/>
      </dsp:nvSpPr>
      <dsp:spPr>
        <a:xfrm>
          <a:off x="0" y="1839441"/>
          <a:ext cx="9625383" cy="10248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0F831A-6D82-4DE6-91BE-D349D55DE4D3}">
      <dsp:nvSpPr>
        <dsp:cNvPr id="0" name=""/>
        <dsp:cNvSpPr/>
      </dsp:nvSpPr>
      <dsp:spPr>
        <a:xfrm>
          <a:off x="310002" y="2070021"/>
          <a:ext cx="563640" cy="5636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69A691F-B2EB-463D-A210-08825F7EF94A}">
      <dsp:nvSpPr>
        <dsp:cNvPr id="0" name=""/>
        <dsp:cNvSpPr/>
      </dsp:nvSpPr>
      <dsp:spPr>
        <a:xfrm>
          <a:off x="1183644" y="1839441"/>
          <a:ext cx="4331422" cy="102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58" tIns="108458" rIns="108458" bIns="108458" numCol="1" spcCol="1270" anchor="ctr" anchorCtr="0">
          <a:noAutofit/>
        </a:bodyPr>
        <a:lstStyle/>
        <a:p>
          <a:pPr marL="0" lvl="0" indent="0" algn="l" defTabSz="1066800">
            <a:lnSpc>
              <a:spcPct val="100000"/>
            </a:lnSpc>
            <a:spcBef>
              <a:spcPct val="0"/>
            </a:spcBef>
            <a:spcAft>
              <a:spcPct val="35000"/>
            </a:spcAft>
            <a:buNone/>
          </a:pPr>
          <a:r>
            <a:rPr lang="en-GB" sz="2400" kern="1200"/>
            <a:t>The process of UXD is an engineering process</a:t>
          </a:r>
          <a:endParaRPr lang="en-US" sz="2400" kern="1200"/>
        </a:p>
      </dsp:txBody>
      <dsp:txXfrm>
        <a:off x="1183644" y="1839441"/>
        <a:ext cx="4331422" cy="1024800"/>
      </dsp:txXfrm>
    </dsp:sp>
    <dsp:sp modelId="{0ACE25F6-F3C0-46F8-AC32-714DF440BD8C}">
      <dsp:nvSpPr>
        <dsp:cNvPr id="0" name=""/>
        <dsp:cNvSpPr/>
      </dsp:nvSpPr>
      <dsp:spPr>
        <a:xfrm>
          <a:off x="5516223" y="2397882"/>
          <a:ext cx="4109159" cy="102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58" tIns="108458" rIns="108458" bIns="108458" numCol="1" spcCol="1270" anchor="ctr" anchorCtr="0">
          <a:noAutofit/>
        </a:bodyPr>
        <a:lstStyle/>
        <a:p>
          <a:pPr marL="0" lvl="0" indent="0" algn="l" defTabSz="711200">
            <a:lnSpc>
              <a:spcPct val="100000"/>
            </a:lnSpc>
            <a:spcBef>
              <a:spcPct val="0"/>
            </a:spcBef>
            <a:spcAft>
              <a:spcPct val="35000"/>
            </a:spcAft>
            <a:buNone/>
          </a:pPr>
          <a:r>
            <a:rPr lang="en-GB" sz="1600" kern="1200" dirty="0"/>
            <a:t>Research the users</a:t>
          </a:r>
          <a:endParaRPr lang="en-US" sz="1600" kern="1200" dirty="0"/>
        </a:p>
        <a:p>
          <a:pPr marL="0" lvl="0" indent="0" algn="l" defTabSz="711200">
            <a:lnSpc>
              <a:spcPct val="100000"/>
            </a:lnSpc>
            <a:spcBef>
              <a:spcPct val="0"/>
            </a:spcBef>
            <a:spcAft>
              <a:spcPct val="35000"/>
            </a:spcAft>
            <a:buNone/>
          </a:pPr>
          <a:r>
            <a:rPr lang="en-GB" sz="1600" kern="1200" dirty="0"/>
            <a:t>Develop solutions to solve the users’ problems</a:t>
          </a:r>
          <a:endParaRPr lang="en-US" sz="1600" kern="1200" dirty="0"/>
        </a:p>
        <a:p>
          <a:pPr marL="0" lvl="0" indent="0" algn="l" defTabSz="711200">
            <a:lnSpc>
              <a:spcPct val="100000"/>
            </a:lnSpc>
            <a:spcBef>
              <a:spcPct val="0"/>
            </a:spcBef>
            <a:spcAft>
              <a:spcPct val="35000"/>
            </a:spcAft>
            <a:buNone/>
          </a:pPr>
          <a:r>
            <a:rPr lang="en-GB" sz="1600" kern="1200" dirty="0"/>
            <a:t>Build these solutions</a:t>
          </a:r>
          <a:endParaRPr lang="en-US" sz="1600" kern="1200" dirty="0"/>
        </a:p>
        <a:p>
          <a:pPr marL="0" lvl="0" indent="0" algn="l" defTabSz="711200">
            <a:lnSpc>
              <a:spcPct val="100000"/>
            </a:lnSpc>
            <a:spcBef>
              <a:spcPct val="0"/>
            </a:spcBef>
            <a:spcAft>
              <a:spcPct val="35000"/>
            </a:spcAft>
            <a:buNone/>
          </a:pPr>
          <a:r>
            <a:rPr lang="en-GB" sz="1600" kern="1200" dirty="0"/>
            <a:t>Measure the effects they have in the real world</a:t>
          </a:r>
          <a:endParaRPr lang="en-US" sz="1600" kern="1200" dirty="0"/>
        </a:p>
        <a:p>
          <a:pPr marL="0" lvl="0" indent="0" algn="l" defTabSz="711200">
            <a:lnSpc>
              <a:spcPct val="100000"/>
            </a:lnSpc>
            <a:spcBef>
              <a:spcPct val="0"/>
            </a:spcBef>
            <a:spcAft>
              <a:spcPct val="35000"/>
            </a:spcAft>
            <a:buNone/>
          </a:pPr>
          <a:r>
            <a:rPr lang="en-GB" sz="1600" kern="1200" dirty="0"/>
            <a:t>Repeat to improve…</a:t>
          </a:r>
          <a:endParaRPr lang="en-US" sz="1600" kern="1200" dirty="0"/>
        </a:p>
      </dsp:txBody>
      <dsp:txXfrm>
        <a:off x="5516223" y="2397882"/>
        <a:ext cx="4109159" cy="10248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F5A6D9-0E9D-FE40-BBE5-DA84FC5829BB}">
      <dsp:nvSpPr>
        <dsp:cNvPr id="0" name=""/>
        <dsp:cNvSpPr/>
      </dsp:nvSpPr>
      <dsp:spPr>
        <a:xfrm>
          <a:off x="0" y="90743"/>
          <a:ext cx="6391275" cy="171288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In general this course will follow the process of UXD, but there are 5 overarching topics that should be considered at all times</a:t>
          </a:r>
          <a:endParaRPr lang="en-US" sz="2400" kern="1200"/>
        </a:p>
      </dsp:txBody>
      <dsp:txXfrm>
        <a:off x="83616" y="174359"/>
        <a:ext cx="6224043" cy="1545648"/>
      </dsp:txXfrm>
    </dsp:sp>
    <dsp:sp modelId="{E95EF8CC-01DF-4E4F-BFD1-D06A9E7B6241}">
      <dsp:nvSpPr>
        <dsp:cNvPr id="0" name=""/>
        <dsp:cNvSpPr/>
      </dsp:nvSpPr>
      <dsp:spPr>
        <a:xfrm>
          <a:off x="0" y="1803623"/>
          <a:ext cx="6391275" cy="1639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2923"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kern="1200"/>
            <a:t>Psychology – both the users’ and your own</a:t>
          </a:r>
          <a:endParaRPr lang="en-US" sz="1900" kern="1200"/>
        </a:p>
        <a:p>
          <a:pPr marL="171450" lvl="1" indent="-171450" algn="l" defTabSz="844550">
            <a:lnSpc>
              <a:spcPct val="90000"/>
            </a:lnSpc>
            <a:spcBef>
              <a:spcPct val="0"/>
            </a:spcBef>
            <a:spcAft>
              <a:spcPct val="20000"/>
            </a:spcAft>
            <a:buChar char="•"/>
          </a:pPr>
          <a:r>
            <a:rPr lang="en-GB" sz="1900" kern="1200"/>
            <a:t>Usability – how easy it is to use</a:t>
          </a:r>
          <a:endParaRPr lang="en-US" sz="1900" kern="1200"/>
        </a:p>
        <a:p>
          <a:pPr marL="171450" lvl="1" indent="-171450" algn="l" defTabSz="844550">
            <a:lnSpc>
              <a:spcPct val="90000"/>
            </a:lnSpc>
            <a:spcBef>
              <a:spcPct val="0"/>
            </a:spcBef>
            <a:spcAft>
              <a:spcPct val="20000"/>
            </a:spcAft>
            <a:buChar char="•"/>
          </a:pPr>
          <a:r>
            <a:rPr lang="en-GB" sz="1900" kern="1200"/>
            <a:t>Design – how well it works, not how good it looks</a:t>
          </a:r>
          <a:endParaRPr lang="en-US" sz="1900" kern="1200"/>
        </a:p>
        <a:p>
          <a:pPr marL="171450" lvl="1" indent="-171450" algn="l" defTabSz="844550">
            <a:lnSpc>
              <a:spcPct val="90000"/>
            </a:lnSpc>
            <a:spcBef>
              <a:spcPct val="0"/>
            </a:spcBef>
            <a:spcAft>
              <a:spcPct val="20000"/>
            </a:spcAft>
            <a:buChar char="•"/>
          </a:pPr>
          <a:r>
            <a:rPr lang="en-GB" sz="1900" kern="1200"/>
            <a:t>Copywriting – accurate and useful information</a:t>
          </a:r>
          <a:endParaRPr lang="en-US" sz="1900" kern="1200"/>
        </a:p>
        <a:p>
          <a:pPr marL="171450" lvl="1" indent="-171450" algn="l" defTabSz="844550">
            <a:lnSpc>
              <a:spcPct val="90000"/>
            </a:lnSpc>
            <a:spcBef>
              <a:spcPct val="0"/>
            </a:spcBef>
            <a:spcAft>
              <a:spcPct val="20000"/>
            </a:spcAft>
            <a:buChar char="•"/>
          </a:pPr>
          <a:r>
            <a:rPr lang="en-GB" sz="1900" kern="1200"/>
            <a:t>Analysis – using data to improve your system</a:t>
          </a:r>
          <a:endParaRPr lang="en-US" sz="1900" kern="1200"/>
        </a:p>
      </dsp:txBody>
      <dsp:txXfrm>
        <a:off x="0" y="1803623"/>
        <a:ext cx="6391275" cy="1639440"/>
      </dsp:txXfrm>
    </dsp:sp>
    <dsp:sp modelId="{C1447930-6C65-1C4D-927C-948A2D8BB9B6}">
      <dsp:nvSpPr>
        <dsp:cNvPr id="0" name=""/>
        <dsp:cNvSpPr/>
      </dsp:nvSpPr>
      <dsp:spPr>
        <a:xfrm>
          <a:off x="0" y="3443063"/>
          <a:ext cx="6391275" cy="171288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Each of these generate a set of questions you should ask yourself when designing a UX</a:t>
          </a:r>
          <a:endParaRPr lang="en-US" sz="2400" kern="1200"/>
        </a:p>
      </dsp:txBody>
      <dsp:txXfrm>
        <a:off x="83616" y="3526679"/>
        <a:ext cx="6224043" cy="15456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93C9A2-F848-45DB-9F89-4C85697E8F64}">
      <dsp:nvSpPr>
        <dsp:cNvPr id="0" name=""/>
        <dsp:cNvSpPr/>
      </dsp:nvSpPr>
      <dsp:spPr>
        <a:xfrm>
          <a:off x="0" y="852586"/>
          <a:ext cx="6391275" cy="15740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DF815D-43B4-4A7B-A6DF-51B979D4854C}">
      <dsp:nvSpPr>
        <dsp:cNvPr id="0" name=""/>
        <dsp:cNvSpPr/>
      </dsp:nvSpPr>
      <dsp:spPr>
        <a:xfrm>
          <a:off x="476136" y="1206738"/>
          <a:ext cx="865703" cy="8657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7F51586-88F8-4BA4-BB6C-ED0347F48BF1}">
      <dsp:nvSpPr>
        <dsp:cNvPr id="0" name=""/>
        <dsp:cNvSpPr/>
      </dsp:nvSpPr>
      <dsp:spPr>
        <a:xfrm>
          <a:off x="1817977" y="852586"/>
          <a:ext cx="4573297" cy="1574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582" tIns="166582" rIns="166582" bIns="166582" numCol="1" spcCol="1270" anchor="ctr" anchorCtr="0">
          <a:noAutofit/>
        </a:bodyPr>
        <a:lstStyle/>
        <a:p>
          <a:pPr marL="0" lvl="0" indent="0" algn="l" defTabSz="1111250">
            <a:lnSpc>
              <a:spcPct val="90000"/>
            </a:lnSpc>
            <a:spcBef>
              <a:spcPct val="0"/>
            </a:spcBef>
            <a:spcAft>
              <a:spcPct val="35000"/>
            </a:spcAft>
            <a:buNone/>
          </a:pPr>
          <a:r>
            <a:rPr lang="en-GB" sz="2500" kern="1200"/>
            <a:t>Next lecture: More on the 5 Main UX Ingredients</a:t>
          </a:r>
          <a:endParaRPr lang="en-US" sz="2500" kern="1200"/>
        </a:p>
      </dsp:txBody>
      <dsp:txXfrm>
        <a:off x="1817977" y="852586"/>
        <a:ext cx="4573297" cy="1574006"/>
      </dsp:txXfrm>
    </dsp:sp>
    <dsp:sp modelId="{31F14D0C-0EA6-4BC0-AADE-9B07CC271ACE}">
      <dsp:nvSpPr>
        <dsp:cNvPr id="0" name=""/>
        <dsp:cNvSpPr/>
      </dsp:nvSpPr>
      <dsp:spPr>
        <a:xfrm>
          <a:off x="0" y="2820094"/>
          <a:ext cx="6391275" cy="15740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E20B30-1547-4404-BDB6-002A797A9337}">
      <dsp:nvSpPr>
        <dsp:cNvPr id="0" name=""/>
        <dsp:cNvSpPr/>
      </dsp:nvSpPr>
      <dsp:spPr>
        <a:xfrm>
          <a:off x="476136" y="3174245"/>
          <a:ext cx="865703" cy="8657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3316111-173B-4476-838F-2542FE8AA06D}">
      <dsp:nvSpPr>
        <dsp:cNvPr id="0" name=""/>
        <dsp:cNvSpPr/>
      </dsp:nvSpPr>
      <dsp:spPr>
        <a:xfrm>
          <a:off x="1817977" y="2820094"/>
          <a:ext cx="4573297" cy="1574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582" tIns="166582" rIns="166582" bIns="166582" numCol="1" spcCol="1270" anchor="ctr" anchorCtr="0">
          <a:noAutofit/>
        </a:bodyPr>
        <a:lstStyle/>
        <a:p>
          <a:pPr marL="0" lvl="0" indent="0" algn="l" defTabSz="1111250">
            <a:lnSpc>
              <a:spcPct val="90000"/>
            </a:lnSpc>
            <a:spcBef>
              <a:spcPct val="0"/>
            </a:spcBef>
            <a:spcAft>
              <a:spcPct val="35000"/>
            </a:spcAft>
            <a:buNone/>
          </a:pPr>
          <a:r>
            <a:rPr lang="en-GB" sz="2500" kern="1200"/>
            <a:t>Homework: Read the articles linked to this lecture on Moodle.</a:t>
          </a:r>
          <a:endParaRPr lang="en-US" sz="2500" kern="1200"/>
        </a:p>
      </dsp:txBody>
      <dsp:txXfrm>
        <a:off x="1817977" y="2820094"/>
        <a:ext cx="4573297" cy="157400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1858" name="Rectangle 2"/>
          <p:cNvSpPr>
            <a:spLocks noGrp="1" noChangeArrowheads="1"/>
          </p:cNvSpPr>
          <p:nvPr>
            <p:ph type="hdr" sz="quarter"/>
          </p:nvPr>
        </p:nvSpPr>
        <p:spPr bwMode="auto">
          <a:xfrm>
            <a:off x="0" y="0"/>
            <a:ext cx="3032125" cy="4635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atin typeface="Times" charset="0"/>
              </a:defRPr>
            </a:lvl1pPr>
          </a:lstStyle>
          <a:p>
            <a:pPr>
              <a:defRPr/>
            </a:pPr>
            <a:r>
              <a:rPr lang="en-US"/>
              <a:t>CMM506 Human-Computer Interaction</a:t>
            </a:r>
          </a:p>
        </p:txBody>
      </p:sp>
      <p:sp>
        <p:nvSpPr>
          <p:cNvPr id="121859" name="Rectangle 3"/>
          <p:cNvSpPr>
            <a:spLocks noGrp="1" noChangeArrowheads="1"/>
          </p:cNvSpPr>
          <p:nvPr>
            <p:ph type="dt" sz="quarter" idx="1"/>
          </p:nvPr>
        </p:nvSpPr>
        <p:spPr bwMode="auto">
          <a:xfrm>
            <a:off x="3963988" y="0"/>
            <a:ext cx="3032125" cy="4635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atin typeface="Times" charset="0"/>
              </a:defRPr>
            </a:lvl1pPr>
          </a:lstStyle>
          <a:p>
            <a:pPr>
              <a:defRPr/>
            </a:pPr>
            <a:endParaRPr lang="en-US"/>
          </a:p>
        </p:txBody>
      </p:sp>
      <p:sp>
        <p:nvSpPr>
          <p:cNvPr id="121860" name="Rectangle 4"/>
          <p:cNvSpPr>
            <a:spLocks noGrp="1" noChangeArrowheads="1"/>
          </p:cNvSpPr>
          <p:nvPr>
            <p:ph type="ftr" sz="quarter" idx="2"/>
          </p:nvPr>
        </p:nvSpPr>
        <p:spPr bwMode="auto">
          <a:xfrm>
            <a:off x="0" y="8818563"/>
            <a:ext cx="3032125" cy="4635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atin typeface="Times" charset="0"/>
              </a:defRPr>
            </a:lvl1pPr>
          </a:lstStyle>
          <a:p>
            <a:pPr>
              <a:defRPr/>
            </a:pPr>
            <a:r>
              <a:rPr lang="en-US"/>
              <a:t>Dr Nik Whitehead</a:t>
            </a:r>
          </a:p>
        </p:txBody>
      </p:sp>
      <p:sp>
        <p:nvSpPr>
          <p:cNvPr id="121861" name="Rectangle 5"/>
          <p:cNvSpPr>
            <a:spLocks noGrp="1" noChangeArrowheads="1"/>
          </p:cNvSpPr>
          <p:nvPr>
            <p:ph type="sldNum" sz="quarter" idx="3"/>
          </p:nvPr>
        </p:nvSpPr>
        <p:spPr bwMode="auto">
          <a:xfrm>
            <a:off x="3963988" y="8818563"/>
            <a:ext cx="3032125" cy="4635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atin typeface="Times" charset="0"/>
              </a:defRPr>
            </a:lvl1pPr>
          </a:lstStyle>
          <a:p>
            <a:pPr>
              <a:defRPr/>
            </a:pPr>
            <a:fld id="{DB0F7997-9C5B-463B-825A-762FCB6D9A93}" type="slidenum">
              <a:rPr lang="en-US"/>
              <a:pPr>
                <a:defRPr/>
              </a:pPr>
              <a:t>‹#›</a:t>
            </a:fld>
            <a:endParaRPr lang="en-US"/>
          </a:p>
        </p:txBody>
      </p:sp>
    </p:spTree>
    <p:extLst>
      <p:ext uri="{BB962C8B-B14F-4D97-AF65-F5344CB8AC3E}">
        <p14:creationId xmlns:p14="http://schemas.microsoft.com/office/powerpoint/2010/main" val="244527993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032125" cy="463550"/>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lvl1pPr defTabSz="930275" eaLnBrk="0" hangingPunct="0">
              <a:defRPr sz="1200">
                <a:latin typeface="Times" charset="0"/>
              </a:defRPr>
            </a:lvl1pPr>
          </a:lstStyle>
          <a:p>
            <a:pPr>
              <a:defRPr/>
            </a:pPr>
            <a:r>
              <a:rPr lang="en-GB"/>
              <a:t>CMM506 Human-Computer Interaction</a:t>
            </a:r>
          </a:p>
        </p:txBody>
      </p:sp>
      <p:sp>
        <p:nvSpPr>
          <p:cNvPr id="6147" name="Rectangle 3"/>
          <p:cNvSpPr>
            <a:spLocks noGrp="1" noChangeArrowheads="1"/>
          </p:cNvSpPr>
          <p:nvPr>
            <p:ph type="dt" idx="1"/>
          </p:nvPr>
        </p:nvSpPr>
        <p:spPr bwMode="auto">
          <a:xfrm>
            <a:off x="3965575" y="0"/>
            <a:ext cx="3032125" cy="463550"/>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lvl1pPr algn="r" defTabSz="930275" eaLnBrk="0" hangingPunct="0">
              <a:defRPr sz="1200">
                <a:latin typeface="Times" charset="0"/>
              </a:defRPr>
            </a:lvl1pPr>
          </a:lstStyle>
          <a:p>
            <a:pPr>
              <a:defRPr/>
            </a:pPr>
            <a:endParaRPr lang="en-GB"/>
          </a:p>
        </p:txBody>
      </p:sp>
      <p:sp>
        <p:nvSpPr>
          <p:cNvPr id="66564" name="Rectangle 4"/>
          <p:cNvSpPr>
            <a:spLocks noGrp="1" noRot="1" noChangeAspect="1" noChangeArrowheads="1" noTextEdit="1"/>
          </p:cNvSpPr>
          <p:nvPr>
            <p:ph type="sldImg" idx="2"/>
          </p:nvPr>
        </p:nvSpPr>
        <p:spPr bwMode="auto">
          <a:xfrm>
            <a:off x="404813" y="696913"/>
            <a:ext cx="6188075" cy="3481387"/>
          </a:xfrm>
          <a:prstGeom prst="rect">
            <a:avLst/>
          </a:prstGeom>
          <a:noFill/>
          <a:ln w="9525">
            <a:solidFill>
              <a:srgbClr val="000000"/>
            </a:solidFill>
            <a:miter lim="800000"/>
            <a:headEnd/>
            <a:tailEnd/>
          </a:ln>
        </p:spPr>
      </p:sp>
      <p:sp>
        <p:nvSpPr>
          <p:cNvPr id="6149" name="Rectangle 5"/>
          <p:cNvSpPr>
            <a:spLocks noGrp="1" noChangeArrowheads="1"/>
          </p:cNvSpPr>
          <p:nvPr>
            <p:ph type="body" sz="quarter" idx="3"/>
          </p:nvPr>
        </p:nvSpPr>
        <p:spPr bwMode="auto">
          <a:xfrm>
            <a:off x="933450" y="4410075"/>
            <a:ext cx="5130800" cy="4176713"/>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150" name="Rectangle 6"/>
          <p:cNvSpPr>
            <a:spLocks noGrp="1" noChangeArrowheads="1"/>
          </p:cNvSpPr>
          <p:nvPr>
            <p:ph type="ftr" sz="quarter" idx="4"/>
          </p:nvPr>
        </p:nvSpPr>
        <p:spPr bwMode="auto">
          <a:xfrm>
            <a:off x="0" y="8820150"/>
            <a:ext cx="3032125" cy="463550"/>
          </a:xfrm>
          <a:prstGeom prst="rect">
            <a:avLst/>
          </a:prstGeom>
          <a:noFill/>
          <a:ln w="9525">
            <a:noFill/>
            <a:miter lim="800000"/>
            <a:headEnd/>
            <a:tailEnd/>
          </a:ln>
          <a:effectLst/>
        </p:spPr>
        <p:txBody>
          <a:bodyPr vert="horz" wrap="square" lIns="93031" tIns="46516" rIns="93031" bIns="46516" numCol="1" anchor="b" anchorCtr="0" compatLnSpc="1">
            <a:prstTxWarp prst="textNoShape">
              <a:avLst/>
            </a:prstTxWarp>
          </a:bodyPr>
          <a:lstStyle>
            <a:lvl1pPr defTabSz="930275" eaLnBrk="0" hangingPunct="0">
              <a:defRPr sz="1200">
                <a:latin typeface="Times" charset="0"/>
              </a:defRPr>
            </a:lvl1pPr>
          </a:lstStyle>
          <a:p>
            <a:pPr>
              <a:defRPr/>
            </a:pPr>
            <a:r>
              <a:rPr lang="en-GB"/>
              <a:t>Dr Nik Whitehead</a:t>
            </a:r>
          </a:p>
        </p:txBody>
      </p:sp>
      <p:sp>
        <p:nvSpPr>
          <p:cNvPr id="6151" name="Rectangle 7"/>
          <p:cNvSpPr>
            <a:spLocks noGrp="1" noChangeArrowheads="1"/>
          </p:cNvSpPr>
          <p:nvPr>
            <p:ph type="sldNum" sz="quarter" idx="5"/>
          </p:nvPr>
        </p:nvSpPr>
        <p:spPr bwMode="auto">
          <a:xfrm>
            <a:off x="3965575" y="8820150"/>
            <a:ext cx="3032125" cy="463550"/>
          </a:xfrm>
          <a:prstGeom prst="rect">
            <a:avLst/>
          </a:prstGeom>
          <a:noFill/>
          <a:ln w="9525">
            <a:noFill/>
            <a:miter lim="800000"/>
            <a:headEnd/>
            <a:tailEnd/>
          </a:ln>
          <a:effectLst/>
        </p:spPr>
        <p:txBody>
          <a:bodyPr vert="horz" wrap="square" lIns="93031" tIns="46516" rIns="93031" bIns="46516" numCol="1" anchor="b" anchorCtr="0" compatLnSpc="1">
            <a:prstTxWarp prst="textNoShape">
              <a:avLst/>
            </a:prstTxWarp>
          </a:bodyPr>
          <a:lstStyle>
            <a:lvl1pPr algn="r" defTabSz="930275" eaLnBrk="0" hangingPunct="0">
              <a:defRPr sz="1200">
                <a:latin typeface="Times" charset="0"/>
              </a:defRPr>
            </a:lvl1pPr>
          </a:lstStyle>
          <a:p>
            <a:pPr>
              <a:defRPr/>
            </a:pPr>
            <a:fld id="{8FFD7F3E-1091-46DE-8502-BA17B21478B4}" type="slidenum">
              <a:rPr lang="en-GB"/>
              <a:pPr>
                <a:defRPr/>
              </a:pPr>
              <a:t>‹#›</a:t>
            </a:fld>
            <a:endParaRPr lang="en-GB"/>
          </a:p>
        </p:txBody>
      </p:sp>
    </p:spTree>
    <p:extLst>
      <p:ext uri="{BB962C8B-B14F-4D97-AF65-F5344CB8AC3E}">
        <p14:creationId xmlns:p14="http://schemas.microsoft.com/office/powerpoint/2010/main" val="932758345"/>
      </p:ext>
    </p:extLst>
  </p:cSld>
  <p:clrMap bg1="lt1" tx1="dk1" bg2="lt2" tx2="dk2" accent1="accent1" accent2="accent2" accent3="accent3" accent4="accent4" accent5="accent5" accent6="accent6" hlink="hlink" folHlink="folHlink"/>
  <p:hf dt="0"/>
  <p:notesStyle>
    <a:lvl1pPr algn="l" rtl="0" eaLnBrk="0" fontAlgn="base" hangingPunct="0">
      <a:spcBef>
        <a:spcPct val="30000"/>
      </a:spcBef>
      <a:spcAft>
        <a:spcPct val="0"/>
      </a:spcAft>
      <a:defRPr sz="1200" kern="1200">
        <a:solidFill>
          <a:schemeClr val="tx1"/>
        </a:solidFill>
        <a:latin typeface="Times" charset="0"/>
        <a:ea typeface="+mn-ea"/>
        <a:cs typeface="+mn-cs"/>
      </a:defRPr>
    </a:lvl1pPr>
    <a:lvl2pPr marL="457200" algn="l" rtl="0" eaLnBrk="0" fontAlgn="base" hangingPunct="0">
      <a:spcBef>
        <a:spcPct val="30000"/>
      </a:spcBef>
      <a:spcAft>
        <a:spcPct val="0"/>
      </a:spcAft>
      <a:defRPr sz="1200" kern="1200">
        <a:solidFill>
          <a:schemeClr val="tx1"/>
        </a:solidFill>
        <a:latin typeface="Times" charset="0"/>
        <a:ea typeface="+mn-ea"/>
        <a:cs typeface="+mn-cs"/>
      </a:defRPr>
    </a:lvl2pPr>
    <a:lvl3pPr marL="914400" algn="l" rtl="0" eaLnBrk="0" fontAlgn="base" hangingPunct="0">
      <a:spcBef>
        <a:spcPct val="30000"/>
      </a:spcBef>
      <a:spcAft>
        <a:spcPct val="0"/>
      </a:spcAft>
      <a:defRPr sz="1200" kern="1200">
        <a:solidFill>
          <a:schemeClr val="tx1"/>
        </a:solidFill>
        <a:latin typeface="Times" charset="0"/>
        <a:ea typeface="+mn-ea"/>
        <a:cs typeface="+mn-cs"/>
      </a:defRPr>
    </a:lvl3pPr>
    <a:lvl4pPr marL="1371600" algn="l" rtl="0" eaLnBrk="0" fontAlgn="base" hangingPunct="0">
      <a:spcBef>
        <a:spcPct val="30000"/>
      </a:spcBef>
      <a:spcAft>
        <a:spcPct val="0"/>
      </a:spcAft>
      <a:defRPr sz="1200" kern="1200">
        <a:solidFill>
          <a:schemeClr val="tx1"/>
        </a:solidFill>
        <a:latin typeface="Times" charset="0"/>
        <a:ea typeface="+mn-ea"/>
        <a:cs typeface="+mn-cs"/>
      </a:defRPr>
    </a:lvl4pPr>
    <a:lvl5pPr marL="1828800" algn="l" rtl="0" eaLnBrk="0" fontAlgn="base" hangingPunct="0">
      <a:spcBef>
        <a:spcPct val="30000"/>
      </a:spcBef>
      <a:spcAft>
        <a:spcPct val="0"/>
      </a:spcAft>
      <a:defRPr sz="1200" kern="1200">
        <a:solidFill>
          <a:schemeClr val="tx1"/>
        </a:solidFill>
        <a:latin typeface="Times"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hdr" sz="quarter"/>
          </p:nvPr>
        </p:nvSpPr>
        <p:spPr>
          <a:noFill/>
        </p:spPr>
        <p:txBody>
          <a:bodyPr/>
          <a:lstStyle/>
          <a:p>
            <a:r>
              <a:rPr lang="en-GB"/>
              <a:t>CMM506 Human-Computer Interaction</a:t>
            </a:r>
          </a:p>
        </p:txBody>
      </p:sp>
      <p:sp>
        <p:nvSpPr>
          <p:cNvPr id="67587" name="Rectangle 6"/>
          <p:cNvSpPr>
            <a:spLocks noGrp="1" noChangeArrowheads="1"/>
          </p:cNvSpPr>
          <p:nvPr>
            <p:ph type="ftr" sz="quarter" idx="4"/>
          </p:nvPr>
        </p:nvSpPr>
        <p:spPr>
          <a:noFill/>
        </p:spPr>
        <p:txBody>
          <a:bodyPr/>
          <a:lstStyle/>
          <a:p>
            <a:r>
              <a:rPr lang="en-GB"/>
              <a:t>Dr Nik Whitehead</a:t>
            </a:r>
          </a:p>
        </p:txBody>
      </p:sp>
      <p:sp>
        <p:nvSpPr>
          <p:cNvPr id="67588" name="Rectangle 7"/>
          <p:cNvSpPr>
            <a:spLocks noGrp="1" noChangeArrowheads="1"/>
          </p:cNvSpPr>
          <p:nvPr>
            <p:ph type="sldNum" sz="quarter" idx="5"/>
          </p:nvPr>
        </p:nvSpPr>
        <p:spPr>
          <a:noFill/>
        </p:spPr>
        <p:txBody>
          <a:bodyPr/>
          <a:lstStyle/>
          <a:p>
            <a:fld id="{88B2D292-208C-435D-956B-61D36654C4BE}" type="slidenum">
              <a:rPr lang="en-GB" smtClean="0"/>
              <a:pPr/>
              <a:t>1</a:t>
            </a:fld>
            <a:endParaRPr lang="en-GB"/>
          </a:p>
        </p:txBody>
      </p:sp>
      <p:sp>
        <p:nvSpPr>
          <p:cNvPr id="67589" name="Rectangle 2"/>
          <p:cNvSpPr>
            <a:spLocks noGrp="1" noRot="1" noChangeAspect="1" noChangeArrowheads="1" noTextEdit="1"/>
          </p:cNvSpPr>
          <p:nvPr>
            <p:ph type="sldImg"/>
          </p:nvPr>
        </p:nvSpPr>
        <p:spPr>
          <a:xfrm>
            <a:off x="404813" y="696913"/>
            <a:ext cx="6188075" cy="3481387"/>
          </a:xfrm>
          <a:ln/>
        </p:spPr>
      </p:sp>
      <p:sp>
        <p:nvSpPr>
          <p:cNvPr id="67590"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41046248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hdr" sz="quarter"/>
          </p:nvPr>
        </p:nvSpPr>
        <p:spPr>
          <a:noFill/>
        </p:spPr>
        <p:txBody>
          <a:bodyPr/>
          <a:lstStyle/>
          <a:p>
            <a:r>
              <a:rPr lang="en-GB"/>
              <a:t>CMM506 Human-Computer Interaction</a:t>
            </a:r>
          </a:p>
        </p:txBody>
      </p:sp>
      <p:sp>
        <p:nvSpPr>
          <p:cNvPr id="130051" name="Rectangle 6"/>
          <p:cNvSpPr>
            <a:spLocks noGrp="1" noChangeArrowheads="1"/>
          </p:cNvSpPr>
          <p:nvPr>
            <p:ph type="ftr" sz="quarter" idx="4"/>
          </p:nvPr>
        </p:nvSpPr>
        <p:spPr>
          <a:noFill/>
        </p:spPr>
        <p:txBody>
          <a:bodyPr/>
          <a:lstStyle/>
          <a:p>
            <a:r>
              <a:rPr lang="en-GB"/>
              <a:t>Dr Nik Whitehead</a:t>
            </a:r>
          </a:p>
        </p:txBody>
      </p:sp>
      <p:sp>
        <p:nvSpPr>
          <p:cNvPr id="130052" name="Rectangle 7"/>
          <p:cNvSpPr>
            <a:spLocks noGrp="1" noChangeArrowheads="1"/>
          </p:cNvSpPr>
          <p:nvPr>
            <p:ph type="sldNum" sz="quarter" idx="5"/>
          </p:nvPr>
        </p:nvSpPr>
        <p:spPr>
          <a:noFill/>
        </p:spPr>
        <p:txBody>
          <a:bodyPr/>
          <a:lstStyle/>
          <a:p>
            <a:fld id="{0603BACD-97FB-49DB-8E04-6945817BC4BA}" type="slidenum">
              <a:rPr lang="en-GB" smtClean="0"/>
              <a:pPr/>
              <a:t>11</a:t>
            </a:fld>
            <a:endParaRPr lang="en-GB"/>
          </a:p>
        </p:txBody>
      </p:sp>
      <p:sp>
        <p:nvSpPr>
          <p:cNvPr id="130053" name="Rectangle 2"/>
          <p:cNvSpPr>
            <a:spLocks noGrp="1" noRot="1" noChangeAspect="1" noChangeArrowheads="1" noTextEdit="1"/>
          </p:cNvSpPr>
          <p:nvPr>
            <p:ph type="sldImg"/>
          </p:nvPr>
        </p:nvSpPr>
        <p:spPr>
          <a:xfrm>
            <a:off x="404813" y="696913"/>
            <a:ext cx="6188075" cy="3481387"/>
          </a:xfrm>
          <a:ln/>
        </p:spPr>
      </p:sp>
      <p:sp>
        <p:nvSpPr>
          <p:cNvPr id="130054"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26900790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2/4/22</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pPr>
              <a:defRPr/>
            </a:pPr>
            <a:fld id="{B9CFC1F9-0224-4068-BDCB-0B61F20E9E88}" type="slidenum">
              <a:rPr lang="en-GB" smtClean="0"/>
              <a:pPr>
                <a:defRPr/>
              </a:pPr>
              <a:t>‹#›</a:t>
            </a:fld>
            <a:endParaRPr lang="en-GB"/>
          </a:p>
        </p:txBody>
      </p:sp>
    </p:spTree>
    <p:extLst>
      <p:ext uri="{BB962C8B-B14F-4D97-AF65-F5344CB8AC3E}">
        <p14:creationId xmlns:p14="http://schemas.microsoft.com/office/powerpoint/2010/main" val="771030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B8DC1DF0-C459-4FAC-B5CD-FE67B92595BB}" type="slidenum">
              <a:rPr lang="en-GB" smtClean="0"/>
              <a:pPr>
                <a:defRPr/>
              </a:pPr>
              <a:t>‹#›</a:t>
            </a:fld>
            <a:endParaRPr lang="en-GB"/>
          </a:p>
        </p:txBody>
      </p:sp>
    </p:spTree>
    <p:extLst>
      <p:ext uri="{BB962C8B-B14F-4D97-AF65-F5344CB8AC3E}">
        <p14:creationId xmlns:p14="http://schemas.microsoft.com/office/powerpoint/2010/main" val="40991723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defRPr/>
            </a:pPr>
            <a:fld id="{E27CB091-F898-4451-BEE5-4CF916484350}" type="slidenum">
              <a:rPr lang="en-GB" smtClean="0"/>
              <a:pPr>
                <a:defRPr/>
              </a:pPr>
              <a:t>‹#›</a:t>
            </a:fld>
            <a:endParaRPr lang="en-GB"/>
          </a:p>
        </p:txBody>
      </p:sp>
    </p:spTree>
    <p:extLst>
      <p:ext uri="{BB962C8B-B14F-4D97-AF65-F5344CB8AC3E}">
        <p14:creationId xmlns:p14="http://schemas.microsoft.com/office/powerpoint/2010/main" val="12372944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3B1E401F-5D30-45FD-B22D-6C5BA0C277D0}" type="slidenum">
              <a:rPr lang="en-GB" smtClean="0"/>
              <a:pPr>
                <a:defRPr/>
              </a:pPr>
              <a:t>‹#›</a:t>
            </a:fld>
            <a:endParaRPr lang="en-GB"/>
          </a:p>
        </p:txBody>
      </p:sp>
    </p:spTree>
    <p:extLst>
      <p:ext uri="{BB962C8B-B14F-4D97-AF65-F5344CB8AC3E}">
        <p14:creationId xmlns:p14="http://schemas.microsoft.com/office/powerpoint/2010/main" val="37706892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2/4/22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1C63FECA-9A53-4110-A7CF-BBF19DD213F3}" type="slidenum">
              <a:rPr lang="en-GB" smtClean="0"/>
              <a:pPr>
                <a:defRPr/>
              </a:pPr>
              <a:t>‹#›</a:t>
            </a:fld>
            <a:endParaRPr lang="en-GB"/>
          </a:p>
        </p:txBody>
      </p:sp>
    </p:spTree>
    <p:extLst>
      <p:ext uri="{BB962C8B-B14F-4D97-AF65-F5344CB8AC3E}">
        <p14:creationId xmlns:p14="http://schemas.microsoft.com/office/powerpoint/2010/main" val="3783065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2/4/22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9BBAADA5-3101-4842-B897-93FAEE5E0C60}" type="slidenum">
              <a:rPr lang="en-GB" smtClean="0"/>
              <a:pPr>
                <a:defRPr/>
              </a:pPr>
              <a:t>‹#›</a:t>
            </a:fld>
            <a:endParaRPr lang="en-GB"/>
          </a:p>
        </p:txBody>
      </p:sp>
    </p:spTree>
    <p:extLst>
      <p:ext uri="{BB962C8B-B14F-4D97-AF65-F5344CB8AC3E}">
        <p14:creationId xmlns:p14="http://schemas.microsoft.com/office/powerpoint/2010/main" val="5383601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2/4/22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pPr>
              <a:defRPr/>
            </a:pPr>
            <a:fld id="{18968322-4995-4E26-8351-F3D43FF50AF3}" type="slidenum">
              <a:rPr lang="en-GB" smtClean="0"/>
              <a:pPr>
                <a:defRPr/>
              </a:pPr>
              <a:t>‹#›</a:t>
            </a:fld>
            <a:endParaRPr lang="en-GB"/>
          </a:p>
        </p:txBody>
      </p:sp>
    </p:spTree>
    <p:extLst>
      <p:ext uri="{BB962C8B-B14F-4D97-AF65-F5344CB8AC3E}">
        <p14:creationId xmlns:p14="http://schemas.microsoft.com/office/powerpoint/2010/main" val="34079739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a:defRPr/>
            </a:pPr>
            <a:fld id="{52485D34-6734-4605-A2EF-C90A5D68B8B1}" type="slidenum">
              <a:rPr lang="en-GB" smtClean="0"/>
              <a:pPr>
                <a:defRPr/>
              </a:pPr>
              <a:t>‹#›</a:t>
            </a:fld>
            <a:endParaRPr lang="en-GB"/>
          </a:p>
        </p:txBody>
      </p:sp>
    </p:spTree>
    <p:extLst>
      <p:ext uri="{BB962C8B-B14F-4D97-AF65-F5344CB8AC3E}">
        <p14:creationId xmlns:p14="http://schemas.microsoft.com/office/powerpoint/2010/main" val="1510568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a:defRPr/>
            </a:pPr>
            <a:fld id="{C7100091-285F-4A40-BE6F-6CD1EEA29772}" type="slidenum">
              <a:rPr lang="en-GB" smtClean="0"/>
              <a:pPr>
                <a:defRPr/>
              </a:pPr>
              <a:t>‹#›</a:t>
            </a:fld>
            <a:endParaRPr lang="en-GB"/>
          </a:p>
        </p:txBody>
      </p:sp>
    </p:spTree>
    <p:extLst>
      <p:ext uri="{BB962C8B-B14F-4D97-AF65-F5344CB8AC3E}">
        <p14:creationId xmlns:p14="http://schemas.microsoft.com/office/powerpoint/2010/main" val="40421870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a:defRPr/>
            </a:pPr>
            <a:fld id="{6F19F083-1A81-436F-ACC8-1E71BA0B26EC}" type="slidenum">
              <a:rPr lang="en-GB" smtClean="0"/>
              <a:pPr>
                <a:defRPr/>
              </a:pPr>
              <a:t>‹#›</a:t>
            </a:fld>
            <a:endParaRPr lang="en-GB"/>
          </a:p>
        </p:txBody>
      </p:sp>
    </p:spTree>
    <p:extLst>
      <p:ext uri="{BB962C8B-B14F-4D97-AF65-F5344CB8AC3E}">
        <p14:creationId xmlns:p14="http://schemas.microsoft.com/office/powerpoint/2010/main" val="1335841960"/>
      </p:ext>
    </p:extLst>
  </p:cSld>
  <p:clrMapOvr>
    <a:masterClrMapping/>
  </p:clrMapOvr>
  <p:hf sldNum="0"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defRPr/>
            </a:pPr>
            <a:fld id="{6F19F083-1A81-436F-ACC8-1E71BA0B26EC}" type="slidenum">
              <a:rPr lang="en-GB" smtClean="0"/>
              <a:pPr>
                <a:defRPr/>
              </a:pPr>
              <a:t>‹#›</a:t>
            </a:fld>
            <a:endParaRPr lang="en-GB"/>
          </a:p>
        </p:txBody>
      </p:sp>
    </p:spTree>
    <p:extLst>
      <p:ext uri="{BB962C8B-B14F-4D97-AF65-F5344CB8AC3E}">
        <p14:creationId xmlns:p14="http://schemas.microsoft.com/office/powerpoint/2010/main" val="1425877230"/>
      </p:ext>
    </p:extLst>
  </p:cSld>
  <p:clrMapOvr>
    <a:masterClrMapping/>
  </p:clrMapOvr>
  <p:hf sldNum="0"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defRPr/>
            </a:pPr>
            <a:fld id="{6F19F083-1A81-436F-ACC8-1E71BA0B26EC}" type="slidenum">
              <a:rPr lang="en-GB" smtClean="0"/>
              <a:pPr>
                <a:defRPr/>
              </a:pPr>
              <a:t>‹#›</a:t>
            </a:fld>
            <a:endParaRPr lang="en-GB"/>
          </a:p>
        </p:txBody>
      </p:sp>
    </p:spTree>
    <p:extLst>
      <p:ext uri="{BB962C8B-B14F-4D97-AF65-F5344CB8AC3E}">
        <p14:creationId xmlns:p14="http://schemas.microsoft.com/office/powerpoint/2010/main" val="4051653412"/>
      </p:ext>
    </p:extLst>
  </p:cSld>
  <p:clrMapOvr>
    <a:masterClrMapping/>
  </p:clrMapOvr>
  <p:hf sldNum="0"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defRPr/>
            </a:pPr>
            <a:fld id="{6F19F083-1A81-436F-ACC8-1E71BA0B26EC}" type="slidenum">
              <a:rPr lang="en-GB" smtClean="0"/>
              <a:pPr>
                <a:defRPr/>
              </a:pPr>
              <a:t>‹#›</a:t>
            </a:fld>
            <a:endParaRPr lang="en-GB"/>
          </a:p>
        </p:txBody>
      </p:sp>
    </p:spTree>
    <p:extLst>
      <p:ext uri="{BB962C8B-B14F-4D97-AF65-F5344CB8AC3E}">
        <p14:creationId xmlns:p14="http://schemas.microsoft.com/office/powerpoint/2010/main" val="368303154"/>
      </p:ext>
    </p:extLst>
  </p:cSld>
  <p:clrMapOvr>
    <a:masterClrMapping/>
  </p:clrMapOvr>
  <p:hf sldNum="0" hdr="0" ft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2/4/22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6F19F083-1A81-436F-ACC8-1E71BA0B26EC}" type="slidenum">
              <a:rPr lang="en-GB" smtClean="0"/>
              <a:pPr>
                <a:defRPr/>
              </a:pPr>
              <a:t>‹#›</a:t>
            </a:fld>
            <a:endParaRPr lang="en-GB"/>
          </a:p>
        </p:txBody>
      </p:sp>
    </p:spTree>
    <p:extLst>
      <p:ext uri="{BB962C8B-B14F-4D97-AF65-F5344CB8AC3E}">
        <p14:creationId xmlns:p14="http://schemas.microsoft.com/office/powerpoint/2010/main" val="2821275301"/>
      </p:ext>
    </p:extLst>
  </p:cSld>
  <p:clrMapOvr>
    <a:masterClrMapping/>
  </p:clrMapOvr>
  <p:hf sldNum="0" hdr="0" ft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2/4/22</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pPr>
              <a:defRPr/>
            </a:pPr>
            <a:fld id="{6F19F083-1A81-436F-ACC8-1E71BA0B26EC}" type="slidenum">
              <a:rPr lang="en-GB" smtClean="0"/>
              <a:pPr>
                <a:defRPr/>
              </a:pPr>
              <a:t>‹#›</a:t>
            </a:fld>
            <a:endParaRPr lang="en-GB"/>
          </a:p>
        </p:txBody>
      </p:sp>
    </p:spTree>
    <p:extLst>
      <p:ext uri="{BB962C8B-B14F-4D97-AF65-F5344CB8AC3E}">
        <p14:creationId xmlns:p14="http://schemas.microsoft.com/office/powerpoint/2010/main" val="4084608197"/>
      </p:ext>
    </p:extLst>
  </p:cSld>
  <p:clrMapOvr>
    <a:masterClrMapping/>
  </p:clrMapOvr>
  <p:hf sldNum="0" hdr="0" ft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DA7BD54E-AF30-4E64-83C3-048EFD6ECBF4}" type="slidenum">
              <a:rPr lang="en-GB" smtClean="0"/>
              <a:pPr>
                <a:defRPr/>
              </a:pPr>
              <a:t>‹#›</a:t>
            </a:fld>
            <a:endParaRPr lang="en-GB"/>
          </a:p>
        </p:txBody>
      </p:sp>
    </p:spTree>
    <p:extLst>
      <p:ext uri="{BB962C8B-B14F-4D97-AF65-F5344CB8AC3E}">
        <p14:creationId xmlns:p14="http://schemas.microsoft.com/office/powerpoint/2010/main" val="26286379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defRPr/>
            </a:pPr>
            <a:fld id="{137E4857-8F5E-4421-8596-1BD8F1B9E83B}" type="slidenum">
              <a:rPr lang="en-GB" smtClean="0"/>
              <a:pPr>
                <a:defRPr/>
              </a:pPr>
              <a:t>‹#›</a:t>
            </a:fld>
            <a:endParaRPr lang="en-GB"/>
          </a:p>
        </p:txBody>
      </p:sp>
    </p:spTree>
    <p:extLst>
      <p:ext uri="{BB962C8B-B14F-4D97-AF65-F5344CB8AC3E}">
        <p14:creationId xmlns:p14="http://schemas.microsoft.com/office/powerpoint/2010/main" val="3622739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endParaRPr kumimoji="0" lang="en-US" dirty="0"/>
          </a:p>
        </p:txBody>
      </p:sp>
      <p:sp>
        <p:nvSpPr>
          <p:cNvPr id="6" name="Slide Number Placeholder 5"/>
          <p:cNvSpPr>
            <a:spLocks noGrp="1"/>
          </p:cNvSpPr>
          <p:nvPr>
            <p:ph type="sldNum" sz="quarter" idx="12"/>
          </p:nvPr>
        </p:nvSpPr>
        <p:spPr/>
        <p:txBody>
          <a:bodyPr/>
          <a:lstStyle/>
          <a:p>
            <a:pPr>
              <a:defRPr/>
            </a:pPr>
            <a:fld id="{B8DC1DF0-C459-4FAC-B5CD-FE67B92595BB}" type="slidenum">
              <a:rPr lang="en-GB" smtClean="0"/>
              <a:pPr>
                <a:defRPr/>
              </a:pPr>
              <a:t>‹#›</a:t>
            </a:fld>
            <a:endParaRPr lang="en-GB"/>
          </a:p>
        </p:txBody>
      </p:sp>
      <p:sp>
        <p:nvSpPr>
          <p:cNvPr id="4" name="Title 2"/>
          <p:cNvSpPr>
            <a:spLocks noGrp="1"/>
          </p:cNvSpPr>
          <p:nvPr>
            <p:ph type="title"/>
          </p:nvPr>
        </p:nvSpPr>
        <p:spPr>
          <a:xfrm>
            <a:off x="609600" y="404664"/>
            <a:ext cx="10972800" cy="576064"/>
          </a:xfrm>
        </p:spPr>
        <p:txBody>
          <a:bodyPr>
            <a:normAutofit fontScale="90000"/>
          </a:bodyPr>
          <a:lstStyle/>
          <a:p>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20">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2/4/22</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pPr>
              <a:defRPr/>
            </a:pPr>
            <a:fld id="{6F19F083-1A81-436F-ACC8-1E71BA0B26EC}" type="slidenum">
              <a:rPr lang="en-GB" smtClean="0"/>
              <a:pPr>
                <a:defRPr/>
              </a:pPr>
              <a:t>‹#›</a:t>
            </a:fld>
            <a:endParaRPr lang="en-GB"/>
          </a:p>
        </p:txBody>
      </p:sp>
    </p:spTree>
    <p:extLst>
      <p:ext uri="{BB962C8B-B14F-4D97-AF65-F5344CB8AC3E}">
        <p14:creationId xmlns:p14="http://schemas.microsoft.com/office/powerpoint/2010/main" val="544102786"/>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 id="2147483740" r:id="rId17"/>
    <p:sldLayoutId id="2147483713" r:id="rId18"/>
  </p:sldLayoutIdLst>
  <p:hf sldNum="0" hdr="0" ftr="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73" name="Group 72">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74" name="Rectangle 73">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057"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050" name="Rectangle 2"/>
          <p:cNvSpPr>
            <a:spLocks noGrp="1" noChangeArrowheads="1"/>
          </p:cNvSpPr>
          <p:nvPr>
            <p:ph type="ctrTitle"/>
          </p:nvPr>
        </p:nvSpPr>
        <p:spPr>
          <a:xfrm>
            <a:off x="4678420" y="1370143"/>
            <a:ext cx="6391270" cy="4157446"/>
          </a:xfrm>
        </p:spPr>
        <p:txBody>
          <a:bodyPr vert="horz" lIns="91440" tIns="45720" rIns="91440" bIns="45720" rtlCol="0" anchor="ctr">
            <a:normAutofit/>
          </a:bodyPr>
          <a:lstStyle/>
          <a:p>
            <a:pPr>
              <a:defRPr/>
            </a:pPr>
            <a:r>
              <a:rPr lang="en-US" sz="6600">
                <a:solidFill>
                  <a:schemeClr val="tx1"/>
                </a:solidFill>
              </a:rPr>
              <a:t>User Experience Design</a:t>
            </a:r>
          </a:p>
        </p:txBody>
      </p:sp>
      <p:sp>
        <p:nvSpPr>
          <p:cNvPr id="2052" name="Rectangle 4"/>
          <p:cNvSpPr>
            <a:spLocks noChangeArrowheads="1"/>
          </p:cNvSpPr>
          <p:nvPr/>
        </p:nvSpPr>
        <p:spPr bwMode="auto">
          <a:xfrm>
            <a:off x="1121861" y="1370143"/>
            <a:ext cx="2913091" cy="4157446"/>
          </a:xfrm>
          <a:prstGeom prst="rect">
            <a:avLst/>
          </a:prstGeom>
        </p:spPr>
        <p:txBody>
          <a:bodyPr vert="horz" lIns="91440" tIns="45720" rIns="91440" bIns="45720" rtlCol="0" anchor="ctr">
            <a:normAutofit/>
          </a:bodyPr>
          <a:lstStyle/>
          <a:p>
            <a:pPr algn="r">
              <a:spcBef>
                <a:spcPts val="1000"/>
              </a:spcBef>
              <a:buClr>
                <a:schemeClr val="accent1"/>
              </a:buClr>
              <a:buSzPct val="80000"/>
              <a:defRPr/>
            </a:pPr>
            <a:r>
              <a:rPr lang="en-US" sz="2000" cap="all">
                <a:solidFill>
                  <a:schemeClr val="accent1">
                    <a:lumMod val="60000"/>
                    <a:lumOff val="40000"/>
                  </a:schemeClr>
                </a:solidFill>
              </a:rPr>
              <a:t>M6X01111</a:t>
            </a:r>
          </a:p>
          <a:p>
            <a:pPr algn="r">
              <a:spcBef>
                <a:spcPts val="1000"/>
              </a:spcBef>
              <a:buClr>
                <a:schemeClr val="accent1"/>
              </a:buClr>
              <a:buSzPct val="80000"/>
              <a:defRPr/>
            </a:pPr>
            <a:r>
              <a:rPr lang="en-US" sz="2000" cap="all">
                <a:solidFill>
                  <a:schemeClr val="accent1">
                    <a:lumMod val="60000"/>
                    <a:lumOff val="40000"/>
                  </a:schemeClr>
                </a:solidFill>
              </a:rPr>
              <a:t>Lecture 2 – The Five Main Ingredients of UX</a:t>
            </a:r>
          </a:p>
          <a:p>
            <a:pPr algn="r">
              <a:spcBef>
                <a:spcPts val="1000"/>
              </a:spcBef>
              <a:buClr>
                <a:schemeClr val="accent1"/>
              </a:buClr>
              <a:buSzPct val="80000"/>
              <a:defRPr/>
            </a:pPr>
            <a:r>
              <a:rPr lang="en-US" sz="2000" cap="all">
                <a:solidFill>
                  <a:schemeClr val="accent1">
                    <a:lumMod val="60000"/>
                    <a:lumOff val="40000"/>
                  </a:schemeClr>
                </a:solidFill>
              </a:rPr>
              <a:t>		Part I</a:t>
            </a:r>
          </a:p>
        </p:txBody>
      </p:sp>
      <p:cxnSp>
        <p:nvCxnSpPr>
          <p:cNvPr id="77" name="Straight Connector 76">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3" name="Title 2"/>
          <p:cNvSpPr>
            <a:spLocks noGrp="1"/>
          </p:cNvSpPr>
          <p:nvPr>
            <p:ph type="title"/>
          </p:nvPr>
        </p:nvSpPr>
        <p:spPr>
          <a:xfrm>
            <a:off x="1154954" y="973668"/>
            <a:ext cx="8761413" cy="706964"/>
          </a:xfrm>
        </p:spPr>
        <p:txBody>
          <a:bodyPr>
            <a:normAutofit/>
          </a:bodyPr>
          <a:lstStyle/>
          <a:p>
            <a:r>
              <a:rPr lang="en-GB">
                <a:solidFill>
                  <a:srgbClr val="FFFFFF"/>
                </a:solidFill>
              </a:rPr>
              <a:t>The UXD process</a:t>
            </a:r>
          </a:p>
        </p:txBody>
      </p:sp>
      <p:sp>
        <p:nvSpPr>
          <p:cNvPr id="27" name="Rectangle 26">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9" name="Rounded Rectangle 18">
            <a:extLst>
              <a:ext uri="{FF2B5EF4-FFF2-40B4-BE49-F238E27FC236}">
                <a16:creationId xmlns:a16="http://schemas.microsoft.com/office/drawing/2014/main" id="{AC4B73D7-02BA-BE4F-A796-127B2D299C30}"/>
              </a:ext>
            </a:extLst>
          </p:cNvPr>
          <p:cNvSpPr/>
          <p:nvPr/>
        </p:nvSpPr>
        <p:spPr>
          <a:xfrm>
            <a:off x="6664813" y="4997324"/>
            <a:ext cx="4240253" cy="1305067"/>
          </a:xfrm>
          <a:prstGeom prst="roundRect">
            <a:avLst>
              <a:gd name="adj" fmla="val 10000"/>
            </a:avLst>
          </a:prstGeom>
        </p:spPr>
        <p:style>
          <a:lnRef idx="0">
            <a:schemeClr val="accent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sp>
      <p:graphicFrame>
        <p:nvGraphicFramePr>
          <p:cNvPr id="5" name="Content Placeholder 1">
            <a:extLst>
              <a:ext uri="{FF2B5EF4-FFF2-40B4-BE49-F238E27FC236}">
                <a16:creationId xmlns:a16="http://schemas.microsoft.com/office/drawing/2014/main" id="{DD11D078-8514-43C3-8D78-B08D0EFDAEBF}"/>
              </a:ext>
            </a:extLst>
          </p:cNvPr>
          <p:cNvGraphicFramePr>
            <a:graphicFrameLocks noGrp="1"/>
          </p:cNvGraphicFramePr>
          <p:nvPr>
            <p:ph idx="1"/>
            <p:extLst>
              <p:ext uri="{D42A27DB-BD31-4B8C-83A1-F6EECF244321}">
                <p14:modId xmlns:p14="http://schemas.microsoft.com/office/powerpoint/2010/main" val="405633816"/>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427882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 name="Title 2"/>
          <p:cNvSpPr>
            <a:spLocks noGrp="1"/>
          </p:cNvSpPr>
          <p:nvPr>
            <p:ph type="title"/>
          </p:nvPr>
        </p:nvSpPr>
        <p:spPr>
          <a:xfrm>
            <a:off x="1154955" y="973667"/>
            <a:ext cx="2942210" cy="4833745"/>
          </a:xfrm>
        </p:spPr>
        <p:txBody>
          <a:bodyPr>
            <a:normAutofit/>
          </a:bodyPr>
          <a:lstStyle/>
          <a:p>
            <a:r>
              <a:rPr lang="en-GB">
                <a:solidFill>
                  <a:srgbClr val="EBEBEB"/>
                </a:solidFill>
              </a:rPr>
              <a:t>The 5 Main Ingredients of UX</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34" name="Content Placeholder 1">
            <a:extLst>
              <a:ext uri="{FF2B5EF4-FFF2-40B4-BE49-F238E27FC236}">
                <a16:creationId xmlns:a16="http://schemas.microsoft.com/office/drawing/2014/main" id="{51764225-9589-4D78-813A-2B8DC4C1FA0B}"/>
              </a:ext>
            </a:extLst>
          </p:cNvPr>
          <p:cNvGraphicFramePr>
            <a:graphicFrameLocks noGrp="1"/>
          </p:cNvGraphicFramePr>
          <p:nvPr>
            <p:ph idx="1"/>
            <p:extLst>
              <p:ext uri="{D42A27DB-BD31-4B8C-83A1-F6EECF244321}">
                <p14:modId xmlns:p14="http://schemas.microsoft.com/office/powerpoint/2010/main" val="3613465581"/>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18577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3" name="Title 2"/>
          <p:cNvSpPr>
            <a:spLocks noGrp="1"/>
          </p:cNvSpPr>
          <p:nvPr>
            <p:ph type="title"/>
          </p:nvPr>
        </p:nvSpPr>
        <p:spPr>
          <a:xfrm>
            <a:off x="994087" y="1130603"/>
            <a:ext cx="3342442" cy="4596794"/>
          </a:xfrm>
        </p:spPr>
        <p:txBody>
          <a:bodyPr anchor="ctr">
            <a:normAutofit/>
          </a:bodyPr>
          <a:lstStyle/>
          <a:p>
            <a:r>
              <a:rPr lang="en-GB" sz="3200">
                <a:solidFill>
                  <a:srgbClr val="EBEBEB"/>
                </a:solidFill>
              </a:rPr>
              <a:t>Psychology</a:t>
            </a:r>
          </a:p>
        </p:txBody>
      </p:sp>
      <p:sp>
        <p:nvSpPr>
          <p:cNvPr id="2" name="Content Placeholder 1"/>
          <p:cNvSpPr>
            <a:spLocks noGrp="1"/>
          </p:cNvSpPr>
          <p:nvPr>
            <p:ph idx="1"/>
          </p:nvPr>
        </p:nvSpPr>
        <p:spPr>
          <a:xfrm>
            <a:off x="5290076" y="437513"/>
            <a:ext cx="6350539" cy="5954325"/>
          </a:xfrm>
        </p:spPr>
        <p:txBody>
          <a:bodyPr anchor="ctr">
            <a:normAutofit/>
          </a:bodyPr>
          <a:lstStyle/>
          <a:p>
            <a:pPr>
              <a:lnSpc>
                <a:spcPct val="90000"/>
              </a:lnSpc>
            </a:pPr>
            <a:r>
              <a:rPr lang="en-GB" sz="2000" dirty="0"/>
              <a:t>Ask yourself</a:t>
            </a:r>
          </a:p>
          <a:p>
            <a:pPr lvl="1">
              <a:lnSpc>
                <a:spcPct val="90000"/>
              </a:lnSpc>
            </a:pPr>
            <a:r>
              <a:rPr lang="en-GB" sz="2000" dirty="0"/>
              <a:t>What is the user’s motivation?</a:t>
            </a:r>
          </a:p>
          <a:p>
            <a:pPr lvl="1">
              <a:lnSpc>
                <a:spcPct val="90000"/>
              </a:lnSpc>
            </a:pPr>
            <a:r>
              <a:rPr lang="en-GB" sz="2000" dirty="0"/>
              <a:t>How does this make them feel?</a:t>
            </a:r>
          </a:p>
          <a:p>
            <a:pPr lvl="1">
              <a:lnSpc>
                <a:spcPct val="90000"/>
              </a:lnSpc>
            </a:pPr>
            <a:r>
              <a:rPr lang="en-GB" sz="2000" dirty="0"/>
              <a:t>How much work are they prepared to do?</a:t>
            </a:r>
          </a:p>
          <a:p>
            <a:pPr lvl="1">
              <a:lnSpc>
                <a:spcPct val="90000"/>
              </a:lnSpc>
            </a:pPr>
            <a:r>
              <a:rPr lang="en-GB" sz="2000" dirty="0"/>
              <a:t>What habits does this create if they do it again and again?</a:t>
            </a:r>
          </a:p>
          <a:p>
            <a:pPr lvl="1">
              <a:lnSpc>
                <a:spcPct val="90000"/>
              </a:lnSpc>
            </a:pPr>
            <a:r>
              <a:rPr lang="en-GB" sz="2000" dirty="0"/>
              <a:t>What do they expect when they click this?</a:t>
            </a:r>
          </a:p>
          <a:p>
            <a:pPr lvl="1">
              <a:lnSpc>
                <a:spcPct val="90000"/>
              </a:lnSpc>
            </a:pPr>
            <a:r>
              <a:rPr lang="en-GB" sz="2000" dirty="0"/>
              <a:t>Are you assuming that they know something they haven’t learned yet?</a:t>
            </a:r>
          </a:p>
          <a:p>
            <a:pPr lvl="1">
              <a:lnSpc>
                <a:spcPct val="90000"/>
              </a:lnSpc>
            </a:pPr>
            <a:r>
              <a:rPr lang="en-GB" sz="2000" dirty="0"/>
              <a:t>Is this something they want to do again? Why? How often?</a:t>
            </a:r>
          </a:p>
          <a:p>
            <a:pPr lvl="1">
              <a:lnSpc>
                <a:spcPct val="90000"/>
              </a:lnSpc>
            </a:pPr>
            <a:r>
              <a:rPr lang="en-GB" sz="2000" dirty="0"/>
              <a:t>Are you thinking of the user’s wants and needs or your own?</a:t>
            </a:r>
          </a:p>
          <a:p>
            <a:pPr lvl="1">
              <a:lnSpc>
                <a:spcPct val="90000"/>
              </a:lnSpc>
            </a:pPr>
            <a:r>
              <a:rPr lang="en-GB" sz="2000" dirty="0"/>
              <a:t>How are you rewarding good behaviour?</a:t>
            </a:r>
          </a:p>
        </p:txBody>
      </p:sp>
    </p:spTree>
    <p:extLst>
      <p:ext uri="{BB962C8B-B14F-4D97-AF65-F5344CB8AC3E}">
        <p14:creationId xmlns:p14="http://schemas.microsoft.com/office/powerpoint/2010/main" val="36551179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sp>
      </p:grpSp>
      <p:sp>
        <p:nvSpPr>
          <p:cNvPr id="3" name="Title 2"/>
          <p:cNvSpPr>
            <a:spLocks noGrp="1"/>
          </p:cNvSpPr>
          <p:nvPr>
            <p:ph type="title"/>
          </p:nvPr>
        </p:nvSpPr>
        <p:spPr>
          <a:xfrm>
            <a:off x="1000372" y="1209957"/>
            <a:ext cx="3034580" cy="4438087"/>
          </a:xfrm>
        </p:spPr>
        <p:txBody>
          <a:bodyPr anchor="ctr">
            <a:normAutofit/>
          </a:bodyPr>
          <a:lstStyle/>
          <a:p>
            <a:pPr algn="r"/>
            <a:r>
              <a:rPr lang="en-GB" sz="3200">
                <a:solidFill>
                  <a:schemeClr val="tx1"/>
                </a:solidFill>
              </a:rPr>
              <a:t>Activity</a:t>
            </a: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idx="1"/>
          </p:nvPr>
        </p:nvSpPr>
        <p:spPr>
          <a:xfrm>
            <a:off x="4678424" y="1059025"/>
            <a:ext cx="6017373" cy="4739950"/>
          </a:xfrm>
        </p:spPr>
        <p:txBody>
          <a:bodyPr anchor="ctr">
            <a:normAutofit/>
          </a:bodyPr>
          <a:lstStyle/>
          <a:p>
            <a:pPr>
              <a:lnSpc>
                <a:spcPct val="90000"/>
              </a:lnSpc>
            </a:pPr>
            <a:r>
              <a:rPr lang="en-GB" sz="1500" dirty="0">
                <a:solidFill>
                  <a:schemeClr val="tx1"/>
                </a:solidFill>
              </a:rPr>
              <a:t>Answer the questions below based on your current understanding and experience of Ingress, Pokémon Go, and Wizards Unite</a:t>
            </a:r>
          </a:p>
          <a:p>
            <a:pPr lvl="1">
              <a:lnSpc>
                <a:spcPct val="90000"/>
              </a:lnSpc>
            </a:pPr>
            <a:r>
              <a:rPr lang="en-GB" sz="1500" dirty="0">
                <a:solidFill>
                  <a:schemeClr val="tx1"/>
                </a:solidFill>
              </a:rPr>
              <a:t>What is the user’s motivation?</a:t>
            </a:r>
          </a:p>
          <a:p>
            <a:pPr lvl="1">
              <a:lnSpc>
                <a:spcPct val="90000"/>
              </a:lnSpc>
            </a:pPr>
            <a:r>
              <a:rPr lang="en-GB" sz="1500" dirty="0">
                <a:solidFill>
                  <a:schemeClr val="tx1"/>
                </a:solidFill>
              </a:rPr>
              <a:t>How does this make them feel?</a:t>
            </a:r>
          </a:p>
          <a:p>
            <a:pPr lvl="1">
              <a:lnSpc>
                <a:spcPct val="90000"/>
              </a:lnSpc>
            </a:pPr>
            <a:r>
              <a:rPr lang="en-GB" sz="1500" dirty="0">
                <a:solidFill>
                  <a:schemeClr val="tx1"/>
                </a:solidFill>
              </a:rPr>
              <a:t>How much work are they expected to do?</a:t>
            </a:r>
          </a:p>
          <a:p>
            <a:pPr lvl="1">
              <a:lnSpc>
                <a:spcPct val="90000"/>
              </a:lnSpc>
            </a:pPr>
            <a:r>
              <a:rPr lang="en-GB" sz="1500" dirty="0">
                <a:solidFill>
                  <a:schemeClr val="tx1"/>
                </a:solidFill>
              </a:rPr>
              <a:t>What habits does this create if they do it again and again?</a:t>
            </a:r>
          </a:p>
          <a:p>
            <a:pPr lvl="1">
              <a:lnSpc>
                <a:spcPct val="90000"/>
              </a:lnSpc>
            </a:pPr>
            <a:r>
              <a:rPr lang="en-GB" sz="1500" dirty="0">
                <a:solidFill>
                  <a:schemeClr val="tx1"/>
                </a:solidFill>
              </a:rPr>
              <a:t>What do they expect when they access the site?</a:t>
            </a:r>
          </a:p>
          <a:p>
            <a:pPr lvl="1">
              <a:lnSpc>
                <a:spcPct val="90000"/>
              </a:lnSpc>
            </a:pPr>
            <a:r>
              <a:rPr lang="en-GB" sz="1500" dirty="0">
                <a:solidFill>
                  <a:schemeClr val="tx1"/>
                </a:solidFill>
              </a:rPr>
              <a:t>Are users given enough information to use the system effectively from the start?</a:t>
            </a:r>
          </a:p>
          <a:p>
            <a:pPr lvl="1">
              <a:lnSpc>
                <a:spcPct val="90000"/>
              </a:lnSpc>
            </a:pPr>
            <a:r>
              <a:rPr lang="en-GB" sz="1500" dirty="0">
                <a:solidFill>
                  <a:schemeClr val="tx1"/>
                </a:solidFill>
              </a:rPr>
              <a:t>Is this something users want to do again? Why? How often?</a:t>
            </a:r>
          </a:p>
          <a:p>
            <a:pPr lvl="1">
              <a:lnSpc>
                <a:spcPct val="90000"/>
              </a:lnSpc>
            </a:pPr>
            <a:r>
              <a:rPr lang="en-GB" sz="1500" dirty="0">
                <a:solidFill>
                  <a:schemeClr val="tx1"/>
                </a:solidFill>
              </a:rPr>
              <a:t>Are Niantic thinking of the user’s wants and needs or their own profits?</a:t>
            </a:r>
          </a:p>
          <a:p>
            <a:pPr lvl="1">
              <a:lnSpc>
                <a:spcPct val="90000"/>
              </a:lnSpc>
            </a:pPr>
            <a:r>
              <a:rPr lang="en-GB" sz="1500" dirty="0">
                <a:solidFill>
                  <a:schemeClr val="tx1"/>
                </a:solidFill>
              </a:rPr>
              <a:t>How are Niantic defining and rewarding good behaviour?</a:t>
            </a:r>
          </a:p>
        </p:txBody>
      </p:sp>
    </p:spTree>
    <p:extLst>
      <p:ext uri="{BB962C8B-B14F-4D97-AF65-F5344CB8AC3E}">
        <p14:creationId xmlns:p14="http://schemas.microsoft.com/office/powerpoint/2010/main" val="1728288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sp>
      </p:grpSp>
      <p:sp>
        <p:nvSpPr>
          <p:cNvPr id="3" name="Title 2"/>
          <p:cNvSpPr>
            <a:spLocks noGrp="1"/>
          </p:cNvSpPr>
          <p:nvPr>
            <p:ph type="title"/>
          </p:nvPr>
        </p:nvSpPr>
        <p:spPr>
          <a:xfrm>
            <a:off x="-69709" y="1207911"/>
            <a:ext cx="3034580" cy="4438087"/>
          </a:xfrm>
        </p:spPr>
        <p:txBody>
          <a:bodyPr anchor="ctr">
            <a:normAutofit/>
          </a:bodyPr>
          <a:lstStyle/>
          <a:p>
            <a:pPr algn="r"/>
            <a:r>
              <a:rPr lang="en-GB" sz="3200" dirty="0">
                <a:solidFill>
                  <a:schemeClr val="tx1"/>
                </a:solidFill>
              </a:rPr>
              <a:t>Usability</a:t>
            </a: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idx="1"/>
          </p:nvPr>
        </p:nvSpPr>
        <p:spPr>
          <a:xfrm>
            <a:off x="4414771" y="544041"/>
            <a:ext cx="6398850" cy="5765825"/>
          </a:xfrm>
        </p:spPr>
        <p:txBody>
          <a:bodyPr anchor="ctr">
            <a:noAutofit/>
          </a:bodyPr>
          <a:lstStyle/>
          <a:p>
            <a:pPr>
              <a:lnSpc>
                <a:spcPct val="90000"/>
              </a:lnSpc>
            </a:pPr>
            <a:r>
              <a:rPr lang="en-GB" dirty="0">
                <a:solidFill>
                  <a:schemeClr val="tx1"/>
                </a:solidFill>
              </a:rPr>
              <a:t>Ask yourself</a:t>
            </a:r>
          </a:p>
          <a:p>
            <a:pPr lvl="1">
              <a:lnSpc>
                <a:spcPct val="90000"/>
              </a:lnSpc>
            </a:pPr>
            <a:r>
              <a:rPr lang="en-GB" sz="1800" dirty="0">
                <a:solidFill>
                  <a:schemeClr val="tx1"/>
                </a:solidFill>
              </a:rPr>
              <a:t>Could you get the job done with less input from the user?</a:t>
            </a:r>
          </a:p>
          <a:p>
            <a:pPr lvl="1">
              <a:lnSpc>
                <a:spcPct val="90000"/>
              </a:lnSpc>
            </a:pPr>
            <a:r>
              <a:rPr lang="en-GB" sz="1800" dirty="0">
                <a:solidFill>
                  <a:schemeClr val="tx1"/>
                </a:solidFill>
              </a:rPr>
              <a:t>Are there any user mistakes you could prevent?</a:t>
            </a:r>
          </a:p>
          <a:p>
            <a:pPr lvl="1">
              <a:lnSpc>
                <a:spcPct val="90000"/>
              </a:lnSpc>
            </a:pPr>
            <a:r>
              <a:rPr lang="en-GB" sz="1800" dirty="0">
                <a:solidFill>
                  <a:schemeClr val="tx1"/>
                </a:solidFill>
              </a:rPr>
              <a:t>Are you being clear and direct or is this a little too clever?</a:t>
            </a:r>
          </a:p>
          <a:p>
            <a:pPr lvl="1">
              <a:lnSpc>
                <a:spcPct val="90000"/>
              </a:lnSpc>
            </a:pPr>
            <a:r>
              <a:rPr lang="en-GB" sz="1800" dirty="0">
                <a:solidFill>
                  <a:schemeClr val="tx1"/>
                </a:solidFill>
              </a:rPr>
              <a:t>Are things easy to find (good), hard to miss (better), or subconsciously expected (best)?</a:t>
            </a:r>
          </a:p>
          <a:p>
            <a:pPr lvl="1">
              <a:lnSpc>
                <a:spcPct val="90000"/>
              </a:lnSpc>
            </a:pPr>
            <a:r>
              <a:rPr lang="en-GB" sz="1800" dirty="0">
                <a:solidFill>
                  <a:schemeClr val="tx1"/>
                </a:solidFill>
              </a:rPr>
              <a:t>Are you working with the user’s assumptions or against them?</a:t>
            </a:r>
          </a:p>
          <a:p>
            <a:pPr lvl="1">
              <a:lnSpc>
                <a:spcPct val="90000"/>
              </a:lnSpc>
            </a:pPr>
            <a:r>
              <a:rPr lang="en-GB" sz="1800" dirty="0">
                <a:solidFill>
                  <a:schemeClr val="tx1"/>
                </a:solidFill>
              </a:rPr>
              <a:t>Have you provided everything the user needs to know?</a:t>
            </a:r>
          </a:p>
          <a:p>
            <a:pPr lvl="1">
              <a:lnSpc>
                <a:spcPct val="90000"/>
              </a:lnSpc>
            </a:pPr>
            <a:r>
              <a:rPr lang="en-GB" sz="1800" dirty="0">
                <a:solidFill>
                  <a:schemeClr val="tx1"/>
                </a:solidFill>
              </a:rPr>
              <a:t>Could you solve this just as well by doing something more common?</a:t>
            </a:r>
          </a:p>
          <a:p>
            <a:pPr lvl="1">
              <a:lnSpc>
                <a:spcPct val="90000"/>
              </a:lnSpc>
            </a:pPr>
            <a:r>
              <a:rPr lang="en-GB" sz="1800" dirty="0">
                <a:solidFill>
                  <a:schemeClr val="tx1"/>
                </a:solidFill>
              </a:rPr>
              <a:t>Are you basing your decisions on your own logic or on the user’s intuition? How do you know?</a:t>
            </a:r>
          </a:p>
          <a:p>
            <a:pPr lvl="1">
              <a:lnSpc>
                <a:spcPct val="90000"/>
              </a:lnSpc>
            </a:pPr>
            <a:r>
              <a:rPr lang="en-GB" sz="1800" dirty="0">
                <a:solidFill>
                  <a:schemeClr val="tx1"/>
                </a:solidFill>
              </a:rPr>
              <a:t>If the user doesn’t read all of the instructions, does it still work/make sense?</a:t>
            </a:r>
          </a:p>
        </p:txBody>
      </p:sp>
    </p:spTree>
    <p:extLst>
      <p:ext uri="{BB962C8B-B14F-4D97-AF65-F5344CB8AC3E}">
        <p14:creationId xmlns:p14="http://schemas.microsoft.com/office/powerpoint/2010/main" val="1684543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3" name="Title 2"/>
          <p:cNvSpPr>
            <a:spLocks noGrp="1"/>
          </p:cNvSpPr>
          <p:nvPr>
            <p:ph type="title"/>
          </p:nvPr>
        </p:nvSpPr>
        <p:spPr>
          <a:xfrm>
            <a:off x="836247" y="1085549"/>
            <a:ext cx="3430947" cy="4686903"/>
          </a:xfrm>
        </p:spPr>
        <p:txBody>
          <a:bodyPr anchor="ctr">
            <a:normAutofit/>
          </a:bodyPr>
          <a:lstStyle/>
          <a:p>
            <a:pPr algn="r"/>
            <a:r>
              <a:rPr lang="en-GB">
                <a:solidFill>
                  <a:schemeClr val="tx1"/>
                </a:solidFill>
              </a:rPr>
              <a:t>Activity</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idx="1"/>
          </p:nvPr>
        </p:nvSpPr>
        <p:spPr>
          <a:xfrm>
            <a:off x="4654297" y="620689"/>
            <a:ext cx="6842298" cy="5544616"/>
          </a:xfrm>
        </p:spPr>
        <p:txBody>
          <a:bodyPr anchor="ctr">
            <a:normAutofit/>
          </a:bodyPr>
          <a:lstStyle/>
          <a:p>
            <a:pPr>
              <a:lnSpc>
                <a:spcPct val="90000"/>
              </a:lnSpc>
            </a:pPr>
            <a:r>
              <a:rPr lang="en-GB" sz="1600" dirty="0">
                <a:solidFill>
                  <a:schemeClr val="tx1"/>
                </a:solidFill>
              </a:rPr>
              <a:t>Answer the questions below based on your current understanding and experience of Ingress, Pokémon Go, and Wizards Unite </a:t>
            </a:r>
          </a:p>
          <a:p>
            <a:pPr lvl="1">
              <a:lnSpc>
                <a:spcPct val="90000"/>
              </a:lnSpc>
            </a:pPr>
            <a:r>
              <a:rPr lang="en-GB" dirty="0">
                <a:solidFill>
                  <a:schemeClr val="tx1"/>
                </a:solidFill>
              </a:rPr>
              <a:t>Could you use the system with less input from the user?</a:t>
            </a:r>
          </a:p>
          <a:p>
            <a:pPr lvl="1">
              <a:lnSpc>
                <a:spcPct val="90000"/>
              </a:lnSpc>
            </a:pPr>
            <a:r>
              <a:rPr lang="en-GB" dirty="0">
                <a:solidFill>
                  <a:schemeClr val="tx1"/>
                </a:solidFill>
              </a:rPr>
              <a:t>Are there any user mistakes you could prevent?</a:t>
            </a:r>
          </a:p>
          <a:p>
            <a:pPr lvl="1">
              <a:lnSpc>
                <a:spcPct val="90000"/>
              </a:lnSpc>
            </a:pPr>
            <a:r>
              <a:rPr lang="en-GB" dirty="0">
                <a:solidFill>
                  <a:schemeClr val="tx1"/>
                </a:solidFill>
              </a:rPr>
              <a:t>Are all interactions clear and direct or is this a little too clever?</a:t>
            </a:r>
          </a:p>
          <a:p>
            <a:pPr lvl="1">
              <a:lnSpc>
                <a:spcPct val="90000"/>
              </a:lnSpc>
            </a:pPr>
            <a:r>
              <a:rPr lang="en-GB" dirty="0">
                <a:solidFill>
                  <a:schemeClr val="tx1"/>
                </a:solidFill>
              </a:rPr>
              <a:t>Are controls and information easy to find (good), hard to miss (better), or subconsciously expected (best)?</a:t>
            </a:r>
          </a:p>
          <a:p>
            <a:pPr lvl="1">
              <a:lnSpc>
                <a:spcPct val="90000"/>
              </a:lnSpc>
            </a:pPr>
            <a:r>
              <a:rPr lang="en-GB" dirty="0">
                <a:solidFill>
                  <a:schemeClr val="tx1"/>
                </a:solidFill>
              </a:rPr>
              <a:t>Are Niantic working with the user’s assumptions or against them?</a:t>
            </a:r>
          </a:p>
          <a:p>
            <a:pPr lvl="1">
              <a:lnSpc>
                <a:spcPct val="90000"/>
              </a:lnSpc>
            </a:pPr>
            <a:r>
              <a:rPr lang="en-GB" dirty="0">
                <a:solidFill>
                  <a:schemeClr val="tx1"/>
                </a:solidFill>
              </a:rPr>
              <a:t>Have Niantic provided everything the user needs to know?</a:t>
            </a:r>
          </a:p>
          <a:p>
            <a:pPr lvl="1">
              <a:lnSpc>
                <a:spcPct val="90000"/>
              </a:lnSpc>
            </a:pPr>
            <a:r>
              <a:rPr lang="en-GB" dirty="0">
                <a:solidFill>
                  <a:schemeClr val="tx1"/>
                </a:solidFill>
              </a:rPr>
              <a:t>Could any controls be replaced with simpler ones?</a:t>
            </a:r>
          </a:p>
          <a:p>
            <a:pPr lvl="1">
              <a:lnSpc>
                <a:spcPct val="90000"/>
              </a:lnSpc>
            </a:pPr>
            <a:r>
              <a:rPr lang="en-GB" dirty="0">
                <a:solidFill>
                  <a:schemeClr val="tx1"/>
                </a:solidFill>
              </a:rPr>
              <a:t>Are there any design decisions that just don’t make sense to you?</a:t>
            </a:r>
          </a:p>
          <a:p>
            <a:pPr lvl="1">
              <a:lnSpc>
                <a:spcPct val="90000"/>
              </a:lnSpc>
            </a:pPr>
            <a:r>
              <a:rPr lang="en-GB" dirty="0">
                <a:solidFill>
                  <a:schemeClr val="tx1"/>
                </a:solidFill>
              </a:rPr>
              <a:t>If the user doesn’t read all of the instructions, does it still work/make sense? How easy is it to pick up again after not accessing the site for a while?</a:t>
            </a:r>
          </a:p>
        </p:txBody>
      </p:sp>
    </p:spTree>
    <p:extLst>
      <p:ext uri="{BB962C8B-B14F-4D97-AF65-F5344CB8AC3E}">
        <p14:creationId xmlns:p14="http://schemas.microsoft.com/office/powerpoint/2010/main" val="33873905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3" name="Title 2"/>
          <p:cNvSpPr>
            <a:spLocks noGrp="1"/>
          </p:cNvSpPr>
          <p:nvPr>
            <p:ph type="title"/>
          </p:nvPr>
        </p:nvSpPr>
        <p:spPr>
          <a:xfrm>
            <a:off x="836247" y="1085549"/>
            <a:ext cx="3430947" cy="4686903"/>
          </a:xfrm>
        </p:spPr>
        <p:txBody>
          <a:bodyPr anchor="ctr">
            <a:normAutofit/>
          </a:bodyPr>
          <a:lstStyle/>
          <a:p>
            <a:pPr algn="r"/>
            <a:r>
              <a:rPr lang="en-GB">
                <a:solidFill>
                  <a:schemeClr val="tx1"/>
                </a:solidFill>
              </a:rPr>
              <a:t>Design</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idx="1"/>
          </p:nvPr>
        </p:nvSpPr>
        <p:spPr>
          <a:xfrm>
            <a:off x="4654296" y="764704"/>
            <a:ext cx="6914309" cy="5328591"/>
          </a:xfrm>
        </p:spPr>
        <p:txBody>
          <a:bodyPr anchor="ctr">
            <a:normAutofit/>
          </a:bodyPr>
          <a:lstStyle/>
          <a:p>
            <a:r>
              <a:rPr lang="en-GB" dirty="0">
                <a:solidFill>
                  <a:schemeClr val="tx1"/>
                </a:solidFill>
              </a:rPr>
              <a:t>Ask yourself</a:t>
            </a:r>
          </a:p>
          <a:p>
            <a:pPr lvl="1"/>
            <a:r>
              <a:rPr lang="en-GB" dirty="0">
                <a:solidFill>
                  <a:schemeClr val="tx1"/>
                </a:solidFill>
              </a:rPr>
              <a:t>Do users think it looks good? Do they trust it immediately?</a:t>
            </a:r>
          </a:p>
          <a:p>
            <a:pPr lvl="1"/>
            <a:r>
              <a:rPr lang="en-GB" dirty="0">
                <a:solidFill>
                  <a:schemeClr val="tx1"/>
                </a:solidFill>
              </a:rPr>
              <a:t>Does it communicate the purpose and function without words?</a:t>
            </a:r>
          </a:p>
          <a:p>
            <a:pPr lvl="1"/>
            <a:r>
              <a:rPr lang="en-GB" dirty="0">
                <a:solidFill>
                  <a:schemeClr val="tx1"/>
                </a:solidFill>
              </a:rPr>
              <a:t>Does it represent the brand? Does it all feel like the same site?</a:t>
            </a:r>
          </a:p>
          <a:p>
            <a:pPr lvl="1"/>
            <a:r>
              <a:rPr lang="en-GB" dirty="0">
                <a:solidFill>
                  <a:schemeClr val="tx1"/>
                </a:solidFill>
              </a:rPr>
              <a:t>Does the design lead the user’s eyes to the right places? How do you know?</a:t>
            </a:r>
          </a:p>
          <a:p>
            <a:pPr lvl="1"/>
            <a:r>
              <a:rPr lang="en-GB" dirty="0">
                <a:solidFill>
                  <a:schemeClr val="tx1"/>
                </a:solidFill>
              </a:rPr>
              <a:t>Do the colours, shapes, and typography help people find what they want and improve usability of the details?</a:t>
            </a:r>
          </a:p>
          <a:p>
            <a:pPr lvl="1"/>
            <a:r>
              <a:rPr lang="en-GB" dirty="0">
                <a:solidFill>
                  <a:schemeClr val="tx1"/>
                </a:solidFill>
              </a:rPr>
              <a:t>Do clickable things look different than normal things?</a:t>
            </a:r>
          </a:p>
        </p:txBody>
      </p:sp>
    </p:spTree>
    <p:extLst>
      <p:ext uri="{BB962C8B-B14F-4D97-AF65-F5344CB8AC3E}">
        <p14:creationId xmlns:p14="http://schemas.microsoft.com/office/powerpoint/2010/main" val="399575436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3" name="Title 2"/>
          <p:cNvSpPr>
            <a:spLocks noGrp="1"/>
          </p:cNvSpPr>
          <p:nvPr>
            <p:ph type="title"/>
          </p:nvPr>
        </p:nvSpPr>
        <p:spPr>
          <a:xfrm>
            <a:off x="836247" y="1085549"/>
            <a:ext cx="3430947" cy="4686903"/>
          </a:xfrm>
        </p:spPr>
        <p:txBody>
          <a:bodyPr anchor="ctr">
            <a:normAutofit/>
          </a:bodyPr>
          <a:lstStyle/>
          <a:p>
            <a:pPr algn="r"/>
            <a:r>
              <a:rPr lang="en-GB">
                <a:solidFill>
                  <a:schemeClr val="tx1"/>
                </a:solidFill>
              </a:rPr>
              <a:t>Activity</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idx="1"/>
          </p:nvPr>
        </p:nvSpPr>
        <p:spPr>
          <a:xfrm>
            <a:off x="4799856" y="682329"/>
            <a:ext cx="6854968" cy="5493342"/>
          </a:xfrm>
        </p:spPr>
        <p:txBody>
          <a:bodyPr anchor="ctr">
            <a:normAutofit/>
          </a:bodyPr>
          <a:lstStyle/>
          <a:p>
            <a:pPr>
              <a:lnSpc>
                <a:spcPct val="90000"/>
              </a:lnSpc>
            </a:pPr>
            <a:r>
              <a:rPr lang="en-GB" dirty="0">
                <a:solidFill>
                  <a:schemeClr val="tx1"/>
                </a:solidFill>
              </a:rPr>
              <a:t>Answer the questions below based on your current understanding and experience of Ingress, Pokémon Go, and Wizards Unite </a:t>
            </a:r>
          </a:p>
          <a:p>
            <a:pPr lvl="1">
              <a:lnSpc>
                <a:spcPct val="90000"/>
              </a:lnSpc>
            </a:pPr>
            <a:r>
              <a:rPr lang="en-GB" dirty="0">
                <a:solidFill>
                  <a:schemeClr val="tx1"/>
                </a:solidFill>
              </a:rPr>
              <a:t>Do users think the sites look good? Do they trust them immediately? What do the different styles used communicate about the sites?</a:t>
            </a:r>
          </a:p>
          <a:p>
            <a:pPr lvl="1">
              <a:lnSpc>
                <a:spcPct val="90000"/>
              </a:lnSpc>
            </a:pPr>
            <a:r>
              <a:rPr lang="en-GB" dirty="0">
                <a:solidFill>
                  <a:schemeClr val="tx1"/>
                </a:solidFill>
              </a:rPr>
              <a:t>Does it communicate the purpose and function without words?</a:t>
            </a:r>
          </a:p>
          <a:p>
            <a:pPr lvl="1">
              <a:lnSpc>
                <a:spcPct val="90000"/>
              </a:lnSpc>
            </a:pPr>
            <a:r>
              <a:rPr lang="en-GB" dirty="0">
                <a:solidFill>
                  <a:schemeClr val="tx1"/>
                </a:solidFill>
              </a:rPr>
              <a:t>Does it represent the media brands? Are the look and feel consistent?</a:t>
            </a:r>
          </a:p>
          <a:p>
            <a:pPr lvl="1">
              <a:lnSpc>
                <a:spcPct val="90000"/>
              </a:lnSpc>
            </a:pPr>
            <a:r>
              <a:rPr lang="en-GB" dirty="0">
                <a:solidFill>
                  <a:schemeClr val="tx1"/>
                </a:solidFill>
              </a:rPr>
              <a:t>Do the designs lead the user’s eyes to the right places? How do you know?</a:t>
            </a:r>
          </a:p>
          <a:p>
            <a:pPr lvl="1">
              <a:lnSpc>
                <a:spcPct val="90000"/>
              </a:lnSpc>
            </a:pPr>
            <a:r>
              <a:rPr lang="en-GB" dirty="0">
                <a:solidFill>
                  <a:schemeClr val="tx1"/>
                </a:solidFill>
              </a:rPr>
              <a:t>Do the colours, shapes, and typography help people find what they want and improve usability of the details?</a:t>
            </a:r>
          </a:p>
          <a:p>
            <a:pPr lvl="1">
              <a:lnSpc>
                <a:spcPct val="90000"/>
              </a:lnSpc>
            </a:pPr>
            <a:r>
              <a:rPr lang="en-GB" dirty="0">
                <a:solidFill>
                  <a:schemeClr val="tx1"/>
                </a:solidFill>
              </a:rPr>
              <a:t>Do clickable things look different than normal things?</a:t>
            </a:r>
          </a:p>
        </p:txBody>
      </p:sp>
    </p:spTree>
    <p:extLst>
      <p:ext uri="{BB962C8B-B14F-4D97-AF65-F5344CB8AC3E}">
        <p14:creationId xmlns:p14="http://schemas.microsoft.com/office/powerpoint/2010/main" val="244256774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Link to Assignment</a:t>
            </a:r>
          </a:p>
        </p:txBody>
      </p:sp>
      <p:sp>
        <p:nvSpPr>
          <p:cNvPr id="2" name="Content Placeholder 1"/>
          <p:cNvSpPr>
            <a:spLocks noGrp="1"/>
          </p:cNvSpPr>
          <p:nvPr>
            <p:ph idx="1"/>
          </p:nvPr>
        </p:nvSpPr>
        <p:spPr/>
        <p:txBody>
          <a:bodyPr>
            <a:normAutofit/>
          </a:bodyPr>
          <a:lstStyle/>
          <a:p>
            <a:r>
              <a:rPr lang="en-GB" dirty="0"/>
              <a:t>All of the activities today link directly to the assignment</a:t>
            </a:r>
          </a:p>
          <a:p>
            <a:pPr lvl="1"/>
            <a:r>
              <a:rPr lang="en-GB" dirty="0"/>
              <a:t>Today’s answers give you a snapshot of your first impressions of the software and what it’s trying to do</a:t>
            </a:r>
          </a:p>
          <a:p>
            <a:r>
              <a:rPr lang="en-GB" dirty="0"/>
              <a:t>After you have played Ingress, Pokémon Go, and Wizards Unite for a month come back to these questions and review your answers</a:t>
            </a:r>
          </a:p>
          <a:p>
            <a:pPr lvl="1"/>
            <a:r>
              <a:rPr lang="en-GB" dirty="0"/>
              <a:t>Have any of your answers changed as you have unlocked new features or become more familiar with the game?</a:t>
            </a:r>
          </a:p>
          <a:p>
            <a:endParaRPr lang="en-GB" dirty="0"/>
          </a:p>
          <a:p>
            <a:r>
              <a:rPr lang="en-GB" dirty="0"/>
              <a:t>These answers will form the core of your review of the game apps</a:t>
            </a:r>
          </a:p>
        </p:txBody>
      </p:sp>
    </p:spTree>
    <p:extLst>
      <p:ext uri="{BB962C8B-B14F-4D97-AF65-F5344CB8AC3E}">
        <p14:creationId xmlns:p14="http://schemas.microsoft.com/office/powerpoint/2010/main" val="31026584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3" name="Group 72">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74" name="Rectangle 73">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Oval 74">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6" name="Oval 75">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78"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9"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0"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55650" name="Rectangle 2"/>
          <p:cNvSpPr>
            <a:spLocks noGrp="1" noChangeArrowheads="1"/>
          </p:cNvSpPr>
          <p:nvPr>
            <p:ph type="title"/>
          </p:nvPr>
        </p:nvSpPr>
        <p:spPr>
          <a:xfrm>
            <a:off x="1154955" y="973667"/>
            <a:ext cx="2942210" cy="4833745"/>
          </a:xfrm>
        </p:spPr>
        <p:txBody>
          <a:bodyPr>
            <a:normAutofit/>
          </a:bodyPr>
          <a:lstStyle/>
          <a:p>
            <a:pPr eaLnBrk="1" hangingPunct="1">
              <a:defRPr/>
            </a:pPr>
            <a:r>
              <a:rPr lang="en-GB">
                <a:solidFill>
                  <a:srgbClr val="EBEBEB"/>
                </a:solidFill>
              </a:rPr>
              <a:t>Coming Soon…</a:t>
            </a:r>
            <a:endParaRPr lang="en-US">
              <a:solidFill>
                <a:srgbClr val="EBEBEB"/>
              </a:solidFill>
            </a:endParaRPr>
          </a:p>
        </p:txBody>
      </p:sp>
      <p:sp>
        <p:nvSpPr>
          <p:cNvPr id="82" name="Rectangle 81">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155653" name="Rectangle 3">
            <a:extLst>
              <a:ext uri="{FF2B5EF4-FFF2-40B4-BE49-F238E27FC236}">
                <a16:creationId xmlns:a16="http://schemas.microsoft.com/office/drawing/2014/main" id="{035526BD-F40F-4052-8F89-6C65B8199BCF}"/>
              </a:ext>
            </a:extLst>
          </p:cNvPr>
          <p:cNvGraphicFramePr>
            <a:graphicFrameLocks noGrp="1"/>
          </p:cNvGraphicFramePr>
          <p:nvPr>
            <p:ph idx="1"/>
            <p:extLst>
              <p:ext uri="{D42A27DB-BD31-4B8C-83A1-F6EECF244321}">
                <p14:modId xmlns:p14="http://schemas.microsoft.com/office/powerpoint/2010/main" val="3513320721"/>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AA9570D-389D-894B-9C2F-99FFA1864525}"/>
              </a:ext>
            </a:extLst>
          </p:cNvPr>
          <p:cNvSpPr>
            <a:spLocks noGrp="1"/>
          </p:cNvSpPr>
          <p:nvPr>
            <p:ph type="dt" sz="half" idx="10"/>
          </p:nvPr>
        </p:nvSpPr>
        <p:spPr/>
        <p:txBody>
          <a:bodyPr/>
          <a:lstStyle/>
          <a:p>
            <a:fld id="{3A1D139C-F697-1B4D-A252-6849A90B8289}" type="datetime1">
              <a:rPr lang="en-US" smtClean="0"/>
              <a:t>2/4/22</a:t>
            </a:fld>
            <a:endParaRPr lang="en-US" dirty="0"/>
          </a:p>
        </p:txBody>
      </p:sp>
      <p:graphicFrame>
        <p:nvGraphicFramePr>
          <p:cNvPr id="6" name="Table 5">
            <a:extLst>
              <a:ext uri="{FF2B5EF4-FFF2-40B4-BE49-F238E27FC236}">
                <a16:creationId xmlns:a16="http://schemas.microsoft.com/office/drawing/2014/main" id="{D04A421E-BC90-F14C-8BC0-C7C7C37F08FA}"/>
              </a:ext>
            </a:extLst>
          </p:cNvPr>
          <p:cNvGraphicFramePr>
            <a:graphicFrameLocks noGrp="1"/>
          </p:cNvGraphicFramePr>
          <p:nvPr>
            <p:extLst>
              <p:ext uri="{D42A27DB-BD31-4B8C-83A1-F6EECF244321}">
                <p14:modId xmlns:p14="http://schemas.microsoft.com/office/powerpoint/2010/main" val="754260433"/>
              </p:ext>
            </p:extLst>
          </p:nvPr>
        </p:nvGraphicFramePr>
        <p:xfrm>
          <a:off x="1055440" y="909032"/>
          <a:ext cx="8761413" cy="548640"/>
        </p:xfrm>
        <a:graphic>
          <a:graphicData uri="http://schemas.openxmlformats.org/drawingml/2006/table">
            <a:tbl>
              <a:tblPr/>
              <a:tblGrid>
                <a:gridCol w="8761413">
                  <a:extLst>
                    <a:ext uri="{9D8B030D-6E8A-4147-A177-3AD203B41FA5}">
                      <a16:colId xmlns:a16="http://schemas.microsoft.com/office/drawing/2014/main" val="3129276944"/>
                    </a:ext>
                  </a:extLst>
                </a:gridCol>
              </a:tblGrid>
              <a:tr h="0">
                <a:tc>
                  <a:txBody>
                    <a:bodyPr/>
                    <a:lstStyle/>
                    <a:p>
                      <a:r>
                        <a:rPr lang="en-GB" sz="3600" dirty="0">
                          <a:solidFill>
                            <a:schemeClr val="bg1"/>
                          </a:solidFill>
                          <a:effectLst/>
                          <a:latin typeface="Arial" panose="020B0604020202020204" pitchFamily="34" charset="0"/>
                        </a:rPr>
                        <a:t> </a:t>
                      </a:r>
                      <a:r>
                        <a:rPr lang="en-GB" sz="3600" b="1" dirty="0">
                          <a:solidFill>
                            <a:schemeClr val="bg1"/>
                          </a:solidFill>
                          <a:effectLst/>
                          <a:latin typeface="Arial" panose="020B0604020202020204" pitchFamily="34" charset="0"/>
                        </a:rPr>
                        <a:t>Module Learning Outcomes </a:t>
                      </a:r>
                      <a:endParaRPr lang="en-GB" sz="3600" dirty="0">
                        <a:solidFill>
                          <a:schemeClr val="bg1"/>
                        </a:solidFill>
                        <a:effectLst/>
                        <a:latin typeface="Arial" panose="020B0604020202020204" pitchFamily="34" charset="0"/>
                      </a:endParaRPr>
                    </a:p>
                  </a:txBody>
                  <a:tcPr marL="47625" marR="47625" marT="0" marB="0">
                    <a:lnL>
                      <a:noFill/>
                    </a:lnL>
                    <a:lnR>
                      <a:noFill/>
                    </a:lnR>
                    <a:lnT>
                      <a:noFill/>
                    </a:lnT>
                    <a:lnB>
                      <a:noFill/>
                    </a:lnB>
                  </a:tcPr>
                </a:tc>
                <a:extLst>
                  <a:ext uri="{0D108BD9-81ED-4DB2-BD59-A6C34878D82A}">
                    <a16:rowId xmlns:a16="http://schemas.microsoft.com/office/drawing/2014/main" val="2159393818"/>
                  </a:ext>
                </a:extLst>
              </a:tr>
            </a:tbl>
          </a:graphicData>
        </a:graphic>
      </p:graphicFrame>
      <p:sp>
        <p:nvSpPr>
          <p:cNvPr id="7" name="Rectangle 1">
            <a:extLst>
              <a:ext uri="{FF2B5EF4-FFF2-40B4-BE49-F238E27FC236}">
                <a16:creationId xmlns:a16="http://schemas.microsoft.com/office/drawing/2014/main" id="{E4864021-D53C-1044-AA31-81AC13D03FB2}"/>
              </a:ext>
            </a:extLst>
          </p:cNvPr>
          <p:cNvSpPr>
            <a:spLocks noChangeArrowheads="1"/>
          </p:cNvSpPr>
          <p:nvPr/>
        </p:nvSpPr>
        <p:spPr bwMode="auto">
          <a:xfrm>
            <a:off x="1055440" y="1052736"/>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9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9" name="Table 8">
            <a:extLst>
              <a:ext uri="{FF2B5EF4-FFF2-40B4-BE49-F238E27FC236}">
                <a16:creationId xmlns:a16="http://schemas.microsoft.com/office/drawing/2014/main" id="{E93D1B17-7612-8F46-A54A-12BD615FEC7D}"/>
              </a:ext>
            </a:extLst>
          </p:cNvPr>
          <p:cNvGraphicFramePr>
            <a:graphicFrameLocks noGrp="1"/>
          </p:cNvGraphicFramePr>
          <p:nvPr>
            <p:extLst>
              <p:ext uri="{D42A27DB-BD31-4B8C-83A1-F6EECF244321}">
                <p14:modId xmlns:p14="http://schemas.microsoft.com/office/powerpoint/2010/main" val="3743319209"/>
              </p:ext>
            </p:extLst>
          </p:nvPr>
        </p:nvGraphicFramePr>
        <p:xfrm>
          <a:off x="1142526" y="2331372"/>
          <a:ext cx="10501177" cy="4023360"/>
        </p:xfrm>
        <a:graphic>
          <a:graphicData uri="http://schemas.openxmlformats.org/drawingml/2006/table">
            <a:tbl>
              <a:tblPr/>
              <a:tblGrid>
                <a:gridCol w="10501177">
                  <a:extLst>
                    <a:ext uri="{9D8B030D-6E8A-4147-A177-3AD203B41FA5}">
                      <a16:colId xmlns:a16="http://schemas.microsoft.com/office/drawing/2014/main" val="2166072471"/>
                    </a:ext>
                  </a:extLst>
                </a:gridCol>
              </a:tblGrid>
              <a:tr h="0">
                <a:tc>
                  <a:txBody>
                    <a:bodyPr/>
                    <a:lstStyle/>
                    <a:p>
                      <a:r>
                        <a:rPr lang="en-GB" sz="2400" dirty="0">
                          <a:effectLst/>
                          <a:latin typeface="Arial" panose="020B0604020202020204" pitchFamily="34" charset="0"/>
                        </a:rPr>
                        <a:t> </a:t>
                      </a:r>
                    </a:p>
                    <a:p>
                      <a:r>
                        <a:rPr lang="en-GB" sz="2400" dirty="0">
                          <a:effectLst/>
                          <a:latin typeface="Arial" panose="020B0604020202020204" pitchFamily="34" charset="0"/>
                        </a:rPr>
                        <a:t>Critically reflect upon current design practice, selecting appropriate techniques and technologies for a wide range of interactions. </a:t>
                      </a:r>
                    </a:p>
                    <a:p>
                      <a:endParaRPr lang="en-GB" sz="2400" dirty="0">
                        <a:effectLst/>
                        <a:latin typeface="Arial" panose="020B0604020202020204" pitchFamily="34" charset="0"/>
                      </a:endParaRPr>
                    </a:p>
                    <a:p>
                      <a:r>
                        <a:rPr lang="en-GB" sz="2400" dirty="0">
                          <a:effectLst/>
                          <a:latin typeface="Arial" panose="020B0604020202020204" pitchFamily="34" charset="0"/>
                        </a:rPr>
                        <a:t>• Research user needs within both personal and social interactivity spheres for unconstrained problems. </a:t>
                      </a:r>
                    </a:p>
                    <a:p>
                      <a:r>
                        <a:rPr lang="en-GB" sz="2400" dirty="0">
                          <a:effectLst/>
                          <a:latin typeface="Arial" panose="020B0604020202020204" pitchFamily="34" charset="0"/>
                        </a:rPr>
                        <a:t>• Select and apply appropriate UX methodologies and good practices to prototype innovative interaction within a social context. </a:t>
                      </a:r>
                    </a:p>
                    <a:p>
                      <a:r>
                        <a:rPr lang="en-GB" sz="2400" dirty="0">
                          <a:effectLst/>
                          <a:latin typeface="Arial" panose="020B0604020202020204" pitchFamily="34" charset="0"/>
                        </a:rPr>
                        <a:t>• Critically analyse and reflect upon the results of UX testing. </a:t>
                      </a:r>
                    </a:p>
                    <a:p>
                      <a:br>
                        <a:rPr lang="en-GB" sz="2400" dirty="0">
                          <a:effectLst/>
                          <a:latin typeface="Arial" panose="020B0604020202020204" pitchFamily="34" charset="0"/>
                        </a:rPr>
                      </a:br>
                      <a:endParaRPr lang="en-GB" sz="2400" dirty="0">
                        <a:effectLst/>
                        <a:latin typeface="Arial" panose="020B0604020202020204" pitchFamily="34" charset="0"/>
                      </a:endParaRPr>
                    </a:p>
                  </a:txBody>
                  <a:tcPr marL="47625" marR="47625" marT="0" marB="0">
                    <a:lnL>
                      <a:noFill/>
                    </a:lnL>
                    <a:lnR>
                      <a:noFill/>
                    </a:lnR>
                    <a:lnT>
                      <a:noFill/>
                    </a:lnT>
                    <a:lnB>
                      <a:noFill/>
                    </a:lnB>
                  </a:tcPr>
                </a:tc>
                <a:extLst>
                  <a:ext uri="{0D108BD9-81ED-4DB2-BD59-A6C34878D82A}">
                    <a16:rowId xmlns:a16="http://schemas.microsoft.com/office/drawing/2014/main" val="1471276581"/>
                  </a:ext>
                </a:extLst>
              </a:tr>
            </a:tbl>
          </a:graphicData>
        </a:graphic>
      </p:graphicFrame>
      <p:sp>
        <p:nvSpPr>
          <p:cNvPr id="10" name="Rectangle 2">
            <a:extLst>
              <a:ext uri="{FF2B5EF4-FFF2-40B4-BE49-F238E27FC236}">
                <a16:creationId xmlns:a16="http://schemas.microsoft.com/office/drawing/2014/main" id="{0CB92DB2-3C50-0447-9BE2-A0FD2A3D7899}"/>
              </a:ext>
            </a:extLst>
          </p:cNvPr>
          <p:cNvSpPr>
            <a:spLocks noChangeArrowheads="1"/>
          </p:cNvSpPr>
          <p:nvPr/>
        </p:nvSpPr>
        <p:spPr bwMode="auto">
          <a:xfrm>
            <a:off x="1155700" y="2940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900" b="0" i="0" u="none" strike="noStrike" cap="none" normalizeH="0" baseline="0">
                <a:ln>
                  <a:noFill/>
                </a:ln>
                <a:solidFill>
                  <a:schemeClr val="tx1"/>
                </a:solidFill>
                <a:effectLst/>
                <a:latin typeface="Arial" panose="020B0604020202020204" pitchFamily="34" charset="0"/>
                <a:cs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053526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AA9570D-389D-894B-9C2F-99FFA1864525}"/>
              </a:ext>
            </a:extLst>
          </p:cNvPr>
          <p:cNvSpPr>
            <a:spLocks noGrp="1"/>
          </p:cNvSpPr>
          <p:nvPr>
            <p:ph type="dt" sz="half" idx="10"/>
          </p:nvPr>
        </p:nvSpPr>
        <p:spPr/>
        <p:txBody>
          <a:bodyPr/>
          <a:lstStyle/>
          <a:p>
            <a:fld id="{3A1D139C-F697-1B4D-A252-6849A90B8289}" type="datetime1">
              <a:rPr lang="en-US" smtClean="0"/>
              <a:t>2/4/22</a:t>
            </a:fld>
            <a:endParaRPr lang="en-US" dirty="0"/>
          </a:p>
        </p:txBody>
      </p:sp>
      <p:graphicFrame>
        <p:nvGraphicFramePr>
          <p:cNvPr id="6" name="Table 5">
            <a:extLst>
              <a:ext uri="{FF2B5EF4-FFF2-40B4-BE49-F238E27FC236}">
                <a16:creationId xmlns:a16="http://schemas.microsoft.com/office/drawing/2014/main" id="{D04A421E-BC90-F14C-8BC0-C7C7C37F08FA}"/>
              </a:ext>
            </a:extLst>
          </p:cNvPr>
          <p:cNvGraphicFramePr>
            <a:graphicFrameLocks noGrp="1"/>
          </p:cNvGraphicFramePr>
          <p:nvPr/>
        </p:nvGraphicFramePr>
        <p:xfrm>
          <a:off x="1055440" y="909032"/>
          <a:ext cx="8761413" cy="548640"/>
        </p:xfrm>
        <a:graphic>
          <a:graphicData uri="http://schemas.openxmlformats.org/drawingml/2006/table">
            <a:tbl>
              <a:tblPr/>
              <a:tblGrid>
                <a:gridCol w="8761413">
                  <a:extLst>
                    <a:ext uri="{9D8B030D-6E8A-4147-A177-3AD203B41FA5}">
                      <a16:colId xmlns:a16="http://schemas.microsoft.com/office/drawing/2014/main" val="3129276944"/>
                    </a:ext>
                  </a:extLst>
                </a:gridCol>
              </a:tblGrid>
              <a:tr h="0">
                <a:tc>
                  <a:txBody>
                    <a:bodyPr/>
                    <a:lstStyle/>
                    <a:p>
                      <a:r>
                        <a:rPr lang="en-GB" sz="3600" dirty="0">
                          <a:solidFill>
                            <a:schemeClr val="bg1"/>
                          </a:solidFill>
                          <a:effectLst/>
                          <a:latin typeface="Arial" panose="020B0604020202020204" pitchFamily="34" charset="0"/>
                        </a:rPr>
                        <a:t> </a:t>
                      </a:r>
                      <a:r>
                        <a:rPr lang="en-GB" sz="3600" b="1" dirty="0">
                          <a:solidFill>
                            <a:schemeClr val="bg1"/>
                          </a:solidFill>
                          <a:effectLst/>
                          <a:latin typeface="Arial" panose="020B0604020202020204" pitchFamily="34" charset="0"/>
                        </a:rPr>
                        <a:t>Module Learning Outcomes </a:t>
                      </a:r>
                      <a:endParaRPr lang="en-GB" sz="3600" dirty="0">
                        <a:solidFill>
                          <a:schemeClr val="bg1"/>
                        </a:solidFill>
                        <a:effectLst/>
                        <a:latin typeface="Arial" panose="020B0604020202020204" pitchFamily="34" charset="0"/>
                      </a:endParaRPr>
                    </a:p>
                  </a:txBody>
                  <a:tcPr marL="47625" marR="47625" marT="0" marB="0">
                    <a:lnL>
                      <a:noFill/>
                    </a:lnL>
                    <a:lnR>
                      <a:noFill/>
                    </a:lnR>
                    <a:lnT>
                      <a:noFill/>
                    </a:lnT>
                    <a:lnB>
                      <a:noFill/>
                    </a:lnB>
                  </a:tcPr>
                </a:tc>
                <a:extLst>
                  <a:ext uri="{0D108BD9-81ED-4DB2-BD59-A6C34878D82A}">
                    <a16:rowId xmlns:a16="http://schemas.microsoft.com/office/drawing/2014/main" val="2159393818"/>
                  </a:ext>
                </a:extLst>
              </a:tr>
            </a:tbl>
          </a:graphicData>
        </a:graphic>
      </p:graphicFrame>
      <p:sp>
        <p:nvSpPr>
          <p:cNvPr id="7" name="Rectangle 1">
            <a:extLst>
              <a:ext uri="{FF2B5EF4-FFF2-40B4-BE49-F238E27FC236}">
                <a16:creationId xmlns:a16="http://schemas.microsoft.com/office/drawing/2014/main" id="{E4864021-D53C-1044-AA31-81AC13D03FB2}"/>
              </a:ext>
            </a:extLst>
          </p:cNvPr>
          <p:cNvSpPr>
            <a:spLocks noChangeArrowheads="1"/>
          </p:cNvSpPr>
          <p:nvPr/>
        </p:nvSpPr>
        <p:spPr bwMode="auto">
          <a:xfrm>
            <a:off x="1055440" y="1052736"/>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9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TextBox 7">
            <a:extLst>
              <a:ext uri="{FF2B5EF4-FFF2-40B4-BE49-F238E27FC236}">
                <a16:creationId xmlns:a16="http://schemas.microsoft.com/office/drawing/2014/main" id="{32C1778D-6E4D-9144-A663-D283D23D48BE}"/>
              </a:ext>
            </a:extLst>
          </p:cNvPr>
          <p:cNvSpPr txBox="1"/>
          <p:nvPr/>
        </p:nvSpPr>
        <p:spPr>
          <a:xfrm>
            <a:off x="2537254" y="4431957"/>
            <a:ext cx="184731" cy="369332"/>
          </a:xfrm>
          <a:prstGeom prst="rect">
            <a:avLst/>
          </a:prstGeom>
          <a:noFill/>
        </p:spPr>
        <p:txBody>
          <a:bodyPr wrap="none" rtlCol="0">
            <a:spAutoFit/>
          </a:bodyPr>
          <a:lstStyle/>
          <a:p>
            <a:endParaRPr lang="en-US" dirty="0"/>
          </a:p>
        </p:txBody>
      </p:sp>
      <p:graphicFrame>
        <p:nvGraphicFramePr>
          <p:cNvPr id="9" name="Table 8">
            <a:extLst>
              <a:ext uri="{FF2B5EF4-FFF2-40B4-BE49-F238E27FC236}">
                <a16:creationId xmlns:a16="http://schemas.microsoft.com/office/drawing/2014/main" id="{E93D1B17-7612-8F46-A54A-12BD615FEC7D}"/>
              </a:ext>
            </a:extLst>
          </p:cNvPr>
          <p:cNvGraphicFramePr>
            <a:graphicFrameLocks noGrp="1"/>
          </p:cNvGraphicFramePr>
          <p:nvPr>
            <p:extLst>
              <p:ext uri="{D42A27DB-BD31-4B8C-83A1-F6EECF244321}">
                <p14:modId xmlns:p14="http://schemas.microsoft.com/office/powerpoint/2010/main" val="262608739"/>
              </p:ext>
            </p:extLst>
          </p:nvPr>
        </p:nvGraphicFramePr>
        <p:xfrm>
          <a:off x="845411" y="2204864"/>
          <a:ext cx="10501177" cy="10698480"/>
        </p:xfrm>
        <a:graphic>
          <a:graphicData uri="http://schemas.openxmlformats.org/drawingml/2006/table">
            <a:tbl>
              <a:tblPr/>
              <a:tblGrid>
                <a:gridCol w="10501177">
                  <a:extLst>
                    <a:ext uri="{9D8B030D-6E8A-4147-A177-3AD203B41FA5}">
                      <a16:colId xmlns:a16="http://schemas.microsoft.com/office/drawing/2014/main" val="2166072471"/>
                    </a:ext>
                  </a:extLst>
                </a:gridCol>
              </a:tblGrid>
              <a:tr h="0">
                <a:tc>
                  <a:txBody>
                    <a:bodyPr/>
                    <a:lstStyle/>
                    <a:p>
                      <a:r>
                        <a:rPr lang="en-GB" sz="1800" b="1" kern="1200" dirty="0">
                          <a:solidFill>
                            <a:schemeClr val="tx1"/>
                          </a:solidFill>
                          <a:effectLst/>
                          <a:latin typeface="+mn-lt"/>
                          <a:ea typeface="+mn-ea"/>
                          <a:cs typeface="+mn-cs"/>
                        </a:rPr>
                        <a:t>Task 1 </a:t>
                      </a:r>
                      <a:endParaRPr lang="en-GB" sz="1800" kern="1200" dirty="0">
                        <a:solidFill>
                          <a:schemeClr val="tx1"/>
                        </a:solidFill>
                        <a:effectLst/>
                        <a:latin typeface="+mn-lt"/>
                        <a:ea typeface="+mn-ea"/>
                        <a:cs typeface="+mn-cs"/>
                      </a:endParaRPr>
                    </a:p>
                    <a:p>
                      <a:r>
                        <a:rPr lang="en-GB" sz="1800" i="1" kern="1200" dirty="0">
                          <a:solidFill>
                            <a:schemeClr val="tx1"/>
                          </a:solidFill>
                          <a:effectLst/>
                          <a:latin typeface="+mn-lt"/>
                          <a:ea typeface="+mn-ea"/>
                          <a:cs typeface="+mn-cs"/>
                        </a:rPr>
                        <a:t>Ingress</a:t>
                      </a:r>
                      <a:r>
                        <a:rPr lang="en-GB" sz="1800" kern="1200" dirty="0">
                          <a:solidFill>
                            <a:schemeClr val="tx1"/>
                          </a:solidFill>
                          <a:effectLst/>
                          <a:latin typeface="+mn-lt"/>
                          <a:ea typeface="+mn-ea"/>
                          <a:cs typeface="+mn-cs"/>
                        </a:rPr>
                        <a:t>, </a:t>
                      </a:r>
                      <a:r>
                        <a:rPr lang="en-GB" sz="1800" i="1" kern="1200" dirty="0">
                          <a:solidFill>
                            <a:schemeClr val="tx1"/>
                          </a:solidFill>
                          <a:effectLst/>
                          <a:latin typeface="+mn-lt"/>
                          <a:ea typeface="+mn-ea"/>
                          <a:cs typeface="+mn-cs"/>
                        </a:rPr>
                        <a:t>Pokémon Go</a:t>
                      </a:r>
                      <a:r>
                        <a:rPr lang="en-GB" sz="1800" kern="1200" dirty="0">
                          <a:solidFill>
                            <a:schemeClr val="tx1"/>
                          </a:solidFill>
                          <a:effectLst/>
                          <a:latin typeface="+mn-lt"/>
                          <a:ea typeface="+mn-ea"/>
                          <a:cs typeface="+mn-cs"/>
                        </a:rPr>
                        <a:t>, and </a:t>
                      </a:r>
                      <a:r>
                        <a:rPr lang="en-GB" sz="1800" i="1" kern="1200" dirty="0">
                          <a:solidFill>
                            <a:schemeClr val="tx1"/>
                          </a:solidFill>
                          <a:effectLst/>
                          <a:latin typeface="+mn-lt"/>
                          <a:ea typeface="+mn-ea"/>
                          <a:cs typeface="+mn-cs"/>
                        </a:rPr>
                        <a:t>Harry </a:t>
                      </a:r>
                      <a:r>
                        <a:rPr lang="en-GB" sz="1800" i="1" kern="1200" dirty="0" err="1">
                          <a:solidFill>
                            <a:schemeClr val="tx1"/>
                          </a:solidFill>
                          <a:effectLst/>
                          <a:latin typeface="+mn-lt"/>
                          <a:ea typeface="+mn-ea"/>
                          <a:cs typeface="+mn-cs"/>
                        </a:rPr>
                        <a:t>Potter:Wizards</a:t>
                      </a:r>
                      <a:r>
                        <a:rPr lang="en-GB" sz="1800" i="1" kern="1200" dirty="0">
                          <a:solidFill>
                            <a:schemeClr val="tx1"/>
                          </a:solidFill>
                          <a:effectLst/>
                          <a:latin typeface="+mn-lt"/>
                          <a:ea typeface="+mn-ea"/>
                          <a:cs typeface="+mn-cs"/>
                        </a:rPr>
                        <a:t> United </a:t>
                      </a:r>
                      <a:r>
                        <a:rPr lang="en-GB" sz="1800" kern="1200" dirty="0">
                          <a:solidFill>
                            <a:schemeClr val="tx1"/>
                          </a:solidFill>
                          <a:effectLst/>
                          <a:latin typeface="+mn-lt"/>
                          <a:ea typeface="+mn-ea"/>
                          <a:cs typeface="+mn-cs"/>
                        </a:rPr>
                        <a:t>are three location-based, augmented reality, massively multiplayer games released by Niantic (originally Niantic Labs @ Google). These games use the same underlying mechanic of getting users to travel between locations to interact with game elements that are displayed using Internet-connected mobile devices. </a:t>
                      </a:r>
                      <a:r>
                        <a:rPr lang="en-GB" sz="1800" i="1" kern="1200" dirty="0">
                          <a:solidFill>
                            <a:schemeClr val="tx1"/>
                          </a:solidFill>
                          <a:effectLst/>
                          <a:latin typeface="+mn-lt"/>
                          <a:ea typeface="+mn-ea"/>
                          <a:cs typeface="+mn-cs"/>
                        </a:rPr>
                        <a:t>Ingress </a:t>
                      </a:r>
                      <a:r>
                        <a:rPr lang="en-GB" sz="1800" kern="1200" dirty="0">
                          <a:solidFill>
                            <a:schemeClr val="tx1"/>
                          </a:solidFill>
                          <a:effectLst/>
                          <a:latin typeface="+mn-lt"/>
                          <a:ea typeface="+mn-ea"/>
                          <a:cs typeface="+mn-cs"/>
                        </a:rPr>
                        <a:t>was originally released in 2013 for Android devices and opened to iOS devices in 2014. </a:t>
                      </a:r>
                      <a:r>
                        <a:rPr lang="en-GB" sz="1800" i="1" kern="1200" dirty="0">
                          <a:solidFill>
                            <a:schemeClr val="tx1"/>
                          </a:solidFill>
                          <a:effectLst/>
                          <a:latin typeface="+mn-lt"/>
                          <a:ea typeface="+mn-ea"/>
                          <a:cs typeface="+mn-cs"/>
                        </a:rPr>
                        <a:t>Pokémon Go </a:t>
                      </a:r>
                      <a:r>
                        <a:rPr lang="en-GB" sz="1800" kern="1200" dirty="0">
                          <a:solidFill>
                            <a:schemeClr val="tx1"/>
                          </a:solidFill>
                          <a:effectLst/>
                          <a:latin typeface="+mn-lt"/>
                          <a:ea typeface="+mn-ea"/>
                          <a:cs typeface="+mn-cs"/>
                        </a:rPr>
                        <a:t>was released for both technologies in 2016. </a:t>
                      </a:r>
                      <a:r>
                        <a:rPr lang="en-GB" sz="1800" i="1" kern="1200" dirty="0">
                          <a:solidFill>
                            <a:schemeClr val="tx1"/>
                          </a:solidFill>
                          <a:effectLst/>
                          <a:latin typeface="+mn-lt"/>
                          <a:ea typeface="+mn-ea"/>
                          <a:cs typeface="+mn-cs"/>
                        </a:rPr>
                        <a:t>Harry Potter: Wizards United </a:t>
                      </a:r>
                      <a:r>
                        <a:rPr lang="en-GB" sz="1800" kern="1200" dirty="0">
                          <a:solidFill>
                            <a:schemeClr val="tx1"/>
                          </a:solidFill>
                          <a:effectLst/>
                          <a:latin typeface="+mn-lt"/>
                          <a:ea typeface="+mn-ea"/>
                          <a:cs typeface="+mn-cs"/>
                        </a:rPr>
                        <a:t>was released for them in 2019. </a:t>
                      </a:r>
                    </a:p>
                    <a:p>
                      <a:r>
                        <a:rPr lang="en-GB" sz="1800" kern="1200" dirty="0">
                          <a:solidFill>
                            <a:schemeClr val="tx1"/>
                          </a:solidFill>
                          <a:effectLst/>
                          <a:latin typeface="+mn-lt"/>
                          <a:ea typeface="+mn-ea"/>
                          <a:cs typeface="+mn-cs"/>
                        </a:rPr>
                        <a:t>After downloading and playing these games, write a short (2000-word) report that discusses the following issues: </a:t>
                      </a:r>
                    </a:p>
                    <a:p>
                      <a:r>
                        <a:rPr lang="en-GB" sz="1800" kern="1200" dirty="0">
                          <a:solidFill>
                            <a:schemeClr val="tx1"/>
                          </a:solidFill>
                          <a:effectLst/>
                          <a:latin typeface="+mn-lt"/>
                          <a:ea typeface="+mn-ea"/>
                          <a:cs typeface="+mn-cs"/>
                        </a:rPr>
                        <a:t>• How do the games use psychology, usability, design, and copywriting to engage and maintain user interest in the games? </a:t>
                      </a:r>
                    </a:p>
                    <a:p>
                      <a:r>
                        <a:rPr lang="en-GB" sz="1800" kern="1200" dirty="0">
                          <a:solidFill>
                            <a:schemeClr val="tx1"/>
                          </a:solidFill>
                          <a:effectLst/>
                          <a:latin typeface="+mn-lt"/>
                          <a:ea typeface="+mn-ea"/>
                          <a:cs typeface="+mn-cs"/>
                        </a:rPr>
                        <a:t>• What user experience lessons has Niantic learned from each game and applied in the games following it? </a:t>
                      </a:r>
                    </a:p>
                    <a:p>
                      <a:r>
                        <a:rPr lang="en-GB" sz="1800" kern="1200" dirty="0">
                          <a:solidFill>
                            <a:schemeClr val="tx1"/>
                          </a:solidFill>
                          <a:effectLst/>
                          <a:latin typeface="+mn-lt"/>
                          <a:ea typeface="+mn-ea"/>
                          <a:cs typeface="+mn-cs"/>
                        </a:rPr>
                        <a:t>• How do the differences between the games provide different social experiences for their players? </a:t>
                      </a:r>
                    </a:p>
                    <a:p>
                      <a:br>
                        <a:rPr lang="en-GB" sz="1800" kern="1200" dirty="0">
                          <a:solidFill>
                            <a:schemeClr val="tx1"/>
                          </a:solidFill>
                          <a:effectLst/>
                          <a:latin typeface="+mn-lt"/>
                          <a:ea typeface="+mn-ea"/>
                          <a:cs typeface="+mn-cs"/>
                        </a:rPr>
                      </a:br>
                      <a:endParaRPr lang="en-GB" sz="1800" kern="1200" dirty="0">
                        <a:solidFill>
                          <a:schemeClr val="tx1"/>
                        </a:solidFill>
                        <a:effectLst/>
                        <a:latin typeface="+mn-lt"/>
                        <a:ea typeface="+mn-ea"/>
                        <a:cs typeface="+mn-cs"/>
                      </a:endParaRPr>
                    </a:p>
                    <a:p>
                      <a:r>
                        <a:rPr lang="en-GB" sz="1800" kern="1200" dirty="0">
                          <a:solidFill>
                            <a:schemeClr val="tx1"/>
                          </a:solidFill>
                          <a:effectLst/>
                          <a:latin typeface="+mn-lt"/>
                          <a:ea typeface="+mn-ea"/>
                          <a:cs typeface="+mn-cs"/>
                        </a:rPr>
                        <a:t>The report should include appropriate illustrations and references to research literature (8-10 references are sufficient, and at least two thirds of these should be books/journal papers). </a:t>
                      </a:r>
                    </a:p>
                    <a:p>
                      <a:r>
                        <a:rPr lang="en-GB" sz="1800" kern="1200" dirty="0">
                          <a:solidFill>
                            <a:schemeClr val="tx1"/>
                          </a:solidFill>
                          <a:effectLst/>
                          <a:latin typeface="+mn-lt"/>
                          <a:ea typeface="+mn-ea"/>
                          <a:cs typeface="+mn-cs"/>
                        </a:rPr>
                        <a:t>Your submission should be presented in the form of a report that includes the following sections: </a:t>
                      </a:r>
                    </a:p>
                    <a:p>
                      <a:r>
                        <a:rPr lang="en-GB" sz="1800" kern="1200" dirty="0">
                          <a:solidFill>
                            <a:schemeClr val="tx1"/>
                          </a:solidFill>
                          <a:effectLst/>
                          <a:latin typeface="+mn-lt"/>
                          <a:ea typeface="+mn-ea"/>
                          <a:cs typeface="+mn-cs"/>
                        </a:rPr>
                        <a:t>• (10%) A (very!) brief description of the games, including similarities and differences in their mechanics and interfaces. </a:t>
                      </a:r>
                    </a:p>
                    <a:p>
                      <a:r>
                        <a:rPr lang="en-GB" sz="1800" kern="1200" dirty="0">
                          <a:solidFill>
                            <a:schemeClr val="tx1"/>
                          </a:solidFill>
                          <a:effectLst/>
                          <a:latin typeface="+mn-lt"/>
                          <a:ea typeface="+mn-ea"/>
                          <a:cs typeface="+mn-cs"/>
                        </a:rPr>
                        <a:t>• (15%) Consideration of the target user groups for the games. Is there any overlap or potential to encourage players of one game to migrate to the others? </a:t>
                      </a:r>
                    </a:p>
                    <a:p>
                      <a:r>
                        <a:rPr lang="en-GB" sz="1800" kern="1200" dirty="0">
                          <a:solidFill>
                            <a:schemeClr val="tx1"/>
                          </a:solidFill>
                          <a:effectLst/>
                          <a:latin typeface="+mn-lt"/>
                          <a:ea typeface="+mn-ea"/>
                          <a:cs typeface="+mn-cs"/>
                        </a:rPr>
                        <a:t>• (40%) What elements of psychology, usability, design and copyrighting are significant and how these interact to provide an emotionally satisfying user experience? </a:t>
                      </a:r>
                    </a:p>
                    <a:p>
                      <a:r>
                        <a:rPr lang="en-GB" sz="1800" kern="1200" dirty="0">
                          <a:solidFill>
                            <a:schemeClr val="tx1"/>
                          </a:solidFill>
                          <a:effectLst/>
                          <a:latin typeface="+mn-lt"/>
                          <a:ea typeface="+mn-ea"/>
                          <a:cs typeface="+mn-cs"/>
                        </a:rPr>
                        <a:t>• (15%) Are there any elements that don’t work? If a user of one game decides to try another game then what elements are likely to feel comfortable or uncomfortable? Are there any features that might be missed? </a:t>
                      </a:r>
                    </a:p>
                    <a:p>
                      <a:r>
                        <a:rPr lang="en-GB" sz="1800" kern="1200" dirty="0">
                          <a:solidFill>
                            <a:schemeClr val="tx1"/>
                          </a:solidFill>
                          <a:effectLst/>
                          <a:latin typeface="+mn-lt"/>
                          <a:ea typeface="+mn-ea"/>
                          <a:cs typeface="+mn-cs"/>
                        </a:rPr>
                        <a:t>• (10%) The impact that the games have had in terms of user numbers, length of use, social familiarity with and acceptance of augmented reality features. </a:t>
                      </a:r>
                    </a:p>
                    <a:p>
                      <a:br>
                        <a:rPr lang="en-GB" sz="1800" kern="1200" dirty="0">
                          <a:solidFill>
                            <a:schemeClr val="tx1"/>
                          </a:solidFill>
                          <a:effectLst/>
                          <a:latin typeface="+mn-lt"/>
                          <a:ea typeface="+mn-ea"/>
                          <a:cs typeface="+mn-cs"/>
                        </a:rPr>
                      </a:br>
                      <a:endParaRPr lang="en-GB" sz="1800" kern="1200" dirty="0">
                        <a:solidFill>
                          <a:schemeClr val="tx1"/>
                        </a:solidFill>
                        <a:effectLst/>
                        <a:latin typeface="+mn-lt"/>
                        <a:ea typeface="+mn-ea"/>
                        <a:cs typeface="+mn-cs"/>
                      </a:endParaRPr>
                    </a:p>
                    <a:p>
                      <a:r>
                        <a:rPr lang="en-GB" sz="1800" kern="1200" dirty="0">
                          <a:solidFill>
                            <a:schemeClr val="tx1"/>
                          </a:solidFill>
                          <a:effectLst/>
                          <a:latin typeface="+mn-lt"/>
                          <a:ea typeface="+mn-ea"/>
                          <a:cs typeface="+mn-cs"/>
                        </a:rPr>
                        <a:t>The final 10% will be awarded for document presentation and appropriate references to the research literature. </a:t>
                      </a:r>
                    </a:p>
                    <a:p>
                      <a:r>
                        <a:rPr lang="en-GB" sz="1800" kern="1200" dirty="0">
                          <a:solidFill>
                            <a:schemeClr val="tx1"/>
                          </a:solidFill>
                          <a:effectLst/>
                          <a:latin typeface="+mn-lt"/>
                          <a:ea typeface="+mn-ea"/>
                          <a:cs typeface="+mn-cs"/>
                        </a:rPr>
                        <a:t>The report should be submitted through Turnitin. Do not submit the assignment brief document with this. </a:t>
                      </a:r>
                    </a:p>
                  </a:txBody>
                  <a:tcPr marL="47625" marR="47625" marT="0" marB="0">
                    <a:lnL>
                      <a:noFill/>
                    </a:lnL>
                    <a:lnR>
                      <a:noFill/>
                    </a:lnR>
                    <a:lnT>
                      <a:noFill/>
                    </a:lnT>
                    <a:lnB>
                      <a:noFill/>
                    </a:lnB>
                  </a:tcPr>
                </a:tc>
                <a:extLst>
                  <a:ext uri="{0D108BD9-81ED-4DB2-BD59-A6C34878D82A}">
                    <a16:rowId xmlns:a16="http://schemas.microsoft.com/office/drawing/2014/main" val="1471276581"/>
                  </a:ext>
                </a:extLst>
              </a:tr>
            </a:tbl>
          </a:graphicData>
        </a:graphic>
      </p:graphicFrame>
      <p:sp>
        <p:nvSpPr>
          <p:cNvPr id="10" name="Rectangle 2">
            <a:extLst>
              <a:ext uri="{FF2B5EF4-FFF2-40B4-BE49-F238E27FC236}">
                <a16:creationId xmlns:a16="http://schemas.microsoft.com/office/drawing/2014/main" id="{0CB92DB2-3C50-0447-9BE2-A0FD2A3D7899}"/>
              </a:ext>
            </a:extLst>
          </p:cNvPr>
          <p:cNvSpPr>
            <a:spLocks noChangeArrowheads="1"/>
          </p:cNvSpPr>
          <p:nvPr/>
        </p:nvSpPr>
        <p:spPr bwMode="auto">
          <a:xfrm>
            <a:off x="1155700" y="2940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900" b="0" i="0" u="none" strike="noStrike" cap="none" normalizeH="0" baseline="0">
                <a:ln>
                  <a:noFill/>
                </a:ln>
                <a:solidFill>
                  <a:schemeClr val="tx1"/>
                </a:solidFill>
                <a:effectLst/>
                <a:latin typeface="Arial" panose="020B0604020202020204" pitchFamily="34" charset="0"/>
                <a:cs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780610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AA9570D-389D-894B-9C2F-99FFA1864525}"/>
              </a:ext>
            </a:extLst>
          </p:cNvPr>
          <p:cNvSpPr>
            <a:spLocks noGrp="1"/>
          </p:cNvSpPr>
          <p:nvPr>
            <p:ph type="dt" sz="half" idx="10"/>
          </p:nvPr>
        </p:nvSpPr>
        <p:spPr/>
        <p:txBody>
          <a:bodyPr/>
          <a:lstStyle/>
          <a:p>
            <a:fld id="{3A1D139C-F697-1B4D-A252-6849A90B8289}" type="datetime1">
              <a:rPr lang="en-US" smtClean="0"/>
              <a:t>2/4/22</a:t>
            </a:fld>
            <a:endParaRPr lang="en-US" dirty="0"/>
          </a:p>
        </p:txBody>
      </p:sp>
      <p:graphicFrame>
        <p:nvGraphicFramePr>
          <p:cNvPr id="6" name="Table 5">
            <a:extLst>
              <a:ext uri="{FF2B5EF4-FFF2-40B4-BE49-F238E27FC236}">
                <a16:creationId xmlns:a16="http://schemas.microsoft.com/office/drawing/2014/main" id="{D04A421E-BC90-F14C-8BC0-C7C7C37F08FA}"/>
              </a:ext>
            </a:extLst>
          </p:cNvPr>
          <p:cNvGraphicFramePr>
            <a:graphicFrameLocks noGrp="1"/>
          </p:cNvGraphicFramePr>
          <p:nvPr>
            <p:extLst>
              <p:ext uri="{D42A27DB-BD31-4B8C-83A1-F6EECF244321}">
                <p14:modId xmlns:p14="http://schemas.microsoft.com/office/powerpoint/2010/main" val="3313136805"/>
              </p:ext>
            </p:extLst>
          </p:nvPr>
        </p:nvGraphicFramePr>
        <p:xfrm>
          <a:off x="1055440" y="909032"/>
          <a:ext cx="8761413" cy="548640"/>
        </p:xfrm>
        <a:graphic>
          <a:graphicData uri="http://schemas.openxmlformats.org/drawingml/2006/table">
            <a:tbl>
              <a:tblPr/>
              <a:tblGrid>
                <a:gridCol w="8761413">
                  <a:extLst>
                    <a:ext uri="{9D8B030D-6E8A-4147-A177-3AD203B41FA5}">
                      <a16:colId xmlns:a16="http://schemas.microsoft.com/office/drawing/2014/main" val="3129276944"/>
                    </a:ext>
                  </a:extLst>
                </a:gridCol>
              </a:tblGrid>
              <a:tr h="0">
                <a:tc>
                  <a:txBody>
                    <a:bodyPr/>
                    <a:lstStyle/>
                    <a:p>
                      <a:r>
                        <a:rPr lang="en-GB" sz="3600" dirty="0">
                          <a:solidFill>
                            <a:schemeClr val="bg1"/>
                          </a:solidFill>
                          <a:effectLst/>
                          <a:latin typeface="Arial" panose="020B0604020202020204" pitchFamily="34" charset="0"/>
                        </a:rPr>
                        <a:t> </a:t>
                      </a:r>
                      <a:r>
                        <a:rPr lang="en-GB" sz="3600" b="1" dirty="0">
                          <a:solidFill>
                            <a:schemeClr val="bg1"/>
                          </a:solidFill>
                          <a:effectLst/>
                          <a:latin typeface="Arial" panose="020B0604020202020204" pitchFamily="34" charset="0"/>
                        </a:rPr>
                        <a:t>Task 1</a:t>
                      </a:r>
                      <a:endParaRPr lang="en-GB" sz="3600" dirty="0">
                        <a:solidFill>
                          <a:schemeClr val="bg1"/>
                        </a:solidFill>
                        <a:effectLst/>
                        <a:latin typeface="Arial" panose="020B0604020202020204" pitchFamily="34" charset="0"/>
                      </a:endParaRPr>
                    </a:p>
                  </a:txBody>
                  <a:tcPr marL="47625" marR="47625" marT="0" marB="0">
                    <a:lnL>
                      <a:noFill/>
                    </a:lnL>
                    <a:lnR>
                      <a:noFill/>
                    </a:lnR>
                    <a:lnT>
                      <a:noFill/>
                    </a:lnT>
                    <a:lnB>
                      <a:noFill/>
                    </a:lnB>
                  </a:tcPr>
                </a:tc>
                <a:extLst>
                  <a:ext uri="{0D108BD9-81ED-4DB2-BD59-A6C34878D82A}">
                    <a16:rowId xmlns:a16="http://schemas.microsoft.com/office/drawing/2014/main" val="2159393818"/>
                  </a:ext>
                </a:extLst>
              </a:tr>
            </a:tbl>
          </a:graphicData>
        </a:graphic>
      </p:graphicFrame>
      <p:sp>
        <p:nvSpPr>
          <p:cNvPr id="7" name="Rectangle 1">
            <a:extLst>
              <a:ext uri="{FF2B5EF4-FFF2-40B4-BE49-F238E27FC236}">
                <a16:creationId xmlns:a16="http://schemas.microsoft.com/office/drawing/2014/main" id="{E4864021-D53C-1044-AA31-81AC13D03FB2}"/>
              </a:ext>
            </a:extLst>
          </p:cNvPr>
          <p:cNvSpPr>
            <a:spLocks noChangeArrowheads="1"/>
          </p:cNvSpPr>
          <p:nvPr/>
        </p:nvSpPr>
        <p:spPr bwMode="auto">
          <a:xfrm>
            <a:off x="1055440" y="1052736"/>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9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TextBox 7">
            <a:extLst>
              <a:ext uri="{FF2B5EF4-FFF2-40B4-BE49-F238E27FC236}">
                <a16:creationId xmlns:a16="http://schemas.microsoft.com/office/drawing/2014/main" id="{32C1778D-6E4D-9144-A663-D283D23D48BE}"/>
              </a:ext>
            </a:extLst>
          </p:cNvPr>
          <p:cNvSpPr txBox="1"/>
          <p:nvPr/>
        </p:nvSpPr>
        <p:spPr>
          <a:xfrm>
            <a:off x="2537254" y="4431957"/>
            <a:ext cx="184731" cy="369332"/>
          </a:xfrm>
          <a:prstGeom prst="rect">
            <a:avLst/>
          </a:prstGeom>
          <a:noFill/>
        </p:spPr>
        <p:txBody>
          <a:bodyPr wrap="none" rtlCol="0">
            <a:spAutoFit/>
          </a:bodyPr>
          <a:lstStyle/>
          <a:p>
            <a:endParaRPr lang="en-US" dirty="0"/>
          </a:p>
        </p:txBody>
      </p:sp>
      <p:graphicFrame>
        <p:nvGraphicFramePr>
          <p:cNvPr id="9" name="Table 8">
            <a:extLst>
              <a:ext uri="{FF2B5EF4-FFF2-40B4-BE49-F238E27FC236}">
                <a16:creationId xmlns:a16="http://schemas.microsoft.com/office/drawing/2014/main" id="{E93D1B17-7612-8F46-A54A-12BD615FEC7D}"/>
              </a:ext>
            </a:extLst>
          </p:cNvPr>
          <p:cNvGraphicFramePr>
            <a:graphicFrameLocks noGrp="1"/>
          </p:cNvGraphicFramePr>
          <p:nvPr>
            <p:extLst>
              <p:ext uri="{D42A27DB-BD31-4B8C-83A1-F6EECF244321}">
                <p14:modId xmlns:p14="http://schemas.microsoft.com/office/powerpoint/2010/main" val="799598492"/>
              </p:ext>
            </p:extLst>
          </p:nvPr>
        </p:nvGraphicFramePr>
        <p:xfrm>
          <a:off x="767408" y="2492896"/>
          <a:ext cx="10945216" cy="3657600"/>
        </p:xfrm>
        <a:graphic>
          <a:graphicData uri="http://schemas.openxmlformats.org/drawingml/2006/table">
            <a:tbl>
              <a:tblPr/>
              <a:tblGrid>
                <a:gridCol w="10945216">
                  <a:extLst>
                    <a:ext uri="{9D8B030D-6E8A-4147-A177-3AD203B41FA5}">
                      <a16:colId xmlns:a16="http://schemas.microsoft.com/office/drawing/2014/main" val="2166072471"/>
                    </a:ext>
                  </a:extLst>
                </a:gridCol>
              </a:tblGrid>
              <a:tr h="0">
                <a:tc>
                  <a:txBody>
                    <a:bodyPr/>
                    <a:lstStyle/>
                    <a:p>
                      <a:r>
                        <a:rPr lang="en-GB" sz="2000" kern="1200" dirty="0">
                          <a:solidFill>
                            <a:schemeClr val="tx1"/>
                          </a:solidFill>
                          <a:effectLst/>
                          <a:latin typeface="+mn-lt"/>
                          <a:ea typeface="+mn-ea"/>
                          <a:cs typeface="+mn-cs"/>
                        </a:rPr>
                        <a:t>The report should include appropriate illustrations and references to research literature (8-10 references are sufficient, and at least two thirds of these should be books/journal papers). </a:t>
                      </a:r>
                    </a:p>
                    <a:p>
                      <a:endParaRPr lang="en-GB" sz="2000" kern="1200" dirty="0">
                        <a:solidFill>
                          <a:schemeClr val="tx1"/>
                        </a:solidFill>
                        <a:effectLst/>
                        <a:latin typeface="+mn-lt"/>
                        <a:ea typeface="+mn-ea"/>
                        <a:cs typeface="+mn-cs"/>
                      </a:endParaRPr>
                    </a:p>
                    <a:p>
                      <a:r>
                        <a:rPr lang="en-GB" sz="2000" kern="1200" dirty="0">
                          <a:solidFill>
                            <a:schemeClr val="tx1"/>
                          </a:solidFill>
                          <a:effectLst/>
                          <a:latin typeface="+mn-lt"/>
                          <a:ea typeface="+mn-ea"/>
                          <a:cs typeface="+mn-cs"/>
                        </a:rPr>
                        <a:t>Your submission should be presented in the form of a report that includes the following sections: </a:t>
                      </a:r>
                    </a:p>
                    <a:p>
                      <a:r>
                        <a:rPr lang="en-GB" sz="2000" kern="1200" dirty="0">
                          <a:solidFill>
                            <a:schemeClr val="tx1"/>
                          </a:solidFill>
                          <a:effectLst/>
                          <a:latin typeface="+mn-lt"/>
                          <a:ea typeface="+mn-ea"/>
                          <a:cs typeface="+mn-cs"/>
                        </a:rPr>
                        <a:t>• (10%) A (very!) brief description of the games, including similarities and differences in their mechanics and interfaces. </a:t>
                      </a:r>
                    </a:p>
                    <a:p>
                      <a:r>
                        <a:rPr lang="en-GB" sz="2000" kern="1200" dirty="0">
                          <a:solidFill>
                            <a:schemeClr val="tx1"/>
                          </a:solidFill>
                          <a:effectLst/>
                          <a:latin typeface="+mn-lt"/>
                          <a:ea typeface="+mn-ea"/>
                          <a:cs typeface="+mn-cs"/>
                        </a:rPr>
                        <a:t>• (15%) Consideration of the target user groups for the games. Is there any overlap or potential to encourage players of one game to migrate to the others? </a:t>
                      </a:r>
                    </a:p>
                    <a:p>
                      <a:r>
                        <a:rPr lang="en-GB" sz="2000" kern="1200" dirty="0">
                          <a:solidFill>
                            <a:schemeClr val="tx1"/>
                          </a:solidFill>
                          <a:effectLst/>
                          <a:latin typeface="+mn-lt"/>
                          <a:ea typeface="+mn-ea"/>
                          <a:cs typeface="+mn-cs"/>
                        </a:rPr>
                        <a:t>• (40%) What elements of psychology, usability, design and copyrighting are significant and how these interact to provide an emotionally satisfying user experience? </a:t>
                      </a:r>
                    </a:p>
                  </a:txBody>
                  <a:tcPr marL="47625" marR="47625" marT="0" marB="0">
                    <a:lnL>
                      <a:noFill/>
                    </a:lnL>
                    <a:lnR>
                      <a:noFill/>
                    </a:lnR>
                    <a:lnT>
                      <a:noFill/>
                    </a:lnT>
                    <a:lnB>
                      <a:noFill/>
                    </a:lnB>
                  </a:tcPr>
                </a:tc>
                <a:extLst>
                  <a:ext uri="{0D108BD9-81ED-4DB2-BD59-A6C34878D82A}">
                    <a16:rowId xmlns:a16="http://schemas.microsoft.com/office/drawing/2014/main" val="1471276581"/>
                  </a:ext>
                </a:extLst>
              </a:tr>
            </a:tbl>
          </a:graphicData>
        </a:graphic>
      </p:graphicFrame>
      <p:sp>
        <p:nvSpPr>
          <p:cNvPr id="10" name="Rectangle 2">
            <a:extLst>
              <a:ext uri="{FF2B5EF4-FFF2-40B4-BE49-F238E27FC236}">
                <a16:creationId xmlns:a16="http://schemas.microsoft.com/office/drawing/2014/main" id="{0CB92DB2-3C50-0447-9BE2-A0FD2A3D7899}"/>
              </a:ext>
            </a:extLst>
          </p:cNvPr>
          <p:cNvSpPr>
            <a:spLocks noChangeArrowheads="1"/>
          </p:cNvSpPr>
          <p:nvPr/>
        </p:nvSpPr>
        <p:spPr bwMode="auto">
          <a:xfrm>
            <a:off x="1155700" y="2940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900" b="0" i="0" u="none" strike="noStrike" cap="none" normalizeH="0" baseline="0">
                <a:ln>
                  <a:noFill/>
                </a:ln>
                <a:solidFill>
                  <a:schemeClr val="tx1"/>
                </a:solidFill>
                <a:effectLst/>
                <a:latin typeface="Arial" panose="020B0604020202020204" pitchFamily="34" charset="0"/>
                <a:cs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279677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AA9570D-389D-894B-9C2F-99FFA1864525}"/>
              </a:ext>
            </a:extLst>
          </p:cNvPr>
          <p:cNvSpPr>
            <a:spLocks noGrp="1"/>
          </p:cNvSpPr>
          <p:nvPr>
            <p:ph type="dt" sz="half" idx="10"/>
          </p:nvPr>
        </p:nvSpPr>
        <p:spPr/>
        <p:txBody>
          <a:bodyPr/>
          <a:lstStyle/>
          <a:p>
            <a:fld id="{3A1D139C-F697-1B4D-A252-6849A90B8289}" type="datetime1">
              <a:rPr lang="en-US" smtClean="0"/>
              <a:t>2/4/22</a:t>
            </a:fld>
            <a:endParaRPr lang="en-US" dirty="0"/>
          </a:p>
        </p:txBody>
      </p:sp>
      <p:graphicFrame>
        <p:nvGraphicFramePr>
          <p:cNvPr id="6" name="Table 5">
            <a:extLst>
              <a:ext uri="{FF2B5EF4-FFF2-40B4-BE49-F238E27FC236}">
                <a16:creationId xmlns:a16="http://schemas.microsoft.com/office/drawing/2014/main" id="{D04A421E-BC90-F14C-8BC0-C7C7C37F08FA}"/>
              </a:ext>
            </a:extLst>
          </p:cNvPr>
          <p:cNvGraphicFramePr>
            <a:graphicFrameLocks noGrp="1"/>
          </p:cNvGraphicFramePr>
          <p:nvPr>
            <p:extLst>
              <p:ext uri="{D42A27DB-BD31-4B8C-83A1-F6EECF244321}">
                <p14:modId xmlns:p14="http://schemas.microsoft.com/office/powerpoint/2010/main" val="1133167154"/>
              </p:ext>
            </p:extLst>
          </p:nvPr>
        </p:nvGraphicFramePr>
        <p:xfrm>
          <a:off x="1055440" y="909032"/>
          <a:ext cx="8761413" cy="548640"/>
        </p:xfrm>
        <a:graphic>
          <a:graphicData uri="http://schemas.openxmlformats.org/drawingml/2006/table">
            <a:tbl>
              <a:tblPr/>
              <a:tblGrid>
                <a:gridCol w="8761413">
                  <a:extLst>
                    <a:ext uri="{9D8B030D-6E8A-4147-A177-3AD203B41FA5}">
                      <a16:colId xmlns:a16="http://schemas.microsoft.com/office/drawing/2014/main" val="3129276944"/>
                    </a:ext>
                  </a:extLst>
                </a:gridCol>
              </a:tblGrid>
              <a:tr h="0">
                <a:tc>
                  <a:txBody>
                    <a:bodyPr/>
                    <a:lstStyle/>
                    <a:p>
                      <a:r>
                        <a:rPr lang="en-GB" sz="3600" b="1" dirty="0">
                          <a:solidFill>
                            <a:schemeClr val="bg1"/>
                          </a:solidFill>
                          <a:effectLst/>
                          <a:latin typeface="Arial" panose="020B0604020202020204" pitchFamily="34" charset="0"/>
                        </a:rPr>
                        <a:t>Task 1</a:t>
                      </a:r>
                    </a:p>
                  </a:txBody>
                  <a:tcPr marL="47625" marR="47625" marT="0" marB="0">
                    <a:lnL>
                      <a:noFill/>
                    </a:lnL>
                    <a:lnR>
                      <a:noFill/>
                    </a:lnR>
                    <a:lnT>
                      <a:noFill/>
                    </a:lnT>
                    <a:lnB>
                      <a:noFill/>
                    </a:lnB>
                  </a:tcPr>
                </a:tc>
                <a:extLst>
                  <a:ext uri="{0D108BD9-81ED-4DB2-BD59-A6C34878D82A}">
                    <a16:rowId xmlns:a16="http://schemas.microsoft.com/office/drawing/2014/main" val="2159393818"/>
                  </a:ext>
                </a:extLst>
              </a:tr>
            </a:tbl>
          </a:graphicData>
        </a:graphic>
      </p:graphicFrame>
      <p:sp>
        <p:nvSpPr>
          <p:cNvPr id="7" name="Rectangle 1">
            <a:extLst>
              <a:ext uri="{FF2B5EF4-FFF2-40B4-BE49-F238E27FC236}">
                <a16:creationId xmlns:a16="http://schemas.microsoft.com/office/drawing/2014/main" id="{E4864021-D53C-1044-AA31-81AC13D03FB2}"/>
              </a:ext>
            </a:extLst>
          </p:cNvPr>
          <p:cNvSpPr>
            <a:spLocks noChangeArrowheads="1"/>
          </p:cNvSpPr>
          <p:nvPr/>
        </p:nvSpPr>
        <p:spPr bwMode="auto">
          <a:xfrm>
            <a:off x="1055440" y="1052736"/>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9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TextBox 7">
            <a:extLst>
              <a:ext uri="{FF2B5EF4-FFF2-40B4-BE49-F238E27FC236}">
                <a16:creationId xmlns:a16="http://schemas.microsoft.com/office/drawing/2014/main" id="{32C1778D-6E4D-9144-A663-D283D23D48BE}"/>
              </a:ext>
            </a:extLst>
          </p:cNvPr>
          <p:cNvSpPr txBox="1"/>
          <p:nvPr/>
        </p:nvSpPr>
        <p:spPr>
          <a:xfrm>
            <a:off x="2537254" y="4431957"/>
            <a:ext cx="184731" cy="369332"/>
          </a:xfrm>
          <a:prstGeom prst="rect">
            <a:avLst/>
          </a:prstGeom>
          <a:noFill/>
        </p:spPr>
        <p:txBody>
          <a:bodyPr wrap="none" rtlCol="0">
            <a:spAutoFit/>
          </a:bodyPr>
          <a:lstStyle/>
          <a:p>
            <a:endParaRPr lang="en-US" dirty="0"/>
          </a:p>
        </p:txBody>
      </p:sp>
      <p:graphicFrame>
        <p:nvGraphicFramePr>
          <p:cNvPr id="9" name="Table 8">
            <a:extLst>
              <a:ext uri="{FF2B5EF4-FFF2-40B4-BE49-F238E27FC236}">
                <a16:creationId xmlns:a16="http://schemas.microsoft.com/office/drawing/2014/main" id="{E93D1B17-7612-8F46-A54A-12BD615FEC7D}"/>
              </a:ext>
            </a:extLst>
          </p:cNvPr>
          <p:cNvGraphicFramePr>
            <a:graphicFrameLocks noGrp="1"/>
          </p:cNvGraphicFramePr>
          <p:nvPr>
            <p:extLst>
              <p:ext uri="{D42A27DB-BD31-4B8C-83A1-F6EECF244321}">
                <p14:modId xmlns:p14="http://schemas.microsoft.com/office/powerpoint/2010/main" val="4011638660"/>
              </p:ext>
            </p:extLst>
          </p:nvPr>
        </p:nvGraphicFramePr>
        <p:xfrm>
          <a:off x="845411" y="2754387"/>
          <a:ext cx="10501177" cy="3048000"/>
        </p:xfrm>
        <a:graphic>
          <a:graphicData uri="http://schemas.openxmlformats.org/drawingml/2006/table">
            <a:tbl>
              <a:tblPr/>
              <a:tblGrid>
                <a:gridCol w="10501177">
                  <a:extLst>
                    <a:ext uri="{9D8B030D-6E8A-4147-A177-3AD203B41FA5}">
                      <a16:colId xmlns:a16="http://schemas.microsoft.com/office/drawing/2014/main" val="2166072471"/>
                    </a:ext>
                  </a:extLst>
                </a:gridCol>
              </a:tblGrid>
              <a:tr h="0">
                <a:tc>
                  <a:txBody>
                    <a:bodyPr/>
                    <a:lstStyle/>
                    <a:p>
                      <a:r>
                        <a:rPr lang="en-GB" sz="2000" kern="1200" dirty="0">
                          <a:solidFill>
                            <a:schemeClr val="tx1"/>
                          </a:solidFill>
                          <a:effectLst/>
                          <a:latin typeface="+mn-lt"/>
                          <a:ea typeface="+mn-ea"/>
                          <a:cs typeface="+mn-cs"/>
                        </a:rPr>
                        <a:t>• (15%) Are there any elements that don’t work? If a user of one game decides to try another game then what elements are likely to feel comfortable or uncomfortable? Are there any features that might be missed?</a:t>
                      </a:r>
                    </a:p>
                    <a:p>
                      <a:r>
                        <a:rPr lang="en-GB" sz="2000" kern="1200" dirty="0">
                          <a:solidFill>
                            <a:schemeClr val="tx1"/>
                          </a:solidFill>
                          <a:effectLst/>
                          <a:latin typeface="+mn-lt"/>
                          <a:ea typeface="+mn-ea"/>
                          <a:cs typeface="+mn-cs"/>
                        </a:rPr>
                        <a:t> </a:t>
                      </a:r>
                    </a:p>
                    <a:p>
                      <a:r>
                        <a:rPr lang="en-GB" sz="2000" kern="1200" dirty="0">
                          <a:solidFill>
                            <a:schemeClr val="tx1"/>
                          </a:solidFill>
                          <a:effectLst/>
                          <a:latin typeface="+mn-lt"/>
                          <a:ea typeface="+mn-ea"/>
                          <a:cs typeface="+mn-cs"/>
                        </a:rPr>
                        <a:t>• (10%) The impact that the games have had in terms of user numbers, length of use, social familiarity with and acceptance of augmented reality features. </a:t>
                      </a:r>
                    </a:p>
                    <a:p>
                      <a:r>
                        <a:rPr lang="en-GB" sz="2000" kern="1200" dirty="0">
                          <a:solidFill>
                            <a:schemeClr val="tx1"/>
                          </a:solidFill>
                          <a:effectLst/>
                          <a:latin typeface="+mn-lt"/>
                          <a:ea typeface="+mn-ea"/>
                          <a:cs typeface="+mn-cs"/>
                        </a:rPr>
                        <a:t>The final 10% will be awarded for document presentation and appropriate references to the research literature. </a:t>
                      </a:r>
                    </a:p>
                    <a:p>
                      <a:r>
                        <a:rPr lang="en-GB" sz="2000" kern="1200" dirty="0">
                          <a:solidFill>
                            <a:schemeClr val="tx1"/>
                          </a:solidFill>
                          <a:effectLst/>
                          <a:latin typeface="+mn-lt"/>
                          <a:ea typeface="+mn-ea"/>
                          <a:cs typeface="+mn-cs"/>
                        </a:rPr>
                        <a:t>The report should be submitted through Turnitin. Do not submit the assignment brief document with this. </a:t>
                      </a:r>
                    </a:p>
                  </a:txBody>
                  <a:tcPr marL="47625" marR="47625" marT="0" marB="0">
                    <a:lnL>
                      <a:noFill/>
                    </a:lnL>
                    <a:lnR>
                      <a:noFill/>
                    </a:lnR>
                    <a:lnT>
                      <a:noFill/>
                    </a:lnT>
                    <a:lnB>
                      <a:noFill/>
                    </a:lnB>
                  </a:tcPr>
                </a:tc>
                <a:extLst>
                  <a:ext uri="{0D108BD9-81ED-4DB2-BD59-A6C34878D82A}">
                    <a16:rowId xmlns:a16="http://schemas.microsoft.com/office/drawing/2014/main" val="1471276581"/>
                  </a:ext>
                </a:extLst>
              </a:tr>
            </a:tbl>
          </a:graphicData>
        </a:graphic>
      </p:graphicFrame>
      <p:sp>
        <p:nvSpPr>
          <p:cNvPr id="10" name="Rectangle 2">
            <a:extLst>
              <a:ext uri="{FF2B5EF4-FFF2-40B4-BE49-F238E27FC236}">
                <a16:creationId xmlns:a16="http://schemas.microsoft.com/office/drawing/2014/main" id="{0CB92DB2-3C50-0447-9BE2-A0FD2A3D7899}"/>
              </a:ext>
            </a:extLst>
          </p:cNvPr>
          <p:cNvSpPr>
            <a:spLocks noChangeArrowheads="1"/>
          </p:cNvSpPr>
          <p:nvPr/>
        </p:nvSpPr>
        <p:spPr bwMode="auto">
          <a:xfrm>
            <a:off x="1155700" y="2940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900" b="0" i="0" u="none" strike="noStrike" cap="none" normalizeH="0" baseline="0">
                <a:ln>
                  <a:noFill/>
                </a:ln>
                <a:solidFill>
                  <a:schemeClr val="tx1"/>
                </a:solidFill>
                <a:effectLst/>
                <a:latin typeface="Arial" panose="020B0604020202020204" pitchFamily="34" charset="0"/>
                <a:cs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136268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AA9570D-389D-894B-9C2F-99FFA1864525}"/>
              </a:ext>
            </a:extLst>
          </p:cNvPr>
          <p:cNvSpPr>
            <a:spLocks noGrp="1"/>
          </p:cNvSpPr>
          <p:nvPr>
            <p:ph type="dt" sz="half" idx="10"/>
          </p:nvPr>
        </p:nvSpPr>
        <p:spPr/>
        <p:txBody>
          <a:bodyPr/>
          <a:lstStyle/>
          <a:p>
            <a:fld id="{3A1D139C-F697-1B4D-A252-6849A90B8289}" type="datetime1">
              <a:rPr lang="en-US" smtClean="0"/>
              <a:t>2/4/22</a:t>
            </a:fld>
            <a:endParaRPr lang="en-US" dirty="0"/>
          </a:p>
        </p:txBody>
      </p:sp>
      <p:graphicFrame>
        <p:nvGraphicFramePr>
          <p:cNvPr id="6" name="Table 5">
            <a:extLst>
              <a:ext uri="{FF2B5EF4-FFF2-40B4-BE49-F238E27FC236}">
                <a16:creationId xmlns:a16="http://schemas.microsoft.com/office/drawing/2014/main" id="{D04A421E-BC90-F14C-8BC0-C7C7C37F08FA}"/>
              </a:ext>
            </a:extLst>
          </p:cNvPr>
          <p:cNvGraphicFramePr>
            <a:graphicFrameLocks noGrp="1"/>
          </p:cNvGraphicFramePr>
          <p:nvPr>
            <p:extLst>
              <p:ext uri="{D42A27DB-BD31-4B8C-83A1-F6EECF244321}">
                <p14:modId xmlns:p14="http://schemas.microsoft.com/office/powerpoint/2010/main" val="2479203334"/>
              </p:ext>
            </p:extLst>
          </p:nvPr>
        </p:nvGraphicFramePr>
        <p:xfrm>
          <a:off x="1055440" y="909032"/>
          <a:ext cx="8761413" cy="548640"/>
        </p:xfrm>
        <a:graphic>
          <a:graphicData uri="http://schemas.openxmlformats.org/drawingml/2006/table">
            <a:tbl>
              <a:tblPr/>
              <a:tblGrid>
                <a:gridCol w="8761413">
                  <a:extLst>
                    <a:ext uri="{9D8B030D-6E8A-4147-A177-3AD203B41FA5}">
                      <a16:colId xmlns:a16="http://schemas.microsoft.com/office/drawing/2014/main" val="3129276944"/>
                    </a:ext>
                  </a:extLst>
                </a:gridCol>
              </a:tblGrid>
              <a:tr h="0">
                <a:tc>
                  <a:txBody>
                    <a:bodyPr/>
                    <a:lstStyle/>
                    <a:p>
                      <a:r>
                        <a:rPr lang="en-GB" sz="3600" b="1" dirty="0">
                          <a:solidFill>
                            <a:schemeClr val="bg1"/>
                          </a:solidFill>
                          <a:effectLst/>
                          <a:latin typeface="Arial" panose="020B0604020202020204" pitchFamily="34" charset="0"/>
                        </a:rPr>
                        <a:t>Task 2</a:t>
                      </a:r>
                    </a:p>
                  </a:txBody>
                  <a:tcPr marL="47625" marR="47625" marT="0" marB="0">
                    <a:lnL>
                      <a:noFill/>
                    </a:lnL>
                    <a:lnR>
                      <a:noFill/>
                    </a:lnR>
                    <a:lnT>
                      <a:noFill/>
                    </a:lnT>
                    <a:lnB>
                      <a:noFill/>
                    </a:lnB>
                  </a:tcPr>
                </a:tc>
                <a:extLst>
                  <a:ext uri="{0D108BD9-81ED-4DB2-BD59-A6C34878D82A}">
                    <a16:rowId xmlns:a16="http://schemas.microsoft.com/office/drawing/2014/main" val="2159393818"/>
                  </a:ext>
                </a:extLst>
              </a:tr>
            </a:tbl>
          </a:graphicData>
        </a:graphic>
      </p:graphicFrame>
      <p:sp>
        <p:nvSpPr>
          <p:cNvPr id="7" name="Rectangle 1">
            <a:extLst>
              <a:ext uri="{FF2B5EF4-FFF2-40B4-BE49-F238E27FC236}">
                <a16:creationId xmlns:a16="http://schemas.microsoft.com/office/drawing/2014/main" id="{E4864021-D53C-1044-AA31-81AC13D03FB2}"/>
              </a:ext>
            </a:extLst>
          </p:cNvPr>
          <p:cNvSpPr>
            <a:spLocks noChangeArrowheads="1"/>
          </p:cNvSpPr>
          <p:nvPr/>
        </p:nvSpPr>
        <p:spPr bwMode="auto">
          <a:xfrm>
            <a:off x="1055440" y="1052736"/>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9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TextBox 7">
            <a:extLst>
              <a:ext uri="{FF2B5EF4-FFF2-40B4-BE49-F238E27FC236}">
                <a16:creationId xmlns:a16="http://schemas.microsoft.com/office/drawing/2014/main" id="{32C1778D-6E4D-9144-A663-D283D23D48BE}"/>
              </a:ext>
            </a:extLst>
          </p:cNvPr>
          <p:cNvSpPr txBox="1"/>
          <p:nvPr/>
        </p:nvSpPr>
        <p:spPr>
          <a:xfrm>
            <a:off x="2537254" y="4431957"/>
            <a:ext cx="184731" cy="369332"/>
          </a:xfrm>
          <a:prstGeom prst="rect">
            <a:avLst/>
          </a:prstGeom>
          <a:noFill/>
        </p:spPr>
        <p:txBody>
          <a:bodyPr wrap="none" rtlCol="0">
            <a:spAutoFit/>
          </a:bodyPr>
          <a:lstStyle/>
          <a:p>
            <a:endParaRPr lang="en-US" dirty="0"/>
          </a:p>
        </p:txBody>
      </p:sp>
      <p:graphicFrame>
        <p:nvGraphicFramePr>
          <p:cNvPr id="9" name="Table 8">
            <a:extLst>
              <a:ext uri="{FF2B5EF4-FFF2-40B4-BE49-F238E27FC236}">
                <a16:creationId xmlns:a16="http://schemas.microsoft.com/office/drawing/2014/main" id="{E93D1B17-7612-8F46-A54A-12BD615FEC7D}"/>
              </a:ext>
            </a:extLst>
          </p:cNvPr>
          <p:cNvGraphicFramePr>
            <a:graphicFrameLocks noGrp="1"/>
          </p:cNvGraphicFramePr>
          <p:nvPr>
            <p:extLst>
              <p:ext uri="{D42A27DB-BD31-4B8C-83A1-F6EECF244321}">
                <p14:modId xmlns:p14="http://schemas.microsoft.com/office/powerpoint/2010/main" val="3073814947"/>
              </p:ext>
            </p:extLst>
          </p:nvPr>
        </p:nvGraphicFramePr>
        <p:xfrm>
          <a:off x="839416" y="2596168"/>
          <a:ext cx="10651189" cy="3352800"/>
        </p:xfrm>
        <a:graphic>
          <a:graphicData uri="http://schemas.openxmlformats.org/drawingml/2006/table">
            <a:tbl>
              <a:tblPr/>
              <a:tblGrid>
                <a:gridCol w="10651189">
                  <a:extLst>
                    <a:ext uri="{9D8B030D-6E8A-4147-A177-3AD203B41FA5}">
                      <a16:colId xmlns:a16="http://schemas.microsoft.com/office/drawing/2014/main" val="2166072471"/>
                    </a:ext>
                  </a:extLst>
                </a:gridCol>
              </a:tblGrid>
              <a:tr h="0">
                <a:tc>
                  <a:txBody>
                    <a:bodyPr/>
                    <a:lstStyle/>
                    <a:p>
                      <a:r>
                        <a:rPr lang="en-GB" sz="2000" kern="1200" dirty="0">
                          <a:solidFill>
                            <a:schemeClr val="tx1"/>
                          </a:solidFill>
                          <a:effectLst/>
                          <a:latin typeface="+mn-lt"/>
                          <a:ea typeface="+mn-ea"/>
                          <a:cs typeface="+mn-cs"/>
                        </a:rPr>
                        <a:t>The boardgame CLUEDO is familiar to many as one that requires players to move their pieces around a board that represents a country mansion, finding clues that will help them solve the murder of Dr Black. </a:t>
                      </a:r>
                    </a:p>
                    <a:p>
                      <a:endParaRPr lang="en-GB" sz="2000" kern="1200" dirty="0">
                        <a:solidFill>
                          <a:schemeClr val="tx1"/>
                        </a:solidFill>
                        <a:effectLst/>
                        <a:latin typeface="+mn-lt"/>
                        <a:ea typeface="+mn-ea"/>
                        <a:cs typeface="+mn-cs"/>
                      </a:endParaRPr>
                    </a:p>
                    <a:p>
                      <a:r>
                        <a:rPr lang="en-GB" sz="2000" kern="1200" dirty="0">
                          <a:solidFill>
                            <a:schemeClr val="tx1"/>
                          </a:solidFill>
                          <a:effectLst/>
                          <a:latin typeface="+mn-lt"/>
                          <a:ea typeface="+mn-ea"/>
                          <a:cs typeface="+mn-cs"/>
                        </a:rPr>
                        <a:t>You are to design a UWTSD version of this as a computer game. </a:t>
                      </a:r>
                    </a:p>
                    <a:p>
                      <a:r>
                        <a:rPr lang="en-GB" sz="2000" i="1" kern="1200" dirty="0">
                          <a:solidFill>
                            <a:schemeClr val="tx1"/>
                          </a:solidFill>
                          <a:effectLst/>
                          <a:latin typeface="+mn-lt"/>
                          <a:ea typeface="+mn-ea"/>
                          <a:cs typeface="+mn-cs"/>
                        </a:rPr>
                        <a:t>“Oh no! The Vice-Chancellor has been murdered! Who did it?” </a:t>
                      </a:r>
                    </a:p>
                    <a:p>
                      <a:endParaRPr lang="en-GB" sz="2000" kern="1200" dirty="0">
                        <a:solidFill>
                          <a:schemeClr val="tx1"/>
                        </a:solidFill>
                        <a:effectLst/>
                        <a:latin typeface="+mn-lt"/>
                        <a:ea typeface="+mn-ea"/>
                        <a:cs typeface="+mn-cs"/>
                      </a:endParaRPr>
                    </a:p>
                    <a:p>
                      <a:r>
                        <a:rPr lang="en-GB" sz="2000" kern="1200" dirty="0">
                          <a:solidFill>
                            <a:schemeClr val="tx1"/>
                          </a:solidFill>
                          <a:effectLst/>
                          <a:latin typeface="+mn-lt"/>
                          <a:ea typeface="+mn-ea"/>
                          <a:cs typeface="+mn-cs"/>
                        </a:rPr>
                        <a:t>You may set the game on any or all of the university campuses, and may include up to 8 players who should represent different parts of the university. This task represents your initial user research and design ideas for the game interface. In the next assignment you will develop your ideas further into a full colour design. </a:t>
                      </a:r>
                    </a:p>
                  </a:txBody>
                  <a:tcPr marL="47625" marR="47625" marT="0" marB="0">
                    <a:lnL>
                      <a:noFill/>
                    </a:lnL>
                    <a:lnR>
                      <a:noFill/>
                    </a:lnR>
                    <a:lnT>
                      <a:noFill/>
                    </a:lnT>
                    <a:lnB>
                      <a:noFill/>
                    </a:lnB>
                  </a:tcPr>
                </a:tc>
                <a:extLst>
                  <a:ext uri="{0D108BD9-81ED-4DB2-BD59-A6C34878D82A}">
                    <a16:rowId xmlns:a16="http://schemas.microsoft.com/office/drawing/2014/main" val="1471276581"/>
                  </a:ext>
                </a:extLst>
              </a:tr>
            </a:tbl>
          </a:graphicData>
        </a:graphic>
      </p:graphicFrame>
      <p:sp>
        <p:nvSpPr>
          <p:cNvPr id="10" name="Rectangle 2">
            <a:extLst>
              <a:ext uri="{FF2B5EF4-FFF2-40B4-BE49-F238E27FC236}">
                <a16:creationId xmlns:a16="http://schemas.microsoft.com/office/drawing/2014/main" id="{0CB92DB2-3C50-0447-9BE2-A0FD2A3D7899}"/>
              </a:ext>
            </a:extLst>
          </p:cNvPr>
          <p:cNvSpPr>
            <a:spLocks noChangeArrowheads="1"/>
          </p:cNvSpPr>
          <p:nvPr/>
        </p:nvSpPr>
        <p:spPr bwMode="auto">
          <a:xfrm>
            <a:off x="1155700" y="2940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900" b="0" i="0" u="none" strike="noStrike" cap="none" normalizeH="0" baseline="0">
                <a:ln>
                  <a:noFill/>
                </a:ln>
                <a:solidFill>
                  <a:schemeClr val="tx1"/>
                </a:solidFill>
                <a:effectLst/>
                <a:latin typeface="Arial" panose="020B0604020202020204" pitchFamily="34" charset="0"/>
                <a:cs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574306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AA9570D-389D-894B-9C2F-99FFA1864525}"/>
              </a:ext>
            </a:extLst>
          </p:cNvPr>
          <p:cNvSpPr>
            <a:spLocks noGrp="1"/>
          </p:cNvSpPr>
          <p:nvPr>
            <p:ph type="dt" sz="half" idx="10"/>
          </p:nvPr>
        </p:nvSpPr>
        <p:spPr/>
        <p:txBody>
          <a:bodyPr/>
          <a:lstStyle/>
          <a:p>
            <a:fld id="{3A1D139C-F697-1B4D-A252-6849A90B8289}" type="datetime1">
              <a:rPr lang="en-US" smtClean="0"/>
              <a:t>2/4/22</a:t>
            </a:fld>
            <a:endParaRPr lang="en-US" dirty="0"/>
          </a:p>
        </p:txBody>
      </p:sp>
      <p:graphicFrame>
        <p:nvGraphicFramePr>
          <p:cNvPr id="6" name="Table 5">
            <a:extLst>
              <a:ext uri="{FF2B5EF4-FFF2-40B4-BE49-F238E27FC236}">
                <a16:creationId xmlns:a16="http://schemas.microsoft.com/office/drawing/2014/main" id="{D04A421E-BC90-F14C-8BC0-C7C7C37F08FA}"/>
              </a:ext>
            </a:extLst>
          </p:cNvPr>
          <p:cNvGraphicFramePr>
            <a:graphicFrameLocks noGrp="1"/>
          </p:cNvGraphicFramePr>
          <p:nvPr>
            <p:extLst>
              <p:ext uri="{D42A27DB-BD31-4B8C-83A1-F6EECF244321}">
                <p14:modId xmlns:p14="http://schemas.microsoft.com/office/powerpoint/2010/main" val="1921472448"/>
              </p:ext>
            </p:extLst>
          </p:nvPr>
        </p:nvGraphicFramePr>
        <p:xfrm>
          <a:off x="1055440" y="909032"/>
          <a:ext cx="8761413" cy="548640"/>
        </p:xfrm>
        <a:graphic>
          <a:graphicData uri="http://schemas.openxmlformats.org/drawingml/2006/table">
            <a:tbl>
              <a:tblPr/>
              <a:tblGrid>
                <a:gridCol w="8761413">
                  <a:extLst>
                    <a:ext uri="{9D8B030D-6E8A-4147-A177-3AD203B41FA5}">
                      <a16:colId xmlns:a16="http://schemas.microsoft.com/office/drawing/2014/main" val="3129276944"/>
                    </a:ext>
                  </a:extLst>
                </a:gridCol>
              </a:tblGrid>
              <a:tr h="0">
                <a:tc>
                  <a:txBody>
                    <a:bodyPr/>
                    <a:lstStyle/>
                    <a:p>
                      <a:r>
                        <a:rPr lang="en-GB" sz="3600" b="1" dirty="0">
                          <a:solidFill>
                            <a:schemeClr val="bg1"/>
                          </a:solidFill>
                          <a:effectLst/>
                          <a:latin typeface="Arial" panose="020B0604020202020204" pitchFamily="34" charset="0"/>
                        </a:rPr>
                        <a:t>Task 2</a:t>
                      </a:r>
                    </a:p>
                  </a:txBody>
                  <a:tcPr marL="47625" marR="47625" marT="0" marB="0">
                    <a:lnL>
                      <a:noFill/>
                    </a:lnL>
                    <a:lnR>
                      <a:noFill/>
                    </a:lnR>
                    <a:lnT>
                      <a:noFill/>
                    </a:lnT>
                    <a:lnB>
                      <a:noFill/>
                    </a:lnB>
                  </a:tcPr>
                </a:tc>
                <a:extLst>
                  <a:ext uri="{0D108BD9-81ED-4DB2-BD59-A6C34878D82A}">
                    <a16:rowId xmlns:a16="http://schemas.microsoft.com/office/drawing/2014/main" val="2159393818"/>
                  </a:ext>
                </a:extLst>
              </a:tr>
            </a:tbl>
          </a:graphicData>
        </a:graphic>
      </p:graphicFrame>
      <p:sp>
        <p:nvSpPr>
          <p:cNvPr id="7" name="Rectangle 1">
            <a:extLst>
              <a:ext uri="{FF2B5EF4-FFF2-40B4-BE49-F238E27FC236}">
                <a16:creationId xmlns:a16="http://schemas.microsoft.com/office/drawing/2014/main" id="{E4864021-D53C-1044-AA31-81AC13D03FB2}"/>
              </a:ext>
            </a:extLst>
          </p:cNvPr>
          <p:cNvSpPr>
            <a:spLocks noChangeArrowheads="1"/>
          </p:cNvSpPr>
          <p:nvPr/>
        </p:nvSpPr>
        <p:spPr bwMode="auto">
          <a:xfrm>
            <a:off x="1055440" y="1052736"/>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9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TextBox 7">
            <a:extLst>
              <a:ext uri="{FF2B5EF4-FFF2-40B4-BE49-F238E27FC236}">
                <a16:creationId xmlns:a16="http://schemas.microsoft.com/office/drawing/2014/main" id="{32C1778D-6E4D-9144-A663-D283D23D48BE}"/>
              </a:ext>
            </a:extLst>
          </p:cNvPr>
          <p:cNvSpPr txBox="1"/>
          <p:nvPr/>
        </p:nvSpPr>
        <p:spPr>
          <a:xfrm>
            <a:off x="2537254" y="4431957"/>
            <a:ext cx="184731" cy="369332"/>
          </a:xfrm>
          <a:prstGeom prst="rect">
            <a:avLst/>
          </a:prstGeom>
          <a:noFill/>
        </p:spPr>
        <p:txBody>
          <a:bodyPr wrap="none" rtlCol="0">
            <a:spAutoFit/>
          </a:bodyPr>
          <a:lstStyle/>
          <a:p>
            <a:endParaRPr lang="en-US" dirty="0"/>
          </a:p>
        </p:txBody>
      </p:sp>
      <p:graphicFrame>
        <p:nvGraphicFramePr>
          <p:cNvPr id="9" name="Table 8">
            <a:extLst>
              <a:ext uri="{FF2B5EF4-FFF2-40B4-BE49-F238E27FC236}">
                <a16:creationId xmlns:a16="http://schemas.microsoft.com/office/drawing/2014/main" id="{E93D1B17-7612-8F46-A54A-12BD615FEC7D}"/>
              </a:ext>
            </a:extLst>
          </p:cNvPr>
          <p:cNvGraphicFramePr>
            <a:graphicFrameLocks noGrp="1"/>
          </p:cNvGraphicFramePr>
          <p:nvPr>
            <p:extLst>
              <p:ext uri="{D42A27DB-BD31-4B8C-83A1-F6EECF244321}">
                <p14:modId xmlns:p14="http://schemas.microsoft.com/office/powerpoint/2010/main" val="3712807383"/>
              </p:ext>
            </p:extLst>
          </p:nvPr>
        </p:nvGraphicFramePr>
        <p:xfrm>
          <a:off x="770405" y="2348880"/>
          <a:ext cx="10651189" cy="3962400"/>
        </p:xfrm>
        <a:graphic>
          <a:graphicData uri="http://schemas.openxmlformats.org/drawingml/2006/table">
            <a:tbl>
              <a:tblPr/>
              <a:tblGrid>
                <a:gridCol w="10651189">
                  <a:extLst>
                    <a:ext uri="{9D8B030D-6E8A-4147-A177-3AD203B41FA5}">
                      <a16:colId xmlns:a16="http://schemas.microsoft.com/office/drawing/2014/main" val="2166072471"/>
                    </a:ext>
                  </a:extLst>
                </a:gridCol>
              </a:tblGrid>
              <a:tr h="0">
                <a:tc>
                  <a:txBody>
                    <a:bodyPr/>
                    <a:lstStyle/>
                    <a:p>
                      <a:r>
                        <a:rPr lang="en-GB" sz="2000" kern="1200" dirty="0">
                          <a:solidFill>
                            <a:schemeClr val="tx1"/>
                          </a:solidFill>
                          <a:effectLst/>
                          <a:latin typeface="+mn-lt"/>
                          <a:ea typeface="+mn-ea"/>
                          <a:cs typeface="+mn-cs"/>
                        </a:rPr>
                        <a:t>You should submit a report containing the following: </a:t>
                      </a:r>
                    </a:p>
                    <a:p>
                      <a:endParaRPr lang="en-GB" sz="2000" kern="1200" dirty="0">
                        <a:solidFill>
                          <a:schemeClr val="tx1"/>
                        </a:solidFill>
                        <a:effectLst/>
                        <a:latin typeface="+mn-lt"/>
                        <a:ea typeface="+mn-ea"/>
                        <a:cs typeface="+mn-cs"/>
                      </a:endParaRPr>
                    </a:p>
                    <a:p>
                      <a:r>
                        <a:rPr lang="en-GB" sz="2000" kern="1200" dirty="0">
                          <a:solidFill>
                            <a:schemeClr val="tx1"/>
                          </a:solidFill>
                          <a:effectLst/>
                          <a:latin typeface="+mn-lt"/>
                          <a:ea typeface="+mn-ea"/>
                          <a:cs typeface="+mn-cs"/>
                        </a:rPr>
                        <a:t>• A set of four detailed personas with associated scenarios and an indication of the main user and experience requirements relating to each persona; </a:t>
                      </a:r>
                    </a:p>
                    <a:p>
                      <a:r>
                        <a:rPr lang="en-GB" sz="2000" kern="1200" dirty="0">
                          <a:solidFill>
                            <a:schemeClr val="tx1"/>
                          </a:solidFill>
                          <a:effectLst/>
                          <a:latin typeface="+mn-lt"/>
                          <a:ea typeface="+mn-ea"/>
                          <a:cs typeface="+mn-cs"/>
                        </a:rPr>
                        <a:t>• An appropriate information architecture for your game with justification for its structure; </a:t>
                      </a:r>
                    </a:p>
                    <a:p>
                      <a:r>
                        <a:rPr lang="en-GB" sz="2000" kern="1200" dirty="0">
                          <a:solidFill>
                            <a:schemeClr val="tx1"/>
                          </a:solidFill>
                          <a:effectLst/>
                          <a:latin typeface="+mn-lt"/>
                          <a:ea typeface="+mn-ea"/>
                          <a:cs typeface="+mn-cs"/>
                        </a:rPr>
                        <a:t>• An initial set of wireframe storyboards; </a:t>
                      </a:r>
                    </a:p>
                    <a:p>
                      <a:r>
                        <a:rPr lang="en-GB" sz="2000" kern="1200" dirty="0">
                          <a:solidFill>
                            <a:schemeClr val="tx1"/>
                          </a:solidFill>
                          <a:effectLst/>
                          <a:latin typeface="+mn-lt"/>
                          <a:ea typeface="+mn-ea"/>
                          <a:cs typeface="+mn-cs"/>
                        </a:rPr>
                        <a:t>• A description of the process used to collect feedback on your storyboard prototypes and a summary of the positive and negative feedback elicited. </a:t>
                      </a:r>
                    </a:p>
                    <a:p>
                      <a:br>
                        <a:rPr lang="en-GB" sz="2000" kern="1200" dirty="0">
                          <a:solidFill>
                            <a:schemeClr val="tx1"/>
                          </a:solidFill>
                          <a:effectLst/>
                          <a:latin typeface="+mn-lt"/>
                          <a:ea typeface="+mn-ea"/>
                          <a:cs typeface="+mn-cs"/>
                        </a:rPr>
                      </a:br>
                      <a:endParaRPr lang="en-GB" sz="2000" kern="1200" dirty="0">
                        <a:solidFill>
                          <a:schemeClr val="tx1"/>
                        </a:solidFill>
                        <a:effectLst/>
                        <a:latin typeface="+mn-lt"/>
                        <a:ea typeface="+mn-ea"/>
                        <a:cs typeface="+mn-cs"/>
                      </a:endParaRPr>
                    </a:p>
                    <a:p>
                      <a:r>
                        <a:rPr lang="en-GB" sz="2000" kern="1200" dirty="0">
                          <a:solidFill>
                            <a:schemeClr val="tx1"/>
                          </a:solidFill>
                          <a:effectLst/>
                          <a:latin typeface="+mn-lt"/>
                          <a:ea typeface="+mn-ea"/>
                          <a:cs typeface="+mn-cs"/>
                        </a:rPr>
                        <a:t>The report should include appropriate illustrations and references to research literature (at least two thirds of these should be books/journal papers). </a:t>
                      </a:r>
                    </a:p>
                  </a:txBody>
                  <a:tcPr marL="47625" marR="47625" marT="0" marB="0">
                    <a:lnL>
                      <a:noFill/>
                    </a:lnL>
                    <a:lnR>
                      <a:noFill/>
                    </a:lnR>
                    <a:lnT>
                      <a:noFill/>
                    </a:lnT>
                    <a:lnB>
                      <a:noFill/>
                    </a:lnB>
                  </a:tcPr>
                </a:tc>
                <a:extLst>
                  <a:ext uri="{0D108BD9-81ED-4DB2-BD59-A6C34878D82A}">
                    <a16:rowId xmlns:a16="http://schemas.microsoft.com/office/drawing/2014/main" val="1471276581"/>
                  </a:ext>
                </a:extLst>
              </a:tr>
            </a:tbl>
          </a:graphicData>
        </a:graphic>
      </p:graphicFrame>
      <p:sp>
        <p:nvSpPr>
          <p:cNvPr id="10" name="Rectangle 2">
            <a:extLst>
              <a:ext uri="{FF2B5EF4-FFF2-40B4-BE49-F238E27FC236}">
                <a16:creationId xmlns:a16="http://schemas.microsoft.com/office/drawing/2014/main" id="{0CB92DB2-3C50-0447-9BE2-A0FD2A3D7899}"/>
              </a:ext>
            </a:extLst>
          </p:cNvPr>
          <p:cNvSpPr>
            <a:spLocks noChangeArrowheads="1"/>
          </p:cNvSpPr>
          <p:nvPr/>
        </p:nvSpPr>
        <p:spPr bwMode="auto">
          <a:xfrm>
            <a:off x="1155700" y="2940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900" b="0" i="0" u="none" strike="noStrike" cap="none" normalizeH="0" baseline="0">
                <a:ln>
                  <a:noFill/>
                </a:ln>
                <a:solidFill>
                  <a:schemeClr val="tx1"/>
                </a:solidFill>
                <a:effectLst/>
                <a:latin typeface="Arial" panose="020B0604020202020204" pitchFamily="34" charset="0"/>
                <a:cs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261832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AA9570D-389D-894B-9C2F-99FFA1864525}"/>
              </a:ext>
            </a:extLst>
          </p:cNvPr>
          <p:cNvSpPr>
            <a:spLocks noGrp="1"/>
          </p:cNvSpPr>
          <p:nvPr>
            <p:ph type="dt" sz="half" idx="10"/>
          </p:nvPr>
        </p:nvSpPr>
        <p:spPr/>
        <p:txBody>
          <a:bodyPr/>
          <a:lstStyle/>
          <a:p>
            <a:fld id="{3A1D139C-F697-1B4D-A252-6849A90B8289}" type="datetime1">
              <a:rPr lang="en-US" smtClean="0"/>
              <a:t>2/4/22</a:t>
            </a:fld>
            <a:endParaRPr lang="en-US" dirty="0"/>
          </a:p>
        </p:txBody>
      </p:sp>
      <p:graphicFrame>
        <p:nvGraphicFramePr>
          <p:cNvPr id="6" name="Table 5">
            <a:extLst>
              <a:ext uri="{FF2B5EF4-FFF2-40B4-BE49-F238E27FC236}">
                <a16:creationId xmlns:a16="http://schemas.microsoft.com/office/drawing/2014/main" id="{D04A421E-BC90-F14C-8BC0-C7C7C37F08FA}"/>
              </a:ext>
            </a:extLst>
          </p:cNvPr>
          <p:cNvGraphicFramePr>
            <a:graphicFrameLocks noGrp="1"/>
          </p:cNvGraphicFramePr>
          <p:nvPr/>
        </p:nvGraphicFramePr>
        <p:xfrm>
          <a:off x="1055440" y="909032"/>
          <a:ext cx="8761413" cy="548640"/>
        </p:xfrm>
        <a:graphic>
          <a:graphicData uri="http://schemas.openxmlformats.org/drawingml/2006/table">
            <a:tbl>
              <a:tblPr/>
              <a:tblGrid>
                <a:gridCol w="8761413">
                  <a:extLst>
                    <a:ext uri="{9D8B030D-6E8A-4147-A177-3AD203B41FA5}">
                      <a16:colId xmlns:a16="http://schemas.microsoft.com/office/drawing/2014/main" val="3129276944"/>
                    </a:ext>
                  </a:extLst>
                </a:gridCol>
              </a:tblGrid>
              <a:tr h="0">
                <a:tc>
                  <a:txBody>
                    <a:bodyPr/>
                    <a:lstStyle/>
                    <a:p>
                      <a:r>
                        <a:rPr lang="en-GB" sz="3600" b="1" dirty="0">
                          <a:solidFill>
                            <a:schemeClr val="bg1"/>
                          </a:solidFill>
                          <a:effectLst/>
                          <a:latin typeface="Arial" panose="020B0604020202020204" pitchFamily="34" charset="0"/>
                        </a:rPr>
                        <a:t>Task 2</a:t>
                      </a:r>
                    </a:p>
                  </a:txBody>
                  <a:tcPr marL="47625" marR="47625" marT="0" marB="0">
                    <a:lnL>
                      <a:noFill/>
                    </a:lnL>
                    <a:lnR>
                      <a:noFill/>
                    </a:lnR>
                    <a:lnT>
                      <a:noFill/>
                    </a:lnT>
                    <a:lnB>
                      <a:noFill/>
                    </a:lnB>
                  </a:tcPr>
                </a:tc>
                <a:extLst>
                  <a:ext uri="{0D108BD9-81ED-4DB2-BD59-A6C34878D82A}">
                    <a16:rowId xmlns:a16="http://schemas.microsoft.com/office/drawing/2014/main" val="2159393818"/>
                  </a:ext>
                </a:extLst>
              </a:tr>
            </a:tbl>
          </a:graphicData>
        </a:graphic>
      </p:graphicFrame>
      <p:sp>
        <p:nvSpPr>
          <p:cNvPr id="7" name="Rectangle 1">
            <a:extLst>
              <a:ext uri="{FF2B5EF4-FFF2-40B4-BE49-F238E27FC236}">
                <a16:creationId xmlns:a16="http://schemas.microsoft.com/office/drawing/2014/main" id="{E4864021-D53C-1044-AA31-81AC13D03FB2}"/>
              </a:ext>
            </a:extLst>
          </p:cNvPr>
          <p:cNvSpPr>
            <a:spLocks noChangeArrowheads="1"/>
          </p:cNvSpPr>
          <p:nvPr/>
        </p:nvSpPr>
        <p:spPr bwMode="auto">
          <a:xfrm>
            <a:off x="1055440" y="1052736"/>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9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TextBox 7">
            <a:extLst>
              <a:ext uri="{FF2B5EF4-FFF2-40B4-BE49-F238E27FC236}">
                <a16:creationId xmlns:a16="http://schemas.microsoft.com/office/drawing/2014/main" id="{32C1778D-6E4D-9144-A663-D283D23D48BE}"/>
              </a:ext>
            </a:extLst>
          </p:cNvPr>
          <p:cNvSpPr txBox="1"/>
          <p:nvPr/>
        </p:nvSpPr>
        <p:spPr>
          <a:xfrm>
            <a:off x="2537254" y="4431957"/>
            <a:ext cx="184731" cy="369332"/>
          </a:xfrm>
          <a:prstGeom prst="rect">
            <a:avLst/>
          </a:prstGeom>
          <a:noFill/>
        </p:spPr>
        <p:txBody>
          <a:bodyPr wrap="none" rtlCol="0">
            <a:spAutoFit/>
          </a:bodyPr>
          <a:lstStyle/>
          <a:p>
            <a:endParaRPr lang="en-US" dirty="0"/>
          </a:p>
        </p:txBody>
      </p:sp>
      <p:graphicFrame>
        <p:nvGraphicFramePr>
          <p:cNvPr id="9" name="Table 8">
            <a:extLst>
              <a:ext uri="{FF2B5EF4-FFF2-40B4-BE49-F238E27FC236}">
                <a16:creationId xmlns:a16="http://schemas.microsoft.com/office/drawing/2014/main" id="{E93D1B17-7612-8F46-A54A-12BD615FEC7D}"/>
              </a:ext>
            </a:extLst>
          </p:cNvPr>
          <p:cNvGraphicFramePr>
            <a:graphicFrameLocks noGrp="1"/>
          </p:cNvGraphicFramePr>
          <p:nvPr>
            <p:extLst>
              <p:ext uri="{D42A27DB-BD31-4B8C-83A1-F6EECF244321}">
                <p14:modId xmlns:p14="http://schemas.microsoft.com/office/powerpoint/2010/main" val="4143406411"/>
              </p:ext>
            </p:extLst>
          </p:nvPr>
        </p:nvGraphicFramePr>
        <p:xfrm>
          <a:off x="770405" y="2806340"/>
          <a:ext cx="10651189" cy="3291840"/>
        </p:xfrm>
        <a:graphic>
          <a:graphicData uri="http://schemas.openxmlformats.org/drawingml/2006/table">
            <a:tbl>
              <a:tblPr/>
              <a:tblGrid>
                <a:gridCol w="10651189">
                  <a:extLst>
                    <a:ext uri="{9D8B030D-6E8A-4147-A177-3AD203B41FA5}">
                      <a16:colId xmlns:a16="http://schemas.microsoft.com/office/drawing/2014/main" val="2166072471"/>
                    </a:ext>
                  </a:extLst>
                </a:gridCol>
              </a:tblGrid>
              <a:tr h="0">
                <a:tc>
                  <a:txBody>
                    <a:bodyPr/>
                    <a:lstStyle/>
                    <a:p>
                      <a:r>
                        <a:rPr lang="en-GB" sz="1800" kern="1200" dirty="0">
                          <a:solidFill>
                            <a:schemeClr val="tx1"/>
                          </a:solidFill>
                          <a:effectLst/>
                          <a:latin typeface="+mn-lt"/>
                          <a:ea typeface="+mn-ea"/>
                          <a:cs typeface="+mn-cs"/>
                        </a:rPr>
                        <a:t>Your submission should be presented in the form of a report that includes the following sections:</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 (20%) Who are your test personas? What are their user and experience requirements? Remember that students are not all able-bodied 18-21 year olds living in the Swansea area. </a:t>
                      </a:r>
                    </a:p>
                    <a:p>
                      <a:r>
                        <a:rPr lang="en-GB" sz="1800" kern="1200" dirty="0">
                          <a:solidFill>
                            <a:schemeClr val="tx1"/>
                          </a:solidFill>
                          <a:effectLst/>
                          <a:latin typeface="+mn-lt"/>
                          <a:ea typeface="+mn-ea"/>
                          <a:cs typeface="+mn-cs"/>
                        </a:rPr>
                        <a:t>• (20%) How did you gather information to support the design of your personas? Discuss the results of any focus groups you held to elicit this information. Lists of user and experience requirements, categorised using the </a:t>
                      </a:r>
                      <a:r>
                        <a:rPr lang="en-GB" sz="1800" kern="1200" dirty="0" err="1">
                          <a:solidFill>
                            <a:schemeClr val="tx1"/>
                          </a:solidFill>
                          <a:effectLst/>
                          <a:latin typeface="+mn-lt"/>
                          <a:ea typeface="+mn-ea"/>
                          <a:cs typeface="+mn-cs"/>
                        </a:rPr>
                        <a:t>MoSCoW</a:t>
                      </a:r>
                      <a:r>
                        <a:rPr lang="en-GB" sz="1800" kern="1200" dirty="0">
                          <a:solidFill>
                            <a:schemeClr val="tx1"/>
                          </a:solidFill>
                          <a:effectLst/>
                          <a:latin typeface="+mn-lt"/>
                          <a:ea typeface="+mn-ea"/>
                          <a:cs typeface="+mn-cs"/>
                        </a:rPr>
                        <a:t> criteria, should be provided in an appendix. </a:t>
                      </a:r>
                    </a:p>
                    <a:p>
                      <a:r>
                        <a:rPr lang="en-GB" sz="1800" kern="1200" dirty="0">
                          <a:solidFill>
                            <a:schemeClr val="tx1"/>
                          </a:solidFill>
                          <a:effectLst/>
                          <a:latin typeface="+mn-lt"/>
                          <a:ea typeface="+mn-ea"/>
                          <a:cs typeface="+mn-cs"/>
                        </a:rPr>
                        <a:t>• (20%) What information is necessary for the game to be a success? How does this need to be structured to make it easy to use? What information is location-sensitive, and how does this fit into the app? </a:t>
                      </a:r>
                    </a:p>
                    <a:p>
                      <a:r>
                        <a:rPr lang="en-GB" sz="1800" kern="1200" dirty="0">
                          <a:solidFill>
                            <a:schemeClr val="tx1"/>
                          </a:solidFill>
                          <a:effectLst/>
                          <a:latin typeface="+mn-lt"/>
                          <a:ea typeface="+mn-ea"/>
                          <a:cs typeface="+mn-cs"/>
                        </a:rPr>
                        <a:t>•</a:t>
                      </a:r>
                    </a:p>
                  </a:txBody>
                  <a:tcPr marL="47625" marR="47625" marT="0" marB="0">
                    <a:lnL>
                      <a:noFill/>
                    </a:lnL>
                    <a:lnR>
                      <a:noFill/>
                    </a:lnR>
                    <a:lnT>
                      <a:noFill/>
                    </a:lnT>
                    <a:lnB>
                      <a:noFill/>
                    </a:lnB>
                  </a:tcPr>
                </a:tc>
                <a:extLst>
                  <a:ext uri="{0D108BD9-81ED-4DB2-BD59-A6C34878D82A}">
                    <a16:rowId xmlns:a16="http://schemas.microsoft.com/office/drawing/2014/main" val="1471276581"/>
                  </a:ext>
                </a:extLst>
              </a:tr>
              <a:tr h="0">
                <a:tc>
                  <a:txBody>
                    <a:bodyPr/>
                    <a:lstStyle/>
                    <a:p>
                      <a:endParaRPr lang="en-GB" sz="1800" kern="1200" dirty="0">
                        <a:solidFill>
                          <a:schemeClr val="tx1"/>
                        </a:solidFill>
                        <a:effectLst/>
                        <a:latin typeface="+mn-lt"/>
                        <a:ea typeface="+mn-ea"/>
                        <a:cs typeface="+mn-cs"/>
                      </a:endParaRPr>
                    </a:p>
                  </a:txBody>
                  <a:tcPr marL="47625" marR="47625" marT="0" marB="0">
                    <a:lnL>
                      <a:noFill/>
                    </a:lnL>
                    <a:lnR>
                      <a:noFill/>
                    </a:lnR>
                    <a:lnT>
                      <a:noFill/>
                    </a:lnT>
                    <a:lnB>
                      <a:noFill/>
                    </a:lnB>
                  </a:tcPr>
                </a:tc>
                <a:extLst>
                  <a:ext uri="{0D108BD9-81ED-4DB2-BD59-A6C34878D82A}">
                    <a16:rowId xmlns:a16="http://schemas.microsoft.com/office/drawing/2014/main" val="1894758084"/>
                  </a:ext>
                </a:extLst>
              </a:tr>
            </a:tbl>
          </a:graphicData>
        </a:graphic>
      </p:graphicFrame>
      <p:sp>
        <p:nvSpPr>
          <p:cNvPr id="10" name="Rectangle 2">
            <a:extLst>
              <a:ext uri="{FF2B5EF4-FFF2-40B4-BE49-F238E27FC236}">
                <a16:creationId xmlns:a16="http://schemas.microsoft.com/office/drawing/2014/main" id="{0CB92DB2-3C50-0447-9BE2-A0FD2A3D7899}"/>
              </a:ext>
            </a:extLst>
          </p:cNvPr>
          <p:cNvSpPr>
            <a:spLocks noChangeArrowheads="1"/>
          </p:cNvSpPr>
          <p:nvPr/>
        </p:nvSpPr>
        <p:spPr bwMode="auto">
          <a:xfrm>
            <a:off x="1155700" y="2940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900" b="0" i="0" u="none" strike="noStrike" cap="none" normalizeH="0" baseline="0">
                <a:ln>
                  <a:noFill/>
                </a:ln>
                <a:solidFill>
                  <a:schemeClr val="tx1"/>
                </a:solidFill>
                <a:effectLst/>
                <a:latin typeface="Arial" panose="020B0604020202020204" pitchFamily="34" charset="0"/>
                <a:cs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442235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AA9570D-389D-894B-9C2F-99FFA1864525}"/>
              </a:ext>
            </a:extLst>
          </p:cNvPr>
          <p:cNvSpPr>
            <a:spLocks noGrp="1"/>
          </p:cNvSpPr>
          <p:nvPr>
            <p:ph type="dt" sz="half" idx="10"/>
          </p:nvPr>
        </p:nvSpPr>
        <p:spPr/>
        <p:txBody>
          <a:bodyPr/>
          <a:lstStyle/>
          <a:p>
            <a:fld id="{3A1D139C-F697-1B4D-A252-6849A90B8289}" type="datetime1">
              <a:rPr lang="en-US" smtClean="0"/>
              <a:t>2/4/22</a:t>
            </a:fld>
            <a:endParaRPr lang="en-US" dirty="0"/>
          </a:p>
        </p:txBody>
      </p:sp>
      <p:graphicFrame>
        <p:nvGraphicFramePr>
          <p:cNvPr id="6" name="Table 5">
            <a:extLst>
              <a:ext uri="{FF2B5EF4-FFF2-40B4-BE49-F238E27FC236}">
                <a16:creationId xmlns:a16="http://schemas.microsoft.com/office/drawing/2014/main" id="{D04A421E-BC90-F14C-8BC0-C7C7C37F08FA}"/>
              </a:ext>
            </a:extLst>
          </p:cNvPr>
          <p:cNvGraphicFramePr>
            <a:graphicFrameLocks noGrp="1"/>
          </p:cNvGraphicFramePr>
          <p:nvPr/>
        </p:nvGraphicFramePr>
        <p:xfrm>
          <a:off x="1055440" y="909032"/>
          <a:ext cx="8761413" cy="548640"/>
        </p:xfrm>
        <a:graphic>
          <a:graphicData uri="http://schemas.openxmlformats.org/drawingml/2006/table">
            <a:tbl>
              <a:tblPr/>
              <a:tblGrid>
                <a:gridCol w="8761413">
                  <a:extLst>
                    <a:ext uri="{9D8B030D-6E8A-4147-A177-3AD203B41FA5}">
                      <a16:colId xmlns:a16="http://schemas.microsoft.com/office/drawing/2014/main" val="3129276944"/>
                    </a:ext>
                  </a:extLst>
                </a:gridCol>
              </a:tblGrid>
              <a:tr h="0">
                <a:tc>
                  <a:txBody>
                    <a:bodyPr/>
                    <a:lstStyle/>
                    <a:p>
                      <a:r>
                        <a:rPr lang="en-GB" sz="3600" b="1" dirty="0">
                          <a:solidFill>
                            <a:schemeClr val="bg1"/>
                          </a:solidFill>
                          <a:effectLst/>
                          <a:latin typeface="Arial" panose="020B0604020202020204" pitchFamily="34" charset="0"/>
                        </a:rPr>
                        <a:t>Task 2</a:t>
                      </a:r>
                    </a:p>
                  </a:txBody>
                  <a:tcPr marL="47625" marR="47625" marT="0" marB="0">
                    <a:lnL>
                      <a:noFill/>
                    </a:lnL>
                    <a:lnR>
                      <a:noFill/>
                    </a:lnR>
                    <a:lnT>
                      <a:noFill/>
                    </a:lnT>
                    <a:lnB>
                      <a:noFill/>
                    </a:lnB>
                  </a:tcPr>
                </a:tc>
                <a:extLst>
                  <a:ext uri="{0D108BD9-81ED-4DB2-BD59-A6C34878D82A}">
                    <a16:rowId xmlns:a16="http://schemas.microsoft.com/office/drawing/2014/main" val="2159393818"/>
                  </a:ext>
                </a:extLst>
              </a:tr>
            </a:tbl>
          </a:graphicData>
        </a:graphic>
      </p:graphicFrame>
      <p:sp>
        <p:nvSpPr>
          <p:cNvPr id="7" name="Rectangle 1">
            <a:extLst>
              <a:ext uri="{FF2B5EF4-FFF2-40B4-BE49-F238E27FC236}">
                <a16:creationId xmlns:a16="http://schemas.microsoft.com/office/drawing/2014/main" id="{E4864021-D53C-1044-AA31-81AC13D03FB2}"/>
              </a:ext>
            </a:extLst>
          </p:cNvPr>
          <p:cNvSpPr>
            <a:spLocks noChangeArrowheads="1"/>
          </p:cNvSpPr>
          <p:nvPr/>
        </p:nvSpPr>
        <p:spPr bwMode="auto">
          <a:xfrm>
            <a:off x="1055440" y="1052736"/>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9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TextBox 7">
            <a:extLst>
              <a:ext uri="{FF2B5EF4-FFF2-40B4-BE49-F238E27FC236}">
                <a16:creationId xmlns:a16="http://schemas.microsoft.com/office/drawing/2014/main" id="{32C1778D-6E4D-9144-A663-D283D23D48BE}"/>
              </a:ext>
            </a:extLst>
          </p:cNvPr>
          <p:cNvSpPr txBox="1"/>
          <p:nvPr/>
        </p:nvSpPr>
        <p:spPr>
          <a:xfrm>
            <a:off x="2537254" y="4431957"/>
            <a:ext cx="184731" cy="369332"/>
          </a:xfrm>
          <a:prstGeom prst="rect">
            <a:avLst/>
          </a:prstGeom>
          <a:noFill/>
        </p:spPr>
        <p:txBody>
          <a:bodyPr wrap="none" rtlCol="0">
            <a:spAutoFit/>
          </a:bodyPr>
          <a:lstStyle/>
          <a:p>
            <a:endParaRPr lang="en-US" dirty="0"/>
          </a:p>
        </p:txBody>
      </p:sp>
      <p:graphicFrame>
        <p:nvGraphicFramePr>
          <p:cNvPr id="9" name="Table 8">
            <a:extLst>
              <a:ext uri="{FF2B5EF4-FFF2-40B4-BE49-F238E27FC236}">
                <a16:creationId xmlns:a16="http://schemas.microsoft.com/office/drawing/2014/main" id="{E93D1B17-7612-8F46-A54A-12BD615FEC7D}"/>
              </a:ext>
            </a:extLst>
          </p:cNvPr>
          <p:cNvGraphicFramePr>
            <a:graphicFrameLocks noGrp="1"/>
          </p:cNvGraphicFramePr>
          <p:nvPr>
            <p:extLst>
              <p:ext uri="{D42A27DB-BD31-4B8C-83A1-F6EECF244321}">
                <p14:modId xmlns:p14="http://schemas.microsoft.com/office/powerpoint/2010/main" val="3314873451"/>
              </p:ext>
            </p:extLst>
          </p:nvPr>
        </p:nvGraphicFramePr>
        <p:xfrm>
          <a:off x="770405" y="2348880"/>
          <a:ext cx="10651189" cy="4389120"/>
        </p:xfrm>
        <a:graphic>
          <a:graphicData uri="http://schemas.openxmlformats.org/drawingml/2006/table">
            <a:tbl>
              <a:tblPr/>
              <a:tblGrid>
                <a:gridCol w="10651189">
                  <a:extLst>
                    <a:ext uri="{9D8B030D-6E8A-4147-A177-3AD203B41FA5}">
                      <a16:colId xmlns:a16="http://schemas.microsoft.com/office/drawing/2014/main" val="2166072471"/>
                    </a:ext>
                  </a:extLst>
                </a:gridCol>
              </a:tblGrid>
              <a:tr h="0">
                <a:tc>
                  <a:txBody>
                    <a:bodyPr/>
                    <a:lstStyle/>
                    <a:p>
                      <a:r>
                        <a:rPr lang="en-GB" sz="1800" kern="1200" dirty="0">
                          <a:solidFill>
                            <a:schemeClr val="tx1"/>
                          </a:solidFill>
                          <a:effectLst/>
                          <a:latin typeface="+mn-lt"/>
                          <a:ea typeface="+mn-ea"/>
                          <a:cs typeface="+mn-cs"/>
                        </a:rPr>
                        <a:t>• (20%) Storyboards should be wireframe only, rather than full colour design. They should show all of the major functionality of the app at a size appropriate for a mobile phone, and should take all of the usual aspects of interaction design theory into account in the design. The complete set of storyboards should be presented in an appendix but significant elements such as the main screen designs should be discussed in the main body of the report. These can be created using any suitable software; Adobe XD is a good choice for this, but other packages are fine provided that you remember to show not only the screens but how the user moves between the screens. </a:t>
                      </a:r>
                    </a:p>
                    <a:p>
                      <a:r>
                        <a:rPr lang="en-GB" sz="1800" kern="1200" dirty="0">
                          <a:solidFill>
                            <a:schemeClr val="tx1"/>
                          </a:solidFill>
                          <a:effectLst/>
                          <a:latin typeface="+mn-lt"/>
                          <a:ea typeface="+mn-ea"/>
                          <a:cs typeface="+mn-cs"/>
                        </a:rPr>
                        <a:t>• (10%) How did you collect feedback on your prototypes? How did you ensure that your test subjects covered the range of personas you defined earlier? What feedback did you get, both in terms of usability and of emotional response? Were these what you expected and, if not, why not? </a:t>
                      </a:r>
                    </a:p>
                    <a:p>
                      <a:r>
                        <a:rPr lang="en-GB" sz="1800" kern="1200" dirty="0">
                          <a:solidFill>
                            <a:schemeClr val="tx1"/>
                          </a:solidFill>
                          <a:effectLst/>
                          <a:latin typeface="+mn-lt"/>
                          <a:ea typeface="+mn-ea"/>
                          <a:cs typeface="+mn-cs"/>
                        </a:rPr>
                        <a:t>The final 10% will be awarded for document presentation and appropriate references to the research literature. </a:t>
                      </a:r>
                    </a:p>
                    <a:p>
                      <a:r>
                        <a:rPr lang="en-GB" sz="1800" kern="1200" dirty="0">
                          <a:solidFill>
                            <a:schemeClr val="tx1"/>
                          </a:solidFill>
                          <a:effectLst/>
                          <a:latin typeface="+mn-lt"/>
                          <a:ea typeface="+mn-ea"/>
                          <a:cs typeface="+mn-cs"/>
                        </a:rPr>
                        <a:t>The report should be submitted through Turnitin. Do not submit the assignment brief document with this </a:t>
                      </a:r>
                    </a:p>
                  </a:txBody>
                  <a:tcPr marL="47625" marR="47625" marT="0" marB="0">
                    <a:lnL>
                      <a:noFill/>
                    </a:lnL>
                    <a:lnR>
                      <a:noFill/>
                    </a:lnR>
                    <a:lnT>
                      <a:noFill/>
                    </a:lnT>
                    <a:lnB>
                      <a:noFill/>
                    </a:lnB>
                  </a:tcPr>
                </a:tc>
                <a:extLst>
                  <a:ext uri="{0D108BD9-81ED-4DB2-BD59-A6C34878D82A}">
                    <a16:rowId xmlns:a16="http://schemas.microsoft.com/office/drawing/2014/main" val="1471276581"/>
                  </a:ext>
                </a:extLst>
              </a:tr>
            </a:tbl>
          </a:graphicData>
        </a:graphic>
      </p:graphicFrame>
      <p:sp>
        <p:nvSpPr>
          <p:cNvPr id="10" name="Rectangle 2">
            <a:extLst>
              <a:ext uri="{FF2B5EF4-FFF2-40B4-BE49-F238E27FC236}">
                <a16:creationId xmlns:a16="http://schemas.microsoft.com/office/drawing/2014/main" id="{0CB92DB2-3C50-0447-9BE2-A0FD2A3D7899}"/>
              </a:ext>
            </a:extLst>
          </p:cNvPr>
          <p:cNvSpPr>
            <a:spLocks noChangeArrowheads="1"/>
          </p:cNvSpPr>
          <p:nvPr/>
        </p:nvSpPr>
        <p:spPr bwMode="auto">
          <a:xfrm>
            <a:off x="1155700" y="2940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900" b="0" i="0" u="none" strike="noStrike" cap="none" normalizeH="0" baseline="0">
                <a:ln>
                  <a:noFill/>
                </a:ln>
                <a:solidFill>
                  <a:schemeClr val="tx1"/>
                </a:solidFill>
                <a:effectLst/>
                <a:latin typeface="Arial" panose="020B0604020202020204" pitchFamily="34" charset="0"/>
                <a:cs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3202691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{ABA95917-BE78-C043-88C6-8D791E4D05D2}tf10001076</Template>
  <TotalTime>1975</TotalTime>
  <Words>2371</Words>
  <Application>Microsoft Macintosh PowerPoint</Application>
  <PresentationFormat>Widescreen</PresentationFormat>
  <Paragraphs>187</Paragraphs>
  <Slides>19</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Century Gothic</vt:lpstr>
      <vt:lpstr>Times</vt:lpstr>
      <vt:lpstr>Wingdings 3</vt:lpstr>
      <vt:lpstr>Ion Boardroom</vt:lpstr>
      <vt:lpstr>User Experience Design</vt:lpstr>
      <vt:lpstr>The UXD process</vt:lpstr>
      <vt:lpstr>The 5 Main Ingredients of UX</vt:lpstr>
      <vt:lpstr>Psychology</vt:lpstr>
      <vt:lpstr>Activity</vt:lpstr>
      <vt:lpstr>Usability</vt:lpstr>
      <vt:lpstr>Activity</vt:lpstr>
      <vt:lpstr>Design</vt:lpstr>
      <vt:lpstr>Activity</vt:lpstr>
      <vt:lpstr>Link to Assignment</vt:lpstr>
      <vt:lpstr>Coming Soon…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Human-Computer Interaction</dc:title>
  <dc:subject>The Human</dc:subject>
  <dc:creator>Nik Whitehead</dc:creator>
  <cp:lastModifiedBy>Nabeel Masih</cp:lastModifiedBy>
  <cp:revision>116</cp:revision>
  <dcterms:created xsi:type="dcterms:W3CDTF">2003-09-29T11:49:22Z</dcterms:created>
  <dcterms:modified xsi:type="dcterms:W3CDTF">2022-02-04T12:13:13Z</dcterms:modified>
</cp:coreProperties>
</file>