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60" r:id="rId4"/>
    <p:sldId id="258" r:id="rId5"/>
    <p:sldId id="262" r:id="rId6"/>
    <p:sldId id="261" r:id="rId7"/>
    <p:sldId id="263" r:id="rId8"/>
    <p:sldId id="264" r:id="rId9"/>
    <p:sldId id="265" r:id="rId10"/>
    <p:sldId id="267" r:id="rId11"/>
    <p:sldId id="269" r:id="rId12"/>
    <p:sldId id="272" r:id="rId13"/>
    <p:sldId id="273" r:id="rId14"/>
    <p:sldId id="270"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0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03/03/2020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03/03/2020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hyperlink" Target="https://www.youtube.com/watch?v=ea_MgS0Zso8"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hyperlink" Target="http://ec.europa.eu/commfrontoffice/publicopinion/archives/ebs/ebs_406_fact_uk_en.pdf" TargetMode="External"/><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ec.europa.eu/transport/themes/urban/urban_mobility/action_plan_e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ec.europa.eu/transport/themes/urban/urban_mobility/ump_e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www.gov.uk/government/publications/future-of-mobility-urban-strategy"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www.youtube.com/watch?v=8Fj2ARn1WM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827584" y="738282"/>
            <a:ext cx="7488832"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SUSTAINABLE DEVELOPMENT</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1402824" y="3717032"/>
            <a:ext cx="6326475" cy="769441"/>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SUSTAINABLE TRANSPORT</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 Ferriz-Papi</a:t>
            </a:r>
            <a:endParaRPr lang="es-ES" b="1" dirty="0"/>
          </a:p>
        </p:txBody>
      </p:sp>
    </p:spTree>
    <p:extLst>
      <p:ext uri="{BB962C8B-B14F-4D97-AF65-F5344CB8AC3E}">
        <p14:creationId xmlns:p14="http://schemas.microsoft.com/office/powerpoint/2010/main" val="14424230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318" y="1162652"/>
            <a:ext cx="8772702" cy="4930643"/>
          </a:xfrm>
          <a:prstGeom prst="rect">
            <a:avLst/>
          </a:prstGeom>
        </p:spPr>
      </p:pic>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15" name="Rectangle 14">
            <a:hlinkClick r:id="rId5"/>
          </p:cNvPr>
          <p:cNvSpPr/>
          <p:nvPr/>
        </p:nvSpPr>
        <p:spPr>
          <a:xfrm>
            <a:off x="3707904" y="3284984"/>
            <a:ext cx="1512168" cy="707886"/>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video</a:t>
            </a:r>
            <a:endParaRPr lang="en-US"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22250796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13" name="TextBox 12"/>
          <p:cNvSpPr txBox="1"/>
          <p:nvPr/>
        </p:nvSpPr>
        <p:spPr>
          <a:xfrm>
            <a:off x="683998" y="1522154"/>
            <a:ext cx="8002802" cy="400110"/>
          </a:xfrm>
          <a:prstGeom prst="rect">
            <a:avLst/>
          </a:prstGeom>
          <a:noFill/>
        </p:spPr>
        <p:txBody>
          <a:bodyPr wrap="square" rtlCol="0">
            <a:spAutoFit/>
          </a:bodyPr>
          <a:lstStyle/>
          <a:p>
            <a:r>
              <a:rPr lang="en-GB" sz="2000" dirty="0" smtClean="0"/>
              <a:t>What do we need to transport?</a:t>
            </a:r>
            <a:endParaRPr lang="en-GB" sz="2000" b="1" dirty="0"/>
          </a:p>
        </p:txBody>
      </p:sp>
      <p:sp>
        <p:nvSpPr>
          <p:cNvPr id="2" name="TextBox 1"/>
          <p:cNvSpPr txBox="1"/>
          <p:nvPr/>
        </p:nvSpPr>
        <p:spPr>
          <a:xfrm>
            <a:off x="683998" y="3552978"/>
            <a:ext cx="5688202" cy="400110"/>
          </a:xfrm>
          <a:prstGeom prst="rect">
            <a:avLst/>
          </a:prstGeom>
          <a:noFill/>
        </p:spPr>
        <p:txBody>
          <a:bodyPr wrap="square" rtlCol="0">
            <a:spAutoFit/>
          </a:bodyPr>
          <a:lstStyle/>
          <a:p>
            <a:r>
              <a:rPr lang="en-GB" sz="2000" dirty="0" smtClean="0"/>
              <a:t>What is efficient transport?</a:t>
            </a:r>
            <a:endParaRPr lang="en-GB" sz="2000" dirty="0"/>
          </a:p>
        </p:txBody>
      </p:sp>
      <p:sp>
        <p:nvSpPr>
          <p:cNvPr id="3" name="TextBox 2"/>
          <p:cNvSpPr txBox="1"/>
          <p:nvPr/>
        </p:nvSpPr>
        <p:spPr>
          <a:xfrm>
            <a:off x="672514" y="2537566"/>
            <a:ext cx="5400170" cy="400110"/>
          </a:xfrm>
          <a:prstGeom prst="rect">
            <a:avLst/>
          </a:prstGeom>
          <a:noFill/>
        </p:spPr>
        <p:txBody>
          <a:bodyPr wrap="square" rtlCol="0">
            <a:spAutoFit/>
          </a:bodyPr>
          <a:lstStyle/>
          <a:p>
            <a:r>
              <a:rPr lang="en-GB" sz="2000" dirty="0" smtClean="0"/>
              <a:t>What different means of transport can we have?</a:t>
            </a:r>
            <a:endParaRPr lang="en-GB" sz="2000" dirty="0"/>
          </a:p>
        </p:txBody>
      </p:sp>
      <p:sp>
        <p:nvSpPr>
          <p:cNvPr id="12" name="TextBox 11"/>
          <p:cNvSpPr txBox="1"/>
          <p:nvPr/>
        </p:nvSpPr>
        <p:spPr>
          <a:xfrm>
            <a:off x="683998" y="4568390"/>
            <a:ext cx="5688202" cy="400110"/>
          </a:xfrm>
          <a:prstGeom prst="rect">
            <a:avLst/>
          </a:prstGeom>
          <a:noFill/>
        </p:spPr>
        <p:txBody>
          <a:bodyPr wrap="square" rtlCol="0">
            <a:spAutoFit/>
          </a:bodyPr>
          <a:lstStyle/>
          <a:p>
            <a:r>
              <a:rPr lang="en-GB" sz="2000" dirty="0" smtClean="0"/>
              <a:t>What do you understand as sustainable transport?</a:t>
            </a:r>
            <a:endParaRPr lang="en-GB" sz="2000" dirty="0"/>
          </a:p>
        </p:txBody>
      </p:sp>
    </p:spTree>
    <p:extLst>
      <p:ext uri="{BB962C8B-B14F-4D97-AF65-F5344CB8AC3E}">
        <p14:creationId xmlns:p14="http://schemas.microsoft.com/office/powerpoint/2010/main" val="1151511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 grpId="0"/>
      <p:bldP spid="3"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13" name="TextBox 12"/>
          <p:cNvSpPr txBox="1"/>
          <p:nvPr/>
        </p:nvSpPr>
        <p:spPr>
          <a:xfrm>
            <a:off x="683998" y="1522154"/>
            <a:ext cx="8002802" cy="5016758"/>
          </a:xfrm>
          <a:prstGeom prst="rect">
            <a:avLst/>
          </a:prstGeom>
          <a:noFill/>
        </p:spPr>
        <p:txBody>
          <a:bodyPr wrap="square" rtlCol="0">
            <a:spAutoFit/>
          </a:bodyPr>
          <a:lstStyle/>
          <a:p>
            <a:r>
              <a:rPr lang="en-GB" sz="2000" dirty="0" smtClean="0"/>
              <a:t>Sustainable transport system is one that:</a:t>
            </a:r>
          </a:p>
          <a:p>
            <a:endParaRPr lang="en-GB" sz="2000" dirty="0" smtClean="0"/>
          </a:p>
          <a:p>
            <a:pPr marL="342900" indent="-342900">
              <a:buFont typeface="Arial" panose="020B0604020202020204" pitchFamily="34" charset="0"/>
              <a:buChar char="•"/>
            </a:pPr>
            <a:r>
              <a:rPr lang="en-GB" sz="2000" dirty="0" smtClean="0"/>
              <a:t>Allows </a:t>
            </a:r>
            <a:r>
              <a:rPr lang="en-GB" sz="2000" dirty="0"/>
              <a:t>the </a:t>
            </a:r>
            <a:r>
              <a:rPr lang="en-GB" sz="2000" b="1" dirty="0"/>
              <a:t>basic access and development needs of individuals</a:t>
            </a:r>
            <a:r>
              <a:rPr lang="en-GB" sz="2000" dirty="0"/>
              <a:t>, </a:t>
            </a:r>
            <a:r>
              <a:rPr lang="en-GB" sz="2000" b="1" dirty="0"/>
              <a:t>companies and society </a:t>
            </a:r>
            <a:r>
              <a:rPr lang="en-GB" sz="2000" dirty="0"/>
              <a:t>to be met </a:t>
            </a:r>
            <a:r>
              <a:rPr lang="en-GB" sz="2000" b="1" dirty="0"/>
              <a:t>safely</a:t>
            </a:r>
            <a:r>
              <a:rPr lang="en-GB" sz="2000" dirty="0"/>
              <a:t> and in a manner consistent with human and ecosystem </a:t>
            </a:r>
            <a:r>
              <a:rPr lang="en-GB" sz="2000" b="1" dirty="0"/>
              <a:t>health</a:t>
            </a:r>
            <a:r>
              <a:rPr lang="en-GB" sz="2000" dirty="0"/>
              <a:t>, and promotes </a:t>
            </a:r>
            <a:r>
              <a:rPr lang="en-GB" sz="2000" b="1" dirty="0"/>
              <a:t>equity</a:t>
            </a:r>
            <a:r>
              <a:rPr lang="en-GB" sz="2000" dirty="0"/>
              <a:t> within and between successive generations.</a:t>
            </a:r>
          </a:p>
          <a:p>
            <a:pPr marL="342900" indent="-342900">
              <a:buFont typeface="Arial" panose="020B0604020202020204" pitchFamily="34" charset="0"/>
              <a:buChar char="•"/>
            </a:pPr>
            <a:r>
              <a:rPr lang="en-GB" sz="2000" dirty="0"/>
              <a:t>Is </a:t>
            </a:r>
            <a:r>
              <a:rPr lang="en-GB" sz="2000" b="1" dirty="0"/>
              <a:t>Affordable</a:t>
            </a:r>
            <a:r>
              <a:rPr lang="en-GB" sz="2000" dirty="0"/>
              <a:t>, operates </a:t>
            </a:r>
            <a:r>
              <a:rPr lang="en-GB" sz="2000" b="1" dirty="0"/>
              <a:t>fairly and efficiently</a:t>
            </a:r>
            <a:r>
              <a:rPr lang="en-GB" sz="2000" dirty="0"/>
              <a:t>, offers a </a:t>
            </a:r>
            <a:r>
              <a:rPr lang="en-GB" sz="2000" b="1" dirty="0"/>
              <a:t>choice</a:t>
            </a:r>
            <a:r>
              <a:rPr lang="en-GB" sz="2000" dirty="0"/>
              <a:t> of transport mode, and supports a </a:t>
            </a:r>
            <a:r>
              <a:rPr lang="en-GB" sz="2000" b="1" dirty="0"/>
              <a:t>competitive economy</a:t>
            </a:r>
            <a:r>
              <a:rPr lang="en-GB" sz="2000" dirty="0"/>
              <a:t>, as well as balanced </a:t>
            </a:r>
            <a:r>
              <a:rPr lang="en-GB" sz="2000" b="1" dirty="0"/>
              <a:t>regional development</a:t>
            </a:r>
            <a:r>
              <a:rPr lang="en-GB" sz="2000" dirty="0"/>
              <a:t>.</a:t>
            </a:r>
          </a:p>
          <a:p>
            <a:pPr marL="342900" indent="-342900">
              <a:buFont typeface="Arial" panose="020B0604020202020204" pitchFamily="34" charset="0"/>
              <a:buChar char="•"/>
            </a:pPr>
            <a:r>
              <a:rPr lang="en-GB" sz="2000" b="1" dirty="0"/>
              <a:t>Limits emissions and waste </a:t>
            </a:r>
            <a:r>
              <a:rPr lang="en-GB" sz="2000" dirty="0"/>
              <a:t>within the planet’s ability to absorb them, uses </a:t>
            </a:r>
            <a:r>
              <a:rPr lang="en-GB" sz="2000" b="1" dirty="0"/>
              <a:t>renewable resources </a:t>
            </a:r>
            <a:r>
              <a:rPr lang="en-GB" sz="2000" dirty="0"/>
              <a:t>at or below their rates of generation, and uses non-renewable resources at or below the rates of development of renewable substitutes, while </a:t>
            </a:r>
            <a:r>
              <a:rPr lang="en-GB" sz="2000" b="1" dirty="0"/>
              <a:t>minimizing the impact on the use of land </a:t>
            </a:r>
            <a:r>
              <a:rPr lang="en-GB" sz="2000" dirty="0"/>
              <a:t>and the generation of </a:t>
            </a:r>
            <a:r>
              <a:rPr lang="en-GB" sz="2000" b="1" dirty="0"/>
              <a:t>noise</a:t>
            </a:r>
            <a:r>
              <a:rPr lang="en-GB" sz="2000" dirty="0" smtClean="0"/>
              <a:t>.</a:t>
            </a:r>
          </a:p>
          <a:p>
            <a:pPr marL="342900" indent="-342900">
              <a:buFont typeface="Arial" panose="020B0604020202020204" pitchFamily="34" charset="0"/>
              <a:buChar char="•"/>
            </a:pPr>
            <a:endParaRPr lang="en-GB" sz="2000" dirty="0"/>
          </a:p>
          <a:p>
            <a:pPr algn="r"/>
            <a:r>
              <a:rPr lang="en-GB" sz="2000" b="1" dirty="0" smtClean="0"/>
              <a:t>EU Council of Ministers of Transport</a:t>
            </a:r>
            <a:endParaRPr lang="en-GB" sz="2000" b="1" dirty="0"/>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DEFINITION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7377696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13" name="TextBox 12"/>
          <p:cNvSpPr txBox="1"/>
          <p:nvPr/>
        </p:nvSpPr>
        <p:spPr>
          <a:xfrm>
            <a:off x="688449" y="2131650"/>
            <a:ext cx="8002802" cy="3477875"/>
          </a:xfrm>
          <a:prstGeom prst="rect">
            <a:avLst/>
          </a:prstGeom>
          <a:noFill/>
        </p:spPr>
        <p:txBody>
          <a:bodyPr wrap="square" rtlCol="0">
            <a:spAutoFit/>
          </a:bodyPr>
          <a:lstStyle/>
          <a:p>
            <a:r>
              <a:rPr lang="en-GB" sz="2000" dirty="0" smtClean="0"/>
              <a:t>Responsible of 23% of world energy-related GHG emissions (2004)</a:t>
            </a:r>
          </a:p>
          <a:p>
            <a:pPr marL="342900" indent="-342900">
              <a:buFont typeface="Arial" panose="020B0604020202020204" pitchFamily="34" charset="0"/>
              <a:buChar char="•"/>
            </a:pPr>
            <a:r>
              <a:rPr lang="en-GB" sz="2000" dirty="0" smtClean="0"/>
              <a:t>¾ from road vehicles</a:t>
            </a:r>
          </a:p>
          <a:p>
            <a:pPr marL="342900" indent="-342900">
              <a:buFont typeface="Arial" panose="020B0604020202020204" pitchFamily="34" charset="0"/>
              <a:buChar char="•"/>
            </a:pPr>
            <a:r>
              <a:rPr lang="en-GB" sz="2000" dirty="0" smtClean="0"/>
              <a:t>95% of transport energy comes from petroleum</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endParaRPr lang="en-GB" sz="2000" dirty="0"/>
          </a:p>
          <a:p>
            <a:r>
              <a:rPr lang="en-GB" sz="2000" dirty="0" smtClean="0"/>
              <a:t>Energy consumed in:</a:t>
            </a:r>
          </a:p>
          <a:p>
            <a:pPr marL="342900" indent="-342900">
              <a:buFontTx/>
              <a:buChar char="-"/>
            </a:pPr>
            <a:r>
              <a:rPr lang="en-GB" sz="2000" dirty="0" smtClean="0"/>
              <a:t>Manufacturing</a:t>
            </a:r>
          </a:p>
          <a:p>
            <a:pPr marL="342900" indent="-342900">
              <a:buFontTx/>
              <a:buChar char="-"/>
            </a:pPr>
            <a:r>
              <a:rPr lang="en-GB" sz="2000" dirty="0" smtClean="0"/>
              <a:t>Use of vehicles</a:t>
            </a:r>
          </a:p>
          <a:p>
            <a:pPr marL="342900" indent="-342900">
              <a:buFontTx/>
              <a:buChar char="-"/>
            </a:pPr>
            <a:r>
              <a:rPr lang="en-GB" sz="2000" dirty="0" smtClean="0"/>
              <a:t>Transport infrastructures</a:t>
            </a:r>
          </a:p>
          <a:p>
            <a:pPr marL="342900" indent="-342900">
              <a:buFontTx/>
              <a:buChar char="-"/>
            </a:pPr>
            <a:endParaRPr lang="en-GB" sz="2000" dirty="0"/>
          </a:p>
          <a:p>
            <a:r>
              <a:rPr lang="en-GB" sz="2000" dirty="0" smtClean="0"/>
              <a:t>What other impacts can be considered?</a:t>
            </a:r>
            <a:endParaRPr lang="en-GB" sz="2000" dirty="0"/>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ENVIRONMENTAL IMPACT</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30859335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13" name="TextBox 12"/>
          <p:cNvSpPr txBox="1"/>
          <p:nvPr/>
        </p:nvSpPr>
        <p:spPr>
          <a:xfrm>
            <a:off x="688449" y="2131650"/>
            <a:ext cx="8002802" cy="3785652"/>
          </a:xfrm>
          <a:prstGeom prst="rect">
            <a:avLst/>
          </a:prstGeom>
          <a:noFill/>
        </p:spPr>
        <p:txBody>
          <a:bodyPr wrap="square" rtlCol="0">
            <a:spAutoFit/>
          </a:bodyPr>
          <a:lstStyle/>
          <a:p>
            <a:r>
              <a:rPr lang="en-GB" sz="2400" dirty="0" smtClean="0"/>
              <a:t>Some proposals to reduce environmental impact:</a:t>
            </a:r>
          </a:p>
          <a:p>
            <a:pPr marL="342900" indent="-342900">
              <a:buFontTx/>
              <a:buChar char="-"/>
            </a:pPr>
            <a:r>
              <a:rPr lang="en-GB" sz="2400" dirty="0"/>
              <a:t>Encouraging other types of energy</a:t>
            </a:r>
          </a:p>
          <a:p>
            <a:pPr marL="342900" indent="-342900">
              <a:buFontTx/>
              <a:buChar char="-"/>
            </a:pPr>
            <a:r>
              <a:rPr lang="en-GB" sz="2400" dirty="0" smtClean="0"/>
              <a:t>Reduce weight of vehicles</a:t>
            </a:r>
          </a:p>
          <a:p>
            <a:pPr marL="342900" indent="-342900">
              <a:buFontTx/>
              <a:buChar char="-"/>
            </a:pPr>
            <a:r>
              <a:rPr lang="en-GB" sz="2400" dirty="0" smtClean="0"/>
              <a:t>Sustainable styles of driving</a:t>
            </a:r>
          </a:p>
          <a:p>
            <a:pPr marL="342900" indent="-342900">
              <a:buFontTx/>
              <a:buChar char="-"/>
            </a:pPr>
            <a:r>
              <a:rPr lang="en-GB" sz="2400" dirty="0" smtClean="0"/>
              <a:t>Reducing tyres friction</a:t>
            </a:r>
          </a:p>
          <a:p>
            <a:pPr marL="342900" indent="-342900">
              <a:buFontTx/>
              <a:buChar char="-"/>
            </a:pPr>
            <a:r>
              <a:rPr lang="en-GB" sz="2400" dirty="0" smtClean="0"/>
              <a:t>Better traffic management</a:t>
            </a:r>
          </a:p>
          <a:p>
            <a:pPr marL="342900" indent="-342900">
              <a:buFontTx/>
              <a:buChar char="-"/>
            </a:pPr>
            <a:r>
              <a:rPr lang="en-GB" sz="2400" dirty="0" smtClean="0"/>
              <a:t>Improving walking and cycling facilities</a:t>
            </a:r>
          </a:p>
          <a:p>
            <a:pPr marL="342900" indent="-342900">
              <a:buFontTx/>
              <a:buChar char="-"/>
            </a:pPr>
            <a:r>
              <a:rPr lang="en-GB" sz="2400" dirty="0" smtClean="0"/>
              <a:t>Reducing private vehicle use</a:t>
            </a:r>
          </a:p>
          <a:p>
            <a:pPr marL="342900" indent="-342900">
              <a:buFontTx/>
              <a:buChar char="-"/>
            </a:pPr>
            <a:r>
              <a:rPr lang="en-GB" sz="2400" dirty="0" smtClean="0"/>
              <a:t>Improving public transport</a:t>
            </a:r>
          </a:p>
          <a:p>
            <a:pPr marL="342900" indent="-342900">
              <a:buFontTx/>
              <a:buChar char="-"/>
            </a:pPr>
            <a:r>
              <a:rPr lang="en-GB" sz="2400" dirty="0" smtClean="0"/>
              <a:t>…</a:t>
            </a:r>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ENVIRONMENTAL IMPACT</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18866339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13" name="TextBox 12"/>
          <p:cNvSpPr txBox="1"/>
          <p:nvPr/>
        </p:nvSpPr>
        <p:spPr>
          <a:xfrm>
            <a:off x="688449" y="2131650"/>
            <a:ext cx="8002802" cy="3416320"/>
          </a:xfrm>
          <a:prstGeom prst="rect">
            <a:avLst/>
          </a:prstGeom>
          <a:noFill/>
        </p:spPr>
        <p:txBody>
          <a:bodyPr wrap="square" rtlCol="0">
            <a:spAutoFit/>
          </a:bodyPr>
          <a:lstStyle/>
          <a:p>
            <a:r>
              <a:rPr lang="en-GB" sz="2400" dirty="0" smtClean="0"/>
              <a:t>Some proposals to improve social sustainability:</a:t>
            </a:r>
          </a:p>
          <a:p>
            <a:pPr marL="342900" indent="-342900">
              <a:buFontTx/>
              <a:buChar char="-"/>
            </a:pPr>
            <a:r>
              <a:rPr lang="en-GB" sz="2400" dirty="0" smtClean="0"/>
              <a:t>Access to public space and public services</a:t>
            </a:r>
          </a:p>
          <a:p>
            <a:pPr marL="342900" indent="-342900">
              <a:buFontTx/>
              <a:buChar char="-"/>
            </a:pPr>
            <a:r>
              <a:rPr lang="en-GB" sz="2400" dirty="0" smtClean="0"/>
              <a:t>Improvement of healthy lifestyles (walking, cycling)</a:t>
            </a:r>
          </a:p>
          <a:p>
            <a:pPr marL="342900" indent="-342900">
              <a:buFontTx/>
              <a:buChar char="-"/>
            </a:pPr>
            <a:r>
              <a:rPr lang="en-GB" sz="2400" dirty="0" err="1" smtClean="0"/>
              <a:t>Appropiate</a:t>
            </a:r>
            <a:r>
              <a:rPr lang="en-GB" sz="2400" dirty="0" smtClean="0"/>
              <a:t> traffic management</a:t>
            </a:r>
          </a:p>
          <a:p>
            <a:pPr marL="342900" indent="-342900">
              <a:buFontTx/>
              <a:buChar char="-"/>
            </a:pPr>
            <a:r>
              <a:rPr lang="en-GB" sz="2400" dirty="0" smtClean="0"/>
              <a:t>Different options of transport</a:t>
            </a:r>
          </a:p>
          <a:p>
            <a:pPr marL="342900" indent="-342900">
              <a:buFontTx/>
              <a:buChar char="-"/>
            </a:pPr>
            <a:r>
              <a:rPr lang="en-GB" sz="2400" dirty="0" smtClean="0"/>
              <a:t>Reduction of travelling time </a:t>
            </a:r>
          </a:p>
          <a:p>
            <a:pPr marL="342900" indent="-342900">
              <a:buFontTx/>
              <a:buChar char="-"/>
            </a:pPr>
            <a:r>
              <a:rPr lang="en-GB" sz="2400" dirty="0" smtClean="0"/>
              <a:t>Green spaces, green routes</a:t>
            </a:r>
          </a:p>
          <a:p>
            <a:pPr marL="342900" indent="-342900">
              <a:buFontTx/>
              <a:buChar char="-"/>
            </a:pPr>
            <a:r>
              <a:rPr lang="en-GB" sz="2400" dirty="0" smtClean="0"/>
              <a:t>Options for working from home</a:t>
            </a:r>
          </a:p>
          <a:p>
            <a:pPr marL="342900" indent="-342900">
              <a:buFontTx/>
              <a:buChar char="-"/>
            </a:pPr>
            <a:r>
              <a:rPr lang="en-GB" sz="2400" dirty="0" smtClean="0"/>
              <a:t>…</a:t>
            </a:r>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SOCIAL SUSTAINABILITY</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26476976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8</a:t>
            </a:fld>
            <a:endParaRPr lang="en-GB"/>
          </a:p>
        </p:txBody>
      </p:sp>
      <p:sp>
        <p:nvSpPr>
          <p:cNvPr id="13" name="TextBox 12"/>
          <p:cNvSpPr txBox="1"/>
          <p:nvPr/>
        </p:nvSpPr>
        <p:spPr>
          <a:xfrm>
            <a:off x="688449" y="2131650"/>
            <a:ext cx="8002802" cy="2308324"/>
          </a:xfrm>
          <a:prstGeom prst="rect">
            <a:avLst/>
          </a:prstGeom>
          <a:noFill/>
        </p:spPr>
        <p:txBody>
          <a:bodyPr wrap="square" rtlCol="0">
            <a:spAutoFit/>
          </a:bodyPr>
          <a:lstStyle/>
          <a:p>
            <a:r>
              <a:rPr lang="en-GB" sz="2400" dirty="0" smtClean="0"/>
              <a:t>Some proposals to improve economic development:</a:t>
            </a:r>
          </a:p>
          <a:p>
            <a:pPr marL="342900" indent="-342900">
              <a:buFontTx/>
              <a:buChar char="-"/>
            </a:pPr>
            <a:r>
              <a:rPr lang="en-GB" sz="2400" dirty="0" smtClean="0"/>
              <a:t>Balanced development of territories</a:t>
            </a:r>
          </a:p>
          <a:p>
            <a:pPr marL="342900" indent="-342900">
              <a:buFontTx/>
              <a:buChar char="-"/>
            </a:pPr>
            <a:r>
              <a:rPr lang="en-GB" sz="2400" dirty="0" smtClean="0"/>
              <a:t>Affordable for users</a:t>
            </a:r>
          </a:p>
          <a:p>
            <a:pPr marL="342900" indent="-342900">
              <a:buFontTx/>
              <a:buChar char="-"/>
            </a:pPr>
            <a:r>
              <a:rPr lang="en-GB" sz="2400" dirty="0" smtClean="0"/>
              <a:t>Efficiency</a:t>
            </a:r>
          </a:p>
          <a:p>
            <a:pPr marL="342900" indent="-342900">
              <a:buFontTx/>
              <a:buChar char="-"/>
            </a:pPr>
            <a:r>
              <a:rPr lang="en-GB" sz="2400" smtClean="0"/>
              <a:t>Profitable </a:t>
            </a:r>
            <a:endParaRPr lang="en-GB" sz="2400" dirty="0" smtClean="0"/>
          </a:p>
          <a:p>
            <a:pPr marL="342900" indent="-342900">
              <a:buFontTx/>
              <a:buChar char="-"/>
            </a:pPr>
            <a:r>
              <a:rPr lang="en-GB" sz="2400" dirty="0" smtClean="0"/>
              <a:t>…</a:t>
            </a:r>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ECONOMIC DEVELOPMENT</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40906403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9</a:t>
            </a:fld>
            <a:endParaRPr lang="en-GB"/>
          </a:p>
        </p:txBody>
      </p:sp>
      <p:sp>
        <p:nvSpPr>
          <p:cNvPr id="13" name="TextBox 12"/>
          <p:cNvSpPr txBox="1"/>
          <p:nvPr/>
        </p:nvSpPr>
        <p:spPr>
          <a:xfrm>
            <a:off x="688449" y="2131650"/>
            <a:ext cx="3955559" cy="3046988"/>
          </a:xfrm>
          <a:prstGeom prst="rect">
            <a:avLst/>
          </a:prstGeom>
          <a:noFill/>
        </p:spPr>
        <p:txBody>
          <a:bodyPr wrap="square" rtlCol="0">
            <a:spAutoFit/>
          </a:bodyPr>
          <a:lstStyle/>
          <a:p>
            <a:r>
              <a:rPr lang="en-GB" sz="2400" dirty="0" smtClean="0"/>
              <a:t>Since 1940s the economic development has made the city be adapted to private car</a:t>
            </a:r>
          </a:p>
          <a:p>
            <a:endParaRPr lang="en-GB" sz="2400" dirty="0"/>
          </a:p>
          <a:p>
            <a:r>
              <a:rPr lang="en-GB" sz="2400" dirty="0" smtClean="0"/>
              <a:t>Transport policies in each country have influenced drastically in the transport model they have nowadays</a:t>
            </a:r>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CITY TRANSPORT</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99992" y="1782860"/>
            <a:ext cx="4390611" cy="4595507"/>
          </a:xfrm>
          <a:prstGeom prst="rect">
            <a:avLst/>
          </a:prstGeom>
        </p:spPr>
      </p:pic>
      <p:sp>
        <p:nvSpPr>
          <p:cNvPr id="10" name="TextBox 9">
            <a:hlinkClick r:id="rId5"/>
          </p:cNvPr>
          <p:cNvSpPr txBox="1"/>
          <p:nvPr/>
        </p:nvSpPr>
        <p:spPr>
          <a:xfrm>
            <a:off x="827584" y="5805264"/>
            <a:ext cx="3312368" cy="707886"/>
          </a:xfrm>
          <a:prstGeom prst="rect">
            <a:avLst/>
          </a:prstGeom>
          <a:noFill/>
        </p:spPr>
        <p:txBody>
          <a:bodyPr wrap="square" rtlCol="0">
            <a:spAutoFit/>
          </a:bodyPr>
          <a:lstStyle/>
          <a:p>
            <a:r>
              <a:rPr lang="en-GB" sz="2000" b="1" dirty="0" smtClean="0"/>
              <a:t>EUROBAROMETER ON URBAN MOBILITY (UK)</a:t>
            </a:r>
            <a:endParaRPr lang="en-GB" sz="2000" b="1" dirty="0"/>
          </a:p>
        </p:txBody>
      </p:sp>
    </p:spTree>
    <p:extLst>
      <p:ext uri="{BB962C8B-B14F-4D97-AF65-F5344CB8AC3E}">
        <p14:creationId xmlns:p14="http://schemas.microsoft.com/office/powerpoint/2010/main" val="32787678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10</a:t>
            </a:fld>
            <a:endParaRPr lang="en-GB"/>
          </a:p>
        </p:txBody>
      </p:sp>
      <p:sp>
        <p:nvSpPr>
          <p:cNvPr id="13" name="TextBox 12"/>
          <p:cNvSpPr txBox="1"/>
          <p:nvPr/>
        </p:nvSpPr>
        <p:spPr>
          <a:xfrm>
            <a:off x="688449" y="2131650"/>
            <a:ext cx="7998351" cy="1569660"/>
          </a:xfrm>
          <a:prstGeom prst="rect">
            <a:avLst/>
          </a:prstGeom>
          <a:noFill/>
        </p:spPr>
        <p:txBody>
          <a:bodyPr wrap="square" rtlCol="0">
            <a:spAutoFit/>
          </a:bodyPr>
          <a:lstStyle/>
          <a:p>
            <a:r>
              <a:rPr lang="en-GB" sz="2400" dirty="0" smtClean="0"/>
              <a:t>Adopted in 2009</a:t>
            </a:r>
          </a:p>
          <a:p>
            <a:r>
              <a:rPr lang="en-GB" sz="2400" dirty="0" smtClean="0"/>
              <a:t>Proposes 20 measures to encourage and help local, regional and national authorities in achieving their goals for sustainable urban mobility</a:t>
            </a:r>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ACTION PLAN FOR URBAN MOBILITY (EU)</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Rectangle 1">
            <a:hlinkClick r:id="rId4"/>
          </p:cNvPr>
          <p:cNvSpPr/>
          <p:nvPr/>
        </p:nvSpPr>
        <p:spPr>
          <a:xfrm>
            <a:off x="4267200" y="5151806"/>
            <a:ext cx="4572000" cy="646331"/>
          </a:xfrm>
          <a:prstGeom prst="rect">
            <a:avLst/>
          </a:prstGeom>
        </p:spPr>
        <p:txBody>
          <a:bodyPr>
            <a:spAutoFit/>
          </a:bodyPr>
          <a:lstStyle/>
          <a:p>
            <a:r>
              <a:rPr lang="en-GB" dirty="0"/>
              <a:t>https://ec.europa.eu/transport/themes/urban/urban_mobility/action_plan_en</a:t>
            </a:r>
          </a:p>
        </p:txBody>
      </p:sp>
    </p:spTree>
    <p:extLst>
      <p:ext uri="{BB962C8B-B14F-4D97-AF65-F5344CB8AC3E}">
        <p14:creationId xmlns:p14="http://schemas.microsoft.com/office/powerpoint/2010/main" val="17972600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11</a:t>
            </a:fld>
            <a:endParaRPr lang="en-GB"/>
          </a:p>
        </p:txBody>
      </p:sp>
      <p:sp>
        <p:nvSpPr>
          <p:cNvPr id="13" name="TextBox 12"/>
          <p:cNvSpPr txBox="1"/>
          <p:nvPr/>
        </p:nvSpPr>
        <p:spPr>
          <a:xfrm>
            <a:off x="688449" y="2131650"/>
            <a:ext cx="7998351" cy="3785652"/>
          </a:xfrm>
          <a:prstGeom prst="rect">
            <a:avLst/>
          </a:prstGeom>
          <a:noFill/>
        </p:spPr>
        <p:txBody>
          <a:bodyPr wrap="square" rtlCol="0">
            <a:spAutoFit/>
          </a:bodyPr>
          <a:lstStyle/>
          <a:p>
            <a:r>
              <a:rPr lang="en-GB" sz="2400" dirty="0" smtClean="0"/>
              <a:t>2013. The </a:t>
            </a:r>
            <a:r>
              <a:rPr lang="en-GB" sz="2400" dirty="0"/>
              <a:t>Commission reinforces its supporting measures in the area of urban transport by:</a:t>
            </a:r>
          </a:p>
          <a:p>
            <a:pPr marL="342900" indent="-342900">
              <a:buFont typeface="Arial" panose="020B0604020202020204" pitchFamily="34" charset="0"/>
              <a:buChar char="•"/>
            </a:pPr>
            <a:r>
              <a:rPr lang="en-GB" sz="2400" dirty="0"/>
              <a:t>Sharing experiences, show-casing best practices, and fostering cooperation</a:t>
            </a:r>
          </a:p>
          <a:p>
            <a:pPr marL="342900" indent="-342900">
              <a:buFont typeface="Arial" panose="020B0604020202020204" pitchFamily="34" charset="0"/>
              <a:buChar char="•"/>
            </a:pPr>
            <a:r>
              <a:rPr lang="en-GB" sz="2400" dirty="0"/>
              <a:t>Providing targeted financial support,</a:t>
            </a:r>
          </a:p>
          <a:p>
            <a:pPr marL="342900" indent="-342900">
              <a:buFont typeface="Arial" panose="020B0604020202020204" pitchFamily="34" charset="0"/>
              <a:buChar char="•"/>
            </a:pPr>
            <a:r>
              <a:rPr lang="en-GB" sz="2400" dirty="0"/>
              <a:t>Focusing research and innovation on delivering solutions for urban mobility challenges,</a:t>
            </a:r>
          </a:p>
          <a:p>
            <a:pPr marL="342900" indent="-342900">
              <a:buFont typeface="Arial" panose="020B0604020202020204" pitchFamily="34" charset="0"/>
              <a:buChar char="•"/>
            </a:pPr>
            <a:r>
              <a:rPr lang="en-GB" sz="2400" dirty="0"/>
              <a:t>Involving the Member States and enhance international cooperation.</a:t>
            </a:r>
          </a:p>
          <a:p>
            <a:endParaRPr lang="en-GB" sz="2400" dirty="0" smtClean="0"/>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URBAN MOBILITY PACKAGE (EU)</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Rectangle 1">
            <a:hlinkClick r:id="rId4"/>
          </p:cNvPr>
          <p:cNvSpPr/>
          <p:nvPr/>
        </p:nvSpPr>
        <p:spPr>
          <a:xfrm>
            <a:off x="3010619" y="5710019"/>
            <a:ext cx="4572000" cy="646331"/>
          </a:xfrm>
          <a:prstGeom prst="rect">
            <a:avLst/>
          </a:prstGeom>
        </p:spPr>
        <p:txBody>
          <a:bodyPr>
            <a:spAutoFit/>
          </a:bodyPr>
          <a:lstStyle/>
          <a:p>
            <a:r>
              <a:rPr lang="en-GB" dirty="0"/>
              <a:t>https://ec.europa.eu/transport/themes/urban/urban_mobility/ump_en</a:t>
            </a:r>
          </a:p>
        </p:txBody>
      </p:sp>
    </p:spTree>
    <p:extLst>
      <p:ext uri="{BB962C8B-B14F-4D97-AF65-F5344CB8AC3E}">
        <p14:creationId xmlns:p14="http://schemas.microsoft.com/office/powerpoint/2010/main" val="14398027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12</a:t>
            </a:fld>
            <a:endParaRPr lang="en-GB"/>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FUTURE OF MOBILITY: URBAN STRATEGY (UK)</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2195736" y="3140968"/>
            <a:ext cx="4572000" cy="646331"/>
          </a:xfrm>
          <a:prstGeom prst="rect">
            <a:avLst/>
          </a:prstGeom>
        </p:spPr>
        <p:txBody>
          <a:bodyPr>
            <a:spAutoFit/>
          </a:bodyPr>
          <a:lstStyle/>
          <a:p>
            <a:r>
              <a:rPr lang="en-GB">
                <a:hlinkClick r:id="rId4"/>
              </a:rPr>
              <a:t>https://www.gov.uk/government/publications/future-of-mobility-urban-strategy</a:t>
            </a:r>
            <a:endParaRPr lang="en-GB"/>
          </a:p>
        </p:txBody>
      </p:sp>
    </p:spTree>
    <p:extLst>
      <p:ext uri="{BB962C8B-B14F-4D97-AF65-F5344CB8AC3E}">
        <p14:creationId xmlns:p14="http://schemas.microsoft.com/office/powerpoint/2010/main" val="10519271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13</a:t>
            </a:fld>
            <a:endParaRPr lang="en-GB"/>
          </a:p>
        </p:txBody>
      </p:sp>
      <p:sp>
        <p:nvSpPr>
          <p:cNvPr id="13" name="TextBox 12"/>
          <p:cNvSpPr txBox="1"/>
          <p:nvPr/>
        </p:nvSpPr>
        <p:spPr>
          <a:xfrm>
            <a:off x="688449" y="2131650"/>
            <a:ext cx="7998351" cy="1200329"/>
          </a:xfrm>
          <a:prstGeom prst="rect">
            <a:avLst/>
          </a:prstGeom>
          <a:noFill/>
        </p:spPr>
        <p:txBody>
          <a:bodyPr wrap="square" rtlCol="0">
            <a:spAutoFit/>
          </a:bodyPr>
          <a:lstStyle/>
          <a:p>
            <a:r>
              <a:rPr lang="en-GB" sz="2400" dirty="0" smtClean="0"/>
              <a:t>Watch the following video and make a list of factors involved </a:t>
            </a:r>
            <a:r>
              <a:rPr lang="en-GB" sz="2400" dirty="0" smtClean="0"/>
              <a:t>in sustainable transport and solutions implemented in the case studies shown.</a:t>
            </a:r>
            <a:endParaRPr lang="en-GB" sz="2400" dirty="0" smtClean="0"/>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EXERCISE</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0" name="Rectangle 9">
            <a:hlinkClick r:id="rId4"/>
          </p:cNvPr>
          <p:cNvSpPr/>
          <p:nvPr/>
        </p:nvSpPr>
        <p:spPr>
          <a:xfrm>
            <a:off x="3491880" y="4613332"/>
            <a:ext cx="2126684" cy="461665"/>
          </a:xfrm>
          <a:prstGeom prst="rect">
            <a:avLst/>
          </a:prstGeom>
        </p:spPr>
        <p:txBody>
          <a:bodyPr wrap="square">
            <a:spAutoFit/>
          </a:bodyPr>
          <a:lstStyle/>
          <a:p>
            <a:pPr algn="ctr"/>
            <a:r>
              <a:rPr lang="en-GB" sz="2400" b="1" dirty="0" smtClean="0">
                <a:solidFill>
                  <a:srgbClr val="0070C0"/>
                </a:solidFill>
              </a:rPr>
              <a:t>VIDEO</a:t>
            </a:r>
            <a:endParaRPr lang="en-GB" sz="2400" b="1" dirty="0">
              <a:solidFill>
                <a:srgbClr val="0070C0"/>
              </a:solidFill>
            </a:endParaRPr>
          </a:p>
        </p:txBody>
      </p:sp>
    </p:spTree>
    <p:extLst>
      <p:ext uri="{BB962C8B-B14F-4D97-AF65-F5344CB8AC3E}">
        <p14:creationId xmlns:p14="http://schemas.microsoft.com/office/powerpoint/2010/main" val="22221686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14</a:t>
            </a:fld>
            <a:endParaRPr lang="en-GB"/>
          </a:p>
        </p:txBody>
      </p:sp>
      <p:sp>
        <p:nvSpPr>
          <p:cNvPr id="13" name="TextBox 12"/>
          <p:cNvSpPr txBox="1"/>
          <p:nvPr/>
        </p:nvSpPr>
        <p:spPr>
          <a:xfrm>
            <a:off x="688449" y="2131650"/>
            <a:ext cx="7998351" cy="3046988"/>
          </a:xfrm>
          <a:prstGeom prst="rect">
            <a:avLst/>
          </a:prstGeom>
          <a:noFill/>
        </p:spPr>
        <p:txBody>
          <a:bodyPr wrap="square" rtlCol="0">
            <a:spAutoFit/>
          </a:bodyPr>
          <a:lstStyle/>
          <a:p>
            <a:r>
              <a:rPr lang="en-GB" sz="2400" smtClean="0"/>
              <a:t>Imagine </a:t>
            </a:r>
            <a:r>
              <a:rPr lang="en-GB" sz="2400" dirty="0" smtClean="0"/>
              <a:t>you are part of the expert panel in sustainable transport and you are working on urban mobility improvement in Swansea. In this meeting, we are going to assess the present situation of urban mobility so that new improvements can be developed.</a:t>
            </a:r>
          </a:p>
          <a:p>
            <a:endParaRPr lang="en-GB" sz="2400" dirty="0" smtClean="0"/>
          </a:p>
          <a:p>
            <a:r>
              <a:rPr lang="en-GB" sz="2400" dirty="0" smtClean="0"/>
              <a:t>With the PESTLE technique you have to develop this assessment finding pros and cons.</a:t>
            </a:r>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EXERCISE</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23780765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SUSTAINABLE TRANSPORT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15</a:t>
            </a:fld>
            <a:endParaRPr lang="en-GB"/>
          </a:p>
        </p:txBody>
      </p:sp>
      <p:sp>
        <p:nvSpPr>
          <p:cNvPr id="15" name="Rectangle 14"/>
          <p:cNvSpPr/>
          <p:nvPr/>
        </p:nvSpPr>
        <p:spPr>
          <a:xfrm>
            <a:off x="683998" y="991671"/>
            <a:ext cx="5482522"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EXERCISE</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0" name="Picture 2" descr="https://www.trainingindustry.com/media/16335601/2013-05inset.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998" y="1528025"/>
            <a:ext cx="7704426" cy="521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244598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611</TotalTime>
  <Words>596</Words>
  <Application>Microsoft Office PowerPoint</Application>
  <PresentationFormat>On-screen Show (4:3)</PresentationFormat>
  <Paragraphs>111</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Juan Ferriz-Papi</cp:lastModifiedBy>
  <cp:revision>29</cp:revision>
  <dcterms:created xsi:type="dcterms:W3CDTF">2015-09-15T12:16:09Z</dcterms:created>
  <dcterms:modified xsi:type="dcterms:W3CDTF">2020-03-03T15:02:41Z</dcterms:modified>
</cp:coreProperties>
</file>