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64" r:id="rId4"/>
    <p:sldId id="283" r:id="rId5"/>
    <p:sldId id="302" r:id="rId6"/>
    <p:sldId id="284" r:id="rId7"/>
    <p:sldId id="285" r:id="rId8"/>
    <p:sldId id="288" r:id="rId9"/>
    <p:sldId id="289" r:id="rId10"/>
    <p:sldId id="286" r:id="rId11"/>
    <p:sldId id="290" r:id="rId12"/>
    <p:sldId id="297" r:id="rId13"/>
    <p:sldId id="287" r:id="rId14"/>
    <p:sldId id="291" r:id="rId15"/>
    <p:sldId id="292" r:id="rId16"/>
    <p:sldId id="293" r:id="rId17"/>
    <p:sldId id="282" r:id="rId18"/>
    <p:sldId id="295" r:id="rId19"/>
    <p:sldId id="296" r:id="rId20"/>
    <p:sldId id="298" r:id="rId21"/>
    <p:sldId id="299" r:id="rId22"/>
    <p:sldId id="300" r:id="rId23"/>
    <p:sldId id="301" r:id="rId24"/>
    <p:sldId id="294" r:id="rId25"/>
    <p:sldId id="265" r:id="rId26"/>
    <p:sldId id="26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96"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5-12-01T16:20:47.327" v="4"/>
      <pc:docMkLst>
        <pc:docMk/>
      </pc:docMkLst>
      <pc:sldChg chg="modSp">
        <pc:chgData name="Alisdair Cunningham" userId="67e8d9ba-4582-42f1-b26c-e866daa7f65b" providerId="ADAL" clId="{D55405F9-96CE-42DD-9571-C3D40844E8B0}" dt="2025-12-01T16:20:01.769" v="1"/>
        <pc:sldMkLst>
          <pc:docMk/>
          <pc:sldMk cId="3701768522" sldId="256"/>
        </pc:sldMkLst>
        <pc:spChg chg="mod">
          <ac:chgData name="Alisdair Cunningham" userId="67e8d9ba-4582-42f1-b26c-e866daa7f65b" providerId="ADAL" clId="{D55405F9-96CE-42DD-9571-C3D40844E8B0}" dt="2025-12-01T16:20:01.769" v="1"/>
          <ac:spMkLst>
            <pc:docMk/>
            <pc:sldMk cId="3701768522" sldId="256"/>
            <ac:spMk id="38" creationId="{065D01E9-11A0-DBC0-6713-29D01B31E987}"/>
          </ac:spMkLst>
        </pc:spChg>
        <pc:spChg chg="mod">
          <ac:chgData name="Alisdair Cunningham" userId="67e8d9ba-4582-42f1-b26c-e866daa7f65b" providerId="ADAL" clId="{D55405F9-96CE-42DD-9571-C3D40844E8B0}" dt="2025-12-01T16:19:50.928"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5-12-01T16:20:01.769" v="1"/>
        <pc:sldMkLst>
          <pc:docMk/>
          <pc:sldMk cId="3520049810" sldId="257"/>
        </pc:sldMkLst>
        <pc:spChg chg="mod">
          <ac:chgData name="Alisdair Cunningham" userId="67e8d9ba-4582-42f1-b26c-e866daa7f65b" providerId="ADAL" clId="{D55405F9-96CE-42DD-9571-C3D40844E8B0}" dt="2025-12-01T16:20:01.769" v="1"/>
          <ac:spMkLst>
            <pc:docMk/>
            <pc:sldMk cId="3520049810" sldId="257"/>
            <ac:spMk id="8" creationId="{C39BE701-A67E-5BFD-B044-ECF13A621788}"/>
          </ac:spMkLst>
        </pc:spChg>
        <pc:spChg chg="mod">
          <ac:chgData name="Alisdair Cunningham" userId="67e8d9ba-4582-42f1-b26c-e866daa7f65b" providerId="ADAL" clId="{D55405F9-96CE-42DD-9571-C3D40844E8B0}" dt="2025-12-01T16:19:50.928"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5-12-01T16:20:47.327" v="4"/>
        <pc:sldMkLst>
          <pc:docMk/>
          <pc:sldMk cId="2545193714" sldId="263"/>
        </pc:sldMkLst>
        <pc:spChg chg="mod">
          <ac:chgData name="Alisdair Cunningham" userId="67e8d9ba-4582-42f1-b26c-e866daa7f65b" providerId="ADAL" clId="{D55405F9-96CE-42DD-9571-C3D40844E8B0}" dt="2025-12-01T16:19:50.928" v="0"/>
          <ac:spMkLst>
            <pc:docMk/>
            <pc:sldMk cId="2545193714" sldId="263"/>
            <ac:spMk id="2" creationId="{F51C16DF-F564-481C-CCA4-180408A5301A}"/>
          </ac:spMkLst>
        </pc:spChg>
        <pc:spChg chg="mod">
          <ac:chgData name="Alisdair Cunningham" userId="67e8d9ba-4582-42f1-b26c-e866daa7f65b" providerId="ADAL" clId="{D55405F9-96CE-42DD-9571-C3D40844E8B0}" dt="2025-12-01T16:20:01.769" v="1"/>
          <ac:spMkLst>
            <pc:docMk/>
            <pc:sldMk cId="2545193714" sldId="263"/>
            <ac:spMk id="8" creationId="{C39BE701-A67E-5BFD-B044-ECF13A621788}"/>
          </ac:spMkLst>
        </pc:spChg>
        <pc:spChg chg="mod">
          <ac:chgData name="Alisdair Cunningham" userId="67e8d9ba-4582-42f1-b26c-e866daa7f65b" providerId="ADAL" clId="{D55405F9-96CE-42DD-9571-C3D40844E8B0}" dt="2025-12-01T16:20:47.327" v="4"/>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5-12-01T16:20:01.769" v="1"/>
        <pc:sldMkLst>
          <pc:docMk/>
          <pc:sldMk cId="2419514132" sldId="264"/>
        </pc:sldMkLst>
        <pc:spChg chg="mod">
          <ac:chgData name="Alisdair Cunningham" userId="67e8d9ba-4582-42f1-b26c-e866daa7f65b" providerId="ADAL" clId="{D55405F9-96CE-42DD-9571-C3D40844E8B0}" dt="2025-12-01T16:19:50.928" v="0"/>
          <ac:spMkLst>
            <pc:docMk/>
            <pc:sldMk cId="2419514132" sldId="264"/>
            <ac:spMk id="2" creationId="{DCC55022-FB6B-03B1-63B3-3DF214375334}"/>
          </ac:spMkLst>
        </pc:spChg>
        <pc:spChg chg="mod">
          <ac:chgData name="Alisdair Cunningham" userId="67e8d9ba-4582-42f1-b26c-e866daa7f65b" providerId="ADAL" clId="{D55405F9-96CE-42DD-9571-C3D40844E8B0}" dt="2025-12-01T16:20:01.769" v="1"/>
          <ac:spMkLst>
            <pc:docMk/>
            <pc:sldMk cId="2419514132" sldId="264"/>
            <ac:spMk id="8" creationId="{C39BE701-A67E-5BFD-B044-ECF13A621788}"/>
          </ac:spMkLst>
        </pc:spChg>
      </pc:sldChg>
      <pc:sldChg chg="modSp">
        <pc:chgData name="Alisdair Cunningham" userId="67e8d9ba-4582-42f1-b26c-e866daa7f65b" providerId="ADAL" clId="{D55405F9-96CE-42DD-9571-C3D40844E8B0}" dt="2025-12-01T16:20:01.769" v="1"/>
        <pc:sldMkLst>
          <pc:docMk/>
          <pc:sldMk cId="3206688729" sldId="265"/>
        </pc:sldMkLst>
        <pc:spChg chg="mod">
          <ac:chgData name="Alisdair Cunningham" userId="67e8d9ba-4582-42f1-b26c-e866daa7f65b" providerId="ADAL" clId="{D55405F9-96CE-42DD-9571-C3D40844E8B0}" dt="2025-12-01T16:20:01.769" v="1"/>
          <ac:spMkLst>
            <pc:docMk/>
            <pc:sldMk cId="3206688729" sldId="265"/>
            <ac:spMk id="8" creationId="{C39BE701-A67E-5BFD-B044-ECF13A621788}"/>
          </ac:spMkLst>
        </pc:spChg>
      </pc:sldChg>
      <pc:sldChg chg="modSp">
        <pc:chgData name="Alisdair Cunningham" userId="67e8d9ba-4582-42f1-b26c-e866daa7f65b" providerId="ADAL" clId="{D55405F9-96CE-42DD-9571-C3D40844E8B0}" dt="2025-12-01T16:20:01.769" v="1"/>
        <pc:sldMkLst>
          <pc:docMk/>
          <pc:sldMk cId="428943145" sldId="282"/>
        </pc:sldMkLst>
        <pc:spChg chg="mod">
          <ac:chgData name="Alisdair Cunningham" userId="67e8d9ba-4582-42f1-b26c-e866daa7f65b" providerId="ADAL" clId="{D55405F9-96CE-42DD-9571-C3D40844E8B0}" dt="2025-12-01T16:20:01.769" v="1"/>
          <ac:spMkLst>
            <pc:docMk/>
            <pc:sldMk cId="428943145" sldId="282"/>
            <ac:spMk id="8" creationId="{C39BE701-A67E-5BFD-B044-ECF13A621788}"/>
          </ac:spMkLst>
        </pc:spChg>
        <pc:spChg chg="mod">
          <ac:chgData name="Alisdair Cunningham" userId="67e8d9ba-4582-42f1-b26c-e866daa7f65b" providerId="ADAL" clId="{D55405F9-96CE-42DD-9571-C3D40844E8B0}" dt="2025-12-01T16:19:50.928" v="0"/>
          <ac:spMkLst>
            <pc:docMk/>
            <pc:sldMk cId="428943145" sldId="282"/>
            <ac:spMk id="14" creationId="{3D5216FF-A848-7B03-7F19-B0E69A3C8466}"/>
          </ac:spMkLst>
        </pc:spChg>
      </pc:sldChg>
      <pc:sldChg chg="modSp">
        <pc:chgData name="Alisdair Cunningham" userId="67e8d9ba-4582-42f1-b26c-e866daa7f65b" providerId="ADAL" clId="{D55405F9-96CE-42DD-9571-C3D40844E8B0}" dt="2025-12-01T16:20:01.769" v="1"/>
        <pc:sldMkLst>
          <pc:docMk/>
          <pc:sldMk cId="2803117886" sldId="283"/>
        </pc:sldMkLst>
        <pc:spChg chg="mod">
          <ac:chgData name="Alisdair Cunningham" userId="67e8d9ba-4582-42f1-b26c-e866daa7f65b" providerId="ADAL" clId="{D55405F9-96CE-42DD-9571-C3D40844E8B0}" dt="2025-12-01T16:19:50.928" v="0"/>
          <ac:spMkLst>
            <pc:docMk/>
            <pc:sldMk cId="2803117886" sldId="283"/>
            <ac:spMk id="2" creationId="{DCC55022-FB6B-03B1-63B3-3DF214375334}"/>
          </ac:spMkLst>
        </pc:spChg>
        <pc:spChg chg="mod">
          <ac:chgData name="Alisdair Cunningham" userId="67e8d9ba-4582-42f1-b26c-e866daa7f65b" providerId="ADAL" clId="{D55405F9-96CE-42DD-9571-C3D40844E8B0}" dt="2025-12-01T16:20:01.769" v="1"/>
          <ac:spMkLst>
            <pc:docMk/>
            <pc:sldMk cId="2803117886" sldId="283"/>
            <ac:spMk id="8" creationId="{C39BE701-A67E-5BFD-B044-ECF13A621788}"/>
          </ac:spMkLst>
        </pc:spChg>
      </pc:sldChg>
      <pc:sldChg chg="modSp">
        <pc:chgData name="Alisdair Cunningham" userId="67e8d9ba-4582-42f1-b26c-e866daa7f65b" providerId="ADAL" clId="{D55405F9-96CE-42DD-9571-C3D40844E8B0}" dt="2025-12-01T16:20:01.769" v="1"/>
        <pc:sldMkLst>
          <pc:docMk/>
          <pc:sldMk cId="2319429718" sldId="284"/>
        </pc:sldMkLst>
        <pc:spChg chg="mod">
          <ac:chgData name="Alisdair Cunningham" userId="67e8d9ba-4582-42f1-b26c-e866daa7f65b" providerId="ADAL" clId="{D55405F9-96CE-42DD-9571-C3D40844E8B0}" dt="2025-12-01T16:19:50.928" v="0"/>
          <ac:spMkLst>
            <pc:docMk/>
            <pc:sldMk cId="2319429718" sldId="284"/>
            <ac:spMk id="2" creationId="{DCC55022-FB6B-03B1-63B3-3DF214375334}"/>
          </ac:spMkLst>
        </pc:spChg>
        <pc:spChg chg="mod">
          <ac:chgData name="Alisdair Cunningham" userId="67e8d9ba-4582-42f1-b26c-e866daa7f65b" providerId="ADAL" clId="{D55405F9-96CE-42DD-9571-C3D40844E8B0}" dt="2025-12-01T16:20:01.769" v="1"/>
          <ac:spMkLst>
            <pc:docMk/>
            <pc:sldMk cId="2319429718" sldId="284"/>
            <ac:spMk id="8" creationId="{C39BE701-A67E-5BFD-B044-ECF13A621788}"/>
          </ac:spMkLst>
        </pc:spChg>
      </pc:sldChg>
      <pc:sldChg chg="modSp">
        <pc:chgData name="Alisdair Cunningham" userId="67e8d9ba-4582-42f1-b26c-e866daa7f65b" providerId="ADAL" clId="{D55405F9-96CE-42DD-9571-C3D40844E8B0}" dt="2025-12-01T16:20:01.769" v="1"/>
        <pc:sldMkLst>
          <pc:docMk/>
          <pc:sldMk cId="1796645931" sldId="285"/>
        </pc:sldMkLst>
        <pc:spChg chg="mod">
          <ac:chgData name="Alisdair Cunningham" userId="67e8d9ba-4582-42f1-b26c-e866daa7f65b" providerId="ADAL" clId="{D55405F9-96CE-42DD-9571-C3D40844E8B0}" dt="2025-12-01T16:19:50.928" v="0"/>
          <ac:spMkLst>
            <pc:docMk/>
            <pc:sldMk cId="1796645931" sldId="285"/>
            <ac:spMk id="2" creationId="{DCC55022-FB6B-03B1-63B3-3DF214375334}"/>
          </ac:spMkLst>
        </pc:spChg>
        <pc:spChg chg="mod">
          <ac:chgData name="Alisdair Cunningham" userId="67e8d9ba-4582-42f1-b26c-e866daa7f65b" providerId="ADAL" clId="{D55405F9-96CE-42DD-9571-C3D40844E8B0}" dt="2025-12-01T16:20:01.769" v="1"/>
          <ac:spMkLst>
            <pc:docMk/>
            <pc:sldMk cId="1796645931" sldId="285"/>
            <ac:spMk id="8" creationId="{C39BE701-A67E-5BFD-B044-ECF13A621788}"/>
          </ac:spMkLst>
        </pc:spChg>
      </pc:sldChg>
      <pc:sldChg chg="modSp">
        <pc:chgData name="Alisdair Cunningham" userId="67e8d9ba-4582-42f1-b26c-e866daa7f65b" providerId="ADAL" clId="{D55405F9-96CE-42DD-9571-C3D40844E8B0}" dt="2025-12-01T16:20:01.769" v="1"/>
        <pc:sldMkLst>
          <pc:docMk/>
          <pc:sldMk cId="1282869602" sldId="286"/>
        </pc:sldMkLst>
        <pc:spChg chg="mod">
          <ac:chgData name="Alisdair Cunningham" userId="67e8d9ba-4582-42f1-b26c-e866daa7f65b" providerId="ADAL" clId="{D55405F9-96CE-42DD-9571-C3D40844E8B0}" dt="2025-12-01T16:19:50.928" v="0"/>
          <ac:spMkLst>
            <pc:docMk/>
            <pc:sldMk cId="1282869602" sldId="286"/>
            <ac:spMk id="2" creationId="{DCC55022-FB6B-03B1-63B3-3DF214375334}"/>
          </ac:spMkLst>
        </pc:spChg>
        <pc:spChg chg="mod">
          <ac:chgData name="Alisdair Cunningham" userId="67e8d9ba-4582-42f1-b26c-e866daa7f65b" providerId="ADAL" clId="{D55405F9-96CE-42DD-9571-C3D40844E8B0}" dt="2025-12-01T16:20:01.769" v="1"/>
          <ac:spMkLst>
            <pc:docMk/>
            <pc:sldMk cId="1282869602" sldId="286"/>
            <ac:spMk id="8" creationId="{C39BE701-A67E-5BFD-B044-ECF13A621788}"/>
          </ac:spMkLst>
        </pc:spChg>
      </pc:sldChg>
      <pc:sldChg chg="modSp">
        <pc:chgData name="Alisdair Cunningham" userId="67e8d9ba-4582-42f1-b26c-e866daa7f65b" providerId="ADAL" clId="{D55405F9-96CE-42DD-9571-C3D40844E8B0}" dt="2025-12-01T16:20:01.769" v="1"/>
        <pc:sldMkLst>
          <pc:docMk/>
          <pc:sldMk cId="1796731096" sldId="287"/>
        </pc:sldMkLst>
        <pc:spChg chg="mod">
          <ac:chgData name="Alisdair Cunningham" userId="67e8d9ba-4582-42f1-b26c-e866daa7f65b" providerId="ADAL" clId="{D55405F9-96CE-42DD-9571-C3D40844E8B0}" dt="2025-12-01T16:19:50.928" v="0"/>
          <ac:spMkLst>
            <pc:docMk/>
            <pc:sldMk cId="1796731096" sldId="287"/>
            <ac:spMk id="2" creationId="{DCC55022-FB6B-03B1-63B3-3DF214375334}"/>
          </ac:spMkLst>
        </pc:spChg>
        <pc:spChg chg="mod">
          <ac:chgData name="Alisdair Cunningham" userId="67e8d9ba-4582-42f1-b26c-e866daa7f65b" providerId="ADAL" clId="{D55405F9-96CE-42DD-9571-C3D40844E8B0}" dt="2025-12-01T16:20:01.769" v="1"/>
          <ac:spMkLst>
            <pc:docMk/>
            <pc:sldMk cId="1796731096" sldId="287"/>
            <ac:spMk id="8" creationId="{C39BE701-A67E-5BFD-B044-ECF13A621788}"/>
          </ac:spMkLst>
        </pc:spChg>
      </pc:sldChg>
      <pc:sldChg chg="modSp">
        <pc:chgData name="Alisdair Cunningham" userId="67e8d9ba-4582-42f1-b26c-e866daa7f65b" providerId="ADAL" clId="{D55405F9-96CE-42DD-9571-C3D40844E8B0}" dt="2025-12-01T16:20:01.769" v="1"/>
        <pc:sldMkLst>
          <pc:docMk/>
          <pc:sldMk cId="1358583396" sldId="288"/>
        </pc:sldMkLst>
        <pc:spChg chg="mod">
          <ac:chgData name="Alisdair Cunningham" userId="67e8d9ba-4582-42f1-b26c-e866daa7f65b" providerId="ADAL" clId="{D55405F9-96CE-42DD-9571-C3D40844E8B0}" dt="2025-12-01T16:19:50.928" v="0"/>
          <ac:spMkLst>
            <pc:docMk/>
            <pc:sldMk cId="1358583396" sldId="288"/>
            <ac:spMk id="2" creationId="{DCC55022-FB6B-03B1-63B3-3DF214375334}"/>
          </ac:spMkLst>
        </pc:spChg>
        <pc:spChg chg="mod">
          <ac:chgData name="Alisdair Cunningham" userId="67e8d9ba-4582-42f1-b26c-e866daa7f65b" providerId="ADAL" clId="{D55405F9-96CE-42DD-9571-C3D40844E8B0}" dt="2025-12-01T16:20:01.769" v="1"/>
          <ac:spMkLst>
            <pc:docMk/>
            <pc:sldMk cId="1358583396" sldId="288"/>
            <ac:spMk id="8" creationId="{C39BE701-A67E-5BFD-B044-ECF13A621788}"/>
          </ac:spMkLst>
        </pc:spChg>
      </pc:sldChg>
      <pc:sldChg chg="modSp">
        <pc:chgData name="Alisdair Cunningham" userId="67e8d9ba-4582-42f1-b26c-e866daa7f65b" providerId="ADAL" clId="{D55405F9-96CE-42DD-9571-C3D40844E8B0}" dt="2025-12-01T16:20:01.769" v="1"/>
        <pc:sldMkLst>
          <pc:docMk/>
          <pc:sldMk cId="1547809924" sldId="289"/>
        </pc:sldMkLst>
        <pc:spChg chg="mod">
          <ac:chgData name="Alisdair Cunningham" userId="67e8d9ba-4582-42f1-b26c-e866daa7f65b" providerId="ADAL" clId="{D55405F9-96CE-42DD-9571-C3D40844E8B0}" dt="2025-12-01T16:19:50.928" v="0"/>
          <ac:spMkLst>
            <pc:docMk/>
            <pc:sldMk cId="1547809924" sldId="289"/>
            <ac:spMk id="2" creationId="{DCC55022-FB6B-03B1-63B3-3DF214375334}"/>
          </ac:spMkLst>
        </pc:spChg>
        <pc:spChg chg="mod">
          <ac:chgData name="Alisdair Cunningham" userId="67e8d9ba-4582-42f1-b26c-e866daa7f65b" providerId="ADAL" clId="{D55405F9-96CE-42DD-9571-C3D40844E8B0}" dt="2025-12-01T16:20:01.769" v="1"/>
          <ac:spMkLst>
            <pc:docMk/>
            <pc:sldMk cId="1547809924" sldId="289"/>
            <ac:spMk id="8" creationId="{C39BE701-A67E-5BFD-B044-ECF13A621788}"/>
          </ac:spMkLst>
        </pc:spChg>
      </pc:sldChg>
      <pc:sldChg chg="modSp">
        <pc:chgData name="Alisdair Cunningham" userId="67e8d9ba-4582-42f1-b26c-e866daa7f65b" providerId="ADAL" clId="{D55405F9-96CE-42DD-9571-C3D40844E8B0}" dt="2025-12-01T16:20:01.769" v="1"/>
        <pc:sldMkLst>
          <pc:docMk/>
          <pc:sldMk cId="2645159550" sldId="290"/>
        </pc:sldMkLst>
        <pc:spChg chg="mod">
          <ac:chgData name="Alisdair Cunningham" userId="67e8d9ba-4582-42f1-b26c-e866daa7f65b" providerId="ADAL" clId="{D55405F9-96CE-42DD-9571-C3D40844E8B0}" dt="2025-12-01T16:19:50.928" v="0"/>
          <ac:spMkLst>
            <pc:docMk/>
            <pc:sldMk cId="2645159550" sldId="290"/>
            <ac:spMk id="2" creationId="{DCC55022-FB6B-03B1-63B3-3DF214375334}"/>
          </ac:spMkLst>
        </pc:spChg>
        <pc:spChg chg="mod">
          <ac:chgData name="Alisdair Cunningham" userId="67e8d9ba-4582-42f1-b26c-e866daa7f65b" providerId="ADAL" clId="{D55405F9-96CE-42DD-9571-C3D40844E8B0}" dt="2025-12-01T16:20:01.769" v="1"/>
          <ac:spMkLst>
            <pc:docMk/>
            <pc:sldMk cId="2645159550" sldId="290"/>
            <ac:spMk id="8" creationId="{C39BE701-A67E-5BFD-B044-ECF13A621788}"/>
          </ac:spMkLst>
        </pc:spChg>
      </pc:sldChg>
      <pc:sldChg chg="modSp">
        <pc:chgData name="Alisdair Cunningham" userId="67e8d9ba-4582-42f1-b26c-e866daa7f65b" providerId="ADAL" clId="{D55405F9-96CE-42DD-9571-C3D40844E8B0}" dt="2025-12-01T16:20:01.769" v="1"/>
        <pc:sldMkLst>
          <pc:docMk/>
          <pc:sldMk cId="2943132405" sldId="291"/>
        </pc:sldMkLst>
        <pc:spChg chg="mod">
          <ac:chgData name="Alisdair Cunningham" userId="67e8d9ba-4582-42f1-b26c-e866daa7f65b" providerId="ADAL" clId="{D55405F9-96CE-42DD-9571-C3D40844E8B0}" dt="2025-12-01T16:19:50.928" v="0"/>
          <ac:spMkLst>
            <pc:docMk/>
            <pc:sldMk cId="2943132405" sldId="291"/>
            <ac:spMk id="2" creationId="{DCC55022-FB6B-03B1-63B3-3DF214375334}"/>
          </ac:spMkLst>
        </pc:spChg>
        <pc:spChg chg="mod">
          <ac:chgData name="Alisdair Cunningham" userId="67e8d9ba-4582-42f1-b26c-e866daa7f65b" providerId="ADAL" clId="{D55405F9-96CE-42DD-9571-C3D40844E8B0}" dt="2025-12-01T16:20:01.769" v="1"/>
          <ac:spMkLst>
            <pc:docMk/>
            <pc:sldMk cId="2943132405" sldId="291"/>
            <ac:spMk id="8" creationId="{C39BE701-A67E-5BFD-B044-ECF13A621788}"/>
          </ac:spMkLst>
        </pc:spChg>
      </pc:sldChg>
      <pc:sldChg chg="modSp">
        <pc:chgData name="Alisdair Cunningham" userId="67e8d9ba-4582-42f1-b26c-e866daa7f65b" providerId="ADAL" clId="{D55405F9-96CE-42DD-9571-C3D40844E8B0}" dt="2025-12-01T16:20:01.769" v="1"/>
        <pc:sldMkLst>
          <pc:docMk/>
          <pc:sldMk cId="355196764" sldId="292"/>
        </pc:sldMkLst>
        <pc:spChg chg="mod">
          <ac:chgData name="Alisdair Cunningham" userId="67e8d9ba-4582-42f1-b26c-e866daa7f65b" providerId="ADAL" clId="{D55405F9-96CE-42DD-9571-C3D40844E8B0}" dt="2025-12-01T16:19:50.928" v="0"/>
          <ac:spMkLst>
            <pc:docMk/>
            <pc:sldMk cId="355196764" sldId="292"/>
            <ac:spMk id="2" creationId="{DCC55022-FB6B-03B1-63B3-3DF214375334}"/>
          </ac:spMkLst>
        </pc:spChg>
        <pc:spChg chg="mod">
          <ac:chgData name="Alisdair Cunningham" userId="67e8d9ba-4582-42f1-b26c-e866daa7f65b" providerId="ADAL" clId="{D55405F9-96CE-42DD-9571-C3D40844E8B0}" dt="2025-12-01T16:20:01.769" v="1"/>
          <ac:spMkLst>
            <pc:docMk/>
            <pc:sldMk cId="355196764" sldId="292"/>
            <ac:spMk id="8" creationId="{C39BE701-A67E-5BFD-B044-ECF13A621788}"/>
          </ac:spMkLst>
        </pc:spChg>
      </pc:sldChg>
      <pc:sldChg chg="modSp">
        <pc:chgData name="Alisdair Cunningham" userId="67e8d9ba-4582-42f1-b26c-e866daa7f65b" providerId="ADAL" clId="{D55405F9-96CE-42DD-9571-C3D40844E8B0}" dt="2025-12-01T16:20:01.769" v="1"/>
        <pc:sldMkLst>
          <pc:docMk/>
          <pc:sldMk cId="3353081666" sldId="293"/>
        </pc:sldMkLst>
        <pc:spChg chg="mod">
          <ac:chgData name="Alisdair Cunningham" userId="67e8d9ba-4582-42f1-b26c-e866daa7f65b" providerId="ADAL" clId="{D55405F9-96CE-42DD-9571-C3D40844E8B0}" dt="2025-12-01T16:19:50.928" v="0"/>
          <ac:spMkLst>
            <pc:docMk/>
            <pc:sldMk cId="3353081666" sldId="293"/>
            <ac:spMk id="2" creationId="{DCC55022-FB6B-03B1-63B3-3DF214375334}"/>
          </ac:spMkLst>
        </pc:spChg>
        <pc:spChg chg="mod">
          <ac:chgData name="Alisdair Cunningham" userId="67e8d9ba-4582-42f1-b26c-e866daa7f65b" providerId="ADAL" clId="{D55405F9-96CE-42DD-9571-C3D40844E8B0}" dt="2025-12-01T16:20:01.769" v="1"/>
          <ac:spMkLst>
            <pc:docMk/>
            <pc:sldMk cId="3353081666" sldId="293"/>
            <ac:spMk id="8" creationId="{C39BE701-A67E-5BFD-B044-ECF13A621788}"/>
          </ac:spMkLst>
        </pc:spChg>
      </pc:sldChg>
      <pc:sldChg chg="modSp">
        <pc:chgData name="Alisdair Cunningham" userId="67e8d9ba-4582-42f1-b26c-e866daa7f65b" providerId="ADAL" clId="{D55405F9-96CE-42DD-9571-C3D40844E8B0}" dt="2025-12-01T16:20:01.769" v="1"/>
        <pc:sldMkLst>
          <pc:docMk/>
          <pc:sldMk cId="1462871224" sldId="294"/>
        </pc:sldMkLst>
        <pc:spChg chg="mod">
          <ac:chgData name="Alisdair Cunningham" userId="67e8d9ba-4582-42f1-b26c-e866daa7f65b" providerId="ADAL" clId="{D55405F9-96CE-42DD-9571-C3D40844E8B0}" dt="2025-12-01T16:20:01.769" v="1"/>
          <ac:spMkLst>
            <pc:docMk/>
            <pc:sldMk cId="1462871224" sldId="294"/>
            <ac:spMk id="8" creationId="{C39BE701-A67E-5BFD-B044-ECF13A621788}"/>
          </ac:spMkLst>
        </pc:spChg>
        <pc:spChg chg="mod">
          <ac:chgData name="Alisdair Cunningham" userId="67e8d9ba-4582-42f1-b26c-e866daa7f65b" providerId="ADAL" clId="{D55405F9-96CE-42DD-9571-C3D40844E8B0}" dt="2025-12-01T16:19:50.928" v="0"/>
          <ac:spMkLst>
            <pc:docMk/>
            <pc:sldMk cId="1462871224" sldId="294"/>
            <ac:spMk id="14" creationId="{3D5216FF-A848-7B03-7F19-B0E69A3C8466}"/>
          </ac:spMkLst>
        </pc:spChg>
      </pc:sldChg>
      <pc:sldChg chg="modSp">
        <pc:chgData name="Alisdair Cunningham" userId="67e8d9ba-4582-42f1-b26c-e866daa7f65b" providerId="ADAL" clId="{D55405F9-96CE-42DD-9571-C3D40844E8B0}" dt="2025-12-01T16:20:01.769" v="1"/>
        <pc:sldMkLst>
          <pc:docMk/>
          <pc:sldMk cId="494171189" sldId="295"/>
        </pc:sldMkLst>
        <pc:spChg chg="mod">
          <ac:chgData name="Alisdair Cunningham" userId="67e8d9ba-4582-42f1-b26c-e866daa7f65b" providerId="ADAL" clId="{D55405F9-96CE-42DD-9571-C3D40844E8B0}" dt="2025-12-01T16:20:01.769" v="1"/>
          <ac:spMkLst>
            <pc:docMk/>
            <pc:sldMk cId="494171189" sldId="295"/>
            <ac:spMk id="8" creationId="{C39BE701-A67E-5BFD-B044-ECF13A621788}"/>
          </ac:spMkLst>
        </pc:spChg>
        <pc:spChg chg="mod">
          <ac:chgData name="Alisdair Cunningham" userId="67e8d9ba-4582-42f1-b26c-e866daa7f65b" providerId="ADAL" clId="{D55405F9-96CE-42DD-9571-C3D40844E8B0}" dt="2025-12-01T16:19:50.928" v="0"/>
          <ac:spMkLst>
            <pc:docMk/>
            <pc:sldMk cId="494171189" sldId="295"/>
            <ac:spMk id="14" creationId="{3D5216FF-A848-7B03-7F19-B0E69A3C8466}"/>
          </ac:spMkLst>
        </pc:spChg>
      </pc:sldChg>
      <pc:sldChg chg="modSp">
        <pc:chgData name="Alisdair Cunningham" userId="67e8d9ba-4582-42f1-b26c-e866daa7f65b" providerId="ADAL" clId="{D55405F9-96CE-42DD-9571-C3D40844E8B0}" dt="2025-12-01T16:20:01.769" v="1"/>
        <pc:sldMkLst>
          <pc:docMk/>
          <pc:sldMk cId="705645347" sldId="296"/>
        </pc:sldMkLst>
        <pc:spChg chg="mod">
          <ac:chgData name="Alisdair Cunningham" userId="67e8d9ba-4582-42f1-b26c-e866daa7f65b" providerId="ADAL" clId="{D55405F9-96CE-42DD-9571-C3D40844E8B0}" dt="2025-12-01T16:20:01.769" v="1"/>
          <ac:spMkLst>
            <pc:docMk/>
            <pc:sldMk cId="705645347" sldId="296"/>
            <ac:spMk id="8" creationId="{C39BE701-A67E-5BFD-B044-ECF13A621788}"/>
          </ac:spMkLst>
        </pc:spChg>
        <pc:spChg chg="mod">
          <ac:chgData name="Alisdair Cunningham" userId="67e8d9ba-4582-42f1-b26c-e866daa7f65b" providerId="ADAL" clId="{D55405F9-96CE-42DD-9571-C3D40844E8B0}" dt="2025-12-01T16:19:50.928" v="0"/>
          <ac:spMkLst>
            <pc:docMk/>
            <pc:sldMk cId="705645347" sldId="296"/>
            <ac:spMk id="14" creationId="{3D5216FF-A848-7B03-7F19-B0E69A3C8466}"/>
          </ac:spMkLst>
        </pc:spChg>
      </pc:sldChg>
      <pc:sldChg chg="modSp">
        <pc:chgData name="Alisdair Cunningham" userId="67e8d9ba-4582-42f1-b26c-e866daa7f65b" providerId="ADAL" clId="{D55405F9-96CE-42DD-9571-C3D40844E8B0}" dt="2025-12-01T16:20:01.769" v="1"/>
        <pc:sldMkLst>
          <pc:docMk/>
          <pc:sldMk cId="3510366959" sldId="297"/>
        </pc:sldMkLst>
        <pc:spChg chg="mod">
          <ac:chgData name="Alisdair Cunningham" userId="67e8d9ba-4582-42f1-b26c-e866daa7f65b" providerId="ADAL" clId="{D55405F9-96CE-42DD-9571-C3D40844E8B0}" dt="2025-12-01T16:19:50.928" v="0"/>
          <ac:spMkLst>
            <pc:docMk/>
            <pc:sldMk cId="3510366959" sldId="297"/>
            <ac:spMk id="2" creationId="{DCC55022-FB6B-03B1-63B3-3DF214375334}"/>
          </ac:spMkLst>
        </pc:spChg>
        <pc:spChg chg="mod">
          <ac:chgData name="Alisdair Cunningham" userId="67e8d9ba-4582-42f1-b26c-e866daa7f65b" providerId="ADAL" clId="{D55405F9-96CE-42DD-9571-C3D40844E8B0}" dt="2025-12-01T16:20:01.769" v="1"/>
          <ac:spMkLst>
            <pc:docMk/>
            <pc:sldMk cId="3510366959" sldId="297"/>
            <ac:spMk id="8" creationId="{C39BE701-A67E-5BFD-B044-ECF13A621788}"/>
          </ac:spMkLst>
        </pc:spChg>
      </pc:sldChg>
      <pc:sldChg chg="modSp">
        <pc:chgData name="Alisdair Cunningham" userId="67e8d9ba-4582-42f1-b26c-e866daa7f65b" providerId="ADAL" clId="{D55405F9-96CE-42DD-9571-C3D40844E8B0}" dt="2025-12-01T16:20:01.769" v="1"/>
        <pc:sldMkLst>
          <pc:docMk/>
          <pc:sldMk cId="534517206" sldId="298"/>
        </pc:sldMkLst>
        <pc:spChg chg="mod">
          <ac:chgData name="Alisdair Cunningham" userId="67e8d9ba-4582-42f1-b26c-e866daa7f65b" providerId="ADAL" clId="{D55405F9-96CE-42DD-9571-C3D40844E8B0}" dt="2025-12-01T16:20:01.769" v="1"/>
          <ac:spMkLst>
            <pc:docMk/>
            <pc:sldMk cId="534517206" sldId="298"/>
            <ac:spMk id="8" creationId="{C39BE701-A67E-5BFD-B044-ECF13A621788}"/>
          </ac:spMkLst>
        </pc:spChg>
        <pc:spChg chg="mod">
          <ac:chgData name="Alisdair Cunningham" userId="67e8d9ba-4582-42f1-b26c-e866daa7f65b" providerId="ADAL" clId="{D55405F9-96CE-42DD-9571-C3D40844E8B0}" dt="2025-12-01T16:19:50.928" v="0"/>
          <ac:spMkLst>
            <pc:docMk/>
            <pc:sldMk cId="534517206" sldId="298"/>
            <ac:spMk id="14" creationId="{3D5216FF-A848-7B03-7F19-B0E69A3C8466}"/>
          </ac:spMkLst>
        </pc:spChg>
      </pc:sldChg>
      <pc:sldChg chg="modSp">
        <pc:chgData name="Alisdair Cunningham" userId="67e8d9ba-4582-42f1-b26c-e866daa7f65b" providerId="ADAL" clId="{D55405F9-96CE-42DD-9571-C3D40844E8B0}" dt="2025-12-01T16:20:01.769" v="1"/>
        <pc:sldMkLst>
          <pc:docMk/>
          <pc:sldMk cId="1548148002" sldId="299"/>
        </pc:sldMkLst>
        <pc:spChg chg="mod">
          <ac:chgData name="Alisdair Cunningham" userId="67e8d9ba-4582-42f1-b26c-e866daa7f65b" providerId="ADAL" clId="{D55405F9-96CE-42DD-9571-C3D40844E8B0}" dt="2025-12-01T16:20:01.769" v="1"/>
          <ac:spMkLst>
            <pc:docMk/>
            <pc:sldMk cId="1548148002" sldId="299"/>
            <ac:spMk id="8" creationId="{C39BE701-A67E-5BFD-B044-ECF13A621788}"/>
          </ac:spMkLst>
        </pc:spChg>
        <pc:spChg chg="mod">
          <ac:chgData name="Alisdair Cunningham" userId="67e8d9ba-4582-42f1-b26c-e866daa7f65b" providerId="ADAL" clId="{D55405F9-96CE-42DD-9571-C3D40844E8B0}" dt="2025-12-01T16:19:50.928" v="0"/>
          <ac:spMkLst>
            <pc:docMk/>
            <pc:sldMk cId="1548148002" sldId="299"/>
            <ac:spMk id="14" creationId="{3D5216FF-A848-7B03-7F19-B0E69A3C8466}"/>
          </ac:spMkLst>
        </pc:spChg>
      </pc:sldChg>
      <pc:sldChg chg="modSp">
        <pc:chgData name="Alisdair Cunningham" userId="67e8d9ba-4582-42f1-b26c-e866daa7f65b" providerId="ADAL" clId="{D55405F9-96CE-42DD-9571-C3D40844E8B0}" dt="2025-12-01T16:20:01.769" v="1"/>
        <pc:sldMkLst>
          <pc:docMk/>
          <pc:sldMk cId="934402016" sldId="300"/>
        </pc:sldMkLst>
        <pc:spChg chg="mod">
          <ac:chgData name="Alisdair Cunningham" userId="67e8d9ba-4582-42f1-b26c-e866daa7f65b" providerId="ADAL" clId="{D55405F9-96CE-42DD-9571-C3D40844E8B0}" dt="2025-12-01T16:20:01.769" v="1"/>
          <ac:spMkLst>
            <pc:docMk/>
            <pc:sldMk cId="934402016" sldId="300"/>
            <ac:spMk id="8" creationId="{C39BE701-A67E-5BFD-B044-ECF13A621788}"/>
          </ac:spMkLst>
        </pc:spChg>
        <pc:spChg chg="mod">
          <ac:chgData name="Alisdair Cunningham" userId="67e8d9ba-4582-42f1-b26c-e866daa7f65b" providerId="ADAL" clId="{D55405F9-96CE-42DD-9571-C3D40844E8B0}" dt="2025-12-01T16:19:50.928" v="0"/>
          <ac:spMkLst>
            <pc:docMk/>
            <pc:sldMk cId="934402016" sldId="300"/>
            <ac:spMk id="14" creationId="{3D5216FF-A848-7B03-7F19-B0E69A3C8466}"/>
          </ac:spMkLst>
        </pc:spChg>
      </pc:sldChg>
      <pc:sldChg chg="modSp">
        <pc:chgData name="Alisdair Cunningham" userId="67e8d9ba-4582-42f1-b26c-e866daa7f65b" providerId="ADAL" clId="{D55405F9-96CE-42DD-9571-C3D40844E8B0}" dt="2025-12-01T16:20:01.769" v="1"/>
        <pc:sldMkLst>
          <pc:docMk/>
          <pc:sldMk cId="4133954652" sldId="301"/>
        </pc:sldMkLst>
        <pc:spChg chg="mod">
          <ac:chgData name="Alisdair Cunningham" userId="67e8d9ba-4582-42f1-b26c-e866daa7f65b" providerId="ADAL" clId="{D55405F9-96CE-42DD-9571-C3D40844E8B0}" dt="2025-12-01T16:20:01.769" v="1"/>
          <ac:spMkLst>
            <pc:docMk/>
            <pc:sldMk cId="4133954652" sldId="301"/>
            <ac:spMk id="8" creationId="{C39BE701-A67E-5BFD-B044-ECF13A621788}"/>
          </ac:spMkLst>
        </pc:spChg>
        <pc:spChg chg="mod">
          <ac:chgData name="Alisdair Cunningham" userId="67e8d9ba-4582-42f1-b26c-e866daa7f65b" providerId="ADAL" clId="{D55405F9-96CE-42DD-9571-C3D40844E8B0}" dt="2025-12-01T16:19:50.928" v="0"/>
          <ac:spMkLst>
            <pc:docMk/>
            <pc:sldMk cId="4133954652" sldId="301"/>
            <ac:spMk id="14" creationId="{3D5216FF-A848-7B03-7F19-B0E69A3C8466}"/>
          </ac:spMkLst>
        </pc:spChg>
      </pc:sldChg>
      <pc:sldChg chg="modSp">
        <pc:chgData name="Alisdair Cunningham" userId="67e8d9ba-4582-42f1-b26c-e866daa7f65b" providerId="ADAL" clId="{D55405F9-96CE-42DD-9571-C3D40844E8B0}" dt="2025-12-01T16:20:01.769" v="1"/>
        <pc:sldMkLst>
          <pc:docMk/>
          <pc:sldMk cId="2135873919" sldId="302"/>
        </pc:sldMkLst>
        <pc:spChg chg="mod">
          <ac:chgData name="Alisdair Cunningham" userId="67e8d9ba-4582-42f1-b26c-e866daa7f65b" providerId="ADAL" clId="{D55405F9-96CE-42DD-9571-C3D40844E8B0}" dt="2025-12-01T16:19:50.928" v="0"/>
          <ac:spMkLst>
            <pc:docMk/>
            <pc:sldMk cId="2135873919" sldId="302"/>
            <ac:spMk id="2" creationId="{DCC55022-FB6B-03B1-63B3-3DF214375334}"/>
          </ac:spMkLst>
        </pc:spChg>
        <pc:spChg chg="mod">
          <ac:chgData name="Alisdair Cunningham" userId="67e8d9ba-4582-42f1-b26c-e866daa7f65b" providerId="ADAL" clId="{D55405F9-96CE-42DD-9571-C3D40844E8B0}" dt="2025-12-01T16:20:01.769" v="1"/>
          <ac:spMkLst>
            <pc:docMk/>
            <pc:sldMk cId="2135873919" sldId="302"/>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gsp.humboldt.edu/olm/Courses/GSP_216/online/lesson1/history.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geonarrative.usgs.gov/landsat-1/"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667249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3131028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 </a:t>
            </a:r>
            <a:r>
              <a:rPr lang="en-GB">
                <a:hlinkClick r:id="rId3"/>
              </a:rPr>
              <a:t>GSP 216 (humboldt.edu)</a:t>
            </a:r>
            <a:r>
              <a:rPr lang="en-GB"/>
              <a:t> http://gsp.humboldt.edu/olm/Courses/GSP_216/online/lesson1/history.html</a:t>
            </a:r>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94402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188259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988859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Hemati</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Hasanlou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Mahdianpari</a:t>
            </a:r>
            <a:r>
              <a:rPr lang="en-GB" b="0" i="0">
                <a:solidFill>
                  <a:srgbClr val="222222"/>
                </a:solidFill>
                <a:effectLst/>
                <a:latin typeface="Arial" panose="020B0604020202020204" pitchFamily="34" charset="0"/>
              </a:rPr>
              <a:t>, M., &amp; </a:t>
            </a:r>
            <a:r>
              <a:rPr lang="en-GB" b="0" i="0" err="1">
                <a:solidFill>
                  <a:srgbClr val="222222"/>
                </a:solidFill>
                <a:effectLst/>
                <a:latin typeface="Arial" panose="020B0604020202020204" pitchFamily="34" charset="0"/>
              </a:rPr>
              <a:t>Mohammadimanesh</a:t>
            </a:r>
            <a:r>
              <a:rPr lang="en-GB" b="0" i="0">
                <a:solidFill>
                  <a:srgbClr val="222222"/>
                </a:solidFill>
                <a:effectLst/>
                <a:latin typeface="Arial" panose="020B0604020202020204" pitchFamily="34" charset="0"/>
              </a:rPr>
              <a:t>, F. (2021). A systematic review of </a:t>
            </a:r>
            <a:r>
              <a:rPr lang="en-GB" b="0" i="0" err="1">
                <a:solidFill>
                  <a:srgbClr val="222222"/>
                </a:solidFill>
                <a:effectLst/>
                <a:latin typeface="Arial" panose="020B0604020202020204" pitchFamily="34" charset="0"/>
              </a:rPr>
              <a:t>landsat</a:t>
            </a:r>
            <a:r>
              <a:rPr lang="en-GB" b="0" i="0">
                <a:solidFill>
                  <a:srgbClr val="222222"/>
                </a:solidFill>
                <a:effectLst/>
                <a:latin typeface="Arial" panose="020B0604020202020204" pitchFamily="34" charset="0"/>
              </a:rPr>
              <a:t> data for change detection applications: 50 years of monitoring the earth.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13</a:t>
            </a:r>
            <a:r>
              <a:rPr lang="en-GB" b="0" i="0">
                <a:solidFill>
                  <a:srgbClr val="222222"/>
                </a:solidFill>
                <a:effectLst/>
                <a:latin typeface="Arial" panose="020B0604020202020204" pitchFamily="34" charset="0"/>
              </a:rPr>
              <a:t>(15), 2869.</a:t>
            </a:r>
          </a:p>
          <a:p>
            <a:endParaRPr lang="en-GB" b="0" i="0">
              <a:solidFill>
                <a:srgbClr val="222222"/>
              </a:solidFill>
              <a:effectLst/>
              <a:latin typeface="Arial" panose="020B0604020202020204" pitchFamily="34" charset="0"/>
            </a:endParaRPr>
          </a:p>
          <a:p>
            <a:r>
              <a:rPr lang="da-DK">
                <a:hlinkClick r:id="rId3"/>
              </a:rPr>
              <a:t>Landsat 1 </a:t>
            </a:r>
            <a:r>
              <a:rPr lang="da-DK" err="1">
                <a:hlinkClick r:id="rId3"/>
              </a:rPr>
              <a:t>StoryMap</a:t>
            </a:r>
            <a:r>
              <a:rPr lang="da-DK">
                <a:hlinkClick r:id="rId3"/>
              </a:rPr>
              <a:t> (usgs.gov)</a:t>
            </a:r>
            <a:r>
              <a:rPr lang="en-GB" b="0" i="0">
                <a:solidFill>
                  <a:srgbClr val="222222"/>
                </a:solidFill>
                <a:effectLst/>
                <a:latin typeface="Arial" panose="020B0604020202020204" pitchFamily="34" charset="0"/>
              </a:rPr>
              <a:t> https://geonarrative.usgs.gov/landsat-1/</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168049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815534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221034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552475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2548413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958760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4098210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6689633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2664071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34033704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093255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Deroin</a:t>
            </a:r>
            <a:r>
              <a:rPr lang="en-GB" b="0" i="0">
                <a:solidFill>
                  <a:srgbClr val="222222"/>
                </a:solidFill>
                <a:effectLst/>
                <a:latin typeface="Arial" panose="020B0604020202020204" pitchFamily="34" charset="0"/>
              </a:rPr>
              <a:t>, J.P., </a:t>
            </a:r>
            <a:r>
              <a:rPr lang="en-GB" b="0" i="0" err="1">
                <a:solidFill>
                  <a:srgbClr val="222222"/>
                </a:solidFill>
                <a:effectLst/>
                <a:latin typeface="Arial" panose="020B0604020202020204" pitchFamily="34" charset="0"/>
              </a:rPr>
              <a:t>Téreygeol</a:t>
            </a:r>
            <a:r>
              <a:rPr lang="en-GB" b="0" i="0">
                <a:solidFill>
                  <a:srgbClr val="222222"/>
                </a:solidFill>
                <a:effectLst/>
                <a:latin typeface="Arial" panose="020B0604020202020204" pitchFamily="34" charset="0"/>
              </a:rPr>
              <a:t>, F., Cruz, P., Guillot, I. and </a:t>
            </a:r>
            <a:r>
              <a:rPr lang="en-GB" b="0" i="0" err="1">
                <a:solidFill>
                  <a:srgbClr val="222222"/>
                </a:solidFill>
                <a:effectLst/>
                <a:latin typeface="Arial" panose="020B0604020202020204" pitchFamily="34" charset="0"/>
              </a:rPr>
              <a:t>Méaudre</a:t>
            </a:r>
            <a:r>
              <a:rPr lang="en-GB" b="0" i="0">
                <a:solidFill>
                  <a:srgbClr val="222222"/>
                </a:solidFill>
                <a:effectLst/>
                <a:latin typeface="Arial" panose="020B0604020202020204" pitchFamily="34" charset="0"/>
              </a:rPr>
              <a:t>, J.C., 2012. Integrated non-invasive remote-sensing techniques and field survey for the geoarchaeological study of the Sud </a:t>
            </a:r>
            <a:r>
              <a:rPr lang="en-GB" b="0" i="0" err="1">
                <a:solidFill>
                  <a:srgbClr val="222222"/>
                </a:solidFill>
                <a:effectLst/>
                <a:latin typeface="Arial" panose="020B0604020202020204" pitchFamily="34" charset="0"/>
              </a:rPr>
              <a:t>Lípez</a:t>
            </a:r>
            <a:r>
              <a:rPr lang="en-GB" b="0" i="0">
                <a:solidFill>
                  <a:srgbClr val="222222"/>
                </a:solidFill>
                <a:effectLst/>
                <a:latin typeface="Arial" panose="020B0604020202020204" pitchFamily="34" charset="0"/>
              </a:rPr>
              <a:t> mining district, Bolivia. </a:t>
            </a:r>
            <a:r>
              <a:rPr lang="en-GB" b="0" i="1">
                <a:solidFill>
                  <a:srgbClr val="222222"/>
                </a:solidFill>
                <a:effectLst/>
                <a:latin typeface="Arial" panose="020B0604020202020204" pitchFamily="34" charset="0"/>
              </a:rPr>
              <a:t>Journal of Geophysics and Engineering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9</a:t>
            </a:r>
            <a:r>
              <a:rPr lang="en-GB" b="0" i="0">
                <a:solidFill>
                  <a:srgbClr val="222222"/>
                </a:solidFill>
                <a:effectLst/>
                <a:latin typeface="Arial" panose="020B0604020202020204" pitchFamily="34" charset="0"/>
              </a:rPr>
              <a:t>(4), pp.S40-S52.</a:t>
            </a:r>
          </a:p>
          <a:p>
            <a:endParaRPr lang="en-GB" b="0" i="0">
              <a:solidFill>
                <a:srgbClr val="222222"/>
              </a:solidFill>
              <a:effectLst/>
              <a:latin typeface="Arial" panose="020B0604020202020204" pitchFamily="34" charset="0"/>
            </a:endParaRPr>
          </a:p>
          <a:p>
            <a:r>
              <a:rPr lang="en-GB">
                <a:hlinkClick r:id="rId3"/>
              </a:rPr>
              <a:t>Spatial Resolution - an overview | ScienceDirect Topics</a:t>
            </a:r>
            <a:r>
              <a:rPr lang="en-GB" b="0" i="0">
                <a:solidFill>
                  <a:srgbClr val="222222"/>
                </a:solidFill>
                <a:effectLst/>
                <a:latin typeface="Arial" panose="020B0604020202020204" pitchFamily="34" charset="0"/>
              </a:rPr>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38268664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a:p>
            <a:endParaRPr lang="en-GB" sz="1200"/>
          </a:p>
          <a:p>
            <a:r>
              <a:rPr lang="en-GB">
                <a:hlinkClick r:id="rId3"/>
              </a:rPr>
              <a:t>Spatial Resolution - an overview | ScienceDirect Topics</a:t>
            </a:r>
            <a:r>
              <a:rPr lang="en-GB" sz="1200"/>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30169779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a:p>
            <a:endParaRPr lang="en-GB" sz="1200"/>
          </a:p>
          <a:p>
            <a:r>
              <a:rPr lang="en-GB">
                <a:hlinkClick r:id="rId3"/>
              </a:rPr>
              <a:t>Spatial Resolution - an overview | ScienceDirect Topics</a:t>
            </a:r>
            <a:r>
              <a:rPr lang="en-GB" sz="1200"/>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4089634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Source: </a:t>
            </a:r>
            <a:r>
              <a:rPr lang="en-GB" sz="1200" err="1"/>
              <a:t>Deroin</a:t>
            </a:r>
            <a:r>
              <a:rPr lang="en-GB" sz="1200"/>
              <a:t>, J.P., </a:t>
            </a:r>
            <a:r>
              <a:rPr lang="en-GB" sz="1200" err="1"/>
              <a:t>Téreygeol</a:t>
            </a:r>
            <a:r>
              <a:rPr lang="en-GB" sz="1200"/>
              <a:t>, F., Cruz, P., Guillot, I. and </a:t>
            </a:r>
            <a:r>
              <a:rPr lang="en-GB" sz="1200" err="1"/>
              <a:t>Méaudre</a:t>
            </a:r>
            <a:r>
              <a:rPr lang="en-GB" sz="1200"/>
              <a:t>, J.C., 2012. Integrated non-invasive remote-sensing techniques and field survey for the geoarchaeological study of the Sud </a:t>
            </a:r>
            <a:r>
              <a:rPr lang="en-GB" sz="1200" err="1"/>
              <a:t>Lípez</a:t>
            </a:r>
            <a:r>
              <a:rPr lang="en-GB" sz="1200"/>
              <a:t> mining district, Bolivia. Journal of Geophysics and Engineering, 9(4), pp.S40-S52.</a:t>
            </a:r>
          </a:p>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079635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024527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03/12/2025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12/03/2025</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03/12/2025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video" Target="https://www.youtube.com/embed/Sykfqa3MKAg?feature=oembed" TargetMode="Externa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notesSlide" Target="../notesSlides/notesSlide7.xml"/><Relationship Id="rId7" Type="http://schemas.openxmlformats.org/officeDocument/2006/relationships/image" Target="../media/image13.png"/><Relationship Id="rId2" Type="http://schemas.openxmlformats.org/officeDocument/2006/relationships/slideLayout" Target="../slideLayouts/slideLayout1.xml"/><Relationship Id="rId1" Type="http://schemas.openxmlformats.org/officeDocument/2006/relationships/video" Target="https://www.youtube.com/embed/WT39gTs9X7k?feature=oembed" TargetMode="Externa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8.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video" Target="https://www.youtube.com/embed/olPLHK4p5HM?feature=oembed" TargetMode="Externa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36.jpe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38.png"/><Relationship Id="rId4" Type="http://schemas.openxmlformats.org/officeDocument/2006/relationships/image" Target="../media/image37.jpe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9.jpeg"/><Relationship Id="rId4" Type="http://schemas.openxmlformats.org/officeDocument/2006/relationships/image" Target="../media/image37.jpe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40.png"/><Relationship Id="rId5" Type="http://schemas.openxmlformats.org/officeDocument/2006/relationships/hyperlink" Target="https://www.earthdata.nasa.gov/learn/backgrounders/remote-sensing" TargetMode="External"/><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geonarrative.usgs.gov/landsat-1/"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1.jpeg"/><Relationship Id="rId4" Type="http://schemas.openxmlformats.org/officeDocument/2006/relationships/hyperlink" Target="https://apps.sentinel-hub.com/eo-browser/"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35868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a:latin typeface="+mj-lt"/>
                <a:ea typeface="+mj-ea"/>
                <a:cs typeface="+mj-cs"/>
              </a:rPr>
              <a:t>ACNA6003: </a:t>
            </a:r>
          </a:p>
          <a:p>
            <a:pPr algn="ctr">
              <a:lnSpc>
                <a:spcPct val="90000"/>
              </a:lnSpc>
              <a:spcBef>
                <a:spcPct val="0"/>
              </a:spcBef>
              <a:spcAft>
                <a:spcPts val="600"/>
              </a:spcAft>
            </a:pPr>
            <a:r>
              <a:rPr lang="en-GB" sz="5000">
                <a:latin typeface="+mj-lt"/>
                <a:ea typeface="+mj-ea"/>
                <a:cs typeface="+mj-cs"/>
              </a:rPr>
              <a:t>Lecture 7</a:t>
            </a:r>
          </a:p>
          <a:p>
            <a:pPr algn="ctr">
              <a:lnSpc>
                <a:spcPct val="90000"/>
              </a:lnSpc>
              <a:spcBef>
                <a:spcPct val="0"/>
              </a:spcBef>
              <a:spcAft>
                <a:spcPts val="600"/>
              </a:spcAft>
            </a:pPr>
            <a:r>
              <a:rPr lang="en-GB" sz="5000">
                <a:latin typeface="+mj-lt"/>
                <a:ea typeface="+mj-ea"/>
                <a:cs typeface="+mj-cs"/>
              </a:rPr>
              <a:t>Introduction to Remote Sensing</a:t>
            </a:r>
            <a:endParaRPr lang="en-US" sz="500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a:t>
            </a:fld>
            <a:r>
              <a:rPr lang="en-GB"/>
              <a:t> / 26</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03/12/2025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4160938" y="390758"/>
            <a:ext cx="6644082" cy="830997"/>
          </a:xfrm>
          <a:prstGeom prst="rect">
            <a:avLst/>
          </a:prstGeom>
          <a:noFill/>
        </p:spPr>
        <p:txBody>
          <a:bodyPr wrap="square" rtlCol="0">
            <a:spAutoFit/>
          </a:bodyPr>
          <a:lstStyle/>
          <a:p>
            <a:r>
              <a:rPr lang="en-GB" sz="2400"/>
              <a:t>This lecture will contain the following:</a:t>
            </a:r>
          </a:p>
          <a:p>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50179145"/>
              </p:ext>
            </p:extLst>
          </p:nvPr>
        </p:nvGraphicFramePr>
        <p:xfrm>
          <a:off x="4160938" y="860130"/>
          <a:ext cx="6992679" cy="55080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400"/>
                        <a:t>Slide(s)</a:t>
                      </a:r>
                    </a:p>
                  </a:txBody>
                  <a:tcPr/>
                </a:tc>
                <a:tc>
                  <a:txBody>
                    <a:bodyPr/>
                    <a:lstStyle/>
                    <a:p>
                      <a:r>
                        <a:rPr lang="en-GB" sz="1400"/>
                        <a:t>Topic</a:t>
                      </a:r>
                    </a:p>
                  </a:txBody>
                  <a:tcPr/>
                </a:tc>
                <a:extLst>
                  <a:ext uri="{0D108BD9-81ED-4DB2-BD59-A6C34878D82A}">
                    <a16:rowId xmlns:a16="http://schemas.microsoft.com/office/drawing/2014/main" val="2577364065"/>
                  </a:ext>
                </a:extLst>
              </a:tr>
              <a:tr h="324000">
                <a:tc>
                  <a:txBody>
                    <a:bodyPr/>
                    <a:lstStyle/>
                    <a:p>
                      <a:pPr algn="ctr"/>
                      <a:r>
                        <a:rPr lang="en-GB" sz="1400"/>
                        <a:t>3 - 4</a:t>
                      </a:r>
                    </a:p>
                  </a:txBody>
                  <a:tcPr/>
                </a:tc>
                <a:tc>
                  <a:txBody>
                    <a:bodyPr/>
                    <a:lstStyle/>
                    <a:p>
                      <a:r>
                        <a:rPr lang="en-GB" sz="1400"/>
                        <a:t>What is remote sensing?</a:t>
                      </a:r>
                    </a:p>
                  </a:txBody>
                  <a:tcPr/>
                </a:tc>
                <a:extLst>
                  <a:ext uri="{0D108BD9-81ED-4DB2-BD59-A6C34878D82A}">
                    <a16:rowId xmlns:a16="http://schemas.microsoft.com/office/drawing/2014/main" val="586689555"/>
                  </a:ext>
                </a:extLst>
              </a:tr>
              <a:tr h="324000">
                <a:tc>
                  <a:txBody>
                    <a:bodyPr/>
                    <a:lstStyle/>
                    <a:p>
                      <a:pPr algn="ctr"/>
                      <a:r>
                        <a:rPr lang="en-GB" sz="1400"/>
                        <a:t>5</a:t>
                      </a:r>
                    </a:p>
                  </a:txBody>
                  <a:tcPr/>
                </a:tc>
                <a:tc>
                  <a:txBody>
                    <a:bodyPr/>
                    <a:lstStyle/>
                    <a:p>
                      <a:r>
                        <a:rPr lang="en-GB" sz="1400"/>
                        <a:t>Types of remote sensing</a:t>
                      </a:r>
                    </a:p>
                  </a:txBody>
                  <a:tcPr/>
                </a:tc>
                <a:extLst>
                  <a:ext uri="{0D108BD9-81ED-4DB2-BD59-A6C34878D82A}">
                    <a16:rowId xmlns:a16="http://schemas.microsoft.com/office/drawing/2014/main" val="3837722624"/>
                  </a:ext>
                </a:extLst>
              </a:tr>
              <a:tr h="324000">
                <a:tc>
                  <a:txBody>
                    <a:bodyPr/>
                    <a:lstStyle/>
                    <a:p>
                      <a:pPr algn="ctr"/>
                      <a:r>
                        <a:rPr lang="en-GB" sz="1400"/>
                        <a:t>6 – 9</a:t>
                      </a:r>
                    </a:p>
                  </a:txBody>
                  <a:tcPr/>
                </a:tc>
                <a:tc>
                  <a:txBody>
                    <a:bodyPr/>
                    <a:lstStyle/>
                    <a:p>
                      <a:r>
                        <a:rPr lang="en-GB" sz="1400"/>
                        <a:t>Origin of remote sensing</a:t>
                      </a:r>
                    </a:p>
                  </a:txBody>
                  <a:tcPr/>
                </a:tc>
                <a:extLst>
                  <a:ext uri="{0D108BD9-81ED-4DB2-BD59-A6C34878D82A}">
                    <a16:rowId xmlns:a16="http://schemas.microsoft.com/office/drawing/2014/main" val="3852937406"/>
                  </a:ext>
                </a:extLst>
              </a:tr>
              <a:tr h="324000">
                <a:tc>
                  <a:txBody>
                    <a:bodyPr/>
                    <a:lstStyle/>
                    <a:p>
                      <a:pPr algn="ctr"/>
                      <a:r>
                        <a:rPr lang="en-GB" sz="140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Advantages of remote sensing</a:t>
                      </a:r>
                    </a:p>
                  </a:txBody>
                  <a:tcPr/>
                </a:tc>
                <a:extLst>
                  <a:ext uri="{0D108BD9-81ED-4DB2-BD59-A6C34878D82A}">
                    <a16:rowId xmlns:a16="http://schemas.microsoft.com/office/drawing/2014/main" val="1523503452"/>
                  </a:ext>
                </a:extLst>
              </a:tr>
              <a:tr h="324000">
                <a:tc>
                  <a:txBody>
                    <a:bodyPr/>
                    <a:lstStyle/>
                    <a:p>
                      <a:pPr algn="ctr"/>
                      <a:r>
                        <a:rPr lang="en-GB" sz="140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EO orbits</a:t>
                      </a:r>
                    </a:p>
                  </a:txBody>
                  <a:tcPr/>
                </a:tc>
                <a:extLst>
                  <a:ext uri="{0D108BD9-81ED-4DB2-BD59-A6C34878D82A}">
                    <a16:rowId xmlns:a16="http://schemas.microsoft.com/office/drawing/2014/main" val="4124221353"/>
                  </a:ext>
                </a:extLst>
              </a:tr>
              <a:tr h="324000">
                <a:tc>
                  <a:txBody>
                    <a:bodyPr/>
                    <a:lstStyle/>
                    <a:p>
                      <a:pPr algn="ctr"/>
                      <a:r>
                        <a:rPr lang="en-GB" sz="140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Scales of Remote Sensing</a:t>
                      </a:r>
                    </a:p>
                  </a:txBody>
                  <a:tcPr/>
                </a:tc>
                <a:extLst>
                  <a:ext uri="{0D108BD9-81ED-4DB2-BD59-A6C34878D82A}">
                    <a16:rowId xmlns:a16="http://schemas.microsoft.com/office/drawing/2014/main" val="3512172326"/>
                  </a:ext>
                </a:extLst>
              </a:tr>
              <a:tr h="324000">
                <a:tc>
                  <a:txBody>
                    <a:bodyPr/>
                    <a:lstStyle/>
                    <a:p>
                      <a:pPr algn="ctr"/>
                      <a:r>
                        <a:rPr lang="en-GB" sz="140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Spatial resolution</a:t>
                      </a:r>
                    </a:p>
                  </a:txBody>
                  <a:tcPr/>
                </a:tc>
                <a:extLst>
                  <a:ext uri="{0D108BD9-81ED-4DB2-BD59-A6C34878D82A}">
                    <a16:rowId xmlns:a16="http://schemas.microsoft.com/office/drawing/2014/main" val="2867839914"/>
                  </a:ext>
                </a:extLst>
              </a:tr>
              <a:tr h="324000">
                <a:tc>
                  <a:txBody>
                    <a:bodyPr/>
                    <a:lstStyle/>
                    <a:p>
                      <a:pPr algn="ctr"/>
                      <a:r>
                        <a:rPr lang="en-GB" sz="1400"/>
                        <a:t>15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Spatial: GRC, GRD, GSD and Pixel Size</a:t>
                      </a:r>
                    </a:p>
                  </a:txBody>
                  <a:tcPr/>
                </a:tc>
                <a:extLst>
                  <a:ext uri="{0D108BD9-81ED-4DB2-BD59-A6C34878D82A}">
                    <a16:rowId xmlns:a16="http://schemas.microsoft.com/office/drawing/2014/main" val="3895587409"/>
                  </a:ext>
                </a:extLst>
              </a:tr>
              <a:tr h="324000">
                <a:tc>
                  <a:txBody>
                    <a:bodyPr/>
                    <a:lstStyle/>
                    <a:p>
                      <a:pPr algn="ctr"/>
                      <a:r>
                        <a:rPr lang="en-GB" sz="140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err="1"/>
                        <a:t>Pushbroom</a:t>
                      </a:r>
                      <a:r>
                        <a:rPr lang="en-GB" sz="1400"/>
                        <a:t> vs Whiskbroom</a:t>
                      </a:r>
                    </a:p>
                  </a:txBody>
                  <a:tcPr/>
                </a:tc>
                <a:extLst>
                  <a:ext uri="{0D108BD9-81ED-4DB2-BD59-A6C34878D82A}">
                    <a16:rowId xmlns:a16="http://schemas.microsoft.com/office/drawing/2014/main" val="2691238003"/>
                  </a:ext>
                </a:extLst>
              </a:tr>
              <a:tr h="324000">
                <a:tc>
                  <a:txBody>
                    <a:bodyPr/>
                    <a:lstStyle/>
                    <a:p>
                      <a:pPr algn="ctr"/>
                      <a:r>
                        <a:rPr lang="en-GB" sz="1400"/>
                        <a:t>18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Mixed pixels</a:t>
                      </a:r>
                    </a:p>
                  </a:txBody>
                  <a:tcPr/>
                </a:tc>
                <a:extLst>
                  <a:ext uri="{0D108BD9-81ED-4DB2-BD59-A6C34878D82A}">
                    <a16:rowId xmlns:a16="http://schemas.microsoft.com/office/drawing/2014/main" val="3145460327"/>
                  </a:ext>
                </a:extLst>
              </a:tr>
              <a:tr h="324000">
                <a:tc>
                  <a:txBody>
                    <a:bodyPr/>
                    <a:lstStyle/>
                    <a:p>
                      <a:pPr algn="ctr"/>
                      <a:r>
                        <a:rPr lang="en-GB" sz="140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Spatial Resolution over time</a:t>
                      </a:r>
                    </a:p>
                  </a:txBody>
                  <a:tcPr/>
                </a:tc>
                <a:extLst>
                  <a:ext uri="{0D108BD9-81ED-4DB2-BD59-A6C34878D82A}">
                    <a16:rowId xmlns:a16="http://schemas.microsoft.com/office/drawing/2014/main" val="1926215732"/>
                  </a:ext>
                </a:extLst>
              </a:tr>
              <a:tr h="324000">
                <a:tc>
                  <a:txBody>
                    <a:bodyPr/>
                    <a:lstStyle/>
                    <a:p>
                      <a:pPr algn="ctr"/>
                      <a:r>
                        <a:rPr lang="en-GB" sz="140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Spatial Resolution vs Cost</a:t>
                      </a:r>
                    </a:p>
                  </a:txBody>
                  <a:tcPr/>
                </a:tc>
                <a:extLst>
                  <a:ext uri="{0D108BD9-81ED-4DB2-BD59-A6C34878D82A}">
                    <a16:rowId xmlns:a16="http://schemas.microsoft.com/office/drawing/2014/main" val="3778163858"/>
                  </a:ext>
                </a:extLst>
              </a:tr>
              <a:tr h="324000">
                <a:tc>
                  <a:txBody>
                    <a:bodyPr/>
                    <a:lstStyle/>
                    <a:p>
                      <a:pPr algn="ctr"/>
                      <a:r>
                        <a:rPr lang="en-GB" sz="140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fr-FR" sz="1400" b="0"/>
                        <a:t>Spatial </a:t>
                      </a:r>
                      <a:r>
                        <a:rPr lang="en-GB" sz="1400" b="0"/>
                        <a:t>Resolution selection</a:t>
                      </a:r>
                    </a:p>
                  </a:txBody>
                  <a:tcPr/>
                </a:tc>
                <a:extLst>
                  <a:ext uri="{0D108BD9-81ED-4DB2-BD59-A6C34878D82A}">
                    <a16:rowId xmlns:a16="http://schemas.microsoft.com/office/drawing/2014/main" val="2973458218"/>
                  </a:ext>
                </a:extLst>
              </a:tr>
              <a:tr h="324000">
                <a:tc>
                  <a:txBody>
                    <a:bodyPr/>
                    <a:lstStyle/>
                    <a:p>
                      <a:pPr algn="ctr"/>
                      <a:r>
                        <a:rPr lang="en-GB" sz="140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Radiometric Resolution</a:t>
                      </a:r>
                    </a:p>
                  </a:txBody>
                  <a:tcPr/>
                </a:tc>
                <a:extLst>
                  <a:ext uri="{0D108BD9-81ED-4DB2-BD59-A6C34878D82A}">
                    <a16:rowId xmlns:a16="http://schemas.microsoft.com/office/drawing/2014/main" val="2036420356"/>
                  </a:ext>
                </a:extLst>
              </a:tr>
              <a:tr h="324000">
                <a:tc>
                  <a:txBody>
                    <a:bodyPr/>
                    <a:lstStyle/>
                    <a:p>
                      <a:pPr algn="ctr"/>
                      <a:r>
                        <a:rPr lang="en-GB" sz="140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Summary</a:t>
                      </a:r>
                    </a:p>
                  </a:txBody>
                  <a:tcPr/>
                </a:tc>
                <a:extLst>
                  <a:ext uri="{0D108BD9-81ED-4DB2-BD59-A6C34878D82A}">
                    <a16:rowId xmlns:a16="http://schemas.microsoft.com/office/drawing/2014/main" val="1006335020"/>
                  </a:ext>
                </a:extLst>
              </a:tr>
              <a:tr h="324000">
                <a:tc>
                  <a:txBody>
                    <a:bodyPr/>
                    <a:lstStyle/>
                    <a:p>
                      <a:pPr algn="ctr"/>
                      <a:r>
                        <a:rPr lang="en-GB" sz="1400"/>
                        <a:t>25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Next Session</a:t>
                      </a:r>
                    </a:p>
                  </a:txBody>
                  <a:tcPr/>
                </a:tc>
                <a:extLst>
                  <a:ext uri="{0D108BD9-81ED-4DB2-BD59-A6C34878D82A}">
                    <a16:rowId xmlns:a16="http://schemas.microsoft.com/office/drawing/2014/main" val="4195685479"/>
                  </a:ext>
                </a:extLst>
              </a:tr>
            </a:tbl>
          </a:graphicData>
        </a:graphic>
      </p:graphicFrame>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What is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772247" y="1112537"/>
            <a:ext cx="7726262" cy="4401205"/>
          </a:xfrm>
          <a:prstGeom prst="rect">
            <a:avLst/>
          </a:prstGeom>
          <a:noFill/>
        </p:spPr>
        <p:txBody>
          <a:bodyPr wrap="square" rtlCol="0">
            <a:spAutoFit/>
          </a:bodyPr>
          <a:lstStyle/>
          <a:p>
            <a:pPr algn="ctr"/>
            <a:r>
              <a:rPr lang="en-GB" sz="2800" i="0">
                <a:effectLst/>
              </a:rPr>
              <a:t>The general definition of remote sensing involves:</a:t>
            </a:r>
          </a:p>
          <a:p>
            <a:pPr algn="ctr"/>
            <a:endParaRPr lang="en-GB" sz="2800"/>
          </a:p>
          <a:p>
            <a:pPr algn="ctr"/>
            <a:r>
              <a:rPr lang="en-GB" sz="2800" b="1" i="0">
                <a:effectLst/>
                <a:latin typeface="Comic Sans MS" panose="030F0702030302020204" pitchFamily="66" charset="0"/>
              </a:rPr>
              <a:t>The ability to acquire / gather information about an object or phenomenon, from a distance, without making physical contact with it.</a:t>
            </a:r>
          </a:p>
          <a:p>
            <a:pPr algn="ctr"/>
            <a:endParaRPr lang="en-GB" sz="2800">
              <a:solidFill>
                <a:schemeClr val="accent1"/>
              </a:solidFill>
            </a:endParaRPr>
          </a:p>
          <a:p>
            <a:pPr algn="ctr"/>
            <a:r>
              <a:rPr lang="en-GB" sz="2800">
                <a:latin typeface="Comic Sans MS" panose="030F0702030302020204" pitchFamily="66" charset="0"/>
              </a:rPr>
              <a:t>Based on this description, can you identify 3 remote sensors that people are typically born with?</a:t>
            </a:r>
          </a:p>
        </p:txBody>
      </p:sp>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4</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What is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71291" y="434637"/>
            <a:ext cx="8382000" cy="2677656"/>
          </a:xfrm>
          <a:prstGeom prst="rect">
            <a:avLst/>
          </a:prstGeom>
          <a:noFill/>
        </p:spPr>
        <p:txBody>
          <a:bodyPr wrap="square" rtlCol="0">
            <a:spAutoFit/>
          </a:bodyPr>
          <a:lstStyle/>
          <a:p>
            <a:pPr algn="ctr"/>
            <a:r>
              <a:rPr lang="en-GB" sz="2400" i="0">
                <a:effectLst/>
              </a:rPr>
              <a:t>More specifically, within the geospatial field, “remote sensing</a:t>
            </a:r>
            <a:r>
              <a:rPr lang="en-GB" sz="2400"/>
              <a:t>”</a:t>
            </a:r>
            <a:r>
              <a:rPr lang="en-GB" sz="2400" i="0">
                <a:effectLst/>
              </a:rPr>
              <a:t> typically refers to Earth Observation (EO): the use of technology (from airborne or spaceborne sensors, though can include ground sensors) that measure properties of the Earth’s surface (including atmospheric variab</a:t>
            </a:r>
            <a:r>
              <a:rPr lang="en-GB" sz="2400"/>
              <a:t>les).</a:t>
            </a:r>
          </a:p>
          <a:p>
            <a:pPr algn="ctr"/>
            <a:endParaRPr lang="en-GB" sz="2400"/>
          </a:p>
          <a:p>
            <a:pPr algn="ctr"/>
            <a:r>
              <a:rPr lang="en-GB" sz="2400" i="1"/>
              <a:t>However, note, ground sensors are also remote sensors!</a:t>
            </a:r>
          </a:p>
        </p:txBody>
      </p:sp>
      <p:pic>
        <p:nvPicPr>
          <p:cNvPr id="6" name="Picture 5">
            <a:extLst>
              <a:ext uri="{FF2B5EF4-FFF2-40B4-BE49-F238E27FC236}">
                <a16:creationId xmlns:a16="http://schemas.microsoft.com/office/drawing/2014/main" id="{4D2D2D34-F180-05EB-F556-BD960007F00C}"/>
              </a:ext>
            </a:extLst>
          </p:cNvPr>
          <p:cNvPicPr>
            <a:picLocks noChangeAspect="1"/>
          </p:cNvPicPr>
          <p:nvPr/>
        </p:nvPicPr>
        <p:blipFill>
          <a:blip r:embed="rId4"/>
          <a:stretch>
            <a:fillRect/>
          </a:stretch>
        </p:blipFill>
        <p:spPr>
          <a:xfrm>
            <a:off x="2627672" y="3237993"/>
            <a:ext cx="3799632" cy="2367806"/>
          </a:xfrm>
          <a:prstGeom prst="rect">
            <a:avLst/>
          </a:prstGeom>
          <a:ln>
            <a:solidFill>
              <a:schemeClr val="bg1"/>
            </a:solidFill>
          </a:ln>
        </p:spPr>
      </p:pic>
      <p:pic>
        <p:nvPicPr>
          <p:cNvPr id="1026" name="Picture 2" descr="What is Remote Sensing? The Definitive Guide - GIS Geography">
            <a:extLst>
              <a:ext uri="{FF2B5EF4-FFF2-40B4-BE49-F238E27FC236}">
                <a16:creationId xmlns:a16="http://schemas.microsoft.com/office/drawing/2014/main" id="{6DF7056B-E504-3A0B-6FBE-3B242BCF08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830" y="3237993"/>
            <a:ext cx="5187419" cy="236780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5E6FD12-FE76-2097-D335-3AB375FFC1C6}"/>
              </a:ext>
            </a:extLst>
          </p:cNvPr>
          <p:cNvSpPr txBox="1"/>
          <p:nvPr/>
        </p:nvSpPr>
        <p:spPr>
          <a:xfrm>
            <a:off x="2631491" y="5610843"/>
            <a:ext cx="3795813" cy="769441"/>
          </a:xfrm>
          <a:prstGeom prst="rect">
            <a:avLst/>
          </a:prstGeom>
          <a:solidFill>
            <a:schemeClr val="bg1"/>
          </a:solidFill>
        </p:spPr>
        <p:txBody>
          <a:bodyPr wrap="square">
            <a:spAutoFit/>
          </a:bodyPr>
          <a:lstStyle/>
          <a:p>
            <a:pPr algn="ctr"/>
            <a:r>
              <a:rPr lang="en-GB" sz="1600"/>
              <a:t>What is remote sensing? </a:t>
            </a:r>
          </a:p>
          <a:p>
            <a:pPr algn="ctr"/>
            <a:r>
              <a:rPr lang="en-GB" sz="1400"/>
              <a:t>Source: https://gisgeography.com/remote-sensing-earth-observation-guide/</a:t>
            </a:r>
          </a:p>
        </p:txBody>
      </p:sp>
      <p:sp>
        <p:nvSpPr>
          <p:cNvPr id="10" name="TextBox 9">
            <a:extLst>
              <a:ext uri="{FF2B5EF4-FFF2-40B4-BE49-F238E27FC236}">
                <a16:creationId xmlns:a16="http://schemas.microsoft.com/office/drawing/2014/main" id="{B0E65920-8056-7357-702D-40B23E071B75}"/>
              </a:ext>
            </a:extLst>
          </p:cNvPr>
          <p:cNvSpPr txBox="1"/>
          <p:nvPr/>
        </p:nvSpPr>
        <p:spPr>
          <a:xfrm>
            <a:off x="6657538" y="5631368"/>
            <a:ext cx="5187419" cy="769441"/>
          </a:xfrm>
          <a:prstGeom prst="rect">
            <a:avLst/>
          </a:prstGeom>
          <a:solidFill>
            <a:schemeClr val="bg1"/>
          </a:solidFill>
        </p:spPr>
        <p:txBody>
          <a:bodyPr wrap="square">
            <a:spAutoFit/>
          </a:bodyPr>
          <a:lstStyle/>
          <a:p>
            <a:pPr algn="ctr"/>
            <a:r>
              <a:rPr lang="en-GB" sz="1600"/>
              <a:t>Remote sensing technology </a:t>
            </a:r>
          </a:p>
          <a:p>
            <a:pPr algn="ctr"/>
            <a:r>
              <a:rPr lang="en-GB" sz="1400"/>
              <a:t>Source: https://gisgeography.com/remote-sensing-earth-observation-guide/</a:t>
            </a:r>
          </a:p>
        </p:txBody>
      </p:sp>
    </p:spTree>
    <p:extLst>
      <p:ext uri="{BB962C8B-B14F-4D97-AF65-F5344CB8AC3E}">
        <p14:creationId xmlns:p14="http://schemas.microsoft.com/office/powerpoint/2010/main" val="2803117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5</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Types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71291" y="434637"/>
            <a:ext cx="8382000" cy="830997"/>
          </a:xfrm>
          <a:prstGeom prst="rect">
            <a:avLst/>
          </a:prstGeom>
          <a:noFill/>
        </p:spPr>
        <p:txBody>
          <a:bodyPr wrap="square" rtlCol="0">
            <a:spAutoFit/>
          </a:bodyPr>
          <a:lstStyle/>
          <a:p>
            <a:pPr algn="ctr"/>
            <a:r>
              <a:rPr lang="en-GB" sz="2400"/>
              <a:t>Within Earth Observation, there are two types of remote sensing,</a:t>
            </a:r>
          </a:p>
          <a:p>
            <a:pPr algn="ctr"/>
            <a:r>
              <a:rPr lang="en-GB" sz="2400"/>
              <a:t>1) Passive, and 2) Active.</a:t>
            </a:r>
          </a:p>
        </p:txBody>
      </p:sp>
      <p:pic>
        <p:nvPicPr>
          <p:cNvPr id="4098" name="Picture 2" descr="Remote Sensing - Passive vs Active">
            <a:extLst>
              <a:ext uri="{FF2B5EF4-FFF2-40B4-BE49-F238E27FC236}">
                <a16:creationId xmlns:a16="http://schemas.microsoft.com/office/drawing/2014/main" id="{07CF7A2E-034C-F5BC-44F2-614D5D95D1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597" y="1517483"/>
            <a:ext cx="7986683" cy="338498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523C574-755E-9626-3535-BFED98B1FB81}"/>
              </a:ext>
            </a:extLst>
          </p:cNvPr>
          <p:cNvSpPr txBox="1"/>
          <p:nvPr/>
        </p:nvSpPr>
        <p:spPr>
          <a:xfrm>
            <a:off x="3459939" y="5154313"/>
            <a:ext cx="8382000" cy="830997"/>
          </a:xfrm>
          <a:prstGeom prst="rect">
            <a:avLst/>
          </a:prstGeom>
          <a:noFill/>
        </p:spPr>
        <p:txBody>
          <a:bodyPr wrap="square" rtlCol="0">
            <a:spAutoFit/>
          </a:bodyPr>
          <a:lstStyle/>
          <a:p>
            <a:pPr algn="ctr"/>
            <a:r>
              <a:rPr lang="en-GB" sz="2400"/>
              <a:t>Active sensors emit their own radiation, whereas passive sensors measure natural radiation (usually from the sun).</a:t>
            </a:r>
          </a:p>
        </p:txBody>
      </p:sp>
    </p:spTree>
    <p:extLst>
      <p:ext uri="{BB962C8B-B14F-4D97-AF65-F5344CB8AC3E}">
        <p14:creationId xmlns:p14="http://schemas.microsoft.com/office/powerpoint/2010/main" val="2135873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6</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0674" y="346831"/>
            <a:ext cx="8578535" cy="2677656"/>
          </a:xfrm>
          <a:prstGeom prst="rect">
            <a:avLst/>
          </a:prstGeom>
          <a:noFill/>
        </p:spPr>
        <p:txBody>
          <a:bodyPr wrap="square" rtlCol="0">
            <a:spAutoFit/>
          </a:bodyPr>
          <a:lstStyle/>
          <a:p>
            <a:pPr algn="ctr"/>
            <a:r>
              <a:rPr lang="en-GB" sz="2400" i="0">
                <a:effectLst/>
              </a:rPr>
              <a:t>The modern field of remote sensing began with aerial photography.</a:t>
            </a:r>
            <a:endParaRPr lang="en-GB" sz="2400"/>
          </a:p>
          <a:p>
            <a:pPr algn="ctr"/>
            <a:r>
              <a:rPr lang="en-GB" sz="2400" i="0">
                <a:effectLst/>
              </a:rPr>
              <a:t>Some of the earliest aerial photography was the use of cameras and air balloons, attached to kites, and even pigeons!</a:t>
            </a:r>
          </a:p>
          <a:p>
            <a:pPr algn="ctr"/>
            <a:endParaRPr lang="en-GB" sz="2400"/>
          </a:p>
          <a:p>
            <a:pPr algn="ctr"/>
            <a:endParaRPr lang="en-GB" sz="2400" i="0">
              <a:effectLst/>
            </a:endParaRPr>
          </a:p>
          <a:p>
            <a:pPr algn="ctr"/>
            <a:endParaRPr lang="en-GB" sz="2400"/>
          </a:p>
          <a:p>
            <a:pPr algn="ctr"/>
            <a:endParaRPr lang="en-GB" sz="2400"/>
          </a:p>
        </p:txBody>
      </p:sp>
      <p:pic>
        <p:nvPicPr>
          <p:cNvPr id="2050" name="Picture 2">
            <a:extLst>
              <a:ext uri="{FF2B5EF4-FFF2-40B4-BE49-F238E27FC236}">
                <a16:creationId xmlns:a16="http://schemas.microsoft.com/office/drawing/2014/main" id="{59AEC3E4-6BAA-85A5-3BEF-7A9A3FD964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7266" y="1757512"/>
            <a:ext cx="7680786" cy="220922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37C0E46-00D6-A07B-FBCD-8877893FEA2F}"/>
              </a:ext>
            </a:extLst>
          </p:cNvPr>
          <p:cNvPicPr>
            <a:picLocks noChangeAspect="1"/>
          </p:cNvPicPr>
          <p:nvPr/>
        </p:nvPicPr>
        <p:blipFill>
          <a:blip r:embed="rId5"/>
          <a:stretch>
            <a:fillRect/>
          </a:stretch>
        </p:blipFill>
        <p:spPr>
          <a:xfrm>
            <a:off x="109322" y="2955867"/>
            <a:ext cx="2984110" cy="3518666"/>
          </a:xfrm>
          <a:prstGeom prst="rect">
            <a:avLst/>
          </a:prstGeom>
        </p:spPr>
      </p:pic>
      <p:pic>
        <p:nvPicPr>
          <p:cNvPr id="12" name="Picture 11">
            <a:extLst>
              <a:ext uri="{FF2B5EF4-FFF2-40B4-BE49-F238E27FC236}">
                <a16:creationId xmlns:a16="http://schemas.microsoft.com/office/drawing/2014/main" id="{964E998E-57F9-1774-F9E5-A5B93B7DDDE3}"/>
              </a:ext>
            </a:extLst>
          </p:cNvPr>
          <p:cNvPicPr>
            <a:picLocks noChangeAspect="1"/>
          </p:cNvPicPr>
          <p:nvPr/>
        </p:nvPicPr>
        <p:blipFill>
          <a:blip r:embed="rId6"/>
          <a:stretch>
            <a:fillRect/>
          </a:stretch>
        </p:blipFill>
        <p:spPr>
          <a:xfrm>
            <a:off x="445914" y="377751"/>
            <a:ext cx="2478439" cy="3199537"/>
          </a:xfrm>
          <a:prstGeom prst="rect">
            <a:avLst/>
          </a:prstGeom>
        </p:spPr>
      </p:pic>
      <p:pic>
        <p:nvPicPr>
          <p:cNvPr id="2052" name="Picture 4">
            <a:extLst>
              <a:ext uri="{FF2B5EF4-FFF2-40B4-BE49-F238E27FC236}">
                <a16:creationId xmlns:a16="http://schemas.microsoft.com/office/drawing/2014/main" id="{4B69B8C7-E521-CBFB-3CB0-38111A9C241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02734" y="4091533"/>
            <a:ext cx="5950226" cy="239713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5C9F408D-FAE4-F59C-1FC2-465BB6B01364}"/>
              </a:ext>
            </a:extLst>
          </p:cNvPr>
          <p:cNvSpPr txBox="1"/>
          <p:nvPr/>
        </p:nvSpPr>
        <p:spPr>
          <a:xfrm>
            <a:off x="9152960" y="4280059"/>
            <a:ext cx="2846883" cy="2123658"/>
          </a:xfrm>
          <a:prstGeom prst="rect">
            <a:avLst/>
          </a:prstGeom>
          <a:noFill/>
        </p:spPr>
        <p:txBody>
          <a:bodyPr wrap="square">
            <a:spAutoFit/>
          </a:bodyPr>
          <a:lstStyle/>
          <a:p>
            <a:r>
              <a:rPr lang="en-GB" sz="1200"/>
              <a:t>George Lawrence […] perfected a method of taking panoramas from above by strapping large-format cameras with curved film plates to kites. His most famous such photograph captured the damage caused by the devastating 1906 San Francisco earthquake and fire; he used 17 kites to suspend a camera 2,000 feet in the air to record the image.</a:t>
            </a:r>
          </a:p>
          <a:p>
            <a:r>
              <a:rPr lang="en-GB" sz="1200"/>
              <a:t>Source: https://time.com/longform/aerial-photography-drones-history/</a:t>
            </a:r>
          </a:p>
        </p:txBody>
      </p:sp>
    </p:spTree>
    <p:extLst>
      <p:ext uri="{BB962C8B-B14F-4D97-AF65-F5344CB8AC3E}">
        <p14:creationId xmlns:p14="http://schemas.microsoft.com/office/powerpoint/2010/main" val="2319429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7</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0674" y="346831"/>
            <a:ext cx="8578535" cy="1569660"/>
          </a:xfrm>
          <a:prstGeom prst="rect">
            <a:avLst/>
          </a:prstGeom>
          <a:noFill/>
        </p:spPr>
        <p:txBody>
          <a:bodyPr wrap="square" rtlCol="0">
            <a:spAutoFit/>
          </a:bodyPr>
          <a:lstStyle/>
          <a:p>
            <a:pPr algn="ctr"/>
            <a:r>
              <a:rPr lang="en-GB" sz="2400" i="0">
                <a:effectLst/>
              </a:rPr>
              <a:t>The world wars and the space race advanced remote sensing further, developing first aerial, and then spaceborne, photography.</a:t>
            </a:r>
          </a:p>
          <a:p>
            <a:pPr algn="ctr"/>
            <a:endParaRPr lang="en-GB" sz="2400"/>
          </a:p>
          <a:p>
            <a:pPr algn="ctr"/>
            <a:r>
              <a:rPr lang="en-GB" sz="2400" i="0">
                <a:effectLst/>
              </a:rPr>
              <a:t>The first image of earth from space was taken in 1946:</a:t>
            </a:r>
            <a:endParaRPr lang="en-GB" sz="2400"/>
          </a:p>
        </p:txBody>
      </p:sp>
      <p:pic>
        <p:nvPicPr>
          <p:cNvPr id="6" name="Online Media 5" title="V-2 Rocket Films Earth (1946)">
            <a:hlinkClick r:id="" action="ppaction://media"/>
            <a:extLst>
              <a:ext uri="{FF2B5EF4-FFF2-40B4-BE49-F238E27FC236}">
                <a16:creationId xmlns:a16="http://schemas.microsoft.com/office/drawing/2014/main" id="{7BC0D438-CEE6-400D-0D19-B1DA7B755277}"/>
              </a:ext>
            </a:extLst>
          </p:cNvPr>
          <p:cNvPicPr>
            <a:picLocks noRot="1" noChangeAspect="1"/>
          </p:cNvPicPr>
          <p:nvPr>
            <a:videoFile r:link="rId1"/>
          </p:nvPr>
        </p:nvPicPr>
        <p:blipFill>
          <a:blip r:embed="rId5"/>
          <a:stretch>
            <a:fillRect/>
          </a:stretch>
        </p:blipFill>
        <p:spPr>
          <a:xfrm>
            <a:off x="6915348" y="1897605"/>
            <a:ext cx="4993861" cy="3745396"/>
          </a:xfrm>
          <a:prstGeom prst="rect">
            <a:avLst/>
          </a:prstGeom>
        </p:spPr>
      </p:pic>
      <p:pic>
        <p:nvPicPr>
          <p:cNvPr id="3074" name="Picture 2" descr="undefined">
            <a:extLst>
              <a:ext uri="{FF2B5EF4-FFF2-40B4-BE49-F238E27FC236}">
                <a16:creationId xmlns:a16="http://schemas.microsoft.com/office/drawing/2014/main" id="{3F37C0B7-D1CE-AF41-0ED1-F3662352F6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84220" y="1982935"/>
            <a:ext cx="4521379" cy="357473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9664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8</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08047" y="453134"/>
            <a:ext cx="8731553" cy="5909310"/>
          </a:xfrm>
          <a:prstGeom prst="rect">
            <a:avLst/>
          </a:prstGeom>
          <a:noFill/>
        </p:spPr>
        <p:txBody>
          <a:bodyPr wrap="square" rtlCol="0">
            <a:spAutoFit/>
          </a:bodyPr>
          <a:lstStyle/>
          <a:p>
            <a:r>
              <a:rPr lang="en-GB" sz="2100" i="0">
                <a:effectLst/>
              </a:rPr>
              <a:t>The space race led to rapid development by both Russia (USSR) and USA</a:t>
            </a:r>
          </a:p>
          <a:p>
            <a:endParaRPr lang="en-GB" sz="2100"/>
          </a:p>
          <a:p>
            <a:endParaRPr lang="en-GB" sz="2100" i="0">
              <a:effectLst/>
            </a:endParaRPr>
          </a:p>
          <a:p>
            <a:endParaRPr lang="en-GB" sz="2100"/>
          </a:p>
          <a:p>
            <a:endParaRPr lang="en-GB" sz="2100" i="0">
              <a:effectLst/>
            </a:endParaRPr>
          </a:p>
          <a:p>
            <a:endParaRPr lang="en-GB" sz="2100"/>
          </a:p>
          <a:p>
            <a:endParaRPr lang="en-GB" sz="2100" i="0">
              <a:effectLst/>
            </a:endParaRPr>
          </a:p>
          <a:p>
            <a:endParaRPr lang="en-GB" sz="2100" i="0">
              <a:effectLst/>
            </a:endParaRPr>
          </a:p>
          <a:p>
            <a:endParaRPr lang="en-GB" sz="2100"/>
          </a:p>
          <a:p>
            <a:r>
              <a:rPr lang="en-GB" sz="2100" i="0">
                <a:effectLst/>
              </a:rPr>
              <a:t>The Soviet Union launching the first artificial Earth satellite, Sputnik 1, in 1957</a:t>
            </a:r>
          </a:p>
          <a:p>
            <a:pPr marL="800100" lvl="1" indent="-342900">
              <a:buFont typeface="Courier New" panose="02070309020205020404" pitchFamily="49" charset="0"/>
              <a:buChar char="o"/>
            </a:pPr>
            <a:r>
              <a:rPr lang="en-GB" sz="2100"/>
              <a:t>Not an Earth Observation sensor – only sent radio signals.</a:t>
            </a:r>
            <a:endParaRPr lang="en-GB" sz="2100" i="0">
              <a:effectLst/>
            </a:endParaRPr>
          </a:p>
          <a:p>
            <a:endParaRPr lang="en-GB" sz="2100"/>
          </a:p>
          <a:p>
            <a:r>
              <a:rPr lang="en-GB" sz="2100"/>
              <a:t>The USA launched two satellites Explorer 1 and Vanguard 1 in 1958</a:t>
            </a:r>
          </a:p>
          <a:p>
            <a:pPr marL="800100" lvl="1" indent="-342900">
              <a:buFont typeface="Courier New" panose="02070309020205020404" pitchFamily="49" charset="0"/>
              <a:buChar char="o"/>
            </a:pPr>
            <a:r>
              <a:rPr lang="en-GB" sz="2100"/>
              <a:t>Explorer 1 – designed to measure cosmic radiation in the atmosphere</a:t>
            </a:r>
          </a:p>
          <a:p>
            <a:pPr marL="800100" lvl="1" indent="-342900">
              <a:buFont typeface="Courier New" panose="02070309020205020404" pitchFamily="49" charset="0"/>
              <a:buChar char="o"/>
            </a:pPr>
            <a:r>
              <a:rPr lang="en-GB" sz="2100"/>
              <a:t>Vanguard 1 – designed to measure upper atmospheric density</a:t>
            </a:r>
          </a:p>
          <a:p>
            <a:endParaRPr lang="en-GB" sz="2100"/>
          </a:p>
          <a:p>
            <a:r>
              <a:rPr lang="en-GB" sz="2100"/>
              <a:t>However, neither of these were Earth observation sensors.</a:t>
            </a:r>
          </a:p>
          <a:p>
            <a:endParaRPr lang="en-GB" sz="2100"/>
          </a:p>
        </p:txBody>
      </p:sp>
      <p:pic>
        <p:nvPicPr>
          <p:cNvPr id="5122" name="Picture 2" descr="The Space Race">
            <a:extLst>
              <a:ext uri="{FF2B5EF4-FFF2-40B4-BE49-F238E27FC236}">
                <a16:creationId xmlns:a16="http://schemas.microsoft.com/office/drawing/2014/main" id="{E72FCB93-27C9-AAD0-633E-F58FE3416A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26893" y="972125"/>
            <a:ext cx="3048001" cy="228600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6C42F117-C65C-6BF0-DE36-E603C7FDCB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8650255" y="976466"/>
            <a:ext cx="3424630" cy="228166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C0B42A4-63BB-40C7-C24A-B249E6597A9F}"/>
              </a:ext>
            </a:extLst>
          </p:cNvPr>
          <p:cNvPicPr>
            <a:picLocks noChangeAspect="1"/>
          </p:cNvPicPr>
          <p:nvPr/>
        </p:nvPicPr>
        <p:blipFill>
          <a:blip r:embed="rId7"/>
          <a:stretch>
            <a:fillRect/>
          </a:stretch>
        </p:blipFill>
        <p:spPr>
          <a:xfrm>
            <a:off x="3438965" y="972126"/>
            <a:ext cx="1802143" cy="2286000"/>
          </a:xfrm>
          <a:prstGeom prst="rect">
            <a:avLst/>
          </a:prstGeom>
        </p:spPr>
      </p:pic>
      <p:pic>
        <p:nvPicPr>
          <p:cNvPr id="9" name="Online Media 8" title="Explorer 1: First U.S. Satellite">
            <a:hlinkClick r:id="" action="ppaction://media"/>
            <a:extLst>
              <a:ext uri="{FF2B5EF4-FFF2-40B4-BE49-F238E27FC236}">
                <a16:creationId xmlns:a16="http://schemas.microsoft.com/office/drawing/2014/main" id="{D0C9E636-CAE8-3C32-D799-20EF139804DC}"/>
              </a:ext>
            </a:extLst>
          </p:cNvPr>
          <p:cNvPicPr>
            <a:picLocks noRot="1" noChangeAspect="1"/>
          </p:cNvPicPr>
          <p:nvPr>
            <a:videoFile r:link="rId1"/>
          </p:nvPr>
        </p:nvPicPr>
        <p:blipFill>
          <a:blip r:embed="rId8"/>
          <a:stretch>
            <a:fillRect/>
          </a:stretch>
        </p:blipFill>
        <p:spPr>
          <a:xfrm>
            <a:off x="12417640" y="1487941"/>
            <a:ext cx="3715557" cy="2193513"/>
          </a:xfrm>
          <a:prstGeom prst="rect">
            <a:avLst/>
          </a:prstGeom>
        </p:spPr>
      </p:pic>
    </p:spTree>
    <p:extLst>
      <p:ext uri="{BB962C8B-B14F-4D97-AF65-F5344CB8AC3E}">
        <p14:creationId xmlns:p14="http://schemas.microsoft.com/office/powerpoint/2010/main" val="135858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3.33333E-6 -1.85185E-6 L -0.59231 -0.06736 " pathEditMode="relative" rAng="0" ptsTypes="AA">
                                      <p:cBhvr>
                                        <p:cTn id="6" dur="2000" fill="hold"/>
                                        <p:tgtEl>
                                          <p:spTgt spid="9"/>
                                        </p:tgtEl>
                                        <p:attrNameLst>
                                          <p:attrName>ppt_x</p:attrName>
                                          <p:attrName>ppt_y</p:attrName>
                                        </p:attrNameLst>
                                      </p:cBhvr>
                                      <p:rCtr x="-29622" y="-3380"/>
                                    </p:animMotion>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9</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1208" r="2120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08047" y="453134"/>
            <a:ext cx="6340778" cy="3647152"/>
          </a:xfrm>
          <a:prstGeom prst="rect">
            <a:avLst/>
          </a:prstGeom>
          <a:noFill/>
        </p:spPr>
        <p:txBody>
          <a:bodyPr wrap="square" rtlCol="0">
            <a:spAutoFit/>
          </a:bodyPr>
          <a:lstStyle/>
          <a:p>
            <a:r>
              <a:rPr lang="en-GB" sz="2100" i="0">
                <a:effectLst/>
              </a:rPr>
              <a:t>The </a:t>
            </a:r>
            <a:r>
              <a:rPr lang="en-GB" sz="2100"/>
              <a:t>first Earth Observation sensor was Television Infrared Observation Satellite (TIROS), launched in 1960.</a:t>
            </a:r>
          </a:p>
          <a:p>
            <a:endParaRPr lang="en-GB" sz="2100"/>
          </a:p>
          <a:p>
            <a:r>
              <a:rPr lang="en-GB" sz="2100"/>
              <a:t>TIROS captured video footage of Earth to support meteorological predictions of weather patterns.</a:t>
            </a:r>
          </a:p>
          <a:p>
            <a:endParaRPr lang="en-GB" sz="2100"/>
          </a:p>
          <a:p>
            <a:r>
              <a:rPr lang="en-GB" sz="2100"/>
              <a:t>The first satellite to be launched specifically for monitoring the Earth’s surface was the Earth Resources Technology Satellite (ERTS). </a:t>
            </a:r>
          </a:p>
          <a:p>
            <a:endParaRPr lang="en-GB" sz="2100"/>
          </a:p>
          <a:p>
            <a:endParaRPr lang="en-GB" sz="2100"/>
          </a:p>
        </p:txBody>
      </p:sp>
      <p:pic>
        <p:nvPicPr>
          <p:cNvPr id="6146" name="Picture 2">
            <a:extLst>
              <a:ext uri="{FF2B5EF4-FFF2-40B4-BE49-F238E27FC236}">
                <a16:creationId xmlns:a16="http://schemas.microsoft.com/office/drawing/2014/main" id="{CA4F564D-A221-F6DF-97CF-A2E971BB6E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35500" y="453134"/>
            <a:ext cx="2286156" cy="195847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emotesensing 13 02869 g001">
            <a:extLst>
              <a:ext uri="{FF2B5EF4-FFF2-40B4-BE49-F238E27FC236}">
                <a16:creationId xmlns:a16="http://schemas.microsoft.com/office/drawing/2014/main" id="{CA452B93-DB76-02C5-1196-6E3C5ADCB1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2108" y="3139244"/>
            <a:ext cx="5642713" cy="287425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519D46C-E225-961F-7C65-58892934E25A}"/>
              </a:ext>
            </a:extLst>
          </p:cNvPr>
          <p:cNvSpPr txBox="1"/>
          <p:nvPr/>
        </p:nvSpPr>
        <p:spPr>
          <a:xfrm>
            <a:off x="5612" y="5019564"/>
            <a:ext cx="3215760" cy="1077218"/>
          </a:xfrm>
          <a:prstGeom prst="rect">
            <a:avLst/>
          </a:prstGeom>
          <a:solidFill>
            <a:srgbClr val="FFFFFF">
              <a:alpha val="50196"/>
            </a:srgbClr>
          </a:solidFill>
        </p:spPr>
        <p:txBody>
          <a:bodyPr wrap="square">
            <a:spAutoFit/>
          </a:bodyPr>
          <a:lstStyle/>
          <a:p>
            <a:pPr algn="ctr"/>
            <a:r>
              <a:rPr lang="en-GB" sz="1100" b="1"/>
              <a:t>“The ERTS spacecraft represent the first step in merging space and remote-sensing technologies into a system for inventorying and managing the Earth’s resources.” </a:t>
            </a:r>
          </a:p>
          <a:p>
            <a:pPr algn="ctr"/>
            <a:r>
              <a:rPr lang="en-GB" sz="1100" b="1"/>
              <a:t>(</a:t>
            </a:r>
            <a:r>
              <a:rPr lang="en-GB" sz="900" b="1"/>
              <a:t>Source: Williams, R. S. (1976). ERTS-1: a new window on our planet (No. 929). US Government Printing Office.)</a:t>
            </a:r>
          </a:p>
        </p:txBody>
      </p:sp>
      <p:sp>
        <p:nvSpPr>
          <p:cNvPr id="10" name="TextBox 9">
            <a:extLst>
              <a:ext uri="{FF2B5EF4-FFF2-40B4-BE49-F238E27FC236}">
                <a16:creationId xmlns:a16="http://schemas.microsoft.com/office/drawing/2014/main" id="{66B0DE71-2B33-8F49-AC01-80E0012CDACA}"/>
              </a:ext>
            </a:extLst>
          </p:cNvPr>
          <p:cNvSpPr txBox="1"/>
          <p:nvPr/>
        </p:nvSpPr>
        <p:spPr>
          <a:xfrm>
            <a:off x="3308047" y="3603792"/>
            <a:ext cx="2785146" cy="2677656"/>
          </a:xfrm>
          <a:prstGeom prst="rect">
            <a:avLst/>
          </a:prstGeom>
          <a:noFill/>
        </p:spPr>
        <p:txBody>
          <a:bodyPr wrap="square">
            <a:spAutoFit/>
          </a:bodyPr>
          <a:lstStyle/>
          <a:p>
            <a:r>
              <a:rPr lang="en-GB" sz="2100"/>
              <a:t>Later became known as Landsat 1, part of the Landsat series which continues today with Landsat 9.</a:t>
            </a:r>
          </a:p>
          <a:p>
            <a:endParaRPr lang="en-GB" sz="2100"/>
          </a:p>
          <a:p>
            <a:r>
              <a:rPr lang="en-GB" sz="2100"/>
              <a:t>Landsat has the longest archive of EO imagery.</a:t>
            </a:r>
          </a:p>
        </p:txBody>
      </p:sp>
      <p:sp>
        <p:nvSpPr>
          <p:cNvPr id="13" name="TextBox 12">
            <a:extLst>
              <a:ext uri="{FF2B5EF4-FFF2-40B4-BE49-F238E27FC236}">
                <a16:creationId xmlns:a16="http://schemas.microsoft.com/office/drawing/2014/main" id="{761D6336-3310-2820-36E8-C46A649C3FDC}"/>
              </a:ext>
            </a:extLst>
          </p:cNvPr>
          <p:cNvSpPr txBox="1"/>
          <p:nvPr/>
        </p:nvSpPr>
        <p:spPr>
          <a:xfrm>
            <a:off x="6432108" y="6035281"/>
            <a:ext cx="5642713" cy="338554"/>
          </a:xfrm>
          <a:prstGeom prst="rect">
            <a:avLst/>
          </a:prstGeom>
          <a:noFill/>
        </p:spPr>
        <p:txBody>
          <a:bodyPr wrap="square">
            <a:spAutoFit/>
          </a:bodyPr>
          <a:lstStyle/>
          <a:p>
            <a:pPr algn="ctr"/>
            <a:r>
              <a:rPr lang="en-GB" sz="1600"/>
              <a:t>Landsat mission’s timeline</a:t>
            </a:r>
          </a:p>
        </p:txBody>
      </p:sp>
      <p:sp>
        <p:nvSpPr>
          <p:cNvPr id="14" name="TextBox 13">
            <a:extLst>
              <a:ext uri="{FF2B5EF4-FFF2-40B4-BE49-F238E27FC236}">
                <a16:creationId xmlns:a16="http://schemas.microsoft.com/office/drawing/2014/main" id="{8D4BF3D7-C7D9-1D81-9202-00C8D90CABD8}"/>
              </a:ext>
            </a:extLst>
          </p:cNvPr>
          <p:cNvSpPr txBox="1"/>
          <p:nvPr/>
        </p:nvSpPr>
        <p:spPr>
          <a:xfrm>
            <a:off x="9735501" y="2412065"/>
            <a:ext cx="2286156" cy="338554"/>
          </a:xfrm>
          <a:prstGeom prst="rect">
            <a:avLst/>
          </a:prstGeom>
          <a:noFill/>
        </p:spPr>
        <p:txBody>
          <a:bodyPr wrap="square">
            <a:spAutoFit/>
          </a:bodyPr>
          <a:lstStyle/>
          <a:p>
            <a:pPr algn="ctr"/>
            <a:r>
              <a:rPr lang="en-GB" sz="1600"/>
              <a:t>TIROS in orbit</a:t>
            </a:r>
          </a:p>
        </p:txBody>
      </p:sp>
    </p:spTree>
    <p:extLst>
      <p:ext uri="{BB962C8B-B14F-4D97-AF65-F5344CB8AC3E}">
        <p14:creationId xmlns:p14="http://schemas.microsoft.com/office/powerpoint/2010/main" val="154780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10</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Advantages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294096" y="426039"/>
            <a:ext cx="8578535" cy="1200329"/>
          </a:xfrm>
          <a:prstGeom prst="rect">
            <a:avLst/>
          </a:prstGeom>
          <a:noFill/>
        </p:spPr>
        <p:txBody>
          <a:bodyPr wrap="square" rtlCol="0">
            <a:spAutoFit/>
          </a:bodyPr>
          <a:lstStyle/>
          <a:p>
            <a:r>
              <a:rPr lang="en-GB" sz="2400" i="0">
                <a:effectLst/>
              </a:rPr>
              <a:t>The scale of Earth Observation technology and its applications has increased rapidly over the past couple of decades, with many sensors now available, and more being launched every year.</a:t>
            </a:r>
            <a:endParaRPr lang="en-GB" sz="2400"/>
          </a:p>
        </p:txBody>
      </p:sp>
      <p:pic>
        <p:nvPicPr>
          <p:cNvPr id="1026" name="Picture 2">
            <a:extLst>
              <a:ext uri="{FF2B5EF4-FFF2-40B4-BE49-F238E27FC236}">
                <a16:creationId xmlns:a16="http://schemas.microsoft.com/office/drawing/2014/main" id="{1ADE769E-20D7-7014-AEF2-482BF530E6A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56" t="3730" r="1233" b="1797"/>
          <a:stretch/>
        </p:blipFill>
        <p:spPr bwMode="auto">
          <a:xfrm>
            <a:off x="49619" y="1858821"/>
            <a:ext cx="5429693" cy="298253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8" name="Picture 4" descr="The European Space Agency's program in Earth observation from 2010 to 2030. The period from 2020 to 2025 is especially active, launching several science demonstration missions (green, the Earth Explorers), a large number of Copernicus satellites, the Sentinel operational mission series of Earth observers, and the Operational Meteorology program operated by EUMETSAT, with several Sentinel missions in partnership with ESA">
            <a:extLst>
              <a:ext uri="{FF2B5EF4-FFF2-40B4-BE49-F238E27FC236}">
                <a16:creationId xmlns:a16="http://schemas.microsoft.com/office/drawing/2014/main" id="{380672C7-A1A2-24AC-5F72-33E021E783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77" t="6734" r="2352" b="3480"/>
          <a:stretch/>
        </p:blipFill>
        <p:spPr bwMode="auto">
          <a:xfrm>
            <a:off x="5325424" y="1994088"/>
            <a:ext cx="6737674" cy="303924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1FD9D14-2096-6715-E7EC-7F86247A2405}"/>
              </a:ext>
            </a:extLst>
          </p:cNvPr>
          <p:cNvSpPr txBox="1"/>
          <p:nvPr/>
        </p:nvSpPr>
        <p:spPr>
          <a:xfrm>
            <a:off x="3221373" y="5209078"/>
            <a:ext cx="8970628" cy="1200329"/>
          </a:xfrm>
          <a:prstGeom prst="rect">
            <a:avLst/>
          </a:prstGeom>
          <a:noFill/>
        </p:spPr>
        <p:txBody>
          <a:bodyPr wrap="square" rtlCol="0">
            <a:spAutoFit/>
          </a:bodyPr>
          <a:lstStyle/>
          <a:p>
            <a:pPr algn="ctr"/>
            <a:r>
              <a:rPr lang="en-GB" sz="2400" b="1" i="1">
                <a:effectLst/>
                <a:latin typeface="Comic Sans MS" panose="030F0702030302020204" pitchFamily="66" charset="0"/>
              </a:rPr>
              <a:t>QUESTION: What do you think are the main advantages of remote sensing technology that have resulted in its global interest and significant development? </a:t>
            </a:r>
            <a:endParaRPr lang="en-GB" sz="2400" b="1" i="1">
              <a:latin typeface="Comic Sans MS" panose="030F0702030302020204" pitchFamily="66" charset="0"/>
            </a:endParaRPr>
          </a:p>
        </p:txBody>
      </p:sp>
      <p:sp>
        <p:nvSpPr>
          <p:cNvPr id="10" name="TextBox 9">
            <a:extLst>
              <a:ext uri="{FF2B5EF4-FFF2-40B4-BE49-F238E27FC236}">
                <a16:creationId xmlns:a16="http://schemas.microsoft.com/office/drawing/2014/main" id="{D9FC91C7-4989-DD4B-F84C-A03844D8EE02}"/>
              </a:ext>
            </a:extLst>
          </p:cNvPr>
          <p:cNvSpPr txBox="1"/>
          <p:nvPr/>
        </p:nvSpPr>
        <p:spPr>
          <a:xfrm>
            <a:off x="9844830" y="2019593"/>
            <a:ext cx="2218268" cy="646331"/>
          </a:xfrm>
          <a:prstGeom prst="rect">
            <a:avLst/>
          </a:prstGeom>
          <a:noFill/>
        </p:spPr>
        <p:txBody>
          <a:bodyPr wrap="square">
            <a:spAutoFit/>
          </a:bodyPr>
          <a:lstStyle/>
          <a:p>
            <a:pPr algn="r"/>
            <a:r>
              <a:rPr lang="en-GB" sz="1800" b="1" i="0">
                <a:solidFill>
                  <a:schemeClr val="bg1"/>
                </a:solidFill>
                <a:effectLst/>
              </a:rPr>
              <a:t>ESA missions:</a:t>
            </a:r>
          </a:p>
          <a:p>
            <a:pPr algn="r"/>
            <a:r>
              <a:rPr lang="en-GB">
                <a:solidFill>
                  <a:schemeClr val="bg1"/>
                </a:solidFill>
              </a:rPr>
              <a:t>Current and planned</a:t>
            </a:r>
          </a:p>
        </p:txBody>
      </p:sp>
    </p:spTree>
    <p:extLst>
      <p:ext uri="{BB962C8B-B14F-4D97-AF65-F5344CB8AC3E}">
        <p14:creationId xmlns:p14="http://schemas.microsoft.com/office/powerpoint/2010/main" val="1282869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11</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Advantages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7763" y="369332"/>
            <a:ext cx="8578535" cy="3416320"/>
          </a:xfrm>
          <a:prstGeom prst="rect">
            <a:avLst/>
          </a:prstGeom>
          <a:noFill/>
        </p:spPr>
        <p:txBody>
          <a:bodyPr wrap="square" rtlCol="0">
            <a:spAutoFit/>
          </a:bodyPr>
          <a:lstStyle/>
          <a:p>
            <a:r>
              <a:rPr lang="en-GB" sz="2400" i="0">
                <a:effectLst/>
              </a:rPr>
              <a:t>The main advantages of any remote sensor are:</a:t>
            </a:r>
          </a:p>
          <a:p>
            <a:pPr marL="342900" indent="-342900">
              <a:buFont typeface="Arial" panose="020B0604020202020204" pitchFamily="34" charset="0"/>
              <a:buChar char="•"/>
            </a:pPr>
            <a:r>
              <a:rPr lang="en-GB" sz="2400"/>
              <a:t>Reduced issues of access to phenomena / feature</a:t>
            </a:r>
          </a:p>
          <a:p>
            <a:pPr marL="342900" indent="-342900">
              <a:buFont typeface="Arial" panose="020B0604020202020204" pitchFamily="34" charset="0"/>
              <a:buChar char="•"/>
            </a:pPr>
            <a:r>
              <a:rPr lang="en-GB" sz="2400"/>
              <a:t>Greater efficiency at covering large areas</a:t>
            </a:r>
          </a:p>
          <a:p>
            <a:pPr marL="342900" indent="-342900">
              <a:buFont typeface="Arial" panose="020B0604020202020204" pitchFamily="34" charset="0"/>
              <a:buChar char="•"/>
            </a:pPr>
            <a:r>
              <a:rPr lang="en-GB" sz="2400"/>
              <a:t>Ability to measurement non-visible phenomena e.g. atmospheric</a:t>
            </a:r>
          </a:p>
          <a:p>
            <a:pPr marL="342900" indent="-342900">
              <a:buFont typeface="Arial" panose="020B0604020202020204" pitchFamily="34" charset="0"/>
              <a:buChar char="•"/>
            </a:pPr>
            <a:r>
              <a:rPr lang="en-GB" sz="2400"/>
              <a:t>Static sensors provide continual monitoring</a:t>
            </a:r>
          </a:p>
          <a:p>
            <a:pPr marL="342900" indent="-342900">
              <a:buFont typeface="Arial" panose="020B0604020202020204" pitchFamily="34" charset="0"/>
              <a:buChar char="•"/>
            </a:pPr>
            <a:r>
              <a:rPr lang="en-GB" sz="2400"/>
              <a:t>Consistency and repeatability of observations</a:t>
            </a:r>
          </a:p>
          <a:p>
            <a:endParaRPr lang="en-GB" sz="2400"/>
          </a:p>
          <a:p>
            <a:r>
              <a:rPr lang="en-GB" sz="2400"/>
              <a:t>The type of sensor influences the potential benefits and drawbacks, and should be considered during planning.</a:t>
            </a:r>
          </a:p>
        </p:txBody>
      </p:sp>
      <p:pic>
        <p:nvPicPr>
          <p:cNvPr id="4098" name="Picture 2" descr="Remote Sensing Sensor Types Advantages Disadvantages">
            <a:extLst>
              <a:ext uri="{FF2B5EF4-FFF2-40B4-BE49-F238E27FC236}">
                <a16:creationId xmlns:a16="http://schemas.microsoft.com/office/drawing/2014/main" id="{9CA839EF-FF76-9E42-2B35-53EB6B06C0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751"/>
          <a:stretch/>
        </p:blipFill>
        <p:spPr bwMode="auto">
          <a:xfrm>
            <a:off x="4333494" y="3785651"/>
            <a:ext cx="6277358" cy="228407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26984EF-C94C-EE71-439D-1007C545252E}"/>
              </a:ext>
            </a:extLst>
          </p:cNvPr>
          <p:cNvSpPr txBox="1"/>
          <p:nvPr/>
        </p:nvSpPr>
        <p:spPr>
          <a:xfrm>
            <a:off x="4509662" y="5955809"/>
            <a:ext cx="6119190" cy="584775"/>
          </a:xfrm>
          <a:prstGeom prst="rect">
            <a:avLst/>
          </a:prstGeom>
          <a:noFill/>
        </p:spPr>
        <p:txBody>
          <a:bodyPr wrap="square">
            <a:spAutoFit/>
          </a:bodyPr>
          <a:lstStyle/>
          <a:p>
            <a:pPr algn="ctr"/>
            <a:r>
              <a:rPr lang="en-GB" sz="1800"/>
              <a:t>Comparison between earth observation sensors</a:t>
            </a:r>
          </a:p>
          <a:p>
            <a:pPr algn="ctr"/>
            <a:r>
              <a:rPr lang="en-GB" sz="1400"/>
              <a:t>Source: https://gisgeography.com/remote-sensing-earth-observation-guide/</a:t>
            </a:r>
          </a:p>
        </p:txBody>
      </p:sp>
    </p:spTree>
    <p:extLst>
      <p:ext uri="{BB962C8B-B14F-4D97-AF65-F5344CB8AC3E}">
        <p14:creationId xmlns:p14="http://schemas.microsoft.com/office/powerpoint/2010/main" val="2645159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12</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EO orbits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7763" y="369332"/>
            <a:ext cx="8578535" cy="6001643"/>
          </a:xfrm>
          <a:prstGeom prst="rect">
            <a:avLst/>
          </a:prstGeom>
          <a:noFill/>
        </p:spPr>
        <p:txBody>
          <a:bodyPr wrap="square" rtlCol="0">
            <a:spAutoFit/>
          </a:bodyPr>
          <a:lstStyle/>
          <a:p>
            <a:r>
              <a:rPr lang="en-GB" sz="2400" i="0">
                <a:effectLst/>
              </a:rPr>
              <a:t>It is important to recognise that there are different types of orbits for satellites.</a:t>
            </a:r>
          </a:p>
          <a:p>
            <a:endParaRPr lang="en-GB" sz="2400"/>
          </a:p>
          <a:p>
            <a:r>
              <a:rPr lang="en-GB" sz="2400"/>
              <a:t>Geostationary / Geosynchronous Earth Orbit (GEO)</a:t>
            </a:r>
          </a:p>
          <a:p>
            <a:r>
              <a:rPr lang="en-GB" sz="2400"/>
              <a:t>Stays fixed above the same location on the Earth’s surface</a:t>
            </a:r>
          </a:p>
          <a:p>
            <a:r>
              <a:rPr lang="en-GB" sz="2400"/>
              <a:t>Useful for telecommunications and weather monitoring, due to fixed position.</a:t>
            </a:r>
          </a:p>
          <a:p>
            <a:r>
              <a:rPr lang="en-GB" sz="2400"/>
              <a:t>Fewer required for global coverage due to distance.</a:t>
            </a:r>
          </a:p>
          <a:p>
            <a:endParaRPr lang="en-GB" sz="2400"/>
          </a:p>
          <a:p>
            <a:endParaRPr lang="en-GB" sz="2400"/>
          </a:p>
          <a:p>
            <a:r>
              <a:rPr lang="en-GB" sz="2400"/>
              <a:t>Sun-synchronous orbit (SSO)</a:t>
            </a:r>
          </a:p>
          <a:p>
            <a:r>
              <a:rPr lang="en-GB" sz="2400"/>
              <a:t>A type of Low Earth Orbit (LEO) that travels between the poles (though does not cross exactly at the pole, </a:t>
            </a:r>
            <a:r>
              <a:rPr lang="en-GB" sz="2400" err="1"/>
              <a:t>inclinated</a:t>
            </a:r>
            <a:r>
              <a:rPr lang="en-GB" sz="2400"/>
              <a:t> away)</a:t>
            </a:r>
          </a:p>
          <a:p>
            <a:r>
              <a:rPr lang="en-GB" sz="2400"/>
              <a:t>Follows the same relative position to the sun, effectively, the same time of day at the equator.</a:t>
            </a:r>
          </a:p>
          <a:p>
            <a:r>
              <a:rPr lang="en-GB" sz="2400"/>
              <a:t>Allows for similar solar conditions between observations.</a:t>
            </a:r>
          </a:p>
        </p:txBody>
      </p:sp>
      <p:pic>
        <p:nvPicPr>
          <p:cNvPr id="3074" name="Picture 2" descr="Geostationary orbit">
            <a:extLst>
              <a:ext uri="{FF2B5EF4-FFF2-40B4-BE49-F238E27FC236}">
                <a16:creationId xmlns:a16="http://schemas.microsoft.com/office/drawing/2014/main" id="{027BB136-50A6-DBC1-00CC-8D0A7749B9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98" y="1072708"/>
            <a:ext cx="3009858" cy="2478571"/>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3076" name="Picture 4" descr="Polar and Sun-synchronous orbit">
            <a:extLst>
              <a:ext uri="{FF2B5EF4-FFF2-40B4-BE49-F238E27FC236}">
                <a16:creationId xmlns:a16="http://schemas.microsoft.com/office/drawing/2014/main" id="{C3E8297C-CE7D-3510-2FF1-845E0EADA7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298" y="3751005"/>
            <a:ext cx="3008136" cy="2478571"/>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0366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13</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Scales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272845" y="369332"/>
            <a:ext cx="8578535" cy="6063198"/>
          </a:xfrm>
          <a:prstGeom prst="rect">
            <a:avLst/>
          </a:prstGeom>
          <a:noFill/>
        </p:spPr>
        <p:txBody>
          <a:bodyPr wrap="square" rtlCol="0">
            <a:spAutoFit/>
          </a:bodyPr>
          <a:lstStyle/>
          <a:p>
            <a:r>
              <a:rPr lang="en-GB" sz="2400" i="0">
                <a:effectLst/>
              </a:rPr>
              <a:t>When selecting remote sensing (EO) for any project, there are several key variables that must be considered:</a:t>
            </a:r>
          </a:p>
          <a:p>
            <a:endParaRPr lang="en-GB" sz="2400"/>
          </a:p>
          <a:p>
            <a:pPr algn="ctr"/>
            <a:r>
              <a:rPr lang="en-GB" sz="2400" b="1"/>
              <a:t>Spatial resolution</a:t>
            </a:r>
            <a:r>
              <a:rPr lang="en-GB" sz="2400"/>
              <a:t> </a:t>
            </a:r>
          </a:p>
          <a:p>
            <a:pPr algn="ctr"/>
            <a:r>
              <a:rPr lang="en-GB" sz="2000"/>
              <a:t>Can the feature of interest be determined accurately from the resolution of the data?</a:t>
            </a:r>
          </a:p>
          <a:p>
            <a:pPr algn="ctr"/>
            <a:endParaRPr lang="en-GB" sz="2400"/>
          </a:p>
          <a:p>
            <a:pPr algn="ctr"/>
            <a:r>
              <a:rPr lang="en-GB" sz="2400" b="1"/>
              <a:t>Spectral resolution</a:t>
            </a:r>
            <a:endParaRPr lang="en-GB" sz="2400"/>
          </a:p>
          <a:p>
            <a:pPr algn="ctr"/>
            <a:r>
              <a:rPr lang="en-GB" sz="2000"/>
              <a:t>Is the spectral range of the data collected suitable to the attributes being measured / investigated?</a:t>
            </a:r>
          </a:p>
          <a:p>
            <a:pPr algn="ctr"/>
            <a:endParaRPr lang="en-GB" sz="2400"/>
          </a:p>
          <a:p>
            <a:pPr algn="ctr"/>
            <a:r>
              <a:rPr lang="en-GB" sz="2400" b="1"/>
              <a:t>Temporal resolution</a:t>
            </a:r>
            <a:endParaRPr lang="en-GB" sz="2400"/>
          </a:p>
          <a:p>
            <a:pPr algn="ctr"/>
            <a:r>
              <a:rPr lang="en-GB" sz="2000"/>
              <a:t>Is the frequency of observation suitable for the processes being monitored?</a:t>
            </a:r>
          </a:p>
          <a:p>
            <a:pPr algn="ctr"/>
            <a:endParaRPr lang="en-GB" sz="2400"/>
          </a:p>
          <a:p>
            <a:pPr algn="ctr"/>
            <a:r>
              <a:rPr lang="en-GB" sz="2400" b="1"/>
              <a:t>Cost</a:t>
            </a:r>
          </a:p>
          <a:p>
            <a:pPr algn="ctr"/>
            <a:r>
              <a:rPr lang="en-GB" sz="2000"/>
              <a:t>Is there sufficient budget to acquire the necessary data to answer the research question?</a:t>
            </a:r>
          </a:p>
        </p:txBody>
      </p:sp>
      <p:pic>
        <p:nvPicPr>
          <p:cNvPr id="2050" name="Picture 2" descr="Interface, resizing, button, outlined, symbol, of, two, squares Icon in  Graphicsbay Photo and video Icons">
            <a:extLst>
              <a:ext uri="{FF2B5EF4-FFF2-40B4-BE49-F238E27FC236}">
                <a16:creationId xmlns:a16="http://schemas.microsoft.com/office/drawing/2014/main" id="{3BB80EE9-855F-93CF-D7EB-99D741FFE2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1571" y="1234782"/>
            <a:ext cx="671622" cy="67162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avelength Icons - Free SVG &amp; PNG Wavelength Images - Noun Project">
            <a:extLst>
              <a:ext uri="{FF2B5EF4-FFF2-40B4-BE49-F238E27FC236}">
                <a16:creationId xmlns:a16="http://schemas.microsoft.com/office/drawing/2014/main" id="{6BF0F866-B5B3-73BE-F829-CA64843EBC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0964" y="2426881"/>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AEAD0C1-DBCE-D815-AFBF-3255DB4A96E1}"/>
              </a:ext>
            </a:extLst>
          </p:cNvPr>
          <p:cNvPicPr>
            <a:picLocks noChangeAspect="1"/>
          </p:cNvPicPr>
          <p:nvPr/>
        </p:nvPicPr>
        <p:blipFill>
          <a:blip r:embed="rId6"/>
          <a:stretch>
            <a:fillRect/>
          </a:stretch>
        </p:blipFill>
        <p:spPr>
          <a:xfrm>
            <a:off x="5364860" y="3741624"/>
            <a:ext cx="828603" cy="828603"/>
          </a:xfrm>
          <a:prstGeom prst="rect">
            <a:avLst/>
          </a:prstGeom>
        </p:spPr>
      </p:pic>
      <p:pic>
        <p:nvPicPr>
          <p:cNvPr id="2056" name="Picture 8">
            <a:extLst>
              <a:ext uri="{FF2B5EF4-FFF2-40B4-BE49-F238E27FC236}">
                <a16:creationId xmlns:a16="http://schemas.microsoft.com/office/drawing/2014/main" id="{B3125778-78EF-2429-C96A-35BFF42B06F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853" b="853"/>
          <a:stretch/>
        </p:blipFill>
        <p:spPr bwMode="auto">
          <a:xfrm>
            <a:off x="6416903" y="4919330"/>
            <a:ext cx="780591" cy="708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731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14</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Spatial resolution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3279914" y="519572"/>
            <a:ext cx="8713234" cy="3785652"/>
          </a:xfrm>
          <a:prstGeom prst="rect">
            <a:avLst/>
          </a:prstGeom>
          <a:noFill/>
        </p:spPr>
        <p:txBody>
          <a:bodyPr wrap="square" rtlCol="0">
            <a:spAutoFit/>
          </a:bodyPr>
          <a:lstStyle/>
          <a:p>
            <a:r>
              <a:rPr lang="en-GB" sz="2400" i="0">
                <a:effectLst/>
              </a:rPr>
              <a:t>Perhaps the most commonly scoped variable is the spatial resolution of the data.</a:t>
            </a:r>
          </a:p>
          <a:p>
            <a:endParaRPr lang="en-GB" sz="2400"/>
          </a:p>
          <a:p>
            <a:r>
              <a:rPr lang="en-GB" sz="2400"/>
              <a:t>Remotely sensed data often comes in pixelated form </a:t>
            </a:r>
          </a:p>
          <a:p>
            <a:r>
              <a:rPr lang="en-GB" sz="2400"/>
              <a:t>	Raster - A regular grid of ‘cells’ containing values</a:t>
            </a:r>
          </a:p>
          <a:p>
            <a:endParaRPr lang="en-GB" sz="2400"/>
          </a:p>
          <a:p>
            <a:r>
              <a:rPr lang="en-GB" sz="2400"/>
              <a:t>Depending on the altitude of the sensor, and the sensor specification, the resolution at which the sensor can determine discrete information is defined.</a:t>
            </a:r>
          </a:p>
          <a:p>
            <a:endParaRPr lang="en-GB" sz="2400"/>
          </a:p>
        </p:txBody>
      </p:sp>
      <p:pic>
        <p:nvPicPr>
          <p:cNvPr id="6" name="Picture 10" descr="Map Algebra">
            <a:extLst>
              <a:ext uri="{FF2B5EF4-FFF2-40B4-BE49-F238E27FC236}">
                <a16:creationId xmlns:a16="http://schemas.microsoft.com/office/drawing/2014/main" id="{F9E04D21-7D97-3EF2-4A9F-4A567A8862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51475" y="1221111"/>
            <a:ext cx="1743925" cy="152884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9E9B9BA0-2B4A-025E-87C4-A187E8F753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34827" y="3965919"/>
            <a:ext cx="6048859" cy="250019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nterface, resizing, button, outlined, symbol, of, two, squares Icon in  Graphicsbay Photo and video Icons">
            <a:extLst>
              <a:ext uri="{FF2B5EF4-FFF2-40B4-BE49-F238E27FC236}">
                <a16:creationId xmlns:a16="http://schemas.microsoft.com/office/drawing/2014/main" id="{CB25D953-24A2-9700-6FD5-C5B20A69A34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93690" y="22554"/>
            <a:ext cx="482273" cy="482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132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15</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Spatial: GRC, GRD, GSD and Pixel Size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58417" y="519572"/>
            <a:ext cx="11734731" cy="3046988"/>
          </a:xfrm>
          <a:prstGeom prst="rect">
            <a:avLst/>
          </a:prstGeom>
          <a:noFill/>
        </p:spPr>
        <p:txBody>
          <a:bodyPr wrap="square" rtlCol="0">
            <a:spAutoFit/>
          </a:bodyPr>
          <a:lstStyle/>
          <a:p>
            <a:pPr marL="342900" indent="-342900">
              <a:buFont typeface="Arial" panose="020B0604020202020204" pitchFamily="34" charset="0"/>
              <a:buChar char="•"/>
            </a:pPr>
            <a:r>
              <a:rPr lang="en-GB" sz="2400" i="0">
                <a:effectLst/>
              </a:rPr>
              <a:t>However, a number of terms are used to define spatial resolution, which do not have exactly the same meaning, and can cause confusion, despite being correlated.</a:t>
            </a:r>
            <a:endParaRPr lang="en-GB" sz="2400"/>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There are, Ground Resolved Cell (GRC), Ground Resolved Distance (GRD), Ground Sampling Distance (GSD), and pixel size.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endParaRPr lang="en-GB" sz="2400"/>
          </a:p>
        </p:txBody>
      </p:sp>
      <p:sp>
        <p:nvSpPr>
          <p:cNvPr id="7" name="Isosceles Triangle 6">
            <a:extLst>
              <a:ext uri="{FF2B5EF4-FFF2-40B4-BE49-F238E27FC236}">
                <a16:creationId xmlns:a16="http://schemas.microsoft.com/office/drawing/2014/main" id="{EAFD12B0-CBA4-212A-0276-65CA87CBDEED}"/>
              </a:ext>
            </a:extLst>
          </p:cNvPr>
          <p:cNvSpPr/>
          <p:nvPr/>
        </p:nvSpPr>
        <p:spPr>
          <a:xfrm>
            <a:off x="3395362" y="3138540"/>
            <a:ext cx="2094373" cy="2604052"/>
          </a:xfrm>
          <a:prstGeom prst="triangle">
            <a:avLst>
              <a:gd name="adj" fmla="val 100000"/>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FB883FCC-A643-A3F8-C284-AFE3C3659F59}"/>
              </a:ext>
            </a:extLst>
          </p:cNvPr>
          <p:cNvSpPr/>
          <p:nvPr/>
        </p:nvSpPr>
        <p:spPr>
          <a:xfrm>
            <a:off x="3395362" y="5311924"/>
            <a:ext cx="2094373" cy="963903"/>
          </a:xfrm>
          <a:prstGeom prst="ellipse">
            <a:avLst/>
          </a:prstGeom>
          <a:gradFill flip="none" rotWithShape="1">
            <a:gsLst>
              <a:gs pos="0">
                <a:schemeClr val="accent1">
                  <a:tint val="66000"/>
                  <a:satMod val="160000"/>
                  <a:alpha val="95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Isosceles Triangle 9">
            <a:extLst>
              <a:ext uri="{FF2B5EF4-FFF2-40B4-BE49-F238E27FC236}">
                <a16:creationId xmlns:a16="http://schemas.microsoft.com/office/drawing/2014/main" id="{5300DF31-697F-C55B-BFF9-1AD26B9A423D}"/>
              </a:ext>
            </a:extLst>
          </p:cNvPr>
          <p:cNvSpPr/>
          <p:nvPr/>
        </p:nvSpPr>
        <p:spPr>
          <a:xfrm>
            <a:off x="4978997" y="3138540"/>
            <a:ext cx="2094373" cy="2604052"/>
          </a:xfrm>
          <a:prstGeom prst="triangle">
            <a:avLst>
              <a:gd name="adj" fmla="val 48689"/>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0CD136B5-8ED7-D32A-2FB5-CC946EB778F5}"/>
              </a:ext>
            </a:extLst>
          </p:cNvPr>
          <p:cNvSpPr/>
          <p:nvPr/>
        </p:nvSpPr>
        <p:spPr>
          <a:xfrm>
            <a:off x="4978997" y="5311924"/>
            <a:ext cx="2094373" cy="963903"/>
          </a:xfrm>
          <a:prstGeom prst="ellips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Isosceles Triangle 12">
            <a:extLst>
              <a:ext uri="{FF2B5EF4-FFF2-40B4-BE49-F238E27FC236}">
                <a16:creationId xmlns:a16="http://schemas.microsoft.com/office/drawing/2014/main" id="{87A18C2F-D27A-7BAC-66FB-170CAD60A2EF}"/>
              </a:ext>
            </a:extLst>
          </p:cNvPr>
          <p:cNvSpPr/>
          <p:nvPr/>
        </p:nvSpPr>
        <p:spPr>
          <a:xfrm>
            <a:off x="6642145" y="3138540"/>
            <a:ext cx="2094373" cy="2604052"/>
          </a:xfrm>
          <a:prstGeom prst="triangle">
            <a:avLst>
              <a:gd name="adj" fmla="val 0"/>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DACA86A-8E82-AE88-888E-DF2563EC8282}"/>
              </a:ext>
            </a:extLst>
          </p:cNvPr>
          <p:cNvSpPr/>
          <p:nvPr/>
        </p:nvSpPr>
        <p:spPr>
          <a:xfrm>
            <a:off x="6642145" y="5311924"/>
            <a:ext cx="2094373" cy="963903"/>
          </a:xfrm>
          <a:prstGeom prst="ellips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5" name="Group 34">
            <a:extLst>
              <a:ext uri="{FF2B5EF4-FFF2-40B4-BE49-F238E27FC236}">
                <a16:creationId xmlns:a16="http://schemas.microsoft.com/office/drawing/2014/main" id="{C31FA13F-F58E-BC45-381F-7005D0E3F0AC}"/>
              </a:ext>
            </a:extLst>
          </p:cNvPr>
          <p:cNvGrpSpPr/>
          <p:nvPr/>
        </p:nvGrpSpPr>
        <p:grpSpPr>
          <a:xfrm>
            <a:off x="8000193" y="2988300"/>
            <a:ext cx="4189000" cy="963903"/>
            <a:chOff x="7997388" y="2732108"/>
            <a:chExt cx="4189000" cy="963903"/>
          </a:xfrm>
        </p:grpSpPr>
        <p:sp>
          <p:nvSpPr>
            <p:cNvPr id="15" name="Oval 14">
              <a:extLst>
                <a:ext uri="{FF2B5EF4-FFF2-40B4-BE49-F238E27FC236}">
                  <a16:creationId xmlns:a16="http://schemas.microsoft.com/office/drawing/2014/main" id="{3C942F63-C550-D3DB-6448-2BC241703618}"/>
                </a:ext>
              </a:extLst>
            </p:cNvPr>
            <p:cNvSpPr/>
            <p:nvPr/>
          </p:nvSpPr>
          <p:spPr>
            <a:xfrm>
              <a:off x="7997388" y="2732108"/>
              <a:ext cx="2094373" cy="963903"/>
            </a:xfrm>
            <a:prstGeom prst="ellips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F842859A-F41C-F2E0-4F1A-579EFEF807C4}"/>
                </a:ext>
              </a:extLst>
            </p:cNvPr>
            <p:cNvSpPr txBox="1"/>
            <p:nvPr/>
          </p:nvSpPr>
          <p:spPr>
            <a:xfrm>
              <a:off x="10092015" y="2882348"/>
              <a:ext cx="2094373" cy="646331"/>
            </a:xfrm>
            <a:prstGeom prst="rect">
              <a:avLst/>
            </a:prstGeom>
            <a:noFill/>
          </p:spPr>
          <p:txBody>
            <a:bodyPr wrap="square">
              <a:spAutoFit/>
            </a:bodyPr>
            <a:lstStyle/>
            <a:p>
              <a:r>
                <a:rPr lang="en-GB" sz="1800"/>
                <a:t>Area = Ground Resolved Cell (GRC) </a:t>
              </a:r>
              <a:endParaRPr lang="en-GB"/>
            </a:p>
          </p:txBody>
        </p:sp>
      </p:grpSp>
      <p:grpSp>
        <p:nvGrpSpPr>
          <p:cNvPr id="36" name="Group 35">
            <a:extLst>
              <a:ext uri="{FF2B5EF4-FFF2-40B4-BE49-F238E27FC236}">
                <a16:creationId xmlns:a16="http://schemas.microsoft.com/office/drawing/2014/main" id="{6D6744FB-FB90-134E-5064-3CE9F5D31A8A}"/>
              </a:ext>
            </a:extLst>
          </p:cNvPr>
          <p:cNvGrpSpPr/>
          <p:nvPr/>
        </p:nvGrpSpPr>
        <p:grpSpPr>
          <a:xfrm>
            <a:off x="8000193" y="3470252"/>
            <a:ext cx="3787947" cy="892879"/>
            <a:chOff x="8000193" y="3470252"/>
            <a:chExt cx="3787947" cy="892879"/>
          </a:xfrm>
        </p:grpSpPr>
        <p:sp>
          <p:nvSpPr>
            <p:cNvPr id="23" name="TextBox 22">
              <a:extLst>
                <a:ext uri="{FF2B5EF4-FFF2-40B4-BE49-F238E27FC236}">
                  <a16:creationId xmlns:a16="http://schemas.microsoft.com/office/drawing/2014/main" id="{5929F41A-9C79-9522-EF35-3A05CB8366BB}"/>
                </a:ext>
              </a:extLst>
            </p:cNvPr>
            <p:cNvSpPr txBox="1"/>
            <p:nvPr/>
          </p:nvSpPr>
          <p:spPr>
            <a:xfrm>
              <a:off x="9250497" y="3716800"/>
              <a:ext cx="2537643" cy="646331"/>
            </a:xfrm>
            <a:prstGeom prst="rect">
              <a:avLst/>
            </a:prstGeom>
            <a:noFill/>
          </p:spPr>
          <p:txBody>
            <a:bodyPr wrap="square">
              <a:spAutoFit/>
            </a:bodyPr>
            <a:lstStyle/>
            <a:p>
              <a:r>
                <a:rPr lang="en-GB" sz="1800"/>
                <a:t>Width = Ground Resolved Distance (GRD) </a:t>
              </a:r>
              <a:endParaRPr lang="en-GB"/>
            </a:p>
          </p:txBody>
        </p:sp>
        <p:cxnSp>
          <p:nvCxnSpPr>
            <p:cNvPr id="24" name="Straight Arrow Connector 23">
              <a:extLst>
                <a:ext uri="{FF2B5EF4-FFF2-40B4-BE49-F238E27FC236}">
                  <a16:creationId xmlns:a16="http://schemas.microsoft.com/office/drawing/2014/main" id="{C5D42F77-F4EC-F1D3-935B-F69800370C8B}"/>
                </a:ext>
              </a:extLst>
            </p:cNvPr>
            <p:cNvCxnSpPr>
              <a:cxnSpLocks/>
              <a:stCxn id="15" idx="2"/>
              <a:endCxn id="15" idx="6"/>
            </p:cNvCxnSpPr>
            <p:nvPr/>
          </p:nvCxnSpPr>
          <p:spPr>
            <a:xfrm>
              <a:off x="8000193" y="3470252"/>
              <a:ext cx="209437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grpSp>
      <p:cxnSp>
        <p:nvCxnSpPr>
          <p:cNvPr id="27" name="Straight Arrow Connector 26">
            <a:extLst>
              <a:ext uri="{FF2B5EF4-FFF2-40B4-BE49-F238E27FC236}">
                <a16:creationId xmlns:a16="http://schemas.microsoft.com/office/drawing/2014/main" id="{2DDAD76E-BB05-12F0-D935-BF063A8AE09F}"/>
              </a:ext>
            </a:extLst>
          </p:cNvPr>
          <p:cNvCxnSpPr>
            <a:cxnSpLocks/>
          </p:cNvCxnSpPr>
          <p:nvPr/>
        </p:nvCxnSpPr>
        <p:spPr>
          <a:xfrm>
            <a:off x="6026183" y="5793876"/>
            <a:ext cx="1642342"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72FC8096-C9E4-8444-8629-3113A0AC6ACC}"/>
              </a:ext>
            </a:extLst>
          </p:cNvPr>
          <p:cNvSpPr txBox="1"/>
          <p:nvPr/>
        </p:nvSpPr>
        <p:spPr>
          <a:xfrm>
            <a:off x="9047379" y="5446477"/>
            <a:ext cx="2537643" cy="923330"/>
          </a:xfrm>
          <a:prstGeom prst="rect">
            <a:avLst/>
          </a:prstGeom>
          <a:noFill/>
        </p:spPr>
        <p:txBody>
          <a:bodyPr wrap="square">
            <a:spAutoFit/>
          </a:bodyPr>
          <a:lstStyle/>
          <a:p>
            <a:r>
              <a:rPr lang="en-GB" sz="1800"/>
              <a:t>Distance between cell centres = Ground Sampled Distance (GSD) </a:t>
            </a:r>
            <a:endParaRPr lang="en-GB"/>
          </a:p>
        </p:txBody>
      </p:sp>
      <p:pic>
        <p:nvPicPr>
          <p:cNvPr id="1028" name="Picture 4">
            <a:extLst>
              <a:ext uri="{FF2B5EF4-FFF2-40B4-BE49-F238E27FC236}">
                <a16:creationId xmlns:a16="http://schemas.microsoft.com/office/drawing/2014/main" id="{565AECA7-E04E-6059-7B5A-07FBCCB81723}"/>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rot="18936910">
            <a:off x="5347674" y="1673409"/>
            <a:ext cx="1351407" cy="1351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196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500"/>
                            </p:stCondLst>
                            <p:childTnLst>
                              <p:par>
                                <p:cTn id="12" presetID="1"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par>
                          <p:cTn id="17" fill="hold">
                            <p:stCondLst>
                              <p:cond delay="1000"/>
                            </p:stCondLst>
                            <p:childTnLst>
                              <p:par>
                                <p:cTn id="18" presetID="22" presetClass="entr" presetSubtype="1"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up)">
                                      <p:cBhvr>
                                        <p:cTn id="20" dur="500"/>
                                        <p:tgtEl>
                                          <p:spTgt spid="1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5"/>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6"/>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27"/>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2" grpId="0" animBg="1"/>
      <p:bldP spid="13" grpId="0" animBg="1"/>
      <p:bldP spid="14" grpId="0" animBg="1"/>
      <p:bldP spid="2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Table 24">
            <a:extLst>
              <a:ext uri="{FF2B5EF4-FFF2-40B4-BE49-F238E27FC236}">
                <a16:creationId xmlns:a16="http://schemas.microsoft.com/office/drawing/2014/main" id="{223F9FDB-13A1-7049-F777-B0658448B2B2}"/>
              </a:ext>
            </a:extLst>
          </p:cNvPr>
          <p:cNvGraphicFramePr>
            <a:graphicFrameLocks noGrp="1"/>
          </p:cNvGraphicFramePr>
          <p:nvPr>
            <p:extLst>
              <p:ext uri="{D42A27DB-BD31-4B8C-83A1-F6EECF244321}">
                <p14:modId xmlns:p14="http://schemas.microsoft.com/office/powerpoint/2010/main" val="4221852968"/>
              </p:ext>
            </p:extLst>
          </p:nvPr>
        </p:nvGraphicFramePr>
        <p:xfrm>
          <a:off x="1901182" y="598140"/>
          <a:ext cx="8100000" cy="4860000"/>
        </p:xfrm>
        <a:graphic>
          <a:graphicData uri="http://schemas.openxmlformats.org/drawingml/2006/table">
            <a:tbl>
              <a:tblPr firstRow="1" bandRow="1">
                <a:tableStyleId>{5C22544A-7EE6-4342-B048-85BDC9FD1C3A}</a:tableStyleId>
              </a:tblPr>
              <a:tblGrid>
                <a:gridCol w="1620000">
                  <a:extLst>
                    <a:ext uri="{9D8B030D-6E8A-4147-A177-3AD203B41FA5}">
                      <a16:colId xmlns:a16="http://schemas.microsoft.com/office/drawing/2014/main" val="256793075"/>
                    </a:ext>
                  </a:extLst>
                </a:gridCol>
                <a:gridCol w="1620000">
                  <a:extLst>
                    <a:ext uri="{9D8B030D-6E8A-4147-A177-3AD203B41FA5}">
                      <a16:colId xmlns:a16="http://schemas.microsoft.com/office/drawing/2014/main" val="2626348595"/>
                    </a:ext>
                  </a:extLst>
                </a:gridCol>
                <a:gridCol w="1620000">
                  <a:extLst>
                    <a:ext uri="{9D8B030D-6E8A-4147-A177-3AD203B41FA5}">
                      <a16:colId xmlns:a16="http://schemas.microsoft.com/office/drawing/2014/main" val="4107409499"/>
                    </a:ext>
                  </a:extLst>
                </a:gridCol>
                <a:gridCol w="1620000">
                  <a:extLst>
                    <a:ext uri="{9D8B030D-6E8A-4147-A177-3AD203B41FA5}">
                      <a16:colId xmlns:a16="http://schemas.microsoft.com/office/drawing/2014/main" val="2605676335"/>
                    </a:ext>
                  </a:extLst>
                </a:gridCol>
                <a:gridCol w="1620000">
                  <a:extLst>
                    <a:ext uri="{9D8B030D-6E8A-4147-A177-3AD203B41FA5}">
                      <a16:colId xmlns:a16="http://schemas.microsoft.com/office/drawing/2014/main" val="1305325679"/>
                    </a:ext>
                  </a:extLst>
                </a:gridCol>
              </a:tblGrid>
              <a:tr h="162000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7464558"/>
                  </a:ext>
                </a:extLst>
              </a:tr>
              <a:tr h="162000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60566746"/>
                  </a:ext>
                </a:extLst>
              </a:tr>
              <a:tr h="162000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5419991"/>
                  </a:ext>
                </a:extLst>
              </a:tr>
            </a:tbl>
          </a:graphicData>
        </a:graphic>
      </p:graphicFrame>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16</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Spatial: GRC, GRD, GSD and Pixel Size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88593193-4680-8E31-3148-21DD4020C8A5}"/>
              </a:ext>
            </a:extLst>
          </p:cNvPr>
          <p:cNvSpPr txBox="1"/>
          <p:nvPr/>
        </p:nvSpPr>
        <p:spPr>
          <a:xfrm>
            <a:off x="258417" y="519572"/>
            <a:ext cx="11734731" cy="1200329"/>
          </a:xfrm>
          <a:prstGeom prst="rect">
            <a:avLst/>
          </a:prstGeom>
          <a:noFill/>
        </p:spPr>
        <p:txBody>
          <a:bodyPr wrap="square" rtlCol="0">
            <a:spAutoFit/>
          </a:bodyPr>
          <a:lstStyle/>
          <a:p>
            <a:endParaRPr lang="en-GB" sz="2400"/>
          </a:p>
          <a:p>
            <a:endParaRPr lang="en-GB" sz="2400"/>
          </a:p>
          <a:p>
            <a:endParaRPr lang="en-GB" sz="2400"/>
          </a:p>
        </p:txBody>
      </p:sp>
      <p:sp>
        <p:nvSpPr>
          <p:cNvPr id="9" name="Oval 8">
            <a:extLst>
              <a:ext uri="{FF2B5EF4-FFF2-40B4-BE49-F238E27FC236}">
                <a16:creationId xmlns:a16="http://schemas.microsoft.com/office/drawing/2014/main" id="{FB883FCC-A643-A3F8-C284-AFE3C3659F59}"/>
              </a:ext>
            </a:extLst>
          </p:cNvPr>
          <p:cNvSpPr/>
          <p:nvPr/>
        </p:nvSpPr>
        <p:spPr>
          <a:xfrm>
            <a:off x="3305847" y="1967460"/>
            <a:ext cx="2094373" cy="2121363"/>
          </a:xfrm>
          <a:prstGeom prst="ellipse">
            <a:avLst/>
          </a:prstGeom>
          <a:gradFill flip="none" rotWithShape="1">
            <a:gsLst>
              <a:gs pos="0">
                <a:schemeClr val="accent1">
                  <a:tint val="66000"/>
                  <a:satMod val="160000"/>
                  <a:alpha val="95000"/>
                </a:schemeClr>
              </a:gs>
              <a:gs pos="50000">
                <a:schemeClr val="accent1">
                  <a:tint val="44500"/>
                  <a:satMod val="160000"/>
                </a:schemeClr>
              </a:gs>
              <a:gs pos="100000">
                <a:schemeClr val="accent1">
                  <a:tint val="23500"/>
                  <a:satMod val="160000"/>
                  <a:alpha val="0"/>
                </a:schemeClr>
              </a:gs>
            </a:gsLst>
            <a:path path="circle">
              <a:fillToRect l="50000" t="50000" r="50000" b="50000"/>
            </a:path>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0CD136B5-8ED7-D32A-2FB5-CC946EB778F5}"/>
              </a:ext>
            </a:extLst>
          </p:cNvPr>
          <p:cNvSpPr/>
          <p:nvPr/>
        </p:nvSpPr>
        <p:spPr>
          <a:xfrm>
            <a:off x="4889482" y="1967460"/>
            <a:ext cx="2094373" cy="2121363"/>
          </a:xfrm>
          <a:prstGeom prst="ellipse">
            <a:avLst/>
          </a:prstGeom>
          <a:gradFill flip="none" rotWithShape="1">
            <a:gsLst>
              <a:gs pos="0">
                <a:schemeClr val="accent1">
                  <a:tint val="66000"/>
                  <a:satMod val="160000"/>
                  <a:alpha val="95000"/>
                </a:schemeClr>
              </a:gs>
              <a:gs pos="50000">
                <a:schemeClr val="accent1">
                  <a:tint val="44500"/>
                  <a:satMod val="160000"/>
                </a:schemeClr>
              </a:gs>
              <a:gs pos="100000">
                <a:schemeClr val="accent1">
                  <a:tint val="23500"/>
                  <a:satMod val="160000"/>
                  <a:alpha val="0"/>
                </a:schemeClr>
              </a:gs>
            </a:gsLst>
            <a:path path="circle">
              <a:fillToRect l="50000" t="50000" r="50000" b="50000"/>
            </a:path>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DACA86A-8E82-AE88-888E-DF2563EC8282}"/>
              </a:ext>
            </a:extLst>
          </p:cNvPr>
          <p:cNvSpPr/>
          <p:nvPr/>
        </p:nvSpPr>
        <p:spPr>
          <a:xfrm>
            <a:off x="6552630" y="1967460"/>
            <a:ext cx="2094373" cy="2121363"/>
          </a:xfrm>
          <a:prstGeom prst="ellipse">
            <a:avLst/>
          </a:prstGeom>
          <a:gradFill flip="none" rotWithShape="1">
            <a:gsLst>
              <a:gs pos="0">
                <a:schemeClr val="accent1">
                  <a:tint val="66000"/>
                  <a:satMod val="160000"/>
                  <a:alpha val="95000"/>
                </a:schemeClr>
              </a:gs>
              <a:gs pos="50000">
                <a:schemeClr val="accent1">
                  <a:tint val="44500"/>
                  <a:satMod val="160000"/>
                </a:schemeClr>
              </a:gs>
              <a:gs pos="100000">
                <a:schemeClr val="accent1">
                  <a:tint val="23500"/>
                  <a:satMod val="160000"/>
                  <a:alpha val="0"/>
                </a:schemeClr>
              </a:gs>
            </a:gsLst>
            <a:path path="circle">
              <a:fillToRect l="50000" t="50000" r="50000" b="50000"/>
            </a:path>
            <a:tileRect/>
          </a:gra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DDFD0AAF-9ED2-92B1-4B45-E7D2205D649E}"/>
              </a:ext>
            </a:extLst>
          </p:cNvPr>
          <p:cNvCxnSpPr>
            <a:cxnSpLocks/>
          </p:cNvCxnSpPr>
          <p:nvPr/>
        </p:nvCxnSpPr>
        <p:spPr>
          <a:xfrm>
            <a:off x="5951182" y="3069843"/>
            <a:ext cx="1642342"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36875AA-9F02-EAB5-4361-45DD5707BCFC}"/>
              </a:ext>
            </a:extLst>
          </p:cNvPr>
          <p:cNvCxnSpPr>
            <a:cxnSpLocks/>
            <a:stCxn id="9" idx="4"/>
            <a:endCxn id="9" idx="0"/>
          </p:cNvCxnSpPr>
          <p:nvPr/>
        </p:nvCxnSpPr>
        <p:spPr>
          <a:xfrm flipV="1">
            <a:off x="4353034" y="1967460"/>
            <a:ext cx="0" cy="212136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1D0F6F3-B643-E448-6989-7E8A1F979D99}"/>
              </a:ext>
            </a:extLst>
          </p:cNvPr>
          <p:cNvSpPr txBox="1"/>
          <p:nvPr/>
        </p:nvSpPr>
        <p:spPr>
          <a:xfrm>
            <a:off x="3084211" y="1217856"/>
            <a:ext cx="2537643" cy="646331"/>
          </a:xfrm>
          <a:prstGeom prst="rect">
            <a:avLst/>
          </a:prstGeom>
          <a:solidFill>
            <a:schemeClr val="bg1"/>
          </a:solidFill>
        </p:spPr>
        <p:txBody>
          <a:bodyPr wrap="square">
            <a:spAutoFit/>
          </a:bodyPr>
          <a:lstStyle/>
          <a:p>
            <a:pPr algn="ctr"/>
            <a:r>
              <a:rPr lang="en-GB" sz="1800"/>
              <a:t>Width = Ground Resolved Distance (GRD) </a:t>
            </a:r>
            <a:endParaRPr lang="en-GB"/>
          </a:p>
        </p:txBody>
      </p:sp>
      <p:sp>
        <p:nvSpPr>
          <p:cNvPr id="20" name="TextBox 19">
            <a:extLst>
              <a:ext uri="{FF2B5EF4-FFF2-40B4-BE49-F238E27FC236}">
                <a16:creationId xmlns:a16="http://schemas.microsoft.com/office/drawing/2014/main" id="{4CB67406-FE3B-1E87-B41E-0C8DA886FA63}"/>
              </a:ext>
            </a:extLst>
          </p:cNvPr>
          <p:cNvSpPr txBox="1"/>
          <p:nvPr/>
        </p:nvSpPr>
        <p:spPr>
          <a:xfrm>
            <a:off x="1205182" y="2704975"/>
            <a:ext cx="2094373" cy="646331"/>
          </a:xfrm>
          <a:prstGeom prst="rect">
            <a:avLst/>
          </a:prstGeom>
          <a:solidFill>
            <a:schemeClr val="bg1"/>
          </a:solidFill>
        </p:spPr>
        <p:txBody>
          <a:bodyPr wrap="square">
            <a:spAutoFit/>
          </a:bodyPr>
          <a:lstStyle/>
          <a:p>
            <a:pPr algn="ctr"/>
            <a:r>
              <a:rPr lang="en-GB" sz="1800"/>
              <a:t>Area = Ground Resolved Cell (GRC) </a:t>
            </a:r>
            <a:endParaRPr lang="en-GB"/>
          </a:p>
        </p:txBody>
      </p:sp>
      <p:sp>
        <p:nvSpPr>
          <p:cNvPr id="21" name="TextBox 20">
            <a:extLst>
              <a:ext uri="{FF2B5EF4-FFF2-40B4-BE49-F238E27FC236}">
                <a16:creationId xmlns:a16="http://schemas.microsoft.com/office/drawing/2014/main" id="{2C6B8A59-8751-574F-D5E2-8A905D670ABF}"/>
              </a:ext>
            </a:extLst>
          </p:cNvPr>
          <p:cNvSpPr txBox="1"/>
          <p:nvPr/>
        </p:nvSpPr>
        <p:spPr>
          <a:xfrm>
            <a:off x="5503531" y="4183428"/>
            <a:ext cx="2537643" cy="923330"/>
          </a:xfrm>
          <a:prstGeom prst="rect">
            <a:avLst/>
          </a:prstGeom>
          <a:solidFill>
            <a:schemeClr val="bg1"/>
          </a:solidFill>
        </p:spPr>
        <p:txBody>
          <a:bodyPr wrap="square">
            <a:spAutoFit/>
          </a:bodyPr>
          <a:lstStyle/>
          <a:p>
            <a:pPr algn="ctr"/>
            <a:r>
              <a:rPr lang="en-GB" sz="1800"/>
              <a:t>Distance between cell centres = Ground Sampled Distance (GSD) </a:t>
            </a:r>
            <a:endParaRPr lang="en-GB"/>
          </a:p>
        </p:txBody>
      </p:sp>
      <p:sp>
        <p:nvSpPr>
          <p:cNvPr id="25" name="TextBox 24">
            <a:extLst>
              <a:ext uri="{FF2B5EF4-FFF2-40B4-BE49-F238E27FC236}">
                <a16:creationId xmlns:a16="http://schemas.microsoft.com/office/drawing/2014/main" id="{EF4E1C47-408E-6926-5EE9-01F9BB693C38}"/>
              </a:ext>
            </a:extLst>
          </p:cNvPr>
          <p:cNvSpPr txBox="1"/>
          <p:nvPr/>
        </p:nvSpPr>
        <p:spPr>
          <a:xfrm>
            <a:off x="10225314" y="2566475"/>
            <a:ext cx="1767834" cy="1754326"/>
          </a:xfrm>
          <a:prstGeom prst="rect">
            <a:avLst/>
          </a:prstGeom>
          <a:solidFill>
            <a:schemeClr val="bg1"/>
          </a:solidFill>
        </p:spPr>
        <p:txBody>
          <a:bodyPr wrap="square">
            <a:spAutoFit/>
          </a:bodyPr>
          <a:lstStyle/>
          <a:p>
            <a:pPr algn="ctr"/>
            <a:r>
              <a:rPr lang="en-GB" sz="1800"/>
              <a:t>Pixel size is related to GSD</a:t>
            </a:r>
          </a:p>
          <a:p>
            <a:pPr algn="ctr"/>
            <a:endParaRPr lang="en-GB"/>
          </a:p>
          <a:p>
            <a:pPr algn="ctr"/>
            <a:r>
              <a:rPr lang="en-GB"/>
              <a:t>Note that there can be overlap between GRCs</a:t>
            </a:r>
          </a:p>
        </p:txBody>
      </p:sp>
      <p:sp>
        <p:nvSpPr>
          <p:cNvPr id="7" name="TextBox 6">
            <a:extLst>
              <a:ext uri="{FF2B5EF4-FFF2-40B4-BE49-F238E27FC236}">
                <a16:creationId xmlns:a16="http://schemas.microsoft.com/office/drawing/2014/main" id="{C2F3185A-7570-31B7-21BA-55E3B32F0BC9}"/>
              </a:ext>
            </a:extLst>
          </p:cNvPr>
          <p:cNvSpPr txBox="1"/>
          <p:nvPr/>
        </p:nvSpPr>
        <p:spPr>
          <a:xfrm>
            <a:off x="4110636" y="5745400"/>
            <a:ext cx="3681092" cy="369332"/>
          </a:xfrm>
          <a:prstGeom prst="rect">
            <a:avLst/>
          </a:prstGeom>
          <a:solidFill>
            <a:schemeClr val="bg1"/>
          </a:solidFill>
        </p:spPr>
        <p:txBody>
          <a:bodyPr wrap="square">
            <a:spAutoFit/>
          </a:bodyPr>
          <a:lstStyle/>
          <a:p>
            <a:pPr algn="ctr"/>
            <a:r>
              <a:rPr lang="en-GB" sz="1800"/>
              <a:t>Total width of image = image swath</a:t>
            </a:r>
            <a:endParaRPr lang="en-GB"/>
          </a:p>
        </p:txBody>
      </p:sp>
      <p:cxnSp>
        <p:nvCxnSpPr>
          <p:cNvPr id="10" name="Straight Arrow Connector 9">
            <a:extLst>
              <a:ext uri="{FF2B5EF4-FFF2-40B4-BE49-F238E27FC236}">
                <a16:creationId xmlns:a16="http://schemas.microsoft.com/office/drawing/2014/main" id="{19B3877F-9424-7CFF-766B-A7586B1DF545}"/>
              </a:ext>
            </a:extLst>
          </p:cNvPr>
          <p:cNvCxnSpPr>
            <a:cxnSpLocks/>
          </p:cNvCxnSpPr>
          <p:nvPr/>
        </p:nvCxnSpPr>
        <p:spPr>
          <a:xfrm flipV="1">
            <a:off x="1901182" y="5705699"/>
            <a:ext cx="8100000" cy="3970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308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17</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err="1"/>
              <a:t>Pushbroom</a:t>
            </a:r>
            <a:r>
              <a:rPr lang="en-GB" b="1" dirty="0"/>
              <a:t> vs Whiskbroom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7870453" cy="2554545"/>
          </a:xfrm>
          <a:prstGeom prst="rect">
            <a:avLst/>
          </a:prstGeom>
          <a:noFill/>
        </p:spPr>
        <p:txBody>
          <a:bodyPr wrap="square" rtlCol="0">
            <a:spAutoFit/>
          </a:bodyPr>
          <a:lstStyle/>
          <a:p>
            <a:r>
              <a:rPr lang="en-GB" sz="2000">
                <a:solidFill>
                  <a:srgbClr val="232323"/>
                </a:solidFill>
                <a:latin typeface="Arial" panose="020B0604020202020204" pitchFamily="34" charset="0"/>
              </a:rPr>
              <a:t>There are two types of scanning that occur within the sensor, either </a:t>
            </a:r>
            <a:r>
              <a:rPr lang="en-GB" sz="2000" err="1">
                <a:solidFill>
                  <a:srgbClr val="232323"/>
                </a:solidFill>
                <a:latin typeface="Arial" panose="020B0604020202020204" pitchFamily="34" charset="0"/>
              </a:rPr>
              <a:t>pushbroom</a:t>
            </a:r>
            <a:r>
              <a:rPr lang="en-GB" sz="2000">
                <a:solidFill>
                  <a:srgbClr val="232323"/>
                </a:solidFill>
                <a:latin typeface="Arial" panose="020B0604020202020204" pitchFamily="34" charset="0"/>
              </a:rPr>
              <a:t>, or </a:t>
            </a:r>
            <a:r>
              <a:rPr lang="en-GB" sz="2000" err="1">
                <a:solidFill>
                  <a:srgbClr val="232323"/>
                </a:solidFill>
                <a:latin typeface="Arial" panose="020B0604020202020204" pitchFamily="34" charset="0"/>
              </a:rPr>
              <a:t>whickbroom</a:t>
            </a:r>
            <a:r>
              <a:rPr lang="en-GB" sz="2000">
                <a:solidFill>
                  <a:srgbClr val="232323"/>
                </a:solidFill>
                <a:latin typeface="Arial" panose="020B0604020202020204" pitchFamily="34" charset="0"/>
              </a:rPr>
              <a:t>. </a:t>
            </a:r>
          </a:p>
          <a:p>
            <a:r>
              <a:rPr lang="en-GB" sz="2000">
                <a:solidFill>
                  <a:srgbClr val="232323"/>
                </a:solidFill>
                <a:latin typeface="Arial" panose="020B0604020202020204" pitchFamily="34" charset="0"/>
              </a:rPr>
              <a:t>Landsat 7’s whiskbroom sensor infamously broke in 2003, resulting in a scan line error.</a:t>
            </a:r>
          </a:p>
          <a:p>
            <a:endParaRPr lang="en-GB" sz="20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 name="Online Media 3" title="How Satellite push-broom and  whisk-broom scanners work (Landsat8 &amp; Landsat7, respectively)">
            <a:hlinkClick r:id="" action="ppaction://media"/>
            <a:extLst>
              <a:ext uri="{FF2B5EF4-FFF2-40B4-BE49-F238E27FC236}">
                <a16:creationId xmlns:a16="http://schemas.microsoft.com/office/drawing/2014/main" id="{99E8785C-1A44-7D3C-4261-ADCDFAF547D4}"/>
              </a:ext>
            </a:extLst>
          </p:cNvPr>
          <p:cNvPicPr>
            <a:picLocks noRot="1" noChangeAspect="1"/>
          </p:cNvPicPr>
          <p:nvPr>
            <a:videoFile r:link="rId1"/>
          </p:nvPr>
        </p:nvPicPr>
        <p:blipFill>
          <a:blip r:embed="rId5"/>
          <a:stretch>
            <a:fillRect/>
          </a:stretch>
        </p:blipFill>
        <p:spPr>
          <a:xfrm>
            <a:off x="323946" y="1862319"/>
            <a:ext cx="7870453" cy="4446806"/>
          </a:xfrm>
          <a:prstGeom prst="rect">
            <a:avLst/>
          </a:prstGeom>
        </p:spPr>
      </p:pic>
      <p:pic>
        <p:nvPicPr>
          <p:cNvPr id="1026" name="Picture 2" descr="How to fill gaps in Landsat ETM images | Center for Earth Observation">
            <a:extLst>
              <a:ext uri="{FF2B5EF4-FFF2-40B4-BE49-F238E27FC236}">
                <a16:creationId xmlns:a16="http://schemas.microsoft.com/office/drawing/2014/main" id="{BADC6191-A255-9CF4-AD34-6A80FDC0F9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24140" y="1862319"/>
            <a:ext cx="3791075" cy="360005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A68504F-7DCB-0715-D0B0-99D392709E8D}"/>
              </a:ext>
            </a:extLst>
          </p:cNvPr>
          <p:cNvSpPr txBox="1"/>
          <p:nvPr/>
        </p:nvSpPr>
        <p:spPr>
          <a:xfrm>
            <a:off x="8257822" y="5462371"/>
            <a:ext cx="3791075" cy="584775"/>
          </a:xfrm>
          <a:prstGeom prst="rect">
            <a:avLst/>
          </a:prstGeom>
          <a:noFill/>
        </p:spPr>
        <p:txBody>
          <a:bodyPr wrap="square">
            <a:spAutoFit/>
          </a:bodyPr>
          <a:lstStyle/>
          <a:p>
            <a:pPr algn="ctr"/>
            <a:r>
              <a:rPr lang="en-GB" sz="1600">
                <a:solidFill>
                  <a:srgbClr val="232323"/>
                </a:solidFill>
                <a:latin typeface="Arial" panose="020B0604020202020204" pitchFamily="34" charset="0"/>
              </a:rPr>
              <a:t>Example subset of Landsat 7 scene with SLC-error</a:t>
            </a:r>
            <a:endParaRPr lang="en-GB" sz="1600"/>
          </a:p>
        </p:txBody>
      </p:sp>
    </p:spTree>
    <p:extLst>
      <p:ext uri="{BB962C8B-B14F-4D97-AF65-F5344CB8AC3E}">
        <p14:creationId xmlns:p14="http://schemas.microsoft.com/office/powerpoint/2010/main" val="42894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18</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Mixed pixels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4493538"/>
          </a:xfrm>
          <a:prstGeom prst="rect">
            <a:avLst/>
          </a:prstGeom>
          <a:noFill/>
        </p:spPr>
        <p:txBody>
          <a:bodyPr wrap="square" rtlCol="0">
            <a:spAutoFit/>
          </a:bodyPr>
          <a:lstStyle/>
          <a:p>
            <a:r>
              <a:rPr lang="en-GB" sz="2200">
                <a:solidFill>
                  <a:srgbClr val="232323"/>
                </a:solidFill>
              </a:rPr>
              <a:t>One important consideration with interpreting the values in any pixel, is how that signal relates to the actual contribution of the surface features on the ground.</a:t>
            </a:r>
          </a:p>
          <a:p>
            <a:endParaRPr lang="en-GB" sz="2200">
              <a:solidFill>
                <a:srgbClr val="232323"/>
              </a:solidFill>
            </a:endParaRPr>
          </a:p>
          <a:p>
            <a:r>
              <a:rPr lang="en-GB" sz="2200">
                <a:solidFill>
                  <a:srgbClr val="232323"/>
                </a:solidFill>
              </a:rPr>
              <a:t>Often, multiple features exist within the area represented by the pixel extent, and yet only one value is given per spectral band.</a:t>
            </a:r>
          </a:p>
          <a:p>
            <a:endParaRPr lang="en-GB" sz="2200" i="1">
              <a:solidFill>
                <a:srgbClr val="232323"/>
              </a:solidFill>
            </a:endParaRPr>
          </a:p>
          <a:p>
            <a:r>
              <a:rPr lang="en-GB" sz="2200">
                <a:solidFill>
                  <a:srgbClr val="232323"/>
                </a:solidFill>
              </a:rPr>
              <a:t>So, for any pixel, the variation of coverage of the differing surface features influences their representation within the single pixel value stored. </a:t>
            </a:r>
          </a:p>
          <a:p>
            <a:endParaRPr lang="en-GB" sz="2200">
              <a:solidFill>
                <a:srgbClr val="232323"/>
              </a:solidFill>
            </a:endParaRPr>
          </a:p>
          <a:p>
            <a:endParaRPr lang="en-GB" sz="2200">
              <a:solidFill>
                <a:srgbClr val="232323"/>
              </a:solidFill>
            </a:endParaRPr>
          </a:p>
          <a:p>
            <a:endParaRPr lang="en-GB" sz="2200">
              <a:solidFill>
                <a:srgbClr val="232323"/>
              </a:solidFill>
            </a:endParaRPr>
          </a:p>
          <a:p>
            <a:endParaRPr lang="en-GB" sz="2200">
              <a:solidFill>
                <a:srgbClr val="232323"/>
              </a:solidFill>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Representation of pure and mixed pixels [3]. | Download Scientific Diagram">
            <a:extLst>
              <a:ext uri="{FF2B5EF4-FFF2-40B4-BE49-F238E27FC236}">
                <a16:creationId xmlns:a16="http://schemas.microsoft.com/office/drawing/2014/main" id="{98B885B5-2821-E060-4577-8B90DA86F6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7196" y="3991988"/>
            <a:ext cx="3190875" cy="22479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0579D0D6-6A0C-1ED6-C3D3-AA0771CA8B7F}"/>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6638071" y="3690247"/>
            <a:ext cx="2845188" cy="2960533"/>
          </a:xfrm>
          <a:prstGeom prst="rect">
            <a:avLst/>
          </a:prstGeom>
        </p:spPr>
      </p:pic>
      <p:pic>
        <p:nvPicPr>
          <p:cNvPr id="18" name="Picture 17">
            <a:extLst>
              <a:ext uri="{FF2B5EF4-FFF2-40B4-BE49-F238E27FC236}">
                <a16:creationId xmlns:a16="http://schemas.microsoft.com/office/drawing/2014/main" id="{2ED7DCD6-279F-4078-786C-9C8159B79E3A}"/>
              </a:ext>
            </a:extLst>
          </p:cNvPr>
          <p:cNvPicPr>
            <a:picLocks noChangeAspect="1"/>
          </p:cNvPicPr>
          <p:nvPr/>
        </p:nvPicPr>
        <p:blipFill rotWithShape="1">
          <a:blip r:embed="rId6"/>
          <a:srcRect b="31884"/>
          <a:stretch/>
        </p:blipFill>
        <p:spPr>
          <a:xfrm>
            <a:off x="8828790" y="4445928"/>
            <a:ext cx="3464617" cy="1669950"/>
          </a:xfrm>
          <a:prstGeom prst="rect">
            <a:avLst/>
          </a:prstGeom>
        </p:spPr>
      </p:pic>
      <p:pic>
        <p:nvPicPr>
          <p:cNvPr id="2052" name="Picture 4" descr="Illustration of the mixed pixel problem in remote sensing, each square... |  Download Scientific Diagram">
            <a:extLst>
              <a:ext uri="{FF2B5EF4-FFF2-40B4-BE49-F238E27FC236}">
                <a16:creationId xmlns:a16="http://schemas.microsoft.com/office/drawing/2014/main" id="{06C4EB75-42CD-3F09-617C-666BC4DDA6B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8490" y="3854533"/>
            <a:ext cx="2470251" cy="2522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4171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19</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Mixed pixels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2123658"/>
          </a:xfrm>
          <a:prstGeom prst="rect">
            <a:avLst/>
          </a:prstGeom>
          <a:noFill/>
        </p:spPr>
        <p:txBody>
          <a:bodyPr wrap="square" rtlCol="0">
            <a:spAutoFit/>
          </a:bodyPr>
          <a:lstStyle/>
          <a:p>
            <a:r>
              <a:rPr lang="en-GB" sz="2200">
                <a:solidFill>
                  <a:srgbClr val="232323"/>
                </a:solidFill>
              </a:rPr>
              <a:t>While an increase in spatial resolution can help to increase the ability to resolve the details of features, mixed pixels still exist.</a:t>
            </a:r>
          </a:p>
          <a:p>
            <a:endParaRPr lang="en-GB" sz="2200">
              <a:solidFill>
                <a:srgbClr val="232323"/>
              </a:solidFill>
            </a:endParaRPr>
          </a:p>
          <a:p>
            <a:r>
              <a:rPr lang="en-GB" sz="2200">
                <a:solidFill>
                  <a:srgbClr val="232323"/>
                </a:solidFill>
              </a:rPr>
              <a:t>Even high-resolution data (sub-one metre) still has mixed pixels, they are still concentrated on the edge of features, and sub-pixel features will be smaller in size.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3" name="Picture 2">
            <a:extLst>
              <a:ext uri="{FF2B5EF4-FFF2-40B4-BE49-F238E27FC236}">
                <a16:creationId xmlns:a16="http://schemas.microsoft.com/office/drawing/2014/main" id="{529FD693-9DFA-9950-C789-CA531F4959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5106" y="3092654"/>
            <a:ext cx="7756145" cy="320587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Remote Sensing, Satellite Imaging Technology | Satellite Imaging Corp">
            <a:extLst>
              <a:ext uri="{FF2B5EF4-FFF2-40B4-BE49-F238E27FC236}">
                <a16:creationId xmlns:a16="http://schemas.microsoft.com/office/drawing/2014/main" id="{2C6B1594-295A-205C-BCCA-33DA691127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04" y="3207025"/>
            <a:ext cx="3129384" cy="2390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645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20</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Spatial </a:t>
            </a:r>
            <a:r>
              <a:rPr lang="en-GB" b="1" dirty="0"/>
              <a:t>Resolution over time</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1107996"/>
          </a:xfrm>
          <a:prstGeom prst="rect">
            <a:avLst/>
          </a:prstGeom>
          <a:noFill/>
        </p:spPr>
        <p:txBody>
          <a:bodyPr wrap="square" rtlCol="0">
            <a:spAutoFit/>
          </a:bodyPr>
          <a:lstStyle/>
          <a:p>
            <a:r>
              <a:rPr lang="en-GB" sz="2200">
                <a:solidFill>
                  <a:srgbClr val="232323"/>
                </a:solidFill>
              </a:rPr>
              <a:t>The range of pixel resolutions varies significantly between sensors</a:t>
            </a:r>
          </a:p>
          <a:p>
            <a:endParaRPr lang="en-GB" sz="2200">
              <a:solidFill>
                <a:srgbClr val="232323"/>
              </a:solidFill>
            </a:endParaRPr>
          </a:p>
          <a:p>
            <a:r>
              <a:rPr lang="en-GB" sz="2200">
                <a:solidFill>
                  <a:srgbClr val="232323"/>
                </a:solidFill>
              </a:rPr>
              <a:t>Resolution capability has improved with technological advances.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7762" y="1711053"/>
            <a:ext cx="4539918" cy="313538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413C27A-2B79-809C-9057-8ADEDF04C561}"/>
              </a:ext>
            </a:extLst>
          </p:cNvPr>
          <p:cNvPicPr>
            <a:picLocks noChangeAspect="1"/>
          </p:cNvPicPr>
          <p:nvPr/>
        </p:nvPicPr>
        <p:blipFill>
          <a:blip r:embed="rId5"/>
          <a:stretch>
            <a:fillRect/>
          </a:stretch>
        </p:blipFill>
        <p:spPr>
          <a:xfrm>
            <a:off x="11651" y="1633045"/>
            <a:ext cx="7280845" cy="4869169"/>
          </a:xfrm>
          <a:prstGeom prst="rect">
            <a:avLst/>
          </a:prstGeom>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539918" cy="830997"/>
          </a:xfrm>
          <a:prstGeom prst="rect">
            <a:avLst/>
          </a:prstGeom>
          <a:noFill/>
        </p:spPr>
        <p:txBody>
          <a:bodyPr wrap="square">
            <a:spAutoFit/>
          </a:bodyPr>
          <a:lstStyle/>
          <a:p>
            <a:r>
              <a:rPr lang="en-GB" sz="1200"/>
              <a:t>Source: </a:t>
            </a:r>
            <a:r>
              <a:rPr lang="en-GB" sz="1200" err="1"/>
              <a:t>Deroin</a:t>
            </a:r>
            <a:r>
              <a:rPr lang="en-GB" sz="1200"/>
              <a:t>, J.P., </a:t>
            </a:r>
            <a:r>
              <a:rPr lang="en-GB" sz="1200" err="1"/>
              <a:t>Téreygeol</a:t>
            </a:r>
            <a:r>
              <a:rPr lang="en-GB" sz="1200"/>
              <a:t>, F., Cruz, P., Guillot, I. and </a:t>
            </a:r>
            <a:r>
              <a:rPr lang="en-GB" sz="1200" err="1"/>
              <a:t>Méaudre</a:t>
            </a:r>
            <a:r>
              <a:rPr lang="en-GB" sz="1200"/>
              <a:t>, J.C., 2012. Integrated non-invasive remote-sensing techniques and field survey for the geoarchaeological study of the Sud </a:t>
            </a:r>
            <a:r>
              <a:rPr lang="en-GB" sz="1200" err="1"/>
              <a:t>Lípez</a:t>
            </a:r>
            <a:r>
              <a:rPr lang="en-GB" sz="1200"/>
              <a:t> mining district, Bolivia. Journal of Geophysics and Engineering, 9(4), pp.S40-S52.</a:t>
            </a:r>
          </a:p>
        </p:txBody>
      </p:sp>
    </p:spTree>
    <p:extLst>
      <p:ext uri="{BB962C8B-B14F-4D97-AF65-F5344CB8AC3E}">
        <p14:creationId xmlns:p14="http://schemas.microsoft.com/office/powerpoint/2010/main" val="534517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21</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Spatial </a:t>
            </a:r>
            <a:r>
              <a:rPr lang="en-GB" b="1" dirty="0"/>
              <a:t>Resolution vs Cost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430887"/>
          </a:xfrm>
          <a:prstGeom prst="rect">
            <a:avLst/>
          </a:prstGeom>
          <a:noFill/>
        </p:spPr>
        <p:txBody>
          <a:bodyPr wrap="square" rtlCol="0">
            <a:spAutoFit/>
          </a:bodyPr>
          <a:lstStyle/>
          <a:p>
            <a:r>
              <a:rPr lang="en-GB" sz="2200">
                <a:solidFill>
                  <a:srgbClr val="232323"/>
                </a:solidFill>
              </a:rPr>
              <a:t>However, there is a correlation between sensor resolution and data cost.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7762" y="1711053"/>
            <a:ext cx="4539918" cy="31353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014113" cy="830997"/>
          </a:xfrm>
          <a:prstGeom prst="rect">
            <a:avLst/>
          </a:prstGeom>
          <a:noFill/>
        </p:spPr>
        <p:txBody>
          <a:bodyPr wrap="square">
            <a:spAutoFit/>
          </a:bodyPr>
          <a:lstStyle/>
          <a:p>
            <a:r>
              <a:rPr lang="en-GB" sz="1200"/>
              <a:t>Source: </a:t>
            </a:r>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p:txBody>
      </p:sp>
      <p:pic>
        <p:nvPicPr>
          <p:cNvPr id="3074" name="Picture 2">
            <a:extLst>
              <a:ext uri="{FF2B5EF4-FFF2-40B4-BE49-F238E27FC236}">
                <a16:creationId xmlns:a16="http://schemas.microsoft.com/office/drawing/2014/main" id="{2D77A1A6-ED9B-7866-5A9A-ABC2922282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599" y="1711053"/>
            <a:ext cx="7128143" cy="4466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148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22</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Spatial </a:t>
            </a:r>
            <a:r>
              <a:rPr lang="en-GB" b="1" dirty="0"/>
              <a:t>Resolution selection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1446550"/>
          </a:xfrm>
          <a:prstGeom prst="rect">
            <a:avLst/>
          </a:prstGeom>
          <a:noFill/>
        </p:spPr>
        <p:txBody>
          <a:bodyPr wrap="square" rtlCol="0">
            <a:spAutoFit/>
          </a:bodyPr>
          <a:lstStyle/>
          <a:p>
            <a:r>
              <a:rPr lang="en-GB" sz="2200">
                <a:solidFill>
                  <a:srgbClr val="232323"/>
                </a:solidFill>
              </a:rPr>
              <a:t>Given the consideration of cost, and the many sensors now available, the decision regarding which to select for an application should be based on its ability to resolve the features of interest. The scale of these features should determine the most appropriate sensor resolution.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0483" y="1985190"/>
            <a:ext cx="4539918" cy="31353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014113" cy="646331"/>
          </a:xfrm>
          <a:prstGeom prst="rect">
            <a:avLst/>
          </a:prstGeom>
          <a:noFill/>
        </p:spPr>
        <p:txBody>
          <a:bodyPr wrap="square">
            <a:spAutoFit/>
          </a:bodyPr>
          <a:lstStyle/>
          <a:p>
            <a:r>
              <a:rPr lang="en-GB" sz="1200"/>
              <a:t>Source: </a:t>
            </a:r>
            <a:r>
              <a:rPr lang="en-GB" sz="1200">
                <a:hlinkClick r:id="rId5"/>
              </a:rPr>
              <a:t>What is Remote Sensing? | </a:t>
            </a:r>
            <a:r>
              <a:rPr lang="en-GB" sz="1200" err="1">
                <a:hlinkClick r:id="rId5"/>
              </a:rPr>
              <a:t>Earthdata</a:t>
            </a:r>
            <a:r>
              <a:rPr lang="en-GB" sz="1200">
                <a:hlinkClick r:id="rId5"/>
              </a:rPr>
              <a:t> (nasa.gov)</a:t>
            </a:r>
            <a:r>
              <a:rPr lang="en-GB" sz="1200"/>
              <a:t> https://www.earthdata.nasa.gov/learn/backgrounders/remote-sensing</a:t>
            </a:r>
          </a:p>
        </p:txBody>
      </p:sp>
      <p:pic>
        <p:nvPicPr>
          <p:cNvPr id="3074" name="Picture 2">
            <a:extLst>
              <a:ext uri="{FF2B5EF4-FFF2-40B4-BE49-F238E27FC236}">
                <a16:creationId xmlns:a16="http://schemas.microsoft.com/office/drawing/2014/main" id="{2D77A1A6-ED9B-7866-5A9A-ABC2922282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101599" y="1940285"/>
            <a:ext cx="7128143" cy="4007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4020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23</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Radiometric resolution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32522" y="495866"/>
            <a:ext cx="11979965" cy="1446550"/>
          </a:xfrm>
          <a:prstGeom prst="rect">
            <a:avLst/>
          </a:prstGeom>
          <a:noFill/>
        </p:spPr>
        <p:txBody>
          <a:bodyPr wrap="square" rtlCol="0">
            <a:spAutoFit/>
          </a:bodyPr>
          <a:lstStyle/>
          <a:p>
            <a:r>
              <a:rPr lang="en-GB" sz="2200">
                <a:solidFill>
                  <a:srgbClr val="232323"/>
                </a:solidFill>
              </a:rPr>
              <a:t>As well as spatial resolution, improvements in technology have also allowed for greater level of information to be captured within the data. </a:t>
            </a:r>
          </a:p>
          <a:p>
            <a:r>
              <a:rPr lang="en-GB" sz="2200">
                <a:solidFill>
                  <a:srgbClr val="232323"/>
                </a:solidFill>
              </a:rPr>
              <a:t>This means that variations in the intensity of reflected radiation are better discerned and captured in the pixel values. i.e. the sensor sensitivity.</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233781" y="2111746"/>
            <a:ext cx="6140516" cy="425038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D34806-DFAC-81D7-AF80-FF0FF6A3BD67}"/>
              </a:ext>
            </a:extLst>
          </p:cNvPr>
          <p:cNvSpPr txBox="1"/>
          <p:nvPr/>
        </p:nvSpPr>
        <p:spPr>
          <a:xfrm>
            <a:off x="6422857" y="5331029"/>
            <a:ext cx="4014113" cy="1200329"/>
          </a:xfrm>
          <a:prstGeom prst="rect">
            <a:avLst/>
          </a:prstGeom>
          <a:noFill/>
        </p:spPr>
        <p:txBody>
          <a:bodyPr wrap="square">
            <a:spAutoFit/>
          </a:bodyPr>
          <a:lstStyle/>
          <a:p>
            <a:r>
              <a:rPr lang="en-GB" sz="1200"/>
              <a:t>Source: </a:t>
            </a:r>
            <a:r>
              <a:rPr lang="en-GB" sz="1200" err="1"/>
              <a:t>Deroin</a:t>
            </a:r>
            <a:r>
              <a:rPr lang="en-GB" sz="1200"/>
              <a:t>, J.P., </a:t>
            </a:r>
            <a:r>
              <a:rPr lang="en-GB" sz="1200" err="1"/>
              <a:t>Téreygeol</a:t>
            </a:r>
            <a:r>
              <a:rPr lang="en-GB" sz="1200"/>
              <a:t>, F., Cruz, P., Guillot, I. and </a:t>
            </a:r>
            <a:r>
              <a:rPr lang="en-GB" sz="1200" err="1"/>
              <a:t>Méaudre</a:t>
            </a:r>
            <a:r>
              <a:rPr lang="en-GB" sz="1200"/>
              <a:t>, J.C., 2012. Integrated non-invasive remote-sensing techniques and field survey for the geoarchaeological study of the Sud </a:t>
            </a:r>
            <a:r>
              <a:rPr lang="en-GB" sz="1200" err="1"/>
              <a:t>Lípez</a:t>
            </a:r>
            <a:r>
              <a:rPr lang="en-GB" sz="1200"/>
              <a:t> mining district, Bolivia. Journal of Geophysics and Engineering, 9(4), pp.S40-S52.</a:t>
            </a:r>
          </a:p>
          <a:p>
            <a:endParaRPr lang="en-GB" sz="1200"/>
          </a:p>
        </p:txBody>
      </p:sp>
      <p:pic>
        <p:nvPicPr>
          <p:cNvPr id="3" name="Picture 2">
            <a:extLst>
              <a:ext uri="{FF2B5EF4-FFF2-40B4-BE49-F238E27FC236}">
                <a16:creationId xmlns:a16="http://schemas.microsoft.com/office/drawing/2014/main" id="{B3B363E4-E292-F5DA-9ED7-12D5CAAAA96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507015" y="2582952"/>
            <a:ext cx="5605472" cy="2210182"/>
          </a:xfrm>
          <a:prstGeom prst="rect">
            <a:avLst/>
          </a:prstGeom>
        </p:spPr>
      </p:pic>
    </p:spTree>
    <p:extLst>
      <p:ext uri="{BB962C8B-B14F-4D97-AF65-F5344CB8AC3E}">
        <p14:creationId xmlns:p14="http://schemas.microsoft.com/office/powerpoint/2010/main" val="41339546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24</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Summary</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10691" y="528996"/>
            <a:ext cx="8277726" cy="5632311"/>
          </a:xfrm>
          <a:prstGeom prst="rect">
            <a:avLst/>
          </a:prstGeom>
          <a:noFill/>
        </p:spPr>
        <p:txBody>
          <a:bodyPr wrap="square" rtlCol="0">
            <a:spAutoFit/>
          </a:bodyPr>
          <a:lstStyle/>
          <a:p>
            <a:r>
              <a:rPr lang="en-GB" sz="2000">
                <a:solidFill>
                  <a:srgbClr val="232323"/>
                </a:solidFill>
                <a:latin typeface="Arial" panose="020B0604020202020204" pitchFamily="34" charset="0"/>
              </a:rPr>
              <a:t>In this lecture we covered the following:</a:t>
            </a:r>
          </a:p>
          <a:p>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Remote sensing is the ability to gather information about a feature / phenomena without direct contact </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Initial satellite sensors were designed to measure atmospheric variables, but have evolved for earth monitoring purposes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EO offers various advantages to earth system / process monitoring, but trade-offs at each elevation (drone, aerial, satellite)</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There are a number of key elements of remote sensing that require consideration, including spatial, spectral, and temporal resolutions, and cost.</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EO sensors have a range of available spatial resolutions, but mixed pixels are present in all resolutions.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462871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25</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069314" cy="4708981"/>
          </a:xfrm>
          <a:prstGeom prst="rect">
            <a:avLst/>
          </a:prstGeom>
          <a:noFill/>
        </p:spPr>
        <p:txBody>
          <a:bodyPr wrap="square" rtlCol="0">
            <a:spAutoFit/>
          </a:bodyPr>
          <a:lstStyle/>
          <a:p>
            <a:r>
              <a:rPr lang="en-GB" sz="240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a:t>Introduction to Remote Sensing continued…</a:t>
            </a:r>
          </a:p>
          <a:p>
            <a:endParaRPr lang="en-GB" sz="2400"/>
          </a:p>
          <a:p>
            <a:r>
              <a:rPr lang="en-GB" sz="2400"/>
              <a:t>Suggested activities: </a:t>
            </a:r>
          </a:p>
          <a:p>
            <a:pPr marL="800100" lvl="1" indent="-342900">
              <a:buFontTx/>
              <a:buChar char="-"/>
            </a:pPr>
            <a:r>
              <a:rPr lang="en-GB" sz="2400"/>
              <a:t>Explore Landsat-1’s initial discoveries: </a:t>
            </a:r>
            <a:r>
              <a:rPr lang="en-GB" sz="2400">
                <a:hlinkClick r:id="rId3"/>
              </a:rPr>
              <a:t>https://geonarrative.usgs.gov/landsat-1/</a:t>
            </a:r>
            <a:endParaRPr lang="en-GB" sz="2400"/>
          </a:p>
          <a:p>
            <a:pPr marL="800100" lvl="1" indent="-342900">
              <a:buFontTx/>
              <a:buChar char="-"/>
            </a:pPr>
            <a:r>
              <a:rPr lang="en-GB" sz="2400"/>
              <a:t>Visit </a:t>
            </a:r>
            <a:r>
              <a:rPr lang="en-GB" sz="2400" err="1"/>
              <a:t>SentinelHub’s</a:t>
            </a:r>
            <a:r>
              <a:rPr lang="en-GB" sz="2400"/>
              <a:t> EO browser and start exploring imagery: </a:t>
            </a:r>
            <a:r>
              <a:rPr lang="en-GB" sz="2400">
                <a:hlinkClick r:id="rId4"/>
              </a:rPr>
              <a:t>https://apps.sentinel-hub.com/eo-browser/</a:t>
            </a:r>
            <a:endParaRPr lang="en-GB" sz="1600"/>
          </a:p>
          <a:p>
            <a:pPr marL="800100" lvl="1" indent="-342900">
              <a:buFontTx/>
              <a:buChar char="-"/>
            </a:pPr>
            <a:endParaRPr lang="en-GB" sz="2400"/>
          </a:p>
          <a:p>
            <a:r>
              <a:rPr lang="en-GB" sz="2400"/>
              <a:t>Suggested reading:</a:t>
            </a:r>
          </a:p>
          <a:p>
            <a:pPr marL="285750" indent="-285750">
              <a:buFont typeface="Arial" panose="020B0604020202020204" pitchFamily="34" charset="0"/>
              <a:buChar char="•"/>
            </a:pPr>
            <a:r>
              <a:rPr lang="en-GB" b="0" i="0">
                <a:solidFill>
                  <a:srgbClr val="222222"/>
                </a:solidFill>
                <a:effectLst/>
                <a:latin typeface="Arial" panose="020B0604020202020204" pitchFamily="34" charset="0"/>
              </a:rPr>
              <a:t>Lillesand, T., Kiefer, R.W. and Chipman, J., 2015. </a:t>
            </a:r>
            <a:r>
              <a:rPr lang="en-GB" b="0" i="1">
                <a:solidFill>
                  <a:srgbClr val="222222"/>
                </a:solidFill>
                <a:effectLst/>
                <a:latin typeface="Arial" panose="020B0604020202020204" pitchFamily="34" charset="0"/>
              </a:rPr>
              <a:t>Remote sensing and image interpretation</a:t>
            </a:r>
            <a:r>
              <a:rPr lang="en-GB" b="0" i="0">
                <a:solidFill>
                  <a:srgbClr val="222222"/>
                </a:solidFill>
                <a:effectLst/>
                <a:latin typeface="Arial" panose="020B0604020202020204" pitchFamily="34" charset="0"/>
              </a:rPr>
              <a:t>. John Wiley &amp; Sons.</a:t>
            </a:r>
            <a:endParaRPr lang="en-GB"/>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04/10/2023</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Lecture 7: Introduction to Remote Sensing</a:t>
            </a:r>
          </a:p>
        </p:txBody>
      </p:sp>
      <p:pic>
        <p:nvPicPr>
          <p:cNvPr id="2" name="Picture 1">
            <a:extLst>
              <a:ext uri="{FF2B5EF4-FFF2-40B4-BE49-F238E27FC236}">
                <a16:creationId xmlns:a16="http://schemas.microsoft.com/office/drawing/2014/main" id="{93E78241-C51D-5C3E-0F91-23D8266E923B}"/>
              </a:ext>
            </a:extLst>
          </p:cNvPr>
          <p:cNvPicPr>
            <a:picLocks noChangeAspect="1"/>
          </p:cNvPicPr>
          <p:nvPr/>
        </p:nvPicPr>
        <p:blipFill rotWithShape="1">
          <a:blip r:embed="rId5">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26</a:t>
            </a:fld>
            <a:r>
              <a:rPr lang="en-GB"/>
              <a:t> / 26</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t>
            </a:r>
            <a:r>
              <a:rPr lang="en-GB" sz="1400" b="1" i="0" dirty="0">
                <a:solidFill>
                  <a:srgbClr val="242424"/>
                </a:solidFill>
                <a:effectLst/>
                <a:latin typeface="-apple-system"/>
              </a:rPr>
              <a:t>ACNA6003 GIS and Remote Sensing Technologies 25/26_GRP</a:t>
            </a:r>
            <a:r>
              <a:rPr lang="en-GB" sz="1400" dirty="0"/>
              <a:t>”</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03/12/2025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a:t>A. Cunningham			</a:t>
            </a:r>
            <a:r>
              <a:rPr lang="en-GB"/>
              <a:t>Lecture 7: Introduction to Remote Sensing</a:t>
            </a:r>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3057</Words>
  <Application>Microsoft Office PowerPoint</Application>
  <PresentationFormat>Widescreen</PresentationFormat>
  <Paragraphs>350</Paragraphs>
  <Slides>26</Slides>
  <Notes>25</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-apple-system</vt:lpstr>
      <vt:lpstr>Arial</vt:lpstr>
      <vt:lpstr>Calibri</vt:lpstr>
      <vt:lpstr>Calibri Light</vt:lpstr>
      <vt:lpstr>Comic Sans MS</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cp:revision>
  <dcterms:created xsi:type="dcterms:W3CDTF">2023-07-26T10:21:48Z</dcterms:created>
  <dcterms:modified xsi:type="dcterms:W3CDTF">2025-12-03T11:06:53Z</dcterms:modified>
</cp:coreProperties>
</file>