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7" r:id="rId2"/>
    <p:sldId id="258" r:id="rId3"/>
    <p:sldId id="272" r:id="rId4"/>
    <p:sldId id="259" r:id="rId5"/>
    <p:sldId id="260" r:id="rId6"/>
    <p:sldId id="261" r:id="rId7"/>
    <p:sldId id="262" r:id="rId8"/>
    <p:sldId id="263" r:id="rId9"/>
    <p:sldId id="273" r:id="rId10"/>
    <p:sldId id="264" r:id="rId11"/>
    <p:sldId id="265" r:id="rId12"/>
    <p:sldId id="267" r:id="rId13"/>
    <p:sldId id="268" r:id="rId14"/>
    <p:sldId id="270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 varScale="1">
        <p:scale>
          <a:sx n="97" d="100"/>
          <a:sy n="97" d="100"/>
        </p:scale>
        <p:origin x="79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5BC225-4E13-412E-89A9-299AF9DF6599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2D8972-5DA0-4A8A-9E8B-67E7E9A804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7325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9253D-3A26-4B9E-BF0B-60A8C63E1D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C9725-054D-46EA-88F5-8BC81D7C42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9253D-3A26-4B9E-BF0B-60A8C63E1D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C9725-054D-46EA-88F5-8BC81D7C42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9253D-3A26-4B9E-BF0B-60A8C63E1D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C9725-054D-46EA-88F5-8BC81D7C42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9253D-3A26-4B9E-BF0B-60A8C63E1D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C9725-054D-46EA-88F5-8BC81D7C42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9253D-3A26-4B9E-BF0B-60A8C63E1D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C9725-054D-46EA-88F5-8BC81D7C42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9253D-3A26-4B9E-BF0B-60A8C63E1D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49C9725-054D-46EA-88F5-8BC81D7C42BC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9253D-3A26-4B9E-BF0B-60A8C63E1D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C9725-054D-46EA-88F5-8BC81D7C42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9253D-3A26-4B9E-BF0B-60A8C63E1D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49C9725-054D-46EA-88F5-8BC81D7C42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7869253D-3A26-4B9E-BF0B-60A8C63E1D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C9725-054D-46EA-88F5-8BC81D7C42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9253D-3A26-4B9E-BF0B-60A8C63E1D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C9725-054D-46EA-88F5-8BC81D7C42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9253D-3A26-4B9E-BF0B-60A8C63E1D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9C9725-054D-46EA-88F5-8BC81D7C42BC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869253D-3A26-4B9E-BF0B-60A8C63E1D0C}" type="datetimeFigureOut">
              <a:rPr lang="en-GB" smtClean="0"/>
              <a:t>11/01/2024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49C9725-054D-46EA-88F5-8BC81D7C42BC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hdr.undp.org/data-center/country-insights#/ranks" TargetMode="External"/><Relationship Id="rId2" Type="http://schemas.openxmlformats.org/officeDocument/2006/relationships/hyperlink" Target="http://www.hdr.undp.org/en/composite/HDI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orldbank.org/en/topic/sustainabledevelopment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sdgs.un.org/goals" TargetMode="External"/><Relationship Id="rId2" Type="http://schemas.openxmlformats.org/officeDocument/2006/relationships/hyperlink" Target="http://www.un.org/millenniumgoals/2015_MDG_Report/pdf/MDG%202015%20Summary%20web_english.pdf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806612" y="188640"/>
            <a:ext cx="7772400" cy="147002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Sustainable Development in an Era of Globalisation?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492412" y="5153262"/>
            <a:ext cx="6400800" cy="1752600"/>
          </a:xfrm>
        </p:spPr>
        <p:txBody>
          <a:bodyPr/>
          <a:lstStyle/>
          <a:p>
            <a:pPr algn="ctr"/>
            <a:r>
              <a:rPr lang="en-GB" sz="2800" dirty="0"/>
              <a:t>INTRODUCTION &amp; OVERVIEW</a:t>
            </a:r>
          </a:p>
          <a:p>
            <a:pPr algn="ctr"/>
            <a:r>
              <a:rPr lang="en-GB" sz="1600" dirty="0"/>
              <a:t>Module:  HPAN4008                                     Andy Bevan</a:t>
            </a:r>
          </a:p>
          <a:p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1628800"/>
            <a:ext cx="6192688" cy="41129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3902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Sustainable Development in an Era of Globalisation?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36576" indent="0">
              <a:buNone/>
            </a:pPr>
            <a:r>
              <a:rPr lang="en-GB" dirty="0"/>
              <a:t>Module summary:</a:t>
            </a:r>
          </a:p>
          <a:p>
            <a:pPr marL="36576" indent="0">
              <a:buNone/>
            </a:pPr>
            <a:endParaRPr lang="en-GB" dirty="0"/>
          </a:p>
          <a:p>
            <a:pPr marL="36576" indent="0">
              <a:buNone/>
            </a:pPr>
            <a:r>
              <a:rPr lang="en-GB" dirty="0"/>
              <a:t>Aims: to study</a:t>
            </a:r>
          </a:p>
          <a:p>
            <a:r>
              <a:rPr lang="en-GB" dirty="0"/>
              <a:t>Factors in the emergence of rich and poor nations on the world stage</a:t>
            </a:r>
          </a:p>
          <a:p>
            <a:r>
              <a:rPr lang="en-GB" dirty="0"/>
              <a:t>Different models and theories of development</a:t>
            </a:r>
          </a:p>
          <a:p>
            <a:pPr marL="36576" indent="0">
              <a:buNone/>
            </a:pPr>
            <a:r>
              <a:rPr lang="en-GB" dirty="0"/>
              <a:t>Outcomes: to understand</a:t>
            </a:r>
          </a:p>
          <a:p>
            <a:r>
              <a:rPr lang="en-GB" dirty="0"/>
              <a:t>Patterns of industrialisation and world trade – through eras of mercantilism and colonialism up to the present</a:t>
            </a:r>
          </a:p>
          <a:p>
            <a:r>
              <a:rPr lang="en-GB" dirty="0"/>
              <a:t>The architecture of world trade and finance since WW2</a:t>
            </a:r>
          </a:p>
          <a:p>
            <a:r>
              <a:rPr lang="en-GB" dirty="0"/>
              <a:t>Different models of world order and development</a:t>
            </a:r>
          </a:p>
          <a:p>
            <a:r>
              <a:rPr lang="en-GB" dirty="0"/>
              <a:t>UN Sustainable Development Goals and current debates around their achievability</a:t>
            </a:r>
          </a:p>
          <a:p>
            <a:endParaRPr lang="en-GB" dirty="0"/>
          </a:p>
          <a:p>
            <a:pPr marL="36576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43684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/>
              <a:t>A </a:t>
            </a:r>
            <a:r>
              <a:rPr lang="en-GB" b="1" i="1" dirty="0"/>
              <a:t>critique</a:t>
            </a:r>
            <a:r>
              <a:rPr lang="en-GB" b="1" dirty="0"/>
              <a:t> of development:</a:t>
            </a:r>
            <a:br>
              <a:rPr lang="en-GB" b="1" dirty="0"/>
            </a:br>
            <a:r>
              <a:rPr lang="en-GB" b="1" dirty="0"/>
              <a:t>Factors promoting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Tradition and instability</a:t>
            </a:r>
          </a:p>
          <a:p>
            <a:pPr marL="36576" indent="0"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Anthropology and development</a:t>
            </a:r>
          </a:p>
          <a:p>
            <a:pPr marL="36576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759941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GB" sz="2700" dirty="0"/>
            </a:br>
            <a:br>
              <a:rPr lang="en-GB" sz="2700" dirty="0"/>
            </a:br>
            <a:br>
              <a:rPr lang="en-GB" sz="2700" dirty="0"/>
            </a:br>
            <a:r>
              <a:rPr lang="en-GB" sz="2000" dirty="0"/>
              <a:t>Sustainable Development in a Era of Globalisation? </a:t>
            </a:r>
            <a:br>
              <a:rPr lang="en-GB" sz="2000" dirty="0"/>
            </a:br>
            <a:r>
              <a:rPr lang="en-GB" sz="4400" b="1" dirty="0"/>
              <a:t>Rich and poor countries – why?</a:t>
            </a:r>
            <a:br>
              <a:rPr lang="en-GB" sz="4400" b="1" dirty="0"/>
            </a:br>
            <a:br>
              <a:rPr lang="en-GB" sz="2200" dirty="0"/>
            </a:br>
            <a:r>
              <a:rPr lang="en-GB" sz="3100" b="1" dirty="0"/>
              <a:t>What ethical and political problems arise from the differences between rich and poor countries?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2780928"/>
            <a:ext cx="3657600" cy="3240360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2780928"/>
            <a:ext cx="3516284" cy="3240360"/>
          </a:xfrm>
        </p:spPr>
      </p:pic>
    </p:spTree>
    <p:extLst>
      <p:ext uri="{BB962C8B-B14F-4D97-AF65-F5344CB8AC3E}">
        <p14:creationId xmlns:p14="http://schemas.microsoft.com/office/powerpoint/2010/main" val="22986785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Rich and Poor Countries</a:t>
            </a:r>
            <a:br>
              <a:rPr lang="en-GB" dirty="0"/>
            </a:br>
            <a:r>
              <a:rPr lang="en-GB" sz="2700" dirty="0"/>
              <a:t>Introducing the UNDP’s Human Development Index (HDI)</a:t>
            </a:r>
            <a:br>
              <a:rPr lang="en-GB" sz="2700" dirty="0"/>
            </a:br>
            <a:r>
              <a:rPr lang="en-GB" sz="1600" dirty="0"/>
              <a:t>UNDP Map published 2014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8405" y="2242121"/>
            <a:ext cx="7465189" cy="3242120"/>
          </a:xfrm>
        </p:spPr>
      </p:pic>
    </p:spTree>
    <p:extLst>
      <p:ext uri="{BB962C8B-B14F-4D97-AF65-F5344CB8AC3E}">
        <p14:creationId xmlns:p14="http://schemas.microsoft.com/office/powerpoint/2010/main" val="20758004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Rich and Poor Countries</a:t>
            </a:r>
            <a:br>
              <a:rPr lang="en-GB" b="1" dirty="0"/>
            </a:br>
            <a:r>
              <a:rPr lang="en-GB" sz="2800" dirty="0"/>
              <a:t>Colonial possessions of the main powers in 1898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72816"/>
            <a:ext cx="7848872" cy="4176464"/>
          </a:xfrm>
        </p:spPr>
      </p:pic>
    </p:spTree>
    <p:extLst>
      <p:ext uri="{BB962C8B-B14F-4D97-AF65-F5344CB8AC3E}">
        <p14:creationId xmlns:p14="http://schemas.microsoft.com/office/powerpoint/2010/main" val="3857671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642194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Rich and Poor Countries</a:t>
            </a:r>
            <a:br>
              <a:rPr lang="en-GB" b="1" dirty="0"/>
            </a:br>
            <a:r>
              <a:rPr lang="en-GB" sz="2800" dirty="0"/>
              <a:t>What is the “Third World”? A reflection of Cold War political rivalries?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988840"/>
            <a:ext cx="7992888" cy="4176464"/>
          </a:xfrm>
        </p:spPr>
      </p:pic>
    </p:spTree>
    <p:extLst>
      <p:ext uri="{BB962C8B-B14F-4D97-AF65-F5344CB8AC3E}">
        <p14:creationId xmlns:p14="http://schemas.microsoft.com/office/powerpoint/2010/main" val="28763181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930226"/>
          </a:xfrm>
        </p:spPr>
        <p:txBody>
          <a:bodyPr>
            <a:normAutofit/>
          </a:bodyPr>
          <a:lstStyle/>
          <a:p>
            <a:r>
              <a:rPr lang="en-GB" b="1" dirty="0"/>
              <a:t>More info on the Human Development Index (HDI)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7467600" cy="4137323"/>
          </a:xfrm>
        </p:spPr>
        <p:txBody>
          <a:bodyPr>
            <a:normAutofit/>
          </a:bodyPr>
          <a:lstStyle/>
          <a:p>
            <a:pPr marL="36576" indent="0">
              <a:buNone/>
            </a:pPr>
            <a:endParaRPr lang="en-GB" dirty="0"/>
          </a:p>
          <a:p>
            <a:pPr marL="36576" indent="0">
              <a:buNone/>
            </a:pPr>
            <a:r>
              <a:rPr lang="en-GB" dirty="0"/>
              <a:t>Background to the HDI: the Human Rights approach to Development: Amartya Sen and the UN</a:t>
            </a:r>
          </a:p>
          <a:p>
            <a:pPr marL="36576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24274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2218258"/>
          </a:xfrm>
        </p:spPr>
        <p:txBody>
          <a:bodyPr>
            <a:normAutofit/>
          </a:bodyPr>
          <a:lstStyle/>
          <a:p>
            <a:r>
              <a:rPr lang="en-GB" b="1" dirty="0"/>
              <a:t>How familiar (to us) is the information in the HDI?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sz="4000" dirty="0">
                <a:solidFill>
                  <a:srgbClr val="FF0000"/>
                </a:solidFill>
              </a:rPr>
              <a:t>Class Exercise</a:t>
            </a:r>
          </a:p>
          <a:p>
            <a:r>
              <a:rPr lang="en-GB" sz="4000" dirty="0"/>
              <a:t>From previous knowledge, let’s rank a set of countries according to their relative HDI scores…</a:t>
            </a:r>
          </a:p>
          <a:p>
            <a:pPr marL="36576" indent="0">
              <a:buNone/>
            </a:pPr>
            <a:endParaRPr lang="en-GB" sz="4000" dirty="0"/>
          </a:p>
          <a:p>
            <a:pPr marL="36576" indent="0">
              <a:buNone/>
            </a:pPr>
            <a:r>
              <a:rPr lang="en-GB" sz="4000" dirty="0"/>
              <a:t>List of countries, ranked by HDI in 2022</a:t>
            </a:r>
          </a:p>
          <a:p>
            <a:endParaRPr lang="en-GB" sz="4000" dirty="0">
              <a:solidFill>
                <a:schemeClr val="tx2">
                  <a:lumMod val="50000"/>
                </a:schemeClr>
              </a:solidFill>
              <a:hlinkClick r:id="rId2"/>
            </a:endParaRPr>
          </a:p>
          <a:p>
            <a:r>
              <a:rPr lang="en-GB" sz="4000" dirty="0">
                <a:hlinkClick r:id="rId3"/>
              </a:rPr>
              <a:t>https://hdr.undp.org/data-center/country-insights#/ranks</a:t>
            </a:r>
            <a:endParaRPr lang="en-GB" sz="4000" dirty="0"/>
          </a:p>
          <a:p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42887958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is Development?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Dilemmas, conundrums and controversies around “development” and “progress”</a:t>
            </a:r>
          </a:p>
          <a:p>
            <a:endParaRPr lang="en-GB" dirty="0"/>
          </a:p>
          <a:p>
            <a:r>
              <a:rPr lang="en-GB" dirty="0"/>
              <a:t>Different models of development</a:t>
            </a:r>
          </a:p>
          <a:p>
            <a:endParaRPr lang="en-GB" i="1" dirty="0"/>
          </a:p>
          <a:p>
            <a:r>
              <a:rPr lang="en-GB" i="1" dirty="0"/>
              <a:t>Sustainable</a:t>
            </a:r>
            <a:r>
              <a:rPr lang="en-GB" dirty="0"/>
              <a:t> development</a:t>
            </a:r>
          </a:p>
        </p:txBody>
      </p:sp>
    </p:spTree>
    <p:extLst>
      <p:ext uri="{BB962C8B-B14F-4D97-AF65-F5344CB8AC3E}">
        <p14:creationId xmlns:p14="http://schemas.microsoft.com/office/powerpoint/2010/main" val="14736118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4800" b="1" dirty="0"/>
            </a:br>
            <a:r>
              <a:rPr lang="en-GB" sz="4800" b="1" dirty="0"/>
              <a:t>What is </a:t>
            </a:r>
            <a:r>
              <a:rPr lang="en-GB" sz="4800" b="1" i="1" dirty="0"/>
              <a:t>sustainable </a:t>
            </a:r>
            <a:r>
              <a:rPr lang="en-GB" sz="4800" b="1" dirty="0"/>
              <a:t>development?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7467600" cy="4137323"/>
          </a:xfrm>
        </p:spPr>
        <p:txBody>
          <a:bodyPr>
            <a:normAutofit fontScale="85000" lnSpcReduction="10000"/>
          </a:bodyPr>
          <a:lstStyle/>
          <a:p>
            <a:pPr marL="36576" indent="0">
              <a:buNone/>
            </a:pPr>
            <a:r>
              <a:rPr lang="en-GB" dirty="0"/>
              <a:t>“Development that meets the needs of the present without compromising the ability of future generations to meet their own needs.”</a:t>
            </a:r>
          </a:p>
          <a:p>
            <a:pPr marL="36576" indent="0">
              <a:buNone/>
            </a:pPr>
            <a:endParaRPr lang="en-GB" sz="2400" dirty="0"/>
          </a:p>
          <a:p>
            <a:pPr marL="36576" indent="0">
              <a:buNone/>
            </a:pPr>
            <a:r>
              <a:rPr lang="en-GB" sz="2400" dirty="0"/>
              <a:t>From </a:t>
            </a:r>
            <a:r>
              <a:rPr lang="en-GB" sz="2400" i="1" dirty="0"/>
              <a:t>Our Common Future</a:t>
            </a:r>
            <a:r>
              <a:rPr lang="en-GB" sz="2400" dirty="0"/>
              <a:t>, the </a:t>
            </a:r>
            <a:r>
              <a:rPr lang="en-GB" sz="2400" i="1" dirty="0"/>
              <a:t>Report of the UN’s World Commission on Environment and Development </a:t>
            </a:r>
            <a:r>
              <a:rPr lang="en-GB" sz="2400" dirty="0"/>
              <a:t>(the </a:t>
            </a:r>
            <a:r>
              <a:rPr lang="en-GB" sz="2400" dirty="0" err="1"/>
              <a:t>Brundtland</a:t>
            </a:r>
            <a:r>
              <a:rPr lang="en-GB" sz="2400" dirty="0"/>
              <a:t> Commission), 1987 (Published by Oxford University Press</a:t>
            </a:r>
            <a:r>
              <a:rPr lang="en-GB" dirty="0"/>
              <a:t>) </a:t>
            </a:r>
          </a:p>
          <a:p>
            <a:pPr marL="36576" indent="0">
              <a:buNone/>
            </a:pPr>
            <a:endParaRPr lang="en-GB" sz="2400" dirty="0"/>
          </a:p>
          <a:p>
            <a:pPr marL="36576" indent="0">
              <a:buNone/>
            </a:pPr>
            <a:r>
              <a:rPr lang="en-GB" sz="2400" dirty="0"/>
              <a:t>Also see:</a:t>
            </a:r>
          </a:p>
          <a:p>
            <a:pPr marL="36576" indent="0">
              <a:buNone/>
            </a:pPr>
            <a:r>
              <a:rPr lang="en-GB" sz="3200" dirty="0">
                <a:solidFill>
                  <a:srgbClr val="FF0000"/>
                </a:solidFill>
                <a:hlinkClick r:id="rId2"/>
              </a:rPr>
              <a:t>http://www.worldbank.org/en/topic/sustainabledevelopment</a:t>
            </a:r>
            <a:endParaRPr lang="en-GB" sz="3200" dirty="0">
              <a:solidFill>
                <a:srgbClr val="FF0000"/>
              </a:solidFill>
            </a:endParaRPr>
          </a:p>
          <a:p>
            <a:pPr marL="36576" indent="0">
              <a:buNone/>
            </a:pPr>
            <a:endParaRPr lang="en-GB" dirty="0"/>
          </a:p>
          <a:p>
            <a:pPr marL="36576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65303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2800" dirty="0"/>
              <a:t>UN Millennium Development Goals 2000-2015 and</a:t>
            </a:r>
            <a:br>
              <a:rPr lang="en-GB" sz="2800" dirty="0"/>
            </a:br>
            <a:r>
              <a:rPr lang="en-GB" sz="2800" dirty="0"/>
              <a:t>UN Sustainable Development Goals 2015-2030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http://www.un.org/millenniumgoals/2015_MDG_Report/pdf/MDG%202015%20Summary%20web_english.pdf</a:t>
            </a:r>
            <a:br>
              <a:rPr lang="en-GB" dirty="0"/>
            </a:br>
            <a:endParaRPr lang="en-GB" dirty="0"/>
          </a:p>
          <a:p>
            <a:pPr marL="36576" indent="0">
              <a:buNone/>
            </a:pPr>
            <a:r>
              <a:rPr lang="en-GB" dirty="0"/>
              <a:t>More interactive information on each SDG in detail at:</a:t>
            </a:r>
          </a:p>
          <a:p>
            <a:pPr marL="36576" indent="0">
              <a:buNone/>
            </a:pPr>
            <a:r>
              <a:rPr lang="en-GB" dirty="0">
                <a:hlinkClick r:id="rId3"/>
              </a:rPr>
              <a:t>https://sdgs.un.org/goals</a:t>
            </a:r>
            <a:endParaRPr lang="en-GB" dirty="0"/>
          </a:p>
          <a:p>
            <a:pPr marL="36576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303708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Sustainability means a planet-wide 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Global resources and carbon descent</a:t>
            </a:r>
          </a:p>
          <a:p>
            <a:endParaRPr lang="en-GB" dirty="0"/>
          </a:p>
          <a:p>
            <a:r>
              <a:rPr lang="en-GB" dirty="0"/>
              <a:t>Ethically and politically, what does this mean?</a:t>
            </a:r>
          </a:p>
        </p:txBody>
      </p:sp>
    </p:spTree>
    <p:extLst>
      <p:ext uri="{BB962C8B-B14F-4D97-AF65-F5344CB8AC3E}">
        <p14:creationId xmlns:p14="http://schemas.microsoft.com/office/powerpoint/2010/main" val="26240528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Module planner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Intro &amp; Overview – Rich and poor nations; What is development? What is sustainability?</a:t>
            </a:r>
          </a:p>
          <a:p>
            <a:r>
              <a:rPr lang="en-GB" dirty="0"/>
              <a:t>Historical perspectives – The growth of world trade</a:t>
            </a:r>
          </a:p>
          <a:p>
            <a:r>
              <a:rPr lang="en-GB" dirty="0"/>
              <a:t>Industrialisation</a:t>
            </a:r>
          </a:p>
          <a:p>
            <a:r>
              <a:rPr lang="en-GB" dirty="0"/>
              <a:t>Colonialism and Imperialism</a:t>
            </a:r>
          </a:p>
          <a:p>
            <a:r>
              <a:rPr lang="en-GB" dirty="0"/>
              <a:t>Liberation and de-colonisation – Latin America; Asia and Africa</a:t>
            </a:r>
          </a:p>
        </p:txBody>
      </p:sp>
    </p:spTree>
    <p:extLst>
      <p:ext uri="{BB962C8B-B14F-4D97-AF65-F5344CB8AC3E}">
        <p14:creationId xmlns:p14="http://schemas.microsoft.com/office/powerpoint/2010/main" val="22769716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Module planner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Post-1945 – E. Europe and the Cold War; invention of the “Third World”; the post-colonial world during the Cold War; Collapse of the USSR</a:t>
            </a:r>
          </a:p>
          <a:p>
            <a:r>
              <a:rPr lang="en-GB" dirty="0"/>
              <a:t>Post-1945 – Bretton Woods (UN, World Bank, IMF etc.)</a:t>
            </a:r>
          </a:p>
          <a:p>
            <a:r>
              <a:rPr lang="en-GB" dirty="0"/>
              <a:t>Models and Theories of Development</a:t>
            </a:r>
          </a:p>
          <a:p>
            <a:r>
              <a:rPr lang="en-GB" dirty="0"/>
              <a:t>Worldwide Sustainability</a:t>
            </a:r>
          </a:p>
          <a:p>
            <a:r>
              <a:rPr lang="en-GB" dirty="0"/>
              <a:t>Review </a:t>
            </a:r>
            <a:r>
              <a:rPr lang="en-GB"/>
              <a:t>and Conclusions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5041813"/>
      </p:ext>
    </p:extLst>
  </p:cSld>
  <p:clrMapOvr>
    <a:masterClrMapping/>
  </p:clrMapOvr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307</TotalTime>
  <Words>552</Words>
  <Application>Microsoft Office PowerPoint</Application>
  <PresentationFormat>On-screen Show (4:3)</PresentationFormat>
  <Paragraphs>72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Franklin Gothic Book</vt:lpstr>
      <vt:lpstr>Wingdings 2</vt:lpstr>
      <vt:lpstr>Technic</vt:lpstr>
      <vt:lpstr>Sustainable Development in an Era of Globalisation?</vt:lpstr>
      <vt:lpstr>Sustainable Development in an Era of Globalisation?</vt:lpstr>
      <vt:lpstr>A critique of development: Factors promoting change</vt:lpstr>
      <vt:lpstr>   Sustainable Development in a Era of Globalisation?  Rich and poor countries – why?  What ethical and political problems arise from the differences between rich and poor countries? </vt:lpstr>
      <vt:lpstr>Rich and Poor Countries Introducing the UNDP’s Human Development Index (HDI) UNDP Map published 2014</vt:lpstr>
      <vt:lpstr>Rich and Poor Countries Colonial possessions of the main powers in 1898</vt:lpstr>
      <vt:lpstr>Rich and Poor Countries What is the “Third World”? A reflection of Cold War political rivalries?</vt:lpstr>
      <vt:lpstr>More info on the Human Development Index (HDI)</vt:lpstr>
      <vt:lpstr>How familiar (to us) is the information in the HDI?</vt:lpstr>
      <vt:lpstr>What is Development?</vt:lpstr>
      <vt:lpstr> What is sustainable development?</vt:lpstr>
      <vt:lpstr>UN Millennium Development Goals 2000-2015 and UN Sustainable Development Goals 2015-2030</vt:lpstr>
      <vt:lpstr>  Sustainability means a planet-wide view</vt:lpstr>
      <vt:lpstr>Module planner</vt:lpstr>
      <vt:lpstr>Module planner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Administrator</dc:creator>
  <cp:lastModifiedBy>Andy Bevan</cp:lastModifiedBy>
  <cp:revision>65</cp:revision>
  <dcterms:created xsi:type="dcterms:W3CDTF">2016-09-12T11:58:09Z</dcterms:created>
  <dcterms:modified xsi:type="dcterms:W3CDTF">2024-01-11T15:40:43Z</dcterms:modified>
</cp:coreProperties>
</file>