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 id="2147483701" r:id="rId5"/>
  </p:sldMasterIdLst>
  <p:sldIdLst>
    <p:sldId id="256" r:id="rId6"/>
    <p:sldId id="257" r:id="rId7"/>
    <p:sldId id="278" r:id="rId8"/>
    <p:sldId id="279" r:id="rId9"/>
    <p:sldId id="275" r:id="rId10"/>
    <p:sldId id="276" r:id="rId11"/>
    <p:sldId id="277" r:id="rId12"/>
    <p:sldId id="284" r:id="rId13"/>
    <p:sldId id="271" r:id="rId14"/>
    <p:sldId id="281" r:id="rId15"/>
    <p:sldId id="282" r:id="rId16"/>
    <p:sldId id="283" r:id="rId17"/>
    <p:sldId id="280" r:id="rId18"/>
    <p:sldId id="287" r:id="rId19"/>
    <p:sldId id="285" r:id="rId20"/>
    <p:sldId id="262" r:id="rId21"/>
    <p:sldId id="258" r:id="rId22"/>
    <p:sldId id="259" r:id="rId23"/>
    <p:sldId id="264" r:id="rId24"/>
    <p:sldId id="263" r:id="rId25"/>
    <p:sldId id="265" r:id="rId26"/>
    <p:sldId id="266" r:id="rId27"/>
    <p:sldId id="268" r:id="rId28"/>
    <p:sldId id="267" r:id="rId29"/>
    <p:sldId id="289" r:id="rId30"/>
    <p:sldId id="290" r:id="rId31"/>
    <p:sldId id="286" r:id="rId32"/>
    <p:sldId id="273" r:id="rId33"/>
    <p:sldId id="274" r:id="rId34"/>
    <p:sldId id="292" r:id="rId35"/>
    <p:sldId id="288" r:id="rId36"/>
    <p:sldId id="291"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47"/>
    <a:srgbClr val="8029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46DE3-516C-728C-A307-72108D8B4DF1}" v="2168" dt="2020-05-07T11:28:33.500"/>
    <p1510:client id="{1845C768-AD04-3FAC-B3F8-533988040910}" v="254" dt="2020-05-11T15:30:55.697"/>
    <p1510:client id="{18C81C85-7F45-4DE0-A8FA-51F1C613965E}" v="10" dt="2020-05-11T14:18:44.462"/>
    <p1510:client id="{1E5A3351-6F47-4DFD-A1F2-2D76F7E705D3}" v="1" dt="2020-05-11T14:13:44.338"/>
    <p1510:client id="{1FD35A59-E4D2-4AD5-AC38-EA2FD305EE5E}" v="2" dt="2020-05-11T13:16:30.766"/>
    <p1510:client id="{2C42FEF4-0554-B12F-774E-B82CD61CEADC}" v="1534" dt="2020-05-10T13:23:42.935"/>
    <p1510:client id="{328A9715-2384-A82B-B437-820DFD955EAF}" v="11" dt="2020-05-11T13:01:48.105"/>
    <p1510:client id="{4210971B-E5CF-430D-A1D3-8F92677CD841}" v="5556" dt="2020-05-05T13:23:07.605"/>
    <p1510:client id="{5537D909-DC6B-4C9D-858F-B75BA3EB2C0E}" v="2" dt="2020-05-11T14:17:19.622"/>
    <p1510:client id="{61CEA0D2-17CB-6F38-F127-87B1DA2F1EE2}" v="100" dt="2020-05-10T12:43:42.291"/>
    <p1510:client id="{66A8AA88-2B94-41F8-A513-91D0366D90C3}" v="3" dt="2020-05-11T14:12:53.897"/>
    <p1510:client id="{88C9E4AA-1F1B-D139-0061-67839F228F2F}" v="249" dt="2020-05-08T16:22:29.198"/>
    <p1510:client id="{8ABE14E8-D6B3-4EC6-90E7-C9C6373ACB7F}" v="72" dt="2020-05-11T13:25:39.974"/>
    <p1510:client id="{9122095F-D1A3-45A3-9439-781AED8C9A81}" v="77" dt="2020-05-11T13:27:58.317"/>
    <p1510:client id="{BB17444A-6359-48C3-B5D5-1CB83E35BD54}" v="190" dt="2020-05-11T13:37:39.951"/>
    <p1510:client id="{EA378822-FA71-48BB-9635-D7A6B2F1E61F}" v="229" dt="2020-05-11T13:22:44.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Morgan (1801301)" userId="S::1801301@student.uwtsd.ac.uk::06d0d0ff-cbd9-4213-9194-4524bc4387fb" providerId="AD" clId="Web-{1845C768-AD04-3FAC-B3F8-533988040910}"/>
    <pc:docChg chg="addSld modSld sldOrd">
      <pc:chgData name="Sophie Morgan (1801301)" userId="S::1801301@student.uwtsd.ac.uk::06d0d0ff-cbd9-4213-9194-4524bc4387fb" providerId="AD" clId="Web-{1845C768-AD04-3FAC-B3F8-533988040910}" dt="2020-05-11T15:30:55.697" v="249" actId="20577"/>
      <pc:docMkLst>
        <pc:docMk/>
      </pc:docMkLst>
      <pc:sldChg chg="modSp ord">
        <pc:chgData name="Sophie Morgan (1801301)" userId="S::1801301@student.uwtsd.ac.uk::06d0d0ff-cbd9-4213-9194-4524bc4387fb" providerId="AD" clId="Web-{1845C768-AD04-3FAC-B3F8-533988040910}" dt="2020-05-11T15:30:22.663" v="230" actId="20577"/>
        <pc:sldMkLst>
          <pc:docMk/>
          <pc:sldMk cId="706415485" sldId="273"/>
        </pc:sldMkLst>
        <pc:spChg chg="mod">
          <ac:chgData name="Sophie Morgan (1801301)" userId="S::1801301@student.uwtsd.ac.uk::06d0d0ff-cbd9-4213-9194-4524bc4387fb" providerId="AD" clId="Web-{1845C768-AD04-3FAC-B3F8-533988040910}" dt="2020-05-11T15:30:22.663" v="230" actId="20577"/>
          <ac:spMkLst>
            <pc:docMk/>
            <pc:sldMk cId="706415485" sldId="273"/>
            <ac:spMk id="2" creationId="{D9F4EB80-7564-46DA-A362-236C520B92BB}"/>
          </ac:spMkLst>
        </pc:spChg>
      </pc:sldChg>
      <pc:sldChg chg="modSp">
        <pc:chgData name="Sophie Morgan (1801301)" userId="S::1801301@student.uwtsd.ac.uk::06d0d0ff-cbd9-4213-9194-4524bc4387fb" providerId="AD" clId="Web-{1845C768-AD04-3FAC-B3F8-533988040910}" dt="2020-05-11T15:30:55.697" v="248" actId="20577"/>
        <pc:sldMkLst>
          <pc:docMk/>
          <pc:sldMk cId="3346205384" sldId="274"/>
        </pc:sldMkLst>
        <pc:spChg chg="mod">
          <ac:chgData name="Sophie Morgan (1801301)" userId="S::1801301@student.uwtsd.ac.uk::06d0d0ff-cbd9-4213-9194-4524bc4387fb" providerId="AD" clId="Web-{1845C768-AD04-3FAC-B3F8-533988040910}" dt="2020-05-11T15:30:55.697" v="248" actId="20577"/>
          <ac:spMkLst>
            <pc:docMk/>
            <pc:sldMk cId="3346205384" sldId="274"/>
            <ac:spMk id="2" creationId="{453A4A1A-92D9-4BCE-A8F2-A9D02C1271F3}"/>
          </ac:spMkLst>
        </pc:spChg>
      </pc:sldChg>
      <pc:sldChg chg="addSp modSp new">
        <pc:chgData name="Sophie Morgan (1801301)" userId="S::1801301@student.uwtsd.ac.uk::06d0d0ff-cbd9-4213-9194-4524bc4387fb" providerId="AD" clId="Web-{1845C768-AD04-3FAC-B3F8-533988040910}" dt="2020-05-11T15:29:27.768" v="206" actId="20577"/>
        <pc:sldMkLst>
          <pc:docMk/>
          <pc:sldMk cId="118941071" sldId="292"/>
        </pc:sldMkLst>
        <pc:spChg chg="add mod">
          <ac:chgData name="Sophie Morgan (1801301)" userId="S::1801301@student.uwtsd.ac.uk::06d0d0ff-cbd9-4213-9194-4524bc4387fb" providerId="AD" clId="Web-{1845C768-AD04-3FAC-B3F8-533988040910}" dt="2020-05-11T15:29:27.768" v="206" actId="20577"/>
          <ac:spMkLst>
            <pc:docMk/>
            <pc:sldMk cId="118941071" sldId="292"/>
            <ac:spMk id="2" creationId="{5A34799F-7D68-4531-B61C-590DBD625EB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68B828-B7BB-4F57-8E0F-507474A2F7E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973953E-50E0-4674-A4DF-7FB827DD6D27}">
      <dgm:prSet/>
      <dgm:spPr/>
      <dgm:t>
        <a:bodyPr/>
        <a:lstStyle/>
        <a:p>
          <a:pPr>
            <a:lnSpc>
              <a:spcPct val="100000"/>
            </a:lnSpc>
          </a:pPr>
          <a:r>
            <a:rPr lang="en-GB"/>
            <a:t>- Person-centred approach:</a:t>
          </a:r>
          <a:r>
            <a:rPr lang="en-GB">
              <a:latin typeface="Elephant"/>
            </a:rPr>
            <a:t> </a:t>
          </a:r>
          <a:endParaRPr lang="en-US"/>
        </a:p>
      </dgm:t>
    </dgm:pt>
    <dgm:pt modelId="{9976E5C5-AD99-489A-9627-4474E7DB0D4F}" type="parTrans" cxnId="{34EE91CC-459F-483C-84F5-098A72B6FC1A}">
      <dgm:prSet/>
      <dgm:spPr/>
      <dgm:t>
        <a:bodyPr/>
        <a:lstStyle/>
        <a:p>
          <a:endParaRPr lang="en-US"/>
        </a:p>
      </dgm:t>
    </dgm:pt>
    <dgm:pt modelId="{A9385579-0D0A-46EA-81C5-26A8A17DD0D2}" type="sibTrans" cxnId="{34EE91CC-459F-483C-84F5-098A72B6FC1A}">
      <dgm:prSet/>
      <dgm:spPr/>
      <dgm:t>
        <a:bodyPr/>
        <a:lstStyle/>
        <a:p>
          <a:pPr>
            <a:lnSpc>
              <a:spcPct val="100000"/>
            </a:lnSpc>
          </a:pPr>
          <a:endParaRPr lang="en-US"/>
        </a:p>
      </dgm:t>
    </dgm:pt>
    <dgm:pt modelId="{97175EC8-E6A6-4875-8E70-3B1CB897E684}">
      <dgm:prSet/>
      <dgm:spPr/>
      <dgm:t>
        <a:bodyPr/>
        <a:lstStyle/>
        <a:p>
          <a:pPr>
            <a:lnSpc>
              <a:spcPct val="100000"/>
            </a:lnSpc>
          </a:pPr>
          <a:r>
            <a:rPr lang="en-GB"/>
            <a:t>engaging with the person as an individual</a:t>
          </a:r>
          <a:endParaRPr lang="en-US"/>
        </a:p>
      </dgm:t>
    </dgm:pt>
    <dgm:pt modelId="{37B28B1B-7576-4C2A-8CE6-E3F7DF2D9307}" type="parTrans" cxnId="{90492ED9-79F6-4ADE-806A-6C1FB4A87F74}">
      <dgm:prSet/>
      <dgm:spPr/>
      <dgm:t>
        <a:bodyPr/>
        <a:lstStyle/>
        <a:p>
          <a:endParaRPr lang="en-US"/>
        </a:p>
      </dgm:t>
    </dgm:pt>
    <dgm:pt modelId="{9BBD655E-2F76-43AB-A1B1-7AC471E42121}" type="sibTrans" cxnId="{90492ED9-79F6-4ADE-806A-6C1FB4A87F74}">
      <dgm:prSet/>
      <dgm:spPr/>
      <dgm:t>
        <a:bodyPr/>
        <a:lstStyle/>
        <a:p>
          <a:pPr>
            <a:lnSpc>
              <a:spcPct val="100000"/>
            </a:lnSpc>
          </a:pPr>
          <a:endParaRPr lang="en-US"/>
        </a:p>
      </dgm:t>
    </dgm:pt>
    <dgm:pt modelId="{B8947CD9-D4CB-41A2-8B5F-A2EEA3FDB335}">
      <dgm:prSet/>
      <dgm:spPr/>
      <dgm:t>
        <a:bodyPr/>
        <a:lstStyle/>
        <a:p>
          <a:pPr>
            <a:lnSpc>
              <a:spcPct val="100000"/>
            </a:lnSpc>
          </a:pPr>
          <a:r>
            <a:rPr lang="en-GB"/>
            <a:t>promoting choice </a:t>
          </a:r>
          <a:endParaRPr lang="en-US"/>
        </a:p>
      </dgm:t>
    </dgm:pt>
    <dgm:pt modelId="{B676D2A4-6EFE-46A0-98C6-43E6B0D1B81A}" type="parTrans" cxnId="{97836AF2-3D71-4E56-86D0-3388211D6AA2}">
      <dgm:prSet/>
      <dgm:spPr/>
      <dgm:t>
        <a:bodyPr/>
        <a:lstStyle/>
        <a:p>
          <a:endParaRPr lang="en-US"/>
        </a:p>
      </dgm:t>
    </dgm:pt>
    <dgm:pt modelId="{DA00674A-4C34-47AF-9E77-EC28E8F42A4D}" type="sibTrans" cxnId="{97836AF2-3D71-4E56-86D0-3388211D6AA2}">
      <dgm:prSet/>
      <dgm:spPr/>
      <dgm:t>
        <a:bodyPr/>
        <a:lstStyle/>
        <a:p>
          <a:pPr>
            <a:lnSpc>
              <a:spcPct val="100000"/>
            </a:lnSpc>
          </a:pPr>
          <a:endParaRPr lang="en-US"/>
        </a:p>
      </dgm:t>
    </dgm:pt>
    <dgm:pt modelId="{A11D7B4C-44EB-4EE0-8129-025438229782}">
      <dgm:prSet/>
      <dgm:spPr/>
      <dgm:t>
        <a:bodyPr/>
        <a:lstStyle/>
        <a:p>
          <a:pPr>
            <a:lnSpc>
              <a:spcPct val="100000"/>
            </a:lnSpc>
          </a:pPr>
          <a:r>
            <a:rPr lang="en-GB"/>
            <a:t>nurturing independence </a:t>
          </a:r>
          <a:endParaRPr lang="en-US"/>
        </a:p>
      </dgm:t>
    </dgm:pt>
    <dgm:pt modelId="{91C1D705-A4A4-4F37-90EA-823D5E04417E}" type="parTrans" cxnId="{85F971FC-1E48-4F1C-B726-B75FBF046F0D}">
      <dgm:prSet/>
      <dgm:spPr/>
      <dgm:t>
        <a:bodyPr/>
        <a:lstStyle/>
        <a:p>
          <a:endParaRPr lang="en-US"/>
        </a:p>
      </dgm:t>
    </dgm:pt>
    <dgm:pt modelId="{53FAC05D-AFC4-4998-88DE-543F07E9E12F}" type="sibTrans" cxnId="{85F971FC-1E48-4F1C-B726-B75FBF046F0D}">
      <dgm:prSet/>
      <dgm:spPr/>
      <dgm:t>
        <a:bodyPr/>
        <a:lstStyle/>
        <a:p>
          <a:pPr>
            <a:lnSpc>
              <a:spcPct val="100000"/>
            </a:lnSpc>
          </a:pPr>
          <a:endParaRPr lang="en-US"/>
        </a:p>
      </dgm:t>
    </dgm:pt>
    <dgm:pt modelId="{D9B5F130-FEC3-441C-8C17-371B1F006E89}">
      <dgm:prSet/>
      <dgm:spPr/>
      <dgm:t>
        <a:bodyPr/>
        <a:lstStyle/>
        <a:p>
          <a:pPr>
            <a:lnSpc>
              <a:spcPct val="100000"/>
            </a:lnSpc>
          </a:pPr>
          <a:r>
            <a:rPr lang="en-GB"/>
            <a:t>consideration for mental </a:t>
          </a:r>
          <a:r>
            <a:rPr lang="en-GB">
              <a:latin typeface="Elephant"/>
            </a:rPr>
            <a:t>health</a:t>
          </a:r>
          <a:r>
            <a:rPr lang="en-GB"/>
            <a:t> and well-being </a:t>
          </a:r>
          <a:endParaRPr lang="en-US"/>
        </a:p>
      </dgm:t>
    </dgm:pt>
    <dgm:pt modelId="{51EA6A42-A312-4451-B6B3-E683596D50C5}" type="parTrans" cxnId="{19660D1A-20FF-418C-82AB-9AAC01180145}">
      <dgm:prSet/>
      <dgm:spPr/>
      <dgm:t>
        <a:bodyPr/>
        <a:lstStyle/>
        <a:p>
          <a:endParaRPr lang="en-US"/>
        </a:p>
      </dgm:t>
    </dgm:pt>
    <dgm:pt modelId="{39942E48-BF2A-4D57-B32A-87C4AF41A787}" type="sibTrans" cxnId="{19660D1A-20FF-418C-82AB-9AAC01180145}">
      <dgm:prSet/>
      <dgm:spPr/>
      <dgm:t>
        <a:bodyPr/>
        <a:lstStyle/>
        <a:p>
          <a:pPr>
            <a:lnSpc>
              <a:spcPct val="100000"/>
            </a:lnSpc>
          </a:pPr>
          <a:endParaRPr lang="en-US"/>
        </a:p>
      </dgm:t>
    </dgm:pt>
    <dgm:pt modelId="{D4306149-CA99-4C0C-B21A-D892325F1054}">
      <dgm:prSet/>
      <dgm:spPr/>
      <dgm:t>
        <a:bodyPr/>
        <a:lstStyle/>
        <a:p>
          <a:pPr>
            <a:lnSpc>
              <a:spcPct val="100000"/>
            </a:lnSpc>
          </a:pPr>
          <a:r>
            <a:rPr lang="en-GB"/>
            <a:t>removes barriers to learning </a:t>
          </a:r>
          <a:r>
            <a:rPr lang="en-GB" i="1"/>
            <a:t>(the communication trust, 2014)</a:t>
          </a:r>
          <a:endParaRPr lang="en-US" i="0">
            <a:latin typeface="Elephant"/>
          </a:endParaRPr>
        </a:p>
      </dgm:t>
    </dgm:pt>
    <dgm:pt modelId="{3ED302FD-1B90-4288-BE18-55EDCA1E175F}" type="parTrans" cxnId="{A51EAB8C-1521-4F35-93EC-492E12560965}">
      <dgm:prSet/>
      <dgm:spPr/>
      <dgm:t>
        <a:bodyPr/>
        <a:lstStyle/>
        <a:p>
          <a:endParaRPr lang="en-US"/>
        </a:p>
      </dgm:t>
    </dgm:pt>
    <dgm:pt modelId="{41BC8A0B-7F15-4271-8B95-AFBCD93D199B}" type="sibTrans" cxnId="{A51EAB8C-1521-4F35-93EC-492E12560965}">
      <dgm:prSet/>
      <dgm:spPr/>
      <dgm:t>
        <a:bodyPr/>
        <a:lstStyle/>
        <a:p>
          <a:pPr>
            <a:lnSpc>
              <a:spcPct val="100000"/>
            </a:lnSpc>
          </a:pPr>
          <a:endParaRPr lang="en-US"/>
        </a:p>
      </dgm:t>
    </dgm:pt>
    <dgm:pt modelId="{E86B2B2F-AB6F-4182-BC1E-26ABFEFFA00F}" type="pres">
      <dgm:prSet presAssocID="{DF68B828-B7BB-4F57-8E0F-507474A2F7E6}" presName="root" presStyleCnt="0">
        <dgm:presLayoutVars>
          <dgm:dir/>
          <dgm:resizeHandles val="exact"/>
        </dgm:presLayoutVars>
      </dgm:prSet>
      <dgm:spPr/>
    </dgm:pt>
    <dgm:pt modelId="{708F68AC-17EC-4D42-9158-5BC8E8D56AF9}" type="pres">
      <dgm:prSet presAssocID="{DF68B828-B7BB-4F57-8E0F-507474A2F7E6}" presName="container" presStyleCnt="0">
        <dgm:presLayoutVars>
          <dgm:dir/>
          <dgm:resizeHandles val="exact"/>
        </dgm:presLayoutVars>
      </dgm:prSet>
      <dgm:spPr/>
    </dgm:pt>
    <dgm:pt modelId="{5901AADE-6DBD-48BF-8BEB-57D5F70FAB9D}" type="pres">
      <dgm:prSet presAssocID="{F973953E-50E0-4674-A4DF-7FB827DD6D27}" presName="compNode" presStyleCnt="0"/>
      <dgm:spPr/>
    </dgm:pt>
    <dgm:pt modelId="{F9CD6E2C-56AD-499E-B3B6-4B4A1A492620}" type="pres">
      <dgm:prSet presAssocID="{F973953E-50E0-4674-A4DF-7FB827DD6D27}" presName="iconBgRect" presStyleLbl="bgShp" presStyleIdx="0" presStyleCnt="6"/>
      <dgm:spPr/>
    </dgm:pt>
    <dgm:pt modelId="{D5313EAA-4B31-4666-93AF-D3A452444639}" type="pres">
      <dgm:prSet presAssocID="{F973953E-50E0-4674-A4DF-7FB827DD6D2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F667C4C-D7B8-4F84-8A6A-750C3F62359C}" type="pres">
      <dgm:prSet presAssocID="{F973953E-50E0-4674-A4DF-7FB827DD6D27}" presName="spaceRect" presStyleCnt="0"/>
      <dgm:spPr/>
    </dgm:pt>
    <dgm:pt modelId="{A82C82B7-2E31-4974-8949-128B8E74808C}" type="pres">
      <dgm:prSet presAssocID="{F973953E-50E0-4674-A4DF-7FB827DD6D27}" presName="textRect" presStyleLbl="revTx" presStyleIdx="0" presStyleCnt="6">
        <dgm:presLayoutVars>
          <dgm:chMax val="1"/>
          <dgm:chPref val="1"/>
        </dgm:presLayoutVars>
      </dgm:prSet>
      <dgm:spPr/>
    </dgm:pt>
    <dgm:pt modelId="{1FBAE608-AE58-42DA-A507-7FFC855D27D1}" type="pres">
      <dgm:prSet presAssocID="{A9385579-0D0A-46EA-81C5-26A8A17DD0D2}" presName="sibTrans" presStyleLbl="sibTrans2D1" presStyleIdx="0" presStyleCnt="0"/>
      <dgm:spPr/>
    </dgm:pt>
    <dgm:pt modelId="{A1335AFE-893D-4DA4-B306-0B8CBF9AC1C6}" type="pres">
      <dgm:prSet presAssocID="{97175EC8-E6A6-4875-8E70-3B1CB897E684}" presName="compNode" presStyleCnt="0"/>
      <dgm:spPr/>
    </dgm:pt>
    <dgm:pt modelId="{000DBE98-1171-47A9-9E45-0730950BF962}" type="pres">
      <dgm:prSet presAssocID="{97175EC8-E6A6-4875-8E70-3B1CB897E684}" presName="iconBgRect" presStyleLbl="bgShp" presStyleIdx="1" presStyleCnt="6"/>
      <dgm:spPr/>
    </dgm:pt>
    <dgm:pt modelId="{E7F5488C-CB87-44FF-876E-A15298087252}" type="pres">
      <dgm:prSet presAssocID="{97175EC8-E6A6-4875-8E70-3B1CB897E68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8E725DDC-019C-4B0A-9E1C-2F042D81673E}" type="pres">
      <dgm:prSet presAssocID="{97175EC8-E6A6-4875-8E70-3B1CB897E684}" presName="spaceRect" presStyleCnt="0"/>
      <dgm:spPr/>
    </dgm:pt>
    <dgm:pt modelId="{00E40C26-EE61-4C6C-B9BD-A35739D57E7D}" type="pres">
      <dgm:prSet presAssocID="{97175EC8-E6A6-4875-8E70-3B1CB897E684}" presName="textRect" presStyleLbl="revTx" presStyleIdx="1" presStyleCnt="6">
        <dgm:presLayoutVars>
          <dgm:chMax val="1"/>
          <dgm:chPref val="1"/>
        </dgm:presLayoutVars>
      </dgm:prSet>
      <dgm:spPr/>
    </dgm:pt>
    <dgm:pt modelId="{8C2FF19E-2A97-4814-A5EC-9A79B46D4CB2}" type="pres">
      <dgm:prSet presAssocID="{9BBD655E-2F76-43AB-A1B1-7AC471E42121}" presName="sibTrans" presStyleLbl="sibTrans2D1" presStyleIdx="0" presStyleCnt="0"/>
      <dgm:spPr/>
    </dgm:pt>
    <dgm:pt modelId="{B15BBCBC-C85C-48FF-80A3-6B8F5B34D9C0}" type="pres">
      <dgm:prSet presAssocID="{B8947CD9-D4CB-41A2-8B5F-A2EEA3FDB335}" presName="compNode" presStyleCnt="0"/>
      <dgm:spPr/>
    </dgm:pt>
    <dgm:pt modelId="{36A414AB-C277-4418-8074-9809BA73C20D}" type="pres">
      <dgm:prSet presAssocID="{B8947CD9-D4CB-41A2-8B5F-A2EEA3FDB335}" presName="iconBgRect" presStyleLbl="bgShp" presStyleIdx="2" presStyleCnt="6"/>
      <dgm:spPr/>
    </dgm:pt>
    <dgm:pt modelId="{A1989150-0E71-4931-908B-D61DCF87551D}" type="pres">
      <dgm:prSet presAssocID="{B8947CD9-D4CB-41A2-8B5F-A2EEA3FDB33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5AE88F8-BC17-4A7B-9698-CCE6A49ED817}" type="pres">
      <dgm:prSet presAssocID="{B8947CD9-D4CB-41A2-8B5F-A2EEA3FDB335}" presName="spaceRect" presStyleCnt="0"/>
      <dgm:spPr/>
    </dgm:pt>
    <dgm:pt modelId="{E7ACF92A-AB09-45FF-9935-7A7FB690CF07}" type="pres">
      <dgm:prSet presAssocID="{B8947CD9-D4CB-41A2-8B5F-A2EEA3FDB335}" presName="textRect" presStyleLbl="revTx" presStyleIdx="2" presStyleCnt="6">
        <dgm:presLayoutVars>
          <dgm:chMax val="1"/>
          <dgm:chPref val="1"/>
        </dgm:presLayoutVars>
      </dgm:prSet>
      <dgm:spPr/>
    </dgm:pt>
    <dgm:pt modelId="{BD499E53-40D7-46A0-B418-76E9E4B609DC}" type="pres">
      <dgm:prSet presAssocID="{DA00674A-4C34-47AF-9E77-EC28E8F42A4D}" presName="sibTrans" presStyleLbl="sibTrans2D1" presStyleIdx="0" presStyleCnt="0"/>
      <dgm:spPr/>
    </dgm:pt>
    <dgm:pt modelId="{5A84C7A4-4E33-400B-91C9-A8DC4DDAA121}" type="pres">
      <dgm:prSet presAssocID="{A11D7B4C-44EB-4EE0-8129-025438229782}" presName="compNode" presStyleCnt="0"/>
      <dgm:spPr/>
    </dgm:pt>
    <dgm:pt modelId="{F59C8C43-AB00-44D2-B385-236FEF15FB30}" type="pres">
      <dgm:prSet presAssocID="{A11D7B4C-44EB-4EE0-8129-025438229782}" presName="iconBgRect" presStyleLbl="bgShp" presStyleIdx="3" presStyleCnt="6"/>
      <dgm:spPr/>
    </dgm:pt>
    <dgm:pt modelId="{B540414A-E43C-4025-8C22-57D627855AED}" type="pres">
      <dgm:prSet presAssocID="{A11D7B4C-44EB-4EE0-8129-02543822978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etition"/>
        </a:ext>
      </dgm:extLst>
    </dgm:pt>
    <dgm:pt modelId="{67F0E113-A55A-47C8-A636-EB85F524ED66}" type="pres">
      <dgm:prSet presAssocID="{A11D7B4C-44EB-4EE0-8129-025438229782}" presName="spaceRect" presStyleCnt="0"/>
      <dgm:spPr/>
    </dgm:pt>
    <dgm:pt modelId="{15B5AEA1-09FB-45BA-8C19-8064581E1AC5}" type="pres">
      <dgm:prSet presAssocID="{A11D7B4C-44EB-4EE0-8129-025438229782}" presName="textRect" presStyleLbl="revTx" presStyleIdx="3" presStyleCnt="6">
        <dgm:presLayoutVars>
          <dgm:chMax val="1"/>
          <dgm:chPref val="1"/>
        </dgm:presLayoutVars>
      </dgm:prSet>
      <dgm:spPr/>
    </dgm:pt>
    <dgm:pt modelId="{B68E45CE-5735-4322-8723-C8D260885E37}" type="pres">
      <dgm:prSet presAssocID="{53FAC05D-AFC4-4998-88DE-543F07E9E12F}" presName="sibTrans" presStyleLbl="sibTrans2D1" presStyleIdx="0" presStyleCnt="0"/>
      <dgm:spPr/>
    </dgm:pt>
    <dgm:pt modelId="{B90D9950-1383-42DD-B07D-608342827209}" type="pres">
      <dgm:prSet presAssocID="{D9B5F130-FEC3-441C-8C17-371B1F006E89}" presName="compNode" presStyleCnt="0"/>
      <dgm:spPr/>
    </dgm:pt>
    <dgm:pt modelId="{26468AD8-76AC-477E-B09E-D090A9EF006D}" type="pres">
      <dgm:prSet presAssocID="{D9B5F130-FEC3-441C-8C17-371B1F006E89}" presName="iconBgRect" presStyleLbl="bgShp" presStyleIdx="4" presStyleCnt="6"/>
      <dgm:spPr/>
    </dgm:pt>
    <dgm:pt modelId="{F6F370B9-2E0C-44A1-AAF7-6A8EC25323DB}" type="pres">
      <dgm:prSet presAssocID="{D9B5F130-FEC3-441C-8C17-371B1F006E8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5BB8EB8F-E461-462A-928F-BE9AB637946E}" type="pres">
      <dgm:prSet presAssocID="{D9B5F130-FEC3-441C-8C17-371B1F006E89}" presName="spaceRect" presStyleCnt="0"/>
      <dgm:spPr/>
    </dgm:pt>
    <dgm:pt modelId="{0138A664-90E3-4A8B-82A9-15EE2F39EC8A}" type="pres">
      <dgm:prSet presAssocID="{D9B5F130-FEC3-441C-8C17-371B1F006E89}" presName="textRect" presStyleLbl="revTx" presStyleIdx="4" presStyleCnt="6">
        <dgm:presLayoutVars>
          <dgm:chMax val="1"/>
          <dgm:chPref val="1"/>
        </dgm:presLayoutVars>
      </dgm:prSet>
      <dgm:spPr/>
    </dgm:pt>
    <dgm:pt modelId="{484201BE-DFC2-48F7-8F16-B65A93CED83C}" type="pres">
      <dgm:prSet presAssocID="{39942E48-BF2A-4D57-B32A-87C4AF41A787}" presName="sibTrans" presStyleLbl="sibTrans2D1" presStyleIdx="0" presStyleCnt="0"/>
      <dgm:spPr/>
    </dgm:pt>
    <dgm:pt modelId="{0E15A113-0C20-4A8F-884F-9362E296A712}" type="pres">
      <dgm:prSet presAssocID="{D4306149-CA99-4C0C-B21A-D892325F1054}" presName="compNode" presStyleCnt="0"/>
      <dgm:spPr/>
    </dgm:pt>
    <dgm:pt modelId="{36B0E1E3-4B06-4219-BC0B-569CCCC23ABE}" type="pres">
      <dgm:prSet presAssocID="{D4306149-CA99-4C0C-B21A-D892325F1054}" presName="iconBgRect" presStyleLbl="bgShp" presStyleIdx="5" presStyleCnt="6"/>
      <dgm:spPr/>
    </dgm:pt>
    <dgm:pt modelId="{94C8A805-8521-4AC3-BF95-A92F04E0D81C}" type="pres">
      <dgm:prSet presAssocID="{D4306149-CA99-4C0C-B21A-D892325F105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 sign"/>
        </a:ext>
      </dgm:extLst>
    </dgm:pt>
    <dgm:pt modelId="{D266C688-F597-4450-9913-6D362B8E57AC}" type="pres">
      <dgm:prSet presAssocID="{D4306149-CA99-4C0C-B21A-D892325F1054}" presName="spaceRect" presStyleCnt="0"/>
      <dgm:spPr/>
    </dgm:pt>
    <dgm:pt modelId="{863D029F-0339-4A78-A5D6-9F40D30A2F12}" type="pres">
      <dgm:prSet presAssocID="{D4306149-CA99-4C0C-B21A-D892325F1054}" presName="textRect" presStyleLbl="revTx" presStyleIdx="5" presStyleCnt="6">
        <dgm:presLayoutVars>
          <dgm:chMax val="1"/>
          <dgm:chPref val="1"/>
        </dgm:presLayoutVars>
      </dgm:prSet>
      <dgm:spPr/>
    </dgm:pt>
  </dgm:ptLst>
  <dgm:cxnLst>
    <dgm:cxn modelId="{042B1F0B-E45B-42A2-885B-4A2DDE8D8A83}" type="presOf" srcId="{97175EC8-E6A6-4875-8E70-3B1CB897E684}" destId="{00E40C26-EE61-4C6C-B9BD-A35739D57E7D}" srcOrd="0" destOrd="0" presId="urn:microsoft.com/office/officeart/2018/2/layout/IconCircleList"/>
    <dgm:cxn modelId="{EF7C8119-B570-4976-8EF6-CDD8CC7C1395}" type="presOf" srcId="{D9B5F130-FEC3-441C-8C17-371B1F006E89}" destId="{0138A664-90E3-4A8B-82A9-15EE2F39EC8A}" srcOrd="0" destOrd="0" presId="urn:microsoft.com/office/officeart/2018/2/layout/IconCircleList"/>
    <dgm:cxn modelId="{19660D1A-20FF-418C-82AB-9AAC01180145}" srcId="{DF68B828-B7BB-4F57-8E0F-507474A2F7E6}" destId="{D9B5F130-FEC3-441C-8C17-371B1F006E89}" srcOrd="4" destOrd="0" parTransId="{51EA6A42-A312-4451-B6B3-E683596D50C5}" sibTransId="{39942E48-BF2A-4D57-B32A-87C4AF41A787}"/>
    <dgm:cxn modelId="{F12A815B-01CB-4063-BB1D-0484D241734E}" type="presOf" srcId="{F973953E-50E0-4674-A4DF-7FB827DD6D27}" destId="{A82C82B7-2E31-4974-8949-128B8E74808C}" srcOrd="0" destOrd="0" presId="urn:microsoft.com/office/officeart/2018/2/layout/IconCircleList"/>
    <dgm:cxn modelId="{ED566953-219E-4233-B983-EE182519D58E}" type="presOf" srcId="{39942E48-BF2A-4D57-B32A-87C4AF41A787}" destId="{484201BE-DFC2-48F7-8F16-B65A93CED83C}" srcOrd="0" destOrd="0" presId="urn:microsoft.com/office/officeart/2018/2/layout/IconCircleList"/>
    <dgm:cxn modelId="{CE8E9F77-FAB7-46F7-9288-20622606B85D}" type="presOf" srcId="{53FAC05D-AFC4-4998-88DE-543F07E9E12F}" destId="{B68E45CE-5735-4322-8723-C8D260885E37}" srcOrd="0" destOrd="0" presId="urn:microsoft.com/office/officeart/2018/2/layout/IconCircleList"/>
    <dgm:cxn modelId="{25446E7C-B9E0-43AB-B66D-F2FA56AAD29E}" type="presOf" srcId="{DA00674A-4C34-47AF-9E77-EC28E8F42A4D}" destId="{BD499E53-40D7-46A0-B418-76E9E4B609DC}" srcOrd="0" destOrd="0" presId="urn:microsoft.com/office/officeart/2018/2/layout/IconCircleList"/>
    <dgm:cxn modelId="{B7511088-EAE3-426B-83B7-72E9230DD424}" type="presOf" srcId="{9BBD655E-2F76-43AB-A1B1-7AC471E42121}" destId="{8C2FF19E-2A97-4814-A5EC-9A79B46D4CB2}" srcOrd="0" destOrd="0" presId="urn:microsoft.com/office/officeart/2018/2/layout/IconCircleList"/>
    <dgm:cxn modelId="{A51EAB8C-1521-4F35-93EC-492E12560965}" srcId="{DF68B828-B7BB-4F57-8E0F-507474A2F7E6}" destId="{D4306149-CA99-4C0C-B21A-D892325F1054}" srcOrd="5" destOrd="0" parTransId="{3ED302FD-1B90-4288-BE18-55EDCA1E175F}" sibTransId="{41BC8A0B-7F15-4271-8B95-AFBCD93D199B}"/>
    <dgm:cxn modelId="{969B4C99-7E48-4B5E-AC29-555BA95C06B8}" type="presOf" srcId="{A11D7B4C-44EB-4EE0-8129-025438229782}" destId="{15B5AEA1-09FB-45BA-8C19-8064581E1AC5}" srcOrd="0" destOrd="0" presId="urn:microsoft.com/office/officeart/2018/2/layout/IconCircleList"/>
    <dgm:cxn modelId="{2F337DBA-DB31-47EB-8970-885661328A81}" type="presOf" srcId="{D4306149-CA99-4C0C-B21A-D892325F1054}" destId="{863D029F-0339-4A78-A5D6-9F40D30A2F12}" srcOrd="0" destOrd="0" presId="urn:microsoft.com/office/officeart/2018/2/layout/IconCircleList"/>
    <dgm:cxn modelId="{34EE91CC-459F-483C-84F5-098A72B6FC1A}" srcId="{DF68B828-B7BB-4F57-8E0F-507474A2F7E6}" destId="{F973953E-50E0-4674-A4DF-7FB827DD6D27}" srcOrd="0" destOrd="0" parTransId="{9976E5C5-AD99-489A-9627-4474E7DB0D4F}" sibTransId="{A9385579-0D0A-46EA-81C5-26A8A17DD0D2}"/>
    <dgm:cxn modelId="{90492ED9-79F6-4ADE-806A-6C1FB4A87F74}" srcId="{DF68B828-B7BB-4F57-8E0F-507474A2F7E6}" destId="{97175EC8-E6A6-4875-8E70-3B1CB897E684}" srcOrd="1" destOrd="0" parTransId="{37B28B1B-7576-4C2A-8CE6-E3F7DF2D9307}" sibTransId="{9BBD655E-2F76-43AB-A1B1-7AC471E42121}"/>
    <dgm:cxn modelId="{F37738E4-67AA-48EA-83E8-CB59F00E6EF2}" type="presOf" srcId="{B8947CD9-D4CB-41A2-8B5F-A2EEA3FDB335}" destId="{E7ACF92A-AB09-45FF-9935-7A7FB690CF07}" srcOrd="0" destOrd="0" presId="urn:microsoft.com/office/officeart/2018/2/layout/IconCircleList"/>
    <dgm:cxn modelId="{97836AF2-3D71-4E56-86D0-3388211D6AA2}" srcId="{DF68B828-B7BB-4F57-8E0F-507474A2F7E6}" destId="{B8947CD9-D4CB-41A2-8B5F-A2EEA3FDB335}" srcOrd="2" destOrd="0" parTransId="{B676D2A4-6EFE-46A0-98C6-43E6B0D1B81A}" sibTransId="{DA00674A-4C34-47AF-9E77-EC28E8F42A4D}"/>
    <dgm:cxn modelId="{32FD81F6-9207-43C9-87D4-3303A8FC4D7F}" type="presOf" srcId="{DF68B828-B7BB-4F57-8E0F-507474A2F7E6}" destId="{E86B2B2F-AB6F-4182-BC1E-26ABFEFFA00F}" srcOrd="0" destOrd="0" presId="urn:microsoft.com/office/officeart/2018/2/layout/IconCircleList"/>
    <dgm:cxn modelId="{1ACD7CFA-3D8B-4DCC-AD07-74D65EDD4CBD}" type="presOf" srcId="{A9385579-0D0A-46EA-81C5-26A8A17DD0D2}" destId="{1FBAE608-AE58-42DA-A507-7FFC855D27D1}" srcOrd="0" destOrd="0" presId="urn:microsoft.com/office/officeart/2018/2/layout/IconCircleList"/>
    <dgm:cxn modelId="{85F971FC-1E48-4F1C-B726-B75FBF046F0D}" srcId="{DF68B828-B7BB-4F57-8E0F-507474A2F7E6}" destId="{A11D7B4C-44EB-4EE0-8129-025438229782}" srcOrd="3" destOrd="0" parTransId="{91C1D705-A4A4-4F37-90EA-823D5E04417E}" sibTransId="{53FAC05D-AFC4-4998-88DE-543F07E9E12F}"/>
    <dgm:cxn modelId="{E77DD1D9-771D-44B9-8EF5-A0E93CF84C42}" type="presParOf" srcId="{E86B2B2F-AB6F-4182-BC1E-26ABFEFFA00F}" destId="{708F68AC-17EC-4D42-9158-5BC8E8D56AF9}" srcOrd="0" destOrd="0" presId="urn:microsoft.com/office/officeart/2018/2/layout/IconCircleList"/>
    <dgm:cxn modelId="{FA5D9CBE-2097-4C68-95D9-6E7D2557EEEB}" type="presParOf" srcId="{708F68AC-17EC-4D42-9158-5BC8E8D56AF9}" destId="{5901AADE-6DBD-48BF-8BEB-57D5F70FAB9D}" srcOrd="0" destOrd="0" presId="urn:microsoft.com/office/officeart/2018/2/layout/IconCircleList"/>
    <dgm:cxn modelId="{20972480-3E8F-4D60-86B0-C1D8B7689DF0}" type="presParOf" srcId="{5901AADE-6DBD-48BF-8BEB-57D5F70FAB9D}" destId="{F9CD6E2C-56AD-499E-B3B6-4B4A1A492620}" srcOrd="0" destOrd="0" presId="urn:microsoft.com/office/officeart/2018/2/layout/IconCircleList"/>
    <dgm:cxn modelId="{F01FC347-EA0A-41AE-8671-E832A1C0A6D4}" type="presParOf" srcId="{5901AADE-6DBD-48BF-8BEB-57D5F70FAB9D}" destId="{D5313EAA-4B31-4666-93AF-D3A452444639}" srcOrd="1" destOrd="0" presId="urn:microsoft.com/office/officeart/2018/2/layout/IconCircleList"/>
    <dgm:cxn modelId="{4E18FC5F-4E6E-4BB4-8215-236D04607DE0}" type="presParOf" srcId="{5901AADE-6DBD-48BF-8BEB-57D5F70FAB9D}" destId="{9F667C4C-D7B8-4F84-8A6A-750C3F62359C}" srcOrd="2" destOrd="0" presId="urn:microsoft.com/office/officeart/2018/2/layout/IconCircleList"/>
    <dgm:cxn modelId="{E1A0CE31-6E8F-4A2A-8172-499B0AD56A53}" type="presParOf" srcId="{5901AADE-6DBD-48BF-8BEB-57D5F70FAB9D}" destId="{A82C82B7-2E31-4974-8949-128B8E74808C}" srcOrd="3" destOrd="0" presId="urn:microsoft.com/office/officeart/2018/2/layout/IconCircleList"/>
    <dgm:cxn modelId="{AAC084FD-D552-47DE-9DB3-F5C8DB73BF4A}" type="presParOf" srcId="{708F68AC-17EC-4D42-9158-5BC8E8D56AF9}" destId="{1FBAE608-AE58-42DA-A507-7FFC855D27D1}" srcOrd="1" destOrd="0" presId="urn:microsoft.com/office/officeart/2018/2/layout/IconCircleList"/>
    <dgm:cxn modelId="{1427C935-888E-4D45-8AD1-3AAD7D928BC1}" type="presParOf" srcId="{708F68AC-17EC-4D42-9158-5BC8E8D56AF9}" destId="{A1335AFE-893D-4DA4-B306-0B8CBF9AC1C6}" srcOrd="2" destOrd="0" presId="urn:microsoft.com/office/officeart/2018/2/layout/IconCircleList"/>
    <dgm:cxn modelId="{C908A925-9627-40B2-9833-D5A0CE431C4F}" type="presParOf" srcId="{A1335AFE-893D-4DA4-B306-0B8CBF9AC1C6}" destId="{000DBE98-1171-47A9-9E45-0730950BF962}" srcOrd="0" destOrd="0" presId="urn:microsoft.com/office/officeart/2018/2/layout/IconCircleList"/>
    <dgm:cxn modelId="{E67281A6-0FDC-4DCF-9E72-D5996878B2B6}" type="presParOf" srcId="{A1335AFE-893D-4DA4-B306-0B8CBF9AC1C6}" destId="{E7F5488C-CB87-44FF-876E-A15298087252}" srcOrd="1" destOrd="0" presId="urn:microsoft.com/office/officeart/2018/2/layout/IconCircleList"/>
    <dgm:cxn modelId="{F05442C6-D4FE-4DF9-B2B1-2C58602949C6}" type="presParOf" srcId="{A1335AFE-893D-4DA4-B306-0B8CBF9AC1C6}" destId="{8E725DDC-019C-4B0A-9E1C-2F042D81673E}" srcOrd="2" destOrd="0" presId="urn:microsoft.com/office/officeart/2018/2/layout/IconCircleList"/>
    <dgm:cxn modelId="{47F90891-ED00-4B98-B107-54589A7493D5}" type="presParOf" srcId="{A1335AFE-893D-4DA4-B306-0B8CBF9AC1C6}" destId="{00E40C26-EE61-4C6C-B9BD-A35739D57E7D}" srcOrd="3" destOrd="0" presId="urn:microsoft.com/office/officeart/2018/2/layout/IconCircleList"/>
    <dgm:cxn modelId="{CCE0BC89-67A2-45E1-9799-A42A1A68ACAF}" type="presParOf" srcId="{708F68AC-17EC-4D42-9158-5BC8E8D56AF9}" destId="{8C2FF19E-2A97-4814-A5EC-9A79B46D4CB2}" srcOrd="3" destOrd="0" presId="urn:microsoft.com/office/officeart/2018/2/layout/IconCircleList"/>
    <dgm:cxn modelId="{CB413135-CFA2-4CC6-9DB7-57F069AE8C11}" type="presParOf" srcId="{708F68AC-17EC-4D42-9158-5BC8E8D56AF9}" destId="{B15BBCBC-C85C-48FF-80A3-6B8F5B34D9C0}" srcOrd="4" destOrd="0" presId="urn:microsoft.com/office/officeart/2018/2/layout/IconCircleList"/>
    <dgm:cxn modelId="{2CABC86E-9C2E-41AA-ACD6-9ED5649182DD}" type="presParOf" srcId="{B15BBCBC-C85C-48FF-80A3-6B8F5B34D9C0}" destId="{36A414AB-C277-4418-8074-9809BA73C20D}" srcOrd="0" destOrd="0" presId="urn:microsoft.com/office/officeart/2018/2/layout/IconCircleList"/>
    <dgm:cxn modelId="{8B8D51B9-49A5-4FF6-821C-D080D972ED3A}" type="presParOf" srcId="{B15BBCBC-C85C-48FF-80A3-6B8F5B34D9C0}" destId="{A1989150-0E71-4931-908B-D61DCF87551D}" srcOrd="1" destOrd="0" presId="urn:microsoft.com/office/officeart/2018/2/layout/IconCircleList"/>
    <dgm:cxn modelId="{8CF17B43-48ED-4902-AC7A-C0EECFC6E8EF}" type="presParOf" srcId="{B15BBCBC-C85C-48FF-80A3-6B8F5B34D9C0}" destId="{15AE88F8-BC17-4A7B-9698-CCE6A49ED817}" srcOrd="2" destOrd="0" presId="urn:microsoft.com/office/officeart/2018/2/layout/IconCircleList"/>
    <dgm:cxn modelId="{ED979B5C-FB0A-43D7-83E6-E236E6D82569}" type="presParOf" srcId="{B15BBCBC-C85C-48FF-80A3-6B8F5B34D9C0}" destId="{E7ACF92A-AB09-45FF-9935-7A7FB690CF07}" srcOrd="3" destOrd="0" presId="urn:microsoft.com/office/officeart/2018/2/layout/IconCircleList"/>
    <dgm:cxn modelId="{ECFCCAE5-C428-4DCB-BC76-5149E14BC6DE}" type="presParOf" srcId="{708F68AC-17EC-4D42-9158-5BC8E8D56AF9}" destId="{BD499E53-40D7-46A0-B418-76E9E4B609DC}" srcOrd="5" destOrd="0" presId="urn:microsoft.com/office/officeart/2018/2/layout/IconCircleList"/>
    <dgm:cxn modelId="{39884B96-A337-4528-B43D-BE7DFA1C25BF}" type="presParOf" srcId="{708F68AC-17EC-4D42-9158-5BC8E8D56AF9}" destId="{5A84C7A4-4E33-400B-91C9-A8DC4DDAA121}" srcOrd="6" destOrd="0" presId="urn:microsoft.com/office/officeart/2018/2/layout/IconCircleList"/>
    <dgm:cxn modelId="{88BD91A2-C911-422A-884E-1ACBA24DC384}" type="presParOf" srcId="{5A84C7A4-4E33-400B-91C9-A8DC4DDAA121}" destId="{F59C8C43-AB00-44D2-B385-236FEF15FB30}" srcOrd="0" destOrd="0" presId="urn:microsoft.com/office/officeart/2018/2/layout/IconCircleList"/>
    <dgm:cxn modelId="{10029B61-77AF-4749-9DAC-57B241ED9346}" type="presParOf" srcId="{5A84C7A4-4E33-400B-91C9-A8DC4DDAA121}" destId="{B540414A-E43C-4025-8C22-57D627855AED}" srcOrd="1" destOrd="0" presId="urn:microsoft.com/office/officeart/2018/2/layout/IconCircleList"/>
    <dgm:cxn modelId="{DB3D3372-AA83-4407-BCDF-97710BDFF7B2}" type="presParOf" srcId="{5A84C7A4-4E33-400B-91C9-A8DC4DDAA121}" destId="{67F0E113-A55A-47C8-A636-EB85F524ED66}" srcOrd="2" destOrd="0" presId="urn:microsoft.com/office/officeart/2018/2/layout/IconCircleList"/>
    <dgm:cxn modelId="{7A0432E6-B027-4DEB-AC0A-842DBECF7FF2}" type="presParOf" srcId="{5A84C7A4-4E33-400B-91C9-A8DC4DDAA121}" destId="{15B5AEA1-09FB-45BA-8C19-8064581E1AC5}" srcOrd="3" destOrd="0" presId="urn:microsoft.com/office/officeart/2018/2/layout/IconCircleList"/>
    <dgm:cxn modelId="{70ECA022-8B4D-4E71-AD52-8B7F45F87440}" type="presParOf" srcId="{708F68AC-17EC-4D42-9158-5BC8E8D56AF9}" destId="{B68E45CE-5735-4322-8723-C8D260885E37}" srcOrd="7" destOrd="0" presId="urn:microsoft.com/office/officeart/2018/2/layout/IconCircleList"/>
    <dgm:cxn modelId="{72A9D032-D9D0-483C-BAAE-B9FAFE9FD0A2}" type="presParOf" srcId="{708F68AC-17EC-4D42-9158-5BC8E8D56AF9}" destId="{B90D9950-1383-42DD-B07D-608342827209}" srcOrd="8" destOrd="0" presId="urn:microsoft.com/office/officeart/2018/2/layout/IconCircleList"/>
    <dgm:cxn modelId="{B1178A0E-F628-43E2-A8F8-6DBE92745B0B}" type="presParOf" srcId="{B90D9950-1383-42DD-B07D-608342827209}" destId="{26468AD8-76AC-477E-B09E-D090A9EF006D}" srcOrd="0" destOrd="0" presId="urn:microsoft.com/office/officeart/2018/2/layout/IconCircleList"/>
    <dgm:cxn modelId="{8D64FEAA-6667-459A-9A9C-5AB3CABE096B}" type="presParOf" srcId="{B90D9950-1383-42DD-B07D-608342827209}" destId="{F6F370B9-2E0C-44A1-AAF7-6A8EC25323DB}" srcOrd="1" destOrd="0" presId="urn:microsoft.com/office/officeart/2018/2/layout/IconCircleList"/>
    <dgm:cxn modelId="{9DA7C57B-829D-4340-A374-BE1CF7629020}" type="presParOf" srcId="{B90D9950-1383-42DD-B07D-608342827209}" destId="{5BB8EB8F-E461-462A-928F-BE9AB637946E}" srcOrd="2" destOrd="0" presId="urn:microsoft.com/office/officeart/2018/2/layout/IconCircleList"/>
    <dgm:cxn modelId="{5418C5EF-2D96-425B-A59D-9B4676C11E21}" type="presParOf" srcId="{B90D9950-1383-42DD-B07D-608342827209}" destId="{0138A664-90E3-4A8B-82A9-15EE2F39EC8A}" srcOrd="3" destOrd="0" presId="urn:microsoft.com/office/officeart/2018/2/layout/IconCircleList"/>
    <dgm:cxn modelId="{F620EAD6-0104-49D9-8EE7-AE4F852A0D91}" type="presParOf" srcId="{708F68AC-17EC-4D42-9158-5BC8E8D56AF9}" destId="{484201BE-DFC2-48F7-8F16-B65A93CED83C}" srcOrd="9" destOrd="0" presId="urn:microsoft.com/office/officeart/2018/2/layout/IconCircleList"/>
    <dgm:cxn modelId="{5F5A523C-15BE-4225-882A-146D0431A0DB}" type="presParOf" srcId="{708F68AC-17EC-4D42-9158-5BC8E8D56AF9}" destId="{0E15A113-0C20-4A8F-884F-9362E296A712}" srcOrd="10" destOrd="0" presId="urn:microsoft.com/office/officeart/2018/2/layout/IconCircleList"/>
    <dgm:cxn modelId="{2CAD43C7-8A8B-4171-8F5A-E6C20037A371}" type="presParOf" srcId="{0E15A113-0C20-4A8F-884F-9362E296A712}" destId="{36B0E1E3-4B06-4219-BC0B-569CCCC23ABE}" srcOrd="0" destOrd="0" presId="urn:microsoft.com/office/officeart/2018/2/layout/IconCircleList"/>
    <dgm:cxn modelId="{C0E3E995-9C37-44D0-9C19-70E1F71BDE9C}" type="presParOf" srcId="{0E15A113-0C20-4A8F-884F-9362E296A712}" destId="{94C8A805-8521-4AC3-BF95-A92F04E0D81C}" srcOrd="1" destOrd="0" presId="urn:microsoft.com/office/officeart/2018/2/layout/IconCircleList"/>
    <dgm:cxn modelId="{6595BEDE-1FDF-4981-8AF7-AB4EA29916F9}" type="presParOf" srcId="{0E15A113-0C20-4A8F-884F-9362E296A712}" destId="{D266C688-F597-4450-9913-6D362B8E57AC}" srcOrd="2" destOrd="0" presId="urn:microsoft.com/office/officeart/2018/2/layout/IconCircleList"/>
    <dgm:cxn modelId="{1F1BEA37-88CE-4549-88F6-53EAFA0C5327}" type="presParOf" srcId="{0E15A113-0C20-4A8F-884F-9362E296A712}" destId="{863D029F-0339-4A78-A5D6-9F40D30A2F1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D6E2C-56AD-499E-B3B6-4B4A1A492620}">
      <dsp:nvSpPr>
        <dsp:cNvPr id="0" name=""/>
        <dsp:cNvSpPr/>
      </dsp:nvSpPr>
      <dsp:spPr>
        <a:xfrm>
          <a:off x="82613" y="829501"/>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313EAA-4B31-4666-93AF-D3A452444639}">
      <dsp:nvSpPr>
        <dsp:cNvPr id="0" name=""/>
        <dsp:cNvSpPr/>
      </dsp:nvSpPr>
      <dsp:spPr>
        <a:xfrm>
          <a:off x="271034" y="1017923"/>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C82B7-2E31-4974-8949-128B8E74808C}">
      <dsp:nvSpPr>
        <dsp:cNvPr id="0" name=""/>
        <dsp:cNvSpPr/>
      </dsp:nvSpPr>
      <dsp:spPr>
        <a:xfrm>
          <a:off x="1172126" y="82950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 Person-centred approach:</a:t>
          </a:r>
          <a:r>
            <a:rPr lang="en-GB" sz="1400" kern="1200">
              <a:latin typeface="Elephant"/>
            </a:rPr>
            <a:t> </a:t>
          </a:r>
          <a:endParaRPr lang="en-US" sz="1400" kern="1200"/>
        </a:p>
      </dsp:txBody>
      <dsp:txXfrm>
        <a:off x="1172126" y="829501"/>
        <a:ext cx="2114937" cy="897246"/>
      </dsp:txXfrm>
    </dsp:sp>
    <dsp:sp modelId="{000DBE98-1171-47A9-9E45-0730950BF962}">
      <dsp:nvSpPr>
        <dsp:cNvPr id="0" name=""/>
        <dsp:cNvSpPr/>
      </dsp:nvSpPr>
      <dsp:spPr>
        <a:xfrm>
          <a:off x="3655575" y="829501"/>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F5488C-CB87-44FF-876E-A15298087252}">
      <dsp:nvSpPr>
        <dsp:cNvPr id="0" name=""/>
        <dsp:cNvSpPr/>
      </dsp:nvSpPr>
      <dsp:spPr>
        <a:xfrm>
          <a:off x="3843996" y="1017923"/>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40C26-EE61-4C6C-B9BD-A35739D57E7D}">
      <dsp:nvSpPr>
        <dsp:cNvPr id="0" name=""/>
        <dsp:cNvSpPr/>
      </dsp:nvSpPr>
      <dsp:spPr>
        <a:xfrm>
          <a:off x="4745088" y="82950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engaging with the person as an individual</a:t>
          </a:r>
          <a:endParaRPr lang="en-US" sz="1400" kern="1200"/>
        </a:p>
      </dsp:txBody>
      <dsp:txXfrm>
        <a:off x="4745088" y="829501"/>
        <a:ext cx="2114937" cy="897246"/>
      </dsp:txXfrm>
    </dsp:sp>
    <dsp:sp modelId="{36A414AB-C277-4418-8074-9809BA73C20D}">
      <dsp:nvSpPr>
        <dsp:cNvPr id="0" name=""/>
        <dsp:cNvSpPr/>
      </dsp:nvSpPr>
      <dsp:spPr>
        <a:xfrm>
          <a:off x="7228536" y="829501"/>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89150-0E71-4931-908B-D61DCF87551D}">
      <dsp:nvSpPr>
        <dsp:cNvPr id="0" name=""/>
        <dsp:cNvSpPr/>
      </dsp:nvSpPr>
      <dsp:spPr>
        <a:xfrm>
          <a:off x="7416958" y="1017923"/>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ACF92A-AB09-45FF-9935-7A7FB690CF07}">
      <dsp:nvSpPr>
        <dsp:cNvPr id="0" name=""/>
        <dsp:cNvSpPr/>
      </dsp:nvSpPr>
      <dsp:spPr>
        <a:xfrm>
          <a:off x="8318049" y="82950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promoting choice </a:t>
          </a:r>
          <a:endParaRPr lang="en-US" sz="1400" kern="1200"/>
        </a:p>
      </dsp:txBody>
      <dsp:txXfrm>
        <a:off x="8318049" y="829501"/>
        <a:ext cx="2114937" cy="897246"/>
      </dsp:txXfrm>
    </dsp:sp>
    <dsp:sp modelId="{F59C8C43-AB00-44D2-B385-236FEF15FB30}">
      <dsp:nvSpPr>
        <dsp:cNvPr id="0" name=""/>
        <dsp:cNvSpPr/>
      </dsp:nvSpPr>
      <dsp:spPr>
        <a:xfrm>
          <a:off x="82613" y="2434089"/>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0414A-E43C-4025-8C22-57D627855AED}">
      <dsp:nvSpPr>
        <dsp:cNvPr id="0" name=""/>
        <dsp:cNvSpPr/>
      </dsp:nvSpPr>
      <dsp:spPr>
        <a:xfrm>
          <a:off x="271034" y="2622511"/>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5AEA1-09FB-45BA-8C19-8064581E1AC5}">
      <dsp:nvSpPr>
        <dsp:cNvPr id="0" name=""/>
        <dsp:cNvSpPr/>
      </dsp:nvSpPr>
      <dsp:spPr>
        <a:xfrm>
          <a:off x="1172126" y="243408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nurturing independence </a:t>
          </a:r>
          <a:endParaRPr lang="en-US" sz="1400" kern="1200"/>
        </a:p>
      </dsp:txBody>
      <dsp:txXfrm>
        <a:off x="1172126" y="2434089"/>
        <a:ext cx="2114937" cy="897246"/>
      </dsp:txXfrm>
    </dsp:sp>
    <dsp:sp modelId="{26468AD8-76AC-477E-B09E-D090A9EF006D}">
      <dsp:nvSpPr>
        <dsp:cNvPr id="0" name=""/>
        <dsp:cNvSpPr/>
      </dsp:nvSpPr>
      <dsp:spPr>
        <a:xfrm>
          <a:off x="3655575" y="2434089"/>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370B9-2E0C-44A1-AAF7-6A8EC25323DB}">
      <dsp:nvSpPr>
        <dsp:cNvPr id="0" name=""/>
        <dsp:cNvSpPr/>
      </dsp:nvSpPr>
      <dsp:spPr>
        <a:xfrm>
          <a:off x="3843996" y="2622511"/>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38A664-90E3-4A8B-82A9-15EE2F39EC8A}">
      <dsp:nvSpPr>
        <dsp:cNvPr id="0" name=""/>
        <dsp:cNvSpPr/>
      </dsp:nvSpPr>
      <dsp:spPr>
        <a:xfrm>
          <a:off x="4745088" y="243408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consideration for mental </a:t>
          </a:r>
          <a:r>
            <a:rPr lang="en-GB" sz="1400" kern="1200">
              <a:latin typeface="Elephant"/>
            </a:rPr>
            <a:t>health</a:t>
          </a:r>
          <a:r>
            <a:rPr lang="en-GB" sz="1400" kern="1200"/>
            <a:t> and well-being </a:t>
          </a:r>
          <a:endParaRPr lang="en-US" sz="1400" kern="1200"/>
        </a:p>
      </dsp:txBody>
      <dsp:txXfrm>
        <a:off x="4745088" y="2434089"/>
        <a:ext cx="2114937" cy="897246"/>
      </dsp:txXfrm>
    </dsp:sp>
    <dsp:sp modelId="{36B0E1E3-4B06-4219-BC0B-569CCCC23ABE}">
      <dsp:nvSpPr>
        <dsp:cNvPr id="0" name=""/>
        <dsp:cNvSpPr/>
      </dsp:nvSpPr>
      <dsp:spPr>
        <a:xfrm>
          <a:off x="7228536" y="243408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8A805-8521-4AC3-BF95-A92F04E0D81C}">
      <dsp:nvSpPr>
        <dsp:cNvPr id="0" name=""/>
        <dsp:cNvSpPr/>
      </dsp:nvSpPr>
      <dsp:spPr>
        <a:xfrm>
          <a:off x="7416958" y="2622511"/>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3D029F-0339-4A78-A5D6-9F40D30A2F12}">
      <dsp:nvSpPr>
        <dsp:cNvPr id="0" name=""/>
        <dsp:cNvSpPr/>
      </dsp:nvSpPr>
      <dsp:spPr>
        <a:xfrm>
          <a:off x="8318049" y="243408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removes barriers to learning </a:t>
          </a:r>
          <a:r>
            <a:rPr lang="en-GB" sz="1400" i="1" kern="1200"/>
            <a:t>(the communication trust, 2014)</a:t>
          </a:r>
          <a:endParaRPr lang="en-US" sz="1400" i="0" kern="1200">
            <a:latin typeface="Elephant"/>
          </a:endParaRPr>
        </a:p>
      </dsp:txBody>
      <dsp:txXfrm>
        <a:off x="8318049" y="2434089"/>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9576132"/>
      </p:ext>
    </p:extLst>
  </p:cSld>
  <p:clrMapOvr>
    <a:masterClrMapping/>
  </p:clrMapOvr>
  <p:transition spd="slow">
    <p:push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469870"/>
      </p:ext>
    </p:extLst>
  </p:cSld>
  <p:clrMapOvr>
    <a:masterClrMapping/>
  </p:clrMapOvr>
  <p:transition spd="slow">
    <p:push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0811199"/>
      </p:ext>
    </p:extLst>
  </p:cSld>
  <p:clrMapOvr>
    <a:masterClrMapping/>
  </p:clrMapOvr>
  <p:transition spd="slow">
    <p:push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893725"/>
      </p:ext>
    </p:extLst>
  </p:cSld>
  <p:clrMapOvr>
    <a:masterClrMapping/>
  </p:clrMapOvr>
  <p:transition spd="slow">
    <p:push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0121047"/>
      </p:ext>
    </p:extLst>
  </p:cSld>
  <p:clrMapOvr>
    <a:masterClrMapping/>
  </p:clrMapOvr>
  <p:transition spd="slow">
    <p:push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7792190"/>
      </p:ext>
    </p:extLst>
  </p:cSld>
  <p:clrMapOvr>
    <a:masterClrMapping/>
  </p:clrMapOvr>
  <p:transition spd="slow">
    <p:push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625460"/>
      </p:ext>
    </p:extLst>
  </p:cSld>
  <p:clrMapOvr>
    <a:masterClrMapping/>
  </p:clrMapOvr>
  <p:transition spd="slow">
    <p:push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0912859"/>
      </p:ext>
    </p:extLst>
  </p:cSld>
  <p:clrMapOvr>
    <a:masterClrMapping/>
  </p:clrMapOvr>
  <p:transition spd="slow">
    <p:push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3993544"/>
      </p:ext>
    </p:extLst>
  </p:cSld>
  <p:clrMapOvr>
    <a:masterClrMapping/>
  </p:clrMapOvr>
  <p:transition spd="slow">
    <p:push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9624289"/>
      </p:ext>
    </p:extLst>
  </p:cSld>
  <p:clrMapOvr>
    <a:masterClrMapping/>
  </p:clrMapOvr>
  <p:transition spd="slow">
    <p:push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5/11/2020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116502"/>
      </p:ext>
    </p:extLst>
  </p:cSld>
  <p:clrMapOvr>
    <a:masterClrMapping/>
  </p:clrMapOvr>
  <p:transition spd="slow">
    <p:push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34274893"/>
      </p:ext>
    </p:extLst>
  </p:cSld>
  <p:clrMapOvr>
    <a:masterClrMapping/>
  </p:clrMapOvr>
  <p:transition spd="slow">
    <p:push di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92617872"/>
      </p:ext>
    </p:extLst>
  </p:cSld>
  <p:clrMapOvr>
    <a:masterClrMapping/>
  </p:clrMapOvr>
  <p:transition spd="slow">
    <p:push dir="d"/>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90462360"/>
      </p:ext>
    </p:extLst>
  </p:cSld>
  <p:clrMapOvr>
    <a:masterClrMapping/>
  </p:clrMapOvr>
  <p:transition spd="slow">
    <p:push dir="d"/>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86472342"/>
      </p:ext>
    </p:extLst>
  </p:cSld>
  <p:clrMapOvr>
    <a:masterClrMapping/>
  </p:clrMapOvr>
  <p:transition spd="slow">
    <p:push dir="d"/>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5363"/>
      </p:ext>
    </p:extLst>
  </p:cSld>
  <p:clrMapOvr>
    <a:masterClrMapping/>
  </p:clrMapOvr>
  <p:transition spd="slow">
    <p:push dir="d"/>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19314317"/>
      </p:ext>
    </p:extLst>
  </p:cSld>
  <p:clrMapOvr>
    <a:masterClrMapping/>
  </p:clrMapOvr>
  <p:transition spd="slow">
    <p:push dir="d"/>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5938142"/>
      </p:ext>
    </p:extLst>
  </p:cSld>
  <p:clrMapOvr>
    <a:masterClrMapping/>
  </p:clrMapOvr>
  <p:transition spd="slow">
    <p:push dir="d"/>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3564594"/>
      </p:ext>
    </p:extLst>
  </p:cSld>
  <p:clrMapOvr>
    <a:masterClrMapping/>
  </p:clrMapOvr>
  <p:transition spd="slow">
    <p:push dir="d"/>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12667875"/>
      </p:ext>
    </p:extLst>
  </p:cSld>
  <p:clrMapOvr>
    <a:masterClrMapping/>
  </p:clrMapOvr>
  <p:transition spd="slow">
    <p:push dir="d"/>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98955644"/>
      </p:ext>
    </p:extLst>
  </p:cSld>
  <p:clrMapOvr>
    <a:masterClrMapping/>
  </p:clrMapOvr>
  <p:transition spd="slow">
    <p:push dir="d"/>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7473566"/>
      </p:ext>
    </p:extLst>
  </p:cSld>
  <p:clrMapOvr>
    <a:masterClrMapping/>
  </p:clrMapOvr>
  <p:transition spd="slow">
    <p:push dir="d"/>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2673457"/>
      </p:ext>
    </p:extLst>
  </p:cSld>
  <p:clrMapOvr>
    <a:masterClrMapping/>
  </p:clrMapOvr>
  <p:transition spd="slow">
    <p:push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5/11/2020</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78493586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58" r:id="rId5"/>
    <p:sldLayoutId id="2147483763" r:id="rId6"/>
    <p:sldLayoutId id="2147483759" r:id="rId7"/>
    <p:sldLayoutId id="2147483760" r:id="rId8"/>
    <p:sldLayoutId id="2147483761" r:id="rId9"/>
    <p:sldLayoutId id="2147483762" r:id="rId10"/>
    <p:sldLayoutId id="2147483764" r:id="rId11"/>
  </p:sldLayoutIdLst>
  <p:transition spd="slow">
    <p:push dir="d"/>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5/11/2020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97432258"/>
      </p:ext>
    </p:extLst>
  </p:cSld>
  <p:clrMap bg1="lt1" tx1="dk1" bg2="lt2" tx2="dk2" accent1="accent1" accent2="accent2" accent3="accent3" accent4="accent4" accent5="accent5" accent6="accent6" hlink="hlink" folHlink="folHlink"/>
  <p:sldLayoutIdLst>
    <p:sldLayoutId id="2147483713" r:id="rId1"/>
    <p:sldLayoutId id="2147483712" r:id="rId2"/>
    <p:sldLayoutId id="2147483711" r:id="rId3"/>
    <p:sldLayoutId id="2147483710" r:id="rId4"/>
    <p:sldLayoutId id="2147483709" r:id="rId5"/>
    <p:sldLayoutId id="2147483708" r:id="rId6"/>
    <p:sldLayoutId id="2147483707" r:id="rId7"/>
    <p:sldLayoutId id="2147483706" r:id="rId8"/>
    <p:sldLayoutId id="2147483705" r:id="rId9"/>
    <p:sldLayoutId id="2147483704" r:id="rId10"/>
    <p:sldLayoutId id="2147483702" r:id="rId11"/>
    <p:sldLayoutId id="2147483703" r:id="rId12"/>
  </p:sldLayoutIdLst>
  <p:transition spd="slow">
    <p:push dir="d"/>
  </p:transition>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15.xml"/><Relationship Id="rId1" Type="http://schemas.openxmlformats.org/officeDocument/2006/relationships/video" Target="https://www.youtube.com/embed/bbnppZp6jxA?feature=oembed" TargetMode="External"/><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5.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enablingdevices.com/blog/advocate-for-autism-awareness-all-year-long/" TargetMode="External"/><Relationship Id="rId7" Type="http://schemas.openxmlformats.org/officeDocument/2006/relationships/hyperlink" Target="http://www.ttht.co.uk/news/anxiety-children-autism-753" TargetMode="External"/><Relationship Id="rId2" Type="http://schemas.openxmlformats.org/officeDocument/2006/relationships/hyperlink" Target="https://www.nytimes.com/2016/11/09/well/mind/breathe-exhale-repeat-the-benefits-of-controlled-breathing.html" TargetMode="External"/><Relationship Id="rId1" Type="http://schemas.openxmlformats.org/officeDocument/2006/relationships/slideLayout" Target="../slideLayouts/slideLayout18.xml"/><Relationship Id="rId6" Type="http://schemas.openxmlformats.org/officeDocument/2006/relationships/hyperlink" Target="https://www.iranhumanrights.org/2018/04/iran-autism-disease-healthcare/" TargetMode="External"/><Relationship Id="rId5" Type="http://schemas.openxmlformats.org/officeDocument/2006/relationships/hyperlink" Target="https://www.shutterstock.com/image-vector/autism-early-signs-syndrome-children-spectrum-1175748286" TargetMode="External"/><Relationship Id="rId4" Type="http://schemas.openxmlformats.org/officeDocument/2006/relationships/hyperlink" Target="https://www.theguardian.com/education/2010/aug/10/healthy-school-meals-attract-pupil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autismag.org/news/has-comedy-gone-too-far-with-stand-up-comedian-mocking-his-autistic-childs-behavior/" TargetMode="External"/><Relationship Id="rId7" Type="http://schemas.openxmlformats.org/officeDocument/2006/relationships/hyperlink" Target="https://kclr96fm.com/trolley-crisis-hospitals-legacy-recession-says-john-paul-phelan/" TargetMode="External"/><Relationship Id="rId2" Type="http://schemas.openxmlformats.org/officeDocument/2006/relationships/hyperlink" Target="https://www.lanc.org.uk/related-conditions/autistic-spectrum-difficulties-asd-adhd/" TargetMode="External"/><Relationship Id="rId1" Type="http://schemas.openxmlformats.org/officeDocument/2006/relationships/slideLayout" Target="../slideLayouts/slideLayout18.xml"/><Relationship Id="rId6" Type="http://schemas.openxmlformats.org/officeDocument/2006/relationships/hyperlink" Target="https://www.cdnfirefighter.com/no-lights-no-sirens-41942/" TargetMode="External"/><Relationship Id="rId5" Type="http://schemas.openxmlformats.org/officeDocument/2006/relationships/hyperlink" Target="https://blogs.biomedcentral.com/on-biology/2018/10/10/environment-in-autism/" TargetMode="External"/><Relationship Id="rId4" Type="http://schemas.openxmlformats.org/officeDocument/2006/relationships/hyperlink" Target="https://www.livescience.com/58916-fidget-spinner-faq.html"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kclr96fm.com/trolley-crisis-hospitals-legacy-recession-says-john-paul-phelan/"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hyperlink" Target="https://www.autism.org.uk/about/behaviour/sensory-world.aspx" TargetMode="External"/><Relationship Id="rId2" Type="http://schemas.openxmlformats.org/officeDocument/2006/relationships/hyperlink" Target="https://www.autismspeaks.org/autism-diagnosis-criteria-dsm-5" TargetMode="External"/><Relationship Id="rId1" Type="http://schemas.openxmlformats.org/officeDocument/2006/relationships/slideLayout" Target="../slideLayouts/slideLayout18.xml"/><Relationship Id="rId4" Type="http://schemas.openxmlformats.org/officeDocument/2006/relationships/hyperlink" Target="https://www.autism.org.uk/about/strategies/visual-support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7">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3" name="Picture 2">
            <a:extLst>
              <a:ext uri="{FF2B5EF4-FFF2-40B4-BE49-F238E27FC236}">
                <a16:creationId xmlns:a16="http://schemas.microsoft.com/office/drawing/2014/main" id="{00643AD1-4695-4B9F-A92F-A98B7416F245}"/>
              </a:ext>
            </a:extLst>
          </p:cNvPr>
          <p:cNvPicPr>
            <a:picLocks noChangeAspect="1"/>
          </p:cNvPicPr>
          <p:nvPr/>
        </p:nvPicPr>
        <p:blipFill rotWithShape="1">
          <a:blip r:embed="rId2">
            <a:alphaModFix amt="55000"/>
          </a:blip>
          <a:srcRect t="15728" r="-2" b="-2"/>
          <a:stretch/>
        </p:blipFill>
        <p:spPr>
          <a:xfrm>
            <a:off x="110856" y="13865"/>
            <a:ext cx="12191980" cy="6857990"/>
          </a:xfrm>
          <a:prstGeom prst="rect">
            <a:avLst/>
          </a:prstGeom>
        </p:spPr>
      </p:pic>
      <p:sp>
        <p:nvSpPr>
          <p:cNvPr id="45" name="Oval 9">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CC5046-366B-41FE-A512-2E3042B443F9}"/>
              </a:ext>
            </a:extLst>
          </p:cNvPr>
          <p:cNvSpPr>
            <a:spLocks noGrp="1"/>
          </p:cNvSpPr>
          <p:nvPr>
            <p:ph type="ctrTitle"/>
          </p:nvPr>
        </p:nvSpPr>
        <p:spPr>
          <a:xfrm>
            <a:off x="3868137" y="367465"/>
            <a:ext cx="4400307" cy="4894287"/>
          </a:xfrm>
        </p:spPr>
        <p:txBody>
          <a:bodyPr>
            <a:normAutofit fontScale="90000"/>
          </a:bodyPr>
          <a:lstStyle/>
          <a:p>
            <a:r>
              <a:rPr lang="en-GB" u="sng">
                <a:latin typeface="MV Boli"/>
                <a:cs typeface="MV Boli"/>
              </a:rPr>
              <a:t>Autism:</a:t>
            </a:r>
            <a:r>
              <a:rPr lang="en-GB" i="0">
                <a:latin typeface="MV Boli"/>
                <a:cs typeface="MV Boli"/>
              </a:rPr>
              <a:t> </a:t>
            </a:r>
            <a:br>
              <a:rPr lang="en-GB">
                <a:latin typeface="MV Boli"/>
                <a:cs typeface="MV Boli"/>
              </a:rPr>
            </a:br>
            <a:br>
              <a:rPr lang="en-GB">
                <a:latin typeface="MV Boli"/>
                <a:cs typeface="MV Boli"/>
              </a:rPr>
            </a:br>
            <a:r>
              <a:rPr lang="en-GB" i="0">
                <a:latin typeface="MV Boli"/>
                <a:cs typeface="MV Boli"/>
              </a:rPr>
              <a:t>The workshop to prepare you.</a:t>
            </a:r>
          </a:p>
        </p:txBody>
      </p:sp>
      <p:sp>
        <p:nvSpPr>
          <p:cNvPr id="46" name="Arc 11">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Oval 13">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7428591"/>
      </p:ext>
    </p:extLst>
  </p:cSld>
  <p:clrMapOvr>
    <a:masterClrMapping/>
  </p:clrMapOvr>
  <p:transition spd="slow">
    <p:push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8" descr="A close up of a logo&#10;&#10;Description generated with very high confidence">
            <a:extLst>
              <a:ext uri="{FF2B5EF4-FFF2-40B4-BE49-F238E27FC236}">
                <a16:creationId xmlns:a16="http://schemas.microsoft.com/office/drawing/2014/main" id="{229444D9-A7C3-4B46-A6F6-547C2381AE14}"/>
              </a:ext>
            </a:extLst>
          </p:cNvPr>
          <p:cNvPicPr>
            <a:picLocks noChangeAspect="1"/>
          </p:cNvPicPr>
          <p:nvPr/>
        </p:nvPicPr>
        <p:blipFill rotWithShape="1">
          <a:blip r:embed="rId2"/>
          <a:srcRect l="11157" t="17284" r="12190" b="35185"/>
          <a:stretch/>
        </p:blipFill>
        <p:spPr>
          <a:xfrm>
            <a:off x="3080085" y="231183"/>
            <a:ext cx="8250371" cy="1753895"/>
          </a:xfrm>
          <a:prstGeom prst="rect">
            <a:avLst/>
          </a:prstGeom>
        </p:spPr>
      </p:pic>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22C114D-60C3-49F8-8B1D-2DDE50A3BF99}"/>
              </a:ext>
            </a:extLst>
          </p:cNvPr>
          <p:cNvSpPr txBox="1"/>
          <p:nvPr/>
        </p:nvSpPr>
        <p:spPr>
          <a:xfrm>
            <a:off x="94749" y="2019802"/>
            <a:ext cx="723498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arrow"/>
              </a:rPr>
              <a:t>What we know:</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Autism is a spectrum disorder which is a life-long developmental disability. </a:t>
            </a:r>
          </a:p>
          <a:p>
            <a:pPr algn="just"/>
            <a:endParaRPr lang="en-GB">
              <a:latin typeface="Arial Narrow"/>
            </a:endParaRPr>
          </a:p>
          <a:p>
            <a:pPr marL="285750" indent="-285750" algn="just">
              <a:buFont typeface="Arial"/>
              <a:buChar char="•"/>
            </a:pPr>
            <a:r>
              <a:rPr lang="en-GB">
                <a:latin typeface="Arial Narrow"/>
              </a:rPr>
              <a:t>Autism affects how people interact with others and the world.</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ASD-the medical term for autism- Autistic Spectrum Disorder.</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Asperger's Syndrome- those with average or above average intelligence.</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Around 700,000 people on the autistic spectrum in the UK.</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Autism is more common in males- 3:1 ratio with females (NAS). </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It is often referred to as a 'hidden disability'.</a:t>
            </a: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endParaRPr lang="en-GB">
              <a:latin typeface="Arial Narrow"/>
            </a:endParaRPr>
          </a:p>
          <a:p>
            <a:endParaRPr lang="en-GB">
              <a:latin typeface="Arial Narrow"/>
            </a:endParaRPr>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3" descr="A picture containing room&#10;&#10;Description generated with very high confidence">
            <a:extLst>
              <a:ext uri="{FF2B5EF4-FFF2-40B4-BE49-F238E27FC236}">
                <a16:creationId xmlns:a16="http://schemas.microsoft.com/office/drawing/2014/main" id="{D55B78AA-2FA3-413F-992A-795685A8283A}"/>
              </a:ext>
            </a:extLst>
          </p:cNvPr>
          <p:cNvPicPr>
            <a:picLocks noChangeAspect="1"/>
          </p:cNvPicPr>
          <p:nvPr/>
        </p:nvPicPr>
        <p:blipFill rotWithShape="1">
          <a:blip r:embed="rId3"/>
          <a:srcRect l="-160" r="-321" b="8434"/>
          <a:stretch/>
        </p:blipFill>
        <p:spPr>
          <a:xfrm>
            <a:off x="7271084" y="2019434"/>
            <a:ext cx="4527901" cy="4395616"/>
          </a:xfrm>
          <a:prstGeom prst="rect">
            <a:avLst/>
          </a:prstGeom>
        </p:spPr>
      </p:pic>
    </p:spTree>
    <p:extLst>
      <p:ext uri="{BB962C8B-B14F-4D97-AF65-F5344CB8AC3E}">
        <p14:creationId xmlns:p14="http://schemas.microsoft.com/office/powerpoint/2010/main" val="1848515090"/>
      </p:ext>
    </p:extLst>
  </p:cSld>
  <p:clrMapOvr>
    <a:masterClrMapping/>
  </p:clrMapOvr>
  <p:transition spd="slow">
    <p:push dir="d"/>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16" name="Rectangle 15">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56A6BAB-409F-4AA3-9FAC-373DB9C1CEEF}"/>
              </a:ext>
            </a:extLst>
          </p:cNvPr>
          <p:cNvSpPr txBox="1"/>
          <p:nvPr/>
        </p:nvSpPr>
        <p:spPr>
          <a:xfrm>
            <a:off x="643468" y="643467"/>
            <a:ext cx="4620584" cy="456713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i="1">
                <a:latin typeface="+mj-lt"/>
                <a:ea typeface="+mj-ea"/>
                <a:cs typeface="+mj-cs"/>
              </a:rPr>
              <a:t>How those with autism experience the world</a:t>
            </a:r>
          </a:p>
        </p:txBody>
      </p:sp>
      <p:sp>
        <p:nvSpPr>
          <p:cNvPr id="18" name="Freeform: Shape 1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drawing&#10;&#10;Description generated with very high confidence">
            <a:extLst>
              <a:ext uri="{FF2B5EF4-FFF2-40B4-BE49-F238E27FC236}">
                <a16:creationId xmlns:a16="http://schemas.microsoft.com/office/drawing/2014/main" id="{782108C7-109C-4FD5-A196-8472CAA1D8D7}"/>
              </a:ext>
            </a:extLst>
          </p:cNvPr>
          <p:cNvPicPr>
            <a:picLocks noChangeAspect="1"/>
          </p:cNvPicPr>
          <p:nvPr/>
        </p:nvPicPr>
        <p:blipFill>
          <a:blip r:embed="rId2"/>
          <a:stretch>
            <a:fillRect/>
          </a:stretch>
        </p:blipFill>
        <p:spPr>
          <a:xfrm>
            <a:off x="6606253" y="1593326"/>
            <a:ext cx="4942280" cy="3700102"/>
          </a:xfrm>
          <a:prstGeom prst="rect">
            <a:avLst/>
          </a:prstGeom>
        </p:spPr>
      </p:pic>
    </p:spTree>
    <p:extLst>
      <p:ext uri="{BB962C8B-B14F-4D97-AF65-F5344CB8AC3E}">
        <p14:creationId xmlns:p14="http://schemas.microsoft.com/office/powerpoint/2010/main" val="1482114250"/>
      </p:ext>
    </p:extLst>
  </p:cSld>
  <p:clrMapOvr>
    <a:masterClrMapping/>
  </p:clrMapOvr>
  <p:transition spd="slow">
    <p:push dir="d"/>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4" name="Rectangle 13">
            <a:extLst>
              <a:ext uri="{FF2B5EF4-FFF2-40B4-BE49-F238E27FC236}">
                <a16:creationId xmlns:a16="http://schemas.microsoft.com/office/drawing/2014/main" id="{78FD1E94-B12F-434F-8027-5DBEAC55A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1">
              <a:lumMod val="85000"/>
              <a:alpha val="80000"/>
            </a:schemeClr>
          </a:solidFill>
          <a:ln w="32707"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08E2CDB-DE24-48E4-8713-2EFBEF2EB052}"/>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i="1">
                <a:latin typeface="+mj-lt"/>
                <a:ea typeface="+mj-ea"/>
                <a:cs typeface="+mj-cs"/>
              </a:rPr>
              <a:t>SEND CODE OF PRACTICE</a:t>
            </a:r>
          </a:p>
          <a:p>
            <a:pPr>
              <a:lnSpc>
                <a:spcPct val="90000"/>
              </a:lnSpc>
              <a:spcBef>
                <a:spcPct val="0"/>
              </a:spcBef>
              <a:spcAft>
                <a:spcPts val="600"/>
              </a:spcAft>
            </a:pPr>
            <a:endParaRPr lang="en-US" sz="4000" i="1">
              <a:latin typeface="+mj-lt"/>
              <a:ea typeface="+mj-ea"/>
              <a:cs typeface="+mj-cs"/>
            </a:endParaRPr>
          </a:p>
        </p:txBody>
      </p:sp>
      <p:graphicFrame>
        <p:nvGraphicFramePr>
          <p:cNvPr id="7" name="TextBox 4">
            <a:extLst>
              <a:ext uri="{FF2B5EF4-FFF2-40B4-BE49-F238E27FC236}">
                <a16:creationId xmlns:a16="http://schemas.microsoft.com/office/drawing/2014/main" id="{327C859F-A275-40AB-A9A0-6442739E8F6B}"/>
              </a:ext>
            </a:extLst>
          </p:cNvPr>
          <p:cNvGraphicFramePr/>
          <p:nvPr>
            <p:extLst>
              <p:ext uri="{D42A27DB-BD31-4B8C-83A1-F6EECF244321}">
                <p14:modId xmlns:p14="http://schemas.microsoft.com/office/powerpoint/2010/main" val="2670081720"/>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0444691"/>
      </p:ext>
    </p:extLst>
  </p:cSld>
  <p:clrMapOvr>
    <a:masterClrMapping/>
  </p:clrMapOvr>
  <p:transition spd="slow">
    <p:push dir="d"/>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210672" y="208243"/>
            <a:ext cx="5251316" cy="1807305"/>
          </a:xfrm>
        </p:spPr>
        <p:txBody>
          <a:bodyPr vert="horz" lIns="91440" tIns="45720" rIns="91440" bIns="45720" rtlCol="0" anchor="ctr">
            <a:normAutofit/>
          </a:bodyPr>
          <a:lstStyle/>
          <a:p>
            <a:r>
              <a:rPr lang="en-US"/>
              <a:t>Sensory and physical needs:</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210671" y="1862650"/>
            <a:ext cx="5583326" cy="4572048"/>
          </a:xfrm>
        </p:spPr>
        <p:txBody>
          <a:bodyPr vert="horz" lIns="91440" tIns="45720" rIns="91440" bIns="45720" rtlCol="0" anchor="t">
            <a:normAutofit/>
          </a:bodyPr>
          <a:lstStyle/>
          <a:p>
            <a:pPr>
              <a:lnSpc>
                <a:spcPct val="90000"/>
              </a:lnSpc>
            </a:pPr>
            <a:r>
              <a:rPr lang="en-US" sz="1600"/>
              <a:t>Autism can often affect a person’s ability to process sensory feedback that they are presented with.</a:t>
            </a:r>
          </a:p>
          <a:p>
            <a:pPr lvl="1">
              <a:lnSpc>
                <a:spcPct val="90000"/>
              </a:lnSpc>
            </a:pPr>
            <a:r>
              <a:rPr lang="en-US" sz="1600"/>
              <a:t>Different senses can be affected:</a:t>
            </a:r>
          </a:p>
          <a:p>
            <a:pPr lvl="1">
              <a:lnSpc>
                <a:spcPct val="90000"/>
              </a:lnSpc>
            </a:pPr>
            <a:r>
              <a:rPr lang="en-US" sz="1600"/>
              <a:t>Sight,</a:t>
            </a:r>
          </a:p>
          <a:p>
            <a:pPr lvl="1">
              <a:lnSpc>
                <a:spcPct val="90000"/>
              </a:lnSpc>
            </a:pPr>
            <a:r>
              <a:rPr lang="en-US" sz="1600"/>
              <a:t>Sound,</a:t>
            </a:r>
          </a:p>
          <a:p>
            <a:pPr lvl="1">
              <a:lnSpc>
                <a:spcPct val="90000"/>
              </a:lnSpc>
            </a:pPr>
            <a:r>
              <a:rPr lang="en-US" sz="1600"/>
              <a:t>Smell,</a:t>
            </a:r>
          </a:p>
          <a:p>
            <a:pPr lvl="1">
              <a:lnSpc>
                <a:spcPct val="90000"/>
              </a:lnSpc>
            </a:pPr>
            <a:r>
              <a:rPr lang="en-US" sz="1600"/>
              <a:t>Taste,</a:t>
            </a:r>
          </a:p>
          <a:p>
            <a:pPr lvl="1">
              <a:lnSpc>
                <a:spcPct val="90000"/>
              </a:lnSpc>
            </a:pPr>
            <a:r>
              <a:rPr lang="en-US" sz="1600"/>
              <a:t>Touch,</a:t>
            </a:r>
          </a:p>
          <a:p>
            <a:pPr lvl="1">
              <a:lnSpc>
                <a:spcPct val="90000"/>
              </a:lnSpc>
            </a:pPr>
            <a:r>
              <a:rPr lang="en-US" sz="1600"/>
              <a:t>Balance,</a:t>
            </a:r>
          </a:p>
          <a:p>
            <a:pPr lvl="1">
              <a:lnSpc>
                <a:spcPct val="90000"/>
              </a:lnSpc>
            </a:pPr>
            <a:r>
              <a:rPr lang="en-US" sz="1600"/>
              <a:t>Body awareness.</a:t>
            </a:r>
          </a:p>
          <a:p>
            <a:pPr>
              <a:lnSpc>
                <a:spcPct val="90000"/>
              </a:lnSpc>
            </a:pPr>
            <a:r>
              <a:rPr lang="en-US" sz="1600"/>
              <a:t>Sensory stimulus differences can be displayed in the form of being hyper-sensitive, or hypo-sensitive, and can affect each of the senses differently.</a:t>
            </a:r>
          </a:p>
          <a:p>
            <a:pPr>
              <a:lnSpc>
                <a:spcPct val="90000"/>
              </a:lnSpc>
            </a:pPr>
            <a:r>
              <a:rPr lang="en-US" sz="1600"/>
              <a:t>For example, someone could be hyper-sensitive to auditory stimuli, but hypo-sensitive to touch stimuli.</a:t>
            </a:r>
          </a:p>
          <a:p>
            <a:pPr>
              <a:lnSpc>
                <a:spcPct val="90000"/>
              </a:lnSpc>
            </a:pPr>
            <a:endParaRPr lang="en-US" sz="1300"/>
          </a:p>
        </p:txBody>
      </p:sp>
      <p:pic>
        <p:nvPicPr>
          <p:cNvPr id="9" name="Picture 9" descr="A picture containing wearing, yellow, umbrella, black&#10;&#10;Description generated with very high confidence">
            <a:extLst>
              <a:ext uri="{FF2B5EF4-FFF2-40B4-BE49-F238E27FC236}">
                <a16:creationId xmlns:a16="http://schemas.microsoft.com/office/drawing/2014/main" id="{B3D33677-5BBF-4E6C-910C-53725B8C9CDA}"/>
              </a:ext>
            </a:extLst>
          </p:cNvPr>
          <p:cNvPicPr>
            <a:picLocks noChangeAspect="1"/>
          </p:cNvPicPr>
          <p:nvPr/>
        </p:nvPicPr>
        <p:blipFill rotWithShape="1">
          <a:blip r:embed="rId2"/>
          <a:srcRect l="4281" r="899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4450057"/>
      </p:ext>
    </p:extLst>
  </p:cSld>
  <p:clrMapOvr>
    <a:masterClrMapping/>
  </p:clrMapOvr>
  <p:transition spd="slow">
    <p:push dir="d"/>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3" name="Rectangle 22">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188259" y="51360"/>
            <a:ext cx="10515600" cy="1325563"/>
          </a:xfrm>
        </p:spPr>
        <p:txBody>
          <a:bodyPr vert="horz" lIns="91440" tIns="45720" rIns="91440" bIns="45720" rtlCol="0" anchor="ctr">
            <a:normAutofit/>
          </a:bodyPr>
          <a:lstStyle/>
          <a:p>
            <a:r>
              <a:rPr lang="en-US"/>
              <a:t>Hyper vs Hypo sensitivity: in the classroom</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188259" y="1161978"/>
            <a:ext cx="5993082" cy="5519247"/>
          </a:xfrm>
        </p:spPr>
        <p:txBody>
          <a:bodyPr vert="horz" lIns="91440" tIns="45720" rIns="91440" bIns="45720" rtlCol="0" anchor="t">
            <a:noAutofit/>
          </a:bodyPr>
          <a:lstStyle/>
          <a:p>
            <a:pPr>
              <a:lnSpc>
                <a:spcPct val="90000"/>
              </a:lnSpc>
            </a:pPr>
            <a:r>
              <a:rPr lang="en-US" sz="1600"/>
              <a:t>Within the classroom environment, any of the sensory differences could be encountered, and could affect a student’s experience in different ways.</a:t>
            </a:r>
          </a:p>
          <a:p>
            <a:pPr>
              <a:lnSpc>
                <a:spcPct val="90000"/>
              </a:lnSpc>
            </a:pPr>
            <a:r>
              <a:rPr lang="en-US" sz="1600"/>
              <a:t>The National Autistic Society (2016) explains how:</a:t>
            </a:r>
          </a:p>
          <a:p>
            <a:pPr>
              <a:lnSpc>
                <a:spcPct val="90000"/>
              </a:lnSpc>
            </a:pPr>
            <a:r>
              <a:rPr lang="en-US" sz="1600"/>
              <a:t>A student who is Hyper-sensitive to auditory stimuli may: </a:t>
            </a:r>
          </a:p>
          <a:p>
            <a:pPr lvl="1">
              <a:lnSpc>
                <a:spcPct val="90000"/>
              </a:lnSpc>
            </a:pPr>
            <a:r>
              <a:rPr lang="en-US" sz="1600"/>
              <a:t>Struggle to hear clearly, as sounds become muddled and distorted.</a:t>
            </a:r>
          </a:p>
          <a:p>
            <a:pPr lvl="1">
              <a:lnSpc>
                <a:spcPct val="90000"/>
              </a:lnSpc>
            </a:pPr>
            <a:r>
              <a:rPr lang="en-US" sz="1600"/>
              <a:t>Be distracted by small background sounds, such as a ticking clock.</a:t>
            </a:r>
          </a:p>
          <a:p>
            <a:pPr lvl="1">
              <a:lnSpc>
                <a:spcPct val="90000"/>
              </a:lnSpc>
            </a:pPr>
            <a:r>
              <a:rPr lang="en-US" sz="1600"/>
              <a:t>Be able to hear conversations happening in another room clearly.</a:t>
            </a:r>
          </a:p>
          <a:p>
            <a:pPr>
              <a:lnSpc>
                <a:spcPct val="90000"/>
              </a:lnSpc>
            </a:pPr>
            <a:r>
              <a:rPr lang="en-US" sz="1600"/>
              <a:t>A student who is Hypo-sensitive to auditory stimuli may:</a:t>
            </a:r>
          </a:p>
          <a:p>
            <a:pPr lvl="1">
              <a:lnSpc>
                <a:spcPct val="90000"/>
              </a:lnSpc>
            </a:pPr>
            <a:r>
              <a:rPr lang="en-US" sz="1600"/>
              <a:t>Have difficulty hearing in one ear, but not the other.</a:t>
            </a:r>
          </a:p>
          <a:p>
            <a:pPr lvl="1">
              <a:lnSpc>
                <a:spcPct val="90000"/>
              </a:lnSpc>
            </a:pPr>
            <a:r>
              <a:rPr lang="en-US" sz="1600"/>
              <a:t>May find it hard to process certain sounds, and therefore may not respond to them.</a:t>
            </a:r>
          </a:p>
          <a:p>
            <a:pPr lvl="1">
              <a:lnSpc>
                <a:spcPct val="90000"/>
              </a:lnSpc>
            </a:pPr>
            <a:r>
              <a:rPr lang="en-US" sz="1600"/>
              <a:t>May find it difficult to work in a classroom, which is expected to be a quiet environment.</a:t>
            </a:r>
          </a:p>
          <a:p>
            <a:pPr>
              <a:lnSpc>
                <a:spcPct val="90000"/>
              </a:lnSpc>
            </a:pPr>
            <a:r>
              <a:rPr lang="en-US" sz="1600"/>
              <a:t>“Do you hear noise in your head? It pounds and screeches. Like a train rumbling through your ears.” (</a:t>
            </a:r>
            <a:r>
              <a:rPr lang="en-US" sz="1600" err="1"/>
              <a:t>Gillingham</a:t>
            </a:r>
            <a:r>
              <a:rPr lang="en-US" sz="1600"/>
              <a:t>, 1995, page 41)</a:t>
            </a:r>
          </a:p>
        </p:txBody>
      </p:sp>
      <p:pic>
        <p:nvPicPr>
          <p:cNvPr id="3" name="Picture 3" descr="A close up of a logo&#10;&#10;Description generated with very high confidence">
            <a:extLst>
              <a:ext uri="{FF2B5EF4-FFF2-40B4-BE49-F238E27FC236}">
                <a16:creationId xmlns:a16="http://schemas.microsoft.com/office/drawing/2014/main" id="{FBE93DA5-77F5-45DD-81BA-4288761E0A5D}"/>
              </a:ext>
            </a:extLst>
          </p:cNvPr>
          <p:cNvPicPr>
            <a:picLocks noChangeAspect="1"/>
          </p:cNvPicPr>
          <p:nvPr/>
        </p:nvPicPr>
        <p:blipFill>
          <a:blip r:embed="rId2"/>
          <a:stretch>
            <a:fillRect/>
          </a:stretch>
        </p:blipFill>
        <p:spPr>
          <a:xfrm>
            <a:off x="7298463" y="2598728"/>
            <a:ext cx="3043019" cy="3043019"/>
          </a:xfrm>
          <a:prstGeom prst="rect">
            <a:avLst/>
          </a:prstGeom>
        </p:spPr>
      </p:pic>
    </p:spTree>
    <p:extLst>
      <p:ext uri="{BB962C8B-B14F-4D97-AF65-F5344CB8AC3E}">
        <p14:creationId xmlns:p14="http://schemas.microsoft.com/office/powerpoint/2010/main" val="516003358"/>
      </p:ext>
    </p:extLst>
  </p:cSld>
  <p:clrMapOvr>
    <a:masterClrMapping/>
  </p:clrMapOvr>
  <p:transition spd="slow">
    <p:push dir="d"/>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4" name="Rectangle 33">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2240" y="4732"/>
            <a:ext cx="5726290" cy="1800526"/>
          </a:xfrm>
        </p:spPr>
        <p:txBody>
          <a:bodyPr vert="horz" lIns="91440" tIns="45720" rIns="91440" bIns="45720" rtlCol="0" anchor="ctr">
            <a:normAutofit/>
          </a:bodyPr>
          <a:lstStyle/>
          <a:p>
            <a:r>
              <a:rPr lang="en-US" sz="3700"/>
              <a:t>Hyper vs Hypo sensitivity: in the classroom</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2240" y="1446763"/>
            <a:ext cx="6734821" cy="5413757"/>
          </a:xfrm>
        </p:spPr>
        <p:txBody>
          <a:bodyPr vert="horz" lIns="91440" tIns="45720" rIns="91440" bIns="45720" rtlCol="0" anchor="t">
            <a:noAutofit/>
          </a:bodyPr>
          <a:lstStyle/>
          <a:p>
            <a:pPr>
              <a:lnSpc>
                <a:spcPct val="90000"/>
              </a:lnSpc>
            </a:pPr>
            <a:r>
              <a:rPr lang="en-US" sz="1600"/>
              <a:t>In the secondary school environment, subjects such as science, art, and DT become more practically based that in earlier schooling, this can be difficult for a student with autism to cope with.</a:t>
            </a:r>
          </a:p>
          <a:p>
            <a:pPr>
              <a:lnSpc>
                <a:spcPct val="90000"/>
              </a:lnSpc>
            </a:pPr>
            <a:r>
              <a:rPr lang="en-US" sz="1600"/>
              <a:t>A student who experiences hyper-sensitivity of their sense of body-awareness may struggle with fine motor skills, which could make completing delicate tasks challenging.</a:t>
            </a:r>
          </a:p>
          <a:p>
            <a:pPr>
              <a:lnSpc>
                <a:spcPct val="90000"/>
              </a:lnSpc>
            </a:pPr>
            <a:r>
              <a:rPr lang="en-US" sz="1600"/>
              <a:t>A student who experiences hyper-sensitivity to touch may find the physical sensation of typing on a keyboard overwhelming, which with IT becoming more and more prevalent in education, would become an issue.</a:t>
            </a:r>
          </a:p>
          <a:p>
            <a:pPr>
              <a:lnSpc>
                <a:spcPct val="90000"/>
              </a:lnSpc>
            </a:pPr>
            <a:r>
              <a:rPr lang="en-US" sz="1600"/>
              <a:t>It is very important however, to note that a diagnosis of ASD is not by any circumstance a completely negative thing.</a:t>
            </a:r>
          </a:p>
          <a:p>
            <a:pPr>
              <a:lnSpc>
                <a:spcPct val="90000"/>
              </a:lnSpc>
            </a:pPr>
            <a:r>
              <a:rPr lang="en-US" sz="1600"/>
              <a:t>In the case of sensory differences, it can lead students to perceive the world, and the questions that they are presented with in a different way to a Neuro Typical child and offer unique perspectives and solutions to problems.</a:t>
            </a:r>
          </a:p>
          <a:p>
            <a:pPr>
              <a:lnSpc>
                <a:spcPct val="90000"/>
              </a:lnSpc>
            </a:pPr>
            <a:r>
              <a:rPr lang="en-US" sz="1600"/>
              <a:t>Grandin and Panek (2013) speak of a computer coder who had autism, who completed a task in a code language she had never used before in an hour, as she could see the similarities between it and other languages.</a:t>
            </a:r>
          </a:p>
          <a:p>
            <a:pPr marL="0">
              <a:lnSpc>
                <a:spcPct val="90000"/>
              </a:lnSpc>
            </a:pPr>
            <a:endParaRPr lang="en-US" sz="1600"/>
          </a:p>
        </p:txBody>
      </p:sp>
      <p:pic>
        <p:nvPicPr>
          <p:cNvPr id="4" name="Picture 4" descr="A picture containing room&#10;&#10;Description generated with very high confidence">
            <a:extLst>
              <a:ext uri="{FF2B5EF4-FFF2-40B4-BE49-F238E27FC236}">
                <a16:creationId xmlns:a16="http://schemas.microsoft.com/office/drawing/2014/main" id="{F4822F12-A031-40C6-A32C-5235012BA722}"/>
              </a:ext>
            </a:extLst>
          </p:cNvPr>
          <p:cNvPicPr>
            <a:picLocks noChangeAspect="1"/>
          </p:cNvPicPr>
          <p:nvPr/>
        </p:nvPicPr>
        <p:blipFill>
          <a:blip r:embed="rId2"/>
          <a:stretch>
            <a:fillRect/>
          </a:stretch>
        </p:blipFill>
        <p:spPr>
          <a:xfrm>
            <a:off x="6857016" y="2657014"/>
            <a:ext cx="5330252" cy="2995464"/>
          </a:xfrm>
          <a:prstGeom prst="rect">
            <a:avLst/>
          </a:prstGeom>
        </p:spPr>
      </p:pic>
    </p:spTree>
    <p:extLst>
      <p:ext uri="{BB962C8B-B14F-4D97-AF65-F5344CB8AC3E}">
        <p14:creationId xmlns:p14="http://schemas.microsoft.com/office/powerpoint/2010/main" val="2082335940"/>
      </p:ext>
    </p:extLst>
  </p:cSld>
  <p:clrMapOvr>
    <a:masterClrMapping/>
  </p:clrMapOvr>
  <p:transition spd="slow">
    <p:push dir="d"/>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map&#10;&#10;Description generated with high confidence">
            <a:extLst>
              <a:ext uri="{FF2B5EF4-FFF2-40B4-BE49-F238E27FC236}">
                <a16:creationId xmlns:a16="http://schemas.microsoft.com/office/drawing/2014/main" id="{0666B880-A229-4BCA-8069-CEF9870F320B}"/>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920348212"/>
      </p:ext>
    </p:extLst>
  </p:cSld>
  <p:clrMapOvr>
    <a:masterClrMapping/>
  </p:clrMapOvr>
  <p:transition spd="slow">
    <p:push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15" descr="A picture containing drawing&#10;&#10;Description generated with very high confidence">
            <a:extLst>
              <a:ext uri="{FF2B5EF4-FFF2-40B4-BE49-F238E27FC236}">
                <a16:creationId xmlns:a16="http://schemas.microsoft.com/office/drawing/2014/main" id="{2A5F8017-5022-4C88-96E3-5DE65F9572E0}"/>
              </a:ext>
            </a:extLst>
          </p:cNvPr>
          <p:cNvPicPr>
            <a:picLocks noChangeAspect="1"/>
          </p:cNvPicPr>
          <p:nvPr/>
        </p:nvPicPr>
        <p:blipFill>
          <a:blip r:embed="rId3"/>
          <a:stretch>
            <a:fillRect/>
          </a:stretch>
        </p:blipFill>
        <p:spPr>
          <a:xfrm>
            <a:off x="9082505" y="212558"/>
            <a:ext cx="2743200" cy="2743200"/>
          </a:xfrm>
          <a:prstGeom prst="rect">
            <a:avLst/>
          </a:prstGeom>
        </p:spPr>
      </p:pic>
      <p:sp>
        <p:nvSpPr>
          <p:cNvPr id="7" name="TextBox 6">
            <a:extLst>
              <a:ext uri="{FF2B5EF4-FFF2-40B4-BE49-F238E27FC236}">
                <a16:creationId xmlns:a16="http://schemas.microsoft.com/office/drawing/2014/main" id="{2E557B82-33A2-4EDB-837F-6362A71753CD}"/>
              </a:ext>
            </a:extLst>
          </p:cNvPr>
          <p:cNvSpPr txBox="1"/>
          <p:nvPr/>
        </p:nvSpPr>
        <p:spPr>
          <a:xfrm>
            <a:off x="9737558" y="874295"/>
            <a:ext cx="196783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Broadway"/>
              </a:rPr>
              <a:t>Autism</a:t>
            </a:r>
          </a:p>
        </p:txBody>
      </p:sp>
      <p:sp>
        <p:nvSpPr>
          <p:cNvPr id="9" name="TextBox 8">
            <a:extLst>
              <a:ext uri="{FF2B5EF4-FFF2-40B4-BE49-F238E27FC236}">
                <a16:creationId xmlns:a16="http://schemas.microsoft.com/office/drawing/2014/main" id="{C7A7B47D-C65F-4E09-A0DB-1E6DEDD82886}"/>
              </a:ext>
            </a:extLst>
          </p:cNvPr>
          <p:cNvSpPr txBox="1"/>
          <p:nvPr/>
        </p:nvSpPr>
        <p:spPr>
          <a:xfrm>
            <a:off x="3868821" y="446505"/>
            <a:ext cx="39730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a:cs typeface="Arial"/>
              </a:rPr>
              <a:t>Autism and inclusivity </a:t>
            </a:r>
            <a:endParaRPr lang="en-GB" sz="2800">
              <a:latin typeface="Arial"/>
              <a:cs typeface="Arial"/>
            </a:endParaRPr>
          </a:p>
        </p:txBody>
      </p:sp>
      <p:sp>
        <p:nvSpPr>
          <p:cNvPr id="18" name="TextBox 17">
            <a:extLst>
              <a:ext uri="{FF2B5EF4-FFF2-40B4-BE49-F238E27FC236}">
                <a16:creationId xmlns:a16="http://schemas.microsoft.com/office/drawing/2014/main" id="{6BE57B63-C5F7-48BC-A86A-B28E731A3701}"/>
              </a:ext>
            </a:extLst>
          </p:cNvPr>
          <p:cNvSpPr txBox="1"/>
          <p:nvPr/>
        </p:nvSpPr>
        <p:spPr>
          <a:xfrm>
            <a:off x="232610" y="2117558"/>
            <a:ext cx="311751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latin typeface="Arial"/>
                <a:cs typeface="Arial"/>
              </a:rPr>
              <a:t>Ways to promote inclusivity:</a:t>
            </a:r>
          </a:p>
          <a:p>
            <a:endParaRPr lang="en-GB" u="sng">
              <a:latin typeface="Arial"/>
              <a:cs typeface="Arial"/>
            </a:endParaRPr>
          </a:p>
          <a:p>
            <a:pPr marL="285750" indent="-285750">
              <a:buFont typeface="Arial"/>
              <a:buChar char="•"/>
            </a:pPr>
            <a:r>
              <a:rPr lang="en-GB">
                <a:latin typeface="Arial"/>
                <a:cs typeface="Arial"/>
              </a:rPr>
              <a:t>Classroom modifications such as providing quiet areas.</a:t>
            </a:r>
          </a:p>
          <a:p>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Educate peers on autism.</a:t>
            </a:r>
          </a:p>
          <a:p>
            <a:pPr marL="285750" indent="-285750">
              <a:buFont typeface="Arial"/>
              <a:buChar char="•"/>
            </a:pPr>
            <a:endParaRPr lang="en-GB">
              <a:latin typeface="Arial"/>
              <a:cs typeface="Arial"/>
            </a:endParaRPr>
          </a:p>
          <a:p>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Provide a range of activities to ensure all pupils can take part.</a:t>
            </a:r>
          </a:p>
        </p:txBody>
      </p:sp>
      <p:sp>
        <p:nvSpPr>
          <p:cNvPr id="19" name="TextBox 18">
            <a:extLst>
              <a:ext uri="{FF2B5EF4-FFF2-40B4-BE49-F238E27FC236}">
                <a16:creationId xmlns:a16="http://schemas.microsoft.com/office/drawing/2014/main" id="{9E021711-7861-4352-82FC-F5EEEA08BDD9}"/>
              </a:ext>
            </a:extLst>
          </p:cNvPr>
          <p:cNvSpPr txBox="1"/>
          <p:nvPr/>
        </p:nvSpPr>
        <p:spPr>
          <a:xfrm>
            <a:off x="5102751" y="2422508"/>
            <a:ext cx="49964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latin typeface="Arial"/>
                <a:cs typeface="Arial"/>
              </a:rPr>
              <a:t>Here is a video to watch to show how peers can include those who have autism. Discuss in groups:</a:t>
            </a:r>
          </a:p>
        </p:txBody>
      </p:sp>
      <p:pic>
        <p:nvPicPr>
          <p:cNvPr id="2" name="Picture 2">
            <a:hlinkClick r:id="" action="ppaction://media"/>
            <a:extLst>
              <a:ext uri="{FF2B5EF4-FFF2-40B4-BE49-F238E27FC236}">
                <a16:creationId xmlns:a16="http://schemas.microsoft.com/office/drawing/2014/main" id="{F17C828A-787E-48A9-A2EC-3BDCDB576F24}"/>
              </a:ext>
            </a:extLst>
          </p:cNvPr>
          <p:cNvPicPr>
            <a:picLocks noRot="1" noChangeAspect="1"/>
          </p:cNvPicPr>
          <p:nvPr>
            <a:videoFile r:link="rId1"/>
          </p:nvPr>
        </p:nvPicPr>
        <p:blipFill>
          <a:blip r:embed="rId4"/>
          <a:stretch>
            <a:fillRect/>
          </a:stretch>
        </p:blipFill>
        <p:spPr>
          <a:xfrm>
            <a:off x="5139023" y="3455247"/>
            <a:ext cx="5108502" cy="2876955"/>
          </a:xfrm>
          <a:prstGeom prst="rect">
            <a:avLst/>
          </a:prstGeom>
        </p:spPr>
      </p:pic>
    </p:spTree>
    <p:extLst>
      <p:ext uri="{BB962C8B-B14F-4D97-AF65-F5344CB8AC3E}">
        <p14:creationId xmlns:p14="http://schemas.microsoft.com/office/powerpoint/2010/main" val="4128427876"/>
      </p:ext>
    </p:extLst>
  </p:cSld>
  <p:clrMapOvr>
    <a:masterClrMapping/>
  </p:clrMapOvr>
  <p:transition spd="slow">
    <p:push dir="d"/>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room, shirt&#10;&#10;Description generated with very high confidence">
            <a:extLst>
              <a:ext uri="{FF2B5EF4-FFF2-40B4-BE49-F238E27FC236}">
                <a16:creationId xmlns:a16="http://schemas.microsoft.com/office/drawing/2014/main" id="{FCD48EF2-4E7D-4126-80F7-31D6DA708CDC}"/>
              </a:ext>
            </a:extLst>
          </p:cNvPr>
          <p:cNvPicPr>
            <a:picLocks noChangeAspect="1"/>
          </p:cNvPicPr>
          <p:nvPr/>
        </p:nvPicPr>
        <p:blipFill rotWithShape="1">
          <a:blip r:embed="rId2"/>
          <a:srcRect l="1778" r="1" b="1"/>
          <a:stretch/>
        </p:blipFill>
        <p:spPr>
          <a:xfrm>
            <a:off x="20" y="10"/>
            <a:ext cx="12191980" cy="6857990"/>
          </a:xfrm>
          <a:prstGeom prst="rect">
            <a:avLst/>
          </a:prstGeom>
        </p:spPr>
      </p:pic>
    </p:spTree>
    <p:extLst>
      <p:ext uri="{BB962C8B-B14F-4D97-AF65-F5344CB8AC3E}">
        <p14:creationId xmlns:p14="http://schemas.microsoft.com/office/powerpoint/2010/main" val="1596437473"/>
      </p:ext>
    </p:extLst>
  </p:cSld>
  <p:clrMapOvr>
    <a:masterClrMapping/>
  </p:clrMapOvr>
  <p:transition spd="slow">
    <p:push dir="d"/>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C22834B2-B208-435D-BE21-9BDD6F1419F2}"/>
              </a:ext>
            </a:extLst>
          </p:cNvPr>
          <p:cNvPicPr>
            <a:picLocks noChangeAspect="1"/>
          </p:cNvPicPr>
          <p:nvPr/>
        </p:nvPicPr>
        <p:blipFill rotWithShape="1">
          <a:blip r:embed="rId2"/>
          <a:srcRect l="3368" r="1" b="1"/>
          <a:stretch/>
        </p:blipFill>
        <p:spPr>
          <a:xfrm>
            <a:off x="895707" y="311837"/>
            <a:ext cx="12191780" cy="6551001"/>
          </a:xfrm>
          <a:prstGeom prst="rect">
            <a:avLst/>
          </a:prstGeom>
        </p:spPr>
      </p:pic>
    </p:spTree>
    <p:extLst>
      <p:ext uri="{BB962C8B-B14F-4D97-AF65-F5344CB8AC3E}">
        <p14:creationId xmlns:p14="http://schemas.microsoft.com/office/powerpoint/2010/main" val="3388815007"/>
      </p:ext>
    </p:extLst>
  </p:cSld>
  <p:clrMapOvr>
    <a:masterClrMapping/>
  </p:clrMapOvr>
  <p:transition spd="slow">
    <p:push dir="d"/>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text on a black background&#10;&#10;Description generated with very high confidence">
            <a:extLst>
              <a:ext uri="{FF2B5EF4-FFF2-40B4-BE49-F238E27FC236}">
                <a16:creationId xmlns:a16="http://schemas.microsoft.com/office/drawing/2014/main" id="{90897824-C76E-470B-9C86-B964B575528C}"/>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4148940542"/>
      </p:ext>
    </p:extLst>
  </p:cSld>
  <p:clrMapOvr>
    <a:masterClrMapping/>
  </p:clrMapOvr>
  <p:transition spd="slow">
    <p:push dir="d"/>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40">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43" name="Rectangle 4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2240" y="-4669"/>
            <a:ext cx="6999433" cy="1307772"/>
          </a:xfrm>
        </p:spPr>
        <p:txBody>
          <a:bodyPr vert="horz" lIns="91440" tIns="45720" rIns="91440" bIns="45720" rtlCol="0" anchor="ctr">
            <a:normAutofit/>
          </a:bodyPr>
          <a:lstStyle/>
          <a:p>
            <a:r>
              <a:rPr lang="en-US" sz="3700"/>
              <a:t>What the Teacher can do to help: Active interventions</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2241" y="1558348"/>
            <a:ext cx="6356532" cy="5081043"/>
          </a:xfrm>
        </p:spPr>
        <p:txBody>
          <a:bodyPr vert="horz" lIns="91440" tIns="45720" rIns="91440" bIns="45720" rtlCol="0" anchor="t">
            <a:noAutofit/>
          </a:bodyPr>
          <a:lstStyle/>
          <a:p>
            <a:pPr>
              <a:lnSpc>
                <a:spcPct val="90000"/>
              </a:lnSpc>
            </a:pPr>
            <a:r>
              <a:rPr lang="en-US" sz="1600"/>
              <a:t>Within the classroom environment, sensory issues can cause several barriers to learning, some of which can managed by introducing direct measures that change the way things are done, for example: </a:t>
            </a:r>
          </a:p>
          <a:p>
            <a:pPr>
              <a:lnSpc>
                <a:spcPct val="90000"/>
              </a:lnSpc>
            </a:pPr>
            <a:r>
              <a:rPr lang="en-US" sz="1600"/>
              <a:t>If a class has a student who has autism and struggles with being hyper-sensitive to sound, the class could be asked to remain sensitive to this and keep noise to a minimum as much as possible.</a:t>
            </a:r>
          </a:p>
          <a:p>
            <a:pPr>
              <a:lnSpc>
                <a:spcPct val="90000"/>
              </a:lnSpc>
            </a:pPr>
            <a:r>
              <a:rPr lang="en-US" sz="1600"/>
              <a:t>For a student who struggles with processing verbal instructions, the teacher could use visual aids, such as icon cards, to help the student understand what was being asked.</a:t>
            </a:r>
          </a:p>
          <a:p>
            <a:pPr>
              <a:lnSpc>
                <a:spcPct val="90000"/>
              </a:lnSpc>
            </a:pPr>
            <a:r>
              <a:rPr lang="en-US" sz="1600"/>
              <a:t>“They can make communication physical and consistent, rather than fleeting and inconsistent like spoken words can be.” (NAS, 2019)</a:t>
            </a:r>
          </a:p>
          <a:p>
            <a:pPr>
              <a:lnSpc>
                <a:spcPct val="90000"/>
              </a:lnSpc>
            </a:pPr>
            <a:r>
              <a:rPr lang="en-US" sz="1600"/>
              <a:t>Task: </a:t>
            </a:r>
          </a:p>
          <a:p>
            <a:pPr lvl="1">
              <a:lnSpc>
                <a:spcPct val="90000"/>
              </a:lnSpc>
            </a:pPr>
            <a:r>
              <a:rPr lang="en-US" sz="1200"/>
              <a:t>Can you think of a classroom adjustment that could be made for a student who struggles with the sensation of holding and writing on paper?</a:t>
            </a:r>
          </a:p>
          <a:p>
            <a:pPr lvl="1">
              <a:lnSpc>
                <a:spcPct val="90000"/>
              </a:lnSpc>
            </a:pPr>
            <a:r>
              <a:rPr lang="en-US" sz="1200"/>
              <a:t>What could the student use instead?</a:t>
            </a:r>
          </a:p>
          <a:p>
            <a:pPr lvl="1">
              <a:lnSpc>
                <a:spcPct val="90000"/>
              </a:lnSpc>
            </a:pPr>
            <a:r>
              <a:rPr lang="en-US" sz="1200"/>
              <a:t>Make sure you consider any other needs the student may have.</a:t>
            </a:r>
            <a:endParaRPr lang="en-US"/>
          </a:p>
          <a:p>
            <a:pPr>
              <a:lnSpc>
                <a:spcPct val="90000"/>
              </a:lnSpc>
            </a:pPr>
            <a:endParaRPr lang="en-US" sz="1600"/>
          </a:p>
        </p:txBody>
      </p:sp>
      <p:pic>
        <p:nvPicPr>
          <p:cNvPr id="3" name="Picture 4" descr="A picture containing many, bunch, outdoor, building&#10;&#10;Description generated with very high confidence">
            <a:extLst>
              <a:ext uri="{FF2B5EF4-FFF2-40B4-BE49-F238E27FC236}">
                <a16:creationId xmlns:a16="http://schemas.microsoft.com/office/drawing/2014/main" id="{723DA456-F63A-44CF-AB58-61FF0BEB4914}"/>
              </a:ext>
            </a:extLst>
          </p:cNvPr>
          <p:cNvPicPr>
            <a:picLocks noChangeAspect="1"/>
          </p:cNvPicPr>
          <p:nvPr/>
        </p:nvPicPr>
        <p:blipFill rotWithShape="1">
          <a:blip r:embed="rId2"/>
          <a:srcRect r="574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11809465"/>
      </p:ext>
    </p:extLst>
  </p:cSld>
  <p:clrMapOvr>
    <a:masterClrMapping/>
  </p:clrMapOvr>
  <p:transition spd="slow">
    <p:push dir="d"/>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8" name="Freeform: Shape 47">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50" name="Rectangle 49">
            <a:extLst>
              <a:ext uri="{FF2B5EF4-FFF2-40B4-BE49-F238E27FC236}">
                <a16:creationId xmlns:a16="http://schemas.microsoft.com/office/drawing/2014/main" id="{AB43E7DC-5101-4E7C-ADB5-596311F53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D44801E-D426-4372-9129-ED47EE43C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Freeform: Shape 53">
            <a:extLst>
              <a:ext uri="{FF2B5EF4-FFF2-40B4-BE49-F238E27FC236}">
                <a16:creationId xmlns:a16="http://schemas.microsoft.com/office/drawing/2014/main" id="{1B8BCA7A-6464-4C53-A572-89B2B3C2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6076642 w 12192000"/>
              <a:gd name="connsiteY37" fmla="*/ 887537 h 6858000"/>
              <a:gd name="connsiteX38" fmla="*/ 6032390 w 12192000"/>
              <a:gd name="connsiteY38" fmla="*/ 898600 h 6858000"/>
              <a:gd name="connsiteX39" fmla="*/ 6008536 w 12192000"/>
              <a:gd name="connsiteY39" fmla="*/ 914503 h 6858000"/>
              <a:gd name="connsiteX40" fmla="*/ 5944926 w 12192000"/>
              <a:gd name="connsiteY40" fmla="*/ 922454 h 6858000"/>
              <a:gd name="connsiteX41" fmla="*/ 5929023 w 12192000"/>
              <a:gd name="connsiteY41" fmla="*/ 954259 h 6858000"/>
              <a:gd name="connsiteX42" fmla="*/ 5938641 w 12192000"/>
              <a:gd name="connsiteY42" fmla="*/ 983356 h 6858000"/>
              <a:gd name="connsiteX43" fmla="*/ 5941380 w 12192000"/>
              <a:gd name="connsiteY43" fmla="*/ 994243 h 6858000"/>
              <a:gd name="connsiteX44" fmla="*/ 6022639 w 12192000"/>
              <a:gd name="connsiteY44" fmla="*/ 1012399 h 6858000"/>
              <a:gd name="connsiteX45" fmla="*/ 6620687 w 12192000"/>
              <a:gd name="connsiteY45" fmla="*/ 1222947 h 6858000"/>
              <a:gd name="connsiteX46" fmla="*/ 6557895 w 12192000"/>
              <a:gd name="connsiteY46" fmla="*/ 1308577 h 6858000"/>
              <a:gd name="connsiteX47" fmla="*/ 6815348 w 12192000"/>
              <a:gd name="connsiteY47" fmla="*/ 1401831 h 6858000"/>
              <a:gd name="connsiteX48" fmla="*/ 6878591 w 12192000"/>
              <a:gd name="connsiteY48" fmla="*/ 1494187 h 6858000"/>
              <a:gd name="connsiteX49" fmla="*/ 6799202 w 12192000"/>
              <a:gd name="connsiteY49" fmla="*/ 1486118 h 6858000"/>
              <a:gd name="connsiteX50" fmla="*/ 6731027 w 12192000"/>
              <a:gd name="connsiteY50" fmla="*/ 1503602 h 6858000"/>
              <a:gd name="connsiteX51" fmla="*/ 6759282 w 12192000"/>
              <a:gd name="connsiteY51" fmla="*/ 1621067 h 6858000"/>
              <a:gd name="connsiteX52" fmla="*/ 7123035 w 12192000"/>
              <a:gd name="connsiteY52" fmla="*/ 1772603 h 6858000"/>
              <a:gd name="connsiteX53" fmla="*/ 7155777 w 12192000"/>
              <a:gd name="connsiteY53" fmla="*/ 1821919 h 6858000"/>
              <a:gd name="connsiteX54" fmla="*/ 7112270 w 12192000"/>
              <a:gd name="connsiteY54" fmla="*/ 1856890 h 6858000"/>
              <a:gd name="connsiteX55" fmla="*/ 6994755 w 12192000"/>
              <a:gd name="connsiteY55" fmla="*/ 1874821 h 6858000"/>
              <a:gd name="connsiteX56" fmla="*/ 7159364 w 12192000"/>
              <a:gd name="connsiteY56" fmla="*/ 2042948 h 6858000"/>
              <a:gd name="connsiteX57" fmla="*/ 7219467 w 12192000"/>
              <a:gd name="connsiteY57" fmla="*/ 2089573 h 6858000"/>
              <a:gd name="connsiteX58" fmla="*/ 7322179 w 12192000"/>
              <a:gd name="connsiteY58" fmla="*/ 2161756 h 6858000"/>
              <a:gd name="connsiteX59" fmla="*/ 7323974 w 12192000"/>
              <a:gd name="connsiteY59" fmla="*/ 2183724 h 6858000"/>
              <a:gd name="connsiteX60" fmla="*/ 7184034 w 12192000"/>
              <a:gd name="connsiteY60" fmla="*/ 2261285 h 6858000"/>
              <a:gd name="connsiteX61" fmla="*/ 6931516 w 12192000"/>
              <a:gd name="connsiteY61" fmla="*/ 2240212 h 6858000"/>
              <a:gd name="connsiteX62" fmla="*/ 7304686 w 12192000"/>
              <a:gd name="connsiteY62" fmla="*/ 2355883 h 6858000"/>
              <a:gd name="connsiteX63" fmla="*/ 6096813 w 12192000"/>
              <a:gd name="connsiteY63" fmla="*/ 2080160 h 6858000"/>
              <a:gd name="connsiteX64" fmla="*/ 6173959 w 12192000"/>
              <a:gd name="connsiteY64" fmla="*/ 2152340 h 6858000"/>
              <a:gd name="connsiteX65" fmla="*/ 6596469 w 12192000"/>
              <a:gd name="connsiteY65" fmla="*/ 2342432 h 6858000"/>
              <a:gd name="connsiteX66" fmla="*/ 6716224 w 12192000"/>
              <a:gd name="connsiteY66" fmla="*/ 2461690 h 6858000"/>
              <a:gd name="connsiteX67" fmla="*/ 6841810 w 12192000"/>
              <a:gd name="connsiteY67" fmla="*/ 2527594 h 6858000"/>
              <a:gd name="connsiteX68" fmla="*/ 7018080 w 12192000"/>
              <a:gd name="connsiteY68" fmla="*/ 2526249 h 6858000"/>
              <a:gd name="connsiteX69" fmla="*/ 7143217 w 12192000"/>
              <a:gd name="connsiteY69" fmla="*/ 2627573 h 6858000"/>
              <a:gd name="connsiteX70" fmla="*/ 7012697 w 12192000"/>
              <a:gd name="connsiteY70" fmla="*/ 2649094 h 6858000"/>
              <a:gd name="connsiteX71" fmla="*/ 6859752 w 12192000"/>
              <a:gd name="connsiteY71" fmla="*/ 2632505 h 6858000"/>
              <a:gd name="connsiteX72" fmla="*/ 6529636 w 12192000"/>
              <a:gd name="connsiteY72" fmla="*/ 2637883 h 6858000"/>
              <a:gd name="connsiteX73" fmla="*/ 6340360 w 12192000"/>
              <a:gd name="connsiteY73" fmla="*/ 2657610 h 6858000"/>
              <a:gd name="connsiteX74" fmla="*/ 5905294 w 12192000"/>
              <a:gd name="connsiteY74" fmla="*/ 2623984 h 6858000"/>
              <a:gd name="connsiteX75" fmla="*/ 5930860 w 12192000"/>
              <a:gd name="connsiteY75" fmla="*/ 2710066 h 6858000"/>
              <a:gd name="connsiteX76" fmla="*/ 5914710 w 12192000"/>
              <a:gd name="connsiteY76" fmla="*/ 2784935 h 6858000"/>
              <a:gd name="connsiteX77" fmla="*/ 5908433 w 12192000"/>
              <a:gd name="connsiteY77" fmla="*/ 2947683 h 6858000"/>
              <a:gd name="connsiteX78" fmla="*/ 5912470 w 12192000"/>
              <a:gd name="connsiteY78" fmla="*/ 2974134 h 6858000"/>
              <a:gd name="connsiteX79" fmla="*/ 5815141 w 12192000"/>
              <a:gd name="connsiteY79" fmla="*/ 2991171 h 6858000"/>
              <a:gd name="connsiteX80" fmla="*/ 6395082 w 12192000"/>
              <a:gd name="connsiteY80" fmla="*/ 3329661 h 6858000"/>
              <a:gd name="connsiteX81" fmla="*/ 6007557 w 12192000"/>
              <a:gd name="connsiteY81" fmla="*/ 3243581 h 6858000"/>
              <a:gd name="connsiteX82" fmla="*/ 5955079 w 12192000"/>
              <a:gd name="connsiteY82" fmla="*/ 3385704 h 6858000"/>
              <a:gd name="connsiteX83" fmla="*/ 6137180 w 12192000"/>
              <a:gd name="connsiteY83" fmla="*/ 3512133 h 6858000"/>
              <a:gd name="connsiteX84" fmla="*/ 6204457 w 12192000"/>
              <a:gd name="connsiteY84" fmla="*/ 3762302 h 6858000"/>
              <a:gd name="connsiteX85" fmla="*/ 6171716 w 12192000"/>
              <a:gd name="connsiteY85" fmla="*/ 3990952 h 6858000"/>
              <a:gd name="connsiteX86" fmla="*/ 6093674 w 12192000"/>
              <a:gd name="connsiteY86" fmla="*/ 4063580 h 6858000"/>
              <a:gd name="connsiteX87" fmla="*/ 5980645 w 12192000"/>
              <a:gd name="connsiteY87" fmla="*/ 4194045 h 6858000"/>
              <a:gd name="connsiteX88" fmla="*/ 5910676 w 12192000"/>
              <a:gd name="connsiteY88" fmla="*/ 4274743 h 6858000"/>
              <a:gd name="connsiteX89" fmla="*/ 5667577 w 12192000"/>
              <a:gd name="connsiteY89" fmla="*/ 4243362 h 6858000"/>
              <a:gd name="connsiteX90" fmla="*/ 5991859 w 12192000"/>
              <a:gd name="connsiteY90" fmla="*/ 4448252 h 6858000"/>
              <a:gd name="connsiteX91" fmla="*/ 5729024 w 12192000"/>
              <a:gd name="connsiteY91" fmla="*/ 4422695 h 6858000"/>
              <a:gd name="connsiteX92" fmla="*/ 5643357 w 12192000"/>
              <a:gd name="connsiteY92" fmla="*/ 4437041 h 6858000"/>
              <a:gd name="connsiteX93" fmla="*/ 5692243 w 12192000"/>
              <a:gd name="connsiteY93" fmla="*/ 4503395 h 6858000"/>
              <a:gd name="connsiteX94" fmla="*/ 5885111 w 12192000"/>
              <a:gd name="connsiteY94" fmla="*/ 4615926 h 6858000"/>
              <a:gd name="connsiteX95" fmla="*/ 6282503 w 12192000"/>
              <a:gd name="connsiteY95" fmla="*/ 4920793 h 6858000"/>
              <a:gd name="connsiteX96" fmla="*/ 5897668 w 12192000"/>
              <a:gd name="connsiteY96" fmla="*/ 4780915 h 6858000"/>
              <a:gd name="connsiteX97" fmla="*/ 6303132 w 12192000"/>
              <a:gd name="connsiteY97" fmla="*/ 5094297 h 6858000"/>
              <a:gd name="connsiteX98" fmla="*/ 6393287 w 12192000"/>
              <a:gd name="connsiteY98" fmla="*/ 5198310 h 6858000"/>
              <a:gd name="connsiteX99" fmla="*/ 6575386 w 12192000"/>
              <a:gd name="connsiteY99" fmla="*/ 5456548 h 6858000"/>
              <a:gd name="connsiteX100" fmla="*/ 6566415 w 12192000"/>
              <a:gd name="connsiteY100" fmla="*/ 5485690 h 6858000"/>
              <a:gd name="connsiteX101" fmla="*/ 6356059 w 12192000"/>
              <a:gd name="connsiteY101" fmla="*/ 5443995 h 6858000"/>
              <a:gd name="connsiteX102" fmla="*/ 6628762 w 12192000"/>
              <a:gd name="connsiteY102" fmla="*/ 5660990 h 6858000"/>
              <a:gd name="connsiteX103" fmla="*/ 6910436 w 12192000"/>
              <a:gd name="connsiteY103" fmla="*/ 5827767 h 6858000"/>
              <a:gd name="connsiteX104" fmla="*/ 6710393 w 12192000"/>
              <a:gd name="connsiteY104" fmla="*/ 5802214 h 6858000"/>
              <a:gd name="connsiteX105" fmla="*/ 6435448 w 12192000"/>
              <a:gd name="connsiteY105" fmla="*/ 5706719 h 6858000"/>
              <a:gd name="connsiteX106" fmla="*/ 6339913 w 12192000"/>
              <a:gd name="connsiteY106" fmla="*/ 5742586 h 6858000"/>
              <a:gd name="connsiteX107" fmla="*/ 6600503 w 12192000"/>
              <a:gd name="connsiteY107" fmla="*/ 5900398 h 6858000"/>
              <a:gd name="connsiteX108" fmla="*/ 6749863 w 12192000"/>
              <a:gd name="connsiteY108" fmla="*/ 5973478 h 6858000"/>
              <a:gd name="connsiteX109" fmla="*/ 6809515 w 12192000"/>
              <a:gd name="connsiteY109" fmla="*/ 6029519 h 6858000"/>
              <a:gd name="connsiteX110" fmla="*/ 6979954 w 12192000"/>
              <a:gd name="connsiteY110" fmla="*/ 6229474 h 6858000"/>
              <a:gd name="connsiteX111" fmla="*/ 7480509 w 12192000"/>
              <a:gd name="connsiteY111" fmla="*/ 6447812 h 6858000"/>
              <a:gd name="connsiteX112" fmla="*/ 7948764 w 12192000"/>
              <a:gd name="connsiteY112" fmla="*/ 6719056 h 6858000"/>
              <a:gd name="connsiteX113" fmla="*/ 8221244 w 12192000"/>
              <a:gd name="connsiteY113" fmla="*/ 6848868 h 6858000"/>
              <a:gd name="connsiteX114" fmla="*/ 8242921 w 12192000"/>
              <a:gd name="connsiteY114" fmla="*/ 6858000 h 6858000"/>
              <a:gd name="connsiteX115" fmla="*/ 0 w 12192000"/>
              <a:gd name="connsiteY1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lnTo>
                  <a:pt x="6076642" y="887537"/>
                </a:lnTo>
                <a:lnTo>
                  <a:pt x="6032390" y="898600"/>
                </a:lnTo>
                <a:cubicBezTo>
                  <a:pt x="6023409" y="901866"/>
                  <a:pt x="6017756" y="911989"/>
                  <a:pt x="6008536" y="914503"/>
                </a:cubicBezTo>
                <a:cubicBezTo>
                  <a:pt x="5987921" y="920125"/>
                  <a:pt x="5964038" y="912898"/>
                  <a:pt x="5944926" y="922454"/>
                </a:cubicBezTo>
                <a:cubicBezTo>
                  <a:pt x="5934324" y="927755"/>
                  <a:pt x="5934324" y="943657"/>
                  <a:pt x="5929023" y="954259"/>
                </a:cubicBezTo>
                <a:cubicBezTo>
                  <a:pt x="5933305" y="967105"/>
                  <a:pt x="5936344" y="975942"/>
                  <a:pt x="5938641" y="983356"/>
                </a:cubicBezTo>
                <a:lnTo>
                  <a:pt x="5941380" y="994243"/>
                </a:lnTo>
                <a:lnTo>
                  <a:pt x="6022639" y="1012399"/>
                </a:lnTo>
                <a:cubicBezTo>
                  <a:pt x="6231931" y="1059643"/>
                  <a:pt x="6435672" y="1112210"/>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109818" y="96184"/>
            <a:ext cx="5638800" cy="1720524"/>
          </a:xfrm>
        </p:spPr>
        <p:txBody>
          <a:bodyPr vert="horz" lIns="91440" tIns="45720" rIns="91440" bIns="45720" rtlCol="0" anchor="ctr">
            <a:normAutofit/>
          </a:bodyPr>
          <a:lstStyle/>
          <a:p>
            <a:r>
              <a:rPr lang="en-US" sz="2800"/>
              <a:t>What the Teacher can do to help:</a:t>
            </a:r>
            <a:br>
              <a:rPr lang="en-US" sz="2800"/>
            </a:br>
            <a:r>
              <a:rPr lang="en-US" sz="2800"/>
              <a:t> Environmental interventions</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109819" y="1715949"/>
            <a:ext cx="6254005" cy="4830806"/>
          </a:xfrm>
        </p:spPr>
        <p:txBody>
          <a:bodyPr vert="horz" lIns="91440" tIns="45720" rIns="91440" bIns="45720" rtlCol="0" anchor="t">
            <a:normAutofit/>
          </a:bodyPr>
          <a:lstStyle/>
          <a:p>
            <a:pPr>
              <a:lnSpc>
                <a:spcPct val="90000"/>
              </a:lnSpc>
            </a:pPr>
            <a:r>
              <a:rPr lang="en-US" sz="1600"/>
              <a:t>Within the classroom, alterations can be made to the environment itself, in order to make it more accommodating to a student who has Autism.</a:t>
            </a:r>
          </a:p>
          <a:p>
            <a:pPr>
              <a:lnSpc>
                <a:spcPct val="90000"/>
              </a:lnSpc>
            </a:pPr>
            <a:r>
              <a:rPr lang="en-US" sz="1600"/>
              <a:t>These interventions would require more input from the student’s school as they would need to be implemented across every environment that the student would be in during the day.</a:t>
            </a:r>
          </a:p>
          <a:p>
            <a:pPr>
              <a:lnSpc>
                <a:spcPct val="90000"/>
              </a:lnSpc>
            </a:pPr>
            <a:r>
              <a:rPr lang="en-US" sz="1600"/>
              <a:t>Reducing or replacing fluorescent lighting or using blinds to make the room less bright.</a:t>
            </a:r>
          </a:p>
          <a:p>
            <a:pPr>
              <a:lnSpc>
                <a:spcPct val="90000"/>
              </a:lnSpc>
            </a:pPr>
            <a:r>
              <a:rPr lang="en-US" sz="1600"/>
              <a:t>Shutting doors or using soft materials around the room to lessen background noise.</a:t>
            </a:r>
          </a:p>
          <a:p>
            <a:pPr>
              <a:lnSpc>
                <a:spcPct val="90000"/>
              </a:lnSpc>
            </a:pPr>
            <a:r>
              <a:rPr lang="en-US" sz="1600"/>
              <a:t>Keeping classroom displays simple, and uniform, so as not to present too much visual information.</a:t>
            </a:r>
          </a:p>
          <a:p>
            <a:pPr>
              <a:lnSpc>
                <a:spcPct val="90000"/>
              </a:lnSpc>
            </a:pPr>
            <a:r>
              <a:rPr lang="en-US" sz="1600"/>
              <a:t>Leaving wider spaces between furniture.</a:t>
            </a:r>
          </a:p>
        </p:txBody>
      </p:sp>
      <p:pic>
        <p:nvPicPr>
          <p:cNvPr id="4" name="Picture 4" descr="A close up of a logo&#10;&#10;Description generated with very high confidence">
            <a:extLst>
              <a:ext uri="{FF2B5EF4-FFF2-40B4-BE49-F238E27FC236}">
                <a16:creationId xmlns:a16="http://schemas.microsoft.com/office/drawing/2014/main" id="{8D75A141-BE7C-4671-8B91-26945B0511AF}"/>
              </a:ext>
            </a:extLst>
          </p:cNvPr>
          <p:cNvPicPr>
            <a:picLocks noChangeAspect="1"/>
          </p:cNvPicPr>
          <p:nvPr/>
        </p:nvPicPr>
        <p:blipFill>
          <a:blip r:embed="rId2"/>
          <a:stretch>
            <a:fillRect/>
          </a:stretch>
        </p:blipFill>
        <p:spPr>
          <a:xfrm>
            <a:off x="7815923" y="855409"/>
            <a:ext cx="2967765" cy="2967765"/>
          </a:xfrm>
          <a:prstGeom prst="rect">
            <a:avLst/>
          </a:prstGeom>
        </p:spPr>
      </p:pic>
      <p:pic>
        <p:nvPicPr>
          <p:cNvPr id="6" name="Picture 6" descr="A picture containing sitting, holding, man, light&#10;&#10;Description generated with very high confidence">
            <a:extLst>
              <a:ext uri="{FF2B5EF4-FFF2-40B4-BE49-F238E27FC236}">
                <a16:creationId xmlns:a16="http://schemas.microsoft.com/office/drawing/2014/main" id="{88363E60-DB2B-4E3D-82E7-C7AE48DB4FAF}"/>
              </a:ext>
            </a:extLst>
          </p:cNvPr>
          <p:cNvPicPr>
            <a:picLocks noChangeAspect="1"/>
          </p:cNvPicPr>
          <p:nvPr/>
        </p:nvPicPr>
        <p:blipFill>
          <a:blip r:embed="rId3"/>
          <a:stretch>
            <a:fillRect/>
          </a:stretch>
        </p:blipFill>
        <p:spPr>
          <a:xfrm>
            <a:off x="7433802" y="4130912"/>
            <a:ext cx="3541510" cy="1848262"/>
          </a:xfrm>
          <a:prstGeom prst="rect">
            <a:avLst/>
          </a:prstGeom>
        </p:spPr>
      </p:pic>
    </p:spTree>
    <p:extLst>
      <p:ext uri="{BB962C8B-B14F-4D97-AF65-F5344CB8AC3E}">
        <p14:creationId xmlns:p14="http://schemas.microsoft.com/office/powerpoint/2010/main" val="155456174"/>
      </p:ext>
    </p:extLst>
  </p:cSld>
  <p:clrMapOvr>
    <a:masterClrMapping/>
  </p:clrMapOvr>
  <p:transition spd="slow">
    <p:push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very high confidence">
            <a:extLst>
              <a:ext uri="{FF2B5EF4-FFF2-40B4-BE49-F238E27FC236}">
                <a16:creationId xmlns:a16="http://schemas.microsoft.com/office/drawing/2014/main" id="{0425B29A-2323-40C9-8FB7-4C89C03713CB}"/>
              </a:ext>
            </a:extLst>
          </p:cNvPr>
          <p:cNvPicPr>
            <a:picLocks noChangeAspect="1"/>
          </p:cNvPicPr>
          <p:nvPr/>
        </p:nvPicPr>
        <p:blipFill>
          <a:blip r:embed="rId2"/>
          <a:stretch>
            <a:fillRect/>
          </a:stretch>
        </p:blipFill>
        <p:spPr>
          <a:xfrm>
            <a:off x="845128" y="232966"/>
            <a:ext cx="10867899" cy="5837884"/>
          </a:xfrm>
          <a:prstGeom prst="rect">
            <a:avLst/>
          </a:prstGeom>
        </p:spPr>
      </p:pic>
    </p:spTree>
    <p:extLst>
      <p:ext uri="{BB962C8B-B14F-4D97-AF65-F5344CB8AC3E}">
        <p14:creationId xmlns:p14="http://schemas.microsoft.com/office/powerpoint/2010/main" val="2248131314"/>
      </p:ext>
    </p:extLst>
  </p:cSld>
  <p:clrMapOvr>
    <a:masterClrMapping/>
  </p:clrMapOvr>
  <p:transition spd="slow">
    <p:push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8592901-F098-4E88-A3E5-8C1A4CA3AB17}"/>
              </a:ext>
            </a:extLst>
          </p:cNvPr>
          <p:cNvSpPr txBox="1"/>
          <p:nvPr/>
        </p:nvSpPr>
        <p:spPr>
          <a:xfrm>
            <a:off x="2719137" y="406399"/>
            <a:ext cx="684730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Narrow"/>
              </a:rPr>
              <a:t>Quick information- </a:t>
            </a:r>
            <a:endParaRPr lang="en-GB" sz="2000" i="1" u="sng">
              <a:latin typeface="Arial Narrow"/>
            </a:endParaRPr>
          </a:p>
          <a:p>
            <a:endParaRPr lang="en-GB" sz="2000" i="1">
              <a:latin typeface="Arial Narrow"/>
            </a:endParaRPr>
          </a:p>
          <a:p>
            <a:r>
              <a:rPr lang="en-GB" i="1">
                <a:latin typeface="Arial Narrow"/>
              </a:rPr>
              <a:t>Here is a basic example of cards that include some factors that an autistic child may be dealing with and how you could help to ensure maximum inclusivity.</a:t>
            </a:r>
            <a:endParaRPr lang="en-GB" i="1" u="sng">
              <a:latin typeface="Arial Narrow"/>
            </a:endParaRPr>
          </a:p>
        </p:txBody>
      </p:sp>
      <p:pic>
        <p:nvPicPr>
          <p:cNvPr id="3" name="Picture 3" descr="A screenshot of a cell phone&#10;&#10;Description generated with very high confidence">
            <a:extLst>
              <a:ext uri="{FF2B5EF4-FFF2-40B4-BE49-F238E27FC236}">
                <a16:creationId xmlns:a16="http://schemas.microsoft.com/office/drawing/2014/main" id="{CE2D7C7E-2D0D-417C-9727-BC094E9C680D}"/>
              </a:ext>
            </a:extLst>
          </p:cNvPr>
          <p:cNvPicPr>
            <a:picLocks noChangeAspect="1"/>
          </p:cNvPicPr>
          <p:nvPr/>
        </p:nvPicPr>
        <p:blipFill>
          <a:blip r:embed="rId2"/>
          <a:stretch>
            <a:fillRect/>
          </a:stretch>
        </p:blipFill>
        <p:spPr>
          <a:xfrm>
            <a:off x="352927" y="2358496"/>
            <a:ext cx="8531726" cy="4079427"/>
          </a:xfrm>
          <a:prstGeom prst="rect">
            <a:avLst/>
          </a:prstGeom>
        </p:spPr>
      </p:pic>
      <p:pic>
        <p:nvPicPr>
          <p:cNvPr id="4" name="Picture 5" descr="A picture containing table, drawing&#10;&#10;Description generated with very high confidence">
            <a:extLst>
              <a:ext uri="{FF2B5EF4-FFF2-40B4-BE49-F238E27FC236}">
                <a16:creationId xmlns:a16="http://schemas.microsoft.com/office/drawing/2014/main" id="{41347064-2EE9-41B1-83D9-B8ABC78355AF}"/>
              </a:ext>
            </a:extLst>
          </p:cNvPr>
          <p:cNvPicPr>
            <a:picLocks noChangeAspect="1"/>
          </p:cNvPicPr>
          <p:nvPr/>
        </p:nvPicPr>
        <p:blipFill>
          <a:blip r:embed="rId3"/>
          <a:stretch>
            <a:fillRect/>
          </a:stretch>
        </p:blipFill>
        <p:spPr>
          <a:xfrm>
            <a:off x="9663281" y="271965"/>
            <a:ext cx="2490703" cy="2490703"/>
          </a:xfrm>
          <a:prstGeom prst="rect">
            <a:avLst/>
          </a:prstGeom>
        </p:spPr>
      </p:pic>
    </p:spTree>
    <p:extLst>
      <p:ext uri="{BB962C8B-B14F-4D97-AF65-F5344CB8AC3E}">
        <p14:creationId xmlns:p14="http://schemas.microsoft.com/office/powerpoint/2010/main" val="2407310889"/>
      </p:ext>
    </p:extLst>
  </p:cSld>
  <p:clrMapOvr>
    <a:masterClrMapping/>
  </p:clrMapOvr>
  <p:transition spd="slow">
    <p:push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2" descr="A close up of a sign&#10;&#10;Description generated with high confidence">
            <a:extLst>
              <a:ext uri="{FF2B5EF4-FFF2-40B4-BE49-F238E27FC236}">
                <a16:creationId xmlns:a16="http://schemas.microsoft.com/office/drawing/2014/main" id="{44EDDFF7-5000-4E10-AE5D-9A3BB660945E}"/>
              </a:ext>
            </a:extLst>
          </p:cNvPr>
          <p:cNvPicPr>
            <a:picLocks noChangeAspect="1"/>
          </p:cNvPicPr>
          <p:nvPr/>
        </p:nvPicPr>
        <p:blipFill>
          <a:blip r:embed="rId2"/>
          <a:stretch>
            <a:fillRect/>
          </a:stretch>
        </p:blipFill>
        <p:spPr>
          <a:xfrm>
            <a:off x="7785770" y="174019"/>
            <a:ext cx="4227094" cy="1750803"/>
          </a:xfrm>
          <a:prstGeom prst="rect">
            <a:avLst/>
          </a:prstGeom>
        </p:spPr>
      </p:pic>
      <p:sp>
        <p:nvSpPr>
          <p:cNvPr id="4" name="TextBox 3">
            <a:extLst>
              <a:ext uri="{FF2B5EF4-FFF2-40B4-BE49-F238E27FC236}">
                <a16:creationId xmlns:a16="http://schemas.microsoft.com/office/drawing/2014/main" id="{7D2BC26D-145F-4A3F-B8B1-958AEBA48370}"/>
              </a:ext>
            </a:extLst>
          </p:cNvPr>
          <p:cNvSpPr txBox="1"/>
          <p:nvPr/>
        </p:nvSpPr>
        <p:spPr>
          <a:xfrm>
            <a:off x="2724686" y="306767"/>
            <a:ext cx="5131857"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Narrow"/>
              </a:rPr>
              <a:t>The teaching role</a:t>
            </a:r>
          </a:p>
          <a:p>
            <a:endParaRPr lang="en-GB" sz="2800" u="sng">
              <a:latin typeface="Arial Narrow"/>
            </a:endParaRPr>
          </a:p>
          <a:p>
            <a:r>
              <a:rPr lang="en-GB" i="1">
                <a:latin typeface="Arial Narrow"/>
              </a:rPr>
              <a:t>Make one point each on what you think the teacher's role is.</a:t>
            </a:r>
          </a:p>
        </p:txBody>
      </p:sp>
      <p:sp>
        <p:nvSpPr>
          <p:cNvPr id="6" name="TextBox 5">
            <a:extLst>
              <a:ext uri="{FF2B5EF4-FFF2-40B4-BE49-F238E27FC236}">
                <a16:creationId xmlns:a16="http://schemas.microsoft.com/office/drawing/2014/main" id="{02F765E2-1899-4199-960B-8B6FC405A407}"/>
              </a:ext>
            </a:extLst>
          </p:cNvPr>
          <p:cNvSpPr txBox="1"/>
          <p:nvPr/>
        </p:nvSpPr>
        <p:spPr>
          <a:xfrm>
            <a:off x="228432" y="2541170"/>
            <a:ext cx="596498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GB">
                <a:latin typeface="Arial Narrow"/>
              </a:rPr>
              <a:t>Your role is</a:t>
            </a:r>
            <a:r>
              <a:rPr lang="en-GB" i="1">
                <a:latin typeface="Arial Narrow"/>
              </a:rPr>
              <a:t> vital </a:t>
            </a:r>
            <a:r>
              <a:rPr lang="en-GB">
                <a:latin typeface="Arial Narrow"/>
              </a:rPr>
              <a:t>in helping learners become included within education. </a:t>
            </a:r>
            <a:endParaRPr lang="en-US"/>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Preparation of lessons with the awareness of having an autistic student in the classroom is important for lesson planning.</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An open-minded and nurturing approach is needed for autism support. </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Due to your teaching role you need to be aware of other factors that may affect a pupil or your classroom to become excluded from their peers, activities as well as yourself.</a:t>
            </a:r>
          </a:p>
        </p:txBody>
      </p:sp>
      <p:sp>
        <p:nvSpPr>
          <p:cNvPr id="7" name="TextBox 6">
            <a:extLst>
              <a:ext uri="{FF2B5EF4-FFF2-40B4-BE49-F238E27FC236}">
                <a16:creationId xmlns:a16="http://schemas.microsoft.com/office/drawing/2014/main" id="{BAEC950B-A4AE-42F4-92E6-BA81AB47C104}"/>
              </a:ext>
            </a:extLst>
          </p:cNvPr>
          <p:cNvSpPr txBox="1"/>
          <p:nvPr/>
        </p:nvSpPr>
        <p:spPr>
          <a:xfrm>
            <a:off x="192505" y="45773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7" descr="A picture containing game&#10;&#10;Description generated with very high confidence">
            <a:extLst>
              <a:ext uri="{FF2B5EF4-FFF2-40B4-BE49-F238E27FC236}">
                <a16:creationId xmlns:a16="http://schemas.microsoft.com/office/drawing/2014/main" id="{9C5EC6FB-C727-4DDC-AC30-A204D845944E}"/>
              </a:ext>
            </a:extLst>
          </p:cNvPr>
          <p:cNvPicPr>
            <a:picLocks noChangeAspect="1"/>
          </p:cNvPicPr>
          <p:nvPr/>
        </p:nvPicPr>
        <p:blipFill>
          <a:blip r:embed="rId3"/>
          <a:stretch>
            <a:fillRect/>
          </a:stretch>
        </p:blipFill>
        <p:spPr>
          <a:xfrm>
            <a:off x="7023769" y="1926390"/>
            <a:ext cx="4895515" cy="4542589"/>
          </a:xfrm>
          <a:prstGeom prst="rect">
            <a:avLst/>
          </a:prstGeom>
        </p:spPr>
      </p:pic>
    </p:spTree>
    <p:extLst>
      <p:ext uri="{BB962C8B-B14F-4D97-AF65-F5344CB8AC3E}">
        <p14:creationId xmlns:p14="http://schemas.microsoft.com/office/powerpoint/2010/main" val="26237050"/>
      </p:ext>
    </p:extLst>
  </p:cSld>
  <p:clrMapOvr>
    <a:masterClrMapping/>
  </p:clrMapOvr>
  <p:transition spd="slow">
    <p:push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7B42A21-A965-4AEB-AE48-F51051939B2F}"/>
              </a:ext>
            </a:extLst>
          </p:cNvPr>
          <p:cNvSpPr txBox="1"/>
          <p:nvPr/>
        </p:nvSpPr>
        <p:spPr>
          <a:xfrm>
            <a:off x="3788610" y="393031"/>
            <a:ext cx="27164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Narrow"/>
              </a:rPr>
              <a:t>The teaching role</a:t>
            </a:r>
          </a:p>
        </p:txBody>
      </p:sp>
      <p:sp>
        <p:nvSpPr>
          <p:cNvPr id="3" name="TextBox 2">
            <a:extLst>
              <a:ext uri="{FF2B5EF4-FFF2-40B4-BE49-F238E27FC236}">
                <a16:creationId xmlns:a16="http://schemas.microsoft.com/office/drawing/2014/main" id="{60953333-E5CC-4683-8371-2ED7CB03CFF7}"/>
              </a:ext>
            </a:extLst>
          </p:cNvPr>
          <p:cNvSpPr txBox="1"/>
          <p:nvPr/>
        </p:nvSpPr>
        <p:spPr>
          <a:xfrm>
            <a:off x="5347" y="1970505"/>
            <a:ext cx="406667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Task 1</a:t>
            </a:r>
            <a:endParaRPr lang="en-GB" u="sng">
              <a:latin typeface="Century Gothic"/>
            </a:endParaRPr>
          </a:p>
          <a:p>
            <a:pPr algn="just"/>
            <a:endParaRPr lang="en-GB" sz="2400" u="sng">
              <a:latin typeface="Arial Narrow"/>
            </a:endParaRPr>
          </a:p>
          <a:p>
            <a:pPr algn="just"/>
            <a:r>
              <a:rPr lang="en-GB">
                <a:latin typeface="Arial Narrow"/>
              </a:rPr>
              <a:t>We are going to provide you with ten different scenario cards of possible ways a pupil may:</a:t>
            </a:r>
            <a:endParaRPr lang="en-GB">
              <a:latin typeface="Century Gothic"/>
            </a:endParaRPr>
          </a:p>
          <a:p>
            <a:pPr algn="just"/>
            <a:endParaRPr lang="en-GB">
              <a:latin typeface="Arial Narrow"/>
            </a:endParaRPr>
          </a:p>
          <a:p>
            <a:pPr marL="285750" indent="-285750" algn="just">
              <a:buFont typeface="Arial"/>
              <a:buChar char="•"/>
            </a:pPr>
            <a:r>
              <a:rPr lang="en-GB">
                <a:latin typeface="Arial Narrow"/>
              </a:rPr>
              <a:t>Behave in the classroom</a:t>
            </a:r>
            <a:endParaRPr lang="en-GB">
              <a:latin typeface="Century Gothic"/>
            </a:endParaRPr>
          </a:p>
          <a:p>
            <a:pPr marL="285750" indent="-285750" algn="just">
              <a:buFont typeface="Arial"/>
              <a:buChar char="•"/>
            </a:pPr>
            <a:r>
              <a:rPr lang="en-GB">
                <a:latin typeface="Arial Narrow"/>
              </a:rPr>
              <a:t>Interact with their peers as well as yourself </a:t>
            </a:r>
            <a:endParaRPr lang="en-GB">
              <a:latin typeface="Century Gothic"/>
            </a:endParaRPr>
          </a:p>
          <a:p>
            <a:pPr marL="285750" indent="-285750" algn="just">
              <a:buFont typeface="Arial"/>
              <a:buChar char="•"/>
            </a:pPr>
            <a:r>
              <a:rPr lang="en-GB">
                <a:latin typeface="Arial Narrow"/>
              </a:rPr>
              <a:t>Ways the child may be being included or excluded. </a:t>
            </a:r>
            <a:endParaRPr lang="en-GB">
              <a:latin typeface="Century Gothic"/>
            </a:endParaRPr>
          </a:p>
          <a:p>
            <a:pPr marL="285750" indent="-285750" algn="just">
              <a:buFont typeface="Arial"/>
              <a:buChar char="•"/>
            </a:pPr>
            <a:endParaRPr lang="en-GB">
              <a:latin typeface="Arial Narrow"/>
            </a:endParaRPr>
          </a:p>
          <a:p>
            <a:pPr algn="just"/>
            <a:r>
              <a:rPr lang="en-GB">
                <a:latin typeface="Arial Narrow"/>
              </a:rPr>
              <a:t>It is your job to produce tactics to help the child with positive outcomes. </a:t>
            </a:r>
            <a:endParaRPr lang="en-GB">
              <a:latin typeface="Century Gothic"/>
            </a:endParaRPr>
          </a:p>
          <a:p>
            <a:pPr algn="just"/>
            <a:endParaRPr lang="en-GB">
              <a:latin typeface="Arial Narrow"/>
            </a:endParaRPr>
          </a:p>
          <a:p>
            <a:pPr algn="just"/>
            <a:r>
              <a:rPr lang="en-GB" i="1">
                <a:latin typeface="Arial Narrow"/>
              </a:rPr>
              <a:t>An example is on the right:</a:t>
            </a:r>
            <a:endParaRPr lang="en-GB" i="1"/>
          </a:p>
        </p:txBody>
      </p:sp>
      <p:pic>
        <p:nvPicPr>
          <p:cNvPr id="4" name="Picture 6" descr="A picture containing drawing&#10;&#10;Description generated with very high confidence">
            <a:extLst>
              <a:ext uri="{FF2B5EF4-FFF2-40B4-BE49-F238E27FC236}">
                <a16:creationId xmlns:a16="http://schemas.microsoft.com/office/drawing/2014/main" id="{FD34C980-1362-40AF-85EB-8CCEEB2D6BCA}"/>
              </a:ext>
            </a:extLst>
          </p:cNvPr>
          <p:cNvPicPr>
            <a:picLocks noChangeAspect="1"/>
          </p:cNvPicPr>
          <p:nvPr/>
        </p:nvPicPr>
        <p:blipFill>
          <a:blip r:embed="rId2"/>
          <a:stretch>
            <a:fillRect/>
          </a:stretch>
        </p:blipFill>
        <p:spPr>
          <a:xfrm>
            <a:off x="7304506" y="283411"/>
            <a:ext cx="4694989" cy="2200442"/>
          </a:xfrm>
          <a:prstGeom prst="rect">
            <a:avLst/>
          </a:prstGeom>
        </p:spPr>
      </p:pic>
      <p:sp>
        <p:nvSpPr>
          <p:cNvPr id="8" name="Rectangle: Rounded Corners 7">
            <a:extLst>
              <a:ext uri="{FF2B5EF4-FFF2-40B4-BE49-F238E27FC236}">
                <a16:creationId xmlns:a16="http://schemas.microsoft.com/office/drawing/2014/main" id="{3E407BB7-2E09-4DCF-BBCE-C646901B7A6D}"/>
              </a:ext>
            </a:extLst>
          </p:cNvPr>
          <p:cNvSpPr/>
          <p:nvPr/>
        </p:nvSpPr>
        <p:spPr>
          <a:xfrm>
            <a:off x="4609432" y="2664327"/>
            <a:ext cx="7285788" cy="3582735"/>
          </a:xfrm>
          <a:prstGeom prst="roundRect">
            <a:avLst/>
          </a:prstGeom>
          <a:solidFill>
            <a:srgbClr val="FFFF4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D349944-90C8-4523-8314-48BC0D4483F9}"/>
              </a:ext>
            </a:extLst>
          </p:cNvPr>
          <p:cNvSpPr txBox="1"/>
          <p:nvPr/>
        </p:nvSpPr>
        <p:spPr>
          <a:xfrm>
            <a:off x="4791242" y="2799348"/>
            <a:ext cx="699435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i="1" u="sng"/>
              <a:t>Name</a:t>
            </a:r>
            <a:r>
              <a:rPr lang="en-US" sz="1600" i="1"/>
              <a:t>: </a:t>
            </a:r>
            <a:r>
              <a:rPr lang="en-US" sz="1600"/>
              <a:t>Kyle</a:t>
            </a:r>
            <a:endParaRPr lang="en-US"/>
          </a:p>
          <a:p>
            <a:pPr algn="just"/>
            <a:endParaRPr lang="en-US" sz="1600"/>
          </a:p>
          <a:p>
            <a:pPr algn="just"/>
            <a:r>
              <a:rPr lang="en-US" sz="1600" i="1" u="sng"/>
              <a:t>Age:</a:t>
            </a:r>
            <a:r>
              <a:rPr lang="en-US" sz="1600" i="1"/>
              <a:t> </a:t>
            </a:r>
            <a:r>
              <a:rPr lang="en-US" sz="1600"/>
              <a:t>Thirteen (13)</a:t>
            </a:r>
            <a:endParaRPr lang="en-US"/>
          </a:p>
          <a:p>
            <a:pPr algn="just"/>
            <a:endParaRPr lang="en-US" sz="1600" i="1"/>
          </a:p>
          <a:p>
            <a:pPr algn="just"/>
            <a:r>
              <a:rPr lang="en-US" sz="1600" i="1" u="sng"/>
              <a:t>Sex:</a:t>
            </a:r>
            <a:r>
              <a:rPr lang="en-US" sz="1600" i="1"/>
              <a:t> </a:t>
            </a:r>
            <a:r>
              <a:rPr lang="en-US" sz="1600"/>
              <a:t>Male</a:t>
            </a:r>
            <a:endParaRPr lang="en-US"/>
          </a:p>
          <a:p>
            <a:pPr algn="just"/>
            <a:endParaRPr lang="en-US" sz="1600" i="1"/>
          </a:p>
          <a:p>
            <a:pPr algn="just"/>
            <a:r>
              <a:rPr lang="en-US" sz="1600" i="1" u="sng"/>
              <a:t>Diagnosis:</a:t>
            </a:r>
            <a:r>
              <a:rPr lang="en-US" sz="1600" i="1"/>
              <a:t> </a:t>
            </a:r>
            <a:r>
              <a:rPr lang="en-US" sz="1600"/>
              <a:t> High-functioing autism (diagnosed at age 7)</a:t>
            </a:r>
            <a:endParaRPr lang="en-US"/>
          </a:p>
          <a:p>
            <a:pPr algn="just"/>
            <a:endParaRPr lang="en-US" sz="1600"/>
          </a:p>
          <a:p>
            <a:pPr algn="just"/>
            <a:r>
              <a:rPr lang="en-US" sz="1600"/>
              <a:t>Kyle was suspended from school aged twelve for violent behavior when one of his peers laughed at him for getting a question wrong. Kyle is sat in the classroom and a peer accidently walked into him. He has pushed them and gotten angry and very stressed. What will you do? </a:t>
            </a:r>
            <a:endParaRPr lang="en-US"/>
          </a:p>
        </p:txBody>
      </p:sp>
    </p:spTree>
    <p:extLst>
      <p:ext uri="{BB962C8B-B14F-4D97-AF65-F5344CB8AC3E}">
        <p14:creationId xmlns:p14="http://schemas.microsoft.com/office/powerpoint/2010/main" val="3792730239"/>
      </p:ext>
    </p:extLst>
  </p:cSld>
  <p:clrMapOvr>
    <a:masterClrMapping/>
  </p:clrMapOvr>
  <p:transition spd="slow">
    <p:push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8592901-F098-4E88-A3E5-8C1A4CA3AB17}"/>
              </a:ext>
            </a:extLst>
          </p:cNvPr>
          <p:cNvSpPr txBox="1"/>
          <p:nvPr/>
        </p:nvSpPr>
        <p:spPr>
          <a:xfrm>
            <a:off x="3788610" y="393031"/>
            <a:ext cx="27164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Narrow"/>
              </a:rPr>
              <a:t>The teaching role</a:t>
            </a:r>
          </a:p>
        </p:txBody>
      </p:sp>
      <p:pic>
        <p:nvPicPr>
          <p:cNvPr id="7" name="Picture 7" descr="A close up of a sign&#10;&#10;Description generated with very high confidence">
            <a:extLst>
              <a:ext uri="{FF2B5EF4-FFF2-40B4-BE49-F238E27FC236}">
                <a16:creationId xmlns:a16="http://schemas.microsoft.com/office/drawing/2014/main" id="{5F7912D0-1AA3-4707-99A4-E4529F6F2CB6}"/>
              </a:ext>
            </a:extLst>
          </p:cNvPr>
          <p:cNvPicPr>
            <a:picLocks noChangeAspect="1"/>
          </p:cNvPicPr>
          <p:nvPr/>
        </p:nvPicPr>
        <p:blipFill>
          <a:blip r:embed="rId2"/>
          <a:stretch>
            <a:fillRect/>
          </a:stretch>
        </p:blipFill>
        <p:spPr>
          <a:xfrm>
            <a:off x="6649453" y="173386"/>
            <a:ext cx="4948988" cy="2126385"/>
          </a:xfrm>
          <a:prstGeom prst="rect">
            <a:avLst/>
          </a:prstGeom>
        </p:spPr>
      </p:pic>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27758E9-B79F-4769-BEE2-265952180891}"/>
              </a:ext>
            </a:extLst>
          </p:cNvPr>
          <p:cNvSpPr txBox="1"/>
          <p:nvPr/>
        </p:nvSpPr>
        <p:spPr>
          <a:xfrm>
            <a:off x="125663" y="2157663"/>
            <a:ext cx="526983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Possible interventions</a:t>
            </a:r>
          </a:p>
          <a:p>
            <a:endParaRPr lang="en-GB" sz="2400" u="sng">
              <a:latin typeface="Arial Narrow"/>
            </a:endParaRPr>
          </a:p>
          <a:p>
            <a:pPr algn="just"/>
            <a:r>
              <a:rPr lang="en-GB">
                <a:latin typeface="Arial Narrow"/>
              </a:rPr>
              <a:t>From the scenarios we have provided there is no right or wrong answer. All people will autism behave and react differently to interventions. </a:t>
            </a:r>
          </a:p>
          <a:p>
            <a:pPr algn="just"/>
            <a:endParaRPr lang="en-GB">
              <a:latin typeface="Arial Narrow"/>
            </a:endParaRPr>
          </a:p>
          <a:p>
            <a:pPr algn="just"/>
            <a:r>
              <a:rPr lang="en-GB">
                <a:latin typeface="Arial Narrow"/>
              </a:rPr>
              <a:t>Here are examples of possible interventions that could be used for the example:</a:t>
            </a:r>
          </a:p>
          <a:p>
            <a:pPr algn="just"/>
            <a:endParaRPr lang="en-GB">
              <a:latin typeface="Arial Narrow"/>
            </a:endParaRPr>
          </a:p>
          <a:p>
            <a:pPr marL="285750" indent="-285750" algn="just">
              <a:buFont typeface="Arial"/>
              <a:buChar char="•"/>
            </a:pPr>
            <a:r>
              <a:rPr lang="en-GB">
                <a:latin typeface="Arial Narrow"/>
              </a:rPr>
              <a:t>Time out sessions.</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Meeting point.</a:t>
            </a:r>
          </a:p>
          <a:p>
            <a:pPr marL="285750" indent="-285750" algn="just">
              <a:buFont typeface="Arial"/>
              <a:buChar char="•"/>
            </a:pPr>
            <a:endParaRPr lang="en-GB">
              <a:latin typeface="Arial Narrow"/>
            </a:endParaRPr>
          </a:p>
          <a:p>
            <a:pPr marL="285750" indent="-285750" algn="just">
              <a:buFont typeface="Arial"/>
              <a:buChar char="•"/>
            </a:pPr>
            <a:r>
              <a:rPr lang="en-GB">
                <a:latin typeface="Arial Narrow"/>
              </a:rPr>
              <a:t>Social story strategies.</a:t>
            </a:r>
          </a:p>
        </p:txBody>
      </p:sp>
      <p:sp>
        <p:nvSpPr>
          <p:cNvPr id="4" name="TextBox 3">
            <a:extLst>
              <a:ext uri="{FF2B5EF4-FFF2-40B4-BE49-F238E27FC236}">
                <a16:creationId xmlns:a16="http://schemas.microsoft.com/office/drawing/2014/main" id="{82B878E2-CD8B-43A2-AAB9-10B7427CA1F2}"/>
              </a:ext>
            </a:extLst>
          </p:cNvPr>
          <p:cNvSpPr txBox="1"/>
          <p:nvPr/>
        </p:nvSpPr>
        <p:spPr>
          <a:xfrm>
            <a:off x="5753768" y="3962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8" name="Picture 10" descr="A hand holding a yellow object&#10;&#10;Description generated with high confidence">
            <a:extLst>
              <a:ext uri="{FF2B5EF4-FFF2-40B4-BE49-F238E27FC236}">
                <a16:creationId xmlns:a16="http://schemas.microsoft.com/office/drawing/2014/main" id="{BC26C3A1-E7CE-44FE-BDF3-CA563BE9C11F}"/>
              </a:ext>
            </a:extLst>
          </p:cNvPr>
          <p:cNvPicPr>
            <a:picLocks noChangeAspect="1"/>
          </p:cNvPicPr>
          <p:nvPr/>
        </p:nvPicPr>
        <p:blipFill>
          <a:blip r:embed="rId3"/>
          <a:stretch>
            <a:fillRect/>
          </a:stretch>
        </p:blipFill>
        <p:spPr>
          <a:xfrm>
            <a:off x="5633453" y="3513739"/>
            <a:ext cx="2863515" cy="2089785"/>
          </a:xfrm>
          <a:prstGeom prst="rect">
            <a:avLst/>
          </a:prstGeom>
        </p:spPr>
      </p:pic>
      <p:pic>
        <p:nvPicPr>
          <p:cNvPr id="15" name="Picture 15" descr="A picture containing drawing&#10;&#10;Description generated with very high confidence">
            <a:extLst>
              <a:ext uri="{FF2B5EF4-FFF2-40B4-BE49-F238E27FC236}">
                <a16:creationId xmlns:a16="http://schemas.microsoft.com/office/drawing/2014/main" id="{D2055F63-384F-4C62-B1A2-4B480E1B88CA}"/>
              </a:ext>
            </a:extLst>
          </p:cNvPr>
          <p:cNvPicPr>
            <a:picLocks noChangeAspect="1"/>
          </p:cNvPicPr>
          <p:nvPr/>
        </p:nvPicPr>
        <p:blipFill>
          <a:blip r:embed="rId4"/>
          <a:stretch>
            <a:fillRect/>
          </a:stretch>
        </p:blipFill>
        <p:spPr>
          <a:xfrm>
            <a:off x="8788399" y="3472542"/>
            <a:ext cx="3050674" cy="2132072"/>
          </a:xfrm>
          <a:prstGeom prst="rect">
            <a:avLst/>
          </a:prstGeom>
        </p:spPr>
      </p:pic>
    </p:spTree>
    <p:extLst>
      <p:ext uri="{BB962C8B-B14F-4D97-AF65-F5344CB8AC3E}">
        <p14:creationId xmlns:p14="http://schemas.microsoft.com/office/powerpoint/2010/main" val="3925315419"/>
      </p:ext>
    </p:extLst>
  </p:cSld>
  <p:clrMapOvr>
    <a:masterClrMapping/>
  </p:clrMapOvr>
  <p:transition spd="slow">
    <p:push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8592901-F098-4E88-A3E5-8C1A4CA3AB17}"/>
              </a:ext>
            </a:extLst>
          </p:cNvPr>
          <p:cNvSpPr txBox="1"/>
          <p:nvPr/>
        </p:nvSpPr>
        <p:spPr>
          <a:xfrm>
            <a:off x="3788610" y="393031"/>
            <a:ext cx="27164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Arial Narrow"/>
              </a:rPr>
              <a:t>The teaching role</a:t>
            </a:r>
          </a:p>
        </p:txBody>
      </p:sp>
      <p:sp>
        <p:nvSpPr>
          <p:cNvPr id="3" name="TextBox 2">
            <a:extLst>
              <a:ext uri="{FF2B5EF4-FFF2-40B4-BE49-F238E27FC236}">
                <a16:creationId xmlns:a16="http://schemas.microsoft.com/office/drawing/2014/main" id="{87362EBD-B19F-4B9A-85ED-C2F165B59D30}"/>
              </a:ext>
            </a:extLst>
          </p:cNvPr>
          <p:cNvSpPr txBox="1"/>
          <p:nvPr/>
        </p:nvSpPr>
        <p:spPr>
          <a:xfrm>
            <a:off x="85558" y="2344821"/>
            <a:ext cx="438751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latin typeface="Arial Narrow"/>
              </a:rPr>
              <a:t>Discussion time.</a:t>
            </a:r>
          </a:p>
          <a:p>
            <a:endParaRPr lang="en-GB" u="sng">
              <a:latin typeface="Arial Narrow"/>
            </a:endParaRPr>
          </a:p>
          <a:p>
            <a:pPr algn="just"/>
            <a:r>
              <a:rPr lang="en-GB">
                <a:latin typeface="Arial Narrow"/>
              </a:rPr>
              <a:t>When you have completed all ten cards, groups of five will be formed to discuss the different interventions you have chosen. Although this is training for pupils aged 11-16- some of you may have come from:</a:t>
            </a:r>
            <a:endParaRPr lang="en-GB" u="sng">
              <a:latin typeface="Arial Narrow"/>
            </a:endParaRPr>
          </a:p>
          <a:p>
            <a:pPr algn="just"/>
            <a:endParaRPr lang="en-GB">
              <a:latin typeface="Arial Narrow"/>
            </a:endParaRPr>
          </a:p>
          <a:p>
            <a:pPr marL="285750" indent="-285750" algn="just">
              <a:buFont typeface="Arial"/>
              <a:buChar char="•"/>
            </a:pPr>
            <a:r>
              <a:rPr lang="en-GB">
                <a:latin typeface="Arial Narrow"/>
              </a:rPr>
              <a:t>Private nurseries/after school clubs</a:t>
            </a:r>
          </a:p>
          <a:p>
            <a:pPr marL="285750" indent="-285750" algn="just">
              <a:buFont typeface="Arial"/>
              <a:buChar char="•"/>
            </a:pPr>
            <a:r>
              <a:rPr lang="en-GB">
                <a:latin typeface="Arial Narrow"/>
              </a:rPr>
              <a:t>Playgroups.</a:t>
            </a:r>
          </a:p>
          <a:p>
            <a:pPr marL="285750" indent="-285750" algn="just">
              <a:buFont typeface="Arial"/>
              <a:buChar char="•"/>
            </a:pPr>
            <a:r>
              <a:rPr lang="en-GB">
                <a:latin typeface="Arial Narrow"/>
              </a:rPr>
              <a:t>CAHMS.</a:t>
            </a:r>
          </a:p>
          <a:p>
            <a:pPr marL="285750" indent="-285750" algn="just">
              <a:buFont typeface="Arial"/>
              <a:buChar char="•"/>
            </a:pPr>
            <a:r>
              <a:rPr lang="en-GB">
                <a:latin typeface="Arial Narrow"/>
              </a:rPr>
              <a:t>Primary/junior and secondary schools.</a:t>
            </a:r>
          </a:p>
          <a:p>
            <a:pPr marL="285750" indent="-285750" algn="just">
              <a:buFont typeface="Arial"/>
              <a:buChar char="•"/>
            </a:pPr>
            <a:endParaRPr lang="en-GB">
              <a:latin typeface="Arial Narrow"/>
            </a:endParaRPr>
          </a:p>
        </p:txBody>
      </p:sp>
      <p:pic>
        <p:nvPicPr>
          <p:cNvPr id="7" name="Picture 7" descr="A close up of a sign&#10;&#10;Description generated with very high confidence">
            <a:extLst>
              <a:ext uri="{FF2B5EF4-FFF2-40B4-BE49-F238E27FC236}">
                <a16:creationId xmlns:a16="http://schemas.microsoft.com/office/drawing/2014/main" id="{19667C5E-254F-4263-BA47-640AC2A2F23C}"/>
              </a:ext>
            </a:extLst>
          </p:cNvPr>
          <p:cNvPicPr>
            <a:picLocks noChangeAspect="1"/>
          </p:cNvPicPr>
          <p:nvPr/>
        </p:nvPicPr>
        <p:blipFill rotWithShape="1">
          <a:blip r:embed="rId2"/>
          <a:srcRect t="49787" r="-488" b="862"/>
          <a:stretch/>
        </p:blipFill>
        <p:spPr>
          <a:xfrm>
            <a:off x="6849978" y="233290"/>
            <a:ext cx="4935636" cy="1377644"/>
          </a:xfrm>
          <a:prstGeom prst="rect">
            <a:avLst/>
          </a:prstGeom>
        </p:spPr>
      </p:pic>
      <p:sp>
        <p:nvSpPr>
          <p:cNvPr id="9" name="TextBox 8">
            <a:extLst>
              <a:ext uri="{FF2B5EF4-FFF2-40B4-BE49-F238E27FC236}">
                <a16:creationId xmlns:a16="http://schemas.microsoft.com/office/drawing/2014/main" id="{5D31329D-4CEB-476F-945A-D5A9016833BC}"/>
              </a:ext>
            </a:extLst>
          </p:cNvPr>
          <p:cNvSpPr txBox="1"/>
          <p:nvPr/>
        </p:nvSpPr>
        <p:spPr>
          <a:xfrm>
            <a:off x="5272506" y="2037347"/>
            <a:ext cx="696762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latin typeface="Arial Narrow"/>
              </a:rPr>
              <a:t>Questions to ask each other:</a:t>
            </a:r>
          </a:p>
          <a:p>
            <a:endParaRPr lang="en-GB" u="sng">
              <a:latin typeface="Arial Narrow"/>
            </a:endParaRP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pPr marL="285750" indent="-285750">
              <a:buFont typeface="Arial"/>
              <a:buChar char="•"/>
            </a:pPr>
            <a:r>
              <a:rPr lang="en-GB">
                <a:latin typeface="Arial Narrow"/>
              </a:rPr>
              <a:t>What age has your intervention been successful?</a:t>
            </a:r>
          </a:p>
          <a:p>
            <a:endParaRPr lang="en-GB">
              <a:latin typeface="Arial Narrow"/>
            </a:endParaRPr>
          </a:p>
          <a:p>
            <a:pPr marL="285750" indent="-285750">
              <a:buFont typeface="Arial"/>
              <a:buChar char="•"/>
            </a:pPr>
            <a:r>
              <a:rPr lang="en-GB">
                <a:latin typeface="Arial Narrow"/>
              </a:rPr>
              <a:t>What setting has it worked in? E.g the classroom/the playground/one-to-one.</a:t>
            </a:r>
          </a:p>
          <a:p>
            <a:pPr marL="285750" indent="-285750">
              <a:buFont typeface="Arial"/>
              <a:buChar char="•"/>
            </a:pPr>
            <a:endParaRPr lang="en-GB">
              <a:latin typeface="Arial Narrow"/>
            </a:endParaRPr>
          </a:p>
          <a:p>
            <a:pPr marL="285750" indent="-285750">
              <a:buFont typeface="Arial"/>
              <a:buChar char="•"/>
            </a:pPr>
            <a:r>
              <a:rPr lang="en-GB">
                <a:latin typeface="Arial Narrow"/>
              </a:rPr>
              <a:t>Does it work better with boys or girls?</a:t>
            </a:r>
          </a:p>
          <a:p>
            <a:pPr marL="285750" indent="-285750">
              <a:buFont typeface="Arial"/>
              <a:buChar char="•"/>
            </a:pPr>
            <a:endParaRPr lang="en-GB">
              <a:latin typeface="Arial Narrow"/>
            </a:endParaRPr>
          </a:p>
          <a:p>
            <a:pPr marL="285750" indent="-285750">
              <a:buFont typeface="Arial"/>
              <a:buChar char="•"/>
            </a:pPr>
            <a:r>
              <a:rPr lang="en-GB">
                <a:latin typeface="Arial Narrow"/>
              </a:rPr>
              <a:t>How often do you use it? </a:t>
            </a:r>
          </a:p>
          <a:p>
            <a:pPr marL="285750" indent="-285750">
              <a:buFont typeface="Arial"/>
              <a:buChar char="•"/>
            </a:pPr>
            <a:endParaRPr lang="en-GB">
              <a:latin typeface="Arial Narrow"/>
            </a:endParaRPr>
          </a:p>
          <a:p>
            <a:pPr marL="285750" indent="-285750">
              <a:buFont typeface="Arial"/>
              <a:buChar char="•"/>
            </a:pPr>
            <a:endParaRPr lang="en-GB">
              <a:latin typeface="Arial Narrow"/>
            </a:endParaRPr>
          </a:p>
          <a:p>
            <a:pPr marL="285750" indent="-285750">
              <a:buFont typeface="Arial"/>
              <a:buChar char="•"/>
            </a:pPr>
            <a:endParaRPr lang="en-GB">
              <a:latin typeface="Arial Narrow"/>
            </a:endParaRPr>
          </a:p>
        </p:txBody>
      </p:sp>
    </p:spTree>
    <p:extLst>
      <p:ext uri="{BB962C8B-B14F-4D97-AF65-F5344CB8AC3E}">
        <p14:creationId xmlns:p14="http://schemas.microsoft.com/office/powerpoint/2010/main" val="3606639604"/>
      </p:ext>
    </p:extLst>
  </p:cSld>
  <p:clrMapOvr>
    <a:masterClrMapping/>
  </p:clrMapOvr>
  <p:transition spd="slow">
    <p:push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A picture containing food&#10;&#10;Description generated with very high confidence">
            <a:extLst>
              <a:ext uri="{FF2B5EF4-FFF2-40B4-BE49-F238E27FC236}">
                <a16:creationId xmlns:a16="http://schemas.microsoft.com/office/drawing/2014/main" id="{018B6051-6F57-429E-BF33-581D0AB99ECB}"/>
              </a:ext>
            </a:extLst>
          </p:cNvPr>
          <p:cNvPicPr>
            <a:picLocks noChangeAspect="1"/>
          </p:cNvPicPr>
          <p:nvPr/>
        </p:nvPicPr>
        <p:blipFill rotWithShape="1">
          <a:blip r:embed="rId2"/>
          <a:srcRect l="17647" t="20346" r="17882" b="18615"/>
          <a:stretch/>
        </p:blipFill>
        <p:spPr>
          <a:xfrm>
            <a:off x="8186820" y="368969"/>
            <a:ext cx="3998890" cy="2043738"/>
          </a:xfrm>
          <a:prstGeom prst="rect">
            <a:avLst/>
          </a:prstGeom>
        </p:spPr>
      </p:pic>
      <p:sp>
        <p:nvSpPr>
          <p:cNvPr id="8" name="TextBox 7">
            <a:extLst>
              <a:ext uri="{FF2B5EF4-FFF2-40B4-BE49-F238E27FC236}">
                <a16:creationId xmlns:a16="http://schemas.microsoft.com/office/drawing/2014/main" id="{2361DAFF-8A61-4E62-B6D3-62954BB031F7}"/>
              </a:ext>
            </a:extLst>
          </p:cNvPr>
          <p:cNvSpPr txBox="1"/>
          <p:nvPr/>
        </p:nvSpPr>
        <p:spPr>
          <a:xfrm>
            <a:off x="3146927" y="486611"/>
            <a:ext cx="47217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Social, emotional and mental health. </a:t>
            </a:r>
            <a:endParaRPr lang="en-GB">
              <a:latin typeface="Arial Narrow"/>
            </a:endParaRPr>
          </a:p>
        </p:txBody>
      </p:sp>
      <p:sp>
        <p:nvSpPr>
          <p:cNvPr id="13" name="TextBox 12">
            <a:extLst>
              <a:ext uri="{FF2B5EF4-FFF2-40B4-BE49-F238E27FC236}">
                <a16:creationId xmlns:a16="http://schemas.microsoft.com/office/drawing/2014/main" id="{2F7FFA84-351E-40B6-AB6F-4567CFD3C119}"/>
              </a:ext>
            </a:extLst>
          </p:cNvPr>
          <p:cNvSpPr txBox="1"/>
          <p:nvPr/>
        </p:nvSpPr>
        <p:spPr>
          <a:xfrm>
            <a:off x="-21388" y="2906295"/>
            <a:ext cx="631256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Narrow"/>
              </a:rPr>
              <a:t>Around 40% of people with autism suffer from one type of anxiety disorder.</a:t>
            </a:r>
          </a:p>
          <a:p>
            <a:pPr marL="285750" indent="-285750">
              <a:buFont typeface="Arial"/>
              <a:buChar char="•"/>
            </a:pPr>
            <a:endParaRPr lang="en-GB">
              <a:latin typeface="Arial Narrow"/>
            </a:endParaRPr>
          </a:p>
          <a:p>
            <a:pPr marL="285750" indent="-285750">
              <a:buFont typeface="Arial"/>
              <a:buChar char="•"/>
            </a:pPr>
            <a:r>
              <a:rPr lang="en-GB">
                <a:latin typeface="Arial Narrow"/>
              </a:rPr>
              <a:t>2016/17 found that there were 9,040 fixed term school exclusions for a child with autism. </a:t>
            </a:r>
          </a:p>
          <a:p>
            <a:pPr marL="285750" indent="-285750">
              <a:buFont typeface="Arial"/>
              <a:buChar char="•"/>
            </a:pPr>
            <a:endParaRPr lang="en-GB">
              <a:latin typeface="Arial Narrow"/>
            </a:endParaRPr>
          </a:p>
          <a:p>
            <a:pPr marL="285750" indent="-285750">
              <a:buFont typeface="Arial"/>
              <a:buChar char="•"/>
            </a:pPr>
            <a:r>
              <a:rPr lang="en-GB">
                <a:latin typeface="Arial Narrow"/>
              </a:rPr>
              <a:t>Social skills differ in those with low functioning autism compared to high functioning autism. </a:t>
            </a:r>
          </a:p>
          <a:p>
            <a:pPr marL="285750" indent="-285750">
              <a:buFont typeface="Arial"/>
              <a:buChar char="•"/>
            </a:pPr>
            <a:endParaRPr lang="en-GB">
              <a:latin typeface="Arial Narrow"/>
            </a:endParaRPr>
          </a:p>
          <a:p>
            <a:pPr marL="285750" indent="-285750">
              <a:buFont typeface="Arial"/>
              <a:buChar char="•"/>
            </a:pPr>
            <a:r>
              <a:rPr lang="en-GB">
                <a:latin typeface="Arial Narrow"/>
              </a:rPr>
              <a:t>Autistic children find it hard to understand and control their emotions as well as recognising other people's emotions. </a:t>
            </a:r>
          </a:p>
          <a:p>
            <a:pPr marL="285750" indent="-285750">
              <a:buFont typeface="Arial"/>
              <a:buChar char="•"/>
            </a:pPr>
            <a:endParaRPr lang="en-GB">
              <a:latin typeface="Arial Narrow"/>
            </a:endParaRPr>
          </a:p>
          <a:p>
            <a:pPr marL="285750" indent="-285750">
              <a:buFont typeface="Arial"/>
              <a:buChar char="•"/>
            </a:pPr>
            <a:endParaRPr lang="en-GB">
              <a:latin typeface="Arial Narrow"/>
            </a:endParaRPr>
          </a:p>
        </p:txBody>
      </p:sp>
      <p:pic>
        <p:nvPicPr>
          <p:cNvPr id="2" name="Picture 2" descr="A picture containing holding, woman, shirt, sign&#10;&#10;Description generated with very high confidence">
            <a:extLst>
              <a:ext uri="{FF2B5EF4-FFF2-40B4-BE49-F238E27FC236}">
                <a16:creationId xmlns:a16="http://schemas.microsoft.com/office/drawing/2014/main" id="{A3079DAA-3782-447C-87EE-CCD0BCF8AB10}"/>
              </a:ext>
            </a:extLst>
          </p:cNvPr>
          <p:cNvPicPr>
            <a:picLocks noChangeAspect="1"/>
          </p:cNvPicPr>
          <p:nvPr/>
        </p:nvPicPr>
        <p:blipFill>
          <a:blip r:embed="rId3"/>
          <a:stretch>
            <a:fillRect/>
          </a:stretch>
        </p:blipFill>
        <p:spPr>
          <a:xfrm>
            <a:off x="6796506" y="2911266"/>
            <a:ext cx="5109410" cy="3267994"/>
          </a:xfrm>
          <a:prstGeom prst="rect">
            <a:avLst/>
          </a:prstGeom>
        </p:spPr>
      </p:pic>
    </p:spTree>
    <p:extLst>
      <p:ext uri="{BB962C8B-B14F-4D97-AF65-F5344CB8AC3E}">
        <p14:creationId xmlns:p14="http://schemas.microsoft.com/office/powerpoint/2010/main" val="3684438584"/>
      </p:ext>
    </p:extLst>
  </p:cSld>
  <p:clrMapOvr>
    <a:masterClrMapping/>
  </p:clrMapOvr>
  <p:transition spd="slow">
    <p:push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drawing of a cartoon character&#10;&#10;Description generated with high confidence">
            <a:extLst>
              <a:ext uri="{FF2B5EF4-FFF2-40B4-BE49-F238E27FC236}">
                <a16:creationId xmlns:a16="http://schemas.microsoft.com/office/drawing/2014/main" id="{C6EEBFFA-205C-459E-A7AD-84D8864E2F7F}"/>
              </a:ext>
            </a:extLst>
          </p:cNvPr>
          <p:cNvPicPr>
            <a:picLocks noChangeAspect="1"/>
          </p:cNvPicPr>
          <p:nvPr/>
        </p:nvPicPr>
        <p:blipFill>
          <a:blip r:embed="rId2"/>
          <a:stretch>
            <a:fillRect/>
          </a:stretch>
        </p:blipFill>
        <p:spPr>
          <a:xfrm>
            <a:off x="7598610" y="263625"/>
            <a:ext cx="4494462" cy="1344329"/>
          </a:xfrm>
          <a:prstGeom prst="rect">
            <a:avLst/>
          </a:prstGeom>
        </p:spPr>
      </p:pic>
      <p:sp>
        <p:nvSpPr>
          <p:cNvPr id="7" name="TextBox 6">
            <a:extLst>
              <a:ext uri="{FF2B5EF4-FFF2-40B4-BE49-F238E27FC236}">
                <a16:creationId xmlns:a16="http://schemas.microsoft.com/office/drawing/2014/main" id="{B35C1F31-FECD-474F-97AA-CED2D719F883}"/>
              </a:ext>
            </a:extLst>
          </p:cNvPr>
          <p:cNvSpPr txBox="1"/>
          <p:nvPr/>
        </p:nvSpPr>
        <p:spPr>
          <a:xfrm>
            <a:off x="3146927" y="486611"/>
            <a:ext cx="47217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Social, emotional and mental health. </a:t>
            </a:r>
            <a:endParaRPr lang="en-GB">
              <a:latin typeface="Arial Narrow"/>
            </a:endParaRPr>
          </a:p>
        </p:txBody>
      </p:sp>
      <p:sp>
        <p:nvSpPr>
          <p:cNvPr id="9" name="TextBox 8">
            <a:extLst>
              <a:ext uri="{FF2B5EF4-FFF2-40B4-BE49-F238E27FC236}">
                <a16:creationId xmlns:a16="http://schemas.microsoft.com/office/drawing/2014/main" id="{2A1953A9-9186-431F-A44B-74B770B8597C}"/>
              </a:ext>
            </a:extLst>
          </p:cNvPr>
          <p:cNvSpPr txBox="1"/>
          <p:nvPr/>
        </p:nvSpPr>
        <p:spPr>
          <a:xfrm>
            <a:off x="32084" y="1716506"/>
            <a:ext cx="772962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Narrow"/>
              </a:rPr>
              <a:t>Task 2.</a:t>
            </a:r>
          </a:p>
          <a:p>
            <a:pPr algn="just"/>
            <a:endParaRPr lang="en-US" sz="2400">
              <a:latin typeface="Arial Narrow"/>
            </a:endParaRPr>
          </a:p>
          <a:p>
            <a:pPr algn="just"/>
            <a:r>
              <a:rPr lang="en-US">
                <a:latin typeface="Arial Narrow"/>
              </a:rPr>
              <a:t>To understand emotions, mental health and how an autistic pupil acts in social situations we have provied you with paper slips with different emotions written on and an activity or situation pupils may have in school in relation to inclusion.</a:t>
            </a:r>
          </a:p>
          <a:p>
            <a:pPr algn="just"/>
            <a:endParaRPr lang="en-US">
              <a:latin typeface="Arial Narrow"/>
            </a:endParaRPr>
          </a:p>
          <a:p>
            <a:pPr algn="just"/>
            <a:r>
              <a:rPr lang="en-US">
                <a:latin typeface="Arial Narrow"/>
              </a:rPr>
              <a:t>Your task is to link possible emotions with the activity.</a:t>
            </a:r>
          </a:p>
          <a:p>
            <a:pPr algn="just"/>
            <a:endParaRPr lang="en-US" u="sng">
              <a:latin typeface="Arial Narrow"/>
            </a:endParaRPr>
          </a:p>
          <a:p>
            <a:pPr algn="just"/>
            <a:r>
              <a:rPr lang="en-US" u="sng">
                <a:latin typeface="Arial Narrow"/>
              </a:rPr>
              <a:t> For example, an activity may be:</a:t>
            </a:r>
          </a:p>
          <a:p>
            <a:pPr algn="just"/>
            <a:endParaRPr lang="en-US">
              <a:latin typeface="Century Gothic"/>
            </a:endParaRPr>
          </a:p>
          <a:p>
            <a:pPr marL="285750" indent="-285750" algn="just">
              <a:buFont typeface="Arial"/>
              <a:buChar char="•"/>
            </a:pPr>
            <a:r>
              <a:rPr lang="en-US" i="1">
                <a:latin typeface="Arial Narrow"/>
              </a:rPr>
              <a:t>finding a place to sit at lunch time</a:t>
            </a:r>
            <a:endParaRPr lang="en-US">
              <a:latin typeface="Century Gothic"/>
            </a:endParaRPr>
          </a:p>
          <a:p>
            <a:pPr algn="just"/>
            <a:endParaRPr lang="en-US">
              <a:latin typeface="Arial Narrow"/>
            </a:endParaRPr>
          </a:p>
          <a:p>
            <a:pPr algn="just"/>
            <a:r>
              <a:rPr lang="en-US" u="sng">
                <a:latin typeface="Arial Narrow"/>
              </a:rPr>
              <a:t>There are emotions such as:</a:t>
            </a:r>
            <a:endParaRPr lang="en-US" u="sng">
              <a:latin typeface="Century Gothic"/>
            </a:endParaRPr>
          </a:p>
          <a:p>
            <a:pPr algn="just"/>
            <a:endParaRPr lang="en-US" i="1">
              <a:latin typeface="Arial Narrow"/>
            </a:endParaRPr>
          </a:p>
          <a:p>
            <a:pPr marL="285750" indent="-285750" algn="just">
              <a:buFont typeface="Arial"/>
              <a:buChar char="•"/>
            </a:pPr>
            <a:r>
              <a:rPr lang="en-US" i="1">
                <a:latin typeface="Arial Narrow"/>
              </a:rPr>
              <a:t>sadness, excitement, stress, confusion, confidence and fear.</a:t>
            </a:r>
            <a:endParaRPr lang="en-US">
              <a:latin typeface="Century Gothic"/>
            </a:endParaRPr>
          </a:p>
          <a:p>
            <a:endParaRPr lang="en-US" sz="2400" i="1">
              <a:latin typeface="Arial Narrow"/>
            </a:endParaRPr>
          </a:p>
          <a:p>
            <a:endParaRPr lang="en-US" sz="2400">
              <a:latin typeface="Arial Narrow"/>
            </a:endParaRPr>
          </a:p>
        </p:txBody>
      </p:sp>
      <p:sp>
        <p:nvSpPr>
          <p:cNvPr id="2" name="Oval 1">
            <a:extLst>
              <a:ext uri="{FF2B5EF4-FFF2-40B4-BE49-F238E27FC236}">
                <a16:creationId xmlns:a16="http://schemas.microsoft.com/office/drawing/2014/main" id="{2743895E-2F3E-43D1-A704-9F2AD8B22278}"/>
              </a:ext>
            </a:extLst>
          </p:cNvPr>
          <p:cNvSpPr/>
          <p:nvPr/>
        </p:nvSpPr>
        <p:spPr>
          <a:xfrm>
            <a:off x="10037010" y="5364746"/>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Stress</a:t>
            </a:r>
          </a:p>
        </p:txBody>
      </p:sp>
      <p:sp>
        <p:nvSpPr>
          <p:cNvPr id="14" name="Oval 13">
            <a:extLst>
              <a:ext uri="{FF2B5EF4-FFF2-40B4-BE49-F238E27FC236}">
                <a16:creationId xmlns:a16="http://schemas.microsoft.com/office/drawing/2014/main" id="{4C6834FC-E5E0-46ED-9A11-750264132A06}"/>
              </a:ext>
            </a:extLst>
          </p:cNvPr>
          <p:cNvSpPr/>
          <p:nvPr/>
        </p:nvSpPr>
        <p:spPr>
          <a:xfrm>
            <a:off x="10464799" y="4228429"/>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Fear</a:t>
            </a:r>
          </a:p>
        </p:txBody>
      </p:sp>
      <p:sp>
        <p:nvSpPr>
          <p:cNvPr id="15" name="Oval 14">
            <a:extLst>
              <a:ext uri="{FF2B5EF4-FFF2-40B4-BE49-F238E27FC236}">
                <a16:creationId xmlns:a16="http://schemas.microsoft.com/office/drawing/2014/main" id="{02F3529D-4048-404D-BA94-1694A41C3539}"/>
              </a:ext>
            </a:extLst>
          </p:cNvPr>
          <p:cNvSpPr/>
          <p:nvPr/>
        </p:nvSpPr>
        <p:spPr>
          <a:xfrm>
            <a:off x="8125326" y="5364745"/>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Sadness</a:t>
            </a:r>
          </a:p>
        </p:txBody>
      </p:sp>
      <p:sp>
        <p:nvSpPr>
          <p:cNvPr id="3" name="Rectangle 2">
            <a:extLst>
              <a:ext uri="{FF2B5EF4-FFF2-40B4-BE49-F238E27FC236}">
                <a16:creationId xmlns:a16="http://schemas.microsoft.com/office/drawing/2014/main" id="{86896E30-30B0-4B33-9E4D-1B5266CB74E2}"/>
              </a:ext>
            </a:extLst>
          </p:cNvPr>
          <p:cNvSpPr/>
          <p:nvPr/>
        </p:nvSpPr>
        <p:spPr>
          <a:xfrm>
            <a:off x="8375148" y="2071939"/>
            <a:ext cx="3141579" cy="144378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Trying to find a place to sit at lunchtime</a:t>
            </a:r>
          </a:p>
        </p:txBody>
      </p:sp>
      <p:sp>
        <p:nvSpPr>
          <p:cNvPr id="16" name="Oval 15">
            <a:extLst>
              <a:ext uri="{FF2B5EF4-FFF2-40B4-BE49-F238E27FC236}">
                <a16:creationId xmlns:a16="http://schemas.microsoft.com/office/drawing/2014/main" id="{F6992B89-8AE8-4283-BE15-CD60D0A986D7}"/>
              </a:ext>
            </a:extLst>
          </p:cNvPr>
          <p:cNvSpPr/>
          <p:nvPr/>
        </p:nvSpPr>
        <p:spPr>
          <a:xfrm>
            <a:off x="7109325" y="4228428"/>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Excitement</a:t>
            </a:r>
          </a:p>
        </p:txBody>
      </p:sp>
      <p:sp>
        <p:nvSpPr>
          <p:cNvPr id="17" name="Oval 16">
            <a:extLst>
              <a:ext uri="{FF2B5EF4-FFF2-40B4-BE49-F238E27FC236}">
                <a16:creationId xmlns:a16="http://schemas.microsoft.com/office/drawing/2014/main" id="{F05F4C57-655E-49B9-82D2-9DFF9D0AF76D}"/>
              </a:ext>
            </a:extLst>
          </p:cNvPr>
          <p:cNvSpPr/>
          <p:nvPr/>
        </p:nvSpPr>
        <p:spPr>
          <a:xfrm>
            <a:off x="8833851" y="4228428"/>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confusion</a:t>
            </a:r>
          </a:p>
        </p:txBody>
      </p:sp>
    </p:spTree>
    <p:extLst>
      <p:ext uri="{BB962C8B-B14F-4D97-AF65-F5344CB8AC3E}">
        <p14:creationId xmlns:p14="http://schemas.microsoft.com/office/powerpoint/2010/main" val="3286835477"/>
      </p:ext>
    </p:extLst>
  </p:cSld>
  <p:clrMapOvr>
    <a:masterClrMapping/>
  </p:clrMapOvr>
  <p:transition spd="slow">
    <p:push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A2664DF-B3B4-4A32-B142-C3DD19C39855}"/>
              </a:ext>
            </a:extLst>
          </p:cNvPr>
          <p:cNvSpPr txBox="1"/>
          <p:nvPr/>
        </p:nvSpPr>
        <p:spPr>
          <a:xfrm>
            <a:off x="3146927" y="486611"/>
            <a:ext cx="47217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Social, emotional and mental health. </a:t>
            </a:r>
            <a:endParaRPr lang="en-GB">
              <a:latin typeface="Arial Narrow"/>
            </a:endParaRPr>
          </a:p>
        </p:txBody>
      </p:sp>
      <p:sp>
        <p:nvSpPr>
          <p:cNvPr id="6" name="TextBox 5">
            <a:extLst>
              <a:ext uri="{FF2B5EF4-FFF2-40B4-BE49-F238E27FC236}">
                <a16:creationId xmlns:a16="http://schemas.microsoft.com/office/drawing/2014/main" id="{2016907E-D21A-45E4-A88F-705EFCB08144}"/>
              </a:ext>
            </a:extLst>
          </p:cNvPr>
          <p:cNvSpPr txBox="1"/>
          <p:nvPr/>
        </p:nvSpPr>
        <p:spPr>
          <a:xfrm>
            <a:off x="94891" y="17129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latin typeface="Arial"/>
                <a:cs typeface="Arial"/>
              </a:rPr>
              <a:t>Other situations</a:t>
            </a:r>
          </a:p>
        </p:txBody>
      </p:sp>
      <p:sp>
        <p:nvSpPr>
          <p:cNvPr id="8" name="Rectangle 7">
            <a:extLst>
              <a:ext uri="{FF2B5EF4-FFF2-40B4-BE49-F238E27FC236}">
                <a16:creationId xmlns:a16="http://schemas.microsoft.com/office/drawing/2014/main" id="{B02F5F75-4D51-467E-915C-7B7B78A2246E}"/>
              </a:ext>
            </a:extLst>
          </p:cNvPr>
          <p:cNvSpPr/>
          <p:nvPr/>
        </p:nvSpPr>
        <p:spPr>
          <a:xfrm>
            <a:off x="93285" y="2216470"/>
            <a:ext cx="2854032" cy="111311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Finding a partner in a sports activity.</a:t>
            </a:r>
          </a:p>
        </p:txBody>
      </p:sp>
      <p:sp>
        <p:nvSpPr>
          <p:cNvPr id="13" name="Rectangle 12">
            <a:extLst>
              <a:ext uri="{FF2B5EF4-FFF2-40B4-BE49-F238E27FC236}">
                <a16:creationId xmlns:a16="http://schemas.microsoft.com/office/drawing/2014/main" id="{D83F1091-CBD6-4EFB-BE98-28145AD22E6F}"/>
              </a:ext>
            </a:extLst>
          </p:cNvPr>
          <p:cNvSpPr/>
          <p:nvPr/>
        </p:nvSpPr>
        <p:spPr>
          <a:xfrm>
            <a:off x="96816" y="3582318"/>
            <a:ext cx="2868410" cy="122812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Having a cooking lesson.</a:t>
            </a:r>
          </a:p>
        </p:txBody>
      </p:sp>
      <p:sp>
        <p:nvSpPr>
          <p:cNvPr id="14" name="Rectangle 13">
            <a:extLst>
              <a:ext uri="{FF2B5EF4-FFF2-40B4-BE49-F238E27FC236}">
                <a16:creationId xmlns:a16="http://schemas.microsoft.com/office/drawing/2014/main" id="{422E1D9B-9561-4C60-A8D7-47386278BFF4}"/>
              </a:ext>
            </a:extLst>
          </p:cNvPr>
          <p:cNvSpPr/>
          <p:nvPr/>
        </p:nvSpPr>
        <p:spPr>
          <a:xfrm>
            <a:off x="89248" y="5020054"/>
            <a:ext cx="2854032" cy="13431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Working in groups during music class.</a:t>
            </a:r>
          </a:p>
        </p:txBody>
      </p:sp>
      <p:sp>
        <p:nvSpPr>
          <p:cNvPr id="9" name="Oval 8">
            <a:extLst>
              <a:ext uri="{FF2B5EF4-FFF2-40B4-BE49-F238E27FC236}">
                <a16:creationId xmlns:a16="http://schemas.microsoft.com/office/drawing/2014/main" id="{3643CF4A-1CD6-47C2-A757-C8E7B6B335DB}"/>
              </a:ext>
            </a:extLst>
          </p:cNvPr>
          <p:cNvSpPr/>
          <p:nvPr/>
        </p:nvSpPr>
        <p:spPr>
          <a:xfrm>
            <a:off x="3731403" y="2858040"/>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Hyperactivity</a:t>
            </a:r>
          </a:p>
        </p:txBody>
      </p:sp>
      <p:sp>
        <p:nvSpPr>
          <p:cNvPr id="17" name="Oval 16">
            <a:extLst>
              <a:ext uri="{FF2B5EF4-FFF2-40B4-BE49-F238E27FC236}">
                <a16:creationId xmlns:a16="http://schemas.microsoft.com/office/drawing/2014/main" id="{67775AD8-E5E0-495E-A706-5FD27BD5917E}"/>
              </a:ext>
            </a:extLst>
          </p:cNvPr>
          <p:cNvSpPr/>
          <p:nvPr/>
        </p:nvSpPr>
        <p:spPr>
          <a:xfrm>
            <a:off x="3720608" y="1237231"/>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Worry</a:t>
            </a:r>
          </a:p>
        </p:txBody>
      </p:sp>
      <p:sp>
        <p:nvSpPr>
          <p:cNvPr id="21" name="Oval 20">
            <a:extLst>
              <a:ext uri="{FF2B5EF4-FFF2-40B4-BE49-F238E27FC236}">
                <a16:creationId xmlns:a16="http://schemas.microsoft.com/office/drawing/2014/main" id="{9D7C2081-3A23-44BA-A416-627ACCFB444C}"/>
              </a:ext>
            </a:extLst>
          </p:cNvPr>
          <p:cNvSpPr/>
          <p:nvPr/>
        </p:nvSpPr>
        <p:spPr>
          <a:xfrm>
            <a:off x="5817532" y="1306444"/>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Loneliness</a:t>
            </a:r>
          </a:p>
        </p:txBody>
      </p:sp>
      <p:sp>
        <p:nvSpPr>
          <p:cNvPr id="23" name="Oval 22">
            <a:extLst>
              <a:ext uri="{FF2B5EF4-FFF2-40B4-BE49-F238E27FC236}">
                <a16:creationId xmlns:a16="http://schemas.microsoft.com/office/drawing/2014/main" id="{37C0DF76-D74E-4C28-9999-3F99737E1861}"/>
              </a:ext>
            </a:extLst>
          </p:cNvPr>
          <p:cNvSpPr/>
          <p:nvPr/>
        </p:nvSpPr>
        <p:spPr>
          <a:xfrm>
            <a:off x="5721482" y="2864546"/>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Exclusion</a:t>
            </a:r>
          </a:p>
        </p:txBody>
      </p:sp>
      <p:sp>
        <p:nvSpPr>
          <p:cNvPr id="25" name="Oval 24">
            <a:extLst>
              <a:ext uri="{FF2B5EF4-FFF2-40B4-BE49-F238E27FC236}">
                <a16:creationId xmlns:a16="http://schemas.microsoft.com/office/drawing/2014/main" id="{EA16E69E-53ED-4E42-BC0B-28EE201A0B4F}"/>
              </a:ext>
            </a:extLst>
          </p:cNvPr>
          <p:cNvSpPr/>
          <p:nvPr/>
        </p:nvSpPr>
        <p:spPr>
          <a:xfrm>
            <a:off x="3530625" y="4669585"/>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Excitement</a:t>
            </a:r>
          </a:p>
        </p:txBody>
      </p:sp>
      <p:sp>
        <p:nvSpPr>
          <p:cNvPr id="27" name="Oval 26">
            <a:extLst>
              <a:ext uri="{FF2B5EF4-FFF2-40B4-BE49-F238E27FC236}">
                <a16:creationId xmlns:a16="http://schemas.microsoft.com/office/drawing/2014/main" id="{CF36E709-6017-4977-9E84-366D9B5A1A99}"/>
              </a:ext>
            </a:extLst>
          </p:cNvPr>
          <p:cNvSpPr/>
          <p:nvPr/>
        </p:nvSpPr>
        <p:spPr>
          <a:xfrm>
            <a:off x="9822105" y="2863335"/>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Uncertainty</a:t>
            </a:r>
          </a:p>
        </p:txBody>
      </p:sp>
      <p:sp>
        <p:nvSpPr>
          <p:cNvPr id="29" name="Oval 28">
            <a:extLst>
              <a:ext uri="{FF2B5EF4-FFF2-40B4-BE49-F238E27FC236}">
                <a16:creationId xmlns:a16="http://schemas.microsoft.com/office/drawing/2014/main" id="{D5952F8C-577E-4DB0-83C8-2A9062251CEF}"/>
              </a:ext>
            </a:extLst>
          </p:cNvPr>
          <p:cNvSpPr/>
          <p:nvPr/>
        </p:nvSpPr>
        <p:spPr>
          <a:xfrm>
            <a:off x="9818826" y="4668072"/>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Anger</a:t>
            </a:r>
          </a:p>
        </p:txBody>
      </p:sp>
      <p:sp>
        <p:nvSpPr>
          <p:cNvPr id="31" name="Oval 30">
            <a:extLst>
              <a:ext uri="{FF2B5EF4-FFF2-40B4-BE49-F238E27FC236}">
                <a16:creationId xmlns:a16="http://schemas.microsoft.com/office/drawing/2014/main" id="{F74A1A3F-519E-48DE-9FB6-03C7EAC1F938}"/>
              </a:ext>
            </a:extLst>
          </p:cNvPr>
          <p:cNvSpPr/>
          <p:nvPr/>
        </p:nvSpPr>
        <p:spPr>
          <a:xfrm>
            <a:off x="7731586" y="1305284"/>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Sadness</a:t>
            </a:r>
          </a:p>
        </p:txBody>
      </p:sp>
      <p:sp>
        <p:nvSpPr>
          <p:cNvPr id="35" name="Oval 34">
            <a:extLst>
              <a:ext uri="{FF2B5EF4-FFF2-40B4-BE49-F238E27FC236}">
                <a16:creationId xmlns:a16="http://schemas.microsoft.com/office/drawing/2014/main" id="{FA6C408D-9832-410F-BC06-6262FD966019}"/>
              </a:ext>
            </a:extLst>
          </p:cNvPr>
          <p:cNvSpPr/>
          <p:nvPr/>
        </p:nvSpPr>
        <p:spPr>
          <a:xfrm>
            <a:off x="5772231" y="4595178"/>
            <a:ext cx="1638009"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Depression</a:t>
            </a:r>
          </a:p>
        </p:txBody>
      </p:sp>
      <p:pic>
        <p:nvPicPr>
          <p:cNvPr id="36" name="Picture 36" descr="A close up of a logo&#10;&#10;Description generated with high confidence">
            <a:extLst>
              <a:ext uri="{FF2B5EF4-FFF2-40B4-BE49-F238E27FC236}">
                <a16:creationId xmlns:a16="http://schemas.microsoft.com/office/drawing/2014/main" id="{15340496-EA73-4738-893A-07A273F6D90B}"/>
              </a:ext>
            </a:extLst>
          </p:cNvPr>
          <p:cNvPicPr>
            <a:picLocks noChangeAspect="1"/>
          </p:cNvPicPr>
          <p:nvPr/>
        </p:nvPicPr>
        <p:blipFill>
          <a:blip r:embed="rId2"/>
          <a:stretch>
            <a:fillRect/>
          </a:stretch>
        </p:blipFill>
        <p:spPr>
          <a:xfrm>
            <a:off x="9942756" y="231859"/>
            <a:ext cx="2143125" cy="2143125"/>
          </a:xfrm>
          <a:prstGeom prst="rect">
            <a:avLst/>
          </a:prstGeom>
        </p:spPr>
      </p:pic>
      <p:sp>
        <p:nvSpPr>
          <p:cNvPr id="20" name="Oval 19">
            <a:extLst>
              <a:ext uri="{FF2B5EF4-FFF2-40B4-BE49-F238E27FC236}">
                <a16:creationId xmlns:a16="http://schemas.microsoft.com/office/drawing/2014/main" id="{79F2C537-0B8E-4037-89B6-C783AB5884D1}"/>
              </a:ext>
            </a:extLst>
          </p:cNvPr>
          <p:cNvSpPr/>
          <p:nvPr/>
        </p:nvSpPr>
        <p:spPr>
          <a:xfrm>
            <a:off x="7674380" y="2861872"/>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Panic</a:t>
            </a:r>
          </a:p>
        </p:txBody>
      </p:sp>
      <p:sp>
        <p:nvSpPr>
          <p:cNvPr id="22" name="Oval 21">
            <a:extLst>
              <a:ext uri="{FF2B5EF4-FFF2-40B4-BE49-F238E27FC236}">
                <a16:creationId xmlns:a16="http://schemas.microsoft.com/office/drawing/2014/main" id="{05EE88A9-51B8-41FF-97BD-5F840A9131B9}"/>
              </a:ext>
            </a:extLst>
          </p:cNvPr>
          <p:cNvSpPr/>
          <p:nvPr/>
        </p:nvSpPr>
        <p:spPr>
          <a:xfrm>
            <a:off x="7727551" y="4667064"/>
            <a:ext cx="1537368" cy="949158"/>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Anxiety</a:t>
            </a:r>
          </a:p>
        </p:txBody>
      </p:sp>
    </p:spTree>
    <p:extLst>
      <p:ext uri="{BB962C8B-B14F-4D97-AF65-F5344CB8AC3E}">
        <p14:creationId xmlns:p14="http://schemas.microsoft.com/office/powerpoint/2010/main" val="4280117377"/>
      </p:ext>
    </p:extLst>
  </p:cSld>
  <p:clrMapOvr>
    <a:masterClrMapping/>
  </p:clrMapOvr>
  <p:transition spd="slow">
    <p:push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FECC688-C269-44C1-B08F-D3EBDBE602C5}"/>
              </a:ext>
            </a:extLst>
          </p:cNvPr>
          <p:cNvSpPr/>
          <p:nvPr/>
        </p:nvSpPr>
        <p:spPr>
          <a:xfrm flipV="1">
            <a:off x="224590" y="6541168"/>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605FC798-CFD2-4543-AD6C-5B1BEDFA60B4}"/>
              </a:ext>
            </a:extLst>
          </p:cNvPr>
          <p:cNvSpPr/>
          <p:nvPr/>
        </p:nvSpPr>
        <p:spPr>
          <a:xfrm flipV="1">
            <a:off x="90905" y="30746"/>
            <a:ext cx="11871157" cy="147053"/>
          </a:xfrm>
          <a:prstGeom prst="roundRect">
            <a:avLst/>
          </a:prstGeom>
          <a:solidFill>
            <a:srgbClr val="80292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CE726019-171E-49F6-A6FF-EC60FAB54E82}"/>
              </a:ext>
            </a:extLst>
          </p:cNvPr>
          <p:cNvSpPr/>
          <p:nvPr/>
        </p:nvSpPr>
        <p:spPr>
          <a:xfrm>
            <a:off x="470234" y="717549"/>
            <a:ext cx="762000" cy="668421"/>
          </a:xfrm>
          <a:prstGeom prst="star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5" descr="A picture containing food, drawing&#10;&#10;Description generated with very high confidence">
            <a:extLst>
              <a:ext uri="{FF2B5EF4-FFF2-40B4-BE49-F238E27FC236}">
                <a16:creationId xmlns:a16="http://schemas.microsoft.com/office/drawing/2014/main" id="{C53BD87D-E424-4E8C-B1C7-1A996FD2AB20}"/>
              </a:ext>
            </a:extLst>
          </p:cNvPr>
          <p:cNvPicPr>
            <a:picLocks noChangeAspect="1"/>
          </p:cNvPicPr>
          <p:nvPr/>
        </p:nvPicPr>
        <p:blipFill>
          <a:blip r:embed="rId2"/>
          <a:stretch>
            <a:fillRect/>
          </a:stretch>
        </p:blipFill>
        <p:spPr>
          <a:xfrm>
            <a:off x="7799137" y="321201"/>
            <a:ext cx="4106778" cy="2378862"/>
          </a:xfrm>
          <a:prstGeom prst="rect">
            <a:avLst/>
          </a:prstGeom>
        </p:spPr>
      </p:pic>
      <p:sp>
        <p:nvSpPr>
          <p:cNvPr id="7" name="TextBox 6">
            <a:extLst>
              <a:ext uri="{FF2B5EF4-FFF2-40B4-BE49-F238E27FC236}">
                <a16:creationId xmlns:a16="http://schemas.microsoft.com/office/drawing/2014/main" id="{2A2664DF-B3B4-4A32-B142-C3DD19C39855}"/>
              </a:ext>
            </a:extLst>
          </p:cNvPr>
          <p:cNvSpPr txBox="1"/>
          <p:nvPr/>
        </p:nvSpPr>
        <p:spPr>
          <a:xfrm>
            <a:off x="3146927" y="486611"/>
            <a:ext cx="47217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rPr>
              <a:t>Social, emotional and mental health. </a:t>
            </a:r>
            <a:endParaRPr lang="en-GB">
              <a:latin typeface="Arial Narrow"/>
            </a:endParaRPr>
          </a:p>
        </p:txBody>
      </p:sp>
      <p:sp>
        <p:nvSpPr>
          <p:cNvPr id="2" name="TextBox 1">
            <a:extLst>
              <a:ext uri="{FF2B5EF4-FFF2-40B4-BE49-F238E27FC236}">
                <a16:creationId xmlns:a16="http://schemas.microsoft.com/office/drawing/2014/main" id="{F0AA3566-B6EE-4C41-B465-A41D3F50E8E0}"/>
              </a:ext>
            </a:extLst>
          </p:cNvPr>
          <p:cNvSpPr txBox="1"/>
          <p:nvPr/>
        </p:nvSpPr>
        <p:spPr>
          <a:xfrm>
            <a:off x="152400" y="1857000"/>
            <a:ext cx="3424990"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latin typeface="Arial"/>
                <a:cs typeface="Arial"/>
              </a:rPr>
              <a:t>Possible emotions</a:t>
            </a:r>
          </a:p>
          <a:p>
            <a:pPr algn="just"/>
            <a:endParaRPr lang="en-GB" u="sng">
              <a:latin typeface="Arial"/>
              <a:cs typeface="Arial"/>
            </a:endParaRPr>
          </a:p>
          <a:p>
            <a:pPr algn="just"/>
            <a:r>
              <a:rPr lang="en-GB" sz="1600">
                <a:latin typeface="Arial"/>
                <a:cs typeface="Arial"/>
              </a:rPr>
              <a:t>It is important to remember not all people with autism feel the same in the same situation. </a:t>
            </a:r>
            <a:endParaRPr lang="en-GB" u="sng">
              <a:latin typeface="Arial"/>
              <a:cs typeface="Arial"/>
            </a:endParaRPr>
          </a:p>
          <a:p>
            <a:pPr algn="just"/>
            <a:endParaRPr lang="en-GB" sz="1600">
              <a:latin typeface="Arial"/>
              <a:cs typeface="Arial"/>
            </a:endParaRPr>
          </a:p>
          <a:p>
            <a:pPr algn="just"/>
            <a:r>
              <a:rPr lang="en-GB" sz="1600">
                <a:latin typeface="Arial"/>
                <a:cs typeface="Arial"/>
              </a:rPr>
              <a:t>A person with low-function autism may find it stressful and scary trying to find a place to sit at lunchtime whereas a person with high functioning autism may find it easier. </a:t>
            </a:r>
            <a:endParaRPr lang="en-GB" u="sng">
              <a:latin typeface="Arial"/>
              <a:cs typeface="Arial"/>
            </a:endParaRPr>
          </a:p>
          <a:p>
            <a:pPr algn="just"/>
            <a:endParaRPr lang="en-GB" sz="1600">
              <a:latin typeface="Arial"/>
              <a:cs typeface="Arial"/>
            </a:endParaRPr>
          </a:p>
          <a:p>
            <a:pPr algn="just"/>
            <a:r>
              <a:rPr lang="en-GB" sz="1600">
                <a:latin typeface="Arial"/>
                <a:cs typeface="Arial"/>
              </a:rPr>
              <a:t>From each group you will have produced different answers and now you can discuss why to gain more knowledge on inclusion of those with autism.</a:t>
            </a:r>
          </a:p>
        </p:txBody>
      </p:sp>
      <p:pic>
        <p:nvPicPr>
          <p:cNvPr id="3" name="Picture 5" descr="A group of people sitting at a table eating food&#10;&#10;Description generated with very high confidence">
            <a:extLst>
              <a:ext uri="{FF2B5EF4-FFF2-40B4-BE49-F238E27FC236}">
                <a16:creationId xmlns:a16="http://schemas.microsoft.com/office/drawing/2014/main" id="{BD3B9DE5-C2EF-467E-8985-3D7AC9DB558E}"/>
              </a:ext>
            </a:extLst>
          </p:cNvPr>
          <p:cNvPicPr>
            <a:picLocks noChangeAspect="1"/>
          </p:cNvPicPr>
          <p:nvPr/>
        </p:nvPicPr>
        <p:blipFill>
          <a:blip r:embed="rId3"/>
          <a:stretch>
            <a:fillRect/>
          </a:stretch>
        </p:blipFill>
        <p:spPr>
          <a:xfrm>
            <a:off x="5887453" y="2873409"/>
            <a:ext cx="5430252" cy="3250130"/>
          </a:xfrm>
          <a:prstGeom prst="rect">
            <a:avLst/>
          </a:prstGeom>
        </p:spPr>
      </p:pic>
    </p:spTree>
    <p:extLst>
      <p:ext uri="{BB962C8B-B14F-4D97-AF65-F5344CB8AC3E}">
        <p14:creationId xmlns:p14="http://schemas.microsoft.com/office/powerpoint/2010/main" val="1236364955"/>
      </p:ext>
    </p:extLst>
  </p:cSld>
  <p:clrMapOvr>
    <a:masterClrMapping/>
  </p:clrMapOvr>
  <p:transition spd="slow">
    <p:push dir="d"/>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Freeform: Shape 5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61" name="Rectangle 60">
            <a:extLst>
              <a:ext uri="{FF2B5EF4-FFF2-40B4-BE49-F238E27FC236}">
                <a16:creationId xmlns:a16="http://schemas.microsoft.com/office/drawing/2014/main" id="{AA359C7D-4B45-49B7-B3C2-04217BBCD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2972" y="4732"/>
            <a:ext cx="5600066" cy="1800526"/>
          </a:xfrm>
        </p:spPr>
        <p:txBody>
          <a:bodyPr vert="horz" lIns="91440" tIns="45720" rIns="91440" bIns="45720" rtlCol="0" anchor="ctr">
            <a:normAutofit/>
          </a:bodyPr>
          <a:lstStyle/>
          <a:p>
            <a:r>
              <a:rPr lang="en-US"/>
              <a:t>Cognitive and learning:</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2971" y="1726912"/>
            <a:ext cx="5600065" cy="4763815"/>
          </a:xfrm>
        </p:spPr>
        <p:txBody>
          <a:bodyPr vert="horz" lIns="91440" tIns="45720" rIns="91440" bIns="45720" rtlCol="0" anchor="t">
            <a:normAutofit/>
          </a:bodyPr>
          <a:lstStyle/>
          <a:p>
            <a:pPr>
              <a:lnSpc>
                <a:spcPct val="90000"/>
              </a:lnSpc>
            </a:pPr>
            <a:r>
              <a:rPr lang="en-US" sz="1600"/>
              <a:t>As it is commonly referred, the diagnosis of Autism will fall on what is known as a spectrum.</a:t>
            </a:r>
          </a:p>
          <a:p>
            <a:pPr>
              <a:lnSpc>
                <a:spcPct val="90000"/>
              </a:lnSpc>
            </a:pPr>
            <a:r>
              <a:rPr lang="en-US" sz="1600"/>
              <a:t>This is due to that the details of the diagnosis will be different for every person who has one, no two people with autism are the same.</a:t>
            </a:r>
          </a:p>
          <a:p>
            <a:pPr>
              <a:lnSpc>
                <a:spcPct val="90000"/>
              </a:lnSpc>
            </a:pPr>
            <a:r>
              <a:rPr lang="en-US" sz="1600"/>
              <a:t>Students with Autism are often described as being at a ‘level of functioning’.</a:t>
            </a:r>
          </a:p>
          <a:p>
            <a:pPr>
              <a:lnSpc>
                <a:spcPct val="90000"/>
              </a:lnSpc>
            </a:pPr>
            <a:r>
              <a:rPr lang="en-US" sz="1600"/>
              <a:t>This term is used to broadly categorize the severity of a person’s diagnosis, and the levels of support they may need within both social, and educational environments.</a:t>
            </a:r>
          </a:p>
          <a:p>
            <a:pPr>
              <a:lnSpc>
                <a:spcPct val="90000"/>
              </a:lnSpc>
            </a:pPr>
            <a:r>
              <a:rPr lang="en-US" sz="1600"/>
              <a:t>These levels are set forth in the fifth edition of the Diagnostic and Statistical Manual of Mental Disorders (DSM-V).</a:t>
            </a:r>
          </a:p>
          <a:p>
            <a:pPr>
              <a:lnSpc>
                <a:spcPct val="90000"/>
              </a:lnSpc>
            </a:pPr>
            <a:r>
              <a:rPr lang="en-US" sz="1600"/>
              <a:t>On the next slide we will look at how the ‘levels of functioning’ are described in the DSM-V as being:</a:t>
            </a:r>
          </a:p>
        </p:txBody>
      </p:sp>
      <p:pic>
        <p:nvPicPr>
          <p:cNvPr id="3" name="Picture 4">
            <a:extLst>
              <a:ext uri="{FF2B5EF4-FFF2-40B4-BE49-F238E27FC236}">
                <a16:creationId xmlns:a16="http://schemas.microsoft.com/office/drawing/2014/main" id="{2BD0F928-1017-4615-B40F-F807BD89C509}"/>
              </a:ext>
            </a:extLst>
          </p:cNvPr>
          <p:cNvPicPr>
            <a:picLocks noChangeAspect="1"/>
          </p:cNvPicPr>
          <p:nvPr/>
        </p:nvPicPr>
        <p:blipFill>
          <a:blip r:embed="rId2"/>
          <a:stretch>
            <a:fillRect/>
          </a:stretch>
        </p:blipFill>
        <p:spPr>
          <a:xfrm>
            <a:off x="7700211" y="853319"/>
            <a:ext cx="3848322" cy="5165533"/>
          </a:xfrm>
          <a:prstGeom prst="rect">
            <a:avLst/>
          </a:prstGeom>
        </p:spPr>
      </p:pic>
    </p:spTree>
    <p:extLst>
      <p:ext uri="{BB962C8B-B14F-4D97-AF65-F5344CB8AC3E}">
        <p14:creationId xmlns:p14="http://schemas.microsoft.com/office/powerpoint/2010/main" val="249710358"/>
      </p:ext>
    </p:extLst>
  </p:cSld>
  <p:clrMapOvr>
    <a:masterClrMapping/>
  </p:clrMapOvr>
  <p:transition spd="slow">
    <p:push dir="d"/>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Freeform: Shape 67">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0" name="Rectangle 6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71D2A-713F-4EC6-9944-F9645E47423F}"/>
              </a:ext>
            </a:extLst>
          </p:cNvPr>
          <p:cNvSpPr>
            <a:spLocks noGrp="1"/>
          </p:cNvSpPr>
          <p:nvPr>
            <p:ph type="title"/>
          </p:nvPr>
        </p:nvSpPr>
        <p:spPr>
          <a:xfrm>
            <a:off x="-2240" y="-587375"/>
            <a:ext cx="6977021" cy="1807305"/>
          </a:xfrm>
        </p:spPr>
        <p:txBody>
          <a:bodyPr vert="horz" lIns="91440" tIns="45720" rIns="91440" bIns="45720" rtlCol="0" anchor="ctr">
            <a:normAutofit/>
          </a:bodyPr>
          <a:lstStyle/>
          <a:p>
            <a:r>
              <a:rPr lang="en-US"/>
              <a:t>Levels of Functioning: DSM-V</a:t>
            </a:r>
          </a:p>
        </p:txBody>
      </p:sp>
      <p:sp>
        <p:nvSpPr>
          <p:cNvPr id="8" name="Content Placeholder 7">
            <a:extLst>
              <a:ext uri="{FF2B5EF4-FFF2-40B4-BE49-F238E27FC236}">
                <a16:creationId xmlns:a16="http://schemas.microsoft.com/office/drawing/2014/main" id="{01F5896B-DB6C-4A83-BDB5-DC2D07A7D193}"/>
              </a:ext>
            </a:extLst>
          </p:cNvPr>
          <p:cNvSpPr>
            <a:spLocks noGrp="1"/>
          </p:cNvSpPr>
          <p:nvPr>
            <p:ph sz="half" idx="1"/>
          </p:nvPr>
        </p:nvSpPr>
        <p:spPr>
          <a:xfrm>
            <a:off x="-2242" y="585180"/>
            <a:ext cx="6278092" cy="6275342"/>
          </a:xfrm>
        </p:spPr>
        <p:txBody>
          <a:bodyPr vert="horz" lIns="91440" tIns="45720" rIns="91440" bIns="45720" rtlCol="0" anchor="t">
            <a:noAutofit/>
          </a:bodyPr>
          <a:lstStyle/>
          <a:p>
            <a:pPr>
              <a:lnSpc>
                <a:spcPct val="90000"/>
              </a:lnSpc>
            </a:pPr>
            <a:r>
              <a:rPr lang="en-US" sz="1200"/>
              <a:t>The DSM-V </a:t>
            </a:r>
            <a:r>
              <a:rPr lang="en-US" sz="1200" err="1"/>
              <a:t>categorises</a:t>
            </a:r>
            <a:r>
              <a:rPr lang="en-US" sz="1200"/>
              <a:t> the levels of functioning using indicators in both Social communication and restricted or repetitive </a:t>
            </a:r>
            <a:r>
              <a:rPr lang="en-US" sz="1200" err="1"/>
              <a:t>behaviours</a:t>
            </a:r>
            <a:r>
              <a:rPr lang="en-US" sz="1200"/>
              <a:t>. (Autism Speaks, 2020) They are as follows:</a:t>
            </a:r>
          </a:p>
          <a:p>
            <a:pPr>
              <a:lnSpc>
                <a:spcPct val="90000"/>
              </a:lnSpc>
            </a:pPr>
            <a:r>
              <a:rPr lang="en-US" sz="1200"/>
              <a:t>Level one: “Requiring Support”</a:t>
            </a:r>
          </a:p>
          <a:p>
            <a:pPr lvl="1">
              <a:lnSpc>
                <a:spcPct val="90000"/>
              </a:lnSpc>
            </a:pPr>
            <a:r>
              <a:rPr lang="en-US" sz="1200"/>
              <a:t>Without supports in place, deficits in social communication cause noticeable impairments.</a:t>
            </a:r>
          </a:p>
          <a:p>
            <a:pPr lvl="1">
              <a:lnSpc>
                <a:spcPct val="90000"/>
              </a:lnSpc>
            </a:pPr>
            <a:r>
              <a:rPr lang="en-US" sz="1200"/>
              <a:t>Difficulty initiating social interactions, and clear examples of atypical or unsuccessful response to social overtures of others.</a:t>
            </a:r>
          </a:p>
          <a:p>
            <a:pPr lvl="1">
              <a:lnSpc>
                <a:spcPct val="90000"/>
              </a:lnSpc>
            </a:pPr>
            <a:r>
              <a:rPr lang="en-US" sz="1200"/>
              <a:t>May appear to have decreased interest in social interactions. </a:t>
            </a:r>
          </a:p>
          <a:p>
            <a:pPr lvl="1">
              <a:lnSpc>
                <a:spcPct val="90000"/>
              </a:lnSpc>
            </a:pPr>
            <a:r>
              <a:rPr lang="en-US" sz="1200"/>
              <a:t>Inflexibility of behavior causes significant interference with functioning in one or more contexts.</a:t>
            </a:r>
          </a:p>
          <a:p>
            <a:pPr lvl="1">
              <a:lnSpc>
                <a:spcPct val="90000"/>
              </a:lnSpc>
            </a:pPr>
            <a:r>
              <a:rPr lang="en-US" sz="1200"/>
              <a:t>Difficulty switching between activities. </a:t>
            </a:r>
          </a:p>
          <a:p>
            <a:pPr lvl="1">
              <a:lnSpc>
                <a:spcPct val="90000"/>
              </a:lnSpc>
            </a:pPr>
            <a:r>
              <a:rPr lang="en-US" sz="1200"/>
              <a:t>Problems of organization and planning hamper independence.</a:t>
            </a:r>
          </a:p>
          <a:p>
            <a:pPr>
              <a:lnSpc>
                <a:spcPct val="90000"/>
              </a:lnSpc>
            </a:pPr>
            <a:r>
              <a:rPr lang="en-US" sz="1200"/>
              <a:t>Level two: “Requiring Substantial Support”</a:t>
            </a:r>
          </a:p>
          <a:p>
            <a:pPr lvl="1">
              <a:lnSpc>
                <a:spcPct val="90000"/>
              </a:lnSpc>
            </a:pPr>
            <a:r>
              <a:rPr lang="en-US" sz="1200"/>
              <a:t>Marked deficits in verbal and nonverbal social communication skills;</a:t>
            </a:r>
          </a:p>
          <a:p>
            <a:pPr lvl="1">
              <a:lnSpc>
                <a:spcPct val="90000"/>
              </a:lnSpc>
            </a:pPr>
            <a:r>
              <a:rPr lang="en-US" sz="1200"/>
              <a:t>Social impairments apparent even with supports in place;</a:t>
            </a:r>
          </a:p>
          <a:p>
            <a:pPr lvl="1">
              <a:lnSpc>
                <a:spcPct val="90000"/>
              </a:lnSpc>
            </a:pPr>
            <a:r>
              <a:rPr lang="en-US" sz="1200"/>
              <a:t>Limited initiation of social interactions;</a:t>
            </a:r>
          </a:p>
          <a:p>
            <a:pPr lvl="1">
              <a:lnSpc>
                <a:spcPct val="90000"/>
              </a:lnSpc>
            </a:pPr>
            <a:r>
              <a:rPr lang="en-US" sz="1200"/>
              <a:t>Reduced or abnormal responses to social overtures from others.</a:t>
            </a:r>
          </a:p>
          <a:p>
            <a:pPr lvl="1">
              <a:lnSpc>
                <a:spcPct val="90000"/>
              </a:lnSpc>
            </a:pPr>
            <a:r>
              <a:rPr lang="en-US" sz="1200"/>
              <a:t>restricted/repetitive behaviors appear frequently enough to be obvious to the casual observer.</a:t>
            </a:r>
          </a:p>
          <a:p>
            <a:pPr>
              <a:lnSpc>
                <a:spcPct val="90000"/>
              </a:lnSpc>
            </a:pPr>
            <a:r>
              <a:rPr lang="en-US" sz="1200"/>
              <a:t>Level three: “Requiring Very Substantial Support”</a:t>
            </a:r>
          </a:p>
          <a:p>
            <a:pPr lvl="1">
              <a:lnSpc>
                <a:spcPct val="90000"/>
              </a:lnSpc>
            </a:pPr>
            <a:r>
              <a:rPr lang="en-US" sz="1200"/>
              <a:t>Severe deficits in verbal and nonverbal social communication skills cause severe impairments in functioning,</a:t>
            </a:r>
          </a:p>
          <a:p>
            <a:pPr lvl="1">
              <a:lnSpc>
                <a:spcPct val="90000"/>
              </a:lnSpc>
            </a:pPr>
            <a:r>
              <a:rPr lang="en-US" sz="1200"/>
              <a:t>Very limited initiation of social interactions,</a:t>
            </a:r>
          </a:p>
          <a:p>
            <a:pPr lvl="1">
              <a:lnSpc>
                <a:spcPct val="90000"/>
              </a:lnSpc>
            </a:pPr>
            <a:r>
              <a:rPr lang="en-US" sz="1200"/>
              <a:t>Minimal response to social overtures from others.</a:t>
            </a:r>
          </a:p>
          <a:p>
            <a:pPr lvl="1">
              <a:lnSpc>
                <a:spcPct val="90000"/>
              </a:lnSpc>
            </a:pPr>
            <a:r>
              <a:rPr lang="en-US" sz="1200"/>
              <a:t>Inflexibility of behavior, extreme difficulty coping with change, or other restricted/repetitive behaviors markedly interfere with functioning in all spheres.</a:t>
            </a:r>
          </a:p>
        </p:txBody>
      </p:sp>
      <p:pic>
        <p:nvPicPr>
          <p:cNvPr id="4" name="Picture 4" descr="A screenshot of a computer screen&#10;&#10;Description generated with very high confidence">
            <a:extLst>
              <a:ext uri="{FF2B5EF4-FFF2-40B4-BE49-F238E27FC236}">
                <a16:creationId xmlns:a16="http://schemas.microsoft.com/office/drawing/2014/main" id="{D8628FC7-0E31-4805-95C2-3676898F587F}"/>
              </a:ext>
            </a:extLst>
          </p:cNvPr>
          <p:cNvPicPr>
            <a:picLocks noChangeAspect="1"/>
          </p:cNvPicPr>
          <p:nvPr/>
        </p:nvPicPr>
        <p:blipFill rotWithShape="1">
          <a:blip r:embed="rId2"/>
          <a:srcRect t="13039" r="-2" b="386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88447343"/>
      </p:ext>
    </p:extLst>
  </p:cSld>
  <p:clrMapOvr>
    <a:masterClrMapping/>
  </p:clrMapOvr>
  <p:transition spd="slow">
    <p:push dir="d"/>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room&#10;&#10;Description generated with very high confidence">
            <a:extLst>
              <a:ext uri="{FF2B5EF4-FFF2-40B4-BE49-F238E27FC236}">
                <a16:creationId xmlns:a16="http://schemas.microsoft.com/office/drawing/2014/main" id="{5F5C7F91-E8FB-4286-BA31-77DA7DA9745A}"/>
              </a:ext>
            </a:extLst>
          </p:cNvPr>
          <p:cNvPicPr>
            <a:picLocks noChangeAspect="1"/>
          </p:cNvPicPr>
          <p:nvPr/>
        </p:nvPicPr>
        <p:blipFill rotWithShape="1">
          <a:blip r:embed="rId2"/>
          <a:srcRect r="-1" b="4333"/>
          <a:stretch/>
        </p:blipFill>
        <p:spPr>
          <a:xfrm>
            <a:off x="321733" y="321733"/>
            <a:ext cx="11548534" cy="6214534"/>
          </a:xfrm>
          <a:prstGeom prst="rect">
            <a:avLst/>
          </a:prstGeom>
        </p:spPr>
      </p:pic>
    </p:spTree>
    <p:extLst>
      <p:ext uri="{BB962C8B-B14F-4D97-AF65-F5344CB8AC3E}">
        <p14:creationId xmlns:p14="http://schemas.microsoft.com/office/powerpoint/2010/main" val="3065056306"/>
      </p:ext>
    </p:extLst>
  </p:cSld>
  <p:clrMapOvr>
    <a:masterClrMapping/>
  </p:clrMapOvr>
  <p:transition spd="slow">
    <p:push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F4EB80-7564-46DA-A362-236C520B92BB}"/>
              </a:ext>
            </a:extLst>
          </p:cNvPr>
          <p:cNvSpPr txBox="1"/>
          <p:nvPr/>
        </p:nvSpPr>
        <p:spPr>
          <a:xfrm>
            <a:off x="-5750" y="66136"/>
            <a:ext cx="10780142" cy="7555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ea typeface="+mn-lt"/>
                <a:cs typeface="Arial"/>
              </a:rPr>
              <a:t>Alderman, L. (2016).</a:t>
            </a:r>
            <a:r>
              <a:rPr lang="en-GB" sz="1100" i="1">
                <a:latin typeface="Arial"/>
                <a:ea typeface="+mn-lt"/>
                <a:cs typeface="Arial"/>
              </a:rPr>
              <a:t> Breathe. Exhale. Repeat: The Benefits of Controlled Breathing. </a:t>
            </a:r>
            <a:r>
              <a:rPr lang="en-GB" sz="1100">
                <a:latin typeface="Arial"/>
                <a:ea typeface="+mn-lt"/>
                <a:cs typeface="Arial"/>
              </a:rPr>
              <a:t>The New York Times. The New York Times Company Publications. Eighth Avenue, New York. </a:t>
            </a:r>
            <a:endParaRPr lang="en-US" sz="1100">
              <a:ea typeface="+mn-lt"/>
              <a:cs typeface="+mn-lt"/>
            </a:endParaRPr>
          </a:p>
          <a:p>
            <a:endParaRPr lang="en-GB" sz="1100">
              <a:ea typeface="+mn-lt"/>
              <a:cs typeface="+mn-lt"/>
            </a:endParaRPr>
          </a:p>
          <a:p>
            <a:r>
              <a:rPr lang="en-GB" sz="1100">
                <a:latin typeface="Arial"/>
                <a:ea typeface="+mn-lt"/>
                <a:cs typeface="Arial"/>
              </a:rPr>
              <a:t>Accessed 09/05/2020 at:</a:t>
            </a:r>
            <a:endParaRPr lang="en-US" sz="1100">
              <a:ea typeface="+mn-lt"/>
              <a:cs typeface="+mn-lt"/>
            </a:endParaRPr>
          </a:p>
          <a:p>
            <a:endParaRPr lang="en-GB" sz="1100">
              <a:ea typeface="+mn-lt"/>
              <a:cs typeface="+mn-lt"/>
            </a:endParaRPr>
          </a:p>
          <a:p>
            <a:r>
              <a:rPr lang="en-GB" sz="1100">
                <a:ea typeface="+mn-lt"/>
                <a:cs typeface="+mn-lt"/>
                <a:hlinkClick r:id="rId2"/>
              </a:rPr>
              <a:t>https://www.nytimes.com/2016/11/09/well/mind/breathe-exhale-repeat-the-benefits-of-controlled-breathing.html</a:t>
            </a:r>
            <a:endParaRPr lang="en-US"/>
          </a:p>
          <a:p>
            <a:endParaRPr lang="en-US" sz="1100">
              <a:latin typeface="Century Gothic"/>
            </a:endParaRPr>
          </a:p>
          <a:p>
            <a:r>
              <a:rPr lang="en-US" sz="1100">
                <a:latin typeface="Century Gothic"/>
              </a:rPr>
              <a:t>Bell, Betty. (2019) </a:t>
            </a:r>
            <a:r>
              <a:rPr lang="en-US" sz="1100" i="1">
                <a:latin typeface="Arial"/>
                <a:cs typeface="Arial"/>
              </a:rPr>
              <a:t>Advocate for Autism Awareness All Year Long. </a:t>
            </a:r>
            <a:r>
              <a:rPr lang="en-US" sz="1100">
                <a:latin typeface="Arial"/>
                <a:cs typeface="Arial"/>
              </a:rPr>
              <a:t>Enabling Devices Publications. Hawthorne.</a:t>
            </a:r>
            <a:endParaRPr lang="en-US" sz="1100">
              <a:ea typeface="+mn-lt"/>
              <a:cs typeface="+mn-lt"/>
            </a:endParaRPr>
          </a:p>
          <a:p>
            <a:endParaRPr lang="en-US" sz="1100">
              <a:ea typeface="+mn-lt"/>
              <a:cs typeface="+mn-lt"/>
            </a:endParaRPr>
          </a:p>
          <a:p>
            <a:r>
              <a:rPr lang="en-US" sz="1100">
                <a:latin typeface="Arial"/>
                <a:cs typeface="Arial"/>
              </a:rPr>
              <a:t>Accessed 05/05/2020 at:</a:t>
            </a:r>
            <a:endParaRPr lang="en-US" sz="1100">
              <a:ea typeface="+mn-lt"/>
              <a:cs typeface="+mn-lt"/>
            </a:endParaRPr>
          </a:p>
          <a:p>
            <a:r>
              <a:rPr lang="en-US" sz="1100">
                <a:latin typeface="Century Gothic"/>
                <a:hlinkClick r:id="rId3"/>
              </a:rPr>
              <a:t>https://enablingdevices.com/blog/advocate-for-autism-awareness-all-year-long/</a:t>
            </a:r>
            <a:endParaRPr lang="en-US"/>
          </a:p>
          <a:p>
            <a:endParaRPr lang="en-US" sz="1100">
              <a:latin typeface="Century Gothic"/>
            </a:endParaRPr>
          </a:p>
          <a:p>
            <a:r>
              <a:rPr lang="en-GB" sz="1100">
                <a:ea typeface="+mn-lt"/>
                <a:cs typeface="+mn-lt"/>
              </a:rPr>
              <a:t>Campbell, D. (2010) </a:t>
            </a:r>
            <a:r>
              <a:rPr lang="en-GB" sz="1100" i="1">
                <a:latin typeface="Arial"/>
                <a:cs typeface="Arial"/>
              </a:rPr>
              <a:t>Healthy school meals win over secondary pupils. </a:t>
            </a:r>
            <a:r>
              <a:rPr lang="en-GB" sz="1100">
                <a:latin typeface="Arial"/>
                <a:cs typeface="Arial"/>
              </a:rPr>
              <a:t>The Guardian. Guardian News and Media Publications. London.</a:t>
            </a:r>
            <a:endParaRPr lang="en-US" sz="1100">
              <a:ea typeface="+mn-lt"/>
              <a:cs typeface="+mn-lt"/>
            </a:endParaRPr>
          </a:p>
          <a:p>
            <a:endParaRPr lang="en-GB" sz="1100">
              <a:ea typeface="+mn-lt"/>
              <a:cs typeface="+mn-lt"/>
            </a:endParaRPr>
          </a:p>
          <a:p>
            <a:r>
              <a:rPr lang="en-GB" sz="1100">
                <a:latin typeface="Arial"/>
                <a:cs typeface="Arial"/>
              </a:rPr>
              <a:t>Accessed 10/10/2020 at: </a:t>
            </a:r>
            <a:endParaRPr lang="en-US" sz="1100">
              <a:ea typeface="+mn-lt"/>
              <a:cs typeface="+mn-lt"/>
            </a:endParaRPr>
          </a:p>
          <a:p>
            <a:r>
              <a:rPr lang="en-GB" sz="1100">
                <a:latin typeface="Century Gothic"/>
                <a:hlinkClick r:id="rId4"/>
              </a:rPr>
              <a:t>https://www.theguardian.com/education/2010/aug/10/healthy-school-meals-attract-pupils</a:t>
            </a:r>
            <a:endParaRPr lang="en-US"/>
          </a:p>
          <a:p>
            <a:endParaRPr lang="en-US" sz="1100">
              <a:latin typeface="Shutterstock-DINNextW1G"/>
            </a:endParaRPr>
          </a:p>
          <a:p>
            <a:endParaRPr lang="en-US" sz="1100">
              <a:latin typeface="Shutterstock-DINNextW1G"/>
            </a:endParaRPr>
          </a:p>
          <a:p>
            <a:r>
              <a:rPr lang="en-US" sz="1100" err="1">
                <a:latin typeface="Shutterstock-DINNextW1G"/>
              </a:rPr>
              <a:t>Demyanovskaya</a:t>
            </a:r>
            <a:r>
              <a:rPr lang="en-US" sz="1100">
                <a:latin typeface="Shutterstock-DINNextW1G"/>
              </a:rPr>
              <a:t>, K. (2003) </a:t>
            </a:r>
            <a:r>
              <a:rPr lang="en-US" sz="1100" i="1">
                <a:latin typeface="Arial"/>
                <a:cs typeface="Arial"/>
              </a:rPr>
              <a:t>Autism. Early signs of autism syndrome in children. </a:t>
            </a:r>
            <a:r>
              <a:rPr lang="en-US" sz="1100">
                <a:latin typeface="Arial"/>
                <a:cs typeface="Arial"/>
              </a:rPr>
              <a:t>Shutterstock Inc. Russia.</a:t>
            </a:r>
            <a:endParaRPr lang="en-US" sz="1100">
              <a:solidFill>
                <a:srgbClr val="000000"/>
              </a:solidFill>
              <a:latin typeface="Arial"/>
              <a:cs typeface="Arial"/>
            </a:endParaRPr>
          </a:p>
          <a:p>
            <a:endParaRPr lang="en-US" sz="1100">
              <a:solidFill>
                <a:srgbClr val="000000"/>
              </a:solidFill>
              <a:latin typeface="Arial"/>
              <a:cs typeface="Arial"/>
            </a:endParaRPr>
          </a:p>
          <a:p>
            <a:r>
              <a:rPr lang="en-US" sz="1100">
                <a:solidFill>
                  <a:srgbClr val="000000"/>
                </a:solidFill>
                <a:latin typeface="Arial"/>
                <a:cs typeface="Arial"/>
              </a:rPr>
              <a:t>Accessed 05/05/2020 at:</a:t>
            </a:r>
          </a:p>
          <a:p>
            <a:r>
              <a:rPr lang="en-US" sz="1100">
                <a:ea typeface="+mn-lt"/>
                <a:cs typeface="+mn-lt"/>
                <a:hlinkClick r:id="rId5"/>
              </a:rPr>
              <a:t>https://www.shutterstock.com/image-vector/autism-early-signs-syndrome-children-spectrum-1175748286</a:t>
            </a:r>
            <a:endParaRPr lang="en-US" sz="1100"/>
          </a:p>
          <a:p>
            <a:endParaRPr lang="en-US" sz="1100">
              <a:solidFill>
                <a:srgbClr val="000000"/>
              </a:solidFill>
              <a:latin typeface="Century Gothic"/>
            </a:endParaRPr>
          </a:p>
          <a:p>
            <a:r>
              <a:rPr lang="en-US" sz="1100">
                <a:solidFill>
                  <a:srgbClr val="000000"/>
                </a:solidFill>
                <a:latin typeface="Arial"/>
                <a:cs typeface="Arial"/>
              </a:rPr>
              <a:t>Human Rights in Iran. (2018) </a:t>
            </a:r>
            <a:r>
              <a:rPr lang="en-US" sz="1100" i="1">
                <a:latin typeface="Arial"/>
                <a:cs typeface="Arial"/>
              </a:rPr>
              <a:t>Iran’s Categorization of Autism As a “Special Disease” Is a Double-Edged Sword for Persons With Disabilities. </a:t>
            </a:r>
            <a:r>
              <a:rPr lang="en-US" sz="1100">
                <a:latin typeface="Arial"/>
                <a:cs typeface="Arial"/>
              </a:rPr>
              <a:t>Centre For Human Rights in Iran publications. Iran.</a:t>
            </a:r>
          </a:p>
          <a:p>
            <a:endParaRPr lang="en-US" sz="1100">
              <a:solidFill>
                <a:srgbClr val="000000"/>
              </a:solidFill>
              <a:latin typeface="Arial"/>
              <a:cs typeface="Arial"/>
            </a:endParaRPr>
          </a:p>
          <a:p>
            <a:r>
              <a:rPr lang="en-US" sz="1100">
                <a:solidFill>
                  <a:srgbClr val="000000"/>
                </a:solidFill>
                <a:latin typeface="Arial"/>
                <a:cs typeface="Arial"/>
              </a:rPr>
              <a:t>Accessed 05/05/2020 at:</a:t>
            </a:r>
          </a:p>
          <a:p>
            <a:r>
              <a:rPr lang="en-US" sz="1100">
                <a:ea typeface="+mn-lt"/>
                <a:cs typeface="+mn-lt"/>
                <a:hlinkClick r:id="rId6"/>
              </a:rPr>
              <a:t>https://www.iranhumanrights.org/2018/04/iran-autism-disease-healthcare/#</a:t>
            </a:r>
            <a:endParaRPr lang="en-US" sz="1100"/>
          </a:p>
          <a:p>
            <a:endParaRPr lang="en-US" sz="1100">
              <a:solidFill>
                <a:srgbClr val="000000"/>
              </a:solidFill>
              <a:latin typeface="Century Gothic"/>
              <a:cs typeface="Arial"/>
            </a:endParaRPr>
          </a:p>
          <a:p>
            <a:endParaRPr lang="en-GB" sz="1100">
              <a:ea typeface="+mn-lt"/>
              <a:cs typeface="+mn-lt"/>
            </a:endParaRPr>
          </a:p>
          <a:p>
            <a:r>
              <a:rPr lang="en-GB" sz="1100">
                <a:latin typeface="Arial"/>
                <a:cs typeface="Arial"/>
              </a:rPr>
              <a:t>Henderson. T. (2016) </a:t>
            </a:r>
            <a:r>
              <a:rPr lang="en-GB" sz="1100" i="1">
                <a:latin typeface="Arial"/>
                <a:cs typeface="Arial"/>
              </a:rPr>
              <a:t>Anxiety in children on the autism spectrum. </a:t>
            </a:r>
            <a:r>
              <a:rPr lang="en-GB" sz="1100">
                <a:latin typeface="Arial"/>
                <a:cs typeface="Arial"/>
              </a:rPr>
              <a:t>The Toby Henderson Trust. The Toby Henderson Trust Publications. Northumberland. </a:t>
            </a:r>
            <a:endParaRPr lang="en-US" sz="1100">
              <a:ea typeface="+mn-lt"/>
              <a:cs typeface="+mn-lt"/>
            </a:endParaRPr>
          </a:p>
          <a:p>
            <a:endParaRPr lang="en-GB" sz="1100">
              <a:ea typeface="+mn-lt"/>
              <a:cs typeface="+mn-lt"/>
            </a:endParaRPr>
          </a:p>
          <a:p>
            <a:r>
              <a:rPr lang="en-GB" sz="1100">
                <a:latin typeface="Arial"/>
                <a:cs typeface="Arial"/>
              </a:rPr>
              <a:t>Accessed 09/05/2020 at:</a:t>
            </a:r>
            <a:endParaRPr lang="en-US" sz="1100">
              <a:ea typeface="+mn-lt"/>
              <a:cs typeface="+mn-lt"/>
            </a:endParaRPr>
          </a:p>
          <a:p>
            <a:endParaRPr lang="en-GB" sz="1100">
              <a:ea typeface="+mn-lt"/>
              <a:cs typeface="+mn-lt"/>
            </a:endParaRPr>
          </a:p>
          <a:p>
            <a:r>
              <a:rPr lang="en-GB" sz="1100">
                <a:latin typeface="Century Gothic"/>
                <a:cs typeface="Arial"/>
                <a:hlinkClick r:id="rId7"/>
              </a:rPr>
              <a:t>http://www.ttht.co.uk/news/anxiety-children-autism-753</a:t>
            </a:r>
            <a:endParaRPr lang="en-US"/>
          </a:p>
          <a:p>
            <a:endParaRPr lang="en-US" sz="1100">
              <a:solidFill>
                <a:srgbClr val="000000"/>
              </a:solidFill>
              <a:latin typeface="Century Gothic"/>
              <a:cs typeface="Arial"/>
            </a:endParaRPr>
          </a:p>
          <a:p>
            <a:endParaRPr lang="en-US" sz="1100">
              <a:solidFill>
                <a:srgbClr val="000000"/>
              </a:solidFill>
              <a:latin typeface="Century Gothic"/>
              <a:cs typeface="Arial"/>
            </a:endParaRPr>
          </a:p>
          <a:p>
            <a:endParaRPr lang="en-US" sz="1100">
              <a:latin typeface="Arial"/>
              <a:cs typeface="Arial"/>
            </a:endParaRPr>
          </a:p>
          <a:p>
            <a:endParaRPr lang="en-US" sz="1100">
              <a:solidFill>
                <a:srgbClr val="000000"/>
              </a:solidFill>
              <a:latin typeface="Century Gothic"/>
              <a:cs typeface="Arial"/>
            </a:endParaRPr>
          </a:p>
          <a:p>
            <a:endParaRPr lang="en-US" sz="1100">
              <a:cs typeface="Arial"/>
            </a:endParaRPr>
          </a:p>
          <a:p>
            <a:endParaRPr lang="en-US" sz="1100">
              <a:solidFill>
                <a:srgbClr val="000000"/>
              </a:solidFill>
              <a:latin typeface="Century Gothic"/>
              <a:cs typeface="Arial"/>
            </a:endParaRPr>
          </a:p>
          <a:p>
            <a:endParaRPr lang="en-US" sz="1100">
              <a:solidFill>
                <a:srgbClr val="000000"/>
              </a:solidFill>
              <a:latin typeface="Century Gothic"/>
              <a:cs typeface="Arial"/>
            </a:endParaRPr>
          </a:p>
          <a:p>
            <a:endParaRPr lang="en-US" sz="1100">
              <a:solidFill>
                <a:srgbClr val="000000"/>
              </a:solidFill>
              <a:latin typeface="Arial"/>
              <a:cs typeface="Arial"/>
            </a:endParaRPr>
          </a:p>
          <a:p>
            <a:endParaRPr lang="en-US" sz="1200">
              <a:solidFill>
                <a:srgbClr val="000000"/>
              </a:solidFill>
              <a:latin typeface="Arial"/>
              <a:cs typeface="Arial"/>
            </a:endParaRPr>
          </a:p>
        </p:txBody>
      </p:sp>
    </p:spTree>
    <p:extLst>
      <p:ext uri="{BB962C8B-B14F-4D97-AF65-F5344CB8AC3E}">
        <p14:creationId xmlns:p14="http://schemas.microsoft.com/office/powerpoint/2010/main" val="706415485"/>
      </p:ext>
    </p:extLst>
  </p:cSld>
  <p:clrMapOvr>
    <a:masterClrMapping/>
  </p:clrMapOvr>
  <p:transition spd="slow">
    <p:push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A4A1A-92D9-4BCE-A8F2-A9D02C1271F3}"/>
              </a:ext>
            </a:extLst>
          </p:cNvPr>
          <p:cNvSpPr txBox="1"/>
          <p:nvPr/>
        </p:nvSpPr>
        <p:spPr>
          <a:xfrm>
            <a:off x="-5751" y="-5750"/>
            <a:ext cx="10808897" cy="81253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ea typeface="+mn-lt"/>
                <a:cs typeface="Arial"/>
              </a:rPr>
              <a:t>Lanc</a:t>
            </a:r>
            <a:r>
              <a:rPr lang="en-US" sz="1200">
                <a:latin typeface="Arial"/>
                <a:ea typeface="+mn-lt"/>
                <a:cs typeface="Arial"/>
              </a:rPr>
              <a:t>, Org. (2018) </a:t>
            </a:r>
            <a:r>
              <a:rPr lang="en-US" sz="1200" i="1">
                <a:latin typeface="Arial"/>
                <a:ea typeface="+mn-lt"/>
                <a:cs typeface="Arial"/>
              </a:rPr>
              <a:t>Autism Spectrum Disorder . </a:t>
            </a:r>
            <a:r>
              <a:rPr lang="en-US" sz="1200">
                <a:latin typeface="Arial"/>
                <a:ea typeface="+mn-lt"/>
                <a:cs typeface="Arial"/>
              </a:rPr>
              <a:t>Learning Assessment and NeuroCare Publications. Greater Manchester.</a:t>
            </a:r>
            <a:endParaRPr lang="en-US" sz="1200">
              <a:ea typeface="+mn-lt"/>
              <a:cs typeface="+mn-lt"/>
            </a:endParaRPr>
          </a:p>
          <a:p>
            <a:endParaRPr lang="en-US" sz="1200">
              <a:ea typeface="+mn-lt"/>
              <a:cs typeface="+mn-lt"/>
            </a:endParaRPr>
          </a:p>
          <a:p>
            <a:r>
              <a:rPr lang="en-US" sz="1200">
                <a:latin typeface="Arial"/>
                <a:ea typeface="+mn-lt"/>
                <a:cs typeface="Arial"/>
              </a:rPr>
              <a:t>Accessed 05/05/2020 at:</a:t>
            </a:r>
            <a:endParaRPr lang="en-US" sz="1200">
              <a:ea typeface="+mn-lt"/>
              <a:cs typeface="+mn-lt"/>
            </a:endParaRPr>
          </a:p>
          <a:p>
            <a:r>
              <a:rPr lang="en-US" sz="1200">
                <a:latin typeface="Century Gothic"/>
                <a:ea typeface="+mn-lt"/>
                <a:cs typeface="Arial"/>
                <a:hlinkClick r:id="rId2"/>
              </a:rPr>
              <a:t>https://www.lanc.org.uk/related-conditions/autistic-spectrum-difficulties-asd-adhd/</a:t>
            </a:r>
            <a:endParaRPr lang="en-US"/>
          </a:p>
          <a:p>
            <a:endParaRPr lang="en-US" sz="1200">
              <a:latin typeface="Arial"/>
              <a:cs typeface="Arial"/>
            </a:endParaRPr>
          </a:p>
          <a:p>
            <a:r>
              <a:rPr lang="en-US" sz="1200" err="1">
                <a:latin typeface="Arial"/>
                <a:cs typeface="Arial"/>
              </a:rPr>
              <a:t>Mecci</a:t>
            </a:r>
            <a:r>
              <a:rPr lang="en-US" sz="1200">
                <a:latin typeface="Arial"/>
                <a:cs typeface="Arial"/>
              </a:rPr>
              <a:t>, Zeeshan. (2017) </a:t>
            </a:r>
            <a:r>
              <a:rPr lang="en-US" sz="1200" i="1">
                <a:latin typeface="Arial"/>
                <a:cs typeface="Arial"/>
              </a:rPr>
              <a:t>Has Comedy Gone Too Far With Stand Up Comedian Mocking His Autistic Child’s Behavior. </a:t>
            </a:r>
            <a:r>
              <a:rPr lang="en-US" sz="1200" err="1">
                <a:latin typeface="Arial"/>
                <a:cs typeface="Arial"/>
              </a:rPr>
              <a:t>AutisM</a:t>
            </a:r>
            <a:r>
              <a:rPr lang="en-US" sz="1200">
                <a:latin typeface="Arial"/>
                <a:cs typeface="Arial"/>
              </a:rPr>
              <a:t> Mag Publications. California. </a:t>
            </a:r>
            <a:endParaRPr lang="en-US" sz="1200">
              <a:ea typeface="+mn-lt"/>
              <a:cs typeface="+mn-lt"/>
            </a:endParaRPr>
          </a:p>
          <a:p>
            <a:endParaRPr lang="en-US" sz="1200">
              <a:ea typeface="+mn-lt"/>
              <a:cs typeface="+mn-lt"/>
            </a:endParaRPr>
          </a:p>
          <a:p>
            <a:r>
              <a:rPr lang="en-US" sz="1200">
                <a:latin typeface="Arial"/>
                <a:cs typeface="Arial"/>
              </a:rPr>
              <a:t>Accessed 05/05/2020 at: </a:t>
            </a:r>
            <a:endParaRPr lang="en-US" sz="1200">
              <a:ea typeface="+mn-lt"/>
              <a:cs typeface="+mn-lt"/>
            </a:endParaRPr>
          </a:p>
          <a:p>
            <a:endParaRPr lang="en-US" sz="1200">
              <a:ea typeface="+mn-lt"/>
              <a:cs typeface="+mn-lt"/>
            </a:endParaRPr>
          </a:p>
          <a:p>
            <a:r>
              <a:rPr lang="en-US" sz="1200">
                <a:latin typeface="Century Gothic"/>
                <a:cs typeface="Arial"/>
                <a:hlinkClick r:id="rId3"/>
              </a:rPr>
              <a:t>https://www.autismag.org/news/has-comedy-gone-too-far-with-stand-up-comedian-mocking-his-autistic-childs-behavior/</a:t>
            </a:r>
            <a:endParaRPr lang="en-US" sz="1200">
              <a:ea typeface="+mn-lt"/>
              <a:cs typeface="+mn-lt"/>
            </a:endParaRPr>
          </a:p>
          <a:p>
            <a:endParaRPr lang="en-US" sz="1200">
              <a:solidFill>
                <a:srgbClr val="658F56"/>
              </a:solidFill>
              <a:ea typeface="+mn-lt"/>
              <a:cs typeface="Arial"/>
            </a:endParaRPr>
          </a:p>
          <a:p>
            <a:endParaRPr lang="en-GB" sz="1200">
              <a:solidFill>
                <a:srgbClr val="000000"/>
              </a:solidFill>
              <a:latin typeface="Century Gothic"/>
              <a:cs typeface="Arial"/>
            </a:endParaRPr>
          </a:p>
          <a:p>
            <a:r>
              <a:rPr lang="en-GB" sz="1200">
                <a:latin typeface="Arial"/>
                <a:cs typeface="Arial"/>
              </a:rPr>
              <a:t>Pappas, S. (2017) </a:t>
            </a:r>
            <a:r>
              <a:rPr lang="en-GB" sz="1200" i="1">
                <a:latin typeface="Arial"/>
                <a:cs typeface="Arial"/>
              </a:rPr>
              <a:t>Fidget Spinners: What They Are, How They Work and Why the Controversy. </a:t>
            </a:r>
            <a:r>
              <a:rPr lang="en-GB" sz="1200">
                <a:latin typeface="Arial"/>
                <a:cs typeface="Arial"/>
              </a:rPr>
              <a:t>Live Science. Future Us Inc Publications. New York. </a:t>
            </a:r>
            <a:endParaRPr lang="en-US" sz="1200">
              <a:ea typeface="+mn-lt"/>
              <a:cs typeface="+mn-lt"/>
            </a:endParaRPr>
          </a:p>
          <a:p>
            <a:endParaRPr lang="en-GB" sz="1200">
              <a:ea typeface="+mn-lt"/>
              <a:cs typeface="+mn-lt"/>
            </a:endParaRPr>
          </a:p>
          <a:p>
            <a:r>
              <a:rPr lang="en-GB" sz="1200">
                <a:latin typeface="Arial"/>
                <a:cs typeface="Arial"/>
              </a:rPr>
              <a:t>Accessed 09/05/2020 at:</a:t>
            </a:r>
            <a:endParaRPr lang="en-US" sz="1200">
              <a:ea typeface="+mn-lt"/>
              <a:cs typeface="+mn-lt"/>
            </a:endParaRPr>
          </a:p>
          <a:p>
            <a:endParaRPr lang="en-GB" sz="1200">
              <a:ea typeface="+mn-lt"/>
              <a:cs typeface="+mn-lt"/>
            </a:endParaRPr>
          </a:p>
          <a:p>
            <a:r>
              <a:rPr lang="en-GB" sz="1200">
                <a:latin typeface="Century Gothic"/>
                <a:cs typeface="Arial"/>
                <a:hlinkClick r:id="rId4"/>
              </a:rPr>
              <a:t>https://www.livescience.com/58916-fidget-spinner-faq.html</a:t>
            </a:r>
            <a:endParaRPr lang="en-GB"/>
          </a:p>
          <a:p>
            <a:endParaRPr lang="en-GB" sz="1200">
              <a:latin typeface="Arial"/>
              <a:cs typeface="Arial"/>
            </a:endParaRPr>
          </a:p>
          <a:p>
            <a:r>
              <a:rPr lang="en-US" sz="1200">
                <a:latin typeface="Arial"/>
                <a:cs typeface="Arial"/>
              </a:rPr>
              <a:t>Reichenberg, A. (2018) </a:t>
            </a:r>
            <a:r>
              <a:rPr lang="en-US" sz="1200" i="1">
                <a:latin typeface="Arial"/>
                <a:cs typeface="Arial"/>
              </a:rPr>
              <a:t>Environment in Autism. </a:t>
            </a:r>
            <a:r>
              <a:rPr lang="en-US" sz="1200">
                <a:latin typeface="Arial"/>
                <a:cs typeface="Arial"/>
              </a:rPr>
              <a:t>Boston Medication Centre. Boston. BioMed Central Publications.  </a:t>
            </a:r>
            <a:endParaRPr lang="en-US" sz="1200">
              <a:ea typeface="+mn-lt"/>
              <a:cs typeface="+mn-lt"/>
            </a:endParaRPr>
          </a:p>
          <a:p>
            <a:endParaRPr lang="en-US" sz="1200">
              <a:ea typeface="+mn-lt"/>
              <a:cs typeface="+mn-lt"/>
            </a:endParaRPr>
          </a:p>
          <a:p>
            <a:r>
              <a:rPr lang="en-US" sz="1200">
                <a:latin typeface="Arial"/>
                <a:cs typeface="Arial"/>
              </a:rPr>
              <a:t>Accessed 07/05/2020 at: </a:t>
            </a:r>
            <a:endParaRPr lang="en-US" sz="1200">
              <a:ea typeface="+mn-lt"/>
              <a:cs typeface="+mn-lt"/>
            </a:endParaRPr>
          </a:p>
          <a:p>
            <a:r>
              <a:rPr lang="en-US" sz="1200">
                <a:solidFill>
                  <a:srgbClr val="658F56"/>
                </a:solidFill>
                <a:latin typeface="Century Gothic"/>
                <a:cs typeface="Arial"/>
                <a:hlinkClick r:id="rId5"/>
              </a:rPr>
              <a:t>https://blogs.biomedcentral.com/on-biology/2018/10/10/environment-in-autism/</a:t>
            </a:r>
            <a:endParaRPr lang="en-GB"/>
          </a:p>
          <a:p>
            <a:endParaRPr lang="en-GB" sz="1200">
              <a:latin typeface="Arial"/>
              <a:cs typeface="Arial"/>
            </a:endParaRPr>
          </a:p>
          <a:p>
            <a:r>
              <a:rPr lang="en-GB" sz="1200">
                <a:latin typeface="Arial"/>
                <a:cs typeface="Arial"/>
              </a:rPr>
              <a:t>Scott, L. (2017) </a:t>
            </a:r>
            <a:r>
              <a:rPr lang="en-GB" sz="1200" i="1">
                <a:latin typeface="Arial"/>
                <a:cs typeface="Arial"/>
              </a:rPr>
              <a:t>No lights, no sirens: Autism awareness changes incident response. </a:t>
            </a:r>
            <a:r>
              <a:rPr lang="en-GB" sz="1200">
                <a:latin typeface="Arial"/>
                <a:cs typeface="Arial"/>
              </a:rPr>
              <a:t>Canadian Firefighter. Annex Business Media publications. Ontario </a:t>
            </a:r>
            <a:endParaRPr lang="en-GB" sz="1200" i="1">
              <a:latin typeface="Arial"/>
              <a:cs typeface="Arial"/>
            </a:endParaRPr>
          </a:p>
          <a:p>
            <a:endParaRPr lang="en-GB" sz="1200">
              <a:latin typeface="Arial"/>
              <a:cs typeface="Arial"/>
            </a:endParaRPr>
          </a:p>
          <a:p>
            <a:r>
              <a:rPr lang="en-GB" sz="1200">
                <a:latin typeface="Arial"/>
                <a:cs typeface="Arial"/>
              </a:rPr>
              <a:t>Accessed 07/05/2020 at:</a:t>
            </a:r>
          </a:p>
          <a:p>
            <a:endParaRPr lang="en-GB" sz="1200">
              <a:latin typeface="Arial"/>
              <a:cs typeface="Arial"/>
            </a:endParaRPr>
          </a:p>
          <a:p>
            <a:r>
              <a:rPr lang="en-GB" sz="1200">
                <a:ea typeface="+mn-lt"/>
                <a:cs typeface="+mn-lt"/>
                <a:hlinkClick r:id="rId6"/>
              </a:rPr>
              <a:t>https://www.cdnfirefighter.com/no-lights-no-sirens-41942/#</a:t>
            </a:r>
            <a:endParaRPr lang="en-GB">
              <a:ea typeface="+mn-lt"/>
              <a:cs typeface="+mn-lt"/>
            </a:endParaRPr>
          </a:p>
          <a:p>
            <a:endParaRPr lang="en-GB" sz="1200"/>
          </a:p>
          <a:p>
            <a:r>
              <a:rPr lang="en-US" sz="1200">
                <a:latin typeface="Arial"/>
                <a:cs typeface="Arial"/>
              </a:rPr>
              <a:t>Vaughn, Mary Ann. (2017) </a:t>
            </a:r>
            <a:r>
              <a:rPr lang="en-US" sz="1200" i="1" err="1">
                <a:latin typeface="Arial"/>
                <a:cs typeface="Arial"/>
              </a:rPr>
              <a:t>Carlow</a:t>
            </a:r>
            <a:r>
              <a:rPr lang="en-US" sz="1200" i="1">
                <a:latin typeface="Arial"/>
                <a:cs typeface="Arial"/>
              </a:rPr>
              <a:t> mother of autistic child says waiting lists are the biggest hurdle they face. </a:t>
            </a:r>
            <a:r>
              <a:rPr lang="en-US" sz="1200" err="1">
                <a:latin typeface="Arial"/>
                <a:cs typeface="Arial"/>
              </a:rPr>
              <a:t>Killkenny</a:t>
            </a:r>
            <a:r>
              <a:rPr lang="en-US" sz="1200">
                <a:latin typeface="Arial"/>
                <a:cs typeface="Arial"/>
              </a:rPr>
              <a:t> </a:t>
            </a:r>
            <a:r>
              <a:rPr lang="en-US" sz="1200" err="1">
                <a:latin typeface="Arial"/>
                <a:cs typeface="Arial"/>
              </a:rPr>
              <a:t>Carlow</a:t>
            </a:r>
            <a:r>
              <a:rPr lang="en-US" sz="1200">
                <a:latin typeface="Arial"/>
                <a:cs typeface="Arial"/>
              </a:rPr>
              <a:t> Local Radio. CK Broadcasting Publications. Kilkenny.  </a:t>
            </a:r>
            <a:endParaRPr lang="en-US" sz="1200">
              <a:ea typeface="+mn-lt"/>
              <a:cs typeface="+mn-lt"/>
            </a:endParaRPr>
          </a:p>
          <a:p>
            <a:endParaRPr lang="en-US" sz="1200">
              <a:ea typeface="+mn-lt"/>
              <a:cs typeface="+mn-lt"/>
            </a:endParaRPr>
          </a:p>
          <a:p>
            <a:r>
              <a:rPr lang="en-US" sz="1200">
                <a:latin typeface="Arial"/>
                <a:cs typeface="Arial"/>
              </a:rPr>
              <a:t>Accessed 07/05/2020 at </a:t>
            </a:r>
            <a:br>
              <a:rPr lang="en-US" sz="1200">
                <a:latin typeface="Arial"/>
                <a:cs typeface="Arial"/>
              </a:rPr>
            </a:br>
            <a:r>
              <a:rPr lang="en-US" sz="1200">
                <a:latin typeface="Arial"/>
                <a:cs typeface="Arial"/>
                <a:hlinkClick r:id="rId7"/>
              </a:rPr>
              <a:t>https://kclr96fm.com/trolley-crisis-hospitals-legacy-recession-says-john-paul-phelan/</a:t>
            </a:r>
            <a:r>
              <a:rPr lang="en-US" sz="1200">
                <a:latin typeface="Arial"/>
                <a:cs typeface="Arial"/>
              </a:rPr>
              <a:t> </a:t>
            </a:r>
            <a:endParaRPr lang="en-US" sz="1200">
              <a:ea typeface="+mn-lt"/>
              <a:cs typeface="+mn-lt"/>
            </a:endParaRPr>
          </a:p>
          <a:p>
            <a:endParaRPr lang="en-GB"/>
          </a:p>
          <a:p>
            <a:endParaRPr lang="en-GB" sz="1200">
              <a:latin typeface="Arial"/>
              <a:cs typeface="Arial"/>
            </a:endParaRPr>
          </a:p>
          <a:p>
            <a:endParaRPr lang="en-GB" sz="1200">
              <a:cs typeface="Arial"/>
            </a:endParaRPr>
          </a:p>
          <a:p>
            <a:endParaRPr lang="en-GB" sz="1200">
              <a:latin typeface="Century Gothic"/>
              <a:cs typeface="Arial"/>
            </a:endParaRPr>
          </a:p>
          <a:p>
            <a:endParaRPr lang="en-GB" sz="1200">
              <a:latin typeface="Arial"/>
              <a:cs typeface="Arial"/>
            </a:endParaRPr>
          </a:p>
          <a:p>
            <a:endParaRPr lang="en-GB" sz="1200">
              <a:latin typeface="Century Gothic"/>
              <a:cs typeface="Arial"/>
            </a:endParaRPr>
          </a:p>
          <a:p>
            <a:endParaRPr lang="en-GB" sz="1200">
              <a:latin typeface="Arial"/>
              <a:cs typeface="Arial"/>
            </a:endParaRPr>
          </a:p>
          <a:p>
            <a:endParaRPr lang="en-GB" sz="1200">
              <a:cs typeface="Arial"/>
            </a:endParaRPr>
          </a:p>
          <a:p>
            <a:endParaRPr lang="en-GB" sz="1200"/>
          </a:p>
        </p:txBody>
      </p:sp>
    </p:spTree>
    <p:extLst>
      <p:ext uri="{BB962C8B-B14F-4D97-AF65-F5344CB8AC3E}">
        <p14:creationId xmlns:p14="http://schemas.microsoft.com/office/powerpoint/2010/main" val="3346205384"/>
      </p:ext>
    </p:extLst>
  </p:cSld>
  <p:clrMapOvr>
    <a:masterClrMapping/>
  </p:clrMapOvr>
  <p:transition spd="slow">
    <p:push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34799F-7D68-4531-B61C-590DBD625EB3}"/>
              </a:ext>
            </a:extLst>
          </p:cNvPr>
          <p:cNvSpPr txBox="1"/>
          <p:nvPr/>
        </p:nvSpPr>
        <p:spPr>
          <a:xfrm>
            <a:off x="2208362" y="238664"/>
            <a:ext cx="1033444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Segoe UI"/>
              </a:rPr>
              <a:t>Vaughn, Mary Ann. (2017) </a:t>
            </a:r>
            <a:r>
              <a:rPr lang="en-US" i="1" err="1">
                <a:latin typeface="Arial"/>
                <a:cs typeface="Segoe UI"/>
              </a:rPr>
              <a:t>Carlow</a:t>
            </a:r>
            <a:r>
              <a:rPr lang="en-US" i="1">
                <a:latin typeface="Arial"/>
                <a:cs typeface="Segoe UI"/>
              </a:rPr>
              <a:t> mother of autistic child says waiting lists are the biggest hurdle they face. </a:t>
            </a:r>
            <a:r>
              <a:rPr lang="en-US" err="1">
                <a:latin typeface="Arial"/>
                <a:cs typeface="Segoe UI"/>
              </a:rPr>
              <a:t>Killkenny</a:t>
            </a:r>
            <a:r>
              <a:rPr lang="en-US">
                <a:latin typeface="Arial"/>
                <a:cs typeface="Segoe UI"/>
              </a:rPr>
              <a:t> </a:t>
            </a:r>
            <a:r>
              <a:rPr lang="en-US" err="1">
                <a:latin typeface="Arial"/>
                <a:cs typeface="Segoe UI"/>
              </a:rPr>
              <a:t>Carlow</a:t>
            </a:r>
            <a:r>
              <a:rPr lang="en-US">
                <a:latin typeface="Arial"/>
                <a:cs typeface="Segoe UI"/>
              </a:rPr>
              <a:t> Local Radio. CK Broadcasting Publications. Kilkenny. ​</a:t>
            </a:r>
          </a:p>
          <a:p>
            <a:r>
              <a:rPr lang="en-US">
                <a:latin typeface="Arial"/>
                <a:cs typeface="Segoe UI"/>
              </a:rPr>
              <a:t>​</a:t>
            </a:r>
          </a:p>
          <a:p>
            <a:r>
              <a:rPr lang="en-US">
                <a:latin typeface="Arial"/>
                <a:cs typeface="Segoe UI"/>
              </a:rPr>
              <a:t>Accessed 07/05/2020 at​</a:t>
            </a:r>
            <a:br>
              <a:rPr lang="en-US">
                <a:latin typeface="Arial"/>
                <a:cs typeface="Segoe UI"/>
              </a:rPr>
            </a:br>
            <a:r>
              <a:rPr lang="en-US">
                <a:solidFill>
                  <a:srgbClr val="658F56"/>
                </a:solidFill>
                <a:cs typeface="Segoe UI"/>
                <a:hlinkClick r:id="rId2"/>
              </a:rPr>
              <a:t>https://kclr96fm.com/trolley-crisis-hospitals-legacy-recession-says-john-paul-phelan/</a:t>
            </a:r>
            <a:r>
              <a:rPr lang="en-US">
                <a:latin typeface="Arial"/>
                <a:cs typeface="Segoe UI"/>
              </a:rPr>
              <a:t>​</a:t>
            </a:r>
          </a:p>
          <a:p>
            <a:r>
              <a:rPr lang="en-US">
                <a:latin typeface="Arial"/>
                <a:cs typeface="Segoe UI"/>
              </a:rPr>
              <a:t>​</a:t>
            </a:r>
          </a:p>
          <a:p>
            <a:r>
              <a:rPr lang="en-US">
                <a:latin typeface="Arial"/>
                <a:cs typeface="Segoe UI"/>
              </a:rPr>
              <a:t>​</a:t>
            </a:r>
          </a:p>
          <a:p>
            <a:endParaRPr lang="en-US">
              <a:solidFill>
                <a:srgbClr val="000000"/>
              </a:solidFill>
              <a:latin typeface="Arial"/>
              <a:cs typeface="Segoe UI"/>
            </a:endParaRPr>
          </a:p>
        </p:txBody>
      </p:sp>
    </p:spTree>
    <p:extLst>
      <p:ext uri="{BB962C8B-B14F-4D97-AF65-F5344CB8AC3E}">
        <p14:creationId xmlns:p14="http://schemas.microsoft.com/office/powerpoint/2010/main" val="118941071"/>
      </p:ext>
    </p:extLst>
  </p:cSld>
  <p:clrMapOvr>
    <a:masterClrMapping/>
  </p:clrMapOvr>
  <p:transition spd="slow">
    <p:push dir="d"/>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cell phone&#10;&#10;Description generated with high confidence">
            <a:extLst>
              <a:ext uri="{FF2B5EF4-FFF2-40B4-BE49-F238E27FC236}">
                <a16:creationId xmlns:a16="http://schemas.microsoft.com/office/drawing/2014/main" id="{DB71A047-94F4-4A76-B2F6-DA5A4FA5D7D5}"/>
              </a:ext>
            </a:extLst>
          </p:cNvPr>
          <p:cNvPicPr>
            <a:picLocks noChangeAspect="1"/>
          </p:cNvPicPr>
          <p:nvPr/>
        </p:nvPicPr>
        <p:blipFill rotWithShape="1">
          <a:blip r:embed="rId2"/>
          <a:srcRect t="348" r="-1" b="-1"/>
          <a:stretch/>
        </p:blipFill>
        <p:spPr>
          <a:xfrm>
            <a:off x="321733" y="321733"/>
            <a:ext cx="11548534" cy="6214534"/>
          </a:xfrm>
          <a:prstGeom prst="rect">
            <a:avLst/>
          </a:prstGeom>
        </p:spPr>
      </p:pic>
    </p:spTree>
    <p:extLst>
      <p:ext uri="{BB962C8B-B14F-4D97-AF65-F5344CB8AC3E}">
        <p14:creationId xmlns:p14="http://schemas.microsoft.com/office/powerpoint/2010/main" val="1741791486"/>
      </p:ext>
    </p:extLst>
  </p:cSld>
  <p:clrMapOvr>
    <a:masterClrMapping/>
  </p:clrMapOvr>
  <p:transition spd="slow">
    <p:push dir="d"/>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42C9664-5ADC-4E3F-A704-CF55AE753A3C}"/>
              </a:ext>
            </a:extLst>
          </p:cNvPr>
          <p:cNvSpPr txBox="1"/>
          <p:nvPr/>
        </p:nvSpPr>
        <p:spPr>
          <a:xfrm>
            <a:off x="448733" y="1058333"/>
            <a:ext cx="1100666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latin typeface="Calibri"/>
              </a:rPr>
              <a:t>Autism Speaks (2020) ‘</a:t>
            </a:r>
            <a:r>
              <a:rPr lang="en-GB" sz="2800" i="1">
                <a:latin typeface="Calibri"/>
              </a:rPr>
              <a:t>Autism Diagnosis Criteria: DSM-5’</a:t>
            </a:r>
            <a:r>
              <a:rPr lang="en-GB" sz="2800">
                <a:latin typeface="Calibri"/>
              </a:rPr>
              <a:t> Available at: </a:t>
            </a:r>
            <a:r>
              <a:rPr lang="en-GB" sz="2800">
                <a:latin typeface="Calibri"/>
                <a:hlinkClick r:id="rId2"/>
              </a:rPr>
              <a:t>https://www.autismspeaks.org/autism-diagnosis-criteria-dsm-5</a:t>
            </a:r>
            <a:r>
              <a:rPr lang="en-GB" sz="2800">
                <a:latin typeface="Calibri"/>
              </a:rPr>
              <a:t> (Accessed: 10/05/2020)</a:t>
            </a:r>
          </a:p>
          <a:p>
            <a:r>
              <a:rPr lang="en-GB" sz="2800">
                <a:latin typeface="Calibri"/>
              </a:rPr>
              <a:t>Gillingham, G. (1995) </a:t>
            </a:r>
            <a:r>
              <a:rPr lang="en-GB" sz="2800" i="1">
                <a:latin typeface="Calibri"/>
              </a:rPr>
              <a:t>Autism: handle with care!</a:t>
            </a:r>
            <a:r>
              <a:rPr lang="en-GB" sz="2800">
                <a:latin typeface="Calibri"/>
              </a:rPr>
              <a:t> 2</a:t>
            </a:r>
            <a:r>
              <a:rPr lang="en-GB" sz="2800" baseline="30000">
                <a:latin typeface="Calibri"/>
              </a:rPr>
              <a:t>nd</a:t>
            </a:r>
            <a:r>
              <a:rPr lang="en-GB" sz="2800">
                <a:latin typeface="Calibri"/>
              </a:rPr>
              <a:t> Ed. Future Education.</a:t>
            </a:r>
          </a:p>
          <a:p>
            <a:r>
              <a:rPr lang="en-US" sz="2800">
                <a:latin typeface="Calibri"/>
              </a:rPr>
              <a:t>Grandin, T. and Panek, R. (2013) ‘What's Right With the Autistic Mind.’ </a:t>
            </a:r>
            <a:r>
              <a:rPr lang="en-US" sz="2800" i="1">
                <a:latin typeface="Calibri"/>
              </a:rPr>
              <a:t>Time International (South Pacific Edition)</a:t>
            </a:r>
            <a:r>
              <a:rPr lang="en-US" sz="2800">
                <a:latin typeface="Calibri"/>
              </a:rPr>
              <a:t>, 182(15), pp.56–60.</a:t>
            </a:r>
          </a:p>
          <a:p>
            <a:r>
              <a:rPr lang="en-GB" sz="2800">
                <a:latin typeface="Calibri"/>
              </a:rPr>
              <a:t>National Autistic Society (2016) ‘</a:t>
            </a:r>
            <a:r>
              <a:rPr lang="en-GB" sz="2800" i="1">
                <a:latin typeface="Calibri"/>
              </a:rPr>
              <a:t>Sensory Differences’</a:t>
            </a:r>
            <a:r>
              <a:rPr lang="en-GB" sz="2800">
                <a:latin typeface="Calibri"/>
              </a:rPr>
              <a:t> Available at: </a:t>
            </a:r>
            <a:r>
              <a:rPr lang="en-GB" sz="2800">
                <a:latin typeface="Calibri"/>
                <a:hlinkClick r:id="rId3"/>
              </a:rPr>
              <a:t>https://www.autism.org.uk/about/behaviour/sensory-world.aspx</a:t>
            </a:r>
            <a:r>
              <a:rPr lang="en-GB" sz="2800">
                <a:latin typeface="Calibri"/>
              </a:rPr>
              <a:t> (Accessed: 09/05/2020)</a:t>
            </a:r>
          </a:p>
          <a:p>
            <a:r>
              <a:rPr lang="en-GB" sz="2800">
                <a:latin typeface="Calibri"/>
              </a:rPr>
              <a:t>National Autistic Society (2016) ‘</a:t>
            </a:r>
            <a:r>
              <a:rPr lang="en-GB" sz="2800" i="1">
                <a:latin typeface="Calibri"/>
              </a:rPr>
              <a:t>Visual Supports’</a:t>
            </a:r>
            <a:r>
              <a:rPr lang="en-GB" sz="2800">
                <a:latin typeface="Calibri"/>
              </a:rPr>
              <a:t> Available at: </a:t>
            </a:r>
            <a:r>
              <a:rPr lang="en-GB" sz="2800">
                <a:latin typeface="Calibri"/>
                <a:hlinkClick r:id="rId4"/>
              </a:rPr>
              <a:t>https://www.autism.org.uk/about/strategies/visual-supports.aspx</a:t>
            </a:r>
            <a:r>
              <a:rPr lang="en-GB" sz="2800">
                <a:latin typeface="Calibri"/>
              </a:rPr>
              <a:t> (Accessed: 08/05/2020)</a:t>
            </a:r>
          </a:p>
        </p:txBody>
      </p:sp>
    </p:spTree>
    <p:extLst>
      <p:ext uri="{BB962C8B-B14F-4D97-AF65-F5344CB8AC3E}">
        <p14:creationId xmlns:p14="http://schemas.microsoft.com/office/powerpoint/2010/main" val="4197915496"/>
      </p:ext>
    </p:extLst>
  </p:cSld>
  <p:clrMapOvr>
    <a:masterClrMapping/>
  </p:clrMapOvr>
  <p:transition spd="slow">
    <p:push dir="d"/>
  </p:transition>
</p:sld>
</file>

<file path=ppt/theme/theme1.xml><?xml version="1.0" encoding="utf-8"?>
<a:theme xmlns:a="http://schemas.openxmlformats.org/drawingml/2006/main" name="ShapesVTI">
  <a:themeElements>
    <a:clrScheme name="AnalogousFromRegularSeedLeftStep">
      <a:dk1>
        <a:srgbClr val="000000"/>
      </a:dk1>
      <a:lt1>
        <a:srgbClr val="FFFFFF"/>
      </a:lt1>
      <a:dk2>
        <a:srgbClr val="242641"/>
      </a:dk2>
      <a:lt2>
        <a:srgbClr val="E2E4E8"/>
      </a:lt2>
      <a:accent1>
        <a:srgbClr val="CC9824"/>
      </a:accent1>
      <a:accent2>
        <a:srgbClr val="D54C17"/>
      </a:accent2>
      <a:accent3>
        <a:srgbClr val="E72944"/>
      </a:accent3>
      <a:accent4>
        <a:srgbClr val="D51781"/>
      </a:accent4>
      <a:accent5>
        <a:srgbClr val="E729E2"/>
      </a:accent5>
      <a:accent6>
        <a:srgbClr val="8B17D5"/>
      </a:accent6>
      <a:hlink>
        <a:srgbClr val="4A6FC2"/>
      </a:hlink>
      <a:folHlink>
        <a:srgbClr val="7F7F7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BrushVTI">
  <a:themeElements>
    <a:clrScheme name="AnalogousFromLightSeedLeftStep">
      <a:dk1>
        <a:srgbClr val="000000"/>
      </a:dk1>
      <a:lt1>
        <a:srgbClr val="FFFFFF"/>
      </a:lt1>
      <a:dk2>
        <a:srgbClr val="243341"/>
      </a:dk2>
      <a:lt2>
        <a:srgbClr val="E4E8E2"/>
      </a:lt2>
      <a:accent1>
        <a:srgbClr val="C57FDD"/>
      </a:accent1>
      <a:accent2>
        <a:srgbClr val="8963D6"/>
      </a:accent2>
      <a:accent3>
        <a:srgbClr val="7F87DD"/>
      </a:accent3>
      <a:accent4>
        <a:srgbClr val="639DD6"/>
      </a:accent4>
      <a:accent5>
        <a:srgbClr val="59AFB7"/>
      </a:accent5>
      <a:accent6>
        <a:srgbClr val="53B594"/>
      </a:accent6>
      <a:hlink>
        <a:srgbClr val="658F56"/>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4D796F-2423-4E7A-B762-C07E20D90F8A}">
  <ds:schemaRefs>
    <ds:schemaRef ds:uri="6ce03418-4b85-46e6-9705-46dd5ee7fda4"/>
    <ds:schemaRef ds:uri="8e4cb740-4a10-46c5-90de-9cf76d8df6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1D486D5-D030-49D8-8EE3-CE2CD9642F5D}">
  <ds:schemaRefs>
    <ds:schemaRef ds:uri="6ce03418-4b85-46e6-9705-46dd5ee7fda4"/>
    <ds:schemaRef ds:uri="8e4cb740-4a10-46c5-90de-9cf76d8df6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17C2266-ED00-4753-92FB-7912FF004B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ShapesVTI</vt:lpstr>
      <vt:lpstr>BrushVTI</vt:lpstr>
      <vt:lpstr>Autism:   The workshop to prepare you.</vt:lpstr>
      <vt:lpstr>PowerPoint Presentation</vt:lpstr>
      <vt:lpstr>PowerPoint Presentation</vt:lpstr>
      <vt:lpstr>PowerPoint Presentation</vt:lpstr>
      <vt:lpstr>Sensory and physical needs:</vt:lpstr>
      <vt:lpstr>Hyper vs Hypo sensitivity: in the classroom</vt:lpstr>
      <vt:lpstr>Hyper vs Hypo sensitivity: in the classroom</vt:lpstr>
      <vt:lpstr>PowerPoint Presentation</vt:lpstr>
      <vt:lpstr>PowerPoint Presentation</vt:lpstr>
      <vt:lpstr>PowerPoint Presentation</vt:lpstr>
      <vt:lpstr>PowerPoint Presentation</vt:lpstr>
      <vt:lpstr>PowerPoint Presentation</vt:lpstr>
      <vt:lpstr>What the Teacher can do to help: Active interventions</vt:lpstr>
      <vt:lpstr>What the Teacher can do to help:  Environmental interventions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Cognitive and learning:</vt:lpstr>
      <vt:lpstr>Levels of Functioning: DSM-V</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2020-05-11T15:31:07Z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