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02" r:id="rId1"/>
  </p:sldMasterIdLst>
  <p:notesMasterIdLst>
    <p:notesMasterId r:id="rId26"/>
  </p:notesMasterIdLst>
  <p:sldIdLst>
    <p:sldId id="284" r:id="rId2"/>
    <p:sldId id="259" r:id="rId3"/>
    <p:sldId id="415" r:id="rId4"/>
    <p:sldId id="430" r:id="rId5"/>
    <p:sldId id="431" r:id="rId6"/>
    <p:sldId id="417" r:id="rId7"/>
    <p:sldId id="432" r:id="rId8"/>
    <p:sldId id="437" r:id="rId9"/>
    <p:sldId id="438" r:id="rId10"/>
    <p:sldId id="439" r:id="rId11"/>
    <p:sldId id="440" r:id="rId12"/>
    <p:sldId id="441" r:id="rId13"/>
    <p:sldId id="442" r:id="rId14"/>
    <p:sldId id="443" r:id="rId15"/>
    <p:sldId id="444" r:id="rId16"/>
    <p:sldId id="445" r:id="rId17"/>
    <p:sldId id="419" r:id="rId18"/>
    <p:sldId id="433" r:id="rId19"/>
    <p:sldId id="434" r:id="rId20"/>
    <p:sldId id="435" r:id="rId21"/>
    <p:sldId id="423" r:id="rId22"/>
    <p:sldId id="436" r:id="rId23"/>
    <p:sldId id="425" r:id="rId24"/>
    <p:sldId id="30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993366"/>
    <a:srgbClr val="AC8300"/>
    <a:srgbClr val="E9DBF5"/>
    <a:srgbClr val="CEAEE8"/>
    <a:srgbClr val="AF7DD9"/>
    <a:srgbClr val="8E48C8"/>
    <a:srgbClr val="A46AD4"/>
    <a:srgbClr val="FFE181"/>
    <a:srgbClr val="652C9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167" autoAdjust="0"/>
    <p:restoredTop sz="94655" autoAdjust="0"/>
  </p:normalViewPr>
  <p:slideViewPr>
    <p:cSldViewPr>
      <p:cViewPr>
        <p:scale>
          <a:sx n="82" d="100"/>
          <a:sy n="82" d="100"/>
        </p:scale>
        <p:origin x="720" y="41"/>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7CD34D3B-1DDF-4650-BA46-CD69FE1E5BF5}"/>
    <pc:docChg chg="modSld sldOrd">
      <pc:chgData name="Irina Neaga" userId="13ef5b0c-644d-4705-8b70-f94d4b718805" providerId="ADAL" clId="{7CD34D3B-1DDF-4650-BA46-CD69FE1E5BF5}" dt="2024-09-26T09:45:20.926" v="1"/>
      <pc:docMkLst>
        <pc:docMk/>
      </pc:docMkLst>
      <pc:sldChg chg="ord">
        <pc:chgData name="Irina Neaga" userId="13ef5b0c-644d-4705-8b70-f94d4b718805" providerId="ADAL" clId="{7CD34D3B-1DDF-4650-BA46-CD69FE1E5BF5}" dt="2024-09-26T09:45:20.926" v="1"/>
        <pc:sldMkLst>
          <pc:docMk/>
          <pc:sldMk cId="2526813723" sldId="43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D7B5F1-D0D0-49F8-9A1C-6AFE93604869}" type="datetimeFigureOut">
              <a:rPr lang="en-US" smtClean="0"/>
              <a:pPr/>
              <a:t>9/26/2024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4E59C40-8A52-4801-A432-BAC6F785205A}" type="slidenum">
              <a:rPr lang="en-US" smtClean="0"/>
              <a:pPr/>
              <a:t>‹#›</a:t>
            </a:fld>
            <a:endParaRPr lang="en-US"/>
          </a:p>
        </p:txBody>
      </p:sp>
    </p:spTree>
    <p:extLst>
      <p:ext uri="{BB962C8B-B14F-4D97-AF65-F5344CB8AC3E}">
        <p14:creationId xmlns:p14="http://schemas.microsoft.com/office/powerpoint/2010/main" val="570806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userDrawn="1">
  <p:cSld name="Text and Picture Fade on Path">
    <p:bg>
      <p:bgPr>
        <a:gradFill>
          <a:gsLst>
            <a:gs pos="0">
              <a:srgbClr val="FFFFFF"/>
            </a:gs>
            <a:gs pos="28000">
              <a:srgbClr val="FEFEFE"/>
            </a:gs>
            <a:gs pos="100000">
              <a:srgbClr val="E8E3D8"/>
            </a:gs>
          </a:gsLst>
          <a:path path="circle">
            <a:fillToRect l="50000" t="-80000" r="50000" b="180000"/>
          </a:path>
        </a:gradFill>
        <a:effectLst/>
      </p:bgPr>
    </p:bg>
    <p:spTree>
      <p:nvGrpSpPr>
        <p:cNvPr id="1" name=""/>
        <p:cNvGrpSpPr/>
        <p:nvPr/>
      </p:nvGrpSpPr>
      <p:grpSpPr>
        <a:xfrm>
          <a:off x="0" y="0"/>
          <a:ext cx="0" cy="0"/>
          <a:chOff x="0" y="0"/>
          <a:chExt cx="0" cy="0"/>
        </a:xfrm>
      </p:grpSpPr>
      <p:sp>
        <p:nvSpPr>
          <p:cNvPr id="10" name="Rectangle 9"/>
          <p:cNvSpPr/>
          <p:nvPr userDrawn="1"/>
        </p:nvSpPr>
        <p:spPr>
          <a:xfrm>
            <a:off x="0" y="1512125"/>
            <a:ext cx="8839200" cy="2895600"/>
          </a:xfrm>
          <a:prstGeom prst="rect">
            <a:avLst/>
          </a:prstGeom>
          <a:gradFill flip="none" rotWithShape="1">
            <a:gsLst>
              <a:gs pos="36000">
                <a:schemeClr val="accent2">
                  <a:lumMod val="85000"/>
                </a:schemeClr>
              </a:gs>
              <a:gs pos="0">
                <a:schemeClr val="accent2">
                  <a:lumMod val="50000"/>
                </a:schemeClr>
              </a:gs>
              <a:gs pos="100000">
                <a:schemeClr val="accent2">
                  <a:lumMod val="85000"/>
                </a:schemeClr>
              </a:gs>
            </a:gsLst>
            <a:lin ang="0" scaled="1"/>
            <a:tileRect/>
          </a:gradFill>
          <a:ln w="25400" cap="flat" cmpd="sng" algn="ctr">
            <a:noFill/>
            <a:prstDash val="solid"/>
          </a:ln>
          <a:effectLst/>
        </p:spPr>
        <p:txBody>
          <a:bodyPr rtlCol="0" anchor="ctr"/>
          <a:lstStyle/>
          <a:p>
            <a:pPr algn="ctr">
              <a:defRPr/>
            </a:pPr>
            <a:endParaRPr lang="en-US" kern="0" dirty="0">
              <a:solidFill>
                <a:prstClr val="white"/>
              </a:solidFill>
              <a:latin typeface="Calibri"/>
            </a:endParaRPr>
          </a:p>
        </p:txBody>
      </p:sp>
      <p:sp>
        <p:nvSpPr>
          <p:cNvPr id="2" name="Title 1"/>
          <p:cNvSpPr>
            <a:spLocks noGrp="1"/>
          </p:cNvSpPr>
          <p:nvPr>
            <p:ph type="title"/>
          </p:nvPr>
        </p:nvSpPr>
        <p:spPr>
          <a:xfrm>
            <a:off x="3048000" y="914400"/>
            <a:ext cx="5562600" cy="761775"/>
          </a:xfrm>
        </p:spPr>
        <p:txBody>
          <a:bodyPr anchor="ctr">
            <a:noAutofit/>
          </a:bodyPr>
          <a:lstStyle>
            <a:lvl1pPr>
              <a:defRPr sz="3800" b="0">
                <a:solidFill>
                  <a:schemeClr val="accent3"/>
                </a:solidFill>
                <a:latin typeface="Rockwell" pitchFamily="18" charset="0"/>
              </a:defRPr>
            </a:lvl1pPr>
          </a:lstStyle>
          <a:p>
            <a:r>
              <a:rPr lang="en-US" dirty="0"/>
              <a:t>Click to edit Master title style</a:t>
            </a:r>
          </a:p>
        </p:txBody>
      </p:sp>
      <p:sp>
        <p:nvSpPr>
          <p:cNvPr id="12" name="Text Placeholder 11"/>
          <p:cNvSpPr>
            <a:spLocks noGrp="1"/>
          </p:cNvSpPr>
          <p:nvPr>
            <p:ph type="body" sz="quarter" idx="14"/>
          </p:nvPr>
        </p:nvSpPr>
        <p:spPr>
          <a:xfrm>
            <a:off x="3048000" y="1981200"/>
            <a:ext cx="5562600" cy="2321858"/>
          </a:xfrm>
          <a:prstGeom prst="rect">
            <a:avLst/>
          </a:prstGeom>
        </p:spPr>
        <p:txBody>
          <a:bodyPr>
            <a:noAutofit/>
          </a:bodyPr>
          <a:lstStyle>
            <a:lvl1pPr marL="0" indent="0">
              <a:lnSpc>
                <a:spcPct val="100000"/>
              </a:lnSpc>
              <a:spcBef>
                <a:spcPts val="1200"/>
              </a:spcBef>
              <a:buNone/>
              <a:defRPr sz="2800">
                <a:solidFill>
                  <a:schemeClr val="bg1"/>
                </a:solidFill>
                <a:latin typeface="Constantia" pitchFamily="18" charset="0"/>
              </a:defRPr>
            </a:lvl1pPr>
            <a:lvl2pPr marL="0" indent="0">
              <a:lnSpc>
                <a:spcPct val="100000"/>
              </a:lnSpc>
              <a:spcBef>
                <a:spcPts val="1200"/>
              </a:spcBef>
              <a:buNone/>
              <a:defRPr sz="2800">
                <a:solidFill>
                  <a:schemeClr val="bg1"/>
                </a:solidFill>
              </a:defRPr>
            </a:lvl2pPr>
            <a:lvl3pPr marL="0" indent="0">
              <a:lnSpc>
                <a:spcPct val="100000"/>
              </a:lnSpc>
              <a:spcBef>
                <a:spcPts val="1200"/>
              </a:spcBef>
              <a:buNone/>
              <a:defRPr sz="2800">
                <a:solidFill>
                  <a:schemeClr val="bg1"/>
                </a:solidFill>
              </a:defRPr>
            </a:lvl3pPr>
            <a:lvl4pPr marL="0" indent="0">
              <a:lnSpc>
                <a:spcPct val="100000"/>
              </a:lnSpc>
              <a:spcBef>
                <a:spcPts val="1200"/>
              </a:spcBef>
              <a:buNone/>
              <a:defRPr sz="2800">
                <a:solidFill>
                  <a:schemeClr val="bg1"/>
                </a:solidFill>
              </a:defRPr>
            </a:lvl4pPr>
            <a:lvl5pPr marL="0" indent="0">
              <a:lnSpc>
                <a:spcPct val="100000"/>
              </a:lnSpc>
              <a:spcBef>
                <a:spcPts val="1200"/>
              </a:spcBef>
              <a:buNone/>
              <a:defRPr sz="2800">
                <a:solidFill>
                  <a:schemeClr val="bg1"/>
                </a:solidFill>
              </a:defRPr>
            </a:lvl5pPr>
            <a:lvl6pPr marL="0" indent="0">
              <a:lnSpc>
                <a:spcPct val="100000"/>
              </a:lnSpc>
              <a:spcBef>
                <a:spcPts val="1200"/>
              </a:spcBef>
              <a:buNone/>
              <a:defRPr sz="2800">
                <a:solidFill>
                  <a:schemeClr val="bg1"/>
                </a:solidFill>
              </a:defRPr>
            </a:lvl6pPr>
            <a:lvl7pPr marL="0" indent="0">
              <a:lnSpc>
                <a:spcPct val="100000"/>
              </a:lnSpc>
              <a:spcBef>
                <a:spcPts val="1200"/>
              </a:spcBef>
              <a:buNone/>
              <a:defRPr sz="2800">
                <a:solidFill>
                  <a:schemeClr val="bg1"/>
                </a:solidFill>
              </a:defRPr>
            </a:lvl7pPr>
            <a:lvl8pPr marL="0" indent="0">
              <a:lnSpc>
                <a:spcPct val="100000"/>
              </a:lnSpc>
              <a:spcBef>
                <a:spcPts val="1200"/>
              </a:spcBef>
              <a:buNone/>
              <a:defRPr sz="2800">
                <a:solidFill>
                  <a:schemeClr val="bg1"/>
                </a:solidFill>
              </a:defRPr>
            </a:lvl8pPr>
            <a:lvl9pPr marL="0" indent="0">
              <a:lnSpc>
                <a:spcPct val="100000"/>
              </a:lnSpc>
              <a:spcBef>
                <a:spcPts val="1200"/>
              </a:spcBef>
              <a:buNone/>
              <a:defRPr sz="2800">
                <a:solidFill>
                  <a:schemeClr val="bg1"/>
                </a:solidFill>
              </a:defRPr>
            </a:lvl9pPr>
          </a:lstStyle>
          <a:p>
            <a:pPr lvl="0"/>
            <a:r>
              <a:rPr lang="en-US" dirty="0"/>
              <a:t>Click to edit Master text styles</a:t>
            </a:r>
          </a:p>
        </p:txBody>
      </p:sp>
      <p:sp>
        <p:nvSpPr>
          <p:cNvPr id="8" name="Picture Placeholder 7"/>
          <p:cNvSpPr>
            <a:spLocks noGrp="1"/>
          </p:cNvSpPr>
          <p:nvPr>
            <p:ph type="pic" sz="quarter" idx="13"/>
          </p:nvPr>
        </p:nvSpPr>
        <p:spPr>
          <a:xfrm>
            <a:off x="304800" y="0"/>
            <a:ext cx="2438400" cy="4645152"/>
          </a:xfrm>
          <a:prstGeom prst="rect">
            <a:avLst/>
          </a:prstGeom>
          <a:effectLst>
            <a:glow rad="101600">
              <a:srgbClr val="FFFFFF">
                <a:alpha val="40000"/>
              </a:srgbClr>
            </a:glow>
            <a:reflection blurRad="6350" stA="50000" endA="300" endPos="55000" dir="5400000" sy="-100000" algn="bl" rotWithShape="0"/>
          </a:effectLst>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1822764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71600" y="1143000"/>
            <a:ext cx="7772400" cy="685800"/>
          </a:xfrm>
        </p:spPr>
        <p:txBody>
          <a:bodyPr/>
          <a:lstStyle>
            <a:lvl1pPr>
              <a:defRPr sz="4000">
                <a:latin typeface="Rockwell" pitchFamily="18" charset="0"/>
              </a:defRPr>
            </a:lvl1pPr>
          </a:lstStyle>
          <a:p>
            <a:r>
              <a:rPr lang="en-US" dirty="0"/>
              <a:t>Click to edit Master title style</a:t>
            </a:r>
            <a:endParaRPr lang="en-GB" dirty="0"/>
          </a:p>
        </p:txBody>
      </p:sp>
      <p:sp>
        <p:nvSpPr>
          <p:cNvPr id="4"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chemeClr val="bg1"/>
                </a:solidFill>
                <a:latin typeface="Rockwell" pitchFamily="18" charset="0"/>
              </a:defRPr>
            </a:lvl1pPr>
          </a:lstStyle>
          <a:p>
            <a:fld id="{52713451-F6E1-4628-A8E3-1405590B0C33}" type="slidenum">
              <a:rPr lang="en-US" smtClean="0">
                <a:solidFill>
                  <a:srgbClr val="FFFFFF"/>
                </a:solidFill>
              </a:rPr>
              <a:pPr/>
              <a:t>‹#›</a:t>
            </a:fld>
            <a:endParaRPr lang="en-US" dirty="0">
              <a:solidFill>
                <a:srgbClr val="FFFFFF"/>
              </a:solidFill>
            </a:endParaRPr>
          </a:p>
        </p:txBody>
      </p:sp>
      <p:sp>
        <p:nvSpPr>
          <p:cNvPr id="6" name="Content Placeholder 2"/>
          <p:cNvSpPr>
            <a:spLocks noGrp="1"/>
          </p:cNvSpPr>
          <p:nvPr>
            <p:ph idx="1"/>
          </p:nvPr>
        </p:nvSpPr>
        <p:spPr>
          <a:xfrm>
            <a:off x="1371600" y="1981200"/>
            <a:ext cx="7467600" cy="4267200"/>
          </a:xfrm>
          <a:prstGeom prst="rect">
            <a:avLst/>
          </a:prstGeom>
        </p:spPr>
        <p:txBody>
          <a:bodyPr>
            <a:noAutofit/>
          </a:bodyPr>
          <a:lstStyle>
            <a:lvl1pPr>
              <a:lnSpc>
                <a:spcPct val="100000"/>
              </a:lnSpc>
              <a:spcBef>
                <a:spcPts val="0"/>
              </a:spcBef>
              <a:spcAft>
                <a:spcPts val="1000"/>
              </a:spcAft>
              <a:buClr>
                <a:schemeClr val="accent2">
                  <a:lumMod val="75000"/>
                </a:schemeClr>
              </a:buClr>
              <a:buSzPct val="80000"/>
              <a:buFont typeface="Wingdings 2" pitchFamily="18" charset="2"/>
              <a:buChar char="Ù"/>
              <a:defRPr sz="2800">
                <a:solidFill>
                  <a:srgbClr val="000000"/>
                </a:solidFill>
                <a:latin typeface="Constantia" pitchFamily="18" charset="0"/>
              </a:defRPr>
            </a:lvl1pPr>
            <a:lvl2pPr>
              <a:lnSpc>
                <a:spcPct val="100000"/>
              </a:lnSpc>
              <a:spcBef>
                <a:spcPts val="0"/>
              </a:spcBef>
              <a:spcAft>
                <a:spcPts val="1000"/>
              </a:spcAft>
              <a:buClr>
                <a:srgbClr val="990033"/>
              </a:buClr>
              <a:buFont typeface="Wingdings 2" pitchFamily="18" charset="2"/>
              <a:buChar char="÷"/>
              <a:defRPr>
                <a:solidFill>
                  <a:srgbClr val="000000"/>
                </a:solidFill>
                <a:latin typeface="Constantia" pitchFamily="18" charset="0"/>
              </a:defRPr>
            </a:lvl2pPr>
            <a:lvl3pPr>
              <a:lnSpc>
                <a:spcPct val="100000"/>
              </a:lnSpc>
              <a:spcBef>
                <a:spcPts val="0"/>
              </a:spcBef>
              <a:spcAft>
                <a:spcPts val="1000"/>
              </a:spcAft>
              <a:buClr>
                <a:schemeClr val="accent6"/>
              </a:buClr>
              <a:buFont typeface="Webdings" pitchFamily="18" charset="2"/>
              <a:buChar char="4"/>
              <a:defRPr>
                <a:solidFill>
                  <a:srgbClr val="000000"/>
                </a:solidFill>
                <a:latin typeface="Constantia" pitchFamily="18" charset="0"/>
              </a:defRPr>
            </a:lvl3pPr>
            <a:lvl4pPr>
              <a:lnSpc>
                <a:spcPct val="100000"/>
              </a:lnSpc>
              <a:spcBef>
                <a:spcPts val="0"/>
              </a:spcBef>
              <a:spcAft>
                <a:spcPts val="1000"/>
              </a:spcAft>
              <a:defRPr>
                <a:solidFill>
                  <a:srgbClr val="000000"/>
                </a:solidFill>
                <a:latin typeface="Constantia" pitchFamily="18" charset="0"/>
              </a:defRPr>
            </a:lvl4pPr>
            <a:lvl5pPr>
              <a:lnSpc>
                <a:spcPct val="100000"/>
              </a:lnSpc>
              <a:spcBef>
                <a:spcPts val="0"/>
              </a:spcBef>
              <a:spcAft>
                <a:spcPts val="1000"/>
              </a:spcAft>
              <a:buClr>
                <a:srgbClr val="C00000"/>
              </a:buClr>
              <a:defRPr>
                <a:solidFill>
                  <a:srgbClr val="000000"/>
                </a:solidFill>
                <a:latin typeface="Constantia" pitchFamily="18" charset="0"/>
              </a:defRPr>
            </a:lvl5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US" dirty="0"/>
          </a:p>
        </p:txBody>
      </p:sp>
    </p:spTree>
    <p:extLst>
      <p:ext uri="{BB962C8B-B14F-4D97-AF65-F5344CB8AC3E}">
        <p14:creationId xmlns:p14="http://schemas.microsoft.com/office/powerpoint/2010/main" val="2278370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4000" y="1709738"/>
            <a:ext cx="6986588"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1524000" y="4589463"/>
            <a:ext cx="6986588" cy="1500187"/>
          </a:xfrm>
          <a:prstGeom prst="rect">
            <a:avLst/>
          </a:prstGeom>
        </p:spPr>
        <p:txBody>
          <a:bodyPr/>
          <a:lstStyle>
            <a:lvl1pPr marL="0" indent="0">
              <a:buNone/>
              <a:defRPr sz="2400">
                <a:solidFill>
                  <a:srgbClr val="000000"/>
                </a:solidFill>
                <a:latin typeface="Constantia" pitchFamily="18" charset="0"/>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dirty="0">
                <a:solidFill>
                  <a:srgbClr val="FFFFFF"/>
                </a:solidFill>
              </a:rPr>
              <a:t>© 2016 </a:t>
            </a:r>
            <a:r>
              <a:rPr lang="en-US" dirty="0" err="1">
                <a:solidFill>
                  <a:srgbClr val="FFFFFF"/>
                </a:solidFill>
              </a:rPr>
              <a:t>Cengage</a:t>
            </a:r>
            <a:r>
              <a:rPr lang="en-US" dirty="0">
                <a:solidFill>
                  <a:srgbClr val="FFFFFF"/>
                </a:solidFill>
              </a:rPr>
              <a:t> Learning. All Rights Reserved. May not be scanned, copied  or duplicated, or posted to a publicly accessible website, in whole or in part. </a:t>
            </a:r>
          </a:p>
        </p:txBody>
      </p:sp>
      <p:sp>
        <p:nvSpPr>
          <p:cNvPr id="5"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chemeClr val="bg1"/>
                </a:solidFill>
                <a:latin typeface="Rockwell" pitchFamily="18" charset="0"/>
              </a:defRPr>
            </a:lvl1pPr>
          </a:lstStyle>
          <a:p>
            <a:fld id="{52713451-F6E1-4628-A8E3-1405590B0C33}" type="slidenum">
              <a:rPr lang="en-US" smtClean="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2627238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5" name="Rectangle 4"/>
          <p:cNvSpPr/>
          <p:nvPr userDrawn="1"/>
        </p:nvSpPr>
        <p:spPr bwMode="auto">
          <a:xfrm>
            <a:off x="0" y="0"/>
            <a:ext cx="9144000" cy="3657600"/>
          </a:xfrm>
          <a:prstGeom prst="rect">
            <a:avLst/>
          </a:prstGeom>
          <a:solidFill>
            <a:schemeClr val="bg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algn="r" fontAlgn="base">
              <a:spcBef>
                <a:spcPct val="0"/>
              </a:spcBef>
              <a:spcAft>
                <a:spcPct val="0"/>
              </a:spcAft>
            </a:pPr>
            <a:endParaRPr lang="en-US" sz="1000" b="1">
              <a:solidFill>
                <a:srgbClr val="FFFFFF"/>
              </a:solidFill>
            </a:endParaRPr>
          </a:p>
        </p:txBody>
      </p:sp>
      <p:sp>
        <p:nvSpPr>
          <p:cNvPr id="6" name="Title 1"/>
          <p:cNvSpPr>
            <a:spLocks noGrp="1"/>
          </p:cNvSpPr>
          <p:nvPr>
            <p:ph type="title"/>
          </p:nvPr>
        </p:nvSpPr>
        <p:spPr>
          <a:xfrm>
            <a:off x="0" y="0"/>
            <a:ext cx="9144000" cy="1219200"/>
          </a:xfrm>
        </p:spPr>
        <p:txBody>
          <a:bodyPr/>
          <a:lstStyle>
            <a:lvl1pPr algn="ctr">
              <a:defRPr sz="4000">
                <a:latin typeface="Rockwell" pitchFamily="18" charset="0"/>
              </a:defRPr>
            </a:lvl1pPr>
          </a:lstStyle>
          <a:p>
            <a:r>
              <a:rPr lang="en-US" dirty="0"/>
              <a:t>Click to edit Master title style</a:t>
            </a:r>
            <a:endParaRPr lang="en-GB" dirty="0"/>
          </a:p>
        </p:txBody>
      </p:sp>
      <p:sp>
        <p:nvSpPr>
          <p:cNvPr id="9" name="Content Placeholder 2"/>
          <p:cNvSpPr>
            <a:spLocks noGrp="1"/>
          </p:cNvSpPr>
          <p:nvPr>
            <p:ph idx="1"/>
          </p:nvPr>
        </p:nvSpPr>
        <p:spPr>
          <a:xfrm>
            <a:off x="381000" y="1371600"/>
            <a:ext cx="8458200" cy="4876800"/>
          </a:xfrm>
          <a:prstGeom prst="rect">
            <a:avLst/>
          </a:prstGeom>
        </p:spPr>
        <p:txBody>
          <a:bodyPr>
            <a:noAutofit/>
          </a:bodyPr>
          <a:lstStyle>
            <a:lvl1pPr>
              <a:lnSpc>
                <a:spcPct val="100000"/>
              </a:lnSpc>
              <a:spcBef>
                <a:spcPts val="0"/>
              </a:spcBef>
              <a:spcAft>
                <a:spcPts val="1000"/>
              </a:spcAft>
              <a:buClr>
                <a:schemeClr val="accent2">
                  <a:lumMod val="75000"/>
                </a:schemeClr>
              </a:buClr>
              <a:buSzPct val="80000"/>
              <a:buFont typeface="Wingdings 2" pitchFamily="18" charset="2"/>
              <a:buChar char="Ù"/>
              <a:defRPr sz="2800">
                <a:solidFill>
                  <a:srgbClr val="000000"/>
                </a:solidFill>
                <a:latin typeface="Constantia" pitchFamily="18" charset="0"/>
              </a:defRPr>
            </a:lvl1pPr>
            <a:lvl2pPr>
              <a:lnSpc>
                <a:spcPct val="100000"/>
              </a:lnSpc>
              <a:spcBef>
                <a:spcPts val="0"/>
              </a:spcBef>
              <a:spcAft>
                <a:spcPts val="1000"/>
              </a:spcAft>
              <a:buClr>
                <a:srgbClr val="990033"/>
              </a:buClr>
              <a:buFont typeface="Wingdings 2" pitchFamily="18" charset="2"/>
              <a:buChar char="÷"/>
              <a:defRPr>
                <a:solidFill>
                  <a:srgbClr val="000000"/>
                </a:solidFill>
                <a:latin typeface="Constantia" pitchFamily="18" charset="0"/>
              </a:defRPr>
            </a:lvl2pPr>
            <a:lvl3pPr>
              <a:lnSpc>
                <a:spcPct val="100000"/>
              </a:lnSpc>
              <a:spcBef>
                <a:spcPts val="0"/>
              </a:spcBef>
              <a:spcAft>
                <a:spcPts val="1000"/>
              </a:spcAft>
              <a:buClr>
                <a:schemeClr val="accent6"/>
              </a:buClr>
              <a:buFont typeface="Webdings" pitchFamily="18" charset="2"/>
              <a:buChar char="4"/>
              <a:defRPr>
                <a:solidFill>
                  <a:srgbClr val="000000"/>
                </a:solidFill>
                <a:latin typeface="Constantia" pitchFamily="18" charset="0"/>
              </a:defRPr>
            </a:lvl3pPr>
            <a:lvl4pPr>
              <a:lnSpc>
                <a:spcPct val="100000"/>
              </a:lnSpc>
              <a:spcBef>
                <a:spcPts val="0"/>
              </a:spcBef>
              <a:spcAft>
                <a:spcPts val="1000"/>
              </a:spcAft>
              <a:defRPr>
                <a:solidFill>
                  <a:srgbClr val="000000"/>
                </a:solidFill>
                <a:latin typeface="Constantia" pitchFamily="18" charset="0"/>
              </a:defRPr>
            </a:lvl4pPr>
            <a:lvl5pPr>
              <a:lnSpc>
                <a:spcPct val="100000"/>
              </a:lnSpc>
              <a:spcBef>
                <a:spcPts val="0"/>
              </a:spcBef>
              <a:spcAft>
                <a:spcPts val="1000"/>
              </a:spcAft>
              <a:buClr>
                <a:srgbClr val="C00000"/>
              </a:buClr>
              <a:defRPr>
                <a:solidFill>
                  <a:srgbClr val="000000"/>
                </a:solidFill>
                <a:latin typeface="Constantia" pitchFamily="18" charset="0"/>
              </a:defRPr>
            </a:lvl5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US" dirty="0"/>
          </a:p>
        </p:txBody>
      </p:sp>
      <p:sp>
        <p:nvSpPr>
          <p:cNvPr id="11"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chemeClr val="bg1"/>
                </a:solidFill>
                <a:latin typeface="Rockwell" pitchFamily="18" charset="0"/>
              </a:defRPr>
            </a:lvl1pPr>
          </a:lstStyle>
          <a:p>
            <a:fld id="{52713451-F6E1-4628-A8E3-1405590B0C33}" type="slidenum">
              <a:rPr lang="en-US" smtClean="0">
                <a:solidFill>
                  <a:srgbClr val="FFFFFF"/>
                </a:solidFill>
              </a:rPr>
              <a:pPr/>
              <a:t>‹#›</a:t>
            </a:fld>
            <a:endParaRPr lang="en-US" dirty="0">
              <a:solidFill>
                <a:srgbClr val="FFFFFF"/>
              </a:solidFill>
            </a:endParaRPr>
          </a:p>
        </p:txBody>
      </p:sp>
      <p:sp>
        <p:nvSpPr>
          <p:cNvPr id="10"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dirty="0">
                <a:solidFill>
                  <a:srgbClr val="FFFFFF"/>
                </a:solidFill>
              </a:rPr>
              <a:t>© 2016 </a:t>
            </a:r>
            <a:r>
              <a:rPr lang="en-US" dirty="0" err="1">
                <a:solidFill>
                  <a:srgbClr val="FFFFFF"/>
                </a:solidFill>
              </a:rPr>
              <a:t>Cengage</a:t>
            </a:r>
            <a:r>
              <a:rPr lang="en-US" dirty="0">
                <a:solidFill>
                  <a:srgbClr val="FFFFFF"/>
                </a:solidFill>
              </a:rPr>
              <a:t> Learning. All Rights Reserved. May not be scanned, copied  or duplicated, or posted to a publicly accessible website, in whole or in part. </a:t>
            </a:r>
          </a:p>
        </p:txBody>
      </p:sp>
    </p:spTree>
  </p:cSld>
  <p:clrMapOvr>
    <a:masterClrMapping/>
  </p:clrMapOvr>
  <p:hf hd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Rectangle 19"/>
          <p:cNvSpPr>
            <a:spLocks noChangeArrowheads="1"/>
          </p:cNvSpPr>
          <p:nvPr userDrawn="1"/>
        </p:nvSpPr>
        <p:spPr bwMode="auto">
          <a:xfrm>
            <a:off x="0" y="6477000"/>
            <a:ext cx="9144000" cy="400110"/>
          </a:xfrm>
          <a:prstGeom prst="rect">
            <a:avLst/>
          </a:prstGeom>
          <a:solidFill>
            <a:srgbClr val="0033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oAutofit/>
          </a:bodyPr>
          <a:lstStyle>
            <a:lvl1pPr algn="r">
              <a:defRPr sz="1000" b="1">
                <a:solidFill>
                  <a:schemeClr val="bg1"/>
                </a:solidFill>
                <a:latin typeface="Arial" panose="020B0604020202020204" pitchFamily="34" charset="0"/>
              </a:defRPr>
            </a:lvl1pPr>
            <a:lvl2pPr marL="742950" indent="-285750" algn="r">
              <a:defRPr sz="1000" b="1">
                <a:solidFill>
                  <a:schemeClr val="bg1"/>
                </a:solidFill>
                <a:latin typeface="Arial" panose="020B0604020202020204" pitchFamily="34" charset="0"/>
              </a:defRPr>
            </a:lvl2pPr>
            <a:lvl3pPr marL="1143000" indent="-228600" algn="r">
              <a:defRPr sz="1000" b="1">
                <a:solidFill>
                  <a:schemeClr val="bg1"/>
                </a:solidFill>
                <a:latin typeface="Arial" panose="020B0604020202020204" pitchFamily="34" charset="0"/>
              </a:defRPr>
            </a:lvl3pPr>
            <a:lvl4pPr marL="1600200" indent="-228600" algn="r">
              <a:defRPr sz="1000" b="1">
                <a:solidFill>
                  <a:schemeClr val="bg1"/>
                </a:solidFill>
                <a:latin typeface="Arial" panose="020B0604020202020204" pitchFamily="34" charset="0"/>
              </a:defRPr>
            </a:lvl4pPr>
            <a:lvl5pPr marL="2057400" indent="-228600" algn="r">
              <a:defRPr sz="1000" b="1">
                <a:solidFill>
                  <a:schemeClr val="bg1"/>
                </a:solidFill>
                <a:latin typeface="Arial" panose="020B0604020202020204" pitchFamily="34" charset="0"/>
              </a:defRPr>
            </a:lvl5pPr>
            <a:lvl6pPr marL="2514600" indent="-228600" algn="r" eaLnBrk="0" fontAlgn="base" hangingPunct="0">
              <a:spcBef>
                <a:spcPct val="0"/>
              </a:spcBef>
              <a:spcAft>
                <a:spcPct val="0"/>
              </a:spcAft>
              <a:defRPr sz="1000" b="1">
                <a:solidFill>
                  <a:schemeClr val="bg1"/>
                </a:solidFill>
                <a:latin typeface="Arial" panose="020B0604020202020204" pitchFamily="34" charset="0"/>
              </a:defRPr>
            </a:lvl6pPr>
            <a:lvl7pPr marL="2971800" indent="-228600" algn="r" eaLnBrk="0" fontAlgn="base" hangingPunct="0">
              <a:spcBef>
                <a:spcPct val="0"/>
              </a:spcBef>
              <a:spcAft>
                <a:spcPct val="0"/>
              </a:spcAft>
              <a:defRPr sz="1000" b="1">
                <a:solidFill>
                  <a:schemeClr val="bg1"/>
                </a:solidFill>
                <a:latin typeface="Arial" panose="020B0604020202020204" pitchFamily="34" charset="0"/>
              </a:defRPr>
            </a:lvl7pPr>
            <a:lvl8pPr marL="3429000" indent="-228600" algn="r" eaLnBrk="0" fontAlgn="base" hangingPunct="0">
              <a:spcBef>
                <a:spcPct val="0"/>
              </a:spcBef>
              <a:spcAft>
                <a:spcPct val="0"/>
              </a:spcAft>
              <a:defRPr sz="1000" b="1">
                <a:solidFill>
                  <a:schemeClr val="bg1"/>
                </a:solidFill>
                <a:latin typeface="Arial" panose="020B0604020202020204" pitchFamily="34" charset="0"/>
              </a:defRPr>
            </a:lvl8pPr>
            <a:lvl9pPr marL="3886200" indent="-228600" algn="r" eaLnBrk="0" fontAlgn="base" hangingPunct="0">
              <a:spcBef>
                <a:spcPct val="0"/>
              </a:spcBef>
              <a:spcAft>
                <a:spcPct val="0"/>
              </a:spcAft>
              <a:defRPr sz="1000" b="1">
                <a:solidFill>
                  <a:schemeClr val="bg1"/>
                </a:solidFill>
                <a:latin typeface="Arial" panose="020B0604020202020204" pitchFamily="34" charset="0"/>
              </a:defRPr>
            </a:lvl9pPr>
          </a:lstStyle>
          <a:p>
            <a:pPr fontAlgn="base">
              <a:spcBef>
                <a:spcPct val="0"/>
              </a:spcBef>
              <a:spcAft>
                <a:spcPct val="0"/>
              </a:spcAft>
              <a:defRPr/>
            </a:pPr>
            <a:r>
              <a:rPr lang="en-US" dirty="0">
                <a:solidFill>
                  <a:srgbClr val="FFFFFF"/>
                </a:solidFill>
              </a:rPr>
              <a:t> </a:t>
            </a:r>
          </a:p>
        </p:txBody>
      </p:sp>
      <p:grpSp>
        <p:nvGrpSpPr>
          <p:cNvPr id="2" name="Group 12"/>
          <p:cNvGrpSpPr/>
          <p:nvPr userDrawn="1"/>
        </p:nvGrpSpPr>
        <p:grpSpPr>
          <a:xfrm>
            <a:off x="0" y="1"/>
            <a:ext cx="9144000" cy="3962399"/>
            <a:chOff x="0" y="1"/>
            <a:chExt cx="9144000" cy="3962399"/>
          </a:xfrm>
        </p:grpSpPr>
        <p:pic>
          <p:nvPicPr>
            <p:cNvPr id="1026" name="Picture 20" descr="stuff"/>
            <p:cNvPicPr>
              <a:picLocks noChangeAspect="1" noChangeArrowheads="1"/>
            </p:cNvPicPr>
            <p:nvPr userDrawn="1"/>
          </p:nvPicPr>
          <p:blipFill>
            <a:blip r:embed="rId6" cstate="print">
              <a:extLst>
                <a:ext uri="{28A0092B-C50C-407E-A947-70E740481C1C}">
                  <a14:useLocalDpi xmlns:a14="http://schemas.microsoft.com/office/drawing/2010/main" val="0"/>
                </a:ext>
              </a:extLst>
            </a:blip>
            <a:srcRect/>
            <a:stretch>
              <a:fillRect/>
            </a:stretch>
          </p:blipFill>
          <p:spPr bwMode="auto">
            <a:xfrm>
              <a:off x="0" y="1"/>
              <a:ext cx="9144000" cy="3962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p:cNvSpPr/>
            <p:nvPr userDrawn="1"/>
          </p:nvSpPr>
          <p:spPr bwMode="auto">
            <a:xfrm>
              <a:off x="1371600" y="1295400"/>
              <a:ext cx="7772400" cy="2133600"/>
            </a:xfrm>
            <a:prstGeom prst="rect">
              <a:avLst/>
            </a:prstGeom>
            <a:solidFill>
              <a:schemeClr val="bg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algn="r" fontAlgn="base">
                <a:spcBef>
                  <a:spcPct val="0"/>
                </a:spcBef>
                <a:spcAft>
                  <a:spcPct val="0"/>
                </a:spcAft>
              </a:pPr>
              <a:endParaRPr lang="en-US" sz="1000" b="1">
                <a:solidFill>
                  <a:srgbClr val="FFFFFF"/>
                </a:solidFill>
              </a:endParaRPr>
            </a:p>
          </p:txBody>
        </p:sp>
      </p:grpSp>
      <p:sp>
        <p:nvSpPr>
          <p:cNvPr id="1028" name="Rectangle 2"/>
          <p:cNvSpPr>
            <a:spLocks noGrp="1" noChangeArrowheads="1"/>
          </p:cNvSpPr>
          <p:nvPr>
            <p:ph type="title"/>
          </p:nvPr>
        </p:nvSpPr>
        <p:spPr bwMode="auto">
          <a:xfrm>
            <a:off x="1371600" y="1143000"/>
            <a:ext cx="7772400" cy="581025"/>
          </a:xfrm>
          <a:prstGeom prst="rect">
            <a:avLst/>
          </a:prstGeom>
          <a:solidFill>
            <a:srgbClr val="0033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98000" tIns="45720" rIns="91440" bIns="45720" numCol="1" anchor="ctr" anchorCtr="0" compatLnSpc="1">
            <a:prstTxWarp prst="textNoShape">
              <a:avLst/>
            </a:prstTxWarp>
          </a:bodyPr>
          <a:lstStyle/>
          <a:p>
            <a:pPr lvl="0"/>
            <a:r>
              <a:rPr lang="fr-FR" altLang="en-US" dirty="0"/>
              <a:t>Click to </a:t>
            </a:r>
            <a:r>
              <a:rPr lang="fr-FR" altLang="en-US" dirty="0" err="1"/>
              <a:t>edit</a:t>
            </a:r>
            <a:r>
              <a:rPr lang="fr-FR" altLang="en-US" dirty="0"/>
              <a:t> Master </a:t>
            </a:r>
            <a:r>
              <a:rPr lang="fr-FR" altLang="en-US" dirty="0" err="1"/>
              <a:t>title</a:t>
            </a:r>
            <a:r>
              <a:rPr lang="fr-FR" altLang="en-US" dirty="0"/>
              <a:t> style</a:t>
            </a:r>
          </a:p>
        </p:txBody>
      </p:sp>
      <p:sp>
        <p:nvSpPr>
          <p:cNvPr id="18"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dirty="0">
                <a:solidFill>
                  <a:srgbClr val="FFFFFF"/>
                </a:solidFill>
              </a:rPr>
              <a:t>© 2016 </a:t>
            </a:r>
            <a:r>
              <a:rPr lang="en-US" dirty="0" err="1">
                <a:solidFill>
                  <a:srgbClr val="FFFFFF"/>
                </a:solidFill>
              </a:rPr>
              <a:t>Cengage</a:t>
            </a:r>
            <a:r>
              <a:rPr lang="en-US" dirty="0">
                <a:solidFill>
                  <a:srgbClr val="FFFFFF"/>
                </a:solidFill>
              </a:rPr>
              <a:t> Learning. All Rights Reserved. May not be scanned, copied  or duplicated, or posted to a publicly accessible website, in whole or in part. </a:t>
            </a:r>
          </a:p>
        </p:txBody>
      </p:sp>
      <p:sp>
        <p:nvSpPr>
          <p:cNvPr id="19"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rgbClr val="FFFFFF"/>
                </a:solidFill>
                <a:latin typeface="Rockwell" pitchFamily="18" charset="0"/>
              </a:defRPr>
            </a:lvl1pPr>
          </a:lstStyle>
          <a:p>
            <a:fld id="{52713451-F6E1-4628-A8E3-1405590B0C33}"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Lst>
  <p:txStyles>
    <p:titleStyle>
      <a:lvl1pPr algn="l" rtl="0" eaLnBrk="0" fontAlgn="base" hangingPunct="0">
        <a:spcBef>
          <a:spcPct val="0"/>
        </a:spcBef>
        <a:spcAft>
          <a:spcPct val="0"/>
        </a:spcAft>
        <a:defRPr sz="3600" kern="1200">
          <a:solidFill>
            <a:schemeClr val="bg1"/>
          </a:solidFill>
          <a:latin typeface="Rockwell" pitchFamily="18" charset="0"/>
          <a:ea typeface="+mj-ea"/>
          <a:cs typeface="+mj-cs"/>
        </a:defRPr>
      </a:lvl1pPr>
      <a:lvl2pPr algn="l" rtl="0" eaLnBrk="0" fontAlgn="base" hangingPunct="0">
        <a:spcBef>
          <a:spcPct val="0"/>
        </a:spcBef>
        <a:spcAft>
          <a:spcPct val="0"/>
        </a:spcAft>
        <a:defRPr sz="3600">
          <a:solidFill>
            <a:schemeClr val="bg1"/>
          </a:solidFill>
          <a:latin typeface="Arial" panose="020B0604020202020204" pitchFamily="34" charset="0"/>
        </a:defRPr>
      </a:lvl2pPr>
      <a:lvl3pPr algn="l" rtl="0" eaLnBrk="0" fontAlgn="base" hangingPunct="0">
        <a:spcBef>
          <a:spcPct val="0"/>
        </a:spcBef>
        <a:spcAft>
          <a:spcPct val="0"/>
        </a:spcAft>
        <a:defRPr sz="3600">
          <a:solidFill>
            <a:schemeClr val="bg1"/>
          </a:solidFill>
          <a:latin typeface="Arial" panose="020B0604020202020204" pitchFamily="34" charset="0"/>
        </a:defRPr>
      </a:lvl3pPr>
      <a:lvl4pPr algn="l" rtl="0" eaLnBrk="0" fontAlgn="base" hangingPunct="0">
        <a:spcBef>
          <a:spcPct val="0"/>
        </a:spcBef>
        <a:spcAft>
          <a:spcPct val="0"/>
        </a:spcAft>
        <a:defRPr sz="3600">
          <a:solidFill>
            <a:schemeClr val="bg1"/>
          </a:solidFill>
          <a:latin typeface="Arial" panose="020B0604020202020204" pitchFamily="34" charset="0"/>
        </a:defRPr>
      </a:lvl4pPr>
      <a:lvl5pPr algn="l" rtl="0" eaLnBrk="0" fontAlgn="base" hangingPunct="0">
        <a:spcBef>
          <a:spcPct val="0"/>
        </a:spcBef>
        <a:spcAft>
          <a:spcPct val="0"/>
        </a:spcAft>
        <a:defRPr sz="3600">
          <a:solidFill>
            <a:schemeClr val="bg1"/>
          </a:solidFill>
          <a:latin typeface="Arial" panose="020B0604020202020204" pitchFamily="34" charset="0"/>
        </a:defRPr>
      </a:lvl5pPr>
      <a:lvl6pPr marL="457200" algn="l" rtl="0" fontAlgn="base">
        <a:spcBef>
          <a:spcPct val="0"/>
        </a:spcBef>
        <a:spcAft>
          <a:spcPct val="0"/>
        </a:spcAft>
        <a:defRPr sz="3600">
          <a:solidFill>
            <a:schemeClr val="bg1"/>
          </a:solidFill>
          <a:latin typeface="Arial" panose="020B0604020202020204" pitchFamily="34" charset="0"/>
        </a:defRPr>
      </a:lvl6pPr>
      <a:lvl7pPr marL="914400" algn="l" rtl="0" fontAlgn="base">
        <a:spcBef>
          <a:spcPct val="0"/>
        </a:spcBef>
        <a:spcAft>
          <a:spcPct val="0"/>
        </a:spcAft>
        <a:defRPr sz="3600">
          <a:solidFill>
            <a:schemeClr val="bg1"/>
          </a:solidFill>
          <a:latin typeface="Arial" panose="020B0604020202020204" pitchFamily="34" charset="0"/>
        </a:defRPr>
      </a:lvl7pPr>
      <a:lvl8pPr marL="1371600" algn="l" rtl="0" fontAlgn="base">
        <a:spcBef>
          <a:spcPct val="0"/>
        </a:spcBef>
        <a:spcAft>
          <a:spcPct val="0"/>
        </a:spcAft>
        <a:defRPr sz="3600">
          <a:solidFill>
            <a:schemeClr val="bg1"/>
          </a:solidFill>
          <a:latin typeface="Arial" panose="020B0604020202020204" pitchFamily="34" charset="0"/>
        </a:defRPr>
      </a:lvl8pPr>
      <a:lvl9pPr marL="1828800" algn="l" rtl="0" fontAlgn="base">
        <a:spcBef>
          <a:spcPct val="0"/>
        </a:spcBef>
        <a:spcAft>
          <a:spcPct val="0"/>
        </a:spcAft>
        <a:defRPr sz="3600">
          <a:solidFill>
            <a:schemeClr val="bg1"/>
          </a:solidFill>
          <a:latin typeface="Arial" panose="020B0604020202020204" pitchFamily="34" charset="0"/>
        </a:defRPr>
      </a:lvl9pPr>
    </p:titleStyle>
    <p:bodyStyle>
      <a:lvl1pPr marL="342900" indent="-342900" algn="l" rtl="0" eaLnBrk="0" fontAlgn="base" hangingPunct="0">
        <a:spcBef>
          <a:spcPct val="20000"/>
        </a:spcBef>
        <a:spcAft>
          <a:spcPct val="0"/>
        </a:spcAft>
        <a:buClr>
          <a:srgbClr val="B4CCE2"/>
        </a:buClr>
        <a:buChar char="•"/>
        <a:defRPr sz="2400" kern="1200">
          <a:solidFill>
            <a:schemeClr val="tx1"/>
          </a:solidFill>
          <a:latin typeface="+mn-lt"/>
          <a:ea typeface="+mn-ea"/>
          <a:cs typeface="+mn-cs"/>
        </a:defRPr>
      </a:lvl1pPr>
      <a:lvl2pPr marL="742950" indent="-285750" algn="l" rtl="0" eaLnBrk="0" fontAlgn="base" hangingPunct="0">
        <a:spcBef>
          <a:spcPct val="20000"/>
        </a:spcBef>
        <a:spcAft>
          <a:spcPct val="0"/>
        </a:spcAft>
        <a:buClr>
          <a:srgbClr val="B4CCE2"/>
        </a:buClr>
        <a:buChar char="–"/>
        <a:defRPr sz="2000"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B4CCE2"/>
        </a:buClr>
        <a:buChar char="•"/>
        <a:defRPr kern="1200">
          <a:solidFill>
            <a:schemeClr val="tx1"/>
          </a:solidFill>
          <a:latin typeface="+mn-lt"/>
          <a:ea typeface="+mn-ea"/>
          <a:cs typeface="+mn-cs"/>
        </a:defRPr>
      </a:lvl3pPr>
      <a:lvl4pPr marL="1600200" indent="-228600" algn="l" rtl="0" eaLnBrk="0" fontAlgn="base" hangingPunct="0">
        <a:spcBef>
          <a:spcPct val="20000"/>
        </a:spcBef>
        <a:spcAft>
          <a:spcPct val="0"/>
        </a:spcAft>
        <a:buClr>
          <a:srgbClr val="B4CCE2"/>
        </a:buClr>
        <a:buChar char="–"/>
        <a:defRPr sz="1600" kern="1200">
          <a:solidFill>
            <a:schemeClr val="tx1"/>
          </a:solidFill>
          <a:latin typeface="+mn-lt"/>
          <a:ea typeface="+mn-ea"/>
          <a:cs typeface="+mn-cs"/>
        </a:defRPr>
      </a:lvl4pPr>
      <a:lvl5pPr marL="2057400" indent="-228600" algn="l" rtl="0" eaLnBrk="0" fontAlgn="base" hangingPunct="0">
        <a:spcBef>
          <a:spcPct val="20000"/>
        </a:spcBef>
        <a:spcAft>
          <a:spcPct val="0"/>
        </a:spcAft>
        <a:buClr>
          <a:srgbClr val="B4CCE2"/>
        </a:buClr>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0" y="914400"/>
            <a:ext cx="5772150" cy="761775"/>
          </a:xfrm>
        </p:spPr>
        <p:txBody>
          <a:bodyPr/>
          <a:lstStyle/>
          <a:p>
            <a:r>
              <a:rPr lang="en-US" dirty="0">
                <a:solidFill>
                  <a:schemeClr val="accent3"/>
                </a:solidFill>
              </a:rPr>
              <a:t>	</a:t>
            </a:r>
          </a:p>
        </p:txBody>
      </p:sp>
      <p:sp>
        <p:nvSpPr>
          <p:cNvPr id="3" name="Text Placeholder 2"/>
          <p:cNvSpPr>
            <a:spLocks noGrp="1"/>
          </p:cNvSpPr>
          <p:nvPr>
            <p:ph type="body" sz="quarter" idx="14"/>
          </p:nvPr>
        </p:nvSpPr>
        <p:spPr>
          <a:xfrm>
            <a:off x="2743200" y="2133600"/>
            <a:ext cx="6096000" cy="3048000"/>
          </a:xfrm>
        </p:spPr>
        <p:txBody>
          <a:bodyPr/>
          <a:lstStyle/>
          <a:p>
            <a:pPr algn="ctr">
              <a:spcAft>
                <a:spcPts val="0"/>
              </a:spcAft>
            </a:pPr>
            <a:r>
              <a:rPr lang="en-US" sz="3600" b="1" dirty="0">
                <a:effectLst>
                  <a:outerShdw blurRad="38100" dist="38100" dir="2700000" algn="tl">
                    <a:srgbClr val="000000">
                      <a:alpha val="43137"/>
                    </a:srgbClr>
                  </a:outerShdw>
                </a:effectLst>
              </a:rPr>
              <a:t>Strategic Challenges for Supply Chains Sustainability</a:t>
            </a:r>
          </a:p>
        </p:txBody>
      </p:sp>
      <p:pic>
        <p:nvPicPr>
          <p:cNvPr id="7" name="Picture Placeholder 6" descr="Untitled.png"/>
          <p:cNvPicPr>
            <a:picLocks noGrp="1" noChangeAspect="1"/>
          </p:cNvPicPr>
          <p:nvPr>
            <p:ph type="pic" sz="quarter" idx="13"/>
          </p:nvPr>
        </p:nvPicPr>
        <p:blipFill>
          <a:blip r:embed="rId2" cstate="print"/>
          <a:srcRect l="33310" r="33310"/>
          <a:stretch>
            <a:fillRect/>
          </a:stretch>
        </p:blipFill>
        <p:spPr>
          <a:xfrm>
            <a:off x="228600" y="0"/>
            <a:ext cx="2209800" cy="4645152"/>
          </a:xfrm>
        </p:spPr>
      </p:pic>
      <p:sp>
        <p:nvSpPr>
          <p:cNvPr id="5" name="TextBox 4"/>
          <p:cNvSpPr txBox="1"/>
          <p:nvPr/>
        </p:nvSpPr>
        <p:spPr>
          <a:xfrm>
            <a:off x="2362200" y="5867401"/>
            <a:ext cx="6781800" cy="869469"/>
          </a:xfrm>
          <a:prstGeom prst="rect">
            <a:avLst/>
          </a:prstGeom>
          <a:noFill/>
        </p:spPr>
        <p:txBody>
          <a:bodyPr wrap="square" rtlCol="0">
            <a:spAutoFit/>
          </a:bodyPr>
          <a:lstStyle/>
          <a:p>
            <a:pPr algn="ctr"/>
            <a:r>
              <a:rPr lang="en-US" sz="1200" b="1" dirty="0">
                <a:solidFill>
                  <a:srgbClr val="002060"/>
                </a:solidFill>
                <a:latin typeface="Rockwell" pitchFamily="18" charset="0"/>
              </a:rPr>
              <a:t>Supply Chain Management: A Logistics Perspective (10e) </a:t>
            </a:r>
          </a:p>
          <a:p>
            <a:pPr algn="ctr"/>
            <a:r>
              <a:rPr lang="en-US" sz="1200" dirty="0">
                <a:solidFill>
                  <a:srgbClr val="002060"/>
                </a:solidFill>
                <a:latin typeface="Rockwell" pitchFamily="18" charset="0"/>
              </a:rPr>
              <a:t>Coyle, Langley, Novack, and Gibson</a:t>
            </a:r>
          </a:p>
          <a:p>
            <a:pPr algn="ctr"/>
            <a:endParaRPr lang="en-US" sz="500" dirty="0">
              <a:solidFill>
                <a:srgbClr val="002060"/>
              </a:solidFill>
              <a:latin typeface="Rockwell" pitchFamily="18" charset="0"/>
            </a:endParaRPr>
          </a:p>
          <a:p>
            <a:pPr algn="ctr"/>
            <a:r>
              <a:rPr lang="en-US" sz="1100" dirty="0">
                <a:solidFill>
                  <a:srgbClr val="002060"/>
                </a:solidFill>
                <a:latin typeface="Rockwell" pitchFamily="18" charset="0"/>
              </a:rPr>
              <a:t>© 2016 </a:t>
            </a:r>
            <a:r>
              <a:rPr lang="en-US" sz="1100" dirty="0" err="1">
                <a:solidFill>
                  <a:srgbClr val="002060"/>
                </a:solidFill>
                <a:latin typeface="Rockwell" pitchFamily="18" charset="0"/>
              </a:rPr>
              <a:t>Cengage</a:t>
            </a:r>
            <a:r>
              <a:rPr lang="en-US" sz="1100" dirty="0">
                <a:solidFill>
                  <a:srgbClr val="002060"/>
                </a:solidFill>
                <a:latin typeface="Rockwell" pitchFamily="18" charset="0"/>
              </a:rPr>
              <a:t> Learning. All Rights Reserved. </a:t>
            </a:r>
          </a:p>
          <a:p>
            <a:pPr algn="ctr"/>
            <a:r>
              <a:rPr lang="en-US" sz="1050" dirty="0">
                <a:solidFill>
                  <a:srgbClr val="002060"/>
                </a:solidFill>
                <a:latin typeface="Rockwell" pitchFamily="18" charset="0"/>
              </a:rPr>
              <a:t>May not be scanned, copied  or duplicated, or posted to a publicly accessible website, in whole or in part. </a:t>
            </a:r>
          </a:p>
        </p:txBody>
      </p:sp>
    </p:spTree>
    <p:extLst>
      <p:ext uri="{BB962C8B-B14F-4D97-AF65-F5344CB8AC3E}">
        <p14:creationId xmlns:p14="http://schemas.microsoft.com/office/powerpoint/2010/main" val="3000410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Discussion Outline</a:t>
            </a:r>
          </a:p>
        </p:txBody>
      </p:sp>
      <p:sp>
        <p:nvSpPr>
          <p:cNvPr id="4" name="Footer Placeholder 3"/>
          <p:cNvSpPr>
            <a:spLocks noGrp="1"/>
          </p:cNvSpPr>
          <p:nvPr>
            <p:ph type="ftr" sz="quarter" idx="3"/>
          </p:nvPr>
        </p:nvSpPr>
        <p:spPr/>
        <p:txBody>
          <a:bodyPr/>
          <a:lstStyle/>
          <a:p>
            <a:r>
              <a:rPr lang="en-US"/>
              <a:t>© 2016 Cengage Learning. All Rights Reserved. May not be scanned, copied  or duplicated, or posted to a publicly accessible website, in whole or in part. </a:t>
            </a:r>
            <a:endParaRPr lang="en-US" dirty="0"/>
          </a:p>
        </p:txBody>
      </p:sp>
      <p:sp>
        <p:nvSpPr>
          <p:cNvPr id="5" name="Slide Number Placeholder 4"/>
          <p:cNvSpPr>
            <a:spLocks noGrp="1"/>
          </p:cNvSpPr>
          <p:nvPr>
            <p:ph type="sldNum" sz="quarter" idx="4"/>
          </p:nvPr>
        </p:nvSpPr>
        <p:spPr/>
        <p:txBody>
          <a:bodyPr/>
          <a:lstStyle/>
          <a:p>
            <a:fld id="{52713451-F6E1-4628-A8E3-1405590B0C33}" type="slidenum">
              <a:rPr lang="en-US" smtClean="0"/>
              <a:pPr/>
              <a:t>2</a:t>
            </a:fld>
            <a:endParaRPr lang="en-US" dirty="0"/>
          </a:p>
        </p:txBody>
      </p:sp>
      <p:sp>
        <p:nvSpPr>
          <p:cNvPr id="6" name="Content Placeholder 5"/>
          <p:cNvSpPr>
            <a:spLocks noGrp="1"/>
          </p:cNvSpPr>
          <p:nvPr>
            <p:ph idx="1"/>
          </p:nvPr>
        </p:nvSpPr>
        <p:spPr/>
        <p:txBody>
          <a:bodyPr/>
          <a:lstStyle/>
          <a:p>
            <a:pPr>
              <a:spcAft>
                <a:spcPts val="1800"/>
              </a:spcAft>
            </a:pPr>
            <a:r>
              <a:rPr lang="en-US" sz="3000" dirty="0"/>
              <a:t> Sustainability: 3 triple bottom line</a:t>
            </a:r>
          </a:p>
          <a:p>
            <a:pPr>
              <a:spcAft>
                <a:spcPts val="1800"/>
              </a:spcAft>
            </a:pPr>
            <a:r>
              <a:rPr lang="en-US" sz="3000" dirty="0"/>
              <a:t>Supply chain analytics and Big Data</a:t>
            </a:r>
          </a:p>
          <a:p>
            <a:pPr>
              <a:spcAft>
                <a:spcPts val="1800"/>
              </a:spcAft>
            </a:pPr>
            <a:r>
              <a:rPr lang="en-US" sz="3000" dirty="0"/>
              <a:t>Omni-channel </a:t>
            </a:r>
          </a:p>
          <a:p>
            <a:pPr>
              <a:spcAft>
                <a:spcPts val="1800"/>
              </a:spcAft>
            </a:pPr>
            <a:r>
              <a:rPr lang="en-US" sz="3000" dirty="0"/>
              <a:t>3-D printing</a:t>
            </a:r>
          </a:p>
          <a:p>
            <a:pPr>
              <a:spcAft>
                <a:spcPts val="1800"/>
              </a:spcAft>
            </a:pPr>
            <a:r>
              <a:rPr lang="en-US" sz="3000" dirty="0"/>
              <a:t>Supply chain talent management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z="6600" dirty="0"/>
              <a:t>Sustainability</a:t>
            </a:r>
          </a:p>
        </p:txBody>
      </p:sp>
    </p:spTree>
    <p:extLst>
      <p:ext uri="{BB962C8B-B14F-4D97-AF65-F5344CB8AC3E}">
        <p14:creationId xmlns:p14="http://schemas.microsoft.com/office/powerpoint/2010/main" val="1698849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32840"/>
            <a:ext cx="5562600" cy="5560035"/>
          </a:xfrm>
          <a:prstGeom prst="rect">
            <a:avLst/>
          </a:prstGeom>
        </p:spPr>
      </p:pic>
      <p:sp>
        <p:nvSpPr>
          <p:cNvPr id="2" name="Title 1"/>
          <p:cNvSpPr>
            <a:spLocks noGrp="1"/>
          </p:cNvSpPr>
          <p:nvPr>
            <p:ph type="title"/>
          </p:nvPr>
        </p:nvSpPr>
        <p:spPr>
          <a:xfrm>
            <a:off x="0" y="0"/>
            <a:ext cx="9144000" cy="892090"/>
          </a:xfrm>
        </p:spPr>
        <p:txBody>
          <a:bodyPr/>
          <a:lstStyle/>
          <a:p>
            <a:r>
              <a:rPr lang="en-US" sz="4400" dirty="0"/>
              <a:t>Sustainability</a:t>
            </a:r>
          </a:p>
        </p:txBody>
      </p:sp>
      <p:sp>
        <p:nvSpPr>
          <p:cNvPr id="3" name="Content Placeholder 2"/>
          <p:cNvSpPr>
            <a:spLocks noGrp="1"/>
          </p:cNvSpPr>
          <p:nvPr>
            <p:ph idx="1"/>
          </p:nvPr>
        </p:nvSpPr>
        <p:spPr>
          <a:xfrm>
            <a:off x="5562600" y="1600200"/>
            <a:ext cx="3276600" cy="3886200"/>
          </a:xfrm>
        </p:spPr>
        <p:txBody>
          <a:bodyPr/>
          <a:lstStyle/>
          <a:p>
            <a:pPr marL="0" indent="0" algn="r">
              <a:buNone/>
            </a:pPr>
            <a:r>
              <a:rPr lang="en-US" sz="2400" b="1" i="1" dirty="0">
                <a:solidFill>
                  <a:srgbClr val="993366"/>
                </a:solidFill>
              </a:rPr>
              <a:t>Sustainability requires companies to consider and manage the impact that their supply chain has on both the ecological and social environment in which they operate.</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4</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TextBox 6"/>
          <p:cNvSpPr txBox="1"/>
          <p:nvPr/>
        </p:nvSpPr>
        <p:spPr>
          <a:xfrm>
            <a:off x="6096000" y="6197399"/>
            <a:ext cx="2941320" cy="246221"/>
          </a:xfrm>
          <a:prstGeom prst="rect">
            <a:avLst/>
          </a:prstGeom>
          <a:noFill/>
        </p:spPr>
        <p:txBody>
          <a:bodyPr wrap="square" rtlCol="0">
            <a:spAutoFit/>
          </a:bodyPr>
          <a:lstStyle/>
          <a:p>
            <a:pPr lvl="0" algn="r">
              <a:defRPr/>
            </a:pPr>
            <a:r>
              <a:rPr kumimoji="0" lang="en-US" sz="1000" b="0" i="0" u="none" strike="noStrike" kern="0" cap="none" spc="0" normalizeH="0" baseline="0" noProof="0" dirty="0">
                <a:ln>
                  <a:noFill/>
                </a:ln>
                <a:solidFill>
                  <a:prstClr val="black">
                    <a:lumMod val="50000"/>
                    <a:lumOff val="50000"/>
                  </a:prstClr>
                </a:solidFill>
                <a:effectLst/>
                <a:uLnTx/>
                <a:uFillTx/>
                <a:latin typeface="Rockwell" pitchFamily="18" charset="0"/>
              </a:rPr>
              <a:t>Images courtesy of </a:t>
            </a:r>
            <a:r>
              <a:rPr lang="en-US" sz="1000" kern="0" noProof="0" dirty="0">
                <a:solidFill>
                  <a:prstClr val="black">
                    <a:lumMod val="50000"/>
                    <a:lumOff val="50000"/>
                  </a:prstClr>
                </a:solidFill>
                <a:latin typeface="Rockwell" pitchFamily="18" charset="0"/>
              </a:rPr>
              <a:t>B</a:t>
            </a:r>
            <a:r>
              <a:rPr lang="en-US" sz="1000" kern="0" dirty="0" err="1">
                <a:solidFill>
                  <a:prstClr val="black">
                    <a:lumMod val="50000"/>
                    <a:lumOff val="50000"/>
                  </a:prstClr>
                </a:solidFill>
                <a:latin typeface="Rockwell" pitchFamily="18" charset="0"/>
              </a:rPr>
              <a:t>uddha</a:t>
            </a:r>
            <a:r>
              <a:rPr lang="en-US" sz="1000" kern="0" dirty="0">
                <a:solidFill>
                  <a:prstClr val="black">
                    <a:lumMod val="50000"/>
                    <a:lumOff val="50000"/>
                  </a:prstClr>
                </a:solidFill>
                <a:latin typeface="Rockwell" pitchFamily="18" charset="0"/>
              </a:rPr>
              <a:t> Jeans</a:t>
            </a:r>
            <a:endParaRPr kumimoji="0" lang="en-US" sz="1000" b="0" i="0" u="none" strike="noStrike" kern="0" cap="none" spc="0" normalizeH="0" baseline="0" noProof="0" dirty="0">
              <a:ln>
                <a:noFill/>
              </a:ln>
              <a:solidFill>
                <a:prstClr val="black">
                  <a:lumMod val="50000"/>
                  <a:lumOff val="50000"/>
                </a:prstClr>
              </a:solidFill>
              <a:effectLst/>
              <a:uLnTx/>
              <a:uFillTx/>
              <a:latin typeface="Rockwell" pitchFamily="18" charset="0"/>
            </a:endParaRPr>
          </a:p>
        </p:txBody>
      </p:sp>
    </p:spTree>
    <p:extLst>
      <p:ext uri="{BB962C8B-B14F-4D97-AF65-F5344CB8AC3E}">
        <p14:creationId xmlns:p14="http://schemas.microsoft.com/office/powerpoint/2010/main" val="2034426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Sustainability</a:t>
            </a:r>
            <a:br>
              <a:rPr lang="en-US" dirty="0"/>
            </a:br>
            <a:r>
              <a:rPr lang="en-US" sz="3200" dirty="0">
                <a:solidFill>
                  <a:schemeClr val="accent2">
                    <a:lumMod val="40000"/>
                    <a:lumOff val="60000"/>
                  </a:schemeClr>
                </a:solidFill>
              </a:rPr>
              <a:t>The Business Case for Sustainability</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5</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13" name="Group 12"/>
          <p:cNvGrpSpPr/>
          <p:nvPr/>
        </p:nvGrpSpPr>
        <p:grpSpPr>
          <a:xfrm>
            <a:off x="-9525" y="1333244"/>
            <a:ext cx="9153525" cy="5159632"/>
            <a:chOff x="-9525" y="1333244"/>
            <a:chExt cx="9153525" cy="5159632"/>
          </a:xfrm>
        </p:grpSpPr>
        <p:grpSp>
          <p:nvGrpSpPr>
            <p:cNvPr id="12" name="Group 11"/>
            <p:cNvGrpSpPr/>
            <p:nvPr/>
          </p:nvGrpSpPr>
          <p:grpSpPr>
            <a:xfrm>
              <a:off x="-9525" y="1333244"/>
              <a:ext cx="9153525" cy="5159632"/>
              <a:chOff x="-9525" y="1333244"/>
              <a:chExt cx="9153525" cy="5159632"/>
            </a:xfrm>
          </p:grpSpPr>
          <p:pic>
            <p:nvPicPr>
              <p:cNvPr id="3076" name="Picture 4" descr="http://1st-alliance.co.uk/wp-content/uploads/2013/04/131945191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 y="3254078"/>
                <a:ext cx="9153525" cy="3238798"/>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3"/>
              <a:stretch>
                <a:fillRect/>
              </a:stretch>
            </p:blipFill>
            <p:spPr>
              <a:xfrm>
                <a:off x="759065" y="1337339"/>
                <a:ext cx="966788" cy="8890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p:cNvPicPr>
                <a:picLocks noChangeAspect="1"/>
              </p:cNvPicPr>
              <p:nvPr/>
            </p:nvPicPr>
            <p:blipFill>
              <a:blip r:embed="rId4"/>
              <a:stretch>
                <a:fillRect/>
              </a:stretch>
            </p:blipFill>
            <p:spPr>
              <a:xfrm>
                <a:off x="2786230" y="1338011"/>
                <a:ext cx="966788" cy="8888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p:cNvPicPr>
                <a:picLocks noChangeAspect="1"/>
              </p:cNvPicPr>
              <p:nvPr/>
            </p:nvPicPr>
            <p:blipFill>
              <a:blip r:embed="rId5"/>
              <a:stretch>
                <a:fillRect/>
              </a:stretch>
            </p:blipFill>
            <p:spPr>
              <a:xfrm>
                <a:off x="4970326" y="1333244"/>
                <a:ext cx="966788" cy="8763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1" name="Picture 10"/>
              <p:cNvPicPr>
                <a:picLocks noChangeAspect="1"/>
              </p:cNvPicPr>
              <p:nvPr/>
            </p:nvPicPr>
            <p:blipFill>
              <a:blip r:embed="rId6"/>
              <a:stretch>
                <a:fillRect/>
              </a:stretch>
            </p:blipFill>
            <p:spPr>
              <a:xfrm>
                <a:off x="7153896" y="1343611"/>
                <a:ext cx="966787" cy="8636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5" name="TextBox 5"/>
              <p:cNvSpPr txBox="1">
                <a:spLocks noChangeArrowheads="1"/>
              </p:cNvSpPr>
              <p:nvPr/>
            </p:nvSpPr>
            <p:spPr bwMode="auto">
              <a:xfrm>
                <a:off x="487435" y="2276235"/>
                <a:ext cx="1447800"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Regulation</a:t>
                </a:r>
              </a:p>
            </p:txBody>
          </p:sp>
          <p:sp>
            <p:nvSpPr>
              <p:cNvPr id="16" name="TextBox 5"/>
              <p:cNvSpPr txBox="1">
                <a:spLocks noChangeArrowheads="1"/>
              </p:cNvSpPr>
              <p:nvPr/>
            </p:nvSpPr>
            <p:spPr bwMode="auto">
              <a:xfrm>
                <a:off x="2514600" y="2276235"/>
                <a:ext cx="1447800"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Risk</a:t>
                </a:r>
              </a:p>
            </p:txBody>
          </p:sp>
          <p:sp>
            <p:nvSpPr>
              <p:cNvPr id="17" name="TextBox 5"/>
              <p:cNvSpPr txBox="1">
                <a:spLocks noChangeArrowheads="1"/>
              </p:cNvSpPr>
              <p:nvPr/>
            </p:nvSpPr>
            <p:spPr bwMode="auto">
              <a:xfrm>
                <a:off x="4698696" y="2251591"/>
                <a:ext cx="1447800"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Reputation</a:t>
                </a:r>
              </a:p>
            </p:txBody>
          </p:sp>
          <p:sp>
            <p:nvSpPr>
              <p:cNvPr id="18" name="TextBox 5"/>
              <p:cNvSpPr txBox="1">
                <a:spLocks noChangeArrowheads="1"/>
              </p:cNvSpPr>
              <p:nvPr/>
            </p:nvSpPr>
            <p:spPr bwMode="auto">
              <a:xfrm>
                <a:off x="6882265" y="2243210"/>
                <a:ext cx="1447800"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Profit</a:t>
                </a:r>
              </a:p>
            </p:txBody>
          </p:sp>
          <p:sp>
            <p:nvSpPr>
              <p:cNvPr id="21" name="TextBox 5"/>
              <p:cNvSpPr txBox="1">
                <a:spLocks noChangeArrowheads="1"/>
              </p:cNvSpPr>
              <p:nvPr/>
            </p:nvSpPr>
            <p:spPr bwMode="auto">
              <a:xfrm>
                <a:off x="105526" y="2612542"/>
                <a:ext cx="2133600" cy="615553"/>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sz="1700" i="0" u="none" strike="noStrike" kern="0" cap="none" spc="0" normalizeH="0" baseline="0" noProof="0" dirty="0">
                    <a:ln>
                      <a:noFill/>
                    </a:ln>
                    <a:solidFill>
                      <a:prstClr val="black"/>
                    </a:solidFill>
                    <a:effectLst/>
                    <a:uLnTx/>
                    <a:uFillTx/>
                    <a:latin typeface="Constantia" panose="02030602050306030303" pitchFamily="18" charset="0"/>
                  </a:rPr>
                  <a:t>Legislation</a:t>
                </a:r>
                <a:r>
                  <a:rPr kumimoji="0" lang="en-US" altLang="en-US" sz="1700" i="0" u="none" strike="noStrike" kern="0" cap="none" spc="0" normalizeH="0" noProof="0" dirty="0">
                    <a:ln>
                      <a:noFill/>
                    </a:ln>
                    <a:solidFill>
                      <a:prstClr val="black"/>
                    </a:solidFill>
                    <a:effectLst/>
                    <a:uLnTx/>
                    <a:uFillTx/>
                    <a:latin typeface="Constantia" panose="02030602050306030303" pitchFamily="18" charset="0"/>
                  </a:rPr>
                  <a:t> &amp; Compliance</a:t>
                </a:r>
                <a:endParaRPr kumimoji="0" lang="en-US" altLang="en-US" sz="1700"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22" name="TextBox 5"/>
              <p:cNvSpPr txBox="1">
                <a:spLocks noChangeArrowheads="1"/>
              </p:cNvSpPr>
              <p:nvPr/>
            </p:nvSpPr>
            <p:spPr bwMode="auto">
              <a:xfrm>
                <a:off x="2160257" y="2620923"/>
                <a:ext cx="2133600" cy="615553"/>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sz="1700" i="0" u="none" strike="noStrike" kern="0" cap="none" spc="0" normalizeH="0" baseline="0" noProof="0" dirty="0">
                    <a:ln>
                      <a:noFill/>
                    </a:ln>
                    <a:solidFill>
                      <a:prstClr val="black"/>
                    </a:solidFill>
                    <a:effectLst/>
                    <a:uLnTx/>
                    <a:uFillTx/>
                    <a:latin typeface="Constantia" panose="02030602050306030303" pitchFamily="18" charset="0"/>
                  </a:rPr>
                  <a:t>Short-term cost &amp; Long-term</a:t>
                </a:r>
                <a:r>
                  <a:rPr kumimoji="0" lang="en-US" altLang="en-US" sz="1700" i="0" u="none" strike="noStrike" kern="0" cap="none" spc="0" normalizeH="0" noProof="0" dirty="0">
                    <a:ln>
                      <a:noFill/>
                    </a:ln>
                    <a:solidFill>
                      <a:prstClr val="black"/>
                    </a:solidFill>
                    <a:effectLst/>
                    <a:uLnTx/>
                    <a:uFillTx/>
                    <a:latin typeface="Constantia" panose="02030602050306030303" pitchFamily="18" charset="0"/>
                  </a:rPr>
                  <a:t> supply</a:t>
                </a:r>
                <a:endParaRPr kumimoji="0" lang="en-US" altLang="en-US" sz="1700"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23" name="TextBox 5"/>
              <p:cNvSpPr txBox="1">
                <a:spLocks noChangeArrowheads="1"/>
              </p:cNvSpPr>
              <p:nvPr/>
            </p:nvSpPr>
            <p:spPr bwMode="auto">
              <a:xfrm>
                <a:off x="4307540" y="2606470"/>
                <a:ext cx="2446106" cy="615553"/>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sz="1700" i="0" u="none" strike="noStrike" kern="0" cap="none" spc="0" normalizeH="0" baseline="0" noProof="0" dirty="0">
                    <a:ln>
                      <a:noFill/>
                    </a:ln>
                    <a:solidFill>
                      <a:prstClr val="black"/>
                    </a:solidFill>
                    <a:effectLst/>
                    <a:uLnTx/>
                    <a:uFillTx/>
                    <a:latin typeface="Constantia" panose="02030602050306030303" pitchFamily="18" charset="0"/>
                  </a:rPr>
                  <a:t>Brand loyalty, sentiment</a:t>
                </a:r>
                <a:r>
                  <a:rPr kumimoji="0" lang="en-US" altLang="en-US" sz="1700" i="0" u="none" strike="noStrike" kern="0" cap="none" spc="0" normalizeH="0" noProof="0" dirty="0">
                    <a:ln>
                      <a:noFill/>
                    </a:ln>
                    <a:solidFill>
                      <a:prstClr val="black"/>
                    </a:solidFill>
                    <a:effectLst/>
                    <a:uLnTx/>
                    <a:uFillTx/>
                    <a:latin typeface="Constantia" panose="02030602050306030303" pitchFamily="18" charset="0"/>
                  </a:rPr>
                  <a:t> &amp; awareness</a:t>
                </a:r>
                <a:r>
                  <a:rPr kumimoji="0" lang="en-US" altLang="en-US" sz="1700" i="0" u="none" strike="noStrike" kern="0" cap="none" spc="0" normalizeH="0" baseline="0" noProof="0" dirty="0">
                    <a:ln>
                      <a:noFill/>
                    </a:ln>
                    <a:solidFill>
                      <a:prstClr val="black"/>
                    </a:solidFill>
                    <a:effectLst/>
                    <a:uLnTx/>
                    <a:uFillTx/>
                    <a:latin typeface="Constantia" panose="02030602050306030303" pitchFamily="18" charset="0"/>
                  </a:rPr>
                  <a:t> </a:t>
                </a:r>
              </a:p>
            </p:txBody>
          </p:sp>
          <p:sp>
            <p:nvSpPr>
              <p:cNvPr id="24" name="TextBox 5"/>
              <p:cNvSpPr txBox="1">
                <a:spLocks noChangeArrowheads="1"/>
              </p:cNvSpPr>
              <p:nvPr/>
            </p:nvSpPr>
            <p:spPr bwMode="auto">
              <a:xfrm>
                <a:off x="6697445" y="2609443"/>
                <a:ext cx="2446555" cy="615553"/>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lang="en-US" altLang="en-US" sz="1700" kern="0" dirty="0">
                    <a:solidFill>
                      <a:prstClr val="black"/>
                    </a:solidFill>
                    <a:latin typeface="Constantia" panose="02030602050306030303" pitchFamily="18" charset="0"/>
                  </a:rPr>
                  <a:t>Cost reduction &amp; Competitive advantages</a:t>
                </a:r>
                <a:endParaRPr kumimoji="0" lang="en-US" altLang="en-US" sz="1700" i="0" u="none" strike="noStrike" kern="0" cap="none" spc="0" normalizeH="0" baseline="0" noProof="0" dirty="0">
                  <a:ln>
                    <a:noFill/>
                  </a:ln>
                  <a:solidFill>
                    <a:prstClr val="black"/>
                  </a:solidFill>
                  <a:effectLst/>
                  <a:uLnTx/>
                  <a:uFillTx/>
                  <a:latin typeface="Constantia" panose="02030602050306030303" pitchFamily="18" charset="0"/>
                </a:endParaRPr>
              </a:p>
            </p:txBody>
          </p:sp>
        </p:grpSp>
        <p:sp>
          <p:nvSpPr>
            <p:cNvPr id="26" name="TextBox 25"/>
            <p:cNvSpPr txBox="1"/>
            <p:nvPr/>
          </p:nvSpPr>
          <p:spPr>
            <a:xfrm>
              <a:off x="6096000" y="6197399"/>
              <a:ext cx="2941320" cy="246221"/>
            </a:xfrm>
            <a:prstGeom prst="rect">
              <a:avLst/>
            </a:prstGeom>
            <a:noFill/>
          </p:spPr>
          <p:txBody>
            <a:bodyPr wrap="square" rtlCol="0">
              <a:spAutoFit/>
            </a:bodyPr>
            <a:lstStyle/>
            <a:p>
              <a:pPr lvl="0" algn="r">
                <a:defRPr/>
              </a:pPr>
              <a:r>
                <a:rPr kumimoji="0" lang="en-US" sz="1000" b="0" i="0" u="none" strike="noStrike" kern="0" cap="none" spc="0" normalizeH="0" baseline="0" noProof="0" dirty="0">
                  <a:ln>
                    <a:noFill/>
                  </a:ln>
                  <a:solidFill>
                    <a:schemeClr val="bg1"/>
                  </a:solidFill>
                  <a:effectLst/>
                  <a:uLnTx/>
                  <a:uFillTx/>
                  <a:latin typeface="Rockwell" pitchFamily="18" charset="0"/>
                </a:rPr>
                <a:t>Images courtesy of </a:t>
              </a:r>
              <a:r>
                <a:rPr lang="en-US" sz="1000" kern="0" noProof="0" dirty="0">
                  <a:solidFill>
                    <a:schemeClr val="bg1"/>
                  </a:solidFill>
                  <a:latin typeface="Rockwell" pitchFamily="18" charset="0"/>
                </a:rPr>
                <a:t>First </a:t>
              </a:r>
              <a:r>
                <a:rPr lang="en-US" sz="1000" kern="0" dirty="0">
                  <a:solidFill>
                    <a:schemeClr val="bg1"/>
                  </a:solidFill>
                  <a:latin typeface="Rockwell" pitchFamily="18" charset="0"/>
                </a:rPr>
                <a:t>Alliance</a:t>
              </a:r>
              <a:endParaRPr kumimoji="0" lang="en-US" sz="1000" b="0" i="0" u="none" strike="noStrike" kern="0" cap="none" spc="0" normalizeH="0" baseline="0" noProof="0" dirty="0">
                <a:ln>
                  <a:noFill/>
                </a:ln>
                <a:solidFill>
                  <a:schemeClr val="bg1"/>
                </a:solidFill>
                <a:effectLst/>
                <a:uLnTx/>
                <a:uFillTx/>
                <a:latin typeface="Rockwell" pitchFamily="18" charset="0"/>
              </a:endParaRPr>
            </a:p>
          </p:txBody>
        </p:sp>
      </p:grpSp>
    </p:spTree>
    <p:extLst>
      <p:ext uri="{BB962C8B-B14F-4D97-AF65-F5344CB8AC3E}">
        <p14:creationId xmlns:p14="http://schemas.microsoft.com/office/powerpoint/2010/main" val="218737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066800"/>
          </a:xfrm>
        </p:spPr>
        <p:txBody>
          <a:bodyPr/>
          <a:lstStyle/>
          <a:p>
            <a:r>
              <a:rPr lang="en-US" sz="3600" dirty="0"/>
              <a:t>Sustainability</a:t>
            </a:r>
            <a:br>
              <a:rPr lang="en-US" sz="3600" dirty="0"/>
            </a:br>
            <a:r>
              <a:rPr lang="en-US" sz="2800" dirty="0">
                <a:solidFill>
                  <a:schemeClr val="accent2">
                    <a:lumMod val="40000"/>
                    <a:lumOff val="60000"/>
                  </a:schemeClr>
                </a:solidFill>
              </a:rPr>
              <a:t>Four “R’s” of Sustainability</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6</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3528915453"/>
              </p:ext>
            </p:extLst>
          </p:nvPr>
        </p:nvGraphicFramePr>
        <p:xfrm>
          <a:off x="313677" y="1135571"/>
          <a:ext cx="8532830" cy="4996650"/>
        </p:xfrm>
        <a:graphic>
          <a:graphicData uri="http://schemas.openxmlformats.org/drawingml/2006/table">
            <a:tbl>
              <a:tblPr firstRow="1" bandRow="1">
                <a:tableStyleId>{5C22544A-7EE6-4342-B048-85BDC9FD1C3A}</a:tableStyleId>
              </a:tblPr>
              <a:tblGrid>
                <a:gridCol w="2132815">
                  <a:extLst>
                    <a:ext uri="{9D8B030D-6E8A-4147-A177-3AD203B41FA5}">
                      <a16:colId xmlns:a16="http://schemas.microsoft.com/office/drawing/2014/main" val="20000"/>
                    </a:ext>
                  </a:extLst>
                </a:gridCol>
                <a:gridCol w="6400015">
                  <a:extLst>
                    <a:ext uri="{9D8B030D-6E8A-4147-A177-3AD203B41FA5}">
                      <a16:colId xmlns:a16="http://schemas.microsoft.com/office/drawing/2014/main" val="20001"/>
                    </a:ext>
                  </a:extLst>
                </a:gridCol>
              </a:tblGrid>
              <a:tr h="724620">
                <a:tc>
                  <a:txBody>
                    <a:bodyPr/>
                    <a:lstStyle/>
                    <a:p>
                      <a:pPr algn="l"/>
                      <a:r>
                        <a:rPr lang="en-US" sz="2000" dirty="0">
                          <a:solidFill>
                            <a:schemeClr val="bg1"/>
                          </a:solidFill>
                          <a:latin typeface="Constantia" panose="02030602050306030303" pitchFamily="18" charset="0"/>
                        </a:rPr>
                        <a:t>Sustainability</a:t>
                      </a:r>
                      <a:r>
                        <a:rPr lang="en-US" sz="2000" baseline="0" dirty="0">
                          <a:solidFill>
                            <a:schemeClr val="bg1"/>
                          </a:solidFill>
                          <a:latin typeface="Constantia" panose="02030602050306030303" pitchFamily="18" charset="0"/>
                        </a:rPr>
                        <a:t> Approaches</a:t>
                      </a:r>
                      <a:endParaRPr lang="en-US" sz="2000" dirty="0">
                        <a:solidFill>
                          <a:schemeClr val="bg1"/>
                        </a:solidFill>
                        <a:latin typeface="Constantia" panose="02030602050306030303" pitchFamily="18" charset="0"/>
                      </a:endParaRPr>
                    </a:p>
                  </a:txBody>
                  <a:tcPr anchor="ctr">
                    <a:cell3D prstMaterial="dkEdge">
                      <a:bevel prst="cross"/>
                      <a:lightRig rig="flood" dir="t"/>
                    </a:cell3D>
                    <a:solidFill>
                      <a:schemeClr val="accent6"/>
                    </a:solidFill>
                  </a:tcPr>
                </a:tc>
                <a:tc>
                  <a:txBody>
                    <a:bodyPr/>
                    <a:lstStyle/>
                    <a:p>
                      <a:pPr algn="ctr"/>
                      <a:r>
                        <a:rPr lang="en-US" sz="2000" dirty="0">
                          <a:solidFill>
                            <a:schemeClr val="bg1"/>
                          </a:solidFill>
                          <a:latin typeface="Constantia" panose="02030602050306030303" pitchFamily="18" charset="0"/>
                        </a:rPr>
                        <a:t>Description</a:t>
                      </a:r>
                    </a:p>
                  </a:txBody>
                  <a:tcPr anchor="ctr">
                    <a:cell3D prstMaterial="dkEdge">
                      <a:bevel prst="cross"/>
                      <a:lightRig rig="flood" dir="t"/>
                    </a:cell3D>
                    <a:solidFill>
                      <a:schemeClr val="accent6"/>
                    </a:solidFill>
                  </a:tcPr>
                </a:tc>
                <a:extLst>
                  <a:ext uri="{0D108BD9-81ED-4DB2-BD59-A6C34878D82A}">
                    <a16:rowId xmlns:a16="http://schemas.microsoft.com/office/drawing/2014/main" val="10000"/>
                  </a:ext>
                </a:extLst>
              </a:tr>
              <a:tr h="1483797">
                <a:tc>
                  <a:txBody>
                    <a:bodyPr/>
                    <a:lstStyle/>
                    <a:p>
                      <a:pPr algn="l"/>
                      <a:r>
                        <a:rPr lang="en-US" sz="1800" b="1" dirty="0">
                          <a:solidFill>
                            <a:srgbClr val="000000"/>
                          </a:solidFill>
                          <a:latin typeface="Constantia" panose="02030602050306030303" pitchFamily="18" charset="0"/>
                        </a:rPr>
                        <a:t>Reuse</a:t>
                      </a:r>
                    </a:p>
                  </a:txBody>
                  <a:tcPr>
                    <a:cell3D prstMaterial="dkEdge">
                      <a:bevel prst="cross"/>
                      <a:lightRig rig="flood" dir="t"/>
                    </a:cell3D>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a:solidFill>
                            <a:srgbClr val="000000"/>
                          </a:solidFill>
                          <a:effectLst/>
                          <a:latin typeface="Constantia" panose="02030602050306030303" pitchFamily="18" charset="0"/>
                          <a:ea typeface="Calibri"/>
                          <a:cs typeface="Times New Roman"/>
                        </a:rPr>
                        <a:t>Reuse often requires disassembly, which is a systematic method of separating a product into constituent parts, components, subassemblies, or other component parts. The parts or components may be reassembled for reuse after cleaning, checking, and repair, or the individual components may be reused.</a:t>
                      </a:r>
                    </a:p>
                  </a:txBody>
                  <a:tcPr>
                    <a:cell3D prstMaterial="dkEdge">
                      <a:bevel prst="cross"/>
                      <a:lightRig rig="flood" dir="t"/>
                    </a:cell3D>
                  </a:tcPr>
                </a:tc>
                <a:extLst>
                  <a:ext uri="{0D108BD9-81ED-4DB2-BD59-A6C34878D82A}">
                    <a16:rowId xmlns:a16="http://schemas.microsoft.com/office/drawing/2014/main" val="10001"/>
                  </a:ext>
                </a:extLst>
              </a:tr>
              <a:tr h="929411">
                <a:tc>
                  <a:txBody>
                    <a:bodyPr/>
                    <a:lstStyle/>
                    <a:p>
                      <a:pPr algn="l"/>
                      <a:r>
                        <a:rPr lang="en-US" sz="1800" b="1" dirty="0">
                          <a:solidFill>
                            <a:srgbClr val="000000"/>
                          </a:solidFill>
                          <a:latin typeface="Constantia" panose="02030602050306030303" pitchFamily="18" charset="0"/>
                        </a:rPr>
                        <a:t>Remanufacturing</a:t>
                      </a:r>
                    </a:p>
                  </a:txBody>
                  <a:tcPr>
                    <a:cell3D prstMaterial="dkEdge">
                      <a:bevel prst="cross"/>
                      <a:lightRig rig="flood" dir="t"/>
                    </a:cell3D>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a:solidFill>
                            <a:srgbClr val="000000"/>
                          </a:solidFill>
                          <a:effectLst/>
                          <a:latin typeface="Constantia" panose="02030602050306030303" pitchFamily="18" charset="0"/>
                          <a:ea typeface="Calibri"/>
                          <a:cs typeface="Times New Roman"/>
                        </a:rPr>
                        <a:t>Remanufacturing essentially means that a product or part is returned to the market as “good as new.” Auto parts, tires, and electronics are frequently remanufactured.</a:t>
                      </a:r>
                    </a:p>
                  </a:txBody>
                  <a:tcPr>
                    <a:cell3D prstMaterial="dkEdge">
                      <a:bevel prst="cross"/>
                      <a:lightRig rig="flood" dir="t"/>
                    </a:cell3D>
                  </a:tcPr>
                </a:tc>
                <a:extLst>
                  <a:ext uri="{0D108BD9-81ED-4DB2-BD59-A6C34878D82A}">
                    <a16:rowId xmlns:a16="http://schemas.microsoft.com/office/drawing/2014/main" val="10002"/>
                  </a:ext>
                </a:extLst>
              </a:tr>
              <a:tr h="652218">
                <a:tc>
                  <a:txBody>
                    <a:bodyPr/>
                    <a:lstStyle/>
                    <a:p>
                      <a:pPr algn="l"/>
                      <a:r>
                        <a:rPr lang="en-US" sz="1800" b="1" dirty="0">
                          <a:solidFill>
                            <a:srgbClr val="000000"/>
                          </a:solidFill>
                          <a:latin typeface="Constantia" panose="02030602050306030303" pitchFamily="18" charset="0"/>
                        </a:rPr>
                        <a:t>Reconditioning</a:t>
                      </a:r>
                    </a:p>
                  </a:txBody>
                  <a:tcPr>
                    <a:cell3D prstMaterial="dkEdge">
                      <a:bevel prst="cross"/>
                      <a:lightRig rig="flood" dir="t"/>
                    </a:cell3D>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a:solidFill>
                            <a:srgbClr val="000000"/>
                          </a:solidFill>
                          <a:effectLst/>
                          <a:latin typeface="Constantia" panose="02030602050306030303" pitchFamily="18" charset="0"/>
                          <a:ea typeface="Calibri"/>
                          <a:cs typeface="Times New Roman"/>
                        </a:rPr>
                        <a:t>Reconditioning usually means returning used products to working order but not “as good as new.”</a:t>
                      </a:r>
                    </a:p>
                  </a:txBody>
                  <a:tcPr>
                    <a:cell3D prstMaterial="dkEdge">
                      <a:bevel prst="cross"/>
                      <a:lightRig rig="flood" dir="t"/>
                    </a:cell3D>
                  </a:tcPr>
                </a:tc>
                <a:extLst>
                  <a:ext uri="{0D108BD9-81ED-4DB2-BD59-A6C34878D82A}">
                    <a16:rowId xmlns:a16="http://schemas.microsoft.com/office/drawing/2014/main" val="10003"/>
                  </a:ext>
                </a:extLst>
              </a:tr>
              <a:tr h="1206604">
                <a:tc>
                  <a:txBody>
                    <a:bodyPr/>
                    <a:lstStyle/>
                    <a:p>
                      <a:pPr algn="l"/>
                      <a:r>
                        <a:rPr lang="en-US" sz="1800" b="1" dirty="0">
                          <a:solidFill>
                            <a:srgbClr val="000000"/>
                          </a:solidFill>
                          <a:latin typeface="Constantia" panose="02030602050306030303" pitchFamily="18" charset="0"/>
                        </a:rPr>
                        <a:t>Recycling</a:t>
                      </a:r>
                    </a:p>
                  </a:txBody>
                  <a:tcPr>
                    <a:cell3D prstMaterial="dkEdge">
                      <a:bevel prst="cross"/>
                      <a:lightRig rig="flood" dir="t"/>
                    </a:cell3D>
                  </a:tcPr>
                </a:tc>
                <a:tc>
                  <a:txBody>
                    <a:bodyPr/>
                    <a:lstStyle/>
                    <a:p>
                      <a:r>
                        <a:rPr lang="en-US" sz="1700" dirty="0">
                          <a:solidFill>
                            <a:srgbClr val="000000"/>
                          </a:solidFill>
                          <a:effectLst/>
                          <a:latin typeface="Constantia" panose="02030602050306030303" pitchFamily="18" charset="0"/>
                          <a:ea typeface="Calibri"/>
                          <a:cs typeface="Times New Roman"/>
                        </a:rPr>
                        <a:t>Recycling generally refers to the secondary use of materials. It usually includes glass bottles, cans, newspapers, corrugated material, tires, etc. The recycling is usually performed for individual households by municipal government agencies</a:t>
                      </a:r>
                      <a:endParaRPr lang="en-US" sz="1700" dirty="0">
                        <a:solidFill>
                          <a:srgbClr val="000000"/>
                        </a:solidFill>
                        <a:latin typeface="Constantia" panose="02030602050306030303" pitchFamily="18" charset="0"/>
                      </a:endParaRPr>
                    </a:p>
                  </a:txBody>
                  <a:tcPr>
                    <a:cell3D prstMaterial="dkEdge">
                      <a:bevel prst="cross"/>
                      <a:lightRig rig="flood" dir="t"/>
                    </a:cell3D>
                  </a:tcPr>
                </a:tc>
                <a:extLst>
                  <a:ext uri="{0D108BD9-81ED-4DB2-BD59-A6C34878D82A}">
                    <a16:rowId xmlns:a16="http://schemas.microsoft.com/office/drawing/2014/main" val="10004"/>
                  </a:ext>
                </a:extLst>
              </a:tr>
            </a:tbl>
          </a:graphicData>
        </a:graphic>
      </p:graphicFrame>
      <p:sp>
        <p:nvSpPr>
          <p:cNvPr id="8" name="Rectangle 7"/>
          <p:cNvSpPr/>
          <p:nvPr/>
        </p:nvSpPr>
        <p:spPr>
          <a:xfrm>
            <a:off x="6934200" y="6162495"/>
            <a:ext cx="1979630" cy="261610"/>
          </a:xfrm>
          <a:prstGeom prst="rect">
            <a:avLst/>
          </a:prstGeom>
        </p:spPr>
        <p:txBody>
          <a:bodyPr wrap="square">
            <a:spAutoFit/>
          </a:bodyPr>
          <a:lstStyle/>
          <a:p>
            <a:pPr algn="r"/>
            <a:r>
              <a:rPr lang="en-US" altLang="en-US" sz="1100" dirty="0">
                <a:solidFill>
                  <a:srgbClr val="000000"/>
                </a:solidFill>
                <a:latin typeface="Rockwell" panose="02060603020205020403" pitchFamily="18" charset="0"/>
                <a:cs typeface="Arial Narrow" panose="020B0606020202030204" pitchFamily="34" charset="0"/>
              </a:rPr>
              <a:t>Source: Table 15.1</a:t>
            </a:r>
            <a:endParaRPr lang="en-US" sz="1100" dirty="0">
              <a:latin typeface="Rockwell" panose="02060603020205020403" pitchFamily="18" charset="0"/>
            </a:endParaRPr>
          </a:p>
        </p:txBody>
      </p:sp>
    </p:spTree>
    <p:extLst>
      <p:ext uri="{BB962C8B-B14F-4D97-AF65-F5344CB8AC3E}">
        <p14:creationId xmlns:p14="http://schemas.microsoft.com/office/powerpoint/2010/main" val="2378756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Sustainability</a:t>
            </a:r>
            <a:br>
              <a:rPr lang="en-US" dirty="0"/>
            </a:br>
            <a:r>
              <a:rPr lang="en-US" sz="3200" dirty="0">
                <a:solidFill>
                  <a:schemeClr val="accent2">
                    <a:lumMod val="40000"/>
                    <a:lumOff val="60000"/>
                  </a:schemeClr>
                </a:solidFill>
              </a:rPr>
              <a:t>Reverse Flows: Key Observations</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7</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26" name="Group 25"/>
          <p:cNvGrpSpPr/>
          <p:nvPr/>
        </p:nvGrpSpPr>
        <p:grpSpPr>
          <a:xfrm>
            <a:off x="50622" y="1219200"/>
            <a:ext cx="9093378" cy="4724809"/>
            <a:chOff x="50622" y="1219200"/>
            <a:chExt cx="9093378" cy="4724809"/>
          </a:xfrm>
        </p:grpSpPr>
        <p:pic>
          <p:nvPicPr>
            <p:cNvPr id="19" name="Picture 18"/>
            <p:cNvPicPr>
              <a:picLocks noChangeAspect="1"/>
            </p:cNvPicPr>
            <p:nvPr/>
          </p:nvPicPr>
          <p:blipFill>
            <a:blip r:embed="rId2"/>
            <a:stretch>
              <a:fillRect/>
            </a:stretch>
          </p:blipFill>
          <p:spPr>
            <a:xfrm>
              <a:off x="685800" y="1219200"/>
              <a:ext cx="8458200" cy="4724809"/>
            </a:xfrm>
            <a:prstGeom prst="rect">
              <a:avLst/>
            </a:prstGeom>
          </p:spPr>
        </p:pic>
        <p:sp>
          <p:nvSpPr>
            <p:cNvPr id="10" name="Rectangle 9"/>
            <p:cNvSpPr/>
            <p:nvPr/>
          </p:nvSpPr>
          <p:spPr>
            <a:xfrm>
              <a:off x="50622" y="2404579"/>
              <a:ext cx="1549578" cy="3539430"/>
            </a:xfrm>
            <a:prstGeom prst="rect">
              <a:avLst/>
            </a:prstGeom>
          </p:spPr>
          <p:txBody>
            <a:bodyPr wrap="square">
              <a:spAutoFit/>
            </a:bodyPr>
            <a:lstStyle/>
            <a:p>
              <a:pPr marL="182880" indent="-182880" algn="ctr">
                <a:buFont typeface="Wingdings 2" panose="05020102010507070707" pitchFamily="18" charset="2"/>
                <a:buChar char=""/>
              </a:pPr>
              <a:r>
                <a:rPr lang="en-US" sz="1600" dirty="0">
                  <a:solidFill>
                    <a:srgbClr val="000000"/>
                  </a:solidFill>
                  <a:latin typeface="Constantia" panose="02030602050306030303" pitchFamily="18" charset="0"/>
                </a:rPr>
                <a:t>Easy return as part of customer service policies.</a:t>
              </a:r>
            </a:p>
            <a:p>
              <a:pPr marL="182880" indent="-182880" algn="ctr">
                <a:buFont typeface="Wingdings 2" panose="05020102010507070707" pitchFamily="18" charset="2"/>
                <a:buChar char=""/>
              </a:pPr>
              <a:r>
                <a:rPr lang="en-US" sz="1600" dirty="0">
                  <a:solidFill>
                    <a:srgbClr val="000000"/>
                  </a:solidFill>
                  <a:latin typeface="Constantia" panose="02030602050306030303" pitchFamily="18" charset="0"/>
                </a:rPr>
                <a:t>Increased consumer recycling programs.</a:t>
              </a:r>
            </a:p>
            <a:p>
              <a:pPr marL="182880" indent="-182880" algn="ctr">
                <a:buFont typeface="Wingdings 2" panose="05020102010507070707" pitchFamily="18" charset="2"/>
                <a:buChar char=""/>
              </a:pPr>
              <a:r>
                <a:rPr lang="en-US" sz="1600" dirty="0">
                  <a:solidFill>
                    <a:srgbClr val="000000"/>
                  </a:solidFill>
                  <a:latin typeface="Constantia" panose="02030602050306030303" pitchFamily="18" charset="0"/>
                </a:rPr>
                <a:t>High obsolescence rate in technological products.</a:t>
              </a:r>
            </a:p>
          </p:txBody>
        </p:sp>
        <p:sp>
          <p:nvSpPr>
            <p:cNvPr id="14" name="Rectangle 13"/>
            <p:cNvSpPr/>
            <p:nvPr/>
          </p:nvSpPr>
          <p:spPr>
            <a:xfrm>
              <a:off x="2362200" y="2512248"/>
              <a:ext cx="1295400" cy="2062103"/>
            </a:xfrm>
            <a:prstGeom prst="rect">
              <a:avLst/>
            </a:prstGeom>
          </p:spPr>
          <p:txBody>
            <a:bodyPr wrap="square">
              <a:spAutoFit/>
            </a:bodyPr>
            <a:lstStyle/>
            <a:p>
              <a:pPr marL="182880" lvl="0" indent="-182880" algn="ctr">
                <a:buFont typeface="Wingdings 2" panose="05020102010507070707" pitchFamily="18" charset="2"/>
                <a:buChar char=""/>
              </a:pPr>
              <a:r>
                <a:rPr lang="en-US" sz="1600" dirty="0">
                  <a:solidFill>
                    <a:srgbClr val="000000"/>
                  </a:solidFill>
                  <a:latin typeface="Constantia" panose="02030602050306030303" pitchFamily="18" charset="0"/>
                </a:rPr>
                <a:t>Reverse direction needs continual scrutiny to control and reduce.</a:t>
              </a:r>
            </a:p>
          </p:txBody>
        </p:sp>
        <p:sp>
          <p:nvSpPr>
            <p:cNvPr id="15" name="Rectangle 14"/>
            <p:cNvSpPr/>
            <p:nvPr/>
          </p:nvSpPr>
          <p:spPr>
            <a:xfrm>
              <a:off x="4343400" y="2506764"/>
              <a:ext cx="1371599" cy="3046988"/>
            </a:xfrm>
            <a:prstGeom prst="rect">
              <a:avLst/>
            </a:prstGeom>
          </p:spPr>
          <p:txBody>
            <a:bodyPr wrap="square">
              <a:spAutoFit/>
            </a:bodyPr>
            <a:lstStyle/>
            <a:p>
              <a:pPr marL="182880" lvl="0" indent="-182880" algn="ctr">
                <a:buFont typeface="Wingdings 2" panose="05020102010507070707" pitchFamily="18" charset="2"/>
                <a:buChar char=""/>
              </a:pPr>
              <a:r>
                <a:rPr lang="en-US" sz="1600" dirty="0">
                  <a:solidFill>
                    <a:srgbClr val="000000"/>
                  </a:solidFill>
                  <a:latin typeface="Constantia" panose="02030602050306030303" pitchFamily="18" charset="0"/>
                </a:rPr>
                <a:t>Cash / value from returns, and power of technology has not received enough emphasis in return flows.</a:t>
              </a:r>
            </a:p>
          </p:txBody>
        </p:sp>
        <p:sp>
          <p:nvSpPr>
            <p:cNvPr id="17" name="Rectangle 16"/>
            <p:cNvSpPr/>
            <p:nvPr/>
          </p:nvSpPr>
          <p:spPr>
            <a:xfrm>
              <a:off x="6324600" y="2512248"/>
              <a:ext cx="1447801" cy="2554545"/>
            </a:xfrm>
            <a:prstGeom prst="rect">
              <a:avLst/>
            </a:prstGeom>
          </p:spPr>
          <p:txBody>
            <a:bodyPr wrap="square">
              <a:spAutoFit/>
            </a:bodyPr>
            <a:lstStyle/>
            <a:p>
              <a:pPr marL="182880" lvl="0" indent="-182880" algn="ctr">
                <a:buFont typeface="Wingdings 2" panose="05020102010507070707" pitchFamily="18" charset="2"/>
                <a:buChar char=""/>
              </a:pPr>
              <a:r>
                <a:rPr lang="en-US" sz="1600" dirty="0">
                  <a:solidFill>
                    <a:srgbClr val="000000"/>
                  </a:solidFill>
                  <a:latin typeface="Constantia" panose="02030602050306030303" pitchFamily="18" charset="0"/>
                </a:rPr>
                <a:t>Global supply chains present both challenge and opportunity for reverse flows.</a:t>
              </a:r>
            </a:p>
          </p:txBody>
        </p:sp>
      </p:grpSp>
    </p:spTree>
    <p:extLst>
      <p:ext uri="{BB962C8B-B14F-4D97-AF65-F5344CB8AC3E}">
        <p14:creationId xmlns:p14="http://schemas.microsoft.com/office/powerpoint/2010/main" val="3787919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152400" y="886892"/>
            <a:ext cx="8801622" cy="5544765"/>
            <a:chOff x="152400" y="886892"/>
            <a:chExt cx="8801622" cy="5544765"/>
          </a:xfrm>
        </p:grpSpPr>
        <p:pic>
          <p:nvPicPr>
            <p:cNvPr id="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7893" t="18126" r="45931" b="12506"/>
            <a:stretch/>
          </p:blipFill>
          <p:spPr bwMode="auto">
            <a:xfrm>
              <a:off x="2590800" y="886892"/>
              <a:ext cx="6363222" cy="55447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Line Callout 2 (Accent Bar) 7"/>
            <p:cNvSpPr/>
            <p:nvPr/>
          </p:nvSpPr>
          <p:spPr>
            <a:xfrm flipH="1">
              <a:off x="152400" y="1295400"/>
              <a:ext cx="2134644" cy="4648200"/>
            </a:xfrm>
            <a:prstGeom prst="accentCallout2">
              <a:avLst>
                <a:gd name="adj1" fmla="val 13394"/>
                <a:gd name="adj2" fmla="val -7849"/>
                <a:gd name="adj3" fmla="val 6439"/>
                <a:gd name="adj4" fmla="val -16825"/>
                <a:gd name="adj5" fmla="val 9138"/>
                <a:gd name="adj6" fmla="val -27606"/>
              </a:avLst>
            </a:prstGeom>
            <a:noFill/>
            <a:ln w="31750">
              <a:solidFill>
                <a:srgbClr val="0062AC"/>
              </a:solidFill>
              <a:tailEnd type="diamond"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spcAft>
                  <a:spcPts val="800"/>
                </a:spcAft>
                <a:buClr>
                  <a:srgbClr val="0062AC"/>
                </a:buClr>
                <a:buSzPct val="80000"/>
              </a:pPr>
              <a:r>
                <a:rPr lang="en-US" sz="1900" b="1" dirty="0">
                  <a:solidFill>
                    <a:srgbClr val="000000"/>
                  </a:solidFill>
                  <a:latin typeface="Constantia" pitchFamily="18" charset="0"/>
                </a:rPr>
                <a:t>Update on the Seven Principles:</a:t>
              </a:r>
            </a:p>
            <a:p>
              <a:pPr marL="274320" indent="-274320" algn="r">
                <a:spcAft>
                  <a:spcPts val="300"/>
                </a:spcAft>
                <a:buClr>
                  <a:srgbClr val="0062AC"/>
                </a:buClr>
                <a:buSzPct val="80000"/>
                <a:buFont typeface="Wingdings 2" pitchFamily="18" charset="2"/>
                <a:buChar char="Ù"/>
              </a:pPr>
              <a:r>
                <a:rPr lang="en-US" dirty="0">
                  <a:solidFill>
                    <a:srgbClr val="000000"/>
                  </a:solidFill>
                  <a:latin typeface="Constantia" pitchFamily="18" charset="0"/>
                </a:rPr>
                <a:t>The seven principles basically survive the test of time.</a:t>
              </a:r>
            </a:p>
            <a:p>
              <a:pPr marL="274320" indent="-274320" algn="r">
                <a:spcAft>
                  <a:spcPts val="300"/>
                </a:spcAft>
                <a:buClr>
                  <a:srgbClr val="0062AC"/>
                </a:buClr>
                <a:buSzPct val="80000"/>
                <a:buFont typeface="Wingdings 2" pitchFamily="18" charset="2"/>
                <a:buChar char="Ù"/>
              </a:pPr>
              <a:r>
                <a:rPr lang="en-US" dirty="0">
                  <a:solidFill>
                    <a:srgbClr val="000000"/>
                  </a:solidFill>
                  <a:latin typeface="Constantia" pitchFamily="18" charset="0"/>
                </a:rPr>
                <a:t>We still have a long way to go on supply chain strategy implementation.</a:t>
              </a:r>
            </a:p>
            <a:p>
              <a:pPr marL="274320" indent="-274320" algn="r">
                <a:spcAft>
                  <a:spcPts val="300"/>
                </a:spcAft>
                <a:buClr>
                  <a:srgbClr val="0062AC"/>
                </a:buClr>
                <a:buSzPct val="80000"/>
                <a:buFont typeface="Wingdings 2" pitchFamily="18" charset="2"/>
                <a:buChar char="Ù"/>
              </a:pPr>
              <a:r>
                <a:rPr lang="en-US" dirty="0">
                  <a:solidFill>
                    <a:srgbClr val="000000"/>
                  </a:solidFill>
                  <a:latin typeface="Constantia" pitchFamily="18" charset="0"/>
                </a:rPr>
                <a:t>Technology and data will be the major game changer going forward.</a:t>
              </a:r>
              <a:endParaRPr lang="en-US" sz="1600" dirty="0">
                <a:solidFill>
                  <a:srgbClr val="000000"/>
                </a:solidFill>
                <a:latin typeface="Constantia" pitchFamily="18" charset="0"/>
              </a:endParaRPr>
            </a:p>
          </p:txBody>
        </p:sp>
      </p:grpSp>
      <p:sp>
        <p:nvSpPr>
          <p:cNvPr id="2" name="Title 1"/>
          <p:cNvSpPr>
            <a:spLocks noGrp="1"/>
          </p:cNvSpPr>
          <p:nvPr>
            <p:ph type="title"/>
          </p:nvPr>
        </p:nvSpPr>
        <p:spPr>
          <a:xfrm>
            <a:off x="0" y="0"/>
            <a:ext cx="9144000" cy="838200"/>
          </a:xfrm>
        </p:spPr>
        <p:txBody>
          <a:bodyPr/>
          <a:lstStyle/>
          <a:p>
            <a:r>
              <a:rPr lang="en-US" sz="3600" dirty="0"/>
              <a:t>Principles of Supply Chain Management</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8</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Rectangle 6"/>
          <p:cNvSpPr/>
          <p:nvPr/>
        </p:nvSpPr>
        <p:spPr>
          <a:xfrm>
            <a:off x="152400" y="6182573"/>
            <a:ext cx="1446230" cy="261610"/>
          </a:xfrm>
          <a:prstGeom prst="rect">
            <a:avLst/>
          </a:prstGeom>
        </p:spPr>
        <p:txBody>
          <a:bodyPr wrap="none">
            <a:spAutoFit/>
          </a:bodyPr>
          <a:lstStyle/>
          <a:p>
            <a:r>
              <a:rPr lang="en-US" altLang="en-US" sz="1100" dirty="0">
                <a:solidFill>
                  <a:srgbClr val="000000"/>
                </a:solidFill>
                <a:latin typeface="Rockwell" panose="02060603020205020403" pitchFamily="18" charset="0"/>
                <a:cs typeface="Arial Narrow" panose="020B0606020202030204" pitchFamily="34" charset="0"/>
              </a:rPr>
              <a:t>Source: Figure 15.1</a:t>
            </a:r>
            <a:endParaRPr lang="en-US" sz="1100" dirty="0">
              <a:latin typeface="Rockwell" panose="02060603020205020403" pitchFamily="18" charset="0"/>
            </a:endParaRPr>
          </a:p>
        </p:txBody>
      </p:sp>
    </p:spTree>
    <p:extLst>
      <p:ext uri="{BB962C8B-B14F-4D97-AF65-F5344CB8AC3E}">
        <p14:creationId xmlns:p14="http://schemas.microsoft.com/office/powerpoint/2010/main" val="3859893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709738"/>
            <a:ext cx="7215188" cy="2852737"/>
          </a:xfrm>
        </p:spPr>
        <p:txBody>
          <a:bodyPr anchor="ctr"/>
          <a:lstStyle/>
          <a:p>
            <a:r>
              <a:rPr lang="en-US" sz="5700" dirty="0"/>
              <a:t>Supply Chain Analytics &amp; Big Data</a:t>
            </a:r>
          </a:p>
        </p:txBody>
      </p:sp>
    </p:spTree>
    <p:extLst>
      <p:ext uri="{BB962C8B-B14F-4D97-AF65-F5344CB8AC3E}">
        <p14:creationId xmlns:p14="http://schemas.microsoft.com/office/powerpoint/2010/main" val="2526813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Supply Chain Analytics and Big Data</a:t>
            </a:r>
            <a:br>
              <a:rPr lang="en-US" dirty="0"/>
            </a:br>
            <a:r>
              <a:rPr lang="en-US" sz="3200" dirty="0">
                <a:solidFill>
                  <a:schemeClr val="accent2">
                    <a:lumMod val="40000"/>
                    <a:lumOff val="60000"/>
                  </a:schemeClr>
                </a:solidFill>
              </a:rPr>
              <a:t>From Data to Information to Understanding</a:t>
            </a:r>
          </a:p>
        </p:txBody>
      </p:sp>
      <p:sp>
        <p:nvSpPr>
          <p:cNvPr id="10" name="Content Placeholder 9"/>
          <p:cNvSpPr>
            <a:spLocks noGrp="1"/>
          </p:cNvSpPr>
          <p:nvPr>
            <p:ph idx="1"/>
          </p:nvPr>
        </p:nvSpPr>
        <p:spPr>
          <a:xfrm>
            <a:off x="390395" y="1295400"/>
            <a:ext cx="8458200" cy="851960"/>
          </a:xfrm>
        </p:spPr>
        <p:txBody>
          <a:bodyPr/>
          <a:lstStyle/>
          <a:p>
            <a:pPr marL="0" indent="0" algn="ctr">
              <a:buNone/>
            </a:pPr>
            <a:r>
              <a:rPr lang="en-US" sz="2000" b="1" i="1" dirty="0">
                <a:solidFill>
                  <a:srgbClr val="993366"/>
                </a:solidFill>
              </a:rPr>
              <a:t>One major topic of great contemporary interest is that of supply chain analytics that center on taking a giant leap from data to information, and then from information to understanding.</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10</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17" name="Group 16"/>
          <p:cNvGrpSpPr/>
          <p:nvPr/>
        </p:nvGrpSpPr>
        <p:grpSpPr>
          <a:xfrm>
            <a:off x="263047" y="2288117"/>
            <a:ext cx="8728552" cy="4064000"/>
            <a:chOff x="263047" y="2288117"/>
            <a:chExt cx="8728552" cy="4064000"/>
          </a:xfrm>
        </p:grpSpPr>
        <p:sp>
          <p:nvSpPr>
            <p:cNvPr id="7" name="Freeform 6"/>
            <p:cNvSpPr/>
            <p:nvPr/>
          </p:nvSpPr>
          <p:spPr>
            <a:xfrm>
              <a:off x="3175000" y="2288117"/>
              <a:ext cx="2565400" cy="1495423"/>
            </a:xfrm>
            <a:custGeom>
              <a:avLst/>
              <a:gdLst>
                <a:gd name="connsiteX0" fmla="*/ 0 w 2032000"/>
                <a:gd name="connsiteY0" fmla="*/ 1354666 h 1354666"/>
                <a:gd name="connsiteX1" fmla="*/ 1016000 w 2032000"/>
                <a:gd name="connsiteY1" fmla="*/ 0 h 1354666"/>
                <a:gd name="connsiteX2" fmla="*/ 1016001 w 2032000"/>
                <a:gd name="connsiteY2" fmla="*/ 0 h 1354666"/>
                <a:gd name="connsiteX3" fmla="*/ 2032000 w 2032000"/>
                <a:gd name="connsiteY3" fmla="*/ 1354666 h 1354666"/>
                <a:gd name="connsiteX4" fmla="*/ 0 w 2032000"/>
                <a:gd name="connsiteY4" fmla="*/ 1354666 h 135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2000" h="1354666">
                  <a:moveTo>
                    <a:pt x="0" y="1354666"/>
                  </a:moveTo>
                  <a:lnTo>
                    <a:pt x="1016000" y="0"/>
                  </a:lnTo>
                  <a:lnTo>
                    <a:pt x="1016001" y="0"/>
                  </a:lnTo>
                  <a:lnTo>
                    <a:pt x="2032000" y="1354666"/>
                  </a:lnTo>
                  <a:lnTo>
                    <a:pt x="0" y="1354666"/>
                  </a:lnTo>
                  <a:close/>
                </a:path>
              </a:pathLst>
            </a:custGeom>
            <a:solidFill>
              <a:schemeClr val="accent1">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3">
              <a:schemeClr val="lt1">
                <a:hueOff val="0"/>
                <a:satOff val="0"/>
                <a:lumOff val="0"/>
                <a:alphaOff val="0"/>
              </a:schemeClr>
            </a:lnRef>
            <a:fillRef idx="1">
              <a:schemeClr val="accent2">
                <a:alpha val="90000"/>
                <a:hueOff val="0"/>
                <a:satOff val="0"/>
                <a:lumOff val="0"/>
                <a:alphaOff val="0"/>
              </a:schemeClr>
            </a:fillRef>
            <a:effectRef idx="1">
              <a:schemeClr val="accent2">
                <a:alpha val="90000"/>
                <a:hueOff val="0"/>
                <a:satOff val="0"/>
                <a:lumOff val="0"/>
                <a:alphaOff val="0"/>
              </a:schemeClr>
            </a:effectRef>
            <a:fontRef idx="minor">
              <a:schemeClr val="lt1"/>
            </a:fontRef>
          </p:style>
          <p:txBody>
            <a:bodyPr spcFirstLastPara="0" vert="horz" wrap="square" lIns="77470" tIns="77470" rIns="77470" bIns="77470" numCol="1" spcCol="1270" anchor="ctr" anchorCtr="0">
              <a:noAutofit/>
            </a:bodyPr>
            <a:lstStyle/>
            <a:p>
              <a:pPr lvl="0" algn="ctr" defTabSz="2711450">
                <a:lnSpc>
                  <a:spcPct val="90000"/>
                </a:lnSpc>
                <a:spcBef>
                  <a:spcPct val="0"/>
                </a:spcBef>
                <a:spcAft>
                  <a:spcPct val="35000"/>
                </a:spcAft>
              </a:pPr>
              <a:endParaRPr lang="en-US" sz="6100" kern="1200"/>
            </a:p>
          </p:txBody>
        </p:sp>
        <p:sp>
          <p:nvSpPr>
            <p:cNvPr id="8" name="Freeform 7"/>
            <p:cNvSpPr/>
            <p:nvPr/>
          </p:nvSpPr>
          <p:spPr>
            <a:xfrm>
              <a:off x="1892299" y="3783542"/>
              <a:ext cx="5130800" cy="1321262"/>
            </a:xfrm>
            <a:custGeom>
              <a:avLst/>
              <a:gdLst>
                <a:gd name="connsiteX0" fmla="*/ 0 w 4064000"/>
                <a:gd name="connsiteY0" fmla="*/ 1354666 h 1354666"/>
                <a:gd name="connsiteX1" fmla="*/ 1016000 w 4064000"/>
                <a:gd name="connsiteY1" fmla="*/ 0 h 1354666"/>
                <a:gd name="connsiteX2" fmla="*/ 3048001 w 4064000"/>
                <a:gd name="connsiteY2" fmla="*/ 0 h 1354666"/>
                <a:gd name="connsiteX3" fmla="*/ 4064000 w 4064000"/>
                <a:gd name="connsiteY3" fmla="*/ 1354666 h 1354666"/>
                <a:gd name="connsiteX4" fmla="*/ 0 w 4064000"/>
                <a:gd name="connsiteY4" fmla="*/ 1354666 h 135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4000" h="1354666">
                  <a:moveTo>
                    <a:pt x="0" y="1354666"/>
                  </a:moveTo>
                  <a:lnTo>
                    <a:pt x="1016000" y="0"/>
                  </a:lnTo>
                  <a:lnTo>
                    <a:pt x="3048001" y="0"/>
                  </a:lnTo>
                  <a:lnTo>
                    <a:pt x="4064000" y="1354666"/>
                  </a:lnTo>
                  <a:lnTo>
                    <a:pt x="0" y="1354666"/>
                  </a:lnTo>
                  <a:close/>
                </a:path>
              </a:pathLst>
            </a:custGeom>
            <a:solidFill>
              <a:schemeClr val="accent1">
                <a:lumMod val="9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3">
              <a:schemeClr val="lt1">
                <a:hueOff val="0"/>
                <a:satOff val="0"/>
                <a:lumOff val="0"/>
                <a:alphaOff val="0"/>
              </a:schemeClr>
            </a:lnRef>
            <a:fillRef idx="1">
              <a:schemeClr val="accent2">
                <a:alpha val="90000"/>
                <a:hueOff val="0"/>
                <a:satOff val="0"/>
                <a:lumOff val="0"/>
                <a:alphaOff val="-20000"/>
              </a:schemeClr>
            </a:fillRef>
            <a:effectRef idx="1">
              <a:schemeClr val="accent2">
                <a:alpha val="90000"/>
                <a:hueOff val="0"/>
                <a:satOff val="0"/>
                <a:lumOff val="0"/>
                <a:alphaOff val="-20000"/>
              </a:schemeClr>
            </a:effectRef>
            <a:fontRef idx="minor">
              <a:schemeClr val="lt1"/>
            </a:fontRef>
          </p:style>
          <p:txBody>
            <a:bodyPr spcFirstLastPara="0" vert="horz" wrap="square" lIns="793750" tIns="82550" rIns="793750" bIns="82550" numCol="1" spcCol="1270" anchor="ctr" anchorCtr="0">
              <a:noAutofit/>
            </a:bodyPr>
            <a:lstStyle/>
            <a:p>
              <a:pPr lvl="0" algn="ctr" defTabSz="2889250">
                <a:lnSpc>
                  <a:spcPct val="90000"/>
                </a:lnSpc>
                <a:spcBef>
                  <a:spcPct val="0"/>
                </a:spcBef>
                <a:spcAft>
                  <a:spcPct val="35000"/>
                </a:spcAft>
              </a:pPr>
              <a:endParaRPr lang="en-US" sz="6500" kern="1200"/>
            </a:p>
          </p:txBody>
        </p:sp>
        <p:sp>
          <p:nvSpPr>
            <p:cNvPr id="9" name="Freeform 8"/>
            <p:cNvSpPr/>
            <p:nvPr/>
          </p:nvSpPr>
          <p:spPr>
            <a:xfrm>
              <a:off x="609600" y="5104805"/>
              <a:ext cx="7696200" cy="1247312"/>
            </a:xfrm>
            <a:custGeom>
              <a:avLst/>
              <a:gdLst>
                <a:gd name="connsiteX0" fmla="*/ 0 w 6096000"/>
                <a:gd name="connsiteY0" fmla="*/ 1354666 h 1354666"/>
                <a:gd name="connsiteX1" fmla="*/ 1016000 w 6096000"/>
                <a:gd name="connsiteY1" fmla="*/ 0 h 1354666"/>
                <a:gd name="connsiteX2" fmla="*/ 5080001 w 6096000"/>
                <a:gd name="connsiteY2" fmla="*/ 0 h 1354666"/>
                <a:gd name="connsiteX3" fmla="*/ 6096000 w 6096000"/>
                <a:gd name="connsiteY3" fmla="*/ 1354666 h 1354666"/>
                <a:gd name="connsiteX4" fmla="*/ 0 w 6096000"/>
                <a:gd name="connsiteY4" fmla="*/ 1354666 h 135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1354666">
                  <a:moveTo>
                    <a:pt x="0" y="1354666"/>
                  </a:moveTo>
                  <a:lnTo>
                    <a:pt x="1016000" y="0"/>
                  </a:lnTo>
                  <a:lnTo>
                    <a:pt x="5080001" y="0"/>
                  </a:lnTo>
                  <a:lnTo>
                    <a:pt x="6096000" y="1354666"/>
                  </a:lnTo>
                  <a:lnTo>
                    <a:pt x="0" y="1354666"/>
                  </a:lnTo>
                  <a:close/>
                </a:path>
              </a:pathLst>
            </a:custGeom>
            <a:solidFill>
              <a:schemeClr val="accent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3">
              <a:schemeClr val="lt1">
                <a:hueOff val="0"/>
                <a:satOff val="0"/>
                <a:lumOff val="0"/>
                <a:alphaOff val="0"/>
              </a:schemeClr>
            </a:lnRef>
            <a:fillRef idx="1">
              <a:schemeClr val="accent2">
                <a:alpha val="90000"/>
                <a:hueOff val="0"/>
                <a:satOff val="0"/>
                <a:lumOff val="0"/>
                <a:alphaOff val="-40000"/>
              </a:schemeClr>
            </a:fillRef>
            <a:effectRef idx="1">
              <a:schemeClr val="accent2">
                <a:alpha val="90000"/>
                <a:hueOff val="0"/>
                <a:satOff val="0"/>
                <a:lumOff val="0"/>
                <a:alphaOff val="-40000"/>
              </a:schemeClr>
            </a:effectRef>
            <a:fontRef idx="minor">
              <a:schemeClr val="lt1"/>
            </a:fontRef>
          </p:style>
          <p:txBody>
            <a:bodyPr spcFirstLastPara="0" vert="horz" wrap="square" lIns="1149349" tIns="82550" rIns="1149351" bIns="82550" numCol="1" spcCol="1270" anchor="ctr" anchorCtr="0">
              <a:noAutofit/>
            </a:bodyPr>
            <a:lstStyle/>
            <a:p>
              <a:pPr lvl="0" algn="ctr" defTabSz="2889250">
                <a:lnSpc>
                  <a:spcPct val="90000"/>
                </a:lnSpc>
                <a:spcBef>
                  <a:spcPct val="0"/>
                </a:spcBef>
                <a:spcAft>
                  <a:spcPct val="35000"/>
                </a:spcAft>
              </a:pPr>
              <a:endParaRPr lang="en-US" sz="6500" kern="1200" dirty="0"/>
            </a:p>
          </p:txBody>
        </p:sp>
        <p:sp>
          <p:nvSpPr>
            <p:cNvPr id="11" name="Rectangle 10"/>
            <p:cNvSpPr/>
            <p:nvPr/>
          </p:nvSpPr>
          <p:spPr bwMode="auto">
            <a:xfrm>
              <a:off x="3897390" y="5169574"/>
              <a:ext cx="1120618" cy="434831"/>
            </a:xfrm>
            <a:prstGeom prst="rect">
              <a:avLst/>
            </a:prstGeom>
            <a:solidFill>
              <a:srgbClr val="993366"/>
            </a:solid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Rockwell" panose="02060603020205020403" pitchFamily="18" charset="0"/>
                </a:rPr>
                <a:t>Data</a:t>
              </a:r>
            </a:p>
          </p:txBody>
        </p:sp>
        <p:sp>
          <p:nvSpPr>
            <p:cNvPr id="14" name="Rectangle 13"/>
            <p:cNvSpPr/>
            <p:nvPr/>
          </p:nvSpPr>
          <p:spPr bwMode="auto">
            <a:xfrm>
              <a:off x="3166426" y="3888026"/>
              <a:ext cx="2565399" cy="434831"/>
            </a:xfrm>
            <a:prstGeom prst="rect">
              <a:avLst/>
            </a:prstGeom>
            <a:solidFill>
              <a:srgbClr val="993366"/>
            </a:solid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Rockwell" panose="02060603020205020403" pitchFamily="18" charset="0"/>
                </a:rPr>
                <a:t>Information</a:t>
              </a:r>
            </a:p>
          </p:txBody>
        </p:sp>
        <p:sp>
          <p:nvSpPr>
            <p:cNvPr id="15" name="Rectangle 14"/>
            <p:cNvSpPr/>
            <p:nvPr/>
          </p:nvSpPr>
          <p:spPr bwMode="auto">
            <a:xfrm>
              <a:off x="2734626" y="2550020"/>
              <a:ext cx="3446145" cy="434831"/>
            </a:xfrm>
            <a:prstGeom prst="rect">
              <a:avLst/>
            </a:prstGeom>
            <a:solidFill>
              <a:srgbClr val="993366"/>
            </a:solid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Rockwell" panose="02060603020205020403" pitchFamily="18" charset="0"/>
                </a:rPr>
                <a:t>Understanding</a:t>
              </a:r>
            </a:p>
          </p:txBody>
        </p:sp>
        <p:sp>
          <p:nvSpPr>
            <p:cNvPr id="16" name="Rectangle 15"/>
            <p:cNvSpPr/>
            <p:nvPr/>
          </p:nvSpPr>
          <p:spPr bwMode="auto">
            <a:xfrm>
              <a:off x="1447800" y="5674784"/>
              <a:ext cx="5867400" cy="573616"/>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b="1" dirty="0">
                  <a:solidFill>
                    <a:srgbClr val="000000"/>
                  </a:solidFill>
                  <a:latin typeface="Constantia" panose="02030602050306030303" pitchFamily="18" charset="0"/>
                </a:rPr>
                <a:t>Unorganized facts that need to be processed </a:t>
              </a:r>
            </a:p>
            <a:p>
              <a:pPr algn="ctr" fontAlgn="base">
                <a:spcBef>
                  <a:spcPct val="0"/>
                </a:spcBef>
                <a:spcAft>
                  <a:spcPct val="0"/>
                </a:spcAft>
              </a:pPr>
              <a:r>
                <a:rPr lang="en-US" b="1" dirty="0">
                  <a:solidFill>
                    <a:srgbClr val="000000"/>
                  </a:solidFill>
                  <a:latin typeface="Constantia" panose="02030602050306030303" pitchFamily="18" charset="0"/>
                </a:rPr>
                <a:t>(e.g. levels of inventory at ends of financial periods)</a:t>
              </a:r>
              <a:endParaRPr kumimoji="0" lang="en-US" b="1" i="0" u="none" strike="noStrike" cap="none" normalizeH="0" baseline="0" dirty="0">
                <a:ln>
                  <a:noFill/>
                </a:ln>
                <a:solidFill>
                  <a:srgbClr val="000000"/>
                </a:solidFill>
                <a:effectLst/>
                <a:latin typeface="Constantia" panose="02030602050306030303" pitchFamily="18" charset="0"/>
              </a:endParaRPr>
            </a:p>
          </p:txBody>
        </p:sp>
        <p:sp>
          <p:nvSpPr>
            <p:cNvPr id="18" name="Rectangle 17"/>
            <p:cNvSpPr/>
            <p:nvPr/>
          </p:nvSpPr>
          <p:spPr bwMode="auto">
            <a:xfrm>
              <a:off x="263047" y="4390431"/>
              <a:ext cx="8728552" cy="573616"/>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b="1" dirty="0">
                  <a:solidFill>
                    <a:srgbClr val="000000"/>
                  </a:solidFill>
                  <a:latin typeface="Constantia" panose="02030602050306030303" pitchFamily="18" charset="0"/>
                </a:rPr>
                <a:t>Data that has been gathered, processed, organized &amp; structured in a given context (e.g. average levels of inventory and/or levels of inventory by SKU)</a:t>
              </a:r>
              <a:endParaRPr kumimoji="0" lang="en-US" b="1" i="0" u="none" strike="noStrike" cap="none" normalizeH="0" baseline="0" dirty="0">
                <a:ln>
                  <a:noFill/>
                </a:ln>
                <a:solidFill>
                  <a:srgbClr val="000000"/>
                </a:solidFill>
                <a:effectLst/>
                <a:latin typeface="Constantia" panose="02030602050306030303" pitchFamily="18" charset="0"/>
              </a:endParaRPr>
            </a:p>
          </p:txBody>
        </p:sp>
        <p:sp>
          <p:nvSpPr>
            <p:cNvPr id="19" name="Rectangle 18"/>
            <p:cNvSpPr/>
            <p:nvPr/>
          </p:nvSpPr>
          <p:spPr bwMode="auto">
            <a:xfrm>
              <a:off x="263047" y="3070880"/>
              <a:ext cx="8728552" cy="573616"/>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b="1" dirty="0">
                  <a:solidFill>
                    <a:srgbClr val="000000"/>
                  </a:solidFill>
                  <a:latin typeface="Constantia" panose="02030602050306030303" pitchFamily="18" charset="0"/>
                </a:rPr>
                <a:t>Information that has been examined &amp; studied in context of specific business situations (e.g., inventory levels in relation to overall economic conditions)</a:t>
              </a:r>
            </a:p>
          </p:txBody>
        </p:sp>
      </p:grpSp>
    </p:spTree>
    <p:extLst>
      <p:ext uri="{BB962C8B-B14F-4D97-AF65-F5344CB8AC3E}">
        <p14:creationId xmlns:p14="http://schemas.microsoft.com/office/powerpoint/2010/main" val="2912182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FFFF"/>
                </a:solidFill>
              </a:rPr>
              <a:t>Supply Chain Analytics and Big Data</a:t>
            </a:r>
            <a:br>
              <a:rPr lang="en-US" dirty="0">
                <a:solidFill>
                  <a:srgbClr val="FFFFFF"/>
                </a:solidFill>
              </a:rPr>
            </a:br>
            <a:r>
              <a:rPr lang="en-US" sz="3200" dirty="0">
                <a:solidFill>
                  <a:schemeClr val="accent2">
                    <a:lumMod val="40000"/>
                    <a:lumOff val="60000"/>
                  </a:schemeClr>
                </a:solidFill>
              </a:rPr>
              <a:t>Supply Chain Analytics Maturity</a:t>
            </a:r>
            <a:endParaRPr lang="en-US"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11</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20" name="Rectangle 19"/>
          <p:cNvSpPr/>
          <p:nvPr/>
        </p:nvSpPr>
        <p:spPr>
          <a:xfrm>
            <a:off x="6934200" y="6162495"/>
            <a:ext cx="1979630" cy="261610"/>
          </a:xfrm>
          <a:prstGeom prst="rect">
            <a:avLst/>
          </a:prstGeom>
        </p:spPr>
        <p:txBody>
          <a:bodyPr wrap="square">
            <a:spAutoFit/>
          </a:bodyPr>
          <a:lstStyle/>
          <a:p>
            <a:pPr algn="r"/>
            <a:r>
              <a:rPr lang="en-US" altLang="en-US" sz="1100" dirty="0">
                <a:solidFill>
                  <a:srgbClr val="000000"/>
                </a:solidFill>
                <a:latin typeface="Rockwell" panose="02060603020205020403" pitchFamily="18" charset="0"/>
                <a:cs typeface="Arial Narrow" panose="020B0606020202030204" pitchFamily="34" charset="0"/>
              </a:rPr>
              <a:t>Source: Figure 15.2</a:t>
            </a:r>
            <a:endParaRPr lang="en-US" sz="1100" dirty="0">
              <a:latin typeface="Rockwell" panose="02060603020205020403" pitchFamily="18" charset="0"/>
            </a:endParaRPr>
          </a:p>
        </p:txBody>
      </p:sp>
      <p:grpSp>
        <p:nvGrpSpPr>
          <p:cNvPr id="71" name="Group 70"/>
          <p:cNvGrpSpPr/>
          <p:nvPr/>
        </p:nvGrpSpPr>
        <p:grpSpPr>
          <a:xfrm>
            <a:off x="457200" y="1494208"/>
            <a:ext cx="7886700" cy="4411428"/>
            <a:chOff x="222215" y="1618350"/>
            <a:chExt cx="7715757" cy="4411428"/>
          </a:xfrm>
        </p:grpSpPr>
        <p:sp>
          <p:nvSpPr>
            <p:cNvPr id="62" name="Rectangle 61"/>
            <p:cNvSpPr/>
            <p:nvPr/>
          </p:nvSpPr>
          <p:spPr bwMode="auto">
            <a:xfrm>
              <a:off x="1139519" y="1743673"/>
              <a:ext cx="6709081" cy="3700253"/>
            </a:xfrm>
            <a:prstGeom prst="rect">
              <a:avLst/>
            </a:prstGeom>
            <a:solidFill>
              <a:schemeClr val="accent1">
                <a:lumMod val="5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a:ln>
                  <a:noFill/>
                </a:ln>
                <a:solidFill>
                  <a:schemeClr val="bg1"/>
                </a:solidFill>
                <a:effectLst/>
                <a:latin typeface="Arial" panose="020B0604020202020204" pitchFamily="34" charset="0"/>
              </a:endParaRPr>
            </a:p>
          </p:txBody>
        </p:sp>
        <p:sp>
          <p:nvSpPr>
            <p:cNvPr id="61" name="Rectangle 60"/>
            <p:cNvSpPr/>
            <p:nvPr/>
          </p:nvSpPr>
          <p:spPr bwMode="auto">
            <a:xfrm>
              <a:off x="1158935" y="2458873"/>
              <a:ext cx="5064537" cy="2996071"/>
            </a:xfrm>
            <a:prstGeom prst="rect">
              <a:avLst/>
            </a:prstGeom>
            <a:solidFill>
              <a:schemeClr val="accent1">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dirty="0">
                <a:ln>
                  <a:noFill/>
                </a:ln>
                <a:solidFill>
                  <a:schemeClr val="bg1"/>
                </a:solidFill>
                <a:effectLst/>
                <a:latin typeface="Arial" panose="020B0604020202020204" pitchFamily="34" charset="0"/>
              </a:endParaRPr>
            </a:p>
          </p:txBody>
        </p:sp>
        <p:sp>
          <p:nvSpPr>
            <p:cNvPr id="60" name="Rectangle 59"/>
            <p:cNvSpPr/>
            <p:nvPr/>
          </p:nvSpPr>
          <p:spPr bwMode="auto">
            <a:xfrm>
              <a:off x="1160530" y="3366388"/>
              <a:ext cx="3843387" cy="2083047"/>
            </a:xfrm>
            <a:prstGeom prst="rect">
              <a:avLst/>
            </a:prstGeom>
            <a:solidFill>
              <a:schemeClr val="accent1">
                <a:lumMod val="9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a:ln>
                  <a:noFill/>
                </a:ln>
                <a:solidFill>
                  <a:schemeClr val="bg1"/>
                </a:solidFill>
                <a:effectLst/>
                <a:latin typeface="Arial" panose="020B0604020202020204" pitchFamily="34" charset="0"/>
              </a:endParaRPr>
            </a:p>
          </p:txBody>
        </p:sp>
        <p:sp>
          <p:nvSpPr>
            <p:cNvPr id="33" name="TextBox 5"/>
            <p:cNvSpPr txBox="1">
              <a:spLocks noChangeArrowheads="1"/>
            </p:cNvSpPr>
            <p:nvPr/>
          </p:nvSpPr>
          <p:spPr bwMode="auto">
            <a:xfrm>
              <a:off x="2611461" y="5629668"/>
              <a:ext cx="3964905" cy="400110"/>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lvl="0" algn="ctr" eaLnBrk="1" fontAlgn="base" hangingPunct="1">
                <a:spcBef>
                  <a:spcPct val="0"/>
                </a:spcBef>
                <a:spcAft>
                  <a:spcPct val="0"/>
                </a:spcAft>
                <a:defRPr/>
              </a:pPr>
              <a:r>
                <a:rPr lang="en-US" altLang="en-US" sz="2000" b="1" i="1" kern="0" dirty="0">
                  <a:solidFill>
                    <a:srgbClr val="993366"/>
                  </a:solidFill>
                  <a:latin typeface="Constantia" panose="02030602050306030303" pitchFamily="18" charset="0"/>
                </a:rPr>
                <a:t>Supply Chain Perspective</a:t>
              </a:r>
            </a:p>
          </p:txBody>
        </p:sp>
        <p:sp>
          <p:nvSpPr>
            <p:cNvPr id="34" name="TextBox 5"/>
            <p:cNvSpPr txBox="1">
              <a:spLocks noChangeArrowheads="1"/>
            </p:cNvSpPr>
            <p:nvPr/>
          </p:nvSpPr>
          <p:spPr bwMode="auto">
            <a:xfrm rot="16200000">
              <a:off x="-1360217" y="3437595"/>
              <a:ext cx="4038600" cy="400110"/>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lvl="0" algn="ctr" eaLnBrk="1" fontAlgn="base" hangingPunct="1">
                <a:spcBef>
                  <a:spcPct val="0"/>
                </a:spcBef>
                <a:spcAft>
                  <a:spcPct val="0"/>
                </a:spcAft>
                <a:defRPr/>
              </a:pPr>
              <a:r>
                <a:rPr lang="en-US" altLang="en-US" sz="2000" b="1" i="1" kern="0" dirty="0">
                  <a:solidFill>
                    <a:srgbClr val="993366"/>
                  </a:solidFill>
                  <a:latin typeface="Constantia" panose="02030602050306030303" pitchFamily="18" charset="0"/>
                </a:rPr>
                <a:t>SC Analytics Maturity</a:t>
              </a:r>
            </a:p>
          </p:txBody>
        </p:sp>
        <p:sp>
          <p:nvSpPr>
            <p:cNvPr id="35" name="TextBox 5"/>
            <p:cNvSpPr txBox="1">
              <a:spLocks noChangeArrowheads="1"/>
            </p:cNvSpPr>
            <p:nvPr/>
          </p:nvSpPr>
          <p:spPr bwMode="auto">
            <a:xfrm>
              <a:off x="222215" y="1685793"/>
              <a:ext cx="736449"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High</a:t>
              </a:r>
            </a:p>
          </p:txBody>
        </p:sp>
        <p:sp>
          <p:nvSpPr>
            <p:cNvPr id="36" name="TextBox 5"/>
            <p:cNvSpPr txBox="1">
              <a:spLocks noChangeArrowheads="1"/>
            </p:cNvSpPr>
            <p:nvPr/>
          </p:nvSpPr>
          <p:spPr bwMode="auto">
            <a:xfrm>
              <a:off x="254997" y="5074594"/>
              <a:ext cx="736449"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Low</a:t>
              </a:r>
            </a:p>
          </p:txBody>
        </p:sp>
        <p:sp>
          <p:nvSpPr>
            <p:cNvPr id="37" name="TextBox 5"/>
            <p:cNvSpPr txBox="1">
              <a:spLocks noChangeArrowheads="1"/>
            </p:cNvSpPr>
            <p:nvPr/>
          </p:nvSpPr>
          <p:spPr bwMode="auto">
            <a:xfrm>
              <a:off x="1064654" y="5599069"/>
              <a:ext cx="1890782"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Operational</a:t>
              </a:r>
            </a:p>
          </p:txBody>
        </p:sp>
        <p:sp>
          <p:nvSpPr>
            <p:cNvPr id="38" name="TextBox 5"/>
            <p:cNvSpPr txBox="1">
              <a:spLocks noChangeArrowheads="1"/>
            </p:cNvSpPr>
            <p:nvPr/>
          </p:nvSpPr>
          <p:spPr bwMode="auto">
            <a:xfrm>
              <a:off x="6091910" y="5599069"/>
              <a:ext cx="1739517"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Strategic</a:t>
              </a:r>
            </a:p>
          </p:txBody>
        </p:sp>
        <p:sp>
          <p:nvSpPr>
            <p:cNvPr id="49" name="Rectangle 48"/>
            <p:cNvSpPr/>
            <p:nvPr/>
          </p:nvSpPr>
          <p:spPr bwMode="auto">
            <a:xfrm>
              <a:off x="1158935" y="4277959"/>
              <a:ext cx="2626137" cy="1165967"/>
            </a:xfrm>
            <a:prstGeom prst="rect">
              <a:avLst/>
            </a:prstGeom>
            <a:solidFill>
              <a:schemeClr val="accent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a:ln>
                  <a:noFill/>
                </a:ln>
                <a:solidFill>
                  <a:schemeClr val="bg1"/>
                </a:solidFill>
                <a:effectLst/>
                <a:latin typeface="Arial" panose="020B0604020202020204" pitchFamily="34" charset="0"/>
              </a:endParaRPr>
            </a:p>
          </p:txBody>
        </p:sp>
        <p:grpSp>
          <p:nvGrpSpPr>
            <p:cNvPr id="48" name="Group 47"/>
            <p:cNvGrpSpPr/>
            <p:nvPr/>
          </p:nvGrpSpPr>
          <p:grpSpPr>
            <a:xfrm rot="19389618" flipV="1">
              <a:off x="1206492" y="2977956"/>
              <a:ext cx="6731480" cy="2162574"/>
              <a:chOff x="1524000" y="1523999"/>
              <a:chExt cx="6096000" cy="3810001"/>
            </a:xfrm>
          </p:grpSpPr>
          <p:sp>
            <p:nvSpPr>
              <p:cNvPr id="40" name="Oval 39"/>
              <p:cNvSpPr/>
              <p:nvPr/>
            </p:nvSpPr>
            <p:spPr>
              <a:xfrm>
                <a:off x="2124456" y="4357116"/>
                <a:ext cx="140208" cy="140208"/>
              </a:xfrm>
              <a:prstGeom prst="ellipse">
                <a:avLst/>
              </a:prstGeom>
            </p:spPr>
            <p:style>
              <a:lnRef idx="2">
                <a:schemeClr val="lt1">
                  <a:hueOff val="0"/>
                  <a:satOff val="0"/>
                  <a:lumOff val="0"/>
                  <a:alphaOff val="0"/>
                </a:schemeClr>
              </a:lnRef>
              <a:fillRef idx="1">
                <a:schemeClr val="accent2">
                  <a:shade val="50000"/>
                  <a:hueOff val="0"/>
                  <a:satOff val="0"/>
                  <a:lumOff val="0"/>
                  <a:alphaOff val="0"/>
                </a:schemeClr>
              </a:fillRef>
              <a:effectRef idx="0">
                <a:schemeClr val="accent2">
                  <a:shade val="50000"/>
                  <a:hueOff val="0"/>
                  <a:satOff val="0"/>
                  <a:lumOff val="0"/>
                  <a:alphaOff val="0"/>
                </a:schemeClr>
              </a:effectRef>
              <a:fontRef idx="minor">
                <a:schemeClr val="lt1"/>
              </a:fontRef>
            </p:style>
            <p:txBody>
              <a:bodyPr/>
              <a:lstStyle/>
              <a:p>
                <a:endParaRPr lang="en-GB"/>
              </a:p>
            </p:txBody>
          </p:sp>
          <p:sp>
            <p:nvSpPr>
              <p:cNvPr id="41" name="Freeform 40"/>
              <p:cNvSpPr/>
              <p:nvPr/>
            </p:nvSpPr>
            <p:spPr>
              <a:xfrm>
                <a:off x="2194560" y="4427220"/>
                <a:ext cx="1042416" cy="906780"/>
              </a:xfrm>
              <a:custGeom>
                <a:avLst/>
                <a:gdLst>
                  <a:gd name="connsiteX0" fmla="*/ 0 w 1042416"/>
                  <a:gd name="connsiteY0" fmla="*/ 0 h 906780"/>
                  <a:gd name="connsiteX1" fmla="*/ 1042416 w 1042416"/>
                  <a:gd name="connsiteY1" fmla="*/ 0 h 906780"/>
                  <a:gd name="connsiteX2" fmla="*/ 1042416 w 1042416"/>
                  <a:gd name="connsiteY2" fmla="*/ 906780 h 906780"/>
                  <a:gd name="connsiteX3" fmla="*/ 0 w 1042416"/>
                  <a:gd name="connsiteY3" fmla="*/ 906780 h 906780"/>
                  <a:gd name="connsiteX4" fmla="*/ 0 w 1042416"/>
                  <a:gd name="connsiteY4" fmla="*/ 0 h 906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2416" h="906780">
                    <a:moveTo>
                      <a:pt x="0" y="0"/>
                    </a:moveTo>
                    <a:lnTo>
                      <a:pt x="1042416" y="0"/>
                    </a:lnTo>
                    <a:lnTo>
                      <a:pt x="1042416" y="906780"/>
                    </a:lnTo>
                    <a:lnTo>
                      <a:pt x="0" y="9067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4293" tIns="0" rIns="0" bIns="0" numCol="1" spcCol="1270" anchor="t" anchorCtr="0">
                <a:noAutofit/>
              </a:bodyPr>
              <a:lstStyle/>
              <a:p>
                <a:pPr lvl="0" algn="l" defTabSz="1377950">
                  <a:lnSpc>
                    <a:spcPct val="90000"/>
                  </a:lnSpc>
                  <a:spcBef>
                    <a:spcPct val="0"/>
                  </a:spcBef>
                  <a:spcAft>
                    <a:spcPct val="35000"/>
                  </a:spcAft>
                </a:pPr>
                <a:endParaRPr lang="en-US" sz="3100" kern="1200"/>
              </a:p>
            </p:txBody>
          </p:sp>
          <p:sp>
            <p:nvSpPr>
              <p:cNvPr id="42" name="Oval 41"/>
              <p:cNvSpPr/>
              <p:nvPr/>
            </p:nvSpPr>
            <p:spPr>
              <a:xfrm>
                <a:off x="3115056" y="3470909"/>
                <a:ext cx="243840" cy="243840"/>
              </a:xfrm>
              <a:prstGeom prst="ellipse">
                <a:avLst/>
              </a:prstGeom>
            </p:spPr>
            <p:style>
              <a:lnRef idx="2">
                <a:schemeClr val="lt1">
                  <a:hueOff val="0"/>
                  <a:satOff val="0"/>
                  <a:lumOff val="0"/>
                  <a:alphaOff val="0"/>
                </a:schemeClr>
              </a:lnRef>
              <a:fillRef idx="1">
                <a:schemeClr val="accent2">
                  <a:shade val="50000"/>
                  <a:hueOff val="434461"/>
                  <a:satOff val="-34563"/>
                  <a:lumOff val="28605"/>
                  <a:alphaOff val="0"/>
                </a:schemeClr>
              </a:fillRef>
              <a:effectRef idx="0">
                <a:schemeClr val="accent2">
                  <a:shade val="50000"/>
                  <a:hueOff val="434461"/>
                  <a:satOff val="-34563"/>
                  <a:lumOff val="28605"/>
                  <a:alphaOff val="0"/>
                </a:schemeClr>
              </a:effectRef>
              <a:fontRef idx="minor">
                <a:schemeClr val="lt1"/>
              </a:fontRef>
            </p:style>
            <p:txBody>
              <a:bodyPr/>
              <a:lstStyle/>
              <a:p>
                <a:endParaRPr lang="en-GB"/>
              </a:p>
            </p:txBody>
          </p:sp>
          <p:sp>
            <p:nvSpPr>
              <p:cNvPr id="43" name="Freeform 42"/>
              <p:cNvSpPr/>
              <p:nvPr/>
            </p:nvSpPr>
            <p:spPr>
              <a:xfrm>
                <a:off x="3236976" y="3592829"/>
                <a:ext cx="1280160" cy="1741170"/>
              </a:xfrm>
              <a:custGeom>
                <a:avLst/>
                <a:gdLst>
                  <a:gd name="connsiteX0" fmla="*/ 0 w 1280160"/>
                  <a:gd name="connsiteY0" fmla="*/ 0 h 1741170"/>
                  <a:gd name="connsiteX1" fmla="*/ 1280160 w 1280160"/>
                  <a:gd name="connsiteY1" fmla="*/ 0 h 1741170"/>
                  <a:gd name="connsiteX2" fmla="*/ 1280160 w 1280160"/>
                  <a:gd name="connsiteY2" fmla="*/ 1741170 h 1741170"/>
                  <a:gd name="connsiteX3" fmla="*/ 0 w 1280160"/>
                  <a:gd name="connsiteY3" fmla="*/ 1741170 h 1741170"/>
                  <a:gd name="connsiteX4" fmla="*/ 0 w 1280160"/>
                  <a:gd name="connsiteY4" fmla="*/ 0 h 1741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160" h="1741170">
                    <a:moveTo>
                      <a:pt x="0" y="0"/>
                    </a:moveTo>
                    <a:lnTo>
                      <a:pt x="1280160" y="0"/>
                    </a:lnTo>
                    <a:lnTo>
                      <a:pt x="1280160" y="1741170"/>
                    </a:lnTo>
                    <a:lnTo>
                      <a:pt x="0" y="174117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9206" tIns="0" rIns="0" bIns="0" numCol="1" spcCol="1270" anchor="t" anchorCtr="0">
                <a:noAutofit/>
              </a:bodyPr>
              <a:lstStyle/>
              <a:p>
                <a:pPr lvl="0" algn="l" defTabSz="1644650">
                  <a:lnSpc>
                    <a:spcPct val="90000"/>
                  </a:lnSpc>
                  <a:spcBef>
                    <a:spcPct val="0"/>
                  </a:spcBef>
                  <a:spcAft>
                    <a:spcPct val="35000"/>
                  </a:spcAft>
                </a:pPr>
                <a:endParaRPr lang="en-US" sz="3700" kern="1200"/>
              </a:p>
            </p:txBody>
          </p:sp>
          <p:sp>
            <p:nvSpPr>
              <p:cNvPr id="44" name="Oval 43"/>
              <p:cNvSpPr/>
              <p:nvPr/>
            </p:nvSpPr>
            <p:spPr>
              <a:xfrm>
                <a:off x="4379976" y="2817875"/>
                <a:ext cx="323088" cy="323088"/>
              </a:xfrm>
              <a:prstGeom prst="ellipse">
                <a:avLst/>
              </a:prstGeom>
            </p:spPr>
            <p:style>
              <a:lnRef idx="2">
                <a:schemeClr val="lt1">
                  <a:hueOff val="0"/>
                  <a:satOff val="0"/>
                  <a:lumOff val="0"/>
                  <a:alphaOff val="0"/>
                </a:schemeClr>
              </a:lnRef>
              <a:fillRef idx="1">
                <a:schemeClr val="accent2">
                  <a:shade val="50000"/>
                  <a:hueOff val="868922"/>
                  <a:satOff val="-69127"/>
                  <a:lumOff val="57209"/>
                  <a:alphaOff val="0"/>
                </a:schemeClr>
              </a:fillRef>
              <a:effectRef idx="0">
                <a:schemeClr val="accent2">
                  <a:shade val="50000"/>
                  <a:hueOff val="868922"/>
                  <a:satOff val="-69127"/>
                  <a:lumOff val="57209"/>
                  <a:alphaOff val="0"/>
                </a:schemeClr>
              </a:effectRef>
              <a:fontRef idx="minor">
                <a:schemeClr val="lt1"/>
              </a:fontRef>
            </p:style>
            <p:txBody>
              <a:bodyPr/>
              <a:lstStyle/>
              <a:p>
                <a:endParaRPr lang="en-GB"/>
              </a:p>
            </p:txBody>
          </p:sp>
          <p:sp>
            <p:nvSpPr>
              <p:cNvPr id="46" name="Oval 45"/>
              <p:cNvSpPr/>
              <p:nvPr/>
            </p:nvSpPr>
            <p:spPr>
              <a:xfrm>
                <a:off x="5757672" y="2385821"/>
                <a:ext cx="432816" cy="432816"/>
              </a:xfrm>
              <a:prstGeom prst="ellipse">
                <a:avLst/>
              </a:prstGeom>
            </p:spPr>
            <p:style>
              <a:lnRef idx="2">
                <a:schemeClr val="lt1">
                  <a:hueOff val="0"/>
                  <a:satOff val="0"/>
                  <a:lumOff val="0"/>
                  <a:alphaOff val="0"/>
                </a:schemeClr>
              </a:lnRef>
              <a:fillRef idx="1">
                <a:schemeClr val="accent2">
                  <a:shade val="50000"/>
                  <a:hueOff val="434461"/>
                  <a:satOff val="-34563"/>
                  <a:lumOff val="28605"/>
                  <a:alphaOff val="0"/>
                </a:schemeClr>
              </a:fillRef>
              <a:effectRef idx="0">
                <a:schemeClr val="accent2">
                  <a:shade val="50000"/>
                  <a:hueOff val="434461"/>
                  <a:satOff val="-34563"/>
                  <a:lumOff val="28605"/>
                  <a:alphaOff val="0"/>
                </a:schemeClr>
              </a:effectRef>
              <a:fontRef idx="minor">
                <a:schemeClr val="lt1"/>
              </a:fontRef>
            </p:style>
            <p:txBody>
              <a:bodyPr/>
              <a:lstStyle/>
              <a:p>
                <a:endParaRPr lang="en-GB"/>
              </a:p>
            </p:txBody>
          </p:sp>
          <p:sp>
            <p:nvSpPr>
              <p:cNvPr id="47" name="Freeform 46"/>
              <p:cNvSpPr/>
              <p:nvPr/>
            </p:nvSpPr>
            <p:spPr>
              <a:xfrm>
                <a:off x="5974080" y="2602229"/>
                <a:ext cx="1280160" cy="2731770"/>
              </a:xfrm>
              <a:custGeom>
                <a:avLst/>
                <a:gdLst>
                  <a:gd name="connsiteX0" fmla="*/ 0 w 1280160"/>
                  <a:gd name="connsiteY0" fmla="*/ 0 h 2731770"/>
                  <a:gd name="connsiteX1" fmla="*/ 1280160 w 1280160"/>
                  <a:gd name="connsiteY1" fmla="*/ 0 h 2731770"/>
                  <a:gd name="connsiteX2" fmla="*/ 1280160 w 1280160"/>
                  <a:gd name="connsiteY2" fmla="*/ 2731770 h 2731770"/>
                  <a:gd name="connsiteX3" fmla="*/ 0 w 1280160"/>
                  <a:gd name="connsiteY3" fmla="*/ 2731770 h 2731770"/>
                  <a:gd name="connsiteX4" fmla="*/ 0 w 1280160"/>
                  <a:gd name="connsiteY4" fmla="*/ 0 h 2731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160" h="2731770">
                    <a:moveTo>
                      <a:pt x="0" y="0"/>
                    </a:moveTo>
                    <a:lnTo>
                      <a:pt x="1280160" y="0"/>
                    </a:lnTo>
                    <a:lnTo>
                      <a:pt x="1280160" y="2731770"/>
                    </a:lnTo>
                    <a:lnTo>
                      <a:pt x="0" y="273177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9340" tIns="0" rIns="0" bIns="0" numCol="1" spcCol="1270" anchor="t" anchorCtr="0">
                <a:noAutofit/>
              </a:bodyPr>
              <a:lstStyle/>
              <a:p>
                <a:pPr lvl="0" algn="l" defTabSz="2889250">
                  <a:lnSpc>
                    <a:spcPct val="90000"/>
                  </a:lnSpc>
                  <a:spcBef>
                    <a:spcPct val="0"/>
                  </a:spcBef>
                  <a:spcAft>
                    <a:spcPct val="35000"/>
                  </a:spcAft>
                </a:pPr>
                <a:endParaRPr lang="en-US" sz="6500" kern="1200" dirty="0"/>
              </a:p>
            </p:txBody>
          </p:sp>
          <p:sp>
            <p:nvSpPr>
              <p:cNvPr id="39" name="Shape 38"/>
              <p:cNvSpPr/>
              <p:nvPr/>
            </p:nvSpPr>
            <p:spPr>
              <a:xfrm>
                <a:off x="1524000" y="1523999"/>
                <a:ext cx="6096000" cy="3810000"/>
              </a:xfrm>
              <a:prstGeom prst="swooshArrow">
                <a:avLst>
                  <a:gd name="adj1" fmla="val 25000"/>
                  <a:gd name="adj2" fmla="val 25000"/>
                </a:avLst>
              </a:prstGeom>
              <a:solidFill>
                <a:srgbClr val="993366"/>
              </a:solidFill>
            </p:spPr>
            <p:style>
              <a:lnRef idx="0">
                <a:schemeClr val="dk1">
                  <a:hueOff val="0"/>
                  <a:satOff val="0"/>
                  <a:lumOff val="0"/>
                  <a:alphaOff val="0"/>
                </a:schemeClr>
              </a:lnRef>
              <a:fillRef idx="1">
                <a:schemeClr val="accent2">
                  <a:tint val="55000"/>
                  <a:hueOff val="0"/>
                  <a:satOff val="0"/>
                  <a:lumOff val="0"/>
                  <a:alphaOff val="0"/>
                </a:schemeClr>
              </a:fillRef>
              <a:effectRef idx="0">
                <a:schemeClr val="accent2">
                  <a:tint val="55000"/>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63" name="Rectangle 62"/>
            <p:cNvSpPr/>
            <p:nvPr/>
          </p:nvSpPr>
          <p:spPr bwMode="auto">
            <a:xfrm>
              <a:off x="1406108" y="4325513"/>
              <a:ext cx="1860599" cy="339838"/>
            </a:xfrm>
            <a:prstGeom prst="rect">
              <a:avLst/>
            </a:prstGeom>
            <a:solidFill>
              <a:schemeClr val="accent6">
                <a:lumMod val="75000"/>
              </a:schemeClr>
            </a:solid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Rockwell" panose="02060603020205020403" pitchFamily="18" charset="0"/>
                </a:rPr>
                <a:t>Descriptive</a:t>
              </a:r>
            </a:p>
          </p:txBody>
        </p:sp>
        <p:sp>
          <p:nvSpPr>
            <p:cNvPr id="65" name="Rectangle 64"/>
            <p:cNvSpPr/>
            <p:nvPr/>
          </p:nvSpPr>
          <p:spPr bwMode="auto">
            <a:xfrm>
              <a:off x="3052693" y="3417327"/>
              <a:ext cx="1860599" cy="339838"/>
            </a:xfrm>
            <a:prstGeom prst="rect">
              <a:avLst/>
            </a:prstGeom>
            <a:solidFill>
              <a:schemeClr val="accent6">
                <a:lumMod val="75000"/>
              </a:schemeClr>
            </a:solid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Rockwell" panose="02060603020205020403" pitchFamily="18" charset="0"/>
                </a:rPr>
                <a:t>Predictive</a:t>
              </a:r>
            </a:p>
          </p:txBody>
        </p:sp>
        <p:sp>
          <p:nvSpPr>
            <p:cNvPr id="66" name="Rectangle 65"/>
            <p:cNvSpPr/>
            <p:nvPr/>
          </p:nvSpPr>
          <p:spPr bwMode="auto">
            <a:xfrm>
              <a:off x="4286217" y="2485705"/>
              <a:ext cx="1860599" cy="376200"/>
            </a:xfrm>
            <a:prstGeom prst="rect">
              <a:avLst/>
            </a:prstGeom>
            <a:solidFill>
              <a:schemeClr val="accent6">
                <a:lumMod val="75000"/>
              </a:schemeClr>
            </a:solid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sz="2000" b="1" dirty="0">
                  <a:solidFill>
                    <a:schemeClr val="bg1"/>
                  </a:solidFill>
                  <a:latin typeface="Rockwell" panose="02060603020205020403" pitchFamily="18" charset="0"/>
                </a:rPr>
                <a:t>Prescriptive</a:t>
              </a:r>
              <a:endParaRPr kumimoji="0" lang="en-US" sz="2000" b="1" i="0" u="none" strike="noStrike" cap="none" normalizeH="0" baseline="0" dirty="0">
                <a:ln>
                  <a:noFill/>
                </a:ln>
                <a:solidFill>
                  <a:schemeClr val="bg1"/>
                </a:solidFill>
                <a:effectLst/>
                <a:latin typeface="Rockwell" panose="02060603020205020403" pitchFamily="18" charset="0"/>
              </a:endParaRPr>
            </a:p>
          </p:txBody>
        </p:sp>
        <p:sp>
          <p:nvSpPr>
            <p:cNvPr id="67" name="Rectangle 66"/>
            <p:cNvSpPr/>
            <p:nvPr/>
          </p:nvSpPr>
          <p:spPr bwMode="auto">
            <a:xfrm>
              <a:off x="5894343" y="1805814"/>
              <a:ext cx="1860599" cy="411474"/>
            </a:xfrm>
            <a:prstGeom prst="rect">
              <a:avLst/>
            </a:prstGeom>
            <a:solidFill>
              <a:schemeClr val="accent6">
                <a:lumMod val="75000"/>
              </a:schemeClr>
            </a:solid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Rockwell" panose="02060603020205020403" pitchFamily="18" charset="0"/>
                </a:rPr>
                <a:t>Cognitive</a:t>
              </a:r>
            </a:p>
          </p:txBody>
        </p:sp>
      </p:grpSp>
    </p:spTree>
    <p:extLst>
      <p:ext uri="{BB962C8B-B14F-4D97-AF65-F5344CB8AC3E}">
        <p14:creationId xmlns:p14="http://schemas.microsoft.com/office/powerpoint/2010/main" val="857670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lstStyle/>
          <a:p>
            <a:r>
              <a:rPr lang="en-US" dirty="0">
                <a:solidFill>
                  <a:srgbClr val="FFFFFF"/>
                </a:solidFill>
              </a:rPr>
              <a:t>Supply Chain Analytics and Big Data</a:t>
            </a:r>
            <a:br>
              <a:rPr lang="en-US" dirty="0">
                <a:solidFill>
                  <a:srgbClr val="FFFFFF"/>
                </a:solidFill>
              </a:rPr>
            </a:br>
            <a:r>
              <a:rPr lang="en-US" sz="3200" dirty="0">
                <a:solidFill>
                  <a:schemeClr val="accent2">
                    <a:lumMod val="40000"/>
                    <a:lumOff val="60000"/>
                  </a:schemeClr>
                </a:solidFill>
              </a:rPr>
              <a:t>Analytical Resources</a:t>
            </a:r>
            <a:endParaRPr lang="en-US"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12</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aphicFrame>
        <p:nvGraphicFramePr>
          <p:cNvPr id="6" name="Content Placeholder 3"/>
          <p:cNvGraphicFramePr>
            <a:graphicFrameLocks noGrp="1"/>
          </p:cNvGraphicFramePr>
          <p:nvPr>
            <p:ph idx="1"/>
          </p:nvPr>
        </p:nvGraphicFramePr>
        <p:xfrm>
          <a:off x="1101768" y="1308365"/>
          <a:ext cx="6940463" cy="4785360"/>
        </p:xfrm>
        <a:graphic>
          <a:graphicData uri="http://schemas.openxmlformats.org/drawingml/2006/table">
            <a:tbl>
              <a:tblPr firstRow="1" bandRow="1">
                <a:tableStyleId>{5C22544A-7EE6-4342-B048-85BDC9FD1C3A}</a:tableStyleId>
              </a:tblPr>
              <a:tblGrid>
                <a:gridCol w="2504459">
                  <a:extLst>
                    <a:ext uri="{9D8B030D-6E8A-4147-A177-3AD203B41FA5}">
                      <a16:colId xmlns:a16="http://schemas.microsoft.com/office/drawing/2014/main" val="20000"/>
                    </a:ext>
                  </a:extLst>
                </a:gridCol>
                <a:gridCol w="4436004">
                  <a:extLst>
                    <a:ext uri="{9D8B030D-6E8A-4147-A177-3AD203B41FA5}">
                      <a16:colId xmlns:a16="http://schemas.microsoft.com/office/drawing/2014/main" val="20001"/>
                    </a:ext>
                  </a:extLst>
                </a:gridCol>
              </a:tblGrid>
              <a:tr h="380999">
                <a:tc>
                  <a:txBody>
                    <a:bodyPr/>
                    <a:lstStyle/>
                    <a:p>
                      <a:pPr algn="l"/>
                      <a:r>
                        <a:rPr lang="en-US" sz="2000" dirty="0">
                          <a:solidFill>
                            <a:schemeClr val="bg1"/>
                          </a:solidFill>
                          <a:latin typeface="Constantia" panose="02030602050306030303" pitchFamily="18" charset="0"/>
                        </a:rPr>
                        <a:t>Level of Analytics</a:t>
                      </a:r>
                    </a:p>
                  </a:txBody>
                  <a:tcPr marL="182880">
                    <a:cell3D prstMaterial="dkEdge">
                      <a:bevel prst="cross"/>
                      <a:lightRig rig="flood" dir="t"/>
                    </a:cell3D>
                    <a:solidFill>
                      <a:schemeClr val="accent6"/>
                    </a:solidFill>
                  </a:tcPr>
                </a:tc>
                <a:tc>
                  <a:txBody>
                    <a:bodyPr/>
                    <a:lstStyle/>
                    <a:p>
                      <a:pPr algn="ctr"/>
                      <a:r>
                        <a:rPr lang="en-US" sz="2000" dirty="0">
                          <a:solidFill>
                            <a:schemeClr val="bg1"/>
                          </a:solidFill>
                          <a:latin typeface="Constantia" panose="02030602050306030303" pitchFamily="18" charset="0"/>
                        </a:rPr>
                        <a:t>Analytical Resources</a:t>
                      </a:r>
                    </a:p>
                  </a:txBody>
                  <a:tcPr>
                    <a:cell3D prstMaterial="dkEdge">
                      <a:bevel prst="cross"/>
                      <a:lightRig rig="flood" dir="t"/>
                    </a:cell3D>
                    <a:solidFill>
                      <a:schemeClr val="accent6"/>
                    </a:solidFill>
                  </a:tcPr>
                </a:tc>
                <a:extLst>
                  <a:ext uri="{0D108BD9-81ED-4DB2-BD59-A6C34878D82A}">
                    <a16:rowId xmlns:a16="http://schemas.microsoft.com/office/drawing/2014/main" val="10000"/>
                  </a:ext>
                </a:extLst>
              </a:tr>
              <a:tr h="351692">
                <a:tc rowSpan="4">
                  <a:txBody>
                    <a:bodyPr/>
                    <a:lstStyle/>
                    <a:p>
                      <a:pPr algn="l"/>
                      <a:r>
                        <a:rPr lang="en-US" sz="1800" b="1" dirty="0">
                          <a:solidFill>
                            <a:srgbClr val="000000"/>
                          </a:solidFill>
                          <a:latin typeface="Constantia" panose="02030602050306030303" pitchFamily="18" charset="0"/>
                        </a:rPr>
                        <a:t>Descriptive</a:t>
                      </a:r>
                    </a:p>
                  </a:txBody>
                  <a:tcPr marL="182880">
                    <a:cell3D prstMaterial="dkEdge">
                      <a:bevel prst="cross"/>
                      <a:lightRig rig="flood" dir="t"/>
                    </a:cell3D>
                  </a:tcPr>
                </a:tc>
                <a:tc>
                  <a:txBody>
                    <a:bodyPr/>
                    <a:lstStyle/>
                    <a:p>
                      <a:r>
                        <a:rPr lang="en-US" sz="1800" dirty="0">
                          <a:solidFill>
                            <a:srgbClr val="000000"/>
                          </a:solidFill>
                          <a:latin typeface="Constantia" panose="02030602050306030303" pitchFamily="18" charset="0"/>
                        </a:rPr>
                        <a:t>Standard and ad hoc reporting</a:t>
                      </a:r>
                    </a:p>
                  </a:txBody>
                  <a:tcPr marL="274320">
                    <a:cell3D prstMaterial="dkEdge">
                      <a:bevel prst="cross"/>
                      <a:lightRig rig="flood" dir="t"/>
                    </a:cell3D>
                  </a:tcPr>
                </a:tc>
                <a:extLst>
                  <a:ext uri="{0D108BD9-81ED-4DB2-BD59-A6C34878D82A}">
                    <a16:rowId xmlns:a16="http://schemas.microsoft.com/office/drawing/2014/main" val="10001"/>
                  </a:ext>
                </a:extLst>
              </a:tr>
              <a:tr h="351692">
                <a:tc vMerge="1">
                  <a:txBody>
                    <a:bodyPr/>
                    <a:lstStyle/>
                    <a:p>
                      <a:pPr algn="l"/>
                      <a:endParaRPr lang="en-US" dirty="0"/>
                    </a:p>
                  </a:txBody>
                  <a:tcPr/>
                </a:tc>
                <a:tc>
                  <a:txBody>
                    <a:bodyPr/>
                    <a:lstStyle/>
                    <a:p>
                      <a:r>
                        <a:rPr lang="en-US" sz="1800" dirty="0">
                          <a:solidFill>
                            <a:srgbClr val="000000"/>
                          </a:solidFill>
                          <a:latin typeface="Constantia" panose="02030602050306030303" pitchFamily="18" charset="0"/>
                        </a:rPr>
                        <a:t>Data from supply chain partners</a:t>
                      </a:r>
                    </a:p>
                  </a:txBody>
                  <a:tcPr marL="274320">
                    <a:cell3D prstMaterial="dkEdge">
                      <a:bevel prst="cross"/>
                      <a:lightRig rig="flood" dir="t"/>
                    </a:cell3D>
                  </a:tcPr>
                </a:tc>
                <a:extLst>
                  <a:ext uri="{0D108BD9-81ED-4DB2-BD59-A6C34878D82A}">
                    <a16:rowId xmlns:a16="http://schemas.microsoft.com/office/drawing/2014/main" val="10002"/>
                  </a:ext>
                </a:extLst>
              </a:tr>
              <a:tr h="351692">
                <a:tc vMerge="1">
                  <a:txBody>
                    <a:bodyPr/>
                    <a:lstStyle/>
                    <a:p>
                      <a:pPr algn="l"/>
                      <a:endParaRPr lang="en-US" dirty="0"/>
                    </a:p>
                  </a:txBody>
                  <a:tcPr/>
                </a:tc>
                <a:tc>
                  <a:txBody>
                    <a:bodyPr/>
                    <a:lstStyle/>
                    <a:p>
                      <a:r>
                        <a:rPr lang="en-US" sz="1800" dirty="0">
                          <a:solidFill>
                            <a:srgbClr val="000000"/>
                          </a:solidFill>
                          <a:latin typeface="Constantia" panose="02030602050306030303" pitchFamily="18" charset="0"/>
                        </a:rPr>
                        <a:t>Alerts and notifications</a:t>
                      </a:r>
                    </a:p>
                  </a:txBody>
                  <a:tcPr marL="274320">
                    <a:cell3D prstMaterial="dkEdge">
                      <a:bevel prst="cross"/>
                      <a:lightRig rig="flood" dir="t"/>
                    </a:cell3D>
                  </a:tcPr>
                </a:tc>
                <a:extLst>
                  <a:ext uri="{0D108BD9-81ED-4DB2-BD59-A6C34878D82A}">
                    <a16:rowId xmlns:a16="http://schemas.microsoft.com/office/drawing/2014/main" val="10003"/>
                  </a:ext>
                </a:extLst>
              </a:tr>
              <a:tr h="351692">
                <a:tc vMerge="1">
                  <a:txBody>
                    <a:bodyPr/>
                    <a:lstStyle/>
                    <a:p>
                      <a:pPr algn="l"/>
                      <a:endParaRPr lang="en-US" dirty="0"/>
                    </a:p>
                  </a:txBody>
                  <a:tcPr/>
                </a:tc>
                <a:tc>
                  <a:txBody>
                    <a:bodyPr/>
                    <a:lstStyle/>
                    <a:p>
                      <a:r>
                        <a:rPr lang="en-US" sz="1800" dirty="0">
                          <a:solidFill>
                            <a:srgbClr val="000000"/>
                          </a:solidFill>
                          <a:latin typeface="Constantia" panose="02030602050306030303" pitchFamily="18" charset="0"/>
                        </a:rPr>
                        <a:t>Query/drill down</a:t>
                      </a:r>
                    </a:p>
                  </a:txBody>
                  <a:tcPr marL="274320">
                    <a:cell3D prstMaterial="dkEdge">
                      <a:bevel prst="cross"/>
                      <a:lightRig rig="flood" dir="t"/>
                    </a:cell3D>
                  </a:tcPr>
                </a:tc>
                <a:extLst>
                  <a:ext uri="{0D108BD9-81ED-4DB2-BD59-A6C34878D82A}">
                    <a16:rowId xmlns:a16="http://schemas.microsoft.com/office/drawing/2014/main" val="10004"/>
                  </a:ext>
                </a:extLst>
              </a:tr>
              <a:tr h="351692">
                <a:tc rowSpan="5">
                  <a:txBody>
                    <a:bodyPr/>
                    <a:lstStyle/>
                    <a:p>
                      <a:pPr algn="l"/>
                      <a:r>
                        <a:rPr lang="en-US" sz="1800" b="1" dirty="0">
                          <a:solidFill>
                            <a:srgbClr val="000000"/>
                          </a:solidFill>
                          <a:latin typeface="Constantia" panose="02030602050306030303" pitchFamily="18" charset="0"/>
                        </a:rPr>
                        <a:t>Predictive</a:t>
                      </a:r>
                    </a:p>
                  </a:txBody>
                  <a:tcPr marL="182880">
                    <a:cell3D prstMaterial="dkEdge">
                      <a:bevel prst="cross"/>
                      <a:lightRig rig="flood" dir="t"/>
                    </a:cell3D>
                  </a:tcPr>
                </a:tc>
                <a:tc>
                  <a:txBody>
                    <a:bodyPr/>
                    <a:lstStyle/>
                    <a:p>
                      <a:r>
                        <a:rPr lang="en-US" sz="1800" dirty="0">
                          <a:solidFill>
                            <a:srgbClr val="000000"/>
                          </a:solidFill>
                          <a:latin typeface="Constantia" panose="02030602050306030303" pitchFamily="18" charset="0"/>
                        </a:rPr>
                        <a:t>Forecasting</a:t>
                      </a:r>
                    </a:p>
                  </a:txBody>
                  <a:tcPr marL="274320">
                    <a:cell3D prstMaterial="dkEdge">
                      <a:bevel prst="cross"/>
                      <a:lightRig rig="flood" dir="t"/>
                    </a:cell3D>
                  </a:tcPr>
                </a:tc>
                <a:extLst>
                  <a:ext uri="{0D108BD9-81ED-4DB2-BD59-A6C34878D82A}">
                    <a16:rowId xmlns:a16="http://schemas.microsoft.com/office/drawing/2014/main" val="10005"/>
                  </a:ext>
                </a:extLst>
              </a:tr>
              <a:tr h="351692">
                <a:tc vMerge="1">
                  <a:txBody>
                    <a:bodyPr/>
                    <a:lstStyle/>
                    <a:p>
                      <a:pPr algn="l"/>
                      <a:endParaRPr lang="en-US" dirty="0"/>
                    </a:p>
                  </a:txBody>
                  <a:tcPr/>
                </a:tc>
                <a:tc>
                  <a:txBody>
                    <a:bodyPr/>
                    <a:lstStyle/>
                    <a:p>
                      <a:r>
                        <a:rPr lang="en-US" sz="1800" dirty="0">
                          <a:solidFill>
                            <a:srgbClr val="000000"/>
                          </a:solidFill>
                          <a:latin typeface="Constantia" panose="02030602050306030303" pitchFamily="18" charset="0"/>
                        </a:rPr>
                        <a:t>Heuristic</a:t>
                      </a:r>
                      <a:r>
                        <a:rPr lang="en-US" sz="1800" baseline="0" dirty="0">
                          <a:solidFill>
                            <a:srgbClr val="000000"/>
                          </a:solidFill>
                          <a:latin typeface="Constantia" panose="02030602050306030303" pitchFamily="18" charset="0"/>
                        </a:rPr>
                        <a:t> analysis</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06"/>
                  </a:ext>
                </a:extLst>
              </a:tr>
              <a:tr h="351692">
                <a:tc vMerge="1">
                  <a:txBody>
                    <a:bodyPr/>
                    <a:lstStyle/>
                    <a:p>
                      <a:pPr algn="l"/>
                      <a:endParaRPr lang="en-US" dirty="0"/>
                    </a:p>
                  </a:txBody>
                  <a:tcPr/>
                </a:tc>
                <a:tc>
                  <a:txBody>
                    <a:bodyPr/>
                    <a:lstStyle/>
                    <a:p>
                      <a:r>
                        <a:rPr lang="en-US" sz="1800" dirty="0">
                          <a:solidFill>
                            <a:srgbClr val="000000"/>
                          </a:solidFill>
                          <a:latin typeface="Constantia" panose="02030602050306030303" pitchFamily="18" charset="0"/>
                        </a:rPr>
                        <a:t>Simulation</a:t>
                      </a:r>
                    </a:p>
                  </a:txBody>
                  <a:tcPr marL="274320">
                    <a:cell3D prstMaterial="dkEdge">
                      <a:bevel prst="cross"/>
                      <a:lightRig rig="flood" dir="t"/>
                    </a:cell3D>
                  </a:tcPr>
                </a:tc>
                <a:extLst>
                  <a:ext uri="{0D108BD9-81ED-4DB2-BD59-A6C34878D82A}">
                    <a16:rowId xmlns:a16="http://schemas.microsoft.com/office/drawing/2014/main" val="10007"/>
                  </a:ext>
                </a:extLst>
              </a:tr>
              <a:tr h="351692">
                <a:tc vMerge="1">
                  <a:txBody>
                    <a:bodyPr/>
                    <a:lstStyle/>
                    <a:p>
                      <a:pPr algn="l"/>
                      <a:endParaRPr lang="en-US" dirty="0"/>
                    </a:p>
                  </a:txBody>
                  <a:tcPr/>
                </a:tc>
                <a:tc>
                  <a:txBody>
                    <a:bodyPr/>
                    <a:lstStyle/>
                    <a:p>
                      <a:r>
                        <a:rPr lang="en-US" sz="1800" dirty="0">
                          <a:solidFill>
                            <a:srgbClr val="000000"/>
                          </a:solidFill>
                          <a:latin typeface="Constantia" panose="02030602050306030303" pitchFamily="18" charset="0"/>
                        </a:rPr>
                        <a:t>Statistical analysis</a:t>
                      </a:r>
                    </a:p>
                  </a:txBody>
                  <a:tcPr marL="274320">
                    <a:cell3D prstMaterial="dkEdge">
                      <a:bevel prst="cross"/>
                      <a:lightRig rig="flood" dir="t"/>
                    </a:cell3D>
                  </a:tcPr>
                </a:tc>
                <a:extLst>
                  <a:ext uri="{0D108BD9-81ED-4DB2-BD59-A6C34878D82A}">
                    <a16:rowId xmlns:a16="http://schemas.microsoft.com/office/drawing/2014/main" val="10008"/>
                  </a:ext>
                </a:extLst>
              </a:tr>
              <a:tr h="351692">
                <a:tc vMerge="1">
                  <a:txBody>
                    <a:bodyPr/>
                    <a:lstStyle/>
                    <a:p>
                      <a:pPr algn="l"/>
                      <a:endParaRPr lang="en-US" dirty="0"/>
                    </a:p>
                  </a:txBody>
                  <a:tcPr/>
                </a:tc>
                <a:tc>
                  <a:txBody>
                    <a:bodyPr/>
                    <a:lstStyle/>
                    <a:p>
                      <a:r>
                        <a:rPr lang="en-US" sz="1800" dirty="0">
                          <a:solidFill>
                            <a:srgbClr val="000000"/>
                          </a:solidFill>
                          <a:latin typeface="Constantia" panose="02030602050306030303" pitchFamily="18" charset="0"/>
                        </a:rPr>
                        <a:t>Predictive modeling</a:t>
                      </a:r>
                    </a:p>
                  </a:txBody>
                  <a:tcPr marL="274320">
                    <a:cell3D prstMaterial="dkEdge">
                      <a:bevel prst="cross"/>
                      <a:lightRig rig="flood" dir="t"/>
                    </a:cell3D>
                  </a:tcPr>
                </a:tc>
                <a:extLst>
                  <a:ext uri="{0D108BD9-81ED-4DB2-BD59-A6C34878D82A}">
                    <a16:rowId xmlns:a16="http://schemas.microsoft.com/office/drawing/2014/main" val="10009"/>
                  </a:ext>
                </a:extLst>
              </a:tr>
              <a:tr h="351692">
                <a:tc rowSpan="2">
                  <a:txBody>
                    <a:bodyPr/>
                    <a:lstStyle/>
                    <a:p>
                      <a:pPr algn="l"/>
                      <a:r>
                        <a:rPr lang="en-US" sz="1800" b="1" dirty="0">
                          <a:solidFill>
                            <a:srgbClr val="000000"/>
                          </a:solidFill>
                          <a:latin typeface="Constantia" panose="02030602050306030303" pitchFamily="18" charset="0"/>
                        </a:rPr>
                        <a:t>Prescriptive</a:t>
                      </a:r>
                    </a:p>
                  </a:txBody>
                  <a:tcPr marL="182880">
                    <a:cell3D prstMaterial="dkEdge">
                      <a:bevel prst="cross"/>
                      <a:lightRig rig="flood" dir="t"/>
                    </a:cell3D>
                  </a:tcPr>
                </a:tc>
                <a:tc>
                  <a:txBody>
                    <a:bodyPr/>
                    <a:lstStyle/>
                    <a:p>
                      <a:r>
                        <a:rPr lang="en-US" sz="1800" dirty="0">
                          <a:solidFill>
                            <a:srgbClr val="000000"/>
                          </a:solidFill>
                          <a:latin typeface="Constantia" panose="02030602050306030303" pitchFamily="18" charset="0"/>
                        </a:rPr>
                        <a:t>Stochastic</a:t>
                      </a:r>
                      <a:r>
                        <a:rPr lang="en-US" sz="1800" baseline="0" dirty="0">
                          <a:solidFill>
                            <a:srgbClr val="000000"/>
                          </a:solidFill>
                          <a:latin typeface="Constantia" panose="02030602050306030303" pitchFamily="18" charset="0"/>
                        </a:rPr>
                        <a:t> optimization</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10"/>
                  </a:ext>
                </a:extLst>
              </a:tr>
              <a:tr h="351692">
                <a:tc vMerge="1">
                  <a:txBody>
                    <a:bodyPr/>
                    <a:lstStyle/>
                    <a:p>
                      <a:pPr algn="l"/>
                      <a:endParaRPr lang="en-US" dirty="0"/>
                    </a:p>
                  </a:txBody>
                  <a:tcPr/>
                </a:tc>
                <a:tc>
                  <a:txBody>
                    <a:bodyPr/>
                    <a:lstStyle/>
                    <a:p>
                      <a:r>
                        <a:rPr lang="en-US" sz="1800" dirty="0">
                          <a:solidFill>
                            <a:srgbClr val="000000"/>
                          </a:solidFill>
                          <a:latin typeface="Constantia" panose="02030602050306030303" pitchFamily="18" charset="0"/>
                        </a:rPr>
                        <a:t>Scenario planning</a:t>
                      </a:r>
                    </a:p>
                  </a:txBody>
                  <a:tcPr marL="274320">
                    <a:cell3D prstMaterial="dkEdge">
                      <a:bevel prst="cross"/>
                      <a:lightRig rig="flood" dir="t"/>
                    </a:cell3D>
                  </a:tcPr>
                </a:tc>
                <a:extLst>
                  <a:ext uri="{0D108BD9-81ED-4DB2-BD59-A6C34878D82A}">
                    <a16:rowId xmlns:a16="http://schemas.microsoft.com/office/drawing/2014/main" val="10011"/>
                  </a:ext>
                </a:extLst>
              </a:tr>
              <a:tr h="351692">
                <a:tc>
                  <a:txBody>
                    <a:bodyPr/>
                    <a:lstStyle/>
                    <a:p>
                      <a:pPr algn="l"/>
                      <a:r>
                        <a:rPr lang="en-US" sz="1800" b="1" dirty="0">
                          <a:solidFill>
                            <a:srgbClr val="000000"/>
                          </a:solidFill>
                          <a:latin typeface="Constantia" panose="02030602050306030303" pitchFamily="18" charset="0"/>
                        </a:rPr>
                        <a:t>Cognitive</a:t>
                      </a:r>
                    </a:p>
                  </a:txBody>
                  <a:tcPr marL="182880">
                    <a:cell3D prstMaterial="dkEdge">
                      <a:bevel prst="cross"/>
                      <a:lightRig rig="flood" dir="t"/>
                    </a:cell3D>
                  </a:tcPr>
                </a:tc>
                <a:tc>
                  <a:txBody>
                    <a:bodyPr/>
                    <a:lstStyle/>
                    <a:p>
                      <a:r>
                        <a:rPr lang="en-US" sz="1800" dirty="0">
                          <a:solidFill>
                            <a:srgbClr val="000000"/>
                          </a:solidFill>
                          <a:latin typeface="Constantia" panose="02030602050306030303" pitchFamily="18" charset="0"/>
                        </a:rPr>
                        <a:t>IBM Watson Analytics</a:t>
                      </a:r>
                    </a:p>
                  </a:txBody>
                  <a:tcPr marL="274320">
                    <a:cell3D prstMaterial="dkEdge">
                      <a:bevel prst="cross"/>
                      <a:lightRig rig="flood" dir="t"/>
                    </a:cell3D>
                  </a:tcPr>
                </a:tc>
                <a:extLst>
                  <a:ext uri="{0D108BD9-81ED-4DB2-BD59-A6C34878D82A}">
                    <a16:rowId xmlns:a16="http://schemas.microsoft.com/office/drawing/2014/main" val="10012"/>
                  </a:ext>
                </a:extLst>
              </a:tr>
            </a:tbl>
          </a:graphicData>
        </a:graphic>
      </p:graphicFrame>
      <p:sp>
        <p:nvSpPr>
          <p:cNvPr id="7" name="Rectangle 6"/>
          <p:cNvSpPr/>
          <p:nvPr/>
        </p:nvSpPr>
        <p:spPr>
          <a:xfrm>
            <a:off x="6934200" y="6162495"/>
            <a:ext cx="1979630" cy="261610"/>
          </a:xfrm>
          <a:prstGeom prst="rect">
            <a:avLst/>
          </a:prstGeom>
        </p:spPr>
        <p:txBody>
          <a:bodyPr wrap="square">
            <a:spAutoFit/>
          </a:bodyPr>
          <a:lstStyle/>
          <a:p>
            <a:pPr algn="r"/>
            <a:r>
              <a:rPr lang="en-US" altLang="en-US" sz="1100" dirty="0">
                <a:solidFill>
                  <a:srgbClr val="000000"/>
                </a:solidFill>
                <a:latin typeface="Rockwell" panose="02060603020205020403" pitchFamily="18" charset="0"/>
                <a:cs typeface="Arial Narrow" panose="020B0606020202030204" pitchFamily="34" charset="0"/>
              </a:rPr>
              <a:t>Source: Figure 15.3</a:t>
            </a:r>
            <a:endParaRPr lang="en-US" sz="1100" dirty="0">
              <a:latin typeface="Rockwell" panose="02060603020205020403" pitchFamily="18" charset="0"/>
            </a:endParaRPr>
          </a:p>
        </p:txBody>
      </p:sp>
    </p:spTree>
    <p:extLst>
      <p:ext uri="{BB962C8B-B14F-4D97-AF65-F5344CB8AC3E}">
        <p14:creationId xmlns:p14="http://schemas.microsoft.com/office/powerpoint/2010/main" val="1224938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FFFF"/>
                </a:solidFill>
              </a:rPr>
              <a:t>Supply Chain Analytics and Big Data</a:t>
            </a:r>
            <a:br>
              <a:rPr lang="en-US" dirty="0">
                <a:solidFill>
                  <a:srgbClr val="FFFFFF"/>
                </a:solidFill>
              </a:rPr>
            </a:br>
            <a:r>
              <a:rPr lang="en-US" sz="3200" dirty="0">
                <a:solidFill>
                  <a:schemeClr val="accent2">
                    <a:lumMod val="40000"/>
                    <a:lumOff val="60000"/>
                  </a:schemeClr>
                </a:solidFill>
              </a:rPr>
              <a:t>Big Data and the Supply Chain</a:t>
            </a:r>
            <a:endParaRPr lang="en-US"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13</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8" name="Group 7"/>
          <p:cNvGrpSpPr/>
          <p:nvPr/>
        </p:nvGrpSpPr>
        <p:grpSpPr>
          <a:xfrm>
            <a:off x="0" y="1227136"/>
            <a:ext cx="9144000" cy="5265739"/>
            <a:chOff x="0" y="1227136"/>
            <a:chExt cx="9144000" cy="5265739"/>
          </a:xfrm>
        </p:grpSpPr>
        <p:pic>
          <p:nvPicPr>
            <p:cNvPr id="1026" name="Picture 2" descr="http://www.aicogroups.com/wp-content/uploads/2011/07/analytic.jpeg"/>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4157"/>
                      </a14:imgEffect>
                      <a14:imgEffect>
                        <a14:saturation sat="38000"/>
                      </a14:imgEffect>
                    </a14:imgLayer>
                  </a14:imgProps>
                </a:ext>
                <a:ext uri="{28A0092B-C50C-407E-A947-70E740481C1C}">
                  <a14:useLocalDpi xmlns:a14="http://schemas.microsoft.com/office/drawing/2010/main" val="0"/>
                </a:ext>
              </a:extLst>
            </a:blip>
            <a:srcRect/>
            <a:stretch>
              <a:fillRect/>
            </a:stretch>
          </p:blipFill>
          <p:spPr bwMode="auto">
            <a:xfrm>
              <a:off x="0" y="1227136"/>
              <a:ext cx="9144000" cy="526573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04800" y="4648200"/>
              <a:ext cx="4648200" cy="1477328"/>
            </a:xfrm>
            <a:prstGeom prst="rect">
              <a:avLst/>
            </a:prstGeom>
            <a:solidFill>
              <a:schemeClr val="tx1">
                <a:lumMod val="50000"/>
                <a:alpha val="39000"/>
              </a:schemeClr>
            </a:solidFill>
          </p:spPr>
          <p:txBody>
            <a:bodyPr wrap="square">
              <a:spAutoFit/>
            </a:bodyPr>
            <a:lstStyle/>
            <a:p>
              <a:pPr algn="ctr"/>
              <a:r>
                <a:rPr lang="en-US" b="1" dirty="0">
                  <a:solidFill>
                    <a:schemeClr val="bg1"/>
                  </a:solidFill>
                  <a:latin typeface="Constantia" panose="02030602050306030303" pitchFamily="18" charset="0"/>
                </a:rPr>
                <a:t>Big data may be thought of as the process of accumulating, organizing and analyzing very large sets of data to identify patterns, trends and other information of interest.  </a:t>
              </a:r>
            </a:p>
          </p:txBody>
        </p:sp>
        <p:sp>
          <p:nvSpPr>
            <p:cNvPr id="9" name="Rectangle 8"/>
            <p:cNvSpPr/>
            <p:nvPr/>
          </p:nvSpPr>
          <p:spPr>
            <a:xfrm>
              <a:off x="2209800" y="1415166"/>
              <a:ext cx="6781800" cy="1200329"/>
            </a:xfrm>
            <a:prstGeom prst="rect">
              <a:avLst/>
            </a:prstGeom>
            <a:solidFill>
              <a:schemeClr val="tx1">
                <a:lumMod val="50000"/>
                <a:alpha val="39000"/>
              </a:schemeClr>
            </a:solidFill>
          </p:spPr>
          <p:txBody>
            <a:bodyPr wrap="square">
              <a:spAutoFit/>
            </a:bodyPr>
            <a:lstStyle/>
            <a:p>
              <a:pPr algn="ctr"/>
              <a:r>
                <a:rPr lang="en-US" b="1" dirty="0">
                  <a:solidFill>
                    <a:schemeClr val="bg1"/>
                  </a:solidFill>
                  <a:latin typeface="Constantia" panose="02030602050306030303" pitchFamily="18" charset="0"/>
                </a:rPr>
                <a:t>A primary goal of big data is to help organizations better understand the information that resides within the data, and to focus attention on those factors that are most relevant to making well-informed supply chain decisions. </a:t>
              </a:r>
            </a:p>
          </p:txBody>
        </p:sp>
      </p:grpSp>
      <p:sp>
        <p:nvSpPr>
          <p:cNvPr id="11" name="TextBox 10"/>
          <p:cNvSpPr txBox="1"/>
          <p:nvPr/>
        </p:nvSpPr>
        <p:spPr>
          <a:xfrm>
            <a:off x="6659880" y="6214796"/>
            <a:ext cx="2377440" cy="253916"/>
          </a:xfrm>
          <a:prstGeom prst="rect">
            <a:avLst/>
          </a:prstGeom>
          <a:noFill/>
        </p:spPr>
        <p:txBody>
          <a:bodyPr wrap="square" rtlCol="0">
            <a:spAutoFit/>
          </a:bodyPr>
          <a:lstStyle/>
          <a:p>
            <a:pPr lvl="0">
              <a:defRPr/>
            </a:pPr>
            <a:r>
              <a:rPr kumimoji="0" lang="en-US" sz="1000" b="0" i="0" u="none" strike="noStrike" kern="0" cap="none" spc="0" normalizeH="0" baseline="0" noProof="0" dirty="0">
                <a:ln>
                  <a:noFill/>
                </a:ln>
                <a:solidFill>
                  <a:prstClr val="black">
                    <a:lumMod val="50000"/>
                    <a:lumOff val="50000"/>
                  </a:prstClr>
                </a:solidFill>
                <a:effectLst/>
                <a:uLnTx/>
                <a:uFillTx/>
                <a:latin typeface="Rockwell" pitchFamily="18" charset="0"/>
              </a:rPr>
              <a:t>Images courtesy of </a:t>
            </a:r>
            <a:r>
              <a:rPr lang="en-US" sz="1000" kern="0" dirty="0" err="1">
                <a:solidFill>
                  <a:prstClr val="black">
                    <a:lumMod val="50000"/>
                    <a:lumOff val="50000"/>
                  </a:prstClr>
                </a:solidFill>
                <a:latin typeface="Rockwell" pitchFamily="18" charset="0"/>
              </a:rPr>
              <a:t>Aico</a:t>
            </a:r>
            <a:r>
              <a:rPr lang="en-US" sz="1000" kern="0" dirty="0">
                <a:solidFill>
                  <a:prstClr val="black">
                    <a:lumMod val="50000"/>
                    <a:lumOff val="50000"/>
                  </a:prstClr>
                </a:solidFill>
                <a:latin typeface="Rockwell" pitchFamily="18" charset="0"/>
              </a:rPr>
              <a:t> Groups</a:t>
            </a:r>
            <a:endParaRPr kumimoji="0" lang="en-US" sz="1000" b="0" i="0" u="none" strike="noStrike" kern="0" cap="none" spc="0" normalizeH="0" baseline="0" noProof="0" dirty="0">
              <a:ln>
                <a:noFill/>
              </a:ln>
              <a:solidFill>
                <a:prstClr val="black">
                  <a:lumMod val="50000"/>
                  <a:lumOff val="50000"/>
                </a:prstClr>
              </a:solidFill>
              <a:effectLst/>
              <a:uLnTx/>
              <a:uFillTx/>
              <a:latin typeface="Rockwell" pitchFamily="18" charset="0"/>
            </a:endParaRPr>
          </a:p>
        </p:txBody>
      </p:sp>
    </p:spTree>
    <p:extLst>
      <p:ext uri="{BB962C8B-B14F-4D97-AF65-F5344CB8AC3E}">
        <p14:creationId xmlns:p14="http://schemas.microsoft.com/office/powerpoint/2010/main" val="2613496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z="6600" dirty="0"/>
              <a:t>Omni-Channel</a:t>
            </a:r>
          </a:p>
        </p:txBody>
      </p:sp>
    </p:spTree>
    <p:extLst>
      <p:ext uri="{BB962C8B-B14F-4D97-AF65-F5344CB8AC3E}">
        <p14:creationId xmlns:p14="http://schemas.microsoft.com/office/powerpoint/2010/main" val="26796725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lstStyle/>
          <a:p>
            <a:r>
              <a:rPr lang="en-US" sz="4400" dirty="0"/>
              <a:t>Omni-Channel</a:t>
            </a:r>
          </a:p>
        </p:txBody>
      </p:sp>
      <p:sp>
        <p:nvSpPr>
          <p:cNvPr id="3" name="Content Placeholder 2"/>
          <p:cNvSpPr>
            <a:spLocks noGrp="1"/>
          </p:cNvSpPr>
          <p:nvPr>
            <p:ph idx="1"/>
          </p:nvPr>
        </p:nvSpPr>
        <p:spPr>
          <a:xfrm>
            <a:off x="342900" y="1207780"/>
            <a:ext cx="8458200" cy="838091"/>
          </a:xfrm>
        </p:spPr>
        <p:txBody>
          <a:bodyPr/>
          <a:lstStyle/>
          <a:p>
            <a:pPr marL="0" indent="0" algn="ctr">
              <a:buNone/>
            </a:pPr>
            <a:r>
              <a:rPr lang="en-US" sz="2400" b="1" i="1" dirty="0">
                <a:solidFill>
                  <a:srgbClr val="993366"/>
                </a:solidFill>
              </a:rPr>
              <a:t>The </a:t>
            </a:r>
            <a:r>
              <a:rPr lang="en-US" sz="2400" b="1" i="1" dirty="0" err="1">
                <a:solidFill>
                  <a:srgbClr val="993366"/>
                </a:solidFill>
              </a:rPr>
              <a:t>omni</a:t>
            </a:r>
            <a:r>
              <a:rPr lang="en-US" sz="2400" b="1" i="1" dirty="0">
                <a:solidFill>
                  <a:srgbClr val="993366"/>
                </a:solidFill>
              </a:rPr>
              <a:t>-channel concept can be defined as “anytime, anywhere, anyhow, and any device.”</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15</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131745"/>
            <a:ext cx="9144000" cy="359902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p:cNvSpPr txBox="1"/>
          <p:nvPr/>
        </p:nvSpPr>
        <p:spPr>
          <a:xfrm>
            <a:off x="6190154" y="6233084"/>
            <a:ext cx="2941320" cy="246221"/>
          </a:xfrm>
          <a:prstGeom prst="rect">
            <a:avLst/>
          </a:prstGeom>
          <a:noFill/>
        </p:spPr>
        <p:txBody>
          <a:bodyPr wrap="square" rtlCol="0">
            <a:spAutoFit/>
          </a:bodyPr>
          <a:lstStyle/>
          <a:p>
            <a:pPr lvl="0">
              <a:defRPr/>
            </a:pPr>
            <a:r>
              <a:rPr kumimoji="0" lang="en-US" sz="1000" b="0" i="0" u="none" strike="noStrike" kern="0" cap="none" spc="0" normalizeH="0" baseline="0" noProof="0" dirty="0">
                <a:ln>
                  <a:noFill/>
                </a:ln>
                <a:solidFill>
                  <a:prstClr val="black">
                    <a:lumMod val="50000"/>
                    <a:lumOff val="50000"/>
                  </a:prstClr>
                </a:solidFill>
                <a:effectLst/>
                <a:uLnTx/>
                <a:uFillTx/>
                <a:latin typeface="Rockwell" pitchFamily="18" charset="0"/>
              </a:rPr>
              <a:t>Images courtesy of </a:t>
            </a:r>
            <a:r>
              <a:rPr lang="en-US" sz="1000" kern="0" dirty="0">
                <a:solidFill>
                  <a:prstClr val="black">
                    <a:lumMod val="50000"/>
                    <a:lumOff val="50000"/>
                  </a:prstClr>
                </a:solidFill>
                <a:latin typeface="Rockwell" pitchFamily="18" charset="0"/>
              </a:rPr>
              <a:t>St. Joseph Communications</a:t>
            </a:r>
            <a:endParaRPr kumimoji="0" lang="en-US" sz="1000" b="0" i="0" u="none" strike="noStrike" kern="0" cap="none" spc="0" normalizeH="0" baseline="0" noProof="0" dirty="0">
              <a:ln>
                <a:noFill/>
              </a:ln>
              <a:solidFill>
                <a:prstClr val="black">
                  <a:lumMod val="50000"/>
                  <a:lumOff val="50000"/>
                </a:prstClr>
              </a:solidFill>
              <a:effectLst/>
              <a:uLnTx/>
              <a:uFillTx/>
              <a:latin typeface="Rockwell" pitchFamily="18" charset="0"/>
            </a:endParaRPr>
          </a:p>
        </p:txBody>
      </p:sp>
    </p:spTree>
    <p:extLst>
      <p:ext uri="{BB962C8B-B14F-4D97-AF65-F5344CB8AC3E}">
        <p14:creationId xmlns:p14="http://schemas.microsoft.com/office/powerpoint/2010/main" val="3096692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21822"/>
          </a:xfrm>
        </p:spPr>
        <p:txBody>
          <a:bodyPr/>
          <a:lstStyle/>
          <a:p>
            <a:r>
              <a:rPr lang="en-US" sz="3600" dirty="0"/>
              <a:t>Omni-Channel Retails</a:t>
            </a:r>
            <a:br>
              <a:rPr lang="en-US" sz="3600" dirty="0"/>
            </a:br>
            <a:r>
              <a:rPr lang="en-US" sz="2800" dirty="0">
                <a:solidFill>
                  <a:schemeClr val="accent2">
                    <a:lumMod val="40000"/>
                    <a:lumOff val="60000"/>
                  </a:schemeClr>
                </a:solidFill>
              </a:rPr>
              <a:t>Strategies for Omni-Channel Retailers</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16</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90" name="Group 89"/>
          <p:cNvGrpSpPr/>
          <p:nvPr/>
        </p:nvGrpSpPr>
        <p:grpSpPr>
          <a:xfrm>
            <a:off x="179922" y="1219426"/>
            <a:ext cx="8713120" cy="4991146"/>
            <a:chOff x="179922" y="1219426"/>
            <a:chExt cx="8713120" cy="4991146"/>
          </a:xfrm>
        </p:grpSpPr>
        <p:pic>
          <p:nvPicPr>
            <p:cNvPr id="1028" name="Picture 4" descr="http://www.rishabhsoft.com/wp-content/uploads/2015/09/omni-channel-retailing-e144281714057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922" y="2218740"/>
              <a:ext cx="2661591" cy="2224632"/>
            </a:xfrm>
            <a:prstGeom prst="rect">
              <a:avLst/>
            </a:prstGeom>
            <a:noFill/>
            <a:extLst>
              <a:ext uri="{909E8E84-426E-40DD-AFC4-6F175D3DCCD1}">
                <a14:hiddenFill xmlns:a14="http://schemas.microsoft.com/office/drawing/2010/main">
                  <a:solidFill>
                    <a:srgbClr val="FFFFFF"/>
                  </a:solidFill>
                </a14:hiddenFill>
              </a:ext>
            </a:extLst>
          </p:spPr>
        </p:pic>
        <p:sp>
          <p:nvSpPr>
            <p:cNvPr id="53" name="모서리가 둥근 직사각형 36"/>
            <p:cNvSpPr/>
            <p:nvPr/>
          </p:nvSpPr>
          <p:spPr>
            <a:xfrm>
              <a:off x="2844886" y="2090485"/>
              <a:ext cx="6036903" cy="691778"/>
            </a:xfrm>
            <a:prstGeom prst="roundRect">
              <a:avLst>
                <a:gd name="adj" fmla="val 50000"/>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4" name="모서리가 둥근 직사각형 37"/>
            <p:cNvSpPr/>
            <p:nvPr/>
          </p:nvSpPr>
          <p:spPr>
            <a:xfrm>
              <a:off x="3297050" y="2942334"/>
              <a:ext cx="5595992" cy="691778"/>
            </a:xfrm>
            <a:prstGeom prst="roundRect">
              <a:avLst>
                <a:gd name="adj" fmla="val 50000"/>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5" name="모서리가 둥근 직사각형 38"/>
            <p:cNvSpPr/>
            <p:nvPr/>
          </p:nvSpPr>
          <p:spPr>
            <a:xfrm>
              <a:off x="3114700" y="3833362"/>
              <a:ext cx="5778342" cy="691778"/>
            </a:xfrm>
            <a:prstGeom prst="roundRect">
              <a:avLst>
                <a:gd name="adj" fmla="val 50000"/>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6" name="모서리가 둥근 직사각형 39"/>
            <p:cNvSpPr/>
            <p:nvPr/>
          </p:nvSpPr>
          <p:spPr>
            <a:xfrm>
              <a:off x="1938594" y="4659701"/>
              <a:ext cx="6943195" cy="691778"/>
            </a:xfrm>
            <a:prstGeom prst="roundRect">
              <a:avLst>
                <a:gd name="adj" fmla="val 50000"/>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7" name="모서리가 둥근 직사각형 40"/>
            <p:cNvSpPr/>
            <p:nvPr/>
          </p:nvSpPr>
          <p:spPr>
            <a:xfrm>
              <a:off x="921130" y="1275534"/>
              <a:ext cx="7960659" cy="691778"/>
            </a:xfrm>
            <a:prstGeom prst="roundRect">
              <a:avLst>
                <a:gd name="adj" fmla="val 50000"/>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rgbClr val="000000"/>
                </a:solidFill>
                <a:latin typeface="Constantia" pitchFamily="18" charset="0"/>
              </a:endParaRPr>
            </a:p>
          </p:txBody>
        </p:sp>
        <p:sp>
          <p:nvSpPr>
            <p:cNvPr id="58" name="TextBox 57"/>
            <p:cNvSpPr txBox="1"/>
            <p:nvPr/>
          </p:nvSpPr>
          <p:spPr>
            <a:xfrm>
              <a:off x="1654871" y="1311662"/>
              <a:ext cx="7035314" cy="615553"/>
            </a:xfrm>
            <a:prstGeom prst="rect">
              <a:avLst/>
            </a:prstGeom>
            <a:noFill/>
          </p:spPr>
          <p:txBody>
            <a:bodyPr wrap="square" rtlCol="0">
              <a:spAutoFit/>
            </a:bodyPr>
            <a:lstStyle/>
            <a:p>
              <a:pPr lvl="0" fontAlgn="base">
                <a:spcBef>
                  <a:spcPct val="0"/>
                </a:spcBef>
                <a:spcAft>
                  <a:spcPct val="0"/>
                </a:spcAft>
              </a:pPr>
              <a:r>
                <a:rPr kumimoji="1" lang="en-US" altLang="ko-KR" sz="1700" b="1" dirty="0">
                  <a:solidFill>
                    <a:srgbClr val="000000"/>
                  </a:solidFill>
                  <a:latin typeface="Constantia" pitchFamily="18" charset="0"/>
                  <a:ea typeface="HY헤드라인M" pitchFamily="18" charset="-127"/>
                  <a:cs typeface="Arial" pitchFamily="34" charset="0"/>
                </a:rPr>
                <a:t>One view of the customer </a:t>
              </a:r>
              <a:r>
                <a:rPr kumimoji="1" lang="en-US" altLang="ko-KR" sz="1700" dirty="0">
                  <a:solidFill>
                    <a:srgbClr val="000000"/>
                  </a:solidFill>
                  <a:latin typeface="Constantia" pitchFamily="18" charset="0"/>
                  <a:ea typeface="HY헤드라인M" pitchFamily="18" charset="-127"/>
                  <a:cs typeface="Arial" pitchFamily="34" charset="0"/>
                </a:rPr>
                <a:t>regardless of whether it is a store or internet purchase</a:t>
              </a:r>
            </a:p>
          </p:txBody>
        </p:sp>
        <p:sp>
          <p:nvSpPr>
            <p:cNvPr id="59" name="TextBox 58"/>
            <p:cNvSpPr txBox="1"/>
            <p:nvPr/>
          </p:nvSpPr>
          <p:spPr>
            <a:xfrm>
              <a:off x="3578627" y="2080497"/>
              <a:ext cx="5157331" cy="615553"/>
            </a:xfrm>
            <a:prstGeom prst="rect">
              <a:avLst/>
            </a:prstGeom>
            <a:noFill/>
          </p:spPr>
          <p:txBody>
            <a:bodyPr wrap="square" rtlCol="0">
              <a:spAutoFit/>
            </a:bodyPr>
            <a:lstStyle/>
            <a:p>
              <a:pPr lvl="0" fontAlgn="base">
                <a:spcBef>
                  <a:spcPct val="0"/>
                </a:spcBef>
                <a:spcAft>
                  <a:spcPct val="0"/>
                </a:spcAft>
              </a:pPr>
              <a:r>
                <a:rPr kumimoji="1" lang="en-US" altLang="ko-KR" sz="1700" b="1" dirty="0">
                  <a:solidFill>
                    <a:srgbClr val="000000"/>
                  </a:solidFill>
                  <a:latin typeface="Constantia" pitchFamily="18" charset="0"/>
                  <a:ea typeface="HY헤드라인M" pitchFamily="18" charset="-127"/>
                  <a:cs typeface="Arial" pitchFamily="34" charset="0"/>
                </a:rPr>
                <a:t>Short-term forecasts </a:t>
              </a:r>
              <a:r>
                <a:rPr kumimoji="1" lang="en-US" altLang="ko-KR" sz="1700" dirty="0">
                  <a:solidFill>
                    <a:srgbClr val="000000"/>
                  </a:solidFill>
                  <a:latin typeface="Constantia" pitchFamily="18" charset="0"/>
                  <a:ea typeface="HY헤드라인M" pitchFamily="18" charset="-127"/>
                  <a:cs typeface="Arial" pitchFamily="34" charset="0"/>
                </a:rPr>
                <a:t>based on understanding of what, where, and when customers buy.</a:t>
              </a:r>
            </a:p>
          </p:txBody>
        </p:sp>
        <p:sp>
          <p:nvSpPr>
            <p:cNvPr id="60" name="TextBox 59"/>
            <p:cNvSpPr txBox="1"/>
            <p:nvPr/>
          </p:nvSpPr>
          <p:spPr>
            <a:xfrm>
              <a:off x="3930097" y="3071071"/>
              <a:ext cx="4748331" cy="353943"/>
            </a:xfrm>
            <a:prstGeom prst="rect">
              <a:avLst/>
            </a:prstGeom>
            <a:noFill/>
          </p:spPr>
          <p:txBody>
            <a:bodyPr wrap="square" rtlCol="0">
              <a:spAutoFit/>
            </a:bodyPr>
            <a:lstStyle/>
            <a:p>
              <a:pPr lvl="0" fontAlgn="base">
                <a:spcBef>
                  <a:spcPct val="0"/>
                </a:spcBef>
                <a:spcAft>
                  <a:spcPct val="0"/>
                </a:spcAft>
              </a:pPr>
              <a:r>
                <a:rPr kumimoji="1" lang="en-US" altLang="ko-KR" sz="1700" b="1" dirty="0">
                  <a:solidFill>
                    <a:srgbClr val="000000"/>
                  </a:solidFill>
                  <a:latin typeface="Constantia" pitchFamily="18" charset="0"/>
                  <a:ea typeface="HY헤드라인M" pitchFamily="18" charset="-127"/>
                  <a:cs typeface="Arial" pitchFamily="34" charset="0"/>
                </a:rPr>
                <a:t>Seamless order entry and order management</a:t>
              </a:r>
            </a:p>
          </p:txBody>
        </p:sp>
        <p:sp>
          <p:nvSpPr>
            <p:cNvPr id="61" name="TextBox 60"/>
            <p:cNvSpPr txBox="1"/>
            <p:nvPr/>
          </p:nvSpPr>
          <p:spPr>
            <a:xfrm>
              <a:off x="3735709" y="3847003"/>
              <a:ext cx="4999076" cy="615553"/>
            </a:xfrm>
            <a:prstGeom prst="rect">
              <a:avLst/>
            </a:prstGeom>
            <a:noFill/>
          </p:spPr>
          <p:txBody>
            <a:bodyPr wrap="square" rtlCol="0">
              <a:spAutoFit/>
            </a:bodyPr>
            <a:lstStyle/>
            <a:p>
              <a:pPr lvl="0" fontAlgn="base">
                <a:spcBef>
                  <a:spcPct val="0"/>
                </a:spcBef>
                <a:spcAft>
                  <a:spcPct val="0"/>
                </a:spcAft>
              </a:pPr>
              <a:r>
                <a:rPr kumimoji="1" lang="en-US" altLang="ko-KR" sz="1700" b="1" dirty="0">
                  <a:solidFill>
                    <a:srgbClr val="000000"/>
                  </a:solidFill>
                  <a:latin typeface="Constantia" pitchFamily="18" charset="0"/>
                  <a:ea typeface="HY헤드라인M" pitchFamily="18" charset="-127"/>
                  <a:cs typeface="Arial" pitchFamily="34" charset="0"/>
                </a:rPr>
                <a:t>One view of inventory </a:t>
              </a:r>
              <a:r>
                <a:rPr kumimoji="1" lang="en-US" altLang="ko-KR" sz="1700" dirty="0">
                  <a:solidFill>
                    <a:srgbClr val="000000"/>
                  </a:solidFill>
                  <a:latin typeface="Constantia" pitchFamily="18" charset="0"/>
                  <a:ea typeface="HY헤드라인M" pitchFamily="18" charset="-127"/>
                  <a:cs typeface="Arial" pitchFamily="34" charset="0"/>
                </a:rPr>
                <a:t>for real-time inventory status availability at all stocking points</a:t>
              </a:r>
            </a:p>
          </p:txBody>
        </p:sp>
        <p:sp>
          <p:nvSpPr>
            <p:cNvPr id="62" name="TextBox 61"/>
            <p:cNvSpPr txBox="1"/>
            <p:nvPr/>
          </p:nvSpPr>
          <p:spPr>
            <a:xfrm>
              <a:off x="2389544" y="4710946"/>
              <a:ext cx="6300641" cy="615553"/>
            </a:xfrm>
            <a:prstGeom prst="rect">
              <a:avLst/>
            </a:prstGeom>
            <a:noFill/>
          </p:spPr>
          <p:txBody>
            <a:bodyPr wrap="square" rtlCol="0">
              <a:spAutoFit/>
            </a:bodyPr>
            <a:lstStyle/>
            <a:p>
              <a:pPr lvl="0" fontAlgn="base">
                <a:spcBef>
                  <a:spcPct val="0"/>
                </a:spcBef>
                <a:spcAft>
                  <a:spcPct val="0"/>
                </a:spcAft>
              </a:pPr>
              <a:r>
                <a:rPr kumimoji="1" lang="en-US" altLang="ko-KR" sz="1700" b="1" dirty="0">
                  <a:solidFill>
                    <a:srgbClr val="000000"/>
                  </a:solidFill>
                  <a:latin typeface="Constantia" pitchFamily="18" charset="0"/>
                  <a:ea typeface="HY헤드라인M" pitchFamily="18" charset="-127"/>
                  <a:cs typeface="Arial" pitchFamily="34" charset="0"/>
                </a:rPr>
                <a:t>Flexible fulfillment network </a:t>
              </a:r>
              <a:r>
                <a:rPr kumimoji="1" lang="en-US" altLang="ko-KR" sz="1700" dirty="0">
                  <a:solidFill>
                    <a:srgbClr val="000000"/>
                  </a:solidFill>
                  <a:latin typeface="Constantia" pitchFamily="18" charset="0"/>
                  <a:ea typeface="HY헤드라인M" pitchFamily="18" charset="-127"/>
                  <a:cs typeface="Arial" pitchFamily="34" charset="0"/>
                </a:rPr>
                <a:t>in terms of delivery options, meeting seasonal patterns, and handling returns</a:t>
              </a:r>
            </a:p>
          </p:txBody>
        </p:sp>
        <p:grpSp>
          <p:nvGrpSpPr>
            <p:cNvPr id="63" name="그룹 86"/>
            <p:cNvGrpSpPr/>
            <p:nvPr/>
          </p:nvGrpSpPr>
          <p:grpSpPr>
            <a:xfrm>
              <a:off x="676643" y="1219426"/>
              <a:ext cx="880878" cy="799389"/>
              <a:chOff x="2104977" y="4186242"/>
              <a:chExt cx="1285884" cy="1285884"/>
            </a:xfrm>
          </p:grpSpPr>
          <p:sp>
            <p:nvSpPr>
              <p:cNvPr id="81" name="타원 84"/>
              <p:cNvSpPr/>
              <p:nvPr/>
            </p:nvSpPr>
            <p:spPr>
              <a:xfrm>
                <a:off x="2119265" y="4238630"/>
                <a:ext cx="1214446" cy="1214446"/>
              </a:xfrm>
              <a:prstGeom prst="ellipse">
                <a:avLst/>
              </a:prstGeom>
              <a:gradFill>
                <a:gsLst>
                  <a:gs pos="0">
                    <a:schemeClr val="accent1"/>
                  </a:gs>
                  <a:gs pos="61000">
                    <a:schemeClr val="tx2"/>
                  </a:gs>
                  <a:gs pos="10000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2" name="도넛 85"/>
              <p:cNvSpPr/>
              <p:nvPr/>
            </p:nvSpPr>
            <p:spPr>
              <a:xfrm>
                <a:off x="2104977" y="4186242"/>
                <a:ext cx="1285884" cy="1285884"/>
              </a:xfrm>
              <a:prstGeom prst="donut">
                <a:avLst>
                  <a:gd name="adj" fmla="val 12407"/>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64" name="TextBox 63"/>
            <p:cNvSpPr txBox="1"/>
            <p:nvPr/>
          </p:nvSpPr>
          <p:spPr>
            <a:xfrm>
              <a:off x="939699" y="1310551"/>
              <a:ext cx="438171" cy="523220"/>
            </a:xfrm>
            <a:prstGeom prst="rect">
              <a:avLst/>
            </a:prstGeom>
            <a:noFill/>
          </p:spPr>
          <p:txBody>
            <a:bodyPr wrap="square" rtlCol="0">
              <a:spAutoFit/>
            </a:bodyPr>
            <a:lstStyle/>
            <a:p>
              <a:r>
                <a:rPr lang="en-US" altLang="ko-KR" sz="2800" b="1" dirty="0">
                  <a:solidFill>
                    <a:schemeClr val="bg1"/>
                  </a:solidFill>
                  <a:latin typeface="Constantia" pitchFamily="18" charset="0"/>
                  <a:cs typeface="Arial" pitchFamily="34" charset="0"/>
                </a:rPr>
                <a:t>1</a:t>
              </a:r>
              <a:endParaRPr lang="ko-KR" altLang="en-US" sz="2800" b="1" dirty="0">
                <a:solidFill>
                  <a:schemeClr val="bg1"/>
                </a:solidFill>
                <a:latin typeface="Constantia" pitchFamily="18" charset="0"/>
                <a:cs typeface="Arial" pitchFamily="34" charset="0"/>
              </a:endParaRPr>
            </a:p>
          </p:txBody>
        </p:sp>
        <p:grpSp>
          <p:nvGrpSpPr>
            <p:cNvPr id="65" name="그룹 87"/>
            <p:cNvGrpSpPr/>
            <p:nvPr/>
          </p:nvGrpSpPr>
          <p:grpSpPr>
            <a:xfrm>
              <a:off x="2575111" y="2054874"/>
              <a:ext cx="880878" cy="799389"/>
              <a:chOff x="2104977" y="4186242"/>
              <a:chExt cx="1285884" cy="1285884"/>
            </a:xfrm>
          </p:grpSpPr>
          <p:sp>
            <p:nvSpPr>
              <p:cNvPr id="79" name="타원 88"/>
              <p:cNvSpPr/>
              <p:nvPr/>
            </p:nvSpPr>
            <p:spPr>
              <a:xfrm>
                <a:off x="2119265" y="4238630"/>
                <a:ext cx="1214446" cy="1214446"/>
              </a:xfrm>
              <a:prstGeom prst="ellipse">
                <a:avLst/>
              </a:prstGeom>
              <a:gradFill>
                <a:gsLst>
                  <a:gs pos="0">
                    <a:schemeClr val="accent3"/>
                  </a:gs>
                  <a:gs pos="61000">
                    <a:schemeClr val="accent3">
                      <a:lumMod val="75000"/>
                    </a:schemeClr>
                  </a:gs>
                  <a:gs pos="100000">
                    <a:schemeClr val="accent3"/>
                  </a:gs>
                </a:gsLst>
                <a:lin ang="5400000" scaled="0"/>
              </a:gradFill>
              <a:ln>
                <a:solidFill>
                  <a:schemeClr val="bg1"/>
                </a:solidFill>
              </a:ln>
              <a:scene3d>
                <a:camera prst="orthographicFront"/>
                <a:lightRig rig="threePt" dir="t"/>
              </a:scene3d>
              <a:sp3d>
                <a:bevelT w="5080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0" name="도넛 89"/>
              <p:cNvSpPr/>
              <p:nvPr/>
            </p:nvSpPr>
            <p:spPr>
              <a:xfrm>
                <a:off x="2104977" y="4186242"/>
                <a:ext cx="1285884" cy="1285884"/>
              </a:xfrm>
              <a:prstGeom prst="donut">
                <a:avLst>
                  <a:gd name="adj" fmla="val 12407"/>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66" name="그룹 91"/>
            <p:cNvGrpSpPr/>
            <p:nvPr/>
          </p:nvGrpSpPr>
          <p:grpSpPr>
            <a:xfrm>
              <a:off x="3044133" y="2904657"/>
              <a:ext cx="880878" cy="799389"/>
              <a:chOff x="2104977" y="4186242"/>
              <a:chExt cx="1285884" cy="1285884"/>
            </a:xfrm>
          </p:grpSpPr>
          <p:sp>
            <p:nvSpPr>
              <p:cNvPr id="77" name="타원 92"/>
              <p:cNvSpPr/>
              <p:nvPr/>
            </p:nvSpPr>
            <p:spPr>
              <a:xfrm>
                <a:off x="2119265" y="4238630"/>
                <a:ext cx="1214446" cy="1214446"/>
              </a:xfrm>
              <a:prstGeom prst="ellipse">
                <a:avLst/>
              </a:prstGeom>
              <a:gradFill>
                <a:gsLst>
                  <a:gs pos="0">
                    <a:schemeClr val="accent4"/>
                  </a:gs>
                  <a:gs pos="61000">
                    <a:schemeClr val="accent4">
                      <a:lumMod val="75000"/>
                    </a:schemeClr>
                  </a:gs>
                  <a:gs pos="100000">
                    <a:schemeClr val="accent4"/>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78" name="도넛 93"/>
              <p:cNvSpPr/>
              <p:nvPr/>
            </p:nvSpPr>
            <p:spPr>
              <a:xfrm>
                <a:off x="2104977" y="4186242"/>
                <a:ext cx="1285884" cy="1285884"/>
              </a:xfrm>
              <a:prstGeom prst="donut">
                <a:avLst>
                  <a:gd name="adj" fmla="val 12407"/>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67" name="그룹 94"/>
            <p:cNvGrpSpPr/>
            <p:nvPr/>
          </p:nvGrpSpPr>
          <p:grpSpPr>
            <a:xfrm>
              <a:off x="2853354" y="3794738"/>
              <a:ext cx="880878" cy="799389"/>
              <a:chOff x="2104977" y="4186242"/>
              <a:chExt cx="1285884" cy="1285884"/>
            </a:xfrm>
          </p:grpSpPr>
          <p:sp>
            <p:nvSpPr>
              <p:cNvPr id="75" name="타원 95"/>
              <p:cNvSpPr/>
              <p:nvPr/>
            </p:nvSpPr>
            <p:spPr>
              <a:xfrm>
                <a:off x="2119265" y="4238630"/>
                <a:ext cx="1214446" cy="1214446"/>
              </a:xfrm>
              <a:prstGeom prst="ellipse">
                <a:avLst/>
              </a:prstGeom>
              <a:gradFill>
                <a:gsLst>
                  <a:gs pos="0">
                    <a:schemeClr val="accent5"/>
                  </a:gs>
                  <a:gs pos="61000">
                    <a:schemeClr val="accent5">
                      <a:lumMod val="75000"/>
                    </a:schemeClr>
                  </a:gs>
                  <a:gs pos="100000">
                    <a:schemeClr val="accent5"/>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76" name="도넛 96"/>
              <p:cNvSpPr/>
              <p:nvPr/>
            </p:nvSpPr>
            <p:spPr>
              <a:xfrm>
                <a:off x="2104977" y="4186242"/>
                <a:ext cx="1285884" cy="1285884"/>
              </a:xfrm>
              <a:prstGeom prst="donut">
                <a:avLst>
                  <a:gd name="adj" fmla="val 12407"/>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68" name="그룹 97"/>
            <p:cNvGrpSpPr/>
            <p:nvPr/>
          </p:nvGrpSpPr>
          <p:grpSpPr>
            <a:xfrm>
              <a:off x="1470738" y="4603336"/>
              <a:ext cx="880878" cy="799389"/>
              <a:chOff x="2104977" y="4186242"/>
              <a:chExt cx="1285884" cy="1285884"/>
            </a:xfrm>
          </p:grpSpPr>
          <p:sp>
            <p:nvSpPr>
              <p:cNvPr id="73" name="타원 98"/>
              <p:cNvSpPr/>
              <p:nvPr/>
            </p:nvSpPr>
            <p:spPr>
              <a:xfrm>
                <a:off x="2119265" y="4238630"/>
                <a:ext cx="1214446" cy="1214446"/>
              </a:xfrm>
              <a:prstGeom prst="ellipse">
                <a:avLst/>
              </a:prstGeom>
              <a:gradFill>
                <a:gsLst>
                  <a:gs pos="0">
                    <a:schemeClr val="accent6"/>
                  </a:gs>
                  <a:gs pos="61000">
                    <a:schemeClr val="accent6">
                      <a:lumMod val="7500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74" name="도넛 99"/>
              <p:cNvSpPr/>
              <p:nvPr/>
            </p:nvSpPr>
            <p:spPr>
              <a:xfrm>
                <a:off x="2104977" y="4186242"/>
                <a:ext cx="1285884" cy="1285884"/>
              </a:xfrm>
              <a:prstGeom prst="donut">
                <a:avLst>
                  <a:gd name="adj" fmla="val 12407"/>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69" name="TextBox 68"/>
            <p:cNvSpPr txBox="1"/>
            <p:nvPr/>
          </p:nvSpPr>
          <p:spPr>
            <a:xfrm>
              <a:off x="2844056" y="2147111"/>
              <a:ext cx="438171" cy="523220"/>
            </a:xfrm>
            <a:prstGeom prst="rect">
              <a:avLst/>
            </a:prstGeom>
            <a:noFill/>
          </p:spPr>
          <p:txBody>
            <a:bodyPr wrap="square" rtlCol="0">
              <a:spAutoFit/>
            </a:bodyPr>
            <a:lstStyle/>
            <a:p>
              <a:r>
                <a:rPr lang="en-US" altLang="ko-KR" sz="2800" b="1" dirty="0">
                  <a:solidFill>
                    <a:srgbClr val="000000"/>
                  </a:solidFill>
                  <a:latin typeface="Constantia" pitchFamily="18" charset="0"/>
                  <a:cs typeface="Arial" pitchFamily="34" charset="0"/>
                </a:rPr>
                <a:t>2</a:t>
              </a:r>
              <a:endParaRPr lang="ko-KR" altLang="en-US" sz="2800" b="1" dirty="0">
                <a:solidFill>
                  <a:srgbClr val="000000"/>
                </a:solidFill>
                <a:latin typeface="Constantia" pitchFamily="18" charset="0"/>
                <a:cs typeface="Arial" pitchFamily="34" charset="0"/>
              </a:endParaRPr>
            </a:p>
          </p:txBody>
        </p:sp>
        <p:sp>
          <p:nvSpPr>
            <p:cNvPr id="70" name="TextBox 69"/>
            <p:cNvSpPr txBox="1"/>
            <p:nvPr/>
          </p:nvSpPr>
          <p:spPr>
            <a:xfrm>
              <a:off x="3315886" y="2971273"/>
              <a:ext cx="438171" cy="523220"/>
            </a:xfrm>
            <a:prstGeom prst="rect">
              <a:avLst/>
            </a:prstGeom>
            <a:noFill/>
          </p:spPr>
          <p:txBody>
            <a:bodyPr wrap="square" rtlCol="0">
              <a:spAutoFit/>
            </a:bodyPr>
            <a:lstStyle/>
            <a:p>
              <a:r>
                <a:rPr lang="en-US" altLang="ko-KR" sz="2800" b="1" dirty="0">
                  <a:solidFill>
                    <a:schemeClr val="bg1"/>
                  </a:solidFill>
                  <a:latin typeface="Constantia" pitchFamily="18" charset="0"/>
                  <a:cs typeface="Arial" pitchFamily="34" charset="0"/>
                </a:rPr>
                <a:t>3</a:t>
              </a:r>
              <a:endParaRPr lang="ko-KR" altLang="en-US" sz="2800" b="1" dirty="0">
                <a:solidFill>
                  <a:schemeClr val="bg1"/>
                </a:solidFill>
                <a:latin typeface="Constantia" pitchFamily="18" charset="0"/>
                <a:cs typeface="Arial" pitchFamily="34" charset="0"/>
              </a:endParaRPr>
            </a:p>
          </p:txBody>
        </p:sp>
        <p:sp>
          <p:nvSpPr>
            <p:cNvPr id="71" name="TextBox 70"/>
            <p:cNvSpPr txBox="1"/>
            <p:nvPr/>
          </p:nvSpPr>
          <p:spPr>
            <a:xfrm>
              <a:off x="3079323" y="3860230"/>
              <a:ext cx="438171" cy="523220"/>
            </a:xfrm>
            <a:prstGeom prst="rect">
              <a:avLst/>
            </a:prstGeom>
            <a:noFill/>
          </p:spPr>
          <p:txBody>
            <a:bodyPr wrap="square" rtlCol="0">
              <a:spAutoFit/>
            </a:bodyPr>
            <a:lstStyle/>
            <a:p>
              <a:r>
                <a:rPr lang="en-US" altLang="ko-KR" sz="2800" b="1" dirty="0">
                  <a:solidFill>
                    <a:srgbClr val="000000"/>
                  </a:solidFill>
                  <a:latin typeface="Constantia" pitchFamily="18" charset="0"/>
                  <a:cs typeface="Arial" pitchFamily="34" charset="0"/>
                </a:rPr>
                <a:t>4</a:t>
              </a:r>
              <a:endParaRPr lang="ko-KR" altLang="en-US" sz="2800" b="1" dirty="0">
                <a:solidFill>
                  <a:srgbClr val="000000"/>
                </a:solidFill>
                <a:latin typeface="Constantia" pitchFamily="18" charset="0"/>
                <a:cs typeface="Arial" pitchFamily="34" charset="0"/>
              </a:endParaRPr>
            </a:p>
          </p:txBody>
        </p:sp>
        <p:sp>
          <p:nvSpPr>
            <p:cNvPr id="72" name="TextBox 71"/>
            <p:cNvSpPr txBox="1"/>
            <p:nvPr/>
          </p:nvSpPr>
          <p:spPr>
            <a:xfrm>
              <a:off x="1725492" y="4675277"/>
              <a:ext cx="438171" cy="523220"/>
            </a:xfrm>
            <a:prstGeom prst="rect">
              <a:avLst/>
            </a:prstGeom>
            <a:noFill/>
          </p:spPr>
          <p:txBody>
            <a:bodyPr wrap="square" rtlCol="0">
              <a:spAutoFit/>
            </a:bodyPr>
            <a:lstStyle/>
            <a:p>
              <a:r>
                <a:rPr lang="en-US" altLang="ko-KR" sz="2800" b="1" dirty="0">
                  <a:solidFill>
                    <a:schemeClr val="bg1"/>
                  </a:solidFill>
                  <a:latin typeface="Constantia" pitchFamily="18" charset="0"/>
                  <a:cs typeface="Arial" pitchFamily="34" charset="0"/>
                </a:rPr>
                <a:t>5</a:t>
              </a:r>
              <a:endParaRPr lang="ko-KR" altLang="en-US" sz="2800" b="1" dirty="0">
                <a:solidFill>
                  <a:schemeClr val="bg1"/>
                </a:solidFill>
                <a:latin typeface="Constantia" pitchFamily="18" charset="0"/>
                <a:cs typeface="Arial" pitchFamily="34" charset="0"/>
              </a:endParaRPr>
            </a:p>
          </p:txBody>
        </p:sp>
        <p:sp>
          <p:nvSpPr>
            <p:cNvPr id="83" name="모서리가 둥근 직사각형 37"/>
            <p:cNvSpPr/>
            <p:nvPr/>
          </p:nvSpPr>
          <p:spPr>
            <a:xfrm>
              <a:off x="922800" y="5448860"/>
              <a:ext cx="7893062" cy="691778"/>
            </a:xfrm>
            <a:prstGeom prst="roundRect">
              <a:avLst>
                <a:gd name="adj" fmla="val 50000"/>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4" name="TextBox 83"/>
            <p:cNvSpPr txBox="1"/>
            <p:nvPr/>
          </p:nvSpPr>
          <p:spPr>
            <a:xfrm>
              <a:off x="1578857" y="5477799"/>
              <a:ext cx="6786022" cy="615553"/>
            </a:xfrm>
            <a:prstGeom prst="rect">
              <a:avLst/>
            </a:prstGeom>
            <a:noFill/>
          </p:spPr>
          <p:txBody>
            <a:bodyPr wrap="square" rtlCol="0">
              <a:spAutoFit/>
            </a:bodyPr>
            <a:lstStyle/>
            <a:p>
              <a:pPr lvl="0" fontAlgn="base">
                <a:spcBef>
                  <a:spcPct val="0"/>
                </a:spcBef>
                <a:spcAft>
                  <a:spcPct val="0"/>
                </a:spcAft>
              </a:pPr>
              <a:r>
                <a:rPr kumimoji="1" lang="en-US" altLang="ko-KR" sz="1700" b="1" dirty="0">
                  <a:solidFill>
                    <a:srgbClr val="000000"/>
                  </a:solidFill>
                  <a:latin typeface="Constantia" pitchFamily="18" charset="0"/>
                  <a:ea typeface="HY헤드라인M" pitchFamily="18" charset="-127"/>
                  <a:cs typeface="Arial" pitchFamily="34" charset="0"/>
                </a:rPr>
                <a:t>Store operations </a:t>
              </a:r>
              <a:r>
                <a:rPr kumimoji="1" lang="en-US" altLang="ko-KR" sz="1700" dirty="0">
                  <a:solidFill>
                    <a:srgbClr val="000000"/>
                  </a:solidFill>
                  <a:latin typeface="Constantia" pitchFamily="18" charset="0"/>
                  <a:ea typeface="HY헤드라인M" pitchFamily="18" charset="-127"/>
                  <a:cs typeface="Arial" pitchFamily="34" charset="0"/>
                </a:rPr>
                <a:t>that replicate many of fulfillment center operations while maintaining the focus of being a retail store. </a:t>
              </a:r>
            </a:p>
          </p:txBody>
        </p:sp>
        <p:grpSp>
          <p:nvGrpSpPr>
            <p:cNvPr id="85" name="그룹 91"/>
            <p:cNvGrpSpPr/>
            <p:nvPr/>
          </p:nvGrpSpPr>
          <p:grpSpPr>
            <a:xfrm>
              <a:off x="669883" y="5411183"/>
              <a:ext cx="880878" cy="799389"/>
              <a:chOff x="2104977" y="4186242"/>
              <a:chExt cx="1285884" cy="1285884"/>
            </a:xfrm>
          </p:grpSpPr>
          <p:sp>
            <p:nvSpPr>
              <p:cNvPr id="86" name="타원 92"/>
              <p:cNvSpPr/>
              <p:nvPr/>
            </p:nvSpPr>
            <p:spPr>
              <a:xfrm>
                <a:off x="2119265" y="4238630"/>
                <a:ext cx="1214446" cy="1214446"/>
              </a:xfrm>
              <a:prstGeom prst="ellipse">
                <a:avLst/>
              </a:prstGeom>
              <a:gradFill>
                <a:gsLst>
                  <a:gs pos="0">
                    <a:schemeClr val="accent4"/>
                  </a:gs>
                  <a:gs pos="61000">
                    <a:schemeClr val="accent4">
                      <a:lumMod val="75000"/>
                    </a:schemeClr>
                  </a:gs>
                  <a:gs pos="100000">
                    <a:schemeClr val="accent4"/>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7" name="도넛 93"/>
              <p:cNvSpPr/>
              <p:nvPr/>
            </p:nvSpPr>
            <p:spPr>
              <a:xfrm>
                <a:off x="2104977" y="4186242"/>
                <a:ext cx="1285884" cy="1285884"/>
              </a:xfrm>
              <a:prstGeom prst="donut">
                <a:avLst>
                  <a:gd name="adj" fmla="val 12407"/>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88" name="TextBox 87"/>
            <p:cNvSpPr txBox="1"/>
            <p:nvPr/>
          </p:nvSpPr>
          <p:spPr>
            <a:xfrm>
              <a:off x="876555" y="5532200"/>
              <a:ext cx="438171" cy="523220"/>
            </a:xfrm>
            <a:prstGeom prst="rect">
              <a:avLst/>
            </a:prstGeom>
            <a:noFill/>
          </p:spPr>
          <p:txBody>
            <a:bodyPr wrap="square" rtlCol="0">
              <a:spAutoFit/>
            </a:bodyPr>
            <a:lstStyle/>
            <a:p>
              <a:r>
                <a:rPr lang="en-US" altLang="ko-KR" sz="2800" b="1" dirty="0">
                  <a:solidFill>
                    <a:schemeClr val="bg1"/>
                  </a:solidFill>
                  <a:latin typeface="Constantia" pitchFamily="18" charset="0"/>
                  <a:cs typeface="Arial" pitchFamily="34" charset="0"/>
                </a:rPr>
                <a:t>6</a:t>
              </a:r>
              <a:endParaRPr lang="ko-KR" altLang="en-US" sz="2800" b="1" dirty="0">
                <a:solidFill>
                  <a:schemeClr val="bg1"/>
                </a:solidFill>
                <a:latin typeface="Constantia" pitchFamily="18" charset="0"/>
                <a:cs typeface="Arial" pitchFamily="34" charset="0"/>
              </a:endParaRPr>
            </a:p>
          </p:txBody>
        </p:sp>
      </p:grpSp>
      <p:sp>
        <p:nvSpPr>
          <p:cNvPr id="92" name="TextBox 91"/>
          <p:cNvSpPr txBox="1"/>
          <p:nvPr/>
        </p:nvSpPr>
        <p:spPr>
          <a:xfrm>
            <a:off x="6202680" y="6215141"/>
            <a:ext cx="2941320" cy="246221"/>
          </a:xfrm>
          <a:prstGeom prst="rect">
            <a:avLst/>
          </a:prstGeom>
          <a:noFill/>
        </p:spPr>
        <p:txBody>
          <a:bodyPr wrap="square" rtlCol="0">
            <a:spAutoFit/>
          </a:bodyPr>
          <a:lstStyle/>
          <a:p>
            <a:pPr lvl="0">
              <a:defRPr/>
            </a:pPr>
            <a:r>
              <a:rPr kumimoji="0" lang="en-US" sz="1000" b="0" i="0" u="none" strike="noStrike" kern="0" cap="none" spc="0" normalizeH="0" baseline="0" noProof="0" dirty="0">
                <a:ln>
                  <a:noFill/>
                </a:ln>
                <a:solidFill>
                  <a:prstClr val="black">
                    <a:lumMod val="50000"/>
                    <a:lumOff val="50000"/>
                  </a:prstClr>
                </a:solidFill>
                <a:effectLst/>
                <a:uLnTx/>
                <a:uFillTx/>
                <a:latin typeface="Rockwell" pitchFamily="18" charset="0"/>
              </a:rPr>
              <a:t>Images courtesy of </a:t>
            </a:r>
            <a:r>
              <a:rPr lang="en-US" sz="1000" kern="0" dirty="0">
                <a:solidFill>
                  <a:prstClr val="black">
                    <a:lumMod val="50000"/>
                    <a:lumOff val="50000"/>
                  </a:prstClr>
                </a:solidFill>
                <a:latin typeface="Rockwell" pitchFamily="18" charset="0"/>
              </a:rPr>
              <a:t>rishabhsoft.com</a:t>
            </a:r>
            <a:endParaRPr kumimoji="0" lang="en-US" sz="1000" b="0" i="0" u="none" strike="noStrike" kern="0" cap="none" spc="0" normalizeH="0" baseline="0" noProof="0" dirty="0">
              <a:ln>
                <a:noFill/>
              </a:ln>
              <a:solidFill>
                <a:prstClr val="black">
                  <a:lumMod val="50000"/>
                  <a:lumOff val="50000"/>
                </a:prstClr>
              </a:solidFill>
              <a:effectLst/>
              <a:uLnTx/>
              <a:uFillTx/>
              <a:latin typeface="Rockwell" pitchFamily="18" charset="0"/>
            </a:endParaRPr>
          </a:p>
        </p:txBody>
      </p:sp>
    </p:spTree>
    <p:extLst>
      <p:ext uri="{BB962C8B-B14F-4D97-AF65-F5344CB8AC3E}">
        <p14:creationId xmlns:p14="http://schemas.microsoft.com/office/powerpoint/2010/main" val="4178722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z="6600" dirty="0"/>
              <a:t>3-D Printing</a:t>
            </a:r>
          </a:p>
        </p:txBody>
      </p:sp>
    </p:spTree>
    <p:extLst>
      <p:ext uri="{BB962C8B-B14F-4D97-AF65-F5344CB8AC3E}">
        <p14:creationId xmlns:p14="http://schemas.microsoft.com/office/powerpoint/2010/main" val="42076485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4400"/>
          </a:xfrm>
        </p:spPr>
        <p:txBody>
          <a:bodyPr/>
          <a:lstStyle/>
          <a:p>
            <a:r>
              <a:rPr lang="en-US" dirty="0"/>
              <a:t>3-D Printing</a:t>
            </a:r>
          </a:p>
        </p:txBody>
      </p:sp>
      <p:sp>
        <p:nvSpPr>
          <p:cNvPr id="3" name="Content Placeholder 2"/>
          <p:cNvSpPr>
            <a:spLocks noGrp="1"/>
          </p:cNvSpPr>
          <p:nvPr>
            <p:ph idx="1"/>
          </p:nvPr>
        </p:nvSpPr>
        <p:spPr>
          <a:xfrm>
            <a:off x="359079" y="990600"/>
            <a:ext cx="8458200" cy="1066800"/>
          </a:xfrm>
        </p:spPr>
        <p:txBody>
          <a:bodyPr/>
          <a:lstStyle/>
          <a:p>
            <a:pPr marL="0" indent="0" algn="ctr">
              <a:buNone/>
            </a:pPr>
            <a:r>
              <a:rPr lang="en-US" sz="2000" b="1" i="1" dirty="0">
                <a:solidFill>
                  <a:srgbClr val="993366"/>
                </a:solidFill>
              </a:rPr>
              <a:t>Also referred to as “additive manufacturing,” 3-D printing has exceptional potential not only to facilitate processes and activities in the supply chain, but also to become a “game-changing” innovation. </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18</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6" name="Group 5"/>
          <p:cNvGrpSpPr/>
          <p:nvPr/>
        </p:nvGrpSpPr>
        <p:grpSpPr>
          <a:xfrm>
            <a:off x="133611" y="2026085"/>
            <a:ext cx="8839200" cy="4188228"/>
            <a:chOff x="174321" y="1275243"/>
            <a:chExt cx="8839200" cy="4188228"/>
          </a:xfrm>
        </p:grpSpPr>
        <p:sp>
          <p:nvSpPr>
            <p:cNvPr id="7" name="Content Placeholder 2"/>
            <p:cNvSpPr txBox="1">
              <a:spLocks/>
            </p:cNvSpPr>
            <p:nvPr/>
          </p:nvSpPr>
          <p:spPr>
            <a:xfrm>
              <a:off x="685800" y="2392689"/>
              <a:ext cx="3733800" cy="3064735"/>
            </a:xfrm>
            <a:prstGeom prst="rect">
              <a:avLst/>
            </a:prstGeom>
          </p:spPr>
          <p:txBody>
            <a:bodyPr>
              <a:noAutofit/>
            </a:bodyPr>
            <a:lstStyle/>
            <a:p>
              <a:pPr marL="285750" indent="-285750" eaLnBrk="0" fontAlgn="base" hangingPunct="0">
                <a:spcAft>
                  <a:spcPts val="300"/>
                </a:spcAft>
                <a:buClr>
                  <a:srgbClr val="008E40"/>
                </a:buClr>
                <a:buSzPct val="80000"/>
                <a:buFont typeface="Wingdings 2" pitchFamily="18" charset="2"/>
                <a:buChar char="Ù"/>
              </a:pPr>
              <a:r>
                <a:rPr lang="en-US" sz="2000" dirty="0">
                  <a:solidFill>
                    <a:srgbClr val="000000"/>
                  </a:solidFill>
                  <a:latin typeface="Constantia" panose="02030602050306030303" pitchFamily="18" charset="0"/>
                </a:rPr>
                <a:t>Quick turnaround from design to production</a:t>
              </a:r>
            </a:p>
            <a:p>
              <a:pPr marL="285750" indent="-285750" eaLnBrk="0" fontAlgn="base" hangingPunct="0">
                <a:spcAft>
                  <a:spcPts val="300"/>
                </a:spcAft>
                <a:buClr>
                  <a:srgbClr val="008E40"/>
                </a:buClr>
                <a:buSzPct val="80000"/>
                <a:buFont typeface="Wingdings 2" pitchFamily="18" charset="2"/>
                <a:buChar char="Ù"/>
              </a:pPr>
              <a:r>
                <a:rPr lang="en-US" sz="2000" dirty="0">
                  <a:solidFill>
                    <a:srgbClr val="000000"/>
                  </a:solidFill>
                  <a:latin typeface="Constantia" panose="02030602050306030303" pitchFamily="18" charset="0"/>
                </a:rPr>
                <a:t>Cost-effective production of small lots with special-purpose tooling</a:t>
              </a:r>
            </a:p>
            <a:p>
              <a:pPr marL="285750" indent="-285750" eaLnBrk="0" fontAlgn="base" hangingPunct="0">
                <a:spcAft>
                  <a:spcPts val="300"/>
                </a:spcAft>
                <a:buClr>
                  <a:srgbClr val="008E40"/>
                </a:buClr>
                <a:buSzPct val="80000"/>
                <a:buFont typeface="Wingdings 2" pitchFamily="18" charset="2"/>
                <a:buChar char="Ù"/>
              </a:pPr>
              <a:r>
                <a:rPr lang="en-US" sz="2000" dirty="0">
                  <a:solidFill>
                    <a:srgbClr val="000000"/>
                  </a:solidFill>
                  <a:latin typeface="Constantia" panose="02030602050306030303" pitchFamily="18" charset="0"/>
                </a:rPr>
                <a:t>Design flexibility for complex product structures</a:t>
              </a:r>
            </a:p>
            <a:p>
              <a:pPr marL="285750" indent="-285750" eaLnBrk="0" fontAlgn="base" hangingPunct="0">
                <a:spcAft>
                  <a:spcPts val="300"/>
                </a:spcAft>
                <a:buClr>
                  <a:srgbClr val="008E40"/>
                </a:buClr>
                <a:buSzPct val="80000"/>
                <a:buFont typeface="Wingdings 2" pitchFamily="18" charset="2"/>
                <a:buChar char="Ù"/>
              </a:pPr>
              <a:r>
                <a:rPr lang="en-US" sz="2000" dirty="0">
                  <a:solidFill>
                    <a:srgbClr val="000000"/>
                  </a:solidFill>
                  <a:latin typeface="Constantia" panose="02030602050306030303" pitchFamily="18" charset="0"/>
                </a:rPr>
                <a:t>Ability to enable product customization</a:t>
              </a:r>
            </a:p>
          </p:txBody>
        </p:sp>
        <p:sp>
          <p:nvSpPr>
            <p:cNvPr id="8" name="Content Placeholder 2"/>
            <p:cNvSpPr txBox="1">
              <a:spLocks/>
            </p:cNvSpPr>
            <p:nvPr/>
          </p:nvSpPr>
          <p:spPr>
            <a:xfrm>
              <a:off x="5089220" y="2422836"/>
              <a:ext cx="3749980" cy="3040635"/>
            </a:xfrm>
            <a:prstGeom prst="rect">
              <a:avLst/>
            </a:prstGeom>
          </p:spPr>
          <p:txBody>
            <a:bodyPr>
              <a:noAutofit/>
            </a:bodyPr>
            <a:lstStyle/>
            <a:p>
              <a:pPr marL="285750" indent="-285750" eaLnBrk="0" fontAlgn="base" hangingPunct="0">
                <a:spcAft>
                  <a:spcPts val="300"/>
                </a:spcAft>
                <a:buClr>
                  <a:srgbClr val="990033"/>
                </a:buClr>
                <a:buSzPct val="80000"/>
                <a:buFont typeface="Wingdings 2" pitchFamily="18" charset="2"/>
                <a:buChar char="Ù"/>
              </a:pPr>
              <a:r>
                <a:rPr lang="en-US" sz="2000" dirty="0">
                  <a:solidFill>
                    <a:srgbClr val="000000"/>
                  </a:solidFill>
                  <a:latin typeface="Constantia" panose="02030602050306030303" pitchFamily="18" charset="0"/>
                </a:rPr>
                <a:t>High costs of: </a:t>
              </a:r>
            </a:p>
            <a:p>
              <a:pPr marL="548640" lvl="1" indent="-274320" eaLnBrk="0" fontAlgn="base" hangingPunct="0">
                <a:spcAft>
                  <a:spcPts val="300"/>
                </a:spcAft>
                <a:buClr>
                  <a:srgbClr val="990033"/>
                </a:buClr>
                <a:buSzPct val="100000"/>
                <a:buFont typeface="Wingdings 2" panose="05020102010507070707" pitchFamily="18" charset="2"/>
                <a:buChar char=""/>
              </a:pPr>
              <a:r>
                <a:rPr lang="en-US" sz="2000" dirty="0">
                  <a:solidFill>
                    <a:srgbClr val="000000"/>
                  </a:solidFill>
                  <a:latin typeface="Constantia" panose="02030602050306030303" pitchFamily="18" charset="0"/>
                </a:rPr>
                <a:t>3-D printing machines</a:t>
              </a:r>
            </a:p>
            <a:p>
              <a:pPr marL="548640" lvl="1" indent="-274320" eaLnBrk="0" fontAlgn="base" hangingPunct="0">
                <a:spcAft>
                  <a:spcPts val="300"/>
                </a:spcAft>
                <a:buClr>
                  <a:srgbClr val="990033"/>
                </a:buClr>
                <a:buSzPct val="100000"/>
                <a:buFont typeface="Wingdings 2" panose="05020102010507070707" pitchFamily="18" charset="2"/>
                <a:buChar char=""/>
              </a:pPr>
              <a:r>
                <a:rPr lang="en-US" sz="2000" dirty="0">
                  <a:solidFill>
                    <a:srgbClr val="000000"/>
                  </a:solidFill>
                  <a:latin typeface="Constantia" panose="02030602050306030303" pitchFamily="18" charset="0"/>
                </a:rPr>
                <a:t>Maintenance</a:t>
              </a:r>
            </a:p>
            <a:p>
              <a:pPr marL="548640" lvl="1" indent="-274320" eaLnBrk="0" fontAlgn="base" hangingPunct="0">
                <a:spcAft>
                  <a:spcPts val="300"/>
                </a:spcAft>
                <a:buClr>
                  <a:srgbClr val="990033"/>
                </a:buClr>
                <a:buSzPct val="100000"/>
                <a:buFont typeface="Wingdings 2" panose="05020102010507070707" pitchFamily="18" charset="2"/>
                <a:buChar char=""/>
              </a:pPr>
              <a:r>
                <a:rPr lang="en-US" sz="2000" dirty="0">
                  <a:solidFill>
                    <a:srgbClr val="000000"/>
                  </a:solidFill>
                  <a:latin typeface="Constantia" panose="02030602050306030303" pitchFamily="18" charset="0"/>
                </a:rPr>
                <a:t>Materials </a:t>
              </a:r>
            </a:p>
          </p:txBody>
        </p:sp>
        <p:sp>
          <p:nvSpPr>
            <p:cNvPr id="9" name="Title 1"/>
            <p:cNvSpPr txBox="1">
              <a:spLocks/>
            </p:cNvSpPr>
            <p:nvPr/>
          </p:nvSpPr>
          <p:spPr bwMode="auto">
            <a:xfrm>
              <a:off x="540707" y="1380438"/>
              <a:ext cx="3955093" cy="958609"/>
            </a:xfrm>
            <a:prstGeom prst="rect">
              <a:avLst/>
            </a:prstGeom>
            <a:solidFill>
              <a:srgbClr val="00B050"/>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1240B29-F687-4F45-9708-019B960494DF}">
                <a14:hiddenLine xmlns:a14="http://schemas.microsoft.com/office/drawing/2010/main" w="9525">
                  <a:solidFill>
                    <a:schemeClr val="tx1"/>
                  </a:solidFill>
                  <a:miter lim="800000"/>
                  <a:headEnd/>
                  <a:tailEnd/>
                </a14:hiddenLine>
              </a:ext>
            </a:extLst>
          </p:spPr>
          <p:txBody>
            <a:bodyPr vert="horz" wrap="square" lIns="274320" tIns="45720" rIns="274320" bIns="45720" numCol="1" anchor="ctr" anchorCtr="0" compatLnSpc="1">
              <a:prstTxWarp prst="textNoShape">
                <a:avLst/>
              </a:prstTxWarp>
            </a:bodyPr>
            <a:lstStyle/>
            <a:p>
              <a:pPr lvl="0" algn="ctr" eaLnBrk="0" fontAlgn="base" hangingPunct="0">
                <a:spcBef>
                  <a:spcPct val="0"/>
                </a:spcBef>
                <a:spcAft>
                  <a:spcPct val="0"/>
                </a:spcAft>
                <a:defRPr/>
              </a:pPr>
              <a:r>
                <a:rPr lang="en-US" sz="2300" b="1" dirty="0">
                  <a:solidFill>
                    <a:srgbClr val="FFFFFF"/>
                  </a:solidFill>
                  <a:latin typeface="Constantia" pitchFamily="18" charset="0"/>
                </a:rPr>
                <a:t>Advantages of </a:t>
              </a:r>
            </a:p>
            <a:p>
              <a:pPr lvl="0" algn="ctr" eaLnBrk="0" fontAlgn="base" hangingPunct="0">
                <a:spcBef>
                  <a:spcPct val="0"/>
                </a:spcBef>
                <a:spcAft>
                  <a:spcPct val="0"/>
                </a:spcAft>
                <a:defRPr/>
              </a:pPr>
              <a:r>
                <a:rPr lang="en-US" sz="2300" b="1" dirty="0">
                  <a:solidFill>
                    <a:srgbClr val="FFFFFF"/>
                  </a:solidFill>
                  <a:latin typeface="Constantia" pitchFamily="18" charset="0"/>
                </a:rPr>
                <a:t>3-D Printing</a:t>
              </a:r>
            </a:p>
          </p:txBody>
        </p:sp>
        <p:pic>
          <p:nvPicPr>
            <p:cNvPr id="10" name="Picture 6" descr="http://2.bp.blogspot.com/-5EYKJbIYe4I/T-G83Z9GoEI/AAAAAAAACAk/ozIy5uOSAc4/s1600/aceptar%5b1%5d.png"/>
            <p:cNvPicPr>
              <a:picLocks noChangeAspect="1" noChangeArrowheads="1"/>
            </p:cNvPicPr>
            <p:nvPr/>
          </p:nvPicPr>
          <p:blipFill>
            <a:blip r:embed="rId2" cstate="print"/>
            <a:srcRect/>
            <a:stretch>
              <a:fillRect/>
            </a:stretch>
          </p:blipFill>
          <p:spPr bwMode="auto">
            <a:xfrm>
              <a:off x="174321" y="1275243"/>
              <a:ext cx="1219200" cy="1201271"/>
            </a:xfrm>
            <a:prstGeom prst="rect">
              <a:avLst/>
            </a:prstGeom>
            <a:noFill/>
          </p:spPr>
        </p:pic>
        <p:sp>
          <p:nvSpPr>
            <p:cNvPr id="11" name="Title 1"/>
            <p:cNvSpPr txBox="1">
              <a:spLocks/>
            </p:cNvSpPr>
            <p:nvPr/>
          </p:nvSpPr>
          <p:spPr bwMode="auto">
            <a:xfrm>
              <a:off x="4884107" y="1380437"/>
              <a:ext cx="4129414" cy="958609"/>
            </a:xfrm>
            <a:prstGeom prst="rect">
              <a:avLst/>
            </a:prstGeom>
            <a:solidFill>
              <a:srgbClr val="CC33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0" tIns="45720" rIns="91440" bIns="45720" numCol="1" anchor="ctr" anchorCtr="0" compatLnSpc="1">
              <a:prstTxWarp prst="textNoShape">
                <a:avLst/>
              </a:prstTxWarp>
            </a:bodyPr>
            <a:lstStyle/>
            <a:p>
              <a:pPr lvl="0" algn="ctr" eaLnBrk="0" fontAlgn="base" hangingPunct="0">
                <a:spcBef>
                  <a:spcPct val="0"/>
                </a:spcBef>
                <a:spcAft>
                  <a:spcPct val="0"/>
                </a:spcAft>
                <a:defRPr/>
              </a:pPr>
              <a:r>
                <a:rPr kumimoji="0" lang="en-US" sz="2300" b="1" i="0" u="none" strike="noStrike" kern="1200" cap="none" spc="0" normalizeH="0" baseline="0" noProof="0" dirty="0">
                  <a:ln>
                    <a:noFill/>
                  </a:ln>
                  <a:solidFill>
                    <a:schemeClr val="bg1"/>
                  </a:solidFill>
                  <a:effectLst/>
                  <a:uLnTx/>
                  <a:uFillTx/>
                  <a:latin typeface="Constantia" pitchFamily="18" charset="0"/>
                  <a:ea typeface="+mj-ea"/>
                  <a:cs typeface="+mj-cs"/>
                </a:rPr>
                <a:t>Adoption Inhibitor of</a:t>
              </a:r>
            </a:p>
            <a:p>
              <a:pPr lvl="0" algn="ctr" eaLnBrk="0" fontAlgn="base" hangingPunct="0">
                <a:spcBef>
                  <a:spcPct val="0"/>
                </a:spcBef>
                <a:spcAft>
                  <a:spcPct val="0"/>
                </a:spcAft>
                <a:defRPr/>
              </a:pPr>
              <a:r>
                <a:rPr lang="en-US" sz="2300" b="1" dirty="0">
                  <a:solidFill>
                    <a:srgbClr val="FFFFFF"/>
                  </a:solidFill>
                  <a:latin typeface="Constantia" pitchFamily="18" charset="0"/>
                </a:rPr>
                <a:t>3-D Printing</a:t>
              </a:r>
            </a:p>
          </p:txBody>
        </p:sp>
        <p:pic>
          <p:nvPicPr>
            <p:cNvPr id="12" name="Picture 4" descr="http://www.fxprofitboom.com/images/IconsLandVistaElementsIconsDemo-PNG-256x256-ErrorCircle.png-256x256.png"/>
            <p:cNvPicPr>
              <a:picLocks noChangeAspect="1" noChangeArrowheads="1"/>
            </p:cNvPicPr>
            <p:nvPr/>
          </p:nvPicPr>
          <p:blipFill>
            <a:blip r:embed="rId3" cstate="print"/>
            <a:srcRect/>
            <a:stretch>
              <a:fillRect/>
            </a:stretch>
          </p:blipFill>
          <p:spPr bwMode="auto">
            <a:xfrm>
              <a:off x="4517721" y="1296645"/>
              <a:ext cx="1214438" cy="1126191"/>
            </a:xfrm>
            <a:prstGeom prst="rect">
              <a:avLst/>
            </a:prstGeom>
            <a:noFill/>
          </p:spPr>
        </p:pic>
      </p:grpSp>
    </p:spTree>
    <p:extLst>
      <p:ext uri="{BB962C8B-B14F-4D97-AF65-F5344CB8AC3E}">
        <p14:creationId xmlns:p14="http://schemas.microsoft.com/office/powerpoint/2010/main" val="1896770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85797"/>
          </a:xfrm>
        </p:spPr>
        <p:txBody>
          <a:bodyPr/>
          <a:lstStyle/>
          <a:p>
            <a:r>
              <a:rPr lang="en-US" sz="3600" dirty="0"/>
              <a:t>3-D Printing</a:t>
            </a:r>
            <a:br>
              <a:rPr lang="en-US" sz="3600" dirty="0"/>
            </a:br>
            <a:r>
              <a:rPr lang="en-US" sz="2800" dirty="0">
                <a:solidFill>
                  <a:schemeClr val="accent2">
                    <a:lumMod val="40000"/>
                    <a:lumOff val="60000"/>
                  </a:schemeClr>
                </a:solidFill>
              </a:rPr>
              <a:t>Outlook</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19</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12" name="Group 11"/>
          <p:cNvGrpSpPr/>
          <p:nvPr/>
        </p:nvGrpSpPr>
        <p:grpSpPr>
          <a:xfrm>
            <a:off x="0" y="1185797"/>
            <a:ext cx="9144000" cy="5273675"/>
            <a:chOff x="0" y="1185797"/>
            <a:chExt cx="9144000" cy="5273675"/>
          </a:xfrm>
        </p:grpSpPr>
        <p:pic>
          <p:nvPicPr>
            <p:cNvPr id="7" name="Picture 6"/>
            <p:cNvPicPr>
              <a:picLocks noChangeAspect="1"/>
            </p:cNvPicPr>
            <p:nvPr/>
          </p:nvPicPr>
          <p:blipFill>
            <a:blip r:embed="rId2">
              <a:duotone>
                <a:schemeClr val="accent6">
                  <a:shade val="45000"/>
                  <a:satMod val="135000"/>
                </a:schemeClr>
                <a:prstClr val="white"/>
              </a:duotone>
              <a:extLst>
                <a:ext uri="{BEBA8EAE-BF5A-486C-A8C5-ECC9F3942E4B}">
                  <a14:imgProps xmlns:a14="http://schemas.microsoft.com/office/drawing/2010/main">
                    <a14:imgLayer r:embed="rId3">
                      <a14:imgEffect>
                        <a14:colorTemperature colorTemp="7200"/>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0" y="1185797"/>
              <a:ext cx="9144000" cy="5273675"/>
            </a:xfrm>
            <a:prstGeom prst="rect">
              <a:avLst/>
            </a:prstGeom>
          </p:spPr>
        </p:pic>
        <p:sp>
          <p:nvSpPr>
            <p:cNvPr id="8" name="TextBox 5"/>
            <p:cNvSpPr txBox="1">
              <a:spLocks noChangeArrowheads="1"/>
            </p:cNvSpPr>
            <p:nvPr/>
          </p:nvSpPr>
          <p:spPr bwMode="auto">
            <a:xfrm>
              <a:off x="685800" y="4724400"/>
              <a:ext cx="2362200" cy="400110"/>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sz="2000" b="1" i="0" u="none" strike="noStrike" kern="0" cap="none" spc="0" normalizeH="0" baseline="0" noProof="0" dirty="0">
                  <a:ln>
                    <a:noFill/>
                  </a:ln>
                  <a:solidFill>
                    <a:prstClr val="black"/>
                  </a:solidFill>
                  <a:effectLst/>
                  <a:uLnTx/>
                  <a:uFillTx/>
                  <a:latin typeface="Constantia" panose="02030602050306030303" pitchFamily="18" charset="0"/>
                </a:rPr>
                <a:t>Near Term</a:t>
              </a:r>
            </a:p>
          </p:txBody>
        </p:sp>
        <p:sp>
          <p:nvSpPr>
            <p:cNvPr id="9" name="TextBox 5"/>
            <p:cNvSpPr txBox="1">
              <a:spLocks noChangeArrowheads="1"/>
            </p:cNvSpPr>
            <p:nvPr/>
          </p:nvSpPr>
          <p:spPr bwMode="auto">
            <a:xfrm>
              <a:off x="381000" y="5124510"/>
              <a:ext cx="4242147" cy="1200329"/>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lvl="0" eaLnBrk="1" fontAlgn="base" hangingPunct="1">
                <a:spcBef>
                  <a:spcPct val="0"/>
                </a:spcBef>
                <a:spcAft>
                  <a:spcPct val="0"/>
                </a:spcAft>
                <a:defRPr/>
              </a:pPr>
              <a:r>
                <a:rPr lang="en-US" altLang="en-US" kern="0" dirty="0">
                  <a:solidFill>
                    <a:prstClr val="black"/>
                  </a:solidFill>
                  <a:latin typeface="Constantia" panose="02030602050306030303" pitchFamily="18" charset="0"/>
                </a:rPr>
                <a:t>In the near-term, 3-D printing is advantageous for fit-to-scale prototypes, low-demand parts with long lead times, and inventory management.</a:t>
              </a:r>
              <a:endParaRPr kumimoji="0" lang="en-US" altLang="en-US"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10" name="TextBox 5"/>
            <p:cNvSpPr txBox="1">
              <a:spLocks noChangeArrowheads="1"/>
            </p:cNvSpPr>
            <p:nvPr/>
          </p:nvSpPr>
          <p:spPr bwMode="auto">
            <a:xfrm>
              <a:off x="4572000" y="4725765"/>
              <a:ext cx="2362200" cy="400110"/>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sz="2000" b="1" i="0" u="none" strike="noStrike" kern="0" cap="none" spc="0" normalizeH="0" baseline="0" noProof="0" dirty="0">
                  <a:ln>
                    <a:noFill/>
                  </a:ln>
                  <a:solidFill>
                    <a:prstClr val="black"/>
                  </a:solidFill>
                  <a:effectLst/>
                  <a:uLnTx/>
                  <a:uFillTx/>
                  <a:latin typeface="Constantia" panose="02030602050306030303" pitchFamily="18" charset="0"/>
                </a:rPr>
                <a:t>Longer</a:t>
              </a:r>
              <a:r>
                <a:rPr kumimoji="0" lang="en-US" altLang="en-US" sz="2000" b="1" i="0" u="none" strike="noStrike" kern="0" cap="none" spc="0" normalizeH="0" noProof="0" dirty="0">
                  <a:ln>
                    <a:noFill/>
                  </a:ln>
                  <a:solidFill>
                    <a:prstClr val="black"/>
                  </a:solidFill>
                  <a:effectLst/>
                  <a:uLnTx/>
                  <a:uFillTx/>
                  <a:latin typeface="Constantia" panose="02030602050306030303" pitchFamily="18" charset="0"/>
                </a:rPr>
                <a:t> </a:t>
              </a:r>
              <a:r>
                <a:rPr kumimoji="0" lang="en-US" altLang="en-US" sz="2000" b="1" i="0" u="none" strike="noStrike" kern="0" cap="none" spc="0" normalizeH="0" baseline="0" noProof="0" dirty="0">
                  <a:ln>
                    <a:noFill/>
                  </a:ln>
                  <a:solidFill>
                    <a:prstClr val="black"/>
                  </a:solidFill>
                  <a:effectLst/>
                  <a:uLnTx/>
                  <a:uFillTx/>
                  <a:latin typeface="Constantia" panose="02030602050306030303" pitchFamily="18" charset="0"/>
                </a:rPr>
                <a:t>Term</a:t>
              </a:r>
            </a:p>
          </p:txBody>
        </p:sp>
        <p:sp>
          <p:nvSpPr>
            <p:cNvPr id="11" name="TextBox 5"/>
            <p:cNvSpPr txBox="1">
              <a:spLocks noChangeArrowheads="1"/>
            </p:cNvSpPr>
            <p:nvPr/>
          </p:nvSpPr>
          <p:spPr bwMode="auto">
            <a:xfrm>
              <a:off x="4800599" y="5124510"/>
              <a:ext cx="4013547" cy="923330"/>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lvl="0" eaLnBrk="1" fontAlgn="base" hangingPunct="1">
                <a:spcBef>
                  <a:spcPct val="0"/>
                </a:spcBef>
                <a:spcAft>
                  <a:spcPct val="0"/>
                </a:spcAft>
                <a:defRPr/>
              </a:pPr>
              <a:r>
                <a:rPr lang="en-US" altLang="en-US" kern="0" dirty="0">
                  <a:solidFill>
                    <a:prstClr val="black"/>
                  </a:solidFill>
                  <a:latin typeface="Constantia" panose="02030602050306030303" pitchFamily="18" charset="0"/>
                </a:rPr>
                <a:t>In the longer-term, 3-D printing technologies may play a key role in </a:t>
              </a:r>
              <a:r>
                <a:rPr lang="en-US" altLang="en-US" b="1" i="1" kern="0" dirty="0">
                  <a:solidFill>
                    <a:srgbClr val="993366"/>
                  </a:solidFill>
                  <a:latin typeface="Constantia" panose="02030602050306030303" pitchFamily="18" charset="0"/>
                </a:rPr>
                <a:t>“open-source collaboration.”</a:t>
              </a:r>
              <a:endParaRPr kumimoji="0" lang="en-US" altLang="en-US" b="1" i="1" u="none" strike="noStrike" kern="0" cap="none" spc="0" normalizeH="0" baseline="0" noProof="0" dirty="0">
                <a:ln>
                  <a:noFill/>
                </a:ln>
                <a:solidFill>
                  <a:srgbClr val="993366"/>
                </a:solidFill>
                <a:effectLst/>
                <a:uLnTx/>
                <a:uFillTx/>
                <a:latin typeface="Constantia" panose="02030602050306030303" pitchFamily="18" charset="0"/>
              </a:endParaRPr>
            </a:p>
          </p:txBody>
        </p:sp>
      </p:grpSp>
    </p:spTree>
    <p:extLst>
      <p:ext uri="{BB962C8B-B14F-4D97-AF65-F5344CB8AC3E}">
        <p14:creationId xmlns:p14="http://schemas.microsoft.com/office/powerpoint/2010/main" val="23101270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lstStyle/>
          <a:p>
            <a:r>
              <a:rPr lang="en-US" sz="3600" dirty="0"/>
              <a:t>3-D Printing </a:t>
            </a:r>
            <a:br>
              <a:rPr lang="en-US" sz="3600" dirty="0"/>
            </a:br>
            <a:r>
              <a:rPr lang="en-US" sz="2800" dirty="0">
                <a:solidFill>
                  <a:schemeClr val="accent2">
                    <a:lumMod val="40000"/>
                    <a:lumOff val="60000"/>
                  </a:schemeClr>
                </a:solidFill>
              </a:rPr>
              <a:t>Strategic Impacts on Supply Chains and Logistics</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20</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38" name="Rectangle 37"/>
          <p:cNvSpPr/>
          <p:nvPr/>
        </p:nvSpPr>
        <p:spPr>
          <a:xfrm>
            <a:off x="1962416" y="5741081"/>
            <a:ext cx="4186982" cy="69226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00" name="Group 99"/>
          <p:cNvGrpSpPr/>
          <p:nvPr/>
        </p:nvGrpSpPr>
        <p:grpSpPr>
          <a:xfrm>
            <a:off x="-200115" y="1334937"/>
            <a:ext cx="9151291" cy="4934774"/>
            <a:chOff x="-200115" y="1334937"/>
            <a:chExt cx="9151291" cy="4934774"/>
          </a:xfrm>
        </p:grpSpPr>
        <p:sp>
          <p:nvSpPr>
            <p:cNvPr id="7" name="Block Arc 6"/>
            <p:cNvSpPr/>
            <p:nvPr/>
          </p:nvSpPr>
          <p:spPr>
            <a:xfrm>
              <a:off x="2106468" y="1751502"/>
              <a:ext cx="4423864" cy="3644932"/>
            </a:xfrm>
            <a:prstGeom prst="blockArc">
              <a:avLst>
                <a:gd name="adj1" fmla="val 16509444"/>
                <a:gd name="adj2" fmla="val 5088054"/>
                <a:gd name="adj3" fmla="val 5240"/>
              </a:avLst>
            </a:prstGeom>
            <a:ln>
              <a:noFill/>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8" name="Block Arc 7"/>
            <p:cNvSpPr/>
            <p:nvPr/>
          </p:nvSpPr>
          <p:spPr>
            <a:xfrm flipH="1">
              <a:off x="2627331" y="1751502"/>
              <a:ext cx="4139780" cy="3644932"/>
            </a:xfrm>
            <a:prstGeom prst="blockArc">
              <a:avLst>
                <a:gd name="adj1" fmla="val 16509444"/>
                <a:gd name="adj2" fmla="val 5088054"/>
                <a:gd name="adj3" fmla="val 5240"/>
              </a:avLst>
            </a:prstGeom>
            <a:ln>
              <a:noFill/>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grpSp>
          <p:nvGrpSpPr>
            <p:cNvPr id="3" name="Group 2"/>
            <p:cNvGrpSpPr/>
            <p:nvPr/>
          </p:nvGrpSpPr>
          <p:grpSpPr>
            <a:xfrm>
              <a:off x="4532086" y="1553735"/>
              <a:ext cx="709475" cy="663443"/>
              <a:chOff x="5275842" y="1818030"/>
              <a:chExt cx="743958" cy="710913"/>
            </a:xfrm>
          </p:grpSpPr>
          <p:sp>
            <p:nvSpPr>
              <p:cNvPr id="10" name="Oval 9"/>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25" name="Rectangle 24"/>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993366"/>
                    </a:solidFill>
                    <a:effectLst/>
                    <a:latin typeface="Constantia" panose="02030602050306030303" pitchFamily="18" charset="0"/>
                  </a:rPr>
                  <a:t>1</a:t>
                </a:r>
              </a:p>
            </p:txBody>
          </p:sp>
        </p:grpSp>
        <p:grpSp>
          <p:nvGrpSpPr>
            <p:cNvPr id="48" name="Group 47"/>
            <p:cNvGrpSpPr/>
            <p:nvPr/>
          </p:nvGrpSpPr>
          <p:grpSpPr>
            <a:xfrm>
              <a:off x="5294860" y="1865500"/>
              <a:ext cx="709475" cy="663443"/>
              <a:chOff x="5275842" y="1818030"/>
              <a:chExt cx="743958" cy="710913"/>
            </a:xfrm>
          </p:grpSpPr>
          <p:sp>
            <p:nvSpPr>
              <p:cNvPr id="49" name="Oval 48"/>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50" name="Rectangle 49"/>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993366"/>
                    </a:solidFill>
                    <a:effectLst/>
                    <a:latin typeface="Constantia" panose="02030602050306030303" pitchFamily="18" charset="0"/>
                  </a:rPr>
                  <a:t>2</a:t>
                </a:r>
              </a:p>
            </p:txBody>
          </p:sp>
        </p:grpSp>
        <p:grpSp>
          <p:nvGrpSpPr>
            <p:cNvPr id="51" name="Group 50"/>
            <p:cNvGrpSpPr/>
            <p:nvPr/>
          </p:nvGrpSpPr>
          <p:grpSpPr>
            <a:xfrm>
              <a:off x="5874238" y="2499868"/>
              <a:ext cx="709475" cy="663443"/>
              <a:chOff x="5275842" y="1818030"/>
              <a:chExt cx="743958" cy="710913"/>
            </a:xfrm>
          </p:grpSpPr>
          <p:sp>
            <p:nvSpPr>
              <p:cNvPr id="52" name="Oval 51"/>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53" name="Rectangle 52"/>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993366"/>
                    </a:solidFill>
                    <a:effectLst/>
                    <a:latin typeface="Constantia" panose="02030602050306030303" pitchFamily="18" charset="0"/>
                  </a:rPr>
                  <a:t>3</a:t>
                </a:r>
              </a:p>
            </p:txBody>
          </p:sp>
        </p:grpSp>
        <p:grpSp>
          <p:nvGrpSpPr>
            <p:cNvPr id="54" name="Group 53"/>
            <p:cNvGrpSpPr/>
            <p:nvPr/>
          </p:nvGrpSpPr>
          <p:grpSpPr>
            <a:xfrm>
              <a:off x="6085100" y="3283918"/>
              <a:ext cx="709475" cy="663443"/>
              <a:chOff x="5275842" y="1818030"/>
              <a:chExt cx="743958" cy="710913"/>
            </a:xfrm>
          </p:grpSpPr>
          <p:sp>
            <p:nvSpPr>
              <p:cNvPr id="55" name="Oval 54"/>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56" name="Rectangle 55"/>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993366"/>
                    </a:solidFill>
                    <a:effectLst/>
                    <a:latin typeface="Constantia" panose="02030602050306030303" pitchFamily="18" charset="0"/>
                  </a:rPr>
                  <a:t>4</a:t>
                </a:r>
              </a:p>
            </p:txBody>
          </p:sp>
        </p:grpSp>
        <p:grpSp>
          <p:nvGrpSpPr>
            <p:cNvPr id="57" name="Group 56"/>
            <p:cNvGrpSpPr/>
            <p:nvPr/>
          </p:nvGrpSpPr>
          <p:grpSpPr>
            <a:xfrm>
              <a:off x="5853643" y="4058341"/>
              <a:ext cx="709475" cy="663443"/>
              <a:chOff x="5275842" y="1818030"/>
              <a:chExt cx="743958" cy="710913"/>
            </a:xfrm>
          </p:grpSpPr>
          <p:sp>
            <p:nvSpPr>
              <p:cNvPr id="58" name="Oval 57"/>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59" name="Rectangle 58"/>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993366"/>
                    </a:solidFill>
                    <a:effectLst/>
                    <a:latin typeface="Constantia" panose="02030602050306030303" pitchFamily="18" charset="0"/>
                  </a:rPr>
                  <a:t>5</a:t>
                </a:r>
              </a:p>
            </p:txBody>
          </p:sp>
        </p:grpSp>
        <p:grpSp>
          <p:nvGrpSpPr>
            <p:cNvPr id="60" name="Group 59"/>
            <p:cNvGrpSpPr/>
            <p:nvPr/>
          </p:nvGrpSpPr>
          <p:grpSpPr>
            <a:xfrm>
              <a:off x="5214673" y="4633864"/>
              <a:ext cx="709475" cy="663443"/>
              <a:chOff x="5275842" y="1818030"/>
              <a:chExt cx="743958" cy="710913"/>
            </a:xfrm>
          </p:grpSpPr>
          <p:sp>
            <p:nvSpPr>
              <p:cNvPr id="61" name="Oval 60"/>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62" name="Rectangle 61"/>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993366"/>
                    </a:solidFill>
                    <a:effectLst/>
                    <a:latin typeface="Constantia" panose="02030602050306030303" pitchFamily="18" charset="0"/>
                  </a:rPr>
                  <a:t>6</a:t>
                </a:r>
              </a:p>
            </p:txBody>
          </p:sp>
        </p:grpSp>
        <p:grpSp>
          <p:nvGrpSpPr>
            <p:cNvPr id="63" name="Group 62"/>
            <p:cNvGrpSpPr/>
            <p:nvPr/>
          </p:nvGrpSpPr>
          <p:grpSpPr>
            <a:xfrm>
              <a:off x="4393105" y="4949233"/>
              <a:ext cx="709475" cy="663443"/>
              <a:chOff x="5275842" y="1818030"/>
              <a:chExt cx="743958" cy="710913"/>
            </a:xfrm>
          </p:grpSpPr>
          <p:sp>
            <p:nvSpPr>
              <p:cNvPr id="64" name="Oval 63"/>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65" name="Rectangle 64"/>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993366"/>
                    </a:solidFill>
                    <a:effectLst/>
                    <a:latin typeface="Constantia" panose="02030602050306030303" pitchFamily="18" charset="0"/>
                  </a:rPr>
                  <a:t>7</a:t>
                </a:r>
              </a:p>
            </p:txBody>
          </p:sp>
        </p:grpSp>
        <p:grpSp>
          <p:nvGrpSpPr>
            <p:cNvPr id="66" name="Group 65"/>
            <p:cNvGrpSpPr/>
            <p:nvPr/>
          </p:nvGrpSpPr>
          <p:grpSpPr>
            <a:xfrm>
              <a:off x="3519081" y="4814601"/>
              <a:ext cx="709475" cy="663443"/>
              <a:chOff x="5275842" y="1818030"/>
              <a:chExt cx="743958" cy="710913"/>
            </a:xfrm>
          </p:grpSpPr>
          <p:sp>
            <p:nvSpPr>
              <p:cNvPr id="67" name="Oval 66"/>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68" name="Rectangle 67"/>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993366"/>
                    </a:solidFill>
                    <a:effectLst/>
                    <a:latin typeface="Constantia" panose="02030602050306030303" pitchFamily="18" charset="0"/>
                  </a:rPr>
                  <a:t>8</a:t>
                </a:r>
              </a:p>
            </p:txBody>
          </p:sp>
        </p:grpSp>
        <p:grpSp>
          <p:nvGrpSpPr>
            <p:cNvPr id="69" name="Group 68"/>
            <p:cNvGrpSpPr/>
            <p:nvPr/>
          </p:nvGrpSpPr>
          <p:grpSpPr>
            <a:xfrm>
              <a:off x="2764595" y="4350855"/>
              <a:ext cx="709475" cy="663443"/>
              <a:chOff x="5275842" y="1818030"/>
              <a:chExt cx="743958" cy="710913"/>
            </a:xfrm>
          </p:grpSpPr>
          <p:sp>
            <p:nvSpPr>
              <p:cNvPr id="70" name="Oval 69"/>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71" name="Rectangle 70"/>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993366"/>
                    </a:solidFill>
                    <a:effectLst/>
                    <a:latin typeface="Constantia" panose="02030602050306030303" pitchFamily="18" charset="0"/>
                  </a:rPr>
                  <a:t>9</a:t>
                </a:r>
              </a:p>
            </p:txBody>
          </p:sp>
        </p:grpSp>
        <p:grpSp>
          <p:nvGrpSpPr>
            <p:cNvPr id="72" name="Group 71"/>
            <p:cNvGrpSpPr/>
            <p:nvPr/>
          </p:nvGrpSpPr>
          <p:grpSpPr>
            <a:xfrm>
              <a:off x="2318031" y="3605802"/>
              <a:ext cx="709475" cy="663443"/>
              <a:chOff x="5275842" y="1818030"/>
              <a:chExt cx="743958" cy="710913"/>
            </a:xfrm>
          </p:grpSpPr>
          <p:sp>
            <p:nvSpPr>
              <p:cNvPr id="73" name="Oval 72"/>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74" name="Rectangle 73"/>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993366"/>
                    </a:solidFill>
                    <a:effectLst/>
                    <a:latin typeface="Constantia" panose="02030602050306030303" pitchFamily="18" charset="0"/>
                  </a:rPr>
                  <a:t>10</a:t>
                </a:r>
              </a:p>
            </p:txBody>
          </p:sp>
        </p:grpSp>
        <p:grpSp>
          <p:nvGrpSpPr>
            <p:cNvPr id="75" name="Group 74"/>
            <p:cNvGrpSpPr/>
            <p:nvPr/>
          </p:nvGrpSpPr>
          <p:grpSpPr>
            <a:xfrm>
              <a:off x="2382759" y="2742886"/>
              <a:ext cx="709475" cy="663443"/>
              <a:chOff x="5275842" y="1818030"/>
              <a:chExt cx="743958" cy="710913"/>
            </a:xfrm>
          </p:grpSpPr>
          <p:sp>
            <p:nvSpPr>
              <p:cNvPr id="76" name="Oval 75"/>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77" name="Rectangle 76"/>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993366"/>
                    </a:solidFill>
                    <a:effectLst/>
                    <a:latin typeface="Constantia" panose="02030602050306030303" pitchFamily="18" charset="0"/>
                  </a:rPr>
                  <a:t>11</a:t>
                </a:r>
              </a:p>
            </p:txBody>
          </p:sp>
        </p:grpSp>
        <p:grpSp>
          <p:nvGrpSpPr>
            <p:cNvPr id="78" name="Group 77"/>
            <p:cNvGrpSpPr/>
            <p:nvPr/>
          </p:nvGrpSpPr>
          <p:grpSpPr>
            <a:xfrm>
              <a:off x="2915296" y="2003591"/>
              <a:ext cx="709475" cy="663443"/>
              <a:chOff x="5275842" y="1818030"/>
              <a:chExt cx="743958" cy="710913"/>
            </a:xfrm>
          </p:grpSpPr>
          <p:sp>
            <p:nvSpPr>
              <p:cNvPr id="79" name="Oval 78"/>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80" name="Rectangle 79"/>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993366"/>
                    </a:solidFill>
                    <a:effectLst/>
                    <a:latin typeface="Constantia" panose="02030602050306030303" pitchFamily="18" charset="0"/>
                  </a:rPr>
                  <a:t>12</a:t>
                </a:r>
              </a:p>
            </p:txBody>
          </p:sp>
        </p:grpSp>
        <p:grpSp>
          <p:nvGrpSpPr>
            <p:cNvPr id="81" name="Group 80"/>
            <p:cNvGrpSpPr/>
            <p:nvPr/>
          </p:nvGrpSpPr>
          <p:grpSpPr>
            <a:xfrm>
              <a:off x="3674132" y="1541293"/>
              <a:ext cx="743958" cy="710913"/>
              <a:chOff x="5275842" y="1818030"/>
              <a:chExt cx="743958" cy="710913"/>
            </a:xfrm>
          </p:grpSpPr>
          <p:sp>
            <p:nvSpPr>
              <p:cNvPr id="82" name="Oval 81"/>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83" name="Rectangle 82"/>
              <p:cNvSpPr/>
              <p:nvPr/>
            </p:nvSpPr>
            <p:spPr bwMode="auto">
              <a:xfrm>
                <a:off x="5366964" y="1870228"/>
                <a:ext cx="583829" cy="545921"/>
              </a:xfrm>
              <a:prstGeom prst="rect">
                <a:avLst/>
              </a:prstGeom>
              <a:noFill/>
              <a:ln>
                <a:noFill/>
              </a:ln>
              <a:effec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3200" b="1" i="0" u="none" strike="noStrike" cap="none" normalizeH="0" baseline="0" dirty="0">
                    <a:ln>
                      <a:noFill/>
                    </a:ln>
                    <a:solidFill>
                      <a:srgbClr val="993366"/>
                    </a:solidFill>
                    <a:effectLst/>
                    <a:latin typeface="Constantia" panose="02030602050306030303" pitchFamily="18" charset="0"/>
                  </a:rPr>
                  <a:t>13</a:t>
                </a:r>
              </a:p>
            </p:txBody>
          </p:sp>
        </p:grpSp>
        <p:sp>
          <p:nvSpPr>
            <p:cNvPr id="85" name="TextBox 5"/>
            <p:cNvSpPr txBox="1">
              <a:spLocks noChangeArrowheads="1"/>
            </p:cNvSpPr>
            <p:nvPr/>
          </p:nvSpPr>
          <p:spPr bwMode="auto">
            <a:xfrm>
              <a:off x="5150420" y="1334937"/>
              <a:ext cx="2362200"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Demand</a:t>
              </a:r>
              <a:r>
                <a:rPr lang="en-US" altLang="en-US" b="1" kern="0" dirty="0">
                  <a:solidFill>
                    <a:prstClr val="black"/>
                  </a:solidFill>
                  <a:latin typeface="Constantia" panose="02030602050306030303" pitchFamily="18" charset="0"/>
                </a:rPr>
                <a:t>-</a:t>
              </a: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driven</a:t>
              </a:r>
            </a:p>
          </p:txBody>
        </p:sp>
        <p:sp>
          <p:nvSpPr>
            <p:cNvPr id="86" name="TextBox 5"/>
            <p:cNvSpPr txBox="1">
              <a:spLocks noChangeArrowheads="1"/>
            </p:cNvSpPr>
            <p:nvPr/>
          </p:nvSpPr>
          <p:spPr bwMode="auto">
            <a:xfrm>
              <a:off x="-200115" y="3616881"/>
              <a:ext cx="2452337" cy="646331"/>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lvl="0" algn="r" eaLnBrk="1" fontAlgn="base" hangingPunct="1">
                <a:spcBef>
                  <a:spcPct val="0"/>
                </a:spcBef>
                <a:spcAft>
                  <a:spcPct val="0"/>
                </a:spcAft>
                <a:defRPr/>
              </a:pPr>
              <a:r>
                <a:rPr lang="en-US" altLang="en-US" b="1" kern="0" dirty="0">
                  <a:solidFill>
                    <a:prstClr val="black"/>
                  </a:solidFill>
                  <a:latin typeface="Constantia" panose="02030602050306030303" pitchFamily="18" charset="0"/>
                </a:rPr>
                <a:t>Customization/ Segmentation</a:t>
              </a:r>
            </a:p>
          </p:txBody>
        </p:sp>
        <p:sp>
          <p:nvSpPr>
            <p:cNvPr id="87" name="TextBox 5"/>
            <p:cNvSpPr txBox="1">
              <a:spLocks noChangeArrowheads="1"/>
            </p:cNvSpPr>
            <p:nvPr/>
          </p:nvSpPr>
          <p:spPr bwMode="auto">
            <a:xfrm>
              <a:off x="6588976" y="2558383"/>
              <a:ext cx="2362200" cy="646331"/>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Adaptability &amp; Flexibility</a:t>
              </a:r>
            </a:p>
          </p:txBody>
        </p:sp>
        <p:sp>
          <p:nvSpPr>
            <p:cNvPr id="88" name="TextBox 5"/>
            <p:cNvSpPr txBox="1">
              <a:spLocks noChangeArrowheads="1"/>
            </p:cNvSpPr>
            <p:nvPr/>
          </p:nvSpPr>
          <p:spPr bwMode="auto">
            <a:xfrm>
              <a:off x="6776182" y="3369084"/>
              <a:ext cx="2144835" cy="646331"/>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Ranges of product types</a:t>
              </a:r>
            </a:p>
          </p:txBody>
        </p:sp>
        <p:sp>
          <p:nvSpPr>
            <p:cNvPr id="89" name="TextBox 5"/>
            <p:cNvSpPr txBox="1">
              <a:spLocks noChangeArrowheads="1"/>
            </p:cNvSpPr>
            <p:nvPr/>
          </p:nvSpPr>
          <p:spPr bwMode="auto">
            <a:xfrm>
              <a:off x="8957" y="2694098"/>
              <a:ext cx="2362200" cy="646331"/>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Service &amp;</a:t>
              </a:r>
              <a:r>
                <a:rPr kumimoji="0" lang="en-US" altLang="en-US" b="1" i="0" u="none" strike="noStrike" kern="0" cap="none" spc="0" normalizeH="0" noProof="0" dirty="0">
                  <a:ln>
                    <a:noFill/>
                  </a:ln>
                  <a:solidFill>
                    <a:prstClr val="black"/>
                  </a:solidFill>
                  <a:effectLst/>
                  <a:uLnTx/>
                  <a:uFillTx/>
                  <a:latin typeface="Constantia" panose="02030602050306030303" pitchFamily="18" charset="0"/>
                </a:rPr>
                <a:t> replacement parts</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90" name="TextBox 5"/>
            <p:cNvSpPr txBox="1">
              <a:spLocks noChangeArrowheads="1"/>
            </p:cNvSpPr>
            <p:nvPr/>
          </p:nvSpPr>
          <p:spPr bwMode="auto">
            <a:xfrm>
              <a:off x="5924148" y="5066431"/>
              <a:ext cx="2936531" cy="646331"/>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Workflows, value chains &amp; processes</a:t>
              </a:r>
            </a:p>
          </p:txBody>
        </p:sp>
        <p:sp>
          <p:nvSpPr>
            <p:cNvPr id="91" name="TextBox 5"/>
            <p:cNvSpPr txBox="1">
              <a:spLocks noChangeArrowheads="1"/>
            </p:cNvSpPr>
            <p:nvPr/>
          </p:nvSpPr>
          <p:spPr bwMode="auto">
            <a:xfrm>
              <a:off x="3647973" y="5623380"/>
              <a:ext cx="2143326" cy="646331"/>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Decentralized supply chains</a:t>
              </a:r>
            </a:p>
          </p:txBody>
        </p:sp>
        <p:sp>
          <p:nvSpPr>
            <p:cNvPr id="92" name="TextBox 5"/>
            <p:cNvSpPr txBox="1">
              <a:spLocks noChangeArrowheads="1"/>
            </p:cNvSpPr>
            <p:nvPr/>
          </p:nvSpPr>
          <p:spPr bwMode="auto">
            <a:xfrm>
              <a:off x="668319" y="5396434"/>
              <a:ext cx="2971800"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Total</a:t>
              </a:r>
              <a:r>
                <a:rPr kumimoji="0" lang="en-US" altLang="en-US" b="1" i="0" u="none" strike="noStrike" kern="0" cap="none" spc="0" normalizeH="0" noProof="0" dirty="0">
                  <a:ln>
                    <a:noFill/>
                  </a:ln>
                  <a:solidFill>
                    <a:prstClr val="black"/>
                  </a:solidFill>
                  <a:effectLst/>
                  <a:uLnTx/>
                  <a:uFillTx/>
                  <a:latin typeface="Constantia" panose="02030602050306030303" pitchFamily="18" charset="0"/>
                </a:rPr>
                <a:t> landed cost</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93" name="TextBox 5"/>
            <p:cNvSpPr txBox="1">
              <a:spLocks noChangeArrowheads="1"/>
            </p:cNvSpPr>
            <p:nvPr/>
          </p:nvSpPr>
          <p:spPr bwMode="auto">
            <a:xfrm>
              <a:off x="744314" y="2032211"/>
              <a:ext cx="2125421"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Sustainability</a:t>
              </a:r>
            </a:p>
          </p:txBody>
        </p:sp>
        <p:sp>
          <p:nvSpPr>
            <p:cNvPr id="94" name="TextBox 5"/>
            <p:cNvSpPr txBox="1">
              <a:spLocks noChangeArrowheads="1"/>
            </p:cNvSpPr>
            <p:nvPr/>
          </p:nvSpPr>
          <p:spPr bwMode="auto">
            <a:xfrm>
              <a:off x="6077926" y="1914934"/>
              <a:ext cx="1854568"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Inventory</a:t>
              </a:r>
            </a:p>
          </p:txBody>
        </p:sp>
        <p:sp>
          <p:nvSpPr>
            <p:cNvPr id="95" name="TextBox 5"/>
            <p:cNvSpPr txBox="1">
              <a:spLocks noChangeArrowheads="1"/>
            </p:cNvSpPr>
            <p:nvPr/>
          </p:nvSpPr>
          <p:spPr bwMode="auto">
            <a:xfrm>
              <a:off x="198216" y="4479454"/>
              <a:ext cx="2526671" cy="646331"/>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Small</a:t>
              </a:r>
              <a:r>
                <a:rPr kumimoji="0" lang="en-US" altLang="en-US" b="1" i="0" u="none" strike="noStrike" kern="0" cap="none" spc="0" normalizeH="0" noProof="0" dirty="0">
                  <a:ln>
                    <a:noFill/>
                  </a:ln>
                  <a:solidFill>
                    <a:prstClr val="black"/>
                  </a:solidFill>
                  <a:effectLst/>
                  <a:uLnTx/>
                  <a:uFillTx/>
                  <a:latin typeface="Constantia" panose="02030602050306030303" pitchFamily="18" charset="0"/>
                </a:rPr>
                <a:t> batch capabilities</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96" name="TextBox 5"/>
            <p:cNvSpPr txBox="1">
              <a:spLocks noChangeArrowheads="1"/>
            </p:cNvSpPr>
            <p:nvPr/>
          </p:nvSpPr>
          <p:spPr bwMode="auto">
            <a:xfrm>
              <a:off x="6550177" y="4275907"/>
              <a:ext cx="2318931"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Transportation</a:t>
              </a:r>
            </a:p>
          </p:txBody>
        </p:sp>
        <p:sp>
          <p:nvSpPr>
            <p:cNvPr id="98" name="TextBox 5"/>
            <p:cNvSpPr txBox="1">
              <a:spLocks noChangeArrowheads="1"/>
            </p:cNvSpPr>
            <p:nvPr/>
          </p:nvSpPr>
          <p:spPr bwMode="auto">
            <a:xfrm>
              <a:off x="1883844" y="1339882"/>
              <a:ext cx="1854568" cy="369332"/>
            </a:xfrm>
            <a:prstGeom prst="rect">
              <a:avLst/>
            </a:prstGeom>
            <a:noFill/>
            <a:ln>
              <a:noFill/>
            </a:ln>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rPr>
                <a:t>Globalization</a:t>
              </a:r>
            </a:p>
          </p:txBody>
        </p:sp>
        <p:pic>
          <p:nvPicPr>
            <p:cNvPr id="99" name="Picture 98"/>
            <p:cNvPicPr>
              <a:picLocks noChangeAspect="1"/>
            </p:cNvPicPr>
            <p:nvPr/>
          </p:nvPicPr>
          <p:blipFill>
            <a:blip r:embed="rId2"/>
            <a:stretch>
              <a:fillRect/>
            </a:stretch>
          </p:blipFill>
          <p:spPr>
            <a:xfrm>
              <a:off x="3270997" y="2428875"/>
              <a:ext cx="2564896" cy="2230050"/>
            </a:xfrm>
            <a:prstGeom prst="flowChartConnector">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grpSp>
    </p:spTree>
    <p:extLst>
      <p:ext uri="{BB962C8B-B14F-4D97-AF65-F5344CB8AC3E}">
        <p14:creationId xmlns:p14="http://schemas.microsoft.com/office/powerpoint/2010/main" val="7900126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709738"/>
            <a:ext cx="7215188" cy="2852737"/>
          </a:xfrm>
        </p:spPr>
        <p:txBody>
          <a:bodyPr anchor="ctr"/>
          <a:lstStyle/>
          <a:p>
            <a:r>
              <a:rPr lang="en-US" sz="5800" dirty="0"/>
              <a:t>Supply Chain Talent Management</a:t>
            </a:r>
          </a:p>
        </p:txBody>
      </p:sp>
    </p:spTree>
    <p:extLst>
      <p:ext uri="{BB962C8B-B14F-4D97-AF65-F5344CB8AC3E}">
        <p14:creationId xmlns:p14="http://schemas.microsoft.com/office/powerpoint/2010/main" val="1996998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Supply Chain Talent Management</a:t>
            </a:r>
            <a:br>
              <a:rPr lang="en-US" dirty="0"/>
            </a:br>
            <a:r>
              <a:rPr lang="en-US" sz="3000" dirty="0">
                <a:solidFill>
                  <a:schemeClr val="accent2">
                    <a:lumMod val="40000"/>
                    <a:lumOff val="60000"/>
                  </a:schemeClr>
                </a:solidFill>
              </a:rPr>
              <a:t>Key Steps to Building A High Quality SCM Team </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22</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22" name="Group 21"/>
          <p:cNvGrpSpPr/>
          <p:nvPr/>
        </p:nvGrpSpPr>
        <p:grpSpPr>
          <a:xfrm>
            <a:off x="399788" y="1524001"/>
            <a:ext cx="8605011" cy="4563852"/>
            <a:chOff x="399788" y="1524001"/>
            <a:chExt cx="8605011" cy="4563852"/>
          </a:xfrm>
        </p:grpSpPr>
        <p:grpSp>
          <p:nvGrpSpPr>
            <p:cNvPr id="18" name="Group 17"/>
            <p:cNvGrpSpPr/>
            <p:nvPr/>
          </p:nvGrpSpPr>
          <p:grpSpPr>
            <a:xfrm>
              <a:off x="399788" y="1524001"/>
              <a:ext cx="8458201" cy="2176615"/>
              <a:chOff x="399788" y="1524001"/>
              <a:chExt cx="8458201" cy="2176615"/>
            </a:xfrm>
          </p:grpSpPr>
          <p:sp>
            <p:nvSpPr>
              <p:cNvPr id="9" name="L-Shape 8"/>
              <p:cNvSpPr/>
              <p:nvPr/>
            </p:nvSpPr>
            <p:spPr>
              <a:xfrm rot="5400000">
                <a:off x="1146520" y="1814383"/>
                <a:ext cx="1139501" cy="2632965"/>
              </a:xfrm>
              <a:prstGeom prst="corner">
                <a:avLst>
                  <a:gd name="adj1" fmla="val 16120"/>
                  <a:gd name="adj2" fmla="val 1611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10" name="Freeform 9"/>
              <p:cNvSpPr/>
              <p:nvPr/>
            </p:nvSpPr>
            <p:spPr>
              <a:xfrm>
                <a:off x="584774" y="2749340"/>
                <a:ext cx="2524179" cy="755861"/>
              </a:xfrm>
              <a:custGeom>
                <a:avLst/>
                <a:gdLst>
                  <a:gd name="connsiteX0" fmla="*/ 0 w 1711813"/>
                  <a:gd name="connsiteY0" fmla="*/ 0 h 1500505"/>
                  <a:gd name="connsiteX1" fmla="*/ 1711813 w 1711813"/>
                  <a:gd name="connsiteY1" fmla="*/ 0 h 1500505"/>
                  <a:gd name="connsiteX2" fmla="*/ 1711813 w 1711813"/>
                  <a:gd name="connsiteY2" fmla="*/ 1500505 h 1500505"/>
                  <a:gd name="connsiteX3" fmla="*/ 0 w 1711813"/>
                  <a:gd name="connsiteY3" fmla="*/ 1500505 h 1500505"/>
                  <a:gd name="connsiteX4" fmla="*/ 0 w 1711813"/>
                  <a:gd name="connsiteY4" fmla="*/ 0 h 1500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1813" h="1500505">
                    <a:moveTo>
                      <a:pt x="0" y="0"/>
                    </a:moveTo>
                    <a:lnTo>
                      <a:pt x="1711813" y="0"/>
                    </a:lnTo>
                    <a:lnTo>
                      <a:pt x="1711813" y="1500505"/>
                    </a:lnTo>
                    <a:lnTo>
                      <a:pt x="0" y="150050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b="1" i="1" kern="1200" dirty="0">
                    <a:solidFill>
                      <a:srgbClr val="993366"/>
                    </a:solidFill>
                    <a:latin typeface="Constantia" panose="02030602050306030303" pitchFamily="18" charset="0"/>
                  </a:rPr>
                  <a:t>Acquiring new staff </a:t>
                </a:r>
              </a:p>
            </p:txBody>
          </p:sp>
          <p:sp>
            <p:nvSpPr>
              <p:cNvPr id="11" name="Isosceles Triangle 10"/>
              <p:cNvSpPr/>
              <p:nvPr/>
            </p:nvSpPr>
            <p:spPr>
              <a:xfrm>
                <a:off x="2589529" y="2043219"/>
                <a:ext cx="448500" cy="322983"/>
              </a:xfrm>
              <a:prstGeom prst="triangle">
                <a:avLst>
                  <a:gd name="adj" fmla="val 10000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12" name="L-Shape 11"/>
              <p:cNvSpPr/>
              <p:nvPr/>
            </p:nvSpPr>
            <p:spPr>
              <a:xfrm rot="5400000">
                <a:off x="4056500" y="1295826"/>
                <a:ext cx="1139501" cy="2632965"/>
              </a:xfrm>
              <a:prstGeom prst="corner">
                <a:avLst>
                  <a:gd name="adj1" fmla="val 16120"/>
                  <a:gd name="adj2" fmla="val 1611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13" name="Freeform 12"/>
              <p:cNvSpPr/>
              <p:nvPr/>
            </p:nvSpPr>
            <p:spPr>
              <a:xfrm>
                <a:off x="3570954" y="2230784"/>
                <a:ext cx="2377055" cy="518556"/>
              </a:xfrm>
              <a:custGeom>
                <a:avLst/>
                <a:gdLst>
                  <a:gd name="connsiteX0" fmla="*/ 0 w 1711813"/>
                  <a:gd name="connsiteY0" fmla="*/ 0 h 1500505"/>
                  <a:gd name="connsiteX1" fmla="*/ 1711813 w 1711813"/>
                  <a:gd name="connsiteY1" fmla="*/ 0 h 1500505"/>
                  <a:gd name="connsiteX2" fmla="*/ 1711813 w 1711813"/>
                  <a:gd name="connsiteY2" fmla="*/ 1500505 h 1500505"/>
                  <a:gd name="connsiteX3" fmla="*/ 0 w 1711813"/>
                  <a:gd name="connsiteY3" fmla="*/ 1500505 h 1500505"/>
                  <a:gd name="connsiteX4" fmla="*/ 0 w 1711813"/>
                  <a:gd name="connsiteY4" fmla="*/ 0 h 1500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1813" h="1500505">
                    <a:moveTo>
                      <a:pt x="0" y="0"/>
                    </a:moveTo>
                    <a:lnTo>
                      <a:pt x="1711813" y="0"/>
                    </a:lnTo>
                    <a:lnTo>
                      <a:pt x="1711813" y="1500505"/>
                    </a:lnTo>
                    <a:lnTo>
                      <a:pt x="0" y="150050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b="1" i="1" kern="1200" dirty="0">
                    <a:solidFill>
                      <a:srgbClr val="993366"/>
                    </a:solidFill>
                    <a:latin typeface="Constantia" panose="02030602050306030303" pitchFamily="18" charset="0"/>
                  </a:rPr>
                  <a:t>Developing talent </a:t>
                </a:r>
              </a:p>
            </p:txBody>
          </p:sp>
          <p:sp>
            <p:nvSpPr>
              <p:cNvPr id="14" name="Isosceles Triangle 13"/>
              <p:cNvSpPr/>
              <p:nvPr/>
            </p:nvSpPr>
            <p:spPr>
              <a:xfrm>
                <a:off x="5499509" y="1524663"/>
                <a:ext cx="448500" cy="322983"/>
              </a:xfrm>
              <a:prstGeom prst="triangle">
                <a:avLst>
                  <a:gd name="adj" fmla="val 10000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15" name="L-Shape 14"/>
              <p:cNvSpPr/>
              <p:nvPr/>
            </p:nvSpPr>
            <p:spPr>
              <a:xfrm rot="5400000">
                <a:off x="6966480" y="777269"/>
                <a:ext cx="1139501" cy="2632965"/>
              </a:xfrm>
              <a:prstGeom prst="corner">
                <a:avLst>
                  <a:gd name="adj1" fmla="val 16120"/>
                  <a:gd name="adj2" fmla="val 1611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16" name="Freeform 15"/>
              <p:cNvSpPr/>
              <p:nvPr/>
            </p:nvSpPr>
            <p:spPr>
              <a:xfrm>
                <a:off x="6480934" y="1712226"/>
                <a:ext cx="2377055" cy="1256077"/>
              </a:xfrm>
              <a:custGeom>
                <a:avLst/>
                <a:gdLst>
                  <a:gd name="connsiteX0" fmla="*/ 0 w 1711813"/>
                  <a:gd name="connsiteY0" fmla="*/ 0 h 1500505"/>
                  <a:gd name="connsiteX1" fmla="*/ 1711813 w 1711813"/>
                  <a:gd name="connsiteY1" fmla="*/ 0 h 1500505"/>
                  <a:gd name="connsiteX2" fmla="*/ 1711813 w 1711813"/>
                  <a:gd name="connsiteY2" fmla="*/ 1500505 h 1500505"/>
                  <a:gd name="connsiteX3" fmla="*/ 0 w 1711813"/>
                  <a:gd name="connsiteY3" fmla="*/ 1500505 h 1500505"/>
                  <a:gd name="connsiteX4" fmla="*/ 0 w 1711813"/>
                  <a:gd name="connsiteY4" fmla="*/ 0 h 1500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1813" h="1500505">
                    <a:moveTo>
                      <a:pt x="0" y="0"/>
                    </a:moveTo>
                    <a:lnTo>
                      <a:pt x="1711813" y="0"/>
                    </a:lnTo>
                    <a:lnTo>
                      <a:pt x="1711813" y="1500505"/>
                    </a:lnTo>
                    <a:lnTo>
                      <a:pt x="0" y="150050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b="1" i="1" kern="1200" dirty="0">
                    <a:solidFill>
                      <a:srgbClr val="993366"/>
                    </a:solidFill>
                    <a:latin typeface="Constantia" panose="02030602050306030303" pitchFamily="18" charset="0"/>
                  </a:rPr>
                  <a:t>Fostering the advancement of top supply chain talent </a:t>
                </a:r>
              </a:p>
            </p:txBody>
          </p:sp>
        </p:grpSp>
        <p:sp>
          <p:nvSpPr>
            <p:cNvPr id="19" name="Rectangle 18"/>
            <p:cNvSpPr/>
            <p:nvPr/>
          </p:nvSpPr>
          <p:spPr>
            <a:xfrm>
              <a:off x="584774" y="3225531"/>
              <a:ext cx="2819050" cy="2862322"/>
            </a:xfrm>
            <a:prstGeom prst="rect">
              <a:avLst/>
            </a:prstGeom>
          </p:spPr>
          <p:txBody>
            <a:bodyPr wrap="square">
              <a:spAutoFit/>
            </a:bodyPr>
            <a:lstStyle/>
            <a:p>
              <a:r>
                <a:rPr lang="en-US" dirty="0">
                  <a:solidFill>
                    <a:srgbClr val="000000"/>
                  </a:solidFill>
                  <a:latin typeface="Constantia" panose="02030602050306030303" pitchFamily="18" charset="0"/>
                </a:rPr>
                <a:t>Deploy active recruiting techniques such as building recruiting relationships with leading universities, leveraging employee referrals, and creating online communities via LinkedIn and other sites to facilitate candidate interaction.</a:t>
              </a:r>
            </a:p>
          </p:txBody>
        </p:sp>
        <p:sp>
          <p:nvSpPr>
            <p:cNvPr id="20" name="Rectangle 19"/>
            <p:cNvSpPr/>
            <p:nvPr/>
          </p:nvSpPr>
          <p:spPr>
            <a:xfrm>
              <a:off x="3540622" y="2663502"/>
              <a:ext cx="2673849" cy="2585323"/>
            </a:xfrm>
            <a:prstGeom prst="rect">
              <a:avLst/>
            </a:prstGeom>
          </p:spPr>
          <p:txBody>
            <a:bodyPr wrap="square">
              <a:spAutoFit/>
            </a:bodyPr>
            <a:lstStyle/>
            <a:p>
              <a:r>
                <a:rPr lang="en-US" dirty="0">
                  <a:solidFill>
                    <a:srgbClr val="000000"/>
                  </a:solidFill>
                  <a:latin typeface="Constantia" panose="02030602050306030303" pitchFamily="18" charset="0"/>
                </a:rPr>
                <a:t>Development programs that include effective onboarding, ongoing training, and individual guidance, coupled with a strong culture of development and supply chain–human resources collaboration.</a:t>
              </a:r>
            </a:p>
          </p:txBody>
        </p:sp>
        <p:sp>
          <p:nvSpPr>
            <p:cNvPr id="21" name="Rectangle 20"/>
            <p:cNvSpPr/>
            <p:nvPr/>
          </p:nvSpPr>
          <p:spPr>
            <a:xfrm>
              <a:off x="6387601" y="2851727"/>
              <a:ext cx="2617198" cy="3139321"/>
            </a:xfrm>
            <a:prstGeom prst="rect">
              <a:avLst/>
            </a:prstGeom>
          </p:spPr>
          <p:txBody>
            <a:bodyPr wrap="square">
              <a:spAutoFit/>
            </a:bodyPr>
            <a:lstStyle/>
            <a:p>
              <a:r>
                <a:rPr lang="en-US" dirty="0">
                  <a:solidFill>
                    <a:srgbClr val="000000"/>
                  </a:solidFill>
                  <a:latin typeface="Constantia" panose="02030602050306030303" pitchFamily="18" charset="0"/>
                </a:rPr>
                <a:t>Deploy a proactive combination of career guidance and challenging assignments, while providing compelling SCM advancement opportunities via logical career paths, retention strategies, and succession planning.</a:t>
              </a:r>
            </a:p>
          </p:txBody>
        </p:sp>
      </p:grpSp>
    </p:spTree>
    <p:extLst>
      <p:ext uri="{BB962C8B-B14F-4D97-AF65-F5344CB8AC3E}">
        <p14:creationId xmlns:p14="http://schemas.microsoft.com/office/powerpoint/2010/main" val="2865836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Supply Chain Talent Management</a:t>
            </a:r>
            <a:br>
              <a:rPr lang="en-US" dirty="0"/>
            </a:br>
            <a:r>
              <a:rPr lang="en-US" sz="3200" dirty="0">
                <a:solidFill>
                  <a:schemeClr val="accent2">
                    <a:lumMod val="40000"/>
                    <a:lumOff val="60000"/>
                  </a:schemeClr>
                </a:solidFill>
              </a:rPr>
              <a:t>Effective Talent Management</a:t>
            </a:r>
            <a:endParaRPr lang="en-US" sz="24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23</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100" t="20919" r="47350" b="8533"/>
          <a:stretch/>
        </p:blipFill>
        <p:spPr bwMode="auto">
          <a:xfrm>
            <a:off x="1600200" y="1863248"/>
            <a:ext cx="5867400" cy="4299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6934200" y="6162495"/>
            <a:ext cx="1979630" cy="261610"/>
          </a:xfrm>
          <a:prstGeom prst="rect">
            <a:avLst/>
          </a:prstGeom>
        </p:spPr>
        <p:txBody>
          <a:bodyPr wrap="square">
            <a:spAutoFit/>
          </a:bodyPr>
          <a:lstStyle/>
          <a:p>
            <a:pPr algn="r"/>
            <a:r>
              <a:rPr lang="en-US" altLang="en-US" sz="1100" dirty="0">
                <a:solidFill>
                  <a:srgbClr val="000000"/>
                </a:solidFill>
                <a:latin typeface="Rockwell" panose="02060603020205020403" pitchFamily="18" charset="0"/>
                <a:cs typeface="Arial Narrow" panose="020B0606020202030204" pitchFamily="34" charset="0"/>
              </a:rPr>
              <a:t>Source: Figure 15.4</a:t>
            </a:r>
            <a:endParaRPr lang="en-US" sz="1100" dirty="0">
              <a:latin typeface="Rockwell" panose="02060603020205020403" pitchFamily="18" charset="0"/>
            </a:endParaRPr>
          </a:p>
        </p:txBody>
      </p:sp>
      <p:sp>
        <p:nvSpPr>
          <p:cNvPr id="9" name="Rectangle 8"/>
          <p:cNvSpPr/>
          <p:nvPr/>
        </p:nvSpPr>
        <p:spPr>
          <a:xfrm>
            <a:off x="694304" y="1332813"/>
            <a:ext cx="7620000" cy="461665"/>
          </a:xfrm>
          <a:prstGeom prst="rect">
            <a:avLst/>
          </a:prstGeom>
        </p:spPr>
        <p:txBody>
          <a:bodyPr wrap="square">
            <a:spAutoFit/>
          </a:bodyPr>
          <a:lstStyle/>
          <a:p>
            <a:pPr algn="ctr"/>
            <a:r>
              <a:rPr lang="en-US" sz="2400" b="1" dirty="0">
                <a:solidFill>
                  <a:srgbClr val="000000"/>
                </a:solidFill>
                <a:latin typeface="Constantia" panose="02030602050306030303" pitchFamily="18" charset="0"/>
                <a:ea typeface="Times New Roman" panose="02020603050405020304" pitchFamily="18" charset="0"/>
              </a:rPr>
              <a:t>Linking People Strategy to Business Strategy</a:t>
            </a:r>
          </a:p>
        </p:txBody>
      </p:sp>
    </p:spTree>
    <p:extLst>
      <p:ext uri="{BB962C8B-B14F-4D97-AF65-F5344CB8AC3E}">
        <p14:creationId xmlns:p14="http://schemas.microsoft.com/office/powerpoint/2010/main" val="31412934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a:xfrm>
            <a:off x="1371600" y="1905000"/>
            <a:ext cx="7620000" cy="4343400"/>
          </a:xfrm>
        </p:spPr>
        <p:txBody>
          <a:bodyPr/>
          <a:lstStyle/>
          <a:p>
            <a:r>
              <a:rPr lang="en-US" sz="1900" dirty="0"/>
              <a:t>Supply chains are impacted by a wide variety of external and internal factors, among which the importance of technology, notably 3-D printing, to the future of SCM cannot be overstated. </a:t>
            </a:r>
          </a:p>
          <a:p>
            <a:r>
              <a:rPr lang="en-US" sz="1900" dirty="0"/>
              <a:t>Supply chains generate a wealth of data that can be transformed into information and insight through the use of supply chain analytics. </a:t>
            </a:r>
          </a:p>
          <a:p>
            <a:r>
              <a:rPr lang="en-US" sz="1900" dirty="0"/>
              <a:t>Strategies for success in the omni-channel environment start with a new view of the customer and end with how order entry and order fulfillment/delivery are executed.</a:t>
            </a:r>
          </a:p>
          <a:p>
            <a:r>
              <a:rPr lang="en-US" sz="1900" dirty="0"/>
              <a:t>A useful way to consider sustainability is on a broad functional basis: inbound, production and operation, and outbound or distribution.</a:t>
            </a:r>
          </a:p>
          <a:p>
            <a:r>
              <a:rPr lang="en-US" sz="1900" dirty="0"/>
              <a:t>A shortage of qualified supply chain talent requires a proactive SCM talent management process to acquire, develop, and retain key individuals.</a:t>
            </a:r>
          </a:p>
          <a:p>
            <a:endParaRPr lang="en-US" sz="1900" dirty="0"/>
          </a:p>
        </p:txBody>
      </p:sp>
    </p:spTree>
  </p:cSld>
  <p:clrMapOvr>
    <a:masterClrMapping/>
  </p:clrMapOvr>
</p:sld>
</file>

<file path=ppt/theme/theme1.xml><?xml version="1.0" encoding="utf-8"?>
<a:theme xmlns:a="http://schemas.openxmlformats.org/drawingml/2006/main" name="2_Default Design">
  <a:themeElements>
    <a:clrScheme name="">
      <a:dk1>
        <a:srgbClr val="183883"/>
      </a:dk1>
      <a:lt1>
        <a:srgbClr val="FFFFFF"/>
      </a:lt1>
      <a:dk2>
        <a:srgbClr val="183883"/>
      </a:dk2>
      <a:lt2>
        <a:srgbClr val="808080"/>
      </a:lt2>
      <a:accent1>
        <a:srgbClr val="D4E3F7"/>
      </a:accent1>
      <a:accent2>
        <a:srgbClr val="0067AF"/>
      </a:accent2>
      <a:accent3>
        <a:srgbClr val="FFFFFF"/>
      </a:accent3>
      <a:accent4>
        <a:srgbClr val="132E6F"/>
      </a:accent4>
      <a:accent5>
        <a:srgbClr val="E6EFFA"/>
      </a:accent5>
      <a:accent6>
        <a:srgbClr val="005D9E"/>
      </a:accent6>
      <a:hlink>
        <a:srgbClr val="365B91"/>
      </a:hlink>
      <a:folHlink>
        <a:srgbClr val="0099AF"/>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bg2"/>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fr-FR" altLang="en-US" sz="1000" b="1" i="0" u="none" strike="noStrike" cap="none" normalizeH="0" baseline="0" smtClean="0">
            <a:ln>
              <a:noFill/>
            </a:ln>
            <a:solidFill>
              <a:schemeClr val="bg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bg2"/>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fr-FR" altLang="en-US" sz="1000" b="1" i="0" u="none" strike="noStrike" cap="none" normalizeH="0" baseline="0" smtClean="0">
            <a:ln>
              <a:noFill/>
            </a:ln>
            <a:solidFill>
              <a:schemeClr val="bg1"/>
            </a:solidFill>
            <a:effectLst/>
            <a:latin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183883"/>
        </a:dk1>
        <a:lt1>
          <a:srgbClr val="FFFFFF"/>
        </a:lt1>
        <a:dk2>
          <a:srgbClr val="000000"/>
        </a:dk2>
        <a:lt2>
          <a:srgbClr val="808080"/>
        </a:lt2>
        <a:accent1>
          <a:srgbClr val="BBE0E3"/>
        </a:accent1>
        <a:accent2>
          <a:srgbClr val="333399"/>
        </a:accent2>
        <a:accent3>
          <a:srgbClr val="FFFFFF"/>
        </a:accent3>
        <a:accent4>
          <a:srgbClr val="132E6F"/>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4">
        <a:dk1>
          <a:srgbClr val="183883"/>
        </a:dk1>
        <a:lt1>
          <a:srgbClr val="FFFFFF"/>
        </a:lt1>
        <a:dk2>
          <a:srgbClr val="000000"/>
        </a:dk2>
        <a:lt2>
          <a:srgbClr val="808080"/>
        </a:lt2>
        <a:accent1>
          <a:srgbClr val="D4E3F7"/>
        </a:accent1>
        <a:accent2>
          <a:srgbClr val="333399"/>
        </a:accent2>
        <a:accent3>
          <a:srgbClr val="FFFFFF"/>
        </a:accent3>
        <a:accent4>
          <a:srgbClr val="132E6F"/>
        </a:accent4>
        <a:accent5>
          <a:srgbClr val="E6EFFA"/>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5">
        <a:dk1>
          <a:srgbClr val="183883"/>
        </a:dk1>
        <a:lt1>
          <a:srgbClr val="FFFFFF"/>
        </a:lt1>
        <a:dk2>
          <a:srgbClr val="183883"/>
        </a:dk2>
        <a:lt2>
          <a:srgbClr val="808080"/>
        </a:lt2>
        <a:accent1>
          <a:srgbClr val="D4E3F7"/>
        </a:accent1>
        <a:accent2>
          <a:srgbClr val="333399"/>
        </a:accent2>
        <a:accent3>
          <a:srgbClr val="FFFFFF"/>
        </a:accent3>
        <a:accent4>
          <a:srgbClr val="132E6F"/>
        </a:accent4>
        <a:accent5>
          <a:srgbClr val="E6EFFA"/>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6">
        <a:dk1>
          <a:srgbClr val="183883"/>
        </a:dk1>
        <a:lt1>
          <a:srgbClr val="FFFFFF"/>
        </a:lt1>
        <a:dk2>
          <a:srgbClr val="183883"/>
        </a:dk2>
        <a:lt2>
          <a:srgbClr val="808080"/>
        </a:lt2>
        <a:accent1>
          <a:srgbClr val="D4E3F7"/>
        </a:accent1>
        <a:accent2>
          <a:srgbClr val="0067AF"/>
        </a:accent2>
        <a:accent3>
          <a:srgbClr val="FFFFFF"/>
        </a:accent3>
        <a:accent4>
          <a:srgbClr val="132E6F"/>
        </a:accent4>
        <a:accent5>
          <a:srgbClr val="E6EFFA"/>
        </a:accent5>
        <a:accent6>
          <a:srgbClr val="005D9E"/>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1880</Words>
  <Application>Microsoft Office PowerPoint</Application>
  <PresentationFormat>On-screen Show (4:3)</PresentationFormat>
  <Paragraphs>214</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Constantia</vt:lpstr>
      <vt:lpstr>Rockwell</vt:lpstr>
      <vt:lpstr>Webdings</vt:lpstr>
      <vt:lpstr>Wingdings 2</vt:lpstr>
      <vt:lpstr>2_Default Design</vt:lpstr>
      <vt:lpstr> </vt:lpstr>
      <vt:lpstr>Discussion Outline</vt:lpstr>
      <vt:lpstr>Sustainability</vt:lpstr>
      <vt:lpstr>Sustainability</vt:lpstr>
      <vt:lpstr>Sustainability The Business Case for Sustainability</vt:lpstr>
      <vt:lpstr>Sustainability Four “R’s” of Sustainability</vt:lpstr>
      <vt:lpstr>Sustainability Reverse Flows: Key Observations</vt:lpstr>
      <vt:lpstr>Principles of Supply Chain Management</vt:lpstr>
      <vt:lpstr>Supply Chain Analytics &amp; Big Data</vt:lpstr>
      <vt:lpstr>Supply Chain Analytics and Big Data From Data to Information to Understanding</vt:lpstr>
      <vt:lpstr>Supply Chain Analytics and Big Data Supply Chain Analytics Maturity</vt:lpstr>
      <vt:lpstr>Supply Chain Analytics and Big Data Analytical Resources</vt:lpstr>
      <vt:lpstr>Supply Chain Analytics and Big Data Big Data and the Supply Chain</vt:lpstr>
      <vt:lpstr>Omni-Channel</vt:lpstr>
      <vt:lpstr>Omni-Channel</vt:lpstr>
      <vt:lpstr>Omni-Channel Retails Strategies for Omni-Channel Retailers</vt:lpstr>
      <vt:lpstr>3-D Printing</vt:lpstr>
      <vt:lpstr>3-D Printing</vt:lpstr>
      <vt:lpstr>3-D Printing Outlook</vt:lpstr>
      <vt:lpstr>3-D Printing  Strategic Impacts on Supply Chains and Logistics</vt:lpstr>
      <vt:lpstr>Supply Chain Talent Management</vt:lpstr>
      <vt:lpstr>Supply Chain Talent Management Key Steps to Building A High Quality SCM Team </vt:lpstr>
      <vt:lpstr>Supply Chain Talent Management Effective Talent Management</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Textbook 10e</dc:title>
  <dc:creator>Coyle et al.</dc:creator>
  <cp:lastModifiedBy>Irina Neaga</cp:lastModifiedBy>
  <cp:revision>4474</cp:revision>
  <dcterms:created xsi:type="dcterms:W3CDTF">2015-03-04T01:48:45Z</dcterms:created>
  <dcterms:modified xsi:type="dcterms:W3CDTF">2024-09-26T09:45:31Z</dcterms:modified>
</cp:coreProperties>
</file>