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E4EDF0"/>
    <a:srgbClr val="AEDEE0"/>
    <a:srgbClr val="DBF5F9"/>
    <a:srgbClr val="DDF7F6"/>
    <a:srgbClr val="DBF6F9"/>
    <a:srgbClr val="DCF8F1"/>
    <a:srgbClr val="DCF8ED"/>
    <a:srgbClr val="DDF3F7"/>
    <a:srgbClr val="DCEF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0B2524-AA46-4F5F-B959-A7ACEA06BFD2}" v="33" dt="2026-04-29T16:52:58.1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ardozo" userId="4b66473e97946a4b" providerId="LiveId" clId="{327657E9-882C-4789-AE19-4B4D7D077FE9}"/>
    <pc:docChg chg="undo redo custSel addSld modSld sldOrd">
      <pc:chgData name="Alison Cardozo" userId="4b66473e97946a4b" providerId="LiveId" clId="{327657E9-882C-4789-AE19-4B4D7D077FE9}" dt="2026-04-29T17:17:26.873" v="787" actId="115"/>
      <pc:docMkLst>
        <pc:docMk/>
      </pc:docMkLst>
      <pc:sldChg chg="addSp modSp mod">
        <pc:chgData name="Alison Cardozo" userId="4b66473e97946a4b" providerId="LiveId" clId="{327657E9-882C-4789-AE19-4B4D7D077FE9}" dt="2026-04-29T15:31:02.672" v="131" actId="121"/>
        <pc:sldMkLst>
          <pc:docMk/>
          <pc:sldMk cId="4222709410" sldId="256"/>
        </pc:sldMkLst>
        <pc:spChg chg="add mod">
          <ac:chgData name="Alison Cardozo" userId="4b66473e97946a4b" providerId="LiveId" clId="{327657E9-882C-4789-AE19-4B4D7D077FE9}" dt="2026-04-29T15:31:02.672" v="131" actId="121"/>
          <ac:spMkLst>
            <pc:docMk/>
            <pc:sldMk cId="4222709410" sldId="256"/>
            <ac:spMk id="2" creationId="{FB953B9C-D2D3-C2AC-B5CA-4A4648A5D42C}"/>
          </ac:spMkLst>
        </pc:spChg>
        <pc:picChg chg="mod">
          <ac:chgData name="Alison Cardozo" userId="4b66473e97946a4b" providerId="LiveId" clId="{327657E9-882C-4789-AE19-4B4D7D077FE9}" dt="2026-04-28T16:46:24.605" v="68" actId="14100"/>
          <ac:picMkLst>
            <pc:docMk/>
            <pc:sldMk cId="4222709410" sldId="256"/>
            <ac:picMk id="10" creationId="{A4996537-3525-6D65-7521-025C04503765}"/>
          </ac:picMkLst>
        </pc:picChg>
      </pc:sldChg>
      <pc:sldChg chg="addSp modSp mod">
        <pc:chgData name="Alison Cardozo" userId="4b66473e97946a4b" providerId="LiveId" clId="{327657E9-882C-4789-AE19-4B4D7D077FE9}" dt="2026-04-29T15:33:53.661" v="302" actId="20577"/>
        <pc:sldMkLst>
          <pc:docMk/>
          <pc:sldMk cId="2516754643" sldId="257"/>
        </pc:sldMkLst>
        <pc:spChg chg="add mod">
          <ac:chgData name="Alison Cardozo" userId="4b66473e97946a4b" providerId="LiveId" clId="{327657E9-882C-4789-AE19-4B4D7D077FE9}" dt="2026-04-29T15:33:53.661" v="302" actId="20577"/>
          <ac:spMkLst>
            <pc:docMk/>
            <pc:sldMk cId="2516754643" sldId="257"/>
            <ac:spMk id="4" creationId="{A9C7E7D5-9059-82FF-A364-2F5BBD8E664C}"/>
          </ac:spMkLst>
        </pc:spChg>
      </pc:sldChg>
      <pc:sldChg chg="addSp modSp mod">
        <pc:chgData name="Alison Cardozo" userId="4b66473e97946a4b" providerId="LiveId" clId="{327657E9-882C-4789-AE19-4B4D7D077FE9}" dt="2026-04-29T15:34:02.498" v="320" actId="20577"/>
        <pc:sldMkLst>
          <pc:docMk/>
          <pc:sldMk cId="3339947793" sldId="258"/>
        </pc:sldMkLst>
        <pc:spChg chg="add mod">
          <ac:chgData name="Alison Cardozo" userId="4b66473e97946a4b" providerId="LiveId" clId="{327657E9-882C-4789-AE19-4B4D7D077FE9}" dt="2026-04-29T15:34:02.498" v="320" actId="20577"/>
          <ac:spMkLst>
            <pc:docMk/>
            <pc:sldMk cId="3339947793" sldId="258"/>
            <ac:spMk id="4" creationId="{56D9A25A-238A-886A-1103-4F9429748987}"/>
          </ac:spMkLst>
        </pc:spChg>
      </pc:sldChg>
      <pc:sldChg chg="addSp modSp mod">
        <pc:chgData name="Alison Cardozo" userId="4b66473e97946a4b" providerId="LiveId" clId="{327657E9-882C-4789-AE19-4B4D7D077FE9}" dt="2026-04-29T15:34:33.516" v="341" actId="20577"/>
        <pc:sldMkLst>
          <pc:docMk/>
          <pc:sldMk cId="3958504210" sldId="259"/>
        </pc:sldMkLst>
        <pc:spChg chg="add mod">
          <ac:chgData name="Alison Cardozo" userId="4b66473e97946a4b" providerId="LiveId" clId="{327657E9-882C-4789-AE19-4B4D7D077FE9}" dt="2026-04-29T15:34:33.516" v="341" actId="20577"/>
          <ac:spMkLst>
            <pc:docMk/>
            <pc:sldMk cId="3958504210" sldId="259"/>
            <ac:spMk id="4" creationId="{BA39E164-9924-3430-9DAB-04CCC6B5005C}"/>
          </ac:spMkLst>
        </pc:spChg>
      </pc:sldChg>
      <pc:sldChg chg="addSp modSp mod">
        <pc:chgData name="Alison Cardozo" userId="4b66473e97946a4b" providerId="LiveId" clId="{327657E9-882C-4789-AE19-4B4D7D077FE9}" dt="2026-04-29T15:35:17.609" v="373" actId="20577"/>
        <pc:sldMkLst>
          <pc:docMk/>
          <pc:sldMk cId="986799295" sldId="260"/>
        </pc:sldMkLst>
        <pc:spChg chg="add mod">
          <ac:chgData name="Alison Cardozo" userId="4b66473e97946a4b" providerId="LiveId" clId="{327657E9-882C-4789-AE19-4B4D7D077FE9}" dt="2026-04-29T15:35:17.609" v="373" actId="20577"/>
          <ac:spMkLst>
            <pc:docMk/>
            <pc:sldMk cId="986799295" sldId="260"/>
            <ac:spMk id="4" creationId="{729D5DA0-B0A5-7AD1-9470-3019F1D49858}"/>
          </ac:spMkLst>
        </pc:spChg>
      </pc:sldChg>
      <pc:sldChg chg="addSp delSp modSp mod">
        <pc:chgData name="Alison Cardozo" userId="4b66473e97946a4b" providerId="LiveId" clId="{327657E9-882C-4789-AE19-4B4D7D077FE9}" dt="2026-04-29T15:35:59.473" v="409" actId="20577"/>
        <pc:sldMkLst>
          <pc:docMk/>
          <pc:sldMk cId="2235594915" sldId="261"/>
        </pc:sldMkLst>
        <pc:spChg chg="add mod">
          <ac:chgData name="Alison Cardozo" userId="4b66473e97946a4b" providerId="LiveId" clId="{327657E9-882C-4789-AE19-4B4D7D077FE9}" dt="2026-04-29T15:35:59.473" v="409" actId="20577"/>
          <ac:spMkLst>
            <pc:docMk/>
            <pc:sldMk cId="2235594915" sldId="261"/>
            <ac:spMk id="3" creationId="{722CEACD-D72B-3D3D-ABED-AD675AF0F5D3}"/>
          </ac:spMkLst>
        </pc:spChg>
        <pc:spChg chg="add del mod">
          <ac:chgData name="Alison Cardozo" userId="4b66473e97946a4b" providerId="LiveId" clId="{327657E9-882C-4789-AE19-4B4D7D077FE9}" dt="2026-04-28T16:38:19.111" v="17" actId="478"/>
          <ac:spMkLst>
            <pc:docMk/>
            <pc:sldMk cId="2235594915" sldId="261"/>
            <ac:spMk id="9" creationId="{5F981826-C875-53CA-CB63-7C673463C96F}"/>
          </ac:spMkLst>
        </pc:spChg>
        <pc:spChg chg="add mod">
          <ac:chgData name="Alison Cardozo" userId="4b66473e97946a4b" providerId="LiveId" clId="{327657E9-882C-4789-AE19-4B4D7D077FE9}" dt="2026-04-28T16:42:50.338" v="67" actId="1076"/>
          <ac:spMkLst>
            <pc:docMk/>
            <pc:sldMk cId="2235594915" sldId="261"/>
            <ac:spMk id="10" creationId="{54253B6D-6D1E-C19C-1EF8-BE052E0277B9}"/>
          </ac:spMkLst>
        </pc:spChg>
        <pc:picChg chg="mod">
          <ac:chgData name="Alison Cardozo" userId="4b66473e97946a4b" providerId="LiveId" clId="{327657E9-882C-4789-AE19-4B4D7D077FE9}" dt="2026-04-28T16:49:24.492" v="81"/>
          <ac:picMkLst>
            <pc:docMk/>
            <pc:sldMk cId="2235594915" sldId="261"/>
            <ac:picMk id="7" creationId="{5431D31B-FE7B-B8CF-44A2-3C0517497064}"/>
          </ac:picMkLst>
        </pc:picChg>
      </pc:sldChg>
      <pc:sldChg chg="addSp delSp modSp mod">
        <pc:chgData name="Alison Cardozo" userId="4b66473e97946a4b" providerId="LiveId" clId="{327657E9-882C-4789-AE19-4B4D7D077FE9}" dt="2026-04-29T15:46:51.581" v="458" actId="207"/>
        <pc:sldMkLst>
          <pc:docMk/>
          <pc:sldMk cId="4139799251" sldId="262"/>
        </pc:sldMkLst>
        <pc:spChg chg="add mod">
          <ac:chgData name="Alison Cardozo" userId="4b66473e97946a4b" providerId="LiveId" clId="{327657E9-882C-4789-AE19-4B4D7D077FE9}" dt="2026-04-29T15:46:51.581" v="458" actId="207"/>
          <ac:spMkLst>
            <pc:docMk/>
            <pc:sldMk cId="4139799251" sldId="262"/>
            <ac:spMk id="2" creationId="{8C5ED217-F7A4-0BDC-1379-8FB7593B4FDA}"/>
          </ac:spMkLst>
        </pc:spChg>
        <pc:spChg chg="del mod">
          <ac:chgData name="Alison Cardozo" userId="4b66473e97946a4b" providerId="LiveId" clId="{327657E9-882C-4789-AE19-4B4D7D077FE9}" dt="2026-04-28T16:34:29.995" v="5" actId="478"/>
          <ac:spMkLst>
            <pc:docMk/>
            <pc:sldMk cId="4139799251" sldId="262"/>
            <ac:spMk id="2" creationId="{D37B0707-AA38-200A-FD4D-FDFA3ABE755F}"/>
          </ac:spMkLst>
        </pc:spChg>
        <pc:spChg chg="del">
          <ac:chgData name="Alison Cardozo" userId="4b66473e97946a4b" providerId="LiveId" clId="{327657E9-882C-4789-AE19-4B4D7D077FE9}" dt="2026-04-29T15:37:10.222" v="441" actId="478"/>
          <ac:spMkLst>
            <pc:docMk/>
            <pc:sldMk cId="4139799251" sldId="262"/>
            <ac:spMk id="8" creationId="{4F3DF378-7222-C766-4A4E-BC11143F1D9F}"/>
          </ac:spMkLst>
        </pc:spChg>
        <pc:spChg chg="add del mod">
          <ac:chgData name="Alison Cardozo" userId="4b66473e97946a4b" providerId="LiveId" clId="{327657E9-882C-4789-AE19-4B4D7D077FE9}" dt="2026-04-28T16:34:35.453" v="6" actId="478"/>
          <ac:spMkLst>
            <pc:docMk/>
            <pc:sldMk cId="4139799251" sldId="262"/>
            <ac:spMk id="10" creationId="{F2B131D6-A01E-15E4-A682-D6D8658F78E1}"/>
          </ac:spMkLst>
        </pc:spChg>
      </pc:sldChg>
      <pc:sldChg chg="addSp modSp new mod ord">
        <pc:chgData name="Alison Cardozo" userId="4b66473e97946a4b" providerId="LiveId" clId="{327657E9-882C-4789-AE19-4B4D7D077FE9}" dt="2026-04-29T17:17:26.873" v="787" actId="115"/>
        <pc:sldMkLst>
          <pc:docMk/>
          <pc:sldMk cId="3298031169" sldId="263"/>
        </pc:sldMkLst>
        <pc:spChg chg="add mod">
          <ac:chgData name="Alison Cardozo" userId="4b66473e97946a4b" providerId="LiveId" clId="{327657E9-882C-4789-AE19-4B4D7D077FE9}" dt="2026-04-29T17:17:26.873" v="787" actId="115"/>
          <ac:spMkLst>
            <pc:docMk/>
            <pc:sldMk cId="3298031169" sldId="263"/>
            <ac:spMk id="3" creationId="{ADA40529-B6CD-FC92-6E8E-33AEA96341AA}"/>
          </ac:spMkLst>
        </pc:spChg>
      </pc:sldChg>
      <pc:sldChg chg="addSp modSp new mod">
        <pc:chgData name="Alison Cardozo" userId="4b66473e97946a4b" providerId="LiveId" clId="{327657E9-882C-4789-AE19-4B4D7D077FE9}" dt="2026-04-29T16:55:47.996" v="538" actId="115"/>
        <pc:sldMkLst>
          <pc:docMk/>
          <pc:sldMk cId="2801792777" sldId="264"/>
        </pc:sldMkLst>
        <pc:spChg chg="add mod">
          <ac:chgData name="Alison Cardozo" userId="4b66473e97946a4b" providerId="LiveId" clId="{327657E9-882C-4789-AE19-4B4D7D077FE9}" dt="2026-04-29T16:55:47.996" v="538" actId="115"/>
          <ac:spMkLst>
            <pc:docMk/>
            <pc:sldMk cId="2801792777" sldId="264"/>
            <ac:spMk id="3" creationId="{E8D17AEB-5FC6-8346-E06D-97F39DF2426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9B83B6-9CDF-42A4-9F75-A03B0D81842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D32057-F2BC-4C37-BD6E-E8C7AC30A1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343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D32057-F2BC-4C37-BD6E-E8C7AC30A15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3662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D32057-F2BC-4C37-BD6E-E8C7AC30A15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881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D32057-F2BC-4C37-BD6E-E8C7AC30A15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568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D32057-F2BC-4C37-BD6E-E8C7AC30A15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4746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D32057-F2BC-4C37-BD6E-E8C7AC30A15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5428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D32057-F2BC-4C37-BD6E-E8C7AC30A15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0628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D32057-F2BC-4C37-BD6E-E8C7AC30A15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359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7D3D7-29D8-00C8-5F64-C9B81F0E26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512E05-7102-9C46-A4F4-AAC1EF130A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20135D-E1FE-E18F-E54A-8A5DD37EA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F3063-0B9C-8085-5779-FB463F484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C18412-F46C-9D3A-7423-97F24442E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930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7EDF1-1134-B868-6611-4DDD6D8A9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DCFE3-12FA-57C8-7ACA-71AE096D40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F3DC07-19A7-EC16-4CEA-E6182884A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128A5-D92C-AFE3-E7A2-C8C741EEF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7F25A-F181-9082-D901-96FD7091F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145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6D1C8-8948-E334-9948-69D975FB9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9C30B1-75A1-A125-53B1-0A1EABD650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B6C0D3-504D-7E3B-E832-CD00746AB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581CA4-0820-404F-C6BB-4ADADED84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29CBE0-EC5F-4740-2AEC-A717238EC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548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87D0A-B3D2-D03D-B376-A41F1D08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83CB5-7A41-A135-1B4F-E3E6290FF6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43AD20-8E6F-82D4-22BF-A621040FCA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04B5B7-EADD-29D0-5B29-686F6C246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6F982B-9A97-A249-8E07-D80B504F9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7FA235-AE64-78CC-5E67-B64D182F9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352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D044B-1AE9-A6F9-A5AD-F7FDB154F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B05159-BFFF-C33D-03BD-B1B94E9972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362CC9-9062-5905-96E4-2AE22ED3B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A0506C-061C-5734-05EE-ABAB84DC61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8AC32D-4A87-B2DD-4F79-938C88EF26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3D66DD-8698-89DB-93B5-CEA253FD7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EF2A39-DAB1-7EF6-F9CD-94339D09B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DB6A2B-1EDD-BB38-AB26-125605BF3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45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A9294-E795-2CF0-9B77-BCF42E602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2F33FC-E490-6A88-FC59-56F2CDBFD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408693-B16D-42F1-25FC-453A0DF89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38F21-8CEE-2DC8-15BD-29C3B162D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843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BF5825-6ACA-1DD6-BDC7-88F9882CA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1E43A6-20BC-F58E-0789-41B58F5AB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12486D-F48F-4831-CF4B-85ABAC8D2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69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E90E2-AFAC-21F3-3B8C-4426FB485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181AB-9904-7EF4-45A1-D70E778E36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E2B2FB-63D0-777A-A1C6-45C2DA4FBD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B35B2D-605B-56C5-89E8-F0664EAA6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422AA3-1CC8-56D5-50B7-7B5F952C7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A19C3F-6471-40FE-D0B6-F0135B31D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709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963FD-4BD6-2067-E83D-5D7E2C688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A23E69-0F4C-919B-6F87-5BB95D52C9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8C3786-3613-45B3-3D36-C75516F122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5FB5E0-FCC2-CB05-0437-26A6D5711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51CB5-E8F3-F085-73D1-34B19F6ED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3EA46E-11BD-524D-C7AF-8DFA8B7A6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731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84D91-9410-4673-9F52-91871F12F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7AEB35-CA56-EFCB-DDAE-B5FFB53DF3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8C53FD-E3BE-F4C0-9684-122C8613C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252BEA-A569-F36F-9F10-B1F5DB434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52D3D-BD78-6EF0-B4AF-6FA48B38D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688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D046C0-DC66-3D3F-9351-7D99756CD7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D7D2FC-F699-66EA-6824-948759F0E5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1D8C2-4F9F-A87E-3543-F1E2E371A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C74F4-8490-AA53-7487-5EAC3B7A6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225E1-1650-F687-011A-3BBDE235C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882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88E297-09C3-6687-ACF9-4BBB34E54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DEC641-4FF8-3E9F-FDF8-0490A54EF9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7BC5C-5A93-5CC8-7A69-C5E5F4F535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B3B953-2E79-4D47-A5FB-FA56039906A1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A0DE42-36A7-E5A7-F1B3-5E746DCB4C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EDEB4-3FC2-DF3F-3FC4-44859A210E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D8564F-824D-4A37-8E3A-C48995A14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487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sdmanuals.com/professional/psychiatric-disorders/personality-disorders/overview-of-personality-disorders" TargetMode="External"/><Relationship Id="rId3" Type="http://schemas.openxmlformats.org/officeDocument/2006/relationships/hyperlink" Target="https://www.allaboutai.com/wp-content/uploads/2023/12/challenges-for-Nouvelle.jpg?utm_source=copilot.com" TargetMode="External"/><Relationship Id="rId7" Type="http://schemas.openxmlformats.org/officeDocument/2006/relationships/hyperlink" Target="https://www.mentalhealth-uk.org/" TargetMode="External"/><Relationship Id="rId2" Type="http://schemas.openxmlformats.org/officeDocument/2006/relationships/hyperlink" Target="https://t3.ftcdn.net/jpg/06/21/47/86/360_F_621478695_dLifA0Ji08l6Y85ZmpJKrn1JhsmskW85.jpg?utm_source=copilo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knownpsychology.com/wp-content/uploads/2024/03/Untitled-design.png" TargetMode="External"/><Relationship Id="rId5" Type="http://schemas.openxmlformats.org/officeDocument/2006/relationships/hyperlink" Target="https://img.freepik.com/premium-photo/collage-diverse-faces-displaying-various-emotions_1326522-13493.jpg?utm_source=copilot.com" TargetMode="External"/><Relationship Id="rId10" Type="http://schemas.openxmlformats.org/officeDocument/2006/relationships/hyperlink" Target="https://images.fineartamerica.com/images/artworkimages/mediumlarge/3/echo-and-narcissus-by-john-william-waterhouse-1903-john-william-waterhouse.jpg?utm_source=copilot.com" TargetMode="External"/><Relationship Id="rId4" Type="http://schemas.openxmlformats.org/officeDocument/2006/relationships/hyperlink" Target="https://doi.org/10.1176/appi.books.9780890425787" TargetMode="External"/><Relationship Id="rId9" Type="http://schemas.openxmlformats.org/officeDocument/2006/relationships/hyperlink" Target="https://therapymantra.co/wp-content/uploads/2022/02/Causes-of-Personality-Disorder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DA40529-B6CD-FC92-6E8E-33AEA96341AA}"/>
              </a:ext>
            </a:extLst>
          </p:cNvPr>
          <p:cNvSpPr txBox="1"/>
          <p:nvPr/>
        </p:nvSpPr>
        <p:spPr>
          <a:xfrm>
            <a:off x="1492250" y="620314"/>
            <a:ext cx="9207499" cy="50223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1600" dirty="0">
                <a:effectLst/>
                <a:ea typeface="Segoe UI" panose="020B0502040204020203" pitchFamily="34" charset="0"/>
                <a:cs typeface="Times New Roman" panose="02020603050405020304" pitchFamily="18" charset="0"/>
              </a:rPr>
              <a:t>ECPS4016: Personality and Individual Differences – </a:t>
            </a:r>
            <a:r>
              <a:rPr lang="en-US" sz="1600" dirty="0">
                <a:ea typeface="Segoe UI" panose="020B0502040204020203" pitchFamily="34" charset="0"/>
                <a:cs typeface="Times New Roman" panose="02020603050405020304" pitchFamily="18" charset="0"/>
              </a:rPr>
              <a:t>Group Presentation, 30 April 2026</a:t>
            </a:r>
            <a:endParaRPr lang="en-GB" sz="1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ctr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6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AI Declaration</a:t>
            </a:r>
            <a:endParaRPr lang="en-GB" sz="1600" u="sng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 acknowledge the use of ChatGPT (chatgpt.com) on various dates in April 2026 to support my research using the prompt(s): </a:t>
            </a:r>
            <a:endParaRPr lang="en-GB" sz="1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spcAft>
                <a:spcPts val="800"/>
              </a:spcAft>
            </a:pPr>
            <a:r>
              <a:rPr lang="en-US" sz="1600" dirty="0">
                <a:ea typeface="Times New Roman" panose="02020603050405020304" pitchFamily="18" charset="0"/>
                <a:cs typeface="Times New Roman" panose="02020603050405020304" pitchFamily="18" charset="0"/>
              </a:rPr>
              <a:t>	1.  Please give good academic resources for researching Personality Disorders.</a:t>
            </a:r>
          </a:p>
          <a:p>
            <a:pPr lvl="0">
              <a:lnSpc>
                <a:spcPct val="200000"/>
              </a:lnSpc>
              <a:spcAft>
                <a:spcPts val="800"/>
              </a:spcAft>
            </a:pPr>
            <a:r>
              <a:rPr lang="en-US" sz="1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	2.  Please check spelling, grammar and formatting without changing wording.</a:t>
            </a:r>
            <a:endParaRPr lang="en-GB" sz="1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  <a:endParaRPr lang="en-GB" sz="1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031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4996537-3525-6D65-7521-025C0450376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alphaModFix amt="85000"/>
          </a:blip>
          <a:stretch>
            <a:fillRect/>
          </a:stretch>
        </p:blipFill>
        <p:spPr>
          <a:xfrm>
            <a:off x="0" y="-20481"/>
            <a:ext cx="12192000" cy="6878481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9C5C49C-A718-B467-6FE9-E6E079C7BE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03300" y="513727"/>
            <a:ext cx="10185400" cy="4347633"/>
          </a:xfrm>
        </p:spPr>
        <p:txBody>
          <a:bodyPr>
            <a:normAutofit fontScale="32500" lnSpcReduction="20000"/>
          </a:bodyPr>
          <a:lstStyle/>
          <a:p>
            <a:r>
              <a:rPr lang="en-GB" sz="111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schemeClr val="accent4">
                      <a:lumMod val="50000"/>
                      <a:alpha val="40000"/>
                    </a:schemeClr>
                  </a:outerShdw>
                </a:effectLst>
              </a:rPr>
              <a:t>ECPS4016 </a:t>
            </a:r>
          </a:p>
          <a:p>
            <a:r>
              <a:rPr lang="en-GB" sz="111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schemeClr val="accent4">
                      <a:lumMod val="50000"/>
                      <a:alpha val="40000"/>
                    </a:schemeClr>
                  </a:outerShdw>
                </a:effectLst>
              </a:rPr>
              <a:t>Personality and Individual Differences</a:t>
            </a:r>
          </a:p>
          <a:p>
            <a:r>
              <a:rPr lang="en-GB" sz="111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schemeClr val="accent4">
                      <a:lumMod val="50000"/>
                      <a:alpha val="40000"/>
                    </a:schemeClr>
                  </a:outerShdw>
                </a:effectLst>
              </a:rPr>
              <a:t>Group Presentation</a:t>
            </a:r>
          </a:p>
          <a:p>
            <a:endParaRPr lang="en-GB" sz="13500" b="1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bg1"/>
              </a:solidFill>
            </a:endParaRPr>
          </a:p>
          <a:p>
            <a:endParaRPr lang="en-GB" sz="13500" b="1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bg1"/>
              </a:solidFill>
            </a:endParaRPr>
          </a:p>
          <a:p>
            <a:r>
              <a:rPr lang="en-GB" sz="22200" b="1" dirty="0">
                <a:solidFill>
                  <a:schemeClr val="bg1"/>
                </a:solidFill>
                <a:effectLst>
                  <a:outerShdw blurRad="50800" dist="38100" dir="2700000" algn="tl" rotWithShape="0">
                    <a:schemeClr val="accent4">
                      <a:lumMod val="50000"/>
                      <a:alpha val="40000"/>
                    </a:schemeClr>
                  </a:outerShdw>
                </a:effectLst>
              </a:rPr>
              <a:t>Personality Disorders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953B9C-D2D3-C2AC-B5CA-4A4648A5D42C}"/>
              </a:ext>
            </a:extLst>
          </p:cNvPr>
          <p:cNvSpPr txBox="1"/>
          <p:nvPr/>
        </p:nvSpPr>
        <p:spPr>
          <a:xfrm>
            <a:off x="9304869" y="6522080"/>
            <a:ext cx="28617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>
                <a:solidFill>
                  <a:schemeClr val="bg1"/>
                </a:solidFill>
              </a:rPr>
              <a:t>(</a:t>
            </a:r>
            <a:r>
              <a:rPr lang="en-GB" sz="1400" dirty="0" err="1">
                <a:solidFill>
                  <a:schemeClr val="bg1"/>
                </a:solidFill>
              </a:rPr>
              <a:t>Freepik</a:t>
            </a:r>
            <a:r>
              <a:rPr lang="en-GB" sz="1400" dirty="0">
                <a:solidFill>
                  <a:schemeClr val="bg1"/>
                </a:solidFill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4222709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E53A23-8CDF-F253-9E2B-F6EE96BA24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A85932-4BDA-4271-49ED-E851CF4A54A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 l="50000"/>
          <a:stretch>
            <a:fillRect/>
          </a:stretch>
        </p:blipFill>
        <p:spPr>
          <a:xfrm>
            <a:off x="6096000" y="1"/>
            <a:ext cx="6096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D89CF-9E65-0484-92D3-E22D5BCDF5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122363"/>
            <a:ext cx="6096000" cy="901170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What is a Personality Disorder?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821159-E27B-F990-0F2C-181B8EB271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9651" y="2336800"/>
            <a:ext cx="5603131" cy="2921000"/>
          </a:xfrm>
        </p:spPr>
        <p:txBody>
          <a:bodyPr>
            <a:normAutofit lnSpcReduction="10000"/>
          </a:bodyPr>
          <a:lstStyle/>
          <a:p>
            <a:pPr marL="342900" lvl="0" indent="-342900" algn="l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Chronic and inflexible patterns of feelings, thoughts and behaviour.</a:t>
            </a:r>
          </a:p>
          <a:p>
            <a:pPr marL="342900" lvl="0" indent="-342900" algn="l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Differ significantly from typical patterns.</a:t>
            </a:r>
          </a:p>
          <a:p>
            <a:pPr marL="342900" lvl="0" indent="-342900" algn="l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Lead to distress and dysfunction.</a:t>
            </a:r>
          </a:p>
          <a:p>
            <a:pPr algn="l"/>
            <a:r>
              <a:rPr lang="en-GB" sz="1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(American Psychiatric Association,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C7E7D5-9059-82FF-A364-2F5BBD8E664C}"/>
              </a:ext>
            </a:extLst>
          </p:cNvPr>
          <p:cNvSpPr txBox="1"/>
          <p:nvPr/>
        </p:nvSpPr>
        <p:spPr>
          <a:xfrm>
            <a:off x="9304869" y="6522080"/>
            <a:ext cx="28617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>
                <a:solidFill>
                  <a:schemeClr val="bg1"/>
                </a:solidFill>
              </a:rPr>
              <a:t>(Adobe Stock, n.d.)</a:t>
            </a:r>
          </a:p>
        </p:txBody>
      </p:sp>
    </p:spTree>
    <p:extLst>
      <p:ext uri="{BB962C8B-B14F-4D97-AF65-F5344CB8AC3E}">
        <p14:creationId xmlns:p14="http://schemas.microsoft.com/office/powerpoint/2010/main" val="25167546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0612C7-EBBC-C63D-83AE-0F9C94CFD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AA34AFF-42A6-6E58-9194-A549DD8687A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0000"/>
          <a:stretch>
            <a:fillRect/>
          </a:stretch>
        </p:blipFill>
        <p:spPr>
          <a:xfrm>
            <a:off x="0" y="0"/>
            <a:ext cx="6096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445E84-033A-7290-422A-76B22C3412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122363"/>
            <a:ext cx="6095999" cy="90117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Key Characteristics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FB823F-23BE-ECA9-11FE-F8ED08CBBC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1888" y="2336800"/>
            <a:ext cx="5710138" cy="2921000"/>
          </a:xfrm>
        </p:spPr>
        <p:txBody>
          <a:bodyPr>
            <a:normAutofit/>
          </a:bodyPr>
          <a:lstStyle/>
          <a:p>
            <a:pPr marL="342900" lvl="0" indent="-342900" algn="l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Rigid and hard to change.</a:t>
            </a:r>
          </a:p>
          <a:p>
            <a:pPr marL="342900" lvl="0" indent="-342900" algn="l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Negatively impact relationships, work/study and wellbeing.</a:t>
            </a:r>
          </a:p>
          <a:p>
            <a:pPr marL="342900" lvl="0" indent="-342900" algn="l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Start in early adulthood/adolescence.</a:t>
            </a:r>
          </a:p>
          <a:p>
            <a:pPr algn="l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(MSD Manual Professional Edition, 2026)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D9A25A-238A-886A-1103-4F9429748987}"/>
              </a:ext>
            </a:extLst>
          </p:cNvPr>
          <p:cNvSpPr txBox="1"/>
          <p:nvPr/>
        </p:nvSpPr>
        <p:spPr>
          <a:xfrm>
            <a:off x="3217312" y="6522080"/>
            <a:ext cx="28617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>
                <a:solidFill>
                  <a:schemeClr val="bg1"/>
                </a:solidFill>
              </a:rPr>
              <a:t>(Adobe Stock, n.d.)</a:t>
            </a:r>
          </a:p>
        </p:txBody>
      </p:sp>
    </p:spTree>
    <p:extLst>
      <p:ext uri="{BB962C8B-B14F-4D97-AF65-F5344CB8AC3E}">
        <p14:creationId xmlns:p14="http://schemas.microsoft.com/office/powerpoint/2010/main" val="3339947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39DBEB-88B9-D112-AAEE-4227FDA1BF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CFC70B8-8120-3FC8-4F6A-119B52F8E00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alphaModFix amt="8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082"/>
            <a:ext cx="12192000" cy="68723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E58040-29CF-ABAB-FE07-89135B017D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90117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Causes of Personality Disorders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BFA3C2-25C1-AA46-7452-1BF7638024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36800"/>
            <a:ext cx="9144000" cy="2921000"/>
          </a:xfrm>
        </p:spPr>
        <p:txBody>
          <a:bodyPr/>
          <a:lstStyle/>
          <a:p>
            <a:pPr marL="342900" lvl="0" indent="-342900" algn="l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Biological – genetics, temperament.</a:t>
            </a:r>
          </a:p>
          <a:p>
            <a:pPr marL="342900" lvl="0" indent="-342900" algn="l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Psychological – early experiences, attachment.</a:t>
            </a:r>
          </a:p>
          <a:p>
            <a:pPr marL="342900" lvl="0" indent="-342900" algn="l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Socio-Environmental – nurturing, trauma.</a:t>
            </a:r>
          </a:p>
          <a:p>
            <a:pPr algn="l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(Mental Health UK, n.d.)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39E164-9924-3430-9DAB-04CCC6B5005C}"/>
              </a:ext>
            </a:extLst>
          </p:cNvPr>
          <p:cNvSpPr txBox="1"/>
          <p:nvPr/>
        </p:nvSpPr>
        <p:spPr>
          <a:xfrm>
            <a:off x="9304869" y="6522080"/>
            <a:ext cx="28617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>
                <a:solidFill>
                  <a:schemeClr val="bg1"/>
                </a:solidFill>
              </a:rPr>
              <a:t>(Therapy Mantra, 2022)</a:t>
            </a:r>
          </a:p>
        </p:txBody>
      </p:sp>
    </p:spTree>
    <p:extLst>
      <p:ext uri="{BB962C8B-B14F-4D97-AF65-F5344CB8AC3E}">
        <p14:creationId xmlns:p14="http://schemas.microsoft.com/office/powerpoint/2010/main" val="3958504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DF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67895A-000F-7FFF-24AA-9A7F033EA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138DE1-BFDD-B8B2-D2FB-0785AAF9BEF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3540868"/>
            <a:ext cx="12192000" cy="33171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EBA17A-680C-EA1C-0A5B-92392745EA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122363"/>
            <a:ext cx="12192000" cy="90117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Evolution of Personality Disorders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9443A0-259B-03C2-D4D1-3CE3A91DB2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36800"/>
            <a:ext cx="9283430" cy="3480340"/>
          </a:xfrm>
        </p:spPr>
        <p:txBody>
          <a:bodyPr>
            <a:normAutofit/>
          </a:bodyPr>
          <a:lstStyle/>
          <a:p>
            <a:pPr marL="342900" lvl="0" indent="-342900" algn="l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Hippocrates – melancholia caused by excess of black bile.</a:t>
            </a:r>
          </a:p>
          <a:p>
            <a:pPr marL="342900" lvl="0" indent="-342900" algn="l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Philippe Pinel – mania without delusion.</a:t>
            </a:r>
          </a:p>
          <a:p>
            <a:pPr marL="342900" lvl="0" indent="-342900" algn="l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Kurt Schneider – psychopathic personalities.</a:t>
            </a:r>
          </a:p>
          <a:p>
            <a:pPr marL="342900" lvl="0" indent="-342900" algn="l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DSM – formal diagnostic recognition, cluster system.</a:t>
            </a:r>
          </a:p>
          <a:p>
            <a:pPr algn="l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(Porter, 2002; Shorter, 1997; American Psychiatric Association, 2013)</a:t>
            </a:r>
          </a:p>
          <a:p>
            <a:pPr algn="l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9D5DA0-B0A5-7AD1-9470-3019F1D49858}"/>
              </a:ext>
            </a:extLst>
          </p:cNvPr>
          <p:cNvSpPr txBox="1"/>
          <p:nvPr/>
        </p:nvSpPr>
        <p:spPr>
          <a:xfrm>
            <a:off x="9304869" y="6522080"/>
            <a:ext cx="28617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(All About AI, 2023)</a:t>
            </a:r>
          </a:p>
        </p:txBody>
      </p:sp>
    </p:spTree>
    <p:extLst>
      <p:ext uri="{BB962C8B-B14F-4D97-AF65-F5344CB8AC3E}">
        <p14:creationId xmlns:p14="http://schemas.microsoft.com/office/powerpoint/2010/main" val="986799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377792-27DE-232B-97E2-4AA62C5232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431D31B-FE7B-B8CF-44A2-3C051749706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t="11236"/>
          <a:stretch>
            <a:fillRect/>
          </a:stretch>
        </p:blipFill>
        <p:spPr>
          <a:xfrm>
            <a:off x="0" y="2752929"/>
            <a:ext cx="12179058" cy="410507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643553-02B4-0D51-AB42-7012EE85C9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26252"/>
            <a:ext cx="9144000" cy="90117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Cluster System DSM-5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54253B6D-6D1E-C19C-1EF8-BE052E0277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7814" y="1688830"/>
            <a:ext cx="9283430" cy="3480340"/>
          </a:xfrm>
        </p:spPr>
        <p:txBody>
          <a:bodyPr>
            <a:normAutofit/>
          </a:bodyPr>
          <a:lstStyle/>
          <a:p>
            <a:pPr marL="342900" lvl="0" indent="-342900" algn="l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DSM-III 1980.</a:t>
            </a:r>
          </a:p>
          <a:p>
            <a:pPr lvl="0" algn="l">
              <a:lnSpc>
                <a:spcPct val="115000"/>
              </a:lnSpc>
            </a:pPr>
            <a:r>
              <a:rPr lang="en-GB" sz="2000" kern="10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(American Psychiatric Association, 2013)</a:t>
            </a:r>
          </a:p>
          <a:p>
            <a:pPr algn="l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2CEACD-D72B-3D3D-ABED-AD675AF0F5D3}"/>
              </a:ext>
            </a:extLst>
          </p:cNvPr>
          <p:cNvSpPr txBox="1"/>
          <p:nvPr/>
        </p:nvSpPr>
        <p:spPr>
          <a:xfrm>
            <a:off x="9304869" y="6522080"/>
            <a:ext cx="28617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>
                <a:solidFill>
                  <a:schemeClr val="accent1">
                    <a:lumMod val="75000"/>
                  </a:schemeClr>
                </a:solidFill>
              </a:rPr>
              <a:t>(Known Psychology, 2024)</a:t>
            </a:r>
          </a:p>
        </p:txBody>
      </p:sp>
    </p:spTree>
    <p:extLst>
      <p:ext uri="{BB962C8B-B14F-4D97-AF65-F5344CB8AC3E}">
        <p14:creationId xmlns:p14="http://schemas.microsoft.com/office/powerpoint/2010/main" val="2235594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D3EDE-9E0E-8E9D-5346-908378E72A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C66958D-1305-F31E-C6CD-C5E844F556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2000" cy="68602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C5ED217-F7A4-0BDC-1379-8FB7593B4FDA}"/>
              </a:ext>
            </a:extLst>
          </p:cNvPr>
          <p:cNvSpPr txBox="1"/>
          <p:nvPr/>
        </p:nvSpPr>
        <p:spPr>
          <a:xfrm>
            <a:off x="9304869" y="6522080"/>
            <a:ext cx="28617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>
                <a:solidFill>
                  <a:schemeClr val="bg1"/>
                </a:solidFill>
              </a:rPr>
              <a:t>(Waterhouse, 1903)</a:t>
            </a:r>
          </a:p>
        </p:txBody>
      </p:sp>
    </p:spTree>
    <p:extLst>
      <p:ext uri="{BB962C8B-B14F-4D97-AF65-F5344CB8AC3E}">
        <p14:creationId xmlns:p14="http://schemas.microsoft.com/office/powerpoint/2010/main" val="41397992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D17AEB-5FC6-8346-E06D-97F39DF24266}"/>
              </a:ext>
            </a:extLst>
          </p:cNvPr>
          <p:cNvSpPr txBox="1"/>
          <p:nvPr/>
        </p:nvSpPr>
        <p:spPr>
          <a:xfrm>
            <a:off x="758091" y="561077"/>
            <a:ext cx="10691447" cy="59100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r>
              <a:rPr lang="en-GB" sz="1200" dirty="0"/>
              <a:t>Adobe Stock. (n.d.). </a:t>
            </a:r>
            <a:r>
              <a:rPr lang="en-GB" sz="1200" i="1" dirty="0"/>
              <a:t>Collage of diverse faces</a:t>
            </a:r>
            <a:r>
              <a:rPr lang="en-GB" sz="1200" dirty="0"/>
              <a:t> [Photograph]. </a:t>
            </a:r>
            <a:r>
              <a:rPr lang="en-GB" sz="1200" dirty="0">
                <a:hlinkClick r:id="rId2" tooltip="t3.ftcdn.ne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https://t3.ftcdn.net/jpg/06/21/47/86/360_F_621478695_dLifA0Ji08l6Y85ZmpJKrn1JhsmskW85.jpg</a:t>
            </a:r>
            <a:endParaRPr lang="en-GB" sz="1200" b="0" dirty="0">
              <a:effectLst/>
              <a:latin typeface="Aptos" panose="020B0004020202020204" pitchFamily="34" charset="0"/>
              <a:ea typeface="Times New Roman" panose="02020603050405020304" pitchFamily="18" charset="0"/>
            </a:endParaRPr>
          </a:p>
          <a:p>
            <a:pPr indent="-457200">
              <a:buNone/>
            </a:pPr>
            <a:endParaRPr lang="en-GB" sz="1200" dirty="0"/>
          </a:p>
          <a:p>
            <a:pPr indent="-457200">
              <a:buNone/>
            </a:pPr>
            <a:r>
              <a:rPr lang="en-GB" sz="1200" dirty="0"/>
              <a:t>All About AI. (2023). </a:t>
            </a:r>
            <a:r>
              <a:rPr lang="en-GB" sz="1200" i="1" dirty="0"/>
              <a:t>Challenges for AI</a:t>
            </a:r>
            <a:r>
              <a:rPr lang="en-GB" sz="1200" dirty="0"/>
              <a:t> [Image]. </a:t>
            </a:r>
            <a:r>
              <a:rPr lang="en-GB" sz="1200" dirty="0">
                <a:hlinkClick r:id="rId3" tooltip="www.allaboutai.c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https://www.allaboutai.com/wp-content/uploads/2023/12/challenges-for-Nouvelle.jpg</a:t>
            </a:r>
            <a:endParaRPr lang="en-GB" sz="1200" b="0" dirty="0">
              <a:effectLst/>
              <a:latin typeface="Aptos" panose="020B0004020202020204" pitchFamily="34" charset="0"/>
              <a:ea typeface="Times New Roman" panose="02020603050405020304" pitchFamily="18" charset="0"/>
            </a:endParaRPr>
          </a:p>
          <a:p>
            <a:pPr indent="-457200">
              <a:buNone/>
            </a:pPr>
            <a:endParaRPr lang="en-GB" sz="1200" b="0" dirty="0">
              <a:effectLst/>
              <a:latin typeface="Aptos" panose="020B0004020202020204" pitchFamily="34" charset="0"/>
              <a:ea typeface="Times New Roman" panose="02020603050405020304" pitchFamily="18" charset="0"/>
            </a:endParaRPr>
          </a:p>
          <a:p>
            <a:pPr indent="-457200">
              <a:buNone/>
            </a:pPr>
            <a:r>
              <a:rPr lang="en-GB" sz="1200" b="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American Psychiatric Association. (2013).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Diagnostic and statistical manual of mental disorders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 (5th ed.). Author.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-457200">
              <a:buNone/>
            </a:pPr>
            <a:endParaRPr lang="en-GB" sz="1200" b="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r>
              <a:rPr lang="en-GB" sz="1200" b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American Psychiatric Association. (2022). </a:t>
            </a:r>
            <a:r>
              <a:rPr lang="en-GB" sz="1200" b="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Diagnostic and statistical manual of mental disorders</a:t>
            </a:r>
            <a:r>
              <a:rPr lang="en-GB" sz="1200" b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(5th ed.). 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 tooltip="doi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https://doi.org/10.1176/appi.books.9780890425787</a:t>
            </a:r>
            <a:endParaRPr lang="en-GB" sz="12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endParaRPr lang="en-GB" sz="1200" kern="1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r>
              <a:rPr lang="en-GB" sz="1200" dirty="0" err="1"/>
              <a:t>Freepik</a:t>
            </a:r>
            <a:r>
              <a:rPr lang="en-GB" sz="1200" dirty="0"/>
              <a:t>. (n.d.). </a:t>
            </a:r>
            <a:r>
              <a:rPr lang="en-GB" sz="1200" i="1" dirty="0"/>
              <a:t>Collage of diverse faces displaying various emotions</a:t>
            </a:r>
            <a:r>
              <a:rPr lang="en-GB" sz="1200" dirty="0"/>
              <a:t> [Photograph]. </a:t>
            </a:r>
            <a:r>
              <a:rPr lang="en-GB" sz="1200" dirty="0">
                <a:hlinkClick r:id="rId5" tooltip="img.freepik.c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https://img.freepik.com/premium-photo/collage-diverse-faces-displaying-various-emotions_1326522-13493.jpg</a:t>
            </a:r>
            <a:r>
              <a:rPr lang="en-GB" sz="1200" b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b="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endParaRPr lang="en-GB" sz="1200" kern="1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r>
              <a:rPr lang="en-GB" sz="1200" dirty="0"/>
              <a:t>Known Psychology. (2024). </a:t>
            </a:r>
            <a:r>
              <a:rPr lang="en-GB" sz="1200" i="1" dirty="0"/>
              <a:t>Untitled design</a:t>
            </a:r>
            <a:r>
              <a:rPr lang="en-GB" sz="1200" dirty="0"/>
              <a:t> [Graphic]. </a:t>
            </a:r>
            <a:r>
              <a:rPr lang="en-GB" sz="1200" dirty="0">
                <a:hlinkClick r:id="rId6" tooltip="knownpsychology.c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https://knownpsychology.com/wp-content/uploads/2024/03/Untitled-design.png</a:t>
            </a:r>
            <a:endParaRPr lang="en-GB" sz="1200" kern="1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endParaRPr lang="en-GB" sz="1200" b="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r>
              <a:rPr lang="en-GB" sz="1200" b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Health UK. (n.d.).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Causes of personality disorders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 tooltip="www.mentalhealth-uk.or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https://www.mentalhealth-uk.org</a:t>
            </a:r>
            <a:endParaRPr lang="en-GB" sz="12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endParaRPr lang="en-GB" sz="1200" b="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r>
              <a:rPr lang="en-GB" sz="1200" b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MSD Manual Professional Edition. (2026).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Overview of personality disorders</a:t>
            </a:r>
            <a:r>
              <a:rPr lang="en-GB" sz="1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Courier New" panose="02070309020205020404" pitchFamily="49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https://www.msdmanuals.com/professional/psychiatric-disorders/personality-disorders/overview-of-personality-disorders</a:t>
            </a:r>
            <a:endParaRPr lang="en-GB" sz="1200" kern="100" dirty="0"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endParaRPr lang="en-GB" sz="1200" b="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r>
              <a:rPr lang="en-GB" sz="1200" b="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Porter, R. (2002).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Madness: A brief history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. Oxford University Press.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-457200">
              <a:buNone/>
            </a:pPr>
            <a:endParaRPr lang="en-GB" sz="1200" b="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r>
              <a:rPr lang="en-GB" sz="1200" b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Shorter, E. (1997). </a:t>
            </a:r>
            <a:r>
              <a:rPr lang="en-GB" sz="1200" b="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history of psychiatry: From the era of the asylum to the age of Prozac</a:t>
            </a:r>
            <a:r>
              <a:rPr lang="en-GB" sz="1200" b="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John Wiley &amp; Sons</a:t>
            </a:r>
            <a:r>
              <a:rPr lang="en-GB" sz="12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indent="-457200">
              <a:buNone/>
            </a:pPr>
            <a:endParaRPr lang="en-GB" sz="1200" kern="1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r>
              <a:rPr lang="en-GB" sz="1200" dirty="0"/>
              <a:t>Therapy Mantra. (2022). </a:t>
            </a:r>
            <a:r>
              <a:rPr lang="en-GB" sz="1200" i="1" dirty="0"/>
              <a:t>Causes of personality disorders</a:t>
            </a:r>
            <a:r>
              <a:rPr lang="en-GB" sz="1200" dirty="0"/>
              <a:t> [Infographic]. </a:t>
            </a:r>
            <a:r>
              <a:rPr lang="en-GB" sz="1200" dirty="0">
                <a:hlinkClick r:id="rId9" tooltip="therapymantra.c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https://therapymantra.co/wp-content/uploads/2022/02/Causes-of-Personality-Disorders.png</a:t>
            </a:r>
            <a:endParaRPr lang="en-GB" sz="1200" kern="1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endParaRPr lang="en-GB" sz="1200" kern="1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indent="-457200">
              <a:buNone/>
            </a:pPr>
            <a:r>
              <a:rPr lang="en-GB" sz="1200" dirty="0"/>
              <a:t>Waterhouse, J. W. (1903). </a:t>
            </a:r>
            <a:r>
              <a:rPr lang="en-GB" sz="1200" i="1" dirty="0"/>
              <a:t>Echo and Narcissus</a:t>
            </a:r>
            <a:r>
              <a:rPr lang="en-GB" sz="1200" dirty="0"/>
              <a:t> [Painting]. Fine Art America. </a:t>
            </a:r>
            <a:r>
              <a:rPr lang="en-GB" sz="1200" dirty="0">
                <a:hlinkClick r:id="rId10" tooltip="images.fineartamerica.c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https://images.fineartamerica.com/images/artworkimages/mediumlarge/3/echo-and-narcissus-by-john-william-waterhouse-1903-john-william-waterhouse.jpg</a:t>
            </a:r>
            <a:endParaRPr lang="en-GB" sz="12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17927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683</Words>
  <Application>Microsoft Office PowerPoint</Application>
  <PresentationFormat>Widescreen</PresentationFormat>
  <Paragraphs>75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Aptos Display</vt:lpstr>
      <vt:lpstr>Arial</vt:lpstr>
      <vt:lpstr>Segoe UI</vt:lpstr>
      <vt:lpstr>Symbol</vt:lpstr>
      <vt:lpstr>Times New Roman</vt:lpstr>
      <vt:lpstr>Office Theme</vt:lpstr>
      <vt:lpstr>PowerPoint Presentation</vt:lpstr>
      <vt:lpstr>PowerPoint Presentation</vt:lpstr>
      <vt:lpstr>What is a Personality Disorder?</vt:lpstr>
      <vt:lpstr>Key Characteristics</vt:lpstr>
      <vt:lpstr>Causes of Personality Disorders</vt:lpstr>
      <vt:lpstr>Evolution of Personality Disorders</vt:lpstr>
      <vt:lpstr>Cluster System DSM-5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Cardozo</dc:creator>
  <cp:lastModifiedBy>Alison Cardozo</cp:lastModifiedBy>
  <cp:revision>1</cp:revision>
  <dcterms:created xsi:type="dcterms:W3CDTF">2026-04-28T13:28:54Z</dcterms:created>
  <dcterms:modified xsi:type="dcterms:W3CDTF">2026-04-29T17:17:35Z</dcterms:modified>
</cp:coreProperties>
</file>