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6" r:id="rId2"/>
    <p:sldId id="257" r:id="rId3"/>
    <p:sldId id="258" r:id="rId4"/>
    <p:sldId id="259" r:id="rId5"/>
    <p:sldId id="260" r:id="rId6"/>
    <p:sldId id="262" r:id="rId7"/>
    <p:sldId id="263" r:id="rId8"/>
    <p:sldId id="265" r:id="rId9"/>
    <p:sldId id="266" r:id="rId10"/>
    <p:sldId id="274" r:id="rId11"/>
    <p:sldId id="267" r:id="rId12"/>
    <p:sldId id="268" r:id="rId13"/>
    <p:sldId id="270" r:id="rId14"/>
    <p:sldId id="271" r:id="rId15"/>
    <p:sldId id="272" r:id="rId16"/>
    <p:sldId id="273" r:id="rId17"/>
  </p:sldIdLst>
  <p:sldSz cx="18288000" cy="10287000"/>
  <p:notesSz cx="6858000" cy="9144000"/>
  <p:embeddedFontLst>
    <p:embeddedFont>
      <p:font typeface="Fibre" panose="020B0604020202020204" charset="0"/>
      <p:regular r:id="rId19"/>
    </p:embeddedFont>
    <p:embeddedFont>
      <p:font typeface="Quicksand" panose="020B0604020202020204" charset="0"/>
      <p:regular r:id="rId20"/>
    </p:embeddedFont>
    <p:embeddedFont>
      <p:font typeface="Quicksand Bold" panose="020B0604020202020204" charset="0"/>
      <p:regular r:id="rId21"/>
    </p:embeddedFont>
    <p:embeddedFont>
      <p:font typeface="Quicksand Semi-Bold" panose="020B0604020202020204" charset="0"/>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03F24F-10E9-416A-9DA8-ACB9B62A975C}" v="19" dt="2025-05-19T15:25:18.1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9793" autoAdjust="0"/>
  </p:normalViewPr>
  <p:slideViewPr>
    <p:cSldViewPr>
      <p:cViewPr varScale="1">
        <p:scale>
          <a:sx n="44" d="100"/>
          <a:sy n="44" d="100"/>
        </p:scale>
        <p:origin x="628" y="1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cky Bailey" userId="6e79e12d5067c5d2" providerId="LiveId" clId="{2903F24F-10E9-416A-9DA8-ACB9B62A975C}"/>
    <pc:docChg chg="undo redo custSel addSld delSld modSld">
      <pc:chgData name="Becky Bailey" userId="6e79e12d5067c5d2" providerId="LiveId" clId="{2903F24F-10E9-416A-9DA8-ACB9B62A975C}" dt="2025-05-19T18:39:03.373" v="4001" actId="20577"/>
      <pc:docMkLst>
        <pc:docMk/>
      </pc:docMkLst>
      <pc:sldChg chg="modNotesTx">
        <pc:chgData name="Becky Bailey" userId="6e79e12d5067c5d2" providerId="LiveId" clId="{2903F24F-10E9-416A-9DA8-ACB9B62A975C}" dt="2025-05-19T10:02:42.217" v="578" actId="20577"/>
        <pc:sldMkLst>
          <pc:docMk/>
          <pc:sldMk cId="0" sldId="256"/>
        </pc:sldMkLst>
      </pc:sldChg>
      <pc:sldChg chg="modNotesTx">
        <pc:chgData name="Becky Bailey" userId="6e79e12d5067c5d2" providerId="LiveId" clId="{2903F24F-10E9-416A-9DA8-ACB9B62A975C}" dt="2025-05-18T22:51:20.664" v="1"/>
        <pc:sldMkLst>
          <pc:docMk/>
          <pc:sldMk cId="0" sldId="257"/>
        </pc:sldMkLst>
      </pc:sldChg>
      <pc:sldChg chg="modSp mod modNotesTx">
        <pc:chgData name="Becky Bailey" userId="6e79e12d5067c5d2" providerId="LiveId" clId="{2903F24F-10E9-416A-9DA8-ACB9B62A975C}" dt="2025-05-19T18:37:47.774" v="3996" actId="20577"/>
        <pc:sldMkLst>
          <pc:docMk/>
          <pc:sldMk cId="0" sldId="258"/>
        </pc:sldMkLst>
        <pc:spChg chg="mod">
          <ac:chgData name="Becky Bailey" userId="6e79e12d5067c5d2" providerId="LiveId" clId="{2903F24F-10E9-416A-9DA8-ACB9B62A975C}" dt="2025-05-19T18:37:47.774" v="3996" actId="20577"/>
          <ac:spMkLst>
            <pc:docMk/>
            <pc:sldMk cId="0" sldId="258"/>
            <ac:spMk id="7" creationId="{00000000-0000-0000-0000-000000000000}"/>
          </ac:spMkLst>
        </pc:spChg>
      </pc:sldChg>
      <pc:sldChg chg="modSp mod modNotesTx">
        <pc:chgData name="Becky Bailey" userId="6e79e12d5067c5d2" providerId="LiveId" clId="{2903F24F-10E9-416A-9DA8-ACB9B62A975C}" dt="2025-05-19T18:38:03.371" v="3997" actId="20577"/>
        <pc:sldMkLst>
          <pc:docMk/>
          <pc:sldMk cId="0" sldId="259"/>
        </pc:sldMkLst>
        <pc:spChg chg="mod">
          <ac:chgData name="Becky Bailey" userId="6e79e12d5067c5d2" providerId="LiveId" clId="{2903F24F-10E9-416A-9DA8-ACB9B62A975C}" dt="2025-05-19T18:38:03.371" v="3997" actId="20577"/>
          <ac:spMkLst>
            <pc:docMk/>
            <pc:sldMk cId="0" sldId="259"/>
            <ac:spMk id="11" creationId="{00000000-0000-0000-0000-000000000000}"/>
          </ac:spMkLst>
        </pc:spChg>
      </pc:sldChg>
      <pc:sldChg chg="delSp modSp mod modNotesTx">
        <pc:chgData name="Becky Bailey" userId="6e79e12d5067c5d2" providerId="LiveId" clId="{2903F24F-10E9-416A-9DA8-ACB9B62A975C}" dt="2025-05-19T18:38:37.949" v="4000" actId="1076"/>
        <pc:sldMkLst>
          <pc:docMk/>
          <pc:sldMk cId="0" sldId="260"/>
        </pc:sldMkLst>
        <pc:spChg chg="del">
          <ac:chgData name="Becky Bailey" userId="6e79e12d5067c5d2" providerId="LiveId" clId="{2903F24F-10E9-416A-9DA8-ACB9B62A975C}" dt="2025-05-18T22:52:25.471" v="6" actId="478"/>
          <ac:spMkLst>
            <pc:docMk/>
            <pc:sldMk cId="0" sldId="260"/>
            <ac:spMk id="6" creationId="{00000000-0000-0000-0000-000000000000}"/>
          </ac:spMkLst>
        </pc:spChg>
        <pc:spChg chg="mod">
          <ac:chgData name="Becky Bailey" userId="6e79e12d5067c5d2" providerId="LiveId" clId="{2903F24F-10E9-416A-9DA8-ACB9B62A975C}" dt="2025-05-18T22:52:58.806" v="13" actId="1076"/>
          <ac:spMkLst>
            <pc:docMk/>
            <pc:sldMk cId="0" sldId="260"/>
            <ac:spMk id="7" creationId="{00000000-0000-0000-0000-000000000000}"/>
          </ac:spMkLst>
        </pc:spChg>
        <pc:spChg chg="mod">
          <ac:chgData name="Becky Bailey" userId="6e79e12d5067c5d2" providerId="LiveId" clId="{2903F24F-10E9-416A-9DA8-ACB9B62A975C}" dt="2025-05-19T18:38:37.949" v="4000" actId="1076"/>
          <ac:spMkLst>
            <pc:docMk/>
            <pc:sldMk cId="0" sldId="260"/>
            <ac:spMk id="8" creationId="{00000000-0000-0000-0000-000000000000}"/>
          </ac:spMkLst>
        </pc:spChg>
        <pc:spChg chg="mod">
          <ac:chgData name="Becky Bailey" userId="6e79e12d5067c5d2" providerId="LiveId" clId="{2903F24F-10E9-416A-9DA8-ACB9B62A975C}" dt="2025-05-18T22:52:52.943" v="11" actId="1076"/>
          <ac:spMkLst>
            <pc:docMk/>
            <pc:sldMk cId="0" sldId="260"/>
            <ac:spMk id="9" creationId="{00000000-0000-0000-0000-000000000000}"/>
          </ac:spMkLst>
        </pc:spChg>
        <pc:spChg chg="mod">
          <ac:chgData name="Becky Bailey" userId="6e79e12d5067c5d2" providerId="LiveId" clId="{2903F24F-10E9-416A-9DA8-ACB9B62A975C}" dt="2025-05-18T22:52:50.057" v="10" actId="1076"/>
          <ac:spMkLst>
            <pc:docMk/>
            <pc:sldMk cId="0" sldId="260"/>
            <ac:spMk id="10" creationId="{00000000-0000-0000-0000-000000000000}"/>
          </ac:spMkLst>
        </pc:spChg>
      </pc:sldChg>
      <pc:sldChg chg="del modNotesTx">
        <pc:chgData name="Becky Bailey" userId="6e79e12d5067c5d2" providerId="LiveId" clId="{2903F24F-10E9-416A-9DA8-ACB9B62A975C}" dt="2025-05-19T09:32:57.831" v="52" actId="2696"/>
        <pc:sldMkLst>
          <pc:docMk/>
          <pc:sldMk cId="0" sldId="261"/>
        </pc:sldMkLst>
      </pc:sldChg>
      <pc:sldChg chg="modSp mod modNotesTx">
        <pc:chgData name="Becky Bailey" userId="6e79e12d5067c5d2" providerId="LiveId" clId="{2903F24F-10E9-416A-9DA8-ACB9B62A975C}" dt="2025-05-19T14:33:32.077" v="2265" actId="20577"/>
        <pc:sldMkLst>
          <pc:docMk/>
          <pc:sldMk cId="0" sldId="262"/>
        </pc:sldMkLst>
        <pc:spChg chg="mod">
          <ac:chgData name="Becky Bailey" userId="6e79e12d5067c5d2" providerId="LiveId" clId="{2903F24F-10E9-416A-9DA8-ACB9B62A975C}" dt="2025-05-18T22:54:01.490" v="21" actId="20577"/>
          <ac:spMkLst>
            <pc:docMk/>
            <pc:sldMk cId="0" sldId="262"/>
            <ac:spMk id="8" creationId="{00000000-0000-0000-0000-000000000000}"/>
          </ac:spMkLst>
        </pc:spChg>
      </pc:sldChg>
      <pc:sldChg chg="modNotesTx">
        <pc:chgData name="Becky Bailey" userId="6e79e12d5067c5d2" providerId="LiveId" clId="{2903F24F-10E9-416A-9DA8-ACB9B62A975C}" dt="2025-05-19T15:05:15.150" v="3436" actId="20577"/>
        <pc:sldMkLst>
          <pc:docMk/>
          <pc:sldMk cId="0" sldId="263"/>
        </pc:sldMkLst>
      </pc:sldChg>
      <pc:sldChg chg="del modNotesTx">
        <pc:chgData name="Becky Bailey" userId="6e79e12d5067c5d2" providerId="LiveId" clId="{2903F24F-10E9-416A-9DA8-ACB9B62A975C}" dt="2025-05-19T09:35:22.062" v="55" actId="47"/>
        <pc:sldMkLst>
          <pc:docMk/>
          <pc:sldMk cId="0" sldId="264"/>
        </pc:sldMkLst>
      </pc:sldChg>
      <pc:sldChg chg="modNotesTx">
        <pc:chgData name="Becky Bailey" userId="6e79e12d5067c5d2" providerId="LiveId" clId="{2903F24F-10E9-416A-9DA8-ACB9B62A975C}" dt="2025-05-19T15:08:25.670" v="3482" actId="20577"/>
        <pc:sldMkLst>
          <pc:docMk/>
          <pc:sldMk cId="0" sldId="265"/>
        </pc:sldMkLst>
      </pc:sldChg>
      <pc:sldChg chg="addSp delSp modSp mod modNotesTx">
        <pc:chgData name="Becky Bailey" userId="6e79e12d5067c5d2" providerId="LiveId" clId="{2903F24F-10E9-416A-9DA8-ACB9B62A975C}" dt="2025-05-19T14:47:38.722" v="3050" actId="1076"/>
        <pc:sldMkLst>
          <pc:docMk/>
          <pc:sldMk cId="0" sldId="266"/>
        </pc:sldMkLst>
        <pc:spChg chg="del">
          <ac:chgData name="Becky Bailey" userId="6e79e12d5067c5d2" providerId="LiveId" clId="{2903F24F-10E9-416A-9DA8-ACB9B62A975C}" dt="2025-05-19T09:37:28.995" v="64" actId="478"/>
          <ac:spMkLst>
            <pc:docMk/>
            <pc:sldMk cId="0" sldId="266"/>
            <ac:spMk id="4" creationId="{00000000-0000-0000-0000-000000000000}"/>
          </ac:spMkLst>
        </pc:spChg>
        <pc:spChg chg="add del">
          <ac:chgData name="Becky Bailey" userId="6e79e12d5067c5d2" providerId="LiveId" clId="{2903F24F-10E9-416A-9DA8-ACB9B62A975C}" dt="2025-05-19T09:43:55.339" v="125" actId="478"/>
          <ac:spMkLst>
            <pc:docMk/>
            <pc:sldMk cId="0" sldId="266"/>
            <ac:spMk id="7" creationId="{00000000-0000-0000-0000-000000000000}"/>
          </ac:spMkLst>
        </pc:spChg>
        <pc:spChg chg="add mod">
          <ac:chgData name="Becky Bailey" userId="6e79e12d5067c5d2" providerId="LiveId" clId="{2903F24F-10E9-416A-9DA8-ACB9B62A975C}" dt="2025-05-19T09:48:30.342" v="188" actId="20577"/>
          <ac:spMkLst>
            <pc:docMk/>
            <pc:sldMk cId="0" sldId="266"/>
            <ac:spMk id="8" creationId="{63A4A126-5F5B-22D9-0494-54A78C635A7E}"/>
          </ac:spMkLst>
        </pc:spChg>
        <pc:picChg chg="add del mod">
          <ac:chgData name="Becky Bailey" userId="6e79e12d5067c5d2" providerId="LiveId" clId="{2903F24F-10E9-416A-9DA8-ACB9B62A975C}" dt="2025-05-19T14:47:20.941" v="3043" actId="478"/>
          <ac:picMkLst>
            <pc:docMk/>
            <pc:sldMk cId="0" sldId="266"/>
            <ac:picMk id="4" creationId="{B174D2E5-12AF-68ED-9E5A-20E1C1D685A0}"/>
          </ac:picMkLst>
        </pc:picChg>
        <pc:picChg chg="add mod">
          <ac:chgData name="Becky Bailey" userId="6e79e12d5067c5d2" providerId="LiveId" clId="{2903F24F-10E9-416A-9DA8-ACB9B62A975C}" dt="2025-05-19T09:47:17.481" v="167"/>
          <ac:picMkLst>
            <pc:docMk/>
            <pc:sldMk cId="0" sldId="266"/>
            <ac:picMk id="9" creationId="{1DD3564E-CA19-37A2-3A1F-3F67AEBEBE25}"/>
          </ac:picMkLst>
        </pc:picChg>
        <pc:picChg chg="add mod">
          <ac:chgData name="Becky Bailey" userId="6e79e12d5067c5d2" providerId="LiveId" clId="{2903F24F-10E9-416A-9DA8-ACB9B62A975C}" dt="2025-05-19T14:47:38.722" v="3050" actId="1076"/>
          <ac:picMkLst>
            <pc:docMk/>
            <pc:sldMk cId="0" sldId="266"/>
            <ac:picMk id="9" creationId="{86200F2D-BDB2-10F5-53C5-D7FB4241FC6E}"/>
          </ac:picMkLst>
        </pc:picChg>
        <pc:picChg chg="add del mod">
          <ac:chgData name="Becky Bailey" userId="6e79e12d5067c5d2" providerId="LiveId" clId="{2903F24F-10E9-416A-9DA8-ACB9B62A975C}" dt="2025-05-19T14:47:22.001" v="3044" actId="478"/>
          <ac:picMkLst>
            <pc:docMk/>
            <pc:sldMk cId="0" sldId="266"/>
            <ac:picMk id="10" creationId="{4342A5C1-C737-B412-FF82-49E3B79747B4}"/>
          </ac:picMkLst>
        </pc:picChg>
        <pc:picChg chg="add del mod">
          <ac:chgData name="Becky Bailey" userId="6e79e12d5067c5d2" providerId="LiveId" clId="{2903F24F-10E9-416A-9DA8-ACB9B62A975C}" dt="2025-05-19T14:47:23.587" v="3045" actId="478"/>
          <ac:picMkLst>
            <pc:docMk/>
            <pc:sldMk cId="0" sldId="266"/>
            <ac:picMk id="11" creationId="{3CAD13F9-4208-794C-0154-76AD63B947F5}"/>
          </ac:picMkLst>
        </pc:picChg>
      </pc:sldChg>
      <pc:sldChg chg="addSp delSp modSp mod modNotesTx">
        <pc:chgData name="Becky Bailey" userId="6e79e12d5067c5d2" providerId="LiveId" clId="{2903F24F-10E9-416A-9DA8-ACB9B62A975C}" dt="2025-05-19T15:11:27.704" v="3556" actId="20577"/>
        <pc:sldMkLst>
          <pc:docMk/>
          <pc:sldMk cId="0" sldId="267"/>
        </pc:sldMkLst>
        <pc:spChg chg="del">
          <ac:chgData name="Becky Bailey" userId="6e79e12d5067c5d2" providerId="LiveId" clId="{2903F24F-10E9-416A-9DA8-ACB9B62A975C}" dt="2025-05-19T09:54:01.297" v="417" actId="478"/>
          <ac:spMkLst>
            <pc:docMk/>
            <pc:sldMk cId="0" sldId="267"/>
            <ac:spMk id="2" creationId="{00000000-0000-0000-0000-000000000000}"/>
          </ac:spMkLst>
        </pc:spChg>
        <pc:spChg chg="del">
          <ac:chgData name="Becky Bailey" userId="6e79e12d5067c5d2" providerId="LiveId" clId="{2903F24F-10E9-416A-9DA8-ACB9B62A975C}" dt="2025-05-19T09:53:46.268" v="415" actId="478"/>
          <ac:spMkLst>
            <pc:docMk/>
            <pc:sldMk cId="0" sldId="267"/>
            <ac:spMk id="3" creationId="{00000000-0000-0000-0000-000000000000}"/>
          </ac:spMkLst>
        </pc:spChg>
        <pc:spChg chg="add mod">
          <ac:chgData name="Becky Bailey" userId="6e79e12d5067c5d2" providerId="LiveId" clId="{2903F24F-10E9-416A-9DA8-ACB9B62A975C}" dt="2025-05-19T09:53:43.366" v="414"/>
          <ac:spMkLst>
            <pc:docMk/>
            <pc:sldMk cId="0" sldId="267"/>
            <ac:spMk id="9" creationId="{E91EF466-F04E-A0EB-3EEE-E2EC03E32DC6}"/>
          </ac:spMkLst>
        </pc:spChg>
        <pc:spChg chg="add mod">
          <ac:chgData name="Becky Bailey" userId="6e79e12d5067c5d2" providerId="LiveId" clId="{2903F24F-10E9-416A-9DA8-ACB9B62A975C}" dt="2025-05-19T09:53:53.328" v="416"/>
          <ac:spMkLst>
            <pc:docMk/>
            <pc:sldMk cId="0" sldId="267"/>
            <ac:spMk id="10" creationId="{5AFF55D5-58AB-9FDF-9D7B-00EC6593F28F}"/>
          </ac:spMkLst>
        </pc:spChg>
      </pc:sldChg>
      <pc:sldChg chg="addSp delSp modSp mod modNotesTx">
        <pc:chgData name="Becky Bailey" userId="6e79e12d5067c5d2" providerId="LiveId" clId="{2903F24F-10E9-416A-9DA8-ACB9B62A975C}" dt="2025-05-19T09:54:40.921" v="426"/>
        <pc:sldMkLst>
          <pc:docMk/>
          <pc:sldMk cId="0" sldId="268"/>
        </pc:sldMkLst>
        <pc:spChg chg="add del">
          <ac:chgData name="Becky Bailey" userId="6e79e12d5067c5d2" providerId="LiveId" clId="{2903F24F-10E9-416A-9DA8-ACB9B62A975C}" dt="2025-05-19T09:54:16.824" v="422" actId="478"/>
          <ac:spMkLst>
            <pc:docMk/>
            <pc:sldMk cId="0" sldId="268"/>
            <ac:spMk id="2" creationId="{00000000-0000-0000-0000-000000000000}"/>
          </ac:spMkLst>
        </pc:spChg>
        <pc:spChg chg="add del">
          <ac:chgData name="Becky Bailey" userId="6e79e12d5067c5d2" providerId="LiveId" clId="{2903F24F-10E9-416A-9DA8-ACB9B62A975C}" dt="2025-05-19T09:54:25.717" v="424" actId="478"/>
          <ac:spMkLst>
            <pc:docMk/>
            <pc:sldMk cId="0" sldId="268"/>
            <ac:spMk id="3" creationId="{00000000-0000-0000-0000-000000000000}"/>
          </ac:spMkLst>
        </pc:spChg>
        <pc:spChg chg="mod">
          <ac:chgData name="Becky Bailey" userId="6e79e12d5067c5d2" providerId="LiveId" clId="{2903F24F-10E9-416A-9DA8-ACB9B62A975C}" dt="2025-05-18T22:57:03.715" v="37" actId="1076"/>
          <ac:spMkLst>
            <pc:docMk/>
            <pc:sldMk cId="0" sldId="268"/>
            <ac:spMk id="6" creationId="{00000000-0000-0000-0000-000000000000}"/>
          </ac:spMkLst>
        </pc:spChg>
        <pc:spChg chg="add mod">
          <ac:chgData name="Becky Bailey" userId="6e79e12d5067c5d2" providerId="LiveId" clId="{2903F24F-10E9-416A-9DA8-ACB9B62A975C}" dt="2025-05-19T09:54:29.770" v="425"/>
          <ac:spMkLst>
            <pc:docMk/>
            <pc:sldMk cId="0" sldId="268"/>
            <ac:spMk id="10" creationId="{741189D3-996D-98C7-4D8F-B4DBBD7CECAD}"/>
          </ac:spMkLst>
        </pc:spChg>
        <pc:spChg chg="add mod">
          <ac:chgData name="Becky Bailey" userId="6e79e12d5067c5d2" providerId="LiveId" clId="{2903F24F-10E9-416A-9DA8-ACB9B62A975C}" dt="2025-05-19T09:54:40.921" v="426"/>
          <ac:spMkLst>
            <pc:docMk/>
            <pc:sldMk cId="0" sldId="268"/>
            <ac:spMk id="11" creationId="{1E92100D-A5CC-C106-6C31-2934A6F0B59F}"/>
          </ac:spMkLst>
        </pc:spChg>
      </pc:sldChg>
      <pc:sldChg chg="modSp del mod modNotesTx">
        <pc:chgData name="Becky Bailey" userId="6e79e12d5067c5d2" providerId="LiveId" clId="{2903F24F-10E9-416A-9DA8-ACB9B62A975C}" dt="2025-05-19T09:54:22.332" v="423" actId="2696"/>
        <pc:sldMkLst>
          <pc:docMk/>
          <pc:sldMk cId="0" sldId="269"/>
        </pc:sldMkLst>
        <pc:spChg chg="mod">
          <ac:chgData name="Becky Bailey" userId="6e79e12d5067c5d2" providerId="LiveId" clId="{2903F24F-10E9-416A-9DA8-ACB9B62A975C}" dt="2025-05-18T22:57:31.104" v="39" actId="1076"/>
          <ac:spMkLst>
            <pc:docMk/>
            <pc:sldMk cId="0" sldId="269"/>
            <ac:spMk id="5" creationId="{00000000-0000-0000-0000-000000000000}"/>
          </ac:spMkLst>
        </pc:spChg>
        <pc:spChg chg="mod">
          <ac:chgData name="Becky Bailey" userId="6e79e12d5067c5d2" providerId="LiveId" clId="{2903F24F-10E9-416A-9DA8-ACB9B62A975C}" dt="2025-05-18T22:57:38.071" v="40" actId="1076"/>
          <ac:spMkLst>
            <pc:docMk/>
            <pc:sldMk cId="0" sldId="269"/>
            <ac:spMk id="7" creationId="{00000000-0000-0000-0000-000000000000}"/>
          </ac:spMkLst>
        </pc:spChg>
        <pc:spChg chg="mod">
          <ac:chgData name="Becky Bailey" userId="6e79e12d5067c5d2" providerId="LiveId" clId="{2903F24F-10E9-416A-9DA8-ACB9B62A975C}" dt="2025-05-18T22:57:43.110" v="42" actId="14100"/>
          <ac:spMkLst>
            <pc:docMk/>
            <pc:sldMk cId="0" sldId="269"/>
            <ac:spMk id="8" creationId="{00000000-0000-0000-0000-000000000000}"/>
          </ac:spMkLst>
        </pc:spChg>
        <pc:spChg chg="mod">
          <ac:chgData name="Becky Bailey" userId="6e79e12d5067c5d2" providerId="LiveId" clId="{2903F24F-10E9-416A-9DA8-ACB9B62A975C}" dt="2025-05-18T22:57:46.433" v="43" actId="14100"/>
          <ac:spMkLst>
            <pc:docMk/>
            <pc:sldMk cId="0" sldId="269"/>
            <ac:spMk id="9" creationId="{00000000-0000-0000-0000-000000000000}"/>
          </ac:spMkLst>
        </pc:spChg>
      </pc:sldChg>
      <pc:sldChg chg="modSp mod modNotesTx">
        <pc:chgData name="Becky Bailey" userId="6e79e12d5067c5d2" providerId="LiveId" clId="{2903F24F-10E9-416A-9DA8-ACB9B62A975C}" dt="2025-05-19T15:13:46.913" v="3567" actId="20577"/>
        <pc:sldMkLst>
          <pc:docMk/>
          <pc:sldMk cId="0" sldId="270"/>
        </pc:sldMkLst>
        <pc:spChg chg="mod">
          <ac:chgData name="Becky Bailey" userId="6e79e12d5067c5d2" providerId="LiveId" clId="{2903F24F-10E9-416A-9DA8-ACB9B62A975C}" dt="2025-05-19T10:01:31.396" v="572" actId="20577"/>
          <ac:spMkLst>
            <pc:docMk/>
            <pc:sldMk cId="0" sldId="270"/>
            <ac:spMk id="6" creationId="{00000000-0000-0000-0000-000000000000}"/>
          </ac:spMkLst>
        </pc:spChg>
        <pc:spChg chg="mod">
          <ac:chgData name="Becky Bailey" userId="6e79e12d5067c5d2" providerId="LiveId" clId="{2903F24F-10E9-416A-9DA8-ACB9B62A975C}" dt="2025-05-18T22:58:13.094" v="46" actId="1076"/>
          <ac:spMkLst>
            <pc:docMk/>
            <pc:sldMk cId="0" sldId="270"/>
            <ac:spMk id="7" creationId="{00000000-0000-0000-0000-000000000000}"/>
          </ac:spMkLst>
        </pc:spChg>
        <pc:spChg chg="mod">
          <ac:chgData name="Becky Bailey" userId="6e79e12d5067c5d2" providerId="LiveId" clId="{2903F24F-10E9-416A-9DA8-ACB9B62A975C}" dt="2025-05-19T14:42:49.225" v="2686" actId="313"/>
          <ac:spMkLst>
            <pc:docMk/>
            <pc:sldMk cId="0" sldId="270"/>
            <ac:spMk id="9" creationId="{00000000-0000-0000-0000-000000000000}"/>
          </ac:spMkLst>
        </pc:spChg>
      </pc:sldChg>
      <pc:sldChg chg="addSp delSp modSp mod modNotesTx">
        <pc:chgData name="Becky Bailey" userId="6e79e12d5067c5d2" providerId="LiveId" clId="{2903F24F-10E9-416A-9DA8-ACB9B62A975C}" dt="2025-05-19T15:18:11.400" v="3989" actId="20577"/>
        <pc:sldMkLst>
          <pc:docMk/>
          <pc:sldMk cId="0" sldId="271"/>
        </pc:sldMkLst>
        <pc:spChg chg="mod">
          <ac:chgData name="Becky Bailey" userId="6e79e12d5067c5d2" providerId="LiveId" clId="{2903F24F-10E9-416A-9DA8-ACB9B62A975C}" dt="2025-05-19T14:54:27.572" v="3082" actId="114"/>
          <ac:spMkLst>
            <pc:docMk/>
            <pc:sldMk cId="0" sldId="271"/>
            <ac:spMk id="6" creationId="{00000000-0000-0000-0000-000000000000}"/>
          </ac:spMkLst>
        </pc:spChg>
        <pc:spChg chg="del">
          <ac:chgData name="Becky Bailey" userId="6e79e12d5067c5d2" providerId="LiveId" clId="{2903F24F-10E9-416A-9DA8-ACB9B62A975C}" dt="2025-05-19T14:50:55.226" v="3073" actId="478"/>
          <ac:spMkLst>
            <pc:docMk/>
            <pc:sldMk cId="0" sldId="271"/>
            <ac:spMk id="7" creationId="{00000000-0000-0000-0000-000000000000}"/>
          </ac:spMkLst>
        </pc:spChg>
        <pc:spChg chg="mod">
          <ac:chgData name="Becky Bailey" userId="6e79e12d5067c5d2" providerId="LiveId" clId="{2903F24F-10E9-416A-9DA8-ACB9B62A975C}" dt="2025-05-19T14:51:06.937" v="3076" actId="313"/>
          <ac:spMkLst>
            <pc:docMk/>
            <pc:sldMk cId="0" sldId="271"/>
            <ac:spMk id="8" creationId="{00000000-0000-0000-0000-000000000000}"/>
          </ac:spMkLst>
        </pc:spChg>
        <pc:spChg chg="del mod">
          <ac:chgData name="Becky Bailey" userId="6e79e12d5067c5d2" providerId="LiveId" clId="{2903F24F-10E9-416A-9DA8-ACB9B62A975C}" dt="2025-05-19T14:50:53.929" v="3072" actId="478"/>
          <ac:spMkLst>
            <pc:docMk/>
            <pc:sldMk cId="0" sldId="271"/>
            <ac:spMk id="9" creationId="{00000000-0000-0000-0000-000000000000}"/>
          </ac:spMkLst>
        </pc:spChg>
        <pc:picChg chg="add mod">
          <ac:chgData name="Becky Bailey" userId="6e79e12d5067c5d2" providerId="LiveId" clId="{2903F24F-10E9-416A-9DA8-ACB9B62A975C}" dt="2025-05-19T14:54:48.238" v="3086" actId="1076"/>
          <ac:picMkLst>
            <pc:docMk/>
            <pc:sldMk cId="0" sldId="271"/>
            <ac:picMk id="11" creationId="{2ED36E4A-6A2C-3265-743D-1EE9426806D2}"/>
          </ac:picMkLst>
        </pc:picChg>
        <pc:picChg chg="add mod">
          <ac:chgData name="Becky Bailey" userId="6e79e12d5067c5d2" providerId="LiveId" clId="{2903F24F-10E9-416A-9DA8-ACB9B62A975C}" dt="2025-05-19T14:54:34.696" v="3085" actId="1076"/>
          <ac:picMkLst>
            <pc:docMk/>
            <pc:sldMk cId="0" sldId="271"/>
            <ac:picMk id="13" creationId="{19568653-684F-159D-CB59-C7C926EBD5DF}"/>
          </ac:picMkLst>
        </pc:picChg>
      </pc:sldChg>
      <pc:sldChg chg="addSp delSp modSp mod">
        <pc:chgData name="Becky Bailey" userId="6e79e12d5067c5d2" providerId="LiveId" clId="{2903F24F-10E9-416A-9DA8-ACB9B62A975C}" dt="2025-05-19T09:57:18.507" v="437" actId="20577"/>
        <pc:sldMkLst>
          <pc:docMk/>
          <pc:sldMk cId="0" sldId="272"/>
        </pc:sldMkLst>
        <pc:spChg chg="add del mod">
          <ac:chgData name="Becky Bailey" userId="6e79e12d5067c5d2" providerId="LiveId" clId="{2903F24F-10E9-416A-9DA8-ACB9B62A975C}" dt="2025-05-19T09:57:18.507" v="437" actId="20577"/>
          <ac:spMkLst>
            <pc:docMk/>
            <pc:sldMk cId="0" sldId="272"/>
            <ac:spMk id="7" creationId="{00000000-0000-0000-0000-000000000000}"/>
          </ac:spMkLst>
        </pc:spChg>
      </pc:sldChg>
      <pc:sldChg chg="modSp mod">
        <pc:chgData name="Becky Bailey" userId="6e79e12d5067c5d2" providerId="LiveId" clId="{2903F24F-10E9-416A-9DA8-ACB9B62A975C}" dt="2025-05-19T09:57:24.634" v="440" actId="20577"/>
        <pc:sldMkLst>
          <pc:docMk/>
          <pc:sldMk cId="0" sldId="273"/>
        </pc:sldMkLst>
        <pc:spChg chg="mod">
          <ac:chgData name="Becky Bailey" userId="6e79e12d5067c5d2" providerId="LiveId" clId="{2903F24F-10E9-416A-9DA8-ACB9B62A975C}" dt="2025-05-19T09:57:24.634" v="440" actId="20577"/>
          <ac:spMkLst>
            <pc:docMk/>
            <pc:sldMk cId="0" sldId="273"/>
            <ac:spMk id="7" creationId="{00000000-0000-0000-0000-000000000000}"/>
          </ac:spMkLst>
        </pc:spChg>
      </pc:sldChg>
      <pc:sldChg chg="addSp delSp modSp add mod modNotesTx">
        <pc:chgData name="Becky Bailey" userId="6e79e12d5067c5d2" providerId="LiveId" clId="{2903F24F-10E9-416A-9DA8-ACB9B62A975C}" dt="2025-05-19T18:39:03.373" v="4001" actId="20577"/>
        <pc:sldMkLst>
          <pc:docMk/>
          <pc:sldMk cId="2978874863" sldId="274"/>
        </pc:sldMkLst>
        <pc:spChg chg="del mod">
          <ac:chgData name="Becky Bailey" userId="6e79e12d5067c5d2" providerId="LiveId" clId="{2903F24F-10E9-416A-9DA8-ACB9B62A975C}" dt="2025-05-19T09:38:40.200" v="76" actId="478"/>
          <ac:spMkLst>
            <pc:docMk/>
            <pc:sldMk cId="2978874863" sldId="274"/>
            <ac:spMk id="4" creationId="{7A9C46DD-538D-5F1B-1E57-7C77F4666B99}"/>
          </ac:spMkLst>
        </pc:spChg>
        <pc:spChg chg="del">
          <ac:chgData name="Becky Bailey" userId="6e79e12d5067c5d2" providerId="LiveId" clId="{2903F24F-10E9-416A-9DA8-ACB9B62A975C}" dt="2025-05-19T09:38:15.727" v="67" actId="478"/>
          <ac:spMkLst>
            <pc:docMk/>
            <pc:sldMk cId="2978874863" sldId="274"/>
            <ac:spMk id="7" creationId="{F33C605D-66B6-F2A1-819E-36F39CA73A9D}"/>
          </ac:spMkLst>
        </pc:spChg>
        <pc:spChg chg="add mod">
          <ac:chgData name="Becky Bailey" userId="6e79e12d5067c5d2" providerId="LiveId" clId="{2903F24F-10E9-416A-9DA8-ACB9B62A975C}" dt="2025-05-19T18:39:03.373" v="4001" actId="20577"/>
          <ac:spMkLst>
            <pc:docMk/>
            <pc:sldMk cId="2978874863" sldId="274"/>
            <ac:spMk id="17" creationId="{22857EE7-FB47-ACB1-AEF3-C4B3974DAF38}"/>
          </ac:spMkLst>
        </pc:spChg>
        <pc:picChg chg="add mod ord">
          <ac:chgData name="Becky Bailey" userId="6e79e12d5067c5d2" providerId="LiveId" clId="{2903F24F-10E9-416A-9DA8-ACB9B62A975C}" dt="2025-05-19T14:49:42.678" v="3069" actId="1076"/>
          <ac:picMkLst>
            <pc:docMk/>
            <pc:sldMk cId="2978874863" sldId="274"/>
            <ac:picMk id="4" creationId="{5E8EC370-D13D-F84A-7AD1-2BA7876D56E6}"/>
          </ac:picMkLst>
        </pc:picChg>
        <pc:picChg chg="add mod">
          <ac:chgData name="Becky Bailey" userId="6e79e12d5067c5d2" providerId="LiveId" clId="{2903F24F-10E9-416A-9DA8-ACB9B62A975C}" dt="2025-05-19T14:49:31.816" v="3064" actId="1076"/>
          <ac:picMkLst>
            <pc:docMk/>
            <pc:sldMk cId="2978874863" sldId="274"/>
            <ac:picMk id="7" creationId="{D9A51DA1-4A97-1834-DC1A-FD0BD9042E90}"/>
          </ac:picMkLst>
        </pc:picChg>
        <pc:picChg chg="add del mod">
          <ac:chgData name="Becky Bailey" userId="6e79e12d5067c5d2" providerId="LiveId" clId="{2903F24F-10E9-416A-9DA8-ACB9B62A975C}" dt="2025-05-19T14:47:42.070" v="3051" actId="478"/>
          <ac:picMkLst>
            <pc:docMk/>
            <pc:sldMk cId="2978874863" sldId="274"/>
            <ac:picMk id="9" creationId="{7E1DF3AB-8C70-12CF-0954-1B9B091964C8}"/>
          </ac:picMkLst>
        </pc:picChg>
        <pc:picChg chg="add mod">
          <ac:chgData name="Becky Bailey" userId="6e79e12d5067c5d2" providerId="LiveId" clId="{2903F24F-10E9-416A-9DA8-ACB9B62A975C}" dt="2025-05-19T14:49:44.548" v="3070" actId="1076"/>
          <ac:picMkLst>
            <pc:docMk/>
            <pc:sldMk cId="2978874863" sldId="274"/>
            <ac:picMk id="10" creationId="{F41010FC-8141-1A5C-8B1C-4EDDCBB2A7C9}"/>
          </ac:picMkLst>
        </pc:picChg>
        <pc:picChg chg="add del mod">
          <ac:chgData name="Becky Bailey" userId="6e79e12d5067c5d2" providerId="LiveId" clId="{2903F24F-10E9-416A-9DA8-ACB9B62A975C}" dt="2025-05-19T09:48:08.041" v="180" actId="478"/>
          <ac:picMkLst>
            <pc:docMk/>
            <pc:sldMk cId="2978874863" sldId="274"/>
            <ac:picMk id="11" creationId="{C9573ABB-003E-45DD-F305-03EB6061D4D2}"/>
          </ac:picMkLst>
        </pc:picChg>
        <pc:picChg chg="add del mod">
          <ac:chgData name="Becky Bailey" userId="6e79e12d5067c5d2" providerId="LiveId" clId="{2903F24F-10E9-416A-9DA8-ACB9B62A975C}" dt="2025-05-19T09:48:06.008" v="179" actId="478"/>
          <ac:picMkLst>
            <pc:docMk/>
            <pc:sldMk cId="2978874863" sldId="274"/>
            <ac:picMk id="13" creationId="{72CC2DE5-E8F2-34A5-8E54-E7D8E899DFA8}"/>
          </ac:picMkLst>
        </pc:picChg>
        <pc:picChg chg="add del mod">
          <ac:chgData name="Becky Bailey" userId="6e79e12d5067c5d2" providerId="LiveId" clId="{2903F24F-10E9-416A-9DA8-ACB9B62A975C}" dt="2025-05-19T09:43:20.473" v="123" actId="478"/>
          <ac:picMkLst>
            <pc:docMk/>
            <pc:sldMk cId="2978874863" sldId="274"/>
            <ac:picMk id="15" creationId="{B0423459-DDD0-61AC-411D-FE2E446BF296}"/>
          </ac:picMkLst>
        </pc:picChg>
        <pc:picChg chg="add del mod">
          <ac:chgData name="Becky Bailey" userId="6e79e12d5067c5d2" providerId="LiveId" clId="{2903F24F-10E9-416A-9DA8-ACB9B62A975C}" dt="2025-05-19T09:48:25.696" v="186" actId="478"/>
          <ac:picMkLst>
            <pc:docMk/>
            <pc:sldMk cId="2978874863" sldId="274"/>
            <ac:picMk id="16" creationId="{E131D7AD-6019-B43A-1359-3D60B77810B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FC0499-F47B-49BE-905D-0EDD8B9CE165}" type="datetimeFigureOut">
              <a:rPr lang="en-GB" smtClean="0"/>
              <a:t>19/05/2025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84CBA8-69EF-4B09-B658-3F44A1E25455}" type="slidenum">
              <a:rPr lang="en-GB" smtClean="0"/>
              <a:t>‹#›</a:t>
            </a:fld>
            <a:endParaRPr lang="en-GB"/>
          </a:p>
        </p:txBody>
      </p:sp>
    </p:spTree>
    <p:extLst>
      <p:ext uri="{BB962C8B-B14F-4D97-AF65-F5344CB8AC3E}">
        <p14:creationId xmlns:p14="http://schemas.microsoft.com/office/powerpoint/2010/main" val="2179213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Good afternoon,</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this presentation, I will explore the key areas of my placement and reflect on the strengths that have contributed to positive outcomes. I will also talk about the areas in which I aim to develop further and how these reflections align with the professional teaching strands. Lastly, I will discuss the improvements I plan to make in order to enhance my teaching practice as I move forward.</a:t>
            </a:r>
          </a:p>
          <a:p>
            <a:endParaRPr lang="en-GB" dirty="0"/>
          </a:p>
        </p:txBody>
      </p:sp>
      <p:sp>
        <p:nvSpPr>
          <p:cNvPr id="4" name="Slide Number Placeholder 3"/>
          <p:cNvSpPr>
            <a:spLocks noGrp="1"/>
          </p:cNvSpPr>
          <p:nvPr>
            <p:ph type="sldNum" sz="quarter" idx="5"/>
          </p:nvPr>
        </p:nvSpPr>
        <p:spPr/>
        <p:txBody>
          <a:bodyPr/>
          <a:lstStyle/>
          <a:p>
            <a:fld id="{0384CBA8-69EF-4B09-B658-3F44A1E25455}" type="slidenum">
              <a:rPr lang="en-GB" smtClean="0"/>
              <a:t>1</a:t>
            </a:fld>
            <a:endParaRPr lang="en-GB" dirty="0"/>
          </a:p>
        </p:txBody>
      </p:sp>
    </p:spTree>
    <p:extLst>
      <p:ext uri="{BB962C8B-B14F-4D97-AF65-F5344CB8AC3E}">
        <p14:creationId xmlns:p14="http://schemas.microsoft.com/office/powerpoint/2010/main" val="831750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Self-reflection is an essential aspect of professional development for teachers. It is an effective tool for ongoing development and progress. Teachers can gain significant insights about their teaching practices, strengths, weaknesses, and areas for development and growth.</a:t>
            </a:r>
          </a:p>
          <a:p>
            <a:pPr algn="just">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Through self-reflection, teachers can assess the effectiveness of teaching methods, classroom management strategies, and student engagement. They can identify what is working well in their classroom and what can be improved to strengthen their students' learning outcomes. A greater understanding of this can lead to more meaningful and responsive teaching methods, eventually establishing a welcoming, supportive, and inclusive learning environment for every student (Juma, 2024).</a:t>
            </a: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links to John Dewey’s concept of reflective practice, as he believes reflection relates to personal learning. Dewey thought that when trying to gain a sense of different situations and circumstances that we find confusing or challenging to explain, reflection may be helpful. He emphasised that in a learning environment, reflection is more than simply recalling an event; it’s a purposeful and active process (Dewey 1933, pg. 118).</a:t>
            </a:r>
          </a:p>
          <a:p>
            <a:endParaRPr lang="en-GB" dirty="0"/>
          </a:p>
        </p:txBody>
      </p:sp>
      <p:sp>
        <p:nvSpPr>
          <p:cNvPr id="4" name="Slide Number Placeholder 3"/>
          <p:cNvSpPr>
            <a:spLocks noGrp="1"/>
          </p:cNvSpPr>
          <p:nvPr>
            <p:ph type="sldNum" sz="quarter" idx="5"/>
          </p:nvPr>
        </p:nvSpPr>
        <p:spPr/>
        <p:txBody>
          <a:bodyPr/>
          <a:lstStyle/>
          <a:p>
            <a:fld id="{0384CBA8-69EF-4B09-B658-3F44A1E25455}" type="slidenum">
              <a:rPr lang="en-GB" smtClean="0"/>
              <a:t>2</a:t>
            </a:fld>
            <a:endParaRPr lang="en-GB"/>
          </a:p>
        </p:txBody>
      </p:sp>
    </p:spTree>
    <p:extLst>
      <p:ext uri="{BB962C8B-B14F-4D97-AF65-F5344CB8AC3E}">
        <p14:creationId xmlns:p14="http://schemas.microsoft.com/office/powerpoint/2010/main" val="38415676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3 central strands allow teachers to best reflect on their practice, helping them recognise their strengths and identify areas for growth.</a:t>
            </a:r>
          </a:p>
          <a:p>
            <a:pPr algn="just">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Managing the learning environment involves establishing an organised, encouraging, and engaging learning environment that supports and promotes effective learning amongst all learners. This includes setting clear rules and expectations, fostering positive relationships, and having different classroom management strategies in place. An effective learning environment not only promotes and enhances academic achievements but also supports the holistic development of every learner. This links to Lev Vygotsky’s Sociocultural theory. In a learning environment, his theory suggests that learning and teaching are most effective when learners participate in collaborative activities and receive support and guidance from a More Knowledgeable Other who can be one of their peers or an adult. This approach emphasises how important it is to establish an environment that is supportive and welcoming, and a space where students can work together to develop their knowledge in the different areas of learning (McLeod, 2025).</a:t>
            </a:r>
          </a:p>
          <a:p>
            <a:pPr algn="just">
              <a:lnSpc>
                <a:spcPct val="115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Additionally, differentiation is known as the process of adapting the learning to meet the diverse needs, abilities, and interests of every learner in the classroom. To ensure that every learner can learn in a way that is effective for them, differentiation involves adapting the content of the lesson and the teaching and learning methods (Bartlett, 2016). Differentiation is important as it recognises that not every learner learns in the same way or at the same pace. Differentiation acknowledges the importance of offering different methods and paths for learning and varying the levels of challenge during the activity or task (Primary Professional Development Service, n.d). Differentiation is also crucial in primary schools, as teachers can help their learners learn more effectively by recognising their strengths and weaknesses and then offering personalised support and guidance (Empowering Students and Maximising Inclusiveness and Equality through ICT, 2021). However, according to the Fordham Institute, differentiation may not always be effective, as they suggest that it's difficult to challenge the more able and talented students without leaving the learners who need more support in their learning behind (Buck, 2022).</a:t>
            </a:r>
          </a:p>
          <a:p>
            <a:pPr algn="just">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Furthermore, exploiting subject disciplines in teaching refers to effectively using the ideas, methods, and knowledge of different subjects to improve learning and establish meaningful connections between the different areas of learning (Welsh Government, 2017). Exploiting subject disciplines facilitates the transfer of knowledge, understanding, and abilities across and within the different areas of learning. High learner engagement, positive outcomes, and a love for learning have resulted from exploiting subject disciplines according to Estyn (Estyn, 2024).</a:t>
            </a:r>
          </a:p>
        </p:txBody>
      </p:sp>
      <p:sp>
        <p:nvSpPr>
          <p:cNvPr id="4" name="Slide Number Placeholder 3"/>
          <p:cNvSpPr>
            <a:spLocks noGrp="1"/>
          </p:cNvSpPr>
          <p:nvPr>
            <p:ph type="sldNum" sz="quarter" idx="5"/>
          </p:nvPr>
        </p:nvSpPr>
        <p:spPr/>
        <p:txBody>
          <a:bodyPr/>
          <a:lstStyle/>
          <a:p>
            <a:fld id="{0384CBA8-69EF-4B09-B658-3F44A1E25455}" type="slidenum">
              <a:rPr lang="en-GB" smtClean="0"/>
              <a:t>3</a:t>
            </a:fld>
            <a:endParaRPr lang="en-GB"/>
          </a:p>
        </p:txBody>
      </p:sp>
    </p:spTree>
    <p:extLst>
      <p:ext uri="{BB962C8B-B14F-4D97-AF65-F5344CB8AC3E}">
        <p14:creationId xmlns:p14="http://schemas.microsoft.com/office/powerpoint/2010/main" val="35007921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An effective learning environment not only promotes and enhances academic achievements but also supports the holistic development of every learner. By establishing clear expectations and routines it helps to create a safe and supportive learning environment for every learner. Additionally, it helps to support positive behaviour. In my placement class, to promote positive behaviour, they had a marble jar reward system. In our classroom, the Helper Heddiw of the day would reward children with a marble for demonstrating good behaviour and working hard throughout the day. All the marbles collected would be placed into a jar, and once the jar was full, the entire class would receive a reward. This is something that I carried on doing during my placement to ensure that the children in the class had clear expectations to follow. Having a whole-class reward system helps to encourage teamwork and peer support </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as everyone wants to do well.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links to an article produced by the Education Endowment Foundation, as they suggest that a whole-class reward system encourages the children in the class to help one another, set a good example, and foster and support an inclusive classroom (Education Endowment Foundation, 2019). Despite this, the Education Endowment Foundation also argues that consistently well-behaved children may become discouraged if their efforts are not acknowledged because of the behaviour of others (Education Endowment Foundation, 2019). However, in my placement class, having the whole-class reward system helped to foster and promote a sense of belonging and inclusion within the classroom, as all the children worked together to fill the marble jar so they could all receive their reward. </a:t>
            </a:r>
          </a:p>
        </p:txBody>
      </p:sp>
      <p:sp>
        <p:nvSpPr>
          <p:cNvPr id="4" name="Slide Number Placeholder 3"/>
          <p:cNvSpPr>
            <a:spLocks noGrp="1"/>
          </p:cNvSpPr>
          <p:nvPr>
            <p:ph type="sldNum" sz="quarter" idx="5"/>
          </p:nvPr>
        </p:nvSpPr>
        <p:spPr/>
        <p:txBody>
          <a:bodyPr/>
          <a:lstStyle/>
          <a:p>
            <a:fld id="{0384CBA8-69EF-4B09-B658-3F44A1E25455}" type="slidenum">
              <a:rPr lang="en-GB" smtClean="0"/>
              <a:t>4</a:t>
            </a:fld>
            <a:endParaRPr lang="en-GB"/>
          </a:p>
        </p:txBody>
      </p:sp>
    </p:spTree>
    <p:extLst>
      <p:ext uri="{BB962C8B-B14F-4D97-AF65-F5344CB8AC3E}">
        <p14:creationId xmlns:p14="http://schemas.microsoft.com/office/powerpoint/2010/main" val="7308121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Moreover, by building positive relationships during my placement, I was able to help create a safe and encouraging learning environment, as well as enhance academic engagement among the children in the class. One of the first things I did during my placement was get to know each child within the class, such as their interests, strengths, and areas for growth and improvement. This was something I found beneficial when it came to planning my lessons, as I could</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tailor my lessons effectively to help each child in the class achieve the learning objective.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Additionally, throughout my placement, I used positive language and feedback. I did this through praising the children’s efforts, resilience, and their positive behaviour. This ensured that every child in the class felt valued and more motivated in their learning. Also, whenever the children would ask to talk to me, I would give them my full attention. This showed the children that they could talk to me if they were upset and that their feelings were validated. This links to an article produced by Ofsted, as they suggest that students are more inclined to actively participate in their learning and take more risks when they feel supported and appreciated (Ofsted, 2019). By developing positive relationships, </a:t>
            </a:r>
            <a:r>
              <a:rPr lang="en-US" sz="2800" b="0" i="0" dirty="0">
                <a:solidFill>
                  <a:srgbClr val="1C1C1C"/>
                </a:solidFill>
                <a:effectLst/>
                <a:latin typeface="Inter"/>
              </a:rPr>
              <a:t>the children were able to make significant progress in their learning, which was evident from the work they produced.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384CBA8-69EF-4B09-B658-3F44A1E25455}" type="slidenum">
              <a:rPr lang="en-GB" smtClean="0"/>
              <a:t>5</a:t>
            </a:fld>
            <a:endParaRPr lang="en-GB"/>
          </a:p>
        </p:txBody>
      </p:sp>
    </p:spTree>
    <p:extLst>
      <p:ext uri="{BB962C8B-B14F-4D97-AF65-F5344CB8AC3E}">
        <p14:creationId xmlns:p14="http://schemas.microsoft.com/office/powerpoint/2010/main" val="24392202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Differentiation is essential in a classroom to help support and guide each learner through their learning journey. Through differentiating for diverse learners, each learner can achieve the learning outcome in the most effective way for them. At the beginning of my placement, one of the first things I did was get the know the children in the class to see </a:t>
            </a:r>
            <a:r>
              <a:rPr lang="en-GB" sz="1800" dirty="0">
                <a:effectLst/>
                <a:latin typeface="Aptos" panose="020B0004020202020204" pitchFamily="34" charset="0"/>
                <a:ea typeface="Times New Roman" panose="02020603050405020304" pitchFamily="18" charset="0"/>
                <a:cs typeface="Aptos" panose="020B0004020202020204" pitchFamily="34" charset="0"/>
              </a:rPr>
              <a:t>how they are progressing in their learning and identify the most effective ways to support them.</a:t>
            </a:r>
            <a:r>
              <a:rPr lang="en-GB" sz="1800" dirty="0">
                <a:effectLst/>
                <a:latin typeface="Aptos" panose="020B0004020202020204" pitchFamily="34" charset="0"/>
                <a:ea typeface="Aptos" panose="020B0004020202020204" pitchFamily="34" charset="0"/>
                <a:cs typeface="Times New Roman" panose="02020603050405020304" pitchFamily="18" charset="0"/>
              </a:rPr>
              <a:t> This provided me with valuable insights into each child's abilities and helped me when it came to planning my lessons. When it came to planning my lessons, to ensure that every learner was able to achieve the learning objective, I created differentiated worksheets. Differentiated worksheets ensure that every learner in class, regardless of their prior knowledge and experience or the pace at which they learn, is challenged and supported in their learning. According to United Ceres College, learners are more likely to be interested and motivated to learn when they are given resources and materials that are suitable for their level. This could result in deeper knowledge and understanding of the subject or topic being taught (United Ceres College, 2023). </a:t>
            </a:r>
            <a:endParaRPr lang="en-GB" dirty="0"/>
          </a:p>
        </p:txBody>
      </p:sp>
      <p:sp>
        <p:nvSpPr>
          <p:cNvPr id="4" name="Slide Number Placeholder 3"/>
          <p:cNvSpPr>
            <a:spLocks noGrp="1"/>
          </p:cNvSpPr>
          <p:nvPr>
            <p:ph type="sldNum" sz="quarter" idx="5"/>
          </p:nvPr>
        </p:nvSpPr>
        <p:spPr/>
        <p:txBody>
          <a:bodyPr/>
          <a:lstStyle/>
          <a:p>
            <a:fld id="{0384CBA8-69EF-4B09-B658-3F44A1E25455}" type="slidenum">
              <a:rPr lang="en-GB" smtClean="0"/>
              <a:t>6</a:t>
            </a:fld>
            <a:endParaRPr lang="en-GB"/>
          </a:p>
        </p:txBody>
      </p:sp>
    </p:spTree>
    <p:extLst>
      <p:ext uri="{BB962C8B-B14F-4D97-AF65-F5344CB8AC3E}">
        <p14:creationId xmlns:p14="http://schemas.microsoft.com/office/powerpoint/2010/main" val="24194001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is something I found when I taught a mathematics lesson during placement. To ensure that every learner achieves the learning outcome of the lesson, which was to be able to count forwards and backward in different multiples and steps, I created differentiated worksheets. This ensured that the learners who require more support could progress in their learning, and the more able and talented learners could be challenged in their learning. This was achieved by having a different worksheet for the learners who require more support and having further questions to challenge the more able and talented learners. Also, I provided the children with resources they could such as a hundred square to help them complete the activity. Additionally, according to United Ceres College, differentiated worksheets could contribute to establishing a classroom environment where each learner can feel appreciated, supported, and encouraged by identifying and meeting their varied needs (United Ceres College, 2023).  This is something I felt when teaching my maths lessons, as each learner was able to achieve a positive outcome in their learning, as they felt supported but also challenged. However, according to Sasha Taylor, it would be nearly impossible to plan and accommodate for the variety of factors that must be taken into consideration when creating materials and resources that are suitable for the diverse needs of each learner (Taylor, n.d). Despite this, from teaching my maths lesson, I found that having differentiated worksheets available allowed each learner to achieve the learning outcome of the lesson in the most effective way for them.</a:t>
            </a:r>
          </a:p>
          <a:p>
            <a:endParaRPr lang="en-GB" dirty="0"/>
          </a:p>
        </p:txBody>
      </p:sp>
      <p:sp>
        <p:nvSpPr>
          <p:cNvPr id="4" name="Slide Number Placeholder 3"/>
          <p:cNvSpPr>
            <a:spLocks noGrp="1"/>
          </p:cNvSpPr>
          <p:nvPr>
            <p:ph type="sldNum" sz="quarter" idx="5"/>
          </p:nvPr>
        </p:nvSpPr>
        <p:spPr/>
        <p:txBody>
          <a:bodyPr/>
          <a:lstStyle/>
          <a:p>
            <a:fld id="{0384CBA8-69EF-4B09-B658-3F44A1E25455}" type="slidenum">
              <a:rPr lang="en-GB" smtClean="0"/>
              <a:t>7</a:t>
            </a:fld>
            <a:endParaRPr lang="en-GB"/>
          </a:p>
        </p:txBody>
      </p:sp>
    </p:spTree>
    <p:extLst>
      <p:ext uri="{BB962C8B-B14F-4D97-AF65-F5344CB8AC3E}">
        <p14:creationId xmlns:p14="http://schemas.microsoft.com/office/powerpoint/2010/main" val="26405036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Additionally, I also used differentiation of resources during my placement. Differentiation of resources means modifying the resources to accommodate the various learning needs of the learners as well as their interests and skill levels. According to a blog about differentiation strategies, it suggests that differentiation of resources can result in better academic achievements as learners are given the resources and materials they need to succeed (Koch, 2024). This was something I found beneficial during my placement. Throughout my lessons, I provided the learners with different resources that they could use to help support them during the activities. This enabled the children to use what they needed to successfully meet the learning objectives and develop and enhance their understanding of that topic or subject. I was able to show this during my placement when I taught a lesson within the Science and Technology area of learning. The subject I taught was light and dark, and for the activity, the children had to organise different sources of light, for example, natural and artificial sources. This activity enhanced learner engagement and relevance by helping students understand the purpose of the topic and how it relates to the real world. When I conducted this lesson, I provided the learners who needed extra support with different examples they could use to help them complete the activity</a:t>
            </a:r>
            <a:r>
              <a:rPr lang="en-GB" sz="18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allowed every learner to feel valued and supported during the lesson. This relates to an article that talks about the differentiation approach in education. This literature suggests that learner participation and achievement are enhanced through differentiated resources and content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Goyibova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et al., 2025). However, according to the Fordham Institute, </a:t>
            </a:r>
            <a:r>
              <a:rPr lang="en-US" sz="2800" b="0" i="0" kern="100" dirty="0">
                <a:solidFill>
                  <a:srgbClr val="1C1C1C"/>
                </a:solidFill>
                <a:effectLst/>
                <a:latin typeface="Inter"/>
                <a:ea typeface="Aptos" panose="020B0004020202020204" pitchFamily="34" charset="0"/>
                <a:cs typeface="Times New Roman" panose="02020603050405020304" pitchFamily="18" charset="0"/>
              </a:rPr>
              <a:t>w</a:t>
            </a:r>
            <a:r>
              <a:rPr lang="en-US" sz="2800" b="0" i="0" dirty="0">
                <a:solidFill>
                  <a:srgbClr val="1C1C1C"/>
                </a:solidFill>
                <a:effectLst/>
                <a:latin typeface="Inter"/>
              </a:rPr>
              <a:t>hen modified work and resources are provided to certain students, some feel it is unfair</a:t>
            </a:r>
            <a:r>
              <a:rPr lang="en-GB" sz="1800" b="0" i="0" kern="100" dirty="0">
                <a:solidFill>
                  <a:srgbClr val="1C1C1C"/>
                </a:solidFill>
                <a:effectLst/>
                <a:latin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(Buck, 2022). Despite this, I found having differentiating resources beneficial. This was because positive outcomes were achieved if the learners had different resources available to meet their needs.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384CBA8-69EF-4B09-B658-3F44A1E25455}" type="slidenum">
              <a:rPr lang="en-GB" smtClean="0"/>
              <a:t>8</a:t>
            </a:fld>
            <a:endParaRPr lang="en-GB"/>
          </a:p>
        </p:txBody>
      </p:sp>
    </p:spTree>
    <p:extLst>
      <p:ext uri="{BB962C8B-B14F-4D97-AF65-F5344CB8AC3E}">
        <p14:creationId xmlns:p14="http://schemas.microsoft.com/office/powerpoint/2010/main" val="30300434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Exploiting subject disciplines in a classroom is essential to enhance the learner’s understanding and knowledge within the different areas of learning. Through making cross-curricular links during learning, children are able to make more meaningful connections and links between different subjects and areas of learning. When it came to planning each of my lessons, I tried to ensure that every lesson had strong cross-curricular links to allow the learners to gain a deeper understanding of the topic and lesson.  </a:t>
            </a:r>
          </a:p>
        </p:txBody>
      </p:sp>
      <p:sp>
        <p:nvSpPr>
          <p:cNvPr id="4" name="Slide Number Placeholder 3"/>
          <p:cNvSpPr>
            <a:spLocks noGrp="1"/>
          </p:cNvSpPr>
          <p:nvPr>
            <p:ph type="sldNum" sz="quarter" idx="5"/>
          </p:nvPr>
        </p:nvSpPr>
        <p:spPr/>
        <p:txBody>
          <a:bodyPr/>
          <a:lstStyle/>
          <a:p>
            <a:fld id="{0384CBA8-69EF-4B09-B658-3F44A1E25455}" type="slidenum">
              <a:rPr lang="en-GB" smtClean="0"/>
              <a:t>9</a:t>
            </a:fld>
            <a:endParaRPr lang="en-GB"/>
          </a:p>
        </p:txBody>
      </p:sp>
    </p:spTree>
    <p:extLst>
      <p:ext uri="{BB962C8B-B14F-4D97-AF65-F5344CB8AC3E}">
        <p14:creationId xmlns:p14="http://schemas.microsoft.com/office/powerpoint/2010/main" val="13207816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A49197-5204-1D25-4AFD-3A22DDA49E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B03491-23E1-82CA-7930-227ECA44CD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E80423-CF3D-D0B3-329C-6BF60A0E0A4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For example, when I planned a lesson about emotions, I ensured to make strong cross-curricular links between the different areas of learning within the Curriculum for Wales. The main AoLE of the lesson was Health and Well-being, as the children were beginning to understand what emotions are and what makes them feel each emotion. The lesson linked to the Expressive Arts AoLE as the children drew pictures to represent each emotion, allowing them to connect their feelings with a visual drawing. Additionally, the lesson was linked to the literacy framework as the children wrote a sentence about each emotion, which improved their comprehension and handwriting skills and developed their vocabulary. Finally, the lesson developed the children’s Welsh skills as they began to understand what each emotion is in Welsh. By making cross-curricular links, the children were able to develop their overall holistic development and learning. This aligns with an article by Plan Bee, as they suggest that children can be motivated and encouraged to learn throughout the curriculum if they are enthusiastic and interested in a specific subject or theme, and it is connected to other subjects and topics (Watson, 2023). However, according to Jo Earp, cross-curricular lesson planning can add to teachers’ already stressful and demanding schedules, which could result in a poorer execution of a lesson (Earp, 2016). Despite this, by providing the children with a lesson that has strong cross-curricular links, it can inspire the children to want to learn more while also broadening and improving their overall learning (Watson, 2023). </a:t>
            </a:r>
          </a:p>
        </p:txBody>
      </p:sp>
      <p:sp>
        <p:nvSpPr>
          <p:cNvPr id="4" name="Slide Number Placeholder 3">
            <a:extLst>
              <a:ext uri="{FF2B5EF4-FFF2-40B4-BE49-F238E27FC236}">
                <a16:creationId xmlns:a16="http://schemas.microsoft.com/office/drawing/2014/main" id="{57045F53-4D58-5BBB-5CBA-E68F6A7A35C6}"/>
              </a:ext>
            </a:extLst>
          </p:cNvPr>
          <p:cNvSpPr>
            <a:spLocks noGrp="1"/>
          </p:cNvSpPr>
          <p:nvPr>
            <p:ph type="sldNum" sz="quarter" idx="5"/>
          </p:nvPr>
        </p:nvSpPr>
        <p:spPr/>
        <p:txBody>
          <a:bodyPr/>
          <a:lstStyle/>
          <a:p>
            <a:fld id="{0384CBA8-69EF-4B09-B658-3F44A1E25455}" type="slidenum">
              <a:rPr lang="en-GB" smtClean="0"/>
              <a:t>10</a:t>
            </a:fld>
            <a:endParaRPr lang="en-GB" dirty="0"/>
          </a:p>
        </p:txBody>
      </p:sp>
    </p:spTree>
    <p:extLst>
      <p:ext uri="{BB962C8B-B14F-4D97-AF65-F5344CB8AC3E}">
        <p14:creationId xmlns:p14="http://schemas.microsoft.com/office/powerpoint/2010/main" val="2722102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As well as making cross-curricular links, during my placement, I aimed to develop the learners’ digital competence, literacy, and numeracy skills. Developing learners' digital competence skills can enhance their cognitive abilities, including memory and problem-solving. By improving literacy skills, learners can expand their vocabulary and comprehension. Additionally, developing the children’s numeracy skills provides them with essential mathematical knowledge, preparing them for the future. During my placement, I helped to develop the learners’ digital competence skills through teaching a lesson about staying safe online. This lesson enhanced the learners’ digital competence skills through understanding what it means to be a responsible digital citizen, both the positive and negative aspects of being a digital citizen, and online safety. According to Estyn, through developing the learners’ digital competence skills, children are being educated more about the value of digital skills and how they can help them in the future (Estyn, 2019). This is something I felt happened after my lesson, as the children felt they had a better understanding of how they can use their digital skills safely.</a:t>
            </a:r>
            <a:endParaRPr lang="en-GB" dirty="0"/>
          </a:p>
        </p:txBody>
      </p:sp>
      <p:sp>
        <p:nvSpPr>
          <p:cNvPr id="4" name="Slide Number Placeholder 3"/>
          <p:cNvSpPr>
            <a:spLocks noGrp="1"/>
          </p:cNvSpPr>
          <p:nvPr>
            <p:ph type="sldNum" sz="quarter" idx="5"/>
          </p:nvPr>
        </p:nvSpPr>
        <p:spPr/>
        <p:txBody>
          <a:bodyPr/>
          <a:lstStyle/>
          <a:p>
            <a:fld id="{0384CBA8-69EF-4B09-B658-3F44A1E25455}" type="slidenum">
              <a:rPr lang="en-GB" smtClean="0"/>
              <a:t>11</a:t>
            </a:fld>
            <a:endParaRPr lang="en-GB" dirty="0"/>
          </a:p>
        </p:txBody>
      </p:sp>
    </p:spTree>
    <p:extLst>
      <p:ext uri="{BB962C8B-B14F-4D97-AF65-F5344CB8AC3E}">
        <p14:creationId xmlns:p14="http://schemas.microsoft.com/office/powerpoint/2010/main" val="24582462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Furthermore, I helped to develop the children’s literacy skills through teaching and parallel teaching a variety of different activities and lessons including a lesson about how to use speech marks correctly using the story ‘Farmer Duck’ and activities where the children can practice and improve their handwriting. All these different activities and lessons provided the children with the fundamental skills they will need to use in different areas of learning throughout education. According to an article about cross-curricular skills, they suggest that providing children with effective literacy skills will help them to enhance their academic achievements throughout education (Cscjes.org.uk, 2025). Finally, I helped to develop the learners’ numeracy skills through conducting a mathematics lesson about counting in multiples and steps. This improved the learners' numeracy skills through understanding what the multiples are and how to count forward in multiples or steps. This lesson also enhanced the children’s problem-solving skills through working out what the next number was in the sequence. According to the UK Government, it is important to develop the learners’ numeracy skills as it will provide them with the majority of the basic skills that they will need as they progress in education and in the future (UK Government, 2022). Throughout my placement, I felt that I had helped to develop the learners’ digital competence, literacy, and numeracy skills through a variety of different lessons and activities.</a:t>
            </a:r>
          </a:p>
          <a:p>
            <a:endParaRPr lang="en-GB" dirty="0"/>
          </a:p>
        </p:txBody>
      </p:sp>
      <p:sp>
        <p:nvSpPr>
          <p:cNvPr id="4" name="Slide Number Placeholder 3"/>
          <p:cNvSpPr>
            <a:spLocks noGrp="1"/>
          </p:cNvSpPr>
          <p:nvPr>
            <p:ph type="sldNum" sz="quarter" idx="5"/>
          </p:nvPr>
        </p:nvSpPr>
        <p:spPr/>
        <p:txBody>
          <a:bodyPr/>
          <a:lstStyle/>
          <a:p>
            <a:fld id="{0384CBA8-69EF-4B09-B658-3F44A1E25455}" type="slidenum">
              <a:rPr lang="en-GB" smtClean="0"/>
              <a:t>12</a:t>
            </a:fld>
            <a:endParaRPr lang="en-GB" dirty="0"/>
          </a:p>
        </p:txBody>
      </p:sp>
    </p:spTree>
    <p:extLst>
      <p:ext uri="{BB962C8B-B14F-4D97-AF65-F5344CB8AC3E}">
        <p14:creationId xmlns:p14="http://schemas.microsoft.com/office/powerpoint/2010/main" val="37453001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Within the strand of managing the learning environment, I believe that I have demonstrated my strengths through building positive relationships and establishing clear expectations. Both allowed the children to feel safe, valued, and supported in the classroom, which I found led to more positive outcomes in their learning and better behaviour in the class.  </a:t>
            </a:r>
          </a:p>
          <a:p>
            <a:pPr algn="just">
              <a:lnSpc>
                <a:spcPct val="115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Within the strand of differentiation, I believe that I have demonstrated my strengths through differentiating for diverse learners and having resources to support the learners. Both allowed the children to feel more confident and motivated in their learning, which I found led to more academic achievements as the learners felt supported in their learning to successfully meet the learning objectives.</a:t>
            </a:r>
          </a:p>
          <a:p>
            <a:pPr algn="just">
              <a:lnSpc>
                <a:spcPct val="115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Within the strand of exploiting subject disciplines, I believe that I have demonstrated my strengths through making cross-curricular links and through developing the learners’ digital competence, literacy, and numeracy skills. Both allowed the children to gain fundamental skills in the different areas of learning that they will need as they progress through education and in the future. </a:t>
            </a:r>
          </a:p>
          <a:p>
            <a:endParaRPr lang="en-GB" dirty="0"/>
          </a:p>
        </p:txBody>
      </p:sp>
      <p:sp>
        <p:nvSpPr>
          <p:cNvPr id="4" name="Slide Number Placeholder 3"/>
          <p:cNvSpPr>
            <a:spLocks noGrp="1"/>
          </p:cNvSpPr>
          <p:nvPr>
            <p:ph type="sldNum" sz="quarter" idx="5"/>
          </p:nvPr>
        </p:nvSpPr>
        <p:spPr/>
        <p:txBody>
          <a:bodyPr/>
          <a:lstStyle/>
          <a:p>
            <a:fld id="{0384CBA8-69EF-4B09-B658-3F44A1E25455}" type="slidenum">
              <a:rPr lang="en-GB" smtClean="0"/>
              <a:t>13</a:t>
            </a:fld>
            <a:endParaRPr lang="en-GB"/>
          </a:p>
        </p:txBody>
      </p:sp>
    </p:spTree>
    <p:extLst>
      <p:ext uri="{BB962C8B-B14F-4D97-AF65-F5344CB8AC3E}">
        <p14:creationId xmlns:p14="http://schemas.microsoft.com/office/powerpoint/2010/main" val="31175358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Upon reflecting on my placement to improve my skills in managing the learning environment, I will look at ways to manage my time more efficiently.  This is because I felt that when I would do a whole class presentation before starting a lesson, I felt that I would rush through it and speak too fast. This could result in the children not having a clear understanding of what the subject of the lesson was or what was expected of them. As I manage my time better as I move forward in my teaching placements, it will ensure that the children in my class will be provided with more clarity about each lesson and their expectations of that lesson.</a:t>
            </a:r>
          </a:p>
          <a:p>
            <a:pPr algn="just">
              <a:lnSpc>
                <a:spcPct val="115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Upon reflecting on my placement to improve my skills in differentiation, I will explore ways to increase collaborative learning within my lessons. This is because I found that some of my lessons were quite independent for each learner, which can result in less motivation when working, whereas collaborative learning increases communication, critical thinking, and engagement during lessons. According to Mana Education, collaborative learning enables students to work with peers they wouldn’t typically collaborate with, fostering new relationships and teamwork towards a shared goal, ultimately enhancing and developing strong social skills (Manaeducation.co.uk, 2024). By making my lessons more collaborative, as I move forward in my teaching placements, it will allow the children in my class to develop new peer relationships and make the lessons more engaging. </a:t>
            </a:r>
          </a:p>
          <a:p>
            <a:pPr algn="just">
              <a:lnSpc>
                <a:spcPct val="115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Upon reflecting on my placement to improve my skills in exploiting subject disciplines, I will look at ways to have stronger connections to the four purposes in each of my lessons. The curriculum for Wales, including the four purposes, strives to produce a more enhanced and individualised experience, which aims to emphasise the development of the learners' skills and talents beyond their academic knowledge (Welsh Government, n.d.). By having stronger connections to the four purposes in my lessons will ensure that every learner is given to opportunity to learn through different experiences and activities linked to the four purposes.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Finally, from completing this assignment, I have been able to reflect on the positive aspects of my first placement whilst also recognising the areas in which I need to improve. </a:t>
            </a:r>
          </a:p>
        </p:txBody>
      </p:sp>
      <p:sp>
        <p:nvSpPr>
          <p:cNvPr id="4" name="Slide Number Placeholder 3"/>
          <p:cNvSpPr>
            <a:spLocks noGrp="1"/>
          </p:cNvSpPr>
          <p:nvPr>
            <p:ph type="sldNum" sz="quarter" idx="5"/>
          </p:nvPr>
        </p:nvSpPr>
        <p:spPr/>
        <p:txBody>
          <a:bodyPr/>
          <a:lstStyle/>
          <a:p>
            <a:fld id="{0384CBA8-69EF-4B09-B658-3F44A1E25455}" type="slidenum">
              <a:rPr lang="en-GB" smtClean="0"/>
              <a:t>14</a:t>
            </a:fld>
            <a:endParaRPr lang="en-GB"/>
          </a:p>
        </p:txBody>
      </p:sp>
    </p:spTree>
    <p:extLst>
      <p:ext uri="{BB962C8B-B14F-4D97-AF65-F5344CB8AC3E}">
        <p14:creationId xmlns:p14="http://schemas.microsoft.com/office/powerpoint/2010/main" val="28498169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5/19/2025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sv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slides/_rels/slide5.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5.png"/><Relationship Id="rId7"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6.svg"/></Relationships>
</file>

<file path=ppt/slides/_rels/slide8.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28.png"/><Relationship Id="rId7" Type="http://schemas.openxmlformats.org/officeDocument/2006/relationships/image" Target="../media/image36.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31.svg"/><Relationship Id="rId11" Type="http://schemas.openxmlformats.org/officeDocument/2006/relationships/image" Target="../media/image38.png"/><Relationship Id="rId5" Type="http://schemas.openxmlformats.org/officeDocument/2006/relationships/image" Target="../media/image30.png"/><Relationship Id="rId10" Type="http://schemas.openxmlformats.org/officeDocument/2006/relationships/image" Target="../media/image33.svg"/><Relationship Id="rId4" Type="http://schemas.openxmlformats.org/officeDocument/2006/relationships/image" Target="../media/image29.svg"/><Relationship Id="rId9" Type="http://schemas.openxmlformats.org/officeDocument/2006/relationships/image" Target="../media/image32.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41.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10.svg"/></Relationships>
</file>

<file path=ppt/slides/_rels/slide10.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image" Target="../media/image9.png"/><Relationship Id="rId7" Type="http://schemas.openxmlformats.org/officeDocument/2006/relationships/image" Target="../media/image42.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10.svg"/><Relationship Id="rId9" Type="http://schemas.openxmlformats.org/officeDocument/2006/relationships/image" Target="../media/image44.png"/></Relationships>
</file>

<file path=ppt/slides/_rels/slide11.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45.png"/><Relationship Id="rId7"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46.png"/></Relationships>
</file>

<file path=ppt/slides/_rels/slide1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47.png"/><Relationship Id="rId7"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35.png"/></Relationships>
</file>

<file path=ppt/slides/_rels/slide13.xml.rels><?xml version="1.0" encoding="UTF-8" standalone="yes"?>
<Relationships xmlns="http://schemas.openxmlformats.org/package/2006/relationships"><Relationship Id="rId8" Type="http://schemas.openxmlformats.org/officeDocument/2006/relationships/image" Target="../media/image37.svg"/><Relationship Id="rId13" Type="http://schemas.openxmlformats.org/officeDocument/2006/relationships/image" Target="../media/image50.png"/><Relationship Id="rId3" Type="http://schemas.openxmlformats.org/officeDocument/2006/relationships/image" Target="../media/image28.png"/><Relationship Id="rId7" Type="http://schemas.openxmlformats.org/officeDocument/2006/relationships/image" Target="../media/image36.png"/><Relationship Id="rId12" Type="http://schemas.openxmlformats.org/officeDocument/2006/relationships/image" Target="../media/image49.sv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31.svg"/><Relationship Id="rId11" Type="http://schemas.openxmlformats.org/officeDocument/2006/relationships/image" Target="../media/image48.png"/><Relationship Id="rId5" Type="http://schemas.openxmlformats.org/officeDocument/2006/relationships/image" Target="../media/image30.png"/><Relationship Id="rId10" Type="http://schemas.openxmlformats.org/officeDocument/2006/relationships/image" Target="../media/image33.svg"/><Relationship Id="rId4" Type="http://schemas.openxmlformats.org/officeDocument/2006/relationships/image" Target="../media/image29.svg"/><Relationship Id="rId9" Type="http://schemas.openxmlformats.org/officeDocument/2006/relationships/image" Target="../media/image32.png"/><Relationship Id="rId14" Type="http://schemas.openxmlformats.org/officeDocument/2006/relationships/image" Target="../media/image51.svg"/></Relationships>
</file>

<file path=ppt/slides/_rels/slide14.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28.png"/><Relationship Id="rId7" Type="http://schemas.openxmlformats.org/officeDocument/2006/relationships/image" Target="../media/image36.png"/><Relationship Id="rId12" Type="http://schemas.openxmlformats.org/officeDocument/2006/relationships/image" Target="../media/image53.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31.svg"/><Relationship Id="rId11" Type="http://schemas.openxmlformats.org/officeDocument/2006/relationships/image" Target="../media/image52.png"/><Relationship Id="rId5" Type="http://schemas.openxmlformats.org/officeDocument/2006/relationships/image" Target="../media/image30.png"/><Relationship Id="rId10" Type="http://schemas.openxmlformats.org/officeDocument/2006/relationships/image" Target="../media/image33.svg"/><Relationship Id="rId4" Type="http://schemas.openxmlformats.org/officeDocument/2006/relationships/image" Target="../media/image29.svg"/><Relationship Id="rId9" Type="http://schemas.openxmlformats.org/officeDocument/2006/relationships/image" Target="../media/image32.png"/></Relationships>
</file>

<file path=ppt/slides/_rels/slide1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svg"/></Relationships>
</file>

<file path=ppt/slides/_rels/slide1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TextBox 2"/>
          <p:cNvSpPr txBox="1"/>
          <p:nvPr/>
        </p:nvSpPr>
        <p:spPr>
          <a:xfrm>
            <a:off x="3095316" y="3649364"/>
            <a:ext cx="12097367" cy="1337934"/>
          </a:xfrm>
          <a:prstGeom prst="rect">
            <a:avLst/>
          </a:prstGeom>
        </p:spPr>
        <p:txBody>
          <a:bodyPr lIns="0" tIns="0" rIns="0" bIns="0" rtlCol="0" anchor="t">
            <a:spAutoFit/>
          </a:bodyPr>
          <a:lstStyle/>
          <a:p>
            <a:pPr algn="ctr">
              <a:lnSpc>
                <a:spcPts val="9881"/>
              </a:lnSpc>
            </a:pPr>
            <a:r>
              <a:rPr lang="en-US" sz="10293" spc="-205" dirty="0">
                <a:solidFill>
                  <a:srgbClr val="303030"/>
                </a:solidFill>
                <a:latin typeface="Fibre"/>
                <a:ea typeface="Fibre"/>
                <a:cs typeface="Fibre"/>
                <a:sym typeface="Fibre"/>
              </a:rPr>
              <a:t>Leading The Learning</a:t>
            </a:r>
          </a:p>
        </p:txBody>
      </p:sp>
      <p:sp>
        <p:nvSpPr>
          <p:cNvPr id="3" name="Freeform 3"/>
          <p:cNvSpPr/>
          <p:nvPr/>
        </p:nvSpPr>
        <p:spPr>
          <a:xfrm rot="4182716">
            <a:off x="16741723" y="-1186569"/>
            <a:ext cx="2943750" cy="3630186"/>
          </a:xfrm>
          <a:custGeom>
            <a:avLst/>
            <a:gdLst/>
            <a:ahLst/>
            <a:cxnLst/>
            <a:rect l="l" t="t" r="r" b="b"/>
            <a:pathLst>
              <a:path w="2943750" h="3630186">
                <a:moveTo>
                  <a:pt x="0" y="0"/>
                </a:moveTo>
                <a:lnTo>
                  <a:pt x="2943751" y="0"/>
                </a:lnTo>
                <a:lnTo>
                  <a:pt x="2943751" y="3630186"/>
                </a:lnTo>
                <a:lnTo>
                  <a:pt x="0" y="363018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dirty="0"/>
          </a:p>
        </p:txBody>
      </p:sp>
      <p:sp>
        <p:nvSpPr>
          <p:cNvPr id="4" name="Freeform 4"/>
          <p:cNvSpPr/>
          <p:nvPr/>
        </p:nvSpPr>
        <p:spPr>
          <a:xfrm>
            <a:off x="17156521" y="6082369"/>
            <a:ext cx="2262958" cy="3726427"/>
          </a:xfrm>
          <a:custGeom>
            <a:avLst/>
            <a:gdLst/>
            <a:ahLst/>
            <a:cxnLst/>
            <a:rect l="l" t="t" r="r" b="b"/>
            <a:pathLst>
              <a:path w="2262958" h="3726427">
                <a:moveTo>
                  <a:pt x="0" y="0"/>
                </a:moveTo>
                <a:lnTo>
                  <a:pt x="2262958" y="0"/>
                </a:lnTo>
                <a:lnTo>
                  <a:pt x="2262958" y="3726428"/>
                </a:lnTo>
                <a:lnTo>
                  <a:pt x="0" y="3726428"/>
                </a:lnTo>
                <a:lnTo>
                  <a:pt x="0"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GB" dirty="0"/>
          </a:p>
        </p:txBody>
      </p:sp>
      <p:sp>
        <p:nvSpPr>
          <p:cNvPr id="5" name="Freeform 5"/>
          <p:cNvSpPr/>
          <p:nvPr/>
        </p:nvSpPr>
        <p:spPr>
          <a:xfrm rot="1737559">
            <a:off x="-1475569" y="8409947"/>
            <a:ext cx="3751278" cy="2612254"/>
          </a:xfrm>
          <a:custGeom>
            <a:avLst/>
            <a:gdLst/>
            <a:ahLst/>
            <a:cxnLst/>
            <a:rect l="l" t="t" r="r" b="b"/>
            <a:pathLst>
              <a:path w="3751278" h="2612254">
                <a:moveTo>
                  <a:pt x="0" y="0"/>
                </a:moveTo>
                <a:lnTo>
                  <a:pt x="3751278" y="0"/>
                </a:lnTo>
                <a:lnTo>
                  <a:pt x="3751278" y="2612254"/>
                </a:lnTo>
                <a:lnTo>
                  <a:pt x="0" y="2612254"/>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GB" dirty="0"/>
          </a:p>
        </p:txBody>
      </p:sp>
      <p:sp>
        <p:nvSpPr>
          <p:cNvPr id="6" name="Freeform 6"/>
          <p:cNvSpPr/>
          <p:nvPr/>
        </p:nvSpPr>
        <p:spPr>
          <a:xfrm>
            <a:off x="-990600" y="-495300"/>
            <a:ext cx="2781341" cy="2859323"/>
          </a:xfrm>
          <a:custGeom>
            <a:avLst/>
            <a:gdLst/>
            <a:ahLst/>
            <a:cxnLst/>
            <a:rect l="l" t="t" r="r" b="b"/>
            <a:pathLst>
              <a:path w="2781341" h="2859323">
                <a:moveTo>
                  <a:pt x="0" y="0"/>
                </a:moveTo>
                <a:lnTo>
                  <a:pt x="2781342" y="0"/>
                </a:lnTo>
                <a:lnTo>
                  <a:pt x="2781342" y="2859323"/>
                </a:lnTo>
                <a:lnTo>
                  <a:pt x="0" y="2859323"/>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GB" dirty="0"/>
          </a:p>
        </p:txBody>
      </p:sp>
      <p:sp>
        <p:nvSpPr>
          <p:cNvPr id="7" name="TextBox 7"/>
          <p:cNvSpPr txBox="1"/>
          <p:nvPr/>
        </p:nvSpPr>
        <p:spPr>
          <a:xfrm>
            <a:off x="3306795" y="5063498"/>
            <a:ext cx="11674411" cy="738387"/>
          </a:xfrm>
          <a:prstGeom prst="rect">
            <a:avLst/>
          </a:prstGeom>
        </p:spPr>
        <p:txBody>
          <a:bodyPr lIns="0" tIns="0" rIns="0" bIns="0" rtlCol="0" anchor="t">
            <a:spAutoFit/>
          </a:bodyPr>
          <a:lstStyle/>
          <a:p>
            <a:pPr marL="0" lvl="0" indent="0" algn="l">
              <a:lnSpc>
                <a:spcPts val="5616"/>
              </a:lnSpc>
            </a:pPr>
            <a:r>
              <a:rPr lang="en-US" sz="5400" b="1" spc="-108" dirty="0">
                <a:solidFill>
                  <a:srgbClr val="2B2B2B"/>
                </a:solidFill>
                <a:latin typeface="Quicksand Bold"/>
                <a:ea typeface="Quicksand Bold"/>
                <a:cs typeface="Quicksand Bold"/>
                <a:sym typeface="Quicksand Bold"/>
              </a:rPr>
              <a:t>What, How, and Why am I teaching?</a:t>
            </a:r>
          </a:p>
        </p:txBody>
      </p:sp>
      <p:sp>
        <p:nvSpPr>
          <p:cNvPr id="8" name="TextBox 8"/>
          <p:cNvSpPr txBox="1"/>
          <p:nvPr/>
        </p:nvSpPr>
        <p:spPr>
          <a:xfrm>
            <a:off x="13946712" y="9585462"/>
            <a:ext cx="4108080" cy="548014"/>
          </a:xfrm>
          <a:prstGeom prst="rect">
            <a:avLst/>
          </a:prstGeom>
        </p:spPr>
        <p:txBody>
          <a:bodyPr lIns="0" tIns="0" rIns="0" bIns="0" rtlCol="0" anchor="t">
            <a:spAutoFit/>
          </a:bodyPr>
          <a:lstStyle/>
          <a:p>
            <a:pPr marL="0" lvl="0" indent="0" algn="l">
              <a:lnSpc>
                <a:spcPts val="4160"/>
              </a:lnSpc>
            </a:pPr>
            <a:r>
              <a:rPr lang="en-US" sz="4000" b="1" spc="-80" dirty="0">
                <a:solidFill>
                  <a:srgbClr val="2B2B2B"/>
                </a:solidFill>
                <a:latin typeface="Quicksand Bold"/>
                <a:ea typeface="Quicksand Bold"/>
                <a:cs typeface="Quicksand Bold"/>
                <a:sym typeface="Quicksand Bold"/>
              </a:rPr>
              <a:t>By Becky Bailey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TextBox 2"/>
          <p:cNvSpPr txBox="1"/>
          <p:nvPr/>
        </p:nvSpPr>
        <p:spPr>
          <a:xfrm>
            <a:off x="1028700" y="2049327"/>
            <a:ext cx="15302212" cy="1036321"/>
          </a:xfrm>
          <a:prstGeom prst="rect">
            <a:avLst/>
          </a:prstGeom>
        </p:spPr>
        <p:txBody>
          <a:bodyPr lIns="0" tIns="0" rIns="0" bIns="0" rtlCol="0" anchor="t">
            <a:spAutoFit/>
          </a:bodyPr>
          <a:lstStyle/>
          <a:p>
            <a:pPr marL="669283" lvl="1" indent="-334641" algn="l">
              <a:lnSpc>
                <a:spcPts val="4184"/>
              </a:lnSpc>
              <a:buFont typeface="Arial"/>
              <a:buChar char="•"/>
            </a:pPr>
            <a:r>
              <a:rPr lang="en-US" sz="3099" b="1" spc="96" dirty="0">
                <a:solidFill>
                  <a:srgbClr val="2B2B2B"/>
                </a:solidFill>
                <a:latin typeface="Quicksand Semi-Bold"/>
                <a:ea typeface="Quicksand Semi-Bold"/>
                <a:cs typeface="Quicksand Semi-Bold"/>
                <a:sym typeface="Quicksand Semi-Bold"/>
              </a:rPr>
              <a:t>Self-reflection is an effective tool for ongoing development and progress.</a:t>
            </a:r>
          </a:p>
        </p:txBody>
      </p:sp>
      <p:sp>
        <p:nvSpPr>
          <p:cNvPr id="3" name="TextBox 3"/>
          <p:cNvSpPr txBox="1"/>
          <p:nvPr/>
        </p:nvSpPr>
        <p:spPr>
          <a:xfrm>
            <a:off x="5564293" y="508951"/>
            <a:ext cx="6524900" cy="1163323"/>
          </a:xfrm>
          <a:prstGeom prst="rect">
            <a:avLst/>
          </a:prstGeom>
        </p:spPr>
        <p:txBody>
          <a:bodyPr lIns="0" tIns="0" rIns="0" bIns="0" rtlCol="0" anchor="t">
            <a:spAutoFit/>
          </a:bodyPr>
          <a:lstStyle/>
          <a:p>
            <a:pPr marL="0" lvl="0" indent="0" algn="l">
              <a:lnSpc>
                <a:spcPts val="8840"/>
              </a:lnSpc>
            </a:pPr>
            <a:r>
              <a:rPr lang="en-US" sz="8500" spc="-170" dirty="0">
                <a:solidFill>
                  <a:srgbClr val="2B2B2B"/>
                </a:solidFill>
                <a:latin typeface="Fibre"/>
                <a:ea typeface="Fibre"/>
                <a:cs typeface="Fibre"/>
                <a:sym typeface="Fibre"/>
              </a:rPr>
              <a:t>self-reflection</a:t>
            </a:r>
          </a:p>
        </p:txBody>
      </p:sp>
      <p:sp>
        <p:nvSpPr>
          <p:cNvPr id="4" name="Freeform 4"/>
          <p:cNvSpPr/>
          <p:nvPr/>
        </p:nvSpPr>
        <p:spPr>
          <a:xfrm rot="1737559">
            <a:off x="2318674" y="8845184"/>
            <a:ext cx="3751278" cy="2612254"/>
          </a:xfrm>
          <a:custGeom>
            <a:avLst/>
            <a:gdLst/>
            <a:ahLst/>
            <a:cxnLst/>
            <a:rect l="l" t="t" r="r" b="b"/>
            <a:pathLst>
              <a:path w="3751278" h="2612254">
                <a:moveTo>
                  <a:pt x="0" y="0"/>
                </a:moveTo>
                <a:lnTo>
                  <a:pt x="3751278" y="0"/>
                </a:lnTo>
                <a:lnTo>
                  <a:pt x="3751278" y="2612254"/>
                </a:lnTo>
                <a:lnTo>
                  <a:pt x="0" y="2612254"/>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dirty="0"/>
          </a:p>
        </p:txBody>
      </p:sp>
      <p:sp>
        <p:nvSpPr>
          <p:cNvPr id="5" name="Freeform 5"/>
          <p:cNvSpPr/>
          <p:nvPr/>
        </p:nvSpPr>
        <p:spPr>
          <a:xfrm flipH="1">
            <a:off x="-1328922" y="8100335"/>
            <a:ext cx="3057281" cy="2751553"/>
          </a:xfrm>
          <a:custGeom>
            <a:avLst/>
            <a:gdLst/>
            <a:ahLst/>
            <a:cxnLst/>
            <a:rect l="l" t="t" r="r" b="b"/>
            <a:pathLst>
              <a:path w="3057281" h="2751553">
                <a:moveTo>
                  <a:pt x="3057281" y="0"/>
                </a:moveTo>
                <a:lnTo>
                  <a:pt x="0" y="0"/>
                </a:lnTo>
                <a:lnTo>
                  <a:pt x="0" y="2751552"/>
                </a:lnTo>
                <a:lnTo>
                  <a:pt x="3057281" y="2751552"/>
                </a:lnTo>
                <a:lnTo>
                  <a:pt x="3057281"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GB" dirty="0"/>
          </a:p>
        </p:txBody>
      </p:sp>
      <p:sp>
        <p:nvSpPr>
          <p:cNvPr id="6" name="Freeform 6"/>
          <p:cNvSpPr/>
          <p:nvPr/>
        </p:nvSpPr>
        <p:spPr>
          <a:xfrm>
            <a:off x="17259300" y="698230"/>
            <a:ext cx="3198742" cy="2797445"/>
          </a:xfrm>
          <a:custGeom>
            <a:avLst/>
            <a:gdLst/>
            <a:ahLst/>
            <a:cxnLst/>
            <a:rect l="l" t="t" r="r" b="b"/>
            <a:pathLst>
              <a:path w="3198742" h="2797445">
                <a:moveTo>
                  <a:pt x="0" y="0"/>
                </a:moveTo>
                <a:lnTo>
                  <a:pt x="3198742" y="0"/>
                </a:lnTo>
                <a:lnTo>
                  <a:pt x="3198742" y="2797445"/>
                </a:lnTo>
                <a:lnTo>
                  <a:pt x="0" y="2797445"/>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GB" dirty="0"/>
          </a:p>
        </p:txBody>
      </p:sp>
      <p:sp>
        <p:nvSpPr>
          <p:cNvPr id="7" name="Freeform 7"/>
          <p:cNvSpPr/>
          <p:nvPr/>
        </p:nvSpPr>
        <p:spPr>
          <a:xfrm rot="5400000">
            <a:off x="15561337" y="-1937162"/>
            <a:ext cx="2491650" cy="4103017"/>
          </a:xfrm>
          <a:custGeom>
            <a:avLst/>
            <a:gdLst/>
            <a:ahLst/>
            <a:cxnLst/>
            <a:rect l="l" t="t" r="r" b="b"/>
            <a:pathLst>
              <a:path w="2491650" h="4103017">
                <a:moveTo>
                  <a:pt x="0" y="0"/>
                </a:moveTo>
                <a:lnTo>
                  <a:pt x="2491650" y="0"/>
                </a:lnTo>
                <a:lnTo>
                  <a:pt x="2491650" y="4103017"/>
                </a:lnTo>
                <a:lnTo>
                  <a:pt x="0" y="410301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dirty="0"/>
          </a:p>
        </p:txBody>
      </p:sp>
      <p:sp>
        <p:nvSpPr>
          <p:cNvPr id="8" name="TextBox 8"/>
          <p:cNvSpPr txBox="1"/>
          <p:nvPr/>
        </p:nvSpPr>
        <p:spPr>
          <a:xfrm>
            <a:off x="1028700" y="4107179"/>
            <a:ext cx="15302212" cy="1560196"/>
          </a:xfrm>
          <a:prstGeom prst="rect">
            <a:avLst/>
          </a:prstGeom>
        </p:spPr>
        <p:txBody>
          <a:bodyPr lIns="0" tIns="0" rIns="0" bIns="0" rtlCol="0" anchor="t">
            <a:spAutoFit/>
          </a:bodyPr>
          <a:lstStyle/>
          <a:p>
            <a:pPr marL="669283" lvl="1" indent="-334641" algn="l">
              <a:lnSpc>
                <a:spcPts val="4184"/>
              </a:lnSpc>
              <a:buFont typeface="Arial"/>
              <a:buChar char="•"/>
            </a:pPr>
            <a:r>
              <a:rPr lang="en-US" sz="3099" b="1" spc="96" dirty="0">
                <a:solidFill>
                  <a:srgbClr val="2B2B2B"/>
                </a:solidFill>
                <a:latin typeface="Quicksand Semi-Bold"/>
                <a:ea typeface="Quicksand Semi-Bold"/>
                <a:cs typeface="Quicksand Semi-Bold"/>
                <a:sym typeface="Quicksand Semi-Bold"/>
              </a:rPr>
              <a:t>Teachers are to identify what is working well in their classroom and what can be improved to strengthen the learning outcomes of their students (Juma, 2024). </a:t>
            </a:r>
          </a:p>
        </p:txBody>
      </p:sp>
      <p:sp>
        <p:nvSpPr>
          <p:cNvPr id="9" name="TextBox 9"/>
          <p:cNvSpPr txBox="1"/>
          <p:nvPr/>
        </p:nvSpPr>
        <p:spPr>
          <a:xfrm>
            <a:off x="1175637" y="6686550"/>
            <a:ext cx="15302212" cy="2084071"/>
          </a:xfrm>
          <a:prstGeom prst="rect">
            <a:avLst/>
          </a:prstGeom>
        </p:spPr>
        <p:txBody>
          <a:bodyPr lIns="0" tIns="0" rIns="0" bIns="0" rtlCol="0" anchor="t">
            <a:spAutoFit/>
          </a:bodyPr>
          <a:lstStyle/>
          <a:p>
            <a:pPr algn="l">
              <a:lnSpc>
                <a:spcPts val="4184"/>
              </a:lnSpc>
            </a:pPr>
            <a:r>
              <a:rPr lang="en-US" sz="3099" b="1" spc="96" dirty="0">
                <a:solidFill>
                  <a:srgbClr val="2B2B2B"/>
                </a:solidFill>
                <a:latin typeface="Quicksand Bold"/>
                <a:ea typeface="Quicksand Bold"/>
                <a:cs typeface="Quicksand Bold"/>
                <a:sym typeface="Quicksand Bold"/>
              </a:rPr>
              <a:t>John Dewey’s Theory </a:t>
            </a:r>
          </a:p>
          <a:p>
            <a:pPr marL="669283" lvl="1" indent="-334641" algn="l">
              <a:lnSpc>
                <a:spcPts val="4184"/>
              </a:lnSpc>
              <a:buFont typeface="Arial"/>
              <a:buChar char="•"/>
            </a:pPr>
            <a:r>
              <a:rPr lang="en-US" sz="3099" b="1" spc="96" dirty="0">
                <a:solidFill>
                  <a:srgbClr val="2B2B2B"/>
                </a:solidFill>
                <a:latin typeface="Quicksand Semi-Bold"/>
                <a:ea typeface="Quicksand Semi-Bold"/>
                <a:cs typeface="Quicksand Semi-Bold"/>
                <a:sym typeface="Quicksand Semi-Bold"/>
              </a:rPr>
              <a:t>He emphasised that in a learning environment, reflection is more than simply recalling an event; it’s a purposeful and active process (Dewey 1933, pg. 118).</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TextBox 2"/>
          <p:cNvSpPr txBox="1"/>
          <p:nvPr/>
        </p:nvSpPr>
        <p:spPr>
          <a:xfrm>
            <a:off x="5249895" y="631929"/>
            <a:ext cx="7788211" cy="1163323"/>
          </a:xfrm>
          <a:prstGeom prst="rect">
            <a:avLst/>
          </a:prstGeom>
        </p:spPr>
        <p:txBody>
          <a:bodyPr lIns="0" tIns="0" rIns="0" bIns="0" rtlCol="0" anchor="t">
            <a:spAutoFit/>
          </a:bodyPr>
          <a:lstStyle/>
          <a:p>
            <a:pPr marL="0" lvl="0" indent="0" algn="l">
              <a:lnSpc>
                <a:spcPts val="8840"/>
              </a:lnSpc>
            </a:pPr>
            <a:r>
              <a:rPr lang="en-US" sz="8500" spc="-170">
                <a:solidFill>
                  <a:srgbClr val="2B2B2B"/>
                </a:solidFill>
                <a:latin typeface="Fibre"/>
                <a:ea typeface="Fibre"/>
                <a:cs typeface="Fibre"/>
                <a:sym typeface="Fibre"/>
              </a:rPr>
              <a:t>3 central Strands</a:t>
            </a:r>
          </a:p>
        </p:txBody>
      </p:sp>
      <p:sp>
        <p:nvSpPr>
          <p:cNvPr id="3" name="Freeform 3"/>
          <p:cNvSpPr/>
          <p:nvPr/>
        </p:nvSpPr>
        <p:spPr>
          <a:xfrm rot="1737559">
            <a:off x="-1699501" y="8243230"/>
            <a:ext cx="4670260" cy="3252199"/>
          </a:xfrm>
          <a:custGeom>
            <a:avLst/>
            <a:gdLst/>
            <a:ahLst/>
            <a:cxnLst/>
            <a:rect l="l" t="t" r="r" b="b"/>
            <a:pathLst>
              <a:path w="4670260" h="3252199">
                <a:moveTo>
                  <a:pt x="0" y="0"/>
                </a:moveTo>
                <a:lnTo>
                  <a:pt x="4670260" y="0"/>
                </a:lnTo>
                <a:lnTo>
                  <a:pt x="4670260" y="3252199"/>
                </a:lnTo>
                <a:lnTo>
                  <a:pt x="0" y="3252199"/>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4" name="Freeform 4"/>
          <p:cNvSpPr/>
          <p:nvPr/>
        </p:nvSpPr>
        <p:spPr>
          <a:xfrm>
            <a:off x="14437963" y="-3539609"/>
            <a:ext cx="4859148" cy="4691287"/>
          </a:xfrm>
          <a:custGeom>
            <a:avLst/>
            <a:gdLst/>
            <a:ahLst/>
            <a:cxnLst/>
            <a:rect l="l" t="t" r="r" b="b"/>
            <a:pathLst>
              <a:path w="4859148" h="4691287">
                <a:moveTo>
                  <a:pt x="0" y="0"/>
                </a:moveTo>
                <a:lnTo>
                  <a:pt x="4859148" y="0"/>
                </a:lnTo>
                <a:lnTo>
                  <a:pt x="4859148" y="4691287"/>
                </a:lnTo>
                <a:lnTo>
                  <a:pt x="0" y="469128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TextBox 5"/>
          <p:cNvSpPr txBox="1"/>
          <p:nvPr/>
        </p:nvSpPr>
        <p:spPr>
          <a:xfrm>
            <a:off x="346450" y="1913092"/>
            <a:ext cx="17504740" cy="2084071"/>
          </a:xfrm>
          <a:prstGeom prst="rect">
            <a:avLst/>
          </a:prstGeom>
        </p:spPr>
        <p:txBody>
          <a:bodyPr lIns="0" tIns="0" rIns="0" bIns="0" rtlCol="0" anchor="t">
            <a:spAutoFit/>
          </a:bodyPr>
          <a:lstStyle/>
          <a:p>
            <a:pPr algn="l">
              <a:lnSpc>
                <a:spcPts val="4184"/>
              </a:lnSpc>
            </a:pPr>
            <a:r>
              <a:rPr lang="en-US" sz="3099" b="1" spc="96">
                <a:solidFill>
                  <a:srgbClr val="2B2B2B"/>
                </a:solidFill>
                <a:latin typeface="Quicksand Bold"/>
                <a:ea typeface="Quicksand Bold"/>
                <a:cs typeface="Quicksand Bold"/>
                <a:sym typeface="Quicksand Bold"/>
              </a:rPr>
              <a:t>Managing the Learning Environment</a:t>
            </a:r>
          </a:p>
          <a:p>
            <a:pPr marL="669283" lvl="1" indent="-334641" algn="l">
              <a:lnSpc>
                <a:spcPts val="4184"/>
              </a:lnSpc>
              <a:buFont typeface="Arial"/>
              <a:buChar char="•"/>
            </a:pPr>
            <a:r>
              <a:rPr lang="en-US" sz="3099" b="1" spc="96">
                <a:solidFill>
                  <a:srgbClr val="2B2B2B"/>
                </a:solidFill>
                <a:latin typeface="Quicksand Semi-Bold"/>
                <a:ea typeface="Quicksand Semi-Bold"/>
                <a:cs typeface="Quicksand Semi-Bold"/>
                <a:sym typeface="Quicksand Semi-Bold"/>
              </a:rPr>
              <a:t>Managing the learning environment involves establishing an organised, encouraging, and engaging learning environment that supports and promotes effective learning amongst all learners.</a:t>
            </a:r>
          </a:p>
        </p:txBody>
      </p:sp>
      <p:sp>
        <p:nvSpPr>
          <p:cNvPr id="6" name="TextBox 6"/>
          <p:cNvSpPr txBox="1"/>
          <p:nvPr/>
        </p:nvSpPr>
        <p:spPr>
          <a:xfrm>
            <a:off x="391630" y="4339590"/>
            <a:ext cx="17504740" cy="1560196"/>
          </a:xfrm>
          <a:prstGeom prst="rect">
            <a:avLst/>
          </a:prstGeom>
        </p:spPr>
        <p:txBody>
          <a:bodyPr lIns="0" tIns="0" rIns="0" bIns="0" rtlCol="0" anchor="t">
            <a:spAutoFit/>
          </a:bodyPr>
          <a:lstStyle/>
          <a:p>
            <a:pPr algn="l">
              <a:lnSpc>
                <a:spcPts val="4184"/>
              </a:lnSpc>
            </a:pPr>
            <a:r>
              <a:rPr lang="en-US" sz="3099" b="1" spc="96">
                <a:solidFill>
                  <a:srgbClr val="2B2B2B"/>
                </a:solidFill>
                <a:latin typeface="Quicksand Bold"/>
                <a:ea typeface="Quicksand Bold"/>
                <a:cs typeface="Quicksand Bold"/>
                <a:sym typeface="Quicksand Bold"/>
              </a:rPr>
              <a:t>Differentiation</a:t>
            </a:r>
          </a:p>
          <a:p>
            <a:pPr marL="669283" lvl="1" indent="-334641" algn="l">
              <a:lnSpc>
                <a:spcPts val="4184"/>
              </a:lnSpc>
              <a:buFont typeface="Arial"/>
              <a:buChar char="•"/>
            </a:pPr>
            <a:r>
              <a:rPr lang="en-US" sz="3099" b="1" spc="96">
                <a:solidFill>
                  <a:srgbClr val="2B2B2B"/>
                </a:solidFill>
                <a:latin typeface="Quicksand Semi-Bold"/>
                <a:ea typeface="Quicksand Semi-Bold"/>
                <a:cs typeface="Quicksand Semi-Bold"/>
                <a:sym typeface="Quicksand Semi-Bold"/>
              </a:rPr>
              <a:t>The process of adapting the learning to meet the diverse needs, abilities, and interests of every learner in the classroom (Bartlett, 2016). </a:t>
            </a:r>
          </a:p>
        </p:txBody>
      </p:sp>
      <p:sp>
        <p:nvSpPr>
          <p:cNvPr id="7" name="TextBox 7"/>
          <p:cNvSpPr txBox="1"/>
          <p:nvPr/>
        </p:nvSpPr>
        <p:spPr>
          <a:xfrm>
            <a:off x="346450" y="6661785"/>
            <a:ext cx="17941550" cy="2115194"/>
          </a:xfrm>
          <a:prstGeom prst="rect">
            <a:avLst/>
          </a:prstGeom>
        </p:spPr>
        <p:txBody>
          <a:bodyPr lIns="0" tIns="0" rIns="0" bIns="0" rtlCol="0" anchor="t">
            <a:spAutoFit/>
          </a:bodyPr>
          <a:lstStyle/>
          <a:p>
            <a:pPr algn="l">
              <a:lnSpc>
                <a:spcPts val="4184"/>
              </a:lnSpc>
            </a:pPr>
            <a:r>
              <a:rPr lang="en-US" sz="3099" b="1" spc="96" dirty="0">
                <a:solidFill>
                  <a:srgbClr val="2B2B2B"/>
                </a:solidFill>
                <a:latin typeface="Quicksand Bold"/>
                <a:ea typeface="Quicksand Bold"/>
                <a:cs typeface="Quicksand Bold"/>
                <a:sym typeface="Quicksand Bold"/>
              </a:rPr>
              <a:t>Exploiting Subject Disciplines </a:t>
            </a:r>
          </a:p>
          <a:p>
            <a:pPr marL="669283" lvl="1" indent="-334641" algn="l">
              <a:lnSpc>
                <a:spcPts val="4184"/>
              </a:lnSpc>
              <a:buFont typeface="Arial"/>
              <a:buChar char="•"/>
            </a:pPr>
            <a:r>
              <a:rPr lang="en-US" sz="3099" b="1" spc="96" dirty="0">
                <a:solidFill>
                  <a:srgbClr val="2B2B2B"/>
                </a:solidFill>
                <a:latin typeface="Quicksand Semi-Bold"/>
                <a:ea typeface="Quicksand Semi-Bold"/>
                <a:cs typeface="Quicksand Semi-Bold"/>
                <a:sym typeface="Quicksand Semi-Bold"/>
              </a:rPr>
              <a:t>Effectively using the ideas, methods, and knowledge of the different subjects to improve learning and establish meaningful connections between the different areas of learning (Welsh Government, 2017).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Freeform 2"/>
          <p:cNvSpPr/>
          <p:nvPr/>
        </p:nvSpPr>
        <p:spPr>
          <a:xfrm>
            <a:off x="-748704" y="-3236984"/>
            <a:ext cx="3554807" cy="5131612"/>
          </a:xfrm>
          <a:custGeom>
            <a:avLst/>
            <a:gdLst/>
            <a:ahLst/>
            <a:cxnLst/>
            <a:rect l="l" t="t" r="r" b="b"/>
            <a:pathLst>
              <a:path w="3554807" h="5131612">
                <a:moveTo>
                  <a:pt x="0" y="0"/>
                </a:moveTo>
                <a:lnTo>
                  <a:pt x="3554808" y="0"/>
                </a:lnTo>
                <a:lnTo>
                  <a:pt x="3554808" y="5131612"/>
                </a:lnTo>
                <a:lnTo>
                  <a:pt x="0" y="5131612"/>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3" name="Freeform 3"/>
          <p:cNvSpPr/>
          <p:nvPr/>
        </p:nvSpPr>
        <p:spPr>
          <a:xfrm rot="4182716">
            <a:off x="16663466" y="7802025"/>
            <a:ext cx="3249068" cy="4006698"/>
          </a:xfrm>
          <a:custGeom>
            <a:avLst/>
            <a:gdLst/>
            <a:ahLst/>
            <a:cxnLst/>
            <a:rect l="l" t="t" r="r" b="b"/>
            <a:pathLst>
              <a:path w="3249068" h="4006698">
                <a:moveTo>
                  <a:pt x="0" y="0"/>
                </a:moveTo>
                <a:lnTo>
                  <a:pt x="3249068" y="0"/>
                </a:lnTo>
                <a:lnTo>
                  <a:pt x="3249068" y="4006698"/>
                </a:lnTo>
                <a:lnTo>
                  <a:pt x="0" y="400669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rot="1737559">
            <a:off x="-1343063" y="8666662"/>
            <a:ext cx="3751278" cy="2612254"/>
          </a:xfrm>
          <a:custGeom>
            <a:avLst/>
            <a:gdLst/>
            <a:ahLst/>
            <a:cxnLst/>
            <a:rect l="l" t="t" r="r" b="b"/>
            <a:pathLst>
              <a:path w="3751278" h="2612254">
                <a:moveTo>
                  <a:pt x="0" y="0"/>
                </a:moveTo>
                <a:lnTo>
                  <a:pt x="3751278" y="0"/>
                </a:lnTo>
                <a:lnTo>
                  <a:pt x="3751278" y="2612254"/>
                </a:lnTo>
                <a:lnTo>
                  <a:pt x="0" y="2612254"/>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GB"/>
          </a:p>
        </p:txBody>
      </p:sp>
      <p:sp>
        <p:nvSpPr>
          <p:cNvPr id="5" name="Freeform 5"/>
          <p:cNvSpPr/>
          <p:nvPr/>
        </p:nvSpPr>
        <p:spPr>
          <a:xfrm>
            <a:off x="16625177" y="-964695"/>
            <a:ext cx="2781341" cy="2859323"/>
          </a:xfrm>
          <a:custGeom>
            <a:avLst/>
            <a:gdLst/>
            <a:ahLst/>
            <a:cxnLst/>
            <a:rect l="l" t="t" r="r" b="b"/>
            <a:pathLst>
              <a:path w="2781341" h="2859323">
                <a:moveTo>
                  <a:pt x="0" y="0"/>
                </a:moveTo>
                <a:lnTo>
                  <a:pt x="2781341" y="0"/>
                </a:lnTo>
                <a:lnTo>
                  <a:pt x="2781341" y="2859323"/>
                </a:lnTo>
                <a:lnTo>
                  <a:pt x="0" y="2859323"/>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GB"/>
          </a:p>
        </p:txBody>
      </p:sp>
      <p:sp>
        <p:nvSpPr>
          <p:cNvPr id="6" name="Freeform 6"/>
          <p:cNvSpPr/>
          <p:nvPr/>
        </p:nvSpPr>
        <p:spPr>
          <a:xfrm>
            <a:off x="10963925" y="4910749"/>
            <a:ext cx="4440010" cy="5062040"/>
          </a:xfrm>
          <a:custGeom>
            <a:avLst/>
            <a:gdLst/>
            <a:ahLst/>
            <a:cxnLst/>
            <a:rect l="l" t="t" r="r" b="b"/>
            <a:pathLst>
              <a:path w="4440010" h="5062040">
                <a:moveTo>
                  <a:pt x="0" y="0"/>
                </a:moveTo>
                <a:lnTo>
                  <a:pt x="4440010" y="0"/>
                </a:lnTo>
                <a:lnTo>
                  <a:pt x="4440010" y="5062040"/>
                </a:lnTo>
                <a:lnTo>
                  <a:pt x="0" y="5062040"/>
                </a:lnTo>
                <a:lnTo>
                  <a:pt x="0" y="0"/>
                </a:lnTo>
                <a:close/>
              </a:path>
            </a:pathLst>
          </a:custGeom>
          <a:blipFill>
            <a:blip r:embed="rId11"/>
            <a:stretch>
              <a:fillRect/>
            </a:stretch>
          </a:blipFill>
        </p:spPr>
        <p:txBody>
          <a:bodyPr/>
          <a:lstStyle/>
          <a:p>
            <a:endParaRPr lang="en-GB"/>
          </a:p>
        </p:txBody>
      </p:sp>
      <p:sp>
        <p:nvSpPr>
          <p:cNvPr id="7" name="TextBox 7"/>
          <p:cNvSpPr txBox="1"/>
          <p:nvPr/>
        </p:nvSpPr>
        <p:spPr>
          <a:xfrm>
            <a:off x="1459894" y="528317"/>
            <a:ext cx="15368212" cy="1105540"/>
          </a:xfrm>
          <a:prstGeom prst="rect">
            <a:avLst/>
          </a:prstGeom>
        </p:spPr>
        <p:txBody>
          <a:bodyPr lIns="0" tIns="0" rIns="0" bIns="0" rtlCol="0" anchor="t">
            <a:spAutoFit/>
          </a:bodyPr>
          <a:lstStyle/>
          <a:p>
            <a:pPr marL="0" lvl="0" indent="0" algn="ctr">
              <a:lnSpc>
                <a:spcPts val="8320"/>
              </a:lnSpc>
            </a:pPr>
            <a:r>
              <a:rPr lang="en-US" sz="8000" spc="-160">
                <a:solidFill>
                  <a:srgbClr val="2B2B2B"/>
                </a:solidFill>
                <a:latin typeface="Fibre"/>
                <a:ea typeface="Fibre"/>
                <a:cs typeface="Fibre"/>
                <a:sym typeface="Fibre"/>
              </a:rPr>
              <a:t>MANAGING THE learning environment </a:t>
            </a:r>
          </a:p>
        </p:txBody>
      </p:sp>
      <p:sp>
        <p:nvSpPr>
          <p:cNvPr id="8" name="TextBox 8"/>
          <p:cNvSpPr txBox="1"/>
          <p:nvPr/>
        </p:nvSpPr>
        <p:spPr>
          <a:xfrm>
            <a:off x="1659931" y="1563535"/>
            <a:ext cx="14965246" cy="738387"/>
          </a:xfrm>
          <a:prstGeom prst="rect">
            <a:avLst/>
          </a:prstGeom>
        </p:spPr>
        <p:txBody>
          <a:bodyPr lIns="0" tIns="0" rIns="0" bIns="0" rtlCol="0" anchor="t">
            <a:spAutoFit/>
          </a:bodyPr>
          <a:lstStyle/>
          <a:p>
            <a:pPr marL="0" lvl="0" indent="0" algn="l">
              <a:lnSpc>
                <a:spcPts val="5616"/>
              </a:lnSpc>
            </a:pPr>
            <a:r>
              <a:rPr lang="en-US" sz="5400" b="1" spc="-108">
                <a:solidFill>
                  <a:srgbClr val="2B2B2B"/>
                </a:solidFill>
                <a:latin typeface="Quicksand Bold"/>
                <a:ea typeface="Quicksand Bold"/>
                <a:cs typeface="Quicksand Bold"/>
                <a:sym typeface="Quicksand Bold"/>
              </a:rPr>
              <a:t>Establishing Clear Expectations and Routines</a:t>
            </a:r>
          </a:p>
        </p:txBody>
      </p:sp>
      <p:sp>
        <p:nvSpPr>
          <p:cNvPr id="9" name="TextBox 9"/>
          <p:cNvSpPr txBox="1"/>
          <p:nvPr/>
        </p:nvSpPr>
        <p:spPr>
          <a:xfrm>
            <a:off x="0" y="2577224"/>
            <a:ext cx="17881248" cy="512446"/>
          </a:xfrm>
          <a:prstGeom prst="rect">
            <a:avLst/>
          </a:prstGeom>
        </p:spPr>
        <p:txBody>
          <a:bodyPr lIns="0" tIns="0" rIns="0" bIns="0" rtlCol="0" anchor="t">
            <a:spAutoFit/>
          </a:bodyPr>
          <a:lstStyle/>
          <a:p>
            <a:pPr marL="669283" lvl="1" indent="-334641" algn="l">
              <a:lnSpc>
                <a:spcPts val="4184"/>
              </a:lnSpc>
              <a:buFont typeface="Arial"/>
              <a:buChar char="•"/>
            </a:pPr>
            <a:r>
              <a:rPr lang="en-US" sz="3099" b="1" spc="96" dirty="0">
                <a:solidFill>
                  <a:srgbClr val="2B2B2B"/>
                </a:solidFill>
                <a:latin typeface="Quicksand Semi-Bold"/>
                <a:ea typeface="Quicksand Semi-Bold"/>
                <a:cs typeface="Quicksand Semi-Bold"/>
                <a:sym typeface="Quicksand Semi-Bold"/>
              </a:rPr>
              <a:t>Establishing clear expectations and routines helps to promote positive behaviour. </a:t>
            </a:r>
          </a:p>
        </p:txBody>
      </p:sp>
      <p:sp>
        <p:nvSpPr>
          <p:cNvPr id="10" name="TextBox 10"/>
          <p:cNvSpPr txBox="1"/>
          <p:nvPr/>
        </p:nvSpPr>
        <p:spPr>
          <a:xfrm>
            <a:off x="0" y="3690760"/>
            <a:ext cx="17881248" cy="1560196"/>
          </a:xfrm>
          <a:prstGeom prst="rect">
            <a:avLst/>
          </a:prstGeom>
        </p:spPr>
        <p:txBody>
          <a:bodyPr lIns="0" tIns="0" rIns="0" bIns="0" rtlCol="0" anchor="t">
            <a:spAutoFit/>
          </a:bodyPr>
          <a:lstStyle/>
          <a:p>
            <a:pPr marL="669283" lvl="1" indent="-334641" algn="l">
              <a:lnSpc>
                <a:spcPts val="4184"/>
              </a:lnSpc>
              <a:buFont typeface="Arial"/>
              <a:buChar char="•"/>
            </a:pPr>
            <a:r>
              <a:rPr lang="en-US" sz="3099" b="1" spc="96" dirty="0">
                <a:solidFill>
                  <a:srgbClr val="2B2B2B"/>
                </a:solidFill>
                <a:latin typeface="Quicksand Semi-Bold"/>
                <a:ea typeface="Quicksand Semi-Bold"/>
                <a:cs typeface="Quicksand Semi-Bold"/>
                <a:sym typeface="Quicksand Semi-Bold"/>
              </a:rPr>
              <a:t>In my placement class, to promote positive behaviour, they had a marble jar reward system. All the marbles collected would be placed into a jar, and once the jar was full, the entire class would receive a reward. </a:t>
            </a:r>
          </a:p>
        </p:txBody>
      </p:sp>
      <p:sp>
        <p:nvSpPr>
          <p:cNvPr id="11" name="TextBox 11"/>
          <p:cNvSpPr txBox="1"/>
          <p:nvPr/>
        </p:nvSpPr>
        <p:spPr>
          <a:xfrm>
            <a:off x="0" y="5852046"/>
            <a:ext cx="9693027" cy="3192412"/>
          </a:xfrm>
          <a:prstGeom prst="rect">
            <a:avLst/>
          </a:prstGeom>
        </p:spPr>
        <p:txBody>
          <a:bodyPr lIns="0" tIns="0" rIns="0" bIns="0" rtlCol="0" anchor="t">
            <a:spAutoFit/>
          </a:bodyPr>
          <a:lstStyle/>
          <a:p>
            <a:pPr marL="669283" lvl="1" indent="-334641" algn="l">
              <a:lnSpc>
                <a:spcPts val="4184"/>
              </a:lnSpc>
              <a:buFont typeface="Arial"/>
              <a:buChar char="•"/>
            </a:pPr>
            <a:r>
              <a:rPr lang="en-US" sz="3099" b="1" spc="96" dirty="0">
                <a:solidFill>
                  <a:srgbClr val="2B2B2B"/>
                </a:solidFill>
                <a:latin typeface="Quicksand Semi-Bold"/>
                <a:ea typeface="Quicksand Semi-Bold"/>
                <a:cs typeface="Quicksand Semi-Bold"/>
                <a:sym typeface="Quicksand Semi-Bold"/>
              </a:rPr>
              <a:t>Education Endowment Foundation suggest that a whole-class reward system encourages the children in the class to help one another, set a good example, and foster and support an inclusive classroom (Education Endowment Foundation, 2019).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TextBox 2"/>
          <p:cNvSpPr txBox="1"/>
          <p:nvPr/>
        </p:nvSpPr>
        <p:spPr>
          <a:xfrm>
            <a:off x="2079173" y="290142"/>
            <a:ext cx="14129654" cy="1105540"/>
          </a:xfrm>
          <a:prstGeom prst="rect">
            <a:avLst/>
          </a:prstGeom>
        </p:spPr>
        <p:txBody>
          <a:bodyPr lIns="0" tIns="0" rIns="0" bIns="0" rtlCol="0" anchor="t">
            <a:spAutoFit/>
          </a:bodyPr>
          <a:lstStyle/>
          <a:p>
            <a:pPr marL="0" lvl="0" indent="0" algn="l">
              <a:lnSpc>
                <a:spcPts val="8320"/>
              </a:lnSpc>
            </a:pPr>
            <a:r>
              <a:rPr lang="en-US" sz="8000" spc="-160">
                <a:solidFill>
                  <a:srgbClr val="2B2B2B"/>
                </a:solidFill>
                <a:latin typeface="Fibre"/>
                <a:ea typeface="Fibre"/>
                <a:cs typeface="Fibre"/>
                <a:sym typeface="Fibre"/>
              </a:rPr>
              <a:t>MANAGING THE learning environment</a:t>
            </a:r>
          </a:p>
        </p:txBody>
      </p:sp>
      <p:sp>
        <p:nvSpPr>
          <p:cNvPr id="3" name="Freeform 3"/>
          <p:cNvSpPr/>
          <p:nvPr/>
        </p:nvSpPr>
        <p:spPr>
          <a:xfrm rot="1737559">
            <a:off x="2318674" y="8845184"/>
            <a:ext cx="3751278" cy="2612254"/>
          </a:xfrm>
          <a:custGeom>
            <a:avLst/>
            <a:gdLst/>
            <a:ahLst/>
            <a:cxnLst/>
            <a:rect l="l" t="t" r="r" b="b"/>
            <a:pathLst>
              <a:path w="3751278" h="2612254">
                <a:moveTo>
                  <a:pt x="0" y="0"/>
                </a:moveTo>
                <a:lnTo>
                  <a:pt x="3751278" y="0"/>
                </a:lnTo>
                <a:lnTo>
                  <a:pt x="3751278" y="2612254"/>
                </a:lnTo>
                <a:lnTo>
                  <a:pt x="0" y="2612254"/>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4" name="Freeform 4"/>
          <p:cNvSpPr/>
          <p:nvPr/>
        </p:nvSpPr>
        <p:spPr>
          <a:xfrm flipH="1">
            <a:off x="-1328922" y="8100335"/>
            <a:ext cx="3057281" cy="2751553"/>
          </a:xfrm>
          <a:custGeom>
            <a:avLst/>
            <a:gdLst/>
            <a:ahLst/>
            <a:cxnLst/>
            <a:rect l="l" t="t" r="r" b="b"/>
            <a:pathLst>
              <a:path w="3057281" h="2751553">
                <a:moveTo>
                  <a:pt x="3057281" y="0"/>
                </a:moveTo>
                <a:lnTo>
                  <a:pt x="0" y="0"/>
                </a:lnTo>
                <a:lnTo>
                  <a:pt x="0" y="2751552"/>
                </a:lnTo>
                <a:lnTo>
                  <a:pt x="3057281" y="2751552"/>
                </a:lnTo>
                <a:lnTo>
                  <a:pt x="3057281"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GB"/>
          </a:p>
        </p:txBody>
      </p:sp>
      <p:sp>
        <p:nvSpPr>
          <p:cNvPr id="5" name="Freeform 5"/>
          <p:cNvSpPr/>
          <p:nvPr/>
        </p:nvSpPr>
        <p:spPr>
          <a:xfrm rot="5400000">
            <a:off x="16663697" y="-1901652"/>
            <a:ext cx="2491650" cy="4103017"/>
          </a:xfrm>
          <a:custGeom>
            <a:avLst/>
            <a:gdLst/>
            <a:ahLst/>
            <a:cxnLst/>
            <a:rect l="l" t="t" r="r" b="b"/>
            <a:pathLst>
              <a:path w="2491650" h="4103017">
                <a:moveTo>
                  <a:pt x="0" y="0"/>
                </a:moveTo>
                <a:lnTo>
                  <a:pt x="2491650" y="0"/>
                </a:lnTo>
                <a:lnTo>
                  <a:pt x="2491650" y="4103017"/>
                </a:lnTo>
                <a:lnTo>
                  <a:pt x="0" y="410301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TextBox 7"/>
          <p:cNvSpPr txBox="1"/>
          <p:nvPr/>
        </p:nvSpPr>
        <p:spPr>
          <a:xfrm>
            <a:off x="374820" y="1682325"/>
            <a:ext cx="17709803" cy="738387"/>
          </a:xfrm>
          <a:prstGeom prst="rect">
            <a:avLst/>
          </a:prstGeom>
        </p:spPr>
        <p:txBody>
          <a:bodyPr lIns="0" tIns="0" rIns="0" bIns="0" rtlCol="0" anchor="t">
            <a:spAutoFit/>
          </a:bodyPr>
          <a:lstStyle/>
          <a:p>
            <a:pPr marL="0" lvl="0" indent="0" algn="l">
              <a:lnSpc>
                <a:spcPts val="5616"/>
              </a:lnSpc>
            </a:pPr>
            <a:r>
              <a:rPr lang="en-US" sz="5400" b="1" spc="-108">
                <a:solidFill>
                  <a:srgbClr val="2B2B2B"/>
                </a:solidFill>
                <a:latin typeface="Quicksand Bold"/>
                <a:ea typeface="Quicksand Bold"/>
                <a:cs typeface="Quicksand Bold"/>
                <a:sym typeface="Quicksand Bold"/>
              </a:rPr>
              <a:t>Building Positive Relationships and Student Well-being</a:t>
            </a:r>
          </a:p>
        </p:txBody>
      </p:sp>
      <p:sp>
        <p:nvSpPr>
          <p:cNvPr id="8" name="TextBox 8"/>
          <p:cNvSpPr txBox="1"/>
          <p:nvPr/>
        </p:nvSpPr>
        <p:spPr>
          <a:xfrm>
            <a:off x="0" y="2870500"/>
            <a:ext cx="17881248" cy="1576585"/>
          </a:xfrm>
          <a:prstGeom prst="rect">
            <a:avLst/>
          </a:prstGeom>
        </p:spPr>
        <p:txBody>
          <a:bodyPr lIns="0" tIns="0" rIns="0" bIns="0" rtlCol="0" anchor="t">
            <a:spAutoFit/>
          </a:bodyPr>
          <a:lstStyle/>
          <a:p>
            <a:pPr marL="791842" lvl="1" indent="-457200" algn="l">
              <a:lnSpc>
                <a:spcPts val="4184"/>
              </a:lnSpc>
              <a:buFont typeface="Arial" panose="020B0604020202020204" pitchFamily="34" charset="0"/>
              <a:buChar char="•"/>
            </a:pPr>
            <a:r>
              <a:rPr lang="en-US" sz="3099" b="1" spc="96" dirty="0">
                <a:solidFill>
                  <a:srgbClr val="2B2B2B"/>
                </a:solidFill>
                <a:latin typeface="Quicksand Semi-Bold"/>
                <a:ea typeface="Quicksand Semi-Bold"/>
                <a:cs typeface="Quicksand Semi-Bold"/>
                <a:sym typeface="Quicksand Semi-Bold"/>
              </a:rPr>
              <a:t>By building positive relationships during my placement, I was able to create a safe and encouraging learning environment, as well as enhance academic engagement among the children in the class.</a:t>
            </a:r>
          </a:p>
        </p:txBody>
      </p:sp>
      <p:sp>
        <p:nvSpPr>
          <p:cNvPr id="9" name="TextBox 9"/>
          <p:cNvSpPr txBox="1"/>
          <p:nvPr/>
        </p:nvSpPr>
        <p:spPr>
          <a:xfrm>
            <a:off x="43721" y="4994024"/>
            <a:ext cx="17881248" cy="1560196"/>
          </a:xfrm>
          <a:prstGeom prst="rect">
            <a:avLst/>
          </a:prstGeom>
        </p:spPr>
        <p:txBody>
          <a:bodyPr lIns="0" tIns="0" rIns="0" bIns="0" rtlCol="0" anchor="t">
            <a:spAutoFit/>
          </a:bodyPr>
          <a:lstStyle/>
          <a:p>
            <a:pPr marL="669283" lvl="1" indent="-334641" algn="l">
              <a:lnSpc>
                <a:spcPts val="4184"/>
              </a:lnSpc>
              <a:buFont typeface="Arial"/>
              <a:buChar char="•"/>
            </a:pPr>
            <a:r>
              <a:rPr lang="en-US" sz="3099" b="1" spc="96" dirty="0">
                <a:solidFill>
                  <a:srgbClr val="2B2B2B"/>
                </a:solidFill>
                <a:latin typeface="Quicksand Semi-Bold"/>
                <a:ea typeface="Quicksand Semi-Bold"/>
                <a:cs typeface="Quicksand Semi-Bold"/>
                <a:sym typeface="Quicksand Semi-Bold"/>
              </a:rPr>
              <a:t>Throughout my placement, I used positive language and feedback. I did this through praising the children’s efforts and their positive behaviour. This ensured that every child in the class felt valued and more motivated in their learning.</a:t>
            </a:r>
          </a:p>
        </p:txBody>
      </p:sp>
      <p:sp>
        <p:nvSpPr>
          <p:cNvPr id="10" name="TextBox 10"/>
          <p:cNvSpPr txBox="1"/>
          <p:nvPr/>
        </p:nvSpPr>
        <p:spPr>
          <a:xfrm>
            <a:off x="9993" y="7339406"/>
            <a:ext cx="18288000" cy="1036321"/>
          </a:xfrm>
          <a:prstGeom prst="rect">
            <a:avLst/>
          </a:prstGeom>
        </p:spPr>
        <p:txBody>
          <a:bodyPr lIns="0" tIns="0" rIns="0" bIns="0" rtlCol="0" anchor="t">
            <a:spAutoFit/>
          </a:bodyPr>
          <a:lstStyle/>
          <a:p>
            <a:pPr marL="669283" lvl="1" indent="-334641" algn="l">
              <a:lnSpc>
                <a:spcPts val="4184"/>
              </a:lnSpc>
              <a:buFont typeface="Arial"/>
              <a:buChar char="•"/>
            </a:pPr>
            <a:r>
              <a:rPr lang="en-US" sz="3099" b="1" spc="96" dirty="0">
                <a:solidFill>
                  <a:srgbClr val="2B2B2B"/>
                </a:solidFill>
                <a:latin typeface="Quicksand Semi-Bold"/>
                <a:ea typeface="Quicksand Semi-Bold"/>
                <a:cs typeface="Quicksand Semi-Bold"/>
                <a:sym typeface="Quicksand Semi-Bold"/>
              </a:rPr>
              <a:t>Ofsted suggest that students are more inclined to actively participate in their learning and take more risks when they feel supported and appreciated (Ofsted, 2019).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Freeform 2"/>
          <p:cNvSpPr/>
          <p:nvPr/>
        </p:nvSpPr>
        <p:spPr>
          <a:xfrm rot="1737559">
            <a:off x="-2131754" y="8346879"/>
            <a:ext cx="4670260" cy="3252199"/>
          </a:xfrm>
          <a:custGeom>
            <a:avLst/>
            <a:gdLst/>
            <a:ahLst/>
            <a:cxnLst/>
            <a:rect l="l" t="t" r="r" b="b"/>
            <a:pathLst>
              <a:path w="4670260" h="3252199">
                <a:moveTo>
                  <a:pt x="0" y="0"/>
                </a:moveTo>
                <a:lnTo>
                  <a:pt x="4670260" y="0"/>
                </a:lnTo>
                <a:lnTo>
                  <a:pt x="4670260" y="3252199"/>
                </a:lnTo>
                <a:lnTo>
                  <a:pt x="0" y="3252199"/>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3" name="Freeform 3"/>
          <p:cNvSpPr/>
          <p:nvPr/>
        </p:nvSpPr>
        <p:spPr>
          <a:xfrm>
            <a:off x="14437963" y="-3539609"/>
            <a:ext cx="4859148" cy="4691287"/>
          </a:xfrm>
          <a:custGeom>
            <a:avLst/>
            <a:gdLst/>
            <a:ahLst/>
            <a:cxnLst/>
            <a:rect l="l" t="t" r="r" b="b"/>
            <a:pathLst>
              <a:path w="4859148" h="4691287">
                <a:moveTo>
                  <a:pt x="0" y="0"/>
                </a:moveTo>
                <a:lnTo>
                  <a:pt x="4859148" y="0"/>
                </a:lnTo>
                <a:lnTo>
                  <a:pt x="4859148" y="4691287"/>
                </a:lnTo>
                <a:lnTo>
                  <a:pt x="0" y="469128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TextBox 4"/>
          <p:cNvSpPr txBox="1"/>
          <p:nvPr/>
        </p:nvSpPr>
        <p:spPr>
          <a:xfrm>
            <a:off x="5249895" y="508951"/>
            <a:ext cx="7788211" cy="1163323"/>
          </a:xfrm>
          <a:prstGeom prst="rect">
            <a:avLst/>
          </a:prstGeom>
        </p:spPr>
        <p:txBody>
          <a:bodyPr lIns="0" tIns="0" rIns="0" bIns="0" rtlCol="0" anchor="t">
            <a:spAutoFit/>
          </a:bodyPr>
          <a:lstStyle/>
          <a:p>
            <a:pPr marL="0" lvl="0" indent="0" algn="l">
              <a:lnSpc>
                <a:spcPts val="8840"/>
              </a:lnSpc>
            </a:pPr>
            <a:r>
              <a:rPr lang="en-US" sz="8500" spc="-170">
                <a:solidFill>
                  <a:srgbClr val="2B2B2B"/>
                </a:solidFill>
                <a:latin typeface="Fibre"/>
                <a:ea typeface="Fibre"/>
                <a:cs typeface="Fibre"/>
                <a:sym typeface="Fibre"/>
              </a:rPr>
              <a:t>differentiation</a:t>
            </a:r>
          </a:p>
        </p:txBody>
      </p:sp>
      <p:sp>
        <p:nvSpPr>
          <p:cNvPr id="5" name="TextBox 5"/>
          <p:cNvSpPr txBox="1"/>
          <p:nvPr/>
        </p:nvSpPr>
        <p:spPr>
          <a:xfrm>
            <a:off x="3306795" y="1748474"/>
            <a:ext cx="11674411" cy="738387"/>
          </a:xfrm>
          <a:prstGeom prst="rect">
            <a:avLst/>
          </a:prstGeom>
        </p:spPr>
        <p:txBody>
          <a:bodyPr lIns="0" tIns="0" rIns="0" bIns="0" rtlCol="0" anchor="t">
            <a:spAutoFit/>
          </a:bodyPr>
          <a:lstStyle/>
          <a:p>
            <a:pPr marL="0" lvl="0" indent="0" algn="l">
              <a:lnSpc>
                <a:spcPts val="5616"/>
              </a:lnSpc>
            </a:pPr>
            <a:r>
              <a:rPr lang="en-US" sz="5400" b="1" spc="-108">
                <a:solidFill>
                  <a:srgbClr val="2B2B2B"/>
                </a:solidFill>
                <a:latin typeface="Quicksand Bold"/>
                <a:ea typeface="Quicksand Bold"/>
                <a:cs typeface="Quicksand Bold"/>
                <a:sym typeface="Quicksand Bold"/>
              </a:rPr>
              <a:t>Differentiating for Diverse Learners </a:t>
            </a:r>
          </a:p>
        </p:txBody>
      </p:sp>
      <p:sp>
        <p:nvSpPr>
          <p:cNvPr id="6" name="TextBox 6"/>
          <p:cNvSpPr txBox="1"/>
          <p:nvPr/>
        </p:nvSpPr>
        <p:spPr>
          <a:xfrm>
            <a:off x="0" y="2963110"/>
            <a:ext cx="17881248" cy="1560196"/>
          </a:xfrm>
          <a:prstGeom prst="rect">
            <a:avLst/>
          </a:prstGeom>
        </p:spPr>
        <p:txBody>
          <a:bodyPr lIns="0" tIns="0" rIns="0" bIns="0" rtlCol="0" anchor="t">
            <a:spAutoFit/>
          </a:bodyPr>
          <a:lstStyle/>
          <a:p>
            <a:pPr marL="669283" lvl="1" indent="-334641" algn="l">
              <a:lnSpc>
                <a:spcPts val="4184"/>
              </a:lnSpc>
              <a:buFont typeface="Arial"/>
              <a:buChar char="•"/>
            </a:pPr>
            <a:r>
              <a:rPr lang="en-US" sz="3099" b="1" spc="96">
                <a:solidFill>
                  <a:srgbClr val="2B2B2B"/>
                </a:solidFill>
                <a:latin typeface="Quicksand Semi-Bold"/>
                <a:ea typeface="Quicksand Semi-Bold"/>
                <a:cs typeface="Quicksand Semi-Bold"/>
                <a:sym typeface="Quicksand Semi-Bold"/>
              </a:rPr>
              <a:t>Differentiated worksheets ensure that every learner in class, regardless of their prior knowledge and experience or the pace at which they learn, is challenged and supported in their learning.</a:t>
            </a:r>
          </a:p>
        </p:txBody>
      </p:sp>
      <p:sp>
        <p:nvSpPr>
          <p:cNvPr id="7" name="TextBox 7"/>
          <p:cNvSpPr txBox="1"/>
          <p:nvPr/>
        </p:nvSpPr>
        <p:spPr>
          <a:xfrm>
            <a:off x="0" y="5143417"/>
            <a:ext cx="17881248" cy="1036321"/>
          </a:xfrm>
          <a:prstGeom prst="rect">
            <a:avLst/>
          </a:prstGeom>
        </p:spPr>
        <p:txBody>
          <a:bodyPr lIns="0" tIns="0" rIns="0" bIns="0" rtlCol="0" anchor="t">
            <a:spAutoFit/>
          </a:bodyPr>
          <a:lstStyle/>
          <a:p>
            <a:pPr marL="669283" lvl="1" indent="-334641" algn="l">
              <a:lnSpc>
                <a:spcPts val="4184"/>
              </a:lnSpc>
              <a:buFont typeface="Arial"/>
              <a:buChar char="•"/>
            </a:pPr>
            <a:r>
              <a:rPr lang="en-US" sz="3099" b="1" spc="96">
                <a:solidFill>
                  <a:srgbClr val="2B2B2B"/>
                </a:solidFill>
                <a:latin typeface="Quicksand Semi-Bold"/>
                <a:ea typeface="Quicksand Semi-Bold"/>
                <a:cs typeface="Quicksand Semi-Bold"/>
                <a:sym typeface="Quicksand Semi-Bold"/>
              </a:rPr>
              <a:t>Learners are more likely to be interested and motivated to learn when they are given resources and materials that are suitable for their level (United Ceres College, 2023). </a:t>
            </a:r>
          </a:p>
        </p:txBody>
      </p:sp>
      <p:sp>
        <p:nvSpPr>
          <p:cNvPr id="8" name="TextBox 8"/>
          <p:cNvSpPr txBox="1"/>
          <p:nvPr/>
        </p:nvSpPr>
        <p:spPr>
          <a:xfrm>
            <a:off x="-101688" y="6780487"/>
            <a:ext cx="18084624" cy="1576585"/>
          </a:xfrm>
          <a:prstGeom prst="rect">
            <a:avLst/>
          </a:prstGeom>
        </p:spPr>
        <p:txBody>
          <a:bodyPr lIns="0" tIns="0" rIns="0" bIns="0" rtlCol="0" anchor="t">
            <a:spAutoFit/>
          </a:bodyPr>
          <a:lstStyle/>
          <a:p>
            <a:pPr marL="669283" lvl="1" indent="-334641" algn="l">
              <a:lnSpc>
                <a:spcPts val="4184"/>
              </a:lnSpc>
              <a:buFont typeface="Arial"/>
              <a:buChar char="•"/>
            </a:pPr>
            <a:r>
              <a:rPr lang="en-US" sz="3099" b="1" spc="96" dirty="0">
                <a:solidFill>
                  <a:srgbClr val="2B2B2B"/>
                </a:solidFill>
                <a:latin typeface="Quicksand Semi-Bold"/>
                <a:ea typeface="Quicksand Semi-Bold"/>
                <a:cs typeface="Quicksand Semi-Bold"/>
                <a:sym typeface="Quicksand Semi-Bold"/>
              </a:rPr>
              <a:t>However, it would be nearly impossible to plan and accommodate for the variety of factors that must be taken into consideration when creating materials and resources that are suitable for the diverse needs of each learner (Taylor, n.d).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Freeform 2"/>
          <p:cNvSpPr/>
          <p:nvPr/>
        </p:nvSpPr>
        <p:spPr>
          <a:xfrm rot="1737559">
            <a:off x="-1699501" y="8243230"/>
            <a:ext cx="4670260" cy="3252199"/>
          </a:xfrm>
          <a:custGeom>
            <a:avLst/>
            <a:gdLst/>
            <a:ahLst/>
            <a:cxnLst/>
            <a:rect l="l" t="t" r="r" b="b"/>
            <a:pathLst>
              <a:path w="4670260" h="3252199">
                <a:moveTo>
                  <a:pt x="0" y="0"/>
                </a:moveTo>
                <a:lnTo>
                  <a:pt x="4670260" y="0"/>
                </a:lnTo>
                <a:lnTo>
                  <a:pt x="4670260" y="3252199"/>
                </a:lnTo>
                <a:lnTo>
                  <a:pt x="0" y="3252199"/>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3" name="Freeform 3"/>
          <p:cNvSpPr/>
          <p:nvPr/>
        </p:nvSpPr>
        <p:spPr>
          <a:xfrm>
            <a:off x="14437963" y="-3539609"/>
            <a:ext cx="4859148" cy="4691287"/>
          </a:xfrm>
          <a:custGeom>
            <a:avLst/>
            <a:gdLst/>
            <a:ahLst/>
            <a:cxnLst/>
            <a:rect l="l" t="t" r="r" b="b"/>
            <a:pathLst>
              <a:path w="4859148" h="4691287">
                <a:moveTo>
                  <a:pt x="0" y="0"/>
                </a:moveTo>
                <a:lnTo>
                  <a:pt x="4859148" y="0"/>
                </a:lnTo>
                <a:lnTo>
                  <a:pt x="4859148" y="4691287"/>
                </a:lnTo>
                <a:lnTo>
                  <a:pt x="0" y="469128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a:off x="635629" y="2932999"/>
            <a:ext cx="8360411" cy="5779134"/>
          </a:xfrm>
          <a:custGeom>
            <a:avLst/>
            <a:gdLst/>
            <a:ahLst/>
            <a:cxnLst/>
            <a:rect l="l" t="t" r="r" b="b"/>
            <a:pathLst>
              <a:path w="8360411" h="5779134">
                <a:moveTo>
                  <a:pt x="0" y="0"/>
                </a:moveTo>
                <a:lnTo>
                  <a:pt x="8360411" y="0"/>
                </a:lnTo>
                <a:lnTo>
                  <a:pt x="8360411" y="5779134"/>
                </a:lnTo>
                <a:lnTo>
                  <a:pt x="0" y="5779134"/>
                </a:lnTo>
                <a:lnTo>
                  <a:pt x="0" y="0"/>
                </a:lnTo>
                <a:close/>
              </a:path>
            </a:pathLst>
          </a:custGeom>
          <a:blipFill>
            <a:blip r:embed="rId7"/>
            <a:stretch>
              <a:fillRect/>
            </a:stretch>
          </a:blipFill>
        </p:spPr>
        <p:txBody>
          <a:bodyPr/>
          <a:lstStyle/>
          <a:p>
            <a:endParaRPr lang="en-GB"/>
          </a:p>
        </p:txBody>
      </p:sp>
      <p:sp>
        <p:nvSpPr>
          <p:cNvPr id="5" name="Freeform 5"/>
          <p:cNvSpPr/>
          <p:nvPr/>
        </p:nvSpPr>
        <p:spPr>
          <a:xfrm>
            <a:off x="9575301" y="3010735"/>
            <a:ext cx="8192266" cy="5779134"/>
          </a:xfrm>
          <a:custGeom>
            <a:avLst/>
            <a:gdLst/>
            <a:ahLst/>
            <a:cxnLst/>
            <a:rect l="l" t="t" r="r" b="b"/>
            <a:pathLst>
              <a:path w="8192266" h="5779134">
                <a:moveTo>
                  <a:pt x="0" y="0"/>
                </a:moveTo>
                <a:lnTo>
                  <a:pt x="8192266" y="0"/>
                </a:lnTo>
                <a:lnTo>
                  <a:pt x="8192266" y="5779134"/>
                </a:lnTo>
                <a:lnTo>
                  <a:pt x="0" y="5779134"/>
                </a:lnTo>
                <a:lnTo>
                  <a:pt x="0" y="0"/>
                </a:lnTo>
                <a:close/>
              </a:path>
            </a:pathLst>
          </a:custGeom>
          <a:blipFill>
            <a:blip r:embed="rId8"/>
            <a:stretch>
              <a:fillRect t="-766" b="-766"/>
            </a:stretch>
          </a:blipFill>
        </p:spPr>
        <p:txBody>
          <a:bodyPr/>
          <a:lstStyle/>
          <a:p>
            <a:endParaRPr lang="en-GB"/>
          </a:p>
        </p:txBody>
      </p:sp>
      <p:sp>
        <p:nvSpPr>
          <p:cNvPr id="6" name="TextBox 6"/>
          <p:cNvSpPr txBox="1"/>
          <p:nvPr/>
        </p:nvSpPr>
        <p:spPr>
          <a:xfrm>
            <a:off x="5249895" y="508951"/>
            <a:ext cx="7788211" cy="1163323"/>
          </a:xfrm>
          <a:prstGeom prst="rect">
            <a:avLst/>
          </a:prstGeom>
        </p:spPr>
        <p:txBody>
          <a:bodyPr lIns="0" tIns="0" rIns="0" bIns="0" rtlCol="0" anchor="t">
            <a:spAutoFit/>
          </a:bodyPr>
          <a:lstStyle/>
          <a:p>
            <a:pPr marL="0" lvl="0" indent="0" algn="l">
              <a:lnSpc>
                <a:spcPts val="8840"/>
              </a:lnSpc>
            </a:pPr>
            <a:r>
              <a:rPr lang="en-US" sz="8500" spc="-170">
                <a:solidFill>
                  <a:srgbClr val="2B2B2B"/>
                </a:solidFill>
                <a:latin typeface="Fibre"/>
                <a:ea typeface="Fibre"/>
                <a:cs typeface="Fibre"/>
                <a:sym typeface="Fibre"/>
              </a:rPr>
              <a:t>differentiation</a:t>
            </a:r>
          </a:p>
        </p:txBody>
      </p:sp>
      <p:sp>
        <p:nvSpPr>
          <p:cNvPr id="7" name="TextBox 7"/>
          <p:cNvSpPr txBox="1"/>
          <p:nvPr/>
        </p:nvSpPr>
        <p:spPr>
          <a:xfrm>
            <a:off x="3306795" y="1748474"/>
            <a:ext cx="11674411" cy="738387"/>
          </a:xfrm>
          <a:prstGeom prst="rect">
            <a:avLst/>
          </a:prstGeom>
        </p:spPr>
        <p:txBody>
          <a:bodyPr lIns="0" tIns="0" rIns="0" bIns="0" rtlCol="0" anchor="t">
            <a:spAutoFit/>
          </a:bodyPr>
          <a:lstStyle/>
          <a:p>
            <a:pPr marL="0" lvl="0" indent="0" algn="l">
              <a:lnSpc>
                <a:spcPts val="5616"/>
              </a:lnSpc>
            </a:pPr>
            <a:r>
              <a:rPr lang="en-US" sz="5400" b="1" spc="-108">
                <a:solidFill>
                  <a:srgbClr val="2B2B2B"/>
                </a:solidFill>
                <a:latin typeface="Quicksand Bold"/>
                <a:ea typeface="Quicksand Bold"/>
                <a:cs typeface="Quicksand Bold"/>
                <a:sym typeface="Quicksand Bold"/>
              </a:rPr>
              <a:t>Differentiating for Diverse Learners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TextBox 2"/>
          <p:cNvSpPr txBox="1"/>
          <p:nvPr/>
        </p:nvSpPr>
        <p:spPr>
          <a:xfrm>
            <a:off x="5858829" y="528317"/>
            <a:ext cx="6570342" cy="1105540"/>
          </a:xfrm>
          <a:prstGeom prst="rect">
            <a:avLst/>
          </a:prstGeom>
        </p:spPr>
        <p:txBody>
          <a:bodyPr lIns="0" tIns="0" rIns="0" bIns="0" rtlCol="0" anchor="t">
            <a:spAutoFit/>
          </a:bodyPr>
          <a:lstStyle/>
          <a:p>
            <a:pPr marL="0" lvl="0" indent="0" algn="l">
              <a:lnSpc>
                <a:spcPts val="8320"/>
              </a:lnSpc>
            </a:pPr>
            <a:r>
              <a:rPr lang="en-US" sz="8000" spc="-160">
                <a:solidFill>
                  <a:srgbClr val="2B2B2B"/>
                </a:solidFill>
                <a:latin typeface="Fibre"/>
                <a:ea typeface="Fibre"/>
                <a:cs typeface="Fibre"/>
                <a:sym typeface="Fibre"/>
              </a:rPr>
              <a:t>differentiation</a:t>
            </a:r>
          </a:p>
        </p:txBody>
      </p:sp>
      <p:sp>
        <p:nvSpPr>
          <p:cNvPr id="3" name="Freeform 3"/>
          <p:cNvSpPr/>
          <p:nvPr/>
        </p:nvSpPr>
        <p:spPr>
          <a:xfrm rot="1737559">
            <a:off x="1709662" y="9171618"/>
            <a:ext cx="3751278" cy="2612254"/>
          </a:xfrm>
          <a:custGeom>
            <a:avLst/>
            <a:gdLst/>
            <a:ahLst/>
            <a:cxnLst/>
            <a:rect l="l" t="t" r="r" b="b"/>
            <a:pathLst>
              <a:path w="3751278" h="2612254">
                <a:moveTo>
                  <a:pt x="0" y="0"/>
                </a:moveTo>
                <a:lnTo>
                  <a:pt x="3751278" y="0"/>
                </a:lnTo>
                <a:lnTo>
                  <a:pt x="3751278" y="2612254"/>
                </a:lnTo>
                <a:lnTo>
                  <a:pt x="0" y="2612254"/>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4" name="Freeform 4"/>
          <p:cNvSpPr/>
          <p:nvPr/>
        </p:nvSpPr>
        <p:spPr>
          <a:xfrm flipH="1">
            <a:off x="-1328922" y="8100335"/>
            <a:ext cx="3057281" cy="2751553"/>
          </a:xfrm>
          <a:custGeom>
            <a:avLst/>
            <a:gdLst/>
            <a:ahLst/>
            <a:cxnLst/>
            <a:rect l="l" t="t" r="r" b="b"/>
            <a:pathLst>
              <a:path w="3057281" h="2751553">
                <a:moveTo>
                  <a:pt x="3057281" y="0"/>
                </a:moveTo>
                <a:lnTo>
                  <a:pt x="0" y="0"/>
                </a:lnTo>
                <a:lnTo>
                  <a:pt x="0" y="2751552"/>
                </a:lnTo>
                <a:lnTo>
                  <a:pt x="3057281" y="2751552"/>
                </a:lnTo>
                <a:lnTo>
                  <a:pt x="3057281"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GB"/>
          </a:p>
        </p:txBody>
      </p:sp>
      <p:sp>
        <p:nvSpPr>
          <p:cNvPr id="5" name="Freeform 5"/>
          <p:cNvSpPr/>
          <p:nvPr/>
        </p:nvSpPr>
        <p:spPr>
          <a:xfrm>
            <a:off x="17259300" y="698230"/>
            <a:ext cx="3198742" cy="2797445"/>
          </a:xfrm>
          <a:custGeom>
            <a:avLst/>
            <a:gdLst/>
            <a:ahLst/>
            <a:cxnLst/>
            <a:rect l="l" t="t" r="r" b="b"/>
            <a:pathLst>
              <a:path w="3198742" h="2797445">
                <a:moveTo>
                  <a:pt x="0" y="0"/>
                </a:moveTo>
                <a:lnTo>
                  <a:pt x="3198742" y="0"/>
                </a:lnTo>
                <a:lnTo>
                  <a:pt x="3198742" y="2797445"/>
                </a:lnTo>
                <a:lnTo>
                  <a:pt x="0" y="2797445"/>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GB"/>
          </a:p>
        </p:txBody>
      </p:sp>
      <p:sp>
        <p:nvSpPr>
          <p:cNvPr id="6" name="Freeform 6"/>
          <p:cNvSpPr/>
          <p:nvPr/>
        </p:nvSpPr>
        <p:spPr>
          <a:xfrm rot="5400000">
            <a:off x="15561337" y="-1937162"/>
            <a:ext cx="2491650" cy="4103017"/>
          </a:xfrm>
          <a:custGeom>
            <a:avLst/>
            <a:gdLst/>
            <a:ahLst/>
            <a:cxnLst/>
            <a:rect l="l" t="t" r="r" b="b"/>
            <a:pathLst>
              <a:path w="2491650" h="4103017">
                <a:moveTo>
                  <a:pt x="0" y="0"/>
                </a:moveTo>
                <a:lnTo>
                  <a:pt x="2491650" y="0"/>
                </a:lnTo>
                <a:lnTo>
                  <a:pt x="2491650" y="4103017"/>
                </a:lnTo>
                <a:lnTo>
                  <a:pt x="0" y="410301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TextBox 7"/>
          <p:cNvSpPr txBox="1"/>
          <p:nvPr/>
        </p:nvSpPr>
        <p:spPr>
          <a:xfrm>
            <a:off x="5592243" y="1710058"/>
            <a:ext cx="7103515" cy="738387"/>
          </a:xfrm>
          <a:prstGeom prst="rect">
            <a:avLst/>
          </a:prstGeom>
        </p:spPr>
        <p:txBody>
          <a:bodyPr lIns="0" tIns="0" rIns="0" bIns="0" rtlCol="0" anchor="t">
            <a:spAutoFit/>
          </a:bodyPr>
          <a:lstStyle/>
          <a:p>
            <a:pPr marL="0" lvl="0" indent="0" algn="l">
              <a:lnSpc>
                <a:spcPts val="5616"/>
              </a:lnSpc>
            </a:pPr>
            <a:r>
              <a:rPr lang="en-US" sz="5400" b="1" spc="-108">
                <a:solidFill>
                  <a:srgbClr val="2B2B2B"/>
                </a:solidFill>
                <a:latin typeface="Quicksand Bold"/>
                <a:ea typeface="Quicksand Bold"/>
                <a:cs typeface="Quicksand Bold"/>
                <a:sym typeface="Quicksand Bold"/>
              </a:rPr>
              <a:t>Resources to Support</a:t>
            </a:r>
          </a:p>
        </p:txBody>
      </p:sp>
      <p:sp>
        <p:nvSpPr>
          <p:cNvPr id="8" name="TextBox 8"/>
          <p:cNvSpPr txBox="1"/>
          <p:nvPr/>
        </p:nvSpPr>
        <p:spPr>
          <a:xfrm>
            <a:off x="0" y="2953486"/>
            <a:ext cx="9382082" cy="2084071"/>
          </a:xfrm>
          <a:prstGeom prst="rect">
            <a:avLst/>
          </a:prstGeom>
        </p:spPr>
        <p:txBody>
          <a:bodyPr lIns="0" tIns="0" rIns="0" bIns="0" rtlCol="0" anchor="t">
            <a:spAutoFit/>
          </a:bodyPr>
          <a:lstStyle/>
          <a:p>
            <a:pPr marL="669283" lvl="1" indent="-334641" algn="l">
              <a:lnSpc>
                <a:spcPts val="4184"/>
              </a:lnSpc>
              <a:buFont typeface="Arial"/>
              <a:buChar char="•"/>
            </a:pPr>
            <a:r>
              <a:rPr lang="en-US" sz="3099" b="1" spc="96">
                <a:solidFill>
                  <a:srgbClr val="2B2B2B"/>
                </a:solidFill>
                <a:latin typeface="Quicksand Semi-Bold"/>
                <a:ea typeface="Quicksand Semi-Bold"/>
                <a:cs typeface="Quicksand Semi-Bold"/>
                <a:sym typeface="Quicksand Semi-Bold"/>
              </a:rPr>
              <a:t>Differentiation of resources means modifying the resources to accommodate the various learning needs of the learners as well as their interests and skill levels. </a:t>
            </a:r>
          </a:p>
        </p:txBody>
      </p:sp>
      <p:sp>
        <p:nvSpPr>
          <p:cNvPr id="9" name="TextBox 9"/>
          <p:cNvSpPr txBox="1"/>
          <p:nvPr/>
        </p:nvSpPr>
        <p:spPr>
          <a:xfrm>
            <a:off x="0" y="5404377"/>
            <a:ext cx="9770764" cy="2607946"/>
          </a:xfrm>
          <a:prstGeom prst="rect">
            <a:avLst/>
          </a:prstGeom>
        </p:spPr>
        <p:txBody>
          <a:bodyPr lIns="0" tIns="0" rIns="0" bIns="0" rtlCol="0" anchor="t">
            <a:spAutoFit/>
          </a:bodyPr>
          <a:lstStyle/>
          <a:p>
            <a:pPr marL="669283" lvl="1" indent="-334641" algn="l">
              <a:lnSpc>
                <a:spcPts val="4184"/>
              </a:lnSpc>
              <a:buFont typeface="Arial"/>
              <a:buChar char="•"/>
            </a:pPr>
            <a:r>
              <a:rPr lang="en-US" sz="3099" b="1" spc="96">
                <a:solidFill>
                  <a:srgbClr val="2B2B2B"/>
                </a:solidFill>
                <a:latin typeface="Quicksand Semi-Bold"/>
                <a:ea typeface="Quicksand Semi-Bold"/>
                <a:cs typeface="Quicksand Semi-Bold"/>
                <a:sym typeface="Quicksand Semi-Bold"/>
              </a:rPr>
              <a:t>Differentiation of resources can result in better academic achievements as they learners are given the resources and materials they need in order to succeed (Koch, 2024)</a:t>
            </a:r>
          </a:p>
        </p:txBody>
      </p:sp>
      <p:sp>
        <p:nvSpPr>
          <p:cNvPr id="10" name="TextBox 10"/>
          <p:cNvSpPr txBox="1"/>
          <p:nvPr/>
        </p:nvSpPr>
        <p:spPr>
          <a:xfrm>
            <a:off x="1311773" y="8605160"/>
            <a:ext cx="17881248" cy="1036321"/>
          </a:xfrm>
          <a:prstGeom prst="rect">
            <a:avLst/>
          </a:prstGeom>
        </p:spPr>
        <p:txBody>
          <a:bodyPr lIns="0" tIns="0" rIns="0" bIns="0" rtlCol="0" anchor="t">
            <a:spAutoFit/>
          </a:bodyPr>
          <a:lstStyle/>
          <a:p>
            <a:pPr marL="669283" lvl="1" indent="-334641" algn="l">
              <a:lnSpc>
                <a:spcPts val="4184"/>
              </a:lnSpc>
              <a:buFont typeface="Arial"/>
              <a:buChar char="•"/>
            </a:pPr>
            <a:r>
              <a:rPr lang="en-US" sz="3099" b="1" spc="96">
                <a:solidFill>
                  <a:srgbClr val="2B2B2B"/>
                </a:solidFill>
                <a:latin typeface="Quicksand Semi-Bold"/>
                <a:ea typeface="Quicksand Semi-Bold"/>
                <a:cs typeface="Quicksand Semi-Bold"/>
                <a:sym typeface="Quicksand Semi-Bold"/>
              </a:rPr>
              <a:t>Learner participation and achievement are enhanced through differentiated resources and content (Goyibova et al., 2025). </a:t>
            </a:r>
          </a:p>
        </p:txBody>
      </p:sp>
      <p:sp>
        <p:nvSpPr>
          <p:cNvPr id="11" name="Freeform 11"/>
          <p:cNvSpPr/>
          <p:nvPr/>
        </p:nvSpPr>
        <p:spPr>
          <a:xfrm>
            <a:off x="9382082" y="3001111"/>
            <a:ext cx="8136589" cy="5099224"/>
          </a:xfrm>
          <a:custGeom>
            <a:avLst/>
            <a:gdLst/>
            <a:ahLst/>
            <a:cxnLst/>
            <a:rect l="l" t="t" r="r" b="b"/>
            <a:pathLst>
              <a:path w="8136589" h="5099224">
                <a:moveTo>
                  <a:pt x="0" y="0"/>
                </a:moveTo>
                <a:lnTo>
                  <a:pt x="8136589" y="0"/>
                </a:lnTo>
                <a:lnTo>
                  <a:pt x="8136589" y="5099224"/>
                </a:lnTo>
                <a:lnTo>
                  <a:pt x="0" y="5099224"/>
                </a:lnTo>
                <a:lnTo>
                  <a:pt x="0" y="0"/>
                </a:lnTo>
                <a:close/>
              </a:path>
            </a:pathLst>
          </a:custGeom>
          <a:blipFill>
            <a:blip r:embed="rId11"/>
            <a:stretch>
              <a:fillRect l="-141" r="-1517" b="-2599"/>
            </a:stretch>
          </a:blipFill>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Freeform 2"/>
          <p:cNvSpPr/>
          <p:nvPr/>
        </p:nvSpPr>
        <p:spPr>
          <a:xfrm rot="7532051">
            <a:off x="-1755381" y="-2120414"/>
            <a:ext cx="4670260" cy="3252199"/>
          </a:xfrm>
          <a:custGeom>
            <a:avLst/>
            <a:gdLst/>
            <a:ahLst/>
            <a:cxnLst/>
            <a:rect l="l" t="t" r="r" b="b"/>
            <a:pathLst>
              <a:path w="4670260" h="3252199">
                <a:moveTo>
                  <a:pt x="0" y="0"/>
                </a:moveTo>
                <a:lnTo>
                  <a:pt x="4670260" y="0"/>
                </a:lnTo>
                <a:lnTo>
                  <a:pt x="4670260" y="3252199"/>
                </a:lnTo>
                <a:lnTo>
                  <a:pt x="0" y="3252199"/>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3" name="Freeform 3"/>
          <p:cNvSpPr/>
          <p:nvPr/>
        </p:nvSpPr>
        <p:spPr>
          <a:xfrm>
            <a:off x="15858426" y="-3339641"/>
            <a:ext cx="4859148" cy="4691287"/>
          </a:xfrm>
          <a:custGeom>
            <a:avLst/>
            <a:gdLst/>
            <a:ahLst/>
            <a:cxnLst/>
            <a:rect l="l" t="t" r="r" b="b"/>
            <a:pathLst>
              <a:path w="4859148" h="4691287">
                <a:moveTo>
                  <a:pt x="0" y="0"/>
                </a:moveTo>
                <a:lnTo>
                  <a:pt x="4859148" y="0"/>
                </a:lnTo>
                <a:lnTo>
                  <a:pt x="4859148" y="4691287"/>
                </a:lnTo>
                <a:lnTo>
                  <a:pt x="0" y="469128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TextBox 5"/>
          <p:cNvSpPr txBox="1"/>
          <p:nvPr/>
        </p:nvSpPr>
        <p:spPr>
          <a:xfrm>
            <a:off x="3260169" y="246106"/>
            <a:ext cx="11767662" cy="1105540"/>
          </a:xfrm>
          <a:prstGeom prst="rect">
            <a:avLst/>
          </a:prstGeom>
        </p:spPr>
        <p:txBody>
          <a:bodyPr lIns="0" tIns="0" rIns="0" bIns="0" rtlCol="0" anchor="t">
            <a:spAutoFit/>
          </a:bodyPr>
          <a:lstStyle/>
          <a:p>
            <a:pPr marL="0" lvl="0" indent="0" algn="l">
              <a:lnSpc>
                <a:spcPts val="8320"/>
              </a:lnSpc>
            </a:pPr>
            <a:r>
              <a:rPr lang="en-US" sz="8000" spc="-160">
                <a:solidFill>
                  <a:srgbClr val="2B2B2B"/>
                </a:solidFill>
                <a:latin typeface="Fibre"/>
                <a:ea typeface="Fibre"/>
                <a:cs typeface="Fibre"/>
                <a:sym typeface="Fibre"/>
              </a:rPr>
              <a:t>exploiting subject disciplines</a:t>
            </a:r>
          </a:p>
        </p:txBody>
      </p:sp>
      <p:sp>
        <p:nvSpPr>
          <p:cNvPr id="6" name="TextBox 6"/>
          <p:cNvSpPr txBox="1"/>
          <p:nvPr/>
        </p:nvSpPr>
        <p:spPr>
          <a:xfrm>
            <a:off x="4354488" y="1427846"/>
            <a:ext cx="9579024" cy="738387"/>
          </a:xfrm>
          <a:prstGeom prst="rect">
            <a:avLst/>
          </a:prstGeom>
        </p:spPr>
        <p:txBody>
          <a:bodyPr lIns="0" tIns="0" rIns="0" bIns="0" rtlCol="0" anchor="t">
            <a:spAutoFit/>
          </a:bodyPr>
          <a:lstStyle/>
          <a:p>
            <a:pPr marL="0" lvl="0" indent="0" algn="l">
              <a:lnSpc>
                <a:spcPts val="5616"/>
              </a:lnSpc>
            </a:pPr>
            <a:r>
              <a:rPr lang="en-US" sz="5400" b="1" spc="-108">
                <a:solidFill>
                  <a:srgbClr val="2B2B2B"/>
                </a:solidFill>
                <a:latin typeface="Quicksand Bold"/>
                <a:ea typeface="Quicksand Bold"/>
                <a:cs typeface="Quicksand Bold"/>
                <a:sym typeface="Quicksand Bold"/>
              </a:rPr>
              <a:t>Making Cross-Curricular Links </a:t>
            </a:r>
          </a:p>
        </p:txBody>
      </p:sp>
      <p:sp>
        <p:nvSpPr>
          <p:cNvPr id="7" name="TextBox 7"/>
          <p:cNvSpPr txBox="1"/>
          <p:nvPr/>
        </p:nvSpPr>
        <p:spPr>
          <a:xfrm>
            <a:off x="0" y="2635217"/>
            <a:ext cx="18288000" cy="1036321"/>
          </a:xfrm>
          <a:prstGeom prst="rect">
            <a:avLst/>
          </a:prstGeom>
        </p:spPr>
        <p:txBody>
          <a:bodyPr lIns="0" tIns="0" rIns="0" bIns="0" rtlCol="0" anchor="t">
            <a:spAutoFit/>
          </a:bodyPr>
          <a:lstStyle/>
          <a:p>
            <a:pPr marL="669283" lvl="1" indent="-334641" algn="l">
              <a:lnSpc>
                <a:spcPts val="4184"/>
              </a:lnSpc>
              <a:buFont typeface="Arial"/>
              <a:buChar char="•"/>
            </a:pPr>
            <a:r>
              <a:rPr lang="en-US" sz="3099" b="1" spc="96" dirty="0">
                <a:solidFill>
                  <a:srgbClr val="2B2B2B"/>
                </a:solidFill>
                <a:latin typeface="Quicksand Semi-Bold"/>
                <a:ea typeface="Quicksand Semi-Bold"/>
                <a:cs typeface="Quicksand Semi-Bold"/>
                <a:sym typeface="Quicksand Semi-Bold"/>
              </a:rPr>
              <a:t>Through making cross-curricular links during learning, children are able to make more meaningful connections and links between different subjects and areas of learning. </a:t>
            </a:r>
          </a:p>
        </p:txBody>
      </p:sp>
      <p:sp>
        <p:nvSpPr>
          <p:cNvPr id="8" name="TextBox 7">
            <a:extLst>
              <a:ext uri="{FF2B5EF4-FFF2-40B4-BE49-F238E27FC236}">
                <a16:creationId xmlns:a16="http://schemas.microsoft.com/office/drawing/2014/main" id="{63A4A126-5F5B-22D9-0494-54A78C635A7E}"/>
              </a:ext>
            </a:extLst>
          </p:cNvPr>
          <p:cNvSpPr txBox="1"/>
          <p:nvPr/>
        </p:nvSpPr>
        <p:spPr>
          <a:xfrm>
            <a:off x="0" y="4140522"/>
            <a:ext cx="18288000" cy="1579663"/>
          </a:xfrm>
          <a:prstGeom prst="rect">
            <a:avLst/>
          </a:prstGeom>
        </p:spPr>
        <p:txBody>
          <a:bodyPr lIns="0" tIns="0" rIns="0" bIns="0" rtlCol="0" anchor="t">
            <a:spAutoFit/>
          </a:bodyPr>
          <a:lstStyle/>
          <a:p>
            <a:pPr marL="669283" lvl="1" indent="-334641" algn="l">
              <a:lnSpc>
                <a:spcPts val="4184"/>
              </a:lnSpc>
              <a:buFont typeface="Arial"/>
              <a:buChar char="•"/>
            </a:pPr>
            <a:r>
              <a:rPr lang="en-GB" sz="3200" b="1" kern="100" dirty="0">
                <a:effectLst/>
                <a:latin typeface="Quicksand Semi-Bold" panose="020B0604020202020204" charset="0"/>
                <a:ea typeface="Aptos" panose="020B0004020202020204" pitchFamily="34" charset="0"/>
                <a:cs typeface="Times New Roman" panose="02020603050405020304" pitchFamily="18" charset="0"/>
              </a:rPr>
              <a:t>When it came to planning each of my lessons, I tried to ensure that every lesson had strong cross-curricular links to allow the learners to gain a deeper understanding of the topic and lesson.</a:t>
            </a:r>
            <a:endParaRPr lang="en-US" sz="3099" b="1" spc="96" dirty="0">
              <a:solidFill>
                <a:srgbClr val="2B2B2B"/>
              </a:solidFill>
              <a:latin typeface="Quicksand Semi-Bold" panose="020B0604020202020204" charset="0"/>
              <a:ea typeface="Quicksand Semi-Bold"/>
              <a:cs typeface="Quicksand Semi-Bold"/>
              <a:sym typeface="Quicksand Semi-Bold"/>
            </a:endParaRPr>
          </a:p>
        </p:txBody>
      </p:sp>
      <p:pic>
        <p:nvPicPr>
          <p:cNvPr id="9" name="Picture 8">
            <a:extLst>
              <a:ext uri="{FF2B5EF4-FFF2-40B4-BE49-F238E27FC236}">
                <a16:creationId xmlns:a16="http://schemas.microsoft.com/office/drawing/2014/main" id="{86200F2D-BDB2-10F5-53C5-D7FB4241FC6E}"/>
              </a:ext>
            </a:extLst>
          </p:cNvPr>
          <p:cNvPicPr>
            <a:picLocks noChangeAspect="1"/>
          </p:cNvPicPr>
          <p:nvPr/>
        </p:nvPicPr>
        <p:blipFill>
          <a:blip r:embed="rId7"/>
          <a:stretch>
            <a:fillRect/>
          </a:stretch>
        </p:blipFill>
        <p:spPr>
          <a:xfrm>
            <a:off x="5029200" y="5372100"/>
            <a:ext cx="12725400" cy="4747422"/>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a:extLst>
            <a:ext uri="{FF2B5EF4-FFF2-40B4-BE49-F238E27FC236}">
              <a16:creationId xmlns:a16="http://schemas.microsoft.com/office/drawing/2014/main" id="{E0595D5E-F745-7216-DF9A-4A7258CD9801}"/>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EFE909A6-C50A-F109-1D56-9AAAEDDB61FB}"/>
              </a:ext>
            </a:extLst>
          </p:cNvPr>
          <p:cNvSpPr/>
          <p:nvPr/>
        </p:nvSpPr>
        <p:spPr>
          <a:xfrm rot="7532051">
            <a:off x="-1755381" y="-2120414"/>
            <a:ext cx="4670260" cy="3252199"/>
          </a:xfrm>
          <a:custGeom>
            <a:avLst/>
            <a:gdLst/>
            <a:ahLst/>
            <a:cxnLst/>
            <a:rect l="l" t="t" r="r" b="b"/>
            <a:pathLst>
              <a:path w="4670260" h="3252199">
                <a:moveTo>
                  <a:pt x="0" y="0"/>
                </a:moveTo>
                <a:lnTo>
                  <a:pt x="4670260" y="0"/>
                </a:lnTo>
                <a:lnTo>
                  <a:pt x="4670260" y="3252199"/>
                </a:lnTo>
                <a:lnTo>
                  <a:pt x="0" y="3252199"/>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dirty="0"/>
          </a:p>
        </p:txBody>
      </p:sp>
      <p:sp>
        <p:nvSpPr>
          <p:cNvPr id="3" name="Freeform 3">
            <a:extLst>
              <a:ext uri="{FF2B5EF4-FFF2-40B4-BE49-F238E27FC236}">
                <a16:creationId xmlns:a16="http://schemas.microsoft.com/office/drawing/2014/main" id="{78C62E9E-5BDD-8946-821C-FDE8757DC6D5}"/>
              </a:ext>
            </a:extLst>
          </p:cNvPr>
          <p:cNvSpPr/>
          <p:nvPr/>
        </p:nvSpPr>
        <p:spPr>
          <a:xfrm>
            <a:off x="15858426" y="-3339641"/>
            <a:ext cx="4859148" cy="4691287"/>
          </a:xfrm>
          <a:custGeom>
            <a:avLst/>
            <a:gdLst/>
            <a:ahLst/>
            <a:cxnLst/>
            <a:rect l="l" t="t" r="r" b="b"/>
            <a:pathLst>
              <a:path w="4859148" h="4691287">
                <a:moveTo>
                  <a:pt x="0" y="0"/>
                </a:moveTo>
                <a:lnTo>
                  <a:pt x="4859148" y="0"/>
                </a:lnTo>
                <a:lnTo>
                  <a:pt x="4859148" y="4691287"/>
                </a:lnTo>
                <a:lnTo>
                  <a:pt x="0" y="469128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dirty="0"/>
          </a:p>
        </p:txBody>
      </p:sp>
      <p:sp>
        <p:nvSpPr>
          <p:cNvPr id="5" name="TextBox 5">
            <a:extLst>
              <a:ext uri="{FF2B5EF4-FFF2-40B4-BE49-F238E27FC236}">
                <a16:creationId xmlns:a16="http://schemas.microsoft.com/office/drawing/2014/main" id="{94448E49-0DB2-C2B6-647E-6246BF4EB79A}"/>
              </a:ext>
            </a:extLst>
          </p:cNvPr>
          <p:cNvSpPr txBox="1"/>
          <p:nvPr/>
        </p:nvSpPr>
        <p:spPr>
          <a:xfrm>
            <a:off x="3260169" y="246106"/>
            <a:ext cx="11767662" cy="1105540"/>
          </a:xfrm>
          <a:prstGeom prst="rect">
            <a:avLst/>
          </a:prstGeom>
        </p:spPr>
        <p:txBody>
          <a:bodyPr lIns="0" tIns="0" rIns="0" bIns="0" rtlCol="0" anchor="t">
            <a:spAutoFit/>
          </a:bodyPr>
          <a:lstStyle/>
          <a:p>
            <a:pPr marL="0" lvl="0" indent="0" algn="l">
              <a:lnSpc>
                <a:spcPts val="8320"/>
              </a:lnSpc>
            </a:pPr>
            <a:r>
              <a:rPr lang="en-US" sz="8000" spc="-160" dirty="0">
                <a:solidFill>
                  <a:srgbClr val="2B2B2B"/>
                </a:solidFill>
                <a:latin typeface="Fibre"/>
                <a:ea typeface="Fibre"/>
                <a:cs typeface="Fibre"/>
                <a:sym typeface="Fibre"/>
              </a:rPr>
              <a:t>exploiting subject disciplines</a:t>
            </a:r>
          </a:p>
        </p:txBody>
      </p:sp>
      <p:sp>
        <p:nvSpPr>
          <p:cNvPr id="6" name="TextBox 6">
            <a:extLst>
              <a:ext uri="{FF2B5EF4-FFF2-40B4-BE49-F238E27FC236}">
                <a16:creationId xmlns:a16="http://schemas.microsoft.com/office/drawing/2014/main" id="{9A103AE0-785E-DE63-232E-202117ECEA62}"/>
              </a:ext>
            </a:extLst>
          </p:cNvPr>
          <p:cNvSpPr txBox="1"/>
          <p:nvPr/>
        </p:nvSpPr>
        <p:spPr>
          <a:xfrm>
            <a:off x="4354488" y="1427846"/>
            <a:ext cx="9579024" cy="738387"/>
          </a:xfrm>
          <a:prstGeom prst="rect">
            <a:avLst/>
          </a:prstGeom>
        </p:spPr>
        <p:txBody>
          <a:bodyPr lIns="0" tIns="0" rIns="0" bIns="0" rtlCol="0" anchor="t">
            <a:spAutoFit/>
          </a:bodyPr>
          <a:lstStyle/>
          <a:p>
            <a:pPr marL="0" lvl="0" indent="0" algn="l">
              <a:lnSpc>
                <a:spcPts val="5616"/>
              </a:lnSpc>
            </a:pPr>
            <a:r>
              <a:rPr lang="en-US" sz="5400" b="1" spc="-108" dirty="0">
                <a:solidFill>
                  <a:srgbClr val="2B2B2B"/>
                </a:solidFill>
                <a:latin typeface="Quicksand Bold"/>
                <a:ea typeface="Quicksand Bold"/>
                <a:cs typeface="Quicksand Bold"/>
                <a:sym typeface="Quicksand Bold"/>
              </a:rPr>
              <a:t>Making Cross-Curricular Links </a:t>
            </a:r>
          </a:p>
        </p:txBody>
      </p:sp>
      <p:sp>
        <p:nvSpPr>
          <p:cNvPr id="17" name="TextBox 7">
            <a:extLst>
              <a:ext uri="{FF2B5EF4-FFF2-40B4-BE49-F238E27FC236}">
                <a16:creationId xmlns:a16="http://schemas.microsoft.com/office/drawing/2014/main" id="{22857EE7-FB47-ACB1-AEF3-C4B3974DAF38}"/>
              </a:ext>
            </a:extLst>
          </p:cNvPr>
          <p:cNvSpPr txBox="1"/>
          <p:nvPr/>
        </p:nvSpPr>
        <p:spPr>
          <a:xfrm>
            <a:off x="0" y="2463979"/>
            <a:ext cx="18288000" cy="499367"/>
          </a:xfrm>
          <a:prstGeom prst="rect">
            <a:avLst/>
          </a:prstGeom>
        </p:spPr>
        <p:txBody>
          <a:bodyPr lIns="0" tIns="0" rIns="0" bIns="0" rtlCol="0" anchor="t">
            <a:spAutoFit/>
          </a:bodyPr>
          <a:lstStyle/>
          <a:p>
            <a:pPr marL="669283" lvl="1" indent="-334641" algn="l">
              <a:lnSpc>
                <a:spcPts val="4184"/>
              </a:lnSpc>
              <a:buFont typeface="Arial"/>
              <a:buChar char="•"/>
            </a:pPr>
            <a:r>
              <a:rPr lang="en-US" sz="3099" b="1" spc="96" dirty="0">
                <a:solidFill>
                  <a:srgbClr val="2B2B2B"/>
                </a:solidFill>
                <a:latin typeface="Quicksand Semi-Bold"/>
                <a:ea typeface="Quicksand Semi-Bold"/>
                <a:cs typeface="Quicksand Semi-Bold"/>
                <a:sym typeface="Quicksand Semi-Bold"/>
              </a:rPr>
              <a:t>Emotions Lesson - Understanding our Emotions</a:t>
            </a:r>
          </a:p>
        </p:txBody>
      </p:sp>
      <p:pic>
        <p:nvPicPr>
          <p:cNvPr id="7" name="Picture 6">
            <a:extLst>
              <a:ext uri="{FF2B5EF4-FFF2-40B4-BE49-F238E27FC236}">
                <a16:creationId xmlns:a16="http://schemas.microsoft.com/office/drawing/2014/main" id="{D9A51DA1-4A97-1834-DC1A-FD0BD9042E90}"/>
              </a:ext>
            </a:extLst>
          </p:cNvPr>
          <p:cNvPicPr>
            <a:picLocks noChangeAspect="1"/>
          </p:cNvPicPr>
          <p:nvPr/>
        </p:nvPicPr>
        <p:blipFill>
          <a:blip r:embed="rId7"/>
          <a:stretch>
            <a:fillRect/>
          </a:stretch>
        </p:blipFill>
        <p:spPr>
          <a:xfrm>
            <a:off x="510810" y="6743700"/>
            <a:ext cx="6302010" cy="3073717"/>
          </a:xfrm>
          <a:prstGeom prst="rect">
            <a:avLst/>
          </a:prstGeom>
        </p:spPr>
      </p:pic>
      <p:pic>
        <p:nvPicPr>
          <p:cNvPr id="4" name="Picture 3">
            <a:extLst>
              <a:ext uri="{FF2B5EF4-FFF2-40B4-BE49-F238E27FC236}">
                <a16:creationId xmlns:a16="http://schemas.microsoft.com/office/drawing/2014/main" id="{5E8EC370-D13D-F84A-7AD1-2BA7876D56E6}"/>
              </a:ext>
            </a:extLst>
          </p:cNvPr>
          <p:cNvPicPr>
            <a:picLocks noChangeAspect="1"/>
          </p:cNvPicPr>
          <p:nvPr/>
        </p:nvPicPr>
        <p:blipFill>
          <a:blip r:embed="rId8"/>
          <a:stretch>
            <a:fillRect/>
          </a:stretch>
        </p:blipFill>
        <p:spPr>
          <a:xfrm>
            <a:off x="510810" y="3259516"/>
            <a:ext cx="6302009" cy="3088005"/>
          </a:xfrm>
          <a:prstGeom prst="rect">
            <a:avLst/>
          </a:prstGeom>
        </p:spPr>
      </p:pic>
      <p:pic>
        <p:nvPicPr>
          <p:cNvPr id="10" name="Picture 9">
            <a:extLst>
              <a:ext uri="{FF2B5EF4-FFF2-40B4-BE49-F238E27FC236}">
                <a16:creationId xmlns:a16="http://schemas.microsoft.com/office/drawing/2014/main" id="{F41010FC-8141-1A5C-8B1C-4EDDCBB2A7C9}"/>
              </a:ext>
            </a:extLst>
          </p:cNvPr>
          <p:cNvPicPr>
            <a:picLocks noChangeAspect="1"/>
          </p:cNvPicPr>
          <p:nvPr/>
        </p:nvPicPr>
        <p:blipFill>
          <a:blip r:embed="rId9"/>
          <a:stretch>
            <a:fillRect/>
          </a:stretch>
        </p:blipFill>
        <p:spPr>
          <a:xfrm>
            <a:off x="7848600" y="3259516"/>
            <a:ext cx="9313632" cy="6425533"/>
          </a:xfrm>
          <a:prstGeom prst="rect">
            <a:avLst/>
          </a:prstGeom>
        </p:spPr>
      </p:pic>
    </p:spTree>
    <p:extLst>
      <p:ext uri="{BB962C8B-B14F-4D97-AF65-F5344CB8AC3E}">
        <p14:creationId xmlns:p14="http://schemas.microsoft.com/office/powerpoint/2010/main" val="29788748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4" name="Freeform 4"/>
          <p:cNvSpPr/>
          <p:nvPr/>
        </p:nvSpPr>
        <p:spPr>
          <a:xfrm>
            <a:off x="3438363" y="4933993"/>
            <a:ext cx="5230385" cy="4935337"/>
          </a:xfrm>
          <a:custGeom>
            <a:avLst/>
            <a:gdLst/>
            <a:ahLst/>
            <a:cxnLst/>
            <a:rect l="l" t="t" r="r" b="b"/>
            <a:pathLst>
              <a:path w="5230385" h="4935337">
                <a:moveTo>
                  <a:pt x="0" y="0"/>
                </a:moveTo>
                <a:lnTo>
                  <a:pt x="5230384" y="0"/>
                </a:lnTo>
                <a:lnTo>
                  <a:pt x="5230384" y="4935337"/>
                </a:lnTo>
                <a:lnTo>
                  <a:pt x="0" y="4935337"/>
                </a:lnTo>
                <a:lnTo>
                  <a:pt x="0" y="0"/>
                </a:lnTo>
                <a:close/>
              </a:path>
            </a:pathLst>
          </a:custGeom>
          <a:blipFill>
            <a:blip r:embed="rId3"/>
            <a:stretch>
              <a:fillRect/>
            </a:stretch>
          </a:blipFill>
        </p:spPr>
        <p:txBody>
          <a:bodyPr/>
          <a:lstStyle/>
          <a:p>
            <a:endParaRPr lang="en-GB" dirty="0"/>
          </a:p>
        </p:txBody>
      </p:sp>
      <p:sp>
        <p:nvSpPr>
          <p:cNvPr id="5" name="Freeform 5"/>
          <p:cNvSpPr/>
          <p:nvPr/>
        </p:nvSpPr>
        <p:spPr>
          <a:xfrm>
            <a:off x="9278347" y="4933993"/>
            <a:ext cx="5665147" cy="4935337"/>
          </a:xfrm>
          <a:custGeom>
            <a:avLst/>
            <a:gdLst/>
            <a:ahLst/>
            <a:cxnLst/>
            <a:rect l="l" t="t" r="r" b="b"/>
            <a:pathLst>
              <a:path w="5665147" h="4935337">
                <a:moveTo>
                  <a:pt x="0" y="0"/>
                </a:moveTo>
                <a:lnTo>
                  <a:pt x="5665147" y="0"/>
                </a:lnTo>
                <a:lnTo>
                  <a:pt x="5665147" y="4935337"/>
                </a:lnTo>
                <a:lnTo>
                  <a:pt x="0" y="4935337"/>
                </a:lnTo>
                <a:lnTo>
                  <a:pt x="0" y="0"/>
                </a:lnTo>
                <a:close/>
              </a:path>
            </a:pathLst>
          </a:custGeom>
          <a:blipFill>
            <a:blip r:embed="rId4"/>
            <a:stretch>
              <a:fillRect/>
            </a:stretch>
          </a:blipFill>
        </p:spPr>
        <p:txBody>
          <a:bodyPr/>
          <a:lstStyle/>
          <a:p>
            <a:endParaRPr lang="en-GB" dirty="0"/>
          </a:p>
        </p:txBody>
      </p:sp>
      <p:sp>
        <p:nvSpPr>
          <p:cNvPr id="6" name="TextBox 6"/>
          <p:cNvSpPr txBox="1"/>
          <p:nvPr/>
        </p:nvSpPr>
        <p:spPr>
          <a:xfrm>
            <a:off x="2827114" y="382803"/>
            <a:ext cx="12633772" cy="1163323"/>
          </a:xfrm>
          <a:prstGeom prst="rect">
            <a:avLst/>
          </a:prstGeom>
        </p:spPr>
        <p:txBody>
          <a:bodyPr lIns="0" tIns="0" rIns="0" bIns="0" rtlCol="0" anchor="t">
            <a:spAutoFit/>
          </a:bodyPr>
          <a:lstStyle/>
          <a:p>
            <a:pPr marL="0" lvl="0" indent="0" algn="l">
              <a:lnSpc>
                <a:spcPts val="8840"/>
              </a:lnSpc>
            </a:pPr>
            <a:r>
              <a:rPr lang="en-US" sz="8500" spc="-170" dirty="0">
                <a:solidFill>
                  <a:srgbClr val="2B2B2B"/>
                </a:solidFill>
                <a:latin typeface="Fibre"/>
                <a:ea typeface="Fibre"/>
                <a:cs typeface="Fibre"/>
                <a:sym typeface="Fibre"/>
              </a:rPr>
              <a:t>exploiting subject disciplines</a:t>
            </a:r>
          </a:p>
        </p:txBody>
      </p:sp>
      <p:sp>
        <p:nvSpPr>
          <p:cNvPr id="7" name="TextBox 7"/>
          <p:cNvSpPr txBox="1"/>
          <p:nvPr/>
        </p:nvSpPr>
        <p:spPr>
          <a:xfrm>
            <a:off x="338300" y="1622325"/>
            <a:ext cx="23097800" cy="617356"/>
          </a:xfrm>
          <a:prstGeom prst="rect">
            <a:avLst/>
          </a:prstGeom>
        </p:spPr>
        <p:txBody>
          <a:bodyPr lIns="0" tIns="0" rIns="0" bIns="0" rtlCol="0" anchor="t">
            <a:spAutoFit/>
          </a:bodyPr>
          <a:lstStyle/>
          <a:p>
            <a:pPr marL="0" lvl="0" indent="0" algn="l">
              <a:lnSpc>
                <a:spcPts val="4784"/>
              </a:lnSpc>
            </a:pPr>
            <a:r>
              <a:rPr lang="en-US" sz="4600" b="1" spc="-92" dirty="0">
                <a:solidFill>
                  <a:srgbClr val="2B2B2B"/>
                </a:solidFill>
                <a:latin typeface="Quicksand Bold"/>
                <a:ea typeface="Quicksand Bold"/>
                <a:cs typeface="Quicksand Bold"/>
                <a:sym typeface="Quicksand Bold"/>
              </a:rPr>
              <a:t>Develop Learners’ Digital Competence, Literacy, and Numeracy</a:t>
            </a:r>
          </a:p>
        </p:txBody>
      </p:sp>
      <p:sp>
        <p:nvSpPr>
          <p:cNvPr id="8" name="TextBox 8"/>
          <p:cNvSpPr txBox="1"/>
          <p:nvPr/>
        </p:nvSpPr>
        <p:spPr>
          <a:xfrm>
            <a:off x="134347" y="2741969"/>
            <a:ext cx="18288000" cy="1632586"/>
          </a:xfrm>
          <a:prstGeom prst="rect">
            <a:avLst/>
          </a:prstGeom>
        </p:spPr>
        <p:txBody>
          <a:bodyPr lIns="0" tIns="0" rIns="0" bIns="0" rtlCol="0" anchor="t">
            <a:spAutoFit/>
          </a:bodyPr>
          <a:lstStyle/>
          <a:p>
            <a:pPr marL="755641" lvl="1" indent="-377820" algn="l">
              <a:lnSpc>
                <a:spcPts val="4724"/>
              </a:lnSpc>
              <a:buFont typeface="Arial"/>
              <a:buChar char="•"/>
            </a:pPr>
            <a:r>
              <a:rPr lang="en-US" sz="3499" b="1" spc="108" dirty="0">
                <a:solidFill>
                  <a:srgbClr val="2B2B2B"/>
                </a:solidFill>
                <a:latin typeface="Quicksand Bold"/>
                <a:ea typeface="Quicksand Bold"/>
                <a:cs typeface="Quicksand Bold"/>
                <a:sym typeface="Quicksand Bold"/>
              </a:rPr>
              <a:t>Digital Competence:</a:t>
            </a:r>
          </a:p>
          <a:p>
            <a:pPr algn="l">
              <a:lnSpc>
                <a:spcPts val="4184"/>
              </a:lnSpc>
            </a:pPr>
            <a:r>
              <a:rPr lang="en-US" sz="3099" b="1" spc="96" dirty="0">
                <a:solidFill>
                  <a:srgbClr val="2B2B2B"/>
                </a:solidFill>
                <a:latin typeface="Quicksand Semi-Bold"/>
                <a:ea typeface="Quicksand Semi-Bold"/>
                <a:cs typeface="Quicksand Semi-Bold"/>
                <a:sym typeface="Quicksand Semi-Bold"/>
              </a:rPr>
              <a:t>Citizenship Lesson - Understanding what it means to be a responsible digital citizen and both the positive and negative aspects of being a digital citizen, and online safety.</a:t>
            </a:r>
          </a:p>
        </p:txBody>
      </p:sp>
      <p:sp>
        <p:nvSpPr>
          <p:cNvPr id="9" name="Freeform 2">
            <a:extLst>
              <a:ext uri="{FF2B5EF4-FFF2-40B4-BE49-F238E27FC236}">
                <a16:creationId xmlns:a16="http://schemas.microsoft.com/office/drawing/2014/main" id="{E91EF466-F04E-A0EB-3EEE-E2EC03E32DC6}"/>
              </a:ext>
            </a:extLst>
          </p:cNvPr>
          <p:cNvSpPr/>
          <p:nvPr/>
        </p:nvSpPr>
        <p:spPr>
          <a:xfrm>
            <a:off x="-748704" y="-3236984"/>
            <a:ext cx="3554807" cy="5131612"/>
          </a:xfrm>
          <a:custGeom>
            <a:avLst/>
            <a:gdLst/>
            <a:ahLst/>
            <a:cxnLst/>
            <a:rect l="l" t="t" r="r" b="b"/>
            <a:pathLst>
              <a:path w="3554807" h="5131612">
                <a:moveTo>
                  <a:pt x="0" y="0"/>
                </a:moveTo>
                <a:lnTo>
                  <a:pt x="3554808" y="0"/>
                </a:lnTo>
                <a:lnTo>
                  <a:pt x="3554808" y="5131612"/>
                </a:lnTo>
                <a:lnTo>
                  <a:pt x="0" y="5131612"/>
                </a:lnTo>
                <a:lnTo>
                  <a:pt x="0"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GB" dirty="0"/>
          </a:p>
        </p:txBody>
      </p:sp>
      <p:sp>
        <p:nvSpPr>
          <p:cNvPr id="10" name="Freeform 3">
            <a:extLst>
              <a:ext uri="{FF2B5EF4-FFF2-40B4-BE49-F238E27FC236}">
                <a16:creationId xmlns:a16="http://schemas.microsoft.com/office/drawing/2014/main" id="{5AFF55D5-58AB-9FDF-9D7B-00EC6593F28F}"/>
              </a:ext>
            </a:extLst>
          </p:cNvPr>
          <p:cNvSpPr/>
          <p:nvPr/>
        </p:nvSpPr>
        <p:spPr>
          <a:xfrm>
            <a:off x="16625177" y="-964695"/>
            <a:ext cx="2781341" cy="2859323"/>
          </a:xfrm>
          <a:custGeom>
            <a:avLst/>
            <a:gdLst/>
            <a:ahLst/>
            <a:cxnLst/>
            <a:rect l="l" t="t" r="r" b="b"/>
            <a:pathLst>
              <a:path w="2781341" h="2859323">
                <a:moveTo>
                  <a:pt x="0" y="0"/>
                </a:moveTo>
                <a:lnTo>
                  <a:pt x="2781341" y="0"/>
                </a:lnTo>
                <a:lnTo>
                  <a:pt x="2781341" y="2859323"/>
                </a:lnTo>
                <a:lnTo>
                  <a:pt x="0" y="2859323"/>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4" name="Freeform 4"/>
          <p:cNvSpPr/>
          <p:nvPr/>
        </p:nvSpPr>
        <p:spPr>
          <a:xfrm>
            <a:off x="4398646" y="7017864"/>
            <a:ext cx="5174159" cy="2953763"/>
          </a:xfrm>
          <a:custGeom>
            <a:avLst/>
            <a:gdLst/>
            <a:ahLst/>
            <a:cxnLst/>
            <a:rect l="l" t="t" r="r" b="b"/>
            <a:pathLst>
              <a:path w="5174159" h="2953763">
                <a:moveTo>
                  <a:pt x="0" y="0"/>
                </a:moveTo>
                <a:lnTo>
                  <a:pt x="5174159" y="0"/>
                </a:lnTo>
                <a:lnTo>
                  <a:pt x="5174159" y="2953763"/>
                </a:lnTo>
                <a:lnTo>
                  <a:pt x="0" y="2953763"/>
                </a:lnTo>
                <a:lnTo>
                  <a:pt x="0" y="0"/>
                </a:lnTo>
                <a:close/>
              </a:path>
            </a:pathLst>
          </a:custGeom>
          <a:blipFill>
            <a:blip r:embed="rId3"/>
            <a:stretch>
              <a:fillRect t="-16594" r="-800" b="-15665"/>
            </a:stretch>
          </a:blipFill>
        </p:spPr>
        <p:txBody>
          <a:bodyPr/>
          <a:lstStyle/>
          <a:p>
            <a:endParaRPr lang="en-GB" dirty="0"/>
          </a:p>
        </p:txBody>
      </p:sp>
      <p:sp>
        <p:nvSpPr>
          <p:cNvPr id="5" name="TextBox 5"/>
          <p:cNvSpPr txBox="1"/>
          <p:nvPr/>
        </p:nvSpPr>
        <p:spPr>
          <a:xfrm>
            <a:off x="2827114" y="382803"/>
            <a:ext cx="12633772" cy="1163323"/>
          </a:xfrm>
          <a:prstGeom prst="rect">
            <a:avLst/>
          </a:prstGeom>
        </p:spPr>
        <p:txBody>
          <a:bodyPr lIns="0" tIns="0" rIns="0" bIns="0" rtlCol="0" anchor="t">
            <a:spAutoFit/>
          </a:bodyPr>
          <a:lstStyle/>
          <a:p>
            <a:pPr marL="0" lvl="0" indent="0" algn="l">
              <a:lnSpc>
                <a:spcPts val="8840"/>
              </a:lnSpc>
            </a:pPr>
            <a:r>
              <a:rPr lang="en-US" sz="8500" spc="-170" dirty="0">
                <a:solidFill>
                  <a:srgbClr val="2B2B2B"/>
                </a:solidFill>
                <a:latin typeface="Fibre"/>
                <a:ea typeface="Fibre"/>
                <a:cs typeface="Fibre"/>
                <a:sym typeface="Fibre"/>
              </a:rPr>
              <a:t>exploiting subject disciplines</a:t>
            </a:r>
          </a:p>
        </p:txBody>
      </p:sp>
      <p:sp>
        <p:nvSpPr>
          <p:cNvPr id="6" name="TextBox 6"/>
          <p:cNvSpPr txBox="1"/>
          <p:nvPr/>
        </p:nvSpPr>
        <p:spPr>
          <a:xfrm>
            <a:off x="337579" y="1711782"/>
            <a:ext cx="23097800" cy="617356"/>
          </a:xfrm>
          <a:prstGeom prst="rect">
            <a:avLst/>
          </a:prstGeom>
        </p:spPr>
        <p:txBody>
          <a:bodyPr lIns="0" tIns="0" rIns="0" bIns="0" rtlCol="0" anchor="t">
            <a:spAutoFit/>
          </a:bodyPr>
          <a:lstStyle/>
          <a:p>
            <a:pPr marL="0" lvl="0" indent="0" algn="l">
              <a:lnSpc>
                <a:spcPts val="4784"/>
              </a:lnSpc>
            </a:pPr>
            <a:r>
              <a:rPr lang="en-US" sz="4600" b="1" spc="-92" dirty="0">
                <a:solidFill>
                  <a:srgbClr val="2B2B2B"/>
                </a:solidFill>
                <a:latin typeface="Quicksand Bold"/>
                <a:ea typeface="Quicksand Bold"/>
                <a:cs typeface="Quicksand Bold"/>
                <a:sym typeface="Quicksand Bold"/>
              </a:rPr>
              <a:t>Develop Learners’ Digital Competence, Literacy, and Numeracy</a:t>
            </a:r>
          </a:p>
        </p:txBody>
      </p:sp>
      <p:sp>
        <p:nvSpPr>
          <p:cNvPr id="7" name="TextBox 7"/>
          <p:cNvSpPr txBox="1"/>
          <p:nvPr/>
        </p:nvSpPr>
        <p:spPr>
          <a:xfrm>
            <a:off x="338300" y="2654074"/>
            <a:ext cx="17612843" cy="2084071"/>
          </a:xfrm>
          <a:prstGeom prst="rect">
            <a:avLst/>
          </a:prstGeom>
        </p:spPr>
        <p:txBody>
          <a:bodyPr lIns="0" tIns="0" rIns="0" bIns="0" rtlCol="0" anchor="t">
            <a:spAutoFit/>
          </a:bodyPr>
          <a:lstStyle/>
          <a:p>
            <a:pPr marL="669283" lvl="1" indent="-334641" algn="l">
              <a:lnSpc>
                <a:spcPts val="4184"/>
              </a:lnSpc>
              <a:buFont typeface="Arial"/>
              <a:buChar char="•"/>
            </a:pPr>
            <a:r>
              <a:rPr lang="en-US" sz="3099" b="1" spc="96" dirty="0">
                <a:solidFill>
                  <a:srgbClr val="2B2B2B"/>
                </a:solidFill>
                <a:latin typeface="Quicksand Bold"/>
                <a:ea typeface="Quicksand Bold"/>
                <a:cs typeface="Quicksand Bold"/>
                <a:sym typeface="Quicksand Bold"/>
              </a:rPr>
              <a:t>Literacy:</a:t>
            </a:r>
            <a:r>
              <a:rPr lang="en-US" sz="3099" b="1" spc="96" dirty="0">
                <a:solidFill>
                  <a:srgbClr val="2B2B2B"/>
                </a:solidFill>
                <a:latin typeface="Quicksand Semi-Bold"/>
                <a:ea typeface="Quicksand Semi-Bold"/>
                <a:cs typeface="Quicksand Semi-Bold"/>
                <a:sym typeface="Quicksand Semi-Bold"/>
              </a:rPr>
              <a:t> Developing the children’s literacy skills through teaching and parallel teaching a variety of different activities and lessons including a lesson about how to use speech marks correctly and activities where the children can practice and improve their handwriting.</a:t>
            </a:r>
          </a:p>
        </p:txBody>
      </p:sp>
      <p:sp>
        <p:nvSpPr>
          <p:cNvPr id="8" name="TextBox 8"/>
          <p:cNvSpPr txBox="1"/>
          <p:nvPr/>
        </p:nvSpPr>
        <p:spPr>
          <a:xfrm>
            <a:off x="337579" y="5015456"/>
            <a:ext cx="17612843" cy="1560196"/>
          </a:xfrm>
          <a:prstGeom prst="rect">
            <a:avLst/>
          </a:prstGeom>
        </p:spPr>
        <p:txBody>
          <a:bodyPr lIns="0" tIns="0" rIns="0" bIns="0" rtlCol="0" anchor="t">
            <a:spAutoFit/>
          </a:bodyPr>
          <a:lstStyle/>
          <a:p>
            <a:pPr marL="669283" lvl="1" indent="-334641" algn="l">
              <a:lnSpc>
                <a:spcPts val="4184"/>
              </a:lnSpc>
              <a:buFont typeface="Arial"/>
              <a:buChar char="•"/>
            </a:pPr>
            <a:r>
              <a:rPr lang="en-US" sz="3099" b="1" spc="96" dirty="0">
                <a:solidFill>
                  <a:srgbClr val="2B2B2B"/>
                </a:solidFill>
                <a:latin typeface="Quicksand Bold"/>
                <a:ea typeface="Quicksand Bold"/>
                <a:cs typeface="Quicksand Bold"/>
                <a:sym typeface="Quicksand Bold"/>
              </a:rPr>
              <a:t>Numeracy:</a:t>
            </a:r>
            <a:r>
              <a:rPr lang="en-US" sz="3099" b="1" spc="96" dirty="0">
                <a:solidFill>
                  <a:srgbClr val="2B2B2B"/>
                </a:solidFill>
                <a:latin typeface="Quicksand Semi-Bold"/>
                <a:ea typeface="Quicksand Semi-Bold"/>
                <a:cs typeface="Quicksand Semi-Bold"/>
                <a:sym typeface="Quicksand Semi-Bold"/>
              </a:rPr>
              <a:t> Conducting a mathematics lesson about counting in multiples and steps. This improved the learners' numeracy skills through understanding what the multiples are and how to count forward in multiples or steps. </a:t>
            </a:r>
          </a:p>
        </p:txBody>
      </p:sp>
      <p:sp>
        <p:nvSpPr>
          <p:cNvPr id="9" name="Freeform 9"/>
          <p:cNvSpPr/>
          <p:nvPr/>
        </p:nvSpPr>
        <p:spPr>
          <a:xfrm>
            <a:off x="10833753" y="6900588"/>
            <a:ext cx="5900029" cy="3188315"/>
          </a:xfrm>
          <a:custGeom>
            <a:avLst/>
            <a:gdLst/>
            <a:ahLst/>
            <a:cxnLst/>
            <a:rect l="l" t="t" r="r" b="b"/>
            <a:pathLst>
              <a:path w="5900029" h="3188315">
                <a:moveTo>
                  <a:pt x="0" y="0"/>
                </a:moveTo>
                <a:lnTo>
                  <a:pt x="5900029" y="0"/>
                </a:lnTo>
                <a:lnTo>
                  <a:pt x="5900029" y="3188316"/>
                </a:lnTo>
                <a:lnTo>
                  <a:pt x="0" y="3188316"/>
                </a:lnTo>
                <a:lnTo>
                  <a:pt x="0" y="0"/>
                </a:lnTo>
                <a:close/>
              </a:path>
            </a:pathLst>
          </a:custGeom>
          <a:blipFill>
            <a:blip r:embed="rId4"/>
            <a:stretch>
              <a:fillRect t="-2502" b="-30040"/>
            </a:stretch>
          </a:blipFill>
        </p:spPr>
        <p:txBody>
          <a:bodyPr/>
          <a:lstStyle/>
          <a:p>
            <a:endParaRPr lang="en-GB" dirty="0"/>
          </a:p>
        </p:txBody>
      </p:sp>
      <p:sp>
        <p:nvSpPr>
          <p:cNvPr id="10" name="Freeform 2">
            <a:extLst>
              <a:ext uri="{FF2B5EF4-FFF2-40B4-BE49-F238E27FC236}">
                <a16:creationId xmlns:a16="http://schemas.microsoft.com/office/drawing/2014/main" id="{741189D3-996D-98C7-4D8F-B4DBBD7CECAD}"/>
              </a:ext>
            </a:extLst>
          </p:cNvPr>
          <p:cNvSpPr/>
          <p:nvPr/>
        </p:nvSpPr>
        <p:spPr>
          <a:xfrm>
            <a:off x="-748704" y="-3236984"/>
            <a:ext cx="3554807" cy="5131612"/>
          </a:xfrm>
          <a:custGeom>
            <a:avLst/>
            <a:gdLst/>
            <a:ahLst/>
            <a:cxnLst/>
            <a:rect l="l" t="t" r="r" b="b"/>
            <a:pathLst>
              <a:path w="3554807" h="5131612">
                <a:moveTo>
                  <a:pt x="0" y="0"/>
                </a:moveTo>
                <a:lnTo>
                  <a:pt x="3554808" y="0"/>
                </a:lnTo>
                <a:lnTo>
                  <a:pt x="3554808" y="5131612"/>
                </a:lnTo>
                <a:lnTo>
                  <a:pt x="0" y="5131612"/>
                </a:lnTo>
                <a:lnTo>
                  <a:pt x="0"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GB" dirty="0"/>
          </a:p>
        </p:txBody>
      </p:sp>
      <p:sp>
        <p:nvSpPr>
          <p:cNvPr id="11" name="Freeform 3">
            <a:extLst>
              <a:ext uri="{FF2B5EF4-FFF2-40B4-BE49-F238E27FC236}">
                <a16:creationId xmlns:a16="http://schemas.microsoft.com/office/drawing/2014/main" id="{1E92100D-A5CC-C106-6C31-2934A6F0B59F}"/>
              </a:ext>
            </a:extLst>
          </p:cNvPr>
          <p:cNvSpPr/>
          <p:nvPr/>
        </p:nvSpPr>
        <p:spPr>
          <a:xfrm>
            <a:off x="16625177" y="-964695"/>
            <a:ext cx="2781341" cy="2859323"/>
          </a:xfrm>
          <a:custGeom>
            <a:avLst/>
            <a:gdLst/>
            <a:ahLst/>
            <a:cxnLst/>
            <a:rect l="l" t="t" r="r" b="b"/>
            <a:pathLst>
              <a:path w="2781341" h="2859323">
                <a:moveTo>
                  <a:pt x="0" y="0"/>
                </a:moveTo>
                <a:lnTo>
                  <a:pt x="2781341" y="0"/>
                </a:lnTo>
                <a:lnTo>
                  <a:pt x="2781341" y="2859323"/>
                </a:lnTo>
                <a:lnTo>
                  <a:pt x="0" y="2859323"/>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Freeform 2"/>
          <p:cNvSpPr/>
          <p:nvPr/>
        </p:nvSpPr>
        <p:spPr>
          <a:xfrm rot="1737559">
            <a:off x="2318674" y="8845184"/>
            <a:ext cx="3751278" cy="2612254"/>
          </a:xfrm>
          <a:custGeom>
            <a:avLst/>
            <a:gdLst/>
            <a:ahLst/>
            <a:cxnLst/>
            <a:rect l="l" t="t" r="r" b="b"/>
            <a:pathLst>
              <a:path w="3751278" h="2612254">
                <a:moveTo>
                  <a:pt x="0" y="0"/>
                </a:moveTo>
                <a:lnTo>
                  <a:pt x="3751278" y="0"/>
                </a:lnTo>
                <a:lnTo>
                  <a:pt x="3751278" y="2612254"/>
                </a:lnTo>
                <a:lnTo>
                  <a:pt x="0" y="2612254"/>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dirty="0"/>
          </a:p>
        </p:txBody>
      </p:sp>
      <p:sp>
        <p:nvSpPr>
          <p:cNvPr id="3" name="Freeform 3"/>
          <p:cNvSpPr/>
          <p:nvPr/>
        </p:nvSpPr>
        <p:spPr>
          <a:xfrm flipH="1">
            <a:off x="-1328922" y="8100335"/>
            <a:ext cx="3057281" cy="2751553"/>
          </a:xfrm>
          <a:custGeom>
            <a:avLst/>
            <a:gdLst/>
            <a:ahLst/>
            <a:cxnLst/>
            <a:rect l="l" t="t" r="r" b="b"/>
            <a:pathLst>
              <a:path w="3057281" h="2751553">
                <a:moveTo>
                  <a:pt x="3057281" y="0"/>
                </a:moveTo>
                <a:lnTo>
                  <a:pt x="0" y="0"/>
                </a:lnTo>
                <a:lnTo>
                  <a:pt x="0" y="2751552"/>
                </a:lnTo>
                <a:lnTo>
                  <a:pt x="3057281" y="2751552"/>
                </a:lnTo>
                <a:lnTo>
                  <a:pt x="3057281"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GB" dirty="0"/>
          </a:p>
        </p:txBody>
      </p:sp>
      <p:sp>
        <p:nvSpPr>
          <p:cNvPr id="4" name="Freeform 4"/>
          <p:cNvSpPr/>
          <p:nvPr/>
        </p:nvSpPr>
        <p:spPr>
          <a:xfrm>
            <a:off x="17259300" y="698230"/>
            <a:ext cx="3198742" cy="2797445"/>
          </a:xfrm>
          <a:custGeom>
            <a:avLst/>
            <a:gdLst/>
            <a:ahLst/>
            <a:cxnLst/>
            <a:rect l="l" t="t" r="r" b="b"/>
            <a:pathLst>
              <a:path w="3198742" h="2797445">
                <a:moveTo>
                  <a:pt x="0" y="0"/>
                </a:moveTo>
                <a:lnTo>
                  <a:pt x="3198742" y="0"/>
                </a:lnTo>
                <a:lnTo>
                  <a:pt x="3198742" y="2797445"/>
                </a:lnTo>
                <a:lnTo>
                  <a:pt x="0" y="2797445"/>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GB" dirty="0"/>
          </a:p>
        </p:txBody>
      </p:sp>
      <p:sp>
        <p:nvSpPr>
          <p:cNvPr id="5" name="Freeform 5"/>
          <p:cNvSpPr/>
          <p:nvPr/>
        </p:nvSpPr>
        <p:spPr>
          <a:xfrm rot="5400000">
            <a:off x="15561337" y="-1937162"/>
            <a:ext cx="2491650" cy="4103017"/>
          </a:xfrm>
          <a:custGeom>
            <a:avLst/>
            <a:gdLst/>
            <a:ahLst/>
            <a:cxnLst/>
            <a:rect l="l" t="t" r="r" b="b"/>
            <a:pathLst>
              <a:path w="2491650" h="4103017">
                <a:moveTo>
                  <a:pt x="0" y="0"/>
                </a:moveTo>
                <a:lnTo>
                  <a:pt x="2491650" y="0"/>
                </a:lnTo>
                <a:lnTo>
                  <a:pt x="2491650" y="4103017"/>
                </a:lnTo>
                <a:lnTo>
                  <a:pt x="0" y="410301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dirty="0"/>
          </a:p>
        </p:txBody>
      </p:sp>
      <p:sp>
        <p:nvSpPr>
          <p:cNvPr id="6" name="TextBox 6"/>
          <p:cNvSpPr txBox="1"/>
          <p:nvPr/>
        </p:nvSpPr>
        <p:spPr>
          <a:xfrm>
            <a:off x="391630" y="1982152"/>
            <a:ext cx="17504740" cy="5885457"/>
          </a:xfrm>
          <a:prstGeom prst="rect">
            <a:avLst/>
          </a:prstGeom>
        </p:spPr>
        <p:txBody>
          <a:bodyPr lIns="0" tIns="0" rIns="0" bIns="0" rtlCol="0" anchor="t">
            <a:spAutoFit/>
          </a:bodyPr>
          <a:lstStyle/>
          <a:p>
            <a:pPr algn="l">
              <a:lnSpc>
                <a:spcPts val="4184"/>
              </a:lnSpc>
            </a:pPr>
            <a:r>
              <a:rPr lang="en-US" sz="3099" b="1" spc="96" dirty="0">
                <a:solidFill>
                  <a:srgbClr val="2B2B2B"/>
                </a:solidFill>
                <a:latin typeface="Quicksand Bold"/>
                <a:ea typeface="Quicksand Bold"/>
                <a:cs typeface="Quicksand Bold"/>
                <a:sym typeface="Quicksand Bold"/>
              </a:rPr>
              <a:t>Strengths</a:t>
            </a:r>
          </a:p>
          <a:p>
            <a:pPr marL="669283" lvl="1" indent="-334641" algn="l">
              <a:lnSpc>
                <a:spcPts val="4184"/>
              </a:lnSpc>
              <a:buFont typeface="Arial"/>
              <a:buChar char="•"/>
            </a:pPr>
            <a:r>
              <a:rPr lang="en-US" sz="3099" b="1" spc="96" dirty="0">
                <a:solidFill>
                  <a:srgbClr val="2B2B2B"/>
                </a:solidFill>
                <a:latin typeface="Quicksand Semi-Bold"/>
                <a:ea typeface="Quicksand Semi-Bold"/>
                <a:cs typeface="Quicksand Semi-Bold"/>
                <a:sym typeface="Quicksand Semi-Bold"/>
              </a:rPr>
              <a:t>Managing the learning environment: Building positive relationships and establishing clear expectations.</a:t>
            </a:r>
          </a:p>
          <a:p>
            <a:pPr algn="l">
              <a:lnSpc>
                <a:spcPts val="4184"/>
              </a:lnSpc>
            </a:pPr>
            <a:endParaRPr lang="en-US" sz="3099" b="1" spc="96" dirty="0">
              <a:solidFill>
                <a:srgbClr val="2B2B2B"/>
              </a:solidFill>
              <a:latin typeface="Quicksand Semi-Bold"/>
              <a:ea typeface="Quicksand Semi-Bold"/>
              <a:cs typeface="Quicksand Semi-Bold"/>
              <a:sym typeface="Quicksand Semi-Bold"/>
            </a:endParaRPr>
          </a:p>
          <a:p>
            <a:pPr marL="669283" lvl="1" indent="-334641" algn="l">
              <a:lnSpc>
                <a:spcPts val="4184"/>
              </a:lnSpc>
              <a:buFont typeface="Arial"/>
              <a:buChar char="•"/>
            </a:pPr>
            <a:r>
              <a:rPr lang="en-US" sz="3099" b="1" spc="96" dirty="0">
                <a:solidFill>
                  <a:srgbClr val="2B2B2B"/>
                </a:solidFill>
                <a:latin typeface="Quicksand Semi-Bold"/>
                <a:ea typeface="Quicksand Semi-Bold"/>
                <a:cs typeface="Quicksand Semi-Bold"/>
                <a:sym typeface="Quicksand Semi-Bold"/>
              </a:rPr>
              <a:t>Differentiation: Differentiating for diverse learners and having resources to support the learners.</a:t>
            </a:r>
          </a:p>
          <a:p>
            <a:pPr algn="l">
              <a:lnSpc>
                <a:spcPts val="4184"/>
              </a:lnSpc>
            </a:pPr>
            <a:endParaRPr lang="en-US" sz="3099" b="1" spc="96" dirty="0">
              <a:solidFill>
                <a:srgbClr val="2B2B2B"/>
              </a:solidFill>
              <a:latin typeface="Quicksand Semi-Bold"/>
              <a:ea typeface="Quicksand Semi-Bold"/>
              <a:cs typeface="Quicksand Semi-Bold"/>
              <a:sym typeface="Quicksand Semi-Bold"/>
            </a:endParaRPr>
          </a:p>
          <a:p>
            <a:pPr marL="669283" lvl="1" indent="-334641" algn="l">
              <a:lnSpc>
                <a:spcPts val="4184"/>
              </a:lnSpc>
              <a:buFont typeface="Arial"/>
              <a:buChar char="•"/>
            </a:pPr>
            <a:r>
              <a:rPr lang="en-US" sz="3099" b="1" spc="96" dirty="0">
                <a:solidFill>
                  <a:srgbClr val="2B2B2B"/>
                </a:solidFill>
                <a:latin typeface="Quicksand Semi-Bold"/>
                <a:ea typeface="Quicksand Semi-Bold"/>
                <a:cs typeface="Quicksand Semi-Bold"/>
                <a:sym typeface="Quicksand Semi-Bold"/>
              </a:rPr>
              <a:t>Exploiting subject disciplines: Making cross-curricular links and developing the learners’ digital competence, literacy and numeracy skills.</a:t>
            </a:r>
          </a:p>
          <a:p>
            <a:pPr algn="l">
              <a:lnSpc>
                <a:spcPts val="4184"/>
              </a:lnSpc>
            </a:pPr>
            <a:endParaRPr lang="en-US" sz="3099" b="1" spc="96" dirty="0">
              <a:solidFill>
                <a:srgbClr val="2B2B2B"/>
              </a:solidFill>
              <a:latin typeface="Quicksand Semi-Bold"/>
              <a:ea typeface="Quicksand Semi-Bold"/>
              <a:cs typeface="Quicksand Semi-Bold"/>
              <a:sym typeface="Quicksand Semi-Bold"/>
            </a:endParaRPr>
          </a:p>
          <a:p>
            <a:pPr algn="l">
              <a:lnSpc>
                <a:spcPts val="4184"/>
              </a:lnSpc>
            </a:pPr>
            <a:endParaRPr lang="en-US" sz="3099" b="1" spc="96" dirty="0">
              <a:solidFill>
                <a:srgbClr val="2B2B2B"/>
              </a:solidFill>
              <a:latin typeface="Quicksand Semi-Bold"/>
              <a:ea typeface="Quicksand Semi-Bold"/>
              <a:cs typeface="Quicksand Semi-Bold"/>
              <a:sym typeface="Quicksand Semi-Bold"/>
            </a:endParaRPr>
          </a:p>
        </p:txBody>
      </p:sp>
      <p:sp>
        <p:nvSpPr>
          <p:cNvPr id="7" name="Freeform 7"/>
          <p:cNvSpPr/>
          <p:nvPr/>
        </p:nvSpPr>
        <p:spPr>
          <a:xfrm>
            <a:off x="15056024" y="7200900"/>
            <a:ext cx="2648435" cy="4114800"/>
          </a:xfrm>
          <a:custGeom>
            <a:avLst/>
            <a:gdLst/>
            <a:ahLst/>
            <a:cxnLst/>
            <a:rect l="l" t="t" r="r" b="b"/>
            <a:pathLst>
              <a:path w="2648435" h="4114800">
                <a:moveTo>
                  <a:pt x="0" y="0"/>
                </a:moveTo>
                <a:lnTo>
                  <a:pt x="2648435" y="0"/>
                </a:lnTo>
                <a:lnTo>
                  <a:pt x="2648435" y="4114800"/>
                </a:lnTo>
                <a:lnTo>
                  <a:pt x="0" y="4114800"/>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dirty="0"/>
          </a:p>
        </p:txBody>
      </p:sp>
      <p:sp>
        <p:nvSpPr>
          <p:cNvPr id="8" name="Freeform 8"/>
          <p:cNvSpPr/>
          <p:nvPr/>
        </p:nvSpPr>
        <p:spPr>
          <a:xfrm>
            <a:off x="12990030" y="7418711"/>
            <a:ext cx="1765623" cy="4114800"/>
          </a:xfrm>
          <a:custGeom>
            <a:avLst/>
            <a:gdLst/>
            <a:ahLst/>
            <a:cxnLst/>
            <a:rect l="l" t="t" r="r" b="b"/>
            <a:pathLst>
              <a:path w="1765623" h="4114800">
                <a:moveTo>
                  <a:pt x="0" y="0"/>
                </a:moveTo>
                <a:lnTo>
                  <a:pt x="1765624" y="0"/>
                </a:lnTo>
                <a:lnTo>
                  <a:pt x="1765624" y="4114800"/>
                </a:lnTo>
                <a:lnTo>
                  <a:pt x="0" y="4114800"/>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dirty="0"/>
          </a:p>
        </p:txBody>
      </p:sp>
      <p:sp>
        <p:nvSpPr>
          <p:cNvPr id="9" name="TextBox 9"/>
          <p:cNvSpPr txBox="1"/>
          <p:nvPr/>
        </p:nvSpPr>
        <p:spPr>
          <a:xfrm>
            <a:off x="6960093" y="528317"/>
            <a:ext cx="4367814" cy="1105540"/>
          </a:xfrm>
          <a:prstGeom prst="rect">
            <a:avLst/>
          </a:prstGeom>
        </p:spPr>
        <p:txBody>
          <a:bodyPr lIns="0" tIns="0" rIns="0" bIns="0" rtlCol="0" anchor="t">
            <a:spAutoFit/>
          </a:bodyPr>
          <a:lstStyle/>
          <a:p>
            <a:pPr marL="0" lvl="0" indent="0" algn="l">
              <a:lnSpc>
                <a:spcPts val="8320"/>
              </a:lnSpc>
            </a:pPr>
            <a:r>
              <a:rPr lang="en-US" sz="8000" spc="-160" dirty="0">
                <a:solidFill>
                  <a:srgbClr val="2B2B2B"/>
                </a:solidFill>
                <a:latin typeface="Fibre"/>
                <a:ea typeface="Fibre"/>
                <a:cs typeface="Fibre"/>
                <a:sym typeface="Fibre"/>
              </a:rPr>
              <a:t>conclusion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Freeform 2"/>
          <p:cNvSpPr/>
          <p:nvPr/>
        </p:nvSpPr>
        <p:spPr>
          <a:xfrm rot="1737559">
            <a:off x="2318674" y="8845184"/>
            <a:ext cx="3751278" cy="2612254"/>
          </a:xfrm>
          <a:custGeom>
            <a:avLst/>
            <a:gdLst/>
            <a:ahLst/>
            <a:cxnLst/>
            <a:rect l="l" t="t" r="r" b="b"/>
            <a:pathLst>
              <a:path w="3751278" h="2612254">
                <a:moveTo>
                  <a:pt x="0" y="0"/>
                </a:moveTo>
                <a:lnTo>
                  <a:pt x="3751278" y="0"/>
                </a:lnTo>
                <a:lnTo>
                  <a:pt x="3751278" y="2612254"/>
                </a:lnTo>
                <a:lnTo>
                  <a:pt x="0" y="2612254"/>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3" name="Freeform 3"/>
          <p:cNvSpPr/>
          <p:nvPr/>
        </p:nvSpPr>
        <p:spPr>
          <a:xfrm flipH="1">
            <a:off x="-1328922" y="8100335"/>
            <a:ext cx="3057281" cy="2751553"/>
          </a:xfrm>
          <a:custGeom>
            <a:avLst/>
            <a:gdLst/>
            <a:ahLst/>
            <a:cxnLst/>
            <a:rect l="l" t="t" r="r" b="b"/>
            <a:pathLst>
              <a:path w="3057281" h="2751553">
                <a:moveTo>
                  <a:pt x="3057281" y="0"/>
                </a:moveTo>
                <a:lnTo>
                  <a:pt x="0" y="0"/>
                </a:lnTo>
                <a:lnTo>
                  <a:pt x="0" y="2751552"/>
                </a:lnTo>
                <a:lnTo>
                  <a:pt x="3057281" y="2751552"/>
                </a:lnTo>
                <a:lnTo>
                  <a:pt x="3057281"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GB"/>
          </a:p>
        </p:txBody>
      </p:sp>
      <p:sp>
        <p:nvSpPr>
          <p:cNvPr id="4" name="Freeform 4"/>
          <p:cNvSpPr/>
          <p:nvPr/>
        </p:nvSpPr>
        <p:spPr>
          <a:xfrm>
            <a:off x="17259300" y="698230"/>
            <a:ext cx="3198742" cy="2797445"/>
          </a:xfrm>
          <a:custGeom>
            <a:avLst/>
            <a:gdLst/>
            <a:ahLst/>
            <a:cxnLst/>
            <a:rect l="l" t="t" r="r" b="b"/>
            <a:pathLst>
              <a:path w="3198742" h="2797445">
                <a:moveTo>
                  <a:pt x="0" y="0"/>
                </a:moveTo>
                <a:lnTo>
                  <a:pt x="3198742" y="0"/>
                </a:lnTo>
                <a:lnTo>
                  <a:pt x="3198742" y="2797445"/>
                </a:lnTo>
                <a:lnTo>
                  <a:pt x="0" y="2797445"/>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GB"/>
          </a:p>
        </p:txBody>
      </p:sp>
      <p:sp>
        <p:nvSpPr>
          <p:cNvPr id="5" name="Freeform 5"/>
          <p:cNvSpPr/>
          <p:nvPr/>
        </p:nvSpPr>
        <p:spPr>
          <a:xfrm rot="5400000">
            <a:off x="15561337" y="-1937162"/>
            <a:ext cx="2491650" cy="4103017"/>
          </a:xfrm>
          <a:custGeom>
            <a:avLst/>
            <a:gdLst/>
            <a:ahLst/>
            <a:cxnLst/>
            <a:rect l="l" t="t" r="r" b="b"/>
            <a:pathLst>
              <a:path w="2491650" h="4103017">
                <a:moveTo>
                  <a:pt x="0" y="0"/>
                </a:moveTo>
                <a:lnTo>
                  <a:pt x="2491650" y="0"/>
                </a:lnTo>
                <a:lnTo>
                  <a:pt x="2491650" y="4103017"/>
                </a:lnTo>
                <a:lnTo>
                  <a:pt x="0" y="410301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6" name="TextBox 6"/>
          <p:cNvSpPr txBox="1"/>
          <p:nvPr/>
        </p:nvSpPr>
        <p:spPr>
          <a:xfrm>
            <a:off x="209243" y="2247900"/>
            <a:ext cx="16260960" cy="4808239"/>
          </a:xfrm>
          <a:prstGeom prst="rect">
            <a:avLst/>
          </a:prstGeom>
        </p:spPr>
        <p:txBody>
          <a:bodyPr lIns="0" tIns="0" rIns="0" bIns="0" rtlCol="0" anchor="t">
            <a:spAutoFit/>
          </a:bodyPr>
          <a:lstStyle/>
          <a:p>
            <a:pPr algn="l">
              <a:lnSpc>
                <a:spcPts val="4184"/>
              </a:lnSpc>
            </a:pPr>
            <a:r>
              <a:rPr lang="en-US" sz="3099" b="1" spc="96" dirty="0">
                <a:solidFill>
                  <a:srgbClr val="2B2B2B"/>
                </a:solidFill>
                <a:latin typeface="Quicksand Bold"/>
                <a:ea typeface="Quicksand Bold"/>
                <a:cs typeface="Quicksand Bold"/>
                <a:sym typeface="Quicksand Bold"/>
              </a:rPr>
              <a:t>Areas for development</a:t>
            </a:r>
          </a:p>
          <a:p>
            <a:pPr marL="669283" lvl="1" indent="-334641" algn="l">
              <a:lnSpc>
                <a:spcPts val="4184"/>
              </a:lnSpc>
              <a:buFont typeface="Arial"/>
              <a:buChar char="•"/>
            </a:pPr>
            <a:r>
              <a:rPr lang="en-US" sz="3099" b="1" spc="96" dirty="0">
                <a:solidFill>
                  <a:srgbClr val="2B2B2B"/>
                </a:solidFill>
                <a:latin typeface="Quicksand Semi-Bold"/>
                <a:ea typeface="Quicksand Semi-Bold"/>
                <a:cs typeface="Quicksand Semi-Bold"/>
                <a:sym typeface="Quicksand Semi-Bold"/>
              </a:rPr>
              <a:t>Managing the learning environment: Manage my time more efficiently.</a:t>
            </a:r>
          </a:p>
          <a:p>
            <a:pPr algn="l">
              <a:lnSpc>
                <a:spcPts val="4184"/>
              </a:lnSpc>
            </a:pPr>
            <a:endParaRPr lang="en-US" sz="3099" b="1" spc="96" dirty="0">
              <a:solidFill>
                <a:srgbClr val="2B2B2B"/>
              </a:solidFill>
              <a:latin typeface="Quicksand Semi-Bold"/>
              <a:ea typeface="Quicksand Semi-Bold"/>
              <a:cs typeface="Quicksand Semi-Bold"/>
              <a:sym typeface="Quicksand Semi-Bold"/>
            </a:endParaRPr>
          </a:p>
          <a:p>
            <a:pPr marL="669283" lvl="1" indent="-334641" algn="l">
              <a:lnSpc>
                <a:spcPts val="4184"/>
              </a:lnSpc>
              <a:buFont typeface="Arial"/>
              <a:buChar char="•"/>
            </a:pPr>
            <a:r>
              <a:rPr lang="en-US" sz="3099" b="1" spc="96" dirty="0">
                <a:solidFill>
                  <a:srgbClr val="2B2B2B"/>
                </a:solidFill>
                <a:latin typeface="Quicksand Semi-Bold"/>
                <a:ea typeface="Quicksand Semi-Bold"/>
                <a:cs typeface="Quicksand Semi-Bold"/>
                <a:sym typeface="Quicksand Semi-Bold"/>
              </a:rPr>
              <a:t>Differentiation: Increase collaborative learning within my lessons.</a:t>
            </a:r>
          </a:p>
          <a:p>
            <a:pPr algn="l">
              <a:lnSpc>
                <a:spcPts val="4184"/>
              </a:lnSpc>
            </a:pPr>
            <a:endParaRPr lang="en-US" sz="3099" b="1" spc="96" dirty="0">
              <a:solidFill>
                <a:srgbClr val="2B2B2B"/>
              </a:solidFill>
              <a:latin typeface="Quicksand Semi-Bold"/>
              <a:ea typeface="Quicksand Semi-Bold"/>
              <a:cs typeface="Quicksand Semi-Bold"/>
              <a:sym typeface="Quicksand Semi-Bold"/>
            </a:endParaRPr>
          </a:p>
          <a:p>
            <a:pPr marL="669283" lvl="1" indent="-334641" algn="l">
              <a:lnSpc>
                <a:spcPts val="4184"/>
              </a:lnSpc>
              <a:buFont typeface="Arial"/>
              <a:buChar char="•"/>
            </a:pPr>
            <a:r>
              <a:rPr lang="en-US" sz="3099" b="1" spc="96" dirty="0">
                <a:solidFill>
                  <a:srgbClr val="2B2B2B"/>
                </a:solidFill>
                <a:latin typeface="Quicksand Semi-Bold"/>
                <a:ea typeface="Quicksand Semi-Bold"/>
                <a:cs typeface="Quicksand Semi-Bold"/>
                <a:sym typeface="Quicksand Semi-Bold"/>
              </a:rPr>
              <a:t>Exploiting subject disciplines: Look at ways to have stronger connections to the four purposes in each of my lessons.</a:t>
            </a:r>
          </a:p>
          <a:p>
            <a:pPr algn="l">
              <a:lnSpc>
                <a:spcPts val="4184"/>
              </a:lnSpc>
            </a:pPr>
            <a:endParaRPr lang="en-US" sz="3099" b="1" i="1" spc="96" dirty="0">
              <a:solidFill>
                <a:srgbClr val="2B2B2B"/>
              </a:solidFill>
              <a:latin typeface="Quicksand Semi-Bold"/>
              <a:ea typeface="Quicksand Semi-Bold"/>
              <a:cs typeface="Quicksand Semi-Bold"/>
              <a:sym typeface="Quicksand Semi-Bold"/>
            </a:endParaRPr>
          </a:p>
          <a:p>
            <a:pPr algn="l">
              <a:lnSpc>
                <a:spcPts val="4184"/>
              </a:lnSpc>
            </a:pPr>
            <a:endParaRPr lang="en-US" sz="3099" b="1" spc="96" dirty="0">
              <a:solidFill>
                <a:srgbClr val="2B2B2B"/>
              </a:solidFill>
              <a:latin typeface="Quicksand Semi-Bold"/>
              <a:ea typeface="Quicksand Semi-Bold"/>
              <a:cs typeface="Quicksand Semi-Bold"/>
              <a:sym typeface="Quicksand Semi-Bold"/>
            </a:endParaRPr>
          </a:p>
        </p:txBody>
      </p:sp>
      <p:sp>
        <p:nvSpPr>
          <p:cNvPr id="8" name="TextBox 8"/>
          <p:cNvSpPr txBox="1"/>
          <p:nvPr/>
        </p:nvSpPr>
        <p:spPr>
          <a:xfrm>
            <a:off x="7391400" y="181337"/>
            <a:ext cx="4367814" cy="1105540"/>
          </a:xfrm>
          <a:prstGeom prst="rect">
            <a:avLst/>
          </a:prstGeom>
        </p:spPr>
        <p:txBody>
          <a:bodyPr lIns="0" tIns="0" rIns="0" bIns="0" rtlCol="0" anchor="t">
            <a:spAutoFit/>
          </a:bodyPr>
          <a:lstStyle/>
          <a:p>
            <a:pPr marL="0" lvl="0" indent="0" algn="l">
              <a:lnSpc>
                <a:spcPts val="8320"/>
              </a:lnSpc>
            </a:pPr>
            <a:r>
              <a:rPr lang="en-US" sz="8000" spc="-160" dirty="0">
                <a:solidFill>
                  <a:srgbClr val="2B2B2B"/>
                </a:solidFill>
                <a:latin typeface="Fibre"/>
                <a:ea typeface="Fibre"/>
                <a:cs typeface="Fibre"/>
                <a:sym typeface="Fibre"/>
              </a:rPr>
              <a:t>conclusion</a:t>
            </a:r>
          </a:p>
        </p:txBody>
      </p:sp>
      <p:pic>
        <p:nvPicPr>
          <p:cNvPr id="11" name="Picture 10">
            <a:extLst>
              <a:ext uri="{FF2B5EF4-FFF2-40B4-BE49-F238E27FC236}">
                <a16:creationId xmlns:a16="http://schemas.microsoft.com/office/drawing/2014/main" id="{2ED36E4A-6A2C-3265-743D-1EE9426806D2}"/>
              </a:ext>
            </a:extLst>
          </p:cNvPr>
          <p:cNvPicPr>
            <a:picLocks noChangeAspect="1"/>
          </p:cNvPicPr>
          <p:nvPr/>
        </p:nvPicPr>
        <p:blipFill>
          <a:blip r:embed="rId11"/>
          <a:stretch>
            <a:fillRect/>
          </a:stretch>
        </p:blipFill>
        <p:spPr>
          <a:xfrm>
            <a:off x="457200" y="6106060"/>
            <a:ext cx="10149877" cy="1472176"/>
          </a:xfrm>
          <a:prstGeom prst="rect">
            <a:avLst/>
          </a:prstGeom>
        </p:spPr>
      </p:pic>
      <p:pic>
        <p:nvPicPr>
          <p:cNvPr id="13" name="Picture 12">
            <a:extLst>
              <a:ext uri="{FF2B5EF4-FFF2-40B4-BE49-F238E27FC236}">
                <a16:creationId xmlns:a16="http://schemas.microsoft.com/office/drawing/2014/main" id="{19568653-684F-159D-CB59-C7C926EBD5DF}"/>
              </a:ext>
            </a:extLst>
          </p:cNvPr>
          <p:cNvPicPr>
            <a:picLocks noChangeAspect="1"/>
          </p:cNvPicPr>
          <p:nvPr/>
        </p:nvPicPr>
        <p:blipFill>
          <a:blip r:embed="rId12"/>
          <a:stretch>
            <a:fillRect/>
          </a:stretch>
        </p:blipFill>
        <p:spPr>
          <a:xfrm>
            <a:off x="7353300" y="7943867"/>
            <a:ext cx="10253381" cy="1920219"/>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Freeform 2"/>
          <p:cNvSpPr/>
          <p:nvPr/>
        </p:nvSpPr>
        <p:spPr>
          <a:xfrm rot="4182716">
            <a:off x="17463460" y="-1815093"/>
            <a:ext cx="2943750" cy="3630186"/>
          </a:xfrm>
          <a:custGeom>
            <a:avLst/>
            <a:gdLst/>
            <a:ahLst/>
            <a:cxnLst/>
            <a:rect l="l" t="t" r="r" b="b"/>
            <a:pathLst>
              <a:path w="2943750" h="3630186">
                <a:moveTo>
                  <a:pt x="0" y="0"/>
                </a:moveTo>
                <a:lnTo>
                  <a:pt x="2943751" y="0"/>
                </a:lnTo>
                <a:lnTo>
                  <a:pt x="2943751" y="3630186"/>
                </a:lnTo>
                <a:lnTo>
                  <a:pt x="0" y="363018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6877963" y="8755210"/>
            <a:ext cx="2262958" cy="3726427"/>
          </a:xfrm>
          <a:custGeom>
            <a:avLst/>
            <a:gdLst/>
            <a:ahLst/>
            <a:cxnLst/>
            <a:rect l="l" t="t" r="r" b="b"/>
            <a:pathLst>
              <a:path w="2262958" h="3726427">
                <a:moveTo>
                  <a:pt x="0" y="0"/>
                </a:moveTo>
                <a:lnTo>
                  <a:pt x="2262958" y="0"/>
                </a:lnTo>
                <a:lnTo>
                  <a:pt x="2262958" y="3726427"/>
                </a:lnTo>
                <a:lnTo>
                  <a:pt x="0" y="3726427"/>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GB"/>
          </a:p>
        </p:txBody>
      </p:sp>
      <p:sp>
        <p:nvSpPr>
          <p:cNvPr id="4" name="Freeform 4"/>
          <p:cNvSpPr/>
          <p:nvPr/>
        </p:nvSpPr>
        <p:spPr>
          <a:xfrm rot="1737559">
            <a:off x="-2758496" y="8669928"/>
            <a:ext cx="3751278" cy="2612254"/>
          </a:xfrm>
          <a:custGeom>
            <a:avLst/>
            <a:gdLst/>
            <a:ahLst/>
            <a:cxnLst/>
            <a:rect l="l" t="t" r="r" b="b"/>
            <a:pathLst>
              <a:path w="3751278" h="2612254">
                <a:moveTo>
                  <a:pt x="0" y="0"/>
                </a:moveTo>
                <a:lnTo>
                  <a:pt x="3751278" y="0"/>
                </a:lnTo>
                <a:lnTo>
                  <a:pt x="3751278" y="2612254"/>
                </a:lnTo>
                <a:lnTo>
                  <a:pt x="0" y="2612254"/>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a:p>
        </p:txBody>
      </p:sp>
      <p:sp>
        <p:nvSpPr>
          <p:cNvPr id="5" name="Freeform 5"/>
          <p:cNvSpPr/>
          <p:nvPr/>
        </p:nvSpPr>
        <p:spPr>
          <a:xfrm>
            <a:off x="-1390671" y="-1929728"/>
            <a:ext cx="2781341" cy="2859323"/>
          </a:xfrm>
          <a:custGeom>
            <a:avLst/>
            <a:gdLst/>
            <a:ahLst/>
            <a:cxnLst/>
            <a:rect l="l" t="t" r="r" b="b"/>
            <a:pathLst>
              <a:path w="2781341" h="2859323">
                <a:moveTo>
                  <a:pt x="0" y="0"/>
                </a:moveTo>
                <a:lnTo>
                  <a:pt x="2781342" y="0"/>
                </a:lnTo>
                <a:lnTo>
                  <a:pt x="2781342" y="2859323"/>
                </a:lnTo>
                <a:lnTo>
                  <a:pt x="0" y="2859323"/>
                </a:lnTo>
                <a:lnTo>
                  <a:pt x="0" y="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en-GB"/>
          </a:p>
        </p:txBody>
      </p:sp>
      <p:sp>
        <p:nvSpPr>
          <p:cNvPr id="6" name="TextBox 6"/>
          <p:cNvSpPr txBox="1"/>
          <p:nvPr/>
        </p:nvSpPr>
        <p:spPr>
          <a:xfrm>
            <a:off x="6066126" y="429212"/>
            <a:ext cx="6155749" cy="1105540"/>
          </a:xfrm>
          <a:prstGeom prst="rect">
            <a:avLst/>
          </a:prstGeom>
        </p:spPr>
        <p:txBody>
          <a:bodyPr lIns="0" tIns="0" rIns="0" bIns="0" rtlCol="0" anchor="t">
            <a:spAutoFit/>
          </a:bodyPr>
          <a:lstStyle/>
          <a:p>
            <a:pPr marL="0" lvl="0" indent="0" algn="l">
              <a:lnSpc>
                <a:spcPts val="8320"/>
              </a:lnSpc>
            </a:pPr>
            <a:r>
              <a:rPr lang="en-US" sz="8000" spc="-160">
                <a:solidFill>
                  <a:srgbClr val="2B2B2B"/>
                </a:solidFill>
                <a:latin typeface="Fibre"/>
                <a:ea typeface="Fibre"/>
                <a:cs typeface="Fibre"/>
                <a:sym typeface="Fibre"/>
              </a:rPr>
              <a:t>Reference List</a:t>
            </a:r>
          </a:p>
        </p:txBody>
      </p:sp>
      <p:sp>
        <p:nvSpPr>
          <p:cNvPr id="7" name="TextBox 7"/>
          <p:cNvSpPr txBox="1"/>
          <p:nvPr/>
        </p:nvSpPr>
        <p:spPr>
          <a:xfrm>
            <a:off x="414264" y="1802469"/>
            <a:ext cx="17568936" cy="7155805"/>
          </a:xfrm>
          <a:prstGeom prst="rect">
            <a:avLst/>
          </a:prstGeom>
        </p:spPr>
        <p:txBody>
          <a:bodyPr lIns="0" tIns="0" rIns="0" bIns="0" rtlCol="0" anchor="t">
            <a:spAutoFit/>
          </a:bodyPr>
          <a:lstStyle/>
          <a:p>
            <a:pPr algn="l">
              <a:lnSpc>
                <a:spcPts val="1975"/>
              </a:lnSpc>
              <a:spcBef>
                <a:spcPct val="0"/>
              </a:spcBef>
            </a:pPr>
            <a:r>
              <a:rPr lang="en-US" sz="1899" spc="-37" dirty="0">
                <a:solidFill>
                  <a:srgbClr val="2B2B2B"/>
                </a:solidFill>
                <a:latin typeface="Quicksand"/>
                <a:ea typeface="Quicksand"/>
                <a:cs typeface="Quicksand"/>
                <a:sym typeface="Quicksand"/>
              </a:rPr>
              <a:t>Anon. (n.d). Reflective learning theories. [online] Available at: https://edshare.soton.ac.uk/11124/1/index.htm.</a:t>
            </a:r>
          </a:p>
          <a:p>
            <a:pPr algn="l">
              <a:lnSpc>
                <a:spcPts val="1975"/>
              </a:lnSpc>
              <a:spcBef>
                <a:spcPct val="0"/>
              </a:spcBef>
            </a:pPr>
            <a:endParaRPr lang="en-US" sz="1899" spc="-37" dirty="0">
              <a:solidFill>
                <a:srgbClr val="2B2B2B"/>
              </a:solidFill>
              <a:latin typeface="Quicksand"/>
              <a:ea typeface="Quicksand"/>
              <a:cs typeface="Quicksand"/>
              <a:sym typeface="Quicksand"/>
            </a:endParaRPr>
          </a:p>
          <a:p>
            <a:pPr algn="l">
              <a:lnSpc>
                <a:spcPts val="1975"/>
              </a:lnSpc>
              <a:spcBef>
                <a:spcPct val="0"/>
              </a:spcBef>
            </a:pPr>
            <a:r>
              <a:rPr lang="en-US" sz="1899" spc="-37" dirty="0">
                <a:solidFill>
                  <a:srgbClr val="2B2B2B"/>
                </a:solidFill>
                <a:latin typeface="Quicksand"/>
                <a:ea typeface="Quicksand"/>
                <a:cs typeface="Quicksand"/>
                <a:sym typeface="Quicksand"/>
              </a:rPr>
              <a:t>Bartlett, J. (2016). Outstanding differentiation for learning in the classroom. Abingdon, Oxon: Routledge is an imprint of the Taylor &amp; Francis Group, an Informa business. </a:t>
            </a:r>
          </a:p>
          <a:p>
            <a:pPr algn="l">
              <a:lnSpc>
                <a:spcPts val="1975"/>
              </a:lnSpc>
              <a:spcBef>
                <a:spcPct val="0"/>
              </a:spcBef>
            </a:pPr>
            <a:endParaRPr lang="en-US" sz="1899" spc="-37" dirty="0">
              <a:solidFill>
                <a:srgbClr val="2B2B2B"/>
              </a:solidFill>
              <a:latin typeface="Quicksand"/>
              <a:ea typeface="Quicksand"/>
              <a:cs typeface="Quicksand"/>
              <a:sym typeface="Quicksand"/>
            </a:endParaRPr>
          </a:p>
          <a:p>
            <a:pPr algn="l">
              <a:lnSpc>
                <a:spcPts val="1975"/>
              </a:lnSpc>
              <a:spcBef>
                <a:spcPct val="0"/>
              </a:spcBef>
            </a:pPr>
            <a:r>
              <a:rPr lang="en-US" sz="1899" spc="-37" dirty="0">
                <a:solidFill>
                  <a:srgbClr val="2B2B2B"/>
                </a:solidFill>
                <a:latin typeface="Quicksand"/>
                <a:ea typeface="Quicksand"/>
                <a:cs typeface="Quicksand"/>
                <a:sym typeface="Quicksand"/>
              </a:rPr>
              <a:t>Buck, D. (2022). The problem with ‘differentiation’. The Thomas B. Fordham Institute. Available at: https://fordhaminstitute.org/national/commentary/problem-differentiation.</a:t>
            </a:r>
          </a:p>
          <a:p>
            <a:pPr algn="l">
              <a:lnSpc>
                <a:spcPts val="1975"/>
              </a:lnSpc>
              <a:spcBef>
                <a:spcPct val="0"/>
              </a:spcBef>
            </a:pPr>
            <a:endParaRPr lang="en-US" sz="1899" spc="-37" dirty="0">
              <a:solidFill>
                <a:srgbClr val="2B2B2B"/>
              </a:solidFill>
              <a:latin typeface="Quicksand"/>
              <a:ea typeface="Quicksand"/>
              <a:cs typeface="Quicksand"/>
              <a:sym typeface="Quicksand"/>
            </a:endParaRPr>
          </a:p>
          <a:p>
            <a:pPr algn="l">
              <a:lnSpc>
                <a:spcPts val="1975"/>
              </a:lnSpc>
              <a:spcBef>
                <a:spcPct val="0"/>
              </a:spcBef>
            </a:pPr>
            <a:r>
              <a:rPr lang="en-US" sz="1899" spc="-37" dirty="0">
                <a:solidFill>
                  <a:srgbClr val="2B2B2B"/>
                </a:solidFill>
                <a:latin typeface="Quicksand"/>
                <a:ea typeface="Quicksand"/>
                <a:cs typeface="Quicksand"/>
                <a:sym typeface="Quicksand"/>
              </a:rPr>
              <a:t>Cscjes.org.uk. (2025). Pupils’ Skills. [online] Available at: https://www.cscjes.org.uk/articles/51fdc59f-7517-4c63-8080-cfca12ae1145 </a:t>
            </a:r>
          </a:p>
          <a:p>
            <a:pPr algn="l">
              <a:lnSpc>
                <a:spcPts val="1975"/>
              </a:lnSpc>
              <a:spcBef>
                <a:spcPct val="0"/>
              </a:spcBef>
            </a:pPr>
            <a:endParaRPr lang="en-US" sz="1899" spc="-37" dirty="0">
              <a:solidFill>
                <a:srgbClr val="2B2B2B"/>
              </a:solidFill>
              <a:latin typeface="Quicksand"/>
              <a:ea typeface="Quicksand"/>
              <a:cs typeface="Quicksand"/>
              <a:sym typeface="Quicksand"/>
            </a:endParaRPr>
          </a:p>
          <a:p>
            <a:pPr algn="l">
              <a:lnSpc>
                <a:spcPts val="1975"/>
              </a:lnSpc>
              <a:spcBef>
                <a:spcPct val="0"/>
              </a:spcBef>
            </a:pPr>
            <a:r>
              <a:rPr lang="en-US" sz="1899" spc="-37" dirty="0">
                <a:solidFill>
                  <a:srgbClr val="2B2B2B"/>
                </a:solidFill>
                <a:latin typeface="Quicksand"/>
                <a:ea typeface="Quicksand"/>
                <a:cs typeface="Quicksand"/>
                <a:sym typeface="Quicksand"/>
              </a:rPr>
              <a:t>Earp, J. (2016). Navigating the challenges of cross-curricular learning. Teacher Magazine. Available at: https://www.teachermagazine.com/au_en/articles/navigating-the-challenges-of-cross-curricular. </a:t>
            </a:r>
          </a:p>
          <a:p>
            <a:pPr algn="l">
              <a:lnSpc>
                <a:spcPts val="1975"/>
              </a:lnSpc>
              <a:spcBef>
                <a:spcPct val="0"/>
              </a:spcBef>
            </a:pPr>
            <a:endParaRPr lang="en-US" sz="1899" spc="-37" dirty="0">
              <a:solidFill>
                <a:srgbClr val="2B2B2B"/>
              </a:solidFill>
              <a:latin typeface="Quicksand"/>
              <a:ea typeface="Quicksand"/>
              <a:cs typeface="Quicksand"/>
              <a:sym typeface="Quicksand"/>
            </a:endParaRPr>
          </a:p>
          <a:p>
            <a:pPr algn="l">
              <a:lnSpc>
                <a:spcPts val="1975"/>
              </a:lnSpc>
              <a:spcBef>
                <a:spcPct val="0"/>
              </a:spcBef>
            </a:pPr>
            <a:r>
              <a:rPr lang="en-US" sz="1899" spc="-37" dirty="0">
                <a:solidFill>
                  <a:srgbClr val="2B2B2B"/>
                </a:solidFill>
                <a:latin typeface="Quicksand"/>
                <a:ea typeface="Quicksand"/>
                <a:cs typeface="Quicksand"/>
                <a:sym typeface="Quicksand"/>
              </a:rPr>
              <a:t>Education Endowment Foundation (2019). Improving Behaviour in Schools. [online] Education Endowment Foundation. Available at: https://educationendowmentfoundation.org.uk/education-evidence/guidance-reports/behaviour. </a:t>
            </a:r>
          </a:p>
          <a:p>
            <a:pPr algn="l">
              <a:lnSpc>
                <a:spcPts val="1975"/>
              </a:lnSpc>
              <a:spcBef>
                <a:spcPct val="0"/>
              </a:spcBef>
            </a:pPr>
            <a:endParaRPr lang="en-US" sz="1899" spc="-37" dirty="0">
              <a:solidFill>
                <a:srgbClr val="2B2B2B"/>
              </a:solidFill>
              <a:latin typeface="Quicksand"/>
              <a:ea typeface="Quicksand"/>
              <a:cs typeface="Quicksand"/>
              <a:sym typeface="Quicksand"/>
            </a:endParaRPr>
          </a:p>
          <a:p>
            <a:pPr algn="l">
              <a:lnSpc>
                <a:spcPts val="1975"/>
              </a:lnSpc>
              <a:spcBef>
                <a:spcPct val="0"/>
              </a:spcBef>
            </a:pPr>
            <a:r>
              <a:rPr lang="en-US" sz="1899" spc="-37" dirty="0">
                <a:solidFill>
                  <a:srgbClr val="2B2B2B"/>
                </a:solidFill>
                <a:latin typeface="Quicksand"/>
                <a:ea typeface="Quicksand"/>
                <a:cs typeface="Quicksand"/>
                <a:sym typeface="Quicksand"/>
              </a:rPr>
              <a:t>Empowering Students and </a:t>
            </a:r>
            <a:r>
              <a:rPr lang="en-US" sz="1899" spc="-37" dirty="0" err="1">
                <a:solidFill>
                  <a:srgbClr val="2B2B2B"/>
                </a:solidFill>
                <a:latin typeface="Quicksand"/>
                <a:ea typeface="Quicksand"/>
                <a:cs typeface="Quicksand"/>
                <a:sym typeface="Quicksand"/>
              </a:rPr>
              <a:t>Maximising</a:t>
            </a:r>
            <a:r>
              <a:rPr lang="en-US" sz="1899" spc="-37" dirty="0">
                <a:solidFill>
                  <a:srgbClr val="2B2B2B"/>
                </a:solidFill>
                <a:latin typeface="Quicksand"/>
                <a:ea typeface="Quicksand"/>
                <a:cs typeface="Quicksand"/>
                <a:sym typeface="Quicksand"/>
              </a:rPr>
              <a:t> Inclusiveness and Equality through ICT. (2021) Early Identification of Barriers to Learning as the First Step in the Inclusion Process</a:t>
            </a:r>
          </a:p>
          <a:p>
            <a:pPr algn="l">
              <a:lnSpc>
                <a:spcPts val="1975"/>
              </a:lnSpc>
              <a:spcBef>
                <a:spcPct val="0"/>
              </a:spcBef>
            </a:pPr>
            <a:endParaRPr lang="en-US" sz="1899" spc="-37" dirty="0">
              <a:solidFill>
                <a:srgbClr val="2B2B2B"/>
              </a:solidFill>
              <a:latin typeface="Quicksand"/>
              <a:ea typeface="Quicksand"/>
              <a:cs typeface="Quicksand"/>
              <a:sym typeface="Quicksand"/>
            </a:endParaRPr>
          </a:p>
          <a:p>
            <a:pPr algn="l">
              <a:lnSpc>
                <a:spcPts val="1975"/>
              </a:lnSpc>
              <a:spcBef>
                <a:spcPct val="0"/>
              </a:spcBef>
            </a:pPr>
            <a:r>
              <a:rPr lang="en-US" sz="1899" spc="-37" dirty="0" err="1">
                <a:solidFill>
                  <a:srgbClr val="2B2B2B"/>
                </a:solidFill>
                <a:latin typeface="Quicksand"/>
                <a:ea typeface="Quicksand"/>
                <a:cs typeface="Quicksand"/>
                <a:sym typeface="Quicksand"/>
              </a:rPr>
              <a:t>Estyn</a:t>
            </a:r>
            <a:r>
              <a:rPr lang="en-US" sz="1899" spc="-37" dirty="0">
                <a:solidFill>
                  <a:srgbClr val="2B2B2B"/>
                </a:solidFill>
                <a:latin typeface="Quicksand"/>
                <a:ea typeface="Quicksand"/>
                <a:cs typeface="Quicksand"/>
                <a:sym typeface="Quicksand"/>
              </a:rPr>
              <a:t>. (2019). Digital competence: Improving pupils’ digital skills. </a:t>
            </a:r>
            <a:r>
              <a:rPr lang="en-US" sz="1899" spc="-37" dirty="0" err="1">
                <a:solidFill>
                  <a:srgbClr val="2B2B2B"/>
                </a:solidFill>
                <a:latin typeface="Quicksand"/>
                <a:ea typeface="Quicksand"/>
                <a:cs typeface="Quicksand"/>
                <a:sym typeface="Quicksand"/>
              </a:rPr>
              <a:t>Estyn</a:t>
            </a:r>
            <a:r>
              <a:rPr lang="en-US" sz="1899" spc="-37" dirty="0">
                <a:solidFill>
                  <a:srgbClr val="2B2B2B"/>
                </a:solidFill>
                <a:latin typeface="Quicksand"/>
                <a:ea typeface="Quicksand"/>
                <a:cs typeface="Quicksand"/>
                <a:sym typeface="Quicksand"/>
              </a:rPr>
              <a:t>. Available at: https://estyn.gov.wales/blog/digital-competence-improving-pupils-digital-skills/.</a:t>
            </a:r>
          </a:p>
          <a:p>
            <a:pPr algn="l">
              <a:lnSpc>
                <a:spcPts val="1975"/>
              </a:lnSpc>
              <a:spcBef>
                <a:spcPct val="0"/>
              </a:spcBef>
            </a:pPr>
            <a:endParaRPr lang="en-US" sz="1899" spc="-37" dirty="0">
              <a:solidFill>
                <a:srgbClr val="2B2B2B"/>
              </a:solidFill>
              <a:latin typeface="Quicksand"/>
              <a:ea typeface="Quicksand"/>
              <a:cs typeface="Quicksand"/>
              <a:sym typeface="Quicksand"/>
            </a:endParaRPr>
          </a:p>
          <a:p>
            <a:pPr algn="l">
              <a:lnSpc>
                <a:spcPts val="1975"/>
              </a:lnSpc>
              <a:spcBef>
                <a:spcPct val="0"/>
              </a:spcBef>
            </a:pPr>
            <a:r>
              <a:rPr lang="en-US" sz="1899" spc="-37" dirty="0" err="1">
                <a:solidFill>
                  <a:srgbClr val="2B2B2B"/>
                </a:solidFill>
                <a:latin typeface="Quicksand"/>
                <a:ea typeface="Quicksand"/>
                <a:cs typeface="Quicksand"/>
                <a:sym typeface="Quicksand"/>
              </a:rPr>
              <a:t>Estyn</a:t>
            </a:r>
            <a:r>
              <a:rPr lang="en-US" sz="1899" spc="-37" dirty="0">
                <a:solidFill>
                  <a:srgbClr val="2B2B2B"/>
                </a:solidFill>
                <a:latin typeface="Quicksand"/>
                <a:ea typeface="Quicksand"/>
                <a:cs typeface="Quicksand"/>
                <a:sym typeface="Quicksand"/>
              </a:rPr>
              <a:t>. (2024). The impact of professional learning on teaching and learning, curriculum development, and leadership. Available at: https://estyn.gov.wales/improvement-resources/the-impact-of-professional-learning-on-teaching-and-learning-curriculum-development-and-leadership/. </a:t>
            </a:r>
          </a:p>
          <a:p>
            <a:pPr algn="l">
              <a:lnSpc>
                <a:spcPts val="1975"/>
              </a:lnSpc>
              <a:spcBef>
                <a:spcPct val="0"/>
              </a:spcBef>
            </a:pPr>
            <a:endParaRPr lang="en-US" sz="1899" spc="-37" dirty="0">
              <a:solidFill>
                <a:srgbClr val="2B2B2B"/>
              </a:solidFill>
              <a:latin typeface="Quicksand"/>
              <a:ea typeface="Quicksand"/>
              <a:cs typeface="Quicksand"/>
              <a:sym typeface="Quicksand"/>
            </a:endParaRPr>
          </a:p>
          <a:p>
            <a:pPr>
              <a:lnSpc>
                <a:spcPts val="1975"/>
              </a:lnSpc>
              <a:spcBef>
                <a:spcPct val="0"/>
              </a:spcBef>
            </a:pPr>
            <a:r>
              <a:rPr lang="en-US" sz="2000" spc="-35" dirty="0">
                <a:solidFill>
                  <a:srgbClr val="2B2B2B"/>
                </a:solidFill>
                <a:latin typeface="Quicksand"/>
                <a:ea typeface="Quicksand"/>
                <a:cs typeface="Quicksand"/>
                <a:sym typeface="Quicksand"/>
              </a:rPr>
              <a:t>Juma, A.A. (2024). Self-reflection in teaching: A comprehensive guide to empowering educators and enhancing student learning. International Journal of Science and Research Archive, [online] 12(1), pp.2835–2844. Doi: https://doi.org/10.30574/ijsra.2024.12.1.1113.</a:t>
            </a:r>
            <a:endParaRPr lang="en-US" sz="1899" spc="-37" dirty="0">
              <a:solidFill>
                <a:srgbClr val="2B2B2B"/>
              </a:solidFill>
              <a:latin typeface="Quicksand"/>
              <a:ea typeface="Quicksand"/>
              <a:cs typeface="Quicksand"/>
              <a:sym typeface="Quicksand"/>
            </a:endParaRPr>
          </a:p>
          <a:p>
            <a:pPr algn="l">
              <a:lnSpc>
                <a:spcPts val="1975"/>
              </a:lnSpc>
              <a:spcBef>
                <a:spcPct val="0"/>
              </a:spcBef>
            </a:pPr>
            <a:endParaRPr lang="en-US" sz="1899" spc="-37" dirty="0">
              <a:solidFill>
                <a:srgbClr val="2B2B2B"/>
              </a:solidFill>
              <a:latin typeface="Quicksand"/>
              <a:ea typeface="Quicksand"/>
              <a:cs typeface="Quicksand"/>
              <a:sym typeface="Quicksand"/>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Freeform 2"/>
          <p:cNvSpPr/>
          <p:nvPr/>
        </p:nvSpPr>
        <p:spPr>
          <a:xfrm rot="4182716">
            <a:off x="17463460" y="-1815093"/>
            <a:ext cx="2943750" cy="3630186"/>
          </a:xfrm>
          <a:custGeom>
            <a:avLst/>
            <a:gdLst/>
            <a:ahLst/>
            <a:cxnLst/>
            <a:rect l="l" t="t" r="r" b="b"/>
            <a:pathLst>
              <a:path w="2943750" h="3630186">
                <a:moveTo>
                  <a:pt x="0" y="0"/>
                </a:moveTo>
                <a:lnTo>
                  <a:pt x="2943751" y="0"/>
                </a:lnTo>
                <a:lnTo>
                  <a:pt x="2943751" y="3630186"/>
                </a:lnTo>
                <a:lnTo>
                  <a:pt x="0" y="363018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6877963" y="8755210"/>
            <a:ext cx="2262958" cy="3726427"/>
          </a:xfrm>
          <a:custGeom>
            <a:avLst/>
            <a:gdLst/>
            <a:ahLst/>
            <a:cxnLst/>
            <a:rect l="l" t="t" r="r" b="b"/>
            <a:pathLst>
              <a:path w="2262958" h="3726427">
                <a:moveTo>
                  <a:pt x="0" y="0"/>
                </a:moveTo>
                <a:lnTo>
                  <a:pt x="2262958" y="0"/>
                </a:lnTo>
                <a:lnTo>
                  <a:pt x="2262958" y="3726427"/>
                </a:lnTo>
                <a:lnTo>
                  <a:pt x="0" y="3726427"/>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GB"/>
          </a:p>
        </p:txBody>
      </p:sp>
      <p:sp>
        <p:nvSpPr>
          <p:cNvPr id="4" name="Freeform 4"/>
          <p:cNvSpPr/>
          <p:nvPr/>
        </p:nvSpPr>
        <p:spPr>
          <a:xfrm rot="1737559">
            <a:off x="-2758496" y="8669928"/>
            <a:ext cx="3751278" cy="2612254"/>
          </a:xfrm>
          <a:custGeom>
            <a:avLst/>
            <a:gdLst/>
            <a:ahLst/>
            <a:cxnLst/>
            <a:rect l="l" t="t" r="r" b="b"/>
            <a:pathLst>
              <a:path w="3751278" h="2612254">
                <a:moveTo>
                  <a:pt x="0" y="0"/>
                </a:moveTo>
                <a:lnTo>
                  <a:pt x="3751278" y="0"/>
                </a:lnTo>
                <a:lnTo>
                  <a:pt x="3751278" y="2612254"/>
                </a:lnTo>
                <a:lnTo>
                  <a:pt x="0" y="2612254"/>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a:p>
        </p:txBody>
      </p:sp>
      <p:sp>
        <p:nvSpPr>
          <p:cNvPr id="5" name="Freeform 5"/>
          <p:cNvSpPr/>
          <p:nvPr/>
        </p:nvSpPr>
        <p:spPr>
          <a:xfrm>
            <a:off x="-1390671" y="-1929728"/>
            <a:ext cx="2781341" cy="2859323"/>
          </a:xfrm>
          <a:custGeom>
            <a:avLst/>
            <a:gdLst/>
            <a:ahLst/>
            <a:cxnLst/>
            <a:rect l="l" t="t" r="r" b="b"/>
            <a:pathLst>
              <a:path w="2781341" h="2859323">
                <a:moveTo>
                  <a:pt x="0" y="0"/>
                </a:moveTo>
                <a:lnTo>
                  <a:pt x="2781342" y="0"/>
                </a:lnTo>
                <a:lnTo>
                  <a:pt x="2781342" y="2859323"/>
                </a:lnTo>
                <a:lnTo>
                  <a:pt x="0" y="2859323"/>
                </a:lnTo>
                <a:lnTo>
                  <a:pt x="0" y="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en-GB"/>
          </a:p>
        </p:txBody>
      </p:sp>
      <p:sp>
        <p:nvSpPr>
          <p:cNvPr id="6" name="TextBox 6"/>
          <p:cNvSpPr txBox="1"/>
          <p:nvPr/>
        </p:nvSpPr>
        <p:spPr>
          <a:xfrm>
            <a:off x="6066126" y="429212"/>
            <a:ext cx="6155749" cy="1105540"/>
          </a:xfrm>
          <a:prstGeom prst="rect">
            <a:avLst/>
          </a:prstGeom>
        </p:spPr>
        <p:txBody>
          <a:bodyPr lIns="0" tIns="0" rIns="0" bIns="0" rtlCol="0" anchor="t">
            <a:spAutoFit/>
          </a:bodyPr>
          <a:lstStyle/>
          <a:p>
            <a:pPr marL="0" lvl="0" indent="0" algn="l">
              <a:lnSpc>
                <a:spcPts val="8320"/>
              </a:lnSpc>
            </a:pPr>
            <a:r>
              <a:rPr lang="en-US" sz="8000" spc="-160">
                <a:solidFill>
                  <a:srgbClr val="2B2B2B"/>
                </a:solidFill>
                <a:latin typeface="Fibre"/>
                <a:ea typeface="Fibre"/>
                <a:cs typeface="Fibre"/>
                <a:sym typeface="Fibre"/>
              </a:rPr>
              <a:t>Reference List</a:t>
            </a:r>
          </a:p>
        </p:txBody>
      </p:sp>
      <p:sp>
        <p:nvSpPr>
          <p:cNvPr id="7" name="TextBox 7"/>
          <p:cNvSpPr txBox="1"/>
          <p:nvPr/>
        </p:nvSpPr>
        <p:spPr>
          <a:xfrm>
            <a:off x="359532" y="1735872"/>
            <a:ext cx="17568936" cy="7078861"/>
          </a:xfrm>
          <a:prstGeom prst="rect">
            <a:avLst/>
          </a:prstGeom>
        </p:spPr>
        <p:txBody>
          <a:bodyPr lIns="0" tIns="0" rIns="0" bIns="0" rtlCol="0" anchor="t">
            <a:spAutoFit/>
          </a:bodyPr>
          <a:lstStyle/>
          <a:p>
            <a:pPr algn="l">
              <a:lnSpc>
                <a:spcPts val="1871"/>
              </a:lnSpc>
            </a:pPr>
            <a:endParaRPr lang="en-US" sz="1799" spc="-35" dirty="0">
              <a:solidFill>
                <a:srgbClr val="2B2B2B"/>
              </a:solidFill>
              <a:latin typeface="Quicksand"/>
              <a:ea typeface="Quicksand"/>
              <a:cs typeface="Quicksand"/>
              <a:sym typeface="Quicksand"/>
            </a:endParaRPr>
          </a:p>
          <a:p>
            <a:pPr algn="l">
              <a:lnSpc>
                <a:spcPts val="1871"/>
              </a:lnSpc>
            </a:pPr>
            <a:r>
              <a:rPr lang="en-US" sz="1799" spc="-35" dirty="0">
                <a:solidFill>
                  <a:srgbClr val="2B2B2B"/>
                </a:solidFill>
                <a:latin typeface="Quicksand"/>
                <a:ea typeface="Quicksand"/>
                <a:cs typeface="Quicksand"/>
                <a:sym typeface="Quicksand"/>
              </a:rPr>
              <a:t>Koch, S. (2024). Best differentiation strategies in the classroom that teachers can begin implementing now. [online] </a:t>
            </a:r>
            <a:r>
              <a:rPr lang="en-US" sz="1799" spc="-35" dirty="0" err="1">
                <a:solidFill>
                  <a:srgbClr val="2B2B2B"/>
                </a:solidFill>
                <a:latin typeface="Quicksand"/>
                <a:ea typeface="Quicksand"/>
                <a:cs typeface="Quicksand"/>
                <a:sym typeface="Quicksand"/>
              </a:rPr>
              <a:t>Hāpara</a:t>
            </a:r>
            <a:r>
              <a:rPr lang="en-US" sz="1799" spc="-35" dirty="0">
                <a:solidFill>
                  <a:srgbClr val="2B2B2B"/>
                </a:solidFill>
                <a:latin typeface="Quicksand"/>
                <a:ea typeface="Quicksand"/>
                <a:cs typeface="Quicksand"/>
                <a:sym typeface="Quicksand"/>
              </a:rPr>
              <a:t>. Available at: https://hapara.com/blog/best-differentiation-strategies-in-the-classroom-teachers-should-begin-implementing/. </a:t>
            </a:r>
          </a:p>
          <a:p>
            <a:pPr algn="l">
              <a:lnSpc>
                <a:spcPts val="1871"/>
              </a:lnSpc>
            </a:pPr>
            <a:endParaRPr lang="en-US" sz="1799" spc="-35" dirty="0">
              <a:solidFill>
                <a:srgbClr val="2B2B2B"/>
              </a:solidFill>
              <a:latin typeface="Quicksand"/>
              <a:ea typeface="Quicksand"/>
              <a:cs typeface="Quicksand"/>
              <a:sym typeface="Quicksand"/>
            </a:endParaRPr>
          </a:p>
          <a:p>
            <a:pPr algn="l">
              <a:lnSpc>
                <a:spcPts val="1871"/>
              </a:lnSpc>
            </a:pPr>
            <a:r>
              <a:rPr lang="en-US" sz="1799" spc="-35" dirty="0">
                <a:solidFill>
                  <a:srgbClr val="2B2B2B"/>
                </a:solidFill>
                <a:latin typeface="Quicksand"/>
                <a:ea typeface="Quicksand"/>
                <a:cs typeface="Quicksand"/>
                <a:sym typeface="Quicksand"/>
              </a:rPr>
              <a:t>Manaeducation.co.uk. (2024). Collaborative Learning Techniques. Available at: https://www.manaeducation.co.uk/blog/teaching-resourses/collaborative-learning-techniques. </a:t>
            </a:r>
          </a:p>
          <a:p>
            <a:pPr algn="l">
              <a:lnSpc>
                <a:spcPts val="1871"/>
              </a:lnSpc>
            </a:pPr>
            <a:endParaRPr lang="en-US" sz="1799" spc="-35" dirty="0">
              <a:solidFill>
                <a:srgbClr val="2B2B2B"/>
              </a:solidFill>
              <a:latin typeface="Quicksand"/>
              <a:ea typeface="Quicksand"/>
              <a:cs typeface="Quicksand"/>
              <a:sym typeface="Quicksand"/>
            </a:endParaRPr>
          </a:p>
          <a:p>
            <a:pPr algn="l">
              <a:lnSpc>
                <a:spcPts val="1871"/>
              </a:lnSpc>
            </a:pPr>
            <a:r>
              <a:rPr lang="en-US" sz="1799" spc="-35" dirty="0">
                <a:solidFill>
                  <a:srgbClr val="2B2B2B"/>
                </a:solidFill>
                <a:latin typeface="Quicksand"/>
                <a:ea typeface="Quicksand"/>
                <a:cs typeface="Quicksand"/>
                <a:sym typeface="Quicksand"/>
              </a:rPr>
              <a:t>McLeod, S. (2025). Vygotsky’s Sociocultural Theory of Cognitive Development. [online] Simply Psychology. Available at: https://www.simplypsychology.org/vygotsky.html. </a:t>
            </a:r>
          </a:p>
          <a:p>
            <a:pPr algn="l">
              <a:lnSpc>
                <a:spcPts val="1871"/>
              </a:lnSpc>
            </a:pPr>
            <a:endParaRPr lang="en-US" sz="1799" spc="-35" dirty="0">
              <a:solidFill>
                <a:srgbClr val="2B2B2B"/>
              </a:solidFill>
              <a:latin typeface="Quicksand"/>
              <a:ea typeface="Quicksand"/>
              <a:cs typeface="Quicksand"/>
              <a:sym typeface="Quicksand"/>
            </a:endParaRPr>
          </a:p>
          <a:p>
            <a:pPr algn="l">
              <a:lnSpc>
                <a:spcPts val="1871"/>
              </a:lnSpc>
            </a:pPr>
            <a:r>
              <a:rPr lang="en-US" sz="1799" spc="-35" dirty="0">
                <a:solidFill>
                  <a:srgbClr val="2B2B2B"/>
                </a:solidFill>
                <a:latin typeface="Quicksand"/>
                <a:ea typeface="Quicksand"/>
                <a:cs typeface="Quicksand"/>
                <a:sym typeface="Quicksand"/>
              </a:rPr>
              <a:t>Ofsted (2019). Education Inspection Framework (EIF). GOV.UK. Available at: https://www.gov.uk/government/publications/education-inspection-framework. </a:t>
            </a:r>
          </a:p>
          <a:p>
            <a:pPr algn="l">
              <a:lnSpc>
                <a:spcPts val="1871"/>
              </a:lnSpc>
            </a:pPr>
            <a:endParaRPr lang="en-US" sz="1799" spc="-35" dirty="0">
              <a:solidFill>
                <a:srgbClr val="2B2B2B"/>
              </a:solidFill>
              <a:latin typeface="Quicksand"/>
              <a:ea typeface="Quicksand"/>
              <a:cs typeface="Quicksand"/>
              <a:sym typeface="Quicksand"/>
            </a:endParaRPr>
          </a:p>
          <a:p>
            <a:pPr algn="l">
              <a:lnSpc>
                <a:spcPts val="1871"/>
              </a:lnSpc>
            </a:pPr>
            <a:r>
              <a:rPr lang="en-US" sz="1799" spc="-35" dirty="0">
                <a:solidFill>
                  <a:srgbClr val="2B2B2B"/>
                </a:solidFill>
                <a:latin typeface="Quicksand"/>
                <a:ea typeface="Quicksand"/>
                <a:cs typeface="Quicksand"/>
                <a:sym typeface="Quicksand"/>
              </a:rPr>
              <a:t>Primary Professional Development Service. (n.d.). Differentiation in action! Available at: https://www.pdst.ie/sites/default/files/Session%202%20-%20Differentiation%20Resource%20_0_0.pdf </a:t>
            </a:r>
          </a:p>
          <a:p>
            <a:pPr algn="l">
              <a:lnSpc>
                <a:spcPts val="1871"/>
              </a:lnSpc>
            </a:pPr>
            <a:endParaRPr lang="en-US" sz="1799" spc="-35" dirty="0">
              <a:solidFill>
                <a:srgbClr val="2B2B2B"/>
              </a:solidFill>
              <a:latin typeface="Quicksand"/>
              <a:ea typeface="Quicksand"/>
              <a:cs typeface="Quicksand"/>
              <a:sym typeface="Quicksand"/>
            </a:endParaRPr>
          </a:p>
          <a:p>
            <a:pPr algn="l">
              <a:lnSpc>
                <a:spcPts val="1871"/>
              </a:lnSpc>
            </a:pPr>
            <a:r>
              <a:rPr lang="en-US" sz="1799" spc="-35" dirty="0">
                <a:solidFill>
                  <a:srgbClr val="2B2B2B"/>
                </a:solidFill>
                <a:latin typeface="Quicksand"/>
                <a:ea typeface="Quicksand"/>
                <a:cs typeface="Quicksand"/>
                <a:sym typeface="Quicksand"/>
              </a:rPr>
              <a:t>Taylor, S. (n.d) Contested Knowledge: A critical Review of the concept of differentiation in teaching and learning. </a:t>
            </a:r>
          </a:p>
          <a:p>
            <a:pPr algn="l">
              <a:lnSpc>
                <a:spcPts val="1871"/>
              </a:lnSpc>
            </a:pPr>
            <a:endParaRPr lang="en-US" sz="1799" spc="-35" dirty="0">
              <a:solidFill>
                <a:srgbClr val="2B2B2B"/>
              </a:solidFill>
              <a:latin typeface="Quicksand"/>
              <a:ea typeface="Quicksand"/>
              <a:cs typeface="Quicksand"/>
              <a:sym typeface="Quicksand"/>
            </a:endParaRPr>
          </a:p>
          <a:p>
            <a:pPr algn="l">
              <a:lnSpc>
                <a:spcPts val="1871"/>
              </a:lnSpc>
            </a:pPr>
            <a:r>
              <a:rPr lang="en-US" sz="1799" spc="-35" dirty="0">
                <a:solidFill>
                  <a:srgbClr val="2B2B2B"/>
                </a:solidFill>
                <a:latin typeface="Quicksand"/>
                <a:ea typeface="Quicksand"/>
                <a:cs typeface="Quicksand"/>
                <a:sym typeface="Quicksand"/>
              </a:rPr>
              <a:t>UK Government. (2022). Our focus on literacy and numeracy – what it means in practice – The Education Hub. Blog.gov.uk. Available at: https://educationhub.blog.gov.uk/2022/02/our-focus-on-literacy-and-numeracy-what-it-means-in-practice/.</a:t>
            </a:r>
          </a:p>
          <a:p>
            <a:pPr algn="l">
              <a:lnSpc>
                <a:spcPts val="1871"/>
              </a:lnSpc>
            </a:pPr>
            <a:endParaRPr lang="en-US" sz="1799" spc="-35" dirty="0">
              <a:solidFill>
                <a:srgbClr val="2B2B2B"/>
              </a:solidFill>
              <a:latin typeface="Quicksand"/>
              <a:ea typeface="Quicksand"/>
              <a:cs typeface="Quicksand"/>
              <a:sym typeface="Quicksand"/>
            </a:endParaRPr>
          </a:p>
          <a:p>
            <a:pPr algn="l">
              <a:lnSpc>
                <a:spcPts val="1871"/>
              </a:lnSpc>
            </a:pPr>
            <a:r>
              <a:rPr lang="en-US" sz="1799" spc="-35" dirty="0">
                <a:solidFill>
                  <a:srgbClr val="2B2B2B"/>
                </a:solidFill>
                <a:latin typeface="Quicksand"/>
                <a:ea typeface="Quicksand"/>
                <a:cs typeface="Quicksand"/>
                <a:sym typeface="Quicksand"/>
              </a:rPr>
              <a:t>United Ceres College. (2023). The Benefits of Differentiated Instruction in the Classroom - United Ceres College | Quality &amp; Holistic Education. Available at: https://unitedceres.edu.sg/the-benefits-of-differentiated-instruction-in-the-classroom/.</a:t>
            </a:r>
          </a:p>
          <a:p>
            <a:pPr algn="l">
              <a:lnSpc>
                <a:spcPts val="1871"/>
              </a:lnSpc>
            </a:pPr>
            <a:endParaRPr lang="en-US" sz="1799" spc="-35" dirty="0">
              <a:solidFill>
                <a:srgbClr val="2B2B2B"/>
              </a:solidFill>
              <a:latin typeface="Quicksand"/>
              <a:ea typeface="Quicksand"/>
              <a:cs typeface="Quicksand"/>
              <a:sym typeface="Quicksand"/>
            </a:endParaRPr>
          </a:p>
          <a:p>
            <a:pPr algn="l">
              <a:lnSpc>
                <a:spcPts val="1871"/>
              </a:lnSpc>
            </a:pPr>
            <a:r>
              <a:rPr lang="en-US" sz="1799" spc="-35" dirty="0">
                <a:solidFill>
                  <a:srgbClr val="2B2B2B"/>
                </a:solidFill>
                <a:latin typeface="Quicksand"/>
                <a:ea typeface="Quicksand"/>
                <a:cs typeface="Quicksand"/>
                <a:sym typeface="Quicksand"/>
              </a:rPr>
              <a:t>Watson, M. (2023). Cross Curricular - The benefits to Primary Education by </a:t>
            </a:r>
            <a:r>
              <a:rPr lang="en-US" sz="1799" spc="-35" dirty="0" err="1">
                <a:solidFill>
                  <a:srgbClr val="2B2B2B"/>
                </a:solidFill>
                <a:latin typeface="Quicksand"/>
                <a:ea typeface="Quicksand"/>
                <a:cs typeface="Quicksand"/>
                <a:sym typeface="Quicksand"/>
              </a:rPr>
              <a:t>PlanBee</a:t>
            </a:r>
            <a:r>
              <a:rPr lang="en-US" sz="1799" spc="-35" dirty="0">
                <a:solidFill>
                  <a:srgbClr val="2B2B2B"/>
                </a:solidFill>
                <a:latin typeface="Quicksand"/>
                <a:ea typeface="Quicksand"/>
                <a:cs typeface="Quicksand"/>
                <a:sym typeface="Quicksand"/>
              </a:rPr>
              <a:t>. </a:t>
            </a:r>
            <a:r>
              <a:rPr lang="en-US" sz="1799" spc="-35" dirty="0" err="1">
                <a:solidFill>
                  <a:srgbClr val="2B2B2B"/>
                </a:solidFill>
                <a:latin typeface="Quicksand"/>
                <a:ea typeface="Quicksand"/>
                <a:cs typeface="Quicksand"/>
                <a:sym typeface="Quicksand"/>
              </a:rPr>
              <a:t>PlanBee</a:t>
            </a:r>
            <a:r>
              <a:rPr lang="en-US" sz="1799" spc="-35" dirty="0">
                <a:solidFill>
                  <a:srgbClr val="2B2B2B"/>
                </a:solidFill>
                <a:latin typeface="Quicksand"/>
                <a:ea typeface="Quicksand"/>
                <a:cs typeface="Quicksand"/>
                <a:sym typeface="Quicksand"/>
              </a:rPr>
              <a:t>. Available at: https://planbee.com/pages/cross-curricular.</a:t>
            </a:r>
          </a:p>
          <a:p>
            <a:pPr algn="l">
              <a:lnSpc>
                <a:spcPts val="1871"/>
              </a:lnSpc>
            </a:pPr>
            <a:endParaRPr lang="en-US" sz="1799" spc="-35" dirty="0">
              <a:solidFill>
                <a:srgbClr val="2B2B2B"/>
              </a:solidFill>
              <a:latin typeface="Quicksand"/>
              <a:ea typeface="Quicksand"/>
              <a:cs typeface="Quicksand"/>
              <a:sym typeface="Quicksand"/>
            </a:endParaRPr>
          </a:p>
          <a:p>
            <a:pPr algn="l">
              <a:lnSpc>
                <a:spcPts val="1871"/>
              </a:lnSpc>
            </a:pPr>
            <a:r>
              <a:rPr lang="en-US" sz="1799" spc="-35" dirty="0">
                <a:solidFill>
                  <a:srgbClr val="2B2B2B"/>
                </a:solidFill>
                <a:latin typeface="Quicksand"/>
                <a:ea typeface="Quicksand"/>
                <a:cs typeface="Quicksand"/>
                <a:sym typeface="Quicksand"/>
              </a:rPr>
              <a:t>Welsh Government (2017). Professional Standards for Teaching and Leadership. [online] Hwb. Welsh Government. Available at: https://hwb.gov.wales/api/storage/19bc948b-8a3f-41e0-944a-7bf2cadf7d18/professional-standards-for-teaching-and-leadership-interactive-pdf-for-pc.pdf. </a:t>
            </a:r>
          </a:p>
          <a:p>
            <a:pPr algn="l">
              <a:lnSpc>
                <a:spcPts val="1975"/>
              </a:lnSpc>
            </a:pPr>
            <a:endParaRPr lang="en-US" sz="1799" spc="-35" dirty="0">
              <a:solidFill>
                <a:srgbClr val="2B2B2B"/>
              </a:solidFill>
              <a:latin typeface="Quicksand"/>
              <a:ea typeface="Quicksand"/>
              <a:cs typeface="Quicksand"/>
              <a:sym typeface="Quicksand"/>
            </a:endParaRPr>
          </a:p>
          <a:p>
            <a:pPr algn="l">
              <a:lnSpc>
                <a:spcPts val="1871"/>
              </a:lnSpc>
            </a:pPr>
            <a:r>
              <a:rPr lang="en-US" sz="1799" spc="-35" dirty="0">
                <a:solidFill>
                  <a:srgbClr val="2B2B2B"/>
                </a:solidFill>
                <a:latin typeface="Quicksand"/>
                <a:ea typeface="Quicksand"/>
                <a:cs typeface="Quicksand"/>
                <a:sym typeface="Quicksand"/>
              </a:rPr>
              <a:t>Welsh Government (2022). Curriculum for Wales . [online] </a:t>
            </a:r>
            <a:r>
              <a:rPr lang="en-US" sz="1799" spc="-35" dirty="0" err="1">
                <a:solidFill>
                  <a:srgbClr val="2B2B2B"/>
                </a:solidFill>
                <a:latin typeface="Quicksand"/>
                <a:ea typeface="Quicksand"/>
                <a:cs typeface="Quicksand"/>
                <a:sym typeface="Quicksand"/>
              </a:rPr>
              <a:t>hwb.gov.wales</a:t>
            </a:r>
            <a:r>
              <a:rPr lang="en-US" sz="1799" spc="-35" dirty="0">
                <a:solidFill>
                  <a:srgbClr val="2B2B2B"/>
                </a:solidFill>
                <a:latin typeface="Quicksand"/>
                <a:ea typeface="Quicksand"/>
                <a:cs typeface="Quicksand"/>
                <a:sym typeface="Quicksand"/>
              </a:rPr>
              <a:t>. Available at: https://hwb.gov.wales/curriculum-for-wales. </a:t>
            </a:r>
          </a:p>
          <a:p>
            <a:pPr algn="l">
              <a:lnSpc>
                <a:spcPts val="1871"/>
              </a:lnSpc>
              <a:spcBef>
                <a:spcPct val="0"/>
              </a:spcBef>
            </a:pPr>
            <a:endParaRPr lang="en-US" sz="1799" spc="-35" dirty="0">
              <a:solidFill>
                <a:srgbClr val="2B2B2B"/>
              </a:solidFill>
              <a:latin typeface="Quicksand"/>
              <a:ea typeface="Quicksand"/>
              <a:cs typeface="Quicksand"/>
              <a:sym typeface="Quicksand"/>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408</TotalTime>
  <Words>5245</Words>
  <Application>Microsoft Office PowerPoint</Application>
  <PresentationFormat>Custom</PresentationFormat>
  <Paragraphs>155</Paragraphs>
  <Slides>16</Slides>
  <Notes>14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Fibre</vt:lpstr>
      <vt:lpstr>Quicksand Bold</vt:lpstr>
      <vt:lpstr>Inter</vt:lpstr>
      <vt:lpstr>Arial</vt:lpstr>
      <vt:lpstr>Quicksand Semi-Bold</vt:lpstr>
      <vt:lpstr>Calibri</vt:lpstr>
      <vt:lpstr>Quicksand</vt:lpstr>
      <vt:lpstr>Aptos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Becky Bailey</dc:creator>
  <cp:lastModifiedBy>Becky Bailey</cp:lastModifiedBy>
  <cp:revision>2</cp:revision>
  <dcterms:created xsi:type="dcterms:W3CDTF">2006-08-16T00:00:00Z</dcterms:created>
  <dcterms:modified xsi:type="dcterms:W3CDTF">2025-05-19T18:39:15Z</dcterms:modified>
  <dc:identifier>DAGng-KyWyw</dc:identifier>
</cp:coreProperties>
</file>