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7" r:id="rId5"/>
    <p:sldId id="258" r:id="rId6"/>
    <p:sldId id="260" r:id="rId7"/>
    <p:sldId id="261" r:id="rId8"/>
    <p:sldId id="262" r:id="rId9"/>
    <p:sldId id="264" r:id="rId10"/>
    <p:sldId id="272" r:id="rId11"/>
    <p:sldId id="271" r:id="rId12"/>
    <p:sldId id="266" r:id="rId13"/>
    <p:sldId id="270" r:id="rId14"/>
    <p:sldId id="263" r:id="rId15"/>
    <p:sldId id="265" r:id="rId16"/>
    <p:sldId id="27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D48672-6071-40C2-B99C-24181EC33642}" v="5" dt="2020-04-22T12:12:26.224"/>
    <p1510:client id="{9212CF56-9395-90DD-5B86-F7BED07DBB29}" v="4745" dt="2020-04-23T09:56:58.722"/>
    <p1510:client id="{B8904814-E96B-DDB4-CEB3-8A34887D97E5}" v="44" dt="2020-04-23T10:08:33.499"/>
  </p1510:revLst>
</p1510:revInfo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42BC11-90CF-49FF-8D61-E8A8AAFE1BB6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EFAF7DB-220E-474B-A306-B18848A2E64E}">
      <dgm:prSet phldrT="[Text]"/>
      <dgm:spPr/>
      <dgm:t>
        <a:bodyPr/>
        <a:lstStyle/>
        <a:p>
          <a:pPr rtl="0"/>
          <a:r>
            <a:rPr lang="en-US">
              <a:solidFill>
                <a:srgbClr val="010000"/>
              </a:solidFill>
              <a:latin typeface="Segoe Print"/>
            </a:rPr>
            <a:t>Propriception</a:t>
          </a:r>
          <a:endParaRPr lang="en-US" b="0" i="0" u="none" strike="noStrike" cap="none" baseline="0" noProof="0">
            <a:solidFill>
              <a:srgbClr val="010000"/>
            </a:solidFill>
            <a:latin typeface="Segoe Print"/>
          </a:endParaRPr>
        </a:p>
      </dgm:t>
    </dgm:pt>
    <dgm:pt modelId="{ADEA5C60-BA03-45CE-8AE4-87E8350E817F}" type="parTrans" cxnId="{E88E6FD0-5EE8-42CE-8AC4-D71962510EE7}">
      <dgm:prSet/>
      <dgm:spPr/>
      <dgm:t>
        <a:bodyPr/>
        <a:lstStyle/>
        <a:p>
          <a:endParaRPr lang="en-US"/>
        </a:p>
      </dgm:t>
    </dgm:pt>
    <dgm:pt modelId="{8655DB40-16AB-41AF-B7B9-C009642A6E8E}" type="sibTrans" cxnId="{E88E6FD0-5EE8-42CE-8AC4-D71962510EE7}">
      <dgm:prSet/>
      <dgm:spPr/>
      <dgm:t>
        <a:bodyPr/>
        <a:lstStyle/>
        <a:p>
          <a:endParaRPr lang="en-US"/>
        </a:p>
      </dgm:t>
    </dgm:pt>
    <dgm:pt modelId="{9CA7C66F-6CF9-4093-95BD-C861D9811AA0}">
      <dgm:prSet phldrT="[Text]" phldr="0"/>
      <dgm:spPr/>
      <dgm:t>
        <a:bodyPr/>
        <a:lstStyle/>
        <a:p>
          <a:pPr rtl="0"/>
          <a:r>
            <a:rPr lang="en-US">
              <a:latin typeface="Segoe Print"/>
            </a:rPr>
            <a:t>Neuromuscular activation</a:t>
          </a:r>
          <a:endParaRPr lang="en-US"/>
        </a:p>
      </dgm:t>
      <dgm:extLst>
        <a:ext uri="{E40237B7-FDA0-4F09-8148-C483321AD2D9}">
          <dgm14:cNvPr xmlns:dgm14="http://schemas.microsoft.com/office/drawing/2010/diagram" id="0" name="" descr="Basic Block List" title="SmartArt"/>
        </a:ext>
      </dgm:extLst>
    </dgm:pt>
    <dgm:pt modelId="{5C383048-3A83-419C-82E9-AA46D2B4FFD3}" type="parTrans" cxnId="{1A254136-9EEE-43D0-BC71-1289B085104A}">
      <dgm:prSet/>
      <dgm:spPr/>
      <dgm:t>
        <a:bodyPr/>
        <a:lstStyle/>
        <a:p>
          <a:endParaRPr lang="en-US"/>
        </a:p>
      </dgm:t>
    </dgm:pt>
    <dgm:pt modelId="{9AC506A7-F034-46F5-B26F-46FD22856FB4}" type="sibTrans" cxnId="{1A254136-9EEE-43D0-BC71-1289B085104A}">
      <dgm:prSet/>
      <dgm:spPr/>
      <dgm:t>
        <a:bodyPr/>
        <a:lstStyle/>
        <a:p>
          <a:endParaRPr lang="en-US"/>
        </a:p>
      </dgm:t>
    </dgm:pt>
    <dgm:pt modelId="{204779DA-9EFD-416C-AA17-3047285492E6}">
      <dgm:prSet phldrT="[Text]" phldr="0"/>
      <dgm:spPr/>
      <dgm:t>
        <a:bodyPr/>
        <a:lstStyle/>
        <a:p>
          <a:pPr rtl="0"/>
          <a:r>
            <a:rPr lang="en-US">
              <a:latin typeface="Segoe Print"/>
            </a:rPr>
            <a:t>Mental Focus</a:t>
          </a:r>
          <a:endParaRPr lang="en-US"/>
        </a:p>
      </dgm:t>
    </dgm:pt>
    <dgm:pt modelId="{10182E5A-267A-4FF5-8BE4-365E5F0F59FD}" type="parTrans" cxnId="{4B45AE37-5E95-4459-A22C-A76A562E440A}">
      <dgm:prSet/>
      <dgm:spPr/>
      <dgm:t>
        <a:bodyPr/>
        <a:lstStyle/>
        <a:p>
          <a:endParaRPr lang="en-US"/>
        </a:p>
      </dgm:t>
    </dgm:pt>
    <dgm:pt modelId="{89F8EF12-ABE9-4852-AA60-32F3BE4FD92C}" type="sibTrans" cxnId="{4B45AE37-5E95-4459-A22C-A76A562E440A}">
      <dgm:prSet/>
      <dgm:spPr/>
      <dgm:t>
        <a:bodyPr/>
        <a:lstStyle/>
        <a:p>
          <a:endParaRPr lang="en-US"/>
        </a:p>
      </dgm:t>
    </dgm:pt>
    <dgm:pt modelId="{D8C582AC-41CE-4DCB-A96A-E62C4A9FD12B}">
      <dgm:prSet phldr="0"/>
      <dgm:spPr/>
      <dgm:t>
        <a:bodyPr/>
        <a:lstStyle/>
        <a:p>
          <a:pPr rtl="0"/>
          <a:r>
            <a:rPr lang="en-US">
              <a:latin typeface="Segoe Print"/>
            </a:rPr>
            <a:t>Collaboration of muscles and body parts</a:t>
          </a:r>
        </a:p>
      </dgm:t>
    </dgm:pt>
    <dgm:pt modelId="{549B4EFC-0C5D-4D45-A92B-6C41601D3950}" type="parTrans" cxnId="{D4847AE9-4315-4524-B55D-762568F34AC7}">
      <dgm:prSet/>
      <dgm:spPr/>
    </dgm:pt>
    <dgm:pt modelId="{B07D5866-ED0B-447E-8702-E61898EECACD}" type="sibTrans" cxnId="{D4847AE9-4315-4524-B55D-762568F34AC7}">
      <dgm:prSet/>
      <dgm:spPr/>
    </dgm:pt>
    <dgm:pt modelId="{7C4BAF08-4D0D-4AFB-8F06-7E4A17A4943B}">
      <dgm:prSet phldr="0"/>
      <dgm:spPr/>
      <dgm:t>
        <a:bodyPr/>
        <a:lstStyle/>
        <a:p>
          <a:pPr rtl="0"/>
          <a:r>
            <a:rPr lang="en-US">
              <a:latin typeface="Segoe Print"/>
            </a:rPr>
            <a:t>Developement of gross motor skills</a:t>
          </a:r>
        </a:p>
      </dgm:t>
    </dgm:pt>
    <dgm:pt modelId="{3191317F-2697-44E1-901A-44DC4CE8D629}" type="parTrans" cxnId="{46BC50DE-28AD-4240-96F6-A2D83857C593}">
      <dgm:prSet/>
      <dgm:spPr/>
    </dgm:pt>
    <dgm:pt modelId="{D2A8EC49-D40B-4AB8-8933-3CED37E4933A}" type="sibTrans" cxnId="{46BC50DE-28AD-4240-96F6-A2D83857C593}">
      <dgm:prSet/>
      <dgm:spPr/>
    </dgm:pt>
    <dgm:pt modelId="{068CCA7D-1404-4068-AB93-6968EFC37502}" type="pres">
      <dgm:prSet presAssocID="{B842BC11-90CF-49FF-8D61-E8A8AAFE1BB6}" presName="diagram" presStyleCnt="0">
        <dgm:presLayoutVars>
          <dgm:dir/>
          <dgm:resizeHandles val="exact"/>
        </dgm:presLayoutVars>
      </dgm:prSet>
      <dgm:spPr/>
    </dgm:pt>
    <dgm:pt modelId="{EAA4FAF7-2B1B-440D-AB04-52061A8327A8}" type="pres">
      <dgm:prSet presAssocID="{0EFAF7DB-220E-474B-A306-B18848A2E64E}" presName="node" presStyleLbl="node1" presStyleIdx="0" presStyleCnt="5">
        <dgm:presLayoutVars>
          <dgm:bulletEnabled val="1"/>
        </dgm:presLayoutVars>
      </dgm:prSet>
      <dgm:spPr/>
    </dgm:pt>
    <dgm:pt modelId="{D86C629E-FD24-4979-AD6C-FF765663342C}" type="pres">
      <dgm:prSet presAssocID="{8655DB40-16AB-41AF-B7B9-C009642A6E8E}" presName="sibTrans" presStyleCnt="0"/>
      <dgm:spPr/>
    </dgm:pt>
    <dgm:pt modelId="{79FDF4CD-FC85-473C-8640-D6B934064398}" type="pres">
      <dgm:prSet presAssocID="{D8C582AC-41CE-4DCB-A96A-E62C4A9FD12B}" presName="node" presStyleLbl="node1" presStyleIdx="1" presStyleCnt="5">
        <dgm:presLayoutVars>
          <dgm:bulletEnabled val="1"/>
        </dgm:presLayoutVars>
      </dgm:prSet>
      <dgm:spPr/>
    </dgm:pt>
    <dgm:pt modelId="{2A47414A-44BB-409C-8E51-EBF8F51E1110}" type="pres">
      <dgm:prSet presAssocID="{B07D5866-ED0B-447E-8702-E61898EECACD}" presName="sibTrans" presStyleCnt="0"/>
      <dgm:spPr/>
    </dgm:pt>
    <dgm:pt modelId="{2E786C3B-F345-443E-93E6-A69B59460BCD}" type="pres">
      <dgm:prSet presAssocID="{7C4BAF08-4D0D-4AFB-8F06-7E4A17A4943B}" presName="node" presStyleLbl="node1" presStyleIdx="2" presStyleCnt="5">
        <dgm:presLayoutVars>
          <dgm:bulletEnabled val="1"/>
        </dgm:presLayoutVars>
      </dgm:prSet>
      <dgm:spPr/>
    </dgm:pt>
    <dgm:pt modelId="{6F95ADBF-3727-4E40-8E7D-89E000F0CCE1}" type="pres">
      <dgm:prSet presAssocID="{D2A8EC49-D40B-4AB8-8933-3CED37E4933A}" presName="sibTrans" presStyleCnt="0"/>
      <dgm:spPr/>
    </dgm:pt>
    <dgm:pt modelId="{C593AB34-4B84-4F47-A09D-1663F9F71AFC}" type="pres">
      <dgm:prSet presAssocID="{9CA7C66F-6CF9-4093-95BD-C861D9811AA0}" presName="node" presStyleLbl="node1" presStyleIdx="3" presStyleCnt="5">
        <dgm:presLayoutVars>
          <dgm:bulletEnabled val="1"/>
        </dgm:presLayoutVars>
      </dgm:prSet>
      <dgm:spPr/>
    </dgm:pt>
    <dgm:pt modelId="{5AD6466A-5AEB-4BDD-BDCC-43ADA92E714A}" type="pres">
      <dgm:prSet presAssocID="{9AC506A7-F034-46F5-B26F-46FD22856FB4}" presName="sibTrans" presStyleCnt="0"/>
      <dgm:spPr/>
    </dgm:pt>
    <dgm:pt modelId="{CB52FD11-6E75-4074-AC8F-10E0FD59B7A0}" type="pres">
      <dgm:prSet presAssocID="{204779DA-9EFD-416C-AA17-3047285492E6}" presName="node" presStyleLbl="node1" presStyleIdx="4" presStyleCnt="5">
        <dgm:presLayoutVars>
          <dgm:bulletEnabled val="1"/>
        </dgm:presLayoutVars>
      </dgm:prSet>
      <dgm:spPr/>
    </dgm:pt>
  </dgm:ptLst>
  <dgm:cxnLst>
    <dgm:cxn modelId="{DCEC3323-E05C-4AFE-98C6-8FE6E1C7DF7C}" type="presOf" srcId="{0EFAF7DB-220E-474B-A306-B18848A2E64E}" destId="{EAA4FAF7-2B1B-440D-AB04-52061A8327A8}" srcOrd="0" destOrd="0" presId="urn:microsoft.com/office/officeart/2005/8/layout/default"/>
    <dgm:cxn modelId="{1A254136-9EEE-43D0-BC71-1289B085104A}" srcId="{B842BC11-90CF-49FF-8D61-E8A8AAFE1BB6}" destId="{9CA7C66F-6CF9-4093-95BD-C861D9811AA0}" srcOrd="3" destOrd="0" parTransId="{5C383048-3A83-419C-82E9-AA46D2B4FFD3}" sibTransId="{9AC506A7-F034-46F5-B26F-46FD22856FB4}"/>
    <dgm:cxn modelId="{4B45AE37-5E95-4459-A22C-A76A562E440A}" srcId="{B842BC11-90CF-49FF-8D61-E8A8AAFE1BB6}" destId="{204779DA-9EFD-416C-AA17-3047285492E6}" srcOrd="4" destOrd="0" parTransId="{10182E5A-267A-4FF5-8BE4-365E5F0F59FD}" sibTransId="{89F8EF12-ABE9-4852-AA60-32F3BE4FD92C}"/>
    <dgm:cxn modelId="{CE77583E-4B8B-4A8E-A073-A01D7AF530AC}" type="presOf" srcId="{204779DA-9EFD-416C-AA17-3047285492E6}" destId="{CB52FD11-6E75-4074-AC8F-10E0FD59B7A0}" srcOrd="0" destOrd="0" presId="urn:microsoft.com/office/officeart/2005/8/layout/default"/>
    <dgm:cxn modelId="{E88E6FD0-5EE8-42CE-8AC4-D71962510EE7}" srcId="{B842BC11-90CF-49FF-8D61-E8A8AAFE1BB6}" destId="{0EFAF7DB-220E-474B-A306-B18848A2E64E}" srcOrd="0" destOrd="0" parTransId="{ADEA5C60-BA03-45CE-8AE4-87E8350E817F}" sibTransId="{8655DB40-16AB-41AF-B7B9-C009642A6E8E}"/>
    <dgm:cxn modelId="{6D1674D1-2D58-4FAD-8E59-426DA1232F03}" type="presOf" srcId="{D8C582AC-41CE-4DCB-A96A-E62C4A9FD12B}" destId="{79FDF4CD-FC85-473C-8640-D6B934064398}" srcOrd="0" destOrd="0" presId="urn:microsoft.com/office/officeart/2005/8/layout/default"/>
    <dgm:cxn modelId="{CE177ED6-5301-4272-A956-727294C79C84}" type="presOf" srcId="{7C4BAF08-4D0D-4AFB-8F06-7E4A17A4943B}" destId="{2E786C3B-F345-443E-93E6-A69B59460BCD}" srcOrd="0" destOrd="0" presId="urn:microsoft.com/office/officeart/2005/8/layout/default"/>
    <dgm:cxn modelId="{46BC50DE-28AD-4240-96F6-A2D83857C593}" srcId="{B842BC11-90CF-49FF-8D61-E8A8AAFE1BB6}" destId="{7C4BAF08-4D0D-4AFB-8F06-7E4A17A4943B}" srcOrd="2" destOrd="0" parTransId="{3191317F-2697-44E1-901A-44DC4CE8D629}" sibTransId="{D2A8EC49-D40B-4AB8-8933-3CED37E4933A}"/>
    <dgm:cxn modelId="{D4847AE9-4315-4524-B55D-762568F34AC7}" srcId="{B842BC11-90CF-49FF-8D61-E8A8AAFE1BB6}" destId="{D8C582AC-41CE-4DCB-A96A-E62C4A9FD12B}" srcOrd="1" destOrd="0" parTransId="{549B4EFC-0C5D-4D45-A92B-6C41601D3950}" sibTransId="{B07D5866-ED0B-447E-8702-E61898EECACD}"/>
    <dgm:cxn modelId="{7095E1F8-4EDE-4430-B07D-B7175589A733}" type="presOf" srcId="{B842BC11-90CF-49FF-8D61-E8A8AAFE1BB6}" destId="{068CCA7D-1404-4068-AB93-6968EFC37502}" srcOrd="0" destOrd="0" presId="urn:microsoft.com/office/officeart/2005/8/layout/default"/>
    <dgm:cxn modelId="{B760F2FE-636B-40D9-8B75-247D298690E6}" type="presOf" srcId="{9CA7C66F-6CF9-4093-95BD-C861D9811AA0}" destId="{C593AB34-4B84-4F47-A09D-1663F9F71AFC}" srcOrd="0" destOrd="0" presId="urn:microsoft.com/office/officeart/2005/8/layout/default"/>
    <dgm:cxn modelId="{F4E07B8D-06AB-43DD-9867-EFEB9FFD1C3C}" type="presParOf" srcId="{068CCA7D-1404-4068-AB93-6968EFC37502}" destId="{EAA4FAF7-2B1B-440D-AB04-52061A8327A8}" srcOrd="0" destOrd="0" presId="urn:microsoft.com/office/officeart/2005/8/layout/default"/>
    <dgm:cxn modelId="{F1F78DF2-DF0A-4759-8E36-C6C1FD3C6624}" type="presParOf" srcId="{068CCA7D-1404-4068-AB93-6968EFC37502}" destId="{D86C629E-FD24-4979-AD6C-FF765663342C}" srcOrd="1" destOrd="0" presId="urn:microsoft.com/office/officeart/2005/8/layout/default"/>
    <dgm:cxn modelId="{99C4942C-5430-4715-850B-2741379834CE}" type="presParOf" srcId="{068CCA7D-1404-4068-AB93-6968EFC37502}" destId="{79FDF4CD-FC85-473C-8640-D6B934064398}" srcOrd="2" destOrd="0" presId="urn:microsoft.com/office/officeart/2005/8/layout/default"/>
    <dgm:cxn modelId="{763FF204-124C-4A91-AC78-A0242E699219}" type="presParOf" srcId="{068CCA7D-1404-4068-AB93-6968EFC37502}" destId="{2A47414A-44BB-409C-8E51-EBF8F51E1110}" srcOrd="3" destOrd="0" presId="urn:microsoft.com/office/officeart/2005/8/layout/default"/>
    <dgm:cxn modelId="{232908A3-ACB2-4555-A8B4-EB070A9E6361}" type="presParOf" srcId="{068CCA7D-1404-4068-AB93-6968EFC37502}" destId="{2E786C3B-F345-443E-93E6-A69B59460BCD}" srcOrd="4" destOrd="0" presId="urn:microsoft.com/office/officeart/2005/8/layout/default"/>
    <dgm:cxn modelId="{D2DCE8A9-E418-4DA8-A434-8653EC4DA4DF}" type="presParOf" srcId="{068CCA7D-1404-4068-AB93-6968EFC37502}" destId="{6F95ADBF-3727-4E40-8E7D-89E000F0CCE1}" srcOrd="5" destOrd="0" presId="urn:microsoft.com/office/officeart/2005/8/layout/default"/>
    <dgm:cxn modelId="{4A688DA3-02A8-4441-9E80-ABBA03042C71}" type="presParOf" srcId="{068CCA7D-1404-4068-AB93-6968EFC37502}" destId="{C593AB34-4B84-4F47-A09D-1663F9F71AFC}" srcOrd="6" destOrd="0" presId="urn:microsoft.com/office/officeart/2005/8/layout/default"/>
    <dgm:cxn modelId="{E99B1015-DCEE-488C-B2B0-44E101F19F47}" type="presParOf" srcId="{068CCA7D-1404-4068-AB93-6968EFC37502}" destId="{5AD6466A-5AEB-4BDD-BDCC-43ADA92E714A}" srcOrd="7" destOrd="0" presId="urn:microsoft.com/office/officeart/2005/8/layout/default"/>
    <dgm:cxn modelId="{41AA03CB-4EB0-4786-B65E-553AA06558F5}" type="presParOf" srcId="{068CCA7D-1404-4068-AB93-6968EFC37502}" destId="{CB52FD11-6E75-4074-AC8F-10E0FD59B7A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4FAF7-2B1B-440D-AB04-52061A8327A8}">
      <dsp:nvSpPr>
        <dsp:cNvPr id="0" name=""/>
        <dsp:cNvSpPr/>
      </dsp:nvSpPr>
      <dsp:spPr>
        <a:xfrm>
          <a:off x="277308" y="199"/>
          <a:ext cx="2093712" cy="125622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rgbClr val="010000"/>
              </a:solidFill>
              <a:latin typeface="Segoe Print"/>
            </a:rPr>
            <a:t>Propriception</a:t>
          </a:r>
          <a:endParaRPr lang="en-US" sz="1800" b="0" i="0" u="none" strike="noStrike" kern="1200" cap="none" baseline="0" noProof="0">
            <a:solidFill>
              <a:srgbClr val="010000"/>
            </a:solidFill>
            <a:latin typeface="Segoe Print"/>
          </a:endParaRPr>
        </a:p>
      </dsp:txBody>
      <dsp:txXfrm>
        <a:off x="277308" y="199"/>
        <a:ext cx="2093712" cy="1256227"/>
      </dsp:txXfrm>
    </dsp:sp>
    <dsp:sp modelId="{79FDF4CD-FC85-473C-8640-D6B934064398}">
      <dsp:nvSpPr>
        <dsp:cNvPr id="0" name=""/>
        <dsp:cNvSpPr/>
      </dsp:nvSpPr>
      <dsp:spPr>
        <a:xfrm>
          <a:off x="2580392" y="199"/>
          <a:ext cx="2093712" cy="125622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Segoe Print"/>
            </a:rPr>
            <a:t>Collaboration of muscles and body parts</a:t>
          </a:r>
        </a:p>
      </dsp:txBody>
      <dsp:txXfrm>
        <a:off x="2580392" y="199"/>
        <a:ext cx="2093712" cy="1256227"/>
      </dsp:txXfrm>
    </dsp:sp>
    <dsp:sp modelId="{2E786C3B-F345-443E-93E6-A69B59460BCD}">
      <dsp:nvSpPr>
        <dsp:cNvPr id="0" name=""/>
        <dsp:cNvSpPr/>
      </dsp:nvSpPr>
      <dsp:spPr>
        <a:xfrm>
          <a:off x="277308" y="1465798"/>
          <a:ext cx="2093712" cy="125622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Segoe Print"/>
            </a:rPr>
            <a:t>Developement of gross motor skills</a:t>
          </a:r>
        </a:p>
      </dsp:txBody>
      <dsp:txXfrm>
        <a:off x="277308" y="1465798"/>
        <a:ext cx="2093712" cy="1256227"/>
      </dsp:txXfrm>
    </dsp:sp>
    <dsp:sp modelId="{C593AB34-4B84-4F47-A09D-1663F9F71AFC}">
      <dsp:nvSpPr>
        <dsp:cNvPr id="0" name=""/>
        <dsp:cNvSpPr/>
      </dsp:nvSpPr>
      <dsp:spPr>
        <a:xfrm>
          <a:off x="2580392" y="1465798"/>
          <a:ext cx="2093712" cy="12562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Segoe Print"/>
            </a:rPr>
            <a:t>Neuromuscular activation</a:t>
          </a:r>
          <a:endParaRPr lang="en-US" sz="1800" kern="1200"/>
        </a:p>
      </dsp:txBody>
      <dsp:txXfrm>
        <a:off x="2580392" y="1465798"/>
        <a:ext cx="2093712" cy="1256227"/>
      </dsp:txXfrm>
    </dsp:sp>
    <dsp:sp modelId="{CB52FD11-6E75-4074-AC8F-10E0FD59B7A0}">
      <dsp:nvSpPr>
        <dsp:cNvPr id="0" name=""/>
        <dsp:cNvSpPr/>
      </dsp:nvSpPr>
      <dsp:spPr>
        <a:xfrm>
          <a:off x="1428850" y="2931397"/>
          <a:ext cx="2093712" cy="125622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Segoe Print"/>
            </a:rPr>
            <a:t>Mental Focus</a:t>
          </a:r>
          <a:endParaRPr lang="en-US" sz="1800" kern="1200"/>
        </a:p>
      </dsp:txBody>
      <dsp:txXfrm>
        <a:off x="1428850" y="2931397"/>
        <a:ext cx="2093712" cy="12562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4/23/2020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4/23/2020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4/23/2020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4/23/2020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4/23/2020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4/23/2020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4/23/2020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4/23/2020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grpSp>
        <p:nvGrpSpPr>
          <p:cNvPr id="9" name="Group 8"/>
          <p:cNvGrpSpPr/>
          <p:nvPr/>
        </p:nvGrpSpPr>
        <p:grpSpPr>
          <a:xfrm>
            <a:off x="574431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285120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/>
          <p:cNvSpPr>
            <a:spLocks noGrp="1" noChangeAspect="1"/>
          </p:cNvSpPr>
          <p:nvPr>
            <p:ph type="pic" sz="quarter" idx="17"/>
          </p:nvPr>
        </p:nvSpPr>
        <p:spPr>
          <a:xfrm>
            <a:off x="833620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/>
          </a:p>
        </p:txBody>
      </p:sp>
      <p:sp>
        <p:nvSpPr>
          <p:cNvPr id="37" name="Picture Placeholder 33"/>
          <p:cNvSpPr>
            <a:spLocks noGrp="1" noChangeAspect="1"/>
          </p:cNvSpPr>
          <p:nvPr>
            <p:ph type="pic" sz="quarter" idx="18"/>
          </p:nvPr>
        </p:nvSpPr>
        <p:spPr>
          <a:xfrm>
            <a:off x="6544309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648200"/>
            <a:ext cx="4368980" cy="1295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648200"/>
            <a:ext cx="4368980" cy="1295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4/23/2020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grpSp>
        <p:nvGrpSpPr>
          <p:cNvPr id="35" name="Group 34"/>
          <p:cNvGrpSpPr>
            <a:grpSpLocks noChangeAspect="1"/>
          </p:cNvGrpSpPr>
          <p:nvPr/>
        </p:nvGrpSpPr>
        <p:grpSpPr>
          <a:xfrm rot="5400000">
            <a:off x="4030971" y="647727"/>
            <a:ext cx="4116828" cy="338328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3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263071" y="1127733"/>
            <a:ext cx="4114800" cy="3381614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65" name="Group 64"/>
          <p:cNvGrpSpPr>
            <a:grpSpLocks noChangeAspect="1"/>
          </p:cNvGrpSpPr>
          <p:nvPr/>
        </p:nvGrpSpPr>
        <p:grpSpPr>
          <a:xfrm rot="5400000">
            <a:off x="7803905" y="1127738"/>
            <a:ext cx="4114800" cy="338161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66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/>
          <p:cNvSpPr>
            <a:spLocks noGrp="1"/>
          </p:cNvSpPr>
          <p:nvPr>
            <p:ph type="pic" sz="quarter" idx="18"/>
          </p:nvPr>
        </p:nvSpPr>
        <p:spPr>
          <a:xfrm>
            <a:off x="4599885" y="53340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/>
          </a:p>
        </p:txBody>
      </p:sp>
      <p:sp>
        <p:nvSpPr>
          <p:cNvPr id="79" name="Picture Placeholder 33"/>
          <p:cNvSpPr>
            <a:spLocks noGrp="1"/>
          </p:cNvSpPr>
          <p:nvPr>
            <p:ph type="pic" sz="quarter" idx="19"/>
          </p:nvPr>
        </p:nvSpPr>
        <p:spPr>
          <a:xfrm>
            <a:off x="834571" y="101359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/>
          </a:p>
        </p:txBody>
      </p:sp>
      <p:sp>
        <p:nvSpPr>
          <p:cNvPr id="80" name="Picture Placeholder 33"/>
          <p:cNvSpPr>
            <a:spLocks noGrp="1"/>
          </p:cNvSpPr>
          <p:nvPr>
            <p:ph type="pic" sz="quarter" idx="20"/>
          </p:nvPr>
        </p:nvSpPr>
        <p:spPr>
          <a:xfrm>
            <a:off x="8375405" y="1013591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948871" y="5018002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582378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489705" y="5018002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4/23/2020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4361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6465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048893"/>
            <a:ext cx="2286000" cy="2514599"/>
          </a:xfrm>
        </p:spPr>
        <p:txBody>
          <a:bodyPr anchor="ctr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4/23/2020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4/23/2020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4/23/2020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4/23/2020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/>
              <a:pPr/>
              <a:t>4/23/2020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adget.com/2016-05-02-theres-a-standing-desk-and-balance-board-for-kids-now.html?guccounter=1&amp;guce_referrer=aHR0cHM6Ly93d3cuZ29vZ2xlLmNvbS8&amp;guce_referrer_sig=AQAAAFJdzm-Pl6tVd9xWBH-Vh8dorF3yq9-Ks3a6en4zxk5XkgnDCFlFC4mbn3a8xOH3JWduYe_dZ3ralVmYYXZBBbPVvEcvIlQP5waJZNAHAenDr9UZtqW7tjKUW73XNUKhgBq1QH3o2o24lFB6zK2_ivjuCvW-8Jf2Gn5j_5HrL75g" TargetMode="External"/><Relationship Id="rId3" Type="http://schemas.openxmlformats.org/officeDocument/2006/relationships/hyperlink" Target="https://ae01.alicdn.com/kf/H397c2bea58a14b78871440611f7ba048Y/Balance-Board-Toy-Wooden-Seesaw-Indoor-Curved-Board-Baby-Double-Wooden-Outdoor-Seesaw-Yoga-Board-Outdoor.jpg" TargetMode="External"/><Relationship Id="rId7" Type="http://schemas.openxmlformats.org/officeDocument/2006/relationships/hyperlink" Target="https://ars.els-cdn.com/content/image/1-s2.0-S2213158216301176-gr4.jpg" TargetMode="External"/><Relationship Id="rId2" Type="http://schemas.openxmlformats.org/officeDocument/2006/relationships/hyperlink" Target="https://www.fantasticdyspraxic.co.uk/wp-content/uploads/2016/04/balancebeamaction-tuftex-1-160x160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journals.plos.org/plosone/article?id=10.1371/journal.pone.0174214" TargetMode="External"/><Relationship Id="rId5" Type="http://schemas.openxmlformats.org/officeDocument/2006/relationships/hyperlink" Target="https://www.shutterstock.com/g/bjphotographs?searchterm=wobbleboards&amp;sort=popular" TargetMode="External"/><Relationship Id="rId10" Type="http://schemas.openxmlformats.org/officeDocument/2006/relationships/hyperlink" Target="https://www.sciencedirect.com/science/article/pii/S2213158216301176" TargetMode="External"/><Relationship Id="rId4" Type="http://schemas.openxmlformats.org/officeDocument/2006/relationships/hyperlink" Target="https://www.shutterstock.com/image-photo/closeup-on-fit-sports-woman-fitness-1398930392?irgwc=1&amp;utm_medium=Affiliate&amp;utm_campaign=Pixabay+GmbH&amp;utm_source=44814&amp;utm_term=https%3A%2F%2Fpixabay.com%2Fimages%2Fsearch%2Fbalance%2520boards%2F" TargetMode="External"/><Relationship Id="rId9" Type="http://schemas.openxmlformats.org/officeDocument/2006/relationships/hyperlink" Target="https://www.cheapdisabilityaids.co.uk/ekmps/shops/podcmedia/images/tai-chi-balance-board-large-152184-1-p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friend-boy-girls-kids-clipart-2782785/" TargetMode="External"/><Relationship Id="rId2" Type="http://schemas.openxmlformats.org/officeDocument/2006/relationships/hyperlink" Target="https://www.gettingsmart.com/2019/10/4-holistic-classroom-ideas-inspired-by-maslows-humanist-approach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ocketbook.co.uk/blog/2018/02/06/multiple-intelligences/multiple-intelligences-howard-gardner/" TargetMode="External"/><Relationship Id="rId4" Type="http://schemas.openxmlformats.org/officeDocument/2006/relationships/hyperlink" Target="https://www.nhs.uk/conditions/developmental-coordination-disorder-dyspraxia/treatmen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19680" y="1752600"/>
            <a:ext cx="7803933" cy="1828800"/>
          </a:xfrm>
        </p:spPr>
        <p:txBody>
          <a:bodyPr>
            <a:normAutofit fontScale="90000"/>
          </a:bodyPr>
          <a:lstStyle/>
          <a:p>
            <a:r>
              <a:rPr lang="en-US">
                <a:latin typeface="Arial"/>
                <a:cs typeface="Arial"/>
              </a:rPr>
              <a:t>How the use of Multi-Sensory Resources can support an individual with a Specific Learning Difficulty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00576" y="3654972"/>
            <a:ext cx="6858002" cy="914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By Theresa Peters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/>
                <a:cs typeface="Arial"/>
              </a:rPr>
              <a:t>Focus</a:t>
            </a:r>
            <a:br>
              <a:rPr lang="en-US"/>
            </a:b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7345" indent="-347345"/>
            <a:r>
              <a:rPr lang="en-US">
                <a:latin typeface="Arial"/>
                <a:cs typeface="Arial"/>
              </a:rPr>
              <a:t>To discuss a resource one has researched. To evaluate the impact this has on a child with Development Coordination Disorder (DCD)</a:t>
            </a:r>
          </a:p>
          <a:p>
            <a:pPr marL="347345" indent="-347345"/>
            <a:endParaRPr lang="en-US">
              <a:latin typeface="Arial"/>
              <a:cs typeface="Arial"/>
            </a:endParaRPr>
          </a:p>
          <a:p>
            <a:pPr marL="347345" indent="-347345"/>
            <a:r>
              <a:rPr lang="en-US">
                <a:latin typeface="Arial"/>
                <a:cs typeface="Arial"/>
              </a:rPr>
              <a:t>Further discussion on the relevance of Multi-sensory resources and the role they play in a child's education</a:t>
            </a:r>
            <a:endParaRPr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Diamond 16">
            <a:extLst>
              <a:ext uri="{FF2B5EF4-FFF2-40B4-BE49-F238E27FC236}">
                <a16:creationId xmlns:a16="http://schemas.microsoft.com/office/drawing/2014/main" id="{25F007B4-B0DA-4D21-A8C8-9987CE453403}"/>
              </a:ext>
            </a:extLst>
          </p:cNvPr>
          <p:cNvSpPr/>
          <p:nvPr/>
        </p:nvSpPr>
        <p:spPr>
          <a:xfrm>
            <a:off x="3977224" y="51957"/>
            <a:ext cx="4370715" cy="4514489"/>
          </a:xfrm>
          <a:prstGeom prst="diamon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1958" y="2103705"/>
            <a:ext cx="5026327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>
                <a:latin typeface="Arial"/>
                <a:cs typeface="Arial"/>
              </a:rPr>
              <a:t>The resource – Balance/Wobble Boards</a:t>
            </a:r>
            <a:endParaRPr lang="en-US"/>
          </a:p>
        </p:txBody>
      </p:sp>
      <p:pic>
        <p:nvPicPr>
          <p:cNvPr id="7" name="Picture 7" descr="A picture containing person, outdoor, riding, man&#10;&#10;Description generated with very high confidence">
            <a:extLst>
              <a:ext uri="{FF2B5EF4-FFF2-40B4-BE49-F238E27FC236}">
                <a16:creationId xmlns:a16="http://schemas.microsoft.com/office/drawing/2014/main" id="{B238E658-36CA-4F91-8DDE-7B87FF692A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230" y="333260"/>
            <a:ext cx="2743200" cy="2740914"/>
          </a:xfrm>
          <a:prstGeom prst="rect">
            <a:avLst/>
          </a:prstGeom>
        </p:spPr>
      </p:pic>
      <p:pic>
        <p:nvPicPr>
          <p:cNvPr id="9" name="Picture 9" descr="A picture containing person, table, holding, small&#10;&#10;Description generated with very high confidence">
            <a:extLst>
              <a:ext uri="{FF2B5EF4-FFF2-40B4-BE49-F238E27FC236}">
                <a16:creationId xmlns:a16="http://schemas.microsoft.com/office/drawing/2014/main" id="{984005DE-C1AD-4393-B118-F76C1A7A09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381" y="4654238"/>
            <a:ext cx="2743200" cy="1920240"/>
          </a:xfrm>
          <a:prstGeom prst="rect">
            <a:avLst/>
          </a:prstGeom>
        </p:spPr>
      </p:pic>
      <p:pic>
        <p:nvPicPr>
          <p:cNvPr id="11" name="Picture 11" descr="A picture containing table, indoor, sitting, coffee&#10;&#10;Description generated with very high confidence">
            <a:extLst>
              <a:ext uri="{FF2B5EF4-FFF2-40B4-BE49-F238E27FC236}">
                <a16:creationId xmlns:a16="http://schemas.microsoft.com/office/drawing/2014/main" id="{44B131DC-43A0-4086-BE3E-83579FF5F8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5682" y="556691"/>
            <a:ext cx="3102634" cy="2164655"/>
          </a:xfrm>
          <a:prstGeom prst="rect">
            <a:avLst/>
          </a:prstGeom>
        </p:spPr>
      </p:pic>
      <p:pic>
        <p:nvPicPr>
          <p:cNvPr id="13" name="Picture 13" descr="A picture containing indoor, sitting, table, white&#10;&#10;Description generated with very high confidence">
            <a:extLst>
              <a:ext uri="{FF2B5EF4-FFF2-40B4-BE49-F238E27FC236}">
                <a16:creationId xmlns:a16="http://schemas.microsoft.com/office/drawing/2014/main" id="{B9E2FD30-1D47-4BC7-B370-E083063E8E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63796" y="4518775"/>
            <a:ext cx="2743200" cy="1271016"/>
          </a:xfrm>
          <a:prstGeom prst="rect">
            <a:avLst/>
          </a:prstGeom>
        </p:spPr>
      </p:pic>
      <p:pic>
        <p:nvPicPr>
          <p:cNvPr id="15" name="Picture 15" descr="A picture containing person, indoor, sitting, table&#10;&#10;Description generated with very high confidence">
            <a:extLst>
              <a:ext uri="{FF2B5EF4-FFF2-40B4-BE49-F238E27FC236}">
                <a16:creationId xmlns:a16="http://schemas.microsoft.com/office/drawing/2014/main" id="{8A1AD5DD-BDD2-4A30-B962-ED35F95463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1985" y="4659701"/>
            <a:ext cx="1851805" cy="190931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02D862A-AA8E-480C-AB81-82900F43275A}"/>
              </a:ext>
            </a:extLst>
          </p:cNvPr>
          <p:cNvSpPr txBox="1"/>
          <p:nvPr/>
        </p:nvSpPr>
        <p:spPr>
          <a:xfrm>
            <a:off x="641230" y="3085381"/>
            <a:ext cx="284384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err="1">
                <a:latin typeface="Arial"/>
                <a:cs typeface="Arial"/>
              </a:rPr>
              <a:t>Fantasticdyspraxic</a:t>
            </a:r>
            <a:r>
              <a:rPr lang="en-US">
                <a:latin typeface="Arial"/>
                <a:cs typeface="Arial"/>
              </a:rPr>
              <a:t> n.d.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31A4DF-0F1D-4D39-8E4A-DAC1F12D745D}"/>
              </a:ext>
            </a:extLst>
          </p:cNvPr>
          <p:cNvSpPr txBox="1"/>
          <p:nvPr/>
        </p:nvSpPr>
        <p:spPr>
          <a:xfrm>
            <a:off x="8663796" y="272594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Arial"/>
                <a:cs typeface="Arial"/>
              </a:rPr>
              <a:t>Alliance images </a:t>
            </a:r>
            <a:r>
              <a:rPr lang="en-US" err="1">
                <a:latin typeface="Arial"/>
                <a:cs typeface="Arial"/>
              </a:rPr>
              <a:t>n.d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CA417B0-1E5A-4312-BAFD-99C9F5050B85}"/>
              </a:ext>
            </a:extLst>
          </p:cNvPr>
          <p:cNvSpPr txBox="1"/>
          <p:nvPr/>
        </p:nvSpPr>
        <p:spPr>
          <a:xfrm>
            <a:off x="5155721" y="656470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Arial"/>
                <a:cs typeface="Arial"/>
              </a:rPr>
              <a:t>Aliexpress.com </a:t>
            </a:r>
            <a:r>
              <a:rPr lang="en-US" err="1">
                <a:latin typeface="Arial"/>
                <a:cs typeface="Arial"/>
              </a:rPr>
              <a:t>n.d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25C4755-D2C0-498C-B842-0DD07953239E}"/>
              </a:ext>
            </a:extLst>
          </p:cNvPr>
          <p:cNvSpPr txBox="1"/>
          <p:nvPr/>
        </p:nvSpPr>
        <p:spPr>
          <a:xfrm>
            <a:off x="797584" y="649101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err="1">
                <a:latin typeface="Arial"/>
                <a:cs typeface="Arial"/>
              </a:rPr>
              <a:t>Bjphotographs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n.d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E0C7C1A-F1C4-415D-BDF0-AB9EC082CDF9}"/>
              </a:ext>
            </a:extLst>
          </p:cNvPr>
          <p:cNvSpPr txBox="1"/>
          <p:nvPr/>
        </p:nvSpPr>
        <p:spPr>
          <a:xfrm>
            <a:off x="8577532" y="587458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Arial"/>
              </a:rPr>
              <a:t>Fantasticdyspraxic n.d.</a:t>
            </a:r>
            <a:r>
              <a:rPr lang="en-US">
                <a:latin typeface="Arial"/>
                <a:cs typeface="Arial"/>
              </a:rPr>
              <a:t>​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-444062"/>
            <a:ext cx="10058402" cy="1219200"/>
          </a:xfrm>
        </p:spPr>
        <p:txBody>
          <a:bodyPr/>
          <a:lstStyle/>
          <a:p>
            <a:r>
              <a:rPr lang="en-US">
                <a:latin typeface="Arial"/>
                <a:cs typeface="Arial"/>
              </a:rPr>
              <a:t>The Science behind it</a:t>
            </a:r>
          </a:p>
        </p:txBody>
      </p:sp>
      <p:graphicFrame>
        <p:nvGraphicFramePr>
          <p:cNvPr id="9" name="Content Placeholder 8" descr="Basic Block List" title="SmartArt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63273200"/>
              </p:ext>
            </p:extLst>
          </p:nvPr>
        </p:nvGraphicFramePr>
        <p:xfrm>
          <a:off x="286407" y="1208142"/>
          <a:ext cx="4951413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10" descr="A screenshot of a video game&#10;&#10;Description generated with high confidence">
            <a:extLst>
              <a:ext uri="{FF2B5EF4-FFF2-40B4-BE49-F238E27FC236}">
                <a16:creationId xmlns:a16="http://schemas.microsoft.com/office/drawing/2014/main" id="{AB065C8D-0F2C-4B32-BE45-15491C7301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6513" y="1591811"/>
            <a:ext cx="4871049" cy="29986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EBDDED0-67F2-45B1-B649-9FB15ABA3EB1}"/>
              </a:ext>
            </a:extLst>
          </p:cNvPr>
          <p:cNvSpPr txBox="1"/>
          <p:nvPr/>
        </p:nvSpPr>
        <p:spPr>
          <a:xfrm>
            <a:off x="6090745" y="4593021"/>
            <a:ext cx="5016062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solidFill>
                  <a:srgbClr val="606060"/>
                </a:solidFill>
                <a:latin typeface="Helvetica"/>
                <a:cs typeface="Helvetica"/>
              </a:rPr>
              <a:t>Bonney ,Jelsma  ,Ferguson,Smits-Engelsman, 2017</a:t>
            </a:r>
            <a:endParaRPr lang="en-US" sz="1200">
              <a:solidFill>
                <a:srgbClr val="9A5315"/>
              </a:solidFill>
              <a:latin typeface="Segoe Print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holding, small, set, table&#10;&#10;Description generated with very high confidence">
            <a:extLst>
              <a:ext uri="{FF2B5EF4-FFF2-40B4-BE49-F238E27FC236}">
                <a16:creationId xmlns:a16="http://schemas.microsoft.com/office/drawing/2014/main" id="{27E9A1EE-C75B-4D62-A117-243EDCE9CFC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192" r="1192"/>
          <a:stretch/>
        </p:blipFill>
        <p:spPr>
          <a:xfrm>
            <a:off x="8325239" y="3032612"/>
            <a:ext cx="3244610" cy="2495730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01CE98-CD29-4913-93A5-E38B3E1A4CA0}"/>
              </a:ext>
            </a:extLst>
          </p:cNvPr>
          <p:cNvSpPr txBox="1"/>
          <p:nvPr/>
        </p:nvSpPr>
        <p:spPr>
          <a:xfrm>
            <a:off x="8232476" y="5644550"/>
            <a:ext cx="3965274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/>
                <a:cs typeface="Arial"/>
              </a:rPr>
              <a:t>McLeod, Langevin, 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Dewey </a:t>
            </a:r>
            <a:r>
              <a:rPr lang="en-US" sz="1200" dirty="0">
                <a:solidFill>
                  <a:schemeClr val="tx2"/>
                </a:solidFill>
                <a:latin typeface="Arial"/>
                <a:cs typeface="Arial"/>
              </a:rPr>
              <a:t>and 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Goodyear (2016)</a:t>
            </a:r>
            <a:endParaRPr lang="en-US" sz="12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8C650C38-2324-4644-B32B-89FEF1E0E12B}"/>
              </a:ext>
            </a:extLst>
          </p:cNvPr>
          <p:cNvSpPr/>
          <p:nvPr/>
        </p:nvSpPr>
        <p:spPr>
          <a:xfrm rot="2220000">
            <a:off x="3434017" y="1761528"/>
            <a:ext cx="977660" cy="4888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5E2074-5781-4B4A-8F17-9449CBD1C002}"/>
              </a:ext>
            </a:extLst>
          </p:cNvPr>
          <p:cNvSpPr txBox="1"/>
          <p:nvPr/>
        </p:nvSpPr>
        <p:spPr>
          <a:xfrm>
            <a:off x="940459" y="1228006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>
                <a:latin typeface="Arial"/>
                <a:cs typeface="Arial"/>
              </a:rPr>
              <a:t>Use of balance board requires focus and concentration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81F148-EF2B-4BF4-A1C1-3790810C3849}"/>
              </a:ext>
            </a:extLst>
          </p:cNvPr>
          <p:cNvSpPr txBox="1"/>
          <p:nvPr/>
        </p:nvSpPr>
        <p:spPr>
          <a:xfrm>
            <a:off x="4462013" y="2032240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>
                <a:latin typeface="Arial"/>
                <a:cs typeface="Arial"/>
              </a:rPr>
              <a:t>Both sides of brain communicate with each other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B24F1B4F-48E6-47FF-9608-CF1AF88F7C55}"/>
              </a:ext>
            </a:extLst>
          </p:cNvPr>
          <p:cNvSpPr/>
          <p:nvPr/>
        </p:nvSpPr>
        <p:spPr>
          <a:xfrm rot="5520000">
            <a:off x="5173677" y="3213641"/>
            <a:ext cx="977660" cy="4888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D7B09F-FCD9-4338-BD19-383CAD35F725}"/>
              </a:ext>
            </a:extLst>
          </p:cNvPr>
          <p:cNvSpPr txBox="1"/>
          <p:nvPr/>
        </p:nvSpPr>
        <p:spPr>
          <a:xfrm>
            <a:off x="4288586" y="4216700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>
                <a:latin typeface="Arial"/>
                <a:cs typeface="Arial"/>
              </a:rPr>
              <a:t>Repeated, focused use </a:t>
            </a:r>
            <a:r>
              <a:rPr lang="en-US" sz="1600" dirty="0">
                <a:latin typeface="Arial"/>
                <a:cs typeface="Arial"/>
              </a:rPr>
              <a:t>results in improved coordination</a:t>
            </a: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20BCA98F-C402-4B10-B605-95A32BEA5F6D}"/>
              </a:ext>
            </a:extLst>
          </p:cNvPr>
          <p:cNvSpPr/>
          <p:nvPr/>
        </p:nvSpPr>
        <p:spPr>
          <a:xfrm rot="12840000">
            <a:off x="2844545" y="4061906"/>
            <a:ext cx="977660" cy="4888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D451203-AB83-4856-91E9-33FE91F159A5}"/>
              </a:ext>
            </a:extLst>
          </p:cNvPr>
          <p:cNvSpPr txBox="1"/>
          <p:nvPr/>
        </p:nvSpPr>
        <p:spPr>
          <a:xfrm>
            <a:off x="779613" y="3252518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>
                <a:latin typeface="Arial"/>
                <a:cs typeface="Arial"/>
              </a:rPr>
              <a:t>Development of self-awareness and spatial awareness</a:t>
            </a: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4994CB3C-4F1C-4CF5-B920-09BEF665E058}"/>
              </a:ext>
            </a:extLst>
          </p:cNvPr>
          <p:cNvSpPr/>
          <p:nvPr/>
        </p:nvSpPr>
        <p:spPr>
          <a:xfrm rot="16260000">
            <a:off x="1780620" y="2408509"/>
            <a:ext cx="977660" cy="4888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/>
                <a:cs typeface="Arial"/>
              </a:rPr>
              <a:t>Activities and Methods of Use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Arial"/>
                <a:cs typeface="Arial"/>
              </a:rPr>
              <a:t>Physical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347345" indent="-347345"/>
            <a:r>
              <a:rPr lang="en-US">
                <a:latin typeface="Arial"/>
                <a:cs typeface="Arial"/>
              </a:rPr>
              <a:t>Balancing</a:t>
            </a:r>
          </a:p>
          <a:p>
            <a:pPr marL="347345" indent="-347345"/>
            <a:r>
              <a:rPr lang="en-US">
                <a:latin typeface="Arial"/>
                <a:cs typeface="Arial"/>
              </a:rPr>
              <a:t>Hand to  hand throwing using bean bags, water balloons, scarves</a:t>
            </a:r>
          </a:p>
          <a:p>
            <a:pPr marL="347345" indent="-347345"/>
            <a:r>
              <a:rPr lang="en-US">
                <a:latin typeface="Arial"/>
                <a:cs typeface="Arial"/>
              </a:rPr>
              <a:t>Catching bubbles while using</a:t>
            </a:r>
          </a:p>
          <a:p>
            <a:pPr marL="347345" indent="-347345"/>
            <a:r>
              <a:rPr lang="en-US">
                <a:latin typeface="Arial"/>
                <a:cs typeface="Arial"/>
              </a:rPr>
              <a:t>Playing magnetic games, magnetic fishing, Hook a duck</a:t>
            </a:r>
          </a:p>
          <a:p>
            <a:pPr marL="347345" indent="-347345"/>
            <a:r>
              <a:rPr lang="en-US">
                <a:latin typeface="Arial"/>
                <a:cs typeface="Arial"/>
              </a:rPr>
              <a:t>Use while doing creative activities, drawing, painting, writing, playground chalking</a:t>
            </a:r>
          </a:p>
          <a:p>
            <a:pPr marL="347345" indent="-347345"/>
            <a:r>
              <a:rPr lang="en-US">
                <a:latin typeface="Arial"/>
                <a:cs typeface="Arial"/>
              </a:rPr>
              <a:t>Some can be used in class at desk</a:t>
            </a:r>
            <a:endParaRPr lang="en-US" dirty="0">
              <a:latin typeface="Arial"/>
              <a:cs typeface="Arial"/>
            </a:endParaRPr>
          </a:p>
          <a:p>
            <a:pPr marL="347345" indent="-347345"/>
            <a:endParaRPr lang="en-US" dirty="0"/>
          </a:p>
          <a:p>
            <a:pPr marL="347345" indent="-347345"/>
            <a:endParaRPr lang="en-US" dirty="0"/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2AFEA09C-5D70-4414-9211-30ACCF9833C4}"/>
              </a:ext>
            </a:extLst>
          </p:cNvPr>
          <p:cNvSpPr/>
          <p:nvPr/>
        </p:nvSpPr>
        <p:spPr>
          <a:xfrm>
            <a:off x="7320951" y="1684941"/>
            <a:ext cx="3565583" cy="2472904"/>
          </a:xfrm>
          <a:prstGeom prst="wedgeRoundRectCallou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Exercise is </a:t>
            </a:r>
            <a:r>
              <a:rPr lang="en-US" sz="2000"/>
              <a:t>beneficial to idividuals with DCD</a:t>
            </a:r>
            <a:endParaRPr lang="en-US" sz="2000" dirty="0"/>
          </a:p>
          <a:p>
            <a:pPr algn="ctr"/>
            <a:r>
              <a:rPr lang="en-US" sz="2000"/>
              <a:t>NHS </a:t>
            </a:r>
            <a:endParaRPr lang="en-US" sz="2000" dirty="0"/>
          </a:p>
        </p:txBody>
      </p:sp>
      <p:pic>
        <p:nvPicPr>
          <p:cNvPr id="12" name="Picture 12" descr="A picture containing child, holding, game, standing&#10;&#10;Description generated with very high confidence">
            <a:extLst>
              <a:ext uri="{FF2B5EF4-FFF2-40B4-BE49-F238E27FC236}">
                <a16:creationId xmlns:a16="http://schemas.microsoft.com/office/drawing/2014/main" id="{059D79AF-184A-4CA1-B6CF-6B4AC2494E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1457" y="4638783"/>
            <a:ext cx="2743200" cy="157734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F2320CE-431A-4F00-9989-47F3611B6A3A}"/>
              </a:ext>
            </a:extLst>
          </p:cNvPr>
          <p:cNvSpPr txBox="1"/>
          <p:nvPr/>
        </p:nvSpPr>
        <p:spPr>
          <a:xfrm>
            <a:off x="5745192" y="6205268"/>
            <a:ext cx="274320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Arial"/>
                <a:cs typeface="Arial"/>
              </a:rPr>
              <a:t>Cooper, 2016</a:t>
            </a:r>
            <a:endParaRPr lang="en-US" sz="1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030" y="1120446"/>
            <a:ext cx="4956048" cy="823912"/>
          </a:xfrm>
        </p:spPr>
        <p:txBody>
          <a:bodyPr/>
          <a:lstStyle/>
          <a:p>
            <a:r>
              <a:rPr lang="en-US">
                <a:latin typeface="Arial"/>
                <a:cs typeface="Arial"/>
              </a:rPr>
              <a:t>Social and Emotional</a:t>
            </a:r>
            <a:endParaRPr lang="en-US" b="0">
              <a:ea typeface="+mn-lt"/>
              <a:cs typeface="+mn-lt"/>
            </a:endParaRP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634" y="2203150"/>
            <a:ext cx="4956048" cy="34766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7345" indent="-347345"/>
            <a:r>
              <a:rPr lang="en-US">
                <a:latin typeface="Arial"/>
                <a:cs typeface="Arial"/>
              </a:rPr>
              <a:t>Throwing bean bag to friends, encouraging cooperation and turn taking</a:t>
            </a:r>
            <a:endParaRPr lang="en-US">
              <a:ea typeface="+mn-lt"/>
              <a:cs typeface="+mn-lt"/>
            </a:endParaRPr>
          </a:p>
          <a:p>
            <a:pPr marL="347345" indent="-347345"/>
            <a:r>
              <a:rPr lang="en-US">
                <a:latin typeface="Arial"/>
                <a:cs typeface="Arial"/>
              </a:rPr>
              <a:t>Working in circle time</a:t>
            </a:r>
            <a:endParaRPr lang="en-US">
              <a:ea typeface="+mn-lt"/>
              <a:cs typeface="+mn-lt"/>
            </a:endParaRPr>
          </a:p>
          <a:p>
            <a:pPr marL="347345" indent="-347345"/>
            <a:r>
              <a:rPr lang="en-US">
                <a:latin typeface="Arial"/>
                <a:cs typeface="Arial"/>
              </a:rPr>
              <a:t>Encourages child to verbalise their plans for movement</a:t>
            </a:r>
            <a:endParaRPr lang="en-US">
              <a:ea typeface="+mn-lt"/>
              <a:cs typeface="+mn-lt"/>
            </a:endParaRPr>
          </a:p>
          <a:p>
            <a:pPr marL="347345" indent="-347345"/>
            <a:r>
              <a:rPr lang="en-US">
                <a:latin typeface="Arial"/>
                <a:cs typeface="Arial"/>
              </a:rPr>
              <a:t>Reduces use of team games</a:t>
            </a:r>
            <a:endParaRPr lang="en-US"/>
          </a:p>
        </p:txBody>
      </p:sp>
      <p:pic>
        <p:nvPicPr>
          <p:cNvPr id="7" name="Picture 7" descr="A couple of people that are standing in the grass&#10;&#10;Description generated with very high confidence">
            <a:extLst>
              <a:ext uri="{FF2B5EF4-FFF2-40B4-BE49-F238E27FC236}">
                <a16:creationId xmlns:a16="http://schemas.microsoft.com/office/drawing/2014/main" id="{A3711864-5EC3-4C56-A606-0C87BCBBDC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740" y="2201174"/>
            <a:ext cx="2743200" cy="2743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DDEDEE6-E0D9-4016-8277-4448A60ABA7B}"/>
              </a:ext>
            </a:extLst>
          </p:cNvPr>
          <p:cNvSpPr txBox="1"/>
          <p:nvPr/>
        </p:nvSpPr>
        <p:spPr>
          <a:xfrm>
            <a:off x="6794740" y="5141343"/>
            <a:ext cx="274320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Arial"/>
                <a:cs typeface="Arial"/>
              </a:rPr>
              <a:t>Sensory Educational n.d.</a:t>
            </a:r>
          </a:p>
        </p:txBody>
      </p:sp>
    </p:spTree>
    <p:extLst>
      <p:ext uri="{BB962C8B-B14F-4D97-AF65-F5344CB8AC3E}">
        <p14:creationId xmlns:p14="http://schemas.microsoft.com/office/powerpoint/2010/main" val="175592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3325" y="-255917"/>
            <a:ext cx="10058402" cy="1219200"/>
          </a:xfrm>
        </p:spPr>
        <p:txBody>
          <a:bodyPr/>
          <a:lstStyle/>
          <a:p>
            <a:r>
              <a:rPr lang="en-US">
                <a:latin typeface="Arial"/>
                <a:cs typeface="Arial"/>
              </a:rPr>
              <a:t>Links with theorists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994" y="747626"/>
            <a:ext cx="4999178" cy="2175383"/>
          </a:xfrm>
        </p:spPr>
        <p:txBody>
          <a:bodyPr>
            <a:normAutofit fontScale="92500" lnSpcReduction="20000"/>
          </a:bodyPr>
          <a:lstStyle/>
          <a:p>
            <a:r>
              <a:rPr lang="en-US" sz="2000">
                <a:solidFill>
                  <a:schemeClr val="tx2"/>
                </a:solidFill>
                <a:latin typeface="Arial"/>
                <a:cs typeface="Arial"/>
              </a:rPr>
              <a:t>Maslow</a:t>
            </a:r>
            <a:endParaRPr lang="en-US" sz="2000">
              <a:solidFill>
                <a:schemeClr val="tx2"/>
              </a:solidFill>
            </a:endParaRPr>
          </a:p>
          <a:p>
            <a:endParaRPr lang="en-US" sz="2800" dirty="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US" sz="2200">
                <a:latin typeface="Arial"/>
                <a:cs typeface="Arial"/>
              </a:rPr>
              <a:t>Maslows theory shows that self-esteem and confidence </a:t>
            </a:r>
            <a:r>
              <a:rPr lang="en-US" sz="2200" dirty="0">
                <a:latin typeface="Arial"/>
                <a:cs typeface="Arial"/>
              </a:rPr>
              <a:t>influence children's learning</a:t>
            </a:r>
          </a:p>
          <a:p>
            <a:endParaRPr lang="en-US" sz="28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pic>
        <p:nvPicPr>
          <p:cNvPr id="7" name="Picture 7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7D39F72E-C15B-49FE-8481-CD479403EA0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68931" y="2979528"/>
            <a:ext cx="4080863" cy="3002172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28427" y="746635"/>
            <a:ext cx="5099821" cy="1758440"/>
          </a:xfrm>
        </p:spPr>
        <p:txBody>
          <a:bodyPr>
            <a:normAutofit fontScale="92500" lnSpcReduction="20000"/>
          </a:bodyPr>
          <a:lstStyle/>
          <a:p>
            <a:r>
              <a:rPr lang="en-US" sz="2000">
                <a:solidFill>
                  <a:schemeClr val="tx2"/>
                </a:solidFill>
                <a:latin typeface="Arial"/>
                <a:cs typeface="Arial"/>
              </a:rPr>
              <a:t>Gardner's Theory of Multiple Intelligences</a:t>
            </a:r>
          </a:p>
          <a:p>
            <a:endParaRPr lang="en-US" dirty="0">
              <a:solidFill>
                <a:schemeClr val="tx2"/>
              </a:solidFill>
              <a:latin typeface="Arial"/>
              <a:cs typeface="Arial"/>
            </a:endParaRPr>
          </a:p>
          <a:p>
            <a:endParaRPr lang="en-US" dirty="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US">
                <a:latin typeface="Arial"/>
                <a:cs typeface="Arial"/>
              </a:rPr>
              <a:t>'Strengths and weaknesses in one area do not predict strengths and weakness in others'</a:t>
            </a:r>
          </a:p>
        </p:txBody>
      </p:sp>
      <p:pic>
        <p:nvPicPr>
          <p:cNvPr id="10" name="Picture 10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EE475A90-62EE-4361-8780-6AAC2BF1B1A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72200" y="2919165"/>
            <a:ext cx="5301104" cy="3065387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549E71B-DD81-466C-9B48-614C6719A756}"/>
              </a:ext>
            </a:extLst>
          </p:cNvPr>
          <p:cNvSpPr txBox="1"/>
          <p:nvPr/>
        </p:nvSpPr>
        <p:spPr>
          <a:xfrm>
            <a:off x="1072551" y="6075872"/>
            <a:ext cx="274320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Arial"/>
                <a:cs typeface="Arial"/>
              </a:rPr>
              <a:t>Drew,  n.d.</a:t>
            </a:r>
            <a:endParaRPr lang="en-US" sz="1200" dirty="0">
              <a:latin typeface="Arial"/>
              <a:cs typeface="Arial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A4D863-DBD6-420F-8028-E1D2B3C7AA72}"/>
              </a:ext>
            </a:extLst>
          </p:cNvPr>
          <p:cNvSpPr txBox="1"/>
          <p:nvPr/>
        </p:nvSpPr>
        <p:spPr>
          <a:xfrm>
            <a:off x="6176513" y="5845834"/>
            <a:ext cx="274320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Arial"/>
                <a:cs typeface="Arial"/>
              </a:rPr>
              <a:t>Clayton 2018</a:t>
            </a:r>
          </a:p>
        </p:txBody>
      </p:sp>
    </p:spTree>
    <p:extLst>
      <p:ext uri="{BB962C8B-B14F-4D97-AF65-F5344CB8AC3E}">
        <p14:creationId xmlns:p14="http://schemas.microsoft.com/office/powerpoint/2010/main" val="362186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92396EE5-DC4B-44FF-AB10-3FCBE8D7E139}"/>
              </a:ext>
            </a:extLst>
          </p:cNvPr>
          <p:cNvSpPr/>
          <p:nvPr/>
        </p:nvSpPr>
        <p:spPr>
          <a:xfrm>
            <a:off x="3826509" y="1822109"/>
            <a:ext cx="4528866" cy="322052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2"/>
                </a:solidFill>
                <a:latin typeface="Arial"/>
                <a:ea typeface="+mn-lt"/>
                <a:cs typeface="+mn-lt"/>
              </a:rPr>
              <a:t>Special educational needs and disability SEND </a:t>
            </a:r>
            <a:endParaRPr lang="en-US" sz="2800" b="1">
              <a:solidFill>
                <a:schemeClr val="tx2"/>
              </a:solidFill>
              <a:latin typeface="Arial"/>
              <a:ea typeface="+mn-lt"/>
              <a:cs typeface="Arial"/>
            </a:endParaRPr>
          </a:p>
          <a:p>
            <a:pPr algn="ctr"/>
            <a:r>
              <a:rPr lang="en-US" sz="2800" b="1">
                <a:solidFill>
                  <a:schemeClr val="tx2"/>
                </a:solidFill>
                <a:latin typeface="Arial"/>
                <a:ea typeface="+mn-lt"/>
                <a:cs typeface="+mn-lt"/>
              </a:rPr>
              <a:t>code of practice</a:t>
            </a:r>
            <a:endParaRPr lang="en-US" sz="2800" b="1">
              <a:solidFill>
                <a:schemeClr val="tx2"/>
              </a:solidFill>
              <a:latin typeface="Arial"/>
              <a:ea typeface="+mn-lt"/>
              <a:cs typeface="Arial"/>
            </a:endParaRPr>
          </a:p>
          <a:p>
            <a:pPr algn="ctr"/>
            <a:r>
              <a:rPr lang="en-US" sz="2800" b="1">
                <a:solidFill>
                  <a:schemeClr val="tx2"/>
                </a:solidFill>
                <a:latin typeface="Arial"/>
                <a:cs typeface="Arial"/>
              </a:rPr>
              <a:t>2015</a:t>
            </a:r>
            <a:endParaRPr lang="en-US" sz="2800" b="1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5F71A7-60F3-44ED-8A3C-B94A3ED435B0}"/>
              </a:ext>
            </a:extLst>
          </p:cNvPr>
          <p:cNvSpPr txBox="1"/>
          <p:nvPr/>
        </p:nvSpPr>
        <p:spPr>
          <a:xfrm>
            <a:off x="2595652" y="395916"/>
            <a:ext cx="7013274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b="1">
                <a:solidFill>
                  <a:schemeClr val="tx2"/>
                </a:solidFill>
                <a:latin typeface="Arial"/>
                <a:cs typeface="Arial"/>
              </a:rPr>
              <a:t>Four areas of SEN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64807B-2B1C-4700-A86F-92F974167DCC}"/>
              </a:ext>
            </a:extLst>
          </p:cNvPr>
          <p:cNvSpPr txBox="1"/>
          <p:nvPr/>
        </p:nvSpPr>
        <p:spPr>
          <a:xfrm>
            <a:off x="740075" y="1976527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>
                <a:solidFill>
                  <a:schemeClr val="tx2"/>
                </a:solidFill>
                <a:latin typeface="Arial"/>
                <a:cs typeface="Arial"/>
              </a:rPr>
              <a:t>1. Communication and Interaction</a:t>
            </a:r>
            <a:endParaRPr lang="en-US" sz="2400">
              <a:solidFill>
                <a:schemeClr val="tx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7C6D2C-7489-4578-A821-4F364541C4FB}"/>
              </a:ext>
            </a:extLst>
          </p:cNvPr>
          <p:cNvSpPr txBox="1"/>
          <p:nvPr/>
        </p:nvSpPr>
        <p:spPr>
          <a:xfrm>
            <a:off x="756249" y="4537494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dirty="0">
                <a:solidFill>
                  <a:schemeClr val="tx2"/>
                </a:solidFill>
                <a:latin typeface="Arial"/>
                <a:cs typeface="Arial"/>
              </a:rPr>
              <a:t>2. Cognition and </a:t>
            </a:r>
            <a:r>
              <a:rPr lang="en-US" sz="2400">
                <a:solidFill>
                  <a:schemeClr val="tx2"/>
                </a:solidFill>
                <a:latin typeface="Arial"/>
                <a:cs typeface="Arial"/>
              </a:rPr>
              <a:t>Learning Needs​</a:t>
            </a:r>
            <a:endParaRPr lang="en-US" sz="2400">
              <a:solidFill>
                <a:schemeClr val="tx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A2892A-A36E-4C7C-B277-5756A0390C07}"/>
              </a:ext>
            </a:extLst>
          </p:cNvPr>
          <p:cNvSpPr txBox="1"/>
          <p:nvPr/>
        </p:nvSpPr>
        <p:spPr>
          <a:xfrm>
            <a:off x="8980098" y="2050211"/>
            <a:ext cx="274320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>
                <a:solidFill>
                  <a:schemeClr val="tx2"/>
                </a:solidFill>
                <a:latin typeface="Arial"/>
              </a:rPr>
              <a:t>3. Social, emotional and </a:t>
            </a:r>
            <a:r>
              <a:rPr lang="en-US" sz="2400" dirty="0">
                <a:solidFill>
                  <a:schemeClr val="tx2"/>
                </a:solidFill>
                <a:latin typeface="Arial"/>
              </a:rPr>
              <a:t>mental health difficulties</a:t>
            </a:r>
            <a:endParaRPr lang="en-US" sz="240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8D5A36-D7EB-446B-AF0B-8866FB9A312E}"/>
              </a:ext>
            </a:extLst>
          </p:cNvPr>
          <p:cNvSpPr txBox="1"/>
          <p:nvPr/>
        </p:nvSpPr>
        <p:spPr>
          <a:xfrm>
            <a:off x="8865079" y="4264325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>
                <a:solidFill>
                  <a:schemeClr val="tx2"/>
                </a:solidFill>
                <a:latin typeface="Arial"/>
              </a:rPr>
              <a:t>4. Sensory or Physical Needs</a:t>
            </a:r>
            <a:endParaRPr lang="en-US" sz="2400">
              <a:solidFill>
                <a:schemeClr val="tx2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A picture containing mirror&#10;&#10;Description generated with very high confidence">
            <a:extLst>
              <a:ext uri="{FF2B5EF4-FFF2-40B4-BE49-F238E27FC236}">
                <a16:creationId xmlns:a16="http://schemas.microsoft.com/office/drawing/2014/main" id="{B6FB9C56-1F09-40F3-A873-73F3DC71D7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5779" y="2264633"/>
            <a:ext cx="3505199" cy="35195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8DF2A30-F0B4-4090-BCA8-B91194CB6A67}"/>
              </a:ext>
            </a:extLst>
          </p:cNvPr>
          <p:cNvSpPr txBox="1"/>
          <p:nvPr/>
        </p:nvSpPr>
        <p:spPr>
          <a:xfrm>
            <a:off x="8649417" y="4019910"/>
            <a:ext cx="185180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b="1" u="sng">
                <a:latin typeface="Arial"/>
                <a:cs typeface="Arial"/>
              </a:rPr>
              <a:t>Control Group</a:t>
            </a:r>
            <a:endParaRPr lang="en-US"/>
          </a:p>
          <a:p>
            <a:pPr algn="ctr"/>
            <a:r>
              <a:rPr lang="en-US" sz="1200">
                <a:latin typeface="Arial"/>
                <a:cs typeface="Arial"/>
              </a:rPr>
              <a:t>No additional training given</a:t>
            </a:r>
            <a:endParaRPr lang="en-US" sz="1200" dirty="0">
              <a:latin typeface="Arial"/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2335" y="-1257578"/>
            <a:ext cx="3840480" cy="2103120"/>
          </a:xfrm>
        </p:spPr>
        <p:txBody>
          <a:bodyPr/>
          <a:lstStyle/>
          <a:p>
            <a:r>
              <a:rPr lang="en-US">
                <a:latin typeface="Arial"/>
                <a:cs typeface="Arial"/>
              </a:rPr>
              <a:t>Further </a:t>
            </a:r>
            <a:r>
              <a:rPr lang="en-US" dirty="0">
                <a:latin typeface="Arial"/>
                <a:cs typeface="Arial"/>
              </a:rPr>
              <a:t>Evidence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6112" y="1650523"/>
            <a:ext cx="10186100" cy="429307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"/>
                <a:cs typeface="Arial"/>
              </a:rPr>
              <a:t>Shemy</a:t>
            </a:r>
            <a:r>
              <a:rPr lang="en-US" dirty="0">
                <a:latin typeface="Arial"/>
                <a:cs typeface="Arial"/>
              </a:rPr>
              <a:t> and Mohamed conducted a study where children with DCD were involved in research into the benefits of balance training.</a:t>
            </a:r>
          </a:p>
        </p:txBody>
      </p:sp>
      <p:pic>
        <p:nvPicPr>
          <p:cNvPr id="3" name="Picture 4" descr="A picture containing mirror&#10;&#10;Description generated with very high confidence">
            <a:extLst>
              <a:ext uri="{FF2B5EF4-FFF2-40B4-BE49-F238E27FC236}">
                <a16:creationId xmlns:a16="http://schemas.microsoft.com/office/drawing/2014/main" id="{BCEB9C47-25FB-4F45-B782-A102F3CCC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383" y="2264634"/>
            <a:ext cx="3505199" cy="35195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91EC94-E261-4F6A-9977-5E20534A1F5E}"/>
              </a:ext>
            </a:extLst>
          </p:cNvPr>
          <p:cNvSpPr txBox="1"/>
          <p:nvPr/>
        </p:nvSpPr>
        <p:spPr>
          <a:xfrm>
            <a:off x="1662022" y="3789872"/>
            <a:ext cx="1851804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b="1" u="sng">
                <a:latin typeface="Arial"/>
                <a:cs typeface="Arial"/>
              </a:rPr>
              <a:t>Study Group</a:t>
            </a:r>
            <a:endParaRPr lang="en-US"/>
          </a:p>
          <a:p>
            <a:pPr algn="ctr"/>
            <a:r>
              <a:rPr lang="en-US" sz="1200" dirty="0">
                <a:latin typeface="Arial"/>
                <a:cs typeface="Arial"/>
              </a:rPr>
              <a:t>Various training in balance skills including balance </a:t>
            </a:r>
            <a:r>
              <a:rPr lang="en-US" sz="1200">
                <a:latin typeface="Arial"/>
                <a:cs typeface="Arial"/>
              </a:rPr>
              <a:t>boards and Nintendo Wii balance board</a:t>
            </a:r>
            <a:endParaRPr lang="en-US" sz="1200" dirty="0">
              <a:latin typeface="Arial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F06CDE-069D-4F3F-A0A2-FEAF3DEBB01E}"/>
              </a:ext>
            </a:extLst>
          </p:cNvPr>
          <p:cNvSpPr txBox="1"/>
          <p:nvPr/>
        </p:nvSpPr>
        <p:spPr>
          <a:xfrm>
            <a:off x="827237" y="5931199"/>
            <a:ext cx="274320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Arial"/>
                <a:cs typeface="Arial"/>
              </a:rPr>
              <a:t>Pixabay n.d.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D4AF89-7C99-43B4-A4DD-018374CB07DE}"/>
              </a:ext>
            </a:extLst>
          </p:cNvPr>
          <p:cNvSpPr txBox="1"/>
          <p:nvPr/>
        </p:nvSpPr>
        <p:spPr>
          <a:xfrm>
            <a:off x="7814633" y="5844934"/>
            <a:ext cx="274320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Arial"/>
                <a:cs typeface="Arial"/>
              </a:rPr>
              <a:t>Pixabay n.d.</a:t>
            </a:r>
          </a:p>
        </p:txBody>
      </p:sp>
    </p:spTree>
    <p:extLst>
      <p:ext uri="{BB962C8B-B14F-4D97-AF65-F5344CB8AC3E}">
        <p14:creationId xmlns:p14="http://schemas.microsoft.com/office/powerpoint/2010/main" val="400572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330" y="-212785"/>
            <a:ext cx="6858002" cy="1828800"/>
          </a:xfrm>
        </p:spPr>
        <p:txBody>
          <a:bodyPr>
            <a:normAutofit/>
          </a:bodyPr>
          <a:lstStyle/>
          <a:p>
            <a:r>
              <a:rPr lang="en-US" sz="6600">
                <a:latin typeface="Arial"/>
                <a:cs typeface="Arial"/>
              </a:rPr>
              <a:t>Conclusion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74215" y="1706592"/>
            <a:ext cx="9877245" cy="3459192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sz="2000" dirty="0">
                <a:latin typeface="Arial"/>
                <a:cs typeface="Arial"/>
              </a:rPr>
              <a:t>Evaluation 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latin typeface="Arial"/>
                <a:cs typeface="Arial"/>
              </a:rPr>
              <a:t>Balance boards are: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latin typeface="Arial"/>
                <a:cs typeface="Arial"/>
              </a:rPr>
              <a:t>a useful resource to develop gross motor skills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latin typeface="Arial"/>
                <a:cs typeface="Arial"/>
              </a:rPr>
              <a:t>beneficial to promote good concentration skills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latin typeface="Arial"/>
                <a:cs typeface="Arial"/>
              </a:rPr>
              <a:t>enables the child to participate in activities that may otherwise be difficult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latin typeface="Arial"/>
                <a:cs typeface="Arial"/>
              </a:rPr>
              <a:t>Useful to create opportunities to develop friendships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latin typeface="Arial"/>
                <a:cs typeface="Arial"/>
              </a:rPr>
              <a:t>FUN for all children but particularly those with DCD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b="1" dirty="0">
                <a:latin typeface="Arial"/>
                <a:cs typeface="Arial"/>
              </a:rPr>
              <a:t>THANK YOU FOR WATCHING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9552" y="-471577"/>
            <a:ext cx="10058402" cy="1219200"/>
          </a:xfrm>
        </p:spPr>
        <p:txBody>
          <a:bodyPr/>
          <a:lstStyle/>
          <a:p>
            <a:r>
              <a:rPr lang="en-US"/>
              <a:t>References: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61A759-1892-4845-8D63-EC46B63970A3}"/>
              </a:ext>
            </a:extLst>
          </p:cNvPr>
          <p:cNvSpPr txBox="1"/>
          <p:nvPr/>
        </p:nvSpPr>
        <p:spPr>
          <a:xfrm>
            <a:off x="511834" y="1403231"/>
            <a:ext cx="1119708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/>
                <a:cs typeface="Arial"/>
                <a:hlinkClick r:id="rId2"/>
              </a:rPr>
              <a:t>https://www.fantasticdyspraxic.co.uk/wp-content/uploads/2016/04/balancebeamaction-tuftex-1-160x160.jpg</a:t>
            </a:r>
            <a:r>
              <a:rPr lang="en-US" sz="1200" dirty="0">
                <a:solidFill>
                  <a:schemeClr val="tx2"/>
                </a:solidFill>
                <a:latin typeface="Arial"/>
                <a:cs typeface="Arial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Accessed on 22/4/2020</a:t>
            </a:r>
            <a:endParaRPr lang="en-US" sz="1200">
              <a:ea typeface="+mn-lt"/>
              <a:cs typeface="+mn-lt"/>
            </a:endParaRPr>
          </a:p>
          <a:p>
            <a:endParaRPr lang="en-US" sz="12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342E36-8A09-41E1-967F-45DDC3510EE6}"/>
              </a:ext>
            </a:extLst>
          </p:cNvPr>
          <p:cNvSpPr txBox="1"/>
          <p:nvPr/>
        </p:nvSpPr>
        <p:spPr>
          <a:xfrm>
            <a:off x="511833" y="1935193"/>
            <a:ext cx="1078014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/>
                <a:cs typeface="Arial"/>
                <a:hlinkClick r:id="rId3"/>
              </a:rPr>
              <a:t>https://ae01.alicdn.com/kf/H397c2bea58a14b78871440611f7ba048Y/Balance-Board-Toy-Wooden-Seesaw-Indoor-Curved-Board-Baby-Double-Wooden-Outdoor-Seesaw-Yoga-Board-Outdoor.jpg</a:t>
            </a:r>
            <a:r>
              <a:rPr lang="en-US" sz="1200" dirty="0">
                <a:solidFill>
                  <a:schemeClr val="tx2"/>
                </a:solidFill>
                <a:latin typeface="Arial"/>
                <a:cs typeface="Arial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Accessed on 22/4/2020</a:t>
            </a:r>
            <a:endParaRPr lang="en-US" sz="1200">
              <a:ea typeface="+mn-lt"/>
              <a:cs typeface="+mn-lt"/>
            </a:endParaRPr>
          </a:p>
          <a:p>
            <a:endParaRPr lang="en-US" sz="12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B05DD1-852E-4B4A-B0E8-39BE97C033D3}"/>
              </a:ext>
            </a:extLst>
          </p:cNvPr>
          <p:cNvSpPr txBox="1"/>
          <p:nvPr/>
        </p:nvSpPr>
        <p:spPr>
          <a:xfrm>
            <a:off x="524972" y="2430220"/>
            <a:ext cx="1083765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/>
                <a:cs typeface="Arial"/>
                <a:hlinkClick r:id="rId4"/>
              </a:rPr>
              <a:t>https://www.shutterstock.com/image-photo/closeup-on-fit-sports-woman-fitness-1398930392?irgwc=1&amp;utm_medium=Affiliate&amp;utm_campaign=Pixabay+GmbH&amp;utm_source=44814&amp;utm_term=https%3A%2F%2Fpixabay.com%2Fimages%2Fsearch%2Fbalance%2520boards%2F</a:t>
            </a:r>
            <a:r>
              <a:rPr lang="en-US" sz="1200" dirty="0">
                <a:solidFill>
                  <a:schemeClr val="tx2"/>
                </a:solidFill>
                <a:latin typeface="Arial"/>
                <a:cs typeface="Arial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Accessed on 22/4/2020</a:t>
            </a:r>
            <a:endParaRPr lang="en-US" sz="1200">
              <a:ea typeface="+mn-lt"/>
              <a:cs typeface="+mn-lt"/>
            </a:endParaRPr>
          </a:p>
          <a:p>
            <a:endParaRPr lang="en-US" sz="12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2800B7-C42D-4004-A908-4D2F114D5CF2}"/>
              </a:ext>
            </a:extLst>
          </p:cNvPr>
          <p:cNvSpPr txBox="1"/>
          <p:nvPr/>
        </p:nvSpPr>
        <p:spPr>
          <a:xfrm>
            <a:off x="511834" y="3200400"/>
            <a:ext cx="865229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/>
                <a:cs typeface="Arial"/>
                <a:hlinkClick r:id="rId5"/>
              </a:rPr>
              <a:t>https://www.shutterstock.com/g/bjphotographs?searchterm=wobbleboards&amp;sort=popular</a:t>
            </a:r>
            <a:r>
              <a:rPr lang="en-US" sz="1200" dirty="0">
                <a:solidFill>
                  <a:schemeClr val="tx2"/>
                </a:solidFill>
                <a:latin typeface="Arial"/>
                <a:cs typeface="Arial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Accessed on 22/4/2020</a:t>
            </a:r>
            <a:endParaRPr lang="en-US" sz="1200">
              <a:ea typeface="+mn-lt"/>
              <a:cs typeface="+mn-lt"/>
            </a:endParaRPr>
          </a:p>
          <a:p>
            <a:endParaRPr lang="en-US" sz="12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8FFC52-CECB-4D3A-8857-481D6EC4D403}"/>
              </a:ext>
            </a:extLst>
          </p:cNvPr>
          <p:cNvSpPr txBox="1"/>
          <p:nvPr/>
        </p:nvSpPr>
        <p:spPr>
          <a:xfrm>
            <a:off x="516792" y="672959"/>
            <a:ext cx="10849303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606060"/>
                </a:solidFill>
                <a:latin typeface="Arial"/>
                <a:cs typeface="Helvetica"/>
              </a:rPr>
              <a:t> Bonney, E., Jelsma, L.D., Ferguson, G. D., Smits-Engelsman, B.C.M (2017) </a:t>
            </a:r>
            <a:r>
              <a:rPr lang="en-US" sz="1200" i="1">
                <a:solidFill>
                  <a:schemeClr val="tx2"/>
                </a:solidFill>
                <a:latin typeface="Arial"/>
                <a:cs typeface="Arial"/>
              </a:rPr>
              <a:t>Learning better by repetition or variation? Is transfer at odds with task specific training?</a:t>
            </a:r>
            <a:r>
              <a:rPr lang="en-US" sz="1200" b="1" dirty="0">
                <a:latin typeface="Arial"/>
                <a:cs typeface="Arial"/>
              </a:rPr>
              <a:t> </a:t>
            </a:r>
            <a:r>
              <a:rPr lang="en-US" sz="1200" dirty="0">
                <a:latin typeface="Arial"/>
                <a:ea typeface="+mn-lt"/>
                <a:cs typeface="+mn-lt"/>
                <a:hlinkClick r:id="rId6"/>
              </a:rPr>
              <a:t>https://journals.plos.org/plosone/article?id=10.1371/journal.pone.0174214</a:t>
            </a:r>
            <a:r>
              <a:rPr lang="en-US" sz="1200" dirty="0">
                <a:latin typeface="Arial"/>
                <a:ea typeface="+mn-lt"/>
                <a:cs typeface="Helvetica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ea typeface="+mn-lt"/>
                <a:cs typeface="Helvetica"/>
              </a:rPr>
              <a:t>Accessed on 22/4/2020</a:t>
            </a:r>
            <a:endParaRPr lang="en-US" sz="1200">
              <a:solidFill>
                <a:schemeClr val="tx2"/>
              </a:solidFill>
              <a:latin typeface="Arial"/>
              <a:cs typeface="Helvetica"/>
            </a:endParaRPr>
          </a:p>
          <a:p>
            <a:endParaRPr lang="en-US" dirty="0">
              <a:solidFill>
                <a:srgbClr val="606060"/>
              </a:solidFill>
              <a:latin typeface="Helvetica"/>
              <a:cs typeface="Helvetic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9710AD-5463-452C-B3C4-9465428F7AE8}"/>
              </a:ext>
            </a:extLst>
          </p:cNvPr>
          <p:cNvSpPr txBox="1"/>
          <p:nvPr/>
        </p:nvSpPr>
        <p:spPr>
          <a:xfrm>
            <a:off x="511836" y="4192438"/>
            <a:ext cx="10046897" cy="21236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aseline="30000" dirty="0">
                <a:ea typeface="+mn-lt"/>
                <a:cs typeface="+mn-lt"/>
              </a:rPr>
              <a:t> </a:t>
            </a:r>
            <a:r>
              <a:rPr lang="en-US" sz="1200" dirty="0">
                <a:latin typeface="Arial"/>
                <a:cs typeface="Arial"/>
                <a:hlinkClick r:id="rId7"/>
              </a:rPr>
              <a:t>https://ars.els-cdn.com/content/image/1-s2.0-S2213158216301176-gr4.jpg</a:t>
            </a:r>
            <a:r>
              <a:rPr lang="en-US" sz="1200" dirty="0">
                <a:latin typeface="Arial"/>
                <a:cs typeface="Arial"/>
              </a:rPr>
              <a:t> </a:t>
            </a:r>
            <a:r>
              <a:rPr lang="en-US" sz="1200" dirty="0">
                <a:solidFill>
                  <a:schemeClr val="tx2"/>
                </a:solidFill>
                <a:latin typeface="Arial"/>
                <a:cs typeface="Arial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Accessed on 22/4/2020</a:t>
            </a:r>
          </a:p>
          <a:p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Cooper, D. (2016) </a:t>
            </a:r>
            <a:r>
              <a:rPr lang="en-US" sz="1200" i="1">
                <a:solidFill>
                  <a:schemeClr val="tx2"/>
                </a:solidFill>
                <a:latin typeface="Arial"/>
                <a:cs typeface="Arial"/>
              </a:rPr>
              <a:t>There's a standing desk and balance board for kids now 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Engadget</a:t>
            </a:r>
            <a:r>
              <a:rPr lang="en-US" sz="1200" dirty="0">
                <a:latin typeface="Arial"/>
                <a:cs typeface="Arial"/>
              </a:rPr>
              <a:t> </a:t>
            </a:r>
            <a:r>
              <a:rPr lang="en-US" sz="1200" dirty="0">
                <a:ea typeface="+mn-lt"/>
                <a:cs typeface="+mn-lt"/>
                <a:hlinkClick r:id="rId8"/>
              </a:rPr>
              <a:t>https://www.engadget.com/2016-05-02-theres-a-standing-desk-and-balance-board-for-kids-now.html?guccounter=1&amp;guce_referrer=aHR0cHM6Ly93d3cuZ29vZ2xlLmNvbS8&amp;guce_referrer_sig=AQAAAFJdzm-Pl6tVd9xWBH-Vh8dorF3yq9-Ks3a6en4zxk5XkgnDCFlFC4mbn3a8xOH3JWduYe_dZ3ralVmYYXZBBbPVvEcvIlQP5waJZNAHAenDr9UZtqW7tjKUW73XNUKhgBq1QH3o2o24lFB6zK2_ivjuCvW-8Jf2Gn5j_5HrL75g</a:t>
            </a:r>
            <a:r>
              <a:rPr lang="en-US" sz="1200" dirty="0">
                <a:ea typeface="+mn-lt"/>
                <a:cs typeface="+mn-lt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ea typeface="+mn-lt"/>
                <a:cs typeface="Arial"/>
              </a:rPr>
              <a:t>Accessed on 22/4/2020</a:t>
            </a:r>
            <a:r>
              <a:rPr lang="en-US" sz="1200" dirty="0">
                <a:ea typeface="+mn-lt"/>
                <a:cs typeface="+mn-lt"/>
              </a:rPr>
              <a:t> </a:t>
            </a:r>
            <a:endParaRPr lang="en-US" sz="1200" dirty="0">
              <a:solidFill>
                <a:schemeClr val="tx2"/>
              </a:solidFill>
              <a:latin typeface="Arial"/>
              <a:cs typeface="Arial"/>
            </a:endParaRPr>
          </a:p>
          <a:p>
            <a:endParaRPr lang="en-US" sz="1200" dirty="0">
              <a:ea typeface="+mn-lt"/>
              <a:cs typeface="+mn-lt"/>
            </a:endParaRPr>
          </a:p>
          <a:p>
            <a:r>
              <a:rPr lang="en-US" sz="1200" dirty="0">
                <a:solidFill>
                  <a:srgbClr val="92D050"/>
                </a:solidFill>
                <a:ea typeface="+mn-lt"/>
                <a:cs typeface="+mn-lt"/>
                <a:hlinkClick r:id="rId9"/>
              </a:rPr>
              <a:t>https://www.cheapdisabilityaids.co.uk/ekmps/shops/podcmedia/images/tai-chi-balance-board-large-152184-1-p.jpg</a:t>
            </a:r>
            <a:r>
              <a:rPr lang="en-US" sz="1200" dirty="0">
                <a:solidFill>
                  <a:srgbClr val="92D050"/>
                </a:solidFill>
                <a:ea typeface="+mn-lt"/>
                <a:cs typeface="+mn-lt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ea typeface="+mn-lt"/>
                <a:cs typeface="Arial"/>
              </a:rPr>
              <a:t>Accessed on 22/4/2020</a:t>
            </a:r>
            <a:endParaRPr lang="en-US" dirty="0">
              <a:solidFill>
                <a:srgbClr val="92D050"/>
              </a:solidFill>
            </a:endParaRPr>
          </a:p>
          <a:p>
            <a:endParaRPr lang="en-US" sz="12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DCF918-F643-444F-B561-4B0342DD9260}"/>
              </a:ext>
            </a:extLst>
          </p:cNvPr>
          <p:cNvSpPr txBox="1"/>
          <p:nvPr/>
        </p:nvSpPr>
        <p:spPr>
          <a:xfrm>
            <a:off x="511835" y="3545457"/>
            <a:ext cx="1158527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/>
                <a:cs typeface="Arial"/>
              </a:rPr>
              <a:t>McLeod, K.R., Langevin, L.R., Dewey, D., Goodyear, B.G. (2016) </a:t>
            </a:r>
            <a:r>
              <a:rPr lang="en-US" sz="1200" i="1" dirty="0">
                <a:solidFill>
                  <a:schemeClr val="tx2"/>
                </a:solidFill>
                <a:latin typeface="Arial"/>
                <a:cs typeface="Arial"/>
              </a:rPr>
              <a:t>Atypical within- and between-hemisphere motor network functional connections in </a:t>
            </a:r>
            <a:r>
              <a:rPr lang="en-US" sz="1200" i="1">
                <a:solidFill>
                  <a:schemeClr val="tx2"/>
                </a:solidFill>
                <a:latin typeface="Arial"/>
                <a:cs typeface="Arial"/>
              </a:rPr>
              <a:t>children with developmental coordination disorder and attention-deficit/hyperactivity disorder</a:t>
            </a:r>
            <a:r>
              <a:rPr lang="en-US" sz="1200" dirty="0">
                <a:latin typeface="Arial"/>
                <a:cs typeface="Arial"/>
              </a:rPr>
              <a:t> </a:t>
            </a:r>
            <a:r>
              <a:rPr lang="en-US" sz="1200" dirty="0">
                <a:latin typeface="Arial"/>
                <a:ea typeface="+mn-lt"/>
                <a:cs typeface="+mn-lt"/>
                <a:hlinkClick r:id="rId10"/>
              </a:rPr>
              <a:t>https://www.sciencedirect.com/science/article/pii/S2213158216301176</a:t>
            </a:r>
            <a:endParaRPr lang="en-US" sz="1200" dirty="0">
              <a:latin typeface="Arial"/>
              <a:cs typeface="Arial"/>
            </a:endParaRPr>
          </a:p>
          <a:p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 Accessed on 22/4/2020</a:t>
            </a:r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5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4D9309-CEE1-4B56-9729-5E3E927E4CC2}"/>
              </a:ext>
            </a:extLst>
          </p:cNvPr>
          <p:cNvSpPr txBox="1"/>
          <p:nvPr/>
        </p:nvSpPr>
        <p:spPr>
          <a:xfrm>
            <a:off x="396815" y="1316966"/>
            <a:ext cx="8954218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rial"/>
                <a:cs typeface="Arial"/>
                <a:hlinkClick r:id="rId2"/>
              </a:rPr>
              <a:t>https://www.gettingsmart.com/2019/10/4-holistic-classroom-ideas-inspired-by-maslows-humanist-approach/</a:t>
            </a:r>
            <a:r>
              <a:rPr lang="en-US" sz="1200" dirty="0">
                <a:latin typeface="Arial"/>
                <a:cs typeface="Arial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Accessed 22/4/2020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008A3F-375B-4573-8AA1-915005113CDC}"/>
              </a:ext>
            </a:extLst>
          </p:cNvPr>
          <p:cNvSpPr txBox="1"/>
          <p:nvPr/>
        </p:nvSpPr>
        <p:spPr>
          <a:xfrm>
            <a:off x="396815" y="87126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tx2"/>
                </a:solidFill>
                <a:latin typeface="Arial"/>
                <a:cs typeface="Arial"/>
              </a:rPr>
              <a:t>References continued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C190AD-3A81-4FCC-826F-FA07D185AC83}"/>
              </a:ext>
            </a:extLst>
          </p:cNvPr>
          <p:cNvSpPr txBox="1"/>
          <p:nvPr/>
        </p:nvSpPr>
        <p:spPr>
          <a:xfrm>
            <a:off x="396815" y="1590135"/>
            <a:ext cx="1180093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solidFill>
                  <a:srgbClr val="555555"/>
                </a:solidFill>
                <a:latin typeface="Arial"/>
                <a:ea typeface="verdana"/>
                <a:cs typeface="verdana"/>
              </a:rPr>
              <a:t>GARDNER, H., (2017)  Taking a multiple intelligences (MI) perspective. </a:t>
            </a:r>
            <a:r>
              <a:rPr lang="en-US" sz="1200" i="1">
                <a:solidFill>
                  <a:srgbClr val="555555"/>
                </a:solidFill>
                <a:latin typeface="Arial"/>
                <a:ea typeface="verdana"/>
                <a:cs typeface="verdana"/>
              </a:rPr>
              <a:t>Behavioral and Brain Sciences, </a:t>
            </a:r>
            <a:r>
              <a:rPr lang="en-US" sz="1200">
                <a:solidFill>
                  <a:srgbClr val="555555"/>
                </a:solidFill>
                <a:latin typeface="Arial"/>
                <a:ea typeface="verdana"/>
                <a:cs typeface="verdana"/>
              </a:rPr>
              <a:t>Volume</a:t>
            </a:r>
            <a:r>
              <a:rPr lang="en-US" sz="1200" i="1">
                <a:solidFill>
                  <a:srgbClr val="555555"/>
                </a:solidFill>
                <a:latin typeface="Arial"/>
                <a:ea typeface="verdana"/>
                <a:cs typeface="verdana"/>
              </a:rPr>
              <a:t> </a:t>
            </a:r>
            <a:r>
              <a:rPr lang="en-US" sz="1200" b="1" dirty="0">
                <a:solidFill>
                  <a:srgbClr val="555555"/>
                </a:solidFill>
                <a:latin typeface="Arial"/>
                <a:ea typeface="verdana"/>
                <a:cs typeface="verdana"/>
              </a:rPr>
              <a:t>40</a:t>
            </a:r>
            <a:r>
              <a:rPr lang="en-US" sz="1200" dirty="0">
                <a:solidFill>
                  <a:srgbClr val="555555"/>
                </a:solidFill>
                <a:latin typeface="Arial"/>
                <a:ea typeface="verdana"/>
                <a:cs typeface="verdana"/>
              </a:rPr>
              <a:t>, p. 67.</a:t>
            </a:r>
            <a:endParaRPr lang="en-US" sz="1200" dirty="0">
              <a:latin typeface="Arial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2BD020-7EED-48E7-A762-4208EC52C901}"/>
              </a:ext>
            </a:extLst>
          </p:cNvPr>
          <p:cNvSpPr txBox="1"/>
          <p:nvPr/>
        </p:nvSpPr>
        <p:spPr>
          <a:xfrm>
            <a:off x="396815" y="1863306"/>
            <a:ext cx="1180093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Department for Education, (2015)</a:t>
            </a:r>
            <a:r>
              <a:rPr lang="en-US" sz="1200">
                <a:solidFill>
                  <a:schemeClr val="tx2"/>
                </a:solidFill>
                <a:latin typeface="Arial"/>
                <a:ea typeface="+mn-lt"/>
                <a:cs typeface="Arial"/>
              </a:rPr>
              <a:t>  p.97-98 </a:t>
            </a:r>
            <a:r>
              <a:rPr lang="en-US" sz="1200" i="1">
                <a:solidFill>
                  <a:schemeClr val="tx2"/>
                </a:solidFill>
                <a:latin typeface="Arial"/>
                <a:ea typeface="+mn-lt"/>
                <a:cs typeface="+mn-lt"/>
              </a:rPr>
              <a:t>Special educational needs and disability code of practice: 0 to 25 years Statutory guidance for organisations which work with and support children and young people who have special educational needs or disabilities </a:t>
            </a:r>
            <a:r>
              <a:rPr lang="en-US" sz="1200">
                <a:solidFill>
                  <a:schemeClr val="tx2"/>
                </a:solidFill>
                <a:latin typeface="Arial"/>
                <a:ea typeface="+mn-lt"/>
                <a:cs typeface="Arial"/>
              </a:rPr>
              <a:t>Accessed 22/4/2020</a:t>
            </a:r>
            <a:endParaRPr lang="en-US" sz="120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FC5121-AA15-4AB1-87AC-A4C726E5CD30}"/>
              </a:ext>
            </a:extLst>
          </p:cNvPr>
          <p:cNvSpPr txBox="1"/>
          <p:nvPr/>
        </p:nvSpPr>
        <p:spPr>
          <a:xfrm rot="-10800000" flipV="1">
            <a:off x="396814" y="2418423"/>
            <a:ext cx="6740104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rial"/>
                <a:cs typeface="Arial"/>
                <a:hlinkClick r:id="rId3"/>
              </a:rPr>
              <a:t>https://pixabay.com/illustrations/friend-boy-girls-kids-clipart-2782785/</a:t>
            </a:r>
            <a:r>
              <a:rPr lang="en-US" sz="1200" dirty="0">
                <a:latin typeface="Arial"/>
                <a:cs typeface="Arial"/>
              </a:rPr>
              <a:t> 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Accessed 23/4/2020</a:t>
            </a:r>
            <a:endParaRPr lang="en-US" sz="1200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9A3213-2676-4BBD-BE60-D821C72C1ADB}"/>
              </a:ext>
            </a:extLst>
          </p:cNvPr>
          <p:cNvSpPr txBox="1"/>
          <p:nvPr/>
        </p:nvSpPr>
        <p:spPr>
          <a:xfrm>
            <a:off x="396815" y="2866499"/>
            <a:ext cx="1164278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333333"/>
                </a:solidFill>
                <a:latin typeface="Helvetica"/>
                <a:cs typeface="Helvetica"/>
              </a:rPr>
              <a:t>El Shemy, S. A. and Mohamed, N. E. (2017) ‘Effect of Sensory Integration on Motor Performance and Balance in Children with Developmental Coordination Disorder: A Randomized Controlled Trial’, </a:t>
            </a:r>
            <a:r>
              <a:rPr lang="en-US" sz="1200" i="1" dirty="0">
                <a:solidFill>
                  <a:srgbClr val="333333"/>
                </a:solidFill>
                <a:latin typeface="Helvetica"/>
                <a:cs typeface="Helvetica"/>
              </a:rPr>
              <a:t>International Journal of Therapies &amp; Rehabilitation Research</a:t>
            </a:r>
            <a:r>
              <a:rPr lang="en-US" sz="1200">
                <a:solidFill>
                  <a:srgbClr val="333333"/>
                </a:solidFill>
                <a:latin typeface="Helvetica"/>
                <a:cs typeface="Helvetica"/>
              </a:rPr>
              <a:t>, Volume 6, Issue (1), p. 1–9. doi: 10.5455/ijtrr.000000213.</a:t>
            </a:r>
            <a:endParaRPr lang="en-US" sz="12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0D8ECB2-1587-4167-AB5E-0CD333911A1C}"/>
              </a:ext>
            </a:extLst>
          </p:cNvPr>
          <p:cNvSpPr txBox="1"/>
          <p:nvPr/>
        </p:nvSpPr>
        <p:spPr>
          <a:xfrm>
            <a:off x="402021" y="3450020"/>
            <a:ext cx="866840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/>
                <a:cs typeface="Arial"/>
                <a:hlinkClick r:id="rId4"/>
              </a:rPr>
              <a:t>https://www.nhs.uk/conditions/developmental-coordination-disorder-dyspraxia/treatment/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 Acessed on 23/4/2020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390CC3-DF06-413F-A617-22A621E73B60}"/>
              </a:ext>
            </a:extLst>
          </p:cNvPr>
          <p:cNvSpPr txBox="1"/>
          <p:nvPr/>
        </p:nvSpPr>
        <p:spPr>
          <a:xfrm>
            <a:off x="402020" y="3896710"/>
            <a:ext cx="11230304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/>
                <a:cs typeface="Arial"/>
                <a:hlinkClick r:id="rId5"/>
              </a:rPr>
              <a:t>https://www.pocketbook.co.uk/blog/2018/02/06/multiple-intelligences/multiple-intelligences-howard-gardner/</a:t>
            </a:r>
            <a:r>
              <a:rPr lang="en-US" sz="1200" dirty="0">
                <a:solidFill>
                  <a:schemeClr val="tx2"/>
                </a:solidFill>
                <a:latin typeface="Arial"/>
                <a:cs typeface="Arial"/>
              </a:rPr>
              <a:t> Accessed on </a:t>
            </a:r>
            <a:r>
              <a:rPr lang="en-US" sz="1200">
                <a:solidFill>
                  <a:schemeClr val="tx2"/>
                </a:solidFill>
                <a:latin typeface="Arial"/>
                <a:cs typeface="Arial"/>
              </a:rPr>
              <a:t>22/4/2020</a:t>
            </a:r>
            <a:endParaRPr lang="en-US" sz="1200" dirty="0">
              <a:solidFill>
                <a:schemeClr val="tx2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384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1D5F340F01F94FA2FD29A5E6DC872E" ma:contentTypeVersion="0" ma:contentTypeDescription="Create a new document." ma:contentTypeScope="" ma:versionID="141aba3b8f8cb7f331be6546df69db50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f8e4ef66d87525153bd8907774ed28f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A8F2BFE-8BB5-4138-9232-B12804F47F3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0B2A3E7-B135-4E1F-BCE7-FDF1A002465B}">
  <ds:schemaRefs>
    <ds:schemaRef ds:uri="http://purl.org/dc/elements/1.1/"/>
    <ds:schemaRef ds:uri="http://purl.org/dc/terms/"/>
    <ds:schemaRef ds:uri="http://schemas.microsoft.com/internal/obd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E3374BC-E25E-4BAE-AD72-418F94B7FFDC}">
  <ds:schemaRefs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Nature Illustration 16x9</vt:lpstr>
      <vt:lpstr>How the use of Multi-Sensory Resources can support an individual with a Specific Learning Difficulty</vt:lpstr>
      <vt:lpstr>Focus </vt:lpstr>
      <vt:lpstr>The resource – Balance/Wobble Boards</vt:lpstr>
      <vt:lpstr>The Science behind it</vt:lpstr>
      <vt:lpstr>PowerPoint Presentation</vt:lpstr>
      <vt:lpstr>Activities and Methods of Use</vt:lpstr>
      <vt:lpstr>PowerPoint Presentation</vt:lpstr>
      <vt:lpstr>Links with theorists</vt:lpstr>
      <vt:lpstr>PowerPoint Presentation</vt:lpstr>
      <vt:lpstr>Further Evidence</vt:lpstr>
      <vt:lpstr>Conclusion</vt:lpstr>
      <vt:lpstr>References: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/>
  <cp:revision>968</cp:revision>
  <dcterms:created xsi:type="dcterms:W3CDTF">2020-04-20T14:40:15Z</dcterms:created>
  <dcterms:modified xsi:type="dcterms:W3CDTF">2020-04-23T10:08:35Z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