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64"/>
    <p:restoredTop sz="94661"/>
  </p:normalViewPr>
  <p:slideViewPr>
    <p:cSldViewPr snapToGrid="0" snapToObjects="1">
      <p:cViewPr varScale="1">
        <p:scale>
          <a:sx n="140" d="100"/>
          <a:sy n="140" d="100"/>
        </p:scale>
        <p:origin x="6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669293" y="1186483"/>
            <a:ext cx="8848345" cy="4477933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9236" y="2075504"/>
            <a:ext cx="8679915" cy="1748729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5400" spc="-15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9237" y="3906266"/>
            <a:ext cx="8673427" cy="1322587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800" b="0">
                <a:solidFill>
                  <a:srgbClr val="FFFEFF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48A87A34-81AB-432B-8DAE-1953F412C126}" type="datetimeFigureOut">
              <a:rPr lang="en-US" dirty="0"/>
              <a:pPr/>
              <a:t>3/12/19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49925"/>
            <a:ext cx="3498979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18447" y="803186"/>
            <a:ext cx="6281873" cy="5248622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3259545" y="1186483"/>
            <a:ext cx="5666145" cy="4477933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44216" y="2074730"/>
            <a:ext cx="5490224" cy="1689390"/>
          </a:xfrm>
        </p:spPr>
        <p:txBody>
          <a:bodyPr bIns="0" anchor="b">
            <a:normAutofit/>
          </a:bodyPr>
          <a:lstStyle>
            <a:lvl1pPr algn="ctr">
              <a:defRPr sz="44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344215" y="3846851"/>
            <a:ext cx="5490223" cy="1383770"/>
          </a:xfrm>
        </p:spPr>
        <p:txBody>
          <a:bodyPr tIns="0"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>
            <a:lvl1pPr algn="ctr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0" y="2339669"/>
            <a:ext cx="3500828" cy="2470065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20878" y="803187"/>
            <a:ext cx="6269591" cy="238265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18447" y="3672162"/>
            <a:ext cx="6272022" cy="23835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9001" y="2363915"/>
            <a:ext cx="3500828" cy="2460497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25137" y="803185"/>
            <a:ext cx="6265088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25305" y="1488985"/>
            <a:ext cx="6264350" cy="16968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8653" y="3665887"/>
            <a:ext cx="6264414" cy="68580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8447" y="4351687"/>
            <a:ext cx="6265588" cy="17040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1" y="2352026"/>
            <a:ext cx="3501197" cy="1223298"/>
          </a:xfrm>
        </p:spPr>
        <p:txBody>
          <a:bodyPr bIns="0" anchor="b">
            <a:noAutofit/>
          </a:bodyPr>
          <a:lstStyle>
            <a:lvl1pPr algn="ctr">
              <a:defRPr sz="32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9983" y="802809"/>
            <a:ext cx="6275035" cy="524994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8631" y="3580186"/>
            <a:ext cx="3501197" cy="1221164"/>
          </a:xfrm>
        </p:spPr>
        <p:txBody>
          <a:bodyPr/>
          <a:lstStyle>
            <a:lvl1pPr marL="0" indent="0" algn="ctr">
              <a:buNone/>
              <a:defRPr sz="16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329674" y="-59376"/>
            <a:ext cx="12515851" cy="6923798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805336" y="1698331"/>
            <a:ext cx="5941540" cy="3470421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43510" y="0"/>
            <a:ext cx="4648490" cy="68580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5443" y="2360255"/>
            <a:ext cx="5776646" cy="1178032"/>
          </a:xfrm>
        </p:spPr>
        <p:txBody>
          <a:bodyPr bIns="0" anchor="b">
            <a:normAutofit/>
          </a:bodyPr>
          <a:lstStyle>
            <a:lvl1pPr>
              <a:defRPr sz="3600"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5443" y="3545012"/>
            <a:ext cx="5776646" cy="1274198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rgbClr val="FFFE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5942203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828377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8632" y="2349925"/>
            <a:ext cx="3501196" cy="245644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09983" y="794719"/>
            <a:ext cx="6275035" cy="525709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12584114" cy="6853238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7718948" y="1699589"/>
            <a:ext cx="3674476" cy="3470421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807437" y="2349925"/>
            <a:ext cx="3501195" cy="245644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02747" y="798444"/>
            <a:ext cx="6268622" cy="525730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04672" y="320040"/>
            <a:ext cx="3657600" cy="320040"/>
          </a:xfrm>
        </p:spPr>
        <p:txBody>
          <a:bodyPr/>
          <a:lstStyle/>
          <a:p>
            <a:fld id="{48A87A34-81AB-432B-8DAE-1953F412C126}" type="datetimeFigureOut">
              <a:rPr lang="en-US" dirty="0"/>
              <a:t>3/12/19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4672" y="6227064"/>
            <a:ext cx="10588752" cy="32004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69880" y="320040"/>
            <a:ext cx="914400" cy="320040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91161" y="2358391"/>
            <a:ext cx="3498667" cy="2456485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34982" y="794719"/>
            <a:ext cx="5950036" cy="52570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4672" y="320040"/>
            <a:ext cx="36576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3/12/19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04672" y="6227064"/>
            <a:ext cx="1058875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320040"/>
            <a:ext cx="914400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5000"/>
        </a:lnSpc>
        <a:spcBef>
          <a:spcPct val="0"/>
        </a:spcBef>
        <a:buNone/>
        <a:defRPr sz="4000" b="0" i="0" kern="1200" cap="none" spc="-15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1A542A-B2C2-9646-9319-BC9C10787A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Group J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4030D2-543F-244F-B697-477F7BC9BF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Jeffrey Elliss, Alex Baldwin, Duke Asamoah and Claudia Andre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085FD5-C90E-49DF-933C-F155BC6C31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624" y="117925"/>
            <a:ext cx="2225927" cy="7784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831F0B-CFC1-47B6-BBA0-D4C92ECD6B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2136" y="117925"/>
            <a:ext cx="2176240" cy="885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463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" name="Rectangle 80">
            <a:extLst>
              <a:ext uri="{FF2B5EF4-FFF2-40B4-BE49-F238E27FC236}">
                <a16:creationId xmlns:a16="http://schemas.microsoft.com/office/drawing/2014/main" id="{A2027178-7D50-45EC-B6F1-B308D927D1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FBFB0784-3787-467E-A6EE-25169A9E34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84" name="Freeform 5">
              <a:extLst>
                <a:ext uri="{FF2B5EF4-FFF2-40B4-BE49-F238E27FC236}">
                  <a16:creationId xmlns:a16="http://schemas.microsoft.com/office/drawing/2014/main" id="{6EFDEEA2-9104-45E6-AF84-02D4F2AF0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5" name="Freeform 6">
              <a:extLst>
                <a:ext uri="{FF2B5EF4-FFF2-40B4-BE49-F238E27FC236}">
                  <a16:creationId xmlns:a16="http://schemas.microsoft.com/office/drawing/2014/main" id="{6F06355B-DEC0-45C2-89B2-1A247E3B8A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6" name="Freeform 7">
              <a:extLst>
                <a:ext uri="{FF2B5EF4-FFF2-40B4-BE49-F238E27FC236}">
                  <a16:creationId xmlns:a16="http://schemas.microsoft.com/office/drawing/2014/main" id="{569C34B8-F819-4420-B1A9-64D1B5B4B0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">
              <a:extLst>
                <a:ext uri="{FF2B5EF4-FFF2-40B4-BE49-F238E27FC236}">
                  <a16:creationId xmlns:a16="http://schemas.microsoft.com/office/drawing/2014/main" id="{A5F616BE-1406-4447-A183-8EE3C7BD2A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9">
              <a:extLst>
                <a:ext uri="{FF2B5EF4-FFF2-40B4-BE49-F238E27FC236}">
                  <a16:creationId xmlns:a16="http://schemas.microsoft.com/office/drawing/2014/main" id="{2A37FA47-1FC3-4334-AC18-5B6ED741AA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10">
              <a:extLst>
                <a:ext uri="{FF2B5EF4-FFF2-40B4-BE49-F238E27FC236}">
                  <a16:creationId xmlns:a16="http://schemas.microsoft.com/office/drawing/2014/main" id="{7B04A83D-947D-46A6-8469-7BE0DF3D9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11">
              <a:extLst>
                <a:ext uri="{FF2B5EF4-FFF2-40B4-BE49-F238E27FC236}">
                  <a16:creationId xmlns:a16="http://schemas.microsoft.com/office/drawing/2014/main" id="{906C381D-DFD2-47A1-AA8D-8159092134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1" name="Freeform 12">
              <a:extLst>
                <a:ext uri="{FF2B5EF4-FFF2-40B4-BE49-F238E27FC236}">
                  <a16:creationId xmlns:a16="http://schemas.microsoft.com/office/drawing/2014/main" id="{A1433A25-4155-4825-B971-1D074BD073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2" name="Freeform 13">
              <a:extLst>
                <a:ext uri="{FF2B5EF4-FFF2-40B4-BE49-F238E27FC236}">
                  <a16:creationId xmlns:a16="http://schemas.microsoft.com/office/drawing/2014/main" id="{E01A32C9-289C-421C-B41D-0169056552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3" name="Freeform 14">
              <a:extLst>
                <a:ext uri="{FF2B5EF4-FFF2-40B4-BE49-F238E27FC236}">
                  <a16:creationId xmlns:a16="http://schemas.microsoft.com/office/drawing/2014/main" id="{53463A9E-88CC-4811-BB2D-5778FA9C03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15">
              <a:extLst>
                <a:ext uri="{FF2B5EF4-FFF2-40B4-BE49-F238E27FC236}">
                  <a16:creationId xmlns:a16="http://schemas.microsoft.com/office/drawing/2014/main" id="{7F4D8BF6-631F-4175-9011-8D40AC236D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5" name="Freeform 16">
              <a:extLst>
                <a:ext uri="{FF2B5EF4-FFF2-40B4-BE49-F238E27FC236}">
                  <a16:creationId xmlns:a16="http://schemas.microsoft.com/office/drawing/2014/main" id="{EAE207AB-C806-428E-93DC-6B56AFA94A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6" name="Freeform 17">
              <a:extLst>
                <a:ext uri="{FF2B5EF4-FFF2-40B4-BE49-F238E27FC236}">
                  <a16:creationId xmlns:a16="http://schemas.microsoft.com/office/drawing/2014/main" id="{32DD6688-FAE4-4C88-A2D2-06E78EEC7E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7" name="Freeform 18">
              <a:extLst>
                <a:ext uri="{FF2B5EF4-FFF2-40B4-BE49-F238E27FC236}">
                  <a16:creationId xmlns:a16="http://schemas.microsoft.com/office/drawing/2014/main" id="{38F11FA6-F020-4212-9F82-3FD3620F8C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8" name="Freeform 19">
              <a:extLst>
                <a:ext uri="{FF2B5EF4-FFF2-40B4-BE49-F238E27FC236}">
                  <a16:creationId xmlns:a16="http://schemas.microsoft.com/office/drawing/2014/main" id="{40C14816-DF20-412B-950D-FE7633961B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9" name="Freeform 20">
              <a:extLst>
                <a:ext uri="{FF2B5EF4-FFF2-40B4-BE49-F238E27FC236}">
                  <a16:creationId xmlns:a16="http://schemas.microsoft.com/office/drawing/2014/main" id="{0AC1E853-8099-443B-A67A-1E376A20B7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0" name="Freeform 21">
              <a:extLst>
                <a:ext uri="{FF2B5EF4-FFF2-40B4-BE49-F238E27FC236}">
                  <a16:creationId xmlns:a16="http://schemas.microsoft.com/office/drawing/2014/main" id="{028938CB-121E-4406-B8F9-BC7FF1B433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1" name="Freeform 22">
              <a:extLst>
                <a:ext uri="{FF2B5EF4-FFF2-40B4-BE49-F238E27FC236}">
                  <a16:creationId xmlns:a16="http://schemas.microsoft.com/office/drawing/2014/main" id="{5ED914C0-4CD8-4F58-87E0-5D5F15CC853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2" name="Freeform 23">
              <a:extLst>
                <a:ext uri="{FF2B5EF4-FFF2-40B4-BE49-F238E27FC236}">
                  <a16:creationId xmlns:a16="http://schemas.microsoft.com/office/drawing/2014/main" id="{6D40C2DC-80E0-4AD7-87E2-18591B0AEF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" name="Freeform 24">
              <a:extLst>
                <a:ext uri="{FF2B5EF4-FFF2-40B4-BE49-F238E27FC236}">
                  <a16:creationId xmlns:a16="http://schemas.microsoft.com/office/drawing/2014/main" id="{C037FE17-4C37-4F17-9CB2-07E73D2119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4" name="Freeform 25">
              <a:extLst>
                <a:ext uri="{FF2B5EF4-FFF2-40B4-BE49-F238E27FC236}">
                  <a16:creationId xmlns:a16="http://schemas.microsoft.com/office/drawing/2014/main" id="{89DA310C-435C-4F9B-B5A8-AD646724AD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106" name="Group 105">
            <a:extLst>
              <a:ext uri="{FF2B5EF4-FFF2-40B4-BE49-F238E27FC236}">
                <a16:creationId xmlns:a16="http://schemas.microsoft.com/office/drawing/2014/main" id="{EB198604-08D7-456B-AE20-46A30AD512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00144" y="1699589"/>
            <a:ext cx="3674476" cy="3470421"/>
            <a:chOff x="697883" y="1816768"/>
            <a:chExt cx="3674476" cy="3470421"/>
          </a:xfrm>
        </p:grpSpPr>
        <p:sp>
          <p:nvSpPr>
            <p:cNvPr id="107" name="Rectangle 106">
              <a:extLst>
                <a:ext uri="{FF2B5EF4-FFF2-40B4-BE49-F238E27FC236}">
                  <a16:creationId xmlns:a16="http://schemas.microsoft.com/office/drawing/2014/main" id="{3F1BE5B2-B6C9-4994-8846-E4B4DA3E4F7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8" name="Isosceles Triangle 22">
              <a:extLst>
                <a:ext uri="{FF2B5EF4-FFF2-40B4-BE49-F238E27FC236}">
                  <a16:creationId xmlns:a16="http://schemas.microsoft.com/office/drawing/2014/main" id="{5157B8F2-712A-40CD-937A-F89CFA9F6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9" name="Rectangle 108">
              <a:extLst>
                <a:ext uri="{FF2B5EF4-FFF2-40B4-BE49-F238E27FC236}">
                  <a16:creationId xmlns:a16="http://schemas.microsoft.com/office/drawing/2014/main" id="{ED7B0AD3-0B85-4F09-91AF-61749A0158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D154FD0-352A-294B-AE0D-8348DBE8D6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8631" y="2358391"/>
            <a:ext cx="3498979" cy="2453676"/>
          </a:xfrm>
        </p:spPr>
        <p:txBody>
          <a:bodyPr>
            <a:normAutofit/>
          </a:bodyPr>
          <a:lstStyle/>
          <a:p>
            <a:r>
              <a:rPr lang="en-US"/>
              <a:t>Jeffrey Elliss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7A44556-FA7C-1940-B033-9F26BE841B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698" r="4" b="16318"/>
          <a:stretch/>
        </p:blipFill>
        <p:spPr>
          <a:xfrm>
            <a:off x="5112331" y="807763"/>
            <a:ext cx="3059586" cy="2977469"/>
          </a:xfrm>
          <a:prstGeom prst="rect">
            <a:avLst/>
          </a:prstGeom>
          <a:ln w="9525">
            <a:solidFill>
              <a:schemeClr val="tx1">
                <a:alpha val="20000"/>
              </a:schemeClr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C2A54FF-7D86-AE42-A789-76C54D864F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77" r="26438" b="4"/>
          <a:stretch/>
        </p:blipFill>
        <p:spPr>
          <a:xfrm rot="5400000">
            <a:off x="8371941" y="762977"/>
            <a:ext cx="2977469" cy="3059586"/>
          </a:xfrm>
          <a:prstGeom prst="rect">
            <a:avLst/>
          </a:prstGeom>
          <a:ln w="9525">
            <a:solidFill>
              <a:schemeClr val="tx1">
                <a:alpha val="20000"/>
              </a:schemeClr>
            </a:solidFill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501EFF-E5CC-4249-9903-26FE3D3CCA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8447" y="4267830"/>
            <a:ext cx="6281873" cy="1783977"/>
          </a:xfrm>
        </p:spPr>
        <p:txBody>
          <a:bodyPr>
            <a:normAutofit/>
          </a:bodyPr>
          <a:lstStyle/>
          <a:p>
            <a:r>
              <a:rPr lang="en-US" dirty="0"/>
              <a:t>Two Leg Design, Allowing both legs to pivot for adjustability.</a:t>
            </a:r>
          </a:p>
          <a:p>
            <a:r>
              <a:rPr lang="en-US" dirty="0"/>
              <a:t>Adjustability</a:t>
            </a:r>
          </a:p>
          <a:p>
            <a:r>
              <a:rPr lang="en-US" dirty="0"/>
              <a:t>Simple construction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991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8293B96-AC95-4F91-A6A1-F5B9EBA75A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F5C13C-7597-47EF-A60E-E0483B5915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17513" y="0"/>
            <a:ext cx="12584114" cy="6853238"/>
            <a:chOff x="-417513" y="0"/>
            <a:chExt cx="12584114" cy="6853238"/>
          </a:xfrm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9BF75460-CBE9-47D1-A638-668E31C804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306513" y="0"/>
              <a:ext cx="3862388" cy="6843713"/>
            </a:xfrm>
            <a:custGeom>
              <a:avLst/>
              <a:gdLst>
                <a:gd name="T0" fmla="*/ 813 w 813"/>
                <a:gd name="T1" fmla="*/ 0 h 1440"/>
                <a:gd name="T2" fmla="*/ 435 w 81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6">
              <a:extLst>
                <a:ext uri="{FF2B5EF4-FFF2-40B4-BE49-F238E27FC236}">
                  <a16:creationId xmlns:a16="http://schemas.microsoft.com/office/drawing/2014/main" id="{AADD2883-3611-478E-BA1D-A2874E8037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26725" y="9525"/>
              <a:ext cx="1539875" cy="555625"/>
            </a:xfrm>
            <a:custGeom>
              <a:avLst/>
              <a:gdLst>
                <a:gd name="T0" fmla="*/ 324 w 324"/>
                <a:gd name="T1" fmla="*/ 117 h 117"/>
                <a:gd name="T2" fmla="*/ 0 w 324"/>
                <a:gd name="T3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7">
              <a:extLst>
                <a:ext uri="{FF2B5EF4-FFF2-40B4-BE49-F238E27FC236}">
                  <a16:creationId xmlns:a16="http://schemas.microsoft.com/office/drawing/2014/main" id="{415929DF-E668-4987-A5DB-8177C2178B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247313" y="5013325"/>
              <a:ext cx="1919288" cy="1830388"/>
            </a:xfrm>
            <a:custGeom>
              <a:avLst/>
              <a:gdLst>
                <a:gd name="T0" fmla="*/ 0 w 404"/>
                <a:gd name="T1" fmla="*/ 385 h 385"/>
                <a:gd name="T2" fmla="*/ 404 w 404"/>
                <a:gd name="T3" fmla="*/ 0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8">
              <a:extLst>
                <a:ext uri="{FF2B5EF4-FFF2-40B4-BE49-F238E27FC236}">
                  <a16:creationId xmlns:a16="http://schemas.microsoft.com/office/drawing/2014/main" id="{A9A72BAB-7164-45E8-80CD-343F1AD8C1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775" y="0"/>
              <a:ext cx="3676650" cy="6843713"/>
            </a:xfrm>
            <a:custGeom>
              <a:avLst/>
              <a:gdLst>
                <a:gd name="T0" fmla="*/ 774 w 774"/>
                <a:gd name="T1" fmla="*/ 0 h 1440"/>
                <a:gd name="T2" fmla="*/ 411 w 774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BAF56AD6-00FC-47BA-95C0-90E27317C7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02988" y="9525"/>
              <a:ext cx="963613" cy="366713"/>
            </a:xfrm>
            <a:custGeom>
              <a:avLst/>
              <a:gdLst>
                <a:gd name="T0" fmla="*/ 203 w 203"/>
                <a:gd name="T1" fmla="*/ 77 h 77"/>
                <a:gd name="T2" fmla="*/ 0 w 203"/>
                <a:gd name="T3" fmla="*/ 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41F0B89B-257D-4443-ACEF-8C1783D024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494963" y="5275263"/>
              <a:ext cx="1666875" cy="1577975"/>
            </a:xfrm>
            <a:custGeom>
              <a:avLst/>
              <a:gdLst>
                <a:gd name="T0" fmla="*/ 0 w 351"/>
                <a:gd name="T1" fmla="*/ 332 h 332"/>
                <a:gd name="T2" fmla="*/ 351 w 351"/>
                <a:gd name="T3" fmla="*/ 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id="{3B2455CC-7ABE-4EAF-8BB0-7D9905627B2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621088" cy="6843713"/>
            </a:xfrm>
            <a:custGeom>
              <a:avLst/>
              <a:gdLst>
                <a:gd name="T0" fmla="*/ 762 w 762"/>
                <a:gd name="T1" fmla="*/ 0 h 1440"/>
                <a:gd name="T2" fmla="*/ 403 w 76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2">
              <a:extLst>
                <a:ext uri="{FF2B5EF4-FFF2-40B4-BE49-F238E27FC236}">
                  <a16:creationId xmlns:a16="http://schemas.microsoft.com/office/drawing/2014/main" id="{BB5DADAE-B476-49FA-990B-8802F909D7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501438" y="9525"/>
              <a:ext cx="665163" cy="257175"/>
            </a:xfrm>
            <a:custGeom>
              <a:avLst/>
              <a:gdLst>
                <a:gd name="T0" fmla="*/ 140 w 140"/>
                <a:gd name="T1" fmla="*/ 54 h 54"/>
                <a:gd name="T2" fmla="*/ 0 w 140"/>
                <a:gd name="T3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3">
              <a:extLst>
                <a:ext uri="{FF2B5EF4-FFF2-40B4-BE49-F238E27FC236}">
                  <a16:creationId xmlns:a16="http://schemas.microsoft.com/office/drawing/2014/main" id="{E57DA134-04BF-4C60-BE60-01F00D5930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641013" y="5408613"/>
              <a:ext cx="1525588" cy="1435100"/>
            </a:xfrm>
            <a:custGeom>
              <a:avLst/>
              <a:gdLst>
                <a:gd name="T0" fmla="*/ 0 w 321"/>
                <a:gd name="T1" fmla="*/ 302 h 302"/>
                <a:gd name="T2" fmla="*/ 321 w 321"/>
                <a:gd name="T3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1" name="Freeform 14">
              <a:extLst>
                <a:ext uri="{FF2B5EF4-FFF2-40B4-BE49-F238E27FC236}">
                  <a16:creationId xmlns:a16="http://schemas.microsoft.com/office/drawing/2014/main" id="{F5EE93A9-4768-4F8D-94F1-F4F1C46638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01713" y="0"/>
              <a:ext cx="3244850" cy="6843713"/>
            </a:xfrm>
            <a:custGeom>
              <a:avLst/>
              <a:gdLst>
                <a:gd name="T0" fmla="*/ 683 w 683"/>
                <a:gd name="T1" fmla="*/ 0 h 1440"/>
                <a:gd name="T2" fmla="*/ 355 w 683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" name="Freeform 15">
              <a:extLst>
                <a:ext uri="{FF2B5EF4-FFF2-40B4-BE49-F238E27FC236}">
                  <a16:creationId xmlns:a16="http://schemas.microsoft.com/office/drawing/2014/main" id="{333266E9-BA12-4E99-ACAB-DB4813C794E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802938" y="5518150"/>
              <a:ext cx="1363663" cy="1325563"/>
            </a:xfrm>
            <a:custGeom>
              <a:avLst/>
              <a:gdLst>
                <a:gd name="T0" fmla="*/ 0 w 287"/>
                <a:gd name="T1" fmla="*/ 279 h 279"/>
                <a:gd name="T2" fmla="*/ 287 w 287"/>
                <a:gd name="T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3" name="Freeform 16">
              <a:extLst>
                <a:ext uri="{FF2B5EF4-FFF2-40B4-BE49-F238E27FC236}">
                  <a16:creationId xmlns:a16="http://schemas.microsoft.com/office/drawing/2014/main" id="{F1C16801-9C8C-455E-AE48-59BB6D0E1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889000" y="0"/>
              <a:ext cx="3230563" cy="6843713"/>
            </a:xfrm>
            <a:custGeom>
              <a:avLst/>
              <a:gdLst>
                <a:gd name="T0" fmla="*/ 680 w 680"/>
                <a:gd name="T1" fmla="*/ 0 h 1440"/>
                <a:gd name="T2" fmla="*/ 337 w 68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4" name="Freeform 17">
              <a:extLst>
                <a:ext uri="{FF2B5EF4-FFF2-40B4-BE49-F238E27FC236}">
                  <a16:creationId xmlns:a16="http://schemas.microsoft.com/office/drawing/2014/main" id="{71B2AF91-3099-47C7-8A14-63F4CBB0C1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0979150" y="5694363"/>
              <a:ext cx="1187450" cy="1149350"/>
            </a:xfrm>
            <a:custGeom>
              <a:avLst/>
              <a:gdLst>
                <a:gd name="T0" fmla="*/ 0 w 250"/>
                <a:gd name="T1" fmla="*/ 242 h 242"/>
                <a:gd name="T2" fmla="*/ 250 w 250"/>
                <a:gd name="T3" fmla="*/ 0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>
              <a:extLst>
                <a:ext uri="{FF2B5EF4-FFF2-40B4-BE49-F238E27FC236}">
                  <a16:creationId xmlns:a16="http://schemas.microsoft.com/office/drawing/2014/main" id="{5584900C-32C2-49A7-874A-1F8D41C35D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84188" y="0"/>
              <a:ext cx="3421063" cy="6843713"/>
            </a:xfrm>
            <a:custGeom>
              <a:avLst/>
              <a:gdLst>
                <a:gd name="T0" fmla="*/ 720 w 720"/>
                <a:gd name="T1" fmla="*/ 0 h 1440"/>
                <a:gd name="T2" fmla="*/ 362 w 7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9">
              <a:extLst>
                <a:ext uri="{FF2B5EF4-FFF2-40B4-BE49-F238E27FC236}">
                  <a16:creationId xmlns:a16="http://schemas.microsoft.com/office/drawing/2014/main" id="{83523AEA-5A6D-45E4-ACC6-1CEFD80B13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87125" y="6049963"/>
              <a:ext cx="879475" cy="793750"/>
            </a:xfrm>
            <a:custGeom>
              <a:avLst/>
              <a:gdLst>
                <a:gd name="T0" fmla="*/ 0 w 185"/>
                <a:gd name="T1" fmla="*/ 167 h 167"/>
                <a:gd name="T2" fmla="*/ 185 w 185"/>
                <a:gd name="T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0">
              <a:extLst>
                <a:ext uri="{FF2B5EF4-FFF2-40B4-BE49-F238E27FC236}">
                  <a16:creationId xmlns:a16="http://schemas.microsoft.com/office/drawing/2014/main" id="{CFA5C26B-057A-4D27-B6F5-4FD00FB17A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98488" y="0"/>
              <a:ext cx="2717800" cy="6843713"/>
            </a:xfrm>
            <a:custGeom>
              <a:avLst/>
              <a:gdLst>
                <a:gd name="T0" fmla="*/ 572 w 572"/>
                <a:gd name="T1" fmla="*/ 0 h 1440"/>
                <a:gd name="T2" fmla="*/ 164 w 572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1">
              <a:extLst>
                <a:ext uri="{FF2B5EF4-FFF2-40B4-BE49-F238E27FC236}">
                  <a16:creationId xmlns:a16="http://schemas.microsoft.com/office/drawing/2014/main" id="{F8EB124B-9970-4101-B6EE-51FBB23CC2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61938" y="0"/>
              <a:ext cx="2944813" cy="6843713"/>
            </a:xfrm>
            <a:custGeom>
              <a:avLst/>
              <a:gdLst>
                <a:gd name="T0" fmla="*/ 620 w 620"/>
                <a:gd name="T1" fmla="*/ 0 h 1440"/>
                <a:gd name="T2" fmla="*/ 186 w 620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22">
              <a:extLst>
                <a:ext uri="{FF2B5EF4-FFF2-40B4-BE49-F238E27FC236}">
                  <a16:creationId xmlns:a16="http://schemas.microsoft.com/office/drawing/2014/main" id="{F6B2C362-04E0-48FB-9BEF-685C965AC0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-417513" y="0"/>
              <a:ext cx="2403475" cy="6843713"/>
            </a:xfrm>
            <a:custGeom>
              <a:avLst/>
              <a:gdLst>
                <a:gd name="T0" fmla="*/ 506 w 506"/>
                <a:gd name="T1" fmla="*/ 0 h 1440"/>
                <a:gd name="T2" fmla="*/ 171 w 506"/>
                <a:gd name="T3" fmla="*/ 1440 h 1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3">
              <a:extLst>
                <a:ext uri="{FF2B5EF4-FFF2-40B4-BE49-F238E27FC236}">
                  <a16:creationId xmlns:a16="http://schemas.microsoft.com/office/drawing/2014/main" id="{3B4FF677-CB69-4C86-9DDC-4047690F7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9525"/>
              <a:ext cx="1771650" cy="3198813"/>
            </a:xfrm>
            <a:custGeom>
              <a:avLst/>
              <a:gdLst>
                <a:gd name="T0" fmla="*/ 373 w 373"/>
                <a:gd name="T1" fmla="*/ 0 h 673"/>
                <a:gd name="T2" fmla="*/ 0 w 373"/>
                <a:gd name="T3" fmla="*/ 673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4">
              <a:extLst>
                <a:ext uri="{FF2B5EF4-FFF2-40B4-BE49-F238E27FC236}">
                  <a16:creationId xmlns:a16="http://schemas.microsoft.com/office/drawing/2014/main" id="{3EBE6D51-FA46-4AF0-8195-FD56F6949E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763" y="6016625"/>
              <a:ext cx="214313" cy="827088"/>
            </a:xfrm>
            <a:custGeom>
              <a:avLst/>
              <a:gdLst>
                <a:gd name="T0" fmla="*/ 0 w 45"/>
                <a:gd name="T1" fmla="*/ 0 h 174"/>
                <a:gd name="T2" fmla="*/ 45 w 45"/>
                <a:gd name="T3" fmla="*/ 17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2" name="Freeform 25">
              <a:extLst>
                <a:ext uri="{FF2B5EF4-FFF2-40B4-BE49-F238E27FC236}">
                  <a16:creationId xmlns:a16="http://schemas.microsoft.com/office/drawing/2014/main" id="{E0C0539D-4193-466B-987B-D71FA6A827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4288" y="0"/>
              <a:ext cx="1562100" cy="2228850"/>
            </a:xfrm>
            <a:custGeom>
              <a:avLst/>
              <a:gdLst>
                <a:gd name="T0" fmla="*/ 329 w 329"/>
                <a:gd name="T1" fmla="*/ 0 h 469"/>
                <a:gd name="T2" fmla="*/ 0 w 329"/>
                <a:gd name="T3" fmla="*/ 469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7D51DB48-98D5-49DE-AD5F-8A9734357E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377682"/>
            <a:ext cx="5936885" cy="5029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22">
            <a:extLst>
              <a:ext uri="{FF2B5EF4-FFF2-40B4-BE49-F238E27FC236}">
                <a16:creationId xmlns:a16="http://schemas.microsoft.com/office/drawing/2014/main" id="{863FD0EB-DDF9-4169-BF2D-2A00FD5152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602131" y="5223532"/>
            <a:ext cx="315988" cy="272403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FEFC8BAE-02F8-41B1-A078-FC60092F7F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1682" y="1961035"/>
            <a:ext cx="5935796" cy="326769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4E7CAF-A8CD-344C-ADC8-90BD779291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978" y="2039943"/>
            <a:ext cx="5767566" cy="838773"/>
          </a:xfrm>
        </p:spPr>
        <p:txBody>
          <a:bodyPr anchor="ctr">
            <a:normAutofit/>
          </a:bodyPr>
          <a:lstStyle/>
          <a:p>
            <a:r>
              <a:rPr lang="en-US" sz="2800"/>
              <a:t>Alex Baldwin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0DE28C-9C65-CC4C-BF40-546DA3C352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3102" y="2878716"/>
            <a:ext cx="5768442" cy="2262085"/>
          </a:xfrm>
        </p:spPr>
        <p:txBody>
          <a:bodyPr>
            <a:normAutofit/>
          </a:bodyPr>
          <a:lstStyle/>
          <a:p>
            <a:r>
              <a:rPr lang="en-US" sz="1600">
                <a:solidFill>
                  <a:srgbClr val="FFFFFE"/>
                </a:solidFill>
              </a:rPr>
              <a:t>Robustness</a:t>
            </a:r>
          </a:p>
          <a:p>
            <a:r>
              <a:rPr lang="en-US" sz="1600">
                <a:solidFill>
                  <a:srgbClr val="FFFFFE"/>
                </a:solidFill>
              </a:rPr>
              <a:t>CAD</a:t>
            </a:r>
          </a:p>
          <a:p>
            <a:r>
              <a:rPr lang="en-US" sz="1600">
                <a:solidFill>
                  <a:srgbClr val="FFFFFE"/>
                </a:solidFill>
              </a:rPr>
              <a:t>Chain</a:t>
            </a:r>
          </a:p>
          <a:p>
            <a:endParaRPr lang="en-US" sz="1600">
              <a:solidFill>
                <a:srgbClr val="FFFFFE"/>
              </a:solidFill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94ABDF8E-2BF0-41B8-A658-ECB324D9E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9557" y="0"/>
            <a:ext cx="4640799" cy="6858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04708D-D2E3-5A4C-9EDB-E9E4CD92851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791" r="27582" b="1"/>
          <a:stretch/>
        </p:blipFill>
        <p:spPr>
          <a:xfrm>
            <a:off x="7874179" y="477816"/>
            <a:ext cx="3997781" cy="5906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378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4DE92-A2FD-264A-8651-2A2270FDE8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200" dirty="0"/>
              <a:t>Duke Asamoah</a:t>
            </a:r>
            <a:br>
              <a:rPr lang="en-US" sz="2200" dirty="0"/>
            </a:br>
            <a:r>
              <a:rPr lang="en-GB" sz="2200" dirty="0"/>
              <a:t>Using the voltage and current of electric motor and batteries to calculate resistance</a:t>
            </a:r>
            <a:br>
              <a:rPr lang="en-GB" sz="2200" dirty="0"/>
            </a:br>
            <a:r>
              <a:rPr lang="en-GB" sz="2200" dirty="0"/>
              <a:t>Calculation for syringe</a:t>
            </a:r>
            <a:br>
              <a:rPr lang="en-GB" sz="2200" dirty="0"/>
            </a:br>
            <a:endParaRPr lang="en-US" sz="2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DAE461-FFE0-E64F-87BD-ABA111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sz="2800" dirty="0"/>
              <a:t>Cost on electric motor from RS components £4.55</a:t>
            </a:r>
          </a:p>
          <a:p>
            <a:r>
              <a:rPr lang="en-GB" sz="2800" dirty="0"/>
              <a:t>Cost on battery holder from Rapid £1.68</a:t>
            </a:r>
          </a:p>
          <a:p>
            <a:r>
              <a:rPr lang="en-GB" sz="2800" dirty="0"/>
              <a:t>Cost on energizer batteries from battery force £2.10</a:t>
            </a:r>
          </a:p>
          <a:p>
            <a:r>
              <a:rPr lang="en-GB" sz="2800" dirty="0"/>
              <a:t>Cost on syringes from </a:t>
            </a:r>
            <a:r>
              <a:rPr lang="en-GB" sz="2800" dirty="0" err="1"/>
              <a:t>Medi</a:t>
            </a:r>
            <a:r>
              <a:rPr lang="en-GB" sz="2800" dirty="0"/>
              <a:t> supplies £0.84</a:t>
            </a:r>
          </a:p>
          <a:p>
            <a:r>
              <a:rPr lang="en-GB" sz="2800" dirty="0"/>
              <a:t>Total: £9.17</a:t>
            </a:r>
          </a:p>
          <a:p>
            <a:r>
              <a:rPr lang="en-GB" sz="2800" dirty="0"/>
              <a:t>The group discussed and agreed to buy components that wouldn’t cost so much and shouldn’t exceed over £20. The reason to this was to keep £5 spare to buy on any spare components for the device.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5994281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E53F6-943A-E342-BCB2-C61456F8F7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Claudia Andre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7A1403-B47B-9C4C-8541-0075E1A930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59323" y="971055"/>
            <a:ext cx="3345069" cy="5248622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The climbing robots can be grouped into four principal categories based on their characteristic</a:t>
            </a:r>
          </a:p>
          <a:p>
            <a:pPr marL="0" indent="0">
              <a:buNone/>
            </a:pPr>
            <a:r>
              <a:rPr lang="en-GB" dirty="0"/>
              <a:t>robots have two principal mechanisms</a:t>
            </a:r>
          </a:p>
          <a:p>
            <a:pPr marL="0" indent="0">
              <a:buNone/>
            </a:pPr>
            <a:r>
              <a:rPr lang="en-GB" dirty="0"/>
              <a:t> Forces loads and effects of vibration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107E44-D207-CF45-B2C3-9AD009509806}"/>
              </a:ext>
            </a:extLst>
          </p:cNvPr>
          <p:cNvSpPr txBox="1"/>
          <p:nvPr/>
        </p:nvSpPr>
        <p:spPr>
          <a:xfrm>
            <a:off x="8286950" y="1913861"/>
            <a:ext cx="334506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Different propulsion systems are used with different robotic configurations </a:t>
            </a:r>
          </a:p>
          <a:p>
            <a:endParaRPr lang="en-GB" dirty="0"/>
          </a:p>
          <a:p>
            <a:r>
              <a:rPr lang="en-GB" dirty="0"/>
              <a:t>Miniaturization of propulsion systems</a:t>
            </a:r>
          </a:p>
          <a:p>
            <a:endParaRPr lang="en-GB" dirty="0"/>
          </a:p>
          <a:p>
            <a:r>
              <a:rPr lang="en-GB" dirty="0"/>
              <a:t>Wheels </a:t>
            </a:r>
          </a:p>
        </p:txBody>
      </p:sp>
    </p:spTree>
    <p:extLst>
      <p:ext uri="{BB962C8B-B14F-4D97-AF65-F5344CB8AC3E}">
        <p14:creationId xmlns:p14="http://schemas.microsoft.com/office/powerpoint/2010/main" val="3722096956"/>
      </p:ext>
    </p:extLst>
  </p:cSld>
  <p:clrMapOvr>
    <a:masterClrMapping/>
  </p:clrMapOvr>
</p:sld>
</file>

<file path=ppt/theme/theme1.xml><?xml version="1.0" encoding="utf-8"?>
<a:theme xmlns:a="http://schemas.openxmlformats.org/drawingml/2006/main" name="Atlas">
  <a:themeElements>
    <a:clrScheme name="Atlas">
      <a:dk1>
        <a:sysClr val="windowText" lastClr="000000"/>
      </a:dk1>
      <a:lt1>
        <a:sysClr val="window" lastClr="FFFFFF"/>
      </a:lt1>
      <a:dk2>
        <a:srgbClr val="454545"/>
      </a:dk2>
      <a:lt2>
        <a:srgbClr val="E0E0E0"/>
      </a:lt2>
      <a:accent1>
        <a:srgbClr val="F81B02"/>
      </a:accent1>
      <a:accent2>
        <a:srgbClr val="FC7715"/>
      </a:accent2>
      <a:accent3>
        <a:srgbClr val="AFBF41"/>
      </a:accent3>
      <a:accent4>
        <a:srgbClr val="50C49F"/>
      </a:accent4>
      <a:accent5>
        <a:srgbClr val="3B95C4"/>
      </a:accent5>
      <a:accent6>
        <a:srgbClr val="B560D4"/>
      </a:accent6>
      <a:hlink>
        <a:srgbClr val="FC5A1A"/>
      </a:hlink>
      <a:folHlink>
        <a:srgbClr val="B49E74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tlas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alpha val="60000"/>
                <a:satMod val="109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0000"/>
            </a:schemeClr>
          </a:solidFill>
          <a:prstDash val="solid"/>
        </a:ln>
        <a:ln w="15875" cap="flat" cmpd="sng" algn="ctr">
          <a:solidFill>
            <a:schemeClr val="phClr">
              <a:shade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0" h="0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662</TotalTime>
  <Words>157</Words>
  <Application>Microsoft Macintosh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Calibri Light</vt:lpstr>
      <vt:lpstr>Rockwell</vt:lpstr>
      <vt:lpstr>Wingdings</vt:lpstr>
      <vt:lpstr>Atlas</vt:lpstr>
      <vt:lpstr>Group J </vt:lpstr>
      <vt:lpstr>Jeffrey Elliss</vt:lpstr>
      <vt:lpstr>Alex Baldwin</vt:lpstr>
      <vt:lpstr>Duke Asamoah Using the voltage and current of electric motor and batteries to calculate resistance Calculation for syringe </vt:lpstr>
      <vt:lpstr>Claudia Andre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J </dc:title>
  <dc:creator>Jeffrey Elliss (1802644)</dc:creator>
  <cp:lastModifiedBy>Jeffrey Elliss (1802644)</cp:lastModifiedBy>
  <cp:revision>5</cp:revision>
  <dcterms:created xsi:type="dcterms:W3CDTF">2019-03-12T17:53:04Z</dcterms:created>
  <dcterms:modified xsi:type="dcterms:W3CDTF">2019-03-13T08:28:18Z</dcterms:modified>
</cp:coreProperties>
</file>