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slideMasters/slideMaster29.xml" ContentType="application/vnd.openxmlformats-officedocument.presentationml.slideMaster+xml"/>
  <Override PartName="/ppt/slides/slide29.xml" ContentType="application/vnd.openxmlformats-officedocument.presentationml.slide+xml"/>
  <Override PartName="/ppt/slideMasters/slideMaster30.xml" ContentType="application/vnd.openxmlformats-officedocument.presentationml.slideMaster+xml"/>
  <Override PartName="/ppt/slides/slide30.xml" ContentType="application/vnd.openxmlformats-officedocument.presentationml.slide+xml"/>
  <Override PartName="/ppt/slideMasters/slideMaster31.xml" ContentType="application/vnd.openxmlformats-officedocument.presentationml.slideMaster+xml"/>
  <Override PartName="/ppt/slides/slide31.xml" ContentType="application/vnd.openxmlformats-officedocument.presentationml.slide+xml"/>
  <Override PartName="/ppt/slideMasters/slideMaster32.xml" ContentType="application/vnd.openxmlformats-officedocument.presentationml.slideMaster+xml"/>
  <Override PartName="/ppt/slides/slide32.xml" ContentType="application/vnd.openxmlformats-officedocument.presentationml.slide+xml"/>
  <Override PartName="/ppt/slideMasters/slideMaster33.xml" ContentType="application/vnd.openxmlformats-officedocument.presentationml.slideMaster+xml"/>
  <Override PartName="/ppt/slides/slide33.xml" ContentType="application/vnd.openxmlformats-officedocument.presentationml.slide+xml"/>
  <Override PartName="/ppt/slideMasters/slideMaster34.xml" ContentType="application/vnd.openxmlformats-officedocument.presentationml.slideMaster+xml"/>
  <Override PartName="/ppt/slides/slide34.xml" ContentType="application/vnd.openxmlformats-officedocument.presentationml.slide+xml"/>
  <Override PartName="/ppt/slideMasters/slideMaster35.xml" ContentType="application/vnd.openxmlformats-officedocument.presentationml.slideMaster+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Lst>
  <p:notesMasterIdLst>
    <p:notesMasterId r:id="rId37"/>
  </p:notesMasterIdLst>
  <p:sldSz cx="9144000" cy="6858000"/>
  <p:notesSz cx="68580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a982ac16-d478-ca73-dd5b-3979c61e03bf}">
          <p14:sldIdLst>
            <p14:sldId id="256"/>
            <p14:sldId id="257"/>
            <p14:sldId id="258"/>
            <p14:sldId id="259"/>
            <p14:sldId id="260"/>
          </p14:sldIdLst>
        </p14:section>
        <p14:section name="Structure of the heart" id="{11bd6dc2-57c3-11bc-631c-5e4c464c8d75}">
          <p14:sldIdLst>
            <p14:sldId id="261"/>
            <p14:sldId id="262"/>
          </p14:sldIdLst>
        </p14:section>
        <p14:section name="How blood travels" id="{341cfacc-8a1a-c1bf-5f80-cab41f8fde51}">
          <p14:sldIdLst>
            <p14:sldId id="263"/>
            <p14:sldId id="264"/>
          </p14:sldIdLst>
        </p14:section>
        <p14:section name="Blood vessels" id="{72a33143-d574-5692-9234-5e5497855140}">
          <p14:sldIdLst>
            <p14:sldId id="265"/>
            <p14:sldId id="266"/>
          </p14:sldIdLst>
        </p14:section>
        <p14:section name="Controlling the heart" id="{0e5b057e-2334-790d-2ca5-242d2ed24e12}">
          <p14:sldIdLst>
            <p14:sldId id="267"/>
            <p14:sldId id="268"/>
            <p14:sldId id="269"/>
            <p14:sldId id="270"/>
          </p14:sldIdLst>
        </p14:section>
        <p14:section name="Case study 1" id="{e5aac434-67c4-91df-121f-0b0702c50016}">
          <p14:sldIdLst>
            <p14:sldId id="271"/>
            <p14:sldId id="272"/>
            <p14:sldId id="273"/>
          </p14:sldIdLst>
        </p14:section>
        <p14:section name="Health conditions" id="{e0a3139e-7984-3d78-22ea-cdc8956583d5}">
          <p14:sldIdLst>
            <p14:sldId id="274"/>
            <p14:sldId id="275"/>
          </p14:sldIdLst>
        </p14:section>
        <p14:section name="Care and prevention" id="{ae272c5f-8e02-ea1e-5a54-51268b4c8af8}">
          <p14:sldIdLst>
            <p14:sldId id="276"/>
            <p14:sldId id="277"/>
            <p14:sldId id="278"/>
            <p14:sldId id="279"/>
            <p14:sldId id="280"/>
            <p14:sldId id="281"/>
          </p14:sldIdLst>
        </p14:section>
        <p14:section name="Case study 2" id="{329f75be-0cda-61fb-cbe3-a0aec14678d9}">
          <p14:sldIdLst>
            <p14:sldId id="282"/>
            <p14:sldId id="283"/>
            <p14:sldId id="284"/>
          </p14:sldIdLst>
        </p14:section>
        <p14:section name="Review" id="{216dab29-c4b0-520c-8a50-76ace5f98ec6}">
          <p14:sldIdLst>
            <p14:sldId id="285"/>
            <p14:sldId id="286"/>
            <p14:sldId id="287"/>
            <p14:sldId id="288"/>
            <p14:sldId id="289"/>
            <p14:sldId id="29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notesMaster" Target="notesMasters/notesMaster1.xml"/><Relationship Id="rId38" Type="http://schemas.openxmlformats.org/officeDocument/2006/relationships/presProps" Target="presProps.xml"/><Relationship Id="rId39" Type="http://schemas.openxmlformats.org/officeDocument/2006/relationships/viewProps" Target="viewProps.xml"/><Relationship Id="rId40" Type="http://schemas.openxmlformats.org/officeDocument/2006/relationships/theme" Target="theme/theme1.xml"/><Relationship Id="rId41"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_rels/notesSlide2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_rels/notesSlide3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0.xml"/>
		</Relationships>
</file>

<file path=ppt/notesSlides/_rels/notesSlide3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1.xml"/>
		</Relationships>
</file>

<file path=ppt/notesSlides/_rels/notesSlide3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2.xml"/>
		</Relationships>
</file>

<file path=ppt/notesSlides/_rels/notesSlide3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3.xml"/>
		</Relationships>
</file>

<file path=ppt/notesSlides/_rels/notesSlide3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4.xml"/>
		</Relationships>
</file>

<file path=ppt/notesSlides/_rels/notesSlide3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5.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Today is about the cardiovascular system: the heart, the blood vessels and the blood. No anatomy background is needed. We will use everyday comparisons throughout: the heart is a pump, the blood vessels are roads, and the blood is the delivery van.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through the four aims. Tell students the workbook pages for this week follow the same order, so they can fill them in as we go.</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cardiovascular system has three parts. The comparison helps: the heart is the pump that pushes everything, the blood vessels are the road network, and the blood is the delivery van carrying oxygen and food to every cell and taking rubbish (carbon dioxide and waste) away. 'Cardio' means heart and 'vascular' means vessels.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point for the workbook question about which side the heart is on: it sits in the middle of the chest, between the lungs, behind the breastbone, but it is tilted so that about two-thirds of it lies to the LEFT. The pointed tip (the apex) points down and to the left, which is why we feel the heartbeat on the left. Note: the original slide said the heart is mostly to the right of the sternum, which is not correct. 'Thoracic cavity' simply means the chest space.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Main job: pump blood around the body. Why do we need blood? It delivers oxygen to cells and carries carbon dioxide back to the lungs; it carries white blood cells that fight infection and platelets that help heal injuries; and it spreads heat and water evenly so the body stays at the right temperature and hydration.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Think of the heart as a house with two sides and four rooms. The top rooms are the atria (one is an atrium): they RECEIVE blood. The bottom rooms are the ventricles: they PUMP blood out, so they have the thickest muscle. A wall (the septum) keeps the two sides apart. Valves are one-way doors that stop blood flowing backwards. Diagram tip: diagrams are drawn as if you are facing the person, so the heart's RIGHT side appears on YOUR left. Red = oxygen-rich blood, blue = oxygen-poor blood.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matches the workbook matching exercise. Right atrium: receives oxygen-poor blood back from the body. Right ventricle: pumps it to the lungs. Left atrium: receives oxygen-rich blood from the lungs. Left ventricle: pumps it out to the whole body; it is the strongest chamber because it has the furthest to push. Laid out here as a 2x2 grid in the same positions as the simple heart diagram.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heart is really two pumps side by side. The right side sends blood on a short trip to the lungs (the pulmonary loop) to pick up oxygen and drop off carbon dioxide. The left side sends that fresh blood on a long trip around the whole body (the systemic loop). 'Pulmonary' means to do with the lungs; 'systemic' means the whole body system. Oxygenated = full of oxygen; deoxygenated = oxygen used up.</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through the loop step by step. Key names to know: the vena cava (two big veins bringing blood back to the heart), the pulmonary artery (heart to lungs, the only artery carrying oxygen-poor blood), the pulmonary veins (lungs back to heart), and the aorta (the body's biggest artery, leaving the left ventricle). Capillaries are where the actual swap happens, in the lungs and in the body. This circuit carries on for as long as we are alive.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Arteries carry blood AWAY from the heart under high pressure, so they have thick, muscular, stretchy walls (memory tip: A for Arteries, A for Away). Veins carry blood back TOWARDS the heart under low pressure, so their walls are thinner, the tube inside is wider, and they have valves to stop blood flowing backwards. Capillaries are tiny, with walls only one cell thick, and are found all over the body. This is where oxygen, food and waste actually pass between the blood and the cells. (The original slide said capillaries are only in muscles and lungs; they are in almost every tissue.)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Between the big vessels and the capillaries are in-between sizes. Arterioles are small branches of arteries that lead into the capillaries. Venules are small veins that collect blood from the capillaries and join up into veins. Compare it to a road network: motorway (artery), A-road (arteriole), side street (capillary), back to an A-road (venule) and motorway (vein).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heart has an accelerator and a brake, controlled by the nervous system automatically (we do not think about it). The sympathetic nervous system is the 'fight or flight' accelerator: it speeds the heart up in a crisis, during exercise, when blood pressure or blood volume drops (for example after blood loss), and when hormones such as adrenaline (epinephrine, released by the adrenal glands) and thyroxine (from the thyroid) are released. The parasympathetic nervous system is the 'rest and digest' brake: it slows the heart when we are resting or when blood pressure or blood volume is high. Links back to Week 3 on the nervous and endocrine systems.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control centre is in the medulla oblongata, the lowest part of the brainstem, just above the spinal cord. Sensors in the blood vessels (baroreceptors for pressure, and chemoreceptors for oxygen, carbon dioxide and acidity) send messages to it. It then uses two paired centres: the cardio-accelerator centre speeds the heart up and makes each beat stronger through the sympathetic (cardiac accelerator) nerves; the cardio-inhibitor centre slows the heart through the vagus nerve (parasympathetic). Stroke volume just means how much blood is pushed out with each beat.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Homeostasis means keeping the inside of the body steady and balanced. Brain and nervous system: the brain needs a constant supply of oxygen and glucose; brain cells begin to die within minutes without oxygen, and the brain is the control centre for keeping the body balanced. Muscles: they need lots of oxygen; without enough, they cramp, tire and stop working, and the body cannot move. Kidneys: blood pressure provides the push the kidneys need to filter waste out of the blood, and together they keep the amount and make-up of blood right.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Blood carries heat. When we are too hot, the small blood vessels near the skin surface widen (dilate), so more warm blood flows near the surface and heat escapes; this is why people look flushed. When we are too cold, those vessels narrow (constrict), keeping warm blood deeper inside to protect the vital organs; this is why people look pale. This is a good example of homeostasis.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Case study 1. Put students into small groups of 3 to 4. Total time 15 minutes: about 5 minutes to read the case and talk it through, 7 minutes to answer the questions, and 3 minutes for groups to feed back. Students can use the slides and their workbook notes.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the case aloud or give groups a minute to read it. This case brings together blood vessels, the systemic loop, heart rate control and the skin's role in temperature control. Keep it practical: students are care workers in the room with Joy.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1) She is too hot, so the blood vessels in her skin have widened (dilated) to bring warm blood to the surface and lose heat. That is why she looks flushed. 2) Heat, exercise and possible dehydration: when the skin vessels widen and she has not drunk enough, her blood pressure can drop, so the sympathetic nervous system (the accelerator) speeds up the heart to keep blood flowing to the brain. Dizziness can mean the brain is getting less blood. 3) Left ventricle pumps into the aorta, then smaller arteries, arterioles, and into the capillaries in the skin (systemic loop); the blood then returns through venules and veins to the vena cava and the right atrium. 4) Help her sit or lie down somewhere cool and shaded, offer water (unless her care plan says otherwise), loosen clothing, stay with her, check her pulse and how she is feeling, and record the observations. Report to the senior or nurse on duty, especially as she takes blood pressure medication; call for medical help if she gets worse, becomes confused, faints or has chest pain. Link to ethics: involve Joy in decisions and explain what you are doing.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the heart stops pumping, blood stops flowing. Cells no longer get the oxygen and glucose they need to make energy, so they die. Without cells, organs fail, and eventually the person dies. This is why heart problems are taken so seriously in care settings.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Coronary heart disease (CHD, also called coronary artery disease): fatty deposits build up inside the arteries that feed the heart muscle, so the arteries narrow and harden and the heart cannot get enough oxygen; this can cause chest pain (angina) or a heart attack. Hypertension (high blood pressure): narrowed or stiff arteries make the heart work harder to push blood through, like water in a narrow hose. Stroke: a blood vessel supplying the brain is blocked (or bursts), so brain cells are starved of oxygen and die. Stroke and heart disease also raise the risk of vascular dementia.</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healthy lifestyle lowers the risk of cardiovascular disease (CVD). Health and social care workers can encourage people to: stop smoking, exercise regularly, keep to a healthy weight, cut down on alcohol and eat a balanced diet. Source: NHS, Cardiovascular disease, https://www.nhs.uk/conditions/cardiovascular-disease/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Practical diet advice from the NHS: keep saturated fat low (fatty meat, cream, cakes, biscuits) and swap to healthier fats (oily fish, nuts and seeds, olive oil); less than 6g of salt a day, which is about one teaspoon; keep sugar low; eat plenty of fibre and wholegrains; and at least 5 portions of fruit and vegetables a day.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national approaches to know. Public Health England's 'Health Matters: Preventing cardiovascular disease' focuses on prevention before disease starts (primary prevention), including government targets to cut salt, sugar and calories in food. Note: Public Health England was replaced in 2021 by the Office for Health Improvement and Disparities (OHID) and the UK Health Security Agency, but the guidance is still online. NICE guideline PH25 (2010) targets the main risk factors (poor diet, physical inactivity, smoking and too much alcohol); reducing these also helps prevent type 2 diabetes and many cancers.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Ways care workers support someone living with a heart condition, grouped to make them easier to remember: self-management and emotional support (self-care, support groups, talking to health professionals), health tasks (reminding them to take prescribed medication, changing dressings if needed), and daily living (help with washing and dressing, chores and paying bills, cooking heart-healthy meals; the British Heart Foundation recipe finder is a good resource). Source: BHF (2020).</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Caring for someone with end-stage heart failure raises ethical, emotional and legal challenges. Professionals have a duty to do what is best for the patient, but decisions should be shared with the patient (shared decision-making), not made for them. They must also avoid anything that could break the law or raise legal concerns. Source: Thirumalaikolundusubramanian et al. (2015).</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NHS '10 tips for heart health' poster gives easy, practical messages for health promotion. The NHS Heart Age tool (nhs.uk/health-assessment-tools/calculate-your-heart-age) is a useful way to start conversations with service users about their risk. Source: NHS (2022).</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Case study 2. Put students into small groups of 3 to 4. Total time 15 minutes: about 5 minutes to read the case and talk it through, 7 minutes to answer the questions, and 3 minutes for groups to feed back. Students can use the slides and their workbook notes.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case pulls together the conditions, lifestyle advice, national strategies, care and ethics slides. Note for students: blood pressure of 140/90 or higher is generally considered high in the UK (NHS); 165/100 is clearly raised.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answers. 1) Coronary heart disease: fatty deposits build up inside the coronary arteries that feed the heart muscle, so they narrow and harden (like a furred-up pipe). Hypertension: the pressure of blood against the artery walls is too high; the heart has to work harder, and over time this damages arteries and raises the risk of heart attack and stroke. 2) Walking uphill makes the heart work harder, so the heart muscle needs more oxygen. The narrowed coronary arteries cannot supply enough, causing pain (angina). At rest, the heart needs less oxygen, so the pain eases. 3) Risk factors: smoking, poor diet (takeaways: high salt and saturated fat), physical inactivity, high blood pressure, age and being male; a sitting job. Advice: stop smoking (NHS Stop Smoking Services), less salt (under 6g a day), less saturated fat, 5 a day, more activity, healthy weight, less alcohol. Supporting guidance: NICE PH25 and the Health Matters prevention approach. 4) He has the right to make his own choices (autonomy). Give clear, non-judgemental information about the risks, use shared decision-making, explore what smoking gives him (stress relief) and offer alternatives (stop smoking services, nicotine replacement, other ways to relax), and agree small, realistic goals. Do not pressure or lecture him. Record the conversation and keep his information confidential. If his chest pain becomes severe or does not go away with rest, call 999.</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short videos to reinforce today's content. Play one in class and suggest the other for independent study.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students 15 to 20 minutes with their workbooks. Go through the answers together; students label their diagrams as we discuss. Answers to the matching task: right atrium receives blood from the body; right ventricle pumps blood to the lungs; left atrium receives blood from the lungs; left ventricle pumps blood to the body. (The original slide linked to a skeleton quiz, which did not match this topic, so it has been replaced.)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Quick recap questions. Suggested answers: 1) In the middle of the chest, tilted to the left. 2) Heart, blood vessels, blood. 3) Pulmonary = heart to lungs and back; systemic = heart to body and back. 4) Arteries (away), veins (back, with valves), capillaries (swap). 5) Sympathetic speeds up; parasympathetic (vagus nerve) slows down. 6) Skin vessels widen to lose heat and narrow to keep heat.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glossary to refer back to. Encourage students to add these to the notes pages at the back of the workbook.</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image" Target="../media/UW-Title-image-1.jpeg"/><Relationship Id="rId2"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image" Target="../media/UW-Section-image-1.jpeg"/><Relationship Id="rId2"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image" Target="../media/UW-Content-image-1.jpeg"/><Relationship Id="rId2"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UW Title">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Text 0"/>
          <p:cNvSpPr/>
          <p:nvPr>
            <p:ph idx="100" type="title" hasCustomPrompt="1"/>
          </p:nvPr>
        </p:nvSpPr>
        <p:spPr>
          <a:xfrm>
            <a:off x="502920" y="1417320"/>
            <a:ext cx="5486400" cy="1463040"/>
          </a:xfrm>
          <a:prstGeom prst="rect">
            <a:avLst/>
          </a:prstGeom>
          <a:noFill/>
          <a:ln/>
        </p:spPr>
        <p:txBody>
          <a:bodyPr wrap="square" rtlCol="0"/>
          <a:lstStyle>
            <a:lvl1pPr algn="l" indent="0" marL="0">
              <a:buNone/>
              <a:defRPr lang="en-US" sz="3200" b="1" dirty="0">
                <a:solidFill>
                  <a:schemeClr val="bg1"/>
                </a:solidFill>
              </a:defRPr>
            </a:lvl1pPr>
          </a:lstStyle>
          <a:p>
            <a:pPr algn="l" indent="0" marL="0">
              <a:buNone/>
            </a:pPr>
            <a:endParaRPr lang="en-US" sz="3200" dirty="0"/>
          </a:p>
        </p:txBody>
      </p:sp>
      <p:sp>
        <p:nvSpPr>
          <p:cNvPr id="3" name="Text 0"/>
          <p:cNvSpPr/>
          <p:nvPr>
            <p:ph idx="101" type="body" hasCustomPrompt="1"/>
          </p:nvPr>
        </p:nvSpPr>
        <p:spPr>
          <a:xfrm>
            <a:off x="502920" y="3017520"/>
            <a:ext cx="5486400" cy="1371600"/>
          </a:xfrm>
          <a:prstGeom prst="rect">
            <a:avLst/>
          </a:prstGeom>
          <a:noFill/>
          <a:ln/>
        </p:spPr>
        <p:txBody>
          <a:bodyPr wrap="square" rtlCol="0"/>
          <a:lstStyle>
            <a:lvl1pPr algn="l" indent="0" marL="0">
              <a:buNone/>
              <a:defRPr lang="en-US" sz="2000" b="1" dirty="0">
                <a:solidFill>
                  <a:schemeClr val="bg1"/>
                </a:solidFill>
              </a:defRPr>
            </a:lvl1pPr>
          </a:lstStyle>
          <a:p>
            <a:pPr algn="l" indent="0" marL="0">
              <a:buNone/>
            </a:pPr>
            <a:endParaRPr lang="en-US" sz="20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UW Section">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Text 0"/>
          <p:cNvSpPr/>
          <p:nvPr>
            <p:ph idx="100" type="title" hasCustomPrompt="1"/>
          </p:nvPr>
        </p:nvSpPr>
        <p:spPr>
          <a:xfrm>
            <a:off x="502920" y="2011680"/>
            <a:ext cx="5669280" cy="1097280"/>
          </a:xfrm>
          <a:prstGeom prst="rect">
            <a:avLst/>
          </a:prstGeom>
          <a:noFill/>
          <a:ln/>
        </p:spPr>
        <p:txBody>
          <a:bodyPr wrap="square" rtlCol="0"/>
          <a:lstStyle>
            <a:lvl1pPr algn="l" indent="0" marL="0">
              <a:buNone/>
              <a:defRPr lang="en-US" sz="3600" b="1" dirty="0">
                <a:solidFill>
                  <a:schemeClr val="bg1"/>
                </a:solidFill>
              </a:defRPr>
            </a:lvl1pPr>
          </a:lstStyle>
          <a:p>
            <a:pPr algn="l" indent="0" marL="0">
              <a:buNone/>
            </a:pPr>
            <a:endParaRPr lang="en-US" sz="3600" dirty="0"/>
          </a:p>
        </p:txBody>
      </p:sp>
      <p:sp>
        <p:nvSpPr>
          <p:cNvPr id="3" name="Text 0"/>
          <p:cNvSpPr/>
          <p:nvPr>
            <p:ph idx="101" type="body" hasCustomPrompt="1"/>
          </p:nvPr>
        </p:nvSpPr>
        <p:spPr>
          <a:xfrm>
            <a:off x="502920" y="3200400"/>
            <a:ext cx="5669280" cy="1097280"/>
          </a:xfrm>
          <a:prstGeom prst="rect">
            <a:avLst/>
          </a:prstGeom>
          <a:noFill/>
          <a:ln/>
        </p:spPr>
        <p:txBody>
          <a:bodyPr wrap="square" rtlCol="0"/>
          <a:lstStyle>
            <a:lvl1pPr algn="l" indent="0" marL="0">
              <a:buNone/>
              <a:defRPr lang="en-US" sz="1800" dirty="0">
                <a:solidFill>
                  <a:schemeClr val="bg1"/>
                </a:solidFill>
              </a:defRPr>
            </a:lvl1pPr>
          </a:lstStyle>
          <a:p>
            <a:pPr algn="l" indent="0" marL="0">
              <a:buNone/>
            </a:pPr>
            <a:endParaRPr lang="en-US" sz="180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UW Content">
    <p:bg>
      <p:bgPr>
        <a:blipFill dpi="0" rotWithShape="1">
          <a:blip r:embed="rId1">
            <a:lum/>
          </a:blip>
          <a:srcRect/>
          <a:stretch>
            <a:fillRect/>
          </a:stretch>
        </a:blipFill>
        <a:effectLst/>
      </p:bgPr>
    </p:bg>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rtlCol="0"/>
          <a:lstStyle>
            <a:lvl1pPr algn="l" indent="0" marL="0">
              <a:buNone/>
              <a:defRPr lang="en-US" sz="2800" b="1" dirty="0">
                <a:solidFill>
                  <a:schemeClr val="tx2"/>
                </a:solidFill>
              </a:defRPr>
            </a:lvl1pPr>
          </a:lstStyle>
          <a:p>
            <a:pPr algn="l" indent="0" marL="0">
              <a:buNone/>
            </a:pPr>
            <a:endParaRPr lang="en-US" sz="2800" dirty="0"/>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4.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slideLayout" Target="../slideLayouts/slideLayout4.xml"/><Relationship Id="rId5"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slideLayout" Target="../slideLayouts/slideLayout4.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4.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4.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slideLayout" Target="../slideLayouts/slideLayout4.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4.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4.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slideLayout" Target="../slideLayouts/slideLayout4.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4.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4.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4.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4.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slideLayout" Target="../slideLayouts/slideLayout4.xml"/><Relationship Id="rId3"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slideLayout" Target="../slideLayouts/slideLayout4.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image" Target="../media/image-20-3.png"/><Relationship Id="rId4" Type="http://schemas.openxmlformats.org/officeDocument/2006/relationships/slideLayout" Target="../slideLayouts/slideLayout4.xml"/><Relationship Id="rId5"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image-21-1.png"/><Relationship Id="rId2" Type="http://schemas.openxmlformats.org/officeDocument/2006/relationships/image" Target="../media/image-21-2.png"/><Relationship Id="rId3" Type="http://schemas.openxmlformats.org/officeDocument/2006/relationships/image" Target="../media/image-21-3.png"/><Relationship Id="rId4" Type="http://schemas.openxmlformats.org/officeDocument/2006/relationships/image" Target="../media/image-21-4.png"/><Relationship Id="rId5" Type="http://schemas.openxmlformats.org/officeDocument/2006/relationships/image" Target="../media/image-21-5.png"/><Relationship Id="rId6" Type="http://schemas.openxmlformats.org/officeDocument/2006/relationships/slideLayout" Target="../slideLayouts/slideLayout4.xml"/><Relationship Id="rId7"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image-22-1.png"/><Relationship Id="rId2" Type="http://schemas.openxmlformats.org/officeDocument/2006/relationships/image" Target="../media/image-22-2.png"/><Relationship Id="rId3" Type="http://schemas.openxmlformats.org/officeDocument/2006/relationships/image" Target="../media/image-22-3.png"/><Relationship Id="rId4" Type="http://schemas.openxmlformats.org/officeDocument/2006/relationships/slideLayout" Target="../slideLayouts/slideLayout4.xml"/><Relationship Id="rId5"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image-23-1.png"/><Relationship Id="rId2" Type="http://schemas.openxmlformats.org/officeDocument/2006/relationships/image" Target="../media/image-23-2.png"/><Relationship Id="rId3" Type="http://schemas.openxmlformats.org/officeDocument/2006/relationships/slideLayout" Target="../slideLayouts/slideLayout4.xml"/><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image-24-1.png"/><Relationship Id="rId2" Type="http://schemas.openxmlformats.org/officeDocument/2006/relationships/image" Target="../media/image-24-2.png"/><Relationship Id="rId3" Type="http://schemas.openxmlformats.org/officeDocument/2006/relationships/image" Target="../media/image-24-3.png"/><Relationship Id="rId4" Type="http://schemas.openxmlformats.org/officeDocument/2006/relationships/slideLayout" Target="../slideLayouts/slideLayout4.xml"/><Relationship Id="rId5"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image-25-1.png"/><Relationship Id="rId2" Type="http://schemas.openxmlformats.org/officeDocument/2006/relationships/image" Target="../media/image-25-2.png"/><Relationship Id="rId3" Type="http://schemas.openxmlformats.org/officeDocument/2006/relationships/image" Target="../media/image-25-3.png"/><Relationship Id="rId4" Type="http://schemas.openxmlformats.org/officeDocument/2006/relationships/slideLayout" Target="../slideLayouts/slideLayout4.xml"/><Relationship Id="rId5"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image-26-1.png"/><Relationship Id="rId2" Type="http://schemas.openxmlformats.org/officeDocument/2006/relationships/image" Target="../media/image-26-2.png"/><Relationship Id="rId3" Type="http://schemas.openxmlformats.org/officeDocument/2006/relationships/image" Target="../media/image-26-3.png"/><Relationship Id="rId4" Type="http://schemas.openxmlformats.org/officeDocument/2006/relationships/slideLayout" Target="../slideLayouts/slideLayout4.xml"/><Relationship Id="rId5"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image" Target="../media/image-28-1.png"/><Relationship Id="rId2" Type="http://schemas.openxmlformats.org/officeDocument/2006/relationships/slideLayout" Target="../slideLayouts/slideLayout4.xml"/><Relationship Id="rId3"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_lgd03h3te8" TargetMode="External"/><Relationship Id="rId4" Type="http://schemas.openxmlformats.org/officeDocument/2006/relationships/hyperlink" Target="https://www.youtube.com/watch?v=NJzJKvkWWDc" TargetMode="External"/><Relationship Id="rId1" Type="http://schemas.openxmlformats.org/officeDocument/2006/relationships/image" Target="../media/image-30-1.png"/><Relationship Id="rId3" Type="http://schemas.openxmlformats.org/officeDocument/2006/relationships/image" Target="../media/image-30-2.png"/><Relationship Id="rId5" Type="http://schemas.openxmlformats.org/officeDocument/2006/relationships/slideLayout" Target="../slideLayouts/slideLayout4.xml"/><Relationship Id="rId6"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image" Target="../media/image-31-1.png"/><Relationship Id="rId2" Type="http://schemas.openxmlformats.org/officeDocument/2006/relationships/image" Target="../media/image-31-2.png"/><Relationship Id="rId3" Type="http://schemas.openxmlformats.org/officeDocument/2006/relationships/image" Target="../media/image-31-3.png"/><Relationship Id="rId4" Type="http://schemas.openxmlformats.org/officeDocument/2006/relationships/slideLayout" Target="../slideLayouts/slideLayout4.xml"/><Relationship Id="rId5"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5.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p:nvPr>
            <p:ph idx="100" type="title" hasCustomPrompt="1"/>
          </p:nvPr>
        </p:nvSpPr>
        <p:spPr>
          <a:xfrm>
            <a:off x="502920" y="1417320"/>
            <a:ext cx="5486400" cy="1463040"/>
          </a:xfrm>
          <a:prstGeom prst="rect">
            <a:avLst/>
          </a:prstGeom>
          <a:noFill/>
          <a:ln/>
        </p:spPr>
        <p:txBody>
          <a:bodyPr wrap="square" lIns="0" tIns="0" rIns="0" bIns="0" rtlCol="0" anchor="b"/>
          <a:lstStyle/>
          <a:p>
            <a:pPr algn="l" indent="0" marL="0">
              <a:buNone/>
            </a:pPr>
            <a:r>
              <a:rPr lang="en-US" sz="3200" b="1" dirty="0">
                <a:solidFill>
                  <a:schemeClr val="bg1"/>
                </a:solidFill>
              </a:rPr>
              <a:t>Introduction to Physiology (BMHP5023)</a:t>
            </a:r>
            <a:endParaRPr lang="en-US" sz="3200" dirty="0"/>
          </a:p>
        </p:txBody>
      </p:sp>
      <p:sp>
        <p:nvSpPr>
          <p:cNvPr id="3" name="Text 0"/>
          <p:cNvSpPr/>
          <p:nvPr>
            <p:ph idx="101" type="body" hasCustomPrompt="1"/>
          </p:nvPr>
        </p:nvSpPr>
        <p:spPr>
          <a:xfrm>
            <a:off x="502920" y="3017520"/>
            <a:ext cx="5486400" cy="1371600"/>
          </a:xfrm>
          <a:prstGeom prst="rect">
            <a:avLst/>
          </a:prstGeom>
          <a:noFill/>
          <a:ln/>
        </p:spPr>
        <p:txBody>
          <a:bodyPr wrap="square" lIns="0" tIns="0" rIns="0" bIns="0" rtlCol="0" anchor="t"/>
          <a:lstStyle/>
          <a:p>
            <a:pPr algn="l" indent="0" marL="0">
              <a:buNone/>
            </a:pPr>
            <a:r>
              <a:rPr lang="en-US" sz="2000" b="1" dirty="0">
                <a:solidFill>
                  <a:schemeClr val="bg1"/>
                </a:solidFill>
              </a:rPr>
              <a:t>Week 4 Session 1: The Cardiovascular System</a:t>
            </a:r>
            <a:endParaRPr lang="en-US" sz="2000" dirty="0"/>
          </a:p>
          <a:p>
            <a:pPr algn="l" indent="0" marL="0">
              <a:buNone/>
            </a:pPr>
            <a:r>
              <a:rPr lang="en-US" sz="2000" b="1" dirty="0">
                <a:solidFill>
                  <a:schemeClr val="bg1"/>
                </a:solidFill>
              </a:rPr>
              <a:t>The heart, blood vessels and blood, made simple</a:t>
            </a:r>
            <a:endParaRPr lang="en-US"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What we will cover today</a:t>
            </a:r>
            <a:endParaRPr lang="en-US" sz="2800" dirty="0"/>
          </a:p>
        </p:txBody>
      </p:sp>
      <p:sp>
        <p:nvSpPr>
          <p:cNvPr id="4" name="Shape 1"/>
          <p:cNvSpPr/>
          <p:nvPr/>
        </p:nvSpPr>
        <p:spPr>
          <a:xfrm>
            <a:off x="457200" y="1280160"/>
            <a:ext cx="3931920" cy="1783080"/>
          </a:xfrm>
          <a:prstGeom prst="roundRect">
            <a:avLst>
              <a:gd name="adj" fmla="val 4103"/>
            </a:avLst>
          </a:prstGeom>
          <a:solidFill>
            <a:schemeClr val="accent2">
              <a:alpha val="12000"/>
            </a:schemeClr>
          </a:solidFill>
          <a:ln w="12700">
            <a:solidFill>
              <a:schemeClr val="accent2">
                <a:alpha val="40000"/>
              </a:schemeClr>
            </a:solidFill>
            <a:prstDash val="solid"/>
          </a:ln>
        </p:spPr>
      </p:sp>
      <p:sp>
        <p:nvSpPr>
          <p:cNvPr id="5" name="Shape 2"/>
          <p:cNvSpPr/>
          <p:nvPr/>
        </p:nvSpPr>
        <p:spPr>
          <a:xfrm>
            <a:off x="594360" y="1417320"/>
            <a:ext cx="594360" cy="594360"/>
          </a:xfrm>
          <a:prstGeom prst="ellipse">
            <a:avLst/>
          </a:prstGeom>
          <a:solidFill>
            <a:schemeClr val="accent2"/>
          </a:solidFill>
          <a:ln w="12700">
            <a:solidFill>
              <a:schemeClr val="accent2"/>
            </a:solidFill>
            <a:prstDash val="solid"/>
          </a:ln>
        </p:spPr>
      </p:sp>
      <p:pic>
        <p:nvPicPr>
          <p:cNvPr id="6" name="Image 0" descr="preencoded.png">    </p:cNvPr>
          <p:cNvPicPr>
            <a:picLocks noChangeAspect="1"/>
          </p:cNvPicPr>
          <p:nvPr/>
        </p:nvPicPr>
        <p:blipFill>
          <a:blip r:embed="rId1"/>
          <a:stretch>
            <a:fillRect/>
          </a:stretch>
        </p:blipFill>
        <p:spPr>
          <a:xfrm>
            <a:off x="737006" y="1559966"/>
            <a:ext cx="309067" cy="309067"/>
          </a:xfrm>
          <a:prstGeom prst="rect">
            <a:avLst/>
          </a:prstGeom>
        </p:spPr>
      </p:pic>
      <p:sp>
        <p:nvSpPr>
          <p:cNvPr id="7" name="Text 3"/>
          <p:cNvSpPr txBox="1"/>
          <p:nvPr/>
        </p:nvSpPr>
        <p:spPr>
          <a:xfrm>
            <a:off x="594360" y="2084832"/>
            <a:ext cx="3657600" cy="905256"/>
          </a:xfrm>
          <a:prstGeom prst="rect">
            <a:avLst/>
          </a:prstGeom>
          <a:noFill/>
          <a:ln/>
        </p:spPr>
        <p:txBody>
          <a:bodyPr wrap="square" lIns="0" tIns="0" rIns="0" bIns="0" rtlCol="0" anchor="t"/>
          <a:lstStyle/>
          <a:p>
            <a:pPr indent="0" marL="0">
              <a:buNone/>
            </a:pPr>
            <a:r>
              <a:rPr lang="en-US" sz="1800" b="1" dirty="0">
                <a:solidFill>
                  <a:schemeClr val="accent2"/>
                </a:solidFill>
              </a:rPr>
              <a:t>The structure of the heart</a:t>
            </a:r>
            <a:endParaRPr lang="en-US" sz="1800" dirty="0"/>
          </a:p>
          <a:p>
            <a:pPr indent="0" marL="0">
              <a:spcBef>
                <a:spcPts val="400"/>
              </a:spcBef>
              <a:buNone/>
            </a:pPr>
            <a:r>
              <a:rPr lang="en-US" sz="1500" dirty="0">
                <a:solidFill>
                  <a:schemeClr val="tx1"/>
                </a:solidFill>
              </a:rPr>
              <a:t>Where it sits and what is inside it</a:t>
            </a:r>
            <a:endParaRPr lang="en-US" sz="1800" dirty="0"/>
          </a:p>
        </p:txBody>
      </p:sp>
      <p:sp>
        <p:nvSpPr>
          <p:cNvPr id="8" name="Shape 4"/>
          <p:cNvSpPr/>
          <p:nvPr/>
        </p:nvSpPr>
        <p:spPr>
          <a:xfrm>
            <a:off x="4663440" y="1280160"/>
            <a:ext cx="3931920" cy="1783080"/>
          </a:xfrm>
          <a:prstGeom prst="roundRect">
            <a:avLst>
              <a:gd name="adj" fmla="val 4103"/>
            </a:avLst>
          </a:prstGeom>
          <a:solidFill>
            <a:schemeClr val="accent1">
              <a:alpha val="12000"/>
            </a:schemeClr>
          </a:solidFill>
          <a:ln w="12700">
            <a:solidFill>
              <a:schemeClr val="accent1">
                <a:alpha val="40000"/>
              </a:schemeClr>
            </a:solidFill>
            <a:prstDash val="solid"/>
          </a:ln>
        </p:spPr>
      </p:sp>
      <p:sp>
        <p:nvSpPr>
          <p:cNvPr id="9" name="Shape 5"/>
          <p:cNvSpPr/>
          <p:nvPr/>
        </p:nvSpPr>
        <p:spPr>
          <a:xfrm>
            <a:off x="4800600" y="1417320"/>
            <a:ext cx="594360" cy="594360"/>
          </a:xfrm>
          <a:prstGeom prst="ellipse">
            <a:avLst/>
          </a:prstGeom>
          <a:solidFill>
            <a:schemeClr val="accent1"/>
          </a:solidFill>
          <a:ln w="12700">
            <a:solidFill>
              <a:schemeClr val="accent1"/>
            </a:solidFill>
            <a:prstDash val="solid"/>
          </a:ln>
        </p:spPr>
      </p:sp>
      <p:pic>
        <p:nvPicPr>
          <p:cNvPr id="10" name="Image 1" descr="preencoded.png">    </p:cNvPr>
          <p:cNvPicPr>
            <a:picLocks noChangeAspect="1"/>
          </p:cNvPicPr>
          <p:nvPr/>
        </p:nvPicPr>
        <p:blipFill>
          <a:blip r:embed="rId2"/>
          <a:stretch>
            <a:fillRect/>
          </a:stretch>
        </p:blipFill>
        <p:spPr>
          <a:xfrm>
            <a:off x="4943246" y="1559966"/>
            <a:ext cx="309067" cy="309067"/>
          </a:xfrm>
          <a:prstGeom prst="rect">
            <a:avLst/>
          </a:prstGeom>
        </p:spPr>
      </p:pic>
      <p:sp>
        <p:nvSpPr>
          <p:cNvPr id="11" name="Text 6"/>
          <p:cNvSpPr txBox="1"/>
          <p:nvPr/>
        </p:nvSpPr>
        <p:spPr>
          <a:xfrm>
            <a:off x="4800600" y="2084832"/>
            <a:ext cx="3657600" cy="905256"/>
          </a:xfrm>
          <a:prstGeom prst="rect">
            <a:avLst/>
          </a:prstGeom>
          <a:noFill/>
          <a:ln/>
        </p:spPr>
        <p:txBody>
          <a:bodyPr wrap="square" lIns="0" tIns="0" rIns="0" bIns="0" rtlCol="0" anchor="t"/>
          <a:lstStyle/>
          <a:p>
            <a:pPr indent="0" marL="0">
              <a:buNone/>
            </a:pPr>
            <a:r>
              <a:rPr lang="en-US" sz="1800" b="1" dirty="0">
                <a:solidFill>
                  <a:schemeClr val="accent1"/>
                </a:solidFill>
              </a:rPr>
              <a:t>What the heart does</a:t>
            </a:r>
            <a:endParaRPr lang="en-US" sz="1800" dirty="0"/>
          </a:p>
          <a:p>
            <a:pPr indent="0" marL="0">
              <a:spcBef>
                <a:spcPts val="400"/>
              </a:spcBef>
              <a:buNone/>
            </a:pPr>
            <a:r>
              <a:rPr lang="en-US" sz="1500" dirty="0">
                <a:solidFill>
                  <a:schemeClr val="tx1"/>
                </a:solidFill>
              </a:rPr>
              <a:t>Its main jobs in the body</a:t>
            </a:r>
            <a:endParaRPr lang="en-US" sz="1800" dirty="0"/>
          </a:p>
        </p:txBody>
      </p:sp>
      <p:sp>
        <p:nvSpPr>
          <p:cNvPr id="12" name="Shape 7"/>
          <p:cNvSpPr/>
          <p:nvPr/>
        </p:nvSpPr>
        <p:spPr>
          <a:xfrm>
            <a:off x="457200" y="3291840"/>
            <a:ext cx="3931920" cy="1783080"/>
          </a:xfrm>
          <a:prstGeom prst="roundRect">
            <a:avLst>
              <a:gd name="adj" fmla="val 4103"/>
            </a:avLst>
          </a:prstGeom>
          <a:solidFill>
            <a:schemeClr val="accent3">
              <a:alpha val="12000"/>
            </a:schemeClr>
          </a:solidFill>
          <a:ln w="12700">
            <a:solidFill>
              <a:schemeClr val="accent3">
                <a:alpha val="40000"/>
              </a:schemeClr>
            </a:solidFill>
            <a:prstDash val="solid"/>
          </a:ln>
        </p:spPr>
      </p:sp>
      <p:sp>
        <p:nvSpPr>
          <p:cNvPr id="13" name="Shape 8"/>
          <p:cNvSpPr/>
          <p:nvPr/>
        </p:nvSpPr>
        <p:spPr>
          <a:xfrm>
            <a:off x="594360" y="3429000"/>
            <a:ext cx="594360" cy="594360"/>
          </a:xfrm>
          <a:prstGeom prst="ellipse">
            <a:avLst/>
          </a:prstGeom>
          <a:solidFill>
            <a:schemeClr val="accent3"/>
          </a:solidFill>
          <a:ln w="12700">
            <a:solidFill>
              <a:schemeClr val="accent3"/>
            </a:solidFill>
            <a:prstDash val="solid"/>
          </a:ln>
        </p:spPr>
      </p:sp>
      <p:pic>
        <p:nvPicPr>
          <p:cNvPr id="14" name="Image 2" descr="preencoded.png">    </p:cNvPr>
          <p:cNvPicPr>
            <a:picLocks noChangeAspect="1"/>
          </p:cNvPicPr>
          <p:nvPr/>
        </p:nvPicPr>
        <p:blipFill>
          <a:blip r:embed="rId3"/>
          <a:stretch>
            <a:fillRect/>
          </a:stretch>
        </p:blipFill>
        <p:spPr>
          <a:xfrm>
            <a:off x="737006" y="3571646"/>
            <a:ext cx="309067" cy="309067"/>
          </a:xfrm>
          <a:prstGeom prst="rect">
            <a:avLst/>
          </a:prstGeom>
        </p:spPr>
      </p:pic>
      <p:sp>
        <p:nvSpPr>
          <p:cNvPr id="15" name="Text 9"/>
          <p:cNvSpPr txBox="1"/>
          <p:nvPr/>
        </p:nvSpPr>
        <p:spPr>
          <a:xfrm>
            <a:off x="594360" y="4096512"/>
            <a:ext cx="3657600" cy="905256"/>
          </a:xfrm>
          <a:prstGeom prst="rect">
            <a:avLst/>
          </a:prstGeom>
          <a:noFill/>
          <a:ln/>
        </p:spPr>
        <p:txBody>
          <a:bodyPr wrap="square" lIns="0" tIns="0" rIns="0" bIns="0" rtlCol="0" anchor="t"/>
          <a:lstStyle/>
          <a:p>
            <a:pPr indent="0" marL="0">
              <a:buNone/>
            </a:pPr>
            <a:r>
              <a:rPr lang="en-US" sz="1800" b="1" dirty="0">
                <a:solidFill>
                  <a:schemeClr val="accent3"/>
                </a:solidFill>
              </a:rPr>
              <a:t>How blood travels</a:t>
            </a:r>
            <a:endParaRPr lang="en-US" sz="1800" dirty="0"/>
          </a:p>
          <a:p>
            <a:pPr indent="0" marL="0">
              <a:spcBef>
                <a:spcPts val="400"/>
              </a:spcBef>
              <a:buNone/>
            </a:pPr>
            <a:r>
              <a:rPr lang="en-US" sz="1500" dirty="0">
                <a:solidFill>
                  <a:schemeClr val="tx1"/>
                </a:solidFill>
              </a:rPr>
              <a:t>The two loops: to the lungs and around the body</a:t>
            </a:r>
            <a:endParaRPr lang="en-US" sz="1800" dirty="0"/>
          </a:p>
        </p:txBody>
      </p:sp>
      <p:sp>
        <p:nvSpPr>
          <p:cNvPr id="16" name="Shape 10"/>
          <p:cNvSpPr/>
          <p:nvPr/>
        </p:nvSpPr>
        <p:spPr>
          <a:xfrm>
            <a:off x="4663440" y="3291840"/>
            <a:ext cx="3931920" cy="1783080"/>
          </a:xfrm>
          <a:prstGeom prst="roundRect">
            <a:avLst>
              <a:gd name="adj" fmla="val 4103"/>
            </a:avLst>
          </a:prstGeom>
          <a:solidFill>
            <a:schemeClr val="accent4">
              <a:alpha val="12000"/>
            </a:schemeClr>
          </a:solidFill>
          <a:ln w="12700">
            <a:solidFill>
              <a:schemeClr val="accent4">
                <a:alpha val="40000"/>
              </a:schemeClr>
            </a:solidFill>
            <a:prstDash val="solid"/>
          </a:ln>
        </p:spPr>
      </p:sp>
      <p:sp>
        <p:nvSpPr>
          <p:cNvPr id="17" name="Shape 11"/>
          <p:cNvSpPr/>
          <p:nvPr/>
        </p:nvSpPr>
        <p:spPr>
          <a:xfrm>
            <a:off x="4800600" y="3429000"/>
            <a:ext cx="594360" cy="594360"/>
          </a:xfrm>
          <a:prstGeom prst="ellipse">
            <a:avLst/>
          </a:prstGeom>
          <a:solidFill>
            <a:schemeClr val="accent4"/>
          </a:solidFill>
          <a:ln w="12700">
            <a:solidFill>
              <a:schemeClr val="accent4"/>
            </a:solidFill>
            <a:prstDash val="solid"/>
          </a:ln>
        </p:spPr>
      </p:sp>
      <p:pic>
        <p:nvPicPr>
          <p:cNvPr id="18" name="Image 3" descr="preencoded.png">    </p:cNvPr>
          <p:cNvPicPr>
            <a:picLocks noChangeAspect="1"/>
          </p:cNvPicPr>
          <p:nvPr/>
        </p:nvPicPr>
        <p:blipFill>
          <a:blip r:embed="rId4"/>
          <a:stretch>
            <a:fillRect/>
          </a:stretch>
        </p:blipFill>
        <p:spPr>
          <a:xfrm>
            <a:off x="4943246" y="3571646"/>
            <a:ext cx="309067" cy="309067"/>
          </a:xfrm>
          <a:prstGeom prst="rect">
            <a:avLst/>
          </a:prstGeom>
        </p:spPr>
      </p:pic>
      <p:sp>
        <p:nvSpPr>
          <p:cNvPr id="19" name="Text 12"/>
          <p:cNvSpPr txBox="1"/>
          <p:nvPr/>
        </p:nvSpPr>
        <p:spPr>
          <a:xfrm>
            <a:off x="4800600" y="4096512"/>
            <a:ext cx="3657600" cy="905256"/>
          </a:xfrm>
          <a:prstGeom prst="rect">
            <a:avLst/>
          </a:prstGeom>
          <a:noFill/>
          <a:ln/>
        </p:spPr>
        <p:txBody>
          <a:bodyPr wrap="square" lIns="0" tIns="0" rIns="0" bIns="0" rtlCol="0" anchor="t"/>
          <a:lstStyle/>
          <a:p>
            <a:pPr indent="0" marL="0">
              <a:buNone/>
            </a:pPr>
            <a:r>
              <a:rPr lang="en-US" sz="1800" b="1" dirty="0">
                <a:solidFill>
                  <a:schemeClr val="accent4"/>
                </a:solidFill>
              </a:rPr>
              <a:t>Health and care</a:t>
            </a:r>
            <a:endParaRPr lang="en-US" sz="1800" dirty="0"/>
          </a:p>
          <a:p>
            <a:pPr indent="0" marL="0">
              <a:spcBef>
                <a:spcPts val="400"/>
              </a:spcBef>
              <a:buNone/>
            </a:pPr>
            <a:r>
              <a:rPr lang="en-US" sz="1500" dirty="0">
                <a:solidFill>
                  <a:schemeClr val="tx1"/>
                </a:solidFill>
              </a:rPr>
              <a:t>Common conditions and the role of care workers</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The cardiovascular system in one picture</a:t>
            </a:r>
            <a:endParaRPr lang="en-US" sz="2800" dirty="0"/>
          </a:p>
        </p:txBody>
      </p:sp>
      <p:sp>
        <p:nvSpPr>
          <p:cNvPr id="4" name="Shape 1"/>
          <p:cNvSpPr/>
          <p:nvPr/>
        </p:nvSpPr>
        <p:spPr>
          <a:xfrm>
            <a:off x="457200" y="1234440"/>
            <a:ext cx="2606040" cy="4297680"/>
          </a:xfrm>
          <a:prstGeom prst="roundRect">
            <a:avLst>
              <a:gd name="adj" fmla="val 2807"/>
            </a:avLst>
          </a:prstGeom>
          <a:solidFill>
            <a:schemeClr val="accent2">
              <a:alpha val="10000"/>
            </a:schemeClr>
          </a:solidFill>
          <a:ln w="12700">
            <a:solidFill>
              <a:schemeClr val="accent2">
                <a:alpha val="40000"/>
              </a:schemeClr>
            </a:solidFill>
            <a:prstDash val="solid"/>
          </a:ln>
        </p:spPr>
      </p:sp>
      <p:pic>
        <p:nvPicPr>
          <p:cNvPr id="5" name="Image 0" descr="img/c8.png">    </p:cNvPr>
          <p:cNvPicPr>
            <a:picLocks noChangeAspect="1"/>
          </p:cNvPicPr>
          <p:nvPr/>
        </p:nvPicPr>
        <p:blipFill>
          <a:blip r:embed="rId1"/>
          <a:stretch>
            <a:fillRect/>
          </a:stretch>
        </p:blipFill>
        <p:spPr>
          <a:xfrm>
            <a:off x="732544" y="1371600"/>
            <a:ext cx="2055353" cy="1645920"/>
          </a:xfrm>
          <a:prstGeom prst="rect">
            <a:avLst/>
          </a:prstGeom>
        </p:spPr>
      </p:pic>
      <p:sp>
        <p:nvSpPr>
          <p:cNvPr id="6" name="Text 2"/>
          <p:cNvSpPr txBox="1"/>
          <p:nvPr/>
        </p:nvSpPr>
        <p:spPr>
          <a:xfrm>
            <a:off x="594360" y="3154680"/>
            <a:ext cx="2331720" cy="411480"/>
          </a:xfrm>
          <a:prstGeom prst="rect">
            <a:avLst/>
          </a:prstGeom>
          <a:noFill/>
          <a:ln/>
        </p:spPr>
        <p:txBody>
          <a:bodyPr wrap="square" lIns="0" tIns="0" rIns="0" bIns="0" rtlCol="0" anchor="ctr"/>
          <a:lstStyle/>
          <a:p>
            <a:pPr indent="0" marL="0">
              <a:buNone/>
            </a:pPr>
            <a:r>
              <a:rPr lang="en-US" sz="1800" b="1" dirty="0">
                <a:solidFill>
                  <a:schemeClr val="accent2"/>
                </a:solidFill>
              </a:rPr>
              <a:t>1. The heart</a:t>
            </a:r>
            <a:endParaRPr lang="en-US" sz="1800" dirty="0"/>
          </a:p>
        </p:txBody>
      </p:sp>
      <p:sp>
        <p:nvSpPr>
          <p:cNvPr id="7" name="Shape 3"/>
          <p:cNvSpPr/>
          <p:nvPr/>
        </p:nvSpPr>
        <p:spPr>
          <a:xfrm>
            <a:off x="594360" y="3611880"/>
            <a:ext cx="1737360" cy="329184"/>
          </a:xfrm>
          <a:prstGeom prst="roundRect">
            <a:avLst>
              <a:gd name="adj" fmla="val 50000"/>
            </a:avLst>
          </a:prstGeom>
          <a:solidFill>
            <a:schemeClr val="accent2"/>
          </a:solidFill>
          <a:ln w="12700">
            <a:solidFill>
              <a:schemeClr val="accent2"/>
            </a:solidFill>
            <a:prstDash val="solid"/>
          </a:ln>
        </p:spPr>
      </p:sp>
      <p:sp>
        <p:nvSpPr>
          <p:cNvPr id="8" name="Text 4"/>
          <p:cNvSpPr txBox="1"/>
          <p:nvPr/>
        </p:nvSpPr>
        <p:spPr>
          <a:xfrm>
            <a:off x="594360" y="3611880"/>
            <a:ext cx="1737360" cy="329184"/>
          </a:xfrm>
          <a:prstGeom prst="rect">
            <a:avLst/>
          </a:prstGeom>
          <a:noFill/>
          <a:ln/>
        </p:spPr>
        <p:txBody>
          <a:bodyPr wrap="square" lIns="0" tIns="0" rIns="0" bIns="0" rtlCol="0" anchor="ctr"/>
          <a:lstStyle/>
          <a:p>
            <a:pPr algn="ctr" indent="0" marL="0">
              <a:buNone/>
            </a:pPr>
            <a:r>
              <a:rPr lang="en-US" sz="1200" b="1" dirty="0">
                <a:solidFill>
                  <a:schemeClr val="bg1"/>
                </a:solidFill>
              </a:rPr>
              <a:t>The pump</a:t>
            </a:r>
            <a:endParaRPr lang="en-US" sz="1200" dirty="0"/>
          </a:p>
        </p:txBody>
      </p:sp>
      <p:sp>
        <p:nvSpPr>
          <p:cNvPr id="9" name="Text 5"/>
          <p:cNvSpPr txBox="1"/>
          <p:nvPr/>
        </p:nvSpPr>
        <p:spPr>
          <a:xfrm>
            <a:off x="594360" y="4069080"/>
            <a:ext cx="2331720" cy="1371600"/>
          </a:xfrm>
          <a:prstGeom prst="rect">
            <a:avLst/>
          </a:prstGeom>
          <a:noFill/>
          <a:ln/>
        </p:spPr>
        <p:txBody>
          <a:bodyPr wrap="square" lIns="0" tIns="0" rIns="0" bIns="0" rtlCol="0" anchor="t"/>
          <a:lstStyle/>
          <a:p>
            <a:pPr indent="0" marL="0">
              <a:buNone/>
            </a:pPr>
            <a:r>
              <a:rPr lang="en-US" sz="1500" dirty="0">
                <a:solidFill>
                  <a:schemeClr val="tx1"/>
                </a:solidFill>
              </a:rPr>
              <a:t>Pushes blood all around the body, non-stop</a:t>
            </a:r>
            <a:endParaRPr lang="en-US" sz="1500" dirty="0"/>
          </a:p>
        </p:txBody>
      </p:sp>
      <p:sp>
        <p:nvSpPr>
          <p:cNvPr id="10" name="Shape 6"/>
          <p:cNvSpPr/>
          <p:nvPr/>
        </p:nvSpPr>
        <p:spPr>
          <a:xfrm>
            <a:off x="3246120" y="1234440"/>
            <a:ext cx="2606040" cy="4297680"/>
          </a:xfrm>
          <a:prstGeom prst="roundRect">
            <a:avLst>
              <a:gd name="adj" fmla="val 2807"/>
            </a:avLst>
          </a:prstGeom>
          <a:solidFill>
            <a:schemeClr val="accent3">
              <a:alpha val="10000"/>
            </a:schemeClr>
          </a:solidFill>
          <a:ln w="12700">
            <a:solidFill>
              <a:schemeClr val="accent3">
                <a:alpha val="40000"/>
              </a:schemeClr>
            </a:solidFill>
            <a:prstDash val="solid"/>
          </a:ln>
        </p:spPr>
      </p:sp>
      <p:pic>
        <p:nvPicPr>
          <p:cNvPr id="11" name="Image 1" descr="img/c15.png">    </p:cNvPr>
          <p:cNvPicPr>
            <a:picLocks noChangeAspect="1"/>
          </p:cNvPicPr>
          <p:nvPr/>
        </p:nvPicPr>
        <p:blipFill>
          <a:blip r:embed="rId2"/>
          <a:stretch>
            <a:fillRect/>
          </a:stretch>
        </p:blipFill>
        <p:spPr>
          <a:xfrm>
            <a:off x="3429000" y="1606946"/>
            <a:ext cx="2240280" cy="1175229"/>
          </a:xfrm>
          <a:prstGeom prst="rect">
            <a:avLst/>
          </a:prstGeom>
        </p:spPr>
      </p:pic>
      <p:sp>
        <p:nvSpPr>
          <p:cNvPr id="12" name="Text 7"/>
          <p:cNvSpPr txBox="1"/>
          <p:nvPr/>
        </p:nvSpPr>
        <p:spPr>
          <a:xfrm>
            <a:off x="3383280" y="3154680"/>
            <a:ext cx="2331720" cy="411480"/>
          </a:xfrm>
          <a:prstGeom prst="rect">
            <a:avLst/>
          </a:prstGeom>
          <a:noFill/>
          <a:ln/>
        </p:spPr>
        <p:txBody>
          <a:bodyPr wrap="square" lIns="0" tIns="0" rIns="0" bIns="0" rtlCol="0" anchor="ctr"/>
          <a:lstStyle/>
          <a:p>
            <a:pPr indent="0" marL="0">
              <a:buNone/>
            </a:pPr>
            <a:r>
              <a:rPr lang="en-US" sz="1800" b="1" dirty="0">
                <a:solidFill>
                  <a:schemeClr val="accent3"/>
                </a:solidFill>
              </a:rPr>
              <a:t>2. Blood vessels</a:t>
            </a:r>
            <a:endParaRPr lang="en-US" sz="1800" dirty="0"/>
          </a:p>
        </p:txBody>
      </p:sp>
      <p:sp>
        <p:nvSpPr>
          <p:cNvPr id="13" name="Shape 8"/>
          <p:cNvSpPr/>
          <p:nvPr/>
        </p:nvSpPr>
        <p:spPr>
          <a:xfrm>
            <a:off x="3383280" y="3611880"/>
            <a:ext cx="1737360" cy="329184"/>
          </a:xfrm>
          <a:prstGeom prst="roundRect">
            <a:avLst>
              <a:gd name="adj" fmla="val 50000"/>
            </a:avLst>
          </a:prstGeom>
          <a:solidFill>
            <a:schemeClr val="accent3"/>
          </a:solidFill>
          <a:ln w="12700">
            <a:solidFill>
              <a:schemeClr val="accent3"/>
            </a:solidFill>
            <a:prstDash val="solid"/>
          </a:ln>
        </p:spPr>
      </p:sp>
      <p:sp>
        <p:nvSpPr>
          <p:cNvPr id="14" name="Text 9"/>
          <p:cNvSpPr txBox="1"/>
          <p:nvPr/>
        </p:nvSpPr>
        <p:spPr>
          <a:xfrm>
            <a:off x="3383280" y="3611880"/>
            <a:ext cx="1737360" cy="329184"/>
          </a:xfrm>
          <a:prstGeom prst="rect">
            <a:avLst/>
          </a:prstGeom>
          <a:noFill/>
          <a:ln/>
        </p:spPr>
        <p:txBody>
          <a:bodyPr wrap="square" lIns="0" tIns="0" rIns="0" bIns="0" rtlCol="0" anchor="ctr"/>
          <a:lstStyle/>
          <a:p>
            <a:pPr algn="ctr" indent="0" marL="0">
              <a:buNone/>
            </a:pPr>
            <a:r>
              <a:rPr lang="en-US" sz="1200" b="1" dirty="0">
                <a:solidFill>
                  <a:schemeClr val="bg1"/>
                </a:solidFill>
              </a:rPr>
              <a:t>The roads</a:t>
            </a:r>
            <a:endParaRPr lang="en-US" sz="1200" dirty="0"/>
          </a:p>
        </p:txBody>
      </p:sp>
      <p:sp>
        <p:nvSpPr>
          <p:cNvPr id="15" name="Text 10"/>
          <p:cNvSpPr txBox="1"/>
          <p:nvPr/>
        </p:nvSpPr>
        <p:spPr>
          <a:xfrm>
            <a:off x="3383280" y="4069080"/>
            <a:ext cx="2331720" cy="1371600"/>
          </a:xfrm>
          <a:prstGeom prst="rect">
            <a:avLst/>
          </a:prstGeom>
          <a:noFill/>
          <a:ln/>
        </p:spPr>
        <p:txBody>
          <a:bodyPr wrap="square" lIns="0" tIns="0" rIns="0" bIns="0" rtlCol="0" anchor="t"/>
          <a:lstStyle/>
          <a:p>
            <a:pPr indent="0" marL="0">
              <a:buNone/>
            </a:pPr>
            <a:r>
              <a:rPr lang="en-US" sz="1500" dirty="0">
                <a:solidFill>
                  <a:schemeClr val="tx1"/>
                </a:solidFill>
              </a:rPr>
              <a:t>Tubes that carry blood to and from every part of the body</a:t>
            </a:r>
            <a:endParaRPr lang="en-US" sz="1500" dirty="0"/>
          </a:p>
        </p:txBody>
      </p:sp>
      <p:sp>
        <p:nvSpPr>
          <p:cNvPr id="16" name="Shape 11"/>
          <p:cNvSpPr/>
          <p:nvPr/>
        </p:nvSpPr>
        <p:spPr>
          <a:xfrm>
            <a:off x="6035040" y="1234440"/>
            <a:ext cx="2606040" cy="4297680"/>
          </a:xfrm>
          <a:prstGeom prst="roundRect">
            <a:avLst>
              <a:gd name="adj" fmla="val 2807"/>
            </a:avLst>
          </a:prstGeom>
          <a:solidFill>
            <a:schemeClr val="accent6">
              <a:alpha val="10000"/>
            </a:schemeClr>
          </a:solidFill>
          <a:ln w="12700">
            <a:solidFill>
              <a:schemeClr val="accent6">
                <a:alpha val="40000"/>
              </a:schemeClr>
            </a:solidFill>
            <a:prstDash val="solid"/>
          </a:ln>
        </p:spPr>
      </p:sp>
      <p:pic>
        <p:nvPicPr>
          <p:cNvPr id="17" name="Image 2" descr="img/c5.png">    </p:cNvPr>
          <p:cNvPicPr>
            <a:picLocks noChangeAspect="1"/>
          </p:cNvPicPr>
          <p:nvPr/>
        </p:nvPicPr>
        <p:blipFill>
          <a:blip r:embed="rId3"/>
          <a:stretch>
            <a:fillRect/>
          </a:stretch>
        </p:blipFill>
        <p:spPr>
          <a:xfrm>
            <a:off x="6322434" y="1371600"/>
            <a:ext cx="2031252" cy="1645920"/>
          </a:xfrm>
          <a:prstGeom prst="rect">
            <a:avLst/>
          </a:prstGeom>
        </p:spPr>
      </p:pic>
      <p:sp>
        <p:nvSpPr>
          <p:cNvPr id="18" name="Text 12"/>
          <p:cNvSpPr txBox="1"/>
          <p:nvPr/>
        </p:nvSpPr>
        <p:spPr>
          <a:xfrm>
            <a:off x="6172200" y="3154680"/>
            <a:ext cx="2331720" cy="411480"/>
          </a:xfrm>
          <a:prstGeom prst="rect">
            <a:avLst/>
          </a:prstGeom>
          <a:noFill/>
          <a:ln/>
        </p:spPr>
        <p:txBody>
          <a:bodyPr wrap="square" lIns="0" tIns="0" rIns="0" bIns="0" rtlCol="0" anchor="ctr"/>
          <a:lstStyle/>
          <a:p>
            <a:pPr indent="0" marL="0">
              <a:buNone/>
            </a:pPr>
            <a:r>
              <a:rPr lang="en-US" sz="1800" b="1" dirty="0">
                <a:solidFill>
                  <a:schemeClr val="accent6"/>
                </a:solidFill>
              </a:rPr>
              <a:t>3. Blood</a:t>
            </a:r>
            <a:endParaRPr lang="en-US" sz="1800" dirty="0"/>
          </a:p>
        </p:txBody>
      </p:sp>
      <p:sp>
        <p:nvSpPr>
          <p:cNvPr id="19" name="Shape 13"/>
          <p:cNvSpPr/>
          <p:nvPr/>
        </p:nvSpPr>
        <p:spPr>
          <a:xfrm>
            <a:off x="6172200" y="3611880"/>
            <a:ext cx="1737360" cy="329184"/>
          </a:xfrm>
          <a:prstGeom prst="roundRect">
            <a:avLst>
              <a:gd name="adj" fmla="val 50000"/>
            </a:avLst>
          </a:prstGeom>
          <a:solidFill>
            <a:schemeClr val="accent6"/>
          </a:solidFill>
          <a:ln w="12700">
            <a:solidFill>
              <a:schemeClr val="accent6"/>
            </a:solidFill>
            <a:prstDash val="solid"/>
          </a:ln>
        </p:spPr>
      </p:sp>
      <p:sp>
        <p:nvSpPr>
          <p:cNvPr id="20" name="Text 14"/>
          <p:cNvSpPr txBox="1"/>
          <p:nvPr/>
        </p:nvSpPr>
        <p:spPr>
          <a:xfrm>
            <a:off x="6172200" y="3611880"/>
            <a:ext cx="1737360" cy="329184"/>
          </a:xfrm>
          <a:prstGeom prst="rect">
            <a:avLst/>
          </a:prstGeom>
          <a:noFill/>
          <a:ln/>
        </p:spPr>
        <p:txBody>
          <a:bodyPr wrap="square" lIns="0" tIns="0" rIns="0" bIns="0" rtlCol="0" anchor="ctr"/>
          <a:lstStyle/>
          <a:p>
            <a:pPr algn="ctr" indent="0" marL="0">
              <a:buNone/>
            </a:pPr>
            <a:r>
              <a:rPr lang="en-US" sz="1200" b="1" dirty="0">
                <a:solidFill>
                  <a:schemeClr val="bg1"/>
                </a:solidFill>
              </a:rPr>
              <a:t>The delivery van</a:t>
            </a:r>
            <a:endParaRPr lang="en-US" sz="1200" dirty="0"/>
          </a:p>
        </p:txBody>
      </p:sp>
      <p:sp>
        <p:nvSpPr>
          <p:cNvPr id="21" name="Text 15"/>
          <p:cNvSpPr txBox="1"/>
          <p:nvPr/>
        </p:nvSpPr>
        <p:spPr>
          <a:xfrm>
            <a:off x="6172200" y="4069080"/>
            <a:ext cx="2331720" cy="1371600"/>
          </a:xfrm>
          <a:prstGeom prst="rect">
            <a:avLst/>
          </a:prstGeom>
          <a:noFill/>
          <a:ln/>
        </p:spPr>
        <p:txBody>
          <a:bodyPr wrap="square" lIns="0" tIns="0" rIns="0" bIns="0" rtlCol="0" anchor="t"/>
          <a:lstStyle/>
          <a:p>
            <a:pPr indent="0" marL="0">
              <a:buNone/>
            </a:pPr>
            <a:r>
              <a:rPr lang="en-US" sz="1500" dirty="0">
                <a:solidFill>
                  <a:schemeClr val="tx1"/>
                </a:solidFill>
              </a:rPr>
              <a:t>Carries oxygen, food and water in, and takes waste out</a:t>
            </a:r>
            <a:endParaRPr lang="en-US" sz="15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Where is the heart?</a:t>
            </a:r>
            <a:endParaRPr lang="en-US" sz="2800" dirty="0"/>
          </a:p>
        </p:txBody>
      </p:sp>
      <p:pic>
        <p:nvPicPr>
          <p:cNvPr id="4" name="Image 0" descr="img/c4.png">    </p:cNvPr>
          <p:cNvPicPr>
            <a:picLocks noChangeAspect="1"/>
          </p:cNvPicPr>
          <p:nvPr/>
        </p:nvPicPr>
        <p:blipFill>
          <a:blip r:embed="rId1"/>
          <a:stretch>
            <a:fillRect/>
          </a:stretch>
        </p:blipFill>
        <p:spPr>
          <a:xfrm>
            <a:off x="4206240" y="1341120"/>
            <a:ext cx="4480560" cy="2987040"/>
          </a:xfrm>
          <a:prstGeom prst="rect">
            <a:avLst/>
          </a:prstGeom>
        </p:spPr>
      </p:pic>
      <p:sp>
        <p:nvSpPr>
          <p:cNvPr id="5" name="Shape 1"/>
          <p:cNvSpPr/>
          <p:nvPr/>
        </p:nvSpPr>
        <p:spPr>
          <a:xfrm>
            <a:off x="457200" y="1234440"/>
            <a:ext cx="3566160" cy="1051560"/>
          </a:xfrm>
          <a:prstGeom prst="roundRect">
            <a:avLst>
              <a:gd name="adj" fmla="val 6957"/>
            </a:avLst>
          </a:prstGeom>
          <a:solidFill>
            <a:schemeClr val="accent2">
              <a:alpha val="12000"/>
            </a:schemeClr>
          </a:solidFill>
          <a:ln w="12700">
            <a:solidFill>
              <a:schemeClr val="accent2">
                <a:alpha val="40000"/>
              </a:schemeClr>
            </a:solidFill>
            <a:prstDash val="solid"/>
          </a:ln>
        </p:spPr>
      </p:sp>
      <p:sp>
        <p:nvSpPr>
          <p:cNvPr id="6" name="Shape 2"/>
          <p:cNvSpPr/>
          <p:nvPr/>
        </p:nvSpPr>
        <p:spPr>
          <a:xfrm>
            <a:off x="594360" y="1371600"/>
            <a:ext cx="502920" cy="502920"/>
          </a:xfrm>
          <a:prstGeom prst="ellipse">
            <a:avLst/>
          </a:prstGeom>
          <a:solidFill>
            <a:schemeClr val="accent2"/>
          </a:solidFill>
          <a:ln w="12700">
            <a:solidFill>
              <a:schemeClr val="accent2"/>
            </a:solidFill>
            <a:prstDash val="solid"/>
          </a:ln>
        </p:spPr>
      </p:sp>
      <p:pic>
        <p:nvPicPr>
          <p:cNvPr id="7" name="Image 1" descr="preencoded.png">    </p:cNvPr>
          <p:cNvPicPr>
            <a:picLocks noChangeAspect="1"/>
          </p:cNvPicPr>
          <p:nvPr/>
        </p:nvPicPr>
        <p:blipFill>
          <a:blip r:embed="rId2"/>
          <a:stretch>
            <a:fillRect/>
          </a:stretch>
        </p:blipFill>
        <p:spPr>
          <a:xfrm>
            <a:off x="715061" y="1492301"/>
            <a:ext cx="261518" cy="261518"/>
          </a:xfrm>
          <a:prstGeom prst="rect">
            <a:avLst/>
          </a:prstGeom>
        </p:spPr>
      </p:pic>
      <p:sp>
        <p:nvSpPr>
          <p:cNvPr id="8" name="Text 3"/>
          <p:cNvSpPr txBox="1"/>
          <p:nvPr/>
        </p:nvSpPr>
        <p:spPr>
          <a:xfrm>
            <a:off x="1234440" y="1344168"/>
            <a:ext cx="2651760" cy="868680"/>
          </a:xfrm>
          <a:prstGeom prst="rect">
            <a:avLst/>
          </a:prstGeom>
          <a:noFill/>
          <a:ln/>
        </p:spPr>
        <p:txBody>
          <a:bodyPr wrap="square" lIns="0" tIns="0" rIns="0" bIns="0" rtlCol="0" anchor="t"/>
          <a:lstStyle/>
          <a:p>
            <a:pPr indent="0" marL="0">
              <a:buNone/>
            </a:pPr>
            <a:r>
              <a:rPr lang="en-US" sz="1600" b="1" dirty="0">
                <a:solidFill>
                  <a:schemeClr val="accent2"/>
                </a:solidFill>
              </a:rPr>
              <a:t>In the chest</a:t>
            </a:r>
            <a:endParaRPr lang="en-US" sz="1600" dirty="0"/>
          </a:p>
          <a:p>
            <a:pPr indent="0" marL="0">
              <a:spcBef>
                <a:spcPts val="400"/>
              </a:spcBef>
              <a:buNone/>
            </a:pPr>
            <a:r>
              <a:rPr lang="en-US" sz="1400" dirty="0">
                <a:solidFill>
                  <a:schemeClr val="tx1"/>
                </a:solidFill>
              </a:rPr>
              <a:t>Between the two lungs, behind the breastbone</a:t>
            </a:r>
            <a:endParaRPr lang="en-US" sz="1600" dirty="0"/>
          </a:p>
        </p:txBody>
      </p:sp>
      <p:sp>
        <p:nvSpPr>
          <p:cNvPr id="9" name="Shape 4"/>
          <p:cNvSpPr/>
          <p:nvPr/>
        </p:nvSpPr>
        <p:spPr>
          <a:xfrm>
            <a:off x="457200" y="2423160"/>
            <a:ext cx="3566160" cy="1051560"/>
          </a:xfrm>
          <a:prstGeom prst="roundRect">
            <a:avLst>
              <a:gd name="adj" fmla="val 6957"/>
            </a:avLst>
          </a:prstGeom>
          <a:solidFill>
            <a:schemeClr val="accent3">
              <a:alpha val="12000"/>
            </a:schemeClr>
          </a:solidFill>
          <a:ln w="12700">
            <a:solidFill>
              <a:schemeClr val="accent3">
                <a:alpha val="40000"/>
              </a:schemeClr>
            </a:solidFill>
            <a:prstDash val="solid"/>
          </a:ln>
        </p:spPr>
      </p:sp>
      <p:sp>
        <p:nvSpPr>
          <p:cNvPr id="10" name="Shape 5"/>
          <p:cNvSpPr/>
          <p:nvPr/>
        </p:nvSpPr>
        <p:spPr>
          <a:xfrm>
            <a:off x="594360" y="2560320"/>
            <a:ext cx="502920" cy="502920"/>
          </a:xfrm>
          <a:prstGeom prst="ellipse">
            <a:avLst/>
          </a:prstGeom>
          <a:solidFill>
            <a:schemeClr val="accent3"/>
          </a:solidFill>
          <a:ln w="12700">
            <a:solidFill>
              <a:schemeClr val="accent3"/>
            </a:solidFill>
            <a:prstDash val="solid"/>
          </a:ln>
        </p:spPr>
      </p:sp>
      <p:pic>
        <p:nvPicPr>
          <p:cNvPr id="11" name="Image 2" descr="preencoded.png">    </p:cNvPr>
          <p:cNvPicPr>
            <a:picLocks noChangeAspect="1"/>
          </p:cNvPicPr>
          <p:nvPr/>
        </p:nvPicPr>
        <p:blipFill>
          <a:blip r:embed="rId3"/>
          <a:stretch>
            <a:fillRect/>
          </a:stretch>
        </p:blipFill>
        <p:spPr>
          <a:xfrm>
            <a:off x="715061" y="2681021"/>
            <a:ext cx="261518" cy="261518"/>
          </a:xfrm>
          <a:prstGeom prst="rect">
            <a:avLst/>
          </a:prstGeom>
        </p:spPr>
      </p:pic>
      <p:sp>
        <p:nvSpPr>
          <p:cNvPr id="12" name="Text 6"/>
          <p:cNvSpPr txBox="1"/>
          <p:nvPr/>
        </p:nvSpPr>
        <p:spPr>
          <a:xfrm>
            <a:off x="1234440" y="2532888"/>
            <a:ext cx="2651760" cy="868680"/>
          </a:xfrm>
          <a:prstGeom prst="rect">
            <a:avLst/>
          </a:prstGeom>
          <a:noFill/>
          <a:ln/>
        </p:spPr>
        <p:txBody>
          <a:bodyPr wrap="square" lIns="0" tIns="0" rIns="0" bIns="0" rtlCol="0" anchor="t"/>
          <a:lstStyle/>
          <a:p>
            <a:pPr indent="0" marL="0">
              <a:buNone/>
            </a:pPr>
            <a:r>
              <a:rPr lang="en-US" sz="1600" b="1" dirty="0">
                <a:solidFill>
                  <a:schemeClr val="accent3"/>
                </a:solidFill>
              </a:rPr>
              <a:t>Slightly to the left</a:t>
            </a:r>
            <a:endParaRPr lang="en-US" sz="1600" dirty="0"/>
          </a:p>
          <a:p>
            <a:pPr indent="0" marL="0">
              <a:spcBef>
                <a:spcPts val="400"/>
              </a:spcBef>
              <a:buNone/>
            </a:pPr>
            <a:r>
              <a:rPr lang="en-US" sz="1400" dirty="0">
                <a:solidFill>
                  <a:schemeClr val="tx1"/>
                </a:solidFill>
              </a:rPr>
              <a:t>About two-thirds of the heart sits on the left side</a:t>
            </a:r>
            <a:endParaRPr lang="en-US" sz="1600" dirty="0"/>
          </a:p>
        </p:txBody>
      </p:sp>
      <p:sp>
        <p:nvSpPr>
          <p:cNvPr id="13" name="Shape 7"/>
          <p:cNvSpPr/>
          <p:nvPr/>
        </p:nvSpPr>
        <p:spPr>
          <a:xfrm>
            <a:off x="457200" y="3611880"/>
            <a:ext cx="3566160" cy="1051560"/>
          </a:xfrm>
          <a:prstGeom prst="roundRect">
            <a:avLst>
              <a:gd name="adj" fmla="val 6957"/>
            </a:avLst>
          </a:prstGeom>
          <a:solidFill>
            <a:schemeClr val="accent6">
              <a:alpha val="12000"/>
            </a:schemeClr>
          </a:solidFill>
          <a:ln w="12700">
            <a:solidFill>
              <a:schemeClr val="accent6">
                <a:alpha val="40000"/>
              </a:schemeClr>
            </a:solidFill>
            <a:prstDash val="solid"/>
          </a:ln>
        </p:spPr>
      </p:sp>
      <p:sp>
        <p:nvSpPr>
          <p:cNvPr id="14" name="Shape 8"/>
          <p:cNvSpPr/>
          <p:nvPr/>
        </p:nvSpPr>
        <p:spPr>
          <a:xfrm>
            <a:off x="594360" y="3749040"/>
            <a:ext cx="502920" cy="502920"/>
          </a:xfrm>
          <a:prstGeom prst="ellipse">
            <a:avLst/>
          </a:prstGeom>
          <a:solidFill>
            <a:schemeClr val="accent6"/>
          </a:solidFill>
          <a:ln w="12700">
            <a:solidFill>
              <a:schemeClr val="accent6"/>
            </a:solidFill>
            <a:prstDash val="solid"/>
          </a:ln>
        </p:spPr>
      </p:sp>
      <p:pic>
        <p:nvPicPr>
          <p:cNvPr id="15" name="Image 3" descr="preencoded.png">    </p:cNvPr>
          <p:cNvPicPr>
            <a:picLocks noChangeAspect="1"/>
          </p:cNvPicPr>
          <p:nvPr/>
        </p:nvPicPr>
        <p:blipFill>
          <a:blip r:embed="rId4"/>
          <a:stretch>
            <a:fillRect/>
          </a:stretch>
        </p:blipFill>
        <p:spPr>
          <a:xfrm>
            <a:off x="715061" y="3869741"/>
            <a:ext cx="261518" cy="261518"/>
          </a:xfrm>
          <a:prstGeom prst="rect">
            <a:avLst/>
          </a:prstGeom>
        </p:spPr>
      </p:pic>
      <p:sp>
        <p:nvSpPr>
          <p:cNvPr id="16" name="Text 9"/>
          <p:cNvSpPr txBox="1"/>
          <p:nvPr/>
        </p:nvSpPr>
        <p:spPr>
          <a:xfrm>
            <a:off x="1234440" y="3721608"/>
            <a:ext cx="2651760" cy="868680"/>
          </a:xfrm>
          <a:prstGeom prst="rect">
            <a:avLst/>
          </a:prstGeom>
          <a:noFill/>
          <a:ln/>
        </p:spPr>
        <p:txBody>
          <a:bodyPr wrap="square" lIns="0" tIns="0" rIns="0" bIns="0" rtlCol="0" anchor="t"/>
          <a:lstStyle/>
          <a:p>
            <a:pPr indent="0" marL="0">
              <a:buNone/>
            </a:pPr>
            <a:r>
              <a:rPr lang="en-US" sz="1600" b="1" dirty="0">
                <a:solidFill>
                  <a:schemeClr val="accent6"/>
                </a:solidFill>
              </a:rPr>
              <a:t>About the size of two fists</a:t>
            </a:r>
            <a:endParaRPr lang="en-US" sz="1600" dirty="0"/>
          </a:p>
          <a:p>
            <a:pPr indent="0" marL="0">
              <a:spcBef>
                <a:spcPts val="400"/>
              </a:spcBef>
              <a:buNone/>
            </a:pPr>
            <a:r>
              <a:rPr lang="en-US" sz="1400" dirty="0">
                <a:solidFill>
                  <a:schemeClr val="tx1"/>
                </a:solidFill>
              </a:rPr>
              <a:t>Clench both hands together: that is roughly your heart</a:t>
            </a:r>
            <a:endParaRPr lang="en-US" sz="1600" dirty="0"/>
          </a:p>
        </p:txBody>
      </p:sp>
      <p:sp>
        <p:nvSpPr>
          <p:cNvPr id="17" name="Shape 10"/>
          <p:cNvSpPr/>
          <p:nvPr/>
        </p:nvSpPr>
        <p:spPr>
          <a:xfrm>
            <a:off x="457200" y="4846320"/>
            <a:ext cx="8229600" cy="640080"/>
          </a:xfrm>
          <a:prstGeom prst="roundRect">
            <a:avLst>
              <a:gd name="adj" fmla="val 14286"/>
            </a:avLst>
          </a:prstGeom>
          <a:solidFill>
            <a:schemeClr val="bg2"/>
          </a:solidFill>
          <a:ln w="12700">
            <a:solidFill>
              <a:schemeClr val="accent1"/>
            </a:solidFill>
            <a:prstDash val="solid"/>
          </a:ln>
        </p:spPr>
      </p:sp>
      <p:sp>
        <p:nvSpPr>
          <p:cNvPr id="18" name="Text 11"/>
          <p:cNvSpPr txBox="1"/>
          <p:nvPr/>
        </p:nvSpPr>
        <p:spPr>
          <a:xfrm>
            <a:off x="594360" y="4846320"/>
            <a:ext cx="7955280" cy="640080"/>
          </a:xfrm>
          <a:prstGeom prst="rect">
            <a:avLst/>
          </a:prstGeom>
          <a:noFill/>
          <a:ln/>
        </p:spPr>
        <p:txBody>
          <a:bodyPr wrap="square" lIns="0" tIns="0" rIns="0" bIns="0" rtlCol="0" anchor="ctr"/>
          <a:lstStyle/>
          <a:p>
            <a:pPr indent="0" marL="0">
              <a:buNone/>
            </a:pPr>
            <a:r>
              <a:rPr lang="en-US" sz="1400" b="1" dirty="0">
                <a:solidFill>
                  <a:schemeClr val="accent1"/>
                </a:solidFill>
              </a:rPr>
              <a:t>In simple terms:  </a:t>
            </a:r>
            <a:pPr indent="0" marL="0">
              <a:buNone/>
            </a:pPr>
            <a:r>
              <a:rPr lang="en-US" sz="1400" dirty="0">
                <a:solidFill>
                  <a:schemeClr val="tx1"/>
                </a:solidFill>
              </a:rPr>
              <a:t>the chest space is called the thoracic cavity. The heart sits in the middle of it, tilted to the left.</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What does the cardiovascular system do?</a:t>
            </a:r>
            <a:endParaRPr lang="en-US" sz="2800" dirty="0"/>
          </a:p>
        </p:txBody>
      </p:sp>
      <p:sp>
        <p:nvSpPr>
          <p:cNvPr id="4" name="Text 1"/>
          <p:cNvSpPr txBox="1"/>
          <p:nvPr/>
        </p:nvSpPr>
        <p:spPr>
          <a:xfrm>
            <a:off x="457200" y="1097280"/>
            <a:ext cx="8229600" cy="411480"/>
          </a:xfrm>
          <a:prstGeom prst="rect">
            <a:avLst/>
          </a:prstGeom>
          <a:noFill/>
          <a:ln/>
        </p:spPr>
        <p:txBody>
          <a:bodyPr wrap="square" lIns="0" tIns="0" rIns="0" bIns="0" rtlCol="0" anchor="ctr"/>
          <a:lstStyle/>
          <a:p>
            <a:pPr indent="0" marL="0">
              <a:buNone/>
            </a:pPr>
            <a:r>
              <a:rPr lang="en-US" sz="1700" b="1" dirty="0">
                <a:solidFill>
                  <a:schemeClr val="tx2"/>
                </a:solidFill>
              </a:rPr>
              <a:t>Main job: pump blood around the body. Blood is needed to...</a:t>
            </a:r>
            <a:endParaRPr lang="en-US" sz="1700" dirty="0"/>
          </a:p>
        </p:txBody>
      </p:sp>
      <p:sp>
        <p:nvSpPr>
          <p:cNvPr id="5" name="Shape 2"/>
          <p:cNvSpPr/>
          <p:nvPr/>
        </p:nvSpPr>
        <p:spPr>
          <a:xfrm>
            <a:off x="457200" y="1737360"/>
            <a:ext cx="3931920" cy="1600200"/>
          </a:xfrm>
          <a:prstGeom prst="roundRect">
            <a:avLst>
              <a:gd name="adj" fmla="val 4571"/>
            </a:avLst>
          </a:prstGeom>
          <a:solidFill>
            <a:schemeClr val="accent2">
              <a:alpha val="12000"/>
            </a:schemeClr>
          </a:solidFill>
          <a:ln w="12700">
            <a:solidFill>
              <a:schemeClr val="accent2">
                <a:alpha val="40000"/>
              </a:schemeClr>
            </a:solidFill>
            <a:prstDash val="solid"/>
          </a:ln>
        </p:spPr>
      </p:sp>
      <p:sp>
        <p:nvSpPr>
          <p:cNvPr id="6" name="Shape 3"/>
          <p:cNvSpPr/>
          <p:nvPr/>
        </p:nvSpPr>
        <p:spPr>
          <a:xfrm>
            <a:off x="594360" y="1874520"/>
            <a:ext cx="640080" cy="640080"/>
          </a:xfrm>
          <a:prstGeom prst="ellipse">
            <a:avLst/>
          </a:prstGeom>
          <a:solidFill>
            <a:schemeClr val="accent2"/>
          </a:solidFill>
          <a:ln w="12700">
            <a:solidFill>
              <a:schemeClr val="accent2"/>
            </a:solidFill>
            <a:prstDash val="solid"/>
          </a:ln>
        </p:spPr>
      </p:sp>
      <p:pic>
        <p:nvPicPr>
          <p:cNvPr id="7" name="Image 0" descr="preencoded.png">    </p:cNvPr>
          <p:cNvPicPr>
            <a:picLocks noChangeAspect="1"/>
          </p:cNvPicPr>
          <p:nvPr/>
        </p:nvPicPr>
        <p:blipFill>
          <a:blip r:embed="rId1"/>
          <a:stretch>
            <a:fillRect/>
          </a:stretch>
        </p:blipFill>
        <p:spPr>
          <a:xfrm>
            <a:off x="747979" y="2028139"/>
            <a:ext cx="332842" cy="332842"/>
          </a:xfrm>
          <a:prstGeom prst="rect">
            <a:avLst/>
          </a:prstGeom>
        </p:spPr>
      </p:pic>
      <p:sp>
        <p:nvSpPr>
          <p:cNvPr id="8" name="Text 4"/>
          <p:cNvSpPr txBox="1"/>
          <p:nvPr/>
        </p:nvSpPr>
        <p:spPr>
          <a:xfrm>
            <a:off x="1371600" y="1847088"/>
            <a:ext cx="2880360" cy="1417320"/>
          </a:xfrm>
          <a:prstGeom prst="rect">
            <a:avLst/>
          </a:prstGeom>
          <a:noFill/>
          <a:ln/>
        </p:spPr>
        <p:txBody>
          <a:bodyPr wrap="square" lIns="0" tIns="0" rIns="0" bIns="0" rtlCol="0" anchor="t"/>
          <a:lstStyle/>
          <a:p>
            <a:pPr indent="0" marL="0">
              <a:buNone/>
            </a:pPr>
            <a:r>
              <a:rPr lang="en-US" sz="1700" b="1" dirty="0">
                <a:solidFill>
                  <a:schemeClr val="accent2"/>
                </a:solidFill>
              </a:rPr>
              <a:t>Deliver oxygen</a:t>
            </a:r>
            <a:endParaRPr lang="en-US" sz="1700" dirty="0"/>
          </a:p>
          <a:p>
            <a:pPr indent="0" marL="0">
              <a:spcBef>
                <a:spcPts val="400"/>
              </a:spcBef>
              <a:buNone/>
            </a:pPr>
            <a:r>
              <a:rPr lang="en-US" sz="1600" dirty="0">
                <a:solidFill>
                  <a:schemeClr val="tx1"/>
                </a:solidFill>
              </a:rPr>
              <a:t>Carry oxygen to every cell and take carbon dioxide back to the lungs</a:t>
            </a:r>
            <a:endParaRPr lang="en-US" sz="1700" dirty="0"/>
          </a:p>
        </p:txBody>
      </p:sp>
      <p:sp>
        <p:nvSpPr>
          <p:cNvPr id="9" name="Shape 5"/>
          <p:cNvSpPr/>
          <p:nvPr/>
        </p:nvSpPr>
        <p:spPr>
          <a:xfrm>
            <a:off x="4663440" y="1737360"/>
            <a:ext cx="3931920" cy="1600200"/>
          </a:xfrm>
          <a:prstGeom prst="roundRect">
            <a:avLst>
              <a:gd name="adj" fmla="val 4571"/>
            </a:avLst>
          </a:prstGeom>
          <a:solidFill>
            <a:schemeClr val="accent4">
              <a:alpha val="12000"/>
            </a:schemeClr>
          </a:solidFill>
          <a:ln w="12700">
            <a:solidFill>
              <a:schemeClr val="accent4">
                <a:alpha val="40000"/>
              </a:schemeClr>
            </a:solidFill>
            <a:prstDash val="solid"/>
          </a:ln>
        </p:spPr>
      </p:sp>
      <p:sp>
        <p:nvSpPr>
          <p:cNvPr id="10" name="Shape 6"/>
          <p:cNvSpPr/>
          <p:nvPr/>
        </p:nvSpPr>
        <p:spPr>
          <a:xfrm>
            <a:off x="4800600" y="1874520"/>
            <a:ext cx="640080" cy="640080"/>
          </a:xfrm>
          <a:prstGeom prst="ellipse">
            <a:avLst/>
          </a:prstGeom>
          <a:solidFill>
            <a:schemeClr val="accent4"/>
          </a:solidFill>
          <a:ln w="12700">
            <a:solidFill>
              <a:schemeClr val="accent4"/>
            </a:solidFill>
            <a:prstDash val="solid"/>
          </a:ln>
        </p:spPr>
      </p:sp>
      <p:pic>
        <p:nvPicPr>
          <p:cNvPr id="11" name="Image 1" descr="preencoded.png">    </p:cNvPr>
          <p:cNvPicPr>
            <a:picLocks noChangeAspect="1"/>
          </p:cNvPicPr>
          <p:nvPr/>
        </p:nvPicPr>
        <p:blipFill>
          <a:blip r:embed="rId2"/>
          <a:stretch>
            <a:fillRect/>
          </a:stretch>
        </p:blipFill>
        <p:spPr>
          <a:xfrm>
            <a:off x="4954219" y="2028139"/>
            <a:ext cx="332842" cy="332842"/>
          </a:xfrm>
          <a:prstGeom prst="rect">
            <a:avLst/>
          </a:prstGeom>
        </p:spPr>
      </p:pic>
      <p:sp>
        <p:nvSpPr>
          <p:cNvPr id="12" name="Text 7"/>
          <p:cNvSpPr txBox="1"/>
          <p:nvPr/>
        </p:nvSpPr>
        <p:spPr>
          <a:xfrm>
            <a:off x="5577840" y="1847088"/>
            <a:ext cx="2880360" cy="1417320"/>
          </a:xfrm>
          <a:prstGeom prst="rect">
            <a:avLst/>
          </a:prstGeom>
          <a:noFill/>
          <a:ln/>
        </p:spPr>
        <p:txBody>
          <a:bodyPr wrap="square" lIns="0" tIns="0" rIns="0" bIns="0" rtlCol="0" anchor="t"/>
          <a:lstStyle/>
          <a:p>
            <a:pPr indent="0" marL="0">
              <a:buNone/>
            </a:pPr>
            <a:r>
              <a:rPr lang="en-US" sz="1700" b="1" dirty="0">
                <a:solidFill>
                  <a:schemeClr val="accent4"/>
                </a:solidFill>
              </a:rPr>
              <a:t>Deliver food and remove waste</a:t>
            </a:r>
            <a:endParaRPr lang="en-US" sz="1700" dirty="0"/>
          </a:p>
          <a:p>
            <a:pPr indent="0" marL="0">
              <a:spcBef>
                <a:spcPts val="400"/>
              </a:spcBef>
              <a:buNone/>
            </a:pPr>
            <a:r>
              <a:rPr lang="en-US" sz="1600" dirty="0">
                <a:solidFill>
                  <a:schemeClr val="tx1"/>
                </a:solidFill>
              </a:rPr>
              <a:t>Carry nutrients to cells and take waste away</a:t>
            </a:r>
            <a:endParaRPr lang="en-US" sz="1700" dirty="0"/>
          </a:p>
        </p:txBody>
      </p:sp>
      <p:sp>
        <p:nvSpPr>
          <p:cNvPr id="13" name="Shape 8"/>
          <p:cNvSpPr/>
          <p:nvPr/>
        </p:nvSpPr>
        <p:spPr>
          <a:xfrm>
            <a:off x="457200" y="3520440"/>
            <a:ext cx="3931920" cy="1600200"/>
          </a:xfrm>
          <a:prstGeom prst="roundRect">
            <a:avLst>
              <a:gd name="adj" fmla="val 4571"/>
            </a:avLst>
          </a:prstGeom>
          <a:solidFill>
            <a:schemeClr val="accent3">
              <a:alpha val="12000"/>
            </a:schemeClr>
          </a:solidFill>
          <a:ln w="12700">
            <a:solidFill>
              <a:schemeClr val="accent3">
                <a:alpha val="40000"/>
              </a:schemeClr>
            </a:solidFill>
            <a:prstDash val="solid"/>
          </a:ln>
        </p:spPr>
      </p:sp>
      <p:sp>
        <p:nvSpPr>
          <p:cNvPr id="14" name="Shape 9"/>
          <p:cNvSpPr/>
          <p:nvPr/>
        </p:nvSpPr>
        <p:spPr>
          <a:xfrm>
            <a:off x="594360" y="3657600"/>
            <a:ext cx="640080" cy="640080"/>
          </a:xfrm>
          <a:prstGeom prst="ellipse">
            <a:avLst/>
          </a:prstGeom>
          <a:solidFill>
            <a:schemeClr val="accent3"/>
          </a:solidFill>
          <a:ln w="12700">
            <a:solidFill>
              <a:schemeClr val="accent3"/>
            </a:solidFill>
            <a:prstDash val="solid"/>
          </a:ln>
        </p:spPr>
      </p:sp>
      <p:pic>
        <p:nvPicPr>
          <p:cNvPr id="15" name="Image 2" descr="preencoded.png">    </p:cNvPr>
          <p:cNvPicPr>
            <a:picLocks noChangeAspect="1"/>
          </p:cNvPicPr>
          <p:nvPr/>
        </p:nvPicPr>
        <p:blipFill>
          <a:blip r:embed="rId3"/>
          <a:stretch>
            <a:fillRect/>
          </a:stretch>
        </p:blipFill>
        <p:spPr>
          <a:xfrm>
            <a:off x="747979" y="3811219"/>
            <a:ext cx="332842" cy="332842"/>
          </a:xfrm>
          <a:prstGeom prst="rect">
            <a:avLst/>
          </a:prstGeom>
        </p:spPr>
      </p:pic>
      <p:sp>
        <p:nvSpPr>
          <p:cNvPr id="16" name="Text 10"/>
          <p:cNvSpPr txBox="1"/>
          <p:nvPr/>
        </p:nvSpPr>
        <p:spPr>
          <a:xfrm>
            <a:off x="1371600" y="3630168"/>
            <a:ext cx="2880360" cy="1417320"/>
          </a:xfrm>
          <a:prstGeom prst="rect">
            <a:avLst/>
          </a:prstGeom>
          <a:noFill/>
          <a:ln/>
        </p:spPr>
        <p:txBody>
          <a:bodyPr wrap="square" lIns="0" tIns="0" rIns="0" bIns="0" rtlCol="0" anchor="t"/>
          <a:lstStyle/>
          <a:p>
            <a:pPr indent="0" marL="0">
              <a:buNone/>
            </a:pPr>
            <a:r>
              <a:rPr lang="en-US" sz="1700" b="1" dirty="0">
                <a:solidFill>
                  <a:schemeClr val="accent3"/>
                </a:solidFill>
              </a:rPr>
              <a:t>Fight disease and injury</a:t>
            </a:r>
            <a:endParaRPr lang="en-US" sz="1700" dirty="0"/>
          </a:p>
          <a:p>
            <a:pPr indent="0" marL="0">
              <a:spcBef>
                <a:spcPts val="400"/>
              </a:spcBef>
              <a:buNone/>
            </a:pPr>
            <a:r>
              <a:rPr lang="en-US" sz="1600" dirty="0">
                <a:solidFill>
                  <a:schemeClr val="tx1"/>
                </a:solidFill>
              </a:rPr>
              <a:t>White blood cells fight germs; platelets help stop bleeding</a:t>
            </a:r>
            <a:endParaRPr lang="en-US" sz="1700" dirty="0"/>
          </a:p>
        </p:txBody>
      </p:sp>
      <p:sp>
        <p:nvSpPr>
          <p:cNvPr id="17" name="Shape 11"/>
          <p:cNvSpPr/>
          <p:nvPr/>
        </p:nvSpPr>
        <p:spPr>
          <a:xfrm>
            <a:off x="4663440" y="3520440"/>
            <a:ext cx="3931920" cy="1600200"/>
          </a:xfrm>
          <a:prstGeom prst="roundRect">
            <a:avLst>
              <a:gd name="adj" fmla="val 4571"/>
            </a:avLst>
          </a:prstGeom>
          <a:solidFill>
            <a:schemeClr val="accent5">
              <a:alpha val="12000"/>
            </a:schemeClr>
          </a:solidFill>
          <a:ln w="12700">
            <a:solidFill>
              <a:schemeClr val="accent5">
                <a:alpha val="40000"/>
              </a:schemeClr>
            </a:solidFill>
            <a:prstDash val="solid"/>
          </a:ln>
        </p:spPr>
      </p:sp>
      <p:sp>
        <p:nvSpPr>
          <p:cNvPr id="18" name="Shape 12"/>
          <p:cNvSpPr/>
          <p:nvPr/>
        </p:nvSpPr>
        <p:spPr>
          <a:xfrm>
            <a:off x="4800600" y="3657600"/>
            <a:ext cx="640080" cy="640080"/>
          </a:xfrm>
          <a:prstGeom prst="ellipse">
            <a:avLst/>
          </a:prstGeom>
          <a:solidFill>
            <a:schemeClr val="accent5"/>
          </a:solidFill>
          <a:ln w="12700">
            <a:solidFill>
              <a:schemeClr val="accent5"/>
            </a:solidFill>
            <a:prstDash val="solid"/>
          </a:ln>
        </p:spPr>
      </p:sp>
      <p:pic>
        <p:nvPicPr>
          <p:cNvPr id="19" name="Image 3" descr="preencoded.png">    </p:cNvPr>
          <p:cNvPicPr>
            <a:picLocks noChangeAspect="1"/>
          </p:cNvPicPr>
          <p:nvPr/>
        </p:nvPicPr>
        <p:blipFill>
          <a:blip r:embed="rId4"/>
          <a:stretch>
            <a:fillRect/>
          </a:stretch>
        </p:blipFill>
        <p:spPr>
          <a:xfrm>
            <a:off x="4954219" y="3811219"/>
            <a:ext cx="332842" cy="332842"/>
          </a:xfrm>
          <a:prstGeom prst="rect">
            <a:avLst/>
          </a:prstGeom>
        </p:spPr>
      </p:pic>
      <p:sp>
        <p:nvSpPr>
          <p:cNvPr id="20" name="Text 13"/>
          <p:cNvSpPr txBox="1"/>
          <p:nvPr/>
        </p:nvSpPr>
        <p:spPr>
          <a:xfrm>
            <a:off x="5577840" y="3630168"/>
            <a:ext cx="2880360" cy="1417320"/>
          </a:xfrm>
          <a:prstGeom prst="rect">
            <a:avLst/>
          </a:prstGeom>
          <a:noFill/>
          <a:ln/>
        </p:spPr>
        <p:txBody>
          <a:bodyPr wrap="square" lIns="0" tIns="0" rIns="0" bIns="0" rtlCol="0" anchor="t"/>
          <a:lstStyle/>
          <a:p>
            <a:pPr indent="0" marL="0">
              <a:buNone/>
            </a:pPr>
            <a:r>
              <a:rPr lang="en-US" sz="1700" b="1" dirty="0">
                <a:solidFill>
                  <a:schemeClr val="accent5"/>
                </a:solidFill>
              </a:rPr>
              <a:t>Control temperature and water</a:t>
            </a:r>
            <a:endParaRPr lang="en-US" sz="1700" dirty="0"/>
          </a:p>
          <a:p>
            <a:pPr indent="0" marL="0">
              <a:spcBef>
                <a:spcPts val="400"/>
              </a:spcBef>
              <a:buNone/>
            </a:pPr>
            <a:r>
              <a:rPr lang="en-US" sz="1600" dirty="0">
                <a:solidFill>
                  <a:schemeClr val="tx1"/>
                </a:solidFill>
              </a:rPr>
              <a:t>Spread heat and fluid evenly around the body</a:t>
            </a:r>
            <a:endParaRPr lang="en-US" sz="1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Inside the heart: four rooms</a:t>
            </a:r>
            <a:endParaRPr lang="en-US" sz="2800" dirty="0"/>
          </a:p>
        </p:txBody>
      </p:sp>
      <p:pic>
        <p:nvPicPr>
          <p:cNvPr id="4" name="Image 0" descr="img/c10.png">    </p:cNvPr>
          <p:cNvPicPr>
            <a:picLocks noChangeAspect="1"/>
          </p:cNvPicPr>
          <p:nvPr/>
        </p:nvPicPr>
        <p:blipFill>
          <a:blip r:embed="rId1"/>
          <a:stretch>
            <a:fillRect/>
          </a:stretch>
        </p:blipFill>
        <p:spPr>
          <a:xfrm>
            <a:off x="365760" y="1160381"/>
            <a:ext cx="3931920" cy="4354358"/>
          </a:xfrm>
          <a:prstGeom prst="rect">
            <a:avLst/>
          </a:prstGeom>
        </p:spPr>
      </p:pic>
      <p:sp>
        <p:nvSpPr>
          <p:cNvPr id="5" name="Shape 1"/>
          <p:cNvSpPr/>
          <p:nvPr/>
        </p:nvSpPr>
        <p:spPr>
          <a:xfrm>
            <a:off x="4617720" y="4041648"/>
            <a:ext cx="182880" cy="182880"/>
          </a:xfrm>
          <a:prstGeom prst="ellipse">
            <a:avLst/>
          </a:prstGeom>
          <a:solidFill>
            <a:schemeClr val="accent2"/>
          </a:solidFill>
          <a:ln w="12700">
            <a:solidFill>
              <a:schemeClr val="accent2"/>
            </a:solidFill>
            <a:prstDash val="solid"/>
          </a:ln>
        </p:spPr>
      </p:sp>
      <p:sp>
        <p:nvSpPr>
          <p:cNvPr id="6" name="Text 2"/>
          <p:cNvSpPr txBox="1"/>
          <p:nvPr/>
        </p:nvSpPr>
        <p:spPr>
          <a:xfrm>
            <a:off x="4864608" y="3977640"/>
            <a:ext cx="1645920" cy="320040"/>
          </a:xfrm>
          <a:prstGeom prst="rect">
            <a:avLst/>
          </a:prstGeom>
          <a:noFill/>
          <a:ln/>
        </p:spPr>
        <p:txBody>
          <a:bodyPr wrap="square" lIns="0" tIns="0" rIns="0" bIns="0" rtlCol="0" anchor="ctr"/>
          <a:lstStyle/>
          <a:p>
            <a:pPr indent="0" marL="0">
              <a:buNone/>
            </a:pPr>
            <a:r>
              <a:rPr lang="en-US" sz="1300" dirty="0">
                <a:solidFill>
                  <a:schemeClr val="tx1"/>
                </a:solidFill>
              </a:rPr>
              <a:t>Oxygen-rich blood</a:t>
            </a:r>
            <a:endParaRPr lang="en-US" sz="1300" dirty="0"/>
          </a:p>
        </p:txBody>
      </p:sp>
      <p:sp>
        <p:nvSpPr>
          <p:cNvPr id="7" name="Shape 3"/>
          <p:cNvSpPr/>
          <p:nvPr/>
        </p:nvSpPr>
        <p:spPr>
          <a:xfrm>
            <a:off x="6583680" y="4041648"/>
            <a:ext cx="182880" cy="182880"/>
          </a:xfrm>
          <a:prstGeom prst="ellipse">
            <a:avLst/>
          </a:prstGeom>
          <a:solidFill>
            <a:schemeClr val="accent3"/>
          </a:solidFill>
          <a:ln w="12700">
            <a:solidFill>
              <a:schemeClr val="accent3"/>
            </a:solidFill>
            <a:prstDash val="solid"/>
          </a:ln>
        </p:spPr>
      </p:sp>
      <p:sp>
        <p:nvSpPr>
          <p:cNvPr id="8" name="Text 4"/>
          <p:cNvSpPr txBox="1"/>
          <p:nvPr/>
        </p:nvSpPr>
        <p:spPr>
          <a:xfrm>
            <a:off x="6830568" y="3977640"/>
            <a:ext cx="1737360" cy="320040"/>
          </a:xfrm>
          <a:prstGeom prst="rect">
            <a:avLst/>
          </a:prstGeom>
          <a:noFill/>
          <a:ln/>
        </p:spPr>
        <p:txBody>
          <a:bodyPr wrap="square" lIns="0" tIns="0" rIns="0" bIns="0" rtlCol="0" anchor="ctr"/>
          <a:lstStyle/>
          <a:p>
            <a:pPr indent="0" marL="0">
              <a:buNone/>
            </a:pPr>
            <a:r>
              <a:rPr lang="en-US" sz="1300" dirty="0">
                <a:solidFill>
                  <a:schemeClr val="tx1"/>
                </a:solidFill>
              </a:rPr>
              <a:t>Oxygen-poor blood</a:t>
            </a:r>
            <a:endParaRPr lang="en-US" sz="1300" dirty="0"/>
          </a:p>
        </p:txBody>
      </p:sp>
      <p:sp>
        <p:nvSpPr>
          <p:cNvPr id="9" name="Text 5"/>
          <p:cNvSpPr txBox="1"/>
          <p:nvPr/>
        </p:nvSpPr>
        <p:spPr>
          <a:xfrm>
            <a:off x="4572000" y="1234440"/>
            <a:ext cx="4114800" cy="3108960"/>
          </a:xfrm>
          <a:prstGeom prst="rect">
            <a:avLst/>
          </a:prstGeom>
          <a:noFill/>
          <a:ln/>
        </p:spPr>
        <p:txBody>
          <a:bodyPr wrap="square" lIns="0" tIns="0" rIns="0" bIns="0" rtlCol="0" anchor="t"/>
          <a:lstStyle/>
          <a:p>
            <a:pPr marL="190500" indent="-190500">
              <a:spcAft>
                <a:spcPts val="800"/>
              </a:spcAft>
              <a:buSzPct val="100000"/>
              <a:buChar char="•"/>
            </a:pPr>
            <a:r>
              <a:rPr lang="en-US" sz="1600" b="1" dirty="0">
                <a:solidFill>
                  <a:schemeClr val="tx1"/>
                </a:solidFill>
              </a:rPr>
              <a:t>2 sides: </a:t>
            </a:r>
            <a:pPr indent="0" marL="0">
              <a:buNone/>
            </a:pPr>
            <a:r>
              <a:rPr lang="en-US" sz="1600" dirty="0">
                <a:solidFill>
                  <a:schemeClr val="tx1"/>
                </a:solidFill>
              </a:rPr>
              <a:t>left and right, separated by a wall</a:t>
            </a:r>
            <a:endParaRPr lang="en-US" sz="1600" dirty="0"/>
          </a:p>
          <a:p>
            <a:pPr marL="190500" indent="-190500">
              <a:spcAft>
                <a:spcPts val="800"/>
              </a:spcAft>
              <a:buSzPct val="100000"/>
              <a:buChar char="•"/>
            </a:pPr>
            <a:r>
              <a:rPr lang="en-US" sz="1600" b="1" dirty="0">
                <a:solidFill>
                  <a:schemeClr val="tx1"/>
                </a:solidFill>
              </a:rPr>
              <a:t>4 chambers (rooms): </a:t>
            </a:r>
            <a:pPr indent="0" marL="0">
              <a:buNone/>
            </a:pPr>
            <a:r>
              <a:rPr lang="en-US" sz="1600" dirty="0">
                <a:solidFill>
                  <a:schemeClr val="tx1"/>
                </a:solidFill>
              </a:rPr>
              <a:t>2 atria on top, 2 ventricles below</a:t>
            </a:r>
            <a:endParaRPr lang="en-US" sz="1600" dirty="0"/>
          </a:p>
          <a:p>
            <a:pPr marL="190500" indent="-190500">
              <a:spcAft>
                <a:spcPts val="800"/>
              </a:spcAft>
              <a:buSzPct val="100000"/>
              <a:buChar char="•"/>
            </a:pPr>
            <a:r>
              <a:rPr lang="en-US" sz="1600" b="1" dirty="0">
                <a:solidFill>
                  <a:schemeClr val="accent1"/>
                </a:solidFill>
              </a:rPr>
              <a:t>Atria </a:t>
            </a:r>
            <a:pPr indent="0" marL="0">
              <a:buNone/>
            </a:pPr>
            <a:r>
              <a:rPr lang="en-US" sz="1600" dirty="0">
                <a:solidFill>
                  <a:schemeClr val="tx1"/>
                </a:solidFill>
              </a:rPr>
              <a:t>= receiving rooms</a:t>
            </a:r>
            <a:endParaRPr lang="en-US" sz="1600" dirty="0"/>
          </a:p>
          <a:p>
            <a:pPr marL="190500" indent="-190500">
              <a:spcAft>
                <a:spcPts val="800"/>
              </a:spcAft>
              <a:buSzPct val="100000"/>
              <a:buChar char="•"/>
            </a:pPr>
            <a:r>
              <a:rPr lang="en-US" sz="1600" b="1" dirty="0">
                <a:solidFill>
                  <a:schemeClr val="accent2"/>
                </a:solidFill>
              </a:rPr>
              <a:t>Ventricles </a:t>
            </a:r>
            <a:pPr indent="0" marL="0">
              <a:buNone/>
            </a:pPr>
            <a:r>
              <a:rPr lang="en-US" sz="1600" dirty="0">
                <a:solidFill>
                  <a:schemeClr val="tx1"/>
                </a:solidFill>
              </a:rPr>
              <a:t>= pumping rooms, with the thickest muscle</a:t>
            </a:r>
            <a:endParaRPr lang="en-US" sz="1600" dirty="0"/>
          </a:p>
          <a:p>
            <a:pPr marL="190500" indent="-190500">
              <a:spcAft>
                <a:spcPts val="800"/>
              </a:spcAft>
              <a:buSzPct val="100000"/>
              <a:buChar char="•"/>
            </a:pPr>
            <a:r>
              <a:rPr lang="en-US" sz="1600" b="1" dirty="0">
                <a:solidFill>
                  <a:schemeClr val="tx1"/>
                </a:solidFill>
              </a:rPr>
              <a:t>Valves </a:t>
            </a:r>
            <a:pPr indent="0" marL="0">
              <a:buNone/>
            </a:pPr>
            <a:r>
              <a:rPr lang="en-US" sz="1600" dirty="0">
                <a:solidFill>
                  <a:schemeClr val="tx1"/>
                </a:solidFill>
              </a:rPr>
              <a:t>= one-way doors that stop blood going backwards</a:t>
            </a:r>
            <a:endParaRPr lang="en-US" sz="1600" dirty="0"/>
          </a:p>
        </p:txBody>
      </p:sp>
      <p:sp>
        <p:nvSpPr>
          <p:cNvPr id="10" name="Shape 6"/>
          <p:cNvSpPr/>
          <p:nvPr/>
        </p:nvSpPr>
        <p:spPr>
          <a:xfrm>
            <a:off x="4572000" y="4526280"/>
            <a:ext cx="4114800" cy="822960"/>
          </a:xfrm>
          <a:prstGeom prst="roundRect">
            <a:avLst>
              <a:gd name="adj" fmla="val 11111"/>
            </a:avLst>
          </a:prstGeom>
          <a:solidFill>
            <a:schemeClr val="bg2"/>
          </a:solidFill>
          <a:ln w="12700">
            <a:solidFill>
              <a:schemeClr val="accent1"/>
            </a:solidFill>
            <a:prstDash val="solid"/>
          </a:ln>
        </p:spPr>
      </p:sp>
      <p:sp>
        <p:nvSpPr>
          <p:cNvPr id="11" name="Text 7"/>
          <p:cNvSpPr txBox="1"/>
          <p:nvPr/>
        </p:nvSpPr>
        <p:spPr>
          <a:xfrm>
            <a:off x="4709160" y="4526280"/>
            <a:ext cx="3840480" cy="822960"/>
          </a:xfrm>
          <a:prstGeom prst="rect">
            <a:avLst/>
          </a:prstGeom>
          <a:noFill/>
          <a:ln/>
        </p:spPr>
        <p:txBody>
          <a:bodyPr wrap="square" lIns="0" tIns="0" rIns="0" bIns="0" rtlCol="0" anchor="ctr"/>
          <a:lstStyle/>
          <a:p>
            <a:pPr indent="0" marL="0">
              <a:buNone/>
            </a:pPr>
            <a:r>
              <a:rPr lang="en-US" sz="1600" b="1" dirty="0">
                <a:solidFill>
                  <a:schemeClr val="accent1"/>
                </a:solidFill>
              </a:rPr>
              <a:t>In simple terms:  </a:t>
            </a:r>
            <a:pPr indent="0" marL="0">
              <a:buNone/>
            </a:pPr>
            <a:r>
              <a:rPr lang="en-US" sz="1600" dirty="0">
                <a:solidFill>
                  <a:schemeClr val="tx1"/>
                </a:solidFill>
              </a:rPr>
              <a:t>top rooms receive, bottom rooms pump.</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What does each chamber do?</a:t>
            </a:r>
            <a:endParaRPr lang="en-US" sz="2800" dirty="0"/>
          </a:p>
        </p:txBody>
      </p:sp>
      <p:sp>
        <p:nvSpPr>
          <p:cNvPr id="4" name="Shape 1"/>
          <p:cNvSpPr/>
          <p:nvPr/>
        </p:nvSpPr>
        <p:spPr>
          <a:xfrm>
            <a:off x="457200" y="1234440"/>
            <a:ext cx="2423160" cy="1920240"/>
          </a:xfrm>
          <a:prstGeom prst="roundRect">
            <a:avLst>
              <a:gd name="adj" fmla="val 3810"/>
            </a:avLst>
          </a:prstGeom>
          <a:solidFill>
            <a:schemeClr val="accent3">
              <a:alpha val="14000"/>
            </a:schemeClr>
          </a:solidFill>
          <a:ln w="19050">
            <a:solidFill>
              <a:schemeClr val="accent3"/>
            </a:solidFill>
            <a:prstDash val="solid"/>
          </a:ln>
        </p:spPr>
      </p:sp>
      <p:sp>
        <p:nvSpPr>
          <p:cNvPr id="5" name="Shape 2"/>
          <p:cNvSpPr/>
          <p:nvPr/>
        </p:nvSpPr>
        <p:spPr>
          <a:xfrm>
            <a:off x="594360" y="1371600"/>
            <a:ext cx="1005840" cy="329184"/>
          </a:xfrm>
          <a:prstGeom prst="roundRect">
            <a:avLst>
              <a:gd name="adj" fmla="val 50000"/>
            </a:avLst>
          </a:prstGeom>
          <a:solidFill>
            <a:schemeClr val="accent3"/>
          </a:solidFill>
          <a:ln w="12700">
            <a:solidFill>
              <a:schemeClr val="accent3"/>
            </a:solidFill>
            <a:prstDash val="solid"/>
          </a:ln>
        </p:spPr>
      </p:sp>
      <p:sp>
        <p:nvSpPr>
          <p:cNvPr id="6" name="Text 3"/>
          <p:cNvSpPr txBox="1"/>
          <p:nvPr/>
        </p:nvSpPr>
        <p:spPr>
          <a:xfrm>
            <a:off x="594360" y="1371600"/>
            <a:ext cx="1005840" cy="329184"/>
          </a:xfrm>
          <a:prstGeom prst="rect">
            <a:avLst/>
          </a:prstGeom>
          <a:noFill/>
          <a:ln/>
        </p:spPr>
        <p:txBody>
          <a:bodyPr wrap="square" lIns="0" tIns="0" rIns="0" bIns="0" rtlCol="0" anchor="ctr"/>
          <a:lstStyle/>
          <a:p>
            <a:pPr algn="ctr" indent="0" marL="0">
              <a:buNone/>
            </a:pPr>
            <a:r>
              <a:rPr lang="en-US" sz="1200" b="1" dirty="0">
                <a:solidFill>
                  <a:schemeClr val="bg1"/>
                </a:solidFill>
              </a:rPr>
              <a:t>Receives</a:t>
            </a:r>
            <a:endParaRPr lang="en-US" sz="1200" dirty="0"/>
          </a:p>
        </p:txBody>
      </p:sp>
      <p:sp>
        <p:nvSpPr>
          <p:cNvPr id="7" name="Text 4"/>
          <p:cNvSpPr txBox="1"/>
          <p:nvPr/>
        </p:nvSpPr>
        <p:spPr>
          <a:xfrm>
            <a:off x="594360" y="1783080"/>
            <a:ext cx="2148840" cy="1280160"/>
          </a:xfrm>
          <a:prstGeom prst="rect">
            <a:avLst/>
          </a:prstGeom>
          <a:noFill/>
          <a:ln/>
        </p:spPr>
        <p:txBody>
          <a:bodyPr wrap="square" lIns="0" tIns="0" rIns="0" bIns="0" rtlCol="0" anchor="t"/>
          <a:lstStyle/>
          <a:p>
            <a:pPr indent="0" marL="0">
              <a:buNone/>
            </a:pPr>
            <a:r>
              <a:rPr lang="en-US" sz="1700" b="1" dirty="0">
                <a:solidFill>
                  <a:schemeClr val="accent3"/>
                </a:solidFill>
              </a:rPr>
              <a:t>Right atrium</a:t>
            </a:r>
            <a:endParaRPr lang="en-US" sz="1700" dirty="0"/>
          </a:p>
          <a:p>
            <a:pPr indent="0" marL="0">
              <a:spcBef>
                <a:spcPts val="400"/>
              </a:spcBef>
              <a:buNone/>
            </a:pPr>
            <a:r>
              <a:rPr lang="en-US" sz="1400" dirty="0">
                <a:solidFill>
                  <a:schemeClr val="tx1"/>
                </a:solidFill>
              </a:rPr>
              <a:t>Receives blood coming back from the body</a:t>
            </a:r>
            <a:endParaRPr lang="en-US" sz="1700" dirty="0"/>
          </a:p>
        </p:txBody>
      </p:sp>
      <p:sp>
        <p:nvSpPr>
          <p:cNvPr id="8" name="Shape 5"/>
          <p:cNvSpPr/>
          <p:nvPr/>
        </p:nvSpPr>
        <p:spPr>
          <a:xfrm>
            <a:off x="3063240" y="1234440"/>
            <a:ext cx="2423160" cy="1920240"/>
          </a:xfrm>
          <a:prstGeom prst="roundRect">
            <a:avLst>
              <a:gd name="adj" fmla="val 3810"/>
            </a:avLst>
          </a:prstGeom>
          <a:solidFill>
            <a:schemeClr val="accent2">
              <a:alpha val="14000"/>
            </a:schemeClr>
          </a:solidFill>
          <a:ln w="19050">
            <a:solidFill>
              <a:schemeClr val="accent2"/>
            </a:solidFill>
            <a:prstDash val="solid"/>
          </a:ln>
        </p:spPr>
      </p:sp>
      <p:sp>
        <p:nvSpPr>
          <p:cNvPr id="9" name="Shape 6"/>
          <p:cNvSpPr/>
          <p:nvPr/>
        </p:nvSpPr>
        <p:spPr>
          <a:xfrm>
            <a:off x="3200400" y="1371600"/>
            <a:ext cx="1005840" cy="329184"/>
          </a:xfrm>
          <a:prstGeom prst="roundRect">
            <a:avLst>
              <a:gd name="adj" fmla="val 50000"/>
            </a:avLst>
          </a:prstGeom>
          <a:solidFill>
            <a:schemeClr val="accent2"/>
          </a:solidFill>
          <a:ln w="12700">
            <a:solidFill>
              <a:schemeClr val="accent2"/>
            </a:solidFill>
            <a:prstDash val="solid"/>
          </a:ln>
        </p:spPr>
      </p:sp>
      <p:sp>
        <p:nvSpPr>
          <p:cNvPr id="10" name="Text 7"/>
          <p:cNvSpPr txBox="1"/>
          <p:nvPr/>
        </p:nvSpPr>
        <p:spPr>
          <a:xfrm>
            <a:off x="3200400" y="1371600"/>
            <a:ext cx="1005840" cy="329184"/>
          </a:xfrm>
          <a:prstGeom prst="rect">
            <a:avLst/>
          </a:prstGeom>
          <a:noFill/>
          <a:ln/>
        </p:spPr>
        <p:txBody>
          <a:bodyPr wrap="square" lIns="0" tIns="0" rIns="0" bIns="0" rtlCol="0" anchor="ctr"/>
          <a:lstStyle/>
          <a:p>
            <a:pPr algn="ctr" indent="0" marL="0">
              <a:buNone/>
            </a:pPr>
            <a:r>
              <a:rPr lang="en-US" sz="1200" b="1" dirty="0">
                <a:solidFill>
                  <a:schemeClr val="bg1"/>
                </a:solidFill>
              </a:rPr>
              <a:t>Receives</a:t>
            </a:r>
            <a:endParaRPr lang="en-US" sz="1200" dirty="0"/>
          </a:p>
        </p:txBody>
      </p:sp>
      <p:sp>
        <p:nvSpPr>
          <p:cNvPr id="11" name="Text 8"/>
          <p:cNvSpPr txBox="1"/>
          <p:nvPr/>
        </p:nvSpPr>
        <p:spPr>
          <a:xfrm>
            <a:off x="3200400" y="1783080"/>
            <a:ext cx="2148840" cy="1280160"/>
          </a:xfrm>
          <a:prstGeom prst="rect">
            <a:avLst/>
          </a:prstGeom>
          <a:noFill/>
          <a:ln/>
        </p:spPr>
        <p:txBody>
          <a:bodyPr wrap="square" lIns="0" tIns="0" rIns="0" bIns="0" rtlCol="0" anchor="t"/>
          <a:lstStyle/>
          <a:p>
            <a:pPr indent="0" marL="0">
              <a:buNone/>
            </a:pPr>
            <a:r>
              <a:rPr lang="en-US" sz="1700" b="1" dirty="0">
                <a:solidFill>
                  <a:schemeClr val="accent2"/>
                </a:solidFill>
              </a:rPr>
              <a:t>Left atrium</a:t>
            </a:r>
            <a:endParaRPr lang="en-US" sz="1700" dirty="0"/>
          </a:p>
          <a:p>
            <a:pPr indent="0" marL="0">
              <a:spcBef>
                <a:spcPts val="400"/>
              </a:spcBef>
              <a:buNone/>
            </a:pPr>
            <a:r>
              <a:rPr lang="en-US" sz="1400" dirty="0">
                <a:solidFill>
                  <a:schemeClr val="tx1"/>
                </a:solidFill>
              </a:rPr>
              <a:t>Receives blood coming back from the lungs</a:t>
            </a:r>
            <a:endParaRPr lang="en-US" sz="1700" dirty="0"/>
          </a:p>
        </p:txBody>
      </p:sp>
      <p:sp>
        <p:nvSpPr>
          <p:cNvPr id="12" name="Shape 9"/>
          <p:cNvSpPr/>
          <p:nvPr/>
        </p:nvSpPr>
        <p:spPr>
          <a:xfrm>
            <a:off x="457200" y="3337560"/>
            <a:ext cx="2423160" cy="1920240"/>
          </a:xfrm>
          <a:prstGeom prst="roundRect">
            <a:avLst>
              <a:gd name="adj" fmla="val 3810"/>
            </a:avLst>
          </a:prstGeom>
          <a:solidFill>
            <a:schemeClr val="accent3">
              <a:alpha val="14000"/>
            </a:schemeClr>
          </a:solidFill>
          <a:ln w="19050">
            <a:solidFill>
              <a:schemeClr val="accent3"/>
            </a:solidFill>
            <a:prstDash val="solid"/>
          </a:ln>
        </p:spPr>
      </p:sp>
      <p:sp>
        <p:nvSpPr>
          <p:cNvPr id="13" name="Shape 10"/>
          <p:cNvSpPr/>
          <p:nvPr/>
        </p:nvSpPr>
        <p:spPr>
          <a:xfrm>
            <a:off x="594360" y="3474720"/>
            <a:ext cx="1005840" cy="329184"/>
          </a:xfrm>
          <a:prstGeom prst="roundRect">
            <a:avLst>
              <a:gd name="adj" fmla="val 50000"/>
            </a:avLst>
          </a:prstGeom>
          <a:solidFill>
            <a:schemeClr val="accent3"/>
          </a:solidFill>
          <a:ln w="12700">
            <a:solidFill>
              <a:schemeClr val="accent3"/>
            </a:solidFill>
            <a:prstDash val="solid"/>
          </a:ln>
        </p:spPr>
      </p:sp>
      <p:sp>
        <p:nvSpPr>
          <p:cNvPr id="14" name="Text 11"/>
          <p:cNvSpPr txBox="1"/>
          <p:nvPr/>
        </p:nvSpPr>
        <p:spPr>
          <a:xfrm>
            <a:off x="594360" y="3474720"/>
            <a:ext cx="1005840" cy="329184"/>
          </a:xfrm>
          <a:prstGeom prst="rect">
            <a:avLst/>
          </a:prstGeom>
          <a:noFill/>
          <a:ln/>
        </p:spPr>
        <p:txBody>
          <a:bodyPr wrap="square" lIns="0" tIns="0" rIns="0" bIns="0" rtlCol="0" anchor="ctr"/>
          <a:lstStyle/>
          <a:p>
            <a:pPr algn="ctr" indent="0" marL="0">
              <a:buNone/>
            </a:pPr>
            <a:r>
              <a:rPr lang="en-US" sz="1200" b="1" dirty="0">
                <a:solidFill>
                  <a:schemeClr val="bg1"/>
                </a:solidFill>
              </a:rPr>
              <a:t>Pumps</a:t>
            </a:r>
            <a:endParaRPr lang="en-US" sz="1200" dirty="0"/>
          </a:p>
        </p:txBody>
      </p:sp>
      <p:sp>
        <p:nvSpPr>
          <p:cNvPr id="15" name="Text 12"/>
          <p:cNvSpPr txBox="1"/>
          <p:nvPr/>
        </p:nvSpPr>
        <p:spPr>
          <a:xfrm>
            <a:off x="594360" y="3886200"/>
            <a:ext cx="2148840" cy="1280160"/>
          </a:xfrm>
          <a:prstGeom prst="rect">
            <a:avLst/>
          </a:prstGeom>
          <a:noFill/>
          <a:ln/>
        </p:spPr>
        <p:txBody>
          <a:bodyPr wrap="square" lIns="0" tIns="0" rIns="0" bIns="0" rtlCol="0" anchor="t"/>
          <a:lstStyle/>
          <a:p>
            <a:pPr indent="0" marL="0">
              <a:buNone/>
            </a:pPr>
            <a:r>
              <a:rPr lang="en-US" sz="1700" b="1" dirty="0">
                <a:solidFill>
                  <a:schemeClr val="accent3"/>
                </a:solidFill>
              </a:rPr>
              <a:t>Right ventricle</a:t>
            </a:r>
            <a:endParaRPr lang="en-US" sz="1700" dirty="0"/>
          </a:p>
          <a:p>
            <a:pPr indent="0" marL="0">
              <a:spcBef>
                <a:spcPts val="400"/>
              </a:spcBef>
              <a:buNone/>
            </a:pPr>
            <a:r>
              <a:rPr lang="en-US" sz="1400" dirty="0">
                <a:solidFill>
                  <a:schemeClr val="tx1"/>
                </a:solidFill>
              </a:rPr>
              <a:t>Pumps blood to the lungs</a:t>
            </a:r>
            <a:endParaRPr lang="en-US" sz="1700" dirty="0"/>
          </a:p>
        </p:txBody>
      </p:sp>
      <p:sp>
        <p:nvSpPr>
          <p:cNvPr id="16" name="Shape 13"/>
          <p:cNvSpPr/>
          <p:nvPr/>
        </p:nvSpPr>
        <p:spPr>
          <a:xfrm>
            <a:off x="3063240" y="3337560"/>
            <a:ext cx="2423160" cy="1920240"/>
          </a:xfrm>
          <a:prstGeom prst="roundRect">
            <a:avLst>
              <a:gd name="adj" fmla="val 3810"/>
            </a:avLst>
          </a:prstGeom>
          <a:solidFill>
            <a:schemeClr val="accent2">
              <a:alpha val="14000"/>
            </a:schemeClr>
          </a:solidFill>
          <a:ln w="19050">
            <a:solidFill>
              <a:schemeClr val="accent2"/>
            </a:solidFill>
            <a:prstDash val="solid"/>
          </a:ln>
        </p:spPr>
      </p:sp>
      <p:sp>
        <p:nvSpPr>
          <p:cNvPr id="17" name="Shape 14"/>
          <p:cNvSpPr/>
          <p:nvPr/>
        </p:nvSpPr>
        <p:spPr>
          <a:xfrm>
            <a:off x="3200400" y="3474720"/>
            <a:ext cx="1005840" cy="329184"/>
          </a:xfrm>
          <a:prstGeom prst="roundRect">
            <a:avLst>
              <a:gd name="adj" fmla="val 50000"/>
            </a:avLst>
          </a:prstGeom>
          <a:solidFill>
            <a:schemeClr val="accent2"/>
          </a:solidFill>
          <a:ln w="12700">
            <a:solidFill>
              <a:schemeClr val="accent2"/>
            </a:solidFill>
            <a:prstDash val="solid"/>
          </a:ln>
        </p:spPr>
      </p:sp>
      <p:sp>
        <p:nvSpPr>
          <p:cNvPr id="18" name="Text 15"/>
          <p:cNvSpPr txBox="1"/>
          <p:nvPr/>
        </p:nvSpPr>
        <p:spPr>
          <a:xfrm>
            <a:off x="3200400" y="3474720"/>
            <a:ext cx="1005840" cy="329184"/>
          </a:xfrm>
          <a:prstGeom prst="rect">
            <a:avLst/>
          </a:prstGeom>
          <a:noFill/>
          <a:ln/>
        </p:spPr>
        <p:txBody>
          <a:bodyPr wrap="square" lIns="0" tIns="0" rIns="0" bIns="0" rtlCol="0" anchor="ctr"/>
          <a:lstStyle/>
          <a:p>
            <a:pPr algn="ctr" indent="0" marL="0">
              <a:buNone/>
            </a:pPr>
            <a:r>
              <a:rPr lang="en-US" sz="1200" b="1" dirty="0">
                <a:solidFill>
                  <a:schemeClr val="bg1"/>
                </a:solidFill>
              </a:rPr>
              <a:t>Pumps</a:t>
            </a:r>
            <a:endParaRPr lang="en-US" sz="1200" dirty="0"/>
          </a:p>
        </p:txBody>
      </p:sp>
      <p:sp>
        <p:nvSpPr>
          <p:cNvPr id="19" name="Text 16"/>
          <p:cNvSpPr txBox="1"/>
          <p:nvPr/>
        </p:nvSpPr>
        <p:spPr>
          <a:xfrm>
            <a:off x="3200400" y="3886200"/>
            <a:ext cx="2148840" cy="1280160"/>
          </a:xfrm>
          <a:prstGeom prst="rect">
            <a:avLst/>
          </a:prstGeom>
          <a:noFill/>
          <a:ln/>
        </p:spPr>
        <p:txBody>
          <a:bodyPr wrap="square" lIns="0" tIns="0" rIns="0" bIns="0" rtlCol="0" anchor="t"/>
          <a:lstStyle/>
          <a:p>
            <a:pPr indent="0" marL="0">
              <a:buNone/>
            </a:pPr>
            <a:r>
              <a:rPr lang="en-US" sz="1700" b="1" dirty="0">
                <a:solidFill>
                  <a:schemeClr val="accent2"/>
                </a:solidFill>
              </a:rPr>
              <a:t>Left ventricle</a:t>
            </a:r>
            <a:endParaRPr lang="en-US" sz="1700" dirty="0"/>
          </a:p>
          <a:p>
            <a:pPr indent="0" marL="0">
              <a:spcBef>
                <a:spcPts val="400"/>
              </a:spcBef>
              <a:buNone/>
            </a:pPr>
            <a:r>
              <a:rPr lang="en-US" sz="1400" dirty="0">
                <a:solidFill>
                  <a:schemeClr val="tx1"/>
                </a:solidFill>
              </a:rPr>
              <a:t>Pumps blood out to the whole body (the strongest chamber)</a:t>
            </a:r>
            <a:endParaRPr lang="en-US" sz="1700" dirty="0"/>
          </a:p>
        </p:txBody>
      </p:sp>
      <p:pic>
        <p:nvPicPr>
          <p:cNvPr id="20" name="Image 0" descr="img/c11.png">    </p:cNvPr>
          <p:cNvPicPr>
            <a:picLocks noChangeAspect="1"/>
          </p:cNvPicPr>
          <p:nvPr/>
        </p:nvPicPr>
        <p:blipFill>
          <a:blip r:embed="rId1"/>
          <a:stretch>
            <a:fillRect/>
          </a:stretch>
        </p:blipFill>
        <p:spPr>
          <a:xfrm>
            <a:off x="5852160" y="1242517"/>
            <a:ext cx="2834640" cy="3184246"/>
          </a:xfrm>
          <a:prstGeom prst="rect">
            <a:avLst/>
          </a:prstGeom>
        </p:spPr>
      </p:pic>
      <p:sp>
        <p:nvSpPr>
          <p:cNvPr id="21" name="Text 17"/>
          <p:cNvSpPr txBox="1"/>
          <p:nvPr/>
        </p:nvSpPr>
        <p:spPr>
          <a:xfrm>
            <a:off x="5852160" y="4526280"/>
            <a:ext cx="2834640" cy="640080"/>
          </a:xfrm>
          <a:prstGeom prst="rect">
            <a:avLst/>
          </a:prstGeom>
          <a:noFill/>
          <a:ln/>
        </p:spPr>
        <p:txBody>
          <a:bodyPr wrap="square" lIns="0" tIns="0" rIns="0" bIns="0" rtlCol="0" anchor="ctr"/>
          <a:lstStyle/>
          <a:p>
            <a:pPr algn="ctr" indent="0" marL="0">
              <a:buNone/>
            </a:pPr>
            <a:r>
              <a:rPr lang="en-US" sz="1300" dirty="0">
                <a:solidFill>
                  <a:schemeClr val="tx1"/>
                </a:solidFill>
              </a:rPr>
              <a:t>Blue = going to the lungs</a:t>
            </a:r>
            <a:endParaRPr lang="en-US" sz="1300" dirty="0"/>
          </a:p>
          <a:p>
            <a:pPr algn="ctr" indent="0" marL="0">
              <a:buNone/>
            </a:pPr>
            <a:r>
              <a:rPr lang="en-US" sz="1300" dirty="0">
                <a:solidFill>
                  <a:schemeClr val="tx1"/>
                </a:solidFill>
              </a:rPr>
              <a:t>Red = coming from the lungs</a:t>
            </a:r>
            <a:endParaRPr lang="en-US" sz="1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A double pump: two loops</a:t>
            </a:r>
            <a:endParaRPr lang="en-US" sz="2800" dirty="0"/>
          </a:p>
        </p:txBody>
      </p:sp>
      <p:sp>
        <p:nvSpPr>
          <p:cNvPr id="4" name="Shape 1"/>
          <p:cNvSpPr/>
          <p:nvPr/>
        </p:nvSpPr>
        <p:spPr>
          <a:xfrm>
            <a:off x="457200" y="1234440"/>
            <a:ext cx="3931920" cy="2331720"/>
          </a:xfrm>
          <a:prstGeom prst="roundRect">
            <a:avLst>
              <a:gd name="adj" fmla="val 3137"/>
            </a:avLst>
          </a:prstGeom>
          <a:solidFill>
            <a:schemeClr val="accent3">
              <a:alpha val="12000"/>
            </a:schemeClr>
          </a:solidFill>
          <a:ln w="12700">
            <a:solidFill>
              <a:schemeClr val="accent3">
                <a:alpha val="40000"/>
              </a:schemeClr>
            </a:solidFill>
            <a:prstDash val="solid"/>
          </a:ln>
        </p:spPr>
      </p:sp>
      <p:sp>
        <p:nvSpPr>
          <p:cNvPr id="5" name="Shape 2"/>
          <p:cNvSpPr/>
          <p:nvPr/>
        </p:nvSpPr>
        <p:spPr>
          <a:xfrm>
            <a:off x="594360" y="1371600"/>
            <a:ext cx="640080" cy="640080"/>
          </a:xfrm>
          <a:prstGeom prst="ellipse">
            <a:avLst/>
          </a:prstGeom>
          <a:solidFill>
            <a:schemeClr val="accent3"/>
          </a:solidFill>
          <a:ln w="12700">
            <a:solidFill>
              <a:schemeClr val="accent3"/>
            </a:solidFill>
            <a:prstDash val="solid"/>
          </a:ln>
        </p:spPr>
      </p:sp>
      <p:pic>
        <p:nvPicPr>
          <p:cNvPr id="6" name="Image 0" descr="preencoded.png">    </p:cNvPr>
          <p:cNvPicPr>
            <a:picLocks noChangeAspect="1"/>
          </p:cNvPicPr>
          <p:nvPr/>
        </p:nvPicPr>
        <p:blipFill>
          <a:blip r:embed="rId1"/>
          <a:stretch>
            <a:fillRect/>
          </a:stretch>
        </p:blipFill>
        <p:spPr>
          <a:xfrm>
            <a:off x="747979" y="1525219"/>
            <a:ext cx="332842" cy="332842"/>
          </a:xfrm>
          <a:prstGeom prst="rect">
            <a:avLst/>
          </a:prstGeom>
        </p:spPr>
      </p:pic>
      <p:sp>
        <p:nvSpPr>
          <p:cNvPr id="7" name="Text 3"/>
          <p:cNvSpPr txBox="1"/>
          <p:nvPr/>
        </p:nvSpPr>
        <p:spPr>
          <a:xfrm>
            <a:off x="1371600" y="1344168"/>
            <a:ext cx="2880360" cy="2148840"/>
          </a:xfrm>
          <a:prstGeom prst="rect">
            <a:avLst/>
          </a:prstGeom>
          <a:noFill/>
          <a:ln/>
        </p:spPr>
        <p:txBody>
          <a:bodyPr wrap="square" lIns="0" tIns="0" rIns="0" bIns="0" rtlCol="0" anchor="t"/>
          <a:lstStyle/>
          <a:p>
            <a:pPr indent="0" marL="0">
              <a:buNone/>
            </a:pPr>
            <a:r>
              <a:rPr lang="en-US" sz="1800" b="1" dirty="0">
                <a:solidFill>
                  <a:schemeClr val="accent3"/>
                </a:solidFill>
              </a:rPr>
              <a:t>Pulmonary loop (lungs)</a:t>
            </a:r>
            <a:endParaRPr lang="en-US" sz="1800" dirty="0"/>
          </a:p>
          <a:p>
            <a:pPr marL="152400" indent="-152400">
              <a:spcBef>
                <a:spcPts val="400"/>
              </a:spcBef>
              <a:buSzPct val="100000"/>
              <a:buChar char="•"/>
            </a:pPr>
            <a:r>
              <a:rPr lang="en-US" sz="1500" dirty="0">
                <a:solidFill>
                  <a:schemeClr val="tx1"/>
                </a:solidFill>
              </a:rPr>
              <a:t>Short trip: heart to lungs and back</a:t>
            </a:r>
            <a:endParaRPr lang="en-US" sz="1800" dirty="0"/>
          </a:p>
          <a:p>
            <a:pPr marL="152400" indent="-152400">
              <a:spcBef>
                <a:spcPts val="300"/>
              </a:spcBef>
              <a:buSzPct val="100000"/>
              <a:buChar char="•"/>
            </a:pPr>
            <a:r>
              <a:rPr lang="en-US" sz="1500" dirty="0">
                <a:solidFill>
                  <a:schemeClr val="tx1"/>
                </a:solidFill>
              </a:rPr>
              <a:t>Takes oxygen-poor (deoxygenated) blood to the lungs to collect oxygen</a:t>
            </a:r>
            <a:endParaRPr lang="en-US" sz="1800" dirty="0"/>
          </a:p>
          <a:p>
            <a:pPr marL="152400" indent="-152400">
              <a:spcBef>
                <a:spcPts val="300"/>
              </a:spcBef>
              <a:buSzPct val="100000"/>
              <a:buChar char="•"/>
            </a:pPr>
            <a:r>
              <a:rPr lang="en-US" sz="1500" dirty="0">
                <a:solidFill>
                  <a:schemeClr val="tx1"/>
                </a:solidFill>
              </a:rPr>
              <a:t>Powered by the right side of the heart</a:t>
            </a:r>
            <a:endParaRPr lang="en-US" sz="1800" dirty="0"/>
          </a:p>
        </p:txBody>
      </p:sp>
      <p:sp>
        <p:nvSpPr>
          <p:cNvPr id="8" name="Shape 4"/>
          <p:cNvSpPr/>
          <p:nvPr/>
        </p:nvSpPr>
        <p:spPr>
          <a:xfrm>
            <a:off x="4754880" y="1234440"/>
            <a:ext cx="3931920" cy="2331720"/>
          </a:xfrm>
          <a:prstGeom prst="roundRect">
            <a:avLst>
              <a:gd name="adj" fmla="val 3137"/>
            </a:avLst>
          </a:prstGeom>
          <a:solidFill>
            <a:schemeClr val="accent2">
              <a:alpha val="12000"/>
            </a:schemeClr>
          </a:solidFill>
          <a:ln w="12700">
            <a:solidFill>
              <a:schemeClr val="accent2">
                <a:alpha val="40000"/>
              </a:schemeClr>
            </a:solidFill>
            <a:prstDash val="solid"/>
          </a:ln>
        </p:spPr>
      </p:sp>
      <p:sp>
        <p:nvSpPr>
          <p:cNvPr id="9" name="Shape 5"/>
          <p:cNvSpPr/>
          <p:nvPr/>
        </p:nvSpPr>
        <p:spPr>
          <a:xfrm>
            <a:off x="4892040" y="1371600"/>
            <a:ext cx="640080" cy="640080"/>
          </a:xfrm>
          <a:prstGeom prst="ellipse">
            <a:avLst/>
          </a:prstGeom>
          <a:solidFill>
            <a:schemeClr val="accent2"/>
          </a:solidFill>
          <a:ln w="12700">
            <a:solidFill>
              <a:schemeClr val="accent2"/>
            </a:solidFill>
            <a:prstDash val="solid"/>
          </a:ln>
        </p:spPr>
      </p:sp>
      <p:pic>
        <p:nvPicPr>
          <p:cNvPr id="10" name="Image 1" descr="preencoded.png">    </p:cNvPr>
          <p:cNvPicPr>
            <a:picLocks noChangeAspect="1"/>
          </p:cNvPicPr>
          <p:nvPr/>
        </p:nvPicPr>
        <p:blipFill>
          <a:blip r:embed="rId2"/>
          <a:stretch>
            <a:fillRect/>
          </a:stretch>
        </p:blipFill>
        <p:spPr>
          <a:xfrm>
            <a:off x="5045659" y="1525219"/>
            <a:ext cx="332842" cy="332842"/>
          </a:xfrm>
          <a:prstGeom prst="rect">
            <a:avLst/>
          </a:prstGeom>
        </p:spPr>
      </p:pic>
      <p:sp>
        <p:nvSpPr>
          <p:cNvPr id="11" name="Text 6"/>
          <p:cNvSpPr txBox="1"/>
          <p:nvPr/>
        </p:nvSpPr>
        <p:spPr>
          <a:xfrm>
            <a:off x="5669280" y="1344168"/>
            <a:ext cx="2880360" cy="2148840"/>
          </a:xfrm>
          <a:prstGeom prst="rect">
            <a:avLst/>
          </a:prstGeom>
          <a:noFill/>
          <a:ln/>
        </p:spPr>
        <p:txBody>
          <a:bodyPr wrap="square" lIns="0" tIns="0" rIns="0" bIns="0" rtlCol="0" anchor="t"/>
          <a:lstStyle/>
          <a:p>
            <a:pPr indent="0" marL="0">
              <a:buNone/>
            </a:pPr>
            <a:r>
              <a:rPr lang="en-US" sz="1800" b="1" dirty="0">
                <a:solidFill>
                  <a:schemeClr val="accent2"/>
                </a:solidFill>
              </a:rPr>
              <a:t>Systemic loop (body)</a:t>
            </a:r>
            <a:endParaRPr lang="en-US" sz="1800" dirty="0"/>
          </a:p>
          <a:p>
            <a:pPr marL="152400" indent="-152400">
              <a:spcBef>
                <a:spcPts val="400"/>
              </a:spcBef>
              <a:buSzPct val="100000"/>
              <a:buChar char="•"/>
            </a:pPr>
            <a:r>
              <a:rPr lang="en-US" sz="1500" dirty="0">
                <a:solidFill>
                  <a:schemeClr val="tx1"/>
                </a:solidFill>
              </a:rPr>
              <a:t>Long trip: heart to the whole body and back</a:t>
            </a:r>
            <a:endParaRPr lang="en-US" sz="1800" dirty="0"/>
          </a:p>
          <a:p>
            <a:pPr marL="152400" indent="-152400">
              <a:spcBef>
                <a:spcPts val="300"/>
              </a:spcBef>
              <a:buSzPct val="100000"/>
              <a:buChar char="•"/>
            </a:pPr>
            <a:r>
              <a:rPr lang="en-US" sz="1500" dirty="0">
                <a:solidFill>
                  <a:schemeClr val="tx1"/>
                </a:solidFill>
              </a:rPr>
              <a:t>Takes oxygen-rich (oxygenated) blood to the organs and muscles</a:t>
            </a:r>
            <a:endParaRPr lang="en-US" sz="1800" dirty="0"/>
          </a:p>
          <a:p>
            <a:pPr marL="152400" indent="-152400">
              <a:spcBef>
                <a:spcPts val="300"/>
              </a:spcBef>
              <a:buSzPct val="100000"/>
              <a:buChar char="•"/>
            </a:pPr>
            <a:r>
              <a:rPr lang="en-US" sz="1500" dirty="0">
                <a:solidFill>
                  <a:schemeClr val="tx1"/>
                </a:solidFill>
              </a:rPr>
              <a:t>Powered by the left side of the heart</a:t>
            </a:r>
            <a:endParaRPr lang="en-US" sz="1800" dirty="0"/>
          </a:p>
        </p:txBody>
      </p:sp>
      <p:sp>
        <p:nvSpPr>
          <p:cNvPr id="12" name="Shape 7"/>
          <p:cNvSpPr/>
          <p:nvPr/>
        </p:nvSpPr>
        <p:spPr>
          <a:xfrm>
            <a:off x="457200" y="3794760"/>
            <a:ext cx="8229600" cy="731520"/>
          </a:xfrm>
          <a:prstGeom prst="roundRect">
            <a:avLst>
              <a:gd name="adj" fmla="val 12500"/>
            </a:avLst>
          </a:prstGeom>
          <a:solidFill>
            <a:schemeClr val="bg2"/>
          </a:solidFill>
          <a:ln w="12700">
            <a:solidFill>
              <a:schemeClr val="accent1"/>
            </a:solidFill>
            <a:prstDash val="solid"/>
          </a:ln>
        </p:spPr>
      </p:sp>
      <p:sp>
        <p:nvSpPr>
          <p:cNvPr id="13" name="Text 8"/>
          <p:cNvSpPr txBox="1"/>
          <p:nvPr/>
        </p:nvSpPr>
        <p:spPr>
          <a:xfrm>
            <a:off x="594360" y="3794760"/>
            <a:ext cx="7955280" cy="731520"/>
          </a:xfrm>
          <a:prstGeom prst="rect">
            <a:avLst/>
          </a:prstGeom>
          <a:noFill/>
          <a:ln/>
        </p:spPr>
        <p:txBody>
          <a:bodyPr wrap="square" lIns="0" tIns="0" rIns="0" bIns="0" rtlCol="0" anchor="ctr"/>
          <a:lstStyle/>
          <a:p>
            <a:pPr indent="0" marL="0">
              <a:buNone/>
            </a:pPr>
            <a:r>
              <a:rPr lang="en-US" sz="1500" b="1" dirty="0">
                <a:solidFill>
                  <a:schemeClr val="accent1"/>
                </a:solidFill>
              </a:rPr>
              <a:t>In simple terms:  </a:t>
            </a:r>
            <a:pPr indent="0" marL="0">
              <a:buNone/>
            </a:pPr>
            <a:r>
              <a:rPr lang="en-US" sz="1500" dirty="0">
                <a:solidFill>
                  <a:schemeClr val="tx1"/>
                </a:solidFill>
              </a:rPr>
              <a:t>right side = lungs loop, left side = body loop. Both happen with every heartbeat.</a:t>
            </a:r>
            <a:endParaRPr lang="en-US" sz="1500" dirty="0"/>
          </a:p>
        </p:txBody>
      </p:sp>
      <p:sp>
        <p:nvSpPr>
          <p:cNvPr id="14" name="Text 9"/>
          <p:cNvSpPr txBox="1"/>
          <p:nvPr/>
        </p:nvSpPr>
        <p:spPr>
          <a:xfrm>
            <a:off x="457200" y="4754880"/>
            <a:ext cx="8229600" cy="457200"/>
          </a:xfrm>
          <a:prstGeom prst="rect">
            <a:avLst/>
          </a:prstGeom>
          <a:noFill/>
          <a:ln/>
        </p:spPr>
        <p:txBody>
          <a:bodyPr wrap="square" lIns="0" tIns="0" rIns="0" bIns="0" rtlCol="0" anchor="ctr"/>
          <a:lstStyle/>
          <a:p>
            <a:pPr indent="0" marL="0">
              <a:buNone/>
            </a:pPr>
            <a:r>
              <a:rPr lang="en-US" sz="1500" b="1" dirty="0">
                <a:solidFill>
                  <a:schemeClr val="tx2"/>
                </a:solidFill>
              </a:rPr>
              <a:t>Remember: </a:t>
            </a:r>
            <a:pPr indent="0" marL="0">
              <a:buNone/>
            </a:pPr>
            <a:r>
              <a:rPr lang="en-US" sz="1500" dirty="0">
                <a:solidFill>
                  <a:schemeClr val="tx1"/>
                </a:solidFill>
              </a:rPr>
              <a:t>pulmonary = lungs; systemic = whole body</a:t>
            </a:r>
            <a:endParaRPr lang="en-US" sz="15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One full journey of blood</a:t>
            </a:r>
            <a:endParaRPr lang="en-US" sz="2800" dirty="0"/>
          </a:p>
        </p:txBody>
      </p:sp>
      <p:sp>
        <p:nvSpPr>
          <p:cNvPr id="4" name="Shape 1"/>
          <p:cNvSpPr/>
          <p:nvPr/>
        </p:nvSpPr>
        <p:spPr>
          <a:xfrm>
            <a:off x="457200" y="1280160"/>
            <a:ext cx="1828800" cy="1783080"/>
          </a:xfrm>
          <a:prstGeom prst="roundRect">
            <a:avLst>
              <a:gd name="adj" fmla="val 4103"/>
            </a:avLst>
          </a:prstGeom>
          <a:solidFill>
            <a:schemeClr val="accent3">
              <a:alpha val="12000"/>
            </a:schemeClr>
          </a:solidFill>
          <a:ln w="15875">
            <a:solidFill>
              <a:schemeClr val="accent3"/>
            </a:solidFill>
            <a:prstDash val="solid"/>
          </a:ln>
        </p:spPr>
      </p:sp>
      <p:sp>
        <p:nvSpPr>
          <p:cNvPr id="5" name="Shape 2"/>
          <p:cNvSpPr/>
          <p:nvPr/>
        </p:nvSpPr>
        <p:spPr>
          <a:xfrm>
            <a:off x="566928" y="1389888"/>
            <a:ext cx="384048" cy="384048"/>
          </a:xfrm>
          <a:prstGeom prst="ellipse">
            <a:avLst/>
          </a:prstGeom>
          <a:solidFill>
            <a:schemeClr val="accent3"/>
          </a:solidFill>
          <a:ln w="12700">
            <a:solidFill>
              <a:schemeClr val="accent3"/>
            </a:solidFill>
            <a:prstDash val="solid"/>
          </a:ln>
        </p:spPr>
      </p:sp>
      <p:sp>
        <p:nvSpPr>
          <p:cNvPr id="6" name="Text 3"/>
          <p:cNvSpPr txBox="1"/>
          <p:nvPr/>
        </p:nvSpPr>
        <p:spPr>
          <a:xfrm>
            <a:off x="566928" y="1389888"/>
            <a:ext cx="384048" cy="384048"/>
          </a:xfrm>
          <a:prstGeom prst="rect">
            <a:avLst/>
          </a:prstGeom>
          <a:noFill/>
          <a:ln/>
        </p:spPr>
        <p:txBody>
          <a:bodyPr wrap="square" lIns="0" tIns="0" rIns="0" bIns="0" rtlCol="0" anchor="ctr"/>
          <a:lstStyle/>
          <a:p>
            <a:pPr algn="ctr" indent="0" marL="0">
              <a:buNone/>
            </a:pPr>
            <a:r>
              <a:rPr lang="en-US" sz="1400" b="1" dirty="0">
                <a:solidFill>
                  <a:schemeClr val="bg1"/>
                </a:solidFill>
              </a:rPr>
              <a:t>1</a:t>
            </a:r>
            <a:endParaRPr lang="en-US" sz="1400" dirty="0"/>
          </a:p>
        </p:txBody>
      </p:sp>
      <p:sp>
        <p:nvSpPr>
          <p:cNvPr id="7" name="Text 4"/>
          <p:cNvSpPr txBox="1"/>
          <p:nvPr/>
        </p:nvSpPr>
        <p:spPr>
          <a:xfrm>
            <a:off x="566928" y="1847088"/>
            <a:ext cx="1627632" cy="1170432"/>
          </a:xfrm>
          <a:prstGeom prst="rect">
            <a:avLst/>
          </a:prstGeom>
          <a:noFill/>
          <a:ln/>
        </p:spPr>
        <p:txBody>
          <a:bodyPr wrap="square" lIns="0" tIns="0" rIns="0" bIns="0" rtlCol="0" anchor="t"/>
          <a:lstStyle/>
          <a:p>
            <a:pPr indent="0" marL="0">
              <a:buNone/>
            </a:pPr>
            <a:r>
              <a:rPr lang="en-US" sz="1400" b="1" dirty="0">
                <a:solidFill>
                  <a:schemeClr val="accent3"/>
                </a:solidFill>
              </a:rPr>
              <a:t>Body</a:t>
            </a:r>
            <a:endParaRPr lang="en-US" sz="1400" dirty="0"/>
          </a:p>
          <a:p>
            <a:pPr indent="0" marL="0">
              <a:spcBef>
                <a:spcPts val="300"/>
              </a:spcBef>
              <a:buNone/>
            </a:pPr>
            <a:r>
              <a:rPr lang="en-US" sz="1300" dirty="0">
                <a:solidFill>
                  <a:schemeClr val="tx1"/>
                </a:solidFill>
              </a:rPr>
              <a:t>Used blood returns through the vena cava</a:t>
            </a:r>
            <a:endParaRPr lang="en-US" sz="1400" dirty="0"/>
          </a:p>
        </p:txBody>
      </p:sp>
      <p:sp>
        <p:nvSpPr>
          <p:cNvPr id="8" name="Shape 5"/>
          <p:cNvSpPr/>
          <p:nvPr/>
        </p:nvSpPr>
        <p:spPr>
          <a:xfrm>
            <a:off x="2322576" y="2029968"/>
            <a:ext cx="228600" cy="274320"/>
          </a:xfrm>
          <a:prstGeom prst="rightArrow">
            <a:avLst/>
          </a:prstGeom>
          <a:solidFill>
            <a:schemeClr val="tx2"/>
          </a:solidFill>
          <a:ln w="12700">
            <a:solidFill>
              <a:schemeClr val="tx2"/>
            </a:solidFill>
            <a:prstDash val="solid"/>
          </a:ln>
        </p:spPr>
      </p:sp>
      <p:sp>
        <p:nvSpPr>
          <p:cNvPr id="9" name="Shape 6"/>
          <p:cNvSpPr/>
          <p:nvPr/>
        </p:nvSpPr>
        <p:spPr>
          <a:xfrm>
            <a:off x="2587752" y="1280160"/>
            <a:ext cx="1828800" cy="1783080"/>
          </a:xfrm>
          <a:prstGeom prst="roundRect">
            <a:avLst>
              <a:gd name="adj" fmla="val 4103"/>
            </a:avLst>
          </a:prstGeom>
          <a:solidFill>
            <a:schemeClr val="accent3">
              <a:alpha val="12000"/>
            </a:schemeClr>
          </a:solidFill>
          <a:ln w="15875">
            <a:solidFill>
              <a:schemeClr val="accent3"/>
            </a:solidFill>
            <a:prstDash val="solid"/>
          </a:ln>
        </p:spPr>
      </p:sp>
      <p:sp>
        <p:nvSpPr>
          <p:cNvPr id="10" name="Shape 7"/>
          <p:cNvSpPr/>
          <p:nvPr/>
        </p:nvSpPr>
        <p:spPr>
          <a:xfrm>
            <a:off x="2697480" y="1389888"/>
            <a:ext cx="384048" cy="384048"/>
          </a:xfrm>
          <a:prstGeom prst="ellipse">
            <a:avLst/>
          </a:prstGeom>
          <a:solidFill>
            <a:schemeClr val="accent3"/>
          </a:solidFill>
          <a:ln w="12700">
            <a:solidFill>
              <a:schemeClr val="accent3"/>
            </a:solidFill>
            <a:prstDash val="solid"/>
          </a:ln>
        </p:spPr>
      </p:sp>
      <p:sp>
        <p:nvSpPr>
          <p:cNvPr id="11" name="Text 8"/>
          <p:cNvSpPr txBox="1"/>
          <p:nvPr/>
        </p:nvSpPr>
        <p:spPr>
          <a:xfrm>
            <a:off x="2697480" y="1389888"/>
            <a:ext cx="384048" cy="384048"/>
          </a:xfrm>
          <a:prstGeom prst="rect">
            <a:avLst/>
          </a:prstGeom>
          <a:noFill/>
          <a:ln/>
        </p:spPr>
        <p:txBody>
          <a:bodyPr wrap="square" lIns="0" tIns="0" rIns="0" bIns="0" rtlCol="0" anchor="ctr"/>
          <a:lstStyle/>
          <a:p>
            <a:pPr algn="ctr" indent="0" marL="0">
              <a:buNone/>
            </a:pPr>
            <a:r>
              <a:rPr lang="en-US" sz="1400" b="1" dirty="0">
                <a:solidFill>
                  <a:schemeClr val="bg1"/>
                </a:solidFill>
              </a:rPr>
              <a:t>2</a:t>
            </a:r>
            <a:endParaRPr lang="en-US" sz="1400" dirty="0"/>
          </a:p>
        </p:txBody>
      </p:sp>
      <p:sp>
        <p:nvSpPr>
          <p:cNvPr id="12" name="Text 9"/>
          <p:cNvSpPr txBox="1"/>
          <p:nvPr/>
        </p:nvSpPr>
        <p:spPr>
          <a:xfrm>
            <a:off x="2697480" y="1847088"/>
            <a:ext cx="1627632" cy="1170432"/>
          </a:xfrm>
          <a:prstGeom prst="rect">
            <a:avLst/>
          </a:prstGeom>
          <a:noFill/>
          <a:ln/>
        </p:spPr>
        <p:txBody>
          <a:bodyPr wrap="square" lIns="0" tIns="0" rIns="0" bIns="0" rtlCol="0" anchor="t"/>
          <a:lstStyle/>
          <a:p>
            <a:pPr indent="0" marL="0">
              <a:buNone/>
            </a:pPr>
            <a:r>
              <a:rPr lang="en-US" sz="1400" b="1" dirty="0">
                <a:solidFill>
                  <a:schemeClr val="accent3"/>
                </a:solidFill>
              </a:rPr>
              <a:t>Right atrium</a:t>
            </a:r>
            <a:endParaRPr lang="en-US" sz="1400" dirty="0"/>
          </a:p>
          <a:p>
            <a:pPr indent="0" marL="0">
              <a:spcBef>
                <a:spcPts val="300"/>
              </a:spcBef>
              <a:buNone/>
            </a:pPr>
            <a:r>
              <a:rPr lang="en-US" sz="1300" dirty="0">
                <a:solidFill>
                  <a:schemeClr val="tx1"/>
                </a:solidFill>
              </a:rPr>
              <a:t>Receives it</a:t>
            </a:r>
            <a:endParaRPr lang="en-US" sz="1400" dirty="0"/>
          </a:p>
        </p:txBody>
      </p:sp>
      <p:sp>
        <p:nvSpPr>
          <p:cNvPr id="13" name="Shape 10"/>
          <p:cNvSpPr/>
          <p:nvPr/>
        </p:nvSpPr>
        <p:spPr>
          <a:xfrm>
            <a:off x="4453128" y="2029968"/>
            <a:ext cx="228600" cy="274320"/>
          </a:xfrm>
          <a:prstGeom prst="rightArrow">
            <a:avLst/>
          </a:prstGeom>
          <a:solidFill>
            <a:schemeClr val="tx2"/>
          </a:solidFill>
          <a:ln w="12700">
            <a:solidFill>
              <a:schemeClr val="tx2"/>
            </a:solidFill>
            <a:prstDash val="solid"/>
          </a:ln>
        </p:spPr>
      </p:sp>
      <p:sp>
        <p:nvSpPr>
          <p:cNvPr id="14" name="Shape 11"/>
          <p:cNvSpPr/>
          <p:nvPr/>
        </p:nvSpPr>
        <p:spPr>
          <a:xfrm>
            <a:off x="4718304" y="1280160"/>
            <a:ext cx="1828800" cy="1783080"/>
          </a:xfrm>
          <a:prstGeom prst="roundRect">
            <a:avLst>
              <a:gd name="adj" fmla="val 4103"/>
            </a:avLst>
          </a:prstGeom>
          <a:solidFill>
            <a:schemeClr val="accent3">
              <a:alpha val="12000"/>
            </a:schemeClr>
          </a:solidFill>
          <a:ln w="15875">
            <a:solidFill>
              <a:schemeClr val="accent3"/>
            </a:solidFill>
            <a:prstDash val="solid"/>
          </a:ln>
        </p:spPr>
      </p:sp>
      <p:sp>
        <p:nvSpPr>
          <p:cNvPr id="15" name="Shape 12"/>
          <p:cNvSpPr/>
          <p:nvPr/>
        </p:nvSpPr>
        <p:spPr>
          <a:xfrm>
            <a:off x="4828032" y="1389888"/>
            <a:ext cx="384048" cy="384048"/>
          </a:xfrm>
          <a:prstGeom prst="ellipse">
            <a:avLst/>
          </a:prstGeom>
          <a:solidFill>
            <a:schemeClr val="accent3"/>
          </a:solidFill>
          <a:ln w="12700">
            <a:solidFill>
              <a:schemeClr val="accent3"/>
            </a:solidFill>
            <a:prstDash val="solid"/>
          </a:ln>
        </p:spPr>
      </p:sp>
      <p:sp>
        <p:nvSpPr>
          <p:cNvPr id="16" name="Text 13"/>
          <p:cNvSpPr txBox="1"/>
          <p:nvPr/>
        </p:nvSpPr>
        <p:spPr>
          <a:xfrm>
            <a:off x="4828032" y="1389888"/>
            <a:ext cx="384048" cy="384048"/>
          </a:xfrm>
          <a:prstGeom prst="rect">
            <a:avLst/>
          </a:prstGeom>
          <a:noFill/>
          <a:ln/>
        </p:spPr>
        <p:txBody>
          <a:bodyPr wrap="square" lIns="0" tIns="0" rIns="0" bIns="0" rtlCol="0" anchor="ctr"/>
          <a:lstStyle/>
          <a:p>
            <a:pPr algn="ctr" indent="0" marL="0">
              <a:buNone/>
            </a:pPr>
            <a:r>
              <a:rPr lang="en-US" sz="1400" b="1" dirty="0">
                <a:solidFill>
                  <a:schemeClr val="bg1"/>
                </a:solidFill>
              </a:rPr>
              <a:t>3</a:t>
            </a:r>
            <a:endParaRPr lang="en-US" sz="1400" dirty="0"/>
          </a:p>
        </p:txBody>
      </p:sp>
      <p:sp>
        <p:nvSpPr>
          <p:cNvPr id="17" name="Text 14"/>
          <p:cNvSpPr txBox="1"/>
          <p:nvPr/>
        </p:nvSpPr>
        <p:spPr>
          <a:xfrm>
            <a:off x="4828032" y="1847088"/>
            <a:ext cx="1627632" cy="1170432"/>
          </a:xfrm>
          <a:prstGeom prst="rect">
            <a:avLst/>
          </a:prstGeom>
          <a:noFill/>
          <a:ln/>
        </p:spPr>
        <p:txBody>
          <a:bodyPr wrap="square" lIns="0" tIns="0" rIns="0" bIns="0" rtlCol="0" anchor="t"/>
          <a:lstStyle/>
          <a:p>
            <a:pPr indent="0" marL="0">
              <a:buNone/>
            </a:pPr>
            <a:r>
              <a:rPr lang="en-US" sz="1400" b="1" dirty="0">
                <a:solidFill>
                  <a:schemeClr val="accent3"/>
                </a:solidFill>
              </a:rPr>
              <a:t>Right ventricle</a:t>
            </a:r>
            <a:endParaRPr lang="en-US" sz="1400" dirty="0"/>
          </a:p>
          <a:p>
            <a:pPr indent="0" marL="0">
              <a:spcBef>
                <a:spcPts val="300"/>
              </a:spcBef>
              <a:buNone/>
            </a:pPr>
            <a:r>
              <a:rPr lang="en-US" sz="1300" dirty="0">
                <a:solidFill>
                  <a:schemeClr val="tx1"/>
                </a:solidFill>
              </a:rPr>
              <a:t>Pumps it into the pulmonary artery</a:t>
            </a:r>
            <a:endParaRPr lang="en-US" sz="1400" dirty="0"/>
          </a:p>
        </p:txBody>
      </p:sp>
      <p:sp>
        <p:nvSpPr>
          <p:cNvPr id="18" name="Shape 15"/>
          <p:cNvSpPr/>
          <p:nvPr/>
        </p:nvSpPr>
        <p:spPr>
          <a:xfrm>
            <a:off x="6583680" y="2029968"/>
            <a:ext cx="228600" cy="274320"/>
          </a:xfrm>
          <a:prstGeom prst="rightArrow">
            <a:avLst/>
          </a:prstGeom>
          <a:solidFill>
            <a:schemeClr val="tx2"/>
          </a:solidFill>
          <a:ln w="12700">
            <a:solidFill>
              <a:schemeClr val="tx2"/>
            </a:solidFill>
            <a:prstDash val="solid"/>
          </a:ln>
        </p:spPr>
      </p:sp>
      <p:sp>
        <p:nvSpPr>
          <p:cNvPr id="19" name="Shape 16"/>
          <p:cNvSpPr/>
          <p:nvPr/>
        </p:nvSpPr>
        <p:spPr>
          <a:xfrm>
            <a:off x="6848856" y="1280160"/>
            <a:ext cx="1828800" cy="1783080"/>
          </a:xfrm>
          <a:prstGeom prst="roundRect">
            <a:avLst>
              <a:gd name="adj" fmla="val 4103"/>
            </a:avLst>
          </a:prstGeom>
          <a:solidFill>
            <a:schemeClr val="accent6">
              <a:alpha val="12000"/>
            </a:schemeClr>
          </a:solidFill>
          <a:ln w="15875">
            <a:solidFill>
              <a:schemeClr val="accent6"/>
            </a:solidFill>
            <a:prstDash val="solid"/>
          </a:ln>
        </p:spPr>
      </p:sp>
      <p:sp>
        <p:nvSpPr>
          <p:cNvPr id="20" name="Shape 17"/>
          <p:cNvSpPr/>
          <p:nvPr/>
        </p:nvSpPr>
        <p:spPr>
          <a:xfrm>
            <a:off x="6958584" y="1389888"/>
            <a:ext cx="384048" cy="384048"/>
          </a:xfrm>
          <a:prstGeom prst="ellipse">
            <a:avLst/>
          </a:prstGeom>
          <a:solidFill>
            <a:schemeClr val="accent6"/>
          </a:solidFill>
          <a:ln w="12700">
            <a:solidFill>
              <a:schemeClr val="accent6"/>
            </a:solidFill>
            <a:prstDash val="solid"/>
          </a:ln>
        </p:spPr>
      </p:sp>
      <p:sp>
        <p:nvSpPr>
          <p:cNvPr id="21" name="Text 18"/>
          <p:cNvSpPr txBox="1"/>
          <p:nvPr/>
        </p:nvSpPr>
        <p:spPr>
          <a:xfrm>
            <a:off x="6958584" y="1389888"/>
            <a:ext cx="384048" cy="384048"/>
          </a:xfrm>
          <a:prstGeom prst="rect">
            <a:avLst/>
          </a:prstGeom>
          <a:noFill/>
          <a:ln/>
        </p:spPr>
        <p:txBody>
          <a:bodyPr wrap="square" lIns="0" tIns="0" rIns="0" bIns="0" rtlCol="0" anchor="ctr"/>
          <a:lstStyle/>
          <a:p>
            <a:pPr algn="ctr" indent="0" marL="0">
              <a:buNone/>
            </a:pPr>
            <a:r>
              <a:rPr lang="en-US" sz="1400" b="1" dirty="0">
                <a:solidFill>
                  <a:schemeClr val="bg1"/>
                </a:solidFill>
              </a:rPr>
              <a:t>4</a:t>
            </a:r>
            <a:endParaRPr lang="en-US" sz="1400" dirty="0"/>
          </a:p>
        </p:txBody>
      </p:sp>
      <p:sp>
        <p:nvSpPr>
          <p:cNvPr id="22" name="Text 19"/>
          <p:cNvSpPr txBox="1"/>
          <p:nvPr/>
        </p:nvSpPr>
        <p:spPr>
          <a:xfrm>
            <a:off x="6958584" y="1847088"/>
            <a:ext cx="1627632" cy="1170432"/>
          </a:xfrm>
          <a:prstGeom prst="rect">
            <a:avLst/>
          </a:prstGeom>
          <a:noFill/>
          <a:ln/>
        </p:spPr>
        <p:txBody>
          <a:bodyPr wrap="square" lIns="0" tIns="0" rIns="0" bIns="0" rtlCol="0" anchor="t"/>
          <a:lstStyle/>
          <a:p>
            <a:pPr indent="0" marL="0">
              <a:buNone/>
            </a:pPr>
            <a:r>
              <a:rPr lang="en-US" sz="1400" b="1" dirty="0">
                <a:solidFill>
                  <a:schemeClr val="accent6"/>
                </a:solidFill>
              </a:rPr>
              <a:t>Lungs</a:t>
            </a:r>
            <a:endParaRPr lang="en-US" sz="1400" dirty="0"/>
          </a:p>
          <a:p>
            <a:pPr indent="0" marL="0">
              <a:spcBef>
                <a:spcPts val="300"/>
              </a:spcBef>
              <a:buNone/>
            </a:pPr>
            <a:r>
              <a:rPr lang="en-US" sz="1300" dirty="0">
                <a:solidFill>
                  <a:schemeClr val="tx1"/>
                </a:solidFill>
              </a:rPr>
              <a:t>Blood picks up oxygen and drops carbon dioxide</a:t>
            </a:r>
            <a:endParaRPr lang="en-US" sz="1400" dirty="0"/>
          </a:p>
        </p:txBody>
      </p:sp>
      <p:sp>
        <p:nvSpPr>
          <p:cNvPr id="23" name="Shape 20"/>
          <p:cNvSpPr/>
          <p:nvPr/>
        </p:nvSpPr>
        <p:spPr>
          <a:xfrm>
            <a:off x="457200" y="3429000"/>
            <a:ext cx="1828800" cy="1783080"/>
          </a:xfrm>
          <a:prstGeom prst="roundRect">
            <a:avLst>
              <a:gd name="adj" fmla="val 4103"/>
            </a:avLst>
          </a:prstGeom>
          <a:solidFill>
            <a:schemeClr val="accent2">
              <a:alpha val="12000"/>
            </a:schemeClr>
          </a:solidFill>
          <a:ln w="15875">
            <a:solidFill>
              <a:schemeClr val="accent2"/>
            </a:solidFill>
            <a:prstDash val="solid"/>
          </a:ln>
        </p:spPr>
      </p:sp>
      <p:sp>
        <p:nvSpPr>
          <p:cNvPr id="24" name="Shape 21"/>
          <p:cNvSpPr/>
          <p:nvPr/>
        </p:nvSpPr>
        <p:spPr>
          <a:xfrm>
            <a:off x="566928" y="3538728"/>
            <a:ext cx="384048" cy="384048"/>
          </a:xfrm>
          <a:prstGeom prst="ellipse">
            <a:avLst/>
          </a:prstGeom>
          <a:solidFill>
            <a:schemeClr val="accent2"/>
          </a:solidFill>
          <a:ln w="12700">
            <a:solidFill>
              <a:schemeClr val="accent2"/>
            </a:solidFill>
            <a:prstDash val="solid"/>
          </a:ln>
        </p:spPr>
      </p:sp>
      <p:sp>
        <p:nvSpPr>
          <p:cNvPr id="25" name="Text 22"/>
          <p:cNvSpPr txBox="1"/>
          <p:nvPr/>
        </p:nvSpPr>
        <p:spPr>
          <a:xfrm>
            <a:off x="566928" y="3538728"/>
            <a:ext cx="384048" cy="384048"/>
          </a:xfrm>
          <a:prstGeom prst="rect">
            <a:avLst/>
          </a:prstGeom>
          <a:noFill/>
          <a:ln/>
        </p:spPr>
        <p:txBody>
          <a:bodyPr wrap="square" lIns="0" tIns="0" rIns="0" bIns="0" rtlCol="0" anchor="ctr"/>
          <a:lstStyle/>
          <a:p>
            <a:pPr algn="ctr" indent="0" marL="0">
              <a:buNone/>
            </a:pPr>
            <a:r>
              <a:rPr lang="en-US" sz="1400" b="1" dirty="0">
                <a:solidFill>
                  <a:schemeClr val="bg1"/>
                </a:solidFill>
              </a:rPr>
              <a:t>5</a:t>
            </a:r>
            <a:endParaRPr lang="en-US" sz="1400" dirty="0"/>
          </a:p>
        </p:txBody>
      </p:sp>
      <p:sp>
        <p:nvSpPr>
          <p:cNvPr id="26" name="Text 23"/>
          <p:cNvSpPr txBox="1"/>
          <p:nvPr/>
        </p:nvSpPr>
        <p:spPr>
          <a:xfrm>
            <a:off x="566928" y="3995928"/>
            <a:ext cx="1627632" cy="1170432"/>
          </a:xfrm>
          <a:prstGeom prst="rect">
            <a:avLst/>
          </a:prstGeom>
          <a:noFill/>
          <a:ln/>
        </p:spPr>
        <p:txBody>
          <a:bodyPr wrap="square" lIns="0" tIns="0" rIns="0" bIns="0" rtlCol="0" anchor="t"/>
          <a:lstStyle/>
          <a:p>
            <a:pPr indent="0" marL="0">
              <a:buNone/>
            </a:pPr>
            <a:r>
              <a:rPr lang="en-US" sz="1400" b="1" dirty="0">
                <a:solidFill>
                  <a:schemeClr val="accent2"/>
                </a:solidFill>
              </a:rPr>
              <a:t>Left atrium</a:t>
            </a:r>
            <a:endParaRPr lang="en-US" sz="1400" dirty="0"/>
          </a:p>
          <a:p>
            <a:pPr indent="0" marL="0">
              <a:spcBef>
                <a:spcPts val="300"/>
              </a:spcBef>
              <a:buNone/>
            </a:pPr>
            <a:r>
              <a:rPr lang="en-US" sz="1300" dirty="0">
                <a:solidFill>
                  <a:schemeClr val="tx1"/>
                </a:solidFill>
              </a:rPr>
              <a:t>Fresh blood arrives through the pulmonary veins</a:t>
            </a:r>
            <a:endParaRPr lang="en-US" sz="1400" dirty="0"/>
          </a:p>
        </p:txBody>
      </p:sp>
      <p:sp>
        <p:nvSpPr>
          <p:cNvPr id="27" name="Shape 24"/>
          <p:cNvSpPr/>
          <p:nvPr/>
        </p:nvSpPr>
        <p:spPr>
          <a:xfrm>
            <a:off x="2322576" y="4178808"/>
            <a:ext cx="228600" cy="274320"/>
          </a:xfrm>
          <a:prstGeom prst="rightArrow">
            <a:avLst/>
          </a:prstGeom>
          <a:solidFill>
            <a:schemeClr val="tx2"/>
          </a:solidFill>
          <a:ln w="12700">
            <a:solidFill>
              <a:schemeClr val="tx2"/>
            </a:solidFill>
            <a:prstDash val="solid"/>
          </a:ln>
        </p:spPr>
      </p:sp>
      <p:sp>
        <p:nvSpPr>
          <p:cNvPr id="28" name="Shape 25"/>
          <p:cNvSpPr/>
          <p:nvPr/>
        </p:nvSpPr>
        <p:spPr>
          <a:xfrm>
            <a:off x="2587752" y="3429000"/>
            <a:ext cx="1828800" cy="1783080"/>
          </a:xfrm>
          <a:prstGeom prst="roundRect">
            <a:avLst>
              <a:gd name="adj" fmla="val 4103"/>
            </a:avLst>
          </a:prstGeom>
          <a:solidFill>
            <a:schemeClr val="accent2">
              <a:alpha val="12000"/>
            </a:schemeClr>
          </a:solidFill>
          <a:ln w="15875">
            <a:solidFill>
              <a:schemeClr val="accent2"/>
            </a:solidFill>
            <a:prstDash val="solid"/>
          </a:ln>
        </p:spPr>
      </p:sp>
      <p:sp>
        <p:nvSpPr>
          <p:cNvPr id="29" name="Shape 26"/>
          <p:cNvSpPr/>
          <p:nvPr/>
        </p:nvSpPr>
        <p:spPr>
          <a:xfrm>
            <a:off x="2697480" y="3538728"/>
            <a:ext cx="384048" cy="384048"/>
          </a:xfrm>
          <a:prstGeom prst="ellipse">
            <a:avLst/>
          </a:prstGeom>
          <a:solidFill>
            <a:schemeClr val="accent2"/>
          </a:solidFill>
          <a:ln w="12700">
            <a:solidFill>
              <a:schemeClr val="accent2"/>
            </a:solidFill>
            <a:prstDash val="solid"/>
          </a:ln>
        </p:spPr>
      </p:sp>
      <p:sp>
        <p:nvSpPr>
          <p:cNvPr id="30" name="Text 27"/>
          <p:cNvSpPr txBox="1"/>
          <p:nvPr/>
        </p:nvSpPr>
        <p:spPr>
          <a:xfrm>
            <a:off x="2697480" y="3538728"/>
            <a:ext cx="384048" cy="384048"/>
          </a:xfrm>
          <a:prstGeom prst="rect">
            <a:avLst/>
          </a:prstGeom>
          <a:noFill/>
          <a:ln/>
        </p:spPr>
        <p:txBody>
          <a:bodyPr wrap="square" lIns="0" tIns="0" rIns="0" bIns="0" rtlCol="0" anchor="ctr"/>
          <a:lstStyle/>
          <a:p>
            <a:pPr algn="ctr" indent="0" marL="0">
              <a:buNone/>
            </a:pPr>
            <a:r>
              <a:rPr lang="en-US" sz="1400" b="1" dirty="0">
                <a:solidFill>
                  <a:schemeClr val="bg1"/>
                </a:solidFill>
              </a:rPr>
              <a:t>6</a:t>
            </a:r>
            <a:endParaRPr lang="en-US" sz="1400" dirty="0"/>
          </a:p>
        </p:txBody>
      </p:sp>
      <p:sp>
        <p:nvSpPr>
          <p:cNvPr id="31" name="Text 28"/>
          <p:cNvSpPr txBox="1"/>
          <p:nvPr/>
        </p:nvSpPr>
        <p:spPr>
          <a:xfrm>
            <a:off x="2697480" y="3995928"/>
            <a:ext cx="1627632" cy="1170432"/>
          </a:xfrm>
          <a:prstGeom prst="rect">
            <a:avLst/>
          </a:prstGeom>
          <a:noFill/>
          <a:ln/>
        </p:spPr>
        <p:txBody>
          <a:bodyPr wrap="square" lIns="0" tIns="0" rIns="0" bIns="0" rtlCol="0" anchor="t"/>
          <a:lstStyle/>
          <a:p>
            <a:pPr indent="0" marL="0">
              <a:buNone/>
            </a:pPr>
            <a:r>
              <a:rPr lang="en-US" sz="1400" b="1" dirty="0">
                <a:solidFill>
                  <a:schemeClr val="accent2"/>
                </a:solidFill>
              </a:rPr>
              <a:t>Left ventricle</a:t>
            </a:r>
            <a:endParaRPr lang="en-US" sz="1400" dirty="0"/>
          </a:p>
          <a:p>
            <a:pPr indent="0" marL="0">
              <a:spcBef>
                <a:spcPts val="300"/>
              </a:spcBef>
              <a:buNone/>
            </a:pPr>
            <a:r>
              <a:rPr lang="en-US" sz="1300" dirty="0">
                <a:solidFill>
                  <a:schemeClr val="tx1"/>
                </a:solidFill>
              </a:rPr>
              <a:t>Pumps it hard into the aorta</a:t>
            </a:r>
            <a:endParaRPr lang="en-US" sz="1400" dirty="0"/>
          </a:p>
        </p:txBody>
      </p:sp>
      <p:sp>
        <p:nvSpPr>
          <p:cNvPr id="32" name="Shape 29"/>
          <p:cNvSpPr/>
          <p:nvPr/>
        </p:nvSpPr>
        <p:spPr>
          <a:xfrm>
            <a:off x="4453128" y="4178808"/>
            <a:ext cx="228600" cy="274320"/>
          </a:xfrm>
          <a:prstGeom prst="rightArrow">
            <a:avLst/>
          </a:prstGeom>
          <a:solidFill>
            <a:schemeClr val="tx2"/>
          </a:solidFill>
          <a:ln w="12700">
            <a:solidFill>
              <a:schemeClr val="tx2"/>
            </a:solidFill>
            <a:prstDash val="solid"/>
          </a:ln>
        </p:spPr>
      </p:sp>
      <p:sp>
        <p:nvSpPr>
          <p:cNvPr id="33" name="Shape 30"/>
          <p:cNvSpPr/>
          <p:nvPr/>
        </p:nvSpPr>
        <p:spPr>
          <a:xfrm>
            <a:off x="4718304" y="3429000"/>
            <a:ext cx="1828800" cy="1783080"/>
          </a:xfrm>
          <a:prstGeom prst="roundRect">
            <a:avLst>
              <a:gd name="adj" fmla="val 4103"/>
            </a:avLst>
          </a:prstGeom>
          <a:solidFill>
            <a:schemeClr val="accent2">
              <a:alpha val="12000"/>
            </a:schemeClr>
          </a:solidFill>
          <a:ln w="15875">
            <a:solidFill>
              <a:schemeClr val="accent2"/>
            </a:solidFill>
            <a:prstDash val="solid"/>
          </a:ln>
        </p:spPr>
      </p:sp>
      <p:sp>
        <p:nvSpPr>
          <p:cNvPr id="34" name="Shape 31"/>
          <p:cNvSpPr/>
          <p:nvPr/>
        </p:nvSpPr>
        <p:spPr>
          <a:xfrm>
            <a:off x="4828032" y="3538728"/>
            <a:ext cx="384048" cy="384048"/>
          </a:xfrm>
          <a:prstGeom prst="ellipse">
            <a:avLst/>
          </a:prstGeom>
          <a:solidFill>
            <a:schemeClr val="accent2"/>
          </a:solidFill>
          <a:ln w="12700">
            <a:solidFill>
              <a:schemeClr val="accent2"/>
            </a:solidFill>
            <a:prstDash val="solid"/>
          </a:ln>
        </p:spPr>
      </p:sp>
      <p:sp>
        <p:nvSpPr>
          <p:cNvPr id="35" name="Text 32"/>
          <p:cNvSpPr txBox="1"/>
          <p:nvPr/>
        </p:nvSpPr>
        <p:spPr>
          <a:xfrm>
            <a:off x="4828032" y="3538728"/>
            <a:ext cx="384048" cy="384048"/>
          </a:xfrm>
          <a:prstGeom prst="rect">
            <a:avLst/>
          </a:prstGeom>
          <a:noFill/>
          <a:ln/>
        </p:spPr>
        <p:txBody>
          <a:bodyPr wrap="square" lIns="0" tIns="0" rIns="0" bIns="0" rtlCol="0" anchor="ctr"/>
          <a:lstStyle/>
          <a:p>
            <a:pPr algn="ctr" indent="0" marL="0">
              <a:buNone/>
            </a:pPr>
            <a:r>
              <a:rPr lang="en-US" sz="1400" b="1" dirty="0">
                <a:solidFill>
                  <a:schemeClr val="bg1"/>
                </a:solidFill>
              </a:rPr>
              <a:t>7</a:t>
            </a:r>
            <a:endParaRPr lang="en-US" sz="1400" dirty="0"/>
          </a:p>
        </p:txBody>
      </p:sp>
      <p:sp>
        <p:nvSpPr>
          <p:cNvPr id="36" name="Text 33"/>
          <p:cNvSpPr txBox="1"/>
          <p:nvPr/>
        </p:nvSpPr>
        <p:spPr>
          <a:xfrm>
            <a:off x="4828032" y="3995928"/>
            <a:ext cx="1627632" cy="1170432"/>
          </a:xfrm>
          <a:prstGeom prst="rect">
            <a:avLst/>
          </a:prstGeom>
          <a:noFill/>
          <a:ln/>
        </p:spPr>
        <p:txBody>
          <a:bodyPr wrap="square" lIns="0" tIns="0" rIns="0" bIns="0" rtlCol="0" anchor="t"/>
          <a:lstStyle/>
          <a:p>
            <a:pPr indent="0" marL="0">
              <a:buNone/>
            </a:pPr>
            <a:r>
              <a:rPr lang="en-US" sz="1400" b="1" dirty="0">
                <a:solidFill>
                  <a:schemeClr val="accent2"/>
                </a:solidFill>
              </a:rPr>
              <a:t>Body capillaries</a:t>
            </a:r>
            <a:endParaRPr lang="en-US" sz="1400" dirty="0"/>
          </a:p>
          <a:p>
            <a:pPr indent="0" marL="0">
              <a:spcBef>
                <a:spcPts val="300"/>
              </a:spcBef>
              <a:buNone/>
            </a:pPr>
            <a:r>
              <a:rPr lang="en-US" sz="1300" dirty="0">
                <a:solidFill>
                  <a:schemeClr val="tx1"/>
                </a:solidFill>
              </a:rPr>
              <a:t>Oxygen and food pass into cells</a:t>
            </a:r>
            <a:endParaRPr lang="en-US" sz="1400" dirty="0"/>
          </a:p>
        </p:txBody>
      </p:sp>
      <p:sp>
        <p:nvSpPr>
          <p:cNvPr id="37" name="Shape 34"/>
          <p:cNvSpPr/>
          <p:nvPr/>
        </p:nvSpPr>
        <p:spPr>
          <a:xfrm>
            <a:off x="6583680" y="4178808"/>
            <a:ext cx="228600" cy="274320"/>
          </a:xfrm>
          <a:prstGeom prst="rightArrow">
            <a:avLst/>
          </a:prstGeom>
          <a:solidFill>
            <a:schemeClr val="tx2"/>
          </a:solidFill>
          <a:ln w="12700">
            <a:solidFill>
              <a:schemeClr val="tx2"/>
            </a:solidFill>
            <a:prstDash val="solid"/>
          </a:ln>
        </p:spPr>
      </p:sp>
      <p:sp>
        <p:nvSpPr>
          <p:cNvPr id="38" name="Shape 35"/>
          <p:cNvSpPr/>
          <p:nvPr/>
        </p:nvSpPr>
        <p:spPr>
          <a:xfrm>
            <a:off x="6848856" y="3429000"/>
            <a:ext cx="1828800" cy="1783080"/>
          </a:xfrm>
          <a:prstGeom prst="roundRect">
            <a:avLst>
              <a:gd name="adj" fmla="val 4103"/>
            </a:avLst>
          </a:prstGeom>
          <a:solidFill>
            <a:schemeClr val="accent3">
              <a:alpha val="12000"/>
            </a:schemeClr>
          </a:solidFill>
          <a:ln w="15875">
            <a:solidFill>
              <a:schemeClr val="accent3"/>
            </a:solidFill>
            <a:prstDash val="solid"/>
          </a:ln>
        </p:spPr>
      </p:sp>
      <p:sp>
        <p:nvSpPr>
          <p:cNvPr id="39" name="Shape 36"/>
          <p:cNvSpPr/>
          <p:nvPr/>
        </p:nvSpPr>
        <p:spPr>
          <a:xfrm>
            <a:off x="6958584" y="3538728"/>
            <a:ext cx="384048" cy="384048"/>
          </a:xfrm>
          <a:prstGeom prst="ellipse">
            <a:avLst/>
          </a:prstGeom>
          <a:solidFill>
            <a:schemeClr val="accent3"/>
          </a:solidFill>
          <a:ln w="12700">
            <a:solidFill>
              <a:schemeClr val="accent3"/>
            </a:solidFill>
            <a:prstDash val="solid"/>
          </a:ln>
        </p:spPr>
      </p:sp>
      <p:sp>
        <p:nvSpPr>
          <p:cNvPr id="40" name="Text 37"/>
          <p:cNvSpPr txBox="1"/>
          <p:nvPr/>
        </p:nvSpPr>
        <p:spPr>
          <a:xfrm>
            <a:off x="6958584" y="3538728"/>
            <a:ext cx="384048" cy="384048"/>
          </a:xfrm>
          <a:prstGeom prst="rect">
            <a:avLst/>
          </a:prstGeom>
          <a:noFill/>
          <a:ln/>
        </p:spPr>
        <p:txBody>
          <a:bodyPr wrap="square" lIns="0" tIns="0" rIns="0" bIns="0" rtlCol="0" anchor="ctr"/>
          <a:lstStyle/>
          <a:p>
            <a:pPr algn="ctr" indent="0" marL="0">
              <a:buNone/>
            </a:pPr>
            <a:r>
              <a:rPr lang="en-US" sz="1400" b="1" dirty="0">
                <a:solidFill>
                  <a:schemeClr val="bg1"/>
                </a:solidFill>
              </a:rPr>
              <a:t>8</a:t>
            </a:r>
            <a:endParaRPr lang="en-US" sz="1400" dirty="0"/>
          </a:p>
        </p:txBody>
      </p:sp>
      <p:sp>
        <p:nvSpPr>
          <p:cNvPr id="41" name="Text 38"/>
          <p:cNvSpPr txBox="1"/>
          <p:nvPr/>
        </p:nvSpPr>
        <p:spPr>
          <a:xfrm>
            <a:off x="6958584" y="3995928"/>
            <a:ext cx="1627632" cy="1170432"/>
          </a:xfrm>
          <a:prstGeom prst="rect">
            <a:avLst/>
          </a:prstGeom>
          <a:noFill/>
          <a:ln/>
        </p:spPr>
        <p:txBody>
          <a:bodyPr wrap="square" lIns="0" tIns="0" rIns="0" bIns="0" rtlCol="0" anchor="t"/>
          <a:lstStyle/>
          <a:p>
            <a:pPr indent="0" marL="0">
              <a:buNone/>
            </a:pPr>
            <a:r>
              <a:rPr lang="en-US" sz="1400" b="1" dirty="0">
                <a:solidFill>
                  <a:schemeClr val="accent3"/>
                </a:solidFill>
              </a:rPr>
              <a:t>Back again</a:t>
            </a:r>
            <a:endParaRPr lang="en-US" sz="1400" dirty="0"/>
          </a:p>
          <a:p>
            <a:pPr indent="0" marL="0">
              <a:spcBef>
                <a:spcPts val="300"/>
              </a:spcBef>
              <a:buNone/>
            </a:pPr>
            <a:r>
              <a:rPr lang="en-US" sz="1300" dirty="0">
                <a:solidFill>
                  <a:schemeClr val="tx1"/>
                </a:solidFill>
              </a:rPr>
              <a:t>Blood returns to the heart, and it repeats</a:t>
            </a:r>
            <a:endParaRPr lang="en-US" sz="1400" dirty="0"/>
          </a:p>
        </p:txBody>
      </p:sp>
      <p:sp>
        <p:nvSpPr>
          <p:cNvPr id="42" name="Text 39"/>
          <p:cNvSpPr txBox="1"/>
          <p:nvPr/>
        </p:nvSpPr>
        <p:spPr>
          <a:xfrm>
            <a:off x="457200" y="5257800"/>
            <a:ext cx="8229600" cy="320040"/>
          </a:xfrm>
          <a:prstGeom prst="rect">
            <a:avLst/>
          </a:prstGeom>
          <a:noFill/>
          <a:ln/>
        </p:spPr>
        <p:txBody>
          <a:bodyPr wrap="square" lIns="0" tIns="0" rIns="0" bIns="0" rtlCol="0" anchor="ctr"/>
          <a:lstStyle/>
          <a:p>
            <a:pPr indent="0" marL="0">
              <a:buNone/>
            </a:pPr>
            <a:r>
              <a:rPr lang="en-US" sz="1300" i="1" dirty="0">
                <a:solidFill>
                  <a:schemeClr val="tx1"/>
                </a:solidFill>
              </a:rPr>
              <a:t>Steps 1 to 4 = pulmonary loop (blue). Steps 5 to 8 = systemic loop (red).</a:t>
            </a:r>
            <a:endParaRPr lang="en-US" sz="13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The three main types of blood vessel</a:t>
            </a:r>
            <a:endParaRPr lang="en-US" sz="2800" dirty="0"/>
          </a:p>
        </p:txBody>
      </p:sp>
      <p:sp>
        <p:nvSpPr>
          <p:cNvPr id="4" name="Shape 1"/>
          <p:cNvSpPr/>
          <p:nvPr/>
        </p:nvSpPr>
        <p:spPr>
          <a:xfrm>
            <a:off x="457200" y="1188720"/>
            <a:ext cx="2606040" cy="3657600"/>
          </a:xfrm>
          <a:prstGeom prst="roundRect">
            <a:avLst>
              <a:gd name="adj" fmla="val 2807"/>
            </a:avLst>
          </a:prstGeom>
          <a:solidFill>
            <a:schemeClr val="accent2">
              <a:alpha val="10000"/>
            </a:schemeClr>
          </a:solidFill>
          <a:ln w="12700">
            <a:solidFill>
              <a:schemeClr val="accent2">
                <a:alpha val="40000"/>
              </a:schemeClr>
            </a:solidFill>
            <a:prstDash val="solid"/>
          </a:ln>
        </p:spPr>
      </p:sp>
      <p:pic>
        <p:nvPicPr>
          <p:cNvPr id="5" name="Image 0" descr="img/c12.png">    </p:cNvPr>
          <p:cNvPicPr>
            <a:picLocks noChangeAspect="1"/>
          </p:cNvPicPr>
          <p:nvPr/>
        </p:nvPicPr>
        <p:blipFill>
          <a:blip r:embed="rId1"/>
          <a:stretch>
            <a:fillRect/>
          </a:stretch>
        </p:blipFill>
        <p:spPr>
          <a:xfrm>
            <a:off x="1102995" y="1325880"/>
            <a:ext cx="1314450" cy="1051560"/>
          </a:xfrm>
          <a:prstGeom prst="rect">
            <a:avLst/>
          </a:prstGeom>
        </p:spPr>
      </p:pic>
      <p:sp>
        <p:nvSpPr>
          <p:cNvPr id="6" name="Text 2"/>
          <p:cNvSpPr txBox="1"/>
          <p:nvPr/>
        </p:nvSpPr>
        <p:spPr>
          <a:xfrm>
            <a:off x="594360" y="2468880"/>
            <a:ext cx="2331720" cy="384048"/>
          </a:xfrm>
          <a:prstGeom prst="rect">
            <a:avLst/>
          </a:prstGeom>
          <a:noFill/>
          <a:ln/>
        </p:spPr>
        <p:txBody>
          <a:bodyPr wrap="square" lIns="0" tIns="0" rIns="0" bIns="0" rtlCol="0" anchor="ctr"/>
          <a:lstStyle/>
          <a:p>
            <a:pPr indent="0" marL="0">
              <a:buNone/>
            </a:pPr>
            <a:r>
              <a:rPr lang="en-US" sz="1900" b="1" dirty="0">
                <a:solidFill>
                  <a:schemeClr val="accent2"/>
                </a:solidFill>
              </a:rPr>
              <a:t>Arteries</a:t>
            </a:r>
            <a:endParaRPr lang="en-US" sz="1900" dirty="0"/>
          </a:p>
        </p:txBody>
      </p:sp>
      <p:sp>
        <p:nvSpPr>
          <p:cNvPr id="7" name="Shape 3"/>
          <p:cNvSpPr/>
          <p:nvPr/>
        </p:nvSpPr>
        <p:spPr>
          <a:xfrm>
            <a:off x="594360" y="2880360"/>
            <a:ext cx="1920240" cy="329184"/>
          </a:xfrm>
          <a:prstGeom prst="roundRect">
            <a:avLst>
              <a:gd name="adj" fmla="val 50000"/>
            </a:avLst>
          </a:prstGeom>
          <a:solidFill>
            <a:schemeClr val="accent2"/>
          </a:solidFill>
          <a:ln w="12700">
            <a:solidFill>
              <a:schemeClr val="accent2"/>
            </a:solidFill>
            <a:prstDash val="solid"/>
          </a:ln>
        </p:spPr>
      </p:sp>
      <p:sp>
        <p:nvSpPr>
          <p:cNvPr id="8" name="Text 4"/>
          <p:cNvSpPr txBox="1"/>
          <p:nvPr/>
        </p:nvSpPr>
        <p:spPr>
          <a:xfrm>
            <a:off x="594360" y="2880360"/>
            <a:ext cx="1920240" cy="329184"/>
          </a:xfrm>
          <a:prstGeom prst="rect">
            <a:avLst/>
          </a:prstGeom>
          <a:noFill/>
          <a:ln/>
        </p:spPr>
        <p:txBody>
          <a:bodyPr wrap="square" lIns="0" tIns="0" rIns="0" bIns="0" rtlCol="0" anchor="ctr"/>
          <a:lstStyle/>
          <a:p>
            <a:pPr algn="ctr" indent="0" marL="0">
              <a:buNone/>
            </a:pPr>
            <a:r>
              <a:rPr lang="en-US" sz="1200" b="1" dirty="0">
                <a:solidFill>
                  <a:schemeClr val="bg1"/>
                </a:solidFill>
              </a:rPr>
              <a:t>Away from the heart</a:t>
            </a:r>
            <a:endParaRPr lang="en-US" sz="1200" dirty="0"/>
          </a:p>
        </p:txBody>
      </p:sp>
      <p:sp>
        <p:nvSpPr>
          <p:cNvPr id="9" name="Text 5"/>
          <p:cNvSpPr txBox="1"/>
          <p:nvPr/>
        </p:nvSpPr>
        <p:spPr>
          <a:xfrm>
            <a:off x="594360" y="3337560"/>
            <a:ext cx="2377440" cy="1463040"/>
          </a:xfrm>
          <a:prstGeom prst="rect">
            <a:avLst/>
          </a:prstGeom>
          <a:noFill/>
          <a:ln/>
        </p:spPr>
        <p:txBody>
          <a:bodyPr wrap="square" lIns="0" tIns="0" rIns="0" bIns="0" rtlCol="0" anchor="t"/>
          <a:lstStyle/>
          <a:p>
            <a:pPr marL="190500" indent="-190500">
              <a:spcAft>
                <a:spcPts val="600"/>
              </a:spcAft>
              <a:buSzPct val="100000"/>
              <a:buChar char="•"/>
            </a:pPr>
            <a:r>
              <a:rPr lang="en-US" sz="1400" dirty="0">
                <a:solidFill>
                  <a:schemeClr val="tx1"/>
                </a:solidFill>
              </a:rPr>
              <a:t>Thick, muscular walls</a:t>
            </a:r>
            <a:endParaRPr lang="en-US" sz="1400" dirty="0"/>
          </a:p>
          <a:p>
            <a:pPr marL="190500" indent="-190500">
              <a:spcAft>
                <a:spcPts val="600"/>
              </a:spcAft>
              <a:buSzPct val="100000"/>
              <a:buChar char="•"/>
            </a:pPr>
            <a:r>
              <a:rPr lang="en-US" sz="1400" dirty="0">
                <a:solidFill>
                  <a:schemeClr val="tx1"/>
                </a:solidFill>
              </a:rPr>
              <a:t>Narrow tube inside</a:t>
            </a:r>
            <a:endParaRPr lang="en-US" sz="1400" dirty="0"/>
          </a:p>
          <a:p>
            <a:pPr marL="190500" indent="-190500">
              <a:spcAft>
                <a:spcPts val="600"/>
              </a:spcAft>
              <a:buSzPct val="100000"/>
              <a:buChar char="•"/>
            </a:pPr>
            <a:r>
              <a:rPr lang="en-US" sz="1400" dirty="0">
                <a:solidFill>
                  <a:schemeClr val="tx1"/>
                </a:solidFill>
              </a:rPr>
              <a:t>High pressure</a:t>
            </a:r>
            <a:endParaRPr lang="en-US" sz="1400" dirty="0"/>
          </a:p>
        </p:txBody>
      </p:sp>
      <p:sp>
        <p:nvSpPr>
          <p:cNvPr id="10" name="Shape 6"/>
          <p:cNvSpPr/>
          <p:nvPr/>
        </p:nvSpPr>
        <p:spPr>
          <a:xfrm>
            <a:off x="3246120" y="1188720"/>
            <a:ext cx="2606040" cy="3657600"/>
          </a:xfrm>
          <a:prstGeom prst="roundRect">
            <a:avLst>
              <a:gd name="adj" fmla="val 2807"/>
            </a:avLst>
          </a:prstGeom>
          <a:solidFill>
            <a:schemeClr val="accent3">
              <a:alpha val="10000"/>
            </a:schemeClr>
          </a:solidFill>
          <a:ln w="12700">
            <a:solidFill>
              <a:schemeClr val="accent3">
                <a:alpha val="40000"/>
              </a:schemeClr>
            </a:solidFill>
            <a:prstDash val="solid"/>
          </a:ln>
        </p:spPr>
      </p:sp>
      <p:pic>
        <p:nvPicPr>
          <p:cNvPr id="11" name="Image 1" descr="img/c13.png">    </p:cNvPr>
          <p:cNvPicPr>
            <a:picLocks noChangeAspect="1"/>
          </p:cNvPicPr>
          <p:nvPr/>
        </p:nvPicPr>
        <p:blipFill>
          <a:blip r:embed="rId2"/>
          <a:stretch>
            <a:fillRect/>
          </a:stretch>
        </p:blipFill>
        <p:spPr>
          <a:xfrm>
            <a:off x="3901600" y="1325880"/>
            <a:ext cx="1295079" cy="1051560"/>
          </a:xfrm>
          <a:prstGeom prst="rect">
            <a:avLst/>
          </a:prstGeom>
        </p:spPr>
      </p:pic>
      <p:sp>
        <p:nvSpPr>
          <p:cNvPr id="12" name="Text 7"/>
          <p:cNvSpPr txBox="1"/>
          <p:nvPr/>
        </p:nvSpPr>
        <p:spPr>
          <a:xfrm>
            <a:off x="3383280" y="2468880"/>
            <a:ext cx="2331720" cy="384048"/>
          </a:xfrm>
          <a:prstGeom prst="rect">
            <a:avLst/>
          </a:prstGeom>
          <a:noFill/>
          <a:ln/>
        </p:spPr>
        <p:txBody>
          <a:bodyPr wrap="square" lIns="0" tIns="0" rIns="0" bIns="0" rtlCol="0" anchor="ctr"/>
          <a:lstStyle/>
          <a:p>
            <a:pPr indent="0" marL="0">
              <a:buNone/>
            </a:pPr>
            <a:r>
              <a:rPr lang="en-US" sz="1900" b="1" dirty="0">
                <a:solidFill>
                  <a:schemeClr val="accent3"/>
                </a:solidFill>
              </a:rPr>
              <a:t>Veins</a:t>
            </a:r>
            <a:endParaRPr lang="en-US" sz="1900" dirty="0"/>
          </a:p>
        </p:txBody>
      </p:sp>
      <p:sp>
        <p:nvSpPr>
          <p:cNvPr id="13" name="Shape 8"/>
          <p:cNvSpPr/>
          <p:nvPr/>
        </p:nvSpPr>
        <p:spPr>
          <a:xfrm>
            <a:off x="3383280" y="2880360"/>
            <a:ext cx="1920240" cy="329184"/>
          </a:xfrm>
          <a:prstGeom prst="roundRect">
            <a:avLst>
              <a:gd name="adj" fmla="val 50000"/>
            </a:avLst>
          </a:prstGeom>
          <a:solidFill>
            <a:schemeClr val="accent3"/>
          </a:solidFill>
          <a:ln w="12700">
            <a:solidFill>
              <a:schemeClr val="accent3"/>
            </a:solidFill>
            <a:prstDash val="solid"/>
          </a:ln>
        </p:spPr>
      </p:sp>
      <p:sp>
        <p:nvSpPr>
          <p:cNvPr id="14" name="Text 9"/>
          <p:cNvSpPr txBox="1"/>
          <p:nvPr/>
        </p:nvSpPr>
        <p:spPr>
          <a:xfrm>
            <a:off x="3383280" y="2880360"/>
            <a:ext cx="1920240" cy="329184"/>
          </a:xfrm>
          <a:prstGeom prst="rect">
            <a:avLst/>
          </a:prstGeom>
          <a:noFill/>
          <a:ln/>
        </p:spPr>
        <p:txBody>
          <a:bodyPr wrap="square" lIns="0" tIns="0" rIns="0" bIns="0" rtlCol="0" anchor="ctr"/>
          <a:lstStyle/>
          <a:p>
            <a:pPr algn="ctr" indent="0" marL="0">
              <a:buNone/>
            </a:pPr>
            <a:r>
              <a:rPr lang="en-US" sz="1200" b="1" dirty="0">
                <a:solidFill>
                  <a:schemeClr val="bg1"/>
                </a:solidFill>
              </a:rPr>
              <a:t>Back to the heart</a:t>
            </a:r>
            <a:endParaRPr lang="en-US" sz="1200" dirty="0"/>
          </a:p>
        </p:txBody>
      </p:sp>
      <p:sp>
        <p:nvSpPr>
          <p:cNvPr id="15" name="Text 10"/>
          <p:cNvSpPr txBox="1"/>
          <p:nvPr/>
        </p:nvSpPr>
        <p:spPr>
          <a:xfrm>
            <a:off x="3383280" y="3337560"/>
            <a:ext cx="2377440" cy="1463040"/>
          </a:xfrm>
          <a:prstGeom prst="rect">
            <a:avLst/>
          </a:prstGeom>
          <a:noFill/>
          <a:ln/>
        </p:spPr>
        <p:txBody>
          <a:bodyPr wrap="square" lIns="0" tIns="0" rIns="0" bIns="0" rtlCol="0" anchor="t"/>
          <a:lstStyle/>
          <a:p>
            <a:pPr marL="190500" indent="-190500">
              <a:spcAft>
                <a:spcPts val="600"/>
              </a:spcAft>
              <a:buSzPct val="100000"/>
              <a:buChar char="•"/>
            </a:pPr>
            <a:r>
              <a:rPr lang="en-US" sz="1400" dirty="0">
                <a:solidFill>
                  <a:schemeClr val="tx1"/>
                </a:solidFill>
              </a:rPr>
              <a:t>Thinner walls</a:t>
            </a:r>
            <a:endParaRPr lang="en-US" sz="1400" dirty="0"/>
          </a:p>
          <a:p>
            <a:pPr marL="190500" indent="-190500">
              <a:spcAft>
                <a:spcPts val="600"/>
              </a:spcAft>
              <a:buSzPct val="100000"/>
              <a:buChar char="•"/>
            </a:pPr>
            <a:r>
              <a:rPr lang="en-US" sz="1400" dirty="0">
                <a:solidFill>
                  <a:schemeClr val="tx1"/>
                </a:solidFill>
              </a:rPr>
              <a:t>Wider tube inside</a:t>
            </a:r>
            <a:endParaRPr lang="en-US" sz="1400" dirty="0"/>
          </a:p>
          <a:p>
            <a:pPr marL="190500" indent="-190500">
              <a:spcAft>
                <a:spcPts val="600"/>
              </a:spcAft>
              <a:buSzPct val="100000"/>
              <a:buChar char="•"/>
            </a:pPr>
            <a:r>
              <a:rPr lang="en-US" sz="1400" dirty="0">
                <a:solidFill>
                  <a:schemeClr val="tx1"/>
                </a:solidFill>
              </a:rPr>
              <a:t>Valves stop backflow</a:t>
            </a:r>
            <a:endParaRPr lang="en-US" sz="1400" dirty="0"/>
          </a:p>
        </p:txBody>
      </p:sp>
      <p:sp>
        <p:nvSpPr>
          <p:cNvPr id="16" name="Shape 11"/>
          <p:cNvSpPr/>
          <p:nvPr/>
        </p:nvSpPr>
        <p:spPr>
          <a:xfrm>
            <a:off x="6035040" y="1188720"/>
            <a:ext cx="2606040" cy="3657600"/>
          </a:xfrm>
          <a:prstGeom prst="roundRect">
            <a:avLst>
              <a:gd name="adj" fmla="val 2807"/>
            </a:avLst>
          </a:prstGeom>
          <a:solidFill>
            <a:schemeClr val="accent6">
              <a:alpha val="10000"/>
            </a:schemeClr>
          </a:solidFill>
          <a:ln w="12700">
            <a:solidFill>
              <a:schemeClr val="accent6">
                <a:alpha val="40000"/>
              </a:schemeClr>
            </a:solidFill>
            <a:prstDash val="solid"/>
          </a:ln>
        </p:spPr>
      </p:sp>
      <p:pic>
        <p:nvPicPr>
          <p:cNvPr id="17" name="Image 2" descr="img/c14.png">    </p:cNvPr>
          <p:cNvPicPr>
            <a:picLocks noChangeAspect="1"/>
          </p:cNvPicPr>
          <p:nvPr/>
        </p:nvPicPr>
        <p:blipFill>
          <a:blip r:embed="rId3"/>
          <a:stretch>
            <a:fillRect/>
          </a:stretch>
        </p:blipFill>
        <p:spPr>
          <a:xfrm>
            <a:off x="6583680" y="1414914"/>
            <a:ext cx="1508760" cy="873493"/>
          </a:xfrm>
          <a:prstGeom prst="rect">
            <a:avLst/>
          </a:prstGeom>
        </p:spPr>
      </p:pic>
      <p:sp>
        <p:nvSpPr>
          <p:cNvPr id="18" name="Text 12"/>
          <p:cNvSpPr txBox="1"/>
          <p:nvPr/>
        </p:nvSpPr>
        <p:spPr>
          <a:xfrm>
            <a:off x="6172200" y="2468880"/>
            <a:ext cx="2331720" cy="384048"/>
          </a:xfrm>
          <a:prstGeom prst="rect">
            <a:avLst/>
          </a:prstGeom>
          <a:noFill/>
          <a:ln/>
        </p:spPr>
        <p:txBody>
          <a:bodyPr wrap="square" lIns="0" tIns="0" rIns="0" bIns="0" rtlCol="0" anchor="ctr"/>
          <a:lstStyle/>
          <a:p>
            <a:pPr indent="0" marL="0">
              <a:buNone/>
            </a:pPr>
            <a:r>
              <a:rPr lang="en-US" sz="1900" b="1" dirty="0">
                <a:solidFill>
                  <a:schemeClr val="accent6"/>
                </a:solidFill>
              </a:rPr>
              <a:t>Capillaries</a:t>
            </a:r>
            <a:endParaRPr lang="en-US" sz="1900" dirty="0"/>
          </a:p>
        </p:txBody>
      </p:sp>
      <p:sp>
        <p:nvSpPr>
          <p:cNvPr id="19" name="Shape 13"/>
          <p:cNvSpPr/>
          <p:nvPr/>
        </p:nvSpPr>
        <p:spPr>
          <a:xfrm>
            <a:off x="6172200" y="2880360"/>
            <a:ext cx="1920240" cy="329184"/>
          </a:xfrm>
          <a:prstGeom prst="roundRect">
            <a:avLst>
              <a:gd name="adj" fmla="val 50000"/>
            </a:avLst>
          </a:prstGeom>
          <a:solidFill>
            <a:schemeClr val="accent6"/>
          </a:solidFill>
          <a:ln w="12700">
            <a:solidFill>
              <a:schemeClr val="accent6"/>
            </a:solidFill>
            <a:prstDash val="solid"/>
          </a:ln>
        </p:spPr>
      </p:sp>
      <p:sp>
        <p:nvSpPr>
          <p:cNvPr id="20" name="Text 14"/>
          <p:cNvSpPr txBox="1"/>
          <p:nvPr/>
        </p:nvSpPr>
        <p:spPr>
          <a:xfrm>
            <a:off x="6172200" y="2880360"/>
            <a:ext cx="1920240" cy="329184"/>
          </a:xfrm>
          <a:prstGeom prst="rect">
            <a:avLst/>
          </a:prstGeom>
          <a:noFill/>
          <a:ln/>
        </p:spPr>
        <p:txBody>
          <a:bodyPr wrap="square" lIns="0" tIns="0" rIns="0" bIns="0" rtlCol="0" anchor="ctr"/>
          <a:lstStyle/>
          <a:p>
            <a:pPr algn="ctr" indent="0" marL="0">
              <a:buNone/>
            </a:pPr>
            <a:r>
              <a:rPr lang="en-US" sz="1200" b="1" dirty="0">
                <a:solidFill>
                  <a:schemeClr val="bg1"/>
                </a:solidFill>
              </a:rPr>
              <a:t>The swap zone</a:t>
            </a:r>
            <a:endParaRPr lang="en-US" sz="1200" dirty="0"/>
          </a:p>
        </p:txBody>
      </p:sp>
      <p:sp>
        <p:nvSpPr>
          <p:cNvPr id="21" name="Text 15"/>
          <p:cNvSpPr txBox="1"/>
          <p:nvPr/>
        </p:nvSpPr>
        <p:spPr>
          <a:xfrm>
            <a:off x="6172200" y="3337560"/>
            <a:ext cx="2377440" cy="1463040"/>
          </a:xfrm>
          <a:prstGeom prst="rect">
            <a:avLst/>
          </a:prstGeom>
          <a:noFill/>
          <a:ln/>
        </p:spPr>
        <p:txBody>
          <a:bodyPr wrap="square" lIns="0" tIns="0" rIns="0" bIns="0" rtlCol="0" anchor="t"/>
          <a:lstStyle/>
          <a:p>
            <a:pPr marL="190500" indent="-190500">
              <a:spcAft>
                <a:spcPts val="600"/>
              </a:spcAft>
              <a:buSzPct val="100000"/>
              <a:buChar char="•"/>
            </a:pPr>
            <a:r>
              <a:rPr lang="en-US" sz="1400" dirty="0">
                <a:solidFill>
                  <a:schemeClr val="tx1"/>
                </a:solidFill>
              </a:rPr>
              <a:t>Tiny: walls one cell thick</a:t>
            </a:r>
            <a:endParaRPr lang="en-US" sz="1400" dirty="0"/>
          </a:p>
          <a:p>
            <a:pPr marL="190500" indent="-190500">
              <a:spcAft>
                <a:spcPts val="600"/>
              </a:spcAft>
              <a:buSzPct val="100000"/>
              <a:buChar char="•"/>
            </a:pPr>
            <a:r>
              <a:rPr lang="en-US" sz="1400" dirty="0">
                <a:solidFill>
                  <a:schemeClr val="tx1"/>
                </a:solidFill>
              </a:rPr>
              <a:t>Found all over the body</a:t>
            </a:r>
            <a:endParaRPr lang="en-US" sz="1400" dirty="0"/>
          </a:p>
          <a:p>
            <a:pPr marL="190500" indent="-190500">
              <a:spcAft>
                <a:spcPts val="600"/>
              </a:spcAft>
              <a:buSzPct val="100000"/>
              <a:buChar char="•"/>
            </a:pPr>
            <a:r>
              <a:rPr lang="en-US" sz="1400" dirty="0">
                <a:solidFill>
                  <a:schemeClr val="tx1"/>
                </a:solidFill>
              </a:rPr>
              <a:t>Oxygen, food and waste pass through</a:t>
            </a:r>
            <a:endParaRPr lang="en-US" sz="1400" dirty="0"/>
          </a:p>
        </p:txBody>
      </p:sp>
      <p:sp>
        <p:nvSpPr>
          <p:cNvPr id="22" name="Shape 16"/>
          <p:cNvSpPr/>
          <p:nvPr/>
        </p:nvSpPr>
        <p:spPr>
          <a:xfrm>
            <a:off x="457200" y="4983480"/>
            <a:ext cx="8229600" cy="594360"/>
          </a:xfrm>
          <a:prstGeom prst="roundRect">
            <a:avLst>
              <a:gd name="adj" fmla="val 15385"/>
            </a:avLst>
          </a:prstGeom>
          <a:solidFill>
            <a:schemeClr val="bg2"/>
          </a:solidFill>
          <a:ln w="12700">
            <a:solidFill>
              <a:schemeClr val="accent1"/>
            </a:solidFill>
            <a:prstDash val="solid"/>
          </a:ln>
        </p:spPr>
      </p:sp>
      <p:sp>
        <p:nvSpPr>
          <p:cNvPr id="23" name="Text 17"/>
          <p:cNvSpPr txBox="1"/>
          <p:nvPr/>
        </p:nvSpPr>
        <p:spPr>
          <a:xfrm>
            <a:off x="594360" y="4983480"/>
            <a:ext cx="7955280" cy="594360"/>
          </a:xfrm>
          <a:prstGeom prst="rect">
            <a:avLst/>
          </a:prstGeom>
          <a:noFill/>
          <a:ln/>
        </p:spPr>
        <p:txBody>
          <a:bodyPr wrap="square" lIns="0" tIns="0" rIns="0" bIns="0" rtlCol="0" anchor="ctr"/>
          <a:lstStyle/>
          <a:p>
            <a:pPr indent="0" marL="0">
              <a:buNone/>
            </a:pPr>
            <a:r>
              <a:rPr lang="en-US" sz="1400" b="1" dirty="0">
                <a:solidFill>
                  <a:schemeClr val="accent1"/>
                </a:solidFill>
              </a:rPr>
              <a:t>In simple terms:  </a:t>
            </a:r>
            <a:pPr indent="0" marL="0">
              <a:buNone/>
            </a:pPr>
            <a:r>
              <a:rPr lang="en-US" sz="1400" dirty="0">
                <a:solidFill>
                  <a:schemeClr val="tx1"/>
                </a:solidFill>
              </a:rPr>
              <a:t>Arteries go Away, Veins go back (they have Valves), Capillaries are where the swap happens.</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Linking them up: arterioles and venules</a:t>
            </a:r>
            <a:endParaRPr lang="en-US" sz="2800" dirty="0"/>
          </a:p>
        </p:txBody>
      </p:sp>
      <p:pic>
        <p:nvPicPr>
          <p:cNvPr id="4" name="Image 0" descr="img/c15.png">    </p:cNvPr>
          <p:cNvPicPr>
            <a:picLocks noChangeAspect="1"/>
          </p:cNvPicPr>
          <p:nvPr/>
        </p:nvPicPr>
        <p:blipFill>
          <a:blip r:embed="rId1"/>
          <a:stretch>
            <a:fillRect/>
          </a:stretch>
        </p:blipFill>
        <p:spPr>
          <a:xfrm>
            <a:off x="457200" y="1198838"/>
            <a:ext cx="4754880" cy="2494363"/>
          </a:xfrm>
          <a:prstGeom prst="rect">
            <a:avLst/>
          </a:prstGeom>
        </p:spPr>
      </p:pic>
      <p:sp>
        <p:nvSpPr>
          <p:cNvPr id="5" name="Shape 1"/>
          <p:cNvSpPr/>
          <p:nvPr/>
        </p:nvSpPr>
        <p:spPr>
          <a:xfrm>
            <a:off x="5486400" y="1234440"/>
            <a:ext cx="3200400" cy="1143000"/>
          </a:xfrm>
          <a:prstGeom prst="roundRect">
            <a:avLst>
              <a:gd name="adj" fmla="val 6400"/>
            </a:avLst>
          </a:prstGeom>
          <a:solidFill>
            <a:schemeClr val="accent2">
              <a:alpha val="12000"/>
            </a:schemeClr>
          </a:solidFill>
          <a:ln w="12700">
            <a:solidFill>
              <a:schemeClr val="accent2">
                <a:alpha val="40000"/>
              </a:schemeClr>
            </a:solidFill>
            <a:prstDash val="solid"/>
          </a:ln>
        </p:spPr>
      </p:sp>
      <p:sp>
        <p:nvSpPr>
          <p:cNvPr id="6" name="Text 2"/>
          <p:cNvSpPr txBox="1"/>
          <p:nvPr/>
        </p:nvSpPr>
        <p:spPr>
          <a:xfrm>
            <a:off x="5623560" y="1344168"/>
            <a:ext cx="2926080" cy="960120"/>
          </a:xfrm>
          <a:prstGeom prst="rect">
            <a:avLst/>
          </a:prstGeom>
          <a:noFill/>
          <a:ln/>
        </p:spPr>
        <p:txBody>
          <a:bodyPr wrap="square" lIns="0" tIns="0" rIns="0" bIns="0" rtlCol="0" anchor="t"/>
          <a:lstStyle/>
          <a:p>
            <a:pPr indent="0" marL="0">
              <a:buNone/>
            </a:pPr>
            <a:r>
              <a:rPr lang="en-US" sz="1600" b="1" dirty="0">
                <a:solidFill>
                  <a:schemeClr val="accent2"/>
                </a:solidFill>
              </a:rPr>
              <a:t>Arterioles</a:t>
            </a:r>
            <a:endParaRPr lang="en-US" sz="1600" dirty="0"/>
          </a:p>
          <a:p>
            <a:pPr indent="0" marL="0">
              <a:spcBef>
                <a:spcPts val="400"/>
              </a:spcBef>
              <a:buNone/>
            </a:pPr>
            <a:r>
              <a:rPr lang="en-US" sz="1400" dirty="0">
                <a:solidFill>
                  <a:schemeClr val="tx1"/>
                </a:solidFill>
              </a:rPr>
              <a:t>Small branches of arteries that feed into capillaries</a:t>
            </a:r>
            <a:endParaRPr lang="en-US" sz="1600" dirty="0"/>
          </a:p>
        </p:txBody>
      </p:sp>
      <p:sp>
        <p:nvSpPr>
          <p:cNvPr id="7" name="Shape 3"/>
          <p:cNvSpPr/>
          <p:nvPr/>
        </p:nvSpPr>
        <p:spPr>
          <a:xfrm>
            <a:off x="5486400" y="2560320"/>
            <a:ext cx="3200400" cy="1143000"/>
          </a:xfrm>
          <a:prstGeom prst="roundRect">
            <a:avLst>
              <a:gd name="adj" fmla="val 6400"/>
            </a:avLst>
          </a:prstGeom>
          <a:solidFill>
            <a:schemeClr val="accent3">
              <a:alpha val="12000"/>
            </a:schemeClr>
          </a:solidFill>
          <a:ln w="12700">
            <a:solidFill>
              <a:schemeClr val="accent3">
                <a:alpha val="40000"/>
              </a:schemeClr>
            </a:solidFill>
            <a:prstDash val="solid"/>
          </a:ln>
        </p:spPr>
      </p:sp>
      <p:sp>
        <p:nvSpPr>
          <p:cNvPr id="8" name="Text 4"/>
          <p:cNvSpPr txBox="1"/>
          <p:nvPr/>
        </p:nvSpPr>
        <p:spPr>
          <a:xfrm>
            <a:off x="5623560" y="2670048"/>
            <a:ext cx="2926080" cy="960120"/>
          </a:xfrm>
          <a:prstGeom prst="rect">
            <a:avLst/>
          </a:prstGeom>
          <a:noFill/>
          <a:ln/>
        </p:spPr>
        <p:txBody>
          <a:bodyPr wrap="square" lIns="0" tIns="0" rIns="0" bIns="0" rtlCol="0" anchor="t"/>
          <a:lstStyle/>
          <a:p>
            <a:pPr indent="0" marL="0">
              <a:buNone/>
            </a:pPr>
            <a:r>
              <a:rPr lang="en-US" sz="1600" b="1" dirty="0">
                <a:solidFill>
                  <a:schemeClr val="accent3"/>
                </a:solidFill>
              </a:rPr>
              <a:t>Venules</a:t>
            </a:r>
            <a:endParaRPr lang="en-US" sz="1600" dirty="0"/>
          </a:p>
          <a:p>
            <a:pPr indent="0" marL="0">
              <a:spcBef>
                <a:spcPts val="400"/>
              </a:spcBef>
              <a:buNone/>
            </a:pPr>
            <a:r>
              <a:rPr lang="en-US" sz="1400" dirty="0">
                <a:solidFill>
                  <a:schemeClr val="tx1"/>
                </a:solidFill>
              </a:rPr>
              <a:t>Small veins that collect blood from capillaries</a:t>
            </a:r>
            <a:endParaRPr lang="en-US" sz="1600" dirty="0"/>
          </a:p>
        </p:txBody>
      </p:sp>
      <p:sp>
        <p:nvSpPr>
          <p:cNvPr id="9" name="Shape 5"/>
          <p:cNvSpPr/>
          <p:nvPr/>
        </p:nvSpPr>
        <p:spPr>
          <a:xfrm>
            <a:off x="457200" y="4069080"/>
            <a:ext cx="1371600" cy="548640"/>
          </a:xfrm>
          <a:prstGeom prst="roundRect">
            <a:avLst>
              <a:gd name="adj" fmla="val 13333"/>
            </a:avLst>
          </a:prstGeom>
          <a:solidFill>
            <a:schemeClr val="accent2"/>
          </a:solidFill>
          <a:ln w="12700">
            <a:solidFill>
              <a:schemeClr val="accent2"/>
            </a:solidFill>
            <a:prstDash val="solid"/>
          </a:ln>
        </p:spPr>
      </p:sp>
      <p:sp>
        <p:nvSpPr>
          <p:cNvPr id="10" name="Text 6"/>
          <p:cNvSpPr txBox="1"/>
          <p:nvPr/>
        </p:nvSpPr>
        <p:spPr>
          <a:xfrm>
            <a:off x="457200" y="4069080"/>
            <a:ext cx="1371600" cy="548640"/>
          </a:xfrm>
          <a:prstGeom prst="rect">
            <a:avLst/>
          </a:prstGeom>
          <a:noFill/>
          <a:ln/>
        </p:spPr>
        <p:txBody>
          <a:bodyPr wrap="square" lIns="0" tIns="0" rIns="0" bIns="0" rtlCol="0" anchor="ctr"/>
          <a:lstStyle/>
          <a:p>
            <a:pPr algn="ctr" indent="0" marL="0">
              <a:buNone/>
            </a:pPr>
            <a:r>
              <a:rPr lang="en-US" sz="1400" b="1" dirty="0">
                <a:solidFill>
                  <a:schemeClr val="bg1"/>
                </a:solidFill>
              </a:rPr>
              <a:t>Artery</a:t>
            </a:r>
            <a:endParaRPr lang="en-US" sz="1400" dirty="0"/>
          </a:p>
        </p:txBody>
      </p:sp>
      <p:sp>
        <p:nvSpPr>
          <p:cNvPr id="11" name="Shape 7"/>
          <p:cNvSpPr/>
          <p:nvPr/>
        </p:nvSpPr>
        <p:spPr>
          <a:xfrm>
            <a:off x="1856232" y="4206240"/>
            <a:ext cx="274320" cy="274320"/>
          </a:xfrm>
          <a:prstGeom prst="rightArrow">
            <a:avLst/>
          </a:prstGeom>
          <a:solidFill>
            <a:schemeClr val="tx2"/>
          </a:solidFill>
          <a:ln w="12700">
            <a:solidFill>
              <a:schemeClr val="tx2"/>
            </a:solidFill>
            <a:prstDash val="solid"/>
          </a:ln>
        </p:spPr>
      </p:sp>
      <p:sp>
        <p:nvSpPr>
          <p:cNvPr id="12" name="Shape 8"/>
          <p:cNvSpPr/>
          <p:nvPr/>
        </p:nvSpPr>
        <p:spPr>
          <a:xfrm>
            <a:off x="2157984" y="4069080"/>
            <a:ext cx="1371600" cy="548640"/>
          </a:xfrm>
          <a:prstGeom prst="roundRect">
            <a:avLst>
              <a:gd name="adj" fmla="val 13333"/>
            </a:avLst>
          </a:prstGeom>
          <a:solidFill>
            <a:schemeClr val="accent2"/>
          </a:solidFill>
          <a:ln w="12700">
            <a:solidFill>
              <a:schemeClr val="accent2"/>
            </a:solidFill>
            <a:prstDash val="solid"/>
          </a:ln>
        </p:spPr>
      </p:sp>
      <p:sp>
        <p:nvSpPr>
          <p:cNvPr id="13" name="Text 9"/>
          <p:cNvSpPr txBox="1"/>
          <p:nvPr/>
        </p:nvSpPr>
        <p:spPr>
          <a:xfrm>
            <a:off x="2157984" y="4069080"/>
            <a:ext cx="1371600" cy="548640"/>
          </a:xfrm>
          <a:prstGeom prst="rect">
            <a:avLst/>
          </a:prstGeom>
          <a:noFill/>
          <a:ln/>
        </p:spPr>
        <p:txBody>
          <a:bodyPr wrap="square" lIns="0" tIns="0" rIns="0" bIns="0" rtlCol="0" anchor="ctr"/>
          <a:lstStyle/>
          <a:p>
            <a:pPr algn="ctr" indent="0" marL="0">
              <a:buNone/>
            </a:pPr>
            <a:r>
              <a:rPr lang="en-US" sz="1400" b="1" dirty="0">
                <a:solidFill>
                  <a:schemeClr val="bg1"/>
                </a:solidFill>
              </a:rPr>
              <a:t>Arteriole</a:t>
            </a:r>
            <a:endParaRPr lang="en-US" sz="1400" dirty="0"/>
          </a:p>
        </p:txBody>
      </p:sp>
      <p:sp>
        <p:nvSpPr>
          <p:cNvPr id="14" name="Shape 10"/>
          <p:cNvSpPr/>
          <p:nvPr/>
        </p:nvSpPr>
        <p:spPr>
          <a:xfrm>
            <a:off x="3557016" y="4206240"/>
            <a:ext cx="274320" cy="274320"/>
          </a:xfrm>
          <a:prstGeom prst="rightArrow">
            <a:avLst/>
          </a:prstGeom>
          <a:solidFill>
            <a:schemeClr val="tx2"/>
          </a:solidFill>
          <a:ln w="12700">
            <a:solidFill>
              <a:schemeClr val="tx2"/>
            </a:solidFill>
            <a:prstDash val="solid"/>
          </a:ln>
        </p:spPr>
      </p:sp>
      <p:sp>
        <p:nvSpPr>
          <p:cNvPr id="15" name="Shape 11"/>
          <p:cNvSpPr/>
          <p:nvPr/>
        </p:nvSpPr>
        <p:spPr>
          <a:xfrm>
            <a:off x="3858768" y="4069080"/>
            <a:ext cx="1371600" cy="548640"/>
          </a:xfrm>
          <a:prstGeom prst="roundRect">
            <a:avLst>
              <a:gd name="adj" fmla="val 13333"/>
            </a:avLst>
          </a:prstGeom>
          <a:solidFill>
            <a:schemeClr val="accent6"/>
          </a:solidFill>
          <a:ln w="12700">
            <a:solidFill>
              <a:schemeClr val="accent6"/>
            </a:solidFill>
            <a:prstDash val="solid"/>
          </a:ln>
        </p:spPr>
      </p:sp>
      <p:sp>
        <p:nvSpPr>
          <p:cNvPr id="16" name="Text 12"/>
          <p:cNvSpPr txBox="1"/>
          <p:nvPr/>
        </p:nvSpPr>
        <p:spPr>
          <a:xfrm>
            <a:off x="3858768" y="4069080"/>
            <a:ext cx="1371600" cy="548640"/>
          </a:xfrm>
          <a:prstGeom prst="rect">
            <a:avLst/>
          </a:prstGeom>
          <a:noFill/>
          <a:ln/>
        </p:spPr>
        <p:txBody>
          <a:bodyPr wrap="square" lIns="0" tIns="0" rIns="0" bIns="0" rtlCol="0" anchor="ctr"/>
          <a:lstStyle/>
          <a:p>
            <a:pPr algn="ctr" indent="0" marL="0">
              <a:buNone/>
            </a:pPr>
            <a:r>
              <a:rPr lang="en-US" sz="1400" b="1" dirty="0">
                <a:solidFill>
                  <a:schemeClr val="bg1"/>
                </a:solidFill>
              </a:rPr>
              <a:t>Capillary</a:t>
            </a:r>
            <a:endParaRPr lang="en-US" sz="1400" dirty="0"/>
          </a:p>
        </p:txBody>
      </p:sp>
      <p:sp>
        <p:nvSpPr>
          <p:cNvPr id="17" name="Shape 13"/>
          <p:cNvSpPr/>
          <p:nvPr/>
        </p:nvSpPr>
        <p:spPr>
          <a:xfrm>
            <a:off x="5257800" y="4206240"/>
            <a:ext cx="274320" cy="274320"/>
          </a:xfrm>
          <a:prstGeom prst="rightArrow">
            <a:avLst/>
          </a:prstGeom>
          <a:solidFill>
            <a:schemeClr val="tx2"/>
          </a:solidFill>
          <a:ln w="12700">
            <a:solidFill>
              <a:schemeClr val="tx2"/>
            </a:solidFill>
            <a:prstDash val="solid"/>
          </a:ln>
        </p:spPr>
      </p:sp>
      <p:sp>
        <p:nvSpPr>
          <p:cNvPr id="18" name="Shape 14"/>
          <p:cNvSpPr/>
          <p:nvPr/>
        </p:nvSpPr>
        <p:spPr>
          <a:xfrm>
            <a:off x="5559552" y="4069080"/>
            <a:ext cx="1371600" cy="548640"/>
          </a:xfrm>
          <a:prstGeom prst="roundRect">
            <a:avLst>
              <a:gd name="adj" fmla="val 13333"/>
            </a:avLst>
          </a:prstGeom>
          <a:solidFill>
            <a:schemeClr val="accent3"/>
          </a:solidFill>
          <a:ln w="12700">
            <a:solidFill>
              <a:schemeClr val="accent3"/>
            </a:solidFill>
            <a:prstDash val="solid"/>
          </a:ln>
        </p:spPr>
      </p:sp>
      <p:sp>
        <p:nvSpPr>
          <p:cNvPr id="19" name="Text 15"/>
          <p:cNvSpPr txBox="1"/>
          <p:nvPr/>
        </p:nvSpPr>
        <p:spPr>
          <a:xfrm>
            <a:off x="5559552" y="4069080"/>
            <a:ext cx="1371600" cy="548640"/>
          </a:xfrm>
          <a:prstGeom prst="rect">
            <a:avLst/>
          </a:prstGeom>
          <a:noFill/>
          <a:ln/>
        </p:spPr>
        <p:txBody>
          <a:bodyPr wrap="square" lIns="0" tIns="0" rIns="0" bIns="0" rtlCol="0" anchor="ctr"/>
          <a:lstStyle/>
          <a:p>
            <a:pPr algn="ctr" indent="0" marL="0">
              <a:buNone/>
            </a:pPr>
            <a:r>
              <a:rPr lang="en-US" sz="1400" b="1" dirty="0">
                <a:solidFill>
                  <a:schemeClr val="bg1"/>
                </a:solidFill>
              </a:rPr>
              <a:t>Venule</a:t>
            </a:r>
            <a:endParaRPr lang="en-US" sz="1400" dirty="0"/>
          </a:p>
        </p:txBody>
      </p:sp>
      <p:sp>
        <p:nvSpPr>
          <p:cNvPr id="20" name="Shape 16"/>
          <p:cNvSpPr/>
          <p:nvPr/>
        </p:nvSpPr>
        <p:spPr>
          <a:xfrm>
            <a:off x="6958584" y="4206240"/>
            <a:ext cx="274320" cy="274320"/>
          </a:xfrm>
          <a:prstGeom prst="rightArrow">
            <a:avLst/>
          </a:prstGeom>
          <a:solidFill>
            <a:schemeClr val="tx2"/>
          </a:solidFill>
          <a:ln w="12700">
            <a:solidFill>
              <a:schemeClr val="tx2"/>
            </a:solidFill>
            <a:prstDash val="solid"/>
          </a:ln>
        </p:spPr>
      </p:sp>
      <p:sp>
        <p:nvSpPr>
          <p:cNvPr id="21" name="Shape 17"/>
          <p:cNvSpPr/>
          <p:nvPr/>
        </p:nvSpPr>
        <p:spPr>
          <a:xfrm>
            <a:off x="7260336" y="4069080"/>
            <a:ext cx="1371600" cy="548640"/>
          </a:xfrm>
          <a:prstGeom prst="roundRect">
            <a:avLst>
              <a:gd name="adj" fmla="val 13333"/>
            </a:avLst>
          </a:prstGeom>
          <a:solidFill>
            <a:schemeClr val="accent3"/>
          </a:solidFill>
          <a:ln w="12700">
            <a:solidFill>
              <a:schemeClr val="accent3"/>
            </a:solidFill>
            <a:prstDash val="solid"/>
          </a:ln>
        </p:spPr>
      </p:sp>
      <p:sp>
        <p:nvSpPr>
          <p:cNvPr id="22" name="Text 18"/>
          <p:cNvSpPr txBox="1"/>
          <p:nvPr/>
        </p:nvSpPr>
        <p:spPr>
          <a:xfrm>
            <a:off x="7260336" y="4069080"/>
            <a:ext cx="1371600" cy="548640"/>
          </a:xfrm>
          <a:prstGeom prst="rect">
            <a:avLst/>
          </a:prstGeom>
          <a:noFill/>
          <a:ln/>
        </p:spPr>
        <p:txBody>
          <a:bodyPr wrap="square" lIns="0" tIns="0" rIns="0" bIns="0" rtlCol="0" anchor="ctr"/>
          <a:lstStyle/>
          <a:p>
            <a:pPr algn="ctr" indent="0" marL="0">
              <a:buNone/>
            </a:pPr>
            <a:r>
              <a:rPr lang="en-US" sz="1400" b="1" dirty="0">
                <a:solidFill>
                  <a:schemeClr val="bg1"/>
                </a:solidFill>
              </a:rPr>
              <a:t>Vein</a:t>
            </a:r>
            <a:endParaRPr lang="en-US" sz="1400" dirty="0"/>
          </a:p>
        </p:txBody>
      </p:sp>
      <p:sp>
        <p:nvSpPr>
          <p:cNvPr id="23" name="Text 19"/>
          <p:cNvSpPr txBox="1"/>
          <p:nvPr/>
        </p:nvSpPr>
        <p:spPr>
          <a:xfrm>
            <a:off x="457200" y="4800600"/>
            <a:ext cx="8229600" cy="411480"/>
          </a:xfrm>
          <a:prstGeom prst="rect">
            <a:avLst/>
          </a:prstGeom>
          <a:noFill/>
          <a:ln/>
        </p:spPr>
        <p:txBody>
          <a:bodyPr wrap="square" lIns="0" tIns="0" rIns="0" bIns="0" rtlCol="0" anchor="ctr"/>
          <a:lstStyle/>
          <a:p>
            <a:pPr indent="0" marL="0">
              <a:buNone/>
            </a:pPr>
            <a:r>
              <a:rPr lang="en-US" sz="1400" i="1" dirty="0">
                <a:solidFill>
                  <a:schemeClr val="tx1"/>
                </a:solidFill>
              </a:rPr>
              <a:t>Like roads: motorway, then A-road, then side street, then back again.</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How is heart rate controlled?</a:t>
            </a:r>
            <a:endParaRPr lang="en-US" sz="2800" dirty="0"/>
          </a:p>
        </p:txBody>
      </p:sp>
      <p:sp>
        <p:nvSpPr>
          <p:cNvPr id="4" name="Shape 1"/>
          <p:cNvSpPr/>
          <p:nvPr/>
        </p:nvSpPr>
        <p:spPr>
          <a:xfrm>
            <a:off x="457200" y="1234440"/>
            <a:ext cx="3246120" cy="4297680"/>
          </a:xfrm>
          <a:prstGeom prst="roundRect">
            <a:avLst>
              <a:gd name="adj" fmla="val 2254"/>
            </a:avLst>
          </a:prstGeom>
          <a:solidFill>
            <a:schemeClr val="accent2">
              <a:alpha val="12000"/>
            </a:schemeClr>
          </a:solidFill>
          <a:ln w="12700">
            <a:solidFill>
              <a:schemeClr val="accent2">
                <a:alpha val="40000"/>
              </a:schemeClr>
            </a:solidFill>
            <a:prstDash val="solid"/>
          </a:ln>
        </p:spPr>
      </p:sp>
      <p:sp>
        <p:nvSpPr>
          <p:cNvPr id="5" name="Shape 2"/>
          <p:cNvSpPr/>
          <p:nvPr/>
        </p:nvSpPr>
        <p:spPr>
          <a:xfrm>
            <a:off x="594360" y="1371600"/>
            <a:ext cx="594360" cy="594360"/>
          </a:xfrm>
          <a:prstGeom prst="ellipse">
            <a:avLst/>
          </a:prstGeom>
          <a:solidFill>
            <a:schemeClr val="accent2"/>
          </a:solidFill>
          <a:ln w="12700">
            <a:solidFill>
              <a:schemeClr val="accent2"/>
            </a:solidFill>
            <a:prstDash val="solid"/>
          </a:ln>
        </p:spPr>
      </p:sp>
      <p:pic>
        <p:nvPicPr>
          <p:cNvPr id="6" name="Image 0" descr="preencoded.png">    </p:cNvPr>
          <p:cNvPicPr>
            <a:picLocks noChangeAspect="1"/>
          </p:cNvPicPr>
          <p:nvPr/>
        </p:nvPicPr>
        <p:blipFill>
          <a:blip r:embed="rId1"/>
          <a:stretch>
            <a:fillRect/>
          </a:stretch>
        </p:blipFill>
        <p:spPr>
          <a:xfrm>
            <a:off x="737006" y="1514246"/>
            <a:ext cx="309067" cy="309067"/>
          </a:xfrm>
          <a:prstGeom prst="rect">
            <a:avLst/>
          </a:prstGeom>
        </p:spPr>
      </p:pic>
      <p:sp>
        <p:nvSpPr>
          <p:cNvPr id="7" name="Text 3"/>
          <p:cNvSpPr txBox="1"/>
          <p:nvPr/>
        </p:nvSpPr>
        <p:spPr>
          <a:xfrm>
            <a:off x="594360" y="2039112"/>
            <a:ext cx="2971800" cy="3419856"/>
          </a:xfrm>
          <a:prstGeom prst="rect">
            <a:avLst/>
          </a:prstGeom>
          <a:noFill/>
          <a:ln/>
        </p:spPr>
        <p:txBody>
          <a:bodyPr wrap="square" lIns="0" tIns="0" rIns="0" bIns="0" rtlCol="0" anchor="t"/>
          <a:lstStyle/>
          <a:p>
            <a:pPr indent="0" marL="0">
              <a:buNone/>
            </a:pPr>
            <a:r>
              <a:rPr lang="en-US" sz="1700" b="1" dirty="0">
                <a:solidFill>
                  <a:schemeClr val="accent2"/>
                </a:solidFill>
              </a:rPr>
              <a:t>Speeds up (accelerator)</a:t>
            </a:r>
            <a:endParaRPr lang="en-US" sz="1700" dirty="0"/>
          </a:p>
          <a:p>
            <a:pPr marL="152400" indent="-152400">
              <a:spcBef>
                <a:spcPts val="400"/>
              </a:spcBef>
              <a:buSzPct val="100000"/>
              <a:buChar char="•"/>
            </a:pPr>
            <a:r>
              <a:rPr lang="en-US" sz="1500" b="1" dirty="0">
                <a:solidFill>
                  <a:schemeClr val="tx1"/>
                </a:solidFill>
              </a:rPr>
              <a:t>Sympathetic nervous system: 'fight or flight'</a:t>
            </a:r>
            <a:endParaRPr lang="en-US" sz="1700" dirty="0"/>
          </a:p>
          <a:p>
            <a:pPr marL="152400" indent="-152400">
              <a:spcBef>
                <a:spcPts val="300"/>
              </a:spcBef>
              <a:buSzPct val="100000"/>
              <a:buChar char="•"/>
            </a:pPr>
            <a:r>
              <a:rPr lang="en-US" sz="1500" dirty="0">
                <a:solidFill>
                  <a:schemeClr val="tx1"/>
                </a:solidFill>
              </a:rPr>
              <a:t>A crisis or stress</a:t>
            </a:r>
            <a:endParaRPr lang="en-US" sz="1700" dirty="0"/>
          </a:p>
          <a:p>
            <a:pPr marL="152400" indent="-152400">
              <a:spcBef>
                <a:spcPts val="300"/>
              </a:spcBef>
              <a:buSzPct val="100000"/>
              <a:buChar char="•"/>
            </a:pPr>
            <a:r>
              <a:rPr lang="en-US" sz="1500" dirty="0">
                <a:solidFill>
                  <a:schemeClr val="tx1"/>
                </a:solidFill>
              </a:rPr>
              <a:t>Exercise</a:t>
            </a:r>
            <a:endParaRPr lang="en-US" sz="1700" dirty="0"/>
          </a:p>
          <a:p>
            <a:pPr marL="152400" indent="-152400">
              <a:spcBef>
                <a:spcPts val="300"/>
              </a:spcBef>
              <a:buSzPct val="100000"/>
              <a:buChar char="•"/>
            </a:pPr>
            <a:r>
              <a:rPr lang="en-US" sz="1500" dirty="0">
                <a:solidFill>
                  <a:schemeClr val="tx1"/>
                </a:solidFill>
              </a:rPr>
              <a:t>Low blood pressure or low blood volume</a:t>
            </a:r>
            <a:endParaRPr lang="en-US" sz="1700" dirty="0"/>
          </a:p>
          <a:p>
            <a:pPr marL="152400" indent="-152400">
              <a:spcBef>
                <a:spcPts val="300"/>
              </a:spcBef>
              <a:buSzPct val="100000"/>
              <a:buChar char="•"/>
            </a:pPr>
            <a:r>
              <a:rPr lang="en-US" sz="1500" dirty="0">
                <a:solidFill>
                  <a:schemeClr val="tx1"/>
                </a:solidFill>
              </a:rPr>
              <a:t>Hormones: adrenaline (epinephrine) and thyroxine</a:t>
            </a:r>
            <a:endParaRPr lang="en-US" sz="1700" dirty="0"/>
          </a:p>
        </p:txBody>
      </p:sp>
      <p:sp>
        <p:nvSpPr>
          <p:cNvPr id="8" name="Shape 4"/>
          <p:cNvSpPr/>
          <p:nvPr/>
        </p:nvSpPr>
        <p:spPr>
          <a:xfrm>
            <a:off x="3886200" y="1234440"/>
            <a:ext cx="2743200" cy="4297680"/>
          </a:xfrm>
          <a:prstGeom prst="roundRect">
            <a:avLst>
              <a:gd name="adj" fmla="val 2667"/>
            </a:avLst>
          </a:prstGeom>
          <a:solidFill>
            <a:schemeClr val="accent3">
              <a:alpha val="12000"/>
            </a:schemeClr>
          </a:solidFill>
          <a:ln w="12700">
            <a:solidFill>
              <a:schemeClr val="accent3">
                <a:alpha val="40000"/>
              </a:schemeClr>
            </a:solidFill>
            <a:prstDash val="solid"/>
          </a:ln>
        </p:spPr>
      </p:sp>
      <p:sp>
        <p:nvSpPr>
          <p:cNvPr id="9" name="Shape 5"/>
          <p:cNvSpPr/>
          <p:nvPr/>
        </p:nvSpPr>
        <p:spPr>
          <a:xfrm>
            <a:off x="4023360" y="1371600"/>
            <a:ext cx="594360" cy="594360"/>
          </a:xfrm>
          <a:prstGeom prst="ellipse">
            <a:avLst/>
          </a:prstGeom>
          <a:solidFill>
            <a:schemeClr val="accent3"/>
          </a:solidFill>
          <a:ln w="12700">
            <a:solidFill>
              <a:schemeClr val="accent3"/>
            </a:solidFill>
            <a:prstDash val="solid"/>
          </a:ln>
        </p:spPr>
      </p:sp>
      <p:pic>
        <p:nvPicPr>
          <p:cNvPr id="10" name="Image 1" descr="preencoded.png">    </p:cNvPr>
          <p:cNvPicPr>
            <a:picLocks noChangeAspect="1"/>
          </p:cNvPicPr>
          <p:nvPr/>
        </p:nvPicPr>
        <p:blipFill>
          <a:blip r:embed="rId2"/>
          <a:stretch>
            <a:fillRect/>
          </a:stretch>
        </p:blipFill>
        <p:spPr>
          <a:xfrm>
            <a:off x="4166006" y="1514246"/>
            <a:ext cx="309067" cy="309067"/>
          </a:xfrm>
          <a:prstGeom prst="rect">
            <a:avLst/>
          </a:prstGeom>
        </p:spPr>
      </p:pic>
      <p:sp>
        <p:nvSpPr>
          <p:cNvPr id="11" name="Text 6"/>
          <p:cNvSpPr txBox="1"/>
          <p:nvPr/>
        </p:nvSpPr>
        <p:spPr>
          <a:xfrm>
            <a:off x="4023360" y="2039112"/>
            <a:ext cx="2468880" cy="3419856"/>
          </a:xfrm>
          <a:prstGeom prst="rect">
            <a:avLst/>
          </a:prstGeom>
          <a:noFill/>
          <a:ln/>
        </p:spPr>
        <p:txBody>
          <a:bodyPr wrap="square" lIns="0" tIns="0" rIns="0" bIns="0" rtlCol="0" anchor="t"/>
          <a:lstStyle/>
          <a:p>
            <a:pPr indent="0" marL="0">
              <a:buNone/>
            </a:pPr>
            <a:r>
              <a:rPr lang="en-US" sz="1700" b="1" dirty="0">
                <a:solidFill>
                  <a:schemeClr val="accent3"/>
                </a:solidFill>
              </a:rPr>
              <a:t>Slows down (brake)</a:t>
            </a:r>
            <a:endParaRPr lang="en-US" sz="1700" dirty="0"/>
          </a:p>
          <a:p>
            <a:pPr marL="152400" indent="-152400">
              <a:spcBef>
                <a:spcPts val="400"/>
              </a:spcBef>
              <a:buSzPct val="100000"/>
              <a:buChar char="•"/>
            </a:pPr>
            <a:r>
              <a:rPr lang="en-US" sz="1500" b="1" dirty="0">
                <a:solidFill>
                  <a:schemeClr val="tx1"/>
                </a:solidFill>
              </a:rPr>
              <a:t>Parasympathetic nervous system: 'rest and digest'</a:t>
            </a:r>
            <a:endParaRPr lang="en-US" sz="1700" dirty="0"/>
          </a:p>
          <a:p>
            <a:pPr marL="152400" indent="-152400">
              <a:spcBef>
                <a:spcPts val="300"/>
              </a:spcBef>
              <a:buSzPct val="100000"/>
              <a:buChar char="•"/>
            </a:pPr>
            <a:r>
              <a:rPr lang="en-US" sz="1500" dirty="0">
                <a:solidFill>
                  <a:schemeClr val="tx1"/>
                </a:solidFill>
              </a:rPr>
              <a:t>Resting and sleeping</a:t>
            </a:r>
            <a:endParaRPr lang="en-US" sz="1700" dirty="0"/>
          </a:p>
          <a:p>
            <a:pPr marL="152400" indent="-152400">
              <a:spcBef>
                <a:spcPts val="300"/>
              </a:spcBef>
              <a:buSzPct val="100000"/>
              <a:buChar char="•"/>
            </a:pPr>
            <a:r>
              <a:rPr lang="en-US" sz="1500" dirty="0">
                <a:solidFill>
                  <a:schemeClr val="tx1"/>
                </a:solidFill>
              </a:rPr>
              <a:t>High blood pressure or high blood volume</a:t>
            </a:r>
            <a:endParaRPr lang="en-US" sz="1700" dirty="0"/>
          </a:p>
        </p:txBody>
      </p:sp>
      <p:pic>
        <p:nvPicPr>
          <p:cNvPr id="12" name="Image 2" descr="img/c18.png">    </p:cNvPr>
          <p:cNvPicPr>
            <a:picLocks noChangeAspect="1"/>
          </p:cNvPicPr>
          <p:nvPr/>
        </p:nvPicPr>
        <p:blipFill>
          <a:blip r:embed="rId3"/>
          <a:stretch>
            <a:fillRect/>
          </a:stretch>
        </p:blipFill>
        <p:spPr>
          <a:xfrm>
            <a:off x="6766560" y="2153126"/>
            <a:ext cx="1920240" cy="2460308"/>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The heart's control centre in the brain</a:t>
            </a:r>
            <a:endParaRPr lang="en-US" sz="2800" dirty="0"/>
          </a:p>
        </p:txBody>
      </p:sp>
      <p:pic>
        <p:nvPicPr>
          <p:cNvPr id="4" name="Image 0" descr="img/c21.png">    </p:cNvPr>
          <p:cNvPicPr>
            <a:picLocks noChangeAspect="1"/>
          </p:cNvPicPr>
          <p:nvPr/>
        </p:nvPicPr>
        <p:blipFill>
          <a:blip r:embed="rId1"/>
          <a:stretch>
            <a:fillRect/>
          </a:stretch>
        </p:blipFill>
        <p:spPr>
          <a:xfrm>
            <a:off x="457200" y="1200790"/>
            <a:ext cx="4206240" cy="2170420"/>
          </a:xfrm>
          <a:prstGeom prst="rect">
            <a:avLst/>
          </a:prstGeom>
        </p:spPr>
      </p:pic>
      <p:sp>
        <p:nvSpPr>
          <p:cNvPr id="5" name="Shape 1"/>
          <p:cNvSpPr/>
          <p:nvPr/>
        </p:nvSpPr>
        <p:spPr>
          <a:xfrm>
            <a:off x="4892040" y="1188720"/>
            <a:ext cx="3794760" cy="960120"/>
          </a:xfrm>
          <a:prstGeom prst="roundRect">
            <a:avLst>
              <a:gd name="adj" fmla="val 7619"/>
            </a:avLst>
          </a:prstGeom>
          <a:solidFill>
            <a:schemeClr val="accent1">
              <a:alpha val="12000"/>
            </a:schemeClr>
          </a:solidFill>
          <a:ln w="12700">
            <a:solidFill>
              <a:schemeClr val="accent1">
                <a:alpha val="40000"/>
              </a:schemeClr>
            </a:solidFill>
            <a:prstDash val="solid"/>
          </a:ln>
        </p:spPr>
      </p:sp>
      <p:sp>
        <p:nvSpPr>
          <p:cNvPr id="6" name="Shape 2"/>
          <p:cNvSpPr/>
          <p:nvPr/>
        </p:nvSpPr>
        <p:spPr>
          <a:xfrm>
            <a:off x="5029200" y="1325880"/>
            <a:ext cx="457200" cy="457200"/>
          </a:xfrm>
          <a:prstGeom prst="ellipse">
            <a:avLst/>
          </a:prstGeom>
          <a:solidFill>
            <a:schemeClr val="accent1"/>
          </a:solidFill>
          <a:ln w="12700">
            <a:solidFill>
              <a:schemeClr val="accent1"/>
            </a:solidFill>
            <a:prstDash val="solid"/>
          </a:ln>
        </p:spPr>
      </p:sp>
      <p:pic>
        <p:nvPicPr>
          <p:cNvPr id="7" name="Image 1" descr="preencoded.png">    </p:cNvPr>
          <p:cNvPicPr>
            <a:picLocks noChangeAspect="1"/>
          </p:cNvPicPr>
          <p:nvPr/>
        </p:nvPicPr>
        <p:blipFill>
          <a:blip r:embed="rId2"/>
          <a:stretch>
            <a:fillRect/>
          </a:stretch>
        </p:blipFill>
        <p:spPr>
          <a:xfrm>
            <a:off x="5138928" y="1435608"/>
            <a:ext cx="237744" cy="237744"/>
          </a:xfrm>
          <a:prstGeom prst="rect">
            <a:avLst/>
          </a:prstGeom>
        </p:spPr>
      </p:pic>
      <p:sp>
        <p:nvSpPr>
          <p:cNvPr id="8" name="Text 3"/>
          <p:cNvSpPr txBox="1"/>
          <p:nvPr/>
        </p:nvSpPr>
        <p:spPr>
          <a:xfrm>
            <a:off x="5623560" y="1298448"/>
            <a:ext cx="2926080" cy="777240"/>
          </a:xfrm>
          <a:prstGeom prst="rect">
            <a:avLst/>
          </a:prstGeom>
          <a:noFill/>
          <a:ln/>
        </p:spPr>
        <p:txBody>
          <a:bodyPr wrap="square" lIns="0" tIns="0" rIns="0" bIns="0" rtlCol="0" anchor="t"/>
          <a:lstStyle/>
          <a:p>
            <a:pPr indent="0" marL="0">
              <a:buNone/>
            </a:pPr>
            <a:r>
              <a:rPr lang="en-US" sz="1500" b="1" dirty="0">
                <a:solidFill>
                  <a:schemeClr val="accent1"/>
                </a:solidFill>
              </a:rPr>
              <a:t>1. Sensors notice a change</a:t>
            </a:r>
            <a:endParaRPr lang="en-US" sz="1500" dirty="0"/>
          </a:p>
          <a:p>
            <a:pPr indent="0" marL="0">
              <a:spcBef>
                <a:spcPts val="400"/>
              </a:spcBef>
              <a:buNone/>
            </a:pPr>
            <a:r>
              <a:rPr lang="en-US" sz="1300" dirty="0">
                <a:solidFill>
                  <a:schemeClr val="tx1"/>
                </a:solidFill>
              </a:rPr>
              <a:t>Blood pressure, oxygen or carbon dioxide levels change</a:t>
            </a:r>
            <a:endParaRPr lang="en-US" sz="1500" dirty="0"/>
          </a:p>
        </p:txBody>
      </p:sp>
      <p:sp>
        <p:nvSpPr>
          <p:cNvPr id="9" name="Shape 4"/>
          <p:cNvSpPr/>
          <p:nvPr/>
        </p:nvSpPr>
        <p:spPr>
          <a:xfrm>
            <a:off x="4892040" y="2267712"/>
            <a:ext cx="3794760" cy="960120"/>
          </a:xfrm>
          <a:prstGeom prst="roundRect">
            <a:avLst>
              <a:gd name="adj" fmla="val 7619"/>
            </a:avLst>
          </a:prstGeom>
          <a:solidFill>
            <a:schemeClr val="tx2">
              <a:alpha val="12000"/>
            </a:schemeClr>
          </a:solidFill>
          <a:ln w="12700">
            <a:solidFill>
              <a:schemeClr val="tx2">
                <a:alpha val="40000"/>
              </a:schemeClr>
            </a:solidFill>
            <a:prstDash val="solid"/>
          </a:ln>
        </p:spPr>
      </p:sp>
      <p:sp>
        <p:nvSpPr>
          <p:cNvPr id="10" name="Shape 5"/>
          <p:cNvSpPr/>
          <p:nvPr/>
        </p:nvSpPr>
        <p:spPr>
          <a:xfrm>
            <a:off x="5029200" y="2404872"/>
            <a:ext cx="457200" cy="457200"/>
          </a:xfrm>
          <a:prstGeom prst="ellipse">
            <a:avLst/>
          </a:prstGeom>
          <a:solidFill>
            <a:schemeClr val="tx2"/>
          </a:solidFill>
          <a:ln w="12700">
            <a:solidFill>
              <a:schemeClr val="tx2"/>
            </a:solidFill>
            <a:prstDash val="solid"/>
          </a:ln>
        </p:spPr>
      </p:sp>
      <p:pic>
        <p:nvPicPr>
          <p:cNvPr id="11" name="Image 2" descr="preencoded.png">    </p:cNvPr>
          <p:cNvPicPr>
            <a:picLocks noChangeAspect="1"/>
          </p:cNvPicPr>
          <p:nvPr/>
        </p:nvPicPr>
        <p:blipFill>
          <a:blip r:embed="rId3"/>
          <a:stretch>
            <a:fillRect/>
          </a:stretch>
        </p:blipFill>
        <p:spPr>
          <a:xfrm>
            <a:off x="5138928" y="2514600"/>
            <a:ext cx="237744" cy="237744"/>
          </a:xfrm>
          <a:prstGeom prst="rect">
            <a:avLst/>
          </a:prstGeom>
        </p:spPr>
      </p:pic>
      <p:sp>
        <p:nvSpPr>
          <p:cNvPr id="12" name="Text 6"/>
          <p:cNvSpPr txBox="1"/>
          <p:nvPr/>
        </p:nvSpPr>
        <p:spPr>
          <a:xfrm>
            <a:off x="5623560" y="2377440"/>
            <a:ext cx="2926080" cy="777240"/>
          </a:xfrm>
          <a:prstGeom prst="rect">
            <a:avLst/>
          </a:prstGeom>
          <a:noFill/>
          <a:ln/>
        </p:spPr>
        <p:txBody>
          <a:bodyPr wrap="square" lIns="0" tIns="0" rIns="0" bIns="0" rtlCol="0" anchor="t"/>
          <a:lstStyle/>
          <a:p>
            <a:pPr indent="0" marL="0">
              <a:buNone/>
            </a:pPr>
            <a:r>
              <a:rPr lang="en-US" sz="1500" b="1" dirty="0">
                <a:solidFill>
                  <a:schemeClr val="tx2"/>
                </a:solidFill>
              </a:rPr>
              <a:t>2. Brainstem decides</a:t>
            </a:r>
            <a:endParaRPr lang="en-US" sz="1500" dirty="0"/>
          </a:p>
          <a:p>
            <a:pPr indent="0" marL="0">
              <a:spcBef>
                <a:spcPts val="400"/>
              </a:spcBef>
              <a:buNone/>
            </a:pPr>
            <a:r>
              <a:rPr lang="en-US" sz="1300" dirty="0">
                <a:solidFill>
                  <a:schemeClr val="tx1"/>
                </a:solidFill>
              </a:rPr>
              <a:t>The medulla oblongata is the control centre</a:t>
            </a:r>
            <a:endParaRPr lang="en-US" sz="1500" dirty="0"/>
          </a:p>
        </p:txBody>
      </p:sp>
      <p:sp>
        <p:nvSpPr>
          <p:cNvPr id="13" name="Shape 7"/>
          <p:cNvSpPr/>
          <p:nvPr/>
        </p:nvSpPr>
        <p:spPr>
          <a:xfrm>
            <a:off x="4892040" y="3346704"/>
            <a:ext cx="3794760" cy="960120"/>
          </a:xfrm>
          <a:prstGeom prst="roundRect">
            <a:avLst>
              <a:gd name="adj" fmla="val 7619"/>
            </a:avLst>
          </a:prstGeom>
          <a:solidFill>
            <a:schemeClr val="accent2">
              <a:alpha val="12000"/>
            </a:schemeClr>
          </a:solidFill>
          <a:ln w="12700">
            <a:solidFill>
              <a:schemeClr val="accent2">
                <a:alpha val="40000"/>
              </a:schemeClr>
            </a:solidFill>
            <a:prstDash val="solid"/>
          </a:ln>
        </p:spPr>
      </p:sp>
      <p:sp>
        <p:nvSpPr>
          <p:cNvPr id="14" name="Shape 8"/>
          <p:cNvSpPr/>
          <p:nvPr/>
        </p:nvSpPr>
        <p:spPr>
          <a:xfrm>
            <a:off x="5029200" y="3483864"/>
            <a:ext cx="457200" cy="457200"/>
          </a:xfrm>
          <a:prstGeom prst="ellipse">
            <a:avLst/>
          </a:prstGeom>
          <a:solidFill>
            <a:schemeClr val="accent2"/>
          </a:solidFill>
          <a:ln w="12700">
            <a:solidFill>
              <a:schemeClr val="accent2"/>
            </a:solidFill>
            <a:prstDash val="solid"/>
          </a:ln>
        </p:spPr>
      </p:sp>
      <p:pic>
        <p:nvPicPr>
          <p:cNvPr id="15" name="Image 3" descr="preencoded.png">    </p:cNvPr>
          <p:cNvPicPr>
            <a:picLocks noChangeAspect="1"/>
          </p:cNvPicPr>
          <p:nvPr/>
        </p:nvPicPr>
        <p:blipFill>
          <a:blip r:embed="rId4"/>
          <a:stretch>
            <a:fillRect/>
          </a:stretch>
        </p:blipFill>
        <p:spPr>
          <a:xfrm>
            <a:off x="5138928" y="3593592"/>
            <a:ext cx="237744" cy="237744"/>
          </a:xfrm>
          <a:prstGeom prst="rect">
            <a:avLst/>
          </a:prstGeom>
        </p:spPr>
      </p:pic>
      <p:sp>
        <p:nvSpPr>
          <p:cNvPr id="16" name="Text 9"/>
          <p:cNvSpPr txBox="1"/>
          <p:nvPr/>
        </p:nvSpPr>
        <p:spPr>
          <a:xfrm>
            <a:off x="5623560" y="3456432"/>
            <a:ext cx="2926080" cy="777240"/>
          </a:xfrm>
          <a:prstGeom prst="rect">
            <a:avLst/>
          </a:prstGeom>
          <a:noFill/>
          <a:ln/>
        </p:spPr>
        <p:txBody>
          <a:bodyPr wrap="square" lIns="0" tIns="0" rIns="0" bIns="0" rtlCol="0" anchor="t"/>
          <a:lstStyle/>
          <a:p>
            <a:pPr indent="0" marL="0">
              <a:buNone/>
            </a:pPr>
            <a:r>
              <a:rPr lang="en-US" sz="1500" b="1" dirty="0">
                <a:solidFill>
                  <a:schemeClr val="accent2"/>
                </a:solidFill>
              </a:rPr>
              <a:t>3a. Speed up</a:t>
            </a:r>
            <a:endParaRPr lang="en-US" sz="1500" dirty="0"/>
          </a:p>
          <a:p>
            <a:pPr indent="0" marL="0">
              <a:spcBef>
                <a:spcPts val="400"/>
              </a:spcBef>
              <a:buNone/>
            </a:pPr>
            <a:r>
              <a:rPr lang="en-US" sz="1300" dirty="0">
                <a:solidFill>
                  <a:schemeClr val="tx1"/>
                </a:solidFill>
              </a:rPr>
              <a:t>Cardio-accelerator centre, via sympathetic nerves</a:t>
            </a:r>
            <a:endParaRPr lang="en-US" sz="1500" dirty="0"/>
          </a:p>
        </p:txBody>
      </p:sp>
      <p:sp>
        <p:nvSpPr>
          <p:cNvPr id="17" name="Shape 10"/>
          <p:cNvSpPr/>
          <p:nvPr/>
        </p:nvSpPr>
        <p:spPr>
          <a:xfrm>
            <a:off x="4892040" y="4425696"/>
            <a:ext cx="3794760" cy="960120"/>
          </a:xfrm>
          <a:prstGeom prst="roundRect">
            <a:avLst>
              <a:gd name="adj" fmla="val 7619"/>
            </a:avLst>
          </a:prstGeom>
          <a:solidFill>
            <a:schemeClr val="accent3">
              <a:alpha val="12000"/>
            </a:schemeClr>
          </a:solidFill>
          <a:ln w="12700">
            <a:solidFill>
              <a:schemeClr val="accent3">
                <a:alpha val="40000"/>
              </a:schemeClr>
            </a:solidFill>
            <a:prstDash val="solid"/>
          </a:ln>
        </p:spPr>
      </p:sp>
      <p:sp>
        <p:nvSpPr>
          <p:cNvPr id="18" name="Shape 11"/>
          <p:cNvSpPr/>
          <p:nvPr/>
        </p:nvSpPr>
        <p:spPr>
          <a:xfrm>
            <a:off x="5029200" y="4562856"/>
            <a:ext cx="457200" cy="457200"/>
          </a:xfrm>
          <a:prstGeom prst="ellipse">
            <a:avLst/>
          </a:prstGeom>
          <a:solidFill>
            <a:schemeClr val="accent3"/>
          </a:solidFill>
          <a:ln w="12700">
            <a:solidFill>
              <a:schemeClr val="accent3"/>
            </a:solidFill>
            <a:prstDash val="solid"/>
          </a:ln>
        </p:spPr>
      </p:sp>
      <p:pic>
        <p:nvPicPr>
          <p:cNvPr id="19" name="Image 4" descr="preencoded.png">    </p:cNvPr>
          <p:cNvPicPr>
            <a:picLocks noChangeAspect="1"/>
          </p:cNvPicPr>
          <p:nvPr/>
        </p:nvPicPr>
        <p:blipFill>
          <a:blip r:embed="rId5"/>
          <a:stretch>
            <a:fillRect/>
          </a:stretch>
        </p:blipFill>
        <p:spPr>
          <a:xfrm>
            <a:off x="5138928" y="4672584"/>
            <a:ext cx="237744" cy="237744"/>
          </a:xfrm>
          <a:prstGeom prst="rect">
            <a:avLst/>
          </a:prstGeom>
        </p:spPr>
      </p:pic>
      <p:sp>
        <p:nvSpPr>
          <p:cNvPr id="20" name="Text 12"/>
          <p:cNvSpPr txBox="1"/>
          <p:nvPr/>
        </p:nvSpPr>
        <p:spPr>
          <a:xfrm>
            <a:off x="5623560" y="4535424"/>
            <a:ext cx="2926080" cy="777240"/>
          </a:xfrm>
          <a:prstGeom prst="rect">
            <a:avLst/>
          </a:prstGeom>
          <a:noFill/>
          <a:ln/>
        </p:spPr>
        <p:txBody>
          <a:bodyPr wrap="square" lIns="0" tIns="0" rIns="0" bIns="0" rtlCol="0" anchor="t"/>
          <a:lstStyle/>
          <a:p>
            <a:pPr indent="0" marL="0">
              <a:buNone/>
            </a:pPr>
            <a:r>
              <a:rPr lang="en-US" sz="1500" b="1" dirty="0">
                <a:solidFill>
                  <a:schemeClr val="accent3"/>
                </a:solidFill>
              </a:rPr>
              <a:t>3b. Slow down</a:t>
            </a:r>
            <a:endParaRPr lang="en-US" sz="1500" dirty="0"/>
          </a:p>
          <a:p>
            <a:pPr indent="0" marL="0">
              <a:spcBef>
                <a:spcPts val="400"/>
              </a:spcBef>
              <a:buNone/>
            </a:pPr>
            <a:r>
              <a:rPr lang="en-US" sz="1300" dirty="0">
                <a:solidFill>
                  <a:schemeClr val="tx1"/>
                </a:solidFill>
              </a:rPr>
              <a:t>Cardio-inhibitor centre, via the vagus nerve</a:t>
            </a:r>
            <a:endParaRPr lang="en-US" sz="1500" dirty="0"/>
          </a:p>
        </p:txBody>
      </p:sp>
      <p:sp>
        <p:nvSpPr>
          <p:cNvPr id="21" name="Shape 13"/>
          <p:cNvSpPr/>
          <p:nvPr/>
        </p:nvSpPr>
        <p:spPr>
          <a:xfrm>
            <a:off x="457200" y="3657600"/>
            <a:ext cx="4206240" cy="1188720"/>
          </a:xfrm>
          <a:prstGeom prst="roundRect">
            <a:avLst>
              <a:gd name="adj" fmla="val 7692"/>
            </a:avLst>
          </a:prstGeom>
          <a:solidFill>
            <a:schemeClr val="bg2"/>
          </a:solidFill>
          <a:ln w="12700">
            <a:solidFill>
              <a:schemeClr val="accent1"/>
            </a:solidFill>
            <a:prstDash val="solid"/>
          </a:ln>
        </p:spPr>
      </p:sp>
      <p:sp>
        <p:nvSpPr>
          <p:cNvPr id="22" name="Text 14"/>
          <p:cNvSpPr txBox="1"/>
          <p:nvPr/>
        </p:nvSpPr>
        <p:spPr>
          <a:xfrm>
            <a:off x="594360" y="3657600"/>
            <a:ext cx="3931920" cy="1188720"/>
          </a:xfrm>
          <a:prstGeom prst="rect">
            <a:avLst/>
          </a:prstGeom>
          <a:noFill/>
          <a:ln/>
        </p:spPr>
        <p:txBody>
          <a:bodyPr wrap="square" lIns="0" tIns="0" rIns="0" bIns="0" rtlCol="0" anchor="ctr"/>
          <a:lstStyle/>
          <a:p>
            <a:pPr indent="0" marL="0">
              <a:buNone/>
            </a:pPr>
            <a:r>
              <a:rPr lang="en-US" sz="1500" b="1" dirty="0">
                <a:solidFill>
                  <a:schemeClr val="accent1"/>
                </a:solidFill>
              </a:rPr>
              <a:t>In simple terms:  </a:t>
            </a:r>
            <a:pPr indent="0" marL="0">
              <a:buNone/>
            </a:pPr>
            <a:r>
              <a:rPr lang="en-US" sz="1500" dirty="0">
                <a:solidFill>
                  <a:schemeClr val="tx1"/>
                </a:solidFill>
              </a:rPr>
              <a:t>the brainstem watches the blood like a thermostat and turns the heart up or down.</a:t>
            </a:r>
            <a:endParaRPr lang="en-US" sz="15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Working with other body systems</a:t>
            </a:r>
            <a:endParaRPr lang="en-US" sz="2800" dirty="0"/>
          </a:p>
        </p:txBody>
      </p:sp>
      <p:sp>
        <p:nvSpPr>
          <p:cNvPr id="4" name="Shape 1"/>
          <p:cNvSpPr/>
          <p:nvPr/>
        </p:nvSpPr>
        <p:spPr>
          <a:xfrm>
            <a:off x="457200" y="1234440"/>
            <a:ext cx="2606040" cy="3429000"/>
          </a:xfrm>
          <a:prstGeom prst="roundRect">
            <a:avLst>
              <a:gd name="adj" fmla="val 2807"/>
            </a:avLst>
          </a:prstGeom>
          <a:solidFill>
            <a:schemeClr val="accent6">
              <a:alpha val="12000"/>
            </a:schemeClr>
          </a:solidFill>
          <a:ln w="12700">
            <a:solidFill>
              <a:schemeClr val="accent6">
                <a:alpha val="40000"/>
              </a:schemeClr>
            </a:solidFill>
            <a:prstDash val="solid"/>
          </a:ln>
        </p:spPr>
      </p:sp>
      <p:sp>
        <p:nvSpPr>
          <p:cNvPr id="5" name="Shape 2"/>
          <p:cNvSpPr/>
          <p:nvPr/>
        </p:nvSpPr>
        <p:spPr>
          <a:xfrm>
            <a:off x="594360" y="1371600"/>
            <a:ext cx="640080" cy="640080"/>
          </a:xfrm>
          <a:prstGeom prst="ellipse">
            <a:avLst/>
          </a:prstGeom>
          <a:solidFill>
            <a:schemeClr val="accent6"/>
          </a:solidFill>
          <a:ln w="12700">
            <a:solidFill>
              <a:schemeClr val="accent6"/>
            </a:solidFill>
            <a:prstDash val="solid"/>
          </a:ln>
        </p:spPr>
      </p:sp>
      <p:pic>
        <p:nvPicPr>
          <p:cNvPr id="6" name="Image 0" descr="preencoded.png">    </p:cNvPr>
          <p:cNvPicPr>
            <a:picLocks noChangeAspect="1"/>
          </p:cNvPicPr>
          <p:nvPr/>
        </p:nvPicPr>
        <p:blipFill>
          <a:blip r:embed="rId1"/>
          <a:stretch>
            <a:fillRect/>
          </a:stretch>
        </p:blipFill>
        <p:spPr>
          <a:xfrm>
            <a:off x="747979" y="1525219"/>
            <a:ext cx="332842" cy="332842"/>
          </a:xfrm>
          <a:prstGeom prst="rect">
            <a:avLst/>
          </a:prstGeom>
        </p:spPr>
      </p:pic>
      <p:sp>
        <p:nvSpPr>
          <p:cNvPr id="7" name="Text 3"/>
          <p:cNvSpPr txBox="1"/>
          <p:nvPr/>
        </p:nvSpPr>
        <p:spPr>
          <a:xfrm>
            <a:off x="594360" y="2084832"/>
            <a:ext cx="2331720" cy="2505456"/>
          </a:xfrm>
          <a:prstGeom prst="rect">
            <a:avLst/>
          </a:prstGeom>
          <a:noFill/>
          <a:ln/>
        </p:spPr>
        <p:txBody>
          <a:bodyPr wrap="square" lIns="0" tIns="0" rIns="0" bIns="0" rtlCol="0" anchor="t"/>
          <a:lstStyle/>
          <a:p>
            <a:pPr indent="0" marL="0">
              <a:buNone/>
            </a:pPr>
            <a:r>
              <a:rPr lang="en-US" sz="1700" b="1" dirty="0">
                <a:solidFill>
                  <a:schemeClr val="accent6"/>
                </a:solidFill>
              </a:rPr>
              <a:t>Brain and nerves</a:t>
            </a:r>
            <a:endParaRPr lang="en-US" sz="1700" dirty="0"/>
          </a:p>
          <a:p>
            <a:pPr indent="0" marL="0">
              <a:spcBef>
                <a:spcPts val="400"/>
              </a:spcBef>
              <a:buNone/>
            </a:pPr>
            <a:r>
              <a:rPr lang="en-US" sz="1500" dirty="0">
                <a:solidFill>
                  <a:schemeClr val="tx1"/>
                </a:solidFill>
              </a:rPr>
              <a:t>The brain needs a steady supply of oxygen and glucose. Without oxygen, brain cells start dying within minutes, and the body can no longer stay balanced (homeostasis).</a:t>
            </a:r>
            <a:endParaRPr lang="en-US" sz="1700" dirty="0"/>
          </a:p>
        </p:txBody>
      </p:sp>
      <p:sp>
        <p:nvSpPr>
          <p:cNvPr id="8" name="Shape 4"/>
          <p:cNvSpPr/>
          <p:nvPr/>
        </p:nvSpPr>
        <p:spPr>
          <a:xfrm>
            <a:off x="3246120" y="1234440"/>
            <a:ext cx="2606040" cy="3429000"/>
          </a:xfrm>
          <a:prstGeom prst="roundRect">
            <a:avLst>
              <a:gd name="adj" fmla="val 2807"/>
            </a:avLst>
          </a:prstGeom>
          <a:solidFill>
            <a:schemeClr val="accent2">
              <a:alpha val="12000"/>
            </a:schemeClr>
          </a:solidFill>
          <a:ln w="12700">
            <a:solidFill>
              <a:schemeClr val="accent2">
                <a:alpha val="40000"/>
              </a:schemeClr>
            </a:solidFill>
            <a:prstDash val="solid"/>
          </a:ln>
        </p:spPr>
      </p:sp>
      <p:sp>
        <p:nvSpPr>
          <p:cNvPr id="9" name="Shape 5"/>
          <p:cNvSpPr/>
          <p:nvPr/>
        </p:nvSpPr>
        <p:spPr>
          <a:xfrm>
            <a:off x="3383280" y="1371600"/>
            <a:ext cx="640080" cy="640080"/>
          </a:xfrm>
          <a:prstGeom prst="ellipse">
            <a:avLst/>
          </a:prstGeom>
          <a:solidFill>
            <a:schemeClr val="accent2"/>
          </a:solidFill>
          <a:ln w="12700">
            <a:solidFill>
              <a:schemeClr val="accent2"/>
            </a:solidFill>
            <a:prstDash val="solid"/>
          </a:ln>
        </p:spPr>
      </p:sp>
      <p:pic>
        <p:nvPicPr>
          <p:cNvPr id="10" name="Image 1" descr="preencoded.png">    </p:cNvPr>
          <p:cNvPicPr>
            <a:picLocks noChangeAspect="1"/>
          </p:cNvPicPr>
          <p:nvPr/>
        </p:nvPicPr>
        <p:blipFill>
          <a:blip r:embed="rId2"/>
          <a:stretch>
            <a:fillRect/>
          </a:stretch>
        </p:blipFill>
        <p:spPr>
          <a:xfrm>
            <a:off x="3536899" y="1525219"/>
            <a:ext cx="332842" cy="332842"/>
          </a:xfrm>
          <a:prstGeom prst="rect">
            <a:avLst/>
          </a:prstGeom>
        </p:spPr>
      </p:pic>
      <p:sp>
        <p:nvSpPr>
          <p:cNvPr id="11" name="Text 6"/>
          <p:cNvSpPr txBox="1"/>
          <p:nvPr/>
        </p:nvSpPr>
        <p:spPr>
          <a:xfrm>
            <a:off x="3383280" y="2084832"/>
            <a:ext cx="2331720" cy="2505456"/>
          </a:xfrm>
          <a:prstGeom prst="rect">
            <a:avLst/>
          </a:prstGeom>
          <a:noFill/>
          <a:ln/>
        </p:spPr>
        <p:txBody>
          <a:bodyPr wrap="square" lIns="0" tIns="0" rIns="0" bIns="0" rtlCol="0" anchor="t"/>
          <a:lstStyle/>
          <a:p>
            <a:pPr indent="0" marL="0">
              <a:buNone/>
            </a:pPr>
            <a:r>
              <a:rPr lang="en-US" sz="1700" b="1" dirty="0">
                <a:solidFill>
                  <a:schemeClr val="accent2"/>
                </a:solidFill>
              </a:rPr>
              <a:t>Muscles</a:t>
            </a:r>
            <a:endParaRPr lang="en-US" sz="1700" dirty="0"/>
          </a:p>
          <a:p>
            <a:pPr indent="0" marL="0">
              <a:spcBef>
                <a:spcPts val="400"/>
              </a:spcBef>
              <a:buNone/>
            </a:pPr>
            <a:r>
              <a:rPr lang="en-US" sz="1500" dirty="0">
                <a:solidFill>
                  <a:schemeClr val="tx1"/>
                </a:solidFill>
              </a:rPr>
              <a:t>Muscles need lots of oxygen. Without enough, they cramp and stop working, so the body cannot move.</a:t>
            </a:r>
            <a:endParaRPr lang="en-US" sz="1700" dirty="0"/>
          </a:p>
        </p:txBody>
      </p:sp>
      <p:sp>
        <p:nvSpPr>
          <p:cNvPr id="12" name="Shape 7"/>
          <p:cNvSpPr/>
          <p:nvPr/>
        </p:nvSpPr>
        <p:spPr>
          <a:xfrm>
            <a:off x="6035040" y="1234440"/>
            <a:ext cx="2606040" cy="3429000"/>
          </a:xfrm>
          <a:prstGeom prst="roundRect">
            <a:avLst>
              <a:gd name="adj" fmla="val 2807"/>
            </a:avLst>
          </a:prstGeom>
          <a:solidFill>
            <a:schemeClr val="accent1">
              <a:alpha val="12000"/>
            </a:schemeClr>
          </a:solidFill>
          <a:ln w="12700">
            <a:solidFill>
              <a:schemeClr val="accent1">
                <a:alpha val="40000"/>
              </a:schemeClr>
            </a:solidFill>
            <a:prstDash val="solid"/>
          </a:ln>
        </p:spPr>
      </p:sp>
      <p:sp>
        <p:nvSpPr>
          <p:cNvPr id="13" name="Shape 8"/>
          <p:cNvSpPr/>
          <p:nvPr/>
        </p:nvSpPr>
        <p:spPr>
          <a:xfrm>
            <a:off x="6172200" y="1371600"/>
            <a:ext cx="640080" cy="640080"/>
          </a:xfrm>
          <a:prstGeom prst="ellipse">
            <a:avLst/>
          </a:prstGeom>
          <a:solidFill>
            <a:schemeClr val="accent1"/>
          </a:solidFill>
          <a:ln w="12700">
            <a:solidFill>
              <a:schemeClr val="accent1"/>
            </a:solidFill>
            <a:prstDash val="solid"/>
          </a:ln>
        </p:spPr>
      </p:sp>
      <p:pic>
        <p:nvPicPr>
          <p:cNvPr id="14" name="Image 2" descr="preencoded.png">    </p:cNvPr>
          <p:cNvPicPr>
            <a:picLocks noChangeAspect="1"/>
          </p:cNvPicPr>
          <p:nvPr/>
        </p:nvPicPr>
        <p:blipFill>
          <a:blip r:embed="rId3"/>
          <a:stretch>
            <a:fillRect/>
          </a:stretch>
        </p:blipFill>
        <p:spPr>
          <a:xfrm>
            <a:off x="6325819" y="1525219"/>
            <a:ext cx="332842" cy="332842"/>
          </a:xfrm>
          <a:prstGeom prst="rect">
            <a:avLst/>
          </a:prstGeom>
        </p:spPr>
      </p:pic>
      <p:sp>
        <p:nvSpPr>
          <p:cNvPr id="15" name="Text 9"/>
          <p:cNvSpPr txBox="1"/>
          <p:nvPr/>
        </p:nvSpPr>
        <p:spPr>
          <a:xfrm>
            <a:off x="6172200" y="2084832"/>
            <a:ext cx="2331720" cy="2505456"/>
          </a:xfrm>
          <a:prstGeom prst="rect">
            <a:avLst/>
          </a:prstGeom>
          <a:noFill/>
          <a:ln/>
        </p:spPr>
        <p:txBody>
          <a:bodyPr wrap="square" lIns="0" tIns="0" rIns="0" bIns="0" rtlCol="0" anchor="t"/>
          <a:lstStyle/>
          <a:p>
            <a:pPr indent="0" marL="0">
              <a:buNone/>
            </a:pPr>
            <a:r>
              <a:rPr lang="en-US" sz="1700" b="1" dirty="0">
                <a:solidFill>
                  <a:schemeClr val="accent1"/>
                </a:solidFill>
              </a:rPr>
              <a:t>Kidneys</a:t>
            </a:r>
            <a:endParaRPr lang="en-US" sz="1700" dirty="0"/>
          </a:p>
          <a:p>
            <a:pPr indent="0" marL="0">
              <a:spcBef>
                <a:spcPts val="400"/>
              </a:spcBef>
              <a:buNone/>
            </a:pPr>
            <a:r>
              <a:rPr lang="en-US" sz="1500" dirty="0">
                <a:solidFill>
                  <a:schemeClr val="tx1"/>
                </a:solidFill>
              </a:rPr>
              <a:t>Blood pressure lets the kidneys filter waste out of the blood. Together they keep blood volume right.</a:t>
            </a:r>
            <a:endParaRPr lang="en-US" sz="1700" dirty="0"/>
          </a:p>
        </p:txBody>
      </p:sp>
      <p:sp>
        <p:nvSpPr>
          <p:cNvPr id="16" name="Shape 10"/>
          <p:cNvSpPr/>
          <p:nvPr/>
        </p:nvSpPr>
        <p:spPr>
          <a:xfrm>
            <a:off x="457200" y="4846320"/>
            <a:ext cx="8229600" cy="640080"/>
          </a:xfrm>
          <a:prstGeom prst="roundRect">
            <a:avLst>
              <a:gd name="adj" fmla="val 14286"/>
            </a:avLst>
          </a:prstGeom>
          <a:solidFill>
            <a:schemeClr val="bg2"/>
          </a:solidFill>
          <a:ln w="12700">
            <a:solidFill>
              <a:schemeClr val="accent1"/>
            </a:solidFill>
            <a:prstDash val="solid"/>
          </a:ln>
        </p:spPr>
      </p:sp>
      <p:sp>
        <p:nvSpPr>
          <p:cNvPr id="17" name="Text 11"/>
          <p:cNvSpPr txBox="1"/>
          <p:nvPr/>
        </p:nvSpPr>
        <p:spPr>
          <a:xfrm>
            <a:off x="594360" y="4846320"/>
            <a:ext cx="7955280" cy="640080"/>
          </a:xfrm>
          <a:prstGeom prst="rect">
            <a:avLst/>
          </a:prstGeom>
          <a:noFill/>
          <a:ln/>
        </p:spPr>
        <p:txBody>
          <a:bodyPr wrap="square" lIns="0" tIns="0" rIns="0" bIns="0" rtlCol="0" anchor="ctr"/>
          <a:lstStyle/>
          <a:p>
            <a:pPr indent="0" marL="0">
              <a:buNone/>
            </a:pPr>
            <a:r>
              <a:rPr lang="en-US" sz="1600" b="1" dirty="0">
                <a:solidFill>
                  <a:schemeClr val="accent1"/>
                </a:solidFill>
              </a:rPr>
              <a:t>In simple terms:  </a:t>
            </a:r>
            <a:pPr indent="0" marL="0">
              <a:buNone/>
            </a:pPr>
            <a:r>
              <a:rPr lang="en-US" sz="1600" dirty="0">
                <a:solidFill>
                  <a:schemeClr val="tx1"/>
                </a:solidFill>
              </a:rPr>
              <a:t>every organ depends on the heart for its supply of oxygen.</a:t>
            </a:r>
            <a:endParaRPr lang="en-US" sz="16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Working with the skin: controlling temperature</a:t>
            </a:r>
            <a:endParaRPr lang="en-US" sz="2800" dirty="0"/>
          </a:p>
        </p:txBody>
      </p:sp>
      <p:sp>
        <p:nvSpPr>
          <p:cNvPr id="4" name="Shape 1"/>
          <p:cNvSpPr/>
          <p:nvPr/>
        </p:nvSpPr>
        <p:spPr>
          <a:xfrm>
            <a:off x="457200" y="1234440"/>
            <a:ext cx="3977640" cy="3520440"/>
          </a:xfrm>
          <a:prstGeom prst="roundRect">
            <a:avLst>
              <a:gd name="adj" fmla="val 2078"/>
            </a:avLst>
          </a:prstGeom>
          <a:solidFill>
            <a:schemeClr val="accent2">
              <a:alpha val="12000"/>
            </a:schemeClr>
          </a:solidFill>
          <a:ln w="12700">
            <a:solidFill>
              <a:schemeClr val="accent2">
                <a:alpha val="40000"/>
              </a:schemeClr>
            </a:solidFill>
            <a:prstDash val="solid"/>
          </a:ln>
        </p:spPr>
      </p:sp>
      <p:sp>
        <p:nvSpPr>
          <p:cNvPr id="5" name="Shape 2"/>
          <p:cNvSpPr/>
          <p:nvPr/>
        </p:nvSpPr>
        <p:spPr>
          <a:xfrm>
            <a:off x="594360" y="1371600"/>
            <a:ext cx="685800" cy="685800"/>
          </a:xfrm>
          <a:prstGeom prst="ellipse">
            <a:avLst/>
          </a:prstGeom>
          <a:solidFill>
            <a:schemeClr val="accent2"/>
          </a:solidFill>
          <a:ln w="12700">
            <a:solidFill>
              <a:schemeClr val="accent2"/>
            </a:solidFill>
            <a:prstDash val="solid"/>
          </a:ln>
        </p:spPr>
      </p:sp>
      <p:pic>
        <p:nvPicPr>
          <p:cNvPr id="6" name="Image 0" descr="preencoded.png">    </p:cNvPr>
          <p:cNvPicPr>
            <a:picLocks noChangeAspect="1"/>
          </p:cNvPicPr>
          <p:nvPr/>
        </p:nvPicPr>
        <p:blipFill>
          <a:blip r:embed="rId1"/>
          <a:stretch>
            <a:fillRect/>
          </a:stretch>
        </p:blipFill>
        <p:spPr>
          <a:xfrm>
            <a:off x="758952" y="1536192"/>
            <a:ext cx="356616" cy="356616"/>
          </a:xfrm>
          <a:prstGeom prst="rect">
            <a:avLst/>
          </a:prstGeom>
        </p:spPr>
      </p:pic>
      <p:sp>
        <p:nvSpPr>
          <p:cNvPr id="7" name="Text 3"/>
          <p:cNvSpPr txBox="1"/>
          <p:nvPr/>
        </p:nvSpPr>
        <p:spPr>
          <a:xfrm>
            <a:off x="594360" y="2130552"/>
            <a:ext cx="3703320" cy="2551176"/>
          </a:xfrm>
          <a:prstGeom prst="rect">
            <a:avLst/>
          </a:prstGeom>
          <a:noFill/>
          <a:ln/>
        </p:spPr>
        <p:txBody>
          <a:bodyPr wrap="square" lIns="0" tIns="0" rIns="0" bIns="0" rtlCol="0" anchor="t"/>
          <a:lstStyle/>
          <a:p>
            <a:pPr indent="0" marL="0">
              <a:buNone/>
            </a:pPr>
            <a:r>
              <a:rPr lang="en-US" sz="1900" b="1" dirty="0">
                <a:solidFill>
                  <a:schemeClr val="accent2"/>
                </a:solidFill>
              </a:rPr>
              <a:t>Too hot</a:t>
            </a:r>
            <a:endParaRPr lang="en-US" sz="1900" dirty="0"/>
          </a:p>
          <a:p>
            <a:pPr marL="152400" indent="-152400">
              <a:spcBef>
                <a:spcPts val="400"/>
              </a:spcBef>
              <a:buSzPct val="100000"/>
              <a:buChar char="•"/>
            </a:pPr>
            <a:r>
              <a:rPr lang="en-US" sz="1600" dirty="0">
                <a:solidFill>
                  <a:schemeClr val="tx1"/>
                </a:solidFill>
              </a:rPr>
              <a:t>Blood vessels in the skin widen (dilate)</a:t>
            </a:r>
            <a:endParaRPr lang="en-US" sz="1900" dirty="0"/>
          </a:p>
          <a:p>
            <a:pPr marL="152400" indent="-152400">
              <a:spcBef>
                <a:spcPts val="300"/>
              </a:spcBef>
              <a:buSzPct val="100000"/>
              <a:buChar char="•"/>
            </a:pPr>
            <a:r>
              <a:rPr lang="en-US" sz="1600" dirty="0">
                <a:solidFill>
                  <a:schemeClr val="tx1"/>
                </a:solidFill>
              </a:rPr>
              <a:t>More warm blood flows near the surface</a:t>
            </a:r>
            <a:endParaRPr lang="en-US" sz="1900" dirty="0"/>
          </a:p>
          <a:p>
            <a:pPr marL="152400" indent="-152400">
              <a:spcBef>
                <a:spcPts val="300"/>
              </a:spcBef>
              <a:buSzPct val="100000"/>
              <a:buChar char="•"/>
            </a:pPr>
            <a:r>
              <a:rPr lang="en-US" sz="1600" dirty="0">
                <a:solidFill>
                  <a:schemeClr val="tx1"/>
                </a:solidFill>
              </a:rPr>
              <a:t>Heat escapes through the skin, cooling the body</a:t>
            </a:r>
            <a:endParaRPr lang="en-US" sz="1900" dirty="0"/>
          </a:p>
          <a:p>
            <a:pPr marL="152400" indent="-152400">
              <a:spcBef>
                <a:spcPts val="300"/>
              </a:spcBef>
              <a:buSzPct val="100000"/>
              <a:buChar char="•"/>
            </a:pPr>
            <a:r>
              <a:rPr lang="en-US" sz="1600" i="1" dirty="0">
                <a:solidFill>
                  <a:schemeClr val="tx1"/>
                </a:solidFill>
              </a:rPr>
              <a:t>The person looks flushed or red</a:t>
            </a:r>
            <a:endParaRPr lang="en-US" sz="1900" dirty="0"/>
          </a:p>
        </p:txBody>
      </p:sp>
      <p:sp>
        <p:nvSpPr>
          <p:cNvPr id="8" name="Shape 4"/>
          <p:cNvSpPr/>
          <p:nvPr/>
        </p:nvSpPr>
        <p:spPr>
          <a:xfrm>
            <a:off x="4709160" y="1234440"/>
            <a:ext cx="3977640" cy="3520440"/>
          </a:xfrm>
          <a:prstGeom prst="roundRect">
            <a:avLst>
              <a:gd name="adj" fmla="val 2078"/>
            </a:avLst>
          </a:prstGeom>
          <a:solidFill>
            <a:schemeClr val="accent3">
              <a:alpha val="12000"/>
            </a:schemeClr>
          </a:solidFill>
          <a:ln w="12700">
            <a:solidFill>
              <a:schemeClr val="accent3">
                <a:alpha val="40000"/>
              </a:schemeClr>
            </a:solidFill>
            <a:prstDash val="solid"/>
          </a:ln>
        </p:spPr>
      </p:sp>
      <p:sp>
        <p:nvSpPr>
          <p:cNvPr id="9" name="Shape 5"/>
          <p:cNvSpPr/>
          <p:nvPr/>
        </p:nvSpPr>
        <p:spPr>
          <a:xfrm>
            <a:off x="4846320" y="1371600"/>
            <a:ext cx="685800" cy="685800"/>
          </a:xfrm>
          <a:prstGeom prst="ellipse">
            <a:avLst/>
          </a:prstGeom>
          <a:solidFill>
            <a:schemeClr val="accent3"/>
          </a:solidFill>
          <a:ln w="12700">
            <a:solidFill>
              <a:schemeClr val="accent3"/>
            </a:solidFill>
            <a:prstDash val="solid"/>
          </a:ln>
        </p:spPr>
      </p:sp>
      <p:pic>
        <p:nvPicPr>
          <p:cNvPr id="10" name="Image 1" descr="preencoded.png">    </p:cNvPr>
          <p:cNvPicPr>
            <a:picLocks noChangeAspect="1"/>
          </p:cNvPicPr>
          <p:nvPr/>
        </p:nvPicPr>
        <p:blipFill>
          <a:blip r:embed="rId2"/>
          <a:stretch>
            <a:fillRect/>
          </a:stretch>
        </p:blipFill>
        <p:spPr>
          <a:xfrm>
            <a:off x="5010912" y="1536192"/>
            <a:ext cx="356616" cy="356616"/>
          </a:xfrm>
          <a:prstGeom prst="rect">
            <a:avLst/>
          </a:prstGeom>
        </p:spPr>
      </p:pic>
      <p:sp>
        <p:nvSpPr>
          <p:cNvPr id="11" name="Text 6"/>
          <p:cNvSpPr txBox="1"/>
          <p:nvPr/>
        </p:nvSpPr>
        <p:spPr>
          <a:xfrm>
            <a:off x="4846320" y="2130552"/>
            <a:ext cx="3703320" cy="2551176"/>
          </a:xfrm>
          <a:prstGeom prst="rect">
            <a:avLst/>
          </a:prstGeom>
          <a:noFill/>
          <a:ln/>
        </p:spPr>
        <p:txBody>
          <a:bodyPr wrap="square" lIns="0" tIns="0" rIns="0" bIns="0" rtlCol="0" anchor="t"/>
          <a:lstStyle/>
          <a:p>
            <a:pPr indent="0" marL="0">
              <a:buNone/>
            </a:pPr>
            <a:r>
              <a:rPr lang="en-US" sz="1900" b="1" dirty="0">
                <a:solidFill>
                  <a:schemeClr val="accent3"/>
                </a:solidFill>
              </a:rPr>
              <a:t>Too cold</a:t>
            </a:r>
            <a:endParaRPr lang="en-US" sz="1900" dirty="0"/>
          </a:p>
          <a:p>
            <a:pPr marL="152400" indent="-152400">
              <a:spcBef>
                <a:spcPts val="400"/>
              </a:spcBef>
              <a:buSzPct val="100000"/>
              <a:buChar char="•"/>
            </a:pPr>
            <a:r>
              <a:rPr lang="en-US" sz="1600" dirty="0">
                <a:solidFill>
                  <a:schemeClr val="tx1"/>
                </a:solidFill>
              </a:rPr>
              <a:t>Blood vessels in the skin narrow (constrict)</a:t>
            </a:r>
            <a:endParaRPr lang="en-US" sz="1900" dirty="0"/>
          </a:p>
          <a:p>
            <a:pPr marL="152400" indent="-152400">
              <a:spcBef>
                <a:spcPts val="300"/>
              </a:spcBef>
              <a:buSzPct val="100000"/>
              <a:buChar char="•"/>
            </a:pPr>
            <a:r>
              <a:rPr lang="en-US" sz="1600" dirty="0">
                <a:solidFill>
                  <a:schemeClr val="tx1"/>
                </a:solidFill>
              </a:rPr>
              <a:t>Less warm blood reaches the surface</a:t>
            </a:r>
            <a:endParaRPr lang="en-US" sz="1900" dirty="0"/>
          </a:p>
          <a:p>
            <a:pPr marL="152400" indent="-152400">
              <a:spcBef>
                <a:spcPts val="300"/>
              </a:spcBef>
              <a:buSzPct val="100000"/>
              <a:buChar char="•"/>
            </a:pPr>
            <a:r>
              <a:rPr lang="en-US" sz="1600" dirty="0">
                <a:solidFill>
                  <a:schemeClr val="tx1"/>
                </a:solidFill>
              </a:rPr>
              <a:t>The heart keeps blood deep around the vital organs</a:t>
            </a:r>
            <a:endParaRPr lang="en-US" sz="1900" dirty="0"/>
          </a:p>
          <a:p>
            <a:pPr marL="152400" indent="-152400">
              <a:spcBef>
                <a:spcPts val="300"/>
              </a:spcBef>
              <a:buSzPct val="100000"/>
              <a:buChar char="•"/>
            </a:pPr>
            <a:r>
              <a:rPr lang="en-US" sz="1600" i="1" dirty="0">
                <a:solidFill>
                  <a:schemeClr val="tx1"/>
                </a:solidFill>
              </a:rPr>
              <a:t>The person looks pale</a:t>
            </a:r>
            <a:endParaRPr lang="en-US" sz="1900" dirty="0"/>
          </a:p>
        </p:txBody>
      </p:sp>
      <p:sp>
        <p:nvSpPr>
          <p:cNvPr id="12" name="Shape 7"/>
          <p:cNvSpPr/>
          <p:nvPr/>
        </p:nvSpPr>
        <p:spPr>
          <a:xfrm>
            <a:off x="457200" y="4937760"/>
            <a:ext cx="8229600" cy="594360"/>
          </a:xfrm>
          <a:prstGeom prst="roundRect">
            <a:avLst>
              <a:gd name="adj" fmla="val 15385"/>
            </a:avLst>
          </a:prstGeom>
          <a:solidFill>
            <a:schemeClr val="bg2"/>
          </a:solidFill>
          <a:ln w="12700">
            <a:solidFill>
              <a:schemeClr val="accent1"/>
            </a:solidFill>
            <a:prstDash val="solid"/>
          </a:ln>
        </p:spPr>
      </p:sp>
      <p:sp>
        <p:nvSpPr>
          <p:cNvPr id="13" name="Text 8"/>
          <p:cNvSpPr txBox="1"/>
          <p:nvPr/>
        </p:nvSpPr>
        <p:spPr>
          <a:xfrm>
            <a:off x="594360" y="4937760"/>
            <a:ext cx="7955280" cy="594360"/>
          </a:xfrm>
          <a:prstGeom prst="rect">
            <a:avLst/>
          </a:prstGeom>
          <a:noFill/>
          <a:ln/>
        </p:spPr>
        <p:txBody>
          <a:bodyPr wrap="square" lIns="0" tIns="0" rIns="0" bIns="0" rtlCol="0" anchor="ctr"/>
          <a:lstStyle/>
          <a:p>
            <a:pPr indent="0" marL="0">
              <a:buNone/>
            </a:pPr>
            <a:r>
              <a:rPr lang="en-US" sz="1600" b="1" dirty="0">
                <a:solidFill>
                  <a:schemeClr val="accent1"/>
                </a:solidFill>
              </a:rPr>
              <a:t>In simple terms:  </a:t>
            </a:r>
            <a:pPr indent="0" marL="0">
              <a:buNone/>
            </a:pPr>
            <a:r>
              <a:rPr lang="en-US" sz="1600" dirty="0">
                <a:solidFill>
                  <a:schemeClr val="tx1"/>
                </a:solidFill>
              </a:rPr>
              <a:t>open the vessels to lose heat, close them to keep heat.</a:t>
            </a:r>
            <a:endParaRPr lang="en-US" sz="1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ph idx="100" type="title" hasCustomPrompt="1"/>
          </p:nvPr>
        </p:nvSpPr>
        <p:spPr>
          <a:xfrm>
            <a:off x="502920" y="2011680"/>
            <a:ext cx="5669280" cy="1097280"/>
          </a:xfrm>
          <a:prstGeom prst="rect">
            <a:avLst/>
          </a:prstGeom>
          <a:noFill/>
          <a:ln/>
        </p:spPr>
        <p:txBody>
          <a:bodyPr wrap="square" lIns="0" tIns="0" rIns="0" bIns="0" rtlCol="0" anchor="b"/>
          <a:lstStyle/>
          <a:p>
            <a:pPr algn="l" indent="0" marL="0">
              <a:buNone/>
            </a:pPr>
            <a:r>
              <a:rPr lang="en-US" sz="3600" b="1" dirty="0">
                <a:solidFill>
                  <a:schemeClr val="bg1"/>
                </a:solidFill>
              </a:rPr>
              <a:t>Case study 1: Joy's hot afternoon</a:t>
            </a:r>
            <a:endParaRPr lang="en-US" sz="3600" dirty="0"/>
          </a:p>
        </p:txBody>
      </p:sp>
      <p:sp>
        <p:nvSpPr>
          <p:cNvPr id="3" name="Text 0"/>
          <p:cNvSpPr/>
          <p:nvPr>
            <p:ph idx="101" type="body" hasCustomPrompt="1"/>
          </p:nvPr>
        </p:nvSpPr>
        <p:spPr>
          <a:xfrm>
            <a:off x="502920" y="3200400"/>
            <a:ext cx="5669280" cy="1097280"/>
          </a:xfrm>
          <a:prstGeom prst="rect">
            <a:avLst/>
          </a:prstGeom>
          <a:noFill/>
          <a:ln/>
        </p:spPr>
        <p:txBody>
          <a:bodyPr wrap="square" lIns="0" tIns="0" rIns="0" bIns="0" rtlCol="0" anchor="t"/>
          <a:lstStyle/>
          <a:p>
            <a:pPr algn="l" indent="0" marL="0">
              <a:buNone/>
            </a:pPr>
            <a:r>
              <a:rPr lang="en-US" sz="1800" dirty="0">
                <a:solidFill>
                  <a:schemeClr val="bg1"/>
                </a:solidFill>
              </a:rPr>
              <a:t>Group discussion: 15 minutes</a:t>
            </a:r>
            <a:endParaRPr lang="en-US" sz="1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Case study 1: meet Joy</a:t>
            </a:r>
            <a:endParaRPr lang="en-US" sz="2800" dirty="0"/>
          </a:p>
        </p:txBody>
      </p:sp>
      <p:sp>
        <p:nvSpPr>
          <p:cNvPr id="4" name="Shape 1"/>
          <p:cNvSpPr/>
          <p:nvPr/>
        </p:nvSpPr>
        <p:spPr>
          <a:xfrm>
            <a:off x="7223760" y="475488"/>
            <a:ext cx="1463040" cy="329184"/>
          </a:xfrm>
          <a:prstGeom prst="roundRect">
            <a:avLst>
              <a:gd name="adj" fmla="val 50000"/>
            </a:avLst>
          </a:prstGeom>
          <a:solidFill>
            <a:schemeClr val="accent5"/>
          </a:solidFill>
          <a:ln w="12700">
            <a:solidFill>
              <a:schemeClr val="accent5"/>
            </a:solidFill>
            <a:prstDash val="solid"/>
          </a:ln>
        </p:spPr>
      </p:sp>
      <p:sp>
        <p:nvSpPr>
          <p:cNvPr id="5" name="Text 2"/>
          <p:cNvSpPr txBox="1"/>
          <p:nvPr/>
        </p:nvSpPr>
        <p:spPr>
          <a:xfrm>
            <a:off x="7223760" y="475488"/>
            <a:ext cx="1463040" cy="329184"/>
          </a:xfrm>
          <a:prstGeom prst="rect">
            <a:avLst/>
          </a:prstGeom>
          <a:noFill/>
          <a:ln/>
        </p:spPr>
        <p:txBody>
          <a:bodyPr wrap="square" lIns="0" tIns="0" rIns="0" bIns="0" rtlCol="0" anchor="ctr"/>
          <a:lstStyle/>
          <a:p>
            <a:pPr algn="ctr" indent="0" marL="0">
              <a:buNone/>
            </a:pPr>
            <a:r>
              <a:rPr lang="en-US" sz="1200" b="1" dirty="0">
                <a:solidFill>
                  <a:schemeClr val="bg1"/>
                </a:solidFill>
              </a:rPr>
              <a:t>15 minutes</a:t>
            </a:r>
            <a:endParaRPr lang="en-US" sz="1200" dirty="0"/>
          </a:p>
        </p:txBody>
      </p:sp>
      <p:sp>
        <p:nvSpPr>
          <p:cNvPr id="6" name="Shape 3"/>
          <p:cNvSpPr/>
          <p:nvPr/>
        </p:nvSpPr>
        <p:spPr>
          <a:xfrm>
            <a:off x="457200" y="1234440"/>
            <a:ext cx="2651760" cy="4297680"/>
          </a:xfrm>
          <a:prstGeom prst="roundRect">
            <a:avLst>
              <a:gd name="adj" fmla="val 2759"/>
            </a:avLst>
          </a:prstGeom>
          <a:solidFill>
            <a:schemeClr val="accent5">
              <a:alpha val="12000"/>
            </a:schemeClr>
          </a:solidFill>
          <a:ln w="12700">
            <a:solidFill>
              <a:schemeClr val="accent5">
                <a:alpha val="45000"/>
              </a:schemeClr>
            </a:solidFill>
            <a:prstDash val="solid"/>
          </a:ln>
        </p:spPr>
      </p:sp>
      <p:sp>
        <p:nvSpPr>
          <p:cNvPr id="7" name="Shape 4"/>
          <p:cNvSpPr/>
          <p:nvPr/>
        </p:nvSpPr>
        <p:spPr>
          <a:xfrm>
            <a:off x="1280160" y="1417320"/>
            <a:ext cx="1005840" cy="1005840"/>
          </a:xfrm>
          <a:prstGeom prst="ellipse">
            <a:avLst/>
          </a:prstGeom>
          <a:solidFill>
            <a:schemeClr val="accent5"/>
          </a:solidFill>
          <a:ln w="12700">
            <a:solidFill>
              <a:schemeClr val="accent5"/>
            </a:solidFill>
            <a:prstDash val="solid"/>
          </a:ln>
        </p:spPr>
      </p:sp>
      <p:pic>
        <p:nvPicPr>
          <p:cNvPr id="8" name="Image 0" descr="preencoded.png">    </p:cNvPr>
          <p:cNvPicPr>
            <a:picLocks noChangeAspect="1"/>
          </p:cNvPicPr>
          <p:nvPr/>
        </p:nvPicPr>
        <p:blipFill>
          <a:blip r:embed="rId1"/>
          <a:stretch>
            <a:fillRect/>
          </a:stretch>
        </p:blipFill>
        <p:spPr>
          <a:xfrm>
            <a:off x="1521562" y="1658722"/>
            <a:ext cx="523037" cy="523037"/>
          </a:xfrm>
          <a:prstGeom prst="rect">
            <a:avLst/>
          </a:prstGeom>
        </p:spPr>
      </p:pic>
      <p:sp>
        <p:nvSpPr>
          <p:cNvPr id="9" name="Text 5"/>
          <p:cNvSpPr txBox="1"/>
          <p:nvPr/>
        </p:nvSpPr>
        <p:spPr>
          <a:xfrm>
            <a:off x="548640" y="2514600"/>
            <a:ext cx="2468880" cy="457200"/>
          </a:xfrm>
          <a:prstGeom prst="rect">
            <a:avLst/>
          </a:prstGeom>
          <a:noFill/>
          <a:ln/>
        </p:spPr>
        <p:txBody>
          <a:bodyPr wrap="square" lIns="0" tIns="0" rIns="0" bIns="0" rtlCol="0" anchor="ctr"/>
          <a:lstStyle/>
          <a:p>
            <a:pPr algn="ctr" indent="0" marL="0">
              <a:buNone/>
            </a:pPr>
            <a:r>
              <a:rPr lang="en-US" sz="2000" b="1" dirty="0">
                <a:solidFill>
                  <a:schemeClr val="accent5"/>
                </a:solidFill>
              </a:rPr>
              <a:t>Joy, 78</a:t>
            </a:r>
            <a:endParaRPr lang="en-US" sz="2000" dirty="0"/>
          </a:p>
        </p:txBody>
      </p:sp>
      <p:sp>
        <p:nvSpPr>
          <p:cNvPr id="10" name="Text 6"/>
          <p:cNvSpPr txBox="1"/>
          <p:nvPr/>
        </p:nvSpPr>
        <p:spPr>
          <a:xfrm>
            <a:off x="640080" y="3063240"/>
            <a:ext cx="2331720" cy="2377440"/>
          </a:xfrm>
          <a:prstGeom prst="rect">
            <a:avLst/>
          </a:prstGeom>
          <a:noFill/>
          <a:ln/>
        </p:spPr>
        <p:txBody>
          <a:bodyPr wrap="square" lIns="0" tIns="0" rIns="0" bIns="0" rtlCol="0" anchor="t"/>
          <a:lstStyle/>
          <a:p>
            <a:pPr indent="0" marL="0">
              <a:buNone/>
            </a:pPr>
            <a:r>
              <a:rPr lang="en-US" sz="1400" b="1" dirty="0">
                <a:solidFill>
                  <a:schemeClr val="tx2"/>
                </a:solidFill>
              </a:rPr>
              <a:t>Lives in: </a:t>
            </a:r>
            <a:pPr indent="0" marL="0">
              <a:spcAft>
                <a:spcPts val="600"/>
              </a:spcAft>
              <a:buNone/>
            </a:pPr>
            <a:r>
              <a:rPr lang="en-US" sz="1400" dirty="0">
                <a:solidFill>
                  <a:schemeClr val="tx1"/>
                </a:solidFill>
              </a:rPr>
              <a:t>a residential care home</a:t>
            </a:r>
            <a:endParaRPr lang="en-US" sz="1400" dirty="0"/>
          </a:p>
          <a:p>
            <a:pPr indent="0" marL="0">
              <a:buNone/>
            </a:pPr>
            <a:r>
              <a:rPr lang="en-US" sz="1400" b="1" dirty="0">
                <a:solidFill>
                  <a:schemeClr val="tx2"/>
                </a:solidFill>
              </a:rPr>
              <a:t>Health: </a:t>
            </a:r>
            <a:pPr indent="0" marL="0">
              <a:spcAft>
                <a:spcPts val="600"/>
              </a:spcAft>
              <a:buNone/>
            </a:pPr>
            <a:r>
              <a:rPr lang="en-US" sz="1400" dirty="0">
                <a:solidFill>
                  <a:schemeClr val="tx1"/>
                </a:solidFill>
              </a:rPr>
              <a:t>takes tablets for high blood pressure</a:t>
            </a:r>
            <a:endParaRPr lang="en-US" sz="1400" dirty="0"/>
          </a:p>
          <a:p>
            <a:pPr indent="0" marL="0">
              <a:buNone/>
            </a:pPr>
            <a:r>
              <a:rPr lang="en-US" sz="1400" b="1" dirty="0">
                <a:solidFill>
                  <a:schemeClr val="tx2"/>
                </a:solidFill>
              </a:rPr>
              <a:t>Today: </a:t>
            </a:r>
            <a:pPr indent="0" marL="0">
              <a:spcAft>
                <a:spcPts val="600"/>
              </a:spcAft>
              <a:buNone/>
            </a:pPr>
            <a:r>
              <a:rPr lang="en-US" sz="1400" dirty="0">
                <a:solidFill>
                  <a:schemeClr val="tx1"/>
                </a:solidFill>
              </a:rPr>
              <a:t>a very hot summer day</a:t>
            </a:r>
            <a:endParaRPr lang="en-US" sz="1400" dirty="0"/>
          </a:p>
        </p:txBody>
      </p:sp>
      <p:sp>
        <p:nvSpPr>
          <p:cNvPr id="11" name="Shape 7"/>
          <p:cNvSpPr/>
          <p:nvPr/>
        </p:nvSpPr>
        <p:spPr>
          <a:xfrm>
            <a:off x="3337560" y="1234440"/>
            <a:ext cx="5349240" cy="4297680"/>
          </a:xfrm>
          <a:prstGeom prst="roundRect">
            <a:avLst>
              <a:gd name="adj" fmla="val 1702"/>
            </a:avLst>
          </a:prstGeom>
          <a:solidFill>
            <a:srgbClr val="FFFFFF"/>
          </a:solidFill>
          <a:ln w="15875">
            <a:solidFill>
              <a:schemeClr val="accent5"/>
            </a:solidFill>
            <a:prstDash val="solid"/>
          </a:ln>
        </p:spPr>
      </p:sp>
      <p:sp>
        <p:nvSpPr>
          <p:cNvPr id="12" name="Text 8"/>
          <p:cNvSpPr txBox="1"/>
          <p:nvPr/>
        </p:nvSpPr>
        <p:spPr>
          <a:xfrm>
            <a:off x="3520440" y="1371600"/>
            <a:ext cx="4983480" cy="365760"/>
          </a:xfrm>
          <a:prstGeom prst="rect">
            <a:avLst/>
          </a:prstGeom>
          <a:noFill/>
          <a:ln/>
        </p:spPr>
        <p:txBody>
          <a:bodyPr wrap="square" lIns="0" tIns="0" rIns="0" bIns="0" rtlCol="0" anchor="ctr"/>
          <a:lstStyle/>
          <a:p>
            <a:pPr indent="0" marL="0">
              <a:buNone/>
            </a:pPr>
            <a:r>
              <a:rPr lang="en-US" sz="1700" b="1" dirty="0">
                <a:solidFill>
                  <a:schemeClr val="accent5"/>
                </a:solidFill>
              </a:rPr>
              <a:t>The situation</a:t>
            </a:r>
            <a:endParaRPr lang="en-US" sz="1700" dirty="0"/>
          </a:p>
        </p:txBody>
      </p:sp>
      <p:sp>
        <p:nvSpPr>
          <p:cNvPr id="13" name="Text 9"/>
          <p:cNvSpPr txBox="1"/>
          <p:nvPr/>
        </p:nvSpPr>
        <p:spPr>
          <a:xfrm>
            <a:off x="3520440" y="1783080"/>
            <a:ext cx="4983480" cy="3657600"/>
          </a:xfrm>
          <a:prstGeom prst="rect">
            <a:avLst/>
          </a:prstGeom>
          <a:noFill/>
          <a:ln/>
        </p:spPr>
        <p:txBody>
          <a:bodyPr wrap="square" lIns="0" tIns="0" rIns="0" bIns="0" rtlCol="0" anchor="t"/>
          <a:lstStyle/>
          <a:p>
            <a:pPr indent="0" marL="0">
              <a:spcAft>
                <a:spcPts val="1000"/>
              </a:spcAft>
              <a:buNone/>
            </a:pPr>
            <a:r>
              <a:rPr lang="en-US" sz="1700" dirty="0">
                <a:solidFill>
                  <a:schemeClr val="tx1"/>
                </a:solidFill>
              </a:rPr>
              <a:t>Joy has just come back inside after a slow walk around the garden on a very hot afternoon. She has not had much to drink today.</a:t>
            </a:r>
            <a:endParaRPr lang="en-US" sz="1700" dirty="0"/>
          </a:p>
          <a:p>
            <a:pPr indent="0" marL="0">
              <a:spcAft>
                <a:spcPts val="1000"/>
              </a:spcAft>
              <a:buNone/>
            </a:pPr>
            <a:r>
              <a:rPr lang="en-US" sz="1700" dirty="0">
                <a:solidFill>
                  <a:schemeClr val="tx1"/>
                </a:solidFill>
              </a:rPr>
              <a:t>As you help her sit down, you notice her face and arms look red and flushed. She says, "My heart is racing" and "I feel a bit dizzy."</a:t>
            </a:r>
            <a:endParaRPr lang="en-US" sz="1700" dirty="0"/>
          </a:p>
          <a:p>
            <a:pPr indent="0" marL="0">
              <a:spcAft>
                <a:spcPts val="1000"/>
              </a:spcAft>
              <a:buNone/>
            </a:pPr>
            <a:r>
              <a:rPr lang="en-US" sz="1700" dirty="0">
                <a:solidFill>
                  <a:schemeClr val="tx1"/>
                </a:solidFill>
              </a:rPr>
              <a:t>You check her pulse: it feels fast. Her skin is warm to touch.</a:t>
            </a:r>
            <a:endParaRPr lang="en-US" sz="17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Case study 1: discuss in your group</a:t>
            </a:r>
            <a:endParaRPr lang="en-US" sz="2800" dirty="0"/>
          </a:p>
        </p:txBody>
      </p:sp>
      <p:sp>
        <p:nvSpPr>
          <p:cNvPr id="4" name="Shape 1"/>
          <p:cNvSpPr/>
          <p:nvPr/>
        </p:nvSpPr>
        <p:spPr>
          <a:xfrm>
            <a:off x="7223760" y="475488"/>
            <a:ext cx="1463040" cy="329184"/>
          </a:xfrm>
          <a:prstGeom prst="roundRect">
            <a:avLst>
              <a:gd name="adj" fmla="val 50000"/>
            </a:avLst>
          </a:prstGeom>
          <a:solidFill>
            <a:schemeClr val="accent5"/>
          </a:solidFill>
          <a:ln w="12700">
            <a:solidFill>
              <a:schemeClr val="accent5"/>
            </a:solidFill>
            <a:prstDash val="solid"/>
          </a:ln>
        </p:spPr>
      </p:sp>
      <p:sp>
        <p:nvSpPr>
          <p:cNvPr id="5" name="Text 2"/>
          <p:cNvSpPr txBox="1"/>
          <p:nvPr/>
        </p:nvSpPr>
        <p:spPr>
          <a:xfrm>
            <a:off x="7223760" y="475488"/>
            <a:ext cx="1463040" cy="329184"/>
          </a:xfrm>
          <a:prstGeom prst="rect">
            <a:avLst/>
          </a:prstGeom>
          <a:noFill/>
          <a:ln/>
        </p:spPr>
        <p:txBody>
          <a:bodyPr wrap="square" lIns="0" tIns="0" rIns="0" bIns="0" rtlCol="0" anchor="ctr"/>
          <a:lstStyle/>
          <a:p>
            <a:pPr algn="ctr" indent="0" marL="0">
              <a:buNone/>
            </a:pPr>
            <a:r>
              <a:rPr lang="en-US" sz="1200" b="1" dirty="0">
                <a:solidFill>
                  <a:schemeClr val="bg1"/>
                </a:solidFill>
              </a:rPr>
              <a:t>15 minutes</a:t>
            </a:r>
            <a:endParaRPr lang="en-US" sz="1200" dirty="0"/>
          </a:p>
        </p:txBody>
      </p:sp>
      <p:sp>
        <p:nvSpPr>
          <p:cNvPr id="6" name="Shape 3"/>
          <p:cNvSpPr/>
          <p:nvPr/>
        </p:nvSpPr>
        <p:spPr>
          <a:xfrm>
            <a:off x="457200" y="1188720"/>
            <a:ext cx="4023360" cy="1600200"/>
          </a:xfrm>
          <a:prstGeom prst="roundRect">
            <a:avLst>
              <a:gd name="adj" fmla="val 4571"/>
            </a:avLst>
          </a:prstGeom>
          <a:solidFill>
            <a:schemeClr val="accent5">
              <a:alpha val="10000"/>
            </a:schemeClr>
          </a:solidFill>
          <a:ln w="12700">
            <a:solidFill>
              <a:schemeClr val="accent5">
                <a:alpha val="50000"/>
              </a:schemeClr>
            </a:solidFill>
            <a:prstDash val="solid"/>
          </a:ln>
        </p:spPr>
      </p:sp>
      <p:sp>
        <p:nvSpPr>
          <p:cNvPr id="7" name="Shape 4"/>
          <p:cNvSpPr/>
          <p:nvPr/>
        </p:nvSpPr>
        <p:spPr>
          <a:xfrm>
            <a:off x="594360" y="1325880"/>
            <a:ext cx="502920" cy="502920"/>
          </a:xfrm>
          <a:prstGeom prst="ellipse">
            <a:avLst/>
          </a:prstGeom>
          <a:solidFill>
            <a:schemeClr val="accent5"/>
          </a:solidFill>
          <a:ln w="12700">
            <a:solidFill>
              <a:schemeClr val="accent5"/>
            </a:solidFill>
            <a:prstDash val="solid"/>
          </a:ln>
        </p:spPr>
      </p:sp>
      <p:sp>
        <p:nvSpPr>
          <p:cNvPr id="8" name="Text 5"/>
          <p:cNvSpPr txBox="1"/>
          <p:nvPr/>
        </p:nvSpPr>
        <p:spPr>
          <a:xfrm>
            <a:off x="594360" y="1325880"/>
            <a:ext cx="502920" cy="502920"/>
          </a:xfrm>
          <a:prstGeom prst="rect">
            <a:avLst/>
          </a:prstGeom>
          <a:noFill/>
          <a:ln/>
        </p:spPr>
        <p:txBody>
          <a:bodyPr wrap="square" lIns="0" tIns="0" rIns="0" bIns="0" rtlCol="0" anchor="ctr"/>
          <a:lstStyle/>
          <a:p>
            <a:pPr algn="ctr" indent="0" marL="0">
              <a:buNone/>
            </a:pPr>
            <a:r>
              <a:rPr lang="en-US" sz="1700" b="1" dirty="0">
                <a:solidFill>
                  <a:schemeClr val="bg1"/>
                </a:solidFill>
              </a:rPr>
              <a:t>1</a:t>
            </a:r>
            <a:endParaRPr lang="en-US" sz="1700" dirty="0"/>
          </a:p>
        </p:txBody>
      </p:sp>
      <p:sp>
        <p:nvSpPr>
          <p:cNvPr id="9" name="Text 6"/>
          <p:cNvSpPr txBox="1"/>
          <p:nvPr/>
        </p:nvSpPr>
        <p:spPr>
          <a:xfrm>
            <a:off x="1234440" y="1298448"/>
            <a:ext cx="3108960" cy="1371600"/>
          </a:xfrm>
          <a:prstGeom prst="rect">
            <a:avLst/>
          </a:prstGeom>
          <a:noFill/>
          <a:ln/>
        </p:spPr>
        <p:txBody>
          <a:bodyPr wrap="square" lIns="0" tIns="0" rIns="0" bIns="0" rtlCol="0" anchor="t"/>
          <a:lstStyle/>
          <a:p>
            <a:pPr indent="0" marL="0">
              <a:buNone/>
            </a:pPr>
            <a:r>
              <a:rPr lang="en-US" sz="1500" dirty="0">
                <a:solidFill>
                  <a:schemeClr val="tx1"/>
                </a:solidFill>
              </a:rPr>
              <a:t>Why do you think Joy's skin looks red and flushed? Use what you know about blood vessels in the skin.</a:t>
            </a:r>
            <a:endParaRPr lang="en-US" sz="1500" dirty="0"/>
          </a:p>
        </p:txBody>
      </p:sp>
      <p:sp>
        <p:nvSpPr>
          <p:cNvPr id="10" name="Shape 7"/>
          <p:cNvSpPr/>
          <p:nvPr/>
        </p:nvSpPr>
        <p:spPr>
          <a:xfrm>
            <a:off x="4663440" y="1188720"/>
            <a:ext cx="4023360" cy="1600200"/>
          </a:xfrm>
          <a:prstGeom prst="roundRect">
            <a:avLst>
              <a:gd name="adj" fmla="val 4571"/>
            </a:avLst>
          </a:prstGeom>
          <a:solidFill>
            <a:schemeClr val="accent5">
              <a:alpha val="10000"/>
            </a:schemeClr>
          </a:solidFill>
          <a:ln w="12700">
            <a:solidFill>
              <a:schemeClr val="accent5">
                <a:alpha val="50000"/>
              </a:schemeClr>
            </a:solidFill>
            <a:prstDash val="solid"/>
          </a:ln>
        </p:spPr>
      </p:sp>
      <p:sp>
        <p:nvSpPr>
          <p:cNvPr id="11" name="Shape 8"/>
          <p:cNvSpPr/>
          <p:nvPr/>
        </p:nvSpPr>
        <p:spPr>
          <a:xfrm>
            <a:off x="4800600" y="1325880"/>
            <a:ext cx="502920" cy="502920"/>
          </a:xfrm>
          <a:prstGeom prst="ellipse">
            <a:avLst/>
          </a:prstGeom>
          <a:solidFill>
            <a:schemeClr val="accent5"/>
          </a:solidFill>
          <a:ln w="12700">
            <a:solidFill>
              <a:schemeClr val="accent5"/>
            </a:solidFill>
            <a:prstDash val="solid"/>
          </a:ln>
        </p:spPr>
      </p:sp>
      <p:sp>
        <p:nvSpPr>
          <p:cNvPr id="12" name="Text 9"/>
          <p:cNvSpPr txBox="1"/>
          <p:nvPr/>
        </p:nvSpPr>
        <p:spPr>
          <a:xfrm>
            <a:off x="4800600" y="1325880"/>
            <a:ext cx="502920" cy="502920"/>
          </a:xfrm>
          <a:prstGeom prst="rect">
            <a:avLst/>
          </a:prstGeom>
          <a:noFill/>
          <a:ln/>
        </p:spPr>
        <p:txBody>
          <a:bodyPr wrap="square" lIns="0" tIns="0" rIns="0" bIns="0" rtlCol="0" anchor="ctr"/>
          <a:lstStyle/>
          <a:p>
            <a:pPr algn="ctr" indent="0" marL="0">
              <a:buNone/>
            </a:pPr>
            <a:r>
              <a:rPr lang="en-US" sz="1700" b="1" dirty="0">
                <a:solidFill>
                  <a:schemeClr val="bg1"/>
                </a:solidFill>
              </a:rPr>
              <a:t>2</a:t>
            </a:r>
            <a:endParaRPr lang="en-US" sz="1700" dirty="0"/>
          </a:p>
        </p:txBody>
      </p:sp>
      <p:sp>
        <p:nvSpPr>
          <p:cNvPr id="13" name="Text 10"/>
          <p:cNvSpPr txBox="1"/>
          <p:nvPr/>
        </p:nvSpPr>
        <p:spPr>
          <a:xfrm>
            <a:off x="5440680" y="1298448"/>
            <a:ext cx="3108960" cy="1371600"/>
          </a:xfrm>
          <a:prstGeom prst="rect">
            <a:avLst/>
          </a:prstGeom>
          <a:noFill/>
          <a:ln/>
        </p:spPr>
        <p:txBody>
          <a:bodyPr wrap="square" lIns="0" tIns="0" rIns="0" bIns="0" rtlCol="0" anchor="t"/>
          <a:lstStyle/>
          <a:p>
            <a:pPr indent="0" marL="0">
              <a:buNone/>
            </a:pPr>
            <a:r>
              <a:rPr lang="en-US" sz="1500" dirty="0">
                <a:solidFill>
                  <a:schemeClr val="tx1"/>
                </a:solidFill>
              </a:rPr>
              <a:t>Why might Joy's heart be beating faster? Which part of the nervous system is speeding it up?</a:t>
            </a:r>
            <a:endParaRPr lang="en-US" sz="1500" dirty="0"/>
          </a:p>
        </p:txBody>
      </p:sp>
      <p:sp>
        <p:nvSpPr>
          <p:cNvPr id="14" name="Shape 11"/>
          <p:cNvSpPr/>
          <p:nvPr/>
        </p:nvSpPr>
        <p:spPr>
          <a:xfrm>
            <a:off x="457200" y="2971800"/>
            <a:ext cx="4023360" cy="1600200"/>
          </a:xfrm>
          <a:prstGeom prst="roundRect">
            <a:avLst>
              <a:gd name="adj" fmla="val 4571"/>
            </a:avLst>
          </a:prstGeom>
          <a:solidFill>
            <a:schemeClr val="accent5">
              <a:alpha val="10000"/>
            </a:schemeClr>
          </a:solidFill>
          <a:ln w="12700">
            <a:solidFill>
              <a:schemeClr val="accent5">
                <a:alpha val="50000"/>
              </a:schemeClr>
            </a:solidFill>
            <a:prstDash val="solid"/>
          </a:ln>
        </p:spPr>
      </p:sp>
      <p:sp>
        <p:nvSpPr>
          <p:cNvPr id="15" name="Shape 12"/>
          <p:cNvSpPr/>
          <p:nvPr/>
        </p:nvSpPr>
        <p:spPr>
          <a:xfrm>
            <a:off x="594360" y="3108960"/>
            <a:ext cx="502920" cy="502920"/>
          </a:xfrm>
          <a:prstGeom prst="ellipse">
            <a:avLst/>
          </a:prstGeom>
          <a:solidFill>
            <a:schemeClr val="accent5"/>
          </a:solidFill>
          <a:ln w="12700">
            <a:solidFill>
              <a:schemeClr val="accent5"/>
            </a:solidFill>
            <a:prstDash val="solid"/>
          </a:ln>
        </p:spPr>
      </p:sp>
      <p:sp>
        <p:nvSpPr>
          <p:cNvPr id="16" name="Text 13"/>
          <p:cNvSpPr txBox="1"/>
          <p:nvPr/>
        </p:nvSpPr>
        <p:spPr>
          <a:xfrm>
            <a:off x="594360" y="3108960"/>
            <a:ext cx="502920" cy="502920"/>
          </a:xfrm>
          <a:prstGeom prst="rect">
            <a:avLst/>
          </a:prstGeom>
          <a:noFill/>
          <a:ln/>
        </p:spPr>
        <p:txBody>
          <a:bodyPr wrap="square" lIns="0" tIns="0" rIns="0" bIns="0" rtlCol="0" anchor="ctr"/>
          <a:lstStyle/>
          <a:p>
            <a:pPr algn="ctr" indent="0" marL="0">
              <a:buNone/>
            </a:pPr>
            <a:r>
              <a:rPr lang="en-US" sz="1700" b="1" dirty="0">
                <a:solidFill>
                  <a:schemeClr val="bg1"/>
                </a:solidFill>
              </a:rPr>
              <a:t>3</a:t>
            </a:r>
            <a:endParaRPr lang="en-US" sz="1700" dirty="0"/>
          </a:p>
        </p:txBody>
      </p:sp>
      <p:sp>
        <p:nvSpPr>
          <p:cNvPr id="17" name="Text 14"/>
          <p:cNvSpPr txBox="1"/>
          <p:nvPr/>
        </p:nvSpPr>
        <p:spPr>
          <a:xfrm>
            <a:off x="1234440" y="3081528"/>
            <a:ext cx="3108960" cy="1371600"/>
          </a:xfrm>
          <a:prstGeom prst="rect">
            <a:avLst/>
          </a:prstGeom>
          <a:noFill/>
          <a:ln/>
        </p:spPr>
        <p:txBody>
          <a:bodyPr wrap="square" lIns="0" tIns="0" rIns="0" bIns="0" rtlCol="0" anchor="t"/>
          <a:lstStyle/>
          <a:p>
            <a:pPr indent="0" marL="0">
              <a:buNone/>
            </a:pPr>
            <a:r>
              <a:rPr lang="en-US" sz="1500" dirty="0">
                <a:solidFill>
                  <a:schemeClr val="tx1"/>
                </a:solidFill>
              </a:rPr>
              <a:t>Trace the journey of oxygen-rich blood from Joy's heart to the skin on her arm. Which chamber and which big artery does it use?</a:t>
            </a:r>
            <a:endParaRPr lang="en-US" sz="1500" dirty="0"/>
          </a:p>
        </p:txBody>
      </p:sp>
      <p:sp>
        <p:nvSpPr>
          <p:cNvPr id="18" name="Shape 15"/>
          <p:cNvSpPr/>
          <p:nvPr/>
        </p:nvSpPr>
        <p:spPr>
          <a:xfrm>
            <a:off x="4663440" y="2971800"/>
            <a:ext cx="4023360" cy="1600200"/>
          </a:xfrm>
          <a:prstGeom prst="roundRect">
            <a:avLst>
              <a:gd name="adj" fmla="val 4571"/>
            </a:avLst>
          </a:prstGeom>
          <a:solidFill>
            <a:schemeClr val="accent5">
              <a:alpha val="10000"/>
            </a:schemeClr>
          </a:solidFill>
          <a:ln w="12700">
            <a:solidFill>
              <a:schemeClr val="accent5">
                <a:alpha val="50000"/>
              </a:schemeClr>
            </a:solidFill>
            <a:prstDash val="solid"/>
          </a:ln>
        </p:spPr>
      </p:sp>
      <p:sp>
        <p:nvSpPr>
          <p:cNvPr id="19" name="Shape 16"/>
          <p:cNvSpPr/>
          <p:nvPr/>
        </p:nvSpPr>
        <p:spPr>
          <a:xfrm>
            <a:off x="4800600" y="3108960"/>
            <a:ext cx="502920" cy="502920"/>
          </a:xfrm>
          <a:prstGeom prst="ellipse">
            <a:avLst/>
          </a:prstGeom>
          <a:solidFill>
            <a:schemeClr val="accent5"/>
          </a:solidFill>
          <a:ln w="12700">
            <a:solidFill>
              <a:schemeClr val="accent5"/>
            </a:solidFill>
            <a:prstDash val="solid"/>
          </a:ln>
        </p:spPr>
      </p:sp>
      <p:sp>
        <p:nvSpPr>
          <p:cNvPr id="20" name="Text 17"/>
          <p:cNvSpPr txBox="1"/>
          <p:nvPr/>
        </p:nvSpPr>
        <p:spPr>
          <a:xfrm>
            <a:off x="4800600" y="3108960"/>
            <a:ext cx="502920" cy="502920"/>
          </a:xfrm>
          <a:prstGeom prst="rect">
            <a:avLst/>
          </a:prstGeom>
          <a:noFill/>
          <a:ln/>
        </p:spPr>
        <p:txBody>
          <a:bodyPr wrap="square" lIns="0" tIns="0" rIns="0" bIns="0" rtlCol="0" anchor="ctr"/>
          <a:lstStyle/>
          <a:p>
            <a:pPr algn="ctr" indent="0" marL="0">
              <a:buNone/>
            </a:pPr>
            <a:r>
              <a:rPr lang="en-US" sz="1700" b="1" dirty="0">
                <a:solidFill>
                  <a:schemeClr val="bg1"/>
                </a:solidFill>
              </a:rPr>
              <a:t>4</a:t>
            </a:r>
            <a:endParaRPr lang="en-US" sz="1700" dirty="0"/>
          </a:p>
        </p:txBody>
      </p:sp>
      <p:sp>
        <p:nvSpPr>
          <p:cNvPr id="21" name="Text 18"/>
          <p:cNvSpPr txBox="1"/>
          <p:nvPr/>
        </p:nvSpPr>
        <p:spPr>
          <a:xfrm>
            <a:off x="5440680" y="3081528"/>
            <a:ext cx="3108960" cy="1371600"/>
          </a:xfrm>
          <a:prstGeom prst="rect">
            <a:avLst/>
          </a:prstGeom>
          <a:noFill/>
          <a:ln/>
        </p:spPr>
        <p:txBody>
          <a:bodyPr wrap="square" lIns="0" tIns="0" rIns="0" bIns="0" rtlCol="0" anchor="t"/>
          <a:lstStyle/>
          <a:p>
            <a:pPr indent="0" marL="0">
              <a:buNone/>
            </a:pPr>
            <a:r>
              <a:rPr lang="en-US" sz="1500" dirty="0">
                <a:solidFill>
                  <a:schemeClr val="tx1"/>
                </a:solidFill>
              </a:rPr>
              <a:t>As her care worker, what would you do now, and what would you record and report?</a:t>
            </a:r>
            <a:endParaRPr lang="en-US" sz="1500" dirty="0"/>
          </a:p>
        </p:txBody>
      </p:sp>
      <p:sp>
        <p:nvSpPr>
          <p:cNvPr id="22" name="Shape 19"/>
          <p:cNvSpPr/>
          <p:nvPr/>
        </p:nvSpPr>
        <p:spPr>
          <a:xfrm>
            <a:off x="457200" y="4846320"/>
            <a:ext cx="2606040" cy="640080"/>
          </a:xfrm>
          <a:prstGeom prst="roundRect">
            <a:avLst>
              <a:gd name="adj" fmla="val 11429"/>
            </a:avLst>
          </a:prstGeom>
          <a:solidFill>
            <a:schemeClr val="bg2"/>
          </a:solidFill>
          <a:ln w="12700">
            <a:solidFill>
              <a:schemeClr val="accent1"/>
            </a:solidFill>
            <a:prstDash val="solid"/>
          </a:ln>
        </p:spPr>
      </p:sp>
      <p:sp>
        <p:nvSpPr>
          <p:cNvPr id="23" name="Text 20"/>
          <p:cNvSpPr txBox="1"/>
          <p:nvPr/>
        </p:nvSpPr>
        <p:spPr>
          <a:xfrm>
            <a:off x="566928" y="4846320"/>
            <a:ext cx="2423160" cy="640080"/>
          </a:xfrm>
          <a:prstGeom prst="rect">
            <a:avLst/>
          </a:prstGeom>
          <a:noFill/>
          <a:ln/>
        </p:spPr>
        <p:txBody>
          <a:bodyPr wrap="square" lIns="0" tIns="0" rIns="0" bIns="0" rtlCol="0" anchor="ctr"/>
          <a:lstStyle/>
          <a:p>
            <a:pPr indent="0" marL="0">
              <a:buNone/>
            </a:pPr>
            <a:r>
              <a:rPr lang="en-US" sz="1600" b="1" dirty="0">
                <a:solidFill>
                  <a:schemeClr val="accent1"/>
                </a:solidFill>
              </a:rPr>
              <a:t>5 min  </a:t>
            </a:r>
            <a:pPr indent="0" marL="0">
              <a:buNone/>
            </a:pPr>
            <a:r>
              <a:rPr lang="en-US" sz="1300" dirty="0">
                <a:solidFill>
                  <a:schemeClr val="tx1"/>
                </a:solidFill>
              </a:rPr>
              <a:t>Read and talk it through</a:t>
            </a:r>
            <a:endParaRPr lang="en-US" sz="1600" dirty="0"/>
          </a:p>
        </p:txBody>
      </p:sp>
      <p:sp>
        <p:nvSpPr>
          <p:cNvPr id="24" name="Shape 21"/>
          <p:cNvSpPr/>
          <p:nvPr/>
        </p:nvSpPr>
        <p:spPr>
          <a:xfrm>
            <a:off x="3246120" y="4846320"/>
            <a:ext cx="2606040" cy="640080"/>
          </a:xfrm>
          <a:prstGeom prst="roundRect">
            <a:avLst>
              <a:gd name="adj" fmla="val 11429"/>
            </a:avLst>
          </a:prstGeom>
          <a:solidFill>
            <a:schemeClr val="bg2"/>
          </a:solidFill>
          <a:ln w="12700">
            <a:solidFill>
              <a:schemeClr val="accent1"/>
            </a:solidFill>
            <a:prstDash val="solid"/>
          </a:ln>
        </p:spPr>
      </p:sp>
      <p:sp>
        <p:nvSpPr>
          <p:cNvPr id="25" name="Text 22"/>
          <p:cNvSpPr txBox="1"/>
          <p:nvPr/>
        </p:nvSpPr>
        <p:spPr>
          <a:xfrm>
            <a:off x="3355848" y="4846320"/>
            <a:ext cx="2423160" cy="640080"/>
          </a:xfrm>
          <a:prstGeom prst="rect">
            <a:avLst/>
          </a:prstGeom>
          <a:noFill/>
          <a:ln/>
        </p:spPr>
        <p:txBody>
          <a:bodyPr wrap="square" lIns="0" tIns="0" rIns="0" bIns="0" rtlCol="0" anchor="ctr"/>
          <a:lstStyle/>
          <a:p>
            <a:pPr indent="0" marL="0">
              <a:buNone/>
            </a:pPr>
            <a:r>
              <a:rPr lang="en-US" sz="1600" b="1" dirty="0">
                <a:solidFill>
                  <a:schemeClr val="accent1"/>
                </a:solidFill>
              </a:rPr>
              <a:t>7 min  </a:t>
            </a:r>
            <a:pPr indent="0" marL="0">
              <a:buNone/>
            </a:pPr>
            <a:r>
              <a:rPr lang="en-US" sz="1300" dirty="0">
                <a:solidFill>
                  <a:schemeClr val="tx1"/>
                </a:solidFill>
              </a:rPr>
              <a:t>Answer the questions</a:t>
            </a:r>
            <a:endParaRPr lang="en-US" sz="1600" dirty="0"/>
          </a:p>
        </p:txBody>
      </p:sp>
      <p:sp>
        <p:nvSpPr>
          <p:cNvPr id="26" name="Shape 23"/>
          <p:cNvSpPr/>
          <p:nvPr/>
        </p:nvSpPr>
        <p:spPr>
          <a:xfrm>
            <a:off x="6035040" y="4846320"/>
            <a:ext cx="2606040" cy="640080"/>
          </a:xfrm>
          <a:prstGeom prst="roundRect">
            <a:avLst>
              <a:gd name="adj" fmla="val 11429"/>
            </a:avLst>
          </a:prstGeom>
          <a:solidFill>
            <a:schemeClr val="bg2"/>
          </a:solidFill>
          <a:ln w="12700">
            <a:solidFill>
              <a:schemeClr val="accent1"/>
            </a:solidFill>
            <a:prstDash val="solid"/>
          </a:ln>
        </p:spPr>
      </p:sp>
      <p:sp>
        <p:nvSpPr>
          <p:cNvPr id="27" name="Text 24"/>
          <p:cNvSpPr txBox="1"/>
          <p:nvPr/>
        </p:nvSpPr>
        <p:spPr>
          <a:xfrm>
            <a:off x="6144768" y="4846320"/>
            <a:ext cx="2423160" cy="640080"/>
          </a:xfrm>
          <a:prstGeom prst="rect">
            <a:avLst/>
          </a:prstGeom>
          <a:noFill/>
          <a:ln/>
        </p:spPr>
        <p:txBody>
          <a:bodyPr wrap="square" lIns="0" tIns="0" rIns="0" bIns="0" rtlCol="0" anchor="ctr"/>
          <a:lstStyle/>
          <a:p>
            <a:pPr indent="0" marL="0">
              <a:buNone/>
            </a:pPr>
            <a:r>
              <a:rPr lang="en-US" sz="1600" b="1" dirty="0">
                <a:solidFill>
                  <a:schemeClr val="accent1"/>
                </a:solidFill>
              </a:rPr>
              <a:t>3 min  </a:t>
            </a:r>
            <a:pPr indent="0" marL="0">
              <a:buNone/>
            </a:pPr>
            <a:r>
              <a:rPr lang="en-US" sz="1300" dirty="0">
                <a:solidFill>
                  <a:schemeClr val="tx1"/>
                </a:solidFill>
              </a:rPr>
              <a:t>Feed back to the class</a:t>
            </a:r>
            <a:endParaRPr lang="en-US" sz="1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What happens if the system fails?</a:t>
            </a:r>
            <a:endParaRPr lang="en-US" sz="2800" dirty="0"/>
          </a:p>
        </p:txBody>
      </p:sp>
      <p:sp>
        <p:nvSpPr>
          <p:cNvPr id="4" name="Shape 1"/>
          <p:cNvSpPr/>
          <p:nvPr/>
        </p:nvSpPr>
        <p:spPr>
          <a:xfrm>
            <a:off x="868680" y="1463040"/>
            <a:ext cx="1005840" cy="1005840"/>
          </a:xfrm>
          <a:prstGeom prst="ellipse">
            <a:avLst/>
          </a:prstGeom>
          <a:solidFill>
            <a:schemeClr val="accent2"/>
          </a:solidFill>
          <a:ln w="12700">
            <a:solidFill>
              <a:schemeClr val="accent2"/>
            </a:solidFill>
            <a:prstDash val="solid"/>
          </a:ln>
        </p:spPr>
      </p:sp>
      <p:pic>
        <p:nvPicPr>
          <p:cNvPr id="5" name="Image 0" descr="preencoded.png">    </p:cNvPr>
          <p:cNvPicPr>
            <a:picLocks noChangeAspect="1"/>
          </p:cNvPicPr>
          <p:nvPr/>
        </p:nvPicPr>
        <p:blipFill>
          <a:blip r:embed="rId1"/>
          <a:stretch>
            <a:fillRect/>
          </a:stretch>
        </p:blipFill>
        <p:spPr>
          <a:xfrm>
            <a:off x="1110082" y="1704442"/>
            <a:ext cx="523037" cy="523037"/>
          </a:xfrm>
          <a:prstGeom prst="rect">
            <a:avLst/>
          </a:prstGeom>
        </p:spPr>
      </p:pic>
      <p:sp>
        <p:nvSpPr>
          <p:cNvPr id="6" name="Text 2"/>
          <p:cNvSpPr txBox="1"/>
          <p:nvPr/>
        </p:nvSpPr>
        <p:spPr>
          <a:xfrm>
            <a:off x="457200" y="2606040"/>
            <a:ext cx="1828800" cy="822960"/>
          </a:xfrm>
          <a:prstGeom prst="rect">
            <a:avLst/>
          </a:prstGeom>
          <a:noFill/>
          <a:ln/>
        </p:spPr>
        <p:txBody>
          <a:bodyPr wrap="square" lIns="0" tIns="0" rIns="0" bIns="0" rtlCol="0" anchor="t"/>
          <a:lstStyle/>
          <a:p>
            <a:pPr algn="ctr" indent="0" marL="0">
              <a:buNone/>
            </a:pPr>
            <a:r>
              <a:rPr lang="en-US" sz="1500" b="1" dirty="0">
                <a:solidFill>
                  <a:schemeClr val="accent2"/>
                </a:solidFill>
              </a:rPr>
              <a:t>Heart stops pumping</a:t>
            </a:r>
            <a:endParaRPr lang="en-US" sz="1500" dirty="0"/>
          </a:p>
        </p:txBody>
      </p:sp>
      <p:sp>
        <p:nvSpPr>
          <p:cNvPr id="7" name="Shape 3"/>
          <p:cNvSpPr/>
          <p:nvPr/>
        </p:nvSpPr>
        <p:spPr>
          <a:xfrm>
            <a:off x="2057400" y="1828800"/>
            <a:ext cx="411480" cy="320040"/>
          </a:xfrm>
          <a:prstGeom prst="rightArrow">
            <a:avLst/>
          </a:prstGeom>
          <a:solidFill>
            <a:schemeClr val="tx2"/>
          </a:solidFill>
          <a:ln w="12700">
            <a:solidFill>
              <a:schemeClr val="tx2"/>
            </a:solidFill>
            <a:prstDash val="solid"/>
          </a:ln>
        </p:spPr>
      </p:sp>
      <p:sp>
        <p:nvSpPr>
          <p:cNvPr id="8" name="Shape 4"/>
          <p:cNvSpPr/>
          <p:nvPr/>
        </p:nvSpPr>
        <p:spPr>
          <a:xfrm>
            <a:off x="3017520" y="1463040"/>
            <a:ext cx="1005840" cy="1005840"/>
          </a:xfrm>
          <a:prstGeom prst="ellipse">
            <a:avLst/>
          </a:prstGeom>
          <a:solidFill>
            <a:schemeClr val="accent6"/>
          </a:solidFill>
          <a:ln w="12700">
            <a:solidFill>
              <a:schemeClr val="accent6"/>
            </a:solidFill>
            <a:prstDash val="solid"/>
          </a:ln>
        </p:spPr>
      </p:sp>
      <p:pic>
        <p:nvPicPr>
          <p:cNvPr id="9" name="Image 1" descr="preencoded.png">    </p:cNvPr>
          <p:cNvPicPr>
            <a:picLocks noChangeAspect="1"/>
          </p:cNvPicPr>
          <p:nvPr/>
        </p:nvPicPr>
        <p:blipFill>
          <a:blip r:embed="rId2"/>
          <a:stretch>
            <a:fillRect/>
          </a:stretch>
        </p:blipFill>
        <p:spPr>
          <a:xfrm>
            <a:off x="3258922" y="1704442"/>
            <a:ext cx="523037" cy="523037"/>
          </a:xfrm>
          <a:prstGeom prst="rect">
            <a:avLst/>
          </a:prstGeom>
        </p:spPr>
      </p:pic>
      <p:sp>
        <p:nvSpPr>
          <p:cNvPr id="10" name="Text 5"/>
          <p:cNvSpPr txBox="1"/>
          <p:nvPr/>
        </p:nvSpPr>
        <p:spPr>
          <a:xfrm>
            <a:off x="2606040" y="2606040"/>
            <a:ext cx="1828800" cy="822960"/>
          </a:xfrm>
          <a:prstGeom prst="rect">
            <a:avLst/>
          </a:prstGeom>
          <a:noFill/>
          <a:ln/>
        </p:spPr>
        <p:txBody>
          <a:bodyPr wrap="square" lIns="0" tIns="0" rIns="0" bIns="0" rtlCol="0" anchor="t"/>
          <a:lstStyle/>
          <a:p>
            <a:pPr algn="ctr" indent="0" marL="0">
              <a:buNone/>
            </a:pPr>
            <a:r>
              <a:rPr lang="en-US" sz="1500" b="1" dirty="0">
                <a:solidFill>
                  <a:schemeClr val="accent6"/>
                </a:solidFill>
              </a:rPr>
              <a:t>Blood stops flowing</a:t>
            </a:r>
            <a:endParaRPr lang="en-US" sz="1500" dirty="0"/>
          </a:p>
        </p:txBody>
      </p:sp>
      <p:sp>
        <p:nvSpPr>
          <p:cNvPr id="11" name="Shape 6"/>
          <p:cNvSpPr/>
          <p:nvPr/>
        </p:nvSpPr>
        <p:spPr>
          <a:xfrm>
            <a:off x="4206240" y="1828800"/>
            <a:ext cx="411480" cy="320040"/>
          </a:xfrm>
          <a:prstGeom prst="rightArrow">
            <a:avLst/>
          </a:prstGeom>
          <a:solidFill>
            <a:schemeClr val="tx2"/>
          </a:solidFill>
          <a:ln w="12700">
            <a:solidFill>
              <a:schemeClr val="tx2"/>
            </a:solidFill>
            <a:prstDash val="solid"/>
          </a:ln>
        </p:spPr>
      </p:sp>
      <p:sp>
        <p:nvSpPr>
          <p:cNvPr id="12" name="Shape 7"/>
          <p:cNvSpPr/>
          <p:nvPr/>
        </p:nvSpPr>
        <p:spPr>
          <a:xfrm>
            <a:off x="5166360" y="1463040"/>
            <a:ext cx="1005840" cy="1005840"/>
          </a:xfrm>
          <a:prstGeom prst="ellipse">
            <a:avLst/>
          </a:prstGeom>
          <a:solidFill>
            <a:schemeClr val="accent5"/>
          </a:solidFill>
          <a:ln w="12700">
            <a:solidFill>
              <a:schemeClr val="accent5"/>
            </a:solidFill>
            <a:prstDash val="solid"/>
          </a:ln>
        </p:spPr>
      </p:sp>
      <p:pic>
        <p:nvPicPr>
          <p:cNvPr id="13" name="Image 2" descr="preencoded.png">    </p:cNvPr>
          <p:cNvPicPr>
            <a:picLocks noChangeAspect="1"/>
          </p:cNvPicPr>
          <p:nvPr/>
        </p:nvPicPr>
        <p:blipFill>
          <a:blip r:embed="rId3"/>
          <a:stretch>
            <a:fillRect/>
          </a:stretch>
        </p:blipFill>
        <p:spPr>
          <a:xfrm>
            <a:off x="5407762" y="1704442"/>
            <a:ext cx="523037" cy="523037"/>
          </a:xfrm>
          <a:prstGeom prst="rect">
            <a:avLst/>
          </a:prstGeom>
        </p:spPr>
      </p:pic>
      <p:sp>
        <p:nvSpPr>
          <p:cNvPr id="14" name="Text 8"/>
          <p:cNvSpPr txBox="1"/>
          <p:nvPr/>
        </p:nvSpPr>
        <p:spPr>
          <a:xfrm>
            <a:off x="4754880" y="2606040"/>
            <a:ext cx="1828800" cy="822960"/>
          </a:xfrm>
          <a:prstGeom prst="rect">
            <a:avLst/>
          </a:prstGeom>
          <a:noFill/>
          <a:ln/>
        </p:spPr>
        <p:txBody>
          <a:bodyPr wrap="square" lIns="0" tIns="0" rIns="0" bIns="0" rtlCol="0" anchor="t"/>
          <a:lstStyle/>
          <a:p>
            <a:pPr algn="ctr" indent="0" marL="0">
              <a:buNone/>
            </a:pPr>
            <a:r>
              <a:rPr lang="en-US" sz="1500" b="1" dirty="0">
                <a:solidFill>
                  <a:schemeClr val="accent5"/>
                </a:solidFill>
              </a:rPr>
              <a:t>Cells get no oxygen or glucose</a:t>
            </a:r>
            <a:endParaRPr lang="en-US" sz="1500" dirty="0"/>
          </a:p>
        </p:txBody>
      </p:sp>
      <p:sp>
        <p:nvSpPr>
          <p:cNvPr id="15" name="Shape 9"/>
          <p:cNvSpPr/>
          <p:nvPr/>
        </p:nvSpPr>
        <p:spPr>
          <a:xfrm>
            <a:off x="6355080" y="1828800"/>
            <a:ext cx="411480" cy="320040"/>
          </a:xfrm>
          <a:prstGeom prst="rightArrow">
            <a:avLst/>
          </a:prstGeom>
          <a:solidFill>
            <a:schemeClr val="tx2"/>
          </a:solidFill>
          <a:ln w="12700">
            <a:solidFill>
              <a:schemeClr val="tx2"/>
            </a:solidFill>
            <a:prstDash val="solid"/>
          </a:ln>
        </p:spPr>
      </p:sp>
      <p:sp>
        <p:nvSpPr>
          <p:cNvPr id="16" name="Shape 10"/>
          <p:cNvSpPr/>
          <p:nvPr/>
        </p:nvSpPr>
        <p:spPr>
          <a:xfrm>
            <a:off x="7315200" y="1463040"/>
            <a:ext cx="1005840" cy="1005840"/>
          </a:xfrm>
          <a:prstGeom prst="ellipse">
            <a:avLst/>
          </a:prstGeom>
          <a:solidFill>
            <a:schemeClr val="tx2"/>
          </a:solidFill>
          <a:ln w="12700">
            <a:solidFill>
              <a:schemeClr val="tx2"/>
            </a:solidFill>
            <a:prstDash val="solid"/>
          </a:ln>
        </p:spPr>
      </p:sp>
      <p:pic>
        <p:nvPicPr>
          <p:cNvPr id="17" name="Image 3" descr="preencoded.png">    </p:cNvPr>
          <p:cNvPicPr>
            <a:picLocks noChangeAspect="1"/>
          </p:cNvPicPr>
          <p:nvPr/>
        </p:nvPicPr>
        <p:blipFill>
          <a:blip r:embed="rId4"/>
          <a:stretch>
            <a:fillRect/>
          </a:stretch>
        </p:blipFill>
        <p:spPr>
          <a:xfrm>
            <a:off x="7556602" y="1704442"/>
            <a:ext cx="523037" cy="523037"/>
          </a:xfrm>
          <a:prstGeom prst="rect">
            <a:avLst/>
          </a:prstGeom>
        </p:spPr>
      </p:pic>
      <p:sp>
        <p:nvSpPr>
          <p:cNvPr id="18" name="Text 11"/>
          <p:cNvSpPr txBox="1"/>
          <p:nvPr/>
        </p:nvSpPr>
        <p:spPr>
          <a:xfrm>
            <a:off x="6903720" y="2606040"/>
            <a:ext cx="1828800" cy="822960"/>
          </a:xfrm>
          <a:prstGeom prst="rect">
            <a:avLst/>
          </a:prstGeom>
          <a:noFill/>
          <a:ln/>
        </p:spPr>
        <p:txBody>
          <a:bodyPr wrap="square" lIns="0" tIns="0" rIns="0" bIns="0" rtlCol="0" anchor="t"/>
          <a:lstStyle/>
          <a:p>
            <a:pPr algn="ctr" indent="0" marL="0">
              <a:buNone/>
            </a:pPr>
            <a:r>
              <a:rPr lang="en-US" sz="1500" b="1" dirty="0">
                <a:solidFill>
                  <a:schemeClr val="tx2"/>
                </a:solidFill>
              </a:rPr>
              <a:t>Cells die and organs fail</a:t>
            </a:r>
            <a:endParaRPr lang="en-US" sz="1500" dirty="0"/>
          </a:p>
        </p:txBody>
      </p:sp>
      <p:sp>
        <p:nvSpPr>
          <p:cNvPr id="19" name="Shape 12"/>
          <p:cNvSpPr/>
          <p:nvPr/>
        </p:nvSpPr>
        <p:spPr>
          <a:xfrm>
            <a:off x="457200" y="3840480"/>
            <a:ext cx="8229600" cy="914400"/>
          </a:xfrm>
          <a:prstGeom prst="roundRect">
            <a:avLst>
              <a:gd name="adj" fmla="val 10000"/>
            </a:avLst>
          </a:prstGeom>
          <a:solidFill>
            <a:schemeClr val="bg2"/>
          </a:solidFill>
          <a:ln w="12700">
            <a:solidFill>
              <a:schemeClr val="accent1"/>
            </a:solidFill>
            <a:prstDash val="solid"/>
          </a:ln>
        </p:spPr>
      </p:sp>
      <p:sp>
        <p:nvSpPr>
          <p:cNvPr id="20" name="Text 13"/>
          <p:cNvSpPr txBox="1"/>
          <p:nvPr/>
        </p:nvSpPr>
        <p:spPr>
          <a:xfrm>
            <a:off x="594360" y="3840480"/>
            <a:ext cx="7955280" cy="914400"/>
          </a:xfrm>
          <a:prstGeom prst="rect">
            <a:avLst/>
          </a:prstGeom>
          <a:noFill/>
          <a:ln/>
        </p:spPr>
        <p:txBody>
          <a:bodyPr wrap="square" lIns="0" tIns="0" rIns="0" bIns="0" rtlCol="0" anchor="ctr"/>
          <a:lstStyle/>
          <a:p>
            <a:pPr indent="0" marL="0">
              <a:buNone/>
            </a:pPr>
            <a:r>
              <a:rPr lang="en-US" sz="1500" b="1" dirty="0">
                <a:solidFill>
                  <a:schemeClr val="accent1"/>
                </a:solidFill>
              </a:rPr>
              <a:t>In simple terms:  </a:t>
            </a:r>
            <a:pPr indent="0" marL="0">
              <a:buNone/>
            </a:pPr>
            <a:r>
              <a:rPr lang="en-US" sz="1500" dirty="0">
                <a:solidFill>
                  <a:schemeClr val="tx1"/>
                </a:solidFill>
              </a:rPr>
              <a:t>cells need oxygen and glucose to make energy. No blood flow means no energy, and cells cannot survive.</a:t>
            </a:r>
            <a:endParaRPr lang="en-US" sz="15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Common heart and circulation conditions</a:t>
            </a:r>
            <a:endParaRPr lang="en-US" sz="2800" dirty="0"/>
          </a:p>
        </p:txBody>
      </p:sp>
      <p:sp>
        <p:nvSpPr>
          <p:cNvPr id="4" name="Shape 1"/>
          <p:cNvSpPr/>
          <p:nvPr/>
        </p:nvSpPr>
        <p:spPr>
          <a:xfrm>
            <a:off x="457200" y="1188720"/>
            <a:ext cx="2606040" cy="4389120"/>
          </a:xfrm>
          <a:prstGeom prst="roundRect">
            <a:avLst>
              <a:gd name="adj" fmla="val 2807"/>
            </a:avLst>
          </a:prstGeom>
          <a:solidFill>
            <a:schemeClr val="accent2">
              <a:alpha val="10000"/>
            </a:schemeClr>
          </a:solidFill>
          <a:ln w="12700">
            <a:solidFill>
              <a:schemeClr val="accent2">
                <a:alpha val="40000"/>
              </a:schemeClr>
            </a:solidFill>
            <a:prstDash val="solid"/>
          </a:ln>
        </p:spPr>
      </p:sp>
      <p:pic>
        <p:nvPicPr>
          <p:cNvPr id="5" name="Image 0" descr="img/c22.png">    </p:cNvPr>
          <p:cNvPicPr>
            <a:picLocks noChangeAspect="1"/>
          </p:cNvPicPr>
          <p:nvPr/>
        </p:nvPicPr>
        <p:blipFill>
          <a:blip r:embed="rId1"/>
          <a:stretch>
            <a:fillRect/>
          </a:stretch>
        </p:blipFill>
        <p:spPr>
          <a:xfrm>
            <a:off x="913724" y="1298448"/>
            <a:ext cx="1692992" cy="1325880"/>
          </a:xfrm>
          <a:prstGeom prst="rect">
            <a:avLst/>
          </a:prstGeom>
        </p:spPr>
      </p:pic>
      <p:sp>
        <p:nvSpPr>
          <p:cNvPr id="6" name="Text 2"/>
          <p:cNvSpPr txBox="1"/>
          <p:nvPr/>
        </p:nvSpPr>
        <p:spPr>
          <a:xfrm>
            <a:off x="594360" y="2715768"/>
            <a:ext cx="2331720" cy="685800"/>
          </a:xfrm>
          <a:prstGeom prst="rect">
            <a:avLst/>
          </a:prstGeom>
          <a:noFill/>
          <a:ln/>
        </p:spPr>
        <p:txBody>
          <a:bodyPr wrap="square" lIns="0" tIns="0" rIns="0" bIns="0" rtlCol="0" anchor="t"/>
          <a:lstStyle/>
          <a:p>
            <a:pPr indent="0" marL="0">
              <a:buNone/>
            </a:pPr>
            <a:r>
              <a:rPr lang="en-US" sz="1500" b="1" dirty="0">
                <a:solidFill>
                  <a:schemeClr val="accent2"/>
                </a:solidFill>
              </a:rPr>
              <a:t>Coronary heart disease (CHD)</a:t>
            </a:r>
            <a:endParaRPr lang="en-US" sz="1500" dirty="0"/>
          </a:p>
        </p:txBody>
      </p:sp>
      <p:sp>
        <p:nvSpPr>
          <p:cNvPr id="7" name="Text 3"/>
          <p:cNvSpPr txBox="1"/>
          <p:nvPr/>
        </p:nvSpPr>
        <p:spPr>
          <a:xfrm>
            <a:off x="594360" y="3246120"/>
            <a:ext cx="2331720" cy="1463040"/>
          </a:xfrm>
          <a:prstGeom prst="rect">
            <a:avLst/>
          </a:prstGeom>
          <a:noFill/>
          <a:ln/>
        </p:spPr>
        <p:txBody>
          <a:bodyPr wrap="square" lIns="0" tIns="0" rIns="0" bIns="0" rtlCol="0" anchor="t"/>
          <a:lstStyle/>
          <a:p>
            <a:pPr indent="0" marL="0">
              <a:buNone/>
            </a:pPr>
            <a:r>
              <a:rPr lang="en-US" sz="1500" dirty="0">
                <a:solidFill>
                  <a:schemeClr val="tx1"/>
                </a:solidFill>
              </a:rPr>
              <a:t>Arteries feeding the heart narrow and harden, so the heart muscle cannot get enough oxygen.</a:t>
            </a:r>
            <a:endParaRPr lang="en-US" sz="1500" dirty="0"/>
          </a:p>
        </p:txBody>
      </p:sp>
      <p:sp>
        <p:nvSpPr>
          <p:cNvPr id="8" name="Text 4"/>
          <p:cNvSpPr txBox="1"/>
          <p:nvPr/>
        </p:nvSpPr>
        <p:spPr>
          <a:xfrm>
            <a:off x="594360" y="4846320"/>
            <a:ext cx="2331720" cy="548640"/>
          </a:xfrm>
          <a:prstGeom prst="rect">
            <a:avLst/>
          </a:prstGeom>
          <a:noFill/>
          <a:ln/>
        </p:spPr>
        <p:txBody>
          <a:bodyPr wrap="square" lIns="0" tIns="0" rIns="0" bIns="0" rtlCol="0" anchor="t"/>
          <a:lstStyle/>
          <a:p>
            <a:pPr indent="0" marL="0">
              <a:buNone/>
            </a:pPr>
            <a:r>
              <a:rPr lang="en-US" sz="1300" i="1" dirty="0">
                <a:solidFill>
                  <a:schemeClr val="accent2"/>
                </a:solidFill>
              </a:rPr>
              <a:t>Like a furred-up pipe</a:t>
            </a:r>
            <a:endParaRPr lang="en-US" sz="1300" dirty="0"/>
          </a:p>
        </p:txBody>
      </p:sp>
      <p:sp>
        <p:nvSpPr>
          <p:cNvPr id="9" name="Shape 5"/>
          <p:cNvSpPr/>
          <p:nvPr/>
        </p:nvSpPr>
        <p:spPr>
          <a:xfrm>
            <a:off x="3246120" y="1188720"/>
            <a:ext cx="2606040" cy="4389120"/>
          </a:xfrm>
          <a:prstGeom prst="roundRect">
            <a:avLst>
              <a:gd name="adj" fmla="val 2807"/>
            </a:avLst>
          </a:prstGeom>
          <a:solidFill>
            <a:schemeClr val="accent5">
              <a:alpha val="10000"/>
            </a:schemeClr>
          </a:solidFill>
          <a:ln w="12700">
            <a:solidFill>
              <a:schemeClr val="accent5">
                <a:alpha val="40000"/>
              </a:schemeClr>
            </a:solidFill>
            <a:prstDash val="solid"/>
          </a:ln>
        </p:spPr>
      </p:sp>
      <p:pic>
        <p:nvPicPr>
          <p:cNvPr id="10" name="Image 1" descr="img/c23.png">    </p:cNvPr>
          <p:cNvPicPr>
            <a:picLocks noChangeAspect="1"/>
          </p:cNvPicPr>
          <p:nvPr/>
        </p:nvPicPr>
        <p:blipFill>
          <a:blip r:embed="rId2"/>
          <a:stretch>
            <a:fillRect/>
          </a:stretch>
        </p:blipFill>
        <p:spPr>
          <a:xfrm>
            <a:off x="3445268" y="1298448"/>
            <a:ext cx="2207744" cy="1325880"/>
          </a:xfrm>
          <a:prstGeom prst="rect">
            <a:avLst/>
          </a:prstGeom>
        </p:spPr>
      </p:pic>
      <p:sp>
        <p:nvSpPr>
          <p:cNvPr id="11" name="Text 6"/>
          <p:cNvSpPr txBox="1"/>
          <p:nvPr/>
        </p:nvSpPr>
        <p:spPr>
          <a:xfrm>
            <a:off x="3383280" y="2715768"/>
            <a:ext cx="2331720" cy="685800"/>
          </a:xfrm>
          <a:prstGeom prst="rect">
            <a:avLst/>
          </a:prstGeom>
          <a:noFill/>
          <a:ln/>
        </p:spPr>
        <p:txBody>
          <a:bodyPr wrap="square" lIns="0" tIns="0" rIns="0" bIns="0" rtlCol="0" anchor="t"/>
          <a:lstStyle/>
          <a:p>
            <a:pPr indent="0" marL="0">
              <a:buNone/>
            </a:pPr>
            <a:r>
              <a:rPr lang="en-US" sz="1500" b="1" dirty="0">
                <a:solidFill>
                  <a:schemeClr val="accent5"/>
                </a:solidFill>
              </a:rPr>
              <a:t>Hypertension (high blood pressure)</a:t>
            </a:r>
            <a:endParaRPr lang="en-US" sz="1500" dirty="0"/>
          </a:p>
        </p:txBody>
      </p:sp>
      <p:sp>
        <p:nvSpPr>
          <p:cNvPr id="12" name="Text 7"/>
          <p:cNvSpPr txBox="1"/>
          <p:nvPr/>
        </p:nvSpPr>
        <p:spPr>
          <a:xfrm>
            <a:off x="3383280" y="3246120"/>
            <a:ext cx="2331720" cy="1463040"/>
          </a:xfrm>
          <a:prstGeom prst="rect">
            <a:avLst/>
          </a:prstGeom>
          <a:noFill/>
          <a:ln/>
        </p:spPr>
        <p:txBody>
          <a:bodyPr wrap="square" lIns="0" tIns="0" rIns="0" bIns="0" rtlCol="0" anchor="t"/>
          <a:lstStyle/>
          <a:p>
            <a:pPr indent="0" marL="0">
              <a:buNone/>
            </a:pPr>
            <a:r>
              <a:rPr lang="en-US" sz="1500" dirty="0">
                <a:solidFill>
                  <a:schemeClr val="tx1"/>
                </a:solidFill>
              </a:rPr>
              <a:t>Narrow or stiff arteries make the heart work harder to push blood through.</a:t>
            </a:r>
            <a:endParaRPr lang="en-US" sz="1500" dirty="0"/>
          </a:p>
        </p:txBody>
      </p:sp>
      <p:sp>
        <p:nvSpPr>
          <p:cNvPr id="13" name="Text 8"/>
          <p:cNvSpPr txBox="1"/>
          <p:nvPr/>
        </p:nvSpPr>
        <p:spPr>
          <a:xfrm>
            <a:off x="3383280" y="4846320"/>
            <a:ext cx="2331720" cy="548640"/>
          </a:xfrm>
          <a:prstGeom prst="rect">
            <a:avLst/>
          </a:prstGeom>
          <a:noFill/>
          <a:ln/>
        </p:spPr>
        <p:txBody>
          <a:bodyPr wrap="square" lIns="0" tIns="0" rIns="0" bIns="0" rtlCol="0" anchor="t"/>
          <a:lstStyle/>
          <a:p>
            <a:pPr indent="0" marL="0">
              <a:buNone/>
            </a:pPr>
            <a:r>
              <a:rPr lang="en-US" sz="1300" i="1" dirty="0">
                <a:solidFill>
                  <a:schemeClr val="accent5"/>
                </a:solidFill>
              </a:rPr>
              <a:t>Like a hose with a narrow nozzle</a:t>
            </a:r>
            <a:endParaRPr lang="en-US" sz="1300" dirty="0"/>
          </a:p>
        </p:txBody>
      </p:sp>
      <p:sp>
        <p:nvSpPr>
          <p:cNvPr id="14" name="Shape 9"/>
          <p:cNvSpPr/>
          <p:nvPr/>
        </p:nvSpPr>
        <p:spPr>
          <a:xfrm>
            <a:off x="6035040" y="1188720"/>
            <a:ext cx="2606040" cy="4389120"/>
          </a:xfrm>
          <a:prstGeom prst="roundRect">
            <a:avLst>
              <a:gd name="adj" fmla="val 2807"/>
            </a:avLst>
          </a:prstGeom>
          <a:solidFill>
            <a:schemeClr val="accent6">
              <a:alpha val="10000"/>
            </a:schemeClr>
          </a:solidFill>
          <a:ln w="12700">
            <a:solidFill>
              <a:schemeClr val="accent6">
                <a:alpha val="40000"/>
              </a:schemeClr>
            </a:solidFill>
            <a:prstDash val="solid"/>
          </a:ln>
        </p:spPr>
      </p:sp>
      <p:pic>
        <p:nvPicPr>
          <p:cNvPr id="15" name="Image 2" descr="img/c24.png">    </p:cNvPr>
          <p:cNvPicPr>
            <a:picLocks noChangeAspect="1"/>
          </p:cNvPicPr>
          <p:nvPr/>
        </p:nvPicPr>
        <p:blipFill>
          <a:blip r:embed="rId3"/>
          <a:stretch>
            <a:fillRect/>
          </a:stretch>
        </p:blipFill>
        <p:spPr>
          <a:xfrm>
            <a:off x="6277356" y="1298448"/>
            <a:ext cx="2121408" cy="1325880"/>
          </a:xfrm>
          <a:prstGeom prst="rect">
            <a:avLst/>
          </a:prstGeom>
        </p:spPr>
      </p:pic>
      <p:sp>
        <p:nvSpPr>
          <p:cNvPr id="16" name="Text 10"/>
          <p:cNvSpPr txBox="1"/>
          <p:nvPr/>
        </p:nvSpPr>
        <p:spPr>
          <a:xfrm>
            <a:off x="6172200" y="2715768"/>
            <a:ext cx="2331720" cy="685800"/>
          </a:xfrm>
          <a:prstGeom prst="rect">
            <a:avLst/>
          </a:prstGeom>
          <a:noFill/>
          <a:ln/>
        </p:spPr>
        <p:txBody>
          <a:bodyPr wrap="square" lIns="0" tIns="0" rIns="0" bIns="0" rtlCol="0" anchor="t"/>
          <a:lstStyle/>
          <a:p>
            <a:pPr indent="0" marL="0">
              <a:buNone/>
            </a:pPr>
            <a:r>
              <a:rPr lang="en-US" sz="1500" b="1" dirty="0">
                <a:solidFill>
                  <a:schemeClr val="accent6"/>
                </a:solidFill>
              </a:rPr>
              <a:t>Stroke</a:t>
            </a:r>
            <a:endParaRPr lang="en-US" sz="1500" dirty="0"/>
          </a:p>
        </p:txBody>
      </p:sp>
      <p:sp>
        <p:nvSpPr>
          <p:cNvPr id="17" name="Text 11"/>
          <p:cNvSpPr txBox="1"/>
          <p:nvPr/>
        </p:nvSpPr>
        <p:spPr>
          <a:xfrm>
            <a:off x="6172200" y="3246120"/>
            <a:ext cx="2331720" cy="1463040"/>
          </a:xfrm>
          <a:prstGeom prst="rect">
            <a:avLst/>
          </a:prstGeom>
          <a:noFill/>
          <a:ln/>
        </p:spPr>
        <p:txBody>
          <a:bodyPr wrap="square" lIns="0" tIns="0" rIns="0" bIns="0" rtlCol="0" anchor="t"/>
          <a:lstStyle/>
          <a:p>
            <a:pPr indent="0" marL="0">
              <a:buNone/>
            </a:pPr>
            <a:r>
              <a:rPr lang="en-US" sz="1500" dirty="0">
                <a:solidFill>
                  <a:schemeClr val="tx1"/>
                </a:solidFill>
              </a:rPr>
              <a:t>A blood vessel to the brain is blocked, so brain cells die. Raises the risk of vascular dementia.</a:t>
            </a:r>
            <a:endParaRPr lang="en-US" sz="1500" dirty="0"/>
          </a:p>
        </p:txBody>
      </p:sp>
      <p:sp>
        <p:nvSpPr>
          <p:cNvPr id="18" name="Text 12"/>
          <p:cNvSpPr txBox="1"/>
          <p:nvPr/>
        </p:nvSpPr>
        <p:spPr>
          <a:xfrm>
            <a:off x="6172200" y="4846320"/>
            <a:ext cx="2331720" cy="548640"/>
          </a:xfrm>
          <a:prstGeom prst="rect">
            <a:avLst/>
          </a:prstGeom>
          <a:noFill/>
          <a:ln/>
        </p:spPr>
        <p:txBody>
          <a:bodyPr wrap="square" lIns="0" tIns="0" rIns="0" bIns="0" rtlCol="0" anchor="t"/>
          <a:lstStyle/>
          <a:p>
            <a:pPr indent="0" marL="0">
              <a:buNone/>
            </a:pPr>
            <a:r>
              <a:rPr lang="en-US" sz="1300" i="1" dirty="0">
                <a:solidFill>
                  <a:schemeClr val="accent6"/>
                </a:solidFill>
              </a:rPr>
              <a:t>Like a road closure to the brain</a:t>
            </a:r>
            <a:endParaRPr lang="en-US" sz="13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Role of the care professional: lifestyle advice</a:t>
            </a:r>
            <a:endParaRPr lang="en-US" sz="2800" dirty="0"/>
          </a:p>
        </p:txBody>
      </p:sp>
      <p:sp>
        <p:nvSpPr>
          <p:cNvPr id="4" name="Text 1"/>
          <p:cNvSpPr txBox="1"/>
          <p:nvPr/>
        </p:nvSpPr>
        <p:spPr>
          <a:xfrm>
            <a:off x="457200" y="1097280"/>
            <a:ext cx="8229600" cy="548640"/>
          </a:xfrm>
          <a:prstGeom prst="rect">
            <a:avLst/>
          </a:prstGeom>
          <a:noFill/>
          <a:ln/>
        </p:spPr>
        <p:txBody>
          <a:bodyPr wrap="square" lIns="0" tIns="0" rIns="0" bIns="0" rtlCol="0" anchor="ctr"/>
          <a:lstStyle/>
          <a:p>
            <a:pPr indent="0" marL="0">
              <a:buNone/>
            </a:pPr>
            <a:r>
              <a:rPr lang="en-US" sz="1600" dirty="0">
                <a:solidFill>
                  <a:schemeClr val="tx1"/>
                </a:solidFill>
              </a:rPr>
              <a:t>A healthy lifestyle lowers the risk of cardiovascular disease (CVD). Encourage people to:</a:t>
            </a:r>
            <a:endParaRPr lang="en-US" sz="1600" dirty="0"/>
          </a:p>
        </p:txBody>
      </p:sp>
      <p:sp>
        <p:nvSpPr>
          <p:cNvPr id="5" name="Shape 2"/>
          <p:cNvSpPr/>
          <p:nvPr/>
        </p:nvSpPr>
        <p:spPr>
          <a:xfrm>
            <a:off x="457200" y="1828800"/>
            <a:ext cx="1517904" cy="2377440"/>
          </a:xfrm>
          <a:prstGeom prst="roundRect">
            <a:avLst>
              <a:gd name="adj" fmla="val 4819"/>
            </a:avLst>
          </a:prstGeom>
          <a:solidFill>
            <a:schemeClr val="accent2">
              <a:alpha val="12000"/>
            </a:schemeClr>
          </a:solidFill>
          <a:ln w="12700">
            <a:solidFill>
              <a:schemeClr val="accent2">
                <a:alpha val="40000"/>
              </a:schemeClr>
            </a:solidFill>
            <a:prstDash val="solid"/>
          </a:ln>
        </p:spPr>
      </p:sp>
      <p:sp>
        <p:nvSpPr>
          <p:cNvPr id="6" name="Shape 3"/>
          <p:cNvSpPr/>
          <p:nvPr/>
        </p:nvSpPr>
        <p:spPr>
          <a:xfrm>
            <a:off x="804672" y="2057400"/>
            <a:ext cx="822960" cy="822960"/>
          </a:xfrm>
          <a:prstGeom prst="ellipse">
            <a:avLst/>
          </a:prstGeom>
          <a:solidFill>
            <a:schemeClr val="accent2"/>
          </a:solidFill>
          <a:ln w="12700">
            <a:solidFill>
              <a:schemeClr val="accent2"/>
            </a:solidFill>
            <a:prstDash val="solid"/>
          </a:ln>
        </p:spPr>
      </p:sp>
      <p:pic>
        <p:nvPicPr>
          <p:cNvPr id="7" name="Image 0" descr="preencoded.png">    </p:cNvPr>
          <p:cNvPicPr>
            <a:picLocks noChangeAspect="1"/>
          </p:cNvPicPr>
          <p:nvPr/>
        </p:nvPicPr>
        <p:blipFill>
          <a:blip r:embed="rId1"/>
          <a:stretch>
            <a:fillRect/>
          </a:stretch>
        </p:blipFill>
        <p:spPr>
          <a:xfrm>
            <a:off x="1002182" y="2254910"/>
            <a:ext cx="427939" cy="427939"/>
          </a:xfrm>
          <a:prstGeom prst="rect">
            <a:avLst/>
          </a:prstGeom>
        </p:spPr>
      </p:pic>
      <p:sp>
        <p:nvSpPr>
          <p:cNvPr id="8" name="Text 4"/>
          <p:cNvSpPr txBox="1"/>
          <p:nvPr/>
        </p:nvSpPr>
        <p:spPr>
          <a:xfrm>
            <a:off x="530352" y="3063240"/>
            <a:ext cx="1371600" cy="1005840"/>
          </a:xfrm>
          <a:prstGeom prst="rect">
            <a:avLst/>
          </a:prstGeom>
          <a:noFill/>
          <a:ln/>
        </p:spPr>
        <p:txBody>
          <a:bodyPr wrap="square" lIns="0" tIns="0" rIns="0" bIns="0" rtlCol="0" anchor="t"/>
          <a:lstStyle/>
          <a:p>
            <a:pPr algn="ctr" indent="0" marL="0">
              <a:buNone/>
            </a:pPr>
            <a:r>
              <a:rPr lang="en-US" sz="1500" b="1" dirty="0">
                <a:solidFill>
                  <a:schemeClr val="accent2"/>
                </a:solidFill>
              </a:rPr>
              <a:t>Stop smoking</a:t>
            </a:r>
            <a:endParaRPr lang="en-US" sz="1500" dirty="0"/>
          </a:p>
        </p:txBody>
      </p:sp>
      <p:sp>
        <p:nvSpPr>
          <p:cNvPr id="9" name="Shape 5"/>
          <p:cNvSpPr/>
          <p:nvPr/>
        </p:nvSpPr>
        <p:spPr>
          <a:xfrm>
            <a:off x="2139696" y="1828800"/>
            <a:ext cx="1517904" cy="2377440"/>
          </a:xfrm>
          <a:prstGeom prst="roundRect">
            <a:avLst>
              <a:gd name="adj" fmla="val 4819"/>
            </a:avLst>
          </a:prstGeom>
          <a:solidFill>
            <a:schemeClr val="accent4">
              <a:alpha val="12000"/>
            </a:schemeClr>
          </a:solidFill>
          <a:ln w="12700">
            <a:solidFill>
              <a:schemeClr val="accent4">
                <a:alpha val="40000"/>
              </a:schemeClr>
            </a:solidFill>
            <a:prstDash val="solid"/>
          </a:ln>
        </p:spPr>
      </p:sp>
      <p:sp>
        <p:nvSpPr>
          <p:cNvPr id="10" name="Shape 6"/>
          <p:cNvSpPr/>
          <p:nvPr/>
        </p:nvSpPr>
        <p:spPr>
          <a:xfrm>
            <a:off x="2487168" y="2057400"/>
            <a:ext cx="822960" cy="822960"/>
          </a:xfrm>
          <a:prstGeom prst="ellipse">
            <a:avLst/>
          </a:prstGeom>
          <a:solidFill>
            <a:schemeClr val="accent4"/>
          </a:solidFill>
          <a:ln w="12700">
            <a:solidFill>
              <a:schemeClr val="accent4"/>
            </a:solidFill>
            <a:prstDash val="solid"/>
          </a:ln>
        </p:spPr>
      </p:sp>
      <p:pic>
        <p:nvPicPr>
          <p:cNvPr id="11" name="Image 1" descr="preencoded.png">    </p:cNvPr>
          <p:cNvPicPr>
            <a:picLocks noChangeAspect="1"/>
          </p:cNvPicPr>
          <p:nvPr/>
        </p:nvPicPr>
        <p:blipFill>
          <a:blip r:embed="rId2"/>
          <a:stretch>
            <a:fillRect/>
          </a:stretch>
        </p:blipFill>
        <p:spPr>
          <a:xfrm>
            <a:off x="2684678" y="2254910"/>
            <a:ext cx="427939" cy="427939"/>
          </a:xfrm>
          <a:prstGeom prst="rect">
            <a:avLst/>
          </a:prstGeom>
        </p:spPr>
      </p:pic>
      <p:sp>
        <p:nvSpPr>
          <p:cNvPr id="12" name="Text 7"/>
          <p:cNvSpPr txBox="1"/>
          <p:nvPr/>
        </p:nvSpPr>
        <p:spPr>
          <a:xfrm>
            <a:off x="2212848" y="3063240"/>
            <a:ext cx="1371600" cy="1005840"/>
          </a:xfrm>
          <a:prstGeom prst="rect">
            <a:avLst/>
          </a:prstGeom>
          <a:noFill/>
          <a:ln/>
        </p:spPr>
        <p:txBody>
          <a:bodyPr wrap="square" lIns="0" tIns="0" rIns="0" bIns="0" rtlCol="0" anchor="t"/>
          <a:lstStyle/>
          <a:p>
            <a:pPr algn="ctr" indent="0" marL="0">
              <a:buNone/>
            </a:pPr>
            <a:r>
              <a:rPr lang="en-US" sz="1500" b="1" dirty="0">
                <a:solidFill>
                  <a:schemeClr val="accent4"/>
                </a:solidFill>
              </a:rPr>
              <a:t>Exercise regularly</a:t>
            </a:r>
            <a:endParaRPr lang="en-US" sz="1500" dirty="0"/>
          </a:p>
        </p:txBody>
      </p:sp>
      <p:sp>
        <p:nvSpPr>
          <p:cNvPr id="13" name="Shape 8"/>
          <p:cNvSpPr/>
          <p:nvPr/>
        </p:nvSpPr>
        <p:spPr>
          <a:xfrm>
            <a:off x="3822192" y="1828800"/>
            <a:ext cx="1517904" cy="2377440"/>
          </a:xfrm>
          <a:prstGeom prst="roundRect">
            <a:avLst>
              <a:gd name="adj" fmla="val 4819"/>
            </a:avLst>
          </a:prstGeom>
          <a:solidFill>
            <a:schemeClr val="accent1">
              <a:alpha val="12000"/>
            </a:schemeClr>
          </a:solidFill>
          <a:ln w="12700">
            <a:solidFill>
              <a:schemeClr val="accent1">
                <a:alpha val="40000"/>
              </a:schemeClr>
            </a:solidFill>
            <a:prstDash val="solid"/>
          </a:ln>
        </p:spPr>
      </p:sp>
      <p:sp>
        <p:nvSpPr>
          <p:cNvPr id="14" name="Shape 9"/>
          <p:cNvSpPr/>
          <p:nvPr/>
        </p:nvSpPr>
        <p:spPr>
          <a:xfrm>
            <a:off x="4169664" y="2057400"/>
            <a:ext cx="822960" cy="822960"/>
          </a:xfrm>
          <a:prstGeom prst="ellipse">
            <a:avLst/>
          </a:prstGeom>
          <a:solidFill>
            <a:schemeClr val="accent1"/>
          </a:solidFill>
          <a:ln w="12700">
            <a:solidFill>
              <a:schemeClr val="accent1"/>
            </a:solidFill>
            <a:prstDash val="solid"/>
          </a:ln>
        </p:spPr>
      </p:sp>
      <p:pic>
        <p:nvPicPr>
          <p:cNvPr id="15" name="Image 2" descr="preencoded.png">    </p:cNvPr>
          <p:cNvPicPr>
            <a:picLocks noChangeAspect="1"/>
          </p:cNvPicPr>
          <p:nvPr/>
        </p:nvPicPr>
        <p:blipFill>
          <a:blip r:embed="rId3"/>
          <a:stretch>
            <a:fillRect/>
          </a:stretch>
        </p:blipFill>
        <p:spPr>
          <a:xfrm>
            <a:off x="4367174" y="2254910"/>
            <a:ext cx="427939" cy="427939"/>
          </a:xfrm>
          <a:prstGeom prst="rect">
            <a:avLst/>
          </a:prstGeom>
        </p:spPr>
      </p:pic>
      <p:sp>
        <p:nvSpPr>
          <p:cNvPr id="16" name="Text 10"/>
          <p:cNvSpPr txBox="1"/>
          <p:nvPr/>
        </p:nvSpPr>
        <p:spPr>
          <a:xfrm>
            <a:off x="3895344" y="3063240"/>
            <a:ext cx="1371600" cy="1005840"/>
          </a:xfrm>
          <a:prstGeom prst="rect">
            <a:avLst/>
          </a:prstGeom>
          <a:noFill/>
          <a:ln/>
        </p:spPr>
        <p:txBody>
          <a:bodyPr wrap="square" lIns="0" tIns="0" rIns="0" bIns="0" rtlCol="0" anchor="t"/>
          <a:lstStyle/>
          <a:p>
            <a:pPr algn="ctr" indent="0" marL="0">
              <a:buNone/>
            </a:pPr>
            <a:r>
              <a:rPr lang="en-US" sz="1500" b="1" dirty="0">
                <a:solidFill>
                  <a:schemeClr val="accent1"/>
                </a:solidFill>
              </a:rPr>
              <a:t>Keep a healthy weight</a:t>
            </a:r>
            <a:endParaRPr lang="en-US" sz="1500" dirty="0"/>
          </a:p>
        </p:txBody>
      </p:sp>
      <p:sp>
        <p:nvSpPr>
          <p:cNvPr id="17" name="Shape 11"/>
          <p:cNvSpPr/>
          <p:nvPr/>
        </p:nvSpPr>
        <p:spPr>
          <a:xfrm>
            <a:off x="5504688" y="1828800"/>
            <a:ext cx="1517904" cy="2377440"/>
          </a:xfrm>
          <a:prstGeom prst="roundRect">
            <a:avLst>
              <a:gd name="adj" fmla="val 4819"/>
            </a:avLst>
          </a:prstGeom>
          <a:solidFill>
            <a:schemeClr val="accent6">
              <a:alpha val="12000"/>
            </a:schemeClr>
          </a:solidFill>
          <a:ln w="12700">
            <a:solidFill>
              <a:schemeClr val="accent6">
                <a:alpha val="40000"/>
              </a:schemeClr>
            </a:solidFill>
            <a:prstDash val="solid"/>
          </a:ln>
        </p:spPr>
      </p:sp>
      <p:sp>
        <p:nvSpPr>
          <p:cNvPr id="18" name="Shape 12"/>
          <p:cNvSpPr/>
          <p:nvPr/>
        </p:nvSpPr>
        <p:spPr>
          <a:xfrm>
            <a:off x="5852160" y="2057400"/>
            <a:ext cx="822960" cy="822960"/>
          </a:xfrm>
          <a:prstGeom prst="ellipse">
            <a:avLst/>
          </a:prstGeom>
          <a:solidFill>
            <a:schemeClr val="accent6"/>
          </a:solidFill>
          <a:ln w="12700">
            <a:solidFill>
              <a:schemeClr val="accent6"/>
            </a:solidFill>
            <a:prstDash val="solid"/>
          </a:ln>
        </p:spPr>
      </p:sp>
      <p:pic>
        <p:nvPicPr>
          <p:cNvPr id="19" name="Image 3" descr="preencoded.png">    </p:cNvPr>
          <p:cNvPicPr>
            <a:picLocks noChangeAspect="1"/>
          </p:cNvPicPr>
          <p:nvPr/>
        </p:nvPicPr>
        <p:blipFill>
          <a:blip r:embed="rId4"/>
          <a:stretch>
            <a:fillRect/>
          </a:stretch>
        </p:blipFill>
        <p:spPr>
          <a:xfrm>
            <a:off x="6049670" y="2254910"/>
            <a:ext cx="427939" cy="427939"/>
          </a:xfrm>
          <a:prstGeom prst="rect">
            <a:avLst/>
          </a:prstGeom>
        </p:spPr>
      </p:pic>
      <p:sp>
        <p:nvSpPr>
          <p:cNvPr id="20" name="Text 13"/>
          <p:cNvSpPr txBox="1"/>
          <p:nvPr/>
        </p:nvSpPr>
        <p:spPr>
          <a:xfrm>
            <a:off x="5577840" y="3063240"/>
            <a:ext cx="1371600" cy="1005840"/>
          </a:xfrm>
          <a:prstGeom prst="rect">
            <a:avLst/>
          </a:prstGeom>
          <a:noFill/>
          <a:ln/>
        </p:spPr>
        <p:txBody>
          <a:bodyPr wrap="square" lIns="0" tIns="0" rIns="0" bIns="0" rtlCol="0" anchor="t"/>
          <a:lstStyle/>
          <a:p>
            <a:pPr algn="ctr" indent="0" marL="0">
              <a:buNone/>
            </a:pPr>
            <a:r>
              <a:rPr lang="en-US" sz="1500" b="1" dirty="0">
                <a:solidFill>
                  <a:schemeClr val="accent6"/>
                </a:solidFill>
              </a:rPr>
              <a:t>Cut down on alcohol</a:t>
            </a:r>
            <a:endParaRPr lang="en-US" sz="1500" dirty="0"/>
          </a:p>
        </p:txBody>
      </p:sp>
      <p:sp>
        <p:nvSpPr>
          <p:cNvPr id="21" name="Shape 14"/>
          <p:cNvSpPr/>
          <p:nvPr/>
        </p:nvSpPr>
        <p:spPr>
          <a:xfrm>
            <a:off x="7187184" y="1828800"/>
            <a:ext cx="1517904" cy="2377440"/>
          </a:xfrm>
          <a:prstGeom prst="roundRect">
            <a:avLst>
              <a:gd name="adj" fmla="val 4819"/>
            </a:avLst>
          </a:prstGeom>
          <a:solidFill>
            <a:schemeClr val="accent5">
              <a:alpha val="12000"/>
            </a:schemeClr>
          </a:solidFill>
          <a:ln w="12700">
            <a:solidFill>
              <a:schemeClr val="accent5">
                <a:alpha val="40000"/>
              </a:schemeClr>
            </a:solidFill>
            <a:prstDash val="solid"/>
          </a:ln>
        </p:spPr>
      </p:sp>
      <p:sp>
        <p:nvSpPr>
          <p:cNvPr id="22" name="Shape 15"/>
          <p:cNvSpPr/>
          <p:nvPr/>
        </p:nvSpPr>
        <p:spPr>
          <a:xfrm>
            <a:off x="7534656" y="2057400"/>
            <a:ext cx="822960" cy="822960"/>
          </a:xfrm>
          <a:prstGeom prst="ellipse">
            <a:avLst/>
          </a:prstGeom>
          <a:solidFill>
            <a:schemeClr val="accent5"/>
          </a:solidFill>
          <a:ln w="12700">
            <a:solidFill>
              <a:schemeClr val="accent5"/>
            </a:solidFill>
            <a:prstDash val="solid"/>
          </a:ln>
        </p:spPr>
      </p:sp>
      <p:pic>
        <p:nvPicPr>
          <p:cNvPr id="23" name="Image 4" descr="preencoded.png">    </p:cNvPr>
          <p:cNvPicPr>
            <a:picLocks noChangeAspect="1"/>
          </p:cNvPicPr>
          <p:nvPr/>
        </p:nvPicPr>
        <p:blipFill>
          <a:blip r:embed="rId5"/>
          <a:stretch>
            <a:fillRect/>
          </a:stretch>
        </p:blipFill>
        <p:spPr>
          <a:xfrm>
            <a:off x="7732166" y="2254910"/>
            <a:ext cx="427939" cy="427939"/>
          </a:xfrm>
          <a:prstGeom prst="rect">
            <a:avLst/>
          </a:prstGeom>
        </p:spPr>
      </p:pic>
      <p:sp>
        <p:nvSpPr>
          <p:cNvPr id="24" name="Text 16"/>
          <p:cNvSpPr txBox="1"/>
          <p:nvPr/>
        </p:nvSpPr>
        <p:spPr>
          <a:xfrm>
            <a:off x="7260336" y="3063240"/>
            <a:ext cx="1371600" cy="1005840"/>
          </a:xfrm>
          <a:prstGeom prst="rect">
            <a:avLst/>
          </a:prstGeom>
          <a:noFill/>
          <a:ln/>
        </p:spPr>
        <p:txBody>
          <a:bodyPr wrap="square" lIns="0" tIns="0" rIns="0" bIns="0" rtlCol="0" anchor="t"/>
          <a:lstStyle/>
          <a:p>
            <a:pPr algn="ctr" indent="0" marL="0">
              <a:buNone/>
            </a:pPr>
            <a:r>
              <a:rPr lang="en-US" sz="1500" b="1" dirty="0">
                <a:solidFill>
                  <a:schemeClr val="accent5"/>
                </a:solidFill>
              </a:rPr>
              <a:t>Eat a balanced diet</a:t>
            </a:r>
            <a:endParaRPr lang="en-US" sz="1500" dirty="0"/>
          </a:p>
        </p:txBody>
      </p:sp>
      <p:sp>
        <p:nvSpPr>
          <p:cNvPr id="25" name="Text 17"/>
          <p:cNvSpPr txBox="1"/>
          <p:nvPr/>
        </p:nvSpPr>
        <p:spPr>
          <a:xfrm>
            <a:off x="457200" y="5120640"/>
            <a:ext cx="8229600" cy="320040"/>
          </a:xfrm>
          <a:prstGeom prst="rect">
            <a:avLst/>
          </a:prstGeom>
          <a:noFill/>
          <a:ln/>
        </p:spPr>
        <p:txBody>
          <a:bodyPr wrap="square" lIns="0" tIns="0" rIns="0" bIns="0" rtlCol="0" anchor="ctr"/>
          <a:lstStyle/>
          <a:p>
            <a:pPr indent="0" marL="0">
              <a:buNone/>
            </a:pPr>
            <a:r>
              <a:rPr lang="en-US" sz="1100" dirty="0">
                <a:solidFill>
                  <a:schemeClr val="tx1"/>
                </a:solidFill>
              </a:rPr>
              <a:t>Source: NHS (2022) Cardiovascular disease. nhs.uk/conditions/cardiovascular-disease</a:t>
            </a:r>
            <a:endParaRPr lang="en-US" sz="11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A heart-healthy diet</a:t>
            </a:r>
            <a:endParaRPr lang="en-US" sz="2800" dirty="0"/>
          </a:p>
        </p:txBody>
      </p:sp>
      <p:sp>
        <p:nvSpPr>
          <p:cNvPr id="4" name="Shape 1"/>
          <p:cNvSpPr/>
          <p:nvPr/>
        </p:nvSpPr>
        <p:spPr>
          <a:xfrm>
            <a:off x="457200" y="1234440"/>
            <a:ext cx="2651760" cy="2011680"/>
          </a:xfrm>
          <a:prstGeom prst="roundRect">
            <a:avLst>
              <a:gd name="adj" fmla="val 3636"/>
            </a:avLst>
          </a:prstGeom>
          <a:solidFill>
            <a:schemeClr val="accent2">
              <a:alpha val="12000"/>
            </a:schemeClr>
          </a:solidFill>
          <a:ln w="12700">
            <a:solidFill>
              <a:schemeClr val="accent2">
                <a:alpha val="40000"/>
              </a:schemeClr>
            </a:solidFill>
            <a:prstDash val="solid"/>
          </a:ln>
        </p:spPr>
      </p:sp>
      <p:sp>
        <p:nvSpPr>
          <p:cNvPr id="5" name="Text 2"/>
          <p:cNvSpPr txBox="1"/>
          <p:nvPr/>
        </p:nvSpPr>
        <p:spPr>
          <a:xfrm>
            <a:off x="548640" y="1280160"/>
            <a:ext cx="2468880" cy="1920240"/>
          </a:xfrm>
          <a:prstGeom prst="rect">
            <a:avLst/>
          </a:prstGeom>
          <a:noFill/>
          <a:ln/>
        </p:spPr>
        <p:txBody>
          <a:bodyPr wrap="square" lIns="0" tIns="0" rIns="0" bIns="0" rtlCol="0" anchor="ctr"/>
          <a:lstStyle/>
          <a:p>
            <a:pPr algn="ctr" indent="0" marL="0">
              <a:buNone/>
            </a:pPr>
            <a:r>
              <a:rPr lang="en-US" sz="5000" b="1" dirty="0">
                <a:solidFill>
                  <a:schemeClr val="accent2"/>
                </a:solidFill>
              </a:rPr>
              <a:t>&lt; 6g</a:t>
            </a:r>
            <a:endParaRPr lang="en-US" sz="5000" dirty="0"/>
          </a:p>
          <a:p>
            <a:pPr algn="ctr" indent="0" marL="0">
              <a:buNone/>
            </a:pPr>
            <a:r>
              <a:rPr lang="en-US" sz="1500" dirty="0">
                <a:solidFill>
                  <a:schemeClr val="tx1"/>
                </a:solidFill>
              </a:rPr>
              <a:t>salt a day (about 1 teaspoon)</a:t>
            </a:r>
            <a:endParaRPr lang="en-US" sz="5000" dirty="0"/>
          </a:p>
        </p:txBody>
      </p:sp>
      <p:sp>
        <p:nvSpPr>
          <p:cNvPr id="6" name="Shape 3"/>
          <p:cNvSpPr/>
          <p:nvPr/>
        </p:nvSpPr>
        <p:spPr>
          <a:xfrm>
            <a:off x="457200" y="3474720"/>
            <a:ext cx="2651760" cy="2011680"/>
          </a:xfrm>
          <a:prstGeom prst="roundRect">
            <a:avLst>
              <a:gd name="adj" fmla="val 3636"/>
            </a:avLst>
          </a:prstGeom>
          <a:solidFill>
            <a:schemeClr val="accent4">
              <a:alpha val="12000"/>
            </a:schemeClr>
          </a:solidFill>
          <a:ln w="12700">
            <a:solidFill>
              <a:schemeClr val="accent4">
                <a:alpha val="40000"/>
              </a:schemeClr>
            </a:solidFill>
            <a:prstDash val="solid"/>
          </a:ln>
        </p:spPr>
      </p:sp>
      <p:sp>
        <p:nvSpPr>
          <p:cNvPr id="7" name="Text 4"/>
          <p:cNvSpPr txBox="1"/>
          <p:nvPr/>
        </p:nvSpPr>
        <p:spPr>
          <a:xfrm>
            <a:off x="548640" y="3520440"/>
            <a:ext cx="2468880" cy="1920240"/>
          </a:xfrm>
          <a:prstGeom prst="rect">
            <a:avLst/>
          </a:prstGeom>
          <a:noFill/>
          <a:ln/>
        </p:spPr>
        <p:txBody>
          <a:bodyPr wrap="square" lIns="0" tIns="0" rIns="0" bIns="0" rtlCol="0" anchor="ctr"/>
          <a:lstStyle/>
          <a:p>
            <a:pPr algn="ctr" indent="0" marL="0">
              <a:buNone/>
            </a:pPr>
            <a:r>
              <a:rPr lang="en-US" sz="4400" b="1" dirty="0">
                <a:solidFill>
                  <a:schemeClr val="accent4"/>
                </a:solidFill>
              </a:rPr>
              <a:t>5 a day</a:t>
            </a:r>
            <a:endParaRPr lang="en-US" sz="4400" dirty="0"/>
          </a:p>
          <a:p>
            <a:pPr algn="ctr" indent="0" marL="0">
              <a:buNone/>
            </a:pPr>
            <a:r>
              <a:rPr lang="en-US" sz="1500" dirty="0">
                <a:solidFill>
                  <a:schemeClr val="tx1"/>
                </a:solidFill>
              </a:rPr>
              <a:t>portions of fruit and vegetables, at least</a:t>
            </a:r>
            <a:endParaRPr lang="en-US" sz="4400" dirty="0"/>
          </a:p>
        </p:txBody>
      </p:sp>
      <p:sp>
        <p:nvSpPr>
          <p:cNvPr id="8" name="Shape 5"/>
          <p:cNvSpPr/>
          <p:nvPr/>
        </p:nvSpPr>
        <p:spPr>
          <a:xfrm>
            <a:off x="3383280" y="1234440"/>
            <a:ext cx="5303520" cy="1325880"/>
          </a:xfrm>
          <a:prstGeom prst="roundRect">
            <a:avLst>
              <a:gd name="adj" fmla="val 5517"/>
            </a:avLst>
          </a:prstGeom>
          <a:solidFill>
            <a:schemeClr val="accent5">
              <a:alpha val="12000"/>
            </a:schemeClr>
          </a:solidFill>
          <a:ln w="12700">
            <a:solidFill>
              <a:schemeClr val="accent5">
                <a:alpha val="40000"/>
              </a:schemeClr>
            </a:solidFill>
            <a:prstDash val="solid"/>
          </a:ln>
        </p:spPr>
      </p:sp>
      <p:sp>
        <p:nvSpPr>
          <p:cNvPr id="9" name="Shape 6"/>
          <p:cNvSpPr/>
          <p:nvPr/>
        </p:nvSpPr>
        <p:spPr>
          <a:xfrm>
            <a:off x="3520440" y="1371600"/>
            <a:ext cx="502920" cy="502920"/>
          </a:xfrm>
          <a:prstGeom prst="ellipse">
            <a:avLst/>
          </a:prstGeom>
          <a:solidFill>
            <a:schemeClr val="accent5"/>
          </a:solidFill>
          <a:ln w="12700">
            <a:solidFill>
              <a:schemeClr val="accent5"/>
            </a:solidFill>
            <a:prstDash val="solid"/>
          </a:ln>
        </p:spPr>
      </p:sp>
      <p:pic>
        <p:nvPicPr>
          <p:cNvPr id="10" name="Image 0" descr="preencoded.png">    </p:cNvPr>
          <p:cNvPicPr>
            <a:picLocks noChangeAspect="1"/>
          </p:cNvPicPr>
          <p:nvPr/>
        </p:nvPicPr>
        <p:blipFill>
          <a:blip r:embed="rId1"/>
          <a:stretch>
            <a:fillRect/>
          </a:stretch>
        </p:blipFill>
        <p:spPr>
          <a:xfrm>
            <a:off x="3641141" y="1492301"/>
            <a:ext cx="261518" cy="261518"/>
          </a:xfrm>
          <a:prstGeom prst="rect">
            <a:avLst/>
          </a:prstGeom>
        </p:spPr>
      </p:pic>
      <p:sp>
        <p:nvSpPr>
          <p:cNvPr id="11" name="Text 7"/>
          <p:cNvSpPr txBox="1"/>
          <p:nvPr/>
        </p:nvSpPr>
        <p:spPr>
          <a:xfrm>
            <a:off x="4160520" y="1344168"/>
            <a:ext cx="4389120" cy="1143000"/>
          </a:xfrm>
          <a:prstGeom prst="rect">
            <a:avLst/>
          </a:prstGeom>
          <a:noFill/>
          <a:ln/>
        </p:spPr>
        <p:txBody>
          <a:bodyPr wrap="square" lIns="0" tIns="0" rIns="0" bIns="0" rtlCol="0" anchor="t"/>
          <a:lstStyle/>
          <a:p>
            <a:pPr indent="0" marL="0">
              <a:buNone/>
            </a:pPr>
            <a:r>
              <a:rPr lang="en-US" sz="1600" b="1" dirty="0">
                <a:solidFill>
                  <a:schemeClr val="accent5"/>
                </a:solidFill>
              </a:rPr>
              <a:t>Eat less</a:t>
            </a:r>
            <a:endParaRPr lang="en-US" sz="1600" dirty="0"/>
          </a:p>
          <a:p>
            <a:pPr indent="0" marL="0">
              <a:spcBef>
                <a:spcPts val="400"/>
              </a:spcBef>
              <a:buNone/>
            </a:pPr>
            <a:r>
              <a:rPr lang="en-US" sz="1500" dirty="0">
                <a:solidFill>
                  <a:schemeClr val="tx1"/>
                </a:solidFill>
              </a:rPr>
              <a:t>Saturated fat (fatty meat, cream, cakes, biscuits), salt and sugar</a:t>
            </a:r>
            <a:endParaRPr lang="en-US" sz="1600" dirty="0"/>
          </a:p>
        </p:txBody>
      </p:sp>
      <p:sp>
        <p:nvSpPr>
          <p:cNvPr id="12" name="Shape 8"/>
          <p:cNvSpPr/>
          <p:nvPr/>
        </p:nvSpPr>
        <p:spPr>
          <a:xfrm>
            <a:off x="3383280" y="2715768"/>
            <a:ext cx="5303520" cy="1325880"/>
          </a:xfrm>
          <a:prstGeom prst="roundRect">
            <a:avLst>
              <a:gd name="adj" fmla="val 5517"/>
            </a:avLst>
          </a:prstGeom>
          <a:solidFill>
            <a:schemeClr val="accent4">
              <a:alpha val="12000"/>
            </a:schemeClr>
          </a:solidFill>
          <a:ln w="12700">
            <a:solidFill>
              <a:schemeClr val="accent4">
                <a:alpha val="40000"/>
              </a:schemeClr>
            </a:solidFill>
            <a:prstDash val="solid"/>
          </a:ln>
        </p:spPr>
      </p:sp>
      <p:sp>
        <p:nvSpPr>
          <p:cNvPr id="13" name="Shape 9"/>
          <p:cNvSpPr/>
          <p:nvPr/>
        </p:nvSpPr>
        <p:spPr>
          <a:xfrm>
            <a:off x="3520440" y="2852928"/>
            <a:ext cx="502920" cy="502920"/>
          </a:xfrm>
          <a:prstGeom prst="ellipse">
            <a:avLst/>
          </a:prstGeom>
          <a:solidFill>
            <a:schemeClr val="accent4"/>
          </a:solidFill>
          <a:ln w="12700">
            <a:solidFill>
              <a:schemeClr val="accent4"/>
            </a:solidFill>
            <a:prstDash val="solid"/>
          </a:ln>
        </p:spPr>
      </p:sp>
      <p:pic>
        <p:nvPicPr>
          <p:cNvPr id="14" name="Image 1" descr="preencoded.png">    </p:cNvPr>
          <p:cNvPicPr>
            <a:picLocks noChangeAspect="1"/>
          </p:cNvPicPr>
          <p:nvPr/>
        </p:nvPicPr>
        <p:blipFill>
          <a:blip r:embed="rId2"/>
          <a:stretch>
            <a:fillRect/>
          </a:stretch>
        </p:blipFill>
        <p:spPr>
          <a:xfrm>
            <a:off x="3641141" y="2973629"/>
            <a:ext cx="261518" cy="261518"/>
          </a:xfrm>
          <a:prstGeom prst="rect">
            <a:avLst/>
          </a:prstGeom>
        </p:spPr>
      </p:pic>
      <p:sp>
        <p:nvSpPr>
          <p:cNvPr id="15" name="Text 10"/>
          <p:cNvSpPr txBox="1"/>
          <p:nvPr/>
        </p:nvSpPr>
        <p:spPr>
          <a:xfrm>
            <a:off x="4160520" y="2825496"/>
            <a:ext cx="4389120" cy="1143000"/>
          </a:xfrm>
          <a:prstGeom prst="rect">
            <a:avLst/>
          </a:prstGeom>
          <a:noFill/>
          <a:ln/>
        </p:spPr>
        <p:txBody>
          <a:bodyPr wrap="square" lIns="0" tIns="0" rIns="0" bIns="0" rtlCol="0" anchor="t"/>
          <a:lstStyle/>
          <a:p>
            <a:pPr indent="0" marL="0">
              <a:buNone/>
            </a:pPr>
            <a:r>
              <a:rPr lang="en-US" sz="1600" b="1" dirty="0">
                <a:solidFill>
                  <a:schemeClr val="accent4"/>
                </a:solidFill>
              </a:rPr>
              <a:t>Eat more</a:t>
            </a:r>
            <a:endParaRPr lang="en-US" sz="1600" dirty="0"/>
          </a:p>
          <a:p>
            <a:pPr indent="0" marL="0">
              <a:spcBef>
                <a:spcPts val="400"/>
              </a:spcBef>
              <a:buNone/>
            </a:pPr>
            <a:r>
              <a:rPr lang="en-US" sz="1500" dirty="0">
                <a:solidFill>
                  <a:schemeClr val="tx1"/>
                </a:solidFill>
              </a:rPr>
              <a:t>Fibre, wholegrains, fruit and vegetables</a:t>
            </a:r>
            <a:endParaRPr lang="en-US" sz="1600" dirty="0"/>
          </a:p>
        </p:txBody>
      </p:sp>
      <p:sp>
        <p:nvSpPr>
          <p:cNvPr id="16" name="Shape 11"/>
          <p:cNvSpPr/>
          <p:nvPr/>
        </p:nvSpPr>
        <p:spPr>
          <a:xfrm>
            <a:off x="3383280" y="4197096"/>
            <a:ext cx="5303520" cy="1289304"/>
          </a:xfrm>
          <a:prstGeom prst="roundRect">
            <a:avLst>
              <a:gd name="adj" fmla="val 5674"/>
            </a:avLst>
          </a:prstGeom>
          <a:solidFill>
            <a:schemeClr val="accent1">
              <a:alpha val="12000"/>
            </a:schemeClr>
          </a:solidFill>
          <a:ln w="12700">
            <a:solidFill>
              <a:schemeClr val="accent1">
                <a:alpha val="40000"/>
              </a:schemeClr>
            </a:solidFill>
            <a:prstDash val="solid"/>
          </a:ln>
        </p:spPr>
      </p:sp>
      <p:sp>
        <p:nvSpPr>
          <p:cNvPr id="17" name="Shape 12"/>
          <p:cNvSpPr/>
          <p:nvPr/>
        </p:nvSpPr>
        <p:spPr>
          <a:xfrm>
            <a:off x="3520440" y="4334256"/>
            <a:ext cx="502920" cy="502920"/>
          </a:xfrm>
          <a:prstGeom prst="ellipse">
            <a:avLst/>
          </a:prstGeom>
          <a:solidFill>
            <a:schemeClr val="accent1"/>
          </a:solidFill>
          <a:ln w="12700">
            <a:solidFill>
              <a:schemeClr val="accent1"/>
            </a:solidFill>
            <a:prstDash val="solid"/>
          </a:ln>
        </p:spPr>
      </p:sp>
      <p:pic>
        <p:nvPicPr>
          <p:cNvPr id="18" name="Image 2" descr="preencoded.png">    </p:cNvPr>
          <p:cNvPicPr>
            <a:picLocks noChangeAspect="1"/>
          </p:cNvPicPr>
          <p:nvPr/>
        </p:nvPicPr>
        <p:blipFill>
          <a:blip r:embed="rId3"/>
          <a:stretch>
            <a:fillRect/>
          </a:stretch>
        </p:blipFill>
        <p:spPr>
          <a:xfrm>
            <a:off x="3641141" y="4454957"/>
            <a:ext cx="261518" cy="261518"/>
          </a:xfrm>
          <a:prstGeom prst="rect">
            <a:avLst/>
          </a:prstGeom>
        </p:spPr>
      </p:pic>
      <p:sp>
        <p:nvSpPr>
          <p:cNvPr id="19" name="Text 13"/>
          <p:cNvSpPr txBox="1"/>
          <p:nvPr/>
        </p:nvSpPr>
        <p:spPr>
          <a:xfrm>
            <a:off x="4160520" y="4306824"/>
            <a:ext cx="4389120" cy="1106424"/>
          </a:xfrm>
          <a:prstGeom prst="rect">
            <a:avLst/>
          </a:prstGeom>
          <a:noFill/>
          <a:ln/>
        </p:spPr>
        <p:txBody>
          <a:bodyPr wrap="square" lIns="0" tIns="0" rIns="0" bIns="0" rtlCol="0" anchor="t"/>
          <a:lstStyle/>
          <a:p>
            <a:pPr indent="0" marL="0">
              <a:buNone/>
            </a:pPr>
            <a:r>
              <a:rPr lang="en-US" sz="1600" b="1" dirty="0">
                <a:solidFill>
                  <a:schemeClr val="accent1"/>
                </a:solidFill>
              </a:rPr>
              <a:t>Swap to healthier fats</a:t>
            </a:r>
            <a:endParaRPr lang="en-US" sz="1600" dirty="0"/>
          </a:p>
          <a:p>
            <a:pPr indent="0" marL="0">
              <a:spcBef>
                <a:spcPts val="400"/>
              </a:spcBef>
              <a:buNone/>
            </a:pPr>
            <a:r>
              <a:rPr lang="en-US" sz="1500" dirty="0">
                <a:solidFill>
                  <a:schemeClr val="tx1"/>
                </a:solidFill>
              </a:rPr>
              <a:t>Oily fish, nuts and seeds, olive oil</a:t>
            </a:r>
            <a:endParaRPr lang="en-US" sz="16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UK strategies to prevent heart disease</a:t>
            </a:r>
            <a:endParaRPr lang="en-US" sz="2800" dirty="0"/>
          </a:p>
        </p:txBody>
      </p:sp>
      <p:sp>
        <p:nvSpPr>
          <p:cNvPr id="4" name="Shape 1"/>
          <p:cNvSpPr/>
          <p:nvPr/>
        </p:nvSpPr>
        <p:spPr>
          <a:xfrm>
            <a:off x="457200" y="1234440"/>
            <a:ext cx="3977640" cy="3383280"/>
          </a:xfrm>
          <a:prstGeom prst="roundRect">
            <a:avLst>
              <a:gd name="adj" fmla="val 2162"/>
            </a:avLst>
          </a:prstGeom>
          <a:solidFill>
            <a:schemeClr val="tx2">
              <a:alpha val="12000"/>
            </a:schemeClr>
          </a:solidFill>
          <a:ln w="12700">
            <a:solidFill>
              <a:schemeClr val="tx2">
                <a:alpha val="40000"/>
              </a:schemeClr>
            </a:solidFill>
            <a:prstDash val="solid"/>
          </a:ln>
        </p:spPr>
      </p:sp>
      <p:sp>
        <p:nvSpPr>
          <p:cNvPr id="5" name="Shape 2"/>
          <p:cNvSpPr/>
          <p:nvPr/>
        </p:nvSpPr>
        <p:spPr>
          <a:xfrm>
            <a:off x="594360" y="1371600"/>
            <a:ext cx="594360" cy="594360"/>
          </a:xfrm>
          <a:prstGeom prst="ellipse">
            <a:avLst/>
          </a:prstGeom>
          <a:solidFill>
            <a:schemeClr val="tx2"/>
          </a:solidFill>
          <a:ln w="12700">
            <a:solidFill>
              <a:schemeClr val="tx2"/>
            </a:solidFill>
            <a:prstDash val="solid"/>
          </a:ln>
        </p:spPr>
      </p:sp>
      <p:pic>
        <p:nvPicPr>
          <p:cNvPr id="6" name="Image 0" descr="preencoded.png">    </p:cNvPr>
          <p:cNvPicPr>
            <a:picLocks noChangeAspect="1"/>
          </p:cNvPicPr>
          <p:nvPr/>
        </p:nvPicPr>
        <p:blipFill>
          <a:blip r:embed="rId1"/>
          <a:stretch>
            <a:fillRect/>
          </a:stretch>
        </p:blipFill>
        <p:spPr>
          <a:xfrm>
            <a:off x="737006" y="1514246"/>
            <a:ext cx="309067" cy="309067"/>
          </a:xfrm>
          <a:prstGeom prst="rect">
            <a:avLst/>
          </a:prstGeom>
        </p:spPr>
      </p:pic>
      <p:sp>
        <p:nvSpPr>
          <p:cNvPr id="7" name="Text 3"/>
          <p:cNvSpPr txBox="1"/>
          <p:nvPr/>
        </p:nvSpPr>
        <p:spPr>
          <a:xfrm>
            <a:off x="594360" y="2039112"/>
            <a:ext cx="3703320" cy="2505456"/>
          </a:xfrm>
          <a:prstGeom prst="rect">
            <a:avLst/>
          </a:prstGeom>
          <a:noFill/>
          <a:ln/>
        </p:spPr>
        <p:txBody>
          <a:bodyPr wrap="square" lIns="0" tIns="0" rIns="0" bIns="0" rtlCol="0" anchor="t"/>
          <a:lstStyle/>
          <a:p>
            <a:pPr indent="0" marL="0">
              <a:buNone/>
            </a:pPr>
            <a:r>
              <a:rPr lang="en-US" sz="1700" b="1" dirty="0">
                <a:solidFill>
                  <a:schemeClr val="tx2"/>
                </a:solidFill>
              </a:rPr>
              <a:t>Public Health England: Health Matters</a:t>
            </a:r>
            <a:endParaRPr lang="en-US" sz="1700" dirty="0"/>
          </a:p>
          <a:p>
            <a:pPr marL="152400" indent="-152400">
              <a:spcBef>
                <a:spcPts val="400"/>
              </a:spcBef>
              <a:buSzPct val="100000"/>
              <a:buChar char="•"/>
            </a:pPr>
            <a:r>
              <a:rPr lang="en-US" sz="1500" dirty="0">
                <a:solidFill>
                  <a:schemeClr val="tx1"/>
                </a:solidFill>
              </a:rPr>
              <a:t>Focus on prevention, before disease starts</a:t>
            </a:r>
            <a:endParaRPr lang="en-US" sz="1700" dirty="0"/>
          </a:p>
          <a:p>
            <a:pPr marL="152400" indent="-152400">
              <a:spcBef>
                <a:spcPts val="300"/>
              </a:spcBef>
              <a:buSzPct val="100000"/>
              <a:buChar char="•"/>
            </a:pPr>
            <a:r>
              <a:rPr lang="en-US" sz="1500" dirty="0">
                <a:solidFill>
                  <a:schemeClr val="tx1"/>
                </a:solidFill>
              </a:rPr>
              <a:t>NHS England and public health bodies run prevention projects</a:t>
            </a:r>
            <a:endParaRPr lang="en-US" sz="1700" dirty="0"/>
          </a:p>
          <a:p>
            <a:pPr marL="152400" indent="-152400">
              <a:spcBef>
                <a:spcPts val="300"/>
              </a:spcBef>
              <a:buSzPct val="100000"/>
              <a:buChar char="•"/>
            </a:pPr>
            <a:r>
              <a:rPr lang="en-US" sz="1500" dirty="0">
                <a:solidFill>
                  <a:schemeClr val="tx1"/>
                </a:solidFill>
              </a:rPr>
              <a:t>Government targets to cut salt, sugar and calories in food</a:t>
            </a:r>
            <a:endParaRPr lang="en-US" sz="1700" dirty="0"/>
          </a:p>
          <a:p>
            <a:pPr marL="152400" indent="-152400">
              <a:spcBef>
                <a:spcPts val="300"/>
              </a:spcBef>
              <a:buSzPct val="100000"/>
              <a:buChar char="•"/>
            </a:pPr>
            <a:r>
              <a:rPr lang="en-US" sz="1500" i="1" dirty="0">
                <a:solidFill>
                  <a:schemeClr val="tx1"/>
                </a:solidFill>
              </a:rPr>
              <a:t>PHE's role now sits with OHID (since 2021)</a:t>
            </a:r>
            <a:endParaRPr lang="en-US" sz="1700" dirty="0"/>
          </a:p>
        </p:txBody>
      </p:sp>
      <p:sp>
        <p:nvSpPr>
          <p:cNvPr id="8" name="Shape 4"/>
          <p:cNvSpPr/>
          <p:nvPr/>
        </p:nvSpPr>
        <p:spPr>
          <a:xfrm>
            <a:off x="4709160" y="1234440"/>
            <a:ext cx="3977640" cy="3383280"/>
          </a:xfrm>
          <a:prstGeom prst="roundRect">
            <a:avLst>
              <a:gd name="adj" fmla="val 2162"/>
            </a:avLst>
          </a:prstGeom>
          <a:solidFill>
            <a:schemeClr val="accent1">
              <a:alpha val="12000"/>
            </a:schemeClr>
          </a:solidFill>
          <a:ln w="12700">
            <a:solidFill>
              <a:schemeClr val="accent1">
                <a:alpha val="40000"/>
              </a:schemeClr>
            </a:solidFill>
            <a:prstDash val="solid"/>
          </a:ln>
        </p:spPr>
      </p:sp>
      <p:sp>
        <p:nvSpPr>
          <p:cNvPr id="9" name="Shape 5"/>
          <p:cNvSpPr/>
          <p:nvPr/>
        </p:nvSpPr>
        <p:spPr>
          <a:xfrm>
            <a:off x="4846320" y="1371600"/>
            <a:ext cx="594360" cy="594360"/>
          </a:xfrm>
          <a:prstGeom prst="ellipse">
            <a:avLst/>
          </a:prstGeom>
          <a:solidFill>
            <a:schemeClr val="accent1"/>
          </a:solidFill>
          <a:ln w="12700">
            <a:solidFill>
              <a:schemeClr val="accent1"/>
            </a:solidFill>
            <a:prstDash val="solid"/>
          </a:ln>
        </p:spPr>
      </p:sp>
      <p:pic>
        <p:nvPicPr>
          <p:cNvPr id="10" name="Image 1" descr="preencoded.png">    </p:cNvPr>
          <p:cNvPicPr>
            <a:picLocks noChangeAspect="1"/>
          </p:cNvPicPr>
          <p:nvPr/>
        </p:nvPicPr>
        <p:blipFill>
          <a:blip r:embed="rId2"/>
          <a:stretch>
            <a:fillRect/>
          </a:stretch>
        </p:blipFill>
        <p:spPr>
          <a:xfrm>
            <a:off x="4988966" y="1514246"/>
            <a:ext cx="309067" cy="309067"/>
          </a:xfrm>
          <a:prstGeom prst="rect">
            <a:avLst/>
          </a:prstGeom>
        </p:spPr>
      </p:pic>
      <p:sp>
        <p:nvSpPr>
          <p:cNvPr id="11" name="Text 6"/>
          <p:cNvSpPr txBox="1"/>
          <p:nvPr/>
        </p:nvSpPr>
        <p:spPr>
          <a:xfrm>
            <a:off x="4846320" y="2039112"/>
            <a:ext cx="3703320" cy="2505456"/>
          </a:xfrm>
          <a:prstGeom prst="rect">
            <a:avLst/>
          </a:prstGeom>
          <a:noFill/>
          <a:ln/>
        </p:spPr>
        <p:txBody>
          <a:bodyPr wrap="square" lIns="0" tIns="0" rIns="0" bIns="0" rtlCol="0" anchor="t"/>
          <a:lstStyle/>
          <a:p>
            <a:pPr indent="0" marL="0">
              <a:buNone/>
            </a:pPr>
            <a:r>
              <a:rPr lang="en-US" sz="1700" b="1" dirty="0">
                <a:solidFill>
                  <a:schemeClr val="accent1"/>
                </a:solidFill>
              </a:rPr>
              <a:t>NICE guideline PH25</a:t>
            </a:r>
            <a:endParaRPr lang="en-US" sz="1700" dirty="0"/>
          </a:p>
          <a:p>
            <a:pPr marL="152400" indent="-152400">
              <a:spcBef>
                <a:spcPts val="400"/>
              </a:spcBef>
              <a:buSzPct val="100000"/>
              <a:buChar char="•"/>
            </a:pPr>
            <a:r>
              <a:rPr lang="en-US" sz="1500" dirty="0">
                <a:solidFill>
                  <a:schemeClr val="tx1"/>
                </a:solidFill>
              </a:rPr>
              <a:t>Targets the main risk factors: poor diet, inactivity, smoking and alcohol</a:t>
            </a:r>
            <a:endParaRPr lang="en-US" sz="1700" dirty="0"/>
          </a:p>
          <a:p>
            <a:pPr marL="152400" indent="-152400">
              <a:spcBef>
                <a:spcPts val="300"/>
              </a:spcBef>
              <a:buSzPct val="100000"/>
              <a:buChar char="•"/>
            </a:pPr>
            <a:r>
              <a:rPr lang="en-US" sz="1500" dirty="0">
                <a:solidFill>
                  <a:schemeClr val="tx1"/>
                </a:solidFill>
              </a:rPr>
              <a:t>Aims to reduce how many people get CVD</a:t>
            </a:r>
            <a:endParaRPr lang="en-US" sz="1700" dirty="0"/>
          </a:p>
          <a:p>
            <a:pPr marL="152400" indent="-152400">
              <a:spcBef>
                <a:spcPts val="300"/>
              </a:spcBef>
              <a:buSzPct val="100000"/>
              <a:buChar char="•"/>
            </a:pPr>
            <a:r>
              <a:rPr lang="en-US" sz="1500" dirty="0">
                <a:solidFill>
                  <a:schemeClr val="tx1"/>
                </a:solidFill>
              </a:rPr>
              <a:t>Also helps prevent type 2 diabetes and many cancers</a:t>
            </a:r>
            <a:endParaRPr lang="en-US" sz="1700" dirty="0"/>
          </a:p>
        </p:txBody>
      </p:sp>
      <p:sp>
        <p:nvSpPr>
          <p:cNvPr id="12" name="Text 7"/>
          <p:cNvSpPr txBox="1"/>
          <p:nvPr/>
        </p:nvSpPr>
        <p:spPr>
          <a:xfrm>
            <a:off x="457200" y="4754880"/>
            <a:ext cx="8229600" cy="320040"/>
          </a:xfrm>
          <a:prstGeom prst="rect">
            <a:avLst/>
          </a:prstGeom>
          <a:noFill/>
          <a:ln/>
        </p:spPr>
        <p:txBody>
          <a:bodyPr wrap="square" lIns="0" tIns="0" rIns="0" bIns="0" rtlCol="0" anchor="ctr"/>
          <a:lstStyle/>
          <a:p>
            <a:pPr indent="0" marL="0">
              <a:buNone/>
            </a:pPr>
            <a:r>
              <a:rPr lang="en-US" sz="1100" dirty="0">
                <a:solidFill>
                  <a:schemeClr val="tx1"/>
                </a:solidFill>
              </a:rPr>
              <a:t>Sources: GOV.UK (2019) Health matters: preventing CVD; NICE (2010) PH25.</a:t>
            </a:r>
            <a:endParaRPr lang="en-US" sz="11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Care: monitoring, planning and routines</a:t>
            </a:r>
            <a:endParaRPr lang="en-US" sz="2800" dirty="0"/>
          </a:p>
        </p:txBody>
      </p:sp>
      <p:sp>
        <p:nvSpPr>
          <p:cNvPr id="4" name="Shape 1"/>
          <p:cNvSpPr/>
          <p:nvPr/>
        </p:nvSpPr>
        <p:spPr>
          <a:xfrm>
            <a:off x="457200" y="1234440"/>
            <a:ext cx="2606040" cy="2926080"/>
          </a:xfrm>
          <a:prstGeom prst="roundRect">
            <a:avLst>
              <a:gd name="adj" fmla="val 2807"/>
            </a:avLst>
          </a:prstGeom>
          <a:solidFill>
            <a:schemeClr val="accent6">
              <a:alpha val="12000"/>
            </a:schemeClr>
          </a:solidFill>
          <a:ln w="12700">
            <a:solidFill>
              <a:schemeClr val="accent6">
                <a:alpha val="40000"/>
              </a:schemeClr>
            </a:solidFill>
            <a:prstDash val="solid"/>
          </a:ln>
        </p:spPr>
      </p:sp>
      <p:sp>
        <p:nvSpPr>
          <p:cNvPr id="5" name="Shape 2"/>
          <p:cNvSpPr/>
          <p:nvPr/>
        </p:nvSpPr>
        <p:spPr>
          <a:xfrm>
            <a:off x="594360" y="1371600"/>
            <a:ext cx="594360" cy="594360"/>
          </a:xfrm>
          <a:prstGeom prst="ellipse">
            <a:avLst/>
          </a:prstGeom>
          <a:solidFill>
            <a:schemeClr val="accent6"/>
          </a:solidFill>
          <a:ln w="12700">
            <a:solidFill>
              <a:schemeClr val="accent6"/>
            </a:solidFill>
            <a:prstDash val="solid"/>
          </a:ln>
        </p:spPr>
      </p:sp>
      <p:pic>
        <p:nvPicPr>
          <p:cNvPr id="6" name="Image 0" descr="preencoded.png">    </p:cNvPr>
          <p:cNvPicPr>
            <a:picLocks noChangeAspect="1"/>
          </p:cNvPicPr>
          <p:nvPr/>
        </p:nvPicPr>
        <p:blipFill>
          <a:blip r:embed="rId1"/>
          <a:stretch>
            <a:fillRect/>
          </a:stretch>
        </p:blipFill>
        <p:spPr>
          <a:xfrm>
            <a:off x="737006" y="1514246"/>
            <a:ext cx="309067" cy="309067"/>
          </a:xfrm>
          <a:prstGeom prst="rect">
            <a:avLst/>
          </a:prstGeom>
        </p:spPr>
      </p:pic>
      <p:sp>
        <p:nvSpPr>
          <p:cNvPr id="7" name="Text 3"/>
          <p:cNvSpPr txBox="1"/>
          <p:nvPr/>
        </p:nvSpPr>
        <p:spPr>
          <a:xfrm>
            <a:off x="594360" y="2039112"/>
            <a:ext cx="2331720" cy="2048256"/>
          </a:xfrm>
          <a:prstGeom prst="rect">
            <a:avLst/>
          </a:prstGeom>
          <a:noFill/>
          <a:ln/>
        </p:spPr>
        <p:txBody>
          <a:bodyPr wrap="square" lIns="0" tIns="0" rIns="0" bIns="0" rtlCol="0" anchor="t"/>
          <a:lstStyle/>
          <a:p>
            <a:pPr indent="0" marL="0">
              <a:buNone/>
            </a:pPr>
            <a:r>
              <a:rPr lang="en-US" sz="1700" b="1" dirty="0">
                <a:solidFill>
                  <a:schemeClr val="accent6"/>
                </a:solidFill>
              </a:rPr>
              <a:t>Support</a:t>
            </a:r>
            <a:endParaRPr lang="en-US" sz="1700" dirty="0"/>
          </a:p>
          <a:p>
            <a:pPr marL="152400" indent="-152400">
              <a:spcBef>
                <a:spcPts val="400"/>
              </a:spcBef>
              <a:buSzPct val="100000"/>
              <a:buChar char="•"/>
            </a:pPr>
            <a:r>
              <a:rPr lang="en-US" sz="1500" dirty="0">
                <a:solidFill>
                  <a:schemeClr val="tx1"/>
                </a:solidFill>
              </a:rPr>
              <a:t>Encourage self-care</a:t>
            </a:r>
            <a:endParaRPr lang="en-US" sz="1700" dirty="0"/>
          </a:p>
          <a:p>
            <a:pPr marL="152400" indent="-152400">
              <a:spcBef>
                <a:spcPts val="300"/>
              </a:spcBef>
              <a:buSzPct val="100000"/>
              <a:buChar char="•"/>
            </a:pPr>
            <a:r>
              <a:rPr lang="en-US" sz="1500" dirty="0">
                <a:solidFill>
                  <a:schemeClr val="tx1"/>
                </a:solidFill>
              </a:rPr>
              <a:t>Support groups</a:t>
            </a:r>
            <a:endParaRPr lang="en-US" sz="1700" dirty="0"/>
          </a:p>
          <a:p>
            <a:pPr marL="152400" indent="-152400">
              <a:spcBef>
                <a:spcPts val="300"/>
              </a:spcBef>
              <a:buSzPct val="100000"/>
              <a:buChar char="•"/>
            </a:pPr>
            <a:r>
              <a:rPr lang="en-US" sz="1500" dirty="0">
                <a:solidFill>
                  <a:schemeClr val="tx1"/>
                </a:solidFill>
              </a:rPr>
              <a:t>Talking to health professionals</a:t>
            </a:r>
            <a:endParaRPr lang="en-US" sz="1700" dirty="0"/>
          </a:p>
        </p:txBody>
      </p:sp>
      <p:sp>
        <p:nvSpPr>
          <p:cNvPr id="8" name="Shape 4"/>
          <p:cNvSpPr/>
          <p:nvPr/>
        </p:nvSpPr>
        <p:spPr>
          <a:xfrm>
            <a:off x="3246120" y="1234440"/>
            <a:ext cx="2606040" cy="2926080"/>
          </a:xfrm>
          <a:prstGeom prst="roundRect">
            <a:avLst>
              <a:gd name="adj" fmla="val 2807"/>
            </a:avLst>
          </a:prstGeom>
          <a:solidFill>
            <a:schemeClr val="accent2">
              <a:alpha val="12000"/>
            </a:schemeClr>
          </a:solidFill>
          <a:ln w="12700">
            <a:solidFill>
              <a:schemeClr val="accent2">
                <a:alpha val="40000"/>
              </a:schemeClr>
            </a:solidFill>
            <a:prstDash val="solid"/>
          </a:ln>
        </p:spPr>
      </p:sp>
      <p:sp>
        <p:nvSpPr>
          <p:cNvPr id="9" name="Shape 5"/>
          <p:cNvSpPr/>
          <p:nvPr/>
        </p:nvSpPr>
        <p:spPr>
          <a:xfrm>
            <a:off x="3383280" y="1371600"/>
            <a:ext cx="594360" cy="594360"/>
          </a:xfrm>
          <a:prstGeom prst="ellipse">
            <a:avLst/>
          </a:prstGeom>
          <a:solidFill>
            <a:schemeClr val="accent2"/>
          </a:solidFill>
          <a:ln w="12700">
            <a:solidFill>
              <a:schemeClr val="accent2"/>
            </a:solidFill>
            <a:prstDash val="solid"/>
          </a:ln>
        </p:spPr>
      </p:sp>
      <p:pic>
        <p:nvPicPr>
          <p:cNvPr id="10" name="Image 1" descr="preencoded.png">    </p:cNvPr>
          <p:cNvPicPr>
            <a:picLocks noChangeAspect="1"/>
          </p:cNvPicPr>
          <p:nvPr/>
        </p:nvPicPr>
        <p:blipFill>
          <a:blip r:embed="rId2"/>
          <a:stretch>
            <a:fillRect/>
          </a:stretch>
        </p:blipFill>
        <p:spPr>
          <a:xfrm>
            <a:off x="3525926" y="1514246"/>
            <a:ext cx="309067" cy="309067"/>
          </a:xfrm>
          <a:prstGeom prst="rect">
            <a:avLst/>
          </a:prstGeom>
        </p:spPr>
      </p:pic>
      <p:sp>
        <p:nvSpPr>
          <p:cNvPr id="11" name="Text 6"/>
          <p:cNvSpPr txBox="1"/>
          <p:nvPr/>
        </p:nvSpPr>
        <p:spPr>
          <a:xfrm>
            <a:off x="3383280" y="2039112"/>
            <a:ext cx="2331720" cy="2048256"/>
          </a:xfrm>
          <a:prstGeom prst="rect">
            <a:avLst/>
          </a:prstGeom>
          <a:noFill/>
          <a:ln/>
        </p:spPr>
        <p:txBody>
          <a:bodyPr wrap="square" lIns="0" tIns="0" rIns="0" bIns="0" rtlCol="0" anchor="t"/>
          <a:lstStyle/>
          <a:p>
            <a:pPr indent="0" marL="0">
              <a:buNone/>
            </a:pPr>
            <a:r>
              <a:rPr lang="en-US" sz="1700" b="1" dirty="0">
                <a:solidFill>
                  <a:schemeClr val="accent2"/>
                </a:solidFill>
              </a:rPr>
              <a:t>Health tasks</a:t>
            </a:r>
            <a:endParaRPr lang="en-US" sz="1700" dirty="0"/>
          </a:p>
          <a:p>
            <a:pPr marL="152400" indent="-152400">
              <a:spcBef>
                <a:spcPts val="400"/>
              </a:spcBef>
              <a:buSzPct val="100000"/>
              <a:buChar char="•"/>
            </a:pPr>
            <a:r>
              <a:rPr lang="en-US" sz="1500" dirty="0">
                <a:solidFill>
                  <a:schemeClr val="tx1"/>
                </a:solidFill>
              </a:rPr>
              <a:t>Reminders to take prescribed medication</a:t>
            </a:r>
            <a:endParaRPr lang="en-US" sz="1700" dirty="0"/>
          </a:p>
          <a:p>
            <a:pPr marL="152400" indent="-152400">
              <a:spcBef>
                <a:spcPts val="300"/>
              </a:spcBef>
              <a:buSzPct val="100000"/>
              <a:buChar char="•"/>
            </a:pPr>
            <a:r>
              <a:rPr lang="en-US" sz="1500" dirty="0">
                <a:solidFill>
                  <a:schemeClr val="tx1"/>
                </a:solidFill>
              </a:rPr>
              <a:t>Changing dressings if needed</a:t>
            </a:r>
            <a:endParaRPr lang="en-US" sz="1700" dirty="0"/>
          </a:p>
        </p:txBody>
      </p:sp>
      <p:sp>
        <p:nvSpPr>
          <p:cNvPr id="12" name="Shape 7"/>
          <p:cNvSpPr/>
          <p:nvPr/>
        </p:nvSpPr>
        <p:spPr>
          <a:xfrm>
            <a:off x="6035040" y="1234440"/>
            <a:ext cx="2651760" cy="2926080"/>
          </a:xfrm>
          <a:prstGeom prst="roundRect">
            <a:avLst>
              <a:gd name="adj" fmla="val 2759"/>
            </a:avLst>
          </a:prstGeom>
          <a:solidFill>
            <a:schemeClr val="accent4">
              <a:alpha val="12000"/>
            </a:schemeClr>
          </a:solidFill>
          <a:ln w="12700">
            <a:solidFill>
              <a:schemeClr val="accent4">
                <a:alpha val="40000"/>
              </a:schemeClr>
            </a:solidFill>
            <a:prstDash val="solid"/>
          </a:ln>
        </p:spPr>
      </p:sp>
      <p:sp>
        <p:nvSpPr>
          <p:cNvPr id="13" name="Shape 8"/>
          <p:cNvSpPr/>
          <p:nvPr/>
        </p:nvSpPr>
        <p:spPr>
          <a:xfrm>
            <a:off x="6172200" y="1371600"/>
            <a:ext cx="594360" cy="594360"/>
          </a:xfrm>
          <a:prstGeom prst="ellipse">
            <a:avLst/>
          </a:prstGeom>
          <a:solidFill>
            <a:schemeClr val="accent4"/>
          </a:solidFill>
          <a:ln w="12700">
            <a:solidFill>
              <a:schemeClr val="accent4"/>
            </a:solidFill>
            <a:prstDash val="solid"/>
          </a:ln>
        </p:spPr>
      </p:sp>
      <p:pic>
        <p:nvPicPr>
          <p:cNvPr id="14" name="Image 2" descr="preencoded.png">    </p:cNvPr>
          <p:cNvPicPr>
            <a:picLocks noChangeAspect="1"/>
          </p:cNvPicPr>
          <p:nvPr/>
        </p:nvPicPr>
        <p:blipFill>
          <a:blip r:embed="rId3"/>
          <a:stretch>
            <a:fillRect/>
          </a:stretch>
        </p:blipFill>
        <p:spPr>
          <a:xfrm>
            <a:off x="6314846" y="1514246"/>
            <a:ext cx="309067" cy="309067"/>
          </a:xfrm>
          <a:prstGeom prst="rect">
            <a:avLst/>
          </a:prstGeom>
        </p:spPr>
      </p:pic>
      <p:sp>
        <p:nvSpPr>
          <p:cNvPr id="15" name="Text 9"/>
          <p:cNvSpPr txBox="1"/>
          <p:nvPr/>
        </p:nvSpPr>
        <p:spPr>
          <a:xfrm>
            <a:off x="6172200" y="2039112"/>
            <a:ext cx="2377440" cy="2048256"/>
          </a:xfrm>
          <a:prstGeom prst="rect">
            <a:avLst/>
          </a:prstGeom>
          <a:noFill/>
          <a:ln/>
        </p:spPr>
        <p:txBody>
          <a:bodyPr wrap="square" lIns="0" tIns="0" rIns="0" bIns="0" rtlCol="0" anchor="t"/>
          <a:lstStyle/>
          <a:p>
            <a:pPr indent="0" marL="0">
              <a:buNone/>
            </a:pPr>
            <a:r>
              <a:rPr lang="en-US" sz="1700" b="1" dirty="0">
                <a:solidFill>
                  <a:schemeClr val="accent4"/>
                </a:solidFill>
              </a:rPr>
              <a:t>Daily living</a:t>
            </a:r>
            <a:endParaRPr lang="en-US" sz="1700" dirty="0"/>
          </a:p>
          <a:p>
            <a:pPr marL="152400" indent="-152400">
              <a:spcBef>
                <a:spcPts val="400"/>
              </a:spcBef>
              <a:buSzPct val="100000"/>
              <a:buChar char="•"/>
            </a:pPr>
            <a:r>
              <a:rPr lang="en-US" sz="1500" dirty="0">
                <a:solidFill>
                  <a:schemeClr val="tx1"/>
                </a:solidFill>
              </a:rPr>
              <a:t>Help with washing and dressing</a:t>
            </a:r>
            <a:endParaRPr lang="en-US" sz="1700" dirty="0"/>
          </a:p>
          <a:p>
            <a:pPr marL="152400" indent="-152400">
              <a:spcBef>
                <a:spcPts val="300"/>
              </a:spcBef>
              <a:buSzPct val="100000"/>
              <a:buChar char="•"/>
            </a:pPr>
            <a:r>
              <a:rPr lang="en-US" sz="1500" dirty="0">
                <a:solidFill>
                  <a:schemeClr val="tx1"/>
                </a:solidFill>
              </a:rPr>
              <a:t>Chores and paying bills</a:t>
            </a:r>
            <a:endParaRPr lang="en-US" sz="1700" dirty="0"/>
          </a:p>
          <a:p>
            <a:pPr marL="152400" indent="-152400">
              <a:spcBef>
                <a:spcPts val="300"/>
              </a:spcBef>
              <a:buSzPct val="100000"/>
              <a:buChar char="•"/>
            </a:pPr>
            <a:r>
              <a:rPr lang="en-US" sz="1500" dirty="0">
                <a:solidFill>
                  <a:schemeClr val="tx1"/>
                </a:solidFill>
              </a:rPr>
              <a:t>Cooking heart-healthy meals (BHF recipe finder)</a:t>
            </a:r>
            <a:endParaRPr lang="en-US" sz="1700" dirty="0"/>
          </a:p>
        </p:txBody>
      </p:sp>
      <p:sp>
        <p:nvSpPr>
          <p:cNvPr id="16" name="Shape 10"/>
          <p:cNvSpPr/>
          <p:nvPr/>
        </p:nvSpPr>
        <p:spPr>
          <a:xfrm>
            <a:off x="457200" y="4343400"/>
            <a:ext cx="8229600" cy="731520"/>
          </a:xfrm>
          <a:prstGeom prst="roundRect">
            <a:avLst>
              <a:gd name="adj" fmla="val 12500"/>
            </a:avLst>
          </a:prstGeom>
          <a:solidFill>
            <a:schemeClr val="bg2"/>
          </a:solidFill>
          <a:ln w="12700">
            <a:solidFill>
              <a:schemeClr val="accent1"/>
            </a:solidFill>
            <a:prstDash val="solid"/>
          </a:ln>
        </p:spPr>
      </p:sp>
      <p:sp>
        <p:nvSpPr>
          <p:cNvPr id="17" name="Text 11"/>
          <p:cNvSpPr txBox="1"/>
          <p:nvPr/>
        </p:nvSpPr>
        <p:spPr>
          <a:xfrm>
            <a:off x="594360" y="4343400"/>
            <a:ext cx="7955280" cy="731520"/>
          </a:xfrm>
          <a:prstGeom prst="rect">
            <a:avLst/>
          </a:prstGeom>
          <a:noFill/>
          <a:ln/>
        </p:spPr>
        <p:txBody>
          <a:bodyPr wrap="square" lIns="0" tIns="0" rIns="0" bIns="0" rtlCol="0" anchor="ctr"/>
          <a:lstStyle/>
          <a:p>
            <a:pPr indent="0" marL="0">
              <a:buNone/>
            </a:pPr>
            <a:r>
              <a:rPr lang="en-US" sz="1500" b="1" dirty="0">
                <a:solidFill>
                  <a:schemeClr val="accent1"/>
                </a:solidFill>
              </a:rPr>
              <a:t>In simple terms:  </a:t>
            </a:r>
            <a:pPr indent="0" marL="0">
              <a:buNone/>
            </a:pPr>
            <a:r>
              <a:rPr lang="en-US" sz="1500" dirty="0">
                <a:solidFill>
                  <a:schemeClr val="tx1"/>
                </a:solidFill>
              </a:rPr>
              <a:t>help the person manage their condition and live as normally and independently as possible.</a:t>
            </a:r>
            <a:endParaRPr lang="en-US" sz="1500" dirty="0"/>
          </a:p>
        </p:txBody>
      </p:sp>
      <p:sp>
        <p:nvSpPr>
          <p:cNvPr id="18" name="Text 12"/>
          <p:cNvSpPr txBox="1"/>
          <p:nvPr/>
        </p:nvSpPr>
        <p:spPr>
          <a:xfrm>
            <a:off x="457200" y="5212080"/>
            <a:ext cx="8229600" cy="320040"/>
          </a:xfrm>
          <a:prstGeom prst="rect">
            <a:avLst/>
          </a:prstGeom>
          <a:noFill/>
          <a:ln/>
        </p:spPr>
        <p:txBody>
          <a:bodyPr wrap="square" lIns="0" tIns="0" rIns="0" bIns="0" rtlCol="0" anchor="ctr"/>
          <a:lstStyle/>
          <a:p>
            <a:pPr indent="0" marL="0">
              <a:buNone/>
            </a:pPr>
            <a:r>
              <a:rPr lang="en-US" sz="1100" dirty="0">
                <a:solidFill>
                  <a:schemeClr val="tx1"/>
                </a:solidFill>
              </a:rPr>
              <a:t>Source: British Heart Foundation (2020).</a:t>
            </a:r>
            <a:endParaRPr lang="en-US" sz="11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Ethics in heart care</a:t>
            </a:r>
            <a:endParaRPr lang="en-US" sz="2800" dirty="0"/>
          </a:p>
        </p:txBody>
      </p:sp>
      <p:sp>
        <p:nvSpPr>
          <p:cNvPr id="4" name="Shape 1"/>
          <p:cNvSpPr/>
          <p:nvPr/>
        </p:nvSpPr>
        <p:spPr>
          <a:xfrm>
            <a:off x="457200" y="1234440"/>
            <a:ext cx="2606040" cy="2743200"/>
          </a:xfrm>
          <a:prstGeom prst="roundRect">
            <a:avLst>
              <a:gd name="adj" fmla="val 2807"/>
            </a:avLst>
          </a:prstGeom>
          <a:solidFill>
            <a:schemeClr val="accent2">
              <a:alpha val="12000"/>
            </a:schemeClr>
          </a:solidFill>
          <a:ln w="12700">
            <a:solidFill>
              <a:schemeClr val="accent2">
                <a:alpha val="40000"/>
              </a:schemeClr>
            </a:solidFill>
            <a:prstDash val="solid"/>
          </a:ln>
        </p:spPr>
      </p:sp>
      <p:sp>
        <p:nvSpPr>
          <p:cNvPr id="5" name="Shape 2"/>
          <p:cNvSpPr/>
          <p:nvPr/>
        </p:nvSpPr>
        <p:spPr>
          <a:xfrm>
            <a:off x="594360" y="1371600"/>
            <a:ext cx="640080" cy="640080"/>
          </a:xfrm>
          <a:prstGeom prst="ellipse">
            <a:avLst/>
          </a:prstGeom>
          <a:solidFill>
            <a:schemeClr val="accent2"/>
          </a:solidFill>
          <a:ln w="12700">
            <a:solidFill>
              <a:schemeClr val="accent2"/>
            </a:solidFill>
            <a:prstDash val="solid"/>
          </a:ln>
        </p:spPr>
      </p:sp>
      <p:pic>
        <p:nvPicPr>
          <p:cNvPr id="6" name="Image 0" descr="preencoded.png">    </p:cNvPr>
          <p:cNvPicPr>
            <a:picLocks noChangeAspect="1"/>
          </p:cNvPicPr>
          <p:nvPr/>
        </p:nvPicPr>
        <p:blipFill>
          <a:blip r:embed="rId1"/>
          <a:stretch>
            <a:fillRect/>
          </a:stretch>
        </p:blipFill>
        <p:spPr>
          <a:xfrm>
            <a:off x="747979" y="1525219"/>
            <a:ext cx="332842" cy="332842"/>
          </a:xfrm>
          <a:prstGeom prst="rect">
            <a:avLst/>
          </a:prstGeom>
        </p:spPr>
      </p:pic>
      <p:sp>
        <p:nvSpPr>
          <p:cNvPr id="7" name="Text 3"/>
          <p:cNvSpPr txBox="1"/>
          <p:nvPr/>
        </p:nvSpPr>
        <p:spPr>
          <a:xfrm>
            <a:off x="594360" y="2084832"/>
            <a:ext cx="2331720" cy="1819656"/>
          </a:xfrm>
          <a:prstGeom prst="rect">
            <a:avLst/>
          </a:prstGeom>
          <a:noFill/>
          <a:ln/>
        </p:spPr>
        <p:txBody>
          <a:bodyPr wrap="square" lIns="0" tIns="0" rIns="0" bIns="0" rtlCol="0" anchor="t"/>
          <a:lstStyle/>
          <a:p>
            <a:pPr indent="0" marL="0">
              <a:buNone/>
            </a:pPr>
            <a:r>
              <a:rPr lang="en-US" sz="1700" b="1" dirty="0">
                <a:solidFill>
                  <a:schemeClr val="accent2"/>
                </a:solidFill>
              </a:rPr>
              <a:t>Do what is best</a:t>
            </a:r>
            <a:endParaRPr lang="en-US" sz="1700" dirty="0"/>
          </a:p>
          <a:p>
            <a:pPr indent="0" marL="0">
              <a:spcBef>
                <a:spcPts val="400"/>
              </a:spcBef>
              <a:buNone/>
            </a:pPr>
            <a:r>
              <a:rPr lang="en-US" sz="1600" dirty="0">
                <a:solidFill>
                  <a:schemeClr val="tx1"/>
                </a:solidFill>
              </a:rPr>
              <a:t>Act in the patient's best interests</a:t>
            </a:r>
            <a:endParaRPr lang="en-US" sz="1700" dirty="0"/>
          </a:p>
        </p:txBody>
      </p:sp>
      <p:sp>
        <p:nvSpPr>
          <p:cNvPr id="8" name="Shape 4"/>
          <p:cNvSpPr/>
          <p:nvPr/>
        </p:nvSpPr>
        <p:spPr>
          <a:xfrm>
            <a:off x="3246120" y="1234440"/>
            <a:ext cx="2606040" cy="2743200"/>
          </a:xfrm>
          <a:prstGeom prst="roundRect">
            <a:avLst>
              <a:gd name="adj" fmla="val 2807"/>
            </a:avLst>
          </a:prstGeom>
          <a:solidFill>
            <a:schemeClr val="accent1">
              <a:alpha val="12000"/>
            </a:schemeClr>
          </a:solidFill>
          <a:ln w="12700">
            <a:solidFill>
              <a:schemeClr val="accent1">
                <a:alpha val="40000"/>
              </a:schemeClr>
            </a:solidFill>
            <a:prstDash val="solid"/>
          </a:ln>
        </p:spPr>
      </p:sp>
      <p:sp>
        <p:nvSpPr>
          <p:cNvPr id="9" name="Shape 5"/>
          <p:cNvSpPr/>
          <p:nvPr/>
        </p:nvSpPr>
        <p:spPr>
          <a:xfrm>
            <a:off x="3383280" y="1371600"/>
            <a:ext cx="640080" cy="640080"/>
          </a:xfrm>
          <a:prstGeom prst="ellipse">
            <a:avLst/>
          </a:prstGeom>
          <a:solidFill>
            <a:schemeClr val="accent1"/>
          </a:solidFill>
          <a:ln w="12700">
            <a:solidFill>
              <a:schemeClr val="accent1"/>
            </a:solidFill>
            <a:prstDash val="solid"/>
          </a:ln>
        </p:spPr>
      </p:sp>
      <p:pic>
        <p:nvPicPr>
          <p:cNvPr id="10" name="Image 1" descr="preencoded.png">    </p:cNvPr>
          <p:cNvPicPr>
            <a:picLocks noChangeAspect="1"/>
          </p:cNvPicPr>
          <p:nvPr/>
        </p:nvPicPr>
        <p:blipFill>
          <a:blip r:embed="rId2"/>
          <a:stretch>
            <a:fillRect/>
          </a:stretch>
        </p:blipFill>
        <p:spPr>
          <a:xfrm>
            <a:off x="3536899" y="1525219"/>
            <a:ext cx="332842" cy="332842"/>
          </a:xfrm>
          <a:prstGeom prst="rect">
            <a:avLst/>
          </a:prstGeom>
        </p:spPr>
      </p:pic>
      <p:sp>
        <p:nvSpPr>
          <p:cNvPr id="11" name="Text 6"/>
          <p:cNvSpPr txBox="1"/>
          <p:nvPr/>
        </p:nvSpPr>
        <p:spPr>
          <a:xfrm>
            <a:off x="3383280" y="2084832"/>
            <a:ext cx="2331720" cy="1819656"/>
          </a:xfrm>
          <a:prstGeom prst="rect">
            <a:avLst/>
          </a:prstGeom>
          <a:noFill/>
          <a:ln/>
        </p:spPr>
        <p:txBody>
          <a:bodyPr wrap="square" lIns="0" tIns="0" rIns="0" bIns="0" rtlCol="0" anchor="t"/>
          <a:lstStyle/>
          <a:p>
            <a:pPr indent="0" marL="0">
              <a:buNone/>
            </a:pPr>
            <a:r>
              <a:rPr lang="en-US" sz="1700" b="1" dirty="0">
                <a:solidFill>
                  <a:schemeClr val="accent1"/>
                </a:solidFill>
              </a:rPr>
              <a:t>Decide together</a:t>
            </a:r>
            <a:endParaRPr lang="en-US" sz="1700" dirty="0"/>
          </a:p>
          <a:p>
            <a:pPr indent="0" marL="0">
              <a:spcBef>
                <a:spcPts val="400"/>
              </a:spcBef>
              <a:buNone/>
            </a:pPr>
            <a:r>
              <a:rPr lang="en-US" sz="1600" dirty="0">
                <a:solidFill>
                  <a:schemeClr val="tx1"/>
                </a:solidFill>
              </a:rPr>
              <a:t>Involve the person in decisions about their care (shared decision-making)</a:t>
            </a:r>
            <a:endParaRPr lang="en-US" sz="1700" dirty="0"/>
          </a:p>
        </p:txBody>
      </p:sp>
      <p:sp>
        <p:nvSpPr>
          <p:cNvPr id="12" name="Shape 7"/>
          <p:cNvSpPr/>
          <p:nvPr/>
        </p:nvSpPr>
        <p:spPr>
          <a:xfrm>
            <a:off x="6035040" y="1234440"/>
            <a:ext cx="2606040" cy="2743200"/>
          </a:xfrm>
          <a:prstGeom prst="roundRect">
            <a:avLst>
              <a:gd name="adj" fmla="val 2807"/>
            </a:avLst>
          </a:prstGeom>
          <a:solidFill>
            <a:schemeClr val="tx2">
              <a:alpha val="12000"/>
            </a:schemeClr>
          </a:solidFill>
          <a:ln w="12700">
            <a:solidFill>
              <a:schemeClr val="tx2">
                <a:alpha val="40000"/>
              </a:schemeClr>
            </a:solidFill>
            <a:prstDash val="solid"/>
          </a:ln>
        </p:spPr>
      </p:sp>
      <p:sp>
        <p:nvSpPr>
          <p:cNvPr id="13" name="Shape 8"/>
          <p:cNvSpPr/>
          <p:nvPr/>
        </p:nvSpPr>
        <p:spPr>
          <a:xfrm>
            <a:off x="6172200" y="1371600"/>
            <a:ext cx="640080" cy="640080"/>
          </a:xfrm>
          <a:prstGeom prst="ellipse">
            <a:avLst/>
          </a:prstGeom>
          <a:solidFill>
            <a:schemeClr val="tx2"/>
          </a:solidFill>
          <a:ln w="12700">
            <a:solidFill>
              <a:schemeClr val="tx2"/>
            </a:solidFill>
            <a:prstDash val="solid"/>
          </a:ln>
        </p:spPr>
      </p:sp>
      <p:pic>
        <p:nvPicPr>
          <p:cNvPr id="14" name="Image 2" descr="preencoded.png">    </p:cNvPr>
          <p:cNvPicPr>
            <a:picLocks noChangeAspect="1"/>
          </p:cNvPicPr>
          <p:nvPr/>
        </p:nvPicPr>
        <p:blipFill>
          <a:blip r:embed="rId3"/>
          <a:stretch>
            <a:fillRect/>
          </a:stretch>
        </p:blipFill>
        <p:spPr>
          <a:xfrm>
            <a:off x="6325819" y="1525219"/>
            <a:ext cx="332842" cy="332842"/>
          </a:xfrm>
          <a:prstGeom prst="rect">
            <a:avLst/>
          </a:prstGeom>
        </p:spPr>
      </p:pic>
      <p:sp>
        <p:nvSpPr>
          <p:cNvPr id="15" name="Text 9"/>
          <p:cNvSpPr txBox="1"/>
          <p:nvPr/>
        </p:nvSpPr>
        <p:spPr>
          <a:xfrm>
            <a:off x="6172200" y="2084832"/>
            <a:ext cx="2331720" cy="1819656"/>
          </a:xfrm>
          <a:prstGeom prst="rect">
            <a:avLst/>
          </a:prstGeom>
          <a:noFill/>
          <a:ln/>
        </p:spPr>
        <p:txBody>
          <a:bodyPr wrap="square" lIns="0" tIns="0" rIns="0" bIns="0" rtlCol="0" anchor="t"/>
          <a:lstStyle/>
          <a:p>
            <a:pPr indent="0" marL="0">
              <a:buNone/>
            </a:pPr>
            <a:r>
              <a:rPr lang="en-US" sz="1700" b="1" dirty="0">
                <a:solidFill>
                  <a:schemeClr val="tx2"/>
                </a:solidFill>
              </a:rPr>
              <a:t>Stay within the law</a:t>
            </a:r>
            <a:endParaRPr lang="en-US" sz="1700" dirty="0"/>
          </a:p>
          <a:p>
            <a:pPr indent="0" marL="0">
              <a:spcBef>
                <a:spcPts val="400"/>
              </a:spcBef>
              <a:buNone/>
            </a:pPr>
            <a:r>
              <a:rPr lang="en-US" sz="1600" dirty="0">
                <a:solidFill>
                  <a:schemeClr val="tx1"/>
                </a:solidFill>
              </a:rPr>
              <a:t>Avoid anything that could break the law or raise legal concerns</a:t>
            </a:r>
            <a:endParaRPr lang="en-US" sz="1700" dirty="0"/>
          </a:p>
        </p:txBody>
      </p:sp>
      <p:sp>
        <p:nvSpPr>
          <p:cNvPr id="16" name="Shape 10"/>
          <p:cNvSpPr/>
          <p:nvPr/>
        </p:nvSpPr>
        <p:spPr>
          <a:xfrm>
            <a:off x="457200" y="4206240"/>
            <a:ext cx="8229600" cy="868680"/>
          </a:xfrm>
          <a:prstGeom prst="roundRect">
            <a:avLst>
              <a:gd name="adj" fmla="val 10526"/>
            </a:avLst>
          </a:prstGeom>
          <a:solidFill>
            <a:schemeClr val="bg2"/>
          </a:solidFill>
          <a:ln w="12700">
            <a:solidFill>
              <a:schemeClr val="accent1"/>
            </a:solidFill>
            <a:prstDash val="solid"/>
          </a:ln>
        </p:spPr>
      </p:sp>
      <p:sp>
        <p:nvSpPr>
          <p:cNvPr id="17" name="Text 11"/>
          <p:cNvSpPr txBox="1"/>
          <p:nvPr/>
        </p:nvSpPr>
        <p:spPr>
          <a:xfrm>
            <a:off x="594360" y="4206240"/>
            <a:ext cx="7955280" cy="868680"/>
          </a:xfrm>
          <a:prstGeom prst="rect">
            <a:avLst/>
          </a:prstGeom>
          <a:noFill/>
          <a:ln/>
        </p:spPr>
        <p:txBody>
          <a:bodyPr wrap="square" lIns="0" tIns="0" rIns="0" bIns="0" rtlCol="0" anchor="ctr"/>
          <a:lstStyle/>
          <a:p>
            <a:pPr indent="0" marL="0">
              <a:buNone/>
            </a:pPr>
            <a:r>
              <a:rPr lang="en-US" sz="1500" b="1" dirty="0">
                <a:solidFill>
                  <a:schemeClr val="accent1"/>
                </a:solidFill>
              </a:rPr>
              <a:t>In simple terms:  </a:t>
            </a:r>
            <a:pPr indent="0" marL="0">
              <a:buNone/>
            </a:pPr>
            <a:r>
              <a:rPr lang="en-US" sz="1500" dirty="0">
                <a:solidFill>
                  <a:schemeClr val="tx1"/>
                </a:solidFill>
              </a:rPr>
              <a:t>end-of-life heart care can be hard. Balance what is best for the person with what they want, and stay within the law.</a:t>
            </a:r>
            <a:endParaRPr lang="en-US" sz="15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Health promotion for a healthy heart</a:t>
            </a:r>
            <a:endParaRPr lang="en-US" sz="2800" dirty="0"/>
          </a:p>
        </p:txBody>
      </p:sp>
      <p:pic>
        <p:nvPicPr>
          <p:cNvPr id="4" name="Image 0" descr="img/c25.png">    </p:cNvPr>
          <p:cNvPicPr>
            <a:picLocks noChangeAspect="1"/>
          </p:cNvPicPr>
          <p:nvPr/>
        </p:nvPicPr>
        <p:blipFill>
          <a:blip r:embed="rId1"/>
          <a:stretch>
            <a:fillRect/>
          </a:stretch>
        </p:blipFill>
        <p:spPr>
          <a:xfrm>
            <a:off x="457200" y="1204498"/>
            <a:ext cx="3383280" cy="4311843"/>
          </a:xfrm>
          <a:prstGeom prst="rect">
            <a:avLst/>
          </a:prstGeom>
        </p:spPr>
      </p:pic>
      <p:sp>
        <p:nvSpPr>
          <p:cNvPr id="5" name="Shape 1"/>
          <p:cNvSpPr/>
          <p:nvPr/>
        </p:nvSpPr>
        <p:spPr>
          <a:xfrm>
            <a:off x="4114800" y="1234440"/>
            <a:ext cx="4572000" cy="1965960"/>
          </a:xfrm>
          <a:prstGeom prst="roundRect">
            <a:avLst>
              <a:gd name="adj" fmla="val 3721"/>
            </a:avLst>
          </a:prstGeom>
          <a:solidFill>
            <a:schemeClr val="accent2">
              <a:alpha val="12000"/>
            </a:schemeClr>
          </a:solidFill>
          <a:ln w="12700">
            <a:solidFill>
              <a:schemeClr val="accent2">
                <a:alpha val="40000"/>
              </a:schemeClr>
            </a:solidFill>
            <a:prstDash val="solid"/>
          </a:ln>
        </p:spPr>
      </p:sp>
      <p:sp>
        <p:nvSpPr>
          <p:cNvPr id="6" name="Shape 2"/>
          <p:cNvSpPr/>
          <p:nvPr/>
        </p:nvSpPr>
        <p:spPr>
          <a:xfrm>
            <a:off x="4251960" y="1371600"/>
            <a:ext cx="502920" cy="502920"/>
          </a:xfrm>
          <a:prstGeom prst="ellipse">
            <a:avLst/>
          </a:prstGeom>
          <a:solidFill>
            <a:schemeClr val="accent2"/>
          </a:solidFill>
          <a:ln w="12700">
            <a:solidFill>
              <a:schemeClr val="accent2"/>
            </a:solidFill>
            <a:prstDash val="solid"/>
          </a:ln>
        </p:spPr>
      </p:sp>
      <p:pic>
        <p:nvPicPr>
          <p:cNvPr id="7" name="Image 1" descr="preencoded.png">    </p:cNvPr>
          <p:cNvPicPr>
            <a:picLocks noChangeAspect="1"/>
          </p:cNvPicPr>
          <p:nvPr/>
        </p:nvPicPr>
        <p:blipFill>
          <a:blip r:embed="rId2"/>
          <a:stretch>
            <a:fillRect/>
          </a:stretch>
        </p:blipFill>
        <p:spPr>
          <a:xfrm>
            <a:off x="4372661" y="1492301"/>
            <a:ext cx="261518" cy="261518"/>
          </a:xfrm>
          <a:prstGeom prst="rect">
            <a:avLst/>
          </a:prstGeom>
        </p:spPr>
      </p:pic>
      <p:sp>
        <p:nvSpPr>
          <p:cNvPr id="8" name="Text 3"/>
          <p:cNvSpPr txBox="1"/>
          <p:nvPr/>
        </p:nvSpPr>
        <p:spPr>
          <a:xfrm>
            <a:off x="4892040" y="1344168"/>
            <a:ext cx="3657600" cy="1783080"/>
          </a:xfrm>
          <a:prstGeom prst="rect">
            <a:avLst/>
          </a:prstGeom>
          <a:noFill/>
          <a:ln/>
        </p:spPr>
        <p:txBody>
          <a:bodyPr wrap="square" lIns="0" tIns="0" rIns="0" bIns="0" rtlCol="0" anchor="t"/>
          <a:lstStyle/>
          <a:p>
            <a:pPr indent="0" marL="0">
              <a:buNone/>
            </a:pPr>
            <a:r>
              <a:rPr lang="en-US" sz="1600" b="1" dirty="0">
                <a:solidFill>
                  <a:schemeClr val="accent2"/>
                </a:solidFill>
              </a:rPr>
              <a:t>10 tips for heart health</a:t>
            </a:r>
            <a:endParaRPr lang="en-US" sz="1600" dirty="0"/>
          </a:p>
          <a:p>
            <a:pPr indent="0" marL="0">
              <a:spcBef>
                <a:spcPts val="400"/>
              </a:spcBef>
              <a:buNone/>
            </a:pPr>
            <a:r>
              <a:rPr lang="en-US" sz="1500" dirty="0">
                <a:solidFill>
                  <a:schemeClr val="tx1"/>
                </a:solidFill>
              </a:rPr>
              <a:t>Simple, everyday messages: move more, stop smoking, eat well, cut salt and alcohol, sleep well and manage stress.</a:t>
            </a:r>
            <a:endParaRPr lang="en-US" sz="1600" dirty="0"/>
          </a:p>
        </p:txBody>
      </p:sp>
      <p:sp>
        <p:nvSpPr>
          <p:cNvPr id="9" name="Shape 4"/>
          <p:cNvSpPr/>
          <p:nvPr/>
        </p:nvSpPr>
        <p:spPr>
          <a:xfrm>
            <a:off x="4114800" y="3383280"/>
            <a:ext cx="4572000" cy="1965960"/>
          </a:xfrm>
          <a:prstGeom prst="roundRect">
            <a:avLst>
              <a:gd name="adj" fmla="val 3721"/>
            </a:avLst>
          </a:prstGeom>
          <a:solidFill>
            <a:schemeClr val="accent1">
              <a:alpha val="12000"/>
            </a:schemeClr>
          </a:solidFill>
          <a:ln w="12700">
            <a:solidFill>
              <a:schemeClr val="accent1">
                <a:alpha val="40000"/>
              </a:schemeClr>
            </a:solidFill>
            <a:prstDash val="solid"/>
          </a:ln>
        </p:spPr>
      </p:sp>
      <p:sp>
        <p:nvSpPr>
          <p:cNvPr id="10" name="Shape 5"/>
          <p:cNvSpPr/>
          <p:nvPr/>
        </p:nvSpPr>
        <p:spPr>
          <a:xfrm>
            <a:off x="4251960" y="3520440"/>
            <a:ext cx="502920" cy="502920"/>
          </a:xfrm>
          <a:prstGeom prst="ellipse">
            <a:avLst/>
          </a:prstGeom>
          <a:solidFill>
            <a:schemeClr val="accent1"/>
          </a:solidFill>
          <a:ln w="12700">
            <a:solidFill>
              <a:schemeClr val="accent1"/>
            </a:solidFill>
            <a:prstDash val="solid"/>
          </a:ln>
        </p:spPr>
      </p:sp>
      <p:pic>
        <p:nvPicPr>
          <p:cNvPr id="11" name="Image 2" descr="preencoded.png">    </p:cNvPr>
          <p:cNvPicPr>
            <a:picLocks noChangeAspect="1"/>
          </p:cNvPicPr>
          <p:nvPr/>
        </p:nvPicPr>
        <p:blipFill>
          <a:blip r:embed="rId3"/>
          <a:stretch>
            <a:fillRect/>
          </a:stretch>
        </p:blipFill>
        <p:spPr>
          <a:xfrm>
            <a:off x="4372661" y="3641141"/>
            <a:ext cx="261518" cy="261518"/>
          </a:xfrm>
          <a:prstGeom prst="rect">
            <a:avLst/>
          </a:prstGeom>
        </p:spPr>
      </p:pic>
      <p:sp>
        <p:nvSpPr>
          <p:cNvPr id="12" name="Text 6"/>
          <p:cNvSpPr txBox="1"/>
          <p:nvPr/>
        </p:nvSpPr>
        <p:spPr>
          <a:xfrm>
            <a:off x="4892040" y="3493008"/>
            <a:ext cx="3657600" cy="1783080"/>
          </a:xfrm>
          <a:prstGeom prst="rect">
            <a:avLst/>
          </a:prstGeom>
          <a:noFill/>
          <a:ln/>
        </p:spPr>
        <p:txBody>
          <a:bodyPr wrap="square" lIns="0" tIns="0" rIns="0" bIns="0" rtlCol="0" anchor="t"/>
          <a:lstStyle/>
          <a:p>
            <a:pPr indent="0" marL="0">
              <a:buNone/>
            </a:pPr>
            <a:r>
              <a:rPr lang="en-US" sz="1600" b="1" dirty="0">
                <a:solidFill>
                  <a:schemeClr val="accent1"/>
                </a:solidFill>
              </a:rPr>
              <a:t>NHS Heart Age tool</a:t>
            </a:r>
            <a:endParaRPr lang="en-US" sz="1600" dirty="0"/>
          </a:p>
          <a:p>
            <a:pPr indent="0" marL="0">
              <a:spcBef>
                <a:spcPts val="400"/>
              </a:spcBef>
              <a:buNone/>
            </a:pPr>
            <a:r>
              <a:rPr lang="en-US" sz="1500" dirty="0">
                <a:solidFill>
                  <a:schemeClr val="tx1"/>
                </a:solidFill>
              </a:rPr>
              <a:t>A free online check that estimates a person's 'heart age'. Useful for starting conversations about risk.</a:t>
            </a:r>
            <a:endParaRPr lang="en-US" sz="16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ph idx="100" type="title" hasCustomPrompt="1"/>
          </p:nvPr>
        </p:nvSpPr>
        <p:spPr>
          <a:xfrm>
            <a:off x="502920" y="2011680"/>
            <a:ext cx="5669280" cy="1097280"/>
          </a:xfrm>
          <a:prstGeom prst="rect">
            <a:avLst/>
          </a:prstGeom>
          <a:noFill/>
          <a:ln/>
        </p:spPr>
        <p:txBody>
          <a:bodyPr wrap="square" lIns="0" tIns="0" rIns="0" bIns="0" rtlCol="0" anchor="b"/>
          <a:lstStyle/>
          <a:p>
            <a:pPr algn="l" indent="0" marL="0">
              <a:buNone/>
            </a:pPr>
            <a:r>
              <a:rPr lang="en-US" sz="3600" b="1" dirty="0">
                <a:solidFill>
                  <a:schemeClr val="bg1"/>
                </a:solidFill>
              </a:rPr>
              <a:t>Case study 2: Mr Patel's chest pain</a:t>
            </a:r>
            <a:endParaRPr lang="en-US" sz="3600" dirty="0"/>
          </a:p>
        </p:txBody>
      </p:sp>
      <p:sp>
        <p:nvSpPr>
          <p:cNvPr id="3" name="Text 0"/>
          <p:cNvSpPr/>
          <p:nvPr>
            <p:ph idx="101" type="body" hasCustomPrompt="1"/>
          </p:nvPr>
        </p:nvSpPr>
        <p:spPr>
          <a:xfrm>
            <a:off x="502920" y="3200400"/>
            <a:ext cx="5669280" cy="1097280"/>
          </a:xfrm>
          <a:prstGeom prst="rect">
            <a:avLst/>
          </a:prstGeom>
          <a:noFill/>
          <a:ln/>
        </p:spPr>
        <p:txBody>
          <a:bodyPr wrap="square" lIns="0" tIns="0" rIns="0" bIns="0" rtlCol="0" anchor="t"/>
          <a:lstStyle/>
          <a:p>
            <a:pPr algn="l" indent="0" marL="0">
              <a:buNone/>
            </a:pPr>
            <a:r>
              <a:rPr lang="en-US" sz="1800" dirty="0">
                <a:solidFill>
                  <a:schemeClr val="bg1"/>
                </a:solidFill>
              </a:rPr>
              <a:t>Group discussion: 15 minutes</a:t>
            </a:r>
            <a:endParaRPr lang="en-US" sz="1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Case study 2: meet Mr Patel</a:t>
            </a:r>
            <a:endParaRPr lang="en-US" sz="2800" dirty="0"/>
          </a:p>
        </p:txBody>
      </p:sp>
      <p:sp>
        <p:nvSpPr>
          <p:cNvPr id="4" name="Shape 1"/>
          <p:cNvSpPr/>
          <p:nvPr/>
        </p:nvSpPr>
        <p:spPr>
          <a:xfrm>
            <a:off x="7223760" y="475488"/>
            <a:ext cx="1463040" cy="329184"/>
          </a:xfrm>
          <a:prstGeom prst="roundRect">
            <a:avLst>
              <a:gd name="adj" fmla="val 50000"/>
            </a:avLst>
          </a:prstGeom>
          <a:solidFill>
            <a:schemeClr val="accent2"/>
          </a:solidFill>
          <a:ln w="12700">
            <a:solidFill>
              <a:schemeClr val="accent2"/>
            </a:solidFill>
            <a:prstDash val="solid"/>
          </a:ln>
        </p:spPr>
      </p:sp>
      <p:sp>
        <p:nvSpPr>
          <p:cNvPr id="5" name="Text 2"/>
          <p:cNvSpPr txBox="1"/>
          <p:nvPr/>
        </p:nvSpPr>
        <p:spPr>
          <a:xfrm>
            <a:off x="7223760" y="475488"/>
            <a:ext cx="1463040" cy="329184"/>
          </a:xfrm>
          <a:prstGeom prst="rect">
            <a:avLst/>
          </a:prstGeom>
          <a:noFill/>
          <a:ln/>
        </p:spPr>
        <p:txBody>
          <a:bodyPr wrap="square" lIns="0" tIns="0" rIns="0" bIns="0" rtlCol="0" anchor="ctr"/>
          <a:lstStyle/>
          <a:p>
            <a:pPr algn="ctr" indent="0" marL="0">
              <a:buNone/>
            </a:pPr>
            <a:r>
              <a:rPr lang="en-US" sz="1200" b="1" dirty="0">
                <a:solidFill>
                  <a:schemeClr val="bg1"/>
                </a:solidFill>
              </a:rPr>
              <a:t>15 minutes</a:t>
            </a:r>
            <a:endParaRPr lang="en-US" sz="1200" dirty="0"/>
          </a:p>
        </p:txBody>
      </p:sp>
      <p:sp>
        <p:nvSpPr>
          <p:cNvPr id="6" name="Shape 3"/>
          <p:cNvSpPr/>
          <p:nvPr/>
        </p:nvSpPr>
        <p:spPr>
          <a:xfrm>
            <a:off x="457200" y="1234440"/>
            <a:ext cx="2651760" cy="4297680"/>
          </a:xfrm>
          <a:prstGeom prst="roundRect">
            <a:avLst>
              <a:gd name="adj" fmla="val 2759"/>
            </a:avLst>
          </a:prstGeom>
          <a:solidFill>
            <a:schemeClr val="accent2">
              <a:alpha val="12000"/>
            </a:schemeClr>
          </a:solidFill>
          <a:ln w="12700">
            <a:solidFill>
              <a:schemeClr val="accent2">
                <a:alpha val="45000"/>
              </a:schemeClr>
            </a:solidFill>
            <a:prstDash val="solid"/>
          </a:ln>
        </p:spPr>
      </p:sp>
      <p:sp>
        <p:nvSpPr>
          <p:cNvPr id="7" name="Shape 4"/>
          <p:cNvSpPr/>
          <p:nvPr/>
        </p:nvSpPr>
        <p:spPr>
          <a:xfrm>
            <a:off x="1280160" y="1417320"/>
            <a:ext cx="1005840" cy="1005840"/>
          </a:xfrm>
          <a:prstGeom prst="ellipse">
            <a:avLst/>
          </a:prstGeom>
          <a:solidFill>
            <a:schemeClr val="accent2"/>
          </a:solidFill>
          <a:ln w="12700">
            <a:solidFill>
              <a:schemeClr val="accent2"/>
            </a:solidFill>
            <a:prstDash val="solid"/>
          </a:ln>
        </p:spPr>
      </p:sp>
      <p:pic>
        <p:nvPicPr>
          <p:cNvPr id="8" name="Image 0" descr="preencoded.png">    </p:cNvPr>
          <p:cNvPicPr>
            <a:picLocks noChangeAspect="1"/>
          </p:cNvPicPr>
          <p:nvPr/>
        </p:nvPicPr>
        <p:blipFill>
          <a:blip r:embed="rId1"/>
          <a:stretch>
            <a:fillRect/>
          </a:stretch>
        </p:blipFill>
        <p:spPr>
          <a:xfrm>
            <a:off x="1521562" y="1658722"/>
            <a:ext cx="523037" cy="523037"/>
          </a:xfrm>
          <a:prstGeom prst="rect">
            <a:avLst/>
          </a:prstGeom>
        </p:spPr>
      </p:pic>
      <p:sp>
        <p:nvSpPr>
          <p:cNvPr id="9" name="Text 5"/>
          <p:cNvSpPr txBox="1"/>
          <p:nvPr/>
        </p:nvSpPr>
        <p:spPr>
          <a:xfrm>
            <a:off x="548640" y="2514600"/>
            <a:ext cx="2468880" cy="457200"/>
          </a:xfrm>
          <a:prstGeom prst="rect">
            <a:avLst/>
          </a:prstGeom>
          <a:noFill/>
          <a:ln/>
        </p:spPr>
        <p:txBody>
          <a:bodyPr wrap="square" lIns="0" tIns="0" rIns="0" bIns="0" rtlCol="0" anchor="ctr"/>
          <a:lstStyle/>
          <a:p>
            <a:pPr algn="ctr" indent="0" marL="0">
              <a:buNone/>
            </a:pPr>
            <a:r>
              <a:rPr lang="en-US" sz="2000" b="1" dirty="0">
                <a:solidFill>
                  <a:schemeClr val="accent2"/>
                </a:solidFill>
              </a:rPr>
              <a:t>Mr Patel, 58</a:t>
            </a:r>
            <a:endParaRPr lang="en-US" sz="2000" dirty="0"/>
          </a:p>
        </p:txBody>
      </p:sp>
      <p:sp>
        <p:nvSpPr>
          <p:cNvPr id="10" name="Text 6"/>
          <p:cNvSpPr txBox="1"/>
          <p:nvPr/>
        </p:nvSpPr>
        <p:spPr>
          <a:xfrm>
            <a:off x="640080" y="3063240"/>
            <a:ext cx="2331720" cy="2377440"/>
          </a:xfrm>
          <a:prstGeom prst="rect">
            <a:avLst/>
          </a:prstGeom>
          <a:noFill/>
          <a:ln/>
        </p:spPr>
        <p:txBody>
          <a:bodyPr wrap="square" lIns="0" tIns="0" rIns="0" bIns="0" rtlCol="0" anchor="t"/>
          <a:lstStyle/>
          <a:p>
            <a:pPr indent="0" marL="0">
              <a:buNone/>
            </a:pPr>
            <a:r>
              <a:rPr lang="en-US" sz="1400" b="1" dirty="0">
                <a:solidFill>
                  <a:schemeClr val="tx2"/>
                </a:solidFill>
              </a:rPr>
              <a:t>Lives: </a:t>
            </a:r>
            <a:pPr indent="0" marL="0">
              <a:spcAft>
                <a:spcPts val="600"/>
              </a:spcAft>
              <a:buNone/>
            </a:pPr>
            <a:r>
              <a:rPr lang="en-US" sz="1400" dirty="0">
                <a:solidFill>
                  <a:schemeClr val="tx1"/>
                </a:solidFill>
              </a:rPr>
              <a:t>alone, works as a taxi driver</a:t>
            </a:r>
            <a:endParaRPr lang="en-US" sz="1400" dirty="0"/>
          </a:p>
          <a:p>
            <a:pPr indent="0" marL="0">
              <a:buNone/>
            </a:pPr>
            <a:r>
              <a:rPr lang="en-US" sz="1400" b="1" dirty="0">
                <a:solidFill>
                  <a:schemeClr val="tx2"/>
                </a:solidFill>
              </a:rPr>
              <a:t>Lifestyle: </a:t>
            </a:r>
            <a:pPr indent="0" marL="0">
              <a:spcAft>
                <a:spcPts val="600"/>
              </a:spcAft>
              <a:buNone/>
            </a:pPr>
            <a:r>
              <a:rPr lang="en-US" sz="1400" dirty="0">
                <a:solidFill>
                  <a:schemeClr val="tx1"/>
                </a:solidFill>
              </a:rPr>
              <a:t>smokes 20 a day, eats takeaways most nights, little exercise</a:t>
            </a:r>
            <a:endParaRPr lang="en-US" sz="1400" dirty="0"/>
          </a:p>
          <a:p>
            <a:pPr indent="0" marL="0">
              <a:buNone/>
            </a:pPr>
            <a:r>
              <a:rPr lang="en-US" sz="1400" b="1" dirty="0">
                <a:solidFill>
                  <a:schemeClr val="tx2"/>
                </a:solidFill>
              </a:rPr>
              <a:t>Recent check: </a:t>
            </a:r>
            <a:pPr indent="0" marL="0">
              <a:spcAft>
                <a:spcPts val="600"/>
              </a:spcAft>
              <a:buNone/>
            </a:pPr>
            <a:r>
              <a:rPr lang="en-US" sz="1400" dirty="0">
                <a:solidFill>
                  <a:schemeClr val="tx1"/>
                </a:solidFill>
              </a:rPr>
              <a:t>blood pressure 165/100</a:t>
            </a:r>
            <a:endParaRPr lang="en-US" sz="1400" dirty="0"/>
          </a:p>
        </p:txBody>
      </p:sp>
      <p:sp>
        <p:nvSpPr>
          <p:cNvPr id="11" name="Shape 7"/>
          <p:cNvSpPr/>
          <p:nvPr/>
        </p:nvSpPr>
        <p:spPr>
          <a:xfrm>
            <a:off x="3337560" y="1234440"/>
            <a:ext cx="5349240" cy="4297680"/>
          </a:xfrm>
          <a:prstGeom prst="roundRect">
            <a:avLst>
              <a:gd name="adj" fmla="val 1702"/>
            </a:avLst>
          </a:prstGeom>
          <a:solidFill>
            <a:srgbClr val="FFFFFF"/>
          </a:solidFill>
          <a:ln w="15875">
            <a:solidFill>
              <a:schemeClr val="accent2"/>
            </a:solidFill>
            <a:prstDash val="solid"/>
          </a:ln>
        </p:spPr>
      </p:sp>
      <p:sp>
        <p:nvSpPr>
          <p:cNvPr id="12" name="Text 8"/>
          <p:cNvSpPr txBox="1"/>
          <p:nvPr/>
        </p:nvSpPr>
        <p:spPr>
          <a:xfrm>
            <a:off x="3520440" y="1371600"/>
            <a:ext cx="4983480" cy="365760"/>
          </a:xfrm>
          <a:prstGeom prst="rect">
            <a:avLst/>
          </a:prstGeom>
          <a:noFill/>
          <a:ln/>
        </p:spPr>
        <p:txBody>
          <a:bodyPr wrap="square" lIns="0" tIns="0" rIns="0" bIns="0" rtlCol="0" anchor="ctr"/>
          <a:lstStyle/>
          <a:p>
            <a:pPr indent="0" marL="0">
              <a:buNone/>
            </a:pPr>
            <a:r>
              <a:rPr lang="en-US" sz="1700" b="1" dirty="0">
                <a:solidFill>
                  <a:schemeClr val="accent2"/>
                </a:solidFill>
              </a:rPr>
              <a:t>The situation</a:t>
            </a:r>
            <a:endParaRPr lang="en-US" sz="1700" dirty="0"/>
          </a:p>
        </p:txBody>
      </p:sp>
      <p:sp>
        <p:nvSpPr>
          <p:cNvPr id="13" name="Text 9"/>
          <p:cNvSpPr txBox="1"/>
          <p:nvPr/>
        </p:nvSpPr>
        <p:spPr>
          <a:xfrm>
            <a:off x="3520440" y="1783080"/>
            <a:ext cx="4983480" cy="3657600"/>
          </a:xfrm>
          <a:prstGeom prst="rect">
            <a:avLst/>
          </a:prstGeom>
          <a:noFill/>
          <a:ln/>
        </p:spPr>
        <p:txBody>
          <a:bodyPr wrap="square" lIns="0" tIns="0" rIns="0" bIns="0" rtlCol="0" anchor="t"/>
          <a:lstStyle/>
          <a:p>
            <a:pPr indent="0" marL="0">
              <a:spcAft>
                <a:spcPts val="1000"/>
              </a:spcAft>
              <a:buNone/>
            </a:pPr>
            <a:r>
              <a:rPr lang="en-US" sz="1700" dirty="0">
                <a:solidFill>
                  <a:schemeClr val="tx1"/>
                </a:solidFill>
              </a:rPr>
              <a:t>Mr Patel has been told by his GP that he has high blood pressure (hypertension). He sometimes gets a tight pain in his chest when he walks up hills, which goes away when he rests.</a:t>
            </a:r>
            <a:endParaRPr lang="en-US" sz="1700" dirty="0"/>
          </a:p>
          <a:p>
            <a:pPr indent="0" marL="0">
              <a:spcAft>
                <a:spcPts val="1000"/>
              </a:spcAft>
              <a:buNone/>
            </a:pPr>
            <a:r>
              <a:rPr lang="en-US" sz="1700" dirty="0">
                <a:solidFill>
                  <a:schemeClr val="tx1"/>
                </a:solidFill>
              </a:rPr>
              <a:t>His GP says this may be coronary heart disease. Mr Patel says, "I feel fine most of the time. I don't want to give up smoking, it's the only thing that relaxes me."</a:t>
            </a:r>
            <a:endParaRPr lang="en-US" sz="1700" dirty="0"/>
          </a:p>
          <a:p>
            <a:pPr indent="0" marL="0">
              <a:spcAft>
                <a:spcPts val="1000"/>
              </a:spcAft>
              <a:buNone/>
            </a:pPr>
            <a:r>
              <a:rPr lang="en-US" sz="1700" dirty="0">
                <a:solidFill>
                  <a:schemeClr val="tx1"/>
                </a:solidFill>
              </a:rPr>
              <a:t>You are a health and social care worker supporting him at home.</a:t>
            </a:r>
            <a:endParaRPr lang="en-US" sz="17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Case study 2: discuss in your group</a:t>
            </a:r>
            <a:endParaRPr lang="en-US" sz="2800" dirty="0"/>
          </a:p>
        </p:txBody>
      </p:sp>
      <p:sp>
        <p:nvSpPr>
          <p:cNvPr id="4" name="Shape 1"/>
          <p:cNvSpPr/>
          <p:nvPr/>
        </p:nvSpPr>
        <p:spPr>
          <a:xfrm>
            <a:off x="7223760" y="475488"/>
            <a:ext cx="1463040" cy="329184"/>
          </a:xfrm>
          <a:prstGeom prst="roundRect">
            <a:avLst>
              <a:gd name="adj" fmla="val 50000"/>
            </a:avLst>
          </a:prstGeom>
          <a:solidFill>
            <a:schemeClr val="accent2"/>
          </a:solidFill>
          <a:ln w="12700">
            <a:solidFill>
              <a:schemeClr val="accent2"/>
            </a:solidFill>
            <a:prstDash val="solid"/>
          </a:ln>
        </p:spPr>
      </p:sp>
      <p:sp>
        <p:nvSpPr>
          <p:cNvPr id="5" name="Text 2"/>
          <p:cNvSpPr txBox="1"/>
          <p:nvPr/>
        </p:nvSpPr>
        <p:spPr>
          <a:xfrm>
            <a:off x="7223760" y="475488"/>
            <a:ext cx="1463040" cy="329184"/>
          </a:xfrm>
          <a:prstGeom prst="rect">
            <a:avLst/>
          </a:prstGeom>
          <a:noFill/>
          <a:ln/>
        </p:spPr>
        <p:txBody>
          <a:bodyPr wrap="square" lIns="0" tIns="0" rIns="0" bIns="0" rtlCol="0" anchor="ctr"/>
          <a:lstStyle/>
          <a:p>
            <a:pPr algn="ctr" indent="0" marL="0">
              <a:buNone/>
            </a:pPr>
            <a:r>
              <a:rPr lang="en-US" sz="1200" b="1" dirty="0">
                <a:solidFill>
                  <a:schemeClr val="bg1"/>
                </a:solidFill>
              </a:rPr>
              <a:t>15 minutes</a:t>
            </a:r>
            <a:endParaRPr lang="en-US" sz="1200" dirty="0"/>
          </a:p>
        </p:txBody>
      </p:sp>
      <p:sp>
        <p:nvSpPr>
          <p:cNvPr id="6" name="Shape 3"/>
          <p:cNvSpPr/>
          <p:nvPr/>
        </p:nvSpPr>
        <p:spPr>
          <a:xfrm>
            <a:off x="457200" y="1188720"/>
            <a:ext cx="4023360" cy="1600200"/>
          </a:xfrm>
          <a:prstGeom prst="roundRect">
            <a:avLst>
              <a:gd name="adj" fmla="val 4571"/>
            </a:avLst>
          </a:prstGeom>
          <a:solidFill>
            <a:schemeClr val="accent2">
              <a:alpha val="10000"/>
            </a:schemeClr>
          </a:solidFill>
          <a:ln w="12700">
            <a:solidFill>
              <a:schemeClr val="accent2">
                <a:alpha val="50000"/>
              </a:schemeClr>
            </a:solidFill>
            <a:prstDash val="solid"/>
          </a:ln>
        </p:spPr>
      </p:sp>
      <p:sp>
        <p:nvSpPr>
          <p:cNvPr id="7" name="Shape 4"/>
          <p:cNvSpPr/>
          <p:nvPr/>
        </p:nvSpPr>
        <p:spPr>
          <a:xfrm>
            <a:off x="594360" y="1325880"/>
            <a:ext cx="502920" cy="502920"/>
          </a:xfrm>
          <a:prstGeom prst="ellipse">
            <a:avLst/>
          </a:prstGeom>
          <a:solidFill>
            <a:schemeClr val="accent2"/>
          </a:solidFill>
          <a:ln w="12700">
            <a:solidFill>
              <a:schemeClr val="accent2"/>
            </a:solidFill>
            <a:prstDash val="solid"/>
          </a:ln>
        </p:spPr>
      </p:sp>
      <p:sp>
        <p:nvSpPr>
          <p:cNvPr id="8" name="Text 5"/>
          <p:cNvSpPr txBox="1"/>
          <p:nvPr/>
        </p:nvSpPr>
        <p:spPr>
          <a:xfrm>
            <a:off x="594360" y="1325880"/>
            <a:ext cx="502920" cy="502920"/>
          </a:xfrm>
          <a:prstGeom prst="rect">
            <a:avLst/>
          </a:prstGeom>
          <a:noFill/>
          <a:ln/>
        </p:spPr>
        <p:txBody>
          <a:bodyPr wrap="square" lIns="0" tIns="0" rIns="0" bIns="0" rtlCol="0" anchor="ctr"/>
          <a:lstStyle/>
          <a:p>
            <a:pPr algn="ctr" indent="0" marL="0">
              <a:buNone/>
            </a:pPr>
            <a:r>
              <a:rPr lang="en-US" sz="1700" b="1" dirty="0">
                <a:solidFill>
                  <a:schemeClr val="bg1"/>
                </a:solidFill>
              </a:rPr>
              <a:t>1</a:t>
            </a:r>
            <a:endParaRPr lang="en-US" sz="1700" dirty="0"/>
          </a:p>
        </p:txBody>
      </p:sp>
      <p:sp>
        <p:nvSpPr>
          <p:cNvPr id="9" name="Text 6"/>
          <p:cNvSpPr txBox="1"/>
          <p:nvPr/>
        </p:nvSpPr>
        <p:spPr>
          <a:xfrm>
            <a:off x="1234440" y="1298448"/>
            <a:ext cx="3108960" cy="1371600"/>
          </a:xfrm>
          <a:prstGeom prst="rect">
            <a:avLst/>
          </a:prstGeom>
          <a:noFill/>
          <a:ln/>
        </p:spPr>
        <p:txBody>
          <a:bodyPr wrap="square" lIns="0" tIns="0" rIns="0" bIns="0" rtlCol="0" anchor="t"/>
          <a:lstStyle/>
          <a:p>
            <a:pPr indent="0" marL="0">
              <a:buNone/>
            </a:pPr>
            <a:r>
              <a:rPr lang="en-US" sz="1500" dirty="0">
                <a:solidFill>
                  <a:schemeClr val="tx1"/>
                </a:solidFill>
              </a:rPr>
              <a:t>What is happening inside Mr Patel's arteries? Explain coronary heart disease and hypertension in simple words.</a:t>
            </a:r>
            <a:endParaRPr lang="en-US" sz="1500" dirty="0"/>
          </a:p>
        </p:txBody>
      </p:sp>
      <p:sp>
        <p:nvSpPr>
          <p:cNvPr id="10" name="Shape 7"/>
          <p:cNvSpPr/>
          <p:nvPr/>
        </p:nvSpPr>
        <p:spPr>
          <a:xfrm>
            <a:off x="4663440" y="1188720"/>
            <a:ext cx="4023360" cy="1600200"/>
          </a:xfrm>
          <a:prstGeom prst="roundRect">
            <a:avLst>
              <a:gd name="adj" fmla="val 4571"/>
            </a:avLst>
          </a:prstGeom>
          <a:solidFill>
            <a:schemeClr val="accent2">
              <a:alpha val="10000"/>
            </a:schemeClr>
          </a:solidFill>
          <a:ln w="12700">
            <a:solidFill>
              <a:schemeClr val="accent2">
                <a:alpha val="50000"/>
              </a:schemeClr>
            </a:solidFill>
            <a:prstDash val="solid"/>
          </a:ln>
        </p:spPr>
      </p:sp>
      <p:sp>
        <p:nvSpPr>
          <p:cNvPr id="11" name="Shape 8"/>
          <p:cNvSpPr/>
          <p:nvPr/>
        </p:nvSpPr>
        <p:spPr>
          <a:xfrm>
            <a:off x="4800600" y="1325880"/>
            <a:ext cx="502920" cy="502920"/>
          </a:xfrm>
          <a:prstGeom prst="ellipse">
            <a:avLst/>
          </a:prstGeom>
          <a:solidFill>
            <a:schemeClr val="accent2"/>
          </a:solidFill>
          <a:ln w="12700">
            <a:solidFill>
              <a:schemeClr val="accent2"/>
            </a:solidFill>
            <a:prstDash val="solid"/>
          </a:ln>
        </p:spPr>
      </p:sp>
      <p:sp>
        <p:nvSpPr>
          <p:cNvPr id="12" name="Text 9"/>
          <p:cNvSpPr txBox="1"/>
          <p:nvPr/>
        </p:nvSpPr>
        <p:spPr>
          <a:xfrm>
            <a:off x="4800600" y="1325880"/>
            <a:ext cx="502920" cy="502920"/>
          </a:xfrm>
          <a:prstGeom prst="rect">
            <a:avLst/>
          </a:prstGeom>
          <a:noFill/>
          <a:ln/>
        </p:spPr>
        <p:txBody>
          <a:bodyPr wrap="square" lIns="0" tIns="0" rIns="0" bIns="0" rtlCol="0" anchor="ctr"/>
          <a:lstStyle/>
          <a:p>
            <a:pPr algn="ctr" indent="0" marL="0">
              <a:buNone/>
            </a:pPr>
            <a:r>
              <a:rPr lang="en-US" sz="1700" b="1" dirty="0">
                <a:solidFill>
                  <a:schemeClr val="bg1"/>
                </a:solidFill>
              </a:rPr>
              <a:t>2</a:t>
            </a:r>
            <a:endParaRPr lang="en-US" sz="1700" dirty="0"/>
          </a:p>
        </p:txBody>
      </p:sp>
      <p:sp>
        <p:nvSpPr>
          <p:cNvPr id="13" name="Text 10"/>
          <p:cNvSpPr txBox="1"/>
          <p:nvPr/>
        </p:nvSpPr>
        <p:spPr>
          <a:xfrm>
            <a:off x="5440680" y="1298448"/>
            <a:ext cx="3108960" cy="1371600"/>
          </a:xfrm>
          <a:prstGeom prst="rect">
            <a:avLst/>
          </a:prstGeom>
          <a:noFill/>
          <a:ln/>
        </p:spPr>
        <p:txBody>
          <a:bodyPr wrap="square" lIns="0" tIns="0" rIns="0" bIns="0" rtlCol="0" anchor="t"/>
          <a:lstStyle/>
          <a:p>
            <a:pPr indent="0" marL="0">
              <a:buNone/>
            </a:pPr>
            <a:r>
              <a:rPr lang="en-US" sz="1500" dirty="0">
                <a:solidFill>
                  <a:schemeClr val="tx1"/>
                </a:solidFill>
              </a:rPr>
              <a:t>Why does the chest pain come on when he walks uphill and go away when he rests?</a:t>
            </a:r>
            <a:endParaRPr lang="en-US" sz="1500" dirty="0"/>
          </a:p>
        </p:txBody>
      </p:sp>
      <p:sp>
        <p:nvSpPr>
          <p:cNvPr id="14" name="Shape 11"/>
          <p:cNvSpPr/>
          <p:nvPr/>
        </p:nvSpPr>
        <p:spPr>
          <a:xfrm>
            <a:off x="457200" y="2971800"/>
            <a:ext cx="4023360" cy="1600200"/>
          </a:xfrm>
          <a:prstGeom prst="roundRect">
            <a:avLst>
              <a:gd name="adj" fmla="val 4571"/>
            </a:avLst>
          </a:prstGeom>
          <a:solidFill>
            <a:schemeClr val="accent2">
              <a:alpha val="10000"/>
            </a:schemeClr>
          </a:solidFill>
          <a:ln w="12700">
            <a:solidFill>
              <a:schemeClr val="accent2">
                <a:alpha val="50000"/>
              </a:schemeClr>
            </a:solidFill>
            <a:prstDash val="solid"/>
          </a:ln>
        </p:spPr>
      </p:sp>
      <p:sp>
        <p:nvSpPr>
          <p:cNvPr id="15" name="Shape 12"/>
          <p:cNvSpPr/>
          <p:nvPr/>
        </p:nvSpPr>
        <p:spPr>
          <a:xfrm>
            <a:off x="594360" y="3108960"/>
            <a:ext cx="502920" cy="502920"/>
          </a:xfrm>
          <a:prstGeom prst="ellipse">
            <a:avLst/>
          </a:prstGeom>
          <a:solidFill>
            <a:schemeClr val="accent2"/>
          </a:solidFill>
          <a:ln w="12700">
            <a:solidFill>
              <a:schemeClr val="accent2"/>
            </a:solidFill>
            <a:prstDash val="solid"/>
          </a:ln>
        </p:spPr>
      </p:sp>
      <p:sp>
        <p:nvSpPr>
          <p:cNvPr id="16" name="Text 13"/>
          <p:cNvSpPr txBox="1"/>
          <p:nvPr/>
        </p:nvSpPr>
        <p:spPr>
          <a:xfrm>
            <a:off x="594360" y="3108960"/>
            <a:ext cx="502920" cy="502920"/>
          </a:xfrm>
          <a:prstGeom prst="rect">
            <a:avLst/>
          </a:prstGeom>
          <a:noFill/>
          <a:ln/>
        </p:spPr>
        <p:txBody>
          <a:bodyPr wrap="square" lIns="0" tIns="0" rIns="0" bIns="0" rtlCol="0" anchor="ctr"/>
          <a:lstStyle/>
          <a:p>
            <a:pPr algn="ctr" indent="0" marL="0">
              <a:buNone/>
            </a:pPr>
            <a:r>
              <a:rPr lang="en-US" sz="1700" b="1" dirty="0">
                <a:solidFill>
                  <a:schemeClr val="bg1"/>
                </a:solidFill>
              </a:rPr>
              <a:t>3</a:t>
            </a:r>
            <a:endParaRPr lang="en-US" sz="1700" dirty="0"/>
          </a:p>
        </p:txBody>
      </p:sp>
      <p:sp>
        <p:nvSpPr>
          <p:cNvPr id="17" name="Text 14"/>
          <p:cNvSpPr txBox="1"/>
          <p:nvPr/>
        </p:nvSpPr>
        <p:spPr>
          <a:xfrm>
            <a:off x="1234440" y="3081528"/>
            <a:ext cx="3108960" cy="1371600"/>
          </a:xfrm>
          <a:prstGeom prst="rect">
            <a:avLst/>
          </a:prstGeom>
          <a:noFill/>
          <a:ln/>
        </p:spPr>
        <p:txBody>
          <a:bodyPr wrap="square" lIns="0" tIns="0" rIns="0" bIns="0" rtlCol="0" anchor="t"/>
          <a:lstStyle/>
          <a:p>
            <a:pPr indent="0" marL="0">
              <a:buNone/>
            </a:pPr>
            <a:r>
              <a:rPr lang="en-US" sz="1500" dirty="0">
                <a:solidFill>
                  <a:schemeClr val="tx1"/>
                </a:solidFill>
              </a:rPr>
              <a:t>List his risk factors. What lifestyle advice could you give, and which national guidance supports it?</a:t>
            </a:r>
            <a:endParaRPr lang="en-US" sz="1500" dirty="0"/>
          </a:p>
        </p:txBody>
      </p:sp>
      <p:sp>
        <p:nvSpPr>
          <p:cNvPr id="18" name="Shape 15"/>
          <p:cNvSpPr/>
          <p:nvPr/>
        </p:nvSpPr>
        <p:spPr>
          <a:xfrm>
            <a:off x="4663440" y="2971800"/>
            <a:ext cx="4023360" cy="1600200"/>
          </a:xfrm>
          <a:prstGeom prst="roundRect">
            <a:avLst>
              <a:gd name="adj" fmla="val 4571"/>
            </a:avLst>
          </a:prstGeom>
          <a:solidFill>
            <a:schemeClr val="accent2">
              <a:alpha val="10000"/>
            </a:schemeClr>
          </a:solidFill>
          <a:ln w="12700">
            <a:solidFill>
              <a:schemeClr val="accent2">
                <a:alpha val="50000"/>
              </a:schemeClr>
            </a:solidFill>
            <a:prstDash val="solid"/>
          </a:ln>
        </p:spPr>
      </p:sp>
      <p:sp>
        <p:nvSpPr>
          <p:cNvPr id="19" name="Shape 16"/>
          <p:cNvSpPr/>
          <p:nvPr/>
        </p:nvSpPr>
        <p:spPr>
          <a:xfrm>
            <a:off x="4800600" y="3108960"/>
            <a:ext cx="502920" cy="502920"/>
          </a:xfrm>
          <a:prstGeom prst="ellipse">
            <a:avLst/>
          </a:prstGeom>
          <a:solidFill>
            <a:schemeClr val="accent2"/>
          </a:solidFill>
          <a:ln w="12700">
            <a:solidFill>
              <a:schemeClr val="accent2"/>
            </a:solidFill>
            <a:prstDash val="solid"/>
          </a:ln>
        </p:spPr>
      </p:sp>
      <p:sp>
        <p:nvSpPr>
          <p:cNvPr id="20" name="Text 17"/>
          <p:cNvSpPr txBox="1"/>
          <p:nvPr/>
        </p:nvSpPr>
        <p:spPr>
          <a:xfrm>
            <a:off x="4800600" y="3108960"/>
            <a:ext cx="502920" cy="502920"/>
          </a:xfrm>
          <a:prstGeom prst="rect">
            <a:avLst/>
          </a:prstGeom>
          <a:noFill/>
          <a:ln/>
        </p:spPr>
        <p:txBody>
          <a:bodyPr wrap="square" lIns="0" tIns="0" rIns="0" bIns="0" rtlCol="0" anchor="ctr"/>
          <a:lstStyle/>
          <a:p>
            <a:pPr algn="ctr" indent="0" marL="0">
              <a:buNone/>
            </a:pPr>
            <a:r>
              <a:rPr lang="en-US" sz="1700" b="1" dirty="0">
                <a:solidFill>
                  <a:schemeClr val="bg1"/>
                </a:solidFill>
              </a:rPr>
              <a:t>4</a:t>
            </a:r>
            <a:endParaRPr lang="en-US" sz="1700" dirty="0"/>
          </a:p>
        </p:txBody>
      </p:sp>
      <p:sp>
        <p:nvSpPr>
          <p:cNvPr id="21" name="Text 18"/>
          <p:cNvSpPr txBox="1"/>
          <p:nvPr/>
        </p:nvSpPr>
        <p:spPr>
          <a:xfrm>
            <a:off x="5440680" y="3081528"/>
            <a:ext cx="3108960" cy="1371600"/>
          </a:xfrm>
          <a:prstGeom prst="rect">
            <a:avLst/>
          </a:prstGeom>
          <a:noFill/>
          <a:ln/>
        </p:spPr>
        <p:txBody>
          <a:bodyPr wrap="square" lIns="0" tIns="0" rIns="0" bIns="0" rtlCol="0" anchor="t"/>
          <a:lstStyle/>
          <a:p>
            <a:pPr indent="0" marL="0">
              <a:buNone/>
            </a:pPr>
            <a:r>
              <a:rPr lang="en-US" sz="1500" dirty="0">
                <a:solidFill>
                  <a:schemeClr val="tx1"/>
                </a:solidFill>
              </a:rPr>
              <a:t>He does not want to stop smoking. How do you respect his choice while still supporting his health? Think about ethics.</a:t>
            </a:r>
            <a:endParaRPr lang="en-US" sz="1500" dirty="0"/>
          </a:p>
        </p:txBody>
      </p:sp>
      <p:sp>
        <p:nvSpPr>
          <p:cNvPr id="22" name="Shape 19"/>
          <p:cNvSpPr/>
          <p:nvPr/>
        </p:nvSpPr>
        <p:spPr>
          <a:xfrm>
            <a:off x="457200" y="4846320"/>
            <a:ext cx="2606040" cy="640080"/>
          </a:xfrm>
          <a:prstGeom prst="roundRect">
            <a:avLst>
              <a:gd name="adj" fmla="val 11429"/>
            </a:avLst>
          </a:prstGeom>
          <a:solidFill>
            <a:schemeClr val="bg2"/>
          </a:solidFill>
          <a:ln w="12700">
            <a:solidFill>
              <a:schemeClr val="accent1"/>
            </a:solidFill>
            <a:prstDash val="solid"/>
          </a:ln>
        </p:spPr>
      </p:sp>
      <p:sp>
        <p:nvSpPr>
          <p:cNvPr id="23" name="Text 20"/>
          <p:cNvSpPr txBox="1"/>
          <p:nvPr/>
        </p:nvSpPr>
        <p:spPr>
          <a:xfrm>
            <a:off x="566928" y="4846320"/>
            <a:ext cx="2423160" cy="640080"/>
          </a:xfrm>
          <a:prstGeom prst="rect">
            <a:avLst/>
          </a:prstGeom>
          <a:noFill/>
          <a:ln/>
        </p:spPr>
        <p:txBody>
          <a:bodyPr wrap="square" lIns="0" tIns="0" rIns="0" bIns="0" rtlCol="0" anchor="ctr"/>
          <a:lstStyle/>
          <a:p>
            <a:pPr indent="0" marL="0">
              <a:buNone/>
            </a:pPr>
            <a:r>
              <a:rPr lang="en-US" sz="1600" b="1" dirty="0">
                <a:solidFill>
                  <a:schemeClr val="accent1"/>
                </a:solidFill>
              </a:rPr>
              <a:t>5 min  </a:t>
            </a:r>
            <a:pPr indent="0" marL="0">
              <a:buNone/>
            </a:pPr>
            <a:r>
              <a:rPr lang="en-US" sz="1300" dirty="0">
                <a:solidFill>
                  <a:schemeClr val="tx1"/>
                </a:solidFill>
              </a:rPr>
              <a:t>Read and talk it through</a:t>
            </a:r>
            <a:endParaRPr lang="en-US" sz="1600" dirty="0"/>
          </a:p>
        </p:txBody>
      </p:sp>
      <p:sp>
        <p:nvSpPr>
          <p:cNvPr id="24" name="Shape 21"/>
          <p:cNvSpPr/>
          <p:nvPr/>
        </p:nvSpPr>
        <p:spPr>
          <a:xfrm>
            <a:off x="3246120" y="4846320"/>
            <a:ext cx="2606040" cy="640080"/>
          </a:xfrm>
          <a:prstGeom prst="roundRect">
            <a:avLst>
              <a:gd name="adj" fmla="val 11429"/>
            </a:avLst>
          </a:prstGeom>
          <a:solidFill>
            <a:schemeClr val="bg2"/>
          </a:solidFill>
          <a:ln w="12700">
            <a:solidFill>
              <a:schemeClr val="accent1"/>
            </a:solidFill>
            <a:prstDash val="solid"/>
          </a:ln>
        </p:spPr>
      </p:sp>
      <p:sp>
        <p:nvSpPr>
          <p:cNvPr id="25" name="Text 22"/>
          <p:cNvSpPr txBox="1"/>
          <p:nvPr/>
        </p:nvSpPr>
        <p:spPr>
          <a:xfrm>
            <a:off x="3355848" y="4846320"/>
            <a:ext cx="2423160" cy="640080"/>
          </a:xfrm>
          <a:prstGeom prst="rect">
            <a:avLst/>
          </a:prstGeom>
          <a:noFill/>
          <a:ln/>
        </p:spPr>
        <p:txBody>
          <a:bodyPr wrap="square" lIns="0" tIns="0" rIns="0" bIns="0" rtlCol="0" anchor="ctr"/>
          <a:lstStyle/>
          <a:p>
            <a:pPr indent="0" marL="0">
              <a:buNone/>
            </a:pPr>
            <a:r>
              <a:rPr lang="en-US" sz="1600" b="1" dirty="0">
                <a:solidFill>
                  <a:schemeClr val="accent1"/>
                </a:solidFill>
              </a:rPr>
              <a:t>7 min  </a:t>
            </a:r>
            <a:pPr indent="0" marL="0">
              <a:buNone/>
            </a:pPr>
            <a:r>
              <a:rPr lang="en-US" sz="1300" dirty="0">
                <a:solidFill>
                  <a:schemeClr val="tx1"/>
                </a:solidFill>
              </a:rPr>
              <a:t>Answer the questions</a:t>
            </a:r>
            <a:endParaRPr lang="en-US" sz="1600" dirty="0"/>
          </a:p>
        </p:txBody>
      </p:sp>
      <p:sp>
        <p:nvSpPr>
          <p:cNvPr id="26" name="Shape 23"/>
          <p:cNvSpPr/>
          <p:nvPr/>
        </p:nvSpPr>
        <p:spPr>
          <a:xfrm>
            <a:off x="6035040" y="4846320"/>
            <a:ext cx="2606040" cy="640080"/>
          </a:xfrm>
          <a:prstGeom prst="roundRect">
            <a:avLst>
              <a:gd name="adj" fmla="val 11429"/>
            </a:avLst>
          </a:prstGeom>
          <a:solidFill>
            <a:schemeClr val="bg2"/>
          </a:solidFill>
          <a:ln w="12700">
            <a:solidFill>
              <a:schemeClr val="accent1"/>
            </a:solidFill>
            <a:prstDash val="solid"/>
          </a:ln>
        </p:spPr>
      </p:sp>
      <p:sp>
        <p:nvSpPr>
          <p:cNvPr id="27" name="Text 24"/>
          <p:cNvSpPr txBox="1"/>
          <p:nvPr/>
        </p:nvSpPr>
        <p:spPr>
          <a:xfrm>
            <a:off x="6144768" y="4846320"/>
            <a:ext cx="2423160" cy="640080"/>
          </a:xfrm>
          <a:prstGeom prst="rect">
            <a:avLst/>
          </a:prstGeom>
          <a:noFill/>
          <a:ln/>
        </p:spPr>
        <p:txBody>
          <a:bodyPr wrap="square" lIns="0" tIns="0" rIns="0" bIns="0" rtlCol="0" anchor="ctr"/>
          <a:lstStyle/>
          <a:p>
            <a:pPr indent="0" marL="0">
              <a:buNone/>
            </a:pPr>
            <a:r>
              <a:rPr lang="en-US" sz="1600" b="1" dirty="0">
                <a:solidFill>
                  <a:schemeClr val="accent1"/>
                </a:solidFill>
              </a:rPr>
              <a:t>3 min  </a:t>
            </a:r>
            <a:pPr indent="0" marL="0">
              <a:buNone/>
            </a:pPr>
            <a:r>
              <a:rPr lang="en-US" sz="1300" dirty="0">
                <a:solidFill>
                  <a:schemeClr val="tx1"/>
                </a:solidFill>
              </a:rPr>
              <a:t>Feed back to the class</a:t>
            </a:r>
            <a:endParaRPr lang="en-US" sz="16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Videos to watch</a:t>
            </a:r>
            <a:endParaRPr lang="en-US" sz="2800" dirty="0"/>
          </a:p>
        </p:txBody>
      </p:sp>
      <p:sp>
        <p:nvSpPr>
          <p:cNvPr id="4" name="Shape 1"/>
          <p:cNvSpPr/>
          <p:nvPr/>
        </p:nvSpPr>
        <p:spPr>
          <a:xfrm>
            <a:off x="457200" y="1371600"/>
            <a:ext cx="8229600" cy="1463040"/>
          </a:xfrm>
          <a:prstGeom prst="roundRect">
            <a:avLst>
              <a:gd name="adj" fmla="val 5000"/>
            </a:avLst>
          </a:prstGeom>
          <a:solidFill>
            <a:schemeClr val="accent2">
              <a:alpha val="10000"/>
            </a:schemeClr>
          </a:solidFill>
          <a:ln w="12700">
            <a:solidFill>
              <a:schemeClr val="accent2">
                <a:alpha val="40000"/>
              </a:schemeClr>
            </a:solidFill>
            <a:prstDash val="solid"/>
          </a:ln>
        </p:spPr>
      </p:sp>
      <p:sp>
        <p:nvSpPr>
          <p:cNvPr id="5" name="Shape 2"/>
          <p:cNvSpPr/>
          <p:nvPr/>
        </p:nvSpPr>
        <p:spPr>
          <a:xfrm>
            <a:off x="685800" y="1691640"/>
            <a:ext cx="822960" cy="822960"/>
          </a:xfrm>
          <a:prstGeom prst="ellipse">
            <a:avLst/>
          </a:prstGeom>
          <a:solidFill>
            <a:schemeClr val="accent2"/>
          </a:solidFill>
          <a:ln w="12700">
            <a:solidFill>
              <a:schemeClr val="accent2"/>
            </a:solidFill>
            <a:prstDash val="solid"/>
          </a:ln>
        </p:spPr>
      </p:sp>
      <p:pic>
        <p:nvPicPr>
          <p:cNvPr id="6" name="Image 0" descr="preencoded.png">    </p:cNvPr>
          <p:cNvPicPr>
            <a:picLocks noChangeAspect="1"/>
          </p:cNvPicPr>
          <p:nvPr/>
        </p:nvPicPr>
        <p:blipFill>
          <a:blip r:embed="rId1"/>
          <a:stretch>
            <a:fillRect/>
          </a:stretch>
        </p:blipFill>
        <p:spPr>
          <a:xfrm>
            <a:off x="883310" y="1889150"/>
            <a:ext cx="427939" cy="427939"/>
          </a:xfrm>
          <a:prstGeom prst="rect">
            <a:avLst/>
          </a:prstGeom>
        </p:spPr>
      </p:pic>
      <p:sp>
        <p:nvSpPr>
          <p:cNvPr id="7" name="Text 3"/>
          <p:cNvSpPr txBox="1"/>
          <p:nvPr/>
        </p:nvSpPr>
        <p:spPr>
          <a:xfrm>
            <a:off x="1737360" y="1554480"/>
            <a:ext cx="6766560" cy="1097280"/>
          </a:xfrm>
          <a:prstGeom prst="rect">
            <a:avLst/>
          </a:prstGeom>
          <a:noFill/>
          <a:ln/>
        </p:spPr>
        <p:txBody>
          <a:bodyPr wrap="square" lIns="0" tIns="0" rIns="0" bIns="0" rtlCol="0" anchor="ctr"/>
          <a:lstStyle/>
          <a:p>
            <a:pPr indent="0" marL="0">
              <a:buNone/>
            </a:pPr>
            <a:r>
              <a:rPr lang="en-US" sz="1800" b="1" dirty="0">
                <a:solidFill>
                  <a:schemeClr val="tx2"/>
                </a:solidFill>
              </a:rPr>
              <a:t>Cardiovascular system in under 10 minutes</a:t>
            </a:r>
            <a:endParaRPr lang="en-US" sz="1800" dirty="0"/>
          </a:p>
          <a:p>
            <a:pPr indent="0" marL="0">
              <a:buNone/>
            </a:pPr>
            <a:r>
              <a:rPr lang="en-US" sz="1400" u="sng" dirty="0">
                <a:solidFill>
                  <a:schemeClr val="accent3"/>
                </a:solidFill>
                <a:hlinkClick r:id="rId2" invalidUrl="" action="" tgtFrame="" tooltip="" history="1" highlightClick="0" endSnd="0">
                  <a:extLst>
                    <a:ext uri="{A12FA001-AC4F-418D-AE19-62706E023703}">
                      <ahyp:hlinkClr xmlns:ahyp="http://schemas.microsoft.com/office/drawing/2018/hyperlinkcolor" val="tx"/>
                    </a:ext>
                  </a:extLst>
                </a:hlinkClick>
              </a:rPr>
              <a:t>https://www.youtube.com/watch?v=_lgd03h3te8</a:t>
            </a:r>
            <a:endParaRPr lang="en-US" sz="1800" dirty="0"/>
          </a:p>
        </p:txBody>
      </p:sp>
      <p:sp>
        <p:nvSpPr>
          <p:cNvPr id="8" name="Shape 4"/>
          <p:cNvSpPr/>
          <p:nvPr/>
        </p:nvSpPr>
        <p:spPr>
          <a:xfrm>
            <a:off x="457200" y="3108960"/>
            <a:ext cx="8229600" cy="1463040"/>
          </a:xfrm>
          <a:prstGeom prst="roundRect">
            <a:avLst>
              <a:gd name="adj" fmla="val 5000"/>
            </a:avLst>
          </a:prstGeom>
          <a:solidFill>
            <a:schemeClr val="accent2">
              <a:alpha val="10000"/>
            </a:schemeClr>
          </a:solidFill>
          <a:ln w="12700">
            <a:solidFill>
              <a:schemeClr val="accent2">
                <a:alpha val="40000"/>
              </a:schemeClr>
            </a:solidFill>
            <a:prstDash val="solid"/>
          </a:ln>
        </p:spPr>
      </p:sp>
      <p:sp>
        <p:nvSpPr>
          <p:cNvPr id="9" name="Shape 5"/>
          <p:cNvSpPr/>
          <p:nvPr/>
        </p:nvSpPr>
        <p:spPr>
          <a:xfrm>
            <a:off x="685800" y="3429000"/>
            <a:ext cx="822960" cy="822960"/>
          </a:xfrm>
          <a:prstGeom prst="ellipse">
            <a:avLst/>
          </a:prstGeom>
          <a:solidFill>
            <a:schemeClr val="accent2"/>
          </a:solidFill>
          <a:ln w="12700">
            <a:solidFill>
              <a:schemeClr val="accent2"/>
            </a:solidFill>
            <a:prstDash val="solid"/>
          </a:ln>
        </p:spPr>
      </p:sp>
      <p:pic>
        <p:nvPicPr>
          <p:cNvPr id="10" name="Image 1" descr="preencoded.png">    </p:cNvPr>
          <p:cNvPicPr>
            <a:picLocks noChangeAspect="1"/>
          </p:cNvPicPr>
          <p:nvPr/>
        </p:nvPicPr>
        <p:blipFill>
          <a:blip r:embed="rId3"/>
          <a:stretch>
            <a:fillRect/>
          </a:stretch>
        </p:blipFill>
        <p:spPr>
          <a:xfrm>
            <a:off x="883310" y="3626510"/>
            <a:ext cx="427939" cy="427939"/>
          </a:xfrm>
          <a:prstGeom prst="rect">
            <a:avLst/>
          </a:prstGeom>
        </p:spPr>
      </p:pic>
      <p:sp>
        <p:nvSpPr>
          <p:cNvPr id="11" name="Text 6"/>
          <p:cNvSpPr txBox="1"/>
          <p:nvPr/>
        </p:nvSpPr>
        <p:spPr>
          <a:xfrm>
            <a:off x="1737360" y="3291840"/>
            <a:ext cx="6766560" cy="1097280"/>
          </a:xfrm>
          <a:prstGeom prst="rect">
            <a:avLst/>
          </a:prstGeom>
          <a:noFill/>
          <a:ln/>
        </p:spPr>
        <p:txBody>
          <a:bodyPr wrap="square" lIns="0" tIns="0" rIns="0" bIns="0" rtlCol="0" anchor="ctr"/>
          <a:lstStyle/>
          <a:p>
            <a:pPr indent="0" marL="0">
              <a:buNone/>
            </a:pPr>
            <a:r>
              <a:rPr lang="en-US" sz="1800" b="1" dirty="0">
                <a:solidFill>
                  <a:schemeClr val="tx2"/>
                </a:solidFill>
              </a:rPr>
              <a:t>Summary: the blood circulatory system</a:t>
            </a:r>
            <a:endParaRPr lang="en-US" sz="1800" dirty="0"/>
          </a:p>
          <a:p>
            <a:pPr indent="0" marL="0">
              <a:buNone/>
            </a:pPr>
            <a:r>
              <a:rPr lang="en-US" sz="1400" u="sng" dirty="0">
                <a:solidFill>
                  <a:schemeClr val="accent3"/>
                </a:solidFill>
                <a:hlinkClick r:id="rId4" invalidUrl="" action="" tgtFrame="" tooltip="" history="1" highlightClick="0" endSnd="0">
                  <a:extLst>
                    <a:ext uri="{A12FA001-AC4F-418D-AE19-62706E023703}">
                      <ahyp:hlinkClr xmlns:ahyp="http://schemas.microsoft.com/office/drawing/2018/hyperlinkcolor" val="tx"/>
                    </a:ext>
                  </a:extLst>
                </a:hlinkClick>
              </a:rPr>
              <a:t>https://www.youtube.com/watch?v=NJzJKvkWWDc</a:t>
            </a:r>
            <a:endParaRPr lang="en-US" sz="18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In-class activity</a:t>
            </a:r>
            <a:endParaRPr lang="en-US" sz="2800" dirty="0"/>
          </a:p>
        </p:txBody>
      </p:sp>
      <p:sp>
        <p:nvSpPr>
          <p:cNvPr id="4" name="Shape 1"/>
          <p:cNvSpPr/>
          <p:nvPr/>
        </p:nvSpPr>
        <p:spPr>
          <a:xfrm>
            <a:off x="457200" y="1234440"/>
            <a:ext cx="8229600" cy="1188720"/>
          </a:xfrm>
          <a:prstGeom prst="roundRect">
            <a:avLst>
              <a:gd name="adj" fmla="val 6154"/>
            </a:avLst>
          </a:prstGeom>
          <a:solidFill>
            <a:schemeClr val="accent2">
              <a:alpha val="12000"/>
            </a:schemeClr>
          </a:solidFill>
          <a:ln w="12700">
            <a:solidFill>
              <a:schemeClr val="accent2">
                <a:alpha val="40000"/>
              </a:schemeClr>
            </a:solidFill>
            <a:prstDash val="solid"/>
          </a:ln>
        </p:spPr>
      </p:sp>
      <p:sp>
        <p:nvSpPr>
          <p:cNvPr id="5" name="Shape 2"/>
          <p:cNvSpPr/>
          <p:nvPr/>
        </p:nvSpPr>
        <p:spPr>
          <a:xfrm>
            <a:off x="594360" y="1371600"/>
            <a:ext cx="640080" cy="640080"/>
          </a:xfrm>
          <a:prstGeom prst="ellipse">
            <a:avLst/>
          </a:prstGeom>
          <a:solidFill>
            <a:schemeClr val="accent2"/>
          </a:solidFill>
          <a:ln w="12700">
            <a:solidFill>
              <a:schemeClr val="accent2"/>
            </a:solidFill>
            <a:prstDash val="solid"/>
          </a:ln>
        </p:spPr>
      </p:sp>
      <p:pic>
        <p:nvPicPr>
          <p:cNvPr id="6" name="Image 0" descr="preencoded.png">    </p:cNvPr>
          <p:cNvPicPr>
            <a:picLocks noChangeAspect="1"/>
          </p:cNvPicPr>
          <p:nvPr/>
        </p:nvPicPr>
        <p:blipFill>
          <a:blip r:embed="rId1"/>
          <a:stretch>
            <a:fillRect/>
          </a:stretch>
        </p:blipFill>
        <p:spPr>
          <a:xfrm>
            <a:off x="747979" y="1525219"/>
            <a:ext cx="332842" cy="332842"/>
          </a:xfrm>
          <a:prstGeom prst="rect">
            <a:avLst/>
          </a:prstGeom>
        </p:spPr>
      </p:pic>
      <p:sp>
        <p:nvSpPr>
          <p:cNvPr id="7" name="Text 3"/>
          <p:cNvSpPr txBox="1"/>
          <p:nvPr/>
        </p:nvSpPr>
        <p:spPr>
          <a:xfrm>
            <a:off x="1371600" y="1344168"/>
            <a:ext cx="7178040" cy="1005840"/>
          </a:xfrm>
          <a:prstGeom prst="rect">
            <a:avLst/>
          </a:prstGeom>
          <a:noFill/>
          <a:ln/>
        </p:spPr>
        <p:txBody>
          <a:bodyPr wrap="square" lIns="0" tIns="0" rIns="0" bIns="0" rtlCol="0" anchor="t"/>
          <a:lstStyle/>
          <a:p>
            <a:pPr indent="0" marL="0">
              <a:buNone/>
            </a:pPr>
            <a:r>
              <a:rPr lang="en-US" sz="1700" b="1" dirty="0">
                <a:solidFill>
                  <a:schemeClr val="accent2"/>
                </a:solidFill>
              </a:rPr>
              <a:t>Label the heart</a:t>
            </a:r>
            <a:endParaRPr lang="en-US" sz="1700" dirty="0"/>
          </a:p>
          <a:p>
            <a:pPr indent="0" marL="0">
              <a:spcBef>
                <a:spcPts val="400"/>
              </a:spcBef>
              <a:buNone/>
            </a:pPr>
            <a:r>
              <a:rPr lang="en-US" sz="1500" dirty="0">
                <a:solidFill>
                  <a:schemeClr val="tx1"/>
                </a:solidFill>
              </a:rPr>
              <a:t>Name the four chambers, the aorta, the vena cava and the pulmonary artery and veins</a:t>
            </a:r>
            <a:endParaRPr lang="en-US" sz="1700" dirty="0"/>
          </a:p>
        </p:txBody>
      </p:sp>
      <p:sp>
        <p:nvSpPr>
          <p:cNvPr id="8" name="Shape 4"/>
          <p:cNvSpPr/>
          <p:nvPr/>
        </p:nvSpPr>
        <p:spPr>
          <a:xfrm>
            <a:off x="457200" y="2560320"/>
            <a:ext cx="8229600" cy="1188720"/>
          </a:xfrm>
          <a:prstGeom prst="roundRect">
            <a:avLst>
              <a:gd name="adj" fmla="val 6154"/>
            </a:avLst>
          </a:prstGeom>
          <a:solidFill>
            <a:schemeClr val="accent3">
              <a:alpha val="12000"/>
            </a:schemeClr>
          </a:solidFill>
          <a:ln w="12700">
            <a:solidFill>
              <a:schemeClr val="accent3">
                <a:alpha val="40000"/>
              </a:schemeClr>
            </a:solidFill>
            <a:prstDash val="solid"/>
          </a:ln>
        </p:spPr>
      </p:sp>
      <p:sp>
        <p:nvSpPr>
          <p:cNvPr id="9" name="Shape 5"/>
          <p:cNvSpPr/>
          <p:nvPr/>
        </p:nvSpPr>
        <p:spPr>
          <a:xfrm>
            <a:off x="594360" y="2697480"/>
            <a:ext cx="640080" cy="640080"/>
          </a:xfrm>
          <a:prstGeom prst="ellipse">
            <a:avLst/>
          </a:prstGeom>
          <a:solidFill>
            <a:schemeClr val="accent3"/>
          </a:solidFill>
          <a:ln w="12700">
            <a:solidFill>
              <a:schemeClr val="accent3"/>
            </a:solidFill>
            <a:prstDash val="solid"/>
          </a:ln>
        </p:spPr>
      </p:sp>
      <p:pic>
        <p:nvPicPr>
          <p:cNvPr id="10" name="Image 1" descr="preencoded.png">    </p:cNvPr>
          <p:cNvPicPr>
            <a:picLocks noChangeAspect="1"/>
          </p:cNvPicPr>
          <p:nvPr/>
        </p:nvPicPr>
        <p:blipFill>
          <a:blip r:embed="rId2"/>
          <a:stretch>
            <a:fillRect/>
          </a:stretch>
        </p:blipFill>
        <p:spPr>
          <a:xfrm>
            <a:off x="747979" y="2851099"/>
            <a:ext cx="332842" cy="332842"/>
          </a:xfrm>
          <a:prstGeom prst="rect">
            <a:avLst/>
          </a:prstGeom>
        </p:spPr>
      </p:pic>
      <p:sp>
        <p:nvSpPr>
          <p:cNvPr id="11" name="Text 6"/>
          <p:cNvSpPr txBox="1"/>
          <p:nvPr/>
        </p:nvSpPr>
        <p:spPr>
          <a:xfrm>
            <a:off x="1371600" y="2670048"/>
            <a:ext cx="7178040" cy="1005840"/>
          </a:xfrm>
          <a:prstGeom prst="rect">
            <a:avLst/>
          </a:prstGeom>
          <a:noFill/>
          <a:ln/>
        </p:spPr>
        <p:txBody>
          <a:bodyPr wrap="square" lIns="0" tIns="0" rIns="0" bIns="0" rtlCol="0" anchor="t"/>
          <a:lstStyle/>
          <a:p>
            <a:pPr indent="0" marL="0">
              <a:buNone/>
            </a:pPr>
            <a:r>
              <a:rPr lang="en-US" sz="1700" b="1" dirty="0">
                <a:solidFill>
                  <a:schemeClr val="accent3"/>
                </a:solidFill>
              </a:rPr>
              <a:t>Match the chambers</a:t>
            </a:r>
            <a:endParaRPr lang="en-US" sz="1700" dirty="0"/>
          </a:p>
          <a:p>
            <a:pPr indent="0" marL="0">
              <a:spcBef>
                <a:spcPts val="400"/>
              </a:spcBef>
              <a:buNone/>
            </a:pPr>
            <a:r>
              <a:rPr lang="en-US" sz="1500" dirty="0">
                <a:solidFill>
                  <a:schemeClr val="tx1"/>
                </a:solidFill>
              </a:rPr>
              <a:t>Match each chamber to its job: receive or pump, lungs or body</a:t>
            </a:r>
            <a:endParaRPr lang="en-US" sz="1700" dirty="0"/>
          </a:p>
        </p:txBody>
      </p:sp>
      <p:sp>
        <p:nvSpPr>
          <p:cNvPr id="12" name="Shape 7"/>
          <p:cNvSpPr/>
          <p:nvPr/>
        </p:nvSpPr>
        <p:spPr>
          <a:xfrm>
            <a:off x="457200" y="3886200"/>
            <a:ext cx="8229600" cy="1188720"/>
          </a:xfrm>
          <a:prstGeom prst="roundRect">
            <a:avLst>
              <a:gd name="adj" fmla="val 6154"/>
            </a:avLst>
          </a:prstGeom>
          <a:solidFill>
            <a:schemeClr val="accent1">
              <a:alpha val="12000"/>
            </a:schemeClr>
          </a:solidFill>
          <a:ln w="12700">
            <a:solidFill>
              <a:schemeClr val="accent1">
                <a:alpha val="40000"/>
              </a:schemeClr>
            </a:solidFill>
            <a:prstDash val="solid"/>
          </a:ln>
        </p:spPr>
      </p:sp>
      <p:sp>
        <p:nvSpPr>
          <p:cNvPr id="13" name="Shape 8"/>
          <p:cNvSpPr/>
          <p:nvPr/>
        </p:nvSpPr>
        <p:spPr>
          <a:xfrm>
            <a:off x="594360" y="4023360"/>
            <a:ext cx="640080" cy="640080"/>
          </a:xfrm>
          <a:prstGeom prst="ellipse">
            <a:avLst/>
          </a:prstGeom>
          <a:solidFill>
            <a:schemeClr val="accent1"/>
          </a:solidFill>
          <a:ln w="12700">
            <a:solidFill>
              <a:schemeClr val="accent1"/>
            </a:solidFill>
            <a:prstDash val="solid"/>
          </a:ln>
        </p:spPr>
      </p:sp>
      <p:pic>
        <p:nvPicPr>
          <p:cNvPr id="14" name="Image 2" descr="preencoded.png">    </p:cNvPr>
          <p:cNvPicPr>
            <a:picLocks noChangeAspect="1"/>
          </p:cNvPicPr>
          <p:nvPr/>
        </p:nvPicPr>
        <p:blipFill>
          <a:blip r:embed="rId3"/>
          <a:stretch>
            <a:fillRect/>
          </a:stretch>
        </p:blipFill>
        <p:spPr>
          <a:xfrm>
            <a:off x="747979" y="4176979"/>
            <a:ext cx="332842" cy="332842"/>
          </a:xfrm>
          <a:prstGeom prst="rect">
            <a:avLst/>
          </a:prstGeom>
        </p:spPr>
      </p:pic>
      <p:sp>
        <p:nvSpPr>
          <p:cNvPr id="15" name="Text 9"/>
          <p:cNvSpPr txBox="1"/>
          <p:nvPr/>
        </p:nvSpPr>
        <p:spPr>
          <a:xfrm>
            <a:off x="1371600" y="3995928"/>
            <a:ext cx="7178040" cy="1005840"/>
          </a:xfrm>
          <a:prstGeom prst="rect">
            <a:avLst/>
          </a:prstGeom>
          <a:noFill/>
          <a:ln/>
        </p:spPr>
        <p:txBody>
          <a:bodyPr wrap="square" lIns="0" tIns="0" rIns="0" bIns="0" rtlCol="0" anchor="t"/>
          <a:lstStyle/>
          <a:p>
            <a:pPr indent="0" marL="0">
              <a:buNone/>
            </a:pPr>
            <a:r>
              <a:rPr lang="en-US" sz="1700" b="1" dirty="0">
                <a:solidFill>
                  <a:schemeClr val="accent1"/>
                </a:solidFill>
              </a:rPr>
              <a:t>Explain it in your own words</a:t>
            </a:r>
            <a:endParaRPr lang="en-US" sz="1700" dirty="0"/>
          </a:p>
          <a:p>
            <a:pPr indent="0" marL="0">
              <a:spcBef>
                <a:spcPts val="400"/>
              </a:spcBef>
              <a:buNone/>
            </a:pPr>
            <a:r>
              <a:rPr lang="en-US" sz="1500" dirty="0">
                <a:solidFill>
                  <a:schemeClr val="tx1"/>
                </a:solidFill>
              </a:rPr>
              <a:t>The difference between the pulmonary and systemic loops</a:t>
            </a:r>
            <a:endParaRPr lang="en-US" sz="1700" dirty="0"/>
          </a:p>
        </p:txBody>
      </p:sp>
      <p:sp>
        <p:nvSpPr>
          <p:cNvPr id="16" name="Text 10"/>
          <p:cNvSpPr txBox="1"/>
          <p:nvPr/>
        </p:nvSpPr>
        <p:spPr>
          <a:xfrm>
            <a:off x="457200" y="5257800"/>
            <a:ext cx="8229600" cy="320040"/>
          </a:xfrm>
          <a:prstGeom prst="rect">
            <a:avLst/>
          </a:prstGeom>
          <a:noFill/>
          <a:ln/>
        </p:spPr>
        <p:txBody>
          <a:bodyPr wrap="square" lIns="0" tIns="0" rIns="0" bIns="0" rtlCol="0" anchor="ctr"/>
          <a:lstStyle/>
          <a:p>
            <a:pPr indent="0" marL="0">
              <a:buNone/>
            </a:pPr>
            <a:r>
              <a:rPr lang="en-US" sz="1400" i="1" dirty="0">
                <a:solidFill>
                  <a:schemeClr val="tx2"/>
                </a:solidFill>
              </a:rPr>
              <a:t>Use your workbook for Week 4 Session 1. We will go through the answers together.</a:t>
            </a:r>
            <a:endParaRPr lang="en-US" sz="14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Check your understanding</a:t>
            </a:r>
            <a:endParaRPr lang="en-US" sz="2800" dirty="0"/>
          </a:p>
        </p:txBody>
      </p:sp>
      <p:sp>
        <p:nvSpPr>
          <p:cNvPr id="4" name="Shape 1"/>
          <p:cNvSpPr/>
          <p:nvPr/>
        </p:nvSpPr>
        <p:spPr>
          <a:xfrm>
            <a:off x="457200" y="1234440"/>
            <a:ext cx="4023360" cy="1234440"/>
          </a:xfrm>
          <a:prstGeom prst="roundRect">
            <a:avLst>
              <a:gd name="adj" fmla="val 5926"/>
            </a:avLst>
          </a:prstGeom>
          <a:solidFill>
            <a:schemeClr val="bg2"/>
          </a:solidFill>
          <a:ln w="12700">
            <a:solidFill>
              <a:schemeClr val="accent1"/>
            </a:solidFill>
            <a:prstDash val="solid"/>
          </a:ln>
        </p:spPr>
      </p:sp>
      <p:sp>
        <p:nvSpPr>
          <p:cNvPr id="5" name="Shape 2"/>
          <p:cNvSpPr/>
          <p:nvPr/>
        </p:nvSpPr>
        <p:spPr>
          <a:xfrm>
            <a:off x="594360" y="1600200"/>
            <a:ext cx="502920" cy="502920"/>
          </a:xfrm>
          <a:prstGeom prst="ellipse">
            <a:avLst/>
          </a:prstGeom>
          <a:solidFill>
            <a:schemeClr val="accent1"/>
          </a:solidFill>
          <a:ln w="12700">
            <a:solidFill>
              <a:schemeClr val="accent1"/>
            </a:solidFill>
            <a:prstDash val="solid"/>
          </a:ln>
        </p:spPr>
      </p:sp>
      <p:sp>
        <p:nvSpPr>
          <p:cNvPr id="6" name="Text 3"/>
          <p:cNvSpPr txBox="1"/>
          <p:nvPr/>
        </p:nvSpPr>
        <p:spPr>
          <a:xfrm>
            <a:off x="594360" y="1600200"/>
            <a:ext cx="502920" cy="502920"/>
          </a:xfrm>
          <a:prstGeom prst="rect">
            <a:avLst/>
          </a:prstGeom>
          <a:noFill/>
          <a:ln/>
        </p:spPr>
        <p:txBody>
          <a:bodyPr wrap="square" lIns="0" tIns="0" rIns="0" bIns="0" rtlCol="0" anchor="ctr"/>
          <a:lstStyle/>
          <a:p>
            <a:pPr algn="ctr" indent="0" marL="0">
              <a:buNone/>
            </a:pPr>
            <a:r>
              <a:rPr lang="en-US" sz="1600" b="1" dirty="0">
                <a:solidFill>
                  <a:schemeClr val="bg1"/>
                </a:solidFill>
              </a:rPr>
              <a:t>1</a:t>
            </a:r>
            <a:endParaRPr lang="en-US" sz="1600" dirty="0"/>
          </a:p>
        </p:txBody>
      </p:sp>
      <p:sp>
        <p:nvSpPr>
          <p:cNvPr id="7" name="Text 4"/>
          <p:cNvSpPr txBox="1"/>
          <p:nvPr/>
        </p:nvSpPr>
        <p:spPr>
          <a:xfrm>
            <a:off x="1234440" y="1325880"/>
            <a:ext cx="3108960" cy="1051560"/>
          </a:xfrm>
          <a:prstGeom prst="rect">
            <a:avLst/>
          </a:prstGeom>
          <a:noFill/>
          <a:ln/>
        </p:spPr>
        <p:txBody>
          <a:bodyPr wrap="square" lIns="0" tIns="0" rIns="0" bIns="0" rtlCol="0" anchor="ctr"/>
          <a:lstStyle/>
          <a:p>
            <a:pPr indent="0" marL="0">
              <a:buNone/>
            </a:pPr>
            <a:r>
              <a:rPr lang="en-US" sz="1500" dirty="0">
                <a:solidFill>
                  <a:schemeClr val="tx1"/>
                </a:solidFill>
              </a:rPr>
              <a:t>Which side of the chest is the heart mostly on?</a:t>
            </a:r>
            <a:endParaRPr lang="en-US" sz="1500" dirty="0"/>
          </a:p>
        </p:txBody>
      </p:sp>
      <p:sp>
        <p:nvSpPr>
          <p:cNvPr id="8" name="Shape 5"/>
          <p:cNvSpPr/>
          <p:nvPr/>
        </p:nvSpPr>
        <p:spPr>
          <a:xfrm>
            <a:off x="4663440" y="1234440"/>
            <a:ext cx="4023360" cy="1234440"/>
          </a:xfrm>
          <a:prstGeom prst="roundRect">
            <a:avLst>
              <a:gd name="adj" fmla="val 5926"/>
            </a:avLst>
          </a:prstGeom>
          <a:solidFill>
            <a:schemeClr val="bg2"/>
          </a:solidFill>
          <a:ln w="12700">
            <a:solidFill>
              <a:schemeClr val="accent1"/>
            </a:solidFill>
            <a:prstDash val="solid"/>
          </a:ln>
        </p:spPr>
      </p:sp>
      <p:sp>
        <p:nvSpPr>
          <p:cNvPr id="9" name="Shape 6"/>
          <p:cNvSpPr/>
          <p:nvPr/>
        </p:nvSpPr>
        <p:spPr>
          <a:xfrm>
            <a:off x="4800600" y="1600200"/>
            <a:ext cx="502920" cy="502920"/>
          </a:xfrm>
          <a:prstGeom prst="ellipse">
            <a:avLst/>
          </a:prstGeom>
          <a:solidFill>
            <a:schemeClr val="accent1"/>
          </a:solidFill>
          <a:ln w="12700">
            <a:solidFill>
              <a:schemeClr val="accent1"/>
            </a:solidFill>
            <a:prstDash val="solid"/>
          </a:ln>
        </p:spPr>
      </p:sp>
      <p:sp>
        <p:nvSpPr>
          <p:cNvPr id="10" name="Text 7"/>
          <p:cNvSpPr txBox="1"/>
          <p:nvPr/>
        </p:nvSpPr>
        <p:spPr>
          <a:xfrm>
            <a:off x="4800600" y="1600200"/>
            <a:ext cx="502920" cy="502920"/>
          </a:xfrm>
          <a:prstGeom prst="rect">
            <a:avLst/>
          </a:prstGeom>
          <a:noFill/>
          <a:ln/>
        </p:spPr>
        <p:txBody>
          <a:bodyPr wrap="square" lIns="0" tIns="0" rIns="0" bIns="0" rtlCol="0" anchor="ctr"/>
          <a:lstStyle/>
          <a:p>
            <a:pPr algn="ctr" indent="0" marL="0">
              <a:buNone/>
            </a:pPr>
            <a:r>
              <a:rPr lang="en-US" sz="1600" b="1" dirty="0">
                <a:solidFill>
                  <a:schemeClr val="bg1"/>
                </a:solidFill>
              </a:rPr>
              <a:t>2</a:t>
            </a:r>
            <a:endParaRPr lang="en-US" sz="1600" dirty="0"/>
          </a:p>
        </p:txBody>
      </p:sp>
      <p:sp>
        <p:nvSpPr>
          <p:cNvPr id="11" name="Text 8"/>
          <p:cNvSpPr txBox="1"/>
          <p:nvPr/>
        </p:nvSpPr>
        <p:spPr>
          <a:xfrm>
            <a:off x="5440680" y="1325880"/>
            <a:ext cx="3108960" cy="1051560"/>
          </a:xfrm>
          <a:prstGeom prst="rect">
            <a:avLst/>
          </a:prstGeom>
          <a:noFill/>
          <a:ln/>
        </p:spPr>
        <p:txBody>
          <a:bodyPr wrap="square" lIns="0" tIns="0" rIns="0" bIns="0" rtlCol="0" anchor="ctr"/>
          <a:lstStyle/>
          <a:p>
            <a:pPr indent="0" marL="0">
              <a:buNone/>
            </a:pPr>
            <a:r>
              <a:rPr lang="en-US" sz="1500" dirty="0">
                <a:solidFill>
                  <a:schemeClr val="tx1"/>
                </a:solidFill>
              </a:rPr>
              <a:t>What are the three parts of the cardiovascular system?</a:t>
            </a:r>
            <a:endParaRPr lang="en-US" sz="1500" dirty="0"/>
          </a:p>
        </p:txBody>
      </p:sp>
      <p:sp>
        <p:nvSpPr>
          <p:cNvPr id="12" name="Shape 9"/>
          <p:cNvSpPr/>
          <p:nvPr/>
        </p:nvSpPr>
        <p:spPr>
          <a:xfrm>
            <a:off x="457200" y="2651760"/>
            <a:ext cx="4023360" cy="1234440"/>
          </a:xfrm>
          <a:prstGeom prst="roundRect">
            <a:avLst>
              <a:gd name="adj" fmla="val 5926"/>
            </a:avLst>
          </a:prstGeom>
          <a:solidFill>
            <a:schemeClr val="bg2"/>
          </a:solidFill>
          <a:ln w="12700">
            <a:solidFill>
              <a:schemeClr val="accent1"/>
            </a:solidFill>
            <a:prstDash val="solid"/>
          </a:ln>
        </p:spPr>
      </p:sp>
      <p:sp>
        <p:nvSpPr>
          <p:cNvPr id="13" name="Shape 10"/>
          <p:cNvSpPr/>
          <p:nvPr/>
        </p:nvSpPr>
        <p:spPr>
          <a:xfrm>
            <a:off x="594360" y="3017520"/>
            <a:ext cx="502920" cy="502920"/>
          </a:xfrm>
          <a:prstGeom prst="ellipse">
            <a:avLst/>
          </a:prstGeom>
          <a:solidFill>
            <a:schemeClr val="accent1"/>
          </a:solidFill>
          <a:ln w="12700">
            <a:solidFill>
              <a:schemeClr val="accent1"/>
            </a:solidFill>
            <a:prstDash val="solid"/>
          </a:ln>
        </p:spPr>
      </p:sp>
      <p:sp>
        <p:nvSpPr>
          <p:cNvPr id="14" name="Text 11"/>
          <p:cNvSpPr txBox="1"/>
          <p:nvPr/>
        </p:nvSpPr>
        <p:spPr>
          <a:xfrm>
            <a:off x="594360" y="3017520"/>
            <a:ext cx="502920" cy="502920"/>
          </a:xfrm>
          <a:prstGeom prst="rect">
            <a:avLst/>
          </a:prstGeom>
          <a:noFill/>
          <a:ln/>
        </p:spPr>
        <p:txBody>
          <a:bodyPr wrap="square" lIns="0" tIns="0" rIns="0" bIns="0" rtlCol="0" anchor="ctr"/>
          <a:lstStyle/>
          <a:p>
            <a:pPr algn="ctr" indent="0" marL="0">
              <a:buNone/>
            </a:pPr>
            <a:r>
              <a:rPr lang="en-US" sz="1600" b="1" dirty="0">
                <a:solidFill>
                  <a:schemeClr val="bg1"/>
                </a:solidFill>
              </a:rPr>
              <a:t>3</a:t>
            </a:r>
            <a:endParaRPr lang="en-US" sz="1600" dirty="0"/>
          </a:p>
        </p:txBody>
      </p:sp>
      <p:sp>
        <p:nvSpPr>
          <p:cNvPr id="15" name="Text 12"/>
          <p:cNvSpPr txBox="1"/>
          <p:nvPr/>
        </p:nvSpPr>
        <p:spPr>
          <a:xfrm>
            <a:off x="1234440" y="2743200"/>
            <a:ext cx="3108960" cy="1051560"/>
          </a:xfrm>
          <a:prstGeom prst="rect">
            <a:avLst/>
          </a:prstGeom>
          <a:noFill/>
          <a:ln/>
        </p:spPr>
        <p:txBody>
          <a:bodyPr wrap="square" lIns="0" tIns="0" rIns="0" bIns="0" rtlCol="0" anchor="ctr"/>
          <a:lstStyle/>
          <a:p>
            <a:pPr indent="0" marL="0">
              <a:buNone/>
            </a:pPr>
            <a:r>
              <a:rPr lang="en-US" sz="1500" dirty="0">
                <a:solidFill>
                  <a:schemeClr val="tx1"/>
                </a:solidFill>
              </a:rPr>
              <a:t>What is the difference between the pulmonary and systemic loops?</a:t>
            </a:r>
            <a:endParaRPr lang="en-US" sz="1500" dirty="0"/>
          </a:p>
        </p:txBody>
      </p:sp>
      <p:sp>
        <p:nvSpPr>
          <p:cNvPr id="16" name="Shape 13"/>
          <p:cNvSpPr/>
          <p:nvPr/>
        </p:nvSpPr>
        <p:spPr>
          <a:xfrm>
            <a:off x="4663440" y="2651760"/>
            <a:ext cx="4023360" cy="1234440"/>
          </a:xfrm>
          <a:prstGeom prst="roundRect">
            <a:avLst>
              <a:gd name="adj" fmla="val 5926"/>
            </a:avLst>
          </a:prstGeom>
          <a:solidFill>
            <a:schemeClr val="bg2"/>
          </a:solidFill>
          <a:ln w="12700">
            <a:solidFill>
              <a:schemeClr val="accent1"/>
            </a:solidFill>
            <a:prstDash val="solid"/>
          </a:ln>
        </p:spPr>
      </p:sp>
      <p:sp>
        <p:nvSpPr>
          <p:cNvPr id="17" name="Shape 14"/>
          <p:cNvSpPr/>
          <p:nvPr/>
        </p:nvSpPr>
        <p:spPr>
          <a:xfrm>
            <a:off x="4800600" y="3017520"/>
            <a:ext cx="502920" cy="502920"/>
          </a:xfrm>
          <a:prstGeom prst="ellipse">
            <a:avLst/>
          </a:prstGeom>
          <a:solidFill>
            <a:schemeClr val="accent1"/>
          </a:solidFill>
          <a:ln w="12700">
            <a:solidFill>
              <a:schemeClr val="accent1"/>
            </a:solidFill>
            <a:prstDash val="solid"/>
          </a:ln>
        </p:spPr>
      </p:sp>
      <p:sp>
        <p:nvSpPr>
          <p:cNvPr id="18" name="Text 15"/>
          <p:cNvSpPr txBox="1"/>
          <p:nvPr/>
        </p:nvSpPr>
        <p:spPr>
          <a:xfrm>
            <a:off x="4800600" y="3017520"/>
            <a:ext cx="502920" cy="502920"/>
          </a:xfrm>
          <a:prstGeom prst="rect">
            <a:avLst/>
          </a:prstGeom>
          <a:noFill/>
          <a:ln/>
        </p:spPr>
        <p:txBody>
          <a:bodyPr wrap="square" lIns="0" tIns="0" rIns="0" bIns="0" rtlCol="0" anchor="ctr"/>
          <a:lstStyle/>
          <a:p>
            <a:pPr algn="ctr" indent="0" marL="0">
              <a:buNone/>
            </a:pPr>
            <a:r>
              <a:rPr lang="en-US" sz="1600" b="1" dirty="0">
                <a:solidFill>
                  <a:schemeClr val="bg1"/>
                </a:solidFill>
              </a:rPr>
              <a:t>4</a:t>
            </a:r>
            <a:endParaRPr lang="en-US" sz="1600" dirty="0"/>
          </a:p>
        </p:txBody>
      </p:sp>
      <p:sp>
        <p:nvSpPr>
          <p:cNvPr id="19" name="Text 16"/>
          <p:cNvSpPr txBox="1"/>
          <p:nvPr/>
        </p:nvSpPr>
        <p:spPr>
          <a:xfrm>
            <a:off x="5440680" y="2743200"/>
            <a:ext cx="3108960" cy="1051560"/>
          </a:xfrm>
          <a:prstGeom prst="rect">
            <a:avLst/>
          </a:prstGeom>
          <a:noFill/>
          <a:ln/>
        </p:spPr>
        <p:txBody>
          <a:bodyPr wrap="square" lIns="0" tIns="0" rIns="0" bIns="0" rtlCol="0" anchor="ctr"/>
          <a:lstStyle/>
          <a:p>
            <a:pPr indent="0" marL="0">
              <a:buNone/>
            </a:pPr>
            <a:r>
              <a:rPr lang="en-US" sz="1500" dirty="0">
                <a:solidFill>
                  <a:schemeClr val="tx1"/>
                </a:solidFill>
              </a:rPr>
              <a:t>Name the three main blood vessels and what each one does.</a:t>
            </a:r>
            <a:endParaRPr lang="en-US" sz="1500" dirty="0"/>
          </a:p>
        </p:txBody>
      </p:sp>
      <p:sp>
        <p:nvSpPr>
          <p:cNvPr id="20" name="Shape 17"/>
          <p:cNvSpPr/>
          <p:nvPr/>
        </p:nvSpPr>
        <p:spPr>
          <a:xfrm>
            <a:off x="457200" y="4069080"/>
            <a:ext cx="4023360" cy="1234440"/>
          </a:xfrm>
          <a:prstGeom prst="roundRect">
            <a:avLst>
              <a:gd name="adj" fmla="val 5926"/>
            </a:avLst>
          </a:prstGeom>
          <a:solidFill>
            <a:schemeClr val="bg2"/>
          </a:solidFill>
          <a:ln w="12700">
            <a:solidFill>
              <a:schemeClr val="accent1"/>
            </a:solidFill>
            <a:prstDash val="solid"/>
          </a:ln>
        </p:spPr>
      </p:sp>
      <p:sp>
        <p:nvSpPr>
          <p:cNvPr id="21" name="Shape 18"/>
          <p:cNvSpPr/>
          <p:nvPr/>
        </p:nvSpPr>
        <p:spPr>
          <a:xfrm>
            <a:off x="594360" y="4434840"/>
            <a:ext cx="502920" cy="502920"/>
          </a:xfrm>
          <a:prstGeom prst="ellipse">
            <a:avLst/>
          </a:prstGeom>
          <a:solidFill>
            <a:schemeClr val="accent1"/>
          </a:solidFill>
          <a:ln w="12700">
            <a:solidFill>
              <a:schemeClr val="accent1"/>
            </a:solidFill>
            <a:prstDash val="solid"/>
          </a:ln>
        </p:spPr>
      </p:sp>
      <p:sp>
        <p:nvSpPr>
          <p:cNvPr id="22" name="Text 19"/>
          <p:cNvSpPr txBox="1"/>
          <p:nvPr/>
        </p:nvSpPr>
        <p:spPr>
          <a:xfrm>
            <a:off x="594360" y="4434840"/>
            <a:ext cx="502920" cy="502920"/>
          </a:xfrm>
          <a:prstGeom prst="rect">
            <a:avLst/>
          </a:prstGeom>
          <a:noFill/>
          <a:ln/>
        </p:spPr>
        <p:txBody>
          <a:bodyPr wrap="square" lIns="0" tIns="0" rIns="0" bIns="0" rtlCol="0" anchor="ctr"/>
          <a:lstStyle/>
          <a:p>
            <a:pPr algn="ctr" indent="0" marL="0">
              <a:buNone/>
            </a:pPr>
            <a:r>
              <a:rPr lang="en-US" sz="1600" b="1" dirty="0">
                <a:solidFill>
                  <a:schemeClr val="bg1"/>
                </a:solidFill>
              </a:rPr>
              <a:t>5</a:t>
            </a:r>
            <a:endParaRPr lang="en-US" sz="1600" dirty="0"/>
          </a:p>
        </p:txBody>
      </p:sp>
      <p:sp>
        <p:nvSpPr>
          <p:cNvPr id="23" name="Text 20"/>
          <p:cNvSpPr txBox="1"/>
          <p:nvPr/>
        </p:nvSpPr>
        <p:spPr>
          <a:xfrm>
            <a:off x="1234440" y="4160520"/>
            <a:ext cx="3108960" cy="1051560"/>
          </a:xfrm>
          <a:prstGeom prst="rect">
            <a:avLst/>
          </a:prstGeom>
          <a:noFill/>
          <a:ln/>
        </p:spPr>
        <p:txBody>
          <a:bodyPr wrap="square" lIns="0" tIns="0" rIns="0" bIns="0" rtlCol="0" anchor="ctr"/>
          <a:lstStyle/>
          <a:p>
            <a:pPr indent="0" marL="0">
              <a:buNone/>
            </a:pPr>
            <a:r>
              <a:rPr lang="en-US" sz="1500" dirty="0">
                <a:solidFill>
                  <a:schemeClr val="tx1"/>
                </a:solidFill>
              </a:rPr>
              <a:t>What speeds the heart up, and what slows it down?</a:t>
            </a:r>
            <a:endParaRPr lang="en-US" sz="1500" dirty="0"/>
          </a:p>
        </p:txBody>
      </p:sp>
      <p:sp>
        <p:nvSpPr>
          <p:cNvPr id="24" name="Shape 21"/>
          <p:cNvSpPr/>
          <p:nvPr/>
        </p:nvSpPr>
        <p:spPr>
          <a:xfrm>
            <a:off x="4663440" y="4069080"/>
            <a:ext cx="4023360" cy="1234440"/>
          </a:xfrm>
          <a:prstGeom prst="roundRect">
            <a:avLst>
              <a:gd name="adj" fmla="val 5926"/>
            </a:avLst>
          </a:prstGeom>
          <a:solidFill>
            <a:schemeClr val="bg2"/>
          </a:solidFill>
          <a:ln w="12700">
            <a:solidFill>
              <a:schemeClr val="accent1"/>
            </a:solidFill>
            <a:prstDash val="solid"/>
          </a:ln>
        </p:spPr>
      </p:sp>
      <p:sp>
        <p:nvSpPr>
          <p:cNvPr id="25" name="Shape 22"/>
          <p:cNvSpPr/>
          <p:nvPr/>
        </p:nvSpPr>
        <p:spPr>
          <a:xfrm>
            <a:off x="4800600" y="4434840"/>
            <a:ext cx="502920" cy="502920"/>
          </a:xfrm>
          <a:prstGeom prst="ellipse">
            <a:avLst/>
          </a:prstGeom>
          <a:solidFill>
            <a:schemeClr val="accent1"/>
          </a:solidFill>
          <a:ln w="12700">
            <a:solidFill>
              <a:schemeClr val="accent1"/>
            </a:solidFill>
            <a:prstDash val="solid"/>
          </a:ln>
        </p:spPr>
      </p:sp>
      <p:sp>
        <p:nvSpPr>
          <p:cNvPr id="26" name="Text 23"/>
          <p:cNvSpPr txBox="1"/>
          <p:nvPr/>
        </p:nvSpPr>
        <p:spPr>
          <a:xfrm>
            <a:off x="4800600" y="4434840"/>
            <a:ext cx="502920" cy="502920"/>
          </a:xfrm>
          <a:prstGeom prst="rect">
            <a:avLst/>
          </a:prstGeom>
          <a:noFill/>
          <a:ln/>
        </p:spPr>
        <p:txBody>
          <a:bodyPr wrap="square" lIns="0" tIns="0" rIns="0" bIns="0" rtlCol="0" anchor="ctr"/>
          <a:lstStyle/>
          <a:p>
            <a:pPr algn="ctr" indent="0" marL="0">
              <a:buNone/>
            </a:pPr>
            <a:r>
              <a:rPr lang="en-US" sz="1600" b="1" dirty="0">
                <a:solidFill>
                  <a:schemeClr val="bg1"/>
                </a:solidFill>
              </a:rPr>
              <a:t>6</a:t>
            </a:r>
            <a:endParaRPr lang="en-US" sz="1600" dirty="0"/>
          </a:p>
        </p:txBody>
      </p:sp>
      <p:sp>
        <p:nvSpPr>
          <p:cNvPr id="27" name="Text 24"/>
          <p:cNvSpPr txBox="1"/>
          <p:nvPr/>
        </p:nvSpPr>
        <p:spPr>
          <a:xfrm>
            <a:off x="5440680" y="4160520"/>
            <a:ext cx="3108960" cy="1051560"/>
          </a:xfrm>
          <a:prstGeom prst="rect">
            <a:avLst/>
          </a:prstGeom>
          <a:noFill/>
          <a:ln/>
        </p:spPr>
        <p:txBody>
          <a:bodyPr wrap="square" lIns="0" tIns="0" rIns="0" bIns="0" rtlCol="0" anchor="ctr"/>
          <a:lstStyle/>
          <a:p>
            <a:pPr indent="0" marL="0">
              <a:buNone/>
            </a:pPr>
            <a:r>
              <a:rPr lang="en-US" sz="1500" dirty="0">
                <a:solidFill>
                  <a:schemeClr val="tx1"/>
                </a:solidFill>
              </a:rPr>
              <a:t>How does blood flow in the skin help control temperature?</a:t>
            </a:r>
            <a:endParaRPr lang="en-US" sz="15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Key words in plain English</a:t>
            </a:r>
            <a:endParaRPr lang="en-US" sz="2800" dirty="0"/>
          </a:p>
        </p:txBody>
      </p:sp>
      <p:graphicFrame>
        <p:nvGraphicFramePr>
          <p:cNvPr id="34" name="Table 0"/>
          <p:cNvGraphicFramePr>
            <a:graphicFrameLocks noGrp="1"/>
          </p:cNvGraphicFramePr>
          <p:nvPr>
            <p:extLst>
              <p:ext uri="{D42A27DB-BD31-4B8C-83A1-F6EECF244321}">
                <p14:modId xmlns:p14="http://schemas.microsoft.com/office/powerpoint/2010/main" val="1579011935"/>
              </p:ext>
            </p:extLst>
          </p:nvPr>
        </p:nvGraphicFramePr>
        <p:xfrm>
          <a:off x="457200" y="1188720"/>
          <a:ext cx="8229600" cy="914400"/>
        </p:xfrm>
        <a:graphic>
          <a:graphicData uri="http://schemas.openxmlformats.org/drawingml/2006/table">
            <a:tbl>
              <a:tblPr/>
              <a:tblGrid>
                <a:gridCol w="2926080"/>
                <a:gridCol w="5303520"/>
              </a:tblGrid>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Atrium (atria)</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Top chamber: receives blood</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Ventricle</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Bottom chamber: pumps blood out</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Aorta</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Biggest artery: carries blood from the heart to the body</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Vena cava</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Biggest veins: bring blood back to the heart</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Pulmonary</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To do with the lungs</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Systemic</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To do with the whole body</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Oxygenated</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Rich in oxygen (shown in red)</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Deoxygenated</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Low in oxygen (shown in blue)</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Homeostasis</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Keeping the inside of the body steady</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EAF6FA"/>
                    </a:solidFill>
                  </a:tcPr>
                </a:tc>
              </a:tr>
              <a:tr h="420624">
                <a:tc>
                  <a:txBody>
                    <a:bodyPr/>
                    <a:lstStyle/>
                    <a:p>
                      <a:pPr indent="0" marL="0">
                        <a:buNone/>
                      </a:pPr>
                      <a:r>
                        <a:rPr lang="en-US" sz="1400" b="1" dirty="0">
                          <a:solidFill>
                            <a:schemeClr val="tx2"/>
                          </a:solidFill>
                          <a:latin typeface="Calibri" pitchFamily="34" charset="0"/>
                          <a:ea typeface="Calibri" pitchFamily="34" charset="-122"/>
                          <a:cs typeface="Calibri" pitchFamily="34" charset="-120"/>
                        </a:rPr>
                        <a:t>Sympathetic / parasympathetic</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c>
                  <a:txBody>
                    <a:bodyPr/>
                    <a:lstStyle/>
                    <a:p>
                      <a:pPr indent="0" marL="0">
                        <a:buNone/>
                      </a:pPr>
                      <a:r>
                        <a:rPr lang="en-US" sz="1400" dirty="0">
                          <a:solidFill>
                            <a:srgbClr val="1F2937"/>
                          </a:solidFill>
                          <a:latin typeface="Calibri" pitchFamily="34" charset="0"/>
                          <a:ea typeface="Calibri" pitchFamily="34" charset="-122"/>
                          <a:cs typeface="Calibri" pitchFamily="34" charset="-120"/>
                        </a:rPr>
                        <a:t>Nerves that speed up / slow down the heart</a:t>
                      </a:r>
                      <a:endParaRPr lang="en-US" sz="1400" dirty="0">
                        <a:latin typeface="Calibri" charset="0"/>
                        <a:ea typeface="Calibri" charset="0"/>
                        <a:cs typeface="Calibri" charset="0"/>
                      </a:endParaRPr>
                    </a:p>
                  </a:txBody>
                  <a:tcPr marL="91440" marR="91440" marT="0" marB="0" anchor="ctr">
                    <a:lnL w="6350" cap="flat" cmpd="sng" algn="ctr">
                      <a:solidFill>
                        <a:srgbClr val="D5E3EA"/>
                      </a:solidFill>
                      <a:prstDash val="solid"/>
                      <a:round/>
                      <a:headEnd type="none" w="med" len="med"/>
                      <a:tailEnd type="none" w="med" len="med"/>
                    </a:lnL>
                    <a:lnR w="6350" cap="flat" cmpd="sng" algn="ctr">
                      <a:solidFill>
                        <a:srgbClr val="D5E3EA"/>
                      </a:solidFill>
                      <a:prstDash val="solid"/>
                      <a:round/>
                      <a:headEnd type="none" w="med" len="med"/>
                      <a:tailEnd type="none" w="med" len="med"/>
                    </a:lnR>
                    <a:lnT w="6350" cap="flat" cmpd="sng" algn="ctr">
                      <a:solidFill>
                        <a:srgbClr val="D5E3EA"/>
                      </a:solidFill>
                      <a:prstDash val="solid"/>
                      <a:round/>
                      <a:headEnd type="none" w="med" len="med"/>
                      <a:tailEnd type="none" w="med" len="med"/>
                    </a:lnT>
                    <a:lnB w="6350" cap="flat" cmpd="sng" algn="ctr">
                      <a:solidFill>
                        <a:srgbClr val="D5E3EA"/>
                      </a:solidFill>
                      <a:prstDash val="solid"/>
                      <a:round/>
                      <a:headEnd type="none" w="med" len="med"/>
                      <a:tailEnd type="none" w="med" len="med"/>
                    </a:lnB>
                    <a:solidFill>
                      <a:srgbClr val="FFFFFF"/>
                    </a:solidFill>
                  </a:tcPr>
                </a:tc>
              </a:tr>
            </a:tbl>
          </a:graphicData>
        </a:graphic>
      </p:graphicFrame>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p:nvPr>
            <p:ph idx="100" type="title" hasCustomPrompt="1"/>
          </p:nvPr>
        </p:nvSpPr>
        <p:spPr>
          <a:xfrm>
            <a:off x="457200" y="274320"/>
            <a:ext cx="8229600" cy="731520"/>
          </a:xfrm>
          <a:prstGeom prst="rect">
            <a:avLst/>
          </a:prstGeom>
          <a:noFill/>
          <a:ln/>
        </p:spPr>
        <p:txBody>
          <a:bodyPr wrap="square" lIns="0" tIns="0" rIns="0" bIns="0" rtlCol="0" anchor="ctr"/>
          <a:lstStyle/>
          <a:p>
            <a:pPr algn="l" indent="0" marL="0">
              <a:buNone/>
            </a:pPr>
            <a:r>
              <a:rPr lang="en-US" sz="2800" b="1" dirty="0">
                <a:solidFill>
                  <a:schemeClr val="tx2"/>
                </a:solidFill>
              </a:rPr>
              <a:t>References</a:t>
            </a:r>
            <a:endParaRPr lang="en-US" sz="2800" dirty="0"/>
          </a:p>
        </p:txBody>
      </p:sp>
      <p:sp>
        <p:nvSpPr>
          <p:cNvPr id="3" name="Text 1"/>
          <p:cNvSpPr txBox="1"/>
          <p:nvPr/>
        </p:nvSpPr>
        <p:spPr>
          <a:xfrm>
            <a:off x="457200" y="1188720"/>
            <a:ext cx="8229600" cy="4389120"/>
          </a:xfrm>
          <a:prstGeom prst="rect">
            <a:avLst/>
          </a:prstGeom>
          <a:noFill/>
          <a:ln/>
        </p:spPr>
        <p:txBody>
          <a:bodyPr wrap="square" lIns="0" tIns="0" rIns="0" bIns="0" rtlCol="0" anchor="t"/>
          <a:lstStyle/>
          <a:p>
            <a:pPr marL="190500" indent="-190500">
              <a:spcAft>
                <a:spcPts val="600"/>
              </a:spcAft>
              <a:buSzPct val="100000"/>
              <a:buChar char="•"/>
            </a:pPr>
            <a:r>
              <a:rPr lang="en-US" sz="1300" dirty="0">
                <a:solidFill>
                  <a:schemeClr val="tx1"/>
                </a:solidFill>
              </a:rPr>
              <a:t>British Heart Foundation (2020) Caring for a heart patient. Available at: https://www.bhf.org.uk/informationsupport/support/support-for-carers/caring-for-a-heart-patient</a:t>
            </a:r>
            <a:endParaRPr lang="en-US" sz="1300" dirty="0"/>
          </a:p>
          <a:p>
            <a:pPr marL="190500" indent="-190500">
              <a:spcAft>
                <a:spcPts val="600"/>
              </a:spcAft>
              <a:buSzPct val="100000"/>
              <a:buChar char="•"/>
            </a:pPr>
            <a:r>
              <a:rPr lang="en-US" sz="1300" dirty="0">
                <a:solidFill>
                  <a:schemeClr val="tx1"/>
                </a:solidFill>
              </a:rPr>
              <a:t>GOV.UK (2019) Health matters: preventing cardiovascular disease. Available at: https://www.gov.uk/government/publications/health-matters-preventing-cardiovascular-disease</a:t>
            </a:r>
            <a:endParaRPr lang="en-US" sz="1300" dirty="0"/>
          </a:p>
          <a:p>
            <a:pPr marL="190500" indent="-190500">
              <a:spcAft>
                <a:spcPts val="600"/>
              </a:spcAft>
              <a:buSzPct val="100000"/>
              <a:buChar char="•"/>
            </a:pPr>
            <a:r>
              <a:rPr lang="en-US" sz="1300" dirty="0">
                <a:solidFill>
                  <a:schemeClr val="tx1"/>
                </a:solidFill>
              </a:rPr>
              <a:t>NHS (2022) Cardiovascular disease. Available at: https://www.nhs.uk/conditions/cardiovascular-disease/</a:t>
            </a:r>
            <a:endParaRPr lang="en-US" sz="1300" dirty="0"/>
          </a:p>
          <a:p>
            <a:pPr marL="190500" indent="-190500">
              <a:spcAft>
                <a:spcPts val="600"/>
              </a:spcAft>
              <a:buSzPct val="100000"/>
              <a:buChar char="•"/>
            </a:pPr>
            <a:r>
              <a:rPr lang="en-US" sz="1300" dirty="0">
                <a:solidFill>
                  <a:schemeClr val="tx1"/>
                </a:solidFill>
              </a:rPr>
              <a:t>NHS (2022) Heart age calculator. Available at: https://www.nhs.uk/health-assessment-tools/calculate-your-heart-age</a:t>
            </a:r>
            <a:endParaRPr lang="en-US" sz="1300" dirty="0"/>
          </a:p>
          <a:p>
            <a:pPr marL="190500" indent="-190500">
              <a:spcAft>
                <a:spcPts val="600"/>
              </a:spcAft>
              <a:buSzPct val="100000"/>
              <a:buChar char="•"/>
            </a:pPr>
            <a:r>
              <a:rPr lang="en-US" sz="1300" dirty="0">
                <a:solidFill>
                  <a:schemeClr val="tx1"/>
                </a:solidFill>
              </a:rPr>
              <a:t>NICE (2010) Cardiovascular disease prevention (PH25). Available at: https://www.nice.org.uk/guidance/ph25</a:t>
            </a:r>
            <a:endParaRPr lang="en-US" sz="1300" dirty="0"/>
          </a:p>
          <a:p>
            <a:pPr marL="190500" indent="-190500">
              <a:spcAft>
                <a:spcPts val="600"/>
              </a:spcAft>
              <a:buSzPct val="100000"/>
              <a:buChar char="•"/>
            </a:pPr>
            <a:r>
              <a:rPr lang="en-US" sz="1300" dirty="0">
                <a:solidFill>
                  <a:schemeClr val="tx1"/>
                </a:solidFill>
              </a:rPr>
              <a:t>Thirumalaikolundusubramanian, P., Meenakshisundaram, R. and Senthilkumaran, S. (2015) 'Ethics, legality, and education in the practice of cardiology', in Heart and toxins. Academic Press, pp. 595-623.</a:t>
            </a:r>
            <a:endParaRPr lang="en-US" sz="13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p:nvPr>
            <p:ph idx="100" type="title" hasCustomPrompt="1"/>
          </p:nvPr>
        </p:nvSpPr>
        <p:spPr>
          <a:xfrm>
            <a:off x="502920" y="2011680"/>
            <a:ext cx="5669280" cy="1097280"/>
          </a:xfrm>
          <a:prstGeom prst="rect">
            <a:avLst/>
          </a:prstGeom>
          <a:noFill/>
          <a:ln/>
        </p:spPr>
        <p:txBody>
          <a:bodyPr wrap="square" lIns="0" tIns="0" rIns="0" bIns="0" rtlCol="0" anchor="b"/>
          <a:lstStyle/>
          <a:p>
            <a:pPr algn="l" indent="0" marL="0">
              <a:buNone/>
            </a:pPr>
            <a:r>
              <a:rPr lang="en-US" sz="3600" b="1" dirty="0">
                <a:solidFill>
                  <a:schemeClr val="bg1"/>
                </a:solidFill>
              </a:rPr>
              <a:t>Any questions?</a:t>
            </a:r>
            <a:endParaRPr lang="en-US" sz="3600" dirty="0"/>
          </a:p>
        </p:txBody>
      </p:sp>
      <p:sp>
        <p:nvSpPr>
          <p:cNvPr id="3" name="Text 0"/>
          <p:cNvSpPr/>
          <p:nvPr>
            <p:ph idx="101" type="body" hasCustomPrompt="1"/>
          </p:nvPr>
        </p:nvSpPr>
        <p:spPr>
          <a:xfrm>
            <a:off x="502920" y="3200400"/>
            <a:ext cx="5669280" cy="1097280"/>
          </a:xfrm>
          <a:prstGeom prst="rect">
            <a:avLst/>
          </a:prstGeom>
          <a:noFill/>
          <a:ln/>
        </p:spPr>
        <p:txBody>
          <a:bodyPr wrap="square" lIns="0" tIns="0" rIns="0" bIns="0" rtlCol="0" anchor="t"/>
          <a:lstStyle/>
          <a:p>
            <a:pPr algn="l" indent="0" marL="0">
              <a:buNone/>
            </a:pPr>
            <a:r>
              <a:rPr lang="en-US" sz="1800" dirty="0">
                <a:solidFill>
                  <a:schemeClr val="bg1"/>
                </a:solidFill>
              </a:rPr>
              <a:t>Next session: the respiratory system</a:t>
            </a:r>
            <a:endParaRPr lang="en-US" sz="1800" dirty="0"/>
          </a:p>
        </p:txBody>
      </p:sp>
    </p:spTree>
  </p:cSld>
  <p:clrMapOvr>
    <a:masterClrMapping/>
  </p:clrMapOvr>
</p:sld>
</file>

<file path=ppt/theme/theme1.xml><?xml version="1.0" encoding="utf-8"?>
<a:theme xmlns:a="http://schemas.openxmlformats.org/drawingml/2006/main" name="UWTSD Physiology">
  <a:themeElements>
    <a:clrScheme name="UWTSD Physiology">
      <a:dk1>
        <a:srgbClr val="1F2937"/>
      </a:dk1>
      <a:lt1>
        <a:srgbClr val="FFFFFF"/>
      </a:lt1>
      <a:dk2>
        <a:srgbClr val="023B59"/>
      </a:dk2>
      <a:lt2>
        <a:srgbClr val="EAF6FA"/>
      </a:lt2>
      <a:accent1>
        <a:srgbClr val="1A9BBE"/>
      </a:accent1>
      <a:accent2>
        <a:srgbClr val="C62828"/>
      </a:accent2>
      <a:accent3>
        <a:srgbClr val="1E4E9C"/>
      </a:accent3>
      <a:accent4>
        <a:srgbClr val="2E7D32"/>
      </a:accent4>
      <a:accent5>
        <a:srgbClr val="E08E00"/>
      </a:accent5>
      <a:accent6>
        <a:srgbClr val="6A1B9A"/>
      </a:accent6>
      <a:hlink>
        <a:srgbClr val="1A6FBF"/>
      </a:hlink>
      <a:folHlink>
        <a:srgbClr val="6A1B9A"/>
      </a:folHlink>
    </a:clrScheme>
    <a:fontScheme name="UWTSD Physiology">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35</Slides>
  <Notes>35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35</vt:i4>
      </vt:variant>
    </vt:vector>
  </HeadingPairs>
  <TitlesOfParts>
    <vt:vector size="38"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4 Session 1 - The Cardiovascular System</dc:title>
  <dc:subject>PptxGenJS Presentation</dc:subject>
  <dc:creator>Shaila Hussain</dc:creator>
  <cp:lastModifiedBy>Shaila Hussain</cp:lastModifiedBy>
  <cp:revision>1</cp:revision>
  <dcterms:created xsi:type="dcterms:W3CDTF">2026-10-22T20:04:34Z</dcterms:created>
  <dcterms:modified xsi:type="dcterms:W3CDTF">2026-10-22T20:04:34Z</dcterms:modified>
</cp:coreProperties>
</file>