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0C4F9-5EE7-47B7-B965-368EB53A43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700" y="1181099"/>
            <a:ext cx="6864724" cy="3581399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A4A1F1-374F-4FC8-89F7-83065EA4F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7700" y="5075227"/>
            <a:ext cx="6864724" cy="86837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5CB5F-AE9B-4C02-B16F-C462CAFC1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14B1CC-830B-4695-B174-D9E9100A8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CD43F-E516-4123-A6D8-DB72C3CC5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42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F197-4D72-4945-8068-57D52018E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81FA8-039D-4BAF-8AAB-7B6616AFE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7357F-46A1-493A-A5E4-1D7FAE5B9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277BC-26F9-4B14-A2DC-C7575C5A6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BC3FF-EE25-45FB-A7A8-AAA522F70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1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596BE-9AF9-4E97-9204-5B672D797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2362200"/>
            <a:ext cx="7696200" cy="24003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DF98A-E8AE-4443-9A8C-CB35DEB2C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5067300"/>
            <a:ext cx="7696200" cy="8763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B7114B-35CB-40C5-BCC8-C5039524F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A324-982E-42C4-8002-5F236877C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01596-9353-4C1A-972E-6522F2B42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20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F0BC9-7469-437A-B92B-0A2627E4B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7D887-595C-4649-AF8E-E78307000D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825625"/>
            <a:ext cx="49911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9FE29C-ED37-4DD9-949F-002434261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48400" y="1825625"/>
            <a:ext cx="5029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F6AA34-8CC0-4E5B-8396-0AC756331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DF7398-73FE-4D27-AFF9-91BEBFED3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700880-10EE-4115-8BBB-13DDF270D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387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F3C9B-D20D-43FA-BA18-D50F86A91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1" y="647699"/>
            <a:ext cx="10625229" cy="11506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52F00A-F4EE-40FC-9325-373840422D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5863" y="1879599"/>
            <a:ext cx="5157787" cy="675641"/>
          </a:xfrm>
        </p:spPr>
        <p:txBody>
          <a:bodyPr anchor="b">
            <a:no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75DD90-A306-4A8B-A54C-8033B7F7F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5863" y="2560955"/>
            <a:ext cx="5157787" cy="36493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40E0AA-F8F8-4862-B27B-50FAF2F34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4412" y="1879599"/>
            <a:ext cx="5183188" cy="675641"/>
          </a:xfrm>
        </p:spPr>
        <p:txBody>
          <a:bodyPr anchor="b">
            <a:no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EBDD6-EDA1-4CE7-9DDC-9D977E12DD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4412" y="2560955"/>
            <a:ext cx="5183188" cy="36493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44487-D350-4434-A5C7-A96942FFC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89DC43-E591-42BF-82EE-E4887E4BC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8CD421-2D00-41DD-A393-4739E389D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105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9A8B-0FAF-431C-9657-9003FA037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BBA2A1-331D-40F8-867B-CE1501136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0995C1-5121-47B6-AC6D-F60C0FF66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DBE022-9B54-431C-80D5-5D8F2AFCB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34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15B6E5-6347-41F6-85FC-3BF3652D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6A93F6-45F8-4453-B5DC-B2F3D5D0B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364E1-213B-4AF0-80D7-8101EFD5E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087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90B5D-E76D-4797-AD77-15625D675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2" y="647700"/>
            <a:ext cx="4119654" cy="1714500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44D8D-C9CF-43B2-905D-2368B17A53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0188" y="914400"/>
            <a:ext cx="5737412" cy="50291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B4BF0C-D14C-46D7-ACDD-1885DDD883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372" y="2697479"/>
            <a:ext cx="4119654" cy="32461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FD7D8D-72E7-4ABD-BB87-80BB49003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D9C1CE-C8CE-4364-A021-ADC2D6472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E6FA33-09EF-495A-853E-63750CA37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4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F023E-952E-40DF-A101-74D22789D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2" y="647700"/>
            <a:ext cx="4119654" cy="1714500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1E98DD-BF5D-4CCA-8C66-F2A6CE1127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86400" y="914400"/>
            <a:ext cx="5791200" cy="50291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EC22A6-F2C2-4A88-BEE5-2D6CEB520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2372" y="2697480"/>
            <a:ext cx="4119654" cy="31715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A1F755-C7AF-4C50-8CA8-828612A76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EDE175-E818-477C-A3F6-7DD65C126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D0B8E3-DB91-440B-818F-71E4248BB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633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8C0AF-44D0-4830-AF13-49B8522BE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1B4D8C-6045-47B3-9A0C-F2215A904C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9A9F1-F398-416A-A8C0-0A36D838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7F801-C9FB-4A34-8386-BA9FBACCB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05176-F6E9-4997-8355-74F2A4560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6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EBC807-13E1-4F3F-83FA-FD9BD24F3B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86520" y="647699"/>
            <a:ext cx="2291080" cy="52959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7E2EAA-155E-482E-A2B8-547653B253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52371" y="647699"/>
            <a:ext cx="8120789" cy="52959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A4BDC-BDD0-417D-AF7C-516EE556D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F663EC-23F9-4202-80F3-F8E550884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8402D-7367-485B-AEA6-5AB2B8209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486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5EB7D6-B8CB-49E3-874F-2255BEE82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371" y="647700"/>
            <a:ext cx="10625229" cy="11470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EEAC5-A8AB-4FE8-A270-D70F7DED4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2371" y="2095500"/>
            <a:ext cx="10620855" cy="3848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6506C-52BF-4C05-AD31-7C08B80151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52371" y="6332538"/>
            <a:ext cx="30064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spc="100" baseline="0">
                <a:solidFill>
                  <a:schemeClr val="tx1"/>
                </a:solidFill>
              </a:defRPr>
            </a:lvl1pPr>
          </a:lstStyle>
          <a:p>
            <a:fld id="{D341B595-366B-43E2-A22E-EA6A78C03F06}" type="datetimeFigureOut">
              <a:rPr lang="en-US" smtClean="0"/>
              <a:t>12/15/2025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534630-6C67-4A40-A499-CB025B2438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34169" y="6332538"/>
            <a:ext cx="35054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64E14B-0EE8-4015-809C-DD36B5459B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44747" y="6332538"/>
            <a:ext cx="5398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spc="100" baseline="0">
                <a:solidFill>
                  <a:schemeClr val="tx1"/>
                </a:solidFill>
              </a:defRPr>
            </a:lvl1pPr>
          </a:lstStyle>
          <a:p>
            <a:fld id="{4BA915EE-10CB-4CF1-8569-6154455DA5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54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2" r:id="rId6"/>
    <p:sldLayoutId id="2147483828" r:id="rId7"/>
    <p:sldLayoutId id="2147483829" r:id="rId8"/>
    <p:sldLayoutId id="2147483830" r:id="rId9"/>
    <p:sldLayoutId id="2147483831" r:id="rId10"/>
    <p:sldLayoutId id="2147483833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600" kern="1200" cap="all" spc="300" baseline="0">
          <a:solidFill>
            <a:srgbClr val="FFFFFF"/>
          </a:solidFill>
          <a:highlight>
            <a:srgbClr val="000000"/>
          </a:highligh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SzPct val="7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29E69AA-EBCE-499E-81FE-10A8414B1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819334-30F8-83C6-81FB-ADE9980E28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767" y="201777"/>
            <a:ext cx="3428999" cy="3501957"/>
          </a:xfrm>
        </p:spPr>
        <p:txBody>
          <a:bodyPr anchor="t"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en-GB" sz="2400" b="1" dirty="0"/>
              <a:t>Component 1: Individual Presentation</a:t>
            </a:r>
            <a:br>
              <a:rPr lang="en-GB" sz="2400" b="1" dirty="0"/>
            </a:br>
            <a:br>
              <a:rPr lang="en-GB" sz="2400" b="1" dirty="0"/>
            </a:br>
            <a:r>
              <a:rPr lang="en-GB" sz="2400" b="1" dirty="0"/>
              <a:t>Module: LCBB4009</a:t>
            </a:r>
            <a:br>
              <a:rPr lang="en-GB" sz="2400" b="1" dirty="0"/>
            </a:br>
            <a:r>
              <a:rPr lang="en-GB" sz="2400" b="1" dirty="0"/>
              <a:t> Understanding Organisational Structure and Culture</a:t>
            </a:r>
            <a:br>
              <a:rPr lang="en-GB" sz="2400" b="1" dirty="0"/>
            </a:br>
            <a:br>
              <a:rPr lang="en-GB" sz="2400" b="1" dirty="0"/>
            </a:br>
            <a:r>
              <a:rPr lang="en-GB" sz="2400" b="1" dirty="0"/>
              <a:t>Name: GHEORGHE MOLDOVAN</a:t>
            </a:r>
            <a:br>
              <a:rPr lang="en-GB" sz="2400" b="1" dirty="0"/>
            </a:br>
            <a:r>
              <a:rPr lang="en-GB" sz="2400" b="1" dirty="0"/>
              <a:t>Student ID: 2236340</a:t>
            </a:r>
            <a:br>
              <a:rPr lang="en-GB" sz="2400" b="1" dirty="0"/>
            </a:br>
            <a:r>
              <a:rPr lang="en-GB" sz="2400" b="1" dirty="0"/>
              <a:t>Submission Date: 26-07-2025</a:t>
            </a:r>
            <a:br>
              <a:rPr lang="en-GB" sz="1300" dirty="0"/>
            </a:br>
            <a:endParaRPr lang="en-GB" sz="13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2E6977-BC62-28D0-26BC-0B55C9E91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3972" y="1952756"/>
            <a:ext cx="6660328" cy="296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62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D8121-8F03-453C-9D94-3EB3F1917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625229" cy="1147053"/>
          </a:xfrm>
        </p:spPr>
        <p:txBody>
          <a:bodyPr/>
          <a:lstStyle/>
          <a:p>
            <a:r>
              <a:rPr lang="en-GB" b="1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5712C-BC45-3C8A-FBDE-409684E4D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7053"/>
            <a:ext cx="10620855" cy="3848100"/>
          </a:xfrm>
        </p:spPr>
        <p:txBody>
          <a:bodyPr>
            <a:noAutofit/>
          </a:bodyPr>
          <a:lstStyle/>
          <a:p>
            <a:r>
              <a:rPr lang="en-GB" sz="2400" dirty="0"/>
              <a:t>What is organisational structure?</a:t>
            </a:r>
          </a:p>
          <a:p>
            <a:r>
              <a:rPr lang="en-GB" sz="2400" dirty="0"/>
              <a:t>Importance of structure</a:t>
            </a:r>
          </a:p>
          <a:p>
            <a:r>
              <a:rPr lang="en-GB" sz="2400" dirty="0"/>
              <a:t>Three structure types:</a:t>
            </a:r>
          </a:p>
          <a:p>
            <a:r>
              <a:rPr lang="en-GB" sz="2400" dirty="0"/>
              <a:t>Line Structure</a:t>
            </a:r>
          </a:p>
          <a:p>
            <a:r>
              <a:rPr lang="en-GB" sz="2400" dirty="0"/>
              <a:t>Process-Based Structure</a:t>
            </a:r>
          </a:p>
          <a:p>
            <a:r>
              <a:rPr lang="en-GB" sz="2400" dirty="0"/>
              <a:t>Boundaryless Structure</a:t>
            </a:r>
          </a:p>
          <a:p>
            <a:r>
              <a:rPr lang="en-GB" sz="2400" dirty="0"/>
              <a:t>Representation of structures</a:t>
            </a:r>
          </a:p>
          <a:p>
            <a:r>
              <a:rPr lang="en-GB" sz="2400" dirty="0"/>
              <a:t>Example organisation: JD Sports</a:t>
            </a:r>
          </a:p>
          <a:p>
            <a:r>
              <a:rPr lang="en-GB" sz="2400" dirty="0"/>
              <a:t>Conclusion</a:t>
            </a:r>
          </a:p>
          <a:p>
            <a:r>
              <a:rPr lang="en-GB" sz="2400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326769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A07B8-2E1B-2B3B-6567-CBEBF15CF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625229" cy="1147053"/>
          </a:xfrm>
        </p:spPr>
        <p:txBody>
          <a:bodyPr/>
          <a:lstStyle/>
          <a:p>
            <a:r>
              <a:rPr lang="en-GB" b="1" dirty="0"/>
              <a:t>WHAT IS ORGANISATIONAL STRUCTURE?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C3F084-1189-F78C-3BB1-0ECE6735C8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4" y="1744518"/>
            <a:ext cx="10620855" cy="3848100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/>
              <a:t>The organisational structure determines how tasks and responsibilities along with authority distribution operate within a business framework.</a:t>
            </a:r>
          </a:p>
          <a:p>
            <a:endParaRPr lang="en-GB" sz="9600" dirty="0"/>
          </a:p>
          <a:p>
            <a:r>
              <a:rPr lang="en-GB" sz="9600" dirty="0"/>
              <a:t>The structure determines how workflows and how people communicate with each other and who reports to whom.</a:t>
            </a:r>
          </a:p>
          <a:p>
            <a:endParaRPr lang="en-GB" sz="9600" dirty="0"/>
          </a:p>
          <a:p>
            <a:r>
              <a:rPr lang="en-GB" sz="9600" dirty="0"/>
              <a:t>A well-designed structure leads to better efficiency and clearer communication and strategic alignment.</a:t>
            </a:r>
          </a:p>
          <a:p>
            <a:endParaRPr lang="en-GB" sz="9600" dirty="0"/>
          </a:p>
          <a:p>
            <a:pPr marL="0" indent="0">
              <a:buNone/>
            </a:pPr>
            <a:r>
              <a:rPr lang="en-GB" sz="9600" dirty="0"/>
              <a:t>Source: Jones and George (2021)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086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9AFDE-C4DD-B7AB-4568-EC9C70D1D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73527"/>
            <a:ext cx="10625229" cy="1147053"/>
          </a:xfrm>
        </p:spPr>
        <p:txBody>
          <a:bodyPr>
            <a:normAutofit/>
          </a:bodyPr>
          <a:lstStyle/>
          <a:p>
            <a:r>
              <a:rPr lang="en-GB" sz="2800" b="1" dirty="0"/>
              <a:t>IMPORTANCE OF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AE1D6-96B0-2D3D-22F9-27D5CF114E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73526"/>
            <a:ext cx="10620855" cy="3848100"/>
          </a:xfrm>
        </p:spPr>
        <p:txBody>
          <a:bodyPr>
            <a:noAutofit/>
          </a:bodyPr>
          <a:lstStyle/>
          <a:p>
            <a:r>
              <a:rPr lang="en-GB" dirty="0"/>
              <a:t>The organisation provides employees with clear definitions of their responsibilities and performance targets.</a:t>
            </a:r>
          </a:p>
          <a:p>
            <a:endParaRPr lang="en-GB" dirty="0"/>
          </a:p>
          <a:p>
            <a:r>
              <a:rPr lang="en-GB" dirty="0"/>
              <a:t>The organisation achieves better coordination between different departments.</a:t>
            </a:r>
          </a:p>
          <a:p>
            <a:endParaRPr lang="en-GB" dirty="0"/>
          </a:p>
          <a:p>
            <a:r>
              <a:rPr lang="en-GB" dirty="0"/>
              <a:t>The organisation achieves better reporting lines and decision-making.</a:t>
            </a:r>
          </a:p>
          <a:p>
            <a:endParaRPr lang="en-GB" dirty="0"/>
          </a:p>
          <a:p>
            <a:r>
              <a:rPr lang="en-GB" dirty="0"/>
              <a:t>The system enables organisations to scale their operations and monitor performance.</a:t>
            </a:r>
          </a:p>
          <a:p>
            <a:endParaRPr lang="en-GB" dirty="0"/>
          </a:p>
          <a:p>
            <a:r>
              <a:rPr lang="en-GB" dirty="0"/>
              <a:t>The global retail business JD Sports maintains consistency and control through structure across its thousands of stores.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Source: Hitt et al. (2020)</a:t>
            </a:r>
          </a:p>
        </p:txBody>
      </p:sp>
    </p:spTree>
    <p:extLst>
      <p:ext uri="{BB962C8B-B14F-4D97-AF65-F5344CB8AC3E}">
        <p14:creationId xmlns:p14="http://schemas.microsoft.com/office/powerpoint/2010/main" val="17490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634C6-90D5-A9E7-01D5-A3800B1A7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748" y="-446245"/>
            <a:ext cx="10625229" cy="1147053"/>
          </a:xfrm>
        </p:spPr>
        <p:txBody>
          <a:bodyPr>
            <a:normAutofit/>
          </a:bodyPr>
          <a:lstStyle/>
          <a:p>
            <a:r>
              <a:rPr lang="en-GB" sz="3200" b="1" dirty="0"/>
              <a:t>LINE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747D0-3C0F-7694-61FD-A12DCB6CC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374" y="848590"/>
            <a:ext cx="10620855" cy="3848100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Traditional, vertical chain of command</a:t>
            </a:r>
          </a:p>
          <a:p>
            <a:endParaRPr lang="en-GB" sz="8000" dirty="0"/>
          </a:p>
          <a:p>
            <a:r>
              <a:rPr lang="en-GB" sz="8000" dirty="0"/>
              <a:t>Each employee has one direct supervisor</a:t>
            </a:r>
          </a:p>
          <a:p>
            <a:endParaRPr lang="en-GB" sz="8000" dirty="0"/>
          </a:p>
          <a:p>
            <a:r>
              <a:rPr lang="en-GB" sz="8000" dirty="0"/>
              <a:t>Clear authority and discipline</a:t>
            </a:r>
          </a:p>
          <a:p>
            <a:endParaRPr lang="en-GB" sz="8000" dirty="0"/>
          </a:p>
          <a:p>
            <a:r>
              <a:rPr lang="en-GB" sz="8000" dirty="0"/>
              <a:t>JD Sports Example: Store-level management — Store Manager → Assistant Manager → Sales Assistants</a:t>
            </a:r>
          </a:p>
          <a:p>
            <a:endParaRPr lang="en-GB" sz="8000" dirty="0"/>
          </a:p>
          <a:p>
            <a:r>
              <a:rPr lang="en-GB" sz="8000" dirty="0"/>
              <a:t>Advantages: Simple, disciplined, clear hierarchy</a:t>
            </a:r>
          </a:p>
          <a:p>
            <a:endParaRPr lang="en-GB" sz="8000" dirty="0"/>
          </a:p>
          <a:p>
            <a:r>
              <a:rPr lang="en-GB" sz="8000" dirty="0"/>
              <a:t>Disadvantages: Inflexible, managers can become overwhelmed</a:t>
            </a:r>
          </a:p>
          <a:p>
            <a:endParaRPr lang="en-GB" sz="8000" dirty="0"/>
          </a:p>
          <a:p>
            <a:pPr marL="0" indent="0">
              <a:buNone/>
            </a:pPr>
            <a:r>
              <a:rPr lang="en-GB" sz="8000" dirty="0"/>
              <a:t>Source: McGraw-Hill Education (2021)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2881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3BCA-E2FF-4354-8560-EDE9850D9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60664"/>
            <a:ext cx="10625229" cy="1147053"/>
          </a:xfrm>
        </p:spPr>
        <p:txBody>
          <a:bodyPr>
            <a:normAutofit/>
          </a:bodyPr>
          <a:lstStyle/>
          <a:p>
            <a:r>
              <a:rPr lang="en-GB" sz="2800" b="1" dirty="0"/>
              <a:t>PROCESS-BASED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BBF09-7D73-EB71-2F78-C56B6E1CD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4" y="876300"/>
            <a:ext cx="10620855" cy="3848100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The company establishes teams through business process-based organisation (e.g. customer service, logistics, product delivery).</a:t>
            </a:r>
          </a:p>
          <a:p>
            <a:endParaRPr lang="en-GB" sz="8000" dirty="0"/>
          </a:p>
          <a:p>
            <a:r>
              <a:rPr lang="en-GB" sz="8000" dirty="0"/>
              <a:t>The approach supports complete process understanding and team collaboration between different departments.</a:t>
            </a:r>
          </a:p>
          <a:p>
            <a:endParaRPr lang="en-GB" sz="8000" dirty="0"/>
          </a:p>
          <a:p>
            <a:r>
              <a:rPr lang="en-GB" sz="8000" dirty="0"/>
              <a:t>JD Sports Example: The online order fulfilment process included teams from IT, warehouse and customer support departments.</a:t>
            </a:r>
          </a:p>
          <a:p>
            <a:endParaRPr lang="en-GB" sz="8000" dirty="0"/>
          </a:p>
          <a:p>
            <a:r>
              <a:rPr lang="en-GB" sz="8000" dirty="0"/>
              <a:t>The advantages include a strong customer focus and improved efficiency.</a:t>
            </a:r>
          </a:p>
          <a:p>
            <a:endParaRPr lang="en-GB" sz="8000" dirty="0"/>
          </a:p>
          <a:p>
            <a:r>
              <a:rPr lang="en-GB" sz="8000" dirty="0"/>
              <a:t>The approach may lead to process duplication and confusion between different processes.</a:t>
            </a:r>
          </a:p>
          <a:p>
            <a:endParaRPr lang="en-GB" sz="8000" dirty="0"/>
          </a:p>
          <a:p>
            <a:pPr marL="0" indent="0">
              <a:buNone/>
            </a:pPr>
            <a:r>
              <a:rPr lang="en-GB" sz="8000" dirty="0"/>
              <a:t>Source: Pearce and Robinson (2020)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518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CB716-3BBB-11E6-8259-3AA78EAC7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74" y="-573527"/>
            <a:ext cx="10625229" cy="1147053"/>
          </a:xfrm>
        </p:spPr>
        <p:txBody>
          <a:bodyPr>
            <a:normAutofit/>
          </a:bodyPr>
          <a:lstStyle/>
          <a:p>
            <a:r>
              <a:rPr lang="en-GB" sz="2800" b="1" dirty="0"/>
              <a:t>BOUNDARYLESS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41918F-7EE6-508E-E526-BA7BDF8AF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73526"/>
            <a:ext cx="10620855" cy="3848100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Breaks down traditional internal and external barriers</a:t>
            </a:r>
          </a:p>
          <a:p>
            <a:endParaRPr lang="en-GB" sz="8000" dirty="0"/>
          </a:p>
          <a:p>
            <a:r>
              <a:rPr lang="en-GB" sz="8000" dirty="0"/>
              <a:t>The approach focuses on teamwork and flexible work arrangements and remote work practices.</a:t>
            </a:r>
          </a:p>
          <a:p>
            <a:endParaRPr lang="en-GB" sz="8000" dirty="0"/>
          </a:p>
          <a:p>
            <a:r>
              <a:rPr lang="en-GB" sz="8000" dirty="0"/>
              <a:t>The approach integrates suppliers and partners and global teams.</a:t>
            </a:r>
          </a:p>
          <a:p>
            <a:endParaRPr lang="en-GB" sz="8000" dirty="0"/>
          </a:p>
          <a:p>
            <a:r>
              <a:rPr lang="en-GB" sz="8000" dirty="0"/>
              <a:t>JD Sports Example: Coordination with global suppliers and remote logistics via cloud-based platforms</a:t>
            </a:r>
          </a:p>
          <a:p>
            <a:endParaRPr lang="en-GB" sz="8000" dirty="0"/>
          </a:p>
          <a:p>
            <a:r>
              <a:rPr lang="en-GB" sz="8000" dirty="0"/>
              <a:t>The advantages include innovation, agility, and real-time decision-making.</a:t>
            </a:r>
          </a:p>
          <a:p>
            <a:endParaRPr lang="en-GB" sz="8000" dirty="0"/>
          </a:p>
          <a:p>
            <a:r>
              <a:rPr lang="en-GB" sz="8000" dirty="0"/>
              <a:t>The disadvantages include the difficulty of managing and securing data across boundaries.</a:t>
            </a:r>
          </a:p>
          <a:p>
            <a:endParaRPr lang="en-GB" sz="8000" dirty="0"/>
          </a:p>
          <a:p>
            <a:pPr marL="0" indent="0">
              <a:buNone/>
            </a:pPr>
            <a:r>
              <a:rPr lang="en-GB" sz="8000" dirty="0"/>
              <a:t>Source: Dess et al. (2022)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696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2A76D-9709-78DC-5E78-8B8958DC4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4655" y="-287200"/>
            <a:ext cx="10625229" cy="1147053"/>
          </a:xfrm>
        </p:spPr>
        <p:txBody>
          <a:bodyPr>
            <a:normAutofit/>
          </a:bodyPr>
          <a:lstStyle/>
          <a:p>
            <a:r>
              <a:rPr lang="en-GB" sz="2800" b="1" dirty="0"/>
              <a:t>REPRESENTATION OF STRUCTURES CREATED BY ME</a:t>
            </a:r>
          </a:p>
        </p:txBody>
      </p:sp>
      <p:pic>
        <p:nvPicPr>
          <p:cNvPr id="5" name="Picture 4" descr="A diagram of a diagram of a structure&#10;&#10;AI-generated content may be incorrect.">
            <a:extLst>
              <a:ext uri="{FF2B5EF4-FFF2-40B4-BE49-F238E27FC236}">
                <a16:creationId xmlns:a16="http://schemas.microsoft.com/office/drawing/2014/main" id="{977F9428-0559-63FA-AEC1-73217433D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401" y="1537677"/>
            <a:ext cx="7980485" cy="532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0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47681-E2E4-9798-836F-C3733A662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55863"/>
            <a:ext cx="10625229" cy="1147053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1D17C-B3AF-05FE-B12D-860810AE3C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45754"/>
            <a:ext cx="10620855" cy="3848100"/>
          </a:xfrm>
        </p:spPr>
        <p:txBody>
          <a:bodyPr>
            <a:normAutofit fontScale="25000" lnSpcReduction="20000"/>
          </a:bodyPr>
          <a:lstStyle/>
          <a:p>
            <a:r>
              <a:rPr lang="en-GB" sz="9600" dirty="0"/>
              <a:t>The operational framework of an organization depends heavily on its structural design</a:t>
            </a:r>
          </a:p>
          <a:p>
            <a:endParaRPr lang="en-GB" sz="9600" dirty="0"/>
          </a:p>
          <a:p>
            <a:r>
              <a:rPr lang="en-GB" sz="9600" dirty="0"/>
              <a:t>JD Sports implements three structural models which include line, process-based and boundaryless structures</a:t>
            </a:r>
          </a:p>
          <a:p>
            <a:endParaRPr lang="en-GB" sz="9600" dirty="0"/>
          </a:p>
          <a:p>
            <a:r>
              <a:rPr lang="en-GB" sz="9600" dirty="0"/>
              <a:t>The company maintains operational efficiency in stores while fostering process collaboration and market agility through its global operations.</a:t>
            </a:r>
          </a:p>
          <a:p>
            <a:endParaRPr lang="en-GB" sz="9600" dirty="0"/>
          </a:p>
          <a:p>
            <a:r>
              <a:rPr lang="en-GB" sz="9600" dirty="0"/>
              <a:t>Businesses that select appropriate structures gain the ability to adapt and succeed in competitive market environments.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684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B7BF4-C939-859B-E86A-E294EEA06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625229" cy="1147053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6F943-0173-BB0D-A8F2-9ABB2478B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17" y="1504950"/>
            <a:ext cx="10620855" cy="3848100"/>
          </a:xfrm>
        </p:spPr>
        <p:txBody>
          <a:bodyPr>
            <a:noAutofit/>
          </a:bodyPr>
          <a:lstStyle/>
          <a:p>
            <a:r>
              <a:rPr lang="en-GB" sz="2400" dirty="0"/>
              <a:t>Dess, G.G., Lombardi, J.A. and Eisner, A.B. (2022) </a:t>
            </a:r>
            <a:r>
              <a:rPr lang="en-GB" sz="2400" i="1" dirty="0"/>
              <a:t>Strategic Management</a:t>
            </a:r>
            <a:r>
              <a:rPr lang="en-GB" sz="2400" dirty="0"/>
              <a:t>. 10th </a:t>
            </a:r>
            <a:r>
              <a:rPr lang="en-GB" sz="2400" dirty="0" err="1"/>
              <a:t>edn</a:t>
            </a:r>
            <a:r>
              <a:rPr lang="en-GB" sz="2400" dirty="0"/>
              <a:t>. McGraw-Hill Education.</a:t>
            </a:r>
          </a:p>
          <a:p>
            <a:r>
              <a:rPr lang="en-GB" sz="2400" dirty="0"/>
              <a:t>Hitt, M.A., Ireland, R.D. and </a:t>
            </a:r>
            <a:r>
              <a:rPr lang="en-GB" sz="2400" dirty="0" err="1"/>
              <a:t>Hoskisson</a:t>
            </a:r>
            <a:r>
              <a:rPr lang="en-GB" sz="2400" dirty="0"/>
              <a:t>, R.E. (2020) </a:t>
            </a:r>
            <a:r>
              <a:rPr lang="en-GB" sz="2400" i="1" dirty="0"/>
              <a:t>Strategic Management: Competitiveness and Globalization</a:t>
            </a:r>
            <a:r>
              <a:rPr lang="en-GB" sz="2400" dirty="0"/>
              <a:t>. 14th </a:t>
            </a:r>
            <a:r>
              <a:rPr lang="en-GB" sz="2400" dirty="0" err="1"/>
              <a:t>edn</a:t>
            </a:r>
            <a:r>
              <a:rPr lang="en-GB" sz="2400" dirty="0"/>
              <a:t>. Cengage.</a:t>
            </a:r>
          </a:p>
          <a:p>
            <a:r>
              <a:rPr lang="en-GB" sz="2400" dirty="0"/>
              <a:t>Jones, G.R. and George, J.M. (2021) </a:t>
            </a:r>
            <a:r>
              <a:rPr lang="en-GB" sz="2400" i="1" dirty="0"/>
              <a:t>Contemporary Management</a:t>
            </a:r>
            <a:r>
              <a:rPr lang="en-GB" sz="2400" dirty="0"/>
              <a:t>. 11th </a:t>
            </a:r>
            <a:r>
              <a:rPr lang="en-GB" sz="2400" dirty="0" err="1"/>
              <a:t>edn</a:t>
            </a:r>
            <a:r>
              <a:rPr lang="en-GB" sz="2400" dirty="0"/>
              <a:t>. McGraw-Hill Education.</a:t>
            </a:r>
          </a:p>
          <a:p>
            <a:r>
              <a:rPr lang="en-GB" sz="2400" dirty="0"/>
              <a:t>McGraw-Hill Education (2021) </a:t>
            </a:r>
            <a:r>
              <a:rPr lang="en-GB" sz="2400" i="1" dirty="0"/>
              <a:t>Line Organizational Structure</a:t>
            </a:r>
            <a:r>
              <a:rPr lang="en-GB" sz="2400" dirty="0"/>
              <a:t>. Glossary.</a:t>
            </a:r>
          </a:p>
          <a:p>
            <a:r>
              <a:rPr lang="en-GB" sz="2400" dirty="0"/>
              <a:t>Pearce, J.A. and Robinson, R.B. (2020) </a:t>
            </a:r>
            <a:r>
              <a:rPr lang="en-GB" sz="2400" i="1" dirty="0"/>
              <a:t>Strategic Management</a:t>
            </a:r>
            <a:r>
              <a:rPr lang="en-GB" sz="2400" dirty="0"/>
              <a:t>. 14th </a:t>
            </a:r>
            <a:r>
              <a:rPr lang="en-GB" sz="2400" dirty="0" err="1"/>
              <a:t>edn</a:t>
            </a:r>
            <a:r>
              <a:rPr lang="en-GB" sz="2400" dirty="0"/>
              <a:t>. Pearson.</a:t>
            </a:r>
          </a:p>
          <a:p>
            <a:r>
              <a:rPr lang="en-GB" sz="2400" dirty="0"/>
              <a:t>JD Sports (2024) </a:t>
            </a:r>
            <a:r>
              <a:rPr lang="en-GB" sz="2400" i="1" dirty="0"/>
              <a:t>Annual Report and Accounts 2024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666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CitationVTI">
  <a:themeElements>
    <a:clrScheme name="Citation">
      <a:dk1>
        <a:sysClr val="windowText" lastClr="000000"/>
      </a:dk1>
      <a:lt1>
        <a:sysClr val="window" lastClr="FFFFFF"/>
      </a:lt1>
      <a:dk2>
        <a:srgbClr val="01375D"/>
      </a:dk2>
      <a:lt2>
        <a:srgbClr val="F3F2EF"/>
      </a:lt2>
      <a:accent1>
        <a:srgbClr val="29A3D2"/>
      </a:accent1>
      <a:accent2>
        <a:srgbClr val="0669AC"/>
      </a:accent2>
      <a:accent3>
        <a:srgbClr val="FD891C"/>
      </a:accent3>
      <a:accent4>
        <a:srgbClr val="FD6927"/>
      </a:accent4>
      <a:accent5>
        <a:srgbClr val="F95131"/>
      </a:accent5>
      <a:accent6>
        <a:srgbClr val="CE5FAE"/>
      </a:accent6>
      <a:hlink>
        <a:srgbClr val="0F8EC1"/>
      </a:hlink>
      <a:folHlink>
        <a:srgbClr val="DC6400"/>
      </a:folHlink>
    </a:clrScheme>
    <a:fontScheme name="Grandview">
      <a:majorFont>
        <a:latin typeface="Grandview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tationVTI" id="{4899D957-8B31-4AB5-A19D-CB0353FFB667}" vid="{430294D6-2412-4BD3-B567-F0976EA4931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75</TotalTime>
  <Words>630</Words>
  <Application>Microsoft Office PowerPoint</Application>
  <PresentationFormat>Widescreen</PresentationFormat>
  <Paragraphs>88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Grandview</vt:lpstr>
      <vt:lpstr>Grandview Display</vt:lpstr>
      <vt:lpstr>CitationVTI</vt:lpstr>
      <vt:lpstr>Component 1: Individual Presentation  Module: LCBB4009  Understanding Organisational Structure and Culture  Name: GHEORGHE MOLDOVAN Student ID: 2236340 Submission Date: 26-07-2025 </vt:lpstr>
      <vt:lpstr>OUTLINE</vt:lpstr>
      <vt:lpstr>WHAT IS ORGANISATIONAL STRUCTURE?</vt:lpstr>
      <vt:lpstr>IMPORTANCE OF STRUCTURE</vt:lpstr>
      <vt:lpstr>LINE STRUCTURE</vt:lpstr>
      <vt:lpstr>PROCESS-BASED STRUCTURE</vt:lpstr>
      <vt:lpstr>BOUNDARYLESS STRUCTURE</vt:lpstr>
      <vt:lpstr>REPRESENTATION OF STRUCTURES CREATED BY ME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Karina-Stefania</dc:creator>
  <cp:lastModifiedBy>Karina-Stefania</cp:lastModifiedBy>
  <cp:revision>1</cp:revision>
  <dcterms:created xsi:type="dcterms:W3CDTF">2025-07-20T12:53:28Z</dcterms:created>
  <dcterms:modified xsi:type="dcterms:W3CDTF">2025-12-14T22:13:40Z</dcterms:modified>
</cp:coreProperties>
</file>