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6"/>
  </p:notesMasterIdLst>
  <p:sldIdLst>
    <p:sldId id="256" r:id="rId2"/>
    <p:sldId id="257" r:id="rId3"/>
    <p:sldId id="273" r:id="rId4"/>
    <p:sldId id="258" r:id="rId5"/>
    <p:sldId id="267" r:id="rId6"/>
    <p:sldId id="271" r:id="rId7"/>
    <p:sldId id="276" r:id="rId8"/>
    <p:sldId id="277" r:id="rId9"/>
    <p:sldId id="278" r:id="rId10"/>
    <p:sldId id="279" r:id="rId11"/>
    <p:sldId id="275" r:id="rId12"/>
    <p:sldId id="274" r:id="rId13"/>
    <p:sldId id="260" r:id="rId14"/>
    <p:sldId id="309" r:id="rId15"/>
    <p:sldId id="280" r:id="rId16"/>
    <p:sldId id="262" r:id="rId17"/>
    <p:sldId id="263" r:id="rId18"/>
    <p:sldId id="310" r:id="rId19"/>
    <p:sldId id="311" r:id="rId20"/>
    <p:sldId id="312" r:id="rId21"/>
    <p:sldId id="313" r:id="rId22"/>
    <p:sldId id="269" r:id="rId23"/>
    <p:sldId id="314" r:id="rId24"/>
    <p:sldId id="265" r:id="rId25"/>
    <p:sldId id="315" r:id="rId26"/>
    <p:sldId id="316" r:id="rId27"/>
    <p:sldId id="317" r:id="rId28"/>
    <p:sldId id="322" r:id="rId29"/>
    <p:sldId id="323" r:id="rId30"/>
    <p:sldId id="324" r:id="rId31"/>
    <p:sldId id="318" r:id="rId32"/>
    <p:sldId id="325" r:id="rId33"/>
    <p:sldId id="319" r:id="rId34"/>
    <p:sldId id="259"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6327"/>
  </p:normalViewPr>
  <p:slideViewPr>
    <p:cSldViewPr snapToGrid="0" snapToObjects="1">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D4A96D-BC81-BF4B-8BA8-394FAB521EFD}" type="datetimeFigureOut">
              <a:rPr lang="en-CN" smtClean="0"/>
              <a:t>2021/5/25</a:t>
            </a:fld>
            <a:endParaRPr lang="en-C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BF3A5-3DFD-C14B-BAAA-507EB2B98DC5}" type="slidenum">
              <a:rPr lang="en-CN" smtClean="0"/>
              <a:t>‹#›</a:t>
            </a:fld>
            <a:endParaRPr lang="en-CN"/>
          </a:p>
        </p:txBody>
      </p:sp>
    </p:spTree>
    <p:extLst>
      <p:ext uri="{BB962C8B-B14F-4D97-AF65-F5344CB8AC3E}">
        <p14:creationId xmlns:p14="http://schemas.microsoft.com/office/powerpoint/2010/main" val="614520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fld id="{D9E06897-D091-47E2-BF24-0825373846D9}" type="slidenum">
              <a:rPr lang="zh-CN" altLang="en-US" sz="1200"/>
              <a:pPr eaLnBrk="1" hangingPunct="1"/>
              <a:t>19</a:t>
            </a:fld>
            <a:endParaRPr lang="en-US" altLang="zh-CN" sz="12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a:p>
        </p:txBody>
      </p:sp>
    </p:spTree>
    <p:extLst>
      <p:ext uri="{BB962C8B-B14F-4D97-AF65-F5344CB8AC3E}">
        <p14:creationId xmlns:p14="http://schemas.microsoft.com/office/powerpoint/2010/main" val="57576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E2BB9CD-E361-7744-905F-939943A9A915}" type="datetimeFigureOut">
              <a:rPr lang="en-CN" smtClean="0"/>
              <a:t>2021/5/25</a:t>
            </a:fld>
            <a:endParaRPr lang="en-CN"/>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CN"/>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EBBA81C5-7987-524F-98A0-F3CDEECD7115}" type="slidenum">
              <a:rPr lang="en-CN" smtClean="0"/>
              <a:t>‹#›</a:t>
            </a:fld>
            <a:endParaRPr lang="en-CN"/>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1310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2BB9CD-E361-7744-905F-939943A9A915}" type="datetimeFigureOut">
              <a:rPr lang="en-CN" smtClean="0"/>
              <a:t>2021/5/25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4088397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E2BB9CD-E361-7744-905F-939943A9A915}" type="datetimeFigureOut">
              <a:rPr lang="en-CN" smtClean="0"/>
              <a:t>2021/5/25</a:t>
            </a:fld>
            <a:endParaRPr lang="en-CN"/>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CN"/>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EBBA81C5-7987-524F-98A0-F3CDEECD7115}" type="slidenum">
              <a:rPr lang="en-CN" smtClean="0"/>
              <a:t>‹#›</a:t>
            </a:fld>
            <a:endParaRPr lang="en-CN"/>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19327043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2BB9CD-E361-7744-905F-939943A9A915}" type="datetimeFigureOut">
              <a:rPr lang="en-CN" smtClean="0"/>
              <a:t>2021/5/25</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130824359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2BB9CD-E361-7744-905F-939943A9A915}" type="datetimeFigureOut">
              <a:rPr lang="en-CN" smtClean="0"/>
              <a:t>2021/5/25</a:t>
            </a:fld>
            <a:endParaRPr lang="en-CN"/>
          </a:p>
        </p:txBody>
      </p:sp>
      <p:sp>
        <p:nvSpPr>
          <p:cNvPr id="8" name="Footer Placeholder 7"/>
          <p:cNvSpPr>
            <a:spLocks noGrp="1"/>
          </p:cNvSpPr>
          <p:nvPr>
            <p:ph type="ftr" sz="quarter" idx="11"/>
          </p:nvPr>
        </p:nvSpPr>
        <p:spPr/>
        <p:txBody>
          <a:bodyPr/>
          <a:lstStyle/>
          <a:p>
            <a:endParaRPr lang="en-CN"/>
          </a:p>
        </p:txBody>
      </p:sp>
      <p:sp>
        <p:nvSpPr>
          <p:cNvPr id="9" name="Slide Number Placeholder 8"/>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215580992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2BB9CD-E361-7744-905F-939943A9A915}" type="datetimeFigureOut">
              <a:rPr lang="en-CN" smtClean="0"/>
              <a:t>2021/5/25</a:t>
            </a:fld>
            <a:endParaRPr lang="en-CN"/>
          </a:p>
        </p:txBody>
      </p:sp>
      <p:sp>
        <p:nvSpPr>
          <p:cNvPr id="4" name="Footer Placeholder 3"/>
          <p:cNvSpPr>
            <a:spLocks noGrp="1"/>
          </p:cNvSpPr>
          <p:nvPr>
            <p:ph type="ftr" sz="quarter" idx="11"/>
          </p:nvPr>
        </p:nvSpPr>
        <p:spPr/>
        <p:txBody>
          <a:bodyPr/>
          <a:lstStyle/>
          <a:p>
            <a:endParaRPr lang="en-CN"/>
          </a:p>
        </p:txBody>
      </p:sp>
      <p:sp>
        <p:nvSpPr>
          <p:cNvPr id="5" name="Slide Number Placeholder 4"/>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1110332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2BB9CD-E361-7744-905F-939943A9A915}" type="datetimeFigureOut">
              <a:rPr lang="en-CN" smtClean="0"/>
              <a:t>2021/5/25</a:t>
            </a:fld>
            <a:endParaRPr lang="en-CN"/>
          </a:p>
        </p:txBody>
      </p:sp>
      <p:sp>
        <p:nvSpPr>
          <p:cNvPr id="3" name="Footer Placeholder 2"/>
          <p:cNvSpPr>
            <a:spLocks noGrp="1"/>
          </p:cNvSpPr>
          <p:nvPr>
            <p:ph type="ftr" sz="quarter" idx="11"/>
          </p:nvPr>
        </p:nvSpPr>
        <p:spPr/>
        <p:txBody>
          <a:bodyPr/>
          <a:lstStyle/>
          <a:p>
            <a:endParaRPr lang="en-CN"/>
          </a:p>
        </p:txBody>
      </p:sp>
      <p:sp>
        <p:nvSpPr>
          <p:cNvPr id="4" name="Slide Number Placeholder 3"/>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304431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0E2BB9CD-E361-7744-905F-939943A9A915}" type="datetimeFigureOut">
              <a:rPr lang="en-CN" smtClean="0"/>
              <a:t>2021/5/25</a:t>
            </a:fld>
            <a:endParaRPr lang="en-CN"/>
          </a:p>
        </p:txBody>
      </p:sp>
      <p:sp>
        <p:nvSpPr>
          <p:cNvPr id="6" name="Footer Placeholder 5"/>
          <p:cNvSpPr>
            <a:spLocks noGrp="1"/>
          </p:cNvSpPr>
          <p:nvPr>
            <p:ph type="ftr" sz="quarter" idx="11"/>
          </p:nvPr>
        </p:nvSpPr>
        <p:spPr>
          <a:xfrm>
            <a:off x="2103620" y="6375679"/>
            <a:ext cx="3482179" cy="345796"/>
          </a:xfrm>
        </p:spPr>
        <p:txBody>
          <a:bodyPr/>
          <a:lstStyle/>
          <a:p>
            <a:endParaRPr lang="en-CN"/>
          </a:p>
        </p:txBody>
      </p:sp>
      <p:sp>
        <p:nvSpPr>
          <p:cNvPr id="7" name="Slide Number Placeholder 6"/>
          <p:cNvSpPr>
            <a:spLocks noGrp="1"/>
          </p:cNvSpPr>
          <p:nvPr>
            <p:ph type="sldNum" sz="quarter" idx="12"/>
          </p:nvPr>
        </p:nvSpPr>
        <p:spPr>
          <a:xfrm>
            <a:off x="5691014" y="6375679"/>
            <a:ext cx="1232456" cy="345796"/>
          </a:xfrm>
        </p:spPr>
        <p:txBody>
          <a:bodyPr/>
          <a:lstStyle/>
          <a:p>
            <a:fld id="{EBBA81C5-7987-524F-98A0-F3CDEECD7115}" type="slidenum">
              <a:rPr lang="en-CN" smtClean="0"/>
              <a:t>‹#›</a:t>
            </a:fld>
            <a:endParaRPr lang="en-CN"/>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573543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0E2BB9CD-E361-7744-905F-939943A9A915}" type="datetimeFigureOut">
              <a:rPr lang="en-CN" smtClean="0"/>
              <a:t>2021/5/25</a:t>
            </a:fld>
            <a:endParaRPr lang="en-CN"/>
          </a:p>
        </p:txBody>
      </p:sp>
      <p:sp>
        <p:nvSpPr>
          <p:cNvPr id="6" name="Footer Placeholder 5"/>
          <p:cNvSpPr>
            <a:spLocks noGrp="1"/>
          </p:cNvSpPr>
          <p:nvPr>
            <p:ph type="ftr" sz="quarter" idx="11"/>
          </p:nvPr>
        </p:nvSpPr>
        <p:spPr>
          <a:xfrm>
            <a:off x="2103621" y="6375679"/>
            <a:ext cx="3482178" cy="345796"/>
          </a:xfrm>
        </p:spPr>
        <p:txBody>
          <a:bodyPr/>
          <a:lstStyle/>
          <a:p>
            <a:endParaRPr lang="en-CN"/>
          </a:p>
        </p:txBody>
      </p:sp>
      <p:sp>
        <p:nvSpPr>
          <p:cNvPr id="7" name="Slide Number Placeholder 6"/>
          <p:cNvSpPr>
            <a:spLocks noGrp="1"/>
          </p:cNvSpPr>
          <p:nvPr>
            <p:ph type="sldNum" sz="quarter" idx="12"/>
          </p:nvPr>
        </p:nvSpPr>
        <p:spPr>
          <a:xfrm>
            <a:off x="5687568" y="6375679"/>
            <a:ext cx="1234440" cy="345796"/>
          </a:xfrm>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39637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2BB9CD-E361-7744-905F-939943A9A915}" type="datetimeFigureOut">
              <a:rPr lang="en-CN" smtClean="0"/>
              <a:t>2021/5/25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3428947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2BB9CD-E361-7744-905F-939943A9A915}" type="datetimeFigureOut">
              <a:rPr lang="en-CN" smtClean="0"/>
              <a:t>2021/5/25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1572658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E2BB9CD-E361-7744-905F-939943A9A915}" type="datetimeFigureOut">
              <a:rPr lang="en-CN" smtClean="0"/>
              <a:t>2021/5/25</a:t>
            </a:fld>
            <a:endParaRPr lang="en-CN"/>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CN"/>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EBBA81C5-7987-524F-98A0-F3CDEECD7115}" type="slidenum">
              <a:rPr lang="en-CN" smtClean="0"/>
              <a:t>‹#›</a:t>
            </a:fld>
            <a:endParaRPr lang="en-CN"/>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96764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9DBC-9236-8542-8A7E-3B721C93F66A}"/>
              </a:ext>
            </a:extLst>
          </p:cNvPr>
          <p:cNvSpPr>
            <a:spLocks noGrp="1"/>
          </p:cNvSpPr>
          <p:nvPr>
            <p:ph type="ctrTitle"/>
          </p:nvPr>
        </p:nvSpPr>
        <p:spPr/>
        <p:txBody>
          <a:bodyPr/>
          <a:lstStyle/>
          <a:p>
            <a:r>
              <a:rPr lang="en-US" altLang="zh-CN" sz="6000" dirty="0"/>
              <a:t>The</a:t>
            </a:r>
            <a:r>
              <a:rPr lang="zh-CN" altLang="en-US" sz="6000" dirty="0"/>
              <a:t> </a:t>
            </a:r>
            <a:r>
              <a:rPr lang="en-US" altLang="zh-CN" sz="6000" dirty="0"/>
              <a:t>formation</a:t>
            </a:r>
            <a:r>
              <a:rPr lang="zh-CN" altLang="en-US" sz="6000" dirty="0"/>
              <a:t> </a:t>
            </a:r>
            <a:r>
              <a:rPr lang="en-US" altLang="zh-CN" sz="6000" dirty="0"/>
              <a:t>and</a:t>
            </a:r>
            <a:r>
              <a:rPr lang="zh-CN" altLang="en-US" sz="6000" dirty="0"/>
              <a:t> </a:t>
            </a:r>
            <a:r>
              <a:rPr lang="en-US" altLang="zh-CN" sz="6000" dirty="0"/>
              <a:t>development</a:t>
            </a:r>
            <a:r>
              <a:rPr lang="zh-CN" altLang="en-US" sz="6000" dirty="0"/>
              <a:t> </a:t>
            </a:r>
            <a:r>
              <a:rPr lang="en-US" altLang="zh-CN" sz="6000" dirty="0"/>
              <a:t>of</a:t>
            </a:r>
            <a:r>
              <a:rPr lang="zh-CN" altLang="en-US" sz="6000" dirty="0"/>
              <a:t> </a:t>
            </a:r>
            <a:r>
              <a:rPr lang="en-US" altLang="zh-CN" sz="6000" dirty="0"/>
              <a:t>family</a:t>
            </a:r>
            <a:r>
              <a:rPr lang="zh-CN" altLang="en-US" sz="6000" dirty="0"/>
              <a:t> </a:t>
            </a:r>
            <a:r>
              <a:rPr lang="en-US" altLang="zh-CN" sz="6000" dirty="0"/>
              <a:t>culture</a:t>
            </a:r>
            <a:r>
              <a:rPr lang="zh-CN" altLang="en-US" sz="6000" dirty="0"/>
              <a:t> </a:t>
            </a:r>
            <a:r>
              <a:rPr lang="en-US" altLang="zh-CN" sz="6000" dirty="0"/>
              <a:t>in</a:t>
            </a:r>
            <a:r>
              <a:rPr lang="zh-CN" altLang="en-US" sz="6000" dirty="0"/>
              <a:t> </a:t>
            </a:r>
            <a:r>
              <a:rPr lang="en-US" altLang="zh-CN" sz="6000" dirty="0"/>
              <a:t>china</a:t>
            </a:r>
            <a:endParaRPr lang="en-CN" sz="6000" dirty="0"/>
          </a:p>
        </p:txBody>
      </p:sp>
      <p:sp>
        <p:nvSpPr>
          <p:cNvPr id="3" name="Subtitle 2">
            <a:extLst>
              <a:ext uri="{FF2B5EF4-FFF2-40B4-BE49-F238E27FC236}">
                <a16:creationId xmlns:a16="http://schemas.microsoft.com/office/drawing/2014/main" id="{8CD1A08D-A342-4149-B853-40E4DBEBDDDC}"/>
              </a:ext>
            </a:extLst>
          </p:cNvPr>
          <p:cNvSpPr>
            <a:spLocks noGrp="1"/>
          </p:cNvSpPr>
          <p:nvPr>
            <p:ph type="subTitle" idx="1"/>
          </p:nvPr>
        </p:nvSpPr>
        <p:spPr>
          <a:xfrm>
            <a:off x="2215045" y="5002924"/>
            <a:ext cx="8045373" cy="1718551"/>
          </a:xfrm>
        </p:spPr>
        <p:txBody>
          <a:bodyPr>
            <a:normAutofit fontScale="92500"/>
          </a:bodyPr>
          <a:lstStyle/>
          <a:p>
            <a:r>
              <a:rPr lang="en-GB" dirty="0" err="1"/>
              <a:t>Yiying</a:t>
            </a:r>
            <a:r>
              <a:rPr lang="en-GB" dirty="0"/>
              <a:t> Jiao</a:t>
            </a:r>
          </a:p>
          <a:p>
            <a:endParaRPr lang="en-GB" dirty="0"/>
          </a:p>
          <a:p>
            <a:r>
              <a:rPr lang="en-GB" dirty="0"/>
              <a:t>C</a:t>
            </a:r>
            <a:r>
              <a:rPr lang="en-US" altLang="zh-CN" dirty="0" err="1"/>
              <a:t>hinese</a:t>
            </a:r>
            <a:r>
              <a:rPr lang="en-US" altLang="zh-CN" dirty="0"/>
              <a:t> Studies </a:t>
            </a:r>
          </a:p>
          <a:p>
            <a:r>
              <a:rPr lang="en-GB" dirty="0"/>
              <a:t>Institute of Education and Hum</a:t>
            </a:r>
            <a:r>
              <a:rPr lang="en-US" altLang="zh-CN" dirty="0"/>
              <a:t>an</a:t>
            </a:r>
            <a:r>
              <a:rPr lang="en-GB" dirty="0" err="1"/>
              <a:t>ities</a:t>
            </a:r>
            <a:r>
              <a:rPr lang="en-GB" dirty="0"/>
              <a:t> </a:t>
            </a:r>
          </a:p>
        </p:txBody>
      </p:sp>
    </p:spTree>
    <p:extLst>
      <p:ext uri="{BB962C8B-B14F-4D97-AF65-F5344CB8AC3E}">
        <p14:creationId xmlns:p14="http://schemas.microsoft.com/office/powerpoint/2010/main" val="3457450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6903-04BA-C542-9075-D6CE63F1BB58}"/>
              </a:ext>
            </a:extLst>
          </p:cNvPr>
          <p:cNvSpPr>
            <a:spLocks noGrp="1"/>
          </p:cNvSpPr>
          <p:nvPr>
            <p:ph type="title"/>
          </p:nvPr>
        </p:nvSpPr>
        <p:spPr/>
        <p:txBody>
          <a:bodyPr/>
          <a:lstStyle/>
          <a:p>
            <a:r>
              <a:rPr lang="en-US" altLang="zh-CN" dirty="0"/>
              <a:t>Plans</a:t>
            </a:r>
            <a:r>
              <a:rPr lang="zh-CN" altLang="en-US" dirty="0"/>
              <a:t> </a:t>
            </a:r>
            <a:r>
              <a:rPr lang="en-US" altLang="zh-CN" dirty="0"/>
              <a:t>for</a:t>
            </a:r>
            <a:r>
              <a:rPr lang="zh-CN" altLang="en-US" dirty="0"/>
              <a:t> </a:t>
            </a:r>
            <a:r>
              <a:rPr lang="en-US" altLang="zh-CN" dirty="0"/>
              <a:t>the</a:t>
            </a:r>
            <a:r>
              <a:rPr lang="zh-CN" altLang="en-US" dirty="0"/>
              <a:t> </a:t>
            </a:r>
            <a:r>
              <a:rPr lang="en-US" altLang="zh-CN" dirty="0"/>
              <a:t>two</a:t>
            </a:r>
            <a:r>
              <a:rPr lang="zh-CN" altLang="en-US" dirty="0"/>
              <a:t> </a:t>
            </a:r>
            <a:r>
              <a:rPr lang="en-US" altLang="zh-CN" dirty="0"/>
              <a:t>lectures</a:t>
            </a:r>
            <a:endParaRPr lang="en-CN" dirty="0"/>
          </a:p>
        </p:txBody>
      </p:sp>
      <p:sp>
        <p:nvSpPr>
          <p:cNvPr id="3" name="Content Placeholder 2">
            <a:extLst>
              <a:ext uri="{FF2B5EF4-FFF2-40B4-BE49-F238E27FC236}">
                <a16:creationId xmlns:a16="http://schemas.microsoft.com/office/drawing/2014/main" id="{AAA65DC2-010E-CA45-ADCA-E414EC5A083D}"/>
              </a:ext>
            </a:extLst>
          </p:cNvPr>
          <p:cNvSpPr>
            <a:spLocks noGrp="1"/>
          </p:cNvSpPr>
          <p:nvPr>
            <p:ph idx="1"/>
          </p:nvPr>
        </p:nvSpPr>
        <p:spPr/>
        <p:txBody>
          <a:bodyPr>
            <a:normAutofit fontScale="92500" lnSpcReduction="10000"/>
          </a:bodyPr>
          <a:lstStyle/>
          <a:p>
            <a:pPr marL="0" indent="0">
              <a:buNone/>
            </a:pPr>
            <a:r>
              <a:rPr lang="en-US" altLang="zh-CN" b="1" dirty="0"/>
              <a:t>Lecture</a:t>
            </a:r>
            <a:r>
              <a:rPr lang="zh-CN" altLang="en-US" b="1" dirty="0"/>
              <a:t> </a:t>
            </a:r>
            <a:r>
              <a:rPr lang="en-US" altLang="zh-CN" b="1" dirty="0"/>
              <a:t>1</a:t>
            </a:r>
            <a:r>
              <a:rPr lang="zh-CN" altLang="en-US" b="1" dirty="0"/>
              <a:t> </a:t>
            </a:r>
            <a:r>
              <a:rPr lang="en-US" altLang="zh-CN" b="1" dirty="0"/>
              <a:t>(Tuesday</a:t>
            </a:r>
            <a:r>
              <a:rPr lang="zh-CN" altLang="en-US" b="1" dirty="0"/>
              <a:t> </a:t>
            </a:r>
            <a:r>
              <a:rPr lang="en-US" altLang="zh-CN" b="1" dirty="0"/>
              <a:t>2-5pm)</a:t>
            </a:r>
            <a:r>
              <a:rPr lang="zh-CN" altLang="en-US" b="1" dirty="0"/>
              <a:t> </a:t>
            </a:r>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p>
          <a:p>
            <a:r>
              <a:rPr lang="en-US" altLang="zh-CN" dirty="0"/>
              <a:t>The</a:t>
            </a:r>
            <a:r>
              <a:rPr lang="zh-CN" altLang="en-US" dirty="0"/>
              <a:t> </a:t>
            </a:r>
            <a:r>
              <a:rPr lang="en-US" altLang="zh-CN" dirty="0"/>
              <a:t>foundation</a:t>
            </a:r>
            <a:r>
              <a:rPr lang="zh-CN" altLang="en-US" dirty="0"/>
              <a:t> </a:t>
            </a:r>
            <a:r>
              <a:rPr lang="en-US" altLang="zh-CN" dirty="0"/>
              <a:t>for</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p>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p>
          <a:p>
            <a:r>
              <a:rPr lang="en-US" altLang="zh-CN" dirty="0"/>
              <a:t>Historical</a:t>
            </a:r>
            <a:r>
              <a:rPr lang="zh-CN" altLang="en-US" dirty="0"/>
              <a:t> </a:t>
            </a:r>
            <a:r>
              <a:rPr lang="en-US" altLang="zh-CN" dirty="0"/>
              <a:t>changes</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pPr marL="0" indent="0">
              <a:buNone/>
            </a:pPr>
            <a:endParaRPr lang="en-US" dirty="0"/>
          </a:p>
          <a:p>
            <a:pPr marL="0" indent="0">
              <a:buNone/>
            </a:pPr>
            <a:r>
              <a:rPr lang="en-US" altLang="zh-CN" b="1" dirty="0"/>
              <a:t>Lecture</a:t>
            </a:r>
            <a:r>
              <a:rPr lang="zh-CN" altLang="en-US" b="1" dirty="0"/>
              <a:t> </a:t>
            </a:r>
            <a:r>
              <a:rPr lang="en-US" altLang="zh-CN" b="1" dirty="0"/>
              <a:t>2</a:t>
            </a:r>
            <a:r>
              <a:rPr lang="zh-CN" altLang="en-US" b="1" dirty="0"/>
              <a:t> </a:t>
            </a:r>
            <a:r>
              <a:rPr lang="en-US" altLang="zh-CN" b="1" dirty="0"/>
              <a:t>(Thursday</a:t>
            </a:r>
            <a:r>
              <a:rPr lang="zh-CN" altLang="en-US" b="1" dirty="0"/>
              <a:t> </a:t>
            </a:r>
            <a:r>
              <a:rPr lang="en-US" altLang="zh-CN" b="1" dirty="0"/>
              <a:t>2-5pm)</a:t>
            </a:r>
            <a:r>
              <a:rPr lang="zh-CN" altLang="en-US" b="1" dirty="0"/>
              <a:t> </a:t>
            </a:r>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US" b="1" dirty="0"/>
          </a:p>
          <a:p>
            <a:r>
              <a:rPr lang="en-US" altLang="zh-CN" dirty="0"/>
              <a:t>The</a:t>
            </a:r>
            <a:r>
              <a:rPr lang="zh-CN" altLang="en-US" dirty="0"/>
              <a:t> </a:t>
            </a:r>
            <a:r>
              <a:rPr lang="en-US" altLang="zh-CN" dirty="0"/>
              <a:t>development</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r>
              <a:rPr lang="en-US" altLang="zh-CN" dirty="0"/>
              <a:t>The</a:t>
            </a:r>
            <a:r>
              <a:rPr lang="zh-CN" altLang="en-US" dirty="0"/>
              <a:t> </a:t>
            </a:r>
            <a:r>
              <a:rPr lang="en-US" altLang="zh-CN" dirty="0"/>
              <a:t>forms</a:t>
            </a:r>
            <a:r>
              <a:rPr lang="zh-CN" altLang="en-US" dirty="0"/>
              <a:t> </a:t>
            </a:r>
            <a:r>
              <a:rPr lang="en-US" altLang="zh-CN" dirty="0"/>
              <a:t>of</a:t>
            </a:r>
            <a:r>
              <a:rPr lang="zh-CN" altLang="en-US" dirty="0"/>
              <a:t> </a:t>
            </a:r>
            <a:r>
              <a:rPr lang="en-US" altLang="zh-CN" dirty="0"/>
              <a:t>expression</a:t>
            </a:r>
            <a:r>
              <a:rPr lang="zh-CN" altLang="en-US" dirty="0"/>
              <a:t> </a:t>
            </a:r>
            <a:r>
              <a:rPr lang="en-US" altLang="zh-CN" dirty="0"/>
              <a:t>in</a:t>
            </a:r>
            <a:r>
              <a:rPr lang="zh-CN" altLang="en-US" dirty="0"/>
              <a:t> </a:t>
            </a:r>
            <a:r>
              <a:rPr lang="en-US" altLang="zh-CN" dirty="0"/>
              <a:t>society</a:t>
            </a:r>
          </a:p>
          <a:p>
            <a:r>
              <a:rPr lang="en-US" altLang="zh-CN" dirty="0"/>
              <a:t>Influences</a:t>
            </a:r>
            <a:r>
              <a:rPr lang="zh-CN" altLang="en-US" dirty="0"/>
              <a:t> </a:t>
            </a:r>
            <a:r>
              <a:rPr lang="en-US" altLang="zh-CN" dirty="0"/>
              <a:t>on</a:t>
            </a:r>
            <a:r>
              <a:rPr lang="zh-CN" altLang="en-US" dirty="0"/>
              <a:t> </a:t>
            </a:r>
            <a:r>
              <a:rPr lang="en-US" altLang="zh-CN" dirty="0"/>
              <a:t>contemporary</a:t>
            </a:r>
            <a:r>
              <a:rPr lang="zh-CN" altLang="en-US" dirty="0"/>
              <a:t> </a:t>
            </a:r>
            <a:r>
              <a:rPr lang="en-US" altLang="zh-CN" dirty="0"/>
              <a:t>society</a:t>
            </a:r>
          </a:p>
          <a:p>
            <a:pPr marL="0" indent="0">
              <a:buNone/>
            </a:pPr>
            <a:endParaRPr lang="en-US" dirty="0"/>
          </a:p>
          <a:p>
            <a:pPr marL="0" indent="0">
              <a:buNone/>
            </a:pPr>
            <a:endParaRPr lang="en-CN" dirty="0"/>
          </a:p>
        </p:txBody>
      </p:sp>
    </p:spTree>
    <p:extLst>
      <p:ext uri="{BB962C8B-B14F-4D97-AF65-F5344CB8AC3E}">
        <p14:creationId xmlns:p14="http://schemas.microsoft.com/office/powerpoint/2010/main" val="327625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BAA3-3888-A244-BC1D-40073FCA1824}"/>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2466A7D5-56E1-CA4C-B329-7BE5E7491451}"/>
              </a:ext>
            </a:extLst>
          </p:cNvPr>
          <p:cNvSpPr>
            <a:spLocks noGrp="1"/>
          </p:cNvSpPr>
          <p:nvPr>
            <p:ph idx="1"/>
          </p:nvPr>
        </p:nvSpPr>
        <p:spPr/>
        <p:txBody>
          <a:bodyPr/>
          <a:lstStyle/>
          <a:p>
            <a:r>
              <a:rPr lang="en-US" altLang="zh-CN" b="1" dirty="0"/>
              <a:t>The</a:t>
            </a:r>
            <a:r>
              <a:rPr lang="zh-CN" altLang="en-US" b="1" dirty="0"/>
              <a:t> </a:t>
            </a:r>
            <a:r>
              <a:rPr lang="en-US" altLang="zh-CN" b="1" dirty="0"/>
              <a:t>foundation</a:t>
            </a:r>
            <a:r>
              <a:rPr lang="zh-CN" altLang="en-US" b="1" dirty="0"/>
              <a:t> </a:t>
            </a:r>
            <a:r>
              <a:rPr lang="en-US" altLang="zh-CN" b="1" dirty="0"/>
              <a:t>for</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p>
          <a:p>
            <a:pPr lvl="1"/>
            <a:r>
              <a:rPr lang="en-US" altLang="zh-CN" b="1" dirty="0"/>
              <a:t>Natural</a:t>
            </a:r>
            <a:r>
              <a:rPr lang="zh-CN" altLang="en-US" b="1" dirty="0"/>
              <a:t> </a:t>
            </a:r>
            <a:r>
              <a:rPr lang="en-US" altLang="zh-CN" b="1" dirty="0"/>
              <a:t>Foundation</a:t>
            </a:r>
          </a:p>
          <a:p>
            <a:pPr lvl="1"/>
            <a:r>
              <a:rPr lang="en-US" altLang="zh-CN" dirty="0"/>
              <a:t>Historical</a:t>
            </a:r>
            <a:r>
              <a:rPr lang="zh-CN" altLang="en-US" dirty="0"/>
              <a:t> </a:t>
            </a:r>
            <a:r>
              <a:rPr lang="en-US" altLang="zh-CN" dirty="0"/>
              <a:t>Foundation</a:t>
            </a:r>
          </a:p>
          <a:p>
            <a:pPr lvl="1"/>
            <a:r>
              <a:rPr lang="en-US" altLang="zh-CN" dirty="0"/>
              <a:t>Religious</a:t>
            </a:r>
            <a:r>
              <a:rPr lang="zh-CN" altLang="en-US" dirty="0"/>
              <a:t> </a:t>
            </a:r>
            <a:r>
              <a:rPr lang="en-US" altLang="zh-CN" dirty="0"/>
              <a:t>Foundation</a:t>
            </a:r>
          </a:p>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p>
          <a:p>
            <a:r>
              <a:rPr lang="en-US" altLang="zh-CN" dirty="0"/>
              <a:t>Historical</a:t>
            </a:r>
            <a:r>
              <a:rPr lang="zh-CN" altLang="en-US" dirty="0"/>
              <a:t> </a:t>
            </a:r>
            <a:r>
              <a:rPr lang="en-US" altLang="zh-CN" dirty="0"/>
              <a:t>changes</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endParaRPr lang="en-CN" dirty="0"/>
          </a:p>
        </p:txBody>
      </p:sp>
    </p:spTree>
    <p:extLst>
      <p:ext uri="{BB962C8B-B14F-4D97-AF65-F5344CB8AC3E}">
        <p14:creationId xmlns:p14="http://schemas.microsoft.com/office/powerpoint/2010/main" val="3145277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a:xfrm>
            <a:off x="1251678" y="2286001"/>
            <a:ext cx="10178322" cy="4009696"/>
          </a:xfrm>
        </p:spPr>
        <p:txBody>
          <a:bodyPr>
            <a:normAutofit/>
          </a:bodyPr>
          <a:lstStyle/>
          <a:p>
            <a:pPr marL="457200" indent="-457200">
              <a:buAutoNum type="arabicPeriod"/>
            </a:pPr>
            <a:r>
              <a:rPr lang="en-US" altLang="zh-CN" b="1" dirty="0"/>
              <a:t>Natural</a:t>
            </a:r>
            <a:r>
              <a:rPr lang="zh-CN" altLang="en-US" b="1" dirty="0"/>
              <a:t> </a:t>
            </a:r>
            <a:r>
              <a:rPr lang="en-US" altLang="zh-CN" b="1" dirty="0"/>
              <a:t>Foundation</a:t>
            </a:r>
          </a:p>
          <a:p>
            <a:pPr marL="0" indent="0">
              <a:buNone/>
            </a:pPr>
            <a:endParaRPr lang="en-US" altLang="zh-CN" dirty="0"/>
          </a:p>
          <a:p>
            <a:pPr marL="0" indent="0">
              <a:buNone/>
            </a:pPr>
            <a:r>
              <a:rPr lang="en-US" altLang="zh-CN" dirty="0"/>
              <a:t>Key</a:t>
            </a:r>
            <a:r>
              <a:rPr lang="zh-CN" altLang="en-US" dirty="0"/>
              <a:t> </a:t>
            </a:r>
            <a:r>
              <a:rPr lang="en-US" altLang="zh-CN" dirty="0"/>
              <a:t>factors:</a:t>
            </a:r>
            <a:r>
              <a:rPr lang="zh-CN" altLang="en-US" dirty="0"/>
              <a:t> </a:t>
            </a:r>
            <a:r>
              <a:rPr lang="en-US" altLang="zh-CN" dirty="0"/>
              <a:t>geography</a:t>
            </a:r>
            <a:r>
              <a:rPr lang="zh-CN" altLang="en-US" dirty="0"/>
              <a:t> </a:t>
            </a:r>
            <a:r>
              <a:rPr lang="en-US" altLang="zh-CN" dirty="0"/>
              <a:t>and</a:t>
            </a:r>
            <a:r>
              <a:rPr lang="zh-CN" altLang="en-US" dirty="0"/>
              <a:t> </a:t>
            </a:r>
            <a:r>
              <a:rPr lang="en-US" altLang="zh-CN" dirty="0"/>
              <a:t>climate</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969786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FFB2D4-8E02-6640-B9AB-D1024BDCA055}"/>
              </a:ext>
            </a:extLst>
          </p:cNvPr>
          <p:cNvSpPr>
            <a:spLocks noGrp="1"/>
          </p:cNvSpPr>
          <p:nvPr>
            <p:ph idx="1"/>
          </p:nvPr>
        </p:nvSpPr>
        <p:spPr>
          <a:xfrm>
            <a:off x="942976" y="126124"/>
            <a:ext cx="3029934" cy="6731875"/>
          </a:xfrm>
        </p:spPr>
        <p:txBody>
          <a:bodyPr>
            <a:normAutofit/>
          </a:bodyPr>
          <a:lstStyle/>
          <a:p>
            <a:pPr marL="0" indent="0">
              <a:buNone/>
            </a:pPr>
            <a:r>
              <a:rPr lang="en-US" altLang="zh-CN" u="sng" dirty="0"/>
              <a:t>Geography:</a:t>
            </a:r>
            <a:r>
              <a:rPr lang="zh-CN" altLang="en-US" u="sng" dirty="0"/>
              <a:t>  </a:t>
            </a:r>
            <a:endParaRPr lang="en-US" altLang="zh-CN" u="sng" dirty="0"/>
          </a:p>
          <a:p>
            <a:pPr marL="0" indent="0">
              <a:buNone/>
            </a:pPr>
            <a:r>
              <a:rPr lang="en-US" altLang="zh-CN" dirty="0"/>
              <a:t>The eastern plains and southern coasts of the country consist of fertile lowlands and foothills. They are the location of most of China's agricultural output and human population. The southern areas of the country (south of the Yangtze River) consist of hilly and mountainous terrain. The west and north of the country are dominated by basins, plateaus, and massifs. </a:t>
            </a:r>
            <a:endParaRPr lang="en-CN" dirty="0"/>
          </a:p>
          <a:p>
            <a:pPr marL="0" indent="0">
              <a:buNone/>
            </a:pPr>
            <a:endParaRPr lang="en-CN" dirty="0"/>
          </a:p>
        </p:txBody>
      </p:sp>
      <p:pic>
        <p:nvPicPr>
          <p:cNvPr id="2050" name="Picture 2" descr="A story of struggle and success: China's 832 poorest counties">
            <a:extLst>
              <a:ext uri="{FF2B5EF4-FFF2-40B4-BE49-F238E27FC236}">
                <a16:creationId xmlns:a16="http://schemas.microsoft.com/office/drawing/2014/main" id="{FDF30637-00AB-B549-9224-20FDF1A646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0771" y="0"/>
            <a:ext cx="7772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567AEA-AE6F-0A43-8792-9A895B7AA2BE}"/>
              </a:ext>
            </a:extLst>
          </p:cNvPr>
          <p:cNvSpPr txBox="1"/>
          <p:nvPr/>
        </p:nvSpPr>
        <p:spPr>
          <a:xfrm>
            <a:off x="5087007" y="5486400"/>
            <a:ext cx="2438400" cy="646331"/>
          </a:xfrm>
          <a:prstGeom prst="rect">
            <a:avLst/>
          </a:prstGeom>
          <a:noFill/>
        </p:spPr>
        <p:txBody>
          <a:bodyPr wrap="square" rtlCol="0">
            <a:spAutoFit/>
          </a:bodyPr>
          <a:lstStyle/>
          <a:p>
            <a:r>
              <a:rPr lang="en-US" altLang="zh-CN" dirty="0"/>
              <a:t>Map</a:t>
            </a:r>
            <a:r>
              <a:rPr lang="zh-CN" altLang="en-US" dirty="0"/>
              <a:t> </a:t>
            </a:r>
            <a:r>
              <a:rPr lang="en-US" altLang="zh-CN" dirty="0"/>
              <a:t>of</a:t>
            </a:r>
            <a:r>
              <a:rPr lang="zh-CN" altLang="en-US" dirty="0"/>
              <a:t> </a:t>
            </a:r>
            <a:r>
              <a:rPr lang="en-US" altLang="zh-CN" dirty="0"/>
              <a:t>China</a:t>
            </a:r>
            <a:r>
              <a:rPr lang="zh-CN" altLang="en-US" dirty="0"/>
              <a:t> </a:t>
            </a:r>
            <a:r>
              <a:rPr lang="en-US" altLang="zh-CN" dirty="0"/>
              <a:t>today</a:t>
            </a:r>
          </a:p>
          <a:p>
            <a:endParaRPr lang="en-CN" dirty="0"/>
          </a:p>
        </p:txBody>
      </p:sp>
    </p:spTree>
    <p:extLst>
      <p:ext uri="{BB962C8B-B14F-4D97-AF65-F5344CB8AC3E}">
        <p14:creationId xmlns:p14="http://schemas.microsoft.com/office/powerpoint/2010/main" val="2302252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F27B-28B4-4941-86B6-B5EF9BF90DF0}"/>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65465360-E30E-6644-AB14-D42FC0FF205E}"/>
              </a:ext>
            </a:extLst>
          </p:cNvPr>
          <p:cNvSpPr>
            <a:spLocks noGrp="1"/>
          </p:cNvSpPr>
          <p:nvPr>
            <p:ph idx="1"/>
          </p:nvPr>
        </p:nvSpPr>
        <p:spPr/>
        <p:txBody>
          <a:bodyPr/>
          <a:lstStyle/>
          <a:p>
            <a:pPr marL="0" indent="0">
              <a:buNone/>
            </a:pPr>
            <a:r>
              <a:rPr lang="en-US" u="sng" dirty="0"/>
              <a:t>C</a:t>
            </a:r>
            <a:r>
              <a:rPr lang="en-US" altLang="zh-CN" u="sng" dirty="0"/>
              <a:t>limate:</a:t>
            </a:r>
            <a:r>
              <a:rPr lang="zh-CN" altLang="en-US" u="sng" dirty="0"/>
              <a:t>  </a:t>
            </a:r>
            <a:r>
              <a:rPr lang="en-US" u="sng" dirty="0"/>
              <a:t>Temperate monsoon climate</a:t>
            </a:r>
          </a:p>
          <a:p>
            <a:pPr marL="0" indent="0">
              <a:buNone/>
            </a:pPr>
            <a:r>
              <a:rPr lang="en-US" dirty="0"/>
              <a:t>The climate conditions of sufficient light, abundant rain</a:t>
            </a:r>
            <a:r>
              <a:rPr lang="zh-CN" altLang="en-US" dirty="0"/>
              <a:t> </a:t>
            </a:r>
            <a:r>
              <a:rPr lang="en-US" altLang="zh-CN" dirty="0"/>
              <a:t>fall</a:t>
            </a:r>
            <a:r>
              <a:rPr lang="en-US" dirty="0"/>
              <a:t>, high temperature and humidity are very suitable for crop growth. </a:t>
            </a:r>
            <a:r>
              <a:rPr lang="zh-CN" altLang="en-US" dirty="0"/>
              <a:t> </a:t>
            </a:r>
            <a:r>
              <a:rPr lang="en-US" dirty="0"/>
              <a:t>The rainfall and high temperature seasons are synchronous. Generally, the significant feature of monsoon climate is the same period of rain and heat, and the precipitation is also very abundant when the climate is hot</a:t>
            </a:r>
            <a:r>
              <a:rPr lang="en-US" altLang="zh-CN" dirty="0"/>
              <a:t>,</a:t>
            </a:r>
            <a:r>
              <a:rPr lang="zh-CN" altLang="en-US" dirty="0"/>
              <a:t> </a:t>
            </a:r>
            <a:r>
              <a:rPr lang="en-US" altLang="zh-CN" dirty="0"/>
              <a:t>and</a:t>
            </a:r>
            <a:r>
              <a:rPr lang="zh-CN" altLang="en-US" dirty="0"/>
              <a:t> </a:t>
            </a:r>
            <a:r>
              <a:rPr lang="en-US" altLang="zh-CN" dirty="0"/>
              <a:t>this</a:t>
            </a:r>
            <a:r>
              <a:rPr lang="zh-CN" altLang="en-US" dirty="0"/>
              <a:t> </a:t>
            </a:r>
            <a:r>
              <a:rPr lang="en-US" altLang="zh-CN" dirty="0"/>
              <a:t>formed</a:t>
            </a:r>
            <a:r>
              <a:rPr lang="en-US" dirty="0"/>
              <a:t> an important condition for the birth of agricultural civilization</a:t>
            </a:r>
            <a:endParaRPr lang="en-CN" dirty="0"/>
          </a:p>
          <a:p>
            <a:pPr marL="0" indent="0">
              <a:buNone/>
            </a:pPr>
            <a:endParaRPr lang="en-CN" dirty="0"/>
          </a:p>
        </p:txBody>
      </p:sp>
    </p:spTree>
    <p:extLst>
      <p:ext uri="{BB962C8B-B14F-4D97-AF65-F5344CB8AC3E}">
        <p14:creationId xmlns:p14="http://schemas.microsoft.com/office/powerpoint/2010/main" val="2675936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5218F-F0B9-DD43-A8A9-0D0D980200A8}"/>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0544BAF5-2CFA-634E-A8E4-6C0B5AD171FC}"/>
              </a:ext>
            </a:extLst>
          </p:cNvPr>
          <p:cNvSpPr>
            <a:spLocks noGrp="1"/>
          </p:cNvSpPr>
          <p:nvPr>
            <p:ph idx="1"/>
          </p:nvPr>
        </p:nvSpPr>
        <p:spPr/>
        <p:txBody>
          <a:bodyPr/>
          <a:lstStyle/>
          <a:p>
            <a:pPr marL="0" indent="0">
              <a:buNone/>
            </a:pPr>
            <a:r>
              <a:rPr lang="en-US" dirty="0"/>
              <a:t>The important manifestation of agricultural civilization is that men</a:t>
            </a:r>
            <a:r>
              <a:rPr lang="zh-CN" altLang="en-US" dirty="0"/>
              <a:t> </a:t>
            </a:r>
            <a:r>
              <a:rPr lang="en-US" altLang="zh-CN" dirty="0"/>
              <a:t>were</a:t>
            </a:r>
            <a:r>
              <a:rPr lang="zh-CN" altLang="en-US" dirty="0"/>
              <a:t> </a:t>
            </a:r>
            <a:r>
              <a:rPr lang="en-US" altLang="zh-CN" dirty="0"/>
              <a:t>in</a:t>
            </a:r>
            <a:r>
              <a:rPr lang="zh-CN" altLang="en-US" dirty="0"/>
              <a:t> </a:t>
            </a:r>
            <a:r>
              <a:rPr lang="en-US" altLang="zh-CN" dirty="0"/>
              <a:t>charge</a:t>
            </a:r>
            <a:r>
              <a:rPr lang="zh-CN" altLang="en-US" dirty="0"/>
              <a:t> </a:t>
            </a:r>
            <a:r>
              <a:rPr lang="en-US" altLang="zh-CN" dirty="0"/>
              <a:t>of</a:t>
            </a:r>
            <a:r>
              <a:rPr lang="en-US" dirty="0"/>
              <a:t> farming and women</a:t>
            </a:r>
            <a:r>
              <a:rPr lang="zh-CN" altLang="en-US" dirty="0"/>
              <a:t> </a:t>
            </a:r>
            <a:r>
              <a:rPr lang="en-US" altLang="zh-CN" dirty="0"/>
              <a:t>in</a:t>
            </a:r>
            <a:r>
              <a:rPr lang="en-US" dirty="0"/>
              <a:t> weaving</a:t>
            </a:r>
            <a:r>
              <a:rPr lang="en-US" altLang="zh-CN" dirty="0"/>
              <a:t>,</a:t>
            </a:r>
            <a:r>
              <a:rPr lang="en-US" dirty="0"/>
              <a:t> small in scale, simple in division of labor, self-sufficient.</a:t>
            </a:r>
          </a:p>
          <a:p>
            <a:pPr marL="0" indent="0">
              <a:buNone/>
            </a:pPr>
            <a:endParaRPr lang="en-US" dirty="0"/>
          </a:p>
          <a:p>
            <a:pPr marL="0" indent="0">
              <a:buNone/>
            </a:pPr>
            <a:r>
              <a:rPr lang="en-US" dirty="0"/>
              <a:t>The main pattern of agricultural civilization is rice in the South and millet in the north. From 10000 to 8000 years ago, China's early agriculture has formed two systems: paddy field agriculture in the South represented by rice and dry farming agriculture in the North represented by millet, as well as the pattern of rice in the South and millet in the North combined with handicraft industry and livestock breeding</a:t>
            </a:r>
            <a:endParaRPr lang="en-CN" dirty="0"/>
          </a:p>
        </p:txBody>
      </p:sp>
    </p:spTree>
    <p:extLst>
      <p:ext uri="{BB962C8B-B14F-4D97-AF65-F5344CB8AC3E}">
        <p14:creationId xmlns:p14="http://schemas.microsoft.com/office/powerpoint/2010/main" val="1248414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7B9F-DA05-4944-AFC4-7BFADBFF602C}"/>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DEC259CF-8EDD-084D-AF91-49E9A18A5FB1}"/>
              </a:ext>
            </a:extLst>
          </p:cNvPr>
          <p:cNvSpPr>
            <a:spLocks noGrp="1"/>
          </p:cNvSpPr>
          <p:nvPr>
            <p:ph idx="1"/>
          </p:nvPr>
        </p:nvSpPr>
        <p:spPr/>
        <p:txBody>
          <a:bodyPr>
            <a:normAutofit fontScale="92500" lnSpcReduction="20000"/>
          </a:bodyPr>
          <a:lstStyle/>
          <a:p>
            <a:pPr marL="0" indent="0">
              <a:buNone/>
            </a:pPr>
            <a:r>
              <a:rPr lang="en-US" dirty="0"/>
              <a:t>The Yellow River Basin and the middle and lower reaches of the Yangtze River are located in the temperate zone, with mild climate. The plain eroded by the river is gentle, and with abundant rainfall, it provides a good environment for China's agricultural production</a:t>
            </a:r>
          </a:p>
          <a:p>
            <a:pPr marL="0" indent="0">
              <a:buNone/>
            </a:pPr>
            <a:endParaRPr lang="en-US" altLang="zh-CN" b="1" dirty="0"/>
          </a:p>
          <a:p>
            <a:pPr marL="0" indent="0">
              <a:buNone/>
            </a:pPr>
            <a:r>
              <a:rPr lang="en-US" altLang="zh-CN" b="1" dirty="0"/>
              <a:t>N</a:t>
            </a:r>
            <a:r>
              <a:rPr lang="en-US" b="1" dirty="0"/>
              <a:t>orth</a:t>
            </a:r>
            <a:r>
              <a:rPr lang="en-US" altLang="zh-CN" b="1" dirty="0"/>
              <a:t>ern</a:t>
            </a:r>
            <a:r>
              <a:rPr lang="zh-CN" altLang="en-US" b="1" dirty="0"/>
              <a:t> </a:t>
            </a:r>
            <a:r>
              <a:rPr lang="en-US" altLang="zh-CN" b="1" dirty="0"/>
              <a:t>China</a:t>
            </a:r>
            <a:endParaRPr lang="en-US" b="1" dirty="0"/>
          </a:p>
          <a:p>
            <a:pPr marL="0" indent="0">
              <a:buNone/>
            </a:pPr>
            <a:r>
              <a:rPr lang="en-US" dirty="0"/>
              <a:t>The original farming in the north is characterized by dry land agriculture, which is closely related to the natural conditions of the Yellow River Basin. It is dry and cold in spring and autumn and rainy in summer. </a:t>
            </a:r>
          </a:p>
          <a:p>
            <a:pPr marL="0" indent="0">
              <a:buNone/>
            </a:pPr>
            <a:r>
              <a:rPr lang="en-US" altLang="zh-CN" b="1" dirty="0"/>
              <a:t>S</a:t>
            </a:r>
            <a:r>
              <a:rPr lang="en-US" b="1" dirty="0"/>
              <a:t>outh</a:t>
            </a:r>
            <a:r>
              <a:rPr lang="en-US" altLang="zh-CN" b="1" dirty="0"/>
              <a:t>ern</a:t>
            </a:r>
            <a:r>
              <a:rPr lang="zh-CN" altLang="en-US" b="1" dirty="0"/>
              <a:t> </a:t>
            </a:r>
            <a:r>
              <a:rPr lang="en-US" altLang="zh-CN" b="1" dirty="0"/>
              <a:t>China</a:t>
            </a:r>
            <a:endParaRPr lang="en-US" b="1" dirty="0"/>
          </a:p>
          <a:p>
            <a:pPr marL="0" indent="0">
              <a:buNone/>
            </a:pPr>
            <a:r>
              <a:rPr lang="en-US" dirty="0"/>
              <a:t>The primitive farming in the south is characterized by rice farming. In the south of the middle and lower reaches of the Yangtze River, the rain is </a:t>
            </a:r>
            <a:r>
              <a:rPr lang="en-US" altLang="zh-CN" dirty="0"/>
              <a:t>abundant</a:t>
            </a:r>
            <a:r>
              <a:rPr lang="en-US" dirty="0"/>
              <a:t>, so rice is chosen as the main crop</a:t>
            </a:r>
            <a:r>
              <a:rPr lang="en-US" altLang="zh-CN" dirty="0"/>
              <a:t>.</a:t>
            </a:r>
          </a:p>
          <a:p>
            <a:pPr marL="0" indent="0">
              <a:buNone/>
            </a:pPr>
            <a:endParaRPr lang="en-US" dirty="0"/>
          </a:p>
          <a:p>
            <a:endParaRPr lang="en-CN"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375957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2828E-8720-FA48-BAE4-69A664BA9EA3}"/>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19935FC8-68A0-9248-A5AB-23306306A8C6}"/>
              </a:ext>
            </a:extLst>
          </p:cNvPr>
          <p:cNvSpPr>
            <a:spLocks noGrp="1"/>
          </p:cNvSpPr>
          <p:nvPr>
            <p:ph idx="1"/>
          </p:nvPr>
        </p:nvSpPr>
        <p:spPr/>
        <p:txBody>
          <a:bodyPr>
            <a:normAutofit lnSpcReduction="10000"/>
          </a:bodyPr>
          <a:lstStyle/>
          <a:p>
            <a:pPr marL="0" indent="0">
              <a:buNone/>
            </a:pPr>
            <a:r>
              <a:rPr lang="en-US" dirty="0"/>
              <a:t>With the development of primitive agriculture, animal husbandry and the settlement life of ancient people, human beings have changed from a food collector to a food producer, which is the first leap of productivity. </a:t>
            </a:r>
          </a:p>
          <a:p>
            <a:pPr marL="0" indent="0">
              <a:buNone/>
            </a:pPr>
            <a:endParaRPr lang="en-US" dirty="0"/>
          </a:p>
          <a:p>
            <a:pPr marL="0" indent="0">
              <a:buNone/>
            </a:pPr>
            <a:r>
              <a:rPr lang="en-US" dirty="0"/>
              <a:t>Agricultural civilization originated in the area with sufficient light, abundant precipitation, high temperature and humidity, which is suitable for agricultural production. It is the cradle of industrial civilization. The agricultural civilization zone is mainly concentrated between 20 and 40 degrees north latitude, which is also the birthplace of early human civilization. Agricultural civilization continued until before the industrial revolution, during which people mainly engaged in agriculture.</a:t>
            </a:r>
            <a:endParaRPr lang="en-CN" dirty="0"/>
          </a:p>
        </p:txBody>
      </p:sp>
    </p:spTree>
    <p:extLst>
      <p:ext uri="{BB962C8B-B14F-4D97-AF65-F5344CB8AC3E}">
        <p14:creationId xmlns:p14="http://schemas.microsoft.com/office/powerpoint/2010/main" val="875189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98DF7-0C92-9F43-B9E7-BF5503ED696E}"/>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9EB72695-0BEC-F940-832D-8FAA84D9841D}"/>
              </a:ext>
            </a:extLst>
          </p:cNvPr>
          <p:cNvSpPr>
            <a:spLocks noGrp="1"/>
          </p:cNvSpPr>
          <p:nvPr>
            <p:ph idx="1"/>
          </p:nvPr>
        </p:nvSpPr>
        <p:spPr/>
        <p:txBody>
          <a:bodyPr/>
          <a:lstStyle/>
          <a:p>
            <a:pPr marL="0" indent="0">
              <a:buNone/>
            </a:pPr>
            <a:r>
              <a:rPr lang="en-US" dirty="0"/>
              <a:t>In essence, agricultural civilization needs to be obedient to heaven, keep watch on the </a:t>
            </a:r>
            <a:r>
              <a:rPr lang="en-US" altLang="zh-CN" dirty="0"/>
              <a:t>fields</a:t>
            </a:r>
            <a:r>
              <a:rPr lang="en-US" dirty="0"/>
              <a:t> and work hard. It </a:t>
            </a:r>
            <a:r>
              <a:rPr lang="en-US" altLang="zh-CN" dirty="0"/>
              <a:t>is</a:t>
            </a:r>
            <a:r>
              <a:rPr lang="zh-CN" altLang="en-US" dirty="0"/>
              <a:t> </a:t>
            </a:r>
            <a:r>
              <a:rPr lang="en-US" altLang="zh-CN" dirty="0"/>
              <a:t>self</a:t>
            </a:r>
            <a:r>
              <a:rPr lang="zh-CN" altLang="en-US" dirty="0"/>
              <a:t> </a:t>
            </a:r>
            <a:r>
              <a:rPr lang="en-US" altLang="zh-CN" dirty="0"/>
              <a:t>sufficient,</a:t>
            </a:r>
            <a:r>
              <a:rPr lang="zh-CN" altLang="en-US" dirty="0"/>
              <a:t> </a:t>
            </a:r>
            <a:r>
              <a:rPr lang="en-US" altLang="zh-CN" dirty="0"/>
              <a:t>so</a:t>
            </a:r>
            <a:r>
              <a:rPr lang="zh-CN" altLang="en-US" dirty="0"/>
              <a:t> </a:t>
            </a:r>
            <a:r>
              <a:rPr lang="en-US" dirty="0"/>
              <a:t>doesn‘t need to cultivate invasion and plunder, but needs to master the agronomy and horticulture for a good harvest; It looks forward to good weather, to create a harmonious environment. Although the farming civilization represented by fishing, firewood, farming and reading is not all pastoral, there are also fights and wars, but it is qualitatively different from nomadic civilization</a:t>
            </a:r>
            <a:r>
              <a:rPr lang="en-US" altLang="zh-CN" dirty="0"/>
              <a:t>.</a:t>
            </a:r>
            <a:r>
              <a:rPr lang="zh-CN" altLang="en-US" dirty="0"/>
              <a:t> </a:t>
            </a:r>
            <a:r>
              <a:rPr lang="en-US" altLang="zh-CN" dirty="0"/>
              <a:t>It</a:t>
            </a:r>
            <a:r>
              <a:rPr lang="zh-CN" altLang="en-US" dirty="0"/>
              <a:t> </a:t>
            </a:r>
            <a:r>
              <a:rPr lang="en-US" altLang="zh-CN" dirty="0"/>
              <a:t>helps</a:t>
            </a:r>
            <a:r>
              <a:rPr lang="zh-CN" altLang="en-US" dirty="0"/>
              <a:t> </a:t>
            </a:r>
            <a:r>
              <a:rPr lang="en-US" altLang="zh-CN" dirty="0"/>
              <a:t>to</a:t>
            </a:r>
            <a:r>
              <a:rPr lang="zh-CN" altLang="en-US" dirty="0"/>
              <a:t> </a:t>
            </a:r>
            <a:r>
              <a:rPr lang="en-US" altLang="zh-CN" dirty="0"/>
              <a:t>boost</a:t>
            </a:r>
            <a:r>
              <a:rPr lang="zh-CN" altLang="en-US" dirty="0"/>
              <a:t> </a:t>
            </a:r>
            <a:r>
              <a:rPr lang="en-US" altLang="zh-CN" dirty="0"/>
              <a:t>productivity</a:t>
            </a:r>
            <a:r>
              <a:rPr lang="zh-CN" altLang="en-US" dirty="0"/>
              <a:t> </a:t>
            </a:r>
            <a:r>
              <a:rPr lang="en-US" altLang="zh-CN" dirty="0"/>
              <a:t>and</a:t>
            </a:r>
            <a:r>
              <a:rPr lang="zh-CN" altLang="en-US" dirty="0"/>
              <a:t> </a:t>
            </a:r>
            <a:r>
              <a:rPr lang="en-US" altLang="zh-CN" dirty="0"/>
              <a:t>lay</a:t>
            </a:r>
            <a:r>
              <a:rPr lang="zh-CN" altLang="en-US" dirty="0"/>
              <a:t> </a:t>
            </a:r>
            <a:r>
              <a:rPr lang="en-US" altLang="zh-CN" dirty="0"/>
              <a:t>the</a:t>
            </a:r>
            <a:r>
              <a:rPr lang="zh-CN" altLang="en-US" dirty="0"/>
              <a:t> </a:t>
            </a:r>
            <a:r>
              <a:rPr lang="en-US" altLang="zh-CN" dirty="0"/>
              <a:t>foundation</a:t>
            </a:r>
            <a:r>
              <a:rPr lang="zh-CN" altLang="en-US" dirty="0"/>
              <a:t> </a:t>
            </a:r>
            <a:r>
              <a:rPr lang="en-US" altLang="zh-CN" dirty="0"/>
              <a:t>for</a:t>
            </a:r>
            <a:r>
              <a:rPr lang="zh-CN" altLang="en-US" dirty="0"/>
              <a:t> </a:t>
            </a:r>
            <a:r>
              <a:rPr lang="en-US" altLang="zh-CN" dirty="0"/>
              <a:t>scientific</a:t>
            </a:r>
            <a:r>
              <a:rPr lang="zh-CN" altLang="en-US" dirty="0"/>
              <a:t> </a:t>
            </a:r>
            <a:r>
              <a:rPr lang="en-US" altLang="zh-CN" dirty="0"/>
              <a:t>and</a:t>
            </a:r>
            <a:r>
              <a:rPr lang="zh-CN" altLang="en-US" dirty="0"/>
              <a:t> </a:t>
            </a:r>
            <a:r>
              <a:rPr lang="en-US" altLang="zh-CN" dirty="0"/>
              <a:t>cultural</a:t>
            </a:r>
            <a:r>
              <a:rPr lang="zh-CN" altLang="en-US" dirty="0"/>
              <a:t> </a:t>
            </a:r>
            <a:r>
              <a:rPr lang="en-US" altLang="zh-CN" dirty="0"/>
              <a:t>development.</a:t>
            </a:r>
            <a:endParaRPr lang="en-US" dirty="0"/>
          </a:p>
        </p:txBody>
      </p:sp>
    </p:spTree>
    <p:extLst>
      <p:ext uri="{BB962C8B-B14F-4D97-AF65-F5344CB8AC3E}">
        <p14:creationId xmlns:p14="http://schemas.microsoft.com/office/powerpoint/2010/main" val="2709735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BAA3-3888-A244-BC1D-40073FCA1824}"/>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2466A7D5-56E1-CA4C-B329-7BE5E7491451}"/>
              </a:ext>
            </a:extLst>
          </p:cNvPr>
          <p:cNvSpPr>
            <a:spLocks noGrp="1"/>
          </p:cNvSpPr>
          <p:nvPr>
            <p:ph idx="1"/>
          </p:nvPr>
        </p:nvSpPr>
        <p:spPr/>
        <p:txBody>
          <a:bodyPr/>
          <a:lstStyle/>
          <a:p>
            <a:r>
              <a:rPr lang="en-US" altLang="zh-CN" b="1" dirty="0"/>
              <a:t>The</a:t>
            </a:r>
            <a:r>
              <a:rPr lang="zh-CN" altLang="en-US" b="1" dirty="0"/>
              <a:t> </a:t>
            </a:r>
            <a:r>
              <a:rPr lang="en-US" altLang="zh-CN" b="1" dirty="0"/>
              <a:t>foundation</a:t>
            </a:r>
            <a:r>
              <a:rPr lang="zh-CN" altLang="en-US" b="1" dirty="0"/>
              <a:t> </a:t>
            </a:r>
            <a:r>
              <a:rPr lang="en-US" altLang="zh-CN" b="1" dirty="0"/>
              <a:t>for</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p>
          <a:p>
            <a:pPr lvl="1"/>
            <a:r>
              <a:rPr lang="en-US" altLang="zh-CN" dirty="0"/>
              <a:t>Natural</a:t>
            </a:r>
            <a:r>
              <a:rPr lang="zh-CN" altLang="en-US" dirty="0"/>
              <a:t> </a:t>
            </a:r>
            <a:r>
              <a:rPr lang="en-US" altLang="zh-CN" dirty="0"/>
              <a:t>Foundation</a:t>
            </a:r>
          </a:p>
          <a:p>
            <a:pPr lvl="1"/>
            <a:r>
              <a:rPr lang="en-US" altLang="zh-CN" b="1" dirty="0"/>
              <a:t>Historical</a:t>
            </a:r>
            <a:r>
              <a:rPr lang="zh-CN" altLang="en-US" b="1" dirty="0"/>
              <a:t> </a:t>
            </a:r>
            <a:r>
              <a:rPr lang="en-US" altLang="zh-CN" b="1" dirty="0"/>
              <a:t>Foundation</a:t>
            </a:r>
          </a:p>
          <a:p>
            <a:pPr lvl="1"/>
            <a:r>
              <a:rPr lang="en-US" altLang="zh-CN" dirty="0"/>
              <a:t>Religious</a:t>
            </a:r>
            <a:r>
              <a:rPr lang="zh-CN" altLang="en-US" dirty="0"/>
              <a:t> </a:t>
            </a:r>
            <a:r>
              <a:rPr lang="en-US" altLang="zh-CN" dirty="0"/>
              <a:t>Foundation</a:t>
            </a:r>
          </a:p>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p>
          <a:p>
            <a:r>
              <a:rPr lang="en-US" altLang="zh-CN" dirty="0"/>
              <a:t>Historical</a:t>
            </a:r>
            <a:r>
              <a:rPr lang="zh-CN" altLang="en-US" dirty="0"/>
              <a:t> </a:t>
            </a:r>
            <a:r>
              <a:rPr lang="en-US" altLang="zh-CN" dirty="0"/>
              <a:t>changes</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endParaRPr lang="en-CN" dirty="0"/>
          </a:p>
        </p:txBody>
      </p:sp>
    </p:spTree>
    <p:extLst>
      <p:ext uri="{BB962C8B-B14F-4D97-AF65-F5344CB8AC3E}">
        <p14:creationId xmlns:p14="http://schemas.microsoft.com/office/powerpoint/2010/main" val="2161698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9F3A0-8674-0B4D-978B-1F92E2C90767}"/>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F7241265-1287-5146-A5CE-2D807A24B086}"/>
              </a:ext>
            </a:extLst>
          </p:cNvPr>
          <p:cNvSpPr>
            <a:spLocks noGrp="1"/>
          </p:cNvSpPr>
          <p:nvPr>
            <p:ph idx="1"/>
          </p:nvPr>
        </p:nvSpPr>
        <p:spPr/>
        <p:txBody>
          <a:bodyPr>
            <a:normAutofit/>
          </a:bodyPr>
          <a:lstStyle/>
          <a:p>
            <a:pPr marL="0" indent="0">
              <a:buNone/>
            </a:pPr>
            <a:r>
              <a:rPr lang="en-US" altLang="zh-CN" b="1" dirty="0"/>
              <a:t>2.</a:t>
            </a:r>
            <a:r>
              <a:rPr lang="zh-CN" altLang="en-US" b="1" dirty="0"/>
              <a:t>    </a:t>
            </a:r>
            <a:r>
              <a:rPr lang="en-CN" b="1" dirty="0"/>
              <a:t>His</a:t>
            </a:r>
            <a:r>
              <a:rPr lang="en-US" altLang="zh-CN" b="1" dirty="0" err="1"/>
              <a:t>torical</a:t>
            </a:r>
            <a:r>
              <a:rPr lang="zh-CN" altLang="en-US" b="1" dirty="0"/>
              <a:t> </a:t>
            </a:r>
            <a:r>
              <a:rPr lang="en-US" altLang="zh-CN" b="1" dirty="0"/>
              <a:t>Foundation</a:t>
            </a:r>
          </a:p>
          <a:p>
            <a:pPr marL="0" indent="0">
              <a:buNone/>
            </a:pPr>
            <a:endParaRPr lang="en-US" altLang="zh-CN" b="1" dirty="0"/>
          </a:p>
          <a:p>
            <a:pPr marL="0" indent="0">
              <a:buNone/>
            </a:pPr>
            <a:r>
              <a:rPr lang="en-US" altLang="zh-CN" dirty="0"/>
              <a:t>Through hunting, the needs of people‘s survival</a:t>
            </a:r>
            <a:r>
              <a:rPr lang="zh-CN" altLang="en-US" dirty="0"/>
              <a:t> </a:t>
            </a:r>
            <a:r>
              <a:rPr lang="en-US" altLang="zh-CN" dirty="0"/>
              <a:t>could</a:t>
            </a:r>
            <a:r>
              <a:rPr lang="zh-CN" altLang="en-US" dirty="0"/>
              <a:t> </a:t>
            </a:r>
            <a:r>
              <a:rPr lang="en-US" altLang="zh-CN" dirty="0"/>
              <a:t>not</a:t>
            </a:r>
            <a:r>
              <a:rPr lang="zh-CN" altLang="en-US" dirty="0"/>
              <a:t> </a:t>
            </a:r>
            <a:r>
              <a:rPr lang="en-US" altLang="zh-CN" dirty="0"/>
              <a:t>be</a:t>
            </a:r>
            <a:r>
              <a:rPr lang="zh-CN" altLang="en-US" dirty="0"/>
              <a:t> </a:t>
            </a:r>
            <a:r>
              <a:rPr lang="en-US" altLang="zh-CN" dirty="0"/>
              <a:t>met, so</a:t>
            </a:r>
            <a:r>
              <a:rPr lang="zh-CN" altLang="en-US" dirty="0"/>
              <a:t> </a:t>
            </a:r>
            <a:r>
              <a:rPr lang="en-US" altLang="zh-CN" dirty="0"/>
              <a:t>agriculture</a:t>
            </a:r>
            <a:r>
              <a:rPr lang="zh-CN" altLang="en-US" dirty="0"/>
              <a:t> </a:t>
            </a:r>
            <a:r>
              <a:rPr lang="en-US" altLang="zh-CN" dirty="0"/>
              <a:t>and</a:t>
            </a:r>
            <a:r>
              <a:rPr lang="zh-CN" altLang="en-US" dirty="0"/>
              <a:t> </a:t>
            </a:r>
            <a:r>
              <a:rPr lang="en-US" altLang="zh-CN" dirty="0"/>
              <a:t>animal</a:t>
            </a:r>
            <a:r>
              <a:rPr lang="zh-CN" altLang="en-US" dirty="0"/>
              <a:t> </a:t>
            </a:r>
            <a:r>
              <a:rPr lang="en-US" altLang="zh-CN" dirty="0"/>
              <a:t>husbandry</a:t>
            </a:r>
            <a:r>
              <a:rPr lang="zh-CN" altLang="en-US" dirty="0"/>
              <a:t> </a:t>
            </a:r>
            <a:r>
              <a:rPr lang="en-US" altLang="zh-CN" dirty="0"/>
              <a:t>have</a:t>
            </a:r>
            <a:r>
              <a:rPr lang="zh-CN" altLang="en-US" dirty="0"/>
              <a:t> </a:t>
            </a:r>
            <a:r>
              <a:rPr lang="en-US" altLang="zh-CN" dirty="0"/>
              <a:t>become</a:t>
            </a:r>
            <a:r>
              <a:rPr lang="zh-CN" altLang="en-US" dirty="0"/>
              <a:t> </a:t>
            </a:r>
            <a:r>
              <a:rPr lang="en-US" altLang="zh-CN" dirty="0"/>
              <a:t>a</a:t>
            </a:r>
            <a:r>
              <a:rPr lang="zh-CN" altLang="en-US" dirty="0"/>
              <a:t> </a:t>
            </a:r>
            <a:r>
              <a:rPr lang="en-US" altLang="zh-CN" dirty="0"/>
              <a:t>more</a:t>
            </a:r>
            <a:r>
              <a:rPr lang="zh-CN" altLang="en-US" dirty="0"/>
              <a:t> </a:t>
            </a:r>
            <a:r>
              <a:rPr lang="en-US" altLang="zh-CN" dirty="0"/>
              <a:t>popular</a:t>
            </a:r>
            <a:r>
              <a:rPr lang="zh-CN" altLang="en-US" dirty="0"/>
              <a:t> </a:t>
            </a:r>
            <a:r>
              <a:rPr lang="en-US" altLang="zh-CN" dirty="0"/>
              <a:t>and</a:t>
            </a:r>
            <a:r>
              <a:rPr lang="zh-CN" altLang="en-US" dirty="0"/>
              <a:t> </a:t>
            </a:r>
            <a:r>
              <a:rPr lang="en-US" altLang="zh-CN" dirty="0"/>
              <a:t>sustainable</a:t>
            </a:r>
            <a:r>
              <a:rPr lang="zh-CN" altLang="en-US" dirty="0"/>
              <a:t> </a:t>
            </a:r>
            <a:r>
              <a:rPr lang="en-US" altLang="zh-CN" dirty="0"/>
              <a:t>way</a:t>
            </a:r>
            <a:r>
              <a:rPr lang="zh-CN" altLang="en-US" dirty="0"/>
              <a:t> </a:t>
            </a:r>
            <a:r>
              <a:rPr lang="en-US" altLang="zh-CN" dirty="0"/>
              <a:t>for</a:t>
            </a:r>
            <a:r>
              <a:rPr lang="zh-CN" altLang="en-US" dirty="0"/>
              <a:t> </a:t>
            </a:r>
            <a:r>
              <a:rPr lang="en-US" altLang="zh-CN" dirty="0"/>
              <a:t>human</a:t>
            </a:r>
            <a:r>
              <a:rPr lang="zh-CN" altLang="en-US" dirty="0"/>
              <a:t> </a:t>
            </a:r>
            <a:r>
              <a:rPr lang="en-US" altLang="zh-CN" dirty="0"/>
              <a:t>survival. </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originated</a:t>
            </a:r>
            <a:r>
              <a:rPr lang="zh-CN" altLang="en-US" dirty="0"/>
              <a:t> </a:t>
            </a:r>
            <a:r>
              <a:rPr lang="en-US" altLang="zh-CN" dirty="0"/>
              <a:t>in</a:t>
            </a:r>
            <a:r>
              <a:rPr lang="zh-CN" altLang="en-US" dirty="0"/>
              <a:t> </a:t>
            </a:r>
            <a:r>
              <a:rPr lang="en-US" altLang="zh-CN" dirty="0"/>
              <a:t>the</a:t>
            </a:r>
            <a:r>
              <a:rPr lang="zh-CN" altLang="en-US" dirty="0"/>
              <a:t> </a:t>
            </a:r>
            <a:r>
              <a:rPr lang="en-US" altLang="zh-CN" dirty="0"/>
              <a:t>maintenance</a:t>
            </a:r>
            <a:r>
              <a:rPr lang="zh-CN" altLang="en-US" dirty="0"/>
              <a:t> </a:t>
            </a:r>
            <a:r>
              <a:rPr lang="en-US" altLang="zh-CN" dirty="0"/>
              <a:t>of</a:t>
            </a:r>
            <a:r>
              <a:rPr lang="zh-CN" altLang="en-US" dirty="0"/>
              <a:t> </a:t>
            </a:r>
            <a:r>
              <a:rPr lang="en-US" altLang="zh-CN" dirty="0"/>
              <a:t>stable</a:t>
            </a:r>
            <a:r>
              <a:rPr lang="zh-CN" altLang="en-US" dirty="0"/>
              <a:t> </a:t>
            </a:r>
            <a:r>
              <a:rPr lang="en-US" altLang="zh-CN" dirty="0"/>
              <a:t>harvest</a:t>
            </a:r>
            <a:r>
              <a:rPr lang="zh-CN" altLang="en-US" dirty="0"/>
              <a:t> </a:t>
            </a:r>
            <a:r>
              <a:rPr lang="en-US" altLang="zh-CN" dirty="0"/>
              <a:t>and</a:t>
            </a:r>
            <a:r>
              <a:rPr lang="zh-CN" altLang="en-US" dirty="0"/>
              <a:t> </a:t>
            </a:r>
            <a:r>
              <a:rPr lang="en-US" altLang="zh-CN" dirty="0"/>
              <a:t>productivity,</a:t>
            </a:r>
            <a:r>
              <a:rPr lang="zh-CN" altLang="en-US" dirty="0"/>
              <a:t> </a:t>
            </a:r>
            <a:r>
              <a:rPr lang="en-US" altLang="zh-CN" dirty="0"/>
              <a:t>and</a:t>
            </a:r>
            <a:r>
              <a:rPr lang="zh-CN" altLang="en-US" dirty="0"/>
              <a:t> </a:t>
            </a:r>
            <a:r>
              <a:rPr lang="en-US" altLang="zh-CN" dirty="0"/>
              <a:t>it</a:t>
            </a:r>
            <a:r>
              <a:rPr lang="zh-CN" altLang="en-US" dirty="0"/>
              <a:t> </a:t>
            </a:r>
            <a:r>
              <a:rPr lang="en-US" altLang="zh-CN" dirty="0"/>
              <a:t>could</a:t>
            </a:r>
            <a:r>
              <a:rPr lang="zh-CN" altLang="en-US" dirty="0"/>
              <a:t> </a:t>
            </a:r>
            <a:r>
              <a:rPr lang="en-US" altLang="zh-CN" dirty="0"/>
              <a:t>be</a:t>
            </a:r>
            <a:r>
              <a:rPr lang="zh-CN" altLang="en-US" dirty="0"/>
              <a:t> </a:t>
            </a:r>
            <a:r>
              <a:rPr lang="en-US" altLang="zh-CN" dirty="0"/>
              <a:t>seen</a:t>
            </a:r>
            <a:r>
              <a:rPr lang="zh-CN" altLang="en-US" dirty="0"/>
              <a:t> </a:t>
            </a:r>
            <a:r>
              <a:rPr lang="en-US" altLang="zh-CN" dirty="0"/>
              <a:t>from</a:t>
            </a:r>
            <a:r>
              <a:rPr lang="zh-CN" altLang="en-US" dirty="0"/>
              <a:t> </a:t>
            </a:r>
            <a:r>
              <a:rPr lang="en-US" altLang="zh-CN" dirty="0"/>
              <a:t>the</a:t>
            </a:r>
            <a:r>
              <a:rPr lang="zh-CN" altLang="en-US" dirty="0"/>
              <a:t> </a:t>
            </a:r>
            <a:r>
              <a:rPr lang="en-US" altLang="zh-CN" dirty="0"/>
              <a:t>Chinese</a:t>
            </a:r>
            <a:r>
              <a:rPr lang="zh-CN" altLang="en-US" dirty="0"/>
              <a:t> </a:t>
            </a:r>
            <a:r>
              <a:rPr lang="en-US" altLang="zh-CN" dirty="0"/>
              <a:t>characters</a:t>
            </a:r>
            <a:r>
              <a:rPr lang="zh-CN" altLang="en-US" dirty="0"/>
              <a:t> </a:t>
            </a:r>
            <a:r>
              <a:rPr lang="en-US" altLang="zh-CN" dirty="0"/>
              <a:t>for</a:t>
            </a:r>
            <a:r>
              <a:rPr lang="zh-CN" altLang="en-US" dirty="0"/>
              <a:t> </a:t>
            </a:r>
            <a:r>
              <a:rPr lang="en-US" altLang="zh-CN" dirty="0"/>
              <a:t>man</a:t>
            </a:r>
            <a:r>
              <a:rPr lang="zh-CN" altLang="en-US" dirty="0"/>
              <a:t> </a:t>
            </a:r>
            <a:r>
              <a:rPr lang="en-US" altLang="zh-CN" dirty="0"/>
              <a:t>–</a:t>
            </a:r>
            <a:r>
              <a:rPr lang="zh-CN" altLang="en-US" dirty="0"/>
              <a:t> 男 </a:t>
            </a:r>
            <a:r>
              <a:rPr lang="en-US" altLang="zh-CN" dirty="0"/>
              <a:t>and</a:t>
            </a:r>
            <a:r>
              <a:rPr lang="zh-CN" altLang="en-US" dirty="0"/>
              <a:t> </a:t>
            </a:r>
            <a:r>
              <a:rPr lang="en-US" altLang="zh-CN" dirty="0"/>
              <a:t>women</a:t>
            </a:r>
            <a:r>
              <a:rPr lang="zh-CN" altLang="en-US" dirty="0"/>
              <a:t> </a:t>
            </a:r>
            <a:r>
              <a:rPr lang="en-US" altLang="zh-CN" dirty="0"/>
              <a:t>–</a:t>
            </a:r>
            <a:r>
              <a:rPr lang="zh-CN" altLang="en-US" dirty="0"/>
              <a:t> 女</a:t>
            </a:r>
            <a:r>
              <a:rPr lang="en-US" altLang="zh-CN" dirty="0"/>
              <a:t>.</a:t>
            </a:r>
          </a:p>
          <a:p>
            <a:pPr marL="0" indent="0">
              <a:buNone/>
            </a:pPr>
            <a:endParaRPr lang="en-US" altLang="zh-CN" dirty="0"/>
          </a:p>
          <a:p>
            <a:pPr marL="0" indent="0">
              <a:buNone/>
            </a:pPr>
            <a:endParaRPr lang="en-US" altLang="zh-CN" dirty="0"/>
          </a:p>
        </p:txBody>
      </p:sp>
    </p:spTree>
    <p:extLst>
      <p:ext uri="{BB962C8B-B14F-4D97-AF65-F5344CB8AC3E}">
        <p14:creationId xmlns:p14="http://schemas.microsoft.com/office/powerpoint/2010/main" val="3779400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p:txBody>
          <a:bodyPr/>
          <a:lstStyle/>
          <a:p>
            <a:pPr marL="0" indent="0">
              <a:buNone/>
            </a:pPr>
            <a:r>
              <a:rPr lang="en-US" altLang="zh-CN" dirty="0"/>
              <a:t>Animal</a:t>
            </a:r>
            <a:r>
              <a:rPr lang="zh-CN" altLang="en-US" dirty="0"/>
              <a:t> </a:t>
            </a:r>
            <a:r>
              <a:rPr lang="en-US" altLang="zh-CN" dirty="0"/>
              <a:t>husbandry</a:t>
            </a:r>
            <a:r>
              <a:rPr lang="zh-CN" altLang="en-US" dirty="0"/>
              <a:t> </a:t>
            </a:r>
            <a:r>
              <a:rPr lang="en-US" altLang="zh-CN" dirty="0"/>
              <a:t>is</a:t>
            </a:r>
            <a:r>
              <a:rPr lang="zh-CN" altLang="en-US" dirty="0"/>
              <a:t> </a:t>
            </a:r>
            <a:r>
              <a:rPr lang="en-US" altLang="zh-CN" dirty="0"/>
              <a:t>very</a:t>
            </a:r>
            <a:r>
              <a:rPr lang="zh-CN" altLang="en-US" dirty="0"/>
              <a:t> </a:t>
            </a:r>
            <a:r>
              <a:rPr lang="en-US" altLang="zh-CN" dirty="0"/>
              <a:t>important</a:t>
            </a:r>
            <a:r>
              <a:rPr lang="zh-CN" altLang="en-US" dirty="0"/>
              <a:t> </a:t>
            </a:r>
            <a:r>
              <a:rPr lang="en-US" altLang="zh-CN" dirty="0"/>
              <a:t>for</a:t>
            </a:r>
            <a:r>
              <a:rPr lang="zh-CN" altLang="en-US" dirty="0"/>
              <a:t> </a:t>
            </a:r>
            <a:r>
              <a:rPr lang="en-US" altLang="zh-CN" dirty="0"/>
              <a:t>families</a:t>
            </a:r>
            <a:r>
              <a:rPr lang="zh-CN" altLang="en-US" dirty="0"/>
              <a:t> </a:t>
            </a:r>
            <a:r>
              <a:rPr lang="en-US" altLang="zh-CN" dirty="0"/>
              <a:t>in</a:t>
            </a:r>
            <a:r>
              <a:rPr lang="zh-CN" altLang="en-US" dirty="0"/>
              <a:t> </a:t>
            </a:r>
            <a:r>
              <a:rPr lang="en-US" altLang="zh-CN" dirty="0"/>
              <a:t>ancient</a:t>
            </a:r>
            <a:r>
              <a:rPr lang="zh-CN" altLang="en-US" dirty="0"/>
              <a:t> </a:t>
            </a:r>
            <a:r>
              <a:rPr lang="en-US" altLang="zh-CN" dirty="0"/>
              <a:t>China,</a:t>
            </a:r>
            <a:r>
              <a:rPr lang="zh-CN" altLang="en-US" dirty="0"/>
              <a:t> </a:t>
            </a:r>
            <a:r>
              <a:rPr lang="en-US" altLang="zh-CN" dirty="0"/>
              <a:t>this</a:t>
            </a:r>
            <a:r>
              <a:rPr lang="zh-CN" altLang="en-US" dirty="0"/>
              <a:t> </a:t>
            </a:r>
            <a:r>
              <a:rPr lang="en-US" altLang="zh-CN" dirty="0"/>
              <a:t>could</a:t>
            </a:r>
            <a:r>
              <a:rPr lang="zh-CN" altLang="en-US" dirty="0"/>
              <a:t> </a:t>
            </a:r>
            <a:r>
              <a:rPr lang="en-US" altLang="zh-CN" dirty="0"/>
              <a:t>be</a:t>
            </a:r>
            <a:r>
              <a:rPr lang="zh-CN" altLang="en-US" dirty="0"/>
              <a:t> </a:t>
            </a:r>
            <a:r>
              <a:rPr lang="en-US" altLang="zh-CN" dirty="0"/>
              <a:t>seen</a:t>
            </a:r>
            <a:r>
              <a:rPr lang="zh-CN" altLang="en-US" dirty="0"/>
              <a:t> </a:t>
            </a:r>
            <a:r>
              <a:rPr lang="en-US" altLang="zh-CN" dirty="0"/>
              <a:t>through</a:t>
            </a:r>
            <a:r>
              <a:rPr lang="zh-CN" altLang="en-US" dirty="0"/>
              <a:t> </a:t>
            </a:r>
            <a:r>
              <a:rPr lang="en-US" altLang="zh-CN" dirty="0"/>
              <a:t>the</a:t>
            </a:r>
            <a:r>
              <a:rPr lang="zh-CN" altLang="en-US" dirty="0"/>
              <a:t> </a:t>
            </a:r>
            <a:r>
              <a:rPr lang="en-US" altLang="zh-CN" dirty="0"/>
              <a:t>character</a:t>
            </a:r>
            <a:r>
              <a:rPr lang="zh-CN" altLang="en-US" dirty="0"/>
              <a:t> </a:t>
            </a:r>
            <a:r>
              <a:rPr lang="en-US" altLang="zh-CN" dirty="0"/>
              <a:t>for</a:t>
            </a:r>
            <a:r>
              <a:rPr lang="zh-CN" altLang="en-US" dirty="0"/>
              <a:t> </a:t>
            </a:r>
            <a:r>
              <a:rPr lang="en-US" altLang="zh-CN" dirty="0"/>
              <a:t>‘home’</a:t>
            </a:r>
            <a:r>
              <a:rPr lang="zh-CN" altLang="en-US" dirty="0"/>
              <a:t> </a:t>
            </a:r>
            <a:r>
              <a:rPr lang="en-US" altLang="zh-CN" dirty="0"/>
              <a:t>–</a:t>
            </a:r>
            <a:r>
              <a:rPr lang="zh-CN" altLang="en-US" dirty="0"/>
              <a:t>  </a:t>
            </a:r>
            <a:r>
              <a:rPr lang="en-US" altLang="zh-CN" dirty="0" err="1"/>
              <a:t>jia</a:t>
            </a:r>
            <a:r>
              <a:rPr lang="zh-CN" altLang="en-US" dirty="0"/>
              <a:t> </a:t>
            </a:r>
            <a:r>
              <a:rPr lang="en-US" altLang="zh-CN" dirty="0"/>
              <a:t>‘</a:t>
            </a:r>
            <a:r>
              <a:rPr lang="zh-CN" altLang="en-US" dirty="0"/>
              <a:t>家</a:t>
            </a:r>
            <a:r>
              <a:rPr lang="en-US" altLang="zh-CN" dirty="0"/>
              <a:t>’.</a:t>
            </a:r>
          </a:p>
          <a:p>
            <a:pPr marL="0" indent="0">
              <a:buNone/>
            </a:pPr>
            <a:endParaRPr lang="en-US" altLang="zh-CN" dirty="0"/>
          </a:p>
          <a:p>
            <a:r>
              <a:rPr lang="en-US" i="1" dirty="0" err="1"/>
              <a:t>jia</a:t>
            </a:r>
            <a:r>
              <a:rPr lang="en-US" i="1" dirty="0"/>
              <a:t> </a:t>
            </a:r>
            <a:r>
              <a:rPr lang="zh-CN" altLang="en-US" dirty="0"/>
              <a:t>家</a:t>
            </a:r>
            <a:r>
              <a:rPr lang="en-US" dirty="0"/>
              <a:t>, “family”, designates a small residential unit. </a:t>
            </a:r>
          </a:p>
          <a:p>
            <a:r>
              <a:rPr lang="en-US" dirty="0"/>
              <a:t>The “nuclear family” included the parents and their children, and the extended family consisted of two or more nuclear families.</a:t>
            </a:r>
          </a:p>
          <a:p>
            <a:r>
              <a:rPr lang="en-US" dirty="0"/>
              <a:t>Jia</a:t>
            </a:r>
            <a:r>
              <a:rPr lang="zh-CN" altLang="en-US" dirty="0"/>
              <a:t> </a:t>
            </a:r>
            <a:r>
              <a:rPr lang="en-US" altLang="zh-CN" dirty="0"/>
              <a:t>is</a:t>
            </a:r>
            <a:r>
              <a:rPr lang="zh-CN" altLang="en-US" dirty="0"/>
              <a:t> </a:t>
            </a:r>
            <a:r>
              <a:rPr lang="en-US" altLang="zh-CN" dirty="0"/>
              <a:t>also</a:t>
            </a:r>
            <a:r>
              <a:rPr lang="zh-CN" altLang="en-US" dirty="0"/>
              <a:t> </a:t>
            </a:r>
            <a:r>
              <a:rPr lang="en-US" altLang="zh-CN" dirty="0"/>
              <a:t>the</a:t>
            </a:r>
            <a:r>
              <a:rPr lang="en-US" dirty="0"/>
              <a:t> home where one’s family is living in</a:t>
            </a:r>
            <a:r>
              <a:rPr lang="en-US" altLang="zh-CN" dirty="0"/>
              <a:t>.</a:t>
            </a:r>
            <a:endParaRPr lang="en-GB" dirty="0"/>
          </a:p>
          <a:p>
            <a:endParaRPr lang="en-GB" dirty="0"/>
          </a:p>
          <a:p>
            <a:pPr marL="0" indent="0">
              <a:buNone/>
            </a:pPr>
            <a:endParaRPr lang="en-US" altLang="zh-CN" dirty="0"/>
          </a:p>
          <a:p>
            <a:pPr marL="0" indent="0">
              <a:buNone/>
            </a:pPr>
            <a:endParaRPr lang="en-CN" dirty="0"/>
          </a:p>
        </p:txBody>
      </p:sp>
      <p:pic>
        <p:nvPicPr>
          <p:cNvPr id="6" name="Picture 5">
            <a:extLst>
              <a:ext uri="{FF2B5EF4-FFF2-40B4-BE49-F238E27FC236}">
                <a16:creationId xmlns:a16="http://schemas.microsoft.com/office/drawing/2014/main" id="{B9AA183A-7966-3E4E-87F2-3E226D902F8B}"/>
              </a:ext>
            </a:extLst>
          </p:cNvPr>
          <p:cNvPicPr>
            <a:picLocks noChangeAspect="1"/>
          </p:cNvPicPr>
          <p:nvPr/>
        </p:nvPicPr>
        <p:blipFill>
          <a:blip r:embed="rId2"/>
          <a:stretch>
            <a:fillRect/>
          </a:stretch>
        </p:blipFill>
        <p:spPr>
          <a:xfrm>
            <a:off x="2557738" y="5339255"/>
            <a:ext cx="7076524" cy="1360870"/>
          </a:xfrm>
          <a:prstGeom prst="rect">
            <a:avLst/>
          </a:prstGeom>
        </p:spPr>
      </p:pic>
    </p:spTree>
    <p:extLst>
      <p:ext uri="{BB962C8B-B14F-4D97-AF65-F5344CB8AC3E}">
        <p14:creationId xmlns:p14="http://schemas.microsoft.com/office/powerpoint/2010/main" val="334414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E39412F-5B30-439A-81FE-025D02B3BE53}"/>
              </a:ext>
            </a:extLst>
          </p:cNvPr>
          <p:cNvSpPr>
            <a:spLocks noGrp="1" noChangeArrowheads="1"/>
          </p:cNvSpPr>
          <p:nvPr>
            <p:ph type="title"/>
          </p:nvPr>
        </p:nvSpPr>
        <p:spPr>
          <a:xfrm>
            <a:off x="2926528" y="1793991"/>
            <a:ext cx="7024744" cy="572536"/>
          </a:xfrm>
        </p:spPr>
        <p:txBody>
          <a:bodyPr>
            <a:normAutofit/>
          </a:bodyPr>
          <a:lstStyle/>
          <a:p>
            <a:r>
              <a:rPr lang="en-GB" altLang="en-US" sz="2400" dirty="0"/>
              <a:t>The Earliest H</a:t>
            </a:r>
            <a:r>
              <a:rPr lang="en-US" altLang="zh-CN" sz="2400" dirty="0" err="1"/>
              <a:t>ouse</a:t>
            </a:r>
            <a:r>
              <a:rPr lang="en-US" altLang="zh-CN" sz="2400" dirty="0"/>
              <a:t>: from </a:t>
            </a:r>
            <a:r>
              <a:rPr lang="en-GB" altLang="en-US" sz="2400" dirty="0" err="1"/>
              <a:t>Banpo</a:t>
            </a:r>
            <a:r>
              <a:rPr lang="en-GB" altLang="en-US" sz="2400" dirty="0"/>
              <a:t> Culture</a:t>
            </a:r>
          </a:p>
        </p:txBody>
      </p:sp>
      <p:pic>
        <p:nvPicPr>
          <p:cNvPr id="6" name="Picture 2">
            <a:extLst>
              <a:ext uri="{FF2B5EF4-FFF2-40B4-BE49-F238E27FC236}">
                <a16:creationId xmlns:a16="http://schemas.microsoft.com/office/drawing/2014/main" id="{723E8F36-EACC-408D-9F3D-85D2F85671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63978" y="2286000"/>
            <a:ext cx="5630756" cy="35941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71DB736-F1C8-8340-AA80-E74A20D33722}"/>
              </a:ext>
            </a:extLst>
          </p:cNvPr>
          <p:cNvSpPr txBox="1"/>
          <p:nvPr/>
        </p:nvSpPr>
        <p:spPr>
          <a:xfrm>
            <a:off x="2209800" y="6019800"/>
            <a:ext cx="8458200" cy="738664"/>
          </a:xfrm>
          <a:prstGeom prst="rect">
            <a:avLst/>
          </a:prstGeom>
          <a:noFill/>
        </p:spPr>
        <p:txBody>
          <a:bodyPr wrap="square" rtlCol="0">
            <a:spAutoFit/>
          </a:bodyPr>
          <a:lstStyle/>
          <a:p>
            <a:r>
              <a:rPr lang="en-US" sz="1400" dirty="0" err="1"/>
              <a:t>Banpo</a:t>
            </a:r>
            <a:r>
              <a:rPr lang="en-US" sz="1400" dirty="0"/>
              <a:t> site, a Neolithic </a:t>
            </a:r>
            <a:r>
              <a:rPr lang="en-US" sz="1400" dirty="0" err="1"/>
              <a:t>Yangshao</a:t>
            </a:r>
            <a:r>
              <a:rPr lang="en-US" sz="1400" dirty="0"/>
              <a:t> cultural settlement site with a history of more than 6000-6700 years, is located on the East Bank of </a:t>
            </a:r>
            <a:r>
              <a:rPr lang="en-US" sz="1400" dirty="0" err="1"/>
              <a:t>Chanhe</a:t>
            </a:r>
            <a:r>
              <a:rPr lang="en-US" sz="1400" dirty="0"/>
              <a:t> River in Xi'an City, Shaanxi Province, covering an area of about 50000 square meters. The </a:t>
            </a:r>
            <a:r>
              <a:rPr lang="en-US" sz="1400" dirty="0" err="1"/>
              <a:t>Banpo</a:t>
            </a:r>
            <a:r>
              <a:rPr lang="en-US" sz="1400" dirty="0"/>
              <a:t> site was discovered in 1953.</a:t>
            </a:r>
            <a:endParaRPr lang="en-CN" sz="1400" dirty="0"/>
          </a:p>
        </p:txBody>
      </p:sp>
      <p:sp>
        <p:nvSpPr>
          <p:cNvPr id="5" name="Title 1">
            <a:extLst>
              <a:ext uri="{FF2B5EF4-FFF2-40B4-BE49-F238E27FC236}">
                <a16:creationId xmlns:a16="http://schemas.microsoft.com/office/drawing/2014/main" id="{05405985-19A1-CA4F-AF7C-650F784F37C9}"/>
              </a:ext>
            </a:extLst>
          </p:cNvPr>
          <p:cNvSpPr txBox="1">
            <a:spLocks/>
          </p:cNvSpPr>
          <p:nvPr/>
        </p:nvSpPr>
        <p:spPr>
          <a:xfrm>
            <a:off x="1251678" y="382385"/>
            <a:ext cx="10178322" cy="14921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Tree>
    <p:extLst>
      <p:ext uri="{BB962C8B-B14F-4D97-AF65-F5344CB8AC3E}">
        <p14:creationId xmlns:p14="http://schemas.microsoft.com/office/powerpoint/2010/main" val="564066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3BEB-A18F-1049-AB8F-653E2565E2E5}"/>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EB31EC74-9874-2B4E-BD3A-65D84A8B0675}"/>
              </a:ext>
            </a:extLst>
          </p:cNvPr>
          <p:cNvSpPr>
            <a:spLocks noGrp="1"/>
          </p:cNvSpPr>
          <p:nvPr>
            <p:ph idx="1"/>
          </p:nvPr>
        </p:nvSpPr>
        <p:spPr/>
        <p:txBody>
          <a:bodyPr/>
          <a:lstStyle/>
          <a:p>
            <a:pPr marL="0" indent="0">
              <a:buNone/>
            </a:pPr>
            <a:r>
              <a:rPr lang="en-US" altLang="zh-CN" dirty="0"/>
              <a:t>Then</a:t>
            </a:r>
            <a:r>
              <a:rPr lang="zh-CN" altLang="en-US" dirty="0"/>
              <a:t> </a:t>
            </a:r>
            <a:r>
              <a:rPr lang="en-US" altLang="zh-CN" dirty="0"/>
              <a:t>Jia</a:t>
            </a:r>
            <a:r>
              <a:rPr lang="zh-CN" altLang="en-US" dirty="0"/>
              <a:t> 家 </a:t>
            </a:r>
            <a:r>
              <a:rPr lang="en-US" dirty="0"/>
              <a:t>“family” developed into a </a:t>
            </a:r>
            <a:r>
              <a:rPr lang="en-US" dirty="0" err="1"/>
              <a:t>J</a:t>
            </a:r>
            <a:r>
              <a:rPr lang="en-US" altLang="zh-CN" dirty="0" err="1"/>
              <a:t>iazu</a:t>
            </a:r>
            <a:r>
              <a:rPr lang="zh-CN" altLang="en-US" dirty="0"/>
              <a:t> </a:t>
            </a:r>
            <a:r>
              <a:rPr lang="en-US" dirty="0" err="1"/>
              <a:t>家族</a:t>
            </a:r>
            <a:r>
              <a:rPr lang="zh-CN" altLang="en-US" dirty="0"/>
              <a:t> </a:t>
            </a:r>
            <a:r>
              <a:rPr lang="en-US" dirty="0"/>
              <a:t>”</a:t>
            </a:r>
            <a:r>
              <a:rPr lang="en-US" altLang="zh-CN" dirty="0"/>
              <a:t>clan</a:t>
            </a:r>
            <a:r>
              <a:rPr lang="en-US" dirty="0"/>
              <a:t>" with blood ties.</a:t>
            </a:r>
          </a:p>
          <a:p>
            <a:pPr marL="0" indent="0">
              <a:buNone/>
            </a:pPr>
            <a:r>
              <a:rPr lang="en-US" dirty="0"/>
              <a:t>In the late period of primitive tribes, in order to have more living space, the clans with close blood ties combined to form a new collective clan, and several relative clans combined to form a tribe. In order to fight for territory, the tribes fought against each other.</a:t>
            </a:r>
          </a:p>
          <a:p>
            <a:pPr marL="0" indent="0">
              <a:buNone/>
            </a:pPr>
            <a:r>
              <a:rPr lang="en-US" dirty="0"/>
              <a:t>It is said that more than 4000 years ago, the Yellow Emperor and </a:t>
            </a:r>
            <a:r>
              <a:rPr lang="en-US" dirty="0" err="1"/>
              <a:t>Chiyou</a:t>
            </a:r>
            <a:r>
              <a:rPr lang="en-US" dirty="0"/>
              <a:t> fought </a:t>
            </a:r>
            <a:r>
              <a:rPr lang="en-US" altLang="zh-CN" dirty="0"/>
              <a:t>in</a:t>
            </a:r>
            <a:r>
              <a:rPr lang="zh-CN" altLang="en-US" dirty="0"/>
              <a:t> </a:t>
            </a:r>
            <a:r>
              <a:rPr lang="en-US" altLang="zh-CN" dirty="0" err="1"/>
              <a:t>Zhulu</a:t>
            </a:r>
            <a:r>
              <a:rPr lang="en-US" dirty="0"/>
              <a:t>, and</a:t>
            </a:r>
            <a:r>
              <a:rPr lang="en-US" altLang="zh-CN" dirty="0"/>
              <a:t> the</a:t>
            </a:r>
            <a:r>
              <a:rPr lang="zh-CN" altLang="en-US" dirty="0"/>
              <a:t> </a:t>
            </a:r>
            <a:r>
              <a:rPr lang="en-US" altLang="zh-CN" dirty="0"/>
              <a:t>Yellow</a:t>
            </a:r>
            <a:r>
              <a:rPr lang="zh-CN" altLang="en-US" dirty="0"/>
              <a:t> </a:t>
            </a:r>
            <a:r>
              <a:rPr lang="en-US" altLang="zh-CN" dirty="0"/>
              <a:t>Emperor</a:t>
            </a:r>
            <a:r>
              <a:rPr lang="en-US" dirty="0"/>
              <a:t> eventually defeated </a:t>
            </a:r>
            <a:r>
              <a:rPr lang="en-US" dirty="0" err="1"/>
              <a:t>Chiyou</a:t>
            </a:r>
            <a:r>
              <a:rPr lang="en-US" dirty="0"/>
              <a:t>, </a:t>
            </a:r>
            <a:r>
              <a:rPr lang="en-US" altLang="zh-CN" dirty="0"/>
              <a:t>and</a:t>
            </a:r>
            <a:r>
              <a:rPr lang="zh-CN" altLang="en-US" dirty="0"/>
              <a:t> </a:t>
            </a:r>
            <a:r>
              <a:rPr lang="en-US" dirty="0"/>
              <a:t>unified the tribes in the Central Plains, and formed China‘s first national tribal alliance. Because most of these tribes come from Yan</a:t>
            </a:r>
            <a:r>
              <a:rPr lang="zh-CN" altLang="en-US" dirty="0"/>
              <a:t> </a:t>
            </a:r>
            <a:r>
              <a:rPr lang="en-US" altLang="zh-CN" dirty="0"/>
              <a:t>Emperor</a:t>
            </a:r>
            <a:r>
              <a:rPr lang="zh-CN" altLang="en-US" dirty="0"/>
              <a:t> </a:t>
            </a:r>
            <a:r>
              <a:rPr lang="en-US" altLang="zh-CN" dirty="0"/>
              <a:t>and</a:t>
            </a:r>
            <a:r>
              <a:rPr lang="zh-CN" altLang="en-US" dirty="0"/>
              <a:t> </a:t>
            </a:r>
            <a:r>
              <a:rPr lang="en-US" altLang="zh-CN" dirty="0"/>
              <a:t>Yellow</a:t>
            </a:r>
            <a:r>
              <a:rPr lang="zh-CN" altLang="en-US" dirty="0"/>
              <a:t> </a:t>
            </a:r>
            <a:r>
              <a:rPr lang="en-US" altLang="zh-CN" dirty="0"/>
              <a:t>Emperor’s</a:t>
            </a:r>
            <a:r>
              <a:rPr lang="en-US" dirty="0"/>
              <a:t> tribe</a:t>
            </a:r>
            <a:r>
              <a:rPr lang="en-US" altLang="zh-CN" dirty="0"/>
              <a:t>s</a:t>
            </a:r>
            <a:r>
              <a:rPr lang="en-US" dirty="0"/>
              <a:t>, so </a:t>
            </a:r>
            <a:r>
              <a:rPr lang="en-US" altLang="zh-CN" dirty="0"/>
              <a:t>Chinese</a:t>
            </a:r>
            <a:r>
              <a:rPr lang="zh-CN" altLang="en-US" dirty="0"/>
              <a:t> </a:t>
            </a:r>
            <a:r>
              <a:rPr lang="en-US" altLang="zh-CN" dirty="0"/>
              <a:t>would</a:t>
            </a:r>
            <a:r>
              <a:rPr lang="zh-CN" altLang="en-US" dirty="0"/>
              <a:t> </a:t>
            </a:r>
            <a:r>
              <a:rPr lang="en-US" altLang="zh-CN" dirty="0"/>
              <a:t>also</a:t>
            </a:r>
            <a:r>
              <a:rPr lang="zh-CN" altLang="en-US" dirty="0"/>
              <a:t> </a:t>
            </a:r>
            <a:r>
              <a:rPr lang="en-US" altLang="zh-CN" dirty="0"/>
              <a:t>call</a:t>
            </a:r>
            <a:r>
              <a:rPr lang="zh-CN" altLang="en-US" dirty="0"/>
              <a:t> </a:t>
            </a:r>
            <a:r>
              <a:rPr lang="en-US" altLang="zh-CN" dirty="0"/>
              <a:t>themselves</a:t>
            </a:r>
            <a:r>
              <a:rPr lang="zh-CN" altLang="en-US" dirty="0"/>
              <a:t> </a:t>
            </a:r>
            <a:r>
              <a:rPr lang="en-US" dirty="0"/>
              <a:t>“Yan</a:t>
            </a:r>
            <a:r>
              <a:rPr lang="zh-CN" altLang="en-US" dirty="0"/>
              <a:t> </a:t>
            </a:r>
            <a:r>
              <a:rPr lang="en-US" altLang="zh-CN" dirty="0"/>
              <a:t>H</a:t>
            </a:r>
            <a:r>
              <a:rPr lang="en-US" dirty="0"/>
              <a:t>uang descendants".</a:t>
            </a:r>
            <a:endParaRPr lang="en-CN" dirty="0"/>
          </a:p>
        </p:txBody>
      </p:sp>
    </p:spTree>
    <p:extLst>
      <p:ext uri="{BB962C8B-B14F-4D97-AF65-F5344CB8AC3E}">
        <p14:creationId xmlns:p14="http://schemas.microsoft.com/office/powerpoint/2010/main" val="1813280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p:txBody>
          <a:bodyPr/>
          <a:lstStyle/>
          <a:p>
            <a:r>
              <a:rPr lang="en-US" altLang="zh-CN" b="1" dirty="0"/>
              <a:t>The</a:t>
            </a:r>
            <a:r>
              <a:rPr lang="zh-CN" altLang="en-US" b="1" dirty="0"/>
              <a:t> </a:t>
            </a:r>
            <a:r>
              <a:rPr lang="en-US" altLang="zh-CN" b="1" dirty="0"/>
              <a:t>foundation</a:t>
            </a:r>
            <a:r>
              <a:rPr lang="zh-CN" altLang="en-US" b="1" dirty="0"/>
              <a:t> </a:t>
            </a:r>
            <a:r>
              <a:rPr lang="en-US" altLang="zh-CN" b="1" dirty="0"/>
              <a:t>for</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p>
          <a:p>
            <a:pPr lvl="1"/>
            <a:r>
              <a:rPr lang="en-US" altLang="zh-CN" dirty="0"/>
              <a:t>Natural</a:t>
            </a:r>
            <a:r>
              <a:rPr lang="zh-CN" altLang="en-US" dirty="0"/>
              <a:t> </a:t>
            </a:r>
            <a:r>
              <a:rPr lang="en-US" altLang="zh-CN" dirty="0"/>
              <a:t>Foundation</a:t>
            </a:r>
          </a:p>
          <a:p>
            <a:pPr lvl="1"/>
            <a:r>
              <a:rPr lang="en-US" altLang="zh-CN" dirty="0"/>
              <a:t>Historical</a:t>
            </a:r>
            <a:r>
              <a:rPr lang="zh-CN" altLang="en-US" dirty="0"/>
              <a:t> </a:t>
            </a:r>
            <a:r>
              <a:rPr lang="en-US" altLang="zh-CN" dirty="0"/>
              <a:t>Foundation</a:t>
            </a:r>
          </a:p>
          <a:p>
            <a:pPr lvl="1"/>
            <a:r>
              <a:rPr lang="en-US" altLang="zh-CN" b="1" dirty="0"/>
              <a:t>Religious</a:t>
            </a:r>
            <a:r>
              <a:rPr lang="zh-CN" altLang="en-US" b="1" dirty="0"/>
              <a:t> </a:t>
            </a:r>
            <a:r>
              <a:rPr lang="en-US" altLang="zh-CN" b="1" dirty="0"/>
              <a:t>Foundation</a:t>
            </a:r>
          </a:p>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p>
          <a:p>
            <a:r>
              <a:rPr lang="en-US" altLang="zh-CN" dirty="0"/>
              <a:t>Historical</a:t>
            </a:r>
            <a:r>
              <a:rPr lang="zh-CN" altLang="en-US" dirty="0"/>
              <a:t> </a:t>
            </a:r>
            <a:r>
              <a:rPr lang="en-US" altLang="zh-CN" dirty="0"/>
              <a:t>changes</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endParaRPr lang="en-CN" dirty="0"/>
          </a:p>
          <a:p>
            <a:pPr marL="0" indent="0">
              <a:buNone/>
            </a:pPr>
            <a:endParaRPr lang="en-CN" dirty="0"/>
          </a:p>
        </p:txBody>
      </p:sp>
    </p:spTree>
    <p:extLst>
      <p:ext uri="{BB962C8B-B14F-4D97-AF65-F5344CB8AC3E}">
        <p14:creationId xmlns:p14="http://schemas.microsoft.com/office/powerpoint/2010/main" val="2752459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p:txBody>
          <a:bodyPr/>
          <a:lstStyle/>
          <a:p>
            <a:pPr marL="0" indent="0">
              <a:buNone/>
            </a:pPr>
            <a:r>
              <a:rPr lang="en-US" altLang="zh-CN" dirty="0"/>
              <a:t>3.</a:t>
            </a:r>
            <a:r>
              <a:rPr lang="zh-CN" altLang="en-US" dirty="0"/>
              <a:t> </a:t>
            </a:r>
            <a:r>
              <a:rPr lang="en-US" altLang="zh-CN" dirty="0"/>
              <a:t>Religious</a:t>
            </a:r>
            <a:r>
              <a:rPr lang="zh-CN" altLang="en-US" dirty="0"/>
              <a:t> </a:t>
            </a:r>
            <a:r>
              <a:rPr lang="en-US" altLang="zh-CN" dirty="0"/>
              <a:t>Foundation</a:t>
            </a:r>
          </a:p>
          <a:p>
            <a:pPr marL="0" indent="0">
              <a:buNone/>
            </a:pPr>
            <a:endParaRPr lang="en-US" dirty="0"/>
          </a:p>
          <a:p>
            <a:pPr marL="0" indent="0">
              <a:buNone/>
            </a:pPr>
            <a:r>
              <a:rPr lang="en-US" altLang="zh-CN" dirty="0"/>
              <a:t>Chinese</a:t>
            </a:r>
            <a:r>
              <a:rPr lang="zh-CN" altLang="en-US" dirty="0"/>
              <a:t> </a:t>
            </a:r>
            <a:r>
              <a:rPr lang="en-US" altLang="zh-CN" dirty="0"/>
              <a:t>people</a:t>
            </a:r>
            <a:r>
              <a:rPr lang="zh-CN" altLang="en-US" dirty="0"/>
              <a:t> </a:t>
            </a:r>
            <a:r>
              <a:rPr lang="en-US" altLang="zh-CN" dirty="0"/>
              <a:t>believe</a:t>
            </a:r>
            <a:r>
              <a:rPr lang="zh-CN" altLang="en-US" dirty="0"/>
              <a:t> </a:t>
            </a:r>
            <a:r>
              <a:rPr lang="en-US" altLang="zh-CN" dirty="0"/>
              <a:t>that</a:t>
            </a:r>
            <a:r>
              <a:rPr lang="zh-CN" altLang="en-US" dirty="0"/>
              <a:t> </a:t>
            </a:r>
            <a:r>
              <a:rPr lang="en-US" altLang="zh-CN" dirty="0"/>
              <a:t>when</a:t>
            </a:r>
            <a:r>
              <a:rPr lang="zh-CN" altLang="en-US" dirty="0"/>
              <a:t> </a:t>
            </a:r>
            <a:r>
              <a:rPr lang="en-US" altLang="zh-CN" dirty="0"/>
              <a:t>people</a:t>
            </a:r>
            <a:r>
              <a:rPr lang="zh-CN" altLang="en-US" dirty="0"/>
              <a:t> </a:t>
            </a:r>
            <a:r>
              <a:rPr lang="en-US" altLang="zh-CN" dirty="0"/>
              <a:t>die,</a:t>
            </a:r>
            <a:r>
              <a:rPr lang="zh-CN" altLang="en-US" dirty="0"/>
              <a:t> </a:t>
            </a:r>
            <a:r>
              <a:rPr lang="en-US" altLang="zh-CN" dirty="0"/>
              <a:t>they</a:t>
            </a:r>
            <a:r>
              <a:rPr lang="zh-CN" altLang="en-US" dirty="0"/>
              <a:t> </a:t>
            </a:r>
            <a:r>
              <a:rPr lang="en-US" altLang="zh-CN" dirty="0"/>
              <a:t>will</a:t>
            </a:r>
            <a:r>
              <a:rPr lang="zh-CN" altLang="en-US" dirty="0"/>
              <a:t> </a:t>
            </a:r>
            <a:r>
              <a:rPr lang="en-US" altLang="zh-CN" dirty="0"/>
              <a:t>live</a:t>
            </a:r>
            <a:r>
              <a:rPr lang="zh-CN" altLang="en-US" dirty="0"/>
              <a:t> </a:t>
            </a:r>
            <a:r>
              <a:rPr lang="en-US" altLang="zh-CN" dirty="0"/>
              <a:t>in</a:t>
            </a:r>
            <a:r>
              <a:rPr lang="zh-CN" altLang="en-US" dirty="0"/>
              <a:t> </a:t>
            </a:r>
            <a:r>
              <a:rPr lang="en-US" altLang="zh-CN" dirty="0"/>
              <a:t>another</a:t>
            </a:r>
            <a:r>
              <a:rPr lang="zh-CN" altLang="en-US" dirty="0"/>
              <a:t> </a:t>
            </a:r>
            <a:r>
              <a:rPr lang="en-US" altLang="zh-CN" dirty="0"/>
              <a:t>world,</a:t>
            </a:r>
            <a:r>
              <a:rPr lang="zh-CN" altLang="en-US" dirty="0"/>
              <a:t> </a:t>
            </a:r>
            <a:r>
              <a:rPr lang="en-US" altLang="zh-CN" dirty="0"/>
              <a:t>and</a:t>
            </a:r>
            <a:r>
              <a:rPr lang="zh-CN" altLang="en-US" dirty="0"/>
              <a:t> </a:t>
            </a:r>
            <a:r>
              <a:rPr lang="en-US" altLang="zh-CN" dirty="0"/>
              <a:t>their</a:t>
            </a:r>
            <a:r>
              <a:rPr lang="zh-CN" altLang="en-US" dirty="0"/>
              <a:t> </a:t>
            </a:r>
            <a:r>
              <a:rPr lang="en-US" altLang="zh-CN" dirty="0" err="1"/>
              <a:t>livelyhood</a:t>
            </a:r>
            <a:r>
              <a:rPr lang="zh-CN" altLang="en-US" dirty="0"/>
              <a:t> </a:t>
            </a:r>
            <a:r>
              <a:rPr lang="en-US" altLang="zh-CN" dirty="0"/>
              <a:t>would</a:t>
            </a:r>
            <a:r>
              <a:rPr lang="zh-CN" altLang="en-US" dirty="0"/>
              <a:t> </a:t>
            </a:r>
            <a:r>
              <a:rPr lang="en-US" altLang="zh-CN" dirty="0"/>
              <a:t>need</a:t>
            </a:r>
            <a:r>
              <a:rPr lang="zh-CN" altLang="en-US" dirty="0"/>
              <a:t> </a:t>
            </a:r>
            <a:r>
              <a:rPr lang="en-US" altLang="zh-CN" dirty="0"/>
              <a:t>to</a:t>
            </a:r>
            <a:r>
              <a:rPr lang="zh-CN" altLang="en-US" dirty="0"/>
              <a:t> </a:t>
            </a:r>
            <a:r>
              <a:rPr lang="en-US" altLang="zh-CN" dirty="0"/>
              <a:t>be</a:t>
            </a:r>
            <a:r>
              <a:rPr lang="zh-CN" altLang="en-US" dirty="0"/>
              <a:t> </a:t>
            </a:r>
            <a:r>
              <a:rPr lang="en-US" altLang="zh-CN" dirty="0"/>
              <a:t>supported</a:t>
            </a:r>
            <a:r>
              <a:rPr lang="zh-CN" altLang="en-US" dirty="0"/>
              <a:t> </a:t>
            </a:r>
            <a:r>
              <a:rPr lang="en-US" altLang="zh-CN" dirty="0"/>
              <a:t>by</a:t>
            </a:r>
            <a:r>
              <a:rPr lang="zh-CN" altLang="en-US" dirty="0"/>
              <a:t> </a:t>
            </a:r>
            <a:r>
              <a:rPr lang="en-US" altLang="zh-CN" dirty="0"/>
              <a:t>the</a:t>
            </a:r>
            <a:r>
              <a:rPr lang="zh-CN" altLang="en-US" dirty="0"/>
              <a:t> </a:t>
            </a:r>
            <a:r>
              <a:rPr lang="en-US" altLang="zh-CN" dirty="0"/>
              <a:t>people</a:t>
            </a:r>
            <a:r>
              <a:rPr lang="zh-CN" altLang="en-US" dirty="0"/>
              <a:t> </a:t>
            </a:r>
            <a:r>
              <a:rPr lang="en-US" altLang="zh-CN" dirty="0"/>
              <a:t>living.</a:t>
            </a:r>
          </a:p>
          <a:p>
            <a:pPr marL="0" indent="0">
              <a:buNone/>
            </a:pPr>
            <a:endParaRPr lang="en-US" dirty="0"/>
          </a:p>
          <a:p>
            <a:pPr marL="0" indent="0">
              <a:buNone/>
            </a:pPr>
            <a:r>
              <a:rPr lang="en-US" altLang="zh-CN" dirty="0"/>
              <a:t>This</a:t>
            </a:r>
            <a:r>
              <a:rPr lang="zh-CN" altLang="en-US" dirty="0"/>
              <a:t> </a:t>
            </a:r>
            <a:r>
              <a:rPr lang="en-US" altLang="zh-CN" dirty="0"/>
              <a:t>has</a:t>
            </a:r>
            <a:r>
              <a:rPr lang="zh-CN" altLang="en-US" dirty="0"/>
              <a:t> </a:t>
            </a:r>
            <a:r>
              <a:rPr lang="en-US" altLang="zh-CN" dirty="0"/>
              <a:t>resulted</a:t>
            </a:r>
            <a:r>
              <a:rPr lang="zh-CN" altLang="en-US" dirty="0"/>
              <a:t> </a:t>
            </a:r>
            <a:r>
              <a:rPr lang="en-US" altLang="zh-CN" dirty="0"/>
              <a:t>the</a:t>
            </a:r>
            <a:r>
              <a:rPr lang="zh-CN" altLang="en-US" dirty="0"/>
              <a:t> </a:t>
            </a:r>
            <a:r>
              <a:rPr lang="en-US" altLang="zh-CN" dirty="0"/>
              <a:t>growth</a:t>
            </a:r>
            <a:r>
              <a:rPr lang="zh-CN" altLang="en-US" dirty="0"/>
              <a:t> </a:t>
            </a:r>
            <a:r>
              <a:rPr lang="en-US" altLang="zh-CN" dirty="0"/>
              <a:t>of</a:t>
            </a:r>
            <a:r>
              <a:rPr lang="zh-CN" altLang="en-US" dirty="0"/>
              <a:t> </a:t>
            </a:r>
            <a:r>
              <a:rPr lang="en-US" altLang="zh-CN" dirty="0"/>
              <a:t>the</a:t>
            </a:r>
            <a:r>
              <a:rPr lang="zh-CN" altLang="en-US" dirty="0"/>
              <a:t> </a:t>
            </a:r>
            <a:r>
              <a:rPr lang="en-US" altLang="zh-CN" dirty="0"/>
              <a:t>size</a:t>
            </a:r>
            <a:r>
              <a:rPr lang="zh-CN" altLang="en-US" dirty="0"/>
              <a:t> </a:t>
            </a:r>
            <a:r>
              <a:rPr lang="en-US" altLang="zh-CN" dirty="0"/>
              <a:t>of</a:t>
            </a:r>
            <a:r>
              <a:rPr lang="zh-CN" altLang="en-US" dirty="0"/>
              <a:t> </a:t>
            </a:r>
            <a:r>
              <a:rPr lang="en-US" altLang="zh-CN" dirty="0"/>
              <a:t>the</a:t>
            </a:r>
            <a:r>
              <a:rPr lang="zh-CN" altLang="en-US" dirty="0"/>
              <a:t> </a:t>
            </a:r>
            <a:r>
              <a:rPr lang="en-US" altLang="zh-CN" dirty="0"/>
              <a:t>family</a:t>
            </a:r>
            <a:r>
              <a:rPr lang="zh-CN" altLang="en-US" dirty="0"/>
              <a:t> </a:t>
            </a:r>
            <a:r>
              <a:rPr lang="en-US" altLang="zh-CN" dirty="0"/>
              <a:t>and</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r>
              <a:rPr lang="en-US" altLang="zh-CN" dirty="0"/>
              <a:t>because</a:t>
            </a:r>
            <a:r>
              <a:rPr lang="zh-CN" altLang="en-US" dirty="0"/>
              <a:t> </a:t>
            </a:r>
            <a:r>
              <a:rPr lang="en-US" altLang="zh-CN" dirty="0"/>
              <a:t>they</a:t>
            </a:r>
            <a:r>
              <a:rPr lang="zh-CN" altLang="en-US" dirty="0"/>
              <a:t> </a:t>
            </a:r>
            <a:r>
              <a:rPr lang="en-US" altLang="zh-CN" dirty="0"/>
              <a:t>need</a:t>
            </a:r>
            <a:r>
              <a:rPr lang="zh-CN" altLang="en-US" dirty="0"/>
              <a:t> </a:t>
            </a:r>
            <a:r>
              <a:rPr lang="en-US" altLang="zh-CN" dirty="0"/>
              <a:t>to</a:t>
            </a:r>
            <a:r>
              <a:rPr lang="zh-CN" altLang="en-US" dirty="0"/>
              <a:t> </a:t>
            </a:r>
            <a:r>
              <a:rPr lang="en-US" altLang="zh-CN" dirty="0"/>
              <a:t>give</a:t>
            </a:r>
            <a:r>
              <a:rPr lang="zh-CN" altLang="en-US" dirty="0"/>
              <a:t> </a:t>
            </a:r>
            <a:r>
              <a:rPr lang="en-US" altLang="zh-CN" dirty="0"/>
              <a:t>offerings</a:t>
            </a:r>
            <a:r>
              <a:rPr lang="zh-CN" altLang="en-US" dirty="0"/>
              <a:t> </a:t>
            </a:r>
            <a:r>
              <a:rPr lang="en-US" altLang="zh-CN" dirty="0"/>
              <a:t>to</a:t>
            </a:r>
            <a:r>
              <a:rPr lang="zh-CN" altLang="en-US" dirty="0"/>
              <a:t> </a:t>
            </a:r>
            <a:r>
              <a:rPr lang="en-US" altLang="zh-CN" dirty="0"/>
              <a:t>their</a:t>
            </a:r>
            <a:r>
              <a:rPr lang="zh-CN" altLang="en-US" dirty="0"/>
              <a:t> </a:t>
            </a:r>
            <a:r>
              <a:rPr lang="en-US" altLang="zh-CN" dirty="0"/>
              <a:t>ancestors.</a:t>
            </a:r>
            <a:endParaRPr lang="en-CN" dirty="0"/>
          </a:p>
        </p:txBody>
      </p:sp>
    </p:spTree>
    <p:extLst>
      <p:ext uri="{BB962C8B-B14F-4D97-AF65-F5344CB8AC3E}">
        <p14:creationId xmlns:p14="http://schemas.microsoft.com/office/powerpoint/2010/main" val="4188616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84E8D0E-4A02-40F1-80A7-EACC0EF00C20}"/>
              </a:ext>
            </a:extLst>
          </p:cNvPr>
          <p:cNvSpPr>
            <a:spLocks noGrp="1"/>
          </p:cNvSpPr>
          <p:nvPr>
            <p:ph type="title"/>
          </p:nvPr>
        </p:nvSpPr>
        <p:spPr/>
        <p:txBody>
          <a:bodyPr>
            <a:normAutofit/>
          </a:bodyPr>
          <a:lstStyle/>
          <a:p>
            <a:r>
              <a:rPr lang="en-US" altLang="zh-CN" dirty="0"/>
              <a:t>Family and Chinese Religion</a:t>
            </a:r>
            <a:endParaRPr lang="zh-CN" altLang="en-US" dirty="0"/>
          </a:p>
        </p:txBody>
      </p:sp>
      <p:sp>
        <p:nvSpPr>
          <p:cNvPr id="3" name="内容占位符 2">
            <a:extLst>
              <a:ext uri="{FF2B5EF4-FFF2-40B4-BE49-F238E27FC236}">
                <a16:creationId xmlns:a16="http://schemas.microsoft.com/office/drawing/2014/main" id="{3449D1AC-EFED-43F8-86D6-A3F4B15B815B}"/>
              </a:ext>
            </a:extLst>
          </p:cNvPr>
          <p:cNvSpPr>
            <a:spLocks noGrp="1"/>
          </p:cNvSpPr>
          <p:nvPr>
            <p:ph idx="1"/>
          </p:nvPr>
        </p:nvSpPr>
        <p:spPr/>
        <p:txBody>
          <a:bodyPr/>
          <a:lstStyle/>
          <a:p>
            <a:r>
              <a:rPr lang="en-US" altLang="zh-CN" dirty="0"/>
              <a:t>Ancestor as the founder of a family: </a:t>
            </a:r>
            <a:r>
              <a:rPr lang="en-US" altLang="zh-CN" dirty="0" err="1"/>
              <a:t>zu</a:t>
            </a:r>
            <a:r>
              <a:rPr lang="zh-CN" altLang="en-US" dirty="0"/>
              <a:t>祖</a:t>
            </a:r>
            <a:r>
              <a:rPr lang="en-US" altLang="zh-CN" dirty="0"/>
              <a:t> and </a:t>
            </a:r>
            <a:r>
              <a:rPr lang="en-US" altLang="zh-CN" dirty="0" err="1"/>
              <a:t>zong</a:t>
            </a:r>
            <a:r>
              <a:rPr lang="en-US" altLang="zh-CN" dirty="0"/>
              <a:t> </a:t>
            </a:r>
            <a:r>
              <a:rPr lang="zh-CN" altLang="en-US" dirty="0"/>
              <a:t>宗</a:t>
            </a:r>
            <a:endParaRPr lang="en-US" altLang="zh-CN" dirty="0"/>
          </a:p>
          <a:p>
            <a:endParaRPr lang="en-US" altLang="zh-CN" dirty="0"/>
          </a:p>
          <a:p>
            <a:r>
              <a:rPr lang="en-US" altLang="zh-CN" dirty="0"/>
              <a:t>Ancestor worship (</a:t>
            </a:r>
            <a:r>
              <a:rPr lang="zh-CN" altLang="en-US" dirty="0"/>
              <a:t>祖宗</a:t>
            </a:r>
            <a:r>
              <a:rPr lang="en-US" altLang="zh-CN" dirty="0"/>
              <a:t>/</a:t>
            </a:r>
            <a:r>
              <a:rPr lang="zh-CN" altLang="en-US" dirty="0"/>
              <a:t>祖先崇拜</a:t>
            </a:r>
            <a:r>
              <a:rPr lang="en-US" altLang="zh-CN" dirty="0"/>
              <a:t>)</a:t>
            </a:r>
          </a:p>
          <a:p>
            <a:endParaRPr lang="en-US" altLang="zh-CN" dirty="0"/>
          </a:p>
          <a:p>
            <a:r>
              <a:rPr lang="en-US" altLang="zh-CN" dirty="0"/>
              <a:t>The meaning of </a:t>
            </a:r>
            <a:r>
              <a:rPr lang="en-US" altLang="zh-CN" dirty="0" err="1"/>
              <a:t>xiao</a:t>
            </a:r>
            <a:r>
              <a:rPr lang="zh-CN" altLang="en-US" dirty="0"/>
              <a:t>孝</a:t>
            </a:r>
            <a:r>
              <a:rPr lang="en-US" altLang="zh-CN" dirty="0"/>
              <a:t>(filial piety)= inherit from the ancestor </a:t>
            </a:r>
            <a:r>
              <a:rPr lang="zh-CN" altLang="en-US" dirty="0"/>
              <a:t>祖先</a:t>
            </a:r>
            <a:r>
              <a:rPr lang="en-US" altLang="zh-CN" dirty="0"/>
              <a:t>and pass down to the </a:t>
            </a:r>
            <a:r>
              <a:rPr lang="zh-CN" altLang="en-US" dirty="0"/>
              <a:t>子子</a:t>
            </a:r>
            <a:r>
              <a:rPr lang="en-US" altLang="zh-CN" dirty="0"/>
              <a:t>sons and </a:t>
            </a:r>
            <a:r>
              <a:rPr lang="zh-CN" altLang="en-US" dirty="0"/>
              <a:t>孙孙</a:t>
            </a:r>
            <a:r>
              <a:rPr lang="en-US" altLang="zh-CN" dirty="0"/>
              <a:t>grandsons </a:t>
            </a:r>
            <a:endParaRPr lang="zh-CN" altLang="en-US" dirty="0"/>
          </a:p>
        </p:txBody>
      </p:sp>
    </p:spTree>
    <p:extLst>
      <p:ext uri="{BB962C8B-B14F-4D97-AF65-F5344CB8AC3E}">
        <p14:creationId xmlns:p14="http://schemas.microsoft.com/office/powerpoint/2010/main" val="176975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026" descr="zong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752600"/>
            <a:ext cx="217805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Picture 1027" descr="zong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43114" y="1752601"/>
            <a:ext cx="2408237" cy="261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1028" descr="zong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0" y="4038600"/>
            <a:ext cx="2319338"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1029" descr="zong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7850" y="4114800"/>
            <a:ext cx="260985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4" name="Rectangle 1030"/>
          <p:cNvSpPr>
            <a:spLocks noGrp="1" noChangeArrowheads="1"/>
          </p:cNvSpPr>
          <p:nvPr>
            <p:ph type="title"/>
          </p:nvPr>
        </p:nvSpPr>
        <p:spPr>
          <a:xfrm>
            <a:off x="2209800" y="914400"/>
            <a:ext cx="7848600" cy="838200"/>
          </a:xfrm>
        </p:spPr>
        <p:txBody>
          <a:bodyPr>
            <a:noAutofit/>
          </a:bodyPr>
          <a:lstStyle/>
          <a:p>
            <a:pPr algn="ctr" eaLnBrk="1" hangingPunct="1"/>
            <a:r>
              <a:rPr lang="en-US" altLang="zh-CN" sz="2000" dirty="0" err="1"/>
              <a:t>Zong</a:t>
            </a:r>
            <a:r>
              <a:rPr lang="en-US" altLang="zh-CN" sz="2000" dirty="0"/>
              <a:t> (</a:t>
            </a:r>
            <a:r>
              <a:rPr lang="zh-CN" altLang="en-US" sz="2000" dirty="0"/>
              <a:t>宗) </a:t>
            </a:r>
            <a:r>
              <a:rPr lang="en-US" altLang="zh-CN" sz="2000" dirty="0"/>
              <a:t>in the Oracle Bone Inscriptions </a:t>
            </a:r>
            <a:br>
              <a:rPr lang="en-US" altLang="zh-CN" sz="2000" dirty="0"/>
            </a:br>
            <a:r>
              <a:rPr lang="en-US" altLang="zh-CN" sz="2000" dirty="0"/>
              <a:t>(Shang Dynasty :1600?-1045?BCE )</a:t>
            </a:r>
            <a:r>
              <a:rPr lang="zh-CN" altLang="en-US" sz="2000" dirty="0"/>
              <a:t>：</a:t>
            </a:r>
            <a:r>
              <a:rPr lang="en-US" altLang="zh-CN" sz="2000" dirty="0"/>
              <a:t>ancestors worship at family temple   </a:t>
            </a:r>
          </a:p>
        </p:txBody>
      </p:sp>
    </p:spTree>
    <p:extLst>
      <p:ext uri="{BB962C8B-B14F-4D97-AF65-F5344CB8AC3E}">
        <p14:creationId xmlns:p14="http://schemas.microsoft.com/office/powerpoint/2010/main" val="1651645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meaning of </a:t>
            </a:r>
            <a:r>
              <a:rPr lang="en-GB" dirty="0" err="1"/>
              <a:t>Zong</a:t>
            </a:r>
            <a:r>
              <a:rPr lang="en-GB" dirty="0"/>
              <a:t> and </a:t>
            </a:r>
            <a:r>
              <a:rPr lang="en-GB" dirty="0" err="1"/>
              <a:t>Zu</a:t>
            </a:r>
            <a:endParaRPr lang="en-GB" dirty="0"/>
          </a:p>
        </p:txBody>
      </p:sp>
      <p:sp>
        <p:nvSpPr>
          <p:cNvPr id="3" name="Content Placeholder 2"/>
          <p:cNvSpPr>
            <a:spLocks noGrp="1"/>
          </p:cNvSpPr>
          <p:nvPr>
            <p:ph idx="1"/>
          </p:nvPr>
        </p:nvSpPr>
        <p:spPr>
          <a:xfrm>
            <a:off x="2567492" y="2323652"/>
            <a:ext cx="6881308" cy="3772348"/>
          </a:xfrm>
        </p:spPr>
        <p:txBody>
          <a:bodyPr>
            <a:normAutofit/>
          </a:bodyPr>
          <a:lstStyle/>
          <a:p>
            <a:r>
              <a:rPr lang="en-US" i="1" dirty="0" err="1"/>
              <a:t>Zong</a:t>
            </a:r>
            <a:r>
              <a:rPr lang="en-US" i="1" dirty="0"/>
              <a:t> refers to the ancestor of founder of a lineage line</a:t>
            </a:r>
          </a:p>
          <a:p>
            <a:endParaRPr lang="en-US" i="1" dirty="0"/>
          </a:p>
          <a:p>
            <a:r>
              <a:rPr lang="en-US" i="1" dirty="0" err="1"/>
              <a:t>Zu</a:t>
            </a:r>
            <a:r>
              <a:rPr lang="en-US" dirty="0"/>
              <a:t> </a:t>
            </a:r>
            <a:r>
              <a:rPr lang="zh-CN" altLang="en-US" dirty="0"/>
              <a:t>族</a:t>
            </a:r>
            <a:r>
              <a:rPr lang="en-US" dirty="0"/>
              <a:t> or </a:t>
            </a:r>
            <a:r>
              <a:rPr lang="en-US" i="1" dirty="0" err="1"/>
              <a:t>zongzu</a:t>
            </a:r>
            <a:r>
              <a:rPr lang="en-US" dirty="0"/>
              <a:t> </a:t>
            </a:r>
            <a:r>
              <a:rPr lang="zh-CN" altLang="en-US" dirty="0"/>
              <a:t>宗族</a:t>
            </a:r>
            <a:r>
              <a:rPr lang="en-US" dirty="0"/>
              <a:t> refers to “the father’s kin group or lineage”. </a:t>
            </a:r>
          </a:p>
          <a:p>
            <a:r>
              <a:rPr lang="en-US" dirty="0"/>
              <a:t>This group included only members who could trace actual descent in the male line from a common ancestor. </a:t>
            </a:r>
          </a:p>
          <a:p>
            <a:r>
              <a:rPr lang="en-US" dirty="0"/>
              <a:t>A lineage could consist of up to 300 or even 1000 families.</a:t>
            </a:r>
            <a:endParaRPr lang="en-GB" dirty="0"/>
          </a:p>
          <a:p>
            <a:endParaRPr lang="en-GB" dirty="0"/>
          </a:p>
        </p:txBody>
      </p:sp>
    </p:spTree>
    <p:extLst>
      <p:ext uri="{BB962C8B-B14F-4D97-AF65-F5344CB8AC3E}">
        <p14:creationId xmlns:p14="http://schemas.microsoft.com/office/powerpoint/2010/main" val="3786935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5E35627-9F9A-4DE6-801D-7224A72F388C}"/>
              </a:ext>
            </a:extLst>
          </p:cNvPr>
          <p:cNvSpPr>
            <a:spLocks noGrp="1"/>
          </p:cNvSpPr>
          <p:nvPr>
            <p:ph type="title"/>
          </p:nvPr>
        </p:nvSpPr>
        <p:spPr>
          <a:xfrm>
            <a:off x="2567490" y="1027664"/>
            <a:ext cx="7024744" cy="4458736"/>
          </a:xfrm>
        </p:spPr>
        <p:txBody>
          <a:bodyPr>
            <a:normAutofit fontScale="90000"/>
          </a:bodyPr>
          <a:lstStyle/>
          <a:p>
            <a:r>
              <a:rPr lang="en-US" altLang="zh-CN" dirty="0"/>
              <a:t>Festivals related to ancestor worship</a:t>
            </a:r>
            <a:br>
              <a:rPr lang="en-US" altLang="zh-CN" dirty="0"/>
            </a:br>
            <a:br>
              <a:rPr lang="en-US" altLang="zh-CN" dirty="0"/>
            </a:br>
            <a:r>
              <a:rPr lang="zh-CN" altLang="en-US" dirty="0"/>
              <a:t>清明节</a:t>
            </a:r>
            <a:br>
              <a:rPr lang="en-US" altLang="zh-CN" dirty="0"/>
            </a:br>
            <a:r>
              <a:rPr lang="en-US" altLang="zh-CN" dirty="0"/>
              <a:t>Chinese New Year</a:t>
            </a:r>
            <a:br>
              <a:rPr lang="en-US" altLang="zh-CN" dirty="0"/>
            </a:br>
            <a:r>
              <a:rPr lang="en-US" altLang="zh-CN" dirty="0"/>
              <a:t>Ghost </a:t>
            </a:r>
            <a:r>
              <a:rPr lang="en-US" altLang="zh-CN" dirty="0" err="1"/>
              <a:t>Festval</a:t>
            </a:r>
            <a:r>
              <a:rPr lang="en-US" altLang="zh-CN" dirty="0"/>
              <a:t> </a:t>
            </a:r>
            <a:br>
              <a:rPr lang="en-US" altLang="zh-CN" dirty="0"/>
            </a:br>
            <a:br>
              <a:rPr lang="en-US" altLang="zh-CN" dirty="0"/>
            </a:br>
            <a:endParaRPr lang="zh-CN" altLang="en-US" dirty="0"/>
          </a:p>
        </p:txBody>
      </p:sp>
    </p:spTree>
    <p:extLst>
      <p:ext uri="{BB962C8B-B14F-4D97-AF65-F5344CB8AC3E}">
        <p14:creationId xmlns:p14="http://schemas.microsoft.com/office/powerpoint/2010/main" val="3419510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63750" y="260351"/>
            <a:ext cx="8083550" cy="1008063"/>
          </a:xfrm>
        </p:spPr>
        <p:txBody>
          <a:bodyPr>
            <a:normAutofit fontScale="90000"/>
          </a:bodyPr>
          <a:lstStyle/>
          <a:p>
            <a:pPr eaLnBrk="1" hangingPunct="1"/>
            <a:r>
              <a:rPr lang="en-GB" altLang="en-US" sz="3600"/>
              <a:t>Chinese Religion is a </a:t>
            </a:r>
            <a:r>
              <a:rPr lang="en-GB" altLang="zh-CN" sz="3600"/>
              <a:t>Family</a:t>
            </a:r>
            <a:r>
              <a:rPr lang="en-GB" altLang="en-US" sz="3600"/>
              <a:t> Religion</a:t>
            </a:r>
          </a:p>
        </p:txBody>
      </p:sp>
      <p:sp>
        <p:nvSpPr>
          <p:cNvPr id="35843" name="Rectangle 3"/>
          <p:cNvSpPr>
            <a:spLocks noGrp="1" noChangeArrowheads="1"/>
          </p:cNvSpPr>
          <p:nvPr>
            <p:ph idx="1"/>
          </p:nvPr>
        </p:nvSpPr>
        <p:spPr>
          <a:xfrm>
            <a:off x="1919289" y="1557338"/>
            <a:ext cx="8497887" cy="5300662"/>
          </a:xfrm>
        </p:spPr>
        <p:txBody>
          <a:bodyPr/>
          <a:lstStyle/>
          <a:p>
            <a:pPr eaLnBrk="1" hangingPunct="1">
              <a:lnSpc>
                <a:spcPct val="90000"/>
              </a:lnSpc>
            </a:pPr>
            <a:r>
              <a:rPr lang="en-GB" altLang="en-US"/>
              <a:t>A Chinese religion is organised as a family: religion is an extended family. </a:t>
            </a:r>
          </a:p>
          <a:p>
            <a:pPr eaLnBrk="1" hangingPunct="1">
              <a:lnSpc>
                <a:spcPct val="90000"/>
              </a:lnSpc>
            </a:pPr>
            <a:endParaRPr lang="en-GB" altLang="en-US"/>
          </a:p>
          <a:p>
            <a:pPr eaLnBrk="1" hangingPunct="1">
              <a:lnSpc>
                <a:spcPct val="90000"/>
              </a:lnSpc>
            </a:pPr>
            <a:r>
              <a:rPr lang="en-GB" altLang="en-US"/>
              <a:t>Religious activities take place in the household: such as ancestor worship, sacrifices, worshipping household gods etc.</a:t>
            </a:r>
          </a:p>
          <a:p>
            <a:pPr eaLnBrk="1" hangingPunct="1">
              <a:lnSpc>
                <a:spcPct val="90000"/>
              </a:lnSpc>
            </a:pPr>
            <a:endParaRPr lang="en-GB" altLang="en-US"/>
          </a:p>
          <a:p>
            <a:pPr eaLnBrk="1" hangingPunct="1">
              <a:lnSpc>
                <a:spcPct val="90000"/>
              </a:lnSpc>
            </a:pPr>
            <a:r>
              <a:rPr lang="en-GB" altLang="en-US"/>
              <a:t>One’s religious responsibilities are not only for oneself but also for other members of the family</a:t>
            </a:r>
          </a:p>
          <a:p>
            <a:pPr eaLnBrk="1" hangingPunct="1">
              <a:lnSpc>
                <a:spcPct val="90000"/>
              </a:lnSpc>
            </a:pPr>
            <a:endParaRPr lang="en-GB" altLang="en-US"/>
          </a:p>
        </p:txBody>
      </p:sp>
    </p:spTree>
    <p:extLst>
      <p:ext uri="{BB962C8B-B14F-4D97-AF65-F5344CB8AC3E}">
        <p14:creationId xmlns:p14="http://schemas.microsoft.com/office/powerpoint/2010/main" val="2473459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BAA3-3888-A244-BC1D-40073FCA1824}"/>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2466A7D5-56E1-CA4C-B329-7BE5E7491451}"/>
              </a:ext>
            </a:extLst>
          </p:cNvPr>
          <p:cNvSpPr>
            <a:spLocks noGrp="1"/>
          </p:cNvSpPr>
          <p:nvPr>
            <p:ph idx="1"/>
          </p:nvPr>
        </p:nvSpPr>
        <p:spPr/>
        <p:txBody>
          <a:bodyPr/>
          <a:lstStyle/>
          <a:p>
            <a:r>
              <a:rPr lang="en-US" altLang="zh-CN" dirty="0"/>
              <a:t>The</a:t>
            </a:r>
            <a:r>
              <a:rPr lang="zh-CN" altLang="en-US" dirty="0"/>
              <a:t> </a:t>
            </a:r>
            <a:r>
              <a:rPr lang="en-US" altLang="zh-CN" dirty="0"/>
              <a:t>foundation</a:t>
            </a:r>
            <a:r>
              <a:rPr lang="zh-CN" altLang="en-US" dirty="0"/>
              <a:t> </a:t>
            </a:r>
            <a:r>
              <a:rPr lang="en-US" altLang="zh-CN" dirty="0"/>
              <a:t>for</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p>
          <a:p>
            <a:pPr lvl="1"/>
            <a:r>
              <a:rPr lang="en-US" altLang="zh-CN" dirty="0"/>
              <a:t>Natural</a:t>
            </a:r>
            <a:r>
              <a:rPr lang="zh-CN" altLang="en-US" dirty="0"/>
              <a:t> </a:t>
            </a:r>
            <a:r>
              <a:rPr lang="en-US" altLang="zh-CN" dirty="0"/>
              <a:t>Foundation</a:t>
            </a:r>
          </a:p>
          <a:p>
            <a:pPr lvl="1"/>
            <a:r>
              <a:rPr lang="en-US" altLang="zh-CN" dirty="0"/>
              <a:t>Historical</a:t>
            </a:r>
            <a:r>
              <a:rPr lang="zh-CN" altLang="en-US" dirty="0"/>
              <a:t> </a:t>
            </a:r>
            <a:r>
              <a:rPr lang="en-US" altLang="zh-CN" dirty="0"/>
              <a:t>Foundation</a:t>
            </a:r>
          </a:p>
          <a:p>
            <a:pPr lvl="1"/>
            <a:r>
              <a:rPr lang="en-US" altLang="zh-CN" dirty="0"/>
              <a:t>Religious</a:t>
            </a:r>
            <a:r>
              <a:rPr lang="zh-CN" altLang="en-US" dirty="0"/>
              <a:t> </a:t>
            </a:r>
            <a:r>
              <a:rPr lang="en-US" altLang="zh-CN" dirty="0"/>
              <a:t>Foundation</a:t>
            </a:r>
          </a:p>
          <a:p>
            <a:r>
              <a:rPr lang="en-US" altLang="zh-CN" b="1" dirty="0"/>
              <a:t>Family</a:t>
            </a:r>
            <a:r>
              <a:rPr lang="zh-CN" altLang="en-US" b="1" dirty="0"/>
              <a:t> </a:t>
            </a:r>
            <a:r>
              <a:rPr lang="en-US" altLang="zh-CN" b="1" dirty="0"/>
              <a:t>structure</a:t>
            </a:r>
            <a:r>
              <a:rPr lang="zh-CN" altLang="en-US" b="1" dirty="0"/>
              <a:t> </a:t>
            </a:r>
            <a:r>
              <a:rPr lang="en-US" altLang="zh-CN" b="1" dirty="0"/>
              <a:t>in</a:t>
            </a:r>
            <a:r>
              <a:rPr lang="zh-CN" altLang="en-US" b="1" dirty="0"/>
              <a:t> </a:t>
            </a:r>
            <a:r>
              <a:rPr lang="en-US" altLang="zh-CN" b="1" dirty="0"/>
              <a:t>traditional</a:t>
            </a:r>
            <a:r>
              <a:rPr lang="zh-CN" altLang="en-US" b="1" dirty="0"/>
              <a:t> </a:t>
            </a:r>
            <a:r>
              <a:rPr lang="en-US" altLang="zh-CN" b="1" dirty="0"/>
              <a:t>China</a:t>
            </a:r>
          </a:p>
          <a:p>
            <a:r>
              <a:rPr lang="en-US" altLang="zh-CN" dirty="0"/>
              <a:t>Historical</a:t>
            </a:r>
            <a:r>
              <a:rPr lang="zh-CN" altLang="en-US" dirty="0"/>
              <a:t> </a:t>
            </a:r>
            <a:r>
              <a:rPr lang="en-US" altLang="zh-CN" dirty="0"/>
              <a:t>changes</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endParaRPr lang="en-CN" dirty="0"/>
          </a:p>
        </p:txBody>
      </p:sp>
    </p:spTree>
    <p:extLst>
      <p:ext uri="{BB962C8B-B14F-4D97-AF65-F5344CB8AC3E}">
        <p14:creationId xmlns:p14="http://schemas.microsoft.com/office/powerpoint/2010/main" val="14641717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p:txBody>
          <a:bodyPr/>
          <a:lstStyle/>
          <a:p>
            <a:pPr marL="0" indent="0">
              <a:buNone/>
            </a:pPr>
            <a:r>
              <a:rPr lang="en-CN" dirty="0"/>
              <a:t>Patri</a:t>
            </a:r>
            <a:r>
              <a:rPr lang="en-US" altLang="zh-CN" dirty="0" err="1"/>
              <a:t>archal</a:t>
            </a:r>
            <a:r>
              <a:rPr lang="zh-CN" altLang="en-US" dirty="0"/>
              <a:t> </a:t>
            </a:r>
            <a:r>
              <a:rPr lang="en-US" altLang="zh-CN" dirty="0"/>
              <a:t>governance</a:t>
            </a:r>
            <a:r>
              <a:rPr lang="zh-CN" altLang="en-US" dirty="0"/>
              <a:t> </a:t>
            </a:r>
            <a:r>
              <a:rPr lang="en-US" altLang="zh-CN" dirty="0"/>
              <a:t>in</a:t>
            </a:r>
            <a:r>
              <a:rPr lang="zh-CN" altLang="en-US" dirty="0"/>
              <a:t> </a:t>
            </a:r>
            <a:r>
              <a:rPr lang="en-US" altLang="zh-CN" dirty="0"/>
              <a:t>families</a:t>
            </a:r>
          </a:p>
          <a:p>
            <a:pPr marL="0" indent="0">
              <a:buNone/>
            </a:pPr>
            <a:endParaRPr lang="en-US" altLang="zh-CN" dirty="0"/>
          </a:p>
          <a:p>
            <a:pPr marL="0" indent="0">
              <a:buNone/>
            </a:pPr>
            <a:r>
              <a:rPr lang="en-US" altLang="zh-CN" dirty="0"/>
              <a:t>The</a:t>
            </a:r>
            <a:r>
              <a:rPr lang="zh-CN" altLang="en-US" dirty="0"/>
              <a:t> </a:t>
            </a:r>
            <a:r>
              <a:rPr lang="en-US" altLang="zh-CN" dirty="0"/>
              <a:t>transition</a:t>
            </a:r>
            <a:r>
              <a:rPr lang="zh-CN" altLang="en-US" dirty="0"/>
              <a:t> </a:t>
            </a:r>
            <a:r>
              <a:rPr lang="en-US" altLang="zh-CN" dirty="0"/>
              <a:t>to patriarchal clan demanded the importance</a:t>
            </a:r>
            <a:r>
              <a:rPr lang="zh-CN" altLang="en-US" dirty="0"/>
              <a:t> </a:t>
            </a:r>
            <a:r>
              <a:rPr lang="en-US" altLang="zh-CN" dirty="0"/>
              <a:t>of</a:t>
            </a:r>
            <a:r>
              <a:rPr lang="zh-CN" altLang="en-US" dirty="0"/>
              <a:t> </a:t>
            </a:r>
            <a:r>
              <a:rPr lang="en-US" altLang="zh-CN" dirty="0"/>
              <a:t>lineage and inheritance</a:t>
            </a:r>
            <a:r>
              <a:rPr lang="zh-CN" altLang="en-US" dirty="0"/>
              <a:t> </a:t>
            </a:r>
            <a:r>
              <a:rPr lang="en-US" altLang="zh-CN" dirty="0"/>
              <a:t>of the property according to the paternal line. The matriarchal marriage order is broken, and the tradition of living from the wife under the original dual marriage system is replaced by monogamy. Under the monogamy system, women's labor is limited in the family, mainly family labor and family sidelines, and women are in a subordinate position in the family economy. From then on, mankind moved from chaotic group marriage to orderly monogamy, from barbarism to civilization.</a:t>
            </a:r>
          </a:p>
          <a:p>
            <a:endParaRPr lang="en-US" altLang="zh-CN" dirty="0"/>
          </a:p>
          <a:p>
            <a:endParaRPr lang="en-CN" dirty="0"/>
          </a:p>
        </p:txBody>
      </p:sp>
    </p:spTree>
    <p:extLst>
      <p:ext uri="{BB962C8B-B14F-4D97-AF65-F5344CB8AC3E}">
        <p14:creationId xmlns:p14="http://schemas.microsoft.com/office/powerpoint/2010/main" val="1675126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C33F7-7DBA-2043-AA23-AACF11E51CE3}"/>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00F3DE52-7F97-2B45-BC11-ECC78810740E}"/>
              </a:ext>
            </a:extLst>
          </p:cNvPr>
          <p:cNvSpPr>
            <a:spLocks noGrp="1"/>
          </p:cNvSpPr>
          <p:nvPr>
            <p:ph idx="1"/>
          </p:nvPr>
        </p:nvSpPr>
        <p:spPr/>
        <p:txBody>
          <a:bodyPr>
            <a:normAutofit lnSpcReduction="10000"/>
          </a:bodyPr>
          <a:lstStyle/>
          <a:p>
            <a:pPr marL="0" indent="0">
              <a:buNone/>
            </a:pPr>
            <a:r>
              <a:rPr lang="en-US" dirty="0"/>
              <a:t>In a sense, the progress of human civilization, </a:t>
            </a:r>
            <a:r>
              <a:rPr lang="en-US" altLang="zh-CN" dirty="0"/>
              <a:t>family</a:t>
            </a:r>
            <a:r>
              <a:rPr lang="zh-CN" altLang="en-US" dirty="0"/>
              <a:t> </a:t>
            </a:r>
            <a:r>
              <a:rPr lang="en-US" dirty="0"/>
              <a:t>plays </a:t>
            </a:r>
            <a:r>
              <a:rPr lang="en-US" altLang="zh-CN" dirty="0"/>
              <a:t>a</a:t>
            </a:r>
            <a:r>
              <a:rPr lang="zh-CN" altLang="en-US" dirty="0"/>
              <a:t> </a:t>
            </a:r>
            <a:r>
              <a:rPr lang="en-US" altLang="zh-CN" dirty="0"/>
              <a:t>very</a:t>
            </a:r>
            <a:r>
              <a:rPr lang="zh-CN" altLang="en-US" dirty="0"/>
              <a:t> </a:t>
            </a:r>
            <a:r>
              <a:rPr lang="en-US" altLang="zh-CN" dirty="0"/>
              <a:t>important</a:t>
            </a:r>
            <a:r>
              <a:rPr lang="zh-CN" altLang="en-US" dirty="0"/>
              <a:t> </a:t>
            </a:r>
            <a:r>
              <a:rPr lang="en-US" altLang="zh-CN" dirty="0"/>
              <a:t>role.</a:t>
            </a:r>
            <a:r>
              <a:rPr lang="zh-CN" altLang="en-US" dirty="0"/>
              <a:t> </a:t>
            </a:r>
            <a:r>
              <a:rPr lang="en-US" altLang="zh-CN" dirty="0"/>
              <a:t>T</a:t>
            </a:r>
            <a:r>
              <a:rPr lang="en-US" dirty="0"/>
              <a:t>he blood relationship identified by the family is the basic guarantee of human survival and development, this kind of blood family relationship to maintain the formation of primitive tribe "home"“ The concept of "family" came into being with the arrival of the patriarchal clan commune, because in the patriarchal clan society, the relationship between husband and wife is stable, the relationship between children and parents is clear, and long-term intimate life and labor have established deep feelings. Naturally, there will be more love and care for each other, and there will be estrangement and estrangement between other consanguineous families, In addition, the original public ownership is replaced by private ownership, and no matter how much wealth is created, it is inherited and enjoyed by its own children. In this way, after several years, the concept of "home" has been deeply rooted for generations.</a:t>
            </a:r>
            <a:endParaRPr lang="en-CN" dirty="0"/>
          </a:p>
        </p:txBody>
      </p:sp>
    </p:spTree>
    <p:extLst>
      <p:ext uri="{BB962C8B-B14F-4D97-AF65-F5344CB8AC3E}">
        <p14:creationId xmlns:p14="http://schemas.microsoft.com/office/powerpoint/2010/main" val="2648389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48B27-8BFB-B642-ACD8-3F296361910F}"/>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97AA8AA6-4F87-CD4F-B77A-6AB3BCF25296}"/>
              </a:ext>
            </a:extLst>
          </p:cNvPr>
          <p:cNvSpPr>
            <a:spLocks noGrp="1"/>
          </p:cNvSpPr>
          <p:nvPr>
            <p:ph idx="1"/>
          </p:nvPr>
        </p:nvSpPr>
        <p:spPr>
          <a:xfrm>
            <a:off x="1251678" y="2286001"/>
            <a:ext cx="10178322" cy="3841530"/>
          </a:xfrm>
        </p:spPr>
        <p:txBody>
          <a:bodyPr>
            <a:normAutofit fontScale="92500"/>
          </a:bodyPr>
          <a:lstStyle/>
          <a:p>
            <a:pPr marL="0" indent="0">
              <a:buNone/>
            </a:pPr>
            <a:r>
              <a:rPr lang="en-US" dirty="0"/>
              <a:t>n the period of the Yellow Emperor, the Yellow Emperor defeated </a:t>
            </a:r>
            <a:r>
              <a:rPr lang="en-US" dirty="0" err="1"/>
              <a:t>Chiyou</a:t>
            </a:r>
            <a:r>
              <a:rPr lang="en-US" dirty="0"/>
              <a:t> by the power of his family, formed the union of various tribes, and established a national tribal alliance system. With the formation of "family" and "state", family is not only the cell of society, but also the cornerstone of society, and "state" evolves and expands on the basis of "family"“ In the "family world" society, Huang Di, the biggest "parent", unified the management of the world, and formulated "family: family rules, family precepts, family style", thus forming the earliest family culture system.</a:t>
            </a:r>
          </a:p>
          <a:p>
            <a:pPr marL="0" indent="0">
              <a:buNone/>
            </a:pPr>
            <a:endParaRPr lang="en-US" dirty="0"/>
          </a:p>
          <a:p>
            <a:pPr marL="0" indent="0">
              <a:buNone/>
            </a:pPr>
            <a:r>
              <a:rPr lang="en-US" dirty="0"/>
              <a:t>The leader of the tribal alliance began to implement the "abdication system" since the Yellow Emperor, which had the good name of Yao and Shun abdication in ancient legend. Until the period of </a:t>
            </a:r>
            <a:r>
              <a:rPr lang="en-US" dirty="0" err="1"/>
              <a:t>Dayu</a:t>
            </a:r>
            <a:r>
              <a:rPr lang="en-US" dirty="0"/>
              <a:t>, the son Qi of Yu replaced </a:t>
            </a:r>
            <a:r>
              <a:rPr lang="en-US" dirty="0" err="1"/>
              <a:t>Boyi</a:t>
            </a:r>
            <a:r>
              <a:rPr lang="en-US" dirty="0"/>
              <a:t>, the original successor, to succeed, and created the first slavery country in China, Xia, which is also generally believed to be the first country in Chinese history.</a:t>
            </a:r>
            <a:endParaRPr lang="en-CN" dirty="0"/>
          </a:p>
        </p:txBody>
      </p:sp>
    </p:spTree>
    <p:extLst>
      <p:ext uri="{BB962C8B-B14F-4D97-AF65-F5344CB8AC3E}">
        <p14:creationId xmlns:p14="http://schemas.microsoft.com/office/powerpoint/2010/main" val="6114674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3426B-AB19-034E-B1EC-AFA3264360F8}"/>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39EF3D4A-58E6-004E-A2FC-CD8594301F44}"/>
              </a:ext>
            </a:extLst>
          </p:cNvPr>
          <p:cNvSpPr>
            <a:spLocks noGrp="1"/>
          </p:cNvSpPr>
          <p:nvPr>
            <p:ph idx="1"/>
          </p:nvPr>
        </p:nvSpPr>
        <p:spPr/>
        <p:txBody>
          <a:bodyPr/>
          <a:lstStyle/>
          <a:p>
            <a:pPr marL="0" indent="0">
              <a:buNone/>
            </a:pPr>
            <a:r>
              <a:rPr lang="en-US" dirty="0"/>
              <a:t>"Family" has its regularity, which stipulates that property, wife and children are private and private property is legalized; It stipulates that people should get married when they reach a certain age, invents marriage etiquette, and fixes the relationship between husband and wife. Once it is fixed, it will be protected and restricted; It is stipulated that the wife and children are private. Human marriage began in this period, and the relationship between husband and wife was legalized. It also stipulated many public affairs, such as electing clan leaders, participating in clan celebrations, contributing to Clan Wars and disputes, and so on. These are the obligations of every family.</a:t>
            </a:r>
            <a:endParaRPr lang="en-CN" dirty="0"/>
          </a:p>
        </p:txBody>
      </p:sp>
    </p:spTree>
    <p:extLst>
      <p:ext uri="{BB962C8B-B14F-4D97-AF65-F5344CB8AC3E}">
        <p14:creationId xmlns:p14="http://schemas.microsoft.com/office/powerpoint/2010/main" val="8406786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56152-789A-D44B-8241-B20F3519764F}"/>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2A4E0FE9-15E0-104B-B9DD-E622B94A330B}"/>
              </a:ext>
            </a:extLst>
          </p:cNvPr>
          <p:cNvSpPr>
            <a:spLocks noGrp="1"/>
          </p:cNvSpPr>
          <p:nvPr>
            <p:ph idx="1"/>
          </p:nvPr>
        </p:nvSpPr>
        <p:spPr/>
        <p:txBody>
          <a:bodyPr/>
          <a:lstStyle/>
          <a:p>
            <a:pPr marL="0" indent="0">
              <a:buNone/>
            </a:pPr>
            <a:r>
              <a:rPr lang="en-US" dirty="0"/>
              <a:t>With the emergence of Xia Dynasty, the society gradually changed from "public · world" to "family · world". In order to consolidate the rule, Xia Dynasty carried out a series of system formulation.</a:t>
            </a:r>
          </a:p>
          <a:p>
            <a:pPr marL="0" indent="0">
              <a:buNone/>
            </a:pPr>
            <a:endParaRPr lang="en-US" dirty="0"/>
          </a:p>
          <a:p>
            <a:pPr marL="0" indent="0">
              <a:buNone/>
            </a:pPr>
            <a:endParaRPr lang="en-CN" dirty="0"/>
          </a:p>
        </p:txBody>
      </p:sp>
      <p:pic>
        <p:nvPicPr>
          <p:cNvPr id="3074" name="Picture 2">
            <a:extLst>
              <a:ext uri="{FF2B5EF4-FFF2-40B4-BE49-F238E27FC236}">
                <a16:creationId xmlns:a16="http://schemas.microsoft.com/office/drawing/2014/main" id="{2A501210-257A-C34F-A2ED-97D19BB8C7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0" y="3465834"/>
            <a:ext cx="5715000" cy="3035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614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740EC-52D3-4B41-9461-3926DB27D7CF}"/>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91393404-AEFD-254F-9504-20AD216F440B}"/>
              </a:ext>
            </a:extLst>
          </p:cNvPr>
          <p:cNvSpPr>
            <a:spLocks noGrp="1"/>
          </p:cNvSpPr>
          <p:nvPr>
            <p:ph idx="1"/>
          </p:nvPr>
        </p:nvSpPr>
        <p:spPr/>
        <p:txBody>
          <a:bodyPr>
            <a:normAutofit/>
          </a:bodyPr>
          <a:lstStyle/>
          <a:p>
            <a:pPr marL="0" indent="0">
              <a:buNone/>
            </a:pPr>
            <a:r>
              <a:rPr lang="en-US" dirty="0"/>
              <a:t>In order to consolidate the ruling system, the Xia Dynasty had to mention patriarchal system.</a:t>
            </a:r>
          </a:p>
          <a:p>
            <a:pPr marL="0" indent="0">
              <a:buNone/>
            </a:pPr>
            <a:r>
              <a:rPr lang="en-US" dirty="0"/>
              <a:t>Patriarchal system is a system in which royal nobles distribute state power according to blood relationship in order to establish hereditary rule. The patriarchal system combines the clan organization with the state organization, and links the patriarchal hierarchy with the political hierarchy. That is to say, the development of the social structure of "family is a small country, country is everyone".</a:t>
            </a:r>
          </a:p>
          <a:p>
            <a:pPr marL="0" indent="0">
              <a:buNone/>
            </a:pPr>
            <a:r>
              <a:rPr lang="en-US" dirty="0"/>
              <a:t>For example, family rules, genealogies and ancestral temples, which we are familiar with, are actually the products of the development of patriarchal system. The ancient concept of patriarchal clan system is still affecting all aspects of our lives. </a:t>
            </a:r>
            <a:endParaRPr lang="en-CN" dirty="0"/>
          </a:p>
        </p:txBody>
      </p:sp>
    </p:spTree>
    <p:extLst>
      <p:ext uri="{BB962C8B-B14F-4D97-AF65-F5344CB8AC3E}">
        <p14:creationId xmlns:p14="http://schemas.microsoft.com/office/powerpoint/2010/main" val="3747376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8B5E-F933-C44C-8A12-00165C6368C1}"/>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5495D324-FF1C-2742-8C7F-0FDACF5E28DA}"/>
              </a:ext>
            </a:extLst>
          </p:cNvPr>
          <p:cNvSpPr>
            <a:spLocks noGrp="1"/>
          </p:cNvSpPr>
          <p:nvPr>
            <p:ph idx="1"/>
          </p:nvPr>
        </p:nvSpPr>
        <p:spPr/>
        <p:txBody>
          <a:bodyPr/>
          <a:lstStyle/>
          <a:p>
            <a:pPr marL="0" indent="0">
              <a:buNone/>
            </a:pPr>
            <a:r>
              <a:rPr lang="en-US" dirty="0"/>
              <a:t>From “family</a:t>
            </a:r>
            <a:r>
              <a:rPr lang="zh-CN" altLang="en-US" dirty="0"/>
              <a:t> 家</a:t>
            </a:r>
            <a:r>
              <a:rPr lang="en-US" dirty="0"/>
              <a:t>” to ”</a:t>
            </a:r>
            <a:r>
              <a:rPr lang="en-US" altLang="zh-CN" dirty="0"/>
              <a:t>enlarged</a:t>
            </a:r>
            <a:r>
              <a:rPr lang="zh-CN" altLang="en-US" dirty="0"/>
              <a:t> </a:t>
            </a:r>
            <a:r>
              <a:rPr lang="en-US" dirty="0"/>
              <a:t>family</a:t>
            </a:r>
            <a:r>
              <a:rPr lang="zh-CN" altLang="en-US" dirty="0"/>
              <a:t> 家族</a:t>
            </a:r>
            <a:r>
              <a:rPr lang="en-US" dirty="0"/>
              <a:t>“, from ”</a:t>
            </a:r>
            <a:r>
              <a:rPr lang="en-US" altLang="zh-CN" dirty="0"/>
              <a:t>enlarged</a:t>
            </a:r>
            <a:r>
              <a:rPr lang="zh-CN" altLang="en-US" dirty="0"/>
              <a:t> </a:t>
            </a:r>
            <a:r>
              <a:rPr lang="en-US" dirty="0"/>
              <a:t>famil</a:t>
            </a:r>
            <a:r>
              <a:rPr lang="en-US" altLang="zh-CN" dirty="0"/>
              <a:t>y</a:t>
            </a:r>
            <a:r>
              <a:rPr lang="zh-CN" altLang="en-US" dirty="0"/>
              <a:t>家族</a:t>
            </a:r>
            <a:r>
              <a:rPr lang="en-US" dirty="0"/>
              <a:t>“ to ”</a:t>
            </a:r>
            <a:r>
              <a:rPr lang="en-US" dirty="0" err="1"/>
              <a:t>clan氏族</a:t>
            </a:r>
            <a:r>
              <a:rPr lang="en-US" dirty="0"/>
              <a:t>“, from ”</a:t>
            </a:r>
            <a:r>
              <a:rPr lang="en-US" dirty="0" err="1"/>
              <a:t>clan氏族</a:t>
            </a:r>
            <a:r>
              <a:rPr lang="en-US" dirty="0"/>
              <a:t>“ to ”</a:t>
            </a:r>
            <a:r>
              <a:rPr lang="en-US" dirty="0" err="1"/>
              <a:t>tribe部落</a:t>
            </a:r>
            <a:r>
              <a:rPr lang="en-US" dirty="0"/>
              <a:t>“, then from ”</a:t>
            </a:r>
            <a:r>
              <a:rPr lang="en-US" dirty="0" err="1"/>
              <a:t>tribe部落</a:t>
            </a:r>
            <a:r>
              <a:rPr lang="en-US" dirty="0"/>
              <a:t>“ to ”</a:t>
            </a:r>
            <a:r>
              <a:rPr lang="en-US" dirty="0" err="1"/>
              <a:t>natio民族</a:t>
            </a:r>
            <a:r>
              <a:rPr lang="en-US" dirty="0"/>
              <a:t>“, and from ”</a:t>
            </a:r>
            <a:r>
              <a:rPr lang="en-US" dirty="0" err="1"/>
              <a:t>natio民族</a:t>
            </a:r>
            <a:r>
              <a:rPr lang="en-US" dirty="0"/>
              <a:t>“ to ”</a:t>
            </a:r>
            <a:r>
              <a:rPr lang="en-US" dirty="0" err="1"/>
              <a:t>countr国家</a:t>
            </a:r>
            <a:r>
              <a:rPr lang="en-US" dirty="0"/>
              <a:t>“, it has experienced a long process and gradually deepened people‘s understanding of ”family“. With the concept of ”family state“ deeply rooted in the hearts of the people, ”family“ culture began to develop gradually</a:t>
            </a:r>
            <a:r>
              <a:rPr lang="en-US" altLang="zh-CN" dirty="0"/>
              <a:t>.</a:t>
            </a:r>
            <a:endParaRPr lang="en-CN" dirty="0"/>
          </a:p>
        </p:txBody>
      </p:sp>
    </p:spTree>
    <p:extLst>
      <p:ext uri="{BB962C8B-B14F-4D97-AF65-F5344CB8AC3E}">
        <p14:creationId xmlns:p14="http://schemas.microsoft.com/office/powerpoint/2010/main" val="33023915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3426B-AB19-034E-B1EC-AFA3264360F8}"/>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39EF3D4A-58E6-004E-A2FC-CD8594301F44}"/>
              </a:ext>
            </a:extLst>
          </p:cNvPr>
          <p:cNvSpPr>
            <a:spLocks noGrp="1"/>
          </p:cNvSpPr>
          <p:nvPr>
            <p:ph idx="1"/>
          </p:nvPr>
        </p:nvSpPr>
        <p:spPr/>
        <p:txBody>
          <a:bodyPr>
            <a:normAutofit lnSpcReduction="10000"/>
          </a:bodyPr>
          <a:lstStyle/>
          <a:p>
            <a:pPr marL="0" indent="0">
              <a:buNone/>
            </a:pPr>
            <a:r>
              <a:rPr lang="en-US" dirty="0"/>
              <a:t>After thousands of years of development, the family has formed a unique family culture system in China by combining the three cardinal principles and five constant ethics of Confucianism, adhering to the Confucian philosophy of "loyalty and filial piety", "benevolence and righteousness", "family harmony" and adhering to the worship of family ancestors and safeguarding the interests of the family, Such as: family rules, family precepts, family style, family education and so on, and rely on ethical awareness, the concept of blood to maintain its stable inheritance, from generation to generation</a:t>
            </a:r>
            <a:r>
              <a:rPr lang="en-US" altLang="zh-CN" dirty="0"/>
              <a:t>.</a:t>
            </a:r>
          </a:p>
          <a:p>
            <a:pPr marL="0" indent="0">
              <a:buNone/>
            </a:pPr>
            <a:endParaRPr lang="en-US" dirty="0"/>
          </a:p>
          <a:p>
            <a:pPr marL="0" indent="0">
              <a:buNone/>
            </a:pPr>
            <a:r>
              <a:rPr lang="en-US" altLang="zh-CN" dirty="0"/>
              <a:t>You</a:t>
            </a:r>
            <a:r>
              <a:rPr lang="zh-CN" altLang="en-US" dirty="0"/>
              <a:t> </a:t>
            </a:r>
            <a:r>
              <a:rPr lang="en-US" altLang="zh-CN" dirty="0"/>
              <a:t>could</a:t>
            </a:r>
            <a:r>
              <a:rPr lang="zh-CN" altLang="en-US" dirty="0"/>
              <a:t> </a:t>
            </a:r>
            <a:r>
              <a:rPr lang="en-US" altLang="zh-CN" dirty="0"/>
              <a:t>argue</a:t>
            </a:r>
            <a:r>
              <a:rPr lang="zh-CN" altLang="en-US" dirty="0"/>
              <a:t> </a:t>
            </a:r>
            <a:r>
              <a:rPr lang="en-US" altLang="zh-CN" dirty="0"/>
              <a:t>that</a:t>
            </a:r>
            <a:r>
              <a:rPr lang="zh-CN" altLang="en-US" dirty="0"/>
              <a:t> </a:t>
            </a:r>
            <a:r>
              <a:rPr lang="en-US" altLang="zh-CN" dirty="0"/>
              <a:t>family culture integrates Chinese civilization, politics, traditional religion, customs and cultural life.</a:t>
            </a:r>
            <a:endParaRPr lang="en-CN" dirty="0"/>
          </a:p>
        </p:txBody>
      </p:sp>
    </p:spTree>
    <p:extLst>
      <p:ext uri="{BB962C8B-B14F-4D97-AF65-F5344CB8AC3E}">
        <p14:creationId xmlns:p14="http://schemas.microsoft.com/office/powerpoint/2010/main" val="2820800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BAA3-3888-A244-BC1D-40073FCA1824}"/>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2466A7D5-56E1-CA4C-B329-7BE5E7491451}"/>
              </a:ext>
            </a:extLst>
          </p:cNvPr>
          <p:cNvSpPr>
            <a:spLocks noGrp="1"/>
          </p:cNvSpPr>
          <p:nvPr>
            <p:ph idx="1"/>
          </p:nvPr>
        </p:nvSpPr>
        <p:spPr/>
        <p:txBody>
          <a:bodyPr/>
          <a:lstStyle/>
          <a:p>
            <a:r>
              <a:rPr lang="en-US" altLang="zh-CN" dirty="0"/>
              <a:t>The</a:t>
            </a:r>
            <a:r>
              <a:rPr lang="zh-CN" altLang="en-US" dirty="0"/>
              <a:t> </a:t>
            </a:r>
            <a:r>
              <a:rPr lang="en-US" altLang="zh-CN" dirty="0"/>
              <a:t>foundation</a:t>
            </a:r>
            <a:r>
              <a:rPr lang="zh-CN" altLang="en-US" dirty="0"/>
              <a:t> </a:t>
            </a:r>
            <a:r>
              <a:rPr lang="en-US" altLang="zh-CN" dirty="0"/>
              <a:t>for</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p>
          <a:p>
            <a:pPr lvl="1"/>
            <a:r>
              <a:rPr lang="en-US" altLang="zh-CN" dirty="0"/>
              <a:t>Natural</a:t>
            </a:r>
            <a:r>
              <a:rPr lang="zh-CN" altLang="en-US" dirty="0"/>
              <a:t> </a:t>
            </a:r>
            <a:r>
              <a:rPr lang="en-US" altLang="zh-CN" dirty="0"/>
              <a:t>Foundation</a:t>
            </a:r>
          </a:p>
          <a:p>
            <a:pPr lvl="1"/>
            <a:r>
              <a:rPr lang="en-US" altLang="zh-CN" dirty="0"/>
              <a:t>Historical</a:t>
            </a:r>
            <a:r>
              <a:rPr lang="zh-CN" altLang="en-US" dirty="0"/>
              <a:t> </a:t>
            </a:r>
            <a:r>
              <a:rPr lang="en-US" altLang="zh-CN" dirty="0"/>
              <a:t>Foundation</a:t>
            </a:r>
          </a:p>
          <a:p>
            <a:pPr lvl="1"/>
            <a:r>
              <a:rPr lang="en-US" altLang="zh-CN" dirty="0"/>
              <a:t>Religious</a:t>
            </a:r>
            <a:r>
              <a:rPr lang="zh-CN" altLang="en-US" dirty="0"/>
              <a:t> </a:t>
            </a:r>
            <a:r>
              <a:rPr lang="en-US" altLang="zh-CN" dirty="0"/>
              <a:t>Foundation</a:t>
            </a:r>
          </a:p>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p>
          <a:p>
            <a:r>
              <a:rPr lang="en-US" altLang="zh-CN" b="1" dirty="0"/>
              <a:t>Historical</a:t>
            </a:r>
            <a:r>
              <a:rPr lang="zh-CN" altLang="en-US" b="1" dirty="0"/>
              <a:t> </a:t>
            </a:r>
            <a:r>
              <a:rPr lang="en-US" altLang="zh-CN" b="1" dirty="0"/>
              <a:t>changes</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p>
          <a:p>
            <a:endParaRPr lang="en-CN" dirty="0"/>
          </a:p>
        </p:txBody>
      </p:sp>
    </p:spTree>
    <p:extLst>
      <p:ext uri="{BB962C8B-B14F-4D97-AF65-F5344CB8AC3E}">
        <p14:creationId xmlns:p14="http://schemas.microsoft.com/office/powerpoint/2010/main" val="26733700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3426B-AB19-034E-B1EC-AFA3264360F8}"/>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39EF3D4A-58E6-004E-A2FC-CD8594301F44}"/>
              </a:ext>
            </a:extLst>
          </p:cNvPr>
          <p:cNvSpPr>
            <a:spLocks noGrp="1"/>
          </p:cNvSpPr>
          <p:nvPr>
            <p:ph idx="1"/>
          </p:nvPr>
        </p:nvSpPr>
        <p:spPr/>
        <p:txBody>
          <a:bodyPr/>
          <a:lstStyle/>
          <a:p>
            <a:pPr marL="0" indent="0">
              <a:buNone/>
            </a:pPr>
            <a:r>
              <a:rPr lang="en-CN" dirty="0"/>
              <a:t>Pre</a:t>
            </a:r>
            <a:r>
              <a:rPr lang="en-US" altLang="zh-CN" dirty="0"/>
              <a:t>-Zhou</a:t>
            </a:r>
            <a:r>
              <a:rPr lang="zh-CN" altLang="en-US" dirty="0"/>
              <a:t> </a:t>
            </a:r>
            <a:r>
              <a:rPr lang="en-US" altLang="zh-CN" dirty="0"/>
              <a:t>Dynasty,</a:t>
            </a:r>
            <a:r>
              <a:rPr lang="zh-CN" altLang="en-US" dirty="0"/>
              <a:t> </a:t>
            </a:r>
            <a:r>
              <a:rPr lang="en-US" altLang="zh-CN" dirty="0"/>
              <a:t>ancestor</a:t>
            </a:r>
            <a:r>
              <a:rPr lang="zh-CN" altLang="en-US" dirty="0"/>
              <a:t> </a:t>
            </a:r>
            <a:r>
              <a:rPr lang="en-US" altLang="zh-CN" dirty="0"/>
              <a:t>worship</a:t>
            </a:r>
            <a:r>
              <a:rPr lang="zh-CN" altLang="en-US" dirty="0"/>
              <a:t> </a:t>
            </a:r>
            <a:r>
              <a:rPr lang="en-US" altLang="zh-CN" dirty="0"/>
              <a:t>is</a:t>
            </a:r>
            <a:r>
              <a:rPr lang="zh-CN" altLang="en-US" dirty="0"/>
              <a:t> </a:t>
            </a:r>
            <a:r>
              <a:rPr lang="en-US" altLang="zh-CN" dirty="0"/>
              <a:t>more</a:t>
            </a:r>
            <a:r>
              <a:rPr lang="zh-CN" altLang="en-US" dirty="0"/>
              <a:t> </a:t>
            </a:r>
            <a:r>
              <a:rPr lang="en-US" altLang="zh-CN" dirty="0"/>
              <a:t>important.</a:t>
            </a:r>
          </a:p>
          <a:p>
            <a:pPr marL="0" indent="0">
              <a:buNone/>
            </a:pPr>
            <a:r>
              <a:rPr lang="en-US" altLang="zh-CN" dirty="0"/>
              <a:t>Since</a:t>
            </a:r>
            <a:r>
              <a:rPr lang="zh-CN" altLang="en-US" dirty="0"/>
              <a:t> </a:t>
            </a:r>
            <a:r>
              <a:rPr lang="en-US" altLang="zh-CN" dirty="0"/>
              <a:t>and</a:t>
            </a:r>
            <a:r>
              <a:rPr lang="zh-CN" altLang="en-US" dirty="0"/>
              <a:t> </a:t>
            </a:r>
            <a:r>
              <a:rPr lang="en-US" altLang="zh-CN" dirty="0"/>
              <a:t>after</a:t>
            </a:r>
            <a:r>
              <a:rPr lang="zh-CN" altLang="en-US" dirty="0"/>
              <a:t> </a:t>
            </a:r>
            <a:r>
              <a:rPr lang="en-US" altLang="zh-CN" dirty="0"/>
              <a:t>Zhou</a:t>
            </a:r>
            <a:r>
              <a:rPr lang="zh-CN" altLang="en-US" dirty="0"/>
              <a:t> </a:t>
            </a:r>
            <a:r>
              <a:rPr lang="en-US" altLang="zh-CN" dirty="0"/>
              <a:t>Dynasty,</a:t>
            </a:r>
            <a:r>
              <a:rPr lang="zh-CN" altLang="en-US" dirty="0"/>
              <a:t> </a:t>
            </a:r>
            <a:r>
              <a:rPr lang="en-US" altLang="zh-CN" dirty="0"/>
              <a:t>being</a:t>
            </a:r>
            <a:r>
              <a:rPr lang="zh-CN" altLang="en-US" dirty="0"/>
              <a:t> </a:t>
            </a:r>
            <a:r>
              <a:rPr lang="en-US" altLang="zh-CN" dirty="0"/>
              <a:t>filial</a:t>
            </a:r>
            <a:r>
              <a:rPr lang="zh-CN" altLang="en-US" dirty="0"/>
              <a:t> </a:t>
            </a:r>
            <a:r>
              <a:rPr lang="en-US" altLang="zh-CN" dirty="0"/>
              <a:t>to</a:t>
            </a:r>
            <a:r>
              <a:rPr lang="zh-CN" altLang="en-US" dirty="0"/>
              <a:t> </a:t>
            </a:r>
            <a:r>
              <a:rPr lang="en-US" altLang="zh-CN" dirty="0"/>
              <a:t>living</a:t>
            </a:r>
            <a:r>
              <a:rPr lang="zh-CN" altLang="en-US" dirty="0"/>
              <a:t> </a:t>
            </a:r>
            <a:r>
              <a:rPr lang="en-US" altLang="zh-CN" dirty="0"/>
              <a:t>elders,</a:t>
            </a:r>
            <a:r>
              <a:rPr lang="zh-CN" altLang="en-US" dirty="0"/>
              <a:t> </a:t>
            </a:r>
            <a:r>
              <a:rPr lang="en-US" altLang="zh-CN" dirty="0"/>
              <a:t>parents,</a:t>
            </a:r>
            <a:r>
              <a:rPr lang="zh-CN" altLang="en-US" dirty="0"/>
              <a:t> </a:t>
            </a:r>
            <a:r>
              <a:rPr lang="en-US" altLang="zh-CN" dirty="0"/>
              <a:t>elder</a:t>
            </a:r>
            <a:r>
              <a:rPr lang="zh-CN" altLang="en-US" dirty="0"/>
              <a:t> </a:t>
            </a:r>
            <a:r>
              <a:rPr lang="en-US" altLang="zh-CN" dirty="0"/>
              <a:t>brothers</a:t>
            </a:r>
            <a:r>
              <a:rPr lang="zh-CN" altLang="en-US" dirty="0"/>
              <a:t> </a:t>
            </a:r>
            <a:r>
              <a:rPr lang="en-US" altLang="zh-CN" dirty="0"/>
              <a:t>became</a:t>
            </a:r>
            <a:r>
              <a:rPr lang="zh-CN" altLang="en-US" dirty="0"/>
              <a:t> </a:t>
            </a:r>
            <a:r>
              <a:rPr lang="en-US" altLang="zh-CN" dirty="0"/>
              <a:t>more</a:t>
            </a:r>
            <a:r>
              <a:rPr lang="zh-CN" altLang="en-US" dirty="0"/>
              <a:t> </a:t>
            </a:r>
            <a:r>
              <a:rPr lang="en-US" altLang="zh-CN" dirty="0"/>
              <a:t>important.</a:t>
            </a:r>
          </a:p>
          <a:p>
            <a:pPr marL="0" indent="0">
              <a:buNone/>
            </a:pPr>
            <a:endParaRPr lang="en-US" dirty="0"/>
          </a:p>
          <a:p>
            <a:pPr marL="0" indent="0">
              <a:buNone/>
            </a:pPr>
            <a:r>
              <a:rPr lang="en-US" altLang="zh-CN" dirty="0"/>
              <a:t>The</a:t>
            </a:r>
            <a:r>
              <a:rPr lang="zh-CN" altLang="en-US" dirty="0"/>
              <a:t> </a:t>
            </a:r>
            <a:r>
              <a:rPr lang="en-US" altLang="zh-CN" dirty="0"/>
              <a:t>traditional</a:t>
            </a:r>
            <a:r>
              <a:rPr lang="zh-CN" altLang="en-US" dirty="0"/>
              <a:t> </a:t>
            </a:r>
            <a:r>
              <a:rPr lang="en-US" altLang="zh-CN" dirty="0"/>
              <a:t>family</a:t>
            </a:r>
            <a:r>
              <a:rPr lang="zh-CN" altLang="en-US" dirty="0"/>
              <a:t> </a:t>
            </a:r>
            <a:r>
              <a:rPr lang="en-US" altLang="zh-CN" dirty="0"/>
              <a:t>tradition</a:t>
            </a:r>
            <a:r>
              <a:rPr lang="zh-CN" altLang="en-US" dirty="0"/>
              <a:t> </a:t>
            </a:r>
            <a:r>
              <a:rPr lang="en-US" altLang="zh-CN" dirty="0"/>
              <a:t>has</a:t>
            </a:r>
            <a:r>
              <a:rPr lang="zh-CN" altLang="en-US" dirty="0"/>
              <a:t> </a:t>
            </a:r>
            <a:r>
              <a:rPr lang="en-US" altLang="zh-CN" dirty="0"/>
              <a:t>been</a:t>
            </a:r>
            <a:r>
              <a:rPr lang="zh-CN" altLang="en-US" dirty="0"/>
              <a:t> </a:t>
            </a:r>
            <a:r>
              <a:rPr lang="en-US" altLang="zh-CN" dirty="0"/>
              <a:t>the</a:t>
            </a:r>
            <a:r>
              <a:rPr lang="zh-CN" altLang="en-US" dirty="0"/>
              <a:t> </a:t>
            </a:r>
            <a:r>
              <a:rPr lang="en-US" altLang="zh-CN" dirty="0"/>
              <a:t>reduced</a:t>
            </a:r>
            <a:r>
              <a:rPr lang="zh-CN" altLang="en-US" dirty="0"/>
              <a:t> </a:t>
            </a:r>
            <a:r>
              <a:rPr lang="en-US" altLang="zh-CN" dirty="0"/>
              <a:t>after</a:t>
            </a:r>
            <a:r>
              <a:rPr lang="zh-CN" altLang="en-US" dirty="0"/>
              <a:t> </a:t>
            </a:r>
            <a:r>
              <a:rPr lang="en-US" altLang="zh-CN" dirty="0"/>
              <a:t>the</a:t>
            </a:r>
            <a:r>
              <a:rPr lang="zh-CN" altLang="en-US" dirty="0"/>
              <a:t> </a:t>
            </a:r>
            <a:r>
              <a:rPr lang="en-US" altLang="zh-CN" dirty="0"/>
              <a:t>Economic Reform and Open Up</a:t>
            </a:r>
            <a:r>
              <a:rPr lang="zh-CN" altLang="en-US" dirty="0"/>
              <a:t> </a:t>
            </a:r>
            <a:r>
              <a:rPr lang="en-US" altLang="zh-CN" dirty="0"/>
              <a:t>of</a:t>
            </a:r>
            <a:r>
              <a:rPr lang="zh-CN" altLang="en-US" dirty="0"/>
              <a:t> </a:t>
            </a:r>
            <a:r>
              <a:rPr lang="en-US" altLang="zh-CN" dirty="0"/>
              <a:t>China</a:t>
            </a:r>
            <a:r>
              <a:rPr lang="zh-CN" altLang="en-US" dirty="0"/>
              <a:t> </a:t>
            </a:r>
            <a:r>
              <a:rPr lang="en-US" altLang="zh-CN" dirty="0"/>
              <a:t>in</a:t>
            </a:r>
            <a:r>
              <a:rPr lang="zh-CN" altLang="en-US" dirty="0"/>
              <a:t> </a:t>
            </a:r>
            <a:r>
              <a:rPr lang="en-US" altLang="zh-CN" dirty="0"/>
              <a:t>1978,</a:t>
            </a:r>
            <a:r>
              <a:rPr lang="zh-CN" altLang="en-US" dirty="0"/>
              <a:t> </a:t>
            </a:r>
            <a:r>
              <a:rPr lang="en-US" altLang="zh-CN" dirty="0"/>
              <a:t>as</a:t>
            </a:r>
            <a:r>
              <a:rPr lang="zh-CN" altLang="en-US" dirty="0"/>
              <a:t> </a:t>
            </a:r>
            <a:r>
              <a:rPr lang="en-US" altLang="zh-CN" dirty="0"/>
              <a:t>the</a:t>
            </a:r>
            <a:r>
              <a:rPr lang="zh-CN" altLang="en-US" dirty="0"/>
              <a:t> </a:t>
            </a:r>
            <a:r>
              <a:rPr lang="en-US" altLang="zh-CN" dirty="0"/>
              <a:t>production</a:t>
            </a:r>
            <a:r>
              <a:rPr lang="zh-CN" altLang="en-US" dirty="0"/>
              <a:t> </a:t>
            </a:r>
            <a:r>
              <a:rPr lang="en-US" altLang="zh-CN" dirty="0"/>
              <a:t>function</a:t>
            </a:r>
            <a:r>
              <a:rPr lang="zh-CN" altLang="en-US" dirty="0"/>
              <a:t> </a:t>
            </a:r>
            <a:r>
              <a:rPr lang="en-US" altLang="zh-CN" dirty="0"/>
              <a:t>of</a:t>
            </a:r>
            <a:r>
              <a:rPr lang="zh-CN" altLang="en-US" dirty="0"/>
              <a:t> </a:t>
            </a:r>
            <a:r>
              <a:rPr lang="en-US" altLang="zh-CN" dirty="0"/>
              <a:t>families</a:t>
            </a:r>
            <a:r>
              <a:rPr lang="zh-CN" altLang="en-US" dirty="0"/>
              <a:t> </a:t>
            </a:r>
            <a:r>
              <a:rPr lang="en-US" altLang="zh-CN" dirty="0"/>
              <a:t>has</a:t>
            </a:r>
            <a:r>
              <a:rPr lang="zh-CN" altLang="en-US" dirty="0"/>
              <a:t> </a:t>
            </a:r>
            <a:r>
              <a:rPr lang="en-US" altLang="zh-CN" dirty="0"/>
              <a:t>been</a:t>
            </a:r>
            <a:r>
              <a:rPr lang="zh-CN" altLang="en-US" dirty="0"/>
              <a:t> </a:t>
            </a:r>
            <a:r>
              <a:rPr lang="en-US" altLang="zh-CN" dirty="0"/>
              <a:t>moved</a:t>
            </a:r>
            <a:r>
              <a:rPr lang="zh-CN" altLang="en-US" dirty="0"/>
              <a:t> </a:t>
            </a:r>
            <a:r>
              <a:rPr lang="en-US" altLang="zh-CN" dirty="0"/>
              <a:t>out</a:t>
            </a:r>
            <a:r>
              <a:rPr lang="zh-CN" altLang="en-US" dirty="0"/>
              <a:t> </a:t>
            </a:r>
            <a:r>
              <a:rPr lang="en-US" altLang="zh-CN" dirty="0"/>
              <a:t>of</a:t>
            </a:r>
            <a:r>
              <a:rPr lang="zh-CN" altLang="en-US" dirty="0"/>
              <a:t> </a:t>
            </a:r>
            <a:r>
              <a:rPr lang="en-US" altLang="zh-CN" dirty="0"/>
              <a:t>the</a:t>
            </a:r>
            <a:r>
              <a:rPr lang="zh-CN" altLang="en-US" dirty="0"/>
              <a:t> </a:t>
            </a:r>
            <a:r>
              <a:rPr lang="en-US" altLang="zh-CN" dirty="0"/>
              <a:t>families,</a:t>
            </a:r>
            <a:r>
              <a:rPr lang="zh-CN" altLang="en-US" dirty="0"/>
              <a:t> </a:t>
            </a:r>
            <a:r>
              <a:rPr lang="en-US" altLang="zh-CN" dirty="0"/>
              <a:t>and</a:t>
            </a:r>
            <a:r>
              <a:rPr lang="zh-CN" altLang="en-US" dirty="0"/>
              <a:t> </a:t>
            </a:r>
            <a:r>
              <a:rPr lang="en-US" altLang="zh-CN" dirty="0"/>
              <a:t>the</a:t>
            </a:r>
            <a:r>
              <a:rPr lang="zh-CN" altLang="en-US" dirty="0"/>
              <a:t> </a:t>
            </a:r>
            <a:r>
              <a:rPr lang="en-US" altLang="zh-CN" dirty="0"/>
              <a:t>family</a:t>
            </a:r>
            <a:r>
              <a:rPr lang="zh-CN" altLang="en-US" dirty="0"/>
              <a:t> </a:t>
            </a:r>
            <a:r>
              <a:rPr lang="en-US" altLang="zh-CN" dirty="0"/>
              <a:t>sized</a:t>
            </a:r>
            <a:r>
              <a:rPr lang="zh-CN" altLang="en-US" dirty="0"/>
              <a:t> </a:t>
            </a:r>
            <a:r>
              <a:rPr lang="en-US" altLang="zh-CN" dirty="0" err="1"/>
              <a:t>shrinked</a:t>
            </a:r>
            <a:r>
              <a:rPr lang="en-US" altLang="zh-CN" dirty="0"/>
              <a:t>.</a:t>
            </a:r>
            <a:endParaRPr lang="en-CN" dirty="0"/>
          </a:p>
        </p:txBody>
      </p:sp>
    </p:spTree>
    <p:extLst>
      <p:ext uri="{BB962C8B-B14F-4D97-AF65-F5344CB8AC3E}">
        <p14:creationId xmlns:p14="http://schemas.microsoft.com/office/powerpoint/2010/main" val="14953506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CDBF7-E16D-584F-AD63-142E0F6C775E}"/>
              </a:ext>
            </a:extLst>
          </p:cNvPr>
          <p:cNvSpPr>
            <a:spLocks noGrp="1"/>
          </p:cNvSpPr>
          <p:nvPr>
            <p:ph type="title"/>
          </p:nvPr>
        </p:nvSpPr>
        <p:spPr/>
        <p:txBody>
          <a:bodyPr>
            <a:normAutofit fontScale="90000"/>
          </a:bodyPr>
          <a:lstStyle/>
          <a:p>
            <a:r>
              <a:rPr lang="en-US" altLang="zh-CN" sz="5400" dirty="0"/>
              <a:t>The</a:t>
            </a:r>
            <a:r>
              <a:rPr lang="zh-CN" altLang="en-US" sz="5400" dirty="0"/>
              <a:t> </a:t>
            </a:r>
            <a:r>
              <a:rPr lang="en-US" altLang="zh-CN" sz="5400" dirty="0"/>
              <a:t>formation</a:t>
            </a:r>
            <a:r>
              <a:rPr lang="zh-CN" altLang="en-US" sz="5400" dirty="0"/>
              <a:t> </a:t>
            </a:r>
            <a:r>
              <a:rPr lang="en-US" altLang="zh-CN" sz="5400" dirty="0"/>
              <a:t>and</a:t>
            </a:r>
            <a:r>
              <a:rPr lang="zh-CN" altLang="en-US" sz="5400" dirty="0"/>
              <a:t> </a:t>
            </a:r>
            <a:r>
              <a:rPr lang="en-US" altLang="zh-CN" sz="5400" dirty="0"/>
              <a:t>development</a:t>
            </a:r>
            <a:r>
              <a:rPr lang="zh-CN" altLang="en-US" sz="5400" dirty="0"/>
              <a:t> </a:t>
            </a:r>
            <a:r>
              <a:rPr lang="en-US" altLang="zh-CN" sz="5400" dirty="0"/>
              <a:t>of</a:t>
            </a:r>
            <a:r>
              <a:rPr lang="zh-CN" altLang="en-US" sz="5400" dirty="0"/>
              <a:t> </a:t>
            </a:r>
            <a:r>
              <a:rPr lang="en-US" altLang="zh-CN" sz="5400" dirty="0"/>
              <a:t>family</a:t>
            </a:r>
            <a:r>
              <a:rPr lang="zh-CN" altLang="en-US" sz="5400" dirty="0"/>
              <a:t> </a:t>
            </a:r>
            <a:r>
              <a:rPr lang="en-US" altLang="zh-CN" sz="5400" dirty="0"/>
              <a:t>culture</a:t>
            </a:r>
            <a:r>
              <a:rPr lang="zh-CN" altLang="en-US" sz="5400" dirty="0"/>
              <a:t> </a:t>
            </a:r>
            <a:r>
              <a:rPr lang="en-US" altLang="zh-CN" sz="5400" dirty="0"/>
              <a:t>in</a:t>
            </a:r>
            <a:r>
              <a:rPr lang="zh-CN" altLang="en-US" sz="5400" dirty="0"/>
              <a:t> </a:t>
            </a:r>
            <a:r>
              <a:rPr lang="en-US" altLang="zh-CN" sz="5400" dirty="0"/>
              <a:t>china</a:t>
            </a:r>
            <a:endParaRPr lang="en-CN" dirty="0"/>
          </a:p>
        </p:txBody>
      </p:sp>
      <p:sp>
        <p:nvSpPr>
          <p:cNvPr id="3" name="Content Placeholder 2">
            <a:extLst>
              <a:ext uri="{FF2B5EF4-FFF2-40B4-BE49-F238E27FC236}">
                <a16:creationId xmlns:a16="http://schemas.microsoft.com/office/drawing/2014/main" id="{EAC9C6F3-15D3-604D-BF81-B4D72930D34D}"/>
              </a:ext>
            </a:extLst>
          </p:cNvPr>
          <p:cNvSpPr>
            <a:spLocks noGrp="1"/>
          </p:cNvSpPr>
          <p:nvPr>
            <p:ph idx="1"/>
          </p:nvPr>
        </p:nvSpPr>
        <p:spPr/>
        <p:txBody>
          <a:bodyPr/>
          <a:lstStyle/>
          <a:p>
            <a:pPr marL="0" indent="0">
              <a:buNone/>
            </a:pPr>
            <a:r>
              <a:rPr lang="en-US" dirty="0"/>
              <a:t>Agricultural civilization determines the characteristics of Chinese culture. Chinese culture is different from nomadic culture, in which agriculture plays a decisive role. The agricultural civilization of living together and intensive cultivation breeds the self-sufficient lifestyle, cultural tradition, agricultural thought, rural management system and so on, which coincides with the concept of harmony, environmental protection and low carbon advocated today. In history, nomadic civilization often disappeared because it could not adapt to the changes of environment. The regional diversity, historical inheritance and folk characteristics of agricultural civilization not only endow Chinese culture with important characteristics, but also are</a:t>
            </a:r>
            <a:r>
              <a:rPr lang="zh-CN" altLang="en-US" dirty="0"/>
              <a:t> </a:t>
            </a:r>
            <a:r>
              <a:rPr lang="en-US" altLang="zh-CN" dirty="0"/>
              <a:t>one</a:t>
            </a:r>
            <a:r>
              <a:rPr lang="zh-CN" altLang="en-US" dirty="0"/>
              <a:t> </a:t>
            </a:r>
            <a:r>
              <a:rPr lang="en-US" altLang="zh-CN" dirty="0"/>
              <a:t>of</a:t>
            </a:r>
            <a:r>
              <a:rPr lang="en-US" dirty="0"/>
              <a:t> the important reasons why Chinese culture is continuous and prosperous.</a:t>
            </a:r>
          </a:p>
          <a:p>
            <a:pPr marL="0" indent="0">
              <a:buNone/>
            </a:pPr>
            <a:endParaRPr lang="en-CN" dirty="0"/>
          </a:p>
        </p:txBody>
      </p:sp>
    </p:spTree>
    <p:extLst>
      <p:ext uri="{BB962C8B-B14F-4D97-AF65-F5344CB8AC3E}">
        <p14:creationId xmlns:p14="http://schemas.microsoft.com/office/powerpoint/2010/main" val="853017143"/>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{B6D35D40-B070-854F-8BCB-414F9E89D27D}tf10001071</Template>
  <TotalTime>386</TotalTime>
  <Words>2804</Words>
  <Application>Microsoft Macintosh PowerPoint</Application>
  <PresentationFormat>Widescreen</PresentationFormat>
  <Paragraphs>155</Paragraphs>
  <Slides>34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Gill Sans MT</vt:lpstr>
      <vt:lpstr>Impact</vt:lpstr>
      <vt:lpstr>Times New Roman</vt:lpstr>
      <vt:lpstr>Badge</vt:lpstr>
      <vt:lpstr>The formation and development of family culture in china</vt:lpstr>
      <vt:lpstr>Plans for the two lectures</vt:lpstr>
      <vt:lpstr>The Formation of Family Culture in China</vt:lpstr>
      <vt:lpstr>The foundation of family culture in china </vt:lpstr>
      <vt:lpstr>PowerPoint Presentation</vt:lpstr>
      <vt:lpstr>The Formation of Family Culture in China</vt:lpstr>
      <vt:lpstr>The Formation of Family Culture in China</vt:lpstr>
      <vt:lpstr>The Formation of Family Culture in China</vt:lpstr>
      <vt:lpstr>The Formation of Family Culture in China</vt:lpstr>
      <vt:lpstr>The Formation of Family Culture in China</vt:lpstr>
      <vt:lpstr>The Formation of Family Culture in China</vt:lpstr>
      <vt:lpstr>The foundation of family culture in china </vt:lpstr>
      <vt:lpstr>The foundation of family culture in china </vt:lpstr>
      <vt:lpstr>The Earliest House: from Banpo Culture</vt:lpstr>
      <vt:lpstr>The foundation of family culture in china </vt:lpstr>
      <vt:lpstr>The foundation of family culture in china </vt:lpstr>
      <vt:lpstr>The foundation of family culture in china </vt:lpstr>
      <vt:lpstr>Family and Chinese Religion</vt:lpstr>
      <vt:lpstr>Zong (宗) in the Oracle Bone Inscriptions  (Shang Dynasty :1600?-1045?BCE )：ancestors worship at family temple   </vt:lpstr>
      <vt:lpstr>The meaning of Zong and Zu</vt:lpstr>
      <vt:lpstr>Festivals related to ancestor worship  清明节 Chinese New Year Ghost Festval   </vt:lpstr>
      <vt:lpstr>Chinese Religion is a Family Religion</vt:lpstr>
      <vt:lpstr>The Formation of Family Culture in China</vt:lpstr>
      <vt:lpstr>Family structure in traditional China</vt:lpstr>
      <vt:lpstr>Family structure in traditional China</vt:lpstr>
      <vt:lpstr>Family structure in traditional China</vt:lpstr>
      <vt:lpstr>Family structure in traditional China</vt:lpstr>
      <vt:lpstr>Family structure in traditional China</vt:lpstr>
      <vt:lpstr>Family structure in traditional China</vt:lpstr>
      <vt:lpstr>Family structure in traditional China</vt:lpstr>
      <vt:lpstr>Family structure in traditional China</vt:lpstr>
      <vt:lpstr>The Formation of Family Culture in China</vt:lpstr>
      <vt:lpstr>Family structure in traditional China</vt:lpstr>
      <vt:lpstr>The formation and development of family culture in china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formation and development of family culture in china</dc:title>
  <dc:creator>Yiying Jiao</dc:creator>
  <cp:lastModifiedBy>Yiying Jiao</cp:lastModifiedBy>
  <cp:revision>19</cp:revision>
  <dcterms:created xsi:type="dcterms:W3CDTF">2021-05-25T09:20:32Z</dcterms:created>
  <dcterms:modified xsi:type="dcterms:W3CDTF">2021-05-25T15:58:36Z</dcterms:modified>
</cp:coreProperties>
</file>