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theme/themeOverride1.xml" ContentType="application/vnd.openxmlformats-officedocument.themeOverr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0"/>
  </p:notesMasterIdLst>
  <p:sldIdLst>
    <p:sldId id="257" r:id="rId5"/>
    <p:sldId id="358" r:id="rId6"/>
    <p:sldId id="259" r:id="rId7"/>
    <p:sldId id="260" r:id="rId8"/>
    <p:sldId id="359" r:id="rId9"/>
    <p:sldId id="324" r:id="rId10"/>
    <p:sldId id="323" r:id="rId11"/>
    <p:sldId id="360" r:id="rId12"/>
    <p:sldId id="327" r:id="rId13"/>
    <p:sldId id="354" r:id="rId14"/>
    <p:sldId id="329" r:id="rId15"/>
    <p:sldId id="364" r:id="rId16"/>
    <p:sldId id="362" r:id="rId17"/>
    <p:sldId id="296" r:id="rId18"/>
    <p:sldId id="336" r:id="rId19"/>
    <p:sldId id="365" r:id="rId20"/>
    <p:sldId id="314" r:id="rId21"/>
    <p:sldId id="328" r:id="rId22"/>
    <p:sldId id="366" r:id="rId23"/>
    <p:sldId id="271" r:id="rId24"/>
    <p:sldId id="367" r:id="rId25"/>
    <p:sldId id="330" r:id="rId26"/>
    <p:sldId id="331" r:id="rId27"/>
    <p:sldId id="332" r:id="rId28"/>
    <p:sldId id="326" r:id="rId29"/>
    <p:sldId id="368" r:id="rId30"/>
    <p:sldId id="273" r:id="rId31"/>
    <p:sldId id="274" r:id="rId32"/>
    <p:sldId id="261" r:id="rId33"/>
    <p:sldId id="371" r:id="rId34"/>
    <p:sldId id="262" r:id="rId35"/>
    <p:sldId id="276" r:id="rId36"/>
    <p:sldId id="369" r:id="rId37"/>
    <p:sldId id="278" r:id="rId38"/>
    <p:sldId id="279" r:id="rId39"/>
    <p:sldId id="270" r:id="rId40"/>
    <p:sldId id="267" r:id="rId41"/>
    <p:sldId id="293" r:id="rId42"/>
    <p:sldId id="294" r:id="rId43"/>
    <p:sldId id="335" r:id="rId44"/>
    <p:sldId id="372" r:id="rId45"/>
    <p:sldId id="263" r:id="rId46"/>
    <p:sldId id="264" r:id="rId47"/>
    <p:sldId id="337" r:id="rId48"/>
    <p:sldId id="356" r:id="rId49"/>
    <p:sldId id="370" r:id="rId50"/>
    <p:sldId id="265" r:id="rId51"/>
    <p:sldId id="297" r:id="rId52"/>
    <p:sldId id="338" r:id="rId53"/>
    <p:sldId id="299" r:id="rId54"/>
    <p:sldId id="266" r:id="rId55"/>
    <p:sldId id="301" r:id="rId56"/>
    <p:sldId id="339" r:id="rId57"/>
    <p:sldId id="300" r:id="rId58"/>
    <p:sldId id="303" r:id="rId59"/>
    <p:sldId id="268" r:id="rId60"/>
    <p:sldId id="373" r:id="rId61"/>
    <p:sldId id="309" r:id="rId62"/>
    <p:sldId id="272" r:id="rId63"/>
    <p:sldId id="342" r:id="rId64"/>
    <p:sldId id="343" r:id="rId65"/>
    <p:sldId id="344" r:id="rId66"/>
    <p:sldId id="345" r:id="rId67"/>
    <p:sldId id="275" r:id="rId68"/>
    <p:sldId id="277" r:id="rId69"/>
    <p:sldId id="346" r:id="rId70"/>
    <p:sldId id="347" r:id="rId71"/>
    <p:sldId id="349" r:id="rId72"/>
    <p:sldId id="348" r:id="rId73"/>
    <p:sldId id="350" r:id="rId74"/>
    <p:sldId id="352" r:id="rId75"/>
    <p:sldId id="351" r:id="rId76"/>
    <p:sldId id="282" r:id="rId77"/>
    <p:sldId id="283" r:id="rId78"/>
    <p:sldId id="286" r:id="rId79"/>
    <p:sldId id="287" r:id="rId80"/>
    <p:sldId id="281" r:id="rId81"/>
    <p:sldId id="288" r:id="rId82"/>
    <p:sldId id="289" r:id="rId83"/>
    <p:sldId id="290" r:id="rId84"/>
    <p:sldId id="291" r:id="rId85"/>
    <p:sldId id="292" r:id="rId86"/>
    <p:sldId id="306" r:id="rId87"/>
    <p:sldId id="307" r:id="rId88"/>
    <p:sldId id="317" r:id="rId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0" d="100"/>
          <a:sy n="100" d="100"/>
        </p:scale>
        <p:origin x="96" y="3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notesMaster" Target="notesMasters/notesMaster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viewProps" Target="viewProps.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037CE4-6AD7-4DF7-BB42-133009EB7449}" type="doc">
      <dgm:prSet loTypeId="urn:microsoft.com/office/officeart/2008/layout/LinedList" loCatId="list" qsTypeId="urn:microsoft.com/office/officeart/2005/8/quickstyle/simple1#12" qsCatId="simple" csTypeId="urn:microsoft.com/office/officeart/2005/8/colors/colorful2#1" csCatId="colorful"/>
      <dgm:spPr/>
      <dgm:t>
        <a:bodyPr/>
        <a:lstStyle/>
        <a:p>
          <a:endParaRPr lang="en-US"/>
        </a:p>
      </dgm:t>
    </dgm:pt>
    <dgm:pt modelId="{EE707AD7-1B0C-4422-B596-B846EAC2424C}">
      <dgm:prSet/>
      <dgm:spPr/>
      <dgm:t>
        <a:bodyPr/>
        <a:lstStyle/>
        <a:p>
          <a:r>
            <a:rPr lang="en-GB" b="1"/>
            <a:t>CO₂ rises → blood becomes acidic (pH drops below 7.35)</a:t>
          </a:r>
          <a:endParaRPr lang="en-US"/>
        </a:p>
      </dgm:t>
    </dgm:pt>
    <dgm:pt modelId="{2EC15A7E-DB10-417A-9517-FA4739CE8F9E}" type="parTrans" cxnId="{83C80DCC-78CA-4C28-B194-E5CB835B7E4D}">
      <dgm:prSet/>
      <dgm:spPr/>
      <dgm:t>
        <a:bodyPr/>
        <a:lstStyle/>
        <a:p>
          <a:endParaRPr lang="en-US"/>
        </a:p>
      </dgm:t>
    </dgm:pt>
    <dgm:pt modelId="{B0CFFAAC-0F8C-4D27-861F-0382E71F8710}" type="sibTrans" cxnId="{83C80DCC-78CA-4C28-B194-E5CB835B7E4D}">
      <dgm:prSet/>
      <dgm:spPr/>
      <dgm:t>
        <a:bodyPr/>
        <a:lstStyle/>
        <a:p>
          <a:endParaRPr lang="en-US"/>
        </a:p>
      </dgm:t>
    </dgm:pt>
    <dgm:pt modelId="{11D88175-1284-45CD-8CED-3EDDF0488BC3}">
      <dgm:prSet/>
      <dgm:spPr/>
      <dgm:t>
        <a:bodyPr/>
        <a:lstStyle/>
        <a:p>
          <a:r>
            <a:rPr lang="en-GB"/>
            <a:t>Chemoreceptors fire faster.</a:t>
          </a:r>
          <a:endParaRPr lang="en-US"/>
        </a:p>
      </dgm:t>
    </dgm:pt>
    <dgm:pt modelId="{4437B161-567F-424B-AD61-94F53EBE7D9C}" type="parTrans" cxnId="{1EDEA247-90D3-4FEA-9338-2F5DCBEEC2E6}">
      <dgm:prSet/>
      <dgm:spPr/>
      <dgm:t>
        <a:bodyPr/>
        <a:lstStyle/>
        <a:p>
          <a:endParaRPr lang="en-US"/>
        </a:p>
      </dgm:t>
    </dgm:pt>
    <dgm:pt modelId="{AE7A8F1E-7C39-40F0-AFE9-260C487E1303}" type="sibTrans" cxnId="{1EDEA247-90D3-4FEA-9338-2F5DCBEEC2E6}">
      <dgm:prSet/>
      <dgm:spPr/>
      <dgm:t>
        <a:bodyPr/>
        <a:lstStyle/>
        <a:p>
          <a:endParaRPr lang="en-US"/>
        </a:p>
      </dgm:t>
    </dgm:pt>
    <dgm:pt modelId="{83298766-DC7F-4D38-A36D-87C3DC8C6D2A}">
      <dgm:prSet/>
      <dgm:spPr/>
      <dgm:t>
        <a:bodyPr/>
        <a:lstStyle/>
        <a:p>
          <a:r>
            <a:rPr lang="en-GB" b="1"/>
            <a:t>Signals go to the medulla</a:t>
          </a:r>
          <a:endParaRPr lang="en-US"/>
        </a:p>
      </dgm:t>
    </dgm:pt>
    <dgm:pt modelId="{D3673DFC-5283-4939-8342-541AE53FD3D7}" type="parTrans" cxnId="{E392359B-05BC-4776-A863-B4EC94CD1164}">
      <dgm:prSet/>
      <dgm:spPr/>
      <dgm:t>
        <a:bodyPr/>
        <a:lstStyle/>
        <a:p>
          <a:endParaRPr lang="en-US"/>
        </a:p>
      </dgm:t>
    </dgm:pt>
    <dgm:pt modelId="{BA98D182-CF29-409E-BDA4-E9A642923291}" type="sibTrans" cxnId="{E392359B-05BC-4776-A863-B4EC94CD1164}">
      <dgm:prSet/>
      <dgm:spPr/>
      <dgm:t>
        <a:bodyPr/>
        <a:lstStyle/>
        <a:p>
          <a:endParaRPr lang="en-US"/>
        </a:p>
      </dgm:t>
    </dgm:pt>
    <dgm:pt modelId="{B75CC20C-BA0B-4614-B9AB-801C86751709}">
      <dgm:prSet/>
      <dgm:spPr/>
      <dgm:t>
        <a:bodyPr/>
        <a:lstStyle/>
        <a:p>
          <a:r>
            <a:rPr lang="en-GB"/>
            <a:t>The medulla increases:</a:t>
          </a:r>
          <a:endParaRPr lang="en-US"/>
        </a:p>
      </dgm:t>
    </dgm:pt>
    <dgm:pt modelId="{F362B47F-41FB-454B-ACF3-B814BB3CDFDF}" type="parTrans" cxnId="{45A2C0F0-6D40-4350-B675-5D630A25ADDA}">
      <dgm:prSet/>
      <dgm:spPr/>
      <dgm:t>
        <a:bodyPr/>
        <a:lstStyle/>
        <a:p>
          <a:endParaRPr lang="en-US"/>
        </a:p>
      </dgm:t>
    </dgm:pt>
    <dgm:pt modelId="{B6F99BB1-87C6-4D76-8E08-2E7EF138638F}" type="sibTrans" cxnId="{45A2C0F0-6D40-4350-B675-5D630A25ADDA}">
      <dgm:prSet/>
      <dgm:spPr/>
      <dgm:t>
        <a:bodyPr/>
        <a:lstStyle/>
        <a:p>
          <a:endParaRPr lang="en-US"/>
        </a:p>
      </dgm:t>
    </dgm:pt>
    <dgm:pt modelId="{6CD40102-D160-4203-8ACA-AAE5A9D4A203}">
      <dgm:prSet/>
      <dgm:spPr/>
      <dgm:t>
        <a:bodyPr/>
        <a:lstStyle/>
        <a:p>
          <a:r>
            <a:rPr lang="en-GB" b="1"/>
            <a:t>Ventilation</a:t>
          </a:r>
          <a:r>
            <a:rPr lang="en-GB"/>
            <a:t> (faster breathing)</a:t>
          </a:r>
          <a:endParaRPr lang="en-US"/>
        </a:p>
      </dgm:t>
    </dgm:pt>
    <dgm:pt modelId="{23664ECA-8424-40A3-91AB-2416BB4458E3}" type="parTrans" cxnId="{38542B1C-1C5E-417E-A5B5-35008683E102}">
      <dgm:prSet/>
      <dgm:spPr/>
      <dgm:t>
        <a:bodyPr/>
        <a:lstStyle/>
        <a:p>
          <a:endParaRPr lang="en-US"/>
        </a:p>
      </dgm:t>
    </dgm:pt>
    <dgm:pt modelId="{1BEE3F7A-AD67-42B4-BC5E-5EFEADFAAC42}" type="sibTrans" cxnId="{38542B1C-1C5E-417E-A5B5-35008683E102}">
      <dgm:prSet/>
      <dgm:spPr/>
      <dgm:t>
        <a:bodyPr/>
        <a:lstStyle/>
        <a:p>
          <a:endParaRPr lang="en-US"/>
        </a:p>
      </dgm:t>
    </dgm:pt>
    <dgm:pt modelId="{20A2521E-8D9B-4E63-88AD-D464DDB78029}">
      <dgm:prSet/>
      <dgm:spPr/>
      <dgm:t>
        <a:bodyPr/>
        <a:lstStyle/>
        <a:p>
          <a:r>
            <a:rPr lang="en-GB" b="1"/>
            <a:t>Depth of breathing</a:t>
          </a:r>
          <a:endParaRPr lang="en-US"/>
        </a:p>
      </dgm:t>
    </dgm:pt>
    <dgm:pt modelId="{615DAEF4-85C3-42FA-B7F0-BC213A23C97D}" type="parTrans" cxnId="{83D790D6-3295-4FF5-A38E-B754023822F0}">
      <dgm:prSet/>
      <dgm:spPr/>
      <dgm:t>
        <a:bodyPr/>
        <a:lstStyle/>
        <a:p>
          <a:endParaRPr lang="en-US"/>
        </a:p>
      </dgm:t>
    </dgm:pt>
    <dgm:pt modelId="{952EF6EA-0AD3-45E2-AD33-91AD3D7689E7}" type="sibTrans" cxnId="{83D790D6-3295-4FF5-A38E-B754023822F0}">
      <dgm:prSet/>
      <dgm:spPr/>
      <dgm:t>
        <a:bodyPr/>
        <a:lstStyle/>
        <a:p>
          <a:endParaRPr lang="en-US"/>
        </a:p>
      </dgm:t>
    </dgm:pt>
    <dgm:pt modelId="{4B967AB2-CBAE-4C29-BAC0-E15B4B9294BD}">
      <dgm:prSet/>
      <dgm:spPr/>
      <dgm:t>
        <a:bodyPr/>
        <a:lstStyle/>
        <a:p>
          <a:r>
            <a:rPr lang="en-GB"/>
            <a:t>This removes CO₂ quickly → pH returns to 7.35–7.45.</a:t>
          </a:r>
          <a:endParaRPr lang="en-US"/>
        </a:p>
      </dgm:t>
    </dgm:pt>
    <dgm:pt modelId="{8AEB61CC-391C-4D90-A68A-FA083CB5148A}" type="parTrans" cxnId="{BCDFCE1E-C05E-4952-AB1B-B9D2CA952C7D}">
      <dgm:prSet/>
      <dgm:spPr/>
      <dgm:t>
        <a:bodyPr/>
        <a:lstStyle/>
        <a:p>
          <a:endParaRPr lang="en-US"/>
        </a:p>
      </dgm:t>
    </dgm:pt>
    <dgm:pt modelId="{9F63C2AB-DF46-4E02-88BF-3171CFA60CBA}" type="sibTrans" cxnId="{BCDFCE1E-C05E-4952-AB1B-B9D2CA952C7D}">
      <dgm:prSet/>
      <dgm:spPr/>
      <dgm:t>
        <a:bodyPr/>
        <a:lstStyle/>
        <a:p>
          <a:endParaRPr lang="en-US"/>
        </a:p>
      </dgm:t>
    </dgm:pt>
    <dgm:pt modelId="{69F5503A-4BB3-4B4D-982D-CCA0BC940067}" type="pres">
      <dgm:prSet presAssocID="{CE037CE4-6AD7-4DF7-BB42-133009EB7449}" presName="vert0" presStyleCnt="0">
        <dgm:presLayoutVars>
          <dgm:dir/>
          <dgm:animOne val="branch"/>
          <dgm:animLvl val="lvl"/>
        </dgm:presLayoutVars>
      </dgm:prSet>
      <dgm:spPr/>
    </dgm:pt>
    <dgm:pt modelId="{26BE27D4-80BB-479A-9443-D8271AB86F6F}" type="pres">
      <dgm:prSet presAssocID="{EE707AD7-1B0C-4422-B596-B846EAC2424C}" presName="thickLine" presStyleLbl="alignNode1" presStyleIdx="0" presStyleCnt="7"/>
      <dgm:spPr/>
    </dgm:pt>
    <dgm:pt modelId="{78E40440-F13D-41CA-AC0D-A018693D3031}" type="pres">
      <dgm:prSet presAssocID="{EE707AD7-1B0C-4422-B596-B846EAC2424C}" presName="horz1" presStyleCnt="0"/>
      <dgm:spPr/>
    </dgm:pt>
    <dgm:pt modelId="{7508D053-B7AA-469E-AB48-DF1E594058A6}" type="pres">
      <dgm:prSet presAssocID="{EE707AD7-1B0C-4422-B596-B846EAC2424C}" presName="tx1" presStyleLbl="revTx" presStyleIdx="0" presStyleCnt="7"/>
      <dgm:spPr/>
    </dgm:pt>
    <dgm:pt modelId="{C036E439-45C2-45FD-92F0-C05DE16319DB}" type="pres">
      <dgm:prSet presAssocID="{EE707AD7-1B0C-4422-B596-B846EAC2424C}" presName="vert1" presStyleCnt="0"/>
      <dgm:spPr/>
    </dgm:pt>
    <dgm:pt modelId="{D5AB5F0A-4038-42C9-8469-D90FC65292EF}" type="pres">
      <dgm:prSet presAssocID="{11D88175-1284-45CD-8CED-3EDDF0488BC3}" presName="thickLine" presStyleLbl="alignNode1" presStyleIdx="1" presStyleCnt="7"/>
      <dgm:spPr/>
    </dgm:pt>
    <dgm:pt modelId="{4F852647-96DB-4228-A0B9-16F9A397702B}" type="pres">
      <dgm:prSet presAssocID="{11D88175-1284-45CD-8CED-3EDDF0488BC3}" presName="horz1" presStyleCnt="0"/>
      <dgm:spPr/>
    </dgm:pt>
    <dgm:pt modelId="{AAE07172-AB29-4E32-9849-38837590409F}" type="pres">
      <dgm:prSet presAssocID="{11D88175-1284-45CD-8CED-3EDDF0488BC3}" presName="tx1" presStyleLbl="revTx" presStyleIdx="1" presStyleCnt="7"/>
      <dgm:spPr/>
    </dgm:pt>
    <dgm:pt modelId="{03567229-4160-4E64-AB3A-F4ECE0CDBF04}" type="pres">
      <dgm:prSet presAssocID="{11D88175-1284-45CD-8CED-3EDDF0488BC3}" presName="vert1" presStyleCnt="0"/>
      <dgm:spPr/>
    </dgm:pt>
    <dgm:pt modelId="{8CAD170B-8B05-4758-9461-3ADD9AFE8327}" type="pres">
      <dgm:prSet presAssocID="{83298766-DC7F-4D38-A36D-87C3DC8C6D2A}" presName="thickLine" presStyleLbl="alignNode1" presStyleIdx="2" presStyleCnt="7"/>
      <dgm:spPr/>
    </dgm:pt>
    <dgm:pt modelId="{0B87B7CC-2519-49D9-ACCD-7DA083E069E1}" type="pres">
      <dgm:prSet presAssocID="{83298766-DC7F-4D38-A36D-87C3DC8C6D2A}" presName="horz1" presStyleCnt="0"/>
      <dgm:spPr/>
    </dgm:pt>
    <dgm:pt modelId="{719D6F3A-A877-486A-9D9B-3919037C3F15}" type="pres">
      <dgm:prSet presAssocID="{83298766-DC7F-4D38-A36D-87C3DC8C6D2A}" presName="tx1" presStyleLbl="revTx" presStyleIdx="2" presStyleCnt="7"/>
      <dgm:spPr/>
    </dgm:pt>
    <dgm:pt modelId="{D71D3744-65C2-4872-A214-6D83CC9CF5DF}" type="pres">
      <dgm:prSet presAssocID="{83298766-DC7F-4D38-A36D-87C3DC8C6D2A}" presName="vert1" presStyleCnt="0"/>
      <dgm:spPr/>
    </dgm:pt>
    <dgm:pt modelId="{96C7909B-F9D7-4F84-99D4-BEE5A166D27B}" type="pres">
      <dgm:prSet presAssocID="{B75CC20C-BA0B-4614-B9AB-801C86751709}" presName="thickLine" presStyleLbl="alignNode1" presStyleIdx="3" presStyleCnt="7"/>
      <dgm:spPr/>
    </dgm:pt>
    <dgm:pt modelId="{1A57279B-B1DB-4294-8876-B20731FC8165}" type="pres">
      <dgm:prSet presAssocID="{B75CC20C-BA0B-4614-B9AB-801C86751709}" presName="horz1" presStyleCnt="0"/>
      <dgm:spPr/>
    </dgm:pt>
    <dgm:pt modelId="{FA7C159E-94FC-4BE7-9065-FC9AF49F811A}" type="pres">
      <dgm:prSet presAssocID="{B75CC20C-BA0B-4614-B9AB-801C86751709}" presName="tx1" presStyleLbl="revTx" presStyleIdx="3" presStyleCnt="7"/>
      <dgm:spPr/>
    </dgm:pt>
    <dgm:pt modelId="{A0A4DEA9-77E7-4C4C-AA1C-59D55ABA9370}" type="pres">
      <dgm:prSet presAssocID="{B75CC20C-BA0B-4614-B9AB-801C86751709}" presName="vert1" presStyleCnt="0"/>
      <dgm:spPr/>
    </dgm:pt>
    <dgm:pt modelId="{65E63483-AC38-4D77-B4D2-1C33E4EB8530}" type="pres">
      <dgm:prSet presAssocID="{6CD40102-D160-4203-8ACA-AAE5A9D4A203}" presName="thickLine" presStyleLbl="alignNode1" presStyleIdx="4" presStyleCnt="7"/>
      <dgm:spPr/>
    </dgm:pt>
    <dgm:pt modelId="{2C96E766-EB4C-4C27-BF2A-2E5D6195E010}" type="pres">
      <dgm:prSet presAssocID="{6CD40102-D160-4203-8ACA-AAE5A9D4A203}" presName="horz1" presStyleCnt="0"/>
      <dgm:spPr/>
    </dgm:pt>
    <dgm:pt modelId="{92E1898F-F729-4A5C-9D59-8795A142D8E6}" type="pres">
      <dgm:prSet presAssocID="{6CD40102-D160-4203-8ACA-AAE5A9D4A203}" presName="tx1" presStyleLbl="revTx" presStyleIdx="4" presStyleCnt="7"/>
      <dgm:spPr/>
    </dgm:pt>
    <dgm:pt modelId="{B286D93A-9A89-4025-BAFC-F8B142CC8F17}" type="pres">
      <dgm:prSet presAssocID="{6CD40102-D160-4203-8ACA-AAE5A9D4A203}" presName="vert1" presStyleCnt="0"/>
      <dgm:spPr/>
    </dgm:pt>
    <dgm:pt modelId="{E29AB8AD-7125-4B5E-A7C1-C06453F2F479}" type="pres">
      <dgm:prSet presAssocID="{20A2521E-8D9B-4E63-88AD-D464DDB78029}" presName="thickLine" presStyleLbl="alignNode1" presStyleIdx="5" presStyleCnt="7"/>
      <dgm:spPr/>
    </dgm:pt>
    <dgm:pt modelId="{235998BB-F552-4057-B705-BE4FF7FBD453}" type="pres">
      <dgm:prSet presAssocID="{20A2521E-8D9B-4E63-88AD-D464DDB78029}" presName="horz1" presStyleCnt="0"/>
      <dgm:spPr/>
    </dgm:pt>
    <dgm:pt modelId="{734F9CFB-35D2-4B92-962D-F61111B0F7A3}" type="pres">
      <dgm:prSet presAssocID="{20A2521E-8D9B-4E63-88AD-D464DDB78029}" presName="tx1" presStyleLbl="revTx" presStyleIdx="5" presStyleCnt="7"/>
      <dgm:spPr/>
    </dgm:pt>
    <dgm:pt modelId="{73CB7A17-5D08-457F-B2B6-BC55A93BFEA6}" type="pres">
      <dgm:prSet presAssocID="{20A2521E-8D9B-4E63-88AD-D464DDB78029}" presName="vert1" presStyleCnt="0"/>
      <dgm:spPr/>
    </dgm:pt>
    <dgm:pt modelId="{204D60EC-8891-4966-B506-B3E3F3697874}" type="pres">
      <dgm:prSet presAssocID="{4B967AB2-CBAE-4C29-BAC0-E15B4B9294BD}" presName="thickLine" presStyleLbl="alignNode1" presStyleIdx="6" presStyleCnt="7"/>
      <dgm:spPr/>
    </dgm:pt>
    <dgm:pt modelId="{3A184DBD-92D5-41C1-B298-530471AED2D1}" type="pres">
      <dgm:prSet presAssocID="{4B967AB2-CBAE-4C29-BAC0-E15B4B9294BD}" presName="horz1" presStyleCnt="0"/>
      <dgm:spPr/>
    </dgm:pt>
    <dgm:pt modelId="{4EC00C56-3F2C-42B3-A843-67BF4BD8E0AC}" type="pres">
      <dgm:prSet presAssocID="{4B967AB2-CBAE-4C29-BAC0-E15B4B9294BD}" presName="tx1" presStyleLbl="revTx" presStyleIdx="6" presStyleCnt="7"/>
      <dgm:spPr/>
    </dgm:pt>
    <dgm:pt modelId="{6091084A-05FA-4525-A531-24F79BF9D5A8}" type="pres">
      <dgm:prSet presAssocID="{4B967AB2-CBAE-4C29-BAC0-E15B4B9294BD}" presName="vert1" presStyleCnt="0"/>
      <dgm:spPr/>
    </dgm:pt>
  </dgm:ptLst>
  <dgm:cxnLst>
    <dgm:cxn modelId="{38542B1C-1C5E-417E-A5B5-35008683E102}" srcId="{CE037CE4-6AD7-4DF7-BB42-133009EB7449}" destId="{6CD40102-D160-4203-8ACA-AAE5A9D4A203}" srcOrd="4" destOrd="0" parTransId="{23664ECA-8424-40A3-91AB-2416BB4458E3}" sibTransId="{1BEE3F7A-AD67-42B4-BC5E-5EFEADFAAC42}"/>
    <dgm:cxn modelId="{BCDFCE1E-C05E-4952-AB1B-B9D2CA952C7D}" srcId="{CE037CE4-6AD7-4DF7-BB42-133009EB7449}" destId="{4B967AB2-CBAE-4C29-BAC0-E15B4B9294BD}" srcOrd="6" destOrd="0" parTransId="{8AEB61CC-391C-4D90-A68A-FA083CB5148A}" sibTransId="{9F63C2AB-DF46-4E02-88BF-3171CFA60CBA}"/>
    <dgm:cxn modelId="{3640FD2C-AC5E-42C5-97D5-DBBB1F1E79A7}" type="presOf" srcId="{6CD40102-D160-4203-8ACA-AAE5A9D4A203}" destId="{92E1898F-F729-4A5C-9D59-8795A142D8E6}" srcOrd="0" destOrd="0" presId="urn:microsoft.com/office/officeart/2008/layout/LinedList"/>
    <dgm:cxn modelId="{230DD364-E57A-47A8-9F96-F0DE1A5D0D6F}" type="presOf" srcId="{4B967AB2-CBAE-4C29-BAC0-E15B4B9294BD}" destId="{4EC00C56-3F2C-42B3-A843-67BF4BD8E0AC}" srcOrd="0" destOrd="0" presId="urn:microsoft.com/office/officeart/2008/layout/LinedList"/>
    <dgm:cxn modelId="{1EDEA247-90D3-4FEA-9338-2F5DCBEEC2E6}" srcId="{CE037CE4-6AD7-4DF7-BB42-133009EB7449}" destId="{11D88175-1284-45CD-8CED-3EDDF0488BC3}" srcOrd="1" destOrd="0" parTransId="{4437B161-567F-424B-AD61-94F53EBE7D9C}" sibTransId="{AE7A8F1E-7C39-40F0-AFE9-260C487E1303}"/>
    <dgm:cxn modelId="{85FC504F-8048-4F80-89BB-F90178452224}" type="presOf" srcId="{CE037CE4-6AD7-4DF7-BB42-133009EB7449}" destId="{69F5503A-4BB3-4B4D-982D-CCA0BC940067}" srcOrd="0" destOrd="0" presId="urn:microsoft.com/office/officeart/2008/layout/LinedList"/>
    <dgm:cxn modelId="{C2321953-A5DD-49D7-B504-ADC4DD01014E}" type="presOf" srcId="{20A2521E-8D9B-4E63-88AD-D464DDB78029}" destId="{734F9CFB-35D2-4B92-962D-F61111B0F7A3}" srcOrd="0" destOrd="0" presId="urn:microsoft.com/office/officeart/2008/layout/LinedList"/>
    <dgm:cxn modelId="{E392359B-05BC-4776-A863-B4EC94CD1164}" srcId="{CE037CE4-6AD7-4DF7-BB42-133009EB7449}" destId="{83298766-DC7F-4D38-A36D-87C3DC8C6D2A}" srcOrd="2" destOrd="0" parTransId="{D3673DFC-5283-4939-8342-541AE53FD3D7}" sibTransId="{BA98D182-CF29-409E-BDA4-E9A642923291}"/>
    <dgm:cxn modelId="{83C80DCC-78CA-4C28-B194-E5CB835B7E4D}" srcId="{CE037CE4-6AD7-4DF7-BB42-133009EB7449}" destId="{EE707AD7-1B0C-4422-B596-B846EAC2424C}" srcOrd="0" destOrd="0" parTransId="{2EC15A7E-DB10-417A-9517-FA4739CE8F9E}" sibTransId="{B0CFFAAC-0F8C-4D27-861F-0382E71F8710}"/>
    <dgm:cxn modelId="{78B53BD1-EADD-48EC-98DC-5CDECF3FCC36}" type="presOf" srcId="{11D88175-1284-45CD-8CED-3EDDF0488BC3}" destId="{AAE07172-AB29-4E32-9849-38837590409F}" srcOrd="0" destOrd="0" presId="urn:microsoft.com/office/officeart/2008/layout/LinedList"/>
    <dgm:cxn modelId="{83D790D6-3295-4FF5-A38E-B754023822F0}" srcId="{CE037CE4-6AD7-4DF7-BB42-133009EB7449}" destId="{20A2521E-8D9B-4E63-88AD-D464DDB78029}" srcOrd="5" destOrd="0" parTransId="{615DAEF4-85C3-42FA-B7F0-BC213A23C97D}" sibTransId="{952EF6EA-0AD3-45E2-AD33-91AD3D7689E7}"/>
    <dgm:cxn modelId="{395E1AE1-D3EB-4F7E-8E81-8BEF15C65F86}" type="presOf" srcId="{83298766-DC7F-4D38-A36D-87C3DC8C6D2A}" destId="{719D6F3A-A877-486A-9D9B-3919037C3F15}" srcOrd="0" destOrd="0" presId="urn:microsoft.com/office/officeart/2008/layout/LinedList"/>
    <dgm:cxn modelId="{92BA48ED-47D9-4050-8AA5-38B8BB15B288}" type="presOf" srcId="{B75CC20C-BA0B-4614-B9AB-801C86751709}" destId="{FA7C159E-94FC-4BE7-9065-FC9AF49F811A}" srcOrd="0" destOrd="0" presId="urn:microsoft.com/office/officeart/2008/layout/LinedList"/>
    <dgm:cxn modelId="{45A2C0F0-6D40-4350-B675-5D630A25ADDA}" srcId="{CE037CE4-6AD7-4DF7-BB42-133009EB7449}" destId="{B75CC20C-BA0B-4614-B9AB-801C86751709}" srcOrd="3" destOrd="0" parTransId="{F362B47F-41FB-454B-ACF3-B814BB3CDFDF}" sibTransId="{B6F99BB1-87C6-4D76-8E08-2E7EF138638F}"/>
    <dgm:cxn modelId="{8F5F47F4-E8D9-4A47-A2DB-984E6AAE95A3}" type="presOf" srcId="{EE707AD7-1B0C-4422-B596-B846EAC2424C}" destId="{7508D053-B7AA-469E-AB48-DF1E594058A6}" srcOrd="0" destOrd="0" presId="urn:microsoft.com/office/officeart/2008/layout/LinedList"/>
    <dgm:cxn modelId="{150230C2-1E66-489B-AE3D-CD13CD4C3EEF}" type="presParOf" srcId="{69F5503A-4BB3-4B4D-982D-CCA0BC940067}" destId="{26BE27D4-80BB-479A-9443-D8271AB86F6F}" srcOrd="0" destOrd="0" presId="urn:microsoft.com/office/officeart/2008/layout/LinedList"/>
    <dgm:cxn modelId="{2A7B005B-82BF-4F3B-BA8E-806FA1A91A4A}" type="presParOf" srcId="{69F5503A-4BB3-4B4D-982D-CCA0BC940067}" destId="{78E40440-F13D-41CA-AC0D-A018693D3031}" srcOrd="1" destOrd="0" presId="urn:microsoft.com/office/officeart/2008/layout/LinedList"/>
    <dgm:cxn modelId="{0577F329-FB7B-40ED-8676-BDC5FC94D4F1}" type="presParOf" srcId="{78E40440-F13D-41CA-AC0D-A018693D3031}" destId="{7508D053-B7AA-469E-AB48-DF1E594058A6}" srcOrd="0" destOrd="0" presId="urn:microsoft.com/office/officeart/2008/layout/LinedList"/>
    <dgm:cxn modelId="{0F8B6E7F-07F6-457B-A297-2080513CCAE7}" type="presParOf" srcId="{78E40440-F13D-41CA-AC0D-A018693D3031}" destId="{C036E439-45C2-45FD-92F0-C05DE16319DB}" srcOrd="1" destOrd="0" presId="urn:microsoft.com/office/officeart/2008/layout/LinedList"/>
    <dgm:cxn modelId="{130CE17A-1C6F-45C3-B32D-270D836AE5B3}" type="presParOf" srcId="{69F5503A-4BB3-4B4D-982D-CCA0BC940067}" destId="{D5AB5F0A-4038-42C9-8469-D90FC65292EF}" srcOrd="2" destOrd="0" presId="urn:microsoft.com/office/officeart/2008/layout/LinedList"/>
    <dgm:cxn modelId="{990BA5BF-2A86-4AAF-ACAC-E0DBE432F88D}" type="presParOf" srcId="{69F5503A-4BB3-4B4D-982D-CCA0BC940067}" destId="{4F852647-96DB-4228-A0B9-16F9A397702B}" srcOrd="3" destOrd="0" presId="urn:microsoft.com/office/officeart/2008/layout/LinedList"/>
    <dgm:cxn modelId="{2C1A2CF7-B12A-4EAC-934D-46D3B29960E3}" type="presParOf" srcId="{4F852647-96DB-4228-A0B9-16F9A397702B}" destId="{AAE07172-AB29-4E32-9849-38837590409F}" srcOrd="0" destOrd="0" presId="urn:microsoft.com/office/officeart/2008/layout/LinedList"/>
    <dgm:cxn modelId="{CC9E8388-8EC5-47AE-A229-F27760465426}" type="presParOf" srcId="{4F852647-96DB-4228-A0B9-16F9A397702B}" destId="{03567229-4160-4E64-AB3A-F4ECE0CDBF04}" srcOrd="1" destOrd="0" presId="urn:microsoft.com/office/officeart/2008/layout/LinedList"/>
    <dgm:cxn modelId="{4EB063FF-328F-4ED0-B840-D9A576C28B20}" type="presParOf" srcId="{69F5503A-4BB3-4B4D-982D-CCA0BC940067}" destId="{8CAD170B-8B05-4758-9461-3ADD9AFE8327}" srcOrd="4" destOrd="0" presId="urn:microsoft.com/office/officeart/2008/layout/LinedList"/>
    <dgm:cxn modelId="{64440E29-7449-4A25-86ED-3DC4B9E8C803}" type="presParOf" srcId="{69F5503A-4BB3-4B4D-982D-CCA0BC940067}" destId="{0B87B7CC-2519-49D9-ACCD-7DA083E069E1}" srcOrd="5" destOrd="0" presId="urn:microsoft.com/office/officeart/2008/layout/LinedList"/>
    <dgm:cxn modelId="{BD26AF56-DB16-4073-ADF6-E0AEB43A3261}" type="presParOf" srcId="{0B87B7CC-2519-49D9-ACCD-7DA083E069E1}" destId="{719D6F3A-A877-486A-9D9B-3919037C3F15}" srcOrd="0" destOrd="0" presId="urn:microsoft.com/office/officeart/2008/layout/LinedList"/>
    <dgm:cxn modelId="{4606A323-352F-4D0F-BD27-3A89E1C0F50A}" type="presParOf" srcId="{0B87B7CC-2519-49D9-ACCD-7DA083E069E1}" destId="{D71D3744-65C2-4872-A214-6D83CC9CF5DF}" srcOrd="1" destOrd="0" presId="urn:microsoft.com/office/officeart/2008/layout/LinedList"/>
    <dgm:cxn modelId="{AA1FA5F2-5E19-4C9D-BF14-0BA7E47FE5C6}" type="presParOf" srcId="{69F5503A-4BB3-4B4D-982D-CCA0BC940067}" destId="{96C7909B-F9D7-4F84-99D4-BEE5A166D27B}" srcOrd="6" destOrd="0" presId="urn:microsoft.com/office/officeart/2008/layout/LinedList"/>
    <dgm:cxn modelId="{DAAFFB77-A11F-43DE-84F9-7D27298D1A35}" type="presParOf" srcId="{69F5503A-4BB3-4B4D-982D-CCA0BC940067}" destId="{1A57279B-B1DB-4294-8876-B20731FC8165}" srcOrd="7" destOrd="0" presId="urn:microsoft.com/office/officeart/2008/layout/LinedList"/>
    <dgm:cxn modelId="{39FA0DA3-FF09-4152-AC83-B022872B1F96}" type="presParOf" srcId="{1A57279B-B1DB-4294-8876-B20731FC8165}" destId="{FA7C159E-94FC-4BE7-9065-FC9AF49F811A}" srcOrd="0" destOrd="0" presId="urn:microsoft.com/office/officeart/2008/layout/LinedList"/>
    <dgm:cxn modelId="{8557B0DE-5403-4414-AAAC-653C3B060CA0}" type="presParOf" srcId="{1A57279B-B1DB-4294-8876-B20731FC8165}" destId="{A0A4DEA9-77E7-4C4C-AA1C-59D55ABA9370}" srcOrd="1" destOrd="0" presId="urn:microsoft.com/office/officeart/2008/layout/LinedList"/>
    <dgm:cxn modelId="{D1CBBBEF-58FD-45ED-8520-31FB729C595F}" type="presParOf" srcId="{69F5503A-4BB3-4B4D-982D-CCA0BC940067}" destId="{65E63483-AC38-4D77-B4D2-1C33E4EB8530}" srcOrd="8" destOrd="0" presId="urn:microsoft.com/office/officeart/2008/layout/LinedList"/>
    <dgm:cxn modelId="{3EDA1D75-EE0D-4603-94A2-C506D6A6E477}" type="presParOf" srcId="{69F5503A-4BB3-4B4D-982D-CCA0BC940067}" destId="{2C96E766-EB4C-4C27-BF2A-2E5D6195E010}" srcOrd="9" destOrd="0" presId="urn:microsoft.com/office/officeart/2008/layout/LinedList"/>
    <dgm:cxn modelId="{5D2BDBEE-AC46-42D0-9E7F-1DA46A3503DA}" type="presParOf" srcId="{2C96E766-EB4C-4C27-BF2A-2E5D6195E010}" destId="{92E1898F-F729-4A5C-9D59-8795A142D8E6}" srcOrd="0" destOrd="0" presId="urn:microsoft.com/office/officeart/2008/layout/LinedList"/>
    <dgm:cxn modelId="{72F3CAFB-7FBB-4E2F-84B0-C76A75D52ED1}" type="presParOf" srcId="{2C96E766-EB4C-4C27-BF2A-2E5D6195E010}" destId="{B286D93A-9A89-4025-BAFC-F8B142CC8F17}" srcOrd="1" destOrd="0" presId="urn:microsoft.com/office/officeart/2008/layout/LinedList"/>
    <dgm:cxn modelId="{8A1293EF-CD71-40D7-AD4C-1206CBD850F7}" type="presParOf" srcId="{69F5503A-4BB3-4B4D-982D-CCA0BC940067}" destId="{E29AB8AD-7125-4B5E-A7C1-C06453F2F479}" srcOrd="10" destOrd="0" presId="urn:microsoft.com/office/officeart/2008/layout/LinedList"/>
    <dgm:cxn modelId="{C1E5DC45-2C82-4213-B7B2-43F92517DF7A}" type="presParOf" srcId="{69F5503A-4BB3-4B4D-982D-CCA0BC940067}" destId="{235998BB-F552-4057-B705-BE4FF7FBD453}" srcOrd="11" destOrd="0" presId="urn:microsoft.com/office/officeart/2008/layout/LinedList"/>
    <dgm:cxn modelId="{D9AF9659-E203-493D-BA8F-567BB3ED808A}" type="presParOf" srcId="{235998BB-F552-4057-B705-BE4FF7FBD453}" destId="{734F9CFB-35D2-4B92-962D-F61111B0F7A3}" srcOrd="0" destOrd="0" presId="urn:microsoft.com/office/officeart/2008/layout/LinedList"/>
    <dgm:cxn modelId="{F142A547-7DF3-49C1-998F-466ACE642A59}" type="presParOf" srcId="{235998BB-F552-4057-B705-BE4FF7FBD453}" destId="{73CB7A17-5D08-457F-B2B6-BC55A93BFEA6}" srcOrd="1" destOrd="0" presId="urn:microsoft.com/office/officeart/2008/layout/LinedList"/>
    <dgm:cxn modelId="{3D956B99-A733-488B-800E-24C07808D3CD}" type="presParOf" srcId="{69F5503A-4BB3-4B4D-982D-CCA0BC940067}" destId="{204D60EC-8891-4966-B506-B3E3F3697874}" srcOrd="12" destOrd="0" presId="urn:microsoft.com/office/officeart/2008/layout/LinedList"/>
    <dgm:cxn modelId="{786FD585-1477-440A-A83D-814F283F2859}" type="presParOf" srcId="{69F5503A-4BB3-4B4D-982D-CCA0BC940067}" destId="{3A184DBD-92D5-41C1-B298-530471AED2D1}" srcOrd="13" destOrd="0" presId="urn:microsoft.com/office/officeart/2008/layout/LinedList"/>
    <dgm:cxn modelId="{A823FAB5-B28C-4902-84D7-6D4E1B61A3A4}" type="presParOf" srcId="{3A184DBD-92D5-41C1-B298-530471AED2D1}" destId="{4EC00C56-3F2C-42B3-A843-67BF4BD8E0AC}" srcOrd="0" destOrd="0" presId="urn:microsoft.com/office/officeart/2008/layout/LinedList"/>
    <dgm:cxn modelId="{8E6E8224-2B42-4F0D-8771-1BBF24BE94C6}" type="presParOf" srcId="{3A184DBD-92D5-41C1-B298-530471AED2D1}" destId="{6091084A-05FA-4525-A531-24F79BF9D5A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37A82A-2E1B-4198-AF3E-702FACB270AC}" type="doc">
      <dgm:prSet loTypeId="urn:microsoft.com/office/officeart/2008/layout/LinedList" loCatId="list" qsTypeId="urn:microsoft.com/office/officeart/2005/8/quickstyle/simple1#18" qsCatId="simple" csTypeId="urn:microsoft.com/office/officeart/2005/8/colors/colorful2#3" csCatId="colorful"/>
      <dgm:spPr/>
      <dgm:t>
        <a:bodyPr/>
        <a:lstStyle/>
        <a:p>
          <a:endParaRPr lang="en-US"/>
        </a:p>
      </dgm:t>
    </dgm:pt>
    <dgm:pt modelId="{0B72B2F1-5EDC-4324-96AD-B3B364260759}">
      <dgm:prSet/>
      <dgm:spPr/>
      <dgm:t>
        <a:bodyPr/>
        <a:lstStyle/>
        <a:p>
          <a:r>
            <a:rPr lang="en-GB"/>
            <a:t>This causes:</a:t>
          </a:r>
          <a:endParaRPr lang="en-US"/>
        </a:p>
      </dgm:t>
    </dgm:pt>
    <dgm:pt modelId="{892EE729-F21D-4679-A934-FF9AB1DE3779}" type="parTrans" cxnId="{5493F274-C410-4952-8248-4F694D8EB6B0}">
      <dgm:prSet/>
      <dgm:spPr/>
      <dgm:t>
        <a:bodyPr/>
        <a:lstStyle/>
        <a:p>
          <a:endParaRPr lang="en-US"/>
        </a:p>
      </dgm:t>
    </dgm:pt>
    <dgm:pt modelId="{42CF3F7B-CA15-4DC7-BF48-C2A2E02DB037}" type="sibTrans" cxnId="{5493F274-C410-4952-8248-4F694D8EB6B0}">
      <dgm:prSet/>
      <dgm:spPr/>
      <dgm:t>
        <a:bodyPr/>
        <a:lstStyle/>
        <a:p>
          <a:endParaRPr lang="en-US"/>
        </a:p>
      </dgm:t>
    </dgm:pt>
    <dgm:pt modelId="{0B0AD2C2-62D7-4C39-A9BD-F82685B9B1BF}">
      <dgm:prSet/>
      <dgm:spPr/>
      <dgm:t>
        <a:bodyPr/>
        <a:lstStyle/>
        <a:p>
          <a:r>
            <a:rPr lang="en-GB" b="1"/>
            <a:t>Vasoconstriction</a:t>
          </a:r>
          <a:endParaRPr lang="en-US"/>
        </a:p>
      </dgm:t>
    </dgm:pt>
    <dgm:pt modelId="{2E024779-8D5A-4D71-ACE6-F27C513198D9}" type="parTrans" cxnId="{578BB490-6FC5-4BA7-945C-0CE837700390}">
      <dgm:prSet/>
      <dgm:spPr/>
      <dgm:t>
        <a:bodyPr/>
        <a:lstStyle/>
        <a:p>
          <a:endParaRPr lang="en-US"/>
        </a:p>
      </dgm:t>
    </dgm:pt>
    <dgm:pt modelId="{5B941E8A-4EC7-4E7D-A82F-4EBC29F77A12}" type="sibTrans" cxnId="{578BB490-6FC5-4BA7-945C-0CE837700390}">
      <dgm:prSet/>
      <dgm:spPr/>
      <dgm:t>
        <a:bodyPr/>
        <a:lstStyle/>
        <a:p>
          <a:endParaRPr lang="en-US"/>
        </a:p>
      </dgm:t>
    </dgm:pt>
    <dgm:pt modelId="{9EA62996-702A-4536-8FD0-4EA75793BA4B}">
      <dgm:prSet/>
      <dgm:spPr/>
      <dgm:t>
        <a:bodyPr/>
        <a:lstStyle/>
        <a:p>
          <a:r>
            <a:rPr lang="en-GB" b="1"/>
            <a:t>Increased blood pressure</a:t>
          </a:r>
          <a:endParaRPr lang="en-US"/>
        </a:p>
      </dgm:t>
    </dgm:pt>
    <dgm:pt modelId="{3F95A96C-84D3-4FB7-BE11-87A85B2E79B3}" type="parTrans" cxnId="{941F0D93-F67C-4F5A-8A98-0C282FB40502}">
      <dgm:prSet/>
      <dgm:spPr/>
      <dgm:t>
        <a:bodyPr/>
        <a:lstStyle/>
        <a:p>
          <a:endParaRPr lang="en-US"/>
        </a:p>
      </dgm:t>
    </dgm:pt>
    <dgm:pt modelId="{F23503AC-FC08-44EE-9F53-E601478226A0}" type="sibTrans" cxnId="{941F0D93-F67C-4F5A-8A98-0C282FB40502}">
      <dgm:prSet/>
      <dgm:spPr/>
      <dgm:t>
        <a:bodyPr/>
        <a:lstStyle/>
        <a:p>
          <a:endParaRPr lang="en-US"/>
        </a:p>
      </dgm:t>
    </dgm:pt>
    <dgm:pt modelId="{D7E52BD2-1FE0-46E8-B175-09434843F44D}">
      <dgm:prSet/>
      <dgm:spPr/>
      <dgm:t>
        <a:bodyPr/>
        <a:lstStyle/>
        <a:p>
          <a:r>
            <a:rPr lang="en-GB"/>
            <a:t>Why? Because raising blood pressure </a:t>
          </a:r>
          <a:r>
            <a:rPr lang="en-GB" b="1"/>
            <a:t>pushes blood faster to the lungs</a:t>
          </a:r>
          <a:r>
            <a:rPr lang="en-GB"/>
            <a:t>, helping remove CO₂ more efficiently.</a:t>
          </a:r>
          <a:endParaRPr lang="en-US"/>
        </a:p>
      </dgm:t>
    </dgm:pt>
    <dgm:pt modelId="{C52F8AC8-A473-4C8F-BACA-2B4527B2CA18}" type="parTrans" cxnId="{F68DF519-4563-4A97-AE40-68EEEC0336EA}">
      <dgm:prSet/>
      <dgm:spPr/>
      <dgm:t>
        <a:bodyPr/>
        <a:lstStyle/>
        <a:p>
          <a:endParaRPr lang="en-US"/>
        </a:p>
      </dgm:t>
    </dgm:pt>
    <dgm:pt modelId="{5BE11F43-0A5A-432E-98ED-905F04A0E4DC}" type="sibTrans" cxnId="{F68DF519-4563-4A97-AE40-68EEEC0336EA}">
      <dgm:prSet/>
      <dgm:spPr/>
      <dgm:t>
        <a:bodyPr/>
        <a:lstStyle/>
        <a:p>
          <a:endParaRPr lang="en-US"/>
        </a:p>
      </dgm:t>
    </dgm:pt>
    <dgm:pt modelId="{9A4CFA79-3116-4BD2-BE5F-5F1E39F3EA5C}" type="pres">
      <dgm:prSet presAssocID="{CE37A82A-2E1B-4198-AF3E-702FACB270AC}" presName="vert0" presStyleCnt="0">
        <dgm:presLayoutVars>
          <dgm:dir/>
          <dgm:animOne val="branch"/>
          <dgm:animLvl val="lvl"/>
        </dgm:presLayoutVars>
      </dgm:prSet>
      <dgm:spPr/>
    </dgm:pt>
    <dgm:pt modelId="{74D58A40-8B21-4F21-BB4C-34F700D0EEB2}" type="pres">
      <dgm:prSet presAssocID="{0B72B2F1-5EDC-4324-96AD-B3B364260759}" presName="thickLine" presStyleLbl="alignNode1" presStyleIdx="0" presStyleCnt="4"/>
      <dgm:spPr/>
    </dgm:pt>
    <dgm:pt modelId="{18C92C88-EA4B-4154-8A0C-FF4EC92DAD23}" type="pres">
      <dgm:prSet presAssocID="{0B72B2F1-5EDC-4324-96AD-B3B364260759}" presName="horz1" presStyleCnt="0"/>
      <dgm:spPr/>
    </dgm:pt>
    <dgm:pt modelId="{67D7DAA9-BC74-4F7B-BBE8-13E3625465EA}" type="pres">
      <dgm:prSet presAssocID="{0B72B2F1-5EDC-4324-96AD-B3B364260759}" presName="tx1" presStyleLbl="revTx" presStyleIdx="0" presStyleCnt="4"/>
      <dgm:spPr/>
    </dgm:pt>
    <dgm:pt modelId="{B9DD71A1-4CB9-4474-B17C-07C93CB5E2F0}" type="pres">
      <dgm:prSet presAssocID="{0B72B2F1-5EDC-4324-96AD-B3B364260759}" presName="vert1" presStyleCnt="0"/>
      <dgm:spPr/>
    </dgm:pt>
    <dgm:pt modelId="{2E8A5907-FD9F-4D6A-9435-702CB72F340D}" type="pres">
      <dgm:prSet presAssocID="{0B0AD2C2-62D7-4C39-A9BD-F82685B9B1BF}" presName="thickLine" presStyleLbl="alignNode1" presStyleIdx="1" presStyleCnt="4"/>
      <dgm:spPr/>
    </dgm:pt>
    <dgm:pt modelId="{E3E0430A-F3D2-4F98-9CB4-703A955273C1}" type="pres">
      <dgm:prSet presAssocID="{0B0AD2C2-62D7-4C39-A9BD-F82685B9B1BF}" presName="horz1" presStyleCnt="0"/>
      <dgm:spPr/>
    </dgm:pt>
    <dgm:pt modelId="{AE629A25-3E26-4A74-9145-4BBB1D4D2445}" type="pres">
      <dgm:prSet presAssocID="{0B0AD2C2-62D7-4C39-A9BD-F82685B9B1BF}" presName="tx1" presStyleLbl="revTx" presStyleIdx="1" presStyleCnt="4"/>
      <dgm:spPr/>
    </dgm:pt>
    <dgm:pt modelId="{17DB3867-28D2-4178-851F-C027CC1A5820}" type="pres">
      <dgm:prSet presAssocID="{0B0AD2C2-62D7-4C39-A9BD-F82685B9B1BF}" presName="vert1" presStyleCnt="0"/>
      <dgm:spPr/>
    </dgm:pt>
    <dgm:pt modelId="{B0C984D3-5365-4203-ABF6-724CFCF0DBCF}" type="pres">
      <dgm:prSet presAssocID="{9EA62996-702A-4536-8FD0-4EA75793BA4B}" presName="thickLine" presStyleLbl="alignNode1" presStyleIdx="2" presStyleCnt="4"/>
      <dgm:spPr/>
    </dgm:pt>
    <dgm:pt modelId="{0CD8E83A-07B0-4DFE-B814-43E85A6BC876}" type="pres">
      <dgm:prSet presAssocID="{9EA62996-702A-4536-8FD0-4EA75793BA4B}" presName="horz1" presStyleCnt="0"/>
      <dgm:spPr/>
    </dgm:pt>
    <dgm:pt modelId="{2F7730CC-3AEE-4B7D-8258-0EEAC7F3CB1D}" type="pres">
      <dgm:prSet presAssocID="{9EA62996-702A-4536-8FD0-4EA75793BA4B}" presName="tx1" presStyleLbl="revTx" presStyleIdx="2" presStyleCnt="4"/>
      <dgm:spPr/>
    </dgm:pt>
    <dgm:pt modelId="{BCF412E6-B3B8-4869-BCE4-D8FD3EF313BC}" type="pres">
      <dgm:prSet presAssocID="{9EA62996-702A-4536-8FD0-4EA75793BA4B}" presName="vert1" presStyleCnt="0"/>
      <dgm:spPr/>
    </dgm:pt>
    <dgm:pt modelId="{6A3BC962-D1D6-4C73-ACC7-856A00067270}" type="pres">
      <dgm:prSet presAssocID="{D7E52BD2-1FE0-46E8-B175-09434843F44D}" presName="thickLine" presStyleLbl="alignNode1" presStyleIdx="3" presStyleCnt="4"/>
      <dgm:spPr/>
    </dgm:pt>
    <dgm:pt modelId="{E20D49A5-4C9D-403C-AD66-9371CB1EE887}" type="pres">
      <dgm:prSet presAssocID="{D7E52BD2-1FE0-46E8-B175-09434843F44D}" presName="horz1" presStyleCnt="0"/>
      <dgm:spPr/>
    </dgm:pt>
    <dgm:pt modelId="{8685882D-1FF0-413E-9052-A2FA9934F767}" type="pres">
      <dgm:prSet presAssocID="{D7E52BD2-1FE0-46E8-B175-09434843F44D}" presName="tx1" presStyleLbl="revTx" presStyleIdx="3" presStyleCnt="4"/>
      <dgm:spPr/>
    </dgm:pt>
    <dgm:pt modelId="{C73B190B-A52D-417C-9815-9059688C39CD}" type="pres">
      <dgm:prSet presAssocID="{D7E52BD2-1FE0-46E8-B175-09434843F44D}" presName="vert1" presStyleCnt="0"/>
      <dgm:spPr/>
    </dgm:pt>
  </dgm:ptLst>
  <dgm:cxnLst>
    <dgm:cxn modelId="{F68DF519-4563-4A97-AE40-68EEEC0336EA}" srcId="{CE37A82A-2E1B-4198-AF3E-702FACB270AC}" destId="{D7E52BD2-1FE0-46E8-B175-09434843F44D}" srcOrd="3" destOrd="0" parTransId="{C52F8AC8-A473-4C8F-BACA-2B4527B2CA18}" sibTransId="{5BE11F43-0A5A-432E-98ED-905F04A0E4DC}"/>
    <dgm:cxn modelId="{611A8C26-4365-4C1E-ABFA-C973FEF9B603}" type="presOf" srcId="{9EA62996-702A-4536-8FD0-4EA75793BA4B}" destId="{2F7730CC-3AEE-4B7D-8258-0EEAC7F3CB1D}" srcOrd="0" destOrd="0" presId="urn:microsoft.com/office/officeart/2008/layout/LinedList"/>
    <dgm:cxn modelId="{6BC7295C-D90B-4AF4-BD39-3D6A5570372B}" type="presOf" srcId="{0B0AD2C2-62D7-4C39-A9BD-F82685B9B1BF}" destId="{AE629A25-3E26-4A74-9145-4BBB1D4D2445}" srcOrd="0" destOrd="0" presId="urn:microsoft.com/office/officeart/2008/layout/LinedList"/>
    <dgm:cxn modelId="{DAB21D63-5956-42FE-985E-30179947E633}" type="presOf" srcId="{CE37A82A-2E1B-4198-AF3E-702FACB270AC}" destId="{9A4CFA79-3116-4BD2-BE5F-5F1E39F3EA5C}" srcOrd="0" destOrd="0" presId="urn:microsoft.com/office/officeart/2008/layout/LinedList"/>
    <dgm:cxn modelId="{BAAECE6E-6FF0-46EB-92C3-69D36D5B8E3B}" type="presOf" srcId="{D7E52BD2-1FE0-46E8-B175-09434843F44D}" destId="{8685882D-1FF0-413E-9052-A2FA9934F767}" srcOrd="0" destOrd="0" presId="urn:microsoft.com/office/officeart/2008/layout/LinedList"/>
    <dgm:cxn modelId="{5493F274-C410-4952-8248-4F694D8EB6B0}" srcId="{CE37A82A-2E1B-4198-AF3E-702FACB270AC}" destId="{0B72B2F1-5EDC-4324-96AD-B3B364260759}" srcOrd="0" destOrd="0" parTransId="{892EE729-F21D-4679-A934-FF9AB1DE3779}" sibTransId="{42CF3F7B-CA15-4DC7-BF48-C2A2E02DB037}"/>
    <dgm:cxn modelId="{578BB490-6FC5-4BA7-945C-0CE837700390}" srcId="{CE37A82A-2E1B-4198-AF3E-702FACB270AC}" destId="{0B0AD2C2-62D7-4C39-A9BD-F82685B9B1BF}" srcOrd="1" destOrd="0" parTransId="{2E024779-8D5A-4D71-ACE6-F27C513198D9}" sibTransId="{5B941E8A-4EC7-4E7D-A82F-4EBC29F77A12}"/>
    <dgm:cxn modelId="{941F0D93-F67C-4F5A-8A98-0C282FB40502}" srcId="{CE37A82A-2E1B-4198-AF3E-702FACB270AC}" destId="{9EA62996-702A-4536-8FD0-4EA75793BA4B}" srcOrd="2" destOrd="0" parTransId="{3F95A96C-84D3-4FB7-BE11-87A85B2E79B3}" sibTransId="{F23503AC-FC08-44EE-9F53-E601478226A0}"/>
    <dgm:cxn modelId="{CE87B0F5-1810-473B-B646-4B4AEE6BEA7F}" type="presOf" srcId="{0B72B2F1-5EDC-4324-96AD-B3B364260759}" destId="{67D7DAA9-BC74-4F7B-BBE8-13E3625465EA}" srcOrd="0" destOrd="0" presId="urn:microsoft.com/office/officeart/2008/layout/LinedList"/>
    <dgm:cxn modelId="{6B653D76-5718-4D06-AE6A-6C1209B20368}" type="presParOf" srcId="{9A4CFA79-3116-4BD2-BE5F-5F1E39F3EA5C}" destId="{74D58A40-8B21-4F21-BB4C-34F700D0EEB2}" srcOrd="0" destOrd="0" presId="urn:microsoft.com/office/officeart/2008/layout/LinedList"/>
    <dgm:cxn modelId="{5EA0AAEE-6EAA-42F9-B440-4CC566ECD395}" type="presParOf" srcId="{9A4CFA79-3116-4BD2-BE5F-5F1E39F3EA5C}" destId="{18C92C88-EA4B-4154-8A0C-FF4EC92DAD23}" srcOrd="1" destOrd="0" presId="urn:microsoft.com/office/officeart/2008/layout/LinedList"/>
    <dgm:cxn modelId="{7F30D1FB-250D-46C6-9DD2-5FF60DD431E8}" type="presParOf" srcId="{18C92C88-EA4B-4154-8A0C-FF4EC92DAD23}" destId="{67D7DAA9-BC74-4F7B-BBE8-13E3625465EA}" srcOrd="0" destOrd="0" presId="urn:microsoft.com/office/officeart/2008/layout/LinedList"/>
    <dgm:cxn modelId="{92971FAC-0584-42CD-A37F-2EB4B0CC6CF2}" type="presParOf" srcId="{18C92C88-EA4B-4154-8A0C-FF4EC92DAD23}" destId="{B9DD71A1-4CB9-4474-B17C-07C93CB5E2F0}" srcOrd="1" destOrd="0" presId="urn:microsoft.com/office/officeart/2008/layout/LinedList"/>
    <dgm:cxn modelId="{E4EC78E7-0838-4AB9-96D0-33D9FDDD5946}" type="presParOf" srcId="{9A4CFA79-3116-4BD2-BE5F-5F1E39F3EA5C}" destId="{2E8A5907-FD9F-4D6A-9435-702CB72F340D}" srcOrd="2" destOrd="0" presId="urn:microsoft.com/office/officeart/2008/layout/LinedList"/>
    <dgm:cxn modelId="{35FAB4C1-428C-4FD4-9BEE-5B204103CB3D}" type="presParOf" srcId="{9A4CFA79-3116-4BD2-BE5F-5F1E39F3EA5C}" destId="{E3E0430A-F3D2-4F98-9CB4-703A955273C1}" srcOrd="3" destOrd="0" presId="urn:microsoft.com/office/officeart/2008/layout/LinedList"/>
    <dgm:cxn modelId="{F4169735-5F38-4465-94C7-506C184771AA}" type="presParOf" srcId="{E3E0430A-F3D2-4F98-9CB4-703A955273C1}" destId="{AE629A25-3E26-4A74-9145-4BBB1D4D2445}" srcOrd="0" destOrd="0" presId="urn:microsoft.com/office/officeart/2008/layout/LinedList"/>
    <dgm:cxn modelId="{76105675-8CBA-4354-9CF9-BCD73D406003}" type="presParOf" srcId="{E3E0430A-F3D2-4F98-9CB4-703A955273C1}" destId="{17DB3867-28D2-4178-851F-C027CC1A5820}" srcOrd="1" destOrd="0" presId="urn:microsoft.com/office/officeart/2008/layout/LinedList"/>
    <dgm:cxn modelId="{7583A887-8A9B-4A55-9E2E-25AB295E8418}" type="presParOf" srcId="{9A4CFA79-3116-4BD2-BE5F-5F1E39F3EA5C}" destId="{B0C984D3-5365-4203-ABF6-724CFCF0DBCF}" srcOrd="4" destOrd="0" presId="urn:microsoft.com/office/officeart/2008/layout/LinedList"/>
    <dgm:cxn modelId="{7EDA6AAF-ABE0-4195-806D-3CDA2AAA5319}" type="presParOf" srcId="{9A4CFA79-3116-4BD2-BE5F-5F1E39F3EA5C}" destId="{0CD8E83A-07B0-4DFE-B814-43E85A6BC876}" srcOrd="5" destOrd="0" presId="urn:microsoft.com/office/officeart/2008/layout/LinedList"/>
    <dgm:cxn modelId="{92795C3F-EBD1-4B8C-84CD-DAA280DDD083}" type="presParOf" srcId="{0CD8E83A-07B0-4DFE-B814-43E85A6BC876}" destId="{2F7730CC-3AEE-4B7D-8258-0EEAC7F3CB1D}" srcOrd="0" destOrd="0" presId="urn:microsoft.com/office/officeart/2008/layout/LinedList"/>
    <dgm:cxn modelId="{C63D5262-F7F3-42F4-9A53-92A62B9DC44B}" type="presParOf" srcId="{0CD8E83A-07B0-4DFE-B814-43E85A6BC876}" destId="{BCF412E6-B3B8-4869-BCE4-D8FD3EF313BC}" srcOrd="1" destOrd="0" presId="urn:microsoft.com/office/officeart/2008/layout/LinedList"/>
    <dgm:cxn modelId="{81B15080-02AD-42D7-AD02-BADD6A5E533A}" type="presParOf" srcId="{9A4CFA79-3116-4BD2-BE5F-5F1E39F3EA5C}" destId="{6A3BC962-D1D6-4C73-ACC7-856A00067270}" srcOrd="6" destOrd="0" presId="urn:microsoft.com/office/officeart/2008/layout/LinedList"/>
    <dgm:cxn modelId="{423562F5-8EE6-4D39-83DA-4E67D13327E6}" type="presParOf" srcId="{9A4CFA79-3116-4BD2-BE5F-5F1E39F3EA5C}" destId="{E20D49A5-4C9D-403C-AD66-9371CB1EE887}" srcOrd="7" destOrd="0" presId="urn:microsoft.com/office/officeart/2008/layout/LinedList"/>
    <dgm:cxn modelId="{30393084-8D41-4704-ACA2-4DD43F84A8E1}" type="presParOf" srcId="{E20D49A5-4C9D-403C-AD66-9371CB1EE887}" destId="{8685882D-1FF0-413E-9052-A2FA9934F767}" srcOrd="0" destOrd="0" presId="urn:microsoft.com/office/officeart/2008/layout/LinedList"/>
    <dgm:cxn modelId="{1CE76102-3013-4F6E-8BAC-CB443AD61CF6}" type="presParOf" srcId="{E20D49A5-4C9D-403C-AD66-9371CB1EE887}" destId="{C73B190B-A52D-417C-9815-9059688C39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E27D4-80BB-479A-9443-D8271AB86F6F}">
      <dsp:nvSpPr>
        <dsp:cNvPr id="0" name=""/>
        <dsp:cNvSpPr/>
      </dsp:nvSpPr>
      <dsp:spPr>
        <a:xfrm>
          <a:off x="0" y="675"/>
          <a:ext cx="690051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08D053-B7AA-469E-AB48-DF1E594058A6}">
      <dsp:nvSpPr>
        <dsp:cNvPr id="0" name=""/>
        <dsp:cNvSpPr/>
      </dsp:nvSpPr>
      <dsp:spPr>
        <a:xfrm>
          <a:off x="0" y="675"/>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b="1" kern="1200"/>
            <a:t>CO₂ rises → blood becomes acidic (pH drops below 7.35)</a:t>
          </a:r>
          <a:endParaRPr lang="en-US" sz="2200" kern="1200"/>
        </a:p>
      </dsp:txBody>
      <dsp:txXfrm>
        <a:off x="0" y="675"/>
        <a:ext cx="6900512" cy="790684"/>
      </dsp:txXfrm>
    </dsp:sp>
    <dsp:sp modelId="{D5AB5F0A-4038-42C9-8469-D90FC65292EF}">
      <dsp:nvSpPr>
        <dsp:cNvPr id="0" name=""/>
        <dsp:cNvSpPr/>
      </dsp:nvSpPr>
      <dsp:spPr>
        <a:xfrm>
          <a:off x="0" y="791359"/>
          <a:ext cx="6900512" cy="0"/>
        </a:xfrm>
        <a:prstGeom prst="line">
          <a:avLst/>
        </a:prstGeom>
        <a:solidFill>
          <a:schemeClr val="accent2">
            <a:hueOff val="1073936"/>
            <a:satOff val="-3082"/>
            <a:lumOff val="-4935"/>
            <a:alphaOff val="0"/>
          </a:schemeClr>
        </a:solidFill>
        <a:ln w="19050" cap="flat" cmpd="sng" algn="ctr">
          <a:solidFill>
            <a:schemeClr val="accent2">
              <a:hueOff val="1073936"/>
              <a:satOff val="-3082"/>
              <a:lumOff val="-49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E07172-AB29-4E32-9849-38837590409F}">
      <dsp:nvSpPr>
        <dsp:cNvPr id="0" name=""/>
        <dsp:cNvSpPr/>
      </dsp:nvSpPr>
      <dsp:spPr>
        <a:xfrm>
          <a:off x="0" y="791359"/>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Chemoreceptors fire faster.</a:t>
          </a:r>
          <a:endParaRPr lang="en-US" sz="2200" kern="1200"/>
        </a:p>
      </dsp:txBody>
      <dsp:txXfrm>
        <a:off x="0" y="791359"/>
        <a:ext cx="6900512" cy="790684"/>
      </dsp:txXfrm>
    </dsp:sp>
    <dsp:sp modelId="{8CAD170B-8B05-4758-9461-3ADD9AFE8327}">
      <dsp:nvSpPr>
        <dsp:cNvPr id="0" name=""/>
        <dsp:cNvSpPr/>
      </dsp:nvSpPr>
      <dsp:spPr>
        <a:xfrm>
          <a:off x="0" y="1582044"/>
          <a:ext cx="6900512"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9D6F3A-A877-486A-9D9B-3919037C3F15}">
      <dsp:nvSpPr>
        <dsp:cNvPr id="0" name=""/>
        <dsp:cNvSpPr/>
      </dsp:nvSpPr>
      <dsp:spPr>
        <a:xfrm>
          <a:off x="0" y="1582044"/>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b="1" kern="1200"/>
            <a:t>Signals go to the medulla</a:t>
          </a:r>
          <a:endParaRPr lang="en-US" sz="2200" kern="1200"/>
        </a:p>
      </dsp:txBody>
      <dsp:txXfrm>
        <a:off x="0" y="1582044"/>
        <a:ext cx="6900512" cy="790684"/>
      </dsp:txXfrm>
    </dsp:sp>
    <dsp:sp modelId="{96C7909B-F9D7-4F84-99D4-BEE5A166D27B}">
      <dsp:nvSpPr>
        <dsp:cNvPr id="0" name=""/>
        <dsp:cNvSpPr/>
      </dsp:nvSpPr>
      <dsp:spPr>
        <a:xfrm>
          <a:off x="0" y="2372728"/>
          <a:ext cx="6900512"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7C159E-94FC-4BE7-9065-FC9AF49F811A}">
      <dsp:nvSpPr>
        <dsp:cNvPr id="0" name=""/>
        <dsp:cNvSpPr/>
      </dsp:nvSpPr>
      <dsp:spPr>
        <a:xfrm>
          <a:off x="0" y="2372728"/>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The medulla increases:</a:t>
          </a:r>
          <a:endParaRPr lang="en-US" sz="2200" kern="1200"/>
        </a:p>
      </dsp:txBody>
      <dsp:txXfrm>
        <a:off x="0" y="2372728"/>
        <a:ext cx="6900512" cy="790684"/>
      </dsp:txXfrm>
    </dsp:sp>
    <dsp:sp modelId="{65E63483-AC38-4D77-B4D2-1C33E4EB8530}">
      <dsp:nvSpPr>
        <dsp:cNvPr id="0" name=""/>
        <dsp:cNvSpPr/>
      </dsp:nvSpPr>
      <dsp:spPr>
        <a:xfrm>
          <a:off x="0" y="3163412"/>
          <a:ext cx="6900512"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E1898F-F729-4A5C-9D59-8795A142D8E6}">
      <dsp:nvSpPr>
        <dsp:cNvPr id="0" name=""/>
        <dsp:cNvSpPr/>
      </dsp:nvSpPr>
      <dsp:spPr>
        <a:xfrm>
          <a:off x="0" y="3163412"/>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b="1" kern="1200"/>
            <a:t>Ventilation</a:t>
          </a:r>
          <a:r>
            <a:rPr lang="en-GB" sz="2200" kern="1200"/>
            <a:t> (faster breathing)</a:t>
          </a:r>
          <a:endParaRPr lang="en-US" sz="2200" kern="1200"/>
        </a:p>
      </dsp:txBody>
      <dsp:txXfrm>
        <a:off x="0" y="3163412"/>
        <a:ext cx="6900512" cy="790684"/>
      </dsp:txXfrm>
    </dsp:sp>
    <dsp:sp modelId="{E29AB8AD-7125-4B5E-A7C1-C06453F2F479}">
      <dsp:nvSpPr>
        <dsp:cNvPr id="0" name=""/>
        <dsp:cNvSpPr/>
      </dsp:nvSpPr>
      <dsp:spPr>
        <a:xfrm>
          <a:off x="0" y="3954096"/>
          <a:ext cx="6900512" cy="0"/>
        </a:xfrm>
        <a:prstGeom prst="line">
          <a:avLst/>
        </a:prstGeom>
        <a:solidFill>
          <a:schemeClr val="accent2">
            <a:hueOff val="5369678"/>
            <a:satOff val="-15411"/>
            <a:lumOff val="-24674"/>
            <a:alphaOff val="0"/>
          </a:schemeClr>
        </a:solidFill>
        <a:ln w="19050" cap="flat" cmpd="sng" algn="ctr">
          <a:solidFill>
            <a:schemeClr val="accent2">
              <a:hueOff val="5369678"/>
              <a:satOff val="-15411"/>
              <a:lumOff val="-2467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F9CFB-35D2-4B92-962D-F61111B0F7A3}">
      <dsp:nvSpPr>
        <dsp:cNvPr id="0" name=""/>
        <dsp:cNvSpPr/>
      </dsp:nvSpPr>
      <dsp:spPr>
        <a:xfrm>
          <a:off x="0" y="3954096"/>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b="1" kern="1200"/>
            <a:t>Depth of breathing</a:t>
          </a:r>
          <a:endParaRPr lang="en-US" sz="2200" kern="1200"/>
        </a:p>
      </dsp:txBody>
      <dsp:txXfrm>
        <a:off x="0" y="3954096"/>
        <a:ext cx="6900512" cy="790684"/>
      </dsp:txXfrm>
    </dsp:sp>
    <dsp:sp modelId="{204D60EC-8891-4966-B506-B3E3F3697874}">
      <dsp:nvSpPr>
        <dsp:cNvPr id="0" name=""/>
        <dsp:cNvSpPr/>
      </dsp:nvSpPr>
      <dsp:spPr>
        <a:xfrm>
          <a:off x="0" y="4744781"/>
          <a:ext cx="6900512"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C00C56-3F2C-42B3-A843-67BF4BD8E0AC}">
      <dsp:nvSpPr>
        <dsp:cNvPr id="0" name=""/>
        <dsp:cNvSpPr/>
      </dsp:nvSpPr>
      <dsp:spPr>
        <a:xfrm>
          <a:off x="0" y="4744781"/>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This removes CO₂ quickly → pH returns to 7.35–7.45.</a:t>
          </a:r>
          <a:endParaRPr lang="en-US" sz="2200" kern="1200"/>
        </a:p>
      </dsp:txBody>
      <dsp:txXfrm>
        <a:off x="0" y="4744781"/>
        <a:ext cx="6900512" cy="7906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58A40-8B21-4F21-BB4C-34F700D0EEB2}">
      <dsp:nvSpPr>
        <dsp:cNvPr id="0" name=""/>
        <dsp:cNvSpPr/>
      </dsp:nvSpPr>
      <dsp:spPr>
        <a:xfrm>
          <a:off x="0" y="0"/>
          <a:ext cx="690051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D7DAA9-BC74-4F7B-BBE8-13E3625465EA}">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This causes:</a:t>
          </a:r>
          <a:endParaRPr lang="en-US" sz="2700" kern="1200"/>
        </a:p>
      </dsp:txBody>
      <dsp:txXfrm>
        <a:off x="0" y="0"/>
        <a:ext cx="6900512" cy="1384035"/>
      </dsp:txXfrm>
    </dsp:sp>
    <dsp:sp modelId="{2E8A5907-FD9F-4D6A-9435-702CB72F340D}">
      <dsp:nvSpPr>
        <dsp:cNvPr id="0" name=""/>
        <dsp:cNvSpPr/>
      </dsp:nvSpPr>
      <dsp:spPr>
        <a:xfrm>
          <a:off x="0" y="1384035"/>
          <a:ext cx="6900512"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629A25-3E26-4A74-9145-4BBB1D4D2445}">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t>Vasoconstriction</a:t>
          </a:r>
          <a:endParaRPr lang="en-US" sz="2700" kern="1200"/>
        </a:p>
      </dsp:txBody>
      <dsp:txXfrm>
        <a:off x="0" y="1384035"/>
        <a:ext cx="6900512" cy="1384035"/>
      </dsp:txXfrm>
    </dsp:sp>
    <dsp:sp modelId="{B0C984D3-5365-4203-ABF6-724CFCF0DBCF}">
      <dsp:nvSpPr>
        <dsp:cNvPr id="0" name=""/>
        <dsp:cNvSpPr/>
      </dsp:nvSpPr>
      <dsp:spPr>
        <a:xfrm>
          <a:off x="0" y="2768070"/>
          <a:ext cx="6900512"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7730CC-3AEE-4B7D-8258-0EEAC7F3CB1D}">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t>Increased blood pressure</a:t>
          </a:r>
          <a:endParaRPr lang="en-US" sz="2700" kern="1200"/>
        </a:p>
      </dsp:txBody>
      <dsp:txXfrm>
        <a:off x="0" y="2768070"/>
        <a:ext cx="6900512" cy="1384035"/>
      </dsp:txXfrm>
    </dsp:sp>
    <dsp:sp modelId="{6A3BC962-D1D6-4C73-ACC7-856A00067270}">
      <dsp:nvSpPr>
        <dsp:cNvPr id="0" name=""/>
        <dsp:cNvSpPr/>
      </dsp:nvSpPr>
      <dsp:spPr>
        <a:xfrm>
          <a:off x="0" y="4152105"/>
          <a:ext cx="6900512"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85882D-1FF0-413E-9052-A2FA9934F767}">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Why? Because raising blood pressure </a:t>
          </a:r>
          <a:r>
            <a:rPr lang="en-GB" sz="2700" b="1" kern="1200"/>
            <a:t>pushes blood faster to the lungs</a:t>
          </a:r>
          <a:r>
            <a:rPr lang="en-GB" sz="2700" kern="1200"/>
            <a:t>, helping remove CO₂ more efficiently.</a:t>
          </a:r>
          <a:endParaRPr lang="en-US" sz="2700" kern="1200"/>
        </a:p>
      </dsp:txBody>
      <dsp:txXfrm>
        <a:off x="0" y="4152105"/>
        <a:ext cx="6900512" cy="138403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2AE935-7F0A-433E-945B-F7FB4A1DC958}"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68A6DA-2C20-4CD6-AAF7-5F47938E46B9}" type="slidenum">
              <a:rPr lang="en-GB" smtClean="0"/>
              <a:t>‹#›</a:t>
            </a:fld>
            <a:endParaRPr lang="en-GB"/>
          </a:p>
        </p:txBody>
      </p:sp>
    </p:spTree>
    <p:extLst>
      <p:ext uri="{BB962C8B-B14F-4D97-AF65-F5344CB8AC3E}">
        <p14:creationId xmlns:p14="http://schemas.microsoft.com/office/powerpoint/2010/main" val="22626675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Opening question: If the body were a busy city, which organs would provide transport, waste removal, communication and protection? Take quick answers before revealing the analogies later in the deck.</a:t>
            </a:r>
          </a:p>
          <a:p>
            <a:endParaRPr/>
          </a:p>
          <a:p>
            <a:r>
              <a:t>Sources and further reading:</a:t>
            </a:r>
          </a:p>
          <a:p>
            <a:r>
              <a:t>• OpenStax, Anatomy &amp; Physiology 2e, https://openstax.org/details/books/anatomy-and-physiology-2e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Ask pairs to choose one category and predict which other category it depends on most. Accept more than one answer if learners can justify the connection.</a:t>
            </a:r>
          </a:p>
          <a:p>
            <a:endParaRPr/>
          </a:p>
          <a:p>
            <a:r>
              <a:t>Sources and further reading:</a:t>
            </a:r>
          </a:p>
          <a:p>
            <a:r>
              <a:t>• OpenStax, Anatomy &amp; Physiology 2e, Chapter 1: An Introduction to the Human Body</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031">
            <a:extLst>
              <a:ext uri="{FF2B5EF4-FFF2-40B4-BE49-F238E27FC236}">
                <a16:creationId xmlns:a16="http://schemas.microsoft.com/office/drawing/2014/main" id="{DB4E290E-E9A3-410F-B3E4-8D31175B6B5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862A8AA-5956-449E-9254-F6421F75C1E4}" type="slidenum">
              <a:rPr lang="en-US" altLang="en-US" smtClean="0">
                <a:latin typeface="Arial" panose="020B0604020202020204" pitchFamily="34" charset="0"/>
              </a:rPr>
              <a:pPr/>
              <a:t>6</a:t>
            </a:fld>
            <a:endParaRPr lang="en-US" altLang="en-US">
              <a:latin typeface="Arial" panose="020B0604020202020204" pitchFamily="34" charset="0"/>
            </a:endParaRPr>
          </a:p>
        </p:txBody>
      </p:sp>
      <p:sp>
        <p:nvSpPr>
          <p:cNvPr id="15363" name="Rectangle 2">
            <a:extLst>
              <a:ext uri="{FF2B5EF4-FFF2-40B4-BE49-F238E27FC236}">
                <a16:creationId xmlns:a16="http://schemas.microsoft.com/office/drawing/2014/main" id="{7FD1DF5F-273A-43FD-84B5-82E919067F33}"/>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D45E4F6F-09D2-4966-86C3-303BAA4217B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79F36-4B56-548E-1978-D66D4CD2B2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5354-4CE1-4E07-4206-AF325BAC37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1392B1-83A7-1BA7-1647-029157738D3F}"/>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2FF52134-1B89-B626-5D56-1600BDE484EF}"/>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5363859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Clarify the difference between oxygen saturation and haemoglobin concentration.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Baroreceptors sense stretch, not pressure directly. The reflex buffers rapid change but may reset during sustained hypertension. Ask students to reverse every arrow when pressure rises.</a:t>
            </a:r>
          </a:p>
          <a:p>
            <a:endParaRPr/>
          </a:p>
          <a:p>
            <a:r>
              <a:t>Sources and further reading:</a:t>
            </a:r>
          </a:p>
          <a:p>
            <a:r>
              <a:t>• NCBI Bookshelf, Physiology, Baroreceptors</a:t>
            </a:r>
          </a:p>
          <a:p>
            <a:r>
              <a:t>• OpenStax Anatomy &amp; Physiology 2e, Autonomic Reflexes and Homeostasis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EC0E0-F7E8-0838-771B-C10BE1D72D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211FE3-178F-4684-95EA-552C50BFC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DCCF9A-DFAF-4FCC-0F92-486301E05E5D}"/>
              </a:ext>
            </a:extLst>
          </p:cNvPr>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a:extLst>
              <a:ext uri="{FF2B5EF4-FFF2-40B4-BE49-F238E27FC236}">
                <a16:creationId xmlns:a16="http://schemas.microsoft.com/office/drawing/2014/main" id="{5F976B1B-4018-E0F7-DB35-D35EF1673180}"/>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3821181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GAS EXCHANGE HUB”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Chapters 22–23</a:t>
            </a:r>
          </a:p>
          <a:p>
            <a:r>
              <a:t>• NHS, Pulse oximetry and respiratory observations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Separate conducting airways from the respiratory zone. Academic interview link: students should use this anatomy to explain how a normal physiological measurement is generated and why altered function could change the result. Image retained from the supplied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diffusion as movement down a concentration or partial-pressure gradient.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Keep chemistry and pressure receptors distinct: chemoreceptors monitor chemistry, baroreceptors monitor stretch.</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Emphasise signal quality and patient assessment before interpretation.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PROCESSING LINE”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 23</a:t>
            </a:r>
          </a:p>
          <a:p>
            <a:r>
              <a:t>• NIDDK, Your Digestive System &amp; How It Works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FILTER + BALANCER” is useful, and where it becomes too simple.</a:t>
            </a:r>
          </a:p>
          <a:p>
            <a:endParaRPr/>
          </a:p>
          <a:p>
            <a:r>
              <a:t>Link the final clinical clue to observation, history taking or physiological measurement.</a:t>
            </a:r>
          </a:p>
          <a:p>
            <a:endParaRPr/>
          </a:p>
          <a:p>
            <a:r>
              <a:t>Sources and further reading:</a:t>
            </a:r>
          </a:p>
          <a:p>
            <a:r>
              <a:t>• NIDDK, Your Kidneys &amp; How They Work, https://www.niddk.nih.gov/health-information/kidney-disease/kidneys-how-they-work</a:t>
            </a:r>
          </a:p>
          <a:p>
            <a:r>
              <a:t>• OpenStax, Anatomy &amp; Physiology 2e, Chapters 25–26</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emphasis: ask students to use because and therefore. They should connect structure to function, then connect function to the measurement or observation.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Keep transport details simple. The main sequence is filter, reabsorb, secrete and excrete.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Clarify that ADH reduces water loss. It does not create water.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Activity: Ask learners to predict what happens to pulse, respiratory rate, skin temperature and oxygen demand during exercise. Then ask which changes they could observe directly.</a:t>
            </a:r>
          </a:p>
          <a:p>
            <a:endParaRPr/>
          </a:p>
          <a:p>
            <a:r>
              <a:t>Sources and further reading:</a:t>
            </a:r>
          </a:p>
          <a:p>
            <a:r>
              <a:t>• OpenStax, Anatomy &amp; Physiology 2e, Chapter 24: Metabolism and Nutrition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BARRIER + THERMOSTAT”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 5</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Use the image to distinguish epidermis, dermis and subcutaneous tissue. Academic interview link: students should use this anatomy to explain how a normal physiological measurement is generated and why altered function could change the result. Image retained from the supplied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emphasis: ask students to use because and therefore. They should connect structure to function, then connect function to the measurement or observation.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WIRING + CONTROL ROOM”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Chapters 12–16</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CHEMICAL MESSENGER”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 17</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DEBAB-CE30-8B83-D818-4AEFB8EDA3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74941E-09DF-6865-971D-ACA6E47BE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9A836-8D13-834F-CF95-0E21239AC293}"/>
              </a:ext>
            </a:extLst>
          </p:cNvPr>
          <p:cNvSpPr>
            <a:spLocks noGrp="1"/>
          </p:cNvSpPr>
          <p:nvPr>
            <p:ph type="body" idx="1"/>
          </p:nvPr>
        </p:nvSpPr>
        <p:spPr/>
        <p:txBody>
          <a:bodyPr/>
          <a:lstStyle/>
          <a:p>
            <a:r>
              <a:t>This is a functional overview, not a complete endocrine pharmacology table. Ask students to cover the final column and predict the effect from the target organ.</a:t>
            </a:r>
          </a:p>
          <a:p>
            <a:endParaRPr/>
          </a:p>
          <a:p>
            <a:r>
              <a:t>Sources and further reading:</a:t>
            </a:r>
          </a:p>
          <a:p>
            <a:r>
              <a:t>• NIDDK, pancreas response to low or high blood glucose</a:t>
            </a:r>
          </a:p>
          <a:p>
            <a:r>
              <a:t>• Society for Endocrinology, You and Your Hormones</a:t>
            </a:r>
          </a:p>
        </p:txBody>
      </p:sp>
      <p:sp>
        <p:nvSpPr>
          <p:cNvPr id="4" name="Slide Number Placeholder 3">
            <a:extLst>
              <a:ext uri="{FF2B5EF4-FFF2-40B4-BE49-F238E27FC236}">
                <a16:creationId xmlns:a16="http://schemas.microsoft.com/office/drawing/2014/main" id="{8328950F-85B6-ACB6-9845-2033B1B2C30C}"/>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40765745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FRAME + ARMOUR”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Chapters 6–8</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Identify axial and appendicular skeletons, then connect bone marrow to blood-cell production. Academic interview link: students should use this anatomy to explain how a normal physiological measurement is generated and why altered function could change the result. Image retained from the supplied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provides more anatomy without requiring microscopic detail beyond Level 4.</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MOTORS”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Chapters 9–10</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Identify the three muscle types and give one location for each. Academic interview link: students should use this anatomy to explain how a normal physiological measurement is generated and why altered function could change the result. Image retained from the supplied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Teaching prompt: Ask learners why the analogy “THE DRAINAGE + DEFENCE TEAM” is useful, and where it becomes too simple.</a:t>
            </a:r>
          </a:p>
          <a:p>
            <a:endParaRPr/>
          </a:p>
          <a:p>
            <a:r>
              <a:t>Link the final clinical clue to observation, history taking or physiological measurement.</a:t>
            </a:r>
          </a:p>
          <a:p>
            <a:endParaRPr/>
          </a:p>
          <a:p>
            <a:r>
              <a:t>Sources and further reading:</a:t>
            </a:r>
          </a:p>
          <a:p>
            <a:r>
              <a:t>• OpenStax, Anatomy &amp; Physiology 2e, Chapters 20–21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Keep anatomy factual and communication respectful. Academic interview link: students should use this anatomy to explain how a normal physiological measurement is generated and why altered function could change the result. Image retained from the supplied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Academic interview link: analyse the discipline-specific physiological measurement, explain the normal physiology, identify possible interference, distinguish patient, environment, equipment or technique and pathological explanations, and reach a safe conclusion using scientific reasoning.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Suggested discussion: Digestive losses reduce circulating volume. Cardiovascular compensation raises heart rate. Reduced renal perfusion and hormonal responses reduce urine output. Respiratory rate may increase because of stress, compensation or illness. Learners should repeat observations, assess the patient, consider equipment/technique, and follow local escalation guidance. This is an educational scenario, not a diagnosis.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Keep this session focused on Component 1. Ask learners to choose a measurement from their own pathway and use it in every activity that follows.</a:t>
            </a:r>
          </a:p>
          <a:p>
            <a:endParaRPr/>
          </a:p>
          <a:p>
            <a:r>
              <a:t>Sources and further reading:</a:t>
            </a:r>
          </a:p>
          <a:p>
            <a:r>
              <a:t>• UWTSD, PV2b CertHE Healthcare Science, BMSC4009A module specification, pp. 25–26 (03 August 2026)</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Ask students to locate their own discipline in more than one theme. For example, audiology relies on neural signalling, cochlear blood supply and inner-ear fluid composition, while cardiac physiology also depends on respiratory gas exchange and renal fluid control.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slide separates the source of the physiological signal from the measurement process. It supports the assessment requirement to differentiate patient, environment, equipment or technique, and pathological explanations.</a:t>
            </a:r>
          </a:p>
          <a:p>
            <a:endParaRPr/>
          </a:p>
          <a:p>
            <a:r>
              <a:t>Sources and further reading:</a:t>
            </a:r>
          </a:p>
          <a:p>
            <a:r>
              <a:t>• MHRA, The use and regulation of pulse oximeters: information for healthcare professionals</a:t>
            </a:r>
          </a:p>
          <a:p>
            <a:r>
              <a:t>• UWTSD pathway: Clinical Engineering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that checking signal quality does not delay assessment of a potentially unwell patient. Follow local oxygen and escalation policies.</a:t>
            </a:r>
          </a:p>
          <a:p>
            <a:endParaRPr/>
          </a:p>
          <a:p>
            <a:r>
              <a:t>Sources and further reading:</a:t>
            </a:r>
          </a:p>
          <a:p>
            <a:r>
              <a:t>• MHRA, The use and regulation of pulse oximeters, 26 March 2021: low perfusion, movement, nail polish, henna, tattoos and probe positioning can affect accuracy</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Measurements can include spirometry, gas transfer, respiratory pressures, pulse oximetry, airflow, respiratory effort and sleep-study signals.</a:t>
            </a:r>
          </a:p>
          <a:p>
            <a:endParaRPr/>
          </a:p>
          <a:p>
            <a:r>
              <a:t>Sources and further reading:</a:t>
            </a:r>
          </a:p>
          <a:p>
            <a:r>
              <a:t>• ARTP statement on pulmonary function testing 2020</a:t>
            </a:r>
          </a:p>
          <a:p>
            <a:r>
              <a:t>• UWTSD pathway: Respiratory and Sleep Physiology</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example shows why quality assessment comes before pattern interpretation. A low FVC from early termination can falsely suggest restriction and may leave the FEV1/FVC ratio falsely high.</a:t>
            </a:r>
          </a:p>
          <a:p>
            <a:endParaRPr/>
          </a:p>
          <a:p>
            <a:r>
              <a:t>Sources and further reading:</a:t>
            </a:r>
          </a:p>
          <a:p>
            <a:r>
              <a:t>• British Thoracic Society, A Guide to Performing Quality Assured Diagnostic Spirometry</a:t>
            </a:r>
          </a:p>
          <a:p>
            <a:r>
              <a:t>• CDC, Spirometry Quality Assurance: Common Errors and Their Impact on Test Results</a:t>
            </a:r>
          </a:p>
          <a:p>
            <a:r>
              <a:t>• ARTP statement on pulmonary function testing 2020</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strongest answer avoids deciding too early. It describes the visible quality problem, explains how it can affect the waveform, corrects it, repeats the measurement and then evaluates whether the abnormal rhythm persists.</a:t>
            </a:r>
          </a:p>
          <a:p>
            <a:endParaRPr/>
          </a:p>
          <a:p>
            <a:r>
              <a:t>Sources and further reading:</a:t>
            </a:r>
          </a:p>
          <a:p>
            <a:r>
              <a:t>• NHS, Electrocardiogram (ECG)</a:t>
            </a:r>
          </a:p>
          <a:p>
            <a:r>
              <a:t>• FDA, Electrocardiograph Electrodes: acquisition and transmission of the electrical signal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Use this as an optional example for students working mainly in sleep services. Interpretation should follow local scoring criteria and supervision.</a:t>
            </a:r>
          </a:p>
          <a:p>
            <a:endParaRPr/>
          </a:p>
          <a:p>
            <a:r>
              <a:t>Sources and further reading:</a:t>
            </a:r>
          </a:p>
          <a:p>
            <a:r>
              <a:t>• UWTSD BMSC4014A: Sleep Physiology and Diagnostic Intervention</a:t>
            </a:r>
          </a:p>
          <a:p>
            <a:r>
              <a:t>• MHRA pulse oximetry accuracy guidance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Encourage students to state what evidence would increase or decrease the likelihood of each explanation. The highest-quality answer evaluates competing explanations rather than presenting a list.</a:t>
            </a:r>
          </a:p>
          <a:p>
            <a:endParaRPr/>
          </a:p>
          <a:p>
            <a:r>
              <a:t>Sources and further reading:</a:t>
            </a:r>
          </a:p>
          <a:p>
            <a:r>
              <a:t>• UWTSD BMSC4009A assessment component 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timings are a teaching guide rather than a formal examination script. Students should answer follow-up questions directly and use discipline-specific language they understand.</a:t>
            </a:r>
          </a:p>
          <a:p>
            <a:endParaRPr/>
          </a:p>
          <a:p>
            <a:r>
              <a:t>Sources and further reading:</a:t>
            </a:r>
          </a:p>
          <a:p>
            <a:r>
              <a:t>• UWTSD BMSC4009A assessment component 1: Academic interview, 11 minutes, 75%</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fictional case is used only to rehearse Component 1. Local clinical policy and scope of practice still frame any safe-action answer.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Model delivery should sound conversational rather than memorised. Examiners may interrupt with questions. Students should justify why each check distinguishes technical artefact from persistent physiological abnormality.</a:t>
            </a:r>
          </a:p>
          <a:p>
            <a:endParaRPr/>
          </a:p>
          <a:p>
            <a:r>
              <a:t>Sources and further reading:</a:t>
            </a:r>
          </a:p>
          <a:p>
            <a:r>
              <a:t>• UWTSD BMSC4009A assessment component 1</a:t>
            </a:r>
          </a:p>
          <a:p>
            <a:r>
              <a:t>• NHS, Electrocardiogram (ECG)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Give each group the interaction template. Ask the reporter to use the words variable, sensor, effector, feedback and safe action. Do not ask students to diagnose beyond their role.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Assessment wording: This answer explains mechanism, links systems, uses the observations as evidence and ends with safe action. Local escalation policies and patient-specific targets take priority.</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Ask one learner to deliver this answer in 90 seconds, then another to challenge one assumption. A strong answer can be shorter than the model if every link is justified.</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E78BF-ECEE-8EF9-4753-DE7EF24237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86F985-EC12-5E8E-AC80-652DA6EEFE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0FA7DF-E31D-E005-A0B1-913785261DD7}"/>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5" name="Footer Placeholder 4">
            <a:extLst>
              <a:ext uri="{FF2B5EF4-FFF2-40B4-BE49-F238E27FC236}">
                <a16:creationId xmlns:a16="http://schemas.microsoft.com/office/drawing/2014/main" id="{1D0BE21B-4EE0-DA4C-9C3C-9A4A1FF37E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8B9B08-5798-67DC-2A3B-788EF1F636FD}"/>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1097589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BA91E-7DEE-3518-C1EF-4298F0B08E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5C227A-9643-07C2-5EC6-06C8CBEA3F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7BB536-58CA-47C5-273D-589542E08F55}"/>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5" name="Footer Placeholder 4">
            <a:extLst>
              <a:ext uri="{FF2B5EF4-FFF2-40B4-BE49-F238E27FC236}">
                <a16:creationId xmlns:a16="http://schemas.microsoft.com/office/drawing/2014/main" id="{C5A8FF2F-9BC1-FC34-3666-8BEE24D470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04B3F5-6EDE-C21B-E396-AC7BAAD7D2ED}"/>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1262088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F1459-8681-F62C-3C4B-1C6E33EBE2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79D5A87-C4AB-CCD1-D8B5-7088FA7E9A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BA8165A-81D5-B928-093B-AE5F8567FD56}"/>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5" name="Footer Placeholder 4">
            <a:extLst>
              <a:ext uri="{FF2B5EF4-FFF2-40B4-BE49-F238E27FC236}">
                <a16:creationId xmlns:a16="http://schemas.microsoft.com/office/drawing/2014/main" id="{D97A2C0D-625A-FD93-E202-BE06F1AE30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333D06-4F13-393B-C0DF-654A6B878E6D}"/>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4003408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58AEF-52E6-B261-6313-CEC6DDE5D1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C13768-4A0F-F7DC-BBE6-045A67DEAA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36A47B-1B4E-763E-992E-505B531A70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847438-1A1E-E538-AD96-43625E3509EA}"/>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6" name="Footer Placeholder 5">
            <a:extLst>
              <a:ext uri="{FF2B5EF4-FFF2-40B4-BE49-F238E27FC236}">
                <a16:creationId xmlns:a16="http://schemas.microsoft.com/office/drawing/2014/main" id="{B958468C-3606-1BC2-C5E1-FFE5554231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0DECF5-8FB7-961E-D70E-92DC97E436BB}"/>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1121649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B8A79-62BB-3901-4CAD-736EDC5661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637D63-FCDC-2AE2-FF2D-50A6032234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BD7AE7-78E1-7613-B554-AE71065D25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9B9BA29-9C5D-3054-4459-F70DA4E7C7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47A0EC-B411-7484-A0DF-9D9E7F71D9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793EB85-FBB4-04DA-EAD1-FE889D616C3E}"/>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8" name="Footer Placeholder 7">
            <a:extLst>
              <a:ext uri="{FF2B5EF4-FFF2-40B4-BE49-F238E27FC236}">
                <a16:creationId xmlns:a16="http://schemas.microsoft.com/office/drawing/2014/main" id="{25A1AC2E-06C8-AE0D-1E64-2FD0D76268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04D46F-154E-66A7-55C4-1AE73C46417F}"/>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3896077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F6443-0D54-CC6B-710D-D8E62207C8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D635F2-AFB7-A64D-EBE0-59F5CC3E221B}"/>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4" name="Footer Placeholder 3">
            <a:extLst>
              <a:ext uri="{FF2B5EF4-FFF2-40B4-BE49-F238E27FC236}">
                <a16:creationId xmlns:a16="http://schemas.microsoft.com/office/drawing/2014/main" id="{872ECFE8-023F-EC98-7041-D7B582FCC6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2994E5-142E-B897-3EE2-A415AB7A39E2}"/>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897295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CBA53D-1424-DA92-16EE-B0EF39629663}"/>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3" name="Footer Placeholder 2">
            <a:extLst>
              <a:ext uri="{FF2B5EF4-FFF2-40B4-BE49-F238E27FC236}">
                <a16:creationId xmlns:a16="http://schemas.microsoft.com/office/drawing/2014/main" id="{6D1D3F46-A8FD-B416-2BF8-B31CCB8961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0C715CC-DCB1-1308-4BFE-60629B2EBC1D}"/>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226983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0B6AA-E548-7BDA-28E8-844E98E6D7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934F22-4B34-ECAC-4D4C-F754791ED0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13DF5D-C529-4D6D-939C-2151C7C8AF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C41C1F-8ACA-FD5D-5F63-E1CC01CAD475}"/>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6" name="Footer Placeholder 5">
            <a:extLst>
              <a:ext uri="{FF2B5EF4-FFF2-40B4-BE49-F238E27FC236}">
                <a16:creationId xmlns:a16="http://schemas.microsoft.com/office/drawing/2014/main" id="{D01E545F-3D31-4E97-2DA1-2E4FCC234F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BED615-2FE0-A229-AFD8-6721E5642CBB}"/>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3902487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FE4D9-F001-3281-8CA1-48ABBC0767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B926E2-E6C4-A283-8870-7255DA5D56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404912-F397-F170-C4C0-83478315FA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AD713B-28AE-40FC-68EC-D2B8E7F05DBC}"/>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6" name="Footer Placeholder 5">
            <a:extLst>
              <a:ext uri="{FF2B5EF4-FFF2-40B4-BE49-F238E27FC236}">
                <a16:creationId xmlns:a16="http://schemas.microsoft.com/office/drawing/2014/main" id="{FC186DA1-8C4F-3DD2-78AB-C2B383C785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A58E66-4E07-763B-3E8D-AF7869CEF1CD}"/>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324425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0D277-4453-F1F2-C4BB-FCBD040540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A05DA2-E141-F900-C5D8-B0C24632C46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DBC44E-7211-DE97-532E-D39843C72DBB}"/>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5" name="Footer Placeholder 4">
            <a:extLst>
              <a:ext uri="{FF2B5EF4-FFF2-40B4-BE49-F238E27FC236}">
                <a16:creationId xmlns:a16="http://schemas.microsoft.com/office/drawing/2014/main" id="{AEA09161-3D82-FFAE-BD07-9763D1F75C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0579B7-0044-D1F0-D1EF-9B29B6E31C94}"/>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1328770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B83A41-71C0-22EC-AA1D-80EB4B660F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A1E6E7-DFE0-A4DF-1734-4C2B95DB19B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E86CDB-71A0-00B4-0A21-81E97BD5AD38}"/>
              </a:ext>
            </a:extLst>
          </p:cNvPr>
          <p:cNvSpPr>
            <a:spLocks noGrp="1"/>
          </p:cNvSpPr>
          <p:nvPr>
            <p:ph type="dt" sz="half" idx="10"/>
          </p:nvPr>
        </p:nvSpPr>
        <p:spPr/>
        <p:txBody>
          <a:bodyPr/>
          <a:lstStyle/>
          <a:p>
            <a:fld id="{51C32EE6-772E-4285-8083-0CABFC980E11}" type="datetimeFigureOut">
              <a:rPr lang="en-GB" smtClean="0"/>
              <a:t>17/09/2026</a:t>
            </a:fld>
            <a:endParaRPr lang="en-GB"/>
          </a:p>
        </p:txBody>
      </p:sp>
      <p:sp>
        <p:nvSpPr>
          <p:cNvPr id="5" name="Footer Placeholder 4">
            <a:extLst>
              <a:ext uri="{FF2B5EF4-FFF2-40B4-BE49-F238E27FC236}">
                <a16:creationId xmlns:a16="http://schemas.microsoft.com/office/drawing/2014/main" id="{5F19398F-2F50-3F7D-56E0-B266E554F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81D824-71C3-E1E8-32A8-8C96F36B04C9}"/>
              </a:ext>
            </a:extLst>
          </p:cNvPr>
          <p:cNvSpPr>
            <a:spLocks noGrp="1"/>
          </p:cNvSpPr>
          <p:nvPr>
            <p:ph type="sldNum" sz="quarter" idx="12"/>
          </p:nvPr>
        </p:nvSpPr>
        <p:spPr/>
        <p:txBody>
          <a:bodyPr/>
          <a:lstStyle/>
          <a:p>
            <a:fld id="{01C9BF14-374D-4ACD-BBE9-79BB5D4419E3}" type="slidenum">
              <a:rPr lang="en-GB" smtClean="0"/>
              <a:t>‹#›</a:t>
            </a:fld>
            <a:endParaRPr lang="en-GB"/>
          </a:p>
        </p:txBody>
      </p:sp>
    </p:spTree>
    <p:extLst>
      <p:ext uri="{BB962C8B-B14F-4D97-AF65-F5344CB8AC3E}">
        <p14:creationId xmlns:p14="http://schemas.microsoft.com/office/powerpoint/2010/main" val="29126906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5884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762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304800" y="1295400"/>
            <a:ext cx="58420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Online Image Placeholder 3"/>
          <p:cNvSpPr>
            <a:spLocks noGrp="1"/>
          </p:cNvSpPr>
          <p:nvPr>
            <p:ph type="clipArt" sz="half" idx="2"/>
          </p:nvPr>
        </p:nvSpPr>
        <p:spPr>
          <a:xfrm>
            <a:off x="6350000" y="1295400"/>
            <a:ext cx="5842000" cy="5257800"/>
          </a:xfrm>
        </p:spPr>
        <p:txBody>
          <a:bodyPr rtlCol="0">
            <a:normAutofit/>
          </a:bodyPr>
          <a:lstStyle/>
          <a:p>
            <a:pPr lvl="0"/>
            <a:endParaRPr lang="en-GB" noProof="0" dirty="0"/>
          </a:p>
        </p:txBody>
      </p:sp>
      <p:sp>
        <p:nvSpPr>
          <p:cNvPr id="5" name="Date Placeholder 3">
            <a:extLst>
              <a:ext uri="{FF2B5EF4-FFF2-40B4-BE49-F238E27FC236}">
                <a16:creationId xmlns:a16="http://schemas.microsoft.com/office/drawing/2014/main" id="{3B6E1D64-A772-4994-BA70-35E438E62128}"/>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0B4FC71A-660F-4E7D-914F-8CDE246E63C4}"/>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F09D64B6-B555-4A23-A82B-902B15553636}"/>
              </a:ext>
            </a:extLst>
          </p:cNvPr>
          <p:cNvSpPr>
            <a:spLocks noGrp="1"/>
          </p:cNvSpPr>
          <p:nvPr>
            <p:ph type="sldNum" sz="quarter" idx="12"/>
          </p:nvPr>
        </p:nvSpPr>
        <p:spPr/>
        <p:txBody>
          <a:bodyPr/>
          <a:lstStyle>
            <a:lvl1pPr>
              <a:defRPr/>
            </a:lvl1pPr>
          </a:lstStyle>
          <a:p>
            <a:pPr>
              <a:defRPr/>
            </a:pPr>
            <a:fld id="{40860BDA-6778-4A79-B293-80FA16B34A43}" type="slidenum">
              <a:rPr lang="en-US" altLang="en-US"/>
              <a:pPr>
                <a:defRPr/>
              </a:pPr>
              <a:t>‹#›</a:t>
            </a:fld>
            <a:endParaRPr lang="en-US" altLang="en-US"/>
          </a:p>
        </p:txBody>
      </p:sp>
    </p:spTree>
    <p:extLst>
      <p:ext uri="{BB962C8B-B14F-4D97-AF65-F5344CB8AC3E}">
        <p14:creationId xmlns:p14="http://schemas.microsoft.com/office/powerpoint/2010/main" val="512770544"/>
      </p:ext>
    </p:extLst>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9444AD-2C7D-DAED-6D63-871EC5DCB9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6C8AC1-2E4C-B775-182C-DDE2AE077C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7ACB80-C6C6-0200-8ABA-DFF29D3E62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1C32EE6-772E-4285-8083-0CABFC980E11}" type="datetimeFigureOut">
              <a:rPr lang="en-GB" smtClean="0"/>
              <a:t>17/09/2026</a:t>
            </a:fld>
            <a:endParaRPr lang="en-GB"/>
          </a:p>
        </p:txBody>
      </p:sp>
      <p:sp>
        <p:nvSpPr>
          <p:cNvPr id="5" name="Footer Placeholder 4">
            <a:extLst>
              <a:ext uri="{FF2B5EF4-FFF2-40B4-BE49-F238E27FC236}">
                <a16:creationId xmlns:a16="http://schemas.microsoft.com/office/drawing/2014/main" id="{707FA831-21D9-F080-254C-9189CBE289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A1400E8-12F9-FF91-CA3F-C23DD40446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C9BF14-374D-4ACD-BBE9-79BB5D4419E3}" type="slidenum">
              <a:rPr lang="en-GB" smtClean="0"/>
              <a:t>‹#›</a:t>
            </a:fld>
            <a:endParaRPr lang="en-GB"/>
          </a:p>
        </p:txBody>
      </p:sp>
    </p:spTree>
    <p:extLst>
      <p:ext uri="{BB962C8B-B14F-4D97-AF65-F5344CB8AC3E}">
        <p14:creationId xmlns:p14="http://schemas.microsoft.com/office/powerpoint/2010/main" val="502474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www.britannica.com/science/blood-biochemistry" TargetMode="External"/><Relationship Id="rId2" Type="http://schemas.openxmlformats.org/officeDocument/2006/relationships/hyperlink" Target="https://www.britannica.com/science/heart" TargetMode="External"/><Relationship Id="rId1" Type="http://schemas.openxmlformats.org/officeDocument/2006/relationships/slideLayout" Target="../slideLayouts/slideLayout2.xml"/><Relationship Id="rId5" Type="http://schemas.openxmlformats.org/officeDocument/2006/relationships/hyperlink" Target="https://www.britannica.com/science/vascular-system" TargetMode="External"/><Relationship Id="rId4" Type="http://schemas.openxmlformats.org/officeDocument/2006/relationships/hyperlink" Target="https://www.britannica.com/science/blood-vesse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FB6D02E-4435-42E8-BB68-81B717406B5A}"/>
              </a:ext>
            </a:extLst>
          </p:cNvPr>
          <p:cNvSpPr>
            <a:spLocks noGrp="1"/>
          </p:cNvSpPr>
          <p:nvPr/>
        </p:nvSpPr>
        <p:spPr>
          <a:xfrm>
            <a:off x="0" y="0"/>
            <a:ext cx="6667500" cy="6858000"/>
          </a:xfrm>
          <a:prstGeom prst="rect">
            <a:avLst/>
          </a:prstGeom>
          <a:solidFill>
            <a:srgbClr val="17324D"/>
          </a:solidFill>
          <a:ln w="0">
            <a:noFill/>
            <a:prstDash val="solid"/>
          </a:ln>
        </p:spPr>
        <p:txBody>
          <a:bodyPr/>
          <a:lstStyle/>
          <a:p>
            <a:endParaRPr lang="en-GB"/>
          </a:p>
        </p:txBody>
      </p:sp>
      <p:sp>
        <p:nvSpPr>
          <p:cNvPr id="2" name="Rectangle 1">
            <a:extLst>
              <a:ext uri="{FF2B5EF4-FFF2-40B4-BE49-F238E27FC236}">
                <a16:creationId xmlns:a16="http://schemas.microsoft.com/office/drawing/2014/main" id="{B07961EE-67D2-4677-BFDE-79510A929C3F}"/>
              </a:ext>
            </a:extLst>
          </p:cNvPr>
          <p:cNvSpPr>
            <a:spLocks noGrp="1"/>
          </p:cNvSpPr>
          <p:nvPr/>
        </p:nvSpPr>
        <p:spPr>
          <a:xfrm>
            <a:off x="6667500" y="0"/>
            <a:ext cx="5524500" cy="6858000"/>
          </a:xfrm>
          <a:prstGeom prst="rect">
            <a:avLst/>
          </a:prstGeom>
          <a:solidFill>
            <a:srgbClr val="FFFFFF"/>
          </a:solidFill>
          <a:ln w="0">
            <a:noFill/>
            <a:prstDash val="solid"/>
          </a:ln>
        </p:spPr>
        <p:txBody>
          <a:bodyPr/>
          <a:lstStyle/>
          <a:p>
            <a:endParaRPr lang="en-GB"/>
          </a:p>
        </p:txBody>
      </p:sp>
      <p:sp>
        <p:nvSpPr>
          <p:cNvPr id="3" name="Rectangle: Rounded Corners 2">
            <a:extLst>
              <a:ext uri="{FF2B5EF4-FFF2-40B4-BE49-F238E27FC236}">
                <a16:creationId xmlns:a16="http://schemas.microsoft.com/office/drawing/2014/main" id="{2391F5BB-9044-44DC-8CC0-508CB474A31A}"/>
              </a:ext>
            </a:extLst>
          </p:cNvPr>
          <p:cNvSpPr>
            <a:spLocks noGrp="1"/>
          </p:cNvSpPr>
          <p:nvPr/>
        </p:nvSpPr>
        <p:spPr>
          <a:xfrm>
            <a:off x="7239000" y="666750"/>
            <a:ext cx="4191000" cy="5524500"/>
          </a:xfrm>
          <a:prstGeom prst="roundRect">
            <a:avLst>
              <a:gd name="adj" fmla="val 6364"/>
            </a:avLst>
          </a:prstGeom>
          <a:solidFill>
            <a:srgbClr val="FFFFFF"/>
          </a:solidFill>
          <a:ln w="9525">
            <a:solidFill>
              <a:srgbClr val="E3E8EA"/>
            </a:solidFill>
            <a:prstDash val="solid"/>
          </a:ln>
        </p:spPr>
        <p:style>
          <a:lnRef idx="0">
            <a:scrgbClr r="0" g="0" b="0"/>
          </a:lnRef>
          <a:fillRef idx="0">
            <a:scrgbClr r="0" g="0" b="0"/>
          </a:fillRef>
          <a:effectRef idx="7">
            <a:scrgbClr r="0" g="0" b="0"/>
          </a:effectRef>
          <a:fontRef idx="major"/>
        </p:style>
        <p:txBody>
          <a:bodyPr/>
          <a:lstStyle/>
          <a:p>
            <a:endParaRPr lang="en-GB"/>
          </a:p>
        </p:txBody>
      </p:sp>
      <p:pic>
        <p:nvPicPr>
          <p:cNvPr id="15" name="Picture 14"/>
          <p:cNvPicPr>
            <a:picLocks noChangeAspect="1"/>
          </p:cNvPicPr>
          <p:nvPr/>
        </p:nvPicPr>
        <p:blipFill>
          <a:blip r:embed="rId3"/>
          <a:stretch/>
        </p:blipFill>
        <p:spPr>
          <a:xfrm>
            <a:off x="7315200" y="1428057"/>
            <a:ext cx="4038600" cy="4001885"/>
          </a:xfrm>
          <a:prstGeom prst="roundRect">
            <a:avLst>
              <a:gd name="adj" fmla="val 5189"/>
            </a:avLst>
          </a:prstGeom>
        </p:spPr>
      </p:pic>
      <p:sp>
        <p:nvSpPr>
          <p:cNvPr id="5" name="Rectangle: Rounded Corners 4">
            <a:extLst>
              <a:ext uri="{FF2B5EF4-FFF2-40B4-BE49-F238E27FC236}">
                <a16:creationId xmlns:a16="http://schemas.microsoft.com/office/drawing/2014/main" id="{5A456F51-929E-4A02-810F-BF408C558ABF}"/>
              </a:ext>
            </a:extLst>
          </p:cNvPr>
          <p:cNvSpPr>
            <a:spLocks noGrp="1"/>
          </p:cNvSpPr>
          <p:nvPr/>
        </p:nvSpPr>
        <p:spPr>
          <a:xfrm>
            <a:off x="647700" y="552450"/>
            <a:ext cx="4476750" cy="304800"/>
          </a:xfrm>
          <a:prstGeom prst="roundRect">
            <a:avLst>
              <a:gd name="adj" fmla="val 50000"/>
            </a:avLst>
          </a:prstGeom>
          <a:solidFill>
            <a:srgbClr val="138A8A"/>
          </a:solidFill>
          <a:ln w="0">
            <a:noFill/>
            <a:prstDash val="solid"/>
          </a:ln>
        </p:spPr>
        <p:txBody>
          <a:bodyPr/>
          <a:lstStyle/>
          <a:p>
            <a:endParaRPr lang="en-GB"/>
          </a:p>
        </p:txBody>
      </p:sp>
      <p:sp>
        <p:nvSpPr>
          <p:cNvPr id="6" name="Rectangle 5">
            <a:extLst>
              <a:ext uri="{FF2B5EF4-FFF2-40B4-BE49-F238E27FC236}">
                <a16:creationId xmlns:a16="http://schemas.microsoft.com/office/drawing/2014/main" id="{24EE8D8B-CE10-4B0B-9397-93F5E35991A1}"/>
              </a:ext>
            </a:extLst>
          </p:cNvPr>
          <p:cNvSpPr>
            <a:spLocks noGrp="1"/>
          </p:cNvSpPr>
          <p:nvPr/>
        </p:nvSpPr>
        <p:spPr>
          <a:xfrm>
            <a:off x="742950" y="581025"/>
            <a:ext cx="42862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LEVEL 4 • CLINICAL &amp; BIOLOGICAL FOUNDATIONS</a:t>
            </a:r>
          </a:p>
        </p:txBody>
      </p:sp>
      <p:sp>
        <p:nvSpPr>
          <p:cNvPr id="7" name="Rectangle 6">
            <a:extLst>
              <a:ext uri="{FF2B5EF4-FFF2-40B4-BE49-F238E27FC236}">
                <a16:creationId xmlns:a16="http://schemas.microsoft.com/office/drawing/2014/main" id="{300ACEEF-54A8-4C1A-A6B0-45DA21667B1F}"/>
              </a:ext>
            </a:extLst>
          </p:cNvPr>
          <p:cNvSpPr>
            <a:spLocks noGrp="1"/>
          </p:cNvSpPr>
          <p:nvPr/>
        </p:nvSpPr>
        <p:spPr>
          <a:xfrm>
            <a:off x="647700" y="1352550"/>
            <a:ext cx="5572125" cy="2000250"/>
          </a:xfrm>
          <a:prstGeom prst="rect">
            <a:avLst/>
          </a:prstGeom>
          <a:noFill/>
          <a:ln w="0">
            <a:noFill/>
          </a:ln>
        </p:spPr>
        <p:txBody>
          <a:bodyPr wrap="square" lIns="0" tIns="0" rIns="0" bIns="0" anchor="t">
            <a:normAutofit/>
          </a:bodyPr>
          <a:lstStyle/>
          <a:p>
            <a:pPr algn="l">
              <a:lnSpc>
                <a:spcPct val="90000"/>
              </a:lnSpc>
              <a:buNone/>
              <a:defRPr sz="3600" b="1">
                <a:solidFill>
                  <a:srgbClr val="FFFFFF"/>
                </a:solidFill>
                <a:latin typeface="Nimbus Sans"/>
                <a:ea typeface="Nimbus Sans"/>
                <a:cs typeface="Nimbus Sans"/>
              </a:defRPr>
            </a:pPr>
            <a:r>
              <a:rPr sz="3600" b="1">
                <a:solidFill>
                  <a:srgbClr val="FFFFFF"/>
                </a:solidFill>
                <a:latin typeface="Nimbus Sans"/>
                <a:ea typeface="Nimbus Sans"/>
                <a:cs typeface="Nimbus Sans"/>
              </a:rPr>
              <a:t>Human Body Systems</a:t>
            </a:r>
          </a:p>
          <a:p>
            <a:pPr algn="l">
              <a:lnSpc>
                <a:spcPct val="90000"/>
              </a:lnSpc>
              <a:buNone/>
              <a:defRPr sz="3600" b="1">
                <a:solidFill>
                  <a:srgbClr val="FFFFFF"/>
                </a:solidFill>
                <a:latin typeface="Nimbus Sans"/>
                <a:ea typeface="Nimbus Sans"/>
                <a:cs typeface="Nimbus Sans"/>
              </a:defRPr>
            </a:pPr>
            <a:r>
              <a:rPr sz="3600" b="1">
                <a:solidFill>
                  <a:srgbClr val="FFFFFF"/>
                </a:solidFill>
                <a:latin typeface="Nimbus Sans"/>
                <a:ea typeface="Nimbus Sans"/>
                <a:cs typeface="Nimbus Sans"/>
              </a:rPr>
              <a:t>and the Academic Interview</a:t>
            </a:r>
          </a:p>
        </p:txBody>
      </p:sp>
      <p:sp>
        <p:nvSpPr>
          <p:cNvPr id="8" name="Rectangle 7">
            <a:extLst>
              <a:ext uri="{FF2B5EF4-FFF2-40B4-BE49-F238E27FC236}">
                <a16:creationId xmlns:a16="http://schemas.microsoft.com/office/drawing/2014/main" id="{729A2B0C-8285-420F-A83B-BEDF3B470BC4}"/>
              </a:ext>
            </a:extLst>
          </p:cNvPr>
          <p:cNvSpPr>
            <a:spLocks noGrp="1"/>
          </p:cNvSpPr>
          <p:nvPr/>
        </p:nvSpPr>
        <p:spPr>
          <a:xfrm>
            <a:off x="685800" y="3638550"/>
            <a:ext cx="5143500" cy="1000125"/>
          </a:xfrm>
          <a:prstGeom prst="rect">
            <a:avLst/>
          </a:prstGeom>
          <a:noFill/>
          <a:ln w="0">
            <a:noFill/>
          </a:ln>
        </p:spPr>
        <p:txBody>
          <a:bodyPr wrap="square" lIns="0" tIns="0" rIns="0" bIns="0" anchor="t">
            <a:normAutofit/>
          </a:bodyPr>
          <a:lstStyle/>
          <a:p>
            <a:pPr algn="l">
              <a:lnSpc>
                <a:spcPct val="100000"/>
              </a:lnSpc>
              <a:buNone/>
              <a:defRPr sz="1875" b="0">
                <a:solidFill>
                  <a:srgbClr val="D7E6EC"/>
                </a:solidFill>
                <a:latin typeface="Nimbus Sans"/>
                <a:ea typeface="Nimbus Sans"/>
                <a:cs typeface="Nimbus Sans"/>
              </a:defRPr>
            </a:pPr>
            <a:endParaRPr sz="1875" b="0" dirty="0">
              <a:solidFill>
                <a:srgbClr val="D7E6EC"/>
              </a:solidFill>
              <a:latin typeface="Nimbus Sans"/>
              <a:ea typeface="Nimbus Sans"/>
              <a:cs typeface="Nimbus Sans"/>
            </a:endParaRPr>
          </a:p>
        </p:txBody>
      </p:sp>
      <p:sp>
        <p:nvSpPr>
          <p:cNvPr id="9" name="Straight Connector 8">
            <a:extLst>
              <a:ext uri="{FF2B5EF4-FFF2-40B4-BE49-F238E27FC236}">
                <a16:creationId xmlns:a16="http://schemas.microsoft.com/office/drawing/2014/main" id="{118A812F-7B02-4EAE-BECE-658DA64F68A1}"/>
              </a:ext>
            </a:extLst>
          </p:cNvPr>
          <p:cNvSpPr>
            <a:spLocks noGrp="1"/>
          </p:cNvSpPr>
          <p:nvPr/>
        </p:nvSpPr>
        <p:spPr>
          <a:xfrm>
            <a:off x="685800" y="5095875"/>
            <a:ext cx="4476750" cy="0"/>
          </a:xfrm>
          <a:prstGeom prst="line">
            <a:avLst/>
          </a:prstGeom>
          <a:noFill/>
          <a:ln w="19050">
            <a:solidFill>
              <a:srgbClr val="527086"/>
            </a:solidFill>
            <a:prstDash val="solid"/>
          </a:ln>
        </p:spPr>
        <p:txBody>
          <a:bodyPr/>
          <a:lstStyle/>
          <a:p>
            <a:endParaRPr lang="en-GB"/>
          </a:p>
        </p:txBody>
      </p:sp>
      <p:sp>
        <p:nvSpPr>
          <p:cNvPr id="10" name="Rectangle 9">
            <a:extLst>
              <a:ext uri="{FF2B5EF4-FFF2-40B4-BE49-F238E27FC236}">
                <a16:creationId xmlns:a16="http://schemas.microsoft.com/office/drawing/2014/main" id="{F1CB5F2A-C1D3-4E5D-A1CE-6D2B8DE75104}"/>
              </a:ext>
            </a:extLst>
          </p:cNvPr>
          <p:cNvSpPr>
            <a:spLocks noGrp="1"/>
          </p:cNvSpPr>
          <p:nvPr/>
        </p:nvSpPr>
        <p:spPr>
          <a:xfrm>
            <a:off x="685800" y="5353050"/>
            <a:ext cx="5143500" cy="495300"/>
          </a:xfrm>
          <a:prstGeom prst="rect">
            <a:avLst/>
          </a:prstGeom>
          <a:noFill/>
          <a:ln w="0">
            <a:noFill/>
          </a:ln>
        </p:spPr>
        <p:txBody>
          <a:bodyPr wrap="square" lIns="0" tIns="0" rIns="0" bIns="0" anchor="t">
            <a:normAutofit/>
          </a:bodyPr>
          <a:lstStyle/>
          <a:p>
            <a:pPr algn="l">
              <a:lnSpc>
                <a:spcPct val="100000"/>
              </a:lnSpc>
              <a:buNone/>
              <a:defRPr sz="1350" b="1">
                <a:solidFill>
                  <a:srgbClr val="A8CBD5"/>
                </a:solidFill>
                <a:latin typeface="Nimbus Sans"/>
                <a:ea typeface="Nimbus Sans"/>
                <a:cs typeface="Nimbus Sans"/>
              </a:defRPr>
            </a:pPr>
            <a:r>
              <a:rPr sz="1350" b="1">
                <a:solidFill>
                  <a:srgbClr val="A8CBD5"/>
                </a:solidFill>
                <a:latin typeface="Nimbus Sans"/>
                <a:ea typeface="Nimbus Sans"/>
                <a:cs typeface="Nimbus Sans"/>
              </a:rPr>
              <a:t>Explain the measurement, connect the systems and justify the conclusion</a:t>
            </a:r>
          </a:p>
        </p:txBody>
      </p:sp>
      <p:sp>
        <p:nvSpPr>
          <p:cNvPr id="11" name="Rectangle 10">
            <a:extLst>
              <a:ext uri="{FF2B5EF4-FFF2-40B4-BE49-F238E27FC236}">
                <a16:creationId xmlns:a16="http://schemas.microsoft.com/office/drawing/2014/main" id="{3EE60AA0-B4F6-49AD-AA85-8922C83C5626}"/>
              </a:ext>
            </a:extLst>
          </p:cNvPr>
          <p:cNvSpPr>
            <a:spLocks noGrp="1"/>
          </p:cNvSpPr>
          <p:nvPr/>
        </p:nvSpPr>
        <p:spPr>
          <a:xfrm>
            <a:off x="685800" y="6229350"/>
            <a:ext cx="2095500" cy="209550"/>
          </a:xfrm>
          <a:prstGeom prst="rect">
            <a:avLst/>
          </a:prstGeom>
          <a:noFill/>
          <a:ln w="0">
            <a:noFill/>
          </a:ln>
        </p:spPr>
        <p:txBody>
          <a:bodyPr wrap="square" lIns="0" tIns="0" rIns="0" bIns="0" anchor="t">
            <a:normAutofit/>
          </a:bodyPr>
          <a:lstStyle/>
          <a:p>
            <a:pPr algn="l">
              <a:lnSpc>
                <a:spcPct val="100000"/>
              </a:lnSpc>
              <a:buNone/>
              <a:defRPr sz="1125" b="1">
                <a:solidFill>
                  <a:srgbClr val="A8B9C5"/>
                </a:solidFill>
                <a:latin typeface="Nimbus Sans"/>
                <a:ea typeface="Nimbus Sans"/>
                <a:cs typeface="Nimbus Sans"/>
              </a:defRPr>
            </a:pPr>
            <a:r>
              <a:rPr sz="1125" b="1">
                <a:solidFill>
                  <a:srgbClr val="A8B9C5"/>
                </a:solidFill>
                <a:latin typeface="Nimbus Sans"/>
                <a:ea typeface="Nimbus Sans"/>
                <a:cs typeface="Nimbus Sans"/>
              </a:rPr>
              <a:t>BMSC4009A</a:t>
            </a:r>
          </a:p>
        </p:txBody>
      </p:sp>
    </p:spTree>
    <p:extLst>
      <p:ext uri="{BB962C8B-B14F-4D97-AF65-F5344CB8AC3E}">
        <p14:creationId xmlns:p14="http://schemas.microsoft.com/office/powerpoint/2010/main" val="821094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4230BFE-8AFD-449B-B94A-8532564D32F7}"/>
              </a:ext>
            </a:extLst>
          </p:cNvPr>
          <p:cNvSpPr>
            <a:spLocks noGrp="1"/>
          </p:cNvSpPr>
          <p:nvPr/>
        </p:nvSpPr>
        <p:spPr>
          <a:xfrm>
            <a:off x="0" y="0"/>
            <a:ext cx="142875" cy="6858000"/>
          </a:xfrm>
          <a:prstGeom prst="rect">
            <a:avLst/>
          </a:prstGeom>
          <a:solidFill>
            <a:srgbClr val="178A92"/>
          </a:solidFill>
          <a:ln w="0">
            <a:noFill/>
          </a:ln>
        </p:spPr>
        <p:txBody>
          <a:bodyPr/>
          <a:lstStyle/>
          <a:p>
            <a:endParaRPr lang="en-GB"/>
          </a:p>
        </p:txBody>
      </p:sp>
      <p:sp>
        <p:nvSpPr>
          <p:cNvPr id="2" name="Rectangle 1">
            <a:extLst>
              <a:ext uri="{FF2B5EF4-FFF2-40B4-BE49-F238E27FC236}">
                <a16:creationId xmlns:a16="http://schemas.microsoft.com/office/drawing/2014/main" id="{6AD3FECF-B124-4F8A-BC3B-7E145E5DBD17}"/>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MODULE AIM AND LEARNING OUTCOMES</a:t>
            </a:r>
          </a:p>
        </p:txBody>
      </p:sp>
      <p:sp>
        <p:nvSpPr>
          <p:cNvPr id="3" name="Rectangle 2">
            <a:extLst>
              <a:ext uri="{FF2B5EF4-FFF2-40B4-BE49-F238E27FC236}">
                <a16:creationId xmlns:a16="http://schemas.microsoft.com/office/drawing/2014/main" id="{221447C5-D82D-43AB-818C-A434E85989A8}"/>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What this module is teaching</a:t>
            </a:r>
          </a:p>
        </p:txBody>
      </p:sp>
      <p:sp>
        <p:nvSpPr>
          <p:cNvPr id="4" name="Rectangle 3">
            <a:extLst>
              <a:ext uri="{FF2B5EF4-FFF2-40B4-BE49-F238E27FC236}">
                <a16:creationId xmlns:a16="http://schemas.microsoft.com/office/drawing/2014/main" id="{D6C07421-A2ED-41C3-8B66-633FF4526294}"/>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02</a:t>
            </a:r>
          </a:p>
        </p:txBody>
      </p:sp>
      <p:sp>
        <p:nvSpPr>
          <p:cNvPr id="5" name="Rectangle 4">
            <a:extLst>
              <a:ext uri="{FF2B5EF4-FFF2-40B4-BE49-F238E27FC236}">
                <a16:creationId xmlns:a16="http://schemas.microsoft.com/office/drawing/2014/main" id="{253ADF2F-619E-497C-986C-FFFA7095367B}"/>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Rounded Corners 5">
            <a:extLst>
              <a:ext uri="{FF2B5EF4-FFF2-40B4-BE49-F238E27FC236}">
                <a16:creationId xmlns:a16="http://schemas.microsoft.com/office/drawing/2014/main" id="{5C30507A-0994-4137-BE56-ECB69D06162A}"/>
              </a:ext>
            </a:extLst>
          </p:cNvPr>
          <p:cNvSpPr>
            <a:spLocks noGrp="1"/>
          </p:cNvSpPr>
          <p:nvPr/>
        </p:nvSpPr>
        <p:spPr>
          <a:xfrm>
            <a:off x="514350" y="1504950"/>
            <a:ext cx="11163300" cy="1143000"/>
          </a:xfrm>
          <a:prstGeom prst="roundRect">
            <a:avLst>
              <a:gd name="adj" fmla="val 15000"/>
            </a:avLst>
          </a:prstGeom>
          <a:solidFill>
            <a:srgbClr val="EAF5F8"/>
          </a:solidFill>
          <a:ln w="9525">
            <a:solidFill>
              <a:srgbClr val="EAF5F8"/>
            </a:solidFill>
            <a:prstDash val="solid"/>
          </a:ln>
        </p:spPr>
        <p:txBody>
          <a:bodyPr/>
          <a:lstStyle/>
          <a:p>
            <a:endParaRPr lang="en-GB"/>
          </a:p>
        </p:txBody>
      </p:sp>
      <p:sp>
        <p:nvSpPr>
          <p:cNvPr id="7" name="Rectangle 6">
            <a:extLst>
              <a:ext uri="{FF2B5EF4-FFF2-40B4-BE49-F238E27FC236}">
                <a16:creationId xmlns:a16="http://schemas.microsoft.com/office/drawing/2014/main" id="{80F6C804-1C6B-4856-B412-F7EC1031BEA8}"/>
              </a:ext>
            </a:extLst>
          </p:cNvPr>
          <p:cNvSpPr>
            <a:spLocks noGrp="1"/>
          </p:cNvSpPr>
          <p:nvPr/>
        </p:nvSpPr>
        <p:spPr>
          <a:xfrm>
            <a:off x="514350" y="1504950"/>
            <a:ext cx="66675" cy="1143000"/>
          </a:xfrm>
          <a:prstGeom prst="rect">
            <a:avLst/>
          </a:prstGeom>
          <a:solidFill>
            <a:srgbClr val="178A92"/>
          </a:solidFill>
          <a:ln w="0">
            <a:noFill/>
          </a:ln>
        </p:spPr>
        <p:txBody>
          <a:bodyPr/>
          <a:lstStyle/>
          <a:p>
            <a:endParaRPr lang="en-GB"/>
          </a:p>
        </p:txBody>
      </p:sp>
      <p:sp>
        <p:nvSpPr>
          <p:cNvPr id="8" name="Rectangle 7">
            <a:extLst>
              <a:ext uri="{FF2B5EF4-FFF2-40B4-BE49-F238E27FC236}">
                <a16:creationId xmlns:a16="http://schemas.microsoft.com/office/drawing/2014/main" id="{EA9F39ED-6B9C-4CF8-B784-F72AD202CCC6}"/>
              </a:ext>
            </a:extLst>
          </p:cNvPr>
          <p:cNvSpPr>
            <a:spLocks noGrp="1"/>
          </p:cNvSpPr>
          <p:nvPr/>
        </p:nvSpPr>
        <p:spPr>
          <a:xfrm>
            <a:off x="742950" y="1666875"/>
            <a:ext cx="10763250"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Module aim</a:t>
            </a:r>
          </a:p>
        </p:txBody>
      </p:sp>
      <p:sp>
        <p:nvSpPr>
          <p:cNvPr id="9" name="Rectangle 8">
            <a:extLst>
              <a:ext uri="{FF2B5EF4-FFF2-40B4-BE49-F238E27FC236}">
                <a16:creationId xmlns:a16="http://schemas.microsoft.com/office/drawing/2014/main" id="{6F3FD787-866D-4CAB-82F4-CC0AFDEDB1C8}"/>
              </a:ext>
            </a:extLst>
          </p:cNvPr>
          <p:cNvSpPr>
            <a:spLocks noGrp="1"/>
          </p:cNvSpPr>
          <p:nvPr/>
        </p:nvSpPr>
        <p:spPr>
          <a:xfrm>
            <a:off x="742950" y="2019300"/>
            <a:ext cx="10763250" cy="49530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Develop a holistic understanding of human anatomy and physiology and the clinical observation skills needed to connect biological systems with medical technology.</a:t>
            </a:r>
          </a:p>
        </p:txBody>
      </p:sp>
      <p:sp>
        <p:nvSpPr>
          <p:cNvPr id="10" name="Rectangle: Rounded Corners 9">
            <a:extLst>
              <a:ext uri="{FF2B5EF4-FFF2-40B4-BE49-F238E27FC236}">
                <a16:creationId xmlns:a16="http://schemas.microsoft.com/office/drawing/2014/main" id="{48CADBD4-54ED-460C-9507-45D99E3A36DC}"/>
              </a:ext>
            </a:extLst>
          </p:cNvPr>
          <p:cNvSpPr>
            <a:spLocks noGrp="1"/>
          </p:cNvSpPr>
          <p:nvPr/>
        </p:nvSpPr>
        <p:spPr>
          <a:xfrm>
            <a:off x="514350" y="2905125"/>
            <a:ext cx="5334000" cy="1619250"/>
          </a:xfrm>
          <a:prstGeom prst="roundRect">
            <a:avLst>
              <a:gd name="adj" fmla="val 10588"/>
            </a:avLst>
          </a:prstGeom>
          <a:solidFill>
            <a:srgbClr val="F1EDF8"/>
          </a:solidFill>
          <a:ln w="9525">
            <a:solidFill>
              <a:srgbClr val="F1EDF8"/>
            </a:solidFill>
            <a:prstDash val="solid"/>
          </a:ln>
        </p:spPr>
        <p:txBody>
          <a:bodyPr/>
          <a:lstStyle/>
          <a:p>
            <a:endParaRPr lang="en-GB"/>
          </a:p>
        </p:txBody>
      </p:sp>
      <p:sp>
        <p:nvSpPr>
          <p:cNvPr id="11" name="Rectangle 10">
            <a:extLst>
              <a:ext uri="{FF2B5EF4-FFF2-40B4-BE49-F238E27FC236}">
                <a16:creationId xmlns:a16="http://schemas.microsoft.com/office/drawing/2014/main" id="{7D478894-A83E-4FC5-BBA8-79112331BE7B}"/>
              </a:ext>
            </a:extLst>
          </p:cNvPr>
          <p:cNvSpPr>
            <a:spLocks noGrp="1"/>
          </p:cNvSpPr>
          <p:nvPr/>
        </p:nvSpPr>
        <p:spPr>
          <a:xfrm>
            <a:off x="514350" y="2905125"/>
            <a:ext cx="66675" cy="1619250"/>
          </a:xfrm>
          <a:prstGeom prst="rect">
            <a:avLst/>
          </a:prstGeom>
          <a:solidFill>
            <a:srgbClr val="7257A3"/>
          </a:solidFill>
          <a:ln w="0">
            <a:noFill/>
          </a:ln>
        </p:spPr>
        <p:txBody>
          <a:bodyPr/>
          <a:lstStyle/>
          <a:p>
            <a:endParaRPr lang="en-GB"/>
          </a:p>
        </p:txBody>
      </p:sp>
      <p:sp>
        <p:nvSpPr>
          <p:cNvPr id="12" name="Rectangle 11">
            <a:extLst>
              <a:ext uri="{FF2B5EF4-FFF2-40B4-BE49-F238E27FC236}">
                <a16:creationId xmlns:a16="http://schemas.microsoft.com/office/drawing/2014/main" id="{DECF9E81-5A4A-4B28-95B0-FCE6A27DF3EA}"/>
              </a:ext>
            </a:extLst>
          </p:cNvPr>
          <p:cNvSpPr>
            <a:spLocks noGrp="1"/>
          </p:cNvSpPr>
          <p:nvPr/>
        </p:nvSpPr>
        <p:spPr>
          <a:xfrm>
            <a:off x="742950" y="3067050"/>
            <a:ext cx="4933950"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Learning outcome 1</a:t>
            </a:r>
          </a:p>
        </p:txBody>
      </p:sp>
      <p:sp>
        <p:nvSpPr>
          <p:cNvPr id="13" name="Rectangle 12">
            <a:extLst>
              <a:ext uri="{FF2B5EF4-FFF2-40B4-BE49-F238E27FC236}">
                <a16:creationId xmlns:a16="http://schemas.microsoft.com/office/drawing/2014/main" id="{A2FFA94F-B3F5-4A64-83A2-0A50B59DE269}"/>
              </a:ext>
            </a:extLst>
          </p:cNvPr>
          <p:cNvSpPr>
            <a:spLocks noGrp="1"/>
          </p:cNvSpPr>
          <p:nvPr/>
        </p:nvSpPr>
        <p:spPr>
          <a:xfrm>
            <a:off x="742950" y="3419475"/>
            <a:ext cx="4933950" cy="97155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Demonstrate knowledge and understanding of the structure and function of human body systems and their interrelationships.</a:t>
            </a:r>
          </a:p>
        </p:txBody>
      </p:sp>
      <p:sp>
        <p:nvSpPr>
          <p:cNvPr id="14" name="Rectangle: Rounded Corners 13">
            <a:extLst>
              <a:ext uri="{FF2B5EF4-FFF2-40B4-BE49-F238E27FC236}">
                <a16:creationId xmlns:a16="http://schemas.microsoft.com/office/drawing/2014/main" id="{FE0C281C-4168-4207-86BD-DD13C4588DC2}"/>
              </a:ext>
            </a:extLst>
          </p:cNvPr>
          <p:cNvSpPr>
            <a:spLocks noGrp="1"/>
          </p:cNvSpPr>
          <p:nvPr/>
        </p:nvSpPr>
        <p:spPr>
          <a:xfrm>
            <a:off x="6343650" y="2905125"/>
            <a:ext cx="5334000" cy="1619250"/>
          </a:xfrm>
          <a:prstGeom prst="roundRect">
            <a:avLst>
              <a:gd name="adj" fmla="val 10588"/>
            </a:avLst>
          </a:prstGeom>
          <a:solidFill>
            <a:srgbClr val="EDF7F1"/>
          </a:solidFill>
          <a:ln w="9525">
            <a:solidFill>
              <a:srgbClr val="EDF7F1"/>
            </a:solidFill>
            <a:prstDash val="solid"/>
          </a:ln>
        </p:spPr>
        <p:txBody>
          <a:bodyPr/>
          <a:lstStyle/>
          <a:p>
            <a:endParaRPr lang="en-GB"/>
          </a:p>
        </p:txBody>
      </p:sp>
      <p:sp>
        <p:nvSpPr>
          <p:cNvPr id="15" name="Rectangle 14">
            <a:extLst>
              <a:ext uri="{FF2B5EF4-FFF2-40B4-BE49-F238E27FC236}">
                <a16:creationId xmlns:a16="http://schemas.microsoft.com/office/drawing/2014/main" id="{59D4A48B-566B-4B9D-986D-2119775EACAA}"/>
              </a:ext>
            </a:extLst>
          </p:cNvPr>
          <p:cNvSpPr>
            <a:spLocks noGrp="1"/>
          </p:cNvSpPr>
          <p:nvPr/>
        </p:nvSpPr>
        <p:spPr>
          <a:xfrm>
            <a:off x="6343650" y="2905125"/>
            <a:ext cx="66675" cy="1619250"/>
          </a:xfrm>
          <a:prstGeom prst="rect">
            <a:avLst/>
          </a:prstGeom>
          <a:solidFill>
            <a:srgbClr val="4D9B74"/>
          </a:solidFill>
          <a:ln w="0">
            <a:noFill/>
          </a:ln>
        </p:spPr>
        <p:txBody>
          <a:bodyPr/>
          <a:lstStyle/>
          <a:p>
            <a:endParaRPr lang="en-GB"/>
          </a:p>
        </p:txBody>
      </p:sp>
      <p:sp>
        <p:nvSpPr>
          <p:cNvPr id="16" name="Rectangle 15">
            <a:extLst>
              <a:ext uri="{FF2B5EF4-FFF2-40B4-BE49-F238E27FC236}">
                <a16:creationId xmlns:a16="http://schemas.microsoft.com/office/drawing/2014/main" id="{27764962-5238-42D6-B472-CD29E3ACEC79}"/>
              </a:ext>
            </a:extLst>
          </p:cNvPr>
          <p:cNvSpPr>
            <a:spLocks noGrp="1"/>
          </p:cNvSpPr>
          <p:nvPr/>
        </p:nvSpPr>
        <p:spPr>
          <a:xfrm>
            <a:off x="6572250" y="3067050"/>
            <a:ext cx="493395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Learning outcome 2</a:t>
            </a:r>
          </a:p>
        </p:txBody>
      </p:sp>
      <p:sp>
        <p:nvSpPr>
          <p:cNvPr id="17" name="Rectangle 16">
            <a:extLst>
              <a:ext uri="{FF2B5EF4-FFF2-40B4-BE49-F238E27FC236}">
                <a16:creationId xmlns:a16="http://schemas.microsoft.com/office/drawing/2014/main" id="{C5FACA70-1EB1-4C5C-A134-3721CBB5DC0F}"/>
              </a:ext>
            </a:extLst>
          </p:cNvPr>
          <p:cNvSpPr>
            <a:spLocks noGrp="1"/>
          </p:cNvSpPr>
          <p:nvPr/>
        </p:nvSpPr>
        <p:spPr>
          <a:xfrm>
            <a:off x="6572250" y="3419475"/>
            <a:ext cx="4933950" cy="97155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Apply clinical observation and patient interaction skills safely and professionally, recording and interpreting findings in a work-based context.</a:t>
            </a:r>
          </a:p>
        </p:txBody>
      </p:sp>
      <p:sp>
        <p:nvSpPr>
          <p:cNvPr id="18" name="Rectangle: Rounded Corners 17">
            <a:extLst>
              <a:ext uri="{FF2B5EF4-FFF2-40B4-BE49-F238E27FC236}">
                <a16:creationId xmlns:a16="http://schemas.microsoft.com/office/drawing/2014/main" id="{B5C67157-2AAE-4C7B-98F3-3AFCD3A84EFC}"/>
              </a:ext>
            </a:extLst>
          </p:cNvPr>
          <p:cNvSpPr>
            <a:spLocks noGrp="1"/>
          </p:cNvSpPr>
          <p:nvPr/>
        </p:nvSpPr>
        <p:spPr>
          <a:xfrm>
            <a:off x="1714500" y="4810125"/>
            <a:ext cx="8763000" cy="1000125"/>
          </a:xfrm>
          <a:prstGeom prst="roundRect">
            <a:avLst>
              <a:gd name="adj" fmla="val 17143"/>
            </a:avLst>
          </a:prstGeom>
          <a:solidFill>
            <a:srgbClr val="FFF7E5"/>
          </a:solidFill>
          <a:ln w="9525">
            <a:solidFill>
              <a:srgbClr val="FFF7E5"/>
            </a:solidFill>
            <a:prstDash val="solid"/>
          </a:ln>
        </p:spPr>
        <p:txBody>
          <a:bodyPr/>
          <a:lstStyle/>
          <a:p>
            <a:endParaRPr lang="en-GB"/>
          </a:p>
        </p:txBody>
      </p:sp>
      <p:sp>
        <p:nvSpPr>
          <p:cNvPr id="19" name="Rectangle 18">
            <a:extLst>
              <a:ext uri="{FF2B5EF4-FFF2-40B4-BE49-F238E27FC236}">
                <a16:creationId xmlns:a16="http://schemas.microsoft.com/office/drawing/2014/main" id="{68A35B45-BA13-47DB-9F51-966FA9DE1EBF}"/>
              </a:ext>
            </a:extLst>
          </p:cNvPr>
          <p:cNvSpPr>
            <a:spLocks noGrp="1"/>
          </p:cNvSpPr>
          <p:nvPr/>
        </p:nvSpPr>
        <p:spPr>
          <a:xfrm>
            <a:off x="1714500" y="4810125"/>
            <a:ext cx="66675" cy="1000125"/>
          </a:xfrm>
          <a:prstGeom prst="rect">
            <a:avLst/>
          </a:prstGeom>
          <a:solidFill>
            <a:srgbClr val="F28C3A"/>
          </a:solidFill>
          <a:ln w="0">
            <a:noFill/>
          </a:ln>
        </p:spPr>
        <p:txBody>
          <a:bodyPr/>
          <a:lstStyle/>
          <a:p>
            <a:endParaRPr lang="en-GB"/>
          </a:p>
        </p:txBody>
      </p:sp>
      <p:sp>
        <p:nvSpPr>
          <p:cNvPr id="20" name="Rectangle 19">
            <a:extLst>
              <a:ext uri="{FF2B5EF4-FFF2-40B4-BE49-F238E27FC236}">
                <a16:creationId xmlns:a16="http://schemas.microsoft.com/office/drawing/2014/main" id="{919AA867-6EEA-4562-80BD-5DF19D6EEC52}"/>
              </a:ext>
            </a:extLst>
          </p:cNvPr>
          <p:cNvSpPr>
            <a:spLocks noGrp="1"/>
          </p:cNvSpPr>
          <p:nvPr/>
        </p:nvSpPr>
        <p:spPr>
          <a:xfrm>
            <a:off x="1943100" y="4972050"/>
            <a:ext cx="8362950"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Teaching approach</a:t>
            </a:r>
          </a:p>
        </p:txBody>
      </p:sp>
      <p:sp>
        <p:nvSpPr>
          <p:cNvPr id="21" name="Rectangle 20">
            <a:extLst>
              <a:ext uri="{FF2B5EF4-FFF2-40B4-BE49-F238E27FC236}">
                <a16:creationId xmlns:a16="http://schemas.microsoft.com/office/drawing/2014/main" id="{578D7D8B-F9C2-42C1-B18E-E34F87630C19}"/>
              </a:ext>
            </a:extLst>
          </p:cNvPr>
          <p:cNvSpPr>
            <a:spLocks noGrp="1"/>
          </p:cNvSpPr>
          <p:nvPr/>
        </p:nvSpPr>
        <p:spPr>
          <a:xfrm>
            <a:off x="1943100" y="5324475"/>
            <a:ext cx="8362950" cy="352425"/>
          </a:xfrm>
          <a:prstGeom prst="rect">
            <a:avLst/>
          </a:prstGeom>
          <a:noFill/>
          <a:ln w="0">
            <a:noFill/>
          </a:ln>
        </p:spPr>
        <p:txBody>
          <a:bodyPr wrap="square" lIns="0" tIns="0" rIns="0" bIns="0" anchor="t">
            <a:normAutofit fontScale="86692"/>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Learn the anatomy first. Explain normal function next. Then apply that knowledge to a measurement, observation or patient scenario.</a:t>
            </a:r>
          </a:p>
        </p:txBody>
      </p:sp>
      <p:sp>
        <p:nvSpPr>
          <p:cNvPr id="22" name="Rectangle: Rounded Corners 21">
            <a:extLst>
              <a:ext uri="{FF2B5EF4-FFF2-40B4-BE49-F238E27FC236}">
                <a16:creationId xmlns:a16="http://schemas.microsoft.com/office/drawing/2014/main" id="{548369F0-ED0B-4861-A413-DBEDBA187EE1}"/>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3" name="Rectangle 22">
            <a:extLst>
              <a:ext uri="{FF2B5EF4-FFF2-40B4-BE49-F238E27FC236}">
                <a16:creationId xmlns:a16="http://schemas.microsoft.com/office/drawing/2014/main" id="{D0D02402-E1A8-41E2-A66A-18BC711D6B9C}"/>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The aim is understanding and application, not memorising disconnected facts.</a:t>
            </a:r>
          </a:p>
        </p:txBody>
      </p:sp>
    </p:spTree>
    <p:extLst>
      <p:ext uri="{BB962C8B-B14F-4D97-AF65-F5344CB8AC3E}">
        <p14:creationId xmlns:p14="http://schemas.microsoft.com/office/powerpoint/2010/main" val="92296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F9E10903-CEBD-4918-9AA8-80941E58BD57}"/>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57863B86-AF66-459E-B410-4DFA875B01FA}"/>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Eleven systems, one body</a:t>
            </a:r>
          </a:p>
        </p:txBody>
      </p:sp>
      <p:sp>
        <p:nvSpPr>
          <p:cNvPr id="3" name="Rectangle 2">
            <a:extLst>
              <a:ext uri="{FF2B5EF4-FFF2-40B4-BE49-F238E27FC236}">
                <a16:creationId xmlns:a16="http://schemas.microsoft.com/office/drawing/2014/main" id="{7F447A8C-1BA9-459A-AB5B-BF6F8521469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No system works alone</a:t>
            </a:r>
          </a:p>
        </p:txBody>
      </p:sp>
      <p:sp>
        <p:nvSpPr>
          <p:cNvPr id="4" name="Straight Connector 3">
            <a:extLst>
              <a:ext uri="{FF2B5EF4-FFF2-40B4-BE49-F238E27FC236}">
                <a16:creationId xmlns:a16="http://schemas.microsoft.com/office/drawing/2014/main" id="{990B6228-E8F1-4958-90A3-75525C05A476}"/>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4827D6E7-7009-4FA8-B895-975463B0E13F}"/>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03</a:t>
            </a:r>
          </a:p>
        </p:txBody>
      </p:sp>
      <p:sp>
        <p:nvSpPr>
          <p:cNvPr id="6" name="Rectangle: Rounded Corners 5">
            <a:extLst>
              <a:ext uri="{FF2B5EF4-FFF2-40B4-BE49-F238E27FC236}">
                <a16:creationId xmlns:a16="http://schemas.microsoft.com/office/drawing/2014/main" id="{AFEF9F94-0CD8-4211-ACDF-296241ADAF30}"/>
              </a:ext>
            </a:extLst>
          </p:cNvPr>
          <p:cNvSpPr>
            <a:spLocks noGrp="1"/>
          </p:cNvSpPr>
          <p:nvPr/>
        </p:nvSpPr>
        <p:spPr>
          <a:xfrm>
            <a:off x="533400" y="1581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7" name="Rectangle: Rounded Corners 6">
            <a:extLst>
              <a:ext uri="{FF2B5EF4-FFF2-40B4-BE49-F238E27FC236}">
                <a16:creationId xmlns:a16="http://schemas.microsoft.com/office/drawing/2014/main" id="{FC7FED91-73A7-4CC7-82C2-CA774B006884}"/>
              </a:ext>
            </a:extLst>
          </p:cNvPr>
          <p:cNvSpPr>
            <a:spLocks noGrp="1"/>
          </p:cNvSpPr>
          <p:nvPr/>
        </p:nvSpPr>
        <p:spPr>
          <a:xfrm>
            <a:off x="533400" y="1581150"/>
            <a:ext cx="114300" cy="9334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370B80C2-4FED-49AC-8A2B-BC95B8C0E4FA}"/>
              </a:ext>
            </a:extLst>
          </p:cNvPr>
          <p:cNvSpPr>
            <a:spLocks noGrp="1"/>
          </p:cNvSpPr>
          <p:nvPr/>
        </p:nvSpPr>
        <p:spPr>
          <a:xfrm>
            <a:off x="819150" y="1733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TRANSPORT</a:t>
            </a:r>
          </a:p>
        </p:txBody>
      </p:sp>
      <p:sp>
        <p:nvSpPr>
          <p:cNvPr id="9" name="Rectangle 8">
            <a:extLst>
              <a:ext uri="{FF2B5EF4-FFF2-40B4-BE49-F238E27FC236}">
                <a16:creationId xmlns:a16="http://schemas.microsoft.com/office/drawing/2014/main" id="{27EA3277-7D39-4AB9-B734-D3DAFB2460BD}"/>
              </a:ext>
            </a:extLst>
          </p:cNvPr>
          <p:cNvSpPr>
            <a:spLocks noGrp="1"/>
          </p:cNvSpPr>
          <p:nvPr/>
        </p:nvSpPr>
        <p:spPr>
          <a:xfrm>
            <a:off x="2171700" y="1714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Cardiovascular</a:t>
            </a:r>
          </a:p>
        </p:txBody>
      </p:sp>
      <p:sp>
        <p:nvSpPr>
          <p:cNvPr id="10" name="Rectangle 9">
            <a:extLst>
              <a:ext uri="{FF2B5EF4-FFF2-40B4-BE49-F238E27FC236}">
                <a16:creationId xmlns:a16="http://schemas.microsoft.com/office/drawing/2014/main" id="{3A079A01-377C-4CC3-A872-275B19E09D56}"/>
              </a:ext>
            </a:extLst>
          </p:cNvPr>
          <p:cNvSpPr>
            <a:spLocks noGrp="1"/>
          </p:cNvSpPr>
          <p:nvPr/>
        </p:nvSpPr>
        <p:spPr>
          <a:xfrm>
            <a:off x="2171700" y="2047875"/>
            <a:ext cx="3257550" cy="34290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Carries oxygen, nutrients, hormones and heat</a:t>
            </a:r>
          </a:p>
        </p:txBody>
      </p:sp>
      <p:sp>
        <p:nvSpPr>
          <p:cNvPr id="11" name="Rectangle: Rounded Corners 10">
            <a:extLst>
              <a:ext uri="{FF2B5EF4-FFF2-40B4-BE49-F238E27FC236}">
                <a16:creationId xmlns:a16="http://schemas.microsoft.com/office/drawing/2014/main" id="{B1140C1A-5FE2-4ED4-A4A2-74476C71194F}"/>
              </a:ext>
            </a:extLst>
          </p:cNvPr>
          <p:cNvSpPr>
            <a:spLocks noGrp="1"/>
          </p:cNvSpPr>
          <p:nvPr/>
        </p:nvSpPr>
        <p:spPr>
          <a:xfrm>
            <a:off x="6210300" y="1581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12" name="Rectangle: Rounded Corners 11">
            <a:extLst>
              <a:ext uri="{FF2B5EF4-FFF2-40B4-BE49-F238E27FC236}">
                <a16:creationId xmlns:a16="http://schemas.microsoft.com/office/drawing/2014/main" id="{C4CADC35-88CF-4BCE-8614-8CA28CB2061D}"/>
              </a:ext>
            </a:extLst>
          </p:cNvPr>
          <p:cNvSpPr>
            <a:spLocks noGrp="1"/>
          </p:cNvSpPr>
          <p:nvPr/>
        </p:nvSpPr>
        <p:spPr>
          <a:xfrm>
            <a:off x="6210300" y="1581150"/>
            <a:ext cx="114300" cy="933450"/>
          </a:xfrm>
          <a:prstGeom prst="roundRect">
            <a:avLst>
              <a:gd name="adj" fmla="val 50000"/>
            </a:avLst>
          </a:prstGeom>
          <a:solidFill>
            <a:srgbClr val="72A8C7"/>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84596342-85A5-45B0-B6FB-C406E2D0866A}"/>
              </a:ext>
            </a:extLst>
          </p:cNvPr>
          <p:cNvSpPr>
            <a:spLocks noGrp="1"/>
          </p:cNvSpPr>
          <p:nvPr/>
        </p:nvSpPr>
        <p:spPr>
          <a:xfrm>
            <a:off x="6496050" y="1733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72A8C7"/>
                </a:solidFill>
                <a:latin typeface="Nimbus Sans"/>
                <a:ea typeface="Nimbus Sans"/>
                <a:cs typeface="Nimbus Sans"/>
              </a:defRPr>
            </a:pPr>
            <a:r>
              <a:rPr sz="975" b="1">
                <a:solidFill>
                  <a:srgbClr val="72A8C7"/>
                </a:solidFill>
                <a:latin typeface="Nimbus Sans"/>
                <a:ea typeface="Nimbus Sans"/>
                <a:cs typeface="Nimbus Sans"/>
              </a:rPr>
              <a:t>EXCHANGE</a:t>
            </a:r>
          </a:p>
        </p:txBody>
      </p:sp>
      <p:sp>
        <p:nvSpPr>
          <p:cNvPr id="14" name="Rectangle 13">
            <a:extLst>
              <a:ext uri="{FF2B5EF4-FFF2-40B4-BE49-F238E27FC236}">
                <a16:creationId xmlns:a16="http://schemas.microsoft.com/office/drawing/2014/main" id="{97D6EA22-EB5C-47FA-A653-0C8856BE5736}"/>
              </a:ext>
            </a:extLst>
          </p:cNvPr>
          <p:cNvSpPr>
            <a:spLocks noGrp="1"/>
          </p:cNvSpPr>
          <p:nvPr/>
        </p:nvSpPr>
        <p:spPr>
          <a:xfrm>
            <a:off x="7848600" y="1714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Respiratory</a:t>
            </a:r>
          </a:p>
        </p:txBody>
      </p:sp>
      <p:sp>
        <p:nvSpPr>
          <p:cNvPr id="15" name="Rectangle 14">
            <a:extLst>
              <a:ext uri="{FF2B5EF4-FFF2-40B4-BE49-F238E27FC236}">
                <a16:creationId xmlns:a16="http://schemas.microsoft.com/office/drawing/2014/main" id="{C78D010E-2D75-4BB8-A416-3011701949EC}"/>
              </a:ext>
            </a:extLst>
          </p:cNvPr>
          <p:cNvSpPr>
            <a:spLocks noGrp="1"/>
          </p:cNvSpPr>
          <p:nvPr/>
        </p:nvSpPr>
        <p:spPr>
          <a:xfrm>
            <a:off x="7848600" y="2047875"/>
            <a:ext cx="3257550" cy="34290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Moves oxygen in and carbon dioxide out</a:t>
            </a:r>
          </a:p>
        </p:txBody>
      </p:sp>
      <p:sp>
        <p:nvSpPr>
          <p:cNvPr id="16" name="Rectangle: Rounded Corners 15">
            <a:extLst>
              <a:ext uri="{FF2B5EF4-FFF2-40B4-BE49-F238E27FC236}">
                <a16:creationId xmlns:a16="http://schemas.microsoft.com/office/drawing/2014/main" id="{BD6038E4-9B10-463D-9367-DF3EAF22A0BE}"/>
              </a:ext>
            </a:extLst>
          </p:cNvPr>
          <p:cNvSpPr>
            <a:spLocks noGrp="1"/>
          </p:cNvSpPr>
          <p:nvPr/>
        </p:nvSpPr>
        <p:spPr>
          <a:xfrm>
            <a:off x="533400" y="2724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17" name="Rectangle: Rounded Corners 16">
            <a:extLst>
              <a:ext uri="{FF2B5EF4-FFF2-40B4-BE49-F238E27FC236}">
                <a16:creationId xmlns:a16="http://schemas.microsoft.com/office/drawing/2014/main" id="{5900487F-9EF9-4ED3-8721-D414246A3343}"/>
              </a:ext>
            </a:extLst>
          </p:cNvPr>
          <p:cNvSpPr>
            <a:spLocks noGrp="1"/>
          </p:cNvSpPr>
          <p:nvPr/>
        </p:nvSpPr>
        <p:spPr>
          <a:xfrm>
            <a:off x="533400" y="2724150"/>
            <a:ext cx="114300" cy="933450"/>
          </a:xfrm>
          <a:prstGeom prst="roundRect">
            <a:avLst>
              <a:gd name="adj" fmla="val 50000"/>
            </a:avLst>
          </a:prstGeom>
          <a:solidFill>
            <a:srgbClr val="E8A83A"/>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DB55E0AA-5FC3-4EAC-9EC6-B3B35F985DF4}"/>
              </a:ext>
            </a:extLst>
          </p:cNvPr>
          <p:cNvSpPr>
            <a:spLocks noGrp="1"/>
          </p:cNvSpPr>
          <p:nvPr/>
        </p:nvSpPr>
        <p:spPr>
          <a:xfrm>
            <a:off x="819150" y="2876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SUPPLY</a:t>
            </a:r>
          </a:p>
        </p:txBody>
      </p:sp>
      <p:sp>
        <p:nvSpPr>
          <p:cNvPr id="19" name="Rectangle 18">
            <a:extLst>
              <a:ext uri="{FF2B5EF4-FFF2-40B4-BE49-F238E27FC236}">
                <a16:creationId xmlns:a16="http://schemas.microsoft.com/office/drawing/2014/main" id="{CC817542-96A3-4510-A429-A6E9DFDCEBDD}"/>
              </a:ext>
            </a:extLst>
          </p:cNvPr>
          <p:cNvSpPr>
            <a:spLocks noGrp="1"/>
          </p:cNvSpPr>
          <p:nvPr/>
        </p:nvSpPr>
        <p:spPr>
          <a:xfrm>
            <a:off x="2171700" y="2857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Digestive</a:t>
            </a:r>
          </a:p>
        </p:txBody>
      </p:sp>
      <p:sp>
        <p:nvSpPr>
          <p:cNvPr id="20" name="Rectangle 19">
            <a:extLst>
              <a:ext uri="{FF2B5EF4-FFF2-40B4-BE49-F238E27FC236}">
                <a16:creationId xmlns:a16="http://schemas.microsoft.com/office/drawing/2014/main" id="{FA67D5C6-E368-4636-81D1-677CEEC87DB3}"/>
              </a:ext>
            </a:extLst>
          </p:cNvPr>
          <p:cNvSpPr>
            <a:spLocks noGrp="1"/>
          </p:cNvSpPr>
          <p:nvPr/>
        </p:nvSpPr>
        <p:spPr>
          <a:xfrm>
            <a:off x="2171700" y="3190875"/>
            <a:ext cx="3257550" cy="34290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Breaks food down and absorbs nutrients</a:t>
            </a:r>
          </a:p>
        </p:txBody>
      </p:sp>
      <p:sp>
        <p:nvSpPr>
          <p:cNvPr id="21" name="Rectangle: Rounded Corners 20">
            <a:extLst>
              <a:ext uri="{FF2B5EF4-FFF2-40B4-BE49-F238E27FC236}">
                <a16:creationId xmlns:a16="http://schemas.microsoft.com/office/drawing/2014/main" id="{9382A0D6-A52D-4BE8-B584-620BC702A6C0}"/>
              </a:ext>
            </a:extLst>
          </p:cNvPr>
          <p:cNvSpPr>
            <a:spLocks noGrp="1"/>
          </p:cNvSpPr>
          <p:nvPr/>
        </p:nvSpPr>
        <p:spPr>
          <a:xfrm>
            <a:off x="6210300" y="2724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22" name="Rectangle: Rounded Corners 21">
            <a:extLst>
              <a:ext uri="{FF2B5EF4-FFF2-40B4-BE49-F238E27FC236}">
                <a16:creationId xmlns:a16="http://schemas.microsoft.com/office/drawing/2014/main" id="{B86C109B-40A7-46DB-9F1B-7293C9AABD2B}"/>
              </a:ext>
            </a:extLst>
          </p:cNvPr>
          <p:cNvSpPr>
            <a:spLocks noGrp="1"/>
          </p:cNvSpPr>
          <p:nvPr/>
        </p:nvSpPr>
        <p:spPr>
          <a:xfrm>
            <a:off x="6210300" y="2724150"/>
            <a:ext cx="114300" cy="933450"/>
          </a:xfrm>
          <a:prstGeom prst="roundRect">
            <a:avLst>
              <a:gd name="adj" fmla="val 50000"/>
            </a:avLst>
          </a:prstGeom>
          <a:solidFill>
            <a:srgbClr val="745A9C"/>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9334A7C3-1D9F-4135-B704-548EA54C9041}"/>
              </a:ext>
            </a:extLst>
          </p:cNvPr>
          <p:cNvSpPr>
            <a:spLocks noGrp="1"/>
          </p:cNvSpPr>
          <p:nvPr/>
        </p:nvSpPr>
        <p:spPr>
          <a:xfrm>
            <a:off x="6496050" y="2876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CONTROL</a:t>
            </a:r>
          </a:p>
        </p:txBody>
      </p:sp>
      <p:sp>
        <p:nvSpPr>
          <p:cNvPr id="24" name="Rectangle 23">
            <a:extLst>
              <a:ext uri="{FF2B5EF4-FFF2-40B4-BE49-F238E27FC236}">
                <a16:creationId xmlns:a16="http://schemas.microsoft.com/office/drawing/2014/main" id="{D2AFB094-D304-4D3C-A1A5-401BEE899F85}"/>
              </a:ext>
            </a:extLst>
          </p:cNvPr>
          <p:cNvSpPr>
            <a:spLocks noGrp="1"/>
          </p:cNvSpPr>
          <p:nvPr/>
        </p:nvSpPr>
        <p:spPr>
          <a:xfrm>
            <a:off x="7848600" y="2857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Nervous + endocrine</a:t>
            </a:r>
          </a:p>
        </p:txBody>
      </p:sp>
      <p:sp>
        <p:nvSpPr>
          <p:cNvPr id="25" name="Rectangle 24">
            <a:extLst>
              <a:ext uri="{FF2B5EF4-FFF2-40B4-BE49-F238E27FC236}">
                <a16:creationId xmlns:a16="http://schemas.microsoft.com/office/drawing/2014/main" id="{EA233392-A8F2-41D7-BA57-247ECBC562CB}"/>
              </a:ext>
            </a:extLst>
          </p:cNvPr>
          <p:cNvSpPr>
            <a:spLocks noGrp="1"/>
          </p:cNvSpPr>
          <p:nvPr/>
        </p:nvSpPr>
        <p:spPr>
          <a:xfrm>
            <a:off x="7848600" y="3190875"/>
            <a:ext cx="3257550" cy="342900"/>
          </a:xfrm>
          <a:prstGeom prst="rect">
            <a:avLst/>
          </a:prstGeom>
          <a:noFill/>
          <a:ln w="0">
            <a:noFill/>
          </a:ln>
        </p:spPr>
        <p:txBody>
          <a:bodyPr wrap="square" lIns="0" tIns="0" rIns="0" bIns="0" anchor="t">
            <a:normAutofit fontScale="93750"/>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Coordinates fast signals and slower hormonal responses</a:t>
            </a:r>
          </a:p>
        </p:txBody>
      </p:sp>
      <p:sp>
        <p:nvSpPr>
          <p:cNvPr id="26" name="Rectangle: Rounded Corners 25">
            <a:extLst>
              <a:ext uri="{FF2B5EF4-FFF2-40B4-BE49-F238E27FC236}">
                <a16:creationId xmlns:a16="http://schemas.microsoft.com/office/drawing/2014/main" id="{B81BE804-3B26-4166-A7A2-AD901CB2ECAF}"/>
              </a:ext>
            </a:extLst>
          </p:cNvPr>
          <p:cNvSpPr>
            <a:spLocks noGrp="1"/>
          </p:cNvSpPr>
          <p:nvPr/>
        </p:nvSpPr>
        <p:spPr>
          <a:xfrm>
            <a:off x="533400" y="3867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27" name="Rectangle: Rounded Corners 26">
            <a:extLst>
              <a:ext uri="{FF2B5EF4-FFF2-40B4-BE49-F238E27FC236}">
                <a16:creationId xmlns:a16="http://schemas.microsoft.com/office/drawing/2014/main" id="{F5F57607-0A3F-4FC9-A158-4428F070A8A5}"/>
              </a:ext>
            </a:extLst>
          </p:cNvPr>
          <p:cNvSpPr>
            <a:spLocks noGrp="1"/>
          </p:cNvSpPr>
          <p:nvPr/>
        </p:nvSpPr>
        <p:spPr>
          <a:xfrm>
            <a:off x="533400" y="3867150"/>
            <a:ext cx="114300" cy="933450"/>
          </a:xfrm>
          <a:prstGeom prst="roundRect">
            <a:avLst>
              <a:gd name="adj" fmla="val 50000"/>
            </a:avLst>
          </a:prstGeom>
          <a:solidFill>
            <a:srgbClr val="4477AA"/>
          </a:solidFill>
          <a:ln w="0">
            <a:noFill/>
            <a:prstDash val="solid"/>
          </a:ln>
        </p:spPr>
        <p:txBody>
          <a:bodyPr/>
          <a:lstStyle/>
          <a:p>
            <a:endParaRPr lang="en-GB"/>
          </a:p>
        </p:txBody>
      </p:sp>
      <p:sp>
        <p:nvSpPr>
          <p:cNvPr id="28" name="Rectangle 27">
            <a:extLst>
              <a:ext uri="{FF2B5EF4-FFF2-40B4-BE49-F238E27FC236}">
                <a16:creationId xmlns:a16="http://schemas.microsoft.com/office/drawing/2014/main" id="{77F4E34D-6582-467F-90A9-FB637CD9CE81}"/>
              </a:ext>
            </a:extLst>
          </p:cNvPr>
          <p:cNvSpPr>
            <a:spLocks noGrp="1"/>
          </p:cNvSpPr>
          <p:nvPr/>
        </p:nvSpPr>
        <p:spPr>
          <a:xfrm>
            <a:off x="819150" y="4019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SUPPORT</a:t>
            </a:r>
          </a:p>
        </p:txBody>
      </p:sp>
      <p:sp>
        <p:nvSpPr>
          <p:cNvPr id="29" name="Rectangle 28">
            <a:extLst>
              <a:ext uri="{FF2B5EF4-FFF2-40B4-BE49-F238E27FC236}">
                <a16:creationId xmlns:a16="http://schemas.microsoft.com/office/drawing/2014/main" id="{CAF91825-CCBE-45D2-AB26-01BCE0E650C1}"/>
              </a:ext>
            </a:extLst>
          </p:cNvPr>
          <p:cNvSpPr>
            <a:spLocks noGrp="1"/>
          </p:cNvSpPr>
          <p:nvPr/>
        </p:nvSpPr>
        <p:spPr>
          <a:xfrm>
            <a:off x="2171700" y="4000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Skeletal + muscular</a:t>
            </a:r>
          </a:p>
        </p:txBody>
      </p:sp>
      <p:sp>
        <p:nvSpPr>
          <p:cNvPr id="30" name="Rectangle 29">
            <a:extLst>
              <a:ext uri="{FF2B5EF4-FFF2-40B4-BE49-F238E27FC236}">
                <a16:creationId xmlns:a16="http://schemas.microsoft.com/office/drawing/2014/main" id="{11FA0081-EEA5-40E6-840A-C26C4F4C8AFD}"/>
              </a:ext>
            </a:extLst>
          </p:cNvPr>
          <p:cNvSpPr>
            <a:spLocks noGrp="1"/>
          </p:cNvSpPr>
          <p:nvPr/>
        </p:nvSpPr>
        <p:spPr>
          <a:xfrm>
            <a:off x="2171700" y="4333875"/>
            <a:ext cx="3257550" cy="34290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Protects, stabilises and creates movement</a:t>
            </a:r>
          </a:p>
        </p:txBody>
      </p:sp>
      <p:sp>
        <p:nvSpPr>
          <p:cNvPr id="31" name="Rectangle: Rounded Corners 30">
            <a:extLst>
              <a:ext uri="{FF2B5EF4-FFF2-40B4-BE49-F238E27FC236}">
                <a16:creationId xmlns:a16="http://schemas.microsoft.com/office/drawing/2014/main" id="{D9EB5D97-4AC4-43C9-A423-162C5D60C0C5}"/>
              </a:ext>
            </a:extLst>
          </p:cNvPr>
          <p:cNvSpPr>
            <a:spLocks noGrp="1"/>
          </p:cNvSpPr>
          <p:nvPr/>
        </p:nvSpPr>
        <p:spPr>
          <a:xfrm>
            <a:off x="6210300" y="3867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32" name="Rectangle: Rounded Corners 31">
            <a:extLst>
              <a:ext uri="{FF2B5EF4-FFF2-40B4-BE49-F238E27FC236}">
                <a16:creationId xmlns:a16="http://schemas.microsoft.com/office/drawing/2014/main" id="{5882A1B0-CCB7-461C-BE54-D413EB0C01CF}"/>
              </a:ext>
            </a:extLst>
          </p:cNvPr>
          <p:cNvSpPr>
            <a:spLocks noGrp="1"/>
          </p:cNvSpPr>
          <p:nvPr/>
        </p:nvSpPr>
        <p:spPr>
          <a:xfrm>
            <a:off x="6210300" y="3867150"/>
            <a:ext cx="114300" cy="933450"/>
          </a:xfrm>
          <a:prstGeom prst="roundRect">
            <a:avLst>
              <a:gd name="adj" fmla="val 50000"/>
            </a:avLst>
          </a:prstGeom>
          <a:solidFill>
            <a:srgbClr val="4D8B68"/>
          </a:solidFill>
          <a:ln w="0">
            <a:noFill/>
            <a:prstDash val="solid"/>
          </a:ln>
        </p:spPr>
        <p:txBody>
          <a:bodyPr/>
          <a:lstStyle/>
          <a:p>
            <a:endParaRPr lang="en-GB"/>
          </a:p>
        </p:txBody>
      </p:sp>
      <p:sp>
        <p:nvSpPr>
          <p:cNvPr id="33" name="Rectangle 32">
            <a:extLst>
              <a:ext uri="{FF2B5EF4-FFF2-40B4-BE49-F238E27FC236}">
                <a16:creationId xmlns:a16="http://schemas.microsoft.com/office/drawing/2014/main" id="{3C4D73B6-33BC-42AD-BE9F-5271F03C61D2}"/>
              </a:ext>
            </a:extLst>
          </p:cNvPr>
          <p:cNvSpPr>
            <a:spLocks noGrp="1"/>
          </p:cNvSpPr>
          <p:nvPr/>
        </p:nvSpPr>
        <p:spPr>
          <a:xfrm>
            <a:off x="6496050" y="4019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PROTECT</a:t>
            </a:r>
          </a:p>
        </p:txBody>
      </p:sp>
      <p:sp>
        <p:nvSpPr>
          <p:cNvPr id="34" name="Rectangle 33">
            <a:extLst>
              <a:ext uri="{FF2B5EF4-FFF2-40B4-BE49-F238E27FC236}">
                <a16:creationId xmlns:a16="http://schemas.microsoft.com/office/drawing/2014/main" id="{FF45449C-A061-438A-ADF4-DBBB011D0661}"/>
              </a:ext>
            </a:extLst>
          </p:cNvPr>
          <p:cNvSpPr>
            <a:spLocks noGrp="1"/>
          </p:cNvSpPr>
          <p:nvPr/>
        </p:nvSpPr>
        <p:spPr>
          <a:xfrm>
            <a:off x="7848600" y="4000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Skin + immune/lymphatic</a:t>
            </a:r>
          </a:p>
        </p:txBody>
      </p:sp>
      <p:sp>
        <p:nvSpPr>
          <p:cNvPr id="35" name="Rectangle 34">
            <a:extLst>
              <a:ext uri="{FF2B5EF4-FFF2-40B4-BE49-F238E27FC236}">
                <a16:creationId xmlns:a16="http://schemas.microsoft.com/office/drawing/2014/main" id="{54B6EB6F-28A3-4678-8504-4E543CBA3F02}"/>
              </a:ext>
            </a:extLst>
          </p:cNvPr>
          <p:cNvSpPr>
            <a:spLocks noGrp="1"/>
          </p:cNvSpPr>
          <p:nvPr/>
        </p:nvSpPr>
        <p:spPr>
          <a:xfrm>
            <a:off x="7848600" y="4333875"/>
            <a:ext cx="3257550" cy="342900"/>
          </a:xfrm>
          <a:prstGeom prst="rect">
            <a:avLst/>
          </a:prstGeom>
          <a:noFill/>
          <a:ln w="0">
            <a:noFill/>
          </a:ln>
        </p:spPr>
        <p:txBody>
          <a:bodyPr wrap="square" lIns="0" tIns="0" rIns="0" bIns="0" anchor="t">
            <a:normAutofit fontScale="93750"/>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Forms barriers, detects threats and returns tissue fluid</a:t>
            </a:r>
          </a:p>
        </p:txBody>
      </p:sp>
      <p:sp>
        <p:nvSpPr>
          <p:cNvPr id="36" name="Rectangle: Rounded Corners 35">
            <a:extLst>
              <a:ext uri="{FF2B5EF4-FFF2-40B4-BE49-F238E27FC236}">
                <a16:creationId xmlns:a16="http://schemas.microsoft.com/office/drawing/2014/main" id="{3FDF86B5-6787-4CA5-AECB-311B33C360EE}"/>
              </a:ext>
            </a:extLst>
          </p:cNvPr>
          <p:cNvSpPr>
            <a:spLocks noGrp="1"/>
          </p:cNvSpPr>
          <p:nvPr/>
        </p:nvSpPr>
        <p:spPr>
          <a:xfrm>
            <a:off x="533400" y="5010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37" name="Rectangle: Rounded Corners 36">
            <a:extLst>
              <a:ext uri="{FF2B5EF4-FFF2-40B4-BE49-F238E27FC236}">
                <a16:creationId xmlns:a16="http://schemas.microsoft.com/office/drawing/2014/main" id="{D23C2821-B4F8-4908-8B7C-137FF79D2B8A}"/>
              </a:ext>
            </a:extLst>
          </p:cNvPr>
          <p:cNvSpPr>
            <a:spLocks noGrp="1"/>
          </p:cNvSpPr>
          <p:nvPr/>
        </p:nvSpPr>
        <p:spPr>
          <a:xfrm>
            <a:off x="533400" y="5010150"/>
            <a:ext cx="114300" cy="933450"/>
          </a:xfrm>
          <a:prstGeom prst="roundRect">
            <a:avLst>
              <a:gd name="adj" fmla="val 50000"/>
            </a:avLst>
          </a:prstGeom>
          <a:solidFill>
            <a:srgbClr val="138A8A"/>
          </a:solidFill>
          <a:ln w="0">
            <a:noFill/>
            <a:prstDash val="solid"/>
          </a:ln>
        </p:spPr>
        <p:txBody>
          <a:bodyPr/>
          <a:lstStyle/>
          <a:p>
            <a:endParaRPr lang="en-GB"/>
          </a:p>
        </p:txBody>
      </p:sp>
      <p:sp>
        <p:nvSpPr>
          <p:cNvPr id="38" name="Rectangle 37">
            <a:extLst>
              <a:ext uri="{FF2B5EF4-FFF2-40B4-BE49-F238E27FC236}">
                <a16:creationId xmlns:a16="http://schemas.microsoft.com/office/drawing/2014/main" id="{C88B1083-C101-46D7-87E2-E37B9AFDAC32}"/>
              </a:ext>
            </a:extLst>
          </p:cNvPr>
          <p:cNvSpPr>
            <a:spLocks noGrp="1"/>
          </p:cNvSpPr>
          <p:nvPr/>
        </p:nvSpPr>
        <p:spPr>
          <a:xfrm>
            <a:off x="819150" y="5162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BALANCE</a:t>
            </a:r>
          </a:p>
        </p:txBody>
      </p:sp>
      <p:sp>
        <p:nvSpPr>
          <p:cNvPr id="39" name="Rectangle 38">
            <a:extLst>
              <a:ext uri="{FF2B5EF4-FFF2-40B4-BE49-F238E27FC236}">
                <a16:creationId xmlns:a16="http://schemas.microsoft.com/office/drawing/2014/main" id="{73FABC5D-520A-4AAF-80F9-44C4420A2BFE}"/>
              </a:ext>
            </a:extLst>
          </p:cNvPr>
          <p:cNvSpPr>
            <a:spLocks noGrp="1"/>
          </p:cNvSpPr>
          <p:nvPr/>
        </p:nvSpPr>
        <p:spPr>
          <a:xfrm>
            <a:off x="2171700" y="5143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Urinary</a:t>
            </a:r>
          </a:p>
        </p:txBody>
      </p:sp>
      <p:sp>
        <p:nvSpPr>
          <p:cNvPr id="40" name="Rectangle 39">
            <a:extLst>
              <a:ext uri="{FF2B5EF4-FFF2-40B4-BE49-F238E27FC236}">
                <a16:creationId xmlns:a16="http://schemas.microsoft.com/office/drawing/2014/main" id="{26616BD1-65D0-479C-8030-EEF571C2C940}"/>
              </a:ext>
            </a:extLst>
          </p:cNvPr>
          <p:cNvSpPr>
            <a:spLocks noGrp="1"/>
          </p:cNvSpPr>
          <p:nvPr/>
        </p:nvSpPr>
        <p:spPr>
          <a:xfrm>
            <a:off x="2171700" y="5476875"/>
            <a:ext cx="3257550" cy="34290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Filters blood and regulates fluid, salts and pH</a:t>
            </a:r>
          </a:p>
        </p:txBody>
      </p:sp>
      <p:sp>
        <p:nvSpPr>
          <p:cNvPr id="41" name="Rectangle: Rounded Corners 40">
            <a:extLst>
              <a:ext uri="{FF2B5EF4-FFF2-40B4-BE49-F238E27FC236}">
                <a16:creationId xmlns:a16="http://schemas.microsoft.com/office/drawing/2014/main" id="{73B09B39-0925-4E1F-8539-BD9CF885BBB6}"/>
              </a:ext>
            </a:extLst>
          </p:cNvPr>
          <p:cNvSpPr>
            <a:spLocks noGrp="1"/>
          </p:cNvSpPr>
          <p:nvPr/>
        </p:nvSpPr>
        <p:spPr>
          <a:xfrm>
            <a:off x="6210300" y="5010150"/>
            <a:ext cx="5257800" cy="933450"/>
          </a:xfrm>
          <a:prstGeom prst="roundRect">
            <a:avLst>
              <a:gd name="adj" fmla="val 16327"/>
            </a:avLst>
          </a:prstGeom>
          <a:solidFill>
            <a:srgbClr val="FFFFFF"/>
          </a:solidFill>
          <a:ln w="9525">
            <a:solidFill>
              <a:srgbClr val="DFE5E6"/>
            </a:solidFill>
            <a:prstDash val="solid"/>
          </a:ln>
        </p:spPr>
        <p:txBody>
          <a:bodyPr/>
          <a:lstStyle/>
          <a:p>
            <a:endParaRPr lang="en-GB"/>
          </a:p>
        </p:txBody>
      </p:sp>
      <p:sp>
        <p:nvSpPr>
          <p:cNvPr id="42" name="Rectangle: Rounded Corners 41">
            <a:extLst>
              <a:ext uri="{FF2B5EF4-FFF2-40B4-BE49-F238E27FC236}">
                <a16:creationId xmlns:a16="http://schemas.microsoft.com/office/drawing/2014/main" id="{DF1E8A0C-D953-4EC4-8180-E8BE83FCA1A1}"/>
              </a:ext>
            </a:extLst>
          </p:cNvPr>
          <p:cNvSpPr>
            <a:spLocks noGrp="1"/>
          </p:cNvSpPr>
          <p:nvPr/>
        </p:nvSpPr>
        <p:spPr>
          <a:xfrm>
            <a:off x="6210300" y="5010150"/>
            <a:ext cx="114300" cy="933450"/>
          </a:xfrm>
          <a:prstGeom prst="roundRect">
            <a:avLst>
              <a:gd name="adj" fmla="val 50000"/>
            </a:avLst>
          </a:prstGeom>
          <a:solidFill>
            <a:srgbClr val="C05C7C"/>
          </a:solidFill>
          <a:ln w="0">
            <a:noFill/>
            <a:prstDash val="solid"/>
          </a:ln>
        </p:spPr>
        <p:txBody>
          <a:bodyPr/>
          <a:lstStyle/>
          <a:p>
            <a:endParaRPr lang="en-GB"/>
          </a:p>
        </p:txBody>
      </p:sp>
      <p:sp>
        <p:nvSpPr>
          <p:cNvPr id="43" name="Rectangle 42">
            <a:extLst>
              <a:ext uri="{FF2B5EF4-FFF2-40B4-BE49-F238E27FC236}">
                <a16:creationId xmlns:a16="http://schemas.microsoft.com/office/drawing/2014/main" id="{2EDB426B-B857-44C1-85A7-78CAA770A5D4}"/>
              </a:ext>
            </a:extLst>
          </p:cNvPr>
          <p:cNvSpPr>
            <a:spLocks noGrp="1"/>
          </p:cNvSpPr>
          <p:nvPr/>
        </p:nvSpPr>
        <p:spPr>
          <a:xfrm>
            <a:off x="6496050" y="5162550"/>
            <a:ext cx="1257300" cy="209550"/>
          </a:xfrm>
          <a:prstGeom prst="rect">
            <a:avLst/>
          </a:prstGeom>
          <a:noFill/>
          <a:ln w="0">
            <a:noFill/>
          </a:ln>
        </p:spPr>
        <p:txBody>
          <a:bodyPr wrap="square" lIns="0" tIns="0" rIns="0" bIns="0" anchor="t">
            <a:normAutofit/>
          </a:bodyPr>
          <a:lstStyle/>
          <a:p>
            <a:pPr algn="l">
              <a:lnSpc>
                <a:spcPct val="100000"/>
              </a:lnSpc>
              <a:buNone/>
              <a:defRPr sz="975" b="1">
                <a:solidFill>
                  <a:srgbClr val="C05C7C"/>
                </a:solidFill>
                <a:latin typeface="Nimbus Sans"/>
                <a:ea typeface="Nimbus Sans"/>
                <a:cs typeface="Nimbus Sans"/>
              </a:defRPr>
            </a:pPr>
            <a:r>
              <a:rPr sz="975" b="1">
                <a:solidFill>
                  <a:srgbClr val="C05C7C"/>
                </a:solidFill>
                <a:latin typeface="Nimbus Sans"/>
                <a:ea typeface="Nimbus Sans"/>
                <a:cs typeface="Nimbus Sans"/>
              </a:rPr>
              <a:t>CONTINUITY</a:t>
            </a:r>
          </a:p>
        </p:txBody>
      </p:sp>
      <p:sp>
        <p:nvSpPr>
          <p:cNvPr id="44" name="Rectangle 43">
            <a:extLst>
              <a:ext uri="{FF2B5EF4-FFF2-40B4-BE49-F238E27FC236}">
                <a16:creationId xmlns:a16="http://schemas.microsoft.com/office/drawing/2014/main" id="{651B8107-6F23-4BD5-91C3-C386B109978F}"/>
              </a:ext>
            </a:extLst>
          </p:cNvPr>
          <p:cNvSpPr>
            <a:spLocks noGrp="1"/>
          </p:cNvSpPr>
          <p:nvPr/>
        </p:nvSpPr>
        <p:spPr>
          <a:xfrm>
            <a:off x="7848600" y="5143500"/>
            <a:ext cx="3238500" cy="257175"/>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Reproductive</a:t>
            </a:r>
          </a:p>
        </p:txBody>
      </p:sp>
      <p:sp>
        <p:nvSpPr>
          <p:cNvPr id="45" name="Rectangle 44">
            <a:extLst>
              <a:ext uri="{FF2B5EF4-FFF2-40B4-BE49-F238E27FC236}">
                <a16:creationId xmlns:a16="http://schemas.microsoft.com/office/drawing/2014/main" id="{CF8E47F3-0568-429B-8D32-FE4BB25C96D6}"/>
              </a:ext>
            </a:extLst>
          </p:cNvPr>
          <p:cNvSpPr>
            <a:spLocks noGrp="1"/>
          </p:cNvSpPr>
          <p:nvPr/>
        </p:nvSpPr>
        <p:spPr>
          <a:xfrm>
            <a:off x="7848600" y="5476875"/>
            <a:ext cx="3257550" cy="34290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Produces sex cells and supports reproduction</a:t>
            </a:r>
          </a:p>
        </p:txBody>
      </p:sp>
    </p:spTree>
    <p:extLst>
      <p:ext uri="{BB962C8B-B14F-4D97-AF65-F5344CB8AC3E}">
        <p14:creationId xmlns:p14="http://schemas.microsoft.com/office/powerpoint/2010/main" val="493058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8D819B5B-1B33-4469-82BE-37022BCB5D02}"/>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C89B872B-EF64-4D78-B710-59A08172FDFE}"/>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Cardiovascular system</a:t>
            </a:r>
          </a:p>
        </p:txBody>
      </p:sp>
      <p:sp>
        <p:nvSpPr>
          <p:cNvPr id="3" name="Rectangle 2">
            <a:extLst>
              <a:ext uri="{FF2B5EF4-FFF2-40B4-BE49-F238E27FC236}">
                <a16:creationId xmlns:a16="http://schemas.microsoft.com/office/drawing/2014/main" id="{EBDDCB38-85F4-4009-9C60-BDFF4B3668E1}"/>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The body’s transport network</a:t>
            </a:r>
          </a:p>
        </p:txBody>
      </p:sp>
      <p:sp>
        <p:nvSpPr>
          <p:cNvPr id="4" name="Straight Connector 3">
            <a:extLst>
              <a:ext uri="{FF2B5EF4-FFF2-40B4-BE49-F238E27FC236}">
                <a16:creationId xmlns:a16="http://schemas.microsoft.com/office/drawing/2014/main" id="{2305232A-9AA9-43C9-9DE7-04E60134492E}"/>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E5E196F7-F022-4360-AD7B-DC1038A89767}"/>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04</a:t>
            </a:r>
          </a:p>
        </p:txBody>
      </p:sp>
      <p:sp>
        <p:nvSpPr>
          <p:cNvPr id="6" name="Rectangle: Rounded Corners 5">
            <a:extLst>
              <a:ext uri="{FF2B5EF4-FFF2-40B4-BE49-F238E27FC236}">
                <a16:creationId xmlns:a16="http://schemas.microsoft.com/office/drawing/2014/main" id="{191B7233-4639-4479-A4B9-2121F72D5B2A}"/>
              </a:ext>
            </a:extLst>
          </p:cNvPr>
          <p:cNvSpPr>
            <a:spLocks noGrp="1"/>
          </p:cNvSpPr>
          <p:nvPr/>
        </p:nvSpPr>
        <p:spPr>
          <a:xfrm>
            <a:off x="5143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861060" y="1676400"/>
            <a:ext cx="3459480" cy="4324350"/>
          </a:xfrm>
          <a:prstGeom prst="roundRect">
            <a:avLst>
              <a:gd name="adj" fmla="val 4286"/>
            </a:avLst>
          </a:prstGeom>
        </p:spPr>
      </p:pic>
      <p:sp>
        <p:nvSpPr>
          <p:cNvPr id="8" name="Rectangle: Rounded Corners 7">
            <a:extLst>
              <a:ext uri="{FF2B5EF4-FFF2-40B4-BE49-F238E27FC236}">
                <a16:creationId xmlns:a16="http://schemas.microsoft.com/office/drawing/2014/main" id="{37C8D861-E465-4245-82B3-1F1B7A90262B}"/>
              </a:ext>
            </a:extLst>
          </p:cNvPr>
          <p:cNvSpPr>
            <a:spLocks noGrp="1"/>
          </p:cNvSpPr>
          <p:nvPr/>
        </p:nvSpPr>
        <p:spPr>
          <a:xfrm>
            <a:off x="5810250" y="1562100"/>
            <a:ext cx="2324100" cy="304800"/>
          </a:xfrm>
          <a:prstGeom prst="roundRect">
            <a:avLst>
              <a:gd name="adj" fmla="val 50000"/>
            </a:avLst>
          </a:prstGeom>
          <a:solidFill>
            <a:srgbClr val="E65F5C"/>
          </a:solidFill>
          <a:ln w="0">
            <a:noFill/>
            <a:prstDash val="solid"/>
          </a:ln>
        </p:spPr>
        <p:txBody>
          <a:bodyPr/>
          <a:lstStyle/>
          <a:p>
            <a:endParaRPr lang="en-GB"/>
          </a:p>
        </p:txBody>
      </p:sp>
      <p:sp>
        <p:nvSpPr>
          <p:cNvPr id="9" name="Rectangle 8">
            <a:extLst>
              <a:ext uri="{FF2B5EF4-FFF2-40B4-BE49-F238E27FC236}">
                <a16:creationId xmlns:a16="http://schemas.microsoft.com/office/drawing/2014/main" id="{ED145A61-E7A6-43EC-8C25-660A62DE0C67}"/>
              </a:ext>
            </a:extLst>
          </p:cNvPr>
          <p:cNvSpPr>
            <a:spLocks noGrp="1"/>
          </p:cNvSpPr>
          <p:nvPr/>
        </p:nvSpPr>
        <p:spPr>
          <a:xfrm>
            <a:off x="5905500" y="1590675"/>
            <a:ext cx="21336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PUMP + CONDUITS</a:t>
            </a:r>
          </a:p>
        </p:txBody>
      </p:sp>
      <p:sp>
        <p:nvSpPr>
          <p:cNvPr id="10" name="Rectangle 9">
            <a:extLst>
              <a:ext uri="{FF2B5EF4-FFF2-40B4-BE49-F238E27FC236}">
                <a16:creationId xmlns:a16="http://schemas.microsoft.com/office/drawing/2014/main" id="{661BBC82-AF32-4766-B180-AA16CD7BA49D}"/>
              </a:ext>
            </a:extLst>
          </p:cNvPr>
          <p:cNvSpPr>
            <a:spLocks noGrp="1"/>
          </p:cNvSpPr>
          <p:nvPr/>
        </p:nvSpPr>
        <p:spPr>
          <a:xfrm>
            <a:off x="58102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B290F0D3-4D7D-4130-A721-ABAE1E5391F3}"/>
              </a:ext>
            </a:extLst>
          </p:cNvPr>
          <p:cNvSpPr>
            <a:spLocks noGrp="1"/>
          </p:cNvSpPr>
          <p:nvPr/>
        </p:nvSpPr>
        <p:spPr>
          <a:xfrm>
            <a:off x="5810250" y="2343150"/>
            <a:ext cx="5334000" cy="590550"/>
          </a:xfrm>
          <a:prstGeom prst="rect">
            <a:avLst/>
          </a:prstGeom>
          <a:noFill/>
          <a:ln w="0">
            <a:noFill/>
          </a:ln>
        </p:spPr>
        <p:txBody>
          <a:bodyPr wrap="square" lIns="0" tIns="0" rIns="0" bIns="0" anchor="t">
            <a:normAutofit fontScale="95298"/>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The heart creates pressure. Blood vessels route blood. Blood delivers oxygen and nutrients, carries hormones and removes waste.</a:t>
            </a:r>
          </a:p>
        </p:txBody>
      </p:sp>
      <p:sp>
        <p:nvSpPr>
          <p:cNvPr id="12" name="Rectangle 11">
            <a:extLst>
              <a:ext uri="{FF2B5EF4-FFF2-40B4-BE49-F238E27FC236}">
                <a16:creationId xmlns:a16="http://schemas.microsoft.com/office/drawing/2014/main" id="{04F19D99-48B1-4C77-929C-CB01B6FDFDC1}"/>
              </a:ext>
            </a:extLst>
          </p:cNvPr>
          <p:cNvSpPr>
            <a:spLocks noGrp="1"/>
          </p:cNvSpPr>
          <p:nvPr/>
        </p:nvSpPr>
        <p:spPr>
          <a:xfrm>
            <a:off x="58102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F3E9A334-B0FD-4850-A65B-2F48933E47C2}"/>
              </a:ext>
            </a:extLst>
          </p:cNvPr>
          <p:cNvSpPr>
            <a:spLocks noGrp="1"/>
          </p:cNvSpPr>
          <p:nvPr/>
        </p:nvSpPr>
        <p:spPr>
          <a:xfrm>
            <a:off x="58102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Heart • arteries • capillaries • veins • blood</a:t>
            </a:r>
          </a:p>
        </p:txBody>
      </p:sp>
      <p:sp>
        <p:nvSpPr>
          <p:cNvPr id="14" name="Rectangle 13">
            <a:extLst>
              <a:ext uri="{FF2B5EF4-FFF2-40B4-BE49-F238E27FC236}">
                <a16:creationId xmlns:a16="http://schemas.microsoft.com/office/drawing/2014/main" id="{B9F7B242-87AC-4083-ACCA-4A79E13A943C}"/>
              </a:ext>
            </a:extLst>
          </p:cNvPr>
          <p:cNvSpPr>
            <a:spLocks noGrp="1"/>
          </p:cNvSpPr>
          <p:nvPr/>
        </p:nvSpPr>
        <p:spPr>
          <a:xfrm>
            <a:off x="58102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5B06121D-BA41-494C-A35C-0245F66857A2}"/>
              </a:ext>
            </a:extLst>
          </p:cNvPr>
          <p:cNvSpPr>
            <a:spLocks noGrp="1"/>
          </p:cNvSpPr>
          <p:nvPr/>
        </p:nvSpPr>
        <p:spPr>
          <a:xfrm>
            <a:off x="5810250" y="4410075"/>
            <a:ext cx="5334000" cy="609600"/>
          </a:xfrm>
          <a:prstGeom prst="rect">
            <a:avLst/>
          </a:prstGeom>
          <a:noFill/>
          <a:ln w="0">
            <a:noFill/>
          </a:ln>
        </p:spPr>
        <p:txBody>
          <a:bodyPr wrap="square" lIns="0" tIns="0" rIns="0" bIns="0" anchor="t">
            <a:normAutofit fontScale="89690" lnSpcReduction="10000"/>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Arterioles change resistance and direct flow between organs. Veins store most blood volume and return it to the heart. Kidneys alter volume; nerves alter rate, force and vessel tone.</a:t>
            </a:r>
          </a:p>
        </p:txBody>
      </p:sp>
      <p:sp>
        <p:nvSpPr>
          <p:cNvPr id="16" name="Rectangle: Rounded Corners 15">
            <a:extLst>
              <a:ext uri="{FF2B5EF4-FFF2-40B4-BE49-F238E27FC236}">
                <a16:creationId xmlns:a16="http://schemas.microsoft.com/office/drawing/2014/main" id="{6364AD9C-40A1-4F1C-9F62-508485E9C538}"/>
              </a:ext>
            </a:extLst>
          </p:cNvPr>
          <p:cNvSpPr>
            <a:spLocks noGrp="1"/>
          </p:cNvSpPr>
          <p:nvPr/>
        </p:nvSpPr>
        <p:spPr>
          <a:xfrm>
            <a:off x="5810250" y="5219700"/>
            <a:ext cx="5334000" cy="857250"/>
          </a:xfrm>
          <a:prstGeom prst="roundRect">
            <a:avLst>
              <a:gd name="adj" fmla="val 17778"/>
            </a:avLst>
          </a:prstGeom>
          <a:solidFill>
            <a:srgbClr val="FFFFFF"/>
          </a:solidFill>
          <a:ln w="19050">
            <a:solidFill>
              <a:srgbClr val="E65F5C"/>
            </a:solidFill>
            <a:prstDash val="solid"/>
          </a:ln>
        </p:spPr>
        <p:txBody>
          <a:bodyPr/>
          <a:lstStyle/>
          <a:p>
            <a:endParaRPr lang="en-GB"/>
          </a:p>
        </p:txBody>
      </p:sp>
      <p:sp>
        <p:nvSpPr>
          <p:cNvPr id="17" name="Rectangle 16">
            <a:extLst>
              <a:ext uri="{FF2B5EF4-FFF2-40B4-BE49-F238E27FC236}">
                <a16:creationId xmlns:a16="http://schemas.microsoft.com/office/drawing/2014/main" id="{3638A390-41D6-4432-AAD3-00ED1F8F3E0E}"/>
              </a:ext>
            </a:extLst>
          </p:cNvPr>
          <p:cNvSpPr>
            <a:spLocks noGrp="1"/>
          </p:cNvSpPr>
          <p:nvPr/>
        </p:nvSpPr>
        <p:spPr>
          <a:xfrm>
            <a:off x="59817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1AD26DCD-99B0-4CD1-BD41-8A1260FAAA76}"/>
              </a:ext>
            </a:extLst>
          </p:cNvPr>
          <p:cNvSpPr>
            <a:spLocks noGrp="1"/>
          </p:cNvSpPr>
          <p:nvPr/>
        </p:nvSpPr>
        <p:spPr>
          <a:xfrm>
            <a:off x="59817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A low BP can result from reduced cardiac output, reduced vascular resistance or reduced circulating volume.</a:t>
            </a:r>
          </a:p>
        </p:txBody>
      </p:sp>
    </p:spTree>
    <p:extLst>
      <p:ext uri="{BB962C8B-B14F-4D97-AF65-F5344CB8AC3E}">
        <p14:creationId xmlns:p14="http://schemas.microsoft.com/office/powerpoint/2010/main" val="1128468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B19C0250-67A0-45A3-94D1-80DC03FE2ED6}"/>
              </a:ext>
            </a:extLst>
          </p:cNvPr>
          <p:cNvSpPr>
            <a:spLocks noGrp="1"/>
          </p:cNvSpPr>
          <p:nvPr/>
        </p:nvSpPr>
        <p:spPr>
          <a:xfrm>
            <a:off x="0" y="0"/>
            <a:ext cx="142875" cy="6858000"/>
          </a:xfrm>
          <a:prstGeom prst="rect">
            <a:avLst/>
          </a:prstGeom>
          <a:solidFill>
            <a:srgbClr val="EF6A5B"/>
          </a:solidFill>
          <a:ln w="0">
            <a:noFill/>
          </a:ln>
        </p:spPr>
        <p:txBody>
          <a:bodyPr/>
          <a:lstStyle/>
          <a:p>
            <a:endParaRPr lang="en-GB"/>
          </a:p>
        </p:txBody>
      </p:sp>
      <p:sp>
        <p:nvSpPr>
          <p:cNvPr id="2" name="Rectangle 1">
            <a:extLst>
              <a:ext uri="{FF2B5EF4-FFF2-40B4-BE49-F238E27FC236}">
                <a16:creationId xmlns:a16="http://schemas.microsoft.com/office/drawing/2014/main" id="{AEEE6532-23D2-4F2C-A9A6-E611135F1DC5}"/>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CARDIOVASCULAR SYSTEM</a:t>
            </a:r>
          </a:p>
        </p:txBody>
      </p:sp>
      <p:sp>
        <p:nvSpPr>
          <p:cNvPr id="3" name="Rectangle 2">
            <a:extLst>
              <a:ext uri="{FF2B5EF4-FFF2-40B4-BE49-F238E27FC236}">
                <a16:creationId xmlns:a16="http://schemas.microsoft.com/office/drawing/2014/main" id="{EDE3FD49-B4AB-40D4-8B23-3DC8C778BA6B}"/>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Heart anatomy</a:t>
            </a:r>
          </a:p>
        </p:txBody>
      </p:sp>
      <p:sp>
        <p:nvSpPr>
          <p:cNvPr id="4" name="Rectangle 3">
            <a:extLst>
              <a:ext uri="{FF2B5EF4-FFF2-40B4-BE49-F238E27FC236}">
                <a16:creationId xmlns:a16="http://schemas.microsoft.com/office/drawing/2014/main" id="{0E867BDE-E80A-41E0-AAD4-C34DD5B88434}"/>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06</a:t>
            </a:r>
          </a:p>
        </p:txBody>
      </p:sp>
      <p:sp>
        <p:nvSpPr>
          <p:cNvPr id="5" name="Rectangle 4">
            <a:extLst>
              <a:ext uri="{FF2B5EF4-FFF2-40B4-BE49-F238E27FC236}">
                <a16:creationId xmlns:a16="http://schemas.microsoft.com/office/drawing/2014/main" id="{6DB7B4B6-39BB-4FA6-9D4B-542B8D5B0D02}"/>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2B76FC7C-C017-4A13-9D0D-A5586DA6FCA3}"/>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EF6A5B"/>
                </a:solidFill>
                <a:latin typeface="Nimbus Sans"/>
                <a:ea typeface="Nimbus Sans"/>
                <a:cs typeface="Nimbus Sans"/>
              </a:defRPr>
            </a:pPr>
            <a:r>
              <a:rPr sz="900" b="1">
                <a:solidFill>
                  <a:srgbClr val="EF6A5B"/>
                </a:solidFill>
                <a:latin typeface="Nimbus Sans"/>
                <a:ea typeface="Nimbus Sans"/>
                <a:cs typeface="Nimbus Sans"/>
              </a:rPr>
              <a:t>INTERVIEW FOCUS: NAME THE STRUCTURE, EXPLAIN ITS FUNCTION, THEN LINK IT TO THE MEASUREMENT</a:t>
            </a:r>
          </a:p>
        </p:txBody>
      </p:sp>
      <p:pic>
        <p:nvPicPr>
          <p:cNvPr id="38" name="Picture 37"/>
          <p:cNvPicPr>
            <a:picLocks noChangeAspect="1"/>
          </p:cNvPicPr>
          <p:nvPr/>
        </p:nvPicPr>
        <p:blipFill>
          <a:blip r:embed="rId3"/>
          <a:stretch/>
        </p:blipFill>
        <p:spPr>
          <a:xfrm>
            <a:off x="619125" y="1836155"/>
            <a:ext cx="4095750" cy="3566691"/>
          </a:xfrm>
          <a:prstGeom prst="rect">
            <a:avLst/>
          </a:prstGeom>
        </p:spPr>
      </p:pic>
      <p:sp>
        <p:nvSpPr>
          <p:cNvPr id="8" name="Rectangle: Rounded Corners 7">
            <a:extLst>
              <a:ext uri="{FF2B5EF4-FFF2-40B4-BE49-F238E27FC236}">
                <a16:creationId xmlns:a16="http://schemas.microsoft.com/office/drawing/2014/main" id="{67F2BCBB-28A9-4100-A9FD-891B09ECAD06}"/>
              </a:ext>
            </a:extLst>
          </p:cNvPr>
          <p:cNvSpPr>
            <a:spLocks noGrp="1"/>
          </p:cNvSpPr>
          <p:nvPr/>
        </p:nvSpPr>
        <p:spPr>
          <a:xfrm>
            <a:off x="5000625" y="1428750"/>
            <a:ext cx="633412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9" name="Rectangle 8">
            <a:extLst>
              <a:ext uri="{FF2B5EF4-FFF2-40B4-BE49-F238E27FC236}">
                <a16:creationId xmlns:a16="http://schemas.microsoft.com/office/drawing/2014/main" id="{78FF9B54-6660-43BE-8311-D13907B2BD9F}"/>
              </a:ext>
            </a:extLst>
          </p:cNvPr>
          <p:cNvSpPr>
            <a:spLocks noGrp="1"/>
          </p:cNvSpPr>
          <p:nvPr/>
        </p:nvSpPr>
        <p:spPr>
          <a:xfrm>
            <a:off x="5210175" y="1600200"/>
            <a:ext cx="5915025" cy="22860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KEY ANATOMY</a:t>
            </a:r>
          </a:p>
        </p:txBody>
      </p:sp>
      <p:sp>
        <p:nvSpPr>
          <p:cNvPr id="10" name="Rectangle 9">
            <a:extLst>
              <a:ext uri="{FF2B5EF4-FFF2-40B4-BE49-F238E27FC236}">
                <a16:creationId xmlns:a16="http://schemas.microsoft.com/office/drawing/2014/main" id="{7BF4A4DA-C903-48F0-8087-BEBCA789225A}"/>
              </a:ext>
            </a:extLst>
          </p:cNvPr>
          <p:cNvSpPr>
            <a:spLocks noGrp="1"/>
          </p:cNvSpPr>
          <p:nvPr/>
        </p:nvSpPr>
        <p:spPr>
          <a:xfrm>
            <a:off x="521017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1</a:t>
            </a:r>
          </a:p>
        </p:txBody>
      </p:sp>
      <p:sp>
        <p:nvSpPr>
          <p:cNvPr id="11" name="Rectangle 10">
            <a:extLst>
              <a:ext uri="{FF2B5EF4-FFF2-40B4-BE49-F238E27FC236}">
                <a16:creationId xmlns:a16="http://schemas.microsoft.com/office/drawing/2014/main" id="{2FAB66B7-50C5-41B4-B050-9F890501F46D}"/>
              </a:ext>
            </a:extLst>
          </p:cNvPr>
          <p:cNvSpPr>
            <a:spLocks noGrp="1"/>
          </p:cNvSpPr>
          <p:nvPr/>
        </p:nvSpPr>
        <p:spPr>
          <a:xfrm>
            <a:off x="5591175" y="1924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Right atrium receives blood returning from the body</a:t>
            </a:r>
          </a:p>
        </p:txBody>
      </p:sp>
      <p:sp>
        <p:nvSpPr>
          <p:cNvPr id="12" name="Rectangle 11">
            <a:extLst>
              <a:ext uri="{FF2B5EF4-FFF2-40B4-BE49-F238E27FC236}">
                <a16:creationId xmlns:a16="http://schemas.microsoft.com/office/drawing/2014/main" id="{52E21F51-0321-4274-BC32-582A4BEE0D4B}"/>
              </a:ext>
            </a:extLst>
          </p:cNvPr>
          <p:cNvSpPr>
            <a:spLocks noGrp="1"/>
          </p:cNvSpPr>
          <p:nvPr/>
        </p:nvSpPr>
        <p:spPr>
          <a:xfrm>
            <a:off x="5210175" y="2324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2</a:t>
            </a:r>
          </a:p>
        </p:txBody>
      </p:sp>
      <p:sp>
        <p:nvSpPr>
          <p:cNvPr id="13" name="Rectangle 12">
            <a:extLst>
              <a:ext uri="{FF2B5EF4-FFF2-40B4-BE49-F238E27FC236}">
                <a16:creationId xmlns:a16="http://schemas.microsoft.com/office/drawing/2014/main" id="{45B3B3BB-7B7F-4D6D-9639-B08EB4C76ADE}"/>
              </a:ext>
            </a:extLst>
          </p:cNvPr>
          <p:cNvSpPr>
            <a:spLocks noGrp="1"/>
          </p:cNvSpPr>
          <p:nvPr/>
        </p:nvSpPr>
        <p:spPr>
          <a:xfrm>
            <a:off x="5591175" y="2305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Right ventricle pumps blood to the lungs</a:t>
            </a:r>
          </a:p>
        </p:txBody>
      </p:sp>
      <p:sp>
        <p:nvSpPr>
          <p:cNvPr id="14" name="Rectangle 13">
            <a:extLst>
              <a:ext uri="{FF2B5EF4-FFF2-40B4-BE49-F238E27FC236}">
                <a16:creationId xmlns:a16="http://schemas.microsoft.com/office/drawing/2014/main" id="{8135009E-5F3D-448D-80F8-AFA9ECACF931}"/>
              </a:ext>
            </a:extLst>
          </p:cNvPr>
          <p:cNvSpPr>
            <a:spLocks noGrp="1"/>
          </p:cNvSpPr>
          <p:nvPr/>
        </p:nvSpPr>
        <p:spPr>
          <a:xfrm>
            <a:off x="5210175" y="2705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3</a:t>
            </a:r>
          </a:p>
        </p:txBody>
      </p:sp>
      <p:sp>
        <p:nvSpPr>
          <p:cNvPr id="15" name="Rectangle 14">
            <a:extLst>
              <a:ext uri="{FF2B5EF4-FFF2-40B4-BE49-F238E27FC236}">
                <a16:creationId xmlns:a16="http://schemas.microsoft.com/office/drawing/2014/main" id="{7734E6DC-25E0-4B6E-BC40-4F2FC695AF49}"/>
              </a:ext>
            </a:extLst>
          </p:cNvPr>
          <p:cNvSpPr>
            <a:spLocks noGrp="1"/>
          </p:cNvSpPr>
          <p:nvPr/>
        </p:nvSpPr>
        <p:spPr>
          <a:xfrm>
            <a:off x="5591175" y="2686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Left atrium receives oxygenated blood from the lungs</a:t>
            </a:r>
          </a:p>
        </p:txBody>
      </p:sp>
      <p:sp>
        <p:nvSpPr>
          <p:cNvPr id="16" name="Rectangle 15">
            <a:extLst>
              <a:ext uri="{FF2B5EF4-FFF2-40B4-BE49-F238E27FC236}">
                <a16:creationId xmlns:a16="http://schemas.microsoft.com/office/drawing/2014/main" id="{BEAB5B95-1F79-434E-A104-7B753585031B}"/>
              </a:ext>
            </a:extLst>
          </p:cNvPr>
          <p:cNvSpPr>
            <a:spLocks noGrp="1"/>
          </p:cNvSpPr>
          <p:nvPr/>
        </p:nvSpPr>
        <p:spPr>
          <a:xfrm>
            <a:off x="5210175" y="3086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4</a:t>
            </a:r>
          </a:p>
        </p:txBody>
      </p:sp>
      <p:sp>
        <p:nvSpPr>
          <p:cNvPr id="17" name="Rectangle 16">
            <a:extLst>
              <a:ext uri="{FF2B5EF4-FFF2-40B4-BE49-F238E27FC236}">
                <a16:creationId xmlns:a16="http://schemas.microsoft.com/office/drawing/2014/main" id="{EE0BE86E-7B40-4E1F-8452-A57015A9D702}"/>
              </a:ext>
            </a:extLst>
          </p:cNvPr>
          <p:cNvSpPr>
            <a:spLocks noGrp="1"/>
          </p:cNvSpPr>
          <p:nvPr/>
        </p:nvSpPr>
        <p:spPr>
          <a:xfrm>
            <a:off x="5591175" y="3067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Left ventricle pumps blood to the body</a:t>
            </a:r>
          </a:p>
        </p:txBody>
      </p:sp>
      <p:sp>
        <p:nvSpPr>
          <p:cNvPr id="18" name="Rectangle 17">
            <a:extLst>
              <a:ext uri="{FF2B5EF4-FFF2-40B4-BE49-F238E27FC236}">
                <a16:creationId xmlns:a16="http://schemas.microsoft.com/office/drawing/2014/main" id="{A4E4ACC3-4B62-4135-9B07-1B5F1DA9E400}"/>
              </a:ext>
            </a:extLst>
          </p:cNvPr>
          <p:cNvSpPr>
            <a:spLocks noGrp="1"/>
          </p:cNvSpPr>
          <p:nvPr/>
        </p:nvSpPr>
        <p:spPr>
          <a:xfrm>
            <a:off x="5210175" y="3467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5</a:t>
            </a:r>
          </a:p>
        </p:txBody>
      </p:sp>
      <p:sp>
        <p:nvSpPr>
          <p:cNvPr id="19" name="Rectangle 18">
            <a:extLst>
              <a:ext uri="{FF2B5EF4-FFF2-40B4-BE49-F238E27FC236}">
                <a16:creationId xmlns:a16="http://schemas.microsoft.com/office/drawing/2014/main" id="{64F7E99D-4654-4221-8A28-370C0CBEC3B1}"/>
              </a:ext>
            </a:extLst>
          </p:cNvPr>
          <p:cNvSpPr>
            <a:spLocks noGrp="1"/>
          </p:cNvSpPr>
          <p:nvPr/>
        </p:nvSpPr>
        <p:spPr>
          <a:xfrm>
            <a:off x="5591175" y="3448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Four valves keep blood moving in one direction</a:t>
            </a:r>
          </a:p>
        </p:txBody>
      </p:sp>
      <p:sp>
        <p:nvSpPr>
          <p:cNvPr id="20" name="Rectangle 19">
            <a:extLst>
              <a:ext uri="{FF2B5EF4-FFF2-40B4-BE49-F238E27FC236}">
                <a16:creationId xmlns:a16="http://schemas.microsoft.com/office/drawing/2014/main" id="{78AA6746-A92A-4069-88EA-2795D74250B4}"/>
              </a:ext>
            </a:extLst>
          </p:cNvPr>
          <p:cNvSpPr>
            <a:spLocks noGrp="1"/>
          </p:cNvSpPr>
          <p:nvPr/>
        </p:nvSpPr>
        <p:spPr>
          <a:xfrm>
            <a:off x="5210175" y="3848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6</a:t>
            </a:r>
          </a:p>
        </p:txBody>
      </p:sp>
      <p:sp>
        <p:nvSpPr>
          <p:cNvPr id="21" name="Rectangle 20">
            <a:extLst>
              <a:ext uri="{FF2B5EF4-FFF2-40B4-BE49-F238E27FC236}">
                <a16:creationId xmlns:a16="http://schemas.microsoft.com/office/drawing/2014/main" id="{F37EA55C-A622-424D-AEC7-CE2BF3DA6A31}"/>
              </a:ext>
            </a:extLst>
          </p:cNvPr>
          <p:cNvSpPr>
            <a:spLocks noGrp="1"/>
          </p:cNvSpPr>
          <p:nvPr/>
        </p:nvSpPr>
        <p:spPr>
          <a:xfrm>
            <a:off x="5591175" y="3829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The septum separates the right and left sides</a:t>
            </a:r>
          </a:p>
        </p:txBody>
      </p:sp>
      <p:sp>
        <p:nvSpPr>
          <p:cNvPr id="22" name="Rectangle: Rounded Corners 21">
            <a:extLst>
              <a:ext uri="{FF2B5EF4-FFF2-40B4-BE49-F238E27FC236}">
                <a16:creationId xmlns:a16="http://schemas.microsoft.com/office/drawing/2014/main" id="{7666193B-948D-473D-A4EA-F40F891FAD41}"/>
              </a:ext>
            </a:extLst>
          </p:cNvPr>
          <p:cNvSpPr>
            <a:spLocks noGrp="1"/>
          </p:cNvSpPr>
          <p:nvPr/>
        </p:nvSpPr>
        <p:spPr>
          <a:xfrm>
            <a:off x="5000625" y="4524375"/>
            <a:ext cx="3048000" cy="1285875"/>
          </a:xfrm>
          <a:prstGeom prst="roundRect">
            <a:avLst>
              <a:gd name="adj" fmla="val 13333"/>
            </a:avLst>
          </a:prstGeom>
          <a:solidFill>
            <a:srgbClr val="FFF0ED"/>
          </a:solidFill>
          <a:ln w="9525">
            <a:solidFill>
              <a:srgbClr val="FFF0ED"/>
            </a:solidFill>
            <a:prstDash val="solid"/>
          </a:ln>
        </p:spPr>
        <p:txBody>
          <a:bodyPr/>
          <a:lstStyle/>
          <a:p>
            <a:endParaRPr lang="en-GB"/>
          </a:p>
        </p:txBody>
      </p:sp>
      <p:sp>
        <p:nvSpPr>
          <p:cNvPr id="23" name="Rectangle 22">
            <a:extLst>
              <a:ext uri="{FF2B5EF4-FFF2-40B4-BE49-F238E27FC236}">
                <a16:creationId xmlns:a16="http://schemas.microsoft.com/office/drawing/2014/main" id="{FB52E4D4-1B91-45E7-A82F-6C6E83153D17}"/>
              </a:ext>
            </a:extLst>
          </p:cNvPr>
          <p:cNvSpPr>
            <a:spLocks noGrp="1"/>
          </p:cNvSpPr>
          <p:nvPr/>
        </p:nvSpPr>
        <p:spPr>
          <a:xfrm>
            <a:off x="5000625" y="4524375"/>
            <a:ext cx="66675" cy="1285875"/>
          </a:xfrm>
          <a:prstGeom prst="rect">
            <a:avLst/>
          </a:prstGeom>
          <a:solidFill>
            <a:srgbClr val="EF6A5B"/>
          </a:solidFill>
          <a:ln w="0">
            <a:noFill/>
          </a:ln>
        </p:spPr>
        <p:txBody>
          <a:bodyPr/>
          <a:lstStyle/>
          <a:p>
            <a:endParaRPr lang="en-GB"/>
          </a:p>
        </p:txBody>
      </p:sp>
      <p:sp>
        <p:nvSpPr>
          <p:cNvPr id="24" name="Rectangle 23">
            <a:extLst>
              <a:ext uri="{FF2B5EF4-FFF2-40B4-BE49-F238E27FC236}">
                <a16:creationId xmlns:a16="http://schemas.microsoft.com/office/drawing/2014/main" id="{4402D388-F036-453D-A2DB-0CBEC748E380}"/>
              </a:ext>
            </a:extLst>
          </p:cNvPr>
          <p:cNvSpPr>
            <a:spLocks noGrp="1"/>
          </p:cNvSpPr>
          <p:nvPr/>
        </p:nvSpPr>
        <p:spPr>
          <a:xfrm>
            <a:off x="5229225"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Main job</a:t>
            </a:r>
          </a:p>
        </p:txBody>
      </p:sp>
      <p:sp>
        <p:nvSpPr>
          <p:cNvPr id="25" name="Rectangle 24">
            <a:extLst>
              <a:ext uri="{FF2B5EF4-FFF2-40B4-BE49-F238E27FC236}">
                <a16:creationId xmlns:a16="http://schemas.microsoft.com/office/drawing/2014/main" id="{830651D1-CAD9-418B-A7B1-1EB34D715D7A}"/>
              </a:ext>
            </a:extLst>
          </p:cNvPr>
          <p:cNvSpPr>
            <a:spLocks noGrp="1"/>
          </p:cNvSpPr>
          <p:nvPr/>
        </p:nvSpPr>
        <p:spPr>
          <a:xfrm>
            <a:off x="5229225" y="5038725"/>
            <a:ext cx="2647950"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The heart creates pressure and flow by filling and contracting in a regular cycle.</a:t>
            </a:r>
          </a:p>
        </p:txBody>
      </p:sp>
      <p:sp>
        <p:nvSpPr>
          <p:cNvPr id="26" name="Rectangle: Rounded Corners 25">
            <a:extLst>
              <a:ext uri="{FF2B5EF4-FFF2-40B4-BE49-F238E27FC236}">
                <a16:creationId xmlns:a16="http://schemas.microsoft.com/office/drawing/2014/main" id="{4F8E70F9-8F6C-42F1-B0D3-A3B16476BE8B}"/>
              </a:ext>
            </a:extLst>
          </p:cNvPr>
          <p:cNvSpPr>
            <a:spLocks noGrp="1"/>
          </p:cNvSpPr>
          <p:nvPr/>
        </p:nvSpPr>
        <p:spPr>
          <a:xfrm>
            <a:off x="8286750" y="4524375"/>
            <a:ext cx="3048000" cy="1285875"/>
          </a:xfrm>
          <a:prstGeom prst="roundRect">
            <a:avLst>
              <a:gd name="adj" fmla="val 13333"/>
            </a:avLst>
          </a:prstGeom>
          <a:solidFill>
            <a:srgbClr val="F4F8FA"/>
          </a:solidFill>
          <a:ln w="9525">
            <a:solidFill>
              <a:srgbClr val="F4F8FA"/>
            </a:solidFill>
            <a:prstDash val="solid"/>
          </a:ln>
        </p:spPr>
        <p:txBody>
          <a:bodyPr/>
          <a:lstStyle/>
          <a:p>
            <a:endParaRPr lang="en-GB"/>
          </a:p>
        </p:txBody>
      </p:sp>
      <p:sp>
        <p:nvSpPr>
          <p:cNvPr id="27" name="Rectangle 26">
            <a:extLst>
              <a:ext uri="{FF2B5EF4-FFF2-40B4-BE49-F238E27FC236}">
                <a16:creationId xmlns:a16="http://schemas.microsoft.com/office/drawing/2014/main" id="{A6112BBE-B0F5-4D93-B0C1-EE6D66ABAD8D}"/>
              </a:ext>
            </a:extLst>
          </p:cNvPr>
          <p:cNvSpPr>
            <a:spLocks noGrp="1"/>
          </p:cNvSpPr>
          <p:nvPr/>
        </p:nvSpPr>
        <p:spPr>
          <a:xfrm>
            <a:off x="8286750" y="4524375"/>
            <a:ext cx="66675" cy="1285875"/>
          </a:xfrm>
          <a:prstGeom prst="rect">
            <a:avLst/>
          </a:prstGeom>
          <a:solidFill>
            <a:srgbClr val="15344C"/>
          </a:solidFill>
          <a:ln w="0">
            <a:noFill/>
          </a:ln>
        </p:spPr>
        <p:txBody>
          <a:bodyPr/>
          <a:lstStyle/>
          <a:p>
            <a:endParaRPr lang="en-GB"/>
          </a:p>
        </p:txBody>
      </p:sp>
      <p:sp>
        <p:nvSpPr>
          <p:cNvPr id="28" name="Rectangle 27">
            <a:extLst>
              <a:ext uri="{FF2B5EF4-FFF2-40B4-BE49-F238E27FC236}">
                <a16:creationId xmlns:a16="http://schemas.microsoft.com/office/drawing/2014/main" id="{619681ED-CAD4-4A95-86B4-725E52D01EAA}"/>
              </a:ext>
            </a:extLst>
          </p:cNvPr>
          <p:cNvSpPr>
            <a:spLocks noGrp="1"/>
          </p:cNvSpPr>
          <p:nvPr/>
        </p:nvSpPr>
        <p:spPr>
          <a:xfrm>
            <a:off x="8515350"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Works with</a:t>
            </a:r>
          </a:p>
        </p:txBody>
      </p:sp>
      <p:sp>
        <p:nvSpPr>
          <p:cNvPr id="29" name="Rectangle 28">
            <a:extLst>
              <a:ext uri="{FF2B5EF4-FFF2-40B4-BE49-F238E27FC236}">
                <a16:creationId xmlns:a16="http://schemas.microsoft.com/office/drawing/2014/main" id="{3A694C90-300E-43EA-92A6-51DAD1FD5C2C}"/>
              </a:ext>
            </a:extLst>
          </p:cNvPr>
          <p:cNvSpPr>
            <a:spLocks noGrp="1"/>
          </p:cNvSpPr>
          <p:nvPr/>
        </p:nvSpPr>
        <p:spPr>
          <a:xfrm>
            <a:off x="8515350" y="5038725"/>
            <a:ext cx="2647950"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Lungs oxygenate blood. Vessels route it. Nerves, hormones and kidneys help control pressure.</a:t>
            </a:r>
          </a:p>
        </p:txBody>
      </p:sp>
      <p:sp>
        <p:nvSpPr>
          <p:cNvPr id="30" name="Rectangle: Rounded Corners 29">
            <a:extLst>
              <a:ext uri="{FF2B5EF4-FFF2-40B4-BE49-F238E27FC236}">
                <a16:creationId xmlns:a16="http://schemas.microsoft.com/office/drawing/2014/main" id="{A2191D18-FF13-498B-9550-D4667DDFB055}"/>
              </a:ext>
            </a:extLst>
          </p:cNvPr>
          <p:cNvSpPr>
            <a:spLocks noGrp="1"/>
          </p:cNvSpPr>
          <p:nvPr/>
        </p:nvSpPr>
        <p:spPr>
          <a:xfrm>
            <a:off x="514350" y="6162675"/>
            <a:ext cx="11163300" cy="400050"/>
          </a:xfrm>
          <a:prstGeom prst="roundRect">
            <a:avLst>
              <a:gd name="adj" fmla="val 30952"/>
            </a:avLst>
          </a:prstGeom>
          <a:solidFill>
            <a:srgbClr val="FFF0ED"/>
          </a:solidFill>
          <a:ln w="9525">
            <a:solidFill>
              <a:srgbClr val="FFF0ED"/>
            </a:solidFill>
            <a:prstDash val="solid"/>
          </a:ln>
        </p:spPr>
        <p:txBody>
          <a:bodyPr/>
          <a:lstStyle/>
          <a:p>
            <a:endParaRPr lang="en-GB"/>
          </a:p>
        </p:txBody>
      </p:sp>
      <p:sp>
        <p:nvSpPr>
          <p:cNvPr id="31" name="Rectangle 30">
            <a:extLst>
              <a:ext uri="{FF2B5EF4-FFF2-40B4-BE49-F238E27FC236}">
                <a16:creationId xmlns:a16="http://schemas.microsoft.com/office/drawing/2014/main" id="{988AF0E0-458E-4C5C-99CF-951463E867C9}"/>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The left ventricle has the thickest wall because it pumps against systemic resistance.</a:t>
            </a:r>
          </a:p>
        </p:txBody>
      </p:sp>
    </p:spTree>
    <p:extLst>
      <p:ext uri="{BB962C8B-B14F-4D97-AF65-F5344CB8AC3E}">
        <p14:creationId xmlns:p14="http://schemas.microsoft.com/office/powerpoint/2010/main" val="1267024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C1CA216A-3A1E-4D07-9402-C5DA35E4DE2F}"/>
              </a:ext>
            </a:extLst>
          </p:cNvPr>
          <p:cNvSpPr>
            <a:spLocks noGrp="1"/>
          </p:cNvSpPr>
          <p:nvPr>
            <p:ph type="title"/>
          </p:nvPr>
        </p:nvSpPr>
        <p:spPr/>
        <p:txBody>
          <a:bodyPr/>
          <a:lstStyle/>
          <a:p>
            <a:pPr eaLnBrk="1" hangingPunct="1"/>
            <a:r>
              <a:rPr lang="en-US" altLang="en-US"/>
              <a:t>Circuits</a:t>
            </a:r>
          </a:p>
        </p:txBody>
      </p:sp>
      <p:sp>
        <p:nvSpPr>
          <p:cNvPr id="14339" name="Rectangle 3">
            <a:extLst>
              <a:ext uri="{FF2B5EF4-FFF2-40B4-BE49-F238E27FC236}">
                <a16:creationId xmlns:a16="http://schemas.microsoft.com/office/drawing/2014/main" id="{0A1EC171-A489-4438-81D4-03A3153FC4B6}"/>
              </a:ext>
            </a:extLst>
          </p:cNvPr>
          <p:cNvSpPr>
            <a:spLocks noGrp="1"/>
          </p:cNvSpPr>
          <p:nvPr>
            <p:ph type="body" sz="half" idx="1"/>
          </p:nvPr>
        </p:nvSpPr>
        <p:spPr/>
        <p:txBody>
          <a:bodyPr/>
          <a:lstStyle/>
          <a:p>
            <a:pPr marL="0" indent="0"/>
            <a:r>
              <a:rPr lang="en-US" altLang="en-US" dirty="0">
                <a:solidFill>
                  <a:schemeClr val="folHlink"/>
                </a:solidFill>
              </a:rPr>
              <a:t>Pulmonary circuit</a:t>
            </a:r>
          </a:p>
          <a:p>
            <a:pPr marL="457200" lvl="1" indent="0"/>
            <a:r>
              <a:rPr lang="en-US" altLang="en-US" dirty="0"/>
              <a:t>The blood pathway between the right side of the heart, to the lungs, and back to the left side of the heart.</a:t>
            </a:r>
          </a:p>
          <a:p>
            <a:pPr marL="457200" lvl="1" indent="0"/>
            <a:endParaRPr lang="en-US" altLang="en-US" dirty="0"/>
          </a:p>
          <a:p>
            <a:pPr marL="0" indent="0"/>
            <a:r>
              <a:rPr lang="en-US" altLang="en-US" dirty="0">
                <a:solidFill>
                  <a:schemeClr val="folHlink"/>
                </a:solidFill>
              </a:rPr>
              <a:t>Systemic circuit</a:t>
            </a:r>
          </a:p>
          <a:p>
            <a:pPr marL="457200" lvl="1" indent="0"/>
            <a:r>
              <a:rPr lang="en-US" altLang="en-US" dirty="0"/>
              <a:t>The pathway between the left and right sides of the heart.</a:t>
            </a:r>
          </a:p>
          <a:p>
            <a:pPr marL="457200" lvl="1" indent="0"/>
            <a:endParaRPr lang="en-US" altLang="en-US" dirty="0"/>
          </a:p>
          <a:p>
            <a:pPr marL="457200" lvl="1" indent="0"/>
            <a:endParaRPr lang="en-US" altLang="en-US" dirty="0"/>
          </a:p>
        </p:txBody>
      </p:sp>
      <p:pic>
        <p:nvPicPr>
          <p:cNvPr id="14340" name="Picture 8">
            <a:extLst>
              <a:ext uri="{FF2B5EF4-FFF2-40B4-BE49-F238E27FC236}">
                <a16:creationId xmlns:a16="http://schemas.microsoft.com/office/drawing/2014/main" id="{090C8C43-1989-4E32-A3D2-5FD1EE435E04}"/>
              </a:ext>
            </a:extLst>
          </p:cNvPr>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l="67006" b="5981"/>
          <a:stretch>
            <a:fillRect/>
          </a:stretch>
        </p:blipFill>
        <p:spPr>
          <a:xfrm>
            <a:off x="6172201" y="1143000"/>
            <a:ext cx="4022725" cy="5257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a:extLst>
              <a:ext uri="{FF2B5EF4-FFF2-40B4-BE49-F238E27FC236}">
                <a16:creationId xmlns:a16="http://schemas.microsoft.com/office/drawing/2014/main" id="{090C8C43-1989-4E32-A3D2-5FD1EE435E04}"/>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l="67006" b="5981"/>
          <a:stretch>
            <a:fillRect/>
          </a:stretch>
        </p:blipFill>
        <p:spPr>
          <a:xfrm>
            <a:off x="6444380" y="918087"/>
            <a:ext cx="4022725" cy="5257800"/>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fade thruBlk="1"/>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530ACF-DF17-7CE3-73F8-F1DC244704BD}"/>
              </a:ext>
            </a:extLst>
          </p:cNvPr>
          <p:cNvSpPr>
            <a:spLocks noGrp="1"/>
          </p:cNvSpPr>
          <p:nvPr>
            <p:ph type="title"/>
          </p:nvPr>
        </p:nvSpPr>
        <p:spPr>
          <a:xfrm>
            <a:off x="686834" y="591344"/>
            <a:ext cx="3200400" cy="5585619"/>
          </a:xfrm>
        </p:spPr>
        <p:txBody>
          <a:bodyPr>
            <a:normAutofit/>
          </a:bodyPr>
          <a:lstStyle/>
          <a:p>
            <a:r>
              <a:rPr lang="en-US">
                <a:solidFill>
                  <a:srgbClr val="FFFFFF"/>
                </a:solidFill>
              </a:rPr>
              <a:t>Blood pressure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EEAFAF1-7611-DC68-3E70-33F46D796107}"/>
              </a:ext>
            </a:extLst>
          </p:cNvPr>
          <p:cNvSpPr>
            <a:spLocks noGrp="1"/>
          </p:cNvSpPr>
          <p:nvPr>
            <p:ph idx="1"/>
          </p:nvPr>
        </p:nvSpPr>
        <p:spPr>
          <a:xfrm>
            <a:off x="4447308" y="591344"/>
            <a:ext cx="6906491" cy="5585619"/>
          </a:xfrm>
        </p:spPr>
        <p:txBody>
          <a:bodyPr anchor="ctr">
            <a:normAutofit/>
          </a:bodyPr>
          <a:lstStyle/>
          <a:p>
            <a:r>
              <a:rPr lang="en-GB" sz="2600" b="1"/>
              <a:t>blood pressure</a:t>
            </a:r>
            <a:r>
              <a:rPr lang="en-GB" sz="2600"/>
              <a:t>, force originating in the pumping action of the </a:t>
            </a:r>
            <a:r>
              <a:rPr lang="en-GB" sz="2600" u="sng">
                <a:hlinkClick r:id="rId2"/>
              </a:rPr>
              <a:t>heart</a:t>
            </a:r>
            <a:r>
              <a:rPr lang="en-GB" sz="2600"/>
              <a:t>, exerted by the </a:t>
            </a:r>
            <a:r>
              <a:rPr lang="en-GB" sz="2600" u="sng">
                <a:hlinkClick r:id="rId3"/>
              </a:rPr>
              <a:t>blood</a:t>
            </a:r>
            <a:r>
              <a:rPr lang="en-GB" sz="2600"/>
              <a:t> against the walls of the </a:t>
            </a:r>
            <a:r>
              <a:rPr lang="en-GB" sz="2600" u="sng">
                <a:hlinkClick r:id="rId4"/>
              </a:rPr>
              <a:t>blood vessels</a:t>
            </a:r>
            <a:r>
              <a:rPr lang="en-GB" sz="2600"/>
              <a:t>; the stretching of the vessels in response to this force and their subsequent contraction are important in maintaining blood flow through the </a:t>
            </a:r>
            <a:r>
              <a:rPr lang="en-GB" sz="2600" u="sng">
                <a:hlinkClick r:id="rId5"/>
              </a:rPr>
              <a:t>vascular system</a:t>
            </a:r>
            <a:r>
              <a:rPr lang="en-GB" sz="2600"/>
              <a:t>.</a:t>
            </a:r>
          </a:p>
          <a:p>
            <a:endParaRPr lang="en-GB" sz="2600"/>
          </a:p>
          <a:p>
            <a:r>
              <a:rPr lang="en-GB" sz="2600"/>
              <a:t>Formula BP= CO X TPR cardiac output x total peripheral resistance .</a:t>
            </a:r>
          </a:p>
          <a:p>
            <a:r>
              <a:rPr lang="en-GB" sz="2600"/>
              <a:t>Cardiac output is determined by heart rate x stroke volume ( the amount of blood ejected by the heart. </a:t>
            </a:r>
          </a:p>
        </p:txBody>
      </p:sp>
    </p:spTree>
    <p:extLst>
      <p:ext uri="{BB962C8B-B14F-4D97-AF65-F5344CB8AC3E}">
        <p14:creationId xmlns:p14="http://schemas.microsoft.com/office/powerpoint/2010/main" val="1276972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E0B89DF2-B740-4314-8A68-6840817A8C20}"/>
              </a:ext>
            </a:extLst>
          </p:cNvPr>
          <p:cNvSpPr>
            <a:spLocks noGrp="1"/>
          </p:cNvSpPr>
          <p:nvPr/>
        </p:nvSpPr>
        <p:spPr>
          <a:xfrm>
            <a:off x="0" y="0"/>
            <a:ext cx="142875" cy="6858000"/>
          </a:xfrm>
          <a:prstGeom prst="rect">
            <a:avLst/>
          </a:prstGeom>
          <a:solidFill>
            <a:srgbClr val="EF6A5B"/>
          </a:solidFill>
          <a:ln w="0">
            <a:noFill/>
          </a:ln>
        </p:spPr>
        <p:txBody>
          <a:bodyPr/>
          <a:lstStyle/>
          <a:p>
            <a:endParaRPr lang="en-GB"/>
          </a:p>
        </p:txBody>
      </p:sp>
      <p:sp>
        <p:nvSpPr>
          <p:cNvPr id="2" name="Rectangle 1">
            <a:extLst>
              <a:ext uri="{FF2B5EF4-FFF2-40B4-BE49-F238E27FC236}">
                <a16:creationId xmlns:a16="http://schemas.microsoft.com/office/drawing/2014/main" id="{E9D3FE79-3FE9-4A02-8D37-ABAABF05E040}"/>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CARDIOVASCULAR SYSTEM</a:t>
            </a:r>
          </a:p>
        </p:txBody>
      </p:sp>
      <p:sp>
        <p:nvSpPr>
          <p:cNvPr id="3" name="Rectangle 2">
            <a:extLst>
              <a:ext uri="{FF2B5EF4-FFF2-40B4-BE49-F238E27FC236}">
                <a16:creationId xmlns:a16="http://schemas.microsoft.com/office/drawing/2014/main" id="{C88BBFAC-0A33-4C53-A4F7-56397D878DEF}"/>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Blood vessels and circulation</a:t>
            </a:r>
          </a:p>
        </p:txBody>
      </p:sp>
      <p:sp>
        <p:nvSpPr>
          <p:cNvPr id="4" name="Rectangle 3">
            <a:extLst>
              <a:ext uri="{FF2B5EF4-FFF2-40B4-BE49-F238E27FC236}">
                <a16:creationId xmlns:a16="http://schemas.microsoft.com/office/drawing/2014/main" id="{1B2F36F4-365A-40A3-8F93-A61F94EC940C}"/>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09</a:t>
            </a:r>
          </a:p>
        </p:txBody>
      </p:sp>
      <p:sp>
        <p:nvSpPr>
          <p:cNvPr id="5" name="Rectangle 4">
            <a:extLst>
              <a:ext uri="{FF2B5EF4-FFF2-40B4-BE49-F238E27FC236}">
                <a16:creationId xmlns:a16="http://schemas.microsoft.com/office/drawing/2014/main" id="{505AD84F-4933-4B62-86F3-EE98B0D91384}"/>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pic>
        <p:nvPicPr>
          <p:cNvPr id="34" name="Picture 33"/>
          <p:cNvPicPr>
            <a:picLocks noChangeAspect="1"/>
          </p:cNvPicPr>
          <p:nvPr/>
        </p:nvPicPr>
        <p:blipFill>
          <a:blip r:embed="rId3"/>
          <a:stretch/>
        </p:blipFill>
        <p:spPr>
          <a:xfrm>
            <a:off x="619125" y="1965325"/>
            <a:ext cx="4191000" cy="3213100"/>
          </a:xfrm>
          <a:prstGeom prst="rect">
            <a:avLst/>
          </a:prstGeom>
        </p:spPr>
      </p:pic>
      <p:sp>
        <p:nvSpPr>
          <p:cNvPr id="7" name="Rectangle: Rounded Corners 6">
            <a:extLst>
              <a:ext uri="{FF2B5EF4-FFF2-40B4-BE49-F238E27FC236}">
                <a16:creationId xmlns:a16="http://schemas.microsoft.com/office/drawing/2014/main" id="{0607C038-E7AF-48AB-8D1E-2EE360BA8FA7}"/>
              </a:ext>
            </a:extLst>
          </p:cNvPr>
          <p:cNvSpPr>
            <a:spLocks noGrp="1"/>
          </p:cNvSpPr>
          <p:nvPr/>
        </p:nvSpPr>
        <p:spPr>
          <a:xfrm>
            <a:off x="5095875" y="1428750"/>
            <a:ext cx="623887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8" name="Rectangle 7">
            <a:extLst>
              <a:ext uri="{FF2B5EF4-FFF2-40B4-BE49-F238E27FC236}">
                <a16:creationId xmlns:a16="http://schemas.microsoft.com/office/drawing/2014/main" id="{82241752-7393-436A-AE85-48AFDEAC1894}"/>
              </a:ext>
            </a:extLst>
          </p:cNvPr>
          <p:cNvSpPr>
            <a:spLocks noGrp="1"/>
          </p:cNvSpPr>
          <p:nvPr/>
        </p:nvSpPr>
        <p:spPr>
          <a:xfrm>
            <a:off x="5305425" y="1600200"/>
            <a:ext cx="5819775" cy="22860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KEY ANATOMY</a:t>
            </a:r>
          </a:p>
        </p:txBody>
      </p:sp>
      <p:sp>
        <p:nvSpPr>
          <p:cNvPr id="9" name="Rectangle 8">
            <a:extLst>
              <a:ext uri="{FF2B5EF4-FFF2-40B4-BE49-F238E27FC236}">
                <a16:creationId xmlns:a16="http://schemas.microsoft.com/office/drawing/2014/main" id="{92E62075-B6DF-4698-9486-704EE1C88B72}"/>
              </a:ext>
            </a:extLst>
          </p:cNvPr>
          <p:cNvSpPr>
            <a:spLocks noGrp="1"/>
          </p:cNvSpPr>
          <p:nvPr/>
        </p:nvSpPr>
        <p:spPr>
          <a:xfrm>
            <a:off x="530542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1</a:t>
            </a:r>
          </a:p>
        </p:txBody>
      </p:sp>
      <p:sp>
        <p:nvSpPr>
          <p:cNvPr id="10" name="Rectangle 9">
            <a:extLst>
              <a:ext uri="{FF2B5EF4-FFF2-40B4-BE49-F238E27FC236}">
                <a16:creationId xmlns:a16="http://schemas.microsoft.com/office/drawing/2014/main" id="{9DF845ED-7CCC-426B-8A59-08310C837F44}"/>
              </a:ext>
            </a:extLst>
          </p:cNvPr>
          <p:cNvSpPr>
            <a:spLocks noGrp="1"/>
          </p:cNvSpPr>
          <p:nvPr/>
        </p:nvSpPr>
        <p:spPr>
          <a:xfrm>
            <a:off x="5686425" y="1924050"/>
            <a:ext cx="5429250" cy="4191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Arteries carry blood away from the heart</a:t>
            </a:r>
          </a:p>
        </p:txBody>
      </p:sp>
      <p:sp>
        <p:nvSpPr>
          <p:cNvPr id="11" name="Rectangle 10">
            <a:extLst>
              <a:ext uri="{FF2B5EF4-FFF2-40B4-BE49-F238E27FC236}">
                <a16:creationId xmlns:a16="http://schemas.microsoft.com/office/drawing/2014/main" id="{73ADE779-D6E6-404A-8559-D899B408DCF0}"/>
              </a:ext>
            </a:extLst>
          </p:cNvPr>
          <p:cNvSpPr>
            <a:spLocks noGrp="1"/>
          </p:cNvSpPr>
          <p:nvPr/>
        </p:nvSpPr>
        <p:spPr>
          <a:xfrm>
            <a:off x="5305425" y="24003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2</a:t>
            </a:r>
          </a:p>
        </p:txBody>
      </p:sp>
      <p:sp>
        <p:nvSpPr>
          <p:cNvPr id="12" name="Rectangle 11">
            <a:extLst>
              <a:ext uri="{FF2B5EF4-FFF2-40B4-BE49-F238E27FC236}">
                <a16:creationId xmlns:a16="http://schemas.microsoft.com/office/drawing/2014/main" id="{4BDEAED6-7984-4BED-93C8-BE396C6A4224}"/>
              </a:ext>
            </a:extLst>
          </p:cNvPr>
          <p:cNvSpPr>
            <a:spLocks noGrp="1"/>
          </p:cNvSpPr>
          <p:nvPr/>
        </p:nvSpPr>
        <p:spPr>
          <a:xfrm>
            <a:off x="5686425" y="2381250"/>
            <a:ext cx="5429250" cy="4191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Arterioles change resistance and control organ blood flow</a:t>
            </a:r>
          </a:p>
        </p:txBody>
      </p:sp>
      <p:sp>
        <p:nvSpPr>
          <p:cNvPr id="13" name="Rectangle 12">
            <a:extLst>
              <a:ext uri="{FF2B5EF4-FFF2-40B4-BE49-F238E27FC236}">
                <a16:creationId xmlns:a16="http://schemas.microsoft.com/office/drawing/2014/main" id="{E2A09F26-1CC7-494A-91A7-9DB8458F928F}"/>
              </a:ext>
            </a:extLst>
          </p:cNvPr>
          <p:cNvSpPr>
            <a:spLocks noGrp="1"/>
          </p:cNvSpPr>
          <p:nvPr/>
        </p:nvSpPr>
        <p:spPr>
          <a:xfrm>
            <a:off x="5305425" y="28575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3</a:t>
            </a:r>
          </a:p>
        </p:txBody>
      </p:sp>
      <p:sp>
        <p:nvSpPr>
          <p:cNvPr id="14" name="Rectangle 13">
            <a:extLst>
              <a:ext uri="{FF2B5EF4-FFF2-40B4-BE49-F238E27FC236}">
                <a16:creationId xmlns:a16="http://schemas.microsoft.com/office/drawing/2014/main" id="{C6BBAB7D-93C9-4EFD-9662-7F2EB948E782}"/>
              </a:ext>
            </a:extLst>
          </p:cNvPr>
          <p:cNvSpPr>
            <a:spLocks noGrp="1"/>
          </p:cNvSpPr>
          <p:nvPr/>
        </p:nvSpPr>
        <p:spPr>
          <a:xfrm>
            <a:off x="5686425" y="2838450"/>
            <a:ext cx="5429250" cy="4191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Capillaries allow exchange with tissues</a:t>
            </a:r>
          </a:p>
        </p:txBody>
      </p:sp>
      <p:sp>
        <p:nvSpPr>
          <p:cNvPr id="15" name="Rectangle 14">
            <a:extLst>
              <a:ext uri="{FF2B5EF4-FFF2-40B4-BE49-F238E27FC236}">
                <a16:creationId xmlns:a16="http://schemas.microsoft.com/office/drawing/2014/main" id="{81128B52-85D4-4886-A9C9-78A64996D971}"/>
              </a:ext>
            </a:extLst>
          </p:cNvPr>
          <p:cNvSpPr>
            <a:spLocks noGrp="1"/>
          </p:cNvSpPr>
          <p:nvPr/>
        </p:nvSpPr>
        <p:spPr>
          <a:xfrm>
            <a:off x="5305425" y="33147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4</a:t>
            </a:r>
          </a:p>
        </p:txBody>
      </p:sp>
      <p:sp>
        <p:nvSpPr>
          <p:cNvPr id="16" name="Rectangle 15">
            <a:extLst>
              <a:ext uri="{FF2B5EF4-FFF2-40B4-BE49-F238E27FC236}">
                <a16:creationId xmlns:a16="http://schemas.microsoft.com/office/drawing/2014/main" id="{4AAFC3A9-7988-436D-9069-6D98462BEF27}"/>
              </a:ext>
            </a:extLst>
          </p:cNvPr>
          <p:cNvSpPr>
            <a:spLocks noGrp="1"/>
          </p:cNvSpPr>
          <p:nvPr/>
        </p:nvSpPr>
        <p:spPr>
          <a:xfrm>
            <a:off x="5686425" y="3295650"/>
            <a:ext cx="5429250" cy="4191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Venules collect blood from capillaries</a:t>
            </a:r>
          </a:p>
        </p:txBody>
      </p:sp>
      <p:sp>
        <p:nvSpPr>
          <p:cNvPr id="17" name="Rectangle 16">
            <a:extLst>
              <a:ext uri="{FF2B5EF4-FFF2-40B4-BE49-F238E27FC236}">
                <a16:creationId xmlns:a16="http://schemas.microsoft.com/office/drawing/2014/main" id="{4CC4EF5F-4583-4122-9A86-4D88D1150726}"/>
              </a:ext>
            </a:extLst>
          </p:cNvPr>
          <p:cNvSpPr>
            <a:spLocks noGrp="1"/>
          </p:cNvSpPr>
          <p:nvPr/>
        </p:nvSpPr>
        <p:spPr>
          <a:xfrm>
            <a:off x="5305425" y="37719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5</a:t>
            </a:r>
          </a:p>
        </p:txBody>
      </p:sp>
      <p:sp>
        <p:nvSpPr>
          <p:cNvPr id="18" name="Rectangle 17">
            <a:extLst>
              <a:ext uri="{FF2B5EF4-FFF2-40B4-BE49-F238E27FC236}">
                <a16:creationId xmlns:a16="http://schemas.microsoft.com/office/drawing/2014/main" id="{52AA69D9-F9DA-4F3E-B717-B8706DD229CE}"/>
              </a:ext>
            </a:extLst>
          </p:cNvPr>
          <p:cNvSpPr>
            <a:spLocks noGrp="1"/>
          </p:cNvSpPr>
          <p:nvPr/>
        </p:nvSpPr>
        <p:spPr>
          <a:xfrm>
            <a:off x="5686425" y="3752850"/>
            <a:ext cx="5429250" cy="4191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Veins return blood and act as a volume reservoir</a:t>
            </a:r>
          </a:p>
        </p:txBody>
      </p:sp>
      <p:sp>
        <p:nvSpPr>
          <p:cNvPr id="19" name="Rectangle: Rounded Corners 18">
            <a:extLst>
              <a:ext uri="{FF2B5EF4-FFF2-40B4-BE49-F238E27FC236}">
                <a16:creationId xmlns:a16="http://schemas.microsoft.com/office/drawing/2014/main" id="{B8D0F019-CA8F-4BB6-ACB0-6744D71B7C1E}"/>
              </a:ext>
            </a:extLst>
          </p:cNvPr>
          <p:cNvSpPr>
            <a:spLocks noGrp="1"/>
          </p:cNvSpPr>
          <p:nvPr/>
        </p:nvSpPr>
        <p:spPr>
          <a:xfrm>
            <a:off x="5095875" y="4524375"/>
            <a:ext cx="3000375" cy="1285875"/>
          </a:xfrm>
          <a:prstGeom prst="roundRect">
            <a:avLst>
              <a:gd name="adj" fmla="val 13333"/>
            </a:avLst>
          </a:prstGeom>
          <a:solidFill>
            <a:srgbClr val="FFF7E5"/>
          </a:solidFill>
          <a:ln w="9525">
            <a:solidFill>
              <a:srgbClr val="FFF7E5"/>
            </a:solidFill>
            <a:prstDash val="solid"/>
          </a:ln>
        </p:spPr>
        <p:txBody>
          <a:bodyPr/>
          <a:lstStyle/>
          <a:p>
            <a:endParaRPr lang="en-GB"/>
          </a:p>
        </p:txBody>
      </p:sp>
      <p:sp>
        <p:nvSpPr>
          <p:cNvPr id="20" name="Rectangle 19">
            <a:extLst>
              <a:ext uri="{FF2B5EF4-FFF2-40B4-BE49-F238E27FC236}">
                <a16:creationId xmlns:a16="http://schemas.microsoft.com/office/drawing/2014/main" id="{AB77E17D-BF9E-4230-A010-CF0BB9C9F26C}"/>
              </a:ext>
            </a:extLst>
          </p:cNvPr>
          <p:cNvSpPr>
            <a:spLocks noGrp="1"/>
          </p:cNvSpPr>
          <p:nvPr/>
        </p:nvSpPr>
        <p:spPr>
          <a:xfrm>
            <a:off x="5095875" y="4524375"/>
            <a:ext cx="66675" cy="1285875"/>
          </a:xfrm>
          <a:prstGeom prst="rect">
            <a:avLst/>
          </a:prstGeom>
          <a:solidFill>
            <a:srgbClr val="F28C3A"/>
          </a:solidFill>
          <a:ln w="0">
            <a:noFill/>
          </a:ln>
        </p:spPr>
        <p:txBody>
          <a:bodyPr/>
          <a:lstStyle/>
          <a:p>
            <a:endParaRPr lang="en-GB"/>
          </a:p>
        </p:txBody>
      </p:sp>
      <p:sp>
        <p:nvSpPr>
          <p:cNvPr id="21" name="Rectangle 20">
            <a:extLst>
              <a:ext uri="{FF2B5EF4-FFF2-40B4-BE49-F238E27FC236}">
                <a16:creationId xmlns:a16="http://schemas.microsoft.com/office/drawing/2014/main" id="{B4EAE054-44DE-4327-BB7F-C30EA680C38E}"/>
              </a:ext>
            </a:extLst>
          </p:cNvPr>
          <p:cNvSpPr>
            <a:spLocks noGrp="1"/>
          </p:cNvSpPr>
          <p:nvPr/>
        </p:nvSpPr>
        <p:spPr>
          <a:xfrm>
            <a:off x="5324475" y="4686300"/>
            <a:ext cx="260032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Vasoconstriction</a:t>
            </a:r>
          </a:p>
        </p:txBody>
      </p:sp>
      <p:sp>
        <p:nvSpPr>
          <p:cNvPr id="22" name="Rectangle 21">
            <a:extLst>
              <a:ext uri="{FF2B5EF4-FFF2-40B4-BE49-F238E27FC236}">
                <a16:creationId xmlns:a16="http://schemas.microsoft.com/office/drawing/2014/main" id="{353EE985-D633-45BE-AE29-377F3B949E85}"/>
              </a:ext>
            </a:extLst>
          </p:cNvPr>
          <p:cNvSpPr>
            <a:spLocks noGrp="1"/>
          </p:cNvSpPr>
          <p:nvPr/>
        </p:nvSpPr>
        <p:spPr>
          <a:xfrm>
            <a:off x="5324475" y="5038725"/>
            <a:ext cx="2600325"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Smooth muscle narrows arterioles. Resistance rises and local blood flow falls.</a:t>
            </a:r>
          </a:p>
        </p:txBody>
      </p:sp>
      <p:sp>
        <p:nvSpPr>
          <p:cNvPr id="23" name="Rectangle: Rounded Corners 22">
            <a:extLst>
              <a:ext uri="{FF2B5EF4-FFF2-40B4-BE49-F238E27FC236}">
                <a16:creationId xmlns:a16="http://schemas.microsoft.com/office/drawing/2014/main" id="{02ECF42A-5941-4A61-8C2A-B99F8EF7CF1F}"/>
              </a:ext>
            </a:extLst>
          </p:cNvPr>
          <p:cNvSpPr>
            <a:spLocks noGrp="1"/>
          </p:cNvSpPr>
          <p:nvPr/>
        </p:nvSpPr>
        <p:spPr>
          <a:xfrm>
            <a:off x="8334375" y="4524375"/>
            <a:ext cx="3000375" cy="1285875"/>
          </a:xfrm>
          <a:prstGeom prst="roundRect">
            <a:avLst>
              <a:gd name="adj" fmla="val 13333"/>
            </a:avLst>
          </a:prstGeom>
          <a:solidFill>
            <a:srgbClr val="EAF5F8"/>
          </a:solidFill>
          <a:ln w="9525">
            <a:solidFill>
              <a:srgbClr val="EAF5F8"/>
            </a:solidFill>
            <a:prstDash val="solid"/>
          </a:ln>
        </p:spPr>
        <p:txBody>
          <a:bodyPr/>
          <a:lstStyle/>
          <a:p>
            <a:endParaRPr lang="en-GB"/>
          </a:p>
        </p:txBody>
      </p:sp>
      <p:sp>
        <p:nvSpPr>
          <p:cNvPr id="24" name="Rectangle 23">
            <a:extLst>
              <a:ext uri="{FF2B5EF4-FFF2-40B4-BE49-F238E27FC236}">
                <a16:creationId xmlns:a16="http://schemas.microsoft.com/office/drawing/2014/main" id="{FB52C2EA-1AF7-4EF0-96EE-E051908FEFF4}"/>
              </a:ext>
            </a:extLst>
          </p:cNvPr>
          <p:cNvSpPr>
            <a:spLocks noGrp="1"/>
          </p:cNvSpPr>
          <p:nvPr/>
        </p:nvSpPr>
        <p:spPr>
          <a:xfrm>
            <a:off x="8334375" y="4524375"/>
            <a:ext cx="66675" cy="1285875"/>
          </a:xfrm>
          <a:prstGeom prst="rect">
            <a:avLst/>
          </a:prstGeom>
          <a:solidFill>
            <a:srgbClr val="178A92"/>
          </a:solidFill>
          <a:ln w="0">
            <a:noFill/>
          </a:ln>
        </p:spPr>
        <p:txBody>
          <a:bodyPr/>
          <a:lstStyle/>
          <a:p>
            <a:endParaRPr lang="en-GB"/>
          </a:p>
        </p:txBody>
      </p:sp>
      <p:sp>
        <p:nvSpPr>
          <p:cNvPr id="25" name="Rectangle 24">
            <a:extLst>
              <a:ext uri="{FF2B5EF4-FFF2-40B4-BE49-F238E27FC236}">
                <a16:creationId xmlns:a16="http://schemas.microsoft.com/office/drawing/2014/main" id="{F9D96A4B-5EE8-451A-92DE-F98B1EB2B036}"/>
              </a:ext>
            </a:extLst>
          </p:cNvPr>
          <p:cNvSpPr>
            <a:spLocks noGrp="1"/>
          </p:cNvSpPr>
          <p:nvPr/>
        </p:nvSpPr>
        <p:spPr>
          <a:xfrm>
            <a:off x="8562975" y="4686300"/>
            <a:ext cx="260032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Vasodilation</a:t>
            </a:r>
          </a:p>
        </p:txBody>
      </p:sp>
      <p:sp>
        <p:nvSpPr>
          <p:cNvPr id="26" name="Rectangle 25">
            <a:extLst>
              <a:ext uri="{FF2B5EF4-FFF2-40B4-BE49-F238E27FC236}">
                <a16:creationId xmlns:a16="http://schemas.microsoft.com/office/drawing/2014/main" id="{61EE47AE-71D8-4379-A8FB-8C26502E1A31}"/>
              </a:ext>
            </a:extLst>
          </p:cNvPr>
          <p:cNvSpPr>
            <a:spLocks noGrp="1"/>
          </p:cNvSpPr>
          <p:nvPr/>
        </p:nvSpPr>
        <p:spPr>
          <a:xfrm>
            <a:off x="8562975" y="5038725"/>
            <a:ext cx="2600325"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Smooth muscle relaxes. Resistance falls and local blood flow rises.</a:t>
            </a:r>
          </a:p>
        </p:txBody>
      </p:sp>
      <p:sp>
        <p:nvSpPr>
          <p:cNvPr id="27" name="Rectangle: Rounded Corners 26">
            <a:extLst>
              <a:ext uri="{FF2B5EF4-FFF2-40B4-BE49-F238E27FC236}">
                <a16:creationId xmlns:a16="http://schemas.microsoft.com/office/drawing/2014/main" id="{A81A7549-0713-443B-B546-DAFBC57AAE68}"/>
              </a:ext>
            </a:extLst>
          </p:cNvPr>
          <p:cNvSpPr>
            <a:spLocks noGrp="1"/>
          </p:cNvSpPr>
          <p:nvPr/>
        </p:nvSpPr>
        <p:spPr>
          <a:xfrm>
            <a:off x="514350" y="6162675"/>
            <a:ext cx="11163300" cy="400050"/>
          </a:xfrm>
          <a:prstGeom prst="roundRect">
            <a:avLst>
              <a:gd name="adj" fmla="val 30952"/>
            </a:avLst>
          </a:prstGeom>
          <a:solidFill>
            <a:srgbClr val="FFF0ED"/>
          </a:solidFill>
          <a:ln w="9525">
            <a:solidFill>
              <a:srgbClr val="FFF0ED"/>
            </a:solidFill>
            <a:prstDash val="solid"/>
          </a:ln>
        </p:spPr>
        <p:txBody>
          <a:bodyPr/>
          <a:lstStyle/>
          <a:p>
            <a:endParaRPr lang="en-GB"/>
          </a:p>
        </p:txBody>
      </p:sp>
      <p:sp>
        <p:nvSpPr>
          <p:cNvPr id="28" name="Rectangle 27">
            <a:extLst>
              <a:ext uri="{FF2B5EF4-FFF2-40B4-BE49-F238E27FC236}">
                <a16:creationId xmlns:a16="http://schemas.microsoft.com/office/drawing/2014/main" id="{A2B2D3B4-CDFD-427D-9345-28D835DCA835}"/>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Blood pressure depends partly on cardiac output and systemic vascular resistance.</a:t>
            </a:r>
          </a:p>
        </p:txBody>
      </p:sp>
    </p:spTree>
    <p:extLst>
      <p:ext uri="{BB962C8B-B14F-4D97-AF65-F5344CB8AC3E}">
        <p14:creationId xmlns:p14="http://schemas.microsoft.com/office/powerpoint/2010/main" val="67429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C597B32-68E6-FB6B-57A7-8AF048E39AFF}"/>
              </a:ext>
            </a:extLst>
          </p:cNvPr>
          <p:cNvSpPr>
            <a:spLocks noGrp="1"/>
          </p:cNvSpPr>
          <p:nvPr>
            <p:ph type="title"/>
          </p:nvPr>
        </p:nvSpPr>
        <p:spPr>
          <a:xfrm>
            <a:off x="6094105" y="802955"/>
            <a:ext cx="4977976" cy="1454051"/>
          </a:xfrm>
        </p:spPr>
        <p:txBody>
          <a:bodyPr>
            <a:normAutofit/>
          </a:bodyPr>
          <a:lstStyle/>
          <a:p>
            <a:r>
              <a:rPr lang="en-US" sz="3600">
                <a:solidFill>
                  <a:schemeClr val="tx2"/>
                </a:solidFill>
              </a:rPr>
              <a:t>MAP </a:t>
            </a:r>
            <a:endParaRPr lang="en-GB" sz="3600">
              <a:solidFill>
                <a:schemeClr val="tx2"/>
              </a:solidFill>
            </a:endParaRPr>
          </a:p>
        </p:txBody>
      </p:sp>
      <p:pic>
        <p:nvPicPr>
          <p:cNvPr id="10" name="Graphic 9" descr="Heart with Pulse">
            <a:extLst>
              <a:ext uri="{FF2B5EF4-FFF2-40B4-BE49-F238E27FC236}">
                <a16:creationId xmlns:a16="http://schemas.microsoft.com/office/drawing/2014/main" id="{0803A880-7280-7B68-A78B-49D0F95069C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6" name="Content Placeholder 5">
            <a:extLst>
              <a:ext uri="{FF2B5EF4-FFF2-40B4-BE49-F238E27FC236}">
                <a16:creationId xmlns:a16="http://schemas.microsoft.com/office/drawing/2014/main" id="{C4A0DAE9-8644-123A-7BFF-A17E24E2F694}"/>
              </a:ext>
            </a:extLst>
          </p:cNvPr>
          <p:cNvSpPr>
            <a:spLocks noGrp="1"/>
          </p:cNvSpPr>
          <p:nvPr>
            <p:ph idx="1"/>
          </p:nvPr>
        </p:nvSpPr>
        <p:spPr>
          <a:xfrm>
            <a:off x="5931240" y="1889090"/>
            <a:ext cx="5136912" cy="4171881"/>
          </a:xfrm>
        </p:spPr>
        <p:txBody>
          <a:bodyPr anchor="ctr">
            <a:normAutofit/>
          </a:bodyPr>
          <a:lstStyle/>
          <a:p>
            <a:r>
              <a:rPr lang="en-GB" sz="1800" dirty="0">
                <a:solidFill>
                  <a:schemeClr val="tx2"/>
                </a:solidFill>
              </a:rPr>
              <a:t>MAP reflects the average pressure in the arteries over an entire heartbeat, taking into account both the systolic and diastolic phases. It’s an important indicator of whether the body’s organs are receiving enough blood and oxygen. </a:t>
            </a:r>
          </a:p>
          <a:p>
            <a:r>
              <a:rPr lang="en-GB" sz="1800" dirty="0">
                <a:solidFill>
                  <a:schemeClr val="tx2"/>
                </a:solidFill>
              </a:rPr>
              <a:t>When MAP drops below 60 mmHg, tissues may become under‑perfused, increasing the risk of organ damage. Conversely, a consistently elevated MAP can signal hypertension or a heightened risk of cardiovascular complications</a:t>
            </a:r>
          </a:p>
        </p:txBody>
      </p:sp>
      <p:grpSp>
        <p:nvGrpSpPr>
          <p:cNvPr id="17" name="Group 16">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8" name="Freeform: Shape 17">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10350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F4D48-DB61-1880-2A6A-4EC9FF272053}"/>
            </a:ext>
          </a:extLst>
        </p:cNvPr>
        <p:cNvGrpSpPr/>
        <p:nvPr/>
      </p:nvGrpSpPr>
      <p:grpSpPr>
        <a:xfrm>
          <a:off x="0" y="0"/>
          <a:ext cx="0" cy="0"/>
          <a:chOff x="0" y="0"/>
          <a:chExt cx="0" cy="0"/>
        </a:xfrm>
      </p:grpSpPr>
      <p:sp>
        <p:nvSpPr>
          <p:cNvPr id="33" name="Rectangle 32">
            <a:extLst>
              <a:ext uri="{FF2B5EF4-FFF2-40B4-BE49-F238E27FC236}">
                <a16:creationId xmlns:a16="http://schemas.microsoft.com/office/drawing/2014/main" id="{41C84221-E04C-D930-ECB0-BFFF1C3C7B46}"/>
              </a:ext>
            </a:extLst>
          </p:cNvPr>
          <p:cNvSpPr>
            <a:spLocks noGrp="1"/>
          </p:cNvSpPr>
          <p:nvPr/>
        </p:nvSpPr>
        <p:spPr>
          <a:xfrm>
            <a:off x="0" y="0"/>
            <a:ext cx="152400" cy="6858000"/>
          </a:xfrm>
          <a:prstGeom prst="rect">
            <a:avLst/>
          </a:prstGeom>
          <a:solidFill>
            <a:srgbClr val="4477AA"/>
          </a:solidFill>
          <a:ln w="0">
            <a:noFill/>
            <a:prstDash val="solid"/>
          </a:ln>
        </p:spPr>
        <p:txBody>
          <a:bodyPr/>
          <a:lstStyle/>
          <a:p>
            <a:endParaRPr lang="en-GB"/>
          </a:p>
        </p:txBody>
      </p:sp>
      <p:sp>
        <p:nvSpPr>
          <p:cNvPr id="2" name="Rectangle 1">
            <a:extLst>
              <a:ext uri="{FF2B5EF4-FFF2-40B4-BE49-F238E27FC236}">
                <a16:creationId xmlns:a16="http://schemas.microsoft.com/office/drawing/2014/main" id="{6579909D-C69F-C5A1-8803-210A4E55355A}"/>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Blood vessels route blood—and defend pressure</a:t>
            </a:r>
          </a:p>
        </p:txBody>
      </p:sp>
      <p:sp>
        <p:nvSpPr>
          <p:cNvPr id="3" name="Rectangle 2">
            <a:extLst>
              <a:ext uri="{FF2B5EF4-FFF2-40B4-BE49-F238E27FC236}">
                <a16:creationId xmlns:a16="http://schemas.microsoft.com/office/drawing/2014/main" id="{DEEE87EE-EF50-EC07-BEB4-D5743D6F327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Arterioles control resistance; veins control how much blood returns to the heart</a:t>
            </a:r>
          </a:p>
        </p:txBody>
      </p:sp>
      <p:sp>
        <p:nvSpPr>
          <p:cNvPr id="4" name="Straight Connector 3">
            <a:extLst>
              <a:ext uri="{FF2B5EF4-FFF2-40B4-BE49-F238E27FC236}">
                <a16:creationId xmlns:a16="http://schemas.microsoft.com/office/drawing/2014/main" id="{6EFD88BA-09EF-9E99-31A6-47EB1DA0B333}"/>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D63BF076-A46E-6D77-2A38-C732870A4EAD}"/>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477AA"/>
                </a:solidFill>
                <a:latin typeface="Nimbus Sans"/>
                <a:ea typeface="Nimbus Sans"/>
                <a:cs typeface="Nimbus Sans"/>
              </a:defRPr>
            </a:pPr>
            <a:r>
              <a:rPr sz="1200" b="1">
                <a:solidFill>
                  <a:srgbClr val="4477AA"/>
                </a:solidFill>
                <a:latin typeface="Nimbus Sans"/>
                <a:ea typeface="Nimbus Sans"/>
                <a:cs typeface="Nimbus Sans"/>
              </a:rPr>
              <a:t>48</a:t>
            </a:r>
          </a:p>
        </p:txBody>
      </p:sp>
      <p:sp>
        <p:nvSpPr>
          <p:cNvPr id="6" name="Rectangle: Rounded Corners 5">
            <a:extLst>
              <a:ext uri="{FF2B5EF4-FFF2-40B4-BE49-F238E27FC236}">
                <a16:creationId xmlns:a16="http://schemas.microsoft.com/office/drawing/2014/main" id="{BE29A9A6-F0FC-9A0B-FF98-A099C82E313D}"/>
              </a:ext>
            </a:extLst>
          </p:cNvPr>
          <p:cNvSpPr>
            <a:spLocks noGrp="1"/>
          </p:cNvSpPr>
          <p:nvPr/>
        </p:nvSpPr>
        <p:spPr>
          <a:xfrm>
            <a:off x="533400" y="1657350"/>
            <a:ext cx="2476500" cy="2076450"/>
          </a:xfrm>
          <a:prstGeom prst="roundRect">
            <a:avLst>
              <a:gd name="adj" fmla="val 8257"/>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7" name="Rectangle: Rounded Corners 6">
            <a:extLst>
              <a:ext uri="{FF2B5EF4-FFF2-40B4-BE49-F238E27FC236}">
                <a16:creationId xmlns:a16="http://schemas.microsoft.com/office/drawing/2014/main" id="{6BF9421B-39F1-3574-657E-9DD0A4330945}"/>
              </a:ext>
            </a:extLst>
          </p:cNvPr>
          <p:cNvSpPr>
            <a:spLocks noGrp="1"/>
          </p:cNvSpPr>
          <p:nvPr/>
        </p:nvSpPr>
        <p:spPr>
          <a:xfrm>
            <a:off x="533400" y="1657350"/>
            <a:ext cx="2476500" cy="952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C471DA71-0920-2DD6-FD18-4F3F564DA7A5}"/>
              </a:ext>
            </a:extLst>
          </p:cNvPr>
          <p:cNvSpPr>
            <a:spLocks noGrp="1"/>
          </p:cNvSpPr>
          <p:nvPr/>
        </p:nvSpPr>
        <p:spPr>
          <a:xfrm>
            <a:off x="723900" y="1924050"/>
            <a:ext cx="2095500" cy="323850"/>
          </a:xfrm>
          <a:prstGeom prst="rect">
            <a:avLst/>
          </a:prstGeom>
          <a:noFill/>
          <a:ln w="0">
            <a:noFill/>
          </a:ln>
        </p:spPr>
        <p:txBody>
          <a:bodyPr wrap="square" lIns="0" tIns="0" rIns="0" bIns="0" anchor="t">
            <a:normAutofit/>
          </a:bodyPr>
          <a:lstStyle/>
          <a:p>
            <a:pPr algn="ctr">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ELASTIC ARTERIES</a:t>
            </a:r>
          </a:p>
        </p:txBody>
      </p:sp>
      <p:sp>
        <p:nvSpPr>
          <p:cNvPr id="9" name="Rectangle 8">
            <a:extLst>
              <a:ext uri="{FF2B5EF4-FFF2-40B4-BE49-F238E27FC236}">
                <a16:creationId xmlns:a16="http://schemas.microsoft.com/office/drawing/2014/main" id="{047C7A49-CD3D-86CC-0A0E-D86EE0C2B560}"/>
              </a:ext>
            </a:extLst>
          </p:cNvPr>
          <p:cNvSpPr>
            <a:spLocks noGrp="1"/>
          </p:cNvSpPr>
          <p:nvPr/>
        </p:nvSpPr>
        <p:spPr>
          <a:xfrm>
            <a:off x="742950" y="2400300"/>
            <a:ext cx="2057400" cy="971550"/>
          </a:xfrm>
          <a:prstGeom prst="rect">
            <a:avLst/>
          </a:prstGeom>
          <a:noFill/>
          <a:ln w="0">
            <a:noFill/>
          </a:ln>
        </p:spPr>
        <p:txBody>
          <a:bodyPr wrap="square" lIns="0" tIns="0" rIns="0" bIns="0" anchor="t">
            <a:normAutofit/>
          </a:bodyPr>
          <a:lstStyle/>
          <a:p>
            <a:pPr algn="ctr">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Conduct blood and smooth the pulse created by ventricular ejection.</a:t>
            </a:r>
          </a:p>
        </p:txBody>
      </p:sp>
      <p:sp>
        <p:nvSpPr>
          <p:cNvPr id="10" name="Rectangle: Rounded Corners 9">
            <a:extLst>
              <a:ext uri="{FF2B5EF4-FFF2-40B4-BE49-F238E27FC236}">
                <a16:creationId xmlns:a16="http://schemas.microsoft.com/office/drawing/2014/main" id="{EA1DA61C-8FBD-B083-EA43-F865D65DA52F}"/>
              </a:ext>
            </a:extLst>
          </p:cNvPr>
          <p:cNvSpPr>
            <a:spLocks noGrp="1"/>
          </p:cNvSpPr>
          <p:nvPr/>
        </p:nvSpPr>
        <p:spPr>
          <a:xfrm>
            <a:off x="3333750" y="1657350"/>
            <a:ext cx="2476500" cy="2076450"/>
          </a:xfrm>
          <a:prstGeom prst="roundRect">
            <a:avLst>
              <a:gd name="adj" fmla="val 8257"/>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1" name="Rectangle: Rounded Corners 10">
            <a:extLst>
              <a:ext uri="{FF2B5EF4-FFF2-40B4-BE49-F238E27FC236}">
                <a16:creationId xmlns:a16="http://schemas.microsoft.com/office/drawing/2014/main" id="{ED47E6CA-3B95-69C0-6082-B83FEE3DE759}"/>
              </a:ext>
            </a:extLst>
          </p:cNvPr>
          <p:cNvSpPr>
            <a:spLocks noGrp="1"/>
          </p:cNvSpPr>
          <p:nvPr/>
        </p:nvSpPr>
        <p:spPr>
          <a:xfrm>
            <a:off x="3333750" y="1657350"/>
            <a:ext cx="2476500" cy="95250"/>
          </a:xfrm>
          <a:prstGeom prst="roundRect">
            <a:avLst>
              <a:gd name="adj" fmla="val 50000"/>
            </a:avLst>
          </a:prstGeom>
          <a:solidFill>
            <a:srgbClr val="4477AA"/>
          </a:solidFill>
          <a:ln w="0">
            <a:noFill/>
            <a:prstDash val="solid"/>
          </a:ln>
        </p:spPr>
        <p:txBody>
          <a:bodyPr/>
          <a:lstStyle/>
          <a:p>
            <a:endParaRPr lang="en-GB"/>
          </a:p>
        </p:txBody>
      </p:sp>
      <p:sp>
        <p:nvSpPr>
          <p:cNvPr id="12" name="Rectangle 11">
            <a:extLst>
              <a:ext uri="{FF2B5EF4-FFF2-40B4-BE49-F238E27FC236}">
                <a16:creationId xmlns:a16="http://schemas.microsoft.com/office/drawing/2014/main" id="{A34A0D7C-1AAB-CBA3-7200-8C0178297BC5}"/>
              </a:ext>
            </a:extLst>
          </p:cNvPr>
          <p:cNvSpPr>
            <a:spLocks noGrp="1"/>
          </p:cNvSpPr>
          <p:nvPr/>
        </p:nvSpPr>
        <p:spPr>
          <a:xfrm>
            <a:off x="3524250" y="1924050"/>
            <a:ext cx="2095500" cy="323850"/>
          </a:xfrm>
          <a:prstGeom prst="rect">
            <a:avLst/>
          </a:prstGeom>
          <a:noFill/>
          <a:ln w="0">
            <a:noFill/>
          </a:ln>
        </p:spPr>
        <p:txBody>
          <a:bodyPr wrap="square" lIns="0" tIns="0" rIns="0" bIns="0" anchor="t">
            <a:normAutofit/>
          </a:bodyPr>
          <a:lstStyle/>
          <a:p>
            <a:pPr algn="ctr">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ARTERIOLES</a:t>
            </a:r>
          </a:p>
        </p:txBody>
      </p:sp>
      <p:sp>
        <p:nvSpPr>
          <p:cNvPr id="13" name="Rectangle 12">
            <a:extLst>
              <a:ext uri="{FF2B5EF4-FFF2-40B4-BE49-F238E27FC236}">
                <a16:creationId xmlns:a16="http://schemas.microsoft.com/office/drawing/2014/main" id="{8FEB098B-53C3-740F-C6B9-8D366B912029}"/>
              </a:ext>
            </a:extLst>
          </p:cNvPr>
          <p:cNvSpPr>
            <a:spLocks noGrp="1"/>
          </p:cNvSpPr>
          <p:nvPr/>
        </p:nvSpPr>
        <p:spPr>
          <a:xfrm>
            <a:off x="3543300" y="2400300"/>
            <a:ext cx="2057400" cy="971550"/>
          </a:xfrm>
          <a:prstGeom prst="rect">
            <a:avLst/>
          </a:prstGeom>
          <a:noFill/>
          <a:ln w="0">
            <a:noFill/>
          </a:ln>
        </p:spPr>
        <p:txBody>
          <a:bodyPr wrap="square" lIns="0" tIns="0" rIns="0" bIns="0" anchor="t">
            <a:normAutofit/>
          </a:bodyPr>
          <a:lstStyle/>
          <a:p>
            <a:pPr algn="ctr">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Primary resistance vessels. A small change in radius produces a large change in resistance and organ flow.</a:t>
            </a:r>
          </a:p>
        </p:txBody>
      </p:sp>
      <p:sp>
        <p:nvSpPr>
          <p:cNvPr id="14" name="Rectangle: Rounded Corners 13">
            <a:extLst>
              <a:ext uri="{FF2B5EF4-FFF2-40B4-BE49-F238E27FC236}">
                <a16:creationId xmlns:a16="http://schemas.microsoft.com/office/drawing/2014/main" id="{A7B5DF10-B4D0-B7C0-7540-FEB3712213B8}"/>
              </a:ext>
            </a:extLst>
          </p:cNvPr>
          <p:cNvSpPr>
            <a:spLocks noGrp="1"/>
          </p:cNvSpPr>
          <p:nvPr/>
        </p:nvSpPr>
        <p:spPr>
          <a:xfrm>
            <a:off x="6134100" y="1657350"/>
            <a:ext cx="2476500" cy="2076450"/>
          </a:xfrm>
          <a:prstGeom prst="roundRect">
            <a:avLst>
              <a:gd name="adj" fmla="val 8257"/>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5" name="Rectangle: Rounded Corners 14">
            <a:extLst>
              <a:ext uri="{FF2B5EF4-FFF2-40B4-BE49-F238E27FC236}">
                <a16:creationId xmlns:a16="http://schemas.microsoft.com/office/drawing/2014/main" id="{BE069B5A-A024-050F-7BF7-97245B1D1940}"/>
              </a:ext>
            </a:extLst>
          </p:cNvPr>
          <p:cNvSpPr>
            <a:spLocks noGrp="1"/>
          </p:cNvSpPr>
          <p:nvPr/>
        </p:nvSpPr>
        <p:spPr>
          <a:xfrm>
            <a:off x="6134100" y="1657350"/>
            <a:ext cx="2476500" cy="95250"/>
          </a:xfrm>
          <a:prstGeom prst="roundRect">
            <a:avLst>
              <a:gd name="adj" fmla="val 50000"/>
            </a:avLst>
          </a:prstGeom>
          <a:solidFill>
            <a:srgbClr val="4D8B68"/>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922C3CE0-1B18-EB07-5147-DAD93954C8DE}"/>
              </a:ext>
            </a:extLst>
          </p:cNvPr>
          <p:cNvSpPr>
            <a:spLocks noGrp="1"/>
          </p:cNvSpPr>
          <p:nvPr/>
        </p:nvSpPr>
        <p:spPr>
          <a:xfrm>
            <a:off x="6324600" y="1924050"/>
            <a:ext cx="2095500" cy="323850"/>
          </a:xfrm>
          <a:prstGeom prst="rect">
            <a:avLst/>
          </a:prstGeom>
          <a:noFill/>
          <a:ln w="0">
            <a:noFill/>
          </a:ln>
        </p:spPr>
        <p:txBody>
          <a:bodyPr wrap="square" lIns="0" tIns="0" rIns="0" bIns="0" anchor="t">
            <a:normAutofit/>
          </a:bodyPr>
          <a:lstStyle/>
          <a:p>
            <a:pPr algn="ctr">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CAPILLARIES</a:t>
            </a:r>
          </a:p>
        </p:txBody>
      </p:sp>
      <p:sp>
        <p:nvSpPr>
          <p:cNvPr id="17" name="Rectangle 16">
            <a:extLst>
              <a:ext uri="{FF2B5EF4-FFF2-40B4-BE49-F238E27FC236}">
                <a16:creationId xmlns:a16="http://schemas.microsoft.com/office/drawing/2014/main" id="{2677E4A2-D2E4-5507-89CC-1925E03A20E1}"/>
              </a:ext>
            </a:extLst>
          </p:cNvPr>
          <p:cNvSpPr>
            <a:spLocks noGrp="1"/>
          </p:cNvSpPr>
          <p:nvPr/>
        </p:nvSpPr>
        <p:spPr>
          <a:xfrm>
            <a:off x="6343650" y="2400300"/>
            <a:ext cx="2057400" cy="971550"/>
          </a:xfrm>
          <a:prstGeom prst="rect">
            <a:avLst/>
          </a:prstGeom>
          <a:noFill/>
          <a:ln w="0">
            <a:noFill/>
          </a:ln>
        </p:spPr>
        <p:txBody>
          <a:bodyPr wrap="square" lIns="0" tIns="0" rIns="0" bIns="0" anchor="t">
            <a:normAutofit/>
          </a:bodyPr>
          <a:lstStyle/>
          <a:p>
            <a:pPr algn="ctr">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Large exchange surface for gases, fluid, nutrients and waste.</a:t>
            </a:r>
          </a:p>
        </p:txBody>
      </p:sp>
      <p:sp>
        <p:nvSpPr>
          <p:cNvPr id="18" name="Rectangle: Rounded Corners 17">
            <a:extLst>
              <a:ext uri="{FF2B5EF4-FFF2-40B4-BE49-F238E27FC236}">
                <a16:creationId xmlns:a16="http://schemas.microsoft.com/office/drawing/2014/main" id="{1942EC75-8FAD-9961-31FD-6BFEF61DE43A}"/>
              </a:ext>
            </a:extLst>
          </p:cNvPr>
          <p:cNvSpPr>
            <a:spLocks noGrp="1"/>
          </p:cNvSpPr>
          <p:nvPr/>
        </p:nvSpPr>
        <p:spPr>
          <a:xfrm>
            <a:off x="8934450" y="1657350"/>
            <a:ext cx="2476500" cy="2076450"/>
          </a:xfrm>
          <a:prstGeom prst="roundRect">
            <a:avLst>
              <a:gd name="adj" fmla="val 8257"/>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9" name="Rectangle: Rounded Corners 18">
            <a:extLst>
              <a:ext uri="{FF2B5EF4-FFF2-40B4-BE49-F238E27FC236}">
                <a16:creationId xmlns:a16="http://schemas.microsoft.com/office/drawing/2014/main" id="{1219FE7A-567E-FF7F-9923-35A300C840AE}"/>
              </a:ext>
            </a:extLst>
          </p:cNvPr>
          <p:cNvSpPr>
            <a:spLocks noGrp="1"/>
          </p:cNvSpPr>
          <p:nvPr/>
        </p:nvSpPr>
        <p:spPr>
          <a:xfrm>
            <a:off x="8934450" y="1657350"/>
            <a:ext cx="2476500" cy="95250"/>
          </a:xfrm>
          <a:prstGeom prst="roundRect">
            <a:avLst>
              <a:gd name="adj" fmla="val 50000"/>
            </a:avLst>
          </a:prstGeom>
          <a:solidFill>
            <a:srgbClr val="745A9C"/>
          </a:solidFill>
          <a:ln w="0">
            <a:noFill/>
            <a:prstDash val="solid"/>
          </a:ln>
        </p:spPr>
        <p:txBody>
          <a:bodyPr/>
          <a:lstStyle/>
          <a:p>
            <a:endParaRPr lang="en-GB"/>
          </a:p>
        </p:txBody>
      </p:sp>
      <p:sp>
        <p:nvSpPr>
          <p:cNvPr id="20" name="Rectangle 19">
            <a:extLst>
              <a:ext uri="{FF2B5EF4-FFF2-40B4-BE49-F238E27FC236}">
                <a16:creationId xmlns:a16="http://schemas.microsoft.com/office/drawing/2014/main" id="{E0E8779F-FA6E-7B82-62C0-4BDD28D88123}"/>
              </a:ext>
            </a:extLst>
          </p:cNvPr>
          <p:cNvSpPr>
            <a:spLocks noGrp="1"/>
          </p:cNvSpPr>
          <p:nvPr/>
        </p:nvSpPr>
        <p:spPr>
          <a:xfrm>
            <a:off x="9124950" y="1924050"/>
            <a:ext cx="2095500" cy="323850"/>
          </a:xfrm>
          <a:prstGeom prst="rect">
            <a:avLst/>
          </a:prstGeom>
          <a:noFill/>
          <a:ln w="0">
            <a:noFill/>
          </a:ln>
        </p:spPr>
        <p:txBody>
          <a:bodyPr wrap="square" lIns="0" tIns="0" rIns="0" bIns="0" anchor="t">
            <a:normAutofit/>
          </a:bodyPr>
          <a:lstStyle/>
          <a:p>
            <a:pPr algn="ctr">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VEINS</a:t>
            </a:r>
          </a:p>
        </p:txBody>
      </p:sp>
      <p:sp>
        <p:nvSpPr>
          <p:cNvPr id="21" name="Rectangle 20">
            <a:extLst>
              <a:ext uri="{FF2B5EF4-FFF2-40B4-BE49-F238E27FC236}">
                <a16:creationId xmlns:a16="http://schemas.microsoft.com/office/drawing/2014/main" id="{C3465268-03E7-D0BF-BB1D-6C4A392BEBE8}"/>
              </a:ext>
            </a:extLst>
          </p:cNvPr>
          <p:cNvSpPr>
            <a:spLocks noGrp="1"/>
          </p:cNvSpPr>
          <p:nvPr/>
        </p:nvSpPr>
        <p:spPr>
          <a:xfrm>
            <a:off x="9144000" y="2400300"/>
            <a:ext cx="2057400" cy="971550"/>
          </a:xfrm>
          <a:prstGeom prst="rect">
            <a:avLst/>
          </a:prstGeom>
          <a:noFill/>
          <a:ln w="0">
            <a:noFill/>
          </a:ln>
        </p:spPr>
        <p:txBody>
          <a:bodyPr wrap="square" lIns="0" tIns="0" rIns="0" bIns="0" anchor="t">
            <a:normAutofit/>
          </a:bodyPr>
          <a:lstStyle/>
          <a:p>
            <a:pPr algn="ctr">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High-capacitance reservoir. Venoconstriction shifts blood centrally and raises venous return.</a:t>
            </a:r>
          </a:p>
        </p:txBody>
      </p:sp>
      <p:sp>
        <p:nvSpPr>
          <p:cNvPr id="22" name="Rectangle: Rounded Corners 21">
            <a:extLst>
              <a:ext uri="{FF2B5EF4-FFF2-40B4-BE49-F238E27FC236}">
                <a16:creationId xmlns:a16="http://schemas.microsoft.com/office/drawing/2014/main" id="{86D8F896-2604-D6F1-4D49-BB9784ABC240}"/>
              </a:ext>
            </a:extLst>
          </p:cNvPr>
          <p:cNvSpPr>
            <a:spLocks noGrp="1"/>
          </p:cNvSpPr>
          <p:nvPr/>
        </p:nvSpPr>
        <p:spPr>
          <a:xfrm>
            <a:off x="533400" y="4095750"/>
            <a:ext cx="3371850" cy="1485900"/>
          </a:xfrm>
          <a:prstGeom prst="roundRect">
            <a:avLst>
              <a:gd name="adj" fmla="val 10256"/>
            </a:avLst>
          </a:prstGeom>
          <a:solidFill>
            <a:srgbClr val="F4F7F8"/>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4E549992-0EF6-0877-A80F-C23FBF43A65B}"/>
              </a:ext>
            </a:extLst>
          </p:cNvPr>
          <p:cNvSpPr>
            <a:spLocks noGrp="1"/>
          </p:cNvSpPr>
          <p:nvPr/>
        </p:nvSpPr>
        <p:spPr>
          <a:xfrm>
            <a:off x="704850" y="4286250"/>
            <a:ext cx="3028950" cy="190500"/>
          </a:xfrm>
          <a:prstGeom prst="rect">
            <a:avLst/>
          </a:prstGeom>
          <a:noFill/>
          <a:ln w="0">
            <a:noFill/>
          </a:ln>
        </p:spPr>
        <p:txBody>
          <a:bodyPr wrap="square" lIns="0" tIns="0" rIns="0" bIns="0" anchor="t">
            <a:normAutofit/>
          </a:bodyPr>
          <a:lstStyle/>
          <a:p>
            <a:pPr algn="ctr">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LOW BP / STRESS</a:t>
            </a:r>
          </a:p>
        </p:txBody>
      </p:sp>
      <p:sp>
        <p:nvSpPr>
          <p:cNvPr id="24" name="Rectangle 23">
            <a:extLst>
              <a:ext uri="{FF2B5EF4-FFF2-40B4-BE49-F238E27FC236}">
                <a16:creationId xmlns:a16="http://schemas.microsoft.com/office/drawing/2014/main" id="{5B941393-C305-9EC8-935F-7C540AE9EC4B}"/>
              </a:ext>
            </a:extLst>
          </p:cNvPr>
          <p:cNvSpPr>
            <a:spLocks noGrp="1"/>
          </p:cNvSpPr>
          <p:nvPr/>
        </p:nvSpPr>
        <p:spPr>
          <a:xfrm>
            <a:off x="723900" y="4629150"/>
            <a:ext cx="2990850" cy="723900"/>
          </a:xfrm>
          <a:prstGeom prst="rect">
            <a:avLst/>
          </a:prstGeom>
          <a:noFill/>
          <a:ln w="0">
            <a:noFill/>
          </a:ln>
        </p:spPr>
        <p:txBody>
          <a:bodyPr wrap="square" lIns="0" tIns="0" rIns="0" bIns="0" anchor="t">
            <a:normAutofit/>
          </a:bodyPr>
          <a:lstStyle/>
          <a:p>
            <a:pPr algn="ctr">
              <a:lnSpc>
                <a:spcPct val="100000"/>
              </a:lnSpc>
              <a:buNone/>
              <a:defRPr sz="1200" b="0">
                <a:solidFill>
                  <a:srgbClr val="17324D"/>
                </a:solidFill>
                <a:latin typeface="Nimbus Sans"/>
                <a:ea typeface="Nimbus Sans"/>
                <a:cs typeface="Nimbus Sans"/>
              </a:defRPr>
            </a:pPr>
            <a:r>
              <a:rPr sz="1200" b="0">
                <a:solidFill>
                  <a:srgbClr val="17324D"/>
                </a:solidFill>
                <a:latin typeface="Nimbus Sans"/>
                <a:ea typeface="Nimbus Sans"/>
                <a:cs typeface="Nimbus Sans"/>
              </a:rPr>
              <a:t>Sympathetic α₁ vasoconstriction reduces skin, gut and renal flow so pressure and flow to vital organs are supported.</a:t>
            </a:r>
          </a:p>
        </p:txBody>
      </p:sp>
      <p:sp>
        <p:nvSpPr>
          <p:cNvPr id="25" name="Rectangle: Rounded Corners 24">
            <a:extLst>
              <a:ext uri="{FF2B5EF4-FFF2-40B4-BE49-F238E27FC236}">
                <a16:creationId xmlns:a16="http://schemas.microsoft.com/office/drawing/2014/main" id="{9EC0F0B7-8EA2-7566-3D50-6F4E0C60EC58}"/>
              </a:ext>
            </a:extLst>
          </p:cNvPr>
          <p:cNvSpPr>
            <a:spLocks noGrp="1"/>
          </p:cNvSpPr>
          <p:nvPr/>
        </p:nvSpPr>
        <p:spPr>
          <a:xfrm>
            <a:off x="4248150" y="4095750"/>
            <a:ext cx="3371850" cy="1485900"/>
          </a:xfrm>
          <a:prstGeom prst="roundRect">
            <a:avLst>
              <a:gd name="adj" fmla="val 10256"/>
            </a:avLst>
          </a:prstGeom>
          <a:solidFill>
            <a:srgbClr val="F4F7F8"/>
          </a:solidFill>
          <a:ln w="0">
            <a:noFill/>
            <a:prstDash val="solid"/>
          </a:ln>
        </p:spPr>
        <p:txBody>
          <a:bodyPr/>
          <a:lstStyle/>
          <a:p>
            <a:endParaRPr lang="en-GB"/>
          </a:p>
        </p:txBody>
      </p:sp>
      <p:sp>
        <p:nvSpPr>
          <p:cNvPr id="26" name="Rectangle 25">
            <a:extLst>
              <a:ext uri="{FF2B5EF4-FFF2-40B4-BE49-F238E27FC236}">
                <a16:creationId xmlns:a16="http://schemas.microsoft.com/office/drawing/2014/main" id="{7E8932B9-C5E5-FF47-A62C-1911B3EE2323}"/>
              </a:ext>
            </a:extLst>
          </p:cNvPr>
          <p:cNvSpPr>
            <a:spLocks noGrp="1"/>
          </p:cNvSpPr>
          <p:nvPr/>
        </p:nvSpPr>
        <p:spPr>
          <a:xfrm>
            <a:off x="4419600" y="4286250"/>
            <a:ext cx="3028950" cy="190500"/>
          </a:xfrm>
          <a:prstGeom prst="rect">
            <a:avLst/>
          </a:prstGeom>
          <a:noFill/>
          <a:ln w="0">
            <a:noFill/>
          </a:ln>
        </p:spPr>
        <p:txBody>
          <a:bodyPr wrap="square" lIns="0" tIns="0" rIns="0" bIns="0" anchor="t">
            <a:normAutofit/>
          </a:bodyPr>
          <a:lstStyle/>
          <a:p>
            <a:pPr algn="ctr">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ACTIVE TISSUE</a:t>
            </a:r>
          </a:p>
        </p:txBody>
      </p:sp>
      <p:sp>
        <p:nvSpPr>
          <p:cNvPr id="27" name="Rectangle 26">
            <a:extLst>
              <a:ext uri="{FF2B5EF4-FFF2-40B4-BE49-F238E27FC236}">
                <a16:creationId xmlns:a16="http://schemas.microsoft.com/office/drawing/2014/main" id="{840A61C4-2871-6AD8-A4CD-BBDF6253F8EF}"/>
              </a:ext>
            </a:extLst>
          </p:cNvPr>
          <p:cNvSpPr>
            <a:spLocks noGrp="1"/>
          </p:cNvSpPr>
          <p:nvPr/>
        </p:nvSpPr>
        <p:spPr>
          <a:xfrm>
            <a:off x="4438650" y="4629150"/>
            <a:ext cx="2990850" cy="723900"/>
          </a:xfrm>
          <a:prstGeom prst="rect">
            <a:avLst/>
          </a:prstGeom>
          <a:noFill/>
          <a:ln w="0">
            <a:noFill/>
          </a:ln>
        </p:spPr>
        <p:txBody>
          <a:bodyPr wrap="square" lIns="0" tIns="0" rIns="0" bIns="0" anchor="t">
            <a:normAutofit/>
          </a:bodyPr>
          <a:lstStyle/>
          <a:p>
            <a:pPr algn="ctr">
              <a:lnSpc>
                <a:spcPct val="100000"/>
              </a:lnSpc>
              <a:buNone/>
              <a:defRPr sz="1200" b="0">
                <a:solidFill>
                  <a:srgbClr val="17324D"/>
                </a:solidFill>
                <a:latin typeface="Nimbus Sans"/>
                <a:ea typeface="Nimbus Sans"/>
                <a:cs typeface="Nimbus Sans"/>
              </a:defRPr>
            </a:pPr>
            <a:r>
              <a:rPr sz="1200" b="0">
                <a:solidFill>
                  <a:srgbClr val="17324D"/>
                </a:solidFill>
                <a:latin typeface="Nimbus Sans"/>
                <a:ea typeface="Nimbus Sans"/>
                <a:cs typeface="Nimbus Sans"/>
              </a:rPr>
              <a:t>Low O₂, high CO₂, H⁺, K⁺ and metabolites promote local vasodilation so flow matches demand.</a:t>
            </a:r>
          </a:p>
        </p:txBody>
      </p:sp>
      <p:sp>
        <p:nvSpPr>
          <p:cNvPr id="28" name="Rectangle: Rounded Corners 27">
            <a:extLst>
              <a:ext uri="{FF2B5EF4-FFF2-40B4-BE49-F238E27FC236}">
                <a16:creationId xmlns:a16="http://schemas.microsoft.com/office/drawing/2014/main" id="{4B85F987-FA1E-0D4E-A49A-5828979E1157}"/>
              </a:ext>
            </a:extLst>
          </p:cNvPr>
          <p:cNvSpPr>
            <a:spLocks noGrp="1"/>
          </p:cNvSpPr>
          <p:nvPr/>
        </p:nvSpPr>
        <p:spPr>
          <a:xfrm>
            <a:off x="7962900" y="4095750"/>
            <a:ext cx="3371850" cy="1485900"/>
          </a:xfrm>
          <a:prstGeom prst="roundRect">
            <a:avLst>
              <a:gd name="adj" fmla="val 10256"/>
            </a:avLst>
          </a:prstGeom>
          <a:solidFill>
            <a:srgbClr val="F4F7F8"/>
          </a:solidFill>
          <a:ln w="0">
            <a:noFill/>
            <a:prstDash val="solid"/>
          </a:ln>
        </p:spPr>
        <p:txBody>
          <a:bodyPr/>
          <a:lstStyle/>
          <a:p>
            <a:endParaRPr lang="en-GB"/>
          </a:p>
        </p:txBody>
      </p:sp>
      <p:sp>
        <p:nvSpPr>
          <p:cNvPr id="29" name="Rectangle 28">
            <a:extLst>
              <a:ext uri="{FF2B5EF4-FFF2-40B4-BE49-F238E27FC236}">
                <a16:creationId xmlns:a16="http://schemas.microsoft.com/office/drawing/2014/main" id="{36381DCF-A842-2441-3DB9-B3646FD3D00C}"/>
              </a:ext>
            </a:extLst>
          </p:cNvPr>
          <p:cNvSpPr>
            <a:spLocks noGrp="1"/>
          </p:cNvSpPr>
          <p:nvPr/>
        </p:nvSpPr>
        <p:spPr>
          <a:xfrm>
            <a:off x="8134350" y="4286250"/>
            <a:ext cx="3028950" cy="190500"/>
          </a:xfrm>
          <a:prstGeom prst="rect">
            <a:avLst/>
          </a:prstGeom>
          <a:noFill/>
          <a:ln w="0">
            <a:noFill/>
          </a:ln>
        </p:spPr>
        <p:txBody>
          <a:bodyPr wrap="square" lIns="0" tIns="0" rIns="0" bIns="0" anchor="t">
            <a:normAutofit/>
          </a:bodyPr>
          <a:lstStyle/>
          <a:p>
            <a:pPr algn="ctr">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PRIORITY ORGANS</a:t>
            </a:r>
          </a:p>
        </p:txBody>
      </p:sp>
      <p:sp>
        <p:nvSpPr>
          <p:cNvPr id="30" name="Rectangle 29">
            <a:extLst>
              <a:ext uri="{FF2B5EF4-FFF2-40B4-BE49-F238E27FC236}">
                <a16:creationId xmlns:a16="http://schemas.microsoft.com/office/drawing/2014/main" id="{CFB87A34-A9CA-2F7F-3406-3E75864D864F}"/>
              </a:ext>
            </a:extLst>
          </p:cNvPr>
          <p:cNvSpPr>
            <a:spLocks noGrp="1"/>
          </p:cNvSpPr>
          <p:nvPr/>
        </p:nvSpPr>
        <p:spPr>
          <a:xfrm>
            <a:off x="8153400" y="4629150"/>
            <a:ext cx="2990850" cy="723900"/>
          </a:xfrm>
          <a:prstGeom prst="rect">
            <a:avLst/>
          </a:prstGeom>
          <a:noFill/>
          <a:ln w="0">
            <a:noFill/>
          </a:ln>
        </p:spPr>
        <p:txBody>
          <a:bodyPr wrap="square" lIns="0" tIns="0" rIns="0" bIns="0" anchor="t">
            <a:normAutofit fontScale="98958"/>
          </a:bodyPr>
          <a:lstStyle/>
          <a:p>
            <a:pPr algn="ctr">
              <a:lnSpc>
                <a:spcPct val="100000"/>
              </a:lnSpc>
              <a:buNone/>
              <a:defRPr sz="1200" b="0">
                <a:solidFill>
                  <a:srgbClr val="17324D"/>
                </a:solidFill>
                <a:latin typeface="Nimbus Sans"/>
                <a:ea typeface="Nimbus Sans"/>
                <a:cs typeface="Nimbus Sans"/>
              </a:defRPr>
            </a:pPr>
            <a:r>
              <a:rPr sz="1200" b="0">
                <a:solidFill>
                  <a:srgbClr val="17324D"/>
                </a:solidFill>
                <a:latin typeface="Nimbus Sans"/>
                <a:ea typeface="Nimbus Sans"/>
                <a:cs typeface="Nimbus Sans"/>
              </a:rPr>
              <a:t>Coronary and cerebral flow are strongly influenced by local metabolic control; excessive hypotension can still reduce perfusion.</a:t>
            </a:r>
          </a:p>
        </p:txBody>
      </p:sp>
      <p:sp>
        <p:nvSpPr>
          <p:cNvPr id="31" name="Rectangle: Rounded Corners 30">
            <a:extLst>
              <a:ext uri="{FF2B5EF4-FFF2-40B4-BE49-F238E27FC236}">
                <a16:creationId xmlns:a16="http://schemas.microsoft.com/office/drawing/2014/main" id="{4D1836D0-AE07-B987-0964-E084986D9696}"/>
              </a:ext>
            </a:extLst>
          </p:cNvPr>
          <p:cNvSpPr>
            <a:spLocks noGrp="1"/>
          </p:cNvSpPr>
          <p:nvPr/>
        </p:nvSpPr>
        <p:spPr>
          <a:xfrm>
            <a:off x="533400" y="5829300"/>
            <a:ext cx="10934700" cy="361950"/>
          </a:xfrm>
          <a:prstGeom prst="roundRect">
            <a:avLst>
              <a:gd name="adj" fmla="val 26316"/>
            </a:avLst>
          </a:prstGeom>
          <a:solidFill>
            <a:srgbClr val="EAF0F7"/>
          </a:solidFill>
          <a:ln w="0">
            <a:noFill/>
            <a:prstDash val="solid"/>
          </a:ln>
        </p:spPr>
        <p:txBody>
          <a:bodyPr/>
          <a:lstStyle/>
          <a:p>
            <a:endParaRPr lang="en-GB"/>
          </a:p>
        </p:txBody>
      </p:sp>
      <p:sp>
        <p:nvSpPr>
          <p:cNvPr id="32" name="Rectangle 31">
            <a:extLst>
              <a:ext uri="{FF2B5EF4-FFF2-40B4-BE49-F238E27FC236}">
                <a16:creationId xmlns:a16="http://schemas.microsoft.com/office/drawing/2014/main" id="{AA3E6E92-91CE-CB78-F992-4A4575602EB4}"/>
              </a:ext>
            </a:extLst>
          </p:cNvPr>
          <p:cNvSpPr>
            <a:spLocks noGrp="1"/>
          </p:cNvSpPr>
          <p:nvPr/>
        </p:nvSpPr>
        <p:spPr>
          <a:xfrm>
            <a:off x="685800" y="5905500"/>
            <a:ext cx="10629900" cy="190500"/>
          </a:xfrm>
          <a:prstGeom prst="rect">
            <a:avLst/>
          </a:prstGeom>
          <a:noFill/>
          <a:ln w="0">
            <a:noFill/>
          </a:ln>
        </p:spPr>
        <p:txBody>
          <a:bodyPr wrap="square" lIns="0" tIns="0" rIns="0" bIns="0" anchor="t">
            <a:normAutofit/>
          </a:bodyPr>
          <a:lstStyle/>
          <a:p>
            <a:pPr algn="ctr">
              <a:lnSpc>
                <a:spcPct val="100000"/>
              </a:lnSpc>
              <a:buNone/>
              <a:defRPr sz="1200" b="1">
                <a:solidFill>
                  <a:srgbClr val="17324D"/>
                </a:solidFill>
                <a:latin typeface="Nimbus Sans"/>
                <a:ea typeface="Nimbus Sans"/>
                <a:cs typeface="Nimbus Sans"/>
              </a:defRPr>
            </a:pPr>
            <a:r>
              <a:rPr sz="1200" b="1">
                <a:solidFill>
                  <a:srgbClr val="17324D"/>
                </a:solidFill>
                <a:latin typeface="Nimbus Sans"/>
                <a:ea typeface="Nimbus Sans"/>
                <a:cs typeface="Nimbus Sans"/>
              </a:rPr>
              <a:t>Vasoconstriction raises SVR and can preserve pressure, but it reduces flow to the constricted tissue.</a:t>
            </a:r>
          </a:p>
        </p:txBody>
      </p:sp>
    </p:spTree>
    <p:extLst>
      <p:ext uri="{BB962C8B-B14F-4D97-AF65-F5344CB8AC3E}">
        <p14:creationId xmlns:p14="http://schemas.microsoft.com/office/powerpoint/2010/main" val="2162662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ECG waveform diagram">
            <a:extLst>
              <a:ext uri="{FF2B5EF4-FFF2-40B4-BE49-F238E27FC236}">
                <a16:creationId xmlns:a16="http://schemas.microsoft.com/office/drawing/2014/main" id="{448BD4A1-3AD0-69D0-7950-D1B236F20508}"/>
              </a:ext>
            </a:extLst>
          </p:cNvPr>
          <p:cNvPicPr>
            <a:picLocks noChangeAspect="1"/>
          </p:cNvPicPr>
          <p:nvPr/>
        </p:nvPicPr>
        <p:blipFill>
          <a:blip r:embed="rId2"/>
          <a:srcRect t="4446" b="11300"/>
          <a:stretch>
            <a:fillRect/>
          </a:stretch>
        </p:blipFill>
        <p:spPr>
          <a:xfrm>
            <a:off x="-90415" y="0"/>
            <a:ext cx="12191980" cy="6856718"/>
          </a:xfrm>
          <a:prstGeom prst="rect">
            <a:avLst/>
          </a:prstGeom>
        </p:spPr>
      </p:pic>
    </p:spTree>
    <p:extLst>
      <p:ext uri="{BB962C8B-B14F-4D97-AF65-F5344CB8AC3E}">
        <p14:creationId xmlns:p14="http://schemas.microsoft.com/office/powerpoint/2010/main" val="1670555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265E2E6-B128-47DD-AED2-912E5BF28F5D}"/>
              </a:ext>
            </a:extLst>
          </p:cNvPr>
          <p:cNvSpPr>
            <a:spLocks noGrp="1"/>
          </p:cNvSpPr>
          <p:nvPr/>
        </p:nvSpPr>
        <p:spPr>
          <a:xfrm>
            <a:off x="0" y="0"/>
            <a:ext cx="142875" cy="6858000"/>
          </a:xfrm>
          <a:prstGeom prst="rect">
            <a:avLst/>
          </a:prstGeom>
          <a:solidFill>
            <a:srgbClr val="EF6A5B"/>
          </a:solidFill>
          <a:ln w="0">
            <a:noFill/>
          </a:ln>
        </p:spPr>
        <p:txBody>
          <a:bodyPr/>
          <a:lstStyle/>
          <a:p>
            <a:endParaRPr lang="en-GB"/>
          </a:p>
        </p:txBody>
      </p:sp>
      <p:sp>
        <p:nvSpPr>
          <p:cNvPr id="2" name="Rectangle 1">
            <a:extLst>
              <a:ext uri="{FF2B5EF4-FFF2-40B4-BE49-F238E27FC236}">
                <a16:creationId xmlns:a16="http://schemas.microsoft.com/office/drawing/2014/main" id="{3173F6BE-92E4-4048-A0D5-8BCC7FBE003E}"/>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CARDIOVASCULAR SYSTEM</a:t>
            </a:r>
          </a:p>
        </p:txBody>
      </p:sp>
      <p:sp>
        <p:nvSpPr>
          <p:cNvPr id="3" name="Rectangle 2">
            <a:extLst>
              <a:ext uri="{FF2B5EF4-FFF2-40B4-BE49-F238E27FC236}">
                <a16:creationId xmlns:a16="http://schemas.microsoft.com/office/drawing/2014/main" id="{85C256FB-4DE1-494D-97ED-D55227C7F056}"/>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Cardiac measurements</a:t>
            </a:r>
          </a:p>
        </p:txBody>
      </p:sp>
      <p:sp>
        <p:nvSpPr>
          <p:cNvPr id="4" name="Rectangle 3">
            <a:extLst>
              <a:ext uri="{FF2B5EF4-FFF2-40B4-BE49-F238E27FC236}">
                <a16:creationId xmlns:a16="http://schemas.microsoft.com/office/drawing/2014/main" id="{9E274918-E615-4409-90AB-C7158A8FD828}"/>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11</a:t>
            </a:r>
          </a:p>
        </p:txBody>
      </p:sp>
      <p:sp>
        <p:nvSpPr>
          <p:cNvPr id="5" name="Rectangle 4">
            <a:extLst>
              <a:ext uri="{FF2B5EF4-FFF2-40B4-BE49-F238E27FC236}">
                <a16:creationId xmlns:a16="http://schemas.microsoft.com/office/drawing/2014/main" id="{F4D561A7-5CA3-4335-B08C-E7725ECF8732}"/>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pic>
        <p:nvPicPr>
          <p:cNvPr id="26" name="Picture 25"/>
          <p:cNvPicPr>
            <a:picLocks noChangeAspect="1"/>
          </p:cNvPicPr>
          <p:nvPr/>
        </p:nvPicPr>
        <p:blipFill>
          <a:blip r:embed="rId3"/>
          <a:stretch/>
        </p:blipFill>
        <p:spPr>
          <a:xfrm>
            <a:off x="833438" y="1524000"/>
            <a:ext cx="4714875" cy="3143250"/>
          </a:xfrm>
          <a:prstGeom prst="rect">
            <a:avLst/>
          </a:prstGeom>
        </p:spPr>
      </p:pic>
      <p:sp>
        <p:nvSpPr>
          <p:cNvPr id="7" name="Rectangle: Rounded Corners 6">
            <a:extLst>
              <a:ext uri="{FF2B5EF4-FFF2-40B4-BE49-F238E27FC236}">
                <a16:creationId xmlns:a16="http://schemas.microsoft.com/office/drawing/2014/main" id="{E2406EDB-716C-4CF5-9326-3F8C01775CF3}"/>
              </a:ext>
            </a:extLst>
          </p:cNvPr>
          <p:cNvSpPr>
            <a:spLocks noGrp="1"/>
          </p:cNvSpPr>
          <p:nvPr/>
        </p:nvSpPr>
        <p:spPr>
          <a:xfrm>
            <a:off x="6143625" y="1476375"/>
            <a:ext cx="5191125" cy="1381125"/>
          </a:xfrm>
          <a:prstGeom prst="roundRect">
            <a:avLst>
              <a:gd name="adj" fmla="val 12414"/>
            </a:avLst>
          </a:prstGeom>
          <a:solidFill>
            <a:srgbClr val="FFF0ED"/>
          </a:solidFill>
          <a:ln w="9525">
            <a:solidFill>
              <a:srgbClr val="FFF0ED"/>
            </a:solidFill>
            <a:prstDash val="solid"/>
          </a:ln>
        </p:spPr>
        <p:txBody>
          <a:bodyPr/>
          <a:lstStyle/>
          <a:p>
            <a:endParaRPr lang="en-GB"/>
          </a:p>
        </p:txBody>
      </p:sp>
      <p:sp>
        <p:nvSpPr>
          <p:cNvPr id="8" name="Rectangle 7">
            <a:extLst>
              <a:ext uri="{FF2B5EF4-FFF2-40B4-BE49-F238E27FC236}">
                <a16:creationId xmlns:a16="http://schemas.microsoft.com/office/drawing/2014/main" id="{5666AA22-B56B-4FC7-A520-BA740FC62449}"/>
              </a:ext>
            </a:extLst>
          </p:cNvPr>
          <p:cNvSpPr>
            <a:spLocks noGrp="1"/>
          </p:cNvSpPr>
          <p:nvPr/>
        </p:nvSpPr>
        <p:spPr>
          <a:xfrm>
            <a:off x="6143625" y="1476375"/>
            <a:ext cx="66675" cy="1381125"/>
          </a:xfrm>
          <a:prstGeom prst="rect">
            <a:avLst/>
          </a:prstGeom>
          <a:solidFill>
            <a:srgbClr val="EF6A5B"/>
          </a:solidFill>
          <a:ln w="0">
            <a:noFill/>
          </a:ln>
        </p:spPr>
        <p:txBody>
          <a:bodyPr/>
          <a:lstStyle/>
          <a:p>
            <a:endParaRPr lang="en-GB"/>
          </a:p>
        </p:txBody>
      </p:sp>
      <p:sp>
        <p:nvSpPr>
          <p:cNvPr id="9" name="Rectangle 8">
            <a:extLst>
              <a:ext uri="{FF2B5EF4-FFF2-40B4-BE49-F238E27FC236}">
                <a16:creationId xmlns:a16="http://schemas.microsoft.com/office/drawing/2014/main" id="{A56D9D21-5F23-4E84-AD6C-BB9C420EBF8A}"/>
              </a:ext>
            </a:extLst>
          </p:cNvPr>
          <p:cNvSpPr>
            <a:spLocks noGrp="1"/>
          </p:cNvSpPr>
          <p:nvPr/>
        </p:nvSpPr>
        <p:spPr>
          <a:xfrm>
            <a:off x="6372225" y="1638300"/>
            <a:ext cx="47910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Blood pressure</a:t>
            </a:r>
          </a:p>
        </p:txBody>
      </p:sp>
      <p:sp>
        <p:nvSpPr>
          <p:cNvPr id="10" name="Rectangle 9">
            <a:extLst>
              <a:ext uri="{FF2B5EF4-FFF2-40B4-BE49-F238E27FC236}">
                <a16:creationId xmlns:a16="http://schemas.microsoft.com/office/drawing/2014/main" id="{C07D23E5-1DD8-4A57-81EF-8ED1EB677BB2}"/>
              </a:ext>
            </a:extLst>
          </p:cNvPr>
          <p:cNvSpPr>
            <a:spLocks noGrp="1"/>
          </p:cNvSpPr>
          <p:nvPr/>
        </p:nvSpPr>
        <p:spPr>
          <a:xfrm>
            <a:off x="6372225" y="1990725"/>
            <a:ext cx="4791075" cy="73342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Systolic pressure occurs during ventricular contraction. Diastolic pressure occurs while the ventricles relax and fill.</a:t>
            </a:r>
          </a:p>
        </p:txBody>
      </p:sp>
      <p:sp>
        <p:nvSpPr>
          <p:cNvPr id="11" name="Rectangle: Rounded Corners 10">
            <a:extLst>
              <a:ext uri="{FF2B5EF4-FFF2-40B4-BE49-F238E27FC236}">
                <a16:creationId xmlns:a16="http://schemas.microsoft.com/office/drawing/2014/main" id="{9E5C593E-3699-4896-A365-E8C9CB67EFE0}"/>
              </a:ext>
            </a:extLst>
          </p:cNvPr>
          <p:cNvSpPr>
            <a:spLocks noGrp="1"/>
          </p:cNvSpPr>
          <p:nvPr/>
        </p:nvSpPr>
        <p:spPr>
          <a:xfrm>
            <a:off x="6143625" y="3095625"/>
            <a:ext cx="5191125" cy="1143000"/>
          </a:xfrm>
          <a:prstGeom prst="roundRect">
            <a:avLst>
              <a:gd name="adj" fmla="val 15000"/>
            </a:avLst>
          </a:prstGeom>
          <a:solidFill>
            <a:srgbClr val="EDF7F1"/>
          </a:solidFill>
          <a:ln w="9525">
            <a:solidFill>
              <a:srgbClr val="EDF7F1"/>
            </a:solidFill>
            <a:prstDash val="solid"/>
          </a:ln>
        </p:spPr>
        <p:txBody>
          <a:bodyPr/>
          <a:lstStyle/>
          <a:p>
            <a:endParaRPr lang="en-GB"/>
          </a:p>
        </p:txBody>
      </p:sp>
      <p:sp>
        <p:nvSpPr>
          <p:cNvPr id="12" name="Rectangle 11">
            <a:extLst>
              <a:ext uri="{FF2B5EF4-FFF2-40B4-BE49-F238E27FC236}">
                <a16:creationId xmlns:a16="http://schemas.microsoft.com/office/drawing/2014/main" id="{5EC3CF7F-F2A0-405D-B701-4E01E9B25825}"/>
              </a:ext>
            </a:extLst>
          </p:cNvPr>
          <p:cNvSpPr>
            <a:spLocks noGrp="1"/>
          </p:cNvSpPr>
          <p:nvPr/>
        </p:nvSpPr>
        <p:spPr>
          <a:xfrm>
            <a:off x="6143625" y="3095625"/>
            <a:ext cx="66675" cy="1143000"/>
          </a:xfrm>
          <a:prstGeom prst="rect">
            <a:avLst/>
          </a:prstGeom>
          <a:solidFill>
            <a:srgbClr val="4D9B74"/>
          </a:solidFill>
          <a:ln w="0">
            <a:noFill/>
          </a:ln>
        </p:spPr>
        <p:txBody>
          <a:bodyPr/>
          <a:lstStyle/>
          <a:p>
            <a:endParaRPr lang="en-GB"/>
          </a:p>
        </p:txBody>
      </p:sp>
      <p:sp>
        <p:nvSpPr>
          <p:cNvPr id="13" name="Rectangle 12">
            <a:extLst>
              <a:ext uri="{FF2B5EF4-FFF2-40B4-BE49-F238E27FC236}">
                <a16:creationId xmlns:a16="http://schemas.microsoft.com/office/drawing/2014/main" id="{8EC81553-387D-4629-A63A-F1CBB79D9D4A}"/>
              </a:ext>
            </a:extLst>
          </p:cNvPr>
          <p:cNvSpPr>
            <a:spLocks noGrp="1"/>
          </p:cNvSpPr>
          <p:nvPr/>
        </p:nvSpPr>
        <p:spPr>
          <a:xfrm>
            <a:off x="6372225" y="3257550"/>
            <a:ext cx="47910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Cardiac output</a:t>
            </a:r>
          </a:p>
        </p:txBody>
      </p:sp>
      <p:sp>
        <p:nvSpPr>
          <p:cNvPr id="14" name="Rectangle 13">
            <a:extLst>
              <a:ext uri="{FF2B5EF4-FFF2-40B4-BE49-F238E27FC236}">
                <a16:creationId xmlns:a16="http://schemas.microsoft.com/office/drawing/2014/main" id="{1DC7A896-47CA-4C7B-BEF0-083416CBDDC6}"/>
              </a:ext>
            </a:extLst>
          </p:cNvPr>
          <p:cNvSpPr>
            <a:spLocks noGrp="1"/>
          </p:cNvSpPr>
          <p:nvPr/>
        </p:nvSpPr>
        <p:spPr>
          <a:xfrm>
            <a:off x="6372225" y="3609975"/>
            <a:ext cx="4791075" cy="49530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Cardiac output = heart rate × stroke volume. It describes blood pumped each minute.</a:t>
            </a:r>
          </a:p>
        </p:txBody>
      </p:sp>
      <p:sp>
        <p:nvSpPr>
          <p:cNvPr id="15" name="Rectangle: Rounded Corners 14">
            <a:extLst>
              <a:ext uri="{FF2B5EF4-FFF2-40B4-BE49-F238E27FC236}">
                <a16:creationId xmlns:a16="http://schemas.microsoft.com/office/drawing/2014/main" id="{B2FC4031-B283-4D4E-8955-4850D47AE3A0}"/>
              </a:ext>
            </a:extLst>
          </p:cNvPr>
          <p:cNvSpPr>
            <a:spLocks noGrp="1"/>
          </p:cNvSpPr>
          <p:nvPr/>
        </p:nvSpPr>
        <p:spPr>
          <a:xfrm>
            <a:off x="6143625" y="4476750"/>
            <a:ext cx="5191125" cy="1285875"/>
          </a:xfrm>
          <a:prstGeom prst="roundRect">
            <a:avLst>
              <a:gd name="adj" fmla="val 13333"/>
            </a:avLst>
          </a:prstGeom>
          <a:solidFill>
            <a:srgbClr val="EAF5F8"/>
          </a:solidFill>
          <a:ln w="9525">
            <a:solidFill>
              <a:srgbClr val="EAF5F8"/>
            </a:solidFill>
            <a:prstDash val="solid"/>
          </a:ln>
        </p:spPr>
        <p:txBody>
          <a:bodyPr/>
          <a:lstStyle/>
          <a:p>
            <a:endParaRPr lang="en-GB"/>
          </a:p>
        </p:txBody>
      </p:sp>
      <p:sp>
        <p:nvSpPr>
          <p:cNvPr id="16" name="Rectangle 15">
            <a:extLst>
              <a:ext uri="{FF2B5EF4-FFF2-40B4-BE49-F238E27FC236}">
                <a16:creationId xmlns:a16="http://schemas.microsoft.com/office/drawing/2014/main" id="{A6AA1466-9E20-4039-96FF-D40086241BE6}"/>
              </a:ext>
            </a:extLst>
          </p:cNvPr>
          <p:cNvSpPr>
            <a:spLocks noGrp="1"/>
          </p:cNvSpPr>
          <p:nvPr/>
        </p:nvSpPr>
        <p:spPr>
          <a:xfrm>
            <a:off x="6143625" y="4476750"/>
            <a:ext cx="66675" cy="1285875"/>
          </a:xfrm>
          <a:prstGeom prst="rect">
            <a:avLst/>
          </a:prstGeom>
          <a:solidFill>
            <a:srgbClr val="178A92"/>
          </a:solidFill>
          <a:ln w="0">
            <a:noFill/>
          </a:ln>
        </p:spPr>
        <p:txBody>
          <a:bodyPr/>
          <a:lstStyle/>
          <a:p>
            <a:endParaRPr lang="en-GB"/>
          </a:p>
        </p:txBody>
      </p:sp>
      <p:sp>
        <p:nvSpPr>
          <p:cNvPr id="17" name="Rectangle 16">
            <a:extLst>
              <a:ext uri="{FF2B5EF4-FFF2-40B4-BE49-F238E27FC236}">
                <a16:creationId xmlns:a16="http://schemas.microsoft.com/office/drawing/2014/main" id="{C69928EA-EA36-4D95-8A4D-6CBDE7BD4F25}"/>
              </a:ext>
            </a:extLst>
          </p:cNvPr>
          <p:cNvSpPr>
            <a:spLocks noGrp="1"/>
          </p:cNvSpPr>
          <p:nvPr/>
        </p:nvSpPr>
        <p:spPr>
          <a:xfrm>
            <a:off x="6372225" y="4638675"/>
            <a:ext cx="47910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ECG</a:t>
            </a:r>
          </a:p>
        </p:txBody>
      </p:sp>
      <p:sp>
        <p:nvSpPr>
          <p:cNvPr id="18" name="Rectangle 17">
            <a:extLst>
              <a:ext uri="{FF2B5EF4-FFF2-40B4-BE49-F238E27FC236}">
                <a16:creationId xmlns:a16="http://schemas.microsoft.com/office/drawing/2014/main" id="{1F2CB4A0-1E9E-4812-9D34-C09EBEF57560}"/>
              </a:ext>
            </a:extLst>
          </p:cNvPr>
          <p:cNvSpPr>
            <a:spLocks noGrp="1"/>
          </p:cNvSpPr>
          <p:nvPr/>
        </p:nvSpPr>
        <p:spPr>
          <a:xfrm>
            <a:off x="6372225" y="4991100"/>
            <a:ext cx="4791075" cy="638175"/>
          </a:xfrm>
          <a:prstGeom prst="rect">
            <a:avLst/>
          </a:prstGeom>
          <a:noFill/>
          <a:ln w="0">
            <a:noFill/>
          </a:ln>
        </p:spPr>
        <p:txBody>
          <a:bodyPr wrap="square" lIns="0" tIns="0" rIns="0" bIns="0" anchor="t">
            <a:normAutofit fontScale="98024"/>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Records voltage changes produced by cardiac depolarisation and repolarisation. It shows rate, rhythm and conduction.</a:t>
            </a:r>
          </a:p>
        </p:txBody>
      </p:sp>
      <p:sp>
        <p:nvSpPr>
          <p:cNvPr id="19" name="Rectangle: Rounded Corners 18">
            <a:extLst>
              <a:ext uri="{FF2B5EF4-FFF2-40B4-BE49-F238E27FC236}">
                <a16:creationId xmlns:a16="http://schemas.microsoft.com/office/drawing/2014/main" id="{A8248A87-D6F7-41D8-AE16-B6136F697E50}"/>
              </a:ext>
            </a:extLst>
          </p:cNvPr>
          <p:cNvSpPr>
            <a:spLocks noGrp="1"/>
          </p:cNvSpPr>
          <p:nvPr/>
        </p:nvSpPr>
        <p:spPr>
          <a:xfrm>
            <a:off x="514350" y="6162675"/>
            <a:ext cx="11163300" cy="400050"/>
          </a:xfrm>
          <a:prstGeom prst="roundRect">
            <a:avLst>
              <a:gd name="adj" fmla="val 30952"/>
            </a:avLst>
          </a:prstGeom>
          <a:solidFill>
            <a:srgbClr val="FFF0ED"/>
          </a:solidFill>
          <a:ln w="9525">
            <a:solidFill>
              <a:srgbClr val="FFF0ED"/>
            </a:solidFill>
            <a:prstDash val="solid"/>
          </a:ln>
        </p:spPr>
        <p:txBody>
          <a:bodyPr/>
          <a:lstStyle/>
          <a:p>
            <a:endParaRPr lang="en-GB"/>
          </a:p>
        </p:txBody>
      </p:sp>
      <p:sp>
        <p:nvSpPr>
          <p:cNvPr id="20" name="Rectangle 19">
            <a:extLst>
              <a:ext uri="{FF2B5EF4-FFF2-40B4-BE49-F238E27FC236}">
                <a16:creationId xmlns:a16="http://schemas.microsoft.com/office/drawing/2014/main" id="{77EECEBD-E09C-4792-ABAE-861914669FA9}"/>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An ECG does not directly measure blood pressure or cardiac output.</a:t>
            </a:r>
          </a:p>
        </p:txBody>
      </p:sp>
    </p:spTree>
    <p:extLst>
      <p:ext uri="{BB962C8B-B14F-4D97-AF65-F5344CB8AC3E}">
        <p14:creationId xmlns:p14="http://schemas.microsoft.com/office/powerpoint/2010/main" val="1232200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BF89626-4292-4DDB-B0A5-F873E1A5D393}"/>
              </a:ext>
            </a:extLst>
          </p:cNvPr>
          <p:cNvSpPr>
            <a:spLocks noGrp="1"/>
          </p:cNvSpPr>
          <p:nvPr/>
        </p:nvSpPr>
        <p:spPr>
          <a:xfrm>
            <a:off x="0" y="0"/>
            <a:ext cx="142875" cy="6858000"/>
          </a:xfrm>
          <a:prstGeom prst="rect">
            <a:avLst/>
          </a:prstGeom>
          <a:solidFill>
            <a:srgbClr val="C94545"/>
          </a:solidFill>
          <a:ln w="0">
            <a:noFill/>
          </a:ln>
        </p:spPr>
        <p:txBody>
          <a:bodyPr/>
          <a:lstStyle/>
          <a:p>
            <a:endParaRPr lang="en-GB"/>
          </a:p>
        </p:txBody>
      </p:sp>
      <p:sp>
        <p:nvSpPr>
          <p:cNvPr id="2" name="Rectangle 1">
            <a:extLst>
              <a:ext uri="{FF2B5EF4-FFF2-40B4-BE49-F238E27FC236}">
                <a16:creationId xmlns:a16="http://schemas.microsoft.com/office/drawing/2014/main" id="{BC55893A-6250-4BA3-8E82-84205E4C042F}"/>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C94545"/>
                </a:solidFill>
                <a:latin typeface="Nimbus Sans"/>
                <a:ea typeface="Nimbus Sans"/>
                <a:cs typeface="Nimbus Sans"/>
              </a:defRPr>
            </a:pPr>
            <a:r>
              <a:rPr sz="1050" b="1">
                <a:solidFill>
                  <a:srgbClr val="C94545"/>
                </a:solidFill>
                <a:latin typeface="Nimbus Sans"/>
                <a:ea typeface="Nimbus Sans"/>
                <a:cs typeface="Nimbus Sans"/>
              </a:rPr>
              <a:t>CARDIOVASCULAR SYSTEM</a:t>
            </a:r>
          </a:p>
        </p:txBody>
      </p:sp>
      <p:sp>
        <p:nvSpPr>
          <p:cNvPr id="3" name="Rectangle 2">
            <a:extLst>
              <a:ext uri="{FF2B5EF4-FFF2-40B4-BE49-F238E27FC236}">
                <a16:creationId xmlns:a16="http://schemas.microsoft.com/office/drawing/2014/main" id="{6A230CCB-CD03-4782-853B-36FD1EE7FD96}"/>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Blood and its components</a:t>
            </a:r>
          </a:p>
        </p:txBody>
      </p:sp>
      <p:sp>
        <p:nvSpPr>
          <p:cNvPr id="4" name="Rectangle 3">
            <a:extLst>
              <a:ext uri="{FF2B5EF4-FFF2-40B4-BE49-F238E27FC236}">
                <a16:creationId xmlns:a16="http://schemas.microsoft.com/office/drawing/2014/main" id="{16CE84FA-2FD5-469D-AF77-9688B84051D1}"/>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10</a:t>
            </a:r>
          </a:p>
        </p:txBody>
      </p:sp>
      <p:sp>
        <p:nvSpPr>
          <p:cNvPr id="5" name="Rectangle 4">
            <a:extLst>
              <a:ext uri="{FF2B5EF4-FFF2-40B4-BE49-F238E27FC236}">
                <a16:creationId xmlns:a16="http://schemas.microsoft.com/office/drawing/2014/main" id="{1E64336C-9382-4E6D-AF44-CBFCD3ADEF6C}"/>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Rounded Corners 5">
            <a:extLst>
              <a:ext uri="{FF2B5EF4-FFF2-40B4-BE49-F238E27FC236}">
                <a16:creationId xmlns:a16="http://schemas.microsoft.com/office/drawing/2014/main" id="{FD8107B4-C2CE-44B0-8DDF-5E8C4E60F832}"/>
              </a:ext>
            </a:extLst>
          </p:cNvPr>
          <p:cNvSpPr>
            <a:spLocks noGrp="1"/>
          </p:cNvSpPr>
          <p:nvPr/>
        </p:nvSpPr>
        <p:spPr>
          <a:xfrm>
            <a:off x="514350" y="1571625"/>
            <a:ext cx="5334000"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7" name="Rectangle 6">
            <a:extLst>
              <a:ext uri="{FF2B5EF4-FFF2-40B4-BE49-F238E27FC236}">
                <a16:creationId xmlns:a16="http://schemas.microsoft.com/office/drawing/2014/main" id="{AEAF1751-0BD2-4972-9A24-45706E6110A6}"/>
              </a:ext>
            </a:extLst>
          </p:cNvPr>
          <p:cNvSpPr>
            <a:spLocks noGrp="1"/>
          </p:cNvSpPr>
          <p:nvPr/>
        </p:nvSpPr>
        <p:spPr>
          <a:xfrm>
            <a:off x="514350" y="1571625"/>
            <a:ext cx="66675" cy="1666875"/>
          </a:xfrm>
          <a:prstGeom prst="rect">
            <a:avLst/>
          </a:prstGeom>
          <a:solidFill>
            <a:srgbClr val="C94545"/>
          </a:solidFill>
          <a:ln w="0">
            <a:noFill/>
          </a:ln>
        </p:spPr>
        <p:txBody>
          <a:bodyPr/>
          <a:lstStyle/>
          <a:p>
            <a:endParaRPr lang="en-GB"/>
          </a:p>
        </p:txBody>
      </p:sp>
      <p:sp>
        <p:nvSpPr>
          <p:cNvPr id="8" name="Rectangle 7">
            <a:extLst>
              <a:ext uri="{FF2B5EF4-FFF2-40B4-BE49-F238E27FC236}">
                <a16:creationId xmlns:a16="http://schemas.microsoft.com/office/drawing/2014/main" id="{FD71E7BF-94CC-4168-BE6F-57E56838DAE0}"/>
              </a:ext>
            </a:extLst>
          </p:cNvPr>
          <p:cNvSpPr>
            <a:spLocks noGrp="1"/>
          </p:cNvSpPr>
          <p:nvPr/>
        </p:nvSpPr>
        <p:spPr>
          <a:xfrm>
            <a:off x="742950" y="1733550"/>
            <a:ext cx="4933950" cy="276225"/>
          </a:xfrm>
          <a:prstGeom prst="rect">
            <a:avLst/>
          </a:prstGeom>
          <a:noFill/>
          <a:ln w="0">
            <a:noFill/>
          </a:ln>
        </p:spPr>
        <p:txBody>
          <a:bodyPr wrap="square" lIns="0" tIns="0" rIns="0" bIns="0" anchor="t">
            <a:normAutofit/>
          </a:bodyPr>
          <a:lstStyle/>
          <a:p>
            <a:pPr algn="l">
              <a:lnSpc>
                <a:spcPct val="104000"/>
              </a:lnSpc>
              <a:buNone/>
              <a:defRPr sz="1425" b="1">
                <a:solidFill>
                  <a:srgbClr val="C94545"/>
                </a:solidFill>
                <a:latin typeface="Nimbus Sans"/>
                <a:ea typeface="Nimbus Sans"/>
                <a:cs typeface="Nimbus Sans"/>
              </a:defRPr>
            </a:pPr>
            <a:r>
              <a:rPr sz="1425" b="1">
                <a:solidFill>
                  <a:srgbClr val="C94545"/>
                </a:solidFill>
                <a:latin typeface="Nimbus Sans"/>
                <a:ea typeface="Nimbus Sans"/>
                <a:cs typeface="Nimbus Sans"/>
              </a:rPr>
              <a:t>Red blood cells</a:t>
            </a:r>
          </a:p>
        </p:txBody>
      </p:sp>
      <p:sp>
        <p:nvSpPr>
          <p:cNvPr id="9" name="Rectangle 8">
            <a:extLst>
              <a:ext uri="{FF2B5EF4-FFF2-40B4-BE49-F238E27FC236}">
                <a16:creationId xmlns:a16="http://schemas.microsoft.com/office/drawing/2014/main" id="{05B9F79B-042E-45D6-AEAB-FB7097A7E333}"/>
              </a:ext>
            </a:extLst>
          </p:cNvPr>
          <p:cNvSpPr>
            <a:spLocks noGrp="1"/>
          </p:cNvSpPr>
          <p:nvPr/>
        </p:nvSpPr>
        <p:spPr>
          <a:xfrm>
            <a:off x="742950" y="2085975"/>
            <a:ext cx="4933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Haemoglobin carries oxygen and some carbon dioxide.</a:t>
            </a:r>
          </a:p>
        </p:txBody>
      </p:sp>
      <p:sp>
        <p:nvSpPr>
          <p:cNvPr id="10" name="Rectangle: Rounded Corners 9">
            <a:extLst>
              <a:ext uri="{FF2B5EF4-FFF2-40B4-BE49-F238E27FC236}">
                <a16:creationId xmlns:a16="http://schemas.microsoft.com/office/drawing/2014/main" id="{477EF684-D4C6-41FD-AF72-78AE9D6E10DF}"/>
              </a:ext>
            </a:extLst>
          </p:cNvPr>
          <p:cNvSpPr>
            <a:spLocks noGrp="1"/>
          </p:cNvSpPr>
          <p:nvPr/>
        </p:nvSpPr>
        <p:spPr>
          <a:xfrm>
            <a:off x="6134100" y="1571625"/>
            <a:ext cx="5334000"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1" name="Rectangle 10">
            <a:extLst>
              <a:ext uri="{FF2B5EF4-FFF2-40B4-BE49-F238E27FC236}">
                <a16:creationId xmlns:a16="http://schemas.microsoft.com/office/drawing/2014/main" id="{6B1EF17B-3AD3-4A90-8953-933DC7CF8FAC}"/>
              </a:ext>
            </a:extLst>
          </p:cNvPr>
          <p:cNvSpPr>
            <a:spLocks noGrp="1"/>
          </p:cNvSpPr>
          <p:nvPr/>
        </p:nvSpPr>
        <p:spPr>
          <a:xfrm>
            <a:off x="6134100" y="1571625"/>
            <a:ext cx="66675" cy="1666875"/>
          </a:xfrm>
          <a:prstGeom prst="rect">
            <a:avLst/>
          </a:prstGeom>
          <a:solidFill>
            <a:srgbClr val="178A92"/>
          </a:solidFill>
          <a:ln w="0">
            <a:noFill/>
          </a:ln>
        </p:spPr>
        <p:txBody>
          <a:bodyPr/>
          <a:lstStyle/>
          <a:p>
            <a:endParaRPr lang="en-GB"/>
          </a:p>
        </p:txBody>
      </p:sp>
      <p:sp>
        <p:nvSpPr>
          <p:cNvPr id="12" name="Rectangle 11">
            <a:extLst>
              <a:ext uri="{FF2B5EF4-FFF2-40B4-BE49-F238E27FC236}">
                <a16:creationId xmlns:a16="http://schemas.microsoft.com/office/drawing/2014/main" id="{A8255D6F-80FA-49CF-A24B-FEEBA72B49B2}"/>
              </a:ext>
            </a:extLst>
          </p:cNvPr>
          <p:cNvSpPr>
            <a:spLocks noGrp="1"/>
          </p:cNvSpPr>
          <p:nvPr/>
        </p:nvSpPr>
        <p:spPr>
          <a:xfrm>
            <a:off x="6362700" y="1733550"/>
            <a:ext cx="4933950"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White blood cells</a:t>
            </a:r>
          </a:p>
        </p:txBody>
      </p:sp>
      <p:sp>
        <p:nvSpPr>
          <p:cNvPr id="13" name="Rectangle 12">
            <a:extLst>
              <a:ext uri="{FF2B5EF4-FFF2-40B4-BE49-F238E27FC236}">
                <a16:creationId xmlns:a16="http://schemas.microsoft.com/office/drawing/2014/main" id="{E1C1EDEE-F40B-4DF8-9CFF-08FCCB58BEDB}"/>
              </a:ext>
            </a:extLst>
          </p:cNvPr>
          <p:cNvSpPr>
            <a:spLocks noGrp="1"/>
          </p:cNvSpPr>
          <p:nvPr/>
        </p:nvSpPr>
        <p:spPr>
          <a:xfrm>
            <a:off x="6362700" y="2085975"/>
            <a:ext cx="4933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Support immune defence and tissue repair.</a:t>
            </a:r>
          </a:p>
        </p:txBody>
      </p:sp>
      <p:sp>
        <p:nvSpPr>
          <p:cNvPr id="14" name="Rectangle: Rounded Corners 13">
            <a:extLst>
              <a:ext uri="{FF2B5EF4-FFF2-40B4-BE49-F238E27FC236}">
                <a16:creationId xmlns:a16="http://schemas.microsoft.com/office/drawing/2014/main" id="{02B82AD7-6B96-49BC-A588-707F65B9E809}"/>
              </a:ext>
            </a:extLst>
          </p:cNvPr>
          <p:cNvSpPr>
            <a:spLocks noGrp="1"/>
          </p:cNvSpPr>
          <p:nvPr/>
        </p:nvSpPr>
        <p:spPr>
          <a:xfrm>
            <a:off x="514350" y="3619500"/>
            <a:ext cx="5334000"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15" name="Rectangle 14">
            <a:extLst>
              <a:ext uri="{FF2B5EF4-FFF2-40B4-BE49-F238E27FC236}">
                <a16:creationId xmlns:a16="http://schemas.microsoft.com/office/drawing/2014/main" id="{025DCA5E-47AF-4390-B59C-20B98D4CE4E6}"/>
              </a:ext>
            </a:extLst>
          </p:cNvPr>
          <p:cNvSpPr>
            <a:spLocks noGrp="1"/>
          </p:cNvSpPr>
          <p:nvPr/>
        </p:nvSpPr>
        <p:spPr>
          <a:xfrm>
            <a:off x="514350" y="3619500"/>
            <a:ext cx="66675" cy="1666875"/>
          </a:xfrm>
          <a:prstGeom prst="rect">
            <a:avLst/>
          </a:prstGeom>
          <a:solidFill>
            <a:srgbClr val="F28C3A"/>
          </a:solidFill>
          <a:ln w="0">
            <a:noFill/>
          </a:ln>
        </p:spPr>
        <p:txBody>
          <a:bodyPr/>
          <a:lstStyle/>
          <a:p>
            <a:endParaRPr lang="en-GB"/>
          </a:p>
        </p:txBody>
      </p:sp>
      <p:sp>
        <p:nvSpPr>
          <p:cNvPr id="16" name="Rectangle 15">
            <a:extLst>
              <a:ext uri="{FF2B5EF4-FFF2-40B4-BE49-F238E27FC236}">
                <a16:creationId xmlns:a16="http://schemas.microsoft.com/office/drawing/2014/main" id="{F83FD995-A236-4CA6-9E22-C3B25CF3A71C}"/>
              </a:ext>
            </a:extLst>
          </p:cNvPr>
          <p:cNvSpPr>
            <a:spLocks noGrp="1"/>
          </p:cNvSpPr>
          <p:nvPr/>
        </p:nvSpPr>
        <p:spPr>
          <a:xfrm>
            <a:off x="742950" y="3781425"/>
            <a:ext cx="4933950"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Platelets</a:t>
            </a:r>
          </a:p>
        </p:txBody>
      </p:sp>
      <p:sp>
        <p:nvSpPr>
          <p:cNvPr id="17" name="Rectangle 16">
            <a:extLst>
              <a:ext uri="{FF2B5EF4-FFF2-40B4-BE49-F238E27FC236}">
                <a16:creationId xmlns:a16="http://schemas.microsoft.com/office/drawing/2014/main" id="{D030F476-2C0F-441B-86C9-FB1686C26A3B}"/>
              </a:ext>
            </a:extLst>
          </p:cNvPr>
          <p:cNvSpPr>
            <a:spLocks noGrp="1"/>
          </p:cNvSpPr>
          <p:nvPr/>
        </p:nvSpPr>
        <p:spPr>
          <a:xfrm>
            <a:off x="742950" y="4133850"/>
            <a:ext cx="4933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Help form a clot after vessel damage.</a:t>
            </a:r>
          </a:p>
        </p:txBody>
      </p:sp>
      <p:sp>
        <p:nvSpPr>
          <p:cNvPr id="18" name="Rectangle: Rounded Corners 17">
            <a:extLst>
              <a:ext uri="{FF2B5EF4-FFF2-40B4-BE49-F238E27FC236}">
                <a16:creationId xmlns:a16="http://schemas.microsoft.com/office/drawing/2014/main" id="{C4CD2251-C8EC-4A2F-8209-DC86069F8E22}"/>
              </a:ext>
            </a:extLst>
          </p:cNvPr>
          <p:cNvSpPr>
            <a:spLocks noGrp="1"/>
          </p:cNvSpPr>
          <p:nvPr/>
        </p:nvSpPr>
        <p:spPr>
          <a:xfrm>
            <a:off x="6134100" y="3619500"/>
            <a:ext cx="5334000"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19" name="Rectangle 18">
            <a:extLst>
              <a:ext uri="{FF2B5EF4-FFF2-40B4-BE49-F238E27FC236}">
                <a16:creationId xmlns:a16="http://schemas.microsoft.com/office/drawing/2014/main" id="{23029173-A327-4EB1-AA0D-A539A16F161D}"/>
              </a:ext>
            </a:extLst>
          </p:cNvPr>
          <p:cNvSpPr>
            <a:spLocks noGrp="1"/>
          </p:cNvSpPr>
          <p:nvPr/>
        </p:nvSpPr>
        <p:spPr>
          <a:xfrm>
            <a:off x="6134100" y="3619500"/>
            <a:ext cx="66675" cy="1666875"/>
          </a:xfrm>
          <a:prstGeom prst="rect">
            <a:avLst/>
          </a:prstGeom>
          <a:solidFill>
            <a:srgbClr val="4D9B74"/>
          </a:solidFill>
          <a:ln w="0">
            <a:noFill/>
          </a:ln>
        </p:spPr>
        <p:txBody>
          <a:bodyPr/>
          <a:lstStyle/>
          <a:p>
            <a:endParaRPr lang="en-GB"/>
          </a:p>
        </p:txBody>
      </p:sp>
      <p:sp>
        <p:nvSpPr>
          <p:cNvPr id="20" name="Rectangle 19">
            <a:extLst>
              <a:ext uri="{FF2B5EF4-FFF2-40B4-BE49-F238E27FC236}">
                <a16:creationId xmlns:a16="http://schemas.microsoft.com/office/drawing/2014/main" id="{D454F94C-D115-43AC-A0D3-3006A8567698}"/>
              </a:ext>
            </a:extLst>
          </p:cNvPr>
          <p:cNvSpPr>
            <a:spLocks noGrp="1"/>
          </p:cNvSpPr>
          <p:nvPr/>
        </p:nvSpPr>
        <p:spPr>
          <a:xfrm>
            <a:off x="6362700" y="3781425"/>
            <a:ext cx="493395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Plasma</a:t>
            </a:r>
          </a:p>
        </p:txBody>
      </p:sp>
      <p:sp>
        <p:nvSpPr>
          <p:cNvPr id="21" name="Rectangle 20">
            <a:extLst>
              <a:ext uri="{FF2B5EF4-FFF2-40B4-BE49-F238E27FC236}">
                <a16:creationId xmlns:a16="http://schemas.microsoft.com/office/drawing/2014/main" id="{40F61CD7-B4F2-4EB7-8A14-98EFB9C1C89A}"/>
              </a:ext>
            </a:extLst>
          </p:cNvPr>
          <p:cNvSpPr>
            <a:spLocks noGrp="1"/>
          </p:cNvSpPr>
          <p:nvPr/>
        </p:nvSpPr>
        <p:spPr>
          <a:xfrm>
            <a:off x="6362700" y="4133850"/>
            <a:ext cx="4933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Carries cells, proteins, nutrients, hormones, electrolytes and waste.</a:t>
            </a:r>
          </a:p>
        </p:txBody>
      </p:sp>
      <p:sp>
        <p:nvSpPr>
          <p:cNvPr id="22" name="Rectangle: Rounded Corners 21">
            <a:extLst>
              <a:ext uri="{FF2B5EF4-FFF2-40B4-BE49-F238E27FC236}">
                <a16:creationId xmlns:a16="http://schemas.microsoft.com/office/drawing/2014/main" id="{78663A22-AF88-4B7F-BF0C-0277E3432D30}"/>
              </a:ext>
            </a:extLst>
          </p:cNvPr>
          <p:cNvSpPr>
            <a:spLocks noGrp="1"/>
          </p:cNvSpPr>
          <p:nvPr/>
        </p:nvSpPr>
        <p:spPr>
          <a:xfrm>
            <a:off x="514350" y="6162675"/>
            <a:ext cx="11163300" cy="400050"/>
          </a:xfrm>
          <a:prstGeom prst="roundRect">
            <a:avLst>
              <a:gd name="adj" fmla="val 30952"/>
            </a:avLst>
          </a:prstGeom>
          <a:solidFill>
            <a:srgbClr val="FFF0ED"/>
          </a:solidFill>
          <a:ln w="9525">
            <a:solidFill>
              <a:srgbClr val="FFF0ED"/>
            </a:solidFill>
            <a:prstDash val="solid"/>
          </a:ln>
        </p:spPr>
        <p:txBody>
          <a:bodyPr/>
          <a:lstStyle/>
          <a:p>
            <a:endParaRPr lang="en-GB"/>
          </a:p>
        </p:txBody>
      </p:sp>
      <p:sp>
        <p:nvSpPr>
          <p:cNvPr id="23" name="Rectangle 22">
            <a:extLst>
              <a:ext uri="{FF2B5EF4-FFF2-40B4-BE49-F238E27FC236}">
                <a16:creationId xmlns:a16="http://schemas.microsoft.com/office/drawing/2014/main" id="{6D167D10-BCBF-4E39-B75E-6FF27F64DB26}"/>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C94545"/>
                </a:solidFill>
                <a:latin typeface="Nimbus Sans"/>
                <a:ea typeface="Nimbus Sans"/>
                <a:cs typeface="Nimbus Sans"/>
              </a:defRPr>
            </a:pPr>
            <a:r>
              <a:rPr sz="1200" b="1">
                <a:solidFill>
                  <a:srgbClr val="C94545"/>
                </a:solidFill>
                <a:latin typeface="Nimbus Sans"/>
                <a:ea typeface="Nimbus Sans"/>
                <a:cs typeface="Nimbus Sans"/>
              </a:rPr>
              <a:t>Oxygen delivery depends on lungs, haemoglobin, cardiac output and tissue blood flow.</a:t>
            </a:r>
          </a:p>
        </p:txBody>
      </p:sp>
    </p:spTree>
    <p:extLst>
      <p:ext uri="{BB962C8B-B14F-4D97-AF65-F5344CB8AC3E}">
        <p14:creationId xmlns:p14="http://schemas.microsoft.com/office/powerpoint/2010/main" val="2049784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C274655C-5C91-40B6-8E88-CE027D89E62C}"/>
              </a:ext>
            </a:extLst>
          </p:cNvPr>
          <p:cNvSpPr>
            <a:spLocks noGrp="1"/>
          </p:cNvSpPr>
          <p:nvPr/>
        </p:nvSpPr>
        <p:spPr>
          <a:xfrm>
            <a:off x="0" y="0"/>
            <a:ext cx="152400" cy="6858000"/>
          </a:xfrm>
          <a:prstGeom prst="rect">
            <a:avLst/>
          </a:prstGeom>
          <a:solidFill>
            <a:srgbClr val="745A9C"/>
          </a:solidFill>
          <a:ln w="0">
            <a:noFill/>
            <a:prstDash val="solid"/>
          </a:ln>
        </p:spPr>
        <p:txBody>
          <a:bodyPr/>
          <a:lstStyle/>
          <a:p>
            <a:endParaRPr lang="en-GB"/>
          </a:p>
        </p:txBody>
      </p:sp>
      <p:sp>
        <p:nvSpPr>
          <p:cNvPr id="2" name="Rectangle 1">
            <a:extLst>
              <a:ext uri="{FF2B5EF4-FFF2-40B4-BE49-F238E27FC236}">
                <a16:creationId xmlns:a16="http://schemas.microsoft.com/office/drawing/2014/main" id="{DEB07B71-AC6F-49B1-8CD8-3CCA4F4CB7ED}"/>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Baroreceptors: the rapid pressure reflex</a:t>
            </a:r>
          </a:p>
        </p:txBody>
      </p:sp>
      <p:sp>
        <p:nvSpPr>
          <p:cNvPr id="3" name="Rectangle 2">
            <a:extLst>
              <a:ext uri="{FF2B5EF4-FFF2-40B4-BE49-F238E27FC236}">
                <a16:creationId xmlns:a16="http://schemas.microsoft.com/office/drawing/2014/main" id="{5D5E0208-CBA1-4F74-99DB-071FFF228A00}"/>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Stretch receptors stabilise arterial pressure from one beat to the next</a:t>
            </a:r>
          </a:p>
        </p:txBody>
      </p:sp>
      <p:sp>
        <p:nvSpPr>
          <p:cNvPr id="4" name="Straight Connector 3">
            <a:extLst>
              <a:ext uri="{FF2B5EF4-FFF2-40B4-BE49-F238E27FC236}">
                <a16:creationId xmlns:a16="http://schemas.microsoft.com/office/drawing/2014/main" id="{5A38613C-3AA3-45D6-B6D0-072E329AD243}"/>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9053571D-A90D-4452-89F0-FD3DF83D3D1F}"/>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45A9C"/>
                </a:solidFill>
                <a:latin typeface="Nimbus Sans"/>
                <a:ea typeface="Nimbus Sans"/>
                <a:cs typeface="Nimbus Sans"/>
              </a:defRPr>
            </a:pPr>
            <a:r>
              <a:rPr sz="1200" b="1">
                <a:solidFill>
                  <a:srgbClr val="745A9C"/>
                </a:solidFill>
                <a:latin typeface="Nimbus Sans"/>
                <a:ea typeface="Nimbus Sans"/>
                <a:cs typeface="Nimbus Sans"/>
              </a:rPr>
              <a:t>41</a:t>
            </a:r>
          </a:p>
        </p:txBody>
      </p:sp>
      <p:sp>
        <p:nvSpPr>
          <p:cNvPr id="6" name="Rectangle: Rounded Corners 5">
            <a:extLst>
              <a:ext uri="{FF2B5EF4-FFF2-40B4-BE49-F238E27FC236}">
                <a16:creationId xmlns:a16="http://schemas.microsoft.com/office/drawing/2014/main" id="{EB407A1C-36A6-43D1-9AA8-B9F126B5D955}"/>
              </a:ext>
            </a:extLst>
          </p:cNvPr>
          <p:cNvSpPr>
            <a:spLocks noGrp="1"/>
          </p:cNvSpPr>
          <p:nvPr/>
        </p:nvSpPr>
        <p:spPr>
          <a:xfrm>
            <a:off x="438150" y="1771650"/>
            <a:ext cx="2095500" cy="2686050"/>
          </a:xfrm>
          <a:prstGeom prst="roundRect">
            <a:avLst>
              <a:gd name="adj" fmla="val 81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7" name="Rectangle: Rounded Corners 6">
            <a:extLst>
              <a:ext uri="{FF2B5EF4-FFF2-40B4-BE49-F238E27FC236}">
                <a16:creationId xmlns:a16="http://schemas.microsoft.com/office/drawing/2014/main" id="{36F0580C-774D-413E-858A-E3F186D46C4C}"/>
              </a:ext>
            </a:extLst>
          </p:cNvPr>
          <p:cNvSpPr>
            <a:spLocks noGrp="1"/>
          </p:cNvSpPr>
          <p:nvPr/>
        </p:nvSpPr>
        <p:spPr>
          <a:xfrm>
            <a:off x="438150" y="1771650"/>
            <a:ext cx="2095500" cy="952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442955C4-1889-4493-A88D-F2F52AE8AA72}"/>
              </a:ext>
            </a:extLst>
          </p:cNvPr>
          <p:cNvSpPr>
            <a:spLocks noGrp="1"/>
          </p:cNvSpPr>
          <p:nvPr/>
        </p:nvSpPr>
        <p:spPr>
          <a:xfrm>
            <a:off x="609600" y="2000250"/>
            <a:ext cx="342900" cy="304800"/>
          </a:xfrm>
          <a:prstGeom prst="rect">
            <a:avLst/>
          </a:prstGeom>
          <a:noFill/>
          <a:ln w="0">
            <a:noFill/>
          </a:ln>
        </p:spPr>
        <p:txBody>
          <a:bodyPr wrap="square" lIns="0" tIns="0" rIns="0" bIns="0" anchor="t">
            <a:normAutofit/>
          </a:bodyPr>
          <a:lstStyle/>
          <a:p>
            <a:pPr algn="l">
              <a:lnSpc>
                <a:spcPct val="100000"/>
              </a:lnSpc>
              <a:buNone/>
              <a:defRPr sz="1875" b="1">
                <a:solidFill>
                  <a:srgbClr val="E65F5C"/>
                </a:solidFill>
                <a:latin typeface="Nimbus Sans"/>
                <a:ea typeface="Nimbus Sans"/>
                <a:cs typeface="Nimbus Sans"/>
              </a:defRPr>
            </a:pPr>
            <a:r>
              <a:rPr sz="1875" b="1">
                <a:solidFill>
                  <a:srgbClr val="E65F5C"/>
                </a:solidFill>
                <a:latin typeface="Nimbus Sans"/>
                <a:ea typeface="Nimbus Sans"/>
                <a:cs typeface="Nimbus Sans"/>
              </a:rPr>
              <a:t>1</a:t>
            </a:r>
          </a:p>
        </p:txBody>
      </p:sp>
      <p:sp>
        <p:nvSpPr>
          <p:cNvPr id="9" name="Rectangle 8">
            <a:extLst>
              <a:ext uri="{FF2B5EF4-FFF2-40B4-BE49-F238E27FC236}">
                <a16:creationId xmlns:a16="http://schemas.microsoft.com/office/drawing/2014/main" id="{C0D63315-41FE-47A3-85B4-9A0ED6E21AC9}"/>
              </a:ext>
            </a:extLst>
          </p:cNvPr>
          <p:cNvSpPr>
            <a:spLocks noGrp="1"/>
          </p:cNvSpPr>
          <p:nvPr/>
        </p:nvSpPr>
        <p:spPr>
          <a:xfrm>
            <a:off x="609600" y="2533650"/>
            <a:ext cx="1752600" cy="400050"/>
          </a:xfrm>
          <a:prstGeom prst="rect">
            <a:avLst/>
          </a:prstGeom>
          <a:noFill/>
          <a:ln w="0">
            <a:noFill/>
          </a:ln>
        </p:spPr>
        <p:txBody>
          <a:bodyPr wrap="square" lIns="0" tIns="0" rIns="0" bIns="0" anchor="t">
            <a:normAutofit/>
          </a:bodyPr>
          <a:lstStyle/>
          <a:p>
            <a:pPr algn="ctr">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PRESSURE FALLS</a:t>
            </a:r>
          </a:p>
        </p:txBody>
      </p:sp>
      <p:sp>
        <p:nvSpPr>
          <p:cNvPr id="10" name="Rectangle 9">
            <a:extLst>
              <a:ext uri="{FF2B5EF4-FFF2-40B4-BE49-F238E27FC236}">
                <a16:creationId xmlns:a16="http://schemas.microsoft.com/office/drawing/2014/main" id="{59079B89-019D-4984-BCF9-963F63FD7593}"/>
              </a:ext>
            </a:extLst>
          </p:cNvPr>
          <p:cNvSpPr>
            <a:spLocks noGrp="1"/>
          </p:cNvSpPr>
          <p:nvPr/>
        </p:nvSpPr>
        <p:spPr>
          <a:xfrm>
            <a:off x="609600" y="3143250"/>
            <a:ext cx="1752600" cy="876300"/>
          </a:xfrm>
          <a:prstGeom prst="rect">
            <a:avLst/>
          </a:prstGeom>
          <a:noFill/>
          <a:ln w="0">
            <a:noFill/>
          </a:ln>
        </p:spPr>
        <p:txBody>
          <a:bodyPr wrap="square" lIns="0" tIns="0" rIns="0" bIns="0" anchor="t">
            <a:normAutofit/>
          </a:bodyPr>
          <a:lstStyle/>
          <a:p>
            <a:pPr algn="ctr">
              <a:lnSpc>
                <a:spcPct val="100000"/>
              </a:lnSpc>
              <a:buNone/>
              <a:defRPr sz="1200" b="0">
                <a:solidFill>
                  <a:srgbClr val="183042"/>
                </a:solidFill>
                <a:latin typeface="Nimbus Sans"/>
                <a:ea typeface="Nimbus Sans"/>
                <a:cs typeface="Nimbus Sans"/>
              </a:defRPr>
            </a:pPr>
            <a:r>
              <a:rPr sz="1200" b="0">
                <a:solidFill>
                  <a:srgbClr val="183042"/>
                </a:solidFill>
                <a:latin typeface="Nimbus Sans"/>
                <a:ea typeface="Nimbus Sans"/>
                <a:cs typeface="Nimbus Sans"/>
              </a:rPr>
              <a:t>Less stretch at carotid sinus and aortic arch</a:t>
            </a:r>
          </a:p>
        </p:txBody>
      </p:sp>
      <p:sp>
        <p:nvSpPr>
          <p:cNvPr id="11" name="Rectangle: Rounded Corners 10">
            <a:extLst>
              <a:ext uri="{FF2B5EF4-FFF2-40B4-BE49-F238E27FC236}">
                <a16:creationId xmlns:a16="http://schemas.microsoft.com/office/drawing/2014/main" id="{3606BFDA-B321-4B0E-B6CD-C523C643D560}"/>
              </a:ext>
            </a:extLst>
          </p:cNvPr>
          <p:cNvSpPr>
            <a:spLocks noGrp="1"/>
          </p:cNvSpPr>
          <p:nvPr/>
        </p:nvSpPr>
        <p:spPr>
          <a:xfrm>
            <a:off x="2781300" y="1771650"/>
            <a:ext cx="2095500" cy="2686050"/>
          </a:xfrm>
          <a:prstGeom prst="roundRect">
            <a:avLst>
              <a:gd name="adj" fmla="val 81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2" name="Rectangle: Rounded Corners 11">
            <a:extLst>
              <a:ext uri="{FF2B5EF4-FFF2-40B4-BE49-F238E27FC236}">
                <a16:creationId xmlns:a16="http://schemas.microsoft.com/office/drawing/2014/main" id="{2B472C96-C61C-478E-8D91-9DB294AD7AB8}"/>
              </a:ext>
            </a:extLst>
          </p:cNvPr>
          <p:cNvSpPr>
            <a:spLocks noGrp="1"/>
          </p:cNvSpPr>
          <p:nvPr/>
        </p:nvSpPr>
        <p:spPr>
          <a:xfrm>
            <a:off x="2781300" y="1771650"/>
            <a:ext cx="2095500" cy="95250"/>
          </a:xfrm>
          <a:prstGeom prst="roundRect">
            <a:avLst>
              <a:gd name="adj" fmla="val 50000"/>
            </a:avLst>
          </a:prstGeom>
          <a:solidFill>
            <a:srgbClr val="E8A83A"/>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7C333F47-7284-480D-95D0-AB21C5A75886}"/>
              </a:ext>
            </a:extLst>
          </p:cNvPr>
          <p:cNvSpPr>
            <a:spLocks noGrp="1"/>
          </p:cNvSpPr>
          <p:nvPr/>
        </p:nvSpPr>
        <p:spPr>
          <a:xfrm>
            <a:off x="2952750" y="2000250"/>
            <a:ext cx="342900" cy="304800"/>
          </a:xfrm>
          <a:prstGeom prst="rect">
            <a:avLst/>
          </a:prstGeom>
          <a:noFill/>
          <a:ln w="0">
            <a:noFill/>
          </a:ln>
        </p:spPr>
        <p:txBody>
          <a:bodyPr wrap="square" lIns="0" tIns="0" rIns="0" bIns="0" anchor="t">
            <a:normAutofit/>
          </a:bodyPr>
          <a:lstStyle/>
          <a:p>
            <a:pPr algn="l">
              <a:lnSpc>
                <a:spcPct val="100000"/>
              </a:lnSpc>
              <a:buNone/>
              <a:defRPr sz="1875" b="1">
                <a:solidFill>
                  <a:srgbClr val="E8A83A"/>
                </a:solidFill>
                <a:latin typeface="Nimbus Sans"/>
                <a:ea typeface="Nimbus Sans"/>
                <a:cs typeface="Nimbus Sans"/>
              </a:defRPr>
            </a:pPr>
            <a:r>
              <a:rPr sz="1875" b="1">
                <a:solidFill>
                  <a:srgbClr val="E8A83A"/>
                </a:solidFill>
                <a:latin typeface="Nimbus Sans"/>
                <a:ea typeface="Nimbus Sans"/>
                <a:cs typeface="Nimbus Sans"/>
              </a:rPr>
              <a:t>2</a:t>
            </a:r>
          </a:p>
        </p:txBody>
      </p:sp>
      <p:sp>
        <p:nvSpPr>
          <p:cNvPr id="14" name="Rectangle 13">
            <a:extLst>
              <a:ext uri="{FF2B5EF4-FFF2-40B4-BE49-F238E27FC236}">
                <a16:creationId xmlns:a16="http://schemas.microsoft.com/office/drawing/2014/main" id="{C6756A81-B234-468C-A8FC-25AA1BBBE0B4}"/>
              </a:ext>
            </a:extLst>
          </p:cNvPr>
          <p:cNvSpPr>
            <a:spLocks noGrp="1"/>
          </p:cNvSpPr>
          <p:nvPr/>
        </p:nvSpPr>
        <p:spPr>
          <a:xfrm>
            <a:off x="2952750" y="2533650"/>
            <a:ext cx="1752600" cy="400050"/>
          </a:xfrm>
          <a:prstGeom prst="rect">
            <a:avLst/>
          </a:prstGeom>
          <a:noFill/>
          <a:ln w="0">
            <a:noFill/>
          </a:ln>
        </p:spPr>
        <p:txBody>
          <a:bodyPr wrap="square" lIns="0" tIns="0" rIns="0" bIns="0" anchor="t">
            <a:normAutofit/>
          </a:bodyPr>
          <a:lstStyle/>
          <a:p>
            <a:pPr algn="ctr">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AFFERENT FIRING FALLS</a:t>
            </a:r>
          </a:p>
        </p:txBody>
      </p:sp>
      <p:sp>
        <p:nvSpPr>
          <p:cNvPr id="15" name="Rectangle 14">
            <a:extLst>
              <a:ext uri="{FF2B5EF4-FFF2-40B4-BE49-F238E27FC236}">
                <a16:creationId xmlns:a16="http://schemas.microsoft.com/office/drawing/2014/main" id="{471B92A4-54CE-41F7-AC98-0890672D72FA}"/>
              </a:ext>
            </a:extLst>
          </p:cNvPr>
          <p:cNvSpPr>
            <a:spLocks noGrp="1"/>
          </p:cNvSpPr>
          <p:nvPr/>
        </p:nvSpPr>
        <p:spPr>
          <a:xfrm>
            <a:off x="2952750" y="3143250"/>
            <a:ext cx="1752600" cy="876300"/>
          </a:xfrm>
          <a:prstGeom prst="rect">
            <a:avLst/>
          </a:prstGeom>
          <a:noFill/>
          <a:ln w="0">
            <a:noFill/>
          </a:ln>
        </p:spPr>
        <p:txBody>
          <a:bodyPr wrap="square" lIns="0" tIns="0" rIns="0" bIns="0" anchor="t">
            <a:normAutofit/>
          </a:bodyPr>
          <a:lstStyle/>
          <a:p>
            <a:pPr algn="ctr">
              <a:lnSpc>
                <a:spcPct val="100000"/>
              </a:lnSpc>
              <a:buNone/>
              <a:defRPr sz="1200" b="0">
                <a:solidFill>
                  <a:srgbClr val="183042"/>
                </a:solidFill>
                <a:latin typeface="Nimbus Sans"/>
                <a:ea typeface="Nimbus Sans"/>
                <a:cs typeface="Nimbus Sans"/>
              </a:defRPr>
            </a:pPr>
            <a:r>
              <a:rPr sz="1200" b="0">
                <a:solidFill>
                  <a:srgbClr val="183042"/>
                </a:solidFill>
                <a:latin typeface="Nimbus Sans"/>
                <a:ea typeface="Nimbus Sans"/>
                <a:cs typeface="Nimbus Sans"/>
              </a:rPr>
              <a:t>Carotid sinus via CN IX; aortic arch via CN X</a:t>
            </a:r>
          </a:p>
        </p:txBody>
      </p:sp>
      <p:sp>
        <p:nvSpPr>
          <p:cNvPr id="16" name="Rectangle: Rounded Corners 15">
            <a:extLst>
              <a:ext uri="{FF2B5EF4-FFF2-40B4-BE49-F238E27FC236}">
                <a16:creationId xmlns:a16="http://schemas.microsoft.com/office/drawing/2014/main" id="{753064CD-B686-439D-8F23-66B8CE82D37C}"/>
              </a:ext>
            </a:extLst>
          </p:cNvPr>
          <p:cNvSpPr>
            <a:spLocks noGrp="1"/>
          </p:cNvSpPr>
          <p:nvPr/>
        </p:nvSpPr>
        <p:spPr>
          <a:xfrm>
            <a:off x="5124450" y="1771650"/>
            <a:ext cx="2095500" cy="2686050"/>
          </a:xfrm>
          <a:prstGeom prst="roundRect">
            <a:avLst>
              <a:gd name="adj" fmla="val 81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7" name="Rectangle: Rounded Corners 16">
            <a:extLst>
              <a:ext uri="{FF2B5EF4-FFF2-40B4-BE49-F238E27FC236}">
                <a16:creationId xmlns:a16="http://schemas.microsoft.com/office/drawing/2014/main" id="{5206E493-5D53-45DD-9453-BCB584E50765}"/>
              </a:ext>
            </a:extLst>
          </p:cNvPr>
          <p:cNvSpPr>
            <a:spLocks noGrp="1"/>
          </p:cNvSpPr>
          <p:nvPr/>
        </p:nvSpPr>
        <p:spPr>
          <a:xfrm>
            <a:off x="5124450" y="1771650"/>
            <a:ext cx="2095500" cy="95250"/>
          </a:xfrm>
          <a:prstGeom prst="roundRect">
            <a:avLst>
              <a:gd name="adj" fmla="val 50000"/>
            </a:avLst>
          </a:prstGeom>
          <a:solidFill>
            <a:srgbClr val="745A9C"/>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8ACB709F-3059-4A35-AB3B-5B7043821D21}"/>
              </a:ext>
            </a:extLst>
          </p:cNvPr>
          <p:cNvSpPr>
            <a:spLocks noGrp="1"/>
          </p:cNvSpPr>
          <p:nvPr/>
        </p:nvSpPr>
        <p:spPr>
          <a:xfrm>
            <a:off x="5295900" y="2000250"/>
            <a:ext cx="342900" cy="304800"/>
          </a:xfrm>
          <a:prstGeom prst="rect">
            <a:avLst/>
          </a:prstGeom>
          <a:noFill/>
          <a:ln w="0">
            <a:noFill/>
          </a:ln>
        </p:spPr>
        <p:txBody>
          <a:bodyPr wrap="square" lIns="0" tIns="0" rIns="0" bIns="0" anchor="t">
            <a:normAutofit/>
          </a:bodyPr>
          <a:lstStyle/>
          <a:p>
            <a:pPr algn="l">
              <a:lnSpc>
                <a:spcPct val="100000"/>
              </a:lnSpc>
              <a:buNone/>
              <a:defRPr sz="1875" b="1">
                <a:solidFill>
                  <a:srgbClr val="745A9C"/>
                </a:solidFill>
                <a:latin typeface="Nimbus Sans"/>
                <a:ea typeface="Nimbus Sans"/>
                <a:cs typeface="Nimbus Sans"/>
              </a:defRPr>
            </a:pPr>
            <a:r>
              <a:rPr sz="1875" b="1">
                <a:solidFill>
                  <a:srgbClr val="745A9C"/>
                </a:solidFill>
                <a:latin typeface="Nimbus Sans"/>
                <a:ea typeface="Nimbus Sans"/>
                <a:cs typeface="Nimbus Sans"/>
              </a:rPr>
              <a:t>3</a:t>
            </a:r>
          </a:p>
        </p:txBody>
      </p:sp>
      <p:sp>
        <p:nvSpPr>
          <p:cNvPr id="19" name="Rectangle 18">
            <a:extLst>
              <a:ext uri="{FF2B5EF4-FFF2-40B4-BE49-F238E27FC236}">
                <a16:creationId xmlns:a16="http://schemas.microsoft.com/office/drawing/2014/main" id="{7EFBDC6A-7B67-4141-8A0A-78CD760BEAF5}"/>
              </a:ext>
            </a:extLst>
          </p:cNvPr>
          <p:cNvSpPr>
            <a:spLocks noGrp="1"/>
          </p:cNvSpPr>
          <p:nvPr/>
        </p:nvSpPr>
        <p:spPr>
          <a:xfrm>
            <a:off x="5295900" y="2533650"/>
            <a:ext cx="1752600" cy="400050"/>
          </a:xfrm>
          <a:prstGeom prst="rect">
            <a:avLst/>
          </a:prstGeom>
          <a:noFill/>
          <a:ln w="0">
            <a:noFill/>
          </a:ln>
        </p:spPr>
        <p:txBody>
          <a:bodyPr wrap="square" lIns="0" tIns="0" rIns="0" bIns="0" anchor="t">
            <a:normAutofit/>
          </a:bodyPr>
          <a:lstStyle/>
          <a:p>
            <a:pPr algn="ctr">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MEDULLA INTEGRATES</a:t>
            </a:r>
          </a:p>
        </p:txBody>
      </p:sp>
      <p:sp>
        <p:nvSpPr>
          <p:cNvPr id="20" name="Rectangle 19">
            <a:extLst>
              <a:ext uri="{FF2B5EF4-FFF2-40B4-BE49-F238E27FC236}">
                <a16:creationId xmlns:a16="http://schemas.microsoft.com/office/drawing/2014/main" id="{D56302E4-A1DC-4686-BDEF-109045851ECE}"/>
              </a:ext>
            </a:extLst>
          </p:cNvPr>
          <p:cNvSpPr>
            <a:spLocks noGrp="1"/>
          </p:cNvSpPr>
          <p:nvPr/>
        </p:nvSpPr>
        <p:spPr>
          <a:xfrm>
            <a:off x="5295900" y="3143250"/>
            <a:ext cx="1752600" cy="876300"/>
          </a:xfrm>
          <a:prstGeom prst="rect">
            <a:avLst/>
          </a:prstGeom>
          <a:noFill/>
          <a:ln w="0">
            <a:noFill/>
          </a:ln>
        </p:spPr>
        <p:txBody>
          <a:bodyPr wrap="square" lIns="0" tIns="0" rIns="0" bIns="0" anchor="t">
            <a:normAutofit/>
          </a:bodyPr>
          <a:lstStyle/>
          <a:p>
            <a:pPr algn="ctr">
              <a:lnSpc>
                <a:spcPct val="100000"/>
              </a:lnSpc>
              <a:buNone/>
              <a:defRPr sz="1200" b="0">
                <a:solidFill>
                  <a:srgbClr val="183042"/>
                </a:solidFill>
                <a:latin typeface="Nimbus Sans"/>
                <a:ea typeface="Nimbus Sans"/>
                <a:cs typeface="Nimbus Sans"/>
              </a:defRPr>
            </a:pPr>
            <a:r>
              <a:rPr sz="1200" b="0">
                <a:solidFill>
                  <a:srgbClr val="183042"/>
                </a:solidFill>
                <a:latin typeface="Nimbus Sans"/>
                <a:ea typeface="Nimbus Sans"/>
                <a:cs typeface="Nimbus Sans"/>
              </a:rPr>
              <a:t>Nucleus tractus solitarius changes autonomic output</a:t>
            </a:r>
          </a:p>
        </p:txBody>
      </p:sp>
      <p:sp>
        <p:nvSpPr>
          <p:cNvPr id="21" name="Rectangle: Rounded Corners 20">
            <a:extLst>
              <a:ext uri="{FF2B5EF4-FFF2-40B4-BE49-F238E27FC236}">
                <a16:creationId xmlns:a16="http://schemas.microsoft.com/office/drawing/2014/main" id="{2185E988-8BBD-4F18-A991-F00562455254}"/>
              </a:ext>
            </a:extLst>
          </p:cNvPr>
          <p:cNvSpPr>
            <a:spLocks noGrp="1"/>
          </p:cNvSpPr>
          <p:nvPr/>
        </p:nvSpPr>
        <p:spPr>
          <a:xfrm>
            <a:off x="7467600" y="1771650"/>
            <a:ext cx="2095500" cy="2686050"/>
          </a:xfrm>
          <a:prstGeom prst="roundRect">
            <a:avLst>
              <a:gd name="adj" fmla="val 81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2" name="Rectangle: Rounded Corners 21">
            <a:extLst>
              <a:ext uri="{FF2B5EF4-FFF2-40B4-BE49-F238E27FC236}">
                <a16:creationId xmlns:a16="http://schemas.microsoft.com/office/drawing/2014/main" id="{BC3A5904-714E-4B9B-8BC4-B5A75539E4DF}"/>
              </a:ext>
            </a:extLst>
          </p:cNvPr>
          <p:cNvSpPr>
            <a:spLocks noGrp="1"/>
          </p:cNvSpPr>
          <p:nvPr/>
        </p:nvSpPr>
        <p:spPr>
          <a:xfrm>
            <a:off x="7467600" y="1771650"/>
            <a:ext cx="2095500" cy="95250"/>
          </a:xfrm>
          <a:prstGeom prst="roundRect">
            <a:avLst>
              <a:gd name="adj" fmla="val 50000"/>
            </a:avLst>
          </a:prstGeom>
          <a:solidFill>
            <a:srgbClr val="4477AA"/>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E80F6362-12D0-4380-9452-5992ABFCE8B1}"/>
              </a:ext>
            </a:extLst>
          </p:cNvPr>
          <p:cNvSpPr>
            <a:spLocks noGrp="1"/>
          </p:cNvSpPr>
          <p:nvPr/>
        </p:nvSpPr>
        <p:spPr>
          <a:xfrm>
            <a:off x="7639050" y="2000250"/>
            <a:ext cx="342900" cy="304800"/>
          </a:xfrm>
          <a:prstGeom prst="rect">
            <a:avLst/>
          </a:prstGeom>
          <a:noFill/>
          <a:ln w="0">
            <a:noFill/>
          </a:ln>
        </p:spPr>
        <p:txBody>
          <a:bodyPr wrap="square" lIns="0" tIns="0" rIns="0" bIns="0" anchor="t">
            <a:normAutofit/>
          </a:bodyPr>
          <a:lstStyle/>
          <a:p>
            <a:pPr algn="l">
              <a:lnSpc>
                <a:spcPct val="100000"/>
              </a:lnSpc>
              <a:buNone/>
              <a:defRPr sz="1875" b="1">
                <a:solidFill>
                  <a:srgbClr val="4477AA"/>
                </a:solidFill>
                <a:latin typeface="Nimbus Sans"/>
                <a:ea typeface="Nimbus Sans"/>
                <a:cs typeface="Nimbus Sans"/>
              </a:defRPr>
            </a:pPr>
            <a:r>
              <a:rPr sz="1875" b="1">
                <a:solidFill>
                  <a:srgbClr val="4477AA"/>
                </a:solidFill>
                <a:latin typeface="Nimbus Sans"/>
                <a:ea typeface="Nimbus Sans"/>
                <a:cs typeface="Nimbus Sans"/>
              </a:rPr>
              <a:t>4</a:t>
            </a:r>
          </a:p>
        </p:txBody>
      </p:sp>
      <p:sp>
        <p:nvSpPr>
          <p:cNvPr id="24" name="Rectangle 23">
            <a:extLst>
              <a:ext uri="{FF2B5EF4-FFF2-40B4-BE49-F238E27FC236}">
                <a16:creationId xmlns:a16="http://schemas.microsoft.com/office/drawing/2014/main" id="{213B35B0-87A5-4209-A543-1F77BA739B95}"/>
              </a:ext>
            </a:extLst>
          </p:cNvPr>
          <p:cNvSpPr>
            <a:spLocks noGrp="1"/>
          </p:cNvSpPr>
          <p:nvPr/>
        </p:nvSpPr>
        <p:spPr>
          <a:xfrm>
            <a:off x="7639050" y="2533650"/>
            <a:ext cx="1752600" cy="400050"/>
          </a:xfrm>
          <a:prstGeom prst="rect">
            <a:avLst/>
          </a:prstGeom>
          <a:noFill/>
          <a:ln w="0">
            <a:noFill/>
          </a:ln>
        </p:spPr>
        <p:txBody>
          <a:bodyPr wrap="square" lIns="0" tIns="0" rIns="0" bIns="0" anchor="t">
            <a:normAutofit/>
          </a:bodyPr>
          <a:lstStyle/>
          <a:p>
            <a:pPr algn="ctr">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SYMPATHETIC ↑ / VAGAL ↓</a:t>
            </a:r>
          </a:p>
        </p:txBody>
      </p:sp>
      <p:sp>
        <p:nvSpPr>
          <p:cNvPr id="25" name="Rectangle 24">
            <a:extLst>
              <a:ext uri="{FF2B5EF4-FFF2-40B4-BE49-F238E27FC236}">
                <a16:creationId xmlns:a16="http://schemas.microsoft.com/office/drawing/2014/main" id="{FEC421BE-AF39-46FE-8C85-9D7C8FE59C2A}"/>
              </a:ext>
            </a:extLst>
          </p:cNvPr>
          <p:cNvSpPr>
            <a:spLocks noGrp="1"/>
          </p:cNvSpPr>
          <p:nvPr/>
        </p:nvSpPr>
        <p:spPr>
          <a:xfrm>
            <a:off x="7639050" y="3143250"/>
            <a:ext cx="1752600" cy="876300"/>
          </a:xfrm>
          <a:prstGeom prst="rect">
            <a:avLst/>
          </a:prstGeom>
          <a:noFill/>
          <a:ln w="0">
            <a:noFill/>
          </a:ln>
        </p:spPr>
        <p:txBody>
          <a:bodyPr wrap="square" lIns="0" tIns="0" rIns="0" bIns="0" anchor="t">
            <a:normAutofit/>
          </a:bodyPr>
          <a:lstStyle/>
          <a:p>
            <a:pPr algn="ctr">
              <a:lnSpc>
                <a:spcPct val="100000"/>
              </a:lnSpc>
              <a:buNone/>
              <a:defRPr sz="1200" b="0">
                <a:solidFill>
                  <a:srgbClr val="183042"/>
                </a:solidFill>
                <a:latin typeface="Nimbus Sans"/>
                <a:ea typeface="Nimbus Sans"/>
                <a:cs typeface="Nimbus Sans"/>
              </a:defRPr>
            </a:pPr>
            <a:r>
              <a:rPr sz="1200" b="0">
                <a:solidFill>
                  <a:srgbClr val="183042"/>
                </a:solidFill>
                <a:latin typeface="Nimbus Sans"/>
                <a:ea typeface="Nimbus Sans"/>
                <a:cs typeface="Nimbus Sans"/>
              </a:rPr>
              <a:t>Heart, arterioles and veins respond</a:t>
            </a:r>
          </a:p>
        </p:txBody>
      </p:sp>
      <p:sp>
        <p:nvSpPr>
          <p:cNvPr id="26" name="Rectangle: Rounded Corners 25">
            <a:extLst>
              <a:ext uri="{FF2B5EF4-FFF2-40B4-BE49-F238E27FC236}">
                <a16:creationId xmlns:a16="http://schemas.microsoft.com/office/drawing/2014/main" id="{AB21BF72-3ABE-4A47-A600-AEF5817D0F62}"/>
              </a:ext>
            </a:extLst>
          </p:cNvPr>
          <p:cNvSpPr>
            <a:spLocks noGrp="1"/>
          </p:cNvSpPr>
          <p:nvPr/>
        </p:nvSpPr>
        <p:spPr>
          <a:xfrm>
            <a:off x="9810750" y="1771650"/>
            <a:ext cx="2095500" cy="2686050"/>
          </a:xfrm>
          <a:prstGeom prst="roundRect">
            <a:avLst>
              <a:gd name="adj" fmla="val 81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7" name="Rectangle: Rounded Corners 26">
            <a:extLst>
              <a:ext uri="{FF2B5EF4-FFF2-40B4-BE49-F238E27FC236}">
                <a16:creationId xmlns:a16="http://schemas.microsoft.com/office/drawing/2014/main" id="{EBB81758-22E6-44B3-B83B-E374710D0E9B}"/>
              </a:ext>
            </a:extLst>
          </p:cNvPr>
          <p:cNvSpPr>
            <a:spLocks noGrp="1"/>
          </p:cNvSpPr>
          <p:nvPr/>
        </p:nvSpPr>
        <p:spPr>
          <a:xfrm>
            <a:off x="9810750" y="1771650"/>
            <a:ext cx="2095500" cy="95250"/>
          </a:xfrm>
          <a:prstGeom prst="roundRect">
            <a:avLst>
              <a:gd name="adj" fmla="val 50000"/>
            </a:avLst>
          </a:prstGeom>
          <a:solidFill>
            <a:srgbClr val="4D8B68"/>
          </a:solidFill>
          <a:ln w="0">
            <a:noFill/>
            <a:prstDash val="solid"/>
          </a:ln>
        </p:spPr>
        <p:txBody>
          <a:bodyPr/>
          <a:lstStyle/>
          <a:p>
            <a:endParaRPr lang="en-GB"/>
          </a:p>
        </p:txBody>
      </p:sp>
      <p:sp>
        <p:nvSpPr>
          <p:cNvPr id="28" name="Rectangle 27">
            <a:extLst>
              <a:ext uri="{FF2B5EF4-FFF2-40B4-BE49-F238E27FC236}">
                <a16:creationId xmlns:a16="http://schemas.microsoft.com/office/drawing/2014/main" id="{241E7235-CE26-4A68-BE2B-DAEC987616A4}"/>
              </a:ext>
            </a:extLst>
          </p:cNvPr>
          <p:cNvSpPr>
            <a:spLocks noGrp="1"/>
          </p:cNvSpPr>
          <p:nvPr/>
        </p:nvSpPr>
        <p:spPr>
          <a:xfrm>
            <a:off x="9982200" y="2000250"/>
            <a:ext cx="342900" cy="304800"/>
          </a:xfrm>
          <a:prstGeom prst="rect">
            <a:avLst/>
          </a:prstGeom>
          <a:noFill/>
          <a:ln w="0">
            <a:noFill/>
          </a:ln>
        </p:spPr>
        <p:txBody>
          <a:bodyPr wrap="square" lIns="0" tIns="0" rIns="0" bIns="0" anchor="t">
            <a:normAutofit/>
          </a:bodyPr>
          <a:lstStyle/>
          <a:p>
            <a:pPr algn="l">
              <a:lnSpc>
                <a:spcPct val="100000"/>
              </a:lnSpc>
              <a:buNone/>
              <a:defRPr sz="1875" b="1">
                <a:solidFill>
                  <a:srgbClr val="4D8B68"/>
                </a:solidFill>
                <a:latin typeface="Nimbus Sans"/>
                <a:ea typeface="Nimbus Sans"/>
                <a:cs typeface="Nimbus Sans"/>
              </a:defRPr>
            </a:pPr>
            <a:r>
              <a:rPr sz="1875" b="1">
                <a:solidFill>
                  <a:srgbClr val="4D8B68"/>
                </a:solidFill>
                <a:latin typeface="Nimbus Sans"/>
                <a:ea typeface="Nimbus Sans"/>
                <a:cs typeface="Nimbus Sans"/>
              </a:rPr>
              <a:t>5</a:t>
            </a:r>
          </a:p>
        </p:txBody>
      </p:sp>
      <p:sp>
        <p:nvSpPr>
          <p:cNvPr id="29" name="Rectangle 28">
            <a:extLst>
              <a:ext uri="{FF2B5EF4-FFF2-40B4-BE49-F238E27FC236}">
                <a16:creationId xmlns:a16="http://schemas.microsoft.com/office/drawing/2014/main" id="{9A1054A5-6FDB-4334-B6FC-48D263E467EC}"/>
              </a:ext>
            </a:extLst>
          </p:cNvPr>
          <p:cNvSpPr>
            <a:spLocks noGrp="1"/>
          </p:cNvSpPr>
          <p:nvPr/>
        </p:nvSpPr>
        <p:spPr>
          <a:xfrm>
            <a:off x="9982200" y="2533650"/>
            <a:ext cx="1752600" cy="400050"/>
          </a:xfrm>
          <a:prstGeom prst="rect">
            <a:avLst/>
          </a:prstGeom>
          <a:noFill/>
          <a:ln w="0">
            <a:noFill/>
          </a:ln>
        </p:spPr>
        <p:txBody>
          <a:bodyPr wrap="square" lIns="0" tIns="0" rIns="0" bIns="0" anchor="t">
            <a:normAutofit/>
          </a:bodyPr>
          <a:lstStyle/>
          <a:p>
            <a:pPr algn="ctr">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PRESSURE SUPPORTED</a:t>
            </a:r>
          </a:p>
        </p:txBody>
      </p:sp>
      <p:sp>
        <p:nvSpPr>
          <p:cNvPr id="30" name="Rectangle 29">
            <a:extLst>
              <a:ext uri="{FF2B5EF4-FFF2-40B4-BE49-F238E27FC236}">
                <a16:creationId xmlns:a16="http://schemas.microsoft.com/office/drawing/2014/main" id="{E45094F2-2CBE-4F00-995F-03BE6277D745}"/>
              </a:ext>
            </a:extLst>
          </p:cNvPr>
          <p:cNvSpPr>
            <a:spLocks noGrp="1"/>
          </p:cNvSpPr>
          <p:nvPr/>
        </p:nvSpPr>
        <p:spPr>
          <a:xfrm>
            <a:off x="9982200" y="3143250"/>
            <a:ext cx="1752600" cy="876300"/>
          </a:xfrm>
          <a:prstGeom prst="rect">
            <a:avLst/>
          </a:prstGeom>
          <a:noFill/>
          <a:ln w="0">
            <a:noFill/>
          </a:ln>
        </p:spPr>
        <p:txBody>
          <a:bodyPr wrap="square" lIns="0" tIns="0" rIns="0" bIns="0" anchor="t">
            <a:normAutofit/>
          </a:bodyPr>
          <a:lstStyle/>
          <a:p>
            <a:pPr algn="ctr">
              <a:lnSpc>
                <a:spcPct val="100000"/>
              </a:lnSpc>
              <a:buNone/>
              <a:defRPr sz="1200" b="0">
                <a:solidFill>
                  <a:srgbClr val="183042"/>
                </a:solidFill>
                <a:latin typeface="Nimbus Sans"/>
                <a:ea typeface="Nimbus Sans"/>
                <a:cs typeface="Nimbus Sans"/>
              </a:defRPr>
            </a:pPr>
            <a:r>
              <a:rPr sz="1200" b="0">
                <a:solidFill>
                  <a:srgbClr val="183042"/>
                </a:solidFill>
                <a:latin typeface="Nimbus Sans"/>
                <a:ea typeface="Nimbus Sans"/>
                <a:cs typeface="Nimbus Sans"/>
              </a:rPr>
              <a:t>HR, contractility, venous return and SVR rise</a:t>
            </a:r>
          </a:p>
        </p:txBody>
      </p:sp>
      <p:sp>
        <p:nvSpPr>
          <p:cNvPr id="31" name="Rectangle: Rounded Corners 30">
            <a:extLst>
              <a:ext uri="{FF2B5EF4-FFF2-40B4-BE49-F238E27FC236}">
                <a16:creationId xmlns:a16="http://schemas.microsoft.com/office/drawing/2014/main" id="{F899D39A-45FA-41B9-BF05-405E12EB9620}"/>
              </a:ext>
            </a:extLst>
          </p:cNvPr>
          <p:cNvSpPr>
            <a:spLocks noGrp="1"/>
          </p:cNvSpPr>
          <p:nvPr/>
        </p:nvSpPr>
        <p:spPr>
          <a:xfrm>
            <a:off x="533400" y="4857750"/>
            <a:ext cx="5257800" cy="1066800"/>
          </a:xfrm>
          <a:prstGeom prst="roundRect">
            <a:avLst>
              <a:gd name="adj" fmla="val 14286"/>
            </a:avLst>
          </a:prstGeom>
          <a:solidFill>
            <a:srgbClr val="FDECEC"/>
          </a:solidFill>
          <a:ln w="0">
            <a:noFill/>
            <a:prstDash val="solid"/>
          </a:ln>
        </p:spPr>
        <p:txBody>
          <a:bodyPr/>
          <a:lstStyle/>
          <a:p>
            <a:endParaRPr lang="en-GB"/>
          </a:p>
        </p:txBody>
      </p:sp>
      <p:sp>
        <p:nvSpPr>
          <p:cNvPr id="32" name="Rectangle 31">
            <a:extLst>
              <a:ext uri="{FF2B5EF4-FFF2-40B4-BE49-F238E27FC236}">
                <a16:creationId xmlns:a16="http://schemas.microsoft.com/office/drawing/2014/main" id="{8FE75DD6-9FCE-4ACF-B631-248D99DD8052}"/>
              </a:ext>
            </a:extLst>
          </p:cNvPr>
          <p:cNvSpPr>
            <a:spLocks noGrp="1"/>
          </p:cNvSpPr>
          <p:nvPr/>
        </p:nvSpPr>
        <p:spPr>
          <a:xfrm>
            <a:off x="723900" y="5029200"/>
            <a:ext cx="1619250" cy="19050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IF PRESSURE FALLS</a:t>
            </a:r>
          </a:p>
        </p:txBody>
      </p:sp>
      <p:sp>
        <p:nvSpPr>
          <p:cNvPr id="33" name="Rectangle 32">
            <a:extLst>
              <a:ext uri="{FF2B5EF4-FFF2-40B4-BE49-F238E27FC236}">
                <a16:creationId xmlns:a16="http://schemas.microsoft.com/office/drawing/2014/main" id="{E32353D4-9275-419B-BD35-4BAD3AB28B6F}"/>
              </a:ext>
            </a:extLst>
          </p:cNvPr>
          <p:cNvSpPr>
            <a:spLocks noGrp="1"/>
          </p:cNvSpPr>
          <p:nvPr/>
        </p:nvSpPr>
        <p:spPr>
          <a:xfrm>
            <a:off x="2438400" y="4972050"/>
            <a:ext cx="3086100" cy="609600"/>
          </a:xfrm>
          <a:prstGeom prst="rect">
            <a:avLst/>
          </a:prstGeom>
          <a:noFill/>
          <a:ln w="0">
            <a:noFill/>
          </a:ln>
        </p:spPr>
        <p:txBody>
          <a:bodyPr wrap="square" lIns="0" tIns="0" rIns="0" bIns="0" anchor="t">
            <a:normAutofit/>
          </a:bodyPr>
          <a:lstStyle/>
          <a:p>
            <a:pPr algn="l">
              <a:lnSpc>
                <a:spcPct val="100000"/>
              </a:lnSpc>
              <a:buNone/>
              <a:defRPr sz="1275" b="1">
                <a:solidFill>
                  <a:srgbClr val="17324D"/>
                </a:solidFill>
                <a:latin typeface="Nimbus Sans"/>
                <a:ea typeface="Nimbus Sans"/>
                <a:cs typeface="Nimbus Sans"/>
              </a:defRPr>
            </a:pPr>
            <a:r>
              <a:rPr sz="1275" b="1">
                <a:solidFill>
                  <a:srgbClr val="17324D"/>
                </a:solidFill>
                <a:latin typeface="Nimbus Sans"/>
                <a:ea typeface="Nimbus Sans"/>
                <a:cs typeface="Nimbus Sans"/>
              </a:rPr>
              <a:t>Fewer impulses → sympathetic drive rises → vasoconstriction + faster, stronger heart.</a:t>
            </a:r>
          </a:p>
        </p:txBody>
      </p:sp>
      <p:sp>
        <p:nvSpPr>
          <p:cNvPr id="34" name="Rectangle: Rounded Corners 33">
            <a:extLst>
              <a:ext uri="{FF2B5EF4-FFF2-40B4-BE49-F238E27FC236}">
                <a16:creationId xmlns:a16="http://schemas.microsoft.com/office/drawing/2014/main" id="{9A93544E-43C8-425F-A708-52D086573BCC}"/>
              </a:ext>
            </a:extLst>
          </p:cNvPr>
          <p:cNvSpPr>
            <a:spLocks noGrp="1"/>
          </p:cNvSpPr>
          <p:nvPr/>
        </p:nvSpPr>
        <p:spPr>
          <a:xfrm>
            <a:off x="6019800" y="4857750"/>
            <a:ext cx="5257800" cy="1066800"/>
          </a:xfrm>
          <a:prstGeom prst="roundRect">
            <a:avLst>
              <a:gd name="adj" fmla="val 14286"/>
            </a:avLst>
          </a:prstGeom>
          <a:solidFill>
            <a:srgbClr val="E8F2F2"/>
          </a:solidFill>
          <a:ln w="0">
            <a:noFill/>
            <a:prstDash val="solid"/>
          </a:ln>
        </p:spPr>
        <p:txBody>
          <a:bodyPr/>
          <a:lstStyle/>
          <a:p>
            <a:endParaRPr lang="en-GB"/>
          </a:p>
        </p:txBody>
      </p:sp>
      <p:sp>
        <p:nvSpPr>
          <p:cNvPr id="35" name="Rectangle 34">
            <a:extLst>
              <a:ext uri="{FF2B5EF4-FFF2-40B4-BE49-F238E27FC236}">
                <a16:creationId xmlns:a16="http://schemas.microsoft.com/office/drawing/2014/main" id="{55DA30D9-1B03-4168-A950-662A3F7156D9}"/>
              </a:ext>
            </a:extLst>
          </p:cNvPr>
          <p:cNvSpPr>
            <a:spLocks noGrp="1"/>
          </p:cNvSpPr>
          <p:nvPr/>
        </p:nvSpPr>
        <p:spPr>
          <a:xfrm>
            <a:off x="6210300" y="5029200"/>
            <a:ext cx="1619250" cy="19050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IF PRESSURE RISES</a:t>
            </a:r>
          </a:p>
        </p:txBody>
      </p:sp>
      <p:sp>
        <p:nvSpPr>
          <p:cNvPr id="36" name="Rectangle 35">
            <a:extLst>
              <a:ext uri="{FF2B5EF4-FFF2-40B4-BE49-F238E27FC236}">
                <a16:creationId xmlns:a16="http://schemas.microsoft.com/office/drawing/2014/main" id="{D3778791-4159-4590-8BB7-C0B91662EC37}"/>
              </a:ext>
            </a:extLst>
          </p:cNvPr>
          <p:cNvSpPr>
            <a:spLocks noGrp="1"/>
          </p:cNvSpPr>
          <p:nvPr/>
        </p:nvSpPr>
        <p:spPr>
          <a:xfrm>
            <a:off x="7924800" y="4972050"/>
            <a:ext cx="3086100" cy="609600"/>
          </a:xfrm>
          <a:prstGeom prst="rect">
            <a:avLst/>
          </a:prstGeom>
          <a:noFill/>
          <a:ln w="0">
            <a:noFill/>
          </a:ln>
        </p:spPr>
        <p:txBody>
          <a:bodyPr wrap="square" lIns="0" tIns="0" rIns="0" bIns="0" anchor="t">
            <a:normAutofit/>
          </a:bodyPr>
          <a:lstStyle/>
          <a:p>
            <a:pPr algn="l">
              <a:lnSpc>
                <a:spcPct val="100000"/>
              </a:lnSpc>
              <a:buNone/>
              <a:defRPr sz="1275" b="1">
                <a:solidFill>
                  <a:srgbClr val="17324D"/>
                </a:solidFill>
                <a:latin typeface="Nimbus Sans"/>
                <a:ea typeface="Nimbus Sans"/>
                <a:cs typeface="Nimbus Sans"/>
              </a:defRPr>
            </a:pPr>
            <a:r>
              <a:rPr sz="1275" b="1">
                <a:solidFill>
                  <a:srgbClr val="17324D"/>
                </a:solidFill>
                <a:latin typeface="Nimbus Sans"/>
                <a:ea typeface="Nimbus Sans"/>
                <a:cs typeface="Nimbus Sans"/>
              </a:rPr>
              <a:t>More impulses → vagal drive rises and sympathetic drive falls → HR and vascular tone decrease.</a:t>
            </a:r>
          </a:p>
        </p:txBody>
      </p:sp>
    </p:spTree>
    <p:extLst>
      <p:ext uri="{BB962C8B-B14F-4D97-AF65-F5344CB8AC3E}">
        <p14:creationId xmlns:p14="http://schemas.microsoft.com/office/powerpoint/2010/main" val="1292995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850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Low blood pressure RAAS organs only vertical diagram">
            <a:extLst>
              <a:ext uri="{FF2B5EF4-FFF2-40B4-BE49-F238E27FC236}">
                <a16:creationId xmlns:a16="http://schemas.microsoft.com/office/drawing/2014/main" id="{A92DA8F7-FE3D-1D87-DCD8-B9F7EBC55E96}"/>
              </a:ext>
            </a:extLst>
          </p:cNvPr>
          <p:cNvPicPr>
            <a:picLocks noChangeAspect="1"/>
          </p:cNvPicPr>
          <p:nvPr/>
        </p:nvPicPr>
        <p:blipFill>
          <a:blip r:embed="rId2"/>
          <a:stretch>
            <a:fillRect/>
          </a:stretch>
        </p:blipFill>
        <p:spPr>
          <a:xfrm>
            <a:off x="4236657" y="643467"/>
            <a:ext cx="3718686" cy="5571066"/>
          </a:xfrm>
          <a:prstGeom prst="rect">
            <a:avLst/>
          </a:prstGeom>
        </p:spPr>
      </p:pic>
    </p:spTree>
    <p:extLst>
      <p:ext uri="{BB962C8B-B14F-4D97-AF65-F5344CB8AC3E}">
        <p14:creationId xmlns:p14="http://schemas.microsoft.com/office/powerpoint/2010/main" val="19117479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50354165-B5C8-44E2-92F8-626D0B863171}"/>
              </a:ext>
            </a:extLst>
          </p:cNvPr>
          <p:cNvSpPr>
            <a:spLocks noGrp="1"/>
          </p:cNvSpPr>
          <p:nvPr/>
        </p:nvSpPr>
        <p:spPr>
          <a:xfrm>
            <a:off x="0" y="0"/>
            <a:ext cx="142875" cy="6858000"/>
          </a:xfrm>
          <a:prstGeom prst="rect">
            <a:avLst/>
          </a:prstGeom>
          <a:solidFill>
            <a:srgbClr val="EF6A5B"/>
          </a:solidFill>
          <a:ln w="0">
            <a:noFill/>
          </a:ln>
        </p:spPr>
        <p:txBody>
          <a:bodyPr/>
          <a:lstStyle/>
          <a:p>
            <a:endParaRPr lang="en-GB"/>
          </a:p>
        </p:txBody>
      </p:sp>
      <p:sp>
        <p:nvSpPr>
          <p:cNvPr id="2" name="Rectangle 1">
            <a:extLst>
              <a:ext uri="{FF2B5EF4-FFF2-40B4-BE49-F238E27FC236}">
                <a16:creationId xmlns:a16="http://schemas.microsoft.com/office/drawing/2014/main" id="{9D70A557-47C4-43FD-B35E-D1883C981F40}"/>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CARDIOVASCULAR EXAMPLE</a:t>
            </a:r>
          </a:p>
        </p:txBody>
      </p:sp>
      <p:sp>
        <p:nvSpPr>
          <p:cNvPr id="3" name="Rectangle 2">
            <a:extLst>
              <a:ext uri="{FF2B5EF4-FFF2-40B4-BE49-F238E27FC236}">
                <a16:creationId xmlns:a16="http://schemas.microsoft.com/office/drawing/2014/main" id="{3732575E-AA77-4AB0-A7B2-CD42CD1EFC50}"/>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high blood pressure</a:t>
            </a:r>
          </a:p>
        </p:txBody>
      </p:sp>
      <p:sp>
        <p:nvSpPr>
          <p:cNvPr id="4" name="Rectangle 3">
            <a:extLst>
              <a:ext uri="{FF2B5EF4-FFF2-40B4-BE49-F238E27FC236}">
                <a16:creationId xmlns:a16="http://schemas.microsoft.com/office/drawing/2014/main" id="{D78A31EF-F1D4-4E87-BA56-DA60BFCEE3AE}"/>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12</a:t>
            </a:r>
          </a:p>
        </p:txBody>
      </p:sp>
      <p:sp>
        <p:nvSpPr>
          <p:cNvPr id="5" name="Rectangle 4">
            <a:extLst>
              <a:ext uri="{FF2B5EF4-FFF2-40B4-BE49-F238E27FC236}">
                <a16:creationId xmlns:a16="http://schemas.microsoft.com/office/drawing/2014/main" id="{01DD84A0-79FD-427F-A8C2-904CDCC8103B}"/>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5DDE2A01-0114-4220-9086-ABAF7778D94F}"/>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EF6A5B"/>
                </a:solidFill>
                <a:latin typeface="Nimbus Sans"/>
                <a:ea typeface="Nimbus Sans"/>
                <a:cs typeface="Nimbus Sans"/>
              </a:defRPr>
            </a:pPr>
            <a:r>
              <a:rPr sz="900" b="1">
                <a:solidFill>
                  <a:srgbClr val="EF6A5B"/>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4914B283-F333-4270-A703-AC5373D2F7C2}"/>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14345BAE-EB45-40DF-9635-B3EBB6BF52F9}"/>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3BA77169-65F4-4BB4-B430-BC488E86F4E8}"/>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BP 168/96 mmHg</a:t>
            </a:r>
          </a:p>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Pulse 88 bpm</a:t>
            </a:r>
          </a:p>
        </p:txBody>
      </p:sp>
      <p:sp>
        <p:nvSpPr>
          <p:cNvPr id="10" name="Rectangle 9">
            <a:extLst>
              <a:ext uri="{FF2B5EF4-FFF2-40B4-BE49-F238E27FC236}">
                <a16:creationId xmlns:a16="http://schemas.microsoft.com/office/drawing/2014/main" id="{15C78B78-8393-437F-B20A-351BDABDA56A}"/>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patient hurried to the clinic and talked during the reading. They feel well.</a:t>
            </a:r>
          </a:p>
        </p:txBody>
      </p:sp>
      <p:sp>
        <p:nvSpPr>
          <p:cNvPr id="11" name="Rectangle 10">
            <a:extLst>
              <a:ext uri="{FF2B5EF4-FFF2-40B4-BE49-F238E27FC236}">
                <a16:creationId xmlns:a16="http://schemas.microsoft.com/office/drawing/2014/main" id="{2F185CA0-7C2F-481D-AADC-D5C5F75568E4}"/>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True high BP, temporary rise or poor technique?</a:t>
            </a:r>
          </a:p>
        </p:txBody>
      </p:sp>
      <p:sp>
        <p:nvSpPr>
          <p:cNvPr id="12" name="Rectangle: Rounded Corners 11">
            <a:extLst>
              <a:ext uri="{FF2B5EF4-FFF2-40B4-BE49-F238E27FC236}">
                <a16:creationId xmlns:a16="http://schemas.microsoft.com/office/drawing/2014/main" id="{2F2DFD78-3BF9-4D03-AD32-FA65C7E2A0C0}"/>
              </a:ext>
            </a:extLst>
          </p:cNvPr>
          <p:cNvSpPr>
            <a:spLocks noGrp="1"/>
          </p:cNvSpPr>
          <p:nvPr/>
        </p:nvSpPr>
        <p:spPr>
          <a:xfrm>
            <a:off x="4810125" y="1504950"/>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3" name="Rectangle 12">
            <a:extLst>
              <a:ext uri="{FF2B5EF4-FFF2-40B4-BE49-F238E27FC236}">
                <a16:creationId xmlns:a16="http://schemas.microsoft.com/office/drawing/2014/main" id="{7B470BC1-A1D5-4FE0-84DE-0B1041301672}"/>
              </a:ext>
            </a:extLst>
          </p:cNvPr>
          <p:cNvSpPr>
            <a:spLocks noGrp="1"/>
          </p:cNvSpPr>
          <p:nvPr/>
        </p:nvSpPr>
        <p:spPr>
          <a:xfrm>
            <a:off x="4810125" y="1504950"/>
            <a:ext cx="66675" cy="1666875"/>
          </a:xfrm>
          <a:prstGeom prst="rect">
            <a:avLst/>
          </a:prstGeom>
          <a:solidFill>
            <a:srgbClr val="EF6A5B"/>
          </a:solidFill>
          <a:ln w="0">
            <a:noFill/>
          </a:ln>
        </p:spPr>
        <p:txBody>
          <a:bodyPr/>
          <a:lstStyle/>
          <a:p>
            <a:endParaRPr lang="en-GB"/>
          </a:p>
        </p:txBody>
      </p:sp>
      <p:sp>
        <p:nvSpPr>
          <p:cNvPr id="14" name="Rectangle 13">
            <a:extLst>
              <a:ext uri="{FF2B5EF4-FFF2-40B4-BE49-F238E27FC236}">
                <a16:creationId xmlns:a16="http://schemas.microsoft.com/office/drawing/2014/main" id="{EC1E4119-1122-4497-ADA0-4E6801F2BCA5}"/>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Anatomy and physiology</a:t>
            </a:r>
          </a:p>
        </p:txBody>
      </p:sp>
      <p:sp>
        <p:nvSpPr>
          <p:cNvPr id="15" name="Rectangle 14">
            <a:extLst>
              <a:ext uri="{FF2B5EF4-FFF2-40B4-BE49-F238E27FC236}">
                <a16:creationId xmlns:a16="http://schemas.microsoft.com/office/drawing/2014/main" id="{AA1ED8AF-75B5-48BC-8C79-887FBC4DC6CA}"/>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BP can rise when cardiac output, arteriolar resistance or both increase.</a:t>
            </a:r>
          </a:p>
        </p:txBody>
      </p:sp>
      <p:sp>
        <p:nvSpPr>
          <p:cNvPr id="16" name="Rectangle: Rounded Corners 15">
            <a:extLst>
              <a:ext uri="{FF2B5EF4-FFF2-40B4-BE49-F238E27FC236}">
                <a16:creationId xmlns:a16="http://schemas.microsoft.com/office/drawing/2014/main" id="{4199782B-13C5-4AD4-9349-F84E2702314E}"/>
              </a:ext>
            </a:extLst>
          </p:cNvPr>
          <p:cNvSpPr>
            <a:spLocks noGrp="1"/>
          </p:cNvSpPr>
          <p:nvPr/>
        </p:nvSpPr>
        <p:spPr>
          <a:xfrm>
            <a:off x="8191500" y="1504950"/>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17" name="Rectangle 16">
            <a:extLst>
              <a:ext uri="{FF2B5EF4-FFF2-40B4-BE49-F238E27FC236}">
                <a16:creationId xmlns:a16="http://schemas.microsoft.com/office/drawing/2014/main" id="{2F4AC7F7-E732-4FB1-ADE3-770653047229}"/>
              </a:ext>
            </a:extLst>
          </p:cNvPr>
          <p:cNvSpPr>
            <a:spLocks noGrp="1"/>
          </p:cNvSpPr>
          <p:nvPr/>
        </p:nvSpPr>
        <p:spPr>
          <a:xfrm>
            <a:off x="8191500" y="1504950"/>
            <a:ext cx="66675" cy="1666875"/>
          </a:xfrm>
          <a:prstGeom prst="rect">
            <a:avLst/>
          </a:prstGeom>
          <a:solidFill>
            <a:srgbClr val="F28C3A"/>
          </a:solidFill>
          <a:ln w="0">
            <a:noFill/>
          </a:ln>
        </p:spPr>
        <p:txBody>
          <a:bodyPr/>
          <a:lstStyle/>
          <a:p>
            <a:endParaRPr lang="en-GB"/>
          </a:p>
        </p:txBody>
      </p:sp>
      <p:sp>
        <p:nvSpPr>
          <p:cNvPr id="18" name="Rectangle 17">
            <a:extLst>
              <a:ext uri="{FF2B5EF4-FFF2-40B4-BE49-F238E27FC236}">
                <a16:creationId xmlns:a16="http://schemas.microsoft.com/office/drawing/2014/main" id="{FC9AA077-2CEC-45C2-8733-83001A2F39D2}"/>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Technique</a:t>
            </a:r>
          </a:p>
        </p:txBody>
      </p:sp>
      <p:sp>
        <p:nvSpPr>
          <p:cNvPr id="19" name="Rectangle 18">
            <a:extLst>
              <a:ext uri="{FF2B5EF4-FFF2-40B4-BE49-F238E27FC236}">
                <a16:creationId xmlns:a16="http://schemas.microsoft.com/office/drawing/2014/main" id="{9FB9DD31-EAC9-4509-A441-A67B3C6E94E3}"/>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Rest the patient. Support the arm and use the correct cuff size.</a:t>
            </a:r>
          </a:p>
        </p:txBody>
      </p:sp>
      <p:sp>
        <p:nvSpPr>
          <p:cNvPr id="20" name="Rectangle: Rounded Corners 19">
            <a:extLst>
              <a:ext uri="{FF2B5EF4-FFF2-40B4-BE49-F238E27FC236}">
                <a16:creationId xmlns:a16="http://schemas.microsoft.com/office/drawing/2014/main" id="{9FE03E9F-72F9-4833-A8B7-7A86B90A01C8}"/>
              </a:ext>
            </a:extLst>
          </p:cNvPr>
          <p:cNvSpPr>
            <a:spLocks noGrp="1"/>
          </p:cNvSpPr>
          <p:nvPr/>
        </p:nvSpPr>
        <p:spPr>
          <a:xfrm>
            <a:off x="4810125" y="3457575"/>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21" name="Rectangle 20">
            <a:extLst>
              <a:ext uri="{FF2B5EF4-FFF2-40B4-BE49-F238E27FC236}">
                <a16:creationId xmlns:a16="http://schemas.microsoft.com/office/drawing/2014/main" id="{0F0ECCB0-3042-4831-B848-9ADD8F2A47F3}"/>
              </a:ext>
            </a:extLst>
          </p:cNvPr>
          <p:cNvSpPr>
            <a:spLocks noGrp="1"/>
          </p:cNvSpPr>
          <p:nvPr/>
        </p:nvSpPr>
        <p:spPr>
          <a:xfrm>
            <a:off x="4810125" y="3457575"/>
            <a:ext cx="66675" cy="1666875"/>
          </a:xfrm>
          <a:prstGeom prst="rect">
            <a:avLst/>
          </a:prstGeom>
          <a:solidFill>
            <a:srgbClr val="178A92"/>
          </a:solidFill>
          <a:ln w="0">
            <a:noFill/>
          </a:ln>
        </p:spPr>
        <p:txBody>
          <a:bodyPr/>
          <a:lstStyle/>
          <a:p>
            <a:endParaRPr lang="en-GB"/>
          </a:p>
        </p:txBody>
      </p:sp>
      <p:sp>
        <p:nvSpPr>
          <p:cNvPr id="22" name="Rectangle 21">
            <a:extLst>
              <a:ext uri="{FF2B5EF4-FFF2-40B4-BE49-F238E27FC236}">
                <a16:creationId xmlns:a16="http://schemas.microsoft.com/office/drawing/2014/main" id="{D1169A53-F99D-4078-8CF2-541CE9A0E6F6}"/>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Repeat</a:t>
            </a:r>
          </a:p>
        </p:txBody>
      </p:sp>
      <p:sp>
        <p:nvSpPr>
          <p:cNvPr id="23" name="Rectangle 22">
            <a:extLst>
              <a:ext uri="{FF2B5EF4-FFF2-40B4-BE49-F238E27FC236}">
                <a16:creationId xmlns:a16="http://schemas.microsoft.com/office/drawing/2014/main" id="{24B8C6D5-BD20-4F5A-AD49-3E957C9C77BF}"/>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Repeat without talking and compare with previous readings.</a:t>
            </a:r>
          </a:p>
        </p:txBody>
      </p:sp>
      <p:sp>
        <p:nvSpPr>
          <p:cNvPr id="24" name="Rectangle: Rounded Corners 23">
            <a:extLst>
              <a:ext uri="{FF2B5EF4-FFF2-40B4-BE49-F238E27FC236}">
                <a16:creationId xmlns:a16="http://schemas.microsoft.com/office/drawing/2014/main" id="{3FC0B76E-59BC-46E9-99B2-9C2F9A14A029}"/>
              </a:ext>
            </a:extLst>
          </p:cNvPr>
          <p:cNvSpPr>
            <a:spLocks noGrp="1"/>
          </p:cNvSpPr>
          <p:nvPr/>
        </p:nvSpPr>
        <p:spPr>
          <a:xfrm>
            <a:off x="8191500" y="3457575"/>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25" name="Rectangle 24">
            <a:extLst>
              <a:ext uri="{FF2B5EF4-FFF2-40B4-BE49-F238E27FC236}">
                <a16:creationId xmlns:a16="http://schemas.microsoft.com/office/drawing/2014/main" id="{DA01940C-BE99-47A1-AFC5-2736BBF67221}"/>
              </a:ext>
            </a:extLst>
          </p:cNvPr>
          <p:cNvSpPr>
            <a:spLocks noGrp="1"/>
          </p:cNvSpPr>
          <p:nvPr/>
        </p:nvSpPr>
        <p:spPr>
          <a:xfrm>
            <a:off x="8191500" y="3457575"/>
            <a:ext cx="66675" cy="1666875"/>
          </a:xfrm>
          <a:prstGeom prst="rect">
            <a:avLst/>
          </a:prstGeom>
          <a:solidFill>
            <a:srgbClr val="4D9B74"/>
          </a:solidFill>
          <a:ln w="0">
            <a:noFill/>
          </a:ln>
        </p:spPr>
        <p:txBody>
          <a:bodyPr/>
          <a:lstStyle/>
          <a:p>
            <a:endParaRPr lang="en-GB"/>
          </a:p>
        </p:txBody>
      </p:sp>
      <p:sp>
        <p:nvSpPr>
          <p:cNvPr id="26" name="Rectangle 25">
            <a:extLst>
              <a:ext uri="{FF2B5EF4-FFF2-40B4-BE49-F238E27FC236}">
                <a16:creationId xmlns:a16="http://schemas.microsoft.com/office/drawing/2014/main" id="{5FAAE9F8-CC36-4BC5-BCF7-BFE6C130CFD6}"/>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Respond</a:t>
            </a:r>
          </a:p>
        </p:txBody>
      </p:sp>
      <p:sp>
        <p:nvSpPr>
          <p:cNvPr id="27" name="Rectangle 26">
            <a:extLst>
              <a:ext uri="{FF2B5EF4-FFF2-40B4-BE49-F238E27FC236}">
                <a16:creationId xmlns:a16="http://schemas.microsoft.com/office/drawing/2014/main" id="{B4C30B00-A212-4222-99B1-2F886007CAFE}"/>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Follow local guidance if BP remains high or symptoms develop.</a:t>
            </a:r>
          </a:p>
        </p:txBody>
      </p:sp>
      <p:sp>
        <p:nvSpPr>
          <p:cNvPr id="28" name="Rectangle: Rounded Corners 27">
            <a:extLst>
              <a:ext uri="{FF2B5EF4-FFF2-40B4-BE49-F238E27FC236}">
                <a16:creationId xmlns:a16="http://schemas.microsoft.com/office/drawing/2014/main" id="{D6C353B0-2D48-4A33-A30C-88F5227A084B}"/>
              </a:ext>
            </a:extLst>
          </p:cNvPr>
          <p:cNvSpPr>
            <a:spLocks noGrp="1"/>
          </p:cNvSpPr>
          <p:nvPr/>
        </p:nvSpPr>
        <p:spPr>
          <a:xfrm>
            <a:off x="514350" y="6162675"/>
            <a:ext cx="11163300" cy="400050"/>
          </a:xfrm>
          <a:prstGeom prst="roundRect">
            <a:avLst>
              <a:gd name="adj" fmla="val 30952"/>
            </a:avLst>
          </a:prstGeom>
          <a:solidFill>
            <a:srgbClr val="FFF0ED"/>
          </a:solidFill>
          <a:ln w="9525">
            <a:solidFill>
              <a:srgbClr val="FFF0ED"/>
            </a:solidFill>
            <a:prstDash val="solid"/>
          </a:ln>
        </p:spPr>
        <p:txBody>
          <a:bodyPr/>
          <a:lstStyle/>
          <a:p>
            <a:endParaRPr lang="en-GB"/>
          </a:p>
        </p:txBody>
      </p:sp>
      <p:sp>
        <p:nvSpPr>
          <p:cNvPr id="29" name="Rectangle 28">
            <a:extLst>
              <a:ext uri="{FF2B5EF4-FFF2-40B4-BE49-F238E27FC236}">
                <a16:creationId xmlns:a16="http://schemas.microsoft.com/office/drawing/2014/main" id="{5EDFD832-ACFA-42FB-B5BA-993235D61D1E}"/>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Safe conclusion: the reading is high, but correct technique and a repeat are needed before interpretation.</a:t>
            </a:r>
          </a:p>
        </p:txBody>
      </p:sp>
    </p:spTree>
    <p:extLst>
      <p:ext uri="{BB962C8B-B14F-4D97-AF65-F5344CB8AC3E}">
        <p14:creationId xmlns:p14="http://schemas.microsoft.com/office/powerpoint/2010/main" val="1694051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9A070-C7CB-41E7-3784-DF5A8BBAFA9F}"/>
            </a:ext>
          </a:extLst>
        </p:cNvPr>
        <p:cNvGrpSpPr/>
        <p:nvPr/>
      </p:nvGrpSpPr>
      <p:grpSpPr>
        <a:xfrm>
          <a:off x="0" y="0"/>
          <a:ext cx="0" cy="0"/>
          <a:chOff x="0" y="0"/>
          <a:chExt cx="0" cy="0"/>
        </a:xfrm>
      </p:grpSpPr>
      <p:sp>
        <p:nvSpPr>
          <p:cNvPr id="30" name="Rectangle 29">
            <a:extLst>
              <a:ext uri="{FF2B5EF4-FFF2-40B4-BE49-F238E27FC236}">
                <a16:creationId xmlns:a16="http://schemas.microsoft.com/office/drawing/2014/main" id="{195DB0DA-10A2-5C00-515F-76B7FC384F19}"/>
              </a:ext>
            </a:extLst>
          </p:cNvPr>
          <p:cNvSpPr>
            <a:spLocks noGrp="1"/>
          </p:cNvSpPr>
          <p:nvPr/>
        </p:nvSpPr>
        <p:spPr>
          <a:xfrm>
            <a:off x="0" y="0"/>
            <a:ext cx="142875" cy="6858000"/>
          </a:xfrm>
          <a:prstGeom prst="rect">
            <a:avLst/>
          </a:prstGeom>
          <a:solidFill>
            <a:srgbClr val="EF6A5B"/>
          </a:solidFill>
          <a:ln w="0">
            <a:noFill/>
          </a:ln>
        </p:spPr>
        <p:txBody>
          <a:bodyPr/>
          <a:lstStyle/>
          <a:p>
            <a:endParaRPr lang="en-GB"/>
          </a:p>
        </p:txBody>
      </p:sp>
      <p:sp>
        <p:nvSpPr>
          <p:cNvPr id="2" name="Rectangle 1">
            <a:extLst>
              <a:ext uri="{FF2B5EF4-FFF2-40B4-BE49-F238E27FC236}">
                <a16:creationId xmlns:a16="http://schemas.microsoft.com/office/drawing/2014/main" id="{8051E055-44B9-B33C-CACF-DA77EE738470}"/>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EF6A5B"/>
                </a:solidFill>
                <a:latin typeface="Nimbus Sans"/>
                <a:ea typeface="Nimbus Sans"/>
                <a:cs typeface="Nimbus Sans"/>
              </a:defRPr>
            </a:pPr>
            <a:r>
              <a:rPr sz="1050" b="1">
                <a:solidFill>
                  <a:srgbClr val="EF6A5B"/>
                </a:solidFill>
                <a:latin typeface="Nimbus Sans"/>
                <a:ea typeface="Nimbus Sans"/>
                <a:cs typeface="Nimbus Sans"/>
              </a:rPr>
              <a:t>CARDIOVASCULAR EXAMPLE</a:t>
            </a:r>
          </a:p>
        </p:txBody>
      </p:sp>
      <p:sp>
        <p:nvSpPr>
          <p:cNvPr id="3" name="Rectangle 2">
            <a:extLst>
              <a:ext uri="{FF2B5EF4-FFF2-40B4-BE49-F238E27FC236}">
                <a16:creationId xmlns:a16="http://schemas.microsoft.com/office/drawing/2014/main" id="{B50BC3BD-F840-D137-7CFD-E29620B18E93}"/>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a loose ECG electrode</a:t>
            </a:r>
          </a:p>
        </p:txBody>
      </p:sp>
      <p:sp>
        <p:nvSpPr>
          <p:cNvPr id="4" name="Rectangle 3">
            <a:extLst>
              <a:ext uri="{FF2B5EF4-FFF2-40B4-BE49-F238E27FC236}">
                <a16:creationId xmlns:a16="http://schemas.microsoft.com/office/drawing/2014/main" id="{CF285044-3DB2-C2F4-738A-995AB9DF70CA}"/>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13</a:t>
            </a:r>
          </a:p>
        </p:txBody>
      </p:sp>
      <p:sp>
        <p:nvSpPr>
          <p:cNvPr id="5" name="Rectangle 4">
            <a:extLst>
              <a:ext uri="{FF2B5EF4-FFF2-40B4-BE49-F238E27FC236}">
                <a16:creationId xmlns:a16="http://schemas.microsoft.com/office/drawing/2014/main" id="{E78F8938-E47E-A9EB-E012-15BF17F57184}"/>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C222253F-E6DF-15B9-E1CA-6C6224EB43B0}"/>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EF6A5B"/>
                </a:solidFill>
                <a:latin typeface="Nimbus Sans"/>
                <a:ea typeface="Nimbus Sans"/>
                <a:cs typeface="Nimbus Sans"/>
              </a:defRPr>
            </a:pPr>
            <a:r>
              <a:rPr sz="900" b="1">
                <a:solidFill>
                  <a:srgbClr val="EF6A5B"/>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E748FCFD-A2BC-820F-E865-1A03EC07A6E4}"/>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27F13AFF-D742-6D41-32A0-87E19B551FB7}"/>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ECG SNAPSHOT</a:t>
            </a:r>
          </a:p>
        </p:txBody>
      </p:sp>
      <p:sp>
        <p:nvSpPr>
          <p:cNvPr id="9" name="Rectangle 8">
            <a:extLst>
              <a:ext uri="{FF2B5EF4-FFF2-40B4-BE49-F238E27FC236}">
                <a16:creationId xmlns:a16="http://schemas.microsoft.com/office/drawing/2014/main" id="{220E7887-745C-3040-A630-6A7885CFB607}"/>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Displayed rate 118 bpm</a:t>
            </a:r>
          </a:p>
        </p:txBody>
      </p:sp>
      <p:sp>
        <p:nvSpPr>
          <p:cNvPr id="10" name="Rectangle 9">
            <a:extLst>
              <a:ext uri="{FF2B5EF4-FFF2-40B4-BE49-F238E27FC236}">
                <a16:creationId xmlns:a16="http://schemas.microsoft.com/office/drawing/2014/main" id="{DB0CF48E-2E8A-04DD-FF38-D329902F5E81}"/>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V2 baseline drifts and breaks. The V2 electrode edge is lifting and the patient moved.</a:t>
            </a:r>
          </a:p>
        </p:txBody>
      </p:sp>
      <p:sp>
        <p:nvSpPr>
          <p:cNvPr id="11" name="Rectangle 10">
            <a:extLst>
              <a:ext uri="{FF2B5EF4-FFF2-40B4-BE49-F238E27FC236}">
                <a16:creationId xmlns:a16="http://schemas.microsoft.com/office/drawing/2014/main" id="{16502401-57DC-3A7A-109E-399029021851}"/>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Artefact, tachycardia or both?</a:t>
            </a:r>
          </a:p>
        </p:txBody>
      </p:sp>
      <p:sp>
        <p:nvSpPr>
          <p:cNvPr id="12" name="Rectangle: Rounded Corners 11">
            <a:extLst>
              <a:ext uri="{FF2B5EF4-FFF2-40B4-BE49-F238E27FC236}">
                <a16:creationId xmlns:a16="http://schemas.microsoft.com/office/drawing/2014/main" id="{6B9DE4D5-D751-C430-979F-B121F29D4779}"/>
              </a:ext>
            </a:extLst>
          </p:cNvPr>
          <p:cNvSpPr>
            <a:spLocks noGrp="1"/>
          </p:cNvSpPr>
          <p:nvPr/>
        </p:nvSpPr>
        <p:spPr>
          <a:xfrm>
            <a:off x="4810125" y="1504950"/>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3" name="Rectangle 12">
            <a:extLst>
              <a:ext uri="{FF2B5EF4-FFF2-40B4-BE49-F238E27FC236}">
                <a16:creationId xmlns:a16="http://schemas.microsoft.com/office/drawing/2014/main" id="{98A5F30A-26C3-C4C0-AAC3-84DBB865C4FF}"/>
              </a:ext>
            </a:extLst>
          </p:cNvPr>
          <p:cNvSpPr>
            <a:spLocks noGrp="1"/>
          </p:cNvSpPr>
          <p:nvPr/>
        </p:nvSpPr>
        <p:spPr>
          <a:xfrm>
            <a:off x="4810125" y="1504950"/>
            <a:ext cx="66675" cy="1666875"/>
          </a:xfrm>
          <a:prstGeom prst="rect">
            <a:avLst/>
          </a:prstGeom>
          <a:solidFill>
            <a:srgbClr val="EF6A5B"/>
          </a:solidFill>
          <a:ln w="0">
            <a:noFill/>
          </a:ln>
        </p:spPr>
        <p:txBody>
          <a:bodyPr/>
          <a:lstStyle/>
          <a:p>
            <a:endParaRPr lang="en-GB"/>
          </a:p>
        </p:txBody>
      </p:sp>
      <p:sp>
        <p:nvSpPr>
          <p:cNvPr id="14" name="Rectangle 13">
            <a:extLst>
              <a:ext uri="{FF2B5EF4-FFF2-40B4-BE49-F238E27FC236}">
                <a16:creationId xmlns:a16="http://schemas.microsoft.com/office/drawing/2014/main" id="{C91C815D-5328-48BD-E258-6FF805BE626C}"/>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Likely artefact</a:t>
            </a:r>
          </a:p>
        </p:txBody>
      </p:sp>
      <p:sp>
        <p:nvSpPr>
          <p:cNvPr id="15" name="Rectangle 14">
            <a:extLst>
              <a:ext uri="{FF2B5EF4-FFF2-40B4-BE49-F238E27FC236}">
                <a16:creationId xmlns:a16="http://schemas.microsoft.com/office/drawing/2014/main" id="{70FC03AA-E1E6-7331-C54B-4696F435FB35}"/>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Poor contact can cause drift, noise or intermittent signal in the affected lead.</a:t>
            </a:r>
          </a:p>
        </p:txBody>
      </p:sp>
      <p:sp>
        <p:nvSpPr>
          <p:cNvPr id="16" name="Rectangle: Rounded Corners 15">
            <a:extLst>
              <a:ext uri="{FF2B5EF4-FFF2-40B4-BE49-F238E27FC236}">
                <a16:creationId xmlns:a16="http://schemas.microsoft.com/office/drawing/2014/main" id="{826D98D9-CA54-415D-D6D2-2A408D11149F}"/>
              </a:ext>
            </a:extLst>
          </p:cNvPr>
          <p:cNvSpPr>
            <a:spLocks noGrp="1"/>
          </p:cNvSpPr>
          <p:nvPr/>
        </p:nvSpPr>
        <p:spPr>
          <a:xfrm>
            <a:off x="8191500" y="1504950"/>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7" name="Rectangle 16">
            <a:extLst>
              <a:ext uri="{FF2B5EF4-FFF2-40B4-BE49-F238E27FC236}">
                <a16:creationId xmlns:a16="http://schemas.microsoft.com/office/drawing/2014/main" id="{94F5484E-CA38-DBFD-30CE-B39B91F341C2}"/>
              </a:ext>
            </a:extLst>
          </p:cNvPr>
          <p:cNvSpPr>
            <a:spLocks noGrp="1"/>
          </p:cNvSpPr>
          <p:nvPr/>
        </p:nvSpPr>
        <p:spPr>
          <a:xfrm>
            <a:off x="8191500" y="1504950"/>
            <a:ext cx="66675" cy="1666875"/>
          </a:xfrm>
          <a:prstGeom prst="rect">
            <a:avLst/>
          </a:prstGeom>
          <a:solidFill>
            <a:srgbClr val="178A92"/>
          </a:solidFill>
          <a:ln w="0">
            <a:noFill/>
          </a:ln>
        </p:spPr>
        <p:txBody>
          <a:bodyPr/>
          <a:lstStyle/>
          <a:p>
            <a:endParaRPr lang="en-GB"/>
          </a:p>
        </p:txBody>
      </p:sp>
      <p:sp>
        <p:nvSpPr>
          <p:cNvPr id="18" name="Rectangle 17">
            <a:extLst>
              <a:ext uri="{FF2B5EF4-FFF2-40B4-BE49-F238E27FC236}">
                <a16:creationId xmlns:a16="http://schemas.microsoft.com/office/drawing/2014/main" id="{DA98C6F2-846D-C1E0-3288-6A648395CBC8}"/>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Patient check</a:t>
            </a:r>
          </a:p>
        </p:txBody>
      </p:sp>
      <p:sp>
        <p:nvSpPr>
          <p:cNvPr id="19" name="Rectangle 18">
            <a:extLst>
              <a:ext uri="{FF2B5EF4-FFF2-40B4-BE49-F238E27FC236}">
                <a16:creationId xmlns:a16="http://schemas.microsoft.com/office/drawing/2014/main" id="{4BE7B9B5-0161-84BD-FA9A-34DCE4802A22}"/>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Ask about symptoms and compare the ECG rate with the pulse.</a:t>
            </a:r>
          </a:p>
        </p:txBody>
      </p:sp>
      <p:sp>
        <p:nvSpPr>
          <p:cNvPr id="20" name="Rectangle: Rounded Corners 19">
            <a:extLst>
              <a:ext uri="{FF2B5EF4-FFF2-40B4-BE49-F238E27FC236}">
                <a16:creationId xmlns:a16="http://schemas.microsoft.com/office/drawing/2014/main" id="{B3EFAFF3-AEE6-B1F5-1EE9-A03229EC69EA}"/>
              </a:ext>
            </a:extLst>
          </p:cNvPr>
          <p:cNvSpPr>
            <a:spLocks noGrp="1"/>
          </p:cNvSpPr>
          <p:nvPr/>
        </p:nvSpPr>
        <p:spPr>
          <a:xfrm>
            <a:off x="4810125" y="3457575"/>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21" name="Rectangle 20">
            <a:extLst>
              <a:ext uri="{FF2B5EF4-FFF2-40B4-BE49-F238E27FC236}">
                <a16:creationId xmlns:a16="http://schemas.microsoft.com/office/drawing/2014/main" id="{7C8DF093-17B2-72E3-02CE-703485672D7B}"/>
              </a:ext>
            </a:extLst>
          </p:cNvPr>
          <p:cNvSpPr>
            <a:spLocks noGrp="1"/>
          </p:cNvSpPr>
          <p:nvPr/>
        </p:nvSpPr>
        <p:spPr>
          <a:xfrm>
            <a:off x="4810125" y="3457575"/>
            <a:ext cx="66675" cy="1666875"/>
          </a:xfrm>
          <a:prstGeom prst="rect">
            <a:avLst/>
          </a:prstGeom>
          <a:solidFill>
            <a:srgbClr val="F28C3A"/>
          </a:solidFill>
          <a:ln w="0">
            <a:noFill/>
          </a:ln>
        </p:spPr>
        <p:txBody>
          <a:bodyPr/>
          <a:lstStyle/>
          <a:p>
            <a:endParaRPr lang="en-GB"/>
          </a:p>
        </p:txBody>
      </p:sp>
      <p:sp>
        <p:nvSpPr>
          <p:cNvPr id="22" name="Rectangle 21">
            <a:extLst>
              <a:ext uri="{FF2B5EF4-FFF2-40B4-BE49-F238E27FC236}">
                <a16:creationId xmlns:a16="http://schemas.microsoft.com/office/drawing/2014/main" id="{E9A0B02D-1F18-E166-3574-DB61F82F8767}"/>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Correct and repeat</a:t>
            </a:r>
          </a:p>
        </p:txBody>
      </p:sp>
      <p:sp>
        <p:nvSpPr>
          <p:cNvPr id="23" name="Rectangle 22">
            <a:extLst>
              <a:ext uri="{FF2B5EF4-FFF2-40B4-BE49-F238E27FC236}">
                <a16:creationId xmlns:a16="http://schemas.microsoft.com/office/drawing/2014/main" id="{C7221394-8589-5D5C-B0F3-8499406F85DF}"/>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Prepare clean, dry skin. Secure or replace the electrode and repeat.</a:t>
            </a:r>
          </a:p>
        </p:txBody>
      </p:sp>
      <p:sp>
        <p:nvSpPr>
          <p:cNvPr id="24" name="Rectangle: Rounded Corners 23">
            <a:extLst>
              <a:ext uri="{FF2B5EF4-FFF2-40B4-BE49-F238E27FC236}">
                <a16:creationId xmlns:a16="http://schemas.microsoft.com/office/drawing/2014/main" id="{D3BCD038-32A3-5145-669F-7D4B9C3AEF02}"/>
              </a:ext>
            </a:extLst>
          </p:cNvPr>
          <p:cNvSpPr>
            <a:spLocks noGrp="1"/>
          </p:cNvSpPr>
          <p:nvPr/>
        </p:nvSpPr>
        <p:spPr>
          <a:xfrm>
            <a:off x="8191500" y="3457575"/>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25" name="Rectangle 24">
            <a:extLst>
              <a:ext uri="{FF2B5EF4-FFF2-40B4-BE49-F238E27FC236}">
                <a16:creationId xmlns:a16="http://schemas.microsoft.com/office/drawing/2014/main" id="{5F5ADB34-2860-CE27-C27A-63DBD9F1E8A9}"/>
              </a:ext>
            </a:extLst>
          </p:cNvPr>
          <p:cNvSpPr>
            <a:spLocks noGrp="1"/>
          </p:cNvSpPr>
          <p:nvPr/>
        </p:nvSpPr>
        <p:spPr>
          <a:xfrm>
            <a:off x="8191500" y="3457575"/>
            <a:ext cx="66675" cy="1666875"/>
          </a:xfrm>
          <a:prstGeom prst="rect">
            <a:avLst/>
          </a:prstGeom>
          <a:solidFill>
            <a:srgbClr val="4D9B74"/>
          </a:solidFill>
          <a:ln w="0">
            <a:noFill/>
          </a:ln>
        </p:spPr>
        <p:txBody>
          <a:bodyPr/>
          <a:lstStyle/>
          <a:p>
            <a:endParaRPr lang="en-GB"/>
          </a:p>
        </p:txBody>
      </p:sp>
      <p:sp>
        <p:nvSpPr>
          <p:cNvPr id="26" name="Rectangle 25">
            <a:extLst>
              <a:ext uri="{FF2B5EF4-FFF2-40B4-BE49-F238E27FC236}">
                <a16:creationId xmlns:a16="http://schemas.microsoft.com/office/drawing/2014/main" id="{CD75826F-7B60-8B52-00F0-315197B215C4}"/>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Interpret</a:t>
            </a:r>
          </a:p>
        </p:txBody>
      </p:sp>
      <p:sp>
        <p:nvSpPr>
          <p:cNvPr id="27" name="Rectangle 26">
            <a:extLst>
              <a:ext uri="{FF2B5EF4-FFF2-40B4-BE49-F238E27FC236}">
                <a16:creationId xmlns:a16="http://schemas.microsoft.com/office/drawing/2014/main" id="{F90FA0FF-06B2-45F1-B6F9-E644F0E0B1E5}"/>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Persistent tachycardia or irregular rhythm may still be genuine and needs escalation.</a:t>
            </a:r>
          </a:p>
        </p:txBody>
      </p:sp>
      <p:sp>
        <p:nvSpPr>
          <p:cNvPr id="28" name="Rectangle: Rounded Corners 27">
            <a:extLst>
              <a:ext uri="{FF2B5EF4-FFF2-40B4-BE49-F238E27FC236}">
                <a16:creationId xmlns:a16="http://schemas.microsoft.com/office/drawing/2014/main" id="{D8BBBE9C-20CA-1E37-E615-78EDDB235FC5}"/>
              </a:ext>
            </a:extLst>
          </p:cNvPr>
          <p:cNvSpPr>
            <a:spLocks noGrp="1"/>
          </p:cNvSpPr>
          <p:nvPr/>
        </p:nvSpPr>
        <p:spPr>
          <a:xfrm>
            <a:off x="514350" y="6162675"/>
            <a:ext cx="11163300" cy="400050"/>
          </a:xfrm>
          <a:prstGeom prst="roundRect">
            <a:avLst>
              <a:gd name="adj" fmla="val 30952"/>
            </a:avLst>
          </a:prstGeom>
          <a:solidFill>
            <a:srgbClr val="FFF0ED"/>
          </a:solidFill>
          <a:ln w="9525">
            <a:solidFill>
              <a:srgbClr val="FFF0ED"/>
            </a:solidFill>
            <a:prstDash val="solid"/>
          </a:ln>
        </p:spPr>
        <p:txBody>
          <a:bodyPr/>
          <a:lstStyle/>
          <a:p>
            <a:endParaRPr lang="en-GB"/>
          </a:p>
        </p:txBody>
      </p:sp>
      <p:sp>
        <p:nvSpPr>
          <p:cNvPr id="29" name="Rectangle 28">
            <a:extLst>
              <a:ext uri="{FF2B5EF4-FFF2-40B4-BE49-F238E27FC236}">
                <a16:creationId xmlns:a16="http://schemas.microsoft.com/office/drawing/2014/main" id="{037F77B6-C21B-2709-F1A8-F30694E2C57E}"/>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EF6A5B"/>
                </a:solidFill>
                <a:latin typeface="Nimbus Sans"/>
                <a:ea typeface="Nimbus Sans"/>
                <a:cs typeface="Nimbus Sans"/>
              </a:defRPr>
            </a:pPr>
            <a:r>
              <a:rPr sz="1200" b="1">
                <a:solidFill>
                  <a:srgbClr val="EF6A5B"/>
                </a:solidFill>
                <a:latin typeface="Nimbus Sans"/>
                <a:ea typeface="Nimbus Sans"/>
                <a:cs typeface="Nimbus Sans"/>
              </a:rPr>
              <a:t>Safe conclusion: V2 is unreliable until contact is corrected, but a genuine fast rhythm remains possible.</a:t>
            </a:r>
          </a:p>
        </p:txBody>
      </p:sp>
    </p:spTree>
    <p:extLst>
      <p:ext uri="{BB962C8B-B14F-4D97-AF65-F5344CB8AC3E}">
        <p14:creationId xmlns:p14="http://schemas.microsoft.com/office/powerpoint/2010/main" val="1884174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86C39483-A582-48C5-AFA8-7B61F7BC0471}"/>
              </a:ext>
            </a:extLst>
          </p:cNvPr>
          <p:cNvSpPr>
            <a:spLocks noGrp="1"/>
          </p:cNvSpPr>
          <p:nvPr/>
        </p:nvSpPr>
        <p:spPr>
          <a:xfrm>
            <a:off x="0" y="0"/>
            <a:ext cx="152400" cy="6858000"/>
          </a:xfrm>
          <a:prstGeom prst="rect">
            <a:avLst/>
          </a:prstGeom>
          <a:solidFill>
            <a:srgbClr val="72A8C7"/>
          </a:solidFill>
          <a:ln w="0">
            <a:noFill/>
            <a:prstDash val="solid"/>
          </a:ln>
        </p:spPr>
        <p:txBody>
          <a:bodyPr/>
          <a:lstStyle/>
          <a:p>
            <a:endParaRPr lang="en-GB"/>
          </a:p>
        </p:txBody>
      </p:sp>
      <p:sp>
        <p:nvSpPr>
          <p:cNvPr id="2" name="Rectangle 1">
            <a:extLst>
              <a:ext uri="{FF2B5EF4-FFF2-40B4-BE49-F238E27FC236}">
                <a16:creationId xmlns:a16="http://schemas.microsoft.com/office/drawing/2014/main" id="{90DFD4D9-672D-4FD0-88BC-8A7C630BCE0F}"/>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Respiratory system</a:t>
            </a:r>
          </a:p>
        </p:txBody>
      </p:sp>
      <p:sp>
        <p:nvSpPr>
          <p:cNvPr id="3" name="Rectangle 2">
            <a:extLst>
              <a:ext uri="{FF2B5EF4-FFF2-40B4-BE49-F238E27FC236}">
                <a16:creationId xmlns:a16="http://schemas.microsoft.com/office/drawing/2014/main" id="{DE814E53-DFE1-47A1-A3CC-59DD07F2BDBB}"/>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Ventilation and gas exchange</a:t>
            </a:r>
          </a:p>
        </p:txBody>
      </p:sp>
      <p:sp>
        <p:nvSpPr>
          <p:cNvPr id="4" name="Straight Connector 3">
            <a:extLst>
              <a:ext uri="{FF2B5EF4-FFF2-40B4-BE49-F238E27FC236}">
                <a16:creationId xmlns:a16="http://schemas.microsoft.com/office/drawing/2014/main" id="{28B9D9EF-DF91-441F-B6A6-9ECEFDFAB96F}"/>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09204864-173B-461E-A283-9E2F496CC1B9}"/>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2A8C7"/>
                </a:solidFill>
                <a:latin typeface="Nimbus Sans"/>
                <a:ea typeface="Nimbus Sans"/>
                <a:cs typeface="Nimbus Sans"/>
              </a:defRPr>
            </a:pPr>
            <a:r>
              <a:rPr sz="1200" b="1">
                <a:solidFill>
                  <a:srgbClr val="72A8C7"/>
                </a:solidFill>
                <a:latin typeface="Nimbus Sans"/>
                <a:ea typeface="Nimbus Sans"/>
                <a:cs typeface="Nimbus Sans"/>
              </a:rPr>
              <a:t>05</a:t>
            </a:r>
          </a:p>
        </p:txBody>
      </p:sp>
      <p:sp>
        <p:nvSpPr>
          <p:cNvPr id="6" name="Rectangle: Rounded Corners 5">
            <a:extLst>
              <a:ext uri="{FF2B5EF4-FFF2-40B4-BE49-F238E27FC236}">
                <a16:creationId xmlns:a16="http://schemas.microsoft.com/office/drawing/2014/main" id="{3946B7CA-BC9A-4029-906F-1A1C48409D60}"/>
              </a:ext>
            </a:extLst>
          </p:cNvPr>
          <p:cNvSpPr>
            <a:spLocks noGrp="1"/>
          </p:cNvSpPr>
          <p:nvPr/>
        </p:nvSpPr>
        <p:spPr>
          <a:xfrm>
            <a:off x="75247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7600950" y="2162810"/>
            <a:ext cx="4000500" cy="3351530"/>
          </a:xfrm>
          <a:prstGeom prst="roundRect">
            <a:avLst>
              <a:gd name="adj" fmla="val 4286"/>
            </a:avLst>
          </a:prstGeom>
        </p:spPr>
      </p:pic>
      <p:sp>
        <p:nvSpPr>
          <p:cNvPr id="8" name="Rectangle: Rounded Corners 7">
            <a:extLst>
              <a:ext uri="{FF2B5EF4-FFF2-40B4-BE49-F238E27FC236}">
                <a16:creationId xmlns:a16="http://schemas.microsoft.com/office/drawing/2014/main" id="{9610F66E-4F92-4CB4-AA92-E0E9EF2E49B8}"/>
              </a:ext>
            </a:extLst>
          </p:cNvPr>
          <p:cNvSpPr>
            <a:spLocks noGrp="1"/>
          </p:cNvSpPr>
          <p:nvPr/>
        </p:nvSpPr>
        <p:spPr>
          <a:xfrm>
            <a:off x="514350" y="1562100"/>
            <a:ext cx="2419350" cy="304800"/>
          </a:xfrm>
          <a:prstGeom prst="roundRect">
            <a:avLst>
              <a:gd name="adj" fmla="val 50000"/>
            </a:avLst>
          </a:prstGeom>
          <a:solidFill>
            <a:srgbClr val="72A8C7"/>
          </a:solidFill>
          <a:ln w="0">
            <a:noFill/>
            <a:prstDash val="solid"/>
          </a:ln>
        </p:spPr>
        <p:txBody>
          <a:bodyPr/>
          <a:lstStyle/>
          <a:p>
            <a:endParaRPr lang="en-GB"/>
          </a:p>
        </p:txBody>
      </p:sp>
      <p:sp>
        <p:nvSpPr>
          <p:cNvPr id="9" name="Rectangle 8">
            <a:extLst>
              <a:ext uri="{FF2B5EF4-FFF2-40B4-BE49-F238E27FC236}">
                <a16:creationId xmlns:a16="http://schemas.microsoft.com/office/drawing/2014/main" id="{AF95D19C-7ECC-4EAC-B836-8524E994AEDC}"/>
              </a:ext>
            </a:extLst>
          </p:cNvPr>
          <p:cNvSpPr>
            <a:spLocks noGrp="1"/>
          </p:cNvSpPr>
          <p:nvPr/>
        </p:nvSpPr>
        <p:spPr>
          <a:xfrm>
            <a:off x="609600" y="1590675"/>
            <a:ext cx="22288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GAS EXCHANGE HUB</a:t>
            </a:r>
          </a:p>
        </p:txBody>
      </p:sp>
      <p:sp>
        <p:nvSpPr>
          <p:cNvPr id="10" name="Rectangle 9">
            <a:extLst>
              <a:ext uri="{FF2B5EF4-FFF2-40B4-BE49-F238E27FC236}">
                <a16:creationId xmlns:a16="http://schemas.microsoft.com/office/drawing/2014/main" id="{6B12ED81-1DD7-42E5-9540-DE5C3C015B5F}"/>
              </a:ext>
            </a:extLst>
          </p:cNvPr>
          <p:cNvSpPr>
            <a:spLocks noGrp="1"/>
          </p:cNvSpPr>
          <p:nvPr/>
        </p:nvSpPr>
        <p:spPr>
          <a:xfrm>
            <a:off x="5143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72A8C7"/>
                </a:solidFill>
                <a:latin typeface="Nimbus Sans"/>
                <a:ea typeface="Nimbus Sans"/>
                <a:cs typeface="Nimbus Sans"/>
              </a:defRPr>
            </a:pPr>
            <a:r>
              <a:rPr sz="1050" b="1">
                <a:solidFill>
                  <a:srgbClr val="72A8C7"/>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33841331-AFB7-4973-A39D-A59958F91B43}"/>
              </a:ext>
            </a:extLst>
          </p:cNvPr>
          <p:cNvSpPr>
            <a:spLocks noGrp="1"/>
          </p:cNvSpPr>
          <p:nvPr/>
        </p:nvSpPr>
        <p:spPr>
          <a:xfrm>
            <a:off x="514350" y="2343150"/>
            <a:ext cx="5334000" cy="59055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Air reaches the alveoli. Oxygen diffuses into blood while carbon dioxide diffuses out for exhalation.</a:t>
            </a:r>
          </a:p>
        </p:txBody>
      </p:sp>
      <p:sp>
        <p:nvSpPr>
          <p:cNvPr id="12" name="Rectangle 11">
            <a:extLst>
              <a:ext uri="{FF2B5EF4-FFF2-40B4-BE49-F238E27FC236}">
                <a16:creationId xmlns:a16="http://schemas.microsoft.com/office/drawing/2014/main" id="{D1A449CC-3435-4614-9415-380FD67FD89E}"/>
              </a:ext>
            </a:extLst>
          </p:cNvPr>
          <p:cNvSpPr>
            <a:spLocks noGrp="1"/>
          </p:cNvSpPr>
          <p:nvPr/>
        </p:nvSpPr>
        <p:spPr>
          <a:xfrm>
            <a:off x="5143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72A8C7"/>
                </a:solidFill>
                <a:latin typeface="Nimbus Sans"/>
                <a:ea typeface="Nimbus Sans"/>
                <a:cs typeface="Nimbus Sans"/>
              </a:defRPr>
            </a:pPr>
            <a:r>
              <a:rPr sz="1050" b="1">
                <a:solidFill>
                  <a:srgbClr val="72A8C7"/>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BEA64596-7D55-4E55-9909-F2075ED285DF}"/>
              </a:ext>
            </a:extLst>
          </p:cNvPr>
          <p:cNvSpPr>
            <a:spLocks noGrp="1"/>
          </p:cNvSpPr>
          <p:nvPr/>
        </p:nvSpPr>
        <p:spPr>
          <a:xfrm>
            <a:off x="5143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Nose and mouth • trachea • bronchi • lungs • alveoli • diaphragm</a:t>
            </a:r>
          </a:p>
        </p:txBody>
      </p:sp>
      <p:sp>
        <p:nvSpPr>
          <p:cNvPr id="14" name="Rectangle 13">
            <a:extLst>
              <a:ext uri="{FF2B5EF4-FFF2-40B4-BE49-F238E27FC236}">
                <a16:creationId xmlns:a16="http://schemas.microsoft.com/office/drawing/2014/main" id="{3E2B89EA-E2E3-408A-870F-732496C0E3A1}"/>
              </a:ext>
            </a:extLst>
          </p:cNvPr>
          <p:cNvSpPr>
            <a:spLocks noGrp="1"/>
          </p:cNvSpPr>
          <p:nvPr/>
        </p:nvSpPr>
        <p:spPr>
          <a:xfrm>
            <a:off x="5143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72A8C7"/>
                </a:solidFill>
                <a:latin typeface="Nimbus Sans"/>
                <a:ea typeface="Nimbus Sans"/>
                <a:cs typeface="Nimbus Sans"/>
              </a:defRPr>
            </a:pPr>
            <a:r>
              <a:rPr sz="1050" b="1">
                <a:solidFill>
                  <a:srgbClr val="72A8C7"/>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75B16DDF-18D3-4908-B184-E5704B080CFD}"/>
              </a:ext>
            </a:extLst>
          </p:cNvPr>
          <p:cNvSpPr>
            <a:spLocks noGrp="1"/>
          </p:cNvSpPr>
          <p:nvPr/>
        </p:nvSpPr>
        <p:spPr>
          <a:xfrm>
            <a:off x="514350" y="441007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The cardiovascular system transports the gases. The nervous system adjusts breathing rate and depth.</a:t>
            </a:r>
          </a:p>
        </p:txBody>
      </p:sp>
      <p:sp>
        <p:nvSpPr>
          <p:cNvPr id="16" name="Rectangle: Rounded Corners 15">
            <a:extLst>
              <a:ext uri="{FF2B5EF4-FFF2-40B4-BE49-F238E27FC236}">
                <a16:creationId xmlns:a16="http://schemas.microsoft.com/office/drawing/2014/main" id="{57212934-FDCC-412A-BD10-B5A2CDD82D21}"/>
              </a:ext>
            </a:extLst>
          </p:cNvPr>
          <p:cNvSpPr>
            <a:spLocks noGrp="1"/>
          </p:cNvSpPr>
          <p:nvPr/>
        </p:nvSpPr>
        <p:spPr>
          <a:xfrm>
            <a:off x="514350" y="5219700"/>
            <a:ext cx="5334000" cy="857250"/>
          </a:xfrm>
          <a:prstGeom prst="roundRect">
            <a:avLst>
              <a:gd name="adj" fmla="val 17778"/>
            </a:avLst>
          </a:prstGeom>
          <a:solidFill>
            <a:srgbClr val="FFFFFF"/>
          </a:solidFill>
          <a:ln w="19050">
            <a:solidFill>
              <a:srgbClr val="72A8C7"/>
            </a:solidFill>
            <a:prstDash val="solid"/>
          </a:ln>
        </p:spPr>
        <p:txBody>
          <a:bodyPr/>
          <a:lstStyle/>
          <a:p>
            <a:endParaRPr lang="en-GB"/>
          </a:p>
        </p:txBody>
      </p:sp>
      <p:sp>
        <p:nvSpPr>
          <p:cNvPr id="17" name="Rectangle 16">
            <a:extLst>
              <a:ext uri="{FF2B5EF4-FFF2-40B4-BE49-F238E27FC236}">
                <a16:creationId xmlns:a16="http://schemas.microsoft.com/office/drawing/2014/main" id="{67380C0C-FC8D-448C-A97C-72DCD26A4DE0}"/>
              </a:ext>
            </a:extLst>
          </p:cNvPr>
          <p:cNvSpPr>
            <a:spLocks noGrp="1"/>
          </p:cNvSpPr>
          <p:nvPr/>
        </p:nvSpPr>
        <p:spPr>
          <a:xfrm>
            <a:off x="6858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72A8C7"/>
                </a:solidFill>
                <a:latin typeface="Nimbus Sans"/>
                <a:ea typeface="Nimbus Sans"/>
                <a:cs typeface="Nimbus Sans"/>
              </a:defRPr>
            </a:pPr>
            <a:r>
              <a:rPr sz="975" b="1">
                <a:solidFill>
                  <a:srgbClr val="72A8C7"/>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CEE58354-74D1-4163-B595-0E51CBF3BF5A}"/>
              </a:ext>
            </a:extLst>
          </p:cNvPr>
          <p:cNvSpPr>
            <a:spLocks noGrp="1"/>
          </p:cNvSpPr>
          <p:nvPr/>
        </p:nvSpPr>
        <p:spPr>
          <a:xfrm>
            <a:off x="685800" y="5600700"/>
            <a:ext cx="4953000" cy="323850"/>
          </a:xfrm>
          <a:prstGeom prst="rect">
            <a:avLst/>
          </a:prstGeom>
          <a:noFill/>
          <a:ln w="0">
            <a:noFill/>
          </a:ln>
        </p:spPr>
        <p:txBody>
          <a:bodyPr wrap="square" lIns="0" tIns="0" rIns="0" bIns="0" anchor="t">
            <a:normAutofit fontScale="94653"/>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Respiratory rate and SpO₂ describe different parts of oxygen delivery.</a:t>
            </a:r>
          </a:p>
        </p:txBody>
      </p:sp>
    </p:spTree>
    <p:extLst>
      <p:ext uri="{BB962C8B-B14F-4D97-AF65-F5344CB8AC3E}">
        <p14:creationId xmlns:p14="http://schemas.microsoft.com/office/powerpoint/2010/main" val="680071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2A43F9B2-87E6-49F4-B2DF-387AD47B8649}"/>
              </a:ext>
            </a:extLst>
          </p:cNvPr>
          <p:cNvSpPr>
            <a:spLocks noGrp="1"/>
          </p:cNvSpPr>
          <p:nvPr/>
        </p:nvSpPr>
        <p:spPr>
          <a:xfrm>
            <a:off x="0" y="0"/>
            <a:ext cx="142875" cy="6858000"/>
          </a:xfrm>
          <a:prstGeom prst="rect">
            <a:avLst/>
          </a:prstGeom>
          <a:solidFill>
            <a:srgbClr val="31A9C4"/>
          </a:solidFill>
          <a:ln w="0">
            <a:noFill/>
          </a:ln>
        </p:spPr>
        <p:txBody>
          <a:bodyPr/>
          <a:lstStyle/>
          <a:p>
            <a:endParaRPr lang="en-GB"/>
          </a:p>
        </p:txBody>
      </p:sp>
      <p:sp>
        <p:nvSpPr>
          <p:cNvPr id="2" name="Rectangle 1">
            <a:extLst>
              <a:ext uri="{FF2B5EF4-FFF2-40B4-BE49-F238E27FC236}">
                <a16:creationId xmlns:a16="http://schemas.microsoft.com/office/drawing/2014/main" id="{7020013B-BE70-490F-B091-2A7BFB5C6C2D}"/>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RESPIRATORY SYSTEM</a:t>
            </a:r>
          </a:p>
        </p:txBody>
      </p:sp>
      <p:sp>
        <p:nvSpPr>
          <p:cNvPr id="3" name="Rectangle 2">
            <a:extLst>
              <a:ext uri="{FF2B5EF4-FFF2-40B4-BE49-F238E27FC236}">
                <a16:creationId xmlns:a16="http://schemas.microsoft.com/office/drawing/2014/main" id="{F29A4B02-7DD4-4B64-8C82-06E4648D643D}"/>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Respiratory anatomy</a:t>
            </a:r>
          </a:p>
        </p:txBody>
      </p:sp>
      <p:sp>
        <p:nvSpPr>
          <p:cNvPr id="4" name="Rectangle 3">
            <a:extLst>
              <a:ext uri="{FF2B5EF4-FFF2-40B4-BE49-F238E27FC236}">
                <a16:creationId xmlns:a16="http://schemas.microsoft.com/office/drawing/2014/main" id="{1F3B2AAC-2B1B-41EA-9DC6-4E90F2E78D3A}"/>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14</a:t>
            </a:r>
          </a:p>
        </p:txBody>
      </p:sp>
      <p:sp>
        <p:nvSpPr>
          <p:cNvPr id="5" name="Rectangle 4">
            <a:extLst>
              <a:ext uri="{FF2B5EF4-FFF2-40B4-BE49-F238E27FC236}">
                <a16:creationId xmlns:a16="http://schemas.microsoft.com/office/drawing/2014/main" id="{6FB1EEF8-6EF7-4B18-9876-50980CDD23DB}"/>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27C85A6F-7743-4052-B5F2-17FAFE8EE89A}"/>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31A9C4"/>
                </a:solidFill>
                <a:latin typeface="Nimbus Sans"/>
                <a:ea typeface="Nimbus Sans"/>
                <a:cs typeface="Nimbus Sans"/>
              </a:defRPr>
            </a:pPr>
            <a:r>
              <a:rPr sz="900" b="1">
                <a:solidFill>
                  <a:srgbClr val="31A9C4"/>
                </a:solidFill>
                <a:latin typeface="Nimbus Sans"/>
                <a:ea typeface="Nimbus Sans"/>
                <a:cs typeface="Nimbus Sans"/>
              </a:rPr>
              <a:t>INTERVIEW FOCUS: NAME THE STRUCTURE, EXPLAIN ITS FUNCTION, THEN LINK IT TO THE MEASUREMENT</a:t>
            </a:r>
          </a:p>
        </p:txBody>
      </p:sp>
      <p:pic>
        <p:nvPicPr>
          <p:cNvPr id="38" name="Picture 37"/>
          <p:cNvPicPr>
            <a:picLocks noChangeAspect="1"/>
          </p:cNvPicPr>
          <p:nvPr/>
        </p:nvPicPr>
        <p:blipFill>
          <a:blip r:embed="rId3"/>
          <a:stretch/>
        </p:blipFill>
        <p:spPr>
          <a:xfrm>
            <a:off x="619125" y="2034445"/>
            <a:ext cx="4095750" cy="3170111"/>
          </a:xfrm>
          <a:prstGeom prst="rect">
            <a:avLst/>
          </a:prstGeom>
        </p:spPr>
      </p:pic>
      <p:sp>
        <p:nvSpPr>
          <p:cNvPr id="8" name="Rectangle: Rounded Corners 7">
            <a:extLst>
              <a:ext uri="{FF2B5EF4-FFF2-40B4-BE49-F238E27FC236}">
                <a16:creationId xmlns:a16="http://schemas.microsoft.com/office/drawing/2014/main" id="{8CB8245F-B79B-4FF0-B195-F5AA6832155C}"/>
              </a:ext>
            </a:extLst>
          </p:cNvPr>
          <p:cNvSpPr>
            <a:spLocks noGrp="1"/>
          </p:cNvSpPr>
          <p:nvPr/>
        </p:nvSpPr>
        <p:spPr>
          <a:xfrm>
            <a:off x="5000625" y="1428750"/>
            <a:ext cx="633412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9" name="Rectangle 8">
            <a:extLst>
              <a:ext uri="{FF2B5EF4-FFF2-40B4-BE49-F238E27FC236}">
                <a16:creationId xmlns:a16="http://schemas.microsoft.com/office/drawing/2014/main" id="{CD77AE03-C967-4398-A145-596A9D2337F2}"/>
              </a:ext>
            </a:extLst>
          </p:cNvPr>
          <p:cNvSpPr>
            <a:spLocks noGrp="1"/>
          </p:cNvSpPr>
          <p:nvPr/>
        </p:nvSpPr>
        <p:spPr>
          <a:xfrm>
            <a:off x="5210175" y="1600200"/>
            <a:ext cx="59150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KEY ANATOMY</a:t>
            </a:r>
          </a:p>
        </p:txBody>
      </p:sp>
      <p:sp>
        <p:nvSpPr>
          <p:cNvPr id="10" name="Rectangle 9">
            <a:extLst>
              <a:ext uri="{FF2B5EF4-FFF2-40B4-BE49-F238E27FC236}">
                <a16:creationId xmlns:a16="http://schemas.microsoft.com/office/drawing/2014/main" id="{5D732608-E60F-497E-A7C3-0053A74086D7}"/>
              </a:ext>
            </a:extLst>
          </p:cNvPr>
          <p:cNvSpPr>
            <a:spLocks noGrp="1"/>
          </p:cNvSpPr>
          <p:nvPr/>
        </p:nvSpPr>
        <p:spPr>
          <a:xfrm>
            <a:off x="521017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1</a:t>
            </a:r>
          </a:p>
        </p:txBody>
      </p:sp>
      <p:sp>
        <p:nvSpPr>
          <p:cNvPr id="11" name="Rectangle 10">
            <a:extLst>
              <a:ext uri="{FF2B5EF4-FFF2-40B4-BE49-F238E27FC236}">
                <a16:creationId xmlns:a16="http://schemas.microsoft.com/office/drawing/2014/main" id="{BCC7ED1C-5032-4E57-ACD1-E7AA99CCC21B}"/>
              </a:ext>
            </a:extLst>
          </p:cNvPr>
          <p:cNvSpPr>
            <a:spLocks noGrp="1"/>
          </p:cNvSpPr>
          <p:nvPr/>
        </p:nvSpPr>
        <p:spPr>
          <a:xfrm>
            <a:off x="5591175" y="1924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Nose and mouth warm, filter and humidify air</a:t>
            </a:r>
          </a:p>
        </p:txBody>
      </p:sp>
      <p:sp>
        <p:nvSpPr>
          <p:cNvPr id="12" name="Rectangle 11">
            <a:extLst>
              <a:ext uri="{FF2B5EF4-FFF2-40B4-BE49-F238E27FC236}">
                <a16:creationId xmlns:a16="http://schemas.microsoft.com/office/drawing/2014/main" id="{7CD0B76B-D21E-408C-AFDC-2839132FD333}"/>
              </a:ext>
            </a:extLst>
          </p:cNvPr>
          <p:cNvSpPr>
            <a:spLocks noGrp="1"/>
          </p:cNvSpPr>
          <p:nvPr/>
        </p:nvSpPr>
        <p:spPr>
          <a:xfrm>
            <a:off x="5210175" y="2324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2</a:t>
            </a:r>
          </a:p>
        </p:txBody>
      </p:sp>
      <p:sp>
        <p:nvSpPr>
          <p:cNvPr id="13" name="Rectangle 12">
            <a:extLst>
              <a:ext uri="{FF2B5EF4-FFF2-40B4-BE49-F238E27FC236}">
                <a16:creationId xmlns:a16="http://schemas.microsoft.com/office/drawing/2014/main" id="{C7A4BA8D-9D7B-4925-81C5-30A0403B27E3}"/>
              </a:ext>
            </a:extLst>
          </p:cNvPr>
          <p:cNvSpPr>
            <a:spLocks noGrp="1"/>
          </p:cNvSpPr>
          <p:nvPr/>
        </p:nvSpPr>
        <p:spPr>
          <a:xfrm>
            <a:off x="5591175" y="2305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Pharynx and larynx form the upper airway</a:t>
            </a:r>
          </a:p>
        </p:txBody>
      </p:sp>
      <p:sp>
        <p:nvSpPr>
          <p:cNvPr id="14" name="Rectangle 13">
            <a:extLst>
              <a:ext uri="{FF2B5EF4-FFF2-40B4-BE49-F238E27FC236}">
                <a16:creationId xmlns:a16="http://schemas.microsoft.com/office/drawing/2014/main" id="{21DC5A05-A9DC-4CB0-A5CF-02C416730A6F}"/>
              </a:ext>
            </a:extLst>
          </p:cNvPr>
          <p:cNvSpPr>
            <a:spLocks noGrp="1"/>
          </p:cNvSpPr>
          <p:nvPr/>
        </p:nvSpPr>
        <p:spPr>
          <a:xfrm>
            <a:off x="5210175" y="2705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3</a:t>
            </a:r>
          </a:p>
        </p:txBody>
      </p:sp>
      <p:sp>
        <p:nvSpPr>
          <p:cNvPr id="15" name="Rectangle 14">
            <a:extLst>
              <a:ext uri="{FF2B5EF4-FFF2-40B4-BE49-F238E27FC236}">
                <a16:creationId xmlns:a16="http://schemas.microsoft.com/office/drawing/2014/main" id="{A5E61DB7-E587-44D5-B615-0763FB1E15BD}"/>
              </a:ext>
            </a:extLst>
          </p:cNvPr>
          <p:cNvSpPr>
            <a:spLocks noGrp="1"/>
          </p:cNvSpPr>
          <p:nvPr/>
        </p:nvSpPr>
        <p:spPr>
          <a:xfrm>
            <a:off x="5591175" y="2686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Trachea divides into right and left bronchi</a:t>
            </a:r>
          </a:p>
        </p:txBody>
      </p:sp>
      <p:sp>
        <p:nvSpPr>
          <p:cNvPr id="16" name="Rectangle 15">
            <a:extLst>
              <a:ext uri="{FF2B5EF4-FFF2-40B4-BE49-F238E27FC236}">
                <a16:creationId xmlns:a16="http://schemas.microsoft.com/office/drawing/2014/main" id="{AAD1635A-6C68-4B5C-870A-286517CD6E59}"/>
              </a:ext>
            </a:extLst>
          </p:cNvPr>
          <p:cNvSpPr>
            <a:spLocks noGrp="1"/>
          </p:cNvSpPr>
          <p:nvPr/>
        </p:nvSpPr>
        <p:spPr>
          <a:xfrm>
            <a:off x="5210175" y="3086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4</a:t>
            </a:r>
          </a:p>
        </p:txBody>
      </p:sp>
      <p:sp>
        <p:nvSpPr>
          <p:cNvPr id="17" name="Rectangle 16">
            <a:extLst>
              <a:ext uri="{FF2B5EF4-FFF2-40B4-BE49-F238E27FC236}">
                <a16:creationId xmlns:a16="http://schemas.microsoft.com/office/drawing/2014/main" id="{E4BDC1F0-BA26-4AB2-91C7-56BD3288E983}"/>
              </a:ext>
            </a:extLst>
          </p:cNvPr>
          <p:cNvSpPr>
            <a:spLocks noGrp="1"/>
          </p:cNvSpPr>
          <p:nvPr/>
        </p:nvSpPr>
        <p:spPr>
          <a:xfrm>
            <a:off x="5591175" y="3067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Bronchi branch into smaller bronchioles</a:t>
            </a:r>
          </a:p>
        </p:txBody>
      </p:sp>
      <p:sp>
        <p:nvSpPr>
          <p:cNvPr id="18" name="Rectangle 17">
            <a:extLst>
              <a:ext uri="{FF2B5EF4-FFF2-40B4-BE49-F238E27FC236}">
                <a16:creationId xmlns:a16="http://schemas.microsoft.com/office/drawing/2014/main" id="{B7785A57-3234-4FAC-8F9E-064D53B4C5E8}"/>
              </a:ext>
            </a:extLst>
          </p:cNvPr>
          <p:cNvSpPr>
            <a:spLocks noGrp="1"/>
          </p:cNvSpPr>
          <p:nvPr/>
        </p:nvSpPr>
        <p:spPr>
          <a:xfrm>
            <a:off x="5210175" y="3467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5</a:t>
            </a:r>
          </a:p>
        </p:txBody>
      </p:sp>
      <p:sp>
        <p:nvSpPr>
          <p:cNvPr id="19" name="Rectangle 18">
            <a:extLst>
              <a:ext uri="{FF2B5EF4-FFF2-40B4-BE49-F238E27FC236}">
                <a16:creationId xmlns:a16="http://schemas.microsoft.com/office/drawing/2014/main" id="{97234A35-6AA6-49AE-B883-7E432E21B855}"/>
              </a:ext>
            </a:extLst>
          </p:cNvPr>
          <p:cNvSpPr>
            <a:spLocks noGrp="1"/>
          </p:cNvSpPr>
          <p:nvPr/>
        </p:nvSpPr>
        <p:spPr>
          <a:xfrm>
            <a:off x="5591175" y="3448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Alveoli form the gas exchange surface</a:t>
            </a:r>
          </a:p>
        </p:txBody>
      </p:sp>
      <p:sp>
        <p:nvSpPr>
          <p:cNvPr id="20" name="Rectangle 19">
            <a:extLst>
              <a:ext uri="{FF2B5EF4-FFF2-40B4-BE49-F238E27FC236}">
                <a16:creationId xmlns:a16="http://schemas.microsoft.com/office/drawing/2014/main" id="{390D1FB7-922B-419E-A24D-CB643E1A7549}"/>
              </a:ext>
            </a:extLst>
          </p:cNvPr>
          <p:cNvSpPr>
            <a:spLocks noGrp="1"/>
          </p:cNvSpPr>
          <p:nvPr/>
        </p:nvSpPr>
        <p:spPr>
          <a:xfrm>
            <a:off x="5210175" y="3848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6</a:t>
            </a:r>
          </a:p>
        </p:txBody>
      </p:sp>
      <p:sp>
        <p:nvSpPr>
          <p:cNvPr id="21" name="Rectangle 20">
            <a:extLst>
              <a:ext uri="{FF2B5EF4-FFF2-40B4-BE49-F238E27FC236}">
                <a16:creationId xmlns:a16="http://schemas.microsoft.com/office/drawing/2014/main" id="{16855083-F930-4BE2-A03E-189B9F7170BF}"/>
              </a:ext>
            </a:extLst>
          </p:cNvPr>
          <p:cNvSpPr>
            <a:spLocks noGrp="1"/>
          </p:cNvSpPr>
          <p:nvPr/>
        </p:nvSpPr>
        <p:spPr>
          <a:xfrm>
            <a:off x="5591175" y="3829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Diaphragm and intercostal muscles move air</a:t>
            </a:r>
          </a:p>
        </p:txBody>
      </p:sp>
      <p:sp>
        <p:nvSpPr>
          <p:cNvPr id="22" name="Rectangle: Rounded Corners 21">
            <a:extLst>
              <a:ext uri="{FF2B5EF4-FFF2-40B4-BE49-F238E27FC236}">
                <a16:creationId xmlns:a16="http://schemas.microsoft.com/office/drawing/2014/main" id="{C573CEC2-71D5-40FC-AF36-A51210AC06C8}"/>
              </a:ext>
            </a:extLst>
          </p:cNvPr>
          <p:cNvSpPr>
            <a:spLocks noGrp="1"/>
          </p:cNvSpPr>
          <p:nvPr/>
        </p:nvSpPr>
        <p:spPr>
          <a:xfrm>
            <a:off x="5000625" y="4524375"/>
            <a:ext cx="3048000" cy="1285875"/>
          </a:xfrm>
          <a:prstGeom prst="roundRect">
            <a:avLst>
              <a:gd name="adj" fmla="val 13333"/>
            </a:avLst>
          </a:prstGeom>
          <a:solidFill>
            <a:srgbClr val="EAF5F8"/>
          </a:solidFill>
          <a:ln w="9525">
            <a:solidFill>
              <a:srgbClr val="EAF5F8"/>
            </a:solidFill>
            <a:prstDash val="solid"/>
          </a:ln>
        </p:spPr>
        <p:txBody>
          <a:bodyPr/>
          <a:lstStyle/>
          <a:p>
            <a:endParaRPr lang="en-GB"/>
          </a:p>
        </p:txBody>
      </p:sp>
      <p:sp>
        <p:nvSpPr>
          <p:cNvPr id="23" name="Rectangle 22">
            <a:extLst>
              <a:ext uri="{FF2B5EF4-FFF2-40B4-BE49-F238E27FC236}">
                <a16:creationId xmlns:a16="http://schemas.microsoft.com/office/drawing/2014/main" id="{991377EA-892E-41F9-A9E1-13411FF21429}"/>
              </a:ext>
            </a:extLst>
          </p:cNvPr>
          <p:cNvSpPr>
            <a:spLocks noGrp="1"/>
          </p:cNvSpPr>
          <p:nvPr/>
        </p:nvSpPr>
        <p:spPr>
          <a:xfrm>
            <a:off x="5000625" y="4524375"/>
            <a:ext cx="66675" cy="1285875"/>
          </a:xfrm>
          <a:prstGeom prst="rect">
            <a:avLst/>
          </a:prstGeom>
          <a:solidFill>
            <a:srgbClr val="31A9C4"/>
          </a:solidFill>
          <a:ln w="0">
            <a:noFill/>
          </a:ln>
        </p:spPr>
        <p:txBody>
          <a:bodyPr/>
          <a:lstStyle/>
          <a:p>
            <a:endParaRPr lang="en-GB"/>
          </a:p>
        </p:txBody>
      </p:sp>
      <p:sp>
        <p:nvSpPr>
          <p:cNvPr id="24" name="Rectangle 23">
            <a:extLst>
              <a:ext uri="{FF2B5EF4-FFF2-40B4-BE49-F238E27FC236}">
                <a16:creationId xmlns:a16="http://schemas.microsoft.com/office/drawing/2014/main" id="{4A910231-1E85-4E2C-84AA-553235BB7F5B}"/>
              </a:ext>
            </a:extLst>
          </p:cNvPr>
          <p:cNvSpPr>
            <a:spLocks noGrp="1"/>
          </p:cNvSpPr>
          <p:nvPr/>
        </p:nvSpPr>
        <p:spPr>
          <a:xfrm>
            <a:off x="5229225"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31A9C4"/>
                </a:solidFill>
                <a:latin typeface="Nimbus Sans"/>
                <a:ea typeface="Nimbus Sans"/>
                <a:cs typeface="Nimbus Sans"/>
              </a:defRPr>
            </a:pPr>
            <a:r>
              <a:rPr sz="1425" b="1">
                <a:solidFill>
                  <a:srgbClr val="31A9C4"/>
                </a:solidFill>
                <a:latin typeface="Nimbus Sans"/>
                <a:ea typeface="Nimbus Sans"/>
                <a:cs typeface="Nimbus Sans"/>
              </a:rPr>
              <a:t>Main job</a:t>
            </a:r>
          </a:p>
        </p:txBody>
      </p:sp>
      <p:sp>
        <p:nvSpPr>
          <p:cNvPr id="25" name="Rectangle 24">
            <a:extLst>
              <a:ext uri="{FF2B5EF4-FFF2-40B4-BE49-F238E27FC236}">
                <a16:creationId xmlns:a16="http://schemas.microsoft.com/office/drawing/2014/main" id="{553DCEAD-66E2-4992-9BEB-88723389F670}"/>
              </a:ext>
            </a:extLst>
          </p:cNvPr>
          <p:cNvSpPr>
            <a:spLocks noGrp="1"/>
          </p:cNvSpPr>
          <p:nvPr/>
        </p:nvSpPr>
        <p:spPr>
          <a:xfrm>
            <a:off x="5229225" y="5038725"/>
            <a:ext cx="2647950"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The respiratory system ventilates the lungs and exchanges oxygen and carbon dioxide.</a:t>
            </a:r>
          </a:p>
        </p:txBody>
      </p:sp>
      <p:sp>
        <p:nvSpPr>
          <p:cNvPr id="26" name="Rectangle: Rounded Corners 25">
            <a:extLst>
              <a:ext uri="{FF2B5EF4-FFF2-40B4-BE49-F238E27FC236}">
                <a16:creationId xmlns:a16="http://schemas.microsoft.com/office/drawing/2014/main" id="{987B0F20-D290-425D-8628-1747FF9E7633}"/>
              </a:ext>
            </a:extLst>
          </p:cNvPr>
          <p:cNvSpPr>
            <a:spLocks noGrp="1"/>
          </p:cNvSpPr>
          <p:nvPr/>
        </p:nvSpPr>
        <p:spPr>
          <a:xfrm>
            <a:off x="8286750" y="4524375"/>
            <a:ext cx="3048000" cy="1285875"/>
          </a:xfrm>
          <a:prstGeom prst="roundRect">
            <a:avLst>
              <a:gd name="adj" fmla="val 13333"/>
            </a:avLst>
          </a:prstGeom>
          <a:solidFill>
            <a:srgbClr val="F4F8FA"/>
          </a:solidFill>
          <a:ln w="9525">
            <a:solidFill>
              <a:srgbClr val="F4F8FA"/>
            </a:solidFill>
            <a:prstDash val="solid"/>
          </a:ln>
        </p:spPr>
        <p:txBody>
          <a:bodyPr/>
          <a:lstStyle/>
          <a:p>
            <a:endParaRPr lang="en-GB"/>
          </a:p>
        </p:txBody>
      </p:sp>
      <p:sp>
        <p:nvSpPr>
          <p:cNvPr id="27" name="Rectangle 26">
            <a:extLst>
              <a:ext uri="{FF2B5EF4-FFF2-40B4-BE49-F238E27FC236}">
                <a16:creationId xmlns:a16="http://schemas.microsoft.com/office/drawing/2014/main" id="{B62BE686-3A70-4BBD-BC09-6C299900F86B}"/>
              </a:ext>
            </a:extLst>
          </p:cNvPr>
          <p:cNvSpPr>
            <a:spLocks noGrp="1"/>
          </p:cNvSpPr>
          <p:nvPr/>
        </p:nvSpPr>
        <p:spPr>
          <a:xfrm>
            <a:off x="8286750" y="4524375"/>
            <a:ext cx="66675" cy="1285875"/>
          </a:xfrm>
          <a:prstGeom prst="rect">
            <a:avLst/>
          </a:prstGeom>
          <a:solidFill>
            <a:srgbClr val="15344C"/>
          </a:solidFill>
          <a:ln w="0">
            <a:noFill/>
          </a:ln>
        </p:spPr>
        <p:txBody>
          <a:bodyPr/>
          <a:lstStyle/>
          <a:p>
            <a:endParaRPr lang="en-GB"/>
          </a:p>
        </p:txBody>
      </p:sp>
      <p:sp>
        <p:nvSpPr>
          <p:cNvPr id="28" name="Rectangle 27">
            <a:extLst>
              <a:ext uri="{FF2B5EF4-FFF2-40B4-BE49-F238E27FC236}">
                <a16:creationId xmlns:a16="http://schemas.microsoft.com/office/drawing/2014/main" id="{6C1BB811-D7D9-46AC-872F-9734BA5B628A}"/>
              </a:ext>
            </a:extLst>
          </p:cNvPr>
          <p:cNvSpPr>
            <a:spLocks noGrp="1"/>
          </p:cNvSpPr>
          <p:nvPr/>
        </p:nvSpPr>
        <p:spPr>
          <a:xfrm>
            <a:off x="8515350"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Works with</a:t>
            </a:r>
          </a:p>
        </p:txBody>
      </p:sp>
      <p:sp>
        <p:nvSpPr>
          <p:cNvPr id="29" name="Rectangle 28">
            <a:extLst>
              <a:ext uri="{FF2B5EF4-FFF2-40B4-BE49-F238E27FC236}">
                <a16:creationId xmlns:a16="http://schemas.microsoft.com/office/drawing/2014/main" id="{E0D22DC0-8C39-42F6-BBB3-F2FFB366377E}"/>
              </a:ext>
            </a:extLst>
          </p:cNvPr>
          <p:cNvSpPr>
            <a:spLocks noGrp="1"/>
          </p:cNvSpPr>
          <p:nvPr/>
        </p:nvSpPr>
        <p:spPr>
          <a:xfrm>
            <a:off x="8515350" y="5038725"/>
            <a:ext cx="2647950" cy="638175"/>
          </a:xfrm>
          <a:prstGeom prst="rect">
            <a:avLst/>
          </a:prstGeom>
          <a:noFill/>
          <a:ln w="0">
            <a:noFill/>
          </a:ln>
        </p:spPr>
        <p:txBody>
          <a:bodyPr wrap="square" lIns="0" tIns="0" rIns="0" bIns="0" anchor="t">
            <a:normAutofit fontScale="93092"/>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Blood carries gases. The brainstem controls breathing. Kidneys support longer-term acid-base balance.</a:t>
            </a:r>
          </a:p>
        </p:txBody>
      </p:sp>
      <p:sp>
        <p:nvSpPr>
          <p:cNvPr id="30" name="Rectangle: Rounded Corners 29">
            <a:extLst>
              <a:ext uri="{FF2B5EF4-FFF2-40B4-BE49-F238E27FC236}">
                <a16:creationId xmlns:a16="http://schemas.microsoft.com/office/drawing/2014/main" id="{C34DA08A-9321-4237-8771-4B196BFCCC08}"/>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31" name="Rectangle 30">
            <a:extLst>
              <a:ext uri="{FF2B5EF4-FFF2-40B4-BE49-F238E27FC236}">
                <a16:creationId xmlns:a16="http://schemas.microsoft.com/office/drawing/2014/main" id="{4BAB96E4-C9A7-4BA1-8DD4-AA79F7C7A317}"/>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Ventilation moves air. Gas exchange moves gases between alveoli and blood.</a:t>
            </a:r>
          </a:p>
        </p:txBody>
      </p:sp>
    </p:spTree>
    <p:extLst>
      <p:ext uri="{BB962C8B-B14F-4D97-AF65-F5344CB8AC3E}">
        <p14:creationId xmlns:p14="http://schemas.microsoft.com/office/powerpoint/2010/main" val="1917774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42E4A6D9-C08C-4C54-8A75-97C867031240}"/>
              </a:ext>
            </a:extLst>
          </p:cNvPr>
          <p:cNvSpPr>
            <a:spLocks noGrp="1"/>
          </p:cNvSpPr>
          <p:nvPr/>
        </p:nvSpPr>
        <p:spPr>
          <a:xfrm>
            <a:off x="0" y="0"/>
            <a:ext cx="142875" cy="6858000"/>
          </a:xfrm>
          <a:prstGeom prst="rect">
            <a:avLst/>
          </a:prstGeom>
          <a:solidFill>
            <a:srgbClr val="31A9C4"/>
          </a:solidFill>
          <a:ln w="0">
            <a:noFill/>
          </a:ln>
        </p:spPr>
        <p:txBody>
          <a:bodyPr/>
          <a:lstStyle/>
          <a:p>
            <a:endParaRPr lang="en-GB"/>
          </a:p>
        </p:txBody>
      </p:sp>
      <p:sp>
        <p:nvSpPr>
          <p:cNvPr id="2" name="Rectangle 1">
            <a:extLst>
              <a:ext uri="{FF2B5EF4-FFF2-40B4-BE49-F238E27FC236}">
                <a16:creationId xmlns:a16="http://schemas.microsoft.com/office/drawing/2014/main" id="{9ABE335C-0043-4C27-A2E3-4CD96F354060}"/>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RESPIRATORY SYSTEM</a:t>
            </a:r>
          </a:p>
        </p:txBody>
      </p:sp>
      <p:sp>
        <p:nvSpPr>
          <p:cNvPr id="3" name="Rectangle 2">
            <a:extLst>
              <a:ext uri="{FF2B5EF4-FFF2-40B4-BE49-F238E27FC236}">
                <a16:creationId xmlns:a16="http://schemas.microsoft.com/office/drawing/2014/main" id="{F4A3DE5A-6B40-45C3-A179-8C81B67BF6E1}"/>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Alveoli and gas exchange</a:t>
            </a:r>
          </a:p>
        </p:txBody>
      </p:sp>
      <p:sp>
        <p:nvSpPr>
          <p:cNvPr id="4" name="Rectangle 3">
            <a:extLst>
              <a:ext uri="{FF2B5EF4-FFF2-40B4-BE49-F238E27FC236}">
                <a16:creationId xmlns:a16="http://schemas.microsoft.com/office/drawing/2014/main" id="{310E8706-A6BA-4494-B9DF-9B6BDE1FEB28}"/>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16</a:t>
            </a:r>
          </a:p>
        </p:txBody>
      </p:sp>
      <p:sp>
        <p:nvSpPr>
          <p:cNvPr id="5" name="Rectangle 4">
            <a:extLst>
              <a:ext uri="{FF2B5EF4-FFF2-40B4-BE49-F238E27FC236}">
                <a16:creationId xmlns:a16="http://schemas.microsoft.com/office/drawing/2014/main" id="{CFFF9154-185B-4B7C-8493-9EF8F9C8F7A0}"/>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pic>
        <p:nvPicPr>
          <p:cNvPr id="34" name="Picture 33"/>
          <p:cNvPicPr>
            <a:picLocks noChangeAspect="1"/>
          </p:cNvPicPr>
          <p:nvPr/>
        </p:nvPicPr>
        <p:blipFill>
          <a:blip r:embed="rId3"/>
          <a:stretch/>
        </p:blipFill>
        <p:spPr>
          <a:xfrm>
            <a:off x="666750" y="1808586"/>
            <a:ext cx="4095750" cy="3431328"/>
          </a:xfrm>
          <a:prstGeom prst="rect">
            <a:avLst/>
          </a:prstGeom>
        </p:spPr>
      </p:pic>
      <p:sp>
        <p:nvSpPr>
          <p:cNvPr id="7" name="Rectangle: Rounded Corners 6">
            <a:extLst>
              <a:ext uri="{FF2B5EF4-FFF2-40B4-BE49-F238E27FC236}">
                <a16:creationId xmlns:a16="http://schemas.microsoft.com/office/drawing/2014/main" id="{3C997E08-C17D-48F0-B2E3-16F30F23CD52}"/>
              </a:ext>
            </a:extLst>
          </p:cNvPr>
          <p:cNvSpPr>
            <a:spLocks noGrp="1"/>
          </p:cNvSpPr>
          <p:nvPr/>
        </p:nvSpPr>
        <p:spPr>
          <a:xfrm>
            <a:off x="5095875" y="1571625"/>
            <a:ext cx="1452563" cy="3619500"/>
          </a:xfrm>
          <a:prstGeom prst="roundRect">
            <a:avLst>
              <a:gd name="adj" fmla="val 10492"/>
            </a:avLst>
          </a:prstGeom>
          <a:solidFill>
            <a:srgbClr val="FFFFFF"/>
          </a:solidFill>
          <a:ln w="9525">
            <a:solidFill>
              <a:srgbClr val="D5E1E7"/>
            </a:solidFill>
            <a:prstDash val="solid"/>
          </a:ln>
        </p:spPr>
        <p:txBody>
          <a:bodyPr/>
          <a:lstStyle/>
          <a:p>
            <a:endParaRPr lang="en-GB"/>
          </a:p>
        </p:txBody>
      </p:sp>
      <p:sp>
        <p:nvSpPr>
          <p:cNvPr id="8" name="Rectangle 7">
            <a:extLst>
              <a:ext uri="{FF2B5EF4-FFF2-40B4-BE49-F238E27FC236}">
                <a16:creationId xmlns:a16="http://schemas.microsoft.com/office/drawing/2014/main" id="{C9078217-81C2-4835-BBCF-C950D720BCDC}"/>
              </a:ext>
            </a:extLst>
          </p:cNvPr>
          <p:cNvSpPr>
            <a:spLocks noGrp="1"/>
          </p:cNvSpPr>
          <p:nvPr/>
        </p:nvSpPr>
        <p:spPr>
          <a:xfrm>
            <a:off x="5095875" y="1571625"/>
            <a:ext cx="1452563" cy="76200"/>
          </a:xfrm>
          <a:prstGeom prst="rect">
            <a:avLst/>
          </a:prstGeom>
          <a:solidFill>
            <a:srgbClr val="31A9C4"/>
          </a:solidFill>
          <a:ln w="0">
            <a:noFill/>
          </a:ln>
        </p:spPr>
        <p:txBody>
          <a:bodyPr/>
          <a:lstStyle/>
          <a:p>
            <a:endParaRPr lang="en-GB"/>
          </a:p>
        </p:txBody>
      </p:sp>
      <p:sp>
        <p:nvSpPr>
          <p:cNvPr id="9" name="Rectangle 8">
            <a:extLst>
              <a:ext uri="{FF2B5EF4-FFF2-40B4-BE49-F238E27FC236}">
                <a16:creationId xmlns:a16="http://schemas.microsoft.com/office/drawing/2014/main" id="{821BF43B-F0ED-40B7-82BE-1F594C77AD00}"/>
              </a:ext>
            </a:extLst>
          </p:cNvPr>
          <p:cNvSpPr>
            <a:spLocks noGrp="1"/>
          </p:cNvSpPr>
          <p:nvPr/>
        </p:nvSpPr>
        <p:spPr>
          <a:xfrm>
            <a:off x="5248275"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31A9C4"/>
                </a:solidFill>
                <a:latin typeface="Nimbus Sans"/>
                <a:ea typeface="Nimbus Sans"/>
                <a:cs typeface="Nimbus Sans"/>
              </a:defRPr>
            </a:pPr>
            <a:r>
              <a:rPr sz="2025" b="1">
                <a:solidFill>
                  <a:srgbClr val="31A9C4"/>
                </a:solidFill>
                <a:latin typeface="Nimbus Sans"/>
                <a:ea typeface="Nimbus Sans"/>
                <a:cs typeface="Nimbus Sans"/>
              </a:rPr>
              <a:t>1</a:t>
            </a:r>
          </a:p>
        </p:txBody>
      </p:sp>
      <p:sp>
        <p:nvSpPr>
          <p:cNvPr id="10" name="Rectangle 9">
            <a:extLst>
              <a:ext uri="{FF2B5EF4-FFF2-40B4-BE49-F238E27FC236}">
                <a16:creationId xmlns:a16="http://schemas.microsoft.com/office/drawing/2014/main" id="{B2D2D273-BC8C-4F35-A088-6EEB12ED6ABA}"/>
              </a:ext>
            </a:extLst>
          </p:cNvPr>
          <p:cNvSpPr>
            <a:spLocks noGrp="1"/>
          </p:cNvSpPr>
          <p:nvPr/>
        </p:nvSpPr>
        <p:spPr>
          <a:xfrm>
            <a:off x="5267325" y="2352675"/>
            <a:ext cx="1109663"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Air reaches alveoli</a:t>
            </a:r>
          </a:p>
        </p:txBody>
      </p:sp>
      <p:sp>
        <p:nvSpPr>
          <p:cNvPr id="11" name="Rectangle 10">
            <a:extLst>
              <a:ext uri="{FF2B5EF4-FFF2-40B4-BE49-F238E27FC236}">
                <a16:creationId xmlns:a16="http://schemas.microsoft.com/office/drawing/2014/main" id="{E8C72DD5-8CEB-4D71-966D-68BF851E52A9}"/>
              </a:ext>
            </a:extLst>
          </p:cNvPr>
          <p:cNvSpPr>
            <a:spLocks noGrp="1"/>
          </p:cNvSpPr>
          <p:nvPr/>
        </p:nvSpPr>
        <p:spPr>
          <a:xfrm>
            <a:off x="5267325" y="2952750"/>
            <a:ext cx="1109663" cy="204787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Ventilation maintains oxygen and removes carbon dioxide.</a:t>
            </a:r>
          </a:p>
        </p:txBody>
      </p:sp>
      <p:sp>
        <p:nvSpPr>
          <p:cNvPr id="12" name="Rectangle: Rounded Corners 11">
            <a:extLst>
              <a:ext uri="{FF2B5EF4-FFF2-40B4-BE49-F238E27FC236}">
                <a16:creationId xmlns:a16="http://schemas.microsoft.com/office/drawing/2014/main" id="{959A65A0-7B65-4898-851E-5BF1E93FEC05}"/>
              </a:ext>
            </a:extLst>
          </p:cNvPr>
          <p:cNvSpPr>
            <a:spLocks noGrp="1"/>
          </p:cNvSpPr>
          <p:nvPr/>
        </p:nvSpPr>
        <p:spPr>
          <a:xfrm>
            <a:off x="6691313" y="1571625"/>
            <a:ext cx="1452563" cy="3619500"/>
          </a:xfrm>
          <a:prstGeom prst="roundRect">
            <a:avLst>
              <a:gd name="adj" fmla="val 10492"/>
            </a:avLst>
          </a:prstGeom>
          <a:solidFill>
            <a:srgbClr val="FFFFFF"/>
          </a:solidFill>
          <a:ln w="9525">
            <a:solidFill>
              <a:srgbClr val="D5E1E7"/>
            </a:solidFill>
            <a:prstDash val="solid"/>
          </a:ln>
        </p:spPr>
        <p:txBody>
          <a:bodyPr/>
          <a:lstStyle/>
          <a:p>
            <a:endParaRPr lang="en-GB"/>
          </a:p>
        </p:txBody>
      </p:sp>
      <p:sp>
        <p:nvSpPr>
          <p:cNvPr id="13" name="Rectangle 12">
            <a:extLst>
              <a:ext uri="{FF2B5EF4-FFF2-40B4-BE49-F238E27FC236}">
                <a16:creationId xmlns:a16="http://schemas.microsoft.com/office/drawing/2014/main" id="{20BDA852-57EC-4F8B-83D6-D0736CE245DF}"/>
              </a:ext>
            </a:extLst>
          </p:cNvPr>
          <p:cNvSpPr>
            <a:spLocks noGrp="1"/>
          </p:cNvSpPr>
          <p:nvPr/>
        </p:nvSpPr>
        <p:spPr>
          <a:xfrm>
            <a:off x="6691313" y="1571625"/>
            <a:ext cx="1452563" cy="76200"/>
          </a:xfrm>
          <a:prstGeom prst="rect">
            <a:avLst/>
          </a:prstGeom>
          <a:solidFill>
            <a:srgbClr val="178A92"/>
          </a:solidFill>
          <a:ln w="0">
            <a:noFill/>
          </a:ln>
        </p:spPr>
        <p:txBody>
          <a:bodyPr/>
          <a:lstStyle/>
          <a:p>
            <a:endParaRPr lang="en-GB"/>
          </a:p>
        </p:txBody>
      </p:sp>
      <p:sp>
        <p:nvSpPr>
          <p:cNvPr id="14" name="Rectangle 13">
            <a:extLst>
              <a:ext uri="{FF2B5EF4-FFF2-40B4-BE49-F238E27FC236}">
                <a16:creationId xmlns:a16="http://schemas.microsoft.com/office/drawing/2014/main" id="{B1ACA7B8-FAC5-484D-8401-6029A8658466}"/>
              </a:ext>
            </a:extLst>
          </p:cNvPr>
          <p:cNvSpPr>
            <a:spLocks noGrp="1"/>
          </p:cNvSpPr>
          <p:nvPr/>
        </p:nvSpPr>
        <p:spPr>
          <a:xfrm>
            <a:off x="6843713"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178A92"/>
                </a:solidFill>
                <a:latin typeface="Nimbus Sans"/>
                <a:ea typeface="Nimbus Sans"/>
                <a:cs typeface="Nimbus Sans"/>
              </a:defRPr>
            </a:pPr>
            <a:r>
              <a:rPr sz="2025" b="1">
                <a:solidFill>
                  <a:srgbClr val="178A92"/>
                </a:solidFill>
                <a:latin typeface="Nimbus Sans"/>
                <a:ea typeface="Nimbus Sans"/>
                <a:cs typeface="Nimbus Sans"/>
              </a:rPr>
              <a:t>2</a:t>
            </a:r>
          </a:p>
        </p:txBody>
      </p:sp>
      <p:sp>
        <p:nvSpPr>
          <p:cNvPr id="15" name="Rectangle 14">
            <a:extLst>
              <a:ext uri="{FF2B5EF4-FFF2-40B4-BE49-F238E27FC236}">
                <a16:creationId xmlns:a16="http://schemas.microsoft.com/office/drawing/2014/main" id="{D7167843-CCF1-424B-AF60-B01D0480D285}"/>
              </a:ext>
            </a:extLst>
          </p:cNvPr>
          <p:cNvSpPr>
            <a:spLocks noGrp="1"/>
          </p:cNvSpPr>
          <p:nvPr/>
        </p:nvSpPr>
        <p:spPr>
          <a:xfrm>
            <a:off x="6862763" y="2352675"/>
            <a:ext cx="1109663"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Oxygen diffuses</a:t>
            </a:r>
          </a:p>
        </p:txBody>
      </p:sp>
      <p:sp>
        <p:nvSpPr>
          <p:cNvPr id="16" name="Rectangle 15">
            <a:extLst>
              <a:ext uri="{FF2B5EF4-FFF2-40B4-BE49-F238E27FC236}">
                <a16:creationId xmlns:a16="http://schemas.microsoft.com/office/drawing/2014/main" id="{A8462736-1625-4577-AFA1-D260934D4BE4}"/>
              </a:ext>
            </a:extLst>
          </p:cNvPr>
          <p:cNvSpPr>
            <a:spLocks noGrp="1"/>
          </p:cNvSpPr>
          <p:nvPr/>
        </p:nvSpPr>
        <p:spPr>
          <a:xfrm>
            <a:off x="6862763" y="2952750"/>
            <a:ext cx="1109663" cy="204787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Oxygen moves across the thin alveolar-capillary membrane into blood.</a:t>
            </a:r>
          </a:p>
        </p:txBody>
      </p:sp>
      <p:sp>
        <p:nvSpPr>
          <p:cNvPr id="17" name="Rectangle: Rounded Corners 16">
            <a:extLst>
              <a:ext uri="{FF2B5EF4-FFF2-40B4-BE49-F238E27FC236}">
                <a16:creationId xmlns:a16="http://schemas.microsoft.com/office/drawing/2014/main" id="{FF14137E-718E-43CD-ABF2-F7B2912C43CB}"/>
              </a:ext>
            </a:extLst>
          </p:cNvPr>
          <p:cNvSpPr>
            <a:spLocks noGrp="1"/>
          </p:cNvSpPr>
          <p:nvPr/>
        </p:nvSpPr>
        <p:spPr>
          <a:xfrm>
            <a:off x="8286750" y="1571625"/>
            <a:ext cx="1452563" cy="3619500"/>
          </a:xfrm>
          <a:prstGeom prst="roundRect">
            <a:avLst>
              <a:gd name="adj" fmla="val 10492"/>
            </a:avLst>
          </a:prstGeom>
          <a:solidFill>
            <a:srgbClr val="FFFFFF"/>
          </a:solidFill>
          <a:ln w="9525">
            <a:solidFill>
              <a:srgbClr val="D5E1E7"/>
            </a:solidFill>
            <a:prstDash val="solid"/>
          </a:ln>
        </p:spPr>
        <p:txBody>
          <a:bodyPr/>
          <a:lstStyle/>
          <a:p>
            <a:endParaRPr lang="en-GB"/>
          </a:p>
        </p:txBody>
      </p:sp>
      <p:sp>
        <p:nvSpPr>
          <p:cNvPr id="18" name="Rectangle 17">
            <a:extLst>
              <a:ext uri="{FF2B5EF4-FFF2-40B4-BE49-F238E27FC236}">
                <a16:creationId xmlns:a16="http://schemas.microsoft.com/office/drawing/2014/main" id="{4EF27123-930A-4B68-98D6-D2D698DE0421}"/>
              </a:ext>
            </a:extLst>
          </p:cNvPr>
          <p:cNvSpPr>
            <a:spLocks noGrp="1"/>
          </p:cNvSpPr>
          <p:nvPr/>
        </p:nvSpPr>
        <p:spPr>
          <a:xfrm>
            <a:off x="8286750" y="1571625"/>
            <a:ext cx="1452563" cy="76200"/>
          </a:xfrm>
          <a:prstGeom prst="rect">
            <a:avLst/>
          </a:prstGeom>
          <a:solidFill>
            <a:srgbClr val="F28C3A"/>
          </a:solidFill>
          <a:ln w="0">
            <a:noFill/>
          </a:ln>
        </p:spPr>
        <p:txBody>
          <a:bodyPr/>
          <a:lstStyle/>
          <a:p>
            <a:endParaRPr lang="en-GB"/>
          </a:p>
        </p:txBody>
      </p:sp>
      <p:sp>
        <p:nvSpPr>
          <p:cNvPr id="19" name="Rectangle 18">
            <a:extLst>
              <a:ext uri="{FF2B5EF4-FFF2-40B4-BE49-F238E27FC236}">
                <a16:creationId xmlns:a16="http://schemas.microsoft.com/office/drawing/2014/main" id="{84D2DA28-1101-4CDF-AD8F-C394D2602614}"/>
              </a:ext>
            </a:extLst>
          </p:cNvPr>
          <p:cNvSpPr>
            <a:spLocks noGrp="1"/>
          </p:cNvSpPr>
          <p:nvPr/>
        </p:nvSpPr>
        <p:spPr>
          <a:xfrm>
            <a:off x="8439150"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F28C3A"/>
                </a:solidFill>
                <a:latin typeface="Nimbus Sans"/>
                <a:ea typeface="Nimbus Sans"/>
                <a:cs typeface="Nimbus Sans"/>
              </a:defRPr>
            </a:pPr>
            <a:r>
              <a:rPr sz="2025" b="1">
                <a:solidFill>
                  <a:srgbClr val="F28C3A"/>
                </a:solidFill>
                <a:latin typeface="Nimbus Sans"/>
                <a:ea typeface="Nimbus Sans"/>
                <a:cs typeface="Nimbus Sans"/>
              </a:rPr>
              <a:t>3</a:t>
            </a:r>
          </a:p>
        </p:txBody>
      </p:sp>
      <p:sp>
        <p:nvSpPr>
          <p:cNvPr id="20" name="Rectangle 19">
            <a:extLst>
              <a:ext uri="{FF2B5EF4-FFF2-40B4-BE49-F238E27FC236}">
                <a16:creationId xmlns:a16="http://schemas.microsoft.com/office/drawing/2014/main" id="{7854126E-6D26-4B91-9B8B-2BC17732A76F}"/>
              </a:ext>
            </a:extLst>
          </p:cNvPr>
          <p:cNvSpPr>
            <a:spLocks noGrp="1"/>
          </p:cNvSpPr>
          <p:nvPr/>
        </p:nvSpPr>
        <p:spPr>
          <a:xfrm>
            <a:off x="8458200" y="2352675"/>
            <a:ext cx="1109663" cy="457200"/>
          </a:xfrm>
          <a:prstGeom prst="rect">
            <a:avLst/>
          </a:prstGeom>
          <a:noFill/>
          <a:ln w="0">
            <a:noFill/>
          </a:ln>
        </p:spPr>
        <p:txBody>
          <a:bodyPr wrap="square" lIns="0" tIns="0" rIns="0" bIns="0" anchor="t">
            <a:normAutofit fontScale="91955"/>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Carbon dioxide diffuses</a:t>
            </a:r>
          </a:p>
        </p:txBody>
      </p:sp>
      <p:sp>
        <p:nvSpPr>
          <p:cNvPr id="21" name="Rectangle 20">
            <a:extLst>
              <a:ext uri="{FF2B5EF4-FFF2-40B4-BE49-F238E27FC236}">
                <a16:creationId xmlns:a16="http://schemas.microsoft.com/office/drawing/2014/main" id="{C03BA150-06A1-4401-8B72-4C4E1C4FB967}"/>
              </a:ext>
            </a:extLst>
          </p:cNvPr>
          <p:cNvSpPr>
            <a:spLocks noGrp="1"/>
          </p:cNvSpPr>
          <p:nvPr/>
        </p:nvSpPr>
        <p:spPr>
          <a:xfrm>
            <a:off x="8458200" y="2952750"/>
            <a:ext cx="1109663" cy="204787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Carbon dioxide moves from blood into alveoli.</a:t>
            </a:r>
          </a:p>
        </p:txBody>
      </p:sp>
      <p:sp>
        <p:nvSpPr>
          <p:cNvPr id="22" name="Rectangle: Rounded Corners 21">
            <a:extLst>
              <a:ext uri="{FF2B5EF4-FFF2-40B4-BE49-F238E27FC236}">
                <a16:creationId xmlns:a16="http://schemas.microsoft.com/office/drawing/2014/main" id="{7ADE9995-9897-400D-95AF-0C2FFD8113C6}"/>
              </a:ext>
            </a:extLst>
          </p:cNvPr>
          <p:cNvSpPr>
            <a:spLocks noGrp="1"/>
          </p:cNvSpPr>
          <p:nvPr/>
        </p:nvSpPr>
        <p:spPr>
          <a:xfrm>
            <a:off x="9882188" y="1571625"/>
            <a:ext cx="1452563" cy="3619500"/>
          </a:xfrm>
          <a:prstGeom prst="roundRect">
            <a:avLst>
              <a:gd name="adj" fmla="val 10492"/>
            </a:avLst>
          </a:prstGeom>
          <a:solidFill>
            <a:srgbClr val="FFFFFF"/>
          </a:solidFill>
          <a:ln w="9525">
            <a:solidFill>
              <a:srgbClr val="D5E1E7"/>
            </a:solidFill>
            <a:prstDash val="solid"/>
          </a:ln>
        </p:spPr>
        <p:txBody>
          <a:bodyPr/>
          <a:lstStyle/>
          <a:p>
            <a:endParaRPr lang="en-GB"/>
          </a:p>
        </p:txBody>
      </p:sp>
      <p:sp>
        <p:nvSpPr>
          <p:cNvPr id="23" name="Rectangle 22">
            <a:extLst>
              <a:ext uri="{FF2B5EF4-FFF2-40B4-BE49-F238E27FC236}">
                <a16:creationId xmlns:a16="http://schemas.microsoft.com/office/drawing/2014/main" id="{990BDE8D-F733-4213-8362-84B842696057}"/>
              </a:ext>
            </a:extLst>
          </p:cNvPr>
          <p:cNvSpPr>
            <a:spLocks noGrp="1"/>
          </p:cNvSpPr>
          <p:nvPr/>
        </p:nvSpPr>
        <p:spPr>
          <a:xfrm>
            <a:off x="9882188" y="1571625"/>
            <a:ext cx="1452563" cy="76200"/>
          </a:xfrm>
          <a:prstGeom prst="rect">
            <a:avLst/>
          </a:prstGeom>
          <a:solidFill>
            <a:srgbClr val="EF6A5B"/>
          </a:solidFill>
          <a:ln w="0">
            <a:noFill/>
          </a:ln>
        </p:spPr>
        <p:txBody>
          <a:bodyPr/>
          <a:lstStyle/>
          <a:p>
            <a:endParaRPr lang="en-GB"/>
          </a:p>
        </p:txBody>
      </p:sp>
      <p:sp>
        <p:nvSpPr>
          <p:cNvPr id="24" name="Rectangle 23">
            <a:extLst>
              <a:ext uri="{FF2B5EF4-FFF2-40B4-BE49-F238E27FC236}">
                <a16:creationId xmlns:a16="http://schemas.microsoft.com/office/drawing/2014/main" id="{0113BE02-A11F-44BB-8B64-D30F175A0AD3}"/>
              </a:ext>
            </a:extLst>
          </p:cNvPr>
          <p:cNvSpPr>
            <a:spLocks noGrp="1"/>
          </p:cNvSpPr>
          <p:nvPr/>
        </p:nvSpPr>
        <p:spPr>
          <a:xfrm>
            <a:off x="10034588"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EF6A5B"/>
                </a:solidFill>
                <a:latin typeface="Nimbus Sans"/>
                <a:ea typeface="Nimbus Sans"/>
                <a:cs typeface="Nimbus Sans"/>
              </a:defRPr>
            </a:pPr>
            <a:r>
              <a:rPr sz="2025" b="1">
                <a:solidFill>
                  <a:srgbClr val="EF6A5B"/>
                </a:solidFill>
                <a:latin typeface="Nimbus Sans"/>
                <a:ea typeface="Nimbus Sans"/>
                <a:cs typeface="Nimbus Sans"/>
              </a:rPr>
              <a:t>4</a:t>
            </a:r>
          </a:p>
        </p:txBody>
      </p:sp>
      <p:sp>
        <p:nvSpPr>
          <p:cNvPr id="25" name="Rectangle 24">
            <a:extLst>
              <a:ext uri="{FF2B5EF4-FFF2-40B4-BE49-F238E27FC236}">
                <a16:creationId xmlns:a16="http://schemas.microsoft.com/office/drawing/2014/main" id="{3916899B-E8BC-4B6C-A50C-6AF323D8D507}"/>
              </a:ext>
            </a:extLst>
          </p:cNvPr>
          <p:cNvSpPr>
            <a:spLocks noGrp="1"/>
          </p:cNvSpPr>
          <p:nvPr/>
        </p:nvSpPr>
        <p:spPr>
          <a:xfrm>
            <a:off x="10053638" y="2352675"/>
            <a:ext cx="1109663" cy="457200"/>
          </a:xfrm>
          <a:prstGeom prst="rect">
            <a:avLst/>
          </a:prstGeom>
          <a:noFill/>
          <a:ln w="0">
            <a:noFill/>
          </a:ln>
        </p:spPr>
        <p:txBody>
          <a:bodyPr wrap="square" lIns="0" tIns="0" rIns="0" bIns="0" anchor="t">
            <a:normAutofit fontScale="83403" lnSpcReduction="10000"/>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Blood transports gases</a:t>
            </a:r>
          </a:p>
        </p:txBody>
      </p:sp>
      <p:sp>
        <p:nvSpPr>
          <p:cNvPr id="26" name="Rectangle 25">
            <a:extLst>
              <a:ext uri="{FF2B5EF4-FFF2-40B4-BE49-F238E27FC236}">
                <a16:creationId xmlns:a16="http://schemas.microsoft.com/office/drawing/2014/main" id="{E3BD81C4-3F40-4E98-A427-0BDE042C408F}"/>
              </a:ext>
            </a:extLst>
          </p:cNvPr>
          <p:cNvSpPr>
            <a:spLocks noGrp="1"/>
          </p:cNvSpPr>
          <p:nvPr/>
        </p:nvSpPr>
        <p:spPr>
          <a:xfrm>
            <a:off x="10053638" y="2952750"/>
            <a:ext cx="1109663" cy="204787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Haemoglobin carries oxygen to tissues.</a:t>
            </a:r>
          </a:p>
        </p:txBody>
      </p:sp>
      <p:sp>
        <p:nvSpPr>
          <p:cNvPr id="27" name="Rectangle: Rounded Corners 26">
            <a:extLst>
              <a:ext uri="{FF2B5EF4-FFF2-40B4-BE49-F238E27FC236}">
                <a16:creationId xmlns:a16="http://schemas.microsoft.com/office/drawing/2014/main" id="{3592C6FD-BD5C-4C4B-8F02-46186515DB5F}"/>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8" name="Rectangle 27">
            <a:extLst>
              <a:ext uri="{FF2B5EF4-FFF2-40B4-BE49-F238E27FC236}">
                <a16:creationId xmlns:a16="http://schemas.microsoft.com/office/drawing/2014/main" id="{68EBF829-B208-4D94-89E1-3D1F1A49746B}"/>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Efficient exchange needs ventilation, blood flow and a thin diffusion surface.</a:t>
            </a:r>
          </a:p>
        </p:txBody>
      </p:sp>
    </p:spTree>
    <p:extLst>
      <p:ext uri="{BB962C8B-B14F-4D97-AF65-F5344CB8AC3E}">
        <p14:creationId xmlns:p14="http://schemas.microsoft.com/office/powerpoint/2010/main" val="115643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ADA6244F-6FCF-467F-B663-30B3F29DD548}"/>
              </a:ext>
            </a:extLst>
          </p:cNvPr>
          <p:cNvSpPr>
            <a:spLocks noGrp="1"/>
          </p:cNvSpPr>
          <p:nvPr/>
        </p:nvSpPr>
        <p:spPr>
          <a:xfrm>
            <a:off x="0" y="0"/>
            <a:ext cx="142875" cy="6858000"/>
          </a:xfrm>
          <a:prstGeom prst="rect">
            <a:avLst/>
          </a:prstGeom>
          <a:solidFill>
            <a:srgbClr val="31A9C4"/>
          </a:solidFill>
          <a:ln w="0">
            <a:noFill/>
          </a:ln>
        </p:spPr>
        <p:txBody>
          <a:bodyPr/>
          <a:lstStyle/>
          <a:p>
            <a:endParaRPr lang="en-GB"/>
          </a:p>
        </p:txBody>
      </p:sp>
      <p:sp>
        <p:nvSpPr>
          <p:cNvPr id="2" name="Rectangle 1">
            <a:extLst>
              <a:ext uri="{FF2B5EF4-FFF2-40B4-BE49-F238E27FC236}">
                <a16:creationId xmlns:a16="http://schemas.microsoft.com/office/drawing/2014/main" id="{D63EF0A4-2E69-43B3-9844-072C1DDC488D}"/>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RESPIRATORY ANATOMY</a:t>
            </a:r>
          </a:p>
        </p:txBody>
      </p:sp>
      <p:sp>
        <p:nvSpPr>
          <p:cNvPr id="3" name="Rectangle 2">
            <a:extLst>
              <a:ext uri="{FF2B5EF4-FFF2-40B4-BE49-F238E27FC236}">
                <a16:creationId xmlns:a16="http://schemas.microsoft.com/office/drawing/2014/main" id="{92B26286-7106-40A5-96F6-264B49313BE8}"/>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Why respiratory anatomy matters</a:t>
            </a:r>
          </a:p>
        </p:txBody>
      </p:sp>
      <p:sp>
        <p:nvSpPr>
          <p:cNvPr id="4" name="Rectangle 3">
            <a:extLst>
              <a:ext uri="{FF2B5EF4-FFF2-40B4-BE49-F238E27FC236}">
                <a16:creationId xmlns:a16="http://schemas.microsoft.com/office/drawing/2014/main" id="{E28141C9-055F-4057-8B3B-5A32F9925FAD}"/>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15</a:t>
            </a:r>
          </a:p>
        </p:txBody>
      </p:sp>
      <p:sp>
        <p:nvSpPr>
          <p:cNvPr id="5" name="Rectangle 4">
            <a:extLst>
              <a:ext uri="{FF2B5EF4-FFF2-40B4-BE49-F238E27FC236}">
                <a16:creationId xmlns:a16="http://schemas.microsoft.com/office/drawing/2014/main" id="{5A7FC803-BE94-4C0B-9FC9-16931BBD54A9}"/>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2762BD32-27CC-46D3-8E98-2CDEC5CA2C17}"/>
              </a:ext>
            </a:extLst>
          </p:cNvPr>
          <p:cNvSpPr>
            <a:spLocks noGrp="1"/>
          </p:cNvSpPr>
          <p:nvPr/>
        </p:nvSpPr>
        <p:spPr>
          <a:xfrm>
            <a:off x="514350" y="1333500"/>
            <a:ext cx="11163300" cy="457200"/>
          </a:xfrm>
          <a:prstGeom prst="rect">
            <a:avLst/>
          </a:prstGeom>
          <a:noFill/>
          <a:ln w="0">
            <a:noFill/>
          </a:ln>
        </p:spPr>
        <p:txBody>
          <a:bodyPr wrap="square" lIns="0" tIns="0" rIns="0" bIns="0" anchor="t">
            <a:normAutofit fontScale="96482"/>
          </a:bodyPr>
          <a:lstStyle/>
          <a:p>
            <a:pPr algn="ctr">
              <a:lnSpc>
                <a:spcPct val="104000"/>
              </a:lnSpc>
              <a:buNone/>
              <a:defRPr sz="1500" b="0">
                <a:solidFill>
                  <a:srgbClr val="587080"/>
                </a:solidFill>
                <a:latin typeface="Nimbus Sans"/>
                <a:ea typeface="Nimbus Sans"/>
                <a:cs typeface="Nimbus Sans"/>
              </a:defRPr>
            </a:pPr>
            <a:r>
              <a:rPr sz="1500" b="0">
                <a:solidFill>
                  <a:srgbClr val="587080"/>
                </a:solidFill>
                <a:latin typeface="Nimbus Sans"/>
                <a:ea typeface="Nimbus Sans"/>
                <a:cs typeface="Nimbus Sans"/>
              </a:rPr>
              <a:t>Knowing the name is the first step. The interview requires students to explain why the structure changes function and the measured result.</a:t>
            </a:r>
          </a:p>
        </p:txBody>
      </p:sp>
      <p:sp>
        <p:nvSpPr>
          <p:cNvPr id="7" name="Rectangle 6">
            <a:extLst>
              <a:ext uri="{FF2B5EF4-FFF2-40B4-BE49-F238E27FC236}">
                <a16:creationId xmlns:a16="http://schemas.microsoft.com/office/drawing/2014/main" id="{186AA438-976D-4B54-B2B2-4767A3DC5452}"/>
              </a:ext>
            </a:extLst>
          </p:cNvPr>
          <p:cNvSpPr>
            <a:spLocks noGrp="1"/>
          </p:cNvSpPr>
          <p:nvPr/>
        </p:nvSpPr>
        <p:spPr>
          <a:xfrm>
            <a:off x="685800" y="2000250"/>
            <a:ext cx="2381250" cy="2476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STRUCTURE</a:t>
            </a:r>
          </a:p>
        </p:txBody>
      </p:sp>
      <p:sp>
        <p:nvSpPr>
          <p:cNvPr id="8" name="Rectangle 7">
            <a:extLst>
              <a:ext uri="{FF2B5EF4-FFF2-40B4-BE49-F238E27FC236}">
                <a16:creationId xmlns:a16="http://schemas.microsoft.com/office/drawing/2014/main" id="{DE842E01-2E5C-400F-930F-CEFB42AEEEF8}"/>
              </a:ext>
            </a:extLst>
          </p:cNvPr>
          <p:cNvSpPr>
            <a:spLocks noGrp="1"/>
          </p:cNvSpPr>
          <p:nvPr/>
        </p:nvSpPr>
        <p:spPr>
          <a:xfrm>
            <a:off x="3333750" y="2000250"/>
            <a:ext cx="3714750" cy="2476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WHY IT IS BUILT THIS WAY</a:t>
            </a:r>
          </a:p>
        </p:txBody>
      </p:sp>
      <p:sp>
        <p:nvSpPr>
          <p:cNvPr id="9" name="Rectangle 8">
            <a:extLst>
              <a:ext uri="{FF2B5EF4-FFF2-40B4-BE49-F238E27FC236}">
                <a16:creationId xmlns:a16="http://schemas.microsoft.com/office/drawing/2014/main" id="{8D492E16-851D-48F6-9832-C0FA9069B6D4}"/>
              </a:ext>
            </a:extLst>
          </p:cNvPr>
          <p:cNvSpPr>
            <a:spLocks noGrp="1"/>
          </p:cNvSpPr>
          <p:nvPr/>
        </p:nvSpPr>
        <p:spPr>
          <a:xfrm>
            <a:off x="7334250" y="2000250"/>
            <a:ext cx="4000500" cy="2476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WHY IT MATTERS CLINICALLY</a:t>
            </a:r>
          </a:p>
        </p:txBody>
      </p:sp>
      <p:sp>
        <p:nvSpPr>
          <p:cNvPr id="10" name="Rectangle: Rounded Corners 9">
            <a:extLst>
              <a:ext uri="{FF2B5EF4-FFF2-40B4-BE49-F238E27FC236}">
                <a16:creationId xmlns:a16="http://schemas.microsoft.com/office/drawing/2014/main" id="{314691A8-A3BC-40CC-9268-ECE9D4702050}"/>
              </a:ext>
            </a:extLst>
          </p:cNvPr>
          <p:cNvSpPr>
            <a:spLocks noGrp="1"/>
          </p:cNvSpPr>
          <p:nvPr/>
        </p:nvSpPr>
        <p:spPr>
          <a:xfrm>
            <a:off x="514350" y="2333625"/>
            <a:ext cx="11163300" cy="723900"/>
          </a:xfrm>
          <a:prstGeom prst="roundRect">
            <a:avLst>
              <a:gd name="adj" fmla="val 15789"/>
            </a:avLst>
          </a:prstGeom>
          <a:solidFill>
            <a:srgbClr val="FFFFFF"/>
          </a:solidFill>
          <a:ln w="9525">
            <a:solidFill>
              <a:srgbClr val="D5E1E7"/>
            </a:solidFill>
            <a:prstDash val="solid"/>
          </a:ln>
        </p:spPr>
        <p:txBody>
          <a:bodyPr/>
          <a:lstStyle/>
          <a:p>
            <a:endParaRPr lang="en-GB"/>
          </a:p>
        </p:txBody>
      </p:sp>
      <p:sp>
        <p:nvSpPr>
          <p:cNvPr id="11" name="Rectangle 10">
            <a:extLst>
              <a:ext uri="{FF2B5EF4-FFF2-40B4-BE49-F238E27FC236}">
                <a16:creationId xmlns:a16="http://schemas.microsoft.com/office/drawing/2014/main" id="{C7969B71-40E3-41DD-9518-DC66D32B9C6B}"/>
              </a:ext>
            </a:extLst>
          </p:cNvPr>
          <p:cNvSpPr>
            <a:spLocks noGrp="1"/>
          </p:cNvSpPr>
          <p:nvPr/>
        </p:nvSpPr>
        <p:spPr>
          <a:xfrm>
            <a:off x="685800" y="24765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Branching airways</a:t>
            </a:r>
          </a:p>
        </p:txBody>
      </p:sp>
      <p:sp>
        <p:nvSpPr>
          <p:cNvPr id="12" name="Rectangle 11">
            <a:extLst>
              <a:ext uri="{FF2B5EF4-FFF2-40B4-BE49-F238E27FC236}">
                <a16:creationId xmlns:a16="http://schemas.microsoft.com/office/drawing/2014/main" id="{6F4B22F9-F490-44C2-ACCE-950A59C4C7DD}"/>
              </a:ext>
            </a:extLst>
          </p:cNvPr>
          <p:cNvSpPr>
            <a:spLocks noGrp="1"/>
          </p:cNvSpPr>
          <p:nvPr/>
        </p:nvSpPr>
        <p:spPr>
          <a:xfrm>
            <a:off x="3333750" y="2447925"/>
            <a:ext cx="3714750" cy="476250"/>
          </a:xfrm>
          <a:prstGeom prst="rect">
            <a:avLst/>
          </a:prstGeom>
          <a:noFill/>
          <a:ln w="0">
            <a:noFill/>
          </a:ln>
        </p:spPr>
        <p:txBody>
          <a:bodyPr wrap="square" lIns="0" tIns="0" rIns="0" bIns="0" anchor="ctr">
            <a:normAutofit fontScale="96138"/>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Repeated branching distributes air to millions of alveoli while smooth muscle changes airway diameter.</a:t>
            </a:r>
          </a:p>
        </p:txBody>
      </p:sp>
      <p:sp>
        <p:nvSpPr>
          <p:cNvPr id="13" name="Rectangle 12">
            <a:extLst>
              <a:ext uri="{FF2B5EF4-FFF2-40B4-BE49-F238E27FC236}">
                <a16:creationId xmlns:a16="http://schemas.microsoft.com/office/drawing/2014/main" id="{0035C6F0-1847-4847-9CCF-0F53EAAE236A}"/>
              </a:ext>
            </a:extLst>
          </p:cNvPr>
          <p:cNvSpPr>
            <a:spLocks noGrp="1"/>
          </p:cNvSpPr>
          <p:nvPr/>
        </p:nvSpPr>
        <p:spPr>
          <a:xfrm>
            <a:off x="7334250" y="24479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Airway narrowing increases resistance and can reduce airflow and effective ventilation.</a:t>
            </a:r>
          </a:p>
        </p:txBody>
      </p:sp>
      <p:sp>
        <p:nvSpPr>
          <p:cNvPr id="14" name="Rectangle: Rounded Corners 13">
            <a:extLst>
              <a:ext uri="{FF2B5EF4-FFF2-40B4-BE49-F238E27FC236}">
                <a16:creationId xmlns:a16="http://schemas.microsoft.com/office/drawing/2014/main" id="{42124650-2F73-4445-B485-84F42D76EA9C}"/>
              </a:ext>
            </a:extLst>
          </p:cNvPr>
          <p:cNvSpPr>
            <a:spLocks noGrp="1"/>
          </p:cNvSpPr>
          <p:nvPr/>
        </p:nvSpPr>
        <p:spPr>
          <a:xfrm>
            <a:off x="514350" y="3209925"/>
            <a:ext cx="11163300" cy="723900"/>
          </a:xfrm>
          <a:prstGeom prst="roundRect">
            <a:avLst>
              <a:gd name="adj" fmla="val 15789"/>
            </a:avLst>
          </a:prstGeom>
          <a:solidFill>
            <a:srgbClr val="F4F8FA"/>
          </a:solidFill>
          <a:ln w="9525">
            <a:solidFill>
              <a:srgbClr val="D5E1E7"/>
            </a:solidFill>
            <a:prstDash val="solid"/>
          </a:ln>
        </p:spPr>
        <p:txBody>
          <a:bodyPr/>
          <a:lstStyle/>
          <a:p>
            <a:endParaRPr lang="en-GB"/>
          </a:p>
        </p:txBody>
      </p:sp>
      <p:sp>
        <p:nvSpPr>
          <p:cNvPr id="15" name="Rectangle 14">
            <a:extLst>
              <a:ext uri="{FF2B5EF4-FFF2-40B4-BE49-F238E27FC236}">
                <a16:creationId xmlns:a16="http://schemas.microsoft.com/office/drawing/2014/main" id="{7DF6B225-F4D0-4C93-ADE2-45ED6FE1D8BA}"/>
              </a:ext>
            </a:extLst>
          </p:cNvPr>
          <p:cNvSpPr>
            <a:spLocks noGrp="1"/>
          </p:cNvSpPr>
          <p:nvPr/>
        </p:nvSpPr>
        <p:spPr>
          <a:xfrm>
            <a:off x="685800" y="33528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Alveolar-capillary membrane</a:t>
            </a:r>
          </a:p>
        </p:txBody>
      </p:sp>
      <p:sp>
        <p:nvSpPr>
          <p:cNvPr id="16" name="Rectangle 15">
            <a:extLst>
              <a:ext uri="{FF2B5EF4-FFF2-40B4-BE49-F238E27FC236}">
                <a16:creationId xmlns:a16="http://schemas.microsoft.com/office/drawing/2014/main" id="{E19D42F4-242D-4D72-94B7-597241ABFFB8}"/>
              </a:ext>
            </a:extLst>
          </p:cNvPr>
          <p:cNvSpPr>
            <a:spLocks noGrp="1"/>
          </p:cNvSpPr>
          <p:nvPr/>
        </p:nvSpPr>
        <p:spPr>
          <a:xfrm>
            <a:off x="3333750" y="33242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The barrier is extremely thin and has a large surface area for rapid diffusion.</a:t>
            </a:r>
          </a:p>
        </p:txBody>
      </p:sp>
      <p:sp>
        <p:nvSpPr>
          <p:cNvPr id="17" name="Rectangle 16">
            <a:extLst>
              <a:ext uri="{FF2B5EF4-FFF2-40B4-BE49-F238E27FC236}">
                <a16:creationId xmlns:a16="http://schemas.microsoft.com/office/drawing/2014/main" id="{70A37BBC-1D14-453A-A53A-AC11552F4885}"/>
              </a:ext>
            </a:extLst>
          </p:cNvPr>
          <p:cNvSpPr>
            <a:spLocks noGrp="1"/>
          </p:cNvSpPr>
          <p:nvPr/>
        </p:nvSpPr>
        <p:spPr>
          <a:xfrm>
            <a:off x="7334250" y="33242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Fluid, inflammation or thickening slows gas exchange and may lower SpO₂.</a:t>
            </a:r>
          </a:p>
        </p:txBody>
      </p:sp>
      <p:sp>
        <p:nvSpPr>
          <p:cNvPr id="18" name="Rectangle: Rounded Corners 17">
            <a:extLst>
              <a:ext uri="{FF2B5EF4-FFF2-40B4-BE49-F238E27FC236}">
                <a16:creationId xmlns:a16="http://schemas.microsoft.com/office/drawing/2014/main" id="{91BB1373-DD54-429B-8977-C4FF27073EE4}"/>
              </a:ext>
            </a:extLst>
          </p:cNvPr>
          <p:cNvSpPr>
            <a:spLocks noGrp="1"/>
          </p:cNvSpPr>
          <p:nvPr/>
        </p:nvSpPr>
        <p:spPr>
          <a:xfrm>
            <a:off x="514350" y="4086225"/>
            <a:ext cx="11163300" cy="723900"/>
          </a:xfrm>
          <a:prstGeom prst="roundRect">
            <a:avLst>
              <a:gd name="adj" fmla="val 15789"/>
            </a:avLst>
          </a:prstGeom>
          <a:solidFill>
            <a:srgbClr val="FFFFFF"/>
          </a:solidFill>
          <a:ln w="9525">
            <a:solidFill>
              <a:srgbClr val="D5E1E7"/>
            </a:solidFill>
            <a:prstDash val="solid"/>
          </a:ln>
        </p:spPr>
        <p:txBody>
          <a:bodyPr/>
          <a:lstStyle/>
          <a:p>
            <a:endParaRPr lang="en-GB"/>
          </a:p>
        </p:txBody>
      </p:sp>
      <p:sp>
        <p:nvSpPr>
          <p:cNvPr id="19" name="Rectangle 18">
            <a:extLst>
              <a:ext uri="{FF2B5EF4-FFF2-40B4-BE49-F238E27FC236}">
                <a16:creationId xmlns:a16="http://schemas.microsoft.com/office/drawing/2014/main" id="{202FD4D0-F5A9-491A-8812-03E9EA23C8D5}"/>
              </a:ext>
            </a:extLst>
          </p:cNvPr>
          <p:cNvSpPr>
            <a:spLocks noGrp="1"/>
          </p:cNvSpPr>
          <p:nvPr/>
        </p:nvSpPr>
        <p:spPr>
          <a:xfrm>
            <a:off x="685800" y="42291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Surfactant</a:t>
            </a:r>
          </a:p>
        </p:txBody>
      </p:sp>
      <p:sp>
        <p:nvSpPr>
          <p:cNvPr id="20" name="Rectangle 19">
            <a:extLst>
              <a:ext uri="{FF2B5EF4-FFF2-40B4-BE49-F238E27FC236}">
                <a16:creationId xmlns:a16="http://schemas.microsoft.com/office/drawing/2014/main" id="{495B6F09-D4A2-45D8-8A24-01CDE6749DA0}"/>
              </a:ext>
            </a:extLst>
          </p:cNvPr>
          <p:cNvSpPr>
            <a:spLocks noGrp="1"/>
          </p:cNvSpPr>
          <p:nvPr/>
        </p:nvSpPr>
        <p:spPr>
          <a:xfrm>
            <a:off x="3333750" y="42005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It reduces surface tension so small alveoli remain open during expiration.</a:t>
            </a:r>
          </a:p>
        </p:txBody>
      </p:sp>
      <p:sp>
        <p:nvSpPr>
          <p:cNvPr id="21" name="Rectangle 20">
            <a:extLst>
              <a:ext uri="{FF2B5EF4-FFF2-40B4-BE49-F238E27FC236}">
                <a16:creationId xmlns:a16="http://schemas.microsoft.com/office/drawing/2014/main" id="{D02C0EEE-331B-4EDD-B133-64AB0B0F7025}"/>
              </a:ext>
            </a:extLst>
          </p:cNvPr>
          <p:cNvSpPr>
            <a:spLocks noGrp="1"/>
          </p:cNvSpPr>
          <p:nvPr/>
        </p:nvSpPr>
        <p:spPr>
          <a:xfrm>
            <a:off x="7334250" y="42005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Loss of surfactant promotes alveolar collapse and increases the work of breathing.</a:t>
            </a:r>
          </a:p>
        </p:txBody>
      </p:sp>
      <p:sp>
        <p:nvSpPr>
          <p:cNvPr id="22" name="Rectangle: Rounded Corners 21">
            <a:extLst>
              <a:ext uri="{FF2B5EF4-FFF2-40B4-BE49-F238E27FC236}">
                <a16:creationId xmlns:a16="http://schemas.microsoft.com/office/drawing/2014/main" id="{275235FB-148E-47D1-AC1C-0A6FD0FA307D}"/>
              </a:ext>
            </a:extLst>
          </p:cNvPr>
          <p:cNvSpPr>
            <a:spLocks noGrp="1"/>
          </p:cNvSpPr>
          <p:nvPr/>
        </p:nvSpPr>
        <p:spPr>
          <a:xfrm>
            <a:off x="514350" y="4962525"/>
            <a:ext cx="11163300" cy="723900"/>
          </a:xfrm>
          <a:prstGeom prst="roundRect">
            <a:avLst>
              <a:gd name="adj" fmla="val 15789"/>
            </a:avLst>
          </a:prstGeom>
          <a:solidFill>
            <a:srgbClr val="F4F8FA"/>
          </a:solidFill>
          <a:ln w="9525">
            <a:solidFill>
              <a:srgbClr val="D5E1E7"/>
            </a:solidFill>
            <a:prstDash val="solid"/>
          </a:ln>
        </p:spPr>
        <p:txBody>
          <a:bodyPr/>
          <a:lstStyle/>
          <a:p>
            <a:endParaRPr lang="en-GB"/>
          </a:p>
        </p:txBody>
      </p:sp>
      <p:sp>
        <p:nvSpPr>
          <p:cNvPr id="23" name="Rectangle 22">
            <a:extLst>
              <a:ext uri="{FF2B5EF4-FFF2-40B4-BE49-F238E27FC236}">
                <a16:creationId xmlns:a16="http://schemas.microsoft.com/office/drawing/2014/main" id="{C78DED0C-34CF-4642-8F50-8F33D623B5DD}"/>
              </a:ext>
            </a:extLst>
          </p:cNvPr>
          <p:cNvSpPr>
            <a:spLocks noGrp="1"/>
          </p:cNvSpPr>
          <p:nvPr/>
        </p:nvSpPr>
        <p:spPr>
          <a:xfrm>
            <a:off x="685800" y="51054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Diaphragm</a:t>
            </a:r>
          </a:p>
        </p:txBody>
      </p:sp>
      <p:sp>
        <p:nvSpPr>
          <p:cNvPr id="24" name="Rectangle 23">
            <a:extLst>
              <a:ext uri="{FF2B5EF4-FFF2-40B4-BE49-F238E27FC236}">
                <a16:creationId xmlns:a16="http://schemas.microsoft.com/office/drawing/2014/main" id="{6DD5C30B-BAA9-4D98-A080-379F83D2E8DC}"/>
              </a:ext>
            </a:extLst>
          </p:cNvPr>
          <p:cNvSpPr>
            <a:spLocks noGrp="1"/>
          </p:cNvSpPr>
          <p:nvPr/>
        </p:nvSpPr>
        <p:spPr>
          <a:xfrm>
            <a:off x="3333750" y="50768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Its downward movement increases thoracic volume and lowers intrathoracic pressure.</a:t>
            </a:r>
          </a:p>
        </p:txBody>
      </p:sp>
      <p:sp>
        <p:nvSpPr>
          <p:cNvPr id="25" name="Rectangle 24">
            <a:extLst>
              <a:ext uri="{FF2B5EF4-FFF2-40B4-BE49-F238E27FC236}">
                <a16:creationId xmlns:a16="http://schemas.microsoft.com/office/drawing/2014/main" id="{2090179C-A2EF-4F2F-95DD-8065B9E819D1}"/>
              </a:ext>
            </a:extLst>
          </p:cNvPr>
          <p:cNvSpPr>
            <a:spLocks noGrp="1"/>
          </p:cNvSpPr>
          <p:nvPr/>
        </p:nvSpPr>
        <p:spPr>
          <a:xfrm>
            <a:off x="7334250" y="50768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Weakness or restricted movement reduces ventilation even when the lungs themselves are normal.</a:t>
            </a:r>
          </a:p>
        </p:txBody>
      </p:sp>
      <p:sp>
        <p:nvSpPr>
          <p:cNvPr id="26" name="Rectangle: Rounded Corners 25">
            <a:extLst>
              <a:ext uri="{FF2B5EF4-FFF2-40B4-BE49-F238E27FC236}">
                <a16:creationId xmlns:a16="http://schemas.microsoft.com/office/drawing/2014/main" id="{92539CF6-107F-45D4-B0C7-FB2E957CFEF7}"/>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7" name="Rectangle 26">
            <a:extLst>
              <a:ext uri="{FF2B5EF4-FFF2-40B4-BE49-F238E27FC236}">
                <a16:creationId xmlns:a16="http://schemas.microsoft.com/office/drawing/2014/main" id="{9F3173F0-A8CD-420E-A7B8-991F1289552F}"/>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Academic interview link: connect airway, alveolar and muscle anatomy to respiratory rate, airflow and oxygen saturation.</a:t>
            </a:r>
          </a:p>
        </p:txBody>
      </p:sp>
    </p:spTree>
    <p:extLst>
      <p:ext uri="{BB962C8B-B14F-4D97-AF65-F5344CB8AC3E}">
        <p14:creationId xmlns:p14="http://schemas.microsoft.com/office/powerpoint/2010/main" val="10440685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95E316-E9BC-EE41-CC33-863A35B43882}"/>
              </a:ext>
            </a:extLst>
          </p:cNvPr>
          <p:cNvSpPr>
            <a:spLocks noGrp="1"/>
          </p:cNvSpPr>
          <p:nvPr>
            <p:ph type="title"/>
          </p:nvPr>
        </p:nvSpPr>
        <p:spPr>
          <a:xfrm>
            <a:off x="686834" y="1153572"/>
            <a:ext cx="3200400" cy="4461163"/>
          </a:xfrm>
        </p:spPr>
        <p:txBody>
          <a:bodyPr>
            <a:normAutofit/>
          </a:bodyPr>
          <a:lstStyle/>
          <a:p>
            <a:r>
              <a:rPr lang="en-GB">
                <a:solidFill>
                  <a:srgbClr val="FFFFFF"/>
                </a:solidFill>
              </a:rPr>
              <a:t>🫁 </a:t>
            </a:r>
            <a:r>
              <a:rPr lang="en-GB" b="1">
                <a:solidFill>
                  <a:srgbClr val="FFFFFF"/>
                </a:solidFill>
              </a:rPr>
              <a:t>The Body Likes a pH of 7.35–7.45</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6057496-527E-EC2A-E60B-509DB2F5F476}"/>
              </a:ext>
            </a:extLst>
          </p:cNvPr>
          <p:cNvSpPr>
            <a:spLocks noGrp="1"/>
          </p:cNvSpPr>
          <p:nvPr>
            <p:ph idx="1"/>
          </p:nvPr>
        </p:nvSpPr>
        <p:spPr>
          <a:xfrm>
            <a:off x="4447308" y="591344"/>
            <a:ext cx="6906491" cy="5585619"/>
          </a:xfrm>
        </p:spPr>
        <p:txBody>
          <a:bodyPr anchor="ctr">
            <a:normAutofit/>
          </a:bodyPr>
          <a:lstStyle/>
          <a:p>
            <a:r>
              <a:rPr lang="en-GB" dirty="0">
                <a:effectLst/>
              </a:rPr>
              <a:t>Your blood must stay in a very tight pH range: </a:t>
            </a:r>
            <a:r>
              <a:rPr lang="en-GB" b="1" dirty="0">
                <a:effectLst/>
              </a:rPr>
              <a:t>7.35–7.45</a:t>
            </a:r>
            <a:r>
              <a:rPr lang="en-GB" dirty="0">
                <a:effectLst/>
              </a:rPr>
              <a:t>. If CO₂ rises, the blood becomes </a:t>
            </a:r>
            <a:r>
              <a:rPr lang="en-GB" b="1" dirty="0">
                <a:effectLst/>
              </a:rPr>
              <a:t>more acidic</a:t>
            </a:r>
            <a:r>
              <a:rPr lang="en-GB" dirty="0">
                <a:effectLst/>
              </a:rPr>
              <a:t> (pH drops). If CO₂ falls, the blood becomes </a:t>
            </a:r>
            <a:r>
              <a:rPr lang="en-GB" b="1" dirty="0">
                <a:effectLst/>
              </a:rPr>
              <a:t>more alkaline</a:t>
            </a:r>
            <a:r>
              <a:rPr lang="en-GB" dirty="0">
                <a:effectLst/>
              </a:rPr>
              <a:t> (pH rises).</a:t>
            </a:r>
            <a:endParaRPr lang="en-GB" dirty="0"/>
          </a:p>
          <a:p>
            <a:r>
              <a:rPr lang="en-GB" dirty="0">
                <a:effectLst/>
              </a:rPr>
              <a:t>So the body constantly monitors CO₂, O₂, and pH using </a:t>
            </a:r>
            <a:r>
              <a:rPr lang="en-GB" b="1" dirty="0">
                <a:effectLst/>
              </a:rPr>
              <a:t>chemoreceptors</a:t>
            </a:r>
            <a:r>
              <a:rPr lang="en-GB" dirty="0">
                <a:effectLst/>
              </a:rPr>
              <a:t>.</a:t>
            </a:r>
            <a:endParaRPr lang="en-GB" dirty="0"/>
          </a:p>
          <a:p>
            <a:endParaRPr lang="en-GB" dirty="0"/>
          </a:p>
        </p:txBody>
      </p:sp>
    </p:spTree>
    <p:extLst>
      <p:ext uri="{BB962C8B-B14F-4D97-AF65-F5344CB8AC3E}">
        <p14:creationId xmlns:p14="http://schemas.microsoft.com/office/powerpoint/2010/main" val="17847615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B6CC0A-DBBD-DF64-12EC-25290906BAD1}"/>
              </a:ext>
            </a:extLst>
          </p:cNvPr>
          <p:cNvSpPr>
            <a:spLocks noGrp="1"/>
          </p:cNvSpPr>
          <p:nvPr>
            <p:ph type="title"/>
          </p:nvPr>
        </p:nvSpPr>
        <p:spPr>
          <a:xfrm>
            <a:off x="635000" y="640823"/>
            <a:ext cx="3418659" cy="5583148"/>
          </a:xfrm>
        </p:spPr>
        <p:txBody>
          <a:bodyPr anchor="ctr">
            <a:normAutofit/>
          </a:bodyPr>
          <a:lstStyle/>
          <a:p>
            <a:r>
              <a:rPr lang="en-GB" sz="3400"/>
              <a:t>How Chemoreceptors Link to Blood Pressure &amp; CO₂ Removal</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12E8B53-7F2E-C170-F4B1-CF9483132984}"/>
              </a:ext>
            </a:extLst>
          </p:cNvPr>
          <p:cNvGraphicFramePr>
            <a:graphicFrameLocks noGrp="1"/>
          </p:cNvGraphicFramePr>
          <p:nvPr>
            <p:ph idx="1"/>
            <p:extLst>
              <p:ext uri="{D42A27DB-BD31-4B8C-83A1-F6EECF244321}">
                <p14:modId xmlns:p14="http://schemas.microsoft.com/office/powerpoint/2010/main" val="147684181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7825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C83023-DEE6-8DB5-8D32-3F3D6178CAAF}"/>
              </a:ext>
            </a:extLst>
          </p:cNvPr>
          <p:cNvSpPr>
            <a:spLocks noGrp="1"/>
          </p:cNvSpPr>
          <p:nvPr>
            <p:ph type="title"/>
          </p:nvPr>
        </p:nvSpPr>
        <p:spPr>
          <a:xfrm>
            <a:off x="635000" y="640823"/>
            <a:ext cx="3418659" cy="5583148"/>
          </a:xfrm>
        </p:spPr>
        <p:txBody>
          <a:bodyPr anchor="ctr">
            <a:normAutofit/>
          </a:bodyPr>
          <a:lstStyle/>
          <a:p>
            <a:r>
              <a:rPr lang="en-GB" sz="3800"/>
              <a:t>Peripheral chemoreceptors also activate the sympathetic nervous system</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D87626E-A26C-80AE-4A8F-D6CD1793F2E3}"/>
              </a:ext>
            </a:extLst>
          </p:cNvPr>
          <p:cNvGraphicFramePr>
            <a:graphicFrameLocks noGrp="1"/>
          </p:cNvGraphicFramePr>
          <p:nvPr>
            <p:ph idx="1"/>
            <p:extLst>
              <p:ext uri="{D42A27DB-BD31-4B8C-83A1-F6EECF244321}">
                <p14:modId xmlns:p14="http://schemas.microsoft.com/office/powerpoint/2010/main" val="21904533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79035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SNS vs PNS icons">
            <a:extLst>
              <a:ext uri="{FF2B5EF4-FFF2-40B4-BE49-F238E27FC236}">
                <a16:creationId xmlns:a16="http://schemas.microsoft.com/office/drawing/2014/main" id="{AC85B5A1-D53D-1546-72DA-6E89AE43007C}"/>
              </a:ext>
            </a:extLst>
          </p:cNvPr>
          <p:cNvPicPr>
            <a:picLocks noChangeAspect="1"/>
          </p:cNvPicPr>
          <p:nvPr/>
        </p:nvPicPr>
        <p:blipFill>
          <a:blip r:embed="rId2"/>
          <a:srcRect b="15746"/>
          <a:stretch>
            <a:fillRect/>
          </a:stretch>
        </p:blipFill>
        <p:spPr>
          <a:xfrm>
            <a:off x="324466" y="70338"/>
            <a:ext cx="12069191" cy="6787662"/>
          </a:xfrm>
          <a:prstGeom prst="rect">
            <a:avLst/>
          </a:prstGeom>
        </p:spPr>
      </p:pic>
      <p:sp>
        <p:nvSpPr>
          <p:cNvPr id="3" name="Rectangle: Rounded Corners 2">
            <a:extLst>
              <a:ext uri="{FF2B5EF4-FFF2-40B4-BE49-F238E27FC236}">
                <a16:creationId xmlns:a16="http://schemas.microsoft.com/office/drawing/2014/main" id="{6DB867EF-C515-C131-5FC4-1DF995B59FFF}"/>
              </a:ext>
            </a:extLst>
          </p:cNvPr>
          <p:cNvSpPr/>
          <p:nvPr/>
        </p:nvSpPr>
        <p:spPr>
          <a:xfrm>
            <a:off x="10166555" y="235974"/>
            <a:ext cx="2023921" cy="4424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2450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D1A0FA28-F78B-42A2-9098-0585B57A6E48}"/>
              </a:ext>
            </a:extLst>
          </p:cNvPr>
          <p:cNvSpPr>
            <a:spLocks noGrp="1"/>
          </p:cNvSpPr>
          <p:nvPr/>
        </p:nvSpPr>
        <p:spPr>
          <a:xfrm>
            <a:off x="0" y="0"/>
            <a:ext cx="142875" cy="6858000"/>
          </a:xfrm>
          <a:prstGeom prst="rect">
            <a:avLst/>
          </a:prstGeom>
          <a:solidFill>
            <a:srgbClr val="31A9C4"/>
          </a:solidFill>
          <a:ln w="0">
            <a:noFill/>
          </a:ln>
        </p:spPr>
        <p:txBody>
          <a:bodyPr/>
          <a:lstStyle/>
          <a:p>
            <a:endParaRPr lang="en-GB"/>
          </a:p>
        </p:txBody>
      </p:sp>
      <p:sp>
        <p:nvSpPr>
          <p:cNvPr id="2" name="Rectangle 1">
            <a:extLst>
              <a:ext uri="{FF2B5EF4-FFF2-40B4-BE49-F238E27FC236}">
                <a16:creationId xmlns:a16="http://schemas.microsoft.com/office/drawing/2014/main" id="{93903814-536C-440B-B2A0-E871A8914A0F}"/>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RESPIRATORY SYSTEM</a:t>
            </a:r>
          </a:p>
        </p:txBody>
      </p:sp>
      <p:sp>
        <p:nvSpPr>
          <p:cNvPr id="3" name="Rectangle 2">
            <a:extLst>
              <a:ext uri="{FF2B5EF4-FFF2-40B4-BE49-F238E27FC236}">
                <a16:creationId xmlns:a16="http://schemas.microsoft.com/office/drawing/2014/main" id="{F016383B-77B9-45CA-8DBE-7FF4D02D80AF}"/>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Control of breathing</a:t>
            </a:r>
          </a:p>
        </p:txBody>
      </p:sp>
      <p:sp>
        <p:nvSpPr>
          <p:cNvPr id="4" name="Rectangle 3">
            <a:extLst>
              <a:ext uri="{FF2B5EF4-FFF2-40B4-BE49-F238E27FC236}">
                <a16:creationId xmlns:a16="http://schemas.microsoft.com/office/drawing/2014/main" id="{DF8CABFA-F5F4-4672-9404-7A42D107B6CF}"/>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17</a:t>
            </a:r>
          </a:p>
        </p:txBody>
      </p:sp>
      <p:sp>
        <p:nvSpPr>
          <p:cNvPr id="5" name="Rectangle 4">
            <a:extLst>
              <a:ext uri="{FF2B5EF4-FFF2-40B4-BE49-F238E27FC236}">
                <a16:creationId xmlns:a16="http://schemas.microsoft.com/office/drawing/2014/main" id="{EAD686FA-8BE4-492A-BC74-A9C5072F86E0}"/>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pic>
        <p:nvPicPr>
          <p:cNvPr id="26" name="Picture 25"/>
          <p:cNvPicPr>
            <a:picLocks noChangeAspect="1"/>
          </p:cNvPicPr>
          <p:nvPr/>
        </p:nvPicPr>
        <p:blipFill>
          <a:blip r:embed="rId3"/>
          <a:stretch/>
        </p:blipFill>
        <p:spPr>
          <a:xfrm>
            <a:off x="619125" y="1960563"/>
            <a:ext cx="4762500" cy="3175000"/>
          </a:xfrm>
          <a:prstGeom prst="rect">
            <a:avLst/>
          </a:prstGeom>
        </p:spPr>
      </p:pic>
      <p:sp>
        <p:nvSpPr>
          <p:cNvPr id="7" name="Rectangle: Rounded Corners 6">
            <a:extLst>
              <a:ext uri="{FF2B5EF4-FFF2-40B4-BE49-F238E27FC236}">
                <a16:creationId xmlns:a16="http://schemas.microsoft.com/office/drawing/2014/main" id="{0623E1C9-2A56-4027-8BBC-D05E96253C14}"/>
              </a:ext>
            </a:extLst>
          </p:cNvPr>
          <p:cNvSpPr>
            <a:spLocks noGrp="1"/>
          </p:cNvSpPr>
          <p:nvPr/>
        </p:nvSpPr>
        <p:spPr>
          <a:xfrm>
            <a:off x="5810250" y="1476375"/>
            <a:ext cx="5429250" cy="1190625"/>
          </a:xfrm>
          <a:prstGeom prst="roundRect">
            <a:avLst>
              <a:gd name="adj" fmla="val 14400"/>
            </a:avLst>
          </a:prstGeom>
          <a:solidFill>
            <a:srgbClr val="F1EDF8"/>
          </a:solidFill>
          <a:ln w="9525">
            <a:solidFill>
              <a:srgbClr val="F1EDF8"/>
            </a:solidFill>
            <a:prstDash val="solid"/>
          </a:ln>
        </p:spPr>
        <p:txBody>
          <a:bodyPr/>
          <a:lstStyle/>
          <a:p>
            <a:endParaRPr lang="en-GB"/>
          </a:p>
        </p:txBody>
      </p:sp>
      <p:sp>
        <p:nvSpPr>
          <p:cNvPr id="8" name="Rectangle 7">
            <a:extLst>
              <a:ext uri="{FF2B5EF4-FFF2-40B4-BE49-F238E27FC236}">
                <a16:creationId xmlns:a16="http://schemas.microsoft.com/office/drawing/2014/main" id="{28BBE3A8-810A-4F1E-A3A7-CFEE8D50467B}"/>
              </a:ext>
            </a:extLst>
          </p:cNvPr>
          <p:cNvSpPr>
            <a:spLocks noGrp="1"/>
          </p:cNvSpPr>
          <p:nvPr/>
        </p:nvSpPr>
        <p:spPr>
          <a:xfrm>
            <a:off x="5810250" y="1476375"/>
            <a:ext cx="66675" cy="1190625"/>
          </a:xfrm>
          <a:prstGeom prst="rect">
            <a:avLst/>
          </a:prstGeom>
          <a:solidFill>
            <a:srgbClr val="7257A3"/>
          </a:solidFill>
          <a:ln w="0">
            <a:noFill/>
          </a:ln>
        </p:spPr>
        <p:txBody>
          <a:bodyPr/>
          <a:lstStyle/>
          <a:p>
            <a:endParaRPr lang="en-GB"/>
          </a:p>
        </p:txBody>
      </p:sp>
      <p:sp>
        <p:nvSpPr>
          <p:cNvPr id="9" name="Rectangle 8">
            <a:extLst>
              <a:ext uri="{FF2B5EF4-FFF2-40B4-BE49-F238E27FC236}">
                <a16:creationId xmlns:a16="http://schemas.microsoft.com/office/drawing/2014/main" id="{E55C086C-F389-46AF-81BF-C73EC983CD6A}"/>
              </a:ext>
            </a:extLst>
          </p:cNvPr>
          <p:cNvSpPr>
            <a:spLocks noGrp="1"/>
          </p:cNvSpPr>
          <p:nvPr/>
        </p:nvSpPr>
        <p:spPr>
          <a:xfrm>
            <a:off x="6038850" y="1638300"/>
            <a:ext cx="5029200"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Central chemoreceptors</a:t>
            </a:r>
          </a:p>
        </p:txBody>
      </p:sp>
      <p:sp>
        <p:nvSpPr>
          <p:cNvPr id="10" name="Rectangle 9">
            <a:extLst>
              <a:ext uri="{FF2B5EF4-FFF2-40B4-BE49-F238E27FC236}">
                <a16:creationId xmlns:a16="http://schemas.microsoft.com/office/drawing/2014/main" id="{C8EAA1AE-6467-460C-98D7-70957FB3F3BF}"/>
              </a:ext>
            </a:extLst>
          </p:cNvPr>
          <p:cNvSpPr>
            <a:spLocks noGrp="1"/>
          </p:cNvSpPr>
          <p:nvPr/>
        </p:nvSpPr>
        <p:spPr>
          <a:xfrm>
            <a:off x="6038850" y="1990725"/>
            <a:ext cx="5029200" cy="54292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Respond mainly to carbon dioxide through changes in pH around the brain.</a:t>
            </a:r>
          </a:p>
        </p:txBody>
      </p:sp>
      <p:sp>
        <p:nvSpPr>
          <p:cNvPr id="11" name="Rectangle: Rounded Corners 10">
            <a:extLst>
              <a:ext uri="{FF2B5EF4-FFF2-40B4-BE49-F238E27FC236}">
                <a16:creationId xmlns:a16="http://schemas.microsoft.com/office/drawing/2014/main" id="{4A6A4532-59C9-4DD8-84C7-72D5C8B903CD}"/>
              </a:ext>
            </a:extLst>
          </p:cNvPr>
          <p:cNvSpPr>
            <a:spLocks noGrp="1"/>
          </p:cNvSpPr>
          <p:nvPr/>
        </p:nvSpPr>
        <p:spPr>
          <a:xfrm>
            <a:off x="5810250" y="2905125"/>
            <a:ext cx="5429250" cy="1190625"/>
          </a:xfrm>
          <a:prstGeom prst="roundRect">
            <a:avLst>
              <a:gd name="adj" fmla="val 14400"/>
            </a:avLst>
          </a:prstGeom>
          <a:solidFill>
            <a:srgbClr val="EAF5F8"/>
          </a:solidFill>
          <a:ln w="9525">
            <a:solidFill>
              <a:srgbClr val="EAF5F8"/>
            </a:solidFill>
            <a:prstDash val="solid"/>
          </a:ln>
        </p:spPr>
        <p:txBody>
          <a:bodyPr/>
          <a:lstStyle/>
          <a:p>
            <a:endParaRPr lang="en-GB"/>
          </a:p>
        </p:txBody>
      </p:sp>
      <p:sp>
        <p:nvSpPr>
          <p:cNvPr id="12" name="Rectangle 11">
            <a:extLst>
              <a:ext uri="{FF2B5EF4-FFF2-40B4-BE49-F238E27FC236}">
                <a16:creationId xmlns:a16="http://schemas.microsoft.com/office/drawing/2014/main" id="{E993362F-C951-4745-9CF5-3B699DCFB81B}"/>
              </a:ext>
            </a:extLst>
          </p:cNvPr>
          <p:cNvSpPr>
            <a:spLocks noGrp="1"/>
          </p:cNvSpPr>
          <p:nvPr/>
        </p:nvSpPr>
        <p:spPr>
          <a:xfrm>
            <a:off x="5810250" y="2905125"/>
            <a:ext cx="66675" cy="1190625"/>
          </a:xfrm>
          <a:prstGeom prst="rect">
            <a:avLst/>
          </a:prstGeom>
          <a:solidFill>
            <a:srgbClr val="178A92"/>
          </a:solidFill>
          <a:ln w="0">
            <a:noFill/>
          </a:ln>
        </p:spPr>
        <p:txBody>
          <a:bodyPr/>
          <a:lstStyle/>
          <a:p>
            <a:endParaRPr lang="en-GB"/>
          </a:p>
        </p:txBody>
      </p:sp>
      <p:sp>
        <p:nvSpPr>
          <p:cNvPr id="13" name="Rectangle 12">
            <a:extLst>
              <a:ext uri="{FF2B5EF4-FFF2-40B4-BE49-F238E27FC236}">
                <a16:creationId xmlns:a16="http://schemas.microsoft.com/office/drawing/2014/main" id="{FB447965-E803-4433-8775-7D791A5ED372}"/>
              </a:ext>
            </a:extLst>
          </p:cNvPr>
          <p:cNvSpPr>
            <a:spLocks noGrp="1"/>
          </p:cNvSpPr>
          <p:nvPr/>
        </p:nvSpPr>
        <p:spPr>
          <a:xfrm>
            <a:off x="6038850" y="3067050"/>
            <a:ext cx="5029200"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Peripheral chemoreceptors</a:t>
            </a:r>
          </a:p>
        </p:txBody>
      </p:sp>
      <p:sp>
        <p:nvSpPr>
          <p:cNvPr id="14" name="Rectangle 13">
            <a:extLst>
              <a:ext uri="{FF2B5EF4-FFF2-40B4-BE49-F238E27FC236}">
                <a16:creationId xmlns:a16="http://schemas.microsoft.com/office/drawing/2014/main" id="{63DF15AB-1579-4F97-8A94-E385BAE42950}"/>
              </a:ext>
            </a:extLst>
          </p:cNvPr>
          <p:cNvSpPr>
            <a:spLocks noGrp="1"/>
          </p:cNvSpPr>
          <p:nvPr/>
        </p:nvSpPr>
        <p:spPr>
          <a:xfrm>
            <a:off x="6038850" y="3419475"/>
            <a:ext cx="5029200" cy="54292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Carotid and aortic bodies respond to low oxygen, carbon dioxide and pH.</a:t>
            </a:r>
          </a:p>
        </p:txBody>
      </p:sp>
      <p:sp>
        <p:nvSpPr>
          <p:cNvPr id="15" name="Rectangle: Rounded Corners 14">
            <a:extLst>
              <a:ext uri="{FF2B5EF4-FFF2-40B4-BE49-F238E27FC236}">
                <a16:creationId xmlns:a16="http://schemas.microsoft.com/office/drawing/2014/main" id="{17F52DFF-6F11-4E6C-80CC-0FAA4EC3317B}"/>
              </a:ext>
            </a:extLst>
          </p:cNvPr>
          <p:cNvSpPr>
            <a:spLocks noGrp="1"/>
          </p:cNvSpPr>
          <p:nvPr/>
        </p:nvSpPr>
        <p:spPr>
          <a:xfrm>
            <a:off x="5810250" y="4333875"/>
            <a:ext cx="5429250" cy="1190625"/>
          </a:xfrm>
          <a:prstGeom prst="roundRect">
            <a:avLst>
              <a:gd name="adj" fmla="val 14400"/>
            </a:avLst>
          </a:prstGeom>
          <a:solidFill>
            <a:srgbClr val="EDF7F1"/>
          </a:solidFill>
          <a:ln w="9525">
            <a:solidFill>
              <a:srgbClr val="EDF7F1"/>
            </a:solidFill>
            <a:prstDash val="solid"/>
          </a:ln>
        </p:spPr>
        <p:txBody>
          <a:bodyPr/>
          <a:lstStyle/>
          <a:p>
            <a:endParaRPr lang="en-GB"/>
          </a:p>
        </p:txBody>
      </p:sp>
      <p:sp>
        <p:nvSpPr>
          <p:cNvPr id="16" name="Rectangle 15">
            <a:extLst>
              <a:ext uri="{FF2B5EF4-FFF2-40B4-BE49-F238E27FC236}">
                <a16:creationId xmlns:a16="http://schemas.microsoft.com/office/drawing/2014/main" id="{8C0C21CA-944D-4A0C-B706-19CD3AB4DD85}"/>
              </a:ext>
            </a:extLst>
          </p:cNvPr>
          <p:cNvSpPr>
            <a:spLocks noGrp="1"/>
          </p:cNvSpPr>
          <p:nvPr/>
        </p:nvSpPr>
        <p:spPr>
          <a:xfrm>
            <a:off x="5810250" y="4333875"/>
            <a:ext cx="66675" cy="1190625"/>
          </a:xfrm>
          <a:prstGeom prst="rect">
            <a:avLst/>
          </a:prstGeom>
          <a:solidFill>
            <a:srgbClr val="4D9B74"/>
          </a:solidFill>
          <a:ln w="0">
            <a:noFill/>
          </a:ln>
        </p:spPr>
        <p:txBody>
          <a:bodyPr/>
          <a:lstStyle/>
          <a:p>
            <a:endParaRPr lang="en-GB"/>
          </a:p>
        </p:txBody>
      </p:sp>
      <p:sp>
        <p:nvSpPr>
          <p:cNvPr id="17" name="Rectangle 16">
            <a:extLst>
              <a:ext uri="{FF2B5EF4-FFF2-40B4-BE49-F238E27FC236}">
                <a16:creationId xmlns:a16="http://schemas.microsoft.com/office/drawing/2014/main" id="{DC62FD18-08AB-4544-B060-9CD813F9A023}"/>
              </a:ext>
            </a:extLst>
          </p:cNvPr>
          <p:cNvSpPr>
            <a:spLocks noGrp="1"/>
          </p:cNvSpPr>
          <p:nvPr/>
        </p:nvSpPr>
        <p:spPr>
          <a:xfrm>
            <a:off x="6038850" y="4495800"/>
            <a:ext cx="502920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Brainstem response</a:t>
            </a:r>
          </a:p>
        </p:txBody>
      </p:sp>
      <p:sp>
        <p:nvSpPr>
          <p:cNvPr id="18" name="Rectangle 17">
            <a:extLst>
              <a:ext uri="{FF2B5EF4-FFF2-40B4-BE49-F238E27FC236}">
                <a16:creationId xmlns:a16="http://schemas.microsoft.com/office/drawing/2014/main" id="{74791E2F-3AEB-427A-8B59-361AED2F98FA}"/>
              </a:ext>
            </a:extLst>
          </p:cNvPr>
          <p:cNvSpPr>
            <a:spLocks noGrp="1"/>
          </p:cNvSpPr>
          <p:nvPr/>
        </p:nvSpPr>
        <p:spPr>
          <a:xfrm>
            <a:off x="6038850" y="4848225"/>
            <a:ext cx="5029200" cy="54292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The medulla alters breathing rate and depth to restore balance.</a:t>
            </a:r>
          </a:p>
        </p:txBody>
      </p:sp>
      <p:sp>
        <p:nvSpPr>
          <p:cNvPr id="19" name="Rectangle: Rounded Corners 18">
            <a:extLst>
              <a:ext uri="{FF2B5EF4-FFF2-40B4-BE49-F238E27FC236}">
                <a16:creationId xmlns:a16="http://schemas.microsoft.com/office/drawing/2014/main" id="{B72440F4-65B2-4CE0-A444-1DDEFB7DC471}"/>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0" name="Rectangle 19">
            <a:extLst>
              <a:ext uri="{FF2B5EF4-FFF2-40B4-BE49-F238E27FC236}">
                <a16:creationId xmlns:a16="http://schemas.microsoft.com/office/drawing/2014/main" id="{46C6C1FD-321C-498E-A6FF-F9FFFF42B869}"/>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Carbon dioxide rises when ventilation is inadequate, causing pH to fall.</a:t>
            </a:r>
          </a:p>
        </p:txBody>
      </p:sp>
    </p:spTree>
    <p:extLst>
      <p:ext uri="{BB962C8B-B14F-4D97-AF65-F5344CB8AC3E}">
        <p14:creationId xmlns:p14="http://schemas.microsoft.com/office/powerpoint/2010/main" val="1295024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E8B6770-7014-43C5-84F1-9934D663E7AD}"/>
              </a:ext>
            </a:extLst>
          </p:cNvPr>
          <p:cNvSpPr>
            <a:spLocks noGrp="1"/>
          </p:cNvSpPr>
          <p:nvPr/>
        </p:nvSpPr>
        <p:spPr>
          <a:xfrm>
            <a:off x="0" y="0"/>
            <a:ext cx="142875" cy="6858000"/>
          </a:xfrm>
          <a:prstGeom prst="rect">
            <a:avLst/>
          </a:prstGeom>
          <a:solidFill>
            <a:srgbClr val="31A9C4"/>
          </a:solidFill>
          <a:ln w="0">
            <a:noFill/>
          </a:ln>
        </p:spPr>
        <p:txBody>
          <a:bodyPr/>
          <a:lstStyle/>
          <a:p>
            <a:endParaRPr lang="en-GB"/>
          </a:p>
        </p:txBody>
      </p:sp>
      <p:sp>
        <p:nvSpPr>
          <p:cNvPr id="2" name="Rectangle 1">
            <a:extLst>
              <a:ext uri="{FF2B5EF4-FFF2-40B4-BE49-F238E27FC236}">
                <a16:creationId xmlns:a16="http://schemas.microsoft.com/office/drawing/2014/main" id="{0015401C-E5E1-487B-B4A5-F8BCFAF9D18E}"/>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RESPIRATORY SYSTEM</a:t>
            </a:r>
          </a:p>
        </p:txBody>
      </p:sp>
      <p:sp>
        <p:nvSpPr>
          <p:cNvPr id="3" name="Rectangle 2">
            <a:extLst>
              <a:ext uri="{FF2B5EF4-FFF2-40B4-BE49-F238E27FC236}">
                <a16:creationId xmlns:a16="http://schemas.microsoft.com/office/drawing/2014/main" id="{95F890E6-353C-4804-AF19-0E07B5365D73}"/>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Oxygen saturation measurement</a:t>
            </a:r>
          </a:p>
        </p:txBody>
      </p:sp>
      <p:sp>
        <p:nvSpPr>
          <p:cNvPr id="4" name="Rectangle 3">
            <a:extLst>
              <a:ext uri="{FF2B5EF4-FFF2-40B4-BE49-F238E27FC236}">
                <a16:creationId xmlns:a16="http://schemas.microsoft.com/office/drawing/2014/main" id="{F1076025-387A-4D4C-B233-A88EFC8B198D}"/>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18</a:t>
            </a:r>
          </a:p>
        </p:txBody>
      </p:sp>
      <p:sp>
        <p:nvSpPr>
          <p:cNvPr id="5" name="Rectangle 4">
            <a:extLst>
              <a:ext uri="{FF2B5EF4-FFF2-40B4-BE49-F238E27FC236}">
                <a16:creationId xmlns:a16="http://schemas.microsoft.com/office/drawing/2014/main" id="{E0D66666-5323-46D9-B932-A2FA75E3BD18}"/>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Rounded Corners 5">
            <a:extLst>
              <a:ext uri="{FF2B5EF4-FFF2-40B4-BE49-F238E27FC236}">
                <a16:creationId xmlns:a16="http://schemas.microsoft.com/office/drawing/2014/main" id="{61C865E6-5455-431C-A6A2-B8053AB969B2}"/>
              </a:ext>
            </a:extLst>
          </p:cNvPr>
          <p:cNvSpPr>
            <a:spLocks noGrp="1"/>
          </p:cNvSpPr>
          <p:nvPr/>
        </p:nvSpPr>
        <p:spPr>
          <a:xfrm>
            <a:off x="514350" y="1524000"/>
            <a:ext cx="4238625" cy="3429000"/>
          </a:xfrm>
          <a:prstGeom prst="roundRect">
            <a:avLst>
              <a:gd name="adj" fmla="val 6667"/>
            </a:avLst>
          </a:prstGeom>
          <a:solidFill>
            <a:srgbClr val="15344C"/>
          </a:solidFill>
          <a:ln w="9525">
            <a:solidFill>
              <a:srgbClr val="15344C"/>
            </a:solidFill>
            <a:prstDash val="solid"/>
          </a:ln>
        </p:spPr>
        <p:txBody>
          <a:bodyPr/>
          <a:lstStyle/>
          <a:p>
            <a:endParaRPr lang="en-GB"/>
          </a:p>
        </p:txBody>
      </p:sp>
      <p:sp>
        <p:nvSpPr>
          <p:cNvPr id="7" name="Rectangle 6">
            <a:extLst>
              <a:ext uri="{FF2B5EF4-FFF2-40B4-BE49-F238E27FC236}">
                <a16:creationId xmlns:a16="http://schemas.microsoft.com/office/drawing/2014/main" id="{3F843ED2-A8DE-4045-BF99-E5BAD600FEBE}"/>
              </a:ext>
            </a:extLst>
          </p:cNvPr>
          <p:cNvSpPr>
            <a:spLocks noGrp="1"/>
          </p:cNvSpPr>
          <p:nvPr/>
        </p:nvSpPr>
        <p:spPr>
          <a:xfrm>
            <a:off x="838200" y="1905000"/>
            <a:ext cx="3571875" cy="533400"/>
          </a:xfrm>
          <a:prstGeom prst="rect">
            <a:avLst/>
          </a:prstGeom>
          <a:noFill/>
          <a:ln w="0">
            <a:noFill/>
          </a:ln>
        </p:spPr>
        <p:txBody>
          <a:bodyPr wrap="square" lIns="0" tIns="0" rIns="0" bIns="0" anchor="t">
            <a:normAutofit/>
          </a:bodyPr>
          <a:lstStyle/>
          <a:p>
            <a:pPr algn="ctr">
              <a:lnSpc>
                <a:spcPct val="104000"/>
              </a:lnSpc>
              <a:buNone/>
              <a:defRPr sz="3150" b="1">
                <a:solidFill>
                  <a:srgbClr val="31A9C4"/>
                </a:solidFill>
                <a:latin typeface="Nimbus Sans"/>
                <a:ea typeface="Nimbus Sans"/>
                <a:cs typeface="Nimbus Sans"/>
              </a:defRPr>
            </a:pPr>
            <a:r>
              <a:rPr sz="3150" b="1">
                <a:solidFill>
                  <a:srgbClr val="31A9C4"/>
                </a:solidFill>
                <a:latin typeface="Nimbus Sans"/>
                <a:ea typeface="Nimbus Sans"/>
                <a:cs typeface="Nimbus Sans"/>
              </a:rPr>
              <a:t>SpO₂</a:t>
            </a:r>
          </a:p>
        </p:txBody>
      </p:sp>
      <p:sp>
        <p:nvSpPr>
          <p:cNvPr id="8" name="Rectangle 7">
            <a:extLst>
              <a:ext uri="{FF2B5EF4-FFF2-40B4-BE49-F238E27FC236}">
                <a16:creationId xmlns:a16="http://schemas.microsoft.com/office/drawing/2014/main" id="{38E3E704-FFC6-4E1B-9CD8-FE4EA2E42C30}"/>
              </a:ext>
            </a:extLst>
          </p:cNvPr>
          <p:cNvSpPr>
            <a:spLocks noGrp="1"/>
          </p:cNvSpPr>
          <p:nvPr/>
        </p:nvSpPr>
        <p:spPr>
          <a:xfrm>
            <a:off x="857250" y="2714625"/>
            <a:ext cx="3524250" cy="876300"/>
          </a:xfrm>
          <a:prstGeom prst="rect">
            <a:avLst/>
          </a:prstGeom>
          <a:noFill/>
          <a:ln w="0">
            <a:noFill/>
          </a:ln>
        </p:spPr>
        <p:txBody>
          <a:bodyPr wrap="square" lIns="0" tIns="0" rIns="0" bIns="0" anchor="t">
            <a:normAutofit fontScale="96468"/>
          </a:bodyPr>
          <a:lstStyle/>
          <a:p>
            <a:pPr algn="ctr">
              <a:lnSpc>
                <a:spcPct val="104000"/>
              </a:lnSpc>
              <a:buNone/>
              <a:defRPr sz="2025" b="1">
                <a:solidFill>
                  <a:srgbClr val="FFFFFF"/>
                </a:solidFill>
                <a:latin typeface="Nimbus Sans"/>
                <a:ea typeface="Nimbus Sans"/>
                <a:cs typeface="Nimbus Sans"/>
              </a:defRPr>
            </a:pPr>
            <a:r>
              <a:rPr sz="2025" b="1">
                <a:solidFill>
                  <a:srgbClr val="FFFFFF"/>
                </a:solidFill>
                <a:latin typeface="Nimbus Sans"/>
                <a:ea typeface="Nimbus Sans"/>
                <a:cs typeface="Nimbus Sans"/>
              </a:rPr>
              <a:t>Estimated percentage of haemoglobin carrying oxygen</a:t>
            </a:r>
          </a:p>
        </p:txBody>
      </p:sp>
      <p:sp>
        <p:nvSpPr>
          <p:cNvPr id="9" name="Rectangle 8">
            <a:extLst>
              <a:ext uri="{FF2B5EF4-FFF2-40B4-BE49-F238E27FC236}">
                <a16:creationId xmlns:a16="http://schemas.microsoft.com/office/drawing/2014/main" id="{63CCF946-CE25-43A6-9D91-8831ECBE5E3E}"/>
              </a:ext>
            </a:extLst>
          </p:cNvPr>
          <p:cNvSpPr>
            <a:spLocks noGrp="1"/>
          </p:cNvSpPr>
          <p:nvPr/>
        </p:nvSpPr>
        <p:spPr>
          <a:xfrm>
            <a:off x="857250" y="4000500"/>
            <a:ext cx="3524250" cy="457200"/>
          </a:xfrm>
          <a:prstGeom prst="rect">
            <a:avLst/>
          </a:prstGeom>
          <a:noFill/>
          <a:ln w="0">
            <a:noFill/>
          </a:ln>
        </p:spPr>
        <p:txBody>
          <a:bodyPr wrap="square" lIns="0" tIns="0" rIns="0" bIns="0" anchor="t">
            <a:normAutofit/>
          </a:bodyPr>
          <a:lstStyle/>
          <a:p>
            <a:pPr algn="ctr">
              <a:lnSpc>
                <a:spcPct val="104000"/>
              </a:lnSpc>
              <a:buNone/>
              <a:defRPr sz="1350" b="0">
                <a:solidFill>
                  <a:srgbClr val="D8E8EF"/>
                </a:solidFill>
                <a:latin typeface="Nimbus Sans"/>
                <a:ea typeface="Nimbus Sans"/>
                <a:cs typeface="Nimbus Sans"/>
              </a:defRPr>
            </a:pPr>
            <a:r>
              <a:rPr sz="1350" b="0">
                <a:solidFill>
                  <a:srgbClr val="D8E8EF"/>
                </a:solidFill>
                <a:latin typeface="Nimbus Sans"/>
                <a:ea typeface="Nimbus Sans"/>
                <a:cs typeface="Nimbus Sans"/>
              </a:rPr>
              <a:t>Uses red and infrared light through pulsating tissue</a:t>
            </a:r>
          </a:p>
        </p:txBody>
      </p:sp>
      <p:sp>
        <p:nvSpPr>
          <p:cNvPr id="10" name="Rectangle: Rounded Corners 9">
            <a:extLst>
              <a:ext uri="{FF2B5EF4-FFF2-40B4-BE49-F238E27FC236}">
                <a16:creationId xmlns:a16="http://schemas.microsoft.com/office/drawing/2014/main" id="{B4A67C70-6322-48FE-8FFA-37619BF11BEF}"/>
              </a:ext>
            </a:extLst>
          </p:cNvPr>
          <p:cNvSpPr>
            <a:spLocks noGrp="1"/>
          </p:cNvSpPr>
          <p:nvPr/>
        </p:nvSpPr>
        <p:spPr>
          <a:xfrm>
            <a:off x="5191125" y="1524000"/>
            <a:ext cx="6143625" cy="1143000"/>
          </a:xfrm>
          <a:prstGeom prst="roundRect">
            <a:avLst>
              <a:gd name="adj" fmla="val 15000"/>
            </a:avLst>
          </a:prstGeom>
          <a:solidFill>
            <a:srgbClr val="EAF5F8"/>
          </a:solidFill>
          <a:ln w="9525">
            <a:solidFill>
              <a:srgbClr val="EAF5F8"/>
            </a:solidFill>
            <a:prstDash val="solid"/>
          </a:ln>
        </p:spPr>
        <p:txBody>
          <a:bodyPr/>
          <a:lstStyle/>
          <a:p>
            <a:endParaRPr lang="en-GB"/>
          </a:p>
        </p:txBody>
      </p:sp>
      <p:sp>
        <p:nvSpPr>
          <p:cNvPr id="11" name="Rectangle 10">
            <a:extLst>
              <a:ext uri="{FF2B5EF4-FFF2-40B4-BE49-F238E27FC236}">
                <a16:creationId xmlns:a16="http://schemas.microsoft.com/office/drawing/2014/main" id="{DC0D7269-1BCC-48C9-B07C-9BE3F5173B9B}"/>
              </a:ext>
            </a:extLst>
          </p:cNvPr>
          <p:cNvSpPr>
            <a:spLocks noGrp="1"/>
          </p:cNvSpPr>
          <p:nvPr/>
        </p:nvSpPr>
        <p:spPr>
          <a:xfrm>
            <a:off x="5191125" y="1524000"/>
            <a:ext cx="66675" cy="1143000"/>
          </a:xfrm>
          <a:prstGeom prst="rect">
            <a:avLst/>
          </a:prstGeom>
          <a:solidFill>
            <a:srgbClr val="178A92"/>
          </a:solidFill>
          <a:ln w="0">
            <a:noFill/>
          </a:ln>
        </p:spPr>
        <p:txBody>
          <a:bodyPr/>
          <a:lstStyle/>
          <a:p>
            <a:endParaRPr lang="en-GB"/>
          </a:p>
        </p:txBody>
      </p:sp>
      <p:sp>
        <p:nvSpPr>
          <p:cNvPr id="12" name="Rectangle 11">
            <a:extLst>
              <a:ext uri="{FF2B5EF4-FFF2-40B4-BE49-F238E27FC236}">
                <a16:creationId xmlns:a16="http://schemas.microsoft.com/office/drawing/2014/main" id="{6747DD9D-3FEE-4499-B828-226BA8948928}"/>
              </a:ext>
            </a:extLst>
          </p:cNvPr>
          <p:cNvSpPr>
            <a:spLocks noGrp="1"/>
          </p:cNvSpPr>
          <p:nvPr/>
        </p:nvSpPr>
        <p:spPr>
          <a:xfrm>
            <a:off x="5419725" y="1685925"/>
            <a:ext cx="5743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Reliable signal</a:t>
            </a:r>
          </a:p>
        </p:txBody>
      </p:sp>
      <p:sp>
        <p:nvSpPr>
          <p:cNvPr id="13" name="Rectangle 12">
            <a:extLst>
              <a:ext uri="{FF2B5EF4-FFF2-40B4-BE49-F238E27FC236}">
                <a16:creationId xmlns:a16="http://schemas.microsoft.com/office/drawing/2014/main" id="{0544AF59-C737-4372-8A37-1068266501B5}"/>
              </a:ext>
            </a:extLst>
          </p:cNvPr>
          <p:cNvSpPr>
            <a:spLocks noGrp="1"/>
          </p:cNvSpPr>
          <p:nvPr/>
        </p:nvSpPr>
        <p:spPr>
          <a:xfrm>
            <a:off x="5419725" y="2038350"/>
            <a:ext cx="5743575" cy="49530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Check probe position, pulse agreement and the waveform or signal indicator.</a:t>
            </a:r>
          </a:p>
        </p:txBody>
      </p:sp>
      <p:sp>
        <p:nvSpPr>
          <p:cNvPr id="14" name="Rectangle: Rounded Corners 13">
            <a:extLst>
              <a:ext uri="{FF2B5EF4-FFF2-40B4-BE49-F238E27FC236}">
                <a16:creationId xmlns:a16="http://schemas.microsoft.com/office/drawing/2014/main" id="{F21A99D7-ED42-4253-A4EA-52DB96502A57}"/>
              </a:ext>
            </a:extLst>
          </p:cNvPr>
          <p:cNvSpPr>
            <a:spLocks noGrp="1"/>
          </p:cNvSpPr>
          <p:nvPr/>
        </p:nvSpPr>
        <p:spPr>
          <a:xfrm>
            <a:off x="5191125" y="2952750"/>
            <a:ext cx="6143625" cy="1238250"/>
          </a:xfrm>
          <a:prstGeom prst="roundRect">
            <a:avLst>
              <a:gd name="adj" fmla="val 13846"/>
            </a:avLst>
          </a:prstGeom>
          <a:solidFill>
            <a:srgbClr val="FFF7E5"/>
          </a:solidFill>
          <a:ln w="9525">
            <a:solidFill>
              <a:srgbClr val="FFF7E5"/>
            </a:solidFill>
            <a:prstDash val="solid"/>
          </a:ln>
        </p:spPr>
        <p:txBody>
          <a:bodyPr/>
          <a:lstStyle/>
          <a:p>
            <a:endParaRPr lang="en-GB"/>
          </a:p>
        </p:txBody>
      </p:sp>
      <p:sp>
        <p:nvSpPr>
          <p:cNvPr id="15" name="Rectangle 14">
            <a:extLst>
              <a:ext uri="{FF2B5EF4-FFF2-40B4-BE49-F238E27FC236}">
                <a16:creationId xmlns:a16="http://schemas.microsoft.com/office/drawing/2014/main" id="{B0ABF729-106F-4170-9873-30B365570529}"/>
              </a:ext>
            </a:extLst>
          </p:cNvPr>
          <p:cNvSpPr>
            <a:spLocks noGrp="1"/>
          </p:cNvSpPr>
          <p:nvPr/>
        </p:nvSpPr>
        <p:spPr>
          <a:xfrm>
            <a:off x="5191125" y="2952750"/>
            <a:ext cx="66675" cy="1238250"/>
          </a:xfrm>
          <a:prstGeom prst="rect">
            <a:avLst/>
          </a:prstGeom>
          <a:solidFill>
            <a:srgbClr val="F28C3A"/>
          </a:solidFill>
          <a:ln w="0">
            <a:noFill/>
          </a:ln>
        </p:spPr>
        <p:txBody>
          <a:bodyPr/>
          <a:lstStyle/>
          <a:p>
            <a:endParaRPr lang="en-GB"/>
          </a:p>
        </p:txBody>
      </p:sp>
      <p:sp>
        <p:nvSpPr>
          <p:cNvPr id="16" name="Rectangle 15">
            <a:extLst>
              <a:ext uri="{FF2B5EF4-FFF2-40B4-BE49-F238E27FC236}">
                <a16:creationId xmlns:a16="http://schemas.microsoft.com/office/drawing/2014/main" id="{2A1A5511-5E95-4E9E-8D89-99163DBB1445}"/>
              </a:ext>
            </a:extLst>
          </p:cNvPr>
          <p:cNvSpPr>
            <a:spLocks noGrp="1"/>
          </p:cNvSpPr>
          <p:nvPr/>
        </p:nvSpPr>
        <p:spPr>
          <a:xfrm>
            <a:off x="5419725" y="3114675"/>
            <a:ext cx="5743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Possible interference</a:t>
            </a:r>
          </a:p>
        </p:txBody>
      </p:sp>
      <p:sp>
        <p:nvSpPr>
          <p:cNvPr id="17" name="Rectangle 16">
            <a:extLst>
              <a:ext uri="{FF2B5EF4-FFF2-40B4-BE49-F238E27FC236}">
                <a16:creationId xmlns:a16="http://schemas.microsoft.com/office/drawing/2014/main" id="{8CAA0D78-867A-4201-910F-81540A7198EF}"/>
              </a:ext>
            </a:extLst>
          </p:cNvPr>
          <p:cNvSpPr>
            <a:spLocks noGrp="1"/>
          </p:cNvSpPr>
          <p:nvPr/>
        </p:nvSpPr>
        <p:spPr>
          <a:xfrm>
            <a:off x="5419725" y="3467100"/>
            <a:ext cx="5743575" cy="59055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Movement, poor perfusion, bright light, nail products or a damaged probe can affect accuracy.</a:t>
            </a:r>
          </a:p>
        </p:txBody>
      </p:sp>
      <p:sp>
        <p:nvSpPr>
          <p:cNvPr id="18" name="Rectangle: Rounded Corners 17">
            <a:extLst>
              <a:ext uri="{FF2B5EF4-FFF2-40B4-BE49-F238E27FC236}">
                <a16:creationId xmlns:a16="http://schemas.microsoft.com/office/drawing/2014/main" id="{165D92FC-5F01-427F-9FF1-C667B4B064BE}"/>
              </a:ext>
            </a:extLst>
          </p:cNvPr>
          <p:cNvSpPr>
            <a:spLocks noGrp="1"/>
          </p:cNvSpPr>
          <p:nvPr/>
        </p:nvSpPr>
        <p:spPr>
          <a:xfrm>
            <a:off x="5191125" y="4476750"/>
            <a:ext cx="6143625" cy="1095375"/>
          </a:xfrm>
          <a:prstGeom prst="roundRect">
            <a:avLst>
              <a:gd name="adj" fmla="val 15652"/>
            </a:avLst>
          </a:prstGeom>
          <a:solidFill>
            <a:srgbClr val="FFF0ED"/>
          </a:solidFill>
          <a:ln w="9525">
            <a:solidFill>
              <a:srgbClr val="FFF0ED"/>
            </a:solidFill>
            <a:prstDash val="solid"/>
          </a:ln>
        </p:spPr>
        <p:txBody>
          <a:bodyPr/>
          <a:lstStyle/>
          <a:p>
            <a:endParaRPr lang="en-GB"/>
          </a:p>
        </p:txBody>
      </p:sp>
      <p:sp>
        <p:nvSpPr>
          <p:cNvPr id="19" name="Rectangle 18">
            <a:extLst>
              <a:ext uri="{FF2B5EF4-FFF2-40B4-BE49-F238E27FC236}">
                <a16:creationId xmlns:a16="http://schemas.microsoft.com/office/drawing/2014/main" id="{05969263-6C80-4792-BAE5-4CC85BC2B35F}"/>
              </a:ext>
            </a:extLst>
          </p:cNvPr>
          <p:cNvSpPr>
            <a:spLocks noGrp="1"/>
          </p:cNvSpPr>
          <p:nvPr/>
        </p:nvSpPr>
        <p:spPr>
          <a:xfrm>
            <a:off x="5191125" y="4476750"/>
            <a:ext cx="66675" cy="1095375"/>
          </a:xfrm>
          <a:prstGeom prst="rect">
            <a:avLst/>
          </a:prstGeom>
          <a:solidFill>
            <a:srgbClr val="EF6A5B"/>
          </a:solidFill>
          <a:ln w="0">
            <a:noFill/>
          </a:ln>
        </p:spPr>
        <p:txBody>
          <a:bodyPr/>
          <a:lstStyle/>
          <a:p>
            <a:endParaRPr lang="en-GB"/>
          </a:p>
        </p:txBody>
      </p:sp>
      <p:sp>
        <p:nvSpPr>
          <p:cNvPr id="20" name="Rectangle 19">
            <a:extLst>
              <a:ext uri="{FF2B5EF4-FFF2-40B4-BE49-F238E27FC236}">
                <a16:creationId xmlns:a16="http://schemas.microsoft.com/office/drawing/2014/main" id="{18D4FB0A-5043-4B19-A3B8-C9696D3C576E}"/>
              </a:ext>
            </a:extLst>
          </p:cNvPr>
          <p:cNvSpPr>
            <a:spLocks noGrp="1"/>
          </p:cNvSpPr>
          <p:nvPr/>
        </p:nvSpPr>
        <p:spPr>
          <a:xfrm>
            <a:off x="5419725" y="4638675"/>
            <a:ext cx="5743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Clinical context</a:t>
            </a:r>
          </a:p>
        </p:txBody>
      </p:sp>
      <p:sp>
        <p:nvSpPr>
          <p:cNvPr id="21" name="Rectangle 20">
            <a:extLst>
              <a:ext uri="{FF2B5EF4-FFF2-40B4-BE49-F238E27FC236}">
                <a16:creationId xmlns:a16="http://schemas.microsoft.com/office/drawing/2014/main" id="{475F047B-7A30-4749-A8FA-27F82C974DCA}"/>
              </a:ext>
            </a:extLst>
          </p:cNvPr>
          <p:cNvSpPr>
            <a:spLocks noGrp="1"/>
          </p:cNvSpPr>
          <p:nvPr/>
        </p:nvSpPr>
        <p:spPr>
          <a:xfrm>
            <a:off x="5419725" y="4991100"/>
            <a:ext cx="5743575" cy="4476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SpO₂ does not show carbon dioxide or identify the cause of a low value.</a:t>
            </a:r>
          </a:p>
        </p:txBody>
      </p:sp>
      <p:sp>
        <p:nvSpPr>
          <p:cNvPr id="22" name="Rectangle: Rounded Corners 21">
            <a:extLst>
              <a:ext uri="{FF2B5EF4-FFF2-40B4-BE49-F238E27FC236}">
                <a16:creationId xmlns:a16="http://schemas.microsoft.com/office/drawing/2014/main" id="{A04FAEBF-B3B0-4C6E-B416-758021A9805C}"/>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3" name="Rectangle 22">
            <a:extLst>
              <a:ext uri="{FF2B5EF4-FFF2-40B4-BE49-F238E27FC236}">
                <a16:creationId xmlns:a16="http://schemas.microsoft.com/office/drawing/2014/main" id="{07238D44-0D12-40F8-A033-2EF8A7309F1A}"/>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Target ranges vary. Use the prescribed target and local guidance.</a:t>
            </a:r>
          </a:p>
        </p:txBody>
      </p:sp>
    </p:spTree>
    <p:extLst>
      <p:ext uri="{BB962C8B-B14F-4D97-AF65-F5344CB8AC3E}">
        <p14:creationId xmlns:p14="http://schemas.microsoft.com/office/powerpoint/2010/main" val="1652258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3A7C113D-96E6-4E83-9D61-C91A478E494E}"/>
              </a:ext>
            </a:extLst>
          </p:cNvPr>
          <p:cNvSpPr>
            <a:spLocks noGrp="1"/>
          </p:cNvSpPr>
          <p:nvPr/>
        </p:nvSpPr>
        <p:spPr>
          <a:xfrm>
            <a:off x="0" y="0"/>
            <a:ext cx="142875" cy="6858000"/>
          </a:xfrm>
          <a:prstGeom prst="rect">
            <a:avLst/>
          </a:prstGeom>
          <a:solidFill>
            <a:srgbClr val="31A9C4"/>
          </a:solidFill>
          <a:ln w="0">
            <a:noFill/>
          </a:ln>
        </p:spPr>
        <p:txBody>
          <a:bodyPr/>
          <a:lstStyle/>
          <a:p>
            <a:endParaRPr lang="en-GB"/>
          </a:p>
        </p:txBody>
      </p:sp>
      <p:sp>
        <p:nvSpPr>
          <p:cNvPr id="2" name="Rectangle 1">
            <a:extLst>
              <a:ext uri="{FF2B5EF4-FFF2-40B4-BE49-F238E27FC236}">
                <a16:creationId xmlns:a16="http://schemas.microsoft.com/office/drawing/2014/main" id="{2109B749-C592-49EB-A5A4-15BBC1CF2601}"/>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RESPIRATORY EXAMPLE</a:t>
            </a:r>
          </a:p>
        </p:txBody>
      </p:sp>
      <p:sp>
        <p:nvSpPr>
          <p:cNvPr id="3" name="Rectangle 2">
            <a:extLst>
              <a:ext uri="{FF2B5EF4-FFF2-40B4-BE49-F238E27FC236}">
                <a16:creationId xmlns:a16="http://schemas.microsoft.com/office/drawing/2014/main" id="{46499611-FFEB-4716-875D-42130702F0B0}"/>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low SpO₂ with cold hands</a:t>
            </a:r>
          </a:p>
        </p:txBody>
      </p:sp>
      <p:sp>
        <p:nvSpPr>
          <p:cNvPr id="4" name="Rectangle 3">
            <a:extLst>
              <a:ext uri="{FF2B5EF4-FFF2-40B4-BE49-F238E27FC236}">
                <a16:creationId xmlns:a16="http://schemas.microsoft.com/office/drawing/2014/main" id="{FD159E9E-D94C-48A8-A8C9-CB8486AB3A49}"/>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19</a:t>
            </a:r>
          </a:p>
        </p:txBody>
      </p:sp>
      <p:sp>
        <p:nvSpPr>
          <p:cNvPr id="5" name="Rectangle 4">
            <a:extLst>
              <a:ext uri="{FF2B5EF4-FFF2-40B4-BE49-F238E27FC236}">
                <a16:creationId xmlns:a16="http://schemas.microsoft.com/office/drawing/2014/main" id="{15F5EDB6-9B5A-48E4-86E5-33166A654201}"/>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D6F7DFB5-F59B-4E02-874A-E80D6998D6AC}"/>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31A9C4"/>
                </a:solidFill>
                <a:latin typeface="Nimbus Sans"/>
                <a:ea typeface="Nimbus Sans"/>
                <a:cs typeface="Nimbus Sans"/>
              </a:defRPr>
            </a:pPr>
            <a:r>
              <a:rPr sz="900" b="1">
                <a:solidFill>
                  <a:srgbClr val="31A9C4"/>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B466742E-9668-45A9-9C63-85CD64B4A954}"/>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DC2FF71C-E3A0-44E6-856A-259EA60ACF56}"/>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9A49FC73-C00C-4756-81B0-9AC21F33CDAE}"/>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SpO₂ 88%</a:t>
            </a:r>
          </a:p>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Pulse 52 bpm</a:t>
            </a:r>
          </a:p>
        </p:txBody>
      </p:sp>
      <p:sp>
        <p:nvSpPr>
          <p:cNvPr id="10" name="Rectangle 9">
            <a:extLst>
              <a:ext uri="{FF2B5EF4-FFF2-40B4-BE49-F238E27FC236}">
                <a16:creationId xmlns:a16="http://schemas.microsoft.com/office/drawing/2014/main" id="{FCAD8049-B0DA-456E-908A-AC697B5D3D72}"/>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patient speaks comfortably. Their hands are cold, they have dark nail varnish and the signal is weak.</a:t>
            </a:r>
          </a:p>
        </p:txBody>
      </p:sp>
      <p:sp>
        <p:nvSpPr>
          <p:cNvPr id="11" name="Rectangle 10">
            <a:extLst>
              <a:ext uri="{FF2B5EF4-FFF2-40B4-BE49-F238E27FC236}">
                <a16:creationId xmlns:a16="http://schemas.microsoft.com/office/drawing/2014/main" id="{6EDDBCFA-A55A-43A3-A9C3-D4FC5B8D6415}"/>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True hypoxaemia or unreliable signal?</a:t>
            </a:r>
          </a:p>
        </p:txBody>
      </p:sp>
      <p:sp>
        <p:nvSpPr>
          <p:cNvPr id="12" name="Rectangle: Rounded Corners 11">
            <a:extLst>
              <a:ext uri="{FF2B5EF4-FFF2-40B4-BE49-F238E27FC236}">
                <a16:creationId xmlns:a16="http://schemas.microsoft.com/office/drawing/2014/main" id="{341246E1-7175-4152-976B-71D4D26EF76D}"/>
              </a:ext>
            </a:extLst>
          </p:cNvPr>
          <p:cNvSpPr>
            <a:spLocks noGrp="1"/>
          </p:cNvSpPr>
          <p:nvPr/>
        </p:nvSpPr>
        <p:spPr>
          <a:xfrm>
            <a:off x="4810125" y="1504950"/>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3" name="Rectangle 12">
            <a:extLst>
              <a:ext uri="{FF2B5EF4-FFF2-40B4-BE49-F238E27FC236}">
                <a16:creationId xmlns:a16="http://schemas.microsoft.com/office/drawing/2014/main" id="{A2779A80-944C-4F68-8862-62C222C1E6A2}"/>
              </a:ext>
            </a:extLst>
          </p:cNvPr>
          <p:cNvSpPr>
            <a:spLocks noGrp="1"/>
          </p:cNvSpPr>
          <p:nvPr/>
        </p:nvSpPr>
        <p:spPr>
          <a:xfrm>
            <a:off x="4810125" y="1504950"/>
            <a:ext cx="66675" cy="1666875"/>
          </a:xfrm>
          <a:prstGeom prst="rect">
            <a:avLst/>
          </a:prstGeom>
          <a:solidFill>
            <a:srgbClr val="178A92"/>
          </a:solidFill>
          <a:ln w="0">
            <a:noFill/>
          </a:ln>
        </p:spPr>
        <p:txBody>
          <a:bodyPr/>
          <a:lstStyle/>
          <a:p>
            <a:endParaRPr lang="en-GB"/>
          </a:p>
        </p:txBody>
      </p:sp>
      <p:sp>
        <p:nvSpPr>
          <p:cNvPr id="14" name="Rectangle 13">
            <a:extLst>
              <a:ext uri="{FF2B5EF4-FFF2-40B4-BE49-F238E27FC236}">
                <a16:creationId xmlns:a16="http://schemas.microsoft.com/office/drawing/2014/main" id="{D0817E4F-6FFB-41DB-927E-46E4CE403B64}"/>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Patient</a:t>
            </a:r>
          </a:p>
        </p:txBody>
      </p:sp>
      <p:sp>
        <p:nvSpPr>
          <p:cNvPr id="15" name="Rectangle 14">
            <a:extLst>
              <a:ext uri="{FF2B5EF4-FFF2-40B4-BE49-F238E27FC236}">
                <a16:creationId xmlns:a16="http://schemas.microsoft.com/office/drawing/2014/main" id="{9787D2E9-6627-457A-A659-106056D682F1}"/>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Assess breathing, colour, symptoms, speech and consciousness.</a:t>
            </a:r>
          </a:p>
        </p:txBody>
      </p:sp>
      <p:sp>
        <p:nvSpPr>
          <p:cNvPr id="16" name="Rectangle: Rounded Corners 15">
            <a:extLst>
              <a:ext uri="{FF2B5EF4-FFF2-40B4-BE49-F238E27FC236}">
                <a16:creationId xmlns:a16="http://schemas.microsoft.com/office/drawing/2014/main" id="{5C76E34B-E0EF-452F-B991-1405A5658E53}"/>
              </a:ext>
            </a:extLst>
          </p:cNvPr>
          <p:cNvSpPr>
            <a:spLocks noGrp="1"/>
          </p:cNvSpPr>
          <p:nvPr/>
        </p:nvSpPr>
        <p:spPr>
          <a:xfrm>
            <a:off x="8191500" y="1504950"/>
            <a:ext cx="3095625" cy="1666875"/>
          </a:xfrm>
          <a:prstGeom prst="roundRect">
            <a:avLst>
              <a:gd name="adj" fmla="val 10286"/>
            </a:avLst>
          </a:prstGeom>
          <a:solidFill>
            <a:srgbClr val="F1EDF8"/>
          </a:solidFill>
          <a:ln w="9525">
            <a:solidFill>
              <a:srgbClr val="F1EDF8"/>
            </a:solidFill>
            <a:prstDash val="solid"/>
          </a:ln>
        </p:spPr>
        <p:txBody>
          <a:bodyPr/>
          <a:lstStyle/>
          <a:p>
            <a:endParaRPr lang="en-GB"/>
          </a:p>
        </p:txBody>
      </p:sp>
      <p:sp>
        <p:nvSpPr>
          <p:cNvPr id="17" name="Rectangle 16">
            <a:extLst>
              <a:ext uri="{FF2B5EF4-FFF2-40B4-BE49-F238E27FC236}">
                <a16:creationId xmlns:a16="http://schemas.microsoft.com/office/drawing/2014/main" id="{8A2DB67B-BCD4-4224-A829-DAA7F498FFEF}"/>
              </a:ext>
            </a:extLst>
          </p:cNvPr>
          <p:cNvSpPr>
            <a:spLocks noGrp="1"/>
          </p:cNvSpPr>
          <p:nvPr/>
        </p:nvSpPr>
        <p:spPr>
          <a:xfrm>
            <a:off x="8191500" y="1504950"/>
            <a:ext cx="66675" cy="1666875"/>
          </a:xfrm>
          <a:prstGeom prst="rect">
            <a:avLst/>
          </a:prstGeom>
          <a:solidFill>
            <a:srgbClr val="7257A3"/>
          </a:solidFill>
          <a:ln w="0">
            <a:noFill/>
          </a:ln>
        </p:spPr>
        <p:txBody>
          <a:bodyPr/>
          <a:lstStyle/>
          <a:p>
            <a:endParaRPr lang="en-GB"/>
          </a:p>
        </p:txBody>
      </p:sp>
      <p:sp>
        <p:nvSpPr>
          <p:cNvPr id="18" name="Rectangle 17">
            <a:extLst>
              <a:ext uri="{FF2B5EF4-FFF2-40B4-BE49-F238E27FC236}">
                <a16:creationId xmlns:a16="http://schemas.microsoft.com/office/drawing/2014/main" id="{2FE9C16B-474C-40C4-95F7-B6C9E8F4E532}"/>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Signal</a:t>
            </a:r>
          </a:p>
        </p:txBody>
      </p:sp>
      <p:sp>
        <p:nvSpPr>
          <p:cNvPr id="19" name="Rectangle 18">
            <a:extLst>
              <a:ext uri="{FF2B5EF4-FFF2-40B4-BE49-F238E27FC236}">
                <a16:creationId xmlns:a16="http://schemas.microsoft.com/office/drawing/2014/main" id="{669522FA-04FB-467C-95DA-6037E0C0CCD8}"/>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Warm the hand, reduce movement and reposition the probe.</a:t>
            </a:r>
          </a:p>
        </p:txBody>
      </p:sp>
      <p:sp>
        <p:nvSpPr>
          <p:cNvPr id="20" name="Rectangle: Rounded Corners 19">
            <a:extLst>
              <a:ext uri="{FF2B5EF4-FFF2-40B4-BE49-F238E27FC236}">
                <a16:creationId xmlns:a16="http://schemas.microsoft.com/office/drawing/2014/main" id="{34630076-EED9-4BFB-B10A-1368B20C7A51}"/>
              </a:ext>
            </a:extLst>
          </p:cNvPr>
          <p:cNvSpPr>
            <a:spLocks noGrp="1"/>
          </p:cNvSpPr>
          <p:nvPr/>
        </p:nvSpPr>
        <p:spPr>
          <a:xfrm>
            <a:off x="4810125" y="3457575"/>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21" name="Rectangle 20">
            <a:extLst>
              <a:ext uri="{FF2B5EF4-FFF2-40B4-BE49-F238E27FC236}">
                <a16:creationId xmlns:a16="http://schemas.microsoft.com/office/drawing/2014/main" id="{D2B07DDD-5A09-4631-83DF-058E51A023C7}"/>
              </a:ext>
            </a:extLst>
          </p:cNvPr>
          <p:cNvSpPr>
            <a:spLocks noGrp="1"/>
          </p:cNvSpPr>
          <p:nvPr/>
        </p:nvSpPr>
        <p:spPr>
          <a:xfrm>
            <a:off x="4810125" y="3457575"/>
            <a:ext cx="66675" cy="1666875"/>
          </a:xfrm>
          <a:prstGeom prst="rect">
            <a:avLst/>
          </a:prstGeom>
          <a:solidFill>
            <a:srgbClr val="F28C3A"/>
          </a:solidFill>
          <a:ln w="0">
            <a:noFill/>
          </a:ln>
        </p:spPr>
        <p:txBody>
          <a:bodyPr/>
          <a:lstStyle/>
          <a:p>
            <a:endParaRPr lang="en-GB"/>
          </a:p>
        </p:txBody>
      </p:sp>
      <p:sp>
        <p:nvSpPr>
          <p:cNvPr id="22" name="Rectangle 21">
            <a:extLst>
              <a:ext uri="{FF2B5EF4-FFF2-40B4-BE49-F238E27FC236}">
                <a16:creationId xmlns:a16="http://schemas.microsoft.com/office/drawing/2014/main" id="{D32BD5CC-5D78-4EF1-80C1-A5B2D7D1A8F4}"/>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Site</a:t>
            </a:r>
          </a:p>
        </p:txBody>
      </p:sp>
      <p:sp>
        <p:nvSpPr>
          <p:cNvPr id="23" name="Rectangle 22">
            <a:extLst>
              <a:ext uri="{FF2B5EF4-FFF2-40B4-BE49-F238E27FC236}">
                <a16:creationId xmlns:a16="http://schemas.microsoft.com/office/drawing/2014/main" id="{05DA3A2D-8ACE-42D5-B10A-22A3DB2D62D1}"/>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Remove nail varnish or use a suitable alternative site under local guidance.</a:t>
            </a:r>
          </a:p>
        </p:txBody>
      </p:sp>
      <p:sp>
        <p:nvSpPr>
          <p:cNvPr id="24" name="Rectangle: Rounded Corners 23">
            <a:extLst>
              <a:ext uri="{FF2B5EF4-FFF2-40B4-BE49-F238E27FC236}">
                <a16:creationId xmlns:a16="http://schemas.microsoft.com/office/drawing/2014/main" id="{049D307D-3760-4572-A4ED-64AD1B3AE1A3}"/>
              </a:ext>
            </a:extLst>
          </p:cNvPr>
          <p:cNvSpPr>
            <a:spLocks noGrp="1"/>
          </p:cNvSpPr>
          <p:nvPr/>
        </p:nvSpPr>
        <p:spPr>
          <a:xfrm>
            <a:off x="8191500" y="3457575"/>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25" name="Rectangle 24">
            <a:extLst>
              <a:ext uri="{FF2B5EF4-FFF2-40B4-BE49-F238E27FC236}">
                <a16:creationId xmlns:a16="http://schemas.microsoft.com/office/drawing/2014/main" id="{585F8DD7-3B2A-4D2A-B975-8F97A46FE4CC}"/>
              </a:ext>
            </a:extLst>
          </p:cNvPr>
          <p:cNvSpPr>
            <a:spLocks noGrp="1"/>
          </p:cNvSpPr>
          <p:nvPr/>
        </p:nvSpPr>
        <p:spPr>
          <a:xfrm>
            <a:off x="8191500" y="3457575"/>
            <a:ext cx="66675" cy="1666875"/>
          </a:xfrm>
          <a:prstGeom prst="rect">
            <a:avLst/>
          </a:prstGeom>
          <a:solidFill>
            <a:srgbClr val="EF6A5B"/>
          </a:solidFill>
          <a:ln w="0">
            <a:noFill/>
          </a:ln>
        </p:spPr>
        <p:txBody>
          <a:bodyPr/>
          <a:lstStyle/>
          <a:p>
            <a:endParaRPr lang="en-GB"/>
          </a:p>
        </p:txBody>
      </p:sp>
      <p:sp>
        <p:nvSpPr>
          <p:cNvPr id="26" name="Rectangle 25">
            <a:extLst>
              <a:ext uri="{FF2B5EF4-FFF2-40B4-BE49-F238E27FC236}">
                <a16:creationId xmlns:a16="http://schemas.microsoft.com/office/drawing/2014/main" id="{0C8DBE7A-B12A-4AFF-9F75-7A22E19AC8A3}"/>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Repeat and escalate</a:t>
            </a:r>
          </a:p>
        </p:txBody>
      </p:sp>
      <p:sp>
        <p:nvSpPr>
          <p:cNvPr id="27" name="Rectangle 26">
            <a:extLst>
              <a:ext uri="{FF2B5EF4-FFF2-40B4-BE49-F238E27FC236}">
                <a16:creationId xmlns:a16="http://schemas.microsoft.com/office/drawing/2014/main" id="{657D19AC-3A6A-439F-B351-9277582A4104}"/>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Cross-check the pulse. Repeat and escalate if the low value persists or the patient is unwell.</a:t>
            </a:r>
          </a:p>
        </p:txBody>
      </p:sp>
      <p:sp>
        <p:nvSpPr>
          <p:cNvPr id="28" name="Rectangle: Rounded Corners 27">
            <a:extLst>
              <a:ext uri="{FF2B5EF4-FFF2-40B4-BE49-F238E27FC236}">
                <a16:creationId xmlns:a16="http://schemas.microsoft.com/office/drawing/2014/main" id="{835C32CF-B7A2-4F25-8065-866A03FB63ED}"/>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CA10CB92-784A-486C-8A52-BB61C1CC5FD5}"/>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31A9C4"/>
                </a:solidFill>
                <a:latin typeface="Nimbus Sans"/>
                <a:ea typeface="Nimbus Sans"/>
                <a:cs typeface="Nimbus Sans"/>
              </a:defRPr>
            </a:pPr>
            <a:r>
              <a:rPr sz="1200" b="1">
                <a:solidFill>
                  <a:srgbClr val="31A9C4"/>
                </a:solidFill>
                <a:latin typeface="Nimbus Sans"/>
                <a:ea typeface="Nimbus Sans"/>
                <a:cs typeface="Nimbus Sans"/>
              </a:rPr>
              <a:t>Safe conclusion: artefact is possible, but true hypoxaemia remains possible until a reliable repeat is obtained.</a:t>
            </a:r>
          </a:p>
        </p:txBody>
      </p:sp>
    </p:spTree>
    <p:extLst>
      <p:ext uri="{BB962C8B-B14F-4D97-AF65-F5344CB8AC3E}">
        <p14:creationId xmlns:p14="http://schemas.microsoft.com/office/powerpoint/2010/main" val="13782940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FEB92901-EC8D-4879-9DC6-25F69C464E41}"/>
              </a:ext>
            </a:extLst>
          </p:cNvPr>
          <p:cNvSpPr>
            <a:spLocks noGrp="1"/>
          </p:cNvSpPr>
          <p:nvPr/>
        </p:nvSpPr>
        <p:spPr>
          <a:xfrm>
            <a:off x="0" y="0"/>
            <a:ext cx="152400" cy="6858000"/>
          </a:xfrm>
          <a:prstGeom prst="rect">
            <a:avLst/>
          </a:prstGeom>
          <a:solidFill>
            <a:srgbClr val="E8A83A"/>
          </a:solidFill>
          <a:ln w="0">
            <a:noFill/>
            <a:prstDash val="solid"/>
          </a:ln>
        </p:spPr>
        <p:txBody>
          <a:bodyPr/>
          <a:lstStyle/>
          <a:p>
            <a:endParaRPr lang="en-GB"/>
          </a:p>
        </p:txBody>
      </p:sp>
      <p:sp>
        <p:nvSpPr>
          <p:cNvPr id="2" name="Rectangle 1">
            <a:extLst>
              <a:ext uri="{FF2B5EF4-FFF2-40B4-BE49-F238E27FC236}">
                <a16:creationId xmlns:a16="http://schemas.microsoft.com/office/drawing/2014/main" id="{D1DA0667-8A3E-47DD-9FDD-B7062FF0B9E3}"/>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Digestive system</a:t>
            </a:r>
          </a:p>
        </p:txBody>
      </p:sp>
      <p:sp>
        <p:nvSpPr>
          <p:cNvPr id="3" name="Rectangle 2">
            <a:extLst>
              <a:ext uri="{FF2B5EF4-FFF2-40B4-BE49-F238E27FC236}">
                <a16:creationId xmlns:a16="http://schemas.microsoft.com/office/drawing/2014/main" id="{770630F4-88DF-4A12-9667-FA8EC1C72C1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From food to usable molecules</a:t>
            </a:r>
          </a:p>
        </p:txBody>
      </p:sp>
      <p:sp>
        <p:nvSpPr>
          <p:cNvPr id="4" name="Straight Connector 3">
            <a:extLst>
              <a:ext uri="{FF2B5EF4-FFF2-40B4-BE49-F238E27FC236}">
                <a16:creationId xmlns:a16="http://schemas.microsoft.com/office/drawing/2014/main" id="{2E18368E-0FFB-4139-872C-58406F85469E}"/>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CA0C3B7C-F8FB-46ED-B65B-CCF95DBB5385}"/>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8A83A"/>
                </a:solidFill>
                <a:latin typeface="Nimbus Sans"/>
                <a:ea typeface="Nimbus Sans"/>
                <a:cs typeface="Nimbus Sans"/>
              </a:defRPr>
            </a:pPr>
            <a:r>
              <a:rPr sz="1200" b="1">
                <a:solidFill>
                  <a:srgbClr val="E8A83A"/>
                </a:solidFill>
                <a:latin typeface="Nimbus Sans"/>
                <a:ea typeface="Nimbus Sans"/>
                <a:cs typeface="Nimbus Sans"/>
              </a:rPr>
              <a:t>06</a:t>
            </a:r>
          </a:p>
        </p:txBody>
      </p:sp>
      <p:sp>
        <p:nvSpPr>
          <p:cNvPr id="6" name="Rectangle: Rounded Corners 5">
            <a:extLst>
              <a:ext uri="{FF2B5EF4-FFF2-40B4-BE49-F238E27FC236}">
                <a16:creationId xmlns:a16="http://schemas.microsoft.com/office/drawing/2014/main" id="{08978C92-BD8F-4BB3-A72E-047F0EEF040F}"/>
              </a:ext>
            </a:extLst>
          </p:cNvPr>
          <p:cNvSpPr>
            <a:spLocks noGrp="1"/>
          </p:cNvSpPr>
          <p:nvPr/>
        </p:nvSpPr>
        <p:spPr>
          <a:xfrm>
            <a:off x="5143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590550" y="1901969"/>
            <a:ext cx="4000500" cy="3873211"/>
          </a:xfrm>
          <a:prstGeom prst="roundRect">
            <a:avLst>
              <a:gd name="adj" fmla="val 4286"/>
            </a:avLst>
          </a:prstGeom>
        </p:spPr>
      </p:pic>
      <p:sp>
        <p:nvSpPr>
          <p:cNvPr id="8" name="Rectangle: Rounded Corners 7">
            <a:extLst>
              <a:ext uri="{FF2B5EF4-FFF2-40B4-BE49-F238E27FC236}">
                <a16:creationId xmlns:a16="http://schemas.microsoft.com/office/drawing/2014/main" id="{855FED81-B151-4B98-BD83-69BD6EA09BD7}"/>
              </a:ext>
            </a:extLst>
          </p:cNvPr>
          <p:cNvSpPr>
            <a:spLocks noGrp="1"/>
          </p:cNvSpPr>
          <p:nvPr/>
        </p:nvSpPr>
        <p:spPr>
          <a:xfrm>
            <a:off x="5810250" y="1562100"/>
            <a:ext cx="2324100" cy="304800"/>
          </a:xfrm>
          <a:prstGeom prst="roundRect">
            <a:avLst>
              <a:gd name="adj" fmla="val 50000"/>
            </a:avLst>
          </a:prstGeom>
          <a:solidFill>
            <a:srgbClr val="E8A83A"/>
          </a:solidFill>
          <a:ln w="0">
            <a:noFill/>
            <a:prstDash val="solid"/>
          </a:ln>
        </p:spPr>
        <p:txBody>
          <a:bodyPr/>
          <a:lstStyle/>
          <a:p>
            <a:endParaRPr lang="en-GB"/>
          </a:p>
        </p:txBody>
      </p:sp>
      <p:sp>
        <p:nvSpPr>
          <p:cNvPr id="9" name="Rectangle 8">
            <a:extLst>
              <a:ext uri="{FF2B5EF4-FFF2-40B4-BE49-F238E27FC236}">
                <a16:creationId xmlns:a16="http://schemas.microsoft.com/office/drawing/2014/main" id="{8D20AAE0-16A1-433F-B46E-EF9F1EC5F37A}"/>
              </a:ext>
            </a:extLst>
          </p:cNvPr>
          <p:cNvSpPr>
            <a:spLocks noGrp="1"/>
          </p:cNvSpPr>
          <p:nvPr/>
        </p:nvSpPr>
        <p:spPr>
          <a:xfrm>
            <a:off x="5905500" y="1590675"/>
            <a:ext cx="21336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PROCESSING LINE</a:t>
            </a:r>
          </a:p>
        </p:txBody>
      </p:sp>
      <p:sp>
        <p:nvSpPr>
          <p:cNvPr id="10" name="Rectangle 9">
            <a:extLst>
              <a:ext uri="{FF2B5EF4-FFF2-40B4-BE49-F238E27FC236}">
                <a16:creationId xmlns:a16="http://schemas.microsoft.com/office/drawing/2014/main" id="{A33C105D-27BC-4606-88D2-78ADC584F954}"/>
              </a:ext>
            </a:extLst>
          </p:cNvPr>
          <p:cNvSpPr>
            <a:spLocks noGrp="1"/>
          </p:cNvSpPr>
          <p:nvPr/>
        </p:nvSpPr>
        <p:spPr>
          <a:xfrm>
            <a:off x="58102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8A83A"/>
                </a:solidFill>
                <a:latin typeface="Nimbus Sans"/>
                <a:ea typeface="Nimbus Sans"/>
                <a:cs typeface="Nimbus Sans"/>
              </a:defRPr>
            </a:pPr>
            <a:r>
              <a:rPr sz="1050" b="1">
                <a:solidFill>
                  <a:srgbClr val="E8A83A"/>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A459A5D0-E441-46A4-978C-9394458BDA61}"/>
              </a:ext>
            </a:extLst>
          </p:cNvPr>
          <p:cNvSpPr>
            <a:spLocks noGrp="1"/>
          </p:cNvSpPr>
          <p:nvPr/>
        </p:nvSpPr>
        <p:spPr>
          <a:xfrm>
            <a:off x="5810250" y="2343150"/>
            <a:ext cx="5334000" cy="59055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Mechanical and chemical digestion break food down. The small intestine absorbs most nutrients into blood or lymph.</a:t>
            </a:r>
          </a:p>
        </p:txBody>
      </p:sp>
      <p:sp>
        <p:nvSpPr>
          <p:cNvPr id="12" name="Rectangle 11">
            <a:extLst>
              <a:ext uri="{FF2B5EF4-FFF2-40B4-BE49-F238E27FC236}">
                <a16:creationId xmlns:a16="http://schemas.microsoft.com/office/drawing/2014/main" id="{E628BA49-4B17-40B2-80EC-C886EE940373}"/>
              </a:ext>
            </a:extLst>
          </p:cNvPr>
          <p:cNvSpPr>
            <a:spLocks noGrp="1"/>
          </p:cNvSpPr>
          <p:nvPr/>
        </p:nvSpPr>
        <p:spPr>
          <a:xfrm>
            <a:off x="58102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8A83A"/>
                </a:solidFill>
                <a:latin typeface="Nimbus Sans"/>
                <a:ea typeface="Nimbus Sans"/>
                <a:cs typeface="Nimbus Sans"/>
              </a:defRPr>
            </a:pPr>
            <a:r>
              <a:rPr sz="1050" b="1">
                <a:solidFill>
                  <a:srgbClr val="E8A83A"/>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E8B92982-D7F2-4160-B5D6-55045DAA793B}"/>
              </a:ext>
            </a:extLst>
          </p:cNvPr>
          <p:cNvSpPr>
            <a:spLocks noGrp="1"/>
          </p:cNvSpPr>
          <p:nvPr/>
        </p:nvSpPr>
        <p:spPr>
          <a:xfrm>
            <a:off x="58102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Mouth • oesophagus • stomach • small intestine • large intestine • pancreas • liver</a:t>
            </a:r>
          </a:p>
        </p:txBody>
      </p:sp>
      <p:sp>
        <p:nvSpPr>
          <p:cNvPr id="14" name="Rectangle 13">
            <a:extLst>
              <a:ext uri="{FF2B5EF4-FFF2-40B4-BE49-F238E27FC236}">
                <a16:creationId xmlns:a16="http://schemas.microsoft.com/office/drawing/2014/main" id="{2A7D1E8B-A1CB-491D-B570-71877A7C30BE}"/>
              </a:ext>
            </a:extLst>
          </p:cNvPr>
          <p:cNvSpPr>
            <a:spLocks noGrp="1"/>
          </p:cNvSpPr>
          <p:nvPr/>
        </p:nvSpPr>
        <p:spPr>
          <a:xfrm>
            <a:off x="58102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8A83A"/>
                </a:solidFill>
                <a:latin typeface="Nimbus Sans"/>
                <a:ea typeface="Nimbus Sans"/>
                <a:cs typeface="Nimbus Sans"/>
              </a:defRPr>
            </a:pPr>
            <a:r>
              <a:rPr sz="1050" b="1">
                <a:solidFill>
                  <a:srgbClr val="E8A83A"/>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3056C459-1503-4FB9-A1B7-F358DC9C981E}"/>
              </a:ext>
            </a:extLst>
          </p:cNvPr>
          <p:cNvSpPr>
            <a:spLocks noGrp="1"/>
          </p:cNvSpPr>
          <p:nvPr/>
        </p:nvSpPr>
        <p:spPr>
          <a:xfrm>
            <a:off x="5810250" y="4410075"/>
            <a:ext cx="5334000" cy="609600"/>
          </a:xfrm>
          <a:prstGeom prst="rect">
            <a:avLst/>
          </a:prstGeom>
          <a:noFill/>
          <a:ln w="0">
            <a:noFill/>
          </a:ln>
        </p:spPr>
        <p:txBody>
          <a:bodyPr wrap="square" lIns="0" tIns="0" rIns="0" bIns="0" anchor="t">
            <a:normAutofit fontScale="89690" lnSpcReduction="10000"/>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The gut absorbs water, salts and glucose into the circulation. The liver processes nutrients, while insulin and glucagon coordinate storage and release of fuel.</a:t>
            </a:r>
          </a:p>
        </p:txBody>
      </p:sp>
      <p:sp>
        <p:nvSpPr>
          <p:cNvPr id="16" name="Rectangle: Rounded Corners 15">
            <a:extLst>
              <a:ext uri="{FF2B5EF4-FFF2-40B4-BE49-F238E27FC236}">
                <a16:creationId xmlns:a16="http://schemas.microsoft.com/office/drawing/2014/main" id="{F1F6031D-1DD1-4605-8F1F-08C5D77FBDA6}"/>
              </a:ext>
            </a:extLst>
          </p:cNvPr>
          <p:cNvSpPr>
            <a:spLocks noGrp="1"/>
          </p:cNvSpPr>
          <p:nvPr/>
        </p:nvSpPr>
        <p:spPr>
          <a:xfrm>
            <a:off x="5810250" y="5219700"/>
            <a:ext cx="5334000" cy="857250"/>
          </a:xfrm>
          <a:prstGeom prst="roundRect">
            <a:avLst>
              <a:gd name="adj" fmla="val 17778"/>
            </a:avLst>
          </a:prstGeom>
          <a:solidFill>
            <a:srgbClr val="FFFFFF"/>
          </a:solidFill>
          <a:ln w="19050">
            <a:solidFill>
              <a:srgbClr val="E8A83A"/>
            </a:solidFill>
            <a:prstDash val="solid"/>
          </a:ln>
        </p:spPr>
        <p:txBody>
          <a:bodyPr/>
          <a:lstStyle/>
          <a:p>
            <a:endParaRPr lang="en-GB"/>
          </a:p>
        </p:txBody>
      </p:sp>
      <p:sp>
        <p:nvSpPr>
          <p:cNvPr id="17" name="Rectangle 16">
            <a:extLst>
              <a:ext uri="{FF2B5EF4-FFF2-40B4-BE49-F238E27FC236}">
                <a16:creationId xmlns:a16="http://schemas.microsoft.com/office/drawing/2014/main" id="{2BF05399-43C1-497F-91EA-FF83EC005F7E}"/>
              </a:ext>
            </a:extLst>
          </p:cNvPr>
          <p:cNvSpPr>
            <a:spLocks noGrp="1"/>
          </p:cNvSpPr>
          <p:nvPr/>
        </p:nvSpPr>
        <p:spPr>
          <a:xfrm>
            <a:off x="59817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A58CE2DC-403F-48F8-BD1E-7D3EB538B966}"/>
              </a:ext>
            </a:extLst>
          </p:cNvPr>
          <p:cNvSpPr>
            <a:spLocks noGrp="1"/>
          </p:cNvSpPr>
          <p:nvPr/>
        </p:nvSpPr>
        <p:spPr>
          <a:xfrm>
            <a:off x="59817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Vomiting or diarrhoea → fluid loss → lower circulating volume → lower venous return, stroke volume, cardiac output and BP.</a:t>
            </a:r>
          </a:p>
        </p:txBody>
      </p:sp>
    </p:spTree>
    <p:extLst>
      <p:ext uri="{BB962C8B-B14F-4D97-AF65-F5344CB8AC3E}">
        <p14:creationId xmlns:p14="http://schemas.microsoft.com/office/powerpoint/2010/main" val="1795010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EB2BE056-8D14-4296-8A2F-644D59B2286D}"/>
              </a:ext>
            </a:extLst>
          </p:cNvPr>
          <p:cNvSpPr>
            <a:spLocks noGrp="1"/>
          </p:cNvSpPr>
          <p:nvPr/>
        </p:nvSpPr>
        <p:spPr>
          <a:xfrm>
            <a:off x="0" y="0"/>
            <a:ext cx="142875" cy="6858000"/>
          </a:xfrm>
          <a:prstGeom prst="rect">
            <a:avLst/>
          </a:prstGeom>
          <a:solidFill>
            <a:srgbClr val="F28C3A"/>
          </a:solidFill>
          <a:ln w="0">
            <a:noFill/>
          </a:ln>
        </p:spPr>
        <p:txBody>
          <a:bodyPr/>
          <a:lstStyle/>
          <a:p>
            <a:endParaRPr lang="en-GB"/>
          </a:p>
        </p:txBody>
      </p:sp>
      <p:sp>
        <p:nvSpPr>
          <p:cNvPr id="2" name="Rectangle 1">
            <a:extLst>
              <a:ext uri="{FF2B5EF4-FFF2-40B4-BE49-F238E27FC236}">
                <a16:creationId xmlns:a16="http://schemas.microsoft.com/office/drawing/2014/main" id="{D466DB41-2E32-4FE9-8074-3C45559CB0FF}"/>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F28C3A"/>
                </a:solidFill>
                <a:latin typeface="Nimbus Sans"/>
                <a:ea typeface="Nimbus Sans"/>
                <a:cs typeface="Nimbus Sans"/>
              </a:defRPr>
            </a:pPr>
            <a:r>
              <a:rPr sz="1050" b="1">
                <a:solidFill>
                  <a:srgbClr val="F28C3A"/>
                </a:solidFill>
                <a:latin typeface="Nimbus Sans"/>
                <a:ea typeface="Nimbus Sans"/>
                <a:cs typeface="Nimbus Sans"/>
              </a:rPr>
              <a:t>DIGESTIVE EXAMPLE</a:t>
            </a:r>
          </a:p>
        </p:txBody>
      </p:sp>
      <p:sp>
        <p:nvSpPr>
          <p:cNvPr id="3" name="Rectangle 2">
            <a:extLst>
              <a:ext uri="{FF2B5EF4-FFF2-40B4-BE49-F238E27FC236}">
                <a16:creationId xmlns:a16="http://schemas.microsoft.com/office/drawing/2014/main" id="{1DBA36A5-567A-4B5D-AB81-738D473FAF7C}"/>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vomiting and diarrhoea</a:t>
            </a:r>
          </a:p>
        </p:txBody>
      </p:sp>
      <p:sp>
        <p:nvSpPr>
          <p:cNvPr id="4" name="Rectangle 3">
            <a:extLst>
              <a:ext uri="{FF2B5EF4-FFF2-40B4-BE49-F238E27FC236}">
                <a16:creationId xmlns:a16="http://schemas.microsoft.com/office/drawing/2014/main" id="{7B0564DA-7320-403C-A563-27B7C7F1D482}"/>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37</a:t>
            </a:r>
          </a:p>
        </p:txBody>
      </p:sp>
      <p:sp>
        <p:nvSpPr>
          <p:cNvPr id="5" name="Rectangle 4">
            <a:extLst>
              <a:ext uri="{FF2B5EF4-FFF2-40B4-BE49-F238E27FC236}">
                <a16:creationId xmlns:a16="http://schemas.microsoft.com/office/drawing/2014/main" id="{17519072-0127-40BD-9445-141C858EDAC6}"/>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A28754F8-0059-4ECF-BD9C-AA6486D1E830}"/>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F28C3A"/>
                </a:solidFill>
                <a:latin typeface="Nimbus Sans"/>
                <a:ea typeface="Nimbus Sans"/>
                <a:cs typeface="Nimbus Sans"/>
              </a:defRPr>
            </a:pPr>
            <a:r>
              <a:rPr sz="900" b="1">
                <a:solidFill>
                  <a:srgbClr val="F28C3A"/>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478604CC-E9CA-4E72-BF3A-761E69BB76C8}"/>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915FD410-78AA-44FB-9C1D-DBE143398F85}"/>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609863B4-51C9-478B-B26C-A30A54CA9C4F}"/>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HR 108 bpm</a:t>
            </a:r>
          </a:p>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Dry mouth</a:t>
            </a:r>
          </a:p>
        </p:txBody>
      </p:sp>
      <p:sp>
        <p:nvSpPr>
          <p:cNvPr id="10" name="Rectangle 9">
            <a:extLst>
              <a:ext uri="{FF2B5EF4-FFF2-40B4-BE49-F238E27FC236}">
                <a16:creationId xmlns:a16="http://schemas.microsoft.com/office/drawing/2014/main" id="{FF2D53C6-A7B8-4826-B24A-E468E4C4E1BA}"/>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Frequent vomiting and diarrhoea for one day. The patient feels weak when standing.</a:t>
            </a:r>
          </a:p>
        </p:txBody>
      </p:sp>
      <p:sp>
        <p:nvSpPr>
          <p:cNvPr id="11" name="Rectangle 10">
            <a:extLst>
              <a:ext uri="{FF2B5EF4-FFF2-40B4-BE49-F238E27FC236}">
                <a16:creationId xmlns:a16="http://schemas.microsoft.com/office/drawing/2014/main" id="{0143BD51-45C0-4565-BBA0-315F4735F41F}"/>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How can a digestive problem affect other systems?</a:t>
            </a:r>
          </a:p>
        </p:txBody>
      </p:sp>
      <p:sp>
        <p:nvSpPr>
          <p:cNvPr id="12" name="Rectangle: Rounded Corners 11">
            <a:extLst>
              <a:ext uri="{FF2B5EF4-FFF2-40B4-BE49-F238E27FC236}">
                <a16:creationId xmlns:a16="http://schemas.microsoft.com/office/drawing/2014/main" id="{446649DA-0F76-4544-BD66-190AB843CBF9}"/>
              </a:ext>
            </a:extLst>
          </p:cNvPr>
          <p:cNvSpPr>
            <a:spLocks noGrp="1"/>
          </p:cNvSpPr>
          <p:nvPr/>
        </p:nvSpPr>
        <p:spPr>
          <a:xfrm>
            <a:off x="4810125" y="1504950"/>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13" name="Rectangle 12">
            <a:extLst>
              <a:ext uri="{FF2B5EF4-FFF2-40B4-BE49-F238E27FC236}">
                <a16:creationId xmlns:a16="http://schemas.microsoft.com/office/drawing/2014/main" id="{3902848D-D9B6-48EF-A1F8-FF50D8D4377A}"/>
              </a:ext>
            </a:extLst>
          </p:cNvPr>
          <p:cNvSpPr>
            <a:spLocks noGrp="1"/>
          </p:cNvSpPr>
          <p:nvPr/>
        </p:nvSpPr>
        <p:spPr>
          <a:xfrm>
            <a:off x="4810125" y="1504950"/>
            <a:ext cx="66675" cy="1666875"/>
          </a:xfrm>
          <a:prstGeom prst="rect">
            <a:avLst/>
          </a:prstGeom>
          <a:solidFill>
            <a:srgbClr val="F28C3A"/>
          </a:solidFill>
          <a:ln w="0">
            <a:noFill/>
          </a:ln>
        </p:spPr>
        <p:txBody>
          <a:bodyPr/>
          <a:lstStyle/>
          <a:p>
            <a:endParaRPr lang="en-GB"/>
          </a:p>
        </p:txBody>
      </p:sp>
      <p:sp>
        <p:nvSpPr>
          <p:cNvPr id="14" name="Rectangle 13">
            <a:extLst>
              <a:ext uri="{FF2B5EF4-FFF2-40B4-BE49-F238E27FC236}">
                <a16:creationId xmlns:a16="http://schemas.microsoft.com/office/drawing/2014/main" id="{B12A75BC-60EC-477A-814F-99410C5DE6DD}"/>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Digestive loss</a:t>
            </a:r>
          </a:p>
        </p:txBody>
      </p:sp>
      <p:sp>
        <p:nvSpPr>
          <p:cNvPr id="15" name="Rectangle 14">
            <a:extLst>
              <a:ext uri="{FF2B5EF4-FFF2-40B4-BE49-F238E27FC236}">
                <a16:creationId xmlns:a16="http://schemas.microsoft.com/office/drawing/2014/main" id="{DC48F469-7C61-4B64-B71D-849745AD0B7F}"/>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Water, sodium, potassium and digestive secretions leave the body.</a:t>
            </a:r>
          </a:p>
        </p:txBody>
      </p:sp>
      <p:sp>
        <p:nvSpPr>
          <p:cNvPr id="16" name="Rectangle: Rounded Corners 15">
            <a:extLst>
              <a:ext uri="{FF2B5EF4-FFF2-40B4-BE49-F238E27FC236}">
                <a16:creationId xmlns:a16="http://schemas.microsoft.com/office/drawing/2014/main" id="{E9291740-3E0B-4CC6-8CB4-AF50FD824AC5}"/>
              </a:ext>
            </a:extLst>
          </p:cNvPr>
          <p:cNvSpPr>
            <a:spLocks noGrp="1"/>
          </p:cNvSpPr>
          <p:nvPr/>
        </p:nvSpPr>
        <p:spPr>
          <a:xfrm>
            <a:off x="8191500" y="1504950"/>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7" name="Rectangle 16">
            <a:extLst>
              <a:ext uri="{FF2B5EF4-FFF2-40B4-BE49-F238E27FC236}">
                <a16:creationId xmlns:a16="http://schemas.microsoft.com/office/drawing/2014/main" id="{B9442F69-1DD5-4E4D-9F9C-4F253E19DABE}"/>
              </a:ext>
            </a:extLst>
          </p:cNvPr>
          <p:cNvSpPr>
            <a:spLocks noGrp="1"/>
          </p:cNvSpPr>
          <p:nvPr/>
        </p:nvSpPr>
        <p:spPr>
          <a:xfrm>
            <a:off x="8191500" y="1504950"/>
            <a:ext cx="66675" cy="1666875"/>
          </a:xfrm>
          <a:prstGeom prst="rect">
            <a:avLst/>
          </a:prstGeom>
          <a:solidFill>
            <a:srgbClr val="EF6A5B"/>
          </a:solidFill>
          <a:ln w="0">
            <a:noFill/>
          </a:ln>
        </p:spPr>
        <p:txBody>
          <a:bodyPr/>
          <a:lstStyle/>
          <a:p>
            <a:endParaRPr lang="en-GB"/>
          </a:p>
        </p:txBody>
      </p:sp>
      <p:sp>
        <p:nvSpPr>
          <p:cNvPr id="18" name="Rectangle 17">
            <a:extLst>
              <a:ext uri="{FF2B5EF4-FFF2-40B4-BE49-F238E27FC236}">
                <a16:creationId xmlns:a16="http://schemas.microsoft.com/office/drawing/2014/main" id="{94EC0842-ADFC-4417-A1E8-2617218DD4D2}"/>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Circulation</a:t>
            </a:r>
          </a:p>
        </p:txBody>
      </p:sp>
      <p:sp>
        <p:nvSpPr>
          <p:cNvPr id="19" name="Rectangle 18">
            <a:extLst>
              <a:ext uri="{FF2B5EF4-FFF2-40B4-BE49-F238E27FC236}">
                <a16:creationId xmlns:a16="http://schemas.microsoft.com/office/drawing/2014/main" id="{3D1E54AA-B68D-4B1A-815B-018F545F3FEC}"/>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Lower volume reduces venous return and may lower BP.</a:t>
            </a:r>
          </a:p>
        </p:txBody>
      </p:sp>
      <p:sp>
        <p:nvSpPr>
          <p:cNvPr id="20" name="Rectangle: Rounded Corners 19">
            <a:extLst>
              <a:ext uri="{FF2B5EF4-FFF2-40B4-BE49-F238E27FC236}">
                <a16:creationId xmlns:a16="http://schemas.microsoft.com/office/drawing/2014/main" id="{9DAA9558-1011-41C6-A93F-BE12C79E1357}"/>
              </a:ext>
            </a:extLst>
          </p:cNvPr>
          <p:cNvSpPr>
            <a:spLocks noGrp="1"/>
          </p:cNvSpPr>
          <p:nvPr/>
        </p:nvSpPr>
        <p:spPr>
          <a:xfrm>
            <a:off x="4810125" y="3457575"/>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21" name="Rectangle 20">
            <a:extLst>
              <a:ext uri="{FF2B5EF4-FFF2-40B4-BE49-F238E27FC236}">
                <a16:creationId xmlns:a16="http://schemas.microsoft.com/office/drawing/2014/main" id="{0417EC3C-3023-4A88-AE40-F0DAEACA1B4C}"/>
              </a:ext>
            </a:extLst>
          </p:cNvPr>
          <p:cNvSpPr>
            <a:spLocks noGrp="1"/>
          </p:cNvSpPr>
          <p:nvPr/>
        </p:nvSpPr>
        <p:spPr>
          <a:xfrm>
            <a:off x="4810125" y="3457575"/>
            <a:ext cx="66675" cy="1666875"/>
          </a:xfrm>
          <a:prstGeom prst="rect">
            <a:avLst/>
          </a:prstGeom>
          <a:solidFill>
            <a:srgbClr val="178A92"/>
          </a:solidFill>
          <a:ln w="0">
            <a:noFill/>
          </a:ln>
        </p:spPr>
        <p:txBody>
          <a:bodyPr/>
          <a:lstStyle/>
          <a:p>
            <a:endParaRPr lang="en-GB"/>
          </a:p>
        </p:txBody>
      </p:sp>
      <p:sp>
        <p:nvSpPr>
          <p:cNvPr id="22" name="Rectangle 21">
            <a:extLst>
              <a:ext uri="{FF2B5EF4-FFF2-40B4-BE49-F238E27FC236}">
                <a16:creationId xmlns:a16="http://schemas.microsoft.com/office/drawing/2014/main" id="{58841E46-E5AB-4DC7-AAAD-4AD0CECF52F4}"/>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Kidneys and hormones</a:t>
            </a:r>
          </a:p>
        </p:txBody>
      </p:sp>
      <p:sp>
        <p:nvSpPr>
          <p:cNvPr id="23" name="Rectangle 22">
            <a:extLst>
              <a:ext uri="{FF2B5EF4-FFF2-40B4-BE49-F238E27FC236}">
                <a16:creationId xmlns:a16="http://schemas.microsoft.com/office/drawing/2014/main" id="{4FDC761D-C229-4F82-827D-82F896333851}"/>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RAAS and ADH conserve sodium and water, reducing urine output.</a:t>
            </a:r>
          </a:p>
        </p:txBody>
      </p:sp>
      <p:sp>
        <p:nvSpPr>
          <p:cNvPr id="24" name="Rectangle: Rounded Corners 23">
            <a:extLst>
              <a:ext uri="{FF2B5EF4-FFF2-40B4-BE49-F238E27FC236}">
                <a16:creationId xmlns:a16="http://schemas.microsoft.com/office/drawing/2014/main" id="{A274324E-64F6-4BD0-A6B5-ED0CDA0DC242}"/>
              </a:ext>
            </a:extLst>
          </p:cNvPr>
          <p:cNvSpPr>
            <a:spLocks noGrp="1"/>
          </p:cNvSpPr>
          <p:nvPr/>
        </p:nvSpPr>
        <p:spPr>
          <a:xfrm>
            <a:off x="8191500" y="3457575"/>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25" name="Rectangle 24">
            <a:extLst>
              <a:ext uri="{FF2B5EF4-FFF2-40B4-BE49-F238E27FC236}">
                <a16:creationId xmlns:a16="http://schemas.microsoft.com/office/drawing/2014/main" id="{E45B3E00-3255-46CD-8477-D528033F0F7C}"/>
              </a:ext>
            </a:extLst>
          </p:cNvPr>
          <p:cNvSpPr>
            <a:spLocks noGrp="1"/>
          </p:cNvSpPr>
          <p:nvPr/>
        </p:nvSpPr>
        <p:spPr>
          <a:xfrm>
            <a:off x="8191500" y="3457575"/>
            <a:ext cx="66675" cy="1666875"/>
          </a:xfrm>
          <a:prstGeom prst="rect">
            <a:avLst/>
          </a:prstGeom>
          <a:solidFill>
            <a:srgbClr val="4D9B74"/>
          </a:solidFill>
          <a:ln w="0">
            <a:noFill/>
          </a:ln>
        </p:spPr>
        <p:txBody>
          <a:bodyPr/>
          <a:lstStyle/>
          <a:p>
            <a:endParaRPr lang="en-GB"/>
          </a:p>
        </p:txBody>
      </p:sp>
      <p:sp>
        <p:nvSpPr>
          <p:cNvPr id="26" name="Rectangle 25">
            <a:extLst>
              <a:ext uri="{FF2B5EF4-FFF2-40B4-BE49-F238E27FC236}">
                <a16:creationId xmlns:a16="http://schemas.microsoft.com/office/drawing/2014/main" id="{8967D144-9909-4E62-852A-C76CEDD0494A}"/>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Respond</a:t>
            </a:r>
          </a:p>
        </p:txBody>
      </p:sp>
      <p:sp>
        <p:nvSpPr>
          <p:cNvPr id="27" name="Rectangle 26">
            <a:extLst>
              <a:ext uri="{FF2B5EF4-FFF2-40B4-BE49-F238E27FC236}">
                <a16:creationId xmlns:a16="http://schemas.microsoft.com/office/drawing/2014/main" id="{5DE09F83-4552-44B6-840E-8091BD860A86}"/>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Assess observations, intake, output and symptoms. Escalate signs of dehydration or deterioration.</a:t>
            </a:r>
          </a:p>
        </p:txBody>
      </p:sp>
      <p:sp>
        <p:nvSpPr>
          <p:cNvPr id="28" name="Rectangle: Rounded Corners 27">
            <a:extLst>
              <a:ext uri="{FF2B5EF4-FFF2-40B4-BE49-F238E27FC236}">
                <a16:creationId xmlns:a16="http://schemas.microsoft.com/office/drawing/2014/main" id="{0B603EAE-2273-4968-885C-61F8A042FD98}"/>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6FE9D4BE-3138-46BB-9849-0EC900CFFDAB}"/>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F28C3A"/>
                </a:solidFill>
                <a:latin typeface="Nimbus Sans"/>
                <a:ea typeface="Nimbus Sans"/>
                <a:cs typeface="Nimbus Sans"/>
              </a:defRPr>
            </a:pPr>
            <a:r>
              <a:rPr sz="1200" b="1">
                <a:solidFill>
                  <a:srgbClr val="F28C3A"/>
                </a:solidFill>
                <a:latin typeface="Nimbus Sans"/>
                <a:ea typeface="Nimbus Sans"/>
                <a:cs typeface="Nimbus Sans"/>
              </a:rPr>
              <a:t>Safe conclusion: a digestive disturbance can produce a whole-body fluid and electrolyte response.</a:t>
            </a:r>
          </a:p>
        </p:txBody>
      </p:sp>
    </p:spTree>
    <p:extLst>
      <p:ext uri="{BB962C8B-B14F-4D97-AF65-F5344CB8AC3E}">
        <p14:creationId xmlns:p14="http://schemas.microsoft.com/office/powerpoint/2010/main" val="1017064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30F858A1-5C3C-43B0-BEE4-5894BB72178C}"/>
              </a:ext>
            </a:extLst>
          </p:cNvPr>
          <p:cNvSpPr>
            <a:spLocks noGrp="1"/>
          </p:cNvSpPr>
          <p:nvPr/>
        </p:nvSpPr>
        <p:spPr>
          <a:xfrm>
            <a:off x="0" y="0"/>
            <a:ext cx="152400" cy="6858000"/>
          </a:xfrm>
          <a:prstGeom prst="rect">
            <a:avLst/>
          </a:prstGeom>
          <a:solidFill>
            <a:srgbClr val="138A8A"/>
          </a:solidFill>
          <a:ln w="0">
            <a:noFill/>
            <a:prstDash val="solid"/>
          </a:ln>
        </p:spPr>
        <p:txBody>
          <a:bodyPr/>
          <a:lstStyle/>
          <a:p>
            <a:endParaRPr lang="en-GB"/>
          </a:p>
        </p:txBody>
      </p:sp>
      <p:sp>
        <p:nvSpPr>
          <p:cNvPr id="2" name="Rectangle 1">
            <a:extLst>
              <a:ext uri="{FF2B5EF4-FFF2-40B4-BE49-F238E27FC236}">
                <a16:creationId xmlns:a16="http://schemas.microsoft.com/office/drawing/2014/main" id="{91BD977B-6E2D-49B4-A3ED-184D625AFF9A}"/>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dirty="0">
                <a:solidFill>
                  <a:srgbClr val="17324D"/>
                </a:solidFill>
                <a:latin typeface="Nimbus Sans"/>
                <a:ea typeface="Nimbus Sans"/>
                <a:cs typeface="Nimbus Sans"/>
              </a:rPr>
              <a:t>Urinary system</a:t>
            </a:r>
          </a:p>
        </p:txBody>
      </p:sp>
      <p:sp>
        <p:nvSpPr>
          <p:cNvPr id="3" name="Rectangle 2">
            <a:extLst>
              <a:ext uri="{FF2B5EF4-FFF2-40B4-BE49-F238E27FC236}">
                <a16:creationId xmlns:a16="http://schemas.microsoft.com/office/drawing/2014/main" id="{EC480626-4CC7-4537-B63C-BBFFDE66D677}"/>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Filtration, recovery and balance</a:t>
            </a:r>
          </a:p>
        </p:txBody>
      </p:sp>
      <p:sp>
        <p:nvSpPr>
          <p:cNvPr id="4" name="Straight Connector 3">
            <a:extLst>
              <a:ext uri="{FF2B5EF4-FFF2-40B4-BE49-F238E27FC236}">
                <a16:creationId xmlns:a16="http://schemas.microsoft.com/office/drawing/2014/main" id="{267FBD3F-4F12-4F51-9486-8E060491CA35}"/>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8CE99A35-74A8-4F95-817F-4132BE4C4784}"/>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138A8A"/>
                </a:solidFill>
                <a:latin typeface="Nimbus Sans"/>
                <a:ea typeface="Nimbus Sans"/>
                <a:cs typeface="Nimbus Sans"/>
              </a:defRPr>
            </a:pPr>
            <a:r>
              <a:rPr sz="1200" b="1">
                <a:solidFill>
                  <a:srgbClr val="138A8A"/>
                </a:solidFill>
                <a:latin typeface="Nimbus Sans"/>
                <a:ea typeface="Nimbus Sans"/>
                <a:cs typeface="Nimbus Sans"/>
              </a:rPr>
              <a:t>07</a:t>
            </a:r>
          </a:p>
        </p:txBody>
      </p:sp>
      <p:sp>
        <p:nvSpPr>
          <p:cNvPr id="6" name="Rectangle: Rounded Corners 5">
            <a:extLst>
              <a:ext uri="{FF2B5EF4-FFF2-40B4-BE49-F238E27FC236}">
                <a16:creationId xmlns:a16="http://schemas.microsoft.com/office/drawing/2014/main" id="{8166AC54-850F-4E5D-B55D-77EA3563B6DD}"/>
              </a:ext>
            </a:extLst>
          </p:cNvPr>
          <p:cNvSpPr>
            <a:spLocks noGrp="1"/>
          </p:cNvSpPr>
          <p:nvPr/>
        </p:nvSpPr>
        <p:spPr>
          <a:xfrm>
            <a:off x="75247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7600950" y="1945838"/>
            <a:ext cx="4000500" cy="3785473"/>
          </a:xfrm>
          <a:prstGeom prst="roundRect">
            <a:avLst>
              <a:gd name="adj" fmla="val 4286"/>
            </a:avLst>
          </a:prstGeom>
        </p:spPr>
      </p:pic>
      <p:sp>
        <p:nvSpPr>
          <p:cNvPr id="8" name="Rectangle: Rounded Corners 7">
            <a:extLst>
              <a:ext uri="{FF2B5EF4-FFF2-40B4-BE49-F238E27FC236}">
                <a16:creationId xmlns:a16="http://schemas.microsoft.com/office/drawing/2014/main" id="{9E28A32B-6697-487E-8FF5-6903BA76C4DB}"/>
              </a:ext>
            </a:extLst>
          </p:cNvPr>
          <p:cNvSpPr>
            <a:spLocks noGrp="1"/>
          </p:cNvSpPr>
          <p:nvPr/>
        </p:nvSpPr>
        <p:spPr>
          <a:xfrm>
            <a:off x="514350" y="1562100"/>
            <a:ext cx="2514600" cy="304800"/>
          </a:xfrm>
          <a:prstGeom prst="roundRect">
            <a:avLst>
              <a:gd name="adj" fmla="val 50000"/>
            </a:avLst>
          </a:prstGeom>
          <a:solidFill>
            <a:srgbClr val="138A8A"/>
          </a:solidFill>
          <a:ln w="0">
            <a:noFill/>
            <a:prstDash val="solid"/>
          </a:ln>
        </p:spPr>
        <p:txBody>
          <a:bodyPr/>
          <a:lstStyle/>
          <a:p>
            <a:endParaRPr lang="en-GB"/>
          </a:p>
        </p:txBody>
      </p:sp>
      <p:sp>
        <p:nvSpPr>
          <p:cNvPr id="9" name="Rectangle 8">
            <a:extLst>
              <a:ext uri="{FF2B5EF4-FFF2-40B4-BE49-F238E27FC236}">
                <a16:creationId xmlns:a16="http://schemas.microsoft.com/office/drawing/2014/main" id="{22B03C37-5FC0-4C3E-8AF4-EFD9A53999EF}"/>
              </a:ext>
            </a:extLst>
          </p:cNvPr>
          <p:cNvSpPr>
            <a:spLocks noGrp="1"/>
          </p:cNvSpPr>
          <p:nvPr/>
        </p:nvSpPr>
        <p:spPr>
          <a:xfrm>
            <a:off x="609600" y="1590675"/>
            <a:ext cx="23241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FILTER + BALANCER</a:t>
            </a:r>
          </a:p>
        </p:txBody>
      </p:sp>
      <p:sp>
        <p:nvSpPr>
          <p:cNvPr id="10" name="Rectangle 9">
            <a:extLst>
              <a:ext uri="{FF2B5EF4-FFF2-40B4-BE49-F238E27FC236}">
                <a16:creationId xmlns:a16="http://schemas.microsoft.com/office/drawing/2014/main" id="{75CBCD24-3CC2-4307-916B-1CD27823307A}"/>
              </a:ext>
            </a:extLst>
          </p:cNvPr>
          <p:cNvSpPr>
            <a:spLocks noGrp="1"/>
          </p:cNvSpPr>
          <p:nvPr/>
        </p:nvSpPr>
        <p:spPr>
          <a:xfrm>
            <a:off x="5143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88990656-243A-497B-A541-7CA8F0C0EA9F}"/>
              </a:ext>
            </a:extLst>
          </p:cNvPr>
          <p:cNvSpPr>
            <a:spLocks noGrp="1"/>
          </p:cNvSpPr>
          <p:nvPr/>
        </p:nvSpPr>
        <p:spPr>
          <a:xfrm>
            <a:off x="514350" y="2343150"/>
            <a:ext cx="5334000" cy="59055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The kidneys filter plasma, return needed substances to the blood and excrete waste and excess water as urine.</a:t>
            </a:r>
          </a:p>
        </p:txBody>
      </p:sp>
      <p:sp>
        <p:nvSpPr>
          <p:cNvPr id="12" name="Rectangle 11">
            <a:extLst>
              <a:ext uri="{FF2B5EF4-FFF2-40B4-BE49-F238E27FC236}">
                <a16:creationId xmlns:a16="http://schemas.microsoft.com/office/drawing/2014/main" id="{C25D8104-1182-4728-BF6A-E6FAEDF077D5}"/>
              </a:ext>
            </a:extLst>
          </p:cNvPr>
          <p:cNvSpPr>
            <a:spLocks noGrp="1"/>
          </p:cNvSpPr>
          <p:nvPr/>
        </p:nvSpPr>
        <p:spPr>
          <a:xfrm>
            <a:off x="5143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D509342A-9BEF-4F40-95B7-116641FC537E}"/>
              </a:ext>
            </a:extLst>
          </p:cNvPr>
          <p:cNvSpPr>
            <a:spLocks noGrp="1"/>
          </p:cNvSpPr>
          <p:nvPr/>
        </p:nvSpPr>
        <p:spPr>
          <a:xfrm>
            <a:off x="5143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Kidneys • nephrons • ureters • bladder • urethra</a:t>
            </a:r>
          </a:p>
        </p:txBody>
      </p:sp>
      <p:sp>
        <p:nvSpPr>
          <p:cNvPr id="14" name="Rectangle 13">
            <a:extLst>
              <a:ext uri="{FF2B5EF4-FFF2-40B4-BE49-F238E27FC236}">
                <a16:creationId xmlns:a16="http://schemas.microsoft.com/office/drawing/2014/main" id="{89BEB785-4DC7-4701-B298-BB708CA4A358}"/>
              </a:ext>
            </a:extLst>
          </p:cNvPr>
          <p:cNvSpPr>
            <a:spLocks noGrp="1"/>
          </p:cNvSpPr>
          <p:nvPr/>
        </p:nvSpPr>
        <p:spPr>
          <a:xfrm>
            <a:off x="5143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91FD8DE2-A4C8-4C5D-A95C-4715B4450E9A}"/>
              </a:ext>
            </a:extLst>
          </p:cNvPr>
          <p:cNvSpPr>
            <a:spLocks noGrp="1"/>
          </p:cNvSpPr>
          <p:nvPr/>
        </p:nvSpPr>
        <p:spPr>
          <a:xfrm>
            <a:off x="514350" y="4410075"/>
            <a:ext cx="5334000" cy="609600"/>
          </a:xfrm>
          <a:prstGeom prst="rect">
            <a:avLst/>
          </a:prstGeom>
          <a:noFill/>
          <a:ln w="0">
            <a:noFill/>
          </a:ln>
        </p:spPr>
        <p:txBody>
          <a:bodyPr wrap="square" lIns="0" tIns="0" rIns="0" bIns="0" anchor="t">
            <a:normAutofit fontScale="89690" lnSpcReduction="10000"/>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Renal perfusion links BP to filtration. ADH conserves water; aldosterone retains sodium; RAAS also raises vascular tone. Lungs and kidneys coordinate pH.</a:t>
            </a:r>
          </a:p>
        </p:txBody>
      </p:sp>
      <p:sp>
        <p:nvSpPr>
          <p:cNvPr id="16" name="Rectangle: Rounded Corners 15">
            <a:extLst>
              <a:ext uri="{FF2B5EF4-FFF2-40B4-BE49-F238E27FC236}">
                <a16:creationId xmlns:a16="http://schemas.microsoft.com/office/drawing/2014/main" id="{CB3816AB-5B8A-4D19-BF71-258BA766BB70}"/>
              </a:ext>
            </a:extLst>
          </p:cNvPr>
          <p:cNvSpPr>
            <a:spLocks noGrp="1"/>
          </p:cNvSpPr>
          <p:nvPr/>
        </p:nvSpPr>
        <p:spPr>
          <a:xfrm>
            <a:off x="514350" y="5219700"/>
            <a:ext cx="5334000" cy="857250"/>
          </a:xfrm>
          <a:prstGeom prst="roundRect">
            <a:avLst>
              <a:gd name="adj" fmla="val 17778"/>
            </a:avLst>
          </a:prstGeom>
          <a:solidFill>
            <a:srgbClr val="FFFFFF"/>
          </a:solidFill>
          <a:ln w="19050">
            <a:solidFill>
              <a:srgbClr val="138A8A"/>
            </a:solidFill>
            <a:prstDash val="solid"/>
          </a:ln>
        </p:spPr>
        <p:txBody>
          <a:bodyPr/>
          <a:lstStyle/>
          <a:p>
            <a:endParaRPr lang="en-GB"/>
          </a:p>
        </p:txBody>
      </p:sp>
      <p:sp>
        <p:nvSpPr>
          <p:cNvPr id="17" name="Rectangle 16">
            <a:extLst>
              <a:ext uri="{FF2B5EF4-FFF2-40B4-BE49-F238E27FC236}">
                <a16:creationId xmlns:a16="http://schemas.microsoft.com/office/drawing/2014/main" id="{389761D9-3EB8-4975-8254-2D2657AA2E53}"/>
              </a:ext>
            </a:extLst>
          </p:cNvPr>
          <p:cNvSpPr>
            <a:spLocks noGrp="1"/>
          </p:cNvSpPr>
          <p:nvPr/>
        </p:nvSpPr>
        <p:spPr>
          <a:xfrm>
            <a:off x="6858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6AF11263-AF0E-48AF-A80B-E9AF978B6231}"/>
              </a:ext>
            </a:extLst>
          </p:cNvPr>
          <p:cNvSpPr>
            <a:spLocks noGrp="1"/>
          </p:cNvSpPr>
          <p:nvPr/>
        </p:nvSpPr>
        <p:spPr>
          <a:xfrm>
            <a:off x="6858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Low renal perfusion can trigger renin, ADH and reduced urine output to defend circulating volume and BP.</a:t>
            </a:r>
          </a:p>
        </p:txBody>
      </p:sp>
    </p:spTree>
    <p:extLst>
      <p:ext uri="{BB962C8B-B14F-4D97-AF65-F5344CB8AC3E}">
        <p14:creationId xmlns:p14="http://schemas.microsoft.com/office/powerpoint/2010/main" val="5198698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323A3AF6-1C79-43DA-9923-1A84D9711688}"/>
              </a:ext>
            </a:extLst>
          </p:cNvPr>
          <p:cNvSpPr>
            <a:spLocks noGrp="1"/>
          </p:cNvSpPr>
          <p:nvPr/>
        </p:nvSpPr>
        <p:spPr>
          <a:xfrm>
            <a:off x="0" y="0"/>
            <a:ext cx="142875" cy="6858000"/>
          </a:xfrm>
          <a:prstGeom prst="rect">
            <a:avLst/>
          </a:prstGeom>
          <a:solidFill>
            <a:srgbClr val="178A92"/>
          </a:solidFill>
          <a:ln w="0">
            <a:noFill/>
          </a:ln>
        </p:spPr>
        <p:txBody>
          <a:bodyPr/>
          <a:lstStyle/>
          <a:p>
            <a:endParaRPr lang="en-GB"/>
          </a:p>
        </p:txBody>
      </p:sp>
      <p:sp>
        <p:nvSpPr>
          <p:cNvPr id="2" name="Rectangle 1">
            <a:extLst>
              <a:ext uri="{FF2B5EF4-FFF2-40B4-BE49-F238E27FC236}">
                <a16:creationId xmlns:a16="http://schemas.microsoft.com/office/drawing/2014/main" id="{9BBE80A0-D659-4AD1-A7DE-F60B895A0375}"/>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URINARY ANATOMY</a:t>
            </a:r>
          </a:p>
        </p:txBody>
      </p:sp>
      <p:sp>
        <p:nvSpPr>
          <p:cNvPr id="3" name="Rectangle 2">
            <a:extLst>
              <a:ext uri="{FF2B5EF4-FFF2-40B4-BE49-F238E27FC236}">
                <a16:creationId xmlns:a16="http://schemas.microsoft.com/office/drawing/2014/main" id="{007EA041-7D77-40DE-9E24-10D6BF99DC13}"/>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Why kidney anatomy matters</a:t>
            </a:r>
          </a:p>
        </p:txBody>
      </p:sp>
      <p:sp>
        <p:nvSpPr>
          <p:cNvPr id="4" name="Rectangle 3">
            <a:extLst>
              <a:ext uri="{FF2B5EF4-FFF2-40B4-BE49-F238E27FC236}">
                <a16:creationId xmlns:a16="http://schemas.microsoft.com/office/drawing/2014/main" id="{D1B7CF3B-3286-4082-A4BE-E8C569A1F2A6}"/>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21</a:t>
            </a:r>
          </a:p>
        </p:txBody>
      </p:sp>
      <p:sp>
        <p:nvSpPr>
          <p:cNvPr id="5" name="Rectangle 4">
            <a:extLst>
              <a:ext uri="{FF2B5EF4-FFF2-40B4-BE49-F238E27FC236}">
                <a16:creationId xmlns:a16="http://schemas.microsoft.com/office/drawing/2014/main" id="{E0F4B723-3D38-44AB-BBE3-AB7CD317B6B9}"/>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055332D2-8984-464B-8936-1BFC2329520C}"/>
              </a:ext>
            </a:extLst>
          </p:cNvPr>
          <p:cNvSpPr>
            <a:spLocks noGrp="1"/>
          </p:cNvSpPr>
          <p:nvPr/>
        </p:nvSpPr>
        <p:spPr>
          <a:xfrm>
            <a:off x="514350" y="1333500"/>
            <a:ext cx="11163300" cy="457200"/>
          </a:xfrm>
          <a:prstGeom prst="rect">
            <a:avLst/>
          </a:prstGeom>
          <a:noFill/>
          <a:ln w="0">
            <a:noFill/>
          </a:ln>
        </p:spPr>
        <p:txBody>
          <a:bodyPr wrap="square" lIns="0" tIns="0" rIns="0" bIns="0" anchor="t">
            <a:normAutofit fontScale="96482"/>
          </a:bodyPr>
          <a:lstStyle/>
          <a:p>
            <a:pPr algn="ctr">
              <a:lnSpc>
                <a:spcPct val="104000"/>
              </a:lnSpc>
              <a:buNone/>
              <a:defRPr sz="1500" b="0">
                <a:solidFill>
                  <a:srgbClr val="587080"/>
                </a:solidFill>
                <a:latin typeface="Nimbus Sans"/>
                <a:ea typeface="Nimbus Sans"/>
                <a:cs typeface="Nimbus Sans"/>
              </a:defRPr>
            </a:pPr>
            <a:r>
              <a:rPr sz="1500" b="0">
                <a:solidFill>
                  <a:srgbClr val="587080"/>
                </a:solidFill>
                <a:latin typeface="Nimbus Sans"/>
                <a:ea typeface="Nimbus Sans"/>
                <a:cs typeface="Nimbus Sans"/>
              </a:rPr>
              <a:t>Knowing the name is the first step. The interview requires students to explain why the structure changes function and the measured result.</a:t>
            </a:r>
          </a:p>
        </p:txBody>
      </p:sp>
      <p:sp>
        <p:nvSpPr>
          <p:cNvPr id="7" name="Rectangle 6">
            <a:extLst>
              <a:ext uri="{FF2B5EF4-FFF2-40B4-BE49-F238E27FC236}">
                <a16:creationId xmlns:a16="http://schemas.microsoft.com/office/drawing/2014/main" id="{4FE5EC1E-8D7C-4A7E-96E9-842DA2BE1D26}"/>
              </a:ext>
            </a:extLst>
          </p:cNvPr>
          <p:cNvSpPr>
            <a:spLocks noGrp="1"/>
          </p:cNvSpPr>
          <p:nvPr/>
        </p:nvSpPr>
        <p:spPr>
          <a:xfrm>
            <a:off x="685800" y="2000250"/>
            <a:ext cx="2381250" cy="2476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STRUCTURE</a:t>
            </a:r>
          </a:p>
        </p:txBody>
      </p:sp>
      <p:sp>
        <p:nvSpPr>
          <p:cNvPr id="8" name="Rectangle 7">
            <a:extLst>
              <a:ext uri="{FF2B5EF4-FFF2-40B4-BE49-F238E27FC236}">
                <a16:creationId xmlns:a16="http://schemas.microsoft.com/office/drawing/2014/main" id="{44CF2B66-E2A7-468F-A0CF-936F0B1C7D2D}"/>
              </a:ext>
            </a:extLst>
          </p:cNvPr>
          <p:cNvSpPr>
            <a:spLocks noGrp="1"/>
          </p:cNvSpPr>
          <p:nvPr/>
        </p:nvSpPr>
        <p:spPr>
          <a:xfrm>
            <a:off x="3333750" y="2000250"/>
            <a:ext cx="3714750" cy="2476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WHY IT IS BUILT THIS WAY</a:t>
            </a:r>
          </a:p>
        </p:txBody>
      </p:sp>
      <p:sp>
        <p:nvSpPr>
          <p:cNvPr id="9" name="Rectangle 8">
            <a:extLst>
              <a:ext uri="{FF2B5EF4-FFF2-40B4-BE49-F238E27FC236}">
                <a16:creationId xmlns:a16="http://schemas.microsoft.com/office/drawing/2014/main" id="{E294B823-EF26-472A-9275-AAB4ADFF9FCF}"/>
              </a:ext>
            </a:extLst>
          </p:cNvPr>
          <p:cNvSpPr>
            <a:spLocks noGrp="1"/>
          </p:cNvSpPr>
          <p:nvPr/>
        </p:nvSpPr>
        <p:spPr>
          <a:xfrm>
            <a:off x="7334250" y="2000250"/>
            <a:ext cx="4000500" cy="2476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WHY IT MATTERS CLINICALLY</a:t>
            </a:r>
          </a:p>
        </p:txBody>
      </p:sp>
      <p:sp>
        <p:nvSpPr>
          <p:cNvPr id="10" name="Rectangle: Rounded Corners 9">
            <a:extLst>
              <a:ext uri="{FF2B5EF4-FFF2-40B4-BE49-F238E27FC236}">
                <a16:creationId xmlns:a16="http://schemas.microsoft.com/office/drawing/2014/main" id="{F1310A74-DFC8-44DE-AAB0-D93818B06826}"/>
              </a:ext>
            </a:extLst>
          </p:cNvPr>
          <p:cNvSpPr>
            <a:spLocks noGrp="1"/>
          </p:cNvSpPr>
          <p:nvPr/>
        </p:nvSpPr>
        <p:spPr>
          <a:xfrm>
            <a:off x="514350" y="2333625"/>
            <a:ext cx="11163300" cy="723900"/>
          </a:xfrm>
          <a:prstGeom prst="roundRect">
            <a:avLst>
              <a:gd name="adj" fmla="val 15789"/>
            </a:avLst>
          </a:prstGeom>
          <a:solidFill>
            <a:srgbClr val="FFFFFF"/>
          </a:solidFill>
          <a:ln w="9525">
            <a:solidFill>
              <a:srgbClr val="D5E1E7"/>
            </a:solidFill>
            <a:prstDash val="solid"/>
          </a:ln>
        </p:spPr>
        <p:txBody>
          <a:bodyPr/>
          <a:lstStyle/>
          <a:p>
            <a:endParaRPr lang="en-GB"/>
          </a:p>
        </p:txBody>
      </p:sp>
      <p:sp>
        <p:nvSpPr>
          <p:cNvPr id="11" name="Rectangle 10">
            <a:extLst>
              <a:ext uri="{FF2B5EF4-FFF2-40B4-BE49-F238E27FC236}">
                <a16:creationId xmlns:a16="http://schemas.microsoft.com/office/drawing/2014/main" id="{7E13F9BF-1EDD-42D7-804B-2D85C03158A4}"/>
              </a:ext>
            </a:extLst>
          </p:cNvPr>
          <p:cNvSpPr>
            <a:spLocks noGrp="1"/>
          </p:cNvSpPr>
          <p:nvPr/>
        </p:nvSpPr>
        <p:spPr>
          <a:xfrm>
            <a:off x="685800" y="24765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Glomerular capillaries</a:t>
            </a:r>
          </a:p>
        </p:txBody>
      </p:sp>
      <p:sp>
        <p:nvSpPr>
          <p:cNvPr id="12" name="Rectangle 11">
            <a:extLst>
              <a:ext uri="{FF2B5EF4-FFF2-40B4-BE49-F238E27FC236}">
                <a16:creationId xmlns:a16="http://schemas.microsoft.com/office/drawing/2014/main" id="{5A3FBA0B-1BF9-4CE8-8589-0883A279B9D9}"/>
              </a:ext>
            </a:extLst>
          </p:cNvPr>
          <p:cNvSpPr>
            <a:spLocks noGrp="1"/>
          </p:cNvSpPr>
          <p:nvPr/>
        </p:nvSpPr>
        <p:spPr>
          <a:xfrm>
            <a:off x="3333750" y="24479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High-pressure fenestrated capillaries allow water and small solutes to enter the nephron.</a:t>
            </a:r>
          </a:p>
        </p:txBody>
      </p:sp>
      <p:sp>
        <p:nvSpPr>
          <p:cNvPr id="13" name="Rectangle 12">
            <a:extLst>
              <a:ext uri="{FF2B5EF4-FFF2-40B4-BE49-F238E27FC236}">
                <a16:creationId xmlns:a16="http://schemas.microsoft.com/office/drawing/2014/main" id="{150CBE02-DE89-4AC4-B74E-1DD0B6B6D531}"/>
              </a:ext>
            </a:extLst>
          </p:cNvPr>
          <p:cNvSpPr>
            <a:spLocks noGrp="1"/>
          </p:cNvSpPr>
          <p:nvPr/>
        </p:nvSpPr>
        <p:spPr>
          <a:xfrm>
            <a:off x="7334250" y="24479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Low renal perfusion reduces filtration and may contribute to reduced urine output.</a:t>
            </a:r>
          </a:p>
        </p:txBody>
      </p:sp>
      <p:sp>
        <p:nvSpPr>
          <p:cNvPr id="14" name="Rectangle: Rounded Corners 13">
            <a:extLst>
              <a:ext uri="{FF2B5EF4-FFF2-40B4-BE49-F238E27FC236}">
                <a16:creationId xmlns:a16="http://schemas.microsoft.com/office/drawing/2014/main" id="{DB27C330-4D78-42D1-A35B-840EAF2CD1CB}"/>
              </a:ext>
            </a:extLst>
          </p:cNvPr>
          <p:cNvSpPr>
            <a:spLocks noGrp="1"/>
          </p:cNvSpPr>
          <p:nvPr/>
        </p:nvSpPr>
        <p:spPr>
          <a:xfrm>
            <a:off x="514350" y="3209925"/>
            <a:ext cx="11163300" cy="723900"/>
          </a:xfrm>
          <a:prstGeom prst="roundRect">
            <a:avLst>
              <a:gd name="adj" fmla="val 15789"/>
            </a:avLst>
          </a:prstGeom>
          <a:solidFill>
            <a:srgbClr val="F4F8FA"/>
          </a:solidFill>
          <a:ln w="9525">
            <a:solidFill>
              <a:srgbClr val="D5E1E7"/>
            </a:solidFill>
            <a:prstDash val="solid"/>
          </a:ln>
        </p:spPr>
        <p:txBody>
          <a:bodyPr/>
          <a:lstStyle/>
          <a:p>
            <a:endParaRPr lang="en-GB"/>
          </a:p>
        </p:txBody>
      </p:sp>
      <p:sp>
        <p:nvSpPr>
          <p:cNvPr id="15" name="Rectangle 14">
            <a:extLst>
              <a:ext uri="{FF2B5EF4-FFF2-40B4-BE49-F238E27FC236}">
                <a16:creationId xmlns:a16="http://schemas.microsoft.com/office/drawing/2014/main" id="{36DED05D-C401-4604-B7FD-DED033E596C1}"/>
              </a:ext>
            </a:extLst>
          </p:cNvPr>
          <p:cNvSpPr>
            <a:spLocks noGrp="1"/>
          </p:cNvSpPr>
          <p:nvPr/>
        </p:nvSpPr>
        <p:spPr>
          <a:xfrm>
            <a:off x="685800" y="33528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Proximal tubule</a:t>
            </a:r>
          </a:p>
        </p:txBody>
      </p:sp>
      <p:sp>
        <p:nvSpPr>
          <p:cNvPr id="16" name="Rectangle 15">
            <a:extLst>
              <a:ext uri="{FF2B5EF4-FFF2-40B4-BE49-F238E27FC236}">
                <a16:creationId xmlns:a16="http://schemas.microsoft.com/office/drawing/2014/main" id="{9AC221F4-C054-46A2-8681-F203E88CC52A}"/>
              </a:ext>
            </a:extLst>
          </p:cNvPr>
          <p:cNvSpPr>
            <a:spLocks noGrp="1"/>
          </p:cNvSpPr>
          <p:nvPr/>
        </p:nvSpPr>
        <p:spPr>
          <a:xfrm>
            <a:off x="3333750" y="33242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A brush border creates a large surface area for reabsorbing filtered water and useful solutes.</a:t>
            </a:r>
          </a:p>
        </p:txBody>
      </p:sp>
      <p:sp>
        <p:nvSpPr>
          <p:cNvPr id="17" name="Rectangle 16">
            <a:extLst>
              <a:ext uri="{FF2B5EF4-FFF2-40B4-BE49-F238E27FC236}">
                <a16:creationId xmlns:a16="http://schemas.microsoft.com/office/drawing/2014/main" id="{B3EDEF9A-21A1-4012-A246-73851A6E4E93}"/>
              </a:ext>
            </a:extLst>
          </p:cNvPr>
          <p:cNvSpPr>
            <a:spLocks noGrp="1"/>
          </p:cNvSpPr>
          <p:nvPr/>
        </p:nvSpPr>
        <p:spPr>
          <a:xfrm>
            <a:off x="7334250" y="33242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Tubular injury can cause valuable substances to remain in urine and disrupt fluid balance.</a:t>
            </a:r>
          </a:p>
        </p:txBody>
      </p:sp>
      <p:sp>
        <p:nvSpPr>
          <p:cNvPr id="18" name="Rectangle: Rounded Corners 17">
            <a:extLst>
              <a:ext uri="{FF2B5EF4-FFF2-40B4-BE49-F238E27FC236}">
                <a16:creationId xmlns:a16="http://schemas.microsoft.com/office/drawing/2014/main" id="{FA1916F6-7A49-441D-AF4A-FC25288CEADD}"/>
              </a:ext>
            </a:extLst>
          </p:cNvPr>
          <p:cNvSpPr>
            <a:spLocks noGrp="1"/>
          </p:cNvSpPr>
          <p:nvPr/>
        </p:nvSpPr>
        <p:spPr>
          <a:xfrm>
            <a:off x="514350" y="4086225"/>
            <a:ext cx="11163300" cy="723900"/>
          </a:xfrm>
          <a:prstGeom prst="roundRect">
            <a:avLst>
              <a:gd name="adj" fmla="val 15789"/>
            </a:avLst>
          </a:prstGeom>
          <a:solidFill>
            <a:srgbClr val="FFFFFF"/>
          </a:solidFill>
          <a:ln w="9525">
            <a:solidFill>
              <a:srgbClr val="D5E1E7"/>
            </a:solidFill>
            <a:prstDash val="solid"/>
          </a:ln>
        </p:spPr>
        <p:txBody>
          <a:bodyPr/>
          <a:lstStyle/>
          <a:p>
            <a:endParaRPr lang="en-GB"/>
          </a:p>
        </p:txBody>
      </p:sp>
      <p:sp>
        <p:nvSpPr>
          <p:cNvPr id="19" name="Rectangle 18">
            <a:extLst>
              <a:ext uri="{FF2B5EF4-FFF2-40B4-BE49-F238E27FC236}">
                <a16:creationId xmlns:a16="http://schemas.microsoft.com/office/drawing/2014/main" id="{DD39BCB3-69EE-4B6A-BAB9-EB2969AA56C9}"/>
              </a:ext>
            </a:extLst>
          </p:cNvPr>
          <p:cNvSpPr>
            <a:spLocks noGrp="1"/>
          </p:cNvSpPr>
          <p:nvPr/>
        </p:nvSpPr>
        <p:spPr>
          <a:xfrm>
            <a:off x="685800" y="42291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Loop of Henle</a:t>
            </a:r>
          </a:p>
        </p:txBody>
      </p:sp>
      <p:sp>
        <p:nvSpPr>
          <p:cNvPr id="20" name="Rectangle 19">
            <a:extLst>
              <a:ext uri="{FF2B5EF4-FFF2-40B4-BE49-F238E27FC236}">
                <a16:creationId xmlns:a16="http://schemas.microsoft.com/office/drawing/2014/main" id="{35ABD888-C2B5-4967-94E4-84DCCA0FD81D}"/>
              </a:ext>
            </a:extLst>
          </p:cNvPr>
          <p:cNvSpPr>
            <a:spLocks noGrp="1"/>
          </p:cNvSpPr>
          <p:nvPr/>
        </p:nvSpPr>
        <p:spPr>
          <a:xfrm>
            <a:off x="3333750" y="42005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Its arrangement in the medulla creates the concentration gradient needed to conserve water.</a:t>
            </a:r>
          </a:p>
        </p:txBody>
      </p:sp>
      <p:sp>
        <p:nvSpPr>
          <p:cNvPr id="21" name="Rectangle 20">
            <a:extLst>
              <a:ext uri="{FF2B5EF4-FFF2-40B4-BE49-F238E27FC236}">
                <a16:creationId xmlns:a16="http://schemas.microsoft.com/office/drawing/2014/main" id="{A25F158F-400D-40DE-88BB-A36B4FCAA88A}"/>
              </a:ext>
            </a:extLst>
          </p:cNvPr>
          <p:cNvSpPr>
            <a:spLocks noGrp="1"/>
          </p:cNvSpPr>
          <p:nvPr/>
        </p:nvSpPr>
        <p:spPr>
          <a:xfrm>
            <a:off x="7334250" y="42005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Without this gradient, the kidneys cannot concentrate urine effectively.</a:t>
            </a:r>
          </a:p>
        </p:txBody>
      </p:sp>
      <p:sp>
        <p:nvSpPr>
          <p:cNvPr id="22" name="Rectangle: Rounded Corners 21">
            <a:extLst>
              <a:ext uri="{FF2B5EF4-FFF2-40B4-BE49-F238E27FC236}">
                <a16:creationId xmlns:a16="http://schemas.microsoft.com/office/drawing/2014/main" id="{E45A9B14-97C5-46D6-BDB2-1406B5D82B2A}"/>
              </a:ext>
            </a:extLst>
          </p:cNvPr>
          <p:cNvSpPr>
            <a:spLocks noGrp="1"/>
          </p:cNvSpPr>
          <p:nvPr/>
        </p:nvSpPr>
        <p:spPr>
          <a:xfrm>
            <a:off x="514350" y="4962525"/>
            <a:ext cx="11163300" cy="723900"/>
          </a:xfrm>
          <a:prstGeom prst="roundRect">
            <a:avLst>
              <a:gd name="adj" fmla="val 15789"/>
            </a:avLst>
          </a:prstGeom>
          <a:solidFill>
            <a:srgbClr val="F4F8FA"/>
          </a:solidFill>
          <a:ln w="9525">
            <a:solidFill>
              <a:srgbClr val="D5E1E7"/>
            </a:solidFill>
            <a:prstDash val="solid"/>
          </a:ln>
        </p:spPr>
        <p:txBody>
          <a:bodyPr/>
          <a:lstStyle/>
          <a:p>
            <a:endParaRPr lang="en-GB"/>
          </a:p>
        </p:txBody>
      </p:sp>
      <p:sp>
        <p:nvSpPr>
          <p:cNvPr id="23" name="Rectangle 22">
            <a:extLst>
              <a:ext uri="{FF2B5EF4-FFF2-40B4-BE49-F238E27FC236}">
                <a16:creationId xmlns:a16="http://schemas.microsoft.com/office/drawing/2014/main" id="{F715BA72-386B-4074-A4C0-1BB723F8F8F6}"/>
              </a:ext>
            </a:extLst>
          </p:cNvPr>
          <p:cNvSpPr>
            <a:spLocks noGrp="1"/>
          </p:cNvSpPr>
          <p:nvPr/>
        </p:nvSpPr>
        <p:spPr>
          <a:xfrm>
            <a:off x="685800" y="51054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Collecting duct</a:t>
            </a:r>
          </a:p>
        </p:txBody>
      </p:sp>
      <p:sp>
        <p:nvSpPr>
          <p:cNvPr id="24" name="Rectangle 23">
            <a:extLst>
              <a:ext uri="{FF2B5EF4-FFF2-40B4-BE49-F238E27FC236}">
                <a16:creationId xmlns:a16="http://schemas.microsoft.com/office/drawing/2014/main" id="{98039277-C0F2-4783-B5FB-4A7473777BB6}"/>
              </a:ext>
            </a:extLst>
          </p:cNvPr>
          <p:cNvSpPr>
            <a:spLocks noGrp="1"/>
          </p:cNvSpPr>
          <p:nvPr/>
        </p:nvSpPr>
        <p:spPr>
          <a:xfrm>
            <a:off x="3333750" y="50768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ADH changes water permeability by increasing aquaporin channels.</a:t>
            </a:r>
          </a:p>
        </p:txBody>
      </p:sp>
      <p:sp>
        <p:nvSpPr>
          <p:cNvPr id="25" name="Rectangle 24">
            <a:extLst>
              <a:ext uri="{FF2B5EF4-FFF2-40B4-BE49-F238E27FC236}">
                <a16:creationId xmlns:a16="http://schemas.microsoft.com/office/drawing/2014/main" id="{C7615BDD-0A3D-411B-9141-4B04D4C72177}"/>
              </a:ext>
            </a:extLst>
          </p:cNvPr>
          <p:cNvSpPr>
            <a:spLocks noGrp="1"/>
          </p:cNvSpPr>
          <p:nvPr/>
        </p:nvSpPr>
        <p:spPr>
          <a:xfrm>
            <a:off x="7334250" y="50768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Higher ADH produces smaller volumes of more concentrated urine during water loss.</a:t>
            </a:r>
          </a:p>
        </p:txBody>
      </p:sp>
      <p:sp>
        <p:nvSpPr>
          <p:cNvPr id="26" name="Rectangle: Rounded Corners 25">
            <a:extLst>
              <a:ext uri="{FF2B5EF4-FFF2-40B4-BE49-F238E27FC236}">
                <a16:creationId xmlns:a16="http://schemas.microsoft.com/office/drawing/2014/main" id="{5535DF01-7D56-482C-A5D8-33FDD070B2EC}"/>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7" name="Rectangle 26">
            <a:extLst>
              <a:ext uri="{FF2B5EF4-FFF2-40B4-BE49-F238E27FC236}">
                <a16:creationId xmlns:a16="http://schemas.microsoft.com/office/drawing/2014/main" id="{99A07525-93CF-4B39-89C0-EF62E1609CCA}"/>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Academic interview link: use nephron structure to explain filtration, urine concentration, ADH and changes in urine output.</a:t>
            </a:r>
          </a:p>
        </p:txBody>
      </p:sp>
    </p:spTree>
    <p:extLst>
      <p:ext uri="{BB962C8B-B14F-4D97-AF65-F5344CB8AC3E}">
        <p14:creationId xmlns:p14="http://schemas.microsoft.com/office/powerpoint/2010/main" val="12982606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1820747-492D-4E5F-BBD8-7F037667E9E0}"/>
              </a:ext>
            </a:extLst>
          </p:cNvPr>
          <p:cNvSpPr>
            <a:spLocks noGrp="1"/>
          </p:cNvSpPr>
          <p:nvPr/>
        </p:nvSpPr>
        <p:spPr>
          <a:xfrm>
            <a:off x="0" y="0"/>
            <a:ext cx="142875" cy="6858000"/>
          </a:xfrm>
          <a:prstGeom prst="rect">
            <a:avLst/>
          </a:prstGeom>
          <a:solidFill>
            <a:srgbClr val="178A92"/>
          </a:solidFill>
          <a:ln w="0">
            <a:noFill/>
          </a:ln>
        </p:spPr>
        <p:txBody>
          <a:bodyPr/>
          <a:lstStyle/>
          <a:p>
            <a:endParaRPr lang="en-GB"/>
          </a:p>
        </p:txBody>
      </p:sp>
      <p:sp>
        <p:nvSpPr>
          <p:cNvPr id="2" name="Rectangle 1">
            <a:extLst>
              <a:ext uri="{FF2B5EF4-FFF2-40B4-BE49-F238E27FC236}">
                <a16:creationId xmlns:a16="http://schemas.microsoft.com/office/drawing/2014/main" id="{A4E2ACDD-B3A6-4019-BAF0-571B8B3BFB64}"/>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URINARY SYSTEM</a:t>
            </a:r>
          </a:p>
        </p:txBody>
      </p:sp>
      <p:sp>
        <p:nvSpPr>
          <p:cNvPr id="3" name="Rectangle 2">
            <a:extLst>
              <a:ext uri="{FF2B5EF4-FFF2-40B4-BE49-F238E27FC236}">
                <a16:creationId xmlns:a16="http://schemas.microsoft.com/office/drawing/2014/main" id="{B33E69EF-CBEB-45FF-9232-7584380237B5}"/>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The nephron: filtration to urine</a:t>
            </a:r>
          </a:p>
        </p:txBody>
      </p:sp>
      <p:sp>
        <p:nvSpPr>
          <p:cNvPr id="4" name="Rectangle 3">
            <a:extLst>
              <a:ext uri="{FF2B5EF4-FFF2-40B4-BE49-F238E27FC236}">
                <a16:creationId xmlns:a16="http://schemas.microsoft.com/office/drawing/2014/main" id="{8F596F81-33A2-48E0-9A77-78229131E3E6}"/>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22</a:t>
            </a:r>
          </a:p>
        </p:txBody>
      </p:sp>
      <p:sp>
        <p:nvSpPr>
          <p:cNvPr id="5" name="Rectangle 4">
            <a:extLst>
              <a:ext uri="{FF2B5EF4-FFF2-40B4-BE49-F238E27FC236}">
                <a16:creationId xmlns:a16="http://schemas.microsoft.com/office/drawing/2014/main" id="{9A7C7778-CB78-4A87-81F5-D64C52904496}"/>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Rounded Corners 5">
            <a:extLst>
              <a:ext uri="{FF2B5EF4-FFF2-40B4-BE49-F238E27FC236}">
                <a16:creationId xmlns:a16="http://schemas.microsoft.com/office/drawing/2014/main" id="{B64A68CF-325E-4C4B-B8D0-95E29013AE4E}"/>
              </a:ext>
            </a:extLst>
          </p:cNvPr>
          <p:cNvSpPr>
            <a:spLocks noGrp="1"/>
          </p:cNvSpPr>
          <p:nvPr/>
        </p:nvSpPr>
        <p:spPr>
          <a:xfrm>
            <a:off x="514350" y="1571625"/>
            <a:ext cx="2118360" cy="3524250"/>
          </a:xfrm>
          <a:prstGeom prst="roundRect">
            <a:avLst>
              <a:gd name="adj" fmla="val 7194"/>
            </a:avLst>
          </a:prstGeom>
          <a:solidFill>
            <a:srgbClr val="FFFFFF"/>
          </a:solidFill>
          <a:ln w="9525">
            <a:solidFill>
              <a:srgbClr val="D5E1E7"/>
            </a:solidFill>
            <a:prstDash val="solid"/>
          </a:ln>
        </p:spPr>
        <p:txBody>
          <a:bodyPr/>
          <a:lstStyle/>
          <a:p>
            <a:endParaRPr lang="en-GB"/>
          </a:p>
        </p:txBody>
      </p:sp>
      <p:sp>
        <p:nvSpPr>
          <p:cNvPr id="7" name="Rectangle 6">
            <a:extLst>
              <a:ext uri="{FF2B5EF4-FFF2-40B4-BE49-F238E27FC236}">
                <a16:creationId xmlns:a16="http://schemas.microsoft.com/office/drawing/2014/main" id="{0744599E-50B0-4DAF-8951-C0A9CEB2F74F}"/>
              </a:ext>
            </a:extLst>
          </p:cNvPr>
          <p:cNvSpPr>
            <a:spLocks noGrp="1"/>
          </p:cNvSpPr>
          <p:nvPr/>
        </p:nvSpPr>
        <p:spPr>
          <a:xfrm>
            <a:off x="514350" y="1571625"/>
            <a:ext cx="2118360" cy="76200"/>
          </a:xfrm>
          <a:prstGeom prst="rect">
            <a:avLst/>
          </a:prstGeom>
          <a:solidFill>
            <a:srgbClr val="EF6A5B"/>
          </a:solidFill>
          <a:ln w="0">
            <a:noFill/>
          </a:ln>
        </p:spPr>
        <p:txBody>
          <a:bodyPr/>
          <a:lstStyle/>
          <a:p>
            <a:endParaRPr lang="en-GB"/>
          </a:p>
        </p:txBody>
      </p:sp>
      <p:sp>
        <p:nvSpPr>
          <p:cNvPr id="8" name="Rectangle 7">
            <a:extLst>
              <a:ext uri="{FF2B5EF4-FFF2-40B4-BE49-F238E27FC236}">
                <a16:creationId xmlns:a16="http://schemas.microsoft.com/office/drawing/2014/main" id="{7E93E6F9-3FEF-4078-9709-EF52BC51BFD0}"/>
              </a:ext>
            </a:extLst>
          </p:cNvPr>
          <p:cNvSpPr>
            <a:spLocks noGrp="1"/>
          </p:cNvSpPr>
          <p:nvPr/>
        </p:nvSpPr>
        <p:spPr>
          <a:xfrm>
            <a:off x="666750"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EF6A5B"/>
                </a:solidFill>
                <a:latin typeface="Nimbus Sans"/>
                <a:ea typeface="Nimbus Sans"/>
                <a:cs typeface="Nimbus Sans"/>
              </a:defRPr>
            </a:pPr>
            <a:r>
              <a:rPr sz="2025" b="1">
                <a:solidFill>
                  <a:srgbClr val="EF6A5B"/>
                </a:solidFill>
                <a:latin typeface="Nimbus Sans"/>
                <a:ea typeface="Nimbus Sans"/>
                <a:cs typeface="Nimbus Sans"/>
              </a:rPr>
              <a:t>1</a:t>
            </a:r>
          </a:p>
        </p:txBody>
      </p:sp>
      <p:sp>
        <p:nvSpPr>
          <p:cNvPr id="9" name="Rectangle 8">
            <a:extLst>
              <a:ext uri="{FF2B5EF4-FFF2-40B4-BE49-F238E27FC236}">
                <a16:creationId xmlns:a16="http://schemas.microsoft.com/office/drawing/2014/main" id="{E9F9F6FF-0244-4471-B7B4-80C110D77E1B}"/>
              </a:ext>
            </a:extLst>
          </p:cNvPr>
          <p:cNvSpPr>
            <a:spLocks noGrp="1"/>
          </p:cNvSpPr>
          <p:nvPr/>
        </p:nvSpPr>
        <p:spPr>
          <a:xfrm>
            <a:off x="685800" y="2352675"/>
            <a:ext cx="1775460"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Glomerulus</a:t>
            </a:r>
          </a:p>
        </p:txBody>
      </p:sp>
      <p:sp>
        <p:nvSpPr>
          <p:cNvPr id="10" name="Rectangle 9">
            <a:extLst>
              <a:ext uri="{FF2B5EF4-FFF2-40B4-BE49-F238E27FC236}">
                <a16:creationId xmlns:a16="http://schemas.microsoft.com/office/drawing/2014/main" id="{9DFEDD57-A4D6-4740-88CC-2A8947CECEC4}"/>
              </a:ext>
            </a:extLst>
          </p:cNvPr>
          <p:cNvSpPr>
            <a:spLocks noGrp="1"/>
          </p:cNvSpPr>
          <p:nvPr/>
        </p:nvSpPr>
        <p:spPr>
          <a:xfrm>
            <a:off x="685800" y="2952750"/>
            <a:ext cx="1775460" cy="195262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Filters water and small solutes from blood.</a:t>
            </a:r>
          </a:p>
        </p:txBody>
      </p:sp>
      <p:sp>
        <p:nvSpPr>
          <p:cNvPr id="11" name="Rectangle: Rounded Corners 10">
            <a:extLst>
              <a:ext uri="{FF2B5EF4-FFF2-40B4-BE49-F238E27FC236}">
                <a16:creationId xmlns:a16="http://schemas.microsoft.com/office/drawing/2014/main" id="{E30F076F-AE10-4EF7-9BBA-805CDFFD526C}"/>
              </a:ext>
            </a:extLst>
          </p:cNvPr>
          <p:cNvSpPr>
            <a:spLocks noGrp="1"/>
          </p:cNvSpPr>
          <p:nvPr/>
        </p:nvSpPr>
        <p:spPr>
          <a:xfrm>
            <a:off x="2775585" y="1571625"/>
            <a:ext cx="2118360" cy="3524250"/>
          </a:xfrm>
          <a:prstGeom prst="roundRect">
            <a:avLst>
              <a:gd name="adj" fmla="val 7194"/>
            </a:avLst>
          </a:prstGeom>
          <a:solidFill>
            <a:srgbClr val="FFFFFF"/>
          </a:solidFill>
          <a:ln w="9525">
            <a:solidFill>
              <a:srgbClr val="D5E1E7"/>
            </a:solidFill>
            <a:prstDash val="solid"/>
          </a:ln>
        </p:spPr>
        <p:txBody>
          <a:bodyPr/>
          <a:lstStyle/>
          <a:p>
            <a:endParaRPr lang="en-GB"/>
          </a:p>
        </p:txBody>
      </p:sp>
      <p:sp>
        <p:nvSpPr>
          <p:cNvPr id="12" name="Rectangle 11">
            <a:extLst>
              <a:ext uri="{FF2B5EF4-FFF2-40B4-BE49-F238E27FC236}">
                <a16:creationId xmlns:a16="http://schemas.microsoft.com/office/drawing/2014/main" id="{9CD378F9-13C8-439C-999C-9D2BA35A778B}"/>
              </a:ext>
            </a:extLst>
          </p:cNvPr>
          <p:cNvSpPr>
            <a:spLocks noGrp="1"/>
          </p:cNvSpPr>
          <p:nvPr/>
        </p:nvSpPr>
        <p:spPr>
          <a:xfrm>
            <a:off x="2775585" y="1571625"/>
            <a:ext cx="2118360" cy="76200"/>
          </a:xfrm>
          <a:prstGeom prst="rect">
            <a:avLst/>
          </a:prstGeom>
          <a:solidFill>
            <a:srgbClr val="F28C3A"/>
          </a:solidFill>
          <a:ln w="0">
            <a:noFill/>
          </a:ln>
        </p:spPr>
        <p:txBody>
          <a:bodyPr/>
          <a:lstStyle/>
          <a:p>
            <a:endParaRPr lang="en-GB"/>
          </a:p>
        </p:txBody>
      </p:sp>
      <p:sp>
        <p:nvSpPr>
          <p:cNvPr id="13" name="Rectangle 12">
            <a:extLst>
              <a:ext uri="{FF2B5EF4-FFF2-40B4-BE49-F238E27FC236}">
                <a16:creationId xmlns:a16="http://schemas.microsoft.com/office/drawing/2014/main" id="{80504354-FD60-433B-A10C-B918EE35B476}"/>
              </a:ext>
            </a:extLst>
          </p:cNvPr>
          <p:cNvSpPr>
            <a:spLocks noGrp="1"/>
          </p:cNvSpPr>
          <p:nvPr/>
        </p:nvSpPr>
        <p:spPr>
          <a:xfrm>
            <a:off x="2927985"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F28C3A"/>
                </a:solidFill>
                <a:latin typeface="Nimbus Sans"/>
                <a:ea typeface="Nimbus Sans"/>
                <a:cs typeface="Nimbus Sans"/>
              </a:defRPr>
            </a:pPr>
            <a:r>
              <a:rPr sz="2025" b="1">
                <a:solidFill>
                  <a:srgbClr val="F28C3A"/>
                </a:solidFill>
                <a:latin typeface="Nimbus Sans"/>
                <a:ea typeface="Nimbus Sans"/>
                <a:cs typeface="Nimbus Sans"/>
              </a:rPr>
              <a:t>2</a:t>
            </a:r>
          </a:p>
        </p:txBody>
      </p:sp>
      <p:sp>
        <p:nvSpPr>
          <p:cNvPr id="14" name="Rectangle 13">
            <a:extLst>
              <a:ext uri="{FF2B5EF4-FFF2-40B4-BE49-F238E27FC236}">
                <a16:creationId xmlns:a16="http://schemas.microsoft.com/office/drawing/2014/main" id="{A937C8D7-00C1-4D94-B68D-3C7DE7F262BB}"/>
              </a:ext>
            </a:extLst>
          </p:cNvPr>
          <p:cNvSpPr>
            <a:spLocks noGrp="1"/>
          </p:cNvSpPr>
          <p:nvPr/>
        </p:nvSpPr>
        <p:spPr>
          <a:xfrm>
            <a:off x="2947035" y="2352675"/>
            <a:ext cx="1775460"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Proximal tubule</a:t>
            </a:r>
          </a:p>
        </p:txBody>
      </p:sp>
      <p:sp>
        <p:nvSpPr>
          <p:cNvPr id="15" name="Rectangle 14">
            <a:extLst>
              <a:ext uri="{FF2B5EF4-FFF2-40B4-BE49-F238E27FC236}">
                <a16:creationId xmlns:a16="http://schemas.microsoft.com/office/drawing/2014/main" id="{CE5BD3C1-CC8E-43F3-A9C5-DCD733E35188}"/>
              </a:ext>
            </a:extLst>
          </p:cNvPr>
          <p:cNvSpPr>
            <a:spLocks noGrp="1"/>
          </p:cNvSpPr>
          <p:nvPr/>
        </p:nvSpPr>
        <p:spPr>
          <a:xfrm>
            <a:off x="2947035" y="2952750"/>
            <a:ext cx="1775460" cy="195262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Reabsorbs most filtered water, sodium, glucose and amino acids.</a:t>
            </a:r>
          </a:p>
        </p:txBody>
      </p:sp>
      <p:sp>
        <p:nvSpPr>
          <p:cNvPr id="16" name="Rectangle: Rounded Corners 15">
            <a:extLst>
              <a:ext uri="{FF2B5EF4-FFF2-40B4-BE49-F238E27FC236}">
                <a16:creationId xmlns:a16="http://schemas.microsoft.com/office/drawing/2014/main" id="{7B7DC3B7-FE6C-4401-9DB5-1099EE70CC4D}"/>
              </a:ext>
            </a:extLst>
          </p:cNvPr>
          <p:cNvSpPr>
            <a:spLocks noGrp="1"/>
          </p:cNvSpPr>
          <p:nvPr/>
        </p:nvSpPr>
        <p:spPr>
          <a:xfrm>
            <a:off x="5036820" y="1571625"/>
            <a:ext cx="2118360" cy="3524250"/>
          </a:xfrm>
          <a:prstGeom prst="roundRect">
            <a:avLst>
              <a:gd name="adj" fmla="val 7194"/>
            </a:avLst>
          </a:prstGeom>
          <a:solidFill>
            <a:srgbClr val="FFFFFF"/>
          </a:solidFill>
          <a:ln w="9525">
            <a:solidFill>
              <a:srgbClr val="D5E1E7"/>
            </a:solidFill>
            <a:prstDash val="solid"/>
          </a:ln>
        </p:spPr>
        <p:txBody>
          <a:bodyPr/>
          <a:lstStyle/>
          <a:p>
            <a:endParaRPr lang="en-GB"/>
          </a:p>
        </p:txBody>
      </p:sp>
      <p:sp>
        <p:nvSpPr>
          <p:cNvPr id="17" name="Rectangle 16">
            <a:extLst>
              <a:ext uri="{FF2B5EF4-FFF2-40B4-BE49-F238E27FC236}">
                <a16:creationId xmlns:a16="http://schemas.microsoft.com/office/drawing/2014/main" id="{686D35CF-3E86-41FD-88D3-7A04FED582CB}"/>
              </a:ext>
            </a:extLst>
          </p:cNvPr>
          <p:cNvSpPr>
            <a:spLocks noGrp="1"/>
          </p:cNvSpPr>
          <p:nvPr/>
        </p:nvSpPr>
        <p:spPr>
          <a:xfrm>
            <a:off x="5036820" y="1571625"/>
            <a:ext cx="2118360" cy="76200"/>
          </a:xfrm>
          <a:prstGeom prst="rect">
            <a:avLst/>
          </a:prstGeom>
          <a:solidFill>
            <a:srgbClr val="7257A3"/>
          </a:solidFill>
          <a:ln w="0">
            <a:noFill/>
          </a:ln>
        </p:spPr>
        <p:txBody>
          <a:bodyPr/>
          <a:lstStyle/>
          <a:p>
            <a:endParaRPr lang="en-GB"/>
          </a:p>
        </p:txBody>
      </p:sp>
      <p:sp>
        <p:nvSpPr>
          <p:cNvPr id="18" name="Rectangle 17">
            <a:extLst>
              <a:ext uri="{FF2B5EF4-FFF2-40B4-BE49-F238E27FC236}">
                <a16:creationId xmlns:a16="http://schemas.microsoft.com/office/drawing/2014/main" id="{2FC27D3C-239B-4E38-B0CE-D52065C7796A}"/>
              </a:ext>
            </a:extLst>
          </p:cNvPr>
          <p:cNvSpPr>
            <a:spLocks noGrp="1"/>
          </p:cNvSpPr>
          <p:nvPr/>
        </p:nvSpPr>
        <p:spPr>
          <a:xfrm>
            <a:off x="5189220"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7257A3"/>
                </a:solidFill>
                <a:latin typeface="Nimbus Sans"/>
                <a:ea typeface="Nimbus Sans"/>
                <a:cs typeface="Nimbus Sans"/>
              </a:defRPr>
            </a:pPr>
            <a:r>
              <a:rPr sz="2025" b="1">
                <a:solidFill>
                  <a:srgbClr val="7257A3"/>
                </a:solidFill>
                <a:latin typeface="Nimbus Sans"/>
                <a:ea typeface="Nimbus Sans"/>
                <a:cs typeface="Nimbus Sans"/>
              </a:rPr>
              <a:t>3</a:t>
            </a:r>
          </a:p>
        </p:txBody>
      </p:sp>
      <p:sp>
        <p:nvSpPr>
          <p:cNvPr id="19" name="Rectangle 18">
            <a:extLst>
              <a:ext uri="{FF2B5EF4-FFF2-40B4-BE49-F238E27FC236}">
                <a16:creationId xmlns:a16="http://schemas.microsoft.com/office/drawing/2014/main" id="{3D23728D-A440-4D09-B916-6EEFFC482152}"/>
              </a:ext>
            </a:extLst>
          </p:cNvPr>
          <p:cNvSpPr>
            <a:spLocks noGrp="1"/>
          </p:cNvSpPr>
          <p:nvPr/>
        </p:nvSpPr>
        <p:spPr>
          <a:xfrm>
            <a:off x="5208270" y="2352675"/>
            <a:ext cx="1775460"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Loop of Henle</a:t>
            </a:r>
          </a:p>
        </p:txBody>
      </p:sp>
      <p:sp>
        <p:nvSpPr>
          <p:cNvPr id="20" name="Rectangle 19">
            <a:extLst>
              <a:ext uri="{FF2B5EF4-FFF2-40B4-BE49-F238E27FC236}">
                <a16:creationId xmlns:a16="http://schemas.microsoft.com/office/drawing/2014/main" id="{322C4184-2D9F-49AD-865D-A5090E813581}"/>
              </a:ext>
            </a:extLst>
          </p:cNvPr>
          <p:cNvSpPr>
            <a:spLocks noGrp="1"/>
          </p:cNvSpPr>
          <p:nvPr/>
        </p:nvSpPr>
        <p:spPr>
          <a:xfrm>
            <a:off x="5208270" y="2952750"/>
            <a:ext cx="1775460" cy="195262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Creates the concentration gradient used to conserve water.</a:t>
            </a:r>
          </a:p>
        </p:txBody>
      </p:sp>
      <p:sp>
        <p:nvSpPr>
          <p:cNvPr id="21" name="Rectangle: Rounded Corners 20">
            <a:extLst>
              <a:ext uri="{FF2B5EF4-FFF2-40B4-BE49-F238E27FC236}">
                <a16:creationId xmlns:a16="http://schemas.microsoft.com/office/drawing/2014/main" id="{E36F445C-8A41-4D4E-A6E5-8F5E8A71C770}"/>
              </a:ext>
            </a:extLst>
          </p:cNvPr>
          <p:cNvSpPr>
            <a:spLocks noGrp="1"/>
          </p:cNvSpPr>
          <p:nvPr/>
        </p:nvSpPr>
        <p:spPr>
          <a:xfrm>
            <a:off x="7298055" y="1571625"/>
            <a:ext cx="2118360" cy="3524250"/>
          </a:xfrm>
          <a:prstGeom prst="roundRect">
            <a:avLst>
              <a:gd name="adj" fmla="val 7194"/>
            </a:avLst>
          </a:prstGeom>
          <a:solidFill>
            <a:srgbClr val="FFFFFF"/>
          </a:solidFill>
          <a:ln w="9525">
            <a:solidFill>
              <a:srgbClr val="D5E1E7"/>
            </a:solidFill>
            <a:prstDash val="solid"/>
          </a:ln>
        </p:spPr>
        <p:txBody>
          <a:bodyPr/>
          <a:lstStyle/>
          <a:p>
            <a:endParaRPr lang="en-GB"/>
          </a:p>
        </p:txBody>
      </p:sp>
      <p:sp>
        <p:nvSpPr>
          <p:cNvPr id="22" name="Rectangle 21">
            <a:extLst>
              <a:ext uri="{FF2B5EF4-FFF2-40B4-BE49-F238E27FC236}">
                <a16:creationId xmlns:a16="http://schemas.microsoft.com/office/drawing/2014/main" id="{D031A563-B6A6-41B7-9E0C-14EA1F977F3D}"/>
              </a:ext>
            </a:extLst>
          </p:cNvPr>
          <p:cNvSpPr>
            <a:spLocks noGrp="1"/>
          </p:cNvSpPr>
          <p:nvPr/>
        </p:nvSpPr>
        <p:spPr>
          <a:xfrm>
            <a:off x="7298055" y="1571625"/>
            <a:ext cx="2118360" cy="76200"/>
          </a:xfrm>
          <a:prstGeom prst="rect">
            <a:avLst/>
          </a:prstGeom>
          <a:solidFill>
            <a:srgbClr val="31A9C4"/>
          </a:solidFill>
          <a:ln w="0">
            <a:noFill/>
          </a:ln>
        </p:spPr>
        <p:txBody>
          <a:bodyPr/>
          <a:lstStyle/>
          <a:p>
            <a:endParaRPr lang="en-GB"/>
          </a:p>
        </p:txBody>
      </p:sp>
      <p:sp>
        <p:nvSpPr>
          <p:cNvPr id="23" name="Rectangle 22">
            <a:extLst>
              <a:ext uri="{FF2B5EF4-FFF2-40B4-BE49-F238E27FC236}">
                <a16:creationId xmlns:a16="http://schemas.microsoft.com/office/drawing/2014/main" id="{33C2C957-166A-4485-A49B-B4299AF14032}"/>
              </a:ext>
            </a:extLst>
          </p:cNvPr>
          <p:cNvSpPr>
            <a:spLocks noGrp="1"/>
          </p:cNvSpPr>
          <p:nvPr/>
        </p:nvSpPr>
        <p:spPr>
          <a:xfrm>
            <a:off x="7450455"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31A9C4"/>
                </a:solidFill>
                <a:latin typeface="Nimbus Sans"/>
                <a:ea typeface="Nimbus Sans"/>
                <a:cs typeface="Nimbus Sans"/>
              </a:defRPr>
            </a:pPr>
            <a:r>
              <a:rPr sz="2025" b="1">
                <a:solidFill>
                  <a:srgbClr val="31A9C4"/>
                </a:solidFill>
                <a:latin typeface="Nimbus Sans"/>
                <a:ea typeface="Nimbus Sans"/>
                <a:cs typeface="Nimbus Sans"/>
              </a:rPr>
              <a:t>4</a:t>
            </a:r>
          </a:p>
        </p:txBody>
      </p:sp>
      <p:sp>
        <p:nvSpPr>
          <p:cNvPr id="24" name="Rectangle 23">
            <a:extLst>
              <a:ext uri="{FF2B5EF4-FFF2-40B4-BE49-F238E27FC236}">
                <a16:creationId xmlns:a16="http://schemas.microsoft.com/office/drawing/2014/main" id="{A2EDB643-587E-4B75-9B40-77DC4A0CF7C6}"/>
              </a:ext>
            </a:extLst>
          </p:cNvPr>
          <p:cNvSpPr>
            <a:spLocks noGrp="1"/>
          </p:cNvSpPr>
          <p:nvPr/>
        </p:nvSpPr>
        <p:spPr>
          <a:xfrm>
            <a:off x="7469505" y="2352675"/>
            <a:ext cx="1775460"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Distal tubule</a:t>
            </a:r>
          </a:p>
        </p:txBody>
      </p:sp>
      <p:sp>
        <p:nvSpPr>
          <p:cNvPr id="25" name="Rectangle 24">
            <a:extLst>
              <a:ext uri="{FF2B5EF4-FFF2-40B4-BE49-F238E27FC236}">
                <a16:creationId xmlns:a16="http://schemas.microsoft.com/office/drawing/2014/main" id="{EC589C03-58C3-4513-95AA-60FFB1C59ECA}"/>
              </a:ext>
            </a:extLst>
          </p:cNvPr>
          <p:cNvSpPr>
            <a:spLocks noGrp="1"/>
          </p:cNvSpPr>
          <p:nvPr/>
        </p:nvSpPr>
        <p:spPr>
          <a:xfrm>
            <a:off x="7469505" y="2952750"/>
            <a:ext cx="1775460" cy="195262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Fine-tunes electrolytes under hormonal control.</a:t>
            </a:r>
          </a:p>
        </p:txBody>
      </p:sp>
      <p:sp>
        <p:nvSpPr>
          <p:cNvPr id="26" name="Rectangle: Rounded Corners 25">
            <a:extLst>
              <a:ext uri="{FF2B5EF4-FFF2-40B4-BE49-F238E27FC236}">
                <a16:creationId xmlns:a16="http://schemas.microsoft.com/office/drawing/2014/main" id="{7B3D7F84-8FC4-4BEE-8757-8DDF0303D5CD}"/>
              </a:ext>
            </a:extLst>
          </p:cNvPr>
          <p:cNvSpPr>
            <a:spLocks noGrp="1"/>
          </p:cNvSpPr>
          <p:nvPr/>
        </p:nvSpPr>
        <p:spPr>
          <a:xfrm>
            <a:off x="9559290" y="1571625"/>
            <a:ext cx="2118360" cy="3524250"/>
          </a:xfrm>
          <a:prstGeom prst="roundRect">
            <a:avLst>
              <a:gd name="adj" fmla="val 7194"/>
            </a:avLst>
          </a:prstGeom>
          <a:solidFill>
            <a:srgbClr val="FFFFFF"/>
          </a:solidFill>
          <a:ln w="9525">
            <a:solidFill>
              <a:srgbClr val="D5E1E7"/>
            </a:solidFill>
            <a:prstDash val="solid"/>
          </a:ln>
        </p:spPr>
        <p:txBody>
          <a:bodyPr/>
          <a:lstStyle/>
          <a:p>
            <a:endParaRPr lang="en-GB"/>
          </a:p>
        </p:txBody>
      </p:sp>
      <p:sp>
        <p:nvSpPr>
          <p:cNvPr id="27" name="Rectangle 26">
            <a:extLst>
              <a:ext uri="{FF2B5EF4-FFF2-40B4-BE49-F238E27FC236}">
                <a16:creationId xmlns:a16="http://schemas.microsoft.com/office/drawing/2014/main" id="{62294980-19A4-40F4-AF2B-77E46A4CF42D}"/>
              </a:ext>
            </a:extLst>
          </p:cNvPr>
          <p:cNvSpPr>
            <a:spLocks noGrp="1"/>
          </p:cNvSpPr>
          <p:nvPr/>
        </p:nvSpPr>
        <p:spPr>
          <a:xfrm>
            <a:off x="9559290" y="1571625"/>
            <a:ext cx="2118360" cy="76200"/>
          </a:xfrm>
          <a:prstGeom prst="rect">
            <a:avLst/>
          </a:prstGeom>
          <a:solidFill>
            <a:srgbClr val="4D9B74"/>
          </a:solidFill>
          <a:ln w="0">
            <a:noFill/>
          </a:ln>
        </p:spPr>
        <p:txBody>
          <a:bodyPr/>
          <a:lstStyle/>
          <a:p>
            <a:endParaRPr lang="en-GB"/>
          </a:p>
        </p:txBody>
      </p:sp>
      <p:sp>
        <p:nvSpPr>
          <p:cNvPr id="28" name="Rectangle 27">
            <a:extLst>
              <a:ext uri="{FF2B5EF4-FFF2-40B4-BE49-F238E27FC236}">
                <a16:creationId xmlns:a16="http://schemas.microsoft.com/office/drawing/2014/main" id="{8CECC8EC-CA4A-4C56-955E-5F69CD9AA495}"/>
              </a:ext>
            </a:extLst>
          </p:cNvPr>
          <p:cNvSpPr>
            <a:spLocks noGrp="1"/>
          </p:cNvSpPr>
          <p:nvPr/>
        </p:nvSpPr>
        <p:spPr>
          <a:xfrm>
            <a:off x="9711690" y="1800225"/>
            <a:ext cx="381000" cy="381000"/>
          </a:xfrm>
          <a:prstGeom prst="rect">
            <a:avLst/>
          </a:prstGeom>
          <a:noFill/>
          <a:ln w="0">
            <a:noFill/>
          </a:ln>
        </p:spPr>
        <p:txBody>
          <a:bodyPr wrap="square" lIns="0" tIns="0" rIns="0" bIns="0" anchor="ctr">
            <a:normAutofit/>
          </a:bodyPr>
          <a:lstStyle/>
          <a:p>
            <a:pPr algn="ctr">
              <a:lnSpc>
                <a:spcPct val="104000"/>
              </a:lnSpc>
              <a:buNone/>
              <a:defRPr sz="2025" b="1">
                <a:solidFill>
                  <a:srgbClr val="4D9B74"/>
                </a:solidFill>
                <a:latin typeface="Nimbus Sans"/>
                <a:ea typeface="Nimbus Sans"/>
                <a:cs typeface="Nimbus Sans"/>
              </a:defRPr>
            </a:pPr>
            <a:r>
              <a:rPr sz="2025" b="1">
                <a:solidFill>
                  <a:srgbClr val="4D9B74"/>
                </a:solidFill>
                <a:latin typeface="Nimbus Sans"/>
                <a:ea typeface="Nimbus Sans"/>
                <a:cs typeface="Nimbus Sans"/>
              </a:rPr>
              <a:t>5</a:t>
            </a:r>
          </a:p>
        </p:txBody>
      </p:sp>
      <p:sp>
        <p:nvSpPr>
          <p:cNvPr id="29" name="Rectangle 28">
            <a:extLst>
              <a:ext uri="{FF2B5EF4-FFF2-40B4-BE49-F238E27FC236}">
                <a16:creationId xmlns:a16="http://schemas.microsoft.com/office/drawing/2014/main" id="{BDFD80A0-4777-4CD7-BAA9-5CEF8A9275BD}"/>
              </a:ext>
            </a:extLst>
          </p:cNvPr>
          <p:cNvSpPr>
            <a:spLocks noGrp="1"/>
          </p:cNvSpPr>
          <p:nvPr/>
        </p:nvSpPr>
        <p:spPr>
          <a:xfrm>
            <a:off x="9730740" y="2352675"/>
            <a:ext cx="1775460" cy="457200"/>
          </a:xfrm>
          <a:prstGeom prst="rect">
            <a:avLst/>
          </a:prstGeom>
          <a:noFill/>
          <a:ln w="0">
            <a:noFill/>
          </a:ln>
        </p:spPr>
        <p:txBody>
          <a:bodyPr wrap="square" lIns="0" tIns="0" rIns="0" bIns="0" anchor="t">
            <a:normAutofit/>
          </a:bodyPr>
          <a:lstStyle/>
          <a:p>
            <a:pPr algn="ctr">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Collecting duct</a:t>
            </a:r>
          </a:p>
        </p:txBody>
      </p:sp>
      <p:sp>
        <p:nvSpPr>
          <p:cNvPr id="30" name="Rectangle 29">
            <a:extLst>
              <a:ext uri="{FF2B5EF4-FFF2-40B4-BE49-F238E27FC236}">
                <a16:creationId xmlns:a16="http://schemas.microsoft.com/office/drawing/2014/main" id="{B1C36DEA-647C-4B17-9674-23B7F46C0D90}"/>
              </a:ext>
            </a:extLst>
          </p:cNvPr>
          <p:cNvSpPr>
            <a:spLocks noGrp="1"/>
          </p:cNvSpPr>
          <p:nvPr/>
        </p:nvSpPr>
        <p:spPr>
          <a:xfrm>
            <a:off x="9730740" y="2952750"/>
            <a:ext cx="1775460" cy="1952625"/>
          </a:xfrm>
          <a:prstGeom prst="rect">
            <a:avLst/>
          </a:prstGeom>
          <a:noFill/>
          <a:ln w="0">
            <a:noFill/>
          </a:ln>
        </p:spPr>
        <p:txBody>
          <a:bodyPr wrap="square" lIns="0" tIns="0" rIns="0" bIns="0" anchor="t">
            <a:normAutofit/>
          </a:bodyPr>
          <a:lstStyle/>
          <a:p>
            <a:pPr algn="ctr">
              <a:lnSpc>
                <a:spcPct val="104000"/>
              </a:lnSpc>
              <a:buNone/>
              <a:defRPr sz="1275" b="0">
                <a:solidFill>
                  <a:srgbClr val="587080"/>
                </a:solidFill>
                <a:latin typeface="Nimbus Sans"/>
                <a:ea typeface="Nimbus Sans"/>
                <a:cs typeface="Nimbus Sans"/>
              </a:defRPr>
            </a:pPr>
            <a:r>
              <a:rPr sz="1275" b="0">
                <a:solidFill>
                  <a:srgbClr val="587080"/>
                </a:solidFill>
                <a:latin typeface="Nimbus Sans"/>
                <a:ea typeface="Nimbus Sans"/>
                <a:cs typeface="Nimbus Sans"/>
              </a:rPr>
              <a:t>ADH alters water reabsorption before urine enters the renal pelvis.</a:t>
            </a:r>
          </a:p>
        </p:txBody>
      </p:sp>
      <p:sp>
        <p:nvSpPr>
          <p:cNvPr id="31" name="Rectangle: Rounded Corners 30">
            <a:extLst>
              <a:ext uri="{FF2B5EF4-FFF2-40B4-BE49-F238E27FC236}">
                <a16:creationId xmlns:a16="http://schemas.microsoft.com/office/drawing/2014/main" id="{B237A094-950A-425A-AB7C-969D46869869}"/>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32" name="Rectangle 31">
            <a:extLst>
              <a:ext uri="{FF2B5EF4-FFF2-40B4-BE49-F238E27FC236}">
                <a16:creationId xmlns:a16="http://schemas.microsoft.com/office/drawing/2014/main" id="{EEFF559E-0BE5-4C2B-A5F6-A43C7C9EB8E0}"/>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Filtration removes material from blood. Reabsorption returns needed substances.</a:t>
            </a:r>
          </a:p>
        </p:txBody>
      </p:sp>
    </p:spTree>
    <p:extLst>
      <p:ext uri="{BB962C8B-B14F-4D97-AF65-F5344CB8AC3E}">
        <p14:creationId xmlns:p14="http://schemas.microsoft.com/office/powerpoint/2010/main" val="802544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001F4823-2FB4-475E-83A9-CD171C32BB4E}"/>
              </a:ext>
            </a:extLst>
          </p:cNvPr>
          <p:cNvSpPr>
            <a:spLocks noGrp="1"/>
          </p:cNvSpPr>
          <p:nvPr/>
        </p:nvSpPr>
        <p:spPr>
          <a:xfrm>
            <a:off x="0" y="0"/>
            <a:ext cx="142875" cy="6858000"/>
          </a:xfrm>
          <a:prstGeom prst="rect">
            <a:avLst/>
          </a:prstGeom>
          <a:solidFill>
            <a:srgbClr val="178A92"/>
          </a:solidFill>
          <a:ln w="0">
            <a:noFill/>
          </a:ln>
        </p:spPr>
        <p:txBody>
          <a:bodyPr/>
          <a:lstStyle/>
          <a:p>
            <a:endParaRPr lang="en-GB"/>
          </a:p>
        </p:txBody>
      </p:sp>
      <p:sp>
        <p:nvSpPr>
          <p:cNvPr id="2" name="Rectangle 1">
            <a:extLst>
              <a:ext uri="{FF2B5EF4-FFF2-40B4-BE49-F238E27FC236}">
                <a16:creationId xmlns:a16="http://schemas.microsoft.com/office/drawing/2014/main" id="{12098E9C-01D5-48C7-A724-8DF3280672D4}"/>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URINARY SYSTEM</a:t>
            </a:r>
          </a:p>
        </p:txBody>
      </p:sp>
      <p:sp>
        <p:nvSpPr>
          <p:cNvPr id="3" name="Rectangle 2">
            <a:extLst>
              <a:ext uri="{FF2B5EF4-FFF2-40B4-BE49-F238E27FC236}">
                <a16:creationId xmlns:a16="http://schemas.microsoft.com/office/drawing/2014/main" id="{A1ED4BAD-996E-4101-A0D5-826CB8844DF9}"/>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ADH, RAAS and fluid balance</a:t>
            </a:r>
          </a:p>
        </p:txBody>
      </p:sp>
      <p:sp>
        <p:nvSpPr>
          <p:cNvPr id="4" name="Rectangle 3">
            <a:extLst>
              <a:ext uri="{FF2B5EF4-FFF2-40B4-BE49-F238E27FC236}">
                <a16:creationId xmlns:a16="http://schemas.microsoft.com/office/drawing/2014/main" id="{B3F3C4DE-72E0-4063-A0F0-077162332F56}"/>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23</a:t>
            </a:r>
          </a:p>
        </p:txBody>
      </p:sp>
      <p:sp>
        <p:nvSpPr>
          <p:cNvPr id="5" name="Rectangle 4">
            <a:extLst>
              <a:ext uri="{FF2B5EF4-FFF2-40B4-BE49-F238E27FC236}">
                <a16:creationId xmlns:a16="http://schemas.microsoft.com/office/drawing/2014/main" id="{7D4D3F9D-F4F9-46F9-BD91-46B0130BEBA6}"/>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pic>
        <p:nvPicPr>
          <p:cNvPr id="26" name="Picture 25"/>
          <p:cNvPicPr>
            <a:picLocks noChangeAspect="1"/>
          </p:cNvPicPr>
          <p:nvPr/>
        </p:nvPicPr>
        <p:blipFill>
          <a:blip r:embed="rId3"/>
          <a:stretch/>
        </p:blipFill>
        <p:spPr>
          <a:xfrm>
            <a:off x="825500" y="1381125"/>
            <a:ext cx="3016250" cy="4524375"/>
          </a:xfrm>
          <a:prstGeom prst="rect">
            <a:avLst/>
          </a:prstGeom>
        </p:spPr>
      </p:pic>
      <p:sp>
        <p:nvSpPr>
          <p:cNvPr id="7" name="Rectangle: Rounded Corners 6">
            <a:extLst>
              <a:ext uri="{FF2B5EF4-FFF2-40B4-BE49-F238E27FC236}">
                <a16:creationId xmlns:a16="http://schemas.microsoft.com/office/drawing/2014/main" id="{546FCC5C-AD0C-4F64-8C15-1009F4F27074}"/>
              </a:ext>
            </a:extLst>
          </p:cNvPr>
          <p:cNvSpPr>
            <a:spLocks noGrp="1"/>
          </p:cNvSpPr>
          <p:nvPr/>
        </p:nvSpPr>
        <p:spPr>
          <a:xfrm>
            <a:off x="4429125" y="1428750"/>
            <a:ext cx="6810375" cy="1238250"/>
          </a:xfrm>
          <a:prstGeom prst="roundRect">
            <a:avLst>
              <a:gd name="adj" fmla="val 13846"/>
            </a:avLst>
          </a:prstGeom>
          <a:solidFill>
            <a:srgbClr val="EAF5F8"/>
          </a:solidFill>
          <a:ln w="9525">
            <a:solidFill>
              <a:srgbClr val="EAF5F8"/>
            </a:solidFill>
            <a:prstDash val="solid"/>
          </a:ln>
        </p:spPr>
        <p:txBody>
          <a:bodyPr/>
          <a:lstStyle/>
          <a:p>
            <a:endParaRPr lang="en-GB"/>
          </a:p>
        </p:txBody>
      </p:sp>
      <p:sp>
        <p:nvSpPr>
          <p:cNvPr id="8" name="Rectangle 7">
            <a:extLst>
              <a:ext uri="{FF2B5EF4-FFF2-40B4-BE49-F238E27FC236}">
                <a16:creationId xmlns:a16="http://schemas.microsoft.com/office/drawing/2014/main" id="{82F76284-3A2D-4C99-AAE3-F531304A9A4F}"/>
              </a:ext>
            </a:extLst>
          </p:cNvPr>
          <p:cNvSpPr>
            <a:spLocks noGrp="1"/>
          </p:cNvSpPr>
          <p:nvPr/>
        </p:nvSpPr>
        <p:spPr>
          <a:xfrm>
            <a:off x="4429125" y="1428750"/>
            <a:ext cx="66675" cy="1238250"/>
          </a:xfrm>
          <a:prstGeom prst="rect">
            <a:avLst/>
          </a:prstGeom>
          <a:solidFill>
            <a:srgbClr val="178A92"/>
          </a:solidFill>
          <a:ln w="0">
            <a:noFill/>
          </a:ln>
        </p:spPr>
        <p:txBody>
          <a:bodyPr/>
          <a:lstStyle/>
          <a:p>
            <a:endParaRPr lang="en-GB"/>
          </a:p>
        </p:txBody>
      </p:sp>
      <p:sp>
        <p:nvSpPr>
          <p:cNvPr id="9" name="Rectangle 8">
            <a:extLst>
              <a:ext uri="{FF2B5EF4-FFF2-40B4-BE49-F238E27FC236}">
                <a16:creationId xmlns:a16="http://schemas.microsoft.com/office/drawing/2014/main" id="{69BFB3B0-8A2E-4662-88A7-D159395397F3}"/>
              </a:ext>
            </a:extLst>
          </p:cNvPr>
          <p:cNvSpPr>
            <a:spLocks noGrp="1"/>
          </p:cNvSpPr>
          <p:nvPr/>
        </p:nvSpPr>
        <p:spPr>
          <a:xfrm>
            <a:off x="4657725" y="1590675"/>
            <a:ext cx="641032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ADH</a:t>
            </a:r>
          </a:p>
        </p:txBody>
      </p:sp>
      <p:sp>
        <p:nvSpPr>
          <p:cNvPr id="10" name="Rectangle 9">
            <a:extLst>
              <a:ext uri="{FF2B5EF4-FFF2-40B4-BE49-F238E27FC236}">
                <a16:creationId xmlns:a16="http://schemas.microsoft.com/office/drawing/2014/main" id="{1319A913-3CE6-4026-80EF-0F868C683A36}"/>
              </a:ext>
            </a:extLst>
          </p:cNvPr>
          <p:cNvSpPr>
            <a:spLocks noGrp="1"/>
          </p:cNvSpPr>
          <p:nvPr/>
        </p:nvSpPr>
        <p:spPr>
          <a:xfrm>
            <a:off x="4657725" y="1943100"/>
            <a:ext cx="6410325" cy="59055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Water loss raises plasma osmolality. ADH increases water reabsorption in collecting ducts, reducing urine volume.</a:t>
            </a:r>
          </a:p>
        </p:txBody>
      </p:sp>
      <p:sp>
        <p:nvSpPr>
          <p:cNvPr id="11" name="Rectangle: Rounded Corners 10">
            <a:extLst>
              <a:ext uri="{FF2B5EF4-FFF2-40B4-BE49-F238E27FC236}">
                <a16:creationId xmlns:a16="http://schemas.microsoft.com/office/drawing/2014/main" id="{58833480-D065-41F7-85AE-747D8A449FF6}"/>
              </a:ext>
            </a:extLst>
          </p:cNvPr>
          <p:cNvSpPr>
            <a:spLocks noGrp="1"/>
          </p:cNvSpPr>
          <p:nvPr/>
        </p:nvSpPr>
        <p:spPr>
          <a:xfrm>
            <a:off x="4429125" y="2952750"/>
            <a:ext cx="6810375" cy="1428750"/>
          </a:xfrm>
          <a:prstGeom prst="roundRect">
            <a:avLst>
              <a:gd name="adj" fmla="val 12000"/>
            </a:avLst>
          </a:prstGeom>
          <a:solidFill>
            <a:srgbClr val="FFF7E5"/>
          </a:solidFill>
          <a:ln w="9525">
            <a:solidFill>
              <a:srgbClr val="FFF7E5"/>
            </a:solidFill>
            <a:prstDash val="solid"/>
          </a:ln>
        </p:spPr>
        <p:txBody>
          <a:bodyPr/>
          <a:lstStyle/>
          <a:p>
            <a:endParaRPr lang="en-GB"/>
          </a:p>
        </p:txBody>
      </p:sp>
      <p:sp>
        <p:nvSpPr>
          <p:cNvPr id="12" name="Rectangle 11">
            <a:extLst>
              <a:ext uri="{FF2B5EF4-FFF2-40B4-BE49-F238E27FC236}">
                <a16:creationId xmlns:a16="http://schemas.microsoft.com/office/drawing/2014/main" id="{805C61D6-4CA1-45E0-8FD8-B30911016656}"/>
              </a:ext>
            </a:extLst>
          </p:cNvPr>
          <p:cNvSpPr>
            <a:spLocks noGrp="1"/>
          </p:cNvSpPr>
          <p:nvPr/>
        </p:nvSpPr>
        <p:spPr>
          <a:xfrm>
            <a:off x="4429125" y="2952750"/>
            <a:ext cx="66675" cy="1428750"/>
          </a:xfrm>
          <a:prstGeom prst="rect">
            <a:avLst/>
          </a:prstGeom>
          <a:solidFill>
            <a:srgbClr val="F28C3A"/>
          </a:solidFill>
          <a:ln w="0">
            <a:noFill/>
          </a:ln>
        </p:spPr>
        <p:txBody>
          <a:bodyPr/>
          <a:lstStyle/>
          <a:p>
            <a:endParaRPr lang="en-GB"/>
          </a:p>
        </p:txBody>
      </p:sp>
      <p:sp>
        <p:nvSpPr>
          <p:cNvPr id="13" name="Rectangle 12">
            <a:extLst>
              <a:ext uri="{FF2B5EF4-FFF2-40B4-BE49-F238E27FC236}">
                <a16:creationId xmlns:a16="http://schemas.microsoft.com/office/drawing/2014/main" id="{9815B40C-808A-4F5D-8FC7-131E35B25416}"/>
              </a:ext>
            </a:extLst>
          </p:cNvPr>
          <p:cNvSpPr>
            <a:spLocks noGrp="1"/>
          </p:cNvSpPr>
          <p:nvPr/>
        </p:nvSpPr>
        <p:spPr>
          <a:xfrm>
            <a:off x="4657725" y="3114675"/>
            <a:ext cx="641032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Renin-angiotensin-aldosterone system</a:t>
            </a:r>
          </a:p>
        </p:txBody>
      </p:sp>
      <p:sp>
        <p:nvSpPr>
          <p:cNvPr id="14" name="Rectangle 13">
            <a:extLst>
              <a:ext uri="{FF2B5EF4-FFF2-40B4-BE49-F238E27FC236}">
                <a16:creationId xmlns:a16="http://schemas.microsoft.com/office/drawing/2014/main" id="{160562BF-4995-4BB9-982F-85D3875541E5}"/>
              </a:ext>
            </a:extLst>
          </p:cNvPr>
          <p:cNvSpPr>
            <a:spLocks noGrp="1"/>
          </p:cNvSpPr>
          <p:nvPr/>
        </p:nvSpPr>
        <p:spPr>
          <a:xfrm>
            <a:off x="4657725" y="3467100"/>
            <a:ext cx="6410325" cy="781050"/>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Low renal perfusion triggers renin. Angiotensin II constricts vessels. Aldosterone increases sodium reabsorption.</a:t>
            </a:r>
          </a:p>
        </p:txBody>
      </p:sp>
      <p:sp>
        <p:nvSpPr>
          <p:cNvPr id="15" name="Rectangle: Rounded Corners 14">
            <a:extLst>
              <a:ext uri="{FF2B5EF4-FFF2-40B4-BE49-F238E27FC236}">
                <a16:creationId xmlns:a16="http://schemas.microsoft.com/office/drawing/2014/main" id="{5F187F24-7AD0-4080-81DA-838C5F8F34D1}"/>
              </a:ext>
            </a:extLst>
          </p:cNvPr>
          <p:cNvSpPr>
            <a:spLocks noGrp="1"/>
          </p:cNvSpPr>
          <p:nvPr/>
        </p:nvSpPr>
        <p:spPr>
          <a:xfrm>
            <a:off x="4429125" y="4667250"/>
            <a:ext cx="6810375" cy="1095375"/>
          </a:xfrm>
          <a:prstGeom prst="roundRect">
            <a:avLst>
              <a:gd name="adj" fmla="val 15652"/>
            </a:avLst>
          </a:prstGeom>
          <a:solidFill>
            <a:srgbClr val="EDF7F1"/>
          </a:solidFill>
          <a:ln w="9525">
            <a:solidFill>
              <a:srgbClr val="EDF7F1"/>
            </a:solidFill>
            <a:prstDash val="solid"/>
          </a:ln>
        </p:spPr>
        <p:txBody>
          <a:bodyPr/>
          <a:lstStyle/>
          <a:p>
            <a:endParaRPr lang="en-GB"/>
          </a:p>
        </p:txBody>
      </p:sp>
      <p:sp>
        <p:nvSpPr>
          <p:cNvPr id="16" name="Rectangle 15">
            <a:extLst>
              <a:ext uri="{FF2B5EF4-FFF2-40B4-BE49-F238E27FC236}">
                <a16:creationId xmlns:a16="http://schemas.microsoft.com/office/drawing/2014/main" id="{CCD59F0A-112E-4725-B71D-855EEB3501C0}"/>
              </a:ext>
            </a:extLst>
          </p:cNvPr>
          <p:cNvSpPr>
            <a:spLocks noGrp="1"/>
          </p:cNvSpPr>
          <p:nvPr/>
        </p:nvSpPr>
        <p:spPr>
          <a:xfrm>
            <a:off x="4429125" y="4667250"/>
            <a:ext cx="66675" cy="1095375"/>
          </a:xfrm>
          <a:prstGeom prst="rect">
            <a:avLst/>
          </a:prstGeom>
          <a:solidFill>
            <a:srgbClr val="4D9B74"/>
          </a:solidFill>
          <a:ln w="0">
            <a:noFill/>
          </a:ln>
        </p:spPr>
        <p:txBody>
          <a:bodyPr/>
          <a:lstStyle/>
          <a:p>
            <a:endParaRPr lang="en-GB"/>
          </a:p>
        </p:txBody>
      </p:sp>
      <p:sp>
        <p:nvSpPr>
          <p:cNvPr id="17" name="Rectangle 16">
            <a:extLst>
              <a:ext uri="{FF2B5EF4-FFF2-40B4-BE49-F238E27FC236}">
                <a16:creationId xmlns:a16="http://schemas.microsoft.com/office/drawing/2014/main" id="{1E8DCECF-F997-47BF-B138-3DF2746F7488}"/>
              </a:ext>
            </a:extLst>
          </p:cNvPr>
          <p:cNvSpPr>
            <a:spLocks noGrp="1"/>
          </p:cNvSpPr>
          <p:nvPr/>
        </p:nvSpPr>
        <p:spPr>
          <a:xfrm>
            <a:off x="4657725" y="4829175"/>
            <a:ext cx="641032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Result</a:t>
            </a:r>
          </a:p>
        </p:txBody>
      </p:sp>
      <p:sp>
        <p:nvSpPr>
          <p:cNvPr id="18" name="Rectangle 17">
            <a:extLst>
              <a:ext uri="{FF2B5EF4-FFF2-40B4-BE49-F238E27FC236}">
                <a16:creationId xmlns:a16="http://schemas.microsoft.com/office/drawing/2014/main" id="{19E85F2B-5CB6-4E35-A037-CB743BD6E866}"/>
              </a:ext>
            </a:extLst>
          </p:cNvPr>
          <p:cNvSpPr>
            <a:spLocks noGrp="1"/>
          </p:cNvSpPr>
          <p:nvPr/>
        </p:nvSpPr>
        <p:spPr>
          <a:xfrm>
            <a:off x="4657725" y="5181600"/>
            <a:ext cx="6410325" cy="447675"/>
          </a:xfrm>
          <a:prstGeom prst="rect">
            <a:avLst/>
          </a:prstGeom>
          <a:noFill/>
          <a:ln w="0">
            <a:noFill/>
          </a:ln>
        </p:spPr>
        <p:txBody>
          <a:bodyPr wrap="square" lIns="0" tIns="0" rIns="0" bIns="0" anchor="t">
            <a:normAutofit fontScale="9910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The body conserves sodium and water and supports circulating volume and blood pressure.</a:t>
            </a:r>
          </a:p>
        </p:txBody>
      </p:sp>
      <p:sp>
        <p:nvSpPr>
          <p:cNvPr id="19" name="Rectangle: Rounded Corners 18">
            <a:extLst>
              <a:ext uri="{FF2B5EF4-FFF2-40B4-BE49-F238E27FC236}">
                <a16:creationId xmlns:a16="http://schemas.microsoft.com/office/drawing/2014/main" id="{C91DBEEA-F437-49D6-9393-35E250779E23}"/>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0" name="Rectangle 19">
            <a:extLst>
              <a:ext uri="{FF2B5EF4-FFF2-40B4-BE49-F238E27FC236}">
                <a16:creationId xmlns:a16="http://schemas.microsoft.com/office/drawing/2014/main" id="{2AAB10AE-1A3C-437F-B52A-7448196E8ED1}"/>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More ADH means more water reabsorbed and less urine produced.</a:t>
            </a:r>
          </a:p>
        </p:txBody>
      </p:sp>
    </p:spTree>
    <p:extLst>
      <p:ext uri="{BB962C8B-B14F-4D97-AF65-F5344CB8AC3E}">
        <p14:creationId xmlns:p14="http://schemas.microsoft.com/office/powerpoint/2010/main" val="14490389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4E942A3B-E27D-4B15-9E07-C7138AB31225}"/>
              </a:ext>
            </a:extLst>
          </p:cNvPr>
          <p:cNvSpPr>
            <a:spLocks noGrp="1"/>
          </p:cNvSpPr>
          <p:nvPr/>
        </p:nvSpPr>
        <p:spPr>
          <a:xfrm>
            <a:off x="0" y="0"/>
            <a:ext cx="142875" cy="6858000"/>
          </a:xfrm>
          <a:prstGeom prst="rect">
            <a:avLst/>
          </a:prstGeom>
          <a:solidFill>
            <a:srgbClr val="178A92"/>
          </a:solidFill>
          <a:ln w="0">
            <a:noFill/>
          </a:ln>
        </p:spPr>
        <p:txBody>
          <a:bodyPr/>
          <a:lstStyle/>
          <a:p>
            <a:endParaRPr lang="en-GB"/>
          </a:p>
        </p:txBody>
      </p:sp>
      <p:sp>
        <p:nvSpPr>
          <p:cNvPr id="2" name="Rectangle 1">
            <a:extLst>
              <a:ext uri="{FF2B5EF4-FFF2-40B4-BE49-F238E27FC236}">
                <a16:creationId xmlns:a16="http://schemas.microsoft.com/office/drawing/2014/main" id="{B4FF5670-BF55-404C-B0D6-55B93E1834B5}"/>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178A92"/>
                </a:solidFill>
                <a:latin typeface="Nimbus Sans"/>
                <a:ea typeface="Nimbus Sans"/>
                <a:cs typeface="Nimbus Sans"/>
              </a:defRPr>
            </a:pPr>
            <a:r>
              <a:rPr sz="1050" b="1">
                <a:solidFill>
                  <a:srgbClr val="178A92"/>
                </a:solidFill>
                <a:latin typeface="Nimbus Sans"/>
                <a:ea typeface="Nimbus Sans"/>
                <a:cs typeface="Nimbus Sans"/>
              </a:rPr>
              <a:t>URINARY EXAMPLE</a:t>
            </a:r>
          </a:p>
        </p:txBody>
      </p:sp>
      <p:sp>
        <p:nvSpPr>
          <p:cNvPr id="3" name="Rectangle 2">
            <a:extLst>
              <a:ext uri="{FF2B5EF4-FFF2-40B4-BE49-F238E27FC236}">
                <a16:creationId xmlns:a16="http://schemas.microsoft.com/office/drawing/2014/main" id="{0714434E-EAEF-4D3A-A4D3-18056970646A}"/>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dehydration and low urine output</a:t>
            </a:r>
          </a:p>
        </p:txBody>
      </p:sp>
      <p:sp>
        <p:nvSpPr>
          <p:cNvPr id="4" name="Rectangle 3">
            <a:extLst>
              <a:ext uri="{FF2B5EF4-FFF2-40B4-BE49-F238E27FC236}">
                <a16:creationId xmlns:a16="http://schemas.microsoft.com/office/drawing/2014/main" id="{238C54D3-F50B-4A1F-B797-C441055EF7CF}"/>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24</a:t>
            </a:r>
          </a:p>
        </p:txBody>
      </p:sp>
      <p:sp>
        <p:nvSpPr>
          <p:cNvPr id="5" name="Rectangle 4">
            <a:extLst>
              <a:ext uri="{FF2B5EF4-FFF2-40B4-BE49-F238E27FC236}">
                <a16:creationId xmlns:a16="http://schemas.microsoft.com/office/drawing/2014/main" id="{AB4E748A-9CA7-4E4E-9953-ADC8732D892F}"/>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05B96D49-26CE-46F3-A2BB-5A8283B5F12F}"/>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178A92"/>
                </a:solidFill>
                <a:latin typeface="Nimbus Sans"/>
                <a:ea typeface="Nimbus Sans"/>
                <a:cs typeface="Nimbus Sans"/>
              </a:defRPr>
            </a:pPr>
            <a:r>
              <a:rPr sz="900" b="1">
                <a:solidFill>
                  <a:srgbClr val="178A92"/>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69503358-9EC7-4C51-A2B6-65D92DFADAE2}"/>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19E92467-FAE9-4398-9F5E-70E888223EBE}"/>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0A0E9B3F-4E6B-4D39-9483-FBECCEB882CD}"/>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BP 92/58 mmHg</a:t>
            </a:r>
          </a:p>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HR 112 bpm</a:t>
            </a:r>
          </a:p>
        </p:txBody>
      </p:sp>
      <p:sp>
        <p:nvSpPr>
          <p:cNvPr id="10" name="Rectangle 9">
            <a:extLst>
              <a:ext uri="{FF2B5EF4-FFF2-40B4-BE49-F238E27FC236}">
                <a16:creationId xmlns:a16="http://schemas.microsoft.com/office/drawing/2014/main" id="{0067EA5A-EB61-4A42-A9CD-83002DAB4B61}"/>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Vomiting and diarrhoea for 24 hours. Dry mouth and reduced urine output.</a:t>
            </a:r>
          </a:p>
        </p:txBody>
      </p:sp>
      <p:sp>
        <p:nvSpPr>
          <p:cNvPr id="11" name="Rectangle 10">
            <a:extLst>
              <a:ext uri="{FF2B5EF4-FFF2-40B4-BE49-F238E27FC236}">
                <a16:creationId xmlns:a16="http://schemas.microsoft.com/office/drawing/2014/main" id="{D6BB83FE-A7A2-4C60-A35B-1A3A62DC834F}"/>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Why do BP and urine output fall?</a:t>
            </a:r>
          </a:p>
        </p:txBody>
      </p:sp>
      <p:sp>
        <p:nvSpPr>
          <p:cNvPr id="12" name="Rectangle: Rounded Corners 11">
            <a:extLst>
              <a:ext uri="{FF2B5EF4-FFF2-40B4-BE49-F238E27FC236}">
                <a16:creationId xmlns:a16="http://schemas.microsoft.com/office/drawing/2014/main" id="{1250CA1B-3037-4110-BF2D-A1AC8B81DA84}"/>
              </a:ext>
            </a:extLst>
          </p:cNvPr>
          <p:cNvSpPr>
            <a:spLocks noGrp="1"/>
          </p:cNvSpPr>
          <p:nvPr/>
        </p:nvSpPr>
        <p:spPr>
          <a:xfrm>
            <a:off x="4810125" y="1504950"/>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3" name="Rectangle 12">
            <a:extLst>
              <a:ext uri="{FF2B5EF4-FFF2-40B4-BE49-F238E27FC236}">
                <a16:creationId xmlns:a16="http://schemas.microsoft.com/office/drawing/2014/main" id="{85179059-651C-44AE-84E3-115F0BEE84DA}"/>
              </a:ext>
            </a:extLst>
          </p:cNvPr>
          <p:cNvSpPr>
            <a:spLocks noGrp="1"/>
          </p:cNvSpPr>
          <p:nvPr/>
        </p:nvSpPr>
        <p:spPr>
          <a:xfrm>
            <a:off x="4810125" y="1504950"/>
            <a:ext cx="66675" cy="1666875"/>
          </a:xfrm>
          <a:prstGeom prst="rect">
            <a:avLst/>
          </a:prstGeom>
          <a:solidFill>
            <a:srgbClr val="EF6A5B"/>
          </a:solidFill>
          <a:ln w="0">
            <a:noFill/>
          </a:ln>
        </p:spPr>
        <p:txBody>
          <a:bodyPr/>
          <a:lstStyle/>
          <a:p>
            <a:endParaRPr lang="en-GB"/>
          </a:p>
        </p:txBody>
      </p:sp>
      <p:sp>
        <p:nvSpPr>
          <p:cNvPr id="14" name="Rectangle 13">
            <a:extLst>
              <a:ext uri="{FF2B5EF4-FFF2-40B4-BE49-F238E27FC236}">
                <a16:creationId xmlns:a16="http://schemas.microsoft.com/office/drawing/2014/main" id="{E77FBE28-C7C5-487E-9E62-724221A2B461}"/>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Volume loss</a:t>
            </a:r>
          </a:p>
        </p:txBody>
      </p:sp>
      <p:sp>
        <p:nvSpPr>
          <p:cNvPr id="15" name="Rectangle 14">
            <a:extLst>
              <a:ext uri="{FF2B5EF4-FFF2-40B4-BE49-F238E27FC236}">
                <a16:creationId xmlns:a16="http://schemas.microsoft.com/office/drawing/2014/main" id="{11461DCF-1BB6-4493-AD10-F1BE6D5FA6F4}"/>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Less circulating volume reduces venous return, stroke volume and BP.</a:t>
            </a:r>
          </a:p>
        </p:txBody>
      </p:sp>
      <p:sp>
        <p:nvSpPr>
          <p:cNvPr id="16" name="Rectangle: Rounded Corners 15">
            <a:extLst>
              <a:ext uri="{FF2B5EF4-FFF2-40B4-BE49-F238E27FC236}">
                <a16:creationId xmlns:a16="http://schemas.microsoft.com/office/drawing/2014/main" id="{34FE4950-BEDC-47D7-90BF-4D10BC7440B8}"/>
              </a:ext>
            </a:extLst>
          </p:cNvPr>
          <p:cNvSpPr>
            <a:spLocks noGrp="1"/>
          </p:cNvSpPr>
          <p:nvPr/>
        </p:nvSpPr>
        <p:spPr>
          <a:xfrm>
            <a:off x="8191500" y="1504950"/>
            <a:ext cx="3095625" cy="1666875"/>
          </a:xfrm>
          <a:prstGeom prst="roundRect">
            <a:avLst>
              <a:gd name="adj" fmla="val 10286"/>
            </a:avLst>
          </a:prstGeom>
          <a:solidFill>
            <a:srgbClr val="F1EDF8"/>
          </a:solidFill>
          <a:ln w="9525">
            <a:solidFill>
              <a:srgbClr val="F1EDF8"/>
            </a:solidFill>
            <a:prstDash val="solid"/>
          </a:ln>
        </p:spPr>
        <p:txBody>
          <a:bodyPr/>
          <a:lstStyle/>
          <a:p>
            <a:endParaRPr lang="en-GB"/>
          </a:p>
        </p:txBody>
      </p:sp>
      <p:sp>
        <p:nvSpPr>
          <p:cNvPr id="17" name="Rectangle 16">
            <a:extLst>
              <a:ext uri="{FF2B5EF4-FFF2-40B4-BE49-F238E27FC236}">
                <a16:creationId xmlns:a16="http://schemas.microsoft.com/office/drawing/2014/main" id="{C6B75298-DC0B-46D1-95C9-3B9594E2E00C}"/>
              </a:ext>
            </a:extLst>
          </p:cNvPr>
          <p:cNvSpPr>
            <a:spLocks noGrp="1"/>
          </p:cNvSpPr>
          <p:nvPr/>
        </p:nvSpPr>
        <p:spPr>
          <a:xfrm>
            <a:off x="8191500" y="1504950"/>
            <a:ext cx="66675" cy="1666875"/>
          </a:xfrm>
          <a:prstGeom prst="rect">
            <a:avLst/>
          </a:prstGeom>
          <a:solidFill>
            <a:srgbClr val="7257A3"/>
          </a:solidFill>
          <a:ln w="0">
            <a:noFill/>
          </a:ln>
        </p:spPr>
        <p:txBody>
          <a:bodyPr/>
          <a:lstStyle/>
          <a:p>
            <a:endParaRPr lang="en-GB"/>
          </a:p>
        </p:txBody>
      </p:sp>
      <p:sp>
        <p:nvSpPr>
          <p:cNvPr id="18" name="Rectangle 17">
            <a:extLst>
              <a:ext uri="{FF2B5EF4-FFF2-40B4-BE49-F238E27FC236}">
                <a16:creationId xmlns:a16="http://schemas.microsoft.com/office/drawing/2014/main" id="{47BA5820-3D13-48C8-A1B5-D64BC338145B}"/>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Fast response</a:t>
            </a:r>
          </a:p>
        </p:txBody>
      </p:sp>
      <p:sp>
        <p:nvSpPr>
          <p:cNvPr id="19" name="Rectangle 18">
            <a:extLst>
              <a:ext uri="{FF2B5EF4-FFF2-40B4-BE49-F238E27FC236}">
                <a16:creationId xmlns:a16="http://schemas.microsoft.com/office/drawing/2014/main" id="{AD2177FD-4952-4E82-AA24-E73326399D91}"/>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Baroreceptors increase sympathetic activity, causing tachycardia and vasoconstriction.</a:t>
            </a:r>
          </a:p>
        </p:txBody>
      </p:sp>
      <p:sp>
        <p:nvSpPr>
          <p:cNvPr id="20" name="Rectangle: Rounded Corners 19">
            <a:extLst>
              <a:ext uri="{FF2B5EF4-FFF2-40B4-BE49-F238E27FC236}">
                <a16:creationId xmlns:a16="http://schemas.microsoft.com/office/drawing/2014/main" id="{1B8AAB85-CCEE-41F4-A221-D6EDC078A7DF}"/>
              </a:ext>
            </a:extLst>
          </p:cNvPr>
          <p:cNvSpPr>
            <a:spLocks noGrp="1"/>
          </p:cNvSpPr>
          <p:nvPr/>
        </p:nvSpPr>
        <p:spPr>
          <a:xfrm>
            <a:off x="4810125" y="3457575"/>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21" name="Rectangle 20">
            <a:extLst>
              <a:ext uri="{FF2B5EF4-FFF2-40B4-BE49-F238E27FC236}">
                <a16:creationId xmlns:a16="http://schemas.microsoft.com/office/drawing/2014/main" id="{B10E829F-193E-49D5-9B45-532E0CC4C80D}"/>
              </a:ext>
            </a:extLst>
          </p:cNvPr>
          <p:cNvSpPr>
            <a:spLocks noGrp="1"/>
          </p:cNvSpPr>
          <p:nvPr/>
        </p:nvSpPr>
        <p:spPr>
          <a:xfrm>
            <a:off x="4810125" y="3457575"/>
            <a:ext cx="66675" cy="1666875"/>
          </a:xfrm>
          <a:prstGeom prst="rect">
            <a:avLst/>
          </a:prstGeom>
          <a:solidFill>
            <a:srgbClr val="178A92"/>
          </a:solidFill>
          <a:ln w="0">
            <a:noFill/>
          </a:ln>
        </p:spPr>
        <p:txBody>
          <a:bodyPr/>
          <a:lstStyle/>
          <a:p>
            <a:endParaRPr lang="en-GB"/>
          </a:p>
        </p:txBody>
      </p:sp>
      <p:sp>
        <p:nvSpPr>
          <p:cNvPr id="22" name="Rectangle 21">
            <a:extLst>
              <a:ext uri="{FF2B5EF4-FFF2-40B4-BE49-F238E27FC236}">
                <a16:creationId xmlns:a16="http://schemas.microsoft.com/office/drawing/2014/main" id="{443260D9-67F7-4411-9812-E7B217ED9F49}"/>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Kidney response</a:t>
            </a:r>
          </a:p>
        </p:txBody>
      </p:sp>
      <p:sp>
        <p:nvSpPr>
          <p:cNvPr id="23" name="Rectangle 22">
            <a:extLst>
              <a:ext uri="{FF2B5EF4-FFF2-40B4-BE49-F238E27FC236}">
                <a16:creationId xmlns:a16="http://schemas.microsoft.com/office/drawing/2014/main" id="{3F14DC5B-9766-45C1-A61B-870A2A8C7EE3}"/>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Low renal perfusion activates RAAS. ADH reduces water loss.</a:t>
            </a:r>
          </a:p>
        </p:txBody>
      </p:sp>
      <p:sp>
        <p:nvSpPr>
          <p:cNvPr id="24" name="Rectangle: Rounded Corners 23">
            <a:extLst>
              <a:ext uri="{FF2B5EF4-FFF2-40B4-BE49-F238E27FC236}">
                <a16:creationId xmlns:a16="http://schemas.microsoft.com/office/drawing/2014/main" id="{241FE0B0-6F48-4B03-9B38-1B7EF6BA639E}"/>
              </a:ext>
            </a:extLst>
          </p:cNvPr>
          <p:cNvSpPr>
            <a:spLocks noGrp="1"/>
          </p:cNvSpPr>
          <p:nvPr/>
        </p:nvSpPr>
        <p:spPr>
          <a:xfrm>
            <a:off x="8191500" y="3457575"/>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25" name="Rectangle 24">
            <a:extLst>
              <a:ext uri="{FF2B5EF4-FFF2-40B4-BE49-F238E27FC236}">
                <a16:creationId xmlns:a16="http://schemas.microsoft.com/office/drawing/2014/main" id="{1F2EE80F-C2CC-42BA-9624-4355BA3DE434}"/>
              </a:ext>
            </a:extLst>
          </p:cNvPr>
          <p:cNvSpPr>
            <a:spLocks noGrp="1"/>
          </p:cNvSpPr>
          <p:nvPr/>
        </p:nvSpPr>
        <p:spPr>
          <a:xfrm>
            <a:off x="8191500" y="3457575"/>
            <a:ext cx="66675" cy="1666875"/>
          </a:xfrm>
          <a:prstGeom prst="rect">
            <a:avLst/>
          </a:prstGeom>
          <a:solidFill>
            <a:srgbClr val="4D9B74"/>
          </a:solidFill>
          <a:ln w="0">
            <a:noFill/>
          </a:ln>
        </p:spPr>
        <p:txBody>
          <a:bodyPr/>
          <a:lstStyle/>
          <a:p>
            <a:endParaRPr lang="en-GB"/>
          </a:p>
        </p:txBody>
      </p:sp>
      <p:sp>
        <p:nvSpPr>
          <p:cNvPr id="26" name="Rectangle 25">
            <a:extLst>
              <a:ext uri="{FF2B5EF4-FFF2-40B4-BE49-F238E27FC236}">
                <a16:creationId xmlns:a16="http://schemas.microsoft.com/office/drawing/2014/main" id="{4143CDCA-73EE-4E6D-B0AB-5BEC9F0B357E}"/>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Respond</a:t>
            </a:r>
          </a:p>
        </p:txBody>
      </p:sp>
      <p:sp>
        <p:nvSpPr>
          <p:cNvPr id="27" name="Rectangle 26">
            <a:extLst>
              <a:ext uri="{FF2B5EF4-FFF2-40B4-BE49-F238E27FC236}">
                <a16:creationId xmlns:a16="http://schemas.microsoft.com/office/drawing/2014/main" id="{7F85F64D-92D8-4209-8AC8-0C9B3F42D270}"/>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Repeat observations, assess perfusion and fluid history, document and escalate persistent hypotension.</a:t>
            </a:r>
          </a:p>
        </p:txBody>
      </p:sp>
      <p:sp>
        <p:nvSpPr>
          <p:cNvPr id="28" name="Rectangle: Rounded Corners 27">
            <a:extLst>
              <a:ext uri="{FF2B5EF4-FFF2-40B4-BE49-F238E27FC236}">
                <a16:creationId xmlns:a16="http://schemas.microsoft.com/office/drawing/2014/main" id="{82E1434A-668A-47C7-B170-2BBCFE748EC2}"/>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6EF00D9D-4D79-4158-BD95-A8F9F7389EB8}"/>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178A92"/>
                </a:solidFill>
                <a:latin typeface="Nimbus Sans"/>
                <a:ea typeface="Nimbus Sans"/>
                <a:cs typeface="Nimbus Sans"/>
              </a:defRPr>
            </a:pPr>
            <a:r>
              <a:rPr sz="1200" b="1">
                <a:solidFill>
                  <a:srgbClr val="178A92"/>
                </a:solidFill>
                <a:latin typeface="Nimbus Sans"/>
                <a:ea typeface="Nimbus Sans"/>
                <a:cs typeface="Nimbus Sans"/>
              </a:rPr>
              <a:t>Safe conclusion: low urine output can be a compensatory response, but persistent hypotension needs prompt review.</a:t>
            </a:r>
          </a:p>
        </p:txBody>
      </p:sp>
    </p:spTree>
    <p:extLst>
      <p:ext uri="{BB962C8B-B14F-4D97-AF65-F5344CB8AC3E}">
        <p14:creationId xmlns:p14="http://schemas.microsoft.com/office/powerpoint/2010/main" val="90665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F92FFD39-D4BF-42DF-BF31-58C0DDC7E5A8}"/>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0C1CD14B-AE9E-4113-A839-89CD02D11B86}"/>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One flight of stairs: the systems respond together</a:t>
            </a:r>
          </a:p>
        </p:txBody>
      </p:sp>
      <p:sp>
        <p:nvSpPr>
          <p:cNvPr id="3" name="Rectangle 2">
            <a:extLst>
              <a:ext uri="{FF2B5EF4-FFF2-40B4-BE49-F238E27FC236}">
                <a16:creationId xmlns:a16="http://schemas.microsoft.com/office/drawing/2014/main" id="{DDC0A12D-A0CF-440D-882A-B66CD9E41151}"/>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A normal example of integrated physiology</a:t>
            </a:r>
          </a:p>
        </p:txBody>
      </p:sp>
      <p:sp>
        <p:nvSpPr>
          <p:cNvPr id="4" name="Straight Connector 3">
            <a:extLst>
              <a:ext uri="{FF2B5EF4-FFF2-40B4-BE49-F238E27FC236}">
                <a16:creationId xmlns:a16="http://schemas.microsoft.com/office/drawing/2014/main" id="{9D39745D-765B-40AA-B66A-BD332B661C06}"/>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2C776722-B001-4A45-9C68-616B7D2F6E90}"/>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15</a:t>
            </a:r>
          </a:p>
        </p:txBody>
      </p:sp>
      <p:sp>
        <p:nvSpPr>
          <p:cNvPr id="6" name="Rectangle: Rounded Corners 5">
            <a:extLst>
              <a:ext uri="{FF2B5EF4-FFF2-40B4-BE49-F238E27FC236}">
                <a16:creationId xmlns:a16="http://schemas.microsoft.com/office/drawing/2014/main" id="{8B66ACE9-4053-49E2-9EAA-0544D0101FE0}"/>
              </a:ext>
            </a:extLst>
          </p:cNvPr>
          <p:cNvSpPr>
            <a:spLocks noGrp="1"/>
          </p:cNvSpPr>
          <p:nvPr/>
        </p:nvSpPr>
        <p:spPr>
          <a:xfrm>
            <a:off x="533400" y="1714500"/>
            <a:ext cx="2476500" cy="3543300"/>
          </a:xfrm>
          <a:prstGeom prst="roundRect">
            <a:avLst>
              <a:gd name="adj" fmla="val 8462"/>
            </a:avLst>
          </a:prstGeom>
          <a:solidFill>
            <a:srgbClr val="FFFFFF"/>
          </a:solidFill>
          <a:ln w="9525">
            <a:solidFill>
              <a:srgbClr val="DFE5E6"/>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7" name="Rectangle: Rounded Corners 6">
            <a:extLst>
              <a:ext uri="{FF2B5EF4-FFF2-40B4-BE49-F238E27FC236}">
                <a16:creationId xmlns:a16="http://schemas.microsoft.com/office/drawing/2014/main" id="{55F588D7-600F-437C-888F-7A0159CF821B}"/>
              </a:ext>
            </a:extLst>
          </p:cNvPr>
          <p:cNvSpPr>
            <a:spLocks noGrp="1"/>
          </p:cNvSpPr>
          <p:nvPr/>
        </p:nvSpPr>
        <p:spPr>
          <a:xfrm>
            <a:off x="533400" y="1714500"/>
            <a:ext cx="2476500" cy="114300"/>
          </a:xfrm>
          <a:prstGeom prst="roundRect">
            <a:avLst>
              <a:gd name="adj" fmla="val 50000"/>
            </a:avLst>
          </a:prstGeom>
          <a:solidFill>
            <a:srgbClr val="E8A83A"/>
          </a:solidFill>
          <a:ln w="0">
            <a:noFill/>
            <a:prstDash val="solid"/>
          </a:ln>
        </p:spPr>
        <p:txBody>
          <a:bodyPr/>
          <a:lstStyle/>
          <a:p>
            <a:endParaRPr lang="en-GB"/>
          </a:p>
        </p:txBody>
      </p:sp>
      <p:sp>
        <p:nvSpPr>
          <p:cNvPr id="8" name="Rectangle 7">
            <a:extLst>
              <a:ext uri="{FF2B5EF4-FFF2-40B4-BE49-F238E27FC236}">
                <a16:creationId xmlns:a16="http://schemas.microsoft.com/office/drawing/2014/main" id="{07661F5B-5CF6-46C9-97D6-A3BD44FE8BEA}"/>
              </a:ext>
            </a:extLst>
          </p:cNvPr>
          <p:cNvSpPr>
            <a:spLocks noGrp="1"/>
          </p:cNvSpPr>
          <p:nvPr/>
        </p:nvSpPr>
        <p:spPr>
          <a:xfrm>
            <a:off x="742950" y="2076450"/>
            <a:ext cx="476250" cy="514350"/>
          </a:xfrm>
          <a:prstGeom prst="rect">
            <a:avLst/>
          </a:prstGeom>
          <a:noFill/>
          <a:ln w="0">
            <a:noFill/>
          </a:ln>
        </p:spPr>
        <p:txBody>
          <a:bodyPr wrap="square" lIns="0" tIns="0" rIns="0" bIns="0" anchor="t">
            <a:normAutofit/>
          </a:bodyPr>
          <a:lstStyle/>
          <a:p>
            <a:pPr algn="l">
              <a:lnSpc>
                <a:spcPct val="100000"/>
              </a:lnSpc>
              <a:buNone/>
              <a:defRPr sz="3000" b="1">
                <a:solidFill>
                  <a:srgbClr val="E8A83A"/>
                </a:solidFill>
                <a:latin typeface="Nimbus Sans"/>
                <a:ea typeface="Nimbus Sans"/>
                <a:cs typeface="Nimbus Sans"/>
              </a:defRPr>
            </a:pPr>
            <a:r>
              <a:rPr sz="3000" b="1">
                <a:solidFill>
                  <a:srgbClr val="E8A83A"/>
                </a:solidFill>
                <a:latin typeface="Nimbus Sans"/>
                <a:ea typeface="Nimbus Sans"/>
                <a:cs typeface="Nimbus Sans"/>
              </a:rPr>
              <a:t>1</a:t>
            </a:r>
          </a:p>
        </p:txBody>
      </p:sp>
      <p:sp>
        <p:nvSpPr>
          <p:cNvPr id="9" name="Rectangle 8">
            <a:extLst>
              <a:ext uri="{FF2B5EF4-FFF2-40B4-BE49-F238E27FC236}">
                <a16:creationId xmlns:a16="http://schemas.microsoft.com/office/drawing/2014/main" id="{15EF6592-3D7B-4805-9C97-12998F0A0D64}"/>
              </a:ext>
            </a:extLst>
          </p:cNvPr>
          <p:cNvSpPr>
            <a:spLocks noGrp="1"/>
          </p:cNvSpPr>
          <p:nvPr/>
        </p:nvSpPr>
        <p:spPr>
          <a:xfrm>
            <a:off x="742950" y="2781300"/>
            <a:ext cx="2057400" cy="590550"/>
          </a:xfrm>
          <a:prstGeom prst="rect">
            <a:avLst/>
          </a:prstGeom>
          <a:noFill/>
          <a:ln w="0">
            <a:noFill/>
          </a:ln>
        </p:spPr>
        <p:txBody>
          <a:bodyPr wrap="square" lIns="0" tIns="0" rIns="0" bIns="0" anchor="t">
            <a:normAutofit/>
          </a:bodyPr>
          <a:lstStyle/>
          <a:p>
            <a:pPr algn="l">
              <a:lnSpc>
                <a:spcPct val="100000"/>
              </a:lnSpc>
              <a:buNone/>
              <a:defRPr sz="1875" b="1">
                <a:solidFill>
                  <a:srgbClr val="17324D"/>
                </a:solidFill>
                <a:latin typeface="Nimbus Sans"/>
                <a:ea typeface="Nimbus Sans"/>
                <a:cs typeface="Nimbus Sans"/>
              </a:defRPr>
            </a:pPr>
            <a:r>
              <a:rPr sz="1875" b="1">
                <a:solidFill>
                  <a:srgbClr val="17324D"/>
                </a:solidFill>
                <a:latin typeface="Nimbus Sans"/>
                <a:ea typeface="Nimbus Sans"/>
                <a:cs typeface="Nimbus Sans"/>
              </a:rPr>
              <a:t>Demand rises</a:t>
            </a:r>
          </a:p>
        </p:txBody>
      </p:sp>
      <p:sp>
        <p:nvSpPr>
          <p:cNvPr id="10" name="Rectangle 9">
            <a:extLst>
              <a:ext uri="{FF2B5EF4-FFF2-40B4-BE49-F238E27FC236}">
                <a16:creationId xmlns:a16="http://schemas.microsoft.com/office/drawing/2014/main" id="{BCEE2956-BA79-4D61-80F3-1BF018EB9F1C}"/>
              </a:ext>
            </a:extLst>
          </p:cNvPr>
          <p:cNvSpPr>
            <a:spLocks noGrp="1"/>
          </p:cNvSpPr>
          <p:nvPr/>
        </p:nvSpPr>
        <p:spPr>
          <a:xfrm>
            <a:off x="742950" y="3524250"/>
            <a:ext cx="2057400" cy="1238250"/>
          </a:xfrm>
          <a:prstGeom prst="rect">
            <a:avLst/>
          </a:prstGeom>
          <a:noFill/>
          <a:ln w="0">
            <a:noFill/>
          </a:ln>
        </p:spPr>
        <p:txBody>
          <a:bodyPr wrap="square" lIns="0" tIns="0" rIns="0" bIns="0" anchor="t">
            <a:normAutofit/>
          </a:bodyPr>
          <a:lstStyle/>
          <a:p>
            <a:pPr algn="l">
              <a:lnSpc>
                <a:spcPct val="100000"/>
              </a:lnSpc>
              <a:buNone/>
              <a:defRPr sz="1425" b="0">
                <a:solidFill>
                  <a:srgbClr val="334B5C"/>
                </a:solidFill>
                <a:latin typeface="Nimbus Sans"/>
                <a:ea typeface="Nimbus Sans"/>
                <a:cs typeface="Nimbus Sans"/>
              </a:defRPr>
            </a:pPr>
            <a:r>
              <a:rPr sz="1425" b="0">
                <a:solidFill>
                  <a:srgbClr val="334B5C"/>
                </a:solidFill>
                <a:latin typeface="Nimbus Sans"/>
                <a:ea typeface="Nimbus Sans"/>
                <a:cs typeface="Nimbus Sans"/>
              </a:rPr>
              <a:t>Working muscles use more oxygen and glucose and produce more carbon dioxide and heat.</a:t>
            </a:r>
          </a:p>
        </p:txBody>
      </p:sp>
      <p:sp>
        <p:nvSpPr>
          <p:cNvPr id="11" name="Rectangle: Rounded Corners 10">
            <a:extLst>
              <a:ext uri="{FF2B5EF4-FFF2-40B4-BE49-F238E27FC236}">
                <a16:creationId xmlns:a16="http://schemas.microsoft.com/office/drawing/2014/main" id="{996F360F-0E7F-4FDB-B780-1F7A45CA1CB3}"/>
              </a:ext>
            </a:extLst>
          </p:cNvPr>
          <p:cNvSpPr>
            <a:spLocks noGrp="1"/>
          </p:cNvSpPr>
          <p:nvPr/>
        </p:nvSpPr>
        <p:spPr>
          <a:xfrm>
            <a:off x="3352800" y="1714500"/>
            <a:ext cx="2476500" cy="3543300"/>
          </a:xfrm>
          <a:prstGeom prst="roundRect">
            <a:avLst>
              <a:gd name="adj" fmla="val 8462"/>
            </a:avLst>
          </a:prstGeom>
          <a:solidFill>
            <a:srgbClr val="FFFFFF"/>
          </a:solidFill>
          <a:ln w="9525">
            <a:solidFill>
              <a:srgbClr val="DFE5E6"/>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2" name="Rectangle: Rounded Corners 11">
            <a:extLst>
              <a:ext uri="{FF2B5EF4-FFF2-40B4-BE49-F238E27FC236}">
                <a16:creationId xmlns:a16="http://schemas.microsoft.com/office/drawing/2014/main" id="{5BC60C6C-903F-4827-B429-7FF5EAE5F3FF}"/>
              </a:ext>
            </a:extLst>
          </p:cNvPr>
          <p:cNvSpPr>
            <a:spLocks noGrp="1"/>
          </p:cNvSpPr>
          <p:nvPr/>
        </p:nvSpPr>
        <p:spPr>
          <a:xfrm>
            <a:off x="3352800" y="1714500"/>
            <a:ext cx="2476500" cy="114300"/>
          </a:xfrm>
          <a:prstGeom prst="roundRect">
            <a:avLst>
              <a:gd name="adj" fmla="val 50000"/>
            </a:avLst>
          </a:prstGeom>
          <a:solidFill>
            <a:srgbClr val="745A9C"/>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5DA73CF0-3A6B-4271-BFA7-842018B4F1FE}"/>
              </a:ext>
            </a:extLst>
          </p:cNvPr>
          <p:cNvSpPr>
            <a:spLocks noGrp="1"/>
          </p:cNvSpPr>
          <p:nvPr/>
        </p:nvSpPr>
        <p:spPr>
          <a:xfrm>
            <a:off x="3562350" y="2076450"/>
            <a:ext cx="476250" cy="514350"/>
          </a:xfrm>
          <a:prstGeom prst="rect">
            <a:avLst/>
          </a:prstGeom>
          <a:noFill/>
          <a:ln w="0">
            <a:noFill/>
          </a:ln>
        </p:spPr>
        <p:txBody>
          <a:bodyPr wrap="square" lIns="0" tIns="0" rIns="0" bIns="0" anchor="t">
            <a:normAutofit/>
          </a:bodyPr>
          <a:lstStyle/>
          <a:p>
            <a:pPr algn="l">
              <a:lnSpc>
                <a:spcPct val="100000"/>
              </a:lnSpc>
              <a:buNone/>
              <a:defRPr sz="3000" b="1">
                <a:solidFill>
                  <a:srgbClr val="745A9C"/>
                </a:solidFill>
                <a:latin typeface="Nimbus Sans"/>
                <a:ea typeface="Nimbus Sans"/>
                <a:cs typeface="Nimbus Sans"/>
              </a:defRPr>
            </a:pPr>
            <a:r>
              <a:rPr sz="3000" b="1">
                <a:solidFill>
                  <a:srgbClr val="745A9C"/>
                </a:solidFill>
                <a:latin typeface="Nimbus Sans"/>
                <a:ea typeface="Nimbus Sans"/>
                <a:cs typeface="Nimbus Sans"/>
              </a:rPr>
              <a:t>2</a:t>
            </a:r>
          </a:p>
        </p:txBody>
      </p:sp>
      <p:sp>
        <p:nvSpPr>
          <p:cNvPr id="14" name="Rectangle 13">
            <a:extLst>
              <a:ext uri="{FF2B5EF4-FFF2-40B4-BE49-F238E27FC236}">
                <a16:creationId xmlns:a16="http://schemas.microsoft.com/office/drawing/2014/main" id="{E94FCAEC-FE24-4E2C-9CAF-AD5AAEE2718A}"/>
              </a:ext>
            </a:extLst>
          </p:cNvPr>
          <p:cNvSpPr>
            <a:spLocks noGrp="1"/>
          </p:cNvSpPr>
          <p:nvPr/>
        </p:nvSpPr>
        <p:spPr>
          <a:xfrm>
            <a:off x="3562350" y="2781300"/>
            <a:ext cx="2057400" cy="590550"/>
          </a:xfrm>
          <a:prstGeom prst="rect">
            <a:avLst/>
          </a:prstGeom>
          <a:noFill/>
          <a:ln w="0">
            <a:noFill/>
          </a:ln>
        </p:spPr>
        <p:txBody>
          <a:bodyPr wrap="square" lIns="0" tIns="0" rIns="0" bIns="0" anchor="t">
            <a:normAutofit/>
          </a:bodyPr>
          <a:lstStyle/>
          <a:p>
            <a:pPr algn="l">
              <a:lnSpc>
                <a:spcPct val="100000"/>
              </a:lnSpc>
              <a:buNone/>
              <a:defRPr sz="1875" b="1">
                <a:solidFill>
                  <a:srgbClr val="17324D"/>
                </a:solidFill>
                <a:latin typeface="Nimbus Sans"/>
                <a:ea typeface="Nimbus Sans"/>
                <a:cs typeface="Nimbus Sans"/>
              </a:defRPr>
            </a:pPr>
            <a:r>
              <a:rPr sz="1875" b="1">
                <a:solidFill>
                  <a:srgbClr val="17324D"/>
                </a:solidFill>
                <a:latin typeface="Nimbus Sans"/>
                <a:ea typeface="Nimbus Sans"/>
                <a:cs typeface="Nimbus Sans"/>
              </a:rPr>
              <a:t>Control reacts</a:t>
            </a:r>
          </a:p>
        </p:txBody>
      </p:sp>
      <p:sp>
        <p:nvSpPr>
          <p:cNvPr id="15" name="Rectangle 14">
            <a:extLst>
              <a:ext uri="{FF2B5EF4-FFF2-40B4-BE49-F238E27FC236}">
                <a16:creationId xmlns:a16="http://schemas.microsoft.com/office/drawing/2014/main" id="{93768BDF-AFBA-4880-8763-AA21E3D01AD1}"/>
              </a:ext>
            </a:extLst>
          </p:cNvPr>
          <p:cNvSpPr>
            <a:spLocks noGrp="1"/>
          </p:cNvSpPr>
          <p:nvPr/>
        </p:nvSpPr>
        <p:spPr>
          <a:xfrm>
            <a:off x="3562350" y="3524250"/>
            <a:ext cx="2057400" cy="1238250"/>
          </a:xfrm>
          <a:prstGeom prst="rect">
            <a:avLst/>
          </a:prstGeom>
          <a:noFill/>
          <a:ln w="0">
            <a:noFill/>
          </a:ln>
        </p:spPr>
        <p:txBody>
          <a:bodyPr wrap="square" lIns="0" tIns="0" rIns="0" bIns="0" anchor="t">
            <a:normAutofit/>
          </a:bodyPr>
          <a:lstStyle/>
          <a:p>
            <a:pPr algn="l">
              <a:lnSpc>
                <a:spcPct val="100000"/>
              </a:lnSpc>
              <a:buNone/>
              <a:defRPr sz="1425" b="0">
                <a:solidFill>
                  <a:srgbClr val="334B5C"/>
                </a:solidFill>
                <a:latin typeface="Nimbus Sans"/>
                <a:ea typeface="Nimbus Sans"/>
                <a:cs typeface="Nimbus Sans"/>
              </a:defRPr>
            </a:pPr>
            <a:r>
              <a:rPr sz="1425" b="0">
                <a:solidFill>
                  <a:srgbClr val="334B5C"/>
                </a:solidFill>
                <a:latin typeface="Nimbus Sans"/>
                <a:ea typeface="Nimbus Sans"/>
                <a:cs typeface="Nimbus Sans"/>
              </a:rPr>
              <a:t>The nervous system increases heart rate and breathing. Hormones help mobilise fuel.</a:t>
            </a:r>
          </a:p>
        </p:txBody>
      </p:sp>
      <p:sp>
        <p:nvSpPr>
          <p:cNvPr id="16" name="Rectangle: Rounded Corners 15">
            <a:extLst>
              <a:ext uri="{FF2B5EF4-FFF2-40B4-BE49-F238E27FC236}">
                <a16:creationId xmlns:a16="http://schemas.microsoft.com/office/drawing/2014/main" id="{7A7F4E1F-9DDF-4A1D-B2B9-AA694A04FAB0}"/>
              </a:ext>
            </a:extLst>
          </p:cNvPr>
          <p:cNvSpPr>
            <a:spLocks noGrp="1"/>
          </p:cNvSpPr>
          <p:nvPr/>
        </p:nvSpPr>
        <p:spPr>
          <a:xfrm>
            <a:off x="6172200" y="1714500"/>
            <a:ext cx="2476500" cy="3543300"/>
          </a:xfrm>
          <a:prstGeom prst="roundRect">
            <a:avLst>
              <a:gd name="adj" fmla="val 8462"/>
            </a:avLst>
          </a:prstGeom>
          <a:solidFill>
            <a:srgbClr val="FFFFFF"/>
          </a:solidFill>
          <a:ln w="9525">
            <a:solidFill>
              <a:srgbClr val="DFE5E6"/>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7" name="Rectangle: Rounded Corners 16">
            <a:extLst>
              <a:ext uri="{FF2B5EF4-FFF2-40B4-BE49-F238E27FC236}">
                <a16:creationId xmlns:a16="http://schemas.microsoft.com/office/drawing/2014/main" id="{EFA59D43-F9F9-4CE9-8F32-0D7B570E3089}"/>
              </a:ext>
            </a:extLst>
          </p:cNvPr>
          <p:cNvSpPr>
            <a:spLocks noGrp="1"/>
          </p:cNvSpPr>
          <p:nvPr/>
        </p:nvSpPr>
        <p:spPr>
          <a:xfrm>
            <a:off x="6172200" y="1714500"/>
            <a:ext cx="2476500" cy="114300"/>
          </a:xfrm>
          <a:prstGeom prst="roundRect">
            <a:avLst>
              <a:gd name="adj" fmla="val 50000"/>
            </a:avLst>
          </a:prstGeom>
          <a:solidFill>
            <a:srgbClr val="E65F5C"/>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933F198F-D1C2-43D0-B661-376658BF5CE7}"/>
              </a:ext>
            </a:extLst>
          </p:cNvPr>
          <p:cNvSpPr>
            <a:spLocks noGrp="1"/>
          </p:cNvSpPr>
          <p:nvPr/>
        </p:nvSpPr>
        <p:spPr>
          <a:xfrm>
            <a:off x="6381750" y="2076450"/>
            <a:ext cx="476250" cy="514350"/>
          </a:xfrm>
          <a:prstGeom prst="rect">
            <a:avLst/>
          </a:prstGeom>
          <a:noFill/>
          <a:ln w="0">
            <a:noFill/>
          </a:ln>
        </p:spPr>
        <p:txBody>
          <a:bodyPr wrap="square" lIns="0" tIns="0" rIns="0" bIns="0" anchor="t">
            <a:normAutofit/>
          </a:bodyPr>
          <a:lstStyle/>
          <a:p>
            <a:pPr algn="l">
              <a:lnSpc>
                <a:spcPct val="100000"/>
              </a:lnSpc>
              <a:buNone/>
              <a:defRPr sz="3000" b="1">
                <a:solidFill>
                  <a:srgbClr val="E65F5C"/>
                </a:solidFill>
                <a:latin typeface="Nimbus Sans"/>
                <a:ea typeface="Nimbus Sans"/>
                <a:cs typeface="Nimbus Sans"/>
              </a:defRPr>
            </a:pPr>
            <a:r>
              <a:rPr sz="3000" b="1">
                <a:solidFill>
                  <a:srgbClr val="E65F5C"/>
                </a:solidFill>
                <a:latin typeface="Nimbus Sans"/>
                <a:ea typeface="Nimbus Sans"/>
                <a:cs typeface="Nimbus Sans"/>
              </a:rPr>
              <a:t>3</a:t>
            </a:r>
          </a:p>
        </p:txBody>
      </p:sp>
      <p:sp>
        <p:nvSpPr>
          <p:cNvPr id="19" name="Rectangle 18">
            <a:extLst>
              <a:ext uri="{FF2B5EF4-FFF2-40B4-BE49-F238E27FC236}">
                <a16:creationId xmlns:a16="http://schemas.microsoft.com/office/drawing/2014/main" id="{62CFCA32-A533-472B-A367-C7AFBCE3381B}"/>
              </a:ext>
            </a:extLst>
          </p:cNvPr>
          <p:cNvSpPr>
            <a:spLocks noGrp="1"/>
          </p:cNvSpPr>
          <p:nvPr/>
        </p:nvSpPr>
        <p:spPr>
          <a:xfrm>
            <a:off x="6381750" y="2781300"/>
            <a:ext cx="2057400" cy="590550"/>
          </a:xfrm>
          <a:prstGeom prst="rect">
            <a:avLst/>
          </a:prstGeom>
          <a:noFill/>
          <a:ln w="0">
            <a:noFill/>
          </a:ln>
        </p:spPr>
        <p:txBody>
          <a:bodyPr wrap="square" lIns="0" tIns="0" rIns="0" bIns="0" anchor="t">
            <a:normAutofit/>
          </a:bodyPr>
          <a:lstStyle/>
          <a:p>
            <a:pPr algn="l">
              <a:lnSpc>
                <a:spcPct val="100000"/>
              </a:lnSpc>
              <a:buNone/>
              <a:defRPr sz="1875" b="1">
                <a:solidFill>
                  <a:srgbClr val="17324D"/>
                </a:solidFill>
                <a:latin typeface="Nimbus Sans"/>
                <a:ea typeface="Nimbus Sans"/>
                <a:cs typeface="Nimbus Sans"/>
              </a:defRPr>
            </a:pPr>
            <a:r>
              <a:rPr sz="1875" b="1">
                <a:solidFill>
                  <a:srgbClr val="17324D"/>
                </a:solidFill>
                <a:latin typeface="Nimbus Sans"/>
                <a:ea typeface="Nimbus Sans"/>
                <a:cs typeface="Nimbus Sans"/>
              </a:rPr>
              <a:t>Transport adapts</a:t>
            </a:r>
          </a:p>
        </p:txBody>
      </p:sp>
      <p:sp>
        <p:nvSpPr>
          <p:cNvPr id="20" name="Rectangle 19">
            <a:extLst>
              <a:ext uri="{FF2B5EF4-FFF2-40B4-BE49-F238E27FC236}">
                <a16:creationId xmlns:a16="http://schemas.microsoft.com/office/drawing/2014/main" id="{88832B0C-AA79-4183-A9B2-203ED9A7C892}"/>
              </a:ext>
            </a:extLst>
          </p:cNvPr>
          <p:cNvSpPr>
            <a:spLocks noGrp="1"/>
          </p:cNvSpPr>
          <p:nvPr/>
        </p:nvSpPr>
        <p:spPr>
          <a:xfrm>
            <a:off x="6381750" y="3524250"/>
            <a:ext cx="2057400" cy="1238250"/>
          </a:xfrm>
          <a:prstGeom prst="rect">
            <a:avLst/>
          </a:prstGeom>
          <a:noFill/>
          <a:ln w="0">
            <a:noFill/>
          </a:ln>
        </p:spPr>
        <p:txBody>
          <a:bodyPr wrap="square" lIns="0" tIns="0" rIns="0" bIns="0" anchor="t">
            <a:normAutofit/>
          </a:bodyPr>
          <a:lstStyle/>
          <a:p>
            <a:pPr algn="l">
              <a:lnSpc>
                <a:spcPct val="100000"/>
              </a:lnSpc>
              <a:buNone/>
              <a:defRPr sz="1425" b="0">
                <a:solidFill>
                  <a:srgbClr val="334B5C"/>
                </a:solidFill>
                <a:latin typeface="Nimbus Sans"/>
                <a:ea typeface="Nimbus Sans"/>
                <a:cs typeface="Nimbus Sans"/>
              </a:defRPr>
            </a:pPr>
            <a:r>
              <a:rPr sz="1425" b="0">
                <a:solidFill>
                  <a:srgbClr val="334B5C"/>
                </a:solidFill>
                <a:latin typeface="Nimbus Sans"/>
                <a:ea typeface="Nimbus Sans"/>
                <a:cs typeface="Nimbus Sans"/>
              </a:rPr>
              <a:t>Cardiac output rises and blood flow is redirected towards active muscle.</a:t>
            </a:r>
          </a:p>
        </p:txBody>
      </p:sp>
      <p:sp>
        <p:nvSpPr>
          <p:cNvPr id="21" name="Rectangle: Rounded Corners 20">
            <a:extLst>
              <a:ext uri="{FF2B5EF4-FFF2-40B4-BE49-F238E27FC236}">
                <a16:creationId xmlns:a16="http://schemas.microsoft.com/office/drawing/2014/main" id="{68182405-0AD7-4936-BC4B-3651CD5E8176}"/>
              </a:ext>
            </a:extLst>
          </p:cNvPr>
          <p:cNvSpPr>
            <a:spLocks noGrp="1"/>
          </p:cNvSpPr>
          <p:nvPr/>
        </p:nvSpPr>
        <p:spPr>
          <a:xfrm>
            <a:off x="8991600" y="1714500"/>
            <a:ext cx="2476500" cy="3543300"/>
          </a:xfrm>
          <a:prstGeom prst="roundRect">
            <a:avLst>
              <a:gd name="adj" fmla="val 8462"/>
            </a:avLst>
          </a:prstGeom>
          <a:solidFill>
            <a:srgbClr val="FFFFFF"/>
          </a:solidFill>
          <a:ln w="9525">
            <a:solidFill>
              <a:srgbClr val="DFE5E6"/>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2" name="Rectangle: Rounded Corners 21">
            <a:extLst>
              <a:ext uri="{FF2B5EF4-FFF2-40B4-BE49-F238E27FC236}">
                <a16:creationId xmlns:a16="http://schemas.microsoft.com/office/drawing/2014/main" id="{43F66517-CEA7-4CE9-8334-3A07BFA122B9}"/>
              </a:ext>
            </a:extLst>
          </p:cNvPr>
          <p:cNvSpPr>
            <a:spLocks noGrp="1"/>
          </p:cNvSpPr>
          <p:nvPr/>
        </p:nvSpPr>
        <p:spPr>
          <a:xfrm>
            <a:off x="8991600" y="1714500"/>
            <a:ext cx="2476500" cy="114300"/>
          </a:xfrm>
          <a:prstGeom prst="roundRect">
            <a:avLst>
              <a:gd name="adj" fmla="val 50000"/>
            </a:avLst>
          </a:prstGeom>
          <a:solidFill>
            <a:srgbClr val="138A8A"/>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D46904BF-A6ED-4FBC-B0E4-501B2E0FDEEF}"/>
              </a:ext>
            </a:extLst>
          </p:cNvPr>
          <p:cNvSpPr>
            <a:spLocks noGrp="1"/>
          </p:cNvSpPr>
          <p:nvPr/>
        </p:nvSpPr>
        <p:spPr>
          <a:xfrm>
            <a:off x="9201150" y="2076450"/>
            <a:ext cx="476250" cy="514350"/>
          </a:xfrm>
          <a:prstGeom prst="rect">
            <a:avLst/>
          </a:prstGeom>
          <a:noFill/>
          <a:ln w="0">
            <a:noFill/>
          </a:ln>
        </p:spPr>
        <p:txBody>
          <a:bodyPr wrap="square" lIns="0" tIns="0" rIns="0" bIns="0" anchor="t">
            <a:normAutofit/>
          </a:bodyPr>
          <a:lstStyle/>
          <a:p>
            <a:pPr algn="l">
              <a:lnSpc>
                <a:spcPct val="100000"/>
              </a:lnSpc>
              <a:buNone/>
              <a:defRPr sz="3000" b="1">
                <a:solidFill>
                  <a:srgbClr val="138A8A"/>
                </a:solidFill>
                <a:latin typeface="Nimbus Sans"/>
                <a:ea typeface="Nimbus Sans"/>
                <a:cs typeface="Nimbus Sans"/>
              </a:defRPr>
            </a:pPr>
            <a:r>
              <a:rPr sz="3000" b="1">
                <a:solidFill>
                  <a:srgbClr val="138A8A"/>
                </a:solidFill>
                <a:latin typeface="Nimbus Sans"/>
                <a:ea typeface="Nimbus Sans"/>
                <a:cs typeface="Nimbus Sans"/>
              </a:rPr>
              <a:t>4</a:t>
            </a:r>
          </a:p>
        </p:txBody>
      </p:sp>
      <p:sp>
        <p:nvSpPr>
          <p:cNvPr id="24" name="Rectangle 23">
            <a:extLst>
              <a:ext uri="{FF2B5EF4-FFF2-40B4-BE49-F238E27FC236}">
                <a16:creationId xmlns:a16="http://schemas.microsoft.com/office/drawing/2014/main" id="{C8043EE0-DC6A-4EF6-A4FF-21BAD483A4AE}"/>
              </a:ext>
            </a:extLst>
          </p:cNvPr>
          <p:cNvSpPr>
            <a:spLocks noGrp="1"/>
          </p:cNvSpPr>
          <p:nvPr/>
        </p:nvSpPr>
        <p:spPr>
          <a:xfrm>
            <a:off x="9201150" y="2781300"/>
            <a:ext cx="2057400" cy="590550"/>
          </a:xfrm>
          <a:prstGeom prst="rect">
            <a:avLst/>
          </a:prstGeom>
          <a:noFill/>
          <a:ln w="0">
            <a:noFill/>
          </a:ln>
        </p:spPr>
        <p:txBody>
          <a:bodyPr wrap="square" lIns="0" tIns="0" rIns="0" bIns="0" anchor="t">
            <a:normAutofit/>
          </a:bodyPr>
          <a:lstStyle/>
          <a:p>
            <a:pPr algn="l">
              <a:lnSpc>
                <a:spcPct val="100000"/>
              </a:lnSpc>
              <a:buNone/>
              <a:defRPr sz="1875" b="1">
                <a:solidFill>
                  <a:srgbClr val="17324D"/>
                </a:solidFill>
                <a:latin typeface="Nimbus Sans"/>
                <a:ea typeface="Nimbus Sans"/>
                <a:cs typeface="Nimbus Sans"/>
              </a:defRPr>
            </a:pPr>
            <a:r>
              <a:rPr sz="1875" b="1">
                <a:solidFill>
                  <a:srgbClr val="17324D"/>
                </a:solidFill>
                <a:latin typeface="Nimbus Sans"/>
                <a:ea typeface="Nimbus Sans"/>
                <a:cs typeface="Nimbus Sans"/>
              </a:rPr>
              <a:t>Balance returns</a:t>
            </a:r>
          </a:p>
        </p:txBody>
      </p:sp>
      <p:sp>
        <p:nvSpPr>
          <p:cNvPr id="25" name="Rectangle 24">
            <a:extLst>
              <a:ext uri="{FF2B5EF4-FFF2-40B4-BE49-F238E27FC236}">
                <a16:creationId xmlns:a16="http://schemas.microsoft.com/office/drawing/2014/main" id="{D79C2220-B890-4290-8E9E-95A6FCB03D91}"/>
              </a:ext>
            </a:extLst>
          </p:cNvPr>
          <p:cNvSpPr>
            <a:spLocks noGrp="1"/>
          </p:cNvSpPr>
          <p:nvPr/>
        </p:nvSpPr>
        <p:spPr>
          <a:xfrm>
            <a:off x="9201150" y="3524250"/>
            <a:ext cx="2057400" cy="1238250"/>
          </a:xfrm>
          <a:prstGeom prst="rect">
            <a:avLst/>
          </a:prstGeom>
          <a:noFill/>
          <a:ln w="0">
            <a:noFill/>
          </a:ln>
        </p:spPr>
        <p:txBody>
          <a:bodyPr wrap="square" lIns="0" tIns="0" rIns="0" bIns="0" anchor="t">
            <a:normAutofit/>
          </a:bodyPr>
          <a:lstStyle/>
          <a:p>
            <a:pPr algn="l">
              <a:lnSpc>
                <a:spcPct val="100000"/>
              </a:lnSpc>
              <a:buNone/>
              <a:defRPr sz="1425" b="0">
                <a:solidFill>
                  <a:srgbClr val="334B5C"/>
                </a:solidFill>
                <a:latin typeface="Nimbus Sans"/>
                <a:ea typeface="Nimbus Sans"/>
                <a:cs typeface="Nimbus Sans"/>
              </a:defRPr>
            </a:pPr>
            <a:r>
              <a:rPr sz="1425" b="0">
                <a:solidFill>
                  <a:srgbClr val="334B5C"/>
                </a:solidFill>
                <a:latin typeface="Nimbus Sans"/>
                <a:ea typeface="Nimbus Sans"/>
                <a:cs typeface="Nimbus Sans"/>
              </a:rPr>
              <a:t>Breathing removes carbon dioxide, skin loses heat and recovery restores resting conditions.</a:t>
            </a:r>
          </a:p>
        </p:txBody>
      </p:sp>
      <p:sp>
        <p:nvSpPr>
          <p:cNvPr id="26" name="Rectangle: Rounded Corners 25">
            <a:extLst>
              <a:ext uri="{FF2B5EF4-FFF2-40B4-BE49-F238E27FC236}">
                <a16:creationId xmlns:a16="http://schemas.microsoft.com/office/drawing/2014/main" id="{859457E7-E80B-43A1-A2FF-996A9912363B}"/>
              </a:ext>
            </a:extLst>
          </p:cNvPr>
          <p:cNvSpPr>
            <a:spLocks noGrp="1"/>
          </p:cNvSpPr>
          <p:nvPr/>
        </p:nvSpPr>
        <p:spPr>
          <a:xfrm>
            <a:off x="533400" y="5562600"/>
            <a:ext cx="10934700" cy="552450"/>
          </a:xfrm>
          <a:prstGeom prst="roundRect">
            <a:avLst>
              <a:gd name="adj" fmla="val 27586"/>
            </a:avLst>
          </a:prstGeom>
          <a:solidFill>
            <a:srgbClr val="EAF2F2"/>
          </a:solidFill>
          <a:ln w="0">
            <a:noFill/>
            <a:prstDash val="solid"/>
          </a:ln>
        </p:spPr>
        <p:txBody>
          <a:bodyPr/>
          <a:lstStyle/>
          <a:p>
            <a:endParaRPr lang="en-GB"/>
          </a:p>
        </p:txBody>
      </p:sp>
      <p:sp>
        <p:nvSpPr>
          <p:cNvPr id="27" name="Rectangle 26">
            <a:extLst>
              <a:ext uri="{FF2B5EF4-FFF2-40B4-BE49-F238E27FC236}">
                <a16:creationId xmlns:a16="http://schemas.microsoft.com/office/drawing/2014/main" id="{77B107CF-ED75-48E4-BEE0-FE181ACAAC1A}"/>
              </a:ext>
            </a:extLst>
          </p:cNvPr>
          <p:cNvSpPr>
            <a:spLocks noGrp="1"/>
          </p:cNvSpPr>
          <p:nvPr/>
        </p:nvSpPr>
        <p:spPr>
          <a:xfrm>
            <a:off x="742950" y="5695950"/>
            <a:ext cx="10515600" cy="285750"/>
          </a:xfrm>
          <a:prstGeom prst="rect">
            <a:avLst/>
          </a:prstGeom>
          <a:noFill/>
          <a:ln w="0">
            <a:noFill/>
          </a:ln>
        </p:spPr>
        <p:txBody>
          <a:bodyPr wrap="square" lIns="0" tIns="0" rIns="0" bIns="0" anchor="ctr">
            <a:normAutofit/>
          </a:bodyPr>
          <a:lstStyle/>
          <a:p>
            <a:pPr algn="ctr">
              <a:lnSpc>
                <a:spcPct val="100000"/>
              </a:lnSpc>
              <a:buNone/>
              <a:defRPr sz="1650" b="1">
                <a:solidFill>
                  <a:srgbClr val="0E686E"/>
                </a:solidFill>
                <a:latin typeface="Nimbus Sans"/>
                <a:ea typeface="Nimbus Sans"/>
                <a:cs typeface="Nimbus Sans"/>
              </a:defRPr>
            </a:pPr>
            <a:r>
              <a:rPr sz="1650" b="1">
                <a:solidFill>
                  <a:srgbClr val="0E686E"/>
                </a:solidFill>
                <a:latin typeface="Nimbus Sans"/>
                <a:ea typeface="Nimbus Sans"/>
                <a:cs typeface="Nimbus Sans"/>
              </a:rPr>
              <a:t>Key idea: a change in one system creates work for several others.</a:t>
            </a:r>
          </a:p>
        </p:txBody>
      </p:sp>
    </p:spTree>
    <p:extLst>
      <p:ext uri="{BB962C8B-B14F-4D97-AF65-F5344CB8AC3E}">
        <p14:creationId xmlns:p14="http://schemas.microsoft.com/office/powerpoint/2010/main" val="11067949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B29F87D-C7A4-4BB6-84B2-A8C6EE144E53}"/>
              </a:ext>
            </a:extLst>
          </p:cNvPr>
          <p:cNvSpPr>
            <a:spLocks noGrp="1"/>
          </p:cNvSpPr>
          <p:nvPr/>
        </p:nvSpPr>
        <p:spPr>
          <a:xfrm>
            <a:off x="0" y="0"/>
            <a:ext cx="152400" cy="6858000"/>
          </a:xfrm>
          <a:prstGeom prst="rect">
            <a:avLst/>
          </a:prstGeom>
          <a:solidFill>
            <a:srgbClr val="4D8B68"/>
          </a:solidFill>
          <a:ln w="0">
            <a:noFill/>
            <a:prstDash val="solid"/>
          </a:ln>
        </p:spPr>
        <p:txBody>
          <a:bodyPr/>
          <a:lstStyle/>
          <a:p>
            <a:endParaRPr lang="en-GB"/>
          </a:p>
        </p:txBody>
      </p:sp>
      <p:sp>
        <p:nvSpPr>
          <p:cNvPr id="2" name="Rectangle 1">
            <a:extLst>
              <a:ext uri="{FF2B5EF4-FFF2-40B4-BE49-F238E27FC236}">
                <a16:creationId xmlns:a16="http://schemas.microsoft.com/office/drawing/2014/main" id="{C0BE75B5-6C5A-49E7-B2EC-0FE86B9B023C}"/>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Integumentary system</a:t>
            </a:r>
          </a:p>
        </p:txBody>
      </p:sp>
      <p:sp>
        <p:nvSpPr>
          <p:cNvPr id="3" name="Rectangle 2">
            <a:extLst>
              <a:ext uri="{FF2B5EF4-FFF2-40B4-BE49-F238E27FC236}">
                <a16:creationId xmlns:a16="http://schemas.microsoft.com/office/drawing/2014/main" id="{4A28C44E-4462-42C7-ABEB-BD70FBF6EA33}"/>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The body’s visible protective boundary</a:t>
            </a:r>
          </a:p>
        </p:txBody>
      </p:sp>
      <p:sp>
        <p:nvSpPr>
          <p:cNvPr id="4" name="Straight Connector 3">
            <a:extLst>
              <a:ext uri="{FF2B5EF4-FFF2-40B4-BE49-F238E27FC236}">
                <a16:creationId xmlns:a16="http://schemas.microsoft.com/office/drawing/2014/main" id="{25930078-DE07-4995-B027-FB4EF3BA3CF1}"/>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AAE91772-2EB6-427A-81BB-ACE29126CA75}"/>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D8B68"/>
                </a:solidFill>
                <a:latin typeface="Nimbus Sans"/>
                <a:ea typeface="Nimbus Sans"/>
                <a:cs typeface="Nimbus Sans"/>
              </a:defRPr>
            </a:pPr>
            <a:r>
              <a:rPr sz="1200" b="1">
                <a:solidFill>
                  <a:srgbClr val="4D8B68"/>
                </a:solidFill>
                <a:latin typeface="Nimbus Sans"/>
                <a:ea typeface="Nimbus Sans"/>
                <a:cs typeface="Nimbus Sans"/>
              </a:rPr>
              <a:t>12</a:t>
            </a:r>
          </a:p>
        </p:txBody>
      </p:sp>
      <p:sp>
        <p:nvSpPr>
          <p:cNvPr id="6" name="Rectangle: Rounded Corners 5">
            <a:extLst>
              <a:ext uri="{FF2B5EF4-FFF2-40B4-BE49-F238E27FC236}">
                <a16:creationId xmlns:a16="http://schemas.microsoft.com/office/drawing/2014/main" id="{A58031BD-877E-4B12-883E-AB3A49F64528}"/>
              </a:ext>
            </a:extLst>
          </p:cNvPr>
          <p:cNvSpPr>
            <a:spLocks noGrp="1"/>
          </p:cNvSpPr>
          <p:nvPr/>
        </p:nvSpPr>
        <p:spPr>
          <a:xfrm>
            <a:off x="5143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590550" y="2292927"/>
            <a:ext cx="4000500" cy="3091295"/>
          </a:xfrm>
          <a:prstGeom prst="roundRect">
            <a:avLst>
              <a:gd name="adj" fmla="val 4286"/>
            </a:avLst>
          </a:prstGeom>
        </p:spPr>
      </p:pic>
      <p:sp>
        <p:nvSpPr>
          <p:cNvPr id="8" name="Rectangle: Rounded Corners 7">
            <a:extLst>
              <a:ext uri="{FF2B5EF4-FFF2-40B4-BE49-F238E27FC236}">
                <a16:creationId xmlns:a16="http://schemas.microsoft.com/office/drawing/2014/main" id="{B9315F22-4EE7-41E1-97DA-44D6BD39569E}"/>
              </a:ext>
            </a:extLst>
          </p:cNvPr>
          <p:cNvSpPr>
            <a:spLocks noGrp="1"/>
          </p:cNvSpPr>
          <p:nvPr/>
        </p:nvSpPr>
        <p:spPr>
          <a:xfrm>
            <a:off x="5810250" y="1562100"/>
            <a:ext cx="2800350" cy="304800"/>
          </a:xfrm>
          <a:prstGeom prst="roundRect">
            <a:avLst>
              <a:gd name="adj" fmla="val 50000"/>
            </a:avLst>
          </a:prstGeom>
          <a:solidFill>
            <a:srgbClr val="4D8B68"/>
          </a:solidFill>
          <a:ln w="0">
            <a:noFill/>
            <a:prstDash val="solid"/>
          </a:ln>
        </p:spPr>
        <p:txBody>
          <a:bodyPr/>
          <a:lstStyle/>
          <a:p>
            <a:endParaRPr lang="en-GB"/>
          </a:p>
        </p:txBody>
      </p:sp>
      <p:sp>
        <p:nvSpPr>
          <p:cNvPr id="9" name="Rectangle 8">
            <a:extLst>
              <a:ext uri="{FF2B5EF4-FFF2-40B4-BE49-F238E27FC236}">
                <a16:creationId xmlns:a16="http://schemas.microsoft.com/office/drawing/2014/main" id="{80800B0F-88AE-4694-9FE2-F01083EB1D77}"/>
              </a:ext>
            </a:extLst>
          </p:cNvPr>
          <p:cNvSpPr>
            <a:spLocks noGrp="1"/>
          </p:cNvSpPr>
          <p:nvPr/>
        </p:nvSpPr>
        <p:spPr>
          <a:xfrm>
            <a:off x="5905500" y="1590675"/>
            <a:ext cx="26098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BARRIER + THERMOSTAT</a:t>
            </a:r>
          </a:p>
        </p:txBody>
      </p:sp>
      <p:sp>
        <p:nvSpPr>
          <p:cNvPr id="10" name="Rectangle 9">
            <a:extLst>
              <a:ext uri="{FF2B5EF4-FFF2-40B4-BE49-F238E27FC236}">
                <a16:creationId xmlns:a16="http://schemas.microsoft.com/office/drawing/2014/main" id="{9A24A7FB-E641-41DD-9C0D-DF16521D1961}"/>
              </a:ext>
            </a:extLst>
          </p:cNvPr>
          <p:cNvSpPr>
            <a:spLocks noGrp="1"/>
          </p:cNvSpPr>
          <p:nvPr/>
        </p:nvSpPr>
        <p:spPr>
          <a:xfrm>
            <a:off x="58102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6C301434-7084-4503-993F-3A742DC00257}"/>
              </a:ext>
            </a:extLst>
          </p:cNvPr>
          <p:cNvSpPr>
            <a:spLocks noGrp="1"/>
          </p:cNvSpPr>
          <p:nvPr/>
        </p:nvSpPr>
        <p:spPr>
          <a:xfrm>
            <a:off x="5810250" y="2343150"/>
            <a:ext cx="5334000" cy="590550"/>
          </a:xfrm>
          <a:prstGeom prst="rect">
            <a:avLst/>
          </a:prstGeom>
          <a:noFill/>
          <a:ln w="0">
            <a:noFill/>
          </a:ln>
        </p:spPr>
        <p:txBody>
          <a:bodyPr wrap="square" lIns="0" tIns="0" rIns="0" bIns="0" anchor="t">
            <a:normAutofit fontScale="96502"/>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Skin limits fluid loss, blocks many hazards, supports sensation and helps control temperature through blood flow and sweat.</a:t>
            </a:r>
          </a:p>
        </p:txBody>
      </p:sp>
      <p:sp>
        <p:nvSpPr>
          <p:cNvPr id="12" name="Rectangle 11">
            <a:extLst>
              <a:ext uri="{FF2B5EF4-FFF2-40B4-BE49-F238E27FC236}">
                <a16:creationId xmlns:a16="http://schemas.microsoft.com/office/drawing/2014/main" id="{DC35C227-93B7-4EBB-B942-DB6E01D4802C}"/>
              </a:ext>
            </a:extLst>
          </p:cNvPr>
          <p:cNvSpPr>
            <a:spLocks noGrp="1"/>
          </p:cNvSpPr>
          <p:nvPr/>
        </p:nvSpPr>
        <p:spPr>
          <a:xfrm>
            <a:off x="58102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4EADD0DC-4A1D-499D-A808-4BCB5E2243CC}"/>
              </a:ext>
            </a:extLst>
          </p:cNvPr>
          <p:cNvSpPr>
            <a:spLocks noGrp="1"/>
          </p:cNvSpPr>
          <p:nvPr/>
        </p:nvSpPr>
        <p:spPr>
          <a:xfrm>
            <a:off x="58102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Epidermis • dermis • glands • hair • nails • sensory receptors</a:t>
            </a:r>
          </a:p>
        </p:txBody>
      </p:sp>
      <p:sp>
        <p:nvSpPr>
          <p:cNvPr id="14" name="Rectangle 13">
            <a:extLst>
              <a:ext uri="{FF2B5EF4-FFF2-40B4-BE49-F238E27FC236}">
                <a16:creationId xmlns:a16="http://schemas.microsoft.com/office/drawing/2014/main" id="{607A1491-0DBC-466E-864C-3139B07DA7FB}"/>
              </a:ext>
            </a:extLst>
          </p:cNvPr>
          <p:cNvSpPr>
            <a:spLocks noGrp="1"/>
          </p:cNvSpPr>
          <p:nvPr/>
        </p:nvSpPr>
        <p:spPr>
          <a:xfrm>
            <a:off x="58102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73BBAD11-9BDB-4BD7-9905-3935155FFE0D}"/>
              </a:ext>
            </a:extLst>
          </p:cNvPr>
          <p:cNvSpPr>
            <a:spLocks noGrp="1"/>
          </p:cNvSpPr>
          <p:nvPr/>
        </p:nvSpPr>
        <p:spPr>
          <a:xfrm>
            <a:off x="5810250" y="441007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Blood vessels regulate heat loss. Nerves detect touch, pain and temperature. Immune cells respond to breaches.</a:t>
            </a:r>
          </a:p>
        </p:txBody>
      </p:sp>
      <p:sp>
        <p:nvSpPr>
          <p:cNvPr id="16" name="Rectangle: Rounded Corners 15">
            <a:extLst>
              <a:ext uri="{FF2B5EF4-FFF2-40B4-BE49-F238E27FC236}">
                <a16:creationId xmlns:a16="http://schemas.microsoft.com/office/drawing/2014/main" id="{7D947D5D-C3FE-49BD-857B-A7D52DE0BAB8}"/>
              </a:ext>
            </a:extLst>
          </p:cNvPr>
          <p:cNvSpPr>
            <a:spLocks noGrp="1"/>
          </p:cNvSpPr>
          <p:nvPr/>
        </p:nvSpPr>
        <p:spPr>
          <a:xfrm>
            <a:off x="5810250" y="5219700"/>
            <a:ext cx="5334000" cy="857250"/>
          </a:xfrm>
          <a:prstGeom prst="roundRect">
            <a:avLst>
              <a:gd name="adj" fmla="val 17778"/>
            </a:avLst>
          </a:prstGeom>
          <a:solidFill>
            <a:srgbClr val="FFFFFF"/>
          </a:solidFill>
          <a:ln w="19050">
            <a:solidFill>
              <a:srgbClr val="4D8B68"/>
            </a:solidFill>
            <a:prstDash val="solid"/>
          </a:ln>
        </p:spPr>
        <p:txBody>
          <a:bodyPr/>
          <a:lstStyle/>
          <a:p>
            <a:endParaRPr lang="en-GB"/>
          </a:p>
        </p:txBody>
      </p:sp>
      <p:sp>
        <p:nvSpPr>
          <p:cNvPr id="17" name="Rectangle 16">
            <a:extLst>
              <a:ext uri="{FF2B5EF4-FFF2-40B4-BE49-F238E27FC236}">
                <a16:creationId xmlns:a16="http://schemas.microsoft.com/office/drawing/2014/main" id="{FCA576E9-5744-405F-973F-EE9F51966B37}"/>
              </a:ext>
            </a:extLst>
          </p:cNvPr>
          <p:cNvSpPr>
            <a:spLocks noGrp="1"/>
          </p:cNvSpPr>
          <p:nvPr/>
        </p:nvSpPr>
        <p:spPr>
          <a:xfrm>
            <a:off x="59817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1B8271ED-04FB-4093-9496-432EFBED6998}"/>
              </a:ext>
            </a:extLst>
          </p:cNvPr>
          <p:cNvSpPr>
            <a:spLocks noGrp="1"/>
          </p:cNvSpPr>
          <p:nvPr/>
        </p:nvSpPr>
        <p:spPr>
          <a:xfrm>
            <a:off x="59817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Skin colour, temperature, moisture and integrity provide useful clinical information.</a:t>
            </a:r>
          </a:p>
        </p:txBody>
      </p:sp>
    </p:spTree>
    <p:extLst>
      <p:ext uri="{BB962C8B-B14F-4D97-AF65-F5344CB8AC3E}">
        <p14:creationId xmlns:p14="http://schemas.microsoft.com/office/powerpoint/2010/main" val="6023101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D0F008D5-5997-48D2-BB50-7411767C4204}"/>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699C79F9-7C8E-42EF-83A8-CED93D181B6E}"/>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INTEGUMENTARY SYSTEM</a:t>
            </a:r>
          </a:p>
        </p:txBody>
      </p:sp>
      <p:sp>
        <p:nvSpPr>
          <p:cNvPr id="3" name="Rectangle 2">
            <a:extLst>
              <a:ext uri="{FF2B5EF4-FFF2-40B4-BE49-F238E27FC236}">
                <a16:creationId xmlns:a16="http://schemas.microsoft.com/office/drawing/2014/main" id="{1A28647D-B1AC-467E-A896-74BE486D2FDE}"/>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Skin anatomy</a:t>
            </a:r>
          </a:p>
        </p:txBody>
      </p:sp>
      <p:sp>
        <p:nvSpPr>
          <p:cNvPr id="4" name="Rectangle 3">
            <a:extLst>
              <a:ext uri="{FF2B5EF4-FFF2-40B4-BE49-F238E27FC236}">
                <a16:creationId xmlns:a16="http://schemas.microsoft.com/office/drawing/2014/main" id="{74EBD3B6-C935-4860-86F1-1B4E75495101}"/>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38</a:t>
            </a:r>
          </a:p>
        </p:txBody>
      </p:sp>
      <p:sp>
        <p:nvSpPr>
          <p:cNvPr id="5" name="Rectangle 4">
            <a:extLst>
              <a:ext uri="{FF2B5EF4-FFF2-40B4-BE49-F238E27FC236}">
                <a16:creationId xmlns:a16="http://schemas.microsoft.com/office/drawing/2014/main" id="{4CE2B8AC-983A-4F8C-A587-4413051FD1CF}"/>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5E7BEBA0-A7DA-4997-BB6C-749F02F5ABCC}"/>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4D9B74"/>
                </a:solidFill>
                <a:latin typeface="Nimbus Sans"/>
                <a:ea typeface="Nimbus Sans"/>
                <a:cs typeface="Nimbus Sans"/>
              </a:defRPr>
            </a:pPr>
            <a:r>
              <a:rPr sz="900" b="1">
                <a:solidFill>
                  <a:srgbClr val="4D9B74"/>
                </a:solidFill>
                <a:latin typeface="Nimbus Sans"/>
                <a:ea typeface="Nimbus Sans"/>
                <a:cs typeface="Nimbus Sans"/>
              </a:rPr>
              <a:t>INTERVIEW FOCUS: NAME THE STRUCTURE, EXPLAIN ITS FUNCTION, THEN LINK IT TO THE MEASUREMENT</a:t>
            </a:r>
          </a:p>
        </p:txBody>
      </p:sp>
      <p:pic>
        <p:nvPicPr>
          <p:cNvPr id="38" name="Picture 37"/>
          <p:cNvPicPr>
            <a:picLocks noChangeAspect="1"/>
          </p:cNvPicPr>
          <p:nvPr/>
        </p:nvPicPr>
        <p:blipFill>
          <a:blip r:embed="rId3"/>
          <a:stretch/>
        </p:blipFill>
        <p:spPr>
          <a:xfrm>
            <a:off x="619125" y="2037051"/>
            <a:ext cx="4095750" cy="3164898"/>
          </a:xfrm>
          <a:prstGeom prst="rect">
            <a:avLst/>
          </a:prstGeom>
        </p:spPr>
      </p:pic>
      <p:sp>
        <p:nvSpPr>
          <p:cNvPr id="8" name="Rectangle: Rounded Corners 7">
            <a:extLst>
              <a:ext uri="{FF2B5EF4-FFF2-40B4-BE49-F238E27FC236}">
                <a16:creationId xmlns:a16="http://schemas.microsoft.com/office/drawing/2014/main" id="{A452FD82-35AC-4FA5-BA0A-4EF3822C4AA8}"/>
              </a:ext>
            </a:extLst>
          </p:cNvPr>
          <p:cNvSpPr>
            <a:spLocks noGrp="1"/>
          </p:cNvSpPr>
          <p:nvPr/>
        </p:nvSpPr>
        <p:spPr>
          <a:xfrm>
            <a:off x="5000625" y="1428750"/>
            <a:ext cx="633412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9" name="Rectangle 8">
            <a:extLst>
              <a:ext uri="{FF2B5EF4-FFF2-40B4-BE49-F238E27FC236}">
                <a16:creationId xmlns:a16="http://schemas.microsoft.com/office/drawing/2014/main" id="{5E27BA88-FAC1-4D57-AF50-3DC1EC75A864}"/>
              </a:ext>
            </a:extLst>
          </p:cNvPr>
          <p:cNvSpPr>
            <a:spLocks noGrp="1"/>
          </p:cNvSpPr>
          <p:nvPr/>
        </p:nvSpPr>
        <p:spPr>
          <a:xfrm>
            <a:off x="5210175" y="1600200"/>
            <a:ext cx="5915025" cy="22860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KEY ANATOMY</a:t>
            </a:r>
          </a:p>
        </p:txBody>
      </p:sp>
      <p:sp>
        <p:nvSpPr>
          <p:cNvPr id="10" name="Rectangle 9">
            <a:extLst>
              <a:ext uri="{FF2B5EF4-FFF2-40B4-BE49-F238E27FC236}">
                <a16:creationId xmlns:a16="http://schemas.microsoft.com/office/drawing/2014/main" id="{DB32FA4A-2E2D-40AA-8772-F738D42CFEFC}"/>
              </a:ext>
            </a:extLst>
          </p:cNvPr>
          <p:cNvSpPr>
            <a:spLocks noGrp="1"/>
          </p:cNvSpPr>
          <p:nvPr/>
        </p:nvSpPr>
        <p:spPr>
          <a:xfrm>
            <a:off x="521017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1</a:t>
            </a:r>
          </a:p>
        </p:txBody>
      </p:sp>
      <p:sp>
        <p:nvSpPr>
          <p:cNvPr id="11" name="Rectangle 10">
            <a:extLst>
              <a:ext uri="{FF2B5EF4-FFF2-40B4-BE49-F238E27FC236}">
                <a16:creationId xmlns:a16="http://schemas.microsoft.com/office/drawing/2014/main" id="{3A30B76A-A98D-4A83-ADF8-564B47931CFA}"/>
              </a:ext>
            </a:extLst>
          </p:cNvPr>
          <p:cNvSpPr>
            <a:spLocks noGrp="1"/>
          </p:cNvSpPr>
          <p:nvPr/>
        </p:nvSpPr>
        <p:spPr>
          <a:xfrm>
            <a:off x="5591175" y="1924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Epidermis forms the outer barrier</a:t>
            </a:r>
          </a:p>
        </p:txBody>
      </p:sp>
      <p:sp>
        <p:nvSpPr>
          <p:cNvPr id="12" name="Rectangle 11">
            <a:extLst>
              <a:ext uri="{FF2B5EF4-FFF2-40B4-BE49-F238E27FC236}">
                <a16:creationId xmlns:a16="http://schemas.microsoft.com/office/drawing/2014/main" id="{B761EAB1-E2DB-4368-9B8E-FCF6CC5F7764}"/>
              </a:ext>
            </a:extLst>
          </p:cNvPr>
          <p:cNvSpPr>
            <a:spLocks noGrp="1"/>
          </p:cNvSpPr>
          <p:nvPr/>
        </p:nvSpPr>
        <p:spPr>
          <a:xfrm>
            <a:off x="5210175" y="2324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2</a:t>
            </a:r>
          </a:p>
        </p:txBody>
      </p:sp>
      <p:sp>
        <p:nvSpPr>
          <p:cNvPr id="13" name="Rectangle 12">
            <a:extLst>
              <a:ext uri="{FF2B5EF4-FFF2-40B4-BE49-F238E27FC236}">
                <a16:creationId xmlns:a16="http://schemas.microsoft.com/office/drawing/2014/main" id="{406822E9-1C2F-4495-8CB1-550A06DB8BE2}"/>
              </a:ext>
            </a:extLst>
          </p:cNvPr>
          <p:cNvSpPr>
            <a:spLocks noGrp="1"/>
          </p:cNvSpPr>
          <p:nvPr/>
        </p:nvSpPr>
        <p:spPr>
          <a:xfrm>
            <a:off x="5591175" y="2305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Dermis contains blood vessels, nerves, glands and hair follicles</a:t>
            </a:r>
          </a:p>
        </p:txBody>
      </p:sp>
      <p:sp>
        <p:nvSpPr>
          <p:cNvPr id="14" name="Rectangle 13">
            <a:extLst>
              <a:ext uri="{FF2B5EF4-FFF2-40B4-BE49-F238E27FC236}">
                <a16:creationId xmlns:a16="http://schemas.microsoft.com/office/drawing/2014/main" id="{3E3347AC-FA75-4B3E-A028-1FC9A61C1D36}"/>
              </a:ext>
            </a:extLst>
          </p:cNvPr>
          <p:cNvSpPr>
            <a:spLocks noGrp="1"/>
          </p:cNvSpPr>
          <p:nvPr/>
        </p:nvSpPr>
        <p:spPr>
          <a:xfrm>
            <a:off x="5210175" y="2705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3</a:t>
            </a:r>
          </a:p>
        </p:txBody>
      </p:sp>
      <p:sp>
        <p:nvSpPr>
          <p:cNvPr id="15" name="Rectangle 14">
            <a:extLst>
              <a:ext uri="{FF2B5EF4-FFF2-40B4-BE49-F238E27FC236}">
                <a16:creationId xmlns:a16="http://schemas.microsoft.com/office/drawing/2014/main" id="{7BCEB6CE-C639-458D-A039-09AC4BD38C69}"/>
              </a:ext>
            </a:extLst>
          </p:cNvPr>
          <p:cNvSpPr>
            <a:spLocks noGrp="1"/>
          </p:cNvSpPr>
          <p:nvPr/>
        </p:nvSpPr>
        <p:spPr>
          <a:xfrm>
            <a:off x="5591175" y="2686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Subcutaneous tissue contains fat and larger vessels</a:t>
            </a:r>
          </a:p>
        </p:txBody>
      </p:sp>
      <p:sp>
        <p:nvSpPr>
          <p:cNvPr id="16" name="Rectangle 15">
            <a:extLst>
              <a:ext uri="{FF2B5EF4-FFF2-40B4-BE49-F238E27FC236}">
                <a16:creationId xmlns:a16="http://schemas.microsoft.com/office/drawing/2014/main" id="{80983175-B7DA-4D82-A49F-67ED3B0B23A8}"/>
              </a:ext>
            </a:extLst>
          </p:cNvPr>
          <p:cNvSpPr>
            <a:spLocks noGrp="1"/>
          </p:cNvSpPr>
          <p:nvPr/>
        </p:nvSpPr>
        <p:spPr>
          <a:xfrm>
            <a:off x="5210175" y="3086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4</a:t>
            </a:r>
          </a:p>
        </p:txBody>
      </p:sp>
      <p:sp>
        <p:nvSpPr>
          <p:cNvPr id="17" name="Rectangle 16">
            <a:extLst>
              <a:ext uri="{FF2B5EF4-FFF2-40B4-BE49-F238E27FC236}">
                <a16:creationId xmlns:a16="http://schemas.microsoft.com/office/drawing/2014/main" id="{52C835BF-9C3A-4264-802E-27CE2805DDE8}"/>
              </a:ext>
            </a:extLst>
          </p:cNvPr>
          <p:cNvSpPr>
            <a:spLocks noGrp="1"/>
          </p:cNvSpPr>
          <p:nvPr/>
        </p:nvSpPr>
        <p:spPr>
          <a:xfrm>
            <a:off x="5591175" y="3067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Sweat glands support cooling</a:t>
            </a:r>
          </a:p>
        </p:txBody>
      </p:sp>
      <p:sp>
        <p:nvSpPr>
          <p:cNvPr id="18" name="Rectangle 17">
            <a:extLst>
              <a:ext uri="{FF2B5EF4-FFF2-40B4-BE49-F238E27FC236}">
                <a16:creationId xmlns:a16="http://schemas.microsoft.com/office/drawing/2014/main" id="{248CA6B5-1060-4E8E-ACFB-1B5E42691AB2}"/>
              </a:ext>
            </a:extLst>
          </p:cNvPr>
          <p:cNvSpPr>
            <a:spLocks noGrp="1"/>
          </p:cNvSpPr>
          <p:nvPr/>
        </p:nvSpPr>
        <p:spPr>
          <a:xfrm>
            <a:off x="5210175" y="3467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5</a:t>
            </a:r>
          </a:p>
        </p:txBody>
      </p:sp>
      <p:sp>
        <p:nvSpPr>
          <p:cNvPr id="19" name="Rectangle 18">
            <a:extLst>
              <a:ext uri="{FF2B5EF4-FFF2-40B4-BE49-F238E27FC236}">
                <a16:creationId xmlns:a16="http://schemas.microsoft.com/office/drawing/2014/main" id="{009DBE84-8B99-4BE2-8072-C23975EC152D}"/>
              </a:ext>
            </a:extLst>
          </p:cNvPr>
          <p:cNvSpPr>
            <a:spLocks noGrp="1"/>
          </p:cNvSpPr>
          <p:nvPr/>
        </p:nvSpPr>
        <p:spPr>
          <a:xfrm>
            <a:off x="5591175" y="3448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Sebaceous glands produce oil</a:t>
            </a:r>
          </a:p>
        </p:txBody>
      </p:sp>
      <p:sp>
        <p:nvSpPr>
          <p:cNvPr id="20" name="Rectangle 19">
            <a:extLst>
              <a:ext uri="{FF2B5EF4-FFF2-40B4-BE49-F238E27FC236}">
                <a16:creationId xmlns:a16="http://schemas.microsoft.com/office/drawing/2014/main" id="{203DD4AB-FD0D-4D9E-8A4C-AD4AA64569F0}"/>
              </a:ext>
            </a:extLst>
          </p:cNvPr>
          <p:cNvSpPr>
            <a:spLocks noGrp="1"/>
          </p:cNvSpPr>
          <p:nvPr/>
        </p:nvSpPr>
        <p:spPr>
          <a:xfrm>
            <a:off x="5210175" y="3848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6</a:t>
            </a:r>
          </a:p>
        </p:txBody>
      </p:sp>
      <p:sp>
        <p:nvSpPr>
          <p:cNvPr id="21" name="Rectangle 20">
            <a:extLst>
              <a:ext uri="{FF2B5EF4-FFF2-40B4-BE49-F238E27FC236}">
                <a16:creationId xmlns:a16="http://schemas.microsoft.com/office/drawing/2014/main" id="{CB5D99F4-5718-4537-AA51-9497129884D4}"/>
              </a:ext>
            </a:extLst>
          </p:cNvPr>
          <p:cNvSpPr>
            <a:spLocks noGrp="1"/>
          </p:cNvSpPr>
          <p:nvPr/>
        </p:nvSpPr>
        <p:spPr>
          <a:xfrm>
            <a:off x="5591175" y="3829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Sensory receptors detect touch, pressure, pain and temperature</a:t>
            </a:r>
          </a:p>
        </p:txBody>
      </p:sp>
      <p:sp>
        <p:nvSpPr>
          <p:cNvPr id="22" name="Rectangle: Rounded Corners 21">
            <a:extLst>
              <a:ext uri="{FF2B5EF4-FFF2-40B4-BE49-F238E27FC236}">
                <a16:creationId xmlns:a16="http://schemas.microsoft.com/office/drawing/2014/main" id="{42959130-5665-4C44-9903-EB325A4E5D3C}"/>
              </a:ext>
            </a:extLst>
          </p:cNvPr>
          <p:cNvSpPr>
            <a:spLocks noGrp="1"/>
          </p:cNvSpPr>
          <p:nvPr/>
        </p:nvSpPr>
        <p:spPr>
          <a:xfrm>
            <a:off x="5000625" y="4524375"/>
            <a:ext cx="3048000" cy="1285875"/>
          </a:xfrm>
          <a:prstGeom prst="roundRect">
            <a:avLst>
              <a:gd name="adj" fmla="val 13333"/>
            </a:avLst>
          </a:prstGeom>
          <a:solidFill>
            <a:srgbClr val="EDF7F1"/>
          </a:solidFill>
          <a:ln w="9525">
            <a:solidFill>
              <a:srgbClr val="EDF7F1"/>
            </a:solidFill>
            <a:prstDash val="solid"/>
          </a:ln>
        </p:spPr>
        <p:txBody>
          <a:bodyPr/>
          <a:lstStyle/>
          <a:p>
            <a:endParaRPr lang="en-GB"/>
          </a:p>
        </p:txBody>
      </p:sp>
      <p:sp>
        <p:nvSpPr>
          <p:cNvPr id="23" name="Rectangle 22">
            <a:extLst>
              <a:ext uri="{FF2B5EF4-FFF2-40B4-BE49-F238E27FC236}">
                <a16:creationId xmlns:a16="http://schemas.microsoft.com/office/drawing/2014/main" id="{E6BF6B43-529E-4630-BE51-6EBCBA36BDC0}"/>
              </a:ext>
            </a:extLst>
          </p:cNvPr>
          <p:cNvSpPr>
            <a:spLocks noGrp="1"/>
          </p:cNvSpPr>
          <p:nvPr/>
        </p:nvSpPr>
        <p:spPr>
          <a:xfrm>
            <a:off x="5000625" y="4524375"/>
            <a:ext cx="66675" cy="1285875"/>
          </a:xfrm>
          <a:prstGeom prst="rect">
            <a:avLst/>
          </a:prstGeom>
          <a:solidFill>
            <a:srgbClr val="4D9B74"/>
          </a:solidFill>
          <a:ln w="0">
            <a:noFill/>
          </a:ln>
        </p:spPr>
        <p:txBody>
          <a:bodyPr/>
          <a:lstStyle/>
          <a:p>
            <a:endParaRPr lang="en-GB"/>
          </a:p>
        </p:txBody>
      </p:sp>
      <p:sp>
        <p:nvSpPr>
          <p:cNvPr id="24" name="Rectangle 23">
            <a:extLst>
              <a:ext uri="{FF2B5EF4-FFF2-40B4-BE49-F238E27FC236}">
                <a16:creationId xmlns:a16="http://schemas.microsoft.com/office/drawing/2014/main" id="{45CF73CF-8333-429E-91C3-DC5BA2816A9E}"/>
              </a:ext>
            </a:extLst>
          </p:cNvPr>
          <p:cNvSpPr>
            <a:spLocks noGrp="1"/>
          </p:cNvSpPr>
          <p:nvPr/>
        </p:nvSpPr>
        <p:spPr>
          <a:xfrm>
            <a:off x="5229225"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Main job</a:t>
            </a:r>
          </a:p>
        </p:txBody>
      </p:sp>
      <p:sp>
        <p:nvSpPr>
          <p:cNvPr id="25" name="Rectangle 24">
            <a:extLst>
              <a:ext uri="{FF2B5EF4-FFF2-40B4-BE49-F238E27FC236}">
                <a16:creationId xmlns:a16="http://schemas.microsoft.com/office/drawing/2014/main" id="{9C67DDE6-37F4-4094-9F34-BF51167BFF73}"/>
              </a:ext>
            </a:extLst>
          </p:cNvPr>
          <p:cNvSpPr>
            <a:spLocks noGrp="1"/>
          </p:cNvSpPr>
          <p:nvPr/>
        </p:nvSpPr>
        <p:spPr>
          <a:xfrm>
            <a:off x="5229225" y="5038725"/>
            <a:ext cx="2647950"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Skin protects the body, limits water loss, provides sensation and helps regulate temperature.</a:t>
            </a:r>
          </a:p>
        </p:txBody>
      </p:sp>
      <p:sp>
        <p:nvSpPr>
          <p:cNvPr id="26" name="Rectangle: Rounded Corners 25">
            <a:extLst>
              <a:ext uri="{FF2B5EF4-FFF2-40B4-BE49-F238E27FC236}">
                <a16:creationId xmlns:a16="http://schemas.microsoft.com/office/drawing/2014/main" id="{2F8F5F6A-0594-46F7-A2EF-D9C8DA57A343}"/>
              </a:ext>
            </a:extLst>
          </p:cNvPr>
          <p:cNvSpPr>
            <a:spLocks noGrp="1"/>
          </p:cNvSpPr>
          <p:nvPr/>
        </p:nvSpPr>
        <p:spPr>
          <a:xfrm>
            <a:off x="8286750" y="4524375"/>
            <a:ext cx="3048000" cy="1285875"/>
          </a:xfrm>
          <a:prstGeom prst="roundRect">
            <a:avLst>
              <a:gd name="adj" fmla="val 13333"/>
            </a:avLst>
          </a:prstGeom>
          <a:solidFill>
            <a:srgbClr val="F4F8FA"/>
          </a:solidFill>
          <a:ln w="9525">
            <a:solidFill>
              <a:srgbClr val="F4F8FA"/>
            </a:solidFill>
            <a:prstDash val="solid"/>
          </a:ln>
        </p:spPr>
        <p:txBody>
          <a:bodyPr/>
          <a:lstStyle/>
          <a:p>
            <a:endParaRPr lang="en-GB"/>
          </a:p>
        </p:txBody>
      </p:sp>
      <p:sp>
        <p:nvSpPr>
          <p:cNvPr id="27" name="Rectangle 26">
            <a:extLst>
              <a:ext uri="{FF2B5EF4-FFF2-40B4-BE49-F238E27FC236}">
                <a16:creationId xmlns:a16="http://schemas.microsoft.com/office/drawing/2014/main" id="{3A15F177-B411-4E58-8995-97D5EB79CB4D}"/>
              </a:ext>
            </a:extLst>
          </p:cNvPr>
          <p:cNvSpPr>
            <a:spLocks noGrp="1"/>
          </p:cNvSpPr>
          <p:nvPr/>
        </p:nvSpPr>
        <p:spPr>
          <a:xfrm>
            <a:off x="8286750" y="4524375"/>
            <a:ext cx="66675" cy="1285875"/>
          </a:xfrm>
          <a:prstGeom prst="rect">
            <a:avLst/>
          </a:prstGeom>
          <a:solidFill>
            <a:srgbClr val="15344C"/>
          </a:solidFill>
          <a:ln w="0">
            <a:noFill/>
          </a:ln>
        </p:spPr>
        <p:txBody>
          <a:bodyPr/>
          <a:lstStyle/>
          <a:p>
            <a:endParaRPr lang="en-GB"/>
          </a:p>
        </p:txBody>
      </p:sp>
      <p:sp>
        <p:nvSpPr>
          <p:cNvPr id="28" name="Rectangle 27">
            <a:extLst>
              <a:ext uri="{FF2B5EF4-FFF2-40B4-BE49-F238E27FC236}">
                <a16:creationId xmlns:a16="http://schemas.microsoft.com/office/drawing/2014/main" id="{C1B120D4-03AB-4FC6-82CD-F1768F8230B2}"/>
              </a:ext>
            </a:extLst>
          </p:cNvPr>
          <p:cNvSpPr>
            <a:spLocks noGrp="1"/>
          </p:cNvSpPr>
          <p:nvPr/>
        </p:nvSpPr>
        <p:spPr>
          <a:xfrm>
            <a:off x="8515350"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Works with</a:t>
            </a:r>
          </a:p>
        </p:txBody>
      </p:sp>
      <p:sp>
        <p:nvSpPr>
          <p:cNvPr id="29" name="Rectangle 28">
            <a:extLst>
              <a:ext uri="{FF2B5EF4-FFF2-40B4-BE49-F238E27FC236}">
                <a16:creationId xmlns:a16="http://schemas.microsoft.com/office/drawing/2014/main" id="{22907A4A-3902-4EA9-A641-800A0F385C57}"/>
              </a:ext>
            </a:extLst>
          </p:cNvPr>
          <p:cNvSpPr>
            <a:spLocks noGrp="1"/>
          </p:cNvSpPr>
          <p:nvPr/>
        </p:nvSpPr>
        <p:spPr>
          <a:xfrm>
            <a:off x="8515350" y="5038725"/>
            <a:ext cx="2647950" cy="638175"/>
          </a:xfrm>
          <a:prstGeom prst="rect">
            <a:avLst/>
          </a:prstGeom>
          <a:noFill/>
          <a:ln w="0">
            <a:noFill/>
          </a:ln>
        </p:spPr>
        <p:txBody>
          <a:bodyPr wrap="square" lIns="0" tIns="0" rIns="0" bIns="0" anchor="t">
            <a:normAutofit fontScale="99603" lnSpcReduction="10000"/>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Blood vessels alter heat loss. Nerves detect temperature. Immune cells respond to barrier damage.</a:t>
            </a:r>
          </a:p>
        </p:txBody>
      </p:sp>
      <p:sp>
        <p:nvSpPr>
          <p:cNvPr id="30" name="Rectangle: Rounded Corners 29">
            <a:extLst>
              <a:ext uri="{FF2B5EF4-FFF2-40B4-BE49-F238E27FC236}">
                <a16:creationId xmlns:a16="http://schemas.microsoft.com/office/drawing/2014/main" id="{F4A792A4-8BA2-4474-935E-A41DA5D6C720}"/>
              </a:ext>
            </a:extLst>
          </p:cNvPr>
          <p:cNvSpPr>
            <a:spLocks noGrp="1"/>
          </p:cNvSpPr>
          <p:nvPr/>
        </p:nvSpPr>
        <p:spPr>
          <a:xfrm>
            <a:off x="514350" y="6162675"/>
            <a:ext cx="11163300" cy="400050"/>
          </a:xfrm>
          <a:prstGeom prst="roundRect">
            <a:avLst>
              <a:gd name="adj" fmla="val 30952"/>
            </a:avLst>
          </a:prstGeom>
          <a:solidFill>
            <a:srgbClr val="EDF7F1"/>
          </a:solidFill>
          <a:ln w="9525">
            <a:solidFill>
              <a:srgbClr val="EDF7F1"/>
            </a:solidFill>
            <a:prstDash val="solid"/>
          </a:ln>
        </p:spPr>
        <p:txBody>
          <a:bodyPr/>
          <a:lstStyle/>
          <a:p>
            <a:endParaRPr lang="en-GB"/>
          </a:p>
        </p:txBody>
      </p:sp>
      <p:sp>
        <p:nvSpPr>
          <p:cNvPr id="31" name="Rectangle 30">
            <a:extLst>
              <a:ext uri="{FF2B5EF4-FFF2-40B4-BE49-F238E27FC236}">
                <a16:creationId xmlns:a16="http://schemas.microsoft.com/office/drawing/2014/main" id="{B26430E5-E3E6-4285-8EFA-36F5EFA10B6A}"/>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Skin colour, temperature, moisture and integrity provide clinical information.</a:t>
            </a:r>
          </a:p>
        </p:txBody>
      </p:sp>
    </p:spTree>
    <p:extLst>
      <p:ext uri="{BB962C8B-B14F-4D97-AF65-F5344CB8AC3E}">
        <p14:creationId xmlns:p14="http://schemas.microsoft.com/office/powerpoint/2010/main" val="1476102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A4F93CAF-56EF-43D8-A8AB-3CC92EBF0B22}"/>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1650A508-B488-4DB1-AB6C-E3F0421331BA}"/>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INTEGUMENTARY ANATOMY</a:t>
            </a:r>
          </a:p>
        </p:txBody>
      </p:sp>
      <p:sp>
        <p:nvSpPr>
          <p:cNvPr id="3" name="Rectangle 2">
            <a:extLst>
              <a:ext uri="{FF2B5EF4-FFF2-40B4-BE49-F238E27FC236}">
                <a16:creationId xmlns:a16="http://schemas.microsoft.com/office/drawing/2014/main" id="{CF0A7A9D-225C-4C7E-A1C3-FBCE246C392E}"/>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Why skin anatomy matters</a:t>
            </a:r>
          </a:p>
        </p:txBody>
      </p:sp>
      <p:sp>
        <p:nvSpPr>
          <p:cNvPr id="4" name="Rectangle 3">
            <a:extLst>
              <a:ext uri="{FF2B5EF4-FFF2-40B4-BE49-F238E27FC236}">
                <a16:creationId xmlns:a16="http://schemas.microsoft.com/office/drawing/2014/main" id="{07F7C639-0CF9-433F-80B8-2276EB941D84}"/>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39</a:t>
            </a:r>
          </a:p>
        </p:txBody>
      </p:sp>
      <p:sp>
        <p:nvSpPr>
          <p:cNvPr id="5" name="Rectangle 4">
            <a:extLst>
              <a:ext uri="{FF2B5EF4-FFF2-40B4-BE49-F238E27FC236}">
                <a16:creationId xmlns:a16="http://schemas.microsoft.com/office/drawing/2014/main" id="{0D77F75F-70DD-4A97-8BA8-77B0E8D71DDB}"/>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3DA987A1-E560-4F6D-92C1-27B810257F85}"/>
              </a:ext>
            </a:extLst>
          </p:cNvPr>
          <p:cNvSpPr>
            <a:spLocks noGrp="1"/>
          </p:cNvSpPr>
          <p:nvPr/>
        </p:nvSpPr>
        <p:spPr>
          <a:xfrm>
            <a:off x="514350" y="1333500"/>
            <a:ext cx="11163300" cy="457200"/>
          </a:xfrm>
          <a:prstGeom prst="rect">
            <a:avLst/>
          </a:prstGeom>
          <a:noFill/>
          <a:ln w="0">
            <a:noFill/>
          </a:ln>
        </p:spPr>
        <p:txBody>
          <a:bodyPr wrap="square" lIns="0" tIns="0" rIns="0" bIns="0" anchor="t">
            <a:normAutofit fontScale="96482"/>
          </a:bodyPr>
          <a:lstStyle/>
          <a:p>
            <a:pPr algn="ctr">
              <a:lnSpc>
                <a:spcPct val="104000"/>
              </a:lnSpc>
              <a:buNone/>
              <a:defRPr sz="1500" b="0">
                <a:solidFill>
                  <a:srgbClr val="587080"/>
                </a:solidFill>
                <a:latin typeface="Nimbus Sans"/>
                <a:ea typeface="Nimbus Sans"/>
                <a:cs typeface="Nimbus Sans"/>
              </a:defRPr>
            </a:pPr>
            <a:r>
              <a:rPr sz="1500" b="0">
                <a:solidFill>
                  <a:srgbClr val="587080"/>
                </a:solidFill>
                <a:latin typeface="Nimbus Sans"/>
                <a:ea typeface="Nimbus Sans"/>
                <a:cs typeface="Nimbus Sans"/>
              </a:rPr>
              <a:t>Knowing the name is the first step. The interview requires students to explain why the structure changes function and the measured result.</a:t>
            </a:r>
          </a:p>
        </p:txBody>
      </p:sp>
      <p:sp>
        <p:nvSpPr>
          <p:cNvPr id="7" name="Rectangle 6">
            <a:extLst>
              <a:ext uri="{FF2B5EF4-FFF2-40B4-BE49-F238E27FC236}">
                <a16:creationId xmlns:a16="http://schemas.microsoft.com/office/drawing/2014/main" id="{14B37840-7797-427A-B768-4D0B18DFBB71}"/>
              </a:ext>
            </a:extLst>
          </p:cNvPr>
          <p:cNvSpPr>
            <a:spLocks noGrp="1"/>
          </p:cNvSpPr>
          <p:nvPr/>
        </p:nvSpPr>
        <p:spPr>
          <a:xfrm>
            <a:off x="685800" y="2000250"/>
            <a:ext cx="2381250" cy="2476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STRUCTURE</a:t>
            </a:r>
          </a:p>
        </p:txBody>
      </p:sp>
      <p:sp>
        <p:nvSpPr>
          <p:cNvPr id="8" name="Rectangle 7">
            <a:extLst>
              <a:ext uri="{FF2B5EF4-FFF2-40B4-BE49-F238E27FC236}">
                <a16:creationId xmlns:a16="http://schemas.microsoft.com/office/drawing/2014/main" id="{704168CA-5C6C-4F00-8E69-1341B509235D}"/>
              </a:ext>
            </a:extLst>
          </p:cNvPr>
          <p:cNvSpPr>
            <a:spLocks noGrp="1"/>
          </p:cNvSpPr>
          <p:nvPr/>
        </p:nvSpPr>
        <p:spPr>
          <a:xfrm>
            <a:off x="3333750" y="2000250"/>
            <a:ext cx="3714750" cy="2476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WHY IT IS BUILT THIS WAY</a:t>
            </a:r>
          </a:p>
        </p:txBody>
      </p:sp>
      <p:sp>
        <p:nvSpPr>
          <p:cNvPr id="9" name="Rectangle 8">
            <a:extLst>
              <a:ext uri="{FF2B5EF4-FFF2-40B4-BE49-F238E27FC236}">
                <a16:creationId xmlns:a16="http://schemas.microsoft.com/office/drawing/2014/main" id="{A116AB89-658B-46E0-967E-E83E5C686183}"/>
              </a:ext>
            </a:extLst>
          </p:cNvPr>
          <p:cNvSpPr>
            <a:spLocks noGrp="1"/>
          </p:cNvSpPr>
          <p:nvPr/>
        </p:nvSpPr>
        <p:spPr>
          <a:xfrm>
            <a:off x="7334250" y="2000250"/>
            <a:ext cx="4000500" cy="2476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WHY IT MATTERS CLINICALLY</a:t>
            </a:r>
          </a:p>
        </p:txBody>
      </p:sp>
      <p:sp>
        <p:nvSpPr>
          <p:cNvPr id="10" name="Rectangle: Rounded Corners 9">
            <a:extLst>
              <a:ext uri="{FF2B5EF4-FFF2-40B4-BE49-F238E27FC236}">
                <a16:creationId xmlns:a16="http://schemas.microsoft.com/office/drawing/2014/main" id="{656301C7-EB02-48A3-86E9-4C16005B3CD8}"/>
              </a:ext>
            </a:extLst>
          </p:cNvPr>
          <p:cNvSpPr>
            <a:spLocks noGrp="1"/>
          </p:cNvSpPr>
          <p:nvPr/>
        </p:nvSpPr>
        <p:spPr>
          <a:xfrm>
            <a:off x="514350" y="2333625"/>
            <a:ext cx="11163300" cy="723900"/>
          </a:xfrm>
          <a:prstGeom prst="roundRect">
            <a:avLst>
              <a:gd name="adj" fmla="val 15789"/>
            </a:avLst>
          </a:prstGeom>
          <a:solidFill>
            <a:srgbClr val="FFFFFF"/>
          </a:solidFill>
          <a:ln w="9525">
            <a:solidFill>
              <a:srgbClr val="D5E1E7"/>
            </a:solidFill>
            <a:prstDash val="solid"/>
          </a:ln>
        </p:spPr>
        <p:txBody>
          <a:bodyPr/>
          <a:lstStyle/>
          <a:p>
            <a:endParaRPr lang="en-GB"/>
          </a:p>
        </p:txBody>
      </p:sp>
      <p:sp>
        <p:nvSpPr>
          <p:cNvPr id="11" name="Rectangle 10">
            <a:extLst>
              <a:ext uri="{FF2B5EF4-FFF2-40B4-BE49-F238E27FC236}">
                <a16:creationId xmlns:a16="http://schemas.microsoft.com/office/drawing/2014/main" id="{A8A35357-5115-4840-8D32-9CCED148AE49}"/>
              </a:ext>
            </a:extLst>
          </p:cNvPr>
          <p:cNvSpPr>
            <a:spLocks noGrp="1"/>
          </p:cNvSpPr>
          <p:nvPr/>
        </p:nvSpPr>
        <p:spPr>
          <a:xfrm>
            <a:off x="685800" y="24765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Keratinised epidermis</a:t>
            </a:r>
          </a:p>
        </p:txBody>
      </p:sp>
      <p:sp>
        <p:nvSpPr>
          <p:cNvPr id="12" name="Rectangle 11">
            <a:extLst>
              <a:ext uri="{FF2B5EF4-FFF2-40B4-BE49-F238E27FC236}">
                <a16:creationId xmlns:a16="http://schemas.microsoft.com/office/drawing/2014/main" id="{82BA7FCD-6521-4ACF-A566-2252CABDDD96}"/>
              </a:ext>
            </a:extLst>
          </p:cNvPr>
          <p:cNvSpPr>
            <a:spLocks noGrp="1"/>
          </p:cNvSpPr>
          <p:nvPr/>
        </p:nvSpPr>
        <p:spPr>
          <a:xfrm>
            <a:off x="3333750" y="24479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Closely joined keratin-rich cells form a water-resistant physical barrier.</a:t>
            </a:r>
          </a:p>
        </p:txBody>
      </p:sp>
      <p:sp>
        <p:nvSpPr>
          <p:cNvPr id="13" name="Rectangle 12">
            <a:extLst>
              <a:ext uri="{FF2B5EF4-FFF2-40B4-BE49-F238E27FC236}">
                <a16:creationId xmlns:a16="http://schemas.microsoft.com/office/drawing/2014/main" id="{2FDF4563-F39F-4028-8E2A-E1B3C570CC15}"/>
              </a:ext>
            </a:extLst>
          </p:cNvPr>
          <p:cNvSpPr>
            <a:spLocks noGrp="1"/>
          </p:cNvSpPr>
          <p:nvPr/>
        </p:nvSpPr>
        <p:spPr>
          <a:xfrm>
            <a:off x="7334250" y="24479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Barrier damage increases fluid loss and allows irritants or microorganisms to enter.</a:t>
            </a:r>
          </a:p>
        </p:txBody>
      </p:sp>
      <p:sp>
        <p:nvSpPr>
          <p:cNvPr id="14" name="Rectangle: Rounded Corners 13">
            <a:extLst>
              <a:ext uri="{FF2B5EF4-FFF2-40B4-BE49-F238E27FC236}">
                <a16:creationId xmlns:a16="http://schemas.microsoft.com/office/drawing/2014/main" id="{7C2A5B84-B201-44D1-94B7-028BDB9A9B3F}"/>
              </a:ext>
            </a:extLst>
          </p:cNvPr>
          <p:cNvSpPr>
            <a:spLocks noGrp="1"/>
          </p:cNvSpPr>
          <p:nvPr/>
        </p:nvSpPr>
        <p:spPr>
          <a:xfrm>
            <a:off x="514350" y="3209925"/>
            <a:ext cx="11163300" cy="723900"/>
          </a:xfrm>
          <a:prstGeom prst="roundRect">
            <a:avLst>
              <a:gd name="adj" fmla="val 15789"/>
            </a:avLst>
          </a:prstGeom>
          <a:solidFill>
            <a:srgbClr val="F4F8FA"/>
          </a:solidFill>
          <a:ln w="9525">
            <a:solidFill>
              <a:srgbClr val="D5E1E7"/>
            </a:solidFill>
            <a:prstDash val="solid"/>
          </a:ln>
        </p:spPr>
        <p:txBody>
          <a:bodyPr/>
          <a:lstStyle/>
          <a:p>
            <a:endParaRPr lang="en-GB"/>
          </a:p>
        </p:txBody>
      </p:sp>
      <p:sp>
        <p:nvSpPr>
          <p:cNvPr id="15" name="Rectangle 14">
            <a:extLst>
              <a:ext uri="{FF2B5EF4-FFF2-40B4-BE49-F238E27FC236}">
                <a16:creationId xmlns:a16="http://schemas.microsoft.com/office/drawing/2014/main" id="{0BFBE18D-D723-4B1E-9DD0-959438255507}"/>
              </a:ext>
            </a:extLst>
          </p:cNvPr>
          <p:cNvSpPr>
            <a:spLocks noGrp="1"/>
          </p:cNvSpPr>
          <p:nvPr/>
        </p:nvSpPr>
        <p:spPr>
          <a:xfrm>
            <a:off x="685800" y="33528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Dermal blood vessels</a:t>
            </a:r>
          </a:p>
        </p:txBody>
      </p:sp>
      <p:sp>
        <p:nvSpPr>
          <p:cNvPr id="16" name="Rectangle 15">
            <a:extLst>
              <a:ext uri="{FF2B5EF4-FFF2-40B4-BE49-F238E27FC236}">
                <a16:creationId xmlns:a16="http://schemas.microsoft.com/office/drawing/2014/main" id="{8966E22C-8AFE-4DD6-9828-7FD29D3729EB}"/>
              </a:ext>
            </a:extLst>
          </p:cNvPr>
          <p:cNvSpPr>
            <a:spLocks noGrp="1"/>
          </p:cNvSpPr>
          <p:nvPr/>
        </p:nvSpPr>
        <p:spPr>
          <a:xfrm>
            <a:off x="3333750" y="33242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A rich vascular network can constrict or dilate to change heat transfer.</a:t>
            </a:r>
          </a:p>
        </p:txBody>
      </p:sp>
      <p:sp>
        <p:nvSpPr>
          <p:cNvPr id="17" name="Rectangle 16">
            <a:extLst>
              <a:ext uri="{FF2B5EF4-FFF2-40B4-BE49-F238E27FC236}">
                <a16:creationId xmlns:a16="http://schemas.microsoft.com/office/drawing/2014/main" id="{DA4B655F-34D7-44DC-BA7F-AEF31EC78B53}"/>
              </a:ext>
            </a:extLst>
          </p:cNvPr>
          <p:cNvSpPr>
            <a:spLocks noGrp="1"/>
          </p:cNvSpPr>
          <p:nvPr/>
        </p:nvSpPr>
        <p:spPr>
          <a:xfrm>
            <a:off x="7334250" y="33242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Cold vasoconstriction produces cool skin and can weaken peripheral sensor signals.</a:t>
            </a:r>
          </a:p>
        </p:txBody>
      </p:sp>
      <p:sp>
        <p:nvSpPr>
          <p:cNvPr id="18" name="Rectangle: Rounded Corners 17">
            <a:extLst>
              <a:ext uri="{FF2B5EF4-FFF2-40B4-BE49-F238E27FC236}">
                <a16:creationId xmlns:a16="http://schemas.microsoft.com/office/drawing/2014/main" id="{87D56AF6-A622-4480-8FF4-7FF9CBF887CD}"/>
              </a:ext>
            </a:extLst>
          </p:cNvPr>
          <p:cNvSpPr>
            <a:spLocks noGrp="1"/>
          </p:cNvSpPr>
          <p:nvPr/>
        </p:nvSpPr>
        <p:spPr>
          <a:xfrm>
            <a:off x="514350" y="4086225"/>
            <a:ext cx="11163300" cy="723900"/>
          </a:xfrm>
          <a:prstGeom prst="roundRect">
            <a:avLst>
              <a:gd name="adj" fmla="val 15789"/>
            </a:avLst>
          </a:prstGeom>
          <a:solidFill>
            <a:srgbClr val="FFFFFF"/>
          </a:solidFill>
          <a:ln w="9525">
            <a:solidFill>
              <a:srgbClr val="D5E1E7"/>
            </a:solidFill>
            <a:prstDash val="solid"/>
          </a:ln>
        </p:spPr>
        <p:txBody>
          <a:bodyPr/>
          <a:lstStyle/>
          <a:p>
            <a:endParaRPr lang="en-GB"/>
          </a:p>
        </p:txBody>
      </p:sp>
      <p:sp>
        <p:nvSpPr>
          <p:cNvPr id="19" name="Rectangle 18">
            <a:extLst>
              <a:ext uri="{FF2B5EF4-FFF2-40B4-BE49-F238E27FC236}">
                <a16:creationId xmlns:a16="http://schemas.microsoft.com/office/drawing/2014/main" id="{04520F6F-3597-4060-8F1B-B61046BE95B6}"/>
              </a:ext>
            </a:extLst>
          </p:cNvPr>
          <p:cNvSpPr>
            <a:spLocks noGrp="1"/>
          </p:cNvSpPr>
          <p:nvPr/>
        </p:nvSpPr>
        <p:spPr>
          <a:xfrm>
            <a:off x="685800" y="42291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Sweat glands</a:t>
            </a:r>
          </a:p>
        </p:txBody>
      </p:sp>
      <p:sp>
        <p:nvSpPr>
          <p:cNvPr id="20" name="Rectangle 19">
            <a:extLst>
              <a:ext uri="{FF2B5EF4-FFF2-40B4-BE49-F238E27FC236}">
                <a16:creationId xmlns:a16="http://schemas.microsoft.com/office/drawing/2014/main" id="{35E2A870-9761-450F-BE8A-1334423969D3}"/>
              </a:ext>
            </a:extLst>
          </p:cNvPr>
          <p:cNvSpPr>
            <a:spLocks noGrp="1"/>
          </p:cNvSpPr>
          <p:nvPr/>
        </p:nvSpPr>
        <p:spPr>
          <a:xfrm>
            <a:off x="3333750" y="42005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Evaporation removes heat from the skin surface.</a:t>
            </a:r>
          </a:p>
        </p:txBody>
      </p:sp>
      <p:sp>
        <p:nvSpPr>
          <p:cNvPr id="21" name="Rectangle 20">
            <a:extLst>
              <a:ext uri="{FF2B5EF4-FFF2-40B4-BE49-F238E27FC236}">
                <a16:creationId xmlns:a16="http://schemas.microsoft.com/office/drawing/2014/main" id="{875890BC-13BB-42D9-967E-3FF0A5106B71}"/>
              </a:ext>
            </a:extLst>
          </p:cNvPr>
          <p:cNvSpPr>
            <a:spLocks noGrp="1"/>
          </p:cNvSpPr>
          <p:nvPr/>
        </p:nvSpPr>
        <p:spPr>
          <a:xfrm>
            <a:off x="7334250" y="42005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Dehydration can limit sweating and reduce effective cooling.</a:t>
            </a:r>
          </a:p>
        </p:txBody>
      </p:sp>
      <p:sp>
        <p:nvSpPr>
          <p:cNvPr id="22" name="Rectangle: Rounded Corners 21">
            <a:extLst>
              <a:ext uri="{FF2B5EF4-FFF2-40B4-BE49-F238E27FC236}">
                <a16:creationId xmlns:a16="http://schemas.microsoft.com/office/drawing/2014/main" id="{03BA29FF-75B8-46CC-8D98-23D941D6C6E1}"/>
              </a:ext>
            </a:extLst>
          </p:cNvPr>
          <p:cNvSpPr>
            <a:spLocks noGrp="1"/>
          </p:cNvSpPr>
          <p:nvPr/>
        </p:nvSpPr>
        <p:spPr>
          <a:xfrm>
            <a:off x="514350" y="4962525"/>
            <a:ext cx="11163300" cy="723900"/>
          </a:xfrm>
          <a:prstGeom prst="roundRect">
            <a:avLst>
              <a:gd name="adj" fmla="val 15789"/>
            </a:avLst>
          </a:prstGeom>
          <a:solidFill>
            <a:srgbClr val="F4F8FA"/>
          </a:solidFill>
          <a:ln w="9525">
            <a:solidFill>
              <a:srgbClr val="D5E1E7"/>
            </a:solidFill>
            <a:prstDash val="solid"/>
          </a:ln>
        </p:spPr>
        <p:txBody>
          <a:bodyPr/>
          <a:lstStyle/>
          <a:p>
            <a:endParaRPr lang="en-GB"/>
          </a:p>
        </p:txBody>
      </p:sp>
      <p:sp>
        <p:nvSpPr>
          <p:cNvPr id="23" name="Rectangle 22">
            <a:extLst>
              <a:ext uri="{FF2B5EF4-FFF2-40B4-BE49-F238E27FC236}">
                <a16:creationId xmlns:a16="http://schemas.microsoft.com/office/drawing/2014/main" id="{7AB16B7B-3C9F-4934-8862-161742BB2991}"/>
              </a:ext>
            </a:extLst>
          </p:cNvPr>
          <p:cNvSpPr>
            <a:spLocks noGrp="1"/>
          </p:cNvSpPr>
          <p:nvPr/>
        </p:nvSpPr>
        <p:spPr>
          <a:xfrm>
            <a:off x="685800" y="5105400"/>
            <a:ext cx="2381250" cy="428625"/>
          </a:xfrm>
          <a:prstGeom prst="rect">
            <a:avLst/>
          </a:prstGeom>
          <a:noFill/>
          <a:ln w="0">
            <a:noFill/>
          </a:ln>
        </p:spPr>
        <p:txBody>
          <a:bodyPr wrap="square" lIns="0" tIns="0" rIns="0" bIns="0" anchor="ctr">
            <a:normAutofit/>
          </a:bodyPr>
          <a:lstStyle/>
          <a:p>
            <a:pPr algn="l">
              <a:lnSpc>
                <a:spcPct val="104000"/>
              </a:lnSpc>
              <a:buNone/>
              <a:defRPr sz="1350" b="1">
                <a:solidFill>
                  <a:srgbClr val="15344C"/>
                </a:solidFill>
                <a:latin typeface="Nimbus Sans"/>
                <a:ea typeface="Nimbus Sans"/>
                <a:cs typeface="Nimbus Sans"/>
              </a:defRPr>
            </a:pPr>
            <a:r>
              <a:rPr sz="1350" b="1">
                <a:solidFill>
                  <a:srgbClr val="15344C"/>
                </a:solidFill>
                <a:latin typeface="Nimbus Sans"/>
                <a:ea typeface="Nimbus Sans"/>
                <a:cs typeface="Nimbus Sans"/>
              </a:rPr>
              <a:t>Subcutaneous tissue</a:t>
            </a:r>
          </a:p>
        </p:txBody>
      </p:sp>
      <p:sp>
        <p:nvSpPr>
          <p:cNvPr id="24" name="Rectangle 23">
            <a:extLst>
              <a:ext uri="{FF2B5EF4-FFF2-40B4-BE49-F238E27FC236}">
                <a16:creationId xmlns:a16="http://schemas.microsoft.com/office/drawing/2014/main" id="{EFE880FA-1D95-4304-ABFE-138E94128393}"/>
              </a:ext>
            </a:extLst>
          </p:cNvPr>
          <p:cNvSpPr>
            <a:spLocks noGrp="1"/>
          </p:cNvSpPr>
          <p:nvPr/>
        </p:nvSpPr>
        <p:spPr>
          <a:xfrm>
            <a:off x="3333750" y="5076825"/>
            <a:ext cx="371475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Fat cushions deeper tissues, stores energy and slows heat loss.</a:t>
            </a:r>
          </a:p>
        </p:txBody>
      </p:sp>
      <p:sp>
        <p:nvSpPr>
          <p:cNvPr id="25" name="Rectangle 24">
            <a:extLst>
              <a:ext uri="{FF2B5EF4-FFF2-40B4-BE49-F238E27FC236}">
                <a16:creationId xmlns:a16="http://schemas.microsoft.com/office/drawing/2014/main" id="{40AF0E8B-B5EE-49D3-B379-A51A45370B2B}"/>
              </a:ext>
            </a:extLst>
          </p:cNvPr>
          <p:cNvSpPr>
            <a:spLocks noGrp="1"/>
          </p:cNvSpPr>
          <p:nvPr/>
        </p:nvSpPr>
        <p:spPr>
          <a:xfrm>
            <a:off x="7334250" y="5076825"/>
            <a:ext cx="4000500" cy="476250"/>
          </a:xfrm>
          <a:prstGeom prst="rect">
            <a:avLst/>
          </a:prstGeom>
          <a:noFill/>
          <a:ln w="0">
            <a:noFill/>
          </a:ln>
        </p:spPr>
        <p:txBody>
          <a:bodyPr wrap="square" lIns="0" tIns="0" rIns="0" bIns="0" anchor="ctr">
            <a:normAutofit/>
          </a:bodyPr>
          <a:lstStyle/>
          <a:p>
            <a:pPr algn="l">
              <a:lnSpc>
                <a:spcPct val="104000"/>
              </a:lnSpc>
              <a:buNone/>
              <a:defRPr sz="1275" b="0">
                <a:solidFill>
                  <a:srgbClr val="173042"/>
                </a:solidFill>
                <a:latin typeface="Nimbus Sans"/>
                <a:ea typeface="Nimbus Sans"/>
                <a:cs typeface="Nimbus Sans"/>
              </a:defRPr>
            </a:pPr>
            <a:r>
              <a:rPr sz="1275" b="0">
                <a:solidFill>
                  <a:srgbClr val="173042"/>
                </a:solidFill>
                <a:latin typeface="Nimbus Sans"/>
                <a:ea typeface="Nimbus Sans"/>
                <a:cs typeface="Nimbus Sans"/>
              </a:rPr>
              <a:t>Very little padding increases vulnerability over pressure points.</a:t>
            </a:r>
          </a:p>
        </p:txBody>
      </p:sp>
      <p:sp>
        <p:nvSpPr>
          <p:cNvPr id="26" name="Rectangle: Rounded Corners 25">
            <a:extLst>
              <a:ext uri="{FF2B5EF4-FFF2-40B4-BE49-F238E27FC236}">
                <a16:creationId xmlns:a16="http://schemas.microsoft.com/office/drawing/2014/main" id="{EDACA301-39D3-464A-8705-B590AA6A741A}"/>
              </a:ext>
            </a:extLst>
          </p:cNvPr>
          <p:cNvSpPr>
            <a:spLocks noGrp="1"/>
          </p:cNvSpPr>
          <p:nvPr/>
        </p:nvSpPr>
        <p:spPr>
          <a:xfrm>
            <a:off x="514350" y="6162675"/>
            <a:ext cx="11163300" cy="400050"/>
          </a:xfrm>
          <a:prstGeom prst="roundRect">
            <a:avLst>
              <a:gd name="adj" fmla="val 30952"/>
            </a:avLst>
          </a:prstGeom>
          <a:solidFill>
            <a:srgbClr val="EDF7F1"/>
          </a:solidFill>
          <a:ln w="9525">
            <a:solidFill>
              <a:srgbClr val="EDF7F1"/>
            </a:solidFill>
            <a:prstDash val="solid"/>
          </a:ln>
        </p:spPr>
        <p:txBody>
          <a:bodyPr/>
          <a:lstStyle/>
          <a:p>
            <a:endParaRPr lang="en-GB"/>
          </a:p>
        </p:txBody>
      </p:sp>
      <p:sp>
        <p:nvSpPr>
          <p:cNvPr id="27" name="Rectangle 26">
            <a:extLst>
              <a:ext uri="{FF2B5EF4-FFF2-40B4-BE49-F238E27FC236}">
                <a16:creationId xmlns:a16="http://schemas.microsoft.com/office/drawing/2014/main" id="{DEFF6488-325C-4F66-A9FE-5B4D80E52D64}"/>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Academic interview link: use skin layers, perfusion and glands to explain temperature, colour, moisture and sensor quality.</a:t>
            </a:r>
          </a:p>
        </p:txBody>
      </p:sp>
    </p:spTree>
    <p:extLst>
      <p:ext uri="{BB962C8B-B14F-4D97-AF65-F5344CB8AC3E}">
        <p14:creationId xmlns:p14="http://schemas.microsoft.com/office/powerpoint/2010/main" val="7029552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E4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Body Temperature Regulation">
            <a:extLst>
              <a:ext uri="{FF2B5EF4-FFF2-40B4-BE49-F238E27FC236}">
                <a16:creationId xmlns:a16="http://schemas.microsoft.com/office/drawing/2014/main" id="{8B6A7184-A60F-4B91-DCFF-1A85FB10CFD0}"/>
              </a:ext>
            </a:extLst>
          </p:cNvPr>
          <p:cNvPicPr>
            <a:picLocks noChangeAspect="1"/>
          </p:cNvPicPr>
          <p:nvPr/>
        </p:nvPicPr>
        <p:blipFill>
          <a:blip r:embed="rId2"/>
          <a:stretch>
            <a:fillRect/>
          </a:stretch>
        </p:blipFill>
        <p:spPr>
          <a:xfrm>
            <a:off x="2319006" y="643467"/>
            <a:ext cx="7553987" cy="5571066"/>
          </a:xfrm>
          <a:prstGeom prst="rect">
            <a:avLst/>
          </a:prstGeom>
        </p:spPr>
      </p:pic>
    </p:spTree>
    <p:extLst>
      <p:ext uri="{BB962C8B-B14F-4D97-AF65-F5344CB8AC3E}">
        <p14:creationId xmlns:p14="http://schemas.microsoft.com/office/powerpoint/2010/main" val="26969542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F851C718-997A-47AD-8A09-BC61E144A57E}"/>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95BD2513-AD8B-47CD-BBDD-699EF23BA3DB}"/>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INTEGUMENTARY EXAMPLE</a:t>
            </a:r>
          </a:p>
        </p:txBody>
      </p:sp>
      <p:sp>
        <p:nvSpPr>
          <p:cNvPr id="3" name="Rectangle 2">
            <a:extLst>
              <a:ext uri="{FF2B5EF4-FFF2-40B4-BE49-F238E27FC236}">
                <a16:creationId xmlns:a16="http://schemas.microsoft.com/office/drawing/2014/main" id="{4BC19230-C304-45E9-B75D-1A2262D51C5E}"/>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an unexpectedly low temperature</a:t>
            </a:r>
          </a:p>
        </p:txBody>
      </p:sp>
      <p:sp>
        <p:nvSpPr>
          <p:cNvPr id="4" name="Rectangle 3">
            <a:extLst>
              <a:ext uri="{FF2B5EF4-FFF2-40B4-BE49-F238E27FC236}">
                <a16:creationId xmlns:a16="http://schemas.microsoft.com/office/drawing/2014/main" id="{BFF7579A-F3A2-461C-A7B0-311FD968B06E}"/>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41</a:t>
            </a:r>
          </a:p>
        </p:txBody>
      </p:sp>
      <p:sp>
        <p:nvSpPr>
          <p:cNvPr id="5" name="Rectangle 4">
            <a:extLst>
              <a:ext uri="{FF2B5EF4-FFF2-40B4-BE49-F238E27FC236}">
                <a16:creationId xmlns:a16="http://schemas.microsoft.com/office/drawing/2014/main" id="{11A3FF71-9DC5-4E57-B7E0-D05475CE0520}"/>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27D34667-432E-4950-82ED-5126C5971263}"/>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4D9B74"/>
                </a:solidFill>
                <a:latin typeface="Nimbus Sans"/>
                <a:ea typeface="Nimbus Sans"/>
                <a:cs typeface="Nimbus Sans"/>
              </a:defRPr>
            </a:pPr>
            <a:r>
              <a:rPr sz="900" b="1">
                <a:solidFill>
                  <a:srgbClr val="4D9B74"/>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CE86DF71-2924-42CC-B292-813C55492199}"/>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B9564AC0-F583-4319-A136-DF583A81B3AC}"/>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15EC5CB3-9EB6-4B9D-93F0-8B6606D36D89}"/>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Temperature 35.5°C</a:t>
            </a:r>
          </a:p>
        </p:txBody>
      </p:sp>
      <p:sp>
        <p:nvSpPr>
          <p:cNvPr id="10" name="Rectangle 9">
            <a:extLst>
              <a:ext uri="{FF2B5EF4-FFF2-40B4-BE49-F238E27FC236}">
                <a16:creationId xmlns:a16="http://schemas.microsoft.com/office/drawing/2014/main" id="{30A836A7-5E80-43E0-9E66-464CCB271777}"/>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patient has just come indoors from cold weather. The ear probe was inserted briefly and they feel well.</a:t>
            </a:r>
          </a:p>
        </p:txBody>
      </p:sp>
      <p:sp>
        <p:nvSpPr>
          <p:cNvPr id="11" name="Rectangle 10">
            <a:extLst>
              <a:ext uri="{FF2B5EF4-FFF2-40B4-BE49-F238E27FC236}">
                <a16:creationId xmlns:a16="http://schemas.microsoft.com/office/drawing/2014/main" id="{12C96E81-4A4D-48C5-BD83-2A5FAE2FEDA3}"/>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True hypothermia, environment or technique?</a:t>
            </a:r>
          </a:p>
        </p:txBody>
      </p:sp>
      <p:sp>
        <p:nvSpPr>
          <p:cNvPr id="12" name="Rectangle: Rounded Corners 11">
            <a:extLst>
              <a:ext uri="{FF2B5EF4-FFF2-40B4-BE49-F238E27FC236}">
                <a16:creationId xmlns:a16="http://schemas.microsoft.com/office/drawing/2014/main" id="{BA60A98D-361F-4E1D-811E-23C4039E2EEB}"/>
              </a:ext>
            </a:extLst>
          </p:cNvPr>
          <p:cNvSpPr>
            <a:spLocks noGrp="1"/>
          </p:cNvSpPr>
          <p:nvPr/>
        </p:nvSpPr>
        <p:spPr>
          <a:xfrm>
            <a:off x="4810125" y="1504950"/>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13" name="Rectangle 12">
            <a:extLst>
              <a:ext uri="{FF2B5EF4-FFF2-40B4-BE49-F238E27FC236}">
                <a16:creationId xmlns:a16="http://schemas.microsoft.com/office/drawing/2014/main" id="{D04263AC-8A4D-4562-9663-E0DE08B1FEBE}"/>
              </a:ext>
            </a:extLst>
          </p:cNvPr>
          <p:cNvSpPr>
            <a:spLocks noGrp="1"/>
          </p:cNvSpPr>
          <p:nvPr/>
        </p:nvSpPr>
        <p:spPr>
          <a:xfrm>
            <a:off x="4810125" y="1504950"/>
            <a:ext cx="66675" cy="1666875"/>
          </a:xfrm>
          <a:prstGeom prst="rect">
            <a:avLst/>
          </a:prstGeom>
          <a:solidFill>
            <a:srgbClr val="4D9B74"/>
          </a:solidFill>
          <a:ln w="0">
            <a:noFill/>
          </a:ln>
        </p:spPr>
        <p:txBody>
          <a:bodyPr/>
          <a:lstStyle/>
          <a:p>
            <a:endParaRPr lang="en-GB"/>
          </a:p>
        </p:txBody>
      </p:sp>
      <p:sp>
        <p:nvSpPr>
          <p:cNvPr id="14" name="Rectangle 13">
            <a:extLst>
              <a:ext uri="{FF2B5EF4-FFF2-40B4-BE49-F238E27FC236}">
                <a16:creationId xmlns:a16="http://schemas.microsoft.com/office/drawing/2014/main" id="{413B1D2A-637A-46A5-8FF4-283EF35F7C69}"/>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Patient</a:t>
            </a:r>
          </a:p>
        </p:txBody>
      </p:sp>
      <p:sp>
        <p:nvSpPr>
          <p:cNvPr id="15" name="Rectangle 14">
            <a:extLst>
              <a:ext uri="{FF2B5EF4-FFF2-40B4-BE49-F238E27FC236}">
                <a16:creationId xmlns:a16="http://schemas.microsoft.com/office/drawing/2014/main" id="{BD609095-A916-4AE3-BD0D-6CFCB7DD9559}"/>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Assess symptoms, skin, behaviour and level of consciousness.</a:t>
            </a:r>
          </a:p>
        </p:txBody>
      </p:sp>
      <p:sp>
        <p:nvSpPr>
          <p:cNvPr id="16" name="Rectangle: Rounded Corners 15">
            <a:extLst>
              <a:ext uri="{FF2B5EF4-FFF2-40B4-BE49-F238E27FC236}">
                <a16:creationId xmlns:a16="http://schemas.microsoft.com/office/drawing/2014/main" id="{0B8055AE-A33E-4CAA-8D18-67D626A3BB38}"/>
              </a:ext>
            </a:extLst>
          </p:cNvPr>
          <p:cNvSpPr>
            <a:spLocks noGrp="1"/>
          </p:cNvSpPr>
          <p:nvPr/>
        </p:nvSpPr>
        <p:spPr>
          <a:xfrm>
            <a:off x="8191500" y="1504950"/>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7" name="Rectangle 16">
            <a:extLst>
              <a:ext uri="{FF2B5EF4-FFF2-40B4-BE49-F238E27FC236}">
                <a16:creationId xmlns:a16="http://schemas.microsoft.com/office/drawing/2014/main" id="{9064F0F9-49CD-49BB-BB24-AA7C44BEF1DB}"/>
              </a:ext>
            </a:extLst>
          </p:cNvPr>
          <p:cNvSpPr>
            <a:spLocks noGrp="1"/>
          </p:cNvSpPr>
          <p:nvPr/>
        </p:nvSpPr>
        <p:spPr>
          <a:xfrm>
            <a:off x="8191500" y="1504950"/>
            <a:ext cx="66675" cy="1666875"/>
          </a:xfrm>
          <a:prstGeom prst="rect">
            <a:avLst/>
          </a:prstGeom>
          <a:solidFill>
            <a:srgbClr val="178A92"/>
          </a:solidFill>
          <a:ln w="0">
            <a:noFill/>
          </a:ln>
        </p:spPr>
        <p:txBody>
          <a:bodyPr/>
          <a:lstStyle/>
          <a:p>
            <a:endParaRPr lang="en-GB"/>
          </a:p>
        </p:txBody>
      </p:sp>
      <p:sp>
        <p:nvSpPr>
          <p:cNvPr id="18" name="Rectangle 17">
            <a:extLst>
              <a:ext uri="{FF2B5EF4-FFF2-40B4-BE49-F238E27FC236}">
                <a16:creationId xmlns:a16="http://schemas.microsoft.com/office/drawing/2014/main" id="{3C38C564-E107-44BA-B24A-0E9147F63883}"/>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Environment</a:t>
            </a:r>
          </a:p>
        </p:txBody>
      </p:sp>
      <p:sp>
        <p:nvSpPr>
          <p:cNvPr id="19" name="Rectangle 18">
            <a:extLst>
              <a:ext uri="{FF2B5EF4-FFF2-40B4-BE49-F238E27FC236}">
                <a16:creationId xmlns:a16="http://schemas.microsoft.com/office/drawing/2014/main" id="{4C4AC272-BA9D-4488-84C2-8576B57AD127}"/>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Recent cold exposure may temporarily lower peripheral or ear readings.</a:t>
            </a:r>
          </a:p>
        </p:txBody>
      </p:sp>
      <p:sp>
        <p:nvSpPr>
          <p:cNvPr id="20" name="Rectangle: Rounded Corners 19">
            <a:extLst>
              <a:ext uri="{FF2B5EF4-FFF2-40B4-BE49-F238E27FC236}">
                <a16:creationId xmlns:a16="http://schemas.microsoft.com/office/drawing/2014/main" id="{3669C0DD-AD91-4E8B-86C3-B1810D1B222D}"/>
              </a:ext>
            </a:extLst>
          </p:cNvPr>
          <p:cNvSpPr>
            <a:spLocks noGrp="1"/>
          </p:cNvSpPr>
          <p:nvPr/>
        </p:nvSpPr>
        <p:spPr>
          <a:xfrm>
            <a:off x="4810125" y="3457575"/>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21" name="Rectangle 20">
            <a:extLst>
              <a:ext uri="{FF2B5EF4-FFF2-40B4-BE49-F238E27FC236}">
                <a16:creationId xmlns:a16="http://schemas.microsoft.com/office/drawing/2014/main" id="{8EB12331-FD9F-405D-9573-216516C8F632}"/>
              </a:ext>
            </a:extLst>
          </p:cNvPr>
          <p:cNvSpPr>
            <a:spLocks noGrp="1"/>
          </p:cNvSpPr>
          <p:nvPr/>
        </p:nvSpPr>
        <p:spPr>
          <a:xfrm>
            <a:off x="4810125" y="3457575"/>
            <a:ext cx="66675" cy="1666875"/>
          </a:xfrm>
          <a:prstGeom prst="rect">
            <a:avLst/>
          </a:prstGeom>
          <a:solidFill>
            <a:srgbClr val="F28C3A"/>
          </a:solidFill>
          <a:ln w="0">
            <a:noFill/>
          </a:ln>
        </p:spPr>
        <p:txBody>
          <a:bodyPr/>
          <a:lstStyle/>
          <a:p>
            <a:endParaRPr lang="en-GB"/>
          </a:p>
        </p:txBody>
      </p:sp>
      <p:sp>
        <p:nvSpPr>
          <p:cNvPr id="22" name="Rectangle 21">
            <a:extLst>
              <a:ext uri="{FF2B5EF4-FFF2-40B4-BE49-F238E27FC236}">
                <a16:creationId xmlns:a16="http://schemas.microsoft.com/office/drawing/2014/main" id="{18DD77B2-046F-4CFC-A161-2D6A6073C68F}"/>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Technique</a:t>
            </a:r>
          </a:p>
        </p:txBody>
      </p:sp>
      <p:sp>
        <p:nvSpPr>
          <p:cNvPr id="23" name="Rectangle 22">
            <a:extLst>
              <a:ext uri="{FF2B5EF4-FFF2-40B4-BE49-F238E27FC236}">
                <a16:creationId xmlns:a16="http://schemas.microsoft.com/office/drawing/2014/main" id="{B0FE25E1-7B3B-4016-8C27-DCEBC74CDE42}"/>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Check the correct probe, placement, cleanliness and time needed for measurement.</a:t>
            </a:r>
          </a:p>
        </p:txBody>
      </p:sp>
      <p:sp>
        <p:nvSpPr>
          <p:cNvPr id="24" name="Rectangle: Rounded Corners 23">
            <a:extLst>
              <a:ext uri="{FF2B5EF4-FFF2-40B4-BE49-F238E27FC236}">
                <a16:creationId xmlns:a16="http://schemas.microsoft.com/office/drawing/2014/main" id="{5474B33D-7B04-43E9-893B-AAD78A6C5107}"/>
              </a:ext>
            </a:extLst>
          </p:cNvPr>
          <p:cNvSpPr>
            <a:spLocks noGrp="1"/>
          </p:cNvSpPr>
          <p:nvPr/>
        </p:nvSpPr>
        <p:spPr>
          <a:xfrm>
            <a:off x="8191500" y="3457575"/>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25" name="Rectangle 24">
            <a:extLst>
              <a:ext uri="{FF2B5EF4-FFF2-40B4-BE49-F238E27FC236}">
                <a16:creationId xmlns:a16="http://schemas.microsoft.com/office/drawing/2014/main" id="{D1441017-FF39-477D-8848-7104BF9A1FBC}"/>
              </a:ext>
            </a:extLst>
          </p:cNvPr>
          <p:cNvSpPr>
            <a:spLocks noGrp="1"/>
          </p:cNvSpPr>
          <p:nvPr/>
        </p:nvSpPr>
        <p:spPr>
          <a:xfrm>
            <a:off x="8191500" y="3457575"/>
            <a:ext cx="66675" cy="1666875"/>
          </a:xfrm>
          <a:prstGeom prst="rect">
            <a:avLst/>
          </a:prstGeom>
          <a:solidFill>
            <a:srgbClr val="EF6A5B"/>
          </a:solidFill>
          <a:ln w="0">
            <a:noFill/>
          </a:ln>
        </p:spPr>
        <p:txBody>
          <a:bodyPr/>
          <a:lstStyle/>
          <a:p>
            <a:endParaRPr lang="en-GB"/>
          </a:p>
        </p:txBody>
      </p:sp>
      <p:sp>
        <p:nvSpPr>
          <p:cNvPr id="26" name="Rectangle 25">
            <a:extLst>
              <a:ext uri="{FF2B5EF4-FFF2-40B4-BE49-F238E27FC236}">
                <a16:creationId xmlns:a16="http://schemas.microsoft.com/office/drawing/2014/main" id="{7AA67465-A5E6-4C5C-A0B1-CBD44C95FD9B}"/>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Repeat</a:t>
            </a:r>
          </a:p>
        </p:txBody>
      </p:sp>
      <p:sp>
        <p:nvSpPr>
          <p:cNvPr id="27" name="Rectangle 26">
            <a:extLst>
              <a:ext uri="{FF2B5EF4-FFF2-40B4-BE49-F238E27FC236}">
                <a16:creationId xmlns:a16="http://schemas.microsoft.com/office/drawing/2014/main" id="{D8DAD9D5-A714-4BF0-9663-0004092EF3DD}"/>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Allow appropriate warming, repeat correctly and escalate a persistent low result or symptoms.</a:t>
            </a:r>
          </a:p>
        </p:txBody>
      </p:sp>
      <p:sp>
        <p:nvSpPr>
          <p:cNvPr id="28" name="Rectangle: Rounded Corners 27">
            <a:extLst>
              <a:ext uri="{FF2B5EF4-FFF2-40B4-BE49-F238E27FC236}">
                <a16:creationId xmlns:a16="http://schemas.microsoft.com/office/drawing/2014/main" id="{BF3D71FA-87BD-454A-A394-A5217F76916E}"/>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E6EB48FE-7C77-4943-92FA-D67BEFFB1E4A}"/>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Safe conclusion: the first value may reflect exposure or technique, but persistent hypothermia requires action.</a:t>
            </a:r>
          </a:p>
        </p:txBody>
      </p:sp>
    </p:spTree>
    <p:extLst>
      <p:ext uri="{BB962C8B-B14F-4D97-AF65-F5344CB8AC3E}">
        <p14:creationId xmlns:p14="http://schemas.microsoft.com/office/powerpoint/2010/main" val="793479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AA9B553-1407-47F9-922D-B2D82DDF0844}"/>
              </a:ext>
            </a:extLst>
          </p:cNvPr>
          <p:cNvSpPr>
            <a:spLocks noGrp="1"/>
          </p:cNvSpPr>
          <p:nvPr/>
        </p:nvSpPr>
        <p:spPr>
          <a:xfrm>
            <a:off x="0" y="0"/>
            <a:ext cx="152400" cy="6858000"/>
          </a:xfrm>
          <a:prstGeom prst="rect">
            <a:avLst/>
          </a:prstGeom>
          <a:solidFill>
            <a:srgbClr val="745A9C"/>
          </a:solidFill>
          <a:ln w="0">
            <a:noFill/>
            <a:prstDash val="solid"/>
          </a:ln>
        </p:spPr>
        <p:txBody>
          <a:bodyPr/>
          <a:lstStyle/>
          <a:p>
            <a:endParaRPr lang="en-GB"/>
          </a:p>
        </p:txBody>
      </p:sp>
      <p:sp>
        <p:nvSpPr>
          <p:cNvPr id="2" name="Rectangle 1">
            <a:extLst>
              <a:ext uri="{FF2B5EF4-FFF2-40B4-BE49-F238E27FC236}">
                <a16:creationId xmlns:a16="http://schemas.microsoft.com/office/drawing/2014/main" id="{17CB83B5-E91B-4FF3-8C4B-6CD4FCC4034C}"/>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Nervous system</a:t>
            </a:r>
          </a:p>
        </p:txBody>
      </p:sp>
      <p:sp>
        <p:nvSpPr>
          <p:cNvPr id="3" name="Rectangle 2">
            <a:extLst>
              <a:ext uri="{FF2B5EF4-FFF2-40B4-BE49-F238E27FC236}">
                <a16:creationId xmlns:a16="http://schemas.microsoft.com/office/drawing/2014/main" id="{F4AC1EB7-6221-4D42-BE20-526685BF04DF}"/>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Fast electrical control</a:t>
            </a:r>
          </a:p>
        </p:txBody>
      </p:sp>
      <p:sp>
        <p:nvSpPr>
          <p:cNvPr id="4" name="Straight Connector 3">
            <a:extLst>
              <a:ext uri="{FF2B5EF4-FFF2-40B4-BE49-F238E27FC236}">
                <a16:creationId xmlns:a16="http://schemas.microsoft.com/office/drawing/2014/main" id="{448D6592-C31F-4E70-9857-D504BA6F348D}"/>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E16F3A63-393F-4EAA-8AA3-A8EDA96021C2}"/>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45A9C"/>
                </a:solidFill>
                <a:latin typeface="Nimbus Sans"/>
                <a:ea typeface="Nimbus Sans"/>
                <a:cs typeface="Nimbus Sans"/>
              </a:defRPr>
            </a:pPr>
            <a:r>
              <a:rPr sz="1200" b="1">
                <a:solidFill>
                  <a:srgbClr val="745A9C"/>
                </a:solidFill>
                <a:latin typeface="Nimbus Sans"/>
                <a:ea typeface="Nimbus Sans"/>
                <a:cs typeface="Nimbus Sans"/>
              </a:rPr>
              <a:t>08</a:t>
            </a:r>
          </a:p>
        </p:txBody>
      </p:sp>
      <p:sp>
        <p:nvSpPr>
          <p:cNvPr id="6" name="Rectangle: Rounded Corners 5">
            <a:extLst>
              <a:ext uri="{FF2B5EF4-FFF2-40B4-BE49-F238E27FC236}">
                <a16:creationId xmlns:a16="http://schemas.microsoft.com/office/drawing/2014/main" id="{DF0C9754-7294-42C3-88F5-B5F4285D54C9}"/>
              </a:ext>
            </a:extLst>
          </p:cNvPr>
          <p:cNvSpPr>
            <a:spLocks noGrp="1"/>
          </p:cNvSpPr>
          <p:nvPr/>
        </p:nvSpPr>
        <p:spPr>
          <a:xfrm>
            <a:off x="5143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590550" y="2338388"/>
            <a:ext cx="4000500" cy="3000375"/>
          </a:xfrm>
          <a:prstGeom prst="roundRect">
            <a:avLst>
              <a:gd name="adj" fmla="val 4286"/>
            </a:avLst>
          </a:prstGeom>
        </p:spPr>
      </p:pic>
      <p:sp>
        <p:nvSpPr>
          <p:cNvPr id="8" name="Rectangle: Rounded Corners 7">
            <a:extLst>
              <a:ext uri="{FF2B5EF4-FFF2-40B4-BE49-F238E27FC236}">
                <a16:creationId xmlns:a16="http://schemas.microsoft.com/office/drawing/2014/main" id="{1F263EC1-9F82-4347-8849-33FBBB087F94}"/>
              </a:ext>
            </a:extLst>
          </p:cNvPr>
          <p:cNvSpPr>
            <a:spLocks noGrp="1"/>
          </p:cNvSpPr>
          <p:nvPr/>
        </p:nvSpPr>
        <p:spPr>
          <a:xfrm>
            <a:off x="5810250" y="1562100"/>
            <a:ext cx="2895600" cy="304800"/>
          </a:xfrm>
          <a:prstGeom prst="roundRect">
            <a:avLst>
              <a:gd name="adj" fmla="val 50000"/>
            </a:avLst>
          </a:prstGeom>
          <a:solidFill>
            <a:srgbClr val="745A9C"/>
          </a:solidFill>
          <a:ln w="0">
            <a:noFill/>
            <a:prstDash val="solid"/>
          </a:ln>
        </p:spPr>
        <p:txBody>
          <a:bodyPr/>
          <a:lstStyle/>
          <a:p>
            <a:endParaRPr lang="en-GB"/>
          </a:p>
        </p:txBody>
      </p:sp>
      <p:sp>
        <p:nvSpPr>
          <p:cNvPr id="9" name="Rectangle 8">
            <a:extLst>
              <a:ext uri="{FF2B5EF4-FFF2-40B4-BE49-F238E27FC236}">
                <a16:creationId xmlns:a16="http://schemas.microsoft.com/office/drawing/2014/main" id="{08C30384-5810-4DCF-A15C-9B8A71511BE7}"/>
              </a:ext>
            </a:extLst>
          </p:cNvPr>
          <p:cNvSpPr>
            <a:spLocks noGrp="1"/>
          </p:cNvSpPr>
          <p:nvPr/>
        </p:nvSpPr>
        <p:spPr>
          <a:xfrm>
            <a:off x="5905500" y="1590675"/>
            <a:ext cx="27051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WIRING + CONTROL ROOM</a:t>
            </a:r>
          </a:p>
        </p:txBody>
      </p:sp>
      <p:sp>
        <p:nvSpPr>
          <p:cNvPr id="10" name="Rectangle 9">
            <a:extLst>
              <a:ext uri="{FF2B5EF4-FFF2-40B4-BE49-F238E27FC236}">
                <a16:creationId xmlns:a16="http://schemas.microsoft.com/office/drawing/2014/main" id="{231473CD-BEDF-4CEE-BE56-839CA93573A6}"/>
              </a:ext>
            </a:extLst>
          </p:cNvPr>
          <p:cNvSpPr>
            <a:spLocks noGrp="1"/>
          </p:cNvSpPr>
          <p:nvPr/>
        </p:nvSpPr>
        <p:spPr>
          <a:xfrm>
            <a:off x="58102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CE4444A7-2AD8-4AF6-ABCD-B193FB07B86D}"/>
              </a:ext>
            </a:extLst>
          </p:cNvPr>
          <p:cNvSpPr>
            <a:spLocks noGrp="1"/>
          </p:cNvSpPr>
          <p:nvPr/>
        </p:nvSpPr>
        <p:spPr>
          <a:xfrm>
            <a:off x="5810250" y="2343150"/>
            <a:ext cx="5334000" cy="59055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Sensory pathways detect change. The brain and spinal cord process information. Motor pathways coordinate responses.</a:t>
            </a:r>
          </a:p>
        </p:txBody>
      </p:sp>
      <p:sp>
        <p:nvSpPr>
          <p:cNvPr id="12" name="Rectangle 11">
            <a:extLst>
              <a:ext uri="{FF2B5EF4-FFF2-40B4-BE49-F238E27FC236}">
                <a16:creationId xmlns:a16="http://schemas.microsoft.com/office/drawing/2014/main" id="{106DFCAE-56A5-45E9-9C22-D9C9104A4AD9}"/>
              </a:ext>
            </a:extLst>
          </p:cNvPr>
          <p:cNvSpPr>
            <a:spLocks noGrp="1"/>
          </p:cNvSpPr>
          <p:nvPr/>
        </p:nvSpPr>
        <p:spPr>
          <a:xfrm>
            <a:off x="58102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CC349BEF-EB23-4782-BAF2-4F113E9A0AD1}"/>
              </a:ext>
            </a:extLst>
          </p:cNvPr>
          <p:cNvSpPr>
            <a:spLocks noGrp="1"/>
          </p:cNvSpPr>
          <p:nvPr/>
        </p:nvSpPr>
        <p:spPr>
          <a:xfrm>
            <a:off x="58102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Brain • spinal cord • peripheral nerves • sensory receptors</a:t>
            </a:r>
          </a:p>
        </p:txBody>
      </p:sp>
      <p:sp>
        <p:nvSpPr>
          <p:cNvPr id="14" name="Rectangle 13">
            <a:extLst>
              <a:ext uri="{FF2B5EF4-FFF2-40B4-BE49-F238E27FC236}">
                <a16:creationId xmlns:a16="http://schemas.microsoft.com/office/drawing/2014/main" id="{B03AC2E9-39D3-49AE-BE44-0A028108A172}"/>
              </a:ext>
            </a:extLst>
          </p:cNvPr>
          <p:cNvSpPr>
            <a:spLocks noGrp="1"/>
          </p:cNvSpPr>
          <p:nvPr/>
        </p:nvSpPr>
        <p:spPr>
          <a:xfrm>
            <a:off x="58102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A9B4CAE2-698D-4837-A21F-93C4E02C6F27}"/>
              </a:ext>
            </a:extLst>
          </p:cNvPr>
          <p:cNvSpPr>
            <a:spLocks noGrp="1"/>
          </p:cNvSpPr>
          <p:nvPr/>
        </p:nvSpPr>
        <p:spPr>
          <a:xfrm>
            <a:off x="5810250" y="4410075"/>
            <a:ext cx="5334000" cy="609600"/>
          </a:xfrm>
          <a:prstGeom prst="rect">
            <a:avLst/>
          </a:prstGeom>
          <a:noFill/>
          <a:ln w="0">
            <a:noFill/>
          </a:ln>
        </p:spPr>
        <p:txBody>
          <a:bodyPr wrap="square" lIns="0" tIns="0" rIns="0" bIns="0" anchor="t">
            <a:normAutofit fontScale="89690" lnSpcReduction="10000"/>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The autonomic system changes heart rate, contractility, vessel tone, breathing and digestion. Baroreceptors and chemoreceptors provide rapid feedback.</a:t>
            </a:r>
          </a:p>
        </p:txBody>
      </p:sp>
      <p:sp>
        <p:nvSpPr>
          <p:cNvPr id="16" name="Rectangle: Rounded Corners 15">
            <a:extLst>
              <a:ext uri="{FF2B5EF4-FFF2-40B4-BE49-F238E27FC236}">
                <a16:creationId xmlns:a16="http://schemas.microsoft.com/office/drawing/2014/main" id="{F62FA753-79FD-4105-BDCB-9FBF398D961D}"/>
              </a:ext>
            </a:extLst>
          </p:cNvPr>
          <p:cNvSpPr>
            <a:spLocks noGrp="1"/>
          </p:cNvSpPr>
          <p:nvPr/>
        </p:nvSpPr>
        <p:spPr>
          <a:xfrm>
            <a:off x="5810250" y="5219700"/>
            <a:ext cx="5334000" cy="857250"/>
          </a:xfrm>
          <a:prstGeom prst="roundRect">
            <a:avLst>
              <a:gd name="adj" fmla="val 17778"/>
            </a:avLst>
          </a:prstGeom>
          <a:solidFill>
            <a:srgbClr val="FFFFFF"/>
          </a:solidFill>
          <a:ln w="19050">
            <a:solidFill>
              <a:srgbClr val="745A9C"/>
            </a:solidFill>
            <a:prstDash val="solid"/>
          </a:ln>
        </p:spPr>
        <p:txBody>
          <a:bodyPr/>
          <a:lstStyle/>
          <a:p>
            <a:endParaRPr lang="en-GB"/>
          </a:p>
        </p:txBody>
      </p:sp>
      <p:sp>
        <p:nvSpPr>
          <p:cNvPr id="17" name="Rectangle 16">
            <a:extLst>
              <a:ext uri="{FF2B5EF4-FFF2-40B4-BE49-F238E27FC236}">
                <a16:creationId xmlns:a16="http://schemas.microsoft.com/office/drawing/2014/main" id="{52810C6B-362B-43E6-A1FE-79D794438A9E}"/>
              </a:ext>
            </a:extLst>
          </p:cNvPr>
          <p:cNvSpPr>
            <a:spLocks noGrp="1"/>
          </p:cNvSpPr>
          <p:nvPr/>
        </p:nvSpPr>
        <p:spPr>
          <a:xfrm>
            <a:off x="59817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EE75290F-9340-49F0-B671-F9FADC02CD60}"/>
              </a:ext>
            </a:extLst>
          </p:cNvPr>
          <p:cNvSpPr>
            <a:spLocks noGrp="1"/>
          </p:cNvSpPr>
          <p:nvPr/>
        </p:nvSpPr>
        <p:spPr>
          <a:xfrm>
            <a:off x="59817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Low BP reduces baroreceptor firing, increasing sympathetic output to the heart, arterioles and veins.</a:t>
            </a:r>
          </a:p>
        </p:txBody>
      </p:sp>
    </p:spTree>
    <p:extLst>
      <p:ext uri="{BB962C8B-B14F-4D97-AF65-F5344CB8AC3E}">
        <p14:creationId xmlns:p14="http://schemas.microsoft.com/office/powerpoint/2010/main" val="19700167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B2CCD12-EF12-403A-B3BE-5BFD3A444A2C}"/>
              </a:ext>
            </a:extLst>
          </p:cNvPr>
          <p:cNvSpPr>
            <a:spLocks noGrp="1"/>
          </p:cNvSpPr>
          <p:nvPr/>
        </p:nvSpPr>
        <p:spPr>
          <a:xfrm>
            <a:off x="0" y="0"/>
            <a:ext cx="152400" cy="6858000"/>
          </a:xfrm>
          <a:prstGeom prst="rect">
            <a:avLst/>
          </a:prstGeom>
          <a:solidFill>
            <a:srgbClr val="C05C7C"/>
          </a:solidFill>
          <a:ln w="0">
            <a:noFill/>
            <a:prstDash val="solid"/>
          </a:ln>
        </p:spPr>
        <p:txBody>
          <a:bodyPr/>
          <a:lstStyle/>
          <a:p>
            <a:endParaRPr lang="en-GB"/>
          </a:p>
        </p:txBody>
      </p:sp>
      <p:sp>
        <p:nvSpPr>
          <p:cNvPr id="2" name="Rectangle 1">
            <a:extLst>
              <a:ext uri="{FF2B5EF4-FFF2-40B4-BE49-F238E27FC236}">
                <a16:creationId xmlns:a16="http://schemas.microsoft.com/office/drawing/2014/main" id="{F1FAB435-5F57-4CD3-8227-8F19924BF089}"/>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Endocrine system</a:t>
            </a:r>
          </a:p>
        </p:txBody>
      </p:sp>
      <p:sp>
        <p:nvSpPr>
          <p:cNvPr id="3" name="Rectangle 2">
            <a:extLst>
              <a:ext uri="{FF2B5EF4-FFF2-40B4-BE49-F238E27FC236}">
                <a16:creationId xmlns:a16="http://schemas.microsoft.com/office/drawing/2014/main" id="{594D15F0-89C1-4634-9427-212DD11DB7C4}"/>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Chemical messages carried in blood</a:t>
            </a:r>
          </a:p>
        </p:txBody>
      </p:sp>
      <p:sp>
        <p:nvSpPr>
          <p:cNvPr id="4" name="Straight Connector 3">
            <a:extLst>
              <a:ext uri="{FF2B5EF4-FFF2-40B4-BE49-F238E27FC236}">
                <a16:creationId xmlns:a16="http://schemas.microsoft.com/office/drawing/2014/main" id="{E081E6CC-D200-447B-B9C3-1965A16F7F77}"/>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10913FFE-2E2A-4171-9FD1-C291D23435AC}"/>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C05C7C"/>
                </a:solidFill>
                <a:latin typeface="Nimbus Sans"/>
                <a:ea typeface="Nimbus Sans"/>
                <a:cs typeface="Nimbus Sans"/>
              </a:defRPr>
            </a:pPr>
            <a:r>
              <a:rPr sz="1200" b="1">
                <a:solidFill>
                  <a:srgbClr val="C05C7C"/>
                </a:solidFill>
                <a:latin typeface="Nimbus Sans"/>
                <a:ea typeface="Nimbus Sans"/>
                <a:cs typeface="Nimbus Sans"/>
              </a:rPr>
              <a:t>09</a:t>
            </a:r>
          </a:p>
        </p:txBody>
      </p:sp>
      <p:sp>
        <p:nvSpPr>
          <p:cNvPr id="6" name="Rectangle: Rounded Corners 5">
            <a:extLst>
              <a:ext uri="{FF2B5EF4-FFF2-40B4-BE49-F238E27FC236}">
                <a16:creationId xmlns:a16="http://schemas.microsoft.com/office/drawing/2014/main" id="{221E66B5-A8E6-4248-84B3-70E1CB586284}"/>
              </a:ext>
            </a:extLst>
          </p:cNvPr>
          <p:cNvSpPr>
            <a:spLocks noGrp="1"/>
          </p:cNvSpPr>
          <p:nvPr/>
        </p:nvSpPr>
        <p:spPr>
          <a:xfrm>
            <a:off x="75247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7832148" y="1676400"/>
            <a:ext cx="3538105" cy="4324350"/>
          </a:xfrm>
          <a:prstGeom prst="roundRect">
            <a:avLst>
              <a:gd name="adj" fmla="val 4286"/>
            </a:avLst>
          </a:prstGeom>
        </p:spPr>
      </p:pic>
      <p:sp>
        <p:nvSpPr>
          <p:cNvPr id="8" name="Rectangle: Rounded Corners 7">
            <a:extLst>
              <a:ext uri="{FF2B5EF4-FFF2-40B4-BE49-F238E27FC236}">
                <a16:creationId xmlns:a16="http://schemas.microsoft.com/office/drawing/2014/main" id="{453FDAF4-9F8A-4082-A4A2-B80C9C819D07}"/>
              </a:ext>
            </a:extLst>
          </p:cNvPr>
          <p:cNvSpPr>
            <a:spLocks noGrp="1"/>
          </p:cNvSpPr>
          <p:nvPr/>
        </p:nvSpPr>
        <p:spPr>
          <a:xfrm>
            <a:off x="514350" y="1562100"/>
            <a:ext cx="2609850" cy="304800"/>
          </a:xfrm>
          <a:prstGeom prst="roundRect">
            <a:avLst>
              <a:gd name="adj" fmla="val 50000"/>
            </a:avLst>
          </a:prstGeom>
          <a:solidFill>
            <a:srgbClr val="C05C7C"/>
          </a:solidFill>
          <a:ln w="0">
            <a:noFill/>
            <a:prstDash val="solid"/>
          </a:ln>
        </p:spPr>
        <p:txBody>
          <a:bodyPr/>
          <a:lstStyle/>
          <a:p>
            <a:endParaRPr lang="en-GB"/>
          </a:p>
        </p:txBody>
      </p:sp>
      <p:sp>
        <p:nvSpPr>
          <p:cNvPr id="9" name="Rectangle 8">
            <a:extLst>
              <a:ext uri="{FF2B5EF4-FFF2-40B4-BE49-F238E27FC236}">
                <a16:creationId xmlns:a16="http://schemas.microsoft.com/office/drawing/2014/main" id="{EF235682-4157-4C83-AE11-660A3E3C4E30}"/>
              </a:ext>
            </a:extLst>
          </p:cNvPr>
          <p:cNvSpPr>
            <a:spLocks noGrp="1"/>
          </p:cNvSpPr>
          <p:nvPr/>
        </p:nvSpPr>
        <p:spPr>
          <a:xfrm>
            <a:off x="609600" y="1590675"/>
            <a:ext cx="24193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CHEMICAL MESSENGER</a:t>
            </a:r>
          </a:p>
        </p:txBody>
      </p:sp>
      <p:sp>
        <p:nvSpPr>
          <p:cNvPr id="10" name="Rectangle 9">
            <a:extLst>
              <a:ext uri="{FF2B5EF4-FFF2-40B4-BE49-F238E27FC236}">
                <a16:creationId xmlns:a16="http://schemas.microsoft.com/office/drawing/2014/main" id="{EF037FF1-7032-45E8-A1F3-FB0851DDEAC8}"/>
              </a:ext>
            </a:extLst>
          </p:cNvPr>
          <p:cNvSpPr>
            <a:spLocks noGrp="1"/>
          </p:cNvSpPr>
          <p:nvPr/>
        </p:nvSpPr>
        <p:spPr>
          <a:xfrm>
            <a:off x="5143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C05C7C"/>
                </a:solidFill>
                <a:latin typeface="Nimbus Sans"/>
                <a:ea typeface="Nimbus Sans"/>
                <a:cs typeface="Nimbus Sans"/>
              </a:defRPr>
            </a:pPr>
            <a:r>
              <a:rPr sz="1050" b="1">
                <a:solidFill>
                  <a:srgbClr val="C05C7C"/>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C200D1AF-9A48-452F-83DE-49EBB7EBC314}"/>
              </a:ext>
            </a:extLst>
          </p:cNvPr>
          <p:cNvSpPr>
            <a:spLocks noGrp="1"/>
          </p:cNvSpPr>
          <p:nvPr/>
        </p:nvSpPr>
        <p:spPr>
          <a:xfrm>
            <a:off x="514350" y="2343150"/>
            <a:ext cx="5334000" cy="590550"/>
          </a:xfrm>
          <a:prstGeom prst="rect">
            <a:avLst/>
          </a:prstGeom>
          <a:noFill/>
          <a:ln w="0">
            <a:noFill/>
          </a:ln>
        </p:spPr>
        <p:txBody>
          <a:bodyPr wrap="square" lIns="0" tIns="0" rIns="0" bIns="0" anchor="t">
            <a:normAutofit fontScale="99555"/>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Glands release hormones that alter target cells. Responses often develop more slowly but last longer than nerve signals.</a:t>
            </a:r>
          </a:p>
        </p:txBody>
      </p:sp>
      <p:sp>
        <p:nvSpPr>
          <p:cNvPr id="12" name="Rectangle 11">
            <a:extLst>
              <a:ext uri="{FF2B5EF4-FFF2-40B4-BE49-F238E27FC236}">
                <a16:creationId xmlns:a16="http://schemas.microsoft.com/office/drawing/2014/main" id="{8855E47D-819A-42AB-8005-1D25964A2271}"/>
              </a:ext>
            </a:extLst>
          </p:cNvPr>
          <p:cNvSpPr>
            <a:spLocks noGrp="1"/>
          </p:cNvSpPr>
          <p:nvPr/>
        </p:nvSpPr>
        <p:spPr>
          <a:xfrm>
            <a:off x="5143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C05C7C"/>
                </a:solidFill>
                <a:latin typeface="Nimbus Sans"/>
                <a:ea typeface="Nimbus Sans"/>
                <a:cs typeface="Nimbus Sans"/>
              </a:defRPr>
            </a:pPr>
            <a:r>
              <a:rPr sz="1050" b="1">
                <a:solidFill>
                  <a:srgbClr val="C05C7C"/>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0E923CB5-90F2-498F-934A-FE2CF6B8CE6D}"/>
              </a:ext>
            </a:extLst>
          </p:cNvPr>
          <p:cNvSpPr>
            <a:spLocks noGrp="1"/>
          </p:cNvSpPr>
          <p:nvPr/>
        </p:nvSpPr>
        <p:spPr>
          <a:xfrm>
            <a:off x="5143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Pituitary • thyroid • adrenals • pancreas • ovaries/testes</a:t>
            </a:r>
          </a:p>
        </p:txBody>
      </p:sp>
      <p:sp>
        <p:nvSpPr>
          <p:cNvPr id="14" name="Rectangle 13">
            <a:extLst>
              <a:ext uri="{FF2B5EF4-FFF2-40B4-BE49-F238E27FC236}">
                <a16:creationId xmlns:a16="http://schemas.microsoft.com/office/drawing/2014/main" id="{9825790A-A4C6-40B5-9F56-DEF18FAA05F8}"/>
              </a:ext>
            </a:extLst>
          </p:cNvPr>
          <p:cNvSpPr>
            <a:spLocks noGrp="1"/>
          </p:cNvSpPr>
          <p:nvPr/>
        </p:nvSpPr>
        <p:spPr>
          <a:xfrm>
            <a:off x="5143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C05C7C"/>
                </a:solidFill>
                <a:latin typeface="Nimbus Sans"/>
                <a:ea typeface="Nimbus Sans"/>
                <a:cs typeface="Nimbus Sans"/>
              </a:defRPr>
            </a:pPr>
            <a:r>
              <a:rPr sz="1050" b="1">
                <a:solidFill>
                  <a:srgbClr val="C05C7C"/>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7B6FD781-C9D0-4BFD-BB43-F1CF76935793}"/>
              </a:ext>
            </a:extLst>
          </p:cNvPr>
          <p:cNvSpPr>
            <a:spLocks noGrp="1"/>
          </p:cNvSpPr>
          <p:nvPr/>
        </p:nvSpPr>
        <p:spPr>
          <a:xfrm>
            <a:off x="514350" y="441007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Regulates growth, stress, metabolism, glucose, fluid balance and reproduction across several body systems.</a:t>
            </a:r>
          </a:p>
        </p:txBody>
      </p:sp>
      <p:sp>
        <p:nvSpPr>
          <p:cNvPr id="16" name="Rectangle: Rounded Corners 15">
            <a:extLst>
              <a:ext uri="{FF2B5EF4-FFF2-40B4-BE49-F238E27FC236}">
                <a16:creationId xmlns:a16="http://schemas.microsoft.com/office/drawing/2014/main" id="{F0B009E6-6907-4080-9E7B-6BAB3F02B31F}"/>
              </a:ext>
            </a:extLst>
          </p:cNvPr>
          <p:cNvSpPr>
            <a:spLocks noGrp="1"/>
          </p:cNvSpPr>
          <p:nvPr/>
        </p:nvSpPr>
        <p:spPr>
          <a:xfrm>
            <a:off x="514350" y="5219700"/>
            <a:ext cx="5334000" cy="857250"/>
          </a:xfrm>
          <a:prstGeom prst="roundRect">
            <a:avLst>
              <a:gd name="adj" fmla="val 17778"/>
            </a:avLst>
          </a:prstGeom>
          <a:solidFill>
            <a:srgbClr val="FFFFFF"/>
          </a:solidFill>
          <a:ln w="19050">
            <a:solidFill>
              <a:srgbClr val="C05C7C"/>
            </a:solidFill>
            <a:prstDash val="solid"/>
          </a:ln>
        </p:spPr>
        <p:txBody>
          <a:bodyPr/>
          <a:lstStyle/>
          <a:p>
            <a:endParaRPr lang="en-GB"/>
          </a:p>
        </p:txBody>
      </p:sp>
      <p:sp>
        <p:nvSpPr>
          <p:cNvPr id="17" name="Rectangle 16">
            <a:extLst>
              <a:ext uri="{FF2B5EF4-FFF2-40B4-BE49-F238E27FC236}">
                <a16:creationId xmlns:a16="http://schemas.microsoft.com/office/drawing/2014/main" id="{B3A2B7FA-B17C-4232-87D1-EB53EB4CDD25}"/>
              </a:ext>
            </a:extLst>
          </p:cNvPr>
          <p:cNvSpPr>
            <a:spLocks noGrp="1"/>
          </p:cNvSpPr>
          <p:nvPr/>
        </p:nvSpPr>
        <p:spPr>
          <a:xfrm>
            <a:off x="6858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C05C7C"/>
                </a:solidFill>
                <a:latin typeface="Nimbus Sans"/>
                <a:ea typeface="Nimbus Sans"/>
                <a:cs typeface="Nimbus Sans"/>
              </a:defRPr>
            </a:pPr>
            <a:r>
              <a:rPr sz="975" b="1">
                <a:solidFill>
                  <a:srgbClr val="C05C7C"/>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16536B06-BB53-40C3-9260-D67202766D94}"/>
              </a:ext>
            </a:extLst>
          </p:cNvPr>
          <p:cNvSpPr>
            <a:spLocks noGrp="1"/>
          </p:cNvSpPr>
          <p:nvPr/>
        </p:nvSpPr>
        <p:spPr>
          <a:xfrm>
            <a:off x="6858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Insulin lowers blood glucose by promoting uptake and storage; glucagon raises it.</a:t>
            </a:r>
          </a:p>
        </p:txBody>
      </p:sp>
    </p:spTree>
    <p:extLst>
      <p:ext uri="{BB962C8B-B14F-4D97-AF65-F5344CB8AC3E}">
        <p14:creationId xmlns:p14="http://schemas.microsoft.com/office/powerpoint/2010/main" val="11069645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93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Endocrine System Glands And Hormones">
            <a:extLst>
              <a:ext uri="{FF2B5EF4-FFF2-40B4-BE49-F238E27FC236}">
                <a16:creationId xmlns:a16="http://schemas.microsoft.com/office/drawing/2014/main" id="{E5532664-F29C-5C05-EA4F-7D39B944CCAF}"/>
              </a:ext>
            </a:extLst>
          </p:cNvPr>
          <p:cNvPicPr>
            <a:picLocks noChangeAspect="1"/>
          </p:cNvPicPr>
          <p:nvPr/>
        </p:nvPicPr>
        <p:blipFill>
          <a:blip r:embed="rId2"/>
          <a:stretch>
            <a:fillRect/>
          </a:stretch>
        </p:blipFill>
        <p:spPr>
          <a:xfrm>
            <a:off x="3526346" y="643467"/>
            <a:ext cx="5139308" cy="5571066"/>
          </a:xfrm>
          <a:prstGeom prst="rect">
            <a:avLst/>
          </a:prstGeom>
        </p:spPr>
      </p:pic>
    </p:spTree>
    <p:extLst>
      <p:ext uri="{BB962C8B-B14F-4D97-AF65-F5344CB8AC3E}">
        <p14:creationId xmlns:p14="http://schemas.microsoft.com/office/powerpoint/2010/main" val="6144629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9E543-FAFE-35D1-5426-50ED106FD664}"/>
            </a:ext>
          </a:extLst>
        </p:cNvPr>
        <p:cNvGrpSpPr/>
        <p:nvPr/>
      </p:nvGrpSpPr>
      <p:grpSpPr>
        <a:xfrm>
          <a:off x="0" y="0"/>
          <a:ext cx="0" cy="0"/>
          <a:chOff x="0" y="0"/>
          <a:chExt cx="0" cy="0"/>
        </a:xfrm>
      </p:grpSpPr>
      <p:sp>
        <p:nvSpPr>
          <p:cNvPr id="45" name="Rectangle 44">
            <a:extLst>
              <a:ext uri="{FF2B5EF4-FFF2-40B4-BE49-F238E27FC236}">
                <a16:creationId xmlns:a16="http://schemas.microsoft.com/office/drawing/2014/main" id="{F41A3919-D80F-3F05-2FF8-4B9A6EDF738E}"/>
              </a:ext>
            </a:extLst>
          </p:cNvPr>
          <p:cNvSpPr>
            <a:spLocks noGrp="1"/>
          </p:cNvSpPr>
          <p:nvPr/>
        </p:nvSpPr>
        <p:spPr>
          <a:xfrm>
            <a:off x="0" y="0"/>
            <a:ext cx="152400" cy="6858000"/>
          </a:xfrm>
          <a:prstGeom prst="rect">
            <a:avLst/>
          </a:prstGeom>
          <a:solidFill>
            <a:srgbClr val="745A9C"/>
          </a:solidFill>
          <a:ln w="0">
            <a:noFill/>
            <a:prstDash val="solid"/>
          </a:ln>
        </p:spPr>
        <p:txBody>
          <a:bodyPr/>
          <a:lstStyle/>
          <a:p>
            <a:endParaRPr lang="en-GB"/>
          </a:p>
        </p:txBody>
      </p:sp>
      <p:sp>
        <p:nvSpPr>
          <p:cNvPr id="2" name="Rectangle 1">
            <a:extLst>
              <a:ext uri="{FF2B5EF4-FFF2-40B4-BE49-F238E27FC236}">
                <a16:creationId xmlns:a16="http://schemas.microsoft.com/office/drawing/2014/main" id="{F7C038F3-9CCE-69B7-0E1F-FD7707DC6524}"/>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Hormone map: source, target and homeostatic effect</a:t>
            </a:r>
          </a:p>
        </p:txBody>
      </p:sp>
      <p:sp>
        <p:nvSpPr>
          <p:cNvPr id="3" name="Rectangle 2">
            <a:extLst>
              <a:ext uri="{FF2B5EF4-FFF2-40B4-BE49-F238E27FC236}">
                <a16:creationId xmlns:a16="http://schemas.microsoft.com/office/drawing/2014/main" id="{F78D977B-80AD-7CD7-FFD5-0BCC47305A82}"/>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Focus on the direction of change and the organ that carries it out</a:t>
            </a:r>
          </a:p>
        </p:txBody>
      </p:sp>
      <p:sp>
        <p:nvSpPr>
          <p:cNvPr id="4" name="Straight Connector 3">
            <a:extLst>
              <a:ext uri="{FF2B5EF4-FFF2-40B4-BE49-F238E27FC236}">
                <a16:creationId xmlns:a16="http://schemas.microsoft.com/office/drawing/2014/main" id="{10C31180-F8B7-33D7-517E-4CD4DB7F2FC6}"/>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83B7963E-402B-7579-ADAA-089C15DF0CCB}"/>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45A9C"/>
                </a:solidFill>
                <a:latin typeface="Nimbus Sans"/>
                <a:ea typeface="Nimbus Sans"/>
                <a:cs typeface="Nimbus Sans"/>
              </a:defRPr>
            </a:pPr>
            <a:r>
              <a:rPr sz="1200" b="1">
                <a:solidFill>
                  <a:srgbClr val="745A9C"/>
                </a:solidFill>
                <a:latin typeface="Nimbus Sans"/>
                <a:ea typeface="Nimbus Sans"/>
                <a:cs typeface="Nimbus Sans"/>
              </a:rPr>
              <a:t>53</a:t>
            </a:r>
          </a:p>
        </p:txBody>
      </p:sp>
      <p:sp>
        <p:nvSpPr>
          <p:cNvPr id="6" name="Rectangle 5">
            <a:extLst>
              <a:ext uri="{FF2B5EF4-FFF2-40B4-BE49-F238E27FC236}">
                <a16:creationId xmlns:a16="http://schemas.microsoft.com/office/drawing/2014/main" id="{E1F6ED07-7898-51E2-A153-3804B77BA7F9}"/>
              </a:ext>
            </a:extLst>
          </p:cNvPr>
          <p:cNvSpPr>
            <a:spLocks noGrp="1"/>
          </p:cNvSpPr>
          <p:nvPr/>
        </p:nvSpPr>
        <p:spPr>
          <a:xfrm>
            <a:off x="533400" y="1466850"/>
            <a:ext cx="1466850" cy="171450"/>
          </a:xfrm>
          <a:prstGeom prst="rect">
            <a:avLst/>
          </a:prstGeom>
          <a:noFill/>
          <a:ln w="0">
            <a:noFill/>
          </a:ln>
        </p:spPr>
        <p:txBody>
          <a:bodyPr wrap="square" lIns="0" tIns="0" rIns="0" bIns="0" anchor="t">
            <a:normAutofit/>
          </a:bodyPr>
          <a:lstStyle/>
          <a:p>
            <a:pPr algn="l">
              <a:lnSpc>
                <a:spcPct val="100000"/>
              </a:lnSpc>
              <a:buNone/>
              <a:defRPr sz="900" b="1">
                <a:solidFill>
                  <a:srgbClr val="667987"/>
                </a:solidFill>
                <a:latin typeface="Nimbus Sans"/>
                <a:ea typeface="Nimbus Sans"/>
                <a:cs typeface="Nimbus Sans"/>
              </a:defRPr>
            </a:pPr>
            <a:r>
              <a:rPr sz="900" b="1">
                <a:solidFill>
                  <a:srgbClr val="667987"/>
                </a:solidFill>
                <a:latin typeface="Nimbus Sans"/>
                <a:ea typeface="Nimbus Sans"/>
                <a:cs typeface="Nimbus Sans"/>
              </a:rPr>
              <a:t>HORMONE</a:t>
            </a:r>
          </a:p>
        </p:txBody>
      </p:sp>
      <p:sp>
        <p:nvSpPr>
          <p:cNvPr id="7" name="Rectangle 6">
            <a:extLst>
              <a:ext uri="{FF2B5EF4-FFF2-40B4-BE49-F238E27FC236}">
                <a16:creationId xmlns:a16="http://schemas.microsoft.com/office/drawing/2014/main" id="{757B64EF-6E86-0344-B645-9C18E2788E4C}"/>
              </a:ext>
            </a:extLst>
          </p:cNvPr>
          <p:cNvSpPr>
            <a:spLocks noGrp="1"/>
          </p:cNvSpPr>
          <p:nvPr/>
        </p:nvSpPr>
        <p:spPr>
          <a:xfrm>
            <a:off x="2095500" y="1466850"/>
            <a:ext cx="2190750" cy="171450"/>
          </a:xfrm>
          <a:prstGeom prst="rect">
            <a:avLst/>
          </a:prstGeom>
          <a:noFill/>
          <a:ln w="0">
            <a:noFill/>
          </a:ln>
        </p:spPr>
        <p:txBody>
          <a:bodyPr wrap="square" lIns="0" tIns="0" rIns="0" bIns="0" anchor="t">
            <a:normAutofit/>
          </a:bodyPr>
          <a:lstStyle/>
          <a:p>
            <a:pPr algn="l">
              <a:lnSpc>
                <a:spcPct val="100000"/>
              </a:lnSpc>
              <a:buNone/>
              <a:defRPr sz="900" b="1">
                <a:solidFill>
                  <a:srgbClr val="667987"/>
                </a:solidFill>
                <a:latin typeface="Nimbus Sans"/>
                <a:ea typeface="Nimbus Sans"/>
                <a:cs typeface="Nimbus Sans"/>
              </a:defRPr>
            </a:pPr>
            <a:r>
              <a:rPr sz="900" b="1">
                <a:solidFill>
                  <a:srgbClr val="667987"/>
                </a:solidFill>
                <a:latin typeface="Nimbus Sans"/>
                <a:ea typeface="Nimbus Sans"/>
                <a:cs typeface="Nimbus Sans"/>
              </a:rPr>
              <a:t>SOURCE</a:t>
            </a:r>
          </a:p>
        </p:txBody>
      </p:sp>
      <p:sp>
        <p:nvSpPr>
          <p:cNvPr id="8" name="Rectangle 7">
            <a:extLst>
              <a:ext uri="{FF2B5EF4-FFF2-40B4-BE49-F238E27FC236}">
                <a16:creationId xmlns:a16="http://schemas.microsoft.com/office/drawing/2014/main" id="{D03DD06B-6B9D-DA34-20E3-E33BA98B4D47}"/>
              </a:ext>
            </a:extLst>
          </p:cNvPr>
          <p:cNvSpPr>
            <a:spLocks noGrp="1"/>
          </p:cNvSpPr>
          <p:nvPr/>
        </p:nvSpPr>
        <p:spPr>
          <a:xfrm>
            <a:off x="4419600" y="1466850"/>
            <a:ext cx="2095500" cy="171450"/>
          </a:xfrm>
          <a:prstGeom prst="rect">
            <a:avLst/>
          </a:prstGeom>
          <a:noFill/>
          <a:ln w="0">
            <a:noFill/>
          </a:ln>
        </p:spPr>
        <p:txBody>
          <a:bodyPr wrap="square" lIns="0" tIns="0" rIns="0" bIns="0" anchor="t">
            <a:normAutofit/>
          </a:bodyPr>
          <a:lstStyle/>
          <a:p>
            <a:pPr algn="l">
              <a:lnSpc>
                <a:spcPct val="100000"/>
              </a:lnSpc>
              <a:buNone/>
              <a:defRPr sz="900" b="1">
                <a:solidFill>
                  <a:srgbClr val="667987"/>
                </a:solidFill>
                <a:latin typeface="Nimbus Sans"/>
                <a:ea typeface="Nimbus Sans"/>
                <a:cs typeface="Nimbus Sans"/>
              </a:defRPr>
            </a:pPr>
            <a:r>
              <a:rPr sz="900" b="1">
                <a:solidFill>
                  <a:srgbClr val="667987"/>
                </a:solidFill>
                <a:latin typeface="Nimbus Sans"/>
                <a:ea typeface="Nimbus Sans"/>
                <a:cs typeface="Nimbus Sans"/>
              </a:rPr>
              <a:t>MAIN TARGET</a:t>
            </a:r>
          </a:p>
        </p:txBody>
      </p:sp>
      <p:sp>
        <p:nvSpPr>
          <p:cNvPr id="9" name="Rectangle 8">
            <a:extLst>
              <a:ext uri="{FF2B5EF4-FFF2-40B4-BE49-F238E27FC236}">
                <a16:creationId xmlns:a16="http://schemas.microsoft.com/office/drawing/2014/main" id="{43F6C78A-813E-F794-8679-7C7560E99F82}"/>
              </a:ext>
            </a:extLst>
          </p:cNvPr>
          <p:cNvSpPr>
            <a:spLocks noGrp="1"/>
          </p:cNvSpPr>
          <p:nvPr/>
        </p:nvSpPr>
        <p:spPr>
          <a:xfrm>
            <a:off x="6648450" y="1466850"/>
            <a:ext cx="4419600" cy="171450"/>
          </a:xfrm>
          <a:prstGeom prst="rect">
            <a:avLst/>
          </a:prstGeom>
          <a:noFill/>
          <a:ln w="0">
            <a:noFill/>
          </a:ln>
        </p:spPr>
        <p:txBody>
          <a:bodyPr wrap="square" lIns="0" tIns="0" rIns="0" bIns="0" anchor="t">
            <a:normAutofit/>
          </a:bodyPr>
          <a:lstStyle/>
          <a:p>
            <a:pPr algn="l">
              <a:lnSpc>
                <a:spcPct val="100000"/>
              </a:lnSpc>
              <a:buNone/>
              <a:defRPr sz="900" b="1">
                <a:solidFill>
                  <a:srgbClr val="667987"/>
                </a:solidFill>
                <a:latin typeface="Nimbus Sans"/>
                <a:ea typeface="Nimbus Sans"/>
                <a:cs typeface="Nimbus Sans"/>
              </a:defRPr>
            </a:pPr>
            <a:r>
              <a:rPr sz="900" b="1">
                <a:solidFill>
                  <a:srgbClr val="667987"/>
                </a:solidFill>
                <a:latin typeface="Nimbus Sans"/>
                <a:ea typeface="Nimbus Sans"/>
                <a:cs typeface="Nimbus Sans"/>
              </a:rPr>
              <a:t>MAIN EFFECT</a:t>
            </a:r>
          </a:p>
        </p:txBody>
      </p:sp>
      <p:sp>
        <p:nvSpPr>
          <p:cNvPr id="10" name="Rectangle: Rounded Corners 9">
            <a:extLst>
              <a:ext uri="{FF2B5EF4-FFF2-40B4-BE49-F238E27FC236}">
                <a16:creationId xmlns:a16="http://schemas.microsoft.com/office/drawing/2014/main" id="{D62BAABD-EC20-62C1-CD38-08F1D83FD18C}"/>
              </a:ext>
            </a:extLst>
          </p:cNvPr>
          <p:cNvSpPr>
            <a:spLocks noGrp="1"/>
          </p:cNvSpPr>
          <p:nvPr/>
        </p:nvSpPr>
        <p:spPr>
          <a:xfrm>
            <a:off x="533400" y="1714500"/>
            <a:ext cx="10744200" cy="495300"/>
          </a:xfrm>
          <a:prstGeom prst="roundRect">
            <a:avLst>
              <a:gd name="adj" fmla="val 15385"/>
            </a:avLst>
          </a:prstGeom>
          <a:solidFill>
            <a:srgbClr val="FFFFFF"/>
          </a:solidFill>
          <a:ln w="0">
            <a:noFill/>
            <a:prstDash val="solid"/>
          </a:ln>
        </p:spPr>
        <p:txBody>
          <a:bodyPr/>
          <a:lstStyle/>
          <a:p>
            <a:endParaRPr lang="en-GB"/>
          </a:p>
        </p:txBody>
      </p:sp>
      <p:sp>
        <p:nvSpPr>
          <p:cNvPr id="11" name="Rectangle 10">
            <a:extLst>
              <a:ext uri="{FF2B5EF4-FFF2-40B4-BE49-F238E27FC236}">
                <a16:creationId xmlns:a16="http://schemas.microsoft.com/office/drawing/2014/main" id="{AB86FE8E-24AE-56B2-3345-F0228C3930FC}"/>
              </a:ext>
            </a:extLst>
          </p:cNvPr>
          <p:cNvSpPr>
            <a:spLocks noGrp="1"/>
          </p:cNvSpPr>
          <p:nvPr/>
        </p:nvSpPr>
        <p:spPr>
          <a:xfrm>
            <a:off x="685800" y="1809750"/>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ADH</a:t>
            </a:r>
          </a:p>
        </p:txBody>
      </p:sp>
      <p:sp>
        <p:nvSpPr>
          <p:cNvPr id="12" name="Rectangle 11">
            <a:extLst>
              <a:ext uri="{FF2B5EF4-FFF2-40B4-BE49-F238E27FC236}">
                <a16:creationId xmlns:a16="http://schemas.microsoft.com/office/drawing/2014/main" id="{1E781CD0-2273-E99B-9F87-FC5FCD071973}"/>
              </a:ext>
            </a:extLst>
          </p:cNvPr>
          <p:cNvSpPr>
            <a:spLocks noGrp="1"/>
          </p:cNvSpPr>
          <p:nvPr/>
        </p:nvSpPr>
        <p:spPr>
          <a:xfrm>
            <a:off x="2095500" y="1790700"/>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Hypothalamus / posterior pituitary</a:t>
            </a:r>
          </a:p>
        </p:txBody>
      </p:sp>
      <p:sp>
        <p:nvSpPr>
          <p:cNvPr id="13" name="Rectangle 12">
            <a:extLst>
              <a:ext uri="{FF2B5EF4-FFF2-40B4-BE49-F238E27FC236}">
                <a16:creationId xmlns:a16="http://schemas.microsoft.com/office/drawing/2014/main" id="{A5A8318F-7438-497E-E828-6FA7838AA37B}"/>
              </a:ext>
            </a:extLst>
          </p:cNvPr>
          <p:cNvSpPr>
            <a:spLocks noGrp="1"/>
          </p:cNvSpPr>
          <p:nvPr/>
        </p:nvSpPr>
        <p:spPr>
          <a:xfrm>
            <a:off x="4419600" y="1790700"/>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Kidney collecting ducts</a:t>
            </a:r>
          </a:p>
        </p:txBody>
      </p:sp>
      <p:sp>
        <p:nvSpPr>
          <p:cNvPr id="14" name="Rectangle 13">
            <a:extLst>
              <a:ext uri="{FF2B5EF4-FFF2-40B4-BE49-F238E27FC236}">
                <a16:creationId xmlns:a16="http://schemas.microsoft.com/office/drawing/2014/main" id="{BBC57163-006D-6AC3-86D6-5F61E2CB6D95}"/>
              </a:ext>
            </a:extLst>
          </p:cNvPr>
          <p:cNvSpPr>
            <a:spLocks noGrp="1"/>
          </p:cNvSpPr>
          <p:nvPr/>
        </p:nvSpPr>
        <p:spPr>
          <a:xfrm>
            <a:off x="6648450" y="1790700"/>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Retains water; supports osmolality and volume</a:t>
            </a:r>
          </a:p>
        </p:txBody>
      </p:sp>
      <p:sp>
        <p:nvSpPr>
          <p:cNvPr id="15" name="Rectangle: Rounded Corners 14">
            <a:extLst>
              <a:ext uri="{FF2B5EF4-FFF2-40B4-BE49-F238E27FC236}">
                <a16:creationId xmlns:a16="http://schemas.microsoft.com/office/drawing/2014/main" id="{B87A47BD-8996-616F-BE36-2FD9FB05DC31}"/>
              </a:ext>
            </a:extLst>
          </p:cNvPr>
          <p:cNvSpPr>
            <a:spLocks noGrp="1"/>
          </p:cNvSpPr>
          <p:nvPr/>
        </p:nvSpPr>
        <p:spPr>
          <a:xfrm>
            <a:off x="533400" y="2314575"/>
            <a:ext cx="10744200" cy="495300"/>
          </a:xfrm>
          <a:prstGeom prst="roundRect">
            <a:avLst>
              <a:gd name="adj" fmla="val 15385"/>
            </a:avLst>
          </a:prstGeom>
          <a:solidFill>
            <a:srgbClr val="F2F4F3"/>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0196469C-5C17-456E-1506-76CEDC5E149E}"/>
              </a:ext>
            </a:extLst>
          </p:cNvPr>
          <p:cNvSpPr>
            <a:spLocks noGrp="1"/>
          </p:cNvSpPr>
          <p:nvPr/>
        </p:nvSpPr>
        <p:spPr>
          <a:xfrm>
            <a:off x="685800" y="2409825"/>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ALDOSTERONE</a:t>
            </a:r>
          </a:p>
        </p:txBody>
      </p:sp>
      <p:sp>
        <p:nvSpPr>
          <p:cNvPr id="17" name="Rectangle 16">
            <a:extLst>
              <a:ext uri="{FF2B5EF4-FFF2-40B4-BE49-F238E27FC236}">
                <a16:creationId xmlns:a16="http://schemas.microsoft.com/office/drawing/2014/main" id="{9AC5F50E-B7C4-D23C-8F1D-EE2C85AED757}"/>
              </a:ext>
            </a:extLst>
          </p:cNvPr>
          <p:cNvSpPr>
            <a:spLocks noGrp="1"/>
          </p:cNvSpPr>
          <p:nvPr/>
        </p:nvSpPr>
        <p:spPr>
          <a:xfrm>
            <a:off x="2095500" y="2390775"/>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Adrenal cortex</a:t>
            </a:r>
          </a:p>
        </p:txBody>
      </p:sp>
      <p:sp>
        <p:nvSpPr>
          <p:cNvPr id="18" name="Rectangle 17">
            <a:extLst>
              <a:ext uri="{FF2B5EF4-FFF2-40B4-BE49-F238E27FC236}">
                <a16:creationId xmlns:a16="http://schemas.microsoft.com/office/drawing/2014/main" id="{D486EB31-7B24-4BD1-11C6-281887D52153}"/>
              </a:ext>
            </a:extLst>
          </p:cNvPr>
          <p:cNvSpPr>
            <a:spLocks noGrp="1"/>
          </p:cNvSpPr>
          <p:nvPr/>
        </p:nvSpPr>
        <p:spPr>
          <a:xfrm>
            <a:off x="4419600" y="2390775"/>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Distal nephron</a:t>
            </a:r>
          </a:p>
        </p:txBody>
      </p:sp>
      <p:sp>
        <p:nvSpPr>
          <p:cNvPr id="19" name="Rectangle 18">
            <a:extLst>
              <a:ext uri="{FF2B5EF4-FFF2-40B4-BE49-F238E27FC236}">
                <a16:creationId xmlns:a16="http://schemas.microsoft.com/office/drawing/2014/main" id="{5A0A21DA-ABB3-D66C-7EF4-87B6E78AC68C}"/>
              </a:ext>
            </a:extLst>
          </p:cNvPr>
          <p:cNvSpPr>
            <a:spLocks noGrp="1"/>
          </p:cNvSpPr>
          <p:nvPr/>
        </p:nvSpPr>
        <p:spPr>
          <a:xfrm>
            <a:off x="6648450" y="2390775"/>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Retains sodium; excretes potassium; supports volume</a:t>
            </a:r>
          </a:p>
        </p:txBody>
      </p:sp>
      <p:sp>
        <p:nvSpPr>
          <p:cNvPr id="20" name="Rectangle: Rounded Corners 19">
            <a:extLst>
              <a:ext uri="{FF2B5EF4-FFF2-40B4-BE49-F238E27FC236}">
                <a16:creationId xmlns:a16="http://schemas.microsoft.com/office/drawing/2014/main" id="{D85BFBD7-6949-8CD6-E300-4DC016621D03}"/>
              </a:ext>
            </a:extLst>
          </p:cNvPr>
          <p:cNvSpPr>
            <a:spLocks noGrp="1"/>
          </p:cNvSpPr>
          <p:nvPr/>
        </p:nvSpPr>
        <p:spPr>
          <a:xfrm>
            <a:off x="533400" y="2914650"/>
            <a:ext cx="10744200" cy="495300"/>
          </a:xfrm>
          <a:prstGeom prst="roundRect">
            <a:avLst>
              <a:gd name="adj" fmla="val 15385"/>
            </a:avLst>
          </a:prstGeom>
          <a:solidFill>
            <a:srgbClr val="FFFFFF"/>
          </a:solidFill>
          <a:ln w="0">
            <a:noFill/>
            <a:prstDash val="solid"/>
          </a:ln>
        </p:spPr>
        <p:txBody>
          <a:bodyPr/>
          <a:lstStyle/>
          <a:p>
            <a:endParaRPr lang="en-GB"/>
          </a:p>
        </p:txBody>
      </p:sp>
      <p:sp>
        <p:nvSpPr>
          <p:cNvPr id="21" name="Rectangle 20">
            <a:extLst>
              <a:ext uri="{FF2B5EF4-FFF2-40B4-BE49-F238E27FC236}">
                <a16:creationId xmlns:a16="http://schemas.microsoft.com/office/drawing/2014/main" id="{A4209BDF-CA81-DFAD-D169-863D4BA1C959}"/>
              </a:ext>
            </a:extLst>
          </p:cNvPr>
          <p:cNvSpPr>
            <a:spLocks noGrp="1"/>
          </p:cNvSpPr>
          <p:nvPr/>
        </p:nvSpPr>
        <p:spPr>
          <a:xfrm>
            <a:off x="685800" y="3009900"/>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INSULIN</a:t>
            </a:r>
          </a:p>
        </p:txBody>
      </p:sp>
      <p:sp>
        <p:nvSpPr>
          <p:cNvPr id="22" name="Rectangle 21">
            <a:extLst>
              <a:ext uri="{FF2B5EF4-FFF2-40B4-BE49-F238E27FC236}">
                <a16:creationId xmlns:a16="http://schemas.microsoft.com/office/drawing/2014/main" id="{579E1D84-436E-0709-9597-F2716BE73F21}"/>
              </a:ext>
            </a:extLst>
          </p:cNvPr>
          <p:cNvSpPr>
            <a:spLocks noGrp="1"/>
          </p:cNvSpPr>
          <p:nvPr/>
        </p:nvSpPr>
        <p:spPr>
          <a:xfrm>
            <a:off x="2095500" y="2990850"/>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Pancreatic beta cells</a:t>
            </a:r>
          </a:p>
        </p:txBody>
      </p:sp>
      <p:sp>
        <p:nvSpPr>
          <p:cNvPr id="23" name="Rectangle 22">
            <a:extLst>
              <a:ext uri="{FF2B5EF4-FFF2-40B4-BE49-F238E27FC236}">
                <a16:creationId xmlns:a16="http://schemas.microsoft.com/office/drawing/2014/main" id="{B6EAB061-6917-55DA-B907-FE6CD61AD5F2}"/>
              </a:ext>
            </a:extLst>
          </p:cNvPr>
          <p:cNvSpPr>
            <a:spLocks noGrp="1"/>
          </p:cNvSpPr>
          <p:nvPr/>
        </p:nvSpPr>
        <p:spPr>
          <a:xfrm>
            <a:off x="4419600" y="2990850"/>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Liver, muscle, adipose tissue</a:t>
            </a:r>
          </a:p>
        </p:txBody>
      </p:sp>
      <p:sp>
        <p:nvSpPr>
          <p:cNvPr id="24" name="Rectangle 23">
            <a:extLst>
              <a:ext uri="{FF2B5EF4-FFF2-40B4-BE49-F238E27FC236}">
                <a16:creationId xmlns:a16="http://schemas.microsoft.com/office/drawing/2014/main" id="{A20F3755-0086-A1C9-66B4-10A75F948615}"/>
              </a:ext>
            </a:extLst>
          </p:cNvPr>
          <p:cNvSpPr>
            <a:spLocks noGrp="1"/>
          </p:cNvSpPr>
          <p:nvPr/>
        </p:nvSpPr>
        <p:spPr>
          <a:xfrm>
            <a:off x="6648450" y="2990850"/>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Lowers blood glucose through uptake and storage</a:t>
            </a:r>
          </a:p>
        </p:txBody>
      </p:sp>
      <p:sp>
        <p:nvSpPr>
          <p:cNvPr id="25" name="Rectangle: Rounded Corners 24">
            <a:extLst>
              <a:ext uri="{FF2B5EF4-FFF2-40B4-BE49-F238E27FC236}">
                <a16:creationId xmlns:a16="http://schemas.microsoft.com/office/drawing/2014/main" id="{797994E1-43B3-B2D9-23A9-7F721F7E5E41}"/>
              </a:ext>
            </a:extLst>
          </p:cNvPr>
          <p:cNvSpPr>
            <a:spLocks noGrp="1"/>
          </p:cNvSpPr>
          <p:nvPr/>
        </p:nvSpPr>
        <p:spPr>
          <a:xfrm>
            <a:off x="533400" y="3514725"/>
            <a:ext cx="10744200" cy="495300"/>
          </a:xfrm>
          <a:prstGeom prst="roundRect">
            <a:avLst>
              <a:gd name="adj" fmla="val 15385"/>
            </a:avLst>
          </a:prstGeom>
          <a:solidFill>
            <a:srgbClr val="F2F4F3"/>
          </a:solidFill>
          <a:ln w="0">
            <a:noFill/>
            <a:prstDash val="solid"/>
          </a:ln>
        </p:spPr>
        <p:txBody>
          <a:bodyPr/>
          <a:lstStyle/>
          <a:p>
            <a:endParaRPr lang="en-GB"/>
          </a:p>
        </p:txBody>
      </p:sp>
      <p:sp>
        <p:nvSpPr>
          <p:cNvPr id="26" name="Rectangle 25">
            <a:extLst>
              <a:ext uri="{FF2B5EF4-FFF2-40B4-BE49-F238E27FC236}">
                <a16:creationId xmlns:a16="http://schemas.microsoft.com/office/drawing/2014/main" id="{DB4E062F-5EDB-48AF-808B-4E9E9E6E4C8E}"/>
              </a:ext>
            </a:extLst>
          </p:cNvPr>
          <p:cNvSpPr>
            <a:spLocks noGrp="1"/>
          </p:cNvSpPr>
          <p:nvPr/>
        </p:nvSpPr>
        <p:spPr>
          <a:xfrm>
            <a:off x="685800" y="3609975"/>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E8A83A"/>
                </a:solidFill>
                <a:latin typeface="Nimbus Sans"/>
                <a:ea typeface="Nimbus Sans"/>
                <a:cs typeface="Nimbus Sans"/>
              </a:defRPr>
            </a:pPr>
            <a:r>
              <a:rPr sz="1050" b="1">
                <a:solidFill>
                  <a:srgbClr val="E8A83A"/>
                </a:solidFill>
                <a:latin typeface="Nimbus Sans"/>
                <a:ea typeface="Nimbus Sans"/>
                <a:cs typeface="Nimbus Sans"/>
              </a:rPr>
              <a:t>GLUCAGON</a:t>
            </a:r>
          </a:p>
        </p:txBody>
      </p:sp>
      <p:sp>
        <p:nvSpPr>
          <p:cNvPr id="27" name="Rectangle 26">
            <a:extLst>
              <a:ext uri="{FF2B5EF4-FFF2-40B4-BE49-F238E27FC236}">
                <a16:creationId xmlns:a16="http://schemas.microsoft.com/office/drawing/2014/main" id="{4D3A3A21-B24D-38A3-4E26-1E510A0B23E7}"/>
              </a:ext>
            </a:extLst>
          </p:cNvPr>
          <p:cNvSpPr>
            <a:spLocks noGrp="1"/>
          </p:cNvSpPr>
          <p:nvPr/>
        </p:nvSpPr>
        <p:spPr>
          <a:xfrm>
            <a:off x="2095500" y="3590925"/>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Pancreatic alpha cells</a:t>
            </a:r>
          </a:p>
        </p:txBody>
      </p:sp>
      <p:sp>
        <p:nvSpPr>
          <p:cNvPr id="28" name="Rectangle 27">
            <a:extLst>
              <a:ext uri="{FF2B5EF4-FFF2-40B4-BE49-F238E27FC236}">
                <a16:creationId xmlns:a16="http://schemas.microsoft.com/office/drawing/2014/main" id="{C963C0F5-3A90-7030-8E09-D8BC27C4B8D9}"/>
              </a:ext>
            </a:extLst>
          </p:cNvPr>
          <p:cNvSpPr>
            <a:spLocks noGrp="1"/>
          </p:cNvSpPr>
          <p:nvPr/>
        </p:nvSpPr>
        <p:spPr>
          <a:xfrm>
            <a:off x="4419600" y="3590925"/>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Liver</a:t>
            </a:r>
          </a:p>
        </p:txBody>
      </p:sp>
      <p:sp>
        <p:nvSpPr>
          <p:cNvPr id="29" name="Rectangle 28">
            <a:extLst>
              <a:ext uri="{FF2B5EF4-FFF2-40B4-BE49-F238E27FC236}">
                <a16:creationId xmlns:a16="http://schemas.microsoft.com/office/drawing/2014/main" id="{5BED68A0-15EF-91B3-24FC-AA7C1EA407E9}"/>
              </a:ext>
            </a:extLst>
          </p:cNvPr>
          <p:cNvSpPr>
            <a:spLocks noGrp="1"/>
          </p:cNvSpPr>
          <p:nvPr/>
        </p:nvSpPr>
        <p:spPr>
          <a:xfrm>
            <a:off x="6648450" y="3590925"/>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Raises blood glucose by releasing and producing glucose</a:t>
            </a:r>
          </a:p>
        </p:txBody>
      </p:sp>
      <p:sp>
        <p:nvSpPr>
          <p:cNvPr id="30" name="Rectangle: Rounded Corners 29">
            <a:extLst>
              <a:ext uri="{FF2B5EF4-FFF2-40B4-BE49-F238E27FC236}">
                <a16:creationId xmlns:a16="http://schemas.microsoft.com/office/drawing/2014/main" id="{E50F6C28-53DB-8DF4-16B8-B8E600FF10EB}"/>
              </a:ext>
            </a:extLst>
          </p:cNvPr>
          <p:cNvSpPr>
            <a:spLocks noGrp="1"/>
          </p:cNvSpPr>
          <p:nvPr/>
        </p:nvSpPr>
        <p:spPr>
          <a:xfrm>
            <a:off x="533400" y="4114800"/>
            <a:ext cx="10744200" cy="495300"/>
          </a:xfrm>
          <a:prstGeom prst="roundRect">
            <a:avLst>
              <a:gd name="adj" fmla="val 15385"/>
            </a:avLst>
          </a:prstGeom>
          <a:solidFill>
            <a:srgbClr val="FFFFFF"/>
          </a:solidFill>
          <a:ln w="0">
            <a:noFill/>
            <a:prstDash val="solid"/>
          </a:ln>
        </p:spPr>
        <p:txBody>
          <a:bodyPr/>
          <a:lstStyle/>
          <a:p>
            <a:endParaRPr lang="en-GB"/>
          </a:p>
        </p:txBody>
      </p:sp>
      <p:sp>
        <p:nvSpPr>
          <p:cNvPr id="31" name="Rectangle 30">
            <a:extLst>
              <a:ext uri="{FF2B5EF4-FFF2-40B4-BE49-F238E27FC236}">
                <a16:creationId xmlns:a16="http://schemas.microsoft.com/office/drawing/2014/main" id="{774BED66-7D37-8822-EF69-0E1D31249B8E}"/>
              </a:ext>
            </a:extLst>
          </p:cNvPr>
          <p:cNvSpPr>
            <a:spLocks noGrp="1"/>
          </p:cNvSpPr>
          <p:nvPr/>
        </p:nvSpPr>
        <p:spPr>
          <a:xfrm>
            <a:off x="685800" y="4210050"/>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ADRENALINE</a:t>
            </a:r>
          </a:p>
        </p:txBody>
      </p:sp>
      <p:sp>
        <p:nvSpPr>
          <p:cNvPr id="32" name="Rectangle 31">
            <a:extLst>
              <a:ext uri="{FF2B5EF4-FFF2-40B4-BE49-F238E27FC236}">
                <a16:creationId xmlns:a16="http://schemas.microsoft.com/office/drawing/2014/main" id="{C8D5AB62-CA48-3A04-FF60-56C7C892C1E2}"/>
              </a:ext>
            </a:extLst>
          </p:cNvPr>
          <p:cNvSpPr>
            <a:spLocks noGrp="1"/>
          </p:cNvSpPr>
          <p:nvPr/>
        </p:nvSpPr>
        <p:spPr>
          <a:xfrm>
            <a:off x="2095500" y="4191000"/>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Adrenal medulla</a:t>
            </a:r>
          </a:p>
        </p:txBody>
      </p:sp>
      <p:sp>
        <p:nvSpPr>
          <p:cNvPr id="33" name="Rectangle 32">
            <a:extLst>
              <a:ext uri="{FF2B5EF4-FFF2-40B4-BE49-F238E27FC236}">
                <a16:creationId xmlns:a16="http://schemas.microsoft.com/office/drawing/2014/main" id="{D9AEE0B7-3952-B392-F9BA-86F4D44F2CF9}"/>
              </a:ext>
            </a:extLst>
          </p:cNvPr>
          <p:cNvSpPr>
            <a:spLocks noGrp="1"/>
          </p:cNvSpPr>
          <p:nvPr/>
        </p:nvSpPr>
        <p:spPr>
          <a:xfrm>
            <a:off x="4419600" y="4191000"/>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Heart, vessels, lungs, liver</a:t>
            </a:r>
          </a:p>
        </p:txBody>
      </p:sp>
      <p:sp>
        <p:nvSpPr>
          <p:cNvPr id="34" name="Rectangle 33">
            <a:extLst>
              <a:ext uri="{FF2B5EF4-FFF2-40B4-BE49-F238E27FC236}">
                <a16:creationId xmlns:a16="http://schemas.microsoft.com/office/drawing/2014/main" id="{4A0F7A7E-B2FD-B69C-C2C3-1954656C8A1A}"/>
              </a:ext>
            </a:extLst>
          </p:cNvPr>
          <p:cNvSpPr>
            <a:spLocks noGrp="1"/>
          </p:cNvSpPr>
          <p:nvPr/>
        </p:nvSpPr>
        <p:spPr>
          <a:xfrm>
            <a:off x="6648450" y="4191000"/>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Supports acute stress response and fuel availability</a:t>
            </a:r>
          </a:p>
        </p:txBody>
      </p:sp>
      <p:sp>
        <p:nvSpPr>
          <p:cNvPr id="35" name="Rectangle: Rounded Corners 34">
            <a:extLst>
              <a:ext uri="{FF2B5EF4-FFF2-40B4-BE49-F238E27FC236}">
                <a16:creationId xmlns:a16="http://schemas.microsoft.com/office/drawing/2014/main" id="{C651B8EB-D31F-7D3C-E49A-9E2C8CB151D4}"/>
              </a:ext>
            </a:extLst>
          </p:cNvPr>
          <p:cNvSpPr>
            <a:spLocks noGrp="1"/>
          </p:cNvSpPr>
          <p:nvPr/>
        </p:nvSpPr>
        <p:spPr>
          <a:xfrm>
            <a:off x="533400" y="4714875"/>
            <a:ext cx="10744200" cy="495300"/>
          </a:xfrm>
          <a:prstGeom prst="roundRect">
            <a:avLst>
              <a:gd name="adj" fmla="val 15385"/>
            </a:avLst>
          </a:prstGeom>
          <a:solidFill>
            <a:srgbClr val="F2F4F3"/>
          </a:solidFill>
          <a:ln w="0">
            <a:noFill/>
            <a:prstDash val="solid"/>
          </a:ln>
        </p:spPr>
        <p:txBody>
          <a:bodyPr/>
          <a:lstStyle/>
          <a:p>
            <a:endParaRPr lang="en-GB"/>
          </a:p>
        </p:txBody>
      </p:sp>
      <p:sp>
        <p:nvSpPr>
          <p:cNvPr id="36" name="Rectangle 35">
            <a:extLst>
              <a:ext uri="{FF2B5EF4-FFF2-40B4-BE49-F238E27FC236}">
                <a16:creationId xmlns:a16="http://schemas.microsoft.com/office/drawing/2014/main" id="{9CDE909F-E667-72A2-C451-E715177657F4}"/>
              </a:ext>
            </a:extLst>
          </p:cNvPr>
          <p:cNvSpPr>
            <a:spLocks noGrp="1"/>
          </p:cNvSpPr>
          <p:nvPr/>
        </p:nvSpPr>
        <p:spPr>
          <a:xfrm>
            <a:off x="685800" y="4810125"/>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C05C7C"/>
                </a:solidFill>
                <a:latin typeface="Nimbus Sans"/>
                <a:ea typeface="Nimbus Sans"/>
                <a:cs typeface="Nimbus Sans"/>
              </a:defRPr>
            </a:pPr>
            <a:r>
              <a:rPr sz="1050" b="1">
                <a:solidFill>
                  <a:srgbClr val="C05C7C"/>
                </a:solidFill>
                <a:latin typeface="Nimbus Sans"/>
                <a:ea typeface="Nimbus Sans"/>
                <a:cs typeface="Nimbus Sans"/>
              </a:rPr>
              <a:t>CORTISOL</a:t>
            </a:r>
          </a:p>
        </p:txBody>
      </p:sp>
      <p:sp>
        <p:nvSpPr>
          <p:cNvPr id="37" name="Rectangle 36">
            <a:extLst>
              <a:ext uri="{FF2B5EF4-FFF2-40B4-BE49-F238E27FC236}">
                <a16:creationId xmlns:a16="http://schemas.microsoft.com/office/drawing/2014/main" id="{D0FD698D-415E-DBAD-7D31-5A9BDF048F5B}"/>
              </a:ext>
            </a:extLst>
          </p:cNvPr>
          <p:cNvSpPr>
            <a:spLocks noGrp="1"/>
          </p:cNvSpPr>
          <p:nvPr/>
        </p:nvSpPr>
        <p:spPr>
          <a:xfrm>
            <a:off x="2095500" y="4791075"/>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Adrenal cortex</a:t>
            </a:r>
          </a:p>
        </p:txBody>
      </p:sp>
      <p:sp>
        <p:nvSpPr>
          <p:cNvPr id="38" name="Rectangle 37">
            <a:extLst>
              <a:ext uri="{FF2B5EF4-FFF2-40B4-BE49-F238E27FC236}">
                <a16:creationId xmlns:a16="http://schemas.microsoft.com/office/drawing/2014/main" id="{5E7A3912-FB5D-9CCA-E815-6BD837DA4CEC}"/>
              </a:ext>
            </a:extLst>
          </p:cNvPr>
          <p:cNvSpPr>
            <a:spLocks noGrp="1"/>
          </p:cNvSpPr>
          <p:nvPr/>
        </p:nvSpPr>
        <p:spPr>
          <a:xfrm>
            <a:off x="4419600" y="4791075"/>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Many tissues</a:t>
            </a:r>
          </a:p>
        </p:txBody>
      </p:sp>
      <p:sp>
        <p:nvSpPr>
          <p:cNvPr id="39" name="Rectangle 38">
            <a:extLst>
              <a:ext uri="{FF2B5EF4-FFF2-40B4-BE49-F238E27FC236}">
                <a16:creationId xmlns:a16="http://schemas.microsoft.com/office/drawing/2014/main" id="{F373A856-DD95-E717-F00A-7383A3688EC0}"/>
              </a:ext>
            </a:extLst>
          </p:cNvPr>
          <p:cNvSpPr>
            <a:spLocks noGrp="1"/>
          </p:cNvSpPr>
          <p:nvPr/>
        </p:nvSpPr>
        <p:spPr>
          <a:xfrm>
            <a:off x="6648450" y="4791075"/>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Supports longer stress response and glucose availability</a:t>
            </a:r>
          </a:p>
        </p:txBody>
      </p:sp>
      <p:sp>
        <p:nvSpPr>
          <p:cNvPr id="40" name="Rectangle: Rounded Corners 39">
            <a:extLst>
              <a:ext uri="{FF2B5EF4-FFF2-40B4-BE49-F238E27FC236}">
                <a16:creationId xmlns:a16="http://schemas.microsoft.com/office/drawing/2014/main" id="{717E5C3A-041D-E48E-161B-37EB0798F2DD}"/>
              </a:ext>
            </a:extLst>
          </p:cNvPr>
          <p:cNvSpPr>
            <a:spLocks noGrp="1"/>
          </p:cNvSpPr>
          <p:nvPr/>
        </p:nvSpPr>
        <p:spPr>
          <a:xfrm>
            <a:off x="533400" y="5314950"/>
            <a:ext cx="10744200" cy="495300"/>
          </a:xfrm>
          <a:prstGeom prst="roundRect">
            <a:avLst>
              <a:gd name="adj" fmla="val 15385"/>
            </a:avLst>
          </a:prstGeom>
          <a:solidFill>
            <a:srgbClr val="FFFFFF"/>
          </a:solidFill>
          <a:ln w="0">
            <a:noFill/>
            <a:prstDash val="solid"/>
          </a:ln>
        </p:spPr>
        <p:txBody>
          <a:bodyPr/>
          <a:lstStyle/>
          <a:p>
            <a:endParaRPr lang="en-GB"/>
          </a:p>
        </p:txBody>
      </p:sp>
      <p:sp>
        <p:nvSpPr>
          <p:cNvPr id="41" name="Rectangle 40">
            <a:extLst>
              <a:ext uri="{FF2B5EF4-FFF2-40B4-BE49-F238E27FC236}">
                <a16:creationId xmlns:a16="http://schemas.microsoft.com/office/drawing/2014/main" id="{7C14D664-B21C-2BD4-A168-9A789A894917}"/>
              </a:ext>
            </a:extLst>
          </p:cNvPr>
          <p:cNvSpPr>
            <a:spLocks noGrp="1"/>
          </p:cNvSpPr>
          <p:nvPr/>
        </p:nvSpPr>
        <p:spPr>
          <a:xfrm>
            <a:off x="685800" y="5410200"/>
            <a:ext cx="1257300" cy="22860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T3 / T4</a:t>
            </a:r>
          </a:p>
        </p:txBody>
      </p:sp>
      <p:sp>
        <p:nvSpPr>
          <p:cNvPr id="42" name="Rectangle 41">
            <a:extLst>
              <a:ext uri="{FF2B5EF4-FFF2-40B4-BE49-F238E27FC236}">
                <a16:creationId xmlns:a16="http://schemas.microsoft.com/office/drawing/2014/main" id="{9FC9DBED-FF3E-B270-96C1-A5A267F66551}"/>
              </a:ext>
            </a:extLst>
          </p:cNvPr>
          <p:cNvSpPr>
            <a:spLocks noGrp="1"/>
          </p:cNvSpPr>
          <p:nvPr/>
        </p:nvSpPr>
        <p:spPr>
          <a:xfrm>
            <a:off x="2095500" y="5391150"/>
            <a:ext cx="21336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Thyroid gland</a:t>
            </a:r>
          </a:p>
        </p:txBody>
      </p:sp>
      <p:sp>
        <p:nvSpPr>
          <p:cNvPr id="43" name="Rectangle 42">
            <a:extLst>
              <a:ext uri="{FF2B5EF4-FFF2-40B4-BE49-F238E27FC236}">
                <a16:creationId xmlns:a16="http://schemas.microsoft.com/office/drawing/2014/main" id="{CBF92994-E2FB-A018-3DCB-1231A0478A3C}"/>
              </a:ext>
            </a:extLst>
          </p:cNvPr>
          <p:cNvSpPr>
            <a:spLocks noGrp="1"/>
          </p:cNvSpPr>
          <p:nvPr/>
        </p:nvSpPr>
        <p:spPr>
          <a:xfrm>
            <a:off x="4419600" y="5391150"/>
            <a:ext cx="209550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Most tissues</a:t>
            </a:r>
          </a:p>
        </p:txBody>
      </p:sp>
      <p:sp>
        <p:nvSpPr>
          <p:cNvPr id="44" name="Rectangle 43">
            <a:extLst>
              <a:ext uri="{FF2B5EF4-FFF2-40B4-BE49-F238E27FC236}">
                <a16:creationId xmlns:a16="http://schemas.microsoft.com/office/drawing/2014/main" id="{B6576826-AC86-B463-D348-899141817236}"/>
              </a:ext>
            </a:extLst>
          </p:cNvPr>
          <p:cNvSpPr>
            <a:spLocks noGrp="1"/>
          </p:cNvSpPr>
          <p:nvPr/>
        </p:nvSpPr>
        <p:spPr>
          <a:xfrm>
            <a:off x="6648450" y="5391150"/>
            <a:ext cx="4362450" cy="304800"/>
          </a:xfrm>
          <a:prstGeom prst="rect">
            <a:avLst/>
          </a:prstGeom>
          <a:noFill/>
          <a:ln w="0">
            <a:noFill/>
          </a:ln>
        </p:spPr>
        <p:txBody>
          <a:bodyPr wrap="square" lIns="0" tIns="0" rIns="0" bIns="0" anchor="t">
            <a:normAutofit/>
          </a:bodyPr>
          <a:lstStyle/>
          <a:p>
            <a:pPr algn="l">
              <a:lnSpc>
                <a:spcPct val="100000"/>
              </a:lnSpc>
              <a:buNone/>
              <a:defRPr sz="1125" b="0">
                <a:solidFill>
                  <a:srgbClr val="183042"/>
                </a:solidFill>
                <a:latin typeface="Nimbus Sans"/>
                <a:ea typeface="Nimbus Sans"/>
                <a:cs typeface="Nimbus Sans"/>
              </a:defRPr>
            </a:pPr>
            <a:r>
              <a:rPr sz="1125" b="0">
                <a:solidFill>
                  <a:srgbClr val="183042"/>
                </a:solidFill>
                <a:latin typeface="Nimbus Sans"/>
                <a:ea typeface="Nimbus Sans"/>
                <a:cs typeface="Nimbus Sans"/>
              </a:rPr>
              <a:t>Increase metabolic activity; support growth and development</a:t>
            </a:r>
          </a:p>
        </p:txBody>
      </p:sp>
    </p:spTree>
    <p:extLst>
      <p:ext uri="{BB962C8B-B14F-4D97-AF65-F5344CB8AC3E}">
        <p14:creationId xmlns:p14="http://schemas.microsoft.com/office/powerpoint/2010/main" val="38471726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806C79A0-83EE-4E55-B8B8-A802F086EE10}"/>
              </a:ext>
            </a:extLst>
          </p:cNvPr>
          <p:cNvSpPr>
            <a:spLocks noGrp="1"/>
          </p:cNvSpPr>
          <p:nvPr/>
        </p:nvSpPr>
        <p:spPr>
          <a:xfrm>
            <a:off x="0" y="0"/>
            <a:ext cx="142875" cy="6858000"/>
          </a:xfrm>
          <a:prstGeom prst="rect">
            <a:avLst/>
          </a:prstGeom>
          <a:solidFill>
            <a:srgbClr val="F28C3A"/>
          </a:solidFill>
          <a:ln w="0">
            <a:noFill/>
          </a:ln>
        </p:spPr>
        <p:txBody>
          <a:bodyPr/>
          <a:lstStyle/>
          <a:p>
            <a:endParaRPr lang="en-GB"/>
          </a:p>
        </p:txBody>
      </p:sp>
      <p:sp>
        <p:nvSpPr>
          <p:cNvPr id="2" name="Rectangle 1">
            <a:extLst>
              <a:ext uri="{FF2B5EF4-FFF2-40B4-BE49-F238E27FC236}">
                <a16:creationId xmlns:a16="http://schemas.microsoft.com/office/drawing/2014/main" id="{2C468F11-D6C7-4902-8498-6ED04D1894CD}"/>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F28C3A"/>
                </a:solidFill>
                <a:latin typeface="Nimbus Sans"/>
                <a:ea typeface="Nimbus Sans"/>
                <a:cs typeface="Nimbus Sans"/>
              </a:defRPr>
            </a:pPr>
            <a:r>
              <a:rPr sz="1050" b="1">
                <a:solidFill>
                  <a:srgbClr val="F28C3A"/>
                </a:solidFill>
                <a:latin typeface="Nimbus Sans"/>
                <a:ea typeface="Nimbus Sans"/>
                <a:cs typeface="Nimbus Sans"/>
              </a:rPr>
              <a:t>ENDOCRINE EXAMPLE</a:t>
            </a:r>
          </a:p>
        </p:txBody>
      </p:sp>
      <p:sp>
        <p:nvSpPr>
          <p:cNvPr id="3" name="Rectangle 2">
            <a:extLst>
              <a:ext uri="{FF2B5EF4-FFF2-40B4-BE49-F238E27FC236}">
                <a16:creationId xmlns:a16="http://schemas.microsoft.com/office/drawing/2014/main" id="{A94E9622-B001-4B1E-8B22-61C8BA9860B3}"/>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raised blood glucose</a:t>
            </a:r>
          </a:p>
        </p:txBody>
      </p:sp>
      <p:sp>
        <p:nvSpPr>
          <p:cNvPr id="4" name="Rectangle 3">
            <a:extLst>
              <a:ext uri="{FF2B5EF4-FFF2-40B4-BE49-F238E27FC236}">
                <a16:creationId xmlns:a16="http://schemas.microsoft.com/office/drawing/2014/main" id="{8554B7EE-84C2-402B-B06C-9D8F56BC55C0}"/>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33</a:t>
            </a:r>
          </a:p>
        </p:txBody>
      </p:sp>
      <p:sp>
        <p:nvSpPr>
          <p:cNvPr id="5" name="Rectangle 4">
            <a:extLst>
              <a:ext uri="{FF2B5EF4-FFF2-40B4-BE49-F238E27FC236}">
                <a16:creationId xmlns:a16="http://schemas.microsoft.com/office/drawing/2014/main" id="{A375A5F8-7ED5-4603-9064-1C189E12F516}"/>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6DD3560A-EC11-4FBC-B706-2DC7F90D2711}"/>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F28C3A"/>
                </a:solidFill>
                <a:latin typeface="Nimbus Sans"/>
                <a:ea typeface="Nimbus Sans"/>
                <a:cs typeface="Nimbus Sans"/>
              </a:defRPr>
            </a:pPr>
            <a:r>
              <a:rPr sz="900" b="1">
                <a:solidFill>
                  <a:srgbClr val="F28C3A"/>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C7C4F46B-3BEC-4D26-BFCE-A0D8421F7458}"/>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41D1C54F-C837-453C-A50D-5DE758FE141D}"/>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59706AAE-CE95-4485-902C-555C5DD3DC00}"/>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Capillary glucose 14.2 mmol/L</a:t>
            </a:r>
          </a:p>
        </p:txBody>
      </p:sp>
      <p:sp>
        <p:nvSpPr>
          <p:cNvPr id="10" name="Rectangle 9">
            <a:extLst>
              <a:ext uri="{FF2B5EF4-FFF2-40B4-BE49-F238E27FC236}">
                <a16:creationId xmlns:a16="http://schemas.microsoft.com/office/drawing/2014/main" id="{76E5A37C-33F3-4B43-9341-52F68CEC57A3}"/>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patient has recently eaten but also reports thirst and passing urine frequently.</a:t>
            </a:r>
          </a:p>
        </p:txBody>
      </p:sp>
      <p:sp>
        <p:nvSpPr>
          <p:cNvPr id="11" name="Rectangle 10">
            <a:extLst>
              <a:ext uri="{FF2B5EF4-FFF2-40B4-BE49-F238E27FC236}">
                <a16:creationId xmlns:a16="http://schemas.microsoft.com/office/drawing/2014/main" id="{50F1F0DF-1C3A-49B8-9CD2-5DF8C92D812A}"/>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Meal-related rise, measurement issue or persistent hyperglycaemia?</a:t>
            </a:r>
          </a:p>
        </p:txBody>
      </p:sp>
      <p:sp>
        <p:nvSpPr>
          <p:cNvPr id="12" name="Rectangle: Rounded Corners 11">
            <a:extLst>
              <a:ext uri="{FF2B5EF4-FFF2-40B4-BE49-F238E27FC236}">
                <a16:creationId xmlns:a16="http://schemas.microsoft.com/office/drawing/2014/main" id="{DA38B893-2DFB-46F2-9EDD-63D380FB6A47}"/>
              </a:ext>
            </a:extLst>
          </p:cNvPr>
          <p:cNvSpPr>
            <a:spLocks noGrp="1"/>
          </p:cNvSpPr>
          <p:nvPr/>
        </p:nvSpPr>
        <p:spPr>
          <a:xfrm>
            <a:off x="4810125" y="1504950"/>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13" name="Rectangle 12">
            <a:extLst>
              <a:ext uri="{FF2B5EF4-FFF2-40B4-BE49-F238E27FC236}">
                <a16:creationId xmlns:a16="http://schemas.microsoft.com/office/drawing/2014/main" id="{A8E116D7-4222-40A6-9CAA-AD524F1DB8A2}"/>
              </a:ext>
            </a:extLst>
          </p:cNvPr>
          <p:cNvSpPr>
            <a:spLocks noGrp="1"/>
          </p:cNvSpPr>
          <p:nvPr/>
        </p:nvSpPr>
        <p:spPr>
          <a:xfrm>
            <a:off x="4810125" y="1504950"/>
            <a:ext cx="66675" cy="1666875"/>
          </a:xfrm>
          <a:prstGeom prst="rect">
            <a:avLst/>
          </a:prstGeom>
          <a:solidFill>
            <a:srgbClr val="F28C3A"/>
          </a:solidFill>
          <a:ln w="0">
            <a:noFill/>
          </a:ln>
        </p:spPr>
        <p:txBody>
          <a:bodyPr/>
          <a:lstStyle/>
          <a:p>
            <a:endParaRPr lang="en-GB"/>
          </a:p>
        </p:txBody>
      </p:sp>
      <p:sp>
        <p:nvSpPr>
          <p:cNvPr id="14" name="Rectangle 13">
            <a:extLst>
              <a:ext uri="{FF2B5EF4-FFF2-40B4-BE49-F238E27FC236}">
                <a16:creationId xmlns:a16="http://schemas.microsoft.com/office/drawing/2014/main" id="{6A1203E6-60F4-48D0-BDF1-637E2A789819}"/>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Physiology</a:t>
            </a:r>
          </a:p>
        </p:txBody>
      </p:sp>
      <p:sp>
        <p:nvSpPr>
          <p:cNvPr id="15" name="Rectangle 14">
            <a:extLst>
              <a:ext uri="{FF2B5EF4-FFF2-40B4-BE49-F238E27FC236}">
                <a16:creationId xmlns:a16="http://schemas.microsoft.com/office/drawing/2014/main" id="{70736769-627E-4E87-86C4-0AA8321CB8C1}"/>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After a meal, glucose rises and insulin supports uptake and storage.</a:t>
            </a:r>
          </a:p>
        </p:txBody>
      </p:sp>
      <p:sp>
        <p:nvSpPr>
          <p:cNvPr id="16" name="Rectangle: Rounded Corners 15">
            <a:extLst>
              <a:ext uri="{FF2B5EF4-FFF2-40B4-BE49-F238E27FC236}">
                <a16:creationId xmlns:a16="http://schemas.microsoft.com/office/drawing/2014/main" id="{B399AA60-B93B-43E2-9ADD-84F798DEC084}"/>
              </a:ext>
            </a:extLst>
          </p:cNvPr>
          <p:cNvSpPr>
            <a:spLocks noGrp="1"/>
          </p:cNvSpPr>
          <p:nvPr/>
        </p:nvSpPr>
        <p:spPr>
          <a:xfrm>
            <a:off x="8191500" y="1504950"/>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7" name="Rectangle 16">
            <a:extLst>
              <a:ext uri="{FF2B5EF4-FFF2-40B4-BE49-F238E27FC236}">
                <a16:creationId xmlns:a16="http://schemas.microsoft.com/office/drawing/2014/main" id="{32BC7CAE-4B37-4040-8877-5A4F3F65EAD9}"/>
              </a:ext>
            </a:extLst>
          </p:cNvPr>
          <p:cNvSpPr>
            <a:spLocks noGrp="1"/>
          </p:cNvSpPr>
          <p:nvPr/>
        </p:nvSpPr>
        <p:spPr>
          <a:xfrm>
            <a:off x="8191500" y="1504950"/>
            <a:ext cx="66675" cy="1666875"/>
          </a:xfrm>
          <a:prstGeom prst="rect">
            <a:avLst/>
          </a:prstGeom>
          <a:solidFill>
            <a:srgbClr val="178A92"/>
          </a:solidFill>
          <a:ln w="0">
            <a:noFill/>
          </a:ln>
        </p:spPr>
        <p:txBody>
          <a:bodyPr/>
          <a:lstStyle/>
          <a:p>
            <a:endParaRPr lang="en-GB"/>
          </a:p>
        </p:txBody>
      </p:sp>
      <p:sp>
        <p:nvSpPr>
          <p:cNvPr id="18" name="Rectangle 17">
            <a:extLst>
              <a:ext uri="{FF2B5EF4-FFF2-40B4-BE49-F238E27FC236}">
                <a16:creationId xmlns:a16="http://schemas.microsoft.com/office/drawing/2014/main" id="{15708DD6-6C8C-4F9A-86C2-213B55CA508B}"/>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Validity</a:t>
            </a:r>
          </a:p>
        </p:txBody>
      </p:sp>
      <p:sp>
        <p:nvSpPr>
          <p:cNvPr id="19" name="Rectangle 18">
            <a:extLst>
              <a:ext uri="{FF2B5EF4-FFF2-40B4-BE49-F238E27FC236}">
                <a16:creationId xmlns:a16="http://schemas.microsoft.com/office/drawing/2014/main" id="{D28107E5-8414-4DB4-A41A-C6DE14FFBB3C}"/>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Check hand cleanliness, strip expiry, device readiness and sample technique.</a:t>
            </a:r>
          </a:p>
        </p:txBody>
      </p:sp>
      <p:sp>
        <p:nvSpPr>
          <p:cNvPr id="20" name="Rectangle: Rounded Corners 19">
            <a:extLst>
              <a:ext uri="{FF2B5EF4-FFF2-40B4-BE49-F238E27FC236}">
                <a16:creationId xmlns:a16="http://schemas.microsoft.com/office/drawing/2014/main" id="{535EC8AA-4845-415C-B858-80772A100F92}"/>
              </a:ext>
            </a:extLst>
          </p:cNvPr>
          <p:cNvSpPr>
            <a:spLocks noGrp="1"/>
          </p:cNvSpPr>
          <p:nvPr/>
        </p:nvSpPr>
        <p:spPr>
          <a:xfrm>
            <a:off x="4810125" y="3457575"/>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21" name="Rectangle 20">
            <a:extLst>
              <a:ext uri="{FF2B5EF4-FFF2-40B4-BE49-F238E27FC236}">
                <a16:creationId xmlns:a16="http://schemas.microsoft.com/office/drawing/2014/main" id="{92C92A5C-A002-465C-B5FF-0A65FB4A75E7}"/>
              </a:ext>
            </a:extLst>
          </p:cNvPr>
          <p:cNvSpPr>
            <a:spLocks noGrp="1"/>
          </p:cNvSpPr>
          <p:nvPr/>
        </p:nvSpPr>
        <p:spPr>
          <a:xfrm>
            <a:off x="4810125" y="3457575"/>
            <a:ext cx="66675" cy="1666875"/>
          </a:xfrm>
          <a:prstGeom prst="rect">
            <a:avLst/>
          </a:prstGeom>
          <a:solidFill>
            <a:srgbClr val="EF6A5B"/>
          </a:solidFill>
          <a:ln w="0">
            <a:noFill/>
          </a:ln>
        </p:spPr>
        <p:txBody>
          <a:bodyPr/>
          <a:lstStyle/>
          <a:p>
            <a:endParaRPr lang="en-GB"/>
          </a:p>
        </p:txBody>
      </p:sp>
      <p:sp>
        <p:nvSpPr>
          <p:cNvPr id="22" name="Rectangle 21">
            <a:extLst>
              <a:ext uri="{FF2B5EF4-FFF2-40B4-BE49-F238E27FC236}">
                <a16:creationId xmlns:a16="http://schemas.microsoft.com/office/drawing/2014/main" id="{E1554914-A609-49F5-9316-86D764FB9116}"/>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Evidence</a:t>
            </a:r>
          </a:p>
        </p:txBody>
      </p:sp>
      <p:sp>
        <p:nvSpPr>
          <p:cNvPr id="23" name="Rectangle 22">
            <a:extLst>
              <a:ext uri="{FF2B5EF4-FFF2-40B4-BE49-F238E27FC236}">
                <a16:creationId xmlns:a16="http://schemas.microsoft.com/office/drawing/2014/main" id="{45B30CA4-0336-4529-BA54-9AE189688BBC}"/>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Thirst and frequent urination can occur when glucose remains high.</a:t>
            </a:r>
          </a:p>
        </p:txBody>
      </p:sp>
      <p:sp>
        <p:nvSpPr>
          <p:cNvPr id="24" name="Rectangle: Rounded Corners 23">
            <a:extLst>
              <a:ext uri="{FF2B5EF4-FFF2-40B4-BE49-F238E27FC236}">
                <a16:creationId xmlns:a16="http://schemas.microsoft.com/office/drawing/2014/main" id="{E0C10480-817A-4B0D-BE2B-6108C68F6543}"/>
              </a:ext>
            </a:extLst>
          </p:cNvPr>
          <p:cNvSpPr>
            <a:spLocks noGrp="1"/>
          </p:cNvSpPr>
          <p:nvPr/>
        </p:nvSpPr>
        <p:spPr>
          <a:xfrm>
            <a:off x="8191500" y="3457575"/>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25" name="Rectangle 24">
            <a:extLst>
              <a:ext uri="{FF2B5EF4-FFF2-40B4-BE49-F238E27FC236}">
                <a16:creationId xmlns:a16="http://schemas.microsoft.com/office/drawing/2014/main" id="{3A89A295-D248-45DB-B923-EC389AC07749}"/>
              </a:ext>
            </a:extLst>
          </p:cNvPr>
          <p:cNvSpPr>
            <a:spLocks noGrp="1"/>
          </p:cNvSpPr>
          <p:nvPr/>
        </p:nvSpPr>
        <p:spPr>
          <a:xfrm>
            <a:off x="8191500" y="3457575"/>
            <a:ext cx="66675" cy="1666875"/>
          </a:xfrm>
          <a:prstGeom prst="rect">
            <a:avLst/>
          </a:prstGeom>
          <a:solidFill>
            <a:srgbClr val="4D9B74"/>
          </a:solidFill>
          <a:ln w="0">
            <a:noFill/>
          </a:ln>
        </p:spPr>
        <p:txBody>
          <a:bodyPr/>
          <a:lstStyle/>
          <a:p>
            <a:endParaRPr lang="en-GB"/>
          </a:p>
        </p:txBody>
      </p:sp>
      <p:sp>
        <p:nvSpPr>
          <p:cNvPr id="26" name="Rectangle 25">
            <a:extLst>
              <a:ext uri="{FF2B5EF4-FFF2-40B4-BE49-F238E27FC236}">
                <a16:creationId xmlns:a16="http://schemas.microsoft.com/office/drawing/2014/main" id="{FBE2FAAF-E00F-4FB5-B55D-82C8337AFCBF}"/>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Respond</a:t>
            </a:r>
          </a:p>
        </p:txBody>
      </p:sp>
      <p:sp>
        <p:nvSpPr>
          <p:cNvPr id="27" name="Rectangle 26">
            <a:extLst>
              <a:ext uri="{FF2B5EF4-FFF2-40B4-BE49-F238E27FC236}">
                <a16:creationId xmlns:a16="http://schemas.microsoft.com/office/drawing/2014/main" id="{CA1ED171-7AAF-4F55-9A00-4CFC3714A880}"/>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Repeat according to local procedure, document symptoms and escalate an unexpected persistent result.</a:t>
            </a:r>
          </a:p>
        </p:txBody>
      </p:sp>
      <p:sp>
        <p:nvSpPr>
          <p:cNvPr id="28" name="Rectangle: Rounded Corners 27">
            <a:extLst>
              <a:ext uri="{FF2B5EF4-FFF2-40B4-BE49-F238E27FC236}">
                <a16:creationId xmlns:a16="http://schemas.microsoft.com/office/drawing/2014/main" id="{FF113651-0149-4C30-93E8-84ABB06C710A}"/>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16A7F5EB-2ADC-4676-9FB7-F867DCDADCB5}"/>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F28C3A"/>
                </a:solidFill>
                <a:latin typeface="Nimbus Sans"/>
                <a:ea typeface="Nimbus Sans"/>
                <a:cs typeface="Nimbus Sans"/>
              </a:defRPr>
            </a:pPr>
            <a:r>
              <a:rPr sz="1200" b="1">
                <a:solidFill>
                  <a:srgbClr val="F28C3A"/>
                </a:solidFill>
                <a:latin typeface="Nimbus Sans"/>
                <a:ea typeface="Nimbus Sans"/>
                <a:cs typeface="Nimbus Sans"/>
              </a:rPr>
              <a:t>Safe conclusion: one result needs validation, but symptoms increase concern about genuine hyperglycaemia.</a:t>
            </a:r>
          </a:p>
        </p:txBody>
      </p:sp>
    </p:spTree>
    <p:extLst>
      <p:ext uri="{BB962C8B-B14F-4D97-AF65-F5344CB8AC3E}">
        <p14:creationId xmlns:p14="http://schemas.microsoft.com/office/powerpoint/2010/main" val="19032593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DC3C04E-3032-45DC-BDCF-51A1F13BFD24}"/>
              </a:ext>
            </a:extLst>
          </p:cNvPr>
          <p:cNvSpPr>
            <a:spLocks noGrp="1"/>
          </p:cNvSpPr>
          <p:nvPr/>
        </p:nvSpPr>
        <p:spPr>
          <a:xfrm>
            <a:off x="0" y="0"/>
            <a:ext cx="152400" cy="6858000"/>
          </a:xfrm>
          <a:prstGeom prst="rect">
            <a:avLst/>
          </a:prstGeom>
          <a:solidFill>
            <a:srgbClr val="4477AA"/>
          </a:solidFill>
          <a:ln w="0">
            <a:noFill/>
            <a:prstDash val="solid"/>
          </a:ln>
        </p:spPr>
        <p:txBody>
          <a:bodyPr/>
          <a:lstStyle/>
          <a:p>
            <a:endParaRPr lang="en-GB"/>
          </a:p>
        </p:txBody>
      </p:sp>
      <p:sp>
        <p:nvSpPr>
          <p:cNvPr id="2" name="Rectangle 1">
            <a:extLst>
              <a:ext uri="{FF2B5EF4-FFF2-40B4-BE49-F238E27FC236}">
                <a16:creationId xmlns:a16="http://schemas.microsoft.com/office/drawing/2014/main" id="{6E045D3D-14CB-42A9-883C-F4E0CDAD9CF3}"/>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Skeletal system</a:t>
            </a:r>
          </a:p>
        </p:txBody>
      </p:sp>
      <p:sp>
        <p:nvSpPr>
          <p:cNvPr id="3" name="Rectangle 2">
            <a:extLst>
              <a:ext uri="{FF2B5EF4-FFF2-40B4-BE49-F238E27FC236}">
                <a16:creationId xmlns:a16="http://schemas.microsoft.com/office/drawing/2014/main" id="{9C43A2E2-E107-4576-8DF7-CB6378666AA1}"/>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Framework, protection and mineral store</a:t>
            </a:r>
          </a:p>
        </p:txBody>
      </p:sp>
      <p:sp>
        <p:nvSpPr>
          <p:cNvPr id="4" name="Straight Connector 3">
            <a:extLst>
              <a:ext uri="{FF2B5EF4-FFF2-40B4-BE49-F238E27FC236}">
                <a16:creationId xmlns:a16="http://schemas.microsoft.com/office/drawing/2014/main" id="{9501A8F5-A2C0-432C-AF50-E867CD62252E}"/>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0CA90946-B219-4E7E-8016-1CDB689701E1}"/>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477AA"/>
                </a:solidFill>
                <a:latin typeface="Nimbus Sans"/>
                <a:ea typeface="Nimbus Sans"/>
                <a:cs typeface="Nimbus Sans"/>
              </a:defRPr>
            </a:pPr>
            <a:r>
              <a:rPr sz="1200" b="1">
                <a:solidFill>
                  <a:srgbClr val="4477AA"/>
                </a:solidFill>
                <a:latin typeface="Nimbus Sans"/>
                <a:ea typeface="Nimbus Sans"/>
                <a:cs typeface="Nimbus Sans"/>
              </a:rPr>
              <a:t>10</a:t>
            </a:r>
          </a:p>
        </p:txBody>
      </p:sp>
      <p:sp>
        <p:nvSpPr>
          <p:cNvPr id="6" name="Rectangle: Rounded Corners 5">
            <a:extLst>
              <a:ext uri="{FF2B5EF4-FFF2-40B4-BE49-F238E27FC236}">
                <a16:creationId xmlns:a16="http://schemas.microsoft.com/office/drawing/2014/main" id="{E86D1DDD-844E-416C-9481-6F0EADE33937}"/>
              </a:ext>
            </a:extLst>
          </p:cNvPr>
          <p:cNvSpPr>
            <a:spLocks noGrp="1"/>
          </p:cNvSpPr>
          <p:nvPr/>
        </p:nvSpPr>
        <p:spPr>
          <a:xfrm>
            <a:off x="5143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590550" y="2238375"/>
            <a:ext cx="4000500" cy="3200400"/>
          </a:xfrm>
          <a:prstGeom prst="roundRect">
            <a:avLst>
              <a:gd name="adj" fmla="val 4286"/>
            </a:avLst>
          </a:prstGeom>
        </p:spPr>
      </p:pic>
      <p:sp>
        <p:nvSpPr>
          <p:cNvPr id="8" name="Rectangle: Rounded Corners 7">
            <a:extLst>
              <a:ext uri="{FF2B5EF4-FFF2-40B4-BE49-F238E27FC236}">
                <a16:creationId xmlns:a16="http://schemas.microsoft.com/office/drawing/2014/main" id="{355C85B1-012A-482C-A831-9A794D71BB6F}"/>
              </a:ext>
            </a:extLst>
          </p:cNvPr>
          <p:cNvSpPr>
            <a:spLocks noGrp="1"/>
          </p:cNvSpPr>
          <p:nvPr/>
        </p:nvSpPr>
        <p:spPr>
          <a:xfrm>
            <a:off x="5810250" y="1562100"/>
            <a:ext cx="2228850" cy="304800"/>
          </a:xfrm>
          <a:prstGeom prst="roundRect">
            <a:avLst>
              <a:gd name="adj" fmla="val 50000"/>
            </a:avLst>
          </a:prstGeom>
          <a:solidFill>
            <a:srgbClr val="4477AA"/>
          </a:solidFill>
          <a:ln w="0">
            <a:noFill/>
            <a:prstDash val="solid"/>
          </a:ln>
        </p:spPr>
        <p:txBody>
          <a:bodyPr/>
          <a:lstStyle/>
          <a:p>
            <a:endParaRPr lang="en-GB"/>
          </a:p>
        </p:txBody>
      </p:sp>
      <p:sp>
        <p:nvSpPr>
          <p:cNvPr id="9" name="Rectangle 8">
            <a:extLst>
              <a:ext uri="{FF2B5EF4-FFF2-40B4-BE49-F238E27FC236}">
                <a16:creationId xmlns:a16="http://schemas.microsoft.com/office/drawing/2014/main" id="{C4205998-F670-4E9B-A1E0-699E8021A953}"/>
              </a:ext>
            </a:extLst>
          </p:cNvPr>
          <p:cNvSpPr>
            <a:spLocks noGrp="1"/>
          </p:cNvSpPr>
          <p:nvPr/>
        </p:nvSpPr>
        <p:spPr>
          <a:xfrm>
            <a:off x="5905500" y="1590675"/>
            <a:ext cx="20383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FRAME + ARMOUR</a:t>
            </a:r>
          </a:p>
        </p:txBody>
      </p:sp>
      <p:sp>
        <p:nvSpPr>
          <p:cNvPr id="10" name="Rectangle 9">
            <a:extLst>
              <a:ext uri="{FF2B5EF4-FFF2-40B4-BE49-F238E27FC236}">
                <a16:creationId xmlns:a16="http://schemas.microsoft.com/office/drawing/2014/main" id="{E49EB872-020E-4774-B4FE-285F81139BA6}"/>
              </a:ext>
            </a:extLst>
          </p:cNvPr>
          <p:cNvSpPr>
            <a:spLocks noGrp="1"/>
          </p:cNvSpPr>
          <p:nvPr/>
        </p:nvSpPr>
        <p:spPr>
          <a:xfrm>
            <a:off x="58102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CBE827D7-7844-4EAF-9D11-45DA896064AE}"/>
              </a:ext>
            </a:extLst>
          </p:cNvPr>
          <p:cNvSpPr>
            <a:spLocks noGrp="1"/>
          </p:cNvSpPr>
          <p:nvPr/>
        </p:nvSpPr>
        <p:spPr>
          <a:xfrm>
            <a:off x="5810250" y="2343150"/>
            <a:ext cx="5334000" cy="59055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Bones support the body, protect organs, store minerals and house marrow where blood cells form.</a:t>
            </a:r>
          </a:p>
        </p:txBody>
      </p:sp>
      <p:sp>
        <p:nvSpPr>
          <p:cNvPr id="12" name="Rectangle 11">
            <a:extLst>
              <a:ext uri="{FF2B5EF4-FFF2-40B4-BE49-F238E27FC236}">
                <a16:creationId xmlns:a16="http://schemas.microsoft.com/office/drawing/2014/main" id="{633B983B-50F0-425B-AC2D-563F75E0AB8F}"/>
              </a:ext>
            </a:extLst>
          </p:cNvPr>
          <p:cNvSpPr>
            <a:spLocks noGrp="1"/>
          </p:cNvSpPr>
          <p:nvPr/>
        </p:nvSpPr>
        <p:spPr>
          <a:xfrm>
            <a:off x="58102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AEB13552-D848-4CA2-AA30-20D85D21D46D}"/>
              </a:ext>
            </a:extLst>
          </p:cNvPr>
          <p:cNvSpPr>
            <a:spLocks noGrp="1"/>
          </p:cNvSpPr>
          <p:nvPr/>
        </p:nvSpPr>
        <p:spPr>
          <a:xfrm>
            <a:off x="58102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Bones • joints • cartilage • ligaments • bone marrow</a:t>
            </a:r>
          </a:p>
        </p:txBody>
      </p:sp>
      <p:sp>
        <p:nvSpPr>
          <p:cNvPr id="14" name="Rectangle 13">
            <a:extLst>
              <a:ext uri="{FF2B5EF4-FFF2-40B4-BE49-F238E27FC236}">
                <a16:creationId xmlns:a16="http://schemas.microsoft.com/office/drawing/2014/main" id="{439A1E70-EF9B-4A4C-9EE2-C72F75B0E4A3}"/>
              </a:ext>
            </a:extLst>
          </p:cNvPr>
          <p:cNvSpPr>
            <a:spLocks noGrp="1"/>
          </p:cNvSpPr>
          <p:nvPr/>
        </p:nvSpPr>
        <p:spPr>
          <a:xfrm>
            <a:off x="58102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963B0C8B-9C2A-4070-8FDB-A315EA13C789}"/>
              </a:ext>
            </a:extLst>
          </p:cNvPr>
          <p:cNvSpPr>
            <a:spLocks noGrp="1"/>
          </p:cNvSpPr>
          <p:nvPr/>
        </p:nvSpPr>
        <p:spPr>
          <a:xfrm>
            <a:off x="5810250" y="441007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Muscles pull on bones to create movement. Calcium balance links bone, kidneys, gut and endocrine hormones.</a:t>
            </a:r>
          </a:p>
        </p:txBody>
      </p:sp>
      <p:sp>
        <p:nvSpPr>
          <p:cNvPr id="16" name="Rectangle: Rounded Corners 15">
            <a:extLst>
              <a:ext uri="{FF2B5EF4-FFF2-40B4-BE49-F238E27FC236}">
                <a16:creationId xmlns:a16="http://schemas.microsoft.com/office/drawing/2014/main" id="{4EA9FCCB-B62C-4EF4-B30D-091015DAA90A}"/>
              </a:ext>
            </a:extLst>
          </p:cNvPr>
          <p:cNvSpPr>
            <a:spLocks noGrp="1"/>
          </p:cNvSpPr>
          <p:nvPr/>
        </p:nvSpPr>
        <p:spPr>
          <a:xfrm>
            <a:off x="5810250" y="5219700"/>
            <a:ext cx="5334000" cy="857250"/>
          </a:xfrm>
          <a:prstGeom prst="roundRect">
            <a:avLst>
              <a:gd name="adj" fmla="val 17778"/>
            </a:avLst>
          </a:prstGeom>
          <a:solidFill>
            <a:srgbClr val="FFFFFF"/>
          </a:solidFill>
          <a:ln w="19050">
            <a:solidFill>
              <a:srgbClr val="4477AA"/>
            </a:solidFill>
            <a:prstDash val="solid"/>
          </a:ln>
        </p:spPr>
        <p:txBody>
          <a:bodyPr/>
          <a:lstStyle/>
          <a:p>
            <a:endParaRPr lang="en-GB"/>
          </a:p>
        </p:txBody>
      </p:sp>
      <p:sp>
        <p:nvSpPr>
          <p:cNvPr id="17" name="Rectangle 16">
            <a:extLst>
              <a:ext uri="{FF2B5EF4-FFF2-40B4-BE49-F238E27FC236}">
                <a16:creationId xmlns:a16="http://schemas.microsoft.com/office/drawing/2014/main" id="{798B8111-D847-46D0-B7D0-99FD47DC656D}"/>
              </a:ext>
            </a:extLst>
          </p:cNvPr>
          <p:cNvSpPr>
            <a:spLocks noGrp="1"/>
          </p:cNvSpPr>
          <p:nvPr/>
        </p:nvSpPr>
        <p:spPr>
          <a:xfrm>
            <a:off x="59817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D7FE731D-0753-459F-B112-BBCD31C58AB5}"/>
              </a:ext>
            </a:extLst>
          </p:cNvPr>
          <p:cNvSpPr>
            <a:spLocks noGrp="1"/>
          </p:cNvSpPr>
          <p:nvPr/>
        </p:nvSpPr>
        <p:spPr>
          <a:xfrm>
            <a:off x="5981700" y="5600700"/>
            <a:ext cx="4953000" cy="323850"/>
          </a:xfrm>
          <a:prstGeom prst="rect">
            <a:avLst/>
          </a:prstGeom>
          <a:noFill/>
          <a:ln w="0">
            <a:noFill/>
          </a:ln>
        </p:spPr>
        <p:txBody>
          <a:bodyPr wrap="square" lIns="0" tIns="0" rIns="0" bIns="0" anchor="t">
            <a:normAutofit fontScale="90053"/>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Immobility affects bone strength, circulation, breathing and skin integrity.</a:t>
            </a:r>
          </a:p>
        </p:txBody>
      </p:sp>
    </p:spTree>
    <p:extLst>
      <p:ext uri="{BB962C8B-B14F-4D97-AF65-F5344CB8AC3E}">
        <p14:creationId xmlns:p14="http://schemas.microsoft.com/office/powerpoint/2010/main" val="14196218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B00F96E8-087D-478A-97CE-387B4B03CECA}"/>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167F72C3-3F9F-416B-8573-6471A31B88C7}"/>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SKELETAL SYSTEM</a:t>
            </a:r>
          </a:p>
        </p:txBody>
      </p:sp>
      <p:sp>
        <p:nvSpPr>
          <p:cNvPr id="3" name="Rectangle 2">
            <a:extLst>
              <a:ext uri="{FF2B5EF4-FFF2-40B4-BE49-F238E27FC236}">
                <a16:creationId xmlns:a16="http://schemas.microsoft.com/office/drawing/2014/main" id="{2FCA2290-0026-4797-AFE9-433D05A63056}"/>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Skeletal system anatomy</a:t>
            </a:r>
          </a:p>
        </p:txBody>
      </p:sp>
      <p:sp>
        <p:nvSpPr>
          <p:cNvPr id="4" name="Rectangle 3">
            <a:extLst>
              <a:ext uri="{FF2B5EF4-FFF2-40B4-BE49-F238E27FC236}">
                <a16:creationId xmlns:a16="http://schemas.microsoft.com/office/drawing/2014/main" id="{BA6E53DE-6EB3-4D38-BB9D-22633DA66F94}"/>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42</a:t>
            </a:r>
          </a:p>
        </p:txBody>
      </p:sp>
      <p:sp>
        <p:nvSpPr>
          <p:cNvPr id="5" name="Rectangle 4">
            <a:extLst>
              <a:ext uri="{FF2B5EF4-FFF2-40B4-BE49-F238E27FC236}">
                <a16:creationId xmlns:a16="http://schemas.microsoft.com/office/drawing/2014/main" id="{21B889B0-F910-4C04-A0D5-70A14C5CF64A}"/>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EFA59C7C-BC0C-42DA-B8C1-E799B804B942}"/>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4D9B74"/>
                </a:solidFill>
                <a:latin typeface="Nimbus Sans"/>
                <a:ea typeface="Nimbus Sans"/>
                <a:cs typeface="Nimbus Sans"/>
              </a:defRPr>
            </a:pPr>
            <a:r>
              <a:rPr sz="900" b="1">
                <a:solidFill>
                  <a:srgbClr val="4D9B74"/>
                </a:solidFill>
                <a:latin typeface="Nimbus Sans"/>
                <a:ea typeface="Nimbus Sans"/>
                <a:cs typeface="Nimbus Sans"/>
              </a:rPr>
              <a:t>INTERVIEW FOCUS: NAME THE STRUCTURE, EXPLAIN ITS FUNCTION, THEN LINK IT TO THE MEASUREMENT</a:t>
            </a:r>
          </a:p>
        </p:txBody>
      </p:sp>
      <p:pic>
        <p:nvPicPr>
          <p:cNvPr id="38" name="Picture 37"/>
          <p:cNvPicPr>
            <a:picLocks noChangeAspect="1"/>
          </p:cNvPicPr>
          <p:nvPr/>
        </p:nvPicPr>
        <p:blipFill>
          <a:blip r:embed="rId3"/>
          <a:stretch/>
        </p:blipFill>
        <p:spPr>
          <a:xfrm>
            <a:off x="619125" y="1981200"/>
            <a:ext cx="4095750" cy="3276600"/>
          </a:xfrm>
          <a:prstGeom prst="rect">
            <a:avLst/>
          </a:prstGeom>
        </p:spPr>
      </p:pic>
      <p:sp>
        <p:nvSpPr>
          <p:cNvPr id="8" name="Rectangle: Rounded Corners 7">
            <a:extLst>
              <a:ext uri="{FF2B5EF4-FFF2-40B4-BE49-F238E27FC236}">
                <a16:creationId xmlns:a16="http://schemas.microsoft.com/office/drawing/2014/main" id="{A3186B53-5BF4-48C7-96C7-1560F83F0110}"/>
              </a:ext>
            </a:extLst>
          </p:cNvPr>
          <p:cNvSpPr>
            <a:spLocks noGrp="1"/>
          </p:cNvSpPr>
          <p:nvPr/>
        </p:nvSpPr>
        <p:spPr>
          <a:xfrm>
            <a:off x="5000625" y="1428750"/>
            <a:ext cx="633412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9" name="Rectangle 8">
            <a:extLst>
              <a:ext uri="{FF2B5EF4-FFF2-40B4-BE49-F238E27FC236}">
                <a16:creationId xmlns:a16="http://schemas.microsoft.com/office/drawing/2014/main" id="{D091AC67-B9E8-4970-9CB6-46E196768026}"/>
              </a:ext>
            </a:extLst>
          </p:cNvPr>
          <p:cNvSpPr>
            <a:spLocks noGrp="1"/>
          </p:cNvSpPr>
          <p:nvPr/>
        </p:nvSpPr>
        <p:spPr>
          <a:xfrm>
            <a:off x="5210175" y="1600200"/>
            <a:ext cx="5915025" cy="22860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KEY ANATOMY</a:t>
            </a:r>
          </a:p>
        </p:txBody>
      </p:sp>
      <p:sp>
        <p:nvSpPr>
          <p:cNvPr id="10" name="Rectangle 9">
            <a:extLst>
              <a:ext uri="{FF2B5EF4-FFF2-40B4-BE49-F238E27FC236}">
                <a16:creationId xmlns:a16="http://schemas.microsoft.com/office/drawing/2014/main" id="{44706A54-96D8-44C4-8C31-7E32301137D5}"/>
              </a:ext>
            </a:extLst>
          </p:cNvPr>
          <p:cNvSpPr>
            <a:spLocks noGrp="1"/>
          </p:cNvSpPr>
          <p:nvPr/>
        </p:nvSpPr>
        <p:spPr>
          <a:xfrm>
            <a:off x="521017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1</a:t>
            </a:r>
          </a:p>
        </p:txBody>
      </p:sp>
      <p:sp>
        <p:nvSpPr>
          <p:cNvPr id="11" name="Rectangle 10">
            <a:extLst>
              <a:ext uri="{FF2B5EF4-FFF2-40B4-BE49-F238E27FC236}">
                <a16:creationId xmlns:a16="http://schemas.microsoft.com/office/drawing/2014/main" id="{88D74AEE-96D2-4BD7-998D-24F66F253FD8}"/>
              </a:ext>
            </a:extLst>
          </p:cNvPr>
          <p:cNvSpPr>
            <a:spLocks noGrp="1"/>
          </p:cNvSpPr>
          <p:nvPr/>
        </p:nvSpPr>
        <p:spPr>
          <a:xfrm>
            <a:off x="5591175" y="1924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Axial skeleton includes skull, vertebral column and rib cage</a:t>
            </a:r>
          </a:p>
        </p:txBody>
      </p:sp>
      <p:sp>
        <p:nvSpPr>
          <p:cNvPr id="12" name="Rectangle 11">
            <a:extLst>
              <a:ext uri="{FF2B5EF4-FFF2-40B4-BE49-F238E27FC236}">
                <a16:creationId xmlns:a16="http://schemas.microsoft.com/office/drawing/2014/main" id="{1FA78777-DF05-42D2-901E-A66696EDB78F}"/>
              </a:ext>
            </a:extLst>
          </p:cNvPr>
          <p:cNvSpPr>
            <a:spLocks noGrp="1"/>
          </p:cNvSpPr>
          <p:nvPr/>
        </p:nvSpPr>
        <p:spPr>
          <a:xfrm>
            <a:off x="5210175" y="2324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2</a:t>
            </a:r>
          </a:p>
        </p:txBody>
      </p:sp>
      <p:sp>
        <p:nvSpPr>
          <p:cNvPr id="13" name="Rectangle 12">
            <a:extLst>
              <a:ext uri="{FF2B5EF4-FFF2-40B4-BE49-F238E27FC236}">
                <a16:creationId xmlns:a16="http://schemas.microsoft.com/office/drawing/2014/main" id="{CD182E1D-40B9-403C-AB1A-EEBD1FDC97CB}"/>
              </a:ext>
            </a:extLst>
          </p:cNvPr>
          <p:cNvSpPr>
            <a:spLocks noGrp="1"/>
          </p:cNvSpPr>
          <p:nvPr/>
        </p:nvSpPr>
        <p:spPr>
          <a:xfrm>
            <a:off x="5591175" y="2305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Appendicular skeleton includes limbs and girdles</a:t>
            </a:r>
          </a:p>
        </p:txBody>
      </p:sp>
      <p:sp>
        <p:nvSpPr>
          <p:cNvPr id="14" name="Rectangle 13">
            <a:extLst>
              <a:ext uri="{FF2B5EF4-FFF2-40B4-BE49-F238E27FC236}">
                <a16:creationId xmlns:a16="http://schemas.microsoft.com/office/drawing/2014/main" id="{9C7BA6DD-2B04-446C-A314-8791C4ABE08B}"/>
              </a:ext>
            </a:extLst>
          </p:cNvPr>
          <p:cNvSpPr>
            <a:spLocks noGrp="1"/>
          </p:cNvSpPr>
          <p:nvPr/>
        </p:nvSpPr>
        <p:spPr>
          <a:xfrm>
            <a:off x="5210175" y="2705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3</a:t>
            </a:r>
          </a:p>
        </p:txBody>
      </p:sp>
      <p:sp>
        <p:nvSpPr>
          <p:cNvPr id="15" name="Rectangle 14">
            <a:extLst>
              <a:ext uri="{FF2B5EF4-FFF2-40B4-BE49-F238E27FC236}">
                <a16:creationId xmlns:a16="http://schemas.microsoft.com/office/drawing/2014/main" id="{89113A93-0770-4AED-BB26-DE2074FE5FCC}"/>
              </a:ext>
            </a:extLst>
          </p:cNvPr>
          <p:cNvSpPr>
            <a:spLocks noGrp="1"/>
          </p:cNvSpPr>
          <p:nvPr/>
        </p:nvSpPr>
        <p:spPr>
          <a:xfrm>
            <a:off x="5591175" y="2686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Joints connect bones and allow different movements</a:t>
            </a:r>
          </a:p>
        </p:txBody>
      </p:sp>
      <p:sp>
        <p:nvSpPr>
          <p:cNvPr id="16" name="Rectangle 15">
            <a:extLst>
              <a:ext uri="{FF2B5EF4-FFF2-40B4-BE49-F238E27FC236}">
                <a16:creationId xmlns:a16="http://schemas.microsoft.com/office/drawing/2014/main" id="{66E98144-747A-4617-ACCC-BE938BA0EE62}"/>
              </a:ext>
            </a:extLst>
          </p:cNvPr>
          <p:cNvSpPr>
            <a:spLocks noGrp="1"/>
          </p:cNvSpPr>
          <p:nvPr/>
        </p:nvSpPr>
        <p:spPr>
          <a:xfrm>
            <a:off x="5210175" y="3086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4</a:t>
            </a:r>
          </a:p>
        </p:txBody>
      </p:sp>
      <p:sp>
        <p:nvSpPr>
          <p:cNvPr id="17" name="Rectangle 16">
            <a:extLst>
              <a:ext uri="{FF2B5EF4-FFF2-40B4-BE49-F238E27FC236}">
                <a16:creationId xmlns:a16="http://schemas.microsoft.com/office/drawing/2014/main" id="{A9A983F0-8B7D-44C6-9889-FCA7964B7EE9}"/>
              </a:ext>
            </a:extLst>
          </p:cNvPr>
          <p:cNvSpPr>
            <a:spLocks noGrp="1"/>
          </p:cNvSpPr>
          <p:nvPr/>
        </p:nvSpPr>
        <p:spPr>
          <a:xfrm>
            <a:off x="5591175" y="3067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Cartilage reduces friction and absorbs load</a:t>
            </a:r>
          </a:p>
        </p:txBody>
      </p:sp>
      <p:sp>
        <p:nvSpPr>
          <p:cNvPr id="18" name="Rectangle 17">
            <a:extLst>
              <a:ext uri="{FF2B5EF4-FFF2-40B4-BE49-F238E27FC236}">
                <a16:creationId xmlns:a16="http://schemas.microsoft.com/office/drawing/2014/main" id="{06F56E92-864F-4E90-9D6D-46B49D3F3CF9}"/>
              </a:ext>
            </a:extLst>
          </p:cNvPr>
          <p:cNvSpPr>
            <a:spLocks noGrp="1"/>
          </p:cNvSpPr>
          <p:nvPr/>
        </p:nvSpPr>
        <p:spPr>
          <a:xfrm>
            <a:off x="5210175" y="3467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5</a:t>
            </a:r>
          </a:p>
        </p:txBody>
      </p:sp>
      <p:sp>
        <p:nvSpPr>
          <p:cNvPr id="19" name="Rectangle 18">
            <a:extLst>
              <a:ext uri="{FF2B5EF4-FFF2-40B4-BE49-F238E27FC236}">
                <a16:creationId xmlns:a16="http://schemas.microsoft.com/office/drawing/2014/main" id="{962CF9E7-AA67-4A93-81F6-91A7A94B469B}"/>
              </a:ext>
            </a:extLst>
          </p:cNvPr>
          <p:cNvSpPr>
            <a:spLocks noGrp="1"/>
          </p:cNvSpPr>
          <p:nvPr/>
        </p:nvSpPr>
        <p:spPr>
          <a:xfrm>
            <a:off x="5591175" y="3448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Ligaments connect bone to bone</a:t>
            </a:r>
          </a:p>
        </p:txBody>
      </p:sp>
      <p:sp>
        <p:nvSpPr>
          <p:cNvPr id="20" name="Rectangle 19">
            <a:extLst>
              <a:ext uri="{FF2B5EF4-FFF2-40B4-BE49-F238E27FC236}">
                <a16:creationId xmlns:a16="http://schemas.microsoft.com/office/drawing/2014/main" id="{CC7A9B74-7096-4F9B-96B5-BE5E4796A7E6}"/>
              </a:ext>
            </a:extLst>
          </p:cNvPr>
          <p:cNvSpPr>
            <a:spLocks noGrp="1"/>
          </p:cNvSpPr>
          <p:nvPr/>
        </p:nvSpPr>
        <p:spPr>
          <a:xfrm>
            <a:off x="5210175" y="3848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6</a:t>
            </a:r>
          </a:p>
        </p:txBody>
      </p:sp>
      <p:sp>
        <p:nvSpPr>
          <p:cNvPr id="21" name="Rectangle 20">
            <a:extLst>
              <a:ext uri="{FF2B5EF4-FFF2-40B4-BE49-F238E27FC236}">
                <a16:creationId xmlns:a16="http://schemas.microsoft.com/office/drawing/2014/main" id="{6144F4F9-83C4-4FA7-81DF-FD0371E1F299}"/>
              </a:ext>
            </a:extLst>
          </p:cNvPr>
          <p:cNvSpPr>
            <a:spLocks noGrp="1"/>
          </p:cNvSpPr>
          <p:nvPr/>
        </p:nvSpPr>
        <p:spPr>
          <a:xfrm>
            <a:off x="5591175" y="3829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Bone marrow produces blood cells</a:t>
            </a:r>
          </a:p>
        </p:txBody>
      </p:sp>
      <p:sp>
        <p:nvSpPr>
          <p:cNvPr id="22" name="Rectangle: Rounded Corners 21">
            <a:extLst>
              <a:ext uri="{FF2B5EF4-FFF2-40B4-BE49-F238E27FC236}">
                <a16:creationId xmlns:a16="http://schemas.microsoft.com/office/drawing/2014/main" id="{FC49B441-1385-430E-9E9E-4093E0C1C774}"/>
              </a:ext>
            </a:extLst>
          </p:cNvPr>
          <p:cNvSpPr>
            <a:spLocks noGrp="1"/>
          </p:cNvSpPr>
          <p:nvPr/>
        </p:nvSpPr>
        <p:spPr>
          <a:xfrm>
            <a:off x="5000625" y="4524375"/>
            <a:ext cx="3048000" cy="1285875"/>
          </a:xfrm>
          <a:prstGeom prst="roundRect">
            <a:avLst>
              <a:gd name="adj" fmla="val 13333"/>
            </a:avLst>
          </a:prstGeom>
          <a:solidFill>
            <a:srgbClr val="EDF7F1"/>
          </a:solidFill>
          <a:ln w="9525">
            <a:solidFill>
              <a:srgbClr val="EDF7F1"/>
            </a:solidFill>
            <a:prstDash val="solid"/>
          </a:ln>
        </p:spPr>
        <p:txBody>
          <a:bodyPr/>
          <a:lstStyle/>
          <a:p>
            <a:endParaRPr lang="en-GB"/>
          </a:p>
        </p:txBody>
      </p:sp>
      <p:sp>
        <p:nvSpPr>
          <p:cNvPr id="23" name="Rectangle 22">
            <a:extLst>
              <a:ext uri="{FF2B5EF4-FFF2-40B4-BE49-F238E27FC236}">
                <a16:creationId xmlns:a16="http://schemas.microsoft.com/office/drawing/2014/main" id="{E3F17493-B30D-4DE7-BF44-3E4B7B18C945}"/>
              </a:ext>
            </a:extLst>
          </p:cNvPr>
          <p:cNvSpPr>
            <a:spLocks noGrp="1"/>
          </p:cNvSpPr>
          <p:nvPr/>
        </p:nvSpPr>
        <p:spPr>
          <a:xfrm>
            <a:off x="5000625" y="4524375"/>
            <a:ext cx="66675" cy="1285875"/>
          </a:xfrm>
          <a:prstGeom prst="rect">
            <a:avLst/>
          </a:prstGeom>
          <a:solidFill>
            <a:srgbClr val="4D9B74"/>
          </a:solidFill>
          <a:ln w="0">
            <a:noFill/>
          </a:ln>
        </p:spPr>
        <p:txBody>
          <a:bodyPr/>
          <a:lstStyle/>
          <a:p>
            <a:endParaRPr lang="en-GB"/>
          </a:p>
        </p:txBody>
      </p:sp>
      <p:sp>
        <p:nvSpPr>
          <p:cNvPr id="24" name="Rectangle 23">
            <a:extLst>
              <a:ext uri="{FF2B5EF4-FFF2-40B4-BE49-F238E27FC236}">
                <a16:creationId xmlns:a16="http://schemas.microsoft.com/office/drawing/2014/main" id="{14AE9ABF-A655-42F5-AFD7-7FDB8E9287F1}"/>
              </a:ext>
            </a:extLst>
          </p:cNvPr>
          <p:cNvSpPr>
            <a:spLocks noGrp="1"/>
          </p:cNvSpPr>
          <p:nvPr/>
        </p:nvSpPr>
        <p:spPr>
          <a:xfrm>
            <a:off x="5229225"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Main job</a:t>
            </a:r>
          </a:p>
        </p:txBody>
      </p:sp>
      <p:sp>
        <p:nvSpPr>
          <p:cNvPr id="25" name="Rectangle 24">
            <a:extLst>
              <a:ext uri="{FF2B5EF4-FFF2-40B4-BE49-F238E27FC236}">
                <a16:creationId xmlns:a16="http://schemas.microsoft.com/office/drawing/2014/main" id="{F1143779-7709-4352-B6A3-2156D9FCF118}"/>
              </a:ext>
            </a:extLst>
          </p:cNvPr>
          <p:cNvSpPr>
            <a:spLocks noGrp="1"/>
          </p:cNvSpPr>
          <p:nvPr/>
        </p:nvSpPr>
        <p:spPr>
          <a:xfrm>
            <a:off x="5229225" y="5038725"/>
            <a:ext cx="2647950"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The skeleton supports the body, protects organs, enables movement and stores minerals.</a:t>
            </a:r>
          </a:p>
        </p:txBody>
      </p:sp>
      <p:sp>
        <p:nvSpPr>
          <p:cNvPr id="26" name="Rectangle: Rounded Corners 25">
            <a:extLst>
              <a:ext uri="{FF2B5EF4-FFF2-40B4-BE49-F238E27FC236}">
                <a16:creationId xmlns:a16="http://schemas.microsoft.com/office/drawing/2014/main" id="{37A71341-9E31-437D-BA2B-6D836B28925A}"/>
              </a:ext>
            </a:extLst>
          </p:cNvPr>
          <p:cNvSpPr>
            <a:spLocks noGrp="1"/>
          </p:cNvSpPr>
          <p:nvPr/>
        </p:nvSpPr>
        <p:spPr>
          <a:xfrm>
            <a:off x="8286750" y="4524375"/>
            <a:ext cx="3048000" cy="1285875"/>
          </a:xfrm>
          <a:prstGeom prst="roundRect">
            <a:avLst>
              <a:gd name="adj" fmla="val 13333"/>
            </a:avLst>
          </a:prstGeom>
          <a:solidFill>
            <a:srgbClr val="F4F8FA"/>
          </a:solidFill>
          <a:ln w="9525">
            <a:solidFill>
              <a:srgbClr val="F4F8FA"/>
            </a:solidFill>
            <a:prstDash val="solid"/>
          </a:ln>
        </p:spPr>
        <p:txBody>
          <a:bodyPr/>
          <a:lstStyle/>
          <a:p>
            <a:endParaRPr lang="en-GB"/>
          </a:p>
        </p:txBody>
      </p:sp>
      <p:sp>
        <p:nvSpPr>
          <p:cNvPr id="27" name="Rectangle 26">
            <a:extLst>
              <a:ext uri="{FF2B5EF4-FFF2-40B4-BE49-F238E27FC236}">
                <a16:creationId xmlns:a16="http://schemas.microsoft.com/office/drawing/2014/main" id="{54160A15-266A-4A93-97DB-DDF2148DA334}"/>
              </a:ext>
            </a:extLst>
          </p:cNvPr>
          <p:cNvSpPr>
            <a:spLocks noGrp="1"/>
          </p:cNvSpPr>
          <p:nvPr/>
        </p:nvSpPr>
        <p:spPr>
          <a:xfrm>
            <a:off x="8286750" y="4524375"/>
            <a:ext cx="66675" cy="1285875"/>
          </a:xfrm>
          <a:prstGeom prst="rect">
            <a:avLst/>
          </a:prstGeom>
          <a:solidFill>
            <a:srgbClr val="15344C"/>
          </a:solidFill>
          <a:ln w="0">
            <a:noFill/>
          </a:ln>
        </p:spPr>
        <p:txBody>
          <a:bodyPr/>
          <a:lstStyle/>
          <a:p>
            <a:endParaRPr lang="en-GB"/>
          </a:p>
        </p:txBody>
      </p:sp>
      <p:sp>
        <p:nvSpPr>
          <p:cNvPr id="28" name="Rectangle 27">
            <a:extLst>
              <a:ext uri="{FF2B5EF4-FFF2-40B4-BE49-F238E27FC236}">
                <a16:creationId xmlns:a16="http://schemas.microsoft.com/office/drawing/2014/main" id="{CFC5C642-B609-4871-A0F0-447AA9732078}"/>
              </a:ext>
            </a:extLst>
          </p:cNvPr>
          <p:cNvSpPr>
            <a:spLocks noGrp="1"/>
          </p:cNvSpPr>
          <p:nvPr/>
        </p:nvSpPr>
        <p:spPr>
          <a:xfrm>
            <a:off x="8515350"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Works with</a:t>
            </a:r>
          </a:p>
        </p:txBody>
      </p:sp>
      <p:sp>
        <p:nvSpPr>
          <p:cNvPr id="29" name="Rectangle 28">
            <a:extLst>
              <a:ext uri="{FF2B5EF4-FFF2-40B4-BE49-F238E27FC236}">
                <a16:creationId xmlns:a16="http://schemas.microsoft.com/office/drawing/2014/main" id="{36319FD8-AC88-45C0-8A1B-203CE2C52E3F}"/>
              </a:ext>
            </a:extLst>
          </p:cNvPr>
          <p:cNvSpPr>
            <a:spLocks noGrp="1"/>
          </p:cNvSpPr>
          <p:nvPr/>
        </p:nvSpPr>
        <p:spPr>
          <a:xfrm>
            <a:off x="8515350" y="5038725"/>
            <a:ext cx="2647950" cy="638175"/>
          </a:xfrm>
          <a:prstGeom prst="rect">
            <a:avLst/>
          </a:prstGeom>
          <a:noFill/>
          <a:ln w="0">
            <a:noFill/>
          </a:ln>
        </p:spPr>
        <p:txBody>
          <a:bodyPr wrap="square" lIns="0" tIns="0" rIns="0" bIns="0" anchor="t">
            <a:normAutofit fontScale="87913"/>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Muscles pull on bones. Kidneys, gut and hormones regulate calcium. Marrow supports blood and immunity.</a:t>
            </a:r>
          </a:p>
        </p:txBody>
      </p:sp>
      <p:sp>
        <p:nvSpPr>
          <p:cNvPr id="30" name="Rectangle: Rounded Corners 29">
            <a:extLst>
              <a:ext uri="{FF2B5EF4-FFF2-40B4-BE49-F238E27FC236}">
                <a16:creationId xmlns:a16="http://schemas.microsoft.com/office/drawing/2014/main" id="{0AD4402F-B2A6-46EA-B363-978060E914A8}"/>
              </a:ext>
            </a:extLst>
          </p:cNvPr>
          <p:cNvSpPr>
            <a:spLocks noGrp="1"/>
          </p:cNvSpPr>
          <p:nvPr/>
        </p:nvSpPr>
        <p:spPr>
          <a:xfrm>
            <a:off x="514350" y="6162675"/>
            <a:ext cx="11163300" cy="400050"/>
          </a:xfrm>
          <a:prstGeom prst="roundRect">
            <a:avLst>
              <a:gd name="adj" fmla="val 30952"/>
            </a:avLst>
          </a:prstGeom>
          <a:solidFill>
            <a:srgbClr val="EDF7F1"/>
          </a:solidFill>
          <a:ln w="9525">
            <a:solidFill>
              <a:srgbClr val="EDF7F1"/>
            </a:solidFill>
            <a:prstDash val="solid"/>
          </a:ln>
        </p:spPr>
        <p:txBody>
          <a:bodyPr/>
          <a:lstStyle/>
          <a:p>
            <a:endParaRPr lang="en-GB"/>
          </a:p>
        </p:txBody>
      </p:sp>
      <p:sp>
        <p:nvSpPr>
          <p:cNvPr id="31" name="Rectangle 30">
            <a:extLst>
              <a:ext uri="{FF2B5EF4-FFF2-40B4-BE49-F238E27FC236}">
                <a16:creationId xmlns:a16="http://schemas.microsoft.com/office/drawing/2014/main" id="{9D0CE0EB-55A7-427B-913E-9C8D55815658}"/>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Bone is living tissue that continually remodels in response to load and hormones.</a:t>
            </a:r>
          </a:p>
        </p:txBody>
      </p:sp>
    </p:spTree>
    <p:extLst>
      <p:ext uri="{BB962C8B-B14F-4D97-AF65-F5344CB8AC3E}">
        <p14:creationId xmlns:p14="http://schemas.microsoft.com/office/powerpoint/2010/main" val="11433487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PO hypoxia bone marrow homeostasis diagram">
            <a:extLst>
              <a:ext uri="{FF2B5EF4-FFF2-40B4-BE49-F238E27FC236}">
                <a16:creationId xmlns:a16="http://schemas.microsoft.com/office/drawing/2014/main" id="{B8E72635-C89E-080C-A972-0CF365FF1286}"/>
              </a:ext>
            </a:extLst>
          </p:cNvPr>
          <p:cNvPicPr>
            <a:picLocks noChangeAspect="1"/>
          </p:cNvPicPr>
          <p:nvPr/>
        </p:nvPicPr>
        <p:blipFill>
          <a:blip r:embed="rId2"/>
          <a:stretch>
            <a:fillRect/>
          </a:stretch>
        </p:blipFill>
        <p:spPr>
          <a:xfrm>
            <a:off x="4380270" y="857864"/>
            <a:ext cx="3431459" cy="5147188"/>
          </a:xfrm>
          <a:prstGeom prst="rect">
            <a:avLst/>
          </a:prstGeom>
        </p:spPr>
      </p:pic>
    </p:spTree>
    <p:extLst>
      <p:ext uri="{BB962C8B-B14F-4D97-AF65-F5344CB8AC3E}">
        <p14:creationId xmlns:p14="http://schemas.microsoft.com/office/powerpoint/2010/main" val="14626819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0DADD3E5-265C-45BA-BD58-FCB939FB990D}"/>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3BE8203C-D0AD-47A2-9621-B6FC7BB56F2E}"/>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SKELETAL SYSTEM</a:t>
            </a:r>
          </a:p>
        </p:txBody>
      </p:sp>
      <p:sp>
        <p:nvSpPr>
          <p:cNvPr id="3" name="Rectangle 2">
            <a:extLst>
              <a:ext uri="{FF2B5EF4-FFF2-40B4-BE49-F238E27FC236}">
                <a16:creationId xmlns:a16="http://schemas.microsoft.com/office/drawing/2014/main" id="{46D4E44F-602C-4D94-8D5D-EB124BD379C1}"/>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Bone structure and joints</a:t>
            </a:r>
          </a:p>
        </p:txBody>
      </p:sp>
      <p:sp>
        <p:nvSpPr>
          <p:cNvPr id="4" name="Rectangle 3">
            <a:extLst>
              <a:ext uri="{FF2B5EF4-FFF2-40B4-BE49-F238E27FC236}">
                <a16:creationId xmlns:a16="http://schemas.microsoft.com/office/drawing/2014/main" id="{9CFC517F-A373-4E8B-A893-730FEE438150}"/>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44</a:t>
            </a:r>
          </a:p>
        </p:txBody>
      </p:sp>
      <p:sp>
        <p:nvSpPr>
          <p:cNvPr id="5" name="Rectangle 4">
            <a:extLst>
              <a:ext uri="{FF2B5EF4-FFF2-40B4-BE49-F238E27FC236}">
                <a16:creationId xmlns:a16="http://schemas.microsoft.com/office/drawing/2014/main" id="{08244C62-F2B9-44A6-957F-4AF91373378B}"/>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Rounded Corners 5">
            <a:extLst>
              <a:ext uri="{FF2B5EF4-FFF2-40B4-BE49-F238E27FC236}">
                <a16:creationId xmlns:a16="http://schemas.microsoft.com/office/drawing/2014/main" id="{C675AC4E-9FE3-47D0-A4D2-D10489B5F9D7}"/>
              </a:ext>
            </a:extLst>
          </p:cNvPr>
          <p:cNvSpPr>
            <a:spLocks noGrp="1"/>
          </p:cNvSpPr>
          <p:nvPr/>
        </p:nvSpPr>
        <p:spPr>
          <a:xfrm>
            <a:off x="514350" y="1571625"/>
            <a:ext cx="3429000"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7" name="Rectangle 6">
            <a:extLst>
              <a:ext uri="{FF2B5EF4-FFF2-40B4-BE49-F238E27FC236}">
                <a16:creationId xmlns:a16="http://schemas.microsoft.com/office/drawing/2014/main" id="{678D72F8-13FE-418E-9C05-84F285E75CE6}"/>
              </a:ext>
            </a:extLst>
          </p:cNvPr>
          <p:cNvSpPr>
            <a:spLocks noGrp="1"/>
          </p:cNvSpPr>
          <p:nvPr/>
        </p:nvSpPr>
        <p:spPr>
          <a:xfrm>
            <a:off x="514350" y="1571625"/>
            <a:ext cx="66675" cy="1666875"/>
          </a:xfrm>
          <a:prstGeom prst="rect">
            <a:avLst/>
          </a:prstGeom>
          <a:solidFill>
            <a:srgbClr val="4D9B74"/>
          </a:solidFill>
          <a:ln w="0">
            <a:noFill/>
          </a:ln>
        </p:spPr>
        <p:txBody>
          <a:bodyPr/>
          <a:lstStyle/>
          <a:p>
            <a:endParaRPr lang="en-GB"/>
          </a:p>
        </p:txBody>
      </p:sp>
      <p:sp>
        <p:nvSpPr>
          <p:cNvPr id="8" name="Rectangle 7">
            <a:extLst>
              <a:ext uri="{FF2B5EF4-FFF2-40B4-BE49-F238E27FC236}">
                <a16:creationId xmlns:a16="http://schemas.microsoft.com/office/drawing/2014/main" id="{723C04CD-2BF6-420B-AA7E-AA5CD648A4AE}"/>
              </a:ext>
            </a:extLst>
          </p:cNvPr>
          <p:cNvSpPr>
            <a:spLocks noGrp="1"/>
          </p:cNvSpPr>
          <p:nvPr/>
        </p:nvSpPr>
        <p:spPr>
          <a:xfrm>
            <a:off x="742950" y="1733550"/>
            <a:ext cx="302895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Compact bone</a:t>
            </a:r>
          </a:p>
        </p:txBody>
      </p:sp>
      <p:sp>
        <p:nvSpPr>
          <p:cNvPr id="9" name="Rectangle 8">
            <a:extLst>
              <a:ext uri="{FF2B5EF4-FFF2-40B4-BE49-F238E27FC236}">
                <a16:creationId xmlns:a16="http://schemas.microsoft.com/office/drawing/2014/main" id="{2783F004-2D0D-41A5-90EA-EBC1647C24F1}"/>
              </a:ext>
            </a:extLst>
          </p:cNvPr>
          <p:cNvSpPr>
            <a:spLocks noGrp="1"/>
          </p:cNvSpPr>
          <p:nvPr/>
        </p:nvSpPr>
        <p:spPr>
          <a:xfrm>
            <a:off x="742950" y="2085975"/>
            <a:ext cx="3028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Dense outer tissue provides strength and resists bending.</a:t>
            </a:r>
          </a:p>
        </p:txBody>
      </p:sp>
      <p:sp>
        <p:nvSpPr>
          <p:cNvPr id="10" name="Rectangle: Rounded Corners 9">
            <a:extLst>
              <a:ext uri="{FF2B5EF4-FFF2-40B4-BE49-F238E27FC236}">
                <a16:creationId xmlns:a16="http://schemas.microsoft.com/office/drawing/2014/main" id="{8C4505DA-BA51-4657-AF38-4C83929B667F}"/>
              </a:ext>
            </a:extLst>
          </p:cNvPr>
          <p:cNvSpPr>
            <a:spLocks noGrp="1"/>
          </p:cNvSpPr>
          <p:nvPr/>
        </p:nvSpPr>
        <p:spPr>
          <a:xfrm>
            <a:off x="4381500" y="1571625"/>
            <a:ext cx="3429000"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1" name="Rectangle 10">
            <a:extLst>
              <a:ext uri="{FF2B5EF4-FFF2-40B4-BE49-F238E27FC236}">
                <a16:creationId xmlns:a16="http://schemas.microsoft.com/office/drawing/2014/main" id="{367ECD00-1DA4-4402-89DC-438BEC30E105}"/>
              </a:ext>
            </a:extLst>
          </p:cNvPr>
          <p:cNvSpPr>
            <a:spLocks noGrp="1"/>
          </p:cNvSpPr>
          <p:nvPr/>
        </p:nvSpPr>
        <p:spPr>
          <a:xfrm>
            <a:off x="4381500" y="1571625"/>
            <a:ext cx="66675" cy="1666875"/>
          </a:xfrm>
          <a:prstGeom prst="rect">
            <a:avLst/>
          </a:prstGeom>
          <a:solidFill>
            <a:srgbClr val="178A92"/>
          </a:solidFill>
          <a:ln w="0">
            <a:noFill/>
          </a:ln>
        </p:spPr>
        <p:txBody>
          <a:bodyPr/>
          <a:lstStyle/>
          <a:p>
            <a:endParaRPr lang="en-GB"/>
          </a:p>
        </p:txBody>
      </p:sp>
      <p:sp>
        <p:nvSpPr>
          <p:cNvPr id="12" name="Rectangle 11">
            <a:extLst>
              <a:ext uri="{FF2B5EF4-FFF2-40B4-BE49-F238E27FC236}">
                <a16:creationId xmlns:a16="http://schemas.microsoft.com/office/drawing/2014/main" id="{50EB6E48-6282-4357-B21B-92FBAD292606}"/>
              </a:ext>
            </a:extLst>
          </p:cNvPr>
          <p:cNvSpPr>
            <a:spLocks noGrp="1"/>
          </p:cNvSpPr>
          <p:nvPr/>
        </p:nvSpPr>
        <p:spPr>
          <a:xfrm>
            <a:off x="4610100" y="1733550"/>
            <a:ext cx="3028950"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Spongy bone</a:t>
            </a:r>
          </a:p>
        </p:txBody>
      </p:sp>
      <p:sp>
        <p:nvSpPr>
          <p:cNvPr id="13" name="Rectangle 12">
            <a:extLst>
              <a:ext uri="{FF2B5EF4-FFF2-40B4-BE49-F238E27FC236}">
                <a16:creationId xmlns:a16="http://schemas.microsoft.com/office/drawing/2014/main" id="{75DDFF39-B8BE-4C05-B51F-9C718C85BA1A}"/>
              </a:ext>
            </a:extLst>
          </p:cNvPr>
          <p:cNvSpPr>
            <a:spLocks noGrp="1"/>
          </p:cNvSpPr>
          <p:nvPr/>
        </p:nvSpPr>
        <p:spPr>
          <a:xfrm>
            <a:off x="4610100" y="2085975"/>
            <a:ext cx="3028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 lighter internal network distributes force and contains marrow spaces.</a:t>
            </a:r>
          </a:p>
        </p:txBody>
      </p:sp>
      <p:sp>
        <p:nvSpPr>
          <p:cNvPr id="14" name="Rectangle: Rounded Corners 13">
            <a:extLst>
              <a:ext uri="{FF2B5EF4-FFF2-40B4-BE49-F238E27FC236}">
                <a16:creationId xmlns:a16="http://schemas.microsoft.com/office/drawing/2014/main" id="{D2A6C765-6478-402A-BF0D-7FFC09747B3F}"/>
              </a:ext>
            </a:extLst>
          </p:cNvPr>
          <p:cNvSpPr>
            <a:spLocks noGrp="1"/>
          </p:cNvSpPr>
          <p:nvPr/>
        </p:nvSpPr>
        <p:spPr>
          <a:xfrm>
            <a:off x="8248650" y="1571625"/>
            <a:ext cx="3429000"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5" name="Rectangle 14">
            <a:extLst>
              <a:ext uri="{FF2B5EF4-FFF2-40B4-BE49-F238E27FC236}">
                <a16:creationId xmlns:a16="http://schemas.microsoft.com/office/drawing/2014/main" id="{B53579C3-AD86-4E70-A72F-02561E27CD2F}"/>
              </a:ext>
            </a:extLst>
          </p:cNvPr>
          <p:cNvSpPr>
            <a:spLocks noGrp="1"/>
          </p:cNvSpPr>
          <p:nvPr/>
        </p:nvSpPr>
        <p:spPr>
          <a:xfrm>
            <a:off x="8248650" y="1571625"/>
            <a:ext cx="66675" cy="1666875"/>
          </a:xfrm>
          <a:prstGeom prst="rect">
            <a:avLst/>
          </a:prstGeom>
          <a:solidFill>
            <a:srgbClr val="EF6A5B"/>
          </a:solidFill>
          <a:ln w="0">
            <a:noFill/>
          </a:ln>
        </p:spPr>
        <p:txBody>
          <a:bodyPr/>
          <a:lstStyle/>
          <a:p>
            <a:endParaRPr lang="en-GB"/>
          </a:p>
        </p:txBody>
      </p:sp>
      <p:sp>
        <p:nvSpPr>
          <p:cNvPr id="16" name="Rectangle 15">
            <a:extLst>
              <a:ext uri="{FF2B5EF4-FFF2-40B4-BE49-F238E27FC236}">
                <a16:creationId xmlns:a16="http://schemas.microsoft.com/office/drawing/2014/main" id="{EA29FE07-9D0C-4FB7-A7D1-89D7CE9805CC}"/>
              </a:ext>
            </a:extLst>
          </p:cNvPr>
          <p:cNvSpPr>
            <a:spLocks noGrp="1"/>
          </p:cNvSpPr>
          <p:nvPr/>
        </p:nvSpPr>
        <p:spPr>
          <a:xfrm>
            <a:off x="8477250" y="1733550"/>
            <a:ext cx="3028950"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Bone marrow</a:t>
            </a:r>
          </a:p>
        </p:txBody>
      </p:sp>
      <p:sp>
        <p:nvSpPr>
          <p:cNvPr id="17" name="Rectangle 16">
            <a:extLst>
              <a:ext uri="{FF2B5EF4-FFF2-40B4-BE49-F238E27FC236}">
                <a16:creationId xmlns:a16="http://schemas.microsoft.com/office/drawing/2014/main" id="{D16298C5-7543-4FB8-A652-1A720C343F69}"/>
              </a:ext>
            </a:extLst>
          </p:cNvPr>
          <p:cNvSpPr>
            <a:spLocks noGrp="1"/>
          </p:cNvSpPr>
          <p:nvPr/>
        </p:nvSpPr>
        <p:spPr>
          <a:xfrm>
            <a:off x="8477250" y="2085975"/>
            <a:ext cx="3028950"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Red marrow produces red cells, white cells and platelets.</a:t>
            </a:r>
          </a:p>
        </p:txBody>
      </p:sp>
      <p:sp>
        <p:nvSpPr>
          <p:cNvPr id="18" name="Rectangle: Rounded Corners 17">
            <a:extLst>
              <a:ext uri="{FF2B5EF4-FFF2-40B4-BE49-F238E27FC236}">
                <a16:creationId xmlns:a16="http://schemas.microsoft.com/office/drawing/2014/main" id="{6F8C1C3B-804A-4213-8488-C3CB32C5BA90}"/>
              </a:ext>
            </a:extLst>
          </p:cNvPr>
          <p:cNvSpPr>
            <a:spLocks noGrp="1"/>
          </p:cNvSpPr>
          <p:nvPr/>
        </p:nvSpPr>
        <p:spPr>
          <a:xfrm>
            <a:off x="1524000" y="3810000"/>
            <a:ext cx="4286250" cy="1571625"/>
          </a:xfrm>
          <a:prstGeom prst="roundRect">
            <a:avLst>
              <a:gd name="adj" fmla="val 10909"/>
            </a:avLst>
          </a:prstGeom>
          <a:solidFill>
            <a:srgbClr val="FFF7E5"/>
          </a:solidFill>
          <a:ln w="9525">
            <a:solidFill>
              <a:srgbClr val="FFF7E5"/>
            </a:solidFill>
            <a:prstDash val="solid"/>
          </a:ln>
        </p:spPr>
        <p:txBody>
          <a:bodyPr/>
          <a:lstStyle/>
          <a:p>
            <a:endParaRPr lang="en-GB"/>
          </a:p>
        </p:txBody>
      </p:sp>
      <p:sp>
        <p:nvSpPr>
          <p:cNvPr id="19" name="Rectangle 18">
            <a:extLst>
              <a:ext uri="{FF2B5EF4-FFF2-40B4-BE49-F238E27FC236}">
                <a16:creationId xmlns:a16="http://schemas.microsoft.com/office/drawing/2014/main" id="{BEFE055A-F2D2-46C2-A38C-F3F53287F4FE}"/>
              </a:ext>
            </a:extLst>
          </p:cNvPr>
          <p:cNvSpPr>
            <a:spLocks noGrp="1"/>
          </p:cNvSpPr>
          <p:nvPr/>
        </p:nvSpPr>
        <p:spPr>
          <a:xfrm>
            <a:off x="1524000" y="3810000"/>
            <a:ext cx="66675" cy="1571625"/>
          </a:xfrm>
          <a:prstGeom prst="rect">
            <a:avLst/>
          </a:prstGeom>
          <a:solidFill>
            <a:srgbClr val="F28C3A"/>
          </a:solidFill>
          <a:ln w="0">
            <a:noFill/>
          </a:ln>
        </p:spPr>
        <p:txBody>
          <a:bodyPr/>
          <a:lstStyle/>
          <a:p>
            <a:endParaRPr lang="en-GB"/>
          </a:p>
        </p:txBody>
      </p:sp>
      <p:sp>
        <p:nvSpPr>
          <p:cNvPr id="20" name="Rectangle 19">
            <a:extLst>
              <a:ext uri="{FF2B5EF4-FFF2-40B4-BE49-F238E27FC236}">
                <a16:creationId xmlns:a16="http://schemas.microsoft.com/office/drawing/2014/main" id="{A9103C60-0199-40C0-B6F0-C8383BB5648C}"/>
              </a:ext>
            </a:extLst>
          </p:cNvPr>
          <p:cNvSpPr>
            <a:spLocks noGrp="1"/>
          </p:cNvSpPr>
          <p:nvPr/>
        </p:nvSpPr>
        <p:spPr>
          <a:xfrm>
            <a:off x="1752600" y="3971925"/>
            <a:ext cx="3886200"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Synovial joints</a:t>
            </a:r>
          </a:p>
        </p:txBody>
      </p:sp>
      <p:sp>
        <p:nvSpPr>
          <p:cNvPr id="21" name="Rectangle 20">
            <a:extLst>
              <a:ext uri="{FF2B5EF4-FFF2-40B4-BE49-F238E27FC236}">
                <a16:creationId xmlns:a16="http://schemas.microsoft.com/office/drawing/2014/main" id="{A4D6432A-DE98-418B-B6F6-2244D56EEC10}"/>
              </a:ext>
            </a:extLst>
          </p:cNvPr>
          <p:cNvSpPr>
            <a:spLocks noGrp="1"/>
          </p:cNvSpPr>
          <p:nvPr/>
        </p:nvSpPr>
        <p:spPr>
          <a:xfrm>
            <a:off x="1752600" y="4324350"/>
            <a:ext cx="3886200" cy="92392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Articular cartilage, a capsule and synovial fluid support smooth movement.</a:t>
            </a:r>
          </a:p>
        </p:txBody>
      </p:sp>
      <p:sp>
        <p:nvSpPr>
          <p:cNvPr id="22" name="Rectangle: Rounded Corners 21">
            <a:extLst>
              <a:ext uri="{FF2B5EF4-FFF2-40B4-BE49-F238E27FC236}">
                <a16:creationId xmlns:a16="http://schemas.microsoft.com/office/drawing/2014/main" id="{56675003-BEED-4F13-9953-D9A6E1984B6D}"/>
              </a:ext>
            </a:extLst>
          </p:cNvPr>
          <p:cNvSpPr>
            <a:spLocks noGrp="1"/>
          </p:cNvSpPr>
          <p:nvPr/>
        </p:nvSpPr>
        <p:spPr>
          <a:xfrm>
            <a:off x="6381750" y="3810000"/>
            <a:ext cx="4286250" cy="1571625"/>
          </a:xfrm>
          <a:prstGeom prst="roundRect">
            <a:avLst>
              <a:gd name="adj" fmla="val 10909"/>
            </a:avLst>
          </a:prstGeom>
          <a:solidFill>
            <a:srgbClr val="F1EDF8"/>
          </a:solidFill>
          <a:ln w="9525">
            <a:solidFill>
              <a:srgbClr val="F1EDF8"/>
            </a:solidFill>
            <a:prstDash val="solid"/>
          </a:ln>
        </p:spPr>
        <p:txBody>
          <a:bodyPr/>
          <a:lstStyle/>
          <a:p>
            <a:endParaRPr lang="en-GB"/>
          </a:p>
        </p:txBody>
      </p:sp>
      <p:sp>
        <p:nvSpPr>
          <p:cNvPr id="23" name="Rectangle 22">
            <a:extLst>
              <a:ext uri="{FF2B5EF4-FFF2-40B4-BE49-F238E27FC236}">
                <a16:creationId xmlns:a16="http://schemas.microsoft.com/office/drawing/2014/main" id="{3242DD99-FFF7-4645-B4AD-FB3B739E6670}"/>
              </a:ext>
            </a:extLst>
          </p:cNvPr>
          <p:cNvSpPr>
            <a:spLocks noGrp="1"/>
          </p:cNvSpPr>
          <p:nvPr/>
        </p:nvSpPr>
        <p:spPr>
          <a:xfrm>
            <a:off x="6381750" y="3810000"/>
            <a:ext cx="66675" cy="1571625"/>
          </a:xfrm>
          <a:prstGeom prst="rect">
            <a:avLst/>
          </a:prstGeom>
          <a:solidFill>
            <a:srgbClr val="7257A3"/>
          </a:solidFill>
          <a:ln w="0">
            <a:noFill/>
          </a:ln>
        </p:spPr>
        <p:txBody>
          <a:bodyPr/>
          <a:lstStyle/>
          <a:p>
            <a:endParaRPr lang="en-GB"/>
          </a:p>
        </p:txBody>
      </p:sp>
      <p:sp>
        <p:nvSpPr>
          <p:cNvPr id="24" name="Rectangle 23">
            <a:extLst>
              <a:ext uri="{FF2B5EF4-FFF2-40B4-BE49-F238E27FC236}">
                <a16:creationId xmlns:a16="http://schemas.microsoft.com/office/drawing/2014/main" id="{75DCE340-1606-4818-B948-FD78419A7224}"/>
              </a:ext>
            </a:extLst>
          </p:cNvPr>
          <p:cNvSpPr>
            <a:spLocks noGrp="1"/>
          </p:cNvSpPr>
          <p:nvPr/>
        </p:nvSpPr>
        <p:spPr>
          <a:xfrm>
            <a:off x="6610350" y="3971925"/>
            <a:ext cx="3886200"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Remodelling</a:t>
            </a:r>
          </a:p>
        </p:txBody>
      </p:sp>
      <p:sp>
        <p:nvSpPr>
          <p:cNvPr id="25" name="Rectangle 24">
            <a:extLst>
              <a:ext uri="{FF2B5EF4-FFF2-40B4-BE49-F238E27FC236}">
                <a16:creationId xmlns:a16="http://schemas.microsoft.com/office/drawing/2014/main" id="{6772864C-8D8D-4806-ADEF-1FD10976C13C}"/>
              </a:ext>
            </a:extLst>
          </p:cNvPr>
          <p:cNvSpPr>
            <a:spLocks noGrp="1"/>
          </p:cNvSpPr>
          <p:nvPr/>
        </p:nvSpPr>
        <p:spPr>
          <a:xfrm>
            <a:off x="6610350" y="4324350"/>
            <a:ext cx="3886200" cy="92392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Osteoblasts build bone and osteoclasts remove bone. Load and hormones influence the balance.</a:t>
            </a:r>
          </a:p>
        </p:txBody>
      </p:sp>
      <p:sp>
        <p:nvSpPr>
          <p:cNvPr id="26" name="Rectangle: Rounded Corners 25">
            <a:extLst>
              <a:ext uri="{FF2B5EF4-FFF2-40B4-BE49-F238E27FC236}">
                <a16:creationId xmlns:a16="http://schemas.microsoft.com/office/drawing/2014/main" id="{B1DFFF95-7F93-4B96-8BD4-527A35B49202}"/>
              </a:ext>
            </a:extLst>
          </p:cNvPr>
          <p:cNvSpPr>
            <a:spLocks noGrp="1"/>
          </p:cNvSpPr>
          <p:nvPr/>
        </p:nvSpPr>
        <p:spPr>
          <a:xfrm>
            <a:off x="514350" y="6162675"/>
            <a:ext cx="11163300" cy="400050"/>
          </a:xfrm>
          <a:prstGeom prst="roundRect">
            <a:avLst>
              <a:gd name="adj" fmla="val 30952"/>
            </a:avLst>
          </a:prstGeom>
          <a:solidFill>
            <a:srgbClr val="EDF7F1"/>
          </a:solidFill>
          <a:ln w="9525">
            <a:solidFill>
              <a:srgbClr val="EDF7F1"/>
            </a:solidFill>
            <a:prstDash val="solid"/>
          </a:ln>
        </p:spPr>
        <p:txBody>
          <a:bodyPr/>
          <a:lstStyle/>
          <a:p>
            <a:endParaRPr lang="en-GB"/>
          </a:p>
        </p:txBody>
      </p:sp>
      <p:sp>
        <p:nvSpPr>
          <p:cNvPr id="27" name="Rectangle 26">
            <a:extLst>
              <a:ext uri="{FF2B5EF4-FFF2-40B4-BE49-F238E27FC236}">
                <a16:creationId xmlns:a16="http://schemas.microsoft.com/office/drawing/2014/main" id="{90F1D8EB-4908-4045-94D7-DA0C4B4CF487}"/>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Movement, nutrition, calcium, vitamin D and hormones all influence bone health.</a:t>
            </a:r>
          </a:p>
        </p:txBody>
      </p:sp>
    </p:spTree>
    <p:extLst>
      <p:ext uri="{BB962C8B-B14F-4D97-AF65-F5344CB8AC3E}">
        <p14:creationId xmlns:p14="http://schemas.microsoft.com/office/powerpoint/2010/main" val="6879701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70B52A9-5883-4EC9-AB22-F648F314B389}"/>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88EEEDBF-2383-4ACA-81BB-E822B53D09F0}"/>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dirty="0">
                <a:solidFill>
                  <a:srgbClr val="17324D"/>
                </a:solidFill>
                <a:latin typeface="Nimbus Sans"/>
                <a:ea typeface="Nimbus Sans"/>
                <a:cs typeface="Nimbus Sans"/>
              </a:rPr>
              <a:t>Muscular system</a:t>
            </a:r>
          </a:p>
        </p:txBody>
      </p:sp>
      <p:sp>
        <p:nvSpPr>
          <p:cNvPr id="3" name="Rectangle 2">
            <a:extLst>
              <a:ext uri="{FF2B5EF4-FFF2-40B4-BE49-F238E27FC236}">
                <a16:creationId xmlns:a16="http://schemas.microsoft.com/office/drawing/2014/main" id="{C90D7230-57EC-46A8-8E94-AE2E1FF5782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Movement, posture and heat</a:t>
            </a:r>
          </a:p>
        </p:txBody>
      </p:sp>
      <p:sp>
        <p:nvSpPr>
          <p:cNvPr id="4" name="Straight Connector 3">
            <a:extLst>
              <a:ext uri="{FF2B5EF4-FFF2-40B4-BE49-F238E27FC236}">
                <a16:creationId xmlns:a16="http://schemas.microsoft.com/office/drawing/2014/main" id="{08EBB0AE-42B9-4639-B8C8-D41552E490B7}"/>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00D1F56A-4F24-4ABF-AC6C-7EACC8937D96}"/>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11</a:t>
            </a:r>
          </a:p>
        </p:txBody>
      </p:sp>
      <p:sp>
        <p:nvSpPr>
          <p:cNvPr id="6" name="Rectangle: Rounded Corners 5">
            <a:extLst>
              <a:ext uri="{FF2B5EF4-FFF2-40B4-BE49-F238E27FC236}">
                <a16:creationId xmlns:a16="http://schemas.microsoft.com/office/drawing/2014/main" id="{BD16D02D-5B40-465F-99B0-72AD40BAC16B}"/>
              </a:ext>
            </a:extLst>
          </p:cNvPr>
          <p:cNvSpPr>
            <a:spLocks noGrp="1"/>
          </p:cNvSpPr>
          <p:nvPr/>
        </p:nvSpPr>
        <p:spPr>
          <a:xfrm>
            <a:off x="75247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7600950" y="2238375"/>
            <a:ext cx="4000500" cy="3200400"/>
          </a:xfrm>
          <a:prstGeom prst="roundRect">
            <a:avLst>
              <a:gd name="adj" fmla="val 4286"/>
            </a:avLst>
          </a:prstGeom>
        </p:spPr>
      </p:pic>
      <p:sp>
        <p:nvSpPr>
          <p:cNvPr id="8" name="Rectangle: Rounded Corners 7">
            <a:extLst>
              <a:ext uri="{FF2B5EF4-FFF2-40B4-BE49-F238E27FC236}">
                <a16:creationId xmlns:a16="http://schemas.microsoft.com/office/drawing/2014/main" id="{646B9E55-26A1-4527-8C25-6E75B2F2EA3B}"/>
              </a:ext>
            </a:extLst>
          </p:cNvPr>
          <p:cNvSpPr>
            <a:spLocks noGrp="1"/>
          </p:cNvSpPr>
          <p:nvPr/>
        </p:nvSpPr>
        <p:spPr>
          <a:xfrm>
            <a:off x="514350" y="1562100"/>
            <a:ext cx="1466850" cy="304800"/>
          </a:xfrm>
          <a:prstGeom prst="roundRect">
            <a:avLst>
              <a:gd name="adj" fmla="val 50000"/>
            </a:avLst>
          </a:prstGeom>
          <a:solidFill>
            <a:srgbClr val="E65F5C"/>
          </a:solidFill>
          <a:ln w="0">
            <a:noFill/>
            <a:prstDash val="solid"/>
          </a:ln>
        </p:spPr>
        <p:txBody>
          <a:bodyPr/>
          <a:lstStyle/>
          <a:p>
            <a:endParaRPr lang="en-GB"/>
          </a:p>
        </p:txBody>
      </p:sp>
      <p:sp>
        <p:nvSpPr>
          <p:cNvPr id="9" name="Rectangle 8">
            <a:extLst>
              <a:ext uri="{FF2B5EF4-FFF2-40B4-BE49-F238E27FC236}">
                <a16:creationId xmlns:a16="http://schemas.microsoft.com/office/drawing/2014/main" id="{E53E4DDD-C4BA-433E-BDD1-9C6FBCA4DFE6}"/>
              </a:ext>
            </a:extLst>
          </p:cNvPr>
          <p:cNvSpPr>
            <a:spLocks noGrp="1"/>
          </p:cNvSpPr>
          <p:nvPr/>
        </p:nvSpPr>
        <p:spPr>
          <a:xfrm>
            <a:off x="609600" y="1590675"/>
            <a:ext cx="12763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MOTORS</a:t>
            </a:r>
          </a:p>
        </p:txBody>
      </p:sp>
      <p:sp>
        <p:nvSpPr>
          <p:cNvPr id="10" name="Rectangle 9">
            <a:extLst>
              <a:ext uri="{FF2B5EF4-FFF2-40B4-BE49-F238E27FC236}">
                <a16:creationId xmlns:a16="http://schemas.microsoft.com/office/drawing/2014/main" id="{62370022-EAB6-4365-9DA3-071C00246A2F}"/>
              </a:ext>
            </a:extLst>
          </p:cNvPr>
          <p:cNvSpPr>
            <a:spLocks noGrp="1"/>
          </p:cNvSpPr>
          <p:nvPr/>
        </p:nvSpPr>
        <p:spPr>
          <a:xfrm>
            <a:off x="5143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A7450700-80BD-42C6-BB17-1C5CA8632749}"/>
              </a:ext>
            </a:extLst>
          </p:cNvPr>
          <p:cNvSpPr>
            <a:spLocks noGrp="1"/>
          </p:cNvSpPr>
          <p:nvPr/>
        </p:nvSpPr>
        <p:spPr>
          <a:xfrm>
            <a:off x="514350" y="2343150"/>
            <a:ext cx="5334000" cy="590550"/>
          </a:xfrm>
          <a:prstGeom prst="rect">
            <a:avLst/>
          </a:prstGeom>
          <a:noFill/>
          <a:ln w="0">
            <a:noFill/>
          </a:ln>
        </p:spPr>
        <p:txBody>
          <a:bodyPr wrap="square" lIns="0" tIns="0" rIns="0" bIns="0" anchor="t">
            <a:normAutofit fontScale="95683"/>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Skeletal muscle moves the body. Cardiac muscle pumps blood. Smooth muscle moves substances through hollow organs.</a:t>
            </a:r>
          </a:p>
        </p:txBody>
      </p:sp>
      <p:sp>
        <p:nvSpPr>
          <p:cNvPr id="12" name="Rectangle 11">
            <a:extLst>
              <a:ext uri="{FF2B5EF4-FFF2-40B4-BE49-F238E27FC236}">
                <a16:creationId xmlns:a16="http://schemas.microsoft.com/office/drawing/2014/main" id="{807DAF70-4FFC-4221-A7F6-9535AAF40E54}"/>
              </a:ext>
            </a:extLst>
          </p:cNvPr>
          <p:cNvSpPr>
            <a:spLocks noGrp="1"/>
          </p:cNvSpPr>
          <p:nvPr/>
        </p:nvSpPr>
        <p:spPr>
          <a:xfrm>
            <a:off x="5143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98297175-AF94-43D7-B520-399C0F463D14}"/>
              </a:ext>
            </a:extLst>
          </p:cNvPr>
          <p:cNvSpPr>
            <a:spLocks noGrp="1"/>
          </p:cNvSpPr>
          <p:nvPr/>
        </p:nvSpPr>
        <p:spPr>
          <a:xfrm>
            <a:off x="5143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Skeletal muscle • tendons • cardiac muscle • smooth muscle</a:t>
            </a:r>
          </a:p>
        </p:txBody>
      </p:sp>
      <p:sp>
        <p:nvSpPr>
          <p:cNvPr id="14" name="Rectangle 13">
            <a:extLst>
              <a:ext uri="{FF2B5EF4-FFF2-40B4-BE49-F238E27FC236}">
                <a16:creationId xmlns:a16="http://schemas.microsoft.com/office/drawing/2014/main" id="{5CAC0E25-AB83-4FA3-833D-2DCB93793138}"/>
              </a:ext>
            </a:extLst>
          </p:cNvPr>
          <p:cNvSpPr>
            <a:spLocks noGrp="1"/>
          </p:cNvSpPr>
          <p:nvPr/>
        </p:nvSpPr>
        <p:spPr>
          <a:xfrm>
            <a:off x="5143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8B4E7BF0-E968-4F63-B10F-AE0ECC66F5A5}"/>
              </a:ext>
            </a:extLst>
          </p:cNvPr>
          <p:cNvSpPr>
            <a:spLocks noGrp="1"/>
          </p:cNvSpPr>
          <p:nvPr/>
        </p:nvSpPr>
        <p:spPr>
          <a:xfrm>
            <a:off x="514350" y="441007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Nerves trigger contraction. Circulation supplies oxygen and fuel. Muscles help venous return and generate heat.</a:t>
            </a:r>
          </a:p>
        </p:txBody>
      </p:sp>
      <p:sp>
        <p:nvSpPr>
          <p:cNvPr id="16" name="Rectangle: Rounded Corners 15">
            <a:extLst>
              <a:ext uri="{FF2B5EF4-FFF2-40B4-BE49-F238E27FC236}">
                <a16:creationId xmlns:a16="http://schemas.microsoft.com/office/drawing/2014/main" id="{D354D54D-D05F-4371-834D-94B202EF6BA9}"/>
              </a:ext>
            </a:extLst>
          </p:cNvPr>
          <p:cNvSpPr>
            <a:spLocks noGrp="1"/>
          </p:cNvSpPr>
          <p:nvPr/>
        </p:nvSpPr>
        <p:spPr>
          <a:xfrm>
            <a:off x="514350" y="5219700"/>
            <a:ext cx="5334000" cy="857250"/>
          </a:xfrm>
          <a:prstGeom prst="roundRect">
            <a:avLst>
              <a:gd name="adj" fmla="val 17778"/>
            </a:avLst>
          </a:prstGeom>
          <a:solidFill>
            <a:srgbClr val="FFFFFF"/>
          </a:solidFill>
          <a:ln w="19050">
            <a:solidFill>
              <a:srgbClr val="E65F5C"/>
            </a:solidFill>
            <a:prstDash val="solid"/>
          </a:ln>
        </p:spPr>
        <p:txBody>
          <a:bodyPr/>
          <a:lstStyle/>
          <a:p>
            <a:endParaRPr lang="en-GB"/>
          </a:p>
        </p:txBody>
      </p:sp>
      <p:sp>
        <p:nvSpPr>
          <p:cNvPr id="17" name="Rectangle 16">
            <a:extLst>
              <a:ext uri="{FF2B5EF4-FFF2-40B4-BE49-F238E27FC236}">
                <a16:creationId xmlns:a16="http://schemas.microsoft.com/office/drawing/2014/main" id="{C5AB111B-A78B-4200-AF9D-92560C04AFFF}"/>
              </a:ext>
            </a:extLst>
          </p:cNvPr>
          <p:cNvSpPr>
            <a:spLocks noGrp="1"/>
          </p:cNvSpPr>
          <p:nvPr/>
        </p:nvSpPr>
        <p:spPr>
          <a:xfrm>
            <a:off x="6858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E61EC363-5161-4FD7-9B73-FC2F6639EDBB}"/>
              </a:ext>
            </a:extLst>
          </p:cNvPr>
          <p:cNvSpPr>
            <a:spLocks noGrp="1"/>
          </p:cNvSpPr>
          <p:nvPr/>
        </p:nvSpPr>
        <p:spPr>
          <a:xfrm>
            <a:off x="685800" y="5600700"/>
            <a:ext cx="4953000" cy="323850"/>
          </a:xfrm>
          <a:prstGeom prst="rect">
            <a:avLst/>
          </a:prstGeom>
          <a:noFill/>
          <a:ln w="0">
            <a:noFill/>
          </a:ln>
        </p:spPr>
        <p:txBody>
          <a:bodyPr wrap="square" lIns="0" tIns="0" rIns="0" bIns="0" anchor="t">
            <a:normAutofit fontScale="86204"/>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Weakness may reflect muscle, nerve, electrolyte, oxygen or energy problems.</a:t>
            </a:r>
          </a:p>
        </p:txBody>
      </p:sp>
    </p:spTree>
    <p:extLst>
      <p:ext uri="{BB962C8B-B14F-4D97-AF65-F5344CB8AC3E}">
        <p14:creationId xmlns:p14="http://schemas.microsoft.com/office/powerpoint/2010/main" val="16709864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233FC4D2-BC68-49B3-B309-862AF402F4C8}"/>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080F1EFB-929B-442F-BC46-D140E371511C}"/>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MUSCULAR SYSTEM</a:t>
            </a:r>
          </a:p>
        </p:txBody>
      </p:sp>
      <p:sp>
        <p:nvSpPr>
          <p:cNvPr id="3" name="Rectangle 2">
            <a:extLst>
              <a:ext uri="{FF2B5EF4-FFF2-40B4-BE49-F238E27FC236}">
                <a16:creationId xmlns:a16="http://schemas.microsoft.com/office/drawing/2014/main" id="{727BF84C-BEAB-4C88-A6B9-5816922BDDBB}"/>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Muscular system anatomy</a:t>
            </a:r>
          </a:p>
        </p:txBody>
      </p:sp>
      <p:sp>
        <p:nvSpPr>
          <p:cNvPr id="4" name="Rectangle 3">
            <a:extLst>
              <a:ext uri="{FF2B5EF4-FFF2-40B4-BE49-F238E27FC236}">
                <a16:creationId xmlns:a16="http://schemas.microsoft.com/office/drawing/2014/main" id="{BABE11D3-37F0-4598-8B78-AAF06A2C3D6C}"/>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46</a:t>
            </a:r>
          </a:p>
        </p:txBody>
      </p:sp>
      <p:sp>
        <p:nvSpPr>
          <p:cNvPr id="5" name="Rectangle 4">
            <a:extLst>
              <a:ext uri="{FF2B5EF4-FFF2-40B4-BE49-F238E27FC236}">
                <a16:creationId xmlns:a16="http://schemas.microsoft.com/office/drawing/2014/main" id="{5631A845-7EDE-4D26-B04E-99DF0817E6A8}"/>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DE92E72D-EA96-450F-A7EA-B1791E1EC88A}"/>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4D9B74"/>
                </a:solidFill>
                <a:latin typeface="Nimbus Sans"/>
                <a:ea typeface="Nimbus Sans"/>
                <a:cs typeface="Nimbus Sans"/>
              </a:defRPr>
            </a:pPr>
            <a:r>
              <a:rPr sz="900" b="1">
                <a:solidFill>
                  <a:srgbClr val="4D9B74"/>
                </a:solidFill>
                <a:latin typeface="Nimbus Sans"/>
                <a:ea typeface="Nimbus Sans"/>
                <a:cs typeface="Nimbus Sans"/>
              </a:rPr>
              <a:t>INTERVIEW FOCUS: NAME THE STRUCTURE, EXPLAIN ITS FUNCTION, THEN LINK IT TO THE MEASUREMENT</a:t>
            </a:r>
          </a:p>
        </p:txBody>
      </p:sp>
      <p:pic>
        <p:nvPicPr>
          <p:cNvPr id="38" name="Picture 37"/>
          <p:cNvPicPr>
            <a:picLocks noChangeAspect="1"/>
          </p:cNvPicPr>
          <p:nvPr/>
        </p:nvPicPr>
        <p:blipFill>
          <a:blip r:embed="rId3"/>
          <a:stretch/>
        </p:blipFill>
        <p:spPr>
          <a:xfrm>
            <a:off x="619125" y="1981200"/>
            <a:ext cx="4095750" cy="3276600"/>
          </a:xfrm>
          <a:prstGeom prst="rect">
            <a:avLst/>
          </a:prstGeom>
        </p:spPr>
      </p:pic>
      <p:sp>
        <p:nvSpPr>
          <p:cNvPr id="8" name="Rectangle: Rounded Corners 7">
            <a:extLst>
              <a:ext uri="{FF2B5EF4-FFF2-40B4-BE49-F238E27FC236}">
                <a16:creationId xmlns:a16="http://schemas.microsoft.com/office/drawing/2014/main" id="{00AD1D0D-35DB-4A9C-A7BA-CB4527CB465D}"/>
              </a:ext>
            </a:extLst>
          </p:cNvPr>
          <p:cNvSpPr>
            <a:spLocks noGrp="1"/>
          </p:cNvSpPr>
          <p:nvPr/>
        </p:nvSpPr>
        <p:spPr>
          <a:xfrm>
            <a:off x="5000625" y="1428750"/>
            <a:ext cx="633412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9" name="Rectangle 8">
            <a:extLst>
              <a:ext uri="{FF2B5EF4-FFF2-40B4-BE49-F238E27FC236}">
                <a16:creationId xmlns:a16="http://schemas.microsoft.com/office/drawing/2014/main" id="{F711FDFC-D76F-4698-BD2A-5E619F2A83C3}"/>
              </a:ext>
            </a:extLst>
          </p:cNvPr>
          <p:cNvSpPr>
            <a:spLocks noGrp="1"/>
          </p:cNvSpPr>
          <p:nvPr/>
        </p:nvSpPr>
        <p:spPr>
          <a:xfrm>
            <a:off x="5210175" y="1600200"/>
            <a:ext cx="5915025" cy="22860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KEY ANATOMY</a:t>
            </a:r>
          </a:p>
        </p:txBody>
      </p:sp>
      <p:sp>
        <p:nvSpPr>
          <p:cNvPr id="10" name="Rectangle 9">
            <a:extLst>
              <a:ext uri="{FF2B5EF4-FFF2-40B4-BE49-F238E27FC236}">
                <a16:creationId xmlns:a16="http://schemas.microsoft.com/office/drawing/2014/main" id="{7004D33A-50CB-4581-8268-FD7F9679BE6E}"/>
              </a:ext>
            </a:extLst>
          </p:cNvPr>
          <p:cNvSpPr>
            <a:spLocks noGrp="1"/>
          </p:cNvSpPr>
          <p:nvPr/>
        </p:nvSpPr>
        <p:spPr>
          <a:xfrm>
            <a:off x="521017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1</a:t>
            </a:r>
          </a:p>
        </p:txBody>
      </p:sp>
      <p:sp>
        <p:nvSpPr>
          <p:cNvPr id="11" name="Rectangle 10">
            <a:extLst>
              <a:ext uri="{FF2B5EF4-FFF2-40B4-BE49-F238E27FC236}">
                <a16:creationId xmlns:a16="http://schemas.microsoft.com/office/drawing/2014/main" id="{18B04654-F391-4790-AAD7-60BFC910B1C1}"/>
              </a:ext>
            </a:extLst>
          </p:cNvPr>
          <p:cNvSpPr>
            <a:spLocks noGrp="1"/>
          </p:cNvSpPr>
          <p:nvPr/>
        </p:nvSpPr>
        <p:spPr>
          <a:xfrm>
            <a:off x="5591175" y="1924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Skeletal muscle attaches to bones through tendons</a:t>
            </a:r>
          </a:p>
        </p:txBody>
      </p:sp>
      <p:sp>
        <p:nvSpPr>
          <p:cNvPr id="12" name="Rectangle 11">
            <a:extLst>
              <a:ext uri="{FF2B5EF4-FFF2-40B4-BE49-F238E27FC236}">
                <a16:creationId xmlns:a16="http://schemas.microsoft.com/office/drawing/2014/main" id="{76FF36FE-9ACB-42ED-B84B-6EC396ABB39D}"/>
              </a:ext>
            </a:extLst>
          </p:cNvPr>
          <p:cNvSpPr>
            <a:spLocks noGrp="1"/>
          </p:cNvSpPr>
          <p:nvPr/>
        </p:nvSpPr>
        <p:spPr>
          <a:xfrm>
            <a:off x="5210175" y="2324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2</a:t>
            </a:r>
          </a:p>
        </p:txBody>
      </p:sp>
      <p:sp>
        <p:nvSpPr>
          <p:cNvPr id="13" name="Rectangle 12">
            <a:extLst>
              <a:ext uri="{FF2B5EF4-FFF2-40B4-BE49-F238E27FC236}">
                <a16:creationId xmlns:a16="http://schemas.microsoft.com/office/drawing/2014/main" id="{285B8E8C-1CD8-4394-8E17-31F34055BD9D}"/>
              </a:ext>
            </a:extLst>
          </p:cNvPr>
          <p:cNvSpPr>
            <a:spLocks noGrp="1"/>
          </p:cNvSpPr>
          <p:nvPr/>
        </p:nvSpPr>
        <p:spPr>
          <a:xfrm>
            <a:off x="5591175" y="2305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Muscle fibres contain contractile proteins</a:t>
            </a:r>
          </a:p>
        </p:txBody>
      </p:sp>
      <p:sp>
        <p:nvSpPr>
          <p:cNvPr id="14" name="Rectangle 13">
            <a:extLst>
              <a:ext uri="{FF2B5EF4-FFF2-40B4-BE49-F238E27FC236}">
                <a16:creationId xmlns:a16="http://schemas.microsoft.com/office/drawing/2014/main" id="{990F170A-7FF3-4F36-9E17-5D7357C7DAE0}"/>
              </a:ext>
            </a:extLst>
          </p:cNvPr>
          <p:cNvSpPr>
            <a:spLocks noGrp="1"/>
          </p:cNvSpPr>
          <p:nvPr/>
        </p:nvSpPr>
        <p:spPr>
          <a:xfrm>
            <a:off x="5210175" y="2705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3</a:t>
            </a:r>
          </a:p>
        </p:txBody>
      </p:sp>
      <p:sp>
        <p:nvSpPr>
          <p:cNvPr id="15" name="Rectangle 14">
            <a:extLst>
              <a:ext uri="{FF2B5EF4-FFF2-40B4-BE49-F238E27FC236}">
                <a16:creationId xmlns:a16="http://schemas.microsoft.com/office/drawing/2014/main" id="{C01B8697-5E51-431F-B853-606661D28787}"/>
              </a:ext>
            </a:extLst>
          </p:cNvPr>
          <p:cNvSpPr>
            <a:spLocks noGrp="1"/>
          </p:cNvSpPr>
          <p:nvPr/>
        </p:nvSpPr>
        <p:spPr>
          <a:xfrm>
            <a:off x="5591175" y="2686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Motor nerves trigger skeletal muscle contraction</a:t>
            </a:r>
          </a:p>
        </p:txBody>
      </p:sp>
      <p:sp>
        <p:nvSpPr>
          <p:cNvPr id="16" name="Rectangle 15">
            <a:extLst>
              <a:ext uri="{FF2B5EF4-FFF2-40B4-BE49-F238E27FC236}">
                <a16:creationId xmlns:a16="http://schemas.microsoft.com/office/drawing/2014/main" id="{3418DA8D-9951-4D95-9194-2BFC66E85D16}"/>
              </a:ext>
            </a:extLst>
          </p:cNvPr>
          <p:cNvSpPr>
            <a:spLocks noGrp="1"/>
          </p:cNvSpPr>
          <p:nvPr/>
        </p:nvSpPr>
        <p:spPr>
          <a:xfrm>
            <a:off x="5210175" y="3086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4</a:t>
            </a:r>
          </a:p>
        </p:txBody>
      </p:sp>
      <p:sp>
        <p:nvSpPr>
          <p:cNvPr id="17" name="Rectangle 16">
            <a:extLst>
              <a:ext uri="{FF2B5EF4-FFF2-40B4-BE49-F238E27FC236}">
                <a16:creationId xmlns:a16="http://schemas.microsoft.com/office/drawing/2014/main" id="{C7C4F112-DA05-4FEE-AB51-680475020652}"/>
              </a:ext>
            </a:extLst>
          </p:cNvPr>
          <p:cNvSpPr>
            <a:spLocks noGrp="1"/>
          </p:cNvSpPr>
          <p:nvPr/>
        </p:nvSpPr>
        <p:spPr>
          <a:xfrm>
            <a:off x="5591175" y="3067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Cardiac muscle forms the myocardium</a:t>
            </a:r>
          </a:p>
        </p:txBody>
      </p:sp>
      <p:sp>
        <p:nvSpPr>
          <p:cNvPr id="18" name="Rectangle 17">
            <a:extLst>
              <a:ext uri="{FF2B5EF4-FFF2-40B4-BE49-F238E27FC236}">
                <a16:creationId xmlns:a16="http://schemas.microsoft.com/office/drawing/2014/main" id="{97E4CE88-E780-4BBE-A391-83ACDC8FF011}"/>
              </a:ext>
            </a:extLst>
          </p:cNvPr>
          <p:cNvSpPr>
            <a:spLocks noGrp="1"/>
          </p:cNvSpPr>
          <p:nvPr/>
        </p:nvSpPr>
        <p:spPr>
          <a:xfrm>
            <a:off x="5210175" y="3467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5</a:t>
            </a:r>
          </a:p>
        </p:txBody>
      </p:sp>
      <p:sp>
        <p:nvSpPr>
          <p:cNvPr id="19" name="Rectangle 18">
            <a:extLst>
              <a:ext uri="{FF2B5EF4-FFF2-40B4-BE49-F238E27FC236}">
                <a16:creationId xmlns:a16="http://schemas.microsoft.com/office/drawing/2014/main" id="{D490366C-F9F6-4B92-BB7C-B793171299D6}"/>
              </a:ext>
            </a:extLst>
          </p:cNvPr>
          <p:cNvSpPr>
            <a:spLocks noGrp="1"/>
          </p:cNvSpPr>
          <p:nvPr/>
        </p:nvSpPr>
        <p:spPr>
          <a:xfrm>
            <a:off x="5591175" y="3448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Smooth muscle lines blood vessels and hollow organs</a:t>
            </a:r>
          </a:p>
        </p:txBody>
      </p:sp>
      <p:sp>
        <p:nvSpPr>
          <p:cNvPr id="20" name="Rectangle 19">
            <a:extLst>
              <a:ext uri="{FF2B5EF4-FFF2-40B4-BE49-F238E27FC236}">
                <a16:creationId xmlns:a16="http://schemas.microsoft.com/office/drawing/2014/main" id="{AB8CB1CE-37B5-4775-AF35-993E37EBA105}"/>
              </a:ext>
            </a:extLst>
          </p:cNvPr>
          <p:cNvSpPr>
            <a:spLocks noGrp="1"/>
          </p:cNvSpPr>
          <p:nvPr/>
        </p:nvSpPr>
        <p:spPr>
          <a:xfrm>
            <a:off x="5210175" y="3848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6</a:t>
            </a:r>
          </a:p>
        </p:txBody>
      </p:sp>
      <p:sp>
        <p:nvSpPr>
          <p:cNvPr id="21" name="Rectangle 20">
            <a:extLst>
              <a:ext uri="{FF2B5EF4-FFF2-40B4-BE49-F238E27FC236}">
                <a16:creationId xmlns:a16="http://schemas.microsoft.com/office/drawing/2014/main" id="{5403FBA9-A150-4DE3-ADBD-D10479212839}"/>
              </a:ext>
            </a:extLst>
          </p:cNvPr>
          <p:cNvSpPr>
            <a:spLocks noGrp="1"/>
          </p:cNvSpPr>
          <p:nvPr/>
        </p:nvSpPr>
        <p:spPr>
          <a:xfrm>
            <a:off x="5591175" y="3829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Contraction requires energy, oxygen and electrolytes</a:t>
            </a:r>
          </a:p>
        </p:txBody>
      </p:sp>
      <p:sp>
        <p:nvSpPr>
          <p:cNvPr id="22" name="Rectangle: Rounded Corners 21">
            <a:extLst>
              <a:ext uri="{FF2B5EF4-FFF2-40B4-BE49-F238E27FC236}">
                <a16:creationId xmlns:a16="http://schemas.microsoft.com/office/drawing/2014/main" id="{99DFDEFD-9CA2-474E-AB6B-0B00411A96D9}"/>
              </a:ext>
            </a:extLst>
          </p:cNvPr>
          <p:cNvSpPr>
            <a:spLocks noGrp="1"/>
          </p:cNvSpPr>
          <p:nvPr/>
        </p:nvSpPr>
        <p:spPr>
          <a:xfrm>
            <a:off x="5000625" y="4524375"/>
            <a:ext cx="3048000" cy="1285875"/>
          </a:xfrm>
          <a:prstGeom prst="roundRect">
            <a:avLst>
              <a:gd name="adj" fmla="val 13333"/>
            </a:avLst>
          </a:prstGeom>
          <a:solidFill>
            <a:srgbClr val="EDF7F1"/>
          </a:solidFill>
          <a:ln w="9525">
            <a:solidFill>
              <a:srgbClr val="EDF7F1"/>
            </a:solidFill>
            <a:prstDash val="solid"/>
          </a:ln>
        </p:spPr>
        <p:txBody>
          <a:bodyPr/>
          <a:lstStyle/>
          <a:p>
            <a:endParaRPr lang="en-GB"/>
          </a:p>
        </p:txBody>
      </p:sp>
      <p:sp>
        <p:nvSpPr>
          <p:cNvPr id="23" name="Rectangle 22">
            <a:extLst>
              <a:ext uri="{FF2B5EF4-FFF2-40B4-BE49-F238E27FC236}">
                <a16:creationId xmlns:a16="http://schemas.microsoft.com/office/drawing/2014/main" id="{D440CCB2-BD71-4AC1-AC5C-648E768C4F95}"/>
              </a:ext>
            </a:extLst>
          </p:cNvPr>
          <p:cNvSpPr>
            <a:spLocks noGrp="1"/>
          </p:cNvSpPr>
          <p:nvPr/>
        </p:nvSpPr>
        <p:spPr>
          <a:xfrm>
            <a:off x="5000625" y="4524375"/>
            <a:ext cx="66675" cy="1285875"/>
          </a:xfrm>
          <a:prstGeom prst="rect">
            <a:avLst/>
          </a:prstGeom>
          <a:solidFill>
            <a:srgbClr val="4D9B74"/>
          </a:solidFill>
          <a:ln w="0">
            <a:noFill/>
          </a:ln>
        </p:spPr>
        <p:txBody>
          <a:bodyPr/>
          <a:lstStyle/>
          <a:p>
            <a:endParaRPr lang="en-GB"/>
          </a:p>
        </p:txBody>
      </p:sp>
      <p:sp>
        <p:nvSpPr>
          <p:cNvPr id="24" name="Rectangle 23">
            <a:extLst>
              <a:ext uri="{FF2B5EF4-FFF2-40B4-BE49-F238E27FC236}">
                <a16:creationId xmlns:a16="http://schemas.microsoft.com/office/drawing/2014/main" id="{94DAA976-12DF-4B5A-9A0E-2BD9414060A9}"/>
              </a:ext>
            </a:extLst>
          </p:cNvPr>
          <p:cNvSpPr>
            <a:spLocks noGrp="1"/>
          </p:cNvSpPr>
          <p:nvPr/>
        </p:nvSpPr>
        <p:spPr>
          <a:xfrm>
            <a:off x="5229225"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Main job</a:t>
            </a:r>
          </a:p>
        </p:txBody>
      </p:sp>
      <p:sp>
        <p:nvSpPr>
          <p:cNvPr id="25" name="Rectangle 24">
            <a:extLst>
              <a:ext uri="{FF2B5EF4-FFF2-40B4-BE49-F238E27FC236}">
                <a16:creationId xmlns:a16="http://schemas.microsoft.com/office/drawing/2014/main" id="{4AC49744-0A61-458F-A7FB-C3BD00FB5CFA}"/>
              </a:ext>
            </a:extLst>
          </p:cNvPr>
          <p:cNvSpPr>
            <a:spLocks noGrp="1"/>
          </p:cNvSpPr>
          <p:nvPr/>
        </p:nvSpPr>
        <p:spPr>
          <a:xfrm>
            <a:off x="5229225" y="5038725"/>
            <a:ext cx="2647950" cy="638175"/>
          </a:xfrm>
          <a:prstGeom prst="rect">
            <a:avLst/>
          </a:prstGeom>
          <a:noFill/>
          <a:ln w="0">
            <a:noFill/>
          </a:ln>
        </p:spPr>
        <p:txBody>
          <a:bodyPr wrap="square" lIns="0" tIns="0" rIns="0" bIns="0" anchor="t">
            <a:normAutofit fontScale="94186"/>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Muscles create movement, maintain posture, move substances and generate heat.</a:t>
            </a:r>
          </a:p>
        </p:txBody>
      </p:sp>
      <p:sp>
        <p:nvSpPr>
          <p:cNvPr id="26" name="Rectangle: Rounded Corners 25">
            <a:extLst>
              <a:ext uri="{FF2B5EF4-FFF2-40B4-BE49-F238E27FC236}">
                <a16:creationId xmlns:a16="http://schemas.microsoft.com/office/drawing/2014/main" id="{7DF5D551-2F98-4322-AAD9-32BC639A872F}"/>
              </a:ext>
            </a:extLst>
          </p:cNvPr>
          <p:cNvSpPr>
            <a:spLocks noGrp="1"/>
          </p:cNvSpPr>
          <p:nvPr/>
        </p:nvSpPr>
        <p:spPr>
          <a:xfrm>
            <a:off x="8286750" y="4524375"/>
            <a:ext cx="3048000" cy="1285875"/>
          </a:xfrm>
          <a:prstGeom prst="roundRect">
            <a:avLst>
              <a:gd name="adj" fmla="val 13333"/>
            </a:avLst>
          </a:prstGeom>
          <a:solidFill>
            <a:srgbClr val="F4F8FA"/>
          </a:solidFill>
          <a:ln w="9525">
            <a:solidFill>
              <a:srgbClr val="F4F8FA"/>
            </a:solidFill>
            <a:prstDash val="solid"/>
          </a:ln>
        </p:spPr>
        <p:txBody>
          <a:bodyPr/>
          <a:lstStyle/>
          <a:p>
            <a:endParaRPr lang="en-GB"/>
          </a:p>
        </p:txBody>
      </p:sp>
      <p:sp>
        <p:nvSpPr>
          <p:cNvPr id="27" name="Rectangle 26">
            <a:extLst>
              <a:ext uri="{FF2B5EF4-FFF2-40B4-BE49-F238E27FC236}">
                <a16:creationId xmlns:a16="http://schemas.microsoft.com/office/drawing/2014/main" id="{B17B39FA-4D79-4E3D-A6E3-A07915D25299}"/>
              </a:ext>
            </a:extLst>
          </p:cNvPr>
          <p:cNvSpPr>
            <a:spLocks noGrp="1"/>
          </p:cNvSpPr>
          <p:nvPr/>
        </p:nvSpPr>
        <p:spPr>
          <a:xfrm>
            <a:off x="8286750" y="4524375"/>
            <a:ext cx="66675" cy="1285875"/>
          </a:xfrm>
          <a:prstGeom prst="rect">
            <a:avLst/>
          </a:prstGeom>
          <a:solidFill>
            <a:srgbClr val="15344C"/>
          </a:solidFill>
          <a:ln w="0">
            <a:noFill/>
          </a:ln>
        </p:spPr>
        <p:txBody>
          <a:bodyPr/>
          <a:lstStyle/>
          <a:p>
            <a:endParaRPr lang="en-GB"/>
          </a:p>
        </p:txBody>
      </p:sp>
      <p:sp>
        <p:nvSpPr>
          <p:cNvPr id="28" name="Rectangle 27">
            <a:extLst>
              <a:ext uri="{FF2B5EF4-FFF2-40B4-BE49-F238E27FC236}">
                <a16:creationId xmlns:a16="http://schemas.microsoft.com/office/drawing/2014/main" id="{E8EF58A7-9C0D-4AAC-9D4A-EA5B25A350CA}"/>
              </a:ext>
            </a:extLst>
          </p:cNvPr>
          <p:cNvSpPr>
            <a:spLocks noGrp="1"/>
          </p:cNvSpPr>
          <p:nvPr/>
        </p:nvSpPr>
        <p:spPr>
          <a:xfrm>
            <a:off x="8515350"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Works with</a:t>
            </a:r>
          </a:p>
        </p:txBody>
      </p:sp>
      <p:sp>
        <p:nvSpPr>
          <p:cNvPr id="29" name="Rectangle 28">
            <a:extLst>
              <a:ext uri="{FF2B5EF4-FFF2-40B4-BE49-F238E27FC236}">
                <a16:creationId xmlns:a16="http://schemas.microsoft.com/office/drawing/2014/main" id="{0025DA6C-E7F2-4DD3-BDBA-C8340FB3650E}"/>
              </a:ext>
            </a:extLst>
          </p:cNvPr>
          <p:cNvSpPr>
            <a:spLocks noGrp="1"/>
          </p:cNvSpPr>
          <p:nvPr/>
        </p:nvSpPr>
        <p:spPr>
          <a:xfrm>
            <a:off x="8515350" y="5038725"/>
            <a:ext cx="2647950" cy="638175"/>
          </a:xfrm>
          <a:prstGeom prst="rect">
            <a:avLst/>
          </a:prstGeom>
          <a:noFill/>
          <a:ln w="0">
            <a:noFill/>
          </a:ln>
        </p:spPr>
        <p:txBody>
          <a:bodyPr wrap="square" lIns="0" tIns="0" rIns="0" bIns="0" anchor="t">
            <a:normAutofit fontScale="89224"/>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Nerves trigger contraction. Blood supplies oxygen and fuel. Muscles support venous return and breathing.</a:t>
            </a:r>
          </a:p>
        </p:txBody>
      </p:sp>
      <p:sp>
        <p:nvSpPr>
          <p:cNvPr id="30" name="Rectangle: Rounded Corners 29">
            <a:extLst>
              <a:ext uri="{FF2B5EF4-FFF2-40B4-BE49-F238E27FC236}">
                <a16:creationId xmlns:a16="http://schemas.microsoft.com/office/drawing/2014/main" id="{BD587ED8-2458-461D-A4A2-A92FDE488DEB}"/>
              </a:ext>
            </a:extLst>
          </p:cNvPr>
          <p:cNvSpPr>
            <a:spLocks noGrp="1"/>
          </p:cNvSpPr>
          <p:nvPr/>
        </p:nvSpPr>
        <p:spPr>
          <a:xfrm>
            <a:off x="514350" y="6162675"/>
            <a:ext cx="11163300" cy="400050"/>
          </a:xfrm>
          <a:prstGeom prst="roundRect">
            <a:avLst>
              <a:gd name="adj" fmla="val 30952"/>
            </a:avLst>
          </a:prstGeom>
          <a:solidFill>
            <a:srgbClr val="EDF7F1"/>
          </a:solidFill>
          <a:ln w="9525">
            <a:solidFill>
              <a:srgbClr val="EDF7F1"/>
            </a:solidFill>
            <a:prstDash val="solid"/>
          </a:ln>
        </p:spPr>
        <p:txBody>
          <a:bodyPr/>
          <a:lstStyle/>
          <a:p>
            <a:endParaRPr lang="en-GB"/>
          </a:p>
        </p:txBody>
      </p:sp>
      <p:sp>
        <p:nvSpPr>
          <p:cNvPr id="31" name="Rectangle 30">
            <a:extLst>
              <a:ext uri="{FF2B5EF4-FFF2-40B4-BE49-F238E27FC236}">
                <a16:creationId xmlns:a16="http://schemas.microsoft.com/office/drawing/2014/main" id="{BCB5C308-3503-4033-978A-50838783D35A}"/>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Skeletal, cardiac and smooth muscle have different structures and control mechanisms.</a:t>
            </a:r>
          </a:p>
        </p:txBody>
      </p:sp>
    </p:spTree>
    <p:extLst>
      <p:ext uri="{BB962C8B-B14F-4D97-AF65-F5344CB8AC3E}">
        <p14:creationId xmlns:p14="http://schemas.microsoft.com/office/powerpoint/2010/main" val="7066661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geing muscle loss venous return blood pressure homeostasis vertical diagram">
            <a:extLst>
              <a:ext uri="{FF2B5EF4-FFF2-40B4-BE49-F238E27FC236}">
                <a16:creationId xmlns:a16="http://schemas.microsoft.com/office/drawing/2014/main" id="{F426DEF5-E8C1-33DD-B26E-FCCF4199DA69}"/>
              </a:ext>
            </a:extLst>
          </p:cNvPr>
          <p:cNvPicPr>
            <a:picLocks noChangeAspect="1"/>
          </p:cNvPicPr>
          <p:nvPr/>
        </p:nvPicPr>
        <p:blipFill>
          <a:blip r:embed="rId2"/>
          <a:stretch>
            <a:fillRect/>
          </a:stretch>
        </p:blipFill>
        <p:spPr>
          <a:xfrm>
            <a:off x="4112323" y="457200"/>
            <a:ext cx="3967353" cy="5943600"/>
          </a:xfrm>
          <a:prstGeom prst="rect">
            <a:avLst/>
          </a:prstGeom>
        </p:spPr>
      </p:pic>
    </p:spTree>
    <p:extLst>
      <p:ext uri="{BB962C8B-B14F-4D97-AF65-F5344CB8AC3E}">
        <p14:creationId xmlns:p14="http://schemas.microsoft.com/office/powerpoint/2010/main" val="37364165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095D7A28-8D1D-4E89-B0D9-538EBF796F43}"/>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E2312D80-F620-477F-9935-7C1D353148DF}"/>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SKELETAL EXAMPLE</a:t>
            </a:r>
          </a:p>
        </p:txBody>
      </p:sp>
      <p:sp>
        <p:nvSpPr>
          <p:cNvPr id="3" name="Rectangle 2">
            <a:extLst>
              <a:ext uri="{FF2B5EF4-FFF2-40B4-BE49-F238E27FC236}">
                <a16:creationId xmlns:a16="http://schemas.microsoft.com/office/drawing/2014/main" id="{D5ABDED5-1F40-4930-97B6-9D4612C3FFAD}"/>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prolonged immobility</a:t>
            </a:r>
          </a:p>
        </p:txBody>
      </p:sp>
      <p:sp>
        <p:nvSpPr>
          <p:cNvPr id="4" name="Rectangle 3">
            <a:extLst>
              <a:ext uri="{FF2B5EF4-FFF2-40B4-BE49-F238E27FC236}">
                <a16:creationId xmlns:a16="http://schemas.microsoft.com/office/drawing/2014/main" id="{32DADAD9-E5EF-4088-803B-C4A8C6C3C630}"/>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45</a:t>
            </a:r>
          </a:p>
        </p:txBody>
      </p:sp>
      <p:sp>
        <p:nvSpPr>
          <p:cNvPr id="5" name="Rectangle 4">
            <a:extLst>
              <a:ext uri="{FF2B5EF4-FFF2-40B4-BE49-F238E27FC236}">
                <a16:creationId xmlns:a16="http://schemas.microsoft.com/office/drawing/2014/main" id="{6BAE1B06-D48E-46A4-9D1C-418B3487536A}"/>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B3D7A345-99AA-4F9A-A4BA-6D416E128C8B}"/>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4D9B74"/>
                </a:solidFill>
                <a:latin typeface="Nimbus Sans"/>
                <a:ea typeface="Nimbus Sans"/>
                <a:cs typeface="Nimbus Sans"/>
              </a:defRPr>
            </a:pPr>
            <a:r>
              <a:rPr sz="900" b="1">
                <a:solidFill>
                  <a:srgbClr val="4D9B74"/>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561F78A7-E2D7-48D4-8E87-070CD1A6F333}"/>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BA5540DF-919D-4EBA-B161-5A540C7243C2}"/>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PATIENT SNAPSHOT</a:t>
            </a:r>
          </a:p>
        </p:txBody>
      </p:sp>
      <p:sp>
        <p:nvSpPr>
          <p:cNvPr id="9" name="Rectangle 8">
            <a:extLst>
              <a:ext uri="{FF2B5EF4-FFF2-40B4-BE49-F238E27FC236}">
                <a16:creationId xmlns:a16="http://schemas.microsoft.com/office/drawing/2014/main" id="{7DC8B84D-678A-4FCF-8530-4567D84F096E}"/>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Limited mobility for 3 weeks</a:t>
            </a:r>
          </a:p>
        </p:txBody>
      </p:sp>
      <p:sp>
        <p:nvSpPr>
          <p:cNvPr id="10" name="Rectangle 9">
            <a:extLst>
              <a:ext uri="{FF2B5EF4-FFF2-40B4-BE49-F238E27FC236}">
                <a16:creationId xmlns:a16="http://schemas.microsoft.com/office/drawing/2014/main" id="{0EEDEF8C-5D5E-4899-A067-F7FD0C3DC559}"/>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patient has reduced weight-bearing after surgery and reports stiffness and weakness.</a:t>
            </a:r>
          </a:p>
        </p:txBody>
      </p:sp>
      <p:sp>
        <p:nvSpPr>
          <p:cNvPr id="11" name="Rectangle 10">
            <a:extLst>
              <a:ext uri="{FF2B5EF4-FFF2-40B4-BE49-F238E27FC236}">
                <a16:creationId xmlns:a16="http://schemas.microsoft.com/office/drawing/2014/main" id="{DC173674-44DA-4851-B290-F99091732EB9}"/>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Which systems may be affected?</a:t>
            </a:r>
          </a:p>
        </p:txBody>
      </p:sp>
      <p:sp>
        <p:nvSpPr>
          <p:cNvPr id="12" name="Rectangle: Rounded Corners 11">
            <a:extLst>
              <a:ext uri="{FF2B5EF4-FFF2-40B4-BE49-F238E27FC236}">
                <a16:creationId xmlns:a16="http://schemas.microsoft.com/office/drawing/2014/main" id="{9BEA164C-85E2-4838-B8AC-A50D21BB0D7C}"/>
              </a:ext>
            </a:extLst>
          </p:cNvPr>
          <p:cNvSpPr>
            <a:spLocks noGrp="1"/>
          </p:cNvSpPr>
          <p:nvPr/>
        </p:nvSpPr>
        <p:spPr>
          <a:xfrm>
            <a:off x="4810125" y="1504950"/>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13" name="Rectangle 12">
            <a:extLst>
              <a:ext uri="{FF2B5EF4-FFF2-40B4-BE49-F238E27FC236}">
                <a16:creationId xmlns:a16="http://schemas.microsoft.com/office/drawing/2014/main" id="{2A52547B-A0AC-40BA-87F6-69EB34284293}"/>
              </a:ext>
            </a:extLst>
          </p:cNvPr>
          <p:cNvSpPr>
            <a:spLocks noGrp="1"/>
          </p:cNvSpPr>
          <p:nvPr/>
        </p:nvSpPr>
        <p:spPr>
          <a:xfrm>
            <a:off x="4810125" y="1504950"/>
            <a:ext cx="66675" cy="1666875"/>
          </a:xfrm>
          <a:prstGeom prst="rect">
            <a:avLst/>
          </a:prstGeom>
          <a:solidFill>
            <a:srgbClr val="4D9B74"/>
          </a:solidFill>
          <a:ln w="0">
            <a:noFill/>
          </a:ln>
        </p:spPr>
        <p:txBody>
          <a:bodyPr/>
          <a:lstStyle/>
          <a:p>
            <a:endParaRPr lang="en-GB"/>
          </a:p>
        </p:txBody>
      </p:sp>
      <p:sp>
        <p:nvSpPr>
          <p:cNvPr id="14" name="Rectangle 13">
            <a:extLst>
              <a:ext uri="{FF2B5EF4-FFF2-40B4-BE49-F238E27FC236}">
                <a16:creationId xmlns:a16="http://schemas.microsoft.com/office/drawing/2014/main" id="{8B1652C9-73A6-4303-95EE-9F83D863FA09}"/>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Bones and joints</a:t>
            </a:r>
          </a:p>
        </p:txBody>
      </p:sp>
      <p:sp>
        <p:nvSpPr>
          <p:cNvPr id="15" name="Rectangle 14">
            <a:extLst>
              <a:ext uri="{FF2B5EF4-FFF2-40B4-BE49-F238E27FC236}">
                <a16:creationId xmlns:a16="http://schemas.microsoft.com/office/drawing/2014/main" id="{FE073EA9-EC6A-4050-85C1-05DF65663FC2}"/>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Reduced loading contributes to bone loss and joint stiffness over time.</a:t>
            </a:r>
          </a:p>
        </p:txBody>
      </p:sp>
      <p:sp>
        <p:nvSpPr>
          <p:cNvPr id="16" name="Rectangle: Rounded Corners 15">
            <a:extLst>
              <a:ext uri="{FF2B5EF4-FFF2-40B4-BE49-F238E27FC236}">
                <a16:creationId xmlns:a16="http://schemas.microsoft.com/office/drawing/2014/main" id="{47241742-E400-4AA5-8E81-83D3520E04E3}"/>
              </a:ext>
            </a:extLst>
          </p:cNvPr>
          <p:cNvSpPr>
            <a:spLocks noGrp="1"/>
          </p:cNvSpPr>
          <p:nvPr/>
        </p:nvSpPr>
        <p:spPr>
          <a:xfrm>
            <a:off x="8191500" y="1504950"/>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17" name="Rectangle 16">
            <a:extLst>
              <a:ext uri="{FF2B5EF4-FFF2-40B4-BE49-F238E27FC236}">
                <a16:creationId xmlns:a16="http://schemas.microsoft.com/office/drawing/2014/main" id="{4A372AF2-5861-4E32-86ED-84052592F24D}"/>
              </a:ext>
            </a:extLst>
          </p:cNvPr>
          <p:cNvSpPr>
            <a:spLocks noGrp="1"/>
          </p:cNvSpPr>
          <p:nvPr/>
        </p:nvSpPr>
        <p:spPr>
          <a:xfrm>
            <a:off x="8191500" y="1504950"/>
            <a:ext cx="66675" cy="1666875"/>
          </a:xfrm>
          <a:prstGeom prst="rect">
            <a:avLst/>
          </a:prstGeom>
          <a:solidFill>
            <a:srgbClr val="F28C3A"/>
          </a:solidFill>
          <a:ln w="0">
            <a:noFill/>
          </a:ln>
        </p:spPr>
        <p:txBody>
          <a:bodyPr/>
          <a:lstStyle/>
          <a:p>
            <a:endParaRPr lang="en-GB"/>
          </a:p>
        </p:txBody>
      </p:sp>
      <p:sp>
        <p:nvSpPr>
          <p:cNvPr id="18" name="Rectangle 17">
            <a:extLst>
              <a:ext uri="{FF2B5EF4-FFF2-40B4-BE49-F238E27FC236}">
                <a16:creationId xmlns:a16="http://schemas.microsoft.com/office/drawing/2014/main" id="{5F1B37AD-296C-4D84-995E-BEC99994EDA5}"/>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Muscles</a:t>
            </a:r>
          </a:p>
        </p:txBody>
      </p:sp>
      <p:sp>
        <p:nvSpPr>
          <p:cNvPr id="19" name="Rectangle 18">
            <a:extLst>
              <a:ext uri="{FF2B5EF4-FFF2-40B4-BE49-F238E27FC236}">
                <a16:creationId xmlns:a16="http://schemas.microsoft.com/office/drawing/2014/main" id="{BA7E00AC-21C9-408D-A9DE-4041C94F1E19}"/>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Disuse reduces muscle strength and endurance.</a:t>
            </a:r>
          </a:p>
        </p:txBody>
      </p:sp>
      <p:sp>
        <p:nvSpPr>
          <p:cNvPr id="20" name="Rectangle: Rounded Corners 19">
            <a:extLst>
              <a:ext uri="{FF2B5EF4-FFF2-40B4-BE49-F238E27FC236}">
                <a16:creationId xmlns:a16="http://schemas.microsoft.com/office/drawing/2014/main" id="{1D4D2E90-FFCA-41EF-A7A8-322BF6114228}"/>
              </a:ext>
            </a:extLst>
          </p:cNvPr>
          <p:cNvSpPr>
            <a:spLocks noGrp="1"/>
          </p:cNvSpPr>
          <p:nvPr/>
        </p:nvSpPr>
        <p:spPr>
          <a:xfrm>
            <a:off x="4810125" y="3457575"/>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21" name="Rectangle 20">
            <a:extLst>
              <a:ext uri="{FF2B5EF4-FFF2-40B4-BE49-F238E27FC236}">
                <a16:creationId xmlns:a16="http://schemas.microsoft.com/office/drawing/2014/main" id="{A9BB4923-5FB1-4BE0-A122-27F4FD01AE2D}"/>
              </a:ext>
            </a:extLst>
          </p:cNvPr>
          <p:cNvSpPr>
            <a:spLocks noGrp="1"/>
          </p:cNvSpPr>
          <p:nvPr/>
        </p:nvSpPr>
        <p:spPr>
          <a:xfrm>
            <a:off x="4810125" y="3457575"/>
            <a:ext cx="66675" cy="1666875"/>
          </a:xfrm>
          <a:prstGeom prst="rect">
            <a:avLst/>
          </a:prstGeom>
          <a:solidFill>
            <a:srgbClr val="178A92"/>
          </a:solidFill>
          <a:ln w="0">
            <a:noFill/>
          </a:ln>
        </p:spPr>
        <p:txBody>
          <a:bodyPr/>
          <a:lstStyle/>
          <a:p>
            <a:endParaRPr lang="en-GB"/>
          </a:p>
        </p:txBody>
      </p:sp>
      <p:sp>
        <p:nvSpPr>
          <p:cNvPr id="22" name="Rectangle 21">
            <a:extLst>
              <a:ext uri="{FF2B5EF4-FFF2-40B4-BE49-F238E27FC236}">
                <a16:creationId xmlns:a16="http://schemas.microsoft.com/office/drawing/2014/main" id="{AEFC195F-EC85-4F20-8506-C5544B1EAC27}"/>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Circulation and lungs</a:t>
            </a:r>
          </a:p>
        </p:txBody>
      </p:sp>
      <p:sp>
        <p:nvSpPr>
          <p:cNvPr id="23" name="Rectangle 22">
            <a:extLst>
              <a:ext uri="{FF2B5EF4-FFF2-40B4-BE49-F238E27FC236}">
                <a16:creationId xmlns:a16="http://schemas.microsoft.com/office/drawing/2014/main" id="{D544786E-B2F6-40B1-A583-59F21690655C}"/>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Less movement reduces the muscle pump and can reduce ventilation depth.</a:t>
            </a:r>
          </a:p>
        </p:txBody>
      </p:sp>
      <p:sp>
        <p:nvSpPr>
          <p:cNvPr id="24" name="Rectangle: Rounded Corners 23">
            <a:extLst>
              <a:ext uri="{FF2B5EF4-FFF2-40B4-BE49-F238E27FC236}">
                <a16:creationId xmlns:a16="http://schemas.microsoft.com/office/drawing/2014/main" id="{07CE76CD-A80F-4993-A466-ED193CEC4919}"/>
              </a:ext>
            </a:extLst>
          </p:cNvPr>
          <p:cNvSpPr>
            <a:spLocks noGrp="1"/>
          </p:cNvSpPr>
          <p:nvPr/>
        </p:nvSpPr>
        <p:spPr>
          <a:xfrm>
            <a:off x="8191500" y="3457575"/>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25" name="Rectangle 24">
            <a:extLst>
              <a:ext uri="{FF2B5EF4-FFF2-40B4-BE49-F238E27FC236}">
                <a16:creationId xmlns:a16="http://schemas.microsoft.com/office/drawing/2014/main" id="{6135B195-1FB2-42F9-B824-F7EF6B8DDAE4}"/>
              </a:ext>
            </a:extLst>
          </p:cNvPr>
          <p:cNvSpPr>
            <a:spLocks noGrp="1"/>
          </p:cNvSpPr>
          <p:nvPr/>
        </p:nvSpPr>
        <p:spPr>
          <a:xfrm>
            <a:off x="8191500" y="3457575"/>
            <a:ext cx="66675" cy="1666875"/>
          </a:xfrm>
          <a:prstGeom prst="rect">
            <a:avLst/>
          </a:prstGeom>
          <a:solidFill>
            <a:srgbClr val="EF6A5B"/>
          </a:solidFill>
          <a:ln w="0">
            <a:noFill/>
          </a:ln>
        </p:spPr>
        <p:txBody>
          <a:bodyPr/>
          <a:lstStyle/>
          <a:p>
            <a:endParaRPr lang="en-GB"/>
          </a:p>
        </p:txBody>
      </p:sp>
      <p:sp>
        <p:nvSpPr>
          <p:cNvPr id="26" name="Rectangle 25">
            <a:extLst>
              <a:ext uri="{FF2B5EF4-FFF2-40B4-BE49-F238E27FC236}">
                <a16:creationId xmlns:a16="http://schemas.microsoft.com/office/drawing/2014/main" id="{E9C223C6-1AEA-4980-95F1-8E6BC2B8CED3}"/>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Skin</a:t>
            </a:r>
          </a:p>
        </p:txBody>
      </p:sp>
      <p:sp>
        <p:nvSpPr>
          <p:cNvPr id="27" name="Rectangle 26">
            <a:extLst>
              <a:ext uri="{FF2B5EF4-FFF2-40B4-BE49-F238E27FC236}">
                <a16:creationId xmlns:a16="http://schemas.microsoft.com/office/drawing/2014/main" id="{02A1DA13-2EA1-4138-B03C-23E3A6EEAFA5}"/>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Sustained pressure raises the risk of tissue damage.</a:t>
            </a:r>
          </a:p>
        </p:txBody>
      </p:sp>
      <p:sp>
        <p:nvSpPr>
          <p:cNvPr id="28" name="Rectangle: Rounded Corners 27">
            <a:extLst>
              <a:ext uri="{FF2B5EF4-FFF2-40B4-BE49-F238E27FC236}">
                <a16:creationId xmlns:a16="http://schemas.microsoft.com/office/drawing/2014/main" id="{E1C20522-F0BC-42E2-ABF8-6EB87AA43C1D}"/>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D82ACB0B-CE55-4DF8-A483-3A45BE6FD9EF}"/>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Safe conclusion: immobility affects several systems, so prevention requires movement, positioning and multidisciplinary care.</a:t>
            </a:r>
          </a:p>
        </p:txBody>
      </p:sp>
    </p:spTree>
    <p:extLst>
      <p:ext uri="{BB962C8B-B14F-4D97-AF65-F5344CB8AC3E}">
        <p14:creationId xmlns:p14="http://schemas.microsoft.com/office/powerpoint/2010/main" val="10589779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E79E3E0D-4EAD-4CD9-B794-FBED5512C0D8}"/>
              </a:ext>
            </a:extLst>
          </p:cNvPr>
          <p:cNvSpPr>
            <a:spLocks noGrp="1"/>
          </p:cNvSpPr>
          <p:nvPr/>
        </p:nvSpPr>
        <p:spPr>
          <a:xfrm>
            <a:off x="0" y="0"/>
            <a:ext cx="142875" cy="6858000"/>
          </a:xfrm>
          <a:prstGeom prst="rect">
            <a:avLst/>
          </a:prstGeom>
          <a:solidFill>
            <a:srgbClr val="4D9B74"/>
          </a:solidFill>
          <a:ln w="0">
            <a:noFill/>
          </a:ln>
        </p:spPr>
        <p:txBody>
          <a:bodyPr/>
          <a:lstStyle/>
          <a:p>
            <a:endParaRPr lang="en-GB"/>
          </a:p>
        </p:txBody>
      </p:sp>
      <p:sp>
        <p:nvSpPr>
          <p:cNvPr id="2" name="Rectangle 1">
            <a:extLst>
              <a:ext uri="{FF2B5EF4-FFF2-40B4-BE49-F238E27FC236}">
                <a16:creationId xmlns:a16="http://schemas.microsoft.com/office/drawing/2014/main" id="{6F3B9146-AFBE-4E9F-9D5C-0A23088CD56F}"/>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4D9B74"/>
                </a:solidFill>
                <a:latin typeface="Nimbus Sans"/>
                <a:ea typeface="Nimbus Sans"/>
                <a:cs typeface="Nimbus Sans"/>
              </a:defRPr>
            </a:pPr>
            <a:r>
              <a:rPr sz="1050" b="1">
                <a:solidFill>
                  <a:srgbClr val="4D9B74"/>
                </a:solidFill>
                <a:latin typeface="Nimbus Sans"/>
                <a:ea typeface="Nimbus Sans"/>
                <a:cs typeface="Nimbus Sans"/>
              </a:rPr>
              <a:t>MUSCULAR EXAMPLE</a:t>
            </a:r>
          </a:p>
        </p:txBody>
      </p:sp>
      <p:sp>
        <p:nvSpPr>
          <p:cNvPr id="3" name="Rectangle 2">
            <a:extLst>
              <a:ext uri="{FF2B5EF4-FFF2-40B4-BE49-F238E27FC236}">
                <a16:creationId xmlns:a16="http://schemas.microsoft.com/office/drawing/2014/main" id="{139C5D8F-310F-417D-96CE-B119F580FAB0}"/>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climbing one flight of stairs</a:t>
            </a:r>
          </a:p>
        </p:txBody>
      </p:sp>
      <p:sp>
        <p:nvSpPr>
          <p:cNvPr id="4" name="Rectangle 3">
            <a:extLst>
              <a:ext uri="{FF2B5EF4-FFF2-40B4-BE49-F238E27FC236}">
                <a16:creationId xmlns:a16="http://schemas.microsoft.com/office/drawing/2014/main" id="{09F8C5A8-F315-4323-955D-4B2A0BCD9170}"/>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48</a:t>
            </a:r>
          </a:p>
        </p:txBody>
      </p:sp>
      <p:sp>
        <p:nvSpPr>
          <p:cNvPr id="5" name="Rectangle 4">
            <a:extLst>
              <a:ext uri="{FF2B5EF4-FFF2-40B4-BE49-F238E27FC236}">
                <a16:creationId xmlns:a16="http://schemas.microsoft.com/office/drawing/2014/main" id="{EEEFD3A8-ED58-49FD-9349-1EBBFA9B4A8D}"/>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A1279B72-8CE8-4DA0-97B8-4F9AB3455D9F}"/>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4D9B74"/>
                </a:solidFill>
                <a:latin typeface="Nimbus Sans"/>
                <a:ea typeface="Nimbus Sans"/>
                <a:cs typeface="Nimbus Sans"/>
              </a:defRPr>
            </a:pPr>
            <a:r>
              <a:rPr sz="900" b="1">
                <a:solidFill>
                  <a:srgbClr val="4D9B74"/>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BCA648BB-3447-480A-9EE5-62878EEC8961}"/>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3C1FABC6-68CC-4FEC-87F3-4C7B127F02B9}"/>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OBSERVATION</a:t>
            </a:r>
          </a:p>
        </p:txBody>
      </p:sp>
      <p:sp>
        <p:nvSpPr>
          <p:cNvPr id="9" name="Rectangle 8">
            <a:extLst>
              <a:ext uri="{FF2B5EF4-FFF2-40B4-BE49-F238E27FC236}">
                <a16:creationId xmlns:a16="http://schemas.microsoft.com/office/drawing/2014/main" id="{66130328-97C7-4C68-B82F-CE43407407AE}"/>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HR and RR rise</a:t>
            </a:r>
          </a:p>
        </p:txBody>
      </p:sp>
      <p:sp>
        <p:nvSpPr>
          <p:cNvPr id="10" name="Rectangle 9">
            <a:extLst>
              <a:ext uri="{FF2B5EF4-FFF2-40B4-BE49-F238E27FC236}">
                <a16:creationId xmlns:a16="http://schemas.microsoft.com/office/drawing/2014/main" id="{462F7766-20FB-4F1F-B26A-9518C252DC71}"/>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leg muscles work harder. The person breathes faster and feels warmer, then recovers after stopping.</a:t>
            </a:r>
          </a:p>
        </p:txBody>
      </p:sp>
      <p:sp>
        <p:nvSpPr>
          <p:cNvPr id="11" name="Rectangle 10">
            <a:extLst>
              <a:ext uri="{FF2B5EF4-FFF2-40B4-BE49-F238E27FC236}">
                <a16:creationId xmlns:a16="http://schemas.microsoft.com/office/drawing/2014/main" id="{34FFB09B-5DD6-4EDA-9FFE-26279AE6A8C4}"/>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Why do several observations change?</a:t>
            </a:r>
          </a:p>
        </p:txBody>
      </p:sp>
      <p:sp>
        <p:nvSpPr>
          <p:cNvPr id="12" name="Rectangle: Rounded Corners 11">
            <a:extLst>
              <a:ext uri="{FF2B5EF4-FFF2-40B4-BE49-F238E27FC236}">
                <a16:creationId xmlns:a16="http://schemas.microsoft.com/office/drawing/2014/main" id="{61150E01-7637-49FF-8FF6-724A727A0F79}"/>
              </a:ext>
            </a:extLst>
          </p:cNvPr>
          <p:cNvSpPr>
            <a:spLocks noGrp="1"/>
          </p:cNvSpPr>
          <p:nvPr/>
        </p:nvSpPr>
        <p:spPr>
          <a:xfrm>
            <a:off x="4810125" y="1504950"/>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13" name="Rectangle 12">
            <a:extLst>
              <a:ext uri="{FF2B5EF4-FFF2-40B4-BE49-F238E27FC236}">
                <a16:creationId xmlns:a16="http://schemas.microsoft.com/office/drawing/2014/main" id="{39DBB51C-83DE-4B7D-90B0-E409320B7CA5}"/>
              </a:ext>
            </a:extLst>
          </p:cNvPr>
          <p:cNvSpPr>
            <a:spLocks noGrp="1"/>
          </p:cNvSpPr>
          <p:nvPr/>
        </p:nvSpPr>
        <p:spPr>
          <a:xfrm>
            <a:off x="4810125" y="1504950"/>
            <a:ext cx="66675" cy="1666875"/>
          </a:xfrm>
          <a:prstGeom prst="rect">
            <a:avLst/>
          </a:prstGeom>
          <a:solidFill>
            <a:srgbClr val="4D9B74"/>
          </a:solidFill>
          <a:ln w="0">
            <a:noFill/>
          </a:ln>
        </p:spPr>
        <p:txBody>
          <a:bodyPr/>
          <a:lstStyle/>
          <a:p>
            <a:endParaRPr lang="en-GB"/>
          </a:p>
        </p:txBody>
      </p:sp>
      <p:sp>
        <p:nvSpPr>
          <p:cNvPr id="14" name="Rectangle 13">
            <a:extLst>
              <a:ext uri="{FF2B5EF4-FFF2-40B4-BE49-F238E27FC236}">
                <a16:creationId xmlns:a16="http://schemas.microsoft.com/office/drawing/2014/main" id="{18EE7099-0DD6-4BAB-A66A-6F4FA5BEB60D}"/>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Muscle demand</a:t>
            </a:r>
          </a:p>
        </p:txBody>
      </p:sp>
      <p:sp>
        <p:nvSpPr>
          <p:cNvPr id="15" name="Rectangle 14">
            <a:extLst>
              <a:ext uri="{FF2B5EF4-FFF2-40B4-BE49-F238E27FC236}">
                <a16:creationId xmlns:a16="http://schemas.microsoft.com/office/drawing/2014/main" id="{C9772118-5CE7-4B33-B272-136801FB5EB8}"/>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Active fibres use more oxygen and glucose and produce carbon dioxide and heat.</a:t>
            </a:r>
          </a:p>
        </p:txBody>
      </p:sp>
      <p:sp>
        <p:nvSpPr>
          <p:cNvPr id="16" name="Rectangle: Rounded Corners 15">
            <a:extLst>
              <a:ext uri="{FF2B5EF4-FFF2-40B4-BE49-F238E27FC236}">
                <a16:creationId xmlns:a16="http://schemas.microsoft.com/office/drawing/2014/main" id="{8151F4E5-A08E-4292-B61F-A74C12CDCC92}"/>
              </a:ext>
            </a:extLst>
          </p:cNvPr>
          <p:cNvSpPr>
            <a:spLocks noGrp="1"/>
          </p:cNvSpPr>
          <p:nvPr/>
        </p:nvSpPr>
        <p:spPr>
          <a:xfrm>
            <a:off x="8191500" y="1504950"/>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7" name="Rectangle 16">
            <a:extLst>
              <a:ext uri="{FF2B5EF4-FFF2-40B4-BE49-F238E27FC236}">
                <a16:creationId xmlns:a16="http://schemas.microsoft.com/office/drawing/2014/main" id="{D8C9589C-0244-4914-A325-EB49E295242A}"/>
              </a:ext>
            </a:extLst>
          </p:cNvPr>
          <p:cNvSpPr>
            <a:spLocks noGrp="1"/>
          </p:cNvSpPr>
          <p:nvPr/>
        </p:nvSpPr>
        <p:spPr>
          <a:xfrm>
            <a:off x="8191500" y="1504950"/>
            <a:ext cx="66675" cy="1666875"/>
          </a:xfrm>
          <a:prstGeom prst="rect">
            <a:avLst/>
          </a:prstGeom>
          <a:solidFill>
            <a:srgbClr val="EF6A5B"/>
          </a:solidFill>
          <a:ln w="0">
            <a:noFill/>
          </a:ln>
        </p:spPr>
        <p:txBody>
          <a:bodyPr/>
          <a:lstStyle/>
          <a:p>
            <a:endParaRPr lang="en-GB"/>
          </a:p>
        </p:txBody>
      </p:sp>
      <p:sp>
        <p:nvSpPr>
          <p:cNvPr id="18" name="Rectangle 17">
            <a:extLst>
              <a:ext uri="{FF2B5EF4-FFF2-40B4-BE49-F238E27FC236}">
                <a16:creationId xmlns:a16="http://schemas.microsoft.com/office/drawing/2014/main" id="{2B6B1ED7-D617-4A96-A2F6-129064E3EBA1}"/>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Cardiovascular</a:t>
            </a:r>
          </a:p>
        </p:txBody>
      </p:sp>
      <p:sp>
        <p:nvSpPr>
          <p:cNvPr id="19" name="Rectangle 18">
            <a:extLst>
              <a:ext uri="{FF2B5EF4-FFF2-40B4-BE49-F238E27FC236}">
                <a16:creationId xmlns:a16="http://schemas.microsoft.com/office/drawing/2014/main" id="{530EB945-32E2-40EC-9777-224C4395DEA3}"/>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Heart rate and cardiac output rise to increase delivery and waste removal.</a:t>
            </a:r>
          </a:p>
        </p:txBody>
      </p:sp>
      <p:sp>
        <p:nvSpPr>
          <p:cNvPr id="20" name="Rectangle: Rounded Corners 19">
            <a:extLst>
              <a:ext uri="{FF2B5EF4-FFF2-40B4-BE49-F238E27FC236}">
                <a16:creationId xmlns:a16="http://schemas.microsoft.com/office/drawing/2014/main" id="{5E19F2DA-377A-452E-A65E-EAAB589CCFC0}"/>
              </a:ext>
            </a:extLst>
          </p:cNvPr>
          <p:cNvSpPr>
            <a:spLocks noGrp="1"/>
          </p:cNvSpPr>
          <p:nvPr/>
        </p:nvSpPr>
        <p:spPr>
          <a:xfrm>
            <a:off x="4810125" y="3457575"/>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21" name="Rectangle 20">
            <a:extLst>
              <a:ext uri="{FF2B5EF4-FFF2-40B4-BE49-F238E27FC236}">
                <a16:creationId xmlns:a16="http://schemas.microsoft.com/office/drawing/2014/main" id="{EE6D06E9-24B6-4917-B2D1-02FA9C069DB0}"/>
              </a:ext>
            </a:extLst>
          </p:cNvPr>
          <p:cNvSpPr>
            <a:spLocks noGrp="1"/>
          </p:cNvSpPr>
          <p:nvPr/>
        </p:nvSpPr>
        <p:spPr>
          <a:xfrm>
            <a:off x="4810125" y="3457575"/>
            <a:ext cx="66675" cy="1666875"/>
          </a:xfrm>
          <a:prstGeom prst="rect">
            <a:avLst/>
          </a:prstGeom>
          <a:solidFill>
            <a:srgbClr val="178A92"/>
          </a:solidFill>
          <a:ln w="0">
            <a:noFill/>
          </a:ln>
        </p:spPr>
        <p:txBody>
          <a:bodyPr/>
          <a:lstStyle/>
          <a:p>
            <a:endParaRPr lang="en-GB"/>
          </a:p>
        </p:txBody>
      </p:sp>
      <p:sp>
        <p:nvSpPr>
          <p:cNvPr id="22" name="Rectangle 21">
            <a:extLst>
              <a:ext uri="{FF2B5EF4-FFF2-40B4-BE49-F238E27FC236}">
                <a16:creationId xmlns:a16="http://schemas.microsoft.com/office/drawing/2014/main" id="{E447E04E-E6CA-46DE-9A2F-D68B23118ED5}"/>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Respiratory</a:t>
            </a:r>
          </a:p>
        </p:txBody>
      </p:sp>
      <p:sp>
        <p:nvSpPr>
          <p:cNvPr id="23" name="Rectangle 22">
            <a:extLst>
              <a:ext uri="{FF2B5EF4-FFF2-40B4-BE49-F238E27FC236}">
                <a16:creationId xmlns:a16="http://schemas.microsoft.com/office/drawing/2014/main" id="{A9BB8599-60FB-4DCB-ABA6-53580256B6EE}"/>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Ventilation rises to supply oxygen and remove carbon dioxide.</a:t>
            </a:r>
          </a:p>
        </p:txBody>
      </p:sp>
      <p:sp>
        <p:nvSpPr>
          <p:cNvPr id="24" name="Rectangle: Rounded Corners 23">
            <a:extLst>
              <a:ext uri="{FF2B5EF4-FFF2-40B4-BE49-F238E27FC236}">
                <a16:creationId xmlns:a16="http://schemas.microsoft.com/office/drawing/2014/main" id="{724BC96C-A91D-445B-9E14-F4C37913F457}"/>
              </a:ext>
            </a:extLst>
          </p:cNvPr>
          <p:cNvSpPr>
            <a:spLocks noGrp="1"/>
          </p:cNvSpPr>
          <p:nvPr/>
        </p:nvSpPr>
        <p:spPr>
          <a:xfrm>
            <a:off x="8191500" y="3457575"/>
            <a:ext cx="3095625" cy="1666875"/>
          </a:xfrm>
          <a:prstGeom prst="roundRect">
            <a:avLst>
              <a:gd name="adj" fmla="val 10286"/>
            </a:avLst>
          </a:prstGeom>
          <a:solidFill>
            <a:srgbClr val="F1EDF8"/>
          </a:solidFill>
          <a:ln w="9525">
            <a:solidFill>
              <a:srgbClr val="F1EDF8"/>
            </a:solidFill>
            <a:prstDash val="solid"/>
          </a:ln>
        </p:spPr>
        <p:txBody>
          <a:bodyPr/>
          <a:lstStyle/>
          <a:p>
            <a:endParaRPr lang="en-GB"/>
          </a:p>
        </p:txBody>
      </p:sp>
      <p:sp>
        <p:nvSpPr>
          <p:cNvPr id="25" name="Rectangle 24">
            <a:extLst>
              <a:ext uri="{FF2B5EF4-FFF2-40B4-BE49-F238E27FC236}">
                <a16:creationId xmlns:a16="http://schemas.microsoft.com/office/drawing/2014/main" id="{0C4CC30D-A91F-4FC2-93A6-7D07E3B43E96}"/>
              </a:ext>
            </a:extLst>
          </p:cNvPr>
          <p:cNvSpPr>
            <a:spLocks noGrp="1"/>
          </p:cNvSpPr>
          <p:nvPr/>
        </p:nvSpPr>
        <p:spPr>
          <a:xfrm>
            <a:off x="8191500" y="3457575"/>
            <a:ext cx="66675" cy="1666875"/>
          </a:xfrm>
          <a:prstGeom prst="rect">
            <a:avLst/>
          </a:prstGeom>
          <a:solidFill>
            <a:srgbClr val="7257A3"/>
          </a:solidFill>
          <a:ln w="0">
            <a:noFill/>
          </a:ln>
        </p:spPr>
        <p:txBody>
          <a:bodyPr/>
          <a:lstStyle/>
          <a:p>
            <a:endParaRPr lang="en-GB"/>
          </a:p>
        </p:txBody>
      </p:sp>
      <p:sp>
        <p:nvSpPr>
          <p:cNvPr id="26" name="Rectangle 25">
            <a:extLst>
              <a:ext uri="{FF2B5EF4-FFF2-40B4-BE49-F238E27FC236}">
                <a16:creationId xmlns:a16="http://schemas.microsoft.com/office/drawing/2014/main" id="{AD81B866-12D7-4DD9-AA3C-7B683839BCE7}"/>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Recovery</a:t>
            </a:r>
          </a:p>
        </p:txBody>
      </p:sp>
      <p:sp>
        <p:nvSpPr>
          <p:cNvPr id="27" name="Rectangle 26">
            <a:extLst>
              <a:ext uri="{FF2B5EF4-FFF2-40B4-BE49-F238E27FC236}">
                <a16:creationId xmlns:a16="http://schemas.microsoft.com/office/drawing/2014/main" id="{76581183-4032-46CE-8BA4-216035C557F2}"/>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As demand falls, feedback returns heart rate, breathing and temperature towards resting levels.</a:t>
            </a:r>
          </a:p>
        </p:txBody>
      </p:sp>
      <p:sp>
        <p:nvSpPr>
          <p:cNvPr id="28" name="Rectangle: Rounded Corners 27">
            <a:extLst>
              <a:ext uri="{FF2B5EF4-FFF2-40B4-BE49-F238E27FC236}">
                <a16:creationId xmlns:a16="http://schemas.microsoft.com/office/drawing/2014/main" id="{9FFE9886-6E42-42B7-B612-868DB6814F91}"/>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5155EBF0-771A-4F55-A3C8-77DFB36707EA}"/>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4D9B74"/>
                </a:solidFill>
                <a:latin typeface="Nimbus Sans"/>
                <a:ea typeface="Nimbus Sans"/>
                <a:cs typeface="Nimbus Sans"/>
              </a:defRPr>
            </a:pPr>
            <a:r>
              <a:rPr sz="1200" b="1">
                <a:solidFill>
                  <a:srgbClr val="4D9B74"/>
                </a:solidFill>
                <a:latin typeface="Nimbus Sans"/>
                <a:ea typeface="Nimbus Sans"/>
                <a:cs typeface="Nimbus Sans"/>
              </a:rPr>
              <a:t>Safe conclusion: these changes are a normal integrated response when they match activity and recover appropriately.</a:t>
            </a:r>
          </a:p>
        </p:txBody>
      </p:sp>
    </p:spTree>
    <p:extLst>
      <p:ext uri="{BB962C8B-B14F-4D97-AF65-F5344CB8AC3E}">
        <p14:creationId xmlns:p14="http://schemas.microsoft.com/office/powerpoint/2010/main" val="113353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EDE9159-594F-4E97-A6E6-5046333699E1}"/>
              </a:ext>
            </a:extLst>
          </p:cNvPr>
          <p:cNvSpPr>
            <a:spLocks noGrp="1"/>
          </p:cNvSpPr>
          <p:nvPr/>
        </p:nvSpPr>
        <p:spPr>
          <a:xfrm>
            <a:off x="0" y="0"/>
            <a:ext cx="152400" cy="6858000"/>
          </a:xfrm>
          <a:prstGeom prst="rect">
            <a:avLst/>
          </a:prstGeom>
          <a:solidFill>
            <a:srgbClr val="4D8B68"/>
          </a:solidFill>
          <a:ln w="0">
            <a:noFill/>
            <a:prstDash val="solid"/>
          </a:ln>
        </p:spPr>
        <p:txBody>
          <a:bodyPr/>
          <a:lstStyle/>
          <a:p>
            <a:endParaRPr lang="en-GB"/>
          </a:p>
        </p:txBody>
      </p:sp>
      <p:sp>
        <p:nvSpPr>
          <p:cNvPr id="2" name="Rectangle 1">
            <a:extLst>
              <a:ext uri="{FF2B5EF4-FFF2-40B4-BE49-F238E27FC236}">
                <a16:creationId xmlns:a16="http://schemas.microsoft.com/office/drawing/2014/main" id="{59497660-959B-42FA-AF74-20185B0F83F1}"/>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Lymphatic and immune systems</a:t>
            </a:r>
          </a:p>
        </p:txBody>
      </p:sp>
      <p:sp>
        <p:nvSpPr>
          <p:cNvPr id="3" name="Rectangle 2">
            <a:extLst>
              <a:ext uri="{FF2B5EF4-FFF2-40B4-BE49-F238E27FC236}">
                <a16:creationId xmlns:a16="http://schemas.microsoft.com/office/drawing/2014/main" id="{E2E7E76D-62FC-445E-94EE-452329ED97FB}"/>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Fluid return, surveillance and defence</a:t>
            </a:r>
          </a:p>
        </p:txBody>
      </p:sp>
      <p:sp>
        <p:nvSpPr>
          <p:cNvPr id="4" name="Straight Connector 3">
            <a:extLst>
              <a:ext uri="{FF2B5EF4-FFF2-40B4-BE49-F238E27FC236}">
                <a16:creationId xmlns:a16="http://schemas.microsoft.com/office/drawing/2014/main" id="{5CF418CD-7453-4E52-9EF5-78B8127DF95B}"/>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900EFB39-1BD3-49D3-B144-04A7D253E7E1}"/>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D8B68"/>
                </a:solidFill>
                <a:latin typeface="Nimbus Sans"/>
                <a:ea typeface="Nimbus Sans"/>
                <a:cs typeface="Nimbus Sans"/>
              </a:defRPr>
            </a:pPr>
            <a:r>
              <a:rPr sz="1200" b="1">
                <a:solidFill>
                  <a:srgbClr val="4D8B68"/>
                </a:solidFill>
                <a:latin typeface="Nimbus Sans"/>
                <a:ea typeface="Nimbus Sans"/>
                <a:cs typeface="Nimbus Sans"/>
              </a:rPr>
              <a:t>13</a:t>
            </a:r>
          </a:p>
        </p:txBody>
      </p:sp>
      <p:sp>
        <p:nvSpPr>
          <p:cNvPr id="6" name="Rectangle: Rounded Corners 5">
            <a:extLst>
              <a:ext uri="{FF2B5EF4-FFF2-40B4-BE49-F238E27FC236}">
                <a16:creationId xmlns:a16="http://schemas.microsoft.com/office/drawing/2014/main" id="{02264329-CB12-46CC-9DE4-8F743737E42F}"/>
              </a:ext>
            </a:extLst>
          </p:cNvPr>
          <p:cNvSpPr>
            <a:spLocks noGrp="1"/>
          </p:cNvSpPr>
          <p:nvPr/>
        </p:nvSpPr>
        <p:spPr>
          <a:xfrm>
            <a:off x="7524750" y="1600200"/>
            <a:ext cx="4152900" cy="4476750"/>
          </a:xfrm>
          <a:prstGeom prst="roundRect">
            <a:avLst>
              <a:gd name="adj" fmla="val 5505"/>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5" name="Picture 24"/>
          <p:cNvPicPr>
            <a:picLocks noChangeAspect="1"/>
          </p:cNvPicPr>
          <p:nvPr/>
        </p:nvPicPr>
        <p:blipFill>
          <a:blip r:embed="rId3"/>
          <a:stretch/>
        </p:blipFill>
        <p:spPr>
          <a:xfrm>
            <a:off x="7600950" y="1748088"/>
            <a:ext cx="4000500" cy="4180974"/>
          </a:xfrm>
          <a:prstGeom prst="roundRect">
            <a:avLst>
              <a:gd name="adj" fmla="val 4286"/>
            </a:avLst>
          </a:prstGeom>
        </p:spPr>
      </p:pic>
      <p:sp>
        <p:nvSpPr>
          <p:cNvPr id="8" name="Rectangle: Rounded Corners 7">
            <a:extLst>
              <a:ext uri="{FF2B5EF4-FFF2-40B4-BE49-F238E27FC236}">
                <a16:creationId xmlns:a16="http://schemas.microsoft.com/office/drawing/2014/main" id="{0EE83DEE-BC17-43A0-BCF9-8A92CC815D73}"/>
              </a:ext>
            </a:extLst>
          </p:cNvPr>
          <p:cNvSpPr>
            <a:spLocks noGrp="1"/>
          </p:cNvSpPr>
          <p:nvPr/>
        </p:nvSpPr>
        <p:spPr>
          <a:xfrm>
            <a:off x="514350" y="1562100"/>
            <a:ext cx="3086100" cy="304800"/>
          </a:xfrm>
          <a:prstGeom prst="roundRect">
            <a:avLst>
              <a:gd name="adj" fmla="val 50000"/>
            </a:avLst>
          </a:prstGeom>
          <a:solidFill>
            <a:srgbClr val="4D8B68"/>
          </a:solidFill>
          <a:ln w="0">
            <a:noFill/>
            <a:prstDash val="solid"/>
          </a:ln>
        </p:spPr>
        <p:txBody>
          <a:bodyPr/>
          <a:lstStyle/>
          <a:p>
            <a:endParaRPr lang="en-GB"/>
          </a:p>
        </p:txBody>
      </p:sp>
      <p:sp>
        <p:nvSpPr>
          <p:cNvPr id="9" name="Rectangle 8">
            <a:extLst>
              <a:ext uri="{FF2B5EF4-FFF2-40B4-BE49-F238E27FC236}">
                <a16:creationId xmlns:a16="http://schemas.microsoft.com/office/drawing/2014/main" id="{F0F71C04-464E-4FD9-899F-22EE9D03CB16}"/>
              </a:ext>
            </a:extLst>
          </p:cNvPr>
          <p:cNvSpPr>
            <a:spLocks noGrp="1"/>
          </p:cNvSpPr>
          <p:nvPr/>
        </p:nvSpPr>
        <p:spPr>
          <a:xfrm>
            <a:off x="609600" y="1590675"/>
            <a:ext cx="28956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THE DRAINAGE + DEFENCE TEAM</a:t>
            </a:r>
          </a:p>
        </p:txBody>
      </p:sp>
      <p:sp>
        <p:nvSpPr>
          <p:cNvPr id="10" name="Rectangle 9">
            <a:extLst>
              <a:ext uri="{FF2B5EF4-FFF2-40B4-BE49-F238E27FC236}">
                <a16:creationId xmlns:a16="http://schemas.microsoft.com/office/drawing/2014/main" id="{0B98D15F-403D-4ABD-A2DE-CBF5EDDAE957}"/>
              </a:ext>
            </a:extLst>
          </p:cNvPr>
          <p:cNvSpPr>
            <a:spLocks noGrp="1"/>
          </p:cNvSpPr>
          <p:nvPr/>
        </p:nvSpPr>
        <p:spPr>
          <a:xfrm>
            <a:off x="514350" y="2076450"/>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MAIN JOB</a:t>
            </a:r>
          </a:p>
        </p:txBody>
      </p:sp>
      <p:sp>
        <p:nvSpPr>
          <p:cNvPr id="11" name="Rectangle 10">
            <a:extLst>
              <a:ext uri="{FF2B5EF4-FFF2-40B4-BE49-F238E27FC236}">
                <a16:creationId xmlns:a16="http://schemas.microsoft.com/office/drawing/2014/main" id="{DC186BA0-DF9B-4A5B-A8D3-9E931BEF0A5A}"/>
              </a:ext>
            </a:extLst>
          </p:cNvPr>
          <p:cNvSpPr>
            <a:spLocks noGrp="1"/>
          </p:cNvSpPr>
          <p:nvPr/>
        </p:nvSpPr>
        <p:spPr>
          <a:xfrm>
            <a:off x="514350" y="2343150"/>
            <a:ext cx="5334000" cy="59055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Lymphatic vessels return excess tissue fluid to circulation. Immune cells recognise and respond to harmful agents.</a:t>
            </a:r>
          </a:p>
        </p:txBody>
      </p:sp>
      <p:sp>
        <p:nvSpPr>
          <p:cNvPr id="12" name="Rectangle 11">
            <a:extLst>
              <a:ext uri="{FF2B5EF4-FFF2-40B4-BE49-F238E27FC236}">
                <a16:creationId xmlns:a16="http://schemas.microsoft.com/office/drawing/2014/main" id="{DCC83E0C-00CC-4F71-991C-875974010C03}"/>
              </a:ext>
            </a:extLst>
          </p:cNvPr>
          <p:cNvSpPr>
            <a:spLocks noGrp="1"/>
          </p:cNvSpPr>
          <p:nvPr/>
        </p:nvSpPr>
        <p:spPr>
          <a:xfrm>
            <a:off x="514350" y="309562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KEY STRUCTURES</a:t>
            </a:r>
          </a:p>
        </p:txBody>
      </p:sp>
      <p:sp>
        <p:nvSpPr>
          <p:cNvPr id="13" name="Rectangle 12">
            <a:extLst>
              <a:ext uri="{FF2B5EF4-FFF2-40B4-BE49-F238E27FC236}">
                <a16:creationId xmlns:a16="http://schemas.microsoft.com/office/drawing/2014/main" id="{C0FAC27C-3073-4BFB-8125-9B3FCA299310}"/>
              </a:ext>
            </a:extLst>
          </p:cNvPr>
          <p:cNvSpPr>
            <a:spLocks noGrp="1"/>
          </p:cNvSpPr>
          <p:nvPr/>
        </p:nvSpPr>
        <p:spPr>
          <a:xfrm>
            <a:off x="514350" y="336232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Lymph vessels • lymph nodes • spleen • thymus • white blood cells</a:t>
            </a:r>
          </a:p>
        </p:txBody>
      </p:sp>
      <p:sp>
        <p:nvSpPr>
          <p:cNvPr id="14" name="Rectangle 13">
            <a:extLst>
              <a:ext uri="{FF2B5EF4-FFF2-40B4-BE49-F238E27FC236}">
                <a16:creationId xmlns:a16="http://schemas.microsoft.com/office/drawing/2014/main" id="{23B616A6-6BB1-4BF5-ACCE-5DB1CEC05443}"/>
              </a:ext>
            </a:extLst>
          </p:cNvPr>
          <p:cNvSpPr>
            <a:spLocks noGrp="1"/>
          </p:cNvSpPr>
          <p:nvPr/>
        </p:nvSpPr>
        <p:spPr>
          <a:xfrm>
            <a:off x="514350" y="4143375"/>
            <a:ext cx="533400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WORKS WITH</a:t>
            </a:r>
          </a:p>
        </p:txBody>
      </p:sp>
      <p:sp>
        <p:nvSpPr>
          <p:cNvPr id="15" name="Rectangle 14">
            <a:extLst>
              <a:ext uri="{FF2B5EF4-FFF2-40B4-BE49-F238E27FC236}">
                <a16:creationId xmlns:a16="http://schemas.microsoft.com/office/drawing/2014/main" id="{77C9470F-C4C7-4127-B4F4-7EA16A32B1E2}"/>
              </a:ext>
            </a:extLst>
          </p:cNvPr>
          <p:cNvSpPr>
            <a:spLocks noGrp="1"/>
          </p:cNvSpPr>
          <p:nvPr/>
        </p:nvSpPr>
        <p:spPr>
          <a:xfrm>
            <a:off x="514350" y="4410075"/>
            <a:ext cx="5334000" cy="609600"/>
          </a:xfrm>
          <a:prstGeom prst="rect">
            <a:avLst/>
          </a:prstGeom>
          <a:noFill/>
          <a:ln w="0">
            <a:noFill/>
          </a:ln>
        </p:spPr>
        <p:txBody>
          <a:bodyPr wrap="square" lIns="0" tIns="0" rIns="0" bIns="0" anchor="t">
            <a:normAutofit/>
          </a:bodyPr>
          <a:lstStyle/>
          <a:p>
            <a:pPr algn="l">
              <a:lnSpc>
                <a:spcPct val="103000"/>
              </a:lnSpc>
              <a:buNone/>
              <a:defRPr sz="1575" b="0">
                <a:solidFill>
                  <a:srgbClr val="334B5C"/>
                </a:solidFill>
                <a:latin typeface="Nimbus Sans"/>
                <a:ea typeface="Nimbus Sans"/>
                <a:cs typeface="Nimbus Sans"/>
              </a:defRPr>
            </a:pPr>
            <a:r>
              <a:rPr sz="1575" b="0">
                <a:solidFill>
                  <a:srgbClr val="334B5C"/>
                </a:solidFill>
                <a:latin typeface="Nimbus Sans"/>
                <a:ea typeface="Nimbus Sans"/>
                <a:cs typeface="Nimbus Sans"/>
              </a:rPr>
              <a:t>Circulation moves immune cells. Skin and mucosa form first-line barriers. Bone marrow produces immune cells.</a:t>
            </a:r>
          </a:p>
        </p:txBody>
      </p:sp>
      <p:sp>
        <p:nvSpPr>
          <p:cNvPr id="16" name="Rectangle: Rounded Corners 15">
            <a:extLst>
              <a:ext uri="{FF2B5EF4-FFF2-40B4-BE49-F238E27FC236}">
                <a16:creationId xmlns:a16="http://schemas.microsoft.com/office/drawing/2014/main" id="{7D058745-E717-4135-B298-F5C20BA1DE61}"/>
              </a:ext>
            </a:extLst>
          </p:cNvPr>
          <p:cNvSpPr>
            <a:spLocks noGrp="1"/>
          </p:cNvSpPr>
          <p:nvPr/>
        </p:nvSpPr>
        <p:spPr>
          <a:xfrm>
            <a:off x="514350" y="5219700"/>
            <a:ext cx="5334000" cy="857250"/>
          </a:xfrm>
          <a:prstGeom prst="roundRect">
            <a:avLst>
              <a:gd name="adj" fmla="val 17778"/>
            </a:avLst>
          </a:prstGeom>
          <a:solidFill>
            <a:srgbClr val="FFFFFF"/>
          </a:solidFill>
          <a:ln w="19050">
            <a:solidFill>
              <a:srgbClr val="4D8B68"/>
            </a:solidFill>
            <a:prstDash val="solid"/>
          </a:ln>
        </p:spPr>
        <p:txBody>
          <a:bodyPr/>
          <a:lstStyle/>
          <a:p>
            <a:endParaRPr lang="en-GB"/>
          </a:p>
        </p:txBody>
      </p:sp>
      <p:sp>
        <p:nvSpPr>
          <p:cNvPr id="17" name="Rectangle 16">
            <a:extLst>
              <a:ext uri="{FF2B5EF4-FFF2-40B4-BE49-F238E27FC236}">
                <a16:creationId xmlns:a16="http://schemas.microsoft.com/office/drawing/2014/main" id="{CF4EE195-5E2D-4946-B302-CF2132EDCD17}"/>
              </a:ext>
            </a:extLst>
          </p:cNvPr>
          <p:cNvSpPr>
            <a:spLocks noGrp="1"/>
          </p:cNvSpPr>
          <p:nvPr/>
        </p:nvSpPr>
        <p:spPr>
          <a:xfrm>
            <a:off x="685800" y="5362575"/>
            <a:ext cx="1409700" cy="19050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CLINICAL CLUE</a:t>
            </a:r>
          </a:p>
        </p:txBody>
      </p:sp>
      <p:sp>
        <p:nvSpPr>
          <p:cNvPr id="18" name="Rectangle 17">
            <a:extLst>
              <a:ext uri="{FF2B5EF4-FFF2-40B4-BE49-F238E27FC236}">
                <a16:creationId xmlns:a16="http://schemas.microsoft.com/office/drawing/2014/main" id="{C2368635-22C7-476E-A429-842AA00420FB}"/>
              </a:ext>
            </a:extLst>
          </p:cNvPr>
          <p:cNvSpPr>
            <a:spLocks noGrp="1"/>
          </p:cNvSpPr>
          <p:nvPr/>
        </p:nvSpPr>
        <p:spPr>
          <a:xfrm>
            <a:off x="685800" y="5600700"/>
            <a:ext cx="4953000" cy="323850"/>
          </a:xfrm>
          <a:prstGeom prst="rect">
            <a:avLst/>
          </a:prstGeom>
          <a:noFill/>
          <a:ln w="0">
            <a:noFill/>
          </a:ln>
        </p:spPr>
        <p:txBody>
          <a:bodyPr wrap="square" lIns="0" tIns="0" rIns="0" bIns="0" anchor="t">
            <a:normAutofit fontScale="86204" lnSpcReduction="20000"/>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Inflammation can cause redness, heat, swelling and pain while the body contains damage.</a:t>
            </a:r>
          </a:p>
        </p:txBody>
      </p:sp>
    </p:spTree>
    <p:extLst>
      <p:ext uri="{BB962C8B-B14F-4D97-AF65-F5344CB8AC3E}">
        <p14:creationId xmlns:p14="http://schemas.microsoft.com/office/powerpoint/2010/main" val="4378275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8C9C9BC8-A663-4DE3-B3D9-B7C09EE3F561}"/>
              </a:ext>
            </a:extLst>
          </p:cNvPr>
          <p:cNvSpPr>
            <a:spLocks noGrp="1"/>
          </p:cNvSpPr>
          <p:nvPr/>
        </p:nvSpPr>
        <p:spPr>
          <a:xfrm>
            <a:off x="0" y="0"/>
            <a:ext cx="142875" cy="6858000"/>
          </a:xfrm>
          <a:prstGeom prst="rect">
            <a:avLst/>
          </a:prstGeom>
          <a:solidFill>
            <a:srgbClr val="7257A3"/>
          </a:solidFill>
          <a:ln w="0">
            <a:noFill/>
          </a:ln>
        </p:spPr>
        <p:txBody>
          <a:bodyPr/>
          <a:lstStyle/>
          <a:p>
            <a:endParaRPr lang="en-GB"/>
          </a:p>
        </p:txBody>
      </p:sp>
      <p:sp>
        <p:nvSpPr>
          <p:cNvPr id="2" name="Rectangle 1">
            <a:extLst>
              <a:ext uri="{FF2B5EF4-FFF2-40B4-BE49-F238E27FC236}">
                <a16:creationId xmlns:a16="http://schemas.microsoft.com/office/drawing/2014/main" id="{296BCE1F-5C3F-4931-8763-951DBD6B44F5}"/>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7257A3"/>
                </a:solidFill>
                <a:latin typeface="Nimbus Sans"/>
                <a:ea typeface="Nimbus Sans"/>
                <a:cs typeface="Nimbus Sans"/>
              </a:defRPr>
            </a:pPr>
            <a:r>
              <a:rPr sz="1050" b="1">
                <a:solidFill>
                  <a:srgbClr val="7257A3"/>
                </a:solidFill>
                <a:latin typeface="Nimbus Sans"/>
                <a:ea typeface="Nimbus Sans"/>
                <a:cs typeface="Nimbus Sans"/>
              </a:rPr>
              <a:t>REPRODUCTIVE SYSTEM</a:t>
            </a:r>
          </a:p>
        </p:txBody>
      </p:sp>
      <p:sp>
        <p:nvSpPr>
          <p:cNvPr id="3" name="Rectangle 2">
            <a:extLst>
              <a:ext uri="{FF2B5EF4-FFF2-40B4-BE49-F238E27FC236}">
                <a16:creationId xmlns:a16="http://schemas.microsoft.com/office/drawing/2014/main" id="{D0D90E8B-F6B5-4ECF-A96B-A517615EC70E}"/>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Reproductive system anatomy</a:t>
            </a:r>
          </a:p>
        </p:txBody>
      </p:sp>
      <p:sp>
        <p:nvSpPr>
          <p:cNvPr id="4" name="Rectangle 3">
            <a:extLst>
              <a:ext uri="{FF2B5EF4-FFF2-40B4-BE49-F238E27FC236}">
                <a16:creationId xmlns:a16="http://schemas.microsoft.com/office/drawing/2014/main" id="{FD650BBC-38AA-49AB-8192-866F58AB8757}"/>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52</a:t>
            </a:r>
          </a:p>
        </p:txBody>
      </p:sp>
      <p:sp>
        <p:nvSpPr>
          <p:cNvPr id="5" name="Rectangle 4">
            <a:extLst>
              <a:ext uri="{FF2B5EF4-FFF2-40B4-BE49-F238E27FC236}">
                <a16:creationId xmlns:a16="http://schemas.microsoft.com/office/drawing/2014/main" id="{397A818F-8A7F-4BB6-A803-6DE543F7A1F4}"/>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5622ABFD-1C7A-4E9A-B6A8-596DF6326723}"/>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7257A3"/>
                </a:solidFill>
                <a:latin typeface="Nimbus Sans"/>
                <a:ea typeface="Nimbus Sans"/>
                <a:cs typeface="Nimbus Sans"/>
              </a:defRPr>
            </a:pPr>
            <a:r>
              <a:rPr sz="900" b="1">
                <a:solidFill>
                  <a:srgbClr val="7257A3"/>
                </a:solidFill>
                <a:latin typeface="Nimbus Sans"/>
                <a:ea typeface="Nimbus Sans"/>
                <a:cs typeface="Nimbus Sans"/>
              </a:rPr>
              <a:t>INTERVIEW FOCUS: NAME THE STRUCTURE, EXPLAIN ITS FUNCTION, THEN LINK IT TO THE MEASUREMENT</a:t>
            </a:r>
          </a:p>
        </p:txBody>
      </p:sp>
      <p:pic>
        <p:nvPicPr>
          <p:cNvPr id="38" name="Picture 37"/>
          <p:cNvPicPr>
            <a:picLocks noChangeAspect="1"/>
          </p:cNvPicPr>
          <p:nvPr/>
        </p:nvPicPr>
        <p:blipFill>
          <a:blip r:embed="rId3"/>
          <a:stretch/>
        </p:blipFill>
        <p:spPr>
          <a:xfrm>
            <a:off x="619125" y="2681542"/>
            <a:ext cx="4095750" cy="1875916"/>
          </a:xfrm>
          <a:prstGeom prst="rect">
            <a:avLst/>
          </a:prstGeom>
        </p:spPr>
      </p:pic>
      <p:sp>
        <p:nvSpPr>
          <p:cNvPr id="8" name="Rectangle: Rounded Corners 7">
            <a:extLst>
              <a:ext uri="{FF2B5EF4-FFF2-40B4-BE49-F238E27FC236}">
                <a16:creationId xmlns:a16="http://schemas.microsoft.com/office/drawing/2014/main" id="{34584667-705D-430D-B99A-626B31E4B1B7}"/>
              </a:ext>
            </a:extLst>
          </p:cNvPr>
          <p:cNvSpPr>
            <a:spLocks noGrp="1"/>
          </p:cNvSpPr>
          <p:nvPr/>
        </p:nvSpPr>
        <p:spPr>
          <a:xfrm>
            <a:off x="5000625" y="1428750"/>
            <a:ext cx="6334125" cy="2857500"/>
          </a:xfrm>
          <a:prstGeom prst="roundRect">
            <a:avLst>
              <a:gd name="adj" fmla="val 6000"/>
            </a:avLst>
          </a:prstGeom>
          <a:solidFill>
            <a:srgbClr val="F4F8FA"/>
          </a:solidFill>
          <a:ln w="9525">
            <a:solidFill>
              <a:srgbClr val="D5E1E7"/>
            </a:solidFill>
            <a:prstDash val="solid"/>
          </a:ln>
        </p:spPr>
        <p:txBody>
          <a:bodyPr/>
          <a:lstStyle/>
          <a:p>
            <a:endParaRPr lang="en-GB"/>
          </a:p>
        </p:txBody>
      </p:sp>
      <p:sp>
        <p:nvSpPr>
          <p:cNvPr id="9" name="Rectangle 8">
            <a:extLst>
              <a:ext uri="{FF2B5EF4-FFF2-40B4-BE49-F238E27FC236}">
                <a16:creationId xmlns:a16="http://schemas.microsoft.com/office/drawing/2014/main" id="{2409760C-0366-461B-B942-E97CF6AADCB1}"/>
              </a:ext>
            </a:extLst>
          </p:cNvPr>
          <p:cNvSpPr>
            <a:spLocks noGrp="1"/>
          </p:cNvSpPr>
          <p:nvPr/>
        </p:nvSpPr>
        <p:spPr>
          <a:xfrm>
            <a:off x="5210175" y="1600200"/>
            <a:ext cx="5915025" cy="228600"/>
          </a:xfrm>
          <a:prstGeom prst="rect">
            <a:avLst/>
          </a:prstGeom>
          <a:noFill/>
          <a:ln w="0">
            <a:noFill/>
          </a:ln>
        </p:spPr>
        <p:txBody>
          <a:bodyPr wrap="square" lIns="0" tIns="0" rIns="0" bIns="0" anchor="t">
            <a:normAutofit/>
          </a:bodyPr>
          <a:lstStyle/>
          <a:p>
            <a:pPr algn="l">
              <a:lnSpc>
                <a:spcPct val="104000"/>
              </a:lnSpc>
              <a:buNone/>
              <a:defRPr sz="1050" b="1">
                <a:solidFill>
                  <a:srgbClr val="7257A3"/>
                </a:solidFill>
                <a:latin typeface="Nimbus Sans"/>
                <a:ea typeface="Nimbus Sans"/>
                <a:cs typeface="Nimbus Sans"/>
              </a:defRPr>
            </a:pPr>
            <a:r>
              <a:rPr sz="1050" b="1">
                <a:solidFill>
                  <a:srgbClr val="7257A3"/>
                </a:solidFill>
                <a:latin typeface="Nimbus Sans"/>
                <a:ea typeface="Nimbus Sans"/>
                <a:cs typeface="Nimbus Sans"/>
              </a:rPr>
              <a:t>KEY ANATOMY</a:t>
            </a:r>
          </a:p>
        </p:txBody>
      </p:sp>
      <p:sp>
        <p:nvSpPr>
          <p:cNvPr id="10" name="Rectangle 9">
            <a:extLst>
              <a:ext uri="{FF2B5EF4-FFF2-40B4-BE49-F238E27FC236}">
                <a16:creationId xmlns:a16="http://schemas.microsoft.com/office/drawing/2014/main" id="{856EAFE7-6024-4529-8285-92E69475B35C}"/>
              </a:ext>
            </a:extLst>
          </p:cNvPr>
          <p:cNvSpPr>
            <a:spLocks noGrp="1"/>
          </p:cNvSpPr>
          <p:nvPr/>
        </p:nvSpPr>
        <p:spPr>
          <a:xfrm>
            <a:off x="5210175" y="1943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1</a:t>
            </a:r>
          </a:p>
        </p:txBody>
      </p:sp>
      <p:sp>
        <p:nvSpPr>
          <p:cNvPr id="11" name="Rectangle 10">
            <a:extLst>
              <a:ext uri="{FF2B5EF4-FFF2-40B4-BE49-F238E27FC236}">
                <a16:creationId xmlns:a16="http://schemas.microsoft.com/office/drawing/2014/main" id="{631A9D05-9DB1-4D9B-8171-5C1948677D61}"/>
              </a:ext>
            </a:extLst>
          </p:cNvPr>
          <p:cNvSpPr>
            <a:spLocks noGrp="1"/>
          </p:cNvSpPr>
          <p:nvPr/>
        </p:nvSpPr>
        <p:spPr>
          <a:xfrm>
            <a:off x="5591175" y="1924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Ovaries produce oocytes, oestrogen and progesterone</a:t>
            </a:r>
          </a:p>
        </p:txBody>
      </p:sp>
      <p:sp>
        <p:nvSpPr>
          <p:cNvPr id="12" name="Rectangle 11">
            <a:extLst>
              <a:ext uri="{FF2B5EF4-FFF2-40B4-BE49-F238E27FC236}">
                <a16:creationId xmlns:a16="http://schemas.microsoft.com/office/drawing/2014/main" id="{2D4C6936-36C9-4229-8A6D-C8FD4FC0615D}"/>
              </a:ext>
            </a:extLst>
          </p:cNvPr>
          <p:cNvSpPr>
            <a:spLocks noGrp="1"/>
          </p:cNvSpPr>
          <p:nvPr/>
        </p:nvSpPr>
        <p:spPr>
          <a:xfrm>
            <a:off x="5210175" y="2324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2</a:t>
            </a:r>
          </a:p>
        </p:txBody>
      </p:sp>
      <p:sp>
        <p:nvSpPr>
          <p:cNvPr id="13" name="Rectangle 12">
            <a:extLst>
              <a:ext uri="{FF2B5EF4-FFF2-40B4-BE49-F238E27FC236}">
                <a16:creationId xmlns:a16="http://schemas.microsoft.com/office/drawing/2014/main" id="{124F679C-B0D2-4A6C-B31D-68CCAC0FB88B}"/>
              </a:ext>
            </a:extLst>
          </p:cNvPr>
          <p:cNvSpPr>
            <a:spLocks noGrp="1"/>
          </p:cNvSpPr>
          <p:nvPr/>
        </p:nvSpPr>
        <p:spPr>
          <a:xfrm>
            <a:off x="5591175" y="2305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Uterine tubes carry the oocyte towards the uterus</a:t>
            </a:r>
          </a:p>
        </p:txBody>
      </p:sp>
      <p:sp>
        <p:nvSpPr>
          <p:cNvPr id="14" name="Rectangle 13">
            <a:extLst>
              <a:ext uri="{FF2B5EF4-FFF2-40B4-BE49-F238E27FC236}">
                <a16:creationId xmlns:a16="http://schemas.microsoft.com/office/drawing/2014/main" id="{712B530F-839F-4103-9D5E-F368ED130054}"/>
              </a:ext>
            </a:extLst>
          </p:cNvPr>
          <p:cNvSpPr>
            <a:spLocks noGrp="1"/>
          </p:cNvSpPr>
          <p:nvPr/>
        </p:nvSpPr>
        <p:spPr>
          <a:xfrm>
            <a:off x="5210175" y="2705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3</a:t>
            </a:r>
          </a:p>
        </p:txBody>
      </p:sp>
      <p:sp>
        <p:nvSpPr>
          <p:cNvPr id="15" name="Rectangle 14">
            <a:extLst>
              <a:ext uri="{FF2B5EF4-FFF2-40B4-BE49-F238E27FC236}">
                <a16:creationId xmlns:a16="http://schemas.microsoft.com/office/drawing/2014/main" id="{423804F5-F571-4361-90B9-1090F18FEEB8}"/>
              </a:ext>
            </a:extLst>
          </p:cNvPr>
          <p:cNvSpPr>
            <a:spLocks noGrp="1"/>
          </p:cNvSpPr>
          <p:nvPr/>
        </p:nvSpPr>
        <p:spPr>
          <a:xfrm>
            <a:off x="5591175" y="2686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Uterus supports menstruation and pregnancy</a:t>
            </a:r>
          </a:p>
        </p:txBody>
      </p:sp>
      <p:sp>
        <p:nvSpPr>
          <p:cNvPr id="16" name="Rectangle 15">
            <a:extLst>
              <a:ext uri="{FF2B5EF4-FFF2-40B4-BE49-F238E27FC236}">
                <a16:creationId xmlns:a16="http://schemas.microsoft.com/office/drawing/2014/main" id="{720A36C9-E98B-4255-B9E4-302BECADA068}"/>
              </a:ext>
            </a:extLst>
          </p:cNvPr>
          <p:cNvSpPr>
            <a:spLocks noGrp="1"/>
          </p:cNvSpPr>
          <p:nvPr/>
        </p:nvSpPr>
        <p:spPr>
          <a:xfrm>
            <a:off x="5210175" y="3086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4</a:t>
            </a:r>
          </a:p>
        </p:txBody>
      </p:sp>
      <p:sp>
        <p:nvSpPr>
          <p:cNvPr id="17" name="Rectangle 16">
            <a:extLst>
              <a:ext uri="{FF2B5EF4-FFF2-40B4-BE49-F238E27FC236}">
                <a16:creationId xmlns:a16="http://schemas.microsoft.com/office/drawing/2014/main" id="{DEE30F75-692A-4E1A-8CFF-A8A62CDBB15E}"/>
              </a:ext>
            </a:extLst>
          </p:cNvPr>
          <p:cNvSpPr>
            <a:spLocks noGrp="1"/>
          </p:cNvSpPr>
          <p:nvPr/>
        </p:nvSpPr>
        <p:spPr>
          <a:xfrm>
            <a:off x="5591175" y="3067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Testes produce sperm and testosterone</a:t>
            </a:r>
          </a:p>
        </p:txBody>
      </p:sp>
      <p:sp>
        <p:nvSpPr>
          <p:cNvPr id="18" name="Rectangle 17">
            <a:extLst>
              <a:ext uri="{FF2B5EF4-FFF2-40B4-BE49-F238E27FC236}">
                <a16:creationId xmlns:a16="http://schemas.microsoft.com/office/drawing/2014/main" id="{0E484113-818F-4DEA-AD39-6C18481F5F72}"/>
              </a:ext>
            </a:extLst>
          </p:cNvPr>
          <p:cNvSpPr>
            <a:spLocks noGrp="1"/>
          </p:cNvSpPr>
          <p:nvPr/>
        </p:nvSpPr>
        <p:spPr>
          <a:xfrm>
            <a:off x="5210175" y="3467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5</a:t>
            </a:r>
          </a:p>
        </p:txBody>
      </p:sp>
      <p:sp>
        <p:nvSpPr>
          <p:cNvPr id="19" name="Rectangle 18">
            <a:extLst>
              <a:ext uri="{FF2B5EF4-FFF2-40B4-BE49-F238E27FC236}">
                <a16:creationId xmlns:a16="http://schemas.microsoft.com/office/drawing/2014/main" id="{14BDBF9C-E34A-4B1C-99DD-6155BBDA72FC}"/>
              </a:ext>
            </a:extLst>
          </p:cNvPr>
          <p:cNvSpPr>
            <a:spLocks noGrp="1"/>
          </p:cNvSpPr>
          <p:nvPr/>
        </p:nvSpPr>
        <p:spPr>
          <a:xfrm>
            <a:off x="5591175" y="3448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Ducts transport sperm towards the urethra</a:t>
            </a:r>
          </a:p>
        </p:txBody>
      </p:sp>
      <p:sp>
        <p:nvSpPr>
          <p:cNvPr id="20" name="Rectangle 19">
            <a:extLst>
              <a:ext uri="{FF2B5EF4-FFF2-40B4-BE49-F238E27FC236}">
                <a16:creationId xmlns:a16="http://schemas.microsoft.com/office/drawing/2014/main" id="{36D70432-1888-4FFB-95E5-CDA90DE5F06F}"/>
              </a:ext>
            </a:extLst>
          </p:cNvPr>
          <p:cNvSpPr>
            <a:spLocks noGrp="1"/>
          </p:cNvSpPr>
          <p:nvPr/>
        </p:nvSpPr>
        <p:spPr>
          <a:xfrm>
            <a:off x="5210175" y="3848100"/>
            <a:ext cx="266700" cy="26670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6</a:t>
            </a:r>
          </a:p>
        </p:txBody>
      </p:sp>
      <p:sp>
        <p:nvSpPr>
          <p:cNvPr id="21" name="Rectangle 20">
            <a:extLst>
              <a:ext uri="{FF2B5EF4-FFF2-40B4-BE49-F238E27FC236}">
                <a16:creationId xmlns:a16="http://schemas.microsoft.com/office/drawing/2014/main" id="{01545AA5-78EE-4BC8-A50A-5C201DBCBBBA}"/>
              </a:ext>
            </a:extLst>
          </p:cNvPr>
          <p:cNvSpPr>
            <a:spLocks noGrp="1"/>
          </p:cNvSpPr>
          <p:nvPr/>
        </p:nvSpPr>
        <p:spPr>
          <a:xfrm>
            <a:off x="5591175" y="3829050"/>
            <a:ext cx="5524500" cy="342900"/>
          </a:xfrm>
          <a:prstGeom prst="rect">
            <a:avLst/>
          </a:prstGeom>
          <a:noFill/>
          <a:ln w="0">
            <a:noFill/>
          </a:ln>
        </p:spPr>
        <p:txBody>
          <a:bodyPr wrap="square" lIns="0" tIns="0" rIns="0" bIns="0" anchor="ctr">
            <a:normAutofit/>
          </a:bodyPr>
          <a:lstStyle/>
          <a:p>
            <a:pPr algn="l">
              <a:lnSpc>
                <a:spcPct val="104000"/>
              </a:lnSpc>
              <a:buNone/>
              <a:defRPr sz="1350" b="0">
                <a:solidFill>
                  <a:srgbClr val="173042"/>
                </a:solidFill>
                <a:latin typeface="Nimbus Sans"/>
                <a:ea typeface="Nimbus Sans"/>
                <a:cs typeface="Nimbus Sans"/>
              </a:defRPr>
            </a:pPr>
            <a:r>
              <a:rPr sz="1350" b="0">
                <a:solidFill>
                  <a:srgbClr val="173042"/>
                </a:solidFill>
                <a:latin typeface="Nimbus Sans"/>
                <a:ea typeface="Nimbus Sans"/>
                <a:cs typeface="Nimbus Sans"/>
              </a:rPr>
              <a:t>Accessory glands add fluid to semen</a:t>
            </a:r>
          </a:p>
        </p:txBody>
      </p:sp>
      <p:sp>
        <p:nvSpPr>
          <p:cNvPr id="22" name="Rectangle: Rounded Corners 21">
            <a:extLst>
              <a:ext uri="{FF2B5EF4-FFF2-40B4-BE49-F238E27FC236}">
                <a16:creationId xmlns:a16="http://schemas.microsoft.com/office/drawing/2014/main" id="{C0C27E29-5959-436D-BAA1-39418387FE74}"/>
              </a:ext>
            </a:extLst>
          </p:cNvPr>
          <p:cNvSpPr>
            <a:spLocks noGrp="1"/>
          </p:cNvSpPr>
          <p:nvPr/>
        </p:nvSpPr>
        <p:spPr>
          <a:xfrm>
            <a:off x="5000625" y="4524375"/>
            <a:ext cx="3048000" cy="1285875"/>
          </a:xfrm>
          <a:prstGeom prst="roundRect">
            <a:avLst>
              <a:gd name="adj" fmla="val 13333"/>
            </a:avLst>
          </a:prstGeom>
          <a:solidFill>
            <a:srgbClr val="F1EDF8"/>
          </a:solidFill>
          <a:ln w="9525">
            <a:solidFill>
              <a:srgbClr val="F1EDF8"/>
            </a:solidFill>
            <a:prstDash val="solid"/>
          </a:ln>
        </p:spPr>
        <p:txBody>
          <a:bodyPr/>
          <a:lstStyle/>
          <a:p>
            <a:endParaRPr lang="en-GB"/>
          </a:p>
        </p:txBody>
      </p:sp>
      <p:sp>
        <p:nvSpPr>
          <p:cNvPr id="23" name="Rectangle 22">
            <a:extLst>
              <a:ext uri="{FF2B5EF4-FFF2-40B4-BE49-F238E27FC236}">
                <a16:creationId xmlns:a16="http://schemas.microsoft.com/office/drawing/2014/main" id="{0711C0AE-D78D-4B27-A34A-25B042755C83}"/>
              </a:ext>
            </a:extLst>
          </p:cNvPr>
          <p:cNvSpPr>
            <a:spLocks noGrp="1"/>
          </p:cNvSpPr>
          <p:nvPr/>
        </p:nvSpPr>
        <p:spPr>
          <a:xfrm>
            <a:off x="5000625" y="4524375"/>
            <a:ext cx="66675" cy="1285875"/>
          </a:xfrm>
          <a:prstGeom prst="rect">
            <a:avLst/>
          </a:prstGeom>
          <a:solidFill>
            <a:srgbClr val="7257A3"/>
          </a:solidFill>
          <a:ln w="0">
            <a:noFill/>
          </a:ln>
        </p:spPr>
        <p:txBody>
          <a:bodyPr/>
          <a:lstStyle/>
          <a:p>
            <a:endParaRPr lang="en-GB"/>
          </a:p>
        </p:txBody>
      </p:sp>
      <p:sp>
        <p:nvSpPr>
          <p:cNvPr id="24" name="Rectangle 23">
            <a:extLst>
              <a:ext uri="{FF2B5EF4-FFF2-40B4-BE49-F238E27FC236}">
                <a16:creationId xmlns:a16="http://schemas.microsoft.com/office/drawing/2014/main" id="{CEE2A0E7-D306-4487-A8B0-085804AB007A}"/>
              </a:ext>
            </a:extLst>
          </p:cNvPr>
          <p:cNvSpPr>
            <a:spLocks noGrp="1"/>
          </p:cNvSpPr>
          <p:nvPr/>
        </p:nvSpPr>
        <p:spPr>
          <a:xfrm>
            <a:off x="5229225"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7257A3"/>
                </a:solidFill>
                <a:latin typeface="Nimbus Sans"/>
                <a:ea typeface="Nimbus Sans"/>
                <a:cs typeface="Nimbus Sans"/>
              </a:defRPr>
            </a:pPr>
            <a:r>
              <a:rPr sz="1425" b="1">
                <a:solidFill>
                  <a:srgbClr val="7257A3"/>
                </a:solidFill>
                <a:latin typeface="Nimbus Sans"/>
                <a:ea typeface="Nimbus Sans"/>
                <a:cs typeface="Nimbus Sans"/>
              </a:rPr>
              <a:t>Main job</a:t>
            </a:r>
          </a:p>
        </p:txBody>
      </p:sp>
      <p:sp>
        <p:nvSpPr>
          <p:cNvPr id="25" name="Rectangle 24">
            <a:extLst>
              <a:ext uri="{FF2B5EF4-FFF2-40B4-BE49-F238E27FC236}">
                <a16:creationId xmlns:a16="http://schemas.microsoft.com/office/drawing/2014/main" id="{BC6CBE1A-7A42-41CA-AA25-AA898C4C544B}"/>
              </a:ext>
            </a:extLst>
          </p:cNvPr>
          <p:cNvSpPr>
            <a:spLocks noGrp="1"/>
          </p:cNvSpPr>
          <p:nvPr/>
        </p:nvSpPr>
        <p:spPr>
          <a:xfrm>
            <a:off x="5229225" y="5038725"/>
            <a:ext cx="2647950" cy="638175"/>
          </a:xfrm>
          <a:prstGeom prst="rect">
            <a:avLst/>
          </a:prstGeom>
          <a:noFill/>
          <a:ln w="0">
            <a:noFill/>
          </a:ln>
        </p:spPr>
        <p:txBody>
          <a:bodyPr wrap="square" lIns="0" tIns="0" rIns="0" bIns="0" anchor="t">
            <a:normAutofit fontScale="93518"/>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The reproductive system produces sex cells and hormones and can support fertilisation, pregnancy and birth.</a:t>
            </a:r>
          </a:p>
        </p:txBody>
      </p:sp>
      <p:sp>
        <p:nvSpPr>
          <p:cNvPr id="26" name="Rectangle: Rounded Corners 25">
            <a:extLst>
              <a:ext uri="{FF2B5EF4-FFF2-40B4-BE49-F238E27FC236}">
                <a16:creationId xmlns:a16="http://schemas.microsoft.com/office/drawing/2014/main" id="{02688EBA-CE9F-497E-84AD-689A4C7BF547}"/>
              </a:ext>
            </a:extLst>
          </p:cNvPr>
          <p:cNvSpPr>
            <a:spLocks noGrp="1"/>
          </p:cNvSpPr>
          <p:nvPr/>
        </p:nvSpPr>
        <p:spPr>
          <a:xfrm>
            <a:off x="8286750" y="4524375"/>
            <a:ext cx="3048000" cy="1285875"/>
          </a:xfrm>
          <a:prstGeom prst="roundRect">
            <a:avLst>
              <a:gd name="adj" fmla="val 13333"/>
            </a:avLst>
          </a:prstGeom>
          <a:solidFill>
            <a:srgbClr val="F4F8FA"/>
          </a:solidFill>
          <a:ln w="9525">
            <a:solidFill>
              <a:srgbClr val="F4F8FA"/>
            </a:solidFill>
            <a:prstDash val="solid"/>
          </a:ln>
        </p:spPr>
        <p:txBody>
          <a:bodyPr/>
          <a:lstStyle/>
          <a:p>
            <a:endParaRPr lang="en-GB"/>
          </a:p>
        </p:txBody>
      </p:sp>
      <p:sp>
        <p:nvSpPr>
          <p:cNvPr id="27" name="Rectangle 26">
            <a:extLst>
              <a:ext uri="{FF2B5EF4-FFF2-40B4-BE49-F238E27FC236}">
                <a16:creationId xmlns:a16="http://schemas.microsoft.com/office/drawing/2014/main" id="{13509B43-DB3F-4716-ADBD-6907A97715B9}"/>
              </a:ext>
            </a:extLst>
          </p:cNvPr>
          <p:cNvSpPr>
            <a:spLocks noGrp="1"/>
          </p:cNvSpPr>
          <p:nvPr/>
        </p:nvSpPr>
        <p:spPr>
          <a:xfrm>
            <a:off x="8286750" y="4524375"/>
            <a:ext cx="66675" cy="1285875"/>
          </a:xfrm>
          <a:prstGeom prst="rect">
            <a:avLst/>
          </a:prstGeom>
          <a:solidFill>
            <a:srgbClr val="15344C"/>
          </a:solidFill>
          <a:ln w="0">
            <a:noFill/>
          </a:ln>
        </p:spPr>
        <p:txBody>
          <a:bodyPr/>
          <a:lstStyle/>
          <a:p>
            <a:endParaRPr lang="en-GB"/>
          </a:p>
        </p:txBody>
      </p:sp>
      <p:sp>
        <p:nvSpPr>
          <p:cNvPr id="28" name="Rectangle 27">
            <a:extLst>
              <a:ext uri="{FF2B5EF4-FFF2-40B4-BE49-F238E27FC236}">
                <a16:creationId xmlns:a16="http://schemas.microsoft.com/office/drawing/2014/main" id="{128A93A0-A276-4C1D-A288-685AF18741EE}"/>
              </a:ext>
            </a:extLst>
          </p:cNvPr>
          <p:cNvSpPr>
            <a:spLocks noGrp="1"/>
          </p:cNvSpPr>
          <p:nvPr/>
        </p:nvSpPr>
        <p:spPr>
          <a:xfrm>
            <a:off x="8515350" y="4686300"/>
            <a:ext cx="2647950" cy="276225"/>
          </a:xfrm>
          <a:prstGeom prst="rect">
            <a:avLst/>
          </a:prstGeom>
          <a:noFill/>
          <a:ln w="0">
            <a:noFill/>
          </a:ln>
        </p:spPr>
        <p:txBody>
          <a:bodyPr wrap="square" lIns="0" tIns="0" rIns="0" bIns="0" anchor="t">
            <a:normAutofit/>
          </a:bodyPr>
          <a:lstStyle/>
          <a:p>
            <a:pPr algn="l">
              <a:lnSpc>
                <a:spcPct val="104000"/>
              </a:lnSpc>
              <a:buNone/>
              <a:defRPr sz="1425" b="1">
                <a:solidFill>
                  <a:srgbClr val="15344C"/>
                </a:solidFill>
                <a:latin typeface="Nimbus Sans"/>
                <a:ea typeface="Nimbus Sans"/>
                <a:cs typeface="Nimbus Sans"/>
              </a:defRPr>
            </a:pPr>
            <a:r>
              <a:rPr sz="1425" b="1">
                <a:solidFill>
                  <a:srgbClr val="15344C"/>
                </a:solidFill>
                <a:latin typeface="Nimbus Sans"/>
                <a:ea typeface="Nimbus Sans"/>
                <a:cs typeface="Nimbus Sans"/>
              </a:rPr>
              <a:t>Works with</a:t>
            </a:r>
          </a:p>
        </p:txBody>
      </p:sp>
      <p:sp>
        <p:nvSpPr>
          <p:cNvPr id="29" name="Rectangle 28">
            <a:extLst>
              <a:ext uri="{FF2B5EF4-FFF2-40B4-BE49-F238E27FC236}">
                <a16:creationId xmlns:a16="http://schemas.microsoft.com/office/drawing/2014/main" id="{03428EDF-BE86-4177-9656-A5FAAA0F8A73}"/>
              </a:ext>
            </a:extLst>
          </p:cNvPr>
          <p:cNvSpPr>
            <a:spLocks noGrp="1"/>
          </p:cNvSpPr>
          <p:nvPr/>
        </p:nvSpPr>
        <p:spPr>
          <a:xfrm>
            <a:off x="8515350" y="5038725"/>
            <a:ext cx="2647950" cy="638175"/>
          </a:xfrm>
          <a:prstGeom prst="rect">
            <a:avLst/>
          </a:prstGeom>
          <a:noFill/>
          <a:ln w="0">
            <a:noFill/>
          </a:ln>
        </p:spPr>
        <p:txBody>
          <a:bodyPr wrap="square" lIns="0" tIns="0" rIns="0" bIns="0" anchor="t">
            <a:normAutofit fontScale="94339"/>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Endocrine hormones regulate cycles and development. Circulation supplies tissues and transports hormones.</a:t>
            </a:r>
          </a:p>
        </p:txBody>
      </p:sp>
      <p:sp>
        <p:nvSpPr>
          <p:cNvPr id="30" name="Rectangle: Rounded Corners 29">
            <a:extLst>
              <a:ext uri="{FF2B5EF4-FFF2-40B4-BE49-F238E27FC236}">
                <a16:creationId xmlns:a16="http://schemas.microsoft.com/office/drawing/2014/main" id="{D2F63F70-DB74-4C6C-8755-2D50704BD260}"/>
              </a:ext>
            </a:extLst>
          </p:cNvPr>
          <p:cNvSpPr>
            <a:spLocks noGrp="1"/>
          </p:cNvSpPr>
          <p:nvPr/>
        </p:nvSpPr>
        <p:spPr>
          <a:xfrm>
            <a:off x="514350" y="6162675"/>
            <a:ext cx="11163300" cy="400050"/>
          </a:xfrm>
          <a:prstGeom prst="roundRect">
            <a:avLst>
              <a:gd name="adj" fmla="val 30952"/>
            </a:avLst>
          </a:prstGeom>
          <a:solidFill>
            <a:srgbClr val="F1EDF8"/>
          </a:solidFill>
          <a:ln w="9525">
            <a:solidFill>
              <a:srgbClr val="F1EDF8"/>
            </a:solidFill>
            <a:prstDash val="solid"/>
          </a:ln>
        </p:spPr>
        <p:txBody>
          <a:bodyPr/>
          <a:lstStyle/>
          <a:p>
            <a:endParaRPr lang="en-GB"/>
          </a:p>
        </p:txBody>
      </p:sp>
      <p:sp>
        <p:nvSpPr>
          <p:cNvPr id="31" name="Rectangle 30">
            <a:extLst>
              <a:ext uri="{FF2B5EF4-FFF2-40B4-BE49-F238E27FC236}">
                <a16:creationId xmlns:a16="http://schemas.microsoft.com/office/drawing/2014/main" id="{12371180-2DF1-4B47-90EA-7409358A154C}"/>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Use accurate, inclusive language and obtain consent before sensitive questions or examinations.</a:t>
            </a:r>
          </a:p>
        </p:txBody>
      </p:sp>
    </p:spTree>
    <p:extLst>
      <p:ext uri="{BB962C8B-B14F-4D97-AF65-F5344CB8AC3E}">
        <p14:creationId xmlns:p14="http://schemas.microsoft.com/office/powerpoint/2010/main" val="11702627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C6FC8D51-56A2-4739-AC57-9B49456155E2}"/>
              </a:ext>
            </a:extLst>
          </p:cNvPr>
          <p:cNvSpPr>
            <a:spLocks noGrp="1"/>
          </p:cNvSpPr>
          <p:nvPr/>
        </p:nvSpPr>
        <p:spPr>
          <a:xfrm>
            <a:off x="0" y="0"/>
            <a:ext cx="142875" cy="6858000"/>
          </a:xfrm>
          <a:prstGeom prst="rect">
            <a:avLst/>
          </a:prstGeom>
          <a:solidFill>
            <a:srgbClr val="7257A3"/>
          </a:solidFill>
          <a:ln w="0">
            <a:noFill/>
          </a:ln>
        </p:spPr>
        <p:txBody>
          <a:bodyPr/>
          <a:lstStyle/>
          <a:p>
            <a:endParaRPr lang="en-GB"/>
          </a:p>
        </p:txBody>
      </p:sp>
      <p:sp>
        <p:nvSpPr>
          <p:cNvPr id="2" name="Rectangle 1">
            <a:extLst>
              <a:ext uri="{FF2B5EF4-FFF2-40B4-BE49-F238E27FC236}">
                <a16:creationId xmlns:a16="http://schemas.microsoft.com/office/drawing/2014/main" id="{21CD30E8-79BC-49E4-A769-68C2E070FB0A}"/>
              </a:ext>
            </a:extLst>
          </p:cNvPr>
          <p:cNvSpPr>
            <a:spLocks noGrp="1"/>
          </p:cNvSpPr>
          <p:nvPr/>
        </p:nvSpPr>
        <p:spPr>
          <a:xfrm>
            <a:off x="514350" y="266700"/>
            <a:ext cx="4286250" cy="209550"/>
          </a:xfrm>
          <a:prstGeom prst="rect">
            <a:avLst/>
          </a:prstGeom>
          <a:noFill/>
          <a:ln w="0">
            <a:noFill/>
          </a:ln>
        </p:spPr>
        <p:txBody>
          <a:bodyPr wrap="square" lIns="0" tIns="0" rIns="0" bIns="0" anchor="t">
            <a:normAutofit/>
          </a:bodyPr>
          <a:lstStyle/>
          <a:p>
            <a:pPr algn="l">
              <a:lnSpc>
                <a:spcPct val="104000"/>
              </a:lnSpc>
              <a:buNone/>
              <a:defRPr sz="1050" b="1">
                <a:solidFill>
                  <a:srgbClr val="7257A3"/>
                </a:solidFill>
                <a:latin typeface="Nimbus Sans"/>
                <a:ea typeface="Nimbus Sans"/>
                <a:cs typeface="Nimbus Sans"/>
              </a:defRPr>
            </a:pPr>
            <a:r>
              <a:rPr sz="1050" b="1">
                <a:solidFill>
                  <a:srgbClr val="7257A3"/>
                </a:solidFill>
                <a:latin typeface="Nimbus Sans"/>
                <a:ea typeface="Nimbus Sans"/>
                <a:cs typeface="Nimbus Sans"/>
              </a:rPr>
              <a:t>REPRODUCTIVE EXAMPLE</a:t>
            </a:r>
          </a:p>
        </p:txBody>
      </p:sp>
      <p:sp>
        <p:nvSpPr>
          <p:cNvPr id="3" name="Rectangle 2">
            <a:extLst>
              <a:ext uri="{FF2B5EF4-FFF2-40B4-BE49-F238E27FC236}">
                <a16:creationId xmlns:a16="http://schemas.microsoft.com/office/drawing/2014/main" id="{FB372C3F-3EFA-447C-A986-9F50F8357C2E}"/>
              </a:ext>
            </a:extLst>
          </p:cNvPr>
          <p:cNvSpPr>
            <a:spLocks noGrp="1"/>
          </p:cNvSpPr>
          <p:nvPr/>
        </p:nvSpPr>
        <p:spPr>
          <a:xfrm>
            <a:off x="514350" y="523875"/>
            <a:ext cx="10477500" cy="552450"/>
          </a:xfrm>
          <a:prstGeom prst="rect">
            <a:avLst/>
          </a:prstGeom>
          <a:noFill/>
          <a:ln w="0">
            <a:noFill/>
          </a:ln>
        </p:spPr>
        <p:txBody>
          <a:bodyPr wrap="square" lIns="0" tIns="0" rIns="0" bIns="0" anchor="t">
            <a:normAutofit/>
          </a:bodyPr>
          <a:lstStyle/>
          <a:p>
            <a:pPr algn="l">
              <a:lnSpc>
                <a:spcPct val="104000"/>
              </a:lnSpc>
              <a:buNone/>
              <a:defRPr sz="2550" b="1">
                <a:solidFill>
                  <a:srgbClr val="15344C"/>
                </a:solidFill>
                <a:latin typeface="Nimbus Sans"/>
                <a:ea typeface="Nimbus Sans"/>
                <a:cs typeface="Nimbus Sans"/>
              </a:defRPr>
            </a:pPr>
            <a:r>
              <a:rPr sz="2550" b="1">
                <a:solidFill>
                  <a:srgbClr val="15344C"/>
                </a:solidFill>
                <a:latin typeface="Nimbus Sans"/>
                <a:ea typeface="Nimbus Sans"/>
                <a:cs typeface="Nimbus Sans"/>
              </a:rPr>
              <a:t>Worked example: heavy menstrual bleeding and fatigue</a:t>
            </a:r>
          </a:p>
        </p:txBody>
      </p:sp>
      <p:sp>
        <p:nvSpPr>
          <p:cNvPr id="4" name="Rectangle 3">
            <a:extLst>
              <a:ext uri="{FF2B5EF4-FFF2-40B4-BE49-F238E27FC236}">
                <a16:creationId xmlns:a16="http://schemas.microsoft.com/office/drawing/2014/main" id="{CD53C5E8-E260-4B2D-A041-8EC34EA98C34}"/>
              </a:ext>
            </a:extLst>
          </p:cNvPr>
          <p:cNvSpPr>
            <a:spLocks noGrp="1"/>
          </p:cNvSpPr>
          <p:nvPr/>
        </p:nvSpPr>
        <p:spPr>
          <a:xfrm>
            <a:off x="11144250" y="323850"/>
            <a:ext cx="523875" cy="238125"/>
          </a:xfrm>
          <a:prstGeom prst="rect">
            <a:avLst/>
          </a:prstGeom>
          <a:noFill/>
          <a:ln w="0">
            <a:noFill/>
          </a:ln>
        </p:spPr>
        <p:txBody>
          <a:bodyPr wrap="square" lIns="0" tIns="0" rIns="0" bIns="0" anchor="t">
            <a:normAutofit/>
          </a:bodyPr>
          <a:lstStyle/>
          <a:p>
            <a:pPr algn="r">
              <a:lnSpc>
                <a:spcPct val="104000"/>
              </a:lnSpc>
              <a:buNone/>
              <a:defRPr sz="1125" b="1">
                <a:solidFill>
                  <a:srgbClr val="587080"/>
                </a:solidFill>
                <a:latin typeface="Nimbus Sans"/>
                <a:ea typeface="Nimbus Sans"/>
                <a:cs typeface="Nimbus Sans"/>
              </a:defRPr>
            </a:pPr>
            <a:r>
              <a:rPr sz="1125" b="1">
                <a:solidFill>
                  <a:srgbClr val="587080"/>
                </a:solidFill>
                <a:latin typeface="Nimbus Sans"/>
                <a:ea typeface="Nimbus Sans"/>
                <a:cs typeface="Nimbus Sans"/>
              </a:rPr>
              <a:t>54</a:t>
            </a:r>
          </a:p>
        </p:txBody>
      </p:sp>
      <p:sp>
        <p:nvSpPr>
          <p:cNvPr id="5" name="Rectangle 4">
            <a:extLst>
              <a:ext uri="{FF2B5EF4-FFF2-40B4-BE49-F238E27FC236}">
                <a16:creationId xmlns:a16="http://schemas.microsoft.com/office/drawing/2014/main" id="{0F99D980-A869-4DDE-BE61-A4462027535B}"/>
              </a:ext>
            </a:extLst>
          </p:cNvPr>
          <p:cNvSpPr>
            <a:spLocks noGrp="1"/>
          </p:cNvSpPr>
          <p:nvPr/>
        </p:nvSpPr>
        <p:spPr>
          <a:xfrm>
            <a:off x="514350" y="1133475"/>
            <a:ext cx="11163300" cy="19050"/>
          </a:xfrm>
          <a:prstGeom prst="rect">
            <a:avLst/>
          </a:prstGeom>
          <a:solidFill>
            <a:srgbClr val="D5E1E7"/>
          </a:solidFill>
          <a:ln w="0">
            <a:noFill/>
          </a:ln>
        </p:spPr>
        <p:txBody>
          <a:bodyPr/>
          <a:lstStyle/>
          <a:p>
            <a:endParaRPr lang="en-GB"/>
          </a:p>
        </p:txBody>
      </p:sp>
      <p:sp>
        <p:nvSpPr>
          <p:cNvPr id="6" name="Rectangle 5">
            <a:extLst>
              <a:ext uri="{FF2B5EF4-FFF2-40B4-BE49-F238E27FC236}">
                <a16:creationId xmlns:a16="http://schemas.microsoft.com/office/drawing/2014/main" id="{4029A739-A98D-479D-A13F-736E2514AE0F}"/>
              </a:ext>
            </a:extLst>
          </p:cNvPr>
          <p:cNvSpPr>
            <a:spLocks noGrp="1"/>
          </p:cNvSpPr>
          <p:nvPr/>
        </p:nvSpPr>
        <p:spPr>
          <a:xfrm>
            <a:off x="4476750" y="1200150"/>
            <a:ext cx="6858000" cy="171450"/>
          </a:xfrm>
          <a:prstGeom prst="rect">
            <a:avLst/>
          </a:prstGeom>
          <a:noFill/>
          <a:ln w="0">
            <a:noFill/>
          </a:ln>
        </p:spPr>
        <p:txBody>
          <a:bodyPr wrap="square" lIns="0" tIns="0" rIns="0" bIns="0" anchor="t">
            <a:normAutofit/>
          </a:bodyPr>
          <a:lstStyle/>
          <a:p>
            <a:pPr algn="r">
              <a:lnSpc>
                <a:spcPct val="104000"/>
              </a:lnSpc>
              <a:buNone/>
              <a:defRPr sz="900" b="1">
                <a:solidFill>
                  <a:srgbClr val="7257A3"/>
                </a:solidFill>
                <a:latin typeface="Nimbus Sans"/>
                <a:ea typeface="Nimbus Sans"/>
                <a:cs typeface="Nimbus Sans"/>
              </a:defRPr>
            </a:pPr>
            <a:r>
              <a:rPr sz="900" b="1">
                <a:solidFill>
                  <a:srgbClr val="7257A3"/>
                </a:solidFill>
                <a:latin typeface="Nimbus Sans"/>
                <a:ea typeface="Nimbus Sans"/>
                <a:cs typeface="Nimbus Sans"/>
              </a:rPr>
              <a:t>INTERVIEW FOCUS: DEFINE THE RESULT, EXPLAIN THE PHYSIOLOGY, EVALUATE THE EVIDENCE, RESPOND SAFELY</a:t>
            </a:r>
          </a:p>
        </p:txBody>
      </p:sp>
      <p:sp>
        <p:nvSpPr>
          <p:cNvPr id="7" name="Rectangle: Rounded Corners 6">
            <a:extLst>
              <a:ext uri="{FF2B5EF4-FFF2-40B4-BE49-F238E27FC236}">
                <a16:creationId xmlns:a16="http://schemas.microsoft.com/office/drawing/2014/main" id="{15902A10-433F-4C96-AD7C-0FA83A76BBB4}"/>
              </a:ext>
            </a:extLst>
          </p:cNvPr>
          <p:cNvSpPr>
            <a:spLocks noGrp="1"/>
          </p:cNvSpPr>
          <p:nvPr/>
        </p:nvSpPr>
        <p:spPr>
          <a:xfrm>
            <a:off x="514350" y="1504950"/>
            <a:ext cx="3857625" cy="4095750"/>
          </a:xfrm>
          <a:prstGeom prst="roundRect">
            <a:avLst>
              <a:gd name="adj" fmla="val 5926"/>
            </a:avLst>
          </a:prstGeom>
          <a:solidFill>
            <a:srgbClr val="15344C"/>
          </a:solidFill>
          <a:ln w="9525">
            <a:solidFill>
              <a:srgbClr val="15344C"/>
            </a:solidFill>
            <a:prstDash val="solid"/>
          </a:ln>
        </p:spPr>
        <p:txBody>
          <a:bodyPr/>
          <a:lstStyle/>
          <a:p>
            <a:endParaRPr lang="en-GB"/>
          </a:p>
        </p:txBody>
      </p:sp>
      <p:sp>
        <p:nvSpPr>
          <p:cNvPr id="8" name="Rectangle 7">
            <a:extLst>
              <a:ext uri="{FF2B5EF4-FFF2-40B4-BE49-F238E27FC236}">
                <a16:creationId xmlns:a16="http://schemas.microsoft.com/office/drawing/2014/main" id="{474312E3-B363-4BCA-AB0F-6A6136813333}"/>
              </a:ext>
            </a:extLst>
          </p:cNvPr>
          <p:cNvSpPr>
            <a:spLocks noGrp="1"/>
          </p:cNvSpPr>
          <p:nvPr/>
        </p:nvSpPr>
        <p:spPr>
          <a:xfrm>
            <a:off x="819150" y="1819275"/>
            <a:ext cx="3095625" cy="228600"/>
          </a:xfrm>
          <a:prstGeom prst="rect">
            <a:avLst/>
          </a:prstGeom>
          <a:noFill/>
          <a:ln w="0">
            <a:noFill/>
          </a:ln>
        </p:spPr>
        <p:txBody>
          <a:bodyPr wrap="square" lIns="0" tIns="0" rIns="0" bIns="0" anchor="t">
            <a:normAutofit/>
          </a:bodyPr>
          <a:lstStyle/>
          <a:p>
            <a:pPr algn="l">
              <a:lnSpc>
                <a:spcPct val="104000"/>
              </a:lnSpc>
              <a:buNone/>
              <a:defRPr sz="1050" b="1">
                <a:solidFill>
                  <a:srgbClr val="31A9C4"/>
                </a:solidFill>
                <a:latin typeface="Nimbus Sans"/>
                <a:ea typeface="Nimbus Sans"/>
                <a:cs typeface="Nimbus Sans"/>
              </a:defRPr>
            </a:pPr>
            <a:r>
              <a:rPr sz="1050" b="1">
                <a:solidFill>
                  <a:srgbClr val="31A9C4"/>
                </a:solidFill>
                <a:latin typeface="Nimbus Sans"/>
                <a:ea typeface="Nimbus Sans"/>
                <a:cs typeface="Nimbus Sans"/>
              </a:rPr>
              <a:t>PATIENT SNAPSHOT</a:t>
            </a:r>
          </a:p>
        </p:txBody>
      </p:sp>
      <p:sp>
        <p:nvSpPr>
          <p:cNvPr id="9" name="Rectangle 8">
            <a:extLst>
              <a:ext uri="{FF2B5EF4-FFF2-40B4-BE49-F238E27FC236}">
                <a16:creationId xmlns:a16="http://schemas.microsoft.com/office/drawing/2014/main" id="{8C3A567E-655E-4263-BF58-97C888F41E1B}"/>
              </a:ext>
            </a:extLst>
          </p:cNvPr>
          <p:cNvSpPr>
            <a:spLocks noGrp="1"/>
          </p:cNvSpPr>
          <p:nvPr/>
        </p:nvSpPr>
        <p:spPr>
          <a:xfrm>
            <a:off x="819150" y="2286000"/>
            <a:ext cx="3095625" cy="952500"/>
          </a:xfrm>
          <a:prstGeom prst="rect">
            <a:avLst/>
          </a:prstGeom>
          <a:noFill/>
          <a:ln w="0">
            <a:noFill/>
          </a:ln>
        </p:spPr>
        <p:txBody>
          <a:bodyPr wrap="square" lIns="0" tIns="0" rIns="0" bIns="0" anchor="t">
            <a:normAutofit/>
          </a:bodyPr>
          <a:lstStyle/>
          <a:p>
            <a:pPr algn="l">
              <a:lnSpc>
                <a:spcPct val="104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Tired and short of breath on exertion</a:t>
            </a:r>
          </a:p>
        </p:txBody>
      </p:sp>
      <p:sp>
        <p:nvSpPr>
          <p:cNvPr id="10" name="Rectangle 9">
            <a:extLst>
              <a:ext uri="{FF2B5EF4-FFF2-40B4-BE49-F238E27FC236}">
                <a16:creationId xmlns:a16="http://schemas.microsoft.com/office/drawing/2014/main" id="{190E0FA4-9F87-42F6-A3FF-C8FE71C9F753}"/>
              </a:ext>
            </a:extLst>
          </p:cNvPr>
          <p:cNvSpPr>
            <a:spLocks noGrp="1"/>
          </p:cNvSpPr>
          <p:nvPr/>
        </p:nvSpPr>
        <p:spPr>
          <a:xfrm>
            <a:off x="819150" y="3476625"/>
            <a:ext cx="3095625" cy="1381125"/>
          </a:xfrm>
          <a:prstGeom prst="rect">
            <a:avLst/>
          </a:prstGeom>
          <a:noFill/>
          <a:ln w="0">
            <a:noFill/>
          </a:ln>
        </p:spPr>
        <p:txBody>
          <a:bodyPr wrap="square" lIns="0" tIns="0" rIns="0" bIns="0" anchor="t">
            <a:normAutofit/>
          </a:bodyPr>
          <a:lstStyle/>
          <a:p>
            <a:pPr algn="l">
              <a:lnSpc>
                <a:spcPct val="104000"/>
              </a:lnSpc>
              <a:buNone/>
              <a:defRPr sz="1500" b="0">
                <a:solidFill>
                  <a:srgbClr val="D8E8EF"/>
                </a:solidFill>
                <a:latin typeface="Nimbus Sans"/>
                <a:ea typeface="Nimbus Sans"/>
                <a:cs typeface="Nimbus Sans"/>
              </a:defRPr>
            </a:pPr>
            <a:r>
              <a:rPr sz="1500" b="0">
                <a:solidFill>
                  <a:srgbClr val="D8E8EF"/>
                </a:solidFill>
                <a:latin typeface="Nimbus Sans"/>
                <a:ea typeface="Nimbus Sans"/>
                <a:cs typeface="Nimbus Sans"/>
              </a:rPr>
              <a:t>The patient reports several months of heavy menstrual bleeding and increasing fatigue.</a:t>
            </a:r>
          </a:p>
        </p:txBody>
      </p:sp>
      <p:sp>
        <p:nvSpPr>
          <p:cNvPr id="11" name="Rectangle 10">
            <a:extLst>
              <a:ext uri="{FF2B5EF4-FFF2-40B4-BE49-F238E27FC236}">
                <a16:creationId xmlns:a16="http://schemas.microsoft.com/office/drawing/2014/main" id="{CA97CCBD-0E81-40C9-B670-E5C689EF2B51}"/>
              </a:ext>
            </a:extLst>
          </p:cNvPr>
          <p:cNvSpPr>
            <a:spLocks noGrp="1"/>
          </p:cNvSpPr>
          <p:nvPr/>
        </p:nvSpPr>
        <p:spPr>
          <a:xfrm>
            <a:off x="819150" y="4972050"/>
            <a:ext cx="3095625" cy="523875"/>
          </a:xfrm>
          <a:prstGeom prst="rect">
            <a:avLst/>
          </a:prstGeom>
          <a:noFill/>
          <a:ln w="0">
            <a:noFill/>
          </a:ln>
        </p:spPr>
        <p:txBody>
          <a:bodyPr wrap="square" lIns="0" tIns="0" rIns="0" bIns="0" anchor="t">
            <a:normAutofit/>
          </a:bodyPr>
          <a:lstStyle/>
          <a:p>
            <a:pPr algn="l">
              <a:lnSpc>
                <a:spcPct val="104000"/>
              </a:lnSpc>
              <a:buNone/>
              <a:defRPr sz="1275" b="1">
                <a:solidFill>
                  <a:srgbClr val="F4C95D"/>
                </a:solidFill>
                <a:latin typeface="Nimbus Sans"/>
                <a:ea typeface="Nimbus Sans"/>
                <a:cs typeface="Nimbus Sans"/>
              </a:defRPr>
            </a:pPr>
            <a:r>
              <a:rPr sz="1275" b="1">
                <a:solidFill>
                  <a:srgbClr val="F4C95D"/>
                </a:solidFill>
                <a:latin typeface="Nimbus Sans"/>
                <a:ea typeface="Nimbus Sans"/>
                <a:cs typeface="Nimbus Sans"/>
              </a:rPr>
              <a:t>How can reproductive blood loss affect other systems?</a:t>
            </a:r>
          </a:p>
        </p:txBody>
      </p:sp>
      <p:sp>
        <p:nvSpPr>
          <p:cNvPr id="12" name="Rectangle: Rounded Corners 11">
            <a:extLst>
              <a:ext uri="{FF2B5EF4-FFF2-40B4-BE49-F238E27FC236}">
                <a16:creationId xmlns:a16="http://schemas.microsoft.com/office/drawing/2014/main" id="{A6439441-E206-4FA1-86BE-FE8F7E1112ED}"/>
              </a:ext>
            </a:extLst>
          </p:cNvPr>
          <p:cNvSpPr>
            <a:spLocks noGrp="1"/>
          </p:cNvSpPr>
          <p:nvPr/>
        </p:nvSpPr>
        <p:spPr>
          <a:xfrm>
            <a:off x="4810125" y="1504950"/>
            <a:ext cx="3095625" cy="1666875"/>
          </a:xfrm>
          <a:prstGeom prst="roundRect">
            <a:avLst>
              <a:gd name="adj" fmla="val 10286"/>
            </a:avLst>
          </a:prstGeom>
          <a:solidFill>
            <a:srgbClr val="FFF0ED"/>
          </a:solidFill>
          <a:ln w="9525">
            <a:solidFill>
              <a:srgbClr val="FFF0ED"/>
            </a:solidFill>
            <a:prstDash val="solid"/>
          </a:ln>
        </p:spPr>
        <p:txBody>
          <a:bodyPr/>
          <a:lstStyle/>
          <a:p>
            <a:endParaRPr lang="en-GB"/>
          </a:p>
        </p:txBody>
      </p:sp>
      <p:sp>
        <p:nvSpPr>
          <p:cNvPr id="13" name="Rectangle 12">
            <a:extLst>
              <a:ext uri="{FF2B5EF4-FFF2-40B4-BE49-F238E27FC236}">
                <a16:creationId xmlns:a16="http://schemas.microsoft.com/office/drawing/2014/main" id="{D40495E5-9F17-44A6-8CB2-42F37420901F}"/>
              </a:ext>
            </a:extLst>
          </p:cNvPr>
          <p:cNvSpPr>
            <a:spLocks noGrp="1"/>
          </p:cNvSpPr>
          <p:nvPr/>
        </p:nvSpPr>
        <p:spPr>
          <a:xfrm>
            <a:off x="4810125" y="1504950"/>
            <a:ext cx="66675" cy="1666875"/>
          </a:xfrm>
          <a:prstGeom prst="rect">
            <a:avLst/>
          </a:prstGeom>
          <a:solidFill>
            <a:srgbClr val="EF6A5B"/>
          </a:solidFill>
          <a:ln w="0">
            <a:noFill/>
          </a:ln>
        </p:spPr>
        <p:txBody>
          <a:bodyPr/>
          <a:lstStyle/>
          <a:p>
            <a:endParaRPr lang="en-GB"/>
          </a:p>
        </p:txBody>
      </p:sp>
      <p:sp>
        <p:nvSpPr>
          <p:cNvPr id="14" name="Rectangle 13">
            <a:extLst>
              <a:ext uri="{FF2B5EF4-FFF2-40B4-BE49-F238E27FC236}">
                <a16:creationId xmlns:a16="http://schemas.microsoft.com/office/drawing/2014/main" id="{80D0F233-B927-4764-B2E3-E321DC194AED}"/>
              </a:ext>
            </a:extLst>
          </p:cNvPr>
          <p:cNvSpPr>
            <a:spLocks noGrp="1"/>
          </p:cNvSpPr>
          <p:nvPr/>
        </p:nvSpPr>
        <p:spPr>
          <a:xfrm>
            <a:off x="5038725"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EF6A5B"/>
                </a:solidFill>
                <a:latin typeface="Nimbus Sans"/>
                <a:ea typeface="Nimbus Sans"/>
                <a:cs typeface="Nimbus Sans"/>
              </a:defRPr>
            </a:pPr>
            <a:r>
              <a:rPr sz="1425" b="1">
                <a:solidFill>
                  <a:srgbClr val="EF6A5B"/>
                </a:solidFill>
                <a:latin typeface="Nimbus Sans"/>
                <a:ea typeface="Nimbus Sans"/>
                <a:cs typeface="Nimbus Sans"/>
              </a:rPr>
              <a:t>Blood loss</a:t>
            </a:r>
          </a:p>
        </p:txBody>
      </p:sp>
      <p:sp>
        <p:nvSpPr>
          <p:cNvPr id="15" name="Rectangle 14">
            <a:extLst>
              <a:ext uri="{FF2B5EF4-FFF2-40B4-BE49-F238E27FC236}">
                <a16:creationId xmlns:a16="http://schemas.microsoft.com/office/drawing/2014/main" id="{401A131C-C53D-419C-9777-67AA59A93592}"/>
              </a:ext>
            </a:extLst>
          </p:cNvPr>
          <p:cNvSpPr>
            <a:spLocks noGrp="1"/>
          </p:cNvSpPr>
          <p:nvPr/>
        </p:nvSpPr>
        <p:spPr>
          <a:xfrm>
            <a:off x="5038725"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Repeated loss may reduce iron and haemoglobin over time.</a:t>
            </a:r>
          </a:p>
        </p:txBody>
      </p:sp>
      <p:sp>
        <p:nvSpPr>
          <p:cNvPr id="16" name="Rectangle: Rounded Corners 15">
            <a:extLst>
              <a:ext uri="{FF2B5EF4-FFF2-40B4-BE49-F238E27FC236}">
                <a16:creationId xmlns:a16="http://schemas.microsoft.com/office/drawing/2014/main" id="{0BE84616-477E-4829-B882-E4D96889D0D5}"/>
              </a:ext>
            </a:extLst>
          </p:cNvPr>
          <p:cNvSpPr>
            <a:spLocks noGrp="1"/>
          </p:cNvSpPr>
          <p:nvPr/>
        </p:nvSpPr>
        <p:spPr>
          <a:xfrm>
            <a:off x="8191500" y="1504950"/>
            <a:ext cx="3095625" cy="1666875"/>
          </a:xfrm>
          <a:prstGeom prst="roundRect">
            <a:avLst>
              <a:gd name="adj" fmla="val 10286"/>
            </a:avLst>
          </a:prstGeom>
          <a:solidFill>
            <a:srgbClr val="EAF5F8"/>
          </a:solidFill>
          <a:ln w="9525">
            <a:solidFill>
              <a:srgbClr val="EAF5F8"/>
            </a:solidFill>
            <a:prstDash val="solid"/>
          </a:ln>
        </p:spPr>
        <p:txBody>
          <a:bodyPr/>
          <a:lstStyle/>
          <a:p>
            <a:endParaRPr lang="en-GB"/>
          </a:p>
        </p:txBody>
      </p:sp>
      <p:sp>
        <p:nvSpPr>
          <p:cNvPr id="17" name="Rectangle 16">
            <a:extLst>
              <a:ext uri="{FF2B5EF4-FFF2-40B4-BE49-F238E27FC236}">
                <a16:creationId xmlns:a16="http://schemas.microsoft.com/office/drawing/2014/main" id="{99648EFE-BE7B-424B-B84B-683CD5FC12B3}"/>
              </a:ext>
            </a:extLst>
          </p:cNvPr>
          <p:cNvSpPr>
            <a:spLocks noGrp="1"/>
          </p:cNvSpPr>
          <p:nvPr/>
        </p:nvSpPr>
        <p:spPr>
          <a:xfrm>
            <a:off x="8191500" y="1504950"/>
            <a:ext cx="66675" cy="1666875"/>
          </a:xfrm>
          <a:prstGeom prst="rect">
            <a:avLst/>
          </a:prstGeom>
          <a:solidFill>
            <a:srgbClr val="178A92"/>
          </a:solidFill>
          <a:ln w="0">
            <a:noFill/>
          </a:ln>
        </p:spPr>
        <p:txBody>
          <a:bodyPr/>
          <a:lstStyle/>
          <a:p>
            <a:endParaRPr lang="en-GB"/>
          </a:p>
        </p:txBody>
      </p:sp>
      <p:sp>
        <p:nvSpPr>
          <p:cNvPr id="18" name="Rectangle 17">
            <a:extLst>
              <a:ext uri="{FF2B5EF4-FFF2-40B4-BE49-F238E27FC236}">
                <a16:creationId xmlns:a16="http://schemas.microsoft.com/office/drawing/2014/main" id="{B1E5E1F3-D5E7-448B-929A-58551B130F62}"/>
              </a:ext>
            </a:extLst>
          </p:cNvPr>
          <p:cNvSpPr>
            <a:spLocks noGrp="1"/>
          </p:cNvSpPr>
          <p:nvPr/>
        </p:nvSpPr>
        <p:spPr>
          <a:xfrm>
            <a:off x="8420100" y="1666875"/>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178A92"/>
                </a:solidFill>
                <a:latin typeface="Nimbus Sans"/>
                <a:ea typeface="Nimbus Sans"/>
                <a:cs typeface="Nimbus Sans"/>
              </a:defRPr>
            </a:pPr>
            <a:r>
              <a:rPr sz="1425" b="1">
                <a:solidFill>
                  <a:srgbClr val="178A92"/>
                </a:solidFill>
                <a:latin typeface="Nimbus Sans"/>
                <a:ea typeface="Nimbus Sans"/>
                <a:cs typeface="Nimbus Sans"/>
              </a:rPr>
              <a:t>Oxygen transport</a:t>
            </a:r>
          </a:p>
        </p:txBody>
      </p:sp>
      <p:sp>
        <p:nvSpPr>
          <p:cNvPr id="19" name="Rectangle 18">
            <a:extLst>
              <a:ext uri="{FF2B5EF4-FFF2-40B4-BE49-F238E27FC236}">
                <a16:creationId xmlns:a16="http://schemas.microsoft.com/office/drawing/2014/main" id="{2DB3CEAC-845E-4E57-ACD6-A459C2E1D46B}"/>
              </a:ext>
            </a:extLst>
          </p:cNvPr>
          <p:cNvSpPr>
            <a:spLocks noGrp="1"/>
          </p:cNvSpPr>
          <p:nvPr/>
        </p:nvSpPr>
        <p:spPr>
          <a:xfrm>
            <a:off x="8420100" y="2019300"/>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Lower haemoglobin can reduce the blood's oxygen-carrying capacity.</a:t>
            </a:r>
          </a:p>
        </p:txBody>
      </p:sp>
      <p:sp>
        <p:nvSpPr>
          <p:cNvPr id="20" name="Rectangle: Rounded Corners 19">
            <a:extLst>
              <a:ext uri="{FF2B5EF4-FFF2-40B4-BE49-F238E27FC236}">
                <a16:creationId xmlns:a16="http://schemas.microsoft.com/office/drawing/2014/main" id="{4AF86C22-EE3E-4186-B7D2-39A5181CA957}"/>
              </a:ext>
            </a:extLst>
          </p:cNvPr>
          <p:cNvSpPr>
            <a:spLocks noGrp="1"/>
          </p:cNvSpPr>
          <p:nvPr/>
        </p:nvSpPr>
        <p:spPr>
          <a:xfrm>
            <a:off x="4810125" y="3457575"/>
            <a:ext cx="3095625" cy="1666875"/>
          </a:xfrm>
          <a:prstGeom prst="roundRect">
            <a:avLst>
              <a:gd name="adj" fmla="val 10286"/>
            </a:avLst>
          </a:prstGeom>
          <a:solidFill>
            <a:srgbClr val="FFF7E5"/>
          </a:solidFill>
          <a:ln w="9525">
            <a:solidFill>
              <a:srgbClr val="FFF7E5"/>
            </a:solidFill>
            <a:prstDash val="solid"/>
          </a:ln>
        </p:spPr>
        <p:txBody>
          <a:bodyPr/>
          <a:lstStyle/>
          <a:p>
            <a:endParaRPr lang="en-GB"/>
          </a:p>
        </p:txBody>
      </p:sp>
      <p:sp>
        <p:nvSpPr>
          <p:cNvPr id="21" name="Rectangle 20">
            <a:extLst>
              <a:ext uri="{FF2B5EF4-FFF2-40B4-BE49-F238E27FC236}">
                <a16:creationId xmlns:a16="http://schemas.microsoft.com/office/drawing/2014/main" id="{F43FFB45-F987-41C3-A431-1327DC4F87F3}"/>
              </a:ext>
            </a:extLst>
          </p:cNvPr>
          <p:cNvSpPr>
            <a:spLocks noGrp="1"/>
          </p:cNvSpPr>
          <p:nvPr/>
        </p:nvSpPr>
        <p:spPr>
          <a:xfrm>
            <a:off x="4810125" y="3457575"/>
            <a:ext cx="66675" cy="1666875"/>
          </a:xfrm>
          <a:prstGeom prst="rect">
            <a:avLst/>
          </a:prstGeom>
          <a:solidFill>
            <a:srgbClr val="F28C3A"/>
          </a:solidFill>
          <a:ln w="0">
            <a:noFill/>
          </a:ln>
        </p:spPr>
        <p:txBody>
          <a:bodyPr/>
          <a:lstStyle/>
          <a:p>
            <a:endParaRPr lang="en-GB"/>
          </a:p>
        </p:txBody>
      </p:sp>
      <p:sp>
        <p:nvSpPr>
          <p:cNvPr id="22" name="Rectangle 21">
            <a:extLst>
              <a:ext uri="{FF2B5EF4-FFF2-40B4-BE49-F238E27FC236}">
                <a16:creationId xmlns:a16="http://schemas.microsoft.com/office/drawing/2014/main" id="{242E6C95-E97C-44EB-8F53-F241A52D01C8}"/>
              </a:ext>
            </a:extLst>
          </p:cNvPr>
          <p:cNvSpPr>
            <a:spLocks noGrp="1"/>
          </p:cNvSpPr>
          <p:nvPr/>
        </p:nvSpPr>
        <p:spPr>
          <a:xfrm>
            <a:off x="5038725"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F28C3A"/>
                </a:solidFill>
                <a:latin typeface="Nimbus Sans"/>
                <a:ea typeface="Nimbus Sans"/>
                <a:cs typeface="Nimbus Sans"/>
              </a:defRPr>
            </a:pPr>
            <a:r>
              <a:rPr sz="1425" b="1">
                <a:solidFill>
                  <a:srgbClr val="F28C3A"/>
                </a:solidFill>
                <a:latin typeface="Nimbus Sans"/>
                <a:ea typeface="Nimbus Sans"/>
                <a:cs typeface="Nimbus Sans"/>
              </a:rPr>
              <a:t>Compensation</a:t>
            </a:r>
          </a:p>
        </p:txBody>
      </p:sp>
      <p:sp>
        <p:nvSpPr>
          <p:cNvPr id="23" name="Rectangle 22">
            <a:extLst>
              <a:ext uri="{FF2B5EF4-FFF2-40B4-BE49-F238E27FC236}">
                <a16:creationId xmlns:a16="http://schemas.microsoft.com/office/drawing/2014/main" id="{C6CEF01C-6A59-48AA-843D-B4C1EF84DCE9}"/>
              </a:ext>
            </a:extLst>
          </p:cNvPr>
          <p:cNvSpPr>
            <a:spLocks noGrp="1"/>
          </p:cNvSpPr>
          <p:nvPr/>
        </p:nvSpPr>
        <p:spPr>
          <a:xfrm>
            <a:off x="5038725"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Heart rate and breathing may rise with exertion to support oxygen delivery.</a:t>
            </a:r>
          </a:p>
        </p:txBody>
      </p:sp>
      <p:sp>
        <p:nvSpPr>
          <p:cNvPr id="24" name="Rectangle: Rounded Corners 23">
            <a:extLst>
              <a:ext uri="{FF2B5EF4-FFF2-40B4-BE49-F238E27FC236}">
                <a16:creationId xmlns:a16="http://schemas.microsoft.com/office/drawing/2014/main" id="{698B0D85-0748-4A18-916C-8655113476A3}"/>
              </a:ext>
            </a:extLst>
          </p:cNvPr>
          <p:cNvSpPr>
            <a:spLocks noGrp="1"/>
          </p:cNvSpPr>
          <p:nvPr/>
        </p:nvSpPr>
        <p:spPr>
          <a:xfrm>
            <a:off x="8191500" y="3457575"/>
            <a:ext cx="3095625" cy="1666875"/>
          </a:xfrm>
          <a:prstGeom prst="roundRect">
            <a:avLst>
              <a:gd name="adj" fmla="val 10286"/>
            </a:avLst>
          </a:prstGeom>
          <a:solidFill>
            <a:srgbClr val="EDF7F1"/>
          </a:solidFill>
          <a:ln w="9525">
            <a:solidFill>
              <a:srgbClr val="EDF7F1"/>
            </a:solidFill>
            <a:prstDash val="solid"/>
          </a:ln>
        </p:spPr>
        <p:txBody>
          <a:bodyPr/>
          <a:lstStyle/>
          <a:p>
            <a:endParaRPr lang="en-GB"/>
          </a:p>
        </p:txBody>
      </p:sp>
      <p:sp>
        <p:nvSpPr>
          <p:cNvPr id="25" name="Rectangle 24">
            <a:extLst>
              <a:ext uri="{FF2B5EF4-FFF2-40B4-BE49-F238E27FC236}">
                <a16:creationId xmlns:a16="http://schemas.microsoft.com/office/drawing/2014/main" id="{F708A558-5C7D-461B-B4A0-6F890F22BA6D}"/>
              </a:ext>
            </a:extLst>
          </p:cNvPr>
          <p:cNvSpPr>
            <a:spLocks noGrp="1"/>
          </p:cNvSpPr>
          <p:nvPr/>
        </p:nvSpPr>
        <p:spPr>
          <a:xfrm>
            <a:off x="8191500" y="3457575"/>
            <a:ext cx="66675" cy="1666875"/>
          </a:xfrm>
          <a:prstGeom prst="rect">
            <a:avLst/>
          </a:prstGeom>
          <a:solidFill>
            <a:srgbClr val="4D9B74"/>
          </a:solidFill>
          <a:ln w="0">
            <a:noFill/>
          </a:ln>
        </p:spPr>
        <p:txBody>
          <a:bodyPr/>
          <a:lstStyle/>
          <a:p>
            <a:endParaRPr lang="en-GB"/>
          </a:p>
        </p:txBody>
      </p:sp>
      <p:sp>
        <p:nvSpPr>
          <p:cNvPr id="26" name="Rectangle 25">
            <a:extLst>
              <a:ext uri="{FF2B5EF4-FFF2-40B4-BE49-F238E27FC236}">
                <a16:creationId xmlns:a16="http://schemas.microsoft.com/office/drawing/2014/main" id="{68DA6460-F458-42F6-9656-A6E9E15D04AB}"/>
              </a:ext>
            </a:extLst>
          </p:cNvPr>
          <p:cNvSpPr>
            <a:spLocks noGrp="1"/>
          </p:cNvSpPr>
          <p:nvPr/>
        </p:nvSpPr>
        <p:spPr>
          <a:xfrm>
            <a:off x="8420100" y="3619500"/>
            <a:ext cx="2695575" cy="276225"/>
          </a:xfrm>
          <a:prstGeom prst="rect">
            <a:avLst/>
          </a:prstGeom>
          <a:noFill/>
          <a:ln w="0">
            <a:noFill/>
          </a:ln>
        </p:spPr>
        <p:txBody>
          <a:bodyPr wrap="square" lIns="0" tIns="0" rIns="0" bIns="0" anchor="t">
            <a:normAutofit/>
          </a:bodyPr>
          <a:lstStyle/>
          <a:p>
            <a:pPr algn="l">
              <a:lnSpc>
                <a:spcPct val="104000"/>
              </a:lnSpc>
              <a:buNone/>
              <a:defRPr sz="1425" b="1">
                <a:solidFill>
                  <a:srgbClr val="4D9B74"/>
                </a:solidFill>
                <a:latin typeface="Nimbus Sans"/>
                <a:ea typeface="Nimbus Sans"/>
                <a:cs typeface="Nimbus Sans"/>
              </a:defRPr>
            </a:pPr>
            <a:r>
              <a:rPr sz="1425" b="1">
                <a:solidFill>
                  <a:srgbClr val="4D9B74"/>
                </a:solidFill>
                <a:latin typeface="Nimbus Sans"/>
                <a:ea typeface="Nimbus Sans"/>
                <a:cs typeface="Nimbus Sans"/>
              </a:rPr>
              <a:t>Respond</a:t>
            </a:r>
          </a:p>
        </p:txBody>
      </p:sp>
      <p:sp>
        <p:nvSpPr>
          <p:cNvPr id="27" name="Rectangle 26">
            <a:extLst>
              <a:ext uri="{FF2B5EF4-FFF2-40B4-BE49-F238E27FC236}">
                <a16:creationId xmlns:a16="http://schemas.microsoft.com/office/drawing/2014/main" id="{C928B1A1-4AA7-478B-9F65-09A8D60B5A5A}"/>
              </a:ext>
            </a:extLst>
          </p:cNvPr>
          <p:cNvSpPr>
            <a:spLocks noGrp="1"/>
          </p:cNvSpPr>
          <p:nvPr/>
        </p:nvSpPr>
        <p:spPr>
          <a:xfrm>
            <a:off x="8420100" y="3971925"/>
            <a:ext cx="2695575" cy="1019175"/>
          </a:xfrm>
          <a:prstGeom prst="rect">
            <a:avLst/>
          </a:prstGeom>
          <a:noFill/>
          <a:ln w="0">
            <a:noFill/>
          </a:ln>
        </p:spPr>
        <p:txBody>
          <a:bodyPr wrap="square" lIns="0" tIns="0" rIns="0" bIns="0" anchor="t">
            <a:normAutofit/>
          </a:bodyPr>
          <a:lstStyle/>
          <a:p>
            <a:pPr algn="l">
              <a:lnSpc>
                <a:spcPct val="104000"/>
              </a:lnSpc>
              <a:buNone/>
              <a:defRPr sz="1425" b="0">
                <a:solidFill>
                  <a:srgbClr val="173042"/>
                </a:solidFill>
                <a:latin typeface="Nimbus Sans"/>
                <a:ea typeface="Nimbus Sans"/>
                <a:cs typeface="Nimbus Sans"/>
              </a:defRPr>
            </a:pPr>
            <a:r>
              <a:rPr sz="1425" b="0">
                <a:solidFill>
                  <a:srgbClr val="173042"/>
                </a:solidFill>
                <a:latin typeface="Nimbus Sans"/>
                <a:ea typeface="Nimbus Sans"/>
                <a:cs typeface="Nimbus Sans"/>
              </a:rPr>
              <a:t>Use sensitive history-taking, assess symptoms and follow local investigation and escalation pathways.</a:t>
            </a:r>
          </a:p>
        </p:txBody>
      </p:sp>
      <p:sp>
        <p:nvSpPr>
          <p:cNvPr id="28" name="Rectangle: Rounded Corners 27">
            <a:extLst>
              <a:ext uri="{FF2B5EF4-FFF2-40B4-BE49-F238E27FC236}">
                <a16:creationId xmlns:a16="http://schemas.microsoft.com/office/drawing/2014/main" id="{D79297E8-FAAB-4D0B-9A31-64910786AE3B}"/>
              </a:ext>
            </a:extLst>
          </p:cNvPr>
          <p:cNvSpPr>
            <a:spLocks noGrp="1"/>
          </p:cNvSpPr>
          <p:nvPr/>
        </p:nvSpPr>
        <p:spPr>
          <a:xfrm>
            <a:off x="514350" y="6162675"/>
            <a:ext cx="11163300" cy="400050"/>
          </a:xfrm>
          <a:prstGeom prst="roundRect">
            <a:avLst>
              <a:gd name="adj" fmla="val 30952"/>
            </a:avLst>
          </a:prstGeom>
          <a:solidFill>
            <a:srgbClr val="EAF5F8"/>
          </a:solidFill>
          <a:ln w="9525">
            <a:solidFill>
              <a:srgbClr val="EAF5F8"/>
            </a:solidFill>
            <a:prstDash val="solid"/>
          </a:ln>
        </p:spPr>
        <p:txBody>
          <a:bodyPr/>
          <a:lstStyle/>
          <a:p>
            <a:endParaRPr lang="en-GB"/>
          </a:p>
        </p:txBody>
      </p:sp>
      <p:sp>
        <p:nvSpPr>
          <p:cNvPr id="29" name="Rectangle 28">
            <a:extLst>
              <a:ext uri="{FF2B5EF4-FFF2-40B4-BE49-F238E27FC236}">
                <a16:creationId xmlns:a16="http://schemas.microsoft.com/office/drawing/2014/main" id="{38B1DB27-D0F6-45EB-95C3-E5EC06D9A868}"/>
              </a:ext>
            </a:extLst>
          </p:cNvPr>
          <p:cNvSpPr>
            <a:spLocks noGrp="1"/>
          </p:cNvSpPr>
          <p:nvPr/>
        </p:nvSpPr>
        <p:spPr>
          <a:xfrm>
            <a:off x="685800" y="6238875"/>
            <a:ext cx="10820400" cy="247650"/>
          </a:xfrm>
          <a:prstGeom prst="rect">
            <a:avLst/>
          </a:prstGeom>
          <a:noFill/>
          <a:ln w="0">
            <a:noFill/>
          </a:ln>
        </p:spPr>
        <p:txBody>
          <a:bodyPr wrap="square" lIns="0" tIns="0" rIns="0" bIns="0" anchor="ctr">
            <a:normAutofit/>
          </a:bodyPr>
          <a:lstStyle/>
          <a:p>
            <a:pPr algn="ctr">
              <a:lnSpc>
                <a:spcPct val="104000"/>
              </a:lnSpc>
              <a:buNone/>
              <a:defRPr sz="1200" b="1">
                <a:solidFill>
                  <a:srgbClr val="7257A3"/>
                </a:solidFill>
                <a:latin typeface="Nimbus Sans"/>
                <a:ea typeface="Nimbus Sans"/>
                <a:cs typeface="Nimbus Sans"/>
              </a:defRPr>
            </a:pPr>
            <a:r>
              <a:rPr sz="1200" b="1">
                <a:solidFill>
                  <a:srgbClr val="7257A3"/>
                </a:solidFill>
                <a:latin typeface="Nimbus Sans"/>
                <a:ea typeface="Nimbus Sans"/>
                <a:cs typeface="Nimbus Sans"/>
              </a:rPr>
              <a:t>Safe conclusion: the pattern could link reproductive blood loss with reduced oxygen transport and needs clinical assessment.</a:t>
            </a:r>
          </a:p>
        </p:txBody>
      </p:sp>
    </p:spTree>
    <p:extLst>
      <p:ext uri="{BB962C8B-B14F-4D97-AF65-F5344CB8AC3E}">
        <p14:creationId xmlns:p14="http://schemas.microsoft.com/office/powerpoint/2010/main" val="12472780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F1B9137-B5D6-478C-97E3-DDEF0F53A825}"/>
              </a:ext>
            </a:extLst>
          </p:cNvPr>
          <p:cNvSpPr>
            <a:spLocks noGrp="1"/>
          </p:cNvSpPr>
          <p:nvPr/>
        </p:nvSpPr>
        <p:spPr>
          <a:xfrm>
            <a:off x="0" y="0"/>
            <a:ext cx="152400" cy="6858000"/>
          </a:xfrm>
          <a:prstGeom prst="rect">
            <a:avLst/>
          </a:prstGeom>
          <a:solidFill>
            <a:srgbClr val="E8A83A"/>
          </a:solidFill>
          <a:ln w="0">
            <a:noFill/>
            <a:prstDash val="solid"/>
          </a:ln>
        </p:spPr>
        <p:txBody>
          <a:bodyPr/>
          <a:lstStyle/>
          <a:p>
            <a:endParaRPr lang="en-GB"/>
          </a:p>
        </p:txBody>
      </p:sp>
      <p:sp>
        <p:nvSpPr>
          <p:cNvPr id="2" name="Rectangle 1">
            <a:extLst>
              <a:ext uri="{FF2B5EF4-FFF2-40B4-BE49-F238E27FC236}">
                <a16:creationId xmlns:a16="http://schemas.microsoft.com/office/drawing/2014/main" id="{AA927AB8-1981-4479-8758-33A3E77867F9}"/>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Breakout challenge: what is the body telling us?</a:t>
            </a:r>
          </a:p>
        </p:txBody>
      </p:sp>
      <p:sp>
        <p:nvSpPr>
          <p:cNvPr id="3" name="Rectangle 2">
            <a:extLst>
              <a:ext uri="{FF2B5EF4-FFF2-40B4-BE49-F238E27FC236}">
                <a16:creationId xmlns:a16="http://schemas.microsoft.com/office/drawing/2014/main" id="{74F17CC2-3504-43E8-9906-9A735D2965C0}"/>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Use systems thinking before choosing one explanation</a:t>
            </a:r>
          </a:p>
        </p:txBody>
      </p:sp>
      <p:sp>
        <p:nvSpPr>
          <p:cNvPr id="4" name="Straight Connector 3">
            <a:extLst>
              <a:ext uri="{FF2B5EF4-FFF2-40B4-BE49-F238E27FC236}">
                <a16:creationId xmlns:a16="http://schemas.microsoft.com/office/drawing/2014/main" id="{AA7F5AE9-C70B-4A20-8F19-1B2239546B53}"/>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2A50B70B-6E7A-4BF4-94A8-4312258DB637}"/>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8A83A"/>
                </a:solidFill>
                <a:latin typeface="Nimbus Sans"/>
                <a:ea typeface="Nimbus Sans"/>
                <a:cs typeface="Nimbus Sans"/>
              </a:defRPr>
            </a:pPr>
            <a:r>
              <a:rPr sz="1200" b="1">
                <a:solidFill>
                  <a:srgbClr val="E8A83A"/>
                </a:solidFill>
                <a:latin typeface="Nimbus Sans"/>
                <a:ea typeface="Nimbus Sans"/>
                <a:cs typeface="Nimbus Sans"/>
              </a:rPr>
              <a:t>17</a:t>
            </a:r>
          </a:p>
        </p:txBody>
      </p:sp>
      <p:sp>
        <p:nvSpPr>
          <p:cNvPr id="6" name="Rectangle: Rounded Corners 5">
            <a:extLst>
              <a:ext uri="{FF2B5EF4-FFF2-40B4-BE49-F238E27FC236}">
                <a16:creationId xmlns:a16="http://schemas.microsoft.com/office/drawing/2014/main" id="{F007870D-8480-479D-8EAF-878F1753F294}"/>
              </a:ext>
            </a:extLst>
          </p:cNvPr>
          <p:cNvSpPr>
            <a:spLocks noGrp="1"/>
          </p:cNvSpPr>
          <p:nvPr/>
        </p:nvSpPr>
        <p:spPr>
          <a:xfrm>
            <a:off x="533400" y="1600200"/>
            <a:ext cx="4095750" cy="4438650"/>
          </a:xfrm>
          <a:prstGeom prst="roundRect">
            <a:avLst>
              <a:gd name="adj" fmla="val 5581"/>
            </a:avLst>
          </a:prstGeom>
          <a:solidFill>
            <a:srgbClr val="17324D"/>
          </a:solidFill>
          <a:ln w="0">
            <a:noFill/>
            <a:prstDash val="solid"/>
          </a:ln>
        </p:spPr>
        <p:txBody>
          <a:bodyPr/>
          <a:lstStyle/>
          <a:p>
            <a:endParaRPr lang="en-GB"/>
          </a:p>
        </p:txBody>
      </p:sp>
      <p:sp>
        <p:nvSpPr>
          <p:cNvPr id="7" name="Rectangle: Rounded Corners 6">
            <a:extLst>
              <a:ext uri="{FF2B5EF4-FFF2-40B4-BE49-F238E27FC236}">
                <a16:creationId xmlns:a16="http://schemas.microsoft.com/office/drawing/2014/main" id="{C6C60665-6034-4F5B-8F14-BB0A162425F9}"/>
              </a:ext>
            </a:extLst>
          </p:cNvPr>
          <p:cNvSpPr>
            <a:spLocks noGrp="1"/>
          </p:cNvSpPr>
          <p:nvPr/>
        </p:nvSpPr>
        <p:spPr>
          <a:xfrm>
            <a:off x="800100" y="1857375"/>
            <a:ext cx="2000250" cy="304800"/>
          </a:xfrm>
          <a:prstGeom prst="roundRect">
            <a:avLst>
              <a:gd name="adj" fmla="val 50000"/>
            </a:avLst>
          </a:prstGeom>
          <a:solidFill>
            <a:srgbClr val="E8A83A"/>
          </a:solidFill>
          <a:ln w="0">
            <a:noFill/>
            <a:prstDash val="solid"/>
          </a:ln>
        </p:spPr>
        <p:txBody>
          <a:bodyPr/>
          <a:lstStyle/>
          <a:p>
            <a:endParaRPr lang="en-GB"/>
          </a:p>
        </p:txBody>
      </p:sp>
      <p:sp>
        <p:nvSpPr>
          <p:cNvPr id="8" name="Rectangle 7">
            <a:extLst>
              <a:ext uri="{FF2B5EF4-FFF2-40B4-BE49-F238E27FC236}">
                <a16:creationId xmlns:a16="http://schemas.microsoft.com/office/drawing/2014/main" id="{BB75FA08-6CF1-49D7-9913-A4F9609C850C}"/>
              </a:ext>
            </a:extLst>
          </p:cNvPr>
          <p:cNvSpPr>
            <a:spLocks noGrp="1"/>
          </p:cNvSpPr>
          <p:nvPr/>
        </p:nvSpPr>
        <p:spPr>
          <a:xfrm>
            <a:off x="895350" y="1885950"/>
            <a:ext cx="1809750" cy="247650"/>
          </a:xfrm>
          <a:prstGeom prst="rect">
            <a:avLst/>
          </a:prstGeom>
          <a:noFill/>
          <a:ln w="0">
            <a:noFill/>
          </a:ln>
        </p:spPr>
        <p:txBody>
          <a:bodyPr wrap="square" lIns="0" tIns="0" rIns="0" bIns="0" anchor="ctr">
            <a:normAutofit/>
          </a:bodyPr>
          <a:lstStyle/>
          <a:p>
            <a:pPr algn="ctr">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PATIENT SNAPSHOT</a:t>
            </a:r>
          </a:p>
        </p:txBody>
      </p:sp>
      <p:sp>
        <p:nvSpPr>
          <p:cNvPr id="9" name="Rectangle 8">
            <a:extLst>
              <a:ext uri="{FF2B5EF4-FFF2-40B4-BE49-F238E27FC236}">
                <a16:creationId xmlns:a16="http://schemas.microsoft.com/office/drawing/2014/main" id="{CECCCF2A-7E8E-477D-9FC5-75715085131B}"/>
              </a:ext>
            </a:extLst>
          </p:cNvPr>
          <p:cNvSpPr>
            <a:spLocks noGrp="1"/>
          </p:cNvSpPr>
          <p:nvPr/>
        </p:nvSpPr>
        <p:spPr>
          <a:xfrm>
            <a:off x="800100" y="2400300"/>
            <a:ext cx="3238500" cy="704850"/>
          </a:xfrm>
          <a:prstGeom prst="rect">
            <a:avLst/>
          </a:prstGeom>
          <a:noFill/>
          <a:ln w="0">
            <a:noFill/>
          </a:ln>
        </p:spPr>
        <p:txBody>
          <a:bodyPr wrap="square" lIns="0" tIns="0" rIns="0" bIns="0" anchor="t">
            <a:normAutofit fontScale="97339"/>
          </a:bodyPr>
          <a:lstStyle/>
          <a:p>
            <a:pPr algn="l">
              <a:lnSpc>
                <a:spcPct val="100000"/>
              </a:lnSpc>
              <a:buNone/>
              <a:defRPr sz="2025" b="1">
                <a:solidFill>
                  <a:srgbClr val="FFFFFF"/>
                </a:solidFill>
                <a:latin typeface="Nimbus Sans"/>
                <a:ea typeface="Nimbus Sans"/>
                <a:cs typeface="Nimbus Sans"/>
              </a:defRPr>
            </a:pPr>
            <a:r>
              <a:rPr sz="2025" b="1">
                <a:solidFill>
                  <a:srgbClr val="FFFFFF"/>
                </a:solidFill>
                <a:latin typeface="Nimbus Sans"/>
                <a:ea typeface="Nimbus Sans"/>
                <a:cs typeface="Nimbus Sans"/>
              </a:rPr>
              <a:t>A patient has had vomiting and diarrhoea for 24 hours.</a:t>
            </a:r>
          </a:p>
        </p:txBody>
      </p:sp>
      <p:sp>
        <p:nvSpPr>
          <p:cNvPr id="10" name="Rectangle 9">
            <a:extLst>
              <a:ext uri="{FF2B5EF4-FFF2-40B4-BE49-F238E27FC236}">
                <a16:creationId xmlns:a16="http://schemas.microsoft.com/office/drawing/2014/main" id="{89D1FCF5-62F6-4671-9DA7-8E2E98910A9C}"/>
              </a:ext>
            </a:extLst>
          </p:cNvPr>
          <p:cNvSpPr>
            <a:spLocks noGrp="1"/>
          </p:cNvSpPr>
          <p:nvPr/>
        </p:nvSpPr>
        <p:spPr>
          <a:xfrm>
            <a:off x="800100" y="3390900"/>
            <a:ext cx="2857500" cy="1809750"/>
          </a:xfrm>
          <a:prstGeom prst="rect">
            <a:avLst/>
          </a:prstGeom>
          <a:noFill/>
          <a:ln w="0">
            <a:noFill/>
          </a:ln>
        </p:spPr>
        <p:txBody>
          <a:bodyPr wrap="square" lIns="0" tIns="0" rIns="0" bIns="0" anchor="t">
            <a:normAutofit/>
          </a:bodyPr>
          <a:lstStyle/>
          <a:p>
            <a:pPr algn="l">
              <a:lnSpc>
                <a:spcPct val="100000"/>
              </a:lnSpc>
              <a:buNone/>
              <a:defRPr sz="1800" b="0">
                <a:solidFill>
                  <a:srgbClr val="DDE9EE"/>
                </a:solidFill>
                <a:latin typeface="Nimbus Sans"/>
                <a:ea typeface="Nimbus Sans"/>
                <a:cs typeface="Nimbus Sans"/>
              </a:defRPr>
            </a:pPr>
            <a:r>
              <a:rPr sz="1800" b="0">
                <a:solidFill>
                  <a:srgbClr val="DDE9EE"/>
                </a:solidFill>
                <a:latin typeface="Nimbus Sans"/>
                <a:ea typeface="Nimbus Sans"/>
                <a:cs typeface="Nimbus Sans"/>
              </a:rPr>
              <a:t>HR 112 bpm</a:t>
            </a:r>
          </a:p>
          <a:p>
            <a:pPr algn="l">
              <a:lnSpc>
                <a:spcPct val="100000"/>
              </a:lnSpc>
              <a:buNone/>
              <a:defRPr sz="1800" b="0">
                <a:solidFill>
                  <a:srgbClr val="DDE9EE"/>
                </a:solidFill>
                <a:latin typeface="Nimbus Sans"/>
                <a:ea typeface="Nimbus Sans"/>
                <a:cs typeface="Nimbus Sans"/>
              </a:defRPr>
            </a:pPr>
            <a:r>
              <a:rPr sz="1800" b="0">
                <a:solidFill>
                  <a:srgbClr val="DDE9EE"/>
                </a:solidFill>
                <a:latin typeface="Nimbus Sans"/>
                <a:ea typeface="Nimbus Sans"/>
                <a:cs typeface="Nimbus Sans"/>
              </a:rPr>
              <a:t>BP 92/58 mmHg</a:t>
            </a:r>
          </a:p>
          <a:p>
            <a:pPr algn="l">
              <a:lnSpc>
                <a:spcPct val="100000"/>
              </a:lnSpc>
              <a:buNone/>
              <a:defRPr sz="1800" b="0">
                <a:solidFill>
                  <a:srgbClr val="DDE9EE"/>
                </a:solidFill>
                <a:latin typeface="Nimbus Sans"/>
                <a:ea typeface="Nimbus Sans"/>
                <a:cs typeface="Nimbus Sans"/>
              </a:defRPr>
            </a:pPr>
            <a:r>
              <a:rPr sz="1800" b="0">
                <a:solidFill>
                  <a:srgbClr val="DDE9EE"/>
                </a:solidFill>
                <a:latin typeface="Nimbus Sans"/>
                <a:ea typeface="Nimbus Sans"/>
                <a:cs typeface="Nimbus Sans"/>
              </a:rPr>
              <a:t>RR 22 breaths/min</a:t>
            </a:r>
          </a:p>
          <a:p>
            <a:pPr algn="l">
              <a:lnSpc>
                <a:spcPct val="100000"/>
              </a:lnSpc>
              <a:buNone/>
              <a:defRPr sz="1800" b="0">
                <a:solidFill>
                  <a:srgbClr val="DDE9EE"/>
                </a:solidFill>
                <a:latin typeface="Nimbus Sans"/>
                <a:ea typeface="Nimbus Sans"/>
                <a:cs typeface="Nimbus Sans"/>
              </a:defRPr>
            </a:pPr>
            <a:r>
              <a:rPr sz="1800" b="0">
                <a:solidFill>
                  <a:srgbClr val="DDE9EE"/>
                </a:solidFill>
                <a:latin typeface="Nimbus Sans"/>
                <a:ea typeface="Nimbus Sans"/>
                <a:cs typeface="Nimbus Sans"/>
              </a:rPr>
              <a:t>Dry mouth</a:t>
            </a:r>
          </a:p>
          <a:p>
            <a:pPr algn="l">
              <a:lnSpc>
                <a:spcPct val="100000"/>
              </a:lnSpc>
              <a:buNone/>
              <a:defRPr sz="1800" b="0">
                <a:solidFill>
                  <a:srgbClr val="DDE9EE"/>
                </a:solidFill>
                <a:latin typeface="Nimbus Sans"/>
                <a:ea typeface="Nimbus Sans"/>
                <a:cs typeface="Nimbus Sans"/>
              </a:defRPr>
            </a:pPr>
            <a:r>
              <a:rPr sz="1800" b="0">
                <a:solidFill>
                  <a:srgbClr val="DDE9EE"/>
                </a:solidFill>
                <a:latin typeface="Nimbus Sans"/>
                <a:ea typeface="Nimbus Sans"/>
                <a:cs typeface="Nimbus Sans"/>
              </a:rPr>
              <a:t>Reduced urine output</a:t>
            </a:r>
          </a:p>
        </p:txBody>
      </p:sp>
      <p:sp>
        <p:nvSpPr>
          <p:cNvPr id="11" name="Rectangle 10">
            <a:extLst>
              <a:ext uri="{FF2B5EF4-FFF2-40B4-BE49-F238E27FC236}">
                <a16:creationId xmlns:a16="http://schemas.microsoft.com/office/drawing/2014/main" id="{7C8BA918-AFAC-4030-9C4E-6BDE187C8BCF}"/>
              </a:ext>
            </a:extLst>
          </p:cNvPr>
          <p:cNvSpPr>
            <a:spLocks noGrp="1"/>
          </p:cNvSpPr>
          <p:nvPr/>
        </p:nvSpPr>
        <p:spPr>
          <a:xfrm>
            <a:off x="800100" y="5543550"/>
            <a:ext cx="2857500" cy="228600"/>
          </a:xfrm>
          <a:prstGeom prst="rect">
            <a:avLst/>
          </a:prstGeom>
          <a:noFill/>
          <a:ln w="0">
            <a:noFill/>
          </a:ln>
        </p:spPr>
        <p:txBody>
          <a:bodyPr wrap="square" lIns="0" tIns="0" rIns="0" bIns="0" anchor="t">
            <a:normAutofit/>
          </a:bodyPr>
          <a:lstStyle/>
          <a:p>
            <a:pPr algn="l">
              <a:lnSpc>
                <a:spcPct val="100000"/>
              </a:lnSpc>
              <a:buNone/>
              <a:defRPr sz="1125" b="1">
                <a:solidFill>
                  <a:srgbClr val="AFC3CE"/>
                </a:solidFill>
                <a:latin typeface="Nimbus Sans"/>
                <a:ea typeface="Nimbus Sans"/>
                <a:cs typeface="Nimbus Sans"/>
              </a:defRPr>
            </a:pPr>
            <a:r>
              <a:rPr sz="1125" b="1">
                <a:solidFill>
                  <a:srgbClr val="AFC3CE"/>
                </a:solidFill>
                <a:latin typeface="Nimbus Sans"/>
                <a:ea typeface="Nimbus Sans"/>
                <a:cs typeface="Nimbus Sans"/>
              </a:rPr>
              <a:t>Work in groups for 5 minutes</a:t>
            </a:r>
          </a:p>
        </p:txBody>
      </p:sp>
      <p:sp>
        <p:nvSpPr>
          <p:cNvPr id="12" name="Rectangle: Rounded Corners 11">
            <a:extLst>
              <a:ext uri="{FF2B5EF4-FFF2-40B4-BE49-F238E27FC236}">
                <a16:creationId xmlns:a16="http://schemas.microsoft.com/office/drawing/2014/main" id="{90A43219-716F-4EEA-A6C0-478254BADC34}"/>
              </a:ext>
            </a:extLst>
          </p:cNvPr>
          <p:cNvSpPr>
            <a:spLocks noGrp="1"/>
          </p:cNvSpPr>
          <p:nvPr/>
        </p:nvSpPr>
        <p:spPr>
          <a:xfrm>
            <a:off x="5105400" y="1657350"/>
            <a:ext cx="6229350" cy="800100"/>
          </a:xfrm>
          <a:prstGeom prst="roundRect">
            <a:avLst>
              <a:gd name="adj" fmla="val 19048"/>
            </a:avLst>
          </a:prstGeom>
          <a:solidFill>
            <a:srgbClr val="FFFFFF"/>
          </a:solidFill>
          <a:ln w="9525">
            <a:solidFill>
              <a:srgbClr val="DFE5E6"/>
            </a:solidFill>
            <a:prstDash val="solid"/>
          </a:ln>
        </p:spPr>
        <p:txBody>
          <a:bodyPr/>
          <a:lstStyle/>
          <a:p>
            <a:endParaRPr lang="en-GB"/>
          </a:p>
        </p:txBody>
      </p:sp>
      <p:sp>
        <p:nvSpPr>
          <p:cNvPr id="13" name="Rectangle 12">
            <a:extLst>
              <a:ext uri="{FF2B5EF4-FFF2-40B4-BE49-F238E27FC236}">
                <a16:creationId xmlns:a16="http://schemas.microsoft.com/office/drawing/2014/main" id="{0D906676-E6CA-48B7-A7E9-D9AAA0A2854F}"/>
              </a:ext>
            </a:extLst>
          </p:cNvPr>
          <p:cNvSpPr>
            <a:spLocks noGrp="1"/>
          </p:cNvSpPr>
          <p:nvPr/>
        </p:nvSpPr>
        <p:spPr>
          <a:xfrm>
            <a:off x="5314950" y="1819275"/>
            <a:ext cx="400050" cy="400050"/>
          </a:xfrm>
          <a:prstGeom prst="rect">
            <a:avLst/>
          </a:prstGeom>
          <a:noFill/>
          <a:ln w="0">
            <a:noFill/>
          </a:ln>
        </p:spPr>
        <p:txBody>
          <a:bodyPr wrap="square" lIns="0" tIns="0" rIns="0" bIns="0" anchor="ctr">
            <a:normAutofit/>
          </a:bodyPr>
          <a:lstStyle/>
          <a:p>
            <a:pPr algn="ctr">
              <a:lnSpc>
                <a:spcPct val="100000"/>
              </a:lnSpc>
              <a:buNone/>
              <a:defRPr sz="2100" b="1">
                <a:solidFill>
                  <a:srgbClr val="E8A83A"/>
                </a:solidFill>
                <a:latin typeface="Nimbus Sans"/>
                <a:ea typeface="Nimbus Sans"/>
                <a:cs typeface="Nimbus Sans"/>
              </a:defRPr>
            </a:pPr>
            <a:r>
              <a:rPr sz="2100" b="1">
                <a:solidFill>
                  <a:srgbClr val="E8A83A"/>
                </a:solidFill>
                <a:latin typeface="Nimbus Sans"/>
                <a:ea typeface="Nimbus Sans"/>
                <a:cs typeface="Nimbus Sans"/>
              </a:rPr>
              <a:t>1</a:t>
            </a:r>
          </a:p>
        </p:txBody>
      </p:sp>
      <p:sp>
        <p:nvSpPr>
          <p:cNvPr id="14" name="Rectangle 13">
            <a:extLst>
              <a:ext uri="{FF2B5EF4-FFF2-40B4-BE49-F238E27FC236}">
                <a16:creationId xmlns:a16="http://schemas.microsoft.com/office/drawing/2014/main" id="{98147C4C-6FBC-4D5F-A0E2-53CA68C59C7E}"/>
              </a:ext>
            </a:extLst>
          </p:cNvPr>
          <p:cNvSpPr>
            <a:spLocks noGrp="1"/>
          </p:cNvSpPr>
          <p:nvPr/>
        </p:nvSpPr>
        <p:spPr>
          <a:xfrm>
            <a:off x="5905500" y="1809750"/>
            <a:ext cx="5048250" cy="438150"/>
          </a:xfrm>
          <a:prstGeom prst="rect">
            <a:avLst/>
          </a:prstGeom>
          <a:noFill/>
          <a:ln w="0">
            <a:noFill/>
          </a:ln>
        </p:spPr>
        <p:txBody>
          <a:bodyPr wrap="square" lIns="0" tIns="0" rIns="0" bIns="0" anchor="t">
            <a:normAutofit/>
          </a:bodyPr>
          <a:lstStyle/>
          <a:p>
            <a:pPr algn="l">
              <a:lnSpc>
                <a:spcPct val="100000"/>
              </a:lnSpc>
              <a:buNone/>
              <a:defRPr sz="1575" b="1">
                <a:solidFill>
                  <a:srgbClr val="183042"/>
                </a:solidFill>
                <a:latin typeface="Nimbus Sans"/>
                <a:ea typeface="Nimbus Sans"/>
                <a:cs typeface="Nimbus Sans"/>
              </a:defRPr>
            </a:pPr>
            <a:r>
              <a:rPr sz="1575" b="1">
                <a:solidFill>
                  <a:srgbClr val="183042"/>
                </a:solidFill>
                <a:latin typeface="Nimbus Sans"/>
                <a:ea typeface="Nimbus Sans"/>
                <a:cs typeface="Nimbus Sans"/>
              </a:rPr>
              <a:t>Which systems are directly involved?</a:t>
            </a:r>
          </a:p>
        </p:txBody>
      </p:sp>
      <p:sp>
        <p:nvSpPr>
          <p:cNvPr id="15" name="Rectangle: Rounded Corners 14">
            <a:extLst>
              <a:ext uri="{FF2B5EF4-FFF2-40B4-BE49-F238E27FC236}">
                <a16:creationId xmlns:a16="http://schemas.microsoft.com/office/drawing/2014/main" id="{46DFE379-0AF1-46F4-877E-E1398317B354}"/>
              </a:ext>
            </a:extLst>
          </p:cNvPr>
          <p:cNvSpPr>
            <a:spLocks noGrp="1"/>
          </p:cNvSpPr>
          <p:nvPr/>
        </p:nvSpPr>
        <p:spPr>
          <a:xfrm>
            <a:off x="5105400" y="2686050"/>
            <a:ext cx="6229350" cy="800100"/>
          </a:xfrm>
          <a:prstGeom prst="roundRect">
            <a:avLst>
              <a:gd name="adj" fmla="val 19048"/>
            </a:avLst>
          </a:prstGeom>
          <a:solidFill>
            <a:srgbClr val="FFFFFF"/>
          </a:solidFill>
          <a:ln w="9525">
            <a:solidFill>
              <a:srgbClr val="DFE5E6"/>
            </a:solidFill>
            <a:prstDash val="solid"/>
          </a:ln>
        </p:spPr>
        <p:txBody>
          <a:bodyPr/>
          <a:lstStyle/>
          <a:p>
            <a:endParaRPr lang="en-GB"/>
          </a:p>
        </p:txBody>
      </p:sp>
      <p:sp>
        <p:nvSpPr>
          <p:cNvPr id="16" name="Rectangle 15">
            <a:extLst>
              <a:ext uri="{FF2B5EF4-FFF2-40B4-BE49-F238E27FC236}">
                <a16:creationId xmlns:a16="http://schemas.microsoft.com/office/drawing/2014/main" id="{FB9DC85F-C6F0-43FE-B003-FDECE0B7C38D}"/>
              </a:ext>
            </a:extLst>
          </p:cNvPr>
          <p:cNvSpPr>
            <a:spLocks noGrp="1"/>
          </p:cNvSpPr>
          <p:nvPr/>
        </p:nvSpPr>
        <p:spPr>
          <a:xfrm>
            <a:off x="5314950" y="2847975"/>
            <a:ext cx="400050" cy="400050"/>
          </a:xfrm>
          <a:prstGeom prst="rect">
            <a:avLst/>
          </a:prstGeom>
          <a:noFill/>
          <a:ln w="0">
            <a:noFill/>
          </a:ln>
        </p:spPr>
        <p:txBody>
          <a:bodyPr wrap="square" lIns="0" tIns="0" rIns="0" bIns="0" anchor="ctr">
            <a:normAutofit/>
          </a:bodyPr>
          <a:lstStyle/>
          <a:p>
            <a:pPr algn="ctr">
              <a:lnSpc>
                <a:spcPct val="100000"/>
              </a:lnSpc>
              <a:buNone/>
              <a:defRPr sz="2100" b="1">
                <a:solidFill>
                  <a:srgbClr val="E8A83A"/>
                </a:solidFill>
                <a:latin typeface="Nimbus Sans"/>
                <a:ea typeface="Nimbus Sans"/>
                <a:cs typeface="Nimbus Sans"/>
              </a:defRPr>
            </a:pPr>
            <a:r>
              <a:rPr sz="2100" b="1">
                <a:solidFill>
                  <a:srgbClr val="E8A83A"/>
                </a:solidFill>
                <a:latin typeface="Nimbus Sans"/>
                <a:ea typeface="Nimbus Sans"/>
                <a:cs typeface="Nimbus Sans"/>
              </a:rPr>
              <a:t>2</a:t>
            </a:r>
          </a:p>
        </p:txBody>
      </p:sp>
      <p:sp>
        <p:nvSpPr>
          <p:cNvPr id="17" name="Rectangle 16">
            <a:extLst>
              <a:ext uri="{FF2B5EF4-FFF2-40B4-BE49-F238E27FC236}">
                <a16:creationId xmlns:a16="http://schemas.microsoft.com/office/drawing/2014/main" id="{8C7B6AAF-CD6C-4B13-81C0-909B470251C7}"/>
              </a:ext>
            </a:extLst>
          </p:cNvPr>
          <p:cNvSpPr>
            <a:spLocks noGrp="1"/>
          </p:cNvSpPr>
          <p:nvPr/>
        </p:nvSpPr>
        <p:spPr>
          <a:xfrm>
            <a:off x="5905500" y="2838450"/>
            <a:ext cx="5048250" cy="438150"/>
          </a:xfrm>
          <a:prstGeom prst="rect">
            <a:avLst/>
          </a:prstGeom>
          <a:noFill/>
          <a:ln w="0">
            <a:noFill/>
          </a:ln>
        </p:spPr>
        <p:txBody>
          <a:bodyPr wrap="square" lIns="0" tIns="0" rIns="0" bIns="0" anchor="t">
            <a:normAutofit fontScale="98770"/>
          </a:bodyPr>
          <a:lstStyle/>
          <a:p>
            <a:pPr algn="l">
              <a:lnSpc>
                <a:spcPct val="100000"/>
              </a:lnSpc>
              <a:buNone/>
              <a:defRPr sz="1575" b="1">
                <a:solidFill>
                  <a:srgbClr val="183042"/>
                </a:solidFill>
                <a:latin typeface="Nimbus Sans"/>
                <a:ea typeface="Nimbus Sans"/>
                <a:cs typeface="Nimbus Sans"/>
              </a:defRPr>
            </a:pPr>
            <a:r>
              <a:rPr sz="1575" b="1">
                <a:solidFill>
                  <a:srgbClr val="183042"/>
                </a:solidFill>
                <a:latin typeface="Nimbus Sans"/>
                <a:ea typeface="Nimbus Sans"/>
                <a:cs typeface="Nimbus Sans"/>
              </a:rPr>
              <a:t>How could fluid loss explain the pulse and blood pressure?</a:t>
            </a:r>
          </a:p>
        </p:txBody>
      </p:sp>
      <p:sp>
        <p:nvSpPr>
          <p:cNvPr id="18" name="Rectangle: Rounded Corners 17">
            <a:extLst>
              <a:ext uri="{FF2B5EF4-FFF2-40B4-BE49-F238E27FC236}">
                <a16:creationId xmlns:a16="http://schemas.microsoft.com/office/drawing/2014/main" id="{F1CC5293-7A70-46E3-A846-5C392822E5CA}"/>
              </a:ext>
            </a:extLst>
          </p:cNvPr>
          <p:cNvSpPr>
            <a:spLocks noGrp="1"/>
          </p:cNvSpPr>
          <p:nvPr/>
        </p:nvSpPr>
        <p:spPr>
          <a:xfrm>
            <a:off x="5105400" y="3714750"/>
            <a:ext cx="6229350" cy="800100"/>
          </a:xfrm>
          <a:prstGeom prst="roundRect">
            <a:avLst>
              <a:gd name="adj" fmla="val 19048"/>
            </a:avLst>
          </a:prstGeom>
          <a:solidFill>
            <a:srgbClr val="FFFFFF"/>
          </a:solidFill>
          <a:ln w="9525">
            <a:solidFill>
              <a:srgbClr val="DFE5E6"/>
            </a:solidFill>
            <a:prstDash val="solid"/>
          </a:ln>
        </p:spPr>
        <p:txBody>
          <a:bodyPr/>
          <a:lstStyle/>
          <a:p>
            <a:endParaRPr lang="en-GB"/>
          </a:p>
        </p:txBody>
      </p:sp>
      <p:sp>
        <p:nvSpPr>
          <p:cNvPr id="19" name="Rectangle 18">
            <a:extLst>
              <a:ext uri="{FF2B5EF4-FFF2-40B4-BE49-F238E27FC236}">
                <a16:creationId xmlns:a16="http://schemas.microsoft.com/office/drawing/2014/main" id="{87B01C2C-E857-4532-A8D9-14ADD9F6A215}"/>
              </a:ext>
            </a:extLst>
          </p:cNvPr>
          <p:cNvSpPr>
            <a:spLocks noGrp="1"/>
          </p:cNvSpPr>
          <p:nvPr/>
        </p:nvSpPr>
        <p:spPr>
          <a:xfrm>
            <a:off x="5314950" y="3876675"/>
            <a:ext cx="400050" cy="400050"/>
          </a:xfrm>
          <a:prstGeom prst="rect">
            <a:avLst/>
          </a:prstGeom>
          <a:noFill/>
          <a:ln w="0">
            <a:noFill/>
          </a:ln>
        </p:spPr>
        <p:txBody>
          <a:bodyPr wrap="square" lIns="0" tIns="0" rIns="0" bIns="0" anchor="ctr">
            <a:normAutofit/>
          </a:bodyPr>
          <a:lstStyle/>
          <a:p>
            <a:pPr algn="ctr">
              <a:lnSpc>
                <a:spcPct val="100000"/>
              </a:lnSpc>
              <a:buNone/>
              <a:defRPr sz="2100" b="1">
                <a:solidFill>
                  <a:srgbClr val="E8A83A"/>
                </a:solidFill>
                <a:latin typeface="Nimbus Sans"/>
                <a:ea typeface="Nimbus Sans"/>
                <a:cs typeface="Nimbus Sans"/>
              </a:defRPr>
            </a:pPr>
            <a:r>
              <a:rPr sz="2100" b="1">
                <a:solidFill>
                  <a:srgbClr val="E8A83A"/>
                </a:solidFill>
                <a:latin typeface="Nimbus Sans"/>
                <a:ea typeface="Nimbus Sans"/>
                <a:cs typeface="Nimbus Sans"/>
              </a:rPr>
              <a:t>3</a:t>
            </a:r>
          </a:p>
        </p:txBody>
      </p:sp>
      <p:sp>
        <p:nvSpPr>
          <p:cNvPr id="20" name="Rectangle 19">
            <a:extLst>
              <a:ext uri="{FF2B5EF4-FFF2-40B4-BE49-F238E27FC236}">
                <a16:creationId xmlns:a16="http://schemas.microsoft.com/office/drawing/2014/main" id="{AEA045F9-8E38-4D9C-87E0-A74EC27A57E3}"/>
              </a:ext>
            </a:extLst>
          </p:cNvPr>
          <p:cNvSpPr>
            <a:spLocks noGrp="1"/>
          </p:cNvSpPr>
          <p:nvPr/>
        </p:nvSpPr>
        <p:spPr>
          <a:xfrm>
            <a:off x="5905500" y="3867150"/>
            <a:ext cx="5048250" cy="438150"/>
          </a:xfrm>
          <a:prstGeom prst="rect">
            <a:avLst/>
          </a:prstGeom>
          <a:noFill/>
          <a:ln w="0">
            <a:noFill/>
          </a:ln>
        </p:spPr>
        <p:txBody>
          <a:bodyPr wrap="square" lIns="0" tIns="0" rIns="0" bIns="0" anchor="t">
            <a:normAutofit/>
          </a:bodyPr>
          <a:lstStyle/>
          <a:p>
            <a:pPr algn="l">
              <a:lnSpc>
                <a:spcPct val="100000"/>
              </a:lnSpc>
              <a:buNone/>
              <a:defRPr sz="1575" b="1">
                <a:solidFill>
                  <a:srgbClr val="183042"/>
                </a:solidFill>
                <a:latin typeface="Nimbus Sans"/>
                <a:ea typeface="Nimbus Sans"/>
                <a:cs typeface="Nimbus Sans"/>
              </a:defRPr>
            </a:pPr>
            <a:r>
              <a:rPr sz="1575" b="1">
                <a:solidFill>
                  <a:srgbClr val="183042"/>
                </a:solidFill>
                <a:latin typeface="Nimbus Sans"/>
                <a:ea typeface="Nimbus Sans"/>
                <a:cs typeface="Nimbus Sans"/>
              </a:rPr>
              <a:t>Why might urine output fall?</a:t>
            </a:r>
          </a:p>
        </p:txBody>
      </p:sp>
      <p:sp>
        <p:nvSpPr>
          <p:cNvPr id="21" name="Rectangle: Rounded Corners 20">
            <a:extLst>
              <a:ext uri="{FF2B5EF4-FFF2-40B4-BE49-F238E27FC236}">
                <a16:creationId xmlns:a16="http://schemas.microsoft.com/office/drawing/2014/main" id="{D288D8DC-B511-4098-8619-65C16476930A}"/>
              </a:ext>
            </a:extLst>
          </p:cNvPr>
          <p:cNvSpPr>
            <a:spLocks noGrp="1"/>
          </p:cNvSpPr>
          <p:nvPr/>
        </p:nvSpPr>
        <p:spPr>
          <a:xfrm>
            <a:off x="5105400" y="4743450"/>
            <a:ext cx="6229350" cy="800100"/>
          </a:xfrm>
          <a:prstGeom prst="roundRect">
            <a:avLst>
              <a:gd name="adj" fmla="val 19048"/>
            </a:avLst>
          </a:prstGeom>
          <a:solidFill>
            <a:srgbClr val="FFFFFF"/>
          </a:solidFill>
          <a:ln w="9525">
            <a:solidFill>
              <a:srgbClr val="DFE5E6"/>
            </a:solidFill>
            <a:prstDash val="solid"/>
          </a:ln>
        </p:spPr>
        <p:txBody>
          <a:bodyPr/>
          <a:lstStyle/>
          <a:p>
            <a:endParaRPr lang="en-GB"/>
          </a:p>
        </p:txBody>
      </p:sp>
      <p:sp>
        <p:nvSpPr>
          <p:cNvPr id="22" name="Rectangle 21">
            <a:extLst>
              <a:ext uri="{FF2B5EF4-FFF2-40B4-BE49-F238E27FC236}">
                <a16:creationId xmlns:a16="http://schemas.microsoft.com/office/drawing/2014/main" id="{8EDA4B46-8EB2-40D3-90EA-BABBA09AF1D0}"/>
              </a:ext>
            </a:extLst>
          </p:cNvPr>
          <p:cNvSpPr>
            <a:spLocks noGrp="1"/>
          </p:cNvSpPr>
          <p:nvPr/>
        </p:nvSpPr>
        <p:spPr>
          <a:xfrm>
            <a:off x="5314950" y="4905375"/>
            <a:ext cx="400050" cy="400050"/>
          </a:xfrm>
          <a:prstGeom prst="rect">
            <a:avLst/>
          </a:prstGeom>
          <a:noFill/>
          <a:ln w="0">
            <a:noFill/>
          </a:ln>
        </p:spPr>
        <p:txBody>
          <a:bodyPr wrap="square" lIns="0" tIns="0" rIns="0" bIns="0" anchor="ctr">
            <a:normAutofit/>
          </a:bodyPr>
          <a:lstStyle/>
          <a:p>
            <a:pPr algn="ctr">
              <a:lnSpc>
                <a:spcPct val="100000"/>
              </a:lnSpc>
              <a:buNone/>
              <a:defRPr sz="2100" b="1">
                <a:solidFill>
                  <a:srgbClr val="E8A83A"/>
                </a:solidFill>
                <a:latin typeface="Nimbus Sans"/>
                <a:ea typeface="Nimbus Sans"/>
                <a:cs typeface="Nimbus Sans"/>
              </a:defRPr>
            </a:pPr>
            <a:r>
              <a:rPr sz="2100" b="1">
                <a:solidFill>
                  <a:srgbClr val="E8A83A"/>
                </a:solidFill>
                <a:latin typeface="Nimbus Sans"/>
                <a:ea typeface="Nimbus Sans"/>
                <a:cs typeface="Nimbus Sans"/>
              </a:rPr>
              <a:t>4</a:t>
            </a:r>
          </a:p>
        </p:txBody>
      </p:sp>
      <p:sp>
        <p:nvSpPr>
          <p:cNvPr id="23" name="Rectangle 22">
            <a:extLst>
              <a:ext uri="{FF2B5EF4-FFF2-40B4-BE49-F238E27FC236}">
                <a16:creationId xmlns:a16="http://schemas.microsoft.com/office/drawing/2014/main" id="{497EC0FC-F724-4456-B99B-1B626411BB03}"/>
              </a:ext>
            </a:extLst>
          </p:cNvPr>
          <p:cNvSpPr>
            <a:spLocks noGrp="1"/>
          </p:cNvSpPr>
          <p:nvPr/>
        </p:nvSpPr>
        <p:spPr>
          <a:xfrm>
            <a:off x="5905500" y="4895850"/>
            <a:ext cx="5048250" cy="438150"/>
          </a:xfrm>
          <a:prstGeom prst="rect">
            <a:avLst/>
          </a:prstGeom>
          <a:noFill/>
          <a:ln w="0">
            <a:noFill/>
          </a:ln>
        </p:spPr>
        <p:txBody>
          <a:bodyPr wrap="square" lIns="0" tIns="0" rIns="0" bIns="0" anchor="t">
            <a:normAutofit/>
          </a:bodyPr>
          <a:lstStyle/>
          <a:p>
            <a:pPr algn="l">
              <a:lnSpc>
                <a:spcPct val="100000"/>
              </a:lnSpc>
              <a:buNone/>
              <a:defRPr sz="1575" b="1">
                <a:solidFill>
                  <a:srgbClr val="183042"/>
                </a:solidFill>
                <a:latin typeface="Nimbus Sans"/>
                <a:ea typeface="Nimbus Sans"/>
                <a:cs typeface="Nimbus Sans"/>
              </a:defRPr>
            </a:pPr>
            <a:r>
              <a:rPr sz="1575" b="1">
                <a:solidFill>
                  <a:srgbClr val="183042"/>
                </a:solidFill>
                <a:latin typeface="Nimbus Sans"/>
                <a:ea typeface="Nimbus Sans"/>
                <a:cs typeface="Nimbus Sans"/>
              </a:rPr>
              <a:t>What would you repeat, check or escalate?</a:t>
            </a:r>
          </a:p>
        </p:txBody>
      </p:sp>
      <p:sp>
        <p:nvSpPr>
          <p:cNvPr id="24" name="Rectangle: Rounded Corners 23">
            <a:extLst>
              <a:ext uri="{FF2B5EF4-FFF2-40B4-BE49-F238E27FC236}">
                <a16:creationId xmlns:a16="http://schemas.microsoft.com/office/drawing/2014/main" id="{11A9DFFE-B9C3-4778-BB8A-0600FBAABAA9}"/>
              </a:ext>
            </a:extLst>
          </p:cNvPr>
          <p:cNvSpPr>
            <a:spLocks noGrp="1"/>
          </p:cNvSpPr>
          <p:nvPr/>
        </p:nvSpPr>
        <p:spPr>
          <a:xfrm>
            <a:off x="5105400" y="5810250"/>
            <a:ext cx="6229350" cy="381000"/>
          </a:xfrm>
          <a:prstGeom prst="roundRect">
            <a:avLst>
              <a:gd name="adj" fmla="val 30000"/>
            </a:avLst>
          </a:prstGeom>
          <a:solidFill>
            <a:srgbClr val="FFF1CF"/>
          </a:solidFill>
          <a:ln w="0">
            <a:noFill/>
            <a:prstDash val="solid"/>
          </a:ln>
        </p:spPr>
        <p:txBody>
          <a:bodyPr/>
          <a:lstStyle/>
          <a:p>
            <a:endParaRPr lang="en-GB"/>
          </a:p>
        </p:txBody>
      </p:sp>
      <p:sp>
        <p:nvSpPr>
          <p:cNvPr id="25" name="Rectangle 24">
            <a:extLst>
              <a:ext uri="{FF2B5EF4-FFF2-40B4-BE49-F238E27FC236}">
                <a16:creationId xmlns:a16="http://schemas.microsoft.com/office/drawing/2014/main" id="{AA54FB8A-1262-4008-9229-23E6D09ED8CF}"/>
              </a:ext>
            </a:extLst>
          </p:cNvPr>
          <p:cNvSpPr>
            <a:spLocks noGrp="1"/>
          </p:cNvSpPr>
          <p:nvPr/>
        </p:nvSpPr>
        <p:spPr>
          <a:xfrm>
            <a:off x="5276850" y="5886450"/>
            <a:ext cx="5905500" cy="209550"/>
          </a:xfrm>
          <a:prstGeom prst="rect">
            <a:avLst/>
          </a:prstGeom>
          <a:noFill/>
          <a:ln w="0">
            <a:noFill/>
          </a:ln>
        </p:spPr>
        <p:txBody>
          <a:bodyPr wrap="square" lIns="0" tIns="0" rIns="0" bIns="0" anchor="ctr">
            <a:normAutofit/>
          </a:bodyPr>
          <a:lstStyle/>
          <a:p>
            <a:pPr algn="ctr">
              <a:lnSpc>
                <a:spcPct val="100000"/>
              </a:lnSpc>
              <a:buNone/>
              <a:defRPr sz="1125" b="1">
                <a:solidFill>
                  <a:srgbClr val="7A5A12"/>
                </a:solidFill>
                <a:latin typeface="Nimbus Sans"/>
                <a:ea typeface="Nimbus Sans"/>
                <a:cs typeface="Nimbus Sans"/>
              </a:defRPr>
            </a:pPr>
            <a:r>
              <a:rPr sz="1125" b="1">
                <a:solidFill>
                  <a:srgbClr val="7A5A12"/>
                </a:solidFill>
                <a:latin typeface="Nimbus Sans"/>
                <a:ea typeface="Nimbus Sans"/>
                <a:cs typeface="Nimbus Sans"/>
              </a:rPr>
              <a:t>There may be more than one defensible answer if the reasoning is clear.</a:t>
            </a:r>
          </a:p>
        </p:txBody>
      </p:sp>
    </p:spTree>
    <p:extLst>
      <p:ext uri="{BB962C8B-B14F-4D97-AF65-F5344CB8AC3E}">
        <p14:creationId xmlns:p14="http://schemas.microsoft.com/office/powerpoint/2010/main" val="12744336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722ACA-82F0-9513-E20D-CAF805057BD5}"/>
              </a:ext>
            </a:extLst>
          </p:cNvPr>
          <p:cNvSpPr>
            <a:spLocks noGrp="1"/>
          </p:cNvSpPr>
          <p:nvPr>
            <p:ph type="title"/>
          </p:nvPr>
        </p:nvSpPr>
        <p:spPr>
          <a:xfrm>
            <a:off x="686834" y="591344"/>
            <a:ext cx="3200400" cy="5585619"/>
          </a:xfrm>
        </p:spPr>
        <p:txBody>
          <a:bodyPr>
            <a:normAutofit/>
          </a:bodyPr>
          <a:lstStyle/>
          <a:p>
            <a:r>
              <a:rPr lang="en-GB">
                <a:solidFill>
                  <a:srgbClr val="FFFFFF"/>
                </a:solidFill>
              </a:rPr>
              <a:t>Fluid Loss and Homeostasis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Content Placeholder 2">
            <a:extLst>
              <a:ext uri="{FF2B5EF4-FFF2-40B4-BE49-F238E27FC236}">
                <a16:creationId xmlns:a16="http://schemas.microsoft.com/office/drawing/2014/main" id="{7AF9B363-7873-E49E-E3AC-7AF1C8C88503}"/>
              </a:ext>
            </a:extLst>
          </p:cNvPr>
          <p:cNvSpPr>
            <a:spLocks noGrp="1"/>
          </p:cNvSpPr>
          <p:nvPr>
            <p:ph idx="1"/>
          </p:nvPr>
        </p:nvSpPr>
        <p:spPr>
          <a:xfrm>
            <a:off x="4447308" y="591344"/>
            <a:ext cx="6906491" cy="5585619"/>
          </a:xfrm>
        </p:spPr>
        <p:txBody>
          <a:bodyPr anchor="ctr">
            <a:normAutofit/>
          </a:bodyPr>
          <a:lstStyle/>
          <a:p>
            <a:r>
              <a:rPr lang="en-GB" sz="2200" b="1"/>
              <a:t>1. Systems Involved</a:t>
            </a:r>
          </a:p>
          <a:p>
            <a:pPr lvl="0"/>
            <a:r>
              <a:rPr lang="en-GB" sz="2200" b="1">
                <a:effectLst/>
              </a:rPr>
              <a:t>Digestive system:</a:t>
            </a:r>
            <a:r>
              <a:rPr lang="en-GB" sz="2200">
                <a:effectLst/>
              </a:rPr>
              <a:t> Vomiting and diarrhoea cause rapid loss of water, electrolytes (especially sodium and potassium), and digestive secretions.</a:t>
            </a:r>
            <a:endParaRPr lang="en-GB" sz="2200"/>
          </a:p>
          <a:p>
            <a:pPr lvl="0"/>
            <a:r>
              <a:rPr lang="en-GB" sz="2200" b="1">
                <a:effectLst/>
              </a:rPr>
              <a:t>Circulatory system:</a:t>
            </a:r>
            <a:r>
              <a:rPr lang="en-GB" sz="2200">
                <a:effectLst/>
              </a:rPr>
              <a:t> Blood volume falls because of fluid loss.</a:t>
            </a:r>
            <a:endParaRPr lang="en-GB" sz="2200"/>
          </a:p>
          <a:p>
            <a:pPr lvl="0"/>
            <a:r>
              <a:rPr lang="en-GB" sz="2200" b="1">
                <a:effectLst/>
              </a:rPr>
              <a:t>Renal system:</a:t>
            </a:r>
            <a:r>
              <a:rPr lang="en-GB" sz="2200">
                <a:effectLst/>
              </a:rPr>
              <a:t> Kidneys respond by conserving water and reducing urine output.</a:t>
            </a:r>
            <a:endParaRPr lang="en-GB" sz="2200"/>
          </a:p>
          <a:p>
            <a:pPr lvl="0"/>
            <a:r>
              <a:rPr lang="en-GB" sz="2200" b="1">
                <a:effectLst/>
              </a:rPr>
              <a:t>Endocrine system:</a:t>
            </a:r>
            <a:r>
              <a:rPr lang="en-GB" sz="2200">
                <a:effectLst/>
              </a:rPr>
              <a:t> Hormones such as </a:t>
            </a:r>
            <a:r>
              <a:rPr lang="en-GB" sz="2200" b="1">
                <a:effectLst/>
              </a:rPr>
              <a:t>aldosterone</a:t>
            </a:r>
            <a:r>
              <a:rPr lang="en-GB" sz="2200">
                <a:effectLst/>
              </a:rPr>
              <a:t> and </a:t>
            </a:r>
            <a:r>
              <a:rPr lang="en-GB" sz="2200" b="1">
                <a:effectLst/>
              </a:rPr>
              <a:t>antidiuretic hormone (ADH)</a:t>
            </a:r>
            <a:r>
              <a:rPr lang="en-GB" sz="2200">
                <a:effectLst/>
              </a:rPr>
              <a:t> are released to retain sodium and water.</a:t>
            </a:r>
            <a:endParaRPr lang="en-GB" sz="2200"/>
          </a:p>
          <a:p>
            <a:pPr lvl="0"/>
            <a:r>
              <a:rPr lang="en-GB" sz="2200" b="1">
                <a:effectLst/>
              </a:rPr>
              <a:t>Nervous system:</a:t>
            </a:r>
            <a:r>
              <a:rPr lang="en-GB" sz="2200">
                <a:effectLst/>
              </a:rPr>
              <a:t> Baroreceptors detect the drop in blood pressure and trigger sympathetic activation to maintain circulation.</a:t>
            </a:r>
            <a:endParaRPr lang="en-GB" sz="2200"/>
          </a:p>
          <a:p>
            <a:endParaRPr lang="en-GB" sz="2200"/>
          </a:p>
        </p:txBody>
      </p:sp>
    </p:spTree>
    <p:extLst>
      <p:ext uri="{BB962C8B-B14F-4D97-AF65-F5344CB8AC3E}">
        <p14:creationId xmlns:p14="http://schemas.microsoft.com/office/powerpoint/2010/main" val="33234843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A1DF3A9-0D75-686F-DBE4-5689F3763C18}"/>
              </a:ext>
            </a:extLst>
          </p:cNvPr>
          <p:cNvSpPr>
            <a:spLocks noGrp="1"/>
          </p:cNvSpPr>
          <p:nvPr>
            <p:ph type="title"/>
          </p:nvPr>
        </p:nvSpPr>
        <p:spPr>
          <a:xfrm>
            <a:off x="686834" y="591344"/>
            <a:ext cx="3200400" cy="5585619"/>
          </a:xfrm>
        </p:spPr>
        <p:txBody>
          <a:bodyPr>
            <a:normAutofit/>
          </a:bodyPr>
          <a:lstStyle/>
          <a:p>
            <a:r>
              <a:rPr lang="en-GB">
                <a:solidFill>
                  <a:srgbClr val="FFFFFF"/>
                </a:solidFill>
              </a:rPr>
              <a:t>How Fluid Loss Affects Pulse and Blood Pressure</a:t>
            </a: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EE4FD5A1-C9DE-39D1-5FD6-DC4DECCB2BF5}"/>
              </a:ext>
            </a:extLst>
          </p:cNvPr>
          <p:cNvSpPr>
            <a:spLocks noGrp="1"/>
          </p:cNvSpPr>
          <p:nvPr>
            <p:ph idx="1"/>
          </p:nvPr>
        </p:nvSpPr>
        <p:spPr>
          <a:xfrm>
            <a:off x="4447308" y="591344"/>
            <a:ext cx="6906491" cy="5585619"/>
          </a:xfrm>
        </p:spPr>
        <p:txBody>
          <a:bodyPr anchor="ctr">
            <a:normAutofit/>
          </a:bodyPr>
          <a:lstStyle/>
          <a:p>
            <a:pPr lvl="0"/>
            <a:r>
              <a:rPr lang="en-GB" sz="2600" dirty="0">
                <a:effectLst/>
              </a:rPr>
              <a:t>When fluid volume decreases, </a:t>
            </a:r>
            <a:r>
              <a:rPr lang="en-GB" sz="2600" b="1" dirty="0">
                <a:effectLst/>
              </a:rPr>
              <a:t>venous return</a:t>
            </a:r>
            <a:r>
              <a:rPr lang="en-GB" sz="2600" dirty="0">
                <a:effectLst/>
              </a:rPr>
              <a:t> to the heart drops.</a:t>
            </a:r>
            <a:endParaRPr lang="en-GB" sz="2600" dirty="0"/>
          </a:p>
          <a:p>
            <a:pPr lvl="0"/>
            <a:r>
              <a:rPr lang="en-GB" sz="2600" dirty="0">
                <a:effectLst/>
              </a:rPr>
              <a:t>This reduces </a:t>
            </a:r>
            <a:r>
              <a:rPr lang="en-GB" sz="2600" b="1" dirty="0">
                <a:effectLst/>
              </a:rPr>
              <a:t>stroke volume</a:t>
            </a:r>
            <a:r>
              <a:rPr lang="en-GB" sz="2600" dirty="0">
                <a:effectLst/>
              </a:rPr>
              <a:t> (the amount of blood pumped per beat).</a:t>
            </a:r>
            <a:endParaRPr lang="en-GB" sz="2600" dirty="0"/>
          </a:p>
          <a:p>
            <a:pPr lvl="0"/>
            <a:r>
              <a:rPr lang="en-GB" sz="2600" dirty="0">
                <a:effectLst/>
              </a:rPr>
              <a:t>To compensate, the heart rate increases (</a:t>
            </a:r>
            <a:r>
              <a:rPr lang="en-GB" sz="2600" b="1" dirty="0">
                <a:effectLst/>
              </a:rPr>
              <a:t>tachycardia</a:t>
            </a:r>
            <a:r>
              <a:rPr lang="en-GB" sz="2600" dirty="0">
                <a:effectLst/>
              </a:rPr>
              <a:t>) to maintain cardiac output.</a:t>
            </a:r>
            <a:endParaRPr lang="en-GB" sz="2600" dirty="0"/>
          </a:p>
          <a:p>
            <a:pPr lvl="0"/>
            <a:r>
              <a:rPr lang="en-GB" sz="2600" dirty="0">
                <a:effectLst/>
              </a:rPr>
              <a:t>Despite this, blood pressure often falls (</a:t>
            </a:r>
            <a:r>
              <a:rPr lang="en-GB" sz="2600" b="1" dirty="0">
                <a:effectLst/>
              </a:rPr>
              <a:t>hypotension</a:t>
            </a:r>
            <a:r>
              <a:rPr lang="en-GB" sz="2600" dirty="0">
                <a:effectLst/>
              </a:rPr>
              <a:t>) because there’s less circulating volume.</a:t>
            </a:r>
            <a:endParaRPr lang="en-GB" sz="2600" dirty="0"/>
          </a:p>
          <a:p>
            <a:pPr lvl="0"/>
            <a:r>
              <a:rPr lang="en-GB" sz="2600" dirty="0">
                <a:effectLst/>
              </a:rPr>
              <a:t>Baroreceptors in the </a:t>
            </a:r>
            <a:r>
              <a:rPr lang="en-GB" sz="2600" b="1" dirty="0">
                <a:effectLst/>
              </a:rPr>
              <a:t>carotid sinus</a:t>
            </a:r>
            <a:r>
              <a:rPr lang="en-GB" sz="2600" dirty="0">
                <a:effectLst/>
              </a:rPr>
              <a:t> and </a:t>
            </a:r>
            <a:r>
              <a:rPr lang="en-GB" sz="2600" b="1" dirty="0">
                <a:effectLst/>
              </a:rPr>
              <a:t>aortic arch</a:t>
            </a:r>
            <a:r>
              <a:rPr lang="en-GB" sz="2600" dirty="0">
                <a:effectLst/>
              </a:rPr>
              <a:t> detect the low pressure and stimulate the </a:t>
            </a:r>
            <a:r>
              <a:rPr lang="en-GB" sz="2600" b="1" dirty="0">
                <a:effectLst/>
              </a:rPr>
              <a:t>sympathetic nervous system</a:t>
            </a:r>
            <a:r>
              <a:rPr lang="en-GB" sz="2600" dirty="0">
                <a:effectLst/>
              </a:rPr>
              <a:t>, causing vasoconstriction and increased heart rate.</a:t>
            </a:r>
            <a:endParaRPr lang="en-GB" sz="2600" dirty="0"/>
          </a:p>
          <a:p>
            <a:endParaRPr lang="en-GB" sz="2600" dirty="0"/>
          </a:p>
        </p:txBody>
      </p:sp>
    </p:spTree>
    <p:extLst>
      <p:ext uri="{BB962C8B-B14F-4D97-AF65-F5344CB8AC3E}">
        <p14:creationId xmlns:p14="http://schemas.microsoft.com/office/powerpoint/2010/main" val="12965617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15FBB-012F-466C-B95F-B3622F3FD257}"/>
              </a:ext>
            </a:extLst>
          </p:cNvPr>
          <p:cNvSpPr>
            <a:spLocks noGrp="1"/>
          </p:cNvSpPr>
          <p:nvPr>
            <p:ph type="title"/>
          </p:nvPr>
        </p:nvSpPr>
        <p:spPr>
          <a:xfrm>
            <a:off x="686834" y="591344"/>
            <a:ext cx="3200400" cy="5585619"/>
          </a:xfrm>
        </p:spPr>
        <p:txBody>
          <a:bodyPr>
            <a:normAutofit/>
          </a:bodyPr>
          <a:lstStyle/>
          <a:p>
            <a:r>
              <a:rPr lang="en-GB">
                <a:solidFill>
                  <a:srgbClr val="FFFFFF"/>
                </a:solidFill>
              </a:rPr>
              <a:t>Why Urine Output Falls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50E49F4-B0CE-68EE-69B1-FF20879EA740}"/>
              </a:ext>
            </a:extLst>
          </p:cNvPr>
          <p:cNvSpPr>
            <a:spLocks noGrp="1"/>
          </p:cNvSpPr>
          <p:nvPr>
            <p:ph idx="1"/>
          </p:nvPr>
        </p:nvSpPr>
        <p:spPr>
          <a:xfrm>
            <a:off x="4447308" y="591344"/>
            <a:ext cx="6906491" cy="5585619"/>
          </a:xfrm>
        </p:spPr>
        <p:txBody>
          <a:bodyPr anchor="ctr">
            <a:normAutofit/>
          </a:bodyPr>
          <a:lstStyle/>
          <a:p>
            <a:pPr lvl="0"/>
            <a:r>
              <a:rPr lang="en-GB" dirty="0">
                <a:effectLst/>
              </a:rPr>
              <a:t>The kidneys receive less blood flow due to reduced pressure.</a:t>
            </a:r>
            <a:endParaRPr lang="en-GB" dirty="0"/>
          </a:p>
          <a:p>
            <a:pPr lvl="0"/>
            <a:r>
              <a:rPr lang="en-GB" dirty="0">
                <a:effectLst/>
              </a:rPr>
              <a:t>The </a:t>
            </a:r>
            <a:r>
              <a:rPr lang="en-GB" b="1" dirty="0">
                <a:effectLst/>
              </a:rPr>
              <a:t>renin–angiotensin–aldosterone system (RAAS)</a:t>
            </a:r>
            <a:r>
              <a:rPr lang="en-GB" dirty="0">
                <a:effectLst/>
              </a:rPr>
              <a:t> activates:</a:t>
            </a:r>
            <a:endParaRPr lang="en-GB" dirty="0"/>
          </a:p>
          <a:p>
            <a:pPr lvl="1"/>
            <a:r>
              <a:rPr lang="en-GB" b="1" dirty="0">
                <a:effectLst/>
              </a:rPr>
              <a:t>Renin</a:t>
            </a:r>
            <a:r>
              <a:rPr lang="en-GB" dirty="0">
                <a:effectLst/>
              </a:rPr>
              <a:t> is released by the kidneys.</a:t>
            </a:r>
            <a:endParaRPr lang="en-GB" dirty="0"/>
          </a:p>
          <a:p>
            <a:pPr lvl="1"/>
            <a:r>
              <a:rPr lang="en-GB" dirty="0">
                <a:effectLst/>
              </a:rPr>
              <a:t>It converts </a:t>
            </a:r>
            <a:r>
              <a:rPr lang="en-GB" b="1" dirty="0">
                <a:effectLst/>
              </a:rPr>
              <a:t>angiotensinogen → angiotensin I → angiotensin II</a:t>
            </a:r>
            <a:r>
              <a:rPr lang="en-GB" dirty="0">
                <a:effectLst/>
              </a:rPr>
              <a:t>, which constricts blood vessels and raises BP.</a:t>
            </a:r>
            <a:endParaRPr lang="en-GB" dirty="0"/>
          </a:p>
          <a:p>
            <a:pPr lvl="1"/>
            <a:r>
              <a:rPr lang="en-GB" b="1" dirty="0">
                <a:effectLst/>
              </a:rPr>
              <a:t>Aldosterone</a:t>
            </a:r>
            <a:r>
              <a:rPr lang="en-GB" dirty="0">
                <a:effectLst/>
              </a:rPr>
              <a:t> promotes sodium and water reabsorption in the nephron.</a:t>
            </a:r>
            <a:endParaRPr lang="en-GB" dirty="0"/>
          </a:p>
          <a:p>
            <a:pPr lvl="0"/>
            <a:r>
              <a:rPr lang="en-GB" b="1" dirty="0">
                <a:effectLst/>
              </a:rPr>
              <a:t>ADH</a:t>
            </a:r>
            <a:r>
              <a:rPr lang="en-GB" dirty="0">
                <a:effectLst/>
              </a:rPr>
              <a:t> from the hypothalamus also increases water reabsorption. → Result: </a:t>
            </a:r>
            <a:r>
              <a:rPr lang="en-GB" b="1" dirty="0">
                <a:effectLst/>
              </a:rPr>
              <a:t>Urine output decreases</a:t>
            </a:r>
            <a:r>
              <a:rPr lang="en-GB" dirty="0">
                <a:effectLst/>
              </a:rPr>
              <a:t> to conserve fluid and restore blood volume.</a:t>
            </a:r>
            <a:endParaRPr lang="en-GB" dirty="0"/>
          </a:p>
          <a:p>
            <a:endParaRPr lang="en-GB" dirty="0"/>
          </a:p>
        </p:txBody>
      </p:sp>
    </p:spTree>
    <p:extLst>
      <p:ext uri="{BB962C8B-B14F-4D97-AF65-F5344CB8AC3E}">
        <p14:creationId xmlns:p14="http://schemas.microsoft.com/office/powerpoint/2010/main" val="52958578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ABF6A4-17D2-D67A-803D-13FF01C5D17D}"/>
              </a:ext>
            </a:extLst>
          </p:cNvPr>
          <p:cNvSpPr>
            <a:spLocks noGrp="1"/>
          </p:cNvSpPr>
          <p:nvPr>
            <p:ph type="title"/>
          </p:nvPr>
        </p:nvSpPr>
        <p:spPr>
          <a:xfrm>
            <a:off x="686834" y="1153572"/>
            <a:ext cx="3200400" cy="4461163"/>
          </a:xfrm>
        </p:spPr>
        <p:txBody>
          <a:bodyPr>
            <a:normAutofit/>
          </a:bodyPr>
          <a:lstStyle/>
          <a:p>
            <a:r>
              <a:rPr lang="en-GB" b="1">
                <a:solidFill>
                  <a:srgbClr val="FFFFFF"/>
                </a:solidFill>
              </a:rPr>
              <a:t>What to Repeat, Check or Escalate</a:t>
            </a:r>
            <a:br>
              <a:rPr lang="en-GB" b="1">
                <a:solidFill>
                  <a:srgbClr val="FFFFFF"/>
                </a:solidFill>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D667E8-0784-BAE7-BD80-33A30B5FF8C5}"/>
              </a:ext>
            </a:extLst>
          </p:cNvPr>
          <p:cNvSpPr>
            <a:spLocks noGrp="1"/>
          </p:cNvSpPr>
          <p:nvPr>
            <p:ph idx="1"/>
          </p:nvPr>
        </p:nvSpPr>
        <p:spPr>
          <a:xfrm>
            <a:off x="4447308" y="591344"/>
            <a:ext cx="6906491" cy="5585619"/>
          </a:xfrm>
        </p:spPr>
        <p:txBody>
          <a:bodyPr anchor="ctr">
            <a:normAutofit/>
          </a:bodyPr>
          <a:lstStyle/>
          <a:p>
            <a:pPr lvl="0"/>
            <a:r>
              <a:rPr lang="en-GB" b="1" dirty="0">
                <a:effectLst/>
              </a:rPr>
              <a:t>Vital signs:</a:t>
            </a:r>
            <a:r>
              <a:rPr lang="en-GB" dirty="0">
                <a:effectLst/>
              </a:rPr>
              <a:t> Monitor HR, BP, RR, and temperature regularly.</a:t>
            </a:r>
            <a:endParaRPr lang="en-GB" dirty="0"/>
          </a:p>
          <a:p>
            <a:pPr lvl="0"/>
            <a:r>
              <a:rPr lang="en-GB" b="1" dirty="0">
                <a:effectLst/>
              </a:rPr>
              <a:t>Fluid balance:</a:t>
            </a:r>
            <a:r>
              <a:rPr lang="en-GB" dirty="0">
                <a:effectLst/>
              </a:rPr>
              <a:t> Measure urine output and input.</a:t>
            </a:r>
            <a:endParaRPr lang="en-GB" dirty="0"/>
          </a:p>
          <a:p>
            <a:pPr lvl="0"/>
            <a:r>
              <a:rPr lang="en-GB" b="1" dirty="0">
                <a:effectLst/>
              </a:rPr>
              <a:t>Electrolytes:</a:t>
            </a:r>
            <a:r>
              <a:rPr lang="en-GB" dirty="0">
                <a:effectLst/>
              </a:rPr>
              <a:t> Check sodium, potassium, and urea levels.</a:t>
            </a:r>
            <a:endParaRPr lang="en-GB" dirty="0"/>
          </a:p>
          <a:p>
            <a:pPr lvl="0"/>
            <a:r>
              <a:rPr lang="en-GB" b="1" dirty="0">
                <a:effectLst/>
              </a:rPr>
              <a:t>Escalate:</a:t>
            </a:r>
            <a:r>
              <a:rPr lang="en-GB" dirty="0">
                <a:effectLst/>
              </a:rPr>
              <a:t> If hypotension persists or urine output remains low, IV fluids or electrolyte replacement may be required.</a:t>
            </a:r>
            <a:endParaRPr lang="en-GB" dirty="0"/>
          </a:p>
          <a:p>
            <a:endParaRPr lang="en-GB" dirty="0"/>
          </a:p>
        </p:txBody>
      </p:sp>
    </p:spTree>
    <p:extLst>
      <p:ext uri="{BB962C8B-B14F-4D97-AF65-F5344CB8AC3E}">
        <p14:creationId xmlns:p14="http://schemas.microsoft.com/office/powerpoint/2010/main" val="16050480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BC7E6DF4-A780-422D-95E7-3AD7892E789C}"/>
              </a:ext>
            </a:extLst>
          </p:cNvPr>
          <p:cNvSpPr>
            <a:spLocks noGrp="1"/>
          </p:cNvSpPr>
          <p:nvPr/>
        </p:nvSpPr>
        <p:spPr>
          <a:xfrm>
            <a:off x="0" y="0"/>
            <a:ext cx="152400" cy="6858000"/>
          </a:xfrm>
          <a:prstGeom prst="rect">
            <a:avLst/>
          </a:prstGeom>
          <a:solidFill>
            <a:srgbClr val="138A8A"/>
          </a:solidFill>
          <a:ln w="0">
            <a:noFill/>
            <a:prstDash val="solid"/>
          </a:ln>
        </p:spPr>
        <p:txBody>
          <a:bodyPr/>
          <a:lstStyle/>
          <a:p>
            <a:endParaRPr lang="en-GB"/>
          </a:p>
        </p:txBody>
      </p:sp>
      <p:sp>
        <p:nvSpPr>
          <p:cNvPr id="2" name="Rectangle 1">
            <a:extLst>
              <a:ext uri="{FF2B5EF4-FFF2-40B4-BE49-F238E27FC236}">
                <a16:creationId xmlns:a16="http://schemas.microsoft.com/office/drawing/2014/main" id="{7DE8B506-0167-4308-9F4D-D83813728C5A}"/>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What the academic interview assesses</a:t>
            </a:r>
          </a:p>
        </p:txBody>
      </p:sp>
      <p:sp>
        <p:nvSpPr>
          <p:cNvPr id="3" name="Rectangle 2">
            <a:extLst>
              <a:ext uri="{FF2B5EF4-FFF2-40B4-BE49-F238E27FC236}">
                <a16:creationId xmlns:a16="http://schemas.microsoft.com/office/drawing/2014/main" id="{BAF62119-10B0-45C6-9B41-F5FA22FD877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Component 1 carries 75% and lasts 11 minutes</a:t>
            </a:r>
          </a:p>
        </p:txBody>
      </p:sp>
      <p:sp>
        <p:nvSpPr>
          <p:cNvPr id="4" name="Straight Connector 3">
            <a:extLst>
              <a:ext uri="{FF2B5EF4-FFF2-40B4-BE49-F238E27FC236}">
                <a16:creationId xmlns:a16="http://schemas.microsoft.com/office/drawing/2014/main" id="{955B8BF8-E4EF-410C-9CBF-62D90F9EC3A4}"/>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FD367BEB-285A-4EF2-99B3-AAEB52F4987B}"/>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138A8A"/>
                </a:solidFill>
                <a:latin typeface="Nimbus Sans"/>
                <a:ea typeface="Nimbus Sans"/>
                <a:cs typeface="Nimbus Sans"/>
              </a:defRPr>
            </a:pPr>
            <a:r>
              <a:rPr sz="1200" b="1">
                <a:solidFill>
                  <a:srgbClr val="138A8A"/>
                </a:solidFill>
                <a:latin typeface="Nimbus Sans"/>
                <a:ea typeface="Nimbus Sans"/>
                <a:cs typeface="Nimbus Sans"/>
              </a:rPr>
              <a:t>20</a:t>
            </a:r>
          </a:p>
        </p:txBody>
      </p:sp>
      <p:sp>
        <p:nvSpPr>
          <p:cNvPr id="6" name="Rectangle: Rounded Corners 5">
            <a:extLst>
              <a:ext uri="{FF2B5EF4-FFF2-40B4-BE49-F238E27FC236}">
                <a16:creationId xmlns:a16="http://schemas.microsoft.com/office/drawing/2014/main" id="{72702363-899D-47C2-8A97-60CFF2E40F8C}"/>
              </a:ext>
            </a:extLst>
          </p:cNvPr>
          <p:cNvSpPr>
            <a:spLocks noGrp="1"/>
          </p:cNvSpPr>
          <p:nvPr/>
        </p:nvSpPr>
        <p:spPr>
          <a:xfrm>
            <a:off x="533400" y="1657350"/>
            <a:ext cx="5257800" cy="1809750"/>
          </a:xfrm>
          <a:prstGeom prst="roundRect">
            <a:avLst>
              <a:gd name="adj" fmla="val 10526"/>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7" name="Rectangle: Rounded Corners 6">
            <a:extLst>
              <a:ext uri="{FF2B5EF4-FFF2-40B4-BE49-F238E27FC236}">
                <a16:creationId xmlns:a16="http://schemas.microsoft.com/office/drawing/2014/main" id="{716ED610-0E50-4EE8-9614-44319C886255}"/>
              </a:ext>
            </a:extLst>
          </p:cNvPr>
          <p:cNvSpPr>
            <a:spLocks noGrp="1"/>
          </p:cNvSpPr>
          <p:nvPr/>
        </p:nvSpPr>
        <p:spPr>
          <a:xfrm>
            <a:off x="533400" y="1657350"/>
            <a:ext cx="114300" cy="18097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64971D73-8D82-4C74-84EB-94AB9C05BF27}"/>
              </a:ext>
            </a:extLst>
          </p:cNvPr>
          <p:cNvSpPr>
            <a:spLocks noGrp="1"/>
          </p:cNvSpPr>
          <p:nvPr/>
        </p:nvSpPr>
        <p:spPr>
          <a:xfrm>
            <a:off x="800100" y="1847850"/>
            <a:ext cx="419100" cy="266700"/>
          </a:xfrm>
          <a:prstGeom prst="rect">
            <a:avLst/>
          </a:prstGeom>
          <a:noFill/>
          <a:ln w="0">
            <a:noFill/>
          </a:ln>
        </p:spPr>
        <p:txBody>
          <a:bodyPr wrap="square" lIns="0" tIns="0" rIns="0" bIns="0" anchor="t">
            <a:normAutofit/>
          </a:bodyPr>
          <a:lstStyle/>
          <a:p>
            <a:pPr algn="l">
              <a:lnSpc>
                <a:spcPct val="100000"/>
              </a:lnSpc>
              <a:buNone/>
              <a:defRPr sz="1650" b="1">
                <a:solidFill>
                  <a:srgbClr val="E65F5C"/>
                </a:solidFill>
                <a:latin typeface="Nimbus Sans"/>
                <a:ea typeface="Nimbus Sans"/>
                <a:cs typeface="Nimbus Sans"/>
              </a:defRPr>
            </a:pPr>
            <a:r>
              <a:rPr sz="1650" b="1">
                <a:solidFill>
                  <a:srgbClr val="E65F5C"/>
                </a:solidFill>
                <a:latin typeface="Nimbus Sans"/>
                <a:ea typeface="Nimbus Sans"/>
                <a:cs typeface="Nimbus Sans"/>
              </a:rPr>
              <a:t>01</a:t>
            </a:r>
          </a:p>
        </p:txBody>
      </p:sp>
      <p:sp>
        <p:nvSpPr>
          <p:cNvPr id="9" name="Rectangle 8">
            <a:extLst>
              <a:ext uri="{FF2B5EF4-FFF2-40B4-BE49-F238E27FC236}">
                <a16:creationId xmlns:a16="http://schemas.microsoft.com/office/drawing/2014/main" id="{C20CB9F5-AF46-4676-AED2-B110EB5692E4}"/>
              </a:ext>
            </a:extLst>
          </p:cNvPr>
          <p:cNvSpPr>
            <a:spLocks noGrp="1"/>
          </p:cNvSpPr>
          <p:nvPr/>
        </p:nvSpPr>
        <p:spPr>
          <a:xfrm>
            <a:off x="1333500" y="1847850"/>
            <a:ext cx="1428750" cy="228600"/>
          </a:xfrm>
          <a:prstGeom prst="rect">
            <a:avLst/>
          </a:prstGeom>
          <a:noFill/>
          <a:ln w="0">
            <a:noFill/>
          </a:ln>
        </p:spPr>
        <p:txBody>
          <a:bodyPr wrap="square" lIns="0" tIns="0" rIns="0" bIns="0" anchor="t">
            <a:normAutofit/>
          </a:bodyPr>
          <a:lstStyle/>
          <a:p>
            <a:pPr algn="l">
              <a:lnSpc>
                <a:spcPct val="100000"/>
              </a:lnSpc>
              <a:buNone/>
              <a:defRPr sz="1125" b="1">
                <a:solidFill>
                  <a:srgbClr val="E65F5C"/>
                </a:solidFill>
                <a:latin typeface="Nimbus Sans"/>
                <a:ea typeface="Nimbus Sans"/>
                <a:cs typeface="Nimbus Sans"/>
              </a:defRPr>
            </a:pPr>
            <a:r>
              <a:rPr sz="1125" b="1">
                <a:solidFill>
                  <a:srgbClr val="E65F5C"/>
                </a:solidFill>
                <a:latin typeface="Nimbus Sans"/>
                <a:ea typeface="Nimbus Sans"/>
                <a:cs typeface="Nimbus Sans"/>
              </a:rPr>
              <a:t>DEFINE</a:t>
            </a:r>
          </a:p>
        </p:txBody>
      </p:sp>
      <p:sp>
        <p:nvSpPr>
          <p:cNvPr id="10" name="Rectangle 9">
            <a:extLst>
              <a:ext uri="{FF2B5EF4-FFF2-40B4-BE49-F238E27FC236}">
                <a16:creationId xmlns:a16="http://schemas.microsoft.com/office/drawing/2014/main" id="{3E1C9B1D-6728-4DA9-B6B1-991F10EB27D7}"/>
              </a:ext>
            </a:extLst>
          </p:cNvPr>
          <p:cNvSpPr>
            <a:spLocks noGrp="1"/>
          </p:cNvSpPr>
          <p:nvPr/>
        </p:nvSpPr>
        <p:spPr>
          <a:xfrm>
            <a:off x="800100" y="2228850"/>
            <a:ext cx="4648200" cy="285750"/>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What does the measurement record?</a:t>
            </a:r>
          </a:p>
        </p:txBody>
      </p:sp>
      <p:sp>
        <p:nvSpPr>
          <p:cNvPr id="11" name="Rectangle 10">
            <a:extLst>
              <a:ext uri="{FF2B5EF4-FFF2-40B4-BE49-F238E27FC236}">
                <a16:creationId xmlns:a16="http://schemas.microsoft.com/office/drawing/2014/main" id="{C6E9F671-1975-482C-A370-F684FD74982D}"/>
              </a:ext>
            </a:extLst>
          </p:cNvPr>
          <p:cNvSpPr>
            <a:spLocks noGrp="1"/>
          </p:cNvSpPr>
          <p:nvPr/>
        </p:nvSpPr>
        <p:spPr>
          <a:xfrm>
            <a:off x="800100" y="2571750"/>
            <a:ext cx="4648200" cy="209550"/>
          </a:xfrm>
          <a:prstGeom prst="rect">
            <a:avLst/>
          </a:prstGeom>
          <a:noFill/>
          <a:ln w="0">
            <a:noFill/>
          </a:ln>
        </p:spPr>
        <p:txBody>
          <a:bodyPr wrap="square" lIns="0" tIns="0" rIns="0" bIns="0" anchor="t">
            <a:normAutofit/>
          </a:bodyPr>
          <a:lstStyle/>
          <a:p>
            <a:pPr algn="l">
              <a:lnSpc>
                <a:spcPct val="100000"/>
              </a:lnSpc>
              <a:buNone/>
              <a:defRPr sz="1125" b="1">
                <a:solidFill>
                  <a:srgbClr val="667987"/>
                </a:solidFill>
                <a:latin typeface="Nimbus Sans"/>
                <a:ea typeface="Nimbus Sans"/>
                <a:cs typeface="Nimbus Sans"/>
              </a:defRPr>
            </a:pPr>
            <a:r>
              <a:rPr sz="1125" b="1">
                <a:solidFill>
                  <a:srgbClr val="667987"/>
                </a:solidFill>
                <a:latin typeface="Nimbus Sans"/>
                <a:ea typeface="Nimbus Sans"/>
                <a:cs typeface="Nimbus Sans"/>
              </a:rPr>
              <a:t>Signal • units • purpose</a:t>
            </a:r>
          </a:p>
        </p:txBody>
      </p:sp>
      <p:sp>
        <p:nvSpPr>
          <p:cNvPr id="12" name="Rectangle 11">
            <a:extLst>
              <a:ext uri="{FF2B5EF4-FFF2-40B4-BE49-F238E27FC236}">
                <a16:creationId xmlns:a16="http://schemas.microsoft.com/office/drawing/2014/main" id="{371ED140-EBD4-40C2-B3C2-577104A55950}"/>
              </a:ext>
            </a:extLst>
          </p:cNvPr>
          <p:cNvSpPr>
            <a:spLocks noGrp="1"/>
          </p:cNvSpPr>
          <p:nvPr/>
        </p:nvSpPr>
        <p:spPr>
          <a:xfrm>
            <a:off x="800100" y="2895600"/>
            <a:ext cx="4648200" cy="40005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Name the physiological source, what the equipment displays and what the result can—and cannot—tell you.</a:t>
            </a:r>
          </a:p>
        </p:txBody>
      </p:sp>
      <p:sp>
        <p:nvSpPr>
          <p:cNvPr id="13" name="Rectangle: Rounded Corners 12">
            <a:extLst>
              <a:ext uri="{FF2B5EF4-FFF2-40B4-BE49-F238E27FC236}">
                <a16:creationId xmlns:a16="http://schemas.microsoft.com/office/drawing/2014/main" id="{3A2407E2-ACC2-47F8-8DAD-B4B221A2D79D}"/>
              </a:ext>
            </a:extLst>
          </p:cNvPr>
          <p:cNvSpPr>
            <a:spLocks noGrp="1"/>
          </p:cNvSpPr>
          <p:nvPr/>
        </p:nvSpPr>
        <p:spPr>
          <a:xfrm>
            <a:off x="6191250" y="1657350"/>
            <a:ext cx="5257800" cy="1809750"/>
          </a:xfrm>
          <a:prstGeom prst="roundRect">
            <a:avLst>
              <a:gd name="adj" fmla="val 10526"/>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4" name="Rectangle: Rounded Corners 13">
            <a:extLst>
              <a:ext uri="{FF2B5EF4-FFF2-40B4-BE49-F238E27FC236}">
                <a16:creationId xmlns:a16="http://schemas.microsoft.com/office/drawing/2014/main" id="{5AEAB9F2-2397-4C91-A3CF-4693DCBE19F9}"/>
              </a:ext>
            </a:extLst>
          </p:cNvPr>
          <p:cNvSpPr>
            <a:spLocks noGrp="1"/>
          </p:cNvSpPr>
          <p:nvPr/>
        </p:nvSpPr>
        <p:spPr>
          <a:xfrm>
            <a:off x="6191250" y="1657350"/>
            <a:ext cx="114300" cy="1809750"/>
          </a:xfrm>
          <a:prstGeom prst="roundRect">
            <a:avLst>
              <a:gd name="adj" fmla="val 50000"/>
            </a:avLst>
          </a:prstGeom>
          <a:solidFill>
            <a:srgbClr val="138A8A"/>
          </a:solidFill>
          <a:ln w="0">
            <a:noFill/>
            <a:prstDash val="solid"/>
          </a:ln>
        </p:spPr>
        <p:txBody>
          <a:bodyPr/>
          <a:lstStyle/>
          <a:p>
            <a:endParaRPr lang="en-GB"/>
          </a:p>
        </p:txBody>
      </p:sp>
      <p:sp>
        <p:nvSpPr>
          <p:cNvPr id="15" name="Rectangle 14">
            <a:extLst>
              <a:ext uri="{FF2B5EF4-FFF2-40B4-BE49-F238E27FC236}">
                <a16:creationId xmlns:a16="http://schemas.microsoft.com/office/drawing/2014/main" id="{225D014B-6373-45A0-A878-AC3ACF562449}"/>
              </a:ext>
            </a:extLst>
          </p:cNvPr>
          <p:cNvSpPr>
            <a:spLocks noGrp="1"/>
          </p:cNvSpPr>
          <p:nvPr/>
        </p:nvSpPr>
        <p:spPr>
          <a:xfrm>
            <a:off x="6457950" y="1847850"/>
            <a:ext cx="419100" cy="266700"/>
          </a:xfrm>
          <a:prstGeom prst="rect">
            <a:avLst/>
          </a:prstGeom>
          <a:noFill/>
          <a:ln w="0">
            <a:noFill/>
          </a:ln>
        </p:spPr>
        <p:txBody>
          <a:bodyPr wrap="square" lIns="0" tIns="0" rIns="0" bIns="0" anchor="t">
            <a:normAutofit/>
          </a:bodyPr>
          <a:lstStyle/>
          <a:p>
            <a:pPr algn="l">
              <a:lnSpc>
                <a:spcPct val="100000"/>
              </a:lnSpc>
              <a:buNone/>
              <a:defRPr sz="1650" b="1">
                <a:solidFill>
                  <a:srgbClr val="138A8A"/>
                </a:solidFill>
                <a:latin typeface="Nimbus Sans"/>
                <a:ea typeface="Nimbus Sans"/>
                <a:cs typeface="Nimbus Sans"/>
              </a:defRPr>
            </a:pPr>
            <a:r>
              <a:rPr sz="1650" b="1">
                <a:solidFill>
                  <a:srgbClr val="138A8A"/>
                </a:solidFill>
                <a:latin typeface="Nimbus Sans"/>
                <a:ea typeface="Nimbus Sans"/>
                <a:cs typeface="Nimbus Sans"/>
              </a:rPr>
              <a:t>02</a:t>
            </a:r>
          </a:p>
        </p:txBody>
      </p:sp>
      <p:sp>
        <p:nvSpPr>
          <p:cNvPr id="16" name="Rectangle 15">
            <a:extLst>
              <a:ext uri="{FF2B5EF4-FFF2-40B4-BE49-F238E27FC236}">
                <a16:creationId xmlns:a16="http://schemas.microsoft.com/office/drawing/2014/main" id="{B7E8145B-CF48-465F-8706-F06F62A09A6F}"/>
              </a:ext>
            </a:extLst>
          </p:cNvPr>
          <p:cNvSpPr>
            <a:spLocks noGrp="1"/>
          </p:cNvSpPr>
          <p:nvPr/>
        </p:nvSpPr>
        <p:spPr>
          <a:xfrm>
            <a:off x="6991350" y="1847850"/>
            <a:ext cx="1428750" cy="228600"/>
          </a:xfrm>
          <a:prstGeom prst="rect">
            <a:avLst/>
          </a:prstGeom>
          <a:noFill/>
          <a:ln w="0">
            <a:noFill/>
          </a:ln>
        </p:spPr>
        <p:txBody>
          <a:bodyPr wrap="square" lIns="0" tIns="0" rIns="0" bIns="0" anchor="t">
            <a:normAutofit/>
          </a:bodyPr>
          <a:lstStyle/>
          <a:p>
            <a:pPr algn="l">
              <a:lnSpc>
                <a:spcPct val="100000"/>
              </a:lnSpc>
              <a:buNone/>
              <a:defRPr sz="1125" b="1">
                <a:solidFill>
                  <a:srgbClr val="138A8A"/>
                </a:solidFill>
                <a:latin typeface="Nimbus Sans"/>
                <a:ea typeface="Nimbus Sans"/>
                <a:cs typeface="Nimbus Sans"/>
              </a:defRPr>
            </a:pPr>
            <a:r>
              <a:rPr sz="1125" b="1">
                <a:solidFill>
                  <a:srgbClr val="138A8A"/>
                </a:solidFill>
                <a:latin typeface="Nimbus Sans"/>
                <a:ea typeface="Nimbus Sans"/>
                <a:cs typeface="Nimbus Sans"/>
              </a:rPr>
              <a:t>EXPLAIN</a:t>
            </a:r>
          </a:p>
        </p:txBody>
      </p:sp>
      <p:sp>
        <p:nvSpPr>
          <p:cNvPr id="17" name="Rectangle 16">
            <a:extLst>
              <a:ext uri="{FF2B5EF4-FFF2-40B4-BE49-F238E27FC236}">
                <a16:creationId xmlns:a16="http://schemas.microsoft.com/office/drawing/2014/main" id="{73CB1B3C-1895-4DCB-90A8-422BD90248C4}"/>
              </a:ext>
            </a:extLst>
          </p:cNvPr>
          <p:cNvSpPr>
            <a:spLocks noGrp="1"/>
          </p:cNvSpPr>
          <p:nvPr/>
        </p:nvSpPr>
        <p:spPr>
          <a:xfrm>
            <a:off x="6457950" y="2228850"/>
            <a:ext cx="4648200" cy="285750"/>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How is the result generated?</a:t>
            </a:r>
          </a:p>
        </p:txBody>
      </p:sp>
      <p:sp>
        <p:nvSpPr>
          <p:cNvPr id="18" name="Rectangle 17">
            <a:extLst>
              <a:ext uri="{FF2B5EF4-FFF2-40B4-BE49-F238E27FC236}">
                <a16:creationId xmlns:a16="http://schemas.microsoft.com/office/drawing/2014/main" id="{EB2C2E93-DB9C-4E83-BEA5-C61B9A15AC06}"/>
              </a:ext>
            </a:extLst>
          </p:cNvPr>
          <p:cNvSpPr>
            <a:spLocks noGrp="1"/>
          </p:cNvSpPr>
          <p:nvPr/>
        </p:nvSpPr>
        <p:spPr>
          <a:xfrm>
            <a:off x="6457950" y="2571750"/>
            <a:ext cx="4648200" cy="209550"/>
          </a:xfrm>
          <a:prstGeom prst="rect">
            <a:avLst/>
          </a:prstGeom>
          <a:noFill/>
          <a:ln w="0">
            <a:noFill/>
          </a:ln>
        </p:spPr>
        <p:txBody>
          <a:bodyPr wrap="square" lIns="0" tIns="0" rIns="0" bIns="0" anchor="t">
            <a:normAutofit/>
          </a:bodyPr>
          <a:lstStyle/>
          <a:p>
            <a:pPr algn="l">
              <a:lnSpc>
                <a:spcPct val="100000"/>
              </a:lnSpc>
              <a:buNone/>
              <a:defRPr sz="1125" b="1">
                <a:solidFill>
                  <a:srgbClr val="667987"/>
                </a:solidFill>
                <a:latin typeface="Nimbus Sans"/>
                <a:ea typeface="Nimbus Sans"/>
                <a:cs typeface="Nimbus Sans"/>
              </a:defRPr>
            </a:pPr>
            <a:r>
              <a:rPr sz="1125" b="1">
                <a:solidFill>
                  <a:srgbClr val="667987"/>
                </a:solidFill>
                <a:latin typeface="Nimbus Sans"/>
                <a:ea typeface="Nimbus Sans"/>
                <a:cs typeface="Nimbus Sans"/>
              </a:rPr>
              <a:t>Anatomy • physiology • homeostasis</a:t>
            </a:r>
          </a:p>
        </p:txBody>
      </p:sp>
      <p:sp>
        <p:nvSpPr>
          <p:cNvPr id="19" name="Rectangle 18">
            <a:extLst>
              <a:ext uri="{FF2B5EF4-FFF2-40B4-BE49-F238E27FC236}">
                <a16:creationId xmlns:a16="http://schemas.microsoft.com/office/drawing/2014/main" id="{B1A1F120-EE75-4C44-BBB7-EA57157E8623}"/>
              </a:ext>
            </a:extLst>
          </p:cNvPr>
          <p:cNvSpPr>
            <a:spLocks noGrp="1"/>
          </p:cNvSpPr>
          <p:nvPr/>
        </p:nvSpPr>
        <p:spPr>
          <a:xfrm>
            <a:off x="6457950" y="2895600"/>
            <a:ext cx="4648200" cy="40005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Connect structures, control pathways and interacting systems. Explain each causal step rather than listing organs.</a:t>
            </a:r>
          </a:p>
        </p:txBody>
      </p:sp>
      <p:sp>
        <p:nvSpPr>
          <p:cNvPr id="20" name="Rectangle: Rounded Corners 19">
            <a:extLst>
              <a:ext uri="{FF2B5EF4-FFF2-40B4-BE49-F238E27FC236}">
                <a16:creationId xmlns:a16="http://schemas.microsoft.com/office/drawing/2014/main" id="{C091B7B4-4772-4578-8511-2FD9CAEC89C4}"/>
              </a:ext>
            </a:extLst>
          </p:cNvPr>
          <p:cNvSpPr>
            <a:spLocks noGrp="1"/>
          </p:cNvSpPr>
          <p:nvPr/>
        </p:nvSpPr>
        <p:spPr>
          <a:xfrm>
            <a:off x="533400" y="3752850"/>
            <a:ext cx="5257800" cy="1809750"/>
          </a:xfrm>
          <a:prstGeom prst="roundRect">
            <a:avLst>
              <a:gd name="adj" fmla="val 10526"/>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1" name="Rectangle: Rounded Corners 20">
            <a:extLst>
              <a:ext uri="{FF2B5EF4-FFF2-40B4-BE49-F238E27FC236}">
                <a16:creationId xmlns:a16="http://schemas.microsoft.com/office/drawing/2014/main" id="{79A96B73-B668-4E7A-A2CE-D48675C6431F}"/>
              </a:ext>
            </a:extLst>
          </p:cNvPr>
          <p:cNvSpPr>
            <a:spLocks noGrp="1"/>
          </p:cNvSpPr>
          <p:nvPr/>
        </p:nvSpPr>
        <p:spPr>
          <a:xfrm>
            <a:off x="533400" y="3752850"/>
            <a:ext cx="114300" cy="1809750"/>
          </a:xfrm>
          <a:prstGeom prst="roundRect">
            <a:avLst>
              <a:gd name="adj" fmla="val 50000"/>
            </a:avLst>
          </a:prstGeom>
          <a:solidFill>
            <a:srgbClr val="745A9C"/>
          </a:solidFill>
          <a:ln w="0">
            <a:noFill/>
            <a:prstDash val="solid"/>
          </a:ln>
        </p:spPr>
        <p:txBody>
          <a:bodyPr/>
          <a:lstStyle/>
          <a:p>
            <a:endParaRPr lang="en-GB"/>
          </a:p>
        </p:txBody>
      </p:sp>
      <p:sp>
        <p:nvSpPr>
          <p:cNvPr id="22" name="Rectangle 21">
            <a:extLst>
              <a:ext uri="{FF2B5EF4-FFF2-40B4-BE49-F238E27FC236}">
                <a16:creationId xmlns:a16="http://schemas.microsoft.com/office/drawing/2014/main" id="{C3CFFA6F-CC9A-49F9-91D8-B8120CE2FF03}"/>
              </a:ext>
            </a:extLst>
          </p:cNvPr>
          <p:cNvSpPr>
            <a:spLocks noGrp="1"/>
          </p:cNvSpPr>
          <p:nvPr/>
        </p:nvSpPr>
        <p:spPr>
          <a:xfrm>
            <a:off x="800100" y="3943350"/>
            <a:ext cx="419100" cy="266700"/>
          </a:xfrm>
          <a:prstGeom prst="rect">
            <a:avLst/>
          </a:prstGeom>
          <a:noFill/>
          <a:ln w="0">
            <a:noFill/>
          </a:ln>
        </p:spPr>
        <p:txBody>
          <a:bodyPr wrap="square" lIns="0" tIns="0" rIns="0" bIns="0" anchor="t">
            <a:normAutofit/>
          </a:bodyPr>
          <a:lstStyle/>
          <a:p>
            <a:pPr algn="l">
              <a:lnSpc>
                <a:spcPct val="100000"/>
              </a:lnSpc>
              <a:buNone/>
              <a:defRPr sz="1650" b="1">
                <a:solidFill>
                  <a:srgbClr val="745A9C"/>
                </a:solidFill>
                <a:latin typeface="Nimbus Sans"/>
                <a:ea typeface="Nimbus Sans"/>
                <a:cs typeface="Nimbus Sans"/>
              </a:defRPr>
            </a:pPr>
            <a:r>
              <a:rPr sz="1650" b="1">
                <a:solidFill>
                  <a:srgbClr val="745A9C"/>
                </a:solidFill>
                <a:latin typeface="Nimbus Sans"/>
                <a:ea typeface="Nimbus Sans"/>
                <a:cs typeface="Nimbus Sans"/>
              </a:rPr>
              <a:t>03</a:t>
            </a:r>
          </a:p>
        </p:txBody>
      </p:sp>
      <p:sp>
        <p:nvSpPr>
          <p:cNvPr id="23" name="Rectangle 22">
            <a:extLst>
              <a:ext uri="{FF2B5EF4-FFF2-40B4-BE49-F238E27FC236}">
                <a16:creationId xmlns:a16="http://schemas.microsoft.com/office/drawing/2014/main" id="{411B92E6-EAF4-40AA-957A-1CA0CE433100}"/>
              </a:ext>
            </a:extLst>
          </p:cNvPr>
          <p:cNvSpPr>
            <a:spLocks noGrp="1"/>
          </p:cNvSpPr>
          <p:nvPr/>
        </p:nvSpPr>
        <p:spPr>
          <a:xfrm>
            <a:off x="1333500" y="3943350"/>
            <a:ext cx="1428750" cy="228600"/>
          </a:xfrm>
          <a:prstGeom prst="rect">
            <a:avLst/>
          </a:prstGeom>
          <a:noFill/>
          <a:ln w="0">
            <a:noFill/>
          </a:ln>
        </p:spPr>
        <p:txBody>
          <a:bodyPr wrap="square" lIns="0" tIns="0" rIns="0" bIns="0" anchor="t">
            <a:normAutofit/>
          </a:bodyPr>
          <a:lstStyle/>
          <a:p>
            <a:pPr algn="l">
              <a:lnSpc>
                <a:spcPct val="100000"/>
              </a:lnSpc>
              <a:buNone/>
              <a:defRPr sz="1125" b="1">
                <a:solidFill>
                  <a:srgbClr val="745A9C"/>
                </a:solidFill>
                <a:latin typeface="Nimbus Sans"/>
                <a:ea typeface="Nimbus Sans"/>
                <a:cs typeface="Nimbus Sans"/>
              </a:defRPr>
            </a:pPr>
            <a:r>
              <a:rPr sz="1125" b="1">
                <a:solidFill>
                  <a:srgbClr val="745A9C"/>
                </a:solidFill>
                <a:latin typeface="Nimbus Sans"/>
                <a:ea typeface="Nimbus Sans"/>
                <a:cs typeface="Nimbus Sans"/>
              </a:rPr>
              <a:t>EVALUATE</a:t>
            </a:r>
          </a:p>
        </p:txBody>
      </p:sp>
      <p:sp>
        <p:nvSpPr>
          <p:cNvPr id="24" name="Rectangle 23">
            <a:extLst>
              <a:ext uri="{FF2B5EF4-FFF2-40B4-BE49-F238E27FC236}">
                <a16:creationId xmlns:a16="http://schemas.microsoft.com/office/drawing/2014/main" id="{31AF3A4C-985E-4E7D-87D4-EA8CA5F012ED}"/>
              </a:ext>
            </a:extLst>
          </p:cNvPr>
          <p:cNvSpPr>
            <a:spLocks noGrp="1"/>
          </p:cNvSpPr>
          <p:nvPr/>
        </p:nvSpPr>
        <p:spPr>
          <a:xfrm>
            <a:off x="800100" y="4324350"/>
            <a:ext cx="4648200" cy="285750"/>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Why is the result unexpected?</a:t>
            </a:r>
          </a:p>
        </p:txBody>
      </p:sp>
      <p:sp>
        <p:nvSpPr>
          <p:cNvPr id="25" name="Rectangle 24">
            <a:extLst>
              <a:ext uri="{FF2B5EF4-FFF2-40B4-BE49-F238E27FC236}">
                <a16:creationId xmlns:a16="http://schemas.microsoft.com/office/drawing/2014/main" id="{2F12187B-23B6-48BB-9EFD-E14FD6DBAA6C}"/>
              </a:ext>
            </a:extLst>
          </p:cNvPr>
          <p:cNvSpPr>
            <a:spLocks noGrp="1"/>
          </p:cNvSpPr>
          <p:nvPr/>
        </p:nvSpPr>
        <p:spPr>
          <a:xfrm>
            <a:off x="800100" y="4667250"/>
            <a:ext cx="4648200" cy="209550"/>
          </a:xfrm>
          <a:prstGeom prst="rect">
            <a:avLst/>
          </a:prstGeom>
          <a:noFill/>
          <a:ln w="0">
            <a:noFill/>
          </a:ln>
        </p:spPr>
        <p:txBody>
          <a:bodyPr wrap="square" lIns="0" tIns="0" rIns="0" bIns="0" anchor="t">
            <a:normAutofit/>
          </a:bodyPr>
          <a:lstStyle/>
          <a:p>
            <a:pPr algn="l">
              <a:lnSpc>
                <a:spcPct val="100000"/>
              </a:lnSpc>
              <a:buNone/>
              <a:defRPr sz="1125" b="1">
                <a:solidFill>
                  <a:srgbClr val="667987"/>
                </a:solidFill>
                <a:latin typeface="Nimbus Sans"/>
                <a:ea typeface="Nimbus Sans"/>
                <a:cs typeface="Nimbus Sans"/>
              </a:defRPr>
            </a:pPr>
            <a:r>
              <a:rPr sz="1125" b="1">
                <a:solidFill>
                  <a:srgbClr val="667987"/>
                </a:solidFill>
                <a:latin typeface="Nimbus Sans"/>
                <a:ea typeface="Nimbus Sans"/>
                <a:cs typeface="Nimbus Sans"/>
              </a:rPr>
              <a:t>Validity • alternatives • evidence</a:t>
            </a:r>
          </a:p>
        </p:txBody>
      </p:sp>
      <p:sp>
        <p:nvSpPr>
          <p:cNvPr id="26" name="Rectangle 25">
            <a:extLst>
              <a:ext uri="{FF2B5EF4-FFF2-40B4-BE49-F238E27FC236}">
                <a16:creationId xmlns:a16="http://schemas.microsoft.com/office/drawing/2014/main" id="{F6052942-5280-402C-8E76-E34DCBB4F74E}"/>
              </a:ext>
            </a:extLst>
          </p:cNvPr>
          <p:cNvSpPr>
            <a:spLocks noGrp="1"/>
          </p:cNvSpPr>
          <p:nvPr/>
        </p:nvSpPr>
        <p:spPr>
          <a:xfrm>
            <a:off x="800100" y="4991100"/>
            <a:ext cx="4648200" cy="400050"/>
          </a:xfrm>
          <a:prstGeom prst="rect">
            <a:avLst/>
          </a:prstGeom>
          <a:noFill/>
          <a:ln w="0">
            <a:noFill/>
          </a:ln>
        </p:spPr>
        <p:txBody>
          <a:bodyPr wrap="square" lIns="0" tIns="0" rIns="0" bIns="0" anchor="t">
            <a:normAutofit fontScale="94922"/>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Compare patient, environment, equipment or technique, altered physiology and pathology. State what evidence supports each possibility.</a:t>
            </a:r>
          </a:p>
        </p:txBody>
      </p:sp>
      <p:sp>
        <p:nvSpPr>
          <p:cNvPr id="27" name="Rectangle: Rounded Corners 26">
            <a:extLst>
              <a:ext uri="{FF2B5EF4-FFF2-40B4-BE49-F238E27FC236}">
                <a16:creationId xmlns:a16="http://schemas.microsoft.com/office/drawing/2014/main" id="{C49D5FC5-5701-46A6-B816-62A4F96CF042}"/>
              </a:ext>
            </a:extLst>
          </p:cNvPr>
          <p:cNvSpPr>
            <a:spLocks noGrp="1"/>
          </p:cNvSpPr>
          <p:nvPr/>
        </p:nvSpPr>
        <p:spPr>
          <a:xfrm>
            <a:off x="6191250" y="3752850"/>
            <a:ext cx="5257800" cy="1809750"/>
          </a:xfrm>
          <a:prstGeom prst="roundRect">
            <a:avLst>
              <a:gd name="adj" fmla="val 10526"/>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8" name="Rectangle: Rounded Corners 27">
            <a:extLst>
              <a:ext uri="{FF2B5EF4-FFF2-40B4-BE49-F238E27FC236}">
                <a16:creationId xmlns:a16="http://schemas.microsoft.com/office/drawing/2014/main" id="{E0697C7D-64B9-4C6D-9E96-F519A1A7B56D}"/>
              </a:ext>
            </a:extLst>
          </p:cNvPr>
          <p:cNvSpPr>
            <a:spLocks noGrp="1"/>
          </p:cNvSpPr>
          <p:nvPr/>
        </p:nvSpPr>
        <p:spPr>
          <a:xfrm>
            <a:off x="6191250" y="3752850"/>
            <a:ext cx="114300" cy="1809750"/>
          </a:xfrm>
          <a:prstGeom prst="roundRect">
            <a:avLst>
              <a:gd name="adj" fmla="val 50000"/>
            </a:avLst>
          </a:prstGeom>
          <a:solidFill>
            <a:srgbClr val="4D8B68"/>
          </a:solidFill>
          <a:ln w="0">
            <a:noFill/>
            <a:prstDash val="solid"/>
          </a:ln>
        </p:spPr>
        <p:txBody>
          <a:bodyPr/>
          <a:lstStyle/>
          <a:p>
            <a:endParaRPr lang="en-GB"/>
          </a:p>
        </p:txBody>
      </p:sp>
      <p:sp>
        <p:nvSpPr>
          <p:cNvPr id="29" name="Rectangle 28">
            <a:extLst>
              <a:ext uri="{FF2B5EF4-FFF2-40B4-BE49-F238E27FC236}">
                <a16:creationId xmlns:a16="http://schemas.microsoft.com/office/drawing/2014/main" id="{ADF2BB26-4CF0-4676-8AA7-7CCDEBDF7863}"/>
              </a:ext>
            </a:extLst>
          </p:cNvPr>
          <p:cNvSpPr>
            <a:spLocks noGrp="1"/>
          </p:cNvSpPr>
          <p:nvPr/>
        </p:nvSpPr>
        <p:spPr>
          <a:xfrm>
            <a:off x="6457950" y="3943350"/>
            <a:ext cx="419100" cy="266700"/>
          </a:xfrm>
          <a:prstGeom prst="rect">
            <a:avLst/>
          </a:prstGeom>
          <a:noFill/>
          <a:ln w="0">
            <a:noFill/>
          </a:ln>
        </p:spPr>
        <p:txBody>
          <a:bodyPr wrap="square" lIns="0" tIns="0" rIns="0" bIns="0" anchor="t">
            <a:normAutofit/>
          </a:bodyPr>
          <a:lstStyle/>
          <a:p>
            <a:pPr algn="l">
              <a:lnSpc>
                <a:spcPct val="100000"/>
              </a:lnSpc>
              <a:buNone/>
              <a:defRPr sz="1650" b="1">
                <a:solidFill>
                  <a:srgbClr val="4D8B68"/>
                </a:solidFill>
                <a:latin typeface="Nimbus Sans"/>
                <a:ea typeface="Nimbus Sans"/>
                <a:cs typeface="Nimbus Sans"/>
              </a:defRPr>
            </a:pPr>
            <a:r>
              <a:rPr sz="1650" b="1">
                <a:solidFill>
                  <a:srgbClr val="4D8B68"/>
                </a:solidFill>
                <a:latin typeface="Nimbus Sans"/>
                <a:ea typeface="Nimbus Sans"/>
                <a:cs typeface="Nimbus Sans"/>
              </a:rPr>
              <a:t>04</a:t>
            </a:r>
          </a:p>
        </p:txBody>
      </p:sp>
      <p:sp>
        <p:nvSpPr>
          <p:cNvPr id="30" name="Rectangle 29">
            <a:extLst>
              <a:ext uri="{FF2B5EF4-FFF2-40B4-BE49-F238E27FC236}">
                <a16:creationId xmlns:a16="http://schemas.microsoft.com/office/drawing/2014/main" id="{F69BC7EF-2E19-4A58-9243-5F1B6C21C25D}"/>
              </a:ext>
            </a:extLst>
          </p:cNvPr>
          <p:cNvSpPr>
            <a:spLocks noGrp="1"/>
          </p:cNvSpPr>
          <p:nvPr/>
        </p:nvSpPr>
        <p:spPr>
          <a:xfrm>
            <a:off x="6991350" y="3943350"/>
            <a:ext cx="1428750" cy="228600"/>
          </a:xfrm>
          <a:prstGeom prst="rect">
            <a:avLst/>
          </a:prstGeom>
          <a:noFill/>
          <a:ln w="0">
            <a:noFill/>
          </a:ln>
        </p:spPr>
        <p:txBody>
          <a:bodyPr wrap="square" lIns="0" tIns="0" rIns="0" bIns="0" anchor="t">
            <a:normAutofit/>
          </a:bodyPr>
          <a:lstStyle/>
          <a:p>
            <a:pPr algn="l">
              <a:lnSpc>
                <a:spcPct val="100000"/>
              </a:lnSpc>
              <a:buNone/>
              <a:defRPr sz="1125" b="1">
                <a:solidFill>
                  <a:srgbClr val="4D8B68"/>
                </a:solidFill>
                <a:latin typeface="Nimbus Sans"/>
                <a:ea typeface="Nimbus Sans"/>
                <a:cs typeface="Nimbus Sans"/>
              </a:defRPr>
            </a:pPr>
            <a:r>
              <a:rPr sz="1125" b="1">
                <a:solidFill>
                  <a:srgbClr val="4D8B68"/>
                </a:solidFill>
                <a:latin typeface="Nimbus Sans"/>
                <a:ea typeface="Nimbus Sans"/>
                <a:cs typeface="Nimbus Sans"/>
              </a:rPr>
              <a:t>CONCLUDE</a:t>
            </a:r>
          </a:p>
        </p:txBody>
      </p:sp>
      <p:sp>
        <p:nvSpPr>
          <p:cNvPr id="31" name="Rectangle 30">
            <a:extLst>
              <a:ext uri="{FF2B5EF4-FFF2-40B4-BE49-F238E27FC236}">
                <a16:creationId xmlns:a16="http://schemas.microsoft.com/office/drawing/2014/main" id="{020C68F3-08CE-42F0-9D2C-62DD96D7672E}"/>
              </a:ext>
            </a:extLst>
          </p:cNvPr>
          <p:cNvSpPr>
            <a:spLocks noGrp="1"/>
          </p:cNvSpPr>
          <p:nvPr/>
        </p:nvSpPr>
        <p:spPr>
          <a:xfrm>
            <a:off x="6457950" y="4324350"/>
            <a:ext cx="4648200" cy="285750"/>
          </a:xfrm>
          <a:prstGeom prst="rect">
            <a:avLst/>
          </a:prstGeom>
          <a:noFill/>
          <a:ln w="0">
            <a:noFill/>
          </a:ln>
        </p:spPr>
        <p:txBody>
          <a:bodyPr wrap="square" lIns="0" tIns="0" rIns="0" bIns="0" anchor="t">
            <a:normAutofit/>
          </a:bodyPr>
          <a:lstStyle/>
          <a:p>
            <a:pPr algn="l">
              <a:lnSpc>
                <a:spcPct val="100000"/>
              </a:lnSpc>
              <a:buNone/>
              <a:defRPr sz="1650" b="1">
                <a:solidFill>
                  <a:srgbClr val="17324D"/>
                </a:solidFill>
                <a:latin typeface="Nimbus Sans"/>
                <a:ea typeface="Nimbus Sans"/>
                <a:cs typeface="Nimbus Sans"/>
              </a:defRPr>
            </a:pPr>
            <a:r>
              <a:rPr sz="1650" b="1">
                <a:solidFill>
                  <a:srgbClr val="17324D"/>
                </a:solidFill>
                <a:latin typeface="Nimbus Sans"/>
                <a:ea typeface="Nimbus Sans"/>
                <a:cs typeface="Nimbus Sans"/>
              </a:rPr>
              <a:t>What should happen next?</a:t>
            </a:r>
          </a:p>
        </p:txBody>
      </p:sp>
      <p:sp>
        <p:nvSpPr>
          <p:cNvPr id="32" name="Rectangle 31">
            <a:extLst>
              <a:ext uri="{FF2B5EF4-FFF2-40B4-BE49-F238E27FC236}">
                <a16:creationId xmlns:a16="http://schemas.microsoft.com/office/drawing/2014/main" id="{DC16C715-01C8-4208-8B79-DCB7A3A26154}"/>
              </a:ext>
            </a:extLst>
          </p:cNvPr>
          <p:cNvSpPr>
            <a:spLocks noGrp="1"/>
          </p:cNvSpPr>
          <p:nvPr/>
        </p:nvSpPr>
        <p:spPr>
          <a:xfrm>
            <a:off x="6457950" y="4667250"/>
            <a:ext cx="4648200" cy="209550"/>
          </a:xfrm>
          <a:prstGeom prst="rect">
            <a:avLst/>
          </a:prstGeom>
          <a:noFill/>
          <a:ln w="0">
            <a:noFill/>
          </a:ln>
        </p:spPr>
        <p:txBody>
          <a:bodyPr wrap="square" lIns="0" tIns="0" rIns="0" bIns="0" anchor="t">
            <a:normAutofit/>
          </a:bodyPr>
          <a:lstStyle/>
          <a:p>
            <a:pPr algn="l">
              <a:lnSpc>
                <a:spcPct val="100000"/>
              </a:lnSpc>
              <a:buNone/>
              <a:defRPr sz="1125" b="1">
                <a:solidFill>
                  <a:srgbClr val="667987"/>
                </a:solidFill>
                <a:latin typeface="Nimbus Sans"/>
                <a:ea typeface="Nimbus Sans"/>
                <a:cs typeface="Nimbus Sans"/>
              </a:defRPr>
            </a:pPr>
            <a:r>
              <a:rPr sz="1125" b="1">
                <a:solidFill>
                  <a:srgbClr val="667987"/>
                </a:solidFill>
                <a:latin typeface="Nimbus Sans"/>
                <a:ea typeface="Nimbus Sans"/>
                <a:cs typeface="Nimbus Sans"/>
              </a:rPr>
              <a:t>Checks • uncertainty • escalation</a:t>
            </a:r>
          </a:p>
        </p:txBody>
      </p:sp>
      <p:sp>
        <p:nvSpPr>
          <p:cNvPr id="33" name="Rectangle 32">
            <a:extLst>
              <a:ext uri="{FF2B5EF4-FFF2-40B4-BE49-F238E27FC236}">
                <a16:creationId xmlns:a16="http://schemas.microsoft.com/office/drawing/2014/main" id="{253CA95C-B1A2-4D65-AFAB-EACF9A3FED32}"/>
              </a:ext>
            </a:extLst>
          </p:cNvPr>
          <p:cNvSpPr>
            <a:spLocks noGrp="1"/>
          </p:cNvSpPr>
          <p:nvPr/>
        </p:nvSpPr>
        <p:spPr>
          <a:xfrm>
            <a:off x="6457950" y="4991100"/>
            <a:ext cx="4648200" cy="400050"/>
          </a:xfrm>
          <a:prstGeom prst="rect">
            <a:avLst/>
          </a:prstGeom>
          <a:noFill/>
          <a:ln w="0">
            <a:noFill/>
          </a:ln>
        </p:spPr>
        <p:txBody>
          <a:bodyPr wrap="square" lIns="0" tIns="0" rIns="0" bIns="0" anchor="t">
            <a:normAutofit/>
          </a:bodyPr>
          <a:lstStyle/>
          <a:p>
            <a:pPr algn="l">
              <a:lnSpc>
                <a:spcPct val="100000"/>
              </a:lnSpc>
              <a:buNone/>
              <a:defRPr sz="1200" b="0">
                <a:solidFill>
                  <a:srgbClr val="334B5C"/>
                </a:solidFill>
                <a:latin typeface="Nimbus Sans"/>
                <a:ea typeface="Nimbus Sans"/>
                <a:cs typeface="Nimbus Sans"/>
              </a:defRPr>
            </a:pPr>
            <a:r>
              <a:rPr sz="1200" b="0">
                <a:solidFill>
                  <a:srgbClr val="334B5C"/>
                </a:solidFill>
                <a:latin typeface="Nimbus Sans"/>
                <a:ea typeface="Nimbus Sans"/>
                <a:cs typeface="Nimbus Sans"/>
              </a:rPr>
              <a:t>Give the best-supported interpretation, acknowledge uncertainty, and describe safe checks, documentation and escalation within role.</a:t>
            </a:r>
          </a:p>
        </p:txBody>
      </p:sp>
    </p:spTree>
    <p:extLst>
      <p:ext uri="{BB962C8B-B14F-4D97-AF65-F5344CB8AC3E}">
        <p14:creationId xmlns:p14="http://schemas.microsoft.com/office/powerpoint/2010/main" val="16249400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3D71233C-14E4-4BDC-979C-38E6F1D9874B}"/>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CFB03BC6-EA3E-46C3-A743-77CCF19AB11C}"/>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Four homeostatic themes connect the pathways</a:t>
            </a:r>
          </a:p>
        </p:txBody>
      </p:sp>
      <p:sp>
        <p:nvSpPr>
          <p:cNvPr id="3" name="Rectangle 2">
            <a:extLst>
              <a:ext uri="{FF2B5EF4-FFF2-40B4-BE49-F238E27FC236}">
                <a16:creationId xmlns:a16="http://schemas.microsoft.com/office/drawing/2014/main" id="{1222DAD4-D003-4593-9F41-CDF31CD85792}"/>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Each discipline observes a different part of the same integrated body</a:t>
            </a:r>
          </a:p>
        </p:txBody>
      </p:sp>
      <p:sp>
        <p:nvSpPr>
          <p:cNvPr id="4" name="Straight Connector 3">
            <a:extLst>
              <a:ext uri="{FF2B5EF4-FFF2-40B4-BE49-F238E27FC236}">
                <a16:creationId xmlns:a16="http://schemas.microsoft.com/office/drawing/2014/main" id="{969842FB-E107-44AC-8E2F-CC49917A9984}"/>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02F1E441-2593-4027-BD4E-6B226499303A}"/>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22</a:t>
            </a:r>
          </a:p>
        </p:txBody>
      </p:sp>
      <p:sp>
        <p:nvSpPr>
          <p:cNvPr id="6" name="Rectangle: Rounded Corners 5">
            <a:extLst>
              <a:ext uri="{FF2B5EF4-FFF2-40B4-BE49-F238E27FC236}">
                <a16:creationId xmlns:a16="http://schemas.microsoft.com/office/drawing/2014/main" id="{6E3D68CE-DA71-4297-A00D-DE01C1981304}"/>
              </a:ext>
            </a:extLst>
          </p:cNvPr>
          <p:cNvSpPr>
            <a:spLocks noGrp="1"/>
          </p:cNvSpPr>
          <p:nvPr/>
        </p:nvSpPr>
        <p:spPr>
          <a:xfrm>
            <a:off x="533400" y="16573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7" name="Rectangle: Rounded Corners 6">
            <a:extLst>
              <a:ext uri="{FF2B5EF4-FFF2-40B4-BE49-F238E27FC236}">
                <a16:creationId xmlns:a16="http://schemas.microsoft.com/office/drawing/2014/main" id="{544E954D-EF2C-4ACC-ADBA-F959374AAA33}"/>
              </a:ext>
            </a:extLst>
          </p:cNvPr>
          <p:cNvSpPr>
            <a:spLocks noGrp="1"/>
          </p:cNvSpPr>
          <p:nvPr/>
        </p:nvSpPr>
        <p:spPr>
          <a:xfrm>
            <a:off x="533400" y="1657350"/>
            <a:ext cx="114300" cy="1809750"/>
          </a:xfrm>
          <a:prstGeom prst="roundRect">
            <a:avLst>
              <a:gd name="adj" fmla="val 50000"/>
            </a:avLst>
          </a:prstGeom>
          <a:solidFill>
            <a:srgbClr val="72A8C7"/>
          </a:solidFill>
          <a:ln w="0">
            <a:noFill/>
            <a:prstDash val="solid"/>
          </a:ln>
        </p:spPr>
        <p:txBody>
          <a:bodyPr/>
          <a:lstStyle/>
          <a:p>
            <a:endParaRPr lang="en-GB"/>
          </a:p>
        </p:txBody>
      </p:sp>
      <p:sp>
        <p:nvSpPr>
          <p:cNvPr id="8" name="Rectangle 7">
            <a:extLst>
              <a:ext uri="{FF2B5EF4-FFF2-40B4-BE49-F238E27FC236}">
                <a16:creationId xmlns:a16="http://schemas.microsoft.com/office/drawing/2014/main" id="{28657363-BCE1-4596-B172-9A6016528B2D}"/>
              </a:ext>
            </a:extLst>
          </p:cNvPr>
          <p:cNvSpPr>
            <a:spLocks noGrp="1"/>
          </p:cNvSpPr>
          <p:nvPr/>
        </p:nvSpPr>
        <p:spPr>
          <a:xfrm>
            <a:off x="819150" y="1866900"/>
            <a:ext cx="4476750" cy="257175"/>
          </a:xfrm>
          <a:prstGeom prst="rect">
            <a:avLst/>
          </a:prstGeom>
          <a:noFill/>
          <a:ln w="0">
            <a:noFill/>
          </a:ln>
        </p:spPr>
        <p:txBody>
          <a:bodyPr wrap="square" lIns="0" tIns="0" rIns="0" bIns="0" anchor="t">
            <a:normAutofit/>
          </a:bodyPr>
          <a:lstStyle/>
          <a:p>
            <a:pPr algn="l">
              <a:lnSpc>
                <a:spcPct val="100000"/>
              </a:lnSpc>
              <a:buNone/>
              <a:defRPr sz="1350" b="1">
                <a:solidFill>
                  <a:srgbClr val="72A8C7"/>
                </a:solidFill>
                <a:latin typeface="Nimbus Sans"/>
                <a:ea typeface="Nimbus Sans"/>
                <a:cs typeface="Nimbus Sans"/>
              </a:defRPr>
            </a:pPr>
            <a:r>
              <a:rPr sz="1350" b="1">
                <a:solidFill>
                  <a:srgbClr val="72A8C7"/>
                </a:solidFill>
                <a:latin typeface="Nimbus Sans"/>
                <a:ea typeface="Nimbus Sans"/>
                <a:cs typeface="Nimbus Sans"/>
              </a:rPr>
              <a:t>OXYGEN + CO₂</a:t>
            </a:r>
          </a:p>
        </p:txBody>
      </p:sp>
      <p:sp>
        <p:nvSpPr>
          <p:cNvPr id="9" name="Rectangle 8">
            <a:extLst>
              <a:ext uri="{FF2B5EF4-FFF2-40B4-BE49-F238E27FC236}">
                <a16:creationId xmlns:a16="http://schemas.microsoft.com/office/drawing/2014/main" id="{EEA05B47-C9C8-4575-82A5-DDA487FBE5E7}"/>
              </a:ext>
            </a:extLst>
          </p:cNvPr>
          <p:cNvSpPr>
            <a:spLocks noGrp="1"/>
          </p:cNvSpPr>
          <p:nvPr/>
        </p:nvSpPr>
        <p:spPr>
          <a:xfrm>
            <a:off x="819150" y="22479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334B5C"/>
                </a:solidFill>
                <a:latin typeface="Nimbus Sans"/>
                <a:ea typeface="Nimbus Sans"/>
                <a:cs typeface="Nimbus Sans"/>
              </a:defRPr>
            </a:pPr>
            <a:r>
              <a:rPr sz="1350" b="0">
                <a:solidFill>
                  <a:srgbClr val="334B5C"/>
                </a:solidFill>
                <a:latin typeface="Nimbus Sans"/>
                <a:ea typeface="Nimbus Sans"/>
                <a:cs typeface="Nimbus Sans"/>
              </a:rPr>
              <a:t>Lungs exchange gases. Blood transports them. The brain adjusts ventilation. Kidneys support longer-term acid-base control.</a:t>
            </a:r>
          </a:p>
        </p:txBody>
      </p:sp>
      <p:sp>
        <p:nvSpPr>
          <p:cNvPr id="10" name="Rectangle 9">
            <a:extLst>
              <a:ext uri="{FF2B5EF4-FFF2-40B4-BE49-F238E27FC236}">
                <a16:creationId xmlns:a16="http://schemas.microsoft.com/office/drawing/2014/main" id="{7752B42A-CFC8-4535-99B8-FDF91755EDF0}"/>
              </a:ext>
            </a:extLst>
          </p:cNvPr>
          <p:cNvSpPr>
            <a:spLocks noGrp="1"/>
          </p:cNvSpPr>
          <p:nvPr/>
        </p:nvSpPr>
        <p:spPr>
          <a:xfrm>
            <a:off x="819150" y="3086100"/>
            <a:ext cx="4572000" cy="209550"/>
          </a:xfrm>
          <a:prstGeom prst="rect">
            <a:avLst/>
          </a:prstGeom>
          <a:noFill/>
          <a:ln w="0">
            <a:noFill/>
          </a:ln>
        </p:spPr>
        <p:txBody>
          <a:bodyPr wrap="square" lIns="0" tIns="0" rIns="0" bIns="0" anchor="t">
            <a:normAutofit/>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SpO₂ • respiratory rate • spirometry • sleep study</a:t>
            </a:r>
          </a:p>
        </p:txBody>
      </p:sp>
      <p:sp>
        <p:nvSpPr>
          <p:cNvPr id="11" name="Rectangle: Rounded Corners 10">
            <a:extLst>
              <a:ext uri="{FF2B5EF4-FFF2-40B4-BE49-F238E27FC236}">
                <a16:creationId xmlns:a16="http://schemas.microsoft.com/office/drawing/2014/main" id="{9115FCD4-06CD-4DFF-A36F-B506C568CEAA}"/>
              </a:ext>
            </a:extLst>
          </p:cNvPr>
          <p:cNvSpPr>
            <a:spLocks noGrp="1"/>
          </p:cNvSpPr>
          <p:nvPr/>
        </p:nvSpPr>
        <p:spPr>
          <a:xfrm>
            <a:off x="6191250" y="16573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12" name="Rectangle: Rounded Corners 11">
            <a:extLst>
              <a:ext uri="{FF2B5EF4-FFF2-40B4-BE49-F238E27FC236}">
                <a16:creationId xmlns:a16="http://schemas.microsoft.com/office/drawing/2014/main" id="{0E76D6DC-9F65-40F3-B8F8-8656C3E1D1D5}"/>
              </a:ext>
            </a:extLst>
          </p:cNvPr>
          <p:cNvSpPr>
            <a:spLocks noGrp="1"/>
          </p:cNvSpPr>
          <p:nvPr/>
        </p:nvSpPr>
        <p:spPr>
          <a:xfrm>
            <a:off x="6191250" y="1657350"/>
            <a:ext cx="114300" cy="1809750"/>
          </a:xfrm>
          <a:prstGeom prst="roundRect">
            <a:avLst>
              <a:gd name="adj" fmla="val 50000"/>
            </a:avLst>
          </a:prstGeom>
          <a:solidFill>
            <a:srgbClr val="E65F5C"/>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95BB7486-3E70-4DDC-8397-8FB822FE537B}"/>
              </a:ext>
            </a:extLst>
          </p:cNvPr>
          <p:cNvSpPr>
            <a:spLocks noGrp="1"/>
          </p:cNvSpPr>
          <p:nvPr/>
        </p:nvSpPr>
        <p:spPr>
          <a:xfrm>
            <a:off x="6477000" y="1866900"/>
            <a:ext cx="4476750" cy="257175"/>
          </a:xfrm>
          <a:prstGeom prst="rect">
            <a:avLst/>
          </a:prstGeom>
          <a:noFill/>
          <a:ln w="0">
            <a:noFill/>
          </a:ln>
        </p:spPr>
        <p:txBody>
          <a:bodyPr wrap="square" lIns="0" tIns="0" rIns="0" bIns="0" anchor="t">
            <a:normAutofit/>
          </a:bodyPr>
          <a:lstStyle/>
          <a:p>
            <a:pPr algn="l">
              <a:lnSpc>
                <a:spcPct val="100000"/>
              </a:lnSpc>
              <a:buNone/>
              <a:defRPr sz="1350" b="1">
                <a:solidFill>
                  <a:srgbClr val="E65F5C"/>
                </a:solidFill>
                <a:latin typeface="Nimbus Sans"/>
                <a:ea typeface="Nimbus Sans"/>
                <a:cs typeface="Nimbus Sans"/>
              </a:defRPr>
            </a:pPr>
            <a:r>
              <a:rPr sz="1350" b="1">
                <a:solidFill>
                  <a:srgbClr val="E65F5C"/>
                </a:solidFill>
                <a:latin typeface="Nimbus Sans"/>
                <a:ea typeface="Nimbus Sans"/>
                <a:cs typeface="Nimbus Sans"/>
              </a:rPr>
              <a:t>PRESSURE + PERFUSION</a:t>
            </a:r>
          </a:p>
        </p:txBody>
      </p:sp>
      <p:sp>
        <p:nvSpPr>
          <p:cNvPr id="14" name="Rectangle 13">
            <a:extLst>
              <a:ext uri="{FF2B5EF4-FFF2-40B4-BE49-F238E27FC236}">
                <a16:creationId xmlns:a16="http://schemas.microsoft.com/office/drawing/2014/main" id="{25B41536-9527-4F93-8F06-E8FDF3F46B8D}"/>
              </a:ext>
            </a:extLst>
          </p:cNvPr>
          <p:cNvSpPr>
            <a:spLocks noGrp="1"/>
          </p:cNvSpPr>
          <p:nvPr/>
        </p:nvSpPr>
        <p:spPr>
          <a:xfrm>
            <a:off x="6477000" y="22479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334B5C"/>
                </a:solidFill>
                <a:latin typeface="Nimbus Sans"/>
                <a:ea typeface="Nimbus Sans"/>
                <a:cs typeface="Nimbus Sans"/>
              </a:defRPr>
            </a:pPr>
            <a:r>
              <a:rPr sz="1350" b="0">
                <a:solidFill>
                  <a:srgbClr val="334B5C"/>
                </a:solidFill>
                <a:latin typeface="Nimbus Sans"/>
                <a:ea typeface="Nimbus Sans"/>
                <a:cs typeface="Nimbus Sans"/>
              </a:rPr>
              <a:t>The heart creates flow. Vessels change resistance. Baroreceptors and kidneys help stabilise pressure and organ perfusion.</a:t>
            </a:r>
          </a:p>
        </p:txBody>
      </p:sp>
      <p:sp>
        <p:nvSpPr>
          <p:cNvPr id="15" name="Rectangle 14">
            <a:extLst>
              <a:ext uri="{FF2B5EF4-FFF2-40B4-BE49-F238E27FC236}">
                <a16:creationId xmlns:a16="http://schemas.microsoft.com/office/drawing/2014/main" id="{18B67017-E207-4E6F-A1AE-59B67A0D42AF}"/>
              </a:ext>
            </a:extLst>
          </p:cNvPr>
          <p:cNvSpPr>
            <a:spLocks noGrp="1"/>
          </p:cNvSpPr>
          <p:nvPr/>
        </p:nvSpPr>
        <p:spPr>
          <a:xfrm>
            <a:off x="6477000" y="3086100"/>
            <a:ext cx="4572000" cy="209550"/>
          </a:xfrm>
          <a:prstGeom prst="rect">
            <a:avLst/>
          </a:prstGeom>
          <a:noFill/>
          <a:ln w="0">
            <a:noFill/>
          </a:ln>
        </p:spPr>
        <p:txBody>
          <a:bodyPr wrap="square" lIns="0" tIns="0" rIns="0" bIns="0" anchor="t">
            <a:normAutofit/>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ECG • heart rate • blood pressure • pulse waveform</a:t>
            </a:r>
          </a:p>
        </p:txBody>
      </p:sp>
      <p:sp>
        <p:nvSpPr>
          <p:cNvPr id="16" name="Rectangle: Rounded Corners 15">
            <a:extLst>
              <a:ext uri="{FF2B5EF4-FFF2-40B4-BE49-F238E27FC236}">
                <a16:creationId xmlns:a16="http://schemas.microsoft.com/office/drawing/2014/main" id="{F998ACAE-D032-425B-90E0-659141C5C47E}"/>
              </a:ext>
            </a:extLst>
          </p:cNvPr>
          <p:cNvSpPr>
            <a:spLocks noGrp="1"/>
          </p:cNvSpPr>
          <p:nvPr/>
        </p:nvSpPr>
        <p:spPr>
          <a:xfrm>
            <a:off x="533400" y="37909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17" name="Rectangle: Rounded Corners 16">
            <a:extLst>
              <a:ext uri="{FF2B5EF4-FFF2-40B4-BE49-F238E27FC236}">
                <a16:creationId xmlns:a16="http://schemas.microsoft.com/office/drawing/2014/main" id="{26FC1847-91D5-41E8-B64C-6A4E957A9379}"/>
              </a:ext>
            </a:extLst>
          </p:cNvPr>
          <p:cNvSpPr>
            <a:spLocks noGrp="1"/>
          </p:cNvSpPr>
          <p:nvPr/>
        </p:nvSpPr>
        <p:spPr>
          <a:xfrm>
            <a:off x="533400" y="3790950"/>
            <a:ext cx="114300" cy="1809750"/>
          </a:xfrm>
          <a:prstGeom prst="roundRect">
            <a:avLst>
              <a:gd name="adj" fmla="val 50000"/>
            </a:avLst>
          </a:prstGeom>
          <a:solidFill>
            <a:srgbClr val="138A8A"/>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4F07CE22-A8C0-4989-977E-4081C20270CE}"/>
              </a:ext>
            </a:extLst>
          </p:cNvPr>
          <p:cNvSpPr>
            <a:spLocks noGrp="1"/>
          </p:cNvSpPr>
          <p:nvPr/>
        </p:nvSpPr>
        <p:spPr>
          <a:xfrm>
            <a:off x="819150" y="4000500"/>
            <a:ext cx="4476750" cy="257175"/>
          </a:xfrm>
          <a:prstGeom prst="rect">
            <a:avLst/>
          </a:prstGeom>
          <a:noFill/>
          <a:ln w="0">
            <a:noFill/>
          </a:ln>
        </p:spPr>
        <p:txBody>
          <a:bodyPr wrap="square" lIns="0" tIns="0" rIns="0" bIns="0" anchor="t">
            <a:normAutofit/>
          </a:bodyPr>
          <a:lstStyle/>
          <a:p>
            <a:pPr algn="l">
              <a:lnSpc>
                <a:spcPct val="100000"/>
              </a:lnSpc>
              <a:buNone/>
              <a:defRPr sz="1350" b="1">
                <a:solidFill>
                  <a:srgbClr val="138A8A"/>
                </a:solidFill>
                <a:latin typeface="Nimbus Sans"/>
                <a:ea typeface="Nimbus Sans"/>
                <a:cs typeface="Nimbus Sans"/>
              </a:defRPr>
            </a:pPr>
            <a:r>
              <a:rPr sz="1350" b="1">
                <a:solidFill>
                  <a:srgbClr val="138A8A"/>
                </a:solidFill>
                <a:latin typeface="Nimbus Sans"/>
                <a:ea typeface="Nimbus Sans"/>
                <a:cs typeface="Nimbus Sans"/>
              </a:rPr>
              <a:t>FLUID + ELECTROLYTES</a:t>
            </a:r>
          </a:p>
        </p:txBody>
      </p:sp>
      <p:sp>
        <p:nvSpPr>
          <p:cNvPr id="19" name="Rectangle 18">
            <a:extLst>
              <a:ext uri="{FF2B5EF4-FFF2-40B4-BE49-F238E27FC236}">
                <a16:creationId xmlns:a16="http://schemas.microsoft.com/office/drawing/2014/main" id="{CBD92FA7-CED6-4EBF-9F1E-77E59FF4CCEF}"/>
              </a:ext>
            </a:extLst>
          </p:cNvPr>
          <p:cNvSpPr>
            <a:spLocks noGrp="1"/>
          </p:cNvSpPr>
          <p:nvPr/>
        </p:nvSpPr>
        <p:spPr>
          <a:xfrm>
            <a:off x="819150" y="43815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334B5C"/>
                </a:solidFill>
                <a:latin typeface="Nimbus Sans"/>
                <a:ea typeface="Nimbus Sans"/>
                <a:cs typeface="Nimbus Sans"/>
              </a:defRPr>
            </a:pPr>
            <a:r>
              <a:rPr sz="1350" b="0">
                <a:solidFill>
                  <a:srgbClr val="334B5C"/>
                </a:solidFill>
                <a:latin typeface="Nimbus Sans"/>
                <a:ea typeface="Nimbus Sans"/>
                <a:cs typeface="Nimbus Sans"/>
              </a:rPr>
              <a:t>Kidneys regulate water, sodium, potassium and pH. Hormones alter thirst, renal handling and vascular tone.</a:t>
            </a:r>
          </a:p>
        </p:txBody>
      </p:sp>
      <p:sp>
        <p:nvSpPr>
          <p:cNvPr id="20" name="Rectangle 19">
            <a:extLst>
              <a:ext uri="{FF2B5EF4-FFF2-40B4-BE49-F238E27FC236}">
                <a16:creationId xmlns:a16="http://schemas.microsoft.com/office/drawing/2014/main" id="{986D73E3-848D-4DC1-9B51-1FA928C67728}"/>
              </a:ext>
            </a:extLst>
          </p:cNvPr>
          <p:cNvSpPr>
            <a:spLocks noGrp="1"/>
          </p:cNvSpPr>
          <p:nvPr/>
        </p:nvSpPr>
        <p:spPr>
          <a:xfrm>
            <a:off x="819150" y="5219700"/>
            <a:ext cx="4572000" cy="209550"/>
          </a:xfrm>
          <a:prstGeom prst="rect">
            <a:avLst/>
          </a:prstGeom>
          <a:noFill/>
          <a:ln w="0">
            <a:noFill/>
          </a:ln>
        </p:spPr>
        <p:txBody>
          <a:bodyPr wrap="square" lIns="0" tIns="0" rIns="0" bIns="0" anchor="t">
            <a:normAutofit/>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Blood pressure • urine output • laboratory values</a:t>
            </a:r>
          </a:p>
        </p:txBody>
      </p:sp>
      <p:sp>
        <p:nvSpPr>
          <p:cNvPr id="21" name="Rectangle: Rounded Corners 20">
            <a:extLst>
              <a:ext uri="{FF2B5EF4-FFF2-40B4-BE49-F238E27FC236}">
                <a16:creationId xmlns:a16="http://schemas.microsoft.com/office/drawing/2014/main" id="{7712B865-61A3-440B-B621-E35D94094D2B}"/>
              </a:ext>
            </a:extLst>
          </p:cNvPr>
          <p:cNvSpPr>
            <a:spLocks noGrp="1"/>
          </p:cNvSpPr>
          <p:nvPr/>
        </p:nvSpPr>
        <p:spPr>
          <a:xfrm>
            <a:off x="6191250" y="37909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22" name="Rectangle: Rounded Corners 21">
            <a:extLst>
              <a:ext uri="{FF2B5EF4-FFF2-40B4-BE49-F238E27FC236}">
                <a16:creationId xmlns:a16="http://schemas.microsoft.com/office/drawing/2014/main" id="{443AD35C-ADD0-4216-BF4D-60764CF034EB}"/>
              </a:ext>
            </a:extLst>
          </p:cNvPr>
          <p:cNvSpPr>
            <a:spLocks noGrp="1"/>
          </p:cNvSpPr>
          <p:nvPr/>
        </p:nvSpPr>
        <p:spPr>
          <a:xfrm>
            <a:off x="6191250" y="3790950"/>
            <a:ext cx="114300" cy="1809750"/>
          </a:xfrm>
          <a:prstGeom prst="roundRect">
            <a:avLst>
              <a:gd name="adj" fmla="val 50000"/>
            </a:avLst>
          </a:prstGeom>
          <a:solidFill>
            <a:srgbClr val="E8A83A"/>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1647E2F0-FA1C-4D44-9D06-D3B99EFF0427}"/>
              </a:ext>
            </a:extLst>
          </p:cNvPr>
          <p:cNvSpPr>
            <a:spLocks noGrp="1"/>
          </p:cNvSpPr>
          <p:nvPr/>
        </p:nvSpPr>
        <p:spPr>
          <a:xfrm>
            <a:off x="6477000" y="4000500"/>
            <a:ext cx="4476750" cy="257175"/>
          </a:xfrm>
          <a:prstGeom prst="rect">
            <a:avLst/>
          </a:prstGeom>
          <a:noFill/>
          <a:ln w="0">
            <a:noFill/>
          </a:ln>
        </p:spPr>
        <p:txBody>
          <a:bodyPr wrap="square" lIns="0" tIns="0" rIns="0" bIns="0" anchor="t">
            <a:normAutofit/>
          </a:bodyPr>
          <a:lstStyle/>
          <a:p>
            <a:pPr algn="l">
              <a:lnSpc>
                <a:spcPct val="100000"/>
              </a:lnSpc>
              <a:buNone/>
              <a:defRPr sz="1350" b="1">
                <a:solidFill>
                  <a:srgbClr val="E8A83A"/>
                </a:solidFill>
                <a:latin typeface="Nimbus Sans"/>
                <a:ea typeface="Nimbus Sans"/>
                <a:cs typeface="Nimbus Sans"/>
              </a:defRPr>
            </a:pPr>
            <a:r>
              <a:rPr sz="1350" b="1">
                <a:solidFill>
                  <a:srgbClr val="E8A83A"/>
                </a:solidFill>
                <a:latin typeface="Nimbus Sans"/>
                <a:ea typeface="Nimbus Sans"/>
                <a:cs typeface="Nimbus Sans"/>
              </a:rPr>
              <a:t>ENERGY + TEMPERATURE</a:t>
            </a:r>
          </a:p>
        </p:txBody>
      </p:sp>
      <p:sp>
        <p:nvSpPr>
          <p:cNvPr id="24" name="Rectangle 23">
            <a:extLst>
              <a:ext uri="{FF2B5EF4-FFF2-40B4-BE49-F238E27FC236}">
                <a16:creationId xmlns:a16="http://schemas.microsoft.com/office/drawing/2014/main" id="{584B8CB9-ED2E-43EF-802C-B46190D04F5F}"/>
              </a:ext>
            </a:extLst>
          </p:cNvPr>
          <p:cNvSpPr>
            <a:spLocks noGrp="1"/>
          </p:cNvSpPr>
          <p:nvPr/>
        </p:nvSpPr>
        <p:spPr>
          <a:xfrm>
            <a:off x="6477000" y="43815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334B5C"/>
                </a:solidFill>
                <a:latin typeface="Nimbus Sans"/>
                <a:ea typeface="Nimbus Sans"/>
                <a:cs typeface="Nimbus Sans"/>
              </a:defRPr>
            </a:pPr>
            <a:r>
              <a:rPr sz="1350" b="0">
                <a:solidFill>
                  <a:srgbClr val="334B5C"/>
                </a:solidFill>
                <a:latin typeface="Nimbus Sans"/>
                <a:ea typeface="Nimbus Sans"/>
                <a:cs typeface="Nimbus Sans"/>
              </a:rPr>
              <a:t>Digestion supplies fuel. Hormones regulate glucose and metabolism. Skin and circulation control heat loss.</a:t>
            </a:r>
          </a:p>
        </p:txBody>
      </p:sp>
      <p:sp>
        <p:nvSpPr>
          <p:cNvPr id="25" name="Rectangle 24">
            <a:extLst>
              <a:ext uri="{FF2B5EF4-FFF2-40B4-BE49-F238E27FC236}">
                <a16:creationId xmlns:a16="http://schemas.microsoft.com/office/drawing/2014/main" id="{1D44376F-788F-4194-9C26-A6D91EF8968E}"/>
              </a:ext>
            </a:extLst>
          </p:cNvPr>
          <p:cNvSpPr>
            <a:spLocks noGrp="1"/>
          </p:cNvSpPr>
          <p:nvPr/>
        </p:nvSpPr>
        <p:spPr>
          <a:xfrm>
            <a:off x="6477000" y="5219700"/>
            <a:ext cx="4572000" cy="209550"/>
          </a:xfrm>
          <a:prstGeom prst="rect">
            <a:avLst/>
          </a:prstGeom>
          <a:noFill/>
          <a:ln w="0">
            <a:noFill/>
          </a:ln>
        </p:spPr>
        <p:txBody>
          <a:bodyPr wrap="square" lIns="0" tIns="0" rIns="0" bIns="0" anchor="t">
            <a:normAutofit/>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Temperature • glucose • patient symptoms</a:t>
            </a:r>
          </a:p>
        </p:txBody>
      </p:sp>
    </p:spTree>
    <p:extLst>
      <p:ext uri="{BB962C8B-B14F-4D97-AF65-F5344CB8AC3E}">
        <p14:creationId xmlns:p14="http://schemas.microsoft.com/office/powerpoint/2010/main" val="6451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9CF045-94E1-09CE-28C8-80B6E25F79AC}"/>
              </a:ext>
            </a:extLst>
          </p:cNvPr>
          <p:cNvSpPr>
            <a:spLocks noGrp="1"/>
          </p:cNvSpPr>
          <p:nvPr>
            <p:ph type="title"/>
          </p:nvPr>
        </p:nvSpPr>
        <p:spPr>
          <a:xfrm>
            <a:off x="686834" y="1153572"/>
            <a:ext cx="3200400" cy="4461163"/>
          </a:xfrm>
        </p:spPr>
        <p:txBody>
          <a:bodyPr>
            <a:normAutofit/>
          </a:bodyPr>
          <a:lstStyle/>
          <a:p>
            <a:r>
              <a:rPr lang="en-GB">
                <a:solidFill>
                  <a:srgbClr val="FFFFFF"/>
                </a:solidFill>
              </a:rPr>
              <a:t>Patient Snapshot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153CA70-0B2D-ED6A-D5C1-4670460FF0B6}"/>
              </a:ext>
            </a:extLst>
          </p:cNvPr>
          <p:cNvSpPr>
            <a:spLocks noGrp="1"/>
          </p:cNvSpPr>
          <p:nvPr>
            <p:ph idx="1"/>
          </p:nvPr>
        </p:nvSpPr>
        <p:spPr>
          <a:xfrm>
            <a:off x="4447308" y="591344"/>
            <a:ext cx="6906491" cy="5585619"/>
          </a:xfrm>
        </p:spPr>
        <p:txBody>
          <a:bodyPr anchor="ctr">
            <a:normAutofit/>
          </a:bodyPr>
          <a:lstStyle/>
          <a:p>
            <a:r>
              <a:rPr lang="en-GB" sz="2200">
                <a:effectLst/>
              </a:rPr>
              <a:t>A 27‑year‑old woman arrives at a walk‑in clinic complaining of:</a:t>
            </a:r>
            <a:endParaRPr lang="en-GB" sz="2200"/>
          </a:p>
          <a:p>
            <a:pPr lvl="0"/>
            <a:r>
              <a:rPr lang="en-GB" sz="2200">
                <a:effectLst/>
              </a:rPr>
              <a:t>Chest tightness</a:t>
            </a:r>
            <a:endParaRPr lang="en-GB" sz="2200"/>
          </a:p>
          <a:p>
            <a:pPr lvl="0"/>
            <a:r>
              <a:rPr lang="en-GB" sz="2200">
                <a:effectLst/>
              </a:rPr>
              <a:t>A dry cough</a:t>
            </a:r>
            <a:endParaRPr lang="en-GB" sz="2200"/>
          </a:p>
          <a:p>
            <a:pPr lvl="0"/>
            <a:r>
              <a:rPr lang="en-GB" sz="2200">
                <a:effectLst/>
              </a:rPr>
              <a:t>Feeling “foggy” and tired</a:t>
            </a:r>
            <a:endParaRPr lang="en-GB" sz="2200"/>
          </a:p>
          <a:p>
            <a:pPr lvl="0"/>
            <a:r>
              <a:rPr lang="en-GB" sz="2200">
                <a:effectLst/>
              </a:rPr>
              <a:t>Mild shortness of breath</a:t>
            </a:r>
            <a:endParaRPr lang="en-GB" sz="2200"/>
          </a:p>
          <a:p>
            <a:r>
              <a:rPr lang="en-GB" sz="2200">
                <a:effectLst/>
              </a:rPr>
              <a:t>Vital signs:</a:t>
            </a:r>
            <a:endParaRPr lang="en-GB" sz="2200"/>
          </a:p>
          <a:p>
            <a:pPr lvl="0"/>
            <a:r>
              <a:rPr lang="en-GB" sz="2200" b="1">
                <a:effectLst/>
              </a:rPr>
              <a:t>SpO₂: 92% (low)</a:t>
            </a:r>
            <a:endParaRPr lang="en-GB" sz="2200"/>
          </a:p>
          <a:p>
            <a:pPr lvl="0"/>
            <a:r>
              <a:rPr lang="en-GB" sz="2200" b="1">
                <a:effectLst/>
              </a:rPr>
              <a:t>Respiratory Rate: 26 breaths/min (raised)</a:t>
            </a:r>
            <a:endParaRPr lang="en-GB" sz="2200"/>
          </a:p>
          <a:p>
            <a:pPr lvl="0"/>
            <a:r>
              <a:rPr lang="en-GB" sz="2200" b="1">
                <a:effectLst/>
              </a:rPr>
              <a:t>Heart Rate: 104 bpm</a:t>
            </a:r>
            <a:endParaRPr lang="en-GB" sz="2200"/>
          </a:p>
          <a:p>
            <a:pPr lvl="0"/>
            <a:r>
              <a:rPr lang="en-GB" sz="2200" b="1">
                <a:effectLst/>
              </a:rPr>
              <a:t>Temperature: 37.4°C</a:t>
            </a:r>
            <a:endParaRPr lang="en-GB" sz="2200"/>
          </a:p>
          <a:p>
            <a:r>
              <a:rPr lang="en-GB" sz="2200">
                <a:effectLst/>
              </a:rPr>
              <a:t>She reports she has had a cold for a week and feels worse today.</a:t>
            </a:r>
            <a:endParaRPr lang="en-GB" sz="2200"/>
          </a:p>
          <a:p>
            <a:endParaRPr lang="en-GB" sz="2200"/>
          </a:p>
        </p:txBody>
      </p:sp>
    </p:spTree>
    <p:extLst>
      <p:ext uri="{BB962C8B-B14F-4D97-AF65-F5344CB8AC3E}">
        <p14:creationId xmlns:p14="http://schemas.microsoft.com/office/powerpoint/2010/main" val="19049154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67578C-DB04-4C82-9A2C-1AF2F4E96DDE}"/>
              </a:ext>
            </a:extLst>
          </p:cNvPr>
          <p:cNvSpPr>
            <a:spLocks noGrp="1"/>
          </p:cNvSpPr>
          <p:nvPr>
            <p:ph type="title"/>
          </p:nvPr>
        </p:nvSpPr>
        <p:spPr>
          <a:xfrm>
            <a:off x="686834" y="1153572"/>
            <a:ext cx="3200400" cy="4461163"/>
          </a:xfrm>
        </p:spPr>
        <p:txBody>
          <a:bodyPr>
            <a:normAutofit/>
          </a:bodyPr>
          <a:lstStyle/>
          <a:p>
            <a:r>
              <a:rPr lang="en-GB">
                <a:solidFill>
                  <a:srgbClr val="FFFFFF"/>
                </a:solidFill>
              </a:rPr>
              <a:t>DEFINE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9F838EE-E5D5-3C7B-D4A4-65F77177E565}"/>
              </a:ext>
            </a:extLst>
          </p:cNvPr>
          <p:cNvSpPr>
            <a:spLocks noGrp="1"/>
          </p:cNvSpPr>
          <p:nvPr>
            <p:ph idx="1"/>
          </p:nvPr>
        </p:nvSpPr>
        <p:spPr>
          <a:xfrm>
            <a:off x="4447308" y="591344"/>
            <a:ext cx="6906491" cy="5585619"/>
          </a:xfrm>
        </p:spPr>
        <p:txBody>
          <a:bodyPr anchor="ctr">
            <a:normAutofit/>
          </a:bodyPr>
          <a:lstStyle/>
          <a:p>
            <a:r>
              <a:rPr lang="en-GB" sz="2400" b="1" i="1"/>
              <a:t>What does oxygen saturation measure?</a:t>
            </a:r>
            <a:endParaRPr lang="en-GB" sz="2400" b="1"/>
          </a:p>
          <a:p>
            <a:r>
              <a:rPr lang="en-GB" sz="2400">
                <a:effectLst/>
              </a:rPr>
              <a:t>Oxygen saturation (SpO₂) measures </a:t>
            </a:r>
            <a:r>
              <a:rPr lang="en-GB" sz="2400" b="1">
                <a:effectLst/>
              </a:rPr>
              <a:t>the percentage of haemoglobin molecules carrying oxygen</a:t>
            </a:r>
            <a:r>
              <a:rPr lang="en-GB" sz="2400">
                <a:effectLst/>
              </a:rPr>
              <a:t> in arterial blood. It is recorded using a </a:t>
            </a:r>
            <a:r>
              <a:rPr lang="en-GB" sz="2400" b="1">
                <a:effectLst/>
              </a:rPr>
              <a:t>pulse oximeter</a:t>
            </a:r>
            <a:r>
              <a:rPr lang="en-GB" sz="2400">
                <a:effectLst/>
              </a:rPr>
              <a:t>, which detects light absorption changes as oxygenated and deoxygenated haemoglobin differ in colour.</a:t>
            </a:r>
            <a:endParaRPr lang="en-GB" sz="2400"/>
          </a:p>
          <a:p>
            <a:r>
              <a:rPr lang="en-GB" sz="2400">
                <a:effectLst/>
              </a:rPr>
              <a:t>SpO₂ shows</a:t>
            </a:r>
          </a:p>
          <a:p>
            <a:r>
              <a:rPr lang="en-GB" sz="2400">
                <a:effectLst/>
              </a:rPr>
              <a:t>How effectively the lungs are oxygenating blood</a:t>
            </a:r>
            <a:endParaRPr lang="en-GB" sz="2400"/>
          </a:p>
          <a:p>
            <a:pPr lvl="0"/>
            <a:r>
              <a:rPr lang="en-GB" sz="2400">
                <a:effectLst/>
              </a:rPr>
              <a:t>Whether gas exchange in the alveoli is impaired</a:t>
            </a:r>
            <a:endParaRPr lang="en-GB" sz="2400"/>
          </a:p>
          <a:p>
            <a:pPr lvl="0"/>
            <a:r>
              <a:rPr lang="en-GB" sz="2400">
                <a:effectLst/>
              </a:rPr>
              <a:t>Whether tissues may be at risk of hypoxia</a:t>
            </a:r>
            <a:endParaRPr lang="en-GB" sz="2400"/>
          </a:p>
          <a:p>
            <a:r>
              <a:rPr lang="en-GB" sz="2400">
                <a:effectLst/>
              </a:rPr>
              <a:t>SpO₂ </a:t>
            </a:r>
            <a:r>
              <a:rPr lang="en-GB" sz="2400" b="1">
                <a:effectLst/>
              </a:rPr>
              <a:t>cannot</a:t>
            </a:r>
            <a:r>
              <a:rPr lang="en-GB" sz="2400">
                <a:effectLst/>
              </a:rPr>
              <a:t> tell you CO₂ levels, ventilation adequacy, or acid–base status — RR helps provide that context.</a:t>
            </a:r>
            <a:endParaRPr lang="en-GB" sz="2400"/>
          </a:p>
          <a:p>
            <a:endParaRPr lang="en-GB" sz="2400"/>
          </a:p>
        </p:txBody>
      </p:sp>
    </p:spTree>
    <p:extLst>
      <p:ext uri="{BB962C8B-B14F-4D97-AF65-F5344CB8AC3E}">
        <p14:creationId xmlns:p14="http://schemas.microsoft.com/office/powerpoint/2010/main" val="28711237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210787-4B75-1F14-FCFF-F6981D8408DD}"/>
              </a:ext>
            </a:extLst>
          </p:cNvPr>
          <p:cNvSpPr>
            <a:spLocks noGrp="1"/>
          </p:cNvSpPr>
          <p:nvPr>
            <p:ph type="title"/>
          </p:nvPr>
        </p:nvSpPr>
        <p:spPr>
          <a:xfrm>
            <a:off x="686834" y="1153572"/>
            <a:ext cx="3200400" cy="4461163"/>
          </a:xfrm>
        </p:spPr>
        <p:txBody>
          <a:bodyPr>
            <a:normAutofit/>
          </a:bodyPr>
          <a:lstStyle/>
          <a:p>
            <a:r>
              <a:rPr lang="en-GB">
                <a:solidFill>
                  <a:srgbClr val="FFFFFF"/>
                </a:solidFill>
              </a:rPr>
              <a:t>EXPLAIN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736FED-BCFE-6CEA-D1C0-8AF8F8B21DEB}"/>
              </a:ext>
            </a:extLst>
          </p:cNvPr>
          <p:cNvSpPr>
            <a:spLocks noGrp="1"/>
          </p:cNvSpPr>
          <p:nvPr>
            <p:ph idx="1"/>
          </p:nvPr>
        </p:nvSpPr>
        <p:spPr>
          <a:xfrm>
            <a:off x="4447308" y="591344"/>
            <a:ext cx="6906491" cy="5585619"/>
          </a:xfrm>
        </p:spPr>
        <p:txBody>
          <a:bodyPr anchor="ctr">
            <a:normAutofit/>
          </a:bodyPr>
          <a:lstStyle/>
          <a:p>
            <a:pPr lvl="0"/>
            <a:r>
              <a:rPr lang="en-GB" sz="2400" b="1">
                <a:effectLst/>
              </a:rPr>
              <a:t>Alveoli</a:t>
            </a:r>
            <a:r>
              <a:rPr lang="en-GB" sz="2400">
                <a:effectLst/>
              </a:rPr>
              <a:t>: site of gas exchange</a:t>
            </a:r>
            <a:endParaRPr lang="en-GB" sz="2400"/>
          </a:p>
          <a:p>
            <a:pPr lvl="0"/>
            <a:r>
              <a:rPr lang="en-GB" sz="2400" b="1">
                <a:effectLst/>
              </a:rPr>
              <a:t>Capillaries</a:t>
            </a:r>
            <a:r>
              <a:rPr lang="en-GB" sz="2400">
                <a:effectLst/>
              </a:rPr>
              <a:t>: carry deoxygenated blood to alveoli</a:t>
            </a:r>
            <a:endParaRPr lang="en-GB" sz="2400"/>
          </a:p>
          <a:p>
            <a:pPr lvl="0"/>
            <a:r>
              <a:rPr lang="en-GB" sz="2400" b="1">
                <a:effectLst/>
              </a:rPr>
              <a:t>Haemoglobin</a:t>
            </a:r>
            <a:r>
              <a:rPr lang="en-GB" sz="2400">
                <a:effectLst/>
              </a:rPr>
              <a:t>: binds oxygen</a:t>
            </a:r>
            <a:endParaRPr lang="en-GB" sz="2400"/>
          </a:p>
          <a:p>
            <a:pPr lvl="0"/>
            <a:r>
              <a:rPr lang="en-GB" sz="2400" b="1">
                <a:effectLst/>
              </a:rPr>
              <a:t>Respiratory muscles</a:t>
            </a:r>
            <a:r>
              <a:rPr lang="en-GB" sz="2400">
                <a:effectLst/>
              </a:rPr>
              <a:t>: drive ventilation</a:t>
            </a:r>
            <a:endParaRPr lang="en-GB" sz="2400"/>
          </a:p>
          <a:p>
            <a:r>
              <a:rPr lang="en-GB" sz="2400" b="1">
                <a:effectLst/>
              </a:rPr>
              <a:t>Physiology:</a:t>
            </a:r>
            <a:endParaRPr lang="en-GB" sz="2400"/>
          </a:p>
          <a:p>
            <a:pPr lvl="0"/>
            <a:r>
              <a:rPr lang="en-GB" sz="2400">
                <a:effectLst/>
              </a:rPr>
              <a:t>Oxygen diffuses from alveoli → blood due to concentration gradients.</a:t>
            </a:r>
            <a:endParaRPr lang="en-GB" sz="2400"/>
          </a:p>
          <a:p>
            <a:pPr lvl="0"/>
            <a:r>
              <a:rPr lang="en-GB" sz="2400">
                <a:effectLst/>
              </a:rPr>
              <a:t>Haemoglobin binds oxygen and transports it to tissues.</a:t>
            </a:r>
            <a:endParaRPr lang="en-GB" sz="2400"/>
          </a:p>
          <a:p>
            <a:pPr lvl="0"/>
            <a:r>
              <a:rPr lang="en-GB" sz="2400">
                <a:effectLst/>
              </a:rPr>
              <a:t>Adequate ventilation keeps alveolar oxygen high enough for diffusion.</a:t>
            </a:r>
            <a:endParaRPr lang="en-GB" sz="2400"/>
          </a:p>
          <a:p>
            <a:pPr lvl="0"/>
            <a:r>
              <a:rPr lang="en-GB" sz="2400">
                <a:effectLst/>
              </a:rPr>
              <a:t>Pulse oximetry reflects this process indirectly.</a:t>
            </a:r>
            <a:endParaRPr lang="en-GB" sz="2400"/>
          </a:p>
          <a:p>
            <a:endParaRPr lang="en-GB" sz="2400"/>
          </a:p>
        </p:txBody>
      </p:sp>
    </p:spTree>
    <p:extLst>
      <p:ext uri="{BB962C8B-B14F-4D97-AF65-F5344CB8AC3E}">
        <p14:creationId xmlns:p14="http://schemas.microsoft.com/office/powerpoint/2010/main" val="8776604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6202EA-64D2-C368-9508-0E9E3F6AE65B}"/>
              </a:ext>
            </a:extLst>
          </p:cNvPr>
          <p:cNvSpPr>
            <a:spLocks noGrp="1"/>
          </p:cNvSpPr>
          <p:nvPr>
            <p:ph type="title"/>
          </p:nvPr>
        </p:nvSpPr>
        <p:spPr>
          <a:xfrm>
            <a:off x="686834" y="1153572"/>
            <a:ext cx="3200400" cy="4461163"/>
          </a:xfrm>
        </p:spPr>
        <p:txBody>
          <a:bodyPr>
            <a:normAutofit/>
          </a:bodyPr>
          <a:lstStyle/>
          <a:p>
            <a:r>
              <a:rPr lang="en-GB" sz="3700" b="1">
                <a:solidFill>
                  <a:srgbClr val="FFFFFF"/>
                </a:solidFill>
              </a:rPr>
              <a:t>Homeostasis:</a:t>
            </a:r>
            <a:r>
              <a:rPr lang="en-GB" sz="3700">
                <a:solidFill>
                  <a:srgbClr val="FFFFFF"/>
                </a:solidFill>
              </a:rPr>
              <a: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7BF275E-029A-7AD3-E4DF-E2D77F3C4E80}"/>
              </a:ext>
            </a:extLst>
          </p:cNvPr>
          <p:cNvSpPr>
            <a:spLocks noGrp="1"/>
          </p:cNvSpPr>
          <p:nvPr>
            <p:ph idx="1"/>
          </p:nvPr>
        </p:nvSpPr>
        <p:spPr>
          <a:xfrm>
            <a:off x="4447308" y="591344"/>
            <a:ext cx="6906491" cy="5585619"/>
          </a:xfrm>
        </p:spPr>
        <p:txBody>
          <a:bodyPr anchor="ctr">
            <a:normAutofit/>
          </a:bodyPr>
          <a:lstStyle/>
          <a:p>
            <a:r>
              <a:rPr lang="en-GB" dirty="0">
                <a:effectLst/>
              </a:rPr>
              <a:t>The body maintains oxygen levels through:</a:t>
            </a:r>
            <a:endParaRPr lang="en-GB" dirty="0"/>
          </a:p>
          <a:p>
            <a:pPr lvl="0"/>
            <a:r>
              <a:rPr lang="en-GB" b="1" dirty="0">
                <a:effectLst/>
              </a:rPr>
              <a:t>Chemoreceptors</a:t>
            </a:r>
            <a:r>
              <a:rPr lang="en-GB" dirty="0">
                <a:effectLst/>
              </a:rPr>
              <a:t> (carotid bodies, medulla) detecting low O₂ or high CO₂</a:t>
            </a:r>
            <a:endParaRPr lang="en-GB" dirty="0"/>
          </a:p>
          <a:p>
            <a:pPr lvl="0"/>
            <a:r>
              <a:rPr lang="en-GB" dirty="0">
                <a:effectLst/>
              </a:rPr>
              <a:t>Increasing </a:t>
            </a:r>
            <a:r>
              <a:rPr lang="en-GB" b="1" dirty="0">
                <a:effectLst/>
              </a:rPr>
              <a:t>RR</a:t>
            </a:r>
            <a:r>
              <a:rPr lang="en-GB" dirty="0">
                <a:effectLst/>
              </a:rPr>
              <a:t> and </a:t>
            </a:r>
            <a:r>
              <a:rPr lang="en-GB" b="1" dirty="0">
                <a:effectLst/>
              </a:rPr>
              <a:t>HR</a:t>
            </a:r>
            <a:r>
              <a:rPr lang="en-GB" dirty="0">
                <a:effectLst/>
              </a:rPr>
              <a:t> to improve oxygen delivery</a:t>
            </a:r>
            <a:endParaRPr lang="en-GB" dirty="0"/>
          </a:p>
          <a:p>
            <a:pPr lvl="0"/>
            <a:r>
              <a:rPr lang="en-GB" dirty="0">
                <a:effectLst/>
              </a:rPr>
              <a:t>Adjusting </a:t>
            </a:r>
            <a:r>
              <a:rPr lang="en-GB" b="1" dirty="0">
                <a:effectLst/>
              </a:rPr>
              <a:t>ventilation–perfusion matching</a:t>
            </a:r>
            <a:r>
              <a:rPr lang="en-GB" dirty="0">
                <a:effectLst/>
              </a:rPr>
              <a:t> in the lungs</a:t>
            </a:r>
            <a:endParaRPr lang="en-GB" dirty="0"/>
          </a:p>
          <a:p>
            <a:r>
              <a:rPr lang="en-GB" dirty="0">
                <a:effectLst/>
              </a:rPr>
              <a:t>In this scenario, SpO₂ is low (92%), and RR is raised (26/min), showing the body is trying to correct impaired oxygenation.</a:t>
            </a:r>
            <a:endParaRPr lang="en-GB" dirty="0"/>
          </a:p>
          <a:p>
            <a:endParaRPr lang="en-GB" dirty="0"/>
          </a:p>
        </p:txBody>
      </p:sp>
    </p:spTree>
    <p:extLst>
      <p:ext uri="{BB962C8B-B14F-4D97-AF65-F5344CB8AC3E}">
        <p14:creationId xmlns:p14="http://schemas.microsoft.com/office/powerpoint/2010/main" val="12181008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077793-6D42-9796-CDF6-820E5BCC848F}"/>
              </a:ext>
            </a:extLst>
          </p:cNvPr>
          <p:cNvSpPr>
            <a:spLocks noGrp="1"/>
          </p:cNvSpPr>
          <p:nvPr>
            <p:ph type="title"/>
          </p:nvPr>
        </p:nvSpPr>
        <p:spPr>
          <a:xfrm>
            <a:off x="686834" y="1153572"/>
            <a:ext cx="3200400" cy="4461163"/>
          </a:xfrm>
        </p:spPr>
        <p:txBody>
          <a:bodyPr>
            <a:normAutofit/>
          </a:bodyPr>
          <a:lstStyle/>
          <a:p>
            <a:r>
              <a:rPr lang="en-GB">
                <a:solidFill>
                  <a:srgbClr val="FFFFFF"/>
                </a:solidFill>
              </a:rPr>
              <a:t>EVALUATE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41B4290-CE74-6A7D-C500-3F9D7190060D}"/>
              </a:ext>
            </a:extLst>
          </p:cNvPr>
          <p:cNvSpPr>
            <a:spLocks noGrp="1"/>
          </p:cNvSpPr>
          <p:nvPr>
            <p:ph idx="1"/>
          </p:nvPr>
        </p:nvSpPr>
        <p:spPr>
          <a:xfrm>
            <a:off x="4447308" y="591344"/>
            <a:ext cx="6906491" cy="5585619"/>
          </a:xfrm>
        </p:spPr>
        <p:txBody>
          <a:bodyPr anchor="ctr">
            <a:normAutofit/>
          </a:bodyPr>
          <a:lstStyle/>
          <a:p>
            <a:r>
              <a:rPr lang="en-GB" sz="2200" b="1"/>
              <a:t>Why is the oxygen saturation result unexpected?</a:t>
            </a:r>
            <a:r>
              <a:rPr lang="en-GB" sz="2200"/>
              <a:t> SpO₂ is </a:t>
            </a:r>
            <a:r>
              <a:rPr lang="en-GB" sz="2200" b="1"/>
              <a:t>92%</a:t>
            </a:r>
            <a:r>
              <a:rPr lang="en-GB" sz="2200"/>
              <a:t>, which is lower than expected for a healthy young adult. RR is </a:t>
            </a:r>
            <a:r>
              <a:rPr lang="en-GB" sz="2200" b="1"/>
              <a:t>26/min</a:t>
            </a:r>
            <a:r>
              <a:rPr lang="en-GB" sz="2200"/>
              <a:t>, showing the body is compensating.</a:t>
            </a:r>
          </a:p>
          <a:p>
            <a:r>
              <a:rPr lang="en-GB" sz="2200" b="1"/>
              <a:t>Possible Causes (with evidence)</a:t>
            </a:r>
          </a:p>
          <a:p>
            <a:r>
              <a:rPr lang="en-GB" sz="2200" b="1"/>
              <a:t>1. Viral Lower‑Respiratory Infection</a:t>
            </a:r>
          </a:p>
          <a:p>
            <a:pPr lvl="0"/>
            <a:r>
              <a:rPr lang="en-GB" sz="2200">
                <a:effectLst/>
              </a:rPr>
              <a:t>Inflamed alveoli → reduced gas exchange</a:t>
            </a:r>
            <a:endParaRPr lang="en-GB" sz="2200"/>
          </a:p>
          <a:p>
            <a:pPr lvl="0"/>
            <a:r>
              <a:rPr lang="en-GB" sz="2200">
                <a:effectLst/>
              </a:rPr>
              <a:t>Evidence: cough, recent cold, mild fever, low SpO₂, raised RR</a:t>
            </a:r>
            <a:endParaRPr lang="en-GB" sz="2200"/>
          </a:p>
          <a:p>
            <a:r>
              <a:rPr lang="en-GB" sz="2200" b="1"/>
              <a:t>2. Early Pneumonia</a:t>
            </a:r>
          </a:p>
          <a:p>
            <a:pPr lvl="0"/>
            <a:r>
              <a:rPr lang="en-GB" sz="2200">
                <a:effectLst/>
              </a:rPr>
              <a:t>Alveolar consolidation → impaired oxygen diffusion</a:t>
            </a:r>
            <a:endParaRPr lang="en-GB" sz="2200"/>
          </a:p>
          <a:p>
            <a:pPr lvl="0"/>
            <a:r>
              <a:rPr lang="en-GB" sz="2200">
                <a:effectLst/>
              </a:rPr>
              <a:t>Evidence: worsening symptoms, tachycardia, low SpO₂</a:t>
            </a:r>
            <a:endParaRPr lang="en-GB" sz="2200"/>
          </a:p>
          <a:p>
            <a:pPr lvl="0"/>
            <a:r>
              <a:rPr lang="en-GB" sz="2200">
                <a:effectLst/>
              </a:rPr>
              <a:t>Missing: high fever, chest pain</a:t>
            </a:r>
            <a:endParaRPr lang="en-GB" sz="2200"/>
          </a:p>
          <a:p>
            <a:endParaRPr lang="en-GB" sz="2200"/>
          </a:p>
        </p:txBody>
      </p:sp>
    </p:spTree>
    <p:extLst>
      <p:ext uri="{BB962C8B-B14F-4D97-AF65-F5344CB8AC3E}">
        <p14:creationId xmlns:p14="http://schemas.microsoft.com/office/powerpoint/2010/main" val="376640643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E7DD48-09D0-2A66-5917-8343D5F4CDE9}"/>
              </a:ext>
            </a:extLst>
          </p:cNvPr>
          <p:cNvSpPr>
            <a:spLocks noGrp="1"/>
          </p:cNvSpPr>
          <p:nvPr>
            <p:ph type="title"/>
          </p:nvPr>
        </p:nvSpPr>
        <p:spPr>
          <a:xfrm>
            <a:off x="686834" y="1153572"/>
            <a:ext cx="3200400" cy="4461163"/>
          </a:xfrm>
        </p:spPr>
        <p:txBody>
          <a:bodyPr>
            <a:normAutofit/>
          </a:bodyPr>
          <a:lstStyle/>
          <a:p>
            <a:r>
              <a:rPr lang="en-US">
                <a:solidFill>
                  <a:srgbClr val="FFFFFF"/>
                </a:solidFill>
              </a:rPr>
              <a:t>Evaluate Continued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C20254D-B81B-CE4C-424C-C7A1528168C5}"/>
              </a:ext>
            </a:extLst>
          </p:cNvPr>
          <p:cNvSpPr>
            <a:spLocks noGrp="1"/>
          </p:cNvSpPr>
          <p:nvPr>
            <p:ph idx="1"/>
          </p:nvPr>
        </p:nvSpPr>
        <p:spPr>
          <a:xfrm>
            <a:off x="4447308" y="591344"/>
            <a:ext cx="6906491" cy="5585619"/>
          </a:xfrm>
        </p:spPr>
        <p:txBody>
          <a:bodyPr anchor="ctr">
            <a:normAutofit/>
          </a:bodyPr>
          <a:lstStyle/>
          <a:p>
            <a:r>
              <a:rPr lang="en-GB" b="1" dirty="0"/>
              <a:t>Asthma Flare</a:t>
            </a:r>
          </a:p>
          <a:p>
            <a:pPr lvl="0"/>
            <a:r>
              <a:rPr lang="en-GB" dirty="0">
                <a:effectLst/>
              </a:rPr>
              <a:t>Bronchoconstriction → reduced airflow</a:t>
            </a:r>
            <a:endParaRPr lang="en-GB" dirty="0"/>
          </a:p>
          <a:p>
            <a:pPr lvl="0"/>
            <a:r>
              <a:rPr lang="en-GB" dirty="0">
                <a:effectLst/>
              </a:rPr>
              <a:t>Evidence: chest tightness, raised RR</a:t>
            </a:r>
            <a:endParaRPr lang="en-GB" dirty="0"/>
          </a:p>
          <a:p>
            <a:pPr lvl="0"/>
            <a:r>
              <a:rPr lang="en-GB" dirty="0">
                <a:effectLst/>
              </a:rPr>
              <a:t>Missing: wheeze</a:t>
            </a:r>
            <a:endParaRPr lang="en-GB" dirty="0"/>
          </a:p>
          <a:p>
            <a:r>
              <a:rPr lang="en-GB" b="1" dirty="0"/>
              <a:t> Pulse Oximeter Artefact</a:t>
            </a:r>
          </a:p>
          <a:p>
            <a:pPr lvl="0"/>
            <a:r>
              <a:rPr lang="en-GB" dirty="0">
                <a:effectLst/>
              </a:rPr>
              <a:t>Cold fingers, movement, nail varnish</a:t>
            </a:r>
            <a:endParaRPr lang="en-GB" dirty="0"/>
          </a:p>
          <a:p>
            <a:pPr lvl="0"/>
            <a:r>
              <a:rPr lang="en-GB" dirty="0">
                <a:effectLst/>
              </a:rPr>
              <a:t>Evidence: none given, but always check</a:t>
            </a:r>
            <a:endParaRPr lang="en-GB" dirty="0"/>
          </a:p>
          <a:p>
            <a:endParaRPr lang="en-GB" dirty="0"/>
          </a:p>
        </p:txBody>
      </p:sp>
    </p:spTree>
    <p:extLst>
      <p:ext uri="{BB962C8B-B14F-4D97-AF65-F5344CB8AC3E}">
        <p14:creationId xmlns:p14="http://schemas.microsoft.com/office/powerpoint/2010/main" val="5771534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7162AE-C6AE-2B47-78DD-F700C82C2751}"/>
              </a:ext>
            </a:extLst>
          </p:cNvPr>
          <p:cNvSpPr>
            <a:spLocks noGrp="1"/>
          </p:cNvSpPr>
          <p:nvPr>
            <p:ph type="title"/>
          </p:nvPr>
        </p:nvSpPr>
        <p:spPr>
          <a:xfrm>
            <a:off x="686834" y="1153572"/>
            <a:ext cx="3200400" cy="4461163"/>
          </a:xfrm>
        </p:spPr>
        <p:txBody>
          <a:bodyPr>
            <a:normAutofit/>
          </a:bodyPr>
          <a:lstStyle/>
          <a:p>
            <a:r>
              <a:rPr lang="en-GB" sz="4100">
                <a:solidFill>
                  <a:srgbClr val="FFFFFF"/>
                </a:solidFill>
              </a:rPr>
              <a:t>Most Defensible Interpretation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92CD60A-00DD-3FA8-A11E-5A839AF6F078}"/>
              </a:ext>
            </a:extLst>
          </p:cNvPr>
          <p:cNvSpPr>
            <a:spLocks noGrp="1"/>
          </p:cNvSpPr>
          <p:nvPr>
            <p:ph idx="1"/>
          </p:nvPr>
        </p:nvSpPr>
        <p:spPr>
          <a:xfrm>
            <a:off x="4447308" y="591344"/>
            <a:ext cx="6906491" cy="5585619"/>
          </a:xfrm>
        </p:spPr>
        <p:txBody>
          <a:bodyPr anchor="ctr">
            <a:normAutofit/>
          </a:bodyPr>
          <a:lstStyle/>
          <a:p>
            <a:r>
              <a:rPr lang="en-GB" b="1" dirty="0">
                <a:effectLst/>
              </a:rPr>
              <a:t>Impaired gas exchange due to respiratory infection</a:t>
            </a:r>
            <a:r>
              <a:rPr lang="en-GB" dirty="0">
                <a:effectLst/>
              </a:rPr>
              <a:t>, causing:</a:t>
            </a:r>
            <a:endParaRPr lang="en-GB" dirty="0"/>
          </a:p>
          <a:p>
            <a:pPr lvl="0"/>
            <a:r>
              <a:rPr lang="en-GB" dirty="0">
                <a:effectLst/>
              </a:rPr>
              <a:t>↓ SpO₂</a:t>
            </a:r>
            <a:endParaRPr lang="en-GB" dirty="0"/>
          </a:p>
          <a:p>
            <a:pPr lvl="0"/>
            <a:r>
              <a:rPr lang="en-GB" dirty="0">
                <a:effectLst/>
              </a:rPr>
              <a:t>↑ RR (compensation)</a:t>
            </a:r>
            <a:endParaRPr lang="en-GB" dirty="0"/>
          </a:p>
          <a:p>
            <a:pPr lvl="0"/>
            <a:r>
              <a:rPr lang="en-GB" dirty="0">
                <a:effectLst/>
              </a:rPr>
              <a:t>↑ HR (sympathetic response)</a:t>
            </a:r>
          </a:p>
          <a:p>
            <a:pPr lvl="0"/>
            <a:r>
              <a:rPr lang="en-GB" dirty="0"/>
              <a:t>➡️ </a:t>
            </a:r>
            <a:r>
              <a:rPr lang="en-GB" b="1" dirty="0"/>
              <a:t>Escalate to the medical team for assessment and decision‑making.</a:t>
            </a:r>
            <a:endParaRPr lang="en-GB" dirty="0"/>
          </a:p>
          <a:p>
            <a:endParaRPr lang="en-GB" dirty="0"/>
          </a:p>
        </p:txBody>
      </p:sp>
    </p:spTree>
    <p:extLst>
      <p:ext uri="{BB962C8B-B14F-4D97-AF65-F5344CB8AC3E}">
        <p14:creationId xmlns:p14="http://schemas.microsoft.com/office/powerpoint/2010/main" val="415582744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D395EF46-2F14-4D8B-BB55-1408E712A2DD}"/>
              </a:ext>
            </a:extLst>
          </p:cNvPr>
          <p:cNvSpPr>
            <a:spLocks noGrp="1"/>
          </p:cNvSpPr>
          <p:nvPr/>
        </p:nvSpPr>
        <p:spPr>
          <a:xfrm>
            <a:off x="0" y="0"/>
            <a:ext cx="152400" cy="6858000"/>
          </a:xfrm>
          <a:prstGeom prst="rect">
            <a:avLst/>
          </a:prstGeom>
          <a:solidFill>
            <a:srgbClr val="4477AA"/>
          </a:solidFill>
          <a:ln w="0">
            <a:noFill/>
            <a:prstDash val="solid"/>
          </a:ln>
        </p:spPr>
        <p:txBody>
          <a:bodyPr/>
          <a:lstStyle/>
          <a:p>
            <a:endParaRPr lang="en-GB"/>
          </a:p>
        </p:txBody>
      </p:sp>
      <p:sp>
        <p:nvSpPr>
          <p:cNvPr id="2" name="Rectangle 1">
            <a:extLst>
              <a:ext uri="{FF2B5EF4-FFF2-40B4-BE49-F238E27FC236}">
                <a16:creationId xmlns:a16="http://schemas.microsoft.com/office/drawing/2014/main" id="{66CA4AD8-9269-41D4-A6D8-7D4E6C96F321}"/>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Clinical engineering: the measurement chain</a:t>
            </a:r>
          </a:p>
        </p:txBody>
      </p:sp>
      <p:sp>
        <p:nvSpPr>
          <p:cNvPr id="3" name="Rectangle 2">
            <a:extLst>
              <a:ext uri="{FF2B5EF4-FFF2-40B4-BE49-F238E27FC236}">
                <a16:creationId xmlns:a16="http://schemas.microsoft.com/office/drawing/2014/main" id="{160AFB89-2353-4694-AF70-9D2CCE10946B}"/>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A displayed number depends on both physiology and technology</a:t>
            </a:r>
          </a:p>
        </p:txBody>
      </p:sp>
      <p:sp>
        <p:nvSpPr>
          <p:cNvPr id="4" name="Straight Connector 3">
            <a:extLst>
              <a:ext uri="{FF2B5EF4-FFF2-40B4-BE49-F238E27FC236}">
                <a16:creationId xmlns:a16="http://schemas.microsoft.com/office/drawing/2014/main" id="{EC06EA40-C5CE-4A60-860D-85DA81406F92}"/>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7C4E0080-0D7F-4C4F-B962-679347A3C63E}"/>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477AA"/>
                </a:solidFill>
                <a:latin typeface="Nimbus Sans"/>
                <a:ea typeface="Nimbus Sans"/>
                <a:cs typeface="Nimbus Sans"/>
              </a:defRPr>
            </a:pPr>
            <a:r>
              <a:rPr sz="1200" b="1">
                <a:solidFill>
                  <a:srgbClr val="4477AA"/>
                </a:solidFill>
                <a:latin typeface="Nimbus Sans"/>
                <a:ea typeface="Nimbus Sans"/>
                <a:cs typeface="Nimbus Sans"/>
              </a:rPr>
              <a:t>27</a:t>
            </a:r>
          </a:p>
        </p:txBody>
      </p:sp>
      <p:sp>
        <p:nvSpPr>
          <p:cNvPr id="6" name="Rectangle: Rounded Corners 5">
            <a:extLst>
              <a:ext uri="{FF2B5EF4-FFF2-40B4-BE49-F238E27FC236}">
                <a16:creationId xmlns:a16="http://schemas.microsoft.com/office/drawing/2014/main" id="{356C1CE8-848A-4952-9152-43777240014D}"/>
              </a:ext>
            </a:extLst>
          </p:cNvPr>
          <p:cNvSpPr>
            <a:spLocks noGrp="1"/>
          </p:cNvSpPr>
          <p:nvPr/>
        </p:nvSpPr>
        <p:spPr>
          <a:xfrm>
            <a:off x="533400" y="1809750"/>
            <a:ext cx="1981200" cy="3067050"/>
          </a:xfrm>
          <a:prstGeom prst="roundRect">
            <a:avLst>
              <a:gd name="adj" fmla="val 9615"/>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7" name="Rectangle: Rounded Corners 6">
            <a:extLst>
              <a:ext uri="{FF2B5EF4-FFF2-40B4-BE49-F238E27FC236}">
                <a16:creationId xmlns:a16="http://schemas.microsoft.com/office/drawing/2014/main" id="{408CB617-EF75-4701-99B1-9C3617C4598B}"/>
              </a:ext>
            </a:extLst>
          </p:cNvPr>
          <p:cNvSpPr>
            <a:spLocks noGrp="1"/>
          </p:cNvSpPr>
          <p:nvPr/>
        </p:nvSpPr>
        <p:spPr>
          <a:xfrm>
            <a:off x="533400" y="1809750"/>
            <a:ext cx="1981200" cy="952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23DF6645-830E-4A67-BD02-F2A7CA439EA1}"/>
              </a:ext>
            </a:extLst>
          </p:cNvPr>
          <p:cNvSpPr>
            <a:spLocks noGrp="1"/>
          </p:cNvSpPr>
          <p:nvPr/>
        </p:nvSpPr>
        <p:spPr>
          <a:xfrm>
            <a:off x="762000" y="2076450"/>
            <a:ext cx="571500" cy="323850"/>
          </a:xfrm>
          <a:prstGeom prst="rect">
            <a:avLst/>
          </a:prstGeom>
          <a:noFill/>
          <a:ln w="0">
            <a:noFill/>
          </a:ln>
        </p:spPr>
        <p:txBody>
          <a:bodyPr wrap="square" lIns="0" tIns="0" rIns="0" bIns="0" anchor="t">
            <a:normAutofit/>
          </a:bodyPr>
          <a:lstStyle/>
          <a:p>
            <a:pPr algn="l">
              <a:lnSpc>
                <a:spcPct val="100000"/>
              </a:lnSpc>
              <a:buNone/>
              <a:defRPr sz="1950" b="1">
                <a:solidFill>
                  <a:srgbClr val="E65F5C"/>
                </a:solidFill>
                <a:latin typeface="Nimbus Sans"/>
                <a:ea typeface="Nimbus Sans"/>
                <a:cs typeface="Nimbus Sans"/>
              </a:defRPr>
            </a:pPr>
            <a:r>
              <a:rPr sz="1950" b="1">
                <a:solidFill>
                  <a:srgbClr val="E65F5C"/>
                </a:solidFill>
                <a:latin typeface="Nimbus Sans"/>
                <a:ea typeface="Nimbus Sans"/>
                <a:cs typeface="Nimbus Sans"/>
              </a:rPr>
              <a:t>01</a:t>
            </a:r>
          </a:p>
        </p:txBody>
      </p:sp>
      <p:sp>
        <p:nvSpPr>
          <p:cNvPr id="9" name="Rectangle 8">
            <a:extLst>
              <a:ext uri="{FF2B5EF4-FFF2-40B4-BE49-F238E27FC236}">
                <a16:creationId xmlns:a16="http://schemas.microsoft.com/office/drawing/2014/main" id="{D163D5D0-94D1-4704-86DE-55F0749320AA}"/>
              </a:ext>
            </a:extLst>
          </p:cNvPr>
          <p:cNvSpPr>
            <a:spLocks noGrp="1"/>
          </p:cNvSpPr>
          <p:nvPr/>
        </p:nvSpPr>
        <p:spPr>
          <a:xfrm>
            <a:off x="762000" y="2628900"/>
            <a:ext cx="1524000" cy="22860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PATIENT</a:t>
            </a:r>
          </a:p>
        </p:txBody>
      </p:sp>
      <p:sp>
        <p:nvSpPr>
          <p:cNvPr id="10" name="Rectangle 9">
            <a:extLst>
              <a:ext uri="{FF2B5EF4-FFF2-40B4-BE49-F238E27FC236}">
                <a16:creationId xmlns:a16="http://schemas.microsoft.com/office/drawing/2014/main" id="{415877D1-734C-4F08-B262-BD1854965391}"/>
              </a:ext>
            </a:extLst>
          </p:cNvPr>
          <p:cNvSpPr>
            <a:spLocks noGrp="1"/>
          </p:cNvSpPr>
          <p:nvPr/>
        </p:nvSpPr>
        <p:spPr>
          <a:xfrm>
            <a:off x="762000" y="3067050"/>
            <a:ext cx="1524000" cy="1200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The body produces pressure, flow, heat, light absorption or electrical activity.</a:t>
            </a:r>
          </a:p>
        </p:txBody>
      </p:sp>
      <p:sp>
        <p:nvSpPr>
          <p:cNvPr id="11" name="Rectangle: Rounded Corners 10">
            <a:extLst>
              <a:ext uri="{FF2B5EF4-FFF2-40B4-BE49-F238E27FC236}">
                <a16:creationId xmlns:a16="http://schemas.microsoft.com/office/drawing/2014/main" id="{7A79489E-4438-4C81-A145-C769B388E9D2}"/>
              </a:ext>
            </a:extLst>
          </p:cNvPr>
          <p:cNvSpPr>
            <a:spLocks noGrp="1"/>
          </p:cNvSpPr>
          <p:nvPr/>
        </p:nvSpPr>
        <p:spPr>
          <a:xfrm>
            <a:off x="2762250" y="1809750"/>
            <a:ext cx="1981200" cy="3067050"/>
          </a:xfrm>
          <a:prstGeom prst="roundRect">
            <a:avLst>
              <a:gd name="adj" fmla="val 9615"/>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2" name="Rectangle: Rounded Corners 11">
            <a:extLst>
              <a:ext uri="{FF2B5EF4-FFF2-40B4-BE49-F238E27FC236}">
                <a16:creationId xmlns:a16="http://schemas.microsoft.com/office/drawing/2014/main" id="{3CEF167A-1B3F-454F-A749-FCCC4E12F52A}"/>
              </a:ext>
            </a:extLst>
          </p:cNvPr>
          <p:cNvSpPr>
            <a:spLocks noGrp="1"/>
          </p:cNvSpPr>
          <p:nvPr/>
        </p:nvSpPr>
        <p:spPr>
          <a:xfrm>
            <a:off x="2762250" y="1809750"/>
            <a:ext cx="1981200" cy="95250"/>
          </a:xfrm>
          <a:prstGeom prst="roundRect">
            <a:avLst>
              <a:gd name="adj" fmla="val 50000"/>
            </a:avLst>
          </a:prstGeom>
          <a:solidFill>
            <a:srgbClr val="E8A83A"/>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6248EB33-9C0E-405F-9EDF-B8CA90E72374}"/>
              </a:ext>
            </a:extLst>
          </p:cNvPr>
          <p:cNvSpPr>
            <a:spLocks noGrp="1"/>
          </p:cNvSpPr>
          <p:nvPr/>
        </p:nvSpPr>
        <p:spPr>
          <a:xfrm>
            <a:off x="2990850" y="2076450"/>
            <a:ext cx="571500" cy="323850"/>
          </a:xfrm>
          <a:prstGeom prst="rect">
            <a:avLst/>
          </a:prstGeom>
          <a:noFill/>
          <a:ln w="0">
            <a:noFill/>
          </a:ln>
        </p:spPr>
        <p:txBody>
          <a:bodyPr wrap="square" lIns="0" tIns="0" rIns="0" bIns="0" anchor="t">
            <a:normAutofit/>
          </a:bodyPr>
          <a:lstStyle/>
          <a:p>
            <a:pPr algn="l">
              <a:lnSpc>
                <a:spcPct val="100000"/>
              </a:lnSpc>
              <a:buNone/>
              <a:defRPr sz="1950" b="1">
                <a:solidFill>
                  <a:srgbClr val="E8A83A"/>
                </a:solidFill>
                <a:latin typeface="Nimbus Sans"/>
                <a:ea typeface="Nimbus Sans"/>
                <a:cs typeface="Nimbus Sans"/>
              </a:defRPr>
            </a:pPr>
            <a:r>
              <a:rPr sz="1950" b="1">
                <a:solidFill>
                  <a:srgbClr val="E8A83A"/>
                </a:solidFill>
                <a:latin typeface="Nimbus Sans"/>
                <a:ea typeface="Nimbus Sans"/>
                <a:cs typeface="Nimbus Sans"/>
              </a:rPr>
              <a:t>02</a:t>
            </a:r>
          </a:p>
        </p:txBody>
      </p:sp>
      <p:sp>
        <p:nvSpPr>
          <p:cNvPr id="14" name="Rectangle 13">
            <a:extLst>
              <a:ext uri="{FF2B5EF4-FFF2-40B4-BE49-F238E27FC236}">
                <a16:creationId xmlns:a16="http://schemas.microsoft.com/office/drawing/2014/main" id="{FD173E89-C9B1-495E-8992-A0B57F7D616A}"/>
              </a:ext>
            </a:extLst>
          </p:cNvPr>
          <p:cNvSpPr>
            <a:spLocks noGrp="1"/>
          </p:cNvSpPr>
          <p:nvPr/>
        </p:nvSpPr>
        <p:spPr>
          <a:xfrm>
            <a:off x="2990850" y="2628900"/>
            <a:ext cx="1524000" cy="228600"/>
          </a:xfrm>
          <a:prstGeom prst="rect">
            <a:avLst/>
          </a:prstGeom>
          <a:noFill/>
          <a:ln w="0">
            <a:noFill/>
          </a:ln>
        </p:spPr>
        <p:txBody>
          <a:bodyPr wrap="square" lIns="0" tIns="0" rIns="0" bIns="0" anchor="t">
            <a:normAutofit/>
          </a:bodyPr>
          <a:lstStyle/>
          <a:p>
            <a:pPr algn="l">
              <a:lnSpc>
                <a:spcPct val="100000"/>
              </a:lnSpc>
              <a:buNone/>
              <a:defRPr sz="1050" b="1">
                <a:solidFill>
                  <a:srgbClr val="E8A83A"/>
                </a:solidFill>
                <a:latin typeface="Nimbus Sans"/>
                <a:ea typeface="Nimbus Sans"/>
                <a:cs typeface="Nimbus Sans"/>
              </a:defRPr>
            </a:pPr>
            <a:r>
              <a:rPr sz="1050" b="1">
                <a:solidFill>
                  <a:srgbClr val="E8A83A"/>
                </a:solidFill>
                <a:latin typeface="Nimbus Sans"/>
                <a:ea typeface="Nimbus Sans"/>
                <a:cs typeface="Nimbus Sans"/>
              </a:rPr>
              <a:t>SENSOR</a:t>
            </a:r>
          </a:p>
        </p:txBody>
      </p:sp>
      <p:sp>
        <p:nvSpPr>
          <p:cNvPr id="15" name="Rectangle 14">
            <a:extLst>
              <a:ext uri="{FF2B5EF4-FFF2-40B4-BE49-F238E27FC236}">
                <a16:creationId xmlns:a16="http://schemas.microsoft.com/office/drawing/2014/main" id="{556C4A26-0305-45A6-9A2B-32B78DD886D6}"/>
              </a:ext>
            </a:extLst>
          </p:cNvPr>
          <p:cNvSpPr>
            <a:spLocks noGrp="1"/>
          </p:cNvSpPr>
          <p:nvPr/>
        </p:nvSpPr>
        <p:spPr>
          <a:xfrm>
            <a:off x="2990850" y="3067050"/>
            <a:ext cx="1524000" cy="1200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A cuff, electrode, thermistor or optical probe converts physiology into a signal.</a:t>
            </a:r>
          </a:p>
        </p:txBody>
      </p:sp>
      <p:sp>
        <p:nvSpPr>
          <p:cNvPr id="16" name="Rectangle: Rounded Corners 15">
            <a:extLst>
              <a:ext uri="{FF2B5EF4-FFF2-40B4-BE49-F238E27FC236}">
                <a16:creationId xmlns:a16="http://schemas.microsoft.com/office/drawing/2014/main" id="{68647CF5-FBF5-49CC-B366-54C6E4160D02}"/>
              </a:ext>
            </a:extLst>
          </p:cNvPr>
          <p:cNvSpPr>
            <a:spLocks noGrp="1"/>
          </p:cNvSpPr>
          <p:nvPr/>
        </p:nvSpPr>
        <p:spPr>
          <a:xfrm>
            <a:off x="4991100" y="1809750"/>
            <a:ext cx="1981200" cy="3067050"/>
          </a:xfrm>
          <a:prstGeom prst="roundRect">
            <a:avLst>
              <a:gd name="adj" fmla="val 9615"/>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7" name="Rectangle: Rounded Corners 16">
            <a:extLst>
              <a:ext uri="{FF2B5EF4-FFF2-40B4-BE49-F238E27FC236}">
                <a16:creationId xmlns:a16="http://schemas.microsoft.com/office/drawing/2014/main" id="{84232D7F-CA1F-4B93-A962-A96033CCD1E8}"/>
              </a:ext>
            </a:extLst>
          </p:cNvPr>
          <p:cNvSpPr>
            <a:spLocks noGrp="1"/>
          </p:cNvSpPr>
          <p:nvPr/>
        </p:nvSpPr>
        <p:spPr>
          <a:xfrm>
            <a:off x="4991100" y="1809750"/>
            <a:ext cx="1981200" cy="95250"/>
          </a:xfrm>
          <a:prstGeom prst="roundRect">
            <a:avLst>
              <a:gd name="adj" fmla="val 50000"/>
            </a:avLst>
          </a:prstGeom>
          <a:solidFill>
            <a:srgbClr val="745A9C"/>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BFA1CCA5-7FCB-42D4-A9DE-FD54218CDCBA}"/>
              </a:ext>
            </a:extLst>
          </p:cNvPr>
          <p:cNvSpPr>
            <a:spLocks noGrp="1"/>
          </p:cNvSpPr>
          <p:nvPr/>
        </p:nvSpPr>
        <p:spPr>
          <a:xfrm>
            <a:off x="5219700" y="2076450"/>
            <a:ext cx="571500" cy="323850"/>
          </a:xfrm>
          <a:prstGeom prst="rect">
            <a:avLst/>
          </a:prstGeom>
          <a:noFill/>
          <a:ln w="0">
            <a:noFill/>
          </a:ln>
        </p:spPr>
        <p:txBody>
          <a:bodyPr wrap="square" lIns="0" tIns="0" rIns="0" bIns="0" anchor="t">
            <a:normAutofit/>
          </a:bodyPr>
          <a:lstStyle/>
          <a:p>
            <a:pPr algn="l">
              <a:lnSpc>
                <a:spcPct val="100000"/>
              </a:lnSpc>
              <a:buNone/>
              <a:defRPr sz="1950" b="1">
                <a:solidFill>
                  <a:srgbClr val="745A9C"/>
                </a:solidFill>
                <a:latin typeface="Nimbus Sans"/>
                <a:ea typeface="Nimbus Sans"/>
                <a:cs typeface="Nimbus Sans"/>
              </a:defRPr>
            </a:pPr>
            <a:r>
              <a:rPr sz="1950" b="1">
                <a:solidFill>
                  <a:srgbClr val="745A9C"/>
                </a:solidFill>
                <a:latin typeface="Nimbus Sans"/>
                <a:ea typeface="Nimbus Sans"/>
                <a:cs typeface="Nimbus Sans"/>
              </a:rPr>
              <a:t>03</a:t>
            </a:r>
          </a:p>
        </p:txBody>
      </p:sp>
      <p:sp>
        <p:nvSpPr>
          <p:cNvPr id="19" name="Rectangle 18">
            <a:extLst>
              <a:ext uri="{FF2B5EF4-FFF2-40B4-BE49-F238E27FC236}">
                <a16:creationId xmlns:a16="http://schemas.microsoft.com/office/drawing/2014/main" id="{9E6C6498-ECCA-4029-A6AD-2B9B46E973B4}"/>
              </a:ext>
            </a:extLst>
          </p:cNvPr>
          <p:cNvSpPr>
            <a:spLocks noGrp="1"/>
          </p:cNvSpPr>
          <p:nvPr/>
        </p:nvSpPr>
        <p:spPr>
          <a:xfrm>
            <a:off x="5219700" y="2628900"/>
            <a:ext cx="1524000" cy="22860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PROCESSING</a:t>
            </a:r>
          </a:p>
        </p:txBody>
      </p:sp>
      <p:sp>
        <p:nvSpPr>
          <p:cNvPr id="20" name="Rectangle 19">
            <a:extLst>
              <a:ext uri="{FF2B5EF4-FFF2-40B4-BE49-F238E27FC236}">
                <a16:creationId xmlns:a16="http://schemas.microsoft.com/office/drawing/2014/main" id="{FF622D8C-1F5D-4187-9870-348B7133DC32}"/>
              </a:ext>
            </a:extLst>
          </p:cNvPr>
          <p:cNvSpPr>
            <a:spLocks noGrp="1"/>
          </p:cNvSpPr>
          <p:nvPr/>
        </p:nvSpPr>
        <p:spPr>
          <a:xfrm>
            <a:off x="5219700" y="3067050"/>
            <a:ext cx="1524000" cy="1200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Hardware and software amplify, filter, calculate and reject artefact.</a:t>
            </a:r>
          </a:p>
        </p:txBody>
      </p:sp>
      <p:sp>
        <p:nvSpPr>
          <p:cNvPr id="21" name="Rectangle: Rounded Corners 20">
            <a:extLst>
              <a:ext uri="{FF2B5EF4-FFF2-40B4-BE49-F238E27FC236}">
                <a16:creationId xmlns:a16="http://schemas.microsoft.com/office/drawing/2014/main" id="{39B565AC-40E4-4027-B303-4728816908A4}"/>
              </a:ext>
            </a:extLst>
          </p:cNvPr>
          <p:cNvSpPr>
            <a:spLocks noGrp="1"/>
          </p:cNvSpPr>
          <p:nvPr/>
        </p:nvSpPr>
        <p:spPr>
          <a:xfrm>
            <a:off x="7219950" y="1809750"/>
            <a:ext cx="1981200" cy="3067050"/>
          </a:xfrm>
          <a:prstGeom prst="roundRect">
            <a:avLst>
              <a:gd name="adj" fmla="val 9615"/>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2" name="Rectangle: Rounded Corners 21">
            <a:extLst>
              <a:ext uri="{FF2B5EF4-FFF2-40B4-BE49-F238E27FC236}">
                <a16:creationId xmlns:a16="http://schemas.microsoft.com/office/drawing/2014/main" id="{AEB8AAE7-0760-4588-ADF7-1AA72AA46ECB}"/>
              </a:ext>
            </a:extLst>
          </p:cNvPr>
          <p:cNvSpPr>
            <a:spLocks noGrp="1"/>
          </p:cNvSpPr>
          <p:nvPr/>
        </p:nvSpPr>
        <p:spPr>
          <a:xfrm>
            <a:off x="7219950" y="1809750"/>
            <a:ext cx="1981200" cy="95250"/>
          </a:xfrm>
          <a:prstGeom prst="roundRect">
            <a:avLst>
              <a:gd name="adj" fmla="val 50000"/>
            </a:avLst>
          </a:prstGeom>
          <a:solidFill>
            <a:srgbClr val="4477AA"/>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63539B99-8317-4A2A-BAF5-0994067E23A1}"/>
              </a:ext>
            </a:extLst>
          </p:cNvPr>
          <p:cNvSpPr>
            <a:spLocks noGrp="1"/>
          </p:cNvSpPr>
          <p:nvPr/>
        </p:nvSpPr>
        <p:spPr>
          <a:xfrm>
            <a:off x="7448550" y="2076450"/>
            <a:ext cx="571500" cy="323850"/>
          </a:xfrm>
          <a:prstGeom prst="rect">
            <a:avLst/>
          </a:prstGeom>
          <a:noFill/>
          <a:ln w="0">
            <a:noFill/>
          </a:ln>
        </p:spPr>
        <p:txBody>
          <a:bodyPr wrap="square" lIns="0" tIns="0" rIns="0" bIns="0" anchor="t">
            <a:normAutofit/>
          </a:bodyPr>
          <a:lstStyle/>
          <a:p>
            <a:pPr algn="l">
              <a:lnSpc>
                <a:spcPct val="100000"/>
              </a:lnSpc>
              <a:buNone/>
              <a:defRPr sz="1950" b="1">
                <a:solidFill>
                  <a:srgbClr val="4477AA"/>
                </a:solidFill>
                <a:latin typeface="Nimbus Sans"/>
                <a:ea typeface="Nimbus Sans"/>
                <a:cs typeface="Nimbus Sans"/>
              </a:defRPr>
            </a:pPr>
            <a:r>
              <a:rPr sz="1950" b="1">
                <a:solidFill>
                  <a:srgbClr val="4477AA"/>
                </a:solidFill>
                <a:latin typeface="Nimbus Sans"/>
                <a:ea typeface="Nimbus Sans"/>
                <a:cs typeface="Nimbus Sans"/>
              </a:rPr>
              <a:t>04</a:t>
            </a:r>
          </a:p>
        </p:txBody>
      </p:sp>
      <p:sp>
        <p:nvSpPr>
          <p:cNvPr id="24" name="Rectangle 23">
            <a:extLst>
              <a:ext uri="{FF2B5EF4-FFF2-40B4-BE49-F238E27FC236}">
                <a16:creationId xmlns:a16="http://schemas.microsoft.com/office/drawing/2014/main" id="{21235046-215C-4098-92C0-B5044994E96D}"/>
              </a:ext>
            </a:extLst>
          </p:cNvPr>
          <p:cNvSpPr>
            <a:spLocks noGrp="1"/>
          </p:cNvSpPr>
          <p:nvPr/>
        </p:nvSpPr>
        <p:spPr>
          <a:xfrm>
            <a:off x="7448550" y="2628900"/>
            <a:ext cx="1524000" cy="22860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DISPLAY</a:t>
            </a:r>
          </a:p>
        </p:txBody>
      </p:sp>
      <p:sp>
        <p:nvSpPr>
          <p:cNvPr id="25" name="Rectangle 24">
            <a:extLst>
              <a:ext uri="{FF2B5EF4-FFF2-40B4-BE49-F238E27FC236}">
                <a16:creationId xmlns:a16="http://schemas.microsoft.com/office/drawing/2014/main" id="{12C29209-58D4-468F-82DC-7226B88BDC9C}"/>
              </a:ext>
            </a:extLst>
          </p:cNvPr>
          <p:cNvSpPr>
            <a:spLocks noGrp="1"/>
          </p:cNvSpPr>
          <p:nvPr/>
        </p:nvSpPr>
        <p:spPr>
          <a:xfrm>
            <a:off x="7448550" y="3067050"/>
            <a:ext cx="1524000" cy="1200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The device presents a value, waveform, trend, warning or alarm.</a:t>
            </a:r>
          </a:p>
        </p:txBody>
      </p:sp>
      <p:sp>
        <p:nvSpPr>
          <p:cNvPr id="26" name="Rectangle: Rounded Corners 25">
            <a:extLst>
              <a:ext uri="{FF2B5EF4-FFF2-40B4-BE49-F238E27FC236}">
                <a16:creationId xmlns:a16="http://schemas.microsoft.com/office/drawing/2014/main" id="{B91B0F41-0B3B-4FEF-8043-A8BE31E57A72}"/>
              </a:ext>
            </a:extLst>
          </p:cNvPr>
          <p:cNvSpPr>
            <a:spLocks noGrp="1"/>
          </p:cNvSpPr>
          <p:nvPr/>
        </p:nvSpPr>
        <p:spPr>
          <a:xfrm>
            <a:off x="9448800" y="1809750"/>
            <a:ext cx="1981200" cy="3067050"/>
          </a:xfrm>
          <a:prstGeom prst="roundRect">
            <a:avLst>
              <a:gd name="adj" fmla="val 9615"/>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27" name="Rectangle: Rounded Corners 26">
            <a:extLst>
              <a:ext uri="{FF2B5EF4-FFF2-40B4-BE49-F238E27FC236}">
                <a16:creationId xmlns:a16="http://schemas.microsoft.com/office/drawing/2014/main" id="{70240EFF-D8F5-4F82-BB9B-F08E4E3A50C9}"/>
              </a:ext>
            </a:extLst>
          </p:cNvPr>
          <p:cNvSpPr>
            <a:spLocks noGrp="1"/>
          </p:cNvSpPr>
          <p:nvPr/>
        </p:nvSpPr>
        <p:spPr>
          <a:xfrm>
            <a:off x="9448800" y="1809750"/>
            <a:ext cx="1981200" cy="95250"/>
          </a:xfrm>
          <a:prstGeom prst="roundRect">
            <a:avLst>
              <a:gd name="adj" fmla="val 50000"/>
            </a:avLst>
          </a:prstGeom>
          <a:solidFill>
            <a:srgbClr val="138A8A"/>
          </a:solidFill>
          <a:ln w="0">
            <a:noFill/>
            <a:prstDash val="solid"/>
          </a:ln>
        </p:spPr>
        <p:txBody>
          <a:bodyPr/>
          <a:lstStyle/>
          <a:p>
            <a:endParaRPr lang="en-GB"/>
          </a:p>
        </p:txBody>
      </p:sp>
      <p:sp>
        <p:nvSpPr>
          <p:cNvPr id="28" name="Rectangle 27">
            <a:extLst>
              <a:ext uri="{FF2B5EF4-FFF2-40B4-BE49-F238E27FC236}">
                <a16:creationId xmlns:a16="http://schemas.microsoft.com/office/drawing/2014/main" id="{9D342B56-E363-474D-B8F5-B6ABAD5B4FB8}"/>
              </a:ext>
            </a:extLst>
          </p:cNvPr>
          <p:cNvSpPr>
            <a:spLocks noGrp="1"/>
          </p:cNvSpPr>
          <p:nvPr/>
        </p:nvSpPr>
        <p:spPr>
          <a:xfrm>
            <a:off x="9677400" y="2076450"/>
            <a:ext cx="571500" cy="323850"/>
          </a:xfrm>
          <a:prstGeom prst="rect">
            <a:avLst/>
          </a:prstGeom>
          <a:noFill/>
          <a:ln w="0">
            <a:noFill/>
          </a:ln>
        </p:spPr>
        <p:txBody>
          <a:bodyPr wrap="square" lIns="0" tIns="0" rIns="0" bIns="0" anchor="t">
            <a:normAutofit/>
          </a:bodyPr>
          <a:lstStyle/>
          <a:p>
            <a:pPr algn="l">
              <a:lnSpc>
                <a:spcPct val="100000"/>
              </a:lnSpc>
              <a:buNone/>
              <a:defRPr sz="1950" b="1">
                <a:solidFill>
                  <a:srgbClr val="138A8A"/>
                </a:solidFill>
                <a:latin typeface="Nimbus Sans"/>
                <a:ea typeface="Nimbus Sans"/>
                <a:cs typeface="Nimbus Sans"/>
              </a:defRPr>
            </a:pPr>
            <a:r>
              <a:rPr sz="1950" b="1">
                <a:solidFill>
                  <a:srgbClr val="138A8A"/>
                </a:solidFill>
                <a:latin typeface="Nimbus Sans"/>
                <a:ea typeface="Nimbus Sans"/>
                <a:cs typeface="Nimbus Sans"/>
              </a:rPr>
              <a:t>05</a:t>
            </a:r>
          </a:p>
        </p:txBody>
      </p:sp>
      <p:sp>
        <p:nvSpPr>
          <p:cNvPr id="29" name="Rectangle 28">
            <a:extLst>
              <a:ext uri="{FF2B5EF4-FFF2-40B4-BE49-F238E27FC236}">
                <a16:creationId xmlns:a16="http://schemas.microsoft.com/office/drawing/2014/main" id="{082E4601-FB4A-4EBA-971C-C02E6159B793}"/>
              </a:ext>
            </a:extLst>
          </p:cNvPr>
          <p:cNvSpPr>
            <a:spLocks noGrp="1"/>
          </p:cNvSpPr>
          <p:nvPr/>
        </p:nvSpPr>
        <p:spPr>
          <a:xfrm>
            <a:off x="9677400" y="2628900"/>
            <a:ext cx="1524000" cy="22860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CLINICAL DECISION</a:t>
            </a:r>
          </a:p>
        </p:txBody>
      </p:sp>
      <p:sp>
        <p:nvSpPr>
          <p:cNvPr id="30" name="Rectangle 29">
            <a:extLst>
              <a:ext uri="{FF2B5EF4-FFF2-40B4-BE49-F238E27FC236}">
                <a16:creationId xmlns:a16="http://schemas.microsoft.com/office/drawing/2014/main" id="{EFA2EE8B-0920-4D15-B68A-CE6FAFB6E681}"/>
              </a:ext>
            </a:extLst>
          </p:cNvPr>
          <p:cNvSpPr>
            <a:spLocks noGrp="1"/>
          </p:cNvSpPr>
          <p:nvPr/>
        </p:nvSpPr>
        <p:spPr>
          <a:xfrm>
            <a:off x="9677400" y="3067050"/>
            <a:ext cx="1524000" cy="1200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A trained person checks signal quality, context and consistency before acting.</a:t>
            </a:r>
          </a:p>
        </p:txBody>
      </p:sp>
      <p:sp>
        <p:nvSpPr>
          <p:cNvPr id="31" name="Rectangle: Rounded Corners 30">
            <a:extLst>
              <a:ext uri="{FF2B5EF4-FFF2-40B4-BE49-F238E27FC236}">
                <a16:creationId xmlns:a16="http://schemas.microsoft.com/office/drawing/2014/main" id="{1277AEEA-F293-4D83-8DD7-3B3DCD4FF66D}"/>
              </a:ext>
            </a:extLst>
          </p:cNvPr>
          <p:cNvSpPr>
            <a:spLocks noGrp="1"/>
          </p:cNvSpPr>
          <p:nvPr/>
        </p:nvSpPr>
        <p:spPr>
          <a:xfrm>
            <a:off x="533400" y="5238750"/>
            <a:ext cx="10934700" cy="762000"/>
          </a:xfrm>
          <a:prstGeom prst="roundRect">
            <a:avLst>
              <a:gd name="adj" fmla="val 22500"/>
            </a:avLst>
          </a:prstGeom>
          <a:solidFill>
            <a:srgbClr val="EAF0F7"/>
          </a:solidFill>
          <a:ln w="0">
            <a:noFill/>
            <a:prstDash val="solid"/>
          </a:ln>
        </p:spPr>
        <p:txBody>
          <a:bodyPr/>
          <a:lstStyle/>
          <a:p>
            <a:endParaRPr lang="en-GB"/>
          </a:p>
        </p:txBody>
      </p:sp>
      <p:sp>
        <p:nvSpPr>
          <p:cNvPr id="32" name="Rectangle 31">
            <a:extLst>
              <a:ext uri="{FF2B5EF4-FFF2-40B4-BE49-F238E27FC236}">
                <a16:creationId xmlns:a16="http://schemas.microsoft.com/office/drawing/2014/main" id="{A99F33A8-7EF5-427D-9580-A0463FCC97DA}"/>
              </a:ext>
            </a:extLst>
          </p:cNvPr>
          <p:cNvSpPr>
            <a:spLocks noGrp="1"/>
          </p:cNvSpPr>
          <p:nvPr/>
        </p:nvSpPr>
        <p:spPr>
          <a:xfrm>
            <a:off x="762000" y="5410200"/>
            <a:ext cx="1714500" cy="19050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Homeostasis link</a:t>
            </a:r>
          </a:p>
        </p:txBody>
      </p:sp>
      <p:sp>
        <p:nvSpPr>
          <p:cNvPr id="33" name="Rectangle 32">
            <a:extLst>
              <a:ext uri="{FF2B5EF4-FFF2-40B4-BE49-F238E27FC236}">
                <a16:creationId xmlns:a16="http://schemas.microsoft.com/office/drawing/2014/main" id="{51F1FEA4-4928-4BEB-955D-5F0B44175B9B}"/>
              </a:ext>
            </a:extLst>
          </p:cNvPr>
          <p:cNvSpPr>
            <a:spLocks noGrp="1"/>
          </p:cNvSpPr>
          <p:nvPr/>
        </p:nvSpPr>
        <p:spPr>
          <a:xfrm>
            <a:off x="2571750" y="5334000"/>
            <a:ext cx="8572500" cy="457200"/>
          </a:xfrm>
          <a:prstGeom prst="rect">
            <a:avLst/>
          </a:prstGeom>
          <a:noFill/>
          <a:ln w="0">
            <a:noFill/>
          </a:ln>
        </p:spPr>
        <p:txBody>
          <a:bodyPr wrap="square" lIns="0" tIns="0" rIns="0" bIns="0" anchor="t">
            <a:normAutofit/>
          </a:bodyPr>
          <a:lstStyle/>
          <a:p>
            <a:pPr algn="l">
              <a:lnSpc>
                <a:spcPct val="100000"/>
              </a:lnSpc>
              <a:buNone/>
              <a:defRPr sz="1425" b="1">
                <a:solidFill>
                  <a:srgbClr val="17324D"/>
                </a:solidFill>
                <a:latin typeface="Nimbus Sans"/>
                <a:ea typeface="Nimbus Sans"/>
                <a:cs typeface="Nimbus Sans"/>
              </a:defRPr>
            </a:pPr>
            <a:r>
              <a:rPr sz="1425" b="1">
                <a:solidFill>
                  <a:srgbClr val="17324D"/>
                </a:solidFill>
                <a:latin typeface="Nimbus Sans"/>
                <a:ea typeface="Nimbus Sans"/>
                <a:cs typeface="Nimbus Sans"/>
              </a:rPr>
              <a:t>Monitoring technology samples the body’s response to change. A reliable value requires adequate physiology, a suitable sensor, correct setup and a functioning device.</a:t>
            </a:r>
          </a:p>
        </p:txBody>
      </p:sp>
    </p:spTree>
    <p:extLst>
      <p:ext uri="{BB962C8B-B14F-4D97-AF65-F5344CB8AC3E}">
        <p14:creationId xmlns:p14="http://schemas.microsoft.com/office/powerpoint/2010/main" val="45611387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D8EE80E2-93AC-45D5-A9E2-CEF7A239F441}"/>
              </a:ext>
            </a:extLst>
          </p:cNvPr>
          <p:cNvSpPr>
            <a:spLocks noGrp="1"/>
          </p:cNvSpPr>
          <p:nvPr/>
        </p:nvSpPr>
        <p:spPr>
          <a:xfrm>
            <a:off x="0" y="0"/>
            <a:ext cx="152400" cy="6858000"/>
          </a:xfrm>
          <a:prstGeom prst="rect">
            <a:avLst/>
          </a:prstGeom>
          <a:solidFill>
            <a:srgbClr val="4477AA"/>
          </a:solidFill>
          <a:ln w="0">
            <a:noFill/>
            <a:prstDash val="solid"/>
          </a:ln>
        </p:spPr>
        <p:txBody>
          <a:bodyPr/>
          <a:lstStyle/>
          <a:p>
            <a:endParaRPr lang="en-GB"/>
          </a:p>
        </p:txBody>
      </p:sp>
      <p:sp>
        <p:nvSpPr>
          <p:cNvPr id="2" name="Rectangle 1">
            <a:extLst>
              <a:ext uri="{FF2B5EF4-FFF2-40B4-BE49-F238E27FC236}">
                <a16:creationId xmlns:a16="http://schemas.microsoft.com/office/drawing/2014/main" id="{97660AC5-F813-4BF6-9113-11B88529B1BE}"/>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Clinical engineering worked example: SpO₂ of 88%</a:t>
            </a:r>
          </a:p>
        </p:txBody>
      </p:sp>
      <p:sp>
        <p:nvSpPr>
          <p:cNvPr id="3" name="Rectangle 2">
            <a:extLst>
              <a:ext uri="{FF2B5EF4-FFF2-40B4-BE49-F238E27FC236}">
                <a16:creationId xmlns:a16="http://schemas.microsoft.com/office/drawing/2014/main" id="{810B0174-8443-468D-AB4B-24D09BA150E6}"/>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The waveform and the patient matter as much as the displayed number</a:t>
            </a:r>
          </a:p>
        </p:txBody>
      </p:sp>
      <p:sp>
        <p:nvSpPr>
          <p:cNvPr id="4" name="Straight Connector 3">
            <a:extLst>
              <a:ext uri="{FF2B5EF4-FFF2-40B4-BE49-F238E27FC236}">
                <a16:creationId xmlns:a16="http://schemas.microsoft.com/office/drawing/2014/main" id="{AE05A576-600C-42CB-8131-83C496C733CA}"/>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4F792FDA-8CD8-4815-BCDE-F928FD9092D5}"/>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477AA"/>
                </a:solidFill>
                <a:latin typeface="Nimbus Sans"/>
                <a:ea typeface="Nimbus Sans"/>
                <a:cs typeface="Nimbus Sans"/>
              </a:defRPr>
            </a:pPr>
            <a:r>
              <a:rPr sz="1200" b="1">
                <a:solidFill>
                  <a:srgbClr val="4477AA"/>
                </a:solidFill>
                <a:latin typeface="Nimbus Sans"/>
                <a:ea typeface="Nimbus Sans"/>
                <a:cs typeface="Nimbus Sans"/>
              </a:rPr>
              <a:t>28</a:t>
            </a:r>
          </a:p>
        </p:txBody>
      </p:sp>
      <p:sp>
        <p:nvSpPr>
          <p:cNvPr id="6" name="Rectangle: Rounded Corners 5">
            <a:extLst>
              <a:ext uri="{FF2B5EF4-FFF2-40B4-BE49-F238E27FC236}">
                <a16:creationId xmlns:a16="http://schemas.microsoft.com/office/drawing/2014/main" id="{4C5FDFD0-D60D-4396-8BA1-13AF4108542D}"/>
              </a:ext>
            </a:extLst>
          </p:cNvPr>
          <p:cNvSpPr>
            <a:spLocks noGrp="1"/>
          </p:cNvSpPr>
          <p:nvPr/>
        </p:nvSpPr>
        <p:spPr>
          <a:xfrm>
            <a:off x="533400" y="1581150"/>
            <a:ext cx="3333750" cy="4476750"/>
          </a:xfrm>
          <a:prstGeom prst="roundRect">
            <a:avLst>
              <a:gd name="adj" fmla="val 6286"/>
            </a:avLst>
          </a:prstGeom>
          <a:solidFill>
            <a:srgbClr val="17324D"/>
          </a:solidFill>
          <a:ln w="0">
            <a:noFill/>
            <a:prstDash val="solid"/>
          </a:ln>
        </p:spPr>
        <p:txBody>
          <a:bodyPr/>
          <a:lstStyle/>
          <a:p>
            <a:endParaRPr lang="en-GB"/>
          </a:p>
        </p:txBody>
      </p:sp>
      <p:sp>
        <p:nvSpPr>
          <p:cNvPr id="7" name="Rectangle: Rounded Corners 6">
            <a:extLst>
              <a:ext uri="{FF2B5EF4-FFF2-40B4-BE49-F238E27FC236}">
                <a16:creationId xmlns:a16="http://schemas.microsoft.com/office/drawing/2014/main" id="{1E799B9C-86F2-4304-9AA5-26AF44FBA0BF}"/>
              </a:ext>
            </a:extLst>
          </p:cNvPr>
          <p:cNvSpPr>
            <a:spLocks noGrp="1"/>
          </p:cNvSpPr>
          <p:nvPr/>
        </p:nvSpPr>
        <p:spPr>
          <a:xfrm>
            <a:off x="781050" y="1847850"/>
            <a:ext cx="1714500" cy="304800"/>
          </a:xfrm>
          <a:prstGeom prst="roundRect">
            <a:avLst>
              <a:gd name="adj" fmla="val 50000"/>
            </a:avLst>
          </a:prstGeom>
          <a:solidFill>
            <a:srgbClr val="4477AA"/>
          </a:solidFill>
          <a:ln w="0">
            <a:noFill/>
            <a:prstDash val="solid"/>
          </a:ln>
        </p:spPr>
        <p:txBody>
          <a:bodyPr/>
          <a:lstStyle/>
          <a:p>
            <a:endParaRPr lang="en-GB"/>
          </a:p>
        </p:txBody>
      </p:sp>
      <p:sp>
        <p:nvSpPr>
          <p:cNvPr id="8" name="Rectangle 7">
            <a:extLst>
              <a:ext uri="{FF2B5EF4-FFF2-40B4-BE49-F238E27FC236}">
                <a16:creationId xmlns:a16="http://schemas.microsoft.com/office/drawing/2014/main" id="{E09827BE-2A09-484B-899E-0E43FA305078}"/>
              </a:ext>
            </a:extLst>
          </p:cNvPr>
          <p:cNvSpPr>
            <a:spLocks noGrp="1"/>
          </p:cNvSpPr>
          <p:nvPr/>
        </p:nvSpPr>
        <p:spPr>
          <a:xfrm>
            <a:off x="876300" y="1876425"/>
            <a:ext cx="15240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DEVICE DISPLAY</a:t>
            </a:r>
          </a:p>
        </p:txBody>
      </p:sp>
      <p:sp>
        <p:nvSpPr>
          <p:cNvPr id="9" name="Rectangle 8">
            <a:extLst>
              <a:ext uri="{FF2B5EF4-FFF2-40B4-BE49-F238E27FC236}">
                <a16:creationId xmlns:a16="http://schemas.microsoft.com/office/drawing/2014/main" id="{B8FF61AB-FE1D-4C50-B2DA-CC3D13ADCCC3}"/>
              </a:ext>
            </a:extLst>
          </p:cNvPr>
          <p:cNvSpPr>
            <a:spLocks noGrp="1"/>
          </p:cNvSpPr>
          <p:nvPr/>
        </p:nvSpPr>
        <p:spPr>
          <a:xfrm>
            <a:off x="781050" y="2457450"/>
            <a:ext cx="2667000" cy="895350"/>
          </a:xfrm>
          <a:prstGeom prst="rect">
            <a:avLst/>
          </a:prstGeom>
          <a:noFill/>
          <a:ln w="0">
            <a:noFill/>
          </a:ln>
        </p:spPr>
        <p:txBody>
          <a:bodyPr wrap="square" lIns="0" tIns="0" rIns="0" bIns="0" anchor="t">
            <a:normAutofit fontScale="97917"/>
          </a:bodyPr>
          <a:lstStyle/>
          <a:p>
            <a:pPr algn="l">
              <a:lnSpc>
                <a:spcPct val="100000"/>
              </a:lnSpc>
              <a:buNone/>
              <a:defRPr sz="3000" b="1">
                <a:solidFill>
                  <a:srgbClr val="FFFFFF"/>
                </a:solidFill>
                <a:latin typeface="Nimbus Sans"/>
                <a:ea typeface="Nimbus Sans"/>
                <a:cs typeface="Nimbus Sans"/>
              </a:defRPr>
            </a:pPr>
            <a:r>
              <a:rPr sz="3000" b="1">
                <a:solidFill>
                  <a:srgbClr val="FFFFFF"/>
                </a:solidFill>
                <a:latin typeface="Nimbus Sans"/>
                <a:ea typeface="Nimbus Sans"/>
                <a:cs typeface="Nimbus Sans"/>
              </a:rPr>
              <a:t>SpO₂ 88%</a:t>
            </a:r>
          </a:p>
          <a:p>
            <a:pPr algn="l">
              <a:lnSpc>
                <a:spcPct val="100000"/>
              </a:lnSpc>
              <a:buNone/>
              <a:defRPr sz="3000" b="1">
                <a:solidFill>
                  <a:srgbClr val="FFFFFF"/>
                </a:solidFill>
                <a:latin typeface="Nimbus Sans"/>
                <a:ea typeface="Nimbus Sans"/>
                <a:cs typeface="Nimbus Sans"/>
              </a:defRPr>
            </a:pPr>
            <a:r>
              <a:rPr sz="3000" b="1">
                <a:solidFill>
                  <a:srgbClr val="FFFFFF"/>
                </a:solidFill>
                <a:latin typeface="Nimbus Sans"/>
                <a:ea typeface="Nimbus Sans"/>
                <a:cs typeface="Nimbus Sans"/>
              </a:rPr>
              <a:t>Pulse 46 bpm</a:t>
            </a:r>
          </a:p>
        </p:txBody>
      </p:sp>
      <p:sp>
        <p:nvSpPr>
          <p:cNvPr id="10" name="Rectangle 9">
            <a:extLst>
              <a:ext uri="{FF2B5EF4-FFF2-40B4-BE49-F238E27FC236}">
                <a16:creationId xmlns:a16="http://schemas.microsoft.com/office/drawing/2014/main" id="{69ABAE8A-432B-43E9-9F39-912B8F434B3B}"/>
              </a:ext>
            </a:extLst>
          </p:cNvPr>
          <p:cNvSpPr>
            <a:spLocks noGrp="1"/>
          </p:cNvSpPr>
          <p:nvPr/>
        </p:nvSpPr>
        <p:spPr>
          <a:xfrm>
            <a:off x="781050" y="3771900"/>
            <a:ext cx="2667000" cy="1047750"/>
          </a:xfrm>
          <a:prstGeom prst="rect">
            <a:avLst/>
          </a:prstGeom>
          <a:noFill/>
          <a:ln w="0">
            <a:noFill/>
          </a:ln>
        </p:spPr>
        <p:txBody>
          <a:bodyPr wrap="square" lIns="0" tIns="0" rIns="0" bIns="0" anchor="t">
            <a:normAutofit/>
          </a:bodyPr>
          <a:lstStyle/>
          <a:p>
            <a:pPr algn="l">
              <a:lnSpc>
                <a:spcPct val="100000"/>
              </a:lnSpc>
              <a:buNone/>
              <a:defRPr sz="1500" b="0">
                <a:solidFill>
                  <a:srgbClr val="DDE8ED"/>
                </a:solidFill>
                <a:latin typeface="Nimbus Sans"/>
                <a:ea typeface="Nimbus Sans"/>
                <a:cs typeface="Nimbus Sans"/>
              </a:defRPr>
            </a:pPr>
            <a:r>
              <a:rPr sz="1500" b="0">
                <a:solidFill>
                  <a:srgbClr val="DDE8ED"/>
                </a:solidFill>
                <a:latin typeface="Nimbus Sans"/>
                <a:ea typeface="Nimbus Sans"/>
                <a:cs typeface="Nimbus Sans"/>
              </a:rPr>
              <a:t>The patient is talking comfortably. Their hands are cold and the pulse waveform is weak and unstable.</a:t>
            </a:r>
          </a:p>
        </p:txBody>
      </p:sp>
      <p:sp>
        <p:nvSpPr>
          <p:cNvPr id="11" name="Rectangle 10">
            <a:extLst>
              <a:ext uri="{FF2B5EF4-FFF2-40B4-BE49-F238E27FC236}">
                <a16:creationId xmlns:a16="http://schemas.microsoft.com/office/drawing/2014/main" id="{F09C5B7E-7033-40EE-887F-0695628F564B}"/>
              </a:ext>
            </a:extLst>
          </p:cNvPr>
          <p:cNvSpPr>
            <a:spLocks noGrp="1"/>
          </p:cNvSpPr>
          <p:nvPr/>
        </p:nvSpPr>
        <p:spPr>
          <a:xfrm>
            <a:off x="781050" y="5295900"/>
            <a:ext cx="2667000" cy="419100"/>
          </a:xfrm>
          <a:prstGeom prst="rect">
            <a:avLst/>
          </a:prstGeom>
          <a:noFill/>
          <a:ln w="0">
            <a:noFill/>
          </a:ln>
        </p:spPr>
        <p:txBody>
          <a:bodyPr wrap="square" lIns="0" tIns="0" rIns="0" bIns="0" anchor="t">
            <a:normAutofit/>
          </a:bodyPr>
          <a:lstStyle/>
          <a:p>
            <a:pPr algn="l">
              <a:lnSpc>
                <a:spcPct val="100000"/>
              </a:lnSpc>
              <a:buNone/>
              <a:defRPr sz="1275" b="1">
                <a:solidFill>
                  <a:srgbClr val="AFC3CE"/>
                </a:solidFill>
                <a:latin typeface="Nimbus Sans"/>
                <a:ea typeface="Nimbus Sans"/>
                <a:cs typeface="Nimbus Sans"/>
              </a:defRPr>
            </a:pPr>
            <a:r>
              <a:rPr sz="1275" b="1">
                <a:solidFill>
                  <a:srgbClr val="AFC3CE"/>
                </a:solidFill>
                <a:latin typeface="Nimbus Sans"/>
                <a:ea typeface="Nimbus Sans"/>
                <a:cs typeface="Nimbus Sans"/>
              </a:rPr>
              <a:t>Question: valid hypoxaemia or unreliable signal?</a:t>
            </a:r>
          </a:p>
        </p:txBody>
      </p:sp>
      <p:sp>
        <p:nvSpPr>
          <p:cNvPr id="12" name="Rectangle 11">
            <a:extLst>
              <a:ext uri="{FF2B5EF4-FFF2-40B4-BE49-F238E27FC236}">
                <a16:creationId xmlns:a16="http://schemas.microsoft.com/office/drawing/2014/main" id="{B46E9C6B-F52F-47F6-819D-61E60AC68ECE}"/>
              </a:ext>
            </a:extLst>
          </p:cNvPr>
          <p:cNvSpPr>
            <a:spLocks noGrp="1"/>
          </p:cNvSpPr>
          <p:nvPr/>
        </p:nvSpPr>
        <p:spPr>
          <a:xfrm>
            <a:off x="4267200" y="162877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72A8C7"/>
                </a:solidFill>
                <a:latin typeface="Nimbus Sans"/>
                <a:ea typeface="Nimbus Sans"/>
                <a:cs typeface="Nimbus Sans"/>
              </a:defRPr>
            </a:pPr>
            <a:r>
              <a:rPr sz="975" b="1">
                <a:solidFill>
                  <a:srgbClr val="72A8C7"/>
                </a:solidFill>
                <a:latin typeface="Nimbus Sans"/>
                <a:ea typeface="Nimbus Sans"/>
                <a:cs typeface="Nimbus Sans"/>
              </a:rPr>
              <a:t>PHYSIOLOGY</a:t>
            </a:r>
          </a:p>
        </p:txBody>
      </p:sp>
      <p:sp>
        <p:nvSpPr>
          <p:cNvPr id="13" name="Rectangle 12">
            <a:extLst>
              <a:ext uri="{FF2B5EF4-FFF2-40B4-BE49-F238E27FC236}">
                <a16:creationId xmlns:a16="http://schemas.microsoft.com/office/drawing/2014/main" id="{FB3184CE-BEC7-4291-9B9F-8D8F41498DD5}"/>
              </a:ext>
            </a:extLst>
          </p:cNvPr>
          <p:cNvSpPr>
            <a:spLocks noGrp="1"/>
          </p:cNvSpPr>
          <p:nvPr/>
        </p:nvSpPr>
        <p:spPr>
          <a:xfrm>
            <a:off x="6076950" y="1600200"/>
            <a:ext cx="5143500" cy="552450"/>
          </a:xfrm>
          <a:prstGeom prst="rect">
            <a:avLst/>
          </a:prstGeom>
          <a:noFill/>
          <a:ln w="0">
            <a:noFill/>
          </a:ln>
        </p:spPr>
        <p:txBody>
          <a:bodyPr wrap="square" lIns="0" tIns="0" rIns="0" bIns="0" anchor="t">
            <a:normAutofit fontScale="94771"/>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Pulse oximetry estimates arterial oxygen saturation from pulsatile red and infrared light absorption. Healthy adults commonly read 95–100%, but prescribed targets and clinical context take priority.</a:t>
            </a:r>
          </a:p>
        </p:txBody>
      </p:sp>
      <p:sp>
        <p:nvSpPr>
          <p:cNvPr id="14" name="Straight Connector 13">
            <a:extLst>
              <a:ext uri="{FF2B5EF4-FFF2-40B4-BE49-F238E27FC236}">
                <a16:creationId xmlns:a16="http://schemas.microsoft.com/office/drawing/2014/main" id="{E5DE88F7-3361-4A84-83D4-FC8A5A44BA04}"/>
              </a:ext>
            </a:extLst>
          </p:cNvPr>
          <p:cNvSpPr>
            <a:spLocks noGrp="1"/>
          </p:cNvSpPr>
          <p:nvPr/>
        </p:nvSpPr>
        <p:spPr>
          <a:xfrm>
            <a:off x="4267200" y="2305050"/>
            <a:ext cx="6953250" cy="0"/>
          </a:xfrm>
          <a:prstGeom prst="line">
            <a:avLst/>
          </a:prstGeom>
          <a:noFill/>
          <a:ln w="9525">
            <a:solidFill>
              <a:srgbClr val="D8E0E3"/>
            </a:solidFill>
            <a:prstDash val="solid"/>
          </a:ln>
        </p:spPr>
        <p:txBody>
          <a:bodyPr/>
          <a:lstStyle/>
          <a:p>
            <a:endParaRPr lang="en-GB"/>
          </a:p>
        </p:txBody>
      </p:sp>
      <p:sp>
        <p:nvSpPr>
          <p:cNvPr id="15" name="Rectangle 14">
            <a:extLst>
              <a:ext uri="{FF2B5EF4-FFF2-40B4-BE49-F238E27FC236}">
                <a16:creationId xmlns:a16="http://schemas.microsoft.com/office/drawing/2014/main" id="{D9C39E00-153A-47EF-867B-75CE48539B35}"/>
              </a:ext>
            </a:extLst>
          </p:cNvPr>
          <p:cNvSpPr>
            <a:spLocks noGrp="1"/>
          </p:cNvSpPr>
          <p:nvPr/>
        </p:nvSpPr>
        <p:spPr>
          <a:xfrm>
            <a:off x="4267200" y="248602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PATIENT</a:t>
            </a:r>
          </a:p>
        </p:txBody>
      </p:sp>
      <p:sp>
        <p:nvSpPr>
          <p:cNvPr id="16" name="Rectangle 15">
            <a:extLst>
              <a:ext uri="{FF2B5EF4-FFF2-40B4-BE49-F238E27FC236}">
                <a16:creationId xmlns:a16="http://schemas.microsoft.com/office/drawing/2014/main" id="{946A8FE2-C48D-4C6C-87B8-B63B3722853B}"/>
              </a:ext>
            </a:extLst>
          </p:cNvPr>
          <p:cNvSpPr>
            <a:spLocks noGrp="1"/>
          </p:cNvSpPr>
          <p:nvPr/>
        </p:nvSpPr>
        <p:spPr>
          <a:xfrm>
            <a:off x="6076950" y="2457450"/>
            <a:ext cx="5143500" cy="5524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Cold peripheries or poor perfusion weaken the pulsatile signal. Movement can corrupt the calculation.</a:t>
            </a:r>
          </a:p>
        </p:txBody>
      </p:sp>
      <p:sp>
        <p:nvSpPr>
          <p:cNvPr id="17" name="Straight Connector 16">
            <a:extLst>
              <a:ext uri="{FF2B5EF4-FFF2-40B4-BE49-F238E27FC236}">
                <a16:creationId xmlns:a16="http://schemas.microsoft.com/office/drawing/2014/main" id="{19A8C126-AD48-4A86-BE96-DBCFE55C50CF}"/>
              </a:ext>
            </a:extLst>
          </p:cNvPr>
          <p:cNvSpPr>
            <a:spLocks noGrp="1"/>
          </p:cNvSpPr>
          <p:nvPr/>
        </p:nvSpPr>
        <p:spPr>
          <a:xfrm>
            <a:off x="4267200" y="3162300"/>
            <a:ext cx="6953250" cy="0"/>
          </a:xfrm>
          <a:prstGeom prst="line">
            <a:avLst/>
          </a:prstGeom>
          <a:noFill/>
          <a:ln w="9525">
            <a:solidFill>
              <a:srgbClr val="D8E0E3"/>
            </a:solidFill>
            <a:prstDash val="solid"/>
          </a:ln>
        </p:spPr>
        <p:txBody>
          <a:bodyPr/>
          <a:lstStyle/>
          <a:p>
            <a:endParaRPr lang="en-GB"/>
          </a:p>
        </p:txBody>
      </p:sp>
      <p:sp>
        <p:nvSpPr>
          <p:cNvPr id="18" name="Rectangle 17">
            <a:extLst>
              <a:ext uri="{FF2B5EF4-FFF2-40B4-BE49-F238E27FC236}">
                <a16:creationId xmlns:a16="http://schemas.microsoft.com/office/drawing/2014/main" id="{77FD7625-67F0-4555-9F22-25D86B2E8B70}"/>
              </a:ext>
            </a:extLst>
          </p:cNvPr>
          <p:cNvSpPr>
            <a:spLocks noGrp="1"/>
          </p:cNvSpPr>
          <p:nvPr/>
        </p:nvSpPr>
        <p:spPr>
          <a:xfrm>
            <a:off x="4267200" y="334327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ENVIRONMENT</a:t>
            </a:r>
          </a:p>
        </p:txBody>
      </p:sp>
      <p:sp>
        <p:nvSpPr>
          <p:cNvPr id="19" name="Rectangle 18">
            <a:extLst>
              <a:ext uri="{FF2B5EF4-FFF2-40B4-BE49-F238E27FC236}">
                <a16:creationId xmlns:a16="http://schemas.microsoft.com/office/drawing/2014/main" id="{72B9A3B8-0CE8-448F-98F1-D44FC2F91BA6}"/>
              </a:ext>
            </a:extLst>
          </p:cNvPr>
          <p:cNvSpPr>
            <a:spLocks noGrp="1"/>
          </p:cNvSpPr>
          <p:nvPr/>
        </p:nvSpPr>
        <p:spPr>
          <a:xfrm>
            <a:off x="6076950" y="3314700"/>
            <a:ext cx="5143500" cy="5524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Strong ambient light may interfere with optical sensing.</a:t>
            </a:r>
          </a:p>
        </p:txBody>
      </p:sp>
      <p:sp>
        <p:nvSpPr>
          <p:cNvPr id="20" name="Straight Connector 19">
            <a:extLst>
              <a:ext uri="{FF2B5EF4-FFF2-40B4-BE49-F238E27FC236}">
                <a16:creationId xmlns:a16="http://schemas.microsoft.com/office/drawing/2014/main" id="{CE3E4EA5-E596-48B2-9D2F-57D8537C72AB}"/>
              </a:ext>
            </a:extLst>
          </p:cNvPr>
          <p:cNvSpPr>
            <a:spLocks noGrp="1"/>
          </p:cNvSpPr>
          <p:nvPr/>
        </p:nvSpPr>
        <p:spPr>
          <a:xfrm>
            <a:off x="4267200" y="4019550"/>
            <a:ext cx="6953250" cy="0"/>
          </a:xfrm>
          <a:prstGeom prst="line">
            <a:avLst/>
          </a:prstGeom>
          <a:noFill/>
          <a:ln w="9525">
            <a:solidFill>
              <a:srgbClr val="D8E0E3"/>
            </a:solidFill>
            <a:prstDash val="solid"/>
          </a:ln>
        </p:spPr>
        <p:txBody>
          <a:bodyPr/>
          <a:lstStyle/>
          <a:p>
            <a:endParaRPr lang="en-GB"/>
          </a:p>
        </p:txBody>
      </p:sp>
      <p:sp>
        <p:nvSpPr>
          <p:cNvPr id="21" name="Rectangle 20">
            <a:extLst>
              <a:ext uri="{FF2B5EF4-FFF2-40B4-BE49-F238E27FC236}">
                <a16:creationId xmlns:a16="http://schemas.microsoft.com/office/drawing/2014/main" id="{8890EC5A-AC90-4EEC-BC99-433E24CCE955}"/>
              </a:ext>
            </a:extLst>
          </p:cNvPr>
          <p:cNvSpPr>
            <a:spLocks noGrp="1"/>
          </p:cNvSpPr>
          <p:nvPr/>
        </p:nvSpPr>
        <p:spPr>
          <a:xfrm>
            <a:off x="4267200" y="420052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EQUIPMENT / TECHNIQUE</a:t>
            </a:r>
          </a:p>
        </p:txBody>
      </p:sp>
      <p:sp>
        <p:nvSpPr>
          <p:cNvPr id="22" name="Rectangle 21">
            <a:extLst>
              <a:ext uri="{FF2B5EF4-FFF2-40B4-BE49-F238E27FC236}">
                <a16:creationId xmlns:a16="http://schemas.microsoft.com/office/drawing/2014/main" id="{6B9B88C2-584F-49C0-9C99-840463251DCC}"/>
              </a:ext>
            </a:extLst>
          </p:cNvPr>
          <p:cNvSpPr>
            <a:spLocks noGrp="1"/>
          </p:cNvSpPr>
          <p:nvPr/>
        </p:nvSpPr>
        <p:spPr>
          <a:xfrm>
            <a:off x="6076950" y="4171950"/>
            <a:ext cx="5143500" cy="5524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Probe misplacement, wrong probe size, nail products, cable damage or device fault may alter accuracy.</a:t>
            </a:r>
          </a:p>
        </p:txBody>
      </p:sp>
      <p:sp>
        <p:nvSpPr>
          <p:cNvPr id="23" name="Straight Connector 22">
            <a:extLst>
              <a:ext uri="{FF2B5EF4-FFF2-40B4-BE49-F238E27FC236}">
                <a16:creationId xmlns:a16="http://schemas.microsoft.com/office/drawing/2014/main" id="{7A8D0841-DFCD-4843-8476-CA98C0C738F3}"/>
              </a:ext>
            </a:extLst>
          </p:cNvPr>
          <p:cNvSpPr>
            <a:spLocks noGrp="1"/>
          </p:cNvSpPr>
          <p:nvPr/>
        </p:nvSpPr>
        <p:spPr>
          <a:xfrm>
            <a:off x="4267200" y="4876800"/>
            <a:ext cx="6953250" cy="0"/>
          </a:xfrm>
          <a:prstGeom prst="line">
            <a:avLst/>
          </a:prstGeom>
          <a:noFill/>
          <a:ln w="9525">
            <a:solidFill>
              <a:srgbClr val="D8E0E3"/>
            </a:solidFill>
            <a:prstDash val="solid"/>
          </a:ln>
        </p:spPr>
        <p:txBody>
          <a:bodyPr/>
          <a:lstStyle/>
          <a:p>
            <a:endParaRPr lang="en-GB"/>
          </a:p>
        </p:txBody>
      </p:sp>
      <p:sp>
        <p:nvSpPr>
          <p:cNvPr id="24" name="Rectangle 23">
            <a:extLst>
              <a:ext uri="{FF2B5EF4-FFF2-40B4-BE49-F238E27FC236}">
                <a16:creationId xmlns:a16="http://schemas.microsoft.com/office/drawing/2014/main" id="{0A11FF19-1A97-4753-BABD-CB7BC8BF21B2}"/>
              </a:ext>
            </a:extLst>
          </p:cNvPr>
          <p:cNvSpPr>
            <a:spLocks noGrp="1"/>
          </p:cNvSpPr>
          <p:nvPr/>
        </p:nvSpPr>
        <p:spPr>
          <a:xfrm>
            <a:off x="4267200" y="505777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PATHOLOGY</a:t>
            </a:r>
          </a:p>
        </p:txBody>
      </p:sp>
      <p:sp>
        <p:nvSpPr>
          <p:cNvPr id="25" name="Rectangle 24">
            <a:extLst>
              <a:ext uri="{FF2B5EF4-FFF2-40B4-BE49-F238E27FC236}">
                <a16:creationId xmlns:a16="http://schemas.microsoft.com/office/drawing/2014/main" id="{91028AFB-8B8D-4580-8157-9EC5F2A073EE}"/>
              </a:ext>
            </a:extLst>
          </p:cNvPr>
          <p:cNvSpPr>
            <a:spLocks noGrp="1"/>
          </p:cNvSpPr>
          <p:nvPr/>
        </p:nvSpPr>
        <p:spPr>
          <a:xfrm>
            <a:off x="6076950" y="5029200"/>
            <a:ext cx="5143500" cy="552450"/>
          </a:xfrm>
          <a:prstGeom prst="rect">
            <a:avLst/>
          </a:prstGeom>
          <a:noFill/>
          <a:ln w="0">
            <a:noFill/>
          </a:ln>
        </p:spPr>
        <p:txBody>
          <a:bodyPr wrap="square" lIns="0" tIns="0" rIns="0" bIns="0" anchor="t">
            <a:normAutofit/>
          </a:bodyPr>
          <a:lstStyle/>
          <a:p>
            <a:pPr algn="l">
              <a:lnSpc>
                <a:spcPct val="100000"/>
              </a:lnSpc>
              <a:buNone/>
              <a:defRPr sz="1275" b="1">
                <a:solidFill>
                  <a:srgbClr val="183042"/>
                </a:solidFill>
                <a:latin typeface="Nimbus Sans"/>
                <a:ea typeface="Nimbus Sans"/>
                <a:cs typeface="Nimbus Sans"/>
              </a:defRPr>
            </a:pPr>
            <a:r>
              <a:rPr sz="1275" b="1">
                <a:solidFill>
                  <a:srgbClr val="183042"/>
                </a:solidFill>
                <a:latin typeface="Nimbus Sans"/>
                <a:ea typeface="Nimbus Sans"/>
                <a:cs typeface="Nimbus Sans"/>
              </a:rPr>
              <a:t>True hypoxaemia remains possible and must not be dismissed because artefact is suspected.</a:t>
            </a:r>
          </a:p>
        </p:txBody>
      </p:sp>
      <p:sp>
        <p:nvSpPr>
          <p:cNvPr id="26" name="Rectangle: Rounded Corners 25">
            <a:extLst>
              <a:ext uri="{FF2B5EF4-FFF2-40B4-BE49-F238E27FC236}">
                <a16:creationId xmlns:a16="http://schemas.microsoft.com/office/drawing/2014/main" id="{8145AA5F-5563-48F5-B17B-5D7951870386}"/>
              </a:ext>
            </a:extLst>
          </p:cNvPr>
          <p:cNvSpPr>
            <a:spLocks noGrp="1"/>
          </p:cNvSpPr>
          <p:nvPr/>
        </p:nvSpPr>
        <p:spPr>
          <a:xfrm>
            <a:off x="4267200" y="5886450"/>
            <a:ext cx="6953250" cy="381000"/>
          </a:xfrm>
          <a:prstGeom prst="roundRect">
            <a:avLst>
              <a:gd name="adj" fmla="val 25000"/>
            </a:avLst>
          </a:prstGeom>
          <a:solidFill>
            <a:srgbClr val="EAF0F7"/>
          </a:solidFill>
          <a:ln w="0">
            <a:noFill/>
            <a:prstDash val="solid"/>
          </a:ln>
        </p:spPr>
        <p:txBody>
          <a:bodyPr/>
          <a:lstStyle/>
          <a:p>
            <a:endParaRPr lang="en-GB"/>
          </a:p>
        </p:txBody>
      </p:sp>
      <p:sp>
        <p:nvSpPr>
          <p:cNvPr id="27" name="Rectangle 26">
            <a:extLst>
              <a:ext uri="{FF2B5EF4-FFF2-40B4-BE49-F238E27FC236}">
                <a16:creationId xmlns:a16="http://schemas.microsoft.com/office/drawing/2014/main" id="{AF024396-B69A-4D5F-ADA0-D1F0DE2D17D9}"/>
              </a:ext>
            </a:extLst>
          </p:cNvPr>
          <p:cNvSpPr>
            <a:spLocks noGrp="1"/>
          </p:cNvSpPr>
          <p:nvPr/>
        </p:nvSpPr>
        <p:spPr>
          <a:xfrm>
            <a:off x="4400550" y="5962650"/>
            <a:ext cx="6686550" cy="190500"/>
          </a:xfrm>
          <a:prstGeom prst="rect">
            <a:avLst/>
          </a:prstGeom>
          <a:noFill/>
          <a:ln w="0">
            <a:noFill/>
          </a:ln>
        </p:spPr>
        <p:txBody>
          <a:bodyPr wrap="square" lIns="0" tIns="0" rIns="0" bIns="0" anchor="t">
            <a:normAutofit fontScale="88411"/>
          </a:bodyPr>
          <a:lstStyle/>
          <a:p>
            <a:pPr algn="ctr">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Action: assess the patient, warm/reposition the site, confirm the pulse and waveform, repeat, then escalate persistent abnormality.</a:t>
            </a:r>
          </a:p>
        </p:txBody>
      </p:sp>
    </p:spTree>
    <p:extLst>
      <p:ext uri="{BB962C8B-B14F-4D97-AF65-F5344CB8AC3E}">
        <p14:creationId xmlns:p14="http://schemas.microsoft.com/office/powerpoint/2010/main" val="94136376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ECF039EA-ABFD-4C59-9DD4-74EAC5C96B73}"/>
              </a:ext>
            </a:extLst>
          </p:cNvPr>
          <p:cNvSpPr>
            <a:spLocks noGrp="1"/>
          </p:cNvSpPr>
          <p:nvPr/>
        </p:nvSpPr>
        <p:spPr>
          <a:xfrm>
            <a:off x="0" y="0"/>
            <a:ext cx="152400" cy="6858000"/>
          </a:xfrm>
          <a:prstGeom prst="rect">
            <a:avLst/>
          </a:prstGeom>
          <a:solidFill>
            <a:srgbClr val="72A8C7"/>
          </a:solidFill>
          <a:ln w="0">
            <a:noFill/>
            <a:prstDash val="solid"/>
          </a:ln>
        </p:spPr>
        <p:txBody>
          <a:bodyPr/>
          <a:lstStyle/>
          <a:p>
            <a:endParaRPr lang="en-GB"/>
          </a:p>
        </p:txBody>
      </p:sp>
      <p:sp>
        <p:nvSpPr>
          <p:cNvPr id="2" name="Rectangle 1">
            <a:extLst>
              <a:ext uri="{FF2B5EF4-FFF2-40B4-BE49-F238E27FC236}">
                <a16:creationId xmlns:a16="http://schemas.microsoft.com/office/drawing/2014/main" id="{76DC7A04-D00A-4A1D-A8A9-87B35DAA72DF}"/>
              </a:ext>
            </a:extLst>
          </p:cNvPr>
          <p:cNvSpPr>
            <a:spLocks noGrp="1"/>
          </p:cNvSpPr>
          <p:nvPr/>
        </p:nvSpPr>
        <p:spPr>
          <a:xfrm>
            <a:off x="514350" y="323850"/>
            <a:ext cx="9810750" cy="590550"/>
          </a:xfrm>
          <a:prstGeom prst="rect">
            <a:avLst/>
          </a:prstGeom>
          <a:noFill/>
          <a:ln w="0">
            <a:noFill/>
          </a:ln>
        </p:spPr>
        <p:txBody>
          <a:bodyPr wrap="square" lIns="0" tIns="0" rIns="0" bIns="0" anchor="t">
            <a:normAutofit fontScale="99012"/>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Respiratory and sleep physiology: ventilation protects pH</a:t>
            </a:r>
          </a:p>
        </p:txBody>
      </p:sp>
      <p:sp>
        <p:nvSpPr>
          <p:cNvPr id="3" name="Rectangle 2">
            <a:extLst>
              <a:ext uri="{FF2B5EF4-FFF2-40B4-BE49-F238E27FC236}">
                <a16:creationId xmlns:a16="http://schemas.microsoft.com/office/drawing/2014/main" id="{7DFB2B40-33E7-4CC0-8231-0FE06A42A9D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Breathing links lungs, blood, brain, muscles and kidneys</a:t>
            </a:r>
          </a:p>
        </p:txBody>
      </p:sp>
      <p:sp>
        <p:nvSpPr>
          <p:cNvPr id="4" name="Straight Connector 3">
            <a:extLst>
              <a:ext uri="{FF2B5EF4-FFF2-40B4-BE49-F238E27FC236}">
                <a16:creationId xmlns:a16="http://schemas.microsoft.com/office/drawing/2014/main" id="{376AE614-5647-4B13-A47D-3D3FB5958DD9}"/>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24063E1A-B010-48BD-88DD-3357BB0338B3}"/>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2A8C7"/>
                </a:solidFill>
                <a:latin typeface="Nimbus Sans"/>
                <a:ea typeface="Nimbus Sans"/>
                <a:cs typeface="Nimbus Sans"/>
              </a:defRPr>
            </a:pPr>
            <a:r>
              <a:rPr sz="1200" b="1">
                <a:solidFill>
                  <a:srgbClr val="72A8C7"/>
                </a:solidFill>
                <a:latin typeface="Nimbus Sans"/>
                <a:ea typeface="Nimbus Sans"/>
                <a:cs typeface="Nimbus Sans"/>
              </a:rPr>
              <a:t>31</a:t>
            </a:r>
          </a:p>
        </p:txBody>
      </p:sp>
      <p:sp>
        <p:nvSpPr>
          <p:cNvPr id="6" name="Rectangle: Rounded Corners 5">
            <a:extLst>
              <a:ext uri="{FF2B5EF4-FFF2-40B4-BE49-F238E27FC236}">
                <a16:creationId xmlns:a16="http://schemas.microsoft.com/office/drawing/2014/main" id="{8AE864D7-553C-4258-96BF-263E925B75B4}"/>
              </a:ext>
            </a:extLst>
          </p:cNvPr>
          <p:cNvSpPr>
            <a:spLocks noGrp="1"/>
          </p:cNvSpPr>
          <p:nvPr/>
        </p:nvSpPr>
        <p:spPr>
          <a:xfrm>
            <a:off x="514350" y="1657350"/>
            <a:ext cx="3714750" cy="4000500"/>
          </a:xfrm>
          <a:prstGeom prst="roundRect">
            <a:avLst>
              <a:gd name="adj" fmla="val 5641"/>
            </a:avLst>
          </a:prstGeom>
          <a:solidFill>
            <a:srgbClr val="FFFFFF"/>
          </a:solidFill>
          <a:ln w="9525">
            <a:solidFill>
              <a:srgbClr val="E3E8EA"/>
            </a:solidFill>
            <a:prstDash val="solid"/>
          </a:ln>
        </p:spPr>
        <p:style>
          <a:lnRef idx="0">
            <a:scrgbClr r="0" g="0" b="0"/>
          </a:lnRef>
          <a:fillRef idx="0">
            <a:scrgbClr r="0" g="0" b="0"/>
          </a:fillRef>
          <a:effectRef idx="6">
            <a:scrgbClr r="0" g="0" b="0"/>
          </a:effectRef>
          <a:fontRef idx="major"/>
        </p:style>
        <p:txBody>
          <a:bodyPr/>
          <a:lstStyle/>
          <a:p>
            <a:endParaRPr lang="en-GB"/>
          </a:p>
        </p:txBody>
      </p:sp>
      <p:pic>
        <p:nvPicPr>
          <p:cNvPr id="28" name="Picture 27"/>
          <p:cNvPicPr>
            <a:picLocks noChangeAspect="1"/>
          </p:cNvPicPr>
          <p:nvPr/>
        </p:nvPicPr>
        <p:blipFill>
          <a:blip r:embed="rId3"/>
          <a:stretch/>
        </p:blipFill>
        <p:spPr>
          <a:xfrm>
            <a:off x="590550" y="2278971"/>
            <a:ext cx="3562350" cy="2757259"/>
          </a:xfrm>
          <a:prstGeom prst="roundRect">
            <a:avLst>
              <a:gd name="adj" fmla="val 4278"/>
            </a:avLst>
          </a:prstGeom>
        </p:spPr>
      </p:pic>
      <p:sp>
        <p:nvSpPr>
          <p:cNvPr id="8" name="Rectangle 7">
            <a:extLst>
              <a:ext uri="{FF2B5EF4-FFF2-40B4-BE49-F238E27FC236}">
                <a16:creationId xmlns:a16="http://schemas.microsoft.com/office/drawing/2014/main" id="{088E24B3-2743-45FB-9745-8FD7D56734A8}"/>
              </a:ext>
            </a:extLst>
          </p:cNvPr>
          <p:cNvSpPr>
            <a:spLocks noGrp="1"/>
          </p:cNvSpPr>
          <p:nvPr/>
        </p:nvSpPr>
        <p:spPr>
          <a:xfrm>
            <a:off x="4686300" y="1619250"/>
            <a:ext cx="1828800" cy="190500"/>
          </a:xfrm>
          <a:prstGeom prst="rect">
            <a:avLst/>
          </a:prstGeom>
          <a:noFill/>
          <a:ln w="0">
            <a:noFill/>
          </a:ln>
        </p:spPr>
        <p:txBody>
          <a:bodyPr wrap="square" lIns="0" tIns="0" rIns="0" bIns="0" anchor="t">
            <a:normAutofit/>
          </a:bodyPr>
          <a:lstStyle/>
          <a:p>
            <a:pPr algn="l">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VENTILATION</a:t>
            </a:r>
          </a:p>
        </p:txBody>
      </p:sp>
      <p:sp>
        <p:nvSpPr>
          <p:cNvPr id="9" name="Rectangle 8">
            <a:extLst>
              <a:ext uri="{FF2B5EF4-FFF2-40B4-BE49-F238E27FC236}">
                <a16:creationId xmlns:a16="http://schemas.microsoft.com/office/drawing/2014/main" id="{FB28B0F7-302D-4C5B-95EB-42C8C3D0F0D1}"/>
              </a:ext>
            </a:extLst>
          </p:cNvPr>
          <p:cNvSpPr>
            <a:spLocks noGrp="1"/>
          </p:cNvSpPr>
          <p:nvPr/>
        </p:nvSpPr>
        <p:spPr>
          <a:xfrm>
            <a:off x="6648450" y="1590675"/>
            <a:ext cx="449580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The diaphragm and chest wall move air. Airway calibre and lung mechanics affect flow and volume.</a:t>
            </a:r>
          </a:p>
        </p:txBody>
      </p:sp>
      <p:sp>
        <p:nvSpPr>
          <p:cNvPr id="10" name="Straight Connector 9">
            <a:extLst>
              <a:ext uri="{FF2B5EF4-FFF2-40B4-BE49-F238E27FC236}">
                <a16:creationId xmlns:a16="http://schemas.microsoft.com/office/drawing/2014/main" id="{94C920F4-84E4-4C60-A3E3-B02BD38ABE5A}"/>
              </a:ext>
            </a:extLst>
          </p:cNvPr>
          <p:cNvSpPr>
            <a:spLocks noGrp="1"/>
          </p:cNvSpPr>
          <p:nvPr/>
        </p:nvSpPr>
        <p:spPr>
          <a:xfrm>
            <a:off x="4686300" y="2266950"/>
            <a:ext cx="6457950" cy="0"/>
          </a:xfrm>
          <a:prstGeom prst="line">
            <a:avLst/>
          </a:prstGeom>
          <a:noFill/>
          <a:ln w="9525">
            <a:solidFill>
              <a:srgbClr val="D8E0E3"/>
            </a:solidFill>
            <a:prstDash val="solid"/>
          </a:ln>
        </p:spPr>
        <p:txBody>
          <a:bodyPr/>
          <a:lstStyle/>
          <a:p>
            <a:endParaRPr lang="en-GB"/>
          </a:p>
        </p:txBody>
      </p:sp>
      <p:sp>
        <p:nvSpPr>
          <p:cNvPr id="11" name="Rectangle 10">
            <a:extLst>
              <a:ext uri="{FF2B5EF4-FFF2-40B4-BE49-F238E27FC236}">
                <a16:creationId xmlns:a16="http://schemas.microsoft.com/office/drawing/2014/main" id="{AF380C04-D477-4FF9-A57C-736AC9BC4668}"/>
              </a:ext>
            </a:extLst>
          </p:cNvPr>
          <p:cNvSpPr>
            <a:spLocks noGrp="1"/>
          </p:cNvSpPr>
          <p:nvPr/>
        </p:nvSpPr>
        <p:spPr>
          <a:xfrm>
            <a:off x="4686300" y="2486025"/>
            <a:ext cx="1828800" cy="190500"/>
          </a:xfrm>
          <a:prstGeom prst="rect">
            <a:avLst/>
          </a:prstGeom>
          <a:noFill/>
          <a:ln w="0">
            <a:noFill/>
          </a:ln>
        </p:spPr>
        <p:txBody>
          <a:bodyPr wrap="square" lIns="0" tIns="0" rIns="0" bIns="0" anchor="t">
            <a:normAutofit/>
          </a:bodyPr>
          <a:lstStyle/>
          <a:p>
            <a:pPr algn="l">
              <a:lnSpc>
                <a:spcPct val="100000"/>
              </a:lnSpc>
              <a:buNone/>
              <a:defRPr sz="975" b="1">
                <a:solidFill>
                  <a:srgbClr val="72A8C7"/>
                </a:solidFill>
                <a:latin typeface="Nimbus Sans"/>
                <a:ea typeface="Nimbus Sans"/>
                <a:cs typeface="Nimbus Sans"/>
              </a:defRPr>
            </a:pPr>
            <a:r>
              <a:rPr sz="975" b="1">
                <a:solidFill>
                  <a:srgbClr val="72A8C7"/>
                </a:solidFill>
                <a:latin typeface="Nimbus Sans"/>
                <a:ea typeface="Nimbus Sans"/>
                <a:cs typeface="Nimbus Sans"/>
              </a:rPr>
              <a:t>GAS EXCHANGE</a:t>
            </a:r>
          </a:p>
        </p:txBody>
      </p:sp>
      <p:sp>
        <p:nvSpPr>
          <p:cNvPr id="12" name="Rectangle 11">
            <a:extLst>
              <a:ext uri="{FF2B5EF4-FFF2-40B4-BE49-F238E27FC236}">
                <a16:creationId xmlns:a16="http://schemas.microsoft.com/office/drawing/2014/main" id="{8D1443C6-A60F-4EFB-962B-44912B829EB9}"/>
              </a:ext>
            </a:extLst>
          </p:cNvPr>
          <p:cNvSpPr>
            <a:spLocks noGrp="1"/>
          </p:cNvSpPr>
          <p:nvPr/>
        </p:nvSpPr>
        <p:spPr>
          <a:xfrm>
            <a:off x="6648450" y="2457450"/>
            <a:ext cx="449580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Alveoli and pulmonary capillaries exchange oxygen and carbon dioxide.</a:t>
            </a:r>
          </a:p>
        </p:txBody>
      </p:sp>
      <p:sp>
        <p:nvSpPr>
          <p:cNvPr id="13" name="Straight Connector 12">
            <a:extLst>
              <a:ext uri="{FF2B5EF4-FFF2-40B4-BE49-F238E27FC236}">
                <a16:creationId xmlns:a16="http://schemas.microsoft.com/office/drawing/2014/main" id="{C4D5B426-85CD-4453-929E-80F53C6DB0AD}"/>
              </a:ext>
            </a:extLst>
          </p:cNvPr>
          <p:cNvSpPr>
            <a:spLocks noGrp="1"/>
          </p:cNvSpPr>
          <p:nvPr/>
        </p:nvSpPr>
        <p:spPr>
          <a:xfrm>
            <a:off x="4686300" y="3133725"/>
            <a:ext cx="6457950" cy="0"/>
          </a:xfrm>
          <a:prstGeom prst="line">
            <a:avLst/>
          </a:prstGeom>
          <a:noFill/>
          <a:ln w="9525">
            <a:solidFill>
              <a:srgbClr val="D8E0E3"/>
            </a:solidFill>
            <a:prstDash val="solid"/>
          </a:ln>
        </p:spPr>
        <p:txBody>
          <a:bodyPr/>
          <a:lstStyle/>
          <a:p>
            <a:endParaRPr lang="en-GB"/>
          </a:p>
        </p:txBody>
      </p:sp>
      <p:sp>
        <p:nvSpPr>
          <p:cNvPr id="14" name="Rectangle 13">
            <a:extLst>
              <a:ext uri="{FF2B5EF4-FFF2-40B4-BE49-F238E27FC236}">
                <a16:creationId xmlns:a16="http://schemas.microsoft.com/office/drawing/2014/main" id="{A65B536C-7311-4CDC-8402-A1DE618BC146}"/>
              </a:ext>
            </a:extLst>
          </p:cNvPr>
          <p:cNvSpPr>
            <a:spLocks noGrp="1"/>
          </p:cNvSpPr>
          <p:nvPr/>
        </p:nvSpPr>
        <p:spPr>
          <a:xfrm>
            <a:off x="4686300" y="3352800"/>
            <a:ext cx="182880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CONTROL</a:t>
            </a:r>
          </a:p>
        </p:txBody>
      </p:sp>
      <p:sp>
        <p:nvSpPr>
          <p:cNvPr id="15" name="Rectangle 14">
            <a:extLst>
              <a:ext uri="{FF2B5EF4-FFF2-40B4-BE49-F238E27FC236}">
                <a16:creationId xmlns:a16="http://schemas.microsoft.com/office/drawing/2014/main" id="{919345FB-939A-4509-B1A8-115F8F0CDE95}"/>
              </a:ext>
            </a:extLst>
          </p:cNvPr>
          <p:cNvSpPr>
            <a:spLocks noGrp="1"/>
          </p:cNvSpPr>
          <p:nvPr/>
        </p:nvSpPr>
        <p:spPr>
          <a:xfrm>
            <a:off x="6648450" y="3324225"/>
            <a:ext cx="449580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Brainstem centres respond mainly to carbon dioxide and pH, with oxygen also influencing ventilation.</a:t>
            </a:r>
          </a:p>
        </p:txBody>
      </p:sp>
      <p:sp>
        <p:nvSpPr>
          <p:cNvPr id="16" name="Straight Connector 15">
            <a:extLst>
              <a:ext uri="{FF2B5EF4-FFF2-40B4-BE49-F238E27FC236}">
                <a16:creationId xmlns:a16="http://schemas.microsoft.com/office/drawing/2014/main" id="{6BC5CE2D-6332-4829-9ECE-90FDA68B585D}"/>
              </a:ext>
            </a:extLst>
          </p:cNvPr>
          <p:cNvSpPr>
            <a:spLocks noGrp="1"/>
          </p:cNvSpPr>
          <p:nvPr/>
        </p:nvSpPr>
        <p:spPr>
          <a:xfrm>
            <a:off x="4686300" y="4000500"/>
            <a:ext cx="6457950" cy="0"/>
          </a:xfrm>
          <a:prstGeom prst="line">
            <a:avLst/>
          </a:prstGeom>
          <a:noFill/>
          <a:ln w="9525">
            <a:solidFill>
              <a:srgbClr val="D8E0E3"/>
            </a:solidFill>
            <a:prstDash val="solid"/>
          </a:ln>
        </p:spPr>
        <p:txBody>
          <a:bodyPr/>
          <a:lstStyle/>
          <a:p>
            <a:endParaRPr lang="en-GB"/>
          </a:p>
        </p:txBody>
      </p:sp>
      <p:sp>
        <p:nvSpPr>
          <p:cNvPr id="17" name="Rectangle 16">
            <a:extLst>
              <a:ext uri="{FF2B5EF4-FFF2-40B4-BE49-F238E27FC236}">
                <a16:creationId xmlns:a16="http://schemas.microsoft.com/office/drawing/2014/main" id="{4298A970-2C95-4820-8161-718A479C9993}"/>
              </a:ext>
            </a:extLst>
          </p:cNvPr>
          <p:cNvSpPr>
            <a:spLocks noGrp="1"/>
          </p:cNvSpPr>
          <p:nvPr/>
        </p:nvSpPr>
        <p:spPr>
          <a:xfrm>
            <a:off x="4686300" y="4219575"/>
            <a:ext cx="1828800" cy="19050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ACID–BASE HOMEOSTASIS</a:t>
            </a:r>
          </a:p>
        </p:txBody>
      </p:sp>
      <p:sp>
        <p:nvSpPr>
          <p:cNvPr id="18" name="Rectangle 17">
            <a:extLst>
              <a:ext uri="{FF2B5EF4-FFF2-40B4-BE49-F238E27FC236}">
                <a16:creationId xmlns:a16="http://schemas.microsoft.com/office/drawing/2014/main" id="{947DFC3B-D75A-4ED4-B76A-F3EAF1B22ADD}"/>
              </a:ext>
            </a:extLst>
          </p:cNvPr>
          <p:cNvSpPr>
            <a:spLocks noGrp="1"/>
          </p:cNvSpPr>
          <p:nvPr/>
        </p:nvSpPr>
        <p:spPr>
          <a:xfrm>
            <a:off x="6648450" y="4191000"/>
            <a:ext cx="449580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Lungs alter carbon dioxide within minutes. Kidneys provide slower bicarbonate and acid regulation.</a:t>
            </a:r>
          </a:p>
        </p:txBody>
      </p:sp>
      <p:sp>
        <p:nvSpPr>
          <p:cNvPr id="19" name="Straight Connector 18">
            <a:extLst>
              <a:ext uri="{FF2B5EF4-FFF2-40B4-BE49-F238E27FC236}">
                <a16:creationId xmlns:a16="http://schemas.microsoft.com/office/drawing/2014/main" id="{6350CD83-3695-4EE5-B9B8-3F1B82630A8B}"/>
              </a:ext>
            </a:extLst>
          </p:cNvPr>
          <p:cNvSpPr>
            <a:spLocks noGrp="1"/>
          </p:cNvSpPr>
          <p:nvPr/>
        </p:nvSpPr>
        <p:spPr>
          <a:xfrm>
            <a:off x="4686300" y="4867275"/>
            <a:ext cx="6457950" cy="0"/>
          </a:xfrm>
          <a:prstGeom prst="line">
            <a:avLst/>
          </a:prstGeom>
          <a:noFill/>
          <a:ln w="9525">
            <a:solidFill>
              <a:srgbClr val="D8E0E3"/>
            </a:solidFill>
            <a:prstDash val="solid"/>
          </a:ln>
        </p:spPr>
        <p:txBody>
          <a:bodyPr/>
          <a:lstStyle/>
          <a:p>
            <a:endParaRPr lang="en-GB"/>
          </a:p>
        </p:txBody>
      </p:sp>
      <p:sp>
        <p:nvSpPr>
          <p:cNvPr id="20" name="Rectangle 19">
            <a:extLst>
              <a:ext uri="{FF2B5EF4-FFF2-40B4-BE49-F238E27FC236}">
                <a16:creationId xmlns:a16="http://schemas.microsoft.com/office/drawing/2014/main" id="{02B9DB44-604E-4FDF-A4F9-59752D47E681}"/>
              </a:ext>
            </a:extLst>
          </p:cNvPr>
          <p:cNvSpPr>
            <a:spLocks noGrp="1"/>
          </p:cNvSpPr>
          <p:nvPr/>
        </p:nvSpPr>
        <p:spPr>
          <a:xfrm>
            <a:off x="4686300" y="5086350"/>
            <a:ext cx="182880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SLEEP</a:t>
            </a:r>
          </a:p>
        </p:txBody>
      </p:sp>
      <p:sp>
        <p:nvSpPr>
          <p:cNvPr id="21" name="Rectangle 20">
            <a:extLst>
              <a:ext uri="{FF2B5EF4-FFF2-40B4-BE49-F238E27FC236}">
                <a16:creationId xmlns:a16="http://schemas.microsoft.com/office/drawing/2014/main" id="{12485065-E01B-4CDA-B725-C5DAAAAFAEA4}"/>
              </a:ext>
            </a:extLst>
          </p:cNvPr>
          <p:cNvSpPr>
            <a:spLocks noGrp="1"/>
          </p:cNvSpPr>
          <p:nvPr/>
        </p:nvSpPr>
        <p:spPr>
          <a:xfrm>
            <a:off x="6648450" y="5057775"/>
            <a:ext cx="449580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Upper-airway tone and ventilatory drive change during sleep. Repeated obstruction may cause desaturation and arousal.</a:t>
            </a:r>
          </a:p>
        </p:txBody>
      </p:sp>
    </p:spTree>
    <p:extLst>
      <p:ext uri="{BB962C8B-B14F-4D97-AF65-F5344CB8AC3E}">
        <p14:creationId xmlns:p14="http://schemas.microsoft.com/office/powerpoint/2010/main" val="193424541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8FC79F81-B4B4-4DEE-968E-6D870A37194D}"/>
              </a:ext>
            </a:extLst>
          </p:cNvPr>
          <p:cNvSpPr>
            <a:spLocks noGrp="1"/>
          </p:cNvSpPr>
          <p:nvPr/>
        </p:nvSpPr>
        <p:spPr>
          <a:xfrm>
            <a:off x="0" y="0"/>
            <a:ext cx="152400" cy="6858000"/>
          </a:xfrm>
          <a:prstGeom prst="rect">
            <a:avLst/>
          </a:prstGeom>
          <a:solidFill>
            <a:srgbClr val="72A8C7"/>
          </a:solidFill>
          <a:ln w="0">
            <a:noFill/>
            <a:prstDash val="solid"/>
          </a:ln>
        </p:spPr>
        <p:txBody>
          <a:bodyPr/>
          <a:lstStyle/>
          <a:p>
            <a:endParaRPr lang="en-GB"/>
          </a:p>
        </p:txBody>
      </p:sp>
      <p:sp>
        <p:nvSpPr>
          <p:cNvPr id="2" name="Rectangle 1">
            <a:extLst>
              <a:ext uri="{FF2B5EF4-FFF2-40B4-BE49-F238E27FC236}">
                <a16:creationId xmlns:a16="http://schemas.microsoft.com/office/drawing/2014/main" id="{F7221422-4915-4D95-A84C-8544A085A2C1}"/>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Respiratory worked example: low FVC on spirometry</a:t>
            </a:r>
          </a:p>
        </p:txBody>
      </p:sp>
      <p:sp>
        <p:nvSpPr>
          <p:cNvPr id="3" name="Rectangle 2">
            <a:extLst>
              <a:ext uri="{FF2B5EF4-FFF2-40B4-BE49-F238E27FC236}">
                <a16:creationId xmlns:a16="http://schemas.microsoft.com/office/drawing/2014/main" id="{C6616025-F41E-4C71-A93A-F781D7CA0546}"/>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A technically poor blow can imitate restrictive physiology</a:t>
            </a:r>
          </a:p>
        </p:txBody>
      </p:sp>
      <p:sp>
        <p:nvSpPr>
          <p:cNvPr id="4" name="Straight Connector 3">
            <a:extLst>
              <a:ext uri="{FF2B5EF4-FFF2-40B4-BE49-F238E27FC236}">
                <a16:creationId xmlns:a16="http://schemas.microsoft.com/office/drawing/2014/main" id="{82482553-EC38-4D63-93C9-79DB8593E234}"/>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4B7B1A59-B73E-4079-AEFA-65C30337AF04}"/>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2A8C7"/>
                </a:solidFill>
                <a:latin typeface="Nimbus Sans"/>
                <a:ea typeface="Nimbus Sans"/>
                <a:cs typeface="Nimbus Sans"/>
              </a:defRPr>
            </a:pPr>
            <a:r>
              <a:rPr sz="1200" b="1">
                <a:solidFill>
                  <a:srgbClr val="72A8C7"/>
                </a:solidFill>
                <a:latin typeface="Nimbus Sans"/>
                <a:ea typeface="Nimbus Sans"/>
                <a:cs typeface="Nimbus Sans"/>
              </a:rPr>
              <a:t>32</a:t>
            </a:r>
          </a:p>
        </p:txBody>
      </p:sp>
      <p:sp>
        <p:nvSpPr>
          <p:cNvPr id="6" name="Rectangle: Rounded Corners 5">
            <a:extLst>
              <a:ext uri="{FF2B5EF4-FFF2-40B4-BE49-F238E27FC236}">
                <a16:creationId xmlns:a16="http://schemas.microsoft.com/office/drawing/2014/main" id="{63CFA63A-8715-40EC-85E7-096EBDDE9F52}"/>
              </a:ext>
            </a:extLst>
          </p:cNvPr>
          <p:cNvSpPr>
            <a:spLocks noGrp="1"/>
          </p:cNvSpPr>
          <p:nvPr/>
        </p:nvSpPr>
        <p:spPr>
          <a:xfrm>
            <a:off x="533400" y="1619250"/>
            <a:ext cx="3333750" cy="4324350"/>
          </a:xfrm>
          <a:prstGeom prst="roundRect">
            <a:avLst>
              <a:gd name="adj" fmla="val 6286"/>
            </a:avLst>
          </a:prstGeom>
          <a:solidFill>
            <a:srgbClr val="17324D"/>
          </a:solidFill>
          <a:ln w="0">
            <a:noFill/>
            <a:prstDash val="solid"/>
          </a:ln>
        </p:spPr>
        <p:txBody>
          <a:bodyPr/>
          <a:lstStyle/>
          <a:p>
            <a:endParaRPr lang="en-GB"/>
          </a:p>
        </p:txBody>
      </p:sp>
      <p:sp>
        <p:nvSpPr>
          <p:cNvPr id="7" name="Rectangle: Rounded Corners 6">
            <a:extLst>
              <a:ext uri="{FF2B5EF4-FFF2-40B4-BE49-F238E27FC236}">
                <a16:creationId xmlns:a16="http://schemas.microsoft.com/office/drawing/2014/main" id="{AEC85DF8-7670-46F9-B791-1205D331AF88}"/>
              </a:ext>
            </a:extLst>
          </p:cNvPr>
          <p:cNvSpPr>
            <a:spLocks noGrp="1"/>
          </p:cNvSpPr>
          <p:nvPr/>
        </p:nvSpPr>
        <p:spPr>
          <a:xfrm>
            <a:off x="781050" y="1866900"/>
            <a:ext cx="1885950" cy="304800"/>
          </a:xfrm>
          <a:prstGeom prst="roundRect">
            <a:avLst>
              <a:gd name="adj" fmla="val 50000"/>
            </a:avLst>
          </a:prstGeom>
          <a:solidFill>
            <a:srgbClr val="72A8C7"/>
          </a:solidFill>
          <a:ln w="0">
            <a:noFill/>
            <a:prstDash val="solid"/>
          </a:ln>
        </p:spPr>
        <p:txBody>
          <a:bodyPr/>
          <a:lstStyle/>
          <a:p>
            <a:endParaRPr lang="en-GB"/>
          </a:p>
        </p:txBody>
      </p:sp>
      <p:sp>
        <p:nvSpPr>
          <p:cNvPr id="8" name="Rectangle 7">
            <a:extLst>
              <a:ext uri="{FF2B5EF4-FFF2-40B4-BE49-F238E27FC236}">
                <a16:creationId xmlns:a16="http://schemas.microsoft.com/office/drawing/2014/main" id="{8C3A838C-BA38-4AAC-B9C1-B5C33419713A}"/>
              </a:ext>
            </a:extLst>
          </p:cNvPr>
          <p:cNvSpPr>
            <a:spLocks noGrp="1"/>
          </p:cNvSpPr>
          <p:nvPr/>
        </p:nvSpPr>
        <p:spPr>
          <a:xfrm>
            <a:off x="876300" y="1895475"/>
            <a:ext cx="1695450" cy="247650"/>
          </a:xfrm>
          <a:prstGeom prst="rect">
            <a:avLst/>
          </a:prstGeom>
          <a:noFill/>
          <a:ln w="0">
            <a:noFill/>
          </a:ln>
        </p:spPr>
        <p:txBody>
          <a:bodyPr wrap="square" lIns="0" tIns="0" rIns="0" bIns="0" anchor="ctr">
            <a:normAutofit/>
          </a:bodyPr>
          <a:lstStyle/>
          <a:p>
            <a:pPr algn="ctr">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SPIROMETRY RESULT</a:t>
            </a:r>
          </a:p>
        </p:txBody>
      </p:sp>
      <p:sp>
        <p:nvSpPr>
          <p:cNvPr id="9" name="Rectangle 8">
            <a:extLst>
              <a:ext uri="{FF2B5EF4-FFF2-40B4-BE49-F238E27FC236}">
                <a16:creationId xmlns:a16="http://schemas.microsoft.com/office/drawing/2014/main" id="{C693E7D7-B33D-4ACF-9164-54A86448EB40}"/>
              </a:ext>
            </a:extLst>
          </p:cNvPr>
          <p:cNvSpPr>
            <a:spLocks noGrp="1"/>
          </p:cNvSpPr>
          <p:nvPr/>
        </p:nvSpPr>
        <p:spPr>
          <a:xfrm>
            <a:off x="781050" y="2476500"/>
            <a:ext cx="2667000" cy="1238250"/>
          </a:xfrm>
          <a:prstGeom prst="rect">
            <a:avLst/>
          </a:prstGeom>
          <a:noFill/>
          <a:ln w="0">
            <a:noFill/>
          </a:ln>
        </p:spPr>
        <p:txBody>
          <a:bodyPr wrap="square" lIns="0" tIns="0" rIns="0" bIns="0" anchor="t">
            <a:normAutofit/>
          </a:bodyPr>
          <a:lstStyle/>
          <a:p>
            <a:pPr algn="l">
              <a:lnSpc>
                <a:spcPct val="100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FEV₁: 2.40 L</a:t>
            </a:r>
          </a:p>
          <a:p>
            <a:pPr algn="l">
              <a:lnSpc>
                <a:spcPct val="100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FVC: 2.55 L</a:t>
            </a:r>
          </a:p>
          <a:p>
            <a:pPr algn="l">
              <a:lnSpc>
                <a:spcPct val="100000"/>
              </a:lnSpc>
              <a:buNone/>
              <a:defRPr sz="2250" b="1">
                <a:solidFill>
                  <a:srgbClr val="FFFFFF"/>
                </a:solidFill>
                <a:latin typeface="Nimbus Sans"/>
                <a:ea typeface="Nimbus Sans"/>
                <a:cs typeface="Nimbus Sans"/>
              </a:defRPr>
            </a:pPr>
            <a:r>
              <a:rPr sz="2250" b="1">
                <a:solidFill>
                  <a:srgbClr val="FFFFFF"/>
                </a:solidFill>
                <a:latin typeface="Nimbus Sans"/>
                <a:ea typeface="Nimbus Sans"/>
                <a:cs typeface="Nimbus Sans"/>
              </a:rPr>
              <a:t>FEV₁/FVC: 0.94</a:t>
            </a:r>
          </a:p>
        </p:txBody>
      </p:sp>
      <p:sp>
        <p:nvSpPr>
          <p:cNvPr id="10" name="Rectangle 9">
            <a:extLst>
              <a:ext uri="{FF2B5EF4-FFF2-40B4-BE49-F238E27FC236}">
                <a16:creationId xmlns:a16="http://schemas.microsoft.com/office/drawing/2014/main" id="{D22A23F3-7892-4AF5-929F-6E0F1FAC926B}"/>
              </a:ext>
            </a:extLst>
          </p:cNvPr>
          <p:cNvSpPr>
            <a:spLocks noGrp="1"/>
          </p:cNvSpPr>
          <p:nvPr/>
        </p:nvSpPr>
        <p:spPr>
          <a:xfrm>
            <a:off x="781050" y="4095750"/>
            <a:ext cx="2667000" cy="952500"/>
          </a:xfrm>
          <a:prstGeom prst="rect">
            <a:avLst/>
          </a:prstGeom>
          <a:noFill/>
          <a:ln w="0">
            <a:noFill/>
          </a:ln>
        </p:spPr>
        <p:txBody>
          <a:bodyPr wrap="square" lIns="0" tIns="0" rIns="0" bIns="0" anchor="t">
            <a:normAutofit/>
          </a:bodyPr>
          <a:lstStyle/>
          <a:p>
            <a:pPr algn="l">
              <a:lnSpc>
                <a:spcPct val="100000"/>
              </a:lnSpc>
              <a:buNone/>
              <a:defRPr sz="1425" b="0">
                <a:solidFill>
                  <a:srgbClr val="DDE8ED"/>
                </a:solidFill>
                <a:latin typeface="Nimbus Sans"/>
                <a:ea typeface="Nimbus Sans"/>
                <a:cs typeface="Nimbus Sans"/>
              </a:defRPr>
            </a:pPr>
            <a:r>
              <a:rPr sz="1425" b="0">
                <a:solidFill>
                  <a:srgbClr val="DDE8ED"/>
                </a:solidFill>
                <a:latin typeface="Nimbus Sans"/>
                <a:ea typeface="Nimbus Sans"/>
                <a:cs typeface="Nimbus Sans"/>
              </a:rPr>
              <a:t>The volume–time curve stops early and the patient removed the mouthpiece before a complete exhalation.</a:t>
            </a:r>
          </a:p>
        </p:txBody>
      </p:sp>
      <p:sp>
        <p:nvSpPr>
          <p:cNvPr id="11" name="Rectangle 10">
            <a:extLst>
              <a:ext uri="{FF2B5EF4-FFF2-40B4-BE49-F238E27FC236}">
                <a16:creationId xmlns:a16="http://schemas.microsoft.com/office/drawing/2014/main" id="{B9F9F0E7-3ECF-4438-8A1E-D344B7A9FFCD}"/>
              </a:ext>
            </a:extLst>
          </p:cNvPr>
          <p:cNvSpPr>
            <a:spLocks noGrp="1"/>
          </p:cNvSpPr>
          <p:nvPr/>
        </p:nvSpPr>
        <p:spPr>
          <a:xfrm>
            <a:off x="781050" y="5353050"/>
            <a:ext cx="2667000" cy="342900"/>
          </a:xfrm>
          <a:prstGeom prst="rect">
            <a:avLst/>
          </a:prstGeom>
          <a:noFill/>
          <a:ln w="0">
            <a:noFill/>
          </a:ln>
        </p:spPr>
        <p:txBody>
          <a:bodyPr wrap="square" lIns="0" tIns="0" rIns="0" bIns="0" anchor="t">
            <a:normAutofit fontScale="95735" lnSpcReduction="10000"/>
          </a:bodyPr>
          <a:lstStyle/>
          <a:p>
            <a:pPr algn="l">
              <a:lnSpc>
                <a:spcPct val="100000"/>
              </a:lnSpc>
              <a:buNone/>
              <a:defRPr sz="1275" b="1">
                <a:solidFill>
                  <a:srgbClr val="AFC3CE"/>
                </a:solidFill>
                <a:latin typeface="Nimbus Sans"/>
                <a:ea typeface="Nimbus Sans"/>
                <a:cs typeface="Nimbus Sans"/>
              </a:defRPr>
            </a:pPr>
            <a:r>
              <a:rPr sz="1275" b="1">
                <a:solidFill>
                  <a:srgbClr val="AFC3CE"/>
                </a:solidFill>
                <a:latin typeface="Nimbus Sans"/>
                <a:ea typeface="Nimbus Sans"/>
                <a:cs typeface="Nimbus Sans"/>
              </a:rPr>
              <a:t>The ratio looks preserved, but FVC validity is doubtful.</a:t>
            </a:r>
          </a:p>
        </p:txBody>
      </p:sp>
      <p:sp>
        <p:nvSpPr>
          <p:cNvPr id="12" name="Rectangle 11">
            <a:extLst>
              <a:ext uri="{FF2B5EF4-FFF2-40B4-BE49-F238E27FC236}">
                <a16:creationId xmlns:a16="http://schemas.microsoft.com/office/drawing/2014/main" id="{31196353-6A66-4DE6-AE1E-F00675ABA729}"/>
              </a:ext>
            </a:extLst>
          </p:cNvPr>
          <p:cNvSpPr>
            <a:spLocks noGrp="1"/>
          </p:cNvSpPr>
          <p:nvPr/>
        </p:nvSpPr>
        <p:spPr>
          <a:xfrm>
            <a:off x="4267200" y="162877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72A8C7"/>
                </a:solidFill>
                <a:latin typeface="Nimbus Sans"/>
                <a:ea typeface="Nimbus Sans"/>
                <a:cs typeface="Nimbus Sans"/>
              </a:defRPr>
            </a:pPr>
            <a:r>
              <a:rPr sz="975" b="1">
                <a:solidFill>
                  <a:srgbClr val="72A8C7"/>
                </a:solidFill>
                <a:latin typeface="Nimbus Sans"/>
                <a:ea typeface="Nimbus Sans"/>
                <a:cs typeface="Nimbus Sans"/>
              </a:rPr>
              <a:t>PHYSIOLOGY</a:t>
            </a:r>
          </a:p>
        </p:txBody>
      </p:sp>
      <p:sp>
        <p:nvSpPr>
          <p:cNvPr id="13" name="Rectangle 12">
            <a:extLst>
              <a:ext uri="{FF2B5EF4-FFF2-40B4-BE49-F238E27FC236}">
                <a16:creationId xmlns:a16="http://schemas.microsoft.com/office/drawing/2014/main" id="{9F02FBC4-D612-4759-A520-69BD70C9F101}"/>
              </a:ext>
            </a:extLst>
          </p:cNvPr>
          <p:cNvSpPr>
            <a:spLocks noGrp="1"/>
          </p:cNvSpPr>
          <p:nvPr/>
        </p:nvSpPr>
        <p:spPr>
          <a:xfrm>
            <a:off x="6076950" y="1600200"/>
            <a:ext cx="5143500" cy="552450"/>
          </a:xfrm>
          <a:prstGeom prst="rect">
            <a:avLst/>
          </a:prstGeom>
          <a:noFill/>
          <a:ln w="0">
            <a:noFill/>
          </a:ln>
        </p:spPr>
        <p:txBody>
          <a:bodyPr wrap="square" lIns="0" tIns="0" rIns="0" bIns="0" anchor="t">
            <a:normAutofit fontScale="94771"/>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FEV₁ measures volume exhaled in the first second. FVC measures total forced vital capacity. Interpret values against predicted ranges and the lower limit of normal.</a:t>
            </a:r>
          </a:p>
        </p:txBody>
      </p:sp>
      <p:sp>
        <p:nvSpPr>
          <p:cNvPr id="14" name="Straight Connector 13">
            <a:extLst>
              <a:ext uri="{FF2B5EF4-FFF2-40B4-BE49-F238E27FC236}">
                <a16:creationId xmlns:a16="http://schemas.microsoft.com/office/drawing/2014/main" id="{90600564-80F7-4E10-930C-2FBE0D1CA6DC}"/>
              </a:ext>
            </a:extLst>
          </p:cNvPr>
          <p:cNvSpPr>
            <a:spLocks noGrp="1"/>
          </p:cNvSpPr>
          <p:nvPr/>
        </p:nvSpPr>
        <p:spPr>
          <a:xfrm>
            <a:off x="4267200" y="2305050"/>
            <a:ext cx="6953250" cy="0"/>
          </a:xfrm>
          <a:prstGeom prst="line">
            <a:avLst/>
          </a:prstGeom>
          <a:noFill/>
          <a:ln w="9525">
            <a:solidFill>
              <a:srgbClr val="D8E0E3"/>
            </a:solidFill>
            <a:prstDash val="solid"/>
          </a:ln>
        </p:spPr>
        <p:txBody>
          <a:bodyPr/>
          <a:lstStyle/>
          <a:p>
            <a:endParaRPr lang="en-GB"/>
          </a:p>
        </p:txBody>
      </p:sp>
      <p:sp>
        <p:nvSpPr>
          <p:cNvPr id="15" name="Rectangle 14">
            <a:extLst>
              <a:ext uri="{FF2B5EF4-FFF2-40B4-BE49-F238E27FC236}">
                <a16:creationId xmlns:a16="http://schemas.microsoft.com/office/drawing/2014/main" id="{F94254E4-DB0D-4CDE-978A-66597472957D}"/>
              </a:ext>
            </a:extLst>
          </p:cNvPr>
          <p:cNvSpPr>
            <a:spLocks noGrp="1"/>
          </p:cNvSpPr>
          <p:nvPr/>
        </p:nvSpPr>
        <p:spPr>
          <a:xfrm>
            <a:off x="4267200" y="248602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PATIENT-DERIVED</a:t>
            </a:r>
          </a:p>
        </p:txBody>
      </p:sp>
      <p:sp>
        <p:nvSpPr>
          <p:cNvPr id="16" name="Rectangle 15">
            <a:extLst>
              <a:ext uri="{FF2B5EF4-FFF2-40B4-BE49-F238E27FC236}">
                <a16:creationId xmlns:a16="http://schemas.microsoft.com/office/drawing/2014/main" id="{00D5B34B-4FA2-4377-9E6B-B5B385CBED0A}"/>
              </a:ext>
            </a:extLst>
          </p:cNvPr>
          <p:cNvSpPr>
            <a:spLocks noGrp="1"/>
          </p:cNvSpPr>
          <p:nvPr/>
        </p:nvSpPr>
        <p:spPr>
          <a:xfrm>
            <a:off x="6076950" y="2457450"/>
            <a:ext cx="5143500" cy="5524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Submaximal inspiration, hesitation, cough, early termination, variable effort or poor understanding.</a:t>
            </a:r>
          </a:p>
        </p:txBody>
      </p:sp>
      <p:sp>
        <p:nvSpPr>
          <p:cNvPr id="17" name="Straight Connector 16">
            <a:extLst>
              <a:ext uri="{FF2B5EF4-FFF2-40B4-BE49-F238E27FC236}">
                <a16:creationId xmlns:a16="http://schemas.microsoft.com/office/drawing/2014/main" id="{0959238C-8570-4413-95CC-1A1ACC9D1383}"/>
              </a:ext>
            </a:extLst>
          </p:cNvPr>
          <p:cNvSpPr>
            <a:spLocks noGrp="1"/>
          </p:cNvSpPr>
          <p:nvPr/>
        </p:nvSpPr>
        <p:spPr>
          <a:xfrm>
            <a:off x="4267200" y="3162300"/>
            <a:ext cx="6953250" cy="0"/>
          </a:xfrm>
          <a:prstGeom prst="line">
            <a:avLst/>
          </a:prstGeom>
          <a:noFill/>
          <a:ln w="9525">
            <a:solidFill>
              <a:srgbClr val="D8E0E3"/>
            </a:solidFill>
            <a:prstDash val="solid"/>
          </a:ln>
        </p:spPr>
        <p:txBody>
          <a:bodyPr/>
          <a:lstStyle/>
          <a:p>
            <a:endParaRPr lang="en-GB"/>
          </a:p>
        </p:txBody>
      </p:sp>
      <p:sp>
        <p:nvSpPr>
          <p:cNvPr id="18" name="Rectangle 17">
            <a:extLst>
              <a:ext uri="{FF2B5EF4-FFF2-40B4-BE49-F238E27FC236}">
                <a16:creationId xmlns:a16="http://schemas.microsoft.com/office/drawing/2014/main" id="{0E9AED13-C69F-46DB-8881-4DB49F8641F0}"/>
              </a:ext>
            </a:extLst>
          </p:cNvPr>
          <p:cNvSpPr>
            <a:spLocks noGrp="1"/>
          </p:cNvSpPr>
          <p:nvPr/>
        </p:nvSpPr>
        <p:spPr>
          <a:xfrm>
            <a:off x="4267200" y="334327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ENVIRONMENT</a:t>
            </a:r>
          </a:p>
        </p:txBody>
      </p:sp>
      <p:sp>
        <p:nvSpPr>
          <p:cNvPr id="19" name="Rectangle 18">
            <a:extLst>
              <a:ext uri="{FF2B5EF4-FFF2-40B4-BE49-F238E27FC236}">
                <a16:creationId xmlns:a16="http://schemas.microsoft.com/office/drawing/2014/main" id="{682AC22C-19FE-42C0-8029-3AFF74A96E36}"/>
              </a:ext>
            </a:extLst>
          </p:cNvPr>
          <p:cNvSpPr>
            <a:spLocks noGrp="1"/>
          </p:cNvSpPr>
          <p:nvPr/>
        </p:nvSpPr>
        <p:spPr>
          <a:xfrm>
            <a:off x="6076950" y="3314700"/>
            <a:ext cx="5143500" cy="5524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Distraction, poor coaching conditions or incorrect temperature/pressure information may affect quality.</a:t>
            </a:r>
          </a:p>
        </p:txBody>
      </p:sp>
      <p:sp>
        <p:nvSpPr>
          <p:cNvPr id="20" name="Straight Connector 19">
            <a:extLst>
              <a:ext uri="{FF2B5EF4-FFF2-40B4-BE49-F238E27FC236}">
                <a16:creationId xmlns:a16="http://schemas.microsoft.com/office/drawing/2014/main" id="{B3C3A914-A93F-4FC7-AE5F-EEE928A7A6E9}"/>
              </a:ext>
            </a:extLst>
          </p:cNvPr>
          <p:cNvSpPr>
            <a:spLocks noGrp="1"/>
          </p:cNvSpPr>
          <p:nvPr/>
        </p:nvSpPr>
        <p:spPr>
          <a:xfrm>
            <a:off x="4267200" y="4019550"/>
            <a:ext cx="6953250" cy="0"/>
          </a:xfrm>
          <a:prstGeom prst="line">
            <a:avLst/>
          </a:prstGeom>
          <a:noFill/>
          <a:ln w="9525">
            <a:solidFill>
              <a:srgbClr val="D8E0E3"/>
            </a:solidFill>
            <a:prstDash val="solid"/>
          </a:ln>
        </p:spPr>
        <p:txBody>
          <a:bodyPr/>
          <a:lstStyle/>
          <a:p>
            <a:endParaRPr lang="en-GB"/>
          </a:p>
        </p:txBody>
      </p:sp>
      <p:sp>
        <p:nvSpPr>
          <p:cNvPr id="21" name="Rectangle 20">
            <a:extLst>
              <a:ext uri="{FF2B5EF4-FFF2-40B4-BE49-F238E27FC236}">
                <a16:creationId xmlns:a16="http://schemas.microsoft.com/office/drawing/2014/main" id="{B3BD8C12-7583-4C50-AE9F-EACA3A071707}"/>
              </a:ext>
            </a:extLst>
          </p:cNvPr>
          <p:cNvSpPr>
            <a:spLocks noGrp="1"/>
          </p:cNvSpPr>
          <p:nvPr/>
        </p:nvSpPr>
        <p:spPr>
          <a:xfrm>
            <a:off x="4267200" y="420052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EQUIPMENT / TECHNIQUE</a:t>
            </a:r>
          </a:p>
        </p:txBody>
      </p:sp>
      <p:sp>
        <p:nvSpPr>
          <p:cNvPr id="22" name="Rectangle 21">
            <a:extLst>
              <a:ext uri="{FF2B5EF4-FFF2-40B4-BE49-F238E27FC236}">
                <a16:creationId xmlns:a16="http://schemas.microsoft.com/office/drawing/2014/main" id="{1B6E7FFE-2BCA-47FC-8A5D-399530D72D87}"/>
              </a:ext>
            </a:extLst>
          </p:cNvPr>
          <p:cNvSpPr>
            <a:spLocks noGrp="1"/>
          </p:cNvSpPr>
          <p:nvPr/>
        </p:nvSpPr>
        <p:spPr>
          <a:xfrm>
            <a:off x="6076950" y="4171950"/>
            <a:ext cx="5143500" cy="5524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Leak, obstructed mouthpiece, calibration/verification failure or incorrect demographic data.</a:t>
            </a:r>
          </a:p>
        </p:txBody>
      </p:sp>
      <p:sp>
        <p:nvSpPr>
          <p:cNvPr id="23" name="Straight Connector 22">
            <a:extLst>
              <a:ext uri="{FF2B5EF4-FFF2-40B4-BE49-F238E27FC236}">
                <a16:creationId xmlns:a16="http://schemas.microsoft.com/office/drawing/2014/main" id="{DF9713C6-DE4A-4EC9-B4CD-049CFBC48C45}"/>
              </a:ext>
            </a:extLst>
          </p:cNvPr>
          <p:cNvSpPr>
            <a:spLocks noGrp="1"/>
          </p:cNvSpPr>
          <p:nvPr/>
        </p:nvSpPr>
        <p:spPr>
          <a:xfrm>
            <a:off x="4267200" y="4876800"/>
            <a:ext cx="6953250" cy="0"/>
          </a:xfrm>
          <a:prstGeom prst="line">
            <a:avLst/>
          </a:prstGeom>
          <a:noFill/>
          <a:ln w="9525">
            <a:solidFill>
              <a:srgbClr val="D8E0E3"/>
            </a:solidFill>
            <a:prstDash val="solid"/>
          </a:ln>
        </p:spPr>
        <p:txBody>
          <a:bodyPr/>
          <a:lstStyle/>
          <a:p>
            <a:endParaRPr lang="en-GB"/>
          </a:p>
        </p:txBody>
      </p:sp>
      <p:sp>
        <p:nvSpPr>
          <p:cNvPr id="24" name="Rectangle 23">
            <a:extLst>
              <a:ext uri="{FF2B5EF4-FFF2-40B4-BE49-F238E27FC236}">
                <a16:creationId xmlns:a16="http://schemas.microsoft.com/office/drawing/2014/main" id="{756B628F-8B27-456A-B56E-B29002AAF364}"/>
              </a:ext>
            </a:extLst>
          </p:cNvPr>
          <p:cNvSpPr>
            <a:spLocks noGrp="1"/>
          </p:cNvSpPr>
          <p:nvPr/>
        </p:nvSpPr>
        <p:spPr>
          <a:xfrm>
            <a:off x="4267200" y="5057775"/>
            <a:ext cx="167640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PATHOLOGICAL</a:t>
            </a:r>
          </a:p>
        </p:txBody>
      </p:sp>
      <p:sp>
        <p:nvSpPr>
          <p:cNvPr id="25" name="Rectangle 24">
            <a:extLst>
              <a:ext uri="{FF2B5EF4-FFF2-40B4-BE49-F238E27FC236}">
                <a16:creationId xmlns:a16="http://schemas.microsoft.com/office/drawing/2014/main" id="{C042269A-8D8F-483F-BBD9-A367B6E51946}"/>
              </a:ext>
            </a:extLst>
          </p:cNvPr>
          <p:cNvSpPr>
            <a:spLocks noGrp="1"/>
          </p:cNvSpPr>
          <p:nvPr/>
        </p:nvSpPr>
        <p:spPr>
          <a:xfrm>
            <a:off x="6076950" y="5029200"/>
            <a:ext cx="5143500" cy="552450"/>
          </a:xfrm>
          <a:prstGeom prst="rect">
            <a:avLst/>
          </a:prstGeom>
          <a:noFill/>
          <a:ln w="0">
            <a:noFill/>
          </a:ln>
        </p:spPr>
        <p:txBody>
          <a:bodyPr wrap="square" lIns="0" tIns="0" rIns="0" bIns="0" anchor="t">
            <a:normAutofit fontScale="94771"/>
          </a:bodyPr>
          <a:lstStyle/>
          <a:p>
            <a:pPr algn="l">
              <a:lnSpc>
                <a:spcPct val="100000"/>
              </a:lnSpc>
              <a:buNone/>
              <a:defRPr sz="1275" b="1">
                <a:solidFill>
                  <a:srgbClr val="183042"/>
                </a:solidFill>
                <a:latin typeface="Nimbus Sans"/>
                <a:ea typeface="Nimbus Sans"/>
                <a:cs typeface="Nimbus Sans"/>
              </a:defRPr>
            </a:pPr>
            <a:r>
              <a:rPr sz="1275" b="1">
                <a:solidFill>
                  <a:srgbClr val="183042"/>
                </a:solidFill>
                <a:latin typeface="Nimbus Sans"/>
                <a:ea typeface="Nimbus Sans"/>
                <a:cs typeface="Nimbus Sans"/>
              </a:rPr>
              <a:t>Low FVC may reflect restriction, air trapping, neuromuscular weakness or other disease when technically acceptable tests support it.</a:t>
            </a:r>
          </a:p>
        </p:txBody>
      </p:sp>
      <p:sp>
        <p:nvSpPr>
          <p:cNvPr id="26" name="Rectangle: Rounded Corners 25">
            <a:extLst>
              <a:ext uri="{FF2B5EF4-FFF2-40B4-BE49-F238E27FC236}">
                <a16:creationId xmlns:a16="http://schemas.microsoft.com/office/drawing/2014/main" id="{8C78798D-D433-48FD-BEE3-FBDB3E26A49C}"/>
              </a:ext>
            </a:extLst>
          </p:cNvPr>
          <p:cNvSpPr>
            <a:spLocks noGrp="1"/>
          </p:cNvSpPr>
          <p:nvPr/>
        </p:nvSpPr>
        <p:spPr>
          <a:xfrm>
            <a:off x="4267200" y="5886450"/>
            <a:ext cx="6953250" cy="381000"/>
          </a:xfrm>
          <a:prstGeom prst="roundRect">
            <a:avLst>
              <a:gd name="adj" fmla="val 25000"/>
            </a:avLst>
          </a:prstGeom>
          <a:solidFill>
            <a:srgbClr val="E7F2F7"/>
          </a:solidFill>
          <a:ln w="0">
            <a:noFill/>
            <a:prstDash val="solid"/>
          </a:ln>
        </p:spPr>
        <p:txBody>
          <a:bodyPr/>
          <a:lstStyle/>
          <a:p>
            <a:endParaRPr lang="en-GB"/>
          </a:p>
        </p:txBody>
      </p:sp>
      <p:sp>
        <p:nvSpPr>
          <p:cNvPr id="27" name="Rectangle 26">
            <a:extLst>
              <a:ext uri="{FF2B5EF4-FFF2-40B4-BE49-F238E27FC236}">
                <a16:creationId xmlns:a16="http://schemas.microsoft.com/office/drawing/2014/main" id="{5F358F30-B7C2-4E29-AC9D-64612DA1DBB8}"/>
              </a:ext>
            </a:extLst>
          </p:cNvPr>
          <p:cNvSpPr>
            <a:spLocks noGrp="1"/>
          </p:cNvSpPr>
          <p:nvPr/>
        </p:nvSpPr>
        <p:spPr>
          <a:xfrm>
            <a:off x="4400550" y="5962650"/>
            <a:ext cx="6686550" cy="190500"/>
          </a:xfrm>
          <a:prstGeom prst="rect">
            <a:avLst/>
          </a:prstGeom>
          <a:noFill/>
          <a:ln w="0">
            <a:noFill/>
          </a:ln>
        </p:spPr>
        <p:txBody>
          <a:bodyPr wrap="square" lIns="0" tIns="0" rIns="0" bIns="0" anchor="t">
            <a:normAutofit fontScale="74996" lnSpcReduction="20000"/>
          </a:bodyPr>
          <a:lstStyle/>
          <a:p>
            <a:pPr algn="ctr">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Action: explain and demonstrate again, repeat acceptable manoeuvres, document quality and avoid interpreting an invalid FVC as restriction.</a:t>
            </a:r>
          </a:p>
        </p:txBody>
      </p:sp>
    </p:spTree>
    <p:extLst>
      <p:ext uri="{BB962C8B-B14F-4D97-AF65-F5344CB8AC3E}">
        <p14:creationId xmlns:p14="http://schemas.microsoft.com/office/powerpoint/2010/main" val="2891038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F5BD13F-F1AF-4B16-8354-A70FD9598293}"/>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8255FDAC-13F0-4808-AE29-F507C905EBA7}"/>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Cardiac worked example: irregular ECG baseline</a:t>
            </a:r>
          </a:p>
        </p:txBody>
      </p:sp>
      <p:sp>
        <p:nvSpPr>
          <p:cNvPr id="3" name="Rectangle 2">
            <a:extLst>
              <a:ext uri="{FF2B5EF4-FFF2-40B4-BE49-F238E27FC236}">
                <a16:creationId xmlns:a16="http://schemas.microsoft.com/office/drawing/2014/main" id="{D70587C5-827C-43F6-AF15-1CFFC044FB9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A trace can contain physiology, pathology and artefact at the same time</a:t>
            </a:r>
          </a:p>
        </p:txBody>
      </p:sp>
      <p:sp>
        <p:nvSpPr>
          <p:cNvPr id="4" name="Straight Connector 3">
            <a:extLst>
              <a:ext uri="{FF2B5EF4-FFF2-40B4-BE49-F238E27FC236}">
                <a16:creationId xmlns:a16="http://schemas.microsoft.com/office/drawing/2014/main" id="{C0B355DB-2C17-45B1-ACFD-FB065213ACC5}"/>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03BDCE7A-D97E-4E74-944A-AF657C05C9F3}"/>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26</a:t>
            </a:r>
          </a:p>
        </p:txBody>
      </p:sp>
      <p:sp>
        <p:nvSpPr>
          <p:cNvPr id="6" name="Rectangle: Rounded Corners 5">
            <a:extLst>
              <a:ext uri="{FF2B5EF4-FFF2-40B4-BE49-F238E27FC236}">
                <a16:creationId xmlns:a16="http://schemas.microsoft.com/office/drawing/2014/main" id="{67683A83-B979-4669-A34C-37974190614C}"/>
              </a:ext>
            </a:extLst>
          </p:cNvPr>
          <p:cNvSpPr>
            <a:spLocks noGrp="1"/>
          </p:cNvSpPr>
          <p:nvPr/>
        </p:nvSpPr>
        <p:spPr>
          <a:xfrm>
            <a:off x="533400" y="1619250"/>
            <a:ext cx="10744200" cy="1066800"/>
          </a:xfrm>
          <a:prstGeom prst="roundRect">
            <a:avLst>
              <a:gd name="adj" fmla="val 17857"/>
            </a:avLst>
          </a:prstGeom>
          <a:solidFill>
            <a:srgbClr val="FDECEC"/>
          </a:solidFill>
          <a:ln w="0">
            <a:noFill/>
            <a:prstDash val="solid"/>
          </a:ln>
        </p:spPr>
        <p:txBody>
          <a:bodyPr/>
          <a:lstStyle/>
          <a:p>
            <a:endParaRPr lang="en-GB"/>
          </a:p>
        </p:txBody>
      </p:sp>
      <p:sp>
        <p:nvSpPr>
          <p:cNvPr id="7" name="Rectangle 6">
            <a:extLst>
              <a:ext uri="{FF2B5EF4-FFF2-40B4-BE49-F238E27FC236}">
                <a16:creationId xmlns:a16="http://schemas.microsoft.com/office/drawing/2014/main" id="{10065196-C3B5-4D9A-94BD-D7650CE85167}"/>
              </a:ext>
            </a:extLst>
          </p:cNvPr>
          <p:cNvSpPr>
            <a:spLocks noGrp="1"/>
          </p:cNvSpPr>
          <p:nvPr/>
        </p:nvSpPr>
        <p:spPr>
          <a:xfrm>
            <a:off x="781050" y="1809750"/>
            <a:ext cx="1219200" cy="20955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Observed</a:t>
            </a:r>
          </a:p>
        </p:txBody>
      </p:sp>
      <p:sp>
        <p:nvSpPr>
          <p:cNvPr id="8" name="Rectangle 7">
            <a:extLst>
              <a:ext uri="{FF2B5EF4-FFF2-40B4-BE49-F238E27FC236}">
                <a16:creationId xmlns:a16="http://schemas.microsoft.com/office/drawing/2014/main" id="{CF54947E-7B82-4DC8-9C68-55F5B59DA684}"/>
              </a:ext>
            </a:extLst>
          </p:cNvPr>
          <p:cNvSpPr>
            <a:spLocks noGrp="1"/>
          </p:cNvSpPr>
          <p:nvPr/>
        </p:nvSpPr>
        <p:spPr>
          <a:xfrm>
            <a:off x="2076450" y="1781175"/>
            <a:ext cx="8858250" cy="476250"/>
          </a:xfrm>
          <a:prstGeom prst="rect">
            <a:avLst/>
          </a:prstGeom>
          <a:noFill/>
          <a:ln w="0">
            <a:noFill/>
          </a:ln>
        </p:spPr>
        <p:txBody>
          <a:bodyPr wrap="square" lIns="0" tIns="0" rIns="0" bIns="0" anchor="t">
            <a:normAutofit fontScale="86806" lnSpcReduction="10000"/>
          </a:bodyPr>
          <a:lstStyle/>
          <a:p>
            <a:pPr algn="l">
              <a:lnSpc>
                <a:spcPct val="100000"/>
              </a:lnSpc>
              <a:buNone/>
              <a:defRPr sz="1800" b="1">
                <a:solidFill>
                  <a:srgbClr val="17324D"/>
                </a:solidFill>
                <a:latin typeface="Nimbus Sans"/>
                <a:ea typeface="Nimbus Sans"/>
                <a:cs typeface="Nimbus Sans"/>
              </a:defRPr>
            </a:pPr>
            <a:r>
              <a:rPr sz="1800" b="1">
                <a:solidFill>
                  <a:srgbClr val="17324D"/>
                </a:solidFill>
                <a:latin typeface="Nimbus Sans"/>
                <a:ea typeface="Nimbus Sans"/>
                <a:cs typeface="Nimbus Sans"/>
              </a:rPr>
              <a:t>Displayed rate 118 bpm. Baseline varies. R–R intervals appear irregular. One chest electrode is visibly lifting.</a:t>
            </a:r>
          </a:p>
        </p:txBody>
      </p:sp>
      <p:sp>
        <p:nvSpPr>
          <p:cNvPr id="9" name="Rectangle 8">
            <a:extLst>
              <a:ext uri="{FF2B5EF4-FFF2-40B4-BE49-F238E27FC236}">
                <a16:creationId xmlns:a16="http://schemas.microsoft.com/office/drawing/2014/main" id="{6CD32D0D-DCA0-42AB-A64E-DBACAFA56ECA}"/>
              </a:ext>
            </a:extLst>
          </p:cNvPr>
          <p:cNvSpPr>
            <a:spLocks noGrp="1"/>
          </p:cNvSpPr>
          <p:nvPr/>
        </p:nvSpPr>
        <p:spPr>
          <a:xfrm>
            <a:off x="533400" y="3048000"/>
            <a:ext cx="3333750" cy="209550"/>
          </a:xfrm>
          <a:prstGeom prst="rect">
            <a:avLst/>
          </a:prstGeom>
          <a:noFill/>
          <a:ln w="0">
            <a:noFill/>
          </a:ln>
        </p:spPr>
        <p:txBody>
          <a:bodyPr wrap="square" lIns="0" tIns="0" rIns="0" bIns="0" anchor="t">
            <a:normAutofit/>
          </a:bodyPr>
          <a:lstStyle/>
          <a:p>
            <a:pPr algn="l">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NORMAL PARAMETERS</a:t>
            </a:r>
          </a:p>
        </p:txBody>
      </p:sp>
      <p:sp>
        <p:nvSpPr>
          <p:cNvPr id="10" name="Rectangle 9">
            <a:extLst>
              <a:ext uri="{FF2B5EF4-FFF2-40B4-BE49-F238E27FC236}">
                <a16:creationId xmlns:a16="http://schemas.microsoft.com/office/drawing/2014/main" id="{00B8E77C-C6A3-463B-BB63-7EA9DDD19DB8}"/>
              </a:ext>
            </a:extLst>
          </p:cNvPr>
          <p:cNvSpPr>
            <a:spLocks noGrp="1"/>
          </p:cNvSpPr>
          <p:nvPr/>
        </p:nvSpPr>
        <p:spPr>
          <a:xfrm>
            <a:off x="533400" y="3429000"/>
            <a:ext cx="3333750" cy="14287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Sinus rhythm usually has a regular P wave before each QRS. Adult resting rate is commonly 60–100 bpm. PR is usually 120–200 ms and QRS under 120 ms.</a:t>
            </a:r>
          </a:p>
        </p:txBody>
      </p:sp>
      <p:sp>
        <p:nvSpPr>
          <p:cNvPr id="11" name="Rectangle 10">
            <a:extLst>
              <a:ext uri="{FF2B5EF4-FFF2-40B4-BE49-F238E27FC236}">
                <a16:creationId xmlns:a16="http://schemas.microsoft.com/office/drawing/2014/main" id="{B42B59D8-156C-4FF1-BECD-4AFDA73C2C5D}"/>
              </a:ext>
            </a:extLst>
          </p:cNvPr>
          <p:cNvSpPr>
            <a:spLocks noGrp="1"/>
          </p:cNvSpPr>
          <p:nvPr/>
        </p:nvSpPr>
        <p:spPr>
          <a:xfrm>
            <a:off x="4210050" y="3048000"/>
            <a:ext cx="3333750" cy="20955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POSSIBLE INTERFERENCE</a:t>
            </a:r>
          </a:p>
        </p:txBody>
      </p:sp>
      <p:sp>
        <p:nvSpPr>
          <p:cNvPr id="12" name="Rectangle 11">
            <a:extLst>
              <a:ext uri="{FF2B5EF4-FFF2-40B4-BE49-F238E27FC236}">
                <a16:creationId xmlns:a16="http://schemas.microsoft.com/office/drawing/2014/main" id="{39FDB832-7A41-4574-8D27-8C96EF44EE25}"/>
              </a:ext>
            </a:extLst>
          </p:cNvPr>
          <p:cNvSpPr>
            <a:spLocks noGrp="1"/>
          </p:cNvSpPr>
          <p:nvPr/>
        </p:nvSpPr>
        <p:spPr>
          <a:xfrm>
            <a:off x="4210050" y="3429000"/>
            <a:ext cx="3333750" cy="14287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Movement and muscle activity can distort the baseline. Mains interference may produce regular high-frequency noise. Poor electrode contact can cause drift or loss of signal.</a:t>
            </a:r>
          </a:p>
        </p:txBody>
      </p:sp>
      <p:sp>
        <p:nvSpPr>
          <p:cNvPr id="13" name="Rectangle 12">
            <a:extLst>
              <a:ext uri="{FF2B5EF4-FFF2-40B4-BE49-F238E27FC236}">
                <a16:creationId xmlns:a16="http://schemas.microsoft.com/office/drawing/2014/main" id="{C47FB402-4334-4D9D-9E1F-8E8FCE05C0FC}"/>
              </a:ext>
            </a:extLst>
          </p:cNvPr>
          <p:cNvSpPr>
            <a:spLocks noGrp="1"/>
          </p:cNvSpPr>
          <p:nvPr/>
        </p:nvSpPr>
        <p:spPr>
          <a:xfrm>
            <a:off x="7886700" y="3048000"/>
            <a:ext cx="3333750" cy="20955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POSSIBLE PATHOLOGY</a:t>
            </a:r>
          </a:p>
        </p:txBody>
      </p:sp>
      <p:sp>
        <p:nvSpPr>
          <p:cNvPr id="14" name="Rectangle 13">
            <a:extLst>
              <a:ext uri="{FF2B5EF4-FFF2-40B4-BE49-F238E27FC236}">
                <a16:creationId xmlns:a16="http://schemas.microsoft.com/office/drawing/2014/main" id="{6F93DDC7-A6EA-4406-B222-CC4351DE8538}"/>
              </a:ext>
            </a:extLst>
          </p:cNvPr>
          <p:cNvSpPr>
            <a:spLocks noGrp="1"/>
          </p:cNvSpPr>
          <p:nvPr/>
        </p:nvSpPr>
        <p:spPr>
          <a:xfrm>
            <a:off x="7886700" y="3429000"/>
            <a:ext cx="3333750" cy="14287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A genuinely irregular rhythm may reflect atrial fibrillation or ectopy. Tachycardia may also accompany pain, anxiety, fever, hypovolaemia or illness.</a:t>
            </a:r>
          </a:p>
        </p:txBody>
      </p:sp>
      <p:sp>
        <p:nvSpPr>
          <p:cNvPr id="15" name="Rectangle: Rounded Corners 14">
            <a:extLst>
              <a:ext uri="{FF2B5EF4-FFF2-40B4-BE49-F238E27FC236}">
                <a16:creationId xmlns:a16="http://schemas.microsoft.com/office/drawing/2014/main" id="{C9A279FF-01A1-4A84-8A16-9FF58BACDF5F}"/>
              </a:ext>
            </a:extLst>
          </p:cNvPr>
          <p:cNvSpPr>
            <a:spLocks noGrp="1"/>
          </p:cNvSpPr>
          <p:nvPr/>
        </p:nvSpPr>
        <p:spPr>
          <a:xfrm>
            <a:off x="533400" y="5219700"/>
            <a:ext cx="10744200" cy="876300"/>
          </a:xfrm>
          <a:prstGeom prst="roundRect">
            <a:avLst>
              <a:gd name="adj" fmla="val 19565"/>
            </a:avLst>
          </a:prstGeom>
          <a:solidFill>
            <a:srgbClr val="17324D"/>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0C70ECEC-BB1B-4AFB-95FE-5E13C82EC69B}"/>
              </a:ext>
            </a:extLst>
          </p:cNvPr>
          <p:cNvSpPr>
            <a:spLocks noGrp="1"/>
          </p:cNvSpPr>
          <p:nvPr/>
        </p:nvSpPr>
        <p:spPr>
          <a:xfrm>
            <a:off x="762000" y="5381625"/>
            <a:ext cx="1905000" cy="209550"/>
          </a:xfrm>
          <a:prstGeom prst="rect">
            <a:avLst/>
          </a:prstGeom>
          <a:noFill/>
          <a:ln w="0">
            <a:noFill/>
          </a:ln>
        </p:spPr>
        <p:txBody>
          <a:bodyPr wrap="square" lIns="0" tIns="0" rIns="0" bIns="0" anchor="t">
            <a:normAutofit/>
          </a:bodyPr>
          <a:lstStyle/>
          <a:p>
            <a:pPr algn="l">
              <a:lnSpc>
                <a:spcPct val="100000"/>
              </a:lnSpc>
              <a:buNone/>
              <a:defRPr sz="1125" b="1">
                <a:solidFill>
                  <a:srgbClr val="F3A7A5"/>
                </a:solidFill>
                <a:latin typeface="Nimbus Sans"/>
                <a:ea typeface="Nimbus Sans"/>
                <a:cs typeface="Nimbus Sans"/>
              </a:defRPr>
            </a:pPr>
            <a:r>
              <a:rPr sz="1125" b="1">
                <a:solidFill>
                  <a:srgbClr val="F3A7A5"/>
                </a:solidFill>
                <a:latin typeface="Nimbus Sans"/>
                <a:ea typeface="Nimbus Sans"/>
                <a:cs typeface="Nimbus Sans"/>
              </a:rPr>
              <a:t>Scientific conclusion</a:t>
            </a:r>
          </a:p>
        </p:txBody>
      </p:sp>
      <p:sp>
        <p:nvSpPr>
          <p:cNvPr id="17" name="Rectangle 16">
            <a:extLst>
              <a:ext uri="{FF2B5EF4-FFF2-40B4-BE49-F238E27FC236}">
                <a16:creationId xmlns:a16="http://schemas.microsoft.com/office/drawing/2014/main" id="{153499C9-37B6-4C5F-AA64-A6FC05CD248A}"/>
              </a:ext>
            </a:extLst>
          </p:cNvPr>
          <p:cNvSpPr>
            <a:spLocks noGrp="1"/>
          </p:cNvSpPr>
          <p:nvPr/>
        </p:nvSpPr>
        <p:spPr>
          <a:xfrm>
            <a:off x="2724150" y="5324475"/>
            <a:ext cx="8191500" cy="514350"/>
          </a:xfrm>
          <a:prstGeom prst="rect">
            <a:avLst/>
          </a:prstGeom>
          <a:noFill/>
          <a:ln w="0">
            <a:noFill/>
          </a:ln>
        </p:spPr>
        <p:txBody>
          <a:bodyPr wrap="square" lIns="0" tIns="0" rIns="0" bIns="0" anchor="t">
            <a:normAutofit/>
          </a:bodyPr>
          <a:lstStyle/>
          <a:p>
            <a:pPr algn="l">
              <a:lnSpc>
                <a:spcPct val="100000"/>
              </a:lnSpc>
              <a:buNone/>
              <a:defRPr sz="1425" b="1">
                <a:solidFill>
                  <a:srgbClr val="FFFFFF"/>
                </a:solidFill>
                <a:latin typeface="Nimbus Sans"/>
                <a:ea typeface="Nimbus Sans"/>
                <a:cs typeface="Nimbus Sans"/>
              </a:defRPr>
            </a:pPr>
            <a:r>
              <a:rPr sz="1425" b="1">
                <a:solidFill>
                  <a:srgbClr val="FFFFFF"/>
                </a:solidFill>
                <a:latin typeface="Nimbus Sans"/>
                <a:ea typeface="Nimbus Sans"/>
                <a:cs typeface="Nimbus Sans"/>
              </a:rPr>
              <a:t>Replace or secure the electrode, reduce movement, repeat the ECG and compare the pulse. If irregular tachycardia persists, follow the clinical escalation pathway.</a:t>
            </a:r>
          </a:p>
        </p:txBody>
      </p:sp>
    </p:spTree>
    <p:extLst>
      <p:ext uri="{BB962C8B-B14F-4D97-AF65-F5344CB8AC3E}">
        <p14:creationId xmlns:p14="http://schemas.microsoft.com/office/powerpoint/2010/main" val="94137408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84C40FB-1C97-4449-9B88-AD13E3DBE23E}"/>
              </a:ext>
            </a:extLst>
          </p:cNvPr>
          <p:cNvSpPr>
            <a:spLocks noGrp="1"/>
          </p:cNvSpPr>
          <p:nvPr/>
        </p:nvSpPr>
        <p:spPr>
          <a:xfrm>
            <a:off x="0" y="0"/>
            <a:ext cx="152400" cy="6858000"/>
          </a:xfrm>
          <a:prstGeom prst="rect">
            <a:avLst/>
          </a:prstGeom>
          <a:solidFill>
            <a:srgbClr val="72A8C7"/>
          </a:solidFill>
          <a:ln w="0">
            <a:noFill/>
            <a:prstDash val="solid"/>
          </a:ln>
        </p:spPr>
        <p:txBody>
          <a:bodyPr/>
          <a:lstStyle/>
          <a:p>
            <a:endParaRPr lang="en-GB"/>
          </a:p>
        </p:txBody>
      </p:sp>
      <p:sp>
        <p:nvSpPr>
          <p:cNvPr id="2" name="Rectangle 1">
            <a:extLst>
              <a:ext uri="{FF2B5EF4-FFF2-40B4-BE49-F238E27FC236}">
                <a16:creationId xmlns:a16="http://schemas.microsoft.com/office/drawing/2014/main" id="{7F2FD5A2-7746-41FA-A223-10DAB6D10DF7}"/>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Sleep physiology extension: repeated desaturations</a:t>
            </a:r>
          </a:p>
        </p:txBody>
      </p:sp>
      <p:sp>
        <p:nvSpPr>
          <p:cNvPr id="3" name="Rectangle 2">
            <a:extLst>
              <a:ext uri="{FF2B5EF4-FFF2-40B4-BE49-F238E27FC236}">
                <a16:creationId xmlns:a16="http://schemas.microsoft.com/office/drawing/2014/main" id="{5BC29AFD-DE4F-4697-92E5-C71667AF735C}"/>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Overnight signals require pattern recognition and quality checks</a:t>
            </a:r>
          </a:p>
        </p:txBody>
      </p:sp>
      <p:sp>
        <p:nvSpPr>
          <p:cNvPr id="4" name="Straight Connector 3">
            <a:extLst>
              <a:ext uri="{FF2B5EF4-FFF2-40B4-BE49-F238E27FC236}">
                <a16:creationId xmlns:a16="http://schemas.microsoft.com/office/drawing/2014/main" id="{6F5FB6CB-2BAE-44B1-8CBC-92ABDFFDAF2B}"/>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98FE5C73-8C3B-4D53-9DA0-B3C0CF938693}"/>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72A8C7"/>
                </a:solidFill>
                <a:latin typeface="Nimbus Sans"/>
                <a:ea typeface="Nimbus Sans"/>
                <a:cs typeface="Nimbus Sans"/>
              </a:defRPr>
            </a:pPr>
            <a:r>
              <a:rPr sz="1200" b="1">
                <a:solidFill>
                  <a:srgbClr val="72A8C7"/>
                </a:solidFill>
                <a:latin typeface="Nimbus Sans"/>
                <a:ea typeface="Nimbus Sans"/>
                <a:cs typeface="Nimbus Sans"/>
              </a:rPr>
              <a:t>33</a:t>
            </a:r>
          </a:p>
        </p:txBody>
      </p:sp>
      <p:sp>
        <p:nvSpPr>
          <p:cNvPr id="6" name="Rectangle: Rounded Corners 5">
            <a:extLst>
              <a:ext uri="{FF2B5EF4-FFF2-40B4-BE49-F238E27FC236}">
                <a16:creationId xmlns:a16="http://schemas.microsoft.com/office/drawing/2014/main" id="{0AE5298C-0496-4898-89E0-31DA58315261}"/>
              </a:ext>
            </a:extLst>
          </p:cNvPr>
          <p:cNvSpPr>
            <a:spLocks noGrp="1"/>
          </p:cNvSpPr>
          <p:nvPr/>
        </p:nvSpPr>
        <p:spPr>
          <a:xfrm>
            <a:off x="533400" y="1714500"/>
            <a:ext cx="3333750" cy="3238500"/>
          </a:xfrm>
          <a:prstGeom prst="roundRect">
            <a:avLst>
              <a:gd name="adj" fmla="val 58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7" name="Rectangle: Rounded Corners 6">
            <a:extLst>
              <a:ext uri="{FF2B5EF4-FFF2-40B4-BE49-F238E27FC236}">
                <a16:creationId xmlns:a16="http://schemas.microsoft.com/office/drawing/2014/main" id="{E79352B2-339C-4189-82EA-A8A17EA097E4}"/>
              </a:ext>
            </a:extLst>
          </p:cNvPr>
          <p:cNvSpPr>
            <a:spLocks noGrp="1"/>
          </p:cNvSpPr>
          <p:nvPr/>
        </p:nvSpPr>
        <p:spPr>
          <a:xfrm>
            <a:off x="533400" y="1714500"/>
            <a:ext cx="3333750" cy="95250"/>
          </a:xfrm>
          <a:prstGeom prst="roundRect">
            <a:avLst>
              <a:gd name="adj" fmla="val 50000"/>
            </a:avLst>
          </a:prstGeom>
          <a:solidFill>
            <a:srgbClr val="17324D"/>
          </a:solidFill>
          <a:ln w="0">
            <a:noFill/>
            <a:prstDash val="solid"/>
          </a:ln>
        </p:spPr>
        <p:txBody>
          <a:bodyPr/>
          <a:lstStyle/>
          <a:p>
            <a:endParaRPr lang="en-GB"/>
          </a:p>
        </p:txBody>
      </p:sp>
      <p:sp>
        <p:nvSpPr>
          <p:cNvPr id="8" name="Rectangle 7">
            <a:extLst>
              <a:ext uri="{FF2B5EF4-FFF2-40B4-BE49-F238E27FC236}">
                <a16:creationId xmlns:a16="http://schemas.microsoft.com/office/drawing/2014/main" id="{B0C7C033-57BD-4722-8A02-65BAC0C4A24E}"/>
              </a:ext>
            </a:extLst>
          </p:cNvPr>
          <p:cNvSpPr>
            <a:spLocks noGrp="1"/>
          </p:cNvSpPr>
          <p:nvPr/>
        </p:nvSpPr>
        <p:spPr>
          <a:xfrm>
            <a:off x="800100" y="2019300"/>
            <a:ext cx="2781300" cy="247650"/>
          </a:xfrm>
          <a:prstGeom prst="rect">
            <a:avLst/>
          </a:prstGeom>
          <a:noFill/>
          <a:ln w="0">
            <a:noFill/>
          </a:ln>
        </p:spPr>
        <p:txBody>
          <a:bodyPr wrap="square" lIns="0" tIns="0" rIns="0" bIns="0" anchor="t">
            <a:normAutofit/>
          </a:bodyPr>
          <a:lstStyle/>
          <a:p>
            <a:pPr algn="l">
              <a:lnSpc>
                <a:spcPct val="100000"/>
              </a:lnSpc>
              <a:buNone/>
              <a:defRPr sz="1050" b="1">
                <a:solidFill>
                  <a:srgbClr val="17324D"/>
                </a:solidFill>
                <a:latin typeface="Nimbus Sans"/>
                <a:ea typeface="Nimbus Sans"/>
                <a:cs typeface="Nimbus Sans"/>
              </a:defRPr>
            </a:pPr>
            <a:r>
              <a:rPr sz="1050" b="1">
                <a:solidFill>
                  <a:srgbClr val="17324D"/>
                </a:solidFill>
                <a:latin typeface="Nimbus Sans"/>
                <a:ea typeface="Nimbus Sans"/>
                <a:cs typeface="Nimbus Sans"/>
              </a:rPr>
              <a:t>OBSERVED PATTERN</a:t>
            </a:r>
          </a:p>
        </p:txBody>
      </p:sp>
      <p:sp>
        <p:nvSpPr>
          <p:cNvPr id="9" name="Rectangle 8">
            <a:extLst>
              <a:ext uri="{FF2B5EF4-FFF2-40B4-BE49-F238E27FC236}">
                <a16:creationId xmlns:a16="http://schemas.microsoft.com/office/drawing/2014/main" id="{FB7197E1-EFD4-4C71-AED5-6DDCEFAD6490}"/>
              </a:ext>
            </a:extLst>
          </p:cNvPr>
          <p:cNvSpPr>
            <a:spLocks noGrp="1"/>
          </p:cNvSpPr>
          <p:nvPr/>
        </p:nvSpPr>
        <p:spPr>
          <a:xfrm>
            <a:off x="800100" y="2571750"/>
            <a:ext cx="2781300" cy="1790700"/>
          </a:xfrm>
          <a:prstGeom prst="rect">
            <a:avLst/>
          </a:prstGeom>
          <a:noFill/>
          <a:ln w="0">
            <a:noFill/>
          </a:ln>
        </p:spPr>
        <p:txBody>
          <a:bodyPr wrap="square" lIns="0" tIns="0" rIns="0" bIns="0" anchor="t">
            <a:normAutofit/>
          </a:bodyPr>
          <a:lstStyle/>
          <a:p>
            <a:pPr algn="l">
              <a:lnSpc>
                <a:spcPct val="100000"/>
              </a:lnSpc>
              <a:buNone/>
              <a:defRPr sz="1500" b="1">
                <a:solidFill>
                  <a:srgbClr val="183042"/>
                </a:solidFill>
                <a:latin typeface="Nimbus Sans"/>
                <a:ea typeface="Nimbus Sans"/>
                <a:cs typeface="Nimbus Sans"/>
              </a:defRPr>
            </a:pPr>
            <a:r>
              <a:rPr sz="1500" b="1">
                <a:solidFill>
                  <a:srgbClr val="183042"/>
                </a:solidFill>
                <a:latin typeface="Nimbus Sans"/>
                <a:ea typeface="Nimbus Sans"/>
                <a:cs typeface="Nimbus Sans"/>
              </a:rPr>
              <a:t>Repeated falls in SpO₂ from 96% to 86%, with recovery after each event. Several episodes coincide with absent airflow but continued respiratory effort.</a:t>
            </a:r>
          </a:p>
        </p:txBody>
      </p:sp>
      <p:sp>
        <p:nvSpPr>
          <p:cNvPr id="10" name="Rectangle: Rounded Corners 9">
            <a:extLst>
              <a:ext uri="{FF2B5EF4-FFF2-40B4-BE49-F238E27FC236}">
                <a16:creationId xmlns:a16="http://schemas.microsoft.com/office/drawing/2014/main" id="{6D90729B-EFCA-4EC5-954A-56CF5682E1DC}"/>
              </a:ext>
            </a:extLst>
          </p:cNvPr>
          <p:cNvSpPr>
            <a:spLocks noGrp="1"/>
          </p:cNvSpPr>
          <p:nvPr/>
        </p:nvSpPr>
        <p:spPr>
          <a:xfrm>
            <a:off x="4210050" y="1714500"/>
            <a:ext cx="3333750" cy="3238500"/>
          </a:xfrm>
          <a:prstGeom prst="roundRect">
            <a:avLst>
              <a:gd name="adj" fmla="val 58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1" name="Rectangle: Rounded Corners 10">
            <a:extLst>
              <a:ext uri="{FF2B5EF4-FFF2-40B4-BE49-F238E27FC236}">
                <a16:creationId xmlns:a16="http://schemas.microsoft.com/office/drawing/2014/main" id="{48BEF0C4-96AF-44DA-9D46-F53382176043}"/>
              </a:ext>
            </a:extLst>
          </p:cNvPr>
          <p:cNvSpPr>
            <a:spLocks noGrp="1"/>
          </p:cNvSpPr>
          <p:nvPr/>
        </p:nvSpPr>
        <p:spPr>
          <a:xfrm>
            <a:off x="4210050" y="1714500"/>
            <a:ext cx="3333750" cy="95250"/>
          </a:xfrm>
          <a:prstGeom prst="roundRect">
            <a:avLst>
              <a:gd name="adj" fmla="val 50000"/>
            </a:avLst>
          </a:prstGeom>
          <a:solidFill>
            <a:srgbClr val="72A8C7"/>
          </a:solidFill>
          <a:ln w="0">
            <a:noFill/>
            <a:prstDash val="solid"/>
          </a:ln>
        </p:spPr>
        <p:txBody>
          <a:bodyPr/>
          <a:lstStyle/>
          <a:p>
            <a:endParaRPr lang="en-GB"/>
          </a:p>
        </p:txBody>
      </p:sp>
      <p:sp>
        <p:nvSpPr>
          <p:cNvPr id="12" name="Rectangle 11">
            <a:extLst>
              <a:ext uri="{FF2B5EF4-FFF2-40B4-BE49-F238E27FC236}">
                <a16:creationId xmlns:a16="http://schemas.microsoft.com/office/drawing/2014/main" id="{05035B99-BE56-4FBE-9FC4-5CCA6ED939A3}"/>
              </a:ext>
            </a:extLst>
          </p:cNvPr>
          <p:cNvSpPr>
            <a:spLocks noGrp="1"/>
          </p:cNvSpPr>
          <p:nvPr/>
        </p:nvSpPr>
        <p:spPr>
          <a:xfrm>
            <a:off x="4476750" y="2019300"/>
            <a:ext cx="2781300" cy="247650"/>
          </a:xfrm>
          <a:prstGeom prst="rect">
            <a:avLst/>
          </a:prstGeom>
          <a:noFill/>
          <a:ln w="0">
            <a:noFill/>
          </a:ln>
        </p:spPr>
        <p:txBody>
          <a:bodyPr wrap="square" lIns="0" tIns="0" rIns="0" bIns="0" anchor="t">
            <a:normAutofit/>
          </a:bodyPr>
          <a:lstStyle/>
          <a:p>
            <a:pPr algn="l">
              <a:lnSpc>
                <a:spcPct val="100000"/>
              </a:lnSpc>
              <a:buNone/>
              <a:defRPr sz="1050" b="1">
                <a:solidFill>
                  <a:srgbClr val="72A8C7"/>
                </a:solidFill>
                <a:latin typeface="Nimbus Sans"/>
                <a:ea typeface="Nimbus Sans"/>
                <a:cs typeface="Nimbus Sans"/>
              </a:defRPr>
            </a:pPr>
            <a:r>
              <a:rPr sz="1050" b="1">
                <a:solidFill>
                  <a:srgbClr val="72A8C7"/>
                </a:solidFill>
                <a:latin typeface="Nimbus Sans"/>
                <a:ea typeface="Nimbus Sans"/>
                <a:cs typeface="Nimbus Sans"/>
              </a:rPr>
              <a:t>PHYSIOLOGICAL EXPLANATION</a:t>
            </a:r>
          </a:p>
        </p:txBody>
      </p:sp>
      <p:sp>
        <p:nvSpPr>
          <p:cNvPr id="13" name="Rectangle 12">
            <a:extLst>
              <a:ext uri="{FF2B5EF4-FFF2-40B4-BE49-F238E27FC236}">
                <a16:creationId xmlns:a16="http://schemas.microsoft.com/office/drawing/2014/main" id="{44F00774-E6CA-486F-80D2-F42376354B4E}"/>
              </a:ext>
            </a:extLst>
          </p:cNvPr>
          <p:cNvSpPr>
            <a:spLocks noGrp="1"/>
          </p:cNvSpPr>
          <p:nvPr/>
        </p:nvSpPr>
        <p:spPr>
          <a:xfrm>
            <a:off x="4476750" y="2571750"/>
            <a:ext cx="2781300" cy="1790700"/>
          </a:xfrm>
          <a:prstGeom prst="rect">
            <a:avLst/>
          </a:prstGeom>
          <a:noFill/>
          <a:ln w="0">
            <a:noFill/>
          </a:ln>
        </p:spPr>
        <p:txBody>
          <a:bodyPr wrap="square" lIns="0" tIns="0" rIns="0" bIns="0" anchor="t">
            <a:normAutofit/>
          </a:bodyPr>
          <a:lstStyle/>
          <a:p>
            <a:pPr algn="l">
              <a:lnSpc>
                <a:spcPct val="100000"/>
              </a:lnSpc>
              <a:buNone/>
              <a:defRPr sz="1500" b="0">
                <a:solidFill>
                  <a:srgbClr val="183042"/>
                </a:solidFill>
                <a:latin typeface="Nimbus Sans"/>
                <a:ea typeface="Nimbus Sans"/>
                <a:cs typeface="Nimbus Sans"/>
              </a:defRPr>
            </a:pPr>
            <a:r>
              <a:rPr sz="1500" b="0">
                <a:solidFill>
                  <a:srgbClr val="183042"/>
                </a:solidFill>
                <a:latin typeface="Nimbus Sans"/>
                <a:ea typeface="Nimbus Sans"/>
                <a:cs typeface="Nimbus Sans"/>
              </a:rPr>
              <a:t>Upper-airway obstruction reduces ventilation. Oxygen falls, carbon dioxide rises, autonomic activation increases and arousal restores airway tone.</a:t>
            </a:r>
          </a:p>
        </p:txBody>
      </p:sp>
      <p:sp>
        <p:nvSpPr>
          <p:cNvPr id="14" name="Rectangle: Rounded Corners 13">
            <a:extLst>
              <a:ext uri="{FF2B5EF4-FFF2-40B4-BE49-F238E27FC236}">
                <a16:creationId xmlns:a16="http://schemas.microsoft.com/office/drawing/2014/main" id="{C3B870F8-9DB0-4F12-8F2F-4927743313F1}"/>
              </a:ext>
            </a:extLst>
          </p:cNvPr>
          <p:cNvSpPr>
            <a:spLocks noGrp="1"/>
          </p:cNvSpPr>
          <p:nvPr/>
        </p:nvSpPr>
        <p:spPr>
          <a:xfrm>
            <a:off x="7886700" y="1714500"/>
            <a:ext cx="3333750" cy="3238500"/>
          </a:xfrm>
          <a:prstGeom prst="roundRect">
            <a:avLst>
              <a:gd name="adj" fmla="val 5882"/>
            </a:avLst>
          </a:prstGeom>
          <a:solidFill>
            <a:srgbClr val="FFFFFF"/>
          </a:solidFill>
          <a:ln w="9525">
            <a:solidFill>
              <a:srgbClr val="DCE3E5"/>
            </a:solidFill>
            <a:prstDash val="solid"/>
          </a:ln>
        </p:spPr>
        <p:style>
          <a:lnRef idx="0">
            <a:scrgbClr r="0" g="0" b="0"/>
          </a:lnRef>
          <a:fillRef idx="0">
            <a:scrgbClr r="0" g="0" b="0"/>
          </a:fillRef>
          <a:effectRef idx="4">
            <a:scrgbClr r="0" g="0" b="0"/>
          </a:effectRef>
          <a:fontRef idx="major"/>
        </p:style>
        <p:txBody>
          <a:bodyPr/>
          <a:lstStyle/>
          <a:p>
            <a:endParaRPr lang="en-GB"/>
          </a:p>
        </p:txBody>
      </p:sp>
      <p:sp>
        <p:nvSpPr>
          <p:cNvPr id="15" name="Rectangle: Rounded Corners 14">
            <a:extLst>
              <a:ext uri="{FF2B5EF4-FFF2-40B4-BE49-F238E27FC236}">
                <a16:creationId xmlns:a16="http://schemas.microsoft.com/office/drawing/2014/main" id="{930A1A34-36F6-4C9B-96C5-37E2E49EC388}"/>
              </a:ext>
            </a:extLst>
          </p:cNvPr>
          <p:cNvSpPr>
            <a:spLocks noGrp="1"/>
          </p:cNvSpPr>
          <p:nvPr/>
        </p:nvSpPr>
        <p:spPr>
          <a:xfrm>
            <a:off x="7886700" y="1714500"/>
            <a:ext cx="3333750" cy="95250"/>
          </a:xfrm>
          <a:prstGeom prst="roundRect">
            <a:avLst>
              <a:gd name="adj" fmla="val 50000"/>
            </a:avLst>
          </a:prstGeom>
          <a:solidFill>
            <a:srgbClr val="138A8A"/>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3731C06E-DB2D-4339-B92D-796089F704C1}"/>
              </a:ext>
            </a:extLst>
          </p:cNvPr>
          <p:cNvSpPr>
            <a:spLocks noGrp="1"/>
          </p:cNvSpPr>
          <p:nvPr/>
        </p:nvSpPr>
        <p:spPr>
          <a:xfrm>
            <a:off x="8153400" y="2019300"/>
            <a:ext cx="2781300" cy="24765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VALIDITY CHECKS</a:t>
            </a:r>
          </a:p>
        </p:txBody>
      </p:sp>
      <p:sp>
        <p:nvSpPr>
          <p:cNvPr id="17" name="Rectangle 16">
            <a:extLst>
              <a:ext uri="{FF2B5EF4-FFF2-40B4-BE49-F238E27FC236}">
                <a16:creationId xmlns:a16="http://schemas.microsoft.com/office/drawing/2014/main" id="{BCDCC904-5457-4AB7-9FA6-A7BADD3D3AFF}"/>
              </a:ext>
            </a:extLst>
          </p:cNvPr>
          <p:cNvSpPr>
            <a:spLocks noGrp="1"/>
          </p:cNvSpPr>
          <p:nvPr/>
        </p:nvSpPr>
        <p:spPr>
          <a:xfrm>
            <a:off x="8153400" y="2571750"/>
            <a:ext cx="2781300" cy="1790700"/>
          </a:xfrm>
          <a:prstGeom prst="rect">
            <a:avLst/>
          </a:prstGeom>
          <a:noFill/>
          <a:ln w="0">
            <a:noFill/>
          </a:ln>
        </p:spPr>
        <p:txBody>
          <a:bodyPr wrap="square" lIns="0" tIns="0" rIns="0" bIns="0" anchor="t">
            <a:normAutofit/>
          </a:bodyPr>
          <a:lstStyle/>
          <a:p>
            <a:pPr algn="l">
              <a:lnSpc>
                <a:spcPct val="100000"/>
              </a:lnSpc>
              <a:buNone/>
              <a:defRPr sz="1500" b="0">
                <a:solidFill>
                  <a:srgbClr val="183042"/>
                </a:solidFill>
                <a:latin typeface="Nimbus Sans"/>
                <a:ea typeface="Nimbus Sans"/>
                <a:cs typeface="Nimbus Sans"/>
              </a:defRPr>
            </a:pPr>
            <a:r>
              <a:rPr sz="1500" b="0">
                <a:solidFill>
                  <a:srgbClr val="183042"/>
                </a:solidFill>
                <a:latin typeface="Nimbus Sans"/>
                <a:ea typeface="Nimbus Sans"/>
                <a:cs typeface="Nimbus Sans"/>
              </a:rPr>
              <a:t>Confirm probe signal, pleth waveform, body position, airflow sensor, effort belts, event timing and annotations. Motion or probe loss can mimic desaturation.</a:t>
            </a:r>
          </a:p>
        </p:txBody>
      </p:sp>
      <p:sp>
        <p:nvSpPr>
          <p:cNvPr id="18" name="Rectangle: Rounded Corners 17">
            <a:extLst>
              <a:ext uri="{FF2B5EF4-FFF2-40B4-BE49-F238E27FC236}">
                <a16:creationId xmlns:a16="http://schemas.microsoft.com/office/drawing/2014/main" id="{BCF40716-A65B-4D9E-B48B-81032A013DF2}"/>
              </a:ext>
            </a:extLst>
          </p:cNvPr>
          <p:cNvSpPr>
            <a:spLocks noGrp="1"/>
          </p:cNvSpPr>
          <p:nvPr/>
        </p:nvSpPr>
        <p:spPr>
          <a:xfrm>
            <a:off x="533400" y="5314950"/>
            <a:ext cx="10744200" cy="704850"/>
          </a:xfrm>
          <a:prstGeom prst="roundRect">
            <a:avLst>
              <a:gd name="adj" fmla="val 21622"/>
            </a:avLst>
          </a:prstGeom>
          <a:solidFill>
            <a:srgbClr val="E7F2F7"/>
          </a:solidFill>
          <a:ln w="0">
            <a:noFill/>
            <a:prstDash val="solid"/>
          </a:ln>
        </p:spPr>
        <p:txBody>
          <a:bodyPr/>
          <a:lstStyle/>
          <a:p>
            <a:endParaRPr lang="en-GB"/>
          </a:p>
        </p:txBody>
      </p:sp>
      <p:sp>
        <p:nvSpPr>
          <p:cNvPr id="19" name="Rectangle 18">
            <a:extLst>
              <a:ext uri="{FF2B5EF4-FFF2-40B4-BE49-F238E27FC236}">
                <a16:creationId xmlns:a16="http://schemas.microsoft.com/office/drawing/2014/main" id="{FA1CBD43-1677-4E34-BA72-8DB22538E4F2}"/>
              </a:ext>
            </a:extLst>
          </p:cNvPr>
          <p:cNvSpPr>
            <a:spLocks noGrp="1"/>
          </p:cNvSpPr>
          <p:nvPr/>
        </p:nvSpPr>
        <p:spPr>
          <a:xfrm>
            <a:off x="762000" y="5486400"/>
            <a:ext cx="1809750" cy="190500"/>
          </a:xfrm>
          <a:prstGeom prst="rect">
            <a:avLst/>
          </a:prstGeom>
          <a:noFill/>
          <a:ln w="0">
            <a:noFill/>
          </a:ln>
        </p:spPr>
        <p:txBody>
          <a:bodyPr wrap="square" lIns="0" tIns="0" rIns="0" bIns="0" anchor="t">
            <a:normAutofit/>
          </a:bodyPr>
          <a:lstStyle/>
          <a:p>
            <a:pPr algn="l">
              <a:lnSpc>
                <a:spcPct val="100000"/>
              </a:lnSpc>
              <a:buNone/>
              <a:defRPr sz="1050" b="1">
                <a:solidFill>
                  <a:srgbClr val="4477AA"/>
                </a:solidFill>
                <a:latin typeface="Nimbus Sans"/>
                <a:ea typeface="Nimbus Sans"/>
                <a:cs typeface="Nimbus Sans"/>
              </a:defRPr>
            </a:pPr>
            <a:r>
              <a:rPr sz="1050" b="1">
                <a:solidFill>
                  <a:srgbClr val="4477AA"/>
                </a:solidFill>
                <a:latin typeface="Nimbus Sans"/>
                <a:ea typeface="Nimbus Sans"/>
                <a:cs typeface="Nimbus Sans"/>
              </a:rPr>
              <a:t>Scientific conclusion</a:t>
            </a:r>
          </a:p>
        </p:txBody>
      </p:sp>
      <p:sp>
        <p:nvSpPr>
          <p:cNvPr id="20" name="Rectangle 19">
            <a:extLst>
              <a:ext uri="{FF2B5EF4-FFF2-40B4-BE49-F238E27FC236}">
                <a16:creationId xmlns:a16="http://schemas.microsoft.com/office/drawing/2014/main" id="{62AF246D-B3AE-4D4D-B177-5B5ADD922E17}"/>
              </a:ext>
            </a:extLst>
          </p:cNvPr>
          <p:cNvSpPr>
            <a:spLocks noGrp="1"/>
          </p:cNvSpPr>
          <p:nvPr/>
        </p:nvSpPr>
        <p:spPr>
          <a:xfrm>
            <a:off x="2667000" y="5410200"/>
            <a:ext cx="8286750" cy="400050"/>
          </a:xfrm>
          <a:prstGeom prst="rect">
            <a:avLst/>
          </a:prstGeom>
          <a:noFill/>
          <a:ln w="0">
            <a:noFill/>
          </a:ln>
        </p:spPr>
        <p:txBody>
          <a:bodyPr wrap="square" lIns="0" tIns="0" rIns="0" bIns="0" anchor="t">
            <a:normAutofit fontScale="97222"/>
          </a:bodyPr>
          <a:lstStyle/>
          <a:p>
            <a:pPr algn="l">
              <a:lnSpc>
                <a:spcPct val="100000"/>
              </a:lnSpc>
              <a:buNone/>
              <a:defRPr sz="1350" b="1">
                <a:solidFill>
                  <a:srgbClr val="17324D"/>
                </a:solidFill>
                <a:latin typeface="Nimbus Sans"/>
                <a:ea typeface="Nimbus Sans"/>
                <a:cs typeface="Nimbus Sans"/>
              </a:defRPr>
            </a:pPr>
            <a:r>
              <a:rPr sz="1350" b="1">
                <a:solidFill>
                  <a:srgbClr val="17324D"/>
                </a:solidFill>
                <a:latin typeface="Nimbus Sans"/>
                <a:ea typeface="Nimbus Sans"/>
                <a:cs typeface="Nimbus Sans"/>
              </a:rPr>
              <a:t>A coherent pattern across airflow, effort and oxygen signals supports a physiological event. A single unstable channel requires caution and cross-checking.</a:t>
            </a:r>
          </a:p>
        </p:txBody>
      </p:sp>
    </p:spTree>
    <p:extLst>
      <p:ext uri="{BB962C8B-B14F-4D97-AF65-F5344CB8AC3E}">
        <p14:creationId xmlns:p14="http://schemas.microsoft.com/office/powerpoint/2010/main" val="134160137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8C4B5A86-FB33-4909-B5CA-80D980B6E3D9}"/>
              </a:ext>
            </a:extLst>
          </p:cNvPr>
          <p:cNvSpPr>
            <a:spLocks noGrp="1"/>
          </p:cNvSpPr>
          <p:nvPr/>
        </p:nvSpPr>
        <p:spPr>
          <a:xfrm>
            <a:off x="0" y="0"/>
            <a:ext cx="152400" cy="6858000"/>
          </a:xfrm>
          <a:prstGeom prst="rect">
            <a:avLst/>
          </a:prstGeom>
          <a:solidFill>
            <a:srgbClr val="E8A83A"/>
          </a:solidFill>
          <a:ln w="0">
            <a:noFill/>
            <a:prstDash val="solid"/>
          </a:ln>
        </p:spPr>
        <p:txBody>
          <a:bodyPr/>
          <a:lstStyle/>
          <a:p>
            <a:endParaRPr lang="en-GB"/>
          </a:p>
        </p:txBody>
      </p:sp>
      <p:sp>
        <p:nvSpPr>
          <p:cNvPr id="2" name="Rectangle 1">
            <a:extLst>
              <a:ext uri="{FF2B5EF4-FFF2-40B4-BE49-F238E27FC236}">
                <a16:creationId xmlns:a16="http://schemas.microsoft.com/office/drawing/2014/main" id="{64A86402-4922-4B67-83DF-82B8AFD7EB23}"/>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A consistent framework for any unexpected result</a:t>
            </a:r>
          </a:p>
        </p:txBody>
      </p:sp>
      <p:sp>
        <p:nvSpPr>
          <p:cNvPr id="3" name="Rectangle 2">
            <a:extLst>
              <a:ext uri="{FF2B5EF4-FFF2-40B4-BE49-F238E27FC236}">
                <a16:creationId xmlns:a16="http://schemas.microsoft.com/office/drawing/2014/main" id="{5B46D0F6-B9A5-4645-BF5A-D38E619735D9}"/>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More than one explanation may be present</a:t>
            </a:r>
          </a:p>
        </p:txBody>
      </p:sp>
      <p:sp>
        <p:nvSpPr>
          <p:cNvPr id="4" name="Straight Connector 3">
            <a:extLst>
              <a:ext uri="{FF2B5EF4-FFF2-40B4-BE49-F238E27FC236}">
                <a16:creationId xmlns:a16="http://schemas.microsoft.com/office/drawing/2014/main" id="{FD37DFC3-C72A-4C91-BA0E-30350438E28E}"/>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4D6EC795-C8D5-42CB-8421-2356B2C4A2C0}"/>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8A83A"/>
                </a:solidFill>
                <a:latin typeface="Nimbus Sans"/>
                <a:ea typeface="Nimbus Sans"/>
                <a:cs typeface="Nimbus Sans"/>
              </a:defRPr>
            </a:pPr>
            <a:r>
              <a:rPr sz="1200" b="1">
                <a:solidFill>
                  <a:srgbClr val="E8A83A"/>
                </a:solidFill>
                <a:latin typeface="Nimbus Sans"/>
                <a:ea typeface="Nimbus Sans"/>
                <a:cs typeface="Nimbus Sans"/>
              </a:rPr>
              <a:t>34</a:t>
            </a:r>
          </a:p>
        </p:txBody>
      </p:sp>
      <p:sp>
        <p:nvSpPr>
          <p:cNvPr id="6" name="Rectangle: Rounded Corners 5">
            <a:extLst>
              <a:ext uri="{FF2B5EF4-FFF2-40B4-BE49-F238E27FC236}">
                <a16:creationId xmlns:a16="http://schemas.microsoft.com/office/drawing/2014/main" id="{C95FFFB4-5EF8-47CF-9A8A-9FEF0451C4E6}"/>
              </a:ext>
            </a:extLst>
          </p:cNvPr>
          <p:cNvSpPr>
            <a:spLocks noGrp="1"/>
          </p:cNvSpPr>
          <p:nvPr/>
        </p:nvSpPr>
        <p:spPr>
          <a:xfrm>
            <a:off x="533400" y="16192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7" name="Rectangle: Rounded Corners 6">
            <a:extLst>
              <a:ext uri="{FF2B5EF4-FFF2-40B4-BE49-F238E27FC236}">
                <a16:creationId xmlns:a16="http://schemas.microsoft.com/office/drawing/2014/main" id="{9518E053-3D80-444C-8A34-76ABC7148366}"/>
              </a:ext>
            </a:extLst>
          </p:cNvPr>
          <p:cNvSpPr>
            <a:spLocks noGrp="1"/>
          </p:cNvSpPr>
          <p:nvPr/>
        </p:nvSpPr>
        <p:spPr>
          <a:xfrm>
            <a:off x="533400" y="1619250"/>
            <a:ext cx="114300" cy="18097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CD7D8ED2-4498-46F0-8A11-61EBAAE53DC4}"/>
              </a:ext>
            </a:extLst>
          </p:cNvPr>
          <p:cNvSpPr>
            <a:spLocks noGrp="1"/>
          </p:cNvSpPr>
          <p:nvPr/>
        </p:nvSpPr>
        <p:spPr>
          <a:xfrm>
            <a:off x="819150" y="1809750"/>
            <a:ext cx="4572000" cy="228600"/>
          </a:xfrm>
          <a:prstGeom prst="rect">
            <a:avLst/>
          </a:prstGeom>
          <a:noFill/>
          <a:ln w="0">
            <a:noFill/>
          </a:ln>
        </p:spPr>
        <p:txBody>
          <a:bodyPr wrap="square" lIns="0" tIns="0" rIns="0" bIns="0" anchor="t">
            <a:normAutofit/>
          </a:bodyPr>
          <a:lstStyle/>
          <a:p>
            <a:pPr algn="l">
              <a:lnSpc>
                <a:spcPct val="100000"/>
              </a:lnSpc>
              <a:buNone/>
              <a:defRPr sz="1050" b="1">
                <a:solidFill>
                  <a:srgbClr val="E65F5C"/>
                </a:solidFill>
                <a:latin typeface="Nimbus Sans"/>
                <a:ea typeface="Nimbus Sans"/>
                <a:cs typeface="Nimbus Sans"/>
              </a:defRPr>
            </a:pPr>
            <a:r>
              <a:rPr sz="1050" b="1">
                <a:solidFill>
                  <a:srgbClr val="E65F5C"/>
                </a:solidFill>
                <a:latin typeface="Nimbus Sans"/>
                <a:ea typeface="Nimbus Sans"/>
                <a:cs typeface="Nimbus Sans"/>
              </a:rPr>
              <a:t>PATIENT-DERIVED</a:t>
            </a:r>
          </a:p>
        </p:txBody>
      </p:sp>
      <p:sp>
        <p:nvSpPr>
          <p:cNvPr id="9" name="Rectangle 8">
            <a:extLst>
              <a:ext uri="{FF2B5EF4-FFF2-40B4-BE49-F238E27FC236}">
                <a16:creationId xmlns:a16="http://schemas.microsoft.com/office/drawing/2014/main" id="{D2C68D85-CC03-4268-B10A-F4E434B3C881}"/>
              </a:ext>
            </a:extLst>
          </p:cNvPr>
          <p:cNvSpPr>
            <a:spLocks noGrp="1"/>
          </p:cNvSpPr>
          <p:nvPr/>
        </p:nvSpPr>
        <p:spPr>
          <a:xfrm>
            <a:off x="819150" y="21717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Movement, anxiety, pain, posture, poor effort, misunderstanding, medication or failure to follow instructions.</a:t>
            </a:r>
          </a:p>
        </p:txBody>
      </p:sp>
      <p:sp>
        <p:nvSpPr>
          <p:cNvPr id="10" name="Rectangle 9">
            <a:extLst>
              <a:ext uri="{FF2B5EF4-FFF2-40B4-BE49-F238E27FC236}">
                <a16:creationId xmlns:a16="http://schemas.microsoft.com/office/drawing/2014/main" id="{28DCA60A-6255-4F0D-932B-71ECC0A26864}"/>
              </a:ext>
            </a:extLst>
          </p:cNvPr>
          <p:cNvSpPr>
            <a:spLocks noGrp="1"/>
          </p:cNvSpPr>
          <p:nvPr/>
        </p:nvSpPr>
        <p:spPr>
          <a:xfrm>
            <a:off x="819150" y="2971800"/>
            <a:ext cx="4572000" cy="285750"/>
          </a:xfrm>
          <a:prstGeom prst="rect">
            <a:avLst/>
          </a:prstGeom>
          <a:noFill/>
          <a:ln w="0">
            <a:noFill/>
          </a:ln>
        </p:spPr>
        <p:txBody>
          <a:bodyPr wrap="square" lIns="0" tIns="0" rIns="0" bIns="0" anchor="t">
            <a:normAutofit fontScale="98017"/>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Can I see a change when I reassure, reposition, reinstruct or repeat?</a:t>
            </a:r>
          </a:p>
        </p:txBody>
      </p:sp>
      <p:sp>
        <p:nvSpPr>
          <p:cNvPr id="11" name="Rectangle: Rounded Corners 10">
            <a:extLst>
              <a:ext uri="{FF2B5EF4-FFF2-40B4-BE49-F238E27FC236}">
                <a16:creationId xmlns:a16="http://schemas.microsoft.com/office/drawing/2014/main" id="{65FBEF31-7877-43D0-B480-36765E109287}"/>
              </a:ext>
            </a:extLst>
          </p:cNvPr>
          <p:cNvSpPr>
            <a:spLocks noGrp="1"/>
          </p:cNvSpPr>
          <p:nvPr/>
        </p:nvSpPr>
        <p:spPr>
          <a:xfrm>
            <a:off x="6191250" y="16192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12" name="Rectangle: Rounded Corners 11">
            <a:extLst>
              <a:ext uri="{FF2B5EF4-FFF2-40B4-BE49-F238E27FC236}">
                <a16:creationId xmlns:a16="http://schemas.microsoft.com/office/drawing/2014/main" id="{F4C74C8D-E1E8-4D08-91EA-BD098D4D82F9}"/>
              </a:ext>
            </a:extLst>
          </p:cNvPr>
          <p:cNvSpPr>
            <a:spLocks noGrp="1"/>
          </p:cNvSpPr>
          <p:nvPr/>
        </p:nvSpPr>
        <p:spPr>
          <a:xfrm>
            <a:off x="6191250" y="1619250"/>
            <a:ext cx="114300" cy="1809750"/>
          </a:xfrm>
          <a:prstGeom prst="roundRect">
            <a:avLst>
              <a:gd name="adj" fmla="val 50000"/>
            </a:avLst>
          </a:prstGeom>
          <a:solidFill>
            <a:srgbClr val="72A8C7"/>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764B5C4E-FC28-42B3-9ADF-BE8857C5C8DB}"/>
              </a:ext>
            </a:extLst>
          </p:cNvPr>
          <p:cNvSpPr>
            <a:spLocks noGrp="1"/>
          </p:cNvSpPr>
          <p:nvPr/>
        </p:nvSpPr>
        <p:spPr>
          <a:xfrm>
            <a:off x="6477000" y="1809750"/>
            <a:ext cx="4572000" cy="228600"/>
          </a:xfrm>
          <a:prstGeom prst="rect">
            <a:avLst/>
          </a:prstGeom>
          <a:noFill/>
          <a:ln w="0">
            <a:noFill/>
          </a:ln>
        </p:spPr>
        <p:txBody>
          <a:bodyPr wrap="square" lIns="0" tIns="0" rIns="0" bIns="0" anchor="t">
            <a:normAutofit/>
          </a:bodyPr>
          <a:lstStyle/>
          <a:p>
            <a:pPr algn="l">
              <a:lnSpc>
                <a:spcPct val="100000"/>
              </a:lnSpc>
              <a:buNone/>
              <a:defRPr sz="1050" b="1">
                <a:solidFill>
                  <a:srgbClr val="72A8C7"/>
                </a:solidFill>
                <a:latin typeface="Nimbus Sans"/>
                <a:ea typeface="Nimbus Sans"/>
                <a:cs typeface="Nimbus Sans"/>
              </a:defRPr>
            </a:pPr>
            <a:r>
              <a:rPr sz="1050" b="1">
                <a:solidFill>
                  <a:srgbClr val="72A8C7"/>
                </a:solidFill>
                <a:latin typeface="Nimbus Sans"/>
                <a:ea typeface="Nimbus Sans"/>
                <a:cs typeface="Nimbus Sans"/>
              </a:rPr>
              <a:t>ENVIRONMENT-DERIVED</a:t>
            </a:r>
          </a:p>
        </p:txBody>
      </p:sp>
      <p:sp>
        <p:nvSpPr>
          <p:cNvPr id="14" name="Rectangle 13">
            <a:extLst>
              <a:ext uri="{FF2B5EF4-FFF2-40B4-BE49-F238E27FC236}">
                <a16:creationId xmlns:a16="http://schemas.microsoft.com/office/drawing/2014/main" id="{4C1D489A-B072-41C9-8611-0CB750FB84F6}"/>
              </a:ext>
            </a:extLst>
          </p:cNvPr>
          <p:cNvSpPr>
            <a:spLocks noGrp="1"/>
          </p:cNvSpPr>
          <p:nvPr/>
        </p:nvSpPr>
        <p:spPr>
          <a:xfrm>
            <a:off x="6477000" y="21717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Noise, light, temperature, interruptions, vibration or electrical interference.</a:t>
            </a:r>
          </a:p>
        </p:txBody>
      </p:sp>
      <p:sp>
        <p:nvSpPr>
          <p:cNvPr id="15" name="Rectangle 14">
            <a:extLst>
              <a:ext uri="{FF2B5EF4-FFF2-40B4-BE49-F238E27FC236}">
                <a16:creationId xmlns:a16="http://schemas.microsoft.com/office/drawing/2014/main" id="{7B1AD417-39CC-4E8C-854A-1A46076699FB}"/>
              </a:ext>
            </a:extLst>
          </p:cNvPr>
          <p:cNvSpPr>
            <a:spLocks noGrp="1"/>
          </p:cNvSpPr>
          <p:nvPr/>
        </p:nvSpPr>
        <p:spPr>
          <a:xfrm>
            <a:off x="6477000" y="2971800"/>
            <a:ext cx="4572000" cy="285750"/>
          </a:xfrm>
          <a:prstGeom prst="rect">
            <a:avLst/>
          </a:prstGeom>
          <a:noFill/>
          <a:ln w="0">
            <a:noFill/>
          </a:ln>
        </p:spPr>
        <p:txBody>
          <a:bodyPr wrap="square" lIns="0" tIns="0" rIns="0" bIns="0" anchor="t">
            <a:normAutofit fontScale="94063"/>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Does the setting explain the pattern, and can I remove the disturbance?</a:t>
            </a:r>
          </a:p>
        </p:txBody>
      </p:sp>
      <p:sp>
        <p:nvSpPr>
          <p:cNvPr id="16" name="Rectangle: Rounded Corners 15">
            <a:extLst>
              <a:ext uri="{FF2B5EF4-FFF2-40B4-BE49-F238E27FC236}">
                <a16:creationId xmlns:a16="http://schemas.microsoft.com/office/drawing/2014/main" id="{5A1A3E5B-A06F-4773-9FFE-3AE0BBD715AA}"/>
              </a:ext>
            </a:extLst>
          </p:cNvPr>
          <p:cNvSpPr>
            <a:spLocks noGrp="1"/>
          </p:cNvSpPr>
          <p:nvPr/>
        </p:nvSpPr>
        <p:spPr>
          <a:xfrm>
            <a:off x="533400" y="37528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17" name="Rectangle: Rounded Corners 16">
            <a:extLst>
              <a:ext uri="{FF2B5EF4-FFF2-40B4-BE49-F238E27FC236}">
                <a16:creationId xmlns:a16="http://schemas.microsoft.com/office/drawing/2014/main" id="{100B4C66-0665-4ECE-B824-4A1015AB12F9}"/>
              </a:ext>
            </a:extLst>
          </p:cNvPr>
          <p:cNvSpPr>
            <a:spLocks noGrp="1"/>
          </p:cNvSpPr>
          <p:nvPr/>
        </p:nvSpPr>
        <p:spPr>
          <a:xfrm>
            <a:off x="533400" y="3752850"/>
            <a:ext cx="114300" cy="1809750"/>
          </a:xfrm>
          <a:prstGeom prst="roundRect">
            <a:avLst>
              <a:gd name="adj" fmla="val 50000"/>
            </a:avLst>
          </a:prstGeom>
          <a:solidFill>
            <a:srgbClr val="138A8A"/>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4CCFE933-A469-458E-85FE-A56746118DCF}"/>
              </a:ext>
            </a:extLst>
          </p:cNvPr>
          <p:cNvSpPr>
            <a:spLocks noGrp="1"/>
          </p:cNvSpPr>
          <p:nvPr/>
        </p:nvSpPr>
        <p:spPr>
          <a:xfrm>
            <a:off x="819150" y="3943350"/>
            <a:ext cx="4572000" cy="228600"/>
          </a:xfrm>
          <a:prstGeom prst="rect">
            <a:avLst/>
          </a:prstGeom>
          <a:noFill/>
          <a:ln w="0">
            <a:noFill/>
          </a:ln>
        </p:spPr>
        <p:txBody>
          <a:bodyPr wrap="square" lIns="0" tIns="0" rIns="0" bIns="0" anchor="t">
            <a:normAutofit/>
          </a:bodyPr>
          <a:lstStyle/>
          <a:p>
            <a:pPr algn="l">
              <a:lnSpc>
                <a:spcPct val="100000"/>
              </a:lnSpc>
              <a:buNone/>
              <a:defRPr sz="1050" b="1">
                <a:solidFill>
                  <a:srgbClr val="138A8A"/>
                </a:solidFill>
                <a:latin typeface="Nimbus Sans"/>
                <a:ea typeface="Nimbus Sans"/>
                <a:cs typeface="Nimbus Sans"/>
              </a:defRPr>
            </a:pPr>
            <a:r>
              <a:rPr sz="1050" b="1">
                <a:solidFill>
                  <a:srgbClr val="138A8A"/>
                </a:solidFill>
                <a:latin typeface="Nimbus Sans"/>
                <a:ea typeface="Nimbus Sans"/>
                <a:cs typeface="Nimbus Sans"/>
              </a:rPr>
              <a:t>EQUIPMENT / TECHNIQUE</a:t>
            </a:r>
          </a:p>
        </p:txBody>
      </p:sp>
      <p:sp>
        <p:nvSpPr>
          <p:cNvPr id="19" name="Rectangle 18">
            <a:extLst>
              <a:ext uri="{FF2B5EF4-FFF2-40B4-BE49-F238E27FC236}">
                <a16:creationId xmlns:a16="http://schemas.microsoft.com/office/drawing/2014/main" id="{2CC19C36-2C5B-45B8-A89F-ED43C166CAD6}"/>
              </a:ext>
            </a:extLst>
          </p:cNvPr>
          <p:cNvSpPr>
            <a:spLocks noGrp="1"/>
          </p:cNvSpPr>
          <p:nvPr/>
        </p:nvSpPr>
        <p:spPr>
          <a:xfrm>
            <a:off x="819150" y="43053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Wrong size or placement, loose connections, leaks, calibration, settings, incorrect data entry or damaged components.</a:t>
            </a:r>
          </a:p>
        </p:txBody>
      </p:sp>
      <p:sp>
        <p:nvSpPr>
          <p:cNvPr id="20" name="Rectangle 19">
            <a:extLst>
              <a:ext uri="{FF2B5EF4-FFF2-40B4-BE49-F238E27FC236}">
                <a16:creationId xmlns:a16="http://schemas.microsoft.com/office/drawing/2014/main" id="{048E3CCF-C5A1-4EFE-8393-5ABD533F5443}"/>
              </a:ext>
            </a:extLst>
          </p:cNvPr>
          <p:cNvSpPr>
            <a:spLocks noGrp="1"/>
          </p:cNvSpPr>
          <p:nvPr/>
        </p:nvSpPr>
        <p:spPr>
          <a:xfrm>
            <a:off x="819150" y="5105400"/>
            <a:ext cx="4572000" cy="285750"/>
          </a:xfrm>
          <a:prstGeom prst="rect">
            <a:avLst/>
          </a:prstGeom>
          <a:noFill/>
          <a:ln w="0">
            <a:noFill/>
          </a:ln>
        </p:spPr>
        <p:txBody>
          <a:bodyPr wrap="square" lIns="0" tIns="0" rIns="0" bIns="0" anchor="t">
            <a:normAutofit fontScale="93857"/>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Is the device ready, suitable, connected and producing a quality signal?</a:t>
            </a:r>
          </a:p>
        </p:txBody>
      </p:sp>
      <p:sp>
        <p:nvSpPr>
          <p:cNvPr id="21" name="Rectangle: Rounded Corners 20">
            <a:extLst>
              <a:ext uri="{FF2B5EF4-FFF2-40B4-BE49-F238E27FC236}">
                <a16:creationId xmlns:a16="http://schemas.microsoft.com/office/drawing/2014/main" id="{E1307FAD-C2C0-4255-9E31-39F5C5263088}"/>
              </a:ext>
            </a:extLst>
          </p:cNvPr>
          <p:cNvSpPr>
            <a:spLocks noGrp="1"/>
          </p:cNvSpPr>
          <p:nvPr/>
        </p:nvSpPr>
        <p:spPr>
          <a:xfrm>
            <a:off x="6191250" y="3752850"/>
            <a:ext cx="5257800" cy="1809750"/>
          </a:xfrm>
          <a:prstGeom prst="roundRect">
            <a:avLst>
              <a:gd name="adj" fmla="val 10526"/>
            </a:avLst>
          </a:prstGeom>
          <a:solidFill>
            <a:srgbClr val="FFFFFF"/>
          </a:solidFill>
          <a:ln w="9525">
            <a:solidFill>
              <a:srgbClr val="DCE3E5"/>
            </a:solidFill>
            <a:prstDash val="solid"/>
          </a:ln>
        </p:spPr>
        <p:txBody>
          <a:bodyPr/>
          <a:lstStyle/>
          <a:p>
            <a:endParaRPr lang="en-GB"/>
          </a:p>
        </p:txBody>
      </p:sp>
      <p:sp>
        <p:nvSpPr>
          <p:cNvPr id="22" name="Rectangle: Rounded Corners 21">
            <a:extLst>
              <a:ext uri="{FF2B5EF4-FFF2-40B4-BE49-F238E27FC236}">
                <a16:creationId xmlns:a16="http://schemas.microsoft.com/office/drawing/2014/main" id="{D33CB77B-7D1D-4CCF-9E3F-5B5034C8F263}"/>
              </a:ext>
            </a:extLst>
          </p:cNvPr>
          <p:cNvSpPr>
            <a:spLocks noGrp="1"/>
          </p:cNvSpPr>
          <p:nvPr/>
        </p:nvSpPr>
        <p:spPr>
          <a:xfrm>
            <a:off x="6191250" y="3752850"/>
            <a:ext cx="114300" cy="1809750"/>
          </a:xfrm>
          <a:prstGeom prst="roundRect">
            <a:avLst>
              <a:gd name="adj" fmla="val 50000"/>
            </a:avLst>
          </a:prstGeom>
          <a:solidFill>
            <a:srgbClr val="745A9C"/>
          </a:solidFill>
          <a:ln w="0">
            <a:noFill/>
            <a:prstDash val="solid"/>
          </a:ln>
        </p:spPr>
        <p:txBody>
          <a:bodyPr/>
          <a:lstStyle/>
          <a:p>
            <a:endParaRPr lang="en-GB"/>
          </a:p>
        </p:txBody>
      </p:sp>
      <p:sp>
        <p:nvSpPr>
          <p:cNvPr id="23" name="Rectangle 22">
            <a:extLst>
              <a:ext uri="{FF2B5EF4-FFF2-40B4-BE49-F238E27FC236}">
                <a16:creationId xmlns:a16="http://schemas.microsoft.com/office/drawing/2014/main" id="{DFB002AB-6A70-45BF-8A99-4F6C81B43113}"/>
              </a:ext>
            </a:extLst>
          </p:cNvPr>
          <p:cNvSpPr>
            <a:spLocks noGrp="1"/>
          </p:cNvSpPr>
          <p:nvPr/>
        </p:nvSpPr>
        <p:spPr>
          <a:xfrm>
            <a:off x="6477000" y="3943350"/>
            <a:ext cx="4572000" cy="228600"/>
          </a:xfrm>
          <a:prstGeom prst="rect">
            <a:avLst/>
          </a:prstGeom>
          <a:noFill/>
          <a:ln w="0">
            <a:noFill/>
          </a:ln>
        </p:spPr>
        <p:txBody>
          <a:bodyPr wrap="square" lIns="0" tIns="0" rIns="0" bIns="0" anchor="t">
            <a:normAutofit/>
          </a:bodyPr>
          <a:lstStyle/>
          <a:p>
            <a:pPr algn="l">
              <a:lnSpc>
                <a:spcPct val="100000"/>
              </a:lnSpc>
              <a:buNone/>
              <a:defRPr sz="1050" b="1">
                <a:solidFill>
                  <a:srgbClr val="745A9C"/>
                </a:solidFill>
                <a:latin typeface="Nimbus Sans"/>
                <a:ea typeface="Nimbus Sans"/>
                <a:cs typeface="Nimbus Sans"/>
              </a:defRPr>
            </a:pPr>
            <a:r>
              <a:rPr sz="1050" b="1">
                <a:solidFill>
                  <a:srgbClr val="745A9C"/>
                </a:solidFill>
                <a:latin typeface="Nimbus Sans"/>
                <a:ea typeface="Nimbus Sans"/>
                <a:cs typeface="Nimbus Sans"/>
              </a:rPr>
              <a:t>PATHOLOGICAL</a:t>
            </a:r>
          </a:p>
        </p:txBody>
      </p:sp>
      <p:sp>
        <p:nvSpPr>
          <p:cNvPr id="24" name="Rectangle 23">
            <a:extLst>
              <a:ext uri="{FF2B5EF4-FFF2-40B4-BE49-F238E27FC236}">
                <a16:creationId xmlns:a16="http://schemas.microsoft.com/office/drawing/2014/main" id="{5315E493-2B8B-4CA5-BE47-5265BFB10482}"/>
              </a:ext>
            </a:extLst>
          </p:cNvPr>
          <p:cNvSpPr>
            <a:spLocks noGrp="1"/>
          </p:cNvSpPr>
          <p:nvPr/>
        </p:nvSpPr>
        <p:spPr>
          <a:xfrm>
            <a:off x="6477000" y="4305300"/>
            <a:ext cx="4572000" cy="6858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A real change caused by disease, deterioration or altered physiology.</a:t>
            </a:r>
          </a:p>
        </p:txBody>
      </p:sp>
      <p:sp>
        <p:nvSpPr>
          <p:cNvPr id="25" name="Rectangle 24">
            <a:extLst>
              <a:ext uri="{FF2B5EF4-FFF2-40B4-BE49-F238E27FC236}">
                <a16:creationId xmlns:a16="http://schemas.microsoft.com/office/drawing/2014/main" id="{ABA1DEBE-C2A6-45F2-9F31-436BE40D0C29}"/>
              </a:ext>
            </a:extLst>
          </p:cNvPr>
          <p:cNvSpPr>
            <a:spLocks noGrp="1"/>
          </p:cNvSpPr>
          <p:nvPr/>
        </p:nvSpPr>
        <p:spPr>
          <a:xfrm>
            <a:off x="6477000" y="5105400"/>
            <a:ext cx="4572000" cy="285750"/>
          </a:xfrm>
          <a:prstGeom prst="rect">
            <a:avLst/>
          </a:prstGeom>
          <a:noFill/>
          <a:ln w="0">
            <a:noFill/>
          </a:ln>
        </p:spPr>
        <p:txBody>
          <a:bodyPr wrap="square" lIns="0" tIns="0" rIns="0" bIns="0" anchor="t">
            <a:normAutofit fontScale="94477"/>
          </a:bodyPr>
          <a:lstStyle/>
          <a:p>
            <a:pPr algn="l">
              <a:lnSpc>
                <a:spcPct val="100000"/>
              </a:lnSpc>
              <a:buNone/>
              <a:defRPr sz="1125" b="1">
                <a:solidFill>
                  <a:srgbClr val="17324D"/>
                </a:solidFill>
                <a:latin typeface="Nimbus Sans"/>
                <a:ea typeface="Nimbus Sans"/>
                <a:cs typeface="Nimbus Sans"/>
              </a:defRPr>
            </a:pPr>
            <a:r>
              <a:rPr sz="1125" b="1">
                <a:solidFill>
                  <a:srgbClr val="17324D"/>
                </a:solidFill>
                <a:latin typeface="Nimbus Sans"/>
                <a:ea typeface="Nimbus Sans"/>
                <a:cs typeface="Nimbus Sans"/>
              </a:rPr>
              <a:t>Does the abnormality persist after validity checks, and does it fit the patient?</a:t>
            </a:r>
          </a:p>
        </p:txBody>
      </p:sp>
    </p:spTree>
    <p:extLst>
      <p:ext uri="{BB962C8B-B14F-4D97-AF65-F5344CB8AC3E}">
        <p14:creationId xmlns:p14="http://schemas.microsoft.com/office/powerpoint/2010/main" val="149242548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CDAEBE89-9D07-4FEA-9C68-CDA451812CAD}"/>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ED2D670C-B7B5-46C1-84E4-38FA0DFC6C62}"/>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A clear structure for the 11-minute academic interview</a:t>
            </a:r>
          </a:p>
        </p:txBody>
      </p:sp>
      <p:sp>
        <p:nvSpPr>
          <p:cNvPr id="3" name="Rectangle 2">
            <a:extLst>
              <a:ext uri="{FF2B5EF4-FFF2-40B4-BE49-F238E27FC236}">
                <a16:creationId xmlns:a16="http://schemas.microsoft.com/office/drawing/2014/main" id="{B19F3A5A-AE61-4545-B0DA-C6EF0D30CF29}"/>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Students need depth, prioritisation and scientific reasoning</a:t>
            </a:r>
          </a:p>
        </p:txBody>
      </p:sp>
      <p:sp>
        <p:nvSpPr>
          <p:cNvPr id="4" name="Straight Connector 3">
            <a:extLst>
              <a:ext uri="{FF2B5EF4-FFF2-40B4-BE49-F238E27FC236}">
                <a16:creationId xmlns:a16="http://schemas.microsoft.com/office/drawing/2014/main" id="{798B6539-48CF-4E73-9666-CFC4A66A4FFB}"/>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6563CC26-9DB0-4714-BD0A-9817BFF64C03}"/>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35</a:t>
            </a:r>
          </a:p>
        </p:txBody>
      </p:sp>
      <p:sp>
        <p:nvSpPr>
          <p:cNvPr id="6" name="Rectangle 5">
            <a:extLst>
              <a:ext uri="{FF2B5EF4-FFF2-40B4-BE49-F238E27FC236}">
                <a16:creationId xmlns:a16="http://schemas.microsoft.com/office/drawing/2014/main" id="{24C216C1-A0F2-4AAC-82C1-493CFA7213C1}"/>
              </a:ext>
            </a:extLst>
          </p:cNvPr>
          <p:cNvSpPr>
            <a:spLocks noGrp="1"/>
          </p:cNvSpPr>
          <p:nvPr/>
        </p:nvSpPr>
        <p:spPr>
          <a:xfrm>
            <a:off x="533400" y="1628775"/>
            <a:ext cx="952500" cy="228600"/>
          </a:xfrm>
          <a:prstGeom prst="rect">
            <a:avLst/>
          </a:prstGeom>
          <a:noFill/>
          <a:ln w="0">
            <a:noFill/>
          </a:ln>
        </p:spPr>
        <p:txBody>
          <a:bodyPr wrap="square" lIns="0" tIns="0" rIns="0" bIns="0" anchor="t">
            <a:normAutofit/>
          </a:bodyPr>
          <a:lstStyle/>
          <a:p>
            <a:pPr algn="l">
              <a:lnSpc>
                <a:spcPct val="100000"/>
              </a:lnSpc>
              <a:buNone/>
              <a:defRPr sz="1350" b="1">
                <a:solidFill>
                  <a:srgbClr val="E65F5C"/>
                </a:solidFill>
                <a:latin typeface="Nimbus Sans"/>
                <a:ea typeface="Nimbus Sans"/>
                <a:cs typeface="Nimbus Sans"/>
              </a:defRPr>
            </a:pPr>
            <a:r>
              <a:rPr sz="1350" b="1">
                <a:solidFill>
                  <a:srgbClr val="E65F5C"/>
                </a:solidFill>
                <a:latin typeface="Nimbus Sans"/>
                <a:ea typeface="Nimbus Sans"/>
                <a:cs typeface="Nimbus Sans"/>
              </a:rPr>
              <a:t>0–1 min</a:t>
            </a:r>
          </a:p>
        </p:txBody>
      </p:sp>
      <p:sp>
        <p:nvSpPr>
          <p:cNvPr id="7" name="Rectangle: Rounded Corners 6">
            <a:extLst>
              <a:ext uri="{FF2B5EF4-FFF2-40B4-BE49-F238E27FC236}">
                <a16:creationId xmlns:a16="http://schemas.microsoft.com/office/drawing/2014/main" id="{1D911175-BD19-4B41-8363-8505D90D94EB}"/>
              </a:ext>
            </a:extLst>
          </p:cNvPr>
          <p:cNvSpPr>
            <a:spLocks noGrp="1"/>
          </p:cNvSpPr>
          <p:nvPr/>
        </p:nvSpPr>
        <p:spPr>
          <a:xfrm>
            <a:off x="1657350" y="1562100"/>
            <a:ext cx="133350" cy="51435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C928C95C-E610-4F56-BBF5-87556401BDB8}"/>
              </a:ext>
            </a:extLst>
          </p:cNvPr>
          <p:cNvSpPr>
            <a:spLocks noGrp="1"/>
          </p:cNvSpPr>
          <p:nvPr/>
        </p:nvSpPr>
        <p:spPr>
          <a:xfrm>
            <a:off x="2000250" y="1609725"/>
            <a:ext cx="1619250" cy="20955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DEFINE</a:t>
            </a:r>
          </a:p>
        </p:txBody>
      </p:sp>
      <p:sp>
        <p:nvSpPr>
          <p:cNvPr id="9" name="Rectangle 8">
            <a:extLst>
              <a:ext uri="{FF2B5EF4-FFF2-40B4-BE49-F238E27FC236}">
                <a16:creationId xmlns:a16="http://schemas.microsoft.com/office/drawing/2014/main" id="{BD54CAC3-AF54-4DBC-80C7-BC83FDB33F03}"/>
              </a:ext>
            </a:extLst>
          </p:cNvPr>
          <p:cNvSpPr>
            <a:spLocks noGrp="1"/>
          </p:cNvSpPr>
          <p:nvPr/>
        </p:nvSpPr>
        <p:spPr>
          <a:xfrm>
            <a:off x="3733800" y="1581150"/>
            <a:ext cx="7429500" cy="438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Name the measurement, what it records and why the discipline uses it.</a:t>
            </a:r>
          </a:p>
        </p:txBody>
      </p:sp>
      <p:sp>
        <p:nvSpPr>
          <p:cNvPr id="10" name="Rectangle 9">
            <a:extLst>
              <a:ext uri="{FF2B5EF4-FFF2-40B4-BE49-F238E27FC236}">
                <a16:creationId xmlns:a16="http://schemas.microsoft.com/office/drawing/2014/main" id="{95F49138-BF5E-411D-9FA4-2BDD752E1063}"/>
              </a:ext>
            </a:extLst>
          </p:cNvPr>
          <p:cNvSpPr>
            <a:spLocks noGrp="1"/>
          </p:cNvSpPr>
          <p:nvPr/>
        </p:nvSpPr>
        <p:spPr>
          <a:xfrm>
            <a:off x="533400" y="2371725"/>
            <a:ext cx="952500" cy="228600"/>
          </a:xfrm>
          <a:prstGeom prst="rect">
            <a:avLst/>
          </a:prstGeom>
          <a:noFill/>
          <a:ln w="0">
            <a:noFill/>
          </a:ln>
        </p:spPr>
        <p:txBody>
          <a:bodyPr wrap="square" lIns="0" tIns="0" rIns="0" bIns="0" anchor="t">
            <a:normAutofit/>
          </a:bodyPr>
          <a:lstStyle/>
          <a:p>
            <a:pPr algn="l">
              <a:lnSpc>
                <a:spcPct val="100000"/>
              </a:lnSpc>
              <a:buNone/>
              <a:defRPr sz="1350" b="1">
                <a:solidFill>
                  <a:srgbClr val="E8A83A"/>
                </a:solidFill>
                <a:latin typeface="Nimbus Sans"/>
                <a:ea typeface="Nimbus Sans"/>
                <a:cs typeface="Nimbus Sans"/>
              </a:defRPr>
            </a:pPr>
            <a:r>
              <a:rPr sz="1350" b="1">
                <a:solidFill>
                  <a:srgbClr val="E8A83A"/>
                </a:solidFill>
                <a:latin typeface="Nimbus Sans"/>
                <a:ea typeface="Nimbus Sans"/>
                <a:cs typeface="Nimbus Sans"/>
              </a:rPr>
              <a:t>1–3 min</a:t>
            </a:r>
          </a:p>
        </p:txBody>
      </p:sp>
      <p:sp>
        <p:nvSpPr>
          <p:cNvPr id="11" name="Rectangle: Rounded Corners 10">
            <a:extLst>
              <a:ext uri="{FF2B5EF4-FFF2-40B4-BE49-F238E27FC236}">
                <a16:creationId xmlns:a16="http://schemas.microsoft.com/office/drawing/2014/main" id="{F9F91521-0424-4CE6-B426-CBC42CC26BF2}"/>
              </a:ext>
            </a:extLst>
          </p:cNvPr>
          <p:cNvSpPr>
            <a:spLocks noGrp="1"/>
          </p:cNvSpPr>
          <p:nvPr/>
        </p:nvSpPr>
        <p:spPr>
          <a:xfrm>
            <a:off x="1657350" y="2305050"/>
            <a:ext cx="133350" cy="514350"/>
          </a:xfrm>
          <a:prstGeom prst="roundRect">
            <a:avLst>
              <a:gd name="adj" fmla="val 50000"/>
            </a:avLst>
          </a:prstGeom>
          <a:solidFill>
            <a:srgbClr val="E8A83A"/>
          </a:solidFill>
          <a:ln w="0">
            <a:noFill/>
            <a:prstDash val="solid"/>
          </a:ln>
        </p:spPr>
        <p:txBody>
          <a:bodyPr/>
          <a:lstStyle/>
          <a:p>
            <a:endParaRPr lang="en-GB"/>
          </a:p>
        </p:txBody>
      </p:sp>
      <p:sp>
        <p:nvSpPr>
          <p:cNvPr id="12" name="Rectangle 11">
            <a:extLst>
              <a:ext uri="{FF2B5EF4-FFF2-40B4-BE49-F238E27FC236}">
                <a16:creationId xmlns:a16="http://schemas.microsoft.com/office/drawing/2014/main" id="{1D22150A-50EE-41A9-97A7-F6F18F2E0A42}"/>
              </a:ext>
            </a:extLst>
          </p:cNvPr>
          <p:cNvSpPr>
            <a:spLocks noGrp="1"/>
          </p:cNvSpPr>
          <p:nvPr/>
        </p:nvSpPr>
        <p:spPr>
          <a:xfrm>
            <a:off x="2000250" y="2352675"/>
            <a:ext cx="1619250" cy="209550"/>
          </a:xfrm>
          <a:prstGeom prst="rect">
            <a:avLst/>
          </a:prstGeom>
          <a:noFill/>
          <a:ln w="0">
            <a:noFill/>
          </a:ln>
        </p:spPr>
        <p:txBody>
          <a:bodyPr wrap="square" lIns="0" tIns="0" rIns="0" bIns="0" anchor="t">
            <a:normAutofit/>
          </a:bodyPr>
          <a:lstStyle/>
          <a:p>
            <a:pPr algn="l">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PHYSIOLOGY</a:t>
            </a:r>
          </a:p>
        </p:txBody>
      </p:sp>
      <p:sp>
        <p:nvSpPr>
          <p:cNvPr id="13" name="Rectangle 12">
            <a:extLst>
              <a:ext uri="{FF2B5EF4-FFF2-40B4-BE49-F238E27FC236}">
                <a16:creationId xmlns:a16="http://schemas.microsoft.com/office/drawing/2014/main" id="{0F1A748C-9A2D-4009-8546-5A93F85B386D}"/>
              </a:ext>
            </a:extLst>
          </p:cNvPr>
          <p:cNvSpPr>
            <a:spLocks noGrp="1"/>
          </p:cNvSpPr>
          <p:nvPr/>
        </p:nvSpPr>
        <p:spPr>
          <a:xfrm>
            <a:off x="3733800" y="2324100"/>
            <a:ext cx="7429500" cy="438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Explain the body systems, structure–function relationships and homeostatic control behind it.</a:t>
            </a:r>
          </a:p>
        </p:txBody>
      </p:sp>
      <p:sp>
        <p:nvSpPr>
          <p:cNvPr id="14" name="Rectangle 13">
            <a:extLst>
              <a:ext uri="{FF2B5EF4-FFF2-40B4-BE49-F238E27FC236}">
                <a16:creationId xmlns:a16="http://schemas.microsoft.com/office/drawing/2014/main" id="{30B01A12-A5B8-4D1D-8BE5-2374653B431B}"/>
              </a:ext>
            </a:extLst>
          </p:cNvPr>
          <p:cNvSpPr>
            <a:spLocks noGrp="1"/>
          </p:cNvSpPr>
          <p:nvPr/>
        </p:nvSpPr>
        <p:spPr>
          <a:xfrm>
            <a:off x="533400" y="3114675"/>
            <a:ext cx="952500" cy="228600"/>
          </a:xfrm>
          <a:prstGeom prst="rect">
            <a:avLst/>
          </a:prstGeom>
          <a:noFill/>
          <a:ln w="0">
            <a:noFill/>
          </a:ln>
        </p:spPr>
        <p:txBody>
          <a:bodyPr wrap="square" lIns="0" tIns="0" rIns="0" bIns="0" anchor="t">
            <a:normAutofit/>
          </a:bodyPr>
          <a:lstStyle/>
          <a:p>
            <a:pPr algn="l">
              <a:lnSpc>
                <a:spcPct val="100000"/>
              </a:lnSpc>
              <a:buNone/>
              <a:defRPr sz="1350" b="1">
                <a:solidFill>
                  <a:srgbClr val="4D8B68"/>
                </a:solidFill>
                <a:latin typeface="Nimbus Sans"/>
                <a:ea typeface="Nimbus Sans"/>
                <a:cs typeface="Nimbus Sans"/>
              </a:defRPr>
            </a:pPr>
            <a:r>
              <a:rPr sz="1350" b="1">
                <a:solidFill>
                  <a:srgbClr val="4D8B68"/>
                </a:solidFill>
                <a:latin typeface="Nimbus Sans"/>
                <a:ea typeface="Nimbus Sans"/>
                <a:cs typeface="Nimbus Sans"/>
              </a:rPr>
              <a:t>3–5 min</a:t>
            </a:r>
          </a:p>
        </p:txBody>
      </p:sp>
      <p:sp>
        <p:nvSpPr>
          <p:cNvPr id="15" name="Rectangle: Rounded Corners 14">
            <a:extLst>
              <a:ext uri="{FF2B5EF4-FFF2-40B4-BE49-F238E27FC236}">
                <a16:creationId xmlns:a16="http://schemas.microsoft.com/office/drawing/2014/main" id="{BEB72496-E10F-47BA-A54E-C5D17F2E3274}"/>
              </a:ext>
            </a:extLst>
          </p:cNvPr>
          <p:cNvSpPr>
            <a:spLocks noGrp="1"/>
          </p:cNvSpPr>
          <p:nvPr/>
        </p:nvSpPr>
        <p:spPr>
          <a:xfrm>
            <a:off x="1657350" y="3048000"/>
            <a:ext cx="133350" cy="514350"/>
          </a:xfrm>
          <a:prstGeom prst="roundRect">
            <a:avLst>
              <a:gd name="adj" fmla="val 50000"/>
            </a:avLst>
          </a:prstGeom>
          <a:solidFill>
            <a:srgbClr val="4D8B68"/>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22019DE6-7A9A-43FA-B282-AF4FD6440365}"/>
              </a:ext>
            </a:extLst>
          </p:cNvPr>
          <p:cNvSpPr>
            <a:spLocks noGrp="1"/>
          </p:cNvSpPr>
          <p:nvPr/>
        </p:nvSpPr>
        <p:spPr>
          <a:xfrm>
            <a:off x="2000250" y="3095625"/>
            <a:ext cx="1619250" cy="20955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NORMAL</a:t>
            </a:r>
          </a:p>
        </p:txBody>
      </p:sp>
      <p:sp>
        <p:nvSpPr>
          <p:cNvPr id="17" name="Rectangle 16">
            <a:extLst>
              <a:ext uri="{FF2B5EF4-FFF2-40B4-BE49-F238E27FC236}">
                <a16:creationId xmlns:a16="http://schemas.microsoft.com/office/drawing/2014/main" id="{57258F59-CFD4-4E9F-9164-678904D109C1}"/>
              </a:ext>
            </a:extLst>
          </p:cNvPr>
          <p:cNvSpPr>
            <a:spLocks noGrp="1"/>
          </p:cNvSpPr>
          <p:nvPr/>
        </p:nvSpPr>
        <p:spPr>
          <a:xfrm>
            <a:off x="3733800" y="3067050"/>
            <a:ext cx="7429500" cy="438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State the expected parameters, units and factors that alter the reference range.</a:t>
            </a:r>
          </a:p>
        </p:txBody>
      </p:sp>
      <p:sp>
        <p:nvSpPr>
          <p:cNvPr id="18" name="Rectangle 17">
            <a:extLst>
              <a:ext uri="{FF2B5EF4-FFF2-40B4-BE49-F238E27FC236}">
                <a16:creationId xmlns:a16="http://schemas.microsoft.com/office/drawing/2014/main" id="{FD381410-186C-47D1-A8C2-D7A69E881DFD}"/>
              </a:ext>
            </a:extLst>
          </p:cNvPr>
          <p:cNvSpPr>
            <a:spLocks noGrp="1"/>
          </p:cNvSpPr>
          <p:nvPr/>
        </p:nvSpPr>
        <p:spPr>
          <a:xfrm>
            <a:off x="533400" y="3857625"/>
            <a:ext cx="952500" cy="228600"/>
          </a:xfrm>
          <a:prstGeom prst="rect">
            <a:avLst/>
          </a:prstGeom>
          <a:noFill/>
          <a:ln w="0">
            <a:noFill/>
          </a:ln>
        </p:spPr>
        <p:txBody>
          <a:bodyPr wrap="square" lIns="0" tIns="0" rIns="0" bIns="0" anchor="t">
            <a:normAutofit/>
          </a:bodyPr>
          <a:lstStyle/>
          <a:p>
            <a:pPr algn="l">
              <a:lnSpc>
                <a:spcPct val="100000"/>
              </a:lnSpc>
              <a:buNone/>
              <a:defRPr sz="1350" b="1">
                <a:solidFill>
                  <a:srgbClr val="745A9C"/>
                </a:solidFill>
                <a:latin typeface="Nimbus Sans"/>
                <a:ea typeface="Nimbus Sans"/>
                <a:cs typeface="Nimbus Sans"/>
              </a:defRPr>
            </a:pPr>
            <a:r>
              <a:rPr sz="1350" b="1">
                <a:solidFill>
                  <a:srgbClr val="745A9C"/>
                </a:solidFill>
                <a:latin typeface="Nimbus Sans"/>
                <a:ea typeface="Nimbus Sans"/>
                <a:cs typeface="Nimbus Sans"/>
              </a:rPr>
              <a:t>5–8 min</a:t>
            </a:r>
          </a:p>
        </p:txBody>
      </p:sp>
      <p:sp>
        <p:nvSpPr>
          <p:cNvPr id="19" name="Rectangle: Rounded Corners 18">
            <a:extLst>
              <a:ext uri="{FF2B5EF4-FFF2-40B4-BE49-F238E27FC236}">
                <a16:creationId xmlns:a16="http://schemas.microsoft.com/office/drawing/2014/main" id="{2107BABE-FDC5-40ED-B7CF-01B99FC66F6E}"/>
              </a:ext>
            </a:extLst>
          </p:cNvPr>
          <p:cNvSpPr>
            <a:spLocks noGrp="1"/>
          </p:cNvSpPr>
          <p:nvPr/>
        </p:nvSpPr>
        <p:spPr>
          <a:xfrm>
            <a:off x="1657350" y="3790950"/>
            <a:ext cx="133350" cy="514350"/>
          </a:xfrm>
          <a:prstGeom prst="roundRect">
            <a:avLst>
              <a:gd name="adj" fmla="val 50000"/>
            </a:avLst>
          </a:prstGeom>
          <a:solidFill>
            <a:srgbClr val="745A9C"/>
          </a:solidFill>
          <a:ln w="0">
            <a:noFill/>
            <a:prstDash val="solid"/>
          </a:ln>
        </p:spPr>
        <p:txBody>
          <a:bodyPr/>
          <a:lstStyle/>
          <a:p>
            <a:endParaRPr lang="en-GB"/>
          </a:p>
        </p:txBody>
      </p:sp>
      <p:sp>
        <p:nvSpPr>
          <p:cNvPr id="20" name="Rectangle 19">
            <a:extLst>
              <a:ext uri="{FF2B5EF4-FFF2-40B4-BE49-F238E27FC236}">
                <a16:creationId xmlns:a16="http://schemas.microsoft.com/office/drawing/2014/main" id="{67A5BF36-46A5-4E80-8774-E43A430C763B}"/>
              </a:ext>
            </a:extLst>
          </p:cNvPr>
          <p:cNvSpPr>
            <a:spLocks noGrp="1"/>
          </p:cNvSpPr>
          <p:nvPr/>
        </p:nvSpPr>
        <p:spPr>
          <a:xfrm>
            <a:off x="2000250" y="3838575"/>
            <a:ext cx="1619250" cy="20955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EVALUATE</a:t>
            </a:r>
          </a:p>
        </p:txBody>
      </p:sp>
      <p:sp>
        <p:nvSpPr>
          <p:cNvPr id="21" name="Rectangle 20">
            <a:extLst>
              <a:ext uri="{FF2B5EF4-FFF2-40B4-BE49-F238E27FC236}">
                <a16:creationId xmlns:a16="http://schemas.microsoft.com/office/drawing/2014/main" id="{3DD2F068-B8D6-49B2-AA0B-BAF7E0854516}"/>
              </a:ext>
            </a:extLst>
          </p:cNvPr>
          <p:cNvSpPr>
            <a:spLocks noGrp="1"/>
          </p:cNvSpPr>
          <p:nvPr/>
        </p:nvSpPr>
        <p:spPr>
          <a:xfrm>
            <a:off x="3733800" y="3810000"/>
            <a:ext cx="7429500" cy="438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Describe the result. Compare patient, environment, equipment/technique and pathology.</a:t>
            </a:r>
          </a:p>
        </p:txBody>
      </p:sp>
      <p:sp>
        <p:nvSpPr>
          <p:cNvPr id="22" name="Rectangle 21">
            <a:extLst>
              <a:ext uri="{FF2B5EF4-FFF2-40B4-BE49-F238E27FC236}">
                <a16:creationId xmlns:a16="http://schemas.microsoft.com/office/drawing/2014/main" id="{A4E90F96-8838-421C-BD5B-0F8A721B3D81}"/>
              </a:ext>
            </a:extLst>
          </p:cNvPr>
          <p:cNvSpPr>
            <a:spLocks noGrp="1"/>
          </p:cNvSpPr>
          <p:nvPr/>
        </p:nvSpPr>
        <p:spPr>
          <a:xfrm>
            <a:off x="533400" y="4600575"/>
            <a:ext cx="952500" cy="228600"/>
          </a:xfrm>
          <a:prstGeom prst="rect">
            <a:avLst/>
          </a:prstGeom>
          <a:noFill/>
          <a:ln w="0">
            <a:noFill/>
          </a:ln>
        </p:spPr>
        <p:txBody>
          <a:bodyPr wrap="square" lIns="0" tIns="0" rIns="0" bIns="0" anchor="t">
            <a:normAutofit/>
          </a:bodyPr>
          <a:lstStyle/>
          <a:p>
            <a:pPr algn="l">
              <a:lnSpc>
                <a:spcPct val="100000"/>
              </a:lnSpc>
              <a:buNone/>
              <a:defRPr sz="1350" b="1">
                <a:solidFill>
                  <a:srgbClr val="138A8A"/>
                </a:solidFill>
                <a:latin typeface="Nimbus Sans"/>
                <a:ea typeface="Nimbus Sans"/>
                <a:cs typeface="Nimbus Sans"/>
              </a:defRPr>
            </a:pPr>
            <a:r>
              <a:rPr sz="1350" b="1">
                <a:solidFill>
                  <a:srgbClr val="138A8A"/>
                </a:solidFill>
                <a:latin typeface="Nimbus Sans"/>
                <a:ea typeface="Nimbus Sans"/>
                <a:cs typeface="Nimbus Sans"/>
              </a:rPr>
              <a:t>8–10 min</a:t>
            </a:r>
          </a:p>
        </p:txBody>
      </p:sp>
      <p:sp>
        <p:nvSpPr>
          <p:cNvPr id="23" name="Rectangle: Rounded Corners 22">
            <a:extLst>
              <a:ext uri="{FF2B5EF4-FFF2-40B4-BE49-F238E27FC236}">
                <a16:creationId xmlns:a16="http://schemas.microsoft.com/office/drawing/2014/main" id="{59B3E4C6-9036-49DE-9F9F-2ABD90945564}"/>
              </a:ext>
            </a:extLst>
          </p:cNvPr>
          <p:cNvSpPr>
            <a:spLocks noGrp="1"/>
          </p:cNvSpPr>
          <p:nvPr/>
        </p:nvSpPr>
        <p:spPr>
          <a:xfrm>
            <a:off x="1657350" y="4533900"/>
            <a:ext cx="133350" cy="514350"/>
          </a:xfrm>
          <a:prstGeom prst="roundRect">
            <a:avLst>
              <a:gd name="adj" fmla="val 50000"/>
            </a:avLst>
          </a:prstGeom>
          <a:solidFill>
            <a:srgbClr val="138A8A"/>
          </a:solidFill>
          <a:ln w="0">
            <a:noFill/>
            <a:prstDash val="solid"/>
          </a:ln>
        </p:spPr>
        <p:txBody>
          <a:bodyPr/>
          <a:lstStyle/>
          <a:p>
            <a:endParaRPr lang="en-GB"/>
          </a:p>
        </p:txBody>
      </p:sp>
      <p:sp>
        <p:nvSpPr>
          <p:cNvPr id="24" name="Rectangle 23">
            <a:extLst>
              <a:ext uri="{FF2B5EF4-FFF2-40B4-BE49-F238E27FC236}">
                <a16:creationId xmlns:a16="http://schemas.microsoft.com/office/drawing/2014/main" id="{FADED3E2-4604-4044-8ED3-5F91192EF61D}"/>
              </a:ext>
            </a:extLst>
          </p:cNvPr>
          <p:cNvSpPr>
            <a:spLocks noGrp="1"/>
          </p:cNvSpPr>
          <p:nvPr/>
        </p:nvSpPr>
        <p:spPr>
          <a:xfrm>
            <a:off x="2000250" y="4581525"/>
            <a:ext cx="1619250" cy="20955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RESPOND</a:t>
            </a:r>
          </a:p>
        </p:txBody>
      </p:sp>
      <p:sp>
        <p:nvSpPr>
          <p:cNvPr id="25" name="Rectangle 24">
            <a:extLst>
              <a:ext uri="{FF2B5EF4-FFF2-40B4-BE49-F238E27FC236}">
                <a16:creationId xmlns:a16="http://schemas.microsoft.com/office/drawing/2014/main" id="{547DA2E2-8828-43E4-91EB-83DC0784FBD4}"/>
              </a:ext>
            </a:extLst>
          </p:cNvPr>
          <p:cNvSpPr>
            <a:spLocks noGrp="1"/>
          </p:cNvSpPr>
          <p:nvPr/>
        </p:nvSpPr>
        <p:spPr>
          <a:xfrm>
            <a:off x="3733800" y="4552950"/>
            <a:ext cx="7429500" cy="438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Explain checks, repetition, documentation, escalation and limits of role.</a:t>
            </a:r>
          </a:p>
        </p:txBody>
      </p:sp>
      <p:sp>
        <p:nvSpPr>
          <p:cNvPr id="26" name="Rectangle 25">
            <a:extLst>
              <a:ext uri="{FF2B5EF4-FFF2-40B4-BE49-F238E27FC236}">
                <a16:creationId xmlns:a16="http://schemas.microsoft.com/office/drawing/2014/main" id="{65D41CA9-4D34-4BEA-B63B-72DA4FFC7077}"/>
              </a:ext>
            </a:extLst>
          </p:cNvPr>
          <p:cNvSpPr>
            <a:spLocks noGrp="1"/>
          </p:cNvSpPr>
          <p:nvPr/>
        </p:nvSpPr>
        <p:spPr>
          <a:xfrm>
            <a:off x="533400" y="5343525"/>
            <a:ext cx="952500" cy="228600"/>
          </a:xfrm>
          <a:prstGeom prst="rect">
            <a:avLst/>
          </a:prstGeom>
          <a:noFill/>
          <a:ln w="0">
            <a:noFill/>
          </a:ln>
        </p:spPr>
        <p:txBody>
          <a:bodyPr wrap="square" lIns="0" tIns="0" rIns="0" bIns="0" anchor="t">
            <a:normAutofit/>
          </a:bodyPr>
          <a:lstStyle/>
          <a:p>
            <a:pPr algn="l">
              <a:lnSpc>
                <a:spcPct val="100000"/>
              </a:lnSpc>
              <a:buNone/>
              <a:defRPr sz="1350" b="1">
                <a:solidFill>
                  <a:srgbClr val="4477AA"/>
                </a:solidFill>
                <a:latin typeface="Nimbus Sans"/>
                <a:ea typeface="Nimbus Sans"/>
                <a:cs typeface="Nimbus Sans"/>
              </a:defRPr>
            </a:pPr>
            <a:r>
              <a:rPr sz="1350" b="1">
                <a:solidFill>
                  <a:srgbClr val="4477AA"/>
                </a:solidFill>
                <a:latin typeface="Nimbus Sans"/>
                <a:ea typeface="Nimbus Sans"/>
                <a:cs typeface="Nimbus Sans"/>
              </a:rPr>
              <a:t>10–11 min</a:t>
            </a:r>
          </a:p>
        </p:txBody>
      </p:sp>
      <p:sp>
        <p:nvSpPr>
          <p:cNvPr id="27" name="Rectangle: Rounded Corners 26">
            <a:extLst>
              <a:ext uri="{FF2B5EF4-FFF2-40B4-BE49-F238E27FC236}">
                <a16:creationId xmlns:a16="http://schemas.microsoft.com/office/drawing/2014/main" id="{144797D1-B78F-4B49-991A-DAC99065755F}"/>
              </a:ext>
            </a:extLst>
          </p:cNvPr>
          <p:cNvSpPr>
            <a:spLocks noGrp="1"/>
          </p:cNvSpPr>
          <p:nvPr/>
        </p:nvSpPr>
        <p:spPr>
          <a:xfrm>
            <a:off x="1657350" y="5276850"/>
            <a:ext cx="133350" cy="514350"/>
          </a:xfrm>
          <a:prstGeom prst="roundRect">
            <a:avLst>
              <a:gd name="adj" fmla="val 50000"/>
            </a:avLst>
          </a:prstGeom>
          <a:solidFill>
            <a:srgbClr val="4477AA"/>
          </a:solidFill>
          <a:ln w="0">
            <a:noFill/>
            <a:prstDash val="solid"/>
          </a:ln>
        </p:spPr>
        <p:txBody>
          <a:bodyPr/>
          <a:lstStyle/>
          <a:p>
            <a:endParaRPr lang="en-GB"/>
          </a:p>
        </p:txBody>
      </p:sp>
      <p:sp>
        <p:nvSpPr>
          <p:cNvPr id="28" name="Rectangle 27">
            <a:extLst>
              <a:ext uri="{FF2B5EF4-FFF2-40B4-BE49-F238E27FC236}">
                <a16:creationId xmlns:a16="http://schemas.microsoft.com/office/drawing/2014/main" id="{6ABE9E1E-AEAD-4B05-81FF-C6F0B08EB518}"/>
              </a:ext>
            </a:extLst>
          </p:cNvPr>
          <p:cNvSpPr>
            <a:spLocks noGrp="1"/>
          </p:cNvSpPr>
          <p:nvPr/>
        </p:nvSpPr>
        <p:spPr>
          <a:xfrm>
            <a:off x="2000250" y="5324475"/>
            <a:ext cx="1619250" cy="209550"/>
          </a:xfrm>
          <a:prstGeom prst="rect">
            <a:avLst/>
          </a:prstGeom>
          <a:noFill/>
          <a:ln w="0">
            <a:noFill/>
          </a:ln>
        </p:spPr>
        <p:txBody>
          <a:bodyPr wrap="square" lIns="0" tIns="0" rIns="0" bIns="0" anchor="t">
            <a:normAutofit/>
          </a:bodyPr>
          <a:lstStyle/>
          <a:p>
            <a:pPr algn="l">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CONCLUDE</a:t>
            </a:r>
          </a:p>
        </p:txBody>
      </p:sp>
      <p:sp>
        <p:nvSpPr>
          <p:cNvPr id="29" name="Rectangle 28">
            <a:extLst>
              <a:ext uri="{FF2B5EF4-FFF2-40B4-BE49-F238E27FC236}">
                <a16:creationId xmlns:a16="http://schemas.microsoft.com/office/drawing/2014/main" id="{87D672E7-8F4C-4F11-B015-2A527C87A7BF}"/>
              </a:ext>
            </a:extLst>
          </p:cNvPr>
          <p:cNvSpPr>
            <a:spLocks noGrp="1"/>
          </p:cNvSpPr>
          <p:nvPr/>
        </p:nvSpPr>
        <p:spPr>
          <a:xfrm>
            <a:off x="3733800" y="5295900"/>
            <a:ext cx="7429500" cy="43815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Give the most likely explanation while acknowledging uncertainty and alternatives.</a:t>
            </a:r>
          </a:p>
        </p:txBody>
      </p:sp>
      <p:sp>
        <p:nvSpPr>
          <p:cNvPr id="30" name="Rectangle: Rounded Corners 29">
            <a:extLst>
              <a:ext uri="{FF2B5EF4-FFF2-40B4-BE49-F238E27FC236}">
                <a16:creationId xmlns:a16="http://schemas.microsoft.com/office/drawing/2014/main" id="{94CFD7C7-B762-445D-8729-626C9ED52CDF}"/>
              </a:ext>
            </a:extLst>
          </p:cNvPr>
          <p:cNvSpPr>
            <a:spLocks noGrp="1"/>
          </p:cNvSpPr>
          <p:nvPr/>
        </p:nvSpPr>
        <p:spPr>
          <a:xfrm>
            <a:off x="533400" y="6115050"/>
            <a:ext cx="10744200" cy="285750"/>
          </a:xfrm>
          <a:prstGeom prst="roundRect">
            <a:avLst>
              <a:gd name="adj" fmla="val 33333"/>
            </a:avLst>
          </a:prstGeom>
          <a:solidFill>
            <a:srgbClr val="FDECEC"/>
          </a:solidFill>
          <a:ln w="0">
            <a:noFill/>
            <a:prstDash val="solid"/>
          </a:ln>
        </p:spPr>
        <p:txBody>
          <a:bodyPr/>
          <a:lstStyle/>
          <a:p>
            <a:endParaRPr lang="en-GB"/>
          </a:p>
        </p:txBody>
      </p:sp>
      <p:sp>
        <p:nvSpPr>
          <p:cNvPr id="31" name="Rectangle 30">
            <a:extLst>
              <a:ext uri="{FF2B5EF4-FFF2-40B4-BE49-F238E27FC236}">
                <a16:creationId xmlns:a16="http://schemas.microsoft.com/office/drawing/2014/main" id="{24746B2F-CE39-463F-9615-21AE2E848EEA}"/>
              </a:ext>
            </a:extLst>
          </p:cNvPr>
          <p:cNvSpPr>
            <a:spLocks noGrp="1"/>
          </p:cNvSpPr>
          <p:nvPr/>
        </p:nvSpPr>
        <p:spPr>
          <a:xfrm>
            <a:off x="685800" y="6162675"/>
            <a:ext cx="10439400" cy="171450"/>
          </a:xfrm>
          <a:prstGeom prst="rect">
            <a:avLst/>
          </a:prstGeom>
          <a:noFill/>
          <a:ln w="0">
            <a:noFill/>
          </a:ln>
        </p:spPr>
        <p:txBody>
          <a:bodyPr wrap="square" lIns="0" tIns="0" rIns="0" bIns="0" anchor="t">
            <a:normAutofit/>
          </a:bodyPr>
          <a:lstStyle/>
          <a:p>
            <a:pPr algn="ctr">
              <a:lnSpc>
                <a:spcPct val="100000"/>
              </a:lnSpc>
              <a:buNone/>
              <a:defRPr sz="1050" b="1">
                <a:solidFill>
                  <a:srgbClr val="8B3432"/>
                </a:solidFill>
                <a:latin typeface="Nimbus Sans"/>
                <a:ea typeface="Nimbus Sans"/>
                <a:cs typeface="Nimbus Sans"/>
              </a:defRPr>
            </a:pPr>
            <a:r>
              <a:rPr sz="1050" b="1">
                <a:solidFill>
                  <a:srgbClr val="8B3432"/>
                </a:solidFill>
                <a:latin typeface="Nimbus Sans"/>
                <a:ea typeface="Nimbus Sans"/>
                <a:cs typeface="Nimbus Sans"/>
              </a:rPr>
              <a:t>A safe answer never forces a diagnosis from an invalid measurement.</a:t>
            </a:r>
          </a:p>
        </p:txBody>
      </p:sp>
    </p:spTree>
    <p:extLst>
      <p:ext uri="{BB962C8B-B14F-4D97-AF65-F5344CB8AC3E}">
        <p14:creationId xmlns:p14="http://schemas.microsoft.com/office/powerpoint/2010/main" val="165525885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08BA2B8A-B071-4DE1-B10F-4E53D5741ABB}"/>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A92B6714-3D4E-42EB-A61C-1F13C01FF36B}"/>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Complete academic interview case</a:t>
            </a:r>
          </a:p>
        </p:txBody>
      </p:sp>
      <p:sp>
        <p:nvSpPr>
          <p:cNvPr id="3" name="Rectangle 2">
            <a:extLst>
              <a:ext uri="{FF2B5EF4-FFF2-40B4-BE49-F238E27FC236}">
                <a16:creationId xmlns:a16="http://schemas.microsoft.com/office/drawing/2014/main" id="{E67887D8-DE48-4543-8EB5-E1A918C53131}"/>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Cardiac physiology: a 12-lead ECG obtained during palpitations</a:t>
            </a:r>
          </a:p>
        </p:txBody>
      </p:sp>
      <p:sp>
        <p:nvSpPr>
          <p:cNvPr id="4" name="Straight Connector 3">
            <a:extLst>
              <a:ext uri="{FF2B5EF4-FFF2-40B4-BE49-F238E27FC236}">
                <a16:creationId xmlns:a16="http://schemas.microsoft.com/office/drawing/2014/main" id="{D341ABCB-2AC9-48A3-8FBF-5726002B7FCD}"/>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60D62333-0B7B-4AD2-B49F-EAFDCF51E539}"/>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36</a:t>
            </a:r>
          </a:p>
        </p:txBody>
      </p:sp>
      <p:sp>
        <p:nvSpPr>
          <p:cNvPr id="6" name="Rectangle: Rounded Corners 5">
            <a:extLst>
              <a:ext uri="{FF2B5EF4-FFF2-40B4-BE49-F238E27FC236}">
                <a16:creationId xmlns:a16="http://schemas.microsoft.com/office/drawing/2014/main" id="{AFB49FFA-E728-4A25-BBED-C3CB9B3B061F}"/>
              </a:ext>
            </a:extLst>
          </p:cNvPr>
          <p:cNvSpPr>
            <a:spLocks noGrp="1"/>
          </p:cNvSpPr>
          <p:nvPr/>
        </p:nvSpPr>
        <p:spPr>
          <a:xfrm>
            <a:off x="533400" y="1619250"/>
            <a:ext cx="4095750" cy="4419600"/>
          </a:xfrm>
          <a:prstGeom prst="roundRect">
            <a:avLst>
              <a:gd name="adj" fmla="val 5581"/>
            </a:avLst>
          </a:prstGeom>
          <a:solidFill>
            <a:srgbClr val="17324D"/>
          </a:solidFill>
          <a:ln w="0">
            <a:noFill/>
            <a:prstDash val="solid"/>
          </a:ln>
        </p:spPr>
        <p:txBody>
          <a:bodyPr/>
          <a:lstStyle/>
          <a:p>
            <a:endParaRPr lang="en-GB"/>
          </a:p>
        </p:txBody>
      </p:sp>
      <p:sp>
        <p:nvSpPr>
          <p:cNvPr id="7" name="Rectangle: Rounded Corners 6">
            <a:extLst>
              <a:ext uri="{FF2B5EF4-FFF2-40B4-BE49-F238E27FC236}">
                <a16:creationId xmlns:a16="http://schemas.microsoft.com/office/drawing/2014/main" id="{92E38E11-3EF9-4184-9FA7-BF2C93F583B3}"/>
              </a:ext>
            </a:extLst>
          </p:cNvPr>
          <p:cNvSpPr>
            <a:spLocks noGrp="1"/>
          </p:cNvSpPr>
          <p:nvPr/>
        </p:nvSpPr>
        <p:spPr>
          <a:xfrm>
            <a:off x="800100" y="1885950"/>
            <a:ext cx="952500" cy="30480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02E7C1FC-C5D3-45E8-8491-B1AC89BA65B2}"/>
              </a:ext>
            </a:extLst>
          </p:cNvPr>
          <p:cNvSpPr>
            <a:spLocks noGrp="1"/>
          </p:cNvSpPr>
          <p:nvPr/>
        </p:nvSpPr>
        <p:spPr>
          <a:xfrm>
            <a:off x="895350" y="1914525"/>
            <a:ext cx="76200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CASE</a:t>
            </a:r>
          </a:p>
        </p:txBody>
      </p:sp>
      <p:sp>
        <p:nvSpPr>
          <p:cNvPr id="9" name="Rectangle 8">
            <a:extLst>
              <a:ext uri="{FF2B5EF4-FFF2-40B4-BE49-F238E27FC236}">
                <a16:creationId xmlns:a16="http://schemas.microsoft.com/office/drawing/2014/main" id="{A187F672-DA11-455F-A25A-08DD11DE2D0A}"/>
              </a:ext>
            </a:extLst>
          </p:cNvPr>
          <p:cNvSpPr>
            <a:spLocks noGrp="1"/>
          </p:cNvSpPr>
          <p:nvPr/>
        </p:nvSpPr>
        <p:spPr>
          <a:xfrm>
            <a:off x="800100" y="2438400"/>
            <a:ext cx="3276600" cy="876300"/>
          </a:xfrm>
          <a:prstGeom prst="rect">
            <a:avLst/>
          </a:prstGeom>
          <a:noFill/>
          <a:ln w="0">
            <a:noFill/>
          </a:ln>
        </p:spPr>
        <p:txBody>
          <a:bodyPr wrap="square" lIns="0" tIns="0" rIns="0" bIns="0" anchor="t">
            <a:normAutofit fontScale="93806"/>
          </a:bodyPr>
          <a:lstStyle/>
          <a:p>
            <a:pPr algn="l">
              <a:lnSpc>
                <a:spcPct val="100000"/>
              </a:lnSpc>
              <a:buNone/>
              <a:defRPr sz="2025" b="1">
                <a:solidFill>
                  <a:srgbClr val="FFFFFF"/>
                </a:solidFill>
                <a:latin typeface="Nimbus Sans"/>
                <a:ea typeface="Nimbus Sans"/>
                <a:cs typeface="Nimbus Sans"/>
              </a:defRPr>
            </a:pPr>
            <a:r>
              <a:rPr sz="2025" b="1">
                <a:solidFill>
                  <a:srgbClr val="FFFFFF"/>
                </a:solidFill>
                <a:latin typeface="Nimbus Sans"/>
                <a:ea typeface="Nimbus Sans"/>
                <a:cs typeface="Nimbus Sans"/>
              </a:rPr>
              <a:t>A 58-year-old patient reports intermittent palpitations and light-headedness.</a:t>
            </a:r>
          </a:p>
        </p:txBody>
      </p:sp>
      <p:sp>
        <p:nvSpPr>
          <p:cNvPr id="10" name="Rectangle 9">
            <a:extLst>
              <a:ext uri="{FF2B5EF4-FFF2-40B4-BE49-F238E27FC236}">
                <a16:creationId xmlns:a16="http://schemas.microsoft.com/office/drawing/2014/main" id="{A468D4F5-FA2A-494C-AD38-F2B490C6D142}"/>
              </a:ext>
            </a:extLst>
          </p:cNvPr>
          <p:cNvSpPr>
            <a:spLocks noGrp="1"/>
          </p:cNvSpPr>
          <p:nvPr/>
        </p:nvSpPr>
        <p:spPr>
          <a:xfrm>
            <a:off x="800100" y="3695700"/>
            <a:ext cx="3276600" cy="1447800"/>
          </a:xfrm>
          <a:prstGeom prst="rect">
            <a:avLst/>
          </a:prstGeom>
          <a:noFill/>
          <a:ln w="0">
            <a:noFill/>
          </a:ln>
        </p:spPr>
        <p:txBody>
          <a:bodyPr wrap="square" lIns="0" tIns="0" rIns="0" bIns="0" anchor="t">
            <a:normAutofit/>
          </a:bodyPr>
          <a:lstStyle/>
          <a:p>
            <a:pPr algn="l">
              <a:lnSpc>
                <a:spcPct val="100000"/>
              </a:lnSpc>
              <a:buNone/>
              <a:defRPr sz="1650" b="0">
                <a:solidFill>
                  <a:srgbClr val="DDE8ED"/>
                </a:solidFill>
                <a:latin typeface="Nimbus Sans"/>
                <a:ea typeface="Nimbus Sans"/>
                <a:cs typeface="Nimbus Sans"/>
              </a:defRPr>
            </a:pPr>
            <a:r>
              <a:rPr sz="1650" b="0">
                <a:solidFill>
                  <a:srgbClr val="DDE8ED"/>
                </a:solidFill>
                <a:latin typeface="Nimbus Sans"/>
                <a:ea typeface="Nimbus Sans"/>
                <a:cs typeface="Nimbus Sans"/>
              </a:rPr>
              <a:t>ECG display: 132 bpm</a:t>
            </a:r>
          </a:p>
          <a:p>
            <a:pPr algn="l">
              <a:lnSpc>
                <a:spcPct val="100000"/>
              </a:lnSpc>
              <a:buNone/>
              <a:defRPr sz="1650" b="0">
                <a:solidFill>
                  <a:srgbClr val="DDE8ED"/>
                </a:solidFill>
                <a:latin typeface="Nimbus Sans"/>
                <a:ea typeface="Nimbus Sans"/>
                <a:cs typeface="Nimbus Sans"/>
              </a:defRPr>
            </a:pPr>
            <a:r>
              <a:rPr sz="1650" b="0">
                <a:solidFill>
                  <a:srgbClr val="DDE8ED"/>
                </a:solidFill>
                <a:latin typeface="Nimbus Sans"/>
                <a:ea typeface="Nimbus Sans"/>
                <a:cs typeface="Nimbus Sans"/>
              </a:rPr>
              <a:t>Rhythm appears irregular</a:t>
            </a:r>
          </a:p>
          <a:p>
            <a:pPr algn="l">
              <a:lnSpc>
                <a:spcPct val="100000"/>
              </a:lnSpc>
              <a:buNone/>
              <a:defRPr sz="1650" b="0">
                <a:solidFill>
                  <a:srgbClr val="DDE8ED"/>
                </a:solidFill>
                <a:latin typeface="Nimbus Sans"/>
                <a:ea typeface="Nimbus Sans"/>
                <a:cs typeface="Nimbus Sans"/>
              </a:defRPr>
            </a:pPr>
            <a:r>
              <a:rPr sz="1650" b="0">
                <a:solidFill>
                  <a:srgbClr val="DDE8ED"/>
                </a:solidFill>
                <a:latin typeface="Nimbus Sans"/>
                <a:ea typeface="Nimbus Sans"/>
                <a:cs typeface="Nimbus Sans"/>
              </a:rPr>
              <a:t>Baseline artefact in V1–V3</a:t>
            </a:r>
          </a:p>
          <a:p>
            <a:pPr algn="l">
              <a:lnSpc>
                <a:spcPct val="100000"/>
              </a:lnSpc>
              <a:buNone/>
              <a:defRPr sz="1650" b="0">
                <a:solidFill>
                  <a:srgbClr val="DDE8ED"/>
                </a:solidFill>
                <a:latin typeface="Nimbus Sans"/>
                <a:ea typeface="Nimbus Sans"/>
                <a:cs typeface="Nimbus Sans"/>
              </a:defRPr>
            </a:pPr>
            <a:r>
              <a:rPr sz="1650" b="0">
                <a:solidFill>
                  <a:srgbClr val="DDE8ED"/>
                </a:solidFill>
                <a:latin typeface="Nimbus Sans"/>
                <a:ea typeface="Nimbus Sans"/>
                <a:cs typeface="Nimbus Sans"/>
              </a:rPr>
              <a:t>V2 electrode partly detached</a:t>
            </a:r>
          </a:p>
        </p:txBody>
      </p:sp>
      <p:sp>
        <p:nvSpPr>
          <p:cNvPr id="11" name="Rectangle 10">
            <a:extLst>
              <a:ext uri="{FF2B5EF4-FFF2-40B4-BE49-F238E27FC236}">
                <a16:creationId xmlns:a16="http://schemas.microsoft.com/office/drawing/2014/main" id="{16502A03-8AE9-400E-8DDF-66CCF3CD514D}"/>
              </a:ext>
            </a:extLst>
          </p:cNvPr>
          <p:cNvSpPr>
            <a:spLocks noGrp="1"/>
          </p:cNvSpPr>
          <p:nvPr/>
        </p:nvSpPr>
        <p:spPr>
          <a:xfrm>
            <a:off x="800100" y="5505450"/>
            <a:ext cx="3276600" cy="323850"/>
          </a:xfrm>
          <a:prstGeom prst="rect">
            <a:avLst/>
          </a:prstGeom>
          <a:noFill/>
          <a:ln w="0">
            <a:noFill/>
          </a:ln>
        </p:spPr>
        <p:txBody>
          <a:bodyPr wrap="square" lIns="0" tIns="0" rIns="0" bIns="0" anchor="t">
            <a:normAutofit fontScale="96042"/>
          </a:bodyPr>
          <a:lstStyle/>
          <a:p>
            <a:pPr algn="l">
              <a:lnSpc>
                <a:spcPct val="100000"/>
              </a:lnSpc>
              <a:buNone/>
              <a:defRPr sz="1200" b="1">
                <a:solidFill>
                  <a:srgbClr val="AFC3CE"/>
                </a:solidFill>
                <a:latin typeface="Nimbus Sans"/>
                <a:ea typeface="Nimbus Sans"/>
                <a:cs typeface="Nimbus Sans"/>
              </a:defRPr>
            </a:pPr>
            <a:r>
              <a:rPr sz="1200" b="1">
                <a:solidFill>
                  <a:srgbClr val="AFC3CE"/>
                </a:solidFill>
                <a:latin typeface="Nimbus Sans"/>
                <a:ea typeface="Nimbus Sans"/>
                <a:cs typeface="Nimbus Sans"/>
              </a:rPr>
              <a:t>The patient remains alert and is speaking normally.</a:t>
            </a:r>
          </a:p>
        </p:txBody>
      </p:sp>
      <p:sp>
        <p:nvSpPr>
          <p:cNvPr id="12" name="Rectangle: Rounded Corners 11">
            <a:extLst>
              <a:ext uri="{FF2B5EF4-FFF2-40B4-BE49-F238E27FC236}">
                <a16:creationId xmlns:a16="http://schemas.microsoft.com/office/drawing/2014/main" id="{9E7081E7-B7D1-4C3E-ACD2-A739E83A248A}"/>
              </a:ext>
            </a:extLst>
          </p:cNvPr>
          <p:cNvSpPr>
            <a:spLocks noGrp="1"/>
          </p:cNvSpPr>
          <p:nvPr/>
        </p:nvSpPr>
        <p:spPr>
          <a:xfrm>
            <a:off x="5105400" y="1657350"/>
            <a:ext cx="6229350" cy="838200"/>
          </a:xfrm>
          <a:prstGeom prst="roundRect">
            <a:avLst>
              <a:gd name="adj" fmla="val 18182"/>
            </a:avLst>
          </a:prstGeom>
          <a:solidFill>
            <a:srgbClr val="FFFFFF"/>
          </a:solidFill>
          <a:ln w="9525">
            <a:solidFill>
              <a:srgbClr val="DCE3E5"/>
            </a:solidFill>
            <a:prstDash val="solid"/>
          </a:ln>
        </p:spPr>
        <p:txBody>
          <a:bodyPr/>
          <a:lstStyle/>
          <a:p>
            <a:endParaRPr lang="en-GB"/>
          </a:p>
        </p:txBody>
      </p:sp>
      <p:sp>
        <p:nvSpPr>
          <p:cNvPr id="13" name="Rectangle: Rounded Corners 12">
            <a:extLst>
              <a:ext uri="{FF2B5EF4-FFF2-40B4-BE49-F238E27FC236}">
                <a16:creationId xmlns:a16="http://schemas.microsoft.com/office/drawing/2014/main" id="{A14EE3F1-26B2-49B6-8EA9-EBA0B3AF07BA}"/>
              </a:ext>
            </a:extLst>
          </p:cNvPr>
          <p:cNvSpPr>
            <a:spLocks noGrp="1"/>
          </p:cNvSpPr>
          <p:nvPr/>
        </p:nvSpPr>
        <p:spPr>
          <a:xfrm>
            <a:off x="5105400" y="1657350"/>
            <a:ext cx="95250" cy="838200"/>
          </a:xfrm>
          <a:prstGeom prst="roundRect">
            <a:avLst>
              <a:gd name="adj" fmla="val 50000"/>
            </a:avLst>
          </a:prstGeom>
          <a:solidFill>
            <a:srgbClr val="E65F5C"/>
          </a:solidFill>
          <a:ln w="0">
            <a:noFill/>
            <a:prstDash val="solid"/>
          </a:ln>
        </p:spPr>
        <p:txBody>
          <a:bodyPr/>
          <a:lstStyle/>
          <a:p>
            <a:endParaRPr lang="en-GB"/>
          </a:p>
        </p:txBody>
      </p:sp>
      <p:sp>
        <p:nvSpPr>
          <p:cNvPr id="14" name="Rectangle 13">
            <a:extLst>
              <a:ext uri="{FF2B5EF4-FFF2-40B4-BE49-F238E27FC236}">
                <a16:creationId xmlns:a16="http://schemas.microsoft.com/office/drawing/2014/main" id="{E9CC292A-D1D7-4232-9A75-585FA6102F00}"/>
              </a:ext>
            </a:extLst>
          </p:cNvPr>
          <p:cNvSpPr>
            <a:spLocks noGrp="1"/>
          </p:cNvSpPr>
          <p:nvPr/>
        </p:nvSpPr>
        <p:spPr>
          <a:xfrm>
            <a:off x="5334000" y="1800225"/>
            <a:ext cx="120015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DEFINE</a:t>
            </a:r>
          </a:p>
        </p:txBody>
      </p:sp>
      <p:sp>
        <p:nvSpPr>
          <p:cNvPr id="15" name="Rectangle 14">
            <a:extLst>
              <a:ext uri="{FF2B5EF4-FFF2-40B4-BE49-F238E27FC236}">
                <a16:creationId xmlns:a16="http://schemas.microsoft.com/office/drawing/2014/main" id="{57BC69FD-00E2-43F5-8466-593AA2E955D8}"/>
              </a:ext>
            </a:extLst>
          </p:cNvPr>
          <p:cNvSpPr>
            <a:spLocks noGrp="1"/>
          </p:cNvSpPr>
          <p:nvPr/>
        </p:nvSpPr>
        <p:spPr>
          <a:xfrm>
            <a:off x="6667500" y="1771650"/>
            <a:ext cx="4400550" cy="533400"/>
          </a:xfrm>
          <a:prstGeom prst="rect">
            <a:avLst/>
          </a:prstGeom>
          <a:noFill/>
          <a:ln w="0">
            <a:noFill/>
          </a:ln>
        </p:spPr>
        <p:txBody>
          <a:bodyPr wrap="square" lIns="0" tIns="0" rIns="0" bIns="0" anchor="t">
            <a:normAutofit/>
          </a:bodyPr>
          <a:lstStyle/>
          <a:p>
            <a:pPr algn="l">
              <a:lnSpc>
                <a:spcPct val="100000"/>
              </a:lnSpc>
              <a:buNone/>
              <a:defRPr sz="1275" b="1">
                <a:solidFill>
                  <a:srgbClr val="17324D"/>
                </a:solidFill>
                <a:latin typeface="Nimbus Sans"/>
                <a:ea typeface="Nimbus Sans"/>
                <a:cs typeface="Nimbus Sans"/>
              </a:defRPr>
            </a:pPr>
            <a:r>
              <a:rPr sz="1275" b="1">
                <a:solidFill>
                  <a:srgbClr val="17324D"/>
                </a:solidFill>
                <a:latin typeface="Nimbus Sans"/>
                <a:ea typeface="Nimbus Sans"/>
                <a:cs typeface="Nimbus Sans"/>
              </a:rPr>
              <a:t>What electrical activity does a 12-lead ECG record—and what does it not measure?</a:t>
            </a:r>
          </a:p>
        </p:txBody>
      </p:sp>
      <p:sp>
        <p:nvSpPr>
          <p:cNvPr id="16" name="Rectangle: Rounded Corners 15">
            <a:extLst>
              <a:ext uri="{FF2B5EF4-FFF2-40B4-BE49-F238E27FC236}">
                <a16:creationId xmlns:a16="http://schemas.microsoft.com/office/drawing/2014/main" id="{3D30CC22-3EC1-4C44-917E-C36220AD60DA}"/>
              </a:ext>
            </a:extLst>
          </p:cNvPr>
          <p:cNvSpPr>
            <a:spLocks noGrp="1"/>
          </p:cNvSpPr>
          <p:nvPr/>
        </p:nvSpPr>
        <p:spPr>
          <a:xfrm>
            <a:off x="5105400" y="2705100"/>
            <a:ext cx="6229350" cy="838200"/>
          </a:xfrm>
          <a:prstGeom prst="roundRect">
            <a:avLst>
              <a:gd name="adj" fmla="val 18182"/>
            </a:avLst>
          </a:prstGeom>
          <a:solidFill>
            <a:srgbClr val="FFFFFF"/>
          </a:solidFill>
          <a:ln w="9525">
            <a:solidFill>
              <a:srgbClr val="DCE3E5"/>
            </a:solidFill>
            <a:prstDash val="solid"/>
          </a:ln>
        </p:spPr>
        <p:txBody>
          <a:bodyPr/>
          <a:lstStyle/>
          <a:p>
            <a:endParaRPr lang="en-GB"/>
          </a:p>
        </p:txBody>
      </p:sp>
      <p:sp>
        <p:nvSpPr>
          <p:cNvPr id="17" name="Rectangle: Rounded Corners 16">
            <a:extLst>
              <a:ext uri="{FF2B5EF4-FFF2-40B4-BE49-F238E27FC236}">
                <a16:creationId xmlns:a16="http://schemas.microsoft.com/office/drawing/2014/main" id="{F8C20E20-8AF4-4745-B664-D7B944B7ED3F}"/>
              </a:ext>
            </a:extLst>
          </p:cNvPr>
          <p:cNvSpPr>
            <a:spLocks noGrp="1"/>
          </p:cNvSpPr>
          <p:nvPr/>
        </p:nvSpPr>
        <p:spPr>
          <a:xfrm>
            <a:off x="5105400" y="2705100"/>
            <a:ext cx="95250" cy="838200"/>
          </a:xfrm>
          <a:prstGeom prst="roundRect">
            <a:avLst>
              <a:gd name="adj" fmla="val 50000"/>
            </a:avLst>
          </a:prstGeom>
          <a:solidFill>
            <a:srgbClr val="138A8A"/>
          </a:solidFill>
          <a:ln w="0">
            <a:noFill/>
            <a:prstDash val="solid"/>
          </a:ln>
        </p:spPr>
        <p:txBody>
          <a:bodyPr/>
          <a:lstStyle/>
          <a:p>
            <a:endParaRPr lang="en-GB"/>
          </a:p>
        </p:txBody>
      </p:sp>
      <p:sp>
        <p:nvSpPr>
          <p:cNvPr id="18" name="Rectangle 17">
            <a:extLst>
              <a:ext uri="{FF2B5EF4-FFF2-40B4-BE49-F238E27FC236}">
                <a16:creationId xmlns:a16="http://schemas.microsoft.com/office/drawing/2014/main" id="{FF1DF155-4114-4C5D-8F50-622A00034954}"/>
              </a:ext>
            </a:extLst>
          </p:cNvPr>
          <p:cNvSpPr>
            <a:spLocks noGrp="1"/>
          </p:cNvSpPr>
          <p:nvPr/>
        </p:nvSpPr>
        <p:spPr>
          <a:xfrm>
            <a:off x="5334000" y="2847975"/>
            <a:ext cx="1200150" cy="19050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EXPLAIN</a:t>
            </a:r>
          </a:p>
        </p:txBody>
      </p:sp>
      <p:sp>
        <p:nvSpPr>
          <p:cNvPr id="19" name="Rectangle 18">
            <a:extLst>
              <a:ext uri="{FF2B5EF4-FFF2-40B4-BE49-F238E27FC236}">
                <a16:creationId xmlns:a16="http://schemas.microsoft.com/office/drawing/2014/main" id="{9432B0DF-3C5D-44D1-8008-CA101452CED9}"/>
              </a:ext>
            </a:extLst>
          </p:cNvPr>
          <p:cNvSpPr>
            <a:spLocks noGrp="1"/>
          </p:cNvSpPr>
          <p:nvPr/>
        </p:nvSpPr>
        <p:spPr>
          <a:xfrm>
            <a:off x="6667500" y="2819400"/>
            <a:ext cx="4400550" cy="533400"/>
          </a:xfrm>
          <a:prstGeom prst="rect">
            <a:avLst/>
          </a:prstGeom>
          <a:noFill/>
          <a:ln w="0">
            <a:noFill/>
          </a:ln>
        </p:spPr>
        <p:txBody>
          <a:bodyPr wrap="square" lIns="0" tIns="0" rIns="0" bIns="0" anchor="t">
            <a:normAutofit/>
          </a:bodyPr>
          <a:lstStyle/>
          <a:p>
            <a:pPr algn="l">
              <a:lnSpc>
                <a:spcPct val="100000"/>
              </a:lnSpc>
              <a:buNone/>
              <a:defRPr sz="1275" b="1">
                <a:solidFill>
                  <a:srgbClr val="17324D"/>
                </a:solidFill>
                <a:latin typeface="Nimbus Sans"/>
                <a:ea typeface="Nimbus Sans"/>
                <a:cs typeface="Nimbus Sans"/>
              </a:defRPr>
            </a:pPr>
            <a:r>
              <a:rPr sz="1275" b="1">
                <a:solidFill>
                  <a:srgbClr val="17324D"/>
                </a:solidFill>
                <a:latin typeface="Nimbus Sans"/>
                <a:ea typeface="Nimbus Sans"/>
                <a:cs typeface="Nimbus Sans"/>
              </a:rPr>
              <a:t>How do the conduction system, myocardium, autonomic nerves and circulation generate the findings?</a:t>
            </a:r>
          </a:p>
        </p:txBody>
      </p:sp>
      <p:sp>
        <p:nvSpPr>
          <p:cNvPr id="20" name="Rectangle: Rounded Corners 19">
            <a:extLst>
              <a:ext uri="{FF2B5EF4-FFF2-40B4-BE49-F238E27FC236}">
                <a16:creationId xmlns:a16="http://schemas.microsoft.com/office/drawing/2014/main" id="{823968A8-E7EA-4A2E-B730-641B05B7EA5A}"/>
              </a:ext>
            </a:extLst>
          </p:cNvPr>
          <p:cNvSpPr>
            <a:spLocks noGrp="1"/>
          </p:cNvSpPr>
          <p:nvPr/>
        </p:nvSpPr>
        <p:spPr>
          <a:xfrm>
            <a:off x="5105400" y="3752850"/>
            <a:ext cx="6229350" cy="838200"/>
          </a:xfrm>
          <a:prstGeom prst="roundRect">
            <a:avLst>
              <a:gd name="adj" fmla="val 18182"/>
            </a:avLst>
          </a:prstGeom>
          <a:solidFill>
            <a:srgbClr val="FFFFFF"/>
          </a:solidFill>
          <a:ln w="9525">
            <a:solidFill>
              <a:srgbClr val="DCE3E5"/>
            </a:solidFill>
            <a:prstDash val="solid"/>
          </a:ln>
        </p:spPr>
        <p:txBody>
          <a:bodyPr/>
          <a:lstStyle/>
          <a:p>
            <a:endParaRPr lang="en-GB"/>
          </a:p>
        </p:txBody>
      </p:sp>
      <p:sp>
        <p:nvSpPr>
          <p:cNvPr id="21" name="Rectangle: Rounded Corners 20">
            <a:extLst>
              <a:ext uri="{FF2B5EF4-FFF2-40B4-BE49-F238E27FC236}">
                <a16:creationId xmlns:a16="http://schemas.microsoft.com/office/drawing/2014/main" id="{EF2353AC-2104-457D-A878-3706969624FC}"/>
              </a:ext>
            </a:extLst>
          </p:cNvPr>
          <p:cNvSpPr>
            <a:spLocks noGrp="1"/>
          </p:cNvSpPr>
          <p:nvPr/>
        </p:nvSpPr>
        <p:spPr>
          <a:xfrm>
            <a:off x="5105400" y="3752850"/>
            <a:ext cx="95250" cy="838200"/>
          </a:xfrm>
          <a:prstGeom prst="roundRect">
            <a:avLst>
              <a:gd name="adj" fmla="val 50000"/>
            </a:avLst>
          </a:prstGeom>
          <a:solidFill>
            <a:srgbClr val="745A9C"/>
          </a:solidFill>
          <a:ln w="0">
            <a:noFill/>
            <a:prstDash val="solid"/>
          </a:ln>
        </p:spPr>
        <p:txBody>
          <a:bodyPr/>
          <a:lstStyle/>
          <a:p>
            <a:endParaRPr lang="en-GB"/>
          </a:p>
        </p:txBody>
      </p:sp>
      <p:sp>
        <p:nvSpPr>
          <p:cNvPr id="22" name="Rectangle 21">
            <a:extLst>
              <a:ext uri="{FF2B5EF4-FFF2-40B4-BE49-F238E27FC236}">
                <a16:creationId xmlns:a16="http://schemas.microsoft.com/office/drawing/2014/main" id="{58598183-B735-4886-9545-634ACBBDF9DF}"/>
              </a:ext>
            </a:extLst>
          </p:cNvPr>
          <p:cNvSpPr>
            <a:spLocks noGrp="1"/>
          </p:cNvSpPr>
          <p:nvPr/>
        </p:nvSpPr>
        <p:spPr>
          <a:xfrm>
            <a:off x="5334000" y="3895725"/>
            <a:ext cx="120015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EVALUATE</a:t>
            </a:r>
          </a:p>
        </p:txBody>
      </p:sp>
      <p:sp>
        <p:nvSpPr>
          <p:cNvPr id="23" name="Rectangle 22">
            <a:extLst>
              <a:ext uri="{FF2B5EF4-FFF2-40B4-BE49-F238E27FC236}">
                <a16:creationId xmlns:a16="http://schemas.microsoft.com/office/drawing/2014/main" id="{E6A40469-5D53-41D6-BD8A-92CB0BECC3CC}"/>
              </a:ext>
            </a:extLst>
          </p:cNvPr>
          <p:cNvSpPr>
            <a:spLocks noGrp="1"/>
          </p:cNvSpPr>
          <p:nvPr/>
        </p:nvSpPr>
        <p:spPr>
          <a:xfrm>
            <a:off x="6667500" y="3867150"/>
            <a:ext cx="4400550" cy="533400"/>
          </a:xfrm>
          <a:prstGeom prst="rect">
            <a:avLst/>
          </a:prstGeom>
          <a:noFill/>
          <a:ln w="0">
            <a:noFill/>
          </a:ln>
        </p:spPr>
        <p:txBody>
          <a:bodyPr wrap="square" lIns="0" tIns="0" rIns="0" bIns="0" anchor="t">
            <a:normAutofit/>
          </a:bodyPr>
          <a:lstStyle/>
          <a:p>
            <a:pPr algn="l">
              <a:lnSpc>
                <a:spcPct val="100000"/>
              </a:lnSpc>
              <a:buNone/>
              <a:defRPr sz="1275" b="1">
                <a:solidFill>
                  <a:srgbClr val="17324D"/>
                </a:solidFill>
                <a:latin typeface="Nimbus Sans"/>
                <a:ea typeface="Nimbus Sans"/>
                <a:cs typeface="Nimbus Sans"/>
              </a:defRPr>
            </a:pPr>
            <a:r>
              <a:rPr sz="1275" b="1">
                <a:solidFill>
                  <a:srgbClr val="17324D"/>
                </a:solidFill>
                <a:latin typeface="Nimbus Sans"/>
                <a:ea typeface="Nimbus Sans"/>
                <a:cs typeface="Nimbus Sans"/>
              </a:rPr>
              <a:t>Which features could be artefact, altered physiology or pathology? What evidence separates them?</a:t>
            </a:r>
          </a:p>
        </p:txBody>
      </p:sp>
      <p:sp>
        <p:nvSpPr>
          <p:cNvPr id="24" name="Rectangle: Rounded Corners 23">
            <a:extLst>
              <a:ext uri="{FF2B5EF4-FFF2-40B4-BE49-F238E27FC236}">
                <a16:creationId xmlns:a16="http://schemas.microsoft.com/office/drawing/2014/main" id="{04E301BA-2567-4E16-9C18-3E64B4B7F1B5}"/>
              </a:ext>
            </a:extLst>
          </p:cNvPr>
          <p:cNvSpPr>
            <a:spLocks noGrp="1"/>
          </p:cNvSpPr>
          <p:nvPr/>
        </p:nvSpPr>
        <p:spPr>
          <a:xfrm>
            <a:off x="5105400" y="4800600"/>
            <a:ext cx="6229350" cy="838200"/>
          </a:xfrm>
          <a:prstGeom prst="roundRect">
            <a:avLst>
              <a:gd name="adj" fmla="val 18182"/>
            </a:avLst>
          </a:prstGeom>
          <a:solidFill>
            <a:srgbClr val="FFFFFF"/>
          </a:solidFill>
          <a:ln w="9525">
            <a:solidFill>
              <a:srgbClr val="DCE3E5"/>
            </a:solidFill>
            <a:prstDash val="solid"/>
          </a:ln>
        </p:spPr>
        <p:txBody>
          <a:bodyPr/>
          <a:lstStyle/>
          <a:p>
            <a:endParaRPr lang="en-GB"/>
          </a:p>
        </p:txBody>
      </p:sp>
      <p:sp>
        <p:nvSpPr>
          <p:cNvPr id="25" name="Rectangle: Rounded Corners 24">
            <a:extLst>
              <a:ext uri="{FF2B5EF4-FFF2-40B4-BE49-F238E27FC236}">
                <a16:creationId xmlns:a16="http://schemas.microsoft.com/office/drawing/2014/main" id="{323AA382-93AA-4DF4-B0DB-0BF493E7F3CF}"/>
              </a:ext>
            </a:extLst>
          </p:cNvPr>
          <p:cNvSpPr>
            <a:spLocks noGrp="1"/>
          </p:cNvSpPr>
          <p:nvPr/>
        </p:nvSpPr>
        <p:spPr>
          <a:xfrm>
            <a:off x="5105400" y="4800600"/>
            <a:ext cx="95250" cy="838200"/>
          </a:xfrm>
          <a:prstGeom prst="roundRect">
            <a:avLst>
              <a:gd name="adj" fmla="val 50000"/>
            </a:avLst>
          </a:prstGeom>
          <a:solidFill>
            <a:srgbClr val="4D8B68"/>
          </a:solidFill>
          <a:ln w="0">
            <a:noFill/>
            <a:prstDash val="solid"/>
          </a:ln>
        </p:spPr>
        <p:txBody>
          <a:bodyPr/>
          <a:lstStyle/>
          <a:p>
            <a:endParaRPr lang="en-GB"/>
          </a:p>
        </p:txBody>
      </p:sp>
      <p:sp>
        <p:nvSpPr>
          <p:cNvPr id="26" name="Rectangle 25">
            <a:extLst>
              <a:ext uri="{FF2B5EF4-FFF2-40B4-BE49-F238E27FC236}">
                <a16:creationId xmlns:a16="http://schemas.microsoft.com/office/drawing/2014/main" id="{C2E2FA08-04A9-4463-835B-3AC73AC51CF5}"/>
              </a:ext>
            </a:extLst>
          </p:cNvPr>
          <p:cNvSpPr>
            <a:spLocks noGrp="1"/>
          </p:cNvSpPr>
          <p:nvPr/>
        </p:nvSpPr>
        <p:spPr>
          <a:xfrm>
            <a:off x="5334000" y="4943475"/>
            <a:ext cx="1200150" cy="19050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CONCLUDE</a:t>
            </a:r>
          </a:p>
        </p:txBody>
      </p:sp>
      <p:sp>
        <p:nvSpPr>
          <p:cNvPr id="27" name="Rectangle 26">
            <a:extLst>
              <a:ext uri="{FF2B5EF4-FFF2-40B4-BE49-F238E27FC236}">
                <a16:creationId xmlns:a16="http://schemas.microsoft.com/office/drawing/2014/main" id="{D6B3FC9B-AC5A-4D1F-BA45-F78D868B46B6}"/>
              </a:ext>
            </a:extLst>
          </p:cNvPr>
          <p:cNvSpPr>
            <a:spLocks noGrp="1"/>
          </p:cNvSpPr>
          <p:nvPr/>
        </p:nvSpPr>
        <p:spPr>
          <a:xfrm>
            <a:off x="6667500" y="4914900"/>
            <a:ext cx="4400550" cy="533400"/>
          </a:xfrm>
          <a:prstGeom prst="rect">
            <a:avLst/>
          </a:prstGeom>
          <a:noFill/>
          <a:ln w="0">
            <a:noFill/>
          </a:ln>
        </p:spPr>
        <p:txBody>
          <a:bodyPr wrap="square" lIns="0" tIns="0" rIns="0" bIns="0" anchor="t">
            <a:normAutofit/>
          </a:bodyPr>
          <a:lstStyle/>
          <a:p>
            <a:pPr algn="l">
              <a:lnSpc>
                <a:spcPct val="100000"/>
              </a:lnSpc>
              <a:buNone/>
              <a:defRPr sz="1275" b="1">
                <a:solidFill>
                  <a:srgbClr val="17324D"/>
                </a:solidFill>
                <a:latin typeface="Nimbus Sans"/>
                <a:ea typeface="Nimbus Sans"/>
                <a:cs typeface="Nimbus Sans"/>
              </a:defRPr>
            </a:pPr>
            <a:r>
              <a:rPr sz="1275" b="1">
                <a:solidFill>
                  <a:srgbClr val="17324D"/>
                </a:solidFill>
                <a:latin typeface="Nimbus Sans"/>
                <a:ea typeface="Nimbus Sans"/>
                <a:cs typeface="Nimbus Sans"/>
              </a:rPr>
              <a:t>What should be checked, repeated, documented and escalated within role?</a:t>
            </a:r>
          </a:p>
        </p:txBody>
      </p:sp>
      <p:sp>
        <p:nvSpPr>
          <p:cNvPr id="28" name="Rectangle: Rounded Corners 27">
            <a:extLst>
              <a:ext uri="{FF2B5EF4-FFF2-40B4-BE49-F238E27FC236}">
                <a16:creationId xmlns:a16="http://schemas.microsoft.com/office/drawing/2014/main" id="{41C2BBD1-062E-4A20-9594-DB5041FA90F4}"/>
              </a:ext>
            </a:extLst>
          </p:cNvPr>
          <p:cNvSpPr>
            <a:spLocks noGrp="1"/>
          </p:cNvSpPr>
          <p:nvPr/>
        </p:nvSpPr>
        <p:spPr>
          <a:xfrm>
            <a:off x="5105400" y="5657850"/>
            <a:ext cx="6229350" cy="381000"/>
          </a:xfrm>
          <a:prstGeom prst="roundRect">
            <a:avLst>
              <a:gd name="adj" fmla="val 25000"/>
            </a:avLst>
          </a:prstGeom>
          <a:solidFill>
            <a:srgbClr val="FDECEC"/>
          </a:solidFill>
          <a:ln w="0">
            <a:noFill/>
            <a:prstDash val="solid"/>
          </a:ln>
        </p:spPr>
        <p:txBody>
          <a:bodyPr/>
          <a:lstStyle/>
          <a:p>
            <a:endParaRPr lang="en-GB"/>
          </a:p>
        </p:txBody>
      </p:sp>
      <p:sp>
        <p:nvSpPr>
          <p:cNvPr id="29" name="Rectangle 28">
            <a:extLst>
              <a:ext uri="{FF2B5EF4-FFF2-40B4-BE49-F238E27FC236}">
                <a16:creationId xmlns:a16="http://schemas.microsoft.com/office/drawing/2014/main" id="{9F42DDF6-7B09-4621-92FC-B1B9204492BC}"/>
              </a:ext>
            </a:extLst>
          </p:cNvPr>
          <p:cNvSpPr>
            <a:spLocks noGrp="1"/>
          </p:cNvSpPr>
          <p:nvPr/>
        </p:nvSpPr>
        <p:spPr>
          <a:xfrm>
            <a:off x="5276850" y="5734050"/>
            <a:ext cx="5886450" cy="209550"/>
          </a:xfrm>
          <a:prstGeom prst="rect">
            <a:avLst/>
          </a:prstGeom>
          <a:noFill/>
          <a:ln w="0">
            <a:noFill/>
          </a:ln>
        </p:spPr>
        <p:txBody>
          <a:bodyPr wrap="square" lIns="0" tIns="0" rIns="0" bIns="0" anchor="t">
            <a:normAutofit/>
          </a:bodyPr>
          <a:lstStyle/>
          <a:p>
            <a:pPr algn="ctr">
              <a:lnSpc>
                <a:spcPct val="100000"/>
              </a:lnSpc>
              <a:buNone/>
              <a:defRPr sz="1125" b="1">
                <a:solidFill>
                  <a:srgbClr val="8B3432"/>
                </a:solidFill>
                <a:latin typeface="Nimbus Sans"/>
                <a:ea typeface="Nimbus Sans"/>
                <a:cs typeface="Nimbus Sans"/>
              </a:defRPr>
            </a:pPr>
            <a:r>
              <a:rPr sz="1125" b="1">
                <a:solidFill>
                  <a:srgbClr val="8B3432"/>
                </a:solidFill>
                <a:latin typeface="Nimbus Sans"/>
                <a:ea typeface="Nimbus Sans"/>
                <a:cs typeface="Nimbus Sans"/>
              </a:rPr>
              <a:t>Interview rule: validate the signal before attributing it to disease.</a:t>
            </a:r>
          </a:p>
        </p:txBody>
      </p:sp>
    </p:spTree>
    <p:extLst>
      <p:ext uri="{BB962C8B-B14F-4D97-AF65-F5344CB8AC3E}">
        <p14:creationId xmlns:p14="http://schemas.microsoft.com/office/powerpoint/2010/main" val="30293640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6846AAE-FAC5-4B3E-AC24-ED09EEFFC414}"/>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1A6E32C6-D7E7-4BB7-9FB8-86715CA2EFC7}"/>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Worked component 1: model academic interview answer</a:t>
            </a:r>
          </a:p>
        </p:txBody>
      </p:sp>
      <p:sp>
        <p:nvSpPr>
          <p:cNvPr id="3" name="Rectangle 2">
            <a:extLst>
              <a:ext uri="{FF2B5EF4-FFF2-40B4-BE49-F238E27FC236}">
                <a16:creationId xmlns:a16="http://schemas.microsoft.com/office/drawing/2014/main" id="{9175C91A-6A24-4428-A52A-E43A3201DF25}"/>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The answer progresses from physiology to validity, interpretation and safe action</a:t>
            </a:r>
          </a:p>
        </p:txBody>
      </p:sp>
      <p:sp>
        <p:nvSpPr>
          <p:cNvPr id="4" name="Straight Connector 3">
            <a:extLst>
              <a:ext uri="{FF2B5EF4-FFF2-40B4-BE49-F238E27FC236}">
                <a16:creationId xmlns:a16="http://schemas.microsoft.com/office/drawing/2014/main" id="{9D253A12-662A-4F34-9F71-34DAED7146AB}"/>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894CB1AC-270B-463F-A5CD-88E36EFE0D32}"/>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37</a:t>
            </a:r>
          </a:p>
        </p:txBody>
      </p:sp>
      <p:sp>
        <p:nvSpPr>
          <p:cNvPr id="6" name="Rectangle 5">
            <a:extLst>
              <a:ext uri="{FF2B5EF4-FFF2-40B4-BE49-F238E27FC236}">
                <a16:creationId xmlns:a16="http://schemas.microsoft.com/office/drawing/2014/main" id="{EF23AA1A-4A6D-4D21-8C39-6E9668498570}"/>
              </a:ext>
            </a:extLst>
          </p:cNvPr>
          <p:cNvSpPr>
            <a:spLocks noGrp="1"/>
          </p:cNvSpPr>
          <p:nvPr/>
        </p:nvSpPr>
        <p:spPr>
          <a:xfrm>
            <a:off x="533400" y="1600200"/>
            <a:ext cx="194310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WHAT THE ECG MEASURES</a:t>
            </a:r>
          </a:p>
        </p:txBody>
      </p:sp>
      <p:sp>
        <p:nvSpPr>
          <p:cNvPr id="7" name="Rectangle 6">
            <a:extLst>
              <a:ext uri="{FF2B5EF4-FFF2-40B4-BE49-F238E27FC236}">
                <a16:creationId xmlns:a16="http://schemas.microsoft.com/office/drawing/2014/main" id="{8C020C16-174F-4074-A09E-28E88CC8B8D5}"/>
              </a:ext>
            </a:extLst>
          </p:cNvPr>
          <p:cNvSpPr>
            <a:spLocks noGrp="1"/>
          </p:cNvSpPr>
          <p:nvPr/>
        </p:nvSpPr>
        <p:spPr>
          <a:xfrm>
            <a:off x="2647950" y="1562100"/>
            <a:ext cx="8572500" cy="857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A 12-lead ECG records voltage differences produced by cardiac depolarisation and repolarisation from several anatomical viewpoints. It provides rate, rhythm, conduction and waveform information, but it does not directly measure cardiac output or blood pressure.</a:t>
            </a:r>
          </a:p>
        </p:txBody>
      </p:sp>
      <p:sp>
        <p:nvSpPr>
          <p:cNvPr id="8" name="Straight Connector 7">
            <a:extLst>
              <a:ext uri="{FF2B5EF4-FFF2-40B4-BE49-F238E27FC236}">
                <a16:creationId xmlns:a16="http://schemas.microsoft.com/office/drawing/2014/main" id="{2C91D901-EE67-45F4-BB02-8A2588024940}"/>
              </a:ext>
            </a:extLst>
          </p:cNvPr>
          <p:cNvSpPr>
            <a:spLocks noGrp="1"/>
          </p:cNvSpPr>
          <p:nvPr/>
        </p:nvSpPr>
        <p:spPr>
          <a:xfrm>
            <a:off x="533400" y="2514600"/>
            <a:ext cx="10687050" cy="0"/>
          </a:xfrm>
          <a:prstGeom prst="line">
            <a:avLst/>
          </a:prstGeom>
          <a:noFill/>
          <a:ln w="9525">
            <a:solidFill>
              <a:srgbClr val="D8E0E3"/>
            </a:solidFill>
            <a:prstDash val="solid"/>
          </a:ln>
        </p:spPr>
        <p:txBody>
          <a:bodyPr/>
          <a:lstStyle/>
          <a:p>
            <a:endParaRPr lang="en-GB"/>
          </a:p>
        </p:txBody>
      </p:sp>
      <p:sp>
        <p:nvSpPr>
          <p:cNvPr id="9" name="Rectangle 8">
            <a:extLst>
              <a:ext uri="{FF2B5EF4-FFF2-40B4-BE49-F238E27FC236}">
                <a16:creationId xmlns:a16="http://schemas.microsoft.com/office/drawing/2014/main" id="{2921C021-CF52-47BE-B683-99CD8042BC32}"/>
              </a:ext>
            </a:extLst>
          </p:cNvPr>
          <p:cNvSpPr>
            <a:spLocks noGrp="1"/>
          </p:cNvSpPr>
          <p:nvPr/>
        </p:nvSpPr>
        <p:spPr>
          <a:xfrm>
            <a:off x="533400" y="2733675"/>
            <a:ext cx="1943100" cy="19050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EXPECTED PARAMETERS</a:t>
            </a:r>
          </a:p>
        </p:txBody>
      </p:sp>
      <p:sp>
        <p:nvSpPr>
          <p:cNvPr id="10" name="Rectangle 9">
            <a:extLst>
              <a:ext uri="{FF2B5EF4-FFF2-40B4-BE49-F238E27FC236}">
                <a16:creationId xmlns:a16="http://schemas.microsoft.com/office/drawing/2014/main" id="{FCD702D8-A001-47FD-B8E0-646D08573692}"/>
              </a:ext>
            </a:extLst>
          </p:cNvPr>
          <p:cNvSpPr>
            <a:spLocks noGrp="1"/>
          </p:cNvSpPr>
          <p:nvPr/>
        </p:nvSpPr>
        <p:spPr>
          <a:xfrm>
            <a:off x="2647950" y="2695575"/>
            <a:ext cx="8572500" cy="857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In an adult at rest, sinus rhythm commonly has a rate of 60–100 bpm, a P wave before each QRS, PR 120–200 ms and QRS under 120 ms. The patient’s rate of 132 bpm is tachycardic and the rhythm appears irregular.</a:t>
            </a:r>
          </a:p>
        </p:txBody>
      </p:sp>
      <p:sp>
        <p:nvSpPr>
          <p:cNvPr id="11" name="Straight Connector 10">
            <a:extLst>
              <a:ext uri="{FF2B5EF4-FFF2-40B4-BE49-F238E27FC236}">
                <a16:creationId xmlns:a16="http://schemas.microsoft.com/office/drawing/2014/main" id="{046B5D7C-136D-4394-AE70-842590E21D62}"/>
              </a:ext>
            </a:extLst>
          </p:cNvPr>
          <p:cNvSpPr>
            <a:spLocks noGrp="1"/>
          </p:cNvSpPr>
          <p:nvPr/>
        </p:nvSpPr>
        <p:spPr>
          <a:xfrm>
            <a:off x="533400" y="3648075"/>
            <a:ext cx="10687050" cy="0"/>
          </a:xfrm>
          <a:prstGeom prst="line">
            <a:avLst/>
          </a:prstGeom>
          <a:noFill/>
          <a:ln w="9525">
            <a:solidFill>
              <a:srgbClr val="D8E0E3"/>
            </a:solidFill>
            <a:prstDash val="solid"/>
          </a:ln>
        </p:spPr>
        <p:txBody>
          <a:bodyPr/>
          <a:lstStyle/>
          <a:p>
            <a:endParaRPr lang="en-GB"/>
          </a:p>
        </p:txBody>
      </p:sp>
      <p:sp>
        <p:nvSpPr>
          <p:cNvPr id="12" name="Rectangle 11">
            <a:extLst>
              <a:ext uri="{FF2B5EF4-FFF2-40B4-BE49-F238E27FC236}">
                <a16:creationId xmlns:a16="http://schemas.microsoft.com/office/drawing/2014/main" id="{ACFEAB37-B1E2-46B3-AF14-6936A5E2D284}"/>
              </a:ext>
            </a:extLst>
          </p:cNvPr>
          <p:cNvSpPr>
            <a:spLocks noGrp="1"/>
          </p:cNvSpPr>
          <p:nvPr/>
        </p:nvSpPr>
        <p:spPr>
          <a:xfrm>
            <a:off x="533400" y="3867150"/>
            <a:ext cx="194310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VALIDITY AND ALTERNATIVES</a:t>
            </a:r>
          </a:p>
        </p:txBody>
      </p:sp>
      <p:sp>
        <p:nvSpPr>
          <p:cNvPr id="13" name="Rectangle 12">
            <a:extLst>
              <a:ext uri="{FF2B5EF4-FFF2-40B4-BE49-F238E27FC236}">
                <a16:creationId xmlns:a16="http://schemas.microsoft.com/office/drawing/2014/main" id="{5D09C2CE-263E-4AB9-8FE9-3AE54DB0DB1C}"/>
              </a:ext>
            </a:extLst>
          </p:cNvPr>
          <p:cNvSpPr>
            <a:spLocks noGrp="1"/>
          </p:cNvSpPr>
          <p:nvPr/>
        </p:nvSpPr>
        <p:spPr>
          <a:xfrm>
            <a:off x="2647950" y="3829050"/>
            <a:ext cx="8572500" cy="857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The detached V2 electrode can explain local baseline instability but cannot automatically explain irregular R–R intervals across the trace. Movement, muscle activity and anxiety may contribute. A persistent irregular tachycardia could be pathological, including atrial fibrillation, but the recording must first be made technically valid.</a:t>
            </a:r>
          </a:p>
        </p:txBody>
      </p:sp>
      <p:sp>
        <p:nvSpPr>
          <p:cNvPr id="14" name="Straight Connector 13">
            <a:extLst>
              <a:ext uri="{FF2B5EF4-FFF2-40B4-BE49-F238E27FC236}">
                <a16:creationId xmlns:a16="http://schemas.microsoft.com/office/drawing/2014/main" id="{64B660A6-D007-4CFD-9209-A9292C4119A1}"/>
              </a:ext>
            </a:extLst>
          </p:cNvPr>
          <p:cNvSpPr>
            <a:spLocks noGrp="1"/>
          </p:cNvSpPr>
          <p:nvPr/>
        </p:nvSpPr>
        <p:spPr>
          <a:xfrm>
            <a:off x="533400" y="4781550"/>
            <a:ext cx="10687050" cy="0"/>
          </a:xfrm>
          <a:prstGeom prst="line">
            <a:avLst/>
          </a:prstGeom>
          <a:noFill/>
          <a:ln w="9525">
            <a:solidFill>
              <a:srgbClr val="D8E0E3"/>
            </a:solidFill>
            <a:prstDash val="solid"/>
          </a:ln>
        </p:spPr>
        <p:txBody>
          <a:bodyPr/>
          <a:lstStyle/>
          <a:p>
            <a:endParaRPr lang="en-GB"/>
          </a:p>
        </p:txBody>
      </p:sp>
      <p:sp>
        <p:nvSpPr>
          <p:cNvPr id="15" name="Rectangle 14">
            <a:extLst>
              <a:ext uri="{FF2B5EF4-FFF2-40B4-BE49-F238E27FC236}">
                <a16:creationId xmlns:a16="http://schemas.microsoft.com/office/drawing/2014/main" id="{01138D18-C7D7-4827-96B9-A8D03E217D18}"/>
              </a:ext>
            </a:extLst>
          </p:cNvPr>
          <p:cNvSpPr>
            <a:spLocks noGrp="1"/>
          </p:cNvSpPr>
          <p:nvPr/>
        </p:nvSpPr>
        <p:spPr>
          <a:xfrm>
            <a:off x="533400" y="5000625"/>
            <a:ext cx="1943100" cy="19050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SAFE CONCLUSION</a:t>
            </a:r>
          </a:p>
        </p:txBody>
      </p:sp>
      <p:sp>
        <p:nvSpPr>
          <p:cNvPr id="16" name="Rectangle 15">
            <a:extLst>
              <a:ext uri="{FF2B5EF4-FFF2-40B4-BE49-F238E27FC236}">
                <a16:creationId xmlns:a16="http://schemas.microsoft.com/office/drawing/2014/main" id="{1CE0F35B-CDA0-48D8-A585-193CDACD9F50}"/>
              </a:ext>
            </a:extLst>
          </p:cNvPr>
          <p:cNvSpPr>
            <a:spLocks noGrp="1"/>
          </p:cNvSpPr>
          <p:nvPr/>
        </p:nvSpPr>
        <p:spPr>
          <a:xfrm>
            <a:off x="2647950" y="4962525"/>
            <a:ext cx="8572500" cy="857250"/>
          </a:xfrm>
          <a:prstGeom prst="rect">
            <a:avLst/>
          </a:prstGeom>
          <a:noFill/>
          <a:ln w="0">
            <a:noFill/>
          </a:ln>
        </p:spPr>
        <p:txBody>
          <a:bodyPr wrap="square" lIns="0" tIns="0" rIns="0" bIns="0" anchor="t">
            <a:normAutofit/>
          </a:bodyPr>
          <a:lstStyle/>
          <a:p>
            <a:pPr algn="l">
              <a:lnSpc>
                <a:spcPct val="100000"/>
              </a:lnSpc>
              <a:buNone/>
              <a:defRPr sz="1275" b="1">
                <a:solidFill>
                  <a:srgbClr val="183042"/>
                </a:solidFill>
                <a:latin typeface="Nimbus Sans"/>
                <a:ea typeface="Nimbus Sans"/>
                <a:cs typeface="Nimbus Sans"/>
              </a:defRPr>
            </a:pPr>
            <a:r>
              <a:rPr sz="1275" b="1">
                <a:solidFill>
                  <a:srgbClr val="183042"/>
                </a:solidFill>
                <a:latin typeface="Nimbus Sans"/>
                <a:ea typeface="Nimbus Sans"/>
                <a:cs typeface="Nimbus Sans"/>
              </a:rPr>
              <a:t>I would assess symptoms, compare the displayed rate with the pulse, secure the electrode, reduce movement and repeat the ECG. I would document the original quality issue. If the irregular tachycardia remains or symptoms worsen, I would escalate promptly within local policy and my scope of practice.</a:t>
            </a:r>
          </a:p>
        </p:txBody>
      </p:sp>
    </p:spTree>
    <p:extLst>
      <p:ext uri="{BB962C8B-B14F-4D97-AF65-F5344CB8AC3E}">
        <p14:creationId xmlns:p14="http://schemas.microsoft.com/office/powerpoint/2010/main" val="160281071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CEAABDF2-EFBD-41EA-A658-0DD6A680E994}"/>
              </a:ext>
            </a:extLst>
          </p:cNvPr>
          <p:cNvSpPr>
            <a:spLocks noGrp="1"/>
          </p:cNvSpPr>
          <p:nvPr/>
        </p:nvSpPr>
        <p:spPr>
          <a:xfrm>
            <a:off x="0" y="0"/>
            <a:ext cx="152400" cy="6858000"/>
          </a:xfrm>
          <a:prstGeom prst="rect">
            <a:avLst/>
          </a:prstGeom>
          <a:solidFill>
            <a:srgbClr val="E65F5C"/>
          </a:solidFill>
          <a:ln w="0">
            <a:noFill/>
            <a:prstDash val="solid"/>
          </a:ln>
        </p:spPr>
        <p:txBody>
          <a:bodyPr/>
          <a:lstStyle/>
          <a:p>
            <a:endParaRPr lang="en-GB"/>
          </a:p>
        </p:txBody>
      </p:sp>
      <p:sp>
        <p:nvSpPr>
          <p:cNvPr id="2" name="Rectangle 1">
            <a:extLst>
              <a:ext uri="{FF2B5EF4-FFF2-40B4-BE49-F238E27FC236}">
                <a16:creationId xmlns:a16="http://schemas.microsoft.com/office/drawing/2014/main" id="{6E210FB4-26ED-4955-BCA6-73CB23475CF9}"/>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Activity: explain the fall in blood pressure</a:t>
            </a:r>
          </a:p>
        </p:txBody>
      </p:sp>
      <p:sp>
        <p:nvSpPr>
          <p:cNvPr id="3" name="Rectangle 2">
            <a:extLst>
              <a:ext uri="{FF2B5EF4-FFF2-40B4-BE49-F238E27FC236}">
                <a16:creationId xmlns:a16="http://schemas.microsoft.com/office/drawing/2014/main" id="{D8D05790-A702-4A33-86B9-1E2F9EF164E7}"/>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Work in groups for eight minutes, then give a 45-second answer</a:t>
            </a:r>
          </a:p>
        </p:txBody>
      </p:sp>
      <p:sp>
        <p:nvSpPr>
          <p:cNvPr id="4" name="Straight Connector 3">
            <a:extLst>
              <a:ext uri="{FF2B5EF4-FFF2-40B4-BE49-F238E27FC236}">
                <a16:creationId xmlns:a16="http://schemas.microsoft.com/office/drawing/2014/main" id="{07B357E0-B48C-4E69-B021-DA1B761710CE}"/>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B4BCF36C-8A18-41EB-BEEF-D6760D371FAE}"/>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E65F5C"/>
                </a:solidFill>
                <a:latin typeface="Nimbus Sans"/>
                <a:ea typeface="Nimbus Sans"/>
                <a:cs typeface="Nimbus Sans"/>
              </a:defRPr>
            </a:pPr>
            <a:r>
              <a:rPr sz="1200" b="1">
                <a:solidFill>
                  <a:srgbClr val="E65F5C"/>
                </a:solidFill>
                <a:latin typeface="Nimbus Sans"/>
                <a:ea typeface="Nimbus Sans"/>
                <a:cs typeface="Nimbus Sans"/>
              </a:rPr>
              <a:t>51</a:t>
            </a:r>
          </a:p>
        </p:txBody>
      </p:sp>
      <p:sp>
        <p:nvSpPr>
          <p:cNvPr id="6" name="Rectangle: Rounded Corners 5">
            <a:extLst>
              <a:ext uri="{FF2B5EF4-FFF2-40B4-BE49-F238E27FC236}">
                <a16:creationId xmlns:a16="http://schemas.microsoft.com/office/drawing/2014/main" id="{4918AC3E-F80D-47EE-A9CE-E560E9D9C5BB}"/>
              </a:ext>
            </a:extLst>
          </p:cNvPr>
          <p:cNvSpPr>
            <a:spLocks noGrp="1"/>
          </p:cNvSpPr>
          <p:nvPr/>
        </p:nvSpPr>
        <p:spPr>
          <a:xfrm>
            <a:off x="533400" y="1581150"/>
            <a:ext cx="4000500" cy="4476750"/>
          </a:xfrm>
          <a:prstGeom prst="roundRect">
            <a:avLst>
              <a:gd name="adj" fmla="val 5238"/>
            </a:avLst>
          </a:prstGeom>
          <a:solidFill>
            <a:srgbClr val="17324D"/>
          </a:solidFill>
          <a:ln w="0">
            <a:noFill/>
            <a:prstDash val="solid"/>
          </a:ln>
        </p:spPr>
        <p:txBody>
          <a:bodyPr/>
          <a:lstStyle/>
          <a:p>
            <a:endParaRPr lang="en-GB"/>
          </a:p>
        </p:txBody>
      </p:sp>
      <p:sp>
        <p:nvSpPr>
          <p:cNvPr id="7" name="Rectangle: Rounded Corners 6">
            <a:extLst>
              <a:ext uri="{FF2B5EF4-FFF2-40B4-BE49-F238E27FC236}">
                <a16:creationId xmlns:a16="http://schemas.microsoft.com/office/drawing/2014/main" id="{51CA9518-68B3-4949-AAE6-F20B935FAFF1}"/>
              </a:ext>
            </a:extLst>
          </p:cNvPr>
          <p:cNvSpPr>
            <a:spLocks noGrp="1"/>
          </p:cNvSpPr>
          <p:nvPr/>
        </p:nvSpPr>
        <p:spPr>
          <a:xfrm>
            <a:off x="781050" y="1847850"/>
            <a:ext cx="895350" cy="304800"/>
          </a:xfrm>
          <a:prstGeom prst="roundRect">
            <a:avLst>
              <a:gd name="adj" fmla="val 50000"/>
            </a:avLst>
          </a:prstGeom>
          <a:solidFill>
            <a:srgbClr val="E65F5C"/>
          </a:solidFill>
          <a:ln w="0">
            <a:noFill/>
            <a:prstDash val="solid"/>
          </a:ln>
        </p:spPr>
        <p:txBody>
          <a:bodyPr/>
          <a:lstStyle/>
          <a:p>
            <a:endParaRPr lang="en-GB"/>
          </a:p>
        </p:txBody>
      </p:sp>
      <p:sp>
        <p:nvSpPr>
          <p:cNvPr id="8" name="Rectangle 7">
            <a:extLst>
              <a:ext uri="{FF2B5EF4-FFF2-40B4-BE49-F238E27FC236}">
                <a16:creationId xmlns:a16="http://schemas.microsoft.com/office/drawing/2014/main" id="{7984FC45-ED38-4959-95D8-DBE7B1457383}"/>
              </a:ext>
            </a:extLst>
          </p:cNvPr>
          <p:cNvSpPr>
            <a:spLocks noGrp="1"/>
          </p:cNvSpPr>
          <p:nvPr/>
        </p:nvSpPr>
        <p:spPr>
          <a:xfrm>
            <a:off x="876300" y="1876425"/>
            <a:ext cx="704850" cy="247650"/>
          </a:xfrm>
          <a:prstGeom prst="rect">
            <a:avLst/>
          </a:prstGeom>
          <a:noFill/>
          <a:ln w="0">
            <a:noFill/>
          </a:ln>
        </p:spPr>
        <p:txBody>
          <a:bodyPr wrap="square" lIns="0" tIns="0" rIns="0" bIns="0" anchor="ctr">
            <a:normAutofit/>
          </a:bodyPr>
          <a:lstStyle/>
          <a:p>
            <a:pPr algn="ctr">
              <a:lnSpc>
                <a:spcPct val="100000"/>
              </a:lnSpc>
              <a:buNone/>
              <a:defRPr sz="1125" b="1">
                <a:solidFill>
                  <a:srgbClr val="FFFFFF"/>
                </a:solidFill>
                <a:latin typeface="Nimbus Sans"/>
                <a:ea typeface="Nimbus Sans"/>
                <a:cs typeface="Nimbus Sans"/>
              </a:defRPr>
            </a:pPr>
            <a:r>
              <a:rPr sz="1125" b="1">
                <a:solidFill>
                  <a:srgbClr val="FFFFFF"/>
                </a:solidFill>
                <a:latin typeface="Nimbus Sans"/>
                <a:ea typeface="Nimbus Sans"/>
                <a:cs typeface="Nimbus Sans"/>
              </a:rPr>
              <a:t>CASE</a:t>
            </a:r>
          </a:p>
        </p:txBody>
      </p:sp>
      <p:sp>
        <p:nvSpPr>
          <p:cNvPr id="9" name="Rectangle 8">
            <a:extLst>
              <a:ext uri="{FF2B5EF4-FFF2-40B4-BE49-F238E27FC236}">
                <a16:creationId xmlns:a16="http://schemas.microsoft.com/office/drawing/2014/main" id="{FBF61D18-2B67-4064-A060-6B33667F5EF3}"/>
              </a:ext>
            </a:extLst>
          </p:cNvPr>
          <p:cNvSpPr>
            <a:spLocks noGrp="1"/>
          </p:cNvSpPr>
          <p:nvPr/>
        </p:nvSpPr>
        <p:spPr>
          <a:xfrm>
            <a:off x="781050" y="2419350"/>
            <a:ext cx="3238500" cy="666750"/>
          </a:xfrm>
          <a:prstGeom prst="rect">
            <a:avLst/>
          </a:prstGeom>
          <a:noFill/>
          <a:ln w="0">
            <a:noFill/>
          </a:ln>
        </p:spPr>
        <p:txBody>
          <a:bodyPr wrap="square" lIns="0" tIns="0" rIns="0" bIns="0" anchor="t">
            <a:normAutofit fontScale="95670"/>
          </a:bodyPr>
          <a:lstStyle/>
          <a:p>
            <a:pPr algn="l">
              <a:lnSpc>
                <a:spcPct val="100000"/>
              </a:lnSpc>
              <a:buNone/>
              <a:defRPr sz="2100" b="1">
                <a:solidFill>
                  <a:srgbClr val="FFFFFF"/>
                </a:solidFill>
                <a:latin typeface="Nimbus Sans"/>
                <a:ea typeface="Nimbus Sans"/>
                <a:cs typeface="Nimbus Sans"/>
              </a:defRPr>
            </a:pPr>
            <a:r>
              <a:rPr sz="2100" b="1">
                <a:solidFill>
                  <a:srgbClr val="FFFFFF"/>
                </a:solidFill>
                <a:latin typeface="Nimbus Sans"/>
                <a:ea typeface="Nimbus Sans"/>
                <a:cs typeface="Nimbus Sans"/>
              </a:rPr>
              <a:t>A patient has had vomiting and poor intake for 24 hours.</a:t>
            </a:r>
          </a:p>
        </p:txBody>
      </p:sp>
      <p:sp>
        <p:nvSpPr>
          <p:cNvPr id="10" name="Rectangle 9">
            <a:extLst>
              <a:ext uri="{FF2B5EF4-FFF2-40B4-BE49-F238E27FC236}">
                <a16:creationId xmlns:a16="http://schemas.microsoft.com/office/drawing/2014/main" id="{68628E93-6922-4110-A9CF-055681A922B6}"/>
              </a:ext>
            </a:extLst>
          </p:cNvPr>
          <p:cNvSpPr>
            <a:spLocks noGrp="1"/>
          </p:cNvSpPr>
          <p:nvPr/>
        </p:nvSpPr>
        <p:spPr>
          <a:xfrm>
            <a:off x="781050" y="3352800"/>
            <a:ext cx="3238500" cy="1676400"/>
          </a:xfrm>
          <a:prstGeom prst="rect">
            <a:avLst/>
          </a:prstGeom>
          <a:noFill/>
          <a:ln w="0">
            <a:noFill/>
          </a:ln>
        </p:spPr>
        <p:txBody>
          <a:bodyPr wrap="square" lIns="0" tIns="0" rIns="0" bIns="0" anchor="t">
            <a:normAutofit/>
          </a:bodyPr>
          <a:lstStyle/>
          <a:p>
            <a:pPr algn="l">
              <a:lnSpc>
                <a:spcPct val="100000"/>
              </a:lnSpc>
              <a:buNone/>
              <a:defRPr sz="1800" b="1">
                <a:solidFill>
                  <a:srgbClr val="DDE8ED"/>
                </a:solidFill>
                <a:latin typeface="Nimbus Sans"/>
                <a:ea typeface="Nimbus Sans"/>
                <a:cs typeface="Nimbus Sans"/>
              </a:defRPr>
            </a:pPr>
            <a:r>
              <a:rPr sz="1800" b="1">
                <a:solidFill>
                  <a:srgbClr val="DDE8ED"/>
                </a:solidFill>
                <a:latin typeface="Nimbus Sans"/>
                <a:ea typeface="Nimbus Sans"/>
                <a:cs typeface="Nimbus Sans"/>
              </a:rPr>
              <a:t>BP 88/56 mmHg</a:t>
            </a:r>
          </a:p>
          <a:p>
            <a:pPr algn="l">
              <a:lnSpc>
                <a:spcPct val="100000"/>
              </a:lnSpc>
              <a:buNone/>
              <a:defRPr sz="1800" b="1">
                <a:solidFill>
                  <a:srgbClr val="DDE8ED"/>
                </a:solidFill>
                <a:latin typeface="Nimbus Sans"/>
                <a:ea typeface="Nimbus Sans"/>
                <a:cs typeface="Nimbus Sans"/>
              </a:defRPr>
            </a:pPr>
            <a:r>
              <a:rPr sz="1800" b="1">
                <a:solidFill>
                  <a:srgbClr val="DDE8ED"/>
                </a:solidFill>
                <a:latin typeface="Nimbus Sans"/>
                <a:ea typeface="Nimbus Sans"/>
                <a:cs typeface="Nimbus Sans"/>
              </a:rPr>
              <a:t>HR 112 bpm</a:t>
            </a:r>
          </a:p>
          <a:p>
            <a:pPr algn="l">
              <a:lnSpc>
                <a:spcPct val="100000"/>
              </a:lnSpc>
              <a:buNone/>
              <a:defRPr sz="1800" b="1">
                <a:solidFill>
                  <a:srgbClr val="DDE8ED"/>
                </a:solidFill>
                <a:latin typeface="Nimbus Sans"/>
                <a:ea typeface="Nimbus Sans"/>
                <a:cs typeface="Nimbus Sans"/>
              </a:defRPr>
            </a:pPr>
            <a:r>
              <a:rPr sz="1800" b="1">
                <a:solidFill>
                  <a:srgbClr val="DDE8ED"/>
                </a:solidFill>
                <a:latin typeface="Nimbus Sans"/>
                <a:ea typeface="Nimbus Sans"/>
                <a:cs typeface="Nimbus Sans"/>
              </a:rPr>
              <a:t>Dry mouth</a:t>
            </a:r>
          </a:p>
          <a:p>
            <a:pPr algn="l">
              <a:lnSpc>
                <a:spcPct val="100000"/>
              </a:lnSpc>
              <a:buNone/>
              <a:defRPr sz="1800" b="1">
                <a:solidFill>
                  <a:srgbClr val="DDE8ED"/>
                </a:solidFill>
                <a:latin typeface="Nimbus Sans"/>
                <a:ea typeface="Nimbus Sans"/>
                <a:cs typeface="Nimbus Sans"/>
              </a:defRPr>
            </a:pPr>
            <a:r>
              <a:rPr sz="1800" b="1">
                <a:solidFill>
                  <a:srgbClr val="DDE8ED"/>
                </a:solidFill>
                <a:latin typeface="Nimbus Sans"/>
                <a:ea typeface="Nimbus Sans"/>
                <a:cs typeface="Nimbus Sans"/>
              </a:rPr>
              <a:t>Low urine output</a:t>
            </a:r>
          </a:p>
          <a:p>
            <a:pPr algn="l">
              <a:lnSpc>
                <a:spcPct val="100000"/>
              </a:lnSpc>
              <a:buNone/>
              <a:defRPr sz="1800" b="1">
                <a:solidFill>
                  <a:srgbClr val="DDE8ED"/>
                </a:solidFill>
                <a:latin typeface="Nimbus Sans"/>
                <a:ea typeface="Nimbus Sans"/>
                <a:cs typeface="Nimbus Sans"/>
              </a:defRPr>
            </a:pPr>
            <a:r>
              <a:rPr sz="1800" b="1">
                <a:solidFill>
                  <a:srgbClr val="DDE8ED"/>
                </a:solidFill>
                <a:latin typeface="Nimbus Sans"/>
                <a:ea typeface="Nimbus Sans"/>
                <a:cs typeface="Nimbus Sans"/>
              </a:rPr>
              <a:t>Cool peripheries</a:t>
            </a:r>
          </a:p>
        </p:txBody>
      </p:sp>
      <p:sp>
        <p:nvSpPr>
          <p:cNvPr id="11" name="Rectangle 10">
            <a:extLst>
              <a:ext uri="{FF2B5EF4-FFF2-40B4-BE49-F238E27FC236}">
                <a16:creationId xmlns:a16="http://schemas.microsoft.com/office/drawing/2014/main" id="{F046D1D9-6F4E-4A50-B9E2-6A877C337CF2}"/>
              </a:ext>
            </a:extLst>
          </p:cNvPr>
          <p:cNvSpPr>
            <a:spLocks noGrp="1"/>
          </p:cNvSpPr>
          <p:nvPr/>
        </p:nvSpPr>
        <p:spPr>
          <a:xfrm>
            <a:off x="781050" y="5410200"/>
            <a:ext cx="3238500" cy="342900"/>
          </a:xfrm>
          <a:prstGeom prst="rect">
            <a:avLst/>
          </a:prstGeom>
          <a:noFill/>
          <a:ln w="0">
            <a:noFill/>
          </a:ln>
        </p:spPr>
        <p:txBody>
          <a:bodyPr wrap="square" lIns="0" tIns="0" rIns="0" bIns="0" anchor="t">
            <a:normAutofit/>
          </a:bodyPr>
          <a:lstStyle/>
          <a:p>
            <a:pPr algn="l">
              <a:lnSpc>
                <a:spcPct val="100000"/>
              </a:lnSpc>
              <a:buNone/>
              <a:defRPr sz="1200" b="1">
                <a:solidFill>
                  <a:srgbClr val="AFC3CE"/>
                </a:solidFill>
                <a:latin typeface="Nimbus Sans"/>
                <a:ea typeface="Nimbus Sans"/>
                <a:cs typeface="Nimbus Sans"/>
              </a:defRPr>
            </a:pPr>
            <a:r>
              <a:rPr sz="1200" b="1">
                <a:solidFill>
                  <a:srgbClr val="AFC3CE"/>
                </a:solidFill>
                <a:latin typeface="Nimbus Sans"/>
                <a:ea typeface="Nimbus Sans"/>
                <a:cs typeface="Nimbus Sans"/>
              </a:rPr>
              <a:t>Assume the readings are technically valid.</a:t>
            </a:r>
          </a:p>
        </p:txBody>
      </p:sp>
      <p:sp>
        <p:nvSpPr>
          <p:cNvPr id="12" name="Rectangle: Rounded Corners 11">
            <a:extLst>
              <a:ext uri="{FF2B5EF4-FFF2-40B4-BE49-F238E27FC236}">
                <a16:creationId xmlns:a16="http://schemas.microsoft.com/office/drawing/2014/main" id="{BA094AFC-DD43-4C68-BA24-89B95D0CF001}"/>
              </a:ext>
            </a:extLst>
          </p:cNvPr>
          <p:cNvSpPr>
            <a:spLocks noGrp="1"/>
          </p:cNvSpPr>
          <p:nvPr/>
        </p:nvSpPr>
        <p:spPr>
          <a:xfrm>
            <a:off x="4953000" y="1619250"/>
            <a:ext cx="361950" cy="361950"/>
          </a:xfrm>
          <a:prstGeom prst="roundRect">
            <a:avLst>
              <a:gd name="adj" fmla="val 26316"/>
            </a:avLst>
          </a:prstGeom>
          <a:solidFill>
            <a:srgbClr val="FDECEC"/>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4F1B324A-79EA-4BE7-98BE-325014FD79E7}"/>
              </a:ext>
            </a:extLst>
          </p:cNvPr>
          <p:cNvSpPr>
            <a:spLocks noGrp="1"/>
          </p:cNvSpPr>
          <p:nvPr/>
        </p:nvSpPr>
        <p:spPr>
          <a:xfrm>
            <a:off x="4953000" y="1657350"/>
            <a:ext cx="361950" cy="247650"/>
          </a:xfrm>
          <a:prstGeom prst="rect">
            <a:avLst/>
          </a:prstGeom>
          <a:noFill/>
          <a:ln w="0">
            <a:noFill/>
          </a:ln>
        </p:spPr>
        <p:txBody>
          <a:bodyPr wrap="square" lIns="0" tIns="0" rIns="0" bIns="0" anchor="ctr">
            <a:normAutofit/>
          </a:bodyPr>
          <a:lstStyle/>
          <a:p>
            <a:pPr algn="ctr">
              <a:lnSpc>
                <a:spcPct val="100000"/>
              </a:lnSpc>
              <a:buNone/>
              <a:defRPr sz="1275" b="1">
                <a:solidFill>
                  <a:srgbClr val="E65F5C"/>
                </a:solidFill>
                <a:latin typeface="Nimbus Sans"/>
                <a:ea typeface="Nimbus Sans"/>
                <a:cs typeface="Nimbus Sans"/>
              </a:defRPr>
            </a:pPr>
            <a:r>
              <a:rPr sz="1275" b="1">
                <a:solidFill>
                  <a:srgbClr val="E65F5C"/>
                </a:solidFill>
                <a:latin typeface="Nimbus Sans"/>
                <a:ea typeface="Nimbus Sans"/>
                <a:cs typeface="Nimbus Sans"/>
              </a:rPr>
              <a:t>1</a:t>
            </a:r>
          </a:p>
        </p:txBody>
      </p:sp>
      <p:sp>
        <p:nvSpPr>
          <p:cNvPr id="14" name="Rectangle 13">
            <a:extLst>
              <a:ext uri="{FF2B5EF4-FFF2-40B4-BE49-F238E27FC236}">
                <a16:creationId xmlns:a16="http://schemas.microsoft.com/office/drawing/2014/main" id="{6E6B1324-5345-4B32-8770-8E0BC017C12B}"/>
              </a:ext>
            </a:extLst>
          </p:cNvPr>
          <p:cNvSpPr>
            <a:spLocks noGrp="1"/>
          </p:cNvSpPr>
          <p:nvPr/>
        </p:nvSpPr>
        <p:spPr>
          <a:xfrm>
            <a:off x="5524500" y="1657350"/>
            <a:ext cx="5581650" cy="3810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What disturbance started the sequence?</a:t>
            </a:r>
          </a:p>
        </p:txBody>
      </p:sp>
      <p:sp>
        <p:nvSpPr>
          <p:cNvPr id="15" name="Rectangle: Rounded Corners 14">
            <a:extLst>
              <a:ext uri="{FF2B5EF4-FFF2-40B4-BE49-F238E27FC236}">
                <a16:creationId xmlns:a16="http://schemas.microsoft.com/office/drawing/2014/main" id="{83621726-9CE1-45B4-B9B3-9B53BDA25154}"/>
              </a:ext>
            </a:extLst>
          </p:cNvPr>
          <p:cNvSpPr>
            <a:spLocks noGrp="1"/>
          </p:cNvSpPr>
          <p:nvPr/>
        </p:nvSpPr>
        <p:spPr>
          <a:xfrm>
            <a:off x="4953000" y="2324100"/>
            <a:ext cx="361950" cy="361950"/>
          </a:xfrm>
          <a:prstGeom prst="roundRect">
            <a:avLst>
              <a:gd name="adj" fmla="val 26316"/>
            </a:avLst>
          </a:prstGeom>
          <a:solidFill>
            <a:srgbClr val="FDECEC"/>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FEF2ED23-3EBF-4587-96D7-D9ECF87AFE29}"/>
              </a:ext>
            </a:extLst>
          </p:cNvPr>
          <p:cNvSpPr>
            <a:spLocks noGrp="1"/>
          </p:cNvSpPr>
          <p:nvPr/>
        </p:nvSpPr>
        <p:spPr>
          <a:xfrm>
            <a:off x="4953000" y="2362200"/>
            <a:ext cx="361950" cy="247650"/>
          </a:xfrm>
          <a:prstGeom prst="rect">
            <a:avLst/>
          </a:prstGeom>
          <a:noFill/>
          <a:ln w="0">
            <a:noFill/>
          </a:ln>
        </p:spPr>
        <p:txBody>
          <a:bodyPr wrap="square" lIns="0" tIns="0" rIns="0" bIns="0" anchor="ctr">
            <a:normAutofit/>
          </a:bodyPr>
          <a:lstStyle/>
          <a:p>
            <a:pPr algn="ctr">
              <a:lnSpc>
                <a:spcPct val="100000"/>
              </a:lnSpc>
              <a:buNone/>
              <a:defRPr sz="1275" b="1">
                <a:solidFill>
                  <a:srgbClr val="E65F5C"/>
                </a:solidFill>
                <a:latin typeface="Nimbus Sans"/>
                <a:ea typeface="Nimbus Sans"/>
                <a:cs typeface="Nimbus Sans"/>
              </a:defRPr>
            </a:pPr>
            <a:r>
              <a:rPr sz="1275" b="1">
                <a:solidFill>
                  <a:srgbClr val="E65F5C"/>
                </a:solidFill>
                <a:latin typeface="Nimbus Sans"/>
                <a:ea typeface="Nimbus Sans"/>
                <a:cs typeface="Nimbus Sans"/>
              </a:rPr>
              <a:t>2</a:t>
            </a:r>
          </a:p>
        </p:txBody>
      </p:sp>
      <p:sp>
        <p:nvSpPr>
          <p:cNvPr id="17" name="Rectangle 16">
            <a:extLst>
              <a:ext uri="{FF2B5EF4-FFF2-40B4-BE49-F238E27FC236}">
                <a16:creationId xmlns:a16="http://schemas.microsoft.com/office/drawing/2014/main" id="{1C7F8B5B-73D7-4ADE-A250-1114A782A6AA}"/>
              </a:ext>
            </a:extLst>
          </p:cNvPr>
          <p:cNvSpPr>
            <a:spLocks noGrp="1"/>
          </p:cNvSpPr>
          <p:nvPr/>
        </p:nvSpPr>
        <p:spPr>
          <a:xfrm>
            <a:off x="5524500" y="2362200"/>
            <a:ext cx="5581650" cy="3810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How do the heart and blood vessels respond?</a:t>
            </a:r>
          </a:p>
        </p:txBody>
      </p:sp>
      <p:sp>
        <p:nvSpPr>
          <p:cNvPr id="18" name="Rectangle: Rounded Corners 17">
            <a:extLst>
              <a:ext uri="{FF2B5EF4-FFF2-40B4-BE49-F238E27FC236}">
                <a16:creationId xmlns:a16="http://schemas.microsoft.com/office/drawing/2014/main" id="{84FBCA43-26EA-4A9D-AEE6-6D6AD560F6B7}"/>
              </a:ext>
            </a:extLst>
          </p:cNvPr>
          <p:cNvSpPr>
            <a:spLocks noGrp="1"/>
          </p:cNvSpPr>
          <p:nvPr/>
        </p:nvSpPr>
        <p:spPr>
          <a:xfrm>
            <a:off x="4953000" y="3028950"/>
            <a:ext cx="361950" cy="361950"/>
          </a:xfrm>
          <a:prstGeom prst="roundRect">
            <a:avLst>
              <a:gd name="adj" fmla="val 26316"/>
            </a:avLst>
          </a:prstGeom>
          <a:solidFill>
            <a:srgbClr val="FDECEC"/>
          </a:solidFill>
          <a:ln w="0">
            <a:noFill/>
            <a:prstDash val="solid"/>
          </a:ln>
        </p:spPr>
        <p:txBody>
          <a:bodyPr/>
          <a:lstStyle/>
          <a:p>
            <a:endParaRPr lang="en-GB"/>
          </a:p>
        </p:txBody>
      </p:sp>
      <p:sp>
        <p:nvSpPr>
          <p:cNvPr id="19" name="Rectangle 18">
            <a:extLst>
              <a:ext uri="{FF2B5EF4-FFF2-40B4-BE49-F238E27FC236}">
                <a16:creationId xmlns:a16="http://schemas.microsoft.com/office/drawing/2014/main" id="{21E4A2ED-94DE-4758-94C6-90C90E55FC35}"/>
              </a:ext>
            </a:extLst>
          </p:cNvPr>
          <p:cNvSpPr>
            <a:spLocks noGrp="1"/>
          </p:cNvSpPr>
          <p:nvPr/>
        </p:nvSpPr>
        <p:spPr>
          <a:xfrm>
            <a:off x="4953000" y="3067050"/>
            <a:ext cx="361950" cy="247650"/>
          </a:xfrm>
          <a:prstGeom prst="rect">
            <a:avLst/>
          </a:prstGeom>
          <a:noFill/>
          <a:ln w="0">
            <a:noFill/>
          </a:ln>
        </p:spPr>
        <p:txBody>
          <a:bodyPr wrap="square" lIns="0" tIns="0" rIns="0" bIns="0" anchor="ctr">
            <a:normAutofit/>
          </a:bodyPr>
          <a:lstStyle/>
          <a:p>
            <a:pPr algn="ctr">
              <a:lnSpc>
                <a:spcPct val="100000"/>
              </a:lnSpc>
              <a:buNone/>
              <a:defRPr sz="1275" b="1">
                <a:solidFill>
                  <a:srgbClr val="E65F5C"/>
                </a:solidFill>
                <a:latin typeface="Nimbus Sans"/>
                <a:ea typeface="Nimbus Sans"/>
                <a:cs typeface="Nimbus Sans"/>
              </a:defRPr>
            </a:pPr>
            <a:r>
              <a:rPr sz="1275" b="1">
                <a:solidFill>
                  <a:srgbClr val="E65F5C"/>
                </a:solidFill>
                <a:latin typeface="Nimbus Sans"/>
                <a:ea typeface="Nimbus Sans"/>
                <a:cs typeface="Nimbus Sans"/>
              </a:rPr>
              <a:t>3</a:t>
            </a:r>
          </a:p>
        </p:txBody>
      </p:sp>
      <p:sp>
        <p:nvSpPr>
          <p:cNvPr id="20" name="Rectangle 19">
            <a:extLst>
              <a:ext uri="{FF2B5EF4-FFF2-40B4-BE49-F238E27FC236}">
                <a16:creationId xmlns:a16="http://schemas.microsoft.com/office/drawing/2014/main" id="{617E80C2-9318-4F30-9552-724FF3A07B33}"/>
              </a:ext>
            </a:extLst>
          </p:cNvPr>
          <p:cNvSpPr>
            <a:spLocks noGrp="1"/>
          </p:cNvSpPr>
          <p:nvPr/>
        </p:nvSpPr>
        <p:spPr>
          <a:xfrm>
            <a:off x="5524500" y="3067050"/>
            <a:ext cx="5581650" cy="3810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What do the kidneys detect and what does RAAS do?</a:t>
            </a:r>
          </a:p>
        </p:txBody>
      </p:sp>
      <p:sp>
        <p:nvSpPr>
          <p:cNvPr id="21" name="Rectangle: Rounded Corners 20">
            <a:extLst>
              <a:ext uri="{FF2B5EF4-FFF2-40B4-BE49-F238E27FC236}">
                <a16:creationId xmlns:a16="http://schemas.microsoft.com/office/drawing/2014/main" id="{1DF84E02-E4C5-4B92-B896-F7E044353446}"/>
              </a:ext>
            </a:extLst>
          </p:cNvPr>
          <p:cNvSpPr>
            <a:spLocks noGrp="1"/>
          </p:cNvSpPr>
          <p:nvPr/>
        </p:nvSpPr>
        <p:spPr>
          <a:xfrm>
            <a:off x="4953000" y="3733800"/>
            <a:ext cx="361950" cy="361950"/>
          </a:xfrm>
          <a:prstGeom prst="roundRect">
            <a:avLst>
              <a:gd name="adj" fmla="val 26316"/>
            </a:avLst>
          </a:prstGeom>
          <a:solidFill>
            <a:srgbClr val="FDECEC"/>
          </a:solidFill>
          <a:ln w="0">
            <a:noFill/>
            <a:prstDash val="solid"/>
          </a:ln>
        </p:spPr>
        <p:txBody>
          <a:bodyPr/>
          <a:lstStyle/>
          <a:p>
            <a:endParaRPr lang="en-GB"/>
          </a:p>
        </p:txBody>
      </p:sp>
      <p:sp>
        <p:nvSpPr>
          <p:cNvPr id="22" name="Rectangle 21">
            <a:extLst>
              <a:ext uri="{FF2B5EF4-FFF2-40B4-BE49-F238E27FC236}">
                <a16:creationId xmlns:a16="http://schemas.microsoft.com/office/drawing/2014/main" id="{F3AAC756-1F97-4470-BEFD-17A2B7B2AD81}"/>
              </a:ext>
            </a:extLst>
          </p:cNvPr>
          <p:cNvSpPr>
            <a:spLocks noGrp="1"/>
          </p:cNvSpPr>
          <p:nvPr/>
        </p:nvSpPr>
        <p:spPr>
          <a:xfrm>
            <a:off x="4953000" y="3771900"/>
            <a:ext cx="361950" cy="247650"/>
          </a:xfrm>
          <a:prstGeom prst="rect">
            <a:avLst/>
          </a:prstGeom>
          <a:noFill/>
          <a:ln w="0">
            <a:noFill/>
          </a:ln>
        </p:spPr>
        <p:txBody>
          <a:bodyPr wrap="square" lIns="0" tIns="0" rIns="0" bIns="0" anchor="ctr">
            <a:normAutofit/>
          </a:bodyPr>
          <a:lstStyle/>
          <a:p>
            <a:pPr algn="ctr">
              <a:lnSpc>
                <a:spcPct val="100000"/>
              </a:lnSpc>
              <a:buNone/>
              <a:defRPr sz="1275" b="1">
                <a:solidFill>
                  <a:srgbClr val="E65F5C"/>
                </a:solidFill>
                <a:latin typeface="Nimbus Sans"/>
                <a:ea typeface="Nimbus Sans"/>
                <a:cs typeface="Nimbus Sans"/>
              </a:defRPr>
            </a:pPr>
            <a:r>
              <a:rPr sz="1275" b="1">
                <a:solidFill>
                  <a:srgbClr val="E65F5C"/>
                </a:solidFill>
                <a:latin typeface="Nimbus Sans"/>
                <a:ea typeface="Nimbus Sans"/>
                <a:cs typeface="Nimbus Sans"/>
              </a:rPr>
              <a:t>4</a:t>
            </a:r>
          </a:p>
        </p:txBody>
      </p:sp>
      <p:sp>
        <p:nvSpPr>
          <p:cNvPr id="23" name="Rectangle 22">
            <a:extLst>
              <a:ext uri="{FF2B5EF4-FFF2-40B4-BE49-F238E27FC236}">
                <a16:creationId xmlns:a16="http://schemas.microsoft.com/office/drawing/2014/main" id="{48668464-BC42-4171-89A2-825E2EE5FC16}"/>
              </a:ext>
            </a:extLst>
          </p:cNvPr>
          <p:cNvSpPr>
            <a:spLocks noGrp="1"/>
          </p:cNvSpPr>
          <p:nvPr/>
        </p:nvSpPr>
        <p:spPr>
          <a:xfrm>
            <a:off x="5524500" y="3771900"/>
            <a:ext cx="5581650" cy="3810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Why does ADH rise, and what changes in the urine?</a:t>
            </a:r>
          </a:p>
        </p:txBody>
      </p:sp>
      <p:sp>
        <p:nvSpPr>
          <p:cNvPr id="24" name="Rectangle: Rounded Corners 23">
            <a:extLst>
              <a:ext uri="{FF2B5EF4-FFF2-40B4-BE49-F238E27FC236}">
                <a16:creationId xmlns:a16="http://schemas.microsoft.com/office/drawing/2014/main" id="{F554078B-ACAA-456C-9AAF-BE205CF6098F}"/>
              </a:ext>
            </a:extLst>
          </p:cNvPr>
          <p:cNvSpPr>
            <a:spLocks noGrp="1"/>
          </p:cNvSpPr>
          <p:nvPr/>
        </p:nvSpPr>
        <p:spPr>
          <a:xfrm>
            <a:off x="4953000" y="4438650"/>
            <a:ext cx="361950" cy="361950"/>
          </a:xfrm>
          <a:prstGeom prst="roundRect">
            <a:avLst>
              <a:gd name="adj" fmla="val 26316"/>
            </a:avLst>
          </a:prstGeom>
          <a:solidFill>
            <a:srgbClr val="FDECEC"/>
          </a:solidFill>
          <a:ln w="0">
            <a:noFill/>
            <a:prstDash val="solid"/>
          </a:ln>
        </p:spPr>
        <p:txBody>
          <a:bodyPr/>
          <a:lstStyle/>
          <a:p>
            <a:endParaRPr lang="en-GB"/>
          </a:p>
        </p:txBody>
      </p:sp>
      <p:sp>
        <p:nvSpPr>
          <p:cNvPr id="25" name="Rectangle 24">
            <a:extLst>
              <a:ext uri="{FF2B5EF4-FFF2-40B4-BE49-F238E27FC236}">
                <a16:creationId xmlns:a16="http://schemas.microsoft.com/office/drawing/2014/main" id="{9847C9F0-DB7E-4CF6-B704-98CE8374C670}"/>
              </a:ext>
            </a:extLst>
          </p:cNvPr>
          <p:cNvSpPr>
            <a:spLocks noGrp="1"/>
          </p:cNvSpPr>
          <p:nvPr/>
        </p:nvSpPr>
        <p:spPr>
          <a:xfrm>
            <a:off x="4953000" y="4476750"/>
            <a:ext cx="361950" cy="247650"/>
          </a:xfrm>
          <a:prstGeom prst="rect">
            <a:avLst/>
          </a:prstGeom>
          <a:noFill/>
          <a:ln w="0">
            <a:noFill/>
          </a:ln>
        </p:spPr>
        <p:txBody>
          <a:bodyPr wrap="square" lIns="0" tIns="0" rIns="0" bIns="0" anchor="ctr">
            <a:normAutofit/>
          </a:bodyPr>
          <a:lstStyle/>
          <a:p>
            <a:pPr algn="ctr">
              <a:lnSpc>
                <a:spcPct val="100000"/>
              </a:lnSpc>
              <a:buNone/>
              <a:defRPr sz="1275" b="1">
                <a:solidFill>
                  <a:srgbClr val="E65F5C"/>
                </a:solidFill>
                <a:latin typeface="Nimbus Sans"/>
                <a:ea typeface="Nimbus Sans"/>
                <a:cs typeface="Nimbus Sans"/>
              </a:defRPr>
            </a:pPr>
            <a:r>
              <a:rPr sz="1275" b="1">
                <a:solidFill>
                  <a:srgbClr val="E65F5C"/>
                </a:solidFill>
                <a:latin typeface="Nimbus Sans"/>
                <a:ea typeface="Nimbus Sans"/>
                <a:cs typeface="Nimbus Sans"/>
              </a:rPr>
              <a:t>5</a:t>
            </a:r>
          </a:p>
        </p:txBody>
      </p:sp>
      <p:sp>
        <p:nvSpPr>
          <p:cNvPr id="26" name="Rectangle 25">
            <a:extLst>
              <a:ext uri="{FF2B5EF4-FFF2-40B4-BE49-F238E27FC236}">
                <a16:creationId xmlns:a16="http://schemas.microsoft.com/office/drawing/2014/main" id="{19F3FFF8-21B1-461D-AF9F-CA0C8BE72582}"/>
              </a:ext>
            </a:extLst>
          </p:cNvPr>
          <p:cNvSpPr>
            <a:spLocks noGrp="1"/>
          </p:cNvSpPr>
          <p:nvPr/>
        </p:nvSpPr>
        <p:spPr>
          <a:xfrm>
            <a:off x="5524500" y="4476750"/>
            <a:ext cx="5581650" cy="381000"/>
          </a:xfrm>
          <a:prstGeom prst="rect">
            <a:avLst/>
          </a:prstGeom>
          <a:noFill/>
          <a:ln w="0">
            <a:noFill/>
          </a:ln>
        </p:spPr>
        <p:txBody>
          <a:bodyPr wrap="square" lIns="0" tIns="0" rIns="0" bIns="0" anchor="t">
            <a:normAutofit/>
          </a:bodyPr>
          <a:lstStyle/>
          <a:p>
            <a:pPr algn="l">
              <a:lnSpc>
                <a:spcPct val="100000"/>
              </a:lnSpc>
              <a:buNone/>
              <a:defRPr sz="1350" b="0">
                <a:solidFill>
                  <a:srgbClr val="183042"/>
                </a:solidFill>
                <a:latin typeface="Nimbus Sans"/>
                <a:ea typeface="Nimbus Sans"/>
                <a:cs typeface="Nimbus Sans"/>
              </a:defRPr>
            </a:pPr>
            <a:r>
              <a:rPr sz="1350" b="0">
                <a:solidFill>
                  <a:srgbClr val="183042"/>
                </a:solidFill>
                <a:latin typeface="Nimbus Sans"/>
                <a:ea typeface="Nimbus Sans"/>
                <a:cs typeface="Nimbus Sans"/>
              </a:rPr>
              <a:t>Which findings show compensation, and which suggest it is insufficient?</a:t>
            </a:r>
          </a:p>
        </p:txBody>
      </p:sp>
      <p:sp>
        <p:nvSpPr>
          <p:cNvPr id="27" name="Rectangle: Rounded Corners 26">
            <a:extLst>
              <a:ext uri="{FF2B5EF4-FFF2-40B4-BE49-F238E27FC236}">
                <a16:creationId xmlns:a16="http://schemas.microsoft.com/office/drawing/2014/main" id="{D0CDB7AA-A39D-4AA2-A9F0-75753DCC390A}"/>
              </a:ext>
            </a:extLst>
          </p:cNvPr>
          <p:cNvSpPr>
            <a:spLocks noGrp="1"/>
          </p:cNvSpPr>
          <p:nvPr/>
        </p:nvSpPr>
        <p:spPr>
          <a:xfrm>
            <a:off x="4953000" y="5143500"/>
            <a:ext cx="361950" cy="361950"/>
          </a:xfrm>
          <a:prstGeom prst="roundRect">
            <a:avLst>
              <a:gd name="adj" fmla="val 26316"/>
            </a:avLst>
          </a:prstGeom>
          <a:solidFill>
            <a:srgbClr val="FDECEC"/>
          </a:solidFill>
          <a:ln w="0">
            <a:noFill/>
            <a:prstDash val="solid"/>
          </a:ln>
        </p:spPr>
        <p:txBody>
          <a:bodyPr/>
          <a:lstStyle/>
          <a:p>
            <a:endParaRPr lang="en-GB"/>
          </a:p>
        </p:txBody>
      </p:sp>
      <p:sp>
        <p:nvSpPr>
          <p:cNvPr id="28" name="Rectangle 27">
            <a:extLst>
              <a:ext uri="{FF2B5EF4-FFF2-40B4-BE49-F238E27FC236}">
                <a16:creationId xmlns:a16="http://schemas.microsoft.com/office/drawing/2014/main" id="{98C6AA57-D0CE-4D26-A957-7B1388220D77}"/>
              </a:ext>
            </a:extLst>
          </p:cNvPr>
          <p:cNvSpPr>
            <a:spLocks noGrp="1"/>
          </p:cNvSpPr>
          <p:nvPr/>
        </p:nvSpPr>
        <p:spPr>
          <a:xfrm>
            <a:off x="4953000" y="5181600"/>
            <a:ext cx="361950" cy="247650"/>
          </a:xfrm>
          <a:prstGeom prst="rect">
            <a:avLst/>
          </a:prstGeom>
          <a:noFill/>
          <a:ln w="0">
            <a:noFill/>
          </a:ln>
        </p:spPr>
        <p:txBody>
          <a:bodyPr wrap="square" lIns="0" tIns="0" rIns="0" bIns="0" anchor="ctr">
            <a:normAutofit/>
          </a:bodyPr>
          <a:lstStyle/>
          <a:p>
            <a:pPr algn="ctr">
              <a:lnSpc>
                <a:spcPct val="100000"/>
              </a:lnSpc>
              <a:buNone/>
              <a:defRPr sz="1275" b="1">
                <a:solidFill>
                  <a:srgbClr val="E65F5C"/>
                </a:solidFill>
                <a:latin typeface="Nimbus Sans"/>
                <a:ea typeface="Nimbus Sans"/>
                <a:cs typeface="Nimbus Sans"/>
              </a:defRPr>
            </a:pPr>
            <a:r>
              <a:rPr sz="1275" b="1">
                <a:solidFill>
                  <a:srgbClr val="E65F5C"/>
                </a:solidFill>
                <a:latin typeface="Nimbus Sans"/>
                <a:ea typeface="Nimbus Sans"/>
                <a:cs typeface="Nimbus Sans"/>
              </a:rPr>
              <a:t>6</a:t>
            </a:r>
          </a:p>
        </p:txBody>
      </p:sp>
      <p:sp>
        <p:nvSpPr>
          <p:cNvPr id="29" name="Rectangle 28">
            <a:extLst>
              <a:ext uri="{FF2B5EF4-FFF2-40B4-BE49-F238E27FC236}">
                <a16:creationId xmlns:a16="http://schemas.microsoft.com/office/drawing/2014/main" id="{FB713681-3E11-49E7-A1DE-D8388EC85465}"/>
              </a:ext>
            </a:extLst>
          </p:cNvPr>
          <p:cNvSpPr>
            <a:spLocks noGrp="1"/>
          </p:cNvSpPr>
          <p:nvPr/>
        </p:nvSpPr>
        <p:spPr>
          <a:xfrm>
            <a:off x="5524500" y="5181600"/>
            <a:ext cx="5581650" cy="381000"/>
          </a:xfrm>
          <a:prstGeom prst="rect">
            <a:avLst/>
          </a:prstGeom>
          <a:noFill/>
          <a:ln w="0">
            <a:noFill/>
          </a:ln>
        </p:spPr>
        <p:txBody>
          <a:bodyPr wrap="square" lIns="0" tIns="0" rIns="0" bIns="0" anchor="t">
            <a:normAutofit fontScale="93919"/>
          </a:bodyPr>
          <a:lstStyle/>
          <a:p>
            <a:pPr algn="l">
              <a:lnSpc>
                <a:spcPct val="100000"/>
              </a:lnSpc>
              <a:buNone/>
              <a:defRPr sz="1350" b="1">
                <a:solidFill>
                  <a:srgbClr val="183042"/>
                </a:solidFill>
                <a:latin typeface="Nimbus Sans"/>
                <a:ea typeface="Nimbus Sans"/>
                <a:cs typeface="Nimbus Sans"/>
              </a:defRPr>
            </a:pPr>
            <a:r>
              <a:rPr sz="1350" b="1">
                <a:solidFill>
                  <a:srgbClr val="183042"/>
                </a:solidFill>
                <a:latin typeface="Nimbus Sans"/>
                <a:ea typeface="Nimbus Sans"/>
                <a:cs typeface="Nimbus Sans"/>
              </a:rPr>
              <a:t>What immediate checks and escalation would be appropriate within role?</a:t>
            </a:r>
          </a:p>
        </p:txBody>
      </p:sp>
    </p:spTree>
    <p:extLst>
      <p:ext uri="{BB962C8B-B14F-4D97-AF65-F5344CB8AC3E}">
        <p14:creationId xmlns:p14="http://schemas.microsoft.com/office/powerpoint/2010/main" val="13048999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CFC2448-E04B-4DF1-9393-8402049E06BD}"/>
              </a:ext>
            </a:extLst>
          </p:cNvPr>
          <p:cNvSpPr>
            <a:spLocks noGrp="1"/>
          </p:cNvSpPr>
          <p:nvPr/>
        </p:nvSpPr>
        <p:spPr>
          <a:xfrm>
            <a:off x="0" y="0"/>
            <a:ext cx="152400" cy="6858000"/>
          </a:xfrm>
          <a:prstGeom prst="rect">
            <a:avLst/>
          </a:prstGeom>
          <a:solidFill>
            <a:srgbClr val="4D8B68"/>
          </a:solidFill>
          <a:ln w="0">
            <a:noFill/>
            <a:prstDash val="solid"/>
          </a:ln>
        </p:spPr>
        <p:txBody>
          <a:bodyPr/>
          <a:lstStyle/>
          <a:p>
            <a:endParaRPr lang="en-GB"/>
          </a:p>
        </p:txBody>
      </p:sp>
      <p:sp>
        <p:nvSpPr>
          <p:cNvPr id="2" name="Rectangle 1">
            <a:extLst>
              <a:ext uri="{FF2B5EF4-FFF2-40B4-BE49-F238E27FC236}">
                <a16:creationId xmlns:a16="http://schemas.microsoft.com/office/drawing/2014/main" id="{7AC97513-AAE5-4730-A292-C58D003027D9}"/>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Worked answer: dehydration and pressure regulation</a:t>
            </a:r>
          </a:p>
        </p:txBody>
      </p:sp>
      <p:sp>
        <p:nvSpPr>
          <p:cNvPr id="3" name="Rectangle 2">
            <a:extLst>
              <a:ext uri="{FF2B5EF4-FFF2-40B4-BE49-F238E27FC236}">
                <a16:creationId xmlns:a16="http://schemas.microsoft.com/office/drawing/2014/main" id="{2083DF65-F98F-422F-8E21-D279D4455FB6}"/>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A linked explanation is stronger than a list of systems</a:t>
            </a:r>
          </a:p>
        </p:txBody>
      </p:sp>
      <p:sp>
        <p:nvSpPr>
          <p:cNvPr id="4" name="Straight Connector 3">
            <a:extLst>
              <a:ext uri="{FF2B5EF4-FFF2-40B4-BE49-F238E27FC236}">
                <a16:creationId xmlns:a16="http://schemas.microsoft.com/office/drawing/2014/main" id="{71B52E6D-0410-4E1B-842E-50FC7C6D5571}"/>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D161234C-6D61-47D2-995E-915F4385152D}"/>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D8B68"/>
                </a:solidFill>
                <a:latin typeface="Nimbus Sans"/>
                <a:ea typeface="Nimbus Sans"/>
                <a:cs typeface="Nimbus Sans"/>
              </a:defRPr>
            </a:pPr>
            <a:r>
              <a:rPr sz="1200" b="1">
                <a:solidFill>
                  <a:srgbClr val="4D8B68"/>
                </a:solidFill>
                <a:latin typeface="Nimbus Sans"/>
                <a:ea typeface="Nimbus Sans"/>
                <a:cs typeface="Nimbus Sans"/>
              </a:rPr>
              <a:t>52</a:t>
            </a:r>
          </a:p>
        </p:txBody>
      </p:sp>
      <p:sp>
        <p:nvSpPr>
          <p:cNvPr id="6" name="Rectangle 5">
            <a:extLst>
              <a:ext uri="{FF2B5EF4-FFF2-40B4-BE49-F238E27FC236}">
                <a16:creationId xmlns:a16="http://schemas.microsoft.com/office/drawing/2014/main" id="{DA6F44C1-CD45-42B7-9A51-B70399200BF0}"/>
              </a:ext>
            </a:extLst>
          </p:cNvPr>
          <p:cNvSpPr>
            <a:spLocks noGrp="1"/>
          </p:cNvSpPr>
          <p:nvPr/>
        </p:nvSpPr>
        <p:spPr>
          <a:xfrm>
            <a:off x="533400" y="1581150"/>
            <a:ext cx="1847850" cy="190500"/>
          </a:xfrm>
          <a:prstGeom prst="rect">
            <a:avLst/>
          </a:prstGeom>
          <a:noFill/>
          <a:ln w="0">
            <a:noFill/>
          </a:ln>
        </p:spPr>
        <p:txBody>
          <a:bodyPr wrap="square" lIns="0" tIns="0" rIns="0" bIns="0" anchor="t">
            <a:normAutofit/>
          </a:bodyPr>
          <a:lstStyle/>
          <a:p>
            <a:pPr algn="l">
              <a:lnSpc>
                <a:spcPct val="100000"/>
              </a:lnSpc>
              <a:buNone/>
              <a:defRPr sz="975" b="1">
                <a:solidFill>
                  <a:srgbClr val="E65F5C"/>
                </a:solidFill>
                <a:latin typeface="Nimbus Sans"/>
                <a:ea typeface="Nimbus Sans"/>
                <a:cs typeface="Nimbus Sans"/>
              </a:defRPr>
            </a:pPr>
            <a:r>
              <a:rPr sz="975" b="1">
                <a:solidFill>
                  <a:srgbClr val="E65F5C"/>
                </a:solidFill>
                <a:latin typeface="Nimbus Sans"/>
                <a:ea typeface="Nimbus Sans"/>
                <a:cs typeface="Nimbus Sans"/>
              </a:rPr>
              <a:t>DISTURBANCE</a:t>
            </a:r>
          </a:p>
        </p:txBody>
      </p:sp>
      <p:sp>
        <p:nvSpPr>
          <p:cNvPr id="7" name="Rectangle 6">
            <a:extLst>
              <a:ext uri="{FF2B5EF4-FFF2-40B4-BE49-F238E27FC236}">
                <a16:creationId xmlns:a16="http://schemas.microsoft.com/office/drawing/2014/main" id="{5094CF72-20FA-4664-A5A4-5ED6168B2C65}"/>
              </a:ext>
            </a:extLst>
          </p:cNvPr>
          <p:cNvSpPr>
            <a:spLocks noGrp="1"/>
          </p:cNvSpPr>
          <p:nvPr/>
        </p:nvSpPr>
        <p:spPr>
          <a:xfrm>
            <a:off x="2514600" y="1543050"/>
            <a:ext cx="862965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Fluid loss reduces circulating volume, venous return and stroke volume. Blood pressure falls.</a:t>
            </a:r>
          </a:p>
        </p:txBody>
      </p:sp>
      <p:sp>
        <p:nvSpPr>
          <p:cNvPr id="8" name="Straight Connector 7">
            <a:extLst>
              <a:ext uri="{FF2B5EF4-FFF2-40B4-BE49-F238E27FC236}">
                <a16:creationId xmlns:a16="http://schemas.microsoft.com/office/drawing/2014/main" id="{742FBB69-CE84-45EE-8CE6-A5EA39856F01}"/>
              </a:ext>
            </a:extLst>
          </p:cNvPr>
          <p:cNvSpPr>
            <a:spLocks noGrp="1"/>
          </p:cNvSpPr>
          <p:nvPr/>
        </p:nvSpPr>
        <p:spPr>
          <a:xfrm>
            <a:off x="533400" y="2133600"/>
            <a:ext cx="10610850" cy="0"/>
          </a:xfrm>
          <a:prstGeom prst="line">
            <a:avLst/>
          </a:prstGeom>
          <a:noFill/>
          <a:ln w="9525">
            <a:solidFill>
              <a:srgbClr val="D8E0E3"/>
            </a:solidFill>
            <a:prstDash val="solid"/>
          </a:ln>
        </p:spPr>
        <p:txBody>
          <a:bodyPr/>
          <a:lstStyle/>
          <a:p>
            <a:endParaRPr lang="en-GB"/>
          </a:p>
        </p:txBody>
      </p:sp>
      <p:sp>
        <p:nvSpPr>
          <p:cNvPr id="9" name="Rectangle 8">
            <a:extLst>
              <a:ext uri="{FF2B5EF4-FFF2-40B4-BE49-F238E27FC236}">
                <a16:creationId xmlns:a16="http://schemas.microsoft.com/office/drawing/2014/main" id="{EB813C6E-0031-495D-9089-8D36B3543EF3}"/>
              </a:ext>
            </a:extLst>
          </p:cNvPr>
          <p:cNvSpPr>
            <a:spLocks noGrp="1"/>
          </p:cNvSpPr>
          <p:nvPr/>
        </p:nvSpPr>
        <p:spPr>
          <a:xfrm>
            <a:off x="533400" y="2324100"/>
            <a:ext cx="1847850" cy="190500"/>
          </a:xfrm>
          <a:prstGeom prst="rect">
            <a:avLst/>
          </a:prstGeom>
          <a:noFill/>
          <a:ln w="0">
            <a:noFill/>
          </a:ln>
        </p:spPr>
        <p:txBody>
          <a:bodyPr wrap="square" lIns="0" tIns="0" rIns="0" bIns="0" anchor="t">
            <a:normAutofit/>
          </a:bodyPr>
          <a:lstStyle/>
          <a:p>
            <a:pPr algn="l">
              <a:lnSpc>
                <a:spcPct val="100000"/>
              </a:lnSpc>
              <a:buNone/>
              <a:defRPr sz="975" b="1">
                <a:solidFill>
                  <a:srgbClr val="745A9C"/>
                </a:solidFill>
                <a:latin typeface="Nimbus Sans"/>
                <a:ea typeface="Nimbus Sans"/>
                <a:cs typeface="Nimbus Sans"/>
              </a:defRPr>
            </a:pPr>
            <a:r>
              <a:rPr sz="975" b="1">
                <a:solidFill>
                  <a:srgbClr val="745A9C"/>
                </a:solidFill>
                <a:latin typeface="Nimbus Sans"/>
                <a:ea typeface="Nimbus Sans"/>
                <a:cs typeface="Nimbus Sans"/>
              </a:rPr>
              <a:t>FAST RESPONSE</a:t>
            </a:r>
          </a:p>
        </p:txBody>
      </p:sp>
      <p:sp>
        <p:nvSpPr>
          <p:cNvPr id="10" name="Rectangle 9">
            <a:extLst>
              <a:ext uri="{FF2B5EF4-FFF2-40B4-BE49-F238E27FC236}">
                <a16:creationId xmlns:a16="http://schemas.microsoft.com/office/drawing/2014/main" id="{888C9E35-9778-4DA4-B27A-0FAA3BE88C51}"/>
              </a:ext>
            </a:extLst>
          </p:cNvPr>
          <p:cNvSpPr>
            <a:spLocks noGrp="1"/>
          </p:cNvSpPr>
          <p:nvPr/>
        </p:nvSpPr>
        <p:spPr>
          <a:xfrm>
            <a:off x="2514600" y="2286000"/>
            <a:ext cx="862965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Reduced baroreceptor stretch increases sympathetic activity. Heart rate rises and peripheral vessels constrict, producing tachycardia and cool peripheries.</a:t>
            </a:r>
          </a:p>
        </p:txBody>
      </p:sp>
      <p:sp>
        <p:nvSpPr>
          <p:cNvPr id="11" name="Straight Connector 10">
            <a:extLst>
              <a:ext uri="{FF2B5EF4-FFF2-40B4-BE49-F238E27FC236}">
                <a16:creationId xmlns:a16="http://schemas.microsoft.com/office/drawing/2014/main" id="{E5913FBC-621F-4BD0-8E53-A8F7C7CA4084}"/>
              </a:ext>
            </a:extLst>
          </p:cNvPr>
          <p:cNvSpPr>
            <a:spLocks noGrp="1"/>
          </p:cNvSpPr>
          <p:nvPr/>
        </p:nvSpPr>
        <p:spPr>
          <a:xfrm>
            <a:off x="533400" y="2876550"/>
            <a:ext cx="10610850" cy="0"/>
          </a:xfrm>
          <a:prstGeom prst="line">
            <a:avLst/>
          </a:prstGeom>
          <a:noFill/>
          <a:ln w="9525">
            <a:solidFill>
              <a:srgbClr val="D8E0E3"/>
            </a:solidFill>
            <a:prstDash val="solid"/>
          </a:ln>
        </p:spPr>
        <p:txBody>
          <a:bodyPr/>
          <a:lstStyle/>
          <a:p>
            <a:endParaRPr lang="en-GB"/>
          </a:p>
        </p:txBody>
      </p:sp>
      <p:sp>
        <p:nvSpPr>
          <p:cNvPr id="12" name="Rectangle 11">
            <a:extLst>
              <a:ext uri="{FF2B5EF4-FFF2-40B4-BE49-F238E27FC236}">
                <a16:creationId xmlns:a16="http://schemas.microsoft.com/office/drawing/2014/main" id="{36A5090A-03A3-4835-9EC7-E417DA0FD997}"/>
              </a:ext>
            </a:extLst>
          </p:cNvPr>
          <p:cNvSpPr>
            <a:spLocks noGrp="1"/>
          </p:cNvSpPr>
          <p:nvPr/>
        </p:nvSpPr>
        <p:spPr>
          <a:xfrm>
            <a:off x="533400" y="3067050"/>
            <a:ext cx="1847850" cy="190500"/>
          </a:xfrm>
          <a:prstGeom prst="rect">
            <a:avLst/>
          </a:prstGeom>
          <a:noFill/>
          <a:ln w="0">
            <a:noFill/>
          </a:ln>
        </p:spPr>
        <p:txBody>
          <a:bodyPr wrap="square" lIns="0" tIns="0" rIns="0" bIns="0" anchor="t">
            <a:normAutofit/>
          </a:bodyPr>
          <a:lstStyle/>
          <a:p>
            <a:pPr algn="l">
              <a:lnSpc>
                <a:spcPct val="100000"/>
              </a:lnSpc>
              <a:buNone/>
              <a:defRPr sz="975" b="1">
                <a:solidFill>
                  <a:srgbClr val="138A8A"/>
                </a:solidFill>
                <a:latin typeface="Nimbus Sans"/>
                <a:ea typeface="Nimbus Sans"/>
                <a:cs typeface="Nimbus Sans"/>
              </a:defRPr>
            </a:pPr>
            <a:r>
              <a:rPr sz="975" b="1">
                <a:solidFill>
                  <a:srgbClr val="138A8A"/>
                </a:solidFill>
                <a:latin typeface="Nimbus Sans"/>
                <a:ea typeface="Nimbus Sans"/>
                <a:cs typeface="Nimbus Sans"/>
              </a:rPr>
              <a:t>RENAL RESPONSE</a:t>
            </a:r>
          </a:p>
        </p:txBody>
      </p:sp>
      <p:sp>
        <p:nvSpPr>
          <p:cNvPr id="13" name="Rectangle 12">
            <a:extLst>
              <a:ext uri="{FF2B5EF4-FFF2-40B4-BE49-F238E27FC236}">
                <a16:creationId xmlns:a16="http://schemas.microsoft.com/office/drawing/2014/main" id="{C341E996-7453-40D5-BBE7-3D5DC457B204}"/>
              </a:ext>
            </a:extLst>
          </p:cNvPr>
          <p:cNvSpPr>
            <a:spLocks noGrp="1"/>
          </p:cNvSpPr>
          <p:nvPr/>
        </p:nvSpPr>
        <p:spPr>
          <a:xfrm>
            <a:off x="2514600" y="3028950"/>
            <a:ext cx="862965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Low renal perfusion stimulates renin. Angiotensin II constricts vessels and stimulates thirst, aldosterone and ADH.</a:t>
            </a:r>
          </a:p>
        </p:txBody>
      </p:sp>
      <p:sp>
        <p:nvSpPr>
          <p:cNvPr id="14" name="Straight Connector 13">
            <a:extLst>
              <a:ext uri="{FF2B5EF4-FFF2-40B4-BE49-F238E27FC236}">
                <a16:creationId xmlns:a16="http://schemas.microsoft.com/office/drawing/2014/main" id="{DB1DB18A-1587-410E-A061-1CAC5536A693}"/>
              </a:ext>
            </a:extLst>
          </p:cNvPr>
          <p:cNvSpPr>
            <a:spLocks noGrp="1"/>
          </p:cNvSpPr>
          <p:nvPr/>
        </p:nvSpPr>
        <p:spPr>
          <a:xfrm>
            <a:off x="533400" y="3619500"/>
            <a:ext cx="10610850" cy="0"/>
          </a:xfrm>
          <a:prstGeom prst="line">
            <a:avLst/>
          </a:prstGeom>
          <a:noFill/>
          <a:ln w="9525">
            <a:solidFill>
              <a:srgbClr val="D8E0E3"/>
            </a:solidFill>
            <a:prstDash val="solid"/>
          </a:ln>
        </p:spPr>
        <p:txBody>
          <a:bodyPr/>
          <a:lstStyle/>
          <a:p>
            <a:endParaRPr lang="en-GB"/>
          </a:p>
        </p:txBody>
      </p:sp>
      <p:sp>
        <p:nvSpPr>
          <p:cNvPr id="15" name="Rectangle 14">
            <a:extLst>
              <a:ext uri="{FF2B5EF4-FFF2-40B4-BE49-F238E27FC236}">
                <a16:creationId xmlns:a16="http://schemas.microsoft.com/office/drawing/2014/main" id="{878476E9-4026-40F7-814C-5E7CC29226F8}"/>
              </a:ext>
            </a:extLst>
          </p:cNvPr>
          <p:cNvSpPr>
            <a:spLocks noGrp="1"/>
          </p:cNvSpPr>
          <p:nvPr/>
        </p:nvSpPr>
        <p:spPr>
          <a:xfrm>
            <a:off x="533400" y="3810000"/>
            <a:ext cx="1847850" cy="190500"/>
          </a:xfrm>
          <a:prstGeom prst="rect">
            <a:avLst/>
          </a:prstGeom>
          <a:noFill/>
          <a:ln w="0">
            <a:noFill/>
          </a:ln>
        </p:spPr>
        <p:txBody>
          <a:bodyPr wrap="square" lIns="0" tIns="0" rIns="0" bIns="0" anchor="t">
            <a:normAutofit/>
          </a:bodyPr>
          <a:lstStyle/>
          <a:p>
            <a:pPr algn="l">
              <a:lnSpc>
                <a:spcPct val="100000"/>
              </a:lnSpc>
              <a:buNone/>
              <a:defRPr sz="975" b="1">
                <a:solidFill>
                  <a:srgbClr val="4477AA"/>
                </a:solidFill>
                <a:latin typeface="Nimbus Sans"/>
                <a:ea typeface="Nimbus Sans"/>
                <a:cs typeface="Nimbus Sans"/>
              </a:defRPr>
            </a:pPr>
            <a:r>
              <a:rPr sz="975" b="1">
                <a:solidFill>
                  <a:srgbClr val="4477AA"/>
                </a:solidFill>
                <a:latin typeface="Nimbus Sans"/>
                <a:ea typeface="Nimbus Sans"/>
                <a:cs typeface="Nimbus Sans"/>
              </a:rPr>
              <a:t>HORMONAL RESPONSE</a:t>
            </a:r>
          </a:p>
        </p:txBody>
      </p:sp>
      <p:sp>
        <p:nvSpPr>
          <p:cNvPr id="16" name="Rectangle 15">
            <a:extLst>
              <a:ext uri="{FF2B5EF4-FFF2-40B4-BE49-F238E27FC236}">
                <a16:creationId xmlns:a16="http://schemas.microsoft.com/office/drawing/2014/main" id="{CD292309-08C6-44A9-923E-28625E090E98}"/>
              </a:ext>
            </a:extLst>
          </p:cNvPr>
          <p:cNvSpPr>
            <a:spLocks noGrp="1"/>
          </p:cNvSpPr>
          <p:nvPr/>
        </p:nvSpPr>
        <p:spPr>
          <a:xfrm>
            <a:off x="2514600" y="3771900"/>
            <a:ext cx="8629650" cy="47625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Aldosterone promotes sodium reabsorption. ADH promotes water reabsorption, so urine output falls and urine becomes more concentrated.</a:t>
            </a:r>
          </a:p>
        </p:txBody>
      </p:sp>
      <p:sp>
        <p:nvSpPr>
          <p:cNvPr id="17" name="Straight Connector 16">
            <a:extLst>
              <a:ext uri="{FF2B5EF4-FFF2-40B4-BE49-F238E27FC236}">
                <a16:creationId xmlns:a16="http://schemas.microsoft.com/office/drawing/2014/main" id="{80F3F1AB-9458-406A-89B8-3BF6138693AF}"/>
              </a:ext>
            </a:extLst>
          </p:cNvPr>
          <p:cNvSpPr>
            <a:spLocks noGrp="1"/>
          </p:cNvSpPr>
          <p:nvPr/>
        </p:nvSpPr>
        <p:spPr>
          <a:xfrm>
            <a:off x="533400" y="4362450"/>
            <a:ext cx="10610850" cy="0"/>
          </a:xfrm>
          <a:prstGeom prst="line">
            <a:avLst/>
          </a:prstGeom>
          <a:noFill/>
          <a:ln w="9525">
            <a:solidFill>
              <a:srgbClr val="D8E0E3"/>
            </a:solidFill>
            <a:prstDash val="solid"/>
          </a:ln>
        </p:spPr>
        <p:txBody>
          <a:bodyPr/>
          <a:lstStyle/>
          <a:p>
            <a:endParaRPr lang="en-GB"/>
          </a:p>
        </p:txBody>
      </p:sp>
      <p:sp>
        <p:nvSpPr>
          <p:cNvPr id="18" name="Rectangle 17">
            <a:extLst>
              <a:ext uri="{FF2B5EF4-FFF2-40B4-BE49-F238E27FC236}">
                <a16:creationId xmlns:a16="http://schemas.microsoft.com/office/drawing/2014/main" id="{EDDAB20C-55CC-4E19-BBB7-7EF7A877BFCD}"/>
              </a:ext>
            </a:extLst>
          </p:cNvPr>
          <p:cNvSpPr>
            <a:spLocks noGrp="1"/>
          </p:cNvSpPr>
          <p:nvPr/>
        </p:nvSpPr>
        <p:spPr>
          <a:xfrm>
            <a:off x="533400" y="4552950"/>
            <a:ext cx="1847850" cy="190500"/>
          </a:xfrm>
          <a:prstGeom prst="rect">
            <a:avLst/>
          </a:prstGeom>
          <a:noFill/>
          <a:ln w="0">
            <a:noFill/>
          </a:ln>
        </p:spPr>
        <p:txBody>
          <a:bodyPr wrap="square" lIns="0" tIns="0" rIns="0" bIns="0" anchor="t">
            <a:normAutofit/>
          </a:bodyPr>
          <a:lstStyle/>
          <a:p>
            <a:pPr algn="l">
              <a:lnSpc>
                <a:spcPct val="100000"/>
              </a:lnSpc>
              <a:buNone/>
              <a:defRPr sz="975" b="1">
                <a:solidFill>
                  <a:srgbClr val="E8A83A"/>
                </a:solidFill>
                <a:latin typeface="Nimbus Sans"/>
                <a:ea typeface="Nimbus Sans"/>
                <a:cs typeface="Nimbus Sans"/>
              </a:defRPr>
            </a:pPr>
            <a:r>
              <a:rPr sz="975" b="1">
                <a:solidFill>
                  <a:srgbClr val="E8A83A"/>
                </a:solidFill>
                <a:latin typeface="Nimbus Sans"/>
                <a:ea typeface="Nimbus Sans"/>
                <a:cs typeface="Nimbus Sans"/>
              </a:rPr>
              <a:t>INTERPRETATION</a:t>
            </a:r>
          </a:p>
        </p:txBody>
      </p:sp>
      <p:sp>
        <p:nvSpPr>
          <p:cNvPr id="19" name="Rectangle 18">
            <a:extLst>
              <a:ext uri="{FF2B5EF4-FFF2-40B4-BE49-F238E27FC236}">
                <a16:creationId xmlns:a16="http://schemas.microsoft.com/office/drawing/2014/main" id="{C36801AB-E03D-4C46-ADBF-3BF20A7C4B7E}"/>
              </a:ext>
            </a:extLst>
          </p:cNvPr>
          <p:cNvSpPr>
            <a:spLocks noGrp="1"/>
          </p:cNvSpPr>
          <p:nvPr/>
        </p:nvSpPr>
        <p:spPr>
          <a:xfrm>
            <a:off x="2514600" y="4514850"/>
            <a:ext cx="8629650" cy="476250"/>
          </a:xfrm>
          <a:prstGeom prst="rect">
            <a:avLst/>
          </a:prstGeom>
          <a:noFill/>
          <a:ln w="0">
            <a:noFill/>
          </a:ln>
        </p:spPr>
        <p:txBody>
          <a:bodyPr wrap="square" lIns="0" tIns="0" rIns="0" bIns="0" anchor="t">
            <a:normAutofit/>
          </a:bodyPr>
          <a:lstStyle/>
          <a:p>
            <a:pPr algn="l">
              <a:lnSpc>
                <a:spcPct val="100000"/>
              </a:lnSpc>
              <a:buNone/>
              <a:defRPr sz="1275" b="1">
                <a:solidFill>
                  <a:srgbClr val="183042"/>
                </a:solidFill>
                <a:latin typeface="Nimbus Sans"/>
                <a:ea typeface="Nimbus Sans"/>
                <a:cs typeface="Nimbus Sans"/>
              </a:defRPr>
            </a:pPr>
            <a:r>
              <a:rPr sz="1275" b="1">
                <a:solidFill>
                  <a:srgbClr val="183042"/>
                </a:solidFill>
                <a:latin typeface="Nimbus Sans"/>
                <a:ea typeface="Nimbus Sans"/>
                <a:cs typeface="Nimbus Sans"/>
              </a:rPr>
              <a:t>The compensatory responses are present, but BP remains low. This suggests the disturbance exceeds the current compensation and requires prompt clinical review.</a:t>
            </a:r>
          </a:p>
        </p:txBody>
      </p:sp>
      <p:sp>
        <p:nvSpPr>
          <p:cNvPr id="20" name="Straight Connector 19">
            <a:extLst>
              <a:ext uri="{FF2B5EF4-FFF2-40B4-BE49-F238E27FC236}">
                <a16:creationId xmlns:a16="http://schemas.microsoft.com/office/drawing/2014/main" id="{624762C5-7939-41FF-B43D-9453266C0B6C}"/>
              </a:ext>
            </a:extLst>
          </p:cNvPr>
          <p:cNvSpPr>
            <a:spLocks noGrp="1"/>
          </p:cNvSpPr>
          <p:nvPr/>
        </p:nvSpPr>
        <p:spPr>
          <a:xfrm>
            <a:off x="533400" y="5105400"/>
            <a:ext cx="10610850" cy="0"/>
          </a:xfrm>
          <a:prstGeom prst="line">
            <a:avLst/>
          </a:prstGeom>
          <a:noFill/>
          <a:ln w="9525">
            <a:solidFill>
              <a:srgbClr val="D8E0E3"/>
            </a:solidFill>
            <a:prstDash val="solid"/>
          </a:ln>
        </p:spPr>
        <p:txBody>
          <a:bodyPr/>
          <a:lstStyle/>
          <a:p>
            <a:endParaRPr lang="en-GB"/>
          </a:p>
        </p:txBody>
      </p:sp>
      <p:sp>
        <p:nvSpPr>
          <p:cNvPr id="21" name="Rectangle 20">
            <a:extLst>
              <a:ext uri="{FF2B5EF4-FFF2-40B4-BE49-F238E27FC236}">
                <a16:creationId xmlns:a16="http://schemas.microsoft.com/office/drawing/2014/main" id="{E7E0974C-5773-40C4-B5A4-B94EB16774B4}"/>
              </a:ext>
            </a:extLst>
          </p:cNvPr>
          <p:cNvSpPr>
            <a:spLocks noGrp="1"/>
          </p:cNvSpPr>
          <p:nvPr/>
        </p:nvSpPr>
        <p:spPr>
          <a:xfrm>
            <a:off x="533400" y="5295900"/>
            <a:ext cx="1847850" cy="190500"/>
          </a:xfrm>
          <a:prstGeom prst="rect">
            <a:avLst/>
          </a:prstGeom>
          <a:noFill/>
          <a:ln w="0">
            <a:noFill/>
          </a:ln>
        </p:spPr>
        <p:txBody>
          <a:bodyPr wrap="square" lIns="0" tIns="0" rIns="0" bIns="0" anchor="t">
            <a:normAutofit/>
          </a:bodyPr>
          <a:lstStyle/>
          <a:p>
            <a:pPr algn="l">
              <a:lnSpc>
                <a:spcPct val="100000"/>
              </a:lnSpc>
              <a:buNone/>
              <a:defRPr sz="975" b="1">
                <a:solidFill>
                  <a:srgbClr val="4D8B68"/>
                </a:solidFill>
                <a:latin typeface="Nimbus Sans"/>
                <a:ea typeface="Nimbus Sans"/>
                <a:cs typeface="Nimbus Sans"/>
              </a:defRPr>
            </a:pPr>
            <a:r>
              <a:rPr sz="975" b="1">
                <a:solidFill>
                  <a:srgbClr val="4D8B68"/>
                </a:solidFill>
                <a:latin typeface="Nimbus Sans"/>
                <a:ea typeface="Nimbus Sans"/>
                <a:cs typeface="Nimbus Sans"/>
              </a:rPr>
              <a:t>SAFE ACTION</a:t>
            </a:r>
          </a:p>
        </p:txBody>
      </p:sp>
      <p:sp>
        <p:nvSpPr>
          <p:cNvPr id="22" name="Rectangle 21">
            <a:extLst>
              <a:ext uri="{FF2B5EF4-FFF2-40B4-BE49-F238E27FC236}">
                <a16:creationId xmlns:a16="http://schemas.microsoft.com/office/drawing/2014/main" id="{A55915EF-1E18-489A-B5A5-2666E001F95C}"/>
              </a:ext>
            </a:extLst>
          </p:cNvPr>
          <p:cNvSpPr>
            <a:spLocks noGrp="1"/>
          </p:cNvSpPr>
          <p:nvPr/>
        </p:nvSpPr>
        <p:spPr>
          <a:xfrm>
            <a:off x="2514600" y="5257800"/>
            <a:ext cx="8629650" cy="476250"/>
          </a:xfrm>
          <a:prstGeom prst="rect">
            <a:avLst/>
          </a:prstGeom>
          <a:noFill/>
          <a:ln w="0">
            <a:noFill/>
          </a:ln>
        </p:spPr>
        <p:txBody>
          <a:bodyPr wrap="square" lIns="0" tIns="0" rIns="0" bIns="0" anchor="t">
            <a:normAutofit/>
          </a:bodyPr>
          <a:lstStyle/>
          <a:p>
            <a:pPr algn="l">
              <a:lnSpc>
                <a:spcPct val="100000"/>
              </a:lnSpc>
              <a:buNone/>
              <a:defRPr sz="1275" b="1">
                <a:solidFill>
                  <a:srgbClr val="183042"/>
                </a:solidFill>
                <a:latin typeface="Nimbus Sans"/>
                <a:ea typeface="Nimbus Sans"/>
                <a:cs typeface="Nimbus Sans"/>
              </a:defRPr>
            </a:pPr>
            <a:r>
              <a:rPr sz="1275" b="1">
                <a:solidFill>
                  <a:srgbClr val="183042"/>
                </a:solidFill>
                <a:latin typeface="Nimbus Sans"/>
                <a:ea typeface="Nimbus Sans"/>
                <a:cs typeface="Nimbus Sans"/>
              </a:rPr>
              <a:t>Assess symptoms and perfusion, repeat observations using correct technique, review trends and fluid history, document clearly and escalate according to local policy.</a:t>
            </a:r>
          </a:p>
        </p:txBody>
      </p:sp>
    </p:spTree>
    <p:extLst>
      <p:ext uri="{BB962C8B-B14F-4D97-AF65-F5344CB8AC3E}">
        <p14:creationId xmlns:p14="http://schemas.microsoft.com/office/powerpoint/2010/main" val="199956158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05E69C8-225E-442F-9100-1F2AAC137841}"/>
              </a:ext>
            </a:extLst>
          </p:cNvPr>
          <p:cNvSpPr>
            <a:spLocks noGrp="1"/>
          </p:cNvSpPr>
          <p:nvPr/>
        </p:nvSpPr>
        <p:spPr>
          <a:xfrm>
            <a:off x="0" y="0"/>
            <a:ext cx="152400" cy="6858000"/>
          </a:xfrm>
          <a:prstGeom prst="rect">
            <a:avLst/>
          </a:prstGeom>
          <a:solidFill>
            <a:srgbClr val="4D8B68"/>
          </a:solidFill>
          <a:ln w="0">
            <a:noFill/>
            <a:prstDash val="solid"/>
          </a:ln>
        </p:spPr>
        <p:txBody>
          <a:bodyPr/>
          <a:lstStyle/>
          <a:p>
            <a:endParaRPr lang="en-GB"/>
          </a:p>
        </p:txBody>
      </p:sp>
      <p:sp>
        <p:nvSpPr>
          <p:cNvPr id="2" name="Rectangle 1">
            <a:extLst>
              <a:ext uri="{FF2B5EF4-FFF2-40B4-BE49-F238E27FC236}">
                <a16:creationId xmlns:a16="http://schemas.microsoft.com/office/drawing/2014/main" id="{F53C8264-2D46-424C-B092-EE36958CF7B0}"/>
              </a:ext>
            </a:extLst>
          </p:cNvPr>
          <p:cNvSpPr>
            <a:spLocks noGrp="1"/>
          </p:cNvSpPr>
          <p:nvPr/>
        </p:nvSpPr>
        <p:spPr>
          <a:xfrm>
            <a:off x="514350" y="323850"/>
            <a:ext cx="9810750" cy="590550"/>
          </a:xfrm>
          <a:prstGeom prst="rect">
            <a:avLst/>
          </a:prstGeom>
          <a:noFill/>
          <a:ln w="0">
            <a:noFill/>
          </a:ln>
        </p:spPr>
        <p:txBody>
          <a:bodyPr wrap="square" lIns="0" tIns="0" rIns="0" bIns="0" anchor="t">
            <a:normAutofit/>
          </a:bodyPr>
          <a:lstStyle/>
          <a:p>
            <a:pPr algn="l">
              <a:lnSpc>
                <a:spcPct val="100000"/>
              </a:lnSpc>
              <a:buNone/>
              <a:defRPr sz="2850" b="1">
                <a:solidFill>
                  <a:srgbClr val="17324D"/>
                </a:solidFill>
                <a:latin typeface="Nimbus Sans"/>
                <a:ea typeface="Nimbus Sans"/>
                <a:cs typeface="Nimbus Sans"/>
              </a:defRPr>
            </a:pPr>
            <a:r>
              <a:rPr sz="2850" b="1">
                <a:solidFill>
                  <a:srgbClr val="17324D"/>
                </a:solidFill>
                <a:latin typeface="Nimbus Sans"/>
                <a:ea typeface="Nimbus Sans"/>
                <a:cs typeface="Nimbus Sans"/>
              </a:rPr>
              <a:t>Worked interview answer: low BP after fluid loss</a:t>
            </a:r>
          </a:p>
        </p:txBody>
      </p:sp>
      <p:sp>
        <p:nvSpPr>
          <p:cNvPr id="3" name="Rectangle 2">
            <a:extLst>
              <a:ext uri="{FF2B5EF4-FFF2-40B4-BE49-F238E27FC236}">
                <a16:creationId xmlns:a16="http://schemas.microsoft.com/office/drawing/2014/main" id="{B99B5D7D-3CE6-4C0B-8920-F1192CF10ABE}"/>
              </a:ext>
            </a:extLst>
          </p:cNvPr>
          <p:cNvSpPr>
            <a:spLocks noGrp="1"/>
          </p:cNvSpPr>
          <p:nvPr/>
        </p:nvSpPr>
        <p:spPr>
          <a:xfrm>
            <a:off x="533400" y="933450"/>
            <a:ext cx="9810750" cy="333375"/>
          </a:xfrm>
          <a:prstGeom prst="rect">
            <a:avLst/>
          </a:prstGeom>
          <a:noFill/>
          <a:ln w="0">
            <a:noFill/>
          </a:ln>
        </p:spPr>
        <p:txBody>
          <a:bodyPr wrap="square" lIns="0" tIns="0" rIns="0" bIns="0" anchor="t">
            <a:normAutofit/>
          </a:bodyPr>
          <a:lstStyle/>
          <a:p>
            <a:pPr algn="l">
              <a:lnSpc>
                <a:spcPct val="100000"/>
              </a:lnSpc>
              <a:buNone/>
              <a:defRPr sz="1350" b="0">
                <a:solidFill>
                  <a:srgbClr val="667987"/>
                </a:solidFill>
                <a:latin typeface="Nimbus Sans"/>
                <a:ea typeface="Nimbus Sans"/>
                <a:cs typeface="Nimbus Sans"/>
              </a:defRPr>
            </a:pPr>
            <a:r>
              <a:rPr sz="1350" b="0">
                <a:solidFill>
                  <a:srgbClr val="667987"/>
                </a:solidFill>
                <a:latin typeface="Nimbus Sans"/>
                <a:ea typeface="Nimbus Sans"/>
                <a:cs typeface="Nimbus Sans"/>
              </a:rPr>
              <a:t>Model the language of cause, evidence, limitation and safe conclusion</a:t>
            </a:r>
          </a:p>
        </p:txBody>
      </p:sp>
      <p:sp>
        <p:nvSpPr>
          <p:cNvPr id="4" name="Straight Connector 3">
            <a:extLst>
              <a:ext uri="{FF2B5EF4-FFF2-40B4-BE49-F238E27FC236}">
                <a16:creationId xmlns:a16="http://schemas.microsoft.com/office/drawing/2014/main" id="{1FB70C4E-DF89-4F76-9034-64484E71C21D}"/>
              </a:ext>
            </a:extLst>
          </p:cNvPr>
          <p:cNvSpPr>
            <a:spLocks noGrp="1"/>
          </p:cNvSpPr>
          <p:nvPr/>
        </p:nvSpPr>
        <p:spPr>
          <a:xfrm>
            <a:off x="533400" y="1333500"/>
            <a:ext cx="11087100" cy="0"/>
          </a:xfrm>
          <a:prstGeom prst="line">
            <a:avLst/>
          </a:prstGeom>
          <a:noFill/>
          <a:ln w="9525">
            <a:solidFill>
              <a:srgbClr val="D8E0E3"/>
            </a:solidFill>
            <a:prstDash val="solid"/>
          </a:ln>
        </p:spPr>
        <p:txBody>
          <a:bodyPr/>
          <a:lstStyle/>
          <a:p>
            <a:endParaRPr lang="en-GB"/>
          </a:p>
        </p:txBody>
      </p:sp>
      <p:sp>
        <p:nvSpPr>
          <p:cNvPr id="5" name="Rectangle 4">
            <a:extLst>
              <a:ext uri="{FF2B5EF4-FFF2-40B4-BE49-F238E27FC236}">
                <a16:creationId xmlns:a16="http://schemas.microsoft.com/office/drawing/2014/main" id="{F98FFC01-3081-40C6-9B5A-E7476F40D7AC}"/>
              </a:ext>
            </a:extLst>
          </p:cNvPr>
          <p:cNvSpPr>
            <a:spLocks noGrp="1"/>
          </p:cNvSpPr>
          <p:nvPr/>
        </p:nvSpPr>
        <p:spPr>
          <a:xfrm>
            <a:off x="11125200" y="361950"/>
            <a:ext cx="571500" cy="323850"/>
          </a:xfrm>
          <a:prstGeom prst="rect">
            <a:avLst/>
          </a:prstGeom>
          <a:noFill/>
          <a:ln w="0">
            <a:noFill/>
          </a:ln>
        </p:spPr>
        <p:txBody>
          <a:bodyPr wrap="square" lIns="0" tIns="0" rIns="0" bIns="0" anchor="ctr">
            <a:normAutofit/>
          </a:bodyPr>
          <a:lstStyle/>
          <a:p>
            <a:pPr algn="r">
              <a:lnSpc>
                <a:spcPct val="100000"/>
              </a:lnSpc>
              <a:buNone/>
              <a:defRPr sz="1200" b="1">
                <a:solidFill>
                  <a:srgbClr val="4D8B68"/>
                </a:solidFill>
                <a:latin typeface="Nimbus Sans"/>
                <a:ea typeface="Nimbus Sans"/>
                <a:cs typeface="Nimbus Sans"/>
              </a:defRPr>
            </a:pPr>
            <a:r>
              <a:rPr sz="1200" b="1">
                <a:solidFill>
                  <a:srgbClr val="4D8B68"/>
                </a:solidFill>
                <a:latin typeface="Nimbus Sans"/>
                <a:ea typeface="Nimbus Sans"/>
                <a:cs typeface="Nimbus Sans"/>
              </a:rPr>
              <a:t>62</a:t>
            </a:r>
          </a:p>
        </p:txBody>
      </p:sp>
      <p:sp>
        <p:nvSpPr>
          <p:cNvPr id="6" name="Rectangle: Rounded Corners 5">
            <a:extLst>
              <a:ext uri="{FF2B5EF4-FFF2-40B4-BE49-F238E27FC236}">
                <a16:creationId xmlns:a16="http://schemas.microsoft.com/office/drawing/2014/main" id="{9CA5CEA5-5D37-4F9C-8924-9CF97AECBEBC}"/>
              </a:ext>
            </a:extLst>
          </p:cNvPr>
          <p:cNvSpPr>
            <a:spLocks noGrp="1"/>
          </p:cNvSpPr>
          <p:nvPr/>
        </p:nvSpPr>
        <p:spPr>
          <a:xfrm>
            <a:off x="533400" y="1504950"/>
            <a:ext cx="1428750" cy="628650"/>
          </a:xfrm>
          <a:prstGeom prst="roundRect">
            <a:avLst>
              <a:gd name="adj" fmla="val 21212"/>
            </a:avLst>
          </a:prstGeom>
          <a:solidFill>
            <a:srgbClr val="E65F5C"/>
          </a:solidFill>
          <a:ln w="0">
            <a:noFill/>
            <a:prstDash val="solid"/>
          </a:ln>
        </p:spPr>
        <p:txBody>
          <a:bodyPr/>
          <a:lstStyle/>
          <a:p>
            <a:endParaRPr lang="en-GB"/>
          </a:p>
        </p:txBody>
      </p:sp>
      <p:sp>
        <p:nvSpPr>
          <p:cNvPr id="7" name="Rectangle 6">
            <a:extLst>
              <a:ext uri="{FF2B5EF4-FFF2-40B4-BE49-F238E27FC236}">
                <a16:creationId xmlns:a16="http://schemas.microsoft.com/office/drawing/2014/main" id="{8E178A16-D09B-4358-AC13-87ED98A3C841}"/>
              </a:ext>
            </a:extLst>
          </p:cNvPr>
          <p:cNvSpPr>
            <a:spLocks noGrp="1"/>
          </p:cNvSpPr>
          <p:nvPr/>
        </p:nvSpPr>
        <p:spPr>
          <a:xfrm>
            <a:off x="666750" y="1695450"/>
            <a:ext cx="1162050" cy="228600"/>
          </a:xfrm>
          <a:prstGeom prst="rect">
            <a:avLst/>
          </a:prstGeom>
          <a:noFill/>
          <a:ln w="0">
            <a:noFill/>
          </a:ln>
        </p:spPr>
        <p:txBody>
          <a:bodyPr wrap="square" lIns="0" tIns="0" rIns="0" bIns="0" anchor="ctr">
            <a:normAutofit/>
          </a:bodyPr>
          <a:lstStyle/>
          <a:p>
            <a:pPr algn="ctr">
              <a:lnSpc>
                <a:spcPct val="100000"/>
              </a:lnSpc>
              <a:buNone/>
              <a:defRPr sz="1050" b="1">
                <a:solidFill>
                  <a:srgbClr val="FFFFFF"/>
                </a:solidFill>
                <a:latin typeface="Nimbus Sans"/>
                <a:ea typeface="Nimbus Sans"/>
                <a:cs typeface="Nimbus Sans"/>
              </a:defRPr>
            </a:pPr>
            <a:r>
              <a:rPr sz="1050" b="1">
                <a:solidFill>
                  <a:srgbClr val="FFFFFF"/>
                </a:solidFill>
                <a:latin typeface="Nimbus Sans"/>
                <a:ea typeface="Nimbus Sans"/>
                <a:cs typeface="Nimbus Sans"/>
              </a:rPr>
              <a:t>DEFINE</a:t>
            </a:r>
          </a:p>
        </p:txBody>
      </p:sp>
      <p:sp>
        <p:nvSpPr>
          <p:cNvPr id="8" name="Rectangle 7">
            <a:extLst>
              <a:ext uri="{FF2B5EF4-FFF2-40B4-BE49-F238E27FC236}">
                <a16:creationId xmlns:a16="http://schemas.microsoft.com/office/drawing/2014/main" id="{F783841D-CC1F-4130-8EE5-E5FE608849EA}"/>
              </a:ext>
            </a:extLst>
          </p:cNvPr>
          <p:cNvSpPr>
            <a:spLocks noGrp="1"/>
          </p:cNvSpPr>
          <p:nvPr/>
        </p:nvSpPr>
        <p:spPr>
          <a:xfrm>
            <a:off x="2209800" y="1524000"/>
            <a:ext cx="8953500" cy="60960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Blood pressure is the force exerted by circulating blood on arterial walls. MAP is governed mainly by cardiac output and systemic vascular resistance; cardiac output equals heart rate × stroke volume.</a:t>
            </a:r>
          </a:p>
        </p:txBody>
      </p:sp>
      <p:sp>
        <p:nvSpPr>
          <p:cNvPr id="9" name="Rectangle: Rounded Corners 8">
            <a:extLst>
              <a:ext uri="{FF2B5EF4-FFF2-40B4-BE49-F238E27FC236}">
                <a16:creationId xmlns:a16="http://schemas.microsoft.com/office/drawing/2014/main" id="{2FB235D5-E2BF-44BD-9EF3-38296AAC799D}"/>
              </a:ext>
            </a:extLst>
          </p:cNvPr>
          <p:cNvSpPr>
            <a:spLocks noGrp="1"/>
          </p:cNvSpPr>
          <p:nvPr/>
        </p:nvSpPr>
        <p:spPr>
          <a:xfrm>
            <a:off x="533400" y="2381250"/>
            <a:ext cx="1428750" cy="628650"/>
          </a:xfrm>
          <a:prstGeom prst="roundRect">
            <a:avLst>
              <a:gd name="adj" fmla="val 21212"/>
            </a:avLst>
          </a:prstGeom>
          <a:solidFill>
            <a:srgbClr val="E8A83A"/>
          </a:solidFill>
          <a:ln w="0">
            <a:noFill/>
            <a:prstDash val="solid"/>
          </a:ln>
        </p:spPr>
        <p:txBody>
          <a:bodyPr/>
          <a:lstStyle/>
          <a:p>
            <a:endParaRPr lang="en-GB"/>
          </a:p>
        </p:txBody>
      </p:sp>
      <p:sp>
        <p:nvSpPr>
          <p:cNvPr id="10" name="Rectangle 9">
            <a:extLst>
              <a:ext uri="{FF2B5EF4-FFF2-40B4-BE49-F238E27FC236}">
                <a16:creationId xmlns:a16="http://schemas.microsoft.com/office/drawing/2014/main" id="{CD97F9FE-602E-4A71-BECF-D3349470C493}"/>
              </a:ext>
            </a:extLst>
          </p:cNvPr>
          <p:cNvSpPr>
            <a:spLocks noGrp="1"/>
          </p:cNvSpPr>
          <p:nvPr/>
        </p:nvSpPr>
        <p:spPr>
          <a:xfrm>
            <a:off x="666750" y="2571750"/>
            <a:ext cx="1162050" cy="228600"/>
          </a:xfrm>
          <a:prstGeom prst="rect">
            <a:avLst/>
          </a:prstGeom>
          <a:noFill/>
          <a:ln w="0">
            <a:noFill/>
          </a:ln>
        </p:spPr>
        <p:txBody>
          <a:bodyPr wrap="square" lIns="0" tIns="0" rIns="0" bIns="0" anchor="ctr">
            <a:normAutofit/>
          </a:bodyPr>
          <a:lstStyle/>
          <a:p>
            <a:pPr algn="ctr">
              <a:lnSpc>
                <a:spcPct val="100000"/>
              </a:lnSpc>
              <a:buNone/>
              <a:defRPr sz="1050" b="1">
                <a:solidFill>
                  <a:srgbClr val="FFFFFF"/>
                </a:solidFill>
                <a:latin typeface="Nimbus Sans"/>
                <a:ea typeface="Nimbus Sans"/>
                <a:cs typeface="Nimbus Sans"/>
              </a:defRPr>
            </a:pPr>
            <a:r>
              <a:rPr sz="1050" b="1">
                <a:solidFill>
                  <a:srgbClr val="FFFFFF"/>
                </a:solidFill>
                <a:latin typeface="Nimbus Sans"/>
                <a:ea typeface="Nimbus Sans"/>
                <a:cs typeface="Nimbus Sans"/>
              </a:rPr>
              <a:t>EXPLAIN</a:t>
            </a:r>
          </a:p>
        </p:txBody>
      </p:sp>
      <p:sp>
        <p:nvSpPr>
          <p:cNvPr id="11" name="Rectangle 10">
            <a:extLst>
              <a:ext uri="{FF2B5EF4-FFF2-40B4-BE49-F238E27FC236}">
                <a16:creationId xmlns:a16="http://schemas.microsoft.com/office/drawing/2014/main" id="{35036DB4-58C6-4665-B94C-5B4FF6395A6A}"/>
              </a:ext>
            </a:extLst>
          </p:cNvPr>
          <p:cNvSpPr>
            <a:spLocks noGrp="1"/>
          </p:cNvSpPr>
          <p:nvPr/>
        </p:nvSpPr>
        <p:spPr>
          <a:xfrm>
            <a:off x="2209800" y="2400300"/>
            <a:ext cx="8953500" cy="60960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Vomiting reduces extracellular and circulating volume. Venous return and preload fall, so stroke volume and cardiac output fall. The BP therefore falls unless vasoconstriction raises SVR sufficiently.</a:t>
            </a:r>
          </a:p>
        </p:txBody>
      </p:sp>
      <p:sp>
        <p:nvSpPr>
          <p:cNvPr id="12" name="Rectangle: Rounded Corners 11">
            <a:extLst>
              <a:ext uri="{FF2B5EF4-FFF2-40B4-BE49-F238E27FC236}">
                <a16:creationId xmlns:a16="http://schemas.microsoft.com/office/drawing/2014/main" id="{E04F8D1B-337A-42C7-8354-319942B3479D}"/>
              </a:ext>
            </a:extLst>
          </p:cNvPr>
          <p:cNvSpPr>
            <a:spLocks noGrp="1"/>
          </p:cNvSpPr>
          <p:nvPr/>
        </p:nvSpPr>
        <p:spPr>
          <a:xfrm>
            <a:off x="533400" y="3257550"/>
            <a:ext cx="1428750" cy="628650"/>
          </a:xfrm>
          <a:prstGeom prst="roundRect">
            <a:avLst>
              <a:gd name="adj" fmla="val 21212"/>
            </a:avLst>
          </a:prstGeom>
          <a:solidFill>
            <a:srgbClr val="745A9C"/>
          </a:solidFill>
          <a:ln w="0">
            <a:noFill/>
            <a:prstDash val="solid"/>
          </a:ln>
        </p:spPr>
        <p:txBody>
          <a:bodyPr/>
          <a:lstStyle/>
          <a:p>
            <a:endParaRPr lang="en-GB"/>
          </a:p>
        </p:txBody>
      </p:sp>
      <p:sp>
        <p:nvSpPr>
          <p:cNvPr id="13" name="Rectangle 12">
            <a:extLst>
              <a:ext uri="{FF2B5EF4-FFF2-40B4-BE49-F238E27FC236}">
                <a16:creationId xmlns:a16="http://schemas.microsoft.com/office/drawing/2014/main" id="{E7DE7707-E3D8-4FF9-B267-B28C2E0E46AB}"/>
              </a:ext>
            </a:extLst>
          </p:cNvPr>
          <p:cNvSpPr>
            <a:spLocks noGrp="1"/>
          </p:cNvSpPr>
          <p:nvPr/>
        </p:nvSpPr>
        <p:spPr>
          <a:xfrm>
            <a:off x="666750" y="3448050"/>
            <a:ext cx="1162050" cy="228600"/>
          </a:xfrm>
          <a:prstGeom prst="rect">
            <a:avLst/>
          </a:prstGeom>
          <a:noFill/>
          <a:ln w="0">
            <a:noFill/>
          </a:ln>
        </p:spPr>
        <p:txBody>
          <a:bodyPr wrap="square" lIns="0" tIns="0" rIns="0" bIns="0" anchor="ctr">
            <a:normAutofit/>
          </a:bodyPr>
          <a:lstStyle/>
          <a:p>
            <a:pPr algn="ctr">
              <a:lnSpc>
                <a:spcPct val="100000"/>
              </a:lnSpc>
              <a:buNone/>
              <a:defRPr sz="1050" b="1">
                <a:solidFill>
                  <a:srgbClr val="FFFFFF"/>
                </a:solidFill>
                <a:latin typeface="Nimbus Sans"/>
                <a:ea typeface="Nimbus Sans"/>
                <a:cs typeface="Nimbus Sans"/>
              </a:defRPr>
            </a:pPr>
            <a:r>
              <a:rPr sz="1050" b="1">
                <a:solidFill>
                  <a:srgbClr val="FFFFFF"/>
                </a:solidFill>
                <a:latin typeface="Nimbus Sans"/>
                <a:ea typeface="Nimbus Sans"/>
                <a:cs typeface="Nimbus Sans"/>
              </a:rPr>
              <a:t>CONNECT</a:t>
            </a:r>
          </a:p>
        </p:txBody>
      </p:sp>
      <p:sp>
        <p:nvSpPr>
          <p:cNvPr id="14" name="Rectangle 13">
            <a:extLst>
              <a:ext uri="{FF2B5EF4-FFF2-40B4-BE49-F238E27FC236}">
                <a16:creationId xmlns:a16="http://schemas.microsoft.com/office/drawing/2014/main" id="{89E56C7F-C988-4045-AC69-C88B5567CE0D}"/>
              </a:ext>
            </a:extLst>
          </p:cNvPr>
          <p:cNvSpPr>
            <a:spLocks noGrp="1"/>
          </p:cNvSpPr>
          <p:nvPr/>
        </p:nvSpPr>
        <p:spPr>
          <a:xfrm>
            <a:off x="2209800" y="3276600"/>
            <a:ext cx="8953500" cy="60960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Reduced carotid and aortic baroreceptor stretch increases sympathetic output: heart rate, contractility, arteriolar resistance and venous return rise. Low renal perfusion activates RAAS; ADH conserves water in collecting ducts.</a:t>
            </a:r>
          </a:p>
        </p:txBody>
      </p:sp>
      <p:sp>
        <p:nvSpPr>
          <p:cNvPr id="15" name="Rectangle: Rounded Corners 14">
            <a:extLst>
              <a:ext uri="{FF2B5EF4-FFF2-40B4-BE49-F238E27FC236}">
                <a16:creationId xmlns:a16="http://schemas.microsoft.com/office/drawing/2014/main" id="{EA86583B-0312-4547-8115-A4D3E4F62425}"/>
              </a:ext>
            </a:extLst>
          </p:cNvPr>
          <p:cNvSpPr>
            <a:spLocks noGrp="1"/>
          </p:cNvSpPr>
          <p:nvPr/>
        </p:nvSpPr>
        <p:spPr>
          <a:xfrm>
            <a:off x="533400" y="4133850"/>
            <a:ext cx="1428750" cy="628650"/>
          </a:xfrm>
          <a:prstGeom prst="roundRect">
            <a:avLst>
              <a:gd name="adj" fmla="val 21212"/>
            </a:avLst>
          </a:prstGeom>
          <a:solidFill>
            <a:srgbClr val="4477AA"/>
          </a:solidFill>
          <a:ln w="0">
            <a:noFill/>
            <a:prstDash val="solid"/>
          </a:ln>
        </p:spPr>
        <p:txBody>
          <a:bodyPr/>
          <a:lstStyle/>
          <a:p>
            <a:endParaRPr lang="en-GB"/>
          </a:p>
        </p:txBody>
      </p:sp>
      <p:sp>
        <p:nvSpPr>
          <p:cNvPr id="16" name="Rectangle 15">
            <a:extLst>
              <a:ext uri="{FF2B5EF4-FFF2-40B4-BE49-F238E27FC236}">
                <a16:creationId xmlns:a16="http://schemas.microsoft.com/office/drawing/2014/main" id="{20572322-8570-4BC2-BA8F-CAFD5FF2ABF5}"/>
              </a:ext>
            </a:extLst>
          </p:cNvPr>
          <p:cNvSpPr>
            <a:spLocks noGrp="1"/>
          </p:cNvSpPr>
          <p:nvPr/>
        </p:nvSpPr>
        <p:spPr>
          <a:xfrm>
            <a:off x="666750" y="4324350"/>
            <a:ext cx="1162050" cy="228600"/>
          </a:xfrm>
          <a:prstGeom prst="rect">
            <a:avLst/>
          </a:prstGeom>
          <a:noFill/>
          <a:ln w="0">
            <a:noFill/>
          </a:ln>
        </p:spPr>
        <p:txBody>
          <a:bodyPr wrap="square" lIns="0" tIns="0" rIns="0" bIns="0" anchor="ctr">
            <a:normAutofit/>
          </a:bodyPr>
          <a:lstStyle/>
          <a:p>
            <a:pPr algn="ctr">
              <a:lnSpc>
                <a:spcPct val="100000"/>
              </a:lnSpc>
              <a:buNone/>
              <a:defRPr sz="1050" b="1">
                <a:solidFill>
                  <a:srgbClr val="FFFFFF"/>
                </a:solidFill>
                <a:latin typeface="Nimbus Sans"/>
                <a:ea typeface="Nimbus Sans"/>
                <a:cs typeface="Nimbus Sans"/>
              </a:defRPr>
            </a:pPr>
            <a:r>
              <a:rPr sz="1050" b="1">
                <a:solidFill>
                  <a:srgbClr val="FFFFFF"/>
                </a:solidFill>
                <a:latin typeface="Nimbus Sans"/>
                <a:ea typeface="Nimbus Sans"/>
                <a:cs typeface="Nimbus Sans"/>
              </a:rPr>
              <a:t>EVIDENCE</a:t>
            </a:r>
          </a:p>
        </p:txBody>
      </p:sp>
      <p:sp>
        <p:nvSpPr>
          <p:cNvPr id="17" name="Rectangle 16">
            <a:extLst>
              <a:ext uri="{FF2B5EF4-FFF2-40B4-BE49-F238E27FC236}">
                <a16:creationId xmlns:a16="http://schemas.microsoft.com/office/drawing/2014/main" id="{EB0BEF0F-0882-4D34-8829-55D5B521E598}"/>
              </a:ext>
            </a:extLst>
          </p:cNvPr>
          <p:cNvSpPr>
            <a:spLocks noGrp="1"/>
          </p:cNvSpPr>
          <p:nvPr/>
        </p:nvSpPr>
        <p:spPr>
          <a:xfrm>
            <a:off x="2209800" y="4152900"/>
            <a:ext cx="8953500" cy="609600"/>
          </a:xfrm>
          <a:prstGeom prst="rect">
            <a:avLst/>
          </a:prstGeom>
          <a:noFill/>
          <a:ln w="0">
            <a:noFill/>
          </a:ln>
        </p:spPr>
        <p:txBody>
          <a:bodyPr wrap="square" lIns="0" tIns="0" rIns="0" bIns="0" anchor="t">
            <a:normAutofit/>
          </a:bodyPr>
          <a:lstStyle/>
          <a:p>
            <a:pPr algn="l">
              <a:lnSpc>
                <a:spcPct val="100000"/>
              </a:lnSpc>
              <a:buNone/>
              <a:defRPr sz="1275" b="0">
                <a:solidFill>
                  <a:srgbClr val="183042"/>
                </a:solidFill>
                <a:latin typeface="Nimbus Sans"/>
                <a:ea typeface="Nimbus Sans"/>
                <a:cs typeface="Nimbus Sans"/>
              </a:defRPr>
            </a:pPr>
            <a:r>
              <a:rPr sz="1275" b="0">
                <a:solidFill>
                  <a:srgbClr val="183042"/>
                </a:solidFill>
                <a:latin typeface="Nimbus Sans"/>
                <a:ea typeface="Nimbus Sans"/>
                <a:cs typeface="Nimbus Sans"/>
              </a:rPr>
              <a:t>Tachycardia, cool peripheries and low urine output fit compensation, but technique, cuff size, posture, trend, medicines, symptoms and other causes of hypotension still need evaluation.</a:t>
            </a:r>
          </a:p>
        </p:txBody>
      </p:sp>
      <p:sp>
        <p:nvSpPr>
          <p:cNvPr id="18" name="Rectangle: Rounded Corners 17">
            <a:extLst>
              <a:ext uri="{FF2B5EF4-FFF2-40B4-BE49-F238E27FC236}">
                <a16:creationId xmlns:a16="http://schemas.microsoft.com/office/drawing/2014/main" id="{798BDBDC-B8AE-4ED0-8E24-16782C1C0F64}"/>
              </a:ext>
            </a:extLst>
          </p:cNvPr>
          <p:cNvSpPr>
            <a:spLocks noGrp="1"/>
          </p:cNvSpPr>
          <p:nvPr/>
        </p:nvSpPr>
        <p:spPr>
          <a:xfrm>
            <a:off x="533400" y="5010150"/>
            <a:ext cx="1428750" cy="628650"/>
          </a:xfrm>
          <a:prstGeom prst="roundRect">
            <a:avLst>
              <a:gd name="adj" fmla="val 21212"/>
            </a:avLst>
          </a:prstGeom>
          <a:solidFill>
            <a:srgbClr val="4D8B68"/>
          </a:solidFill>
          <a:ln w="0">
            <a:noFill/>
            <a:prstDash val="solid"/>
          </a:ln>
        </p:spPr>
        <p:txBody>
          <a:bodyPr/>
          <a:lstStyle/>
          <a:p>
            <a:endParaRPr lang="en-GB"/>
          </a:p>
        </p:txBody>
      </p:sp>
      <p:sp>
        <p:nvSpPr>
          <p:cNvPr id="19" name="Rectangle 18">
            <a:extLst>
              <a:ext uri="{FF2B5EF4-FFF2-40B4-BE49-F238E27FC236}">
                <a16:creationId xmlns:a16="http://schemas.microsoft.com/office/drawing/2014/main" id="{CD303ABA-24DE-4032-ACA4-38025ADDA3AB}"/>
              </a:ext>
            </a:extLst>
          </p:cNvPr>
          <p:cNvSpPr>
            <a:spLocks noGrp="1"/>
          </p:cNvSpPr>
          <p:nvPr/>
        </p:nvSpPr>
        <p:spPr>
          <a:xfrm>
            <a:off x="666750" y="5200650"/>
            <a:ext cx="1162050" cy="228600"/>
          </a:xfrm>
          <a:prstGeom prst="rect">
            <a:avLst/>
          </a:prstGeom>
          <a:noFill/>
          <a:ln w="0">
            <a:noFill/>
          </a:ln>
        </p:spPr>
        <p:txBody>
          <a:bodyPr wrap="square" lIns="0" tIns="0" rIns="0" bIns="0" anchor="ctr">
            <a:normAutofit/>
          </a:bodyPr>
          <a:lstStyle/>
          <a:p>
            <a:pPr algn="ctr">
              <a:lnSpc>
                <a:spcPct val="100000"/>
              </a:lnSpc>
              <a:buNone/>
              <a:defRPr sz="1050" b="1">
                <a:solidFill>
                  <a:srgbClr val="FFFFFF"/>
                </a:solidFill>
                <a:latin typeface="Nimbus Sans"/>
                <a:ea typeface="Nimbus Sans"/>
                <a:cs typeface="Nimbus Sans"/>
              </a:defRPr>
            </a:pPr>
            <a:r>
              <a:rPr sz="1050" b="1">
                <a:solidFill>
                  <a:srgbClr val="FFFFFF"/>
                </a:solidFill>
                <a:latin typeface="Nimbus Sans"/>
                <a:ea typeface="Nimbus Sans"/>
                <a:cs typeface="Nimbus Sans"/>
              </a:rPr>
              <a:t>CONCLUDE</a:t>
            </a:r>
          </a:p>
        </p:txBody>
      </p:sp>
      <p:sp>
        <p:nvSpPr>
          <p:cNvPr id="20" name="Rectangle 19">
            <a:extLst>
              <a:ext uri="{FF2B5EF4-FFF2-40B4-BE49-F238E27FC236}">
                <a16:creationId xmlns:a16="http://schemas.microsoft.com/office/drawing/2014/main" id="{E096B4E5-BA52-496B-913E-C71D75C4ECFA}"/>
              </a:ext>
            </a:extLst>
          </p:cNvPr>
          <p:cNvSpPr>
            <a:spLocks noGrp="1"/>
          </p:cNvSpPr>
          <p:nvPr/>
        </p:nvSpPr>
        <p:spPr>
          <a:xfrm>
            <a:off x="2209800" y="5029200"/>
            <a:ext cx="8953500" cy="609600"/>
          </a:xfrm>
          <a:prstGeom prst="rect">
            <a:avLst/>
          </a:prstGeom>
          <a:noFill/>
          <a:ln w="0">
            <a:noFill/>
          </a:ln>
        </p:spPr>
        <p:txBody>
          <a:bodyPr wrap="square" lIns="0" tIns="0" rIns="0" bIns="0" anchor="t">
            <a:normAutofit/>
          </a:bodyPr>
          <a:lstStyle/>
          <a:p>
            <a:pPr algn="l">
              <a:lnSpc>
                <a:spcPct val="100000"/>
              </a:lnSpc>
              <a:buNone/>
              <a:defRPr sz="1275" b="1">
                <a:solidFill>
                  <a:srgbClr val="183042"/>
                </a:solidFill>
                <a:latin typeface="Nimbus Sans"/>
                <a:ea typeface="Nimbus Sans"/>
                <a:cs typeface="Nimbus Sans"/>
              </a:defRPr>
            </a:pPr>
            <a:r>
              <a:rPr sz="1275" b="1">
                <a:solidFill>
                  <a:srgbClr val="183042"/>
                </a:solidFill>
                <a:latin typeface="Nimbus Sans"/>
                <a:ea typeface="Nimbus Sans"/>
                <a:cs typeface="Nimbus Sans"/>
              </a:rPr>
              <a:t>The pattern is consistent with reduced circulating volume with active compensation, but the persistent low BP may indicate inadequate compensation. I would repeat correctly, assess perfusion and symptoms, document and escalate promptly within policy.</a:t>
            </a:r>
          </a:p>
        </p:txBody>
      </p:sp>
      <p:sp>
        <p:nvSpPr>
          <p:cNvPr id="21" name="Rectangle: Rounded Corners 20">
            <a:extLst>
              <a:ext uri="{FF2B5EF4-FFF2-40B4-BE49-F238E27FC236}">
                <a16:creationId xmlns:a16="http://schemas.microsoft.com/office/drawing/2014/main" id="{0EC25656-E134-4332-982C-AE5DDC2B7E80}"/>
              </a:ext>
            </a:extLst>
          </p:cNvPr>
          <p:cNvSpPr>
            <a:spLocks noGrp="1"/>
          </p:cNvSpPr>
          <p:nvPr/>
        </p:nvSpPr>
        <p:spPr>
          <a:xfrm>
            <a:off x="533400" y="6000750"/>
            <a:ext cx="10744200" cy="285750"/>
          </a:xfrm>
          <a:prstGeom prst="roundRect">
            <a:avLst>
              <a:gd name="adj" fmla="val 33333"/>
            </a:avLst>
          </a:prstGeom>
          <a:solidFill>
            <a:srgbClr val="E7F3EC"/>
          </a:solidFill>
          <a:ln w="0">
            <a:noFill/>
            <a:prstDash val="solid"/>
          </a:ln>
        </p:spPr>
        <p:txBody>
          <a:bodyPr/>
          <a:lstStyle/>
          <a:p>
            <a:endParaRPr lang="en-GB"/>
          </a:p>
        </p:txBody>
      </p:sp>
      <p:sp>
        <p:nvSpPr>
          <p:cNvPr id="22" name="Rectangle 21">
            <a:extLst>
              <a:ext uri="{FF2B5EF4-FFF2-40B4-BE49-F238E27FC236}">
                <a16:creationId xmlns:a16="http://schemas.microsoft.com/office/drawing/2014/main" id="{81A3E3A0-D609-4FEA-A033-5502FDC160E1}"/>
              </a:ext>
            </a:extLst>
          </p:cNvPr>
          <p:cNvSpPr>
            <a:spLocks noGrp="1"/>
          </p:cNvSpPr>
          <p:nvPr/>
        </p:nvSpPr>
        <p:spPr>
          <a:xfrm>
            <a:off x="685800" y="6057900"/>
            <a:ext cx="10439400" cy="171450"/>
          </a:xfrm>
          <a:prstGeom prst="rect">
            <a:avLst/>
          </a:prstGeom>
          <a:noFill/>
          <a:ln w="0">
            <a:noFill/>
          </a:ln>
        </p:spPr>
        <p:txBody>
          <a:bodyPr wrap="square" lIns="0" tIns="0" rIns="0" bIns="0" anchor="t">
            <a:normAutofit/>
          </a:bodyPr>
          <a:lstStyle/>
          <a:p>
            <a:pPr algn="ctr">
              <a:lnSpc>
                <a:spcPct val="100000"/>
              </a:lnSpc>
              <a:buNone/>
              <a:defRPr sz="1050" b="1">
                <a:solidFill>
                  <a:srgbClr val="4D8B68"/>
                </a:solidFill>
                <a:latin typeface="Nimbus Sans"/>
                <a:ea typeface="Nimbus Sans"/>
                <a:cs typeface="Nimbus Sans"/>
              </a:defRPr>
            </a:pPr>
            <a:r>
              <a:rPr sz="1050" b="1">
                <a:solidFill>
                  <a:srgbClr val="4D8B68"/>
                </a:solidFill>
                <a:latin typeface="Nimbus Sans"/>
                <a:ea typeface="Nimbus Sans"/>
                <a:cs typeface="Nimbus Sans"/>
              </a:rPr>
              <a:t>Why this works: every claim states a mechanism and ties it to an observation or a limitation.</a:t>
            </a:r>
          </a:p>
        </p:txBody>
      </p:sp>
    </p:spTree>
    <p:extLst>
      <p:ext uri="{BB962C8B-B14F-4D97-AF65-F5344CB8AC3E}">
        <p14:creationId xmlns:p14="http://schemas.microsoft.com/office/powerpoint/2010/main" val="696575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ce163182-9ffc-4bcc-9d9a-c6af5b58684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EDC92A4854F54BB239D23D7A986030" ma:contentTypeVersion="17" ma:contentTypeDescription="Create a new document." ma:contentTypeScope="" ma:versionID="e92b2b5da55a23042d0a040fe528ccbf">
  <xsd:schema xmlns:xsd="http://www.w3.org/2001/XMLSchema" xmlns:xs="http://www.w3.org/2001/XMLSchema" xmlns:p="http://schemas.microsoft.com/office/2006/metadata/properties" xmlns:ns3="741459c1-fc13-496f-a31c-ce7560468e89" xmlns:ns4="ce163182-9ffc-4bcc-9d9a-c6af5b586840" targetNamespace="http://schemas.microsoft.com/office/2006/metadata/properties" ma:root="true" ma:fieldsID="d6c7720d823c429b6aef1e542f301c30" ns3:_="" ns4:_="">
    <xsd:import namespace="741459c1-fc13-496f-a31c-ce7560468e89"/>
    <xsd:import namespace="ce163182-9ffc-4bcc-9d9a-c6af5b58684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AutoKeyPoints" minOccurs="0"/>
                <xsd:element ref="ns4:MediaServiceKeyPoints" minOccurs="0"/>
                <xsd:element ref="ns4:MediaServiceGenerationTime" minOccurs="0"/>
                <xsd:element ref="ns4:MediaServiceEventHashCode" minOccurs="0"/>
                <xsd:element ref="ns4:MediaServiceDateTaken" minOccurs="0"/>
                <xsd:element ref="ns4:MediaLengthInSeconds" minOccurs="0"/>
                <xsd:element ref="ns4:MediaServiceSearchProperties" minOccurs="0"/>
                <xsd:element ref="ns4:_activity" minOccurs="0"/>
                <xsd:element ref="ns4:MediaServiceObjectDetectorVersion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1459c1-fc13-496f-a31c-ce7560468e8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e163182-9ffc-4bcc-9d9a-c6af5b58684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681684-02CF-461B-8387-4F0A8FD2BF39}">
  <ds:schemaRefs>
    <ds:schemaRef ds:uri="http://schemas.microsoft.com/sharepoint/v3/contenttype/forms"/>
  </ds:schemaRefs>
</ds:datastoreItem>
</file>

<file path=customXml/itemProps2.xml><?xml version="1.0" encoding="utf-8"?>
<ds:datastoreItem xmlns:ds="http://schemas.openxmlformats.org/officeDocument/2006/customXml" ds:itemID="{7C7A52E4-B1C3-4CE6-878B-943D16AEADE3}">
  <ds:schemaRefs>
    <ds:schemaRef ds:uri="http://schemas.microsoft.com/office/2006/documentManagement/types"/>
    <ds:schemaRef ds:uri="741459c1-fc13-496f-a31c-ce7560468e89"/>
    <ds:schemaRef ds:uri="http://purl.org/dc/elements/1.1/"/>
    <ds:schemaRef ds:uri="http://schemas.microsoft.com/office/infopath/2007/PartnerControls"/>
    <ds:schemaRef ds:uri="http://schemas.openxmlformats.org/package/2006/metadata/core-properties"/>
    <ds:schemaRef ds:uri="ce163182-9ffc-4bcc-9d9a-c6af5b586840"/>
    <ds:schemaRef ds:uri="http://purl.org/dc/dcmitype/"/>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B3508A43-6674-4DCA-BE1A-FD2CF9A8B7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1459c1-fc13-496f-a31c-ce7560468e89"/>
    <ds:schemaRef ds:uri="ce163182-9ffc-4bcc-9d9a-c6af5b58684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157</TotalTime>
  <Words>10724</Words>
  <Application>Microsoft Office PowerPoint</Application>
  <PresentationFormat>Widescreen</PresentationFormat>
  <Paragraphs>1290</Paragraphs>
  <Slides>85</Slides>
  <Notes>62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85</vt:i4>
      </vt:variant>
    </vt:vector>
  </HeadingPairs>
  <TitlesOfParts>
    <vt:vector size="90" baseType="lpstr">
      <vt:lpstr>Aptos</vt:lpstr>
      <vt:lpstr>Aptos Display</vt:lpstr>
      <vt:lpstr>Arial</vt:lpstr>
      <vt:lpstr>Nimbus Sans</vt:lpstr>
      <vt:lpstr>Office Theme</vt:lpstr>
      <vt:lpstr>PowerPoint Presentation</vt:lpstr>
      <vt:lpstr>PowerPoint Presentation</vt:lpstr>
      <vt:lpstr>PowerPoint Presentation</vt:lpstr>
      <vt:lpstr>PowerPoint Presentation</vt:lpstr>
      <vt:lpstr>PowerPoint Presentation</vt:lpstr>
      <vt:lpstr>Circuits</vt:lpstr>
      <vt:lpstr>Blood pressure </vt:lpstr>
      <vt:lpstr>PowerPoint Presentation</vt:lpstr>
      <vt:lpstr>MAP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The Body Likes a pH of 7.35–7.45</vt:lpstr>
      <vt:lpstr>How Chemoreceptors Link to Blood Pressure &amp; CO₂ Removal</vt:lpstr>
      <vt:lpstr>Peripheral chemoreceptors also activate the sympathetic nervous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Fluid Loss and Homeostasis</vt:lpstr>
      <vt:lpstr>How Fluid Loss Affects Pulse and Blood Pressure</vt:lpstr>
      <vt:lpstr>Why Urine Output Falls</vt:lpstr>
      <vt:lpstr>What to Repeat, Check or Escalate </vt:lpstr>
      <vt:lpstr>PowerPoint Presentation</vt:lpstr>
      <vt:lpstr>PowerPoint Presentation</vt:lpstr>
      <vt:lpstr>Patient Snapshot</vt:lpstr>
      <vt:lpstr>DEFINE</vt:lpstr>
      <vt:lpstr>EXPLAIN</vt:lpstr>
      <vt:lpstr>Homeostasis: </vt:lpstr>
      <vt:lpstr>EVALUATE</vt:lpstr>
      <vt:lpstr>Evaluate Continued </vt:lpstr>
      <vt:lpstr>Most Defensible Interpretation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Felicity Peacock</dc:creator>
  <cp:lastModifiedBy>Felicity Peacock</cp:lastModifiedBy>
  <cp:revision>5</cp:revision>
  <dcterms:created xsi:type="dcterms:W3CDTF">2026-09-17T11:02:23Z</dcterms:created>
  <dcterms:modified xsi:type="dcterms:W3CDTF">2026-09-17T14:24:56Z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0x01010074EDC92A4854F54BB239D23D7A986030</vt:lpwstr>
  </property>
</Properties>
</file>