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64"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1/22/2018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1/22/2018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overrideClrMapping bg1="dk1" tx1="lt1" bg2="dk2" tx2="lt2" accent1="accent1" accent2="accent2" accent3="accent3" accent4="accent4" accent5="accent5" accent6="accent6" hlink="hlink" folHlink="folHlink"/>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tx1">
              <a:lumMod val="8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1/22/2018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overrideClrMapping bg1="dk1" tx1="lt1" bg2="dk2" tx2="lt2" accent1="accent1" accent2="accent2" accent3="accent3" accent4="accent4" accent5="accent5" accent6="accent6" hlink="hlink" folHlink="folHlink"/>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1/22/2018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spd="slow">
    <p:wipe/>
  </p:transition>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jstor.org/stable/526250" TargetMode="External"/><Relationship Id="rId2" Type="http://schemas.openxmlformats.org/officeDocument/2006/relationships/hyperlink" Target="http://www.jstor.org/stable/4128628" TargetMode="External"/><Relationship Id="rId1" Type="http://schemas.openxmlformats.org/officeDocument/2006/relationships/slideLayout" Target="../slideLayouts/slideLayout2.xml"/><Relationship Id="rId6" Type="http://schemas.openxmlformats.org/officeDocument/2006/relationships/hyperlink" Target="http://www.jstor.org/stable/507271" TargetMode="External"/><Relationship Id="rId5" Type="http://schemas.openxmlformats.org/officeDocument/2006/relationships/hyperlink" Target="http://www.jstor.org/710849" TargetMode="External"/><Relationship Id="rId4" Type="http://schemas.openxmlformats.org/officeDocument/2006/relationships/hyperlink" Target="http://www.jstor.org/stable/5068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EE921-F84A-46A8-8402-6018628BF857}"/>
              </a:ext>
            </a:extLst>
          </p:cNvPr>
          <p:cNvSpPr>
            <a:spLocks noGrp="1"/>
          </p:cNvSpPr>
          <p:nvPr>
            <p:ph type="ctrTitle"/>
          </p:nvPr>
        </p:nvSpPr>
        <p:spPr/>
        <p:txBody>
          <a:bodyPr>
            <a:noAutofit/>
          </a:bodyPr>
          <a:lstStyle/>
          <a:p>
            <a:r>
              <a:rPr lang="en-GB" sz="2800" dirty="0"/>
              <a:t>To what extent did cultural appropriation affect the development of jewellery in Britain from the Late iron-age Period to 150AD?</a:t>
            </a:r>
          </a:p>
        </p:txBody>
      </p:sp>
      <p:sp>
        <p:nvSpPr>
          <p:cNvPr id="3" name="Subtitle 2">
            <a:extLst>
              <a:ext uri="{FF2B5EF4-FFF2-40B4-BE49-F238E27FC236}">
                <a16:creationId xmlns:a16="http://schemas.microsoft.com/office/drawing/2014/main" id="{56F0415E-BDE3-4B93-9FFA-C0D3FB46C519}"/>
              </a:ext>
            </a:extLst>
          </p:cNvPr>
          <p:cNvSpPr>
            <a:spLocks noGrp="1"/>
          </p:cNvSpPr>
          <p:nvPr>
            <p:ph type="subTitle" idx="1"/>
          </p:nvPr>
        </p:nvSpPr>
        <p:spPr/>
        <p:txBody>
          <a:bodyPr/>
          <a:lstStyle/>
          <a:p>
            <a:r>
              <a:rPr lang="en-GB" dirty="0"/>
              <a:t>By Elizabeth Webster</a:t>
            </a:r>
          </a:p>
        </p:txBody>
      </p:sp>
    </p:spTree>
    <p:extLst>
      <p:ext uri="{BB962C8B-B14F-4D97-AF65-F5344CB8AC3E}">
        <p14:creationId xmlns:p14="http://schemas.microsoft.com/office/powerpoint/2010/main" val="193057665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02232-0A8F-4410-92AC-6E86AA0A982E}"/>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656612C7-D04F-443E-9EC3-5F60B5A833C2}"/>
              </a:ext>
            </a:extLst>
          </p:cNvPr>
          <p:cNvSpPr>
            <a:spLocks noGrp="1"/>
          </p:cNvSpPr>
          <p:nvPr>
            <p:ph idx="1"/>
          </p:nvPr>
        </p:nvSpPr>
        <p:spPr>
          <a:xfrm>
            <a:off x="2231136" y="2638045"/>
            <a:ext cx="7729728" cy="2517052"/>
          </a:xfrm>
        </p:spPr>
        <p:txBody>
          <a:bodyPr>
            <a:normAutofit/>
          </a:bodyPr>
          <a:lstStyle/>
          <a:p>
            <a:r>
              <a:rPr lang="en-GB" dirty="0"/>
              <a:t>This dissertation is split into chapters; each chapter tackling a different issues topic; in regards to scholarship, available evidence and parts of the arguments which add up together </a:t>
            </a:r>
          </a:p>
        </p:txBody>
      </p:sp>
    </p:spTree>
    <p:extLst>
      <p:ext uri="{BB962C8B-B14F-4D97-AF65-F5344CB8AC3E}">
        <p14:creationId xmlns:p14="http://schemas.microsoft.com/office/powerpoint/2010/main" val="351806800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842CA-1C32-49F6-880F-1AC6731ACC69}"/>
              </a:ext>
            </a:extLst>
          </p:cNvPr>
          <p:cNvSpPr>
            <a:spLocks noGrp="1"/>
          </p:cNvSpPr>
          <p:nvPr>
            <p:ph type="title"/>
          </p:nvPr>
        </p:nvSpPr>
        <p:spPr/>
        <p:txBody>
          <a:bodyPr/>
          <a:lstStyle/>
          <a:p>
            <a:r>
              <a:rPr lang="en-GB" dirty="0"/>
              <a:t>Introduction to the topic</a:t>
            </a:r>
          </a:p>
        </p:txBody>
      </p:sp>
      <p:sp>
        <p:nvSpPr>
          <p:cNvPr id="3" name="Content Placeholder 2">
            <a:extLst>
              <a:ext uri="{FF2B5EF4-FFF2-40B4-BE49-F238E27FC236}">
                <a16:creationId xmlns:a16="http://schemas.microsoft.com/office/drawing/2014/main" id="{5DA06FEA-01AB-4871-B40E-99F34D9FDDCD}"/>
              </a:ext>
            </a:extLst>
          </p:cNvPr>
          <p:cNvSpPr>
            <a:spLocks noGrp="1"/>
          </p:cNvSpPr>
          <p:nvPr>
            <p:ph idx="1"/>
          </p:nvPr>
        </p:nvSpPr>
        <p:spPr>
          <a:xfrm>
            <a:off x="1642533" y="2153412"/>
            <a:ext cx="8805333" cy="4704588"/>
          </a:xfrm>
        </p:spPr>
        <p:txBody>
          <a:bodyPr>
            <a:normAutofit/>
          </a:bodyPr>
          <a:lstStyle/>
          <a:p>
            <a:r>
              <a:rPr lang="en-GB" dirty="0"/>
              <a:t>The study of native and Romano-British culture is a wide-ranging topic. As is the topic of metal working. Therefore, in order to create an in-depth analysis of both topics combined; this essay will focus on the theory of cultural appropriation and its effect on 3 specific jewellery types: fibulae, rings and hairpins. There is a featured chapter on pre-existing traditions to illuminate the developments already underway in Britain during the Iron-Age period, traditions which will then be compared against developments made during the early period of Roman occupancy, in an attempt to understand the role played by cultural appropriation. This dissertation aims to prove that, cultural appropriation had little effect on the ‘industry’ of jewellery making, despite, the Roman invasion seeming to have acted as a catalyst by opening Britain up to the global market. </a:t>
            </a:r>
          </a:p>
        </p:txBody>
      </p:sp>
    </p:spTree>
    <p:extLst>
      <p:ext uri="{BB962C8B-B14F-4D97-AF65-F5344CB8AC3E}">
        <p14:creationId xmlns:p14="http://schemas.microsoft.com/office/powerpoint/2010/main" val="192358025"/>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11666-2849-4A95-8341-8E0682664A2D}"/>
              </a:ext>
            </a:extLst>
          </p:cNvPr>
          <p:cNvSpPr>
            <a:spLocks noGrp="1"/>
          </p:cNvSpPr>
          <p:nvPr>
            <p:ph type="title"/>
          </p:nvPr>
        </p:nvSpPr>
        <p:spPr/>
        <p:txBody>
          <a:bodyPr/>
          <a:lstStyle/>
          <a:p>
            <a:r>
              <a:rPr lang="en-GB" dirty="0"/>
              <a:t>Chapter 1: methodology and theory.</a:t>
            </a:r>
          </a:p>
        </p:txBody>
      </p:sp>
      <p:sp>
        <p:nvSpPr>
          <p:cNvPr id="3" name="Content Placeholder 2">
            <a:extLst>
              <a:ext uri="{FF2B5EF4-FFF2-40B4-BE49-F238E27FC236}">
                <a16:creationId xmlns:a16="http://schemas.microsoft.com/office/drawing/2014/main" id="{55F235BC-B98E-423C-AAAC-CA0CF18F10C1}"/>
              </a:ext>
            </a:extLst>
          </p:cNvPr>
          <p:cNvSpPr>
            <a:spLocks noGrp="1"/>
          </p:cNvSpPr>
          <p:nvPr>
            <p:ph idx="1"/>
          </p:nvPr>
        </p:nvSpPr>
        <p:spPr>
          <a:xfrm>
            <a:off x="0" y="2638044"/>
            <a:ext cx="12191999" cy="4219956"/>
          </a:xfrm>
        </p:spPr>
        <p:txBody>
          <a:bodyPr>
            <a:normAutofit/>
          </a:bodyPr>
          <a:lstStyle/>
          <a:p>
            <a:r>
              <a:rPr lang="en-GB" dirty="0"/>
              <a:t>The point of this chapter is to introduce the methodological and theoretical approaches which will most commonly be applied throughout the dissertation. </a:t>
            </a:r>
          </a:p>
          <a:p>
            <a:r>
              <a:rPr lang="en-GB" dirty="0"/>
              <a:t>For this chapter the main scholarship used comes from Johnson’s introduction to archaeological theory and Webster’s “Creolizing Roman provinces.”</a:t>
            </a:r>
          </a:p>
          <a:p>
            <a:r>
              <a:rPr lang="en-GB" dirty="0"/>
              <a:t>An issue which arises it that the terms applied to cultural theories are heavily debated in regards to their appropriateness. In an attempt to reconcile the theories I decided to apply the theory of cultural appropriation in reference to jewellery development as it does not exclude other theories, such as Bricolage. </a:t>
            </a:r>
          </a:p>
          <a:p>
            <a:r>
              <a:rPr lang="en-GB" dirty="0"/>
              <a:t>This chapter serves as not only an introduction on to theory but also as an introduction to some scientific/archaeological terminology and to the methodology used throughout to select evidence and how it is used to quantify development. </a:t>
            </a:r>
          </a:p>
          <a:p>
            <a:pPr marL="0" indent="0">
              <a:buNone/>
            </a:pPr>
            <a:endParaRPr lang="en-GB" dirty="0"/>
          </a:p>
        </p:txBody>
      </p:sp>
    </p:spTree>
    <p:extLst>
      <p:ext uri="{BB962C8B-B14F-4D97-AF65-F5344CB8AC3E}">
        <p14:creationId xmlns:p14="http://schemas.microsoft.com/office/powerpoint/2010/main" val="7692960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503A3-7F62-47C6-9B3F-A05970A6E9D5}"/>
              </a:ext>
            </a:extLst>
          </p:cNvPr>
          <p:cNvSpPr>
            <a:spLocks noGrp="1"/>
          </p:cNvSpPr>
          <p:nvPr>
            <p:ph type="title"/>
          </p:nvPr>
        </p:nvSpPr>
        <p:spPr/>
        <p:txBody>
          <a:bodyPr/>
          <a:lstStyle/>
          <a:p>
            <a:r>
              <a:rPr lang="en-GB" dirty="0"/>
              <a:t>Chapter 2: ‘Celtic’ tradition</a:t>
            </a:r>
          </a:p>
        </p:txBody>
      </p:sp>
      <p:sp>
        <p:nvSpPr>
          <p:cNvPr id="3" name="Content Placeholder 2">
            <a:extLst>
              <a:ext uri="{FF2B5EF4-FFF2-40B4-BE49-F238E27FC236}">
                <a16:creationId xmlns:a16="http://schemas.microsoft.com/office/drawing/2014/main" id="{D75605BE-AB68-411E-A60F-5CD9BB3704F3}"/>
              </a:ext>
            </a:extLst>
          </p:cNvPr>
          <p:cNvSpPr>
            <a:spLocks noGrp="1"/>
          </p:cNvSpPr>
          <p:nvPr>
            <p:ph idx="1"/>
          </p:nvPr>
        </p:nvSpPr>
        <p:spPr>
          <a:xfrm>
            <a:off x="0" y="2716120"/>
            <a:ext cx="12192000" cy="5893308"/>
          </a:xfrm>
        </p:spPr>
        <p:txBody>
          <a:bodyPr/>
          <a:lstStyle/>
          <a:p>
            <a:r>
              <a:rPr lang="en-GB" dirty="0"/>
              <a:t>This chapter aims to explain the already existing native traditions of jewellery making during the pre-Roman Iron Age period in Britain. </a:t>
            </a:r>
          </a:p>
          <a:p>
            <a:r>
              <a:rPr lang="en-GB" dirty="0" err="1"/>
              <a:t>Northover’s</a:t>
            </a:r>
            <a:r>
              <a:rPr lang="en-GB" dirty="0"/>
              <a:t> “The technology of metalwork. Bronze and gold.” and Champion’s “Jewellery and adornment.” will be used to form the foundation of this chapters opening argument. </a:t>
            </a:r>
          </a:p>
          <a:p>
            <a:r>
              <a:rPr lang="en-GB" dirty="0"/>
              <a:t>The main primary evidence discussed within this chapter is the cannel coal band and Oldbury type glass beads found at the Vale of Glamorgan. </a:t>
            </a:r>
          </a:p>
          <a:p>
            <a:r>
              <a:rPr lang="en-GB" dirty="0"/>
              <a:t>This chapter contributes to the overall argument by cementing the tradition of jewellery making and demonstrating pre-existing relationships with other countries thus showing what developments occurred.</a:t>
            </a:r>
          </a:p>
          <a:p>
            <a:r>
              <a:rPr lang="en-GB" dirty="0"/>
              <a:t>Scholarly debates in this chapter centre around the origins of certain evidence. In order to address this issue, this chapter used chemical analysis of items found, to determine origin.</a:t>
            </a:r>
          </a:p>
        </p:txBody>
      </p:sp>
      <p:pic>
        <p:nvPicPr>
          <p:cNvPr id="4" name="Picture 3">
            <a:extLst>
              <a:ext uri="{FF2B5EF4-FFF2-40B4-BE49-F238E27FC236}">
                <a16:creationId xmlns:a16="http://schemas.microsoft.com/office/drawing/2014/main" id="{2F8C0E79-A8DF-4540-9131-F64B676FA19D}"/>
              </a:ext>
            </a:extLst>
          </p:cNvPr>
          <p:cNvPicPr>
            <a:picLocks noChangeAspect="1"/>
          </p:cNvPicPr>
          <p:nvPr/>
        </p:nvPicPr>
        <p:blipFill rotWithShape="1">
          <a:blip r:embed="rId2"/>
          <a:srcRect r="35250" b="5672"/>
          <a:stretch/>
        </p:blipFill>
        <p:spPr>
          <a:xfrm>
            <a:off x="-1" y="887910"/>
            <a:ext cx="2405575" cy="1265501"/>
          </a:xfrm>
          <a:prstGeom prst="rect">
            <a:avLst/>
          </a:prstGeom>
        </p:spPr>
      </p:pic>
      <p:sp>
        <p:nvSpPr>
          <p:cNvPr id="5" name="TextBox 4">
            <a:extLst>
              <a:ext uri="{FF2B5EF4-FFF2-40B4-BE49-F238E27FC236}">
                <a16:creationId xmlns:a16="http://schemas.microsoft.com/office/drawing/2014/main" id="{AA50C908-3662-480F-BD04-314EF4DBC97C}"/>
              </a:ext>
            </a:extLst>
          </p:cNvPr>
          <p:cNvSpPr txBox="1"/>
          <p:nvPr/>
        </p:nvSpPr>
        <p:spPr>
          <a:xfrm>
            <a:off x="0" y="2153412"/>
            <a:ext cx="2405575" cy="307777"/>
          </a:xfrm>
          <a:prstGeom prst="rect">
            <a:avLst/>
          </a:prstGeom>
          <a:noFill/>
        </p:spPr>
        <p:txBody>
          <a:bodyPr wrap="square" rtlCol="0">
            <a:spAutoFit/>
          </a:bodyPr>
          <a:lstStyle/>
          <a:p>
            <a:r>
              <a:rPr lang="en-GB" sz="700" dirty="0"/>
              <a:t>https://www.tes.com/lessons/tOIhUJKcNCdRuw/british-history-from-prehistoric-britain-to-the-celts</a:t>
            </a:r>
          </a:p>
        </p:txBody>
      </p:sp>
      <p:pic>
        <p:nvPicPr>
          <p:cNvPr id="6" name="Picture 5">
            <a:extLst>
              <a:ext uri="{FF2B5EF4-FFF2-40B4-BE49-F238E27FC236}">
                <a16:creationId xmlns:a16="http://schemas.microsoft.com/office/drawing/2014/main" id="{9358D04D-F744-4CB6-AB12-739814EA3779}"/>
              </a:ext>
            </a:extLst>
          </p:cNvPr>
          <p:cNvPicPr>
            <a:picLocks noChangeAspect="1"/>
          </p:cNvPicPr>
          <p:nvPr/>
        </p:nvPicPr>
        <p:blipFill>
          <a:blip r:embed="rId3"/>
          <a:stretch>
            <a:fillRect/>
          </a:stretch>
        </p:blipFill>
        <p:spPr>
          <a:xfrm>
            <a:off x="9786425" y="887911"/>
            <a:ext cx="2405575" cy="1265501"/>
          </a:xfrm>
          <a:prstGeom prst="rect">
            <a:avLst/>
          </a:prstGeom>
        </p:spPr>
      </p:pic>
      <p:sp>
        <p:nvSpPr>
          <p:cNvPr id="7" name="TextBox 6">
            <a:extLst>
              <a:ext uri="{FF2B5EF4-FFF2-40B4-BE49-F238E27FC236}">
                <a16:creationId xmlns:a16="http://schemas.microsoft.com/office/drawing/2014/main" id="{4924836C-22E6-4EFE-B683-999F2480E6E5}"/>
              </a:ext>
            </a:extLst>
          </p:cNvPr>
          <p:cNvSpPr txBox="1"/>
          <p:nvPr/>
        </p:nvSpPr>
        <p:spPr>
          <a:xfrm>
            <a:off x="9786425" y="2153412"/>
            <a:ext cx="2405575" cy="200055"/>
          </a:xfrm>
          <a:prstGeom prst="rect">
            <a:avLst/>
          </a:prstGeom>
          <a:noFill/>
        </p:spPr>
        <p:txBody>
          <a:bodyPr wrap="square" rtlCol="0">
            <a:spAutoFit/>
          </a:bodyPr>
          <a:lstStyle/>
          <a:p>
            <a:r>
              <a:rPr lang="en-GB" sz="700" dirty="0"/>
              <a:t>https://www.pinterest.co.uk/mjackluedke/torcs/</a:t>
            </a:r>
          </a:p>
        </p:txBody>
      </p:sp>
    </p:spTree>
    <p:extLst>
      <p:ext uri="{BB962C8B-B14F-4D97-AF65-F5344CB8AC3E}">
        <p14:creationId xmlns:p14="http://schemas.microsoft.com/office/powerpoint/2010/main" val="345875354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CFCDB-52FC-49BE-BFE5-DCC8926CF320}"/>
              </a:ext>
            </a:extLst>
          </p:cNvPr>
          <p:cNvSpPr>
            <a:spLocks noGrp="1"/>
          </p:cNvSpPr>
          <p:nvPr>
            <p:ph type="title"/>
          </p:nvPr>
        </p:nvSpPr>
        <p:spPr/>
        <p:txBody>
          <a:bodyPr/>
          <a:lstStyle/>
          <a:p>
            <a:r>
              <a:rPr lang="en-GB" dirty="0"/>
              <a:t>Chapter 3: fibulae</a:t>
            </a:r>
          </a:p>
        </p:txBody>
      </p:sp>
      <p:sp>
        <p:nvSpPr>
          <p:cNvPr id="3" name="Content Placeholder 2">
            <a:extLst>
              <a:ext uri="{FF2B5EF4-FFF2-40B4-BE49-F238E27FC236}">
                <a16:creationId xmlns:a16="http://schemas.microsoft.com/office/drawing/2014/main" id="{E1194C60-8A76-488A-B230-08A9BE76DD53}"/>
              </a:ext>
            </a:extLst>
          </p:cNvPr>
          <p:cNvSpPr>
            <a:spLocks noGrp="1"/>
          </p:cNvSpPr>
          <p:nvPr>
            <p:ph idx="1"/>
          </p:nvPr>
        </p:nvSpPr>
        <p:spPr>
          <a:xfrm>
            <a:off x="0" y="2673915"/>
            <a:ext cx="12192000" cy="4704588"/>
          </a:xfrm>
        </p:spPr>
        <p:txBody>
          <a:bodyPr>
            <a:normAutofit/>
          </a:bodyPr>
          <a:lstStyle/>
          <a:p>
            <a:r>
              <a:rPr lang="en-GB" dirty="0"/>
              <a:t>This chapter will look at fibulae types from the early Romano-British period, this chapter will lay out a chronological map of the extent to which internal commerce grew within the metal working industry after the Roman conquest.</a:t>
            </a:r>
          </a:p>
          <a:p>
            <a:r>
              <a:rPr lang="en-GB" dirty="0"/>
              <a:t>Henig’s 1997 works on the geographical maps of fibulae dispersal throughout Britain will be the focal corpus of evidence in this chapter.</a:t>
            </a:r>
          </a:p>
          <a:p>
            <a:r>
              <a:rPr lang="en-GB" dirty="0"/>
              <a:t>This contributes to the over all argument by using a focused case study on a specific jewellery type which is Romano-British in origin.</a:t>
            </a:r>
          </a:p>
          <a:p>
            <a:r>
              <a:rPr lang="en-GB" dirty="0"/>
              <a:t>This chapter will also look at the development of fibulae from functional to decorative adornment and thus becoming recognisable to a contemporary audience as jewellery. </a:t>
            </a:r>
          </a:p>
          <a:p>
            <a:r>
              <a:rPr lang="en-GB" dirty="0"/>
              <a:t>An issue which arises within this chapter is the argument of dating items. Thus as this dissertation is focused to a very specific date, certain items whose dating was too ambiguous were excluded from the case study this chapter created.</a:t>
            </a:r>
          </a:p>
        </p:txBody>
      </p:sp>
      <p:pic>
        <p:nvPicPr>
          <p:cNvPr id="4" name="Picture 3">
            <a:extLst>
              <a:ext uri="{FF2B5EF4-FFF2-40B4-BE49-F238E27FC236}">
                <a16:creationId xmlns:a16="http://schemas.microsoft.com/office/drawing/2014/main" id="{1AD0E031-23EB-4B37-8550-8440404BB927}"/>
              </a:ext>
            </a:extLst>
          </p:cNvPr>
          <p:cNvPicPr>
            <a:picLocks noChangeAspect="1"/>
          </p:cNvPicPr>
          <p:nvPr/>
        </p:nvPicPr>
        <p:blipFill>
          <a:blip r:embed="rId2"/>
          <a:stretch>
            <a:fillRect/>
          </a:stretch>
        </p:blipFill>
        <p:spPr>
          <a:xfrm>
            <a:off x="-1" y="923269"/>
            <a:ext cx="2335237" cy="1230143"/>
          </a:xfrm>
          <a:prstGeom prst="rect">
            <a:avLst/>
          </a:prstGeom>
        </p:spPr>
      </p:pic>
      <p:sp>
        <p:nvSpPr>
          <p:cNvPr id="5" name="TextBox 4">
            <a:extLst>
              <a:ext uri="{FF2B5EF4-FFF2-40B4-BE49-F238E27FC236}">
                <a16:creationId xmlns:a16="http://schemas.microsoft.com/office/drawing/2014/main" id="{EF070097-C2E9-4146-B09B-A9ED6B553EEC}"/>
              </a:ext>
            </a:extLst>
          </p:cNvPr>
          <p:cNvSpPr txBox="1"/>
          <p:nvPr/>
        </p:nvSpPr>
        <p:spPr>
          <a:xfrm>
            <a:off x="0" y="2153412"/>
            <a:ext cx="2335236" cy="307777"/>
          </a:xfrm>
          <a:prstGeom prst="rect">
            <a:avLst/>
          </a:prstGeom>
          <a:noFill/>
        </p:spPr>
        <p:txBody>
          <a:bodyPr wrap="square" rtlCol="0">
            <a:spAutoFit/>
          </a:bodyPr>
          <a:lstStyle/>
          <a:p>
            <a:r>
              <a:rPr lang="en-GB" sz="700" dirty="0"/>
              <a:t>https://www.pinterest.co.uk/pin/407153622533367066/?lp=true</a:t>
            </a:r>
          </a:p>
        </p:txBody>
      </p:sp>
      <p:pic>
        <p:nvPicPr>
          <p:cNvPr id="6" name="Picture 5">
            <a:extLst>
              <a:ext uri="{FF2B5EF4-FFF2-40B4-BE49-F238E27FC236}">
                <a16:creationId xmlns:a16="http://schemas.microsoft.com/office/drawing/2014/main" id="{34B00968-C637-4C4A-98BB-AD1CCA22F632}"/>
              </a:ext>
            </a:extLst>
          </p:cNvPr>
          <p:cNvPicPr>
            <a:picLocks noChangeAspect="1"/>
          </p:cNvPicPr>
          <p:nvPr/>
        </p:nvPicPr>
        <p:blipFill>
          <a:blip r:embed="rId3"/>
          <a:stretch>
            <a:fillRect/>
          </a:stretch>
        </p:blipFill>
        <p:spPr>
          <a:xfrm>
            <a:off x="9724139" y="923268"/>
            <a:ext cx="2467861" cy="1271417"/>
          </a:xfrm>
          <a:prstGeom prst="rect">
            <a:avLst/>
          </a:prstGeom>
        </p:spPr>
      </p:pic>
      <p:sp>
        <p:nvSpPr>
          <p:cNvPr id="7" name="TextBox 6">
            <a:extLst>
              <a:ext uri="{FF2B5EF4-FFF2-40B4-BE49-F238E27FC236}">
                <a16:creationId xmlns:a16="http://schemas.microsoft.com/office/drawing/2014/main" id="{95D46AF2-826E-4D84-B90F-2248480D375A}"/>
              </a:ext>
            </a:extLst>
          </p:cNvPr>
          <p:cNvSpPr txBox="1"/>
          <p:nvPr/>
        </p:nvSpPr>
        <p:spPr>
          <a:xfrm>
            <a:off x="9606520" y="2225586"/>
            <a:ext cx="2335236" cy="200055"/>
          </a:xfrm>
          <a:prstGeom prst="rect">
            <a:avLst/>
          </a:prstGeom>
          <a:noFill/>
        </p:spPr>
        <p:txBody>
          <a:bodyPr wrap="square" rtlCol="0">
            <a:spAutoFit/>
          </a:bodyPr>
          <a:lstStyle/>
          <a:p>
            <a:r>
              <a:rPr lang="en-GB" sz="700" dirty="0"/>
              <a:t>https://www.pinterest.co.uk/pin/376261743844233113/</a:t>
            </a:r>
          </a:p>
        </p:txBody>
      </p:sp>
    </p:spTree>
    <p:extLst>
      <p:ext uri="{BB962C8B-B14F-4D97-AF65-F5344CB8AC3E}">
        <p14:creationId xmlns:p14="http://schemas.microsoft.com/office/powerpoint/2010/main" val="226315979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F99B-CEA4-4D52-8FEA-35342F8D20C1}"/>
              </a:ext>
            </a:extLst>
          </p:cNvPr>
          <p:cNvSpPr>
            <a:spLocks noGrp="1"/>
          </p:cNvSpPr>
          <p:nvPr>
            <p:ph type="title"/>
          </p:nvPr>
        </p:nvSpPr>
        <p:spPr/>
        <p:txBody>
          <a:bodyPr/>
          <a:lstStyle/>
          <a:p>
            <a:r>
              <a:rPr lang="en-GB" dirty="0"/>
              <a:t>Chapter 4: rings </a:t>
            </a:r>
          </a:p>
        </p:txBody>
      </p:sp>
      <p:sp>
        <p:nvSpPr>
          <p:cNvPr id="3" name="Content Placeholder 2">
            <a:extLst>
              <a:ext uri="{FF2B5EF4-FFF2-40B4-BE49-F238E27FC236}">
                <a16:creationId xmlns:a16="http://schemas.microsoft.com/office/drawing/2014/main" id="{B0AC1C77-0644-4BB9-B8A5-E431D286E22A}"/>
              </a:ext>
            </a:extLst>
          </p:cNvPr>
          <p:cNvSpPr>
            <a:spLocks noGrp="1"/>
          </p:cNvSpPr>
          <p:nvPr>
            <p:ph idx="1"/>
          </p:nvPr>
        </p:nvSpPr>
        <p:spPr>
          <a:xfrm>
            <a:off x="-1" y="2547308"/>
            <a:ext cx="12192000" cy="4704588"/>
          </a:xfrm>
        </p:spPr>
        <p:txBody>
          <a:bodyPr/>
          <a:lstStyle/>
          <a:p>
            <a:r>
              <a:rPr lang="en-GB" dirty="0"/>
              <a:t>This chapter will outline the different types of rings found in Britain dating between the late Iron-Age period and 150AD and the stylistic prominence of each throughout this period.  And will discuss the development of functional and decorative designs. </a:t>
            </a:r>
          </a:p>
          <a:p>
            <a:r>
              <a:rPr lang="en-GB" dirty="0"/>
              <a:t>This chapter contributes to the overall argument by presenting types of rings not previously found within Britain before the Roman conquest whilst also illustrating the development which occurred within the ‘industry’ of ring making.</a:t>
            </a:r>
          </a:p>
          <a:p>
            <a:r>
              <a:rPr lang="en-GB" dirty="0"/>
              <a:t>For this chapter the main evidence comes from two hoards. </a:t>
            </a:r>
          </a:p>
          <a:p>
            <a:r>
              <a:rPr lang="en-GB" dirty="0"/>
              <a:t>The scholarly debate surrounding some items comes from their classification. However, these issues do not much affect this paper as the scholarship is in agree as regards dating, therefore, this chapter focuses mostly on the individual items and their personal qualities rather than which category they are allotted to.</a:t>
            </a:r>
          </a:p>
          <a:p>
            <a:endParaRPr lang="en-GB" dirty="0"/>
          </a:p>
        </p:txBody>
      </p:sp>
      <p:pic>
        <p:nvPicPr>
          <p:cNvPr id="4" name="Picture 3">
            <a:extLst>
              <a:ext uri="{FF2B5EF4-FFF2-40B4-BE49-F238E27FC236}">
                <a16:creationId xmlns:a16="http://schemas.microsoft.com/office/drawing/2014/main" id="{EE1B8410-0AD7-41EC-A64F-57DF22373167}"/>
              </a:ext>
            </a:extLst>
          </p:cNvPr>
          <p:cNvPicPr>
            <a:picLocks noChangeAspect="1"/>
          </p:cNvPicPr>
          <p:nvPr/>
        </p:nvPicPr>
        <p:blipFill>
          <a:blip r:embed="rId2"/>
          <a:stretch>
            <a:fillRect/>
          </a:stretch>
        </p:blipFill>
        <p:spPr>
          <a:xfrm>
            <a:off x="-1" y="908420"/>
            <a:ext cx="2504049" cy="1252025"/>
          </a:xfrm>
          <a:prstGeom prst="rect">
            <a:avLst/>
          </a:prstGeom>
        </p:spPr>
      </p:pic>
      <p:sp>
        <p:nvSpPr>
          <p:cNvPr id="5" name="TextBox 4">
            <a:extLst>
              <a:ext uri="{FF2B5EF4-FFF2-40B4-BE49-F238E27FC236}">
                <a16:creationId xmlns:a16="http://schemas.microsoft.com/office/drawing/2014/main" id="{D384C5E8-F356-4A21-A07E-A719D72CE7F3}"/>
              </a:ext>
            </a:extLst>
          </p:cNvPr>
          <p:cNvSpPr txBox="1"/>
          <p:nvPr/>
        </p:nvSpPr>
        <p:spPr>
          <a:xfrm>
            <a:off x="-1" y="2153412"/>
            <a:ext cx="2982351" cy="200055"/>
          </a:xfrm>
          <a:prstGeom prst="rect">
            <a:avLst/>
          </a:prstGeom>
          <a:noFill/>
        </p:spPr>
        <p:txBody>
          <a:bodyPr wrap="square" rtlCol="0">
            <a:spAutoFit/>
          </a:bodyPr>
          <a:lstStyle/>
          <a:p>
            <a:r>
              <a:rPr lang="en-GB" sz="700" dirty="0"/>
              <a:t>https://timelineauctions.com/lot/and-later-bronze-ring-group/3463/</a:t>
            </a:r>
          </a:p>
        </p:txBody>
      </p:sp>
      <p:pic>
        <p:nvPicPr>
          <p:cNvPr id="6" name="Picture 5">
            <a:extLst>
              <a:ext uri="{FF2B5EF4-FFF2-40B4-BE49-F238E27FC236}">
                <a16:creationId xmlns:a16="http://schemas.microsoft.com/office/drawing/2014/main" id="{4060C560-044D-4D26-9798-0A8D9CB77D21}"/>
              </a:ext>
            </a:extLst>
          </p:cNvPr>
          <p:cNvPicPr>
            <a:picLocks noChangeAspect="1"/>
          </p:cNvPicPr>
          <p:nvPr/>
        </p:nvPicPr>
        <p:blipFill>
          <a:blip r:embed="rId3"/>
          <a:stretch>
            <a:fillRect/>
          </a:stretch>
        </p:blipFill>
        <p:spPr>
          <a:xfrm>
            <a:off x="9875520" y="956603"/>
            <a:ext cx="2316478" cy="1203842"/>
          </a:xfrm>
          <a:prstGeom prst="rect">
            <a:avLst/>
          </a:prstGeom>
        </p:spPr>
      </p:pic>
      <p:sp>
        <p:nvSpPr>
          <p:cNvPr id="7" name="TextBox 6">
            <a:extLst>
              <a:ext uri="{FF2B5EF4-FFF2-40B4-BE49-F238E27FC236}">
                <a16:creationId xmlns:a16="http://schemas.microsoft.com/office/drawing/2014/main" id="{C9F6AC65-5A3B-42B9-8D5B-F044306EBBC8}"/>
              </a:ext>
            </a:extLst>
          </p:cNvPr>
          <p:cNvSpPr txBox="1"/>
          <p:nvPr/>
        </p:nvSpPr>
        <p:spPr>
          <a:xfrm>
            <a:off x="9777046" y="2209684"/>
            <a:ext cx="2414952" cy="338554"/>
          </a:xfrm>
          <a:prstGeom prst="rect">
            <a:avLst/>
          </a:prstGeom>
          <a:noFill/>
        </p:spPr>
        <p:txBody>
          <a:bodyPr wrap="square" rtlCol="0">
            <a:spAutoFit/>
          </a:bodyPr>
          <a:lstStyle/>
          <a:p>
            <a:r>
              <a:rPr lang="en-GB" sz="800" dirty="0"/>
              <a:t>https://www.pinterest.co.uk/lukeknowlton/roman-rings/?autologin=true</a:t>
            </a:r>
          </a:p>
        </p:txBody>
      </p:sp>
    </p:spTree>
    <p:extLst>
      <p:ext uri="{BB962C8B-B14F-4D97-AF65-F5344CB8AC3E}">
        <p14:creationId xmlns:p14="http://schemas.microsoft.com/office/powerpoint/2010/main" val="183604265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EE2C8-DF29-446C-A098-CD97AC5E856B}"/>
              </a:ext>
            </a:extLst>
          </p:cNvPr>
          <p:cNvSpPr>
            <a:spLocks noGrp="1"/>
          </p:cNvSpPr>
          <p:nvPr>
            <p:ph type="title"/>
          </p:nvPr>
        </p:nvSpPr>
        <p:spPr/>
        <p:txBody>
          <a:bodyPr/>
          <a:lstStyle/>
          <a:p>
            <a:r>
              <a:rPr lang="en-GB" dirty="0"/>
              <a:t>Chapter 5: Hairpins</a:t>
            </a:r>
          </a:p>
        </p:txBody>
      </p:sp>
      <p:sp>
        <p:nvSpPr>
          <p:cNvPr id="3" name="Content Placeholder 2">
            <a:extLst>
              <a:ext uri="{FF2B5EF4-FFF2-40B4-BE49-F238E27FC236}">
                <a16:creationId xmlns:a16="http://schemas.microsoft.com/office/drawing/2014/main" id="{2B7111F0-F753-4356-B0A1-44165F40580C}"/>
              </a:ext>
            </a:extLst>
          </p:cNvPr>
          <p:cNvSpPr>
            <a:spLocks noGrp="1"/>
          </p:cNvSpPr>
          <p:nvPr>
            <p:ph idx="1"/>
          </p:nvPr>
        </p:nvSpPr>
        <p:spPr>
          <a:xfrm>
            <a:off x="0" y="2153412"/>
            <a:ext cx="12192000" cy="4704588"/>
          </a:xfrm>
        </p:spPr>
        <p:txBody>
          <a:bodyPr>
            <a:normAutofit/>
          </a:bodyPr>
          <a:lstStyle/>
          <a:p>
            <a:pPr marL="457200" lvl="2" indent="0">
              <a:buNone/>
            </a:pPr>
            <a:endParaRPr lang="en-GB" dirty="0"/>
          </a:p>
          <a:p>
            <a:r>
              <a:rPr lang="en-GB" dirty="0"/>
              <a:t>This chapter focuses on the developments made from the late Iron-age period to 150AD in the production of hairpins looking at design and material. It will also look at the development of hairpins from mostly functional to ornate in certain areas of Britain. </a:t>
            </a:r>
          </a:p>
          <a:p>
            <a:r>
              <a:rPr lang="en-GB" dirty="0"/>
              <a:t>The prominent case studies for this section will be the two hairpins found in Surrey and the gilded hairpin from Colchester.</a:t>
            </a:r>
          </a:p>
          <a:p>
            <a:r>
              <a:rPr lang="en-GB" dirty="0"/>
              <a:t>This chapter contributes to the overall argument similarly to the previous chapter in that it illustrates the development of materials used within hairpin making and technological development which were accompanied by design development. </a:t>
            </a:r>
          </a:p>
          <a:p>
            <a:r>
              <a:rPr lang="en-GB" dirty="0"/>
              <a:t>Issues in this chapter are minimal. However, one the debate over gilded bone hairpin from Colchester does introduce and issue with origin. </a:t>
            </a:r>
          </a:p>
          <a:p>
            <a:r>
              <a:rPr lang="en-GB" dirty="0"/>
              <a:t>I dealt with this issue by addressing it and using it in relation to both bricolage and cultural appropriation. </a:t>
            </a:r>
          </a:p>
        </p:txBody>
      </p:sp>
      <p:pic>
        <p:nvPicPr>
          <p:cNvPr id="4" name="Picture 3">
            <a:extLst>
              <a:ext uri="{FF2B5EF4-FFF2-40B4-BE49-F238E27FC236}">
                <a16:creationId xmlns:a16="http://schemas.microsoft.com/office/drawing/2014/main" id="{A00383CD-2B6C-493F-A67D-41A72574D9C1}"/>
              </a:ext>
            </a:extLst>
          </p:cNvPr>
          <p:cNvPicPr>
            <a:picLocks noChangeAspect="1"/>
          </p:cNvPicPr>
          <p:nvPr/>
        </p:nvPicPr>
        <p:blipFill>
          <a:blip r:embed="rId2"/>
          <a:stretch>
            <a:fillRect/>
          </a:stretch>
        </p:blipFill>
        <p:spPr>
          <a:xfrm>
            <a:off x="0" y="911410"/>
            <a:ext cx="2349305" cy="1295283"/>
          </a:xfrm>
          <a:prstGeom prst="rect">
            <a:avLst/>
          </a:prstGeom>
        </p:spPr>
      </p:pic>
      <p:sp>
        <p:nvSpPr>
          <p:cNvPr id="5" name="TextBox 4">
            <a:extLst>
              <a:ext uri="{FF2B5EF4-FFF2-40B4-BE49-F238E27FC236}">
                <a16:creationId xmlns:a16="http://schemas.microsoft.com/office/drawing/2014/main" id="{DE320697-8403-4D79-99FF-613E782FC857}"/>
              </a:ext>
            </a:extLst>
          </p:cNvPr>
          <p:cNvSpPr txBox="1"/>
          <p:nvPr/>
        </p:nvSpPr>
        <p:spPr>
          <a:xfrm>
            <a:off x="0" y="2159566"/>
            <a:ext cx="2658794" cy="415498"/>
          </a:xfrm>
          <a:prstGeom prst="rect">
            <a:avLst/>
          </a:prstGeom>
          <a:noFill/>
        </p:spPr>
        <p:txBody>
          <a:bodyPr wrap="square" rtlCol="0">
            <a:spAutoFit/>
          </a:bodyPr>
          <a:lstStyle/>
          <a:p>
            <a:r>
              <a:rPr lang="en-GB" sz="700" dirty="0"/>
              <a:t>http://www.britishmuseum.org/research/collection_online/collection_object_details/collection_image_gallery.aspx?partid=1&amp;assetid=784576001&amp;objectid=1359720</a:t>
            </a:r>
          </a:p>
        </p:txBody>
      </p:sp>
      <p:pic>
        <p:nvPicPr>
          <p:cNvPr id="6" name="Picture 5">
            <a:extLst>
              <a:ext uri="{FF2B5EF4-FFF2-40B4-BE49-F238E27FC236}">
                <a16:creationId xmlns:a16="http://schemas.microsoft.com/office/drawing/2014/main" id="{BF40537E-C607-45D7-8554-5CA143A4BCD1}"/>
              </a:ext>
            </a:extLst>
          </p:cNvPr>
          <p:cNvPicPr>
            <a:picLocks noChangeAspect="1"/>
          </p:cNvPicPr>
          <p:nvPr/>
        </p:nvPicPr>
        <p:blipFill>
          <a:blip r:embed="rId3"/>
          <a:stretch>
            <a:fillRect/>
          </a:stretch>
        </p:blipFill>
        <p:spPr>
          <a:xfrm>
            <a:off x="9842695" y="911410"/>
            <a:ext cx="2349305" cy="1295283"/>
          </a:xfrm>
          <a:prstGeom prst="rect">
            <a:avLst/>
          </a:prstGeom>
        </p:spPr>
      </p:pic>
      <p:sp>
        <p:nvSpPr>
          <p:cNvPr id="7" name="TextBox 6">
            <a:extLst>
              <a:ext uri="{FF2B5EF4-FFF2-40B4-BE49-F238E27FC236}">
                <a16:creationId xmlns:a16="http://schemas.microsoft.com/office/drawing/2014/main" id="{AFBD27C4-9F53-40FF-812F-54F00E98ED48}"/>
              </a:ext>
            </a:extLst>
          </p:cNvPr>
          <p:cNvSpPr txBox="1"/>
          <p:nvPr/>
        </p:nvSpPr>
        <p:spPr>
          <a:xfrm>
            <a:off x="9842695" y="2153412"/>
            <a:ext cx="2467475" cy="307777"/>
          </a:xfrm>
          <a:prstGeom prst="rect">
            <a:avLst/>
          </a:prstGeom>
          <a:noFill/>
        </p:spPr>
        <p:txBody>
          <a:bodyPr wrap="square" rtlCol="0">
            <a:spAutoFit/>
          </a:bodyPr>
          <a:lstStyle/>
          <a:p>
            <a:r>
              <a:rPr lang="en-GB" sz="700" dirty="0"/>
              <a:t>http://blog.museumoflondon.org.uk/exploring-roots-roman-hairdos-archaeological-archive/</a:t>
            </a:r>
          </a:p>
        </p:txBody>
      </p:sp>
    </p:spTree>
    <p:extLst>
      <p:ext uri="{BB962C8B-B14F-4D97-AF65-F5344CB8AC3E}">
        <p14:creationId xmlns:p14="http://schemas.microsoft.com/office/powerpoint/2010/main" val="305360048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F2F7F-2634-4C8F-9EF7-394BAAAE718E}"/>
              </a:ext>
            </a:extLst>
          </p:cNvPr>
          <p:cNvSpPr>
            <a:spLocks noGrp="1"/>
          </p:cNvSpPr>
          <p:nvPr>
            <p:ph type="title"/>
          </p:nvPr>
        </p:nvSpPr>
        <p:spPr/>
        <p:txBody>
          <a:bodyPr/>
          <a:lstStyle/>
          <a:p>
            <a:r>
              <a:rPr lang="en-GB" dirty="0"/>
              <a:t>Chapter 6: Conclusion</a:t>
            </a:r>
          </a:p>
        </p:txBody>
      </p:sp>
      <p:sp>
        <p:nvSpPr>
          <p:cNvPr id="3" name="Content Placeholder 2">
            <a:extLst>
              <a:ext uri="{FF2B5EF4-FFF2-40B4-BE49-F238E27FC236}">
                <a16:creationId xmlns:a16="http://schemas.microsoft.com/office/drawing/2014/main" id="{A2A0E57B-9194-4660-99CE-10205178E90E}"/>
              </a:ext>
            </a:extLst>
          </p:cNvPr>
          <p:cNvSpPr>
            <a:spLocks noGrp="1"/>
          </p:cNvSpPr>
          <p:nvPr>
            <p:ph idx="1"/>
          </p:nvPr>
        </p:nvSpPr>
        <p:spPr>
          <a:xfrm>
            <a:off x="2231135" y="2638044"/>
            <a:ext cx="7729729" cy="3101983"/>
          </a:xfrm>
        </p:spPr>
        <p:txBody>
          <a:bodyPr>
            <a:normAutofit/>
          </a:bodyPr>
          <a:lstStyle/>
          <a:p>
            <a:r>
              <a:rPr lang="en-GB" dirty="0"/>
              <a:t>The concluding argument, due to research done so far, is that there were many factors within which Roman culture involved itself, regarding Romano-British jewellery. However, there does not seem to be sufficient evidence supporting the theory that the Roman presence in Britain greatly affected the development of jewellery. </a:t>
            </a:r>
          </a:p>
          <a:p>
            <a:endParaRPr lang="en-GB" dirty="0"/>
          </a:p>
        </p:txBody>
      </p:sp>
    </p:spTree>
    <p:extLst>
      <p:ext uri="{BB962C8B-B14F-4D97-AF65-F5344CB8AC3E}">
        <p14:creationId xmlns:p14="http://schemas.microsoft.com/office/powerpoint/2010/main" val="74129633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FEFFB-CD39-457F-9A29-4369C0417A33}"/>
              </a:ext>
            </a:extLst>
          </p:cNvPr>
          <p:cNvSpPr>
            <a:spLocks noGrp="1"/>
          </p:cNvSpPr>
          <p:nvPr>
            <p:ph type="title"/>
          </p:nvPr>
        </p:nvSpPr>
        <p:spPr>
          <a:xfrm>
            <a:off x="2231136" y="0"/>
            <a:ext cx="7729728" cy="1188720"/>
          </a:xfrm>
        </p:spPr>
        <p:txBody>
          <a:bodyPr/>
          <a:lstStyle/>
          <a:p>
            <a:r>
              <a:rPr lang="en-GB" dirty="0"/>
              <a:t>bibliography</a:t>
            </a:r>
          </a:p>
        </p:txBody>
      </p:sp>
      <p:sp>
        <p:nvSpPr>
          <p:cNvPr id="3" name="Content Placeholder 2">
            <a:extLst>
              <a:ext uri="{FF2B5EF4-FFF2-40B4-BE49-F238E27FC236}">
                <a16:creationId xmlns:a16="http://schemas.microsoft.com/office/drawing/2014/main" id="{206A847A-7F38-41DD-8E4A-7A17D3C60A79}"/>
              </a:ext>
            </a:extLst>
          </p:cNvPr>
          <p:cNvSpPr>
            <a:spLocks noGrp="1"/>
          </p:cNvSpPr>
          <p:nvPr>
            <p:ph idx="1"/>
          </p:nvPr>
        </p:nvSpPr>
        <p:spPr>
          <a:xfrm>
            <a:off x="-270933" y="1188720"/>
            <a:ext cx="12192000" cy="6129358"/>
          </a:xfrm>
        </p:spPr>
        <p:txBody>
          <a:bodyPr>
            <a:normAutofit fontScale="25000" lnSpcReduction="20000"/>
          </a:bodyPr>
          <a:lstStyle/>
          <a:p>
            <a:r>
              <a:rPr lang="en-GB" sz="4000" dirty="0" err="1"/>
              <a:t>Aldhouse</a:t>
            </a:r>
            <a:r>
              <a:rPr lang="en-GB" sz="4000" dirty="0"/>
              <a:t>-Green. M. (2002). “Any old iron! Symbolism and Ironworking in Iron-Age Europe.” In M. </a:t>
            </a:r>
            <a:r>
              <a:rPr lang="en-GB" sz="4000" dirty="0" err="1"/>
              <a:t>Aldhouse</a:t>
            </a:r>
            <a:r>
              <a:rPr lang="en-GB" sz="4000" dirty="0"/>
              <a:t>-Green, P. Webster (eds.), “Artefacts and archaeology. Aspects of the Celtic and Roman world.” Cardiff: University of Wales press.</a:t>
            </a:r>
          </a:p>
          <a:p>
            <a:r>
              <a:rPr lang="en-GB" sz="4000" dirty="0"/>
              <a:t>Bird. J. (2004). “Two Hairpins from Surrey”. Society for the promotion of Roman studies. </a:t>
            </a:r>
            <a:r>
              <a:rPr lang="en-GB" sz="4000" u="sng" dirty="0">
                <a:hlinkClick r:id="rId2"/>
              </a:rPr>
              <a:t>www.jstor.org/stable/4128628</a:t>
            </a:r>
            <a:r>
              <a:rPr lang="en-GB" sz="4000" dirty="0"/>
              <a:t>.</a:t>
            </a:r>
          </a:p>
          <a:p>
            <a:r>
              <a:rPr lang="en-GB" sz="4000" dirty="0"/>
              <a:t>Burnham. B. C. (1995). “Celts and Romans. Towards a Romano-Celtic society.” In M. J. Green (ed.), “The Celtic World.” London: Routledge. </a:t>
            </a:r>
          </a:p>
          <a:p>
            <a:r>
              <a:rPr lang="en-GB" sz="4000" dirty="0"/>
              <a:t>Champion. S. (1995). “Jewellery and adornment.” In M. J. Green (ed.), “The Celtic World.” London: Routledge. </a:t>
            </a:r>
          </a:p>
          <a:p>
            <a:r>
              <a:rPr lang="en-GB" sz="4000" dirty="0"/>
              <a:t>Green. M. (1981). “Model objects from the military areas of Roman Britain.” Society for the promotion of Roman studies. </a:t>
            </a:r>
            <a:r>
              <a:rPr lang="en-GB" sz="4000" u="sng" dirty="0">
                <a:hlinkClick r:id="rId3"/>
              </a:rPr>
              <a:t>www.jstor.org/stable/526250</a:t>
            </a:r>
            <a:r>
              <a:rPr lang="en-GB" sz="4000" dirty="0"/>
              <a:t>. </a:t>
            </a:r>
          </a:p>
          <a:p>
            <a:r>
              <a:rPr lang="en-GB" sz="4000" dirty="0"/>
              <a:t>Henig. M. (1997). “American journal of archaeology.” American journal of archaeology, Vol. 101. No 4. </a:t>
            </a:r>
            <a:r>
              <a:rPr lang="en-GB" sz="4000" u="sng" dirty="0">
                <a:hlinkClick r:id="rId4"/>
              </a:rPr>
              <a:t>www.jstor.org/stable/506863</a:t>
            </a:r>
            <a:r>
              <a:rPr lang="en-GB" sz="4000" dirty="0"/>
              <a:t>.</a:t>
            </a:r>
          </a:p>
          <a:p>
            <a:r>
              <a:rPr lang="en-GB" sz="4000" dirty="0"/>
              <a:t>Higgins. R. A. (1961). “Greek and Roman Jewellery.” London: Methuen and Co. Ltd.</a:t>
            </a:r>
          </a:p>
          <a:p>
            <a:r>
              <a:rPr lang="en-GB" sz="4000" dirty="0" err="1"/>
              <a:t>Hingley</a:t>
            </a:r>
            <a:r>
              <a:rPr lang="en-GB" sz="4000" dirty="0"/>
              <a:t>. R. (2005). “Globalizing Roman Culture. Unity, diversity and empire.” London: Routledge Taylor and Francis Group.</a:t>
            </a:r>
          </a:p>
          <a:p>
            <a:r>
              <a:rPr lang="en-GB" sz="4000" dirty="0"/>
              <a:t>Johns. C. (1996). “Romano British art.” Review of “The art of Roman Britain” by Henig. M. Cambridge university press on behalf of the classical association. </a:t>
            </a:r>
            <a:r>
              <a:rPr lang="en-GB" sz="4000" u="sng" dirty="0">
                <a:hlinkClick r:id="rId5"/>
              </a:rPr>
              <a:t>www.jstor.org/710849</a:t>
            </a:r>
            <a:r>
              <a:rPr lang="en-GB" sz="4000" dirty="0"/>
              <a:t>. A.</a:t>
            </a:r>
          </a:p>
          <a:p>
            <a:r>
              <a:rPr lang="en-GB" sz="4000" dirty="0"/>
              <a:t>Johns. C. (1996). “The jewellery of Roman Britain. Celtic and Classical Traditions.” London: UCL press limited. B.</a:t>
            </a:r>
          </a:p>
          <a:p>
            <a:r>
              <a:rPr lang="en-GB" sz="4000" dirty="0"/>
              <a:t>Johns. C. (1997). “The </a:t>
            </a:r>
            <a:r>
              <a:rPr lang="en-GB" sz="4000" dirty="0" err="1"/>
              <a:t>Snettisham</a:t>
            </a:r>
            <a:r>
              <a:rPr lang="en-GB" sz="4000" dirty="0"/>
              <a:t> Roman Jeweller’s Hoard.” London: British Museum Press.</a:t>
            </a:r>
          </a:p>
          <a:p>
            <a:r>
              <a:rPr lang="en-GB" sz="4000" dirty="0"/>
              <a:t>Johns. C. (2002). “Centralization or Dispersal? Archaeological collections in museums.” In M. </a:t>
            </a:r>
            <a:r>
              <a:rPr lang="en-GB" sz="4000" dirty="0" err="1"/>
              <a:t>Aldhouse</a:t>
            </a:r>
            <a:r>
              <a:rPr lang="en-GB" sz="4000" dirty="0"/>
              <a:t>-Green, P. Webster (eds.), “Artefacts and archaeology. Aspects of the Celtic and Roman world.” Cardiff: University of Wales press.</a:t>
            </a:r>
          </a:p>
          <a:p>
            <a:r>
              <a:rPr lang="en-GB" sz="4000" dirty="0"/>
              <a:t>Johns. C. Potter. T. (1983). “The Thetford treasure. Roman jewellery and silver.” London: British Museum Publications Ltd.</a:t>
            </a:r>
          </a:p>
          <a:p>
            <a:r>
              <a:rPr lang="en-GB" sz="4000" dirty="0"/>
              <a:t>Johnson. M. (2010). “Archaeological Theory. An introduction.” Oxford: Blackwell Publishing LTD</a:t>
            </a:r>
          </a:p>
          <a:p>
            <a:r>
              <a:rPr lang="en-GB" sz="4000" dirty="0"/>
              <a:t>Lloyd. L. J. (1992). “The art of the Celts.” London: Thames and Hudson Ltd.</a:t>
            </a:r>
          </a:p>
          <a:p>
            <a:r>
              <a:rPr lang="en-GB" sz="4000" dirty="0"/>
              <a:t>Manning. W. H. (1995). “Ironworking in the Celtic World.” In M. J. Green (ed.), “The Celtic World.” London: Routledge. </a:t>
            </a:r>
          </a:p>
          <a:p>
            <a:r>
              <a:rPr lang="en-GB" sz="4000" dirty="0" err="1"/>
              <a:t>Northover</a:t>
            </a:r>
            <a:r>
              <a:rPr lang="en-GB" sz="4000" dirty="0"/>
              <a:t>. P. (1995). “The technology of metalwork. Bronze and gold.” In M. J. Green (ed.), “The Celtic World.” London: Routledge. </a:t>
            </a:r>
          </a:p>
          <a:p>
            <a:r>
              <a:rPr lang="en-GB" sz="4000" dirty="0"/>
              <a:t>Rosenthal. R. (1973). “Jewellery in Ancient Times.” London: </a:t>
            </a:r>
            <a:r>
              <a:rPr lang="en-GB" sz="4000" dirty="0" err="1"/>
              <a:t>Cassell</a:t>
            </a:r>
            <a:r>
              <a:rPr lang="en-GB" sz="4000" dirty="0"/>
              <a:t> and company Ltd.</a:t>
            </a:r>
          </a:p>
          <a:p>
            <a:r>
              <a:rPr lang="en-GB" sz="4000" dirty="0"/>
              <a:t>Webster. G. (1995). “The Celtic Britons under Rome.” In M. J. Green (ed.), “The Celtic World.” London: Routledge. </a:t>
            </a:r>
          </a:p>
          <a:p>
            <a:r>
              <a:rPr lang="en-GB" sz="4000" dirty="0"/>
              <a:t>Webster. J. (2001). “Creolizing Roman provinces.” </a:t>
            </a:r>
            <a:r>
              <a:rPr lang="en-GB" sz="4000" i="1" dirty="0"/>
              <a:t>American Journal of Archaeology</a:t>
            </a:r>
            <a:r>
              <a:rPr lang="en-GB" sz="4000" dirty="0"/>
              <a:t>.vol.nr., page nos., </a:t>
            </a:r>
            <a:r>
              <a:rPr lang="en-GB" sz="4000" u="sng" dirty="0">
                <a:hlinkClick r:id="rId6"/>
              </a:rPr>
              <a:t>www.jstor.org/stable/507271</a:t>
            </a:r>
            <a:r>
              <a:rPr lang="en-GB" sz="4000" dirty="0"/>
              <a:t>. </a:t>
            </a:r>
          </a:p>
          <a:p>
            <a:r>
              <a:rPr lang="en-GB" sz="4000" dirty="0"/>
              <a:t>Wells. P. S. (1995). “Resources and industry.” In M. J. Green (ed.), “The Celtic World.” London: Routledge. A.</a:t>
            </a:r>
          </a:p>
          <a:p>
            <a:r>
              <a:rPr lang="en-GB" sz="4000" dirty="0"/>
              <a:t>Wells. P. S. (1995). “Trade and exchange.” In M. J. Green (ed.), “The Celtic World.” London: Routledge. B.  </a:t>
            </a:r>
          </a:p>
          <a:p>
            <a:endParaRPr lang="en-GB" dirty="0"/>
          </a:p>
        </p:txBody>
      </p:sp>
    </p:spTree>
    <p:extLst>
      <p:ext uri="{BB962C8B-B14F-4D97-AF65-F5344CB8AC3E}">
        <p14:creationId xmlns:p14="http://schemas.microsoft.com/office/powerpoint/2010/main" val="2972536619"/>
      </p:ext>
    </p:extLst>
  </p:cSld>
  <p:clrMapOvr>
    <a:masterClrMapping/>
  </p:clrMapOvr>
  <p:transition spd="slow">
    <p:wipe/>
  </p:transition>
</p:sld>
</file>

<file path=ppt/theme/theme1.xml><?xml version="1.0" encoding="utf-8"?>
<a:theme xmlns:a="http://schemas.openxmlformats.org/drawingml/2006/main" name="Parcel">
  <a:themeElements>
    <a:clrScheme name="Parcel">
      <a:dk1>
        <a:srgbClr val="000000"/>
      </a:dk1>
      <a:lt1>
        <a:srgbClr val="FFFFFF"/>
      </a:lt1>
      <a:dk2>
        <a:srgbClr val="635D4D"/>
      </a:dk2>
      <a:lt2>
        <a:srgbClr val="D8D6BA"/>
      </a:lt2>
      <a:accent1>
        <a:srgbClr val="9CBEBD"/>
      </a:accent1>
      <a:accent2>
        <a:srgbClr val="D2CB6C"/>
      </a:accent2>
      <a:accent3>
        <a:srgbClr val="9D9A93"/>
      </a:accent3>
      <a:accent4>
        <a:srgbClr val="C89F5D"/>
      </a:accent4>
      <a:accent5>
        <a:srgbClr val="A9A57C"/>
      </a:accent5>
      <a:accent6>
        <a:srgbClr val="95A39D"/>
      </a:accent6>
      <a:hlink>
        <a:srgbClr val="D25814"/>
      </a:hlink>
      <a:folHlink>
        <a:srgbClr val="849A0A"/>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docProps/app.xml><?xml version="1.0" encoding="utf-8"?>
<Properties xmlns="http://schemas.openxmlformats.org/officeDocument/2006/extended-properties" xmlns:vt="http://schemas.openxmlformats.org/officeDocument/2006/docPropsVTypes">
  <Template>TM10001115[[fn=Parcel]]</Template>
  <TotalTime>456</TotalTime>
  <Words>1856</Words>
  <Application>Microsoft Office PowerPoint</Application>
  <PresentationFormat>Widescreen</PresentationFormat>
  <Paragraphs>68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Parcel</vt:lpstr>
      <vt:lpstr>To what extent did cultural appropriation affect the development of jewellery in Britain from the Late iron-age Period to 150AD?</vt:lpstr>
      <vt:lpstr>structure</vt:lpstr>
      <vt:lpstr>Introduction to the topic</vt:lpstr>
      <vt:lpstr>Chapter 1: methodology and theory.</vt:lpstr>
      <vt:lpstr>Chapter 2: ‘Celtic’ tradition</vt:lpstr>
      <vt:lpstr>Chapter 3: fibulae</vt:lpstr>
      <vt:lpstr>Chapter 4: rings </vt:lpstr>
      <vt:lpstr>Chapter 5: Hairpins</vt:lpstr>
      <vt:lpstr>Chapter 6: 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 what extent did cultural appropriation affect the development of jewellery in Britain from Late iron-age Britain to 150AD?</dc:title>
  <dc:creator>Elizabeth Anne Grace Webster</dc:creator>
  <cp:lastModifiedBy>Elizabeth Anne Grace Webster</cp:lastModifiedBy>
  <cp:revision>30</cp:revision>
  <dcterms:created xsi:type="dcterms:W3CDTF">2018-01-22T13:38:02Z</dcterms:created>
  <dcterms:modified xsi:type="dcterms:W3CDTF">2018-01-22T21:14:42Z</dcterms:modified>
</cp:coreProperties>
</file>