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ags/tag1.xml" ContentType="application/vnd.openxmlformats-officedocument.presentationml.tags+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4.xml" ContentType="application/vnd.openxmlformats-officedocument.presentationml.notesSlide+xml"/>
  <Override PartName="/ppt/tags/tag6.xml" ContentType="application/vnd.openxmlformats-officedocument.presentationml.tags+xml"/>
  <Override PartName="/ppt/notesSlides/notesSlide25.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notesSlides/notesSlide26.xml" ContentType="application/vnd.openxmlformats-officedocument.presentationml.notesSlide+xml"/>
  <Override PartName="/ppt/tags/tag89.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9" r:id="rId5"/>
  </p:sldMasterIdLst>
  <p:notesMasterIdLst>
    <p:notesMasterId r:id="rId47"/>
  </p:notesMasterIdLst>
  <p:handoutMasterIdLst>
    <p:handoutMasterId r:id="rId48"/>
  </p:handoutMasterIdLst>
  <p:sldIdLst>
    <p:sldId id="256" r:id="rId6"/>
    <p:sldId id="304" r:id="rId7"/>
    <p:sldId id="334" r:id="rId8"/>
    <p:sldId id="302" r:id="rId9"/>
    <p:sldId id="306" r:id="rId10"/>
    <p:sldId id="307" r:id="rId11"/>
    <p:sldId id="310" r:id="rId12"/>
    <p:sldId id="311" r:id="rId13"/>
    <p:sldId id="318" r:id="rId14"/>
    <p:sldId id="321" r:id="rId15"/>
    <p:sldId id="319" r:id="rId16"/>
    <p:sldId id="305" r:id="rId17"/>
    <p:sldId id="320" r:id="rId18"/>
    <p:sldId id="308" r:id="rId19"/>
    <p:sldId id="309" r:id="rId20"/>
    <p:sldId id="312" r:id="rId21"/>
    <p:sldId id="314" r:id="rId22"/>
    <p:sldId id="315" r:id="rId23"/>
    <p:sldId id="257" r:id="rId24"/>
    <p:sldId id="258" r:id="rId25"/>
    <p:sldId id="259" r:id="rId26"/>
    <p:sldId id="260" r:id="rId27"/>
    <p:sldId id="322" r:id="rId28"/>
    <p:sldId id="323" r:id="rId29"/>
    <p:sldId id="324" r:id="rId30"/>
    <p:sldId id="325" r:id="rId31"/>
    <p:sldId id="326" r:id="rId32"/>
    <p:sldId id="327" r:id="rId33"/>
    <p:sldId id="328" r:id="rId34"/>
    <p:sldId id="331" r:id="rId35"/>
    <p:sldId id="261" r:id="rId36"/>
    <p:sldId id="262" r:id="rId37"/>
    <p:sldId id="272" r:id="rId38"/>
    <p:sldId id="263" r:id="rId39"/>
    <p:sldId id="333" r:id="rId40"/>
    <p:sldId id="264" r:id="rId41"/>
    <p:sldId id="274" r:id="rId42"/>
    <p:sldId id="275" r:id="rId43"/>
    <p:sldId id="277" r:id="rId44"/>
    <p:sldId id="294" r:id="rId45"/>
    <p:sldId id="332"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9" d="100"/>
          <a:sy n="109"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800" b="1" baseline="0" dirty="0">
              <a:solidFill>
                <a:srgbClr val="FF0000"/>
              </a:solidFill>
            </a:rPr>
            <a:t>Goal</a:t>
          </a:r>
        </a:p>
        <a:p>
          <a:endParaRPr lang="en-GB" sz="1800" baseline="0" dirty="0">
            <a:solidFill>
              <a:schemeClr val="tx1"/>
            </a:solidFill>
          </a:endParaRPr>
        </a:p>
        <a:p>
          <a:endParaRPr lang="en-GB" sz="2800" baseline="0" dirty="0">
            <a:solidFill>
              <a:schemeClr val="tx1"/>
            </a:solidFill>
          </a:endParaRPr>
        </a:p>
        <a:p>
          <a:r>
            <a:rPr lang="en-GB" sz="1600" b="1" baseline="0" dirty="0">
              <a:solidFill>
                <a:srgbClr val="FF0000"/>
              </a:solidFill>
            </a:rPr>
            <a:t>Objectives</a:t>
          </a:r>
          <a:endParaRPr lang="en-GB" sz="1800" b="1" baseline="0" dirty="0">
            <a:solidFill>
              <a:srgbClr val="FF0000"/>
            </a:solidFill>
          </a:endParaRPr>
        </a:p>
        <a:p>
          <a:endParaRPr lang="en-GB" sz="1800" baseline="0" dirty="0">
            <a:solidFill>
              <a:schemeClr val="tx1"/>
            </a:solidFill>
          </a:endParaRPr>
        </a:p>
        <a:p>
          <a:endParaRPr lang="en-GB" sz="18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endParaRPr lang="en-GB" sz="1400" baseline="0" dirty="0">
            <a:solidFill>
              <a:schemeClr val="tx1"/>
            </a:solidFill>
          </a:endParaRPr>
        </a:p>
        <a:p>
          <a:endParaRPr lang="en-GB" sz="800" baseline="0" dirty="0">
            <a:solidFill>
              <a:schemeClr val="tx1"/>
            </a:solidFill>
          </a:endParaRPr>
        </a:p>
        <a:p>
          <a:endParaRPr lang="en-GB" sz="1400" baseline="0" dirty="0">
            <a:solidFill>
              <a:schemeClr val="tx1"/>
            </a:solidFill>
          </a:endParaRPr>
        </a:p>
        <a:p>
          <a:r>
            <a:rPr lang="en-GB" sz="1400" b="1" baseline="0" dirty="0">
              <a:solidFill>
                <a:srgbClr val="FF0000"/>
              </a:solidFill>
            </a:rPr>
            <a:t>Requirements</a:t>
          </a: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600" b="1" baseline="0" dirty="0">
              <a:solidFill>
                <a:srgbClr val="FF0000"/>
              </a:solidFill>
            </a:rPr>
            <a:t>Deliverables</a:t>
          </a: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endParaRPr lang="en-GB" sz="1800" baseline="0" dirty="0">
            <a:solidFill>
              <a:schemeClr val="tx1"/>
            </a:solidFill>
          </a:endParaRPr>
        </a:p>
        <a:p>
          <a:endParaRPr lang="en-GB" sz="1800" baseline="0" dirty="0">
            <a:solidFill>
              <a:schemeClr val="tx1"/>
            </a:solidFill>
          </a:endParaRPr>
        </a:p>
        <a:p>
          <a:r>
            <a:rPr lang="en-GB" sz="1400" b="1" baseline="0" dirty="0">
              <a:solidFill>
                <a:srgbClr val="FF0000"/>
              </a:solidFill>
            </a:rPr>
            <a:t>Work</a:t>
          </a:r>
          <a:endParaRPr lang="en-GB" sz="1800" b="1" baseline="0" dirty="0">
            <a:solidFill>
              <a:srgbClr val="FF0000"/>
            </a:solidFill>
          </a:endParaRP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t>
        <a:bodyPr/>
        <a:lstStyle/>
        <a:p>
          <a:endParaRPr lang="en-US"/>
        </a:p>
      </dgm:t>
    </dgm:pt>
    <dgm:pt modelId="{1F3F0081-2B2C-4EF1-AEF1-3F1AB7D7EF18}" type="pres">
      <dgm:prSet presAssocID="{1C12D288-B24E-492B-AE19-DEB2E9085932}" presName="triangle1" presStyleLbl="node1" presStyleIdx="0" presStyleCnt="4">
        <dgm:presLayoutVars>
          <dgm:bulletEnabled val="1"/>
        </dgm:presLayoutVars>
      </dgm:prSet>
      <dgm:spPr/>
      <dgm:t>
        <a:bodyPr/>
        <a:lstStyle/>
        <a:p>
          <a:endParaRPr lang="en-US"/>
        </a:p>
      </dgm:t>
    </dgm:pt>
    <dgm:pt modelId="{9E3A98BF-B962-4C88-A3F4-CE0A9C609CD9}" type="pres">
      <dgm:prSet presAssocID="{1C12D288-B24E-492B-AE19-DEB2E9085932}" presName="triangle2" presStyleLbl="node1" presStyleIdx="1" presStyleCnt="4" custScaleX="103079">
        <dgm:presLayoutVars>
          <dgm:bulletEnabled val="1"/>
        </dgm:presLayoutVars>
      </dgm:prSet>
      <dgm:spPr/>
      <dgm:t>
        <a:bodyPr/>
        <a:lstStyle/>
        <a:p>
          <a:endParaRPr lang="en-US"/>
        </a:p>
      </dgm:t>
    </dgm:pt>
    <dgm:pt modelId="{9159F311-1A1A-42F0-95D9-1D01F205FFC7}" type="pres">
      <dgm:prSet presAssocID="{1C12D288-B24E-492B-AE19-DEB2E9085932}" presName="triangle3" presStyleLbl="node1" presStyleIdx="2" presStyleCnt="4">
        <dgm:presLayoutVars>
          <dgm:bulletEnabled val="1"/>
        </dgm:presLayoutVars>
      </dgm:prSet>
      <dgm:spPr/>
      <dgm:t>
        <a:bodyPr/>
        <a:lstStyle/>
        <a:p>
          <a:endParaRPr lang="en-US"/>
        </a:p>
      </dgm:t>
    </dgm:pt>
    <dgm:pt modelId="{5FD32BF9-F427-41D7-9D4D-76BBE6F5A287}" type="pres">
      <dgm:prSet presAssocID="{1C12D288-B24E-492B-AE19-DEB2E9085932}" presName="triangle4" presStyleLbl="node1" presStyleIdx="3" presStyleCnt="4">
        <dgm:presLayoutVars>
          <dgm:bulletEnabled val="1"/>
        </dgm:presLayoutVars>
      </dgm:prSet>
      <dgm:spPr/>
      <dgm:t>
        <a:bodyPr/>
        <a:lstStyle/>
        <a:p>
          <a:endParaRPr lang="en-US"/>
        </a:p>
      </dgm:t>
    </dgm:pt>
  </dgm:ptLst>
  <dgm:cxnLst>
    <dgm:cxn modelId="{C8AB0E77-6457-4A8D-8533-CEE107C65F41}" srcId="{1C12D288-B24E-492B-AE19-DEB2E9085932}" destId="{9D75E28C-B17D-46F3-9BEB-48D595F78957}" srcOrd="0" destOrd="0" parTransId="{877023CC-43D8-44BE-92E6-A19E4D2A2712}" sibTransId="{6A13050E-B721-407E-81FB-388C1EF05A87}"/>
    <dgm:cxn modelId="{89454DF2-FDAB-4E77-B83D-3FC9B881B793}" srcId="{1C12D288-B24E-492B-AE19-DEB2E9085932}" destId="{11E90C43-83A4-4492-A83A-53301B63FDF5}" srcOrd="3" destOrd="0" parTransId="{933D0E94-A647-435F-87A4-68CDA075D61A}" sibTransId="{2773564F-7705-4861-A0B4-7A5C54BCFD32}"/>
    <dgm:cxn modelId="{699CC22F-66B9-4A40-9B8F-032B9CC93936}" type="presOf" srcId="{1C12D288-B24E-492B-AE19-DEB2E9085932}" destId="{78F09D67-C0B1-435C-A36A-71B5CB6B3A8F}" srcOrd="0" destOrd="0" presId="urn:microsoft.com/office/officeart/2005/8/layout/pyramid4"/>
    <dgm:cxn modelId="{B0D237BA-6B6B-41F8-8E64-4F8064546486}" type="presOf" srcId="{9D75E28C-B17D-46F3-9BEB-48D595F78957}" destId="{1F3F0081-2B2C-4EF1-AEF1-3F1AB7D7EF18}" srcOrd="0" destOrd="0" presId="urn:microsoft.com/office/officeart/2005/8/layout/pyramid4"/>
    <dgm:cxn modelId="{721FB52A-7149-45C9-A615-CE35D50432E7}" type="presOf" srcId="{11E90C43-83A4-4492-A83A-53301B63FDF5}" destId="{5FD32BF9-F427-41D7-9D4D-76BBE6F5A287}"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78FD0F85-F141-4305-838B-0589A3C9C8F0}" srcId="{1C12D288-B24E-492B-AE19-DEB2E9085932}" destId="{09DDE4E1-06FB-49E1-97AF-565671222271}" srcOrd="1" destOrd="0" parTransId="{A12525BF-DF1F-4556-962C-46E73D02E5B5}" sibTransId="{82063AC2-BC73-4AA7-AB1D-66BA93A48129}"/>
    <dgm:cxn modelId="{21107E76-594C-4B6F-8DDF-10259C0DE8CD}" type="presOf" srcId="{09DDE4E1-06FB-49E1-97AF-565671222271}" destId="{9E3A98BF-B962-4C88-A3F4-CE0A9C609CD9}" srcOrd="0" destOrd="0" presId="urn:microsoft.com/office/officeart/2005/8/layout/pyramid4"/>
    <dgm:cxn modelId="{913135C7-3736-4A75-9A6B-C72E86CC5813}" type="presOf" srcId="{25943B85-C570-4E99-90F6-789951B059D4}" destId="{9159F311-1A1A-42F0-95D9-1D01F205FFC7}" srcOrd="0" destOrd="0" presId="urn:microsoft.com/office/officeart/2005/8/layout/pyramid4"/>
    <dgm:cxn modelId="{C5301195-AF92-424C-96A0-0D81B51DD56F}" type="presParOf" srcId="{78F09D67-C0B1-435C-A36A-71B5CB6B3A8F}" destId="{1F3F0081-2B2C-4EF1-AEF1-3F1AB7D7EF18}" srcOrd="0" destOrd="0" presId="urn:microsoft.com/office/officeart/2005/8/layout/pyramid4"/>
    <dgm:cxn modelId="{B4FBB2BE-2321-4631-B1F2-2D3564154AE5}" type="presParOf" srcId="{78F09D67-C0B1-435C-A36A-71B5CB6B3A8F}" destId="{9E3A98BF-B962-4C88-A3F4-CE0A9C609CD9}" srcOrd="1" destOrd="0" presId="urn:microsoft.com/office/officeart/2005/8/layout/pyramid4"/>
    <dgm:cxn modelId="{4DDD35FC-FDBB-48A0-8888-B99639618873}" type="presParOf" srcId="{78F09D67-C0B1-435C-A36A-71B5CB6B3A8F}" destId="{9159F311-1A1A-42F0-95D9-1D01F205FFC7}" srcOrd="2" destOrd="0" presId="urn:microsoft.com/office/officeart/2005/8/layout/pyramid4"/>
    <dgm:cxn modelId="{87F6F5CF-8F0F-4C08-862D-9807698FE931}"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0081-2B2C-4EF1-AEF1-3F1AB7D7EF18}">
      <dsp:nvSpPr>
        <dsp:cNvPr id="0" name=""/>
        <dsp:cNvSpPr/>
      </dsp:nvSpPr>
      <dsp:spPr>
        <a:xfrm>
          <a:off x="3482543" y="0"/>
          <a:ext cx="2542600" cy="2542600"/>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baseline="0" dirty="0">
              <a:solidFill>
                <a:srgbClr val="FF0000"/>
              </a:solidFill>
            </a:rPr>
            <a:t>Goal</a:t>
          </a:r>
        </a:p>
        <a:p>
          <a:pPr lvl="0" algn="ctr" defTabSz="800100">
            <a:lnSpc>
              <a:spcPct val="90000"/>
            </a:lnSpc>
            <a:spcBef>
              <a:spcPct val="0"/>
            </a:spcBef>
            <a:spcAft>
              <a:spcPct val="35000"/>
            </a:spcAft>
          </a:pPr>
          <a:endParaRPr lang="en-GB" sz="1800" kern="1200" baseline="0" dirty="0">
            <a:solidFill>
              <a:schemeClr val="tx1"/>
            </a:solidFill>
          </a:endParaRPr>
        </a:p>
        <a:p>
          <a:pPr lvl="0" algn="ctr" defTabSz="800100">
            <a:lnSpc>
              <a:spcPct val="90000"/>
            </a:lnSpc>
            <a:spcBef>
              <a:spcPct val="0"/>
            </a:spcBef>
            <a:spcAft>
              <a:spcPct val="35000"/>
            </a:spcAft>
          </a:pPr>
          <a:endParaRPr lang="en-GB" sz="2800" kern="1200" baseline="0" dirty="0">
            <a:solidFill>
              <a:schemeClr val="tx1"/>
            </a:solidFill>
          </a:endParaRPr>
        </a:p>
        <a:p>
          <a:pPr lvl="0" algn="ctr" defTabSz="800100">
            <a:lnSpc>
              <a:spcPct val="90000"/>
            </a:lnSpc>
            <a:spcBef>
              <a:spcPct val="0"/>
            </a:spcBef>
            <a:spcAft>
              <a:spcPct val="35000"/>
            </a:spcAft>
          </a:pPr>
          <a:r>
            <a:rPr lang="en-GB" sz="1600" b="1" kern="1200" baseline="0" dirty="0">
              <a:solidFill>
                <a:srgbClr val="FF0000"/>
              </a:solidFill>
            </a:rPr>
            <a:t>Objectives</a:t>
          </a:r>
          <a:endParaRPr lang="en-GB" sz="1800" b="1" kern="1200" baseline="0" dirty="0">
            <a:solidFill>
              <a:srgbClr val="FF0000"/>
            </a:solidFill>
          </a:endParaRPr>
        </a:p>
        <a:p>
          <a:pPr lvl="0" algn="ctr" defTabSz="800100">
            <a:lnSpc>
              <a:spcPct val="90000"/>
            </a:lnSpc>
            <a:spcBef>
              <a:spcPct val="0"/>
            </a:spcBef>
            <a:spcAft>
              <a:spcPct val="35000"/>
            </a:spcAft>
          </a:pPr>
          <a:endParaRPr lang="en-GB" sz="1800" kern="1200" baseline="0" dirty="0">
            <a:solidFill>
              <a:schemeClr val="tx1"/>
            </a:solidFill>
          </a:endParaRPr>
        </a:p>
        <a:p>
          <a:pPr lvl="0" algn="ctr" defTabSz="800100">
            <a:lnSpc>
              <a:spcPct val="90000"/>
            </a:lnSpc>
            <a:spcBef>
              <a:spcPct val="0"/>
            </a:spcBef>
            <a:spcAft>
              <a:spcPct val="35000"/>
            </a:spcAft>
          </a:pPr>
          <a:endParaRPr lang="en-GB" sz="1800" kern="1200" baseline="0" dirty="0">
            <a:solidFill>
              <a:schemeClr val="tx1"/>
            </a:solidFill>
          </a:endParaRPr>
        </a:p>
      </dsp:txBody>
      <dsp:txXfrm>
        <a:off x="4118193" y="1271300"/>
        <a:ext cx="1271300" cy="1271300"/>
      </dsp:txXfrm>
    </dsp:sp>
    <dsp:sp modelId="{9E3A98BF-B962-4C88-A3F4-CE0A9C609CD9}">
      <dsp:nvSpPr>
        <dsp:cNvPr id="0" name=""/>
        <dsp:cNvSpPr/>
      </dsp:nvSpPr>
      <dsp:spPr>
        <a:xfrm>
          <a:off x="2172099" y="2542600"/>
          <a:ext cx="2620887" cy="2542600"/>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endParaRPr lang="en-GB" sz="1400" kern="1200" baseline="0" dirty="0">
            <a:solidFill>
              <a:schemeClr val="tx1"/>
            </a:solidFill>
          </a:endParaRPr>
        </a:p>
        <a:p>
          <a:pPr lvl="0" algn="ctr" defTabSz="622300">
            <a:lnSpc>
              <a:spcPct val="90000"/>
            </a:lnSpc>
            <a:spcBef>
              <a:spcPct val="0"/>
            </a:spcBef>
            <a:spcAft>
              <a:spcPct val="35000"/>
            </a:spcAft>
          </a:pPr>
          <a:endParaRPr lang="en-GB" sz="800" kern="1200" baseline="0" dirty="0">
            <a:solidFill>
              <a:schemeClr val="tx1"/>
            </a:solidFill>
          </a:endParaRPr>
        </a:p>
        <a:p>
          <a:pPr lvl="0" algn="ctr" defTabSz="622300">
            <a:lnSpc>
              <a:spcPct val="90000"/>
            </a:lnSpc>
            <a:spcBef>
              <a:spcPct val="0"/>
            </a:spcBef>
            <a:spcAft>
              <a:spcPct val="35000"/>
            </a:spcAft>
          </a:pPr>
          <a:endParaRPr lang="en-GB" sz="1400" kern="1200" baseline="0" dirty="0">
            <a:solidFill>
              <a:schemeClr val="tx1"/>
            </a:solidFill>
          </a:endParaRPr>
        </a:p>
        <a:p>
          <a:pPr lvl="0" algn="ctr" defTabSz="622300">
            <a:lnSpc>
              <a:spcPct val="90000"/>
            </a:lnSpc>
            <a:spcBef>
              <a:spcPct val="0"/>
            </a:spcBef>
            <a:spcAft>
              <a:spcPct val="35000"/>
            </a:spcAft>
          </a:pPr>
          <a:r>
            <a:rPr lang="en-GB" sz="1400" b="1" kern="1200" baseline="0" dirty="0">
              <a:solidFill>
                <a:srgbClr val="FF0000"/>
              </a:solidFill>
            </a:rPr>
            <a:t>Requirements</a:t>
          </a:r>
        </a:p>
      </dsp:txBody>
      <dsp:txXfrm>
        <a:off x="2827321" y="3813900"/>
        <a:ext cx="1310443" cy="1271300"/>
      </dsp:txXfrm>
    </dsp:sp>
    <dsp:sp modelId="{9159F311-1A1A-42F0-95D9-1D01F205FFC7}">
      <dsp:nvSpPr>
        <dsp:cNvPr id="0" name=""/>
        <dsp:cNvSpPr/>
      </dsp:nvSpPr>
      <dsp:spPr>
        <a:xfrm rot="10800000">
          <a:off x="3482543" y="2542600"/>
          <a:ext cx="2542600" cy="2542600"/>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baseline="0" dirty="0">
              <a:solidFill>
                <a:srgbClr val="FF0000"/>
              </a:solidFill>
            </a:rPr>
            <a:t>Deliverables</a:t>
          </a:r>
        </a:p>
      </dsp:txBody>
      <dsp:txXfrm rot="10800000">
        <a:off x="4118193" y="2542600"/>
        <a:ext cx="1271300" cy="1271300"/>
      </dsp:txXfrm>
    </dsp:sp>
    <dsp:sp modelId="{5FD32BF9-F427-41D7-9D4D-76BBE6F5A287}">
      <dsp:nvSpPr>
        <dsp:cNvPr id="0" name=""/>
        <dsp:cNvSpPr/>
      </dsp:nvSpPr>
      <dsp:spPr>
        <a:xfrm>
          <a:off x="4753843" y="2542600"/>
          <a:ext cx="2542600" cy="2542600"/>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endParaRPr lang="en-GB" sz="1800" kern="1200" baseline="0" dirty="0">
            <a:solidFill>
              <a:schemeClr val="tx1"/>
            </a:solidFill>
          </a:endParaRPr>
        </a:p>
        <a:p>
          <a:pPr lvl="0" algn="ctr" defTabSz="800100">
            <a:lnSpc>
              <a:spcPct val="90000"/>
            </a:lnSpc>
            <a:spcBef>
              <a:spcPct val="0"/>
            </a:spcBef>
            <a:spcAft>
              <a:spcPct val="35000"/>
            </a:spcAft>
          </a:pPr>
          <a:endParaRPr lang="en-GB" sz="1800" kern="1200" baseline="0" dirty="0">
            <a:solidFill>
              <a:schemeClr val="tx1"/>
            </a:solidFill>
          </a:endParaRPr>
        </a:p>
        <a:p>
          <a:pPr lvl="0" algn="ctr" defTabSz="800100">
            <a:lnSpc>
              <a:spcPct val="90000"/>
            </a:lnSpc>
            <a:spcBef>
              <a:spcPct val="0"/>
            </a:spcBef>
            <a:spcAft>
              <a:spcPct val="35000"/>
            </a:spcAft>
          </a:pPr>
          <a:r>
            <a:rPr lang="en-GB" sz="1400" b="1" kern="1200" baseline="0" dirty="0">
              <a:solidFill>
                <a:srgbClr val="FF0000"/>
              </a:solidFill>
            </a:rPr>
            <a:t>Work</a:t>
          </a:r>
          <a:endParaRPr lang="en-GB" sz="1800" b="1" kern="1200" baseline="0" dirty="0">
            <a:solidFill>
              <a:srgbClr val="FF0000"/>
            </a:solidFill>
          </a:endParaRPr>
        </a:p>
      </dsp:txBody>
      <dsp:txXfrm>
        <a:off x="5389493" y="3813900"/>
        <a:ext cx="1271300" cy="1271300"/>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2.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3.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24.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2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A7CDD365-FFCD-4584-94C8-25427BBF13E6}" type="datetimeFigureOut">
              <a:rPr lang="en-GB" smtClean="0"/>
              <a:t>07/05/2019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08CCD24-D1B4-4B2C-8ABC-9922E2251EF1}" type="slidenum">
              <a:rPr lang="en-GB" smtClean="0"/>
              <a:t>‹#›</a:t>
            </a:fld>
            <a:endParaRPr lang="en-GB"/>
          </a:p>
        </p:txBody>
      </p:sp>
    </p:spTree>
    <p:extLst>
      <p:ext uri="{BB962C8B-B14F-4D97-AF65-F5344CB8AC3E}">
        <p14:creationId xmlns:p14="http://schemas.microsoft.com/office/powerpoint/2010/main" val="246000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89D6621-2ABD-46F6-970C-B7FD2FDBB63B}" type="datetimeFigureOut">
              <a:rPr lang="en-GB" smtClean="0"/>
              <a:t>07/05/2019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A4DA9E4-B096-46A3-95FB-441ACF410EDE}" type="slidenum">
              <a:rPr lang="en-GB" smtClean="0"/>
              <a:t>‹#›</a:t>
            </a:fld>
            <a:endParaRPr lang="en-GB"/>
          </a:p>
        </p:txBody>
      </p:sp>
    </p:spTree>
    <p:extLst>
      <p:ext uri="{BB962C8B-B14F-4D97-AF65-F5344CB8AC3E}">
        <p14:creationId xmlns:p14="http://schemas.microsoft.com/office/powerpoint/2010/main" val="4090483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1</a:t>
            </a:fld>
            <a:endParaRPr lang="en-GB"/>
          </a:p>
        </p:txBody>
      </p:sp>
    </p:spTree>
    <p:extLst>
      <p:ext uri="{BB962C8B-B14F-4D97-AF65-F5344CB8AC3E}">
        <p14:creationId xmlns:p14="http://schemas.microsoft.com/office/powerpoint/2010/main" val="864784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a:t>
            </a:fld>
            <a:endParaRPr lang="en-GB"/>
          </a:p>
        </p:txBody>
      </p:sp>
    </p:spTree>
    <p:extLst>
      <p:ext uri="{BB962C8B-B14F-4D97-AF65-F5344CB8AC3E}">
        <p14:creationId xmlns:p14="http://schemas.microsoft.com/office/powerpoint/2010/main" val="3496047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3</a:t>
            </a:fld>
            <a:endParaRPr lang="en-GB"/>
          </a:p>
        </p:txBody>
      </p:sp>
    </p:spTree>
    <p:extLst>
      <p:ext uri="{BB962C8B-B14F-4D97-AF65-F5344CB8AC3E}">
        <p14:creationId xmlns:p14="http://schemas.microsoft.com/office/powerpoint/2010/main" val="946474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4</a:t>
            </a:fld>
            <a:endParaRPr lang="en-GB"/>
          </a:p>
        </p:txBody>
      </p:sp>
    </p:spTree>
    <p:extLst>
      <p:ext uri="{BB962C8B-B14F-4D97-AF65-F5344CB8AC3E}">
        <p14:creationId xmlns:p14="http://schemas.microsoft.com/office/powerpoint/2010/main" val="1278626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0CEF01-3227-4E4C-A4D4-532AA4E163EC}" type="slidenum">
              <a:rPr kumimoji="0" lang="en-US" sz="1200" b="0" i="0" u="none" strike="noStrike" kern="1200" cap="none" spc="0" normalizeH="0" baseline="0" noProof="0" smtClean="0">
                <a:ln>
                  <a:noFill/>
                </a:ln>
                <a:solidFill>
                  <a:prstClr val="black"/>
                </a:solidFill>
                <a:effectLst/>
                <a:uLnTx/>
                <a:uFillTx/>
                <a:latin typeface="Times"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Times" pitchFamily="18" charset="0"/>
              <a:ea typeface="+mn-ea"/>
              <a:cs typeface="+mn-cs"/>
            </a:endParaRPr>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extLst>
      <p:ext uri="{BB962C8B-B14F-4D97-AF65-F5344CB8AC3E}">
        <p14:creationId xmlns:p14="http://schemas.microsoft.com/office/powerpoint/2010/main" val="3339756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fontScale="77500" lnSpcReduction="20000"/>
          </a:bodyPr>
          <a:lstStyle/>
          <a:p>
            <a:pPr>
              <a:defRPr/>
            </a:pPr>
            <a:r>
              <a:rPr lang="en-GB" dirty="0"/>
              <a:t>Step quickly through the previous three definition slides and spend a little time defining a project using this diagram and then </a:t>
            </a:r>
            <a:r>
              <a:rPr lang="en-GB" dirty="0" err="1"/>
              <a:t>refre</a:t>
            </a:r>
            <a:r>
              <a:rPr lang="en-GB" dirty="0"/>
              <a:t> the learners back to the definitions.</a:t>
            </a:r>
          </a:p>
          <a:p>
            <a:pPr>
              <a:defRPr/>
            </a:pPr>
            <a:endParaRPr lang="en-GB" dirty="0"/>
          </a:p>
          <a:p>
            <a:pPr>
              <a:defRPr/>
            </a:pPr>
            <a:r>
              <a:rPr lang="en-GB" dirty="0"/>
              <a:t>A project consists of a series of activities which jointly produce a UNIQUE product or service for the organisation, client or customer.  It has definite start and end dates and may be divided into one or more phases (the phases here are illustrative).  The phases from the start to the end are known as the lifecycle.  </a:t>
            </a:r>
          </a:p>
          <a:p>
            <a:pPr>
              <a:defRPr/>
            </a:pPr>
            <a:endParaRPr lang="en-GB" dirty="0"/>
          </a:p>
          <a:p>
            <a:pPr>
              <a:defRPr/>
            </a:pPr>
            <a:r>
              <a:rPr lang="en-GB" dirty="0"/>
              <a:t>It is conducted by people (the project team) and may use various other resources (equipment, materials, money!).  It has various interested parties who will be impacted by the project (the stakeholders).  Some stakeholders may work on the project, some may have control over the project, and some may receive or use the end product/service or may in some other way be impacted by the project, product or service produced (for example any competitor companies).</a:t>
            </a:r>
          </a:p>
          <a:p>
            <a:pPr>
              <a:defRPr/>
            </a:pPr>
            <a:endParaRPr lang="en-GB" dirty="0"/>
          </a:p>
          <a:p>
            <a:pPr>
              <a:defRPr/>
            </a:pPr>
            <a:r>
              <a:rPr lang="en-GB" dirty="0"/>
              <a:t>Some projects maybe initiated by receipt of a business case, some by the ‘receipt’ of an idea and building the business case may be a pre-planning stage.  This largely depends on the organisation.</a:t>
            </a:r>
          </a:p>
          <a:p>
            <a:pPr>
              <a:defRPr/>
            </a:pPr>
            <a:endParaRPr lang="en-GB" dirty="0"/>
          </a:p>
          <a:p>
            <a:pPr>
              <a:defRPr/>
            </a:pPr>
            <a:r>
              <a:rPr lang="en-GB" dirty="0"/>
              <a:t>Some projects may be very similar in organisation, activities conducted, and products or services delivered but there must be some aspect which, even if minor, represents a significant difference or else this is not a project but an ‘operation’.  Where projects are similar the lifecycle may be standardised and project management methodologies may superimposed.  (See module …. Project Management Methodologies).</a:t>
            </a:r>
          </a:p>
          <a:p>
            <a:pPr>
              <a:defRPr/>
            </a:pPr>
            <a:endParaRPr lang="en-GB" dirty="0"/>
          </a:p>
          <a:p>
            <a:pPr>
              <a:defRPr/>
            </a:pPr>
            <a:r>
              <a:rPr lang="en-GB" dirty="0"/>
              <a:t>Some methodologies will place ‘gateways’ at the end of phases and a whiteboard example of different projects, phases and gateways may expand on this slide.</a:t>
            </a:r>
          </a:p>
          <a:p>
            <a:pPr>
              <a:defRPr/>
            </a:pPr>
            <a:endParaRPr lang="en-GB" dirty="0"/>
          </a:p>
          <a:p>
            <a:pPr>
              <a:defRPr/>
            </a:pPr>
            <a:r>
              <a:rPr lang="en-GB" dirty="0"/>
              <a:t>The lifecycle represented here is an example of a category of lifecycles known as ‘Cascade’ or ‘Waterfall’ lifecycles, as each phase is dependant on the completion of the previous phase.  This course does not explore in detail lifecycles or methodologies, however the tools and techniques presented are most used (and most useful) in projects which are undertaken using a Cascade lifecycle.</a:t>
            </a:r>
          </a:p>
          <a:p>
            <a:pPr>
              <a:defRPr/>
            </a:pPr>
            <a:endParaRPr lang="en-GB" dirty="0"/>
          </a:p>
          <a:p>
            <a:pPr>
              <a:defRPr/>
            </a:pPr>
            <a:r>
              <a:rPr lang="en-GB" dirty="0"/>
              <a:t>Ask for examples or projects and stakeholders.</a:t>
            </a:r>
            <a:endParaRPr lang="en-US" dirty="0"/>
          </a:p>
        </p:txBody>
      </p:sp>
      <p:sp>
        <p:nvSpPr>
          <p:cNvPr id="34820"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846" indent="-285710" eaLnBrk="0" hangingPunct="0">
              <a:defRPr>
                <a:solidFill>
                  <a:schemeClr val="tx1"/>
                </a:solidFill>
                <a:latin typeface="Arial" pitchFamily="34" charset="0"/>
              </a:defRPr>
            </a:lvl2pPr>
            <a:lvl3pPr marL="1142841" indent="-228568" eaLnBrk="0" hangingPunct="0">
              <a:defRPr>
                <a:solidFill>
                  <a:schemeClr val="tx1"/>
                </a:solidFill>
                <a:latin typeface="Arial" pitchFamily="34" charset="0"/>
              </a:defRPr>
            </a:lvl3pPr>
            <a:lvl4pPr marL="1599977" indent="-228568" eaLnBrk="0" hangingPunct="0">
              <a:defRPr>
                <a:solidFill>
                  <a:schemeClr val="tx1"/>
                </a:solidFill>
                <a:latin typeface="Arial" pitchFamily="34" charset="0"/>
              </a:defRPr>
            </a:lvl4pPr>
            <a:lvl5pPr marL="2057113" indent="-228568" eaLnBrk="0" hangingPunct="0">
              <a:defRPr>
                <a:solidFill>
                  <a:schemeClr val="tx1"/>
                </a:solidFill>
                <a:latin typeface="Arial" pitchFamily="34" charset="0"/>
              </a:defRPr>
            </a:lvl5pPr>
            <a:lvl6pPr marL="2514249" indent="-228568" eaLnBrk="0" fontAlgn="base" hangingPunct="0">
              <a:spcBef>
                <a:spcPct val="0"/>
              </a:spcBef>
              <a:spcAft>
                <a:spcPct val="0"/>
              </a:spcAft>
              <a:defRPr>
                <a:solidFill>
                  <a:schemeClr val="tx1"/>
                </a:solidFill>
                <a:latin typeface="Arial" pitchFamily="34" charset="0"/>
              </a:defRPr>
            </a:lvl6pPr>
            <a:lvl7pPr marL="2971386" indent="-228568" eaLnBrk="0" fontAlgn="base" hangingPunct="0">
              <a:spcBef>
                <a:spcPct val="0"/>
              </a:spcBef>
              <a:spcAft>
                <a:spcPct val="0"/>
              </a:spcAft>
              <a:defRPr>
                <a:solidFill>
                  <a:schemeClr val="tx1"/>
                </a:solidFill>
                <a:latin typeface="Arial" pitchFamily="34" charset="0"/>
              </a:defRPr>
            </a:lvl7pPr>
            <a:lvl8pPr marL="3428522" indent="-228568" eaLnBrk="0" fontAlgn="base" hangingPunct="0">
              <a:spcBef>
                <a:spcPct val="0"/>
              </a:spcBef>
              <a:spcAft>
                <a:spcPct val="0"/>
              </a:spcAft>
              <a:defRPr>
                <a:solidFill>
                  <a:schemeClr val="tx1"/>
                </a:solidFill>
                <a:latin typeface="Arial" pitchFamily="34" charset="0"/>
              </a:defRPr>
            </a:lvl8pPr>
            <a:lvl9pPr marL="3885658" indent="-228568" eaLnBrk="0" fontAlgn="base" hangingPunct="0">
              <a:spcBef>
                <a:spcPct val="0"/>
              </a:spcBef>
              <a:spcAft>
                <a:spcPct val="0"/>
              </a:spcAft>
              <a:defRPr>
                <a:solidFill>
                  <a:schemeClr val="tx1"/>
                </a:solidFill>
                <a:latin typeface="Arial"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B3DEB26-4D18-47D4-B328-0BA171C1C414}" type="slidenum">
              <a:rPr kumimoji="0" lang="en-US" altLang="en-US" sz="1200" b="0" i="0" u="none" strike="noStrike" kern="1200" cap="none" spc="0" normalizeH="0" baseline="0" noProof="0" smtClean="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953799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81B74C-F5A4-4341-9864-C3934AD6A56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05265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81B74C-F5A4-4341-9864-C3934AD6A56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2936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9</a:t>
            </a:fld>
            <a:endParaRPr lang="en-GB"/>
          </a:p>
        </p:txBody>
      </p:sp>
    </p:spTree>
    <p:extLst>
      <p:ext uri="{BB962C8B-B14F-4D97-AF65-F5344CB8AC3E}">
        <p14:creationId xmlns:p14="http://schemas.microsoft.com/office/powerpoint/2010/main" val="1590108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Slide Image Placeholder 1"/>
          <p:cNvSpPr>
            <a:spLocks noGrp="1" noRot="1" noChangeAspect="1" noTextEdit="1"/>
          </p:cNvSpPr>
          <p:nvPr>
            <p:ph type="sldImg"/>
          </p:nvPr>
        </p:nvSpPr>
        <p:spPr>
          <a:ln/>
        </p:spPr>
      </p:sp>
      <p:sp>
        <p:nvSpPr>
          <p:cNvPr id="333827" name="Notes Placeholder 2"/>
          <p:cNvSpPr>
            <a:spLocks noGrp="1"/>
          </p:cNvSpPr>
          <p:nvPr>
            <p:ph type="body" idx="1"/>
          </p:nvPr>
        </p:nvSpPr>
        <p:spPr>
          <a:noFill/>
          <a:ln/>
        </p:spPr>
        <p:txBody>
          <a:bodyPr/>
          <a:lstStyle/>
          <a:p>
            <a:r>
              <a:rPr lang="en-GB" dirty="0"/>
              <a:t>The definitions for Goal and Objectives are taken from </a:t>
            </a:r>
            <a:r>
              <a:rPr lang="en-GB" dirty="0" err="1"/>
              <a:t>Wysocki</a:t>
            </a:r>
            <a:r>
              <a:rPr lang="en-GB" dirty="0"/>
              <a:t>, 2009</a:t>
            </a:r>
          </a:p>
          <a:p>
            <a:endParaRPr lang="en-US" dirty="0"/>
          </a:p>
        </p:txBody>
      </p:sp>
      <p:sp>
        <p:nvSpPr>
          <p:cNvPr id="333828" name="Slide Number Placeholder 3"/>
          <p:cNvSpPr>
            <a:spLocks noGrp="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63F9C5-F2B5-488C-A8A5-2104CB42F8A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19424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11</a:t>
            </a:fld>
            <a:endParaRPr lang="en-GB"/>
          </a:p>
        </p:txBody>
      </p:sp>
    </p:spTree>
    <p:extLst>
      <p:ext uri="{BB962C8B-B14F-4D97-AF65-F5344CB8AC3E}">
        <p14:creationId xmlns:p14="http://schemas.microsoft.com/office/powerpoint/2010/main" val="3558129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Project Triangle or Iron Triangle expresses the Triple Constraint of time, cost and quality or scope that must be managed in project delivery. Each constraint is connected and moving one point of the triangle will impact the other two points. Project Management Triangle - Time, Cost and Quality - Iron Triangle </a:t>
            </a:r>
          </a:p>
          <a:p>
            <a:r>
              <a:rPr lang="en-GB" sz="1200" b="0" i="0" kern="1200" dirty="0" smtClean="0">
                <a:solidFill>
                  <a:schemeClr val="tx1"/>
                </a:solidFill>
                <a:effectLst/>
                <a:latin typeface="+mn-lt"/>
                <a:ea typeface="+mn-ea"/>
                <a:cs typeface="+mn-cs"/>
              </a:rPr>
              <a:t>In the mid 1980s </a:t>
            </a:r>
            <a:r>
              <a:rPr lang="en-GB" sz="1200" b="0" i="0" kern="1200" dirty="0" err="1" smtClean="0">
                <a:solidFill>
                  <a:schemeClr val="tx1"/>
                </a:solidFill>
                <a:effectLst/>
                <a:latin typeface="+mn-lt"/>
                <a:ea typeface="+mn-ea"/>
                <a:cs typeface="+mn-cs"/>
              </a:rPr>
              <a:t>Dr.</a:t>
            </a:r>
            <a:r>
              <a:rPr lang="en-GB" sz="1200" b="0" i="0" kern="1200" dirty="0" smtClean="0">
                <a:solidFill>
                  <a:schemeClr val="tx1"/>
                </a:solidFill>
                <a:effectLst/>
                <a:latin typeface="+mn-lt"/>
                <a:ea typeface="+mn-ea"/>
                <a:cs typeface="+mn-cs"/>
              </a:rPr>
              <a:t> Martin Barnes created the Triangle of objectives. The triangle demonstrates that quality cost and time are interrelated. Focussing or fixing one point of the triangle impacts the other two points (Lock, 2007, p21). In other words if one part of the triangle is fixed the other two points have to move, so if quality is fixed, time and/or cost may need to increase.</a:t>
            </a:r>
          </a:p>
          <a:p>
            <a:r>
              <a:rPr lang="en-GB" sz="1200" b="0" i="0" kern="1200" dirty="0" err="1" smtClean="0">
                <a:solidFill>
                  <a:schemeClr val="tx1"/>
                </a:solidFill>
                <a:effectLst/>
                <a:latin typeface="+mn-lt"/>
                <a:ea typeface="+mn-ea"/>
                <a:cs typeface="+mn-cs"/>
              </a:rPr>
              <a:t>Dr.</a:t>
            </a:r>
            <a:r>
              <a:rPr lang="en-GB" sz="1200" b="0" i="0" kern="1200" dirty="0" smtClean="0">
                <a:solidFill>
                  <a:schemeClr val="tx1"/>
                </a:solidFill>
                <a:effectLst/>
                <a:latin typeface="+mn-lt"/>
                <a:ea typeface="+mn-ea"/>
                <a:cs typeface="+mn-cs"/>
              </a:rPr>
              <a:t> Barnes later updated the triangle to performance, cost and time as he felt that quality implied little more than compliance with specifications. </a:t>
            </a: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A4DA9E4-B096-46A3-95FB-441ACF410EDE}" type="slidenum">
              <a:rPr lang="en-GB" smtClean="0"/>
              <a:t>12</a:t>
            </a:fld>
            <a:endParaRPr lang="en-GB"/>
          </a:p>
        </p:txBody>
      </p:sp>
    </p:spTree>
    <p:extLst>
      <p:ext uri="{BB962C8B-B14F-4D97-AF65-F5344CB8AC3E}">
        <p14:creationId xmlns:p14="http://schemas.microsoft.com/office/powerpoint/2010/main" val="23813133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13</a:t>
            </a:fld>
            <a:endParaRPr lang="en-GB"/>
          </a:p>
        </p:txBody>
      </p:sp>
    </p:spTree>
    <p:extLst>
      <p:ext uri="{BB962C8B-B14F-4D97-AF65-F5344CB8AC3E}">
        <p14:creationId xmlns:p14="http://schemas.microsoft.com/office/powerpoint/2010/main" val="31965665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41EBF3-81A7-4CB2-8C4F-ABF95F2B1CCB}" type="slidenum">
              <a:rPr kumimoji="0" lang="en-US" sz="1200" b="0" i="0" u="none" strike="noStrike" kern="1200" cap="none" spc="0" normalizeH="0" baseline="0" noProof="0" smtClean="0">
                <a:ln>
                  <a:noFill/>
                </a:ln>
                <a:solidFill>
                  <a:prstClr val="black"/>
                </a:solidFill>
                <a:effectLst/>
                <a:uLnTx/>
                <a:uFillTx/>
                <a:latin typeface="Times"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Times" pitchFamily="18" charset="0"/>
              <a:ea typeface="+mn-ea"/>
              <a:cs typeface="+mn-cs"/>
            </a:endParaRPr>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p:spPr>
        <p:txBody>
          <a:bodyPr/>
          <a:lstStyle/>
          <a:p>
            <a:pPr eaLnBrk="1" hangingPunct="1"/>
            <a:endParaRPr lang="en-GB">
              <a:latin typeface="Times" pitchFamily="18" charset="0"/>
            </a:endParaRPr>
          </a:p>
        </p:txBody>
      </p:sp>
    </p:spTree>
    <p:extLst>
      <p:ext uri="{BB962C8B-B14F-4D97-AF65-F5344CB8AC3E}">
        <p14:creationId xmlns:p14="http://schemas.microsoft.com/office/powerpoint/2010/main" val="26242653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315A489-B97A-4D66-A4D8-433A1E62EE47}"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598017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81B74C-F5A4-4341-9864-C3934AD6A56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834047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2802" name="Slide Image Placeholder 1"/>
          <p:cNvSpPr>
            <a:spLocks noGrp="1" noRot="1" noChangeAspect="1" noTextEdit="1"/>
          </p:cNvSpPr>
          <p:nvPr>
            <p:ph type="sldImg"/>
          </p:nvPr>
        </p:nvSpPr>
        <p:spPr>
          <a:ln/>
        </p:spPr>
      </p:sp>
      <p:sp>
        <p:nvSpPr>
          <p:cNvPr id="332803" name="Notes Placeholder 2"/>
          <p:cNvSpPr>
            <a:spLocks noGrp="1"/>
          </p:cNvSpPr>
          <p:nvPr>
            <p:ph type="body" idx="1"/>
          </p:nvPr>
        </p:nvSpPr>
        <p:spPr>
          <a:noFill/>
          <a:ln/>
        </p:spPr>
        <p:txBody>
          <a:bodyPr/>
          <a:lstStyle/>
          <a:p>
            <a:r>
              <a:rPr lang="en-GB"/>
              <a:t>The term Direct Objectives is used by Meridith and Mantel, 2009</a:t>
            </a:r>
            <a:endParaRPr lang="en-US"/>
          </a:p>
          <a:p>
            <a:endParaRPr lang="en-GB"/>
          </a:p>
        </p:txBody>
      </p:sp>
      <p:sp>
        <p:nvSpPr>
          <p:cNvPr id="332804" name="Slide Number Placeholder 3"/>
          <p:cNvSpPr>
            <a:spLocks noGrp="1"/>
          </p:cNvSpPr>
          <p:nvPr>
            <p:ph type="sldNum" sz="quarter" idx="5"/>
          </p:nvPr>
        </p:nvSpPr>
        <p:spPr>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6B97A5-BB76-4424-9191-450F4BB14D9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948103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81B74C-F5A4-4341-9864-C3934AD6A56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779069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53FBB2E-49B1-495B-AB39-BB9842D8A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2276403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AC71414-ECB5-40C9-86A7-FC0BDE3EC07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6449959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ACE372F-5C50-485B-8FE2-FD03EA3F24DE}"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8445644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FDB5F41C-EEEF-4E2D-9F18-538A38C1948B}"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1786127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23</a:t>
            </a:fld>
            <a:endParaRPr lang="en-GB"/>
          </a:p>
        </p:txBody>
      </p:sp>
    </p:spTree>
    <p:extLst>
      <p:ext uri="{BB962C8B-B14F-4D97-AF65-F5344CB8AC3E}">
        <p14:creationId xmlns:p14="http://schemas.microsoft.com/office/powerpoint/2010/main" val="22019224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24</a:t>
            </a:fld>
            <a:endParaRPr lang="en-GB"/>
          </a:p>
        </p:txBody>
      </p:sp>
    </p:spTree>
    <p:extLst>
      <p:ext uri="{BB962C8B-B14F-4D97-AF65-F5344CB8AC3E}">
        <p14:creationId xmlns:p14="http://schemas.microsoft.com/office/powerpoint/2010/main" val="33595859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25</a:t>
            </a:fld>
            <a:endParaRPr lang="en-GB"/>
          </a:p>
        </p:txBody>
      </p:sp>
    </p:spTree>
    <p:extLst>
      <p:ext uri="{BB962C8B-B14F-4D97-AF65-F5344CB8AC3E}">
        <p14:creationId xmlns:p14="http://schemas.microsoft.com/office/powerpoint/2010/main" val="21424822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26</a:t>
            </a:fld>
            <a:endParaRPr lang="en-GB"/>
          </a:p>
        </p:txBody>
      </p:sp>
    </p:spTree>
    <p:extLst>
      <p:ext uri="{BB962C8B-B14F-4D97-AF65-F5344CB8AC3E}">
        <p14:creationId xmlns:p14="http://schemas.microsoft.com/office/powerpoint/2010/main" val="3326995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27</a:t>
            </a:fld>
            <a:endParaRPr lang="en-GB"/>
          </a:p>
        </p:txBody>
      </p:sp>
    </p:spTree>
    <p:extLst>
      <p:ext uri="{BB962C8B-B14F-4D97-AF65-F5344CB8AC3E}">
        <p14:creationId xmlns:p14="http://schemas.microsoft.com/office/powerpoint/2010/main" val="21288890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91347315-E031-4C43-8161-5F845B6278D0}"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40291" name="Rectangle 2"/>
          <p:cNvSpPr>
            <a:spLocks noGrp="1" noRot="1" noChangeAspect="1" noChangeArrowheads="1" noTextEdit="1"/>
          </p:cNvSpPr>
          <p:nvPr>
            <p:ph type="sldImg"/>
          </p:nvPr>
        </p:nvSpPr>
        <p:spPr>
          <a:ln/>
        </p:spPr>
      </p:sp>
      <p:sp>
        <p:nvSpPr>
          <p:cNvPr id="1402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6129746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4B84412-8E6E-4ED7-8074-71672D41AA6E}"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327239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919DA24-6210-43F4-96B9-3C1A4BE1A922}"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48483" name="Rectangle 2"/>
          <p:cNvSpPr>
            <a:spLocks noGrp="1" noRot="1" noChangeAspect="1" noChangeArrowheads="1" noTextEdit="1"/>
          </p:cNvSpPr>
          <p:nvPr>
            <p:ph type="sldImg"/>
          </p:nvPr>
        </p:nvSpPr>
        <p:spPr>
          <a:ln/>
        </p:spPr>
      </p:sp>
      <p:sp>
        <p:nvSpPr>
          <p:cNvPr id="148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5630814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AC3464E-94BB-4D96-9904-9EFD20701A02}"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5326505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CF67905-CD91-4679-AE0A-FF86A79E4CBD}"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978780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0541626-2EFB-4C32-A369-855B518AE008}"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5920367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D0182A3-C5BC-4C59-AE2B-BC5A43CE618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27229964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35</a:t>
            </a:fld>
            <a:endParaRPr lang="en-GB"/>
          </a:p>
        </p:txBody>
      </p:sp>
    </p:spTree>
    <p:extLst>
      <p:ext uri="{BB962C8B-B14F-4D97-AF65-F5344CB8AC3E}">
        <p14:creationId xmlns:p14="http://schemas.microsoft.com/office/powerpoint/2010/main" val="39684675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7A3BEB4-DB2F-49F7-9172-8F5F1B6B79B5}"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90115" name="Rectangle 2"/>
          <p:cNvSpPr>
            <a:spLocks noGrp="1" noRot="1" noChangeAspect="1" noChangeArrowheads="1" noTextEdit="1"/>
          </p:cNvSpPr>
          <p:nvPr>
            <p:ph type="sldImg"/>
          </p:nvPr>
        </p:nvSpPr>
        <p:spPr>
          <a:xfrm>
            <a:off x="68263" y="747713"/>
            <a:ext cx="6526212" cy="3671887"/>
          </a:xfrm>
          <a:solidFill>
            <a:srgbClr val="FFFFFF"/>
          </a:solidFill>
          <a:ln/>
        </p:spPr>
      </p:sp>
      <p:sp>
        <p:nvSpPr>
          <p:cNvPr id="90116" name="Rectangle 3"/>
          <p:cNvSpPr>
            <a:spLocks noGrp="1" noChangeArrowheads="1"/>
          </p:cNvSpPr>
          <p:nvPr>
            <p:ph type="body" idx="1"/>
          </p:nvPr>
        </p:nvSpPr>
        <p:spPr>
          <a:xfrm>
            <a:off x="898475" y="4643121"/>
            <a:ext cx="4862877" cy="4345093"/>
          </a:xfrm>
          <a:solidFill>
            <a:srgbClr val="FFFFFF"/>
          </a:solidFill>
          <a:ln>
            <a:solidFill>
              <a:srgbClr val="000000"/>
            </a:solidFill>
          </a:ln>
        </p:spPr>
        <p:txBody>
          <a:bodyPr/>
          <a:lstStyle/>
          <a:p>
            <a:pPr eaLnBrk="1" hangingPunct="1"/>
            <a:endParaRPr lang="en-US" altLang="en-US" smtClean="0"/>
          </a:p>
        </p:txBody>
      </p:sp>
    </p:spTree>
    <p:extLst>
      <p:ext uri="{BB962C8B-B14F-4D97-AF65-F5344CB8AC3E}">
        <p14:creationId xmlns:p14="http://schemas.microsoft.com/office/powerpoint/2010/main" val="82546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7B5DDE4-E2F5-49B6-BCBD-6911B900624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p>
        </p:txBody>
      </p:sp>
    </p:spTree>
    <p:extLst>
      <p:ext uri="{BB962C8B-B14F-4D97-AF65-F5344CB8AC3E}">
        <p14:creationId xmlns:p14="http://schemas.microsoft.com/office/powerpoint/2010/main" val="182090639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1C8964A-DEFF-4B27-8934-DA37DE71A29A}"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56260395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0164F3D-2C96-490B-8AFD-BB6628D6D1CC}"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35048171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FC95FE7-F04A-4795-A33C-7F8DA6B1D161}"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endParaRPr>
          </a:p>
        </p:txBody>
      </p:sp>
      <p:sp>
        <p:nvSpPr>
          <p:cNvPr id="150531" name="Rectangle 2"/>
          <p:cNvSpPr>
            <a:spLocks noGrp="1" noRot="1" noChangeAspect="1" noChangeArrowheads="1" noTextEdit="1"/>
          </p:cNvSpPr>
          <p:nvPr>
            <p:ph type="sldImg"/>
          </p:nvPr>
        </p:nvSpPr>
        <p:spPr>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val="108740572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4DA9E4-B096-46A3-95FB-441ACF410EDE}" type="slidenum">
              <a:rPr lang="en-GB" smtClean="0"/>
              <a:t>41</a:t>
            </a:fld>
            <a:endParaRPr lang="en-GB"/>
          </a:p>
        </p:txBody>
      </p:sp>
    </p:spTree>
    <p:extLst>
      <p:ext uri="{BB962C8B-B14F-4D97-AF65-F5344CB8AC3E}">
        <p14:creationId xmlns:p14="http://schemas.microsoft.com/office/powerpoint/2010/main" val="2219692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432EBF3-BC0E-42B1-B710-0C5ABE8783A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2669899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32EBF3-BC0E-42B1-B710-0C5ABE8783A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153707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432EBF3-BC0E-42B1-B710-0C5ABE8783A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324109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432EBF3-BC0E-42B1-B710-0C5ABE8783A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1418570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432EBF3-BC0E-42B1-B710-0C5ABE8783A8}"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10180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432EBF3-BC0E-42B1-B710-0C5ABE8783A8}"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2253509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32EBF3-BC0E-42B1-B710-0C5ABE8783A8}"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138859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432EBF3-BC0E-42B1-B710-0C5ABE8783A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1611300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432EBF3-BC0E-42B1-B710-0C5ABE8783A8}"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4275487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32EBF3-BC0E-42B1-B710-0C5ABE8783A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2637873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432EBF3-BC0E-42B1-B710-0C5ABE8783A8}"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30D916-AC7A-4FF9-9B34-4B1ECB7408F7}" type="slidenum">
              <a:rPr lang="en-GB" smtClean="0"/>
              <a:t>‹#›</a:t>
            </a:fld>
            <a:endParaRPr lang="en-GB"/>
          </a:p>
        </p:txBody>
      </p:sp>
    </p:spTree>
    <p:extLst>
      <p:ext uri="{BB962C8B-B14F-4D97-AF65-F5344CB8AC3E}">
        <p14:creationId xmlns:p14="http://schemas.microsoft.com/office/powerpoint/2010/main" val="3881917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A44B505-0D3E-4A39-B02C-E35F2CCF034D}" type="slidenum">
              <a:rPr lang="en-GB" altLang="en-US"/>
              <a:pPr>
                <a:defRPr/>
              </a:pPr>
              <a:t>‹#›</a:t>
            </a:fld>
            <a:endParaRPr lang="en-GB" altLang="en-US"/>
          </a:p>
        </p:txBody>
      </p:sp>
    </p:spTree>
    <p:extLst>
      <p:ext uri="{BB962C8B-B14F-4D97-AF65-F5344CB8AC3E}">
        <p14:creationId xmlns:p14="http://schemas.microsoft.com/office/powerpoint/2010/main" val="132709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B637CC2-9496-4185-898D-B34AE8BA521D}" type="slidenum">
              <a:rPr lang="en-GB" altLang="en-US"/>
              <a:pPr>
                <a:defRPr/>
              </a:pPr>
              <a:t>‹#›</a:t>
            </a:fld>
            <a:endParaRPr lang="en-GB" altLang="en-US"/>
          </a:p>
        </p:txBody>
      </p:sp>
    </p:spTree>
    <p:extLst>
      <p:ext uri="{BB962C8B-B14F-4D97-AF65-F5344CB8AC3E}">
        <p14:creationId xmlns:p14="http://schemas.microsoft.com/office/powerpoint/2010/main" val="1392060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0D757C6-00C2-42AE-98FE-2706175511EB}" type="slidenum">
              <a:rPr lang="en-GB" altLang="en-US"/>
              <a:pPr>
                <a:defRPr/>
              </a:pPr>
              <a:t>‹#›</a:t>
            </a:fld>
            <a:endParaRPr lang="en-GB" altLang="en-US"/>
          </a:p>
        </p:txBody>
      </p:sp>
    </p:spTree>
    <p:extLst>
      <p:ext uri="{BB962C8B-B14F-4D97-AF65-F5344CB8AC3E}">
        <p14:creationId xmlns:p14="http://schemas.microsoft.com/office/powerpoint/2010/main" val="2536474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6D54C6C-08BD-43A7-8C94-319BA3834B1A}" type="slidenum">
              <a:rPr lang="en-GB" altLang="en-US"/>
              <a:pPr>
                <a:defRPr/>
              </a:pPr>
              <a:t>‹#›</a:t>
            </a:fld>
            <a:endParaRPr lang="en-GB" altLang="en-US"/>
          </a:p>
        </p:txBody>
      </p:sp>
    </p:spTree>
    <p:extLst>
      <p:ext uri="{BB962C8B-B14F-4D97-AF65-F5344CB8AC3E}">
        <p14:creationId xmlns:p14="http://schemas.microsoft.com/office/powerpoint/2010/main" val="2172185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4174474-7295-412D-80F5-8F3E9B8A4E95}" type="slidenum">
              <a:rPr lang="en-GB" altLang="en-US"/>
              <a:pPr>
                <a:defRPr/>
              </a:pPr>
              <a:t>‹#›</a:t>
            </a:fld>
            <a:endParaRPr lang="en-GB" altLang="en-US"/>
          </a:p>
        </p:txBody>
      </p:sp>
    </p:spTree>
    <p:extLst>
      <p:ext uri="{BB962C8B-B14F-4D97-AF65-F5344CB8AC3E}">
        <p14:creationId xmlns:p14="http://schemas.microsoft.com/office/powerpoint/2010/main" val="36281437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996CAE8-FACD-46E9-A791-957E87634971}" type="slidenum">
              <a:rPr lang="en-GB" altLang="en-US"/>
              <a:pPr>
                <a:defRPr/>
              </a:pPr>
              <a:t>‹#›</a:t>
            </a:fld>
            <a:endParaRPr lang="en-GB" altLang="en-US"/>
          </a:p>
        </p:txBody>
      </p:sp>
    </p:spTree>
    <p:extLst>
      <p:ext uri="{BB962C8B-B14F-4D97-AF65-F5344CB8AC3E}">
        <p14:creationId xmlns:p14="http://schemas.microsoft.com/office/powerpoint/2010/main" val="4204899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1156F2D9-C41C-4DAD-9E61-202E65434565}" type="slidenum">
              <a:rPr lang="en-GB" altLang="en-US"/>
              <a:pPr>
                <a:defRPr/>
              </a:pPr>
              <a:t>‹#›</a:t>
            </a:fld>
            <a:endParaRPr lang="en-GB" altLang="en-US"/>
          </a:p>
        </p:txBody>
      </p:sp>
    </p:spTree>
    <p:extLst>
      <p:ext uri="{BB962C8B-B14F-4D97-AF65-F5344CB8AC3E}">
        <p14:creationId xmlns:p14="http://schemas.microsoft.com/office/powerpoint/2010/main" val="28209428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36F4D44-141B-4C8D-BFEE-82E1FF408566}" type="slidenum">
              <a:rPr lang="en-GB" altLang="en-US"/>
              <a:pPr>
                <a:defRPr/>
              </a:pPr>
              <a:t>‹#›</a:t>
            </a:fld>
            <a:endParaRPr lang="en-GB" altLang="en-US"/>
          </a:p>
        </p:txBody>
      </p:sp>
    </p:spTree>
    <p:extLst>
      <p:ext uri="{BB962C8B-B14F-4D97-AF65-F5344CB8AC3E}">
        <p14:creationId xmlns:p14="http://schemas.microsoft.com/office/powerpoint/2010/main" val="10787458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3B83902-EB0C-4442-8515-8FADE460C38A}" type="slidenum">
              <a:rPr lang="en-GB" altLang="en-US"/>
              <a:pPr>
                <a:defRPr/>
              </a:pPr>
              <a:t>‹#›</a:t>
            </a:fld>
            <a:endParaRPr lang="en-GB" altLang="en-US"/>
          </a:p>
        </p:txBody>
      </p:sp>
    </p:spTree>
    <p:extLst>
      <p:ext uri="{BB962C8B-B14F-4D97-AF65-F5344CB8AC3E}">
        <p14:creationId xmlns:p14="http://schemas.microsoft.com/office/powerpoint/2010/main" val="14373501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2B6D3C4-444E-4DF1-81BD-3A911F2D5320}" type="slidenum">
              <a:rPr lang="en-GB" altLang="en-US"/>
              <a:pPr>
                <a:defRPr/>
              </a:pPr>
              <a:t>‹#›</a:t>
            </a:fld>
            <a:endParaRPr lang="en-GB" altLang="en-US"/>
          </a:p>
        </p:txBody>
      </p:sp>
    </p:spTree>
    <p:extLst>
      <p:ext uri="{BB962C8B-B14F-4D97-AF65-F5344CB8AC3E}">
        <p14:creationId xmlns:p14="http://schemas.microsoft.com/office/powerpoint/2010/main" val="36482209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6800" y="609600"/>
            <a:ext cx="25908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14400" y="609600"/>
            <a:ext cx="75692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5FD07D0-6499-4C01-89AF-4FA235F7894B}" type="slidenum">
              <a:rPr lang="en-GB" altLang="en-US"/>
              <a:pPr>
                <a:defRPr/>
              </a:pPr>
              <a:t>‹#›</a:t>
            </a:fld>
            <a:endParaRPr lang="en-GB" altLang="en-US"/>
          </a:p>
        </p:txBody>
      </p:sp>
    </p:spTree>
    <p:extLst>
      <p:ext uri="{BB962C8B-B14F-4D97-AF65-F5344CB8AC3E}">
        <p14:creationId xmlns:p14="http://schemas.microsoft.com/office/powerpoint/2010/main" val="6243038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2" name="Picture 2" descr="http://1.bp.blogspot.com/-jBPNvBT3rAY/T6qj4iCCvTI/AAAAAAAAAHM/q5A1i0lfosk/s1600/On%2BSoftware%2BProject%2BManagement.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9526"/>
            <a:ext cx="12192000" cy="684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userDrawn="1"/>
        </p:nvSpPr>
        <p:spPr bwMode="auto">
          <a:xfrm>
            <a:off x="4775200" y="5845176"/>
            <a:ext cx="7213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fontAlgn="base">
              <a:spcBef>
                <a:spcPct val="0"/>
              </a:spcBef>
              <a:spcAft>
                <a:spcPct val="0"/>
              </a:spcAft>
              <a:defRPr>
                <a:solidFill>
                  <a:schemeClr val="tx1"/>
                </a:solidFill>
                <a:latin typeface="Arial" charset="0"/>
              </a:defRPr>
            </a:lvl6pPr>
            <a:lvl7pPr marL="2971800" indent="-228600" fontAlgn="base">
              <a:spcBef>
                <a:spcPct val="0"/>
              </a:spcBef>
              <a:spcAft>
                <a:spcPct val="0"/>
              </a:spcAft>
              <a:defRPr>
                <a:solidFill>
                  <a:schemeClr val="tx1"/>
                </a:solidFill>
                <a:latin typeface="Arial" charset="0"/>
              </a:defRPr>
            </a:lvl7pPr>
            <a:lvl8pPr marL="3429000" indent="-228600" fontAlgn="base">
              <a:spcBef>
                <a:spcPct val="0"/>
              </a:spcBef>
              <a:spcAft>
                <a:spcPct val="0"/>
              </a:spcAft>
              <a:defRPr>
                <a:solidFill>
                  <a:schemeClr val="tx1"/>
                </a:solidFill>
                <a:latin typeface="Arial" charset="0"/>
              </a:defRPr>
            </a:lvl8pPr>
            <a:lvl9pPr marL="3886200" indent="-228600" fontAlgn="base">
              <a:spcBef>
                <a:spcPct val="0"/>
              </a:spcBef>
              <a:spcAft>
                <a:spcPct val="0"/>
              </a:spcAft>
              <a:defRPr>
                <a:solidFill>
                  <a:schemeClr val="tx1"/>
                </a:solidFill>
                <a:latin typeface="Arial" charset="0"/>
              </a:defRPr>
            </a:lvl9pPr>
          </a:lstStyle>
          <a:p>
            <a:pPr>
              <a:defRPr/>
            </a:pPr>
            <a:r>
              <a:rPr lang="en-US" sz="4000" b="1" dirty="0" smtClean="0">
                <a:solidFill>
                  <a:srgbClr val="000033"/>
                </a:solidFill>
                <a:latin typeface="Arial Rounded MT Bold" pitchFamily="34" charset="0"/>
              </a:rPr>
              <a:t>Project Management</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0C9A7C03-6220-45FB-8CBA-88E7E2B7E1EC}" type="datetime1">
              <a:rPr lang="en-US" smtClean="0"/>
              <a:t>5/7/2019</a:t>
            </a:fld>
            <a:endParaRPr lang="en-US" dirty="0"/>
          </a:p>
        </p:txBody>
      </p:sp>
      <p:sp>
        <p:nvSpPr>
          <p:cNvPr id="5" name="Footer Placeholder 4"/>
          <p:cNvSpPr>
            <a:spLocks noGrp="1"/>
          </p:cNvSpPr>
          <p:nvPr>
            <p:ph type="ftr" sz="quarter" idx="11"/>
          </p:nvPr>
        </p:nvSpPr>
        <p:spPr>
          <a:xfrm>
            <a:off x="3657600" y="6645276"/>
            <a:ext cx="4876800" cy="365125"/>
          </a:xfrm>
          <a:prstGeom prst="rect">
            <a:avLst/>
          </a:prstGeom>
        </p:spPr>
        <p:txBody>
          <a:bodyPr/>
          <a:lstStyle>
            <a:lvl1pPr fontAlgn="auto">
              <a:spcBef>
                <a:spcPts val="0"/>
              </a:spcBef>
              <a:spcAft>
                <a:spcPts val="0"/>
              </a:spcAft>
              <a:defRPr sz="1200">
                <a:solidFill>
                  <a:schemeClr val="tx1">
                    <a:lumMod val="85000"/>
                    <a:lumOff val="15000"/>
                  </a:schemeClr>
                </a:solidFill>
                <a:latin typeface="Calibri" pitchFamily="34" charset="0"/>
                <a:cs typeface="Calibri" pitchFamily="34"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CA353E0F-B00A-4B75-A5C5-316773EDA8C2}" type="slidenum">
              <a:rPr lang="en-US"/>
              <a:pPr>
                <a:defRPr/>
              </a:pPr>
              <a:t>‹#›</a:t>
            </a:fld>
            <a:endParaRPr lang="en-US" dirty="0"/>
          </a:p>
        </p:txBody>
      </p:sp>
    </p:spTree>
    <p:extLst>
      <p:ext uri="{BB962C8B-B14F-4D97-AF65-F5344CB8AC3E}">
        <p14:creationId xmlns:p14="http://schemas.microsoft.com/office/powerpoint/2010/main" val="4152527014"/>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CF37A04B-8662-48E3-BBCF-7FBFFE2A41C7}" type="datetime1">
              <a:rPr lang="en-US" smtClean="0"/>
              <a:t>5/7/2019</a:t>
            </a:fld>
            <a:endParaRPr lang="en-US"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43BFE5B9-002A-4E90-8F1F-F3CA7E2CDF5A}" type="slidenum">
              <a:rPr lang="en-US"/>
              <a:pPr>
                <a:defRPr/>
              </a:pPr>
              <a:t>‹#›</a:t>
            </a:fld>
            <a:endParaRPr lang="en-US" dirty="0"/>
          </a:p>
        </p:txBody>
      </p:sp>
    </p:spTree>
    <p:extLst>
      <p:ext uri="{BB962C8B-B14F-4D97-AF65-F5344CB8AC3E}">
        <p14:creationId xmlns:p14="http://schemas.microsoft.com/office/powerpoint/2010/main" val="16707955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atin typeface="Calibri" pitchFamily="34" charset="0"/>
                <a:cs typeface="Calibri" pitchFamily="34" charset="0"/>
              </a:defRPr>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latin typeface="Calibri" pitchFamily="34" charset="0"/>
                <a:cs typeface="Calibri"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Calibri" pitchFamily="34" charset="0"/>
                <a:cs typeface="Calibri" pitchFamily="34" charset="0"/>
              </a:defRPr>
            </a:lvl1pPr>
          </a:lstStyle>
          <a:p>
            <a:pPr>
              <a:defRPr/>
            </a:pPr>
            <a:fld id="{8300AF1B-2528-4E15-B002-05EB154704A7}" type="datetime1">
              <a:rPr lang="en-US" smtClean="0"/>
              <a:pPr>
                <a:defRPr/>
              </a:pPr>
              <a:t>5/7/2019</a:t>
            </a:fld>
            <a:endParaRPr lang="en-US"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Calibri" pitchFamily="34" charset="0"/>
                <a:cs typeface="Calibri" pitchFamily="34" charset="0"/>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a:latin typeface="Calibri" pitchFamily="34" charset="0"/>
                <a:cs typeface="Calibri" pitchFamily="34" charset="0"/>
              </a:defRPr>
            </a:lvl1pPr>
          </a:lstStyle>
          <a:p>
            <a:pPr>
              <a:defRPr/>
            </a:pPr>
            <a:fld id="{D45C67B8-E197-4FAB-9A9F-EBF3F6D1CC0B}" type="slidenum">
              <a:rPr lang="en-US" smtClean="0"/>
              <a:pPr>
                <a:defRPr/>
              </a:pPr>
              <a:t>‹#›</a:t>
            </a:fld>
            <a:endParaRPr lang="en-US" dirty="0"/>
          </a:p>
        </p:txBody>
      </p:sp>
    </p:spTree>
    <p:extLst>
      <p:ext uri="{BB962C8B-B14F-4D97-AF65-F5344CB8AC3E}">
        <p14:creationId xmlns:p14="http://schemas.microsoft.com/office/powerpoint/2010/main" val="16199751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ADF4A8DD-E204-4203-A779-EA32031A0DCA}" type="datetime1">
              <a:rPr lang="en-US" smtClean="0"/>
              <a:t>5/7/2019</a:t>
            </a:fld>
            <a:endParaRPr lang="en-US" dirty="0"/>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CA64AB55-4676-4E6B-8359-A2C69054B0A6}" type="slidenum">
              <a:rPr lang="en-US"/>
              <a:pPr>
                <a:defRPr/>
              </a:pPr>
              <a:t>‹#›</a:t>
            </a:fld>
            <a:endParaRPr lang="en-US" dirty="0"/>
          </a:p>
        </p:txBody>
      </p:sp>
    </p:spTree>
    <p:extLst>
      <p:ext uri="{BB962C8B-B14F-4D97-AF65-F5344CB8AC3E}">
        <p14:creationId xmlns:p14="http://schemas.microsoft.com/office/powerpoint/2010/main" val="35533415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4A0533F7-AFA8-414A-8576-F541C3B9B539}" type="datetime1">
              <a:rPr lang="en-US" smtClean="0"/>
              <a:t>5/7/2019</a:t>
            </a:fld>
            <a:endParaRPr lang="en-US" dirty="0"/>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9" name="Slide Number Placeholder 8"/>
          <p:cNvSpPr>
            <a:spLocks noGrp="1"/>
          </p:cNvSpPr>
          <p:nvPr>
            <p:ph type="sldNum" sz="quarter" idx="12"/>
          </p:nvPr>
        </p:nvSpPr>
        <p:spPr/>
        <p:txBody>
          <a:bodyPr/>
          <a:lstStyle>
            <a:lvl1pPr>
              <a:defRPr/>
            </a:lvl1pPr>
          </a:lstStyle>
          <a:p>
            <a:pPr>
              <a:defRPr/>
            </a:pPr>
            <a:fld id="{E11A7F53-4091-4214-9FC5-4328830BE3F2}" type="slidenum">
              <a:rPr lang="en-US"/>
              <a:pPr>
                <a:defRPr/>
              </a:pPr>
              <a:t>‹#›</a:t>
            </a:fld>
            <a:endParaRPr lang="en-US" dirty="0"/>
          </a:p>
        </p:txBody>
      </p:sp>
    </p:spTree>
    <p:extLst>
      <p:ext uri="{BB962C8B-B14F-4D97-AF65-F5344CB8AC3E}">
        <p14:creationId xmlns:p14="http://schemas.microsoft.com/office/powerpoint/2010/main" val="38124030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6F5F8372-A2D5-40F5-BC2F-E6C13870F2F7}" type="datetime1">
              <a:rPr lang="en-US" smtClean="0"/>
              <a:t>5/7/2019</a:t>
            </a:fld>
            <a:endParaRPr lang="en-US" dirty="0"/>
          </a:p>
        </p:txBody>
      </p:sp>
      <p:sp>
        <p:nvSpPr>
          <p:cNvPr id="4" name="Footer Placeholder 3"/>
          <p:cNvSpPr>
            <a:spLocks noGrp="1"/>
          </p:cNvSpPr>
          <p:nvPr>
            <p:ph type="ftr" sz="quarter" idx="11"/>
          </p:nvPr>
        </p:nvSpPr>
        <p:spPr>
          <a:xfrm>
            <a:off x="3606800" y="6172201"/>
            <a:ext cx="4978400" cy="365125"/>
          </a:xfrm>
          <a:prstGeom prst="rect">
            <a:avLst/>
          </a:prstGeom>
        </p:spPr>
        <p:txBody>
          <a:bodyPr/>
          <a:lstStyle>
            <a:lvl1pPr fontAlgn="auto">
              <a:spcBef>
                <a:spcPts val="0"/>
              </a:spcBef>
              <a:spcAft>
                <a:spcPts val="0"/>
              </a:spcAft>
              <a:defRPr sz="1200">
                <a:solidFill>
                  <a:schemeClr val="bg1">
                    <a:lumMod val="65000"/>
                  </a:schemeClr>
                </a:solidFill>
                <a:latin typeface="Calibri" pitchFamily="34" charset="0"/>
                <a:cs typeface="Calibri" pitchFamily="34" charset="0"/>
              </a:defRPr>
            </a:lvl1pPr>
          </a:lstStyle>
          <a:p>
            <a:pPr>
              <a:defRPr/>
            </a:pPr>
            <a:endParaRPr lang="en-US" dirty="0"/>
          </a:p>
        </p:txBody>
      </p:sp>
      <p:sp>
        <p:nvSpPr>
          <p:cNvPr id="5" name="Slide Number Placeholder 4"/>
          <p:cNvSpPr>
            <a:spLocks noGrp="1"/>
          </p:cNvSpPr>
          <p:nvPr>
            <p:ph type="sldNum" sz="quarter" idx="12"/>
          </p:nvPr>
        </p:nvSpPr>
        <p:spPr/>
        <p:txBody>
          <a:bodyPr/>
          <a:lstStyle>
            <a:lvl1pPr>
              <a:defRPr/>
            </a:lvl1pPr>
          </a:lstStyle>
          <a:p>
            <a:pPr>
              <a:defRPr/>
            </a:pPr>
            <a:fld id="{5BEE3F8F-8D92-40FF-9079-F3C3CA3E6462}" type="slidenum">
              <a:rPr lang="en-US"/>
              <a:pPr>
                <a:defRPr/>
              </a:pPr>
              <a:t>‹#›</a:t>
            </a:fld>
            <a:endParaRPr lang="en-US" dirty="0"/>
          </a:p>
        </p:txBody>
      </p:sp>
    </p:spTree>
    <p:extLst>
      <p:ext uri="{BB962C8B-B14F-4D97-AF65-F5344CB8AC3E}">
        <p14:creationId xmlns:p14="http://schemas.microsoft.com/office/powerpoint/2010/main" val="2621437295"/>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E7AA7018-040A-4B2C-B30C-8B4806B26155}" type="datetime1">
              <a:rPr lang="en-US" smtClean="0"/>
              <a:t>5/7/2019</a:t>
            </a:fld>
            <a:endParaRPr lang="en-US" dirty="0"/>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4" name="Slide Number Placeholder 3"/>
          <p:cNvSpPr>
            <a:spLocks noGrp="1"/>
          </p:cNvSpPr>
          <p:nvPr>
            <p:ph type="sldNum" sz="quarter" idx="12"/>
          </p:nvPr>
        </p:nvSpPr>
        <p:spPr/>
        <p:txBody>
          <a:bodyPr/>
          <a:lstStyle>
            <a:lvl1pPr>
              <a:defRPr/>
            </a:lvl1pPr>
          </a:lstStyle>
          <a:p>
            <a:pPr>
              <a:defRPr/>
            </a:pPr>
            <a:fld id="{EBADAF03-D540-47F9-9DB3-A8E40191FA43}" type="slidenum">
              <a:rPr lang="en-US"/>
              <a:pPr>
                <a:defRPr/>
              </a:pPr>
              <a:t>‹#›</a:t>
            </a:fld>
            <a:endParaRPr lang="en-US" dirty="0"/>
          </a:p>
        </p:txBody>
      </p:sp>
    </p:spTree>
    <p:extLst>
      <p:ext uri="{BB962C8B-B14F-4D97-AF65-F5344CB8AC3E}">
        <p14:creationId xmlns:p14="http://schemas.microsoft.com/office/powerpoint/2010/main" val="20182323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49691249-F778-436E-B0A3-8FF505B8BB5E}" type="datetime1">
              <a:rPr lang="en-US" smtClean="0"/>
              <a:t>5/7/2019</a:t>
            </a:fld>
            <a:endParaRPr lang="en-US" dirty="0"/>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B49954FF-2707-43C2-BD1C-4C0C954EA3AA}" type="slidenum">
              <a:rPr lang="en-US"/>
              <a:pPr>
                <a:defRPr/>
              </a:pPr>
              <a:t>‹#›</a:t>
            </a:fld>
            <a:endParaRPr lang="en-US" dirty="0"/>
          </a:p>
        </p:txBody>
      </p:sp>
    </p:spTree>
    <p:extLst>
      <p:ext uri="{BB962C8B-B14F-4D97-AF65-F5344CB8AC3E}">
        <p14:creationId xmlns:p14="http://schemas.microsoft.com/office/powerpoint/2010/main" val="20632013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69AB2839-1FF3-42C9-BEEA-D270C4948CBE}" type="datetime1">
              <a:rPr lang="en-US" smtClean="0"/>
              <a:t>5/7/2019</a:t>
            </a:fld>
            <a:endParaRPr lang="en-US" dirty="0"/>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02E922AD-64DE-4AD1-B681-BBE4B9711486}" type="slidenum">
              <a:rPr lang="en-US"/>
              <a:pPr>
                <a:defRPr/>
              </a:pPr>
              <a:t>‹#›</a:t>
            </a:fld>
            <a:endParaRPr lang="en-US" dirty="0"/>
          </a:p>
        </p:txBody>
      </p:sp>
    </p:spTree>
    <p:extLst>
      <p:ext uri="{BB962C8B-B14F-4D97-AF65-F5344CB8AC3E}">
        <p14:creationId xmlns:p14="http://schemas.microsoft.com/office/powerpoint/2010/main" val="14068739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553A9CF3-7B9D-4407-84A0-727B47EF933E}" type="datetime1">
              <a:rPr lang="en-US" smtClean="0"/>
              <a:t>5/7/2019</a:t>
            </a:fld>
            <a:endParaRPr lang="en-US"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603EEB6D-DC16-4997-B0C4-7F8ECCDC57F9}" type="slidenum">
              <a:rPr lang="en-US"/>
              <a:pPr>
                <a:defRPr/>
              </a:pPr>
              <a:t>‹#›</a:t>
            </a:fld>
            <a:endParaRPr lang="en-US" dirty="0"/>
          </a:p>
        </p:txBody>
      </p:sp>
    </p:spTree>
    <p:extLst>
      <p:ext uri="{BB962C8B-B14F-4D97-AF65-F5344CB8AC3E}">
        <p14:creationId xmlns:p14="http://schemas.microsoft.com/office/powerpoint/2010/main" val="23536882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09600" y="6356351"/>
            <a:ext cx="2844800" cy="365125"/>
          </a:xfrm>
          <a:prstGeom prst="rect">
            <a:avLst/>
          </a:prstGeom>
        </p:spPr>
        <p:txBody>
          <a:bodyPr/>
          <a:lstStyle>
            <a:lvl1pPr fontAlgn="auto">
              <a:spcBef>
                <a:spcPts val="0"/>
              </a:spcBef>
              <a:spcAft>
                <a:spcPts val="0"/>
              </a:spcAft>
              <a:defRPr>
                <a:latin typeface="+mn-lt"/>
                <a:cs typeface="+mn-cs"/>
              </a:defRPr>
            </a:lvl1pPr>
          </a:lstStyle>
          <a:p>
            <a:pPr>
              <a:defRPr/>
            </a:pPr>
            <a:fld id="{D1B66169-0B33-4394-9B2E-C20CB582B14A}" type="datetime1">
              <a:rPr lang="en-US" smtClean="0"/>
              <a:t>5/7/2019</a:t>
            </a:fld>
            <a:endParaRPr lang="en-US" dirty="0"/>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5299F8F0-B0E6-444A-9929-A89A8B6E0866}" type="slidenum">
              <a:rPr lang="en-US"/>
              <a:pPr>
                <a:defRPr/>
              </a:pPr>
              <a:t>‹#›</a:t>
            </a:fld>
            <a:endParaRPr lang="en-US" dirty="0"/>
          </a:p>
        </p:txBody>
      </p:sp>
    </p:spTree>
    <p:extLst>
      <p:ext uri="{BB962C8B-B14F-4D97-AF65-F5344CB8AC3E}">
        <p14:creationId xmlns:p14="http://schemas.microsoft.com/office/powerpoint/2010/main" val="2624884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36266065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23908688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07FEDF-53DA-49C9-AE3A-72734288E02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11191962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D07FEDF-53DA-49C9-AE3A-72734288E021}"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24530958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D07FEDF-53DA-49C9-AE3A-72734288E021}"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129290568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D07FEDF-53DA-49C9-AE3A-72734288E021}"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385483552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07FEDF-53DA-49C9-AE3A-72734288E021}"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36984082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9158208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07FEDF-53DA-49C9-AE3A-72734288E021}"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9378645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20132135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07FEDF-53DA-49C9-AE3A-72734288E02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D0C4-75DB-4BBA-A6E8-DD3E975BEE37}" type="slidenum">
              <a:rPr lang="en-GB" smtClean="0"/>
              <a:t>‹#›</a:t>
            </a:fld>
            <a:endParaRPr lang="en-GB"/>
          </a:p>
        </p:txBody>
      </p:sp>
    </p:spTree>
    <p:extLst>
      <p:ext uri="{BB962C8B-B14F-4D97-AF65-F5344CB8AC3E}">
        <p14:creationId xmlns:p14="http://schemas.microsoft.com/office/powerpoint/2010/main" val="274076840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914400" y="1981200"/>
            <a:ext cx="10363200" cy="4114800"/>
          </a:xfrm>
        </p:spPr>
        <p:txBody>
          <a:bodyPr/>
          <a:lstStyle/>
          <a:p>
            <a:pPr lvl="0"/>
            <a:r>
              <a:rPr lang="en-US" noProof="0"/>
              <a:t>Click icon to add SmartArt graphic</a:t>
            </a:r>
            <a:endParaRPr lang="en-GB" noProof="0" dirty="0"/>
          </a:p>
        </p:txBody>
      </p:sp>
      <p:sp>
        <p:nvSpPr>
          <p:cNvPr id="4" name="Rectangle 4"/>
          <p:cNvSpPr>
            <a:spLocks noGrp="1" noChangeArrowheads="1"/>
          </p:cNvSpPr>
          <p:nvPr>
            <p:ph type="dt" sz="half" idx="10"/>
          </p:nvPr>
        </p:nvSpPr>
        <p:spPr/>
        <p:txBody>
          <a:bodyPr/>
          <a:lstStyle>
            <a:lvl1pPr>
              <a:defRPr/>
            </a:lvl1pPr>
          </a:lstStyle>
          <a:p>
            <a:pPr>
              <a:defRPr/>
            </a:pPr>
            <a:r>
              <a:rPr lang="en-US"/>
              <a:t>March 2010</a:t>
            </a:r>
          </a:p>
        </p:txBody>
      </p:sp>
      <p:sp>
        <p:nvSpPr>
          <p:cNvPr id="5" name="Rectangle 5"/>
          <p:cNvSpPr>
            <a:spLocks noGrp="1" noChangeArrowheads="1"/>
          </p:cNvSpPr>
          <p:nvPr>
            <p:ph type="ftr" sz="quarter" idx="11"/>
          </p:nvPr>
        </p:nvSpPr>
        <p:spPr/>
        <p:txBody>
          <a:bodyPr/>
          <a:lstStyle>
            <a:lvl1pPr>
              <a:defRPr/>
            </a:lvl1pPr>
          </a:lstStyle>
          <a:p>
            <a:pPr>
              <a:defRPr/>
            </a:pPr>
            <a:r>
              <a:rPr lang="en-GB"/>
              <a:t>Eliesha working in Partnership with the Welsh Government  Eliesha </a:t>
            </a:r>
            <a:r>
              <a:rPr lang="en-GB" err="1"/>
              <a:t>yn</a:t>
            </a:r>
            <a:r>
              <a:rPr lang="en-GB"/>
              <a:t> </a:t>
            </a:r>
            <a:r>
              <a:rPr lang="en-GB" err="1"/>
              <a:t>gweithio</a:t>
            </a:r>
            <a:r>
              <a:rPr lang="en-GB"/>
              <a:t> </a:t>
            </a:r>
            <a:r>
              <a:rPr lang="en-GB" err="1"/>
              <a:t>mewn</a:t>
            </a:r>
            <a:r>
              <a:rPr lang="en-GB"/>
              <a:t> </a:t>
            </a:r>
            <a:r>
              <a:rPr lang="en-GB" err="1"/>
              <a:t>partneriaeth</a:t>
            </a:r>
            <a:r>
              <a:rPr lang="en-GB"/>
              <a:t> </a:t>
            </a:r>
            <a:r>
              <a:rPr lang="en-GB" err="1"/>
              <a:t>gyda</a:t>
            </a:r>
            <a:r>
              <a:rPr lang="en-GB"/>
              <a:t> </a:t>
            </a:r>
            <a:r>
              <a:rPr lang="en-GB" err="1"/>
              <a:t>Llywodraeth</a:t>
            </a:r>
            <a:r>
              <a:rPr lang="en-GB"/>
              <a:t> </a:t>
            </a:r>
            <a:r>
              <a:rPr lang="en-GB" err="1"/>
              <a:t>Cynulliad</a:t>
            </a:r>
            <a:r>
              <a:rPr lang="en-GB"/>
              <a:t> </a:t>
            </a:r>
            <a:r>
              <a:rPr lang="en-GB" err="1"/>
              <a:t>Cymru</a:t>
            </a:r>
            <a:endParaRPr lang="en-US"/>
          </a:p>
        </p:txBody>
      </p:sp>
      <p:sp>
        <p:nvSpPr>
          <p:cNvPr id="6" name="Rectangle 6"/>
          <p:cNvSpPr>
            <a:spLocks noGrp="1" noChangeArrowheads="1"/>
          </p:cNvSpPr>
          <p:nvPr>
            <p:ph type="sldNum" sz="quarter" idx="12"/>
          </p:nvPr>
        </p:nvSpPr>
        <p:spPr/>
        <p:txBody>
          <a:bodyPr/>
          <a:lstStyle>
            <a:lvl1pPr>
              <a:defRPr/>
            </a:lvl1pPr>
          </a:lstStyle>
          <a:p>
            <a:pPr>
              <a:defRPr/>
            </a:pPr>
            <a:fld id="{929986CD-37F2-4412-B2D0-474CE8DF7569}" type="slidenum">
              <a:rPr lang="en-US"/>
              <a:pPr>
                <a:defRPr/>
              </a:pPr>
              <a:t>‹#›</a:t>
            </a:fld>
            <a:endParaRPr lang="en-US" dirty="0"/>
          </a:p>
        </p:txBody>
      </p:sp>
    </p:spTree>
    <p:extLst>
      <p:ext uri="{BB962C8B-B14F-4D97-AF65-F5344CB8AC3E}">
        <p14:creationId xmlns:p14="http://schemas.microsoft.com/office/powerpoint/2010/main" val="231349130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600201"/>
            <a:ext cx="5384800" cy="4525963"/>
          </a:xfrm>
        </p:spPr>
        <p:txBody>
          <a:bodyPr/>
          <a:lstStyle/>
          <a:p>
            <a:pPr lvl="0"/>
            <a:endParaRPr lang="en-GB" noProof="0"/>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C05149A9-39A1-44A7-9BBD-204DD8BD0977}" type="slidenum">
              <a:rPr lang="en-GB"/>
              <a:pPr>
                <a:defRPr/>
              </a:pPr>
              <a:t>‹#›</a:t>
            </a:fld>
            <a:endParaRPr lang="en-GB"/>
          </a:p>
        </p:txBody>
      </p:sp>
    </p:spTree>
    <p:extLst>
      <p:ext uri="{BB962C8B-B14F-4D97-AF65-F5344CB8AC3E}">
        <p14:creationId xmlns:p14="http://schemas.microsoft.com/office/powerpoint/2010/main" val="11212081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r>
              <a:rPr lang="en-GB"/>
              <a:t>V? Date?</a:t>
            </a:r>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a:lvl1pPr>
          </a:lstStyle>
          <a:p>
            <a:pPr>
              <a:defRPr/>
            </a:pPr>
            <a:fld id="{6BB6E8F2-9567-45EE-8565-8D99594A9EAA}" type="slidenum">
              <a:rPr lang="en-GB"/>
              <a:pPr>
                <a:defRPr/>
              </a:pPr>
              <a:t>‹#›</a:t>
            </a:fld>
            <a:endParaRPr lang="en-GB"/>
          </a:p>
        </p:txBody>
      </p:sp>
    </p:spTree>
    <p:extLst>
      <p:ext uri="{BB962C8B-B14F-4D97-AF65-F5344CB8AC3E}">
        <p14:creationId xmlns:p14="http://schemas.microsoft.com/office/powerpoint/2010/main" val="21954979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1EB535-FD61-4A9C-9096-2BD4B955C174}"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016446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569652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645254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solidFill>
                  <a:prstClr val="black">
                    <a:tint val="75000"/>
                  </a:prstClr>
                </a:solidFill>
              </a:rPr>
              <a:pPr/>
              <a:t>07/05/2019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084271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solidFill>
                  <a:prstClr val="black">
                    <a:tint val="75000"/>
                  </a:prstClr>
                </a:solidFill>
              </a:rPr>
              <a:pPr/>
              <a:t>07/05/2019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24941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solidFill>
                  <a:prstClr val="black">
                    <a:tint val="75000"/>
                  </a:prstClr>
                </a:solidFill>
              </a:rPr>
              <a:pPr/>
              <a:t>07/05/2019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59688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solidFill>
                  <a:prstClr val="black">
                    <a:tint val="75000"/>
                  </a:prstClr>
                </a:solidFill>
              </a:rPr>
              <a:pPr/>
              <a:t>07/05/2019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166045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solidFill>
                  <a:prstClr val="black">
                    <a:tint val="75000"/>
                  </a:prstClr>
                </a:solidFill>
              </a:rPr>
              <a:pPr/>
              <a:t>07/05/2019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0279258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solidFill>
                  <a:prstClr val="black">
                    <a:tint val="75000"/>
                  </a:prstClr>
                </a:solidFill>
              </a:rPr>
              <a:pPr/>
              <a:t>07/05/2019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40032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212898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128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ags" Target="../tags/tag1.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theme" Target="../theme/theme4.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32EBF3-BC0E-42B1-B710-0C5ABE8783A8}" type="datetimeFigureOut">
              <a:rPr lang="en-GB" smtClean="0"/>
              <a:t>07/05/2019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30D916-AC7A-4FF9-9B34-4B1ECB7408F7}" type="slidenum">
              <a:rPr lang="en-GB" smtClean="0"/>
              <a:t>‹#›</a:t>
            </a:fld>
            <a:endParaRPr lang="en-GB"/>
          </a:p>
        </p:txBody>
      </p:sp>
    </p:spTree>
    <p:extLst>
      <p:ext uri="{BB962C8B-B14F-4D97-AF65-F5344CB8AC3E}">
        <p14:creationId xmlns:p14="http://schemas.microsoft.com/office/powerpoint/2010/main" val="3533454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rgbClr val="CCECFF"/>
            </a:gs>
            <a:gs pos="100000">
              <a:schemeClr val="bg1"/>
            </a:gs>
          </a:gsLst>
          <a:path path="rect">
            <a:fillToRect l="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914400" y="609600"/>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914400" y="1981200"/>
            <a:ext cx="103632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8" name="Rectangle 4"/>
          <p:cNvSpPr>
            <a:spLocks noGrp="1" noChangeArrowheads="1"/>
          </p:cNvSpPr>
          <p:nvPr>
            <p:ph type="dt" sz="half" idx="2"/>
          </p:nvPr>
        </p:nvSpPr>
        <p:spPr bwMode="auto">
          <a:xfrm>
            <a:off x="914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GB"/>
          </a:p>
        </p:txBody>
      </p:sp>
      <p:sp>
        <p:nvSpPr>
          <p:cNvPr id="1029" name="Rectangle 5"/>
          <p:cNvSpPr>
            <a:spLocks noGrp="1" noChangeArrowheads="1"/>
          </p:cNvSpPr>
          <p:nvPr>
            <p:ph type="ftr" sz="quarter" idx="3"/>
          </p:nvPr>
        </p:nvSpPr>
        <p:spPr bwMode="auto">
          <a:xfrm>
            <a:off x="41656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n-GB"/>
          </a:p>
        </p:txBody>
      </p:sp>
      <p:sp>
        <p:nvSpPr>
          <p:cNvPr id="1030" name="Rectangle 6"/>
          <p:cNvSpPr>
            <a:spLocks noGrp="1" noChangeArrowheads="1"/>
          </p:cNvSpPr>
          <p:nvPr>
            <p:ph type="sldNum" sz="quarter" idx="4"/>
          </p:nvPr>
        </p:nvSpPr>
        <p:spPr bwMode="auto">
          <a:xfrm>
            <a:off x="87376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4558616F-EBEF-4D3F-844F-B6FAE70716B2}" type="slidenum">
              <a:rPr lang="en-GB" altLang="en-US"/>
              <a:pPr>
                <a:defRPr/>
              </a:pPr>
              <a:t>‹#›</a:t>
            </a:fld>
            <a:endParaRPr lang="en-GB" altLang="en-US"/>
          </a:p>
        </p:txBody>
      </p:sp>
    </p:spTree>
    <p:extLst>
      <p:ext uri="{BB962C8B-B14F-4D97-AF65-F5344CB8AC3E}">
        <p14:creationId xmlns:p14="http://schemas.microsoft.com/office/powerpoint/2010/main" val="21235573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p:cNvSpPr/>
          <p:nvPr userDrawn="1"/>
        </p:nvSpPr>
        <p:spPr>
          <a:xfrm>
            <a:off x="203200" y="152400"/>
            <a:ext cx="11785600" cy="6553200"/>
          </a:xfrm>
          <a:prstGeom prst="rect">
            <a:avLst/>
          </a:prstGeom>
          <a:gradFill flip="none" rotWithShape="1">
            <a:gsLst>
              <a:gs pos="0">
                <a:schemeClr val="bg1">
                  <a:lumMod val="75000"/>
                  <a:tint val="66000"/>
                  <a:satMod val="160000"/>
                </a:schemeClr>
              </a:gs>
              <a:gs pos="50000">
                <a:schemeClr val="bg1">
                  <a:lumMod val="75000"/>
                  <a:tint val="44500"/>
                  <a:satMod val="160000"/>
                </a:schemeClr>
              </a:gs>
              <a:gs pos="100000">
                <a:schemeClr val="bg1">
                  <a:lumMod val="75000"/>
                  <a:tint val="23500"/>
                  <a:satMod val="160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dirty="0"/>
          </a:p>
        </p:txBody>
      </p:sp>
      <p:sp>
        <p:nvSpPr>
          <p:cNvPr id="1027" name="Title Placeholder 1"/>
          <p:cNvSpPr>
            <a:spLocks noGrp="1"/>
          </p:cNvSpPr>
          <p:nvPr>
            <p:ph type="title"/>
          </p:nvPr>
        </p:nvSpPr>
        <p:spPr bwMode="auto">
          <a:xfrm>
            <a:off x="124884" y="0"/>
            <a:ext cx="109728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8" name="Text Placeholder 2"/>
          <p:cNvSpPr>
            <a:spLocks noGrp="1"/>
          </p:cNvSpPr>
          <p:nvPr>
            <p:ph type="body" idx="1"/>
          </p:nvPr>
        </p:nvSpPr>
        <p:spPr bwMode="auto">
          <a:xfrm>
            <a:off x="508000" y="1219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 name="Slide Number Placeholder 5"/>
          <p:cNvSpPr>
            <a:spLocks noGrp="1"/>
          </p:cNvSpPr>
          <p:nvPr>
            <p:ph type="sldNum" sz="quarter" idx="4"/>
          </p:nvPr>
        </p:nvSpPr>
        <p:spPr>
          <a:xfrm>
            <a:off x="9245600" y="6340476"/>
            <a:ext cx="2844800" cy="365125"/>
          </a:xfrm>
          <a:prstGeom prst="rect">
            <a:avLst/>
          </a:prstGeom>
        </p:spPr>
        <p:txBody>
          <a:bodyPr vert="horz" lIns="91440" tIns="45720" rIns="91440" bIns="45720" rtlCol="0" anchor="ctr"/>
          <a:lstStyle>
            <a:lvl1pPr algn="r" fontAlgn="auto">
              <a:spcBef>
                <a:spcPts val="0"/>
              </a:spcBef>
              <a:spcAft>
                <a:spcPts val="0"/>
              </a:spcAft>
              <a:defRPr sz="1200">
                <a:solidFill>
                  <a:srgbClr val="002060"/>
                </a:solidFill>
                <a:latin typeface="+mn-lt"/>
                <a:cs typeface="+mn-cs"/>
              </a:defRPr>
            </a:lvl1pPr>
          </a:lstStyle>
          <a:p>
            <a:pPr>
              <a:defRPr/>
            </a:pPr>
            <a:fld id="{A4648493-C048-4EF4-9DF0-176DA4005C73}" type="slidenum">
              <a:rPr lang="en-US"/>
              <a:pPr>
                <a:defRPr/>
              </a:pPr>
              <a:t>‹#›</a:t>
            </a:fld>
            <a:endParaRPr lang="en-US" dirty="0"/>
          </a:p>
        </p:txBody>
      </p:sp>
      <p:sp>
        <p:nvSpPr>
          <p:cNvPr id="11" name="Rectangle 10"/>
          <p:cNvSpPr/>
          <p:nvPr userDrawn="1"/>
        </p:nvSpPr>
        <p:spPr>
          <a:xfrm flipV="1">
            <a:off x="0" y="0"/>
            <a:ext cx="12192000" cy="1524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dirty="0">
              <a:solidFill>
                <a:srgbClr val="002060"/>
              </a:solidFill>
            </a:endParaRPr>
          </a:p>
        </p:txBody>
      </p:sp>
      <p:sp>
        <p:nvSpPr>
          <p:cNvPr id="12" name="Rectangle 11"/>
          <p:cNvSpPr/>
          <p:nvPr userDrawn="1"/>
        </p:nvSpPr>
        <p:spPr>
          <a:xfrm flipV="1">
            <a:off x="0" y="6705600"/>
            <a:ext cx="12192000" cy="1524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dirty="0">
              <a:solidFill>
                <a:srgbClr val="002060"/>
              </a:solidFill>
            </a:endParaRPr>
          </a:p>
        </p:txBody>
      </p:sp>
      <p:sp>
        <p:nvSpPr>
          <p:cNvPr id="8" name="Rectangle 7"/>
          <p:cNvSpPr/>
          <p:nvPr userDrawn="1"/>
        </p:nvSpPr>
        <p:spPr>
          <a:xfrm rot="5400000" flipV="1">
            <a:off x="-3327400" y="3327400"/>
            <a:ext cx="6858000" cy="2032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dirty="0">
              <a:solidFill>
                <a:srgbClr val="002060"/>
              </a:solidFill>
            </a:endParaRPr>
          </a:p>
        </p:txBody>
      </p:sp>
      <p:sp>
        <p:nvSpPr>
          <p:cNvPr id="9" name="Rectangle 8"/>
          <p:cNvSpPr/>
          <p:nvPr userDrawn="1"/>
        </p:nvSpPr>
        <p:spPr>
          <a:xfrm rot="5400000" flipV="1">
            <a:off x="8661400" y="3327400"/>
            <a:ext cx="6858000" cy="203200"/>
          </a:xfrm>
          <a:prstGeom prst="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dirty="0">
              <a:solidFill>
                <a:srgbClr val="002060"/>
              </a:solidFill>
            </a:endParaRPr>
          </a:p>
        </p:txBody>
      </p:sp>
      <p:sp>
        <p:nvSpPr>
          <p:cNvPr id="2" name="TextBox 1"/>
          <p:cNvSpPr txBox="1">
            <a:spLocks noGrp="1" noSelect="1" noRot="1" noMove="1" noResize="1" noEditPoints="1" noAdjustHandles="1" noChangeArrowheads="1" noChangeShapeType="1" noTextEdit="1"/>
          </p:cNvSpPr>
          <p:nvPr userDrawn="1">
            <p:custDataLst>
              <p:tags r:id="rId13"/>
            </p:custDataLst>
          </p:nvPr>
        </p:nvSpPr>
        <p:spPr>
          <a:xfrm>
            <a:off x="3759200" y="6629401"/>
            <a:ext cx="4673600" cy="276999"/>
          </a:xfrm>
          <a:prstGeom prst="rect">
            <a:avLst/>
          </a:prstGeom>
          <a:noFill/>
        </p:spPr>
        <p:txBody>
          <a:bodyPr wrap="square" rtlCol="0">
            <a:spAutoFit/>
          </a:bodyPr>
          <a:lstStyle/>
          <a:p>
            <a:pPr algn="ctr"/>
            <a:r>
              <a:rPr lang="en-US" sz="1200" dirty="0" smtClean="0">
                <a:solidFill>
                  <a:schemeClr val="bg1">
                    <a:lumMod val="85000"/>
                  </a:schemeClr>
                </a:solidFill>
                <a:latin typeface="Calibri" pitchFamily="34" charset="0"/>
                <a:cs typeface="Calibri" pitchFamily="34" charset="0"/>
              </a:rPr>
              <a:t>© ManagementStudyGuide.com. All rights reserved.</a:t>
            </a:r>
            <a:endParaRPr lang="en-US" sz="1200" dirty="0">
              <a:solidFill>
                <a:schemeClr val="bg1">
                  <a:lumMod val="85000"/>
                </a:schemeClr>
              </a:solidFill>
              <a:latin typeface="Calibri" pitchFamily="34" charset="0"/>
              <a:cs typeface="Calibri" pitchFamily="34" charset="0"/>
            </a:endParaRPr>
          </a:p>
        </p:txBody>
      </p:sp>
    </p:spTree>
    <p:extLst>
      <p:ext uri="{BB962C8B-B14F-4D97-AF65-F5344CB8AC3E}">
        <p14:creationId xmlns:p14="http://schemas.microsoft.com/office/powerpoint/2010/main" val="22773497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hf sldNum="0" hdr="0" ftr="0" dt="0"/>
  <p:txStyles>
    <p:titleStyle>
      <a:lvl1pPr algn="l" rtl="0" eaLnBrk="0" fontAlgn="base" hangingPunct="0">
        <a:spcBef>
          <a:spcPct val="0"/>
        </a:spcBef>
        <a:spcAft>
          <a:spcPct val="0"/>
        </a:spcAft>
        <a:defRPr sz="2800" b="1" kern="1200">
          <a:solidFill>
            <a:srgbClr val="215968"/>
          </a:solidFill>
          <a:latin typeface="Arial" pitchFamily="34" charset="0"/>
          <a:ea typeface="+mj-ea"/>
          <a:cs typeface="Arial" pitchFamily="34" charset="0"/>
        </a:defRPr>
      </a:lvl1pPr>
      <a:lvl2pPr algn="l" rtl="0" eaLnBrk="0" fontAlgn="base" hangingPunct="0">
        <a:spcBef>
          <a:spcPct val="0"/>
        </a:spcBef>
        <a:spcAft>
          <a:spcPct val="0"/>
        </a:spcAft>
        <a:defRPr sz="2800" b="1">
          <a:solidFill>
            <a:srgbClr val="215968"/>
          </a:solidFill>
          <a:latin typeface="Arial" charset="0"/>
          <a:cs typeface="Arial" charset="0"/>
        </a:defRPr>
      </a:lvl2pPr>
      <a:lvl3pPr algn="l" rtl="0" eaLnBrk="0" fontAlgn="base" hangingPunct="0">
        <a:spcBef>
          <a:spcPct val="0"/>
        </a:spcBef>
        <a:spcAft>
          <a:spcPct val="0"/>
        </a:spcAft>
        <a:defRPr sz="2800" b="1">
          <a:solidFill>
            <a:srgbClr val="215968"/>
          </a:solidFill>
          <a:latin typeface="Arial" charset="0"/>
          <a:cs typeface="Arial" charset="0"/>
        </a:defRPr>
      </a:lvl3pPr>
      <a:lvl4pPr algn="l" rtl="0" eaLnBrk="0" fontAlgn="base" hangingPunct="0">
        <a:spcBef>
          <a:spcPct val="0"/>
        </a:spcBef>
        <a:spcAft>
          <a:spcPct val="0"/>
        </a:spcAft>
        <a:defRPr sz="2800" b="1">
          <a:solidFill>
            <a:srgbClr val="215968"/>
          </a:solidFill>
          <a:latin typeface="Arial" charset="0"/>
          <a:cs typeface="Arial" charset="0"/>
        </a:defRPr>
      </a:lvl4pPr>
      <a:lvl5pPr algn="l" rtl="0" eaLnBrk="0" fontAlgn="base" hangingPunct="0">
        <a:spcBef>
          <a:spcPct val="0"/>
        </a:spcBef>
        <a:spcAft>
          <a:spcPct val="0"/>
        </a:spcAft>
        <a:defRPr sz="2800" b="1">
          <a:solidFill>
            <a:srgbClr val="215968"/>
          </a:solidFill>
          <a:latin typeface="Arial" charset="0"/>
          <a:cs typeface="Arial" charset="0"/>
        </a:defRPr>
      </a:lvl5pPr>
      <a:lvl6pPr marL="457200" algn="l" rtl="0" fontAlgn="base">
        <a:spcBef>
          <a:spcPct val="0"/>
        </a:spcBef>
        <a:spcAft>
          <a:spcPct val="0"/>
        </a:spcAft>
        <a:defRPr sz="2800" b="1">
          <a:solidFill>
            <a:srgbClr val="215968"/>
          </a:solidFill>
          <a:latin typeface="Arial" charset="0"/>
          <a:cs typeface="Arial" charset="0"/>
        </a:defRPr>
      </a:lvl6pPr>
      <a:lvl7pPr marL="914400" algn="l" rtl="0" fontAlgn="base">
        <a:spcBef>
          <a:spcPct val="0"/>
        </a:spcBef>
        <a:spcAft>
          <a:spcPct val="0"/>
        </a:spcAft>
        <a:defRPr sz="2800" b="1">
          <a:solidFill>
            <a:srgbClr val="215968"/>
          </a:solidFill>
          <a:latin typeface="Arial" charset="0"/>
          <a:cs typeface="Arial" charset="0"/>
        </a:defRPr>
      </a:lvl7pPr>
      <a:lvl8pPr marL="1371600" algn="l" rtl="0" fontAlgn="base">
        <a:spcBef>
          <a:spcPct val="0"/>
        </a:spcBef>
        <a:spcAft>
          <a:spcPct val="0"/>
        </a:spcAft>
        <a:defRPr sz="2800" b="1">
          <a:solidFill>
            <a:srgbClr val="215968"/>
          </a:solidFill>
          <a:latin typeface="Arial" charset="0"/>
          <a:cs typeface="Arial" charset="0"/>
        </a:defRPr>
      </a:lvl8pPr>
      <a:lvl9pPr marL="1828800" algn="l" rtl="0" fontAlgn="base">
        <a:spcBef>
          <a:spcPct val="0"/>
        </a:spcBef>
        <a:spcAft>
          <a:spcPct val="0"/>
        </a:spcAft>
        <a:defRPr sz="2800" b="1">
          <a:solidFill>
            <a:srgbClr val="215968"/>
          </a:solidFill>
          <a:latin typeface="Arial" charset="0"/>
          <a:cs typeface="Arial" charset="0"/>
        </a:defRPr>
      </a:lvl9pPr>
    </p:titleStyle>
    <p:bodyStyle>
      <a:lvl1pPr marL="342900" indent="-342900" algn="l" rtl="0" eaLnBrk="0" fontAlgn="base" hangingPunct="0">
        <a:spcBef>
          <a:spcPct val="20000"/>
        </a:spcBef>
        <a:spcAft>
          <a:spcPct val="0"/>
        </a:spcAft>
        <a:buFont typeface="Arial" charset="0"/>
        <a:buChar char="•"/>
        <a:defRPr sz="1400" kern="1200">
          <a:solidFill>
            <a:schemeClr val="tx1"/>
          </a:solidFill>
          <a:latin typeface="Arial" pitchFamily="34" charset="0"/>
          <a:ea typeface="+mn-ea"/>
          <a:cs typeface="Arial" pitchFamily="34" charset="0"/>
        </a:defRPr>
      </a:lvl1pPr>
      <a:lvl2pPr marL="742950" indent="-285750" algn="l" rtl="0" eaLnBrk="0" fontAlgn="base" hangingPunct="0">
        <a:spcBef>
          <a:spcPct val="20000"/>
        </a:spcBef>
        <a:spcAft>
          <a:spcPct val="0"/>
        </a:spcAft>
        <a:buFont typeface="Arial" charset="0"/>
        <a:buChar char="–"/>
        <a:defRPr sz="1400" kern="1200">
          <a:solidFill>
            <a:schemeClr val="tx1"/>
          </a:solidFill>
          <a:latin typeface="Arial" pitchFamily="34" charset="0"/>
          <a:ea typeface="+mn-ea"/>
          <a:cs typeface="Arial" pitchFamily="34" charset="0"/>
        </a:defRPr>
      </a:lvl2pPr>
      <a:lvl3pPr marL="1143000" indent="-228600" algn="l" rtl="0" eaLnBrk="0" fontAlgn="base" hangingPunct="0">
        <a:spcBef>
          <a:spcPct val="20000"/>
        </a:spcBef>
        <a:spcAft>
          <a:spcPct val="0"/>
        </a:spcAft>
        <a:buFont typeface="Arial" charset="0"/>
        <a:buChar char="•"/>
        <a:defRPr sz="1400" kern="1200">
          <a:solidFill>
            <a:schemeClr val="tx1"/>
          </a:solidFill>
          <a:latin typeface="Arial" pitchFamily="34" charset="0"/>
          <a:ea typeface="+mn-ea"/>
          <a:cs typeface="Arial" pitchFamily="34" charset="0"/>
        </a:defRPr>
      </a:lvl3pPr>
      <a:lvl4pPr marL="1600200" indent="-228600" algn="l" rtl="0" eaLnBrk="0" fontAlgn="base" hangingPunct="0">
        <a:spcBef>
          <a:spcPct val="20000"/>
        </a:spcBef>
        <a:spcAft>
          <a:spcPct val="0"/>
        </a:spcAft>
        <a:buFont typeface="Arial" charset="0"/>
        <a:buChar char="–"/>
        <a:defRPr sz="1400" kern="1200">
          <a:solidFill>
            <a:schemeClr val="tx1"/>
          </a:solidFill>
          <a:latin typeface="Arial" pitchFamily="34" charset="0"/>
          <a:ea typeface="+mn-ea"/>
          <a:cs typeface="Arial" pitchFamily="34" charset="0"/>
        </a:defRPr>
      </a:lvl4pPr>
      <a:lvl5pPr marL="2057400" indent="-228600" algn="l" rtl="0" eaLnBrk="0" fontAlgn="base" hangingPunct="0">
        <a:spcBef>
          <a:spcPct val="20000"/>
        </a:spcBef>
        <a:spcAft>
          <a:spcPct val="0"/>
        </a:spcAft>
        <a:buFont typeface="Arial" charset="0"/>
        <a:buChar char="»"/>
        <a:defRPr sz="14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07FEDF-53DA-49C9-AE3A-72734288E021}" type="datetimeFigureOut">
              <a:rPr lang="en-GB" smtClean="0"/>
              <a:t>07/05/2019</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D0C4-75DB-4BBA-A6E8-DD3E975BEE37}" type="slidenum">
              <a:rPr lang="en-GB" smtClean="0"/>
              <a:t>‹#›</a:t>
            </a:fld>
            <a:endParaRPr lang="en-GB"/>
          </a:p>
        </p:txBody>
      </p:sp>
    </p:spTree>
    <p:extLst>
      <p:ext uri="{BB962C8B-B14F-4D97-AF65-F5344CB8AC3E}">
        <p14:creationId xmlns:p14="http://schemas.microsoft.com/office/powerpoint/2010/main" val="36874881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3E945C-4056-4F98-BB02-CCD2975A3A20}" type="datetime1">
              <a:rPr lang="en-GB" smtClean="0">
                <a:solidFill>
                  <a:prstClr val="black">
                    <a:tint val="75000"/>
                  </a:prstClr>
                </a:solidFill>
              </a:rPr>
              <a:pPr/>
              <a:t>07/05/2019</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5584737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9.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8.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49.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8.xml"/><Relationship Id="rId1" Type="http://schemas.openxmlformats.org/officeDocument/2006/relationships/tags" Target="../tags/tag2.xml"/><Relationship Id="rId5" Type="http://schemas.openxmlformats.org/officeDocument/2006/relationships/image" Target="../media/image8.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4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49.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4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8.xml"/></Relationships>
</file>

<file path=ppt/slides/_rels/slide24.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tags" Target="../tags/tag4.xml"/><Relationship Id="rId7" Type="http://schemas.openxmlformats.org/officeDocument/2006/relationships/oleObject" Target="../embeddings/oleObject1.bin"/><Relationship Id="rId2" Type="http://schemas.openxmlformats.org/officeDocument/2006/relationships/tags" Target="../tags/tag3.xml"/><Relationship Id="rId1" Type="http://schemas.openxmlformats.org/officeDocument/2006/relationships/vmlDrawing" Target="../drawings/vmlDrawing1.vml"/><Relationship Id="rId6" Type="http://schemas.openxmlformats.org/officeDocument/2006/relationships/notesSlide" Target="../notesSlides/notesSlide24.xml"/><Relationship Id="rId5" Type="http://schemas.openxmlformats.org/officeDocument/2006/relationships/slideLayout" Target="../slideLayouts/slideLayout28.xml"/><Relationship Id="rId10" Type="http://schemas.openxmlformats.org/officeDocument/2006/relationships/image" Target="../media/image14.jpeg"/><Relationship Id="rId4" Type="http://schemas.openxmlformats.org/officeDocument/2006/relationships/tags" Target="../tags/tag5.xml"/><Relationship Id="rId9" Type="http://schemas.openxmlformats.org/officeDocument/2006/relationships/image" Target="../media/image13.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8.xml"/><Relationship Id="rId1" Type="http://schemas.openxmlformats.org/officeDocument/2006/relationships/tags" Target="../tags/tag6.xml"/><Relationship Id="rId4" Type="http://schemas.openxmlformats.org/officeDocument/2006/relationships/image" Target="../media/image15.jpeg"/></Relationships>
</file>

<file path=ppt/slides/_rels/slide26.xml.rels><?xml version="1.0" encoding="UTF-8" standalone="yes"?>
<Relationships xmlns="http://schemas.openxmlformats.org/package/2006/relationships"><Relationship Id="rId13" Type="http://schemas.openxmlformats.org/officeDocument/2006/relationships/tags" Target="../tags/tag19.xml"/><Relationship Id="rId18" Type="http://schemas.openxmlformats.org/officeDocument/2006/relationships/tags" Target="../tags/tag24.xml"/><Relationship Id="rId26" Type="http://schemas.openxmlformats.org/officeDocument/2006/relationships/tags" Target="../tags/tag32.xml"/><Relationship Id="rId39" Type="http://schemas.openxmlformats.org/officeDocument/2006/relationships/tags" Target="../tags/tag45.xml"/><Relationship Id="rId21" Type="http://schemas.openxmlformats.org/officeDocument/2006/relationships/tags" Target="../tags/tag27.xml"/><Relationship Id="rId34" Type="http://schemas.openxmlformats.org/officeDocument/2006/relationships/tags" Target="../tags/tag40.xml"/><Relationship Id="rId42" Type="http://schemas.openxmlformats.org/officeDocument/2006/relationships/tags" Target="../tags/tag48.xml"/><Relationship Id="rId47" Type="http://schemas.openxmlformats.org/officeDocument/2006/relationships/tags" Target="../tags/tag53.xml"/><Relationship Id="rId50" Type="http://schemas.openxmlformats.org/officeDocument/2006/relationships/tags" Target="../tags/tag56.xml"/><Relationship Id="rId55" Type="http://schemas.openxmlformats.org/officeDocument/2006/relationships/tags" Target="../tags/tag61.xml"/><Relationship Id="rId63" Type="http://schemas.openxmlformats.org/officeDocument/2006/relationships/tags" Target="../tags/tag69.xml"/><Relationship Id="rId68" Type="http://schemas.openxmlformats.org/officeDocument/2006/relationships/tags" Target="../tags/tag74.xml"/><Relationship Id="rId76" Type="http://schemas.openxmlformats.org/officeDocument/2006/relationships/tags" Target="../tags/tag82.xml"/><Relationship Id="rId84" Type="http://schemas.openxmlformats.org/officeDocument/2006/relationships/notesSlide" Target="../notesSlides/notesSlide26.xml"/><Relationship Id="rId7" Type="http://schemas.openxmlformats.org/officeDocument/2006/relationships/tags" Target="../tags/tag13.xml"/><Relationship Id="rId71" Type="http://schemas.openxmlformats.org/officeDocument/2006/relationships/tags" Target="../tags/tag77.xml"/><Relationship Id="rId2" Type="http://schemas.openxmlformats.org/officeDocument/2006/relationships/tags" Target="../tags/tag8.xml"/><Relationship Id="rId16" Type="http://schemas.openxmlformats.org/officeDocument/2006/relationships/tags" Target="../tags/tag22.xml"/><Relationship Id="rId29" Type="http://schemas.openxmlformats.org/officeDocument/2006/relationships/tags" Target="../tags/tag35.xml"/><Relationship Id="rId11" Type="http://schemas.openxmlformats.org/officeDocument/2006/relationships/tags" Target="../tags/tag17.xml"/><Relationship Id="rId24" Type="http://schemas.openxmlformats.org/officeDocument/2006/relationships/tags" Target="../tags/tag30.xml"/><Relationship Id="rId32" Type="http://schemas.openxmlformats.org/officeDocument/2006/relationships/tags" Target="../tags/tag38.xml"/><Relationship Id="rId37" Type="http://schemas.openxmlformats.org/officeDocument/2006/relationships/tags" Target="../tags/tag43.xml"/><Relationship Id="rId40" Type="http://schemas.openxmlformats.org/officeDocument/2006/relationships/tags" Target="../tags/tag46.xml"/><Relationship Id="rId45" Type="http://schemas.openxmlformats.org/officeDocument/2006/relationships/tags" Target="../tags/tag51.xml"/><Relationship Id="rId53" Type="http://schemas.openxmlformats.org/officeDocument/2006/relationships/tags" Target="../tags/tag59.xml"/><Relationship Id="rId58" Type="http://schemas.openxmlformats.org/officeDocument/2006/relationships/tags" Target="../tags/tag64.xml"/><Relationship Id="rId66" Type="http://schemas.openxmlformats.org/officeDocument/2006/relationships/tags" Target="../tags/tag72.xml"/><Relationship Id="rId74" Type="http://schemas.openxmlformats.org/officeDocument/2006/relationships/tags" Target="../tags/tag80.xml"/><Relationship Id="rId79" Type="http://schemas.openxmlformats.org/officeDocument/2006/relationships/tags" Target="../tags/tag85.xml"/><Relationship Id="rId5" Type="http://schemas.openxmlformats.org/officeDocument/2006/relationships/tags" Target="../tags/tag11.xml"/><Relationship Id="rId61" Type="http://schemas.openxmlformats.org/officeDocument/2006/relationships/tags" Target="../tags/tag67.xml"/><Relationship Id="rId82" Type="http://schemas.openxmlformats.org/officeDocument/2006/relationships/tags" Target="../tags/tag88.xml"/><Relationship Id="rId19" Type="http://schemas.openxmlformats.org/officeDocument/2006/relationships/tags" Target="../tags/tag25.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 Id="rId22" Type="http://schemas.openxmlformats.org/officeDocument/2006/relationships/tags" Target="../tags/tag28.xml"/><Relationship Id="rId27" Type="http://schemas.openxmlformats.org/officeDocument/2006/relationships/tags" Target="../tags/tag33.xml"/><Relationship Id="rId30" Type="http://schemas.openxmlformats.org/officeDocument/2006/relationships/tags" Target="../tags/tag36.xml"/><Relationship Id="rId35" Type="http://schemas.openxmlformats.org/officeDocument/2006/relationships/tags" Target="../tags/tag41.xml"/><Relationship Id="rId43" Type="http://schemas.openxmlformats.org/officeDocument/2006/relationships/tags" Target="../tags/tag49.xml"/><Relationship Id="rId48" Type="http://schemas.openxmlformats.org/officeDocument/2006/relationships/tags" Target="../tags/tag54.xml"/><Relationship Id="rId56" Type="http://schemas.openxmlformats.org/officeDocument/2006/relationships/tags" Target="../tags/tag62.xml"/><Relationship Id="rId64" Type="http://schemas.openxmlformats.org/officeDocument/2006/relationships/tags" Target="../tags/tag70.xml"/><Relationship Id="rId69" Type="http://schemas.openxmlformats.org/officeDocument/2006/relationships/tags" Target="../tags/tag75.xml"/><Relationship Id="rId77" Type="http://schemas.openxmlformats.org/officeDocument/2006/relationships/tags" Target="../tags/tag83.xml"/><Relationship Id="rId8" Type="http://schemas.openxmlformats.org/officeDocument/2006/relationships/tags" Target="../tags/tag14.xml"/><Relationship Id="rId51" Type="http://schemas.openxmlformats.org/officeDocument/2006/relationships/tags" Target="../tags/tag57.xml"/><Relationship Id="rId72" Type="http://schemas.openxmlformats.org/officeDocument/2006/relationships/tags" Target="../tags/tag78.xml"/><Relationship Id="rId80" Type="http://schemas.openxmlformats.org/officeDocument/2006/relationships/tags" Target="../tags/tag86.xml"/><Relationship Id="rId85" Type="http://schemas.openxmlformats.org/officeDocument/2006/relationships/image" Target="../media/image16.jpeg"/><Relationship Id="rId3" Type="http://schemas.openxmlformats.org/officeDocument/2006/relationships/tags" Target="../tags/tag9.xml"/><Relationship Id="rId12" Type="http://schemas.openxmlformats.org/officeDocument/2006/relationships/tags" Target="../tags/tag18.xml"/><Relationship Id="rId17" Type="http://schemas.openxmlformats.org/officeDocument/2006/relationships/tags" Target="../tags/tag23.xml"/><Relationship Id="rId25" Type="http://schemas.openxmlformats.org/officeDocument/2006/relationships/tags" Target="../tags/tag31.xml"/><Relationship Id="rId33" Type="http://schemas.openxmlformats.org/officeDocument/2006/relationships/tags" Target="../tags/tag39.xml"/><Relationship Id="rId38" Type="http://schemas.openxmlformats.org/officeDocument/2006/relationships/tags" Target="../tags/tag44.xml"/><Relationship Id="rId46" Type="http://schemas.openxmlformats.org/officeDocument/2006/relationships/tags" Target="../tags/tag52.xml"/><Relationship Id="rId59" Type="http://schemas.openxmlformats.org/officeDocument/2006/relationships/tags" Target="../tags/tag65.xml"/><Relationship Id="rId67" Type="http://schemas.openxmlformats.org/officeDocument/2006/relationships/tags" Target="../tags/tag73.xml"/><Relationship Id="rId20" Type="http://schemas.openxmlformats.org/officeDocument/2006/relationships/tags" Target="../tags/tag26.xml"/><Relationship Id="rId41" Type="http://schemas.openxmlformats.org/officeDocument/2006/relationships/tags" Target="../tags/tag47.xml"/><Relationship Id="rId54" Type="http://schemas.openxmlformats.org/officeDocument/2006/relationships/tags" Target="../tags/tag60.xml"/><Relationship Id="rId62" Type="http://schemas.openxmlformats.org/officeDocument/2006/relationships/tags" Target="../tags/tag68.xml"/><Relationship Id="rId70" Type="http://schemas.openxmlformats.org/officeDocument/2006/relationships/tags" Target="../tags/tag76.xml"/><Relationship Id="rId75" Type="http://schemas.openxmlformats.org/officeDocument/2006/relationships/tags" Target="../tags/tag81.xml"/><Relationship Id="rId83" Type="http://schemas.openxmlformats.org/officeDocument/2006/relationships/slideLayout" Target="../slideLayouts/slideLayout28.xml"/><Relationship Id="rId1" Type="http://schemas.openxmlformats.org/officeDocument/2006/relationships/tags" Target="../tags/tag7.xml"/><Relationship Id="rId6" Type="http://schemas.openxmlformats.org/officeDocument/2006/relationships/tags" Target="../tags/tag12.xml"/><Relationship Id="rId15" Type="http://schemas.openxmlformats.org/officeDocument/2006/relationships/tags" Target="../tags/tag21.xml"/><Relationship Id="rId23" Type="http://schemas.openxmlformats.org/officeDocument/2006/relationships/tags" Target="../tags/tag29.xml"/><Relationship Id="rId28" Type="http://schemas.openxmlformats.org/officeDocument/2006/relationships/tags" Target="../tags/tag34.xml"/><Relationship Id="rId36" Type="http://schemas.openxmlformats.org/officeDocument/2006/relationships/tags" Target="../tags/tag42.xml"/><Relationship Id="rId49" Type="http://schemas.openxmlformats.org/officeDocument/2006/relationships/tags" Target="../tags/tag55.xml"/><Relationship Id="rId57" Type="http://schemas.openxmlformats.org/officeDocument/2006/relationships/tags" Target="../tags/tag63.xml"/><Relationship Id="rId10" Type="http://schemas.openxmlformats.org/officeDocument/2006/relationships/tags" Target="../tags/tag16.xml"/><Relationship Id="rId31" Type="http://schemas.openxmlformats.org/officeDocument/2006/relationships/tags" Target="../tags/tag37.xml"/><Relationship Id="rId44" Type="http://schemas.openxmlformats.org/officeDocument/2006/relationships/tags" Target="../tags/tag50.xml"/><Relationship Id="rId52" Type="http://schemas.openxmlformats.org/officeDocument/2006/relationships/tags" Target="../tags/tag58.xml"/><Relationship Id="rId60" Type="http://schemas.openxmlformats.org/officeDocument/2006/relationships/tags" Target="../tags/tag66.xml"/><Relationship Id="rId65" Type="http://schemas.openxmlformats.org/officeDocument/2006/relationships/tags" Target="../tags/tag71.xml"/><Relationship Id="rId73" Type="http://schemas.openxmlformats.org/officeDocument/2006/relationships/tags" Target="../tags/tag79.xml"/><Relationship Id="rId78" Type="http://schemas.openxmlformats.org/officeDocument/2006/relationships/tags" Target="../tags/tag84.xml"/><Relationship Id="rId81" Type="http://schemas.openxmlformats.org/officeDocument/2006/relationships/tags" Target="../tags/tag87.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8.xml"/><Relationship Id="rId1" Type="http://schemas.openxmlformats.org/officeDocument/2006/relationships/tags" Target="../tags/tag89.xml"/><Relationship Id="rId4" Type="http://schemas.openxmlformats.org/officeDocument/2006/relationships/image" Target="../media/image17.jpeg"/></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microsoft.com/office/2007/relationships/hdphoto" Target="../media/hdphoto1.wdp"/></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7.xml"/><Relationship Id="rId1" Type="http://schemas.openxmlformats.org/officeDocument/2006/relationships/vmlDrawing" Target="../drawings/vmlDrawing2.vml"/><Relationship Id="rId5" Type="http://schemas.openxmlformats.org/officeDocument/2006/relationships/image" Target="../media/image19.emf"/><Relationship Id="rId4" Type="http://schemas.openxmlformats.org/officeDocument/2006/relationships/oleObject" Target="../embeddings/oleObject2.bin"/></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7.xml"/><Relationship Id="rId1" Type="http://schemas.openxmlformats.org/officeDocument/2006/relationships/vmlDrawing" Target="../drawings/vmlDrawing3.vml"/><Relationship Id="rId5" Type="http://schemas.openxmlformats.org/officeDocument/2006/relationships/image" Target="../media/image22.emf"/><Relationship Id="rId4" Type="http://schemas.openxmlformats.org/officeDocument/2006/relationships/oleObject" Target="../embeddings/oleObject3.bin"/></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7.xml"/><Relationship Id="rId1" Type="http://schemas.openxmlformats.org/officeDocument/2006/relationships/vmlDrawing" Target="../drawings/vmlDrawing4.vml"/><Relationship Id="rId5" Type="http://schemas.openxmlformats.org/officeDocument/2006/relationships/image" Target="../media/image23.emf"/><Relationship Id="rId4" Type="http://schemas.openxmlformats.org/officeDocument/2006/relationships/oleObject" Target="../embeddings/oleObject4.bin"/></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7.xml"/><Relationship Id="rId1" Type="http://schemas.openxmlformats.org/officeDocument/2006/relationships/vmlDrawing" Target="../drawings/vmlDrawing5.vml"/><Relationship Id="rId5" Type="http://schemas.openxmlformats.org/officeDocument/2006/relationships/image" Target="../media/image24.emf"/><Relationship Id="rId4" Type="http://schemas.openxmlformats.org/officeDocument/2006/relationships/oleObject" Target="../embeddings/oleObject5.bin"/></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7.xml"/><Relationship Id="rId1" Type="http://schemas.openxmlformats.org/officeDocument/2006/relationships/vmlDrawing" Target="../drawings/vmlDrawing6.vml"/><Relationship Id="rId5" Type="http://schemas.openxmlformats.org/officeDocument/2006/relationships/image" Target="../media/image25.emf"/><Relationship Id="rId4" Type="http://schemas.openxmlformats.org/officeDocument/2006/relationships/oleObject" Target="../embeddings/oleObject6.bin"/></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4835"/>
            <a:ext cx="9144000" cy="2387600"/>
          </a:xfrm>
        </p:spPr>
        <p:txBody>
          <a:bodyPr/>
          <a:lstStyle/>
          <a:p>
            <a:r>
              <a:rPr lang="en-GB" dirty="0" smtClean="0"/>
              <a:t>Project Management</a:t>
            </a:r>
            <a:endParaRPr lang="en-GB" dirty="0"/>
          </a:p>
        </p:txBody>
      </p:sp>
      <p:sp>
        <p:nvSpPr>
          <p:cNvPr id="3" name="Subtitle 2"/>
          <p:cNvSpPr>
            <a:spLocks noGrp="1"/>
          </p:cNvSpPr>
          <p:nvPr>
            <p:ph type="subTitle" idx="1"/>
          </p:nvPr>
        </p:nvSpPr>
        <p:spPr>
          <a:xfrm>
            <a:off x="1615440" y="2512435"/>
            <a:ext cx="9144000" cy="1655762"/>
          </a:xfrm>
        </p:spPr>
        <p:txBody>
          <a:bodyPr/>
          <a:lstStyle/>
          <a:p>
            <a:r>
              <a:rPr lang="en-GB" dirty="0" smtClean="0"/>
              <a:t>Week 2 </a:t>
            </a:r>
            <a:endParaRPr lang="en-GB" dirty="0"/>
          </a:p>
        </p:txBody>
      </p:sp>
      <p:pic>
        <p:nvPicPr>
          <p:cNvPr id="4" name="Picture 3"/>
          <p:cNvPicPr>
            <a:picLocks noChangeAspect="1"/>
          </p:cNvPicPr>
          <p:nvPr/>
        </p:nvPicPr>
        <p:blipFill>
          <a:blip r:embed="rId3"/>
          <a:stretch>
            <a:fillRect/>
          </a:stretch>
        </p:blipFill>
        <p:spPr>
          <a:xfrm>
            <a:off x="3461211" y="3050771"/>
            <a:ext cx="5760720" cy="3291840"/>
          </a:xfrm>
          <a:prstGeom prst="rect">
            <a:avLst/>
          </a:prstGeom>
        </p:spPr>
      </p:pic>
    </p:spTree>
    <p:extLst>
      <p:ext uri="{BB962C8B-B14F-4D97-AF65-F5344CB8AC3E}">
        <p14:creationId xmlns:p14="http://schemas.microsoft.com/office/powerpoint/2010/main" val="10142074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guidance</a:t>
            </a:r>
            <a:endParaRPr lang="en-GB" dirty="0"/>
          </a:p>
        </p:txBody>
      </p:sp>
      <p:sp>
        <p:nvSpPr>
          <p:cNvPr id="3" name="Content Placeholder 2"/>
          <p:cNvSpPr>
            <a:spLocks noGrp="1"/>
          </p:cNvSpPr>
          <p:nvPr>
            <p:ph idx="1"/>
          </p:nvPr>
        </p:nvSpPr>
        <p:spPr/>
        <p:txBody>
          <a:bodyPr/>
          <a:lstStyle/>
          <a:p>
            <a:r>
              <a:rPr lang="en-GB" dirty="0" smtClean="0"/>
              <a:t>Assignment 1 – Presentation 26</a:t>
            </a:r>
            <a:r>
              <a:rPr lang="en-GB" baseline="30000" dirty="0" smtClean="0"/>
              <a:t>th</a:t>
            </a:r>
            <a:r>
              <a:rPr lang="en-GB" dirty="0" smtClean="0"/>
              <a:t> June(20 minute group presentation 5 minute each, with speakers notes &amp; Blog (1000 words over 5 weeks to be done by Friday of each week starting w/c 13</a:t>
            </a:r>
            <a:r>
              <a:rPr lang="en-GB" baseline="30000" dirty="0" smtClean="0"/>
              <a:t>th</a:t>
            </a:r>
            <a:r>
              <a:rPr lang="en-GB" dirty="0" smtClean="0"/>
              <a:t> May – ending w/c 17</a:t>
            </a:r>
            <a:r>
              <a:rPr lang="en-GB" baseline="30000" dirty="0" smtClean="0"/>
              <a:t>th</a:t>
            </a:r>
            <a:r>
              <a:rPr lang="en-GB" dirty="0" smtClean="0"/>
              <a:t> June)</a:t>
            </a:r>
          </a:p>
          <a:p>
            <a:endParaRPr lang="en-GB" dirty="0"/>
          </a:p>
          <a:p>
            <a:r>
              <a:rPr lang="en-GB" dirty="0" smtClean="0"/>
              <a:t>Assignment 2 – Report 2000 words by 12</a:t>
            </a:r>
            <a:r>
              <a:rPr lang="en-GB" baseline="30000" dirty="0" smtClean="0"/>
              <a:t>th</a:t>
            </a:r>
            <a:r>
              <a:rPr lang="en-GB" dirty="0" smtClean="0"/>
              <a:t> July</a:t>
            </a:r>
            <a:endParaRPr lang="en-GB" dirty="0"/>
          </a:p>
        </p:txBody>
      </p:sp>
    </p:spTree>
    <p:extLst>
      <p:ext uri="{BB962C8B-B14F-4D97-AF65-F5344CB8AC3E}">
        <p14:creationId xmlns:p14="http://schemas.microsoft.com/office/powerpoint/2010/main" val="4236117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and Project Allocation</a:t>
            </a:r>
            <a:endParaRPr lang="en-GB" dirty="0"/>
          </a:p>
        </p:txBody>
      </p:sp>
      <p:pic>
        <p:nvPicPr>
          <p:cNvPr id="12290" name="Picture 2" descr="Image result for group 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63108" y="2040669"/>
            <a:ext cx="4106007" cy="4106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6689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a:t>
            </a:r>
            <a:endParaRPr lang="en-GB" dirty="0"/>
          </a:p>
        </p:txBody>
      </p:sp>
      <p:sp>
        <p:nvSpPr>
          <p:cNvPr id="3" name="Content Placeholder 2"/>
          <p:cNvSpPr>
            <a:spLocks noGrp="1"/>
          </p:cNvSpPr>
          <p:nvPr>
            <p:ph idx="1"/>
          </p:nvPr>
        </p:nvSpPr>
        <p:spPr/>
        <p:txBody>
          <a:bodyPr/>
          <a:lstStyle/>
          <a:p>
            <a:pPr marL="0" indent="0">
              <a:buNone/>
            </a:pPr>
            <a:r>
              <a:rPr lang="en-GB" dirty="0" smtClean="0"/>
              <a:t>Recap – (what's a project/ Why fail/ Project cycle)</a:t>
            </a:r>
          </a:p>
          <a:p>
            <a:pPr marL="0" indent="0">
              <a:buNone/>
            </a:pPr>
            <a:r>
              <a:rPr lang="en-GB" dirty="0" smtClean="0"/>
              <a:t>The project cycle</a:t>
            </a:r>
          </a:p>
          <a:p>
            <a:pPr marL="0" indent="0">
              <a:buNone/>
            </a:pPr>
            <a:r>
              <a:rPr lang="en-GB" dirty="0" smtClean="0"/>
              <a:t>Project triangle/ scope</a:t>
            </a:r>
          </a:p>
          <a:p>
            <a:pPr marL="0" indent="0">
              <a:buNone/>
            </a:pPr>
            <a:r>
              <a:rPr lang="en-GB" dirty="0" smtClean="0"/>
              <a:t>Project Manager role</a:t>
            </a:r>
          </a:p>
          <a:p>
            <a:pPr marL="0" indent="0">
              <a:buNone/>
            </a:pPr>
            <a:r>
              <a:rPr lang="en-GB" dirty="0" smtClean="0"/>
              <a:t>Quad Chart</a:t>
            </a:r>
          </a:p>
          <a:p>
            <a:pPr marL="0" indent="0">
              <a:buNone/>
            </a:pPr>
            <a:r>
              <a:rPr lang="en-GB" dirty="0" smtClean="0"/>
              <a:t>Project organisation</a:t>
            </a:r>
          </a:p>
        </p:txBody>
      </p:sp>
    </p:spTree>
    <p:extLst>
      <p:ext uri="{BB962C8B-B14F-4D97-AF65-F5344CB8AC3E}">
        <p14:creationId xmlns:p14="http://schemas.microsoft.com/office/powerpoint/2010/main" val="22169432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Freeform 2"/>
          <p:cNvSpPr>
            <a:spLocks/>
          </p:cNvSpPr>
          <p:nvPr/>
        </p:nvSpPr>
        <p:spPr bwMode="auto">
          <a:xfrm>
            <a:off x="3503613" y="3573464"/>
            <a:ext cx="4718050" cy="1412875"/>
          </a:xfrm>
          <a:custGeom>
            <a:avLst/>
            <a:gdLst>
              <a:gd name="T0" fmla="*/ 0 w 7203"/>
              <a:gd name="T1" fmla="*/ 2147483647 h 1961"/>
              <a:gd name="T2" fmla="*/ 2147483647 w 7203"/>
              <a:gd name="T3" fmla="*/ 2147483647 h 1961"/>
              <a:gd name="T4" fmla="*/ 2147483647 w 7203"/>
              <a:gd name="T5" fmla="*/ 2147483647 h 1961"/>
              <a:gd name="T6" fmla="*/ 2147483647 w 7203"/>
              <a:gd name="T7" fmla="*/ 2147483647 h 1961"/>
              <a:gd name="T8" fmla="*/ 2147483647 w 7203"/>
              <a:gd name="T9" fmla="*/ 2147483647 h 1961"/>
              <a:gd name="T10" fmla="*/ 2147483647 w 7203"/>
              <a:gd name="T11" fmla="*/ 2147483647 h 1961"/>
              <a:gd name="T12" fmla="*/ 2147483647 w 7203"/>
              <a:gd name="T13" fmla="*/ 2147483647 h 1961"/>
              <a:gd name="T14" fmla="*/ 2147483647 w 7203"/>
              <a:gd name="T15" fmla="*/ 2147483647 h 1961"/>
              <a:gd name="T16" fmla="*/ 2147483647 w 7203"/>
              <a:gd name="T17" fmla="*/ 2147483647 h 1961"/>
              <a:gd name="T18" fmla="*/ 2147483647 w 7203"/>
              <a:gd name="T19" fmla="*/ 2147483647 h 1961"/>
              <a:gd name="T20" fmla="*/ 2147483647 w 7203"/>
              <a:gd name="T21" fmla="*/ 2147483647 h 1961"/>
              <a:gd name="T22" fmla="*/ 2147483647 w 7203"/>
              <a:gd name="T23" fmla="*/ 2147483647 h 1961"/>
              <a:gd name="T24" fmla="*/ 2147483647 w 7203"/>
              <a:gd name="T25" fmla="*/ 2147483647 h 1961"/>
              <a:gd name="T26" fmla="*/ 2147483647 w 7203"/>
              <a:gd name="T27" fmla="*/ 2147483647 h 1961"/>
              <a:gd name="T28" fmla="*/ 2147483647 w 7203"/>
              <a:gd name="T29" fmla="*/ 2147483647 h 1961"/>
              <a:gd name="T30" fmla="*/ 2147483647 w 7203"/>
              <a:gd name="T31" fmla="*/ 2147483647 h 1961"/>
              <a:gd name="T32" fmla="*/ 2147483647 w 7203"/>
              <a:gd name="T33" fmla="*/ 2147483647 h 1961"/>
              <a:gd name="T34" fmla="*/ 2147483647 w 7203"/>
              <a:gd name="T35" fmla="*/ 2147483647 h 1961"/>
              <a:gd name="T36" fmla="*/ 2147483647 w 7203"/>
              <a:gd name="T37" fmla="*/ 2147483647 h 1961"/>
              <a:gd name="T38" fmla="*/ 2147483647 w 7203"/>
              <a:gd name="T39" fmla="*/ 2147483647 h 1961"/>
              <a:gd name="T40" fmla="*/ 2147483647 w 7203"/>
              <a:gd name="T41" fmla="*/ 2147483647 h 1961"/>
              <a:gd name="T42" fmla="*/ 2147483647 w 7203"/>
              <a:gd name="T43" fmla="*/ 2147483647 h 1961"/>
              <a:gd name="T44" fmla="*/ 2147483647 w 7203"/>
              <a:gd name="T45" fmla="*/ 0 h 1961"/>
              <a:gd name="T46" fmla="*/ 2147483647 w 7203"/>
              <a:gd name="T47" fmla="*/ 2147483647 h 1961"/>
              <a:gd name="T48" fmla="*/ 2147483647 w 7203"/>
              <a:gd name="T49" fmla="*/ 2147483647 h 1961"/>
              <a:gd name="T50" fmla="*/ 2147483647 w 7203"/>
              <a:gd name="T51" fmla="*/ 2147483647 h 1961"/>
              <a:gd name="T52" fmla="*/ 2147483647 w 7203"/>
              <a:gd name="T53" fmla="*/ 2147483647 h 1961"/>
              <a:gd name="T54" fmla="*/ 2147483647 w 7203"/>
              <a:gd name="T55" fmla="*/ 2147483647 h 1961"/>
              <a:gd name="T56" fmla="*/ 2147483647 w 7203"/>
              <a:gd name="T57" fmla="*/ 2147483647 h 1961"/>
              <a:gd name="T58" fmla="*/ 2147483647 w 7203"/>
              <a:gd name="T59" fmla="*/ 2147483647 h 1961"/>
              <a:gd name="T60" fmla="*/ 2147483647 w 7203"/>
              <a:gd name="T61" fmla="*/ 2147483647 h 1961"/>
              <a:gd name="T62" fmla="*/ 2147483647 w 7203"/>
              <a:gd name="T63" fmla="*/ 2147483647 h 1961"/>
              <a:gd name="T64" fmla="*/ 2147483647 w 7203"/>
              <a:gd name="T65" fmla="*/ 2147483647 h 1961"/>
              <a:gd name="T66" fmla="*/ 2147483647 w 7203"/>
              <a:gd name="T67" fmla="*/ 2147483647 h 1961"/>
              <a:gd name="T68" fmla="*/ 2147483647 w 7203"/>
              <a:gd name="T69" fmla="*/ 2147483647 h 1961"/>
              <a:gd name="T70" fmla="*/ 2147483647 w 7203"/>
              <a:gd name="T71" fmla="*/ 2147483647 h 1961"/>
              <a:gd name="T72" fmla="*/ 2147483647 w 7203"/>
              <a:gd name="T73" fmla="*/ 2147483647 h 1961"/>
              <a:gd name="T74" fmla="*/ 2147483647 w 7203"/>
              <a:gd name="T75" fmla="*/ 2147483647 h 1961"/>
              <a:gd name="T76" fmla="*/ 2147483647 w 7203"/>
              <a:gd name="T77" fmla="*/ 2147483647 h 1961"/>
              <a:gd name="T78" fmla="*/ 2147483647 w 7203"/>
              <a:gd name="T79" fmla="*/ 2147483647 h 1961"/>
              <a:gd name="T80" fmla="*/ 2147483647 w 7203"/>
              <a:gd name="T81" fmla="*/ 2147483647 h 1961"/>
              <a:gd name="T82" fmla="*/ 2147483647 w 7203"/>
              <a:gd name="T83" fmla="*/ 2147483647 h 1961"/>
              <a:gd name="T84" fmla="*/ 2147483647 w 7203"/>
              <a:gd name="T85" fmla="*/ 2147483647 h 1961"/>
              <a:gd name="T86" fmla="*/ 2147483647 w 7203"/>
              <a:gd name="T87" fmla="*/ 2147483647 h 1961"/>
              <a:gd name="T88" fmla="*/ 2147483647 w 7203"/>
              <a:gd name="T89" fmla="*/ 2147483647 h 1961"/>
              <a:gd name="T90" fmla="*/ 2147483647 w 7203"/>
              <a:gd name="T91" fmla="*/ 2147483647 h 1961"/>
              <a:gd name="T92" fmla="*/ 2147483647 w 7203"/>
              <a:gd name="T93" fmla="*/ 2147483647 h 1961"/>
              <a:gd name="T94" fmla="*/ 2147483647 w 7203"/>
              <a:gd name="T95" fmla="*/ 2147483647 h 1961"/>
              <a:gd name="T96" fmla="*/ 2147483647 w 7203"/>
              <a:gd name="T97" fmla="*/ 2147483647 h 1961"/>
              <a:gd name="T98" fmla="*/ 2147483647 w 7203"/>
              <a:gd name="T99" fmla="*/ 2147483647 h 1961"/>
              <a:gd name="T100" fmla="*/ 2147483647 w 7203"/>
              <a:gd name="T101" fmla="*/ 2147483647 h 1961"/>
              <a:gd name="T102" fmla="*/ 2147483647 w 7203"/>
              <a:gd name="T103" fmla="*/ 2147483647 h 196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7203"/>
              <a:gd name="T157" fmla="*/ 0 h 1961"/>
              <a:gd name="T158" fmla="*/ 7203 w 7203"/>
              <a:gd name="T159" fmla="*/ 1961 h 196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7203" h="1961">
                <a:moveTo>
                  <a:pt x="0" y="1860"/>
                </a:moveTo>
                <a:cubicBezTo>
                  <a:pt x="151" y="1803"/>
                  <a:pt x="320" y="1756"/>
                  <a:pt x="480" y="1740"/>
                </a:cubicBezTo>
                <a:cubicBezTo>
                  <a:pt x="652" y="1675"/>
                  <a:pt x="542" y="1711"/>
                  <a:pt x="816" y="1656"/>
                </a:cubicBezTo>
                <a:cubicBezTo>
                  <a:pt x="913" y="1637"/>
                  <a:pt x="1008" y="1587"/>
                  <a:pt x="1104" y="1560"/>
                </a:cubicBezTo>
                <a:cubicBezTo>
                  <a:pt x="1187" y="1508"/>
                  <a:pt x="1273" y="1477"/>
                  <a:pt x="1356" y="1428"/>
                </a:cubicBezTo>
                <a:cubicBezTo>
                  <a:pt x="1461" y="1367"/>
                  <a:pt x="1563" y="1296"/>
                  <a:pt x="1668" y="1236"/>
                </a:cubicBezTo>
                <a:cubicBezTo>
                  <a:pt x="1694" y="1221"/>
                  <a:pt x="1725" y="1215"/>
                  <a:pt x="1752" y="1200"/>
                </a:cubicBezTo>
                <a:cubicBezTo>
                  <a:pt x="1805" y="1171"/>
                  <a:pt x="1856" y="1136"/>
                  <a:pt x="1908" y="1104"/>
                </a:cubicBezTo>
                <a:cubicBezTo>
                  <a:pt x="1995" y="1050"/>
                  <a:pt x="2064" y="970"/>
                  <a:pt x="2148" y="912"/>
                </a:cubicBezTo>
                <a:cubicBezTo>
                  <a:pt x="2184" y="887"/>
                  <a:pt x="2220" y="864"/>
                  <a:pt x="2256" y="840"/>
                </a:cubicBezTo>
                <a:cubicBezTo>
                  <a:pt x="2292" y="816"/>
                  <a:pt x="2341" y="817"/>
                  <a:pt x="2376" y="792"/>
                </a:cubicBezTo>
                <a:cubicBezTo>
                  <a:pt x="2452" y="738"/>
                  <a:pt x="2518" y="674"/>
                  <a:pt x="2604" y="636"/>
                </a:cubicBezTo>
                <a:cubicBezTo>
                  <a:pt x="2619" y="629"/>
                  <a:pt x="2636" y="629"/>
                  <a:pt x="2652" y="624"/>
                </a:cubicBezTo>
                <a:cubicBezTo>
                  <a:pt x="2672" y="617"/>
                  <a:pt x="2693" y="610"/>
                  <a:pt x="2712" y="600"/>
                </a:cubicBezTo>
                <a:cubicBezTo>
                  <a:pt x="2816" y="548"/>
                  <a:pt x="2728" y="575"/>
                  <a:pt x="2820" y="552"/>
                </a:cubicBezTo>
                <a:cubicBezTo>
                  <a:pt x="2884" y="513"/>
                  <a:pt x="2940" y="486"/>
                  <a:pt x="3012" y="468"/>
                </a:cubicBezTo>
                <a:cubicBezTo>
                  <a:pt x="3118" y="397"/>
                  <a:pt x="2949" y="506"/>
                  <a:pt x="3120" y="420"/>
                </a:cubicBezTo>
                <a:cubicBezTo>
                  <a:pt x="3207" y="376"/>
                  <a:pt x="3132" y="396"/>
                  <a:pt x="3204" y="348"/>
                </a:cubicBezTo>
                <a:cubicBezTo>
                  <a:pt x="3215" y="341"/>
                  <a:pt x="3229" y="342"/>
                  <a:pt x="3240" y="336"/>
                </a:cubicBezTo>
                <a:cubicBezTo>
                  <a:pt x="3299" y="307"/>
                  <a:pt x="3365" y="277"/>
                  <a:pt x="3420" y="240"/>
                </a:cubicBezTo>
                <a:cubicBezTo>
                  <a:pt x="3510" y="180"/>
                  <a:pt x="3606" y="142"/>
                  <a:pt x="3708" y="108"/>
                </a:cubicBezTo>
                <a:cubicBezTo>
                  <a:pt x="3751" y="94"/>
                  <a:pt x="3808" y="43"/>
                  <a:pt x="3852" y="24"/>
                </a:cubicBezTo>
                <a:cubicBezTo>
                  <a:pt x="3888" y="8"/>
                  <a:pt x="3986" y="2"/>
                  <a:pt x="4008" y="0"/>
                </a:cubicBezTo>
                <a:cubicBezTo>
                  <a:pt x="4093" y="6"/>
                  <a:pt x="4187" y="10"/>
                  <a:pt x="4272" y="24"/>
                </a:cubicBezTo>
                <a:cubicBezTo>
                  <a:pt x="4365" y="39"/>
                  <a:pt x="4456" y="76"/>
                  <a:pt x="4548" y="96"/>
                </a:cubicBezTo>
                <a:cubicBezTo>
                  <a:pt x="4631" y="115"/>
                  <a:pt x="4600" y="100"/>
                  <a:pt x="4668" y="120"/>
                </a:cubicBezTo>
                <a:cubicBezTo>
                  <a:pt x="4761" y="148"/>
                  <a:pt x="4850" y="180"/>
                  <a:pt x="4944" y="204"/>
                </a:cubicBezTo>
                <a:cubicBezTo>
                  <a:pt x="4960" y="208"/>
                  <a:pt x="4976" y="212"/>
                  <a:pt x="4992" y="216"/>
                </a:cubicBezTo>
                <a:cubicBezTo>
                  <a:pt x="5008" y="220"/>
                  <a:pt x="5040" y="228"/>
                  <a:pt x="5040" y="228"/>
                </a:cubicBezTo>
                <a:cubicBezTo>
                  <a:pt x="5087" y="260"/>
                  <a:pt x="5141" y="286"/>
                  <a:pt x="5196" y="300"/>
                </a:cubicBezTo>
                <a:cubicBezTo>
                  <a:pt x="5212" y="312"/>
                  <a:pt x="5227" y="325"/>
                  <a:pt x="5244" y="336"/>
                </a:cubicBezTo>
                <a:cubicBezTo>
                  <a:pt x="5259" y="345"/>
                  <a:pt x="5277" y="350"/>
                  <a:pt x="5292" y="360"/>
                </a:cubicBezTo>
                <a:cubicBezTo>
                  <a:pt x="5306" y="370"/>
                  <a:pt x="5315" y="386"/>
                  <a:pt x="5328" y="396"/>
                </a:cubicBezTo>
                <a:cubicBezTo>
                  <a:pt x="5366" y="426"/>
                  <a:pt x="5453" y="480"/>
                  <a:pt x="5496" y="504"/>
                </a:cubicBezTo>
                <a:cubicBezTo>
                  <a:pt x="5598" y="561"/>
                  <a:pt x="5515" y="497"/>
                  <a:pt x="5604" y="552"/>
                </a:cubicBezTo>
                <a:cubicBezTo>
                  <a:pt x="5659" y="586"/>
                  <a:pt x="5709" y="615"/>
                  <a:pt x="5772" y="636"/>
                </a:cubicBezTo>
                <a:cubicBezTo>
                  <a:pt x="5800" y="657"/>
                  <a:pt x="5830" y="674"/>
                  <a:pt x="5856" y="696"/>
                </a:cubicBezTo>
                <a:cubicBezTo>
                  <a:pt x="5869" y="707"/>
                  <a:pt x="5878" y="723"/>
                  <a:pt x="5892" y="732"/>
                </a:cubicBezTo>
                <a:cubicBezTo>
                  <a:pt x="5902" y="739"/>
                  <a:pt x="5970" y="754"/>
                  <a:pt x="5976" y="756"/>
                </a:cubicBezTo>
                <a:cubicBezTo>
                  <a:pt x="6019" y="785"/>
                  <a:pt x="6070" y="811"/>
                  <a:pt x="6120" y="828"/>
                </a:cubicBezTo>
                <a:cubicBezTo>
                  <a:pt x="6189" y="931"/>
                  <a:pt x="6097" y="810"/>
                  <a:pt x="6180" y="876"/>
                </a:cubicBezTo>
                <a:cubicBezTo>
                  <a:pt x="6191" y="885"/>
                  <a:pt x="6194" y="902"/>
                  <a:pt x="6204" y="912"/>
                </a:cubicBezTo>
                <a:cubicBezTo>
                  <a:pt x="6214" y="922"/>
                  <a:pt x="6228" y="928"/>
                  <a:pt x="6240" y="936"/>
                </a:cubicBezTo>
                <a:cubicBezTo>
                  <a:pt x="6280" y="995"/>
                  <a:pt x="6351" y="1048"/>
                  <a:pt x="6408" y="1092"/>
                </a:cubicBezTo>
                <a:cubicBezTo>
                  <a:pt x="6442" y="1119"/>
                  <a:pt x="6485" y="1133"/>
                  <a:pt x="6516" y="1164"/>
                </a:cubicBezTo>
                <a:cubicBezTo>
                  <a:pt x="6552" y="1200"/>
                  <a:pt x="6588" y="1236"/>
                  <a:pt x="6624" y="1272"/>
                </a:cubicBezTo>
                <a:cubicBezTo>
                  <a:pt x="6691" y="1339"/>
                  <a:pt x="6658" y="1347"/>
                  <a:pt x="6744" y="1404"/>
                </a:cubicBezTo>
                <a:cubicBezTo>
                  <a:pt x="6793" y="1478"/>
                  <a:pt x="6739" y="1406"/>
                  <a:pt x="6804" y="1464"/>
                </a:cubicBezTo>
                <a:cubicBezTo>
                  <a:pt x="6927" y="1574"/>
                  <a:pt x="6830" y="1506"/>
                  <a:pt x="6912" y="1560"/>
                </a:cubicBezTo>
                <a:cubicBezTo>
                  <a:pt x="6998" y="1689"/>
                  <a:pt x="6864" y="1493"/>
                  <a:pt x="6972" y="1632"/>
                </a:cubicBezTo>
                <a:cubicBezTo>
                  <a:pt x="7026" y="1702"/>
                  <a:pt x="7079" y="1774"/>
                  <a:pt x="7128" y="1848"/>
                </a:cubicBezTo>
                <a:cubicBezTo>
                  <a:pt x="7203" y="1961"/>
                  <a:pt x="7200" y="1858"/>
                  <a:pt x="7200" y="1908"/>
                </a:cubicBezTo>
              </a:path>
            </a:pathLst>
          </a:custGeom>
          <a:noFill/>
          <a:ln w="38100">
            <a:solidFill>
              <a:srgbClr val="008000"/>
            </a:solidFill>
            <a:round/>
            <a:headEnd/>
            <a:tailEnd/>
          </a:ln>
        </p:spPr>
        <p:txBody>
          <a:bodyPr/>
          <a:lstStyle/>
          <a:p>
            <a:endParaRPr lang="en-GB">
              <a:solidFill>
                <a:prstClr val="black"/>
              </a:solidFill>
              <a:latin typeface="Calibri"/>
            </a:endParaRPr>
          </a:p>
        </p:txBody>
      </p:sp>
      <p:sp>
        <p:nvSpPr>
          <p:cNvPr id="30723" name="Line 3"/>
          <p:cNvSpPr>
            <a:spLocks noChangeShapeType="1"/>
          </p:cNvSpPr>
          <p:nvPr/>
        </p:nvSpPr>
        <p:spPr bwMode="auto">
          <a:xfrm>
            <a:off x="3863975" y="5805488"/>
            <a:ext cx="3703638" cy="0"/>
          </a:xfrm>
          <a:prstGeom prst="line">
            <a:avLst/>
          </a:prstGeom>
          <a:noFill/>
          <a:ln w="76200">
            <a:solidFill>
              <a:srgbClr val="000000"/>
            </a:solidFill>
            <a:round/>
            <a:headEnd/>
            <a:tailEnd type="triangle" w="med" len="med"/>
          </a:ln>
        </p:spPr>
        <p:txBody>
          <a:bodyPr/>
          <a:lstStyle/>
          <a:p>
            <a:endParaRPr lang="en-GB">
              <a:solidFill>
                <a:prstClr val="black"/>
              </a:solidFill>
              <a:latin typeface="Calibri"/>
            </a:endParaRPr>
          </a:p>
        </p:txBody>
      </p:sp>
      <p:sp>
        <p:nvSpPr>
          <p:cNvPr id="30724" name="Text Box 4"/>
          <p:cNvSpPr txBox="1">
            <a:spLocks noChangeArrowheads="1"/>
          </p:cNvSpPr>
          <p:nvPr/>
        </p:nvSpPr>
        <p:spPr bwMode="auto">
          <a:xfrm>
            <a:off x="5232400" y="5661025"/>
            <a:ext cx="838200" cy="304800"/>
          </a:xfrm>
          <a:prstGeom prst="rect">
            <a:avLst/>
          </a:prstGeom>
          <a:solidFill>
            <a:srgbClr val="FFFFFF"/>
          </a:solidFill>
          <a:ln w="9525">
            <a:noFill/>
            <a:miter lim="800000"/>
            <a:headEnd/>
            <a:tailEnd/>
          </a:ln>
        </p:spPr>
        <p:txBody>
          <a:bodyPr/>
          <a:lstStyle/>
          <a:p>
            <a:pPr eaLnBrk="0" hangingPunct="0"/>
            <a:r>
              <a:rPr lang="en-GB" b="1">
                <a:solidFill>
                  <a:prstClr val="black"/>
                </a:solidFill>
                <a:latin typeface="Arial" charset="0"/>
                <a:ea typeface="Times New Roman" pitchFamily="18" charset="0"/>
                <a:cs typeface="Arial" charset="0"/>
              </a:rPr>
              <a:t>Time</a:t>
            </a:r>
            <a:endParaRPr lang="en-GB" sz="1400">
              <a:solidFill>
                <a:prstClr val="black"/>
              </a:solidFill>
              <a:latin typeface="Arial" charset="0"/>
              <a:ea typeface="Times New Roman" pitchFamily="18" charset="0"/>
              <a:cs typeface="Arial" charset="0"/>
            </a:endParaRPr>
          </a:p>
        </p:txBody>
      </p:sp>
      <p:sp>
        <p:nvSpPr>
          <p:cNvPr id="30725" name="Line 10"/>
          <p:cNvSpPr>
            <a:spLocks noChangeShapeType="1"/>
          </p:cNvSpPr>
          <p:nvPr/>
        </p:nvSpPr>
        <p:spPr bwMode="auto">
          <a:xfrm>
            <a:off x="4079875" y="2349500"/>
            <a:ext cx="0" cy="2592388"/>
          </a:xfrm>
          <a:prstGeom prst="line">
            <a:avLst/>
          </a:prstGeom>
          <a:noFill/>
          <a:ln w="9525">
            <a:solidFill>
              <a:srgbClr val="000000"/>
            </a:solidFill>
            <a:prstDash val="dash"/>
            <a:round/>
            <a:headEnd/>
            <a:tailEnd/>
          </a:ln>
        </p:spPr>
        <p:txBody>
          <a:bodyPr/>
          <a:lstStyle/>
          <a:p>
            <a:endParaRPr lang="en-GB">
              <a:solidFill>
                <a:prstClr val="black"/>
              </a:solidFill>
              <a:latin typeface="Calibri"/>
            </a:endParaRPr>
          </a:p>
        </p:txBody>
      </p:sp>
      <p:sp>
        <p:nvSpPr>
          <p:cNvPr id="30726" name="Line 11"/>
          <p:cNvSpPr>
            <a:spLocks noChangeShapeType="1"/>
          </p:cNvSpPr>
          <p:nvPr/>
        </p:nvSpPr>
        <p:spPr bwMode="auto">
          <a:xfrm>
            <a:off x="5591175" y="2349500"/>
            <a:ext cx="0" cy="2590800"/>
          </a:xfrm>
          <a:prstGeom prst="line">
            <a:avLst/>
          </a:prstGeom>
          <a:noFill/>
          <a:ln w="9525">
            <a:solidFill>
              <a:srgbClr val="000000"/>
            </a:solidFill>
            <a:prstDash val="dash"/>
            <a:round/>
            <a:headEnd/>
            <a:tailEnd/>
          </a:ln>
        </p:spPr>
        <p:txBody>
          <a:bodyPr/>
          <a:lstStyle/>
          <a:p>
            <a:endParaRPr lang="en-GB">
              <a:solidFill>
                <a:prstClr val="black"/>
              </a:solidFill>
              <a:latin typeface="Calibri"/>
            </a:endParaRPr>
          </a:p>
        </p:txBody>
      </p:sp>
      <p:sp>
        <p:nvSpPr>
          <p:cNvPr id="30727" name="Line 12"/>
          <p:cNvSpPr>
            <a:spLocks noChangeShapeType="1"/>
          </p:cNvSpPr>
          <p:nvPr/>
        </p:nvSpPr>
        <p:spPr bwMode="auto">
          <a:xfrm flipH="1">
            <a:off x="7319963" y="2349500"/>
            <a:ext cx="0" cy="2592388"/>
          </a:xfrm>
          <a:prstGeom prst="line">
            <a:avLst/>
          </a:prstGeom>
          <a:noFill/>
          <a:ln w="9525">
            <a:solidFill>
              <a:srgbClr val="000000"/>
            </a:solidFill>
            <a:prstDash val="dash"/>
            <a:round/>
            <a:headEnd/>
            <a:tailEnd/>
          </a:ln>
        </p:spPr>
        <p:txBody>
          <a:bodyPr/>
          <a:lstStyle/>
          <a:p>
            <a:endParaRPr lang="en-GB">
              <a:solidFill>
                <a:prstClr val="black"/>
              </a:solidFill>
              <a:latin typeface="Calibri"/>
            </a:endParaRPr>
          </a:p>
        </p:txBody>
      </p:sp>
      <p:sp>
        <p:nvSpPr>
          <p:cNvPr id="30728" name="Rectangle 13"/>
          <p:cNvSpPr>
            <a:spLocks noChangeArrowheads="1"/>
          </p:cNvSpPr>
          <p:nvPr/>
        </p:nvSpPr>
        <p:spPr bwMode="auto">
          <a:xfrm>
            <a:off x="1984375" y="1924050"/>
            <a:ext cx="184150" cy="368300"/>
          </a:xfrm>
          <a:prstGeom prst="rect">
            <a:avLst/>
          </a:prstGeom>
          <a:noFill/>
          <a:ln w="9525">
            <a:noFill/>
            <a:miter lim="800000"/>
            <a:headEnd/>
            <a:tailEnd/>
          </a:ln>
        </p:spPr>
        <p:txBody>
          <a:bodyPr wrap="none" anchor="ctr">
            <a:spAutoFit/>
          </a:bodyPr>
          <a:lstStyle/>
          <a:p>
            <a:pPr eaLnBrk="0" hangingPunct="0"/>
            <a:endParaRPr lang="en-GB">
              <a:solidFill>
                <a:prstClr val="black"/>
              </a:solidFill>
              <a:latin typeface="Arial" charset="0"/>
              <a:cs typeface="Arial" charset="0"/>
            </a:endParaRPr>
          </a:p>
        </p:txBody>
      </p:sp>
      <p:sp>
        <p:nvSpPr>
          <p:cNvPr id="30729" name="Rectangle 14"/>
          <p:cNvSpPr>
            <a:spLocks noChangeArrowheads="1"/>
          </p:cNvSpPr>
          <p:nvPr/>
        </p:nvSpPr>
        <p:spPr bwMode="auto">
          <a:xfrm>
            <a:off x="1984375" y="2108200"/>
            <a:ext cx="184150" cy="369888"/>
          </a:xfrm>
          <a:prstGeom prst="rect">
            <a:avLst/>
          </a:prstGeom>
          <a:noFill/>
          <a:ln w="9525">
            <a:noFill/>
            <a:miter lim="800000"/>
            <a:headEnd/>
            <a:tailEnd/>
          </a:ln>
        </p:spPr>
        <p:txBody>
          <a:bodyPr wrap="none">
            <a:spAutoFit/>
          </a:bodyPr>
          <a:lstStyle/>
          <a:p>
            <a:pPr eaLnBrk="0" hangingPunct="0"/>
            <a:endParaRPr lang="en-GB">
              <a:solidFill>
                <a:prstClr val="black"/>
              </a:solidFill>
              <a:latin typeface="Arial" charset="0"/>
              <a:cs typeface="Arial" charset="0"/>
            </a:endParaRPr>
          </a:p>
        </p:txBody>
      </p:sp>
      <p:sp>
        <p:nvSpPr>
          <p:cNvPr id="30730" name="Rectangle 16"/>
          <p:cNvSpPr>
            <a:spLocks noChangeArrowheads="1"/>
          </p:cNvSpPr>
          <p:nvPr/>
        </p:nvSpPr>
        <p:spPr bwMode="auto">
          <a:xfrm>
            <a:off x="3216275" y="4924426"/>
            <a:ext cx="6840538" cy="493713"/>
          </a:xfrm>
          <a:prstGeom prst="rect">
            <a:avLst/>
          </a:prstGeom>
          <a:noFill/>
          <a:ln w="9525">
            <a:noFill/>
            <a:miter lim="800000"/>
            <a:headEnd/>
            <a:tailEnd/>
          </a:ln>
        </p:spPr>
        <p:txBody>
          <a:bodyPr anchor="ctr">
            <a:spAutoFit/>
          </a:bodyPr>
          <a:lstStyle/>
          <a:p>
            <a:pPr eaLnBrk="0" hangingPunct="0"/>
            <a:endParaRPr lang="en-GB" sz="1200">
              <a:solidFill>
                <a:prstClr val="black"/>
              </a:solidFill>
              <a:latin typeface="Arial" charset="0"/>
              <a:cs typeface="Arial" charset="0"/>
            </a:endParaRPr>
          </a:p>
          <a:p>
            <a:pPr eaLnBrk="0" hangingPunct="0"/>
            <a:r>
              <a:rPr lang="en-GB" sz="1400" b="1">
                <a:solidFill>
                  <a:prstClr val="black"/>
                </a:solidFill>
                <a:latin typeface="Arial" charset="0"/>
                <a:cs typeface="Arial" charset="0"/>
              </a:rPr>
              <a:t>Start</a:t>
            </a:r>
            <a:r>
              <a:rPr lang="en-GB" sz="1400">
                <a:solidFill>
                  <a:prstClr val="black"/>
                </a:solidFill>
                <a:latin typeface="Arial" charset="0"/>
                <a:cs typeface="Arial" charset="0"/>
              </a:rPr>
              <a:t>				</a:t>
            </a:r>
            <a:r>
              <a:rPr lang="en-GB" sz="1400" b="1">
                <a:solidFill>
                  <a:prstClr val="black"/>
                </a:solidFill>
                <a:latin typeface="Arial" charset="0"/>
                <a:cs typeface="Arial" charset="0"/>
              </a:rPr>
              <a:t>	 Finish</a:t>
            </a:r>
            <a:r>
              <a:rPr lang="en-GB" sz="1100">
                <a:solidFill>
                  <a:prstClr val="black"/>
                </a:solidFill>
                <a:latin typeface="Arial" charset="0"/>
                <a:cs typeface="Arial" charset="0"/>
              </a:rPr>
              <a:t> </a:t>
            </a:r>
            <a:endParaRPr lang="en-GB">
              <a:solidFill>
                <a:prstClr val="black"/>
              </a:solidFill>
              <a:latin typeface="Arial" charset="0"/>
              <a:cs typeface="Arial" charset="0"/>
            </a:endParaRPr>
          </a:p>
        </p:txBody>
      </p:sp>
      <p:sp>
        <p:nvSpPr>
          <p:cNvPr id="30731" name="Line 17"/>
          <p:cNvSpPr>
            <a:spLocks noChangeShapeType="1"/>
          </p:cNvSpPr>
          <p:nvPr/>
        </p:nvSpPr>
        <p:spPr bwMode="auto">
          <a:xfrm>
            <a:off x="3071813" y="4941888"/>
            <a:ext cx="5688012" cy="0"/>
          </a:xfrm>
          <a:prstGeom prst="line">
            <a:avLst/>
          </a:prstGeom>
          <a:noFill/>
          <a:ln w="9525">
            <a:solidFill>
              <a:schemeClr val="tx1"/>
            </a:solidFill>
            <a:round/>
            <a:headEnd/>
            <a:tailEnd/>
          </a:ln>
        </p:spPr>
        <p:txBody>
          <a:bodyPr/>
          <a:lstStyle/>
          <a:p>
            <a:endParaRPr lang="en-GB">
              <a:solidFill>
                <a:prstClr val="black"/>
              </a:solidFill>
              <a:latin typeface="Calibri"/>
            </a:endParaRPr>
          </a:p>
        </p:txBody>
      </p:sp>
      <p:sp>
        <p:nvSpPr>
          <p:cNvPr id="30732" name="Line 18"/>
          <p:cNvSpPr>
            <a:spLocks noChangeShapeType="1"/>
          </p:cNvSpPr>
          <p:nvPr/>
        </p:nvSpPr>
        <p:spPr bwMode="auto">
          <a:xfrm>
            <a:off x="3071813" y="2349500"/>
            <a:ext cx="0" cy="2592388"/>
          </a:xfrm>
          <a:prstGeom prst="line">
            <a:avLst/>
          </a:prstGeom>
          <a:noFill/>
          <a:ln w="9525">
            <a:solidFill>
              <a:schemeClr val="tx1"/>
            </a:solidFill>
            <a:round/>
            <a:headEnd/>
            <a:tailEnd/>
          </a:ln>
        </p:spPr>
        <p:txBody>
          <a:bodyPr/>
          <a:lstStyle/>
          <a:p>
            <a:endParaRPr lang="en-GB">
              <a:solidFill>
                <a:prstClr val="black"/>
              </a:solidFill>
              <a:latin typeface="Calibri"/>
            </a:endParaRPr>
          </a:p>
        </p:txBody>
      </p:sp>
      <p:sp>
        <p:nvSpPr>
          <p:cNvPr id="30733" name="Line 19"/>
          <p:cNvSpPr>
            <a:spLocks noChangeShapeType="1"/>
          </p:cNvSpPr>
          <p:nvPr/>
        </p:nvSpPr>
        <p:spPr bwMode="auto">
          <a:xfrm>
            <a:off x="8759825" y="2349500"/>
            <a:ext cx="0" cy="2592388"/>
          </a:xfrm>
          <a:prstGeom prst="line">
            <a:avLst/>
          </a:prstGeom>
          <a:noFill/>
          <a:ln w="9525">
            <a:solidFill>
              <a:schemeClr val="tx1"/>
            </a:solidFill>
            <a:round/>
            <a:headEnd/>
            <a:tailEnd/>
          </a:ln>
        </p:spPr>
        <p:txBody>
          <a:bodyPr/>
          <a:lstStyle/>
          <a:p>
            <a:endParaRPr lang="en-GB">
              <a:solidFill>
                <a:prstClr val="black"/>
              </a:solidFill>
              <a:latin typeface="Calibri"/>
            </a:endParaRPr>
          </a:p>
        </p:txBody>
      </p:sp>
      <p:sp>
        <p:nvSpPr>
          <p:cNvPr id="30734" name="Line 20"/>
          <p:cNvSpPr>
            <a:spLocks noChangeShapeType="1"/>
          </p:cNvSpPr>
          <p:nvPr/>
        </p:nvSpPr>
        <p:spPr bwMode="auto">
          <a:xfrm>
            <a:off x="3071813" y="2349500"/>
            <a:ext cx="5688012" cy="0"/>
          </a:xfrm>
          <a:prstGeom prst="line">
            <a:avLst/>
          </a:prstGeom>
          <a:noFill/>
          <a:ln w="9525">
            <a:solidFill>
              <a:schemeClr val="tx1"/>
            </a:solidFill>
            <a:round/>
            <a:headEnd/>
            <a:tailEnd/>
          </a:ln>
        </p:spPr>
        <p:txBody>
          <a:bodyPr/>
          <a:lstStyle/>
          <a:p>
            <a:endParaRPr lang="en-GB">
              <a:solidFill>
                <a:prstClr val="black"/>
              </a:solidFill>
              <a:latin typeface="Calibri"/>
            </a:endParaRPr>
          </a:p>
        </p:txBody>
      </p:sp>
      <p:sp>
        <p:nvSpPr>
          <p:cNvPr id="30735" name="Rectangle 21"/>
          <p:cNvSpPr>
            <a:spLocks noChangeArrowheads="1"/>
          </p:cNvSpPr>
          <p:nvPr/>
        </p:nvSpPr>
        <p:spPr bwMode="auto">
          <a:xfrm>
            <a:off x="1524000" y="623888"/>
            <a:ext cx="9144000" cy="762000"/>
          </a:xfrm>
          <a:prstGeom prst="rect">
            <a:avLst/>
          </a:prstGeom>
          <a:noFill/>
          <a:ln w="9525">
            <a:noFill/>
            <a:miter lim="800000"/>
            <a:headEnd/>
            <a:tailEnd/>
          </a:ln>
        </p:spPr>
        <p:txBody>
          <a:bodyPr anchor="ctr">
            <a:spAutoFit/>
          </a:bodyPr>
          <a:lstStyle/>
          <a:p>
            <a:pPr algn="ctr" eaLnBrk="0" hangingPunct="0"/>
            <a:r>
              <a:rPr lang="en-GB" sz="4400" b="1">
                <a:solidFill>
                  <a:prstClr val="black"/>
                </a:solidFill>
                <a:latin typeface="Arial" charset="0"/>
                <a:cs typeface="Arial" charset="0"/>
              </a:rPr>
              <a:t>A typical project life cycle</a:t>
            </a:r>
            <a:r>
              <a:rPr lang="en-GB">
                <a:solidFill>
                  <a:prstClr val="black"/>
                </a:solidFill>
                <a:latin typeface="Arial" charset="0"/>
                <a:cs typeface="Arial" charset="0"/>
              </a:rPr>
              <a:t> </a:t>
            </a:r>
          </a:p>
        </p:txBody>
      </p:sp>
      <p:sp>
        <p:nvSpPr>
          <p:cNvPr id="30736" name="Text Box 22"/>
          <p:cNvSpPr txBox="1">
            <a:spLocks noChangeArrowheads="1"/>
          </p:cNvSpPr>
          <p:nvPr/>
        </p:nvSpPr>
        <p:spPr bwMode="auto">
          <a:xfrm>
            <a:off x="1919288" y="2636839"/>
            <a:ext cx="1079500" cy="1190625"/>
          </a:xfrm>
          <a:prstGeom prst="rect">
            <a:avLst/>
          </a:prstGeom>
          <a:noFill/>
          <a:ln w="9525">
            <a:noFill/>
            <a:miter lim="800000"/>
            <a:headEnd/>
            <a:tailEnd/>
          </a:ln>
        </p:spPr>
        <p:txBody>
          <a:bodyPr>
            <a:spAutoFit/>
          </a:bodyPr>
          <a:lstStyle/>
          <a:p>
            <a:pPr eaLnBrk="0" hangingPunct="0">
              <a:spcBef>
                <a:spcPct val="50000"/>
              </a:spcBef>
            </a:pPr>
            <a:r>
              <a:rPr lang="en-GB" b="1">
                <a:solidFill>
                  <a:prstClr val="black"/>
                </a:solidFill>
                <a:latin typeface="Arial" charset="0"/>
                <a:cs typeface="Arial" charset="0"/>
              </a:rPr>
              <a:t>Cost and staffing level</a:t>
            </a:r>
          </a:p>
        </p:txBody>
      </p:sp>
      <p:sp>
        <p:nvSpPr>
          <p:cNvPr id="30737" name="Text Box 23"/>
          <p:cNvSpPr txBox="1">
            <a:spLocks noChangeArrowheads="1"/>
          </p:cNvSpPr>
          <p:nvPr/>
        </p:nvSpPr>
        <p:spPr bwMode="auto">
          <a:xfrm>
            <a:off x="3143251" y="2565401"/>
            <a:ext cx="1008063" cy="581025"/>
          </a:xfrm>
          <a:prstGeom prst="rect">
            <a:avLst/>
          </a:prstGeom>
          <a:noFill/>
          <a:ln w="9525">
            <a:noFill/>
            <a:miter lim="800000"/>
            <a:headEnd/>
            <a:tailEnd/>
          </a:ln>
        </p:spPr>
        <p:txBody>
          <a:bodyPr>
            <a:spAutoFit/>
          </a:bodyPr>
          <a:lstStyle/>
          <a:p>
            <a:pPr eaLnBrk="0" hangingPunct="0">
              <a:spcBef>
                <a:spcPct val="50000"/>
              </a:spcBef>
            </a:pPr>
            <a:r>
              <a:rPr lang="en-GB" sz="1600" b="1">
                <a:solidFill>
                  <a:prstClr val="black"/>
                </a:solidFill>
                <a:latin typeface="Arial" charset="0"/>
                <a:cs typeface="Arial" charset="0"/>
              </a:rPr>
              <a:t>Project start up</a:t>
            </a:r>
            <a:endParaRPr lang="en-GB" sz="1600">
              <a:solidFill>
                <a:prstClr val="black"/>
              </a:solidFill>
              <a:latin typeface="Arial" charset="0"/>
              <a:cs typeface="Arial" charset="0"/>
            </a:endParaRPr>
          </a:p>
        </p:txBody>
      </p:sp>
      <p:sp>
        <p:nvSpPr>
          <p:cNvPr id="30738" name="Text Box 24"/>
          <p:cNvSpPr txBox="1">
            <a:spLocks noChangeArrowheads="1"/>
          </p:cNvSpPr>
          <p:nvPr/>
        </p:nvSpPr>
        <p:spPr bwMode="auto">
          <a:xfrm>
            <a:off x="415131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solidFill>
                  <a:prstClr val="black"/>
                </a:solidFill>
                <a:latin typeface="Arial" charset="0"/>
                <a:cs typeface="Arial" charset="0"/>
              </a:rPr>
              <a:t>Planning and organisation</a:t>
            </a:r>
          </a:p>
        </p:txBody>
      </p:sp>
      <p:sp>
        <p:nvSpPr>
          <p:cNvPr id="30739" name="Text Box 25"/>
          <p:cNvSpPr txBox="1">
            <a:spLocks noChangeArrowheads="1"/>
          </p:cNvSpPr>
          <p:nvPr/>
        </p:nvSpPr>
        <p:spPr bwMode="auto">
          <a:xfrm>
            <a:off x="5591176" y="2565401"/>
            <a:ext cx="1800225" cy="581025"/>
          </a:xfrm>
          <a:prstGeom prst="rect">
            <a:avLst/>
          </a:prstGeom>
          <a:noFill/>
          <a:ln w="9525">
            <a:noFill/>
            <a:miter lim="800000"/>
            <a:headEnd/>
            <a:tailEnd/>
          </a:ln>
        </p:spPr>
        <p:txBody>
          <a:bodyPr>
            <a:spAutoFit/>
          </a:bodyPr>
          <a:lstStyle/>
          <a:p>
            <a:pPr eaLnBrk="0" hangingPunct="0">
              <a:spcBef>
                <a:spcPct val="50000"/>
              </a:spcBef>
            </a:pPr>
            <a:r>
              <a:rPr lang="en-GB" sz="1600" b="1">
                <a:solidFill>
                  <a:prstClr val="black"/>
                </a:solidFill>
                <a:latin typeface="Arial" charset="0"/>
                <a:cs typeface="Arial" charset="0"/>
              </a:rPr>
              <a:t>Implementation with monitoring</a:t>
            </a:r>
          </a:p>
        </p:txBody>
      </p:sp>
      <p:sp>
        <p:nvSpPr>
          <p:cNvPr id="30740" name="Text Box 26"/>
          <p:cNvSpPr txBox="1">
            <a:spLocks noChangeArrowheads="1"/>
          </p:cNvSpPr>
          <p:nvPr/>
        </p:nvSpPr>
        <p:spPr bwMode="auto">
          <a:xfrm>
            <a:off x="7319963" y="2565400"/>
            <a:ext cx="1439862" cy="825500"/>
          </a:xfrm>
          <a:prstGeom prst="rect">
            <a:avLst/>
          </a:prstGeom>
          <a:noFill/>
          <a:ln w="9525">
            <a:noFill/>
            <a:miter lim="800000"/>
            <a:headEnd/>
            <a:tailEnd/>
          </a:ln>
        </p:spPr>
        <p:txBody>
          <a:bodyPr>
            <a:spAutoFit/>
          </a:bodyPr>
          <a:lstStyle/>
          <a:p>
            <a:pPr eaLnBrk="0" hangingPunct="0">
              <a:spcBef>
                <a:spcPct val="50000"/>
              </a:spcBef>
            </a:pPr>
            <a:r>
              <a:rPr lang="en-GB" sz="1600" b="1">
                <a:solidFill>
                  <a:prstClr val="black"/>
                </a:solidFill>
                <a:latin typeface="Arial" charset="0"/>
                <a:cs typeface="Arial" charset="0"/>
              </a:rPr>
              <a:t>Completion and evaluation</a:t>
            </a:r>
            <a:endParaRPr lang="en-GB">
              <a:solidFill>
                <a:prstClr val="black"/>
              </a:solidFill>
              <a:latin typeface="Arial" charset="0"/>
              <a:cs typeface="Arial" charset="0"/>
            </a:endParaRPr>
          </a:p>
        </p:txBody>
      </p:sp>
    </p:spTree>
    <p:extLst>
      <p:ext uri="{BB962C8B-B14F-4D97-AF65-F5344CB8AC3E}">
        <p14:creationId xmlns:p14="http://schemas.microsoft.com/office/powerpoint/2010/main" val="368858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Title 1"/>
          <p:cNvSpPr>
            <a:spLocks noGrp="1"/>
          </p:cNvSpPr>
          <p:nvPr>
            <p:ph type="title"/>
          </p:nvPr>
        </p:nvSpPr>
        <p:spPr>
          <a:xfrm>
            <a:off x="1981200" y="-99392"/>
            <a:ext cx="8229600" cy="1143000"/>
          </a:xfrm>
        </p:spPr>
        <p:txBody>
          <a:bodyPr rtlCol="0">
            <a:normAutofit/>
          </a:bodyPr>
          <a:lstStyle/>
          <a:p>
            <a:pPr>
              <a:defRPr/>
            </a:pPr>
            <a:r>
              <a:rPr lang="en-GB" sz="3600" b="1" dirty="0">
                <a:effectLst>
                  <a:outerShdw blurRad="38100" dist="38100" dir="2700000" algn="tl">
                    <a:srgbClr val="000000">
                      <a:alpha val="43137"/>
                    </a:srgbClr>
                  </a:outerShdw>
                </a:effectLst>
              </a:rPr>
              <a:t>Or, to put it another way ….</a:t>
            </a:r>
            <a:endParaRPr lang="en-US" sz="3600" b="1" dirty="0">
              <a:effectLst>
                <a:outerShdw blurRad="38100" dist="38100" dir="2700000" algn="tl">
                  <a:srgbClr val="000000">
                    <a:alpha val="43137"/>
                  </a:srgbClr>
                </a:outerShdw>
              </a:effectLst>
            </a:endParaRPr>
          </a:p>
        </p:txBody>
      </p:sp>
      <p:pic>
        <p:nvPicPr>
          <p:cNvPr id="3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1668016" y="836712"/>
            <a:ext cx="8820472" cy="6391550"/>
          </a:xfrm>
          <a:prstGeom prst="rect">
            <a:avLst/>
          </a:prstGeom>
        </p:spPr>
      </p:pic>
    </p:spTree>
    <p:extLst>
      <p:ext uri="{BB962C8B-B14F-4D97-AF65-F5344CB8AC3E}">
        <p14:creationId xmlns:p14="http://schemas.microsoft.com/office/powerpoint/2010/main" val="416719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p:cNvSpPr txBox="1">
            <a:spLocks noChangeArrowheads="1"/>
          </p:cNvSpPr>
          <p:nvPr/>
        </p:nvSpPr>
        <p:spPr>
          <a:xfrm>
            <a:off x="2238375" y="5214938"/>
            <a:ext cx="8077200" cy="500062"/>
          </a:xfrm>
          <a:prstGeom prst="rect">
            <a:avLst/>
          </a:prstGeom>
        </p:spPr>
        <p:txBody>
          <a:bodyPr lIns="118872" tIns="0" rIns="45720" bIns="0" anchor="b">
            <a:noAutofit/>
          </a:bodyPr>
          <a:lstStyle/>
          <a:p>
            <a:pPr>
              <a:buClr>
                <a:srgbClr val="DDDDDD"/>
              </a:buClr>
              <a:buSzPct val="80000"/>
              <a:defRPr/>
            </a:pPr>
            <a:r>
              <a:rPr lang="en-US" sz="2000" dirty="0">
                <a:solidFill>
                  <a:prstClr val="black"/>
                </a:solidFill>
                <a:latin typeface="Arial" panose="020B0604020202020204" pitchFamily="34" charset="0"/>
                <a:cs typeface="Arial" panose="020B0604020202020204" pitchFamily="34" charset="0"/>
              </a:rPr>
              <a:t>"Everything should be made as simple as possible, but not simpler.“</a:t>
            </a:r>
          </a:p>
          <a:p>
            <a:pPr>
              <a:buClr>
                <a:srgbClr val="DDDDDD"/>
              </a:buClr>
              <a:buSzPct val="80000"/>
              <a:defRPr/>
            </a:pPr>
            <a:endParaRPr lang="en-US" sz="2000" dirty="0">
              <a:solidFill>
                <a:srgbClr val="FFFFFF"/>
              </a:solidFill>
              <a:latin typeface="Arial" panose="020B0604020202020204" pitchFamily="34" charset="0"/>
              <a:cs typeface="Arial" panose="020B0604020202020204" pitchFamily="34" charset="0"/>
            </a:endParaRPr>
          </a:p>
          <a:p>
            <a:pPr algn="r">
              <a:buClr>
                <a:srgbClr val="DDDDDD"/>
              </a:buClr>
              <a:buSzPct val="80000"/>
              <a:defRPr/>
            </a:pPr>
            <a:r>
              <a:rPr lang="en-US" sz="1600" dirty="0">
                <a:solidFill>
                  <a:prstClr val="black"/>
                </a:solidFill>
                <a:latin typeface="Arial" panose="020B0604020202020204" pitchFamily="34" charset="0"/>
                <a:cs typeface="Arial" panose="020B0604020202020204" pitchFamily="34" charset="0"/>
              </a:rPr>
              <a:t>Attributed to Albert Einstein ,1879 – 1955 </a:t>
            </a:r>
          </a:p>
          <a:p>
            <a:pPr algn="r">
              <a:buClr>
                <a:srgbClr val="DDDDDD"/>
              </a:buClr>
              <a:buSzPct val="80000"/>
              <a:defRPr/>
            </a:pPr>
            <a:endParaRPr lang="en-US" sz="2000" dirty="0">
              <a:solidFill>
                <a:srgbClr val="FFFFFF"/>
              </a:solidFill>
              <a:latin typeface="Arial" panose="020B0604020202020204" pitchFamily="34" charset="0"/>
              <a:cs typeface="Arial" panose="020B0604020202020204" pitchFamily="34" charset="0"/>
            </a:endParaRPr>
          </a:p>
        </p:txBody>
      </p:sp>
      <p:sp>
        <p:nvSpPr>
          <p:cNvPr id="8" name="Slide Number Placeholder 7"/>
          <p:cNvSpPr>
            <a:spLocks noGrp="1"/>
          </p:cNvSpPr>
          <p:nvPr>
            <p:ph type="sldNum" sz="quarter" idx="12"/>
          </p:nvPr>
        </p:nvSpPr>
        <p:spPr/>
        <p:txBody>
          <a:bodyPr/>
          <a:lstStyle/>
          <a:p>
            <a:fld id="{0001B7DF-3D5B-4F94-89BA-A1CB63132D69}" type="slidenum">
              <a:rPr lang="en-GB">
                <a:solidFill>
                  <a:prstClr val="black">
                    <a:tint val="75000"/>
                  </a:prstClr>
                </a:solidFill>
                <a:latin typeface="Times New Roman"/>
              </a:rPr>
              <a:pPr/>
              <a:t>7</a:t>
            </a:fld>
            <a:endParaRPr lang="en-GB">
              <a:solidFill>
                <a:prstClr val="black">
                  <a:tint val="75000"/>
                </a:prstClr>
              </a:solidFill>
              <a:latin typeface="Times New Roman"/>
            </a:endParaRPr>
          </a:p>
        </p:txBody>
      </p:sp>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146" name="Picture 2" descr="http://www.addvance.co.uk/wp-files/uploads/2013/04/Project-Scop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0920571">
            <a:off x="2016094" y="1666633"/>
            <a:ext cx="2665243" cy="2025585"/>
          </a:xfrm>
          <a:prstGeom prst="rect">
            <a:avLst/>
          </a:prstGeom>
          <a:noFill/>
          <a:extLst>
            <a:ext uri="{909E8E84-426E-40dd-AFC4-6F175D3DCCD1}">
              <a14:hiddenFill xmlns="" xmlns:a14="http://schemas.microsoft.com/office/drawing/2010/main">
                <a:solidFill>
                  <a:srgbClr val="FFFFFF"/>
                </a:solidFill>
              </a14:hiddenFill>
            </a:ext>
          </a:extLst>
        </p:spPr>
      </p:pic>
      <p:sp>
        <p:nvSpPr>
          <p:cNvPr id="11" name="Title 3"/>
          <p:cNvSpPr>
            <a:spLocks noGrp="1"/>
          </p:cNvSpPr>
          <p:nvPr>
            <p:ph type="ctrTitle"/>
          </p:nvPr>
        </p:nvSpPr>
        <p:spPr>
          <a:xfrm>
            <a:off x="2209800" y="2130426"/>
            <a:ext cx="7772400" cy="1470025"/>
          </a:xfrm>
        </p:spPr>
        <p:txBody>
          <a:bodyPr>
            <a:normAutofit/>
          </a:bodyPr>
          <a:lstStyle/>
          <a:p>
            <a:r>
              <a:rPr lang="en-GB" sz="3600" b="1" dirty="0">
                <a:effectLst>
                  <a:outerShdw blurRad="38100" dist="38100" dir="2700000" algn="tl">
                    <a:srgbClr val="000000">
                      <a:alpha val="43137"/>
                    </a:srgbClr>
                  </a:outerShdw>
                </a:effectLst>
              </a:rPr>
              <a:t>Project Scope</a:t>
            </a:r>
          </a:p>
        </p:txBody>
      </p:sp>
    </p:spTree>
    <p:extLst>
      <p:ext uri="{BB962C8B-B14F-4D97-AF65-F5344CB8AC3E}">
        <p14:creationId xmlns:p14="http://schemas.microsoft.com/office/powerpoint/2010/main" val="1741245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normAutofit/>
          </a:bodyPr>
          <a:lstStyle/>
          <a:p>
            <a:pPr>
              <a:defRPr/>
            </a:pPr>
            <a:r>
              <a:rPr lang="en-GB" sz="3600" b="1" dirty="0">
                <a:effectLst>
                  <a:outerShdw blurRad="38100" dist="38100" dir="2700000" algn="tl">
                    <a:srgbClr val="000000">
                      <a:alpha val="43137"/>
                    </a:srgbClr>
                  </a:outerShdw>
                </a:effectLst>
              </a:rPr>
              <a:t>Project Scope</a:t>
            </a:r>
          </a:p>
        </p:txBody>
      </p:sp>
      <p:sp>
        <p:nvSpPr>
          <p:cNvPr id="48131" name="Content Placeholder 2"/>
          <p:cNvSpPr>
            <a:spLocks noGrp="1"/>
          </p:cNvSpPr>
          <p:nvPr>
            <p:ph idx="1"/>
          </p:nvPr>
        </p:nvSpPr>
        <p:spPr>
          <a:xfrm>
            <a:off x="1981200" y="1600201"/>
            <a:ext cx="8229600" cy="1185863"/>
          </a:xfrm>
        </p:spPr>
        <p:txBody>
          <a:bodyPr>
            <a:noAutofit/>
          </a:bodyPr>
          <a:lstStyle/>
          <a:p>
            <a:pPr eaLnBrk="1" hangingPunct="1">
              <a:buFontTx/>
              <a:buNone/>
            </a:pPr>
            <a:r>
              <a:rPr lang="en-GB" sz="2800" i="1" dirty="0">
                <a:latin typeface="Arial" panose="020B0604020202020204" pitchFamily="34" charset="0"/>
                <a:cs typeface="Arial" panose="020B0604020202020204" pitchFamily="34" charset="0"/>
              </a:rPr>
              <a:t>    “The </a:t>
            </a:r>
            <a:r>
              <a:rPr lang="en-GB" sz="2800" b="1" i="1" dirty="0">
                <a:latin typeface="Arial" panose="020B0604020202020204" pitchFamily="34" charset="0"/>
                <a:cs typeface="Arial" panose="020B0604020202020204" pitchFamily="34" charset="0"/>
              </a:rPr>
              <a:t>work</a:t>
            </a:r>
            <a:r>
              <a:rPr lang="en-GB" sz="2800" i="1" dirty="0">
                <a:latin typeface="Arial" panose="020B0604020202020204" pitchFamily="34" charset="0"/>
                <a:cs typeface="Arial" panose="020B0604020202020204" pitchFamily="34" charset="0"/>
              </a:rPr>
              <a:t> that must be performed to deliver a </a:t>
            </a:r>
            <a:r>
              <a:rPr lang="en-GB" sz="2800" b="1" i="1" dirty="0">
                <a:latin typeface="Arial" panose="020B0604020202020204" pitchFamily="34" charset="0"/>
                <a:cs typeface="Arial" panose="020B0604020202020204" pitchFamily="34" charset="0"/>
              </a:rPr>
              <a:t>product</a:t>
            </a:r>
            <a:r>
              <a:rPr lang="en-GB" sz="2800" i="1"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service</a:t>
            </a:r>
            <a:r>
              <a:rPr lang="en-GB" sz="2800" i="1" dirty="0">
                <a:latin typeface="Arial" panose="020B0604020202020204" pitchFamily="34" charset="0"/>
                <a:cs typeface="Arial" panose="020B0604020202020204" pitchFamily="34" charset="0"/>
              </a:rPr>
              <a:t>, </a:t>
            </a:r>
            <a:r>
              <a:rPr lang="en-GB" sz="2800" b="1" i="1" dirty="0">
                <a:latin typeface="Arial" panose="020B0604020202020204" pitchFamily="34" charset="0"/>
                <a:cs typeface="Arial" panose="020B0604020202020204" pitchFamily="34" charset="0"/>
              </a:rPr>
              <a:t>or result</a:t>
            </a:r>
            <a:r>
              <a:rPr lang="en-GB" sz="2800" i="1" dirty="0">
                <a:latin typeface="Arial" panose="020B0604020202020204" pitchFamily="34" charset="0"/>
                <a:cs typeface="Arial" panose="020B0604020202020204" pitchFamily="34" charset="0"/>
              </a:rPr>
              <a:t> with the </a:t>
            </a:r>
            <a:r>
              <a:rPr lang="en-GB" sz="2800" b="1" i="1" dirty="0">
                <a:latin typeface="Arial" panose="020B0604020202020204" pitchFamily="34" charset="0"/>
                <a:cs typeface="Arial" panose="020B0604020202020204" pitchFamily="34" charset="0"/>
              </a:rPr>
              <a:t>specified features</a:t>
            </a:r>
            <a:r>
              <a:rPr lang="en-GB" sz="2800" i="1" dirty="0">
                <a:latin typeface="Arial" panose="020B0604020202020204" pitchFamily="34" charset="0"/>
                <a:cs typeface="Arial" panose="020B0604020202020204" pitchFamily="34" charset="0"/>
              </a:rPr>
              <a:t> and </a:t>
            </a:r>
            <a:r>
              <a:rPr lang="en-GB" sz="2800" b="1" i="1" dirty="0">
                <a:latin typeface="Arial" panose="020B0604020202020204" pitchFamily="34" charset="0"/>
                <a:cs typeface="Arial" panose="020B0604020202020204" pitchFamily="34" charset="0"/>
              </a:rPr>
              <a:t>functions</a:t>
            </a:r>
            <a:r>
              <a:rPr lang="en-GB" sz="2800" i="1" dirty="0">
                <a:latin typeface="Arial" panose="020B0604020202020204" pitchFamily="34" charset="0"/>
                <a:cs typeface="Arial" panose="020B0604020202020204" pitchFamily="34" charset="0"/>
              </a:rPr>
              <a:t>”</a:t>
            </a:r>
          </a:p>
          <a:p>
            <a:pPr algn="r">
              <a:buNone/>
            </a:pPr>
            <a:r>
              <a:rPr lang="en-US" sz="2000" dirty="0"/>
              <a:t>PMI, 2006, p. 385</a:t>
            </a:r>
          </a:p>
          <a:p>
            <a:pPr algn="r" eaLnBrk="1" hangingPunct="1">
              <a:buFontTx/>
              <a:buNone/>
            </a:pPr>
            <a:endParaRPr lang="en-GB" sz="2800" i="1" dirty="0">
              <a:latin typeface="Arial" panose="020B0604020202020204" pitchFamily="34" charset="0"/>
              <a:cs typeface="Arial" panose="020B0604020202020204" pitchFamily="34" charset="0"/>
            </a:endParaRPr>
          </a:p>
        </p:txBody>
      </p:sp>
      <p:sp>
        <p:nvSpPr>
          <p:cNvPr id="7" name="Content Placeholder 2"/>
          <p:cNvSpPr txBox="1">
            <a:spLocks/>
          </p:cNvSpPr>
          <p:nvPr/>
        </p:nvSpPr>
        <p:spPr bwMode="auto">
          <a:xfrm>
            <a:off x="2279576" y="3500438"/>
            <a:ext cx="7974087" cy="1471612"/>
          </a:xfrm>
          <a:prstGeom prst="rect">
            <a:avLst/>
          </a:prstGeom>
          <a:noFill/>
          <a:ln w="9525">
            <a:noFill/>
            <a:miter lim="800000"/>
            <a:headEnd/>
            <a:tailEnd/>
          </a:ln>
        </p:spPr>
        <p:txBody>
          <a:bodyPr/>
          <a:lstStyle/>
          <a:p>
            <a:pPr eaLnBrk="0" hangingPunct="0">
              <a:spcBef>
                <a:spcPct val="20000"/>
              </a:spcBef>
              <a:defRPr/>
            </a:pPr>
            <a:r>
              <a:rPr lang="en-GB" sz="2800" kern="0" dirty="0">
                <a:solidFill>
                  <a:prstClr val="black"/>
                </a:solidFill>
                <a:latin typeface="Arial" panose="020B0604020202020204" pitchFamily="34" charset="0"/>
                <a:cs typeface="Arial" panose="020B0604020202020204" pitchFamily="34" charset="0"/>
              </a:rPr>
              <a:t>Scope provides the link between the project goal and the work which needs to be completed to achieve it</a:t>
            </a:r>
          </a:p>
        </p:txBody>
      </p:sp>
      <p:sp>
        <p:nvSpPr>
          <p:cNvPr id="8" name="Slide Number Placeholder 7"/>
          <p:cNvSpPr>
            <a:spLocks noGrp="1"/>
          </p:cNvSpPr>
          <p:nvPr>
            <p:ph type="sldNum" sz="quarter" idx="12"/>
          </p:nvPr>
        </p:nvSpPr>
        <p:spPr>
          <a:xfrm>
            <a:off x="8120062" y="6270774"/>
            <a:ext cx="2133600" cy="365125"/>
          </a:xfrm>
        </p:spPr>
        <p:txBody>
          <a:bodyPr/>
          <a:lstStyle/>
          <a:p>
            <a:fld id="{0001B7DF-3D5B-4F94-89BA-A1CB63132D69}" type="slidenum">
              <a:rPr lang="en-GB">
                <a:solidFill>
                  <a:prstClr val="black">
                    <a:tint val="75000"/>
                  </a:prstClr>
                </a:solidFill>
                <a:latin typeface="Times New Roman"/>
              </a:rPr>
              <a:pPr/>
              <a:t>8</a:t>
            </a:fld>
            <a:endParaRPr lang="en-GB">
              <a:solidFill>
                <a:prstClr val="black">
                  <a:tint val="75000"/>
                </a:prstClr>
              </a:solidFill>
              <a:latin typeface="Times New Roman"/>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1" name="TextBox 10"/>
          <p:cNvSpPr txBox="1"/>
          <p:nvPr/>
        </p:nvSpPr>
        <p:spPr>
          <a:xfrm>
            <a:off x="9408368" y="6453337"/>
            <a:ext cx="1072704" cy="276999"/>
          </a:xfrm>
          <a:prstGeom prst="rect">
            <a:avLst/>
          </a:prstGeom>
          <a:noFill/>
        </p:spPr>
        <p:txBody>
          <a:bodyPr wrap="square" rtlCol="0">
            <a:spAutoFit/>
          </a:bodyPr>
          <a:lstStyle/>
          <a:p>
            <a:pPr algn="ctr"/>
            <a:r>
              <a:rPr lang="en-GB" sz="1200" dirty="0">
                <a:solidFill>
                  <a:srgbClr val="FF0000"/>
                </a:solidFill>
                <a:latin typeface="Arial" panose="020B0604020202020204" pitchFamily="34" charset="0"/>
                <a:cs typeface="Arial" panose="020B0604020202020204" pitchFamily="34" charset="0"/>
              </a:rPr>
              <a:t>AC 1.2</a:t>
            </a:r>
          </a:p>
        </p:txBody>
      </p:sp>
    </p:spTree>
    <p:extLst>
      <p:ext uri="{BB962C8B-B14F-4D97-AF65-F5344CB8AC3E}">
        <p14:creationId xmlns:p14="http://schemas.microsoft.com/office/powerpoint/2010/main" val="236805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813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0" end="0"/>
                                            </p:txEl>
                                          </p:spTgt>
                                        </p:tgtEl>
                                        <p:attrNameLst>
                                          <p:attrName>ppt_c</p:attrName>
                                        </p:attrNameLst>
                                      </p:cBhvr>
                                      <p:to>
                                        <a:schemeClr val="tx1"/>
                                      </p:to>
                                    </p:animClr>
                                  </p:subTnLst>
                                </p:cTn>
                              </p:par>
                              <p:par>
                                <p:cTn id="7" presetID="1" presetClass="entr" presetSubtype="0" fill="hold" grpId="0" nodeType="withEffect">
                                  <p:stCondLst>
                                    <p:cond delay="0"/>
                                  </p:stCondLst>
                                  <p:childTnLst>
                                    <p:set>
                                      <p:cBhvr>
                                        <p:cTn id="8" dur="1" fill="hold">
                                          <p:stCondLst>
                                            <p:cond delay="0"/>
                                          </p:stCondLst>
                                        </p:cTn>
                                        <p:tgtEl>
                                          <p:spTgt spid="4813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8131">
                                            <p:txEl>
                                              <p:pRg st="1" end="1"/>
                                            </p:txEl>
                                          </p:spTgt>
                                        </p:tgtEl>
                                        <p:attrNameLst>
                                          <p:attrName>ppt_c</p:attrName>
                                        </p:attrNameLst>
                                      </p:cBhvr>
                                      <p:to>
                                        <a:schemeClr val="tx1"/>
                                      </p:to>
                                    </p:animClr>
                                  </p:sub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subTnLst>
                                    <p:animClr clrSpc="rgb" dir="cw">
                                      <p:cBhvr override="childStyle">
                                        <p:cTn dur="1" fill="hold" display="0" masterRel="nextClick" afterEffect="1"/>
                                        <p:tgtEl>
                                          <p:spTgt spid="7"/>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1" grpId="0"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US" dirty="0" smtClean="0">
                <a:latin typeface="Calibri" pitchFamily="34" charset="0"/>
                <a:cs typeface="Calibri" pitchFamily="34" charset="0"/>
              </a:rPr>
              <a:t>Initial findings</a:t>
            </a:r>
          </a:p>
        </p:txBody>
      </p:sp>
      <p:pic>
        <p:nvPicPr>
          <p:cNvPr id="1026" name="Picture 2" descr="http://www.managingsmallprojects.com/images/Workload.jpg"/>
          <p:cNvPicPr>
            <a:picLocks noGrp="1" noSelect="1" noRot="1" noMove="1" noResize="1" noEditPoints="1" noAdjustHandles="1" noChangeArrowheads="1" noChangeShapeType="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676400" y="3309938"/>
            <a:ext cx="4114800" cy="324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http://img.docstoccdn.com/thumb/orig/72882038.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76400" y="682625"/>
            <a:ext cx="4114800" cy="2509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 name="Group 43"/>
          <p:cNvGrpSpPr>
            <a:grpSpLocks noChangeAspect="1"/>
          </p:cNvGrpSpPr>
          <p:nvPr/>
        </p:nvGrpSpPr>
        <p:grpSpPr bwMode="auto">
          <a:xfrm flipV="1">
            <a:off x="-1057275" y="2897188"/>
            <a:ext cx="741362" cy="1136650"/>
            <a:chOff x="2928" y="1152"/>
            <a:chExt cx="1529" cy="2350"/>
          </a:xfrm>
        </p:grpSpPr>
        <p:sp>
          <p:nvSpPr>
            <p:cNvPr id="24588" name="Freeform 44"/>
            <p:cNvSpPr>
              <a:spLocks/>
            </p:cNvSpPr>
            <p:nvPr/>
          </p:nvSpPr>
          <p:spPr bwMode="auto">
            <a:xfrm>
              <a:off x="3308" y="1451"/>
              <a:ext cx="928" cy="1216"/>
            </a:xfrm>
            <a:custGeom>
              <a:avLst/>
              <a:gdLst>
                <a:gd name="T0" fmla="*/ 0 w 928"/>
                <a:gd name="T1" fmla="*/ 1072 h 1216"/>
                <a:gd name="T2" fmla="*/ 283 w 928"/>
                <a:gd name="T3" fmla="*/ 1216 h 1216"/>
                <a:gd name="T4" fmla="*/ 928 w 928"/>
                <a:gd name="T5" fmla="*/ 200 h 1216"/>
                <a:gd name="T6" fmla="*/ 925 w 928"/>
                <a:gd name="T7" fmla="*/ 190 h 1216"/>
                <a:gd name="T8" fmla="*/ 914 w 928"/>
                <a:gd name="T9" fmla="*/ 164 h 1216"/>
                <a:gd name="T10" fmla="*/ 905 w 928"/>
                <a:gd name="T11" fmla="*/ 146 h 1216"/>
                <a:gd name="T12" fmla="*/ 893 w 928"/>
                <a:gd name="T13" fmla="*/ 127 h 1216"/>
                <a:gd name="T14" fmla="*/ 877 w 928"/>
                <a:gd name="T15" fmla="*/ 106 h 1216"/>
                <a:gd name="T16" fmla="*/ 861 w 928"/>
                <a:gd name="T17" fmla="*/ 84 h 1216"/>
                <a:gd name="T18" fmla="*/ 840 w 928"/>
                <a:gd name="T19" fmla="*/ 66 h 1216"/>
                <a:gd name="T20" fmla="*/ 815 w 928"/>
                <a:gd name="T21" fmla="*/ 47 h 1216"/>
                <a:gd name="T22" fmla="*/ 787 w 928"/>
                <a:gd name="T23" fmla="*/ 28 h 1216"/>
                <a:gd name="T24" fmla="*/ 757 w 928"/>
                <a:gd name="T25" fmla="*/ 16 h 1216"/>
                <a:gd name="T26" fmla="*/ 720 w 928"/>
                <a:gd name="T27" fmla="*/ 4 h 1216"/>
                <a:gd name="T28" fmla="*/ 681 w 928"/>
                <a:gd name="T29" fmla="*/ 0 h 1216"/>
                <a:gd name="T30" fmla="*/ 661 w 928"/>
                <a:gd name="T31" fmla="*/ 0 h 1216"/>
                <a:gd name="T32" fmla="*/ 638 w 928"/>
                <a:gd name="T33" fmla="*/ 0 h 1216"/>
                <a:gd name="T34" fmla="*/ 615 w 928"/>
                <a:gd name="T35" fmla="*/ 2 h 1216"/>
                <a:gd name="T36" fmla="*/ 589 w 928"/>
                <a:gd name="T37" fmla="*/ 7 h 1216"/>
                <a:gd name="T38" fmla="*/ 0 w 928"/>
                <a:gd name="T39" fmla="*/ 1072 h 121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28"/>
                <a:gd name="T61" fmla="*/ 0 h 1216"/>
                <a:gd name="T62" fmla="*/ 928 w 928"/>
                <a:gd name="T63" fmla="*/ 1216 h 121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28" h="1216">
                  <a:moveTo>
                    <a:pt x="0" y="1072"/>
                  </a:moveTo>
                  <a:lnTo>
                    <a:pt x="283" y="1216"/>
                  </a:lnTo>
                  <a:lnTo>
                    <a:pt x="928" y="200"/>
                  </a:lnTo>
                  <a:lnTo>
                    <a:pt x="925" y="190"/>
                  </a:lnTo>
                  <a:lnTo>
                    <a:pt x="914" y="164"/>
                  </a:lnTo>
                  <a:lnTo>
                    <a:pt x="905" y="146"/>
                  </a:lnTo>
                  <a:lnTo>
                    <a:pt x="893" y="127"/>
                  </a:lnTo>
                  <a:lnTo>
                    <a:pt x="877" y="106"/>
                  </a:lnTo>
                  <a:lnTo>
                    <a:pt x="861" y="84"/>
                  </a:lnTo>
                  <a:lnTo>
                    <a:pt x="840" y="66"/>
                  </a:lnTo>
                  <a:lnTo>
                    <a:pt x="815" y="47"/>
                  </a:lnTo>
                  <a:lnTo>
                    <a:pt x="787" y="28"/>
                  </a:lnTo>
                  <a:lnTo>
                    <a:pt x="757" y="16"/>
                  </a:lnTo>
                  <a:lnTo>
                    <a:pt x="720" y="4"/>
                  </a:lnTo>
                  <a:lnTo>
                    <a:pt x="681" y="0"/>
                  </a:lnTo>
                  <a:lnTo>
                    <a:pt x="661" y="0"/>
                  </a:lnTo>
                  <a:lnTo>
                    <a:pt x="638" y="0"/>
                  </a:lnTo>
                  <a:lnTo>
                    <a:pt x="615" y="2"/>
                  </a:lnTo>
                  <a:lnTo>
                    <a:pt x="589" y="7"/>
                  </a:lnTo>
                  <a:lnTo>
                    <a:pt x="0" y="1072"/>
                  </a:lnTo>
                  <a:close/>
                </a:path>
              </a:pathLst>
            </a:custGeom>
            <a:solidFill>
              <a:srgbClr val="37609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24589" name="Freeform 45"/>
            <p:cNvSpPr>
              <a:spLocks/>
            </p:cNvSpPr>
            <p:nvPr/>
          </p:nvSpPr>
          <p:spPr bwMode="auto">
            <a:xfrm>
              <a:off x="2928" y="2892"/>
              <a:ext cx="460" cy="610"/>
            </a:xfrm>
            <a:custGeom>
              <a:avLst/>
              <a:gdLst>
                <a:gd name="T0" fmla="*/ 7 w 460"/>
                <a:gd name="T1" fmla="*/ 610 h 610"/>
                <a:gd name="T2" fmla="*/ 5 w 460"/>
                <a:gd name="T3" fmla="*/ 600 h 610"/>
                <a:gd name="T4" fmla="*/ 2 w 460"/>
                <a:gd name="T5" fmla="*/ 570 h 610"/>
                <a:gd name="T6" fmla="*/ 0 w 460"/>
                <a:gd name="T7" fmla="*/ 548 h 610"/>
                <a:gd name="T8" fmla="*/ 2 w 460"/>
                <a:gd name="T9" fmla="*/ 523 h 610"/>
                <a:gd name="T10" fmla="*/ 5 w 460"/>
                <a:gd name="T11" fmla="*/ 490 h 610"/>
                <a:gd name="T12" fmla="*/ 9 w 460"/>
                <a:gd name="T13" fmla="*/ 454 h 610"/>
                <a:gd name="T14" fmla="*/ 16 w 460"/>
                <a:gd name="T15" fmla="*/ 412 h 610"/>
                <a:gd name="T16" fmla="*/ 28 w 460"/>
                <a:gd name="T17" fmla="*/ 367 h 610"/>
                <a:gd name="T18" fmla="*/ 44 w 460"/>
                <a:gd name="T19" fmla="*/ 318 h 610"/>
                <a:gd name="T20" fmla="*/ 62 w 460"/>
                <a:gd name="T21" fmla="*/ 264 h 610"/>
                <a:gd name="T22" fmla="*/ 87 w 460"/>
                <a:gd name="T23" fmla="*/ 205 h 610"/>
                <a:gd name="T24" fmla="*/ 117 w 460"/>
                <a:gd name="T25" fmla="*/ 142 h 610"/>
                <a:gd name="T26" fmla="*/ 154 w 460"/>
                <a:gd name="T27" fmla="*/ 73 h 610"/>
                <a:gd name="T28" fmla="*/ 196 w 460"/>
                <a:gd name="T29" fmla="*/ 0 h 610"/>
                <a:gd name="T30" fmla="*/ 223 w 460"/>
                <a:gd name="T31" fmla="*/ 3 h 610"/>
                <a:gd name="T32" fmla="*/ 253 w 460"/>
                <a:gd name="T33" fmla="*/ 5 h 610"/>
                <a:gd name="T34" fmla="*/ 292 w 460"/>
                <a:gd name="T35" fmla="*/ 12 h 610"/>
                <a:gd name="T36" fmla="*/ 313 w 460"/>
                <a:gd name="T37" fmla="*/ 19 h 610"/>
                <a:gd name="T38" fmla="*/ 334 w 460"/>
                <a:gd name="T39" fmla="*/ 29 h 610"/>
                <a:gd name="T40" fmla="*/ 355 w 460"/>
                <a:gd name="T41" fmla="*/ 38 h 610"/>
                <a:gd name="T42" fmla="*/ 378 w 460"/>
                <a:gd name="T43" fmla="*/ 52 h 610"/>
                <a:gd name="T44" fmla="*/ 401 w 460"/>
                <a:gd name="T45" fmla="*/ 66 h 610"/>
                <a:gd name="T46" fmla="*/ 421 w 460"/>
                <a:gd name="T47" fmla="*/ 85 h 610"/>
                <a:gd name="T48" fmla="*/ 442 w 460"/>
                <a:gd name="T49" fmla="*/ 109 h 610"/>
                <a:gd name="T50" fmla="*/ 460 w 460"/>
                <a:gd name="T51" fmla="*/ 132 h 610"/>
                <a:gd name="T52" fmla="*/ 451 w 460"/>
                <a:gd name="T53" fmla="*/ 149 h 610"/>
                <a:gd name="T54" fmla="*/ 426 w 460"/>
                <a:gd name="T55" fmla="*/ 191 h 610"/>
                <a:gd name="T56" fmla="*/ 384 w 460"/>
                <a:gd name="T57" fmla="*/ 252 h 610"/>
                <a:gd name="T58" fmla="*/ 329 w 460"/>
                <a:gd name="T59" fmla="*/ 327 h 610"/>
                <a:gd name="T60" fmla="*/ 297 w 460"/>
                <a:gd name="T61" fmla="*/ 367 h 610"/>
                <a:gd name="T62" fmla="*/ 262 w 460"/>
                <a:gd name="T63" fmla="*/ 407 h 610"/>
                <a:gd name="T64" fmla="*/ 226 w 460"/>
                <a:gd name="T65" fmla="*/ 447 h 610"/>
                <a:gd name="T66" fmla="*/ 186 w 460"/>
                <a:gd name="T67" fmla="*/ 485 h 610"/>
                <a:gd name="T68" fmla="*/ 143 w 460"/>
                <a:gd name="T69" fmla="*/ 523 h 610"/>
                <a:gd name="T70" fmla="*/ 99 w 460"/>
                <a:gd name="T71" fmla="*/ 556 h 610"/>
                <a:gd name="T72" fmla="*/ 53 w 460"/>
                <a:gd name="T73" fmla="*/ 584 h 610"/>
                <a:gd name="T74" fmla="*/ 7 w 460"/>
                <a:gd name="T75" fmla="*/ 610 h 610"/>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60"/>
                <a:gd name="T115" fmla="*/ 0 h 610"/>
                <a:gd name="T116" fmla="*/ 460 w 460"/>
                <a:gd name="T117" fmla="*/ 610 h 610"/>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60" h="610">
                  <a:moveTo>
                    <a:pt x="7" y="610"/>
                  </a:moveTo>
                  <a:lnTo>
                    <a:pt x="5" y="600"/>
                  </a:lnTo>
                  <a:lnTo>
                    <a:pt x="2" y="570"/>
                  </a:lnTo>
                  <a:lnTo>
                    <a:pt x="0" y="548"/>
                  </a:lnTo>
                  <a:lnTo>
                    <a:pt x="2" y="523"/>
                  </a:lnTo>
                  <a:lnTo>
                    <a:pt x="5" y="490"/>
                  </a:lnTo>
                  <a:lnTo>
                    <a:pt x="9" y="454"/>
                  </a:lnTo>
                  <a:lnTo>
                    <a:pt x="16" y="412"/>
                  </a:lnTo>
                  <a:lnTo>
                    <a:pt x="28" y="367"/>
                  </a:lnTo>
                  <a:lnTo>
                    <a:pt x="44" y="318"/>
                  </a:lnTo>
                  <a:lnTo>
                    <a:pt x="62" y="264"/>
                  </a:lnTo>
                  <a:lnTo>
                    <a:pt x="87" y="205"/>
                  </a:lnTo>
                  <a:lnTo>
                    <a:pt x="117" y="142"/>
                  </a:lnTo>
                  <a:lnTo>
                    <a:pt x="154" y="73"/>
                  </a:lnTo>
                  <a:lnTo>
                    <a:pt x="196" y="0"/>
                  </a:lnTo>
                  <a:lnTo>
                    <a:pt x="223" y="3"/>
                  </a:lnTo>
                  <a:lnTo>
                    <a:pt x="253" y="5"/>
                  </a:lnTo>
                  <a:lnTo>
                    <a:pt x="292" y="12"/>
                  </a:lnTo>
                  <a:lnTo>
                    <a:pt x="313" y="19"/>
                  </a:lnTo>
                  <a:lnTo>
                    <a:pt x="334" y="29"/>
                  </a:lnTo>
                  <a:lnTo>
                    <a:pt x="355" y="38"/>
                  </a:lnTo>
                  <a:lnTo>
                    <a:pt x="378" y="52"/>
                  </a:lnTo>
                  <a:lnTo>
                    <a:pt x="401" y="66"/>
                  </a:lnTo>
                  <a:lnTo>
                    <a:pt x="421" y="85"/>
                  </a:lnTo>
                  <a:lnTo>
                    <a:pt x="442" y="109"/>
                  </a:lnTo>
                  <a:lnTo>
                    <a:pt x="460" y="132"/>
                  </a:lnTo>
                  <a:lnTo>
                    <a:pt x="451" y="149"/>
                  </a:lnTo>
                  <a:lnTo>
                    <a:pt x="426" y="191"/>
                  </a:lnTo>
                  <a:lnTo>
                    <a:pt x="384" y="252"/>
                  </a:lnTo>
                  <a:lnTo>
                    <a:pt x="329" y="327"/>
                  </a:lnTo>
                  <a:lnTo>
                    <a:pt x="297" y="367"/>
                  </a:lnTo>
                  <a:lnTo>
                    <a:pt x="262" y="407"/>
                  </a:lnTo>
                  <a:lnTo>
                    <a:pt x="226" y="447"/>
                  </a:lnTo>
                  <a:lnTo>
                    <a:pt x="186" y="485"/>
                  </a:lnTo>
                  <a:lnTo>
                    <a:pt x="143" y="523"/>
                  </a:lnTo>
                  <a:lnTo>
                    <a:pt x="99" y="556"/>
                  </a:lnTo>
                  <a:lnTo>
                    <a:pt x="53" y="584"/>
                  </a:lnTo>
                  <a:lnTo>
                    <a:pt x="7" y="610"/>
                  </a:lnTo>
                  <a:close/>
                </a:path>
              </a:pathLst>
            </a:custGeom>
            <a:solidFill>
              <a:srgbClr val="1025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24590" name="Freeform 46"/>
            <p:cNvSpPr>
              <a:spLocks/>
            </p:cNvSpPr>
            <p:nvPr/>
          </p:nvSpPr>
          <p:spPr bwMode="auto">
            <a:xfrm>
              <a:off x="3087" y="2504"/>
              <a:ext cx="548" cy="551"/>
            </a:xfrm>
            <a:custGeom>
              <a:avLst/>
              <a:gdLst>
                <a:gd name="T0" fmla="*/ 25 w 548"/>
                <a:gd name="T1" fmla="*/ 407 h 551"/>
                <a:gd name="T2" fmla="*/ 32 w 548"/>
                <a:gd name="T3" fmla="*/ 407 h 551"/>
                <a:gd name="T4" fmla="*/ 55 w 548"/>
                <a:gd name="T5" fmla="*/ 407 h 551"/>
                <a:gd name="T6" fmla="*/ 85 w 548"/>
                <a:gd name="T7" fmla="*/ 410 h 551"/>
                <a:gd name="T8" fmla="*/ 124 w 548"/>
                <a:gd name="T9" fmla="*/ 417 h 551"/>
                <a:gd name="T10" fmla="*/ 147 w 548"/>
                <a:gd name="T11" fmla="*/ 424 h 551"/>
                <a:gd name="T12" fmla="*/ 168 w 548"/>
                <a:gd name="T13" fmla="*/ 433 h 551"/>
                <a:gd name="T14" fmla="*/ 191 w 548"/>
                <a:gd name="T15" fmla="*/ 443 h 551"/>
                <a:gd name="T16" fmla="*/ 212 w 548"/>
                <a:gd name="T17" fmla="*/ 457 h 551"/>
                <a:gd name="T18" fmla="*/ 232 w 548"/>
                <a:gd name="T19" fmla="*/ 471 h 551"/>
                <a:gd name="T20" fmla="*/ 253 w 548"/>
                <a:gd name="T21" fmla="*/ 492 h 551"/>
                <a:gd name="T22" fmla="*/ 272 w 548"/>
                <a:gd name="T23" fmla="*/ 513 h 551"/>
                <a:gd name="T24" fmla="*/ 290 w 548"/>
                <a:gd name="T25" fmla="*/ 539 h 551"/>
                <a:gd name="T26" fmla="*/ 295 w 548"/>
                <a:gd name="T27" fmla="*/ 544 h 551"/>
                <a:gd name="T28" fmla="*/ 299 w 548"/>
                <a:gd name="T29" fmla="*/ 548 h 551"/>
                <a:gd name="T30" fmla="*/ 306 w 548"/>
                <a:gd name="T31" fmla="*/ 551 h 551"/>
                <a:gd name="T32" fmla="*/ 313 w 548"/>
                <a:gd name="T33" fmla="*/ 551 h 551"/>
                <a:gd name="T34" fmla="*/ 322 w 548"/>
                <a:gd name="T35" fmla="*/ 548 h 551"/>
                <a:gd name="T36" fmla="*/ 334 w 548"/>
                <a:gd name="T37" fmla="*/ 541 h 551"/>
                <a:gd name="T38" fmla="*/ 345 w 548"/>
                <a:gd name="T39" fmla="*/ 527 h 551"/>
                <a:gd name="T40" fmla="*/ 361 w 548"/>
                <a:gd name="T41" fmla="*/ 499 h 551"/>
                <a:gd name="T42" fmla="*/ 389 w 548"/>
                <a:gd name="T43" fmla="*/ 452 h 551"/>
                <a:gd name="T44" fmla="*/ 458 w 548"/>
                <a:gd name="T45" fmla="*/ 325 h 551"/>
                <a:gd name="T46" fmla="*/ 548 w 548"/>
                <a:gd name="T47" fmla="*/ 158 h 551"/>
                <a:gd name="T48" fmla="*/ 539 w 548"/>
                <a:gd name="T49" fmla="*/ 149 h 551"/>
                <a:gd name="T50" fmla="*/ 518 w 548"/>
                <a:gd name="T51" fmla="*/ 127 h 551"/>
                <a:gd name="T52" fmla="*/ 486 w 548"/>
                <a:gd name="T53" fmla="*/ 99 h 551"/>
                <a:gd name="T54" fmla="*/ 465 w 548"/>
                <a:gd name="T55" fmla="*/ 83 h 551"/>
                <a:gd name="T56" fmla="*/ 442 w 548"/>
                <a:gd name="T57" fmla="*/ 66 h 551"/>
                <a:gd name="T58" fmla="*/ 417 w 548"/>
                <a:gd name="T59" fmla="*/ 50 h 551"/>
                <a:gd name="T60" fmla="*/ 391 w 548"/>
                <a:gd name="T61" fmla="*/ 36 h 551"/>
                <a:gd name="T62" fmla="*/ 361 w 548"/>
                <a:gd name="T63" fmla="*/ 22 h 551"/>
                <a:gd name="T64" fmla="*/ 331 w 548"/>
                <a:gd name="T65" fmla="*/ 12 h 551"/>
                <a:gd name="T66" fmla="*/ 301 w 548"/>
                <a:gd name="T67" fmla="*/ 5 h 551"/>
                <a:gd name="T68" fmla="*/ 269 w 548"/>
                <a:gd name="T69" fmla="*/ 0 h 551"/>
                <a:gd name="T70" fmla="*/ 237 w 548"/>
                <a:gd name="T71" fmla="*/ 0 h 551"/>
                <a:gd name="T72" fmla="*/ 202 w 548"/>
                <a:gd name="T73" fmla="*/ 7 h 551"/>
                <a:gd name="T74" fmla="*/ 0 w 548"/>
                <a:gd name="T75" fmla="*/ 370 h 551"/>
                <a:gd name="T76" fmla="*/ 0 w 548"/>
                <a:gd name="T77" fmla="*/ 377 h 551"/>
                <a:gd name="T78" fmla="*/ 2 w 548"/>
                <a:gd name="T79" fmla="*/ 391 h 551"/>
                <a:gd name="T80" fmla="*/ 4 w 548"/>
                <a:gd name="T81" fmla="*/ 400 h 551"/>
                <a:gd name="T82" fmla="*/ 9 w 548"/>
                <a:gd name="T83" fmla="*/ 405 h 551"/>
                <a:gd name="T84" fmla="*/ 16 w 548"/>
                <a:gd name="T85" fmla="*/ 407 h 551"/>
                <a:gd name="T86" fmla="*/ 25 w 548"/>
                <a:gd name="T87" fmla="*/ 407 h 55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548"/>
                <a:gd name="T133" fmla="*/ 0 h 551"/>
                <a:gd name="T134" fmla="*/ 548 w 548"/>
                <a:gd name="T135" fmla="*/ 551 h 55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548" h="551">
                  <a:moveTo>
                    <a:pt x="25" y="407"/>
                  </a:moveTo>
                  <a:lnTo>
                    <a:pt x="32" y="407"/>
                  </a:lnTo>
                  <a:lnTo>
                    <a:pt x="55" y="407"/>
                  </a:lnTo>
                  <a:lnTo>
                    <a:pt x="85" y="410"/>
                  </a:lnTo>
                  <a:lnTo>
                    <a:pt x="124" y="417"/>
                  </a:lnTo>
                  <a:lnTo>
                    <a:pt x="147" y="424"/>
                  </a:lnTo>
                  <a:lnTo>
                    <a:pt x="168" y="433"/>
                  </a:lnTo>
                  <a:lnTo>
                    <a:pt x="191" y="443"/>
                  </a:lnTo>
                  <a:lnTo>
                    <a:pt x="212" y="457"/>
                  </a:lnTo>
                  <a:lnTo>
                    <a:pt x="232" y="471"/>
                  </a:lnTo>
                  <a:lnTo>
                    <a:pt x="253" y="492"/>
                  </a:lnTo>
                  <a:lnTo>
                    <a:pt x="272" y="513"/>
                  </a:lnTo>
                  <a:lnTo>
                    <a:pt x="290" y="539"/>
                  </a:lnTo>
                  <a:lnTo>
                    <a:pt x="295" y="544"/>
                  </a:lnTo>
                  <a:lnTo>
                    <a:pt x="299" y="548"/>
                  </a:lnTo>
                  <a:lnTo>
                    <a:pt x="306" y="551"/>
                  </a:lnTo>
                  <a:lnTo>
                    <a:pt x="313" y="551"/>
                  </a:lnTo>
                  <a:lnTo>
                    <a:pt x="322" y="548"/>
                  </a:lnTo>
                  <a:lnTo>
                    <a:pt x="334" y="541"/>
                  </a:lnTo>
                  <a:lnTo>
                    <a:pt x="345" y="527"/>
                  </a:lnTo>
                  <a:lnTo>
                    <a:pt x="361" y="499"/>
                  </a:lnTo>
                  <a:lnTo>
                    <a:pt x="389" y="452"/>
                  </a:lnTo>
                  <a:lnTo>
                    <a:pt x="458" y="325"/>
                  </a:lnTo>
                  <a:lnTo>
                    <a:pt x="548" y="158"/>
                  </a:lnTo>
                  <a:lnTo>
                    <a:pt x="539" y="149"/>
                  </a:lnTo>
                  <a:lnTo>
                    <a:pt x="518" y="127"/>
                  </a:lnTo>
                  <a:lnTo>
                    <a:pt x="486" y="99"/>
                  </a:lnTo>
                  <a:lnTo>
                    <a:pt x="465" y="83"/>
                  </a:lnTo>
                  <a:lnTo>
                    <a:pt x="442" y="66"/>
                  </a:lnTo>
                  <a:lnTo>
                    <a:pt x="417" y="50"/>
                  </a:lnTo>
                  <a:lnTo>
                    <a:pt x="391" y="36"/>
                  </a:lnTo>
                  <a:lnTo>
                    <a:pt x="361" y="22"/>
                  </a:lnTo>
                  <a:lnTo>
                    <a:pt x="331" y="12"/>
                  </a:lnTo>
                  <a:lnTo>
                    <a:pt x="301" y="5"/>
                  </a:lnTo>
                  <a:lnTo>
                    <a:pt x="269" y="0"/>
                  </a:lnTo>
                  <a:lnTo>
                    <a:pt x="237" y="0"/>
                  </a:lnTo>
                  <a:lnTo>
                    <a:pt x="202" y="7"/>
                  </a:lnTo>
                  <a:lnTo>
                    <a:pt x="0" y="370"/>
                  </a:lnTo>
                  <a:lnTo>
                    <a:pt x="0" y="377"/>
                  </a:lnTo>
                  <a:lnTo>
                    <a:pt x="2" y="391"/>
                  </a:lnTo>
                  <a:lnTo>
                    <a:pt x="4" y="400"/>
                  </a:lnTo>
                  <a:lnTo>
                    <a:pt x="9" y="405"/>
                  </a:lnTo>
                  <a:lnTo>
                    <a:pt x="16" y="407"/>
                  </a:lnTo>
                  <a:lnTo>
                    <a:pt x="25" y="407"/>
                  </a:lnTo>
                  <a:close/>
                </a:path>
              </a:pathLst>
            </a:custGeom>
            <a:solidFill>
              <a:srgbClr val="95B3D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24591" name="Freeform 47"/>
            <p:cNvSpPr>
              <a:spLocks/>
            </p:cNvSpPr>
            <p:nvPr/>
          </p:nvSpPr>
          <p:spPr bwMode="auto">
            <a:xfrm>
              <a:off x="3851" y="1152"/>
              <a:ext cx="576" cy="572"/>
            </a:xfrm>
            <a:custGeom>
              <a:avLst/>
              <a:gdLst>
                <a:gd name="T0" fmla="*/ 0 w 576"/>
                <a:gd name="T1" fmla="*/ 322 h 572"/>
                <a:gd name="T2" fmla="*/ 0 w 576"/>
                <a:gd name="T3" fmla="*/ 327 h 572"/>
                <a:gd name="T4" fmla="*/ 0 w 576"/>
                <a:gd name="T5" fmla="*/ 339 h 572"/>
                <a:gd name="T6" fmla="*/ 0 w 576"/>
                <a:gd name="T7" fmla="*/ 343 h 572"/>
                <a:gd name="T8" fmla="*/ 5 w 576"/>
                <a:gd name="T9" fmla="*/ 348 h 572"/>
                <a:gd name="T10" fmla="*/ 9 w 576"/>
                <a:gd name="T11" fmla="*/ 350 h 572"/>
                <a:gd name="T12" fmla="*/ 16 w 576"/>
                <a:gd name="T13" fmla="*/ 350 h 572"/>
                <a:gd name="T14" fmla="*/ 28 w 576"/>
                <a:gd name="T15" fmla="*/ 348 h 572"/>
                <a:gd name="T16" fmla="*/ 44 w 576"/>
                <a:gd name="T17" fmla="*/ 348 h 572"/>
                <a:gd name="T18" fmla="*/ 62 w 576"/>
                <a:gd name="T19" fmla="*/ 350 h 572"/>
                <a:gd name="T20" fmla="*/ 85 w 576"/>
                <a:gd name="T21" fmla="*/ 353 h 572"/>
                <a:gd name="T22" fmla="*/ 108 w 576"/>
                <a:gd name="T23" fmla="*/ 358 h 572"/>
                <a:gd name="T24" fmla="*/ 134 w 576"/>
                <a:gd name="T25" fmla="*/ 365 h 572"/>
                <a:gd name="T26" fmla="*/ 159 w 576"/>
                <a:gd name="T27" fmla="*/ 374 h 572"/>
                <a:gd name="T28" fmla="*/ 184 w 576"/>
                <a:gd name="T29" fmla="*/ 386 h 572"/>
                <a:gd name="T30" fmla="*/ 212 w 576"/>
                <a:gd name="T31" fmla="*/ 397 h 572"/>
                <a:gd name="T32" fmla="*/ 237 w 576"/>
                <a:gd name="T33" fmla="*/ 412 h 572"/>
                <a:gd name="T34" fmla="*/ 260 w 576"/>
                <a:gd name="T35" fmla="*/ 430 h 572"/>
                <a:gd name="T36" fmla="*/ 283 w 576"/>
                <a:gd name="T37" fmla="*/ 449 h 572"/>
                <a:gd name="T38" fmla="*/ 304 w 576"/>
                <a:gd name="T39" fmla="*/ 470 h 572"/>
                <a:gd name="T40" fmla="*/ 323 w 576"/>
                <a:gd name="T41" fmla="*/ 494 h 572"/>
                <a:gd name="T42" fmla="*/ 336 w 576"/>
                <a:gd name="T43" fmla="*/ 520 h 572"/>
                <a:gd name="T44" fmla="*/ 348 w 576"/>
                <a:gd name="T45" fmla="*/ 550 h 572"/>
                <a:gd name="T46" fmla="*/ 352 w 576"/>
                <a:gd name="T47" fmla="*/ 555 h 572"/>
                <a:gd name="T48" fmla="*/ 362 w 576"/>
                <a:gd name="T49" fmla="*/ 564 h 572"/>
                <a:gd name="T50" fmla="*/ 369 w 576"/>
                <a:gd name="T51" fmla="*/ 569 h 572"/>
                <a:gd name="T52" fmla="*/ 375 w 576"/>
                <a:gd name="T53" fmla="*/ 572 h 572"/>
                <a:gd name="T54" fmla="*/ 385 w 576"/>
                <a:gd name="T55" fmla="*/ 569 h 572"/>
                <a:gd name="T56" fmla="*/ 392 w 576"/>
                <a:gd name="T57" fmla="*/ 562 h 572"/>
                <a:gd name="T58" fmla="*/ 403 w 576"/>
                <a:gd name="T59" fmla="*/ 539 h 572"/>
                <a:gd name="T60" fmla="*/ 428 w 576"/>
                <a:gd name="T61" fmla="*/ 494 h 572"/>
                <a:gd name="T62" fmla="*/ 491 w 576"/>
                <a:gd name="T63" fmla="*/ 367 h 572"/>
                <a:gd name="T64" fmla="*/ 576 w 576"/>
                <a:gd name="T65" fmla="*/ 193 h 572"/>
                <a:gd name="T66" fmla="*/ 569 w 576"/>
                <a:gd name="T67" fmla="*/ 181 h 572"/>
                <a:gd name="T68" fmla="*/ 550 w 576"/>
                <a:gd name="T69" fmla="*/ 155 h 572"/>
                <a:gd name="T70" fmla="*/ 518 w 576"/>
                <a:gd name="T71" fmla="*/ 118 h 572"/>
                <a:gd name="T72" fmla="*/ 497 w 576"/>
                <a:gd name="T73" fmla="*/ 96 h 572"/>
                <a:gd name="T74" fmla="*/ 474 w 576"/>
                <a:gd name="T75" fmla="*/ 75 h 572"/>
                <a:gd name="T76" fmla="*/ 449 w 576"/>
                <a:gd name="T77" fmla="*/ 56 h 572"/>
                <a:gd name="T78" fmla="*/ 422 w 576"/>
                <a:gd name="T79" fmla="*/ 38 h 572"/>
                <a:gd name="T80" fmla="*/ 389 w 576"/>
                <a:gd name="T81" fmla="*/ 24 h 572"/>
                <a:gd name="T82" fmla="*/ 357 w 576"/>
                <a:gd name="T83" fmla="*/ 12 h 572"/>
                <a:gd name="T84" fmla="*/ 320 w 576"/>
                <a:gd name="T85" fmla="*/ 2 h 572"/>
                <a:gd name="T86" fmla="*/ 299 w 576"/>
                <a:gd name="T87" fmla="*/ 0 h 572"/>
                <a:gd name="T88" fmla="*/ 281 w 576"/>
                <a:gd name="T89" fmla="*/ 0 h 572"/>
                <a:gd name="T90" fmla="*/ 260 w 576"/>
                <a:gd name="T91" fmla="*/ 0 h 572"/>
                <a:gd name="T92" fmla="*/ 240 w 576"/>
                <a:gd name="T93" fmla="*/ 2 h 572"/>
                <a:gd name="T94" fmla="*/ 219 w 576"/>
                <a:gd name="T95" fmla="*/ 7 h 572"/>
                <a:gd name="T96" fmla="*/ 196 w 576"/>
                <a:gd name="T97" fmla="*/ 12 h 572"/>
                <a:gd name="T98" fmla="*/ 102 w 576"/>
                <a:gd name="T99" fmla="*/ 162 h 572"/>
                <a:gd name="T100" fmla="*/ 0 w 576"/>
                <a:gd name="T101" fmla="*/ 322 h 57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576"/>
                <a:gd name="T154" fmla="*/ 0 h 572"/>
                <a:gd name="T155" fmla="*/ 576 w 576"/>
                <a:gd name="T156" fmla="*/ 572 h 572"/>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576" h="572">
                  <a:moveTo>
                    <a:pt x="0" y="322"/>
                  </a:moveTo>
                  <a:lnTo>
                    <a:pt x="0" y="327"/>
                  </a:lnTo>
                  <a:lnTo>
                    <a:pt x="0" y="339"/>
                  </a:lnTo>
                  <a:lnTo>
                    <a:pt x="0" y="343"/>
                  </a:lnTo>
                  <a:lnTo>
                    <a:pt x="5" y="348"/>
                  </a:lnTo>
                  <a:lnTo>
                    <a:pt x="9" y="350"/>
                  </a:lnTo>
                  <a:lnTo>
                    <a:pt x="16" y="350"/>
                  </a:lnTo>
                  <a:lnTo>
                    <a:pt x="28" y="348"/>
                  </a:lnTo>
                  <a:lnTo>
                    <a:pt x="44" y="348"/>
                  </a:lnTo>
                  <a:lnTo>
                    <a:pt x="62" y="350"/>
                  </a:lnTo>
                  <a:lnTo>
                    <a:pt x="85" y="353"/>
                  </a:lnTo>
                  <a:lnTo>
                    <a:pt x="108" y="358"/>
                  </a:lnTo>
                  <a:lnTo>
                    <a:pt x="134" y="365"/>
                  </a:lnTo>
                  <a:lnTo>
                    <a:pt x="159" y="374"/>
                  </a:lnTo>
                  <a:lnTo>
                    <a:pt x="184" y="386"/>
                  </a:lnTo>
                  <a:lnTo>
                    <a:pt x="212" y="397"/>
                  </a:lnTo>
                  <a:lnTo>
                    <a:pt x="237" y="412"/>
                  </a:lnTo>
                  <a:lnTo>
                    <a:pt x="260" y="430"/>
                  </a:lnTo>
                  <a:lnTo>
                    <a:pt x="283" y="449"/>
                  </a:lnTo>
                  <a:lnTo>
                    <a:pt x="304" y="470"/>
                  </a:lnTo>
                  <a:lnTo>
                    <a:pt x="323" y="494"/>
                  </a:lnTo>
                  <a:lnTo>
                    <a:pt x="336" y="520"/>
                  </a:lnTo>
                  <a:lnTo>
                    <a:pt x="348" y="550"/>
                  </a:lnTo>
                  <a:lnTo>
                    <a:pt x="352" y="555"/>
                  </a:lnTo>
                  <a:lnTo>
                    <a:pt x="362" y="564"/>
                  </a:lnTo>
                  <a:lnTo>
                    <a:pt x="369" y="569"/>
                  </a:lnTo>
                  <a:lnTo>
                    <a:pt x="375" y="572"/>
                  </a:lnTo>
                  <a:lnTo>
                    <a:pt x="385" y="569"/>
                  </a:lnTo>
                  <a:lnTo>
                    <a:pt x="392" y="562"/>
                  </a:lnTo>
                  <a:lnTo>
                    <a:pt x="403" y="539"/>
                  </a:lnTo>
                  <a:lnTo>
                    <a:pt x="428" y="494"/>
                  </a:lnTo>
                  <a:lnTo>
                    <a:pt x="491" y="367"/>
                  </a:lnTo>
                  <a:lnTo>
                    <a:pt x="576" y="193"/>
                  </a:lnTo>
                  <a:lnTo>
                    <a:pt x="569" y="181"/>
                  </a:lnTo>
                  <a:lnTo>
                    <a:pt x="550" y="155"/>
                  </a:lnTo>
                  <a:lnTo>
                    <a:pt x="518" y="118"/>
                  </a:lnTo>
                  <a:lnTo>
                    <a:pt x="497" y="96"/>
                  </a:lnTo>
                  <a:lnTo>
                    <a:pt x="474" y="75"/>
                  </a:lnTo>
                  <a:lnTo>
                    <a:pt x="449" y="56"/>
                  </a:lnTo>
                  <a:lnTo>
                    <a:pt x="422" y="38"/>
                  </a:lnTo>
                  <a:lnTo>
                    <a:pt x="389" y="24"/>
                  </a:lnTo>
                  <a:lnTo>
                    <a:pt x="357" y="12"/>
                  </a:lnTo>
                  <a:lnTo>
                    <a:pt x="320" y="2"/>
                  </a:lnTo>
                  <a:lnTo>
                    <a:pt x="299" y="0"/>
                  </a:lnTo>
                  <a:lnTo>
                    <a:pt x="281" y="0"/>
                  </a:lnTo>
                  <a:lnTo>
                    <a:pt x="260" y="0"/>
                  </a:lnTo>
                  <a:lnTo>
                    <a:pt x="240" y="2"/>
                  </a:lnTo>
                  <a:lnTo>
                    <a:pt x="219" y="7"/>
                  </a:lnTo>
                  <a:lnTo>
                    <a:pt x="196" y="12"/>
                  </a:lnTo>
                  <a:lnTo>
                    <a:pt x="102" y="162"/>
                  </a:lnTo>
                  <a:lnTo>
                    <a:pt x="0" y="322"/>
                  </a:lnTo>
                  <a:close/>
                </a:path>
              </a:pathLst>
            </a:custGeom>
            <a:solidFill>
              <a:srgbClr val="1025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24592" name="Freeform 48"/>
            <p:cNvSpPr>
              <a:spLocks/>
            </p:cNvSpPr>
            <p:nvPr/>
          </p:nvSpPr>
          <p:spPr bwMode="auto">
            <a:xfrm>
              <a:off x="3950" y="1453"/>
              <a:ext cx="507" cy="948"/>
            </a:xfrm>
            <a:custGeom>
              <a:avLst/>
              <a:gdLst>
                <a:gd name="T0" fmla="*/ 408 w 507"/>
                <a:gd name="T1" fmla="*/ 0 h 948"/>
                <a:gd name="T2" fmla="*/ 507 w 507"/>
                <a:gd name="T3" fmla="*/ 85 h 948"/>
                <a:gd name="T4" fmla="*/ 9 w 507"/>
                <a:gd name="T5" fmla="*/ 948 h 948"/>
                <a:gd name="T6" fmla="*/ 0 w 507"/>
                <a:gd name="T7" fmla="*/ 826 h 948"/>
                <a:gd name="T8" fmla="*/ 7 w 507"/>
                <a:gd name="T9" fmla="*/ 793 h 948"/>
                <a:gd name="T10" fmla="*/ 16 w 507"/>
                <a:gd name="T11" fmla="*/ 760 h 948"/>
                <a:gd name="T12" fmla="*/ 32 w 507"/>
                <a:gd name="T13" fmla="*/ 715 h 948"/>
                <a:gd name="T14" fmla="*/ 51 w 507"/>
                <a:gd name="T15" fmla="*/ 668 h 948"/>
                <a:gd name="T16" fmla="*/ 65 w 507"/>
                <a:gd name="T17" fmla="*/ 642 h 948"/>
                <a:gd name="T18" fmla="*/ 78 w 507"/>
                <a:gd name="T19" fmla="*/ 616 h 948"/>
                <a:gd name="T20" fmla="*/ 92 w 507"/>
                <a:gd name="T21" fmla="*/ 593 h 948"/>
                <a:gd name="T22" fmla="*/ 111 w 507"/>
                <a:gd name="T23" fmla="*/ 569 h 948"/>
                <a:gd name="T24" fmla="*/ 129 w 507"/>
                <a:gd name="T25" fmla="*/ 546 h 948"/>
                <a:gd name="T26" fmla="*/ 150 w 507"/>
                <a:gd name="T27" fmla="*/ 525 h 948"/>
                <a:gd name="T28" fmla="*/ 203 w 507"/>
                <a:gd name="T29" fmla="*/ 499 h 948"/>
                <a:gd name="T30" fmla="*/ 380 w 507"/>
                <a:gd name="T31" fmla="*/ 148 h 948"/>
                <a:gd name="T32" fmla="*/ 306 w 507"/>
                <a:gd name="T33" fmla="*/ 146 h 948"/>
                <a:gd name="T34" fmla="*/ 408 w 507"/>
                <a:gd name="T35" fmla="*/ 0 h 948"/>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507"/>
                <a:gd name="T55" fmla="*/ 0 h 948"/>
                <a:gd name="T56" fmla="*/ 507 w 507"/>
                <a:gd name="T57" fmla="*/ 948 h 948"/>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507" h="948">
                  <a:moveTo>
                    <a:pt x="408" y="0"/>
                  </a:moveTo>
                  <a:lnTo>
                    <a:pt x="507" y="85"/>
                  </a:lnTo>
                  <a:lnTo>
                    <a:pt x="9" y="948"/>
                  </a:lnTo>
                  <a:lnTo>
                    <a:pt x="0" y="826"/>
                  </a:lnTo>
                  <a:lnTo>
                    <a:pt x="7" y="793"/>
                  </a:lnTo>
                  <a:lnTo>
                    <a:pt x="16" y="760"/>
                  </a:lnTo>
                  <a:lnTo>
                    <a:pt x="32" y="715"/>
                  </a:lnTo>
                  <a:lnTo>
                    <a:pt x="51" y="668"/>
                  </a:lnTo>
                  <a:lnTo>
                    <a:pt x="65" y="642"/>
                  </a:lnTo>
                  <a:lnTo>
                    <a:pt x="78" y="616"/>
                  </a:lnTo>
                  <a:lnTo>
                    <a:pt x="92" y="593"/>
                  </a:lnTo>
                  <a:lnTo>
                    <a:pt x="111" y="569"/>
                  </a:lnTo>
                  <a:lnTo>
                    <a:pt x="129" y="546"/>
                  </a:lnTo>
                  <a:lnTo>
                    <a:pt x="150" y="525"/>
                  </a:lnTo>
                  <a:lnTo>
                    <a:pt x="203" y="499"/>
                  </a:lnTo>
                  <a:lnTo>
                    <a:pt x="380" y="148"/>
                  </a:lnTo>
                  <a:lnTo>
                    <a:pt x="306" y="146"/>
                  </a:lnTo>
                  <a:lnTo>
                    <a:pt x="408" y="0"/>
                  </a:lnTo>
                  <a:close/>
                </a:path>
              </a:pathLst>
            </a:custGeom>
            <a:solidFill>
              <a:srgbClr val="1025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grpSp>
      <p:grpSp>
        <p:nvGrpSpPr>
          <p:cNvPr id="12" name="Group 54"/>
          <p:cNvGrpSpPr>
            <a:grpSpLocks/>
          </p:cNvGrpSpPr>
          <p:nvPr/>
        </p:nvGrpSpPr>
        <p:grpSpPr bwMode="auto">
          <a:xfrm>
            <a:off x="5791200" y="820739"/>
            <a:ext cx="4724400" cy="2371725"/>
            <a:chOff x="1752600" y="2286000"/>
            <a:chExt cx="5715000" cy="609600"/>
          </a:xfrm>
        </p:grpSpPr>
        <p:sp>
          <p:nvSpPr>
            <p:cNvPr id="13" name="Afrundet rektangel 9"/>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4587" name="Rektangel 58"/>
            <p:cNvSpPr>
              <a:spLocks noChangeArrowheads="1"/>
            </p:cNvSpPr>
            <p:nvPr/>
          </p:nvSpPr>
          <p:spPr bwMode="auto">
            <a:xfrm>
              <a:off x="1905000" y="2335983"/>
              <a:ext cx="5358494" cy="4667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fontAlgn="base">
                <a:spcBef>
                  <a:spcPct val="0"/>
                </a:spcBef>
                <a:spcAft>
                  <a:spcPct val="0"/>
                </a:spcAft>
              </a:pPr>
              <a:r>
                <a:rPr lang="en-IN" sz="1400" noProof="1">
                  <a:solidFill>
                    <a:srgbClr val="FFFFFF"/>
                  </a:solidFill>
                  <a:latin typeface="Calibri" pitchFamily="34" charset="0"/>
                  <a:ea typeface="MS PGothic" pitchFamily="34" charset="-128"/>
                  <a:cs typeface="Calibri" pitchFamily="34" charset="0"/>
                </a:rPr>
                <a:t>A clear project definition and detailed objectives are critical to the success of the project. </a:t>
              </a:r>
              <a:r>
                <a:rPr lang="en-IN" sz="1400" b="1" noProof="1">
                  <a:solidFill>
                    <a:srgbClr val="FF0000"/>
                  </a:solidFill>
                  <a:latin typeface="Calibri" pitchFamily="34" charset="0"/>
                  <a:ea typeface="MS PGothic" pitchFamily="34" charset="-128"/>
                  <a:cs typeface="Calibri" pitchFamily="34" charset="0"/>
                </a:rPr>
                <a:t>If the definition and objectives are ambiguous, unrealistic, not agreed upon, or not written down, the project is in serious trouble before it begins</a:t>
              </a:r>
              <a:r>
                <a:rPr lang="en-IN" sz="1400" noProof="1">
                  <a:solidFill>
                    <a:srgbClr val="FFFFFF"/>
                  </a:solidFill>
                  <a:latin typeface="Calibri" pitchFamily="34" charset="0"/>
                  <a:ea typeface="MS PGothic" pitchFamily="34" charset="-128"/>
                  <a:cs typeface="Calibri" pitchFamily="34" charset="0"/>
                </a:rPr>
                <a:t>. What ever time and energy you need to define the project properly in the planning stage is much less than what it will cost to fix problems after the project is completed</a:t>
              </a:r>
              <a:endParaRPr lang="da-DK" sz="1400" dirty="0">
                <a:solidFill>
                  <a:srgbClr val="FFFFFF"/>
                </a:solidFill>
                <a:latin typeface="Calibri" pitchFamily="34" charset="0"/>
                <a:ea typeface="MS PGothic" pitchFamily="34" charset="-128"/>
                <a:cs typeface="Calibri" pitchFamily="34" charset="0"/>
              </a:endParaRPr>
            </a:p>
          </p:txBody>
        </p:sp>
      </p:grpSp>
      <p:sp>
        <p:nvSpPr>
          <p:cNvPr id="15" name="Rectangle 5"/>
          <p:cNvSpPr>
            <a:spLocks noChangeArrowheads="1"/>
          </p:cNvSpPr>
          <p:nvPr/>
        </p:nvSpPr>
        <p:spPr bwMode="gray">
          <a:xfrm>
            <a:off x="5900738" y="3309939"/>
            <a:ext cx="4614862" cy="3209925"/>
          </a:xfrm>
          <a:prstGeom prst="rect">
            <a:avLst/>
          </a:prstGeom>
          <a:gradFill rotWithShape="1">
            <a:gsLst>
              <a:gs pos="0">
                <a:srgbClr val="FFFFFF"/>
              </a:gs>
              <a:gs pos="100000">
                <a:srgbClr val="EAEAEA"/>
              </a:gs>
            </a:gsLst>
            <a:lin ang="5400000" scaled="1"/>
          </a:gradFill>
          <a:ln w="12700">
            <a:solidFill>
              <a:srgbClr val="C0C0C0"/>
            </a:solidFill>
            <a:miter lim="800000"/>
            <a:headEnd/>
            <a:tailEnd/>
          </a:ln>
        </p:spPr>
        <p:txBody>
          <a:bodyPr lIns="108000" tIns="108000" rIns="144000" bIns="72000"/>
          <a:lstStyle/>
          <a:p>
            <a:pPr>
              <a:lnSpc>
                <a:spcPct val="95000"/>
              </a:lnSpc>
              <a:spcAft>
                <a:spcPct val="40000"/>
              </a:spcAft>
              <a:buClr>
                <a:srgbClr val="292929"/>
              </a:buClr>
              <a:defRPr/>
            </a:pPr>
            <a:r>
              <a:rPr lang="en-US" sz="1400" noProof="1">
                <a:solidFill>
                  <a:prstClr val="black"/>
                </a:solidFill>
                <a:latin typeface="Calibri" pitchFamily="34" charset="0"/>
                <a:cs typeface="Calibri" pitchFamily="34" charset="0"/>
              </a:rPr>
              <a:t>For example, if a project involves the construction of a new plant, the project manager needs</a:t>
            </a:r>
          </a:p>
          <a:p>
            <a:pPr marL="136525" indent="-136525">
              <a:lnSpc>
                <a:spcPct val="95000"/>
              </a:lnSpc>
              <a:spcAft>
                <a:spcPct val="40000"/>
              </a:spcAft>
              <a:buClr>
                <a:srgbClr val="292929"/>
              </a:buClr>
              <a:buFont typeface="Arial" pitchFamily="34" charset="0"/>
              <a:buChar char="•"/>
              <a:defRPr/>
            </a:pPr>
            <a:r>
              <a:rPr lang="en-US" sz="1400" noProof="1">
                <a:solidFill>
                  <a:prstClr val="black"/>
                </a:solidFill>
                <a:latin typeface="Calibri" pitchFamily="34" charset="0"/>
                <a:cs typeface="Calibri" pitchFamily="34" charset="0"/>
              </a:rPr>
              <a:t>To know how the new plant will operate</a:t>
            </a:r>
          </a:p>
          <a:p>
            <a:pPr marL="136525" indent="-136525">
              <a:lnSpc>
                <a:spcPct val="95000"/>
              </a:lnSpc>
              <a:spcAft>
                <a:spcPct val="40000"/>
              </a:spcAft>
              <a:buClr>
                <a:srgbClr val="292929"/>
              </a:buClr>
              <a:buFont typeface="Arial" pitchFamily="34" charset="0"/>
              <a:buChar char="•"/>
              <a:defRPr/>
            </a:pPr>
            <a:r>
              <a:rPr lang="en-US" sz="1400" noProof="1">
                <a:solidFill>
                  <a:prstClr val="black"/>
                </a:solidFill>
                <a:latin typeface="Calibri" pitchFamily="34" charset="0"/>
                <a:cs typeface="Calibri" pitchFamily="34" charset="0"/>
              </a:rPr>
              <a:t>To understand the needs of the users of the new plant</a:t>
            </a:r>
          </a:p>
          <a:p>
            <a:pPr marL="136525" indent="-136525">
              <a:lnSpc>
                <a:spcPct val="95000"/>
              </a:lnSpc>
              <a:spcAft>
                <a:spcPct val="40000"/>
              </a:spcAft>
              <a:buClr>
                <a:srgbClr val="292929"/>
              </a:buClr>
              <a:buFont typeface="Arial" pitchFamily="34" charset="0"/>
              <a:buChar char="•"/>
              <a:defRPr/>
            </a:pPr>
            <a:r>
              <a:rPr lang="en-US" sz="1400" noProof="1">
                <a:solidFill>
                  <a:prstClr val="black"/>
                </a:solidFill>
                <a:latin typeface="Calibri" pitchFamily="34" charset="0"/>
                <a:cs typeface="Calibri" pitchFamily="34" charset="0"/>
              </a:rPr>
              <a:t>To understand why the client wants the new plant</a:t>
            </a:r>
          </a:p>
          <a:p>
            <a:pPr marL="136525" indent="-136525">
              <a:lnSpc>
                <a:spcPct val="95000"/>
              </a:lnSpc>
              <a:spcAft>
                <a:spcPct val="40000"/>
              </a:spcAft>
              <a:buClr>
                <a:srgbClr val="292929"/>
              </a:buClr>
              <a:buFont typeface="Arial" pitchFamily="34" charset="0"/>
              <a:buChar char="•"/>
              <a:defRPr/>
            </a:pPr>
            <a:r>
              <a:rPr lang="en-US" sz="1400" noProof="1">
                <a:solidFill>
                  <a:prstClr val="black"/>
                </a:solidFill>
                <a:latin typeface="Calibri" pitchFamily="34" charset="0"/>
                <a:cs typeface="Calibri" pitchFamily="34" charset="0"/>
              </a:rPr>
              <a:t>A clear view of what is involved in constructing the plant and what is expected of him</a:t>
            </a:r>
          </a:p>
          <a:p>
            <a:pPr marL="136525" indent="-136525">
              <a:lnSpc>
                <a:spcPct val="95000"/>
              </a:lnSpc>
              <a:spcAft>
                <a:spcPct val="40000"/>
              </a:spcAft>
              <a:buClr>
                <a:srgbClr val="292929"/>
              </a:buClr>
              <a:buFont typeface="Arial" pitchFamily="34" charset="0"/>
              <a:buChar char="•"/>
              <a:defRPr/>
            </a:pPr>
            <a:r>
              <a:rPr lang="en-US" sz="1400" noProof="1">
                <a:solidFill>
                  <a:prstClr val="black"/>
                </a:solidFill>
                <a:latin typeface="Calibri" pitchFamily="34" charset="0"/>
                <a:cs typeface="Calibri" pitchFamily="34" charset="0"/>
              </a:rPr>
              <a:t>To be sure the new plant will actually solve the problem at hand at hand or appropriately address the presenting opportunity. If the problem or opportunity has not been correctly identified, the plant, even if constructed successfully, would be a failure</a:t>
            </a:r>
          </a:p>
        </p:txBody>
      </p:sp>
      <p:sp>
        <p:nvSpPr>
          <p:cNvPr id="2" name="Footer Placeholder 1"/>
          <p:cNvSpPr>
            <a:spLocks noGrp="1"/>
          </p:cNvSpPr>
          <p:nvPr>
            <p:ph type="ftr" sz="quarter" idx="11"/>
          </p:nvPr>
        </p:nvSpPr>
        <p:spPr/>
        <p:txBody>
          <a:bodyPr/>
          <a:lstStyle/>
          <a:p>
            <a:pPr>
              <a:defRPr/>
            </a:pPr>
            <a:r>
              <a:rPr lang="en-IN" dirty="0">
                <a:solidFill>
                  <a:prstClr val="white">
                    <a:lumMod val="65000"/>
                  </a:prstClr>
                </a:solidFill>
              </a:rPr>
              <a:t>© ManagementStudyGuide.com. All rights reserved.</a:t>
            </a:r>
            <a:endParaRPr lang="en-US" dirty="0">
              <a:solidFill>
                <a:prstClr val="white">
                  <a:lumMod val="65000"/>
                </a:prstClr>
              </a:solidFill>
            </a:endParaRPr>
          </a:p>
        </p:txBody>
      </p:sp>
    </p:spTree>
    <p:extLst>
      <p:ext uri="{BB962C8B-B14F-4D97-AF65-F5344CB8AC3E}">
        <p14:creationId xmlns:p14="http://schemas.microsoft.com/office/powerpoint/2010/main" val="3967084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0" presetClass="path" presetSubtype="0" accel="50000" decel="50000" fill="hold" nodeType="withEffect">
                                  <p:stCondLst>
                                    <p:cond delay="0"/>
                                  </p:stCondLst>
                                  <p:childTnLst>
                                    <p:animMotion origin="layout" path="M -5.55556E-7 -3.9593E-6 L 0.14618 -0.2086 L 0.4941 -0.21068 " pathEditMode="relative" ptsTypes="AAA">
                                      <p:cBhvr>
                                        <p:cTn id="6" dur="1000" fill="hold"/>
                                        <p:tgtEl>
                                          <p:spTgt spid="6"/>
                                        </p:tgtEl>
                                        <p:attrNameLst>
                                          <p:attrName>ppt_x</p:attrName>
                                          <p:attrName>ppt_y</p:attrName>
                                        </p:attrNameLst>
                                      </p:cBhvr>
                                    </p:animMotion>
                                  </p:childTnLst>
                                </p:cTn>
                              </p:par>
                            </p:childTnLst>
                          </p:cTn>
                        </p:par>
                        <p:par>
                          <p:cTn id="7" fill="hold" nodeType="afterGroup">
                            <p:stCondLst>
                              <p:cond delay="1000"/>
                            </p:stCondLst>
                            <p:childTnLst>
                              <p:par>
                                <p:cTn id="8" presetID="42" presetClass="exit" presetSubtype="0" fill="hold" nodeType="afterEffect">
                                  <p:stCondLst>
                                    <p:cond delay="0"/>
                                  </p:stCondLst>
                                  <p:childTnLst>
                                    <p:animEffect transition="out" filter="fade">
                                      <p:cBhvr>
                                        <p:cTn id="9" dur="1000"/>
                                        <p:tgtEl>
                                          <p:spTgt spid="6"/>
                                        </p:tgtEl>
                                      </p:cBhvr>
                                    </p:animEffect>
                                    <p:anim calcmode="lin" valueType="num">
                                      <p:cBhvr>
                                        <p:cTn id="10" dur="1000"/>
                                        <p:tgtEl>
                                          <p:spTgt spid="6"/>
                                        </p:tgtEl>
                                        <p:attrNameLst>
                                          <p:attrName>ppt_x</p:attrName>
                                        </p:attrNameLst>
                                      </p:cBhvr>
                                      <p:tavLst>
                                        <p:tav tm="0">
                                          <p:val>
                                            <p:strVal val="ppt_x"/>
                                          </p:val>
                                        </p:tav>
                                        <p:tav tm="100000">
                                          <p:val>
                                            <p:strVal val="ppt_x"/>
                                          </p:val>
                                        </p:tav>
                                      </p:tavLst>
                                    </p:anim>
                                    <p:anim calcmode="lin" valueType="num">
                                      <p:cBhvr>
                                        <p:cTn id="11" dur="1000"/>
                                        <p:tgtEl>
                                          <p:spTgt spid="6"/>
                                        </p:tgtEl>
                                        <p:attrNameLst>
                                          <p:attrName>ppt_y</p:attrName>
                                        </p:attrNameLst>
                                      </p:cBhvr>
                                      <p:tavLst>
                                        <p:tav tm="0">
                                          <p:val>
                                            <p:strVal val="ppt_y"/>
                                          </p:val>
                                        </p:tav>
                                        <p:tav tm="100000">
                                          <p:val>
                                            <p:strVal val="ppt_y+.1"/>
                                          </p:val>
                                        </p:tav>
                                      </p:tavLst>
                                    </p:anim>
                                    <p:set>
                                      <p:cBhvr>
                                        <p:cTn id="12" dur="1"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a:bodyPr>
          <a:lstStyle/>
          <a:p>
            <a:pPr>
              <a:defRPr/>
            </a:pPr>
            <a:r>
              <a:rPr lang="en-GB" sz="3600" b="1" dirty="0">
                <a:effectLst>
                  <a:outerShdw blurRad="38100" dist="38100" dir="2700000" algn="tl">
                    <a:srgbClr val="000000">
                      <a:alpha val="43137"/>
                    </a:srgbClr>
                  </a:outerShdw>
                </a:effectLst>
              </a:rPr>
              <a:t>Delivery, Goals and Objectives</a:t>
            </a:r>
            <a:endParaRPr lang="en-US" sz="3600" b="1" dirty="0">
              <a:effectLst>
                <a:outerShdw blurRad="38100" dist="38100" dir="2700000" algn="tl">
                  <a:srgbClr val="000000">
                    <a:alpha val="43137"/>
                  </a:srgbClr>
                </a:outerShdw>
              </a:effectLst>
            </a:endParaRPr>
          </a:p>
        </p:txBody>
      </p:sp>
      <p:sp>
        <p:nvSpPr>
          <p:cNvPr id="30723" name="Content Placeholder 2"/>
          <p:cNvSpPr>
            <a:spLocks noGrp="1"/>
          </p:cNvSpPr>
          <p:nvPr>
            <p:ph idx="1"/>
          </p:nvPr>
        </p:nvSpPr>
        <p:spPr>
          <a:xfrm>
            <a:off x="2207568" y="1268761"/>
            <a:ext cx="8251032" cy="4543425"/>
          </a:xfrm>
        </p:spPr>
        <p:txBody>
          <a:bodyPr rtlCol="0">
            <a:noAutofit/>
          </a:bodyPr>
          <a:lstStyle/>
          <a:p>
            <a:pPr marL="118872" indent="0">
              <a:spcBef>
                <a:spcPts val="0"/>
              </a:spcBef>
              <a:buNone/>
              <a:defRPr/>
            </a:pPr>
            <a:r>
              <a:rPr lang="en-GB" dirty="0">
                <a:latin typeface="Arial" panose="020B0604020202020204" pitchFamily="34" charset="0"/>
                <a:cs typeface="Arial" panose="020B0604020202020204" pitchFamily="34" charset="0"/>
              </a:rPr>
              <a:t>All projects seek to deliver ‘something’</a:t>
            </a:r>
          </a:p>
          <a:p>
            <a:pPr marL="118872" indent="0">
              <a:spcBef>
                <a:spcPts val="0"/>
              </a:spcBef>
              <a:buNone/>
              <a:defRPr/>
            </a:pPr>
            <a:endParaRPr lang="en-GB" sz="1000" dirty="0">
              <a:latin typeface="Arial" panose="020B0604020202020204" pitchFamily="34" charset="0"/>
              <a:cs typeface="Arial" panose="020B0604020202020204" pitchFamily="34" charset="0"/>
            </a:endParaRPr>
          </a:p>
          <a:p>
            <a:pPr marL="118872" indent="0">
              <a:spcBef>
                <a:spcPts val="0"/>
              </a:spcBef>
              <a:buNone/>
              <a:defRPr/>
            </a:pPr>
            <a:r>
              <a:rPr lang="en-GB" sz="2800" dirty="0">
                <a:latin typeface="Arial" panose="020B0604020202020204" pitchFamily="34" charset="0"/>
                <a:cs typeface="Arial" panose="020B0604020202020204" pitchFamily="34" charset="0"/>
              </a:rPr>
              <a:t>How do we define ‘something’</a:t>
            </a: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18872" indent="0">
              <a:spcBef>
                <a:spcPts val="0"/>
              </a:spcBef>
              <a:buNone/>
              <a:defRPr/>
            </a:pPr>
            <a:endParaRPr lang="en-GB" sz="1000" dirty="0">
              <a:latin typeface="Arial" panose="020B0604020202020204" pitchFamily="34" charset="0"/>
              <a:cs typeface="Arial" panose="020B0604020202020204" pitchFamily="34" charset="0"/>
            </a:endParaRPr>
          </a:p>
          <a:p>
            <a:pPr marL="118872" indent="0">
              <a:spcBef>
                <a:spcPts val="0"/>
              </a:spcBef>
              <a:buNone/>
              <a:defRPr/>
            </a:pPr>
            <a:r>
              <a:rPr lang="en-GB" dirty="0">
                <a:latin typeface="Arial" panose="020B0604020202020204" pitchFamily="34" charset="0"/>
                <a:cs typeface="Arial" panose="020B0604020202020204" pitchFamily="34" charset="0"/>
              </a:rPr>
              <a:t>Start by defining the project Goals and Objectives</a:t>
            </a:r>
          </a:p>
          <a:p>
            <a:pPr marL="457200" lvl="1" indent="0">
              <a:buNone/>
              <a:defRPr/>
            </a:pPr>
            <a:r>
              <a:rPr lang="en-GB" b="1" dirty="0">
                <a:latin typeface="Arial" panose="020B0604020202020204" pitchFamily="34" charset="0"/>
                <a:cs typeface="Arial" panose="020B0604020202020204" pitchFamily="34" charset="0"/>
              </a:rPr>
              <a:t>Goal</a:t>
            </a:r>
            <a:r>
              <a:rPr lang="en-GB" dirty="0">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 </a:t>
            </a:r>
          </a:p>
          <a:p>
            <a:pPr marL="768096" lvl="2" indent="0">
              <a:buClr>
                <a:schemeClr val="accent3"/>
              </a:buClr>
              <a:buNone/>
              <a:defRPr/>
            </a:pPr>
            <a:r>
              <a:rPr lang="en-GB" sz="2800" dirty="0">
                <a:latin typeface="Arial" panose="020B0604020202020204" pitchFamily="34" charset="0"/>
                <a:cs typeface="Arial" panose="020B0604020202020204" pitchFamily="34" charset="0"/>
              </a:rPr>
              <a:t>Defines the final deliverable(s), outcome(s) or state at completion of the project</a:t>
            </a:r>
          </a:p>
          <a:p>
            <a:pPr marL="457200" lvl="1" indent="0">
              <a:buNone/>
              <a:defRPr/>
            </a:pPr>
            <a:r>
              <a:rPr lang="en-GB" b="1" dirty="0">
                <a:latin typeface="Arial" panose="020B0604020202020204" pitchFamily="34" charset="0"/>
                <a:cs typeface="Arial" panose="020B0604020202020204" pitchFamily="34" charset="0"/>
              </a:rPr>
              <a:t>Objectives</a:t>
            </a:r>
            <a:r>
              <a:rPr lang="en-GB" dirty="0">
                <a:latin typeface="Arial" panose="020B0604020202020204" pitchFamily="34" charset="0"/>
                <a:cs typeface="Arial" panose="020B0604020202020204" pitchFamily="34" charset="0"/>
              </a:rPr>
              <a:t>:</a:t>
            </a:r>
            <a:r>
              <a:rPr lang="en-GB" sz="3200" dirty="0">
                <a:latin typeface="Arial" panose="020B0604020202020204" pitchFamily="34" charset="0"/>
                <a:cs typeface="Arial" panose="020B0604020202020204" pitchFamily="34" charset="0"/>
              </a:rPr>
              <a:t> </a:t>
            </a:r>
          </a:p>
          <a:p>
            <a:pPr marL="768096" lvl="2" indent="0">
              <a:buClr>
                <a:schemeClr val="accent3"/>
              </a:buClr>
              <a:buNone/>
              <a:defRPr/>
            </a:pPr>
            <a:r>
              <a:rPr lang="en-GB" sz="2800" dirty="0">
                <a:latin typeface="Arial" panose="020B0604020202020204" pitchFamily="34" charset="0"/>
                <a:cs typeface="Arial" panose="020B0604020202020204" pitchFamily="34" charset="0"/>
              </a:rPr>
              <a:t> Define the boundaries of the goal</a:t>
            </a:r>
          </a:p>
          <a:p>
            <a:pPr marL="768096" lvl="2" indent="0">
              <a:buClr>
                <a:schemeClr val="accent3"/>
              </a:buClr>
              <a:buNone/>
              <a:defRPr/>
            </a:pPr>
            <a:r>
              <a:rPr lang="en-GB" sz="2800" dirty="0">
                <a:latin typeface="Arial" panose="020B0604020202020204" pitchFamily="34" charset="0"/>
                <a:cs typeface="Arial" panose="020B0604020202020204" pitchFamily="34" charset="0"/>
              </a:rPr>
              <a:t>Specify some future state or deliverable</a:t>
            </a:r>
          </a:p>
        </p:txBody>
      </p:sp>
      <p:sp>
        <p:nvSpPr>
          <p:cNvPr id="6"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1B7DF-3D5B-4F94-89BA-A1CB63132D69}" type="slidenum">
              <a:rPr kumimoji="0" lang="en-GB" sz="1200" b="0" i="0" u="none" strike="noStrike" kern="1200" cap="none" spc="0" normalizeH="0" baseline="0" noProof="0">
                <a:ln>
                  <a:noFill/>
                </a:ln>
                <a:solidFill>
                  <a:prstClr val="black">
                    <a:tint val="75000"/>
                  </a:prstClr>
                </a:solidFill>
                <a:effectLst/>
                <a:uLnTx/>
                <a:uFillTx/>
                <a:latin typeface="Times New Roman"/>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Times New Roman"/>
              <a:ea typeface="+mn-ea"/>
              <a:cs typeface="+mn-cs"/>
            </a:endParaRP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7"/>
          <p:cNvSpPr txBox="1"/>
          <p:nvPr/>
        </p:nvSpPr>
        <p:spPr>
          <a:xfrm>
            <a:off x="9408368" y="6451253"/>
            <a:ext cx="1072704"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AC 1.2</a:t>
            </a:r>
          </a:p>
        </p:txBody>
      </p:sp>
    </p:spTree>
    <p:extLst>
      <p:ext uri="{BB962C8B-B14F-4D97-AF65-F5344CB8AC3E}">
        <p14:creationId xmlns:p14="http://schemas.microsoft.com/office/powerpoint/2010/main" val="411416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0" end="0"/>
                                            </p:txEl>
                                          </p:spTgt>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2" end="2"/>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4" end="4"/>
                                            </p:txEl>
                                          </p:spTgt>
                                        </p:tgtEl>
                                        <p:attrNameLst>
                                          <p:attrName>ppt_c</p:attrName>
                                        </p:attrNameLst>
                                      </p:cBhvr>
                                      <p:to>
                                        <a:schemeClr val="tx1"/>
                                      </p:to>
                                    </p:animClr>
                                  </p:subTnLst>
                                </p:cTn>
                              </p:par>
                              <p:par>
                                <p:cTn id="15" presetID="1" presetClass="entr" presetSubtype="0" fill="hold" grpId="0" nodeType="withEffect">
                                  <p:stCondLst>
                                    <p:cond delay="0"/>
                                  </p:stCondLst>
                                  <p:childTnLst>
                                    <p:set>
                                      <p:cBhvr>
                                        <p:cTn id="16" dur="1" fill="hold">
                                          <p:stCondLst>
                                            <p:cond delay="0"/>
                                          </p:stCondLst>
                                        </p:cTn>
                                        <p:tgtEl>
                                          <p:spTgt spid="3072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5" end="5"/>
                                            </p:txEl>
                                          </p:spTgt>
                                        </p:tgtEl>
                                        <p:attrNameLst>
                                          <p:attrName>ppt_c</p:attrName>
                                        </p:attrNameLst>
                                      </p:cBhvr>
                                      <p:to>
                                        <a:schemeClr val="tx1"/>
                                      </p:to>
                                    </p:animClr>
                                  </p:subTnLst>
                                </p:cTn>
                              </p:par>
                              <p:par>
                                <p:cTn id="17" presetID="1" presetClass="entr" presetSubtype="0" fill="hold" grpId="0" nodeType="with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6" end="6"/>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3072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7" end="7"/>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3072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8" end="8"/>
                                            </p:txEl>
                                          </p:spTgt>
                                        </p:tgtEl>
                                        <p:attrNameLst>
                                          <p:attrName>ppt_c</p:attrName>
                                        </p:attrNameLst>
                                      </p:cBhvr>
                                      <p:to>
                                        <a:schemeClr val="tx1"/>
                                      </p:to>
                                    </p:animClr>
                                  </p:subTnLst>
                                </p:cTn>
                              </p:par>
                              <p:par>
                                <p:cTn id="23" presetID="1" presetClass="entr" presetSubtype="0" fill="hold" grpId="0" nodeType="withEffect">
                                  <p:stCondLst>
                                    <p:cond delay="0"/>
                                  </p:stCondLst>
                                  <p:childTnLst>
                                    <p:set>
                                      <p:cBhvr>
                                        <p:cTn id="24" dur="1" fill="hold">
                                          <p:stCondLst>
                                            <p:cond delay="0"/>
                                          </p:stCondLst>
                                        </p:cTn>
                                        <p:tgtEl>
                                          <p:spTgt spid="3072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30723">
                                            <p:txEl>
                                              <p:pRg st="9" end="9"/>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US" dirty="0" smtClean="0">
                <a:latin typeface="Calibri" pitchFamily="34" charset="0"/>
                <a:cs typeface="Calibri" pitchFamily="34" charset="0"/>
              </a:rPr>
              <a:t>The Project ‘SMART’</a:t>
            </a:r>
          </a:p>
        </p:txBody>
      </p:sp>
      <p:sp>
        <p:nvSpPr>
          <p:cNvPr id="16" name="Rectangle 15"/>
          <p:cNvSpPr/>
          <p:nvPr/>
        </p:nvSpPr>
        <p:spPr>
          <a:xfrm>
            <a:off x="2633664" y="1046164"/>
            <a:ext cx="7373937" cy="706437"/>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400" dirty="0">
                <a:solidFill>
                  <a:prstClr val="black"/>
                </a:solidFill>
                <a:latin typeface="Calibri" pitchFamily="34" charset="0"/>
                <a:cs typeface="Calibri" pitchFamily="34" charset="0"/>
              </a:rPr>
              <a:t>The objectives must be  so clear and well defined that anyone with a basic knowledge of project area can understand them. They must precisely define what the project will do and will </a:t>
            </a:r>
            <a:r>
              <a:rPr lang="en-US" sz="1400" b="1" dirty="0">
                <a:solidFill>
                  <a:prstClr val="black"/>
                </a:solidFill>
                <a:latin typeface="Calibri" pitchFamily="34" charset="0"/>
                <a:cs typeface="Calibri" pitchFamily="34" charset="0"/>
              </a:rPr>
              <a:t>not</a:t>
            </a:r>
            <a:r>
              <a:rPr lang="en-US" sz="1400" dirty="0">
                <a:solidFill>
                  <a:prstClr val="black"/>
                </a:solidFill>
                <a:latin typeface="Calibri" pitchFamily="34" charset="0"/>
                <a:cs typeface="Calibri" pitchFamily="34" charset="0"/>
              </a:rPr>
              <a:t> do</a:t>
            </a:r>
            <a:endParaRPr lang="en-IN" sz="1400" dirty="0">
              <a:solidFill>
                <a:prstClr val="black"/>
              </a:solidFill>
              <a:latin typeface="Calibri" pitchFamily="34" charset="0"/>
              <a:cs typeface="Calibri" pitchFamily="34" charset="0"/>
            </a:endParaRPr>
          </a:p>
        </p:txBody>
      </p:sp>
      <p:sp>
        <p:nvSpPr>
          <p:cNvPr id="17" name="Rectangle 16"/>
          <p:cNvSpPr/>
          <p:nvPr/>
        </p:nvSpPr>
        <p:spPr>
          <a:xfrm>
            <a:off x="1905000" y="685800"/>
            <a:ext cx="8123238" cy="3238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400" b="1" dirty="0">
                <a:solidFill>
                  <a:srgbClr val="FF0000"/>
                </a:solidFill>
                <a:latin typeface="Calibri" pitchFamily="34" charset="0"/>
                <a:cs typeface="Calibri" pitchFamily="34" charset="0"/>
              </a:rPr>
              <a:t>S</a:t>
            </a:r>
            <a:r>
              <a:rPr lang="en-IN" sz="1400" b="1" dirty="0">
                <a:solidFill>
                  <a:prstClr val="white"/>
                </a:solidFill>
                <a:latin typeface="Calibri" pitchFamily="34" charset="0"/>
                <a:cs typeface="Calibri" pitchFamily="34" charset="0"/>
              </a:rPr>
              <a:t>PECIFIC</a:t>
            </a:r>
          </a:p>
        </p:txBody>
      </p:sp>
      <p:sp>
        <p:nvSpPr>
          <p:cNvPr id="18" name="Rectangle 17"/>
          <p:cNvSpPr/>
          <p:nvPr/>
        </p:nvSpPr>
        <p:spPr>
          <a:xfrm>
            <a:off x="2633664" y="2189164"/>
            <a:ext cx="7373937" cy="706437"/>
          </a:xfrm>
          <a:prstGeom prst="rect">
            <a:avLst/>
          </a:prstGeom>
          <a:noFill/>
          <a:ln w="28575">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400" dirty="0">
                <a:solidFill>
                  <a:prstClr val="black"/>
                </a:solidFill>
                <a:latin typeface="Calibri" pitchFamily="34" charset="0"/>
                <a:cs typeface="Calibri" pitchFamily="34" charset="0"/>
              </a:rPr>
              <a:t>Objectives must be defined in measurable terms. If they cannot be measured, they are too ambiguous and fuzzy and you need to define them more clearly. To be successful, you must be able to measure and report on the progress</a:t>
            </a:r>
            <a:endParaRPr lang="en-IN" sz="1400" dirty="0">
              <a:solidFill>
                <a:prstClr val="black"/>
              </a:solidFill>
              <a:latin typeface="Calibri" pitchFamily="34" charset="0"/>
              <a:cs typeface="Calibri" pitchFamily="34" charset="0"/>
            </a:endParaRPr>
          </a:p>
        </p:txBody>
      </p:sp>
      <p:sp>
        <p:nvSpPr>
          <p:cNvPr id="19" name="Rectangle 18"/>
          <p:cNvSpPr/>
          <p:nvPr/>
        </p:nvSpPr>
        <p:spPr>
          <a:xfrm>
            <a:off x="1905000" y="1828800"/>
            <a:ext cx="8123238" cy="32385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400" b="1" dirty="0">
                <a:solidFill>
                  <a:srgbClr val="FF0000"/>
                </a:solidFill>
                <a:latin typeface="Calibri" pitchFamily="34" charset="0"/>
                <a:cs typeface="Calibri" pitchFamily="34" charset="0"/>
              </a:rPr>
              <a:t>M</a:t>
            </a:r>
            <a:r>
              <a:rPr lang="en-IN" sz="1400" b="1" dirty="0">
                <a:solidFill>
                  <a:prstClr val="white"/>
                </a:solidFill>
                <a:latin typeface="Calibri" pitchFamily="34" charset="0"/>
                <a:cs typeface="Calibri" pitchFamily="34" charset="0"/>
              </a:rPr>
              <a:t>EASURABLE</a:t>
            </a:r>
          </a:p>
        </p:txBody>
      </p:sp>
      <p:sp>
        <p:nvSpPr>
          <p:cNvPr id="20" name="Rectangle 19"/>
          <p:cNvSpPr/>
          <p:nvPr/>
        </p:nvSpPr>
        <p:spPr>
          <a:xfrm>
            <a:off x="2633664" y="3346450"/>
            <a:ext cx="7373937" cy="692150"/>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400" dirty="0">
                <a:solidFill>
                  <a:prstClr val="black"/>
                </a:solidFill>
                <a:latin typeface="Calibri" pitchFamily="34" charset="0"/>
                <a:cs typeface="Calibri" pitchFamily="34" charset="0"/>
              </a:rPr>
              <a:t>The Project Manager, clients, and customers must agree on the project objectives. There must be agreement that the end result will solve the problem or respond to the opportunity defined</a:t>
            </a:r>
            <a:endParaRPr lang="en-IN" sz="1400" dirty="0">
              <a:solidFill>
                <a:prstClr val="black"/>
              </a:solidFill>
              <a:latin typeface="Calibri" pitchFamily="34" charset="0"/>
              <a:cs typeface="Calibri" pitchFamily="34" charset="0"/>
            </a:endParaRPr>
          </a:p>
        </p:txBody>
      </p:sp>
      <p:sp>
        <p:nvSpPr>
          <p:cNvPr id="21" name="Rectangle 20"/>
          <p:cNvSpPr/>
          <p:nvPr/>
        </p:nvSpPr>
        <p:spPr>
          <a:xfrm>
            <a:off x="1905000" y="2986088"/>
            <a:ext cx="8123238" cy="32385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400" b="1" dirty="0">
                <a:solidFill>
                  <a:srgbClr val="FF0000"/>
                </a:solidFill>
                <a:latin typeface="Calibri" pitchFamily="34" charset="0"/>
                <a:cs typeface="Calibri" pitchFamily="34" charset="0"/>
              </a:rPr>
              <a:t>A</a:t>
            </a:r>
            <a:r>
              <a:rPr lang="en-IN" sz="1400" b="1" dirty="0">
                <a:solidFill>
                  <a:prstClr val="white"/>
                </a:solidFill>
                <a:latin typeface="Calibri" pitchFamily="34" charset="0"/>
                <a:cs typeface="Calibri" pitchFamily="34" charset="0"/>
              </a:rPr>
              <a:t>GREED UPON</a:t>
            </a:r>
          </a:p>
        </p:txBody>
      </p:sp>
      <p:sp>
        <p:nvSpPr>
          <p:cNvPr id="22" name="Rectangle 21"/>
          <p:cNvSpPr/>
          <p:nvPr/>
        </p:nvSpPr>
        <p:spPr>
          <a:xfrm>
            <a:off x="2633664" y="4495800"/>
            <a:ext cx="7373937" cy="755650"/>
          </a:xfrm>
          <a:prstGeom prst="rect">
            <a:avLst/>
          </a:prstGeom>
          <a:noFill/>
          <a:ln w="285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400" dirty="0">
                <a:solidFill>
                  <a:prstClr val="black"/>
                </a:solidFill>
                <a:latin typeface="Calibri" pitchFamily="34" charset="0"/>
                <a:cs typeface="Calibri" pitchFamily="34" charset="0"/>
              </a:rPr>
              <a:t>The Project objectives must be possible to achieve, given that available resources, knowledge, skills and time. It might take some time and energy to negotiate project objectives that are realistic</a:t>
            </a:r>
            <a:endParaRPr lang="en-IN" sz="1400" dirty="0">
              <a:solidFill>
                <a:prstClr val="black"/>
              </a:solidFill>
              <a:latin typeface="Calibri" pitchFamily="34" charset="0"/>
              <a:cs typeface="Calibri" pitchFamily="34" charset="0"/>
            </a:endParaRPr>
          </a:p>
        </p:txBody>
      </p:sp>
      <p:sp>
        <p:nvSpPr>
          <p:cNvPr id="23" name="Rectangle 22"/>
          <p:cNvSpPr/>
          <p:nvPr/>
        </p:nvSpPr>
        <p:spPr>
          <a:xfrm>
            <a:off x="1905000" y="4135438"/>
            <a:ext cx="8123238" cy="32385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400" b="1" dirty="0">
                <a:solidFill>
                  <a:srgbClr val="FF0000"/>
                </a:solidFill>
                <a:latin typeface="Calibri" pitchFamily="34" charset="0"/>
                <a:cs typeface="Calibri" pitchFamily="34" charset="0"/>
              </a:rPr>
              <a:t>R</a:t>
            </a:r>
            <a:r>
              <a:rPr lang="en-IN" sz="1400" b="1" dirty="0">
                <a:solidFill>
                  <a:prstClr val="white"/>
                </a:solidFill>
                <a:latin typeface="Calibri" pitchFamily="34" charset="0"/>
                <a:cs typeface="Calibri" pitchFamily="34" charset="0"/>
              </a:rPr>
              <a:t>EALISTIC</a:t>
            </a:r>
          </a:p>
        </p:txBody>
      </p:sp>
      <p:sp>
        <p:nvSpPr>
          <p:cNvPr id="24" name="Rectangle 23"/>
          <p:cNvSpPr/>
          <p:nvPr/>
        </p:nvSpPr>
        <p:spPr>
          <a:xfrm>
            <a:off x="2633664" y="5645150"/>
            <a:ext cx="7373937" cy="755650"/>
          </a:xfrm>
          <a:prstGeom prst="rect">
            <a:avLst/>
          </a:prstGeom>
          <a:noFill/>
          <a:ln w="2857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US" sz="1400" dirty="0">
                <a:solidFill>
                  <a:prstClr val="black"/>
                </a:solidFill>
                <a:latin typeface="Calibri" pitchFamily="34" charset="0"/>
                <a:cs typeface="Calibri" pitchFamily="34" charset="0"/>
              </a:rPr>
              <a:t>The objectives need to be framed within clear time (cost) goals. Define how much time (budget) is available and if there is any flexibility</a:t>
            </a:r>
            <a:endParaRPr lang="en-IN" sz="1400" dirty="0">
              <a:solidFill>
                <a:prstClr val="black"/>
              </a:solidFill>
              <a:latin typeface="Calibri" pitchFamily="34" charset="0"/>
              <a:cs typeface="Calibri" pitchFamily="34" charset="0"/>
            </a:endParaRPr>
          </a:p>
        </p:txBody>
      </p:sp>
      <p:sp>
        <p:nvSpPr>
          <p:cNvPr id="25" name="Rectangle 24"/>
          <p:cNvSpPr/>
          <p:nvPr/>
        </p:nvSpPr>
        <p:spPr>
          <a:xfrm>
            <a:off x="1905000" y="5284788"/>
            <a:ext cx="8123238" cy="32385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IN" sz="1400" b="1" dirty="0">
                <a:solidFill>
                  <a:srgbClr val="FF0000"/>
                </a:solidFill>
                <a:latin typeface="Calibri" pitchFamily="34" charset="0"/>
                <a:cs typeface="Calibri" pitchFamily="34" charset="0"/>
              </a:rPr>
              <a:t>T</a:t>
            </a:r>
            <a:r>
              <a:rPr lang="en-IN" sz="1400" b="1" dirty="0">
                <a:solidFill>
                  <a:prstClr val="black"/>
                </a:solidFill>
                <a:latin typeface="Calibri" pitchFamily="34" charset="0"/>
                <a:cs typeface="Calibri" pitchFamily="34" charset="0"/>
              </a:rPr>
              <a:t>IME (COST) LIMITED</a:t>
            </a:r>
          </a:p>
        </p:txBody>
      </p:sp>
    </p:spTree>
    <p:extLst>
      <p:ext uri="{BB962C8B-B14F-4D97-AF65-F5344CB8AC3E}">
        <p14:creationId xmlns:p14="http://schemas.microsoft.com/office/powerpoint/2010/main" val="1759455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US" dirty="0" smtClean="0">
                <a:latin typeface="Calibri" pitchFamily="34" charset="0"/>
                <a:cs typeface="Calibri" pitchFamily="34" charset="0"/>
              </a:rPr>
              <a:t>Project ‘Triangle</a:t>
            </a:r>
            <a:r>
              <a:rPr lang="en-US" dirty="0" smtClean="0">
                <a:latin typeface="Calibri" pitchFamily="34" charset="0"/>
                <a:cs typeface="Calibri" pitchFamily="34" charset="0"/>
              </a:rPr>
              <a:t>’/ Iron Triangle</a:t>
            </a:r>
            <a:endParaRPr lang="en-US" dirty="0" smtClean="0">
              <a:latin typeface="Calibri" pitchFamily="34" charset="0"/>
              <a:cs typeface="Calibri" pitchFamily="34" charset="0"/>
            </a:endParaRPr>
          </a:p>
        </p:txBody>
      </p:sp>
      <p:sp>
        <p:nvSpPr>
          <p:cNvPr id="3" name="Isosceles Triangle 2"/>
          <p:cNvSpPr/>
          <p:nvPr/>
        </p:nvSpPr>
        <p:spPr>
          <a:xfrm>
            <a:off x="2057400" y="1838325"/>
            <a:ext cx="4114800" cy="297180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Arial"/>
            </a:endParaRPr>
          </a:p>
        </p:txBody>
      </p:sp>
      <p:sp>
        <p:nvSpPr>
          <p:cNvPr id="200" name="TextBox 199"/>
          <p:cNvSpPr txBox="1"/>
          <p:nvPr/>
        </p:nvSpPr>
        <p:spPr>
          <a:xfrm>
            <a:off x="1981200" y="4886325"/>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Cost</a:t>
            </a:r>
          </a:p>
        </p:txBody>
      </p:sp>
      <p:sp>
        <p:nvSpPr>
          <p:cNvPr id="201" name="TextBox 200"/>
          <p:cNvSpPr txBox="1"/>
          <p:nvPr/>
        </p:nvSpPr>
        <p:spPr>
          <a:xfrm>
            <a:off x="4953000" y="4886326"/>
            <a:ext cx="1524000" cy="584775"/>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Quality Performance</a:t>
            </a:r>
          </a:p>
        </p:txBody>
      </p:sp>
      <p:sp>
        <p:nvSpPr>
          <p:cNvPr id="202" name="TextBox 201"/>
          <p:cNvSpPr txBox="1"/>
          <p:nvPr/>
        </p:nvSpPr>
        <p:spPr>
          <a:xfrm>
            <a:off x="3810000" y="1379538"/>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Time</a:t>
            </a:r>
          </a:p>
        </p:txBody>
      </p:sp>
      <p:sp>
        <p:nvSpPr>
          <p:cNvPr id="203" name="TextBox 202"/>
          <p:cNvSpPr txBox="1"/>
          <p:nvPr/>
        </p:nvSpPr>
        <p:spPr>
          <a:xfrm>
            <a:off x="3543300" y="2524125"/>
            <a:ext cx="1143000" cy="1862138"/>
          </a:xfrm>
          <a:prstGeom prst="rect">
            <a:avLst/>
          </a:prstGeom>
          <a:noFill/>
        </p:spPr>
        <p:txBody>
          <a:bodyPr>
            <a:spAutoFit/>
          </a:bodyPr>
          <a:lstStyle/>
          <a:p>
            <a:pPr>
              <a:defRPr/>
            </a:pPr>
            <a:r>
              <a:rPr lang="en-US" sz="11500" b="1" dirty="0">
                <a:solidFill>
                  <a:srgbClr val="000066"/>
                </a:solidFill>
                <a:latin typeface="Arial"/>
                <a:cs typeface="Arial" charset="0"/>
              </a:rPr>
              <a:t>S</a:t>
            </a:r>
          </a:p>
        </p:txBody>
      </p:sp>
      <p:sp>
        <p:nvSpPr>
          <p:cNvPr id="204" name="TextBox 203"/>
          <p:cNvSpPr txBox="1"/>
          <p:nvPr/>
        </p:nvSpPr>
        <p:spPr>
          <a:xfrm>
            <a:off x="3733800" y="4067175"/>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Safety</a:t>
            </a:r>
          </a:p>
        </p:txBody>
      </p:sp>
      <p:sp>
        <p:nvSpPr>
          <p:cNvPr id="4" name="Oval 3"/>
          <p:cNvSpPr/>
          <p:nvPr/>
        </p:nvSpPr>
        <p:spPr>
          <a:xfrm>
            <a:off x="3962400" y="1686580"/>
            <a:ext cx="304800" cy="304800"/>
          </a:xfrm>
          <a:prstGeom prst="ellipse">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Arial"/>
            </a:endParaRPr>
          </a:p>
        </p:txBody>
      </p:sp>
      <p:sp>
        <p:nvSpPr>
          <p:cNvPr id="207" name="Rectangle 206"/>
          <p:cNvSpPr>
            <a:spLocks noChangeArrowheads="1"/>
          </p:cNvSpPr>
          <p:nvPr/>
        </p:nvSpPr>
        <p:spPr bwMode="auto">
          <a:xfrm>
            <a:off x="6624637" y="1125538"/>
            <a:ext cx="3586162" cy="1066800"/>
          </a:xfrm>
          <a:prstGeom prst="rect">
            <a:avLst/>
          </a:prstGeom>
          <a:solidFill>
            <a:schemeClr val="bg1">
              <a:lumMod val="95000"/>
            </a:schemeClr>
          </a:solidFill>
          <a:ln>
            <a:noFill/>
          </a:ln>
          <a:effectLst>
            <a:outerShdw blurRad="40000" dist="23000" dir="5400000" rotWithShape="0">
              <a:srgbClr val="808080">
                <a:alpha val="34999"/>
              </a:srgbClr>
            </a:outerShdw>
          </a:effectLst>
          <a:extLst/>
        </p:spPr>
        <p:txBody>
          <a:bodyPr anchor="ctr"/>
          <a:lstStyle/>
          <a:p>
            <a:pPr>
              <a:defRPr/>
            </a:pPr>
            <a:r>
              <a:rPr lang="en-US" sz="1600" b="1" dirty="0">
                <a:solidFill>
                  <a:srgbClr val="000066"/>
                </a:solidFill>
                <a:latin typeface="Calibri" pitchFamily="34" charset="0"/>
                <a:cs typeface="Calibri" pitchFamily="34" charset="0"/>
              </a:rPr>
              <a:t>Broadly these objectives, which are usually defined as part of the business case and set out in the project brief, most meet three fundamental criteria:</a:t>
            </a:r>
          </a:p>
        </p:txBody>
      </p:sp>
      <p:grpSp>
        <p:nvGrpSpPr>
          <p:cNvPr id="25" name="Group 24"/>
          <p:cNvGrpSpPr>
            <a:grpSpLocks/>
          </p:cNvGrpSpPr>
          <p:nvPr/>
        </p:nvGrpSpPr>
        <p:grpSpPr bwMode="auto">
          <a:xfrm>
            <a:off x="6624637" y="2298702"/>
            <a:ext cx="3586162" cy="1084263"/>
            <a:chOff x="4948237" y="2240529"/>
            <a:chExt cx="3586164" cy="1084352"/>
          </a:xfrm>
        </p:grpSpPr>
        <p:sp>
          <p:nvSpPr>
            <p:cNvPr id="206" name="Rectangle 205"/>
            <p:cNvSpPr>
              <a:spLocks noChangeArrowheads="1"/>
            </p:cNvSpPr>
            <p:nvPr/>
          </p:nvSpPr>
          <p:spPr bwMode="auto">
            <a:xfrm rot="16200000">
              <a:off x="6199143" y="989623"/>
              <a:ext cx="1084352" cy="358616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a:extLst/>
          </p:spPr>
          <p:txBody>
            <a:bodyPr anchor="ctr"/>
            <a:lstStyle/>
            <a:p>
              <a:pPr algn="ctr">
                <a:defRPr/>
              </a:pPr>
              <a:endParaRPr lang="en-US" sz="1600" dirty="0">
                <a:solidFill>
                  <a:prstClr val="white"/>
                </a:solidFill>
                <a:latin typeface="Calibri" pitchFamily="34" charset="0"/>
                <a:cs typeface="Calibri" pitchFamily="34" charset="0"/>
              </a:endParaRPr>
            </a:p>
          </p:txBody>
        </p:sp>
        <p:sp>
          <p:nvSpPr>
            <p:cNvPr id="208" name="TextBox 207"/>
            <p:cNvSpPr txBox="1"/>
            <p:nvPr/>
          </p:nvSpPr>
          <p:spPr>
            <a:xfrm>
              <a:off x="4953000" y="2591395"/>
              <a:ext cx="3505202" cy="584823"/>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The project must be completed on time</a:t>
              </a:r>
            </a:p>
          </p:txBody>
        </p:sp>
      </p:grpSp>
      <p:grpSp>
        <p:nvGrpSpPr>
          <p:cNvPr id="26" name="Group 25"/>
          <p:cNvGrpSpPr>
            <a:grpSpLocks/>
          </p:cNvGrpSpPr>
          <p:nvPr/>
        </p:nvGrpSpPr>
        <p:grpSpPr bwMode="auto">
          <a:xfrm>
            <a:off x="6624637" y="3489327"/>
            <a:ext cx="3586162" cy="1084263"/>
            <a:chOff x="4948237" y="3430405"/>
            <a:chExt cx="3586164" cy="1084352"/>
          </a:xfrm>
        </p:grpSpPr>
        <p:sp>
          <p:nvSpPr>
            <p:cNvPr id="209" name="Rectangle 208"/>
            <p:cNvSpPr>
              <a:spLocks noChangeArrowheads="1"/>
            </p:cNvSpPr>
            <p:nvPr/>
          </p:nvSpPr>
          <p:spPr bwMode="auto">
            <a:xfrm rot="16200000">
              <a:off x="6199143" y="2179499"/>
              <a:ext cx="1084352" cy="358616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a:extLst/>
          </p:spPr>
          <p:txBody>
            <a:bodyPr anchor="ctr"/>
            <a:lstStyle/>
            <a:p>
              <a:pPr algn="ctr">
                <a:defRPr/>
              </a:pPr>
              <a:endParaRPr lang="en-US" sz="1600" dirty="0">
                <a:solidFill>
                  <a:prstClr val="white"/>
                </a:solidFill>
                <a:latin typeface="Calibri" pitchFamily="34" charset="0"/>
                <a:cs typeface="Calibri" pitchFamily="34" charset="0"/>
              </a:endParaRPr>
            </a:p>
          </p:txBody>
        </p:sp>
        <p:sp>
          <p:nvSpPr>
            <p:cNvPr id="210" name="TextBox 209"/>
            <p:cNvSpPr txBox="1"/>
            <p:nvPr/>
          </p:nvSpPr>
          <p:spPr>
            <a:xfrm>
              <a:off x="4953000" y="3733642"/>
              <a:ext cx="3505202" cy="584823"/>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The project must be accomplished within the budgeted cost</a:t>
              </a:r>
            </a:p>
          </p:txBody>
        </p:sp>
      </p:grpSp>
      <p:grpSp>
        <p:nvGrpSpPr>
          <p:cNvPr id="27" name="Group 26"/>
          <p:cNvGrpSpPr>
            <a:grpSpLocks/>
          </p:cNvGrpSpPr>
          <p:nvPr/>
        </p:nvGrpSpPr>
        <p:grpSpPr bwMode="auto">
          <a:xfrm>
            <a:off x="6624637" y="4706938"/>
            <a:ext cx="3586162" cy="1084262"/>
            <a:chOff x="4948238" y="4648201"/>
            <a:chExt cx="3586164" cy="1084352"/>
          </a:xfrm>
        </p:grpSpPr>
        <p:sp>
          <p:nvSpPr>
            <p:cNvPr id="211" name="Rectangle 210"/>
            <p:cNvSpPr>
              <a:spLocks noChangeArrowheads="1"/>
            </p:cNvSpPr>
            <p:nvPr/>
          </p:nvSpPr>
          <p:spPr bwMode="auto">
            <a:xfrm rot="16200000">
              <a:off x="6199144" y="3397295"/>
              <a:ext cx="1084352" cy="3586164"/>
            </a:xfrm>
            <a:prstGeom prst="rect">
              <a:avLst/>
            </a:prstGeom>
            <a:solidFill>
              <a:schemeClr val="tx2">
                <a:lumMod val="20000"/>
                <a:lumOff val="80000"/>
              </a:schemeClr>
            </a:solidFill>
            <a:ln>
              <a:noFill/>
            </a:ln>
            <a:effectLst>
              <a:outerShdw blurRad="40000" dist="23000" dir="5400000" rotWithShape="0">
                <a:srgbClr val="808080">
                  <a:alpha val="34999"/>
                </a:srgbClr>
              </a:outerShdw>
            </a:effectLst>
            <a:extLst/>
          </p:spPr>
          <p:txBody>
            <a:bodyPr anchor="ctr"/>
            <a:lstStyle/>
            <a:p>
              <a:pPr algn="ctr">
                <a:defRPr/>
              </a:pPr>
              <a:endParaRPr lang="en-US" sz="1600" dirty="0">
                <a:solidFill>
                  <a:prstClr val="white"/>
                </a:solidFill>
                <a:latin typeface="Calibri" pitchFamily="34" charset="0"/>
                <a:cs typeface="Calibri" pitchFamily="34" charset="0"/>
              </a:endParaRPr>
            </a:p>
          </p:txBody>
        </p:sp>
        <p:sp>
          <p:nvSpPr>
            <p:cNvPr id="212" name="TextBox 211"/>
            <p:cNvSpPr txBox="1"/>
            <p:nvPr/>
          </p:nvSpPr>
          <p:spPr>
            <a:xfrm>
              <a:off x="4953000" y="4951438"/>
              <a:ext cx="3505202" cy="58482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The project must meet the prescribed quality requirements</a:t>
              </a:r>
            </a:p>
          </p:txBody>
        </p:sp>
      </p:grpSp>
    </p:spTree>
    <p:extLst>
      <p:ext uri="{BB962C8B-B14F-4D97-AF65-F5344CB8AC3E}">
        <p14:creationId xmlns:p14="http://schemas.microsoft.com/office/powerpoint/2010/main" val="27862737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00"/>
                                        </p:tgtEl>
                                        <p:attrNameLst>
                                          <p:attrName>style.visibility</p:attrName>
                                        </p:attrNameLst>
                                      </p:cBhvr>
                                      <p:to>
                                        <p:strVal val="visible"/>
                                      </p:to>
                                    </p:set>
                                    <p:animEffect transition="in" filter="fade">
                                      <p:cBhvr>
                                        <p:cTn id="7" dur="500"/>
                                        <p:tgtEl>
                                          <p:spTgt spid="200"/>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01"/>
                                        </p:tgtEl>
                                        <p:attrNameLst>
                                          <p:attrName>style.visibility</p:attrName>
                                        </p:attrNameLst>
                                      </p:cBhvr>
                                      <p:to>
                                        <p:strVal val="visible"/>
                                      </p:to>
                                    </p:set>
                                    <p:animEffect transition="in" filter="fade">
                                      <p:cBhvr>
                                        <p:cTn id="11" dur="500"/>
                                        <p:tgtEl>
                                          <p:spTgt spid="201"/>
                                        </p:tgtEl>
                                      </p:cBhvr>
                                    </p:animEffect>
                                  </p:childTnLst>
                                </p:cTn>
                              </p:par>
                            </p:childTnLst>
                          </p:cTn>
                        </p:par>
                        <p:par>
                          <p:cTn id="12" fill="hold" nodeType="afterGroup">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02"/>
                                        </p:tgtEl>
                                        <p:attrNameLst>
                                          <p:attrName>style.visibility</p:attrName>
                                        </p:attrNameLst>
                                      </p:cBhvr>
                                      <p:to>
                                        <p:strVal val="visible"/>
                                      </p:to>
                                    </p:set>
                                    <p:animEffect transition="in" filter="fade">
                                      <p:cBhvr>
                                        <p:cTn id="15" dur="500"/>
                                        <p:tgtEl>
                                          <p:spTgt spid="202"/>
                                        </p:tgtEl>
                                      </p:cBhvr>
                                    </p:animEffect>
                                  </p:childTnLst>
                                </p:cTn>
                              </p:par>
                            </p:childTnLst>
                          </p:cTn>
                        </p:par>
                        <p:par>
                          <p:cTn id="16" fill="hold" nodeType="afterGroup">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03"/>
                                        </p:tgtEl>
                                        <p:attrNameLst>
                                          <p:attrName>style.visibility</p:attrName>
                                        </p:attrNameLst>
                                      </p:cBhvr>
                                      <p:to>
                                        <p:strVal val="visible"/>
                                      </p:to>
                                    </p:set>
                                    <p:animEffect transition="in" filter="fade">
                                      <p:cBhvr>
                                        <p:cTn id="19" dur="500"/>
                                        <p:tgtEl>
                                          <p:spTgt spid="203"/>
                                        </p:tgtEl>
                                      </p:cBhvr>
                                    </p:animEffect>
                                  </p:childTnLst>
                                </p:cTn>
                              </p:par>
                            </p:childTnLst>
                          </p:cTn>
                        </p:par>
                        <p:par>
                          <p:cTn id="20" fill="hold" nodeType="afterGroup">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04"/>
                                        </p:tgtEl>
                                        <p:attrNameLst>
                                          <p:attrName>style.visibility</p:attrName>
                                        </p:attrNameLst>
                                      </p:cBhvr>
                                      <p:to>
                                        <p:strVal val="visible"/>
                                      </p:to>
                                    </p:set>
                                    <p:animEffect transition="in" filter="fade">
                                      <p:cBhvr>
                                        <p:cTn id="23" dur="500"/>
                                        <p:tgtEl>
                                          <p:spTgt spid="204"/>
                                        </p:tgtEl>
                                      </p:cBhvr>
                                    </p:animEffect>
                                  </p:childTnLst>
                                </p:cTn>
                              </p:par>
                            </p:childTnLst>
                          </p:cTn>
                        </p:par>
                        <p:par>
                          <p:cTn id="24" fill="hold" nodeType="afterGroup">
                            <p:stCondLst>
                              <p:cond delay="2500"/>
                            </p:stCondLst>
                            <p:childTnLst>
                              <p:par>
                                <p:cTn id="25" presetID="1" presetClass="entr" presetSubtype="0" fill="hold" nodeType="after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par>
                          <p:cTn id="27" fill="hold" nodeType="afterGroup">
                            <p:stCondLst>
                              <p:cond delay="2500"/>
                            </p:stCondLst>
                            <p:childTnLst>
                              <p:par>
                                <p:cTn id="28" presetID="0" presetClass="path" presetSubtype="0" repeatCount="indefinite" accel="50000" decel="50000" fill="hold" nodeType="afterEffect">
                                  <p:stCondLst>
                                    <p:cond delay="0"/>
                                  </p:stCondLst>
                                  <p:childTnLst>
                                    <p:animMotion origin="layout" path="M -0.00868 0.00555 L -0.225 0.43333 L 0.2257 0.43333 L 0.00191 -0.00024 " pathEditMode="relative" rAng="0" ptsTypes="AAAA">
                                      <p:cBhvr>
                                        <p:cTn id="29" dur="5000" fill="hold"/>
                                        <p:tgtEl>
                                          <p:spTgt spid="4"/>
                                        </p:tgtEl>
                                        <p:attrNameLst>
                                          <p:attrName>ppt_x</p:attrName>
                                          <p:attrName>ppt_y</p:attrName>
                                        </p:attrNameLst>
                                      </p:cBhvr>
                                      <p:rCtr x="903" y="21088"/>
                                    </p:animMotion>
                                  </p:childTnLst>
                                </p:cTn>
                              </p:par>
                            </p:childTnLst>
                          </p:cTn>
                        </p:par>
                        <p:par>
                          <p:cTn id="30" fill="hold" nodeType="afterGroup">
                            <p:stCondLst>
                              <p:cond delay="7500"/>
                            </p:stCondLst>
                            <p:childTnLst>
                              <p:par>
                                <p:cTn id="31" presetID="47" presetClass="entr" presetSubtype="0" fill="hold" grpId="0" nodeType="afterEffect">
                                  <p:stCondLst>
                                    <p:cond delay="0"/>
                                  </p:stCondLst>
                                  <p:childTnLst>
                                    <p:set>
                                      <p:cBhvr>
                                        <p:cTn id="32" dur="1" fill="hold">
                                          <p:stCondLst>
                                            <p:cond delay="0"/>
                                          </p:stCondLst>
                                        </p:cTn>
                                        <p:tgtEl>
                                          <p:spTgt spid="207"/>
                                        </p:tgtEl>
                                        <p:attrNameLst>
                                          <p:attrName>style.visibility</p:attrName>
                                        </p:attrNameLst>
                                      </p:cBhvr>
                                      <p:to>
                                        <p:strVal val="visible"/>
                                      </p:to>
                                    </p:set>
                                    <p:animEffect transition="in" filter="fade">
                                      <p:cBhvr>
                                        <p:cTn id="33" dur="1000"/>
                                        <p:tgtEl>
                                          <p:spTgt spid="207"/>
                                        </p:tgtEl>
                                      </p:cBhvr>
                                    </p:animEffect>
                                    <p:anim calcmode="lin" valueType="num">
                                      <p:cBhvr>
                                        <p:cTn id="34" dur="1000" fill="hold"/>
                                        <p:tgtEl>
                                          <p:spTgt spid="207"/>
                                        </p:tgtEl>
                                        <p:attrNameLst>
                                          <p:attrName>ppt_x</p:attrName>
                                        </p:attrNameLst>
                                      </p:cBhvr>
                                      <p:tavLst>
                                        <p:tav tm="0">
                                          <p:val>
                                            <p:strVal val="#ppt_x"/>
                                          </p:val>
                                        </p:tav>
                                        <p:tav tm="100000">
                                          <p:val>
                                            <p:strVal val="#ppt_x"/>
                                          </p:val>
                                        </p:tav>
                                      </p:tavLst>
                                    </p:anim>
                                    <p:anim calcmode="lin" valueType="num">
                                      <p:cBhvr>
                                        <p:cTn id="35" dur="1000" fill="hold"/>
                                        <p:tgtEl>
                                          <p:spTgt spid="207"/>
                                        </p:tgtEl>
                                        <p:attrNameLst>
                                          <p:attrName>ppt_y</p:attrName>
                                        </p:attrNameLst>
                                      </p:cBhvr>
                                      <p:tavLst>
                                        <p:tav tm="0">
                                          <p:val>
                                            <p:strVal val="#ppt_y-.1"/>
                                          </p:val>
                                        </p:tav>
                                        <p:tav tm="100000">
                                          <p:val>
                                            <p:strVal val="#ppt_y"/>
                                          </p:val>
                                        </p:tav>
                                      </p:tavLst>
                                    </p:anim>
                                  </p:childTnLst>
                                </p:cTn>
                              </p:par>
                            </p:childTnLst>
                          </p:cTn>
                        </p:par>
                        <p:par>
                          <p:cTn id="36" fill="hold" nodeType="afterGroup">
                            <p:stCondLst>
                              <p:cond delay="8500"/>
                            </p:stCondLst>
                            <p:childTnLst>
                              <p:par>
                                <p:cTn id="37" presetID="47" presetClass="entr" presetSubtype="0" fill="hold" nodeType="afterEffect">
                                  <p:stCondLst>
                                    <p:cond delay="2000"/>
                                  </p:stCondLst>
                                  <p:childTnLst>
                                    <p:set>
                                      <p:cBhvr>
                                        <p:cTn id="38" dur="1" fill="hold">
                                          <p:stCondLst>
                                            <p:cond delay="0"/>
                                          </p:stCondLst>
                                        </p:cTn>
                                        <p:tgtEl>
                                          <p:spTgt spid="25"/>
                                        </p:tgtEl>
                                        <p:attrNameLst>
                                          <p:attrName>style.visibility</p:attrName>
                                        </p:attrNameLst>
                                      </p:cBhvr>
                                      <p:to>
                                        <p:strVal val="visible"/>
                                      </p:to>
                                    </p:set>
                                    <p:animEffect transition="in" filter="fade">
                                      <p:cBhvr>
                                        <p:cTn id="39" dur="1000"/>
                                        <p:tgtEl>
                                          <p:spTgt spid="25"/>
                                        </p:tgtEl>
                                      </p:cBhvr>
                                    </p:animEffect>
                                    <p:anim calcmode="lin" valueType="num">
                                      <p:cBhvr>
                                        <p:cTn id="40" dur="1000" fill="hold"/>
                                        <p:tgtEl>
                                          <p:spTgt spid="25"/>
                                        </p:tgtEl>
                                        <p:attrNameLst>
                                          <p:attrName>ppt_x</p:attrName>
                                        </p:attrNameLst>
                                      </p:cBhvr>
                                      <p:tavLst>
                                        <p:tav tm="0">
                                          <p:val>
                                            <p:strVal val="#ppt_x"/>
                                          </p:val>
                                        </p:tav>
                                        <p:tav tm="100000">
                                          <p:val>
                                            <p:strVal val="#ppt_x"/>
                                          </p:val>
                                        </p:tav>
                                      </p:tavLst>
                                    </p:anim>
                                    <p:anim calcmode="lin" valueType="num">
                                      <p:cBhvr>
                                        <p:cTn id="41" dur="1000" fill="hold"/>
                                        <p:tgtEl>
                                          <p:spTgt spid="25"/>
                                        </p:tgtEl>
                                        <p:attrNameLst>
                                          <p:attrName>ppt_y</p:attrName>
                                        </p:attrNameLst>
                                      </p:cBhvr>
                                      <p:tavLst>
                                        <p:tav tm="0">
                                          <p:val>
                                            <p:strVal val="#ppt_y-.1"/>
                                          </p:val>
                                        </p:tav>
                                        <p:tav tm="100000">
                                          <p:val>
                                            <p:strVal val="#ppt_y"/>
                                          </p:val>
                                        </p:tav>
                                      </p:tavLst>
                                    </p:anim>
                                  </p:childTnLst>
                                </p:cTn>
                              </p:par>
                            </p:childTnLst>
                          </p:cTn>
                        </p:par>
                        <p:par>
                          <p:cTn id="42" fill="hold" nodeType="afterGroup">
                            <p:stCondLst>
                              <p:cond delay="11500"/>
                            </p:stCondLst>
                            <p:childTnLst>
                              <p:par>
                                <p:cTn id="43" presetID="47" presetClass="entr" presetSubtype="0" fill="hold" nodeType="afterEffect">
                                  <p:stCondLst>
                                    <p:cond delay="75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1000"/>
                                        <p:tgtEl>
                                          <p:spTgt spid="26"/>
                                        </p:tgtEl>
                                      </p:cBhvr>
                                    </p:animEffect>
                                    <p:anim calcmode="lin" valueType="num">
                                      <p:cBhvr>
                                        <p:cTn id="46" dur="1000" fill="hold"/>
                                        <p:tgtEl>
                                          <p:spTgt spid="26"/>
                                        </p:tgtEl>
                                        <p:attrNameLst>
                                          <p:attrName>ppt_x</p:attrName>
                                        </p:attrNameLst>
                                      </p:cBhvr>
                                      <p:tavLst>
                                        <p:tav tm="0">
                                          <p:val>
                                            <p:strVal val="#ppt_x"/>
                                          </p:val>
                                        </p:tav>
                                        <p:tav tm="100000">
                                          <p:val>
                                            <p:strVal val="#ppt_x"/>
                                          </p:val>
                                        </p:tav>
                                      </p:tavLst>
                                    </p:anim>
                                    <p:anim calcmode="lin" valueType="num">
                                      <p:cBhvr>
                                        <p:cTn id="47" dur="1000" fill="hold"/>
                                        <p:tgtEl>
                                          <p:spTgt spid="26"/>
                                        </p:tgtEl>
                                        <p:attrNameLst>
                                          <p:attrName>ppt_y</p:attrName>
                                        </p:attrNameLst>
                                      </p:cBhvr>
                                      <p:tavLst>
                                        <p:tav tm="0">
                                          <p:val>
                                            <p:strVal val="#ppt_y-.1"/>
                                          </p:val>
                                        </p:tav>
                                        <p:tav tm="100000">
                                          <p:val>
                                            <p:strVal val="#ppt_y"/>
                                          </p:val>
                                        </p:tav>
                                      </p:tavLst>
                                    </p:anim>
                                  </p:childTnLst>
                                </p:cTn>
                              </p:par>
                            </p:childTnLst>
                          </p:cTn>
                        </p:par>
                        <p:par>
                          <p:cTn id="48" fill="hold" nodeType="afterGroup">
                            <p:stCondLst>
                              <p:cond delay="13250"/>
                            </p:stCondLst>
                            <p:childTnLst>
                              <p:par>
                                <p:cTn id="49" presetID="47" presetClass="entr" presetSubtype="0" fill="hold" nodeType="afterEffect">
                                  <p:stCondLst>
                                    <p:cond delay="1000"/>
                                  </p:stCondLst>
                                  <p:childTnLst>
                                    <p:set>
                                      <p:cBhvr>
                                        <p:cTn id="50" dur="1" fill="hold">
                                          <p:stCondLst>
                                            <p:cond delay="0"/>
                                          </p:stCondLst>
                                        </p:cTn>
                                        <p:tgtEl>
                                          <p:spTgt spid="27"/>
                                        </p:tgtEl>
                                        <p:attrNameLst>
                                          <p:attrName>style.visibility</p:attrName>
                                        </p:attrNameLst>
                                      </p:cBhvr>
                                      <p:to>
                                        <p:strVal val="visible"/>
                                      </p:to>
                                    </p:set>
                                    <p:animEffect transition="in" filter="fade">
                                      <p:cBhvr>
                                        <p:cTn id="51" dur="1000"/>
                                        <p:tgtEl>
                                          <p:spTgt spid="27"/>
                                        </p:tgtEl>
                                      </p:cBhvr>
                                    </p:animEffect>
                                    <p:anim calcmode="lin" valueType="num">
                                      <p:cBhvr>
                                        <p:cTn id="52" dur="1000" fill="hold"/>
                                        <p:tgtEl>
                                          <p:spTgt spid="27"/>
                                        </p:tgtEl>
                                        <p:attrNameLst>
                                          <p:attrName>ppt_x</p:attrName>
                                        </p:attrNameLst>
                                      </p:cBhvr>
                                      <p:tavLst>
                                        <p:tav tm="0">
                                          <p:val>
                                            <p:strVal val="#ppt_x"/>
                                          </p:val>
                                        </p:tav>
                                        <p:tav tm="100000">
                                          <p:val>
                                            <p:strVal val="#ppt_x"/>
                                          </p:val>
                                        </p:tav>
                                      </p:tavLst>
                                    </p:anim>
                                    <p:anim calcmode="lin" valueType="num">
                                      <p:cBhvr>
                                        <p:cTn id="53"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 grpId="0"/>
      <p:bldP spid="201" grpId="0"/>
      <p:bldP spid="202" grpId="0"/>
      <p:bldP spid="203" grpId="0"/>
      <p:bldP spid="204" grpId="0"/>
      <p:bldP spid="20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US" dirty="0" smtClean="0">
                <a:latin typeface="Calibri" pitchFamily="34" charset="0"/>
                <a:cs typeface="Calibri" pitchFamily="34" charset="0"/>
              </a:rPr>
              <a:t>The Project objectives triangle</a:t>
            </a:r>
          </a:p>
        </p:txBody>
      </p:sp>
      <p:sp>
        <p:nvSpPr>
          <p:cNvPr id="13" name="Isosceles Triangle 12"/>
          <p:cNvSpPr/>
          <p:nvPr/>
        </p:nvSpPr>
        <p:spPr>
          <a:xfrm>
            <a:off x="4495800" y="685800"/>
            <a:ext cx="2743200" cy="1981200"/>
          </a:xfrm>
          <a:prstGeom prst="triangle">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14" name="TextBox 13"/>
          <p:cNvSpPr txBox="1"/>
          <p:nvPr/>
        </p:nvSpPr>
        <p:spPr>
          <a:xfrm rot="3264407">
            <a:off x="6442869" y="1507123"/>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Cost</a:t>
            </a:r>
          </a:p>
        </p:txBody>
      </p:sp>
      <p:sp>
        <p:nvSpPr>
          <p:cNvPr id="15" name="TextBox 14"/>
          <p:cNvSpPr txBox="1"/>
          <p:nvPr/>
        </p:nvSpPr>
        <p:spPr>
          <a:xfrm>
            <a:off x="5486400" y="2667000"/>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Scope</a:t>
            </a:r>
          </a:p>
        </p:txBody>
      </p:sp>
      <p:sp>
        <p:nvSpPr>
          <p:cNvPr id="26" name="TextBox 25"/>
          <p:cNvSpPr txBox="1"/>
          <p:nvPr/>
        </p:nvSpPr>
        <p:spPr>
          <a:xfrm rot="18316630">
            <a:off x="4613276" y="1326148"/>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Time</a:t>
            </a:r>
          </a:p>
        </p:txBody>
      </p:sp>
      <p:sp>
        <p:nvSpPr>
          <p:cNvPr id="29" name="Oval 28"/>
          <p:cNvSpPr/>
          <p:nvPr/>
        </p:nvSpPr>
        <p:spPr>
          <a:xfrm>
            <a:off x="5791200" y="609600"/>
            <a:ext cx="152400" cy="152400"/>
          </a:xfrm>
          <a:prstGeom prst="ellipse">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3" name="Rectangle 2"/>
          <p:cNvSpPr/>
          <p:nvPr/>
        </p:nvSpPr>
        <p:spPr>
          <a:xfrm>
            <a:off x="1752600" y="3048000"/>
            <a:ext cx="8686800" cy="1066800"/>
          </a:xfrm>
          <a:prstGeom prst="rect">
            <a:avLst/>
          </a:prstGeom>
          <a:gradFill flip="none" rotWithShape="1">
            <a:gsLst>
              <a:gs pos="0">
                <a:srgbClr val="FF6699">
                  <a:tint val="66000"/>
                  <a:satMod val="160000"/>
                </a:srgbClr>
              </a:gs>
              <a:gs pos="50000">
                <a:srgbClr val="FF6699">
                  <a:tint val="44500"/>
                  <a:satMod val="160000"/>
                </a:srgbClr>
              </a:gs>
              <a:gs pos="100000">
                <a:srgbClr val="FF6699">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0" name="Rectangle 29"/>
          <p:cNvSpPr/>
          <p:nvPr/>
        </p:nvSpPr>
        <p:spPr>
          <a:xfrm>
            <a:off x="1752600" y="4191000"/>
            <a:ext cx="8686800" cy="1066800"/>
          </a:xfrm>
          <a:prstGeom prst="rect">
            <a:avLst/>
          </a:prstGeom>
          <a:gradFill flip="none" rotWithShape="1">
            <a:gsLst>
              <a:gs pos="0">
                <a:srgbClr val="FF6699">
                  <a:tint val="66000"/>
                  <a:satMod val="160000"/>
                </a:srgbClr>
              </a:gs>
              <a:gs pos="50000">
                <a:srgbClr val="FF6699">
                  <a:tint val="44500"/>
                  <a:satMod val="160000"/>
                </a:srgbClr>
              </a:gs>
              <a:gs pos="100000">
                <a:srgbClr val="FF6699">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1" name="Rectangle 30"/>
          <p:cNvSpPr/>
          <p:nvPr/>
        </p:nvSpPr>
        <p:spPr>
          <a:xfrm>
            <a:off x="1752600" y="5410200"/>
            <a:ext cx="8686800" cy="1066800"/>
          </a:xfrm>
          <a:prstGeom prst="rect">
            <a:avLst/>
          </a:prstGeom>
          <a:gradFill flip="none" rotWithShape="1">
            <a:gsLst>
              <a:gs pos="0">
                <a:srgbClr val="FF6699">
                  <a:tint val="66000"/>
                  <a:satMod val="160000"/>
                </a:srgbClr>
              </a:gs>
              <a:gs pos="50000">
                <a:srgbClr val="FF6699">
                  <a:tint val="44500"/>
                  <a:satMod val="160000"/>
                </a:srgbClr>
              </a:gs>
              <a:gs pos="100000">
                <a:srgbClr val="FF6699">
                  <a:tint val="23500"/>
                  <a:satMod val="16000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2" name="TextBox 31"/>
          <p:cNvSpPr txBox="1">
            <a:spLocks noChangeArrowheads="1"/>
          </p:cNvSpPr>
          <p:nvPr/>
        </p:nvSpPr>
        <p:spPr bwMode="auto">
          <a:xfrm>
            <a:off x="1828800" y="3290313"/>
            <a:ext cx="5588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If the time is short, the resources (cost) must increase or scope must decrease, or both</a:t>
            </a:r>
          </a:p>
        </p:txBody>
      </p:sp>
      <p:sp>
        <p:nvSpPr>
          <p:cNvPr id="33" name="TextBox 32"/>
          <p:cNvSpPr txBox="1">
            <a:spLocks noChangeArrowheads="1"/>
          </p:cNvSpPr>
          <p:nvPr/>
        </p:nvSpPr>
        <p:spPr bwMode="auto">
          <a:xfrm>
            <a:off x="1828800" y="4444426"/>
            <a:ext cx="5588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If funds or short, then time can be extended or scope must decrease, or both</a:t>
            </a:r>
          </a:p>
        </p:txBody>
      </p:sp>
      <p:sp>
        <p:nvSpPr>
          <p:cNvPr id="34" name="TextBox 33"/>
          <p:cNvSpPr txBox="1">
            <a:spLocks noChangeArrowheads="1"/>
          </p:cNvSpPr>
          <p:nvPr/>
        </p:nvSpPr>
        <p:spPr bwMode="auto">
          <a:xfrm>
            <a:off x="1828800" y="5663626"/>
            <a:ext cx="5588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If the scope is large, the cost will be greater or the time must be extended, or both</a:t>
            </a:r>
          </a:p>
        </p:txBody>
      </p:sp>
      <p:sp>
        <p:nvSpPr>
          <p:cNvPr id="4" name="Rectangle 3"/>
          <p:cNvSpPr/>
          <p:nvPr/>
        </p:nvSpPr>
        <p:spPr>
          <a:xfrm>
            <a:off x="8382000" y="3376614"/>
            <a:ext cx="381000" cy="43338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5" name="Rectangle 34"/>
          <p:cNvSpPr/>
          <p:nvPr/>
        </p:nvSpPr>
        <p:spPr>
          <a:xfrm>
            <a:off x="9029700" y="3071814"/>
            <a:ext cx="381000" cy="73818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6" name="Rectangle 35"/>
          <p:cNvSpPr/>
          <p:nvPr/>
        </p:nvSpPr>
        <p:spPr>
          <a:xfrm>
            <a:off x="9737725" y="3376614"/>
            <a:ext cx="381000" cy="433387"/>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37" name="TextBox 36"/>
          <p:cNvSpPr txBox="1"/>
          <p:nvPr/>
        </p:nvSpPr>
        <p:spPr>
          <a:xfrm>
            <a:off x="8191500" y="3810000"/>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Time</a:t>
            </a:r>
          </a:p>
        </p:txBody>
      </p:sp>
      <p:sp>
        <p:nvSpPr>
          <p:cNvPr id="38" name="TextBox 37"/>
          <p:cNvSpPr txBox="1"/>
          <p:nvPr/>
        </p:nvSpPr>
        <p:spPr>
          <a:xfrm>
            <a:off x="8915400" y="3810000"/>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Cost</a:t>
            </a:r>
          </a:p>
        </p:txBody>
      </p:sp>
      <p:sp>
        <p:nvSpPr>
          <p:cNvPr id="39" name="TextBox 38"/>
          <p:cNvSpPr txBox="1"/>
          <p:nvPr/>
        </p:nvSpPr>
        <p:spPr>
          <a:xfrm>
            <a:off x="9601200" y="3810000"/>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Scope</a:t>
            </a:r>
          </a:p>
        </p:txBody>
      </p:sp>
      <p:sp>
        <p:nvSpPr>
          <p:cNvPr id="42" name="Rectangle 41"/>
          <p:cNvSpPr/>
          <p:nvPr/>
        </p:nvSpPr>
        <p:spPr>
          <a:xfrm>
            <a:off x="8382000" y="4573589"/>
            <a:ext cx="381000" cy="369887"/>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43" name="TextBox 42"/>
          <p:cNvSpPr txBox="1"/>
          <p:nvPr/>
        </p:nvSpPr>
        <p:spPr>
          <a:xfrm>
            <a:off x="8193088" y="4943475"/>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Funds</a:t>
            </a:r>
          </a:p>
        </p:txBody>
      </p:sp>
      <p:sp>
        <p:nvSpPr>
          <p:cNvPr id="44" name="Rectangle 43"/>
          <p:cNvSpPr/>
          <p:nvPr/>
        </p:nvSpPr>
        <p:spPr>
          <a:xfrm>
            <a:off x="9067800" y="4354514"/>
            <a:ext cx="381000" cy="598487"/>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45" name="TextBox 44"/>
          <p:cNvSpPr txBox="1"/>
          <p:nvPr/>
        </p:nvSpPr>
        <p:spPr>
          <a:xfrm>
            <a:off x="8926513" y="4949825"/>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Time</a:t>
            </a:r>
          </a:p>
        </p:txBody>
      </p:sp>
      <p:sp>
        <p:nvSpPr>
          <p:cNvPr id="46" name="Rectangle 45"/>
          <p:cNvSpPr/>
          <p:nvPr/>
        </p:nvSpPr>
        <p:spPr>
          <a:xfrm>
            <a:off x="9737725" y="4506914"/>
            <a:ext cx="381000" cy="434975"/>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47" name="TextBox 46"/>
          <p:cNvSpPr txBox="1"/>
          <p:nvPr/>
        </p:nvSpPr>
        <p:spPr>
          <a:xfrm>
            <a:off x="9601200" y="4941888"/>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Scope</a:t>
            </a:r>
          </a:p>
        </p:txBody>
      </p:sp>
      <p:sp>
        <p:nvSpPr>
          <p:cNvPr id="48" name="Rectangle 47"/>
          <p:cNvSpPr/>
          <p:nvPr/>
        </p:nvSpPr>
        <p:spPr>
          <a:xfrm>
            <a:off x="8393113" y="5483225"/>
            <a:ext cx="381000" cy="762000"/>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49" name="TextBox 48"/>
          <p:cNvSpPr txBox="1"/>
          <p:nvPr/>
        </p:nvSpPr>
        <p:spPr>
          <a:xfrm>
            <a:off x="8256588" y="6234113"/>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Scope</a:t>
            </a:r>
          </a:p>
        </p:txBody>
      </p:sp>
      <p:sp>
        <p:nvSpPr>
          <p:cNvPr id="50" name="Rectangle 49"/>
          <p:cNvSpPr/>
          <p:nvPr/>
        </p:nvSpPr>
        <p:spPr>
          <a:xfrm>
            <a:off x="9029700" y="5494339"/>
            <a:ext cx="381000" cy="739775"/>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51" name="TextBox 50"/>
          <p:cNvSpPr txBox="1"/>
          <p:nvPr/>
        </p:nvSpPr>
        <p:spPr>
          <a:xfrm>
            <a:off x="8915400" y="6234113"/>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Cost</a:t>
            </a:r>
          </a:p>
        </p:txBody>
      </p:sp>
      <p:sp>
        <p:nvSpPr>
          <p:cNvPr id="52" name="Rectangle 51"/>
          <p:cNvSpPr/>
          <p:nvPr/>
        </p:nvSpPr>
        <p:spPr>
          <a:xfrm>
            <a:off x="9688513" y="5483225"/>
            <a:ext cx="381000" cy="750888"/>
          </a:xfrm>
          <a:prstGeom prst="rect">
            <a:avLst/>
          </a:prstGeom>
          <a:solidFill>
            <a:srgbClr val="FF339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600" dirty="0">
              <a:solidFill>
                <a:prstClr val="white"/>
              </a:solidFill>
              <a:latin typeface="Calibri" pitchFamily="34" charset="0"/>
              <a:cs typeface="Calibri" pitchFamily="34" charset="0"/>
            </a:endParaRPr>
          </a:p>
        </p:txBody>
      </p:sp>
      <p:sp>
        <p:nvSpPr>
          <p:cNvPr id="53" name="TextBox 52"/>
          <p:cNvSpPr txBox="1"/>
          <p:nvPr/>
        </p:nvSpPr>
        <p:spPr>
          <a:xfrm>
            <a:off x="9547225" y="6234113"/>
            <a:ext cx="762000" cy="338554"/>
          </a:xfrm>
          <a:prstGeom prst="rect">
            <a:avLst/>
          </a:prstGeom>
          <a:noFill/>
        </p:spPr>
        <p:txBody>
          <a:bodyPr>
            <a:spAutoFit/>
          </a:bodyPr>
          <a:lstStyle/>
          <a:p>
            <a:pPr>
              <a:defRPr/>
            </a:pPr>
            <a:r>
              <a:rPr lang="en-US" sz="1600" b="1" dirty="0">
                <a:solidFill>
                  <a:srgbClr val="000066"/>
                </a:solidFill>
                <a:latin typeface="Calibri" pitchFamily="34" charset="0"/>
                <a:cs typeface="Calibri" pitchFamily="34" charset="0"/>
              </a:rPr>
              <a:t>Time</a:t>
            </a:r>
          </a:p>
        </p:txBody>
      </p:sp>
    </p:spTree>
    <p:extLst>
      <p:ext uri="{BB962C8B-B14F-4D97-AF65-F5344CB8AC3E}">
        <p14:creationId xmlns:p14="http://schemas.microsoft.com/office/powerpoint/2010/main" val="291833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nodeType="afterGroup">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childTnLst>
                          </p:cTn>
                        </p:par>
                        <p:par>
                          <p:cTn id="12" fill="hold" nodeType="afterGroup">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childTnLst>
                          </p:cTn>
                        </p:par>
                        <p:par>
                          <p:cTn id="16" fill="hold" nodeType="afterGroup">
                            <p:stCondLst>
                              <p:cond delay="1500"/>
                            </p:stCondLst>
                            <p:childTnLst>
                              <p:par>
                                <p:cTn id="17" presetID="1" presetClass="entr" presetSubtype="0" fill="hold" nodeType="afterEffect">
                                  <p:stCondLst>
                                    <p:cond delay="0"/>
                                  </p:stCondLst>
                                  <p:childTnLst>
                                    <p:set>
                                      <p:cBhvr>
                                        <p:cTn id="18" dur="1" fill="hold">
                                          <p:stCondLst>
                                            <p:cond delay="0"/>
                                          </p:stCondLst>
                                        </p:cTn>
                                        <p:tgtEl>
                                          <p:spTgt spid="29"/>
                                        </p:tgtEl>
                                        <p:attrNameLst>
                                          <p:attrName>style.visibility</p:attrName>
                                        </p:attrNameLst>
                                      </p:cBhvr>
                                      <p:to>
                                        <p:strVal val="visible"/>
                                      </p:to>
                                    </p:set>
                                  </p:childTnLst>
                                </p:cTn>
                              </p:par>
                            </p:childTnLst>
                          </p:cTn>
                        </p:par>
                        <p:par>
                          <p:cTn id="19" fill="hold" nodeType="afterGroup">
                            <p:stCondLst>
                              <p:cond delay="1500"/>
                            </p:stCondLst>
                            <p:childTnLst>
                              <p:par>
                                <p:cTn id="20" presetID="0" presetClass="path" presetSubtype="0" repeatCount="indefinite" accel="50000" decel="50000" fill="hold" nodeType="afterEffect">
                                  <p:stCondLst>
                                    <p:cond delay="0"/>
                                  </p:stCondLst>
                                  <p:childTnLst>
                                    <p:animMotion origin="layout" path="M -4.44444E-6 -3.27475E-6 L -0.14548 0.28377 L 0.15764 0.28377 L 0.00712 -0.0037 " pathEditMode="relative" rAng="0" ptsTypes="AAAA">
                                      <p:cBhvr>
                                        <p:cTn id="21" dur="5000" fill="hold"/>
                                        <p:tgtEl>
                                          <p:spTgt spid="29"/>
                                        </p:tgtEl>
                                        <p:attrNameLst>
                                          <p:attrName>ppt_x</p:attrName>
                                          <p:attrName>ppt_y</p:attrName>
                                        </p:attrNameLst>
                                      </p:cBhvr>
                                      <p:rCtr x="608" y="13992"/>
                                    </p:animMotion>
                                  </p:childTnLst>
                                </p:cTn>
                              </p:par>
                            </p:childTnLst>
                          </p:cTn>
                        </p:par>
                        <p:par>
                          <p:cTn id="22" fill="hold" nodeType="afterGroup">
                            <p:stCondLst>
                              <p:cond delay="6500"/>
                            </p:stCondLst>
                            <p:childTnLst>
                              <p:par>
                                <p:cTn id="23" presetID="22" presetClass="entr" presetSubtype="8" fill="hold" grpId="0"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wipe(left)">
                                      <p:cBhvr>
                                        <p:cTn id="25" dur="1000"/>
                                        <p:tgtEl>
                                          <p:spTgt spid="3"/>
                                        </p:tgtEl>
                                      </p:cBhvr>
                                    </p:animEffect>
                                  </p:childTnLst>
                                </p:cTn>
                              </p:par>
                              <p:par>
                                <p:cTn id="26" presetID="22" presetClass="entr" presetSubtype="1" fill="hold" grpId="0" nodeType="withEffect">
                                  <p:stCondLst>
                                    <p:cond delay="0"/>
                                  </p:stCondLst>
                                  <p:childTnLst>
                                    <p:set>
                                      <p:cBhvr>
                                        <p:cTn id="27" dur="1" fill="hold">
                                          <p:stCondLst>
                                            <p:cond delay="0"/>
                                          </p:stCondLst>
                                        </p:cTn>
                                        <p:tgtEl>
                                          <p:spTgt spid="32"/>
                                        </p:tgtEl>
                                        <p:attrNameLst>
                                          <p:attrName>style.visibility</p:attrName>
                                        </p:attrNameLst>
                                      </p:cBhvr>
                                      <p:to>
                                        <p:strVal val="visible"/>
                                      </p:to>
                                    </p:set>
                                    <p:animEffect transition="in" filter="wipe(up)">
                                      <p:cBhvr>
                                        <p:cTn id="28" dur="1000"/>
                                        <p:tgtEl>
                                          <p:spTgt spid="32"/>
                                        </p:tgtEl>
                                      </p:cBhvr>
                                    </p:animEffect>
                                  </p:childTnLst>
                                </p:cTn>
                              </p:par>
                            </p:childTnLst>
                          </p:cTn>
                        </p:par>
                        <p:par>
                          <p:cTn id="29" fill="hold" nodeType="afterGroup">
                            <p:stCondLst>
                              <p:cond delay="7500"/>
                            </p:stCondLst>
                            <p:childTnLst>
                              <p:par>
                                <p:cTn id="30" presetID="22" presetClass="entr" presetSubtype="4" fill="hold" grpId="0" nodeType="after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childTnLst>
                          </p:cTn>
                        </p:par>
                        <p:par>
                          <p:cTn id="33" fill="hold" nodeType="afterGroup">
                            <p:stCondLst>
                              <p:cond delay="8000"/>
                            </p:stCondLst>
                            <p:childTnLst>
                              <p:par>
                                <p:cTn id="34" presetID="22" presetClass="entr" presetSubtype="4" fill="hold" grpId="0" nodeType="afterEffect">
                                  <p:stCondLst>
                                    <p:cond delay="0"/>
                                  </p:stCondLst>
                                  <p:childTnLst>
                                    <p:set>
                                      <p:cBhvr>
                                        <p:cTn id="35" dur="1" fill="hold">
                                          <p:stCondLst>
                                            <p:cond delay="0"/>
                                          </p:stCondLst>
                                        </p:cTn>
                                        <p:tgtEl>
                                          <p:spTgt spid="35"/>
                                        </p:tgtEl>
                                        <p:attrNameLst>
                                          <p:attrName>style.visibility</p:attrName>
                                        </p:attrNameLst>
                                      </p:cBhvr>
                                      <p:to>
                                        <p:strVal val="visible"/>
                                      </p:to>
                                    </p:set>
                                    <p:animEffect transition="in" filter="wipe(down)">
                                      <p:cBhvr>
                                        <p:cTn id="36" dur="500"/>
                                        <p:tgtEl>
                                          <p:spTgt spid="35"/>
                                        </p:tgtEl>
                                      </p:cBhvr>
                                    </p:animEffect>
                                  </p:childTnLst>
                                </p:cTn>
                              </p:par>
                            </p:childTnLst>
                          </p:cTn>
                        </p:par>
                        <p:par>
                          <p:cTn id="37" fill="hold" nodeType="afterGroup">
                            <p:stCondLst>
                              <p:cond delay="8500"/>
                            </p:stCondLst>
                            <p:childTnLst>
                              <p:par>
                                <p:cTn id="38" presetID="22" presetClass="entr" presetSubtype="4" fill="hold" grpId="0" nodeType="afterEffect">
                                  <p:stCondLst>
                                    <p:cond delay="0"/>
                                  </p:stCondLst>
                                  <p:childTnLst>
                                    <p:set>
                                      <p:cBhvr>
                                        <p:cTn id="39" dur="1" fill="hold">
                                          <p:stCondLst>
                                            <p:cond delay="0"/>
                                          </p:stCondLst>
                                        </p:cTn>
                                        <p:tgtEl>
                                          <p:spTgt spid="36"/>
                                        </p:tgtEl>
                                        <p:attrNameLst>
                                          <p:attrName>style.visibility</p:attrName>
                                        </p:attrNameLst>
                                      </p:cBhvr>
                                      <p:to>
                                        <p:strVal val="visible"/>
                                      </p:to>
                                    </p:set>
                                    <p:animEffect transition="in" filter="wipe(down)">
                                      <p:cBhvr>
                                        <p:cTn id="40" dur="500"/>
                                        <p:tgtEl>
                                          <p:spTgt spid="36"/>
                                        </p:tgtEl>
                                      </p:cBhvr>
                                    </p:animEffect>
                                  </p:childTnLst>
                                </p:cTn>
                              </p:par>
                            </p:childTnLst>
                          </p:cTn>
                        </p:par>
                        <p:par>
                          <p:cTn id="41" fill="hold" nodeType="afterGroup">
                            <p:stCondLst>
                              <p:cond delay="9000"/>
                            </p:stCondLst>
                            <p:childTnLst>
                              <p:par>
                                <p:cTn id="42" presetID="10" presetClass="entr" presetSubtype="0" fill="hold" grpId="0" nodeType="afterEffect">
                                  <p:stCondLst>
                                    <p:cond delay="0"/>
                                  </p:stCondLst>
                                  <p:childTnLst>
                                    <p:set>
                                      <p:cBhvr>
                                        <p:cTn id="43" dur="1" fill="hold">
                                          <p:stCondLst>
                                            <p:cond delay="0"/>
                                          </p:stCondLst>
                                        </p:cTn>
                                        <p:tgtEl>
                                          <p:spTgt spid="37"/>
                                        </p:tgtEl>
                                        <p:attrNameLst>
                                          <p:attrName>style.visibility</p:attrName>
                                        </p:attrNameLst>
                                      </p:cBhvr>
                                      <p:to>
                                        <p:strVal val="visible"/>
                                      </p:to>
                                    </p:set>
                                    <p:animEffect transition="in" filter="fade">
                                      <p:cBhvr>
                                        <p:cTn id="44" dur="500"/>
                                        <p:tgtEl>
                                          <p:spTgt spid="37"/>
                                        </p:tgtEl>
                                      </p:cBhvr>
                                    </p:animEffect>
                                  </p:childTnLst>
                                </p:cTn>
                              </p:par>
                            </p:childTnLst>
                          </p:cTn>
                        </p:par>
                        <p:par>
                          <p:cTn id="45" fill="hold" nodeType="afterGroup">
                            <p:stCondLst>
                              <p:cond delay="9500"/>
                            </p:stCondLst>
                            <p:childTnLst>
                              <p:par>
                                <p:cTn id="46" presetID="10" presetClass="entr" presetSubtype="0" fill="hold" grpId="0" nodeType="afterEffect">
                                  <p:stCondLst>
                                    <p:cond delay="0"/>
                                  </p:stCondLst>
                                  <p:childTnLst>
                                    <p:set>
                                      <p:cBhvr>
                                        <p:cTn id="47" dur="1" fill="hold">
                                          <p:stCondLst>
                                            <p:cond delay="0"/>
                                          </p:stCondLst>
                                        </p:cTn>
                                        <p:tgtEl>
                                          <p:spTgt spid="38"/>
                                        </p:tgtEl>
                                        <p:attrNameLst>
                                          <p:attrName>style.visibility</p:attrName>
                                        </p:attrNameLst>
                                      </p:cBhvr>
                                      <p:to>
                                        <p:strVal val="visible"/>
                                      </p:to>
                                    </p:set>
                                    <p:animEffect transition="in" filter="fade">
                                      <p:cBhvr>
                                        <p:cTn id="48" dur="500"/>
                                        <p:tgtEl>
                                          <p:spTgt spid="38"/>
                                        </p:tgtEl>
                                      </p:cBhvr>
                                    </p:animEffect>
                                  </p:childTnLst>
                                </p:cTn>
                              </p:par>
                            </p:childTnLst>
                          </p:cTn>
                        </p:par>
                        <p:par>
                          <p:cTn id="49" fill="hold" nodeType="afterGroup">
                            <p:stCondLst>
                              <p:cond delay="10000"/>
                            </p:stCondLst>
                            <p:childTnLst>
                              <p:par>
                                <p:cTn id="50" presetID="10" presetClass="entr" presetSubtype="0" fill="hold" grpId="0" nodeType="afterEffect">
                                  <p:stCondLst>
                                    <p:cond delay="0"/>
                                  </p:stCondLst>
                                  <p:childTnLst>
                                    <p:set>
                                      <p:cBhvr>
                                        <p:cTn id="51" dur="1" fill="hold">
                                          <p:stCondLst>
                                            <p:cond delay="0"/>
                                          </p:stCondLst>
                                        </p:cTn>
                                        <p:tgtEl>
                                          <p:spTgt spid="39"/>
                                        </p:tgtEl>
                                        <p:attrNameLst>
                                          <p:attrName>style.visibility</p:attrName>
                                        </p:attrNameLst>
                                      </p:cBhvr>
                                      <p:to>
                                        <p:strVal val="visible"/>
                                      </p:to>
                                    </p:set>
                                    <p:animEffect transition="in" filter="fade">
                                      <p:cBhvr>
                                        <p:cTn id="52" dur="500"/>
                                        <p:tgtEl>
                                          <p:spTgt spid="39"/>
                                        </p:tgtEl>
                                      </p:cBhvr>
                                    </p:animEffect>
                                  </p:childTnLst>
                                </p:cTn>
                              </p:par>
                            </p:childTnLst>
                          </p:cTn>
                        </p:par>
                        <p:par>
                          <p:cTn id="53" fill="hold" nodeType="afterGroup">
                            <p:stCondLst>
                              <p:cond delay="10500"/>
                            </p:stCondLst>
                            <p:childTnLst>
                              <p:par>
                                <p:cTn id="54" presetID="22" presetClass="entr" presetSubtype="8" fill="hold" grpId="0" nodeType="afterEffect">
                                  <p:stCondLst>
                                    <p:cond delay="500"/>
                                  </p:stCondLst>
                                  <p:childTnLst>
                                    <p:set>
                                      <p:cBhvr>
                                        <p:cTn id="55" dur="1" fill="hold">
                                          <p:stCondLst>
                                            <p:cond delay="0"/>
                                          </p:stCondLst>
                                        </p:cTn>
                                        <p:tgtEl>
                                          <p:spTgt spid="30"/>
                                        </p:tgtEl>
                                        <p:attrNameLst>
                                          <p:attrName>style.visibility</p:attrName>
                                        </p:attrNameLst>
                                      </p:cBhvr>
                                      <p:to>
                                        <p:strVal val="visible"/>
                                      </p:to>
                                    </p:set>
                                    <p:animEffect transition="in" filter="wipe(left)">
                                      <p:cBhvr>
                                        <p:cTn id="56" dur="1000"/>
                                        <p:tgtEl>
                                          <p:spTgt spid="30"/>
                                        </p:tgtEl>
                                      </p:cBhvr>
                                    </p:animEffect>
                                  </p:childTnLst>
                                </p:cTn>
                              </p:par>
                              <p:par>
                                <p:cTn id="57" presetID="22" presetClass="entr" presetSubtype="1" fill="hold" grpId="0" nodeType="withEffect">
                                  <p:stCondLst>
                                    <p:cond delay="500"/>
                                  </p:stCondLst>
                                  <p:childTnLst>
                                    <p:set>
                                      <p:cBhvr>
                                        <p:cTn id="58" dur="1" fill="hold">
                                          <p:stCondLst>
                                            <p:cond delay="0"/>
                                          </p:stCondLst>
                                        </p:cTn>
                                        <p:tgtEl>
                                          <p:spTgt spid="33"/>
                                        </p:tgtEl>
                                        <p:attrNameLst>
                                          <p:attrName>style.visibility</p:attrName>
                                        </p:attrNameLst>
                                      </p:cBhvr>
                                      <p:to>
                                        <p:strVal val="visible"/>
                                      </p:to>
                                    </p:set>
                                    <p:animEffect transition="in" filter="wipe(up)">
                                      <p:cBhvr>
                                        <p:cTn id="59" dur="1000"/>
                                        <p:tgtEl>
                                          <p:spTgt spid="33"/>
                                        </p:tgtEl>
                                      </p:cBhvr>
                                    </p:animEffect>
                                  </p:childTnLst>
                                </p:cTn>
                              </p:par>
                            </p:childTnLst>
                          </p:cTn>
                        </p:par>
                        <p:par>
                          <p:cTn id="60" fill="hold" nodeType="afterGroup">
                            <p:stCondLst>
                              <p:cond delay="12000"/>
                            </p:stCondLst>
                            <p:childTnLst>
                              <p:par>
                                <p:cTn id="61" presetID="22" presetClass="entr" presetSubtype="4" fill="hold" grpId="0" nodeType="afterEffect">
                                  <p:stCondLst>
                                    <p:cond delay="0"/>
                                  </p:stCondLst>
                                  <p:childTnLst>
                                    <p:set>
                                      <p:cBhvr>
                                        <p:cTn id="62" dur="1" fill="hold">
                                          <p:stCondLst>
                                            <p:cond delay="0"/>
                                          </p:stCondLst>
                                        </p:cTn>
                                        <p:tgtEl>
                                          <p:spTgt spid="42"/>
                                        </p:tgtEl>
                                        <p:attrNameLst>
                                          <p:attrName>style.visibility</p:attrName>
                                        </p:attrNameLst>
                                      </p:cBhvr>
                                      <p:to>
                                        <p:strVal val="visible"/>
                                      </p:to>
                                    </p:set>
                                    <p:animEffect transition="in" filter="wipe(down)">
                                      <p:cBhvr>
                                        <p:cTn id="63" dur="500"/>
                                        <p:tgtEl>
                                          <p:spTgt spid="42"/>
                                        </p:tgtEl>
                                      </p:cBhvr>
                                    </p:animEffect>
                                  </p:childTnLst>
                                </p:cTn>
                              </p:par>
                            </p:childTnLst>
                          </p:cTn>
                        </p:par>
                        <p:par>
                          <p:cTn id="64" fill="hold" nodeType="afterGroup">
                            <p:stCondLst>
                              <p:cond delay="12500"/>
                            </p:stCondLst>
                            <p:childTnLst>
                              <p:par>
                                <p:cTn id="65" presetID="22" presetClass="entr" presetSubtype="4" fill="hold" grpId="0" nodeType="afterEffect">
                                  <p:stCondLst>
                                    <p:cond delay="0"/>
                                  </p:stCondLst>
                                  <p:childTnLst>
                                    <p:set>
                                      <p:cBhvr>
                                        <p:cTn id="66" dur="1" fill="hold">
                                          <p:stCondLst>
                                            <p:cond delay="0"/>
                                          </p:stCondLst>
                                        </p:cTn>
                                        <p:tgtEl>
                                          <p:spTgt spid="44"/>
                                        </p:tgtEl>
                                        <p:attrNameLst>
                                          <p:attrName>style.visibility</p:attrName>
                                        </p:attrNameLst>
                                      </p:cBhvr>
                                      <p:to>
                                        <p:strVal val="visible"/>
                                      </p:to>
                                    </p:set>
                                    <p:animEffect transition="in" filter="wipe(down)">
                                      <p:cBhvr>
                                        <p:cTn id="67" dur="500"/>
                                        <p:tgtEl>
                                          <p:spTgt spid="44"/>
                                        </p:tgtEl>
                                      </p:cBhvr>
                                    </p:animEffect>
                                  </p:childTnLst>
                                </p:cTn>
                              </p:par>
                            </p:childTnLst>
                          </p:cTn>
                        </p:par>
                        <p:par>
                          <p:cTn id="68" fill="hold" nodeType="afterGroup">
                            <p:stCondLst>
                              <p:cond delay="13000"/>
                            </p:stCondLst>
                            <p:childTnLst>
                              <p:par>
                                <p:cTn id="69" presetID="22" presetClass="entr" presetSubtype="4" fill="hold" grpId="0" nodeType="afterEffect">
                                  <p:stCondLst>
                                    <p:cond delay="0"/>
                                  </p:stCondLst>
                                  <p:childTnLst>
                                    <p:set>
                                      <p:cBhvr>
                                        <p:cTn id="70" dur="1" fill="hold">
                                          <p:stCondLst>
                                            <p:cond delay="0"/>
                                          </p:stCondLst>
                                        </p:cTn>
                                        <p:tgtEl>
                                          <p:spTgt spid="46"/>
                                        </p:tgtEl>
                                        <p:attrNameLst>
                                          <p:attrName>style.visibility</p:attrName>
                                        </p:attrNameLst>
                                      </p:cBhvr>
                                      <p:to>
                                        <p:strVal val="visible"/>
                                      </p:to>
                                    </p:set>
                                    <p:animEffect transition="in" filter="wipe(down)">
                                      <p:cBhvr>
                                        <p:cTn id="71" dur="500"/>
                                        <p:tgtEl>
                                          <p:spTgt spid="46"/>
                                        </p:tgtEl>
                                      </p:cBhvr>
                                    </p:animEffect>
                                  </p:childTnLst>
                                </p:cTn>
                              </p:par>
                            </p:childTnLst>
                          </p:cTn>
                        </p:par>
                        <p:par>
                          <p:cTn id="72" fill="hold" nodeType="afterGroup">
                            <p:stCondLst>
                              <p:cond delay="13500"/>
                            </p:stCondLst>
                            <p:childTnLst>
                              <p:par>
                                <p:cTn id="73" presetID="10" presetClass="entr" presetSubtype="0" fill="hold" grpId="0" nodeType="afterEffect">
                                  <p:stCondLst>
                                    <p:cond delay="0"/>
                                  </p:stCondLst>
                                  <p:childTnLst>
                                    <p:set>
                                      <p:cBhvr>
                                        <p:cTn id="74" dur="1" fill="hold">
                                          <p:stCondLst>
                                            <p:cond delay="0"/>
                                          </p:stCondLst>
                                        </p:cTn>
                                        <p:tgtEl>
                                          <p:spTgt spid="43"/>
                                        </p:tgtEl>
                                        <p:attrNameLst>
                                          <p:attrName>style.visibility</p:attrName>
                                        </p:attrNameLst>
                                      </p:cBhvr>
                                      <p:to>
                                        <p:strVal val="visible"/>
                                      </p:to>
                                    </p:set>
                                    <p:animEffect transition="in" filter="fade">
                                      <p:cBhvr>
                                        <p:cTn id="75" dur="500"/>
                                        <p:tgtEl>
                                          <p:spTgt spid="43"/>
                                        </p:tgtEl>
                                      </p:cBhvr>
                                    </p:animEffect>
                                  </p:childTnLst>
                                </p:cTn>
                              </p:par>
                            </p:childTnLst>
                          </p:cTn>
                        </p:par>
                        <p:par>
                          <p:cTn id="76" fill="hold" nodeType="afterGroup">
                            <p:stCondLst>
                              <p:cond delay="14000"/>
                            </p:stCondLst>
                            <p:childTnLst>
                              <p:par>
                                <p:cTn id="77" presetID="10" presetClass="entr" presetSubtype="0" fill="hold" grpId="0" nodeType="afterEffect">
                                  <p:stCondLst>
                                    <p:cond delay="0"/>
                                  </p:stCondLst>
                                  <p:childTnLst>
                                    <p:set>
                                      <p:cBhvr>
                                        <p:cTn id="78" dur="1" fill="hold">
                                          <p:stCondLst>
                                            <p:cond delay="0"/>
                                          </p:stCondLst>
                                        </p:cTn>
                                        <p:tgtEl>
                                          <p:spTgt spid="45"/>
                                        </p:tgtEl>
                                        <p:attrNameLst>
                                          <p:attrName>style.visibility</p:attrName>
                                        </p:attrNameLst>
                                      </p:cBhvr>
                                      <p:to>
                                        <p:strVal val="visible"/>
                                      </p:to>
                                    </p:set>
                                    <p:animEffect transition="in" filter="fade">
                                      <p:cBhvr>
                                        <p:cTn id="79" dur="500"/>
                                        <p:tgtEl>
                                          <p:spTgt spid="45"/>
                                        </p:tgtEl>
                                      </p:cBhvr>
                                    </p:animEffect>
                                  </p:childTnLst>
                                </p:cTn>
                              </p:par>
                            </p:childTnLst>
                          </p:cTn>
                        </p:par>
                        <p:par>
                          <p:cTn id="80" fill="hold" nodeType="afterGroup">
                            <p:stCondLst>
                              <p:cond delay="14500"/>
                            </p:stCondLst>
                            <p:childTnLst>
                              <p:par>
                                <p:cTn id="81" presetID="10" presetClass="entr" presetSubtype="0" fill="hold" grpId="0" nodeType="afterEffect">
                                  <p:stCondLst>
                                    <p:cond delay="0"/>
                                  </p:stCondLst>
                                  <p:childTnLst>
                                    <p:set>
                                      <p:cBhvr>
                                        <p:cTn id="82" dur="1" fill="hold">
                                          <p:stCondLst>
                                            <p:cond delay="0"/>
                                          </p:stCondLst>
                                        </p:cTn>
                                        <p:tgtEl>
                                          <p:spTgt spid="47"/>
                                        </p:tgtEl>
                                        <p:attrNameLst>
                                          <p:attrName>style.visibility</p:attrName>
                                        </p:attrNameLst>
                                      </p:cBhvr>
                                      <p:to>
                                        <p:strVal val="visible"/>
                                      </p:to>
                                    </p:set>
                                    <p:animEffect transition="in" filter="fade">
                                      <p:cBhvr>
                                        <p:cTn id="83" dur="500"/>
                                        <p:tgtEl>
                                          <p:spTgt spid="47"/>
                                        </p:tgtEl>
                                      </p:cBhvr>
                                    </p:animEffect>
                                  </p:childTnLst>
                                </p:cTn>
                              </p:par>
                            </p:childTnLst>
                          </p:cTn>
                        </p:par>
                        <p:par>
                          <p:cTn id="84" fill="hold" nodeType="afterGroup">
                            <p:stCondLst>
                              <p:cond delay="15000"/>
                            </p:stCondLst>
                            <p:childTnLst>
                              <p:par>
                                <p:cTn id="85" presetID="22" presetClass="entr" presetSubtype="8" fill="hold" grpId="0" nodeType="afterEffect">
                                  <p:stCondLst>
                                    <p:cond delay="500"/>
                                  </p:stCondLst>
                                  <p:childTnLst>
                                    <p:set>
                                      <p:cBhvr>
                                        <p:cTn id="86" dur="1" fill="hold">
                                          <p:stCondLst>
                                            <p:cond delay="0"/>
                                          </p:stCondLst>
                                        </p:cTn>
                                        <p:tgtEl>
                                          <p:spTgt spid="31"/>
                                        </p:tgtEl>
                                        <p:attrNameLst>
                                          <p:attrName>style.visibility</p:attrName>
                                        </p:attrNameLst>
                                      </p:cBhvr>
                                      <p:to>
                                        <p:strVal val="visible"/>
                                      </p:to>
                                    </p:set>
                                    <p:animEffect transition="in" filter="wipe(left)">
                                      <p:cBhvr>
                                        <p:cTn id="87" dur="1000"/>
                                        <p:tgtEl>
                                          <p:spTgt spid="31"/>
                                        </p:tgtEl>
                                      </p:cBhvr>
                                    </p:animEffect>
                                  </p:childTnLst>
                                </p:cTn>
                              </p:par>
                              <p:par>
                                <p:cTn id="88" presetID="22" presetClass="entr" presetSubtype="1" fill="hold" grpId="0" nodeType="withEffect">
                                  <p:stCondLst>
                                    <p:cond delay="500"/>
                                  </p:stCondLst>
                                  <p:childTnLst>
                                    <p:set>
                                      <p:cBhvr>
                                        <p:cTn id="89" dur="1" fill="hold">
                                          <p:stCondLst>
                                            <p:cond delay="0"/>
                                          </p:stCondLst>
                                        </p:cTn>
                                        <p:tgtEl>
                                          <p:spTgt spid="34"/>
                                        </p:tgtEl>
                                        <p:attrNameLst>
                                          <p:attrName>style.visibility</p:attrName>
                                        </p:attrNameLst>
                                      </p:cBhvr>
                                      <p:to>
                                        <p:strVal val="visible"/>
                                      </p:to>
                                    </p:set>
                                    <p:animEffect transition="in" filter="wipe(up)">
                                      <p:cBhvr>
                                        <p:cTn id="90" dur="1000"/>
                                        <p:tgtEl>
                                          <p:spTgt spid="34"/>
                                        </p:tgtEl>
                                      </p:cBhvr>
                                    </p:animEffect>
                                  </p:childTnLst>
                                </p:cTn>
                              </p:par>
                            </p:childTnLst>
                          </p:cTn>
                        </p:par>
                        <p:par>
                          <p:cTn id="91" fill="hold" nodeType="afterGroup">
                            <p:stCondLst>
                              <p:cond delay="16500"/>
                            </p:stCondLst>
                            <p:childTnLst>
                              <p:par>
                                <p:cTn id="92" presetID="22" presetClass="entr" presetSubtype="4" fill="hold" grpId="0" nodeType="afterEffect">
                                  <p:stCondLst>
                                    <p:cond delay="0"/>
                                  </p:stCondLst>
                                  <p:childTnLst>
                                    <p:set>
                                      <p:cBhvr>
                                        <p:cTn id="93" dur="1" fill="hold">
                                          <p:stCondLst>
                                            <p:cond delay="0"/>
                                          </p:stCondLst>
                                        </p:cTn>
                                        <p:tgtEl>
                                          <p:spTgt spid="48"/>
                                        </p:tgtEl>
                                        <p:attrNameLst>
                                          <p:attrName>style.visibility</p:attrName>
                                        </p:attrNameLst>
                                      </p:cBhvr>
                                      <p:to>
                                        <p:strVal val="visible"/>
                                      </p:to>
                                    </p:set>
                                    <p:animEffect transition="in" filter="wipe(down)">
                                      <p:cBhvr>
                                        <p:cTn id="94" dur="500"/>
                                        <p:tgtEl>
                                          <p:spTgt spid="48"/>
                                        </p:tgtEl>
                                      </p:cBhvr>
                                    </p:animEffect>
                                  </p:childTnLst>
                                </p:cTn>
                              </p:par>
                            </p:childTnLst>
                          </p:cTn>
                        </p:par>
                        <p:par>
                          <p:cTn id="95" fill="hold" nodeType="afterGroup">
                            <p:stCondLst>
                              <p:cond delay="17000"/>
                            </p:stCondLst>
                            <p:childTnLst>
                              <p:par>
                                <p:cTn id="96" presetID="22" presetClass="entr" presetSubtype="4" fill="hold" grpId="0" nodeType="afterEffect">
                                  <p:stCondLst>
                                    <p:cond delay="0"/>
                                  </p:stCondLst>
                                  <p:childTnLst>
                                    <p:set>
                                      <p:cBhvr>
                                        <p:cTn id="97" dur="1" fill="hold">
                                          <p:stCondLst>
                                            <p:cond delay="0"/>
                                          </p:stCondLst>
                                        </p:cTn>
                                        <p:tgtEl>
                                          <p:spTgt spid="50"/>
                                        </p:tgtEl>
                                        <p:attrNameLst>
                                          <p:attrName>style.visibility</p:attrName>
                                        </p:attrNameLst>
                                      </p:cBhvr>
                                      <p:to>
                                        <p:strVal val="visible"/>
                                      </p:to>
                                    </p:set>
                                    <p:animEffect transition="in" filter="wipe(down)">
                                      <p:cBhvr>
                                        <p:cTn id="98" dur="500"/>
                                        <p:tgtEl>
                                          <p:spTgt spid="50"/>
                                        </p:tgtEl>
                                      </p:cBhvr>
                                    </p:animEffect>
                                  </p:childTnLst>
                                </p:cTn>
                              </p:par>
                            </p:childTnLst>
                          </p:cTn>
                        </p:par>
                        <p:par>
                          <p:cTn id="99" fill="hold" nodeType="afterGroup">
                            <p:stCondLst>
                              <p:cond delay="17500"/>
                            </p:stCondLst>
                            <p:childTnLst>
                              <p:par>
                                <p:cTn id="100" presetID="22" presetClass="entr" presetSubtype="4" fill="hold" grpId="0" nodeType="afterEffect">
                                  <p:stCondLst>
                                    <p:cond delay="0"/>
                                  </p:stCondLst>
                                  <p:childTnLst>
                                    <p:set>
                                      <p:cBhvr>
                                        <p:cTn id="101" dur="1" fill="hold">
                                          <p:stCondLst>
                                            <p:cond delay="0"/>
                                          </p:stCondLst>
                                        </p:cTn>
                                        <p:tgtEl>
                                          <p:spTgt spid="52"/>
                                        </p:tgtEl>
                                        <p:attrNameLst>
                                          <p:attrName>style.visibility</p:attrName>
                                        </p:attrNameLst>
                                      </p:cBhvr>
                                      <p:to>
                                        <p:strVal val="visible"/>
                                      </p:to>
                                    </p:set>
                                    <p:animEffect transition="in" filter="wipe(down)">
                                      <p:cBhvr>
                                        <p:cTn id="102" dur="500"/>
                                        <p:tgtEl>
                                          <p:spTgt spid="52"/>
                                        </p:tgtEl>
                                      </p:cBhvr>
                                    </p:animEffect>
                                  </p:childTnLst>
                                </p:cTn>
                              </p:par>
                            </p:childTnLst>
                          </p:cTn>
                        </p:par>
                        <p:par>
                          <p:cTn id="103" fill="hold" nodeType="afterGroup">
                            <p:stCondLst>
                              <p:cond delay="18000"/>
                            </p:stCondLst>
                            <p:childTnLst>
                              <p:par>
                                <p:cTn id="104" presetID="10" presetClass="entr" presetSubtype="0" fill="hold" grpId="0" nodeType="afterEffect">
                                  <p:stCondLst>
                                    <p:cond delay="0"/>
                                  </p:stCondLst>
                                  <p:childTnLst>
                                    <p:set>
                                      <p:cBhvr>
                                        <p:cTn id="105" dur="1" fill="hold">
                                          <p:stCondLst>
                                            <p:cond delay="0"/>
                                          </p:stCondLst>
                                        </p:cTn>
                                        <p:tgtEl>
                                          <p:spTgt spid="49"/>
                                        </p:tgtEl>
                                        <p:attrNameLst>
                                          <p:attrName>style.visibility</p:attrName>
                                        </p:attrNameLst>
                                      </p:cBhvr>
                                      <p:to>
                                        <p:strVal val="visible"/>
                                      </p:to>
                                    </p:set>
                                    <p:animEffect transition="in" filter="fade">
                                      <p:cBhvr>
                                        <p:cTn id="106" dur="500"/>
                                        <p:tgtEl>
                                          <p:spTgt spid="49"/>
                                        </p:tgtEl>
                                      </p:cBhvr>
                                    </p:animEffect>
                                  </p:childTnLst>
                                </p:cTn>
                              </p:par>
                            </p:childTnLst>
                          </p:cTn>
                        </p:par>
                        <p:par>
                          <p:cTn id="107" fill="hold" nodeType="afterGroup">
                            <p:stCondLst>
                              <p:cond delay="18500"/>
                            </p:stCondLst>
                            <p:childTnLst>
                              <p:par>
                                <p:cTn id="108" presetID="10" presetClass="entr" presetSubtype="0" fill="hold" grpId="0" nodeType="afterEffect">
                                  <p:stCondLst>
                                    <p:cond delay="0"/>
                                  </p:stCondLst>
                                  <p:childTnLst>
                                    <p:set>
                                      <p:cBhvr>
                                        <p:cTn id="109" dur="1" fill="hold">
                                          <p:stCondLst>
                                            <p:cond delay="0"/>
                                          </p:stCondLst>
                                        </p:cTn>
                                        <p:tgtEl>
                                          <p:spTgt spid="51"/>
                                        </p:tgtEl>
                                        <p:attrNameLst>
                                          <p:attrName>style.visibility</p:attrName>
                                        </p:attrNameLst>
                                      </p:cBhvr>
                                      <p:to>
                                        <p:strVal val="visible"/>
                                      </p:to>
                                    </p:set>
                                    <p:animEffect transition="in" filter="fade">
                                      <p:cBhvr>
                                        <p:cTn id="110" dur="500"/>
                                        <p:tgtEl>
                                          <p:spTgt spid="51"/>
                                        </p:tgtEl>
                                      </p:cBhvr>
                                    </p:animEffect>
                                  </p:childTnLst>
                                </p:cTn>
                              </p:par>
                            </p:childTnLst>
                          </p:cTn>
                        </p:par>
                        <p:par>
                          <p:cTn id="111" fill="hold" nodeType="afterGroup">
                            <p:stCondLst>
                              <p:cond delay="19000"/>
                            </p:stCondLst>
                            <p:childTnLst>
                              <p:par>
                                <p:cTn id="112" presetID="10" presetClass="entr" presetSubtype="0" fill="hold" grpId="0" nodeType="afterEffect">
                                  <p:stCondLst>
                                    <p:cond delay="0"/>
                                  </p:stCondLst>
                                  <p:childTnLst>
                                    <p:set>
                                      <p:cBhvr>
                                        <p:cTn id="113" dur="1" fill="hold">
                                          <p:stCondLst>
                                            <p:cond delay="0"/>
                                          </p:stCondLst>
                                        </p:cTn>
                                        <p:tgtEl>
                                          <p:spTgt spid="53"/>
                                        </p:tgtEl>
                                        <p:attrNameLst>
                                          <p:attrName>style.visibility</p:attrName>
                                        </p:attrNameLst>
                                      </p:cBhvr>
                                      <p:to>
                                        <p:strVal val="visible"/>
                                      </p:to>
                                    </p:set>
                                    <p:animEffect transition="in" filter="fade">
                                      <p:cBhvr>
                                        <p:cTn id="114" dur="500"/>
                                        <p:tgtEl>
                                          <p:spTgt spid="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26" grpId="0"/>
      <p:bldP spid="3" grpId="0" animBg="1"/>
      <p:bldP spid="30" grpId="0" animBg="1"/>
      <p:bldP spid="31" grpId="0" animBg="1"/>
      <p:bldP spid="32" grpId="0"/>
      <p:bldP spid="33" grpId="0"/>
      <p:bldP spid="34" grpId="0"/>
      <p:bldP spid="4" grpId="0" animBg="1"/>
      <p:bldP spid="35" grpId="0" animBg="1"/>
      <p:bldP spid="36" grpId="0" animBg="1"/>
      <p:bldP spid="37" grpId="0"/>
      <p:bldP spid="38" grpId="0"/>
      <p:bldP spid="39" grpId="0"/>
      <p:bldP spid="42" grpId="0" animBg="1"/>
      <p:bldP spid="43" grpId="0"/>
      <p:bldP spid="44" grpId="0" animBg="1"/>
      <p:bldP spid="45" grpId="0"/>
      <p:bldP spid="46" grpId="0" animBg="1"/>
      <p:bldP spid="47" grpId="0"/>
      <p:bldP spid="48" grpId="0" animBg="1"/>
      <p:bldP spid="49" grpId="0"/>
      <p:bldP spid="50" grpId="0" animBg="1"/>
      <p:bldP spid="51" grpId="0"/>
      <p:bldP spid="52" grpId="0" animBg="1"/>
      <p:bldP spid="5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chor="t"/>
          <a:lstStyle/>
          <a:p>
            <a:pPr eaLnBrk="1" hangingPunct="1"/>
            <a:r>
              <a:rPr lang="en-GB">
                <a:latin typeface="Arial" charset="0"/>
                <a:cs typeface="Arial" charset="0"/>
              </a:rPr>
              <a:t>Pressures on resources</a:t>
            </a:r>
          </a:p>
        </p:txBody>
      </p:sp>
      <p:sp>
        <p:nvSpPr>
          <p:cNvPr id="61443" name="Text Box 6"/>
          <p:cNvSpPr txBox="1">
            <a:spLocks noChangeArrowheads="1"/>
          </p:cNvSpPr>
          <p:nvPr/>
        </p:nvSpPr>
        <p:spPr bwMode="auto">
          <a:xfrm>
            <a:off x="5410201" y="1447801"/>
            <a:ext cx="1482725" cy="396875"/>
          </a:xfrm>
          <a:prstGeom prst="rect">
            <a:avLst/>
          </a:prstGeom>
          <a:noFill/>
          <a:ln w="9525">
            <a:noFill/>
            <a:miter lim="800000"/>
            <a:headEnd/>
            <a:tailEnd/>
          </a:ln>
        </p:spPr>
        <p:txBody>
          <a:bodyPr>
            <a:spAutoFit/>
          </a:bodyPr>
          <a:lstStyle/>
          <a:p>
            <a:pPr eaLnBrk="0" hangingPunct="0"/>
            <a:r>
              <a:rPr lang="en-GB" b="1">
                <a:solidFill>
                  <a:prstClr val="black"/>
                </a:solidFill>
                <a:latin typeface="Calibri"/>
              </a:rPr>
              <a:t>       </a:t>
            </a:r>
            <a:r>
              <a:rPr lang="en-GB" sz="2000" b="1">
                <a:solidFill>
                  <a:srgbClr val="FF0000"/>
                </a:solidFill>
                <a:latin typeface="Calibri"/>
              </a:rPr>
              <a:t>Time</a:t>
            </a:r>
            <a:endParaRPr lang="en-GB" b="1">
              <a:solidFill>
                <a:prstClr val="black"/>
              </a:solidFill>
              <a:latin typeface="Calibri"/>
            </a:endParaRPr>
          </a:p>
        </p:txBody>
      </p:sp>
      <p:sp>
        <p:nvSpPr>
          <p:cNvPr id="61444" name="Text Box 7"/>
          <p:cNvSpPr txBox="1">
            <a:spLocks noChangeArrowheads="1"/>
          </p:cNvSpPr>
          <p:nvPr/>
        </p:nvSpPr>
        <p:spPr bwMode="auto">
          <a:xfrm>
            <a:off x="3048001" y="4652964"/>
            <a:ext cx="931863" cy="396875"/>
          </a:xfrm>
          <a:prstGeom prst="rect">
            <a:avLst/>
          </a:prstGeom>
          <a:noFill/>
          <a:ln w="9525">
            <a:noFill/>
            <a:miter lim="800000"/>
            <a:headEnd/>
            <a:tailEnd/>
          </a:ln>
        </p:spPr>
        <p:txBody>
          <a:bodyPr>
            <a:spAutoFit/>
          </a:bodyPr>
          <a:lstStyle/>
          <a:p>
            <a:pPr eaLnBrk="0" hangingPunct="0"/>
            <a:r>
              <a:rPr lang="en-GB" sz="2000" b="1">
                <a:solidFill>
                  <a:srgbClr val="FF0000"/>
                </a:solidFill>
                <a:latin typeface="Calibri"/>
              </a:rPr>
              <a:t>Cost</a:t>
            </a:r>
            <a:endParaRPr lang="en-GB" b="1">
              <a:solidFill>
                <a:prstClr val="black"/>
              </a:solidFill>
              <a:latin typeface="Calibri"/>
            </a:endParaRPr>
          </a:p>
        </p:txBody>
      </p:sp>
      <p:sp>
        <p:nvSpPr>
          <p:cNvPr id="61445" name="Text Box 8"/>
          <p:cNvSpPr txBox="1">
            <a:spLocks noChangeArrowheads="1"/>
          </p:cNvSpPr>
          <p:nvPr/>
        </p:nvSpPr>
        <p:spPr bwMode="auto">
          <a:xfrm>
            <a:off x="8534400" y="4652964"/>
            <a:ext cx="1219200" cy="396875"/>
          </a:xfrm>
          <a:prstGeom prst="rect">
            <a:avLst/>
          </a:prstGeom>
          <a:noFill/>
          <a:ln w="9525">
            <a:noFill/>
            <a:miter lim="800000"/>
            <a:headEnd/>
            <a:tailEnd/>
          </a:ln>
        </p:spPr>
        <p:txBody>
          <a:bodyPr>
            <a:spAutoFit/>
          </a:bodyPr>
          <a:lstStyle/>
          <a:p>
            <a:pPr eaLnBrk="0" hangingPunct="0">
              <a:spcBef>
                <a:spcPct val="50000"/>
              </a:spcBef>
            </a:pPr>
            <a:r>
              <a:rPr lang="en-GB" sz="2000" b="1">
                <a:solidFill>
                  <a:srgbClr val="FF0000"/>
                </a:solidFill>
                <a:latin typeface="Calibri"/>
              </a:rPr>
              <a:t>Quality</a:t>
            </a:r>
            <a:endParaRPr lang="en-GB" b="1">
              <a:solidFill>
                <a:prstClr val="black"/>
              </a:solidFill>
              <a:latin typeface="Calibri"/>
            </a:endParaRPr>
          </a:p>
        </p:txBody>
      </p:sp>
      <p:sp>
        <p:nvSpPr>
          <p:cNvPr id="61446" name="Text Box 9"/>
          <p:cNvSpPr txBox="1">
            <a:spLocks noChangeArrowheads="1"/>
          </p:cNvSpPr>
          <p:nvPr/>
        </p:nvSpPr>
        <p:spPr bwMode="auto">
          <a:xfrm>
            <a:off x="2640013" y="5589589"/>
            <a:ext cx="6551612" cy="646331"/>
          </a:xfrm>
          <a:prstGeom prst="rect">
            <a:avLst/>
          </a:prstGeom>
          <a:noFill/>
          <a:ln w="9525">
            <a:noFill/>
            <a:miter lim="800000"/>
            <a:headEnd/>
            <a:tailEnd/>
          </a:ln>
        </p:spPr>
        <p:txBody>
          <a:bodyPr>
            <a:spAutoFit/>
          </a:bodyPr>
          <a:lstStyle/>
          <a:p>
            <a:pPr eaLnBrk="0" hangingPunct="0">
              <a:spcBef>
                <a:spcPct val="50000"/>
              </a:spcBef>
            </a:pPr>
            <a:r>
              <a:rPr lang="en-GB">
                <a:solidFill>
                  <a:prstClr val="black"/>
                </a:solidFill>
                <a:latin typeface="Calibri"/>
              </a:rPr>
              <a:t>In order to maximise one aspect, you have to compromise one, or both, of the others</a:t>
            </a:r>
          </a:p>
        </p:txBody>
      </p:sp>
      <p:sp>
        <p:nvSpPr>
          <p:cNvPr id="61447" name="AutoShape 10"/>
          <p:cNvSpPr>
            <a:spLocks noChangeArrowheads="1"/>
          </p:cNvSpPr>
          <p:nvPr/>
        </p:nvSpPr>
        <p:spPr bwMode="auto">
          <a:xfrm>
            <a:off x="3962401" y="1828801"/>
            <a:ext cx="4537075" cy="3095625"/>
          </a:xfrm>
          <a:prstGeom prst="triangle">
            <a:avLst>
              <a:gd name="adj" fmla="val 50000"/>
            </a:avLst>
          </a:prstGeom>
          <a:solidFill>
            <a:schemeClr val="accent1"/>
          </a:solidFill>
          <a:ln w="9525">
            <a:solidFill>
              <a:schemeClr val="tx1"/>
            </a:solidFill>
            <a:miter lim="800000"/>
            <a:headEnd/>
            <a:tailEnd/>
          </a:ln>
        </p:spPr>
        <p:txBody>
          <a:bodyPr wrap="none" anchor="ctr"/>
          <a:lstStyle/>
          <a:p>
            <a:pPr eaLnBrk="0" hangingPunct="0"/>
            <a:endParaRPr lang="en-GB">
              <a:solidFill>
                <a:prstClr val="black"/>
              </a:solidFill>
              <a:latin typeface="Calibri"/>
            </a:endParaRP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35087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chor="t"/>
          <a:lstStyle/>
          <a:p>
            <a:pPr algn="l" eaLnBrk="1" hangingPunct="1"/>
            <a:r>
              <a:rPr lang="en-GB">
                <a:latin typeface="Arial" charset="0"/>
                <a:cs typeface="Arial" charset="0"/>
              </a:rPr>
              <a:t>The Balancing Act</a:t>
            </a:r>
          </a:p>
        </p:txBody>
      </p:sp>
      <p:sp>
        <p:nvSpPr>
          <p:cNvPr id="62467" name="Rectangle 3"/>
          <p:cNvSpPr>
            <a:spLocks noGrp="1" noChangeArrowheads="1"/>
          </p:cNvSpPr>
          <p:nvPr>
            <p:ph type="body" idx="1"/>
          </p:nvPr>
        </p:nvSpPr>
        <p:spPr/>
        <p:txBody>
          <a:bodyPr/>
          <a:lstStyle/>
          <a:p>
            <a:pPr marL="0" indent="0">
              <a:lnSpc>
                <a:spcPct val="90000"/>
              </a:lnSpc>
              <a:buNone/>
            </a:pPr>
            <a:r>
              <a:rPr lang="en-GB" sz="2800">
                <a:latin typeface="Arial" charset="0"/>
                <a:cs typeface="Arial" charset="0"/>
              </a:rPr>
              <a:t>A project comprises:</a:t>
            </a:r>
          </a:p>
          <a:p>
            <a:pPr marL="0" indent="0">
              <a:lnSpc>
                <a:spcPct val="90000"/>
              </a:lnSpc>
              <a:buNone/>
            </a:pPr>
            <a:r>
              <a:rPr lang="en-GB" sz="2800">
                <a:solidFill>
                  <a:srgbClr val="9900CC"/>
                </a:solidFill>
                <a:latin typeface="Arial" charset="0"/>
                <a:cs typeface="Arial" charset="0"/>
              </a:rPr>
              <a:t>Scope</a:t>
            </a:r>
          </a:p>
          <a:p>
            <a:pPr marL="0" indent="0">
              <a:lnSpc>
                <a:spcPct val="90000"/>
              </a:lnSpc>
              <a:buNone/>
            </a:pPr>
            <a:r>
              <a:rPr lang="en-GB" sz="2800">
                <a:solidFill>
                  <a:srgbClr val="9900CC"/>
                </a:solidFill>
                <a:latin typeface="Arial" charset="0"/>
                <a:cs typeface="Arial" charset="0"/>
              </a:rPr>
              <a:t>Time</a:t>
            </a:r>
            <a:r>
              <a:rPr lang="en-GB" sz="2800">
                <a:latin typeface="Arial" charset="0"/>
                <a:cs typeface="Arial" charset="0"/>
              </a:rPr>
              <a:t> (Is time critical? What are the deadlines?)</a:t>
            </a:r>
          </a:p>
          <a:p>
            <a:pPr marL="0" indent="0">
              <a:lnSpc>
                <a:spcPct val="90000"/>
              </a:lnSpc>
              <a:buNone/>
            </a:pPr>
            <a:r>
              <a:rPr lang="en-GB" sz="2800">
                <a:solidFill>
                  <a:srgbClr val="9900CC"/>
                </a:solidFill>
                <a:latin typeface="Arial" charset="0"/>
                <a:cs typeface="Arial" charset="0"/>
              </a:rPr>
              <a:t>Cost</a:t>
            </a:r>
            <a:r>
              <a:rPr lang="en-GB" sz="2800">
                <a:latin typeface="Arial" charset="0"/>
                <a:cs typeface="Arial" charset="0"/>
              </a:rPr>
              <a:t> (What is the budget? Is there any tolerance)</a:t>
            </a:r>
          </a:p>
          <a:p>
            <a:pPr marL="0" indent="0">
              <a:lnSpc>
                <a:spcPct val="90000"/>
              </a:lnSpc>
              <a:buNone/>
            </a:pPr>
            <a:r>
              <a:rPr lang="en-GB" sz="2800">
                <a:solidFill>
                  <a:srgbClr val="9900CC"/>
                </a:solidFill>
                <a:latin typeface="Arial" charset="0"/>
                <a:cs typeface="Arial" charset="0"/>
              </a:rPr>
              <a:t>Quality</a:t>
            </a:r>
            <a:r>
              <a:rPr lang="en-GB" sz="2800">
                <a:latin typeface="Arial" charset="0"/>
                <a:cs typeface="Arial" charset="0"/>
              </a:rPr>
              <a:t> (how well does the solution fit the acceptance criteria?)</a:t>
            </a:r>
          </a:p>
          <a:p>
            <a:pPr marL="0" indent="0">
              <a:lnSpc>
                <a:spcPct val="90000"/>
              </a:lnSpc>
              <a:buNone/>
            </a:pPr>
            <a:endParaRPr lang="en-GB" sz="2800">
              <a:latin typeface="Arial" charset="0"/>
              <a:cs typeface="Arial" charset="0"/>
            </a:endParaRPr>
          </a:p>
          <a:p>
            <a:pPr marL="0" indent="0">
              <a:lnSpc>
                <a:spcPct val="90000"/>
              </a:lnSpc>
              <a:buNone/>
            </a:pPr>
            <a:r>
              <a:rPr lang="en-GB" sz="2800" i="1">
                <a:latin typeface="Arial" charset="0"/>
                <a:cs typeface="Arial" charset="0"/>
              </a:rPr>
              <a:t>When decisions have to be made what is their order of priority?</a:t>
            </a:r>
            <a:r>
              <a:rPr lang="en-GB" sz="2800">
                <a:latin typeface="Arial" charset="0"/>
                <a:cs typeface="Arial" charset="0"/>
              </a:rPr>
              <a:t> </a:t>
            </a:r>
          </a:p>
        </p:txBody>
      </p:sp>
      <p:grpSp>
        <p:nvGrpSpPr>
          <p:cNvPr id="2" name="Group 4"/>
          <p:cNvGrpSpPr>
            <a:grpSpLocks/>
          </p:cNvGrpSpPr>
          <p:nvPr/>
        </p:nvGrpSpPr>
        <p:grpSpPr bwMode="auto">
          <a:xfrm>
            <a:off x="7608889" y="260350"/>
            <a:ext cx="2796723" cy="2193742"/>
            <a:chOff x="3310" y="336"/>
            <a:chExt cx="1991" cy="1563"/>
          </a:xfrm>
        </p:grpSpPr>
        <p:sp>
          <p:nvSpPr>
            <p:cNvPr id="62469" name="Freeform 5"/>
            <p:cNvSpPr>
              <a:spLocks/>
            </p:cNvSpPr>
            <p:nvPr/>
          </p:nvSpPr>
          <p:spPr bwMode="auto">
            <a:xfrm>
              <a:off x="4477" y="971"/>
              <a:ext cx="712" cy="776"/>
            </a:xfrm>
            <a:custGeom>
              <a:avLst/>
              <a:gdLst>
                <a:gd name="T0" fmla="*/ 772 w 592"/>
                <a:gd name="T1" fmla="*/ 0 h 580"/>
                <a:gd name="T2" fmla="*/ 2592 w 592"/>
                <a:gd name="T3" fmla="*/ 4683 h 580"/>
                <a:gd name="T4" fmla="*/ 0 w 592"/>
                <a:gd name="T5" fmla="*/ 5954 h 580"/>
                <a:gd name="T6" fmla="*/ 772 w 592"/>
                <a:gd name="T7" fmla="*/ 0 h 580"/>
                <a:gd name="T8" fmla="*/ 0 60000 65536"/>
                <a:gd name="T9" fmla="*/ 0 60000 65536"/>
                <a:gd name="T10" fmla="*/ 0 60000 65536"/>
                <a:gd name="T11" fmla="*/ 0 60000 65536"/>
                <a:gd name="T12" fmla="*/ 0 w 592"/>
                <a:gd name="T13" fmla="*/ 0 h 580"/>
                <a:gd name="T14" fmla="*/ 592 w 592"/>
                <a:gd name="T15" fmla="*/ 580 h 580"/>
              </a:gdLst>
              <a:ahLst/>
              <a:cxnLst>
                <a:cxn ang="T8">
                  <a:pos x="T0" y="T1"/>
                </a:cxn>
                <a:cxn ang="T9">
                  <a:pos x="T2" y="T3"/>
                </a:cxn>
                <a:cxn ang="T10">
                  <a:pos x="T4" y="T5"/>
                </a:cxn>
                <a:cxn ang="T11">
                  <a:pos x="T6" y="T7"/>
                </a:cxn>
              </a:cxnLst>
              <a:rect l="T12" t="T13" r="T14" b="T15"/>
              <a:pathLst>
                <a:path w="592" h="580">
                  <a:moveTo>
                    <a:pt x="176" y="0"/>
                  </a:moveTo>
                  <a:lnTo>
                    <a:pt x="592" y="456"/>
                  </a:lnTo>
                  <a:lnTo>
                    <a:pt x="0" y="580"/>
                  </a:lnTo>
                  <a:lnTo>
                    <a:pt x="176" y="0"/>
                  </a:lnTo>
                  <a:close/>
                </a:path>
              </a:pathLst>
            </a:custGeom>
            <a:solidFill>
              <a:srgbClr val="CC99FF"/>
            </a:solidFill>
            <a:ln w="8001" cap="flat" cmpd="sng">
              <a:solidFill>
                <a:srgbClr val="0000FF"/>
              </a:solidFill>
              <a:prstDash val="solid"/>
              <a:round/>
              <a:headEnd type="none" w="med" len="med"/>
              <a:tailEnd type="none" w="sm" len="sm"/>
            </a:ln>
          </p:spPr>
          <p:txBody>
            <a:bodyPr wrap="none" anchor="ctr"/>
            <a:lstStyle/>
            <a:p>
              <a:endParaRPr lang="en-GB">
                <a:solidFill>
                  <a:prstClr val="black"/>
                </a:solidFill>
                <a:latin typeface="Calibri"/>
              </a:endParaRPr>
            </a:p>
          </p:txBody>
        </p:sp>
        <p:sp>
          <p:nvSpPr>
            <p:cNvPr id="62470" name="Freeform 6" descr="Small confetti"/>
            <p:cNvSpPr>
              <a:spLocks/>
            </p:cNvSpPr>
            <p:nvPr/>
          </p:nvSpPr>
          <p:spPr bwMode="auto">
            <a:xfrm>
              <a:off x="3310" y="336"/>
              <a:ext cx="1380" cy="1408"/>
            </a:xfrm>
            <a:custGeom>
              <a:avLst/>
              <a:gdLst>
                <a:gd name="T0" fmla="*/ 1380 w 1380"/>
                <a:gd name="T1" fmla="*/ 631 h 1408"/>
                <a:gd name="T2" fmla="*/ 186 w 1380"/>
                <a:gd name="T3" fmla="*/ 0 h 1408"/>
                <a:gd name="T4" fmla="*/ 0 w 1380"/>
                <a:gd name="T5" fmla="*/ 587 h 1408"/>
                <a:gd name="T6" fmla="*/ 1165 w 1380"/>
                <a:gd name="T7" fmla="*/ 1408 h 1408"/>
                <a:gd name="T8" fmla="*/ 1380 w 1380"/>
                <a:gd name="T9" fmla="*/ 631 h 1408"/>
                <a:gd name="T10" fmla="*/ 0 60000 65536"/>
                <a:gd name="T11" fmla="*/ 0 60000 65536"/>
                <a:gd name="T12" fmla="*/ 0 60000 65536"/>
                <a:gd name="T13" fmla="*/ 0 60000 65536"/>
                <a:gd name="T14" fmla="*/ 0 60000 65536"/>
                <a:gd name="T15" fmla="*/ 0 w 1380"/>
                <a:gd name="T16" fmla="*/ 0 h 1408"/>
                <a:gd name="T17" fmla="*/ 1380 w 1380"/>
                <a:gd name="T18" fmla="*/ 1408 h 1408"/>
              </a:gdLst>
              <a:ahLst/>
              <a:cxnLst>
                <a:cxn ang="T10">
                  <a:pos x="T0" y="T1"/>
                </a:cxn>
                <a:cxn ang="T11">
                  <a:pos x="T2" y="T3"/>
                </a:cxn>
                <a:cxn ang="T12">
                  <a:pos x="T4" y="T5"/>
                </a:cxn>
                <a:cxn ang="T13">
                  <a:pos x="T6" y="T7"/>
                </a:cxn>
                <a:cxn ang="T14">
                  <a:pos x="T8" y="T9"/>
                </a:cxn>
              </a:cxnLst>
              <a:rect l="T15" t="T16" r="T17" b="T18"/>
              <a:pathLst>
                <a:path w="1380" h="1408">
                  <a:moveTo>
                    <a:pt x="1380" y="631"/>
                  </a:moveTo>
                  <a:lnTo>
                    <a:pt x="186" y="0"/>
                  </a:lnTo>
                  <a:lnTo>
                    <a:pt x="0" y="587"/>
                  </a:lnTo>
                  <a:lnTo>
                    <a:pt x="1165" y="1408"/>
                  </a:lnTo>
                  <a:lnTo>
                    <a:pt x="1380" y="631"/>
                  </a:lnTo>
                  <a:close/>
                </a:path>
              </a:pathLst>
            </a:custGeom>
            <a:pattFill prst="smConfetti">
              <a:fgClr>
                <a:srgbClr val="FF00FF"/>
              </a:fgClr>
              <a:bgClr>
                <a:srgbClr val="FFFFFF"/>
              </a:bgClr>
            </a:pattFill>
            <a:ln w="8001" cap="flat" cmpd="sng">
              <a:solidFill>
                <a:srgbClr val="0000FF"/>
              </a:solidFill>
              <a:prstDash val="solid"/>
              <a:round/>
              <a:headEnd type="none" w="med" len="med"/>
              <a:tailEnd type="none" w="sm" len="sm"/>
            </a:ln>
          </p:spPr>
          <p:txBody>
            <a:bodyPr wrap="none" anchor="ctr"/>
            <a:lstStyle/>
            <a:p>
              <a:endParaRPr lang="en-GB">
                <a:solidFill>
                  <a:prstClr val="black"/>
                </a:solidFill>
                <a:latin typeface="Calibri"/>
              </a:endParaRPr>
            </a:p>
          </p:txBody>
        </p:sp>
        <p:sp>
          <p:nvSpPr>
            <p:cNvPr id="62471" name="Text Box 7"/>
            <p:cNvSpPr txBox="1">
              <a:spLocks noChangeArrowheads="1"/>
            </p:cNvSpPr>
            <p:nvPr/>
          </p:nvSpPr>
          <p:spPr bwMode="auto">
            <a:xfrm rot="1653832">
              <a:off x="3380" y="690"/>
              <a:ext cx="990" cy="413"/>
            </a:xfrm>
            <a:prstGeom prst="rect">
              <a:avLst/>
            </a:prstGeom>
            <a:noFill/>
            <a:ln w="8001">
              <a:noFill/>
              <a:miter lim="800000"/>
              <a:headEnd/>
              <a:tailEnd type="none" w="sm" len="sm"/>
            </a:ln>
          </p:spPr>
          <p:txBody>
            <a:bodyPr>
              <a:spAutoFit/>
            </a:bodyPr>
            <a:lstStyle/>
            <a:p>
              <a:pPr eaLnBrk="0" hangingPunct="0">
                <a:spcBef>
                  <a:spcPct val="50000"/>
                </a:spcBef>
              </a:pPr>
              <a:r>
                <a:rPr lang="en-GB" sz="3200" b="1">
                  <a:solidFill>
                    <a:srgbClr val="0000FF"/>
                  </a:solidFill>
                  <a:latin typeface="Calibri"/>
                </a:rPr>
                <a:t>scope</a:t>
              </a:r>
            </a:p>
          </p:txBody>
        </p:sp>
        <p:grpSp>
          <p:nvGrpSpPr>
            <p:cNvPr id="3" name="Group 8"/>
            <p:cNvGrpSpPr>
              <a:grpSpLocks/>
            </p:cNvGrpSpPr>
            <p:nvPr/>
          </p:nvGrpSpPr>
          <p:grpSpPr bwMode="auto">
            <a:xfrm>
              <a:off x="4387" y="963"/>
              <a:ext cx="914" cy="936"/>
              <a:chOff x="4387" y="963"/>
              <a:chExt cx="914" cy="936"/>
            </a:xfrm>
          </p:grpSpPr>
          <p:sp>
            <p:nvSpPr>
              <p:cNvPr id="62473" name="Text Box 9"/>
              <p:cNvSpPr txBox="1">
                <a:spLocks noChangeArrowheads="1"/>
              </p:cNvSpPr>
              <p:nvPr/>
            </p:nvSpPr>
            <p:spPr bwMode="auto">
              <a:xfrm rot="2822805">
                <a:off x="4738" y="1080"/>
                <a:ext cx="520" cy="285"/>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latin typeface="Calibri"/>
                  </a:rPr>
                  <a:t>TIME</a:t>
                </a:r>
                <a:endParaRPr lang="en-GB" sz="2000" b="1">
                  <a:solidFill>
                    <a:srgbClr val="4F81BD"/>
                  </a:solidFill>
                  <a:latin typeface="Calibri"/>
                </a:endParaRPr>
              </a:p>
            </p:txBody>
          </p:sp>
          <p:sp>
            <p:nvSpPr>
              <p:cNvPr id="62474" name="Text Box 10"/>
              <p:cNvSpPr txBox="1">
                <a:spLocks noChangeArrowheads="1"/>
              </p:cNvSpPr>
              <p:nvPr/>
            </p:nvSpPr>
            <p:spPr bwMode="auto">
              <a:xfrm rot="17131750">
                <a:off x="4267" y="1091"/>
                <a:ext cx="526" cy="285"/>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latin typeface="Calibri"/>
                  </a:rPr>
                  <a:t>COST</a:t>
                </a:r>
                <a:endParaRPr lang="en-GB" sz="2000" b="1">
                  <a:solidFill>
                    <a:srgbClr val="4F81BD"/>
                  </a:solidFill>
                  <a:latin typeface="Calibri"/>
                </a:endParaRPr>
              </a:p>
            </p:txBody>
          </p:sp>
          <p:sp>
            <p:nvSpPr>
              <p:cNvPr id="62475" name="Text Box 11"/>
              <p:cNvSpPr txBox="1">
                <a:spLocks noChangeArrowheads="1"/>
              </p:cNvSpPr>
              <p:nvPr/>
            </p:nvSpPr>
            <p:spPr bwMode="auto">
              <a:xfrm rot="20846268">
                <a:off x="4508" y="1614"/>
                <a:ext cx="793" cy="285"/>
              </a:xfrm>
              <a:prstGeom prst="rect">
                <a:avLst/>
              </a:prstGeom>
              <a:noFill/>
              <a:ln w="8001">
                <a:noFill/>
                <a:miter lim="800000"/>
                <a:headEnd/>
                <a:tailEnd type="none" w="sm" len="sm"/>
              </a:ln>
            </p:spPr>
            <p:txBody>
              <a:bodyPr wrap="none">
                <a:spAutoFit/>
              </a:bodyPr>
              <a:lstStyle/>
              <a:p>
                <a:pPr eaLnBrk="0" hangingPunct="0"/>
                <a:r>
                  <a:rPr lang="en-GB" sz="2000" b="1">
                    <a:solidFill>
                      <a:srgbClr val="FF0000"/>
                    </a:solidFill>
                    <a:latin typeface="Calibri"/>
                  </a:rPr>
                  <a:t>QUALITY</a:t>
                </a:r>
                <a:endParaRPr lang="en-GB" sz="2000" b="1">
                  <a:solidFill>
                    <a:srgbClr val="4F81BD"/>
                  </a:solidFill>
                  <a:latin typeface="Calibri"/>
                </a:endParaRPr>
              </a:p>
            </p:txBody>
          </p:sp>
        </p:grpSp>
      </p:grpSp>
      <p:pic>
        <p:nvPicPr>
          <p:cNvPr id="1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5593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Title 1"/>
          <p:cNvSpPr>
            <a:spLocks noGrp="1"/>
          </p:cNvSpPr>
          <p:nvPr>
            <p:ph type="title"/>
          </p:nvPr>
        </p:nvSpPr>
        <p:spPr/>
        <p:txBody>
          <a:bodyPr>
            <a:normAutofit/>
          </a:bodyPr>
          <a:lstStyle/>
          <a:p>
            <a:pPr>
              <a:defRPr/>
            </a:pPr>
            <a:r>
              <a:rPr lang="en-GB" sz="3600" b="1" dirty="0">
                <a:effectLst>
                  <a:outerShdw blurRad="38100" dist="38100" dir="2700000" algn="tl">
                    <a:srgbClr val="000000">
                      <a:alpha val="43137"/>
                    </a:srgbClr>
                  </a:outerShdw>
                </a:effectLst>
              </a:rPr>
              <a:t>Perspectives on Scope</a:t>
            </a:r>
          </a:p>
        </p:txBody>
      </p:sp>
      <p:graphicFrame>
        <p:nvGraphicFramePr>
          <p:cNvPr id="7" name="Diagram 6"/>
          <p:cNvGraphicFramePr/>
          <p:nvPr>
            <p:extLst/>
          </p:nvPr>
        </p:nvGraphicFramePr>
        <p:xfrm>
          <a:off x="1199456" y="1504551"/>
          <a:ext cx="9468544" cy="5085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2"/>
          </p:nvPr>
        </p:nvSpPr>
        <p:spPr>
          <a:xfrm>
            <a:off x="8341568" y="6093297"/>
            <a:ext cx="2133600" cy="365125"/>
          </a:xfrm>
        </p:spPr>
        <p:txBody>
          <a:bodyPr/>
          <a:lstStyle/>
          <a:p>
            <a:fld id="{0001B7DF-3D5B-4F94-89BA-A1CB63132D69}" type="slidenum">
              <a:rPr lang="en-GB">
                <a:solidFill>
                  <a:prstClr val="black">
                    <a:tint val="75000"/>
                  </a:prstClr>
                </a:solidFill>
                <a:latin typeface="Times New Roman"/>
              </a:rPr>
              <a:pPr/>
              <a:t>16</a:t>
            </a:fld>
            <a:endParaRPr lang="en-GB">
              <a:solidFill>
                <a:prstClr val="black">
                  <a:tint val="75000"/>
                </a:prstClr>
              </a:solidFill>
              <a:latin typeface="Times New Roman"/>
            </a:endParaRPr>
          </a:p>
        </p:txBody>
      </p:sp>
      <p:pic>
        <p:nvPicPr>
          <p:cNvPr id="6" name="Picture 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7"/>
          <p:cNvSpPr txBox="1"/>
          <p:nvPr/>
        </p:nvSpPr>
        <p:spPr>
          <a:xfrm>
            <a:off x="9408368" y="6451253"/>
            <a:ext cx="1072704" cy="276999"/>
          </a:xfrm>
          <a:prstGeom prst="rect">
            <a:avLst/>
          </a:prstGeom>
          <a:noFill/>
        </p:spPr>
        <p:txBody>
          <a:bodyPr wrap="square" rtlCol="0">
            <a:spAutoFit/>
          </a:bodyPr>
          <a:lstStyle/>
          <a:p>
            <a:pPr algn="ctr"/>
            <a:r>
              <a:rPr lang="en-GB" sz="1200" dirty="0">
                <a:solidFill>
                  <a:srgbClr val="FF0000"/>
                </a:solidFill>
                <a:latin typeface="Arial" panose="020B0604020202020204" pitchFamily="34" charset="0"/>
                <a:cs typeface="Arial" panose="020B0604020202020204" pitchFamily="34" charset="0"/>
              </a:rPr>
              <a:t>AC 1.2</a:t>
            </a:r>
          </a:p>
        </p:txBody>
      </p:sp>
      <p:sp>
        <p:nvSpPr>
          <p:cNvPr id="9" name="Content Placeholder 5"/>
          <p:cNvSpPr>
            <a:spLocks noGrp="1"/>
          </p:cNvSpPr>
          <p:nvPr>
            <p:ph idx="1"/>
          </p:nvPr>
        </p:nvSpPr>
        <p:spPr>
          <a:xfrm>
            <a:off x="2351584" y="1340769"/>
            <a:ext cx="7544096" cy="4588545"/>
          </a:xfrm>
        </p:spPr>
        <p:txBody>
          <a:bodyPr>
            <a:noAutofit/>
          </a:bodyPr>
          <a:lstStyle/>
          <a:p>
            <a:pPr marL="0" indent="0">
              <a:buNone/>
            </a:pPr>
            <a:r>
              <a:rPr lang="en-GB" sz="2800" dirty="0">
                <a:latin typeface="Arial" panose="020B0604020202020204" pitchFamily="34" charset="0"/>
                <a:cs typeface="Arial" panose="020B0604020202020204" pitchFamily="34" charset="0"/>
              </a:rPr>
              <a:t>All objectives should map to the goal</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All deliverables should map to the objectives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All requirements should map to the deliverables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All work  should map to the deliverables</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All of the </a:t>
            </a:r>
            <a:r>
              <a:rPr lang="en-GB" b="1" dirty="0">
                <a:latin typeface="Arial" panose="020B0604020202020204" pitchFamily="34" charset="0"/>
                <a:cs typeface="Arial" panose="020B0604020202020204" pitchFamily="34" charset="0"/>
              </a:rPr>
              <a:t>work</a:t>
            </a:r>
            <a:r>
              <a:rPr lang="en-GB" sz="2800" b="1" dirty="0">
                <a:latin typeface="Arial" panose="020B0604020202020204" pitchFamily="34" charset="0"/>
                <a:cs typeface="Arial" panose="020B0604020202020204" pitchFamily="34" charset="0"/>
              </a:rPr>
              <a:t> should map to the </a:t>
            </a:r>
            <a:r>
              <a:rPr lang="en-GB" b="1" dirty="0">
                <a:latin typeface="Arial" panose="020B0604020202020204" pitchFamily="34" charset="0"/>
                <a:cs typeface="Arial" panose="020B0604020202020204" pitchFamily="34" charset="0"/>
              </a:rPr>
              <a:t>goal</a:t>
            </a:r>
          </a:p>
        </p:txBody>
      </p:sp>
    </p:spTree>
    <p:extLst>
      <p:ext uri="{BB962C8B-B14F-4D97-AF65-F5344CB8AC3E}">
        <p14:creationId xmlns:p14="http://schemas.microsoft.com/office/powerpoint/2010/main" val="374227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6" end="6"/>
                                            </p:txEl>
                                          </p:spTgt>
                                        </p:tgtEl>
                                        <p:attrNameLst>
                                          <p:attrName>ppt_c</p:attrName>
                                        </p:attrNameLst>
                                      </p:cBhvr>
                                      <p:to>
                                        <a:schemeClr val="tx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8" end="8"/>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effectLst>
                  <a:outerShdw blurRad="38100" dist="38100" dir="2700000" algn="tl">
                    <a:srgbClr val="000000">
                      <a:alpha val="43137"/>
                    </a:srgbClr>
                  </a:outerShdw>
                </a:effectLst>
              </a:rPr>
              <a:t>Project ‘Direct’ Objectives</a:t>
            </a:r>
          </a:p>
        </p:txBody>
      </p:sp>
      <p:grpSp>
        <p:nvGrpSpPr>
          <p:cNvPr id="3" name="Group 3"/>
          <p:cNvGrpSpPr>
            <a:grpSpLocks/>
          </p:cNvGrpSpPr>
          <p:nvPr/>
        </p:nvGrpSpPr>
        <p:grpSpPr bwMode="auto">
          <a:xfrm>
            <a:off x="1775520" y="1987085"/>
            <a:ext cx="7638382" cy="4585011"/>
            <a:chOff x="3571873" y="3929063"/>
            <a:chExt cx="4698724" cy="2714197"/>
          </a:xfrm>
        </p:grpSpPr>
        <p:sp>
          <p:nvSpPr>
            <p:cNvPr id="5" name="Isosceles Triangle 4"/>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black"/>
                </a:solidFill>
                <a:latin typeface="Times New Roman"/>
              </a:endParaRPr>
            </a:p>
          </p:txBody>
        </p:sp>
        <p:sp>
          <p:nvSpPr>
            <p:cNvPr id="51206" name="TextBox 10"/>
            <p:cNvSpPr txBox="1">
              <a:spLocks noChangeArrowheads="1"/>
            </p:cNvSpPr>
            <p:nvPr/>
          </p:nvSpPr>
          <p:spPr bwMode="auto">
            <a:xfrm>
              <a:off x="4857748" y="4214813"/>
              <a:ext cx="503099" cy="273293"/>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Cost</a:t>
              </a:r>
              <a:endParaRPr lang="en-US" sz="2400" dirty="0">
                <a:solidFill>
                  <a:prstClr val="black"/>
                </a:solidFill>
                <a:latin typeface="Arial" panose="020B0604020202020204" pitchFamily="34" charset="0"/>
                <a:cs typeface="Arial" panose="020B0604020202020204" pitchFamily="34" charset="0"/>
              </a:endParaRPr>
            </a:p>
          </p:txBody>
        </p:sp>
        <p:sp>
          <p:nvSpPr>
            <p:cNvPr id="51207" name="TextBox 11"/>
            <p:cNvSpPr txBox="1">
              <a:spLocks noChangeArrowheads="1"/>
            </p:cNvSpPr>
            <p:nvPr/>
          </p:nvSpPr>
          <p:spPr bwMode="auto">
            <a:xfrm>
              <a:off x="3571873" y="5929313"/>
              <a:ext cx="527633" cy="273293"/>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Time</a:t>
              </a:r>
              <a:endParaRPr lang="en-US" dirty="0">
                <a:solidFill>
                  <a:prstClr val="black"/>
                </a:solidFill>
                <a:latin typeface="Arial" panose="020B0604020202020204" pitchFamily="34" charset="0"/>
                <a:cs typeface="Arial" panose="020B0604020202020204" pitchFamily="34" charset="0"/>
              </a:endParaRPr>
            </a:p>
          </p:txBody>
        </p:sp>
        <p:sp>
          <p:nvSpPr>
            <p:cNvPr id="51208" name="TextBox 12"/>
            <p:cNvSpPr txBox="1">
              <a:spLocks noChangeArrowheads="1"/>
            </p:cNvSpPr>
            <p:nvPr/>
          </p:nvSpPr>
          <p:spPr bwMode="auto">
            <a:xfrm>
              <a:off x="6143623" y="5929313"/>
              <a:ext cx="703274" cy="273293"/>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Quality</a:t>
              </a:r>
              <a:endParaRPr lang="en-US" sz="2400" dirty="0">
                <a:solidFill>
                  <a:prstClr val="black"/>
                </a:solidFill>
                <a:latin typeface="Arial" panose="020B0604020202020204" pitchFamily="34" charset="0"/>
                <a:cs typeface="Arial" panose="020B0604020202020204" pitchFamily="34" charset="0"/>
              </a:endParaRPr>
            </a:p>
          </p:txBody>
        </p:sp>
        <p:sp>
          <p:nvSpPr>
            <p:cNvPr id="9" name="Left Brace 8"/>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solidFill>
                  <a:prstClr val="black"/>
                </a:solidFill>
                <a:latin typeface="Times New Roman"/>
              </a:endParaRPr>
            </a:p>
          </p:txBody>
        </p:sp>
        <p:sp>
          <p:nvSpPr>
            <p:cNvPr id="51210" name="TextBox 14"/>
            <p:cNvSpPr txBox="1">
              <a:spLocks noChangeArrowheads="1"/>
            </p:cNvSpPr>
            <p:nvPr/>
          </p:nvSpPr>
          <p:spPr bwMode="auto">
            <a:xfrm>
              <a:off x="5506741" y="4031058"/>
              <a:ext cx="1494111" cy="710561"/>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Money</a:t>
              </a:r>
            </a:p>
            <a:p>
              <a:r>
                <a:rPr lang="en-GB" sz="2400" dirty="0">
                  <a:solidFill>
                    <a:prstClr val="black"/>
                  </a:solidFill>
                  <a:latin typeface="Arial" panose="020B0604020202020204" pitchFamily="34" charset="0"/>
                  <a:cs typeface="Arial" panose="020B0604020202020204" pitchFamily="34" charset="0"/>
                </a:rPr>
                <a:t>Effort</a:t>
              </a:r>
            </a:p>
            <a:p>
              <a:r>
                <a:rPr lang="en-GB" sz="2400" dirty="0">
                  <a:solidFill>
                    <a:prstClr val="black"/>
                  </a:solidFill>
                  <a:latin typeface="Arial" panose="020B0604020202020204" pitchFamily="34" charset="0"/>
                  <a:cs typeface="Arial" panose="020B0604020202020204" pitchFamily="34" charset="0"/>
                </a:rPr>
                <a:t>Resource usage</a:t>
              </a:r>
              <a:endParaRPr lang="en-US" sz="2400" dirty="0">
                <a:solidFill>
                  <a:prstClr val="black"/>
                </a:solidFill>
                <a:latin typeface="Arial" panose="020B0604020202020204" pitchFamily="34" charset="0"/>
                <a:cs typeface="Arial" panose="020B0604020202020204" pitchFamily="34" charset="0"/>
              </a:endParaRPr>
            </a:p>
          </p:txBody>
        </p:sp>
        <p:sp>
          <p:nvSpPr>
            <p:cNvPr id="11" name="Left Brace 10"/>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solidFill>
                  <a:prstClr val="black"/>
                </a:solidFill>
                <a:latin typeface="Times New Roman"/>
              </a:endParaRPr>
            </a:p>
          </p:txBody>
        </p:sp>
        <p:sp>
          <p:nvSpPr>
            <p:cNvPr id="51212" name="TextBox 16"/>
            <p:cNvSpPr txBox="1">
              <a:spLocks noChangeArrowheads="1"/>
            </p:cNvSpPr>
            <p:nvPr/>
          </p:nvSpPr>
          <p:spPr bwMode="auto">
            <a:xfrm>
              <a:off x="7072311" y="5643054"/>
              <a:ext cx="1198286" cy="929194"/>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Grade</a:t>
              </a:r>
            </a:p>
            <a:p>
              <a:r>
                <a:rPr lang="en-GB" sz="2400" dirty="0">
                  <a:solidFill>
                    <a:prstClr val="black"/>
                  </a:solidFill>
                  <a:latin typeface="Arial" panose="020B0604020202020204" pitchFamily="34" charset="0"/>
                  <a:cs typeface="Arial" panose="020B0604020202020204" pitchFamily="34" charset="0"/>
                </a:rPr>
                <a:t>Performance</a:t>
              </a:r>
            </a:p>
            <a:p>
              <a:r>
                <a:rPr lang="en-GB" sz="2400" dirty="0">
                  <a:solidFill>
                    <a:prstClr val="black"/>
                  </a:solidFill>
                  <a:latin typeface="Arial" panose="020B0604020202020204" pitchFamily="34" charset="0"/>
                  <a:cs typeface="Arial" panose="020B0604020202020204" pitchFamily="34" charset="0"/>
                </a:rPr>
                <a:t>Scope</a:t>
              </a:r>
            </a:p>
            <a:p>
              <a:r>
                <a:rPr lang="en-GB" sz="2400" dirty="0">
                  <a:solidFill>
                    <a:prstClr val="black"/>
                  </a:solidFill>
                  <a:latin typeface="Arial" panose="020B0604020202020204" pitchFamily="34" charset="0"/>
                  <a:cs typeface="Arial" panose="020B0604020202020204" pitchFamily="34" charset="0"/>
                </a:rPr>
                <a:t>Functionality</a:t>
              </a:r>
              <a:endParaRPr lang="en-US" sz="2400" dirty="0">
                <a:solidFill>
                  <a:prstClr val="black"/>
                </a:solidFill>
                <a:latin typeface="Arial" panose="020B0604020202020204" pitchFamily="34" charset="0"/>
                <a:cs typeface="Arial" panose="020B0604020202020204" pitchFamily="34" charset="0"/>
              </a:endParaRPr>
            </a:p>
          </p:txBody>
        </p:sp>
      </p:grpSp>
      <p:sp>
        <p:nvSpPr>
          <p:cNvPr id="13" name="Slide Number Placeholder 12"/>
          <p:cNvSpPr>
            <a:spLocks noGrp="1"/>
          </p:cNvSpPr>
          <p:nvPr>
            <p:ph type="sldNum" sz="quarter" idx="12"/>
          </p:nvPr>
        </p:nvSpPr>
        <p:spPr/>
        <p:txBody>
          <a:bodyPr/>
          <a:lstStyle/>
          <a:p>
            <a:fld id="{0001B7DF-3D5B-4F94-89BA-A1CB63132D69}" type="slidenum">
              <a:rPr lang="en-GB">
                <a:solidFill>
                  <a:prstClr val="black">
                    <a:tint val="75000"/>
                  </a:prstClr>
                </a:solidFill>
                <a:latin typeface="Times New Roman"/>
              </a:rPr>
              <a:pPr/>
              <a:t>17</a:t>
            </a:fld>
            <a:endParaRPr lang="en-GB">
              <a:solidFill>
                <a:prstClr val="black">
                  <a:tint val="75000"/>
                </a:prstClr>
              </a:solidFill>
              <a:latin typeface="Times New Roman"/>
            </a:endParaRPr>
          </a:p>
        </p:txBody>
      </p:sp>
      <p:pic>
        <p:nvPicPr>
          <p:cNvPr id="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6" name="Content Placeholder 2"/>
          <p:cNvSpPr>
            <a:spLocks noGrp="1"/>
          </p:cNvSpPr>
          <p:nvPr>
            <p:ph idx="1"/>
          </p:nvPr>
        </p:nvSpPr>
        <p:spPr>
          <a:xfrm>
            <a:off x="7465934" y="1196752"/>
            <a:ext cx="3191450" cy="2654300"/>
          </a:xfrm>
        </p:spPr>
        <p:txBody>
          <a:bodyPr>
            <a:noAutofit/>
          </a:bodyPr>
          <a:lstStyle/>
          <a:p>
            <a:pPr marL="0" indent="0">
              <a:buNone/>
            </a:pPr>
            <a:r>
              <a:rPr lang="en-GB" sz="2400" dirty="0">
                <a:solidFill>
                  <a:schemeClr val="tx2">
                    <a:lumMod val="75000"/>
                  </a:schemeClr>
                </a:solidFill>
                <a:latin typeface="Arial" panose="020B0604020202020204" pitchFamily="34" charset="0"/>
                <a:cs typeface="Arial" panose="020B0604020202020204" pitchFamily="34" charset="0"/>
              </a:rPr>
              <a:t>A set of general or common objectives, to meet</a:t>
            </a:r>
          </a:p>
          <a:p>
            <a:pPr marL="0" indent="0" algn="ctr">
              <a:buNone/>
            </a:pPr>
            <a:r>
              <a:rPr lang="en-GB" sz="2400" dirty="0">
                <a:solidFill>
                  <a:schemeClr val="tx2">
                    <a:lumMod val="75000"/>
                  </a:schemeClr>
                </a:solidFill>
                <a:latin typeface="Arial" panose="020B0604020202020204" pitchFamily="34" charset="0"/>
                <a:cs typeface="Arial" panose="020B0604020202020204" pitchFamily="34" charset="0"/>
              </a:rPr>
              <a:t>Time, Cost, Quality</a:t>
            </a:r>
            <a:endParaRPr lang="en-US" sz="2400" dirty="0">
              <a:solidFill>
                <a:schemeClr val="tx2">
                  <a:lumMod val="75000"/>
                </a:schemeClr>
              </a:solidFill>
              <a:latin typeface="Arial" panose="020B0604020202020204" pitchFamily="34" charset="0"/>
              <a:cs typeface="Arial" panose="020B0604020202020204" pitchFamily="34" charset="0"/>
            </a:endParaRPr>
          </a:p>
          <a:p>
            <a:pPr marL="0" indent="0">
              <a:buNone/>
            </a:pPr>
            <a:r>
              <a:rPr lang="en-GB" sz="2400" dirty="0">
                <a:solidFill>
                  <a:schemeClr val="tx2">
                    <a:lumMod val="75000"/>
                  </a:schemeClr>
                </a:solidFill>
                <a:latin typeface="Arial" panose="020B0604020202020204" pitchFamily="34" charset="0"/>
                <a:cs typeface="Arial" panose="020B0604020202020204" pitchFamily="34" charset="0"/>
              </a:rPr>
              <a:t>As also known as.. </a:t>
            </a:r>
          </a:p>
          <a:p>
            <a:pPr marL="457200" lvl="1" indent="0">
              <a:buNone/>
            </a:pPr>
            <a:r>
              <a:rPr lang="en-GB" sz="2400" dirty="0">
                <a:solidFill>
                  <a:schemeClr val="tx2">
                    <a:lumMod val="75000"/>
                  </a:schemeClr>
                </a:solidFill>
                <a:latin typeface="Arial" panose="020B0604020202020204" pitchFamily="34" charset="0"/>
                <a:cs typeface="Arial" panose="020B0604020202020204" pitchFamily="34" charset="0"/>
              </a:rPr>
              <a:t>Project Constraints</a:t>
            </a:r>
          </a:p>
          <a:p>
            <a:pPr marL="457200" lvl="1" indent="0">
              <a:buNone/>
            </a:pPr>
            <a:r>
              <a:rPr lang="en-GB" sz="2400" dirty="0">
                <a:solidFill>
                  <a:schemeClr val="tx2">
                    <a:lumMod val="75000"/>
                  </a:schemeClr>
                </a:solidFill>
                <a:latin typeface="Arial" panose="020B0604020202020204" pitchFamily="34" charset="0"/>
                <a:cs typeface="Arial" panose="020B0604020202020204" pitchFamily="34" charset="0"/>
              </a:rPr>
              <a:t>The ‘Project Triangle’</a:t>
            </a:r>
          </a:p>
          <a:p>
            <a:pPr marL="0" indent="0">
              <a:buNone/>
            </a:pPr>
            <a:endParaRPr lang="en-GB" sz="2400" dirty="0">
              <a:latin typeface="Arial" panose="020B0604020202020204" pitchFamily="34" charset="0"/>
              <a:cs typeface="Arial" panose="020B0604020202020204" pitchFamily="34" charset="0"/>
            </a:endParaRPr>
          </a:p>
        </p:txBody>
      </p:sp>
      <p:sp>
        <p:nvSpPr>
          <p:cNvPr id="15" name="TextBox 14"/>
          <p:cNvSpPr txBox="1"/>
          <p:nvPr/>
        </p:nvSpPr>
        <p:spPr>
          <a:xfrm>
            <a:off x="9408368" y="6451253"/>
            <a:ext cx="1072704" cy="276999"/>
          </a:xfrm>
          <a:prstGeom prst="rect">
            <a:avLst/>
          </a:prstGeom>
          <a:noFill/>
        </p:spPr>
        <p:txBody>
          <a:bodyPr wrap="square" rtlCol="0">
            <a:spAutoFit/>
          </a:bodyPr>
          <a:lstStyle/>
          <a:p>
            <a:pPr algn="ctr"/>
            <a:r>
              <a:rPr lang="en-GB" sz="1200" dirty="0">
                <a:solidFill>
                  <a:srgbClr val="FF0000"/>
                </a:solidFill>
                <a:latin typeface="Arial" panose="020B0604020202020204" pitchFamily="34" charset="0"/>
                <a:cs typeface="Arial" panose="020B0604020202020204" pitchFamily="34" charset="0"/>
              </a:rPr>
              <a:t>AC 1.2</a:t>
            </a:r>
          </a:p>
        </p:txBody>
      </p:sp>
    </p:spTree>
    <p:extLst>
      <p:ext uri="{BB962C8B-B14F-4D97-AF65-F5344CB8AC3E}">
        <p14:creationId xmlns:p14="http://schemas.microsoft.com/office/powerpoint/2010/main" val="16090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subTnLst>
                                    <p:animClr clrSpc="rgb" dir="cw">
                                      <p:cBhvr override="childStyle">
                                        <p:cTn dur="1" fill="hold" display="0" masterRel="nextClick" afterEffect="1"/>
                                        <p:tgtEl>
                                          <p:spTgt spid="3"/>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
                                            <p:txEl>
                                              <p:pRg st="0" end="0"/>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6">
                                            <p:txEl>
                                              <p:pRg st="1" end="1"/>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
                                            <p:txEl>
                                              <p:pRg st="2" end="2"/>
                                            </p:txEl>
                                          </p:spTgt>
                                        </p:tgtEl>
                                        <p:attrNameLst>
                                          <p:attrName>ppt_c</p:attrName>
                                        </p:attrNameLst>
                                      </p:cBhvr>
                                      <p:to>
                                        <a:schemeClr val="tx1"/>
                                      </p:to>
                                    </p:animClr>
                                  </p:subTnLst>
                                </p:cTn>
                              </p:par>
                              <p:par>
                                <p:cTn id="19" presetID="1" presetClass="entr" presetSubtype="0" fill="hold" grpId="0" nodeType="withEffect">
                                  <p:stCondLst>
                                    <p:cond delay="0"/>
                                  </p:stCondLst>
                                  <p:childTnLst>
                                    <p:set>
                                      <p:cBhvr>
                                        <p:cTn id="20" dur="1" fill="hold">
                                          <p:stCondLst>
                                            <p:cond delay="0"/>
                                          </p:stCondLst>
                                        </p:cTn>
                                        <p:tgtEl>
                                          <p:spTgt spid="1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6">
                                            <p:txEl>
                                              <p:pRg st="3" end="3"/>
                                            </p:txEl>
                                          </p:spTgt>
                                        </p:tgtEl>
                                        <p:attrNameLst>
                                          <p:attrName>ppt_c</p:attrName>
                                        </p:attrNameLst>
                                      </p:cBhvr>
                                      <p:to>
                                        <a:schemeClr val="tx1"/>
                                      </p:to>
                                    </p:animClr>
                                  </p:subTnLst>
                                </p:cTn>
                              </p:par>
                              <p:par>
                                <p:cTn id="21" presetID="1" presetClass="entr" presetSubtype="0" fill="hold" grpId="0" nodeType="withEffect">
                                  <p:stCondLst>
                                    <p:cond delay="0"/>
                                  </p:stCondLst>
                                  <p:childTnLst>
                                    <p:set>
                                      <p:cBhvr>
                                        <p:cTn id="22" dur="1" fill="hold">
                                          <p:stCondLst>
                                            <p:cond delay="0"/>
                                          </p:stCondLst>
                                        </p:cTn>
                                        <p:tgtEl>
                                          <p:spTgt spid="1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
                                            <p:txEl>
                                              <p:pRg st="4" end="4"/>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sz="3600" b="1" dirty="0">
                <a:effectLst>
                  <a:outerShdw blurRad="38100" dist="38100" dir="2700000" algn="tl">
                    <a:srgbClr val="000000">
                      <a:alpha val="43137"/>
                    </a:srgbClr>
                  </a:outerShdw>
                </a:effectLst>
              </a:rPr>
              <a:t>Maintaining Equilibrium</a:t>
            </a:r>
          </a:p>
        </p:txBody>
      </p:sp>
      <p:sp>
        <p:nvSpPr>
          <p:cNvPr id="52227" name="Content Placeholder 2"/>
          <p:cNvSpPr>
            <a:spLocks noGrp="1"/>
          </p:cNvSpPr>
          <p:nvPr>
            <p:ph idx="1"/>
          </p:nvPr>
        </p:nvSpPr>
        <p:spPr>
          <a:xfrm>
            <a:off x="2135560" y="1600201"/>
            <a:ext cx="8075240" cy="4525963"/>
          </a:xfrm>
        </p:spPr>
        <p:txBody>
          <a:bodyPr/>
          <a:lstStyle/>
          <a:p>
            <a:pPr marL="0" indent="0">
              <a:buNone/>
            </a:pPr>
            <a:r>
              <a:rPr lang="en-GB" sz="2800" dirty="0">
                <a:latin typeface="Arial" panose="020B0604020202020204" pitchFamily="34" charset="0"/>
                <a:cs typeface="Arial" panose="020B0604020202020204" pitchFamily="34" charset="0"/>
              </a:rPr>
              <a:t>If the project takes longer than expected, but must still be delivered on time, options are usually   limited …</a:t>
            </a:r>
          </a:p>
        </p:txBody>
      </p:sp>
      <p:grpSp>
        <p:nvGrpSpPr>
          <p:cNvPr id="3" name="Group 3"/>
          <p:cNvGrpSpPr>
            <a:grpSpLocks/>
          </p:cNvGrpSpPr>
          <p:nvPr/>
        </p:nvGrpSpPr>
        <p:grpSpPr bwMode="auto">
          <a:xfrm>
            <a:off x="2309814" y="3138788"/>
            <a:ext cx="7572375" cy="3142003"/>
            <a:chOff x="1142976" y="3145982"/>
            <a:chExt cx="7286676" cy="2844043"/>
          </a:xfrm>
        </p:grpSpPr>
        <p:sp>
          <p:nvSpPr>
            <p:cNvPr id="5" name="Isosceles Triangle 4"/>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latin typeface="Times New Roman"/>
              </a:endParaRPr>
            </a:p>
          </p:txBody>
        </p:sp>
        <p:sp>
          <p:nvSpPr>
            <p:cNvPr id="52230" name="TextBox 10"/>
            <p:cNvSpPr txBox="1">
              <a:spLocks noChangeArrowheads="1"/>
            </p:cNvSpPr>
            <p:nvPr/>
          </p:nvSpPr>
          <p:spPr bwMode="auto">
            <a:xfrm>
              <a:off x="4422155" y="3145982"/>
              <a:ext cx="786996" cy="417885"/>
            </a:xfrm>
            <a:prstGeom prst="rect">
              <a:avLst/>
            </a:prstGeom>
            <a:noFill/>
            <a:ln w="9525">
              <a:noFill/>
              <a:miter lim="800000"/>
              <a:headEnd/>
              <a:tailEnd/>
            </a:ln>
          </p:spPr>
          <p:txBody>
            <a:bodyPr wrap="none">
              <a:spAutoFit/>
            </a:bodyPr>
            <a:lstStyle/>
            <a:p>
              <a:r>
                <a:rPr lang="en-GB" sz="2400" dirty="0">
                  <a:solidFill>
                    <a:prstClr val="black"/>
                  </a:solidFill>
                  <a:latin typeface="Arial" panose="020B0604020202020204" pitchFamily="34" charset="0"/>
                  <a:cs typeface="Arial" panose="020B0604020202020204" pitchFamily="34" charset="0"/>
                </a:rPr>
                <a:t>Cost</a:t>
              </a:r>
              <a:endParaRPr lang="en-US" sz="2400" dirty="0">
                <a:solidFill>
                  <a:prstClr val="black"/>
                </a:solidFill>
                <a:latin typeface="Arial" panose="020B0604020202020204" pitchFamily="34" charset="0"/>
                <a:cs typeface="Arial" panose="020B0604020202020204" pitchFamily="34" charset="0"/>
              </a:endParaRPr>
            </a:p>
          </p:txBody>
        </p:sp>
        <p:sp>
          <p:nvSpPr>
            <p:cNvPr id="52231" name="TextBox 11"/>
            <p:cNvSpPr txBox="1">
              <a:spLocks noChangeArrowheads="1"/>
            </p:cNvSpPr>
            <p:nvPr/>
          </p:nvSpPr>
          <p:spPr bwMode="auto">
            <a:xfrm>
              <a:off x="1142976" y="5572140"/>
              <a:ext cx="825373" cy="417885"/>
            </a:xfrm>
            <a:prstGeom prst="rect">
              <a:avLst/>
            </a:prstGeom>
            <a:noFill/>
            <a:ln w="9525">
              <a:noFill/>
              <a:miter lim="800000"/>
              <a:headEnd/>
              <a:tailEnd/>
            </a:ln>
          </p:spPr>
          <p:txBody>
            <a:bodyPr wrap="none">
              <a:spAutoFit/>
            </a:bodyPr>
            <a:lstStyle/>
            <a:p>
              <a:r>
                <a:rPr lang="en-GB" sz="2400">
                  <a:solidFill>
                    <a:prstClr val="black"/>
                  </a:solidFill>
                  <a:latin typeface="Arial" panose="020B0604020202020204" pitchFamily="34" charset="0"/>
                  <a:cs typeface="Arial" panose="020B0604020202020204" pitchFamily="34" charset="0"/>
                </a:rPr>
                <a:t>Time</a:t>
              </a:r>
              <a:endParaRPr lang="en-US" sz="2400">
                <a:solidFill>
                  <a:prstClr val="black"/>
                </a:solidFill>
                <a:latin typeface="Arial" panose="020B0604020202020204" pitchFamily="34" charset="0"/>
                <a:cs typeface="Arial" panose="020B0604020202020204" pitchFamily="34" charset="0"/>
              </a:endParaRPr>
            </a:p>
          </p:txBody>
        </p:sp>
        <p:sp>
          <p:nvSpPr>
            <p:cNvPr id="52232" name="TextBox 12"/>
            <p:cNvSpPr txBox="1">
              <a:spLocks noChangeArrowheads="1"/>
            </p:cNvSpPr>
            <p:nvPr/>
          </p:nvSpPr>
          <p:spPr bwMode="auto">
            <a:xfrm>
              <a:off x="5000628" y="5572140"/>
              <a:ext cx="1100128" cy="417885"/>
            </a:xfrm>
            <a:prstGeom prst="rect">
              <a:avLst/>
            </a:prstGeom>
            <a:noFill/>
            <a:ln w="9525">
              <a:noFill/>
              <a:miter lim="800000"/>
              <a:headEnd/>
              <a:tailEnd/>
            </a:ln>
          </p:spPr>
          <p:txBody>
            <a:bodyPr wrap="none">
              <a:spAutoFit/>
            </a:bodyPr>
            <a:lstStyle/>
            <a:p>
              <a:r>
                <a:rPr lang="en-GB" sz="2400">
                  <a:solidFill>
                    <a:prstClr val="black"/>
                  </a:solidFill>
                  <a:latin typeface="Arial" panose="020B0604020202020204" pitchFamily="34" charset="0"/>
                  <a:cs typeface="Arial" panose="020B0604020202020204" pitchFamily="34" charset="0"/>
                </a:rPr>
                <a:t>Quality</a:t>
              </a:r>
              <a:endParaRPr lang="en-US" sz="2400">
                <a:solidFill>
                  <a:prstClr val="black"/>
                </a:solidFill>
                <a:latin typeface="Arial" panose="020B0604020202020204" pitchFamily="34" charset="0"/>
                <a:cs typeface="Arial" panose="020B0604020202020204" pitchFamily="34" charset="0"/>
              </a:endParaRPr>
            </a:p>
          </p:txBody>
        </p:sp>
        <p:sp>
          <p:nvSpPr>
            <p:cNvPr id="9" name="Isosceles Triangle 8"/>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latin typeface="Times New Roman"/>
              </a:endParaRPr>
            </a:p>
          </p:txBody>
        </p:sp>
        <p:sp>
          <p:nvSpPr>
            <p:cNvPr id="10" name="Isosceles Triangle 9"/>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prstClr val="white"/>
                </a:solidFill>
                <a:latin typeface="Times New Roman"/>
              </a:endParaRPr>
            </a:p>
          </p:txBody>
        </p:sp>
        <p:cxnSp>
          <p:nvCxnSpPr>
            <p:cNvPr id="11" name="Straight Arrow Connector 10"/>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2237" name="TextBox 10"/>
            <p:cNvSpPr txBox="1">
              <a:spLocks noChangeArrowheads="1"/>
            </p:cNvSpPr>
            <p:nvPr/>
          </p:nvSpPr>
          <p:spPr bwMode="auto">
            <a:xfrm>
              <a:off x="5572132" y="3929066"/>
              <a:ext cx="2045695" cy="362167"/>
            </a:xfrm>
            <a:prstGeom prst="rect">
              <a:avLst/>
            </a:prstGeom>
            <a:noFill/>
            <a:ln w="9525">
              <a:noFill/>
              <a:miter lim="800000"/>
              <a:headEnd/>
              <a:tailEnd/>
            </a:ln>
          </p:spPr>
          <p:txBody>
            <a:bodyPr wrap="none">
              <a:spAutoFit/>
            </a:bodyPr>
            <a:lstStyle/>
            <a:p>
              <a:r>
                <a:rPr lang="en-GB" sz="2000">
                  <a:solidFill>
                    <a:prstClr val="black"/>
                  </a:solidFill>
                  <a:latin typeface="Arial"/>
                </a:rPr>
                <a:t>Increase Cost  = </a:t>
              </a:r>
              <a:endParaRPr lang="en-US" sz="2000">
                <a:solidFill>
                  <a:prstClr val="black"/>
                </a:solidFill>
                <a:latin typeface="Arial"/>
              </a:endParaRPr>
            </a:p>
          </p:txBody>
        </p:sp>
        <p:sp>
          <p:nvSpPr>
            <p:cNvPr id="52238" name="TextBox 10"/>
            <p:cNvSpPr txBox="1">
              <a:spLocks noChangeArrowheads="1"/>
            </p:cNvSpPr>
            <p:nvPr/>
          </p:nvSpPr>
          <p:spPr bwMode="auto">
            <a:xfrm>
              <a:off x="6143636" y="4714884"/>
              <a:ext cx="1643074" cy="640756"/>
            </a:xfrm>
            <a:prstGeom prst="rect">
              <a:avLst/>
            </a:prstGeom>
            <a:noFill/>
            <a:ln w="9525">
              <a:noFill/>
              <a:miter lim="800000"/>
              <a:headEnd/>
              <a:tailEnd/>
            </a:ln>
          </p:spPr>
          <p:txBody>
            <a:bodyPr>
              <a:spAutoFit/>
            </a:bodyPr>
            <a:lstStyle/>
            <a:p>
              <a:r>
                <a:rPr lang="en-GB" sz="2000" dirty="0">
                  <a:solidFill>
                    <a:prstClr val="black"/>
                  </a:solidFill>
                  <a:latin typeface="Arial" panose="020B0604020202020204" pitchFamily="34" charset="0"/>
                  <a:cs typeface="Arial" panose="020B0604020202020204" pitchFamily="34" charset="0"/>
                </a:rPr>
                <a:t>Decrease Quality    = </a:t>
              </a:r>
              <a:endParaRPr lang="en-US" sz="2000" dirty="0">
                <a:solidFill>
                  <a:prstClr val="black"/>
                </a:solidFill>
                <a:latin typeface="Arial" panose="020B0604020202020204" pitchFamily="34" charset="0"/>
                <a:cs typeface="Arial" panose="020B0604020202020204" pitchFamily="34" charset="0"/>
              </a:endParaRPr>
            </a:p>
          </p:txBody>
        </p:sp>
      </p:grpSp>
      <p:sp>
        <p:nvSpPr>
          <p:cNvPr id="15" name="Slide Number Placeholder 14"/>
          <p:cNvSpPr>
            <a:spLocks noGrp="1"/>
          </p:cNvSpPr>
          <p:nvPr>
            <p:ph type="sldNum" sz="quarter" idx="12"/>
          </p:nvPr>
        </p:nvSpPr>
        <p:spPr/>
        <p:txBody>
          <a:bodyPr/>
          <a:lstStyle/>
          <a:p>
            <a:fld id="{0001B7DF-3D5B-4F94-89BA-A1CB63132D69}" type="slidenum">
              <a:rPr lang="en-GB">
                <a:solidFill>
                  <a:prstClr val="black">
                    <a:tint val="75000"/>
                  </a:prstClr>
                </a:solidFill>
                <a:latin typeface="Times New Roman"/>
              </a:rPr>
              <a:pPr/>
              <a:t>18</a:t>
            </a:fld>
            <a:endParaRPr lang="en-GB">
              <a:solidFill>
                <a:prstClr val="black">
                  <a:tint val="75000"/>
                </a:prstClr>
              </a:solidFill>
              <a:latin typeface="Times New Roman"/>
            </a:endParaRPr>
          </a:p>
        </p:txBody>
      </p:sp>
      <p:pic>
        <p:nvPicPr>
          <p:cNvPr id="1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7" name="TextBox 16"/>
          <p:cNvSpPr txBox="1"/>
          <p:nvPr/>
        </p:nvSpPr>
        <p:spPr>
          <a:xfrm>
            <a:off x="9408368" y="6451253"/>
            <a:ext cx="1072704" cy="276999"/>
          </a:xfrm>
          <a:prstGeom prst="rect">
            <a:avLst/>
          </a:prstGeom>
          <a:noFill/>
        </p:spPr>
        <p:txBody>
          <a:bodyPr wrap="square" rtlCol="0">
            <a:spAutoFit/>
          </a:bodyPr>
          <a:lstStyle/>
          <a:p>
            <a:pPr algn="ctr"/>
            <a:r>
              <a:rPr lang="en-GB" sz="1200" dirty="0">
                <a:solidFill>
                  <a:srgbClr val="FF0000"/>
                </a:solidFill>
                <a:latin typeface="Arial" panose="020B0604020202020204" pitchFamily="34" charset="0"/>
                <a:cs typeface="Arial" panose="020B0604020202020204" pitchFamily="34" charset="0"/>
              </a:rPr>
              <a:t>AC 1.2</a:t>
            </a:r>
          </a:p>
        </p:txBody>
      </p:sp>
    </p:spTree>
    <p:extLst>
      <p:ext uri="{BB962C8B-B14F-4D97-AF65-F5344CB8AC3E}">
        <p14:creationId xmlns:p14="http://schemas.microsoft.com/office/powerpoint/2010/main" val="2718843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Roles in Projects – Who is Responsible for What?</a:t>
            </a:r>
          </a:p>
        </p:txBody>
      </p:sp>
      <p:sp>
        <p:nvSpPr>
          <p:cNvPr id="77827" name="Rectangle 3"/>
          <p:cNvSpPr>
            <a:spLocks noGrp="1" noChangeArrowheads="1"/>
          </p:cNvSpPr>
          <p:nvPr>
            <p:ph type="body" idx="1"/>
          </p:nvPr>
        </p:nvSpPr>
        <p:spPr/>
        <p:txBody>
          <a:bodyPr/>
          <a:lstStyle/>
          <a:p>
            <a:pPr eaLnBrk="1" hangingPunct="1">
              <a:lnSpc>
                <a:spcPct val="80000"/>
              </a:lnSpc>
              <a:buFontTx/>
              <a:buNone/>
            </a:pPr>
            <a:r>
              <a:rPr lang="en-GB" altLang="en-US" sz="2800">
                <a:latin typeface="Arial" panose="020B0604020202020204" pitchFamily="34" charset="0"/>
              </a:rPr>
              <a:t>One of the the benefits of project management techniques is the opportunity to clarify roles. </a:t>
            </a:r>
          </a:p>
          <a:p>
            <a:pPr eaLnBrk="1" hangingPunct="1">
              <a:lnSpc>
                <a:spcPct val="80000"/>
              </a:lnSpc>
            </a:pPr>
            <a:r>
              <a:rPr lang="en-GB" altLang="en-US" sz="2800" b="1">
                <a:latin typeface="Arial" panose="020B0604020202020204" pitchFamily="34" charset="0"/>
              </a:rPr>
              <a:t>Project sponsor</a:t>
            </a:r>
            <a:r>
              <a:rPr lang="en-GB" altLang="en-US" sz="2800">
                <a:latin typeface="Arial" panose="020B0604020202020204" pitchFamily="34" charset="0"/>
              </a:rPr>
              <a:t> – person who’s paying for it</a:t>
            </a:r>
          </a:p>
          <a:p>
            <a:pPr eaLnBrk="1" hangingPunct="1">
              <a:lnSpc>
                <a:spcPct val="80000"/>
              </a:lnSpc>
            </a:pPr>
            <a:r>
              <a:rPr lang="en-GB" altLang="en-US" sz="2800" b="1">
                <a:latin typeface="Arial" panose="020B0604020202020204" pitchFamily="34" charset="0"/>
              </a:rPr>
              <a:t>Project champion</a:t>
            </a:r>
            <a:r>
              <a:rPr lang="en-GB" altLang="en-US" sz="2800">
                <a:latin typeface="Arial" panose="020B0604020202020204" pitchFamily="34" charset="0"/>
              </a:rPr>
              <a:t> - person who wants to see it happen</a:t>
            </a:r>
          </a:p>
          <a:p>
            <a:pPr eaLnBrk="1" hangingPunct="1">
              <a:lnSpc>
                <a:spcPct val="80000"/>
              </a:lnSpc>
            </a:pPr>
            <a:r>
              <a:rPr lang="en-GB" altLang="en-US" sz="2800" b="1">
                <a:latin typeface="Arial" panose="020B0604020202020204" pitchFamily="34" charset="0"/>
              </a:rPr>
              <a:t>Project manager</a:t>
            </a:r>
            <a:r>
              <a:rPr lang="en-GB" altLang="en-US" sz="2800">
                <a:latin typeface="Arial" panose="020B0604020202020204" pitchFamily="34" charset="0"/>
              </a:rPr>
              <a:t> – will ensure it happens</a:t>
            </a:r>
          </a:p>
          <a:p>
            <a:pPr eaLnBrk="1" hangingPunct="1">
              <a:lnSpc>
                <a:spcPct val="80000"/>
              </a:lnSpc>
            </a:pPr>
            <a:r>
              <a:rPr lang="en-GB" altLang="en-US" sz="2800" b="1">
                <a:latin typeface="Arial" panose="020B0604020202020204" pitchFamily="34" charset="0"/>
              </a:rPr>
              <a:t>Project team</a:t>
            </a:r>
            <a:r>
              <a:rPr lang="en-GB" altLang="en-US" sz="2800">
                <a:latin typeface="Arial" panose="020B0604020202020204" pitchFamily="34" charset="0"/>
              </a:rPr>
              <a:t> – will make it happen</a:t>
            </a:r>
          </a:p>
          <a:p>
            <a:pPr eaLnBrk="1" hangingPunct="1">
              <a:lnSpc>
                <a:spcPct val="80000"/>
              </a:lnSpc>
            </a:pPr>
            <a:r>
              <a:rPr lang="en-GB" altLang="en-US" sz="2800" b="1">
                <a:latin typeface="Arial" panose="020B0604020202020204" pitchFamily="34" charset="0"/>
              </a:rPr>
              <a:t>Stakeholders</a:t>
            </a:r>
            <a:r>
              <a:rPr lang="en-GB" altLang="en-US" sz="2800">
                <a:latin typeface="Arial" panose="020B0604020202020204" pitchFamily="34" charset="0"/>
              </a:rPr>
              <a:t> – those affected by it and with an interest in it, but not necessarily part of it.</a:t>
            </a:r>
          </a:p>
          <a:p>
            <a:pPr eaLnBrk="1" hangingPunct="1">
              <a:lnSpc>
                <a:spcPct val="80000"/>
              </a:lnSpc>
            </a:pPr>
            <a:r>
              <a:rPr lang="en-GB" altLang="en-US" sz="2800" b="1">
                <a:latin typeface="Arial" panose="020B0604020202020204" pitchFamily="34" charset="0"/>
              </a:rPr>
              <a:t>Audience</a:t>
            </a:r>
            <a:r>
              <a:rPr lang="en-GB" altLang="en-US" sz="2800">
                <a:latin typeface="Arial" panose="020B0604020202020204" pitchFamily="34" charset="0"/>
              </a:rPr>
              <a:t> – we’ll consider them later!</a:t>
            </a:r>
          </a:p>
        </p:txBody>
      </p:sp>
    </p:spTree>
    <p:extLst>
      <p:ext uri="{BB962C8B-B14F-4D97-AF65-F5344CB8AC3E}">
        <p14:creationId xmlns:p14="http://schemas.microsoft.com/office/powerpoint/2010/main" val="39715663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dissolve">
                                      <p:cBhvr>
                                        <p:cTn id="7" dur="500"/>
                                        <p:tgtEl>
                                          <p:spTgt spid="77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dissolve">
                                      <p:cBhvr>
                                        <p:cTn id="12" dur="500"/>
                                        <p:tgtEl>
                                          <p:spTgt spid="77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77827">
                                            <p:txEl>
                                              <p:pRg st="2" end="2"/>
                                            </p:txEl>
                                          </p:spTgt>
                                        </p:tgtEl>
                                        <p:attrNameLst>
                                          <p:attrName>style.visibility</p:attrName>
                                        </p:attrNameLst>
                                      </p:cBhvr>
                                      <p:to>
                                        <p:strVal val="visible"/>
                                      </p:to>
                                    </p:set>
                                    <p:animEffect transition="in" filter="dissolve">
                                      <p:cBhvr>
                                        <p:cTn id="17" dur="500"/>
                                        <p:tgtEl>
                                          <p:spTgt spid="77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77827">
                                            <p:txEl>
                                              <p:pRg st="3" end="3"/>
                                            </p:txEl>
                                          </p:spTgt>
                                        </p:tgtEl>
                                        <p:attrNameLst>
                                          <p:attrName>style.visibility</p:attrName>
                                        </p:attrNameLst>
                                      </p:cBhvr>
                                      <p:to>
                                        <p:strVal val="visible"/>
                                      </p:to>
                                    </p:set>
                                    <p:animEffect transition="in" filter="dissolve">
                                      <p:cBhvr>
                                        <p:cTn id="22" dur="500"/>
                                        <p:tgtEl>
                                          <p:spTgt spid="778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77827">
                                            <p:txEl>
                                              <p:pRg st="4" end="4"/>
                                            </p:txEl>
                                          </p:spTgt>
                                        </p:tgtEl>
                                        <p:attrNameLst>
                                          <p:attrName>style.visibility</p:attrName>
                                        </p:attrNameLst>
                                      </p:cBhvr>
                                      <p:to>
                                        <p:strVal val="visible"/>
                                      </p:to>
                                    </p:set>
                                    <p:animEffect transition="in" filter="dissolve">
                                      <p:cBhvr>
                                        <p:cTn id="27" dur="500"/>
                                        <p:tgtEl>
                                          <p:spTgt spid="7782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77827">
                                            <p:txEl>
                                              <p:pRg st="5" end="5"/>
                                            </p:txEl>
                                          </p:spTgt>
                                        </p:tgtEl>
                                        <p:attrNameLst>
                                          <p:attrName>style.visibility</p:attrName>
                                        </p:attrNameLst>
                                      </p:cBhvr>
                                      <p:to>
                                        <p:strVal val="visible"/>
                                      </p:to>
                                    </p:set>
                                    <p:animEffect transition="in" filter="dissolve">
                                      <p:cBhvr>
                                        <p:cTn id="32" dur="500"/>
                                        <p:tgtEl>
                                          <p:spTgt spid="7782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77827">
                                            <p:txEl>
                                              <p:pRg st="6" end="6"/>
                                            </p:txEl>
                                          </p:spTgt>
                                        </p:tgtEl>
                                        <p:attrNameLst>
                                          <p:attrName>style.visibility</p:attrName>
                                        </p:attrNameLst>
                                      </p:cBhvr>
                                      <p:to>
                                        <p:strVal val="visible"/>
                                      </p:to>
                                    </p:set>
                                    <p:animEffect transition="in" filter="dissolve">
                                      <p:cBhvr>
                                        <p:cTn id="37" dur="500"/>
                                        <p:tgtEl>
                                          <p:spTgt spid="7782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Attributes of an Effective Project Manager</a:t>
            </a:r>
          </a:p>
        </p:txBody>
      </p:sp>
      <p:sp>
        <p:nvSpPr>
          <p:cNvPr id="76803" name="Rectangle 3"/>
          <p:cNvSpPr>
            <a:spLocks noGrp="1" noChangeArrowheads="1"/>
          </p:cNvSpPr>
          <p:nvPr>
            <p:ph type="body" idx="1"/>
          </p:nvPr>
        </p:nvSpPr>
        <p:spPr/>
        <p:txBody>
          <a:bodyPr/>
          <a:lstStyle/>
          <a:p>
            <a:pPr algn="ctr" eaLnBrk="1" hangingPunct="1">
              <a:buFontTx/>
              <a:buNone/>
            </a:pPr>
            <a:r>
              <a:rPr lang="en-GB" altLang="en-US" sz="3600" b="1" dirty="0">
                <a:solidFill>
                  <a:srgbClr val="FF0000"/>
                </a:solidFill>
                <a:latin typeface="Arial" panose="020B0604020202020204" pitchFamily="34" charset="0"/>
              </a:rPr>
              <a:t>Group Exercise</a:t>
            </a:r>
          </a:p>
          <a:p>
            <a:pPr eaLnBrk="1" hangingPunct="1"/>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What you think are the attributes/qualities required to be an effective project manager?</a:t>
            </a:r>
          </a:p>
        </p:txBody>
      </p:sp>
      <p:pic>
        <p:nvPicPr>
          <p:cNvPr id="2" name="Picture 1"/>
          <p:cNvPicPr>
            <a:picLocks noChangeAspect="1"/>
          </p:cNvPicPr>
          <p:nvPr/>
        </p:nvPicPr>
        <p:blipFill>
          <a:blip r:embed="rId3"/>
          <a:stretch>
            <a:fillRect/>
          </a:stretch>
        </p:blipFill>
        <p:spPr>
          <a:xfrm>
            <a:off x="4388398" y="4615961"/>
            <a:ext cx="3585879" cy="2017057"/>
          </a:xfrm>
          <a:prstGeom prst="rect">
            <a:avLst/>
          </a:prstGeom>
        </p:spPr>
      </p:pic>
    </p:spTree>
    <p:extLst>
      <p:ext uri="{BB962C8B-B14F-4D97-AF65-F5344CB8AC3E}">
        <p14:creationId xmlns:p14="http://schemas.microsoft.com/office/powerpoint/2010/main" val="454530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Attributes of an Effective Project Manager – typically are</a:t>
            </a:r>
          </a:p>
        </p:txBody>
      </p:sp>
      <p:sp>
        <p:nvSpPr>
          <p:cNvPr id="79875" name="Rectangle 3"/>
          <p:cNvSpPr>
            <a:spLocks noGrp="1" noChangeArrowheads="1"/>
          </p:cNvSpPr>
          <p:nvPr>
            <p:ph type="body" idx="1"/>
          </p:nvPr>
        </p:nvSpPr>
        <p:spPr/>
        <p:txBody>
          <a:bodyPr/>
          <a:lstStyle/>
          <a:p>
            <a:pPr eaLnBrk="1" hangingPunct="1">
              <a:lnSpc>
                <a:spcPct val="90000"/>
              </a:lnSpc>
            </a:pPr>
            <a:r>
              <a:rPr lang="en-GB" altLang="en-US" sz="2800" dirty="0">
                <a:solidFill>
                  <a:srgbClr val="3333FF"/>
                </a:solidFill>
                <a:latin typeface="Arial" panose="020B0604020202020204" pitchFamily="34" charset="0"/>
              </a:rPr>
              <a:t>Excellent time management skills</a:t>
            </a:r>
          </a:p>
          <a:p>
            <a:pPr eaLnBrk="1" hangingPunct="1">
              <a:lnSpc>
                <a:spcPct val="90000"/>
              </a:lnSpc>
            </a:pPr>
            <a:r>
              <a:rPr lang="en-GB" altLang="en-US" sz="2800" dirty="0">
                <a:solidFill>
                  <a:srgbClr val="3333FF"/>
                </a:solidFill>
                <a:latin typeface="Arial" panose="020B0604020202020204" pitchFamily="34" charset="0"/>
              </a:rPr>
              <a:t>‘Can do’ proactive attitude</a:t>
            </a:r>
          </a:p>
          <a:p>
            <a:pPr eaLnBrk="1" hangingPunct="1">
              <a:lnSpc>
                <a:spcPct val="90000"/>
              </a:lnSpc>
            </a:pPr>
            <a:r>
              <a:rPr lang="en-GB" altLang="en-US" sz="2800" dirty="0">
                <a:solidFill>
                  <a:srgbClr val="3333FF"/>
                </a:solidFill>
                <a:latin typeface="Arial" panose="020B0604020202020204" pitchFamily="34" charset="0"/>
              </a:rPr>
              <a:t>Adaptable, flexible.</a:t>
            </a:r>
          </a:p>
          <a:p>
            <a:pPr eaLnBrk="1" hangingPunct="1">
              <a:lnSpc>
                <a:spcPct val="90000"/>
              </a:lnSpc>
            </a:pPr>
            <a:r>
              <a:rPr lang="en-GB" altLang="en-US" sz="2800" dirty="0">
                <a:solidFill>
                  <a:srgbClr val="3333FF"/>
                </a:solidFill>
                <a:latin typeface="Arial" panose="020B0604020202020204" pitchFamily="34" charset="0"/>
              </a:rPr>
              <a:t>Fair – respecting different people’s viewpoints</a:t>
            </a:r>
          </a:p>
          <a:p>
            <a:pPr eaLnBrk="1" hangingPunct="1">
              <a:lnSpc>
                <a:spcPct val="90000"/>
              </a:lnSpc>
            </a:pPr>
            <a:r>
              <a:rPr lang="en-GB" altLang="en-US" sz="2800" dirty="0">
                <a:solidFill>
                  <a:srgbClr val="3333FF"/>
                </a:solidFill>
                <a:latin typeface="Arial" panose="020B0604020202020204" pitchFamily="34" charset="0"/>
              </a:rPr>
              <a:t>Committed to the team and the project’s goals</a:t>
            </a:r>
          </a:p>
          <a:p>
            <a:pPr eaLnBrk="1" hangingPunct="1">
              <a:lnSpc>
                <a:spcPct val="90000"/>
              </a:lnSpc>
            </a:pPr>
            <a:r>
              <a:rPr lang="en-GB" altLang="en-US" sz="2800" dirty="0">
                <a:solidFill>
                  <a:srgbClr val="3333FF"/>
                </a:solidFill>
                <a:latin typeface="Arial" panose="020B0604020202020204" pitchFamily="34" charset="0"/>
              </a:rPr>
              <a:t>Decisive and realistic</a:t>
            </a:r>
          </a:p>
          <a:p>
            <a:pPr eaLnBrk="1" hangingPunct="1">
              <a:lnSpc>
                <a:spcPct val="90000"/>
              </a:lnSpc>
            </a:pPr>
            <a:r>
              <a:rPr lang="en-GB" altLang="en-US" sz="2800" dirty="0">
                <a:solidFill>
                  <a:srgbClr val="3333FF"/>
                </a:solidFill>
                <a:latin typeface="Arial" panose="020B0604020202020204" pitchFamily="34" charset="0"/>
              </a:rPr>
              <a:t>Excellent communication skills</a:t>
            </a:r>
          </a:p>
          <a:p>
            <a:pPr eaLnBrk="1" hangingPunct="1">
              <a:lnSpc>
                <a:spcPct val="90000"/>
              </a:lnSpc>
            </a:pPr>
            <a:r>
              <a:rPr lang="en-GB" altLang="en-US" sz="2800" dirty="0">
                <a:solidFill>
                  <a:srgbClr val="3333FF"/>
                </a:solidFill>
                <a:latin typeface="Arial" panose="020B0604020202020204" pitchFamily="34" charset="0"/>
              </a:rPr>
              <a:t>Leadership</a:t>
            </a:r>
          </a:p>
          <a:p>
            <a:pPr eaLnBrk="1" hangingPunct="1">
              <a:lnSpc>
                <a:spcPct val="90000"/>
              </a:lnSpc>
            </a:pPr>
            <a:r>
              <a:rPr lang="en-GB" altLang="en-US" sz="2800" dirty="0">
                <a:solidFill>
                  <a:srgbClr val="3333FF"/>
                </a:solidFill>
                <a:latin typeface="Arial" panose="020B0604020202020204" pitchFamily="34" charset="0"/>
              </a:rPr>
              <a:t>Assertiveness </a:t>
            </a:r>
          </a:p>
        </p:txBody>
      </p:sp>
      <p:pic>
        <p:nvPicPr>
          <p:cNvPr id="2" name="Picture 1"/>
          <p:cNvPicPr>
            <a:picLocks noChangeAspect="1"/>
          </p:cNvPicPr>
          <p:nvPr/>
        </p:nvPicPr>
        <p:blipFill>
          <a:blip r:embed="rId3"/>
          <a:stretch>
            <a:fillRect/>
          </a:stretch>
        </p:blipFill>
        <p:spPr>
          <a:xfrm>
            <a:off x="9123197" y="2605454"/>
            <a:ext cx="2738142" cy="2397369"/>
          </a:xfrm>
          <a:prstGeom prst="rect">
            <a:avLst/>
          </a:prstGeom>
        </p:spPr>
      </p:pic>
    </p:spTree>
    <p:extLst>
      <p:ext uri="{BB962C8B-B14F-4D97-AF65-F5344CB8AC3E}">
        <p14:creationId xmlns:p14="http://schemas.microsoft.com/office/powerpoint/2010/main" val="289422205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 calcmode="lin" valueType="num">
                                      <p:cBhvr additive="base">
                                        <p:cTn id="7" dur="500" fill="hold"/>
                                        <p:tgtEl>
                                          <p:spTgt spid="7987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987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9875">
                                            <p:txEl>
                                              <p:pRg st="1" end="1"/>
                                            </p:txEl>
                                          </p:spTgt>
                                        </p:tgtEl>
                                        <p:attrNameLst>
                                          <p:attrName>style.visibility</p:attrName>
                                        </p:attrNameLst>
                                      </p:cBhvr>
                                      <p:to>
                                        <p:strVal val="visible"/>
                                      </p:to>
                                    </p:set>
                                    <p:anim calcmode="lin" valueType="num">
                                      <p:cBhvr additive="base">
                                        <p:cTn id="13" dur="500" fill="hold"/>
                                        <p:tgtEl>
                                          <p:spTgt spid="7987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98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9875">
                                            <p:txEl>
                                              <p:pRg st="2" end="2"/>
                                            </p:txEl>
                                          </p:spTgt>
                                        </p:tgtEl>
                                        <p:attrNameLst>
                                          <p:attrName>style.visibility</p:attrName>
                                        </p:attrNameLst>
                                      </p:cBhvr>
                                      <p:to>
                                        <p:strVal val="visible"/>
                                      </p:to>
                                    </p:set>
                                    <p:anim calcmode="lin" valueType="num">
                                      <p:cBhvr additive="base">
                                        <p:cTn id="19" dur="500" fill="hold"/>
                                        <p:tgtEl>
                                          <p:spTgt spid="7987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987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9875">
                                            <p:txEl>
                                              <p:pRg st="3" end="3"/>
                                            </p:txEl>
                                          </p:spTgt>
                                        </p:tgtEl>
                                        <p:attrNameLst>
                                          <p:attrName>style.visibility</p:attrName>
                                        </p:attrNameLst>
                                      </p:cBhvr>
                                      <p:to>
                                        <p:strVal val="visible"/>
                                      </p:to>
                                    </p:set>
                                    <p:anim calcmode="lin" valueType="num">
                                      <p:cBhvr additive="base">
                                        <p:cTn id="25" dur="500" fill="hold"/>
                                        <p:tgtEl>
                                          <p:spTgt spid="7987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987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9875">
                                            <p:txEl>
                                              <p:pRg st="4" end="4"/>
                                            </p:txEl>
                                          </p:spTgt>
                                        </p:tgtEl>
                                        <p:attrNameLst>
                                          <p:attrName>style.visibility</p:attrName>
                                        </p:attrNameLst>
                                      </p:cBhvr>
                                      <p:to>
                                        <p:strVal val="visible"/>
                                      </p:to>
                                    </p:set>
                                    <p:anim calcmode="lin" valueType="num">
                                      <p:cBhvr additive="base">
                                        <p:cTn id="31" dur="500" fill="hold"/>
                                        <p:tgtEl>
                                          <p:spTgt spid="7987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987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9875">
                                            <p:txEl>
                                              <p:pRg st="5" end="5"/>
                                            </p:txEl>
                                          </p:spTgt>
                                        </p:tgtEl>
                                        <p:attrNameLst>
                                          <p:attrName>style.visibility</p:attrName>
                                        </p:attrNameLst>
                                      </p:cBhvr>
                                      <p:to>
                                        <p:strVal val="visible"/>
                                      </p:to>
                                    </p:set>
                                    <p:anim calcmode="lin" valueType="num">
                                      <p:cBhvr additive="base">
                                        <p:cTn id="37" dur="500" fill="hold"/>
                                        <p:tgtEl>
                                          <p:spTgt spid="7987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987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79875">
                                            <p:txEl>
                                              <p:pRg st="6" end="6"/>
                                            </p:txEl>
                                          </p:spTgt>
                                        </p:tgtEl>
                                        <p:attrNameLst>
                                          <p:attrName>style.visibility</p:attrName>
                                        </p:attrNameLst>
                                      </p:cBhvr>
                                      <p:to>
                                        <p:strVal val="visible"/>
                                      </p:to>
                                    </p:set>
                                    <p:anim calcmode="lin" valueType="num">
                                      <p:cBhvr additive="base">
                                        <p:cTn id="43" dur="500" fill="hold"/>
                                        <p:tgtEl>
                                          <p:spTgt spid="7987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7987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79875">
                                            <p:txEl>
                                              <p:pRg st="7" end="7"/>
                                            </p:txEl>
                                          </p:spTgt>
                                        </p:tgtEl>
                                        <p:attrNameLst>
                                          <p:attrName>style.visibility</p:attrName>
                                        </p:attrNameLst>
                                      </p:cBhvr>
                                      <p:to>
                                        <p:strVal val="visible"/>
                                      </p:to>
                                    </p:set>
                                    <p:anim calcmode="lin" valueType="num">
                                      <p:cBhvr additive="base">
                                        <p:cTn id="49" dur="500" fill="hold"/>
                                        <p:tgtEl>
                                          <p:spTgt spid="7987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7987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79875">
                                            <p:txEl>
                                              <p:pRg st="8" end="8"/>
                                            </p:txEl>
                                          </p:spTgt>
                                        </p:tgtEl>
                                        <p:attrNameLst>
                                          <p:attrName>style.visibility</p:attrName>
                                        </p:attrNameLst>
                                      </p:cBhvr>
                                      <p:to>
                                        <p:strVal val="visible"/>
                                      </p:to>
                                    </p:set>
                                    <p:anim calcmode="lin" valueType="num">
                                      <p:cBhvr additive="base">
                                        <p:cTn id="55" dur="500" fill="hold"/>
                                        <p:tgtEl>
                                          <p:spTgt spid="7987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79875">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pPr eaLnBrk="1" hangingPunct="1"/>
            <a:r>
              <a:rPr lang="en-GB" altLang="en-US" sz="4000">
                <a:latin typeface="Arial" panose="020B0604020202020204" pitchFamily="34" charset="0"/>
              </a:rPr>
              <a:t>Attributes of an Effective Project Manager – typically are</a:t>
            </a:r>
          </a:p>
        </p:txBody>
      </p:sp>
      <p:sp>
        <p:nvSpPr>
          <p:cNvPr id="80899" name="Rectangle 3"/>
          <p:cNvSpPr>
            <a:spLocks noGrp="1" noChangeArrowheads="1"/>
          </p:cNvSpPr>
          <p:nvPr>
            <p:ph type="body" idx="1"/>
          </p:nvPr>
        </p:nvSpPr>
        <p:spPr/>
        <p:txBody>
          <a:bodyPr/>
          <a:lstStyle/>
          <a:p>
            <a:pPr eaLnBrk="1" hangingPunct="1"/>
            <a:r>
              <a:rPr lang="en-GB" altLang="en-US" smtClean="0">
                <a:solidFill>
                  <a:srgbClr val="3333FF"/>
                </a:solidFill>
                <a:latin typeface="Arial" panose="020B0604020202020204" pitchFamily="34" charset="0"/>
              </a:rPr>
              <a:t>Be prepared to ‘roll up their sleeves and get their hands dirty’</a:t>
            </a:r>
          </a:p>
          <a:p>
            <a:pPr eaLnBrk="1" hangingPunct="1"/>
            <a:r>
              <a:rPr lang="en-GB" altLang="en-US" smtClean="0">
                <a:solidFill>
                  <a:srgbClr val="3333FF"/>
                </a:solidFill>
                <a:latin typeface="Arial" panose="020B0604020202020204" pitchFamily="34" charset="0"/>
              </a:rPr>
              <a:t>Foresight</a:t>
            </a:r>
          </a:p>
          <a:p>
            <a:pPr eaLnBrk="1" hangingPunct="1"/>
            <a:r>
              <a:rPr lang="en-GB" altLang="en-US" smtClean="0">
                <a:solidFill>
                  <a:srgbClr val="3333FF"/>
                </a:solidFill>
                <a:latin typeface="Arial" panose="020B0604020202020204" pitchFamily="34" charset="0"/>
              </a:rPr>
              <a:t>Planning skills</a:t>
            </a:r>
          </a:p>
          <a:p>
            <a:pPr eaLnBrk="1" hangingPunct="1"/>
            <a:r>
              <a:rPr lang="en-GB" altLang="en-US" smtClean="0">
                <a:solidFill>
                  <a:srgbClr val="3333FF"/>
                </a:solidFill>
                <a:latin typeface="Arial" panose="020B0604020202020204" pitchFamily="34" charset="0"/>
              </a:rPr>
              <a:t>Knowledge of the subject / area of work</a:t>
            </a:r>
          </a:p>
          <a:p>
            <a:pPr eaLnBrk="1" hangingPunct="1"/>
            <a:r>
              <a:rPr lang="en-GB" altLang="en-US" smtClean="0">
                <a:solidFill>
                  <a:srgbClr val="3333FF"/>
                </a:solidFill>
                <a:latin typeface="Arial" panose="020B0604020202020204" pitchFamily="34" charset="0"/>
              </a:rPr>
              <a:t>Be prepared to walk, if necessary i.e. leave!</a:t>
            </a:r>
          </a:p>
          <a:p>
            <a:pPr eaLnBrk="1" hangingPunct="1"/>
            <a:r>
              <a:rPr lang="en-GB" altLang="en-US" smtClean="0">
                <a:solidFill>
                  <a:srgbClr val="3333FF"/>
                </a:solidFill>
                <a:latin typeface="Arial" panose="020B0604020202020204" pitchFamily="34" charset="0"/>
              </a:rPr>
              <a:t>A sense of humour ?</a:t>
            </a:r>
          </a:p>
          <a:p>
            <a:pPr eaLnBrk="1" hangingPunct="1"/>
            <a:endParaRPr lang="en-GB" altLang="en-US" smtClean="0">
              <a:latin typeface="Arial" panose="020B0604020202020204" pitchFamily="34" charset="0"/>
            </a:endParaRPr>
          </a:p>
        </p:txBody>
      </p:sp>
    </p:spTree>
    <p:extLst>
      <p:ext uri="{BB962C8B-B14F-4D97-AF65-F5344CB8AC3E}">
        <p14:creationId xmlns:p14="http://schemas.microsoft.com/office/powerpoint/2010/main" val="321867134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US" dirty="0" smtClean="0">
                <a:latin typeface="Calibri" pitchFamily="34" charset="0"/>
                <a:cs typeface="Calibri" pitchFamily="34" charset="0"/>
              </a:rPr>
              <a:t>The Project Manager’s role</a:t>
            </a:r>
          </a:p>
        </p:txBody>
      </p:sp>
      <p:sp>
        <p:nvSpPr>
          <p:cNvPr id="5" name="TextBox 65"/>
          <p:cNvSpPr txBox="1">
            <a:spLocks noChangeArrowheads="1"/>
          </p:cNvSpPr>
          <p:nvPr/>
        </p:nvSpPr>
        <p:spPr bwMode="auto">
          <a:xfrm>
            <a:off x="2209800" y="3543301"/>
            <a:ext cx="1752600"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500" b="1" dirty="0">
                <a:solidFill>
                  <a:prstClr val="black"/>
                </a:solidFill>
                <a:latin typeface="Calibri" pitchFamily="34" charset="0"/>
                <a:ea typeface="MS PGothic" pitchFamily="34" charset="-128"/>
                <a:cs typeface="Calibri" pitchFamily="34" charset="0"/>
              </a:rPr>
              <a:t>Recognizing and rewarding exceptional work</a:t>
            </a:r>
          </a:p>
        </p:txBody>
      </p:sp>
      <p:sp>
        <p:nvSpPr>
          <p:cNvPr id="6" name="TextBox 66"/>
          <p:cNvSpPr txBox="1">
            <a:spLocks noChangeArrowheads="1"/>
          </p:cNvSpPr>
          <p:nvPr/>
        </p:nvSpPr>
        <p:spPr bwMode="auto">
          <a:xfrm>
            <a:off x="7897814" y="3773489"/>
            <a:ext cx="2193925"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500" b="1" dirty="0">
                <a:solidFill>
                  <a:prstClr val="black"/>
                </a:solidFill>
                <a:latin typeface="Calibri" pitchFamily="34" charset="0"/>
                <a:ea typeface="MS PGothic" pitchFamily="34" charset="-128"/>
                <a:cs typeface="Calibri" pitchFamily="34" charset="0"/>
              </a:rPr>
              <a:t>Keeping key stakeholders informed</a:t>
            </a:r>
          </a:p>
        </p:txBody>
      </p:sp>
      <p:sp>
        <p:nvSpPr>
          <p:cNvPr id="7" name="TextBox 67"/>
          <p:cNvSpPr txBox="1">
            <a:spLocks noChangeArrowheads="1"/>
          </p:cNvSpPr>
          <p:nvPr/>
        </p:nvSpPr>
        <p:spPr bwMode="auto">
          <a:xfrm>
            <a:off x="3360739" y="6249988"/>
            <a:ext cx="1614487" cy="32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US" sz="1500" b="1" dirty="0">
                <a:solidFill>
                  <a:prstClr val="black"/>
                </a:solidFill>
                <a:latin typeface="Calibri" pitchFamily="34" charset="0"/>
                <a:ea typeface="MS PGothic" pitchFamily="34" charset="-128"/>
                <a:cs typeface="Calibri" pitchFamily="34" charset="0"/>
              </a:rPr>
              <a:t>Developing teams</a:t>
            </a:r>
          </a:p>
        </p:txBody>
      </p:sp>
      <p:sp>
        <p:nvSpPr>
          <p:cNvPr id="8" name="TextBox 68"/>
          <p:cNvSpPr txBox="1">
            <a:spLocks noChangeArrowheads="1"/>
          </p:cNvSpPr>
          <p:nvPr/>
        </p:nvSpPr>
        <p:spPr bwMode="auto">
          <a:xfrm>
            <a:off x="6499225" y="6257926"/>
            <a:ext cx="2681288" cy="32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fontAlgn="base" hangingPunct="1">
              <a:spcBef>
                <a:spcPct val="0"/>
              </a:spcBef>
              <a:spcAft>
                <a:spcPct val="0"/>
              </a:spcAft>
            </a:pPr>
            <a:r>
              <a:rPr lang="en-US" sz="1500" b="1" dirty="0">
                <a:solidFill>
                  <a:prstClr val="black"/>
                </a:solidFill>
                <a:latin typeface="Calibri" pitchFamily="34" charset="0"/>
                <a:ea typeface="MS PGothic" pitchFamily="34" charset="-128"/>
                <a:cs typeface="Calibri" pitchFamily="34" charset="0"/>
              </a:rPr>
              <a:t>Protecting intellectual property</a:t>
            </a:r>
          </a:p>
        </p:txBody>
      </p:sp>
      <p:sp>
        <p:nvSpPr>
          <p:cNvPr id="9" name="TextBox 15"/>
          <p:cNvSpPr txBox="1">
            <a:spLocks noChangeArrowheads="1"/>
          </p:cNvSpPr>
          <p:nvPr/>
        </p:nvSpPr>
        <p:spPr bwMode="auto">
          <a:xfrm>
            <a:off x="4724401" y="2133600"/>
            <a:ext cx="2709863"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500" b="1" dirty="0">
                <a:solidFill>
                  <a:prstClr val="black"/>
                </a:solidFill>
                <a:latin typeface="Calibri" pitchFamily="34" charset="0"/>
                <a:ea typeface="MS PGothic" pitchFamily="34" charset="-128"/>
                <a:cs typeface="Calibri" pitchFamily="34" charset="0"/>
              </a:rPr>
              <a:t>Ensuring a paradigm shift from planning to implementation</a:t>
            </a:r>
          </a:p>
        </p:txBody>
      </p:sp>
      <p:grpSp>
        <p:nvGrpSpPr>
          <p:cNvPr id="17" name="Group 16"/>
          <p:cNvGrpSpPr>
            <a:grpSpLocks/>
          </p:cNvGrpSpPr>
          <p:nvPr/>
        </p:nvGrpSpPr>
        <p:grpSpPr bwMode="auto">
          <a:xfrm>
            <a:off x="4090989" y="2687639"/>
            <a:ext cx="3768725" cy="3570287"/>
            <a:chOff x="2098382" y="1613862"/>
            <a:chExt cx="4705643" cy="4457260"/>
          </a:xfrm>
        </p:grpSpPr>
        <p:sp>
          <p:nvSpPr>
            <p:cNvPr id="4" name="Regular Pentagon 3"/>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latin typeface="Calibri" pitchFamily="34" charset="0"/>
                <a:ea typeface="ＭＳ Ｐゴシック" pitchFamily="-105" charset="-128"/>
                <a:cs typeface="Calibri" pitchFamily="34" charset="0"/>
              </a:endParaRPr>
            </a:p>
          </p:txBody>
        </p:sp>
        <p:grpSp>
          <p:nvGrpSpPr>
            <p:cNvPr id="43022" name="Group 31"/>
            <p:cNvGrpSpPr>
              <a:grpSpLocks/>
            </p:cNvGrpSpPr>
            <p:nvPr/>
          </p:nvGrpSpPr>
          <p:grpSpPr bwMode="auto">
            <a:xfrm>
              <a:off x="2122488" y="1614487"/>
              <a:ext cx="4681537" cy="4456113"/>
              <a:chOff x="1953982" y="512862"/>
              <a:chExt cx="5739795" cy="5466469"/>
            </a:xfrm>
          </p:grpSpPr>
          <p:cxnSp>
            <p:nvCxnSpPr>
              <p:cNvPr id="11" name="Straight Connector 10"/>
              <p:cNvCxnSpPr/>
              <p:nvPr/>
            </p:nvCxnSpPr>
            <p:spPr>
              <a:xfrm>
                <a:off x="4823683" y="512095"/>
                <a:ext cx="12152" cy="300259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a:off x="1953590" y="2600536"/>
                <a:ext cx="2882245" cy="914149"/>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flipV="1">
                <a:off x="4823683" y="2600536"/>
                <a:ext cx="2870094" cy="914149"/>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4" name="Straight Connector 13"/>
              <p:cNvCxnSpPr/>
              <p:nvPr/>
            </p:nvCxnSpPr>
            <p:spPr>
              <a:xfrm flipH="1">
                <a:off x="3049620" y="3514685"/>
                <a:ext cx="1774063" cy="2465286"/>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5" name="Straight Connector 14"/>
              <p:cNvCxnSpPr/>
              <p:nvPr/>
            </p:nvCxnSpPr>
            <p:spPr>
              <a:xfrm>
                <a:off x="4835835" y="3514685"/>
                <a:ext cx="1761911" cy="2465286"/>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18" name="Rounded Rectangle 17"/>
          <p:cNvSpPr/>
          <p:nvPr/>
        </p:nvSpPr>
        <p:spPr>
          <a:xfrm>
            <a:off x="1951038" y="804864"/>
            <a:ext cx="8335962" cy="1100137"/>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19" name="TextBox 18"/>
          <p:cNvSpPr txBox="1">
            <a:spLocks noChangeArrowheads="1"/>
          </p:cNvSpPr>
          <p:nvPr/>
        </p:nvSpPr>
        <p:spPr bwMode="auto">
          <a:xfrm>
            <a:off x="1931988" y="939434"/>
            <a:ext cx="87360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Once the project management plan has been formulated, </a:t>
            </a:r>
            <a:r>
              <a:rPr lang="en-US" sz="1600" b="1" dirty="0" smtClean="0">
                <a:solidFill>
                  <a:srgbClr val="003399"/>
                </a:solidFill>
                <a:latin typeface="Calibri" pitchFamily="34" charset="0"/>
                <a:cs typeface="Calibri" pitchFamily="34" charset="0"/>
              </a:rPr>
              <a:t>the </a:t>
            </a:r>
            <a:r>
              <a:rPr lang="en-US" sz="1600" b="1" dirty="0">
                <a:solidFill>
                  <a:srgbClr val="003399"/>
                </a:solidFill>
                <a:latin typeface="Calibri" pitchFamily="34" charset="0"/>
                <a:cs typeface="Calibri" pitchFamily="34" charset="0"/>
              </a:rPr>
              <a:t>Final </a:t>
            </a:r>
            <a:r>
              <a:rPr lang="en-US" sz="1600" b="1" dirty="0" smtClean="0">
                <a:solidFill>
                  <a:srgbClr val="003399"/>
                </a:solidFill>
                <a:latin typeface="Calibri" pitchFamily="34" charset="0"/>
                <a:cs typeface="Calibri" pitchFamily="34" charset="0"/>
              </a:rPr>
              <a:t>Planning done, it must </a:t>
            </a:r>
            <a:r>
              <a:rPr lang="en-US" sz="1600" b="1" dirty="0">
                <a:solidFill>
                  <a:srgbClr val="003399"/>
                </a:solidFill>
                <a:latin typeface="Calibri" pitchFamily="34" charset="0"/>
                <a:cs typeface="Calibri" pitchFamily="34" charset="0"/>
              </a:rPr>
              <a:t>be executed by the project manager. </a:t>
            </a:r>
            <a:r>
              <a:rPr lang="en-US" sz="1600" b="1" dirty="0">
                <a:solidFill>
                  <a:srgbClr val="003399"/>
                </a:solidFill>
                <a:latin typeface="Calibri" pitchFamily="34" charset="0"/>
                <a:cs typeface="Calibri" pitchFamily="34" charset="0"/>
              </a:rPr>
              <a:t>There are at least five major roles that the project manager plays during this phase</a:t>
            </a:r>
            <a:endParaRPr lang="en-US" sz="1600" b="1" i="1" dirty="0">
              <a:solidFill>
                <a:srgbClr val="FF0000"/>
              </a:solidFill>
              <a:latin typeface="Calibri" pitchFamily="34" charset="0"/>
              <a:cs typeface="Calibri" pitchFamily="34" charset="0"/>
            </a:endParaRPr>
          </a:p>
        </p:txBody>
      </p:sp>
    </p:spTree>
    <p:extLst>
      <p:ext uri="{BB962C8B-B14F-4D97-AF65-F5344CB8AC3E}">
        <p14:creationId xmlns:p14="http://schemas.microsoft.com/office/powerpoint/2010/main" val="42529440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Object 8" hidden="1"/>
          <p:cNvGraphicFramePr>
            <a:graphicFrameLocks noChangeAspect="1"/>
          </p:cNvGraphicFramePr>
          <p:nvPr>
            <p:custDataLst>
              <p:tags r:id="rId2"/>
            </p:custDataLst>
            <p:extLst/>
          </p:nvPr>
        </p:nvGraphicFramePr>
        <p:xfrm>
          <a:off x="1525589" y="1589"/>
          <a:ext cx="1587" cy="1587"/>
        </p:xfrm>
        <a:graphic>
          <a:graphicData uri="http://schemas.openxmlformats.org/presentationml/2006/ole">
            <mc:AlternateContent xmlns:mc="http://schemas.openxmlformats.org/markup-compatibility/2006">
              <mc:Choice xmlns:v="urn:schemas-microsoft-com:vml" Requires="v">
                <p:oleObj spid="_x0000_s10244" name="think-cell Slide" r:id="rId7" imgW="270" imgH="270" progId="TCLayout.ActiveDocument.1">
                  <p:embed/>
                </p:oleObj>
              </mc:Choice>
              <mc:Fallback>
                <p:oleObj name="think-cell Slide" r:id="rId7" imgW="270" imgH="270" progId="TCLayout.ActiveDocument.1">
                  <p:embed/>
                  <p:pic>
                    <p:nvPicPr>
                      <p:cNvPr id="9" name="Object 8" hidden="1"/>
                      <p:cNvPicPr/>
                      <p:nvPr/>
                    </p:nvPicPr>
                    <p:blipFill>
                      <a:blip r:embed="rId8"/>
                      <a:stretch>
                        <a:fillRect/>
                      </a:stretch>
                    </p:blipFill>
                    <p:spPr>
                      <a:xfrm>
                        <a:off x="1525589" y="1589"/>
                        <a:ext cx="1587" cy="1587"/>
                      </a:xfrm>
                      <a:prstGeom prst="rect">
                        <a:avLst/>
                      </a:prstGeom>
                    </p:spPr>
                  </p:pic>
                </p:oleObj>
              </mc:Fallback>
            </mc:AlternateContent>
          </a:graphicData>
        </a:graphic>
      </p:graphicFrame>
      <p:cxnSp>
        <p:nvCxnSpPr>
          <p:cNvPr id="16" name="Straight Connector 15"/>
          <p:cNvCxnSpPr>
            <a:endCxn id="1026" idx="1"/>
          </p:cNvCxnSpPr>
          <p:nvPr/>
        </p:nvCxnSpPr>
        <p:spPr>
          <a:xfrm>
            <a:off x="5791200" y="2012951"/>
            <a:ext cx="1143000" cy="0"/>
          </a:xfrm>
          <a:prstGeom prst="line">
            <a:avLst/>
          </a:prstGeom>
          <a:solidFill>
            <a:schemeClr val="bg1"/>
          </a:solidFill>
          <a:ln>
            <a:solidFill>
              <a:schemeClr val="accent1"/>
            </a:solidFill>
            <a:headEnd type="none" w="med" len="med"/>
            <a:tailEnd type="triangle" w="med" len="med"/>
          </a:ln>
          <a:effectLst>
            <a:glow rad="63500">
              <a:schemeClr val="accent1">
                <a:satMod val="175000"/>
                <a:alpha val="40000"/>
              </a:schemeClr>
            </a:glow>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44034" name="Title 1"/>
          <p:cNvSpPr>
            <a:spLocks noGrp="1"/>
          </p:cNvSpPr>
          <p:nvPr>
            <p:ph type="title"/>
          </p:nvPr>
        </p:nvSpPr>
        <p:spPr/>
        <p:txBody>
          <a:bodyPr/>
          <a:lstStyle/>
          <a:p>
            <a:pPr eaLnBrk="1" hangingPunct="1"/>
            <a:r>
              <a:rPr lang="en-US" dirty="0" smtClean="0">
                <a:latin typeface="Calibri" pitchFamily="34" charset="0"/>
                <a:cs typeface="Calibri" pitchFamily="34" charset="0"/>
              </a:rPr>
              <a:t>Ensuring a paradigm shift</a:t>
            </a:r>
          </a:p>
        </p:txBody>
      </p:sp>
      <p:pic>
        <p:nvPicPr>
          <p:cNvPr id="1026" name="Picture 2" descr="http://www.aganiebystra.info/wp-content/uploads/2011/05/Implementation-Of-Projects.jpg"/>
          <p:cNvPicPr>
            <a:picLocks noGrp="1" noSelect="1" noRot="1" noMove="1" noResize="1" noEditPoints="1" noAdjustHandles="1" noChangeArrowheads="1" noChangeShapeType="1"/>
          </p:cNvPicPr>
          <p:nvPr>
            <p:custDataLst>
              <p:tags r:id="rId3"/>
            </p:custDataLst>
          </p:nvPr>
        </p:nvPicPr>
        <p:blipFill>
          <a:blip r:embed="rId9">
            <a:extLst>
              <a:ext uri="{28A0092B-C50C-407E-A947-70E740481C1C}">
                <a14:useLocalDpi xmlns:a14="http://schemas.microsoft.com/office/drawing/2010/main" val="0"/>
              </a:ext>
            </a:extLst>
          </a:blip>
          <a:srcRect/>
          <a:stretch>
            <a:fillRect/>
          </a:stretch>
        </p:blipFill>
        <p:spPr bwMode="auto">
          <a:xfrm>
            <a:off x="6934200" y="798514"/>
            <a:ext cx="3429000"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2" descr="http://1.bp.blogspot.com/_MbE6d1zHRDI/SwvG-MQvT5I/AAAAAAAAAD4/Sz7THGaRYdk/s1600/project_team_discussions.jpg"/>
          <p:cNvPicPr>
            <a:picLocks noGrp="1" noSelect="1" noRot="1" noMove="1" noResize="1" noEditPoints="1" noAdjustHandles="1" noChangeArrowheads="1" noChangeShapeType="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1752601" y="803276"/>
            <a:ext cx="4156075" cy="239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TextBox 20"/>
          <p:cNvSpPr txBox="1"/>
          <p:nvPr/>
        </p:nvSpPr>
        <p:spPr>
          <a:xfrm>
            <a:off x="4419600" y="3276601"/>
            <a:ext cx="4495800" cy="307975"/>
          </a:xfrm>
          <a:prstGeom prst="rect">
            <a:avLst/>
          </a:prstGeom>
          <a:noFill/>
        </p:spPr>
        <p:txBody>
          <a:bodyPr>
            <a:spAutoFit/>
          </a:bodyPr>
          <a:lstStyle/>
          <a:p>
            <a:pPr>
              <a:defRPr/>
            </a:pPr>
            <a:r>
              <a:rPr lang="en-US" sz="1400" b="1" dirty="0">
                <a:solidFill>
                  <a:srgbClr val="F79646">
                    <a:lumMod val="50000"/>
                  </a:srgbClr>
                </a:solidFill>
                <a:latin typeface="Calibri" pitchFamily="34" charset="0"/>
                <a:cs typeface="Calibri" pitchFamily="34" charset="0"/>
              </a:rPr>
              <a:t>PROJECT PLANNING TO IMPLEMENTATION</a:t>
            </a:r>
          </a:p>
        </p:txBody>
      </p:sp>
      <p:sp>
        <p:nvSpPr>
          <p:cNvPr id="26" name="Rounded Rectangle 25"/>
          <p:cNvSpPr/>
          <p:nvPr/>
        </p:nvSpPr>
        <p:spPr>
          <a:xfrm>
            <a:off x="1798638" y="3625056"/>
            <a:ext cx="8564562" cy="1382712"/>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27" name="TextBox 26"/>
          <p:cNvSpPr txBox="1">
            <a:spLocks noChangeArrowheads="1"/>
          </p:cNvSpPr>
          <p:nvPr/>
        </p:nvSpPr>
        <p:spPr bwMode="auto">
          <a:xfrm>
            <a:off x="1779588" y="3777803"/>
            <a:ext cx="843121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During the planning phase there exists an appropriate mindset that what is being estimated is not yet fixed. However, once the transition from the planning phase to the execution phase takes place, a corresponding paradigm shift among project participants must also take place. The shift must be made from tentativeness to implementation</a:t>
            </a:r>
            <a:endParaRPr lang="en-US" sz="1600" b="1" i="1" dirty="0">
              <a:solidFill>
                <a:srgbClr val="FF0000"/>
              </a:solidFill>
              <a:latin typeface="Calibri" pitchFamily="34" charset="0"/>
              <a:cs typeface="Calibri" pitchFamily="34" charset="0"/>
            </a:endParaRPr>
          </a:p>
        </p:txBody>
      </p:sp>
      <p:sp>
        <p:nvSpPr>
          <p:cNvPr id="30" name="Rounded Rectangle 29"/>
          <p:cNvSpPr/>
          <p:nvPr/>
        </p:nvSpPr>
        <p:spPr>
          <a:xfrm>
            <a:off x="1798638" y="5126833"/>
            <a:ext cx="8564562" cy="1100137"/>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31" name="TextBox 30"/>
          <p:cNvSpPr txBox="1">
            <a:spLocks noChangeArrowheads="1"/>
          </p:cNvSpPr>
          <p:nvPr/>
        </p:nvSpPr>
        <p:spPr bwMode="auto">
          <a:xfrm>
            <a:off x="1779588" y="5261403"/>
            <a:ext cx="84312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600" b="1" dirty="0">
                <a:solidFill>
                  <a:srgbClr val="003399"/>
                </a:solidFill>
                <a:latin typeface="Calibri" pitchFamily="34" charset="0"/>
                <a:cs typeface="Calibri" pitchFamily="34" charset="0"/>
              </a:rPr>
              <a:t>This is often accomplished by conducting an execution “kick off” meeting which not only announces the transition but also attempts to get participants to now see the task at hand which is to be accomplished</a:t>
            </a:r>
            <a:endParaRPr lang="en-US" sz="1600" b="1" i="1" dirty="0">
              <a:solidFill>
                <a:srgbClr val="FF0000"/>
              </a:solidFill>
              <a:latin typeface="Calibri" pitchFamily="34" charset="0"/>
              <a:cs typeface="Calibri" pitchFamily="34" charset="0"/>
            </a:endParaRPr>
          </a:p>
        </p:txBody>
      </p:sp>
      <p:sp>
        <p:nvSpPr>
          <p:cNvPr id="32" name="Rounded Rectangle 31"/>
          <p:cNvSpPr/>
          <p:nvPr/>
        </p:nvSpPr>
        <p:spPr>
          <a:xfrm>
            <a:off x="1798638" y="6308875"/>
            <a:ext cx="8564562" cy="331787"/>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33" name="TextBox 32"/>
          <p:cNvSpPr txBox="1">
            <a:spLocks noChangeArrowheads="1"/>
          </p:cNvSpPr>
          <p:nvPr/>
        </p:nvSpPr>
        <p:spPr bwMode="auto">
          <a:xfrm>
            <a:off x="1779588" y="6243936"/>
            <a:ext cx="843121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lnSpc>
                <a:spcPct val="150000"/>
              </a:lnSpc>
              <a:spcBef>
                <a:spcPct val="0"/>
              </a:spcBef>
              <a:spcAft>
                <a:spcPct val="0"/>
              </a:spcAft>
            </a:pPr>
            <a:r>
              <a:rPr lang="en-US" sz="1600" b="1" dirty="0">
                <a:solidFill>
                  <a:srgbClr val="003399"/>
                </a:solidFill>
                <a:latin typeface="Calibri" pitchFamily="34" charset="0"/>
                <a:cs typeface="Calibri" pitchFamily="34" charset="0"/>
              </a:rPr>
              <a:t>This is one of the project manager’s primary roles in the execution phase of the project</a:t>
            </a:r>
            <a:endParaRPr lang="en-US" sz="1600" b="1" i="1" dirty="0">
              <a:solidFill>
                <a:srgbClr val="FF0000"/>
              </a:solidFill>
              <a:latin typeface="Calibri" pitchFamily="34" charset="0"/>
              <a:cs typeface="Calibri" pitchFamily="34" charset="0"/>
            </a:endParaRPr>
          </a:p>
        </p:txBody>
      </p:sp>
    </p:spTree>
    <p:extLst>
      <p:ext uri="{BB962C8B-B14F-4D97-AF65-F5344CB8AC3E}">
        <p14:creationId xmlns:p14="http://schemas.microsoft.com/office/powerpoint/2010/main" val="3788297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left)">
                                      <p:cBhvr>
                                        <p:cTn id="7" dur="500"/>
                                        <p:tgtEl>
                                          <p:spTgt spid="20"/>
                                        </p:tgtEl>
                                      </p:cBhvr>
                                    </p:animEffect>
                                  </p:childTnLst>
                                </p:cTn>
                              </p:par>
                              <p:par>
                                <p:cTn id="8" presetID="22" presetClass="entr" presetSubtype="8"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wipe(left)">
                                      <p:cBhvr>
                                        <p:cTn id="10" dur="500"/>
                                        <p:tgtEl>
                                          <p:spTgt spid="1026"/>
                                        </p:tgtEl>
                                      </p:cBhvr>
                                    </p:animEffect>
                                  </p:childTnLst>
                                </p:cTn>
                              </p:par>
                            </p:childTnLst>
                          </p:cTn>
                        </p:par>
                        <p:par>
                          <p:cTn id="11" fill="hold" nodeType="afterGroup">
                            <p:stCondLst>
                              <p:cond delay="500"/>
                            </p:stCondLst>
                            <p:childTnLst>
                              <p:par>
                                <p:cTn id="12" presetID="22" presetClass="entr" presetSubtype="8" repeatCount="2000" fill="hold" nodeType="after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wipe(left)">
                                      <p:cBhvr>
                                        <p:cTn id="14" dur="1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US" dirty="0" smtClean="0">
                <a:latin typeface="Calibri" pitchFamily="34" charset="0"/>
                <a:cs typeface="Calibri" pitchFamily="34" charset="0"/>
              </a:rPr>
              <a:t>Keeping shareholders informed</a:t>
            </a:r>
          </a:p>
        </p:txBody>
      </p:sp>
      <p:pic>
        <p:nvPicPr>
          <p:cNvPr id="5122" name="Picture 2" descr="http://www.accentinsurance.co.nz/images/Shareholder_Meeting.jpg"/>
          <p:cNvPicPr>
            <a:picLocks noGrp="1" noSelect="1" noRot="1" noMove="1" noResize="1" noEditPoints="1" noAdjustHandles="1" noChangeArrowheads="1" noChangeShapeType="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1757364" y="684213"/>
            <a:ext cx="4391025"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1638300" y="3579814"/>
            <a:ext cx="4495800" cy="307975"/>
          </a:xfrm>
          <a:prstGeom prst="rect">
            <a:avLst/>
          </a:prstGeom>
          <a:noFill/>
        </p:spPr>
        <p:txBody>
          <a:bodyPr>
            <a:spAutoFit/>
          </a:bodyPr>
          <a:lstStyle/>
          <a:p>
            <a:pPr>
              <a:defRPr/>
            </a:pPr>
            <a:r>
              <a:rPr lang="en-US" sz="1400" b="1" dirty="0">
                <a:solidFill>
                  <a:srgbClr val="F79646">
                    <a:lumMod val="50000"/>
                  </a:srgbClr>
                </a:solidFill>
                <a:latin typeface="Calibri" pitchFamily="34" charset="0"/>
                <a:cs typeface="Calibri" pitchFamily="34" charset="0"/>
              </a:rPr>
              <a:t>SHARE HOLDERS MEETING</a:t>
            </a:r>
          </a:p>
        </p:txBody>
      </p:sp>
      <p:sp>
        <p:nvSpPr>
          <p:cNvPr id="15" name="Rounded Rectangle 14"/>
          <p:cNvSpPr/>
          <p:nvPr/>
        </p:nvSpPr>
        <p:spPr>
          <a:xfrm>
            <a:off x="2224088" y="3913188"/>
            <a:ext cx="7681912" cy="2716212"/>
          </a:xfrm>
          <a:prstGeom prst="roundRect">
            <a:avLst>
              <a:gd name="adj" fmla="val 4319"/>
            </a:avLst>
          </a:prstGeom>
          <a:solidFill>
            <a:schemeClr val="bg1">
              <a:lumMod val="95000"/>
            </a:schemeClr>
          </a:solid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17" name="TextBox 16"/>
          <p:cNvSpPr txBox="1"/>
          <p:nvPr/>
        </p:nvSpPr>
        <p:spPr>
          <a:xfrm>
            <a:off x="2362200" y="3924300"/>
            <a:ext cx="7467600" cy="2708434"/>
          </a:xfrm>
          <a:prstGeom prst="rect">
            <a:avLst/>
          </a:prstGeom>
          <a:noFill/>
        </p:spPr>
        <p:txBody>
          <a:bodyPr>
            <a:spAutoFit/>
          </a:bodyPr>
          <a:lstStyle/>
          <a:p>
            <a:pPr marL="285750" indent="-285750">
              <a:spcAft>
                <a:spcPts val="1200"/>
              </a:spcAft>
              <a:buFont typeface="Arial" pitchFamily="34" charset="0"/>
              <a:buChar char="•"/>
              <a:defRPr/>
            </a:pPr>
            <a:r>
              <a:rPr lang="en-US" sz="1400" b="1" dirty="0">
                <a:solidFill>
                  <a:srgbClr val="F79646">
                    <a:lumMod val="50000"/>
                  </a:srgbClr>
                </a:solidFill>
                <a:latin typeface="Calibri" pitchFamily="34" charset="0"/>
                <a:cs typeface="Calibri" pitchFamily="34" charset="0"/>
              </a:rPr>
              <a:t>Another important role of the project manager in this phase is to keep the key stakeholders informed of the project’s status. The purpose of these briefings is show that the project manager understands key stakeholder interests and is successfully managing them</a:t>
            </a:r>
          </a:p>
          <a:p>
            <a:pPr marL="285750" indent="-285750">
              <a:spcAft>
                <a:spcPts val="1200"/>
              </a:spcAft>
              <a:buFont typeface="Arial" pitchFamily="34" charset="0"/>
              <a:buChar char="•"/>
              <a:defRPr/>
            </a:pPr>
            <a:r>
              <a:rPr lang="en-US" sz="1400" b="1" dirty="0">
                <a:solidFill>
                  <a:srgbClr val="F79646">
                    <a:lumMod val="50000"/>
                  </a:srgbClr>
                </a:solidFill>
                <a:latin typeface="Calibri" pitchFamily="34" charset="0"/>
                <a:cs typeface="Calibri" pitchFamily="34" charset="0"/>
              </a:rPr>
              <a:t>Using the communication plan, established in the initiation phase, the project manager provides pertinent status information at the appropriate level and scope</a:t>
            </a:r>
          </a:p>
          <a:p>
            <a:pPr marL="285750" indent="-285750">
              <a:spcAft>
                <a:spcPts val="1200"/>
              </a:spcAft>
              <a:buFont typeface="Arial" pitchFamily="34" charset="0"/>
              <a:buChar char="•"/>
              <a:defRPr/>
            </a:pPr>
            <a:r>
              <a:rPr lang="en-US" sz="1400" b="1" dirty="0">
                <a:solidFill>
                  <a:srgbClr val="F79646">
                    <a:lumMod val="50000"/>
                  </a:srgbClr>
                </a:solidFill>
                <a:latin typeface="Calibri" pitchFamily="34" charset="0"/>
                <a:cs typeface="Calibri" pitchFamily="34" charset="0"/>
              </a:rPr>
              <a:t>Key financial stakeholders are interested primarily in the cash flow aspects, and less interested in the technical details of the product design status</a:t>
            </a:r>
          </a:p>
          <a:p>
            <a:pPr marL="285750" indent="-285750">
              <a:spcAft>
                <a:spcPts val="1200"/>
              </a:spcAft>
              <a:buFont typeface="Arial" pitchFamily="34" charset="0"/>
              <a:buChar char="•"/>
              <a:defRPr/>
            </a:pPr>
            <a:r>
              <a:rPr lang="en-US" sz="1400" b="1" dirty="0">
                <a:solidFill>
                  <a:srgbClr val="F79646">
                    <a:lumMod val="50000"/>
                  </a:srgbClr>
                </a:solidFill>
                <a:latin typeface="Calibri" pitchFamily="34" charset="0"/>
                <a:cs typeface="Calibri" pitchFamily="34" charset="0"/>
              </a:rPr>
              <a:t>Project manager must customize these briefings to the interests of the individual stakeholders. Project managers must be careful not to overwhelm stakeholders with excessive esoteric technical jargon</a:t>
            </a:r>
          </a:p>
        </p:txBody>
      </p:sp>
      <p:sp>
        <p:nvSpPr>
          <p:cNvPr id="18" name="TextBox 17"/>
          <p:cNvSpPr txBox="1">
            <a:spLocks noChangeArrowheads="1"/>
          </p:cNvSpPr>
          <p:nvPr/>
        </p:nvSpPr>
        <p:spPr bwMode="auto">
          <a:xfrm>
            <a:off x="2057400" y="1292226"/>
            <a:ext cx="16002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400" b="1" dirty="0">
                <a:solidFill>
                  <a:prstClr val="white"/>
                </a:solidFill>
                <a:latin typeface="Calibri" pitchFamily="34" charset="0"/>
                <a:cs typeface="Calibri" pitchFamily="34" charset="0"/>
              </a:rPr>
              <a:t>Project Manager</a:t>
            </a:r>
          </a:p>
        </p:txBody>
      </p:sp>
    </p:spTree>
    <p:extLst>
      <p:ext uri="{BB962C8B-B14F-4D97-AF65-F5344CB8AC3E}">
        <p14:creationId xmlns:p14="http://schemas.microsoft.com/office/powerpoint/2010/main" val="177504731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r>
              <a:rPr lang="en-US" dirty="0" smtClean="0">
                <a:latin typeface="Calibri" pitchFamily="34" charset="0"/>
                <a:cs typeface="Calibri" pitchFamily="34" charset="0"/>
              </a:rPr>
              <a:t>Protecting intellectual property</a:t>
            </a:r>
          </a:p>
        </p:txBody>
      </p:sp>
      <p:pic>
        <p:nvPicPr>
          <p:cNvPr id="8" name="Picture 7" descr="20100803_Template_Safty_safty helmet.jpg"/>
          <p:cNvPicPr>
            <a:picLocks noGrp="1" noSelect="1" noRot="1" noMove="1" noResize="1" noEditPoints="1" noAdjustHandles="1" noChangeArrowheads="1" noChangeShapeType="1"/>
          </p:cNvPicPr>
          <p:nvPr>
            <p:custDataLst>
              <p:tags r:id="rId1"/>
            </p:custDataLst>
          </p:nvPr>
        </p:nvPicPr>
        <p:blipFill>
          <a:blip r:embed="rId85">
            <a:extLst>
              <a:ext uri="{28A0092B-C50C-407E-A947-70E740481C1C}">
                <a14:useLocalDpi xmlns:a14="http://schemas.microsoft.com/office/drawing/2010/main" val="0"/>
              </a:ext>
            </a:extLst>
          </a:blip>
          <a:srcRect t="3967" b="6760"/>
          <a:stretch>
            <a:fillRect/>
          </a:stretch>
        </p:blipFill>
        <p:spPr bwMode="auto">
          <a:xfrm>
            <a:off x="3489325" y="727076"/>
            <a:ext cx="6477000" cy="3514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90" name="Freeform 1502"/>
          <p:cNvSpPr>
            <a:spLocks noGrp="1" noSelect="1" noRot="1" noMove="1" noResize="1" noEditPoints="1" noAdjustHandles="1" noChangeArrowheads="1" noChangeShapeType="1" noTextEdit="1"/>
          </p:cNvSpPr>
          <p:nvPr>
            <p:custDataLst>
              <p:tags r:id="rId2"/>
            </p:custDataLst>
          </p:nvPr>
        </p:nvSpPr>
        <p:spPr bwMode="auto">
          <a:xfrm>
            <a:off x="3098801" y="2352676"/>
            <a:ext cx="30162" cy="17463"/>
          </a:xfrm>
          <a:custGeom>
            <a:avLst/>
            <a:gdLst>
              <a:gd name="T0" fmla="*/ 0 w 27"/>
              <a:gd name="T1" fmla="*/ 2147483647 h 16"/>
              <a:gd name="T2" fmla="*/ 0 w 27"/>
              <a:gd name="T3" fmla="*/ 2147483647 h 16"/>
              <a:gd name="T4" fmla="*/ 2147483647 w 27"/>
              <a:gd name="T5" fmla="*/ 2147483647 h 16"/>
              <a:gd name="T6" fmla="*/ 2147483647 w 27"/>
              <a:gd name="T7" fmla="*/ 0 h 16"/>
              <a:gd name="T8" fmla="*/ 2147483647 w 27"/>
              <a:gd name="T9" fmla="*/ 0 h 16"/>
              <a:gd name="T10" fmla="*/ 2147483647 w 27"/>
              <a:gd name="T11" fmla="*/ 2147483647 h 16"/>
              <a:gd name="T12" fmla="*/ 2147483647 w 27"/>
              <a:gd name="T13" fmla="*/ 2147483647 h 16"/>
              <a:gd name="T14" fmla="*/ 2147483647 w 27"/>
              <a:gd name="T15" fmla="*/ 2147483647 h 16"/>
              <a:gd name="T16" fmla="*/ 2147483647 w 27"/>
              <a:gd name="T17" fmla="*/ 2147483647 h 16"/>
              <a:gd name="T18" fmla="*/ 2147483647 w 27"/>
              <a:gd name="T19" fmla="*/ 2147483647 h 16"/>
              <a:gd name="T20" fmla="*/ 2147483647 w 27"/>
              <a:gd name="T21" fmla="*/ 2147483647 h 16"/>
              <a:gd name="T22" fmla="*/ 2147483647 w 27"/>
              <a:gd name="T23" fmla="*/ 2147483647 h 16"/>
              <a:gd name="T24" fmla="*/ 0 w 27"/>
              <a:gd name="T25" fmla="*/ 2147483647 h 16"/>
              <a:gd name="T26" fmla="*/ 0 w 27"/>
              <a:gd name="T27" fmla="*/ 2147483647 h 1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
              <a:gd name="T43" fmla="*/ 0 h 16"/>
              <a:gd name="T44" fmla="*/ 27 w 27"/>
              <a:gd name="T45" fmla="*/ 16 h 1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 h="16">
                <a:moveTo>
                  <a:pt x="0" y="11"/>
                </a:moveTo>
                <a:lnTo>
                  <a:pt x="0" y="11"/>
                </a:lnTo>
                <a:lnTo>
                  <a:pt x="5" y="5"/>
                </a:lnTo>
                <a:lnTo>
                  <a:pt x="5" y="0"/>
                </a:lnTo>
                <a:lnTo>
                  <a:pt x="11" y="5"/>
                </a:lnTo>
                <a:lnTo>
                  <a:pt x="22" y="11"/>
                </a:lnTo>
                <a:lnTo>
                  <a:pt x="27" y="11"/>
                </a:lnTo>
                <a:lnTo>
                  <a:pt x="22" y="16"/>
                </a:lnTo>
                <a:lnTo>
                  <a:pt x="22" y="11"/>
                </a:lnTo>
                <a:lnTo>
                  <a:pt x="16"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1" name="Freeform 1503"/>
          <p:cNvSpPr>
            <a:spLocks noGrp="1" noSelect="1" noRot="1" noMove="1" noResize="1" noEditPoints="1" noAdjustHandles="1" noChangeArrowheads="1" noChangeShapeType="1" noTextEdit="1"/>
          </p:cNvSpPr>
          <p:nvPr>
            <p:custDataLst>
              <p:tags r:id="rId3"/>
            </p:custDataLst>
          </p:nvPr>
        </p:nvSpPr>
        <p:spPr bwMode="auto">
          <a:xfrm>
            <a:off x="3057526" y="2352676"/>
            <a:ext cx="17462" cy="17463"/>
          </a:xfrm>
          <a:custGeom>
            <a:avLst/>
            <a:gdLst>
              <a:gd name="T0" fmla="*/ 2147483647 w 16"/>
              <a:gd name="T1" fmla="*/ 0 h 16"/>
              <a:gd name="T2" fmla="*/ 2147483647 w 16"/>
              <a:gd name="T3" fmla="*/ 0 h 16"/>
              <a:gd name="T4" fmla="*/ 2147483647 w 16"/>
              <a:gd name="T5" fmla="*/ 2147483647 h 16"/>
              <a:gd name="T6" fmla="*/ 2147483647 w 16"/>
              <a:gd name="T7" fmla="*/ 2147483647 h 16"/>
              <a:gd name="T8" fmla="*/ 2147483647 w 16"/>
              <a:gd name="T9" fmla="*/ 0 h 16"/>
              <a:gd name="T10" fmla="*/ 2147483647 w 16"/>
              <a:gd name="T11" fmla="*/ 0 h 16"/>
              <a:gd name="T12" fmla="*/ 2147483647 w 16"/>
              <a:gd name="T13" fmla="*/ 2147483647 h 16"/>
              <a:gd name="T14" fmla="*/ 2147483647 w 16"/>
              <a:gd name="T15" fmla="*/ 2147483647 h 16"/>
              <a:gd name="T16" fmla="*/ 2147483647 w 16"/>
              <a:gd name="T17" fmla="*/ 2147483647 h 16"/>
              <a:gd name="T18" fmla="*/ 0 w 16"/>
              <a:gd name="T19" fmla="*/ 2147483647 h 16"/>
              <a:gd name="T20" fmla="*/ 0 w 16"/>
              <a:gd name="T21" fmla="*/ 2147483647 h 16"/>
              <a:gd name="T22" fmla="*/ 2147483647 w 16"/>
              <a:gd name="T23" fmla="*/ 0 h 16"/>
              <a:gd name="T24" fmla="*/ 2147483647 w 16"/>
              <a:gd name="T25" fmla="*/ 0 h 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6"/>
              <a:gd name="T41" fmla="*/ 16 w 16"/>
              <a:gd name="T42" fmla="*/ 16 h 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6">
                <a:moveTo>
                  <a:pt x="5" y="0"/>
                </a:moveTo>
                <a:lnTo>
                  <a:pt x="5" y="0"/>
                </a:lnTo>
                <a:lnTo>
                  <a:pt x="5" y="5"/>
                </a:lnTo>
                <a:lnTo>
                  <a:pt x="16" y="0"/>
                </a:lnTo>
                <a:lnTo>
                  <a:pt x="16" y="11"/>
                </a:lnTo>
                <a:lnTo>
                  <a:pt x="5" y="16"/>
                </a:lnTo>
                <a:lnTo>
                  <a:pt x="0" y="11"/>
                </a:lnTo>
                <a:lnTo>
                  <a:pt x="0" y="5"/>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2" name="Freeform 1504"/>
          <p:cNvSpPr>
            <a:spLocks noGrp="1" noSelect="1" noRot="1" noMove="1" noResize="1" noEditPoints="1" noAdjustHandles="1" noChangeArrowheads="1" noChangeShapeType="1" noTextEdit="1"/>
          </p:cNvSpPr>
          <p:nvPr>
            <p:custDataLst>
              <p:tags r:id="rId4"/>
            </p:custDataLst>
          </p:nvPr>
        </p:nvSpPr>
        <p:spPr bwMode="auto">
          <a:xfrm>
            <a:off x="3051176" y="2370138"/>
            <a:ext cx="30162" cy="17462"/>
          </a:xfrm>
          <a:custGeom>
            <a:avLst/>
            <a:gdLst>
              <a:gd name="T0" fmla="*/ 2147483647 w 28"/>
              <a:gd name="T1" fmla="*/ 2147483647 h 16"/>
              <a:gd name="T2" fmla="*/ 2147483647 w 28"/>
              <a:gd name="T3" fmla="*/ 2147483647 h 16"/>
              <a:gd name="T4" fmla="*/ 2147483647 w 28"/>
              <a:gd name="T5" fmla="*/ 2147483647 h 16"/>
              <a:gd name="T6" fmla="*/ 0 w 28"/>
              <a:gd name="T7" fmla="*/ 2147483647 h 16"/>
              <a:gd name="T8" fmla="*/ 0 w 28"/>
              <a:gd name="T9" fmla="*/ 2147483647 h 16"/>
              <a:gd name="T10" fmla="*/ 0 w 28"/>
              <a:gd name="T11" fmla="*/ 2147483647 h 16"/>
              <a:gd name="T12" fmla="*/ 0 w 28"/>
              <a:gd name="T13" fmla="*/ 0 h 16"/>
              <a:gd name="T14" fmla="*/ 0 w 28"/>
              <a:gd name="T15" fmla="*/ 0 h 16"/>
              <a:gd name="T16" fmla="*/ 0 w 28"/>
              <a:gd name="T17" fmla="*/ 2147483647 h 16"/>
              <a:gd name="T18" fmla="*/ 0 w 28"/>
              <a:gd name="T19" fmla="*/ 2147483647 h 16"/>
              <a:gd name="T20" fmla="*/ 2147483647 w 28"/>
              <a:gd name="T21" fmla="*/ 2147483647 h 16"/>
              <a:gd name="T22" fmla="*/ 2147483647 w 28"/>
              <a:gd name="T23" fmla="*/ 2147483647 h 16"/>
              <a:gd name="T24" fmla="*/ 2147483647 w 28"/>
              <a:gd name="T25" fmla="*/ 2147483647 h 16"/>
              <a:gd name="T26" fmla="*/ 2147483647 w 28"/>
              <a:gd name="T27" fmla="*/ 2147483647 h 16"/>
              <a:gd name="T28" fmla="*/ 2147483647 w 28"/>
              <a:gd name="T29" fmla="*/ 2147483647 h 16"/>
              <a:gd name="T30" fmla="*/ 2147483647 w 28"/>
              <a:gd name="T31" fmla="*/ 2147483647 h 16"/>
              <a:gd name="T32" fmla="*/ 2147483647 w 28"/>
              <a:gd name="T33" fmla="*/ 2147483647 h 16"/>
              <a:gd name="T34" fmla="*/ 2147483647 w 28"/>
              <a:gd name="T35" fmla="*/ 2147483647 h 16"/>
              <a:gd name="T36" fmla="*/ 2147483647 w 28"/>
              <a:gd name="T37" fmla="*/ 2147483647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
              <a:gd name="T58" fmla="*/ 0 h 16"/>
              <a:gd name="T59" fmla="*/ 28 w 28"/>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 h="16">
                <a:moveTo>
                  <a:pt x="22" y="16"/>
                </a:moveTo>
                <a:lnTo>
                  <a:pt x="22" y="16"/>
                </a:lnTo>
                <a:lnTo>
                  <a:pt x="17" y="11"/>
                </a:lnTo>
                <a:lnTo>
                  <a:pt x="0" y="11"/>
                </a:lnTo>
                <a:lnTo>
                  <a:pt x="0" y="6"/>
                </a:lnTo>
                <a:lnTo>
                  <a:pt x="0" y="0"/>
                </a:lnTo>
                <a:lnTo>
                  <a:pt x="0" y="11"/>
                </a:lnTo>
                <a:lnTo>
                  <a:pt x="6" y="6"/>
                </a:lnTo>
                <a:lnTo>
                  <a:pt x="17" y="6"/>
                </a:lnTo>
                <a:lnTo>
                  <a:pt x="28" y="6"/>
                </a:lnTo>
                <a:lnTo>
                  <a:pt x="28" y="11"/>
                </a:lnTo>
                <a:lnTo>
                  <a:pt x="28" y="16"/>
                </a:lnTo>
                <a:lnTo>
                  <a:pt x="22"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3" name="Freeform 1505"/>
          <p:cNvSpPr>
            <a:spLocks noGrp="1" noSelect="1" noRot="1" noMove="1" noResize="1" noEditPoints="1" noAdjustHandles="1" noChangeArrowheads="1" noChangeShapeType="1" noTextEdit="1"/>
          </p:cNvSpPr>
          <p:nvPr>
            <p:custDataLst>
              <p:tags r:id="rId5"/>
            </p:custDataLst>
          </p:nvPr>
        </p:nvSpPr>
        <p:spPr bwMode="auto">
          <a:xfrm>
            <a:off x="3092451" y="2393950"/>
            <a:ext cx="42862" cy="12700"/>
          </a:xfrm>
          <a:custGeom>
            <a:avLst/>
            <a:gdLst>
              <a:gd name="T0" fmla="*/ 0 w 39"/>
              <a:gd name="T1" fmla="*/ 0 h 11"/>
              <a:gd name="T2" fmla="*/ 0 w 39"/>
              <a:gd name="T3" fmla="*/ 0 h 11"/>
              <a:gd name="T4" fmla="*/ 2147483647 w 39"/>
              <a:gd name="T5" fmla="*/ 0 h 11"/>
              <a:gd name="T6" fmla="*/ 2147483647 w 39"/>
              <a:gd name="T7" fmla="*/ 0 h 11"/>
              <a:gd name="T8" fmla="*/ 2147483647 w 39"/>
              <a:gd name="T9" fmla="*/ 2147483647 h 11"/>
              <a:gd name="T10" fmla="*/ 2147483647 w 39"/>
              <a:gd name="T11" fmla="*/ 2147483647 h 11"/>
              <a:gd name="T12" fmla="*/ 2147483647 w 39"/>
              <a:gd name="T13" fmla="*/ 2147483647 h 11"/>
              <a:gd name="T14" fmla="*/ 2147483647 w 39"/>
              <a:gd name="T15" fmla="*/ 2147483647 h 11"/>
              <a:gd name="T16" fmla="*/ 0 w 39"/>
              <a:gd name="T17" fmla="*/ 0 h 11"/>
              <a:gd name="T18" fmla="*/ 0 w 39"/>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
              <a:gd name="T31" fmla="*/ 0 h 11"/>
              <a:gd name="T32" fmla="*/ 39 w 39"/>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 h="11">
                <a:moveTo>
                  <a:pt x="0" y="0"/>
                </a:moveTo>
                <a:lnTo>
                  <a:pt x="0" y="0"/>
                </a:lnTo>
                <a:lnTo>
                  <a:pt x="17" y="0"/>
                </a:lnTo>
                <a:lnTo>
                  <a:pt x="28" y="0"/>
                </a:lnTo>
                <a:lnTo>
                  <a:pt x="39" y="11"/>
                </a:lnTo>
                <a:lnTo>
                  <a:pt x="11" y="5"/>
                </a:lnTo>
                <a:lnTo>
                  <a:pt x="6"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4" name="Freeform 1506"/>
          <p:cNvSpPr>
            <a:spLocks noGrp="1" noSelect="1" noRot="1" noMove="1" noResize="1" noEditPoints="1" noAdjustHandles="1" noChangeArrowheads="1" noChangeShapeType="1" noTextEdit="1"/>
          </p:cNvSpPr>
          <p:nvPr>
            <p:custDataLst>
              <p:tags r:id="rId6"/>
            </p:custDataLst>
          </p:nvPr>
        </p:nvSpPr>
        <p:spPr bwMode="auto">
          <a:xfrm>
            <a:off x="3051176" y="2387600"/>
            <a:ext cx="30162" cy="19050"/>
          </a:xfrm>
          <a:custGeom>
            <a:avLst/>
            <a:gdLst>
              <a:gd name="T0" fmla="*/ 2147483647 w 28"/>
              <a:gd name="T1" fmla="*/ 2147483647 h 17"/>
              <a:gd name="T2" fmla="*/ 2147483647 w 28"/>
              <a:gd name="T3" fmla="*/ 2147483647 h 17"/>
              <a:gd name="T4" fmla="*/ 2147483647 w 28"/>
              <a:gd name="T5" fmla="*/ 2147483647 h 17"/>
              <a:gd name="T6" fmla="*/ 2147483647 w 28"/>
              <a:gd name="T7" fmla="*/ 2147483647 h 17"/>
              <a:gd name="T8" fmla="*/ 0 w 28"/>
              <a:gd name="T9" fmla="*/ 2147483647 h 17"/>
              <a:gd name="T10" fmla="*/ 0 w 28"/>
              <a:gd name="T11" fmla="*/ 2147483647 h 17"/>
              <a:gd name="T12" fmla="*/ 0 w 28"/>
              <a:gd name="T13" fmla="*/ 2147483647 h 17"/>
              <a:gd name="T14" fmla="*/ 2147483647 w 28"/>
              <a:gd name="T15" fmla="*/ 0 h 17"/>
              <a:gd name="T16" fmla="*/ 2147483647 w 28"/>
              <a:gd name="T17" fmla="*/ 2147483647 h 17"/>
              <a:gd name="T18" fmla="*/ 2147483647 w 28"/>
              <a:gd name="T19" fmla="*/ 2147483647 h 17"/>
              <a:gd name="T20" fmla="*/ 2147483647 w 28"/>
              <a:gd name="T21" fmla="*/ 2147483647 h 17"/>
              <a:gd name="T22" fmla="*/ 2147483647 w 28"/>
              <a:gd name="T23" fmla="*/ 2147483647 h 17"/>
              <a:gd name="T24" fmla="*/ 2147483647 w 28"/>
              <a:gd name="T25" fmla="*/ 2147483647 h 17"/>
              <a:gd name="T26" fmla="*/ 2147483647 w 28"/>
              <a:gd name="T27" fmla="*/ 2147483647 h 17"/>
              <a:gd name="T28" fmla="*/ 2147483647 w 28"/>
              <a:gd name="T29" fmla="*/ 2147483647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
              <a:gd name="T46" fmla="*/ 0 h 17"/>
              <a:gd name="T47" fmla="*/ 28 w 28"/>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 h="17">
                <a:moveTo>
                  <a:pt x="22" y="17"/>
                </a:moveTo>
                <a:lnTo>
                  <a:pt x="22" y="17"/>
                </a:lnTo>
                <a:lnTo>
                  <a:pt x="22" y="11"/>
                </a:lnTo>
                <a:lnTo>
                  <a:pt x="11" y="11"/>
                </a:lnTo>
                <a:lnTo>
                  <a:pt x="0" y="11"/>
                </a:lnTo>
                <a:lnTo>
                  <a:pt x="0" y="6"/>
                </a:lnTo>
                <a:lnTo>
                  <a:pt x="11" y="0"/>
                </a:lnTo>
                <a:lnTo>
                  <a:pt x="28" y="6"/>
                </a:lnTo>
                <a:lnTo>
                  <a:pt x="28" y="11"/>
                </a:lnTo>
                <a:lnTo>
                  <a:pt x="22"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5" name="Freeform 1507"/>
          <p:cNvSpPr>
            <a:spLocks noGrp="1" noSelect="1" noRot="1" noMove="1" noResize="1" noEditPoints="1" noAdjustHandles="1" noChangeArrowheads="1" noChangeShapeType="1" noTextEdit="1"/>
          </p:cNvSpPr>
          <p:nvPr>
            <p:custDataLst>
              <p:tags r:id="rId7"/>
            </p:custDataLst>
          </p:nvPr>
        </p:nvSpPr>
        <p:spPr bwMode="auto">
          <a:xfrm>
            <a:off x="3098801" y="2406651"/>
            <a:ext cx="36512" cy="11113"/>
          </a:xfrm>
          <a:custGeom>
            <a:avLst/>
            <a:gdLst>
              <a:gd name="T0" fmla="*/ 2147483647 w 33"/>
              <a:gd name="T1" fmla="*/ 2147483647 h 11"/>
              <a:gd name="T2" fmla="*/ 2147483647 w 33"/>
              <a:gd name="T3" fmla="*/ 2147483647 h 11"/>
              <a:gd name="T4" fmla="*/ 2147483647 w 33"/>
              <a:gd name="T5" fmla="*/ 2147483647 h 11"/>
              <a:gd name="T6" fmla="*/ 0 w 33"/>
              <a:gd name="T7" fmla="*/ 2147483647 h 11"/>
              <a:gd name="T8" fmla="*/ 0 w 33"/>
              <a:gd name="T9" fmla="*/ 2147483647 h 11"/>
              <a:gd name="T10" fmla="*/ 0 w 33"/>
              <a:gd name="T11" fmla="*/ 2147483647 h 11"/>
              <a:gd name="T12" fmla="*/ 0 w 33"/>
              <a:gd name="T13" fmla="*/ 2147483647 h 11"/>
              <a:gd name="T14" fmla="*/ 2147483647 w 33"/>
              <a:gd name="T15" fmla="*/ 0 h 11"/>
              <a:gd name="T16" fmla="*/ 2147483647 w 33"/>
              <a:gd name="T17" fmla="*/ 0 h 11"/>
              <a:gd name="T18" fmla="*/ 2147483647 w 33"/>
              <a:gd name="T19" fmla="*/ 0 h 11"/>
              <a:gd name="T20" fmla="*/ 2147483647 w 33"/>
              <a:gd name="T21" fmla="*/ 2147483647 h 11"/>
              <a:gd name="T22" fmla="*/ 2147483647 w 33"/>
              <a:gd name="T23" fmla="*/ 2147483647 h 11"/>
              <a:gd name="T24" fmla="*/ 2147483647 w 33"/>
              <a:gd name="T25" fmla="*/ 2147483647 h 11"/>
              <a:gd name="T26" fmla="*/ 2147483647 w 33"/>
              <a:gd name="T27" fmla="*/ 2147483647 h 11"/>
              <a:gd name="T28" fmla="*/ 2147483647 w 33"/>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1"/>
              <a:gd name="T47" fmla="*/ 33 w 33"/>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1">
                <a:moveTo>
                  <a:pt x="27" y="11"/>
                </a:moveTo>
                <a:lnTo>
                  <a:pt x="27" y="11"/>
                </a:lnTo>
                <a:lnTo>
                  <a:pt x="16" y="11"/>
                </a:lnTo>
                <a:lnTo>
                  <a:pt x="0" y="11"/>
                </a:lnTo>
                <a:lnTo>
                  <a:pt x="0" y="5"/>
                </a:lnTo>
                <a:lnTo>
                  <a:pt x="5" y="0"/>
                </a:lnTo>
                <a:lnTo>
                  <a:pt x="11" y="5"/>
                </a:lnTo>
                <a:lnTo>
                  <a:pt x="22" y="5"/>
                </a:lnTo>
                <a:lnTo>
                  <a:pt x="33" y="5"/>
                </a:lnTo>
                <a:lnTo>
                  <a:pt x="27"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6" name="Freeform 1508"/>
          <p:cNvSpPr>
            <a:spLocks noGrp="1" noSelect="1" noRot="1" noMove="1" noResize="1" noEditPoints="1" noAdjustHandles="1" noChangeArrowheads="1" noChangeShapeType="1" noTextEdit="1"/>
          </p:cNvSpPr>
          <p:nvPr>
            <p:custDataLst>
              <p:tags r:id="rId8"/>
            </p:custDataLst>
          </p:nvPr>
        </p:nvSpPr>
        <p:spPr bwMode="auto">
          <a:xfrm>
            <a:off x="3051176" y="2406651"/>
            <a:ext cx="36512" cy="11113"/>
          </a:xfrm>
          <a:custGeom>
            <a:avLst/>
            <a:gdLst>
              <a:gd name="T0" fmla="*/ 0 w 33"/>
              <a:gd name="T1" fmla="*/ 2147483647 h 11"/>
              <a:gd name="T2" fmla="*/ 0 w 33"/>
              <a:gd name="T3" fmla="*/ 2147483647 h 11"/>
              <a:gd name="T4" fmla="*/ 0 w 33"/>
              <a:gd name="T5" fmla="*/ 0 h 11"/>
              <a:gd name="T6" fmla="*/ 2147483647 w 33"/>
              <a:gd name="T7" fmla="*/ 0 h 11"/>
              <a:gd name="T8" fmla="*/ 2147483647 w 33"/>
              <a:gd name="T9" fmla="*/ 0 h 11"/>
              <a:gd name="T10" fmla="*/ 2147483647 w 33"/>
              <a:gd name="T11" fmla="*/ 0 h 11"/>
              <a:gd name="T12" fmla="*/ 2147483647 w 33"/>
              <a:gd name="T13" fmla="*/ 2147483647 h 11"/>
              <a:gd name="T14" fmla="*/ 2147483647 w 33"/>
              <a:gd name="T15" fmla="*/ 2147483647 h 11"/>
              <a:gd name="T16" fmla="*/ 2147483647 w 33"/>
              <a:gd name="T17" fmla="*/ 2147483647 h 11"/>
              <a:gd name="T18" fmla="*/ 0 w 33"/>
              <a:gd name="T19" fmla="*/ 2147483647 h 11"/>
              <a:gd name="T20" fmla="*/ 0 w 33"/>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11"/>
              <a:gd name="T35" fmla="*/ 33 w 33"/>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11">
                <a:moveTo>
                  <a:pt x="0" y="11"/>
                </a:moveTo>
                <a:lnTo>
                  <a:pt x="0" y="11"/>
                </a:lnTo>
                <a:lnTo>
                  <a:pt x="0" y="0"/>
                </a:lnTo>
                <a:lnTo>
                  <a:pt x="11" y="0"/>
                </a:lnTo>
                <a:lnTo>
                  <a:pt x="33" y="0"/>
                </a:lnTo>
                <a:lnTo>
                  <a:pt x="33" y="11"/>
                </a:lnTo>
                <a:lnTo>
                  <a:pt x="22" y="11"/>
                </a:lnTo>
                <a:lnTo>
                  <a:pt x="11" y="5"/>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7" name="Freeform 1509"/>
          <p:cNvSpPr>
            <a:spLocks noGrp="1" noSelect="1" noRot="1" noMove="1" noResize="1" noEditPoints="1" noAdjustHandles="1" noChangeArrowheads="1" noChangeShapeType="1" noTextEdit="1"/>
          </p:cNvSpPr>
          <p:nvPr>
            <p:custDataLst>
              <p:tags r:id="rId9"/>
            </p:custDataLst>
          </p:nvPr>
        </p:nvSpPr>
        <p:spPr bwMode="auto">
          <a:xfrm>
            <a:off x="3111501" y="2424113"/>
            <a:ext cx="30162" cy="11112"/>
          </a:xfrm>
          <a:custGeom>
            <a:avLst/>
            <a:gdLst>
              <a:gd name="T0" fmla="*/ 0 w 27"/>
              <a:gd name="T1" fmla="*/ 2147483647 h 11"/>
              <a:gd name="T2" fmla="*/ 0 w 27"/>
              <a:gd name="T3" fmla="*/ 2147483647 h 11"/>
              <a:gd name="T4" fmla="*/ 2147483647 w 27"/>
              <a:gd name="T5" fmla="*/ 0 h 11"/>
              <a:gd name="T6" fmla="*/ 2147483647 w 27"/>
              <a:gd name="T7" fmla="*/ 0 h 11"/>
              <a:gd name="T8" fmla="*/ 2147483647 w 27"/>
              <a:gd name="T9" fmla="*/ 2147483647 h 11"/>
              <a:gd name="T10" fmla="*/ 2147483647 w 27"/>
              <a:gd name="T11" fmla="*/ 2147483647 h 11"/>
              <a:gd name="T12" fmla="*/ 2147483647 w 27"/>
              <a:gd name="T13" fmla="*/ 2147483647 h 11"/>
              <a:gd name="T14" fmla="*/ 2147483647 w 27"/>
              <a:gd name="T15" fmla="*/ 2147483647 h 11"/>
              <a:gd name="T16" fmla="*/ 2147483647 w 27"/>
              <a:gd name="T17" fmla="*/ 2147483647 h 11"/>
              <a:gd name="T18" fmla="*/ 0 w 27"/>
              <a:gd name="T19" fmla="*/ 2147483647 h 11"/>
              <a:gd name="T20" fmla="*/ 0 w 27"/>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
              <a:gd name="T34" fmla="*/ 0 h 11"/>
              <a:gd name="T35" fmla="*/ 27 w 27"/>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 h="11">
                <a:moveTo>
                  <a:pt x="0" y="6"/>
                </a:moveTo>
                <a:lnTo>
                  <a:pt x="0" y="6"/>
                </a:lnTo>
                <a:lnTo>
                  <a:pt x="5" y="0"/>
                </a:lnTo>
                <a:lnTo>
                  <a:pt x="16" y="0"/>
                </a:lnTo>
                <a:lnTo>
                  <a:pt x="27" y="6"/>
                </a:lnTo>
                <a:lnTo>
                  <a:pt x="27" y="11"/>
                </a:lnTo>
                <a:lnTo>
                  <a:pt x="16" y="11"/>
                </a:lnTo>
                <a:lnTo>
                  <a:pt x="5" y="11"/>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8" name="Freeform 1510"/>
          <p:cNvSpPr>
            <a:spLocks noGrp="1" noSelect="1" noRot="1" noMove="1" noResize="1" noEditPoints="1" noAdjustHandles="1" noChangeArrowheads="1" noChangeShapeType="1" noTextEdit="1"/>
          </p:cNvSpPr>
          <p:nvPr>
            <p:custDataLst>
              <p:tags r:id="rId10"/>
            </p:custDataLst>
          </p:nvPr>
        </p:nvSpPr>
        <p:spPr bwMode="auto">
          <a:xfrm>
            <a:off x="3051176" y="2424113"/>
            <a:ext cx="36512" cy="11112"/>
          </a:xfrm>
          <a:custGeom>
            <a:avLst/>
            <a:gdLst>
              <a:gd name="T0" fmla="*/ 2147483647 w 33"/>
              <a:gd name="T1" fmla="*/ 2147483647 h 11"/>
              <a:gd name="T2" fmla="*/ 2147483647 w 33"/>
              <a:gd name="T3" fmla="*/ 2147483647 h 11"/>
              <a:gd name="T4" fmla="*/ 2147483647 w 33"/>
              <a:gd name="T5" fmla="*/ 2147483647 h 11"/>
              <a:gd name="T6" fmla="*/ 2147483647 w 33"/>
              <a:gd name="T7" fmla="*/ 2147483647 h 11"/>
              <a:gd name="T8" fmla="*/ 0 w 33"/>
              <a:gd name="T9" fmla="*/ 2147483647 h 11"/>
              <a:gd name="T10" fmla="*/ 0 w 33"/>
              <a:gd name="T11" fmla="*/ 2147483647 h 11"/>
              <a:gd name="T12" fmla="*/ 0 w 33"/>
              <a:gd name="T13" fmla="*/ 0 h 11"/>
              <a:gd name="T14" fmla="*/ 2147483647 w 33"/>
              <a:gd name="T15" fmla="*/ 0 h 11"/>
              <a:gd name="T16" fmla="*/ 2147483647 w 33"/>
              <a:gd name="T17" fmla="*/ 0 h 11"/>
              <a:gd name="T18" fmla="*/ 2147483647 w 33"/>
              <a:gd name="T19" fmla="*/ 0 h 11"/>
              <a:gd name="T20" fmla="*/ 2147483647 w 33"/>
              <a:gd name="T21" fmla="*/ 2147483647 h 11"/>
              <a:gd name="T22" fmla="*/ 2147483647 w 33"/>
              <a:gd name="T23" fmla="*/ 2147483647 h 11"/>
              <a:gd name="T24" fmla="*/ 2147483647 w 33"/>
              <a:gd name="T25" fmla="*/ 2147483647 h 11"/>
              <a:gd name="T26" fmla="*/ 2147483647 w 33"/>
              <a:gd name="T27" fmla="*/ 2147483647 h 11"/>
              <a:gd name="T28" fmla="*/ 2147483647 w 33"/>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1"/>
              <a:gd name="T47" fmla="*/ 33 w 33"/>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1">
                <a:moveTo>
                  <a:pt x="33" y="11"/>
                </a:moveTo>
                <a:lnTo>
                  <a:pt x="33" y="11"/>
                </a:lnTo>
                <a:lnTo>
                  <a:pt x="28" y="6"/>
                </a:lnTo>
                <a:lnTo>
                  <a:pt x="17" y="6"/>
                </a:lnTo>
                <a:lnTo>
                  <a:pt x="0" y="6"/>
                </a:lnTo>
                <a:lnTo>
                  <a:pt x="0" y="0"/>
                </a:lnTo>
                <a:lnTo>
                  <a:pt x="11" y="0"/>
                </a:lnTo>
                <a:lnTo>
                  <a:pt x="33" y="0"/>
                </a:lnTo>
                <a:lnTo>
                  <a:pt x="33" y="6"/>
                </a:lnTo>
                <a:lnTo>
                  <a:pt x="33"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099" name="Freeform 1511"/>
          <p:cNvSpPr>
            <a:spLocks noGrp="1" noSelect="1" noRot="1" noMove="1" noResize="1" noEditPoints="1" noAdjustHandles="1" noChangeArrowheads="1" noChangeShapeType="1" noTextEdit="1"/>
          </p:cNvSpPr>
          <p:nvPr>
            <p:custDataLst>
              <p:tags r:id="rId11"/>
            </p:custDataLst>
          </p:nvPr>
        </p:nvSpPr>
        <p:spPr bwMode="auto">
          <a:xfrm>
            <a:off x="3092451" y="2443163"/>
            <a:ext cx="42862" cy="11112"/>
          </a:xfrm>
          <a:custGeom>
            <a:avLst/>
            <a:gdLst>
              <a:gd name="T0" fmla="*/ 2147483647 w 39"/>
              <a:gd name="T1" fmla="*/ 0 h 11"/>
              <a:gd name="T2" fmla="*/ 2147483647 w 39"/>
              <a:gd name="T3" fmla="*/ 0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0 w 39"/>
              <a:gd name="T15" fmla="*/ 0 h 11"/>
              <a:gd name="T16" fmla="*/ 2147483647 w 39"/>
              <a:gd name="T17" fmla="*/ 0 h 11"/>
              <a:gd name="T18" fmla="*/ 2147483647 w 39"/>
              <a:gd name="T19" fmla="*/ 0 h 11"/>
              <a:gd name="T20" fmla="*/ 2147483647 w 39"/>
              <a:gd name="T21" fmla="*/ 0 h 11"/>
              <a:gd name="T22" fmla="*/ 2147483647 w 39"/>
              <a:gd name="T23" fmla="*/ 0 h 11"/>
              <a:gd name="T24" fmla="*/ 2147483647 w 39"/>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9" y="0"/>
                </a:moveTo>
                <a:lnTo>
                  <a:pt x="39" y="0"/>
                </a:lnTo>
                <a:lnTo>
                  <a:pt x="33" y="5"/>
                </a:lnTo>
                <a:lnTo>
                  <a:pt x="22" y="5"/>
                </a:lnTo>
                <a:lnTo>
                  <a:pt x="11" y="5"/>
                </a:lnTo>
                <a:lnTo>
                  <a:pt x="0" y="11"/>
                </a:lnTo>
                <a:lnTo>
                  <a:pt x="0" y="0"/>
                </a:lnTo>
                <a:lnTo>
                  <a:pt x="6" y="0"/>
                </a:lnTo>
                <a:lnTo>
                  <a:pt x="17" y="0"/>
                </a:lnTo>
                <a:lnTo>
                  <a:pt x="28" y="0"/>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0" name="Freeform 1512"/>
          <p:cNvSpPr>
            <a:spLocks noGrp="1" noSelect="1" noRot="1" noMove="1" noResize="1" noEditPoints="1" noAdjustHandles="1" noChangeArrowheads="1" noChangeShapeType="1" noTextEdit="1"/>
          </p:cNvSpPr>
          <p:nvPr>
            <p:custDataLst>
              <p:tags r:id="rId12"/>
            </p:custDataLst>
          </p:nvPr>
        </p:nvSpPr>
        <p:spPr bwMode="auto">
          <a:xfrm>
            <a:off x="3051176" y="2454275"/>
            <a:ext cx="36512" cy="12700"/>
          </a:xfrm>
          <a:custGeom>
            <a:avLst/>
            <a:gdLst>
              <a:gd name="T0" fmla="*/ 0 w 33"/>
              <a:gd name="T1" fmla="*/ 0 h 11"/>
              <a:gd name="T2" fmla="*/ 0 w 33"/>
              <a:gd name="T3" fmla="*/ 0 h 11"/>
              <a:gd name="T4" fmla="*/ 2147483647 w 33"/>
              <a:gd name="T5" fmla="*/ 0 h 11"/>
              <a:gd name="T6" fmla="*/ 2147483647 w 33"/>
              <a:gd name="T7" fmla="*/ 0 h 11"/>
              <a:gd name="T8" fmla="*/ 2147483647 w 33"/>
              <a:gd name="T9" fmla="*/ 2147483647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2147483647 h 11"/>
              <a:gd name="T24" fmla="*/ 0 w 33"/>
              <a:gd name="T25" fmla="*/ 0 h 11"/>
              <a:gd name="T26" fmla="*/ 0 w 33"/>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0"/>
                </a:moveTo>
                <a:lnTo>
                  <a:pt x="0" y="0"/>
                </a:lnTo>
                <a:lnTo>
                  <a:pt x="6" y="0"/>
                </a:lnTo>
                <a:lnTo>
                  <a:pt x="22" y="0"/>
                </a:lnTo>
                <a:lnTo>
                  <a:pt x="33" y="5"/>
                </a:lnTo>
                <a:lnTo>
                  <a:pt x="33" y="11"/>
                </a:lnTo>
                <a:lnTo>
                  <a:pt x="28" y="5"/>
                </a:lnTo>
                <a:lnTo>
                  <a:pt x="17" y="11"/>
                </a:lnTo>
                <a:lnTo>
                  <a:pt x="6" y="11"/>
                </a:lnTo>
                <a:lnTo>
                  <a:pt x="0"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1" name="Freeform 1513"/>
          <p:cNvSpPr>
            <a:spLocks noGrp="1" noSelect="1" noRot="1" noMove="1" noResize="1" noEditPoints="1" noAdjustHandles="1" noChangeArrowheads="1" noChangeShapeType="1" noTextEdit="1"/>
          </p:cNvSpPr>
          <p:nvPr>
            <p:custDataLst>
              <p:tags r:id="rId13"/>
            </p:custDataLst>
          </p:nvPr>
        </p:nvSpPr>
        <p:spPr bwMode="auto">
          <a:xfrm>
            <a:off x="3092451" y="2454275"/>
            <a:ext cx="31750"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0 w 28"/>
              <a:gd name="T11" fmla="*/ 2147483647 h 11"/>
              <a:gd name="T12" fmla="*/ 0 w 28"/>
              <a:gd name="T13" fmla="*/ 2147483647 h 11"/>
              <a:gd name="T14" fmla="*/ 0 w 28"/>
              <a:gd name="T15" fmla="*/ 0 h 11"/>
              <a:gd name="T16" fmla="*/ 2147483647 w 28"/>
              <a:gd name="T17" fmla="*/ 0 h 11"/>
              <a:gd name="T18" fmla="*/ 2147483647 w 28"/>
              <a:gd name="T19" fmla="*/ 0 h 11"/>
              <a:gd name="T20" fmla="*/ 2147483647 w 28"/>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11"/>
              <a:gd name="T35" fmla="*/ 28 w 28"/>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11">
                <a:moveTo>
                  <a:pt x="28" y="0"/>
                </a:moveTo>
                <a:lnTo>
                  <a:pt x="28" y="0"/>
                </a:lnTo>
                <a:lnTo>
                  <a:pt x="28" y="11"/>
                </a:lnTo>
                <a:lnTo>
                  <a:pt x="11" y="11"/>
                </a:lnTo>
                <a:lnTo>
                  <a:pt x="0" y="11"/>
                </a:lnTo>
                <a:lnTo>
                  <a:pt x="0" y="0"/>
                </a:lnTo>
                <a:lnTo>
                  <a:pt x="11"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2" name="Freeform 1514"/>
          <p:cNvSpPr>
            <a:spLocks noGrp="1" noSelect="1" noRot="1" noMove="1" noResize="1" noEditPoints="1" noAdjustHandles="1" noChangeArrowheads="1" noChangeShapeType="1" noTextEdit="1"/>
          </p:cNvSpPr>
          <p:nvPr>
            <p:custDataLst>
              <p:tags r:id="rId14"/>
            </p:custDataLst>
          </p:nvPr>
        </p:nvSpPr>
        <p:spPr bwMode="auto">
          <a:xfrm>
            <a:off x="3038476" y="2471739"/>
            <a:ext cx="42862" cy="7937"/>
          </a:xfrm>
          <a:custGeom>
            <a:avLst/>
            <a:gdLst>
              <a:gd name="T0" fmla="*/ 2147483647 w 39"/>
              <a:gd name="T1" fmla="*/ 2147483647 h 6"/>
              <a:gd name="T2" fmla="*/ 2147483647 w 39"/>
              <a:gd name="T3" fmla="*/ 2147483647 h 6"/>
              <a:gd name="T4" fmla="*/ 2147483647 w 39"/>
              <a:gd name="T5" fmla="*/ 2147483647 h 6"/>
              <a:gd name="T6" fmla="*/ 2147483647 w 39"/>
              <a:gd name="T7" fmla="*/ 2147483647 h 6"/>
              <a:gd name="T8" fmla="*/ 2147483647 w 39"/>
              <a:gd name="T9" fmla="*/ 2147483647 h 6"/>
              <a:gd name="T10" fmla="*/ 0 w 39"/>
              <a:gd name="T11" fmla="*/ 0 h 6"/>
              <a:gd name="T12" fmla="*/ 0 w 39"/>
              <a:gd name="T13" fmla="*/ 0 h 6"/>
              <a:gd name="T14" fmla="*/ 2147483647 w 39"/>
              <a:gd name="T15" fmla="*/ 0 h 6"/>
              <a:gd name="T16" fmla="*/ 2147483647 w 39"/>
              <a:gd name="T17" fmla="*/ 0 h 6"/>
              <a:gd name="T18" fmla="*/ 2147483647 w 39"/>
              <a:gd name="T19" fmla="*/ 0 h 6"/>
              <a:gd name="T20" fmla="*/ 2147483647 w 39"/>
              <a:gd name="T21" fmla="*/ 2147483647 h 6"/>
              <a:gd name="T22" fmla="*/ 2147483647 w 39"/>
              <a:gd name="T23" fmla="*/ 2147483647 h 6"/>
              <a:gd name="T24" fmla="*/ 2147483647 w 39"/>
              <a:gd name="T25" fmla="*/ 2147483647 h 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6"/>
              <a:gd name="T41" fmla="*/ 39 w 39"/>
              <a:gd name="T42" fmla="*/ 6 h 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6">
                <a:moveTo>
                  <a:pt x="33" y="6"/>
                </a:moveTo>
                <a:lnTo>
                  <a:pt x="33" y="6"/>
                </a:lnTo>
                <a:lnTo>
                  <a:pt x="28" y="6"/>
                </a:lnTo>
                <a:lnTo>
                  <a:pt x="17" y="6"/>
                </a:lnTo>
                <a:lnTo>
                  <a:pt x="6" y="6"/>
                </a:lnTo>
                <a:lnTo>
                  <a:pt x="0" y="0"/>
                </a:lnTo>
                <a:lnTo>
                  <a:pt x="6" y="0"/>
                </a:lnTo>
                <a:lnTo>
                  <a:pt x="22" y="0"/>
                </a:lnTo>
                <a:lnTo>
                  <a:pt x="33" y="0"/>
                </a:lnTo>
                <a:lnTo>
                  <a:pt x="39" y="6"/>
                </a:lnTo>
                <a:lnTo>
                  <a:pt x="33"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3" name="Freeform 1515"/>
          <p:cNvSpPr>
            <a:spLocks noGrp="1" noSelect="1" noRot="1" noMove="1" noResize="1" noEditPoints="1" noAdjustHandles="1" noChangeArrowheads="1" noChangeShapeType="1" noTextEdit="1"/>
          </p:cNvSpPr>
          <p:nvPr>
            <p:custDataLst>
              <p:tags r:id="rId15"/>
            </p:custDataLst>
          </p:nvPr>
        </p:nvSpPr>
        <p:spPr bwMode="auto">
          <a:xfrm>
            <a:off x="3098801" y="2471738"/>
            <a:ext cx="36512" cy="12700"/>
          </a:xfrm>
          <a:custGeom>
            <a:avLst/>
            <a:gdLst>
              <a:gd name="T0" fmla="*/ 0 w 33"/>
              <a:gd name="T1" fmla="*/ 2147483647 h 11"/>
              <a:gd name="T2" fmla="*/ 0 w 33"/>
              <a:gd name="T3" fmla="*/ 2147483647 h 11"/>
              <a:gd name="T4" fmla="*/ 0 w 33"/>
              <a:gd name="T5" fmla="*/ 2147483647 h 11"/>
              <a:gd name="T6" fmla="*/ 2147483647 w 33"/>
              <a:gd name="T7" fmla="*/ 0 h 11"/>
              <a:gd name="T8" fmla="*/ 2147483647 w 33"/>
              <a:gd name="T9" fmla="*/ 0 h 11"/>
              <a:gd name="T10" fmla="*/ 2147483647 w 33"/>
              <a:gd name="T11" fmla="*/ 0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2147483647 w 33"/>
              <a:gd name="T23" fmla="*/ 2147483647 h 11"/>
              <a:gd name="T24" fmla="*/ 0 w 33"/>
              <a:gd name="T25" fmla="*/ 2147483647 h 11"/>
              <a:gd name="T26" fmla="*/ 0 w 33"/>
              <a:gd name="T27" fmla="*/ 2147483647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6"/>
                </a:moveTo>
                <a:lnTo>
                  <a:pt x="0" y="6"/>
                </a:lnTo>
                <a:lnTo>
                  <a:pt x="5" y="0"/>
                </a:lnTo>
                <a:lnTo>
                  <a:pt x="16" y="0"/>
                </a:lnTo>
                <a:lnTo>
                  <a:pt x="27" y="0"/>
                </a:lnTo>
                <a:lnTo>
                  <a:pt x="33" y="6"/>
                </a:lnTo>
                <a:lnTo>
                  <a:pt x="27" y="11"/>
                </a:lnTo>
                <a:lnTo>
                  <a:pt x="16" y="6"/>
                </a:lnTo>
                <a:lnTo>
                  <a:pt x="11" y="6"/>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4" name="Freeform 1516"/>
          <p:cNvSpPr>
            <a:spLocks noGrp="1" noSelect="1" noRot="1" noMove="1" noResize="1" noEditPoints="1" noAdjustHandles="1" noChangeArrowheads="1" noChangeShapeType="1" noTextEdit="1"/>
          </p:cNvSpPr>
          <p:nvPr>
            <p:custDataLst>
              <p:tags r:id="rId16"/>
            </p:custDataLst>
          </p:nvPr>
        </p:nvSpPr>
        <p:spPr bwMode="auto">
          <a:xfrm>
            <a:off x="3092451" y="2490788"/>
            <a:ext cx="61912" cy="6350"/>
          </a:xfrm>
          <a:custGeom>
            <a:avLst/>
            <a:gdLst>
              <a:gd name="T0" fmla="*/ 2147483647 w 55"/>
              <a:gd name="T1" fmla="*/ 2147483647 h 6"/>
              <a:gd name="T2" fmla="*/ 2147483647 w 55"/>
              <a:gd name="T3" fmla="*/ 2147483647 h 6"/>
              <a:gd name="T4" fmla="*/ 2147483647 w 55"/>
              <a:gd name="T5" fmla="*/ 2147483647 h 6"/>
              <a:gd name="T6" fmla="*/ 2147483647 w 55"/>
              <a:gd name="T7" fmla="*/ 2147483647 h 6"/>
              <a:gd name="T8" fmla="*/ 0 w 55"/>
              <a:gd name="T9" fmla="*/ 0 h 6"/>
              <a:gd name="T10" fmla="*/ 0 w 55"/>
              <a:gd name="T11" fmla="*/ 0 h 6"/>
              <a:gd name="T12" fmla="*/ 2147483647 w 55"/>
              <a:gd name="T13" fmla="*/ 0 h 6"/>
              <a:gd name="T14" fmla="*/ 2147483647 w 55"/>
              <a:gd name="T15" fmla="*/ 0 h 6"/>
              <a:gd name="T16" fmla="*/ 2147483647 w 55"/>
              <a:gd name="T17" fmla="*/ 0 h 6"/>
              <a:gd name="T18" fmla="*/ 2147483647 w 55"/>
              <a:gd name="T19" fmla="*/ 2147483647 h 6"/>
              <a:gd name="T20" fmla="*/ 2147483647 w 55"/>
              <a:gd name="T21" fmla="*/ 2147483647 h 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6"/>
              <a:gd name="T35" fmla="*/ 55 w 55"/>
              <a:gd name="T36" fmla="*/ 6 h 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6">
                <a:moveTo>
                  <a:pt x="55" y="6"/>
                </a:moveTo>
                <a:lnTo>
                  <a:pt x="55" y="6"/>
                </a:lnTo>
                <a:lnTo>
                  <a:pt x="28" y="6"/>
                </a:lnTo>
                <a:lnTo>
                  <a:pt x="11" y="6"/>
                </a:lnTo>
                <a:lnTo>
                  <a:pt x="0" y="0"/>
                </a:lnTo>
                <a:lnTo>
                  <a:pt x="28" y="0"/>
                </a:lnTo>
                <a:lnTo>
                  <a:pt x="44" y="0"/>
                </a:lnTo>
                <a:lnTo>
                  <a:pt x="50" y="0"/>
                </a:lnTo>
                <a:lnTo>
                  <a:pt x="55"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5" name="Freeform 1517"/>
          <p:cNvSpPr>
            <a:spLocks noGrp="1" noSelect="1" noRot="1" noMove="1" noResize="1" noEditPoints="1" noAdjustHandles="1" noChangeArrowheads="1" noChangeShapeType="1" noTextEdit="1"/>
          </p:cNvSpPr>
          <p:nvPr>
            <p:custDataLst>
              <p:tags r:id="rId17"/>
            </p:custDataLst>
          </p:nvPr>
        </p:nvSpPr>
        <p:spPr bwMode="auto">
          <a:xfrm>
            <a:off x="3051176" y="2484438"/>
            <a:ext cx="36512" cy="12700"/>
          </a:xfrm>
          <a:custGeom>
            <a:avLst/>
            <a:gdLst>
              <a:gd name="T0" fmla="*/ 0 w 33"/>
              <a:gd name="T1" fmla="*/ 2147483647 h 11"/>
              <a:gd name="T2" fmla="*/ 0 w 33"/>
              <a:gd name="T3" fmla="*/ 2147483647 h 11"/>
              <a:gd name="T4" fmla="*/ 2147483647 w 33"/>
              <a:gd name="T5" fmla="*/ 0 h 11"/>
              <a:gd name="T6" fmla="*/ 2147483647 w 33"/>
              <a:gd name="T7" fmla="*/ 0 h 11"/>
              <a:gd name="T8" fmla="*/ 2147483647 w 33"/>
              <a:gd name="T9" fmla="*/ 2147483647 h 11"/>
              <a:gd name="T10" fmla="*/ 2147483647 w 33"/>
              <a:gd name="T11" fmla="*/ 0 h 11"/>
              <a:gd name="T12" fmla="*/ 2147483647 w 33"/>
              <a:gd name="T13" fmla="*/ 0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2147483647 h 11"/>
              <a:gd name="T24" fmla="*/ 0 w 33"/>
              <a:gd name="T25" fmla="*/ 2147483647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0" y="5"/>
                </a:moveTo>
                <a:lnTo>
                  <a:pt x="0" y="5"/>
                </a:lnTo>
                <a:lnTo>
                  <a:pt x="11" y="0"/>
                </a:lnTo>
                <a:lnTo>
                  <a:pt x="17" y="0"/>
                </a:lnTo>
                <a:lnTo>
                  <a:pt x="28" y="5"/>
                </a:lnTo>
                <a:lnTo>
                  <a:pt x="33" y="0"/>
                </a:lnTo>
                <a:lnTo>
                  <a:pt x="33" y="5"/>
                </a:lnTo>
                <a:lnTo>
                  <a:pt x="33" y="11"/>
                </a:lnTo>
                <a:lnTo>
                  <a:pt x="17" y="11"/>
                </a:lnTo>
                <a:lnTo>
                  <a:pt x="6" y="11"/>
                </a:lnTo>
                <a:lnTo>
                  <a:pt x="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6" name="Freeform 1518"/>
          <p:cNvSpPr>
            <a:spLocks noGrp="1" noSelect="1" noRot="1" noMove="1" noResize="1" noEditPoints="1" noAdjustHandles="1" noChangeArrowheads="1" noChangeShapeType="1" noTextEdit="1"/>
          </p:cNvSpPr>
          <p:nvPr>
            <p:custDataLst>
              <p:tags r:id="rId18"/>
            </p:custDataLst>
          </p:nvPr>
        </p:nvSpPr>
        <p:spPr bwMode="auto">
          <a:xfrm>
            <a:off x="3092451" y="2501900"/>
            <a:ext cx="61912" cy="12700"/>
          </a:xfrm>
          <a:custGeom>
            <a:avLst/>
            <a:gdLst>
              <a:gd name="T0" fmla="*/ 2147483647 w 55"/>
              <a:gd name="T1" fmla="*/ 2147483647 h 11"/>
              <a:gd name="T2" fmla="*/ 2147483647 w 55"/>
              <a:gd name="T3" fmla="*/ 2147483647 h 11"/>
              <a:gd name="T4" fmla="*/ 2147483647 w 55"/>
              <a:gd name="T5" fmla="*/ 2147483647 h 11"/>
              <a:gd name="T6" fmla="*/ 2147483647 w 55"/>
              <a:gd name="T7" fmla="*/ 2147483647 h 11"/>
              <a:gd name="T8" fmla="*/ 2147483647 w 55"/>
              <a:gd name="T9" fmla="*/ 2147483647 h 11"/>
              <a:gd name="T10" fmla="*/ 0 w 55"/>
              <a:gd name="T11" fmla="*/ 2147483647 h 11"/>
              <a:gd name="T12" fmla="*/ 0 w 55"/>
              <a:gd name="T13" fmla="*/ 2147483647 h 11"/>
              <a:gd name="T14" fmla="*/ 2147483647 w 55"/>
              <a:gd name="T15" fmla="*/ 0 h 11"/>
              <a:gd name="T16" fmla="*/ 2147483647 w 55"/>
              <a:gd name="T17" fmla="*/ 2147483647 h 11"/>
              <a:gd name="T18" fmla="*/ 2147483647 w 55"/>
              <a:gd name="T19" fmla="*/ 2147483647 h 11"/>
              <a:gd name="T20" fmla="*/ 2147483647 w 55"/>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1"/>
              <a:gd name="T35" fmla="*/ 55 w 55"/>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1">
                <a:moveTo>
                  <a:pt x="55" y="11"/>
                </a:moveTo>
                <a:lnTo>
                  <a:pt x="55" y="11"/>
                </a:lnTo>
                <a:lnTo>
                  <a:pt x="39" y="11"/>
                </a:lnTo>
                <a:lnTo>
                  <a:pt x="22" y="11"/>
                </a:lnTo>
                <a:lnTo>
                  <a:pt x="6" y="11"/>
                </a:lnTo>
                <a:lnTo>
                  <a:pt x="0" y="6"/>
                </a:lnTo>
                <a:lnTo>
                  <a:pt x="22" y="0"/>
                </a:lnTo>
                <a:lnTo>
                  <a:pt x="44" y="6"/>
                </a:lnTo>
                <a:lnTo>
                  <a:pt x="55"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7" name="Freeform 1519"/>
          <p:cNvSpPr>
            <a:spLocks noGrp="1" noSelect="1" noRot="1" noMove="1" noResize="1" noEditPoints="1" noAdjustHandles="1" noChangeArrowheads="1" noChangeShapeType="1" noTextEdit="1"/>
          </p:cNvSpPr>
          <p:nvPr>
            <p:custDataLst>
              <p:tags r:id="rId19"/>
            </p:custDataLst>
          </p:nvPr>
        </p:nvSpPr>
        <p:spPr bwMode="auto">
          <a:xfrm>
            <a:off x="3051176" y="2501900"/>
            <a:ext cx="30162"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2147483647 w 28"/>
              <a:gd name="T11" fmla="*/ 2147483647 h 11"/>
              <a:gd name="T12" fmla="*/ 2147483647 w 28"/>
              <a:gd name="T13" fmla="*/ 2147483647 h 11"/>
              <a:gd name="T14" fmla="*/ 2147483647 w 28"/>
              <a:gd name="T15" fmla="*/ 2147483647 h 11"/>
              <a:gd name="T16" fmla="*/ 2147483647 w 28"/>
              <a:gd name="T17" fmla="*/ 2147483647 h 11"/>
              <a:gd name="T18" fmla="*/ 2147483647 w 28"/>
              <a:gd name="T19" fmla="*/ 2147483647 h 11"/>
              <a:gd name="T20" fmla="*/ 0 w 28"/>
              <a:gd name="T21" fmla="*/ 2147483647 h 11"/>
              <a:gd name="T22" fmla="*/ 0 w 28"/>
              <a:gd name="T23" fmla="*/ 2147483647 h 11"/>
              <a:gd name="T24" fmla="*/ 0 w 28"/>
              <a:gd name="T25" fmla="*/ 2147483647 h 11"/>
              <a:gd name="T26" fmla="*/ 0 w 28"/>
              <a:gd name="T27" fmla="*/ 2147483647 h 11"/>
              <a:gd name="T28" fmla="*/ 0 w 28"/>
              <a:gd name="T29" fmla="*/ 2147483647 h 11"/>
              <a:gd name="T30" fmla="*/ 0 w 28"/>
              <a:gd name="T31" fmla="*/ 0 h 11"/>
              <a:gd name="T32" fmla="*/ 0 w 28"/>
              <a:gd name="T33" fmla="*/ 0 h 11"/>
              <a:gd name="T34" fmla="*/ 2147483647 w 28"/>
              <a:gd name="T35" fmla="*/ 0 h 11"/>
              <a:gd name="T36" fmla="*/ 2147483647 w 28"/>
              <a:gd name="T37" fmla="*/ 0 h 11"/>
              <a:gd name="T38" fmla="*/ 2147483647 w 28"/>
              <a:gd name="T39" fmla="*/ 0 h 11"/>
              <a:gd name="T40" fmla="*/ 2147483647 w 28"/>
              <a:gd name="T41" fmla="*/ 0 h 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8"/>
              <a:gd name="T64" fmla="*/ 0 h 11"/>
              <a:gd name="T65" fmla="*/ 28 w 28"/>
              <a:gd name="T66" fmla="*/ 11 h 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8" h="11">
                <a:moveTo>
                  <a:pt x="28" y="0"/>
                </a:moveTo>
                <a:lnTo>
                  <a:pt x="28" y="0"/>
                </a:lnTo>
                <a:lnTo>
                  <a:pt x="28" y="6"/>
                </a:lnTo>
                <a:lnTo>
                  <a:pt x="28" y="11"/>
                </a:lnTo>
                <a:lnTo>
                  <a:pt x="22" y="11"/>
                </a:lnTo>
                <a:lnTo>
                  <a:pt x="22" y="6"/>
                </a:lnTo>
                <a:lnTo>
                  <a:pt x="11" y="11"/>
                </a:lnTo>
                <a:lnTo>
                  <a:pt x="6" y="6"/>
                </a:lnTo>
                <a:lnTo>
                  <a:pt x="0" y="6"/>
                </a:lnTo>
                <a:lnTo>
                  <a:pt x="0" y="11"/>
                </a:lnTo>
                <a:lnTo>
                  <a:pt x="0" y="0"/>
                </a:lnTo>
                <a:lnTo>
                  <a:pt x="17" y="0"/>
                </a:lnTo>
                <a:lnTo>
                  <a:pt x="22"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8" name="Freeform 1520"/>
          <p:cNvSpPr>
            <a:spLocks noGrp="1" noSelect="1" noRot="1" noMove="1" noResize="1" noEditPoints="1" noAdjustHandles="1" noChangeArrowheads="1" noChangeShapeType="1" noTextEdit="1"/>
          </p:cNvSpPr>
          <p:nvPr>
            <p:custDataLst>
              <p:tags r:id="rId20"/>
            </p:custDataLst>
          </p:nvPr>
        </p:nvSpPr>
        <p:spPr bwMode="auto">
          <a:xfrm>
            <a:off x="3098801" y="2376488"/>
            <a:ext cx="36512" cy="11112"/>
          </a:xfrm>
          <a:custGeom>
            <a:avLst/>
            <a:gdLst>
              <a:gd name="T0" fmla="*/ 2147483647 w 33"/>
              <a:gd name="T1" fmla="*/ 0 h 10"/>
              <a:gd name="T2" fmla="*/ 2147483647 w 33"/>
              <a:gd name="T3" fmla="*/ 0 h 10"/>
              <a:gd name="T4" fmla="*/ 2147483647 w 33"/>
              <a:gd name="T5" fmla="*/ 0 h 10"/>
              <a:gd name="T6" fmla="*/ 2147483647 w 33"/>
              <a:gd name="T7" fmla="*/ 2147483647 h 10"/>
              <a:gd name="T8" fmla="*/ 2147483647 w 33"/>
              <a:gd name="T9" fmla="*/ 0 h 10"/>
              <a:gd name="T10" fmla="*/ 2147483647 w 33"/>
              <a:gd name="T11" fmla="*/ 0 h 10"/>
              <a:gd name="T12" fmla="*/ 2147483647 w 33"/>
              <a:gd name="T13" fmla="*/ 2147483647 h 10"/>
              <a:gd name="T14" fmla="*/ 2147483647 w 33"/>
              <a:gd name="T15" fmla="*/ 2147483647 h 10"/>
              <a:gd name="T16" fmla="*/ 2147483647 w 33"/>
              <a:gd name="T17" fmla="*/ 2147483647 h 10"/>
              <a:gd name="T18" fmla="*/ 2147483647 w 33"/>
              <a:gd name="T19" fmla="*/ 2147483647 h 10"/>
              <a:gd name="T20" fmla="*/ 0 w 33"/>
              <a:gd name="T21" fmla="*/ 2147483647 h 10"/>
              <a:gd name="T22" fmla="*/ 2147483647 w 33"/>
              <a:gd name="T23" fmla="*/ 0 h 10"/>
              <a:gd name="T24" fmla="*/ 2147483647 w 33"/>
              <a:gd name="T25" fmla="*/ 0 h 1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0"/>
              <a:gd name="T41" fmla="*/ 33 w 33"/>
              <a:gd name="T42" fmla="*/ 10 h 1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0">
                <a:moveTo>
                  <a:pt x="5" y="0"/>
                </a:moveTo>
                <a:lnTo>
                  <a:pt x="5" y="0"/>
                </a:lnTo>
                <a:lnTo>
                  <a:pt x="11" y="5"/>
                </a:lnTo>
                <a:lnTo>
                  <a:pt x="16" y="0"/>
                </a:lnTo>
                <a:lnTo>
                  <a:pt x="27" y="0"/>
                </a:lnTo>
                <a:lnTo>
                  <a:pt x="33" y="5"/>
                </a:lnTo>
                <a:lnTo>
                  <a:pt x="33" y="10"/>
                </a:lnTo>
                <a:lnTo>
                  <a:pt x="11" y="10"/>
                </a:lnTo>
                <a:lnTo>
                  <a:pt x="0" y="5"/>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09" name="Freeform 1521"/>
          <p:cNvSpPr>
            <a:spLocks noGrp="1" noSelect="1" noRot="1" noMove="1" noResize="1" noEditPoints="1" noAdjustHandles="1" noChangeArrowheads="1" noChangeShapeType="1" noTextEdit="1"/>
          </p:cNvSpPr>
          <p:nvPr>
            <p:custDataLst>
              <p:tags r:id="rId21"/>
            </p:custDataLst>
          </p:nvPr>
        </p:nvSpPr>
        <p:spPr bwMode="auto">
          <a:xfrm>
            <a:off x="3098801" y="2352676"/>
            <a:ext cx="30162" cy="17463"/>
          </a:xfrm>
          <a:custGeom>
            <a:avLst/>
            <a:gdLst>
              <a:gd name="T0" fmla="*/ 0 w 27"/>
              <a:gd name="T1" fmla="*/ 2147483647 h 16"/>
              <a:gd name="T2" fmla="*/ 0 w 27"/>
              <a:gd name="T3" fmla="*/ 2147483647 h 16"/>
              <a:gd name="T4" fmla="*/ 2147483647 w 27"/>
              <a:gd name="T5" fmla="*/ 2147483647 h 16"/>
              <a:gd name="T6" fmla="*/ 2147483647 w 27"/>
              <a:gd name="T7" fmla="*/ 0 h 16"/>
              <a:gd name="T8" fmla="*/ 2147483647 w 27"/>
              <a:gd name="T9" fmla="*/ 0 h 16"/>
              <a:gd name="T10" fmla="*/ 2147483647 w 27"/>
              <a:gd name="T11" fmla="*/ 2147483647 h 16"/>
              <a:gd name="T12" fmla="*/ 2147483647 w 27"/>
              <a:gd name="T13" fmla="*/ 2147483647 h 16"/>
              <a:gd name="T14" fmla="*/ 2147483647 w 27"/>
              <a:gd name="T15" fmla="*/ 2147483647 h 16"/>
              <a:gd name="T16" fmla="*/ 2147483647 w 27"/>
              <a:gd name="T17" fmla="*/ 2147483647 h 16"/>
              <a:gd name="T18" fmla="*/ 2147483647 w 27"/>
              <a:gd name="T19" fmla="*/ 2147483647 h 16"/>
              <a:gd name="T20" fmla="*/ 2147483647 w 27"/>
              <a:gd name="T21" fmla="*/ 2147483647 h 16"/>
              <a:gd name="T22" fmla="*/ 2147483647 w 27"/>
              <a:gd name="T23" fmla="*/ 2147483647 h 16"/>
              <a:gd name="T24" fmla="*/ 0 w 27"/>
              <a:gd name="T25" fmla="*/ 2147483647 h 16"/>
              <a:gd name="T26" fmla="*/ 0 w 27"/>
              <a:gd name="T27" fmla="*/ 2147483647 h 1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
              <a:gd name="T43" fmla="*/ 0 h 16"/>
              <a:gd name="T44" fmla="*/ 27 w 27"/>
              <a:gd name="T45" fmla="*/ 16 h 1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 h="16">
                <a:moveTo>
                  <a:pt x="0" y="11"/>
                </a:moveTo>
                <a:lnTo>
                  <a:pt x="0" y="11"/>
                </a:lnTo>
                <a:lnTo>
                  <a:pt x="5" y="5"/>
                </a:lnTo>
                <a:lnTo>
                  <a:pt x="5" y="0"/>
                </a:lnTo>
                <a:lnTo>
                  <a:pt x="11" y="5"/>
                </a:lnTo>
                <a:lnTo>
                  <a:pt x="22" y="11"/>
                </a:lnTo>
                <a:lnTo>
                  <a:pt x="27" y="11"/>
                </a:lnTo>
                <a:lnTo>
                  <a:pt x="22" y="16"/>
                </a:lnTo>
                <a:lnTo>
                  <a:pt x="22" y="11"/>
                </a:lnTo>
                <a:lnTo>
                  <a:pt x="16"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0" name="Freeform 1522"/>
          <p:cNvSpPr>
            <a:spLocks noGrp="1" noSelect="1" noRot="1" noMove="1" noResize="1" noEditPoints="1" noAdjustHandles="1" noChangeArrowheads="1" noChangeShapeType="1" noTextEdit="1"/>
          </p:cNvSpPr>
          <p:nvPr>
            <p:custDataLst>
              <p:tags r:id="rId22"/>
            </p:custDataLst>
          </p:nvPr>
        </p:nvSpPr>
        <p:spPr bwMode="auto">
          <a:xfrm>
            <a:off x="3057526" y="2352676"/>
            <a:ext cx="17462" cy="17463"/>
          </a:xfrm>
          <a:custGeom>
            <a:avLst/>
            <a:gdLst>
              <a:gd name="T0" fmla="*/ 2147483647 w 16"/>
              <a:gd name="T1" fmla="*/ 0 h 16"/>
              <a:gd name="T2" fmla="*/ 2147483647 w 16"/>
              <a:gd name="T3" fmla="*/ 0 h 16"/>
              <a:gd name="T4" fmla="*/ 2147483647 w 16"/>
              <a:gd name="T5" fmla="*/ 2147483647 h 16"/>
              <a:gd name="T6" fmla="*/ 2147483647 w 16"/>
              <a:gd name="T7" fmla="*/ 2147483647 h 16"/>
              <a:gd name="T8" fmla="*/ 2147483647 w 16"/>
              <a:gd name="T9" fmla="*/ 0 h 16"/>
              <a:gd name="T10" fmla="*/ 2147483647 w 16"/>
              <a:gd name="T11" fmla="*/ 0 h 16"/>
              <a:gd name="T12" fmla="*/ 2147483647 w 16"/>
              <a:gd name="T13" fmla="*/ 2147483647 h 16"/>
              <a:gd name="T14" fmla="*/ 2147483647 w 16"/>
              <a:gd name="T15" fmla="*/ 2147483647 h 16"/>
              <a:gd name="T16" fmla="*/ 2147483647 w 16"/>
              <a:gd name="T17" fmla="*/ 2147483647 h 16"/>
              <a:gd name="T18" fmla="*/ 0 w 16"/>
              <a:gd name="T19" fmla="*/ 2147483647 h 16"/>
              <a:gd name="T20" fmla="*/ 0 w 16"/>
              <a:gd name="T21" fmla="*/ 2147483647 h 16"/>
              <a:gd name="T22" fmla="*/ 2147483647 w 16"/>
              <a:gd name="T23" fmla="*/ 0 h 16"/>
              <a:gd name="T24" fmla="*/ 2147483647 w 16"/>
              <a:gd name="T25" fmla="*/ 0 h 1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6"/>
              <a:gd name="T41" fmla="*/ 16 w 16"/>
              <a:gd name="T42" fmla="*/ 16 h 1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6">
                <a:moveTo>
                  <a:pt x="5" y="0"/>
                </a:moveTo>
                <a:lnTo>
                  <a:pt x="5" y="0"/>
                </a:lnTo>
                <a:lnTo>
                  <a:pt x="5" y="5"/>
                </a:lnTo>
                <a:lnTo>
                  <a:pt x="16" y="0"/>
                </a:lnTo>
                <a:lnTo>
                  <a:pt x="16" y="11"/>
                </a:lnTo>
                <a:lnTo>
                  <a:pt x="5" y="16"/>
                </a:lnTo>
                <a:lnTo>
                  <a:pt x="0" y="11"/>
                </a:lnTo>
                <a:lnTo>
                  <a:pt x="0" y="5"/>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1" name="Freeform 1523"/>
          <p:cNvSpPr>
            <a:spLocks noGrp="1" noSelect="1" noRot="1" noMove="1" noResize="1" noEditPoints="1" noAdjustHandles="1" noChangeArrowheads="1" noChangeShapeType="1" noTextEdit="1"/>
          </p:cNvSpPr>
          <p:nvPr>
            <p:custDataLst>
              <p:tags r:id="rId23"/>
            </p:custDataLst>
          </p:nvPr>
        </p:nvSpPr>
        <p:spPr bwMode="auto">
          <a:xfrm>
            <a:off x="3051176" y="2370138"/>
            <a:ext cx="30162" cy="17462"/>
          </a:xfrm>
          <a:custGeom>
            <a:avLst/>
            <a:gdLst>
              <a:gd name="T0" fmla="*/ 2147483647 w 28"/>
              <a:gd name="T1" fmla="*/ 2147483647 h 16"/>
              <a:gd name="T2" fmla="*/ 2147483647 w 28"/>
              <a:gd name="T3" fmla="*/ 2147483647 h 16"/>
              <a:gd name="T4" fmla="*/ 2147483647 w 28"/>
              <a:gd name="T5" fmla="*/ 2147483647 h 16"/>
              <a:gd name="T6" fmla="*/ 0 w 28"/>
              <a:gd name="T7" fmla="*/ 2147483647 h 16"/>
              <a:gd name="T8" fmla="*/ 0 w 28"/>
              <a:gd name="T9" fmla="*/ 2147483647 h 16"/>
              <a:gd name="T10" fmla="*/ 0 w 28"/>
              <a:gd name="T11" fmla="*/ 2147483647 h 16"/>
              <a:gd name="T12" fmla="*/ 0 w 28"/>
              <a:gd name="T13" fmla="*/ 0 h 16"/>
              <a:gd name="T14" fmla="*/ 0 w 28"/>
              <a:gd name="T15" fmla="*/ 0 h 16"/>
              <a:gd name="T16" fmla="*/ 0 w 28"/>
              <a:gd name="T17" fmla="*/ 2147483647 h 16"/>
              <a:gd name="T18" fmla="*/ 0 w 28"/>
              <a:gd name="T19" fmla="*/ 2147483647 h 16"/>
              <a:gd name="T20" fmla="*/ 2147483647 w 28"/>
              <a:gd name="T21" fmla="*/ 2147483647 h 16"/>
              <a:gd name="T22" fmla="*/ 2147483647 w 28"/>
              <a:gd name="T23" fmla="*/ 2147483647 h 16"/>
              <a:gd name="T24" fmla="*/ 2147483647 w 28"/>
              <a:gd name="T25" fmla="*/ 2147483647 h 16"/>
              <a:gd name="T26" fmla="*/ 2147483647 w 28"/>
              <a:gd name="T27" fmla="*/ 2147483647 h 16"/>
              <a:gd name="T28" fmla="*/ 2147483647 w 28"/>
              <a:gd name="T29" fmla="*/ 2147483647 h 16"/>
              <a:gd name="T30" fmla="*/ 2147483647 w 28"/>
              <a:gd name="T31" fmla="*/ 2147483647 h 16"/>
              <a:gd name="T32" fmla="*/ 2147483647 w 28"/>
              <a:gd name="T33" fmla="*/ 2147483647 h 16"/>
              <a:gd name="T34" fmla="*/ 2147483647 w 28"/>
              <a:gd name="T35" fmla="*/ 2147483647 h 16"/>
              <a:gd name="T36" fmla="*/ 2147483647 w 28"/>
              <a:gd name="T37" fmla="*/ 2147483647 h 1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
              <a:gd name="T58" fmla="*/ 0 h 16"/>
              <a:gd name="T59" fmla="*/ 28 w 28"/>
              <a:gd name="T60" fmla="*/ 16 h 1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 h="16">
                <a:moveTo>
                  <a:pt x="22" y="16"/>
                </a:moveTo>
                <a:lnTo>
                  <a:pt x="22" y="16"/>
                </a:lnTo>
                <a:lnTo>
                  <a:pt x="17" y="11"/>
                </a:lnTo>
                <a:lnTo>
                  <a:pt x="0" y="11"/>
                </a:lnTo>
                <a:lnTo>
                  <a:pt x="0" y="6"/>
                </a:lnTo>
                <a:lnTo>
                  <a:pt x="0" y="0"/>
                </a:lnTo>
                <a:lnTo>
                  <a:pt x="0" y="11"/>
                </a:lnTo>
                <a:lnTo>
                  <a:pt x="6" y="6"/>
                </a:lnTo>
                <a:lnTo>
                  <a:pt x="17" y="6"/>
                </a:lnTo>
                <a:lnTo>
                  <a:pt x="28" y="6"/>
                </a:lnTo>
                <a:lnTo>
                  <a:pt x="28" y="11"/>
                </a:lnTo>
                <a:lnTo>
                  <a:pt x="28" y="16"/>
                </a:lnTo>
                <a:lnTo>
                  <a:pt x="22"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2" name="Freeform 1524"/>
          <p:cNvSpPr>
            <a:spLocks noGrp="1" noSelect="1" noRot="1" noMove="1" noResize="1" noEditPoints="1" noAdjustHandles="1" noChangeArrowheads="1" noChangeShapeType="1" noTextEdit="1"/>
          </p:cNvSpPr>
          <p:nvPr>
            <p:custDataLst>
              <p:tags r:id="rId24"/>
            </p:custDataLst>
          </p:nvPr>
        </p:nvSpPr>
        <p:spPr bwMode="auto">
          <a:xfrm>
            <a:off x="3092451" y="2393950"/>
            <a:ext cx="42862" cy="12700"/>
          </a:xfrm>
          <a:custGeom>
            <a:avLst/>
            <a:gdLst>
              <a:gd name="T0" fmla="*/ 0 w 39"/>
              <a:gd name="T1" fmla="*/ 0 h 11"/>
              <a:gd name="T2" fmla="*/ 0 w 39"/>
              <a:gd name="T3" fmla="*/ 0 h 11"/>
              <a:gd name="T4" fmla="*/ 2147483647 w 39"/>
              <a:gd name="T5" fmla="*/ 0 h 11"/>
              <a:gd name="T6" fmla="*/ 2147483647 w 39"/>
              <a:gd name="T7" fmla="*/ 0 h 11"/>
              <a:gd name="T8" fmla="*/ 2147483647 w 39"/>
              <a:gd name="T9" fmla="*/ 2147483647 h 11"/>
              <a:gd name="T10" fmla="*/ 2147483647 w 39"/>
              <a:gd name="T11" fmla="*/ 2147483647 h 11"/>
              <a:gd name="T12" fmla="*/ 2147483647 w 39"/>
              <a:gd name="T13" fmla="*/ 2147483647 h 11"/>
              <a:gd name="T14" fmla="*/ 2147483647 w 39"/>
              <a:gd name="T15" fmla="*/ 2147483647 h 11"/>
              <a:gd name="T16" fmla="*/ 0 w 39"/>
              <a:gd name="T17" fmla="*/ 0 h 11"/>
              <a:gd name="T18" fmla="*/ 0 w 39"/>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
              <a:gd name="T31" fmla="*/ 0 h 11"/>
              <a:gd name="T32" fmla="*/ 39 w 39"/>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 h="11">
                <a:moveTo>
                  <a:pt x="0" y="0"/>
                </a:moveTo>
                <a:lnTo>
                  <a:pt x="0" y="0"/>
                </a:lnTo>
                <a:lnTo>
                  <a:pt x="17" y="0"/>
                </a:lnTo>
                <a:lnTo>
                  <a:pt x="28" y="0"/>
                </a:lnTo>
                <a:lnTo>
                  <a:pt x="39" y="11"/>
                </a:lnTo>
                <a:lnTo>
                  <a:pt x="11" y="5"/>
                </a:lnTo>
                <a:lnTo>
                  <a:pt x="6"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3" name="Freeform 1525"/>
          <p:cNvSpPr>
            <a:spLocks noGrp="1" noSelect="1" noRot="1" noMove="1" noResize="1" noEditPoints="1" noAdjustHandles="1" noChangeArrowheads="1" noChangeShapeType="1" noTextEdit="1"/>
          </p:cNvSpPr>
          <p:nvPr>
            <p:custDataLst>
              <p:tags r:id="rId25"/>
            </p:custDataLst>
          </p:nvPr>
        </p:nvSpPr>
        <p:spPr bwMode="auto">
          <a:xfrm>
            <a:off x="3051176" y="2387600"/>
            <a:ext cx="30162" cy="19050"/>
          </a:xfrm>
          <a:custGeom>
            <a:avLst/>
            <a:gdLst>
              <a:gd name="T0" fmla="*/ 2147483647 w 28"/>
              <a:gd name="T1" fmla="*/ 2147483647 h 17"/>
              <a:gd name="T2" fmla="*/ 2147483647 w 28"/>
              <a:gd name="T3" fmla="*/ 2147483647 h 17"/>
              <a:gd name="T4" fmla="*/ 2147483647 w 28"/>
              <a:gd name="T5" fmla="*/ 2147483647 h 17"/>
              <a:gd name="T6" fmla="*/ 2147483647 w 28"/>
              <a:gd name="T7" fmla="*/ 2147483647 h 17"/>
              <a:gd name="T8" fmla="*/ 0 w 28"/>
              <a:gd name="T9" fmla="*/ 2147483647 h 17"/>
              <a:gd name="T10" fmla="*/ 0 w 28"/>
              <a:gd name="T11" fmla="*/ 2147483647 h 17"/>
              <a:gd name="T12" fmla="*/ 0 w 28"/>
              <a:gd name="T13" fmla="*/ 2147483647 h 17"/>
              <a:gd name="T14" fmla="*/ 2147483647 w 28"/>
              <a:gd name="T15" fmla="*/ 0 h 17"/>
              <a:gd name="T16" fmla="*/ 2147483647 w 28"/>
              <a:gd name="T17" fmla="*/ 2147483647 h 17"/>
              <a:gd name="T18" fmla="*/ 2147483647 w 28"/>
              <a:gd name="T19" fmla="*/ 2147483647 h 17"/>
              <a:gd name="T20" fmla="*/ 2147483647 w 28"/>
              <a:gd name="T21" fmla="*/ 2147483647 h 17"/>
              <a:gd name="T22" fmla="*/ 2147483647 w 28"/>
              <a:gd name="T23" fmla="*/ 2147483647 h 17"/>
              <a:gd name="T24" fmla="*/ 2147483647 w 28"/>
              <a:gd name="T25" fmla="*/ 2147483647 h 17"/>
              <a:gd name="T26" fmla="*/ 2147483647 w 28"/>
              <a:gd name="T27" fmla="*/ 2147483647 h 17"/>
              <a:gd name="T28" fmla="*/ 2147483647 w 28"/>
              <a:gd name="T29" fmla="*/ 2147483647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
              <a:gd name="T46" fmla="*/ 0 h 17"/>
              <a:gd name="T47" fmla="*/ 28 w 28"/>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 h="17">
                <a:moveTo>
                  <a:pt x="22" y="17"/>
                </a:moveTo>
                <a:lnTo>
                  <a:pt x="22" y="17"/>
                </a:lnTo>
                <a:lnTo>
                  <a:pt x="22" y="11"/>
                </a:lnTo>
                <a:lnTo>
                  <a:pt x="11" y="11"/>
                </a:lnTo>
                <a:lnTo>
                  <a:pt x="0" y="11"/>
                </a:lnTo>
                <a:lnTo>
                  <a:pt x="0" y="6"/>
                </a:lnTo>
                <a:lnTo>
                  <a:pt x="11" y="0"/>
                </a:lnTo>
                <a:lnTo>
                  <a:pt x="28" y="6"/>
                </a:lnTo>
                <a:lnTo>
                  <a:pt x="28" y="11"/>
                </a:lnTo>
                <a:lnTo>
                  <a:pt x="22"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4" name="Freeform 1526"/>
          <p:cNvSpPr>
            <a:spLocks noGrp="1" noSelect="1" noRot="1" noMove="1" noResize="1" noEditPoints="1" noAdjustHandles="1" noChangeArrowheads="1" noChangeShapeType="1" noTextEdit="1"/>
          </p:cNvSpPr>
          <p:nvPr>
            <p:custDataLst>
              <p:tags r:id="rId26"/>
            </p:custDataLst>
          </p:nvPr>
        </p:nvSpPr>
        <p:spPr bwMode="auto">
          <a:xfrm>
            <a:off x="3098801" y="2406651"/>
            <a:ext cx="36512" cy="11113"/>
          </a:xfrm>
          <a:custGeom>
            <a:avLst/>
            <a:gdLst>
              <a:gd name="T0" fmla="*/ 2147483647 w 33"/>
              <a:gd name="T1" fmla="*/ 2147483647 h 11"/>
              <a:gd name="T2" fmla="*/ 2147483647 w 33"/>
              <a:gd name="T3" fmla="*/ 2147483647 h 11"/>
              <a:gd name="T4" fmla="*/ 2147483647 w 33"/>
              <a:gd name="T5" fmla="*/ 2147483647 h 11"/>
              <a:gd name="T6" fmla="*/ 0 w 33"/>
              <a:gd name="T7" fmla="*/ 2147483647 h 11"/>
              <a:gd name="T8" fmla="*/ 0 w 33"/>
              <a:gd name="T9" fmla="*/ 2147483647 h 11"/>
              <a:gd name="T10" fmla="*/ 0 w 33"/>
              <a:gd name="T11" fmla="*/ 2147483647 h 11"/>
              <a:gd name="T12" fmla="*/ 0 w 33"/>
              <a:gd name="T13" fmla="*/ 2147483647 h 11"/>
              <a:gd name="T14" fmla="*/ 2147483647 w 33"/>
              <a:gd name="T15" fmla="*/ 0 h 11"/>
              <a:gd name="T16" fmla="*/ 2147483647 w 33"/>
              <a:gd name="T17" fmla="*/ 0 h 11"/>
              <a:gd name="T18" fmla="*/ 2147483647 w 33"/>
              <a:gd name="T19" fmla="*/ 0 h 11"/>
              <a:gd name="T20" fmla="*/ 2147483647 w 33"/>
              <a:gd name="T21" fmla="*/ 2147483647 h 11"/>
              <a:gd name="T22" fmla="*/ 2147483647 w 33"/>
              <a:gd name="T23" fmla="*/ 2147483647 h 11"/>
              <a:gd name="T24" fmla="*/ 2147483647 w 33"/>
              <a:gd name="T25" fmla="*/ 2147483647 h 11"/>
              <a:gd name="T26" fmla="*/ 2147483647 w 33"/>
              <a:gd name="T27" fmla="*/ 2147483647 h 11"/>
              <a:gd name="T28" fmla="*/ 2147483647 w 33"/>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1"/>
              <a:gd name="T47" fmla="*/ 33 w 33"/>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1">
                <a:moveTo>
                  <a:pt x="27" y="11"/>
                </a:moveTo>
                <a:lnTo>
                  <a:pt x="27" y="11"/>
                </a:lnTo>
                <a:lnTo>
                  <a:pt x="16" y="11"/>
                </a:lnTo>
                <a:lnTo>
                  <a:pt x="0" y="11"/>
                </a:lnTo>
                <a:lnTo>
                  <a:pt x="0" y="5"/>
                </a:lnTo>
                <a:lnTo>
                  <a:pt x="5" y="0"/>
                </a:lnTo>
                <a:lnTo>
                  <a:pt x="11" y="5"/>
                </a:lnTo>
                <a:lnTo>
                  <a:pt x="22" y="5"/>
                </a:lnTo>
                <a:lnTo>
                  <a:pt x="33" y="5"/>
                </a:lnTo>
                <a:lnTo>
                  <a:pt x="27"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5" name="Freeform 1527"/>
          <p:cNvSpPr>
            <a:spLocks noGrp="1" noSelect="1" noRot="1" noMove="1" noResize="1" noEditPoints="1" noAdjustHandles="1" noChangeArrowheads="1" noChangeShapeType="1" noTextEdit="1"/>
          </p:cNvSpPr>
          <p:nvPr>
            <p:custDataLst>
              <p:tags r:id="rId27"/>
            </p:custDataLst>
          </p:nvPr>
        </p:nvSpPr>
        <p:spPr bwMode="auto">
          <a:xfrm>
            <a:off x="3051176" y="2406651"/>
            <a:ext cx="36512" cy="11113"/>
          </a:xfrm>
          <a:custGeom>
            <a:avLst/>
            <a:gdLst>
              <a:gd name="T0" fmla="*/ 0 w 33"/>
              <a:gd name="T1" fmla="*/ 2147483647 h 11"/>
              <a:gd name="T2" fmla="*/ 0 w 33"/>
              <a:gd name="T3" fmla="*/ 2147483647 h 11"/>
              <a:gd name="T4" fmla="*/ 0 w 33"/>
              <a:gd name="T5" fmla="*/ 0 h 11"/>
              <a:gd name="T6" fmla="*/ 2147483647 w 33"/>
              <a:gd name="T7" fmla="*/ 0 h 11"/>
              <a:gd name="T8" fmla="*/ 2147483647 w 33"/>
              <a:gd name="T9" fmla="*/ 0 h 11"/>
              <a:gd name="T10" fmla="*/ 2147483647 w 33"/>
              <a:gd name="T11" fmla="*/ 0 h 11"/>
              <a:gd name="T12" fmla="*/ 2147483647 w 33"/>
              <a:gd name="T13" fmla="*/ 2147483647 h 11"/>
              <a:gd name="T14" fmla="*/ 2147483647 w 33"/>
              <a:gd name="T15" fmla="*/ 2147483647 h 11"/>
              <a:gd name="T16" fmla="*/ 2147483647 w 33"/>
              <a:gd name="T17" fmla="*/ 2147483647 h 11"/>
              <a:gd name="T18" fmla="*/ 0 w 33"/>
              <a:gd name="T19" fmla="*/ 2147483647 h 11"/>
              <a:gd name="T20" fmla="*/ 0 w 33"/>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11"/>
              <a:gd name="T35" fmla="*/ 33 w 33"/>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11">
                <a:moveTo>
                  <a:pt x="0" y="11"/>
                </a:moveTo>
                <a:lnTo>
                  <a:pt x="0" y="11"/>
                </a:lnTo>
                <a:lnTo>
                  <a:pt x="0" y="0"/>
                </a:lnTo>
                <a:lnTo>
                  <a:pt x="11" y="0"/>
                </a:lnTo>
                <a:lnTo>
                  <a:pt x="33" y="0"/>
                </a:lnTo>
                <a:lnTo>
                  <a:pt x="33" y="11"/>
                </a:lnTo>
                <a:lnTo>
                  <a:pt x="22" y="11"/>
                </a:lnTo>
                <a:lnTo>
                  <a:pt x="11" y="5"/>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6" name="Freeform 1528"/>
          <p:cNvSpPr>
            <a:spLocks noGrp="1" noSelect="1" noRot="1" noMove="1" noResize="1" noEditPoints="1" noAdjustHandles="1" noChangeArrowheads="1" noChangeShapeType="1" noTextEdit="1"/>
          </p:cNvSpPr>
          <p:nvPr>
            <p:custDataLst>
              <p:tags r:id="rId28"/>
            </p:custDataLst>
          </p:nvPr>
        </p:nvSpPr>
        <p:spPr bwMode="auto">
          <a:xfrm>
            <a:off x="3111501" y="2424113"/>
            <a:ext cx="30162" cy="11112"/>
          </a:xfrm>
          <a:custGeom>
            <a:avLst/>
            <a:gdLst>
              <a:gd name="T0" fmla="*/ 0 w 27"/>
              <a:gd name="T1" fmla="*/ 2147483647 h 11"/>
              <a:gd name="T2" fmla="*/ 0 w 27"/>
              <a:gd name="T3" fmla="*/ 2147483647 h 11"/>
              <a:gd name="T4" fmla="*/ 2147483647 w 27"/>
              <a:gd name="T5" fmla="*/ 0 h 11"/>
              <a:gd name="T6" fmla="*/ 2147483647 w 27"/>
              <a:gd name="T7" fmla="*/ 0 h 11"/>
              <a:gd name="T8" fmla="*/ 2147483647 w 27"/>
              <a:gd name="T9" fmla="*/ 2147483647 h 11"/>
              <a:gd name="T10" fmla="*/ 2147483647 w 27"/>
              <a:gd name="T11" fmla="*/ 2147483647 h 11"/>
              <a:gd name="T12" fmla="*/ 2147483647 w 27"/>
              <a:gd name="T13" fmla="*/ 2147483647 h 11"/>
              <a:gd name="T14" fmla="*/ 2147483647 w 27"/>
              <a:gd name="T15" fmla="*/ 2147483647 h 11"/>
              <a:gd name="T16" fmla="*/ 2147483647 w 27"/>
              <a:gd name="T17" fmla="*/ 2147483647 h 11"/>
              <a:gd name="T18" fmla="*/ 0 w 27"/>
              <a:gd name="T19" fmla="*/ 2147483647 h 11"/>
              <a:gd name="T20" fmla="*/ 0 w 27"/>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
              <a:gd name="T34" fmla="*/ 0 h 11"/>
              <a:gd name="T35" fmla="*/ 27 w 27"/>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 h="11">
                <a:moveTo>
                  <a:pt x="0" y="6"/>
                </a:moveTo>
                <a:lnTo>
                  <a:pt x="0" y="6"/>
                </a:lnTo>
                <a:lnTo>
                  <a:pt x="5" y="0"/>
                </a:lnTo>
                <a:lnTo>
                  <a:pt x="16" y="0"/>
                </a:lnTo>
                <a:lnTo>
                  <a:pt x="27" y="6"/>
                </a:lnTo>
                <a:lnTo>
                  <a:pt x="27" y="11"/>
                </a:lnTo>
                <a:lnTo>
                  <a:pt x="16" y="11"/>
                </a:lnTo>
                <a:lnTo>
                  <a:pt x="5" y="11"/>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7" name="Freeform 1529"/>
          <p:cNvSpPr>
            <a:spLocks noGrp="1" noSelect="1" noRot="1" noMove="1" noResize="1" noEditPoints="1" noAdjustHandles="1" noChangeArrowheads="1" noChangeShapeType="1" noTextEdit="1"/>
          </p:cNvSpPr>
          <p:nvPr>
            <p:custDataLst>
              <p:tags r:id="rId29"/>
            </p:custDataLst>
          </p:nvPr>
        </p:nvSpPr>
        <p:spPr bwMode="auto">
          <a:xfrm>
            <a:off x="3051176" y="2424113"/>
            <a:ext cx="36512" cy="11112"/>
          </a:xfrm>
          <a:custGeom>
            <a:avLst/>
            <a:gdLst>
              <a:gd name="T0" fmla="*/ 2147483647 w 33"/>
              <a:gd name="T1" fmla="*/ 2147483647 h 11"/>
              <a:gd name="T2" fmla="*/ 2147483647 w 33"/>
              <a:gd name="T3" fmla="*/ 2147483647 h 11"/>
              <a:gd name="T4" fmla="*/ 2147483647 w 33"/>
              <a:gd name="T5" fmla="*/ 2147483647 h 11"/>
              <a:gd name="T6" fmla="*/ 2147483647 w 33"/>
              <a:gd name="T7" fmla="*/ 2147483647 h 11"/>
              <a:gd name="T8" fmla="*/ 0 w 33"/>
              <a:gd name="T9" fmla="*/ 2147483647 h 11"/>
              <a:gd name="T10" fmla="*/ 0 w 33"/>
              <a:gd name="T11" fmla="*/ 2147483647 h 11"/>
              <a:gd name="T12" fmla="*/ 0 w 33"/>
              <a:gd name="T13" fmla="*/ 0 h 11"/>
              <a:gd name="T14" fmla="*/ 2147483647 w 33"/>
              <a:gd name="T15" fmla="*/ 0 h 11"/>
              <a:gd name="T16" fmla="*/ 2147483647 w 33"/>
              <a:gd name="T17" fmla="*/ 0 h 11"/>
              <a:gd name="T18" fmla="*/ 2147483647 w 33"/>
              <a:gd name="T19" fmla="*/ 0 h 11"/>
              <a:gd name="T20" fmla="*/ 2147483647 w 33"/>
              <a:gd name="T21" fmla="*/ 2147483647 h 11"/>
              <a:gd name="T22" fmla="*/ 2147483647 w 33"/>
              <a:gd name="T23" fmla="*/ 2147483647 h 11"/>
              <a:gd name="T24" fmla="*/ 2147483647 w 33"/>
              <a:gd name="T25" fmla="*/ 2147483647 h 11"/>
              <a:gd name="T26" fmla="*/ 2147483647 w 33"/>
              <a:gd name="T27" fmla="*/ 2147483647 h 11"/>
              <a:gd name="T28" fmla="*/ 2147483647 w 33"/>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1"/>
              <a:gd name="T47" fmla="*/ 33 w 33"/>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1">
                <a:moveTo>
                  <a:pt x="33" y="11"/>
                </a:moveTo>
                <a:lnTo>
                  <a:pt x="33" y="11"/>
                </a:lnTo>
                <a:lnTo>
                  <a:pt x="28" y="6"/>
                </a:lnTo>
                <a:lnTo>
                  <a:pt x="17" y="6"/>
                </a:lnTo>
                <a:lnTo>
                  <a:pt x="0" y="6"/>
                </a:lnTo>
                <a:lnTo>
                  <a:pt x="0" y="0"/>
                </a:lnTo>
                <a:lnTo>
                  <a:pt x="11" y="0"/>
                </a:lnTo>
                <a:lnTo>
                  <a:pt x="33" y="0"/>
                </a:lnTo>
                <a:lnTo>
                  <a:pt x="33" y="6"/>
                </a:lnTo>
                <a:lnTo>
                  <a:pt x="33"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8" name="Freeform 1530"/>
          <p:cNvSpPr>
            <a:spLocks noGrp="1" noSelect="1" noRot="1" noMove="1" noResize="1" noEditPoints="1" noAdjustHandles="1" noChangeArrowheads="1" noChangeShapeType="1" noTextEdit="1"/>
          </p:cNvSpPr>
          <p:nvPr>
            <p:custDataLst>
              <p:tags r:id="rId30"/>
            </p:custDataLst>
          </p:nvPr>
        </p:nvSpPr>
        <p:spPr bwMode="auto">
          <a:xfrm>
            <a:off x="3092451" y="2443163"/>
            <a:ext cx="42862" cy="11112"/>
          </a:xfrm>
          <a:custGeom>
            <a:avLst/>
            <a:gdLst>
              <a:gd name="T0" fmla="*/ 2147483647 w 39"/>
              <a:gd name="T1" fmla="*/ 0 h 11"/>
              <a:gd name="T2" fmla="*/ 2147483647 w 39"/>
              <a:gd name="T3" fmla="*/ 0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0 w 39"/>
              <a:gd name="T15" fmla="*/ 0 h 11"/>
              <a:gd name="T16" fmla="*/ 2147483647 w 39"/>
              <a:gd name="T17" fmla="*/ 0 h 11"/>
              <a:gd name="T18" fmla="*/ 2147483647 w 39"/>
              <a:gd name="T19" fmla="*/ 0 h 11"/>
              <a:gd name="T20" fmla="*/ 2147483647 w 39"/>
              <a:gd name="T21" fmla="*/ 0 h 11"/>
              <a:gd name="T22" fmla="*/ 2147483647 w 39"/>
              <a:gd name="T23" fmla="*/ 0 h 11"/>
              <a:gd name="T24" fmla="*/ 2147483647 w 39"/>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9" y="0"/>
                </a:moveTo>
                <a:lnTo>
                  <a:pt x="39" y="0"/>
                </a:lnTo>
                <a:lnTo>
                  <a:pt x="33" y="5"/>
                </a:lnTo>
                <a:lnTo>
                  <a:pt x="22" y="5"/>
                </a:lnTo>
                <a:lnTo>
                  <a:pt x="11" y="5"/>
                </a:lnTo>
                <a:lnTo>
                  <a:pt x="0" y="11"/>
                </a:lnTo>
                <a:lnTo>
                  <a:pt x="0" y="0"/>
                </a:lnTo>
                <a:lnTo>
                  <a:pt x="6" y="0"/>
                </a:lnTo>
                <a:lnTo>
                  <a:pt x="17" y="0"/>
                </a:lnTo>
                <a:lnTo>
                  <a:pt x="28" y="0"/>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19" name="Freeform 1531"/>
          <p:cNvSpPr>
            <a:spLocks noGrp="1" noSelect="1" noRot="1" noMove="1" noResize="1" noEditPoints="1" noAdjustHandles="1" noChangeArrowheads="1" noChangeShapeType="1" noTextEdit="1"/>
          </p:cNvSpPr>
          <p:nvPr>
            <p:custDataLst>
              <p:tags r:id="rId31"/>
            </p:custDataLst>
          </p:nvPr>
        </p:nvSpPr>
        <p:spPr bwMode="auto">
          <a:xfrm>
            <a:off x="3051176" y="2454275"/>
            <a:ext cx="36512" cy="12700"/>
          </a:xfrm>
          <a:custGeom>
            <a:avLst/>
            <a:gdLst>
              <a:gd name="T0" fmla="*/ 0 w 33"/>
              <a:gd name="T1" fmla="*/ 0 h 11"/>
              <a:gd name="T2" fmla="*/ 0 w 33"/>
              <a:gd name="T3" fmla="*/ 0 h 11"/>
              <a:gd name="T4" fmla="*/ 2147483647 w 33"/>
              <a:gd name="T5" fmla="*/ 0 h 11"/>
              <a:gd name="T6" fmla="*/ 2147483647 w 33"/>
              <a:gd name="T7" fmla="*/ 0 h 11"/>
              <a:gd name="T8" fmla="*/ 2147483647 w 33"/>
              <a:gd name="T9" fmla="*/ 2147483647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2147483647 h 11"/>
              <a:gd name="T24" fmla="*/ 0 w 33"/>
              <a:gd name="T25" fmla="*/ 0 h 11"/>
              <a:gd name="T26" fmla="*/ 0 w 33"/>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0"/>
                </a:moveTo>
                <a:lnTo>
                  <a:pt x="0" y="0"/>
                </a:lnTo>
                <a:lnTo>
                  <a:pt x="6" y="0"/>
                </a:lnTo>
                <a:lnTo>
                  <a:pt x="22" y="0"/>
                </a:lnTo>
                <a:lnTo>
                  <a:pt x="33" y="5"/>
                </a:lnTo>
                <a:lnTo>
                  <a:pt x="33" y="11"/>
                </a:lnTo>
                <a:lnTo>
                  <a:pt x="28" y="5"/>
                </a:lnTo>
                <a:lnTo>
                  <a:pt x="17" y="11"/>
                </a:lnTo>
                <a:lnTo>
                  <a:pt x="6" y="11"/>
                </a:lnTo>
                <a:lnTo>
                  <a:pt x="0"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0" name="Freeform 1532"/>
          <p:cNvSpPr>
            <a:spLocks noGrp="1" noSelect="1" noRot="1" noMove="1" noResize="1" noEditPoints="1" noAdjustHandles="1" noChangeArrowheads="1" noChangeShapeType="1" noTextEdit="1"/>
          </p:cNvSpPr>
          <p:nvPr>
            <p:custDataLst>
              <p:tags r:id="rId32"/>
            </p:custDataLst>
          </p:nvPr>
        </p:nvSpPr>
        <p:spPr bwMode="auto">
          <a:xfrm>
            <a:off x="3092451" y="2454275"/>
            <a:ext cx="31750"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0 w 28"/>
              <a:gd name="T11" fmla="*/ 2147483647 h 11"/>
              <a:gd name="T12" fmla="*/ 0 w 28"/>
              <a:gd name="T13" fmla="*/ 2147483647 h 11"/>
              <a:gd name="T14" fmla="*/ 0 w 28"/>
              <a:gd name="T15" fmla="*/ 0 h 11"/>
              <a:gd name="T16" fmla="*/ 2147483647 w 28"/>
              <a:gd name="T17" fmla="*/ 0 h 11"/>
              <a:gd name="T18" fmla="*/ 2147483647 w 28"/>
              <a:gd name="T19" fmla="*/ 0 h 11"/>
              <a:gd name="T20" fmla="*/ 2147483647 w 28"/>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11"/>
              <a:gd name="T35" fmla="*/ 28 w 28"/>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11">
                <a:moveTo>
                  <a:pt x="28" y="0"/>
                </a:moveTo>
                <a:lnTo>
                  <a:pt x="28" y="0"/>
                </a:lnTo>
                <a:lnTo>
                  <a:pt x="28" y="11"/>
                </a:lnTo>
                <a:lnTo>
                  <a:pt x="11" y="11"/>
                </a:lnTo>
                <a:lnTo>
                  <a:pt x="0" y="11"/>
                </a:lnTo>
                <a:lnTo>
                  <a:pt x="0" y="0"/>
                </a:lnTo>
                <a:lnTo>
                  <a:pt x="11"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1" name="Freeform 1533"/>
          <p:cNvSpPr>
            <a:spLocks noGrp="1" noSelect="1" noRot="1" noMove="1" noResize="1" noEditPoints="1" noAdjustHandles="1" noChangeArrowheads="1" noChangeShapeType="1" noTextEdit="1"/>
          </p:cNvSpPr>
          <p:nvPr>
            <p:custDataLst>
              <p:tags r:id="rId33"/>
            </p:custDataLst>
          </p:nvPr>
        </p:nvSpPr>
        <p:spPr bwMode="auto">
          <a:xfrm>
            <a:off x="3038476" y="2471739"/>
            <a:ext cx="42862" cy="7937"/>
          </a:xfrm>
          <a:custGeom>
            <a:avLst/>
            <a:gdLst>
              <a:gd name="T0" fmla="*/ 2147483647 w 39"/>
              <a:gd name="T1" fmla="*/ 2147483647 h 6"/>
              <a:gd name="T2" fmla="*/ 2147483647 w 39"/>
              <a:gd name="T3" fmla="*/ 2147483647 h 6"/>
              <a:gd name="T4" fmla="*/ 2147483647 w 39"/>
              <a:gd name="T5" fmla="*/ 2147483647 h 6"/>
              <a:gd name="T6" fmla="*/ 2147483647 w 39"/>
              <a:gd name="T7" fmla="*/ 2147483647 h 6"/>
              <a:gd name="T8" fmla="*/ 2147483647 w 39"/>
              <a:gd name="T9" fmla="*/ 2147483647 h 6"/>
              <a:gd name="T10" fmla="*/ 0 w 39"/>
              <a:gd name="T11" fmla="*/ 0 h 6"/>
              <a:gd name="T12" fmla="*/ 0 w 39"/>
              <a:gd name="T13" fmla="*/ 0 h 6"/>
              <a:gd name="T14" fmla="*/ 2147483647 w 39"/>
              <a:gd name="T15" fmla="*/ 0 h 6"/>
              <a:gd name="T16" fmla="*/ 2147483647 w 39"/>
              <a:gd name="T17" fmla="*/ 0 h 6"/>
              <a:gd name="T18" fmla="*/ 2147483647 w 39"/>
              <a:gd name="T19" fmla="*/ 0 h 6"/>
              <a:gd name="T20" fmla="*/ 2147483647 w 39"/>
              <a:gd name="T21" fmla="*/ 2147483647 h 6"/>
              <a:gd name="T22" fmla="*/ 2147483647 w 39"/>
              <a:gd name="T23" fmla="*/ 2147483647 h 6"/>
              <a:gd name="T24" fmla="*/ 2147483647 w 39"/>
              <a:gd name="T25" fmla="*/ 2147483647 h 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6"/>
              <a:gd name="T41" fmla="*/ 39 w 39"/>
              <a:gd name="T42" fmla="*/ 6 h 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6">
                <a:moveTo>
                  <a:pt x="33" y="6"/>
                </a:moveTo>
                <a:lnTo>
                  <a:pt x="33" y="6"/>
                </a:lnTo>
                <a:lnTo>
                  <a:pt x="28" y="6"/>
                </a:lnTo>
                <a:lnTo>
                  <a:pt x="17" y="6"/>
                </a:lnTo>
                <a:lnTo>
                  <a:pt x="6" y="6"/>
                </a:lnTo>
                <a:lnTo>
                  <a:pt x="0" y="0"/>
                </a:lnTo>
                <a:lnTo>
                  <a:pt x="6" y="0"/>
                </a:lnTo>
                <a:lnTo>
                  <a:pt x="22" y="0"/>
                </a:lnTo>
                <a:lnTo>
                  <a:pt x="33" y="0"/>
                </a:lnTo>
                <a:lnTo>
                  <a:pt x="39" y="6"/>
                </a:lnTo>
                <a:lnTo>
                  <a:pt x="33"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2" name="Freeform 1534"/>
          <p:cNvSpPr>
            <a:spLocks noGrp="1" noSelect="1" noRot="1" noMove="1" noResize="1" noEditPoints="1" noAdjustHandles="1" noChangeArrowheads="1" noChangeShapeType="1" noTextEdit="1"/>
          </p:cNvSpPr>
          <p:nvPr>
            <p:custDataLst>
              <p:tags r:id="rId34"/>
            </p:custDataLst>
          </p:nvPr>
        </p:nvSpPr>
        <p:spPr bwMode="auto">
          <a:xfrm>
            <a:off x="3098801" y="2471738"/>
            <a:ext cx="36512" cy="12700"/>
          </a:xfrm>
          <a:custGeom>
            <a:avLst/>
            <a:gdLst>
              <a:gd name="T0" fmla="*/ 0 w 33"/>
              <a:gd name="T1" fmla="*/ 2147483647 h 11"/>
              <a:gd name="T2" fmla="*/ 0 w 33"/>
              <a:gd name="T3" fmla="*/ 2147483647 h 11"/>
              <a:gd name="T4" fmla="*/ 0 w 33"/>
              <a:gd name="T5" fmla="*/ 2147483647 h 11"/>
              <a:gd name="T6" fmla="*/ 2147483647 w 33"/>
              <a:gd name="T7" fmla="*/ 0 h 11"/>
              <a:gd name="T8" fmla="*/ 2147483647 w 33"/>
              <a:gd name="T9" fmla="*/ 0 h 11"/>
              <a:gd name="T10" fmla="*/ 2147483647 w 33"/>
              <a:gd name="T11" fmla="*/ 0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2147483647 w 33"/>
              <a:gd name="T23" fmla="*/ 2147483647 h 11"/>
              <a:gd name="T24" fmla="*/ 0 w 33"/>
              <a:gd name="T25" fmla="*/ 2147483647 h 11"/>
              <a:gd name="T26" fmla="*/ 0 w 33"/>
              <a:gd name="T27" fmla="*/ 2147483647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6"/>
                </a:moveTo>
                <a:lnTo>
                  <a:pt x="0" y="6"/>
                </a:lnTo>
                <a:lnTo>
                  <a:pt x="5" y="0"/>
                </a:lnTo>
                <a:lnTo>
                  <a:pt x="16" y="0"/>
                </a:lnTo>
                <a:lnTo>
                  <a:pt x="27" y="0"/>
                </a:lnTo>
                <a:lnTo>
                  <a:pt x="33" y="6"/>
                </a:lnTo>
                <a:lnTo>
                  <a:pt x="27" y="11"/>
                </a:lnTo>
                <a:lnTo>
                  <a:pt x="16" y="6"/>
                </a:lnTo>
                <a:lnTo>
                  <a:pt x="11" y="6"/>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3" name="Freeform 1535"/>
          <p:cNvSpPr>
            <a:spLocks noGrp="1" noSelect="1" noRot="1" noMove="1" noResize="1" noEditPoints="1" noAdjustHandles="1" noChangeArrowheads="1" noChangeShapeType="1" noTextEdit="1"/>
          </p:cNvSpPr>
          <p:nvPr>
            <p:custDataLst>
              <p:tags r:id="rId35"/>
            </p:custDataLst>
          </p:nvPr>
        </p:nvSpPr>
        <p:spPr bwMode="auto">
          <a:xfrm>
            <a:off x="3092451" y="2490788"/>
            <a:ext cx="61912" cy="6350"/>
          </a:xfrm>
          <a:custGeom>
            <a:avLst/>
            <a:gdLst>
              <a:gd name="T0" fmla="*/ 2147483647 w 55"/>
              <a:gd name="T1" fmla="*/ 2147483647 h 6"/>
              <a:gd name="T2" fmla="*/ 2147483647 w 55"/>
              <a:gd name="T3" fmla="*/ 2147483647 h 6"/>
              <a:gd name="T4" fmla="*/ 2147483647 w 55"/>
              <a:gd name="T5" fmla="*/ 2147483647 h 6"/>
              <a:gd name="T6" fmla="*/ 2147483647 w 55"/>
              <a:gd name="T7" fmla="*/ 2147483647 h 6"/>
              <a:gd name="T8" fmla="*/ 0 w 55"/>
              <a:gd name="T9" fmla="*/ 0 h 6"/>
              <a:gd name="T10" fmla="*/ 0 w 55"/>
              <a:gd name="T11" fmla="*/ 0 h 6"/>
              <a:gd name="T12" fmla="*/ 2147483647 w 55"/>
              <a:gd name="T13" fmla="*/ 0 h 6"/>
              <a:gd name="T14" fmla="*/ 2147483647 w 55"/>
              <a:gd name="T15" fmla="*/ 0 h 6"/>
              <a:gd name="T16" fmla="*/ 2147483647 w 55"/>
              <a:gd name="T17" fmla="*/ 0 h 6"/>
              <a:gd name="T18" fmla="*/ 2147483647 w 55"/>
              <a:gd name="T19" fmla="*/ 2147483647 h 6"/>
              <a:gd name="T20" fmla="*/ 2147483647 w 55"/>
              <a:gd name="T21" fmla="*/ 2147483647 h 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6"/>
              <a:gd name="T35" fmla="*/ 55 w 55"/>
              <a:gd name="T36" fmla="*/ 6 h 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6">
                <a:moveTo>
                  <a:pt x="55" y="6"/>
                </a:moveTo>
                <a:lnTo>
                  <a:pt x="55" y="6"/>
                </a:lnTo>
                <a:lnTo>
                  <a:pt x="28" y="6"/>
                </a:lnTo>
                <a:lnTo>
                  <a:pt x="11" y="6"/>
                </a:lnTo>
                <a:lnTo>
                  <a:pt x="0" y="0"/>
                </a:lnTo>
                <a:lnTo>
                  <a:pt x="28" y="0"/>
                </a:lnTo>
                <a:lnTo>
                  <a:pt x="44" y="0"/>
                </a:lnTo>
                <a:lnTo>
                  <a:pt x="50" y="0"/>
                </a:lnTo>
                <a:lnTo>
                  <a:pt x="55"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4" name="Freeform 1536"/>
          <p:cNvSpPr>
            <a:spLocks noGrp="1" noSelect="1" noRot="1" noMove="1" noResize="1" noEditPoints="1" noAdjustHandles="1" noChangeArrowheads="1" noChangeShapeType="1" noTextEdit="1"/>
          </p:cNvSpPr>
          <p:nvPr>
            <p:custDataLst>
              <p:tags r:id="rId36"/>
            </p:custDataLst>
          </p:nvPr>
        </p:nvSpPr>
        <p:spPr bwMode="auto">
          <a:xfrm>
            <a:off x="3051176" y="2484438"/>
            <a:ext cx="36512" cy="12700"/>
          </a:xfrm>
          <a:custGeom>
            <a:avLst/>
            <a:gdLst>
              <a:gd name="T0" fmla="*/ 0 w 33"/>
              <a:gd name="T1" fmla="*/ 2147483647 h 11"/>
              <a:gd name="T2" fmla="*/ 0 w 33"/>
              <a:gd name="T3" fmla="*/ 2147483647 h 11"/>
              <a:gd name="T4" fmla="*/ 2147483647 w 33"/>
              <a:gd name="T5" fmla="*/ 0 h 11"/>
              <a:gd name="T6" fmla="*/ 2147483647 w 33"/>
              <a:gd name="T7" fmla="*/ 0 h 11"/>
              <a:gd name="T8" fmla="*/ 2147483647 w 33"/>
              <a:gd name="T9" fmla="*/ 2147483647 h 11"/>
              <a:gd name="T10" fmla="*/ 2147483647 w 33"/>
              <a:gd name="T11" fmla="*/ 0 h 11"/>
              <a:gd name="T12" fmla="*/ 2147483647 w 33"/>
              <a:gd name="T13" fmla="*/ 0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2147483647 h 11"/>
              <a:gd name="T24" fmla="*/ 0 w 33"/>
              <a:gd name="T25" fmla="*/ 2147483647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0" y="5"/>
                </a:moveTo>
                <a:lnTo>
                  <a:pt x="0" y="5"/>
                </a:lnTo>
                <a:lnTo>
                  <a:pt x="11" y="0"/>
                </a:lnTo>
                <a:lnTo>
                  <a:pt x="17" y="0"/>
                </a:lnTo>
                <a:lnTo>
                  <a:pt x="28" y="5"/>
                </a:lnTo>
                <a:lnTo>
                  <a:pt x="33" y="0"/>
                </a:lnTo>
                <a:lnTo>
                  <a:pt x="33" y="5"/>
                </a:lnTo>
                <a:lnTo>
                  <a:pt x="33" y="11"/>
                </a:lnTo>
                <a:lnTo>
                  <a:pt x="17" y="11"/>
                </a:lnTo>
                <a:lnTo>
                  <a:pt x="6" y="11"/>
                </a:lnTo>
                <a:lnTo>
                  <a:pt x="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5" name="Freeform 1537"/>
          <p:cNvSpPr>
            <a:spLocks noGrp="1" noSelect="1" noRot="1" noMove="1" noResize="1" noEditPoints="1" noAdjustHandles="1" noChangeArrowheads="1" noChangeShapeType="1" noTextEdit="1"/>
          </p:cNvSpPr>
          <p:nvPr>
            <p:custDataLst>
              <p:tags r:id="rId37"/>
            </p:custDataLst>
          </p:nvPr>
        </p:nvSpPr>
        <p:spPr bwMode="auto">
          <a:xfrm>
            <a:off x="3092451" y="2501900"/>
            <a:ext cx="61912" cy="12700"/>
          </a:xfrm>
          <a:custGeom>
            <a:avLst/>
            <a:gdLst>
              <a:gd name="T0" fmla="*/ 2147483647 w 55"/>
              <a:gd name="T1" fmla="*/ 2147483647 h 11"/>
              <a:gd name="T2" fmla="*/ 2147483647 w 55"/>
              <a:gd name="T3" fmla="*/ 2147483647 h 11"/>
              <a:gd name="T4" fmla="*/ 2147483647 w 55"/>
              <a:gd name="T5" fmla="*/ 2147483647 h 11"/>
              <a:gd name="T6" fmla="*/ 2147483647 w 55"/>
              <a:gd name="T7" fmla="*/ 2147483647 h 11"/>
              <a:gd name="T8" fmla="*/ 2147483647 w 55"/>
              <a:gd name="T9" fmla="*/ 2147483647 h 11"/>
              <a:gd name="T10" fmla="*/ 0 w 55"/>
              <a:gd name="T11" fmla="*/ 2147483647 h 11"/>
              <a:gd name="T12" fmla="*/ 0 w 55"/>
              <a:gd name="T13" fmla="*/ 2147483647 h 11"/>
              <a:gd name="T14" fmla="*/ 2147483647 w 55"/>
              <a:gd name="T15" fmla="*/ 0 h 11"/>
              <a:gd name="T16" fmla="*/ 2147483647 w 55"/>
              <a:gd name="T17" fmla="*/ 2147483647 h 11"/>
              <a:gd name="T18" fmla="*/ 2147483647 w 55"/>
              <a:gd name="T19" fmla="*/ 2147483647 h 11"/>
              <a:gd name="T20" fmla="*/ 2147483647 w 55"/>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1"/>
              <a:gd name="T35" fmla="*/ 55 w 55"/>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1">
                <a:moveTo>
                  <a:pt x="55" y="11"/>
                </a:moveTo>
                <a:lnTo>
                  <a:pt x="55" y="11"/>
                </a:lnTo>
                <a:lnTo>
                  <a:pt x="39" y="11"/>
                </a:lnTo>
                <a:lnTo>
                  <a:pt x="22" y="11"/>
                </a:lnTo>
                <a:lnTo>
                  <a:pt x="6" y="11"/>
                </a:lnTo>
                <a:lnTo>
                  <a:pt x="0" y="6"/>
                </a:lnTo>
                <a:lnTo>
                  <a:pt x="22" y="0"/>
                </a:lnTo>
                <a:lnTo>
                  <a:pt x="44" y="6"/>
                </a:lnTo>
                <a:lnTo>
                  <a:pt x="55"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6" name="Freeform 1538"/>
          <p:cNvSpPr>
            <a:spLocks noGrp="1" noSelect="1" noRot="1" noMove="1" noResize="1" noEditPoints="1" noAdjustHandles="1" noChangeArrowheads="1" noChangeShapeType="1" noTextEdit="1"/>
          </p:cNvSpPr>
          <p:nvPr>
            <p:custDataLst>
              <p:tags r:id="rId38"/>
            </p:custDataLst>
          </p:nvPr>
        </p:nvSpPr>
        <p:spPr bwMode="auto">
          <a:xfrm>
            <a:off x="3051176" y="2501900"/>
            <a:ext cx="30162"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2147483647 w 28"/>
              <a:gd name="T11" fmla="*/ 2147483647 h 11"/>
              <a:gd name="T12" fmla="*/ 2147483647 w 28"/>
              <a:gd name="T13" fmla="*/ 2147483647 h 11"/>
              <a:gd name="T14" fmla="*/ 2147483647 w 28"/>
              <a:gd name="T15" fmla="*/ 2147483647 h 11"/>
              <a:gd name="T16" fmla="*/ 2147483647 w 28"/>
              <a:gd name="T17" fmla="*/ 2147483647 h 11"/>
              <a:gd name="T18" fmla="*/ 2147483647 w 28"/>
              <a:gd name="T19" fmla="*/ 2147483647 h 11"/>
              <a:gd name="T20" fmla="*/ 0 w 28"/>
              <a:gd name="T21" fmla="*/ 2147483647 h 11"/>
              <a:gd name="T22" fmla="*/ 0 w 28"/>
              <a:gd name="T23" fmla="*/ 2147483647 h 11"/>
              <a:gd name="T24" fmla="*/ 0 w 28"/>
              <a:gd name="T25" fmla="*/ 2147483647 h 11"/>
              <a:gd name="T26" fmla="*/ 0 w 28"/>
              <a:gd name="T27" fmla="*/ 2147483647 h 11"/>
              <a:gd name="T28" fmla="*/ 0 w 28"/>
              <a:gd name="T29" fmla="*/ 2147483647 h 11"/>
              <a:gd name="T30" fmla="*/ 0 w 28"/>
              <a:gd name="T31" fmla="*/ 0 h 11"/>
              <a:gd name="T32" fmla="*/ 0 w 28"/>
              <a:gd name="T33" fmla="*/ 0 h 11"/>
              <a:gd name="T34" fmla="*/ 2147483647 w 28"/>
              <a:gd name="T35" fmla="*/ 0 h 11"/>
              <a:gd name="T36" fmla="*/ 2147483647 w 28"/>
              <a:gd name="T37" fmla="*/ 0 h 11"/>
              <a:gd name="T38" fmla="*/ 2147483647 w 28"/>
              <a:gd name="T39" fmla="*/ 0 h 11"/>
              <a:gd name="T40" fmla="*/ 2147483647 w 28"/>
              <a:gd name="T41" fmla="*/ 0 h 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8"/>
              <a:gd name="T64" fmla="*/ 0 h 11"/>
              <a:gd name="T65" fmla="*/ 28 w 28"/>
              <a:gd name="T66" fmla="*/ 11 h 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8" h="11">
                <a:moveTo>
                  <a:pt x="28" y="0"/>
                </a:moveTo>
                <a:lnTo>
                  <a:pt x="28" y="0"/>
                </a:lnTo>
                <a:lnTo>
                  <a:pt x="28" y="6"/>
                </a:lnTo>
                <a:lnTo>
                  <a:pt x="28" y="11"/>
                </a:lnTo>
                <a:lnTo>
                  <a:pt x="22" y="11"/>
                </a:lnTo>
                <a:lnTo>
                  <a:pt x="22" y="6"/>
                </a:lnTo>
                <a:lnTo>
                  <a:pt x="11" y="11"/>
                </a:lnTo>
                <a:lnTo>
                  <a:pt x="6" y="6"/>
                </a:lnTo>
                <a:lnTo>
                  <a:pt x="0" y="6"/>
                </a:lnTo>
                <a:lnTo>
                  <a:pt x="0" y="11"/>
                </a:lnTo>
                <a:lnTo>
                  <a:pt x="0" y="0"/>
                </a:lnTo>
                <a:lnTo>
                  <a:pt x="17" y="0"/>
                </a:lnTo>
                <a:lnTo>
                  <a:pt x="22"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7" name="Freeform 1539"/>
          <p:cNvSpPr>
            <a:spLocks noGrp="1" noSelect="1" noRot="1" noMove="1" noResize="1" noEditPoints="1" noAdjustHandles="1" noChangeArrowheads="1" noChangeShapeType="1" noTextEdit="1"/>
          </p:cNvSpPr>
          <p:nvPr>
            <p:custDataLst>
              <p:tags r:id="rId39"/>
            </p:custDataLst>
          </p:nvPr>
        </p:nvSpPr>
        <p:spPr bwMode="auto">
          <a:xfrm>
            <a:off x="3098801" y="2376488"/>
            <a:ext cx="36512" cy="11112"/>
          </a:xfrm>
          <a:custGeom>
            <a:avLst/>
            <a:gdLst>
              <a:gd name="T0" fmla="*/ 2147483647 w 33"/>
              <a:gd name="T1" fmla="*/ 0 h 10"/>
              <a:gd name="T2" fmla="*/ 2147483647 w 33"/>
              <a:gd name="T3" fmla="*/ 0 h 10"/>
              <a:gd name="T4" fmla="*/ 2147483647 w 33"/>
              <a:gd name="T5" fmla="*/ 0 h 10"/>
              <a:gd name="T6" fmla="*/ 2147483647 w 33"/>
              <a:gd name="T7" fmla="*/ 2147483647 h 10"/>
              <a:gd name="T8" fmla="*/ 2147483647 w 33"/>
              <a:gd name="T9" fmla="*/ 0 h 10"/>
              <a:gd name="T10" fmla="*/ 2147483647 w 33"/>
              <a:gd name="T11" fmla="*/ 0 h 10"/>
              <a:gd name="T12" fmla="*/ 2147483647 w 33"/>
              <a:gd name="T13" fmla="*/ 2147483647 h 10"/>
              <a:gd name="T14" fmla="*/ 2147483647 w 33"/>
              <a:gd name="T15" fmla="*/ 2147483647 h 10"/>
              <a:gd name="T16" fmla="*/ 2147483647 w 33"/>
              <a:gd name="T17" fmla="*/ 2147483647 h 10"/>
              <a:gd name="T18" fmla="*/ 2147483647 w 33"/>
              <a:gd name="T19" fmla="*/ 2147483647 h 10"/>
              <a:gd name="T20" fmla="*/ 0 w 33"/>
              <a:gd name="T21" fmla="*/ 2147483647 h 10"/>
              <a:gd name="T22" fmla="*/ 2147483647 w 33"/>
              <a:gd name="T23" fmla="*/ 0 h 10"/>
              <a:gd name="T24" fmla="*/ 2147483647 w 33"/>
              <a:gd name="T25" fmla="*/ 0 h 1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0"/>
              <a:gd name="T41" fmla="*/ 33 w 33"/>
              <a:gd name="T42" fmla="*/ 10 h 1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0">
                <a:moveTo>
                  <a:pt x="5" y="0"/>
                </a:moveTo>
                <a:lnTo>
                  <a:pt x="5" y="0"/>
                </a:lnTo>
                <a:lnTo>
                  <a:pt x="11" y="5"/>
                </a:lnTo>
                <a:lnTo>
                  <a:pt x="16" y="0"/>
                </a:lnTo>
                <a:lnTo>
                  <a:pt x="27" y="0"/>
                </a:lnTo>
                <a:lnTo>
                  <a:pt x="33" y="5"/>
                </a:lnTo>
                <a:lnTo>
                  <a:pt x="33" y="10"/>
                </a:lnTo>
                <a:lnTo>
                  <a:pt x="11" y="10"/>
                </a:lnTo>
                <a:lnTo>
                  <a:pt x="0" y="5"/>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8" name="Freeform 1540"/>
          <p:cNvSpPr>
            <a:spLocks noGrp="1" noSelect="1" noRot="1" noMove="1" noResize="1" noEditPoints="1" noAdjustHandles="1" noChangeArrowheads="1" noChangeShapeType="1" noTextEdit="1"/>
          </p:cNvSpPr>
          <p:nvPr>
            <p:custDataLst>
              <p:tags r:id="rId40"/>
            </p:custDataLst>
          </p:nvPr>
        </p:nvSpPr>
        <p:spPr bwMode="auto">
          <a:xfrm>
            <a:off x="3098801" y="2538413"/>
            <a:ext cx="30162" cy="19050"/>
          </a:xfrm>
          <a:custGeom>
            <a:avLst/>
            <a:gdLst>
              <a:gd name="T0" fmla="*/ 0 w 27"/>
              <a:gd name="T1" fmla="*/ 2147483647 h 17"/>
              <a:gd name="T2" fmla="*/ 0 w 27"/>
              <a:gd name="T3" fmla="*/ 2147483647 h 17"/>
              <a:gd name="T4" fmla="*/ 2147483647 w 27"/>
              <a:gd name="T5" fmla="*/ 2147483647 h 17"/>
              <a:gd name="T6" fmla="*/ 2147483647 w 27"/>
              <a:gd name="T7" fmla="*/ 0 h 17"/>
              <a:gd name="T8" fmla="*/ 2147483647 w 27"/>
              <a:gd name="T9" fmla="*/ 0 h 17"/>
              <a:gd name="T10" fmla="*/ 2147483647 w 27"/>
              <a:gd name="T11" fmla="*/ 2147483647 h 17"/>
              <a:gd name="T12" fmla="*/ 2147483647 w 27"/>
              <a:gd name="T13" fmla="*/ 2147483647 h 17"/>
              <a:gd name="T14" fmla="*/ 2147483647 w 27"/>
              <a:gd name="T15" fmla="*/ 2147483647 h 17"/>
              <a:gd name="T16" fmla="*/ 2147483647 w 27"/>
              <a:gd name="T17" fmla="*/ 2147483647 h 17"/>
              <a:gd name="T18" fmla="*/ 2147483647 w 27"/>
              <a:gd name="T19" fmla="*/ 2147483647 h 17"/>
              <a:gd name="T20" fmla="*/ 2147483647 w 27"/>
              <a:gd name="T21" fmla="*/ 2147483647 h 17"/>
              <a:gd name="T22" fmla="*/ 2147483647 w 27"/>
              <a:gd name="T23" fmla="*/ 2147483647 h 17"/>
              <a:gd name="T24" fmla="*/ 0 w 27"/>
              <a:gd name="T25" fmla="*/ 2147483647 h 17"/>
              <a:gd name="T26" fmla="*/ 0 w 27"/>
              <a:gd name="T27" fmla="*/ 2147483647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
              <a:gd name="T43" fmla="*/ 0 h 17"/>
              <a:gd name="T44" fmla="*/ 27 w 2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 h="17">
                <a:moveTo>
                  <a:pt x="0" y="11"/>
                </a:moveTo>
                <a:lnTo>
                  <a:pt x="0" y="11"/>
                </a:lnTo>
                <a:lnTo>
                  <a:pt x="5" y="6"/>
                </a:lnTo>
                <a:lnTo>
                  <a:pt x="5" y="0"/>
                </a:lnTo>
                <a:lnTo>
                  <a:pt x="11" y="6"/>
                </a:lnTo>
                <a:lnTo>
                  <a:pt x="22" y="6"/>
                </a:lnTo>
                <a:lnTo>
                  <a:pt x="27" y="6"/>
                </a:lnTo>
                <a:lnTo>
                  <a:pt x="22" y="17"/>
                </a:lnTo>
                <a:lnTo>
                  <a:pt x="22" y="11"/>
                </a:lnTo>
                <a:lnTo>
                  <a:pt x="16"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29" name="Freeform 1541"/>
          <p:cNvSpPr>
            <a:spLocks noGrp="1" noSelect="1" noRot="1" noMove="1" noResize="1" noEditPoints="1" noAdjustHandles="1" noChangeArrowheads="1" noChangeShapeType="1" noTextEdit="1"/>
          </p:cNvSpPr>
          <p:nvPr>
            <p:custDataLst>
              <p:tags r:id="rId41"/>
            </p:custDataLst>
          </p:nvPr>
        </p:nvSpPr>
        <p:spPr bwMode="auto">
          <a:xfrm>
            <a:off x="3057526" y="2538413"/>
            <a:ext cx="17462" cy="12700"/>
          </a:xfrm>
          <a:custGeom>
            <a:avLst/>
            <a:gdLst>
              <a:gd name="T0" fmla="*/ 2147483647 w 16"/>
              <a:gd name="T1" fmla="*/ 0 h 11"/>
              <a:gd name="T2" fmla="*/ 2147483647 w 16"/>
              <a:gd name="T3" fmla="*/ 0 h 11"/>
              <a:gd name="T4" fmla="*/ 2147483647 w 16"/>
              <a:gd name="T5" fmla="*/ 0 h 11"/>
              <a:gd name="T6" fmla="*/ 2147483647 w 16"/>
              <a:gd name="T7" fmla="*/ 0 h 11"/>
              <a:gd name="T8" fmla="*/ 2147483647 w 16"/>
              <a:gd name="T9" fmla="*/ 0 h 11"/>
              <a:gd name="T10" fmla="*/ 2147483647 w 16"/>
              <a:gd name="T11" fmla="*/ 0 h 11"/>
              <a:gd name="T12" fmla="*/ 2147483647 w 16"/>
              <a:gd name="T13" fmla="*/ 2147483647 h 11"/>
              <a:gd name="T14" fmla="*/ 2147483647 w 16"/>
              <a:gd name="T15" fmla="*/ 2147483647 h 11"/>
              <a:gd name="T16" fmla="*/ 2147483647 w 16"/>
              <a:gd name="T17" fmla="*/ 2147483647 h 11"/>
              <a:gd name="T18" fmla="*/ 0 w 16"/>
              <a:gd name="T19" fmla="*/ 2147483647 h 11"/>
              <a:gd name="T20" fmla="*/ 0 w 16"/>
              <a:gd name="T21" fmla="*/ 2147483647 h 11"/>
              <a:gd name="T22" fmla="*/ 2147483647 w 16"/>
              <a:gd name="T23" fmla="*/ 0 h 11"/>
              <a:gd name="T24" fmla="*/ 2147483647 w 16"/>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1"/>
              <a:gd name="T41" fmla="*/ 16 w 16"/>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1">
                <a:moveTo>
                  <a:pt x="5" y="0"/>
                </a:moveTo>
                <a:lnTo>
                  <a:pt x="5" y="0"/>
                </a:lnTo>
                <a:lnTo>
                  <a:pt x="16" y="0"/>
                </a:lnTo>
                <a:lnTo>
                  <a:pt x="16" y="11"/>
                </a:lnTo>
                <a:lnTo>
                  <a:pt x="5" y="11"/>
                </a:lnTo>
                <a:lnTo>
                  <a:pt x="0" y="11"/>
                </a:lnTo>
                <a:lnTo>
                  <a:pt x="0" y="6"/>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0" name="Freeform 1542"/>
          <p:cNvSpPr>
            <a:spLocks noGrp="1" noSelect="1" noRot="1" noMove="1" noResize="1" noEditPoints="1" noAdjustHandles="1" noChangeArrowheads="1" noChangeShapeType="1" noTextEdit="1"/>
          </p:cNvSpPr>
          <p:nvPr>
            <p:custDataLst>
              <p:tags r:id="rId42"/>
            </p:custDataLst>
          </p:nvPr>
        </p:nvSpPr>
        <p:spPr bwMode="auto">
          <a:xfrm>
            <a:off x="3051176" y="2557463"/>
            <a:ext cx="30162" cy="12700"/>
          </a:xfrm>
          <a:custGeom>
            <a:avLst/>
            <a:gdLst>
              <a:gd name="T0" fmla="*/ 2147483647 w 28"/>
              <a:gd name="T1" fmla="*/ 2147483647 h 11"/>
              <a:gd name="T2" fmla="*/ 2147483647 w 28"/>
              <a:gd name="T3" fmla="*/ 2147483647 h 11"/>
              <a:gd name="T4" fmla="*/ 2147483647 w 28"/>
              <a:gd name="T5" fmla="*/ 2147483647 h 11"/>
              <a:gd name="T6" fmla="*/ 0 w 28"/>
              <a:gd name="T7" fmla="*/ 2147483647 h 11"/>
              <a:gd name="T8" fmla="*/ 0 w 28"/>
              <a:gd name="T9" fmla="*/ 2147483647 h 11"/>
              <a:gd name="T10" fmla="*/ 0 w 28"/>
              <a:gd name="T11" fmla="*/ 0 h 11"/>
              <a:gd name="T12" fmla="*/ 0 w 28"/>
              <a:gd name="T13" fmla="*/ 0 h 11"/>
              <a:gd name="T14" fmla="*/ 0 w 28"/>
              <a:gd name="T15" fmla="*/ 0 h 11"/>
              <a:gd name="T16" fmla="*/ 0 w 28"/>
              <a:gd name="T17" fmla="*/ 2147483647 h 11"/>
              <a:gd name="T18" fmla="*/ 0 w 28"/>
              <a:gd name="T19" fmla="*/ 2147483647 h 11"/>
              <a:gd name="T20" fmla="*/ 2147483647 w 28"/>
              <a:gd name="T21" fmla="*/ 2147483647 h 11"/>
              <a:gd name="T22" fmla="*/ 2147483647 w 28"/>
              <a:gd name="T23" fmla="*/ 2147483647 h 11"/>
              <a:gd name="T24" fmla="*/ 2147483647 w 28"/>
              <a:gd name="T25" fmla="*/ 0 h 11"/>
              <a:gd name="T26" fmla="*/ 2147483647 w 28"/>
              <a:gd name="T27" fmla="*/ 0 h 11"/>
              <a:gd name="T28" fmla="*/ 2147483647 w 28"/>
              <a:gd name="T29" fmla="*/ 2147483647 h 11"/>
              <a:gd name="T30" fmla="*/ 2147483647 w 28"/>
              <a:gd name="T31" fmla="*/ 2147483647 h 11"/>
              <a:gd name="T32" fmla="*/ 2147483647 w 28"/>
              <a:gd name="T33" fmla="*/ 2147483647 h 11"/>
              <a:gd name="T34" fmla="*/ 2147483647 w 28"/>
              <a:gd name="T35" fmla="*/ 2147483647 h 11"/>
              <a:gd name="T36" fmla="*/ 2147483647 w 28"/>
              <a:gd name="T37" fmla="*/ 2147483647 h 1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
              <a:gd name="T58" fmla="*/ 0 h 11"/>
              <a:gd name="T59" fmla="*/ 28 w 28"/>
              <a:gd name="T60" fmla="*/ 11 h 1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 h="11">
                <a:moveTo>
                  <a:pt x="22" y="11"/>
                </a:moveTo>
                <a:lnTo>
                  <a:pt x="22" y="11"/>
                </a:lnTo>
                <a:lnTo>
                  <a:pt x="17" y="11"/>
                </a:lnTo>
                <a:lnTo>
                  <a:pt x="0" y="11"/>
                </a:lnTo>
                <a:lnTo>
                  <a:pt x="0" y="0"/>
                </a:lnTo>
                <a:lnTo>
                  <a:pt x="0" y="5"/>
                </a:lnTo>
                <a:lnTo>
                  <a:pt x="6" y="5"/>
                </a:lnTo>
                <a:lnTo>
                  <a:pt x="17" y="5"/>
                </a:lnTo>
                <a:lnTo>
                  <a:pt x="28" y="0"/>
                </a:lnTo>
                <a:lnTo>
                  <a:pt x="28" y="11"/>
                </a:lnTo>
                <a:lnTo>
                  <a:pt x="22"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1" name="Freeform 1543"/>
          <p:cNvSpPr>
            <a:spLocks noGrp="1" noSelect="1" noRot="1" noMove="1" noResize="1" noEditPoints="1" noAdjustHandles="1" noChangeArrowheads="1" noChangeShapeType="1" noTextEdit="1"/>
          </p:cNvSpPr>
          <p:nvPr>
            <p:custDataLst>
              <p:tags r:id="rId43"/>
            </p:custDataLst>
          </p:nvPr>
        </p:nvSpPr>
        <p:spPr bwMode="auto">
          <a:xfrm>
            <a:off x="3092451" y="2574925"/>
            <a:ext cx="42862" cy="12700"/>
          </a:xfrm>
          <a:custGeom>
            <a:avLst/>
            <a:gdLst>
              <a:gd name="T0" fmla="*/ 0 w 39"/>
              <a:gd name="T1" fmla="*/ 2147483647 h 11"/>
              <a:gd name="T2" fmla="*/ 0 w 39"/>
              <a:gd name="T3" fmla="*/ 2147483647 h 11"/>
              <a:gd name="T4" fmla="*/ 2147483647 w 39"/>
              <a:gd name="T5" fmla="*/ 0 h 11"/>
              <a:gd name="T6" fmla="*/ 2147483647 w 39"/>
              <a:gd name="T7" fmla="*/ 2147483647 h 11"/>
              <a:gd name="T8" fmla="*/ 2147483647 w 39"/>
              <a:gd name="T9" fmla="*/ 2147483647 h 11"/>
              <a:gd name="T10" fmla="*/ 2147483647 w 39"/>
              <a:gd name="T11" fmla="*/ 2147483647 h 11"/>
              <a:gd name="T12" fmla="*/ 2147483647 w 39"/>
              <a:gd name="T13" fmla="*/ 2147483647 h 11"/>
              <a:gd name="T14" fmla="*/ 2147483647 w 39"/>
              <a:gd name="T15" fmla="*/ 2147483647 h 11"/>
              <a:gd name="T16" fmla="*/ 0 w 39"/>
              <a:gd name="T17" fmla="*/ 2147483647 h 11"/>
              <a:gd name="T18" fmla="*/ 0 w 39"/>
              <a:gd name="T19" fmla="*/ 2147483647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
              <a:gd name="T31" fmla="*/ 0 h 11"/>
              <a:gd name="T32" fmla="*/ 39 w 39"/>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 h="11">
                <a:moveTo>
                  <a:pt x="0" y="6"/>
                </a:moveTo>
                <a:lnTo>
                  <a:pt x="0" y="6"/>
                </a:lnTo>
                <a:lnTo>
                  <a:pt x="17" y="0"/>
                </a:lnTo>
                <a:lnTo>
                  <a:pt x="28" y="6"/>
                </a:lnTo>
                <a:lnTo>
                  <a:pt x="39" y="11"/>
                </a:lnTo>
                <a:lnTo>
                  <a:pt x="11" y="11"/>
                </a:lnTo>
                <a:lnTo>
                  <a:pt x="6" y="11"/>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2" name="Freeform 1544"/>
          <p:cNvSpPr>
            <a:spLocks noGrp="1" noSelect="1" noRot="1" noMove="1" noResize="1" noEditPoints="1" noAdjustHandles="1" noChangeArrowheads="1" noChangeShapeType="1" noTextEdit="1"/>
          </p:cNvSpPr>
          <p:nvPr>
            <p:custDataLst>
              <p:tags r:id="rId44"/>
            </p:custDataLst>
          </p:nvPr>
        </p:nvSpPr>
        <p:spPr bwMode="auto">
          <a:xfrm>
            <a:off x="3051176" y="2574925"/>
            <a:ext cx="30162" cy="12700"/>
          </a:xfrm>
          <a:custGeom>
            <a:avLst/>
            <a:gdLst>
              <a:gd name="T0" fmla="*/ 2147483647 w 28"/>
              <a:gd name="T1" fmla="*/ 2147483647 h 11"/>
              <a:gd name="T2" fmla="*/ 2147483647 w 28"/>
              <a:gd name="T3" fmla="*/ 2147483647 h 11"/>
              <a:gd name="T4" fmla="*/ 2147483647 w 28"/>
              <a:gd name="T5" fmla="*/ 2147483647 h 11"/>
              <a:gd name="T6" fmla="*/ 2147483647 w 28"/>
              <a:gd name="T7" fmla="*/ 2147483647 h 11"/>
              <a:gd name="T8" fmla="*/ 0 w 28"/>
              <a:gd name="T9" fmla="*/ 2147483647 h 11"/>
              <a:gd name="T10" fmla="*/ 0 w 28"/>
              <a:gd name="T11" fmla="*/ 2147483647 h 11"/>
              <a:gd name="T12" fmla="*/ 0 w 28"/>
              <a:gd name="T13" fmla="*/ 0 h 11"/>
              <a:gd name="T14" fmla="*/ 2147483647 w 28"/>
              <a:gd name="T15" fmla="*/ 0 h 11"/>
              <a:gd name="T16" fmla="*/ 2147483647 w 28"/>
              <a:gd name="T17" fmla="*/ 0 h 11"/>
              <a:gd name="T18" fmla="*/ 2147483647 w 28"/>
              <a:gd name="T19" fmla="*/ 0 h 11"/>
              <a:gd name="T20" fmla="*/ 2147483647 w 28"/>
              <a:gd name="T21" fmla="*/ 2147483647 h 11"/>
              <a:gd name="T22" fmla="*/ 2147483647 w 28"/>
              <a:gd name="T23" fmla="*/ 2147483647 h 11"/>
              <a:gd name="T24" fmla="*/ 2147483647 w 28"/>
              <a:gd name="T25" fmla="*/ 2147483647 h 11"/>
              <a:gd name="T26" fmla="*/ 2147483647 w 28"/>
              <a:gd name="T27" fmla="*/ 2147483647 h 11"/>
              <a:gd name="T28" fmla="*/ 2147483647 w 28"/>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
              <a:gd name="T46" fmla="*/ 0 h 11"/>
              <a:gd name="T47" fmla="*/ 28 w 28"/>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 h="11">
                <a:moveTo>
                  <a:pt x="22" y="11"/>
                </a:moveTo>
                <a:lnTo>
                  <a:pt x="22" y="11"/>
                </a:lnTo>
                <a:lnTo>
                  <a:pt x="22" y="6"/>
                </a:lnTo>
                <a:lnTo>
                  <a:pt x="11" y="6"/>
                </a:lnTo>
                <a:lnTo>
                  <a:pt x="0" y="6"/>
                </a:lnTo>
                <a:lnTo>
                  <a:pt x="0" y="0"/>
                </a:lnTo>
                <a:lnTo>
                  <a:pt x="11" y="0"/>
                </a:lnTo>
                <a:lnTo>
                  <a:pt x="28" y="0"/>
                </a:lnTo>
                <a:lnTo>
                  <a:pt x="28" y="6"/>
                </a:lnTo>
                <a:lnTo>
                  <a:pt x="28" y="11"/>
                </a:lnTo>
                <a:lnTo>
                  <a:pt x="22"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3" name="Freeform 1545"/>
          <p:cNvSpPr>
            <a:spLocks noGrp="1" noSelect="1" noRot="1" noMove="1" noResize="1" noEditPoints="1" noAdjustHandles="1" noChangeArrowheads="1" noChangeShapeType="1" noTextEdit="1"/>
          </p:cNvSpPr>
          <p:nvPr>
            <p:custDataLst>
              <p:tags r:id="rId45"/>
            </p:custDataLst>
          </p:nvPr>
        </p:nvSpPr>
        <p:spPr bwMode="auto">
          <a:xfrm>
            <a:off x="3098801" y="2593976"/>
            <a:ext cx="36512" cy="11113"/>
          </a:xfrm>
          <a:custGeom>
            <a:avLst/>
            <a:gdLst>
              <a:gd name="T0" fmla="*/ 2147483647 w 33"/>
              <a:gd name="T1" fmla="*/ 2147483647 h 10"/>
              <a:gd name="T2" fmla="*/ 2147483647 w 33"/>
              <a:gd name="T3" fmla="*/ 2147483647 h 10"/>
              <a:gd name="T4" fmla="*/ 2147483647 w 33"/>
              <a:gd name="T5" fmla="*/ 2147483647 h 10"/>
              <a:gd name="T6" fmla="*/ 0 w 33"/>
              <a:gd name="T7" fmla="*/ 2147483647 h 10"/>
              <a:gd name="T8" fmla="*/ 0 w 33"/>
              <a:gd name="T9" fmla="*/ 2147483647 h 10"/>
              <a:gd name="T10" fmla="*/ 0 w 33"/>
              <a:gd name="T11" fmla="*/ 0 h 10"/>
              <a:gd name="T12" fmla="*/ 0 w 33"/>
              <a:gd name="T13" fmla="*/ 0 h 10"/>
              <a:gd name="T14" fmla="*/ 2147483647 w 33"/>
              <a:gd name="T15" fmla="*/ 0 h 10"/>
              <a:gd name="T16" fmla="*/ 2147483647 w 33"/>
              <a:gd name="T17" fmla="*/ 0 h 10"/>
              <a:gd name="T18" fmla="*/ 2147483647 w 33"/>
              <a:gd name="T19" fmla="*/ 0 h 10"/>
              <a:gd name="T20" fmla="*/ 2147483647 w 33"/>
              <a:gd name="T21" fmla="*/ 0 h 10"/>
              <a:gd name="T22" fmla="*/ 2147483647 w 33"/>
              <a:gd name="T23" fmla="*/ 2147483647 h 10"/>
              <a:gd name="T24" fmla="*/ 2147483647 w 33"/>
              <a:gd name="T25" fmla="*/ 2147483647 h 10"/>
              <a:gd name="T26" fmla="*/ 2147483647 w 33"/>
              <a:gd name="T27" fmla="*/ 2147483647 h 10"/>
              <a:gd name="T28" fmla="*/ 2147483647 w 33"/>
              <a:gd name="T29" fmla="*/ 2147483647 h 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0"/>
              <a:gd name="T47" fmla="*/ 33 w 33"/>
              <a:gd name="T48" fmla="*/ 10 h 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0">
                <a:moveTo>
                  <a:pt x="27" y="10"/>
                </a:moveTo>
                <a:lnTo>
                  <a:pt x="27" y="10"/>
                </a:lnTo>
                <a:lnTo>
                  <a:pt x="16" y="5"/>
                </a:lnTo>
                <a:lnTo>
                  <a:pt x="0" y="10"/>
                </a:lnTo>
                <a:lnTo>
                  <a:pt x="0" y="0"/>
                </a:lnTo>
                <a:lnTo>
                  <a:pt x="5" y="0"/>
                </a:lnTo>
                <a:lnTo>
                  <a:pt x="11" y="0"/>
                </a:lnTo>
                <a:lnTo>
                  <a:pt x="22" y="5"/>
                </a:lnTo>
                <a:lnTo>
                  <a:pt x="33" y="5"/>
                </a:lnTo>
                <a:lnTo>
                  <a:pt x="27"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4" name="Freeform 1546"/>
          <p:cNvSpPr>
            <a:spLocks noGrp="1" noSelect="1" noRot="1" noMove="1" noResize="1" noEditPoints="1" noAdjustHandles="1" noChangeArrowheads="1" noChangeShapeType="1" noTextEdit="1"/>
          </p:cNvSpPr>
          <p:nvPr>
            <p:custDataLst>
              <p:tags r:id="rId46"/>
            </p:custDataLst>
          </p:nvPr>
        </p:nvSpPr>
        <p:spPr bwMode="auto">
          <a:xfrm>
            <a:off x="3051176" y="2593976"/>
            <a:ext cx="36512" cy="11113"/>
          </a:xfrm>
          <a:custGeom>
            <a:avLst/>
            <a:gdLst>
              <a:gd name="T0" fmla="*/ 0 w 33"/>
              <a:gd name="T1" fmla="*/ 2147483647 h 10"/>
              <a:gd name="T2" fmla="*/ 0 w 33"/>
              <a:gd name="T3" fmla="*/ 2147483647 h 10"/>
              <a:gd name="T4" fmla="*/ 0 w 33"/>
              <a:gd name="T5" fmla="*/ 0 h 10"/>
              <a:gd name="T6" fmla="*/ 2147483647 w 33"/>
              <a:gd name="T7" fmla="*/ 0 h 10"/>
              <a:gd name="T8" fmla="*/ 2147483647 w 33"/>
              <a:gd name="T9" fmla="*/ 0 h 10"/>
              <a:gd name="T10" fmla="*/ 2147483647 w 33"/>
              <a:gd name="T11" fmla="*/ 0 h 10"/>
              <a:gd name="T12" fmla="*/ 2147483647 w 33"/>
              <a:gd name="T13" fmla="*/ 2147483647 h 10"/>
              <a:gd name="T14" fmla="*/ 2147483647 w 33"/>
              <a:gd name="T15" fmla="*/ 2147483647 h 10"/>
              <a:gd name="T16" fmla="*/ 2147483647 w 33"/>
              <a:gd name="T17" fmla="*/ 2147483647 h 10"/>
              <a:gd name="T18" fmla="*/ 0 w 33"/>
              <a:gd name="T19" fmla="*/ 2147483647 h 10"/>
              <a:gd name="T20" fmla="*/ 0 w 33"/>
              <a:gd name="T21" fmla="*/ 2147483647 h 1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10"/>
              <a:gd name="T35" fmla="*/ 33 w 33"/>
              <a:gd name="T36" fmla="*/ 10 h 1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10">
                <a:moveTo>
                  <a:pt x="0" y="5"/>
                </a:moveTo>
                <a:lnTo>
                  <a:pt x="0" y="5"/>
                </a:lnTo>
                <a:lnTo>
                  <a:pt x="0" y="0"/>
                </a:lnTo>
                <a:lnTo>
                  <a:pt x="11" y="0"/>
                </a:lnTo>
                <a:lnTo>
                  <a:pt x="33" y="0"/>
                </a:lnTo>
                <a:lnTo>
                  <a:pt x="33" y="10"/>
                </a:lnTo>
                <a:lnTo>
                  <a:pt x="22" y="5"/>
                </a:lnTo>
                <a:lnTo>
                  <a:pt x="11" y="5"/>
                </a:lnTo>
                <a:lnTo>
                  <a:pt x="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5" name="Freeform 1547"/>
          <p:cNvSpPr>
            <a:spLocks noGrp="1" noSelect="1" noRot="1" noMove="1" noResize="1" noEditPoints="1" noAdjustHandles="1" noChangeArrowheads="1" noChangeShapeType="1" noTextEdit="1"/>
          </p:cNvSpPr>
          <p:nvPr>
            <p:custDataLst>
              <p:tags r:id="rId47"/>
            </p:custDataLst>
          </p:nvPr>
        </p:nvSpPr>
        <p:spPr bwMode="auto">
          <a:xfrm>
            <a:off x="3111501" y="2611438"/>
            <a:ext cx="30162" cy="12700"/>
          </a:xfrm>
          <a:custGeom>
            <a:avLst/>
            <a:gdLst>
              <a:gd name="T0" fmla="*/ 0 w 27"/>
              <a:gd name="T1" fmla="*/ 0 h 11"/>
              <a:gd name="T2" fmla="*/ 0 w 27"/>
              <a:gd name="T3" fmla="*/ 0 h 11"/>
              <a:gd name="T4" fmla="*/ 2147483647 w 27"/>
              <a:gd name="T5" fmla="*/ 0 h 11"/>
              <a:gd name="T6" fmla="*/ 2147483647 w 27"/>
              <a:gd name="T7" fmla="*/ 0 h 11"/>
              <a:gd name="T8" fmla="*/ 2147483647 w 27"/>
              <a:gd name="T9" fmla="*/ 0 h 11"/>
              <a:gd name="T10" fmla="*/ 2147483647 w 27"/>
              <a:gd name="T11" fmla="*/ 0 h 11"/>
              <a:gd name="T12" fmla="*/ 2147483647 w 27"/>
              <a:gd name="T13" fmla="*/ 2147483647 h 11"/>
              <a:gd name="T14" fmla="*/ 2147483647 w 27"/>
              <a:gd name="T15" fmla="*/ 2147483647 h 11"/>
              <a:gd name="T16" fmla="*/ 2147483647 w 27"/>
              <a:gd name="T17" fmla="*/ 2147483647 h 11"/>
              <a:gd name="T18" fmla="*/ 0 w 27"/>
              <a:gd name="T19" fmla="*/ 0 h 11"/>
              <a:gd name="T20" fmla="*/ 0 w 27"/>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
              <a:gd name="T34" fmla="*/ 0 h 11"/>
              <a:gd name="T35" fmla="*/ 27 w 27"/>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 h="11">
                <a:moveTo>
                  <a:pt x="0" y="0"/>
                </a:moveTo>
                <a:lnTo>
                  <a:pt x="0" y="0"/>
                </a:lnTo>
                <a:lnTo>
                  <a:pt x="5" y="0"/>
                </a:lnTo>
                <a:lnTo>
                  <a:pt x="16" y="0"/>
                </a:lnTo>
                <a:lnTo>
                  <a:pt x="27" y="0"/>
                </a:lnTo>
                <a:lnTo>
                  <a:pt x="27" y="5"/>
                </a:lnTo>
                <a:lnTo>
                  <a:pt x="16" y="11"/>
                </a:lnTo>
                <a:lnTo>
                  <a:pt x="5"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6" name="Freeform 1548"/>
          <p:cNvSpPr>
            <a:spLocks noGrp="1" noSelect="1" noRot="1" noMove="1" noResize="1" noEditPoints="1" noAdjustHandles="1" noChangeArrowheads="1" noChangeShapeType="1" noTextEdit="1"/>
          </p:cNvSpPr>
          <p:nvPr>
            <p:custDataLst>
              <p:tags r:id="rId48"/>
            </p:custDataLst>
          </p:nvPr>
        </p:nvSpPr>
        <p:spPr bwMode="auto">
          <a:xfrm>
            <a:off x="3051176" y="2605088"/>
            <a:ext cx="36512" cy="19050"/>
          </a:xfrm>
          <a:custGeom>
            <a:avLst/>
            <a:gdLst>
              <a:gd name="T0" fmla="*/ 2147483647 w 33"/>
              <a:gd name="T1" fmla="*/ 2147483647 h 17"/>
              <a:gd name="T2" fmla="*/ 2147483647 w 33"/>
              <a:gd name="T3" fmla="*/ 2147483647 h 17"/>
              <a:gd name="T4" fmla="*/ 2147483647 w 33"/>
              <a:gd name="T5" fmla="*/ 2147483647 h 17"/>
              <a:gd name="T6" fmla="*/ 2147483647 w 33"/>
              <a:gd name="T7" fmla="*/ 2147483647 h 17"/>
              <a:gd name="T8" fmla="*/ 0 w 33"/>
              <a:gd name="T9" fmla="*/ 2147483647 h 17"/>
              <a:gd name="T10" fmla="*/ 0 w 33"/>
              <a:gd name="T11" fmla="*/ 2147483647 h 17"/>
              <a:gd name="T12" fmla="*/ 0 w 33"/>
              <a:gd name="T13" fmla="*/ 2147483647 h 17"/>
              <a:gd name="T14" fmla="*/ 2147483647 w 33"/>
              <a:gd name="T15" fmla="*/ 0 h 17"/>
              <a:gd name="T16" fmla="*/ 2147483647 w 33"/>
              <a:gd name="T17" fmla="*/ 2147483647 h 17"/>
              <a:gd name="T18" fmla="*/ 2147483647 w 33"/>
              <a:gd name="T19" fmla="*/ 2147483647 h 17"/>
              <a:gd name="T20" fmla="*/ 2147483647 w 33"/>
              <a:gd name="T21" fmla="*/ 2147483647 h 17"/>
              <a:gd name="T22" fmla="*/ 2147483647 w 33"/>
              <a:gd name="T23" fmla="*/ 2147483647 h 17"/>
              <a:gd name="T24" fmla="*/ 2147483647 w 33"/>
              <a:gd name="T25" fmla="*/ 2147483647 h 17"/>
              <a:gd name="T26" fmla="*/ 2147483647 w 33"/>
              <a:gd name="T27" fmla="*/ 2147483647 h 17"/>
              <a:gd name="T28" fmla="*/ 2147483647 w 33"/>
              <a:gd name="T29" fmla="*/ 2147483647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7"/>
              <a:gd name="T47" fmla="*/ 33 w 33"/>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7">
                <a:moveTo>
                  <a:pt x="33" y="17"/>
                </a:moveTo>
                <a:lnTo>
                  <a:pt x="33" y="17"/>
                </a:lnTo>
                <a:lnTo>
                  <a:pt x="28" y="11"/>
                </a:lnTo>
                <a:lnTo>
                  <a:pt x="17" y="6"/>
                </a:lnTo>
                <a:lnTo>
                  <a:pt x="0" y="11"/>
                </a:lnTo>
                <a:lnTo>
                  <a:pt x="0" y="6"/>
                </a:lnTo>
                <a:lnTo>
                  <a:pt x="11" y="0"/>
                </a:lnTo>
                <a:lnTo>
                  <a:pt x="33" y="6"/>
                </a:lnTo>
                <a:lnTo>
                  <a:pt x="33" y="11"/>
                </a:lnTo>
                <a:lnTo>
                  <a:pt x="33"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7" name="Freeform 1549"/>
          <p:cNvSpPr>
            <a:spLocks noGrp="1" noSelect="1" noRot="1" noMove="1" noResize="1" noEditPoints="1" noAdjustHandles="1" noChangeArrowheads="1" noChangeShapeType="1" noTextEdit="1"/>
          </p:cNvSpPr>
          <p:nvPr>
            <p:custDataLst>
              <p:tags r:id="rId49"/>
            </p:custDataLst>
          </p:nvPr>
        </p:nvSpPr>
        <p:spPr bwMode="auto">
          <a:xfrm>
            <a:off x="3092451" y="2624138"/>
            <a:ext cx="42862" cy="11112"/>
          </a:xfrm>
          <a:custGeom>
            <a:avLst/>
            <a:gdLst>
              <a:gd name="T0" fmla="*/ 2147483647 w 39"/>
              <a:gd name="T1" fmla="*/ 0 h 11"/>
              <a:gd name="T2" fmla="*/ 2147483647 w 39"/>
              <a:gd name="T3" fmla="*/ 0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0 w 39"/>
              <a:gd name="T15" fmla="*/ 2147483647 h 11"/>
              <a:gd name="T16" fmla="*/ 2147483647 w 39"/>
              <a:gd name="T17" fmla="*/ 0 h 11"/>
              <a:gd name="T18" fmla="*/ 2147483647 w 39"/>
              <a:gd name="T19" fmla="*/ 0 h 11"/>
              <a:gd name="T20" fmla="*/ 2147483647 w 39"/>
              <a:gd name="T21" fmla="*/ 2147483647 h 11"/>
              <a:gd name="T22" fmla="*/ 2147483647 w 39"/>
              <a:gd name="T23" fmla="*/ 0 h 11"/>
              <a:gd name="T24" fmla="*/ 2147483647 w 39"/>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9" y="0"/>
                </a:moveTo>
                <a:lnTo>
                  <a:pt x="39" y="0"/>
                </a:lnTo>
                <a:lnTo>
                  <a:pt x="33" y="11"/>
                </a:lnTo>
                <a:lnTo>
                  <a:pt x="22" y="11"/>
                </a:lnTo>
                <a:lnTo>
                  <a:pt x="11" y="11"/>
                </a:lnTo>
                <a:lnTo>
                  <a:pt x="0" y="11"/>
                </a:lnTo>
                <a:lnTo>
                  <a:pt x="0" y="5"/>
                </a:lnTo>
                <a:lnTo>
                  <a:pt x="6" y="0"/>
                </a:lnTo>
                <a:lnTo>
                  <a:pt x="17" y="0"/>
                </a:lnTo>
                <a:lnTo>
                  <a:pt x="28" y="5"/>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8" name="Freeform 1550"/>
          <p:cNvSpPr>
            <a:spLocks noGrp="1" noSelect="1" noRot="1" noMove="1" noResize="1" noEditPoints="1" noAdjustHandles="1" noChangeArrowheads="1" noChangeShapeType="1" noTextEdit="1"/>
          </p:cNvSpPr>
          <p:nvPr>
            <p:custDataLst>
              <p:tags r:id="rId50"/>
            </p:custDataLst>
          </p:nvPr>
        </p:nvSpPr>
        <p:spPr bwMode="auto">
          <a:xfrm>
            <a:off x="3051176" y="2641600"/>
            <a:ext cx="36512" cy="6350"/>
          </a:xfrm>
          <a:custGeom>
            <a:avLst/>
            <a:gdLst>
              <a:gd name="T0" fmla="*/ 0 w 33"/>
              <a:gd name="T1" fmla="*/ 0 h 6"/>
              <a:gd name="T2" fmla="*/ 0 w 33"/>
              <a:gd name="T3" fmla="*/ 0 h 6"/>
              <a:gd name="T4" fmla="*/ 2147483647 w 33"/>
              <a:gd name="T5" fmla="*/ 0 h 6"/>
              <a:gd name="T6" fmla="*/ 2147483647 w 33"/>
              <a:gd name="T7" fmla="*/ 0 h 6"/>
              <a:gd name="T8" fmla="*/ 2147483647 w 33"/>
              <a:gd name="T9" fmla="*/ 0 h 6"/>
              <a:gd name="T10" fmla="*/ 2147483647 w 33"/>
              <a:gd name="T11" fmla="*/ 2147483647 h 6"/>
              <a:gd name="T12" fmla="*/ 2147483647 w 33"/>
              <a:gd name="T13" fmla="*/ 2147483647 h 6"/>
              <a:gd name="T14" fmla="*/ 2147483647 w 33"/>
              <a:gd name="T15" fmla="*/ 2147483647 h 6"/>
              <a:gd name="T16" fmla="*/ 2147483647 w 33"/>
              <a:gd name="T17" fmla="*/ 2147483647 h 6"/>
              <a:gd name="T18" fmla="*/ 2147483647 w 33"/>
              <a:gd name="T19" fmla="*/ 2147483647 h 6"/>
              <a:gd name="T20" fmla="*/ 2147483647 w 33"/>
              <a:gd name="T21" fmla="*/ 2147483647 h 6"/>
              <a:gd name="T22" fmla="*/ 0 w 33"/>
              <a:gd name="T23" fmla="*/ 2147483647 h 6"/>
              <a:gd name="T24" fmla="*/ 0 w 33"/>
              <a:gd name="T25" fmla="*/ 0 h 6"/>
              <a:gd name="T26" fmla="*/ 0 w 33"/>
              <a:gd name="T27" fmla="*/ 0 h 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6"/>
              <a:gd name="T44" fmla="*/ 33 w 33"/>
              <a:gd name="T45" fmla="*/ 6 h 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6">
                <a:moveTo>
                  <a:pt x="0" y="0"/>
                </a:moveTo>
                <a:lnTo>
                  <a:pt x="0" y="0"/>
                </a:lnTo>
                <a:lnTo>
                  <a:pt x="6" y="0"/>
                </a:lnTo>
                <a:lnTo>
                  <a:pt x="22" y="0"/>
                </a:lnTo>
                <a:lnTo>
                  <a:pt x="33" y="0"/>
                </a:lnTo>
                <a:lnTo>
                  <a:pt x="33" y="6"/>
                </a:lnTo>
                <a:lnTo>
                  <a:pt x="28" y="6"/>
                </a:lnTo>
                <a:lnTo>
                  <a:pt x="17" y="6"/>
                </a:lnTo>
                <a:lnTo>
                  <a:pt x="6" y="6"/>
                </a:lnTo>
                <a:lnTo>
                  <a:pt x="0" y="6"/>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39" name="Freeform 1551"/>
          <p:cNvSpPr>
            <a:spLocks noGrp="1" noSelect="1" noRot="1" noMove="1" noResize="1" noEditPoints="1" noAdjustHandles="1" noChangeArrowheads="1" noChangeShapeType="1" noTextEdit="1"/>
          </p:cNvSpPr>
          <p:nvPr>
            <p:custDataLst>
              <p:tags r:id="rId51"/>
            </p:custDataLst>
          </p:nvPr>
        </p:nvSpPr>
        <p:spPr bwMode="auto">
          <a:xfrm>
            <a:off x="3092451" y="2641600"/>
            <a:ext cx="31750"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0 w 28"/>
              <a:gd name="T11" fmla="*/ 2147483647 h 11"/>
              <a:gd name="T12" fmla="*/ 0 w 28"/>
              <a:gd name="T13" fmla="*/ 2147483647 h 11"/>
              <a:gd name="T14" fmla="*/ 0 w 28"/>
              <a:gd name="T15" fmla="*/ 0 h 11"/>
              <a:gd name="T16" fmla="*/ 2147483647 w 28"/>
              <a:gd name="T17" fmla="*/ 0 h 11"/>
              <a:gd name="T18" fmla="*/ 2147483647 w 28"/>
              <a:gd name="T19" fmla="*/ 0 h 11"/>
              <a:gd name="T20" fmla="*/ 2147483647 w 28"/>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11"/>
              <a:gd name="T35" fmla="*/ 28 w 28"/>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11">
                <a:moveTo>
                  <a:pt x="28" y="0"/>
                </a:moveTo>
                <a:lnTo>
                  <a:pt x="28" y="0"/>
                </a:lnTo>
                <a:lnTo>
                  <a:pt x="28" y="11"/>
                </a:lnTo>
                <a:lnTo>
                  <a:pt x="11" y="6"/>
                </a:lnTo>
                <a:lnTo>
                  <a:pt x="0" y="6"/>
                </a:lnTo>
                <a:lnTo>
                  <a:pt x="0" y="0"/>
                </a:lnTo>
                <a:lnTo>
                  <a:pt x="11"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0" name="Freeform 1552"/>
          <p:cNvSpPr>
            <a:spLocks noGrp="1" noSelect="1" noRot="1" noMove="1" noResize="1" noEditPoints="1" noAdjustHandles="1" noChangeArrowheads="1" noChangeShapeType="1" noTextEdit="1"/>
          </p:cNvSpPr>
          <p:nvPr>
            <p:custDataLst>
              <p:tags r:id="rId52"/>
            </p:custDataLst>
          </p:nvPr>
        </p:nvSpPr>
        <p:spPr bwMode="auto">
          <a:xfrm>
            <a:off x="3038476" y="2654301"/>
            <a:ext cx="42862" cy="11113"/>
          </a:xfrm>
          <a:custGeom>
            <a:avLst/>
            <a:gdLst>
              <a:gd name="T0" fmla="*/ 2147483647 w 39"/>
              <a:gd name="T1" fmla="*/ 2147483647 h 11"/>
              <a:gd name="T2" fmla="*/ 2147483647 w 39"/>
              <a:gd name="T3" fmla="*/ 2147483647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2147483647 w 39"/>
              <a:gd name="T15" fmla="*/ 0 h 11"/>
              <a:gd name="T16" fmla="*/ 2147483647 w 39"/>
              <a:gd name="T17" fmla="*/ 0 h 11"/>
              <a:gd name="T18" fmla="*/ 2147483647 w 39"/>
              <a:gd name="T19" fmla="*/ 2147483647 h 11"/>
              <a:gd name="T20" fmla="*/ 2147483647 w 39"/>
              <a:gd name="T21" fmla="*/ 2147483647 h 11"/>
              <a:gd name="T22" fmla="*/ 2147483647 w 39"/>
              <a:gd name="T23" fmla="*/ 2147483647 h 11"/>
              <a:gd name="T24" fmla="*/ 2147483647 w 39"/>
              <a:gd name="T25" fmla="*/ 2147483647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3" y="11"/>
                </a:moveTo>
                <a:lnTo>
                  <a:pt x="33" y="11"/>
                </a:lnTo>
                <a:lnTo>
                  <a:pt x="28" y="11"/>
                </a:lnTo>
                <a:lnTo>
                  <a:pt x="17" y="11"/>
                </a:lnTo>
                <a:lnTo>
                  <a:pt x="6" y="11"/>
                </a:lnTo>
                <a:lnTo>
                  <a:pt x="0" y="6"/>
                </a:lnTo>
                <a:lnTo>
                  <a:pt x="6" y="0"/>
                </a:lnTo>
                <a:lnTo>
                  <a:pt x="22" y="0"/>
                </a:lnTo>
                <a:lnTo>
                  <a:pt x="33" y="6"/>
                </a:lnTo>
                <a:lnTo>
                  <a:pt x="39" y="6"/>
                </a:lnTo>
                <a:lnTo>
                  <a:pt x="33"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1" name="Freeform 1553"/>
          <p:cNvSpPr>
            <a:spLocks noGrp="1" noSelect="1" noRot="1" noMove="1" noResize="1" noEditPoints="1" noAdjustHandles="1" noChangeArrowheads="1" noChangeShapeType="1" noTextEdit="1"/>
          </p:cNvSpPr>
          <p:nvPr>
            <p:custDataLst>
              <p:tags r:id="rId53"/>
            </p:custDataLst>
          </p:nvPr>
        </p:nvSpPr>
        <p:spPr bwMode="auto">
          <a:xfrm>
            <a:off x="3098801" y="2654301"/>
            <a:ext cx="36512" cy="11113"/>
          </a:xfrm>
          <a:custGeom>
            <a:avLst/>
            <a:gdLst>
              <a:gd name="T0" fmla="*/ 0 w 33"/>
              <a:gd name="T1" fmla="*/ 2147483647 h 11"/>
              <a:gd name="T2" fmla="*/ 0 w 33"/>
              <a:gd name="T3" fmla="*/ 2147483647 h 11"/>
              <a:gd name="T4" fmla="*/ 0 w 33"/>
              <a:gd name="T5" fmla="*/ 2147483647 h 11"/>
              <a:gd name="T6" fmla="*/ 2147483647 w 33"/>
              <a:gd name="T7" fmla="*/ 2147483647 h 11"/>
              <a:gd name="T8" fmla="*/ 2147483647 w 33"/>
              <a:gd name="T9" fmla="*/ 0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2147483647 w 33"/>
              <a:gd name="T23" fmla="*/ 2147483647 h 11"/>
              <a:gd name="T24" fmla="*/ 0 w 33"/>
              <a:gd name="T25" fmla="*/ 2147483647 h 11"/>
              <a:gd name="T26" fmla="*/ 0 w 33"/>
              <a:gd name="T27" fmla="*/ 2147483647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11"/>
                </a:moveTo>
                <a:lnTo>
                  <a:pt x="0" y="11"/>
                </a:lnTo>
                <a:lnTo>
                  <a:pt x="0" y="6"/>
                </a:lnTo>
                <a:lnTo>
                  <a:pt x="5" y="6"/>
                </a:lnTo>
                <a:lnTo>
                  <a:pt x="16" y="0"/>
                </a:lnTo>
                <a:lnTo>
                  <a:pt x="27" y="6"/>
                </a:lnTo>
                <a:lnTo>
                  <a:pt x="33" y="6"/>
                </a:lnTo>
                <a:lnTo>
                  <a:pt x="33" y="11"/>
                </a:lnTo>
                <a:lnTo>
                  <a:pt x="27" y="11"/>
                </a:lnTo>
                <a:lnTo>
                  <a:pt x="16" y="11"/>
                </a:lnTo>
                <a:lnTo>
                  <a:pt x="11"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2" name="Freeform 1554"/>
          <p:cNvSpPr>
            <a:spLocks noGrp="1" noSelect="1" noRot="1" noMove="1" noResize="1" noEditPoints="1" noAdjustHandles="1" noChangeArrowheads="1" noChangeShapeType="1" noTextEdit="1"/>
          </p:cNvSpPr>
          <p:nvPr>
            <p:custDataLst>
              <p:tags r:id="rId54"/>
            </p:custDataLst>
          </p:nvPr>
        </p:nvSpPr>
        <p:spPr bwMode="auto">
          <a:xfrm>
            <a:off x="3092451" y="2671763"/>
            <a:ext cx="61912" cy="12700"/>
          </a:xfrm>
          <a:custGeom>
            <a:avLst/>
            <a:gdLst>
              <a:gd name="T0" fmla="*/ 2147483647 w 55"/>
              <a:gd name="T1" fmla="*/ 2147483647 h 11"/>
              <a:gd name="T2" fmla="*/ 2147483647 w 55"/>
              <a:gd name="T3" fmla="*/ 2147483647 h 11"/>
              <a:gd name="T4" fmla="*/ 2147483647 w 55"/>
              <a:gd name="T5" fmla="*/ 2147483647 h 11"/>
              <a:gd name="T6" fmla="*/ 2147483647 w 55"/>
              <a:gd name="T7" fmla="*/ 2147483647 h 11"/>
              <a:gd name="T8" fmla="*/ 0 w 55"/>
              <a:gd name="T9" fmla="*/ 0 h 11"/>
              <a:gd name="T10" fmla="*/ 0 w 55"/>
              <a:gd name="T11" fmla="*/ 0 h 11"/>
              <a:gd name="T12" fmla="*/ 2147483647 w 55"/>
              <a:gd name="T13" fmla="*/ 0 h 11"/>
              <a:gd name="T14" fmla="*/ 2147483647 w 55"/>
              <a:gd name="T15" fmla="*/ 2147483647 h 11"/>
              <a:gd name="T16" fmla="*/ 2147483647 w 55"/>
              <a:gd name="T17" fmla="*/ 2147483647 h 11"/>
              <a:gd name="T18" fmla="*/ 2147483647 w 55"/>
              <a:gd name="T19" fmla="*/ 2147483647 h 11"/>
              <a:gd name="T20" fmla="*/ 2147483647 w 55"/>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1"/>
              <a:gd name="T35" fmla="*/ 55 w 55"/>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1">
                <a:moveTo>
                  <a:pt x="55" y="11"/>
                </a:moveTo>
                <a:lnTo>
                  <a:pt x="55" y="11"/>
                </a:lnTo>
                <a:lnTo>
                  <a:pt x="28" y="11"/>
                </a:lnTo>
                <a:lnTo>
                  <a:pt x="11" y="11"/>
                </a:lnTo>
                <a:lnTo>
                  <a:pt x="0" y="0"/>
                </a:lnTo>
                <a:lnTo>
                  <a:pt x="28" y="0"/>
                </a:lnTo>
                <a:lnTo>
                  <a:pt x="44" y="5"/>
                </a:lnTo>
                <a:lnTo>
                  <a:pt x="50" y="5"/>
                </a:lnTo>
                <a:lnTo>
                  <a:pt x="55"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3" name="Freeform 1555"/>
          <p:cNvSpPr>
            <a:spLocks noGrp="1" noSelect="1" noRot="1" noMove="1" noResize="1" noEditPoints="1" noAdjustHandles="1" noChangeArrowheads="1" noChangeShapeType="1" noTextEdit="1"/>
          </p:cNvSpPr>
          <p:nvPr>
            <p:custDataLst>
              <p:tags r:id="rId55"/>
            </p:custDataLst>
          </p:nvPr>
        </p:nvSpPr>
        <p:spPr bwMode="auto">
          <a:xfrm>
            <a:off x="3051176" y="2671763"/>
            <a:ext cx="36512" cy="12700"/>
          </a:xfrm>
          <a:custGeom>
            <a:avLst/>
            <a:gdLst>
              <a:gd name="T0" fmla="*/ 0 w 33"/>
              <a:gd name="T1" fmla="*/ 0 h 11"/>
              <a:gd name="T2" fmla="*/ 0 w 33"/>
              <a:gd name="T3" fmla="*/ 0 h 11"/>
              <a:gd name="T4" fmla="*/ 2147483647 w 33"/>
              <a:gd name="T5" fmla="*/ 0 h 11"/>
              <a:gd name="T6" fmla="*/ 2147483647 w 33"/>
              <a:gd name="T7" fmla="*/ 0 h 11"/>
              <a:gd name="T8" fmla="*/ 2147483647 w 33"/>
              <a:gd name="T9" fmla="*/ 0 h 11"/>
              <a:gd name="T10" fmla="*/ 2147483647 w 33"/>
              <a:gd name="T11" fmla="*/ 0 h 11"/>
              <a:gd name="T12" fmla="*/ 2147483647 w 33"/>
              <a:gd name="T13" fmla="*/ 0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0 h 11"/>
              <a:gd name="T24" fmla="*/ 0 w 33"/>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0" y="0"/>
                </a:moveTo>
                <a:lnTo>
                  <a:pt x="0" y="0"/>
                </a:lnTo>
                <a:lnTo>
                  <a:pt x="11" y="0"/>
                </a:lnTo>
                <a:lnTo>
                  <a:pt x="17" y="0"/>
                </a:lnTo>
                <a:lnTo>
                  <a:pt x="28" y="0"/>
                </a:lnTo>
                <a:lnTo>
                  <a:pt x="33" y="0"/>
                </a:lnTo>
                <a:lnTo>
                  <a:pt x="33" y="5"/>
                </a:lnTo>
                <a:lnTo>
                  <a:pt x="17" y="11"/>
                </a:lnTo>
                <a:lnTo>
                  <a:pt x="6"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4" name="Freeform 1556"/>
          <p:cNvSpPr>
            <a:spLocks noGrp="1" noSelect="1" noRot="1" noMove="1" noResize="1" noEditPoints="1" noAdjustHandles="1" noChangeArrowheads="1" noChangeShapeType="1" noTextEdit="1"/>
          </p:cNvSpPr>
          <p:nvPr>
            <p:custDataLst>
              <p:tags r:id="rId56"/>
            </p:custDataLst>
          </p:nvPr>
        </p:nvSpPr>
        <p:spPr bwMode="auto">
          <a:xfrm>
            <a:off x="3092451" y="2690813"/>
            <a:ext cx="61912" cy="6350"/>
          </a:xfrm>
          <a:custGeom>
            <a:avLst/>
            <a:gdLst>
              <a:gd name="T0" fmla="*/ 2147483647 w 55"/>
              <a:gd name="T1" fmla="*/ 2147483647 h 6"/>
              <a:gd name="T2" fmla="*/ 2147483647 w 55"/>
              <a:gd name="T3" fmla="*/ 2147483647 h 6"/>
              <a:gd name="T4" fmla="*/ 2147483647 w 55"/>
              <a:gd name="T5" fmla="*/ 2147483647 h 6"/>
              <a:gd name="T6" fmla="*/ 2147483647 w 55"/>
              <a:gd name="T7" fmla="*/ 2147483647 h 6"/>
              <a:gd name="T8" fmla="*/ 2147483647 w 55"/>
              <a:gd name="T9" fmla="*/ 2147483647 h 6"/>
              <a:gd name="T10" fmla="*/ 0 w 55"/>
              <a:gd name="T11" fmla="*/ 0 h 6"/>
              <a:gd name="T12" fmla="*/ 0 w 55"/>
              <a:gd name="T13" fmla="*/ 0 h 6"/>
              <a:gd name="T14" fmla="*/ 2147483647 w 55"/>
              <a:gd name="T15" fmla="*/ 0 h 6"/>
              <a:gd name="T16" fmla="*/ 2147483647 w 55"/>
              <a:gd name="T17" fmla="*/ 0 h 6"/>
              <a:gd name="T18" fmla="*/ 2147483647 w 55"/>
              <a:gd name="T19" fmla="*/ 2147483647 h 6"/>
              <a:gd name="T20" fmla="*/ 2147483647 w 55"/>
              <a:gd name="T21" fmla="*/ 2147483647 h 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6"/>
              <a:gd name="T35" fmla="*/ 55 w 55"/>
              <a:gd name="T36" fmla="*/ 6 h 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6">
                <a:moveTo>
                  <a:pt x="55" y="6"/>
                </a:moveTo>
                <a:lnTo>
                  <a:pt x="55" y="6"/>
                </a:lnTo>
                <a:lnTo>
                  <a:pt x="39" y="6"/>
                </a:lnTo>
                <a:lnTo>
                  <a:pt x="22" y="6"/>
                </a:lnTo>
                <a:lnTo>
                  <a:pt x="6" y="6"/>
                </a:lnTo>
                <a:lnTo>
                  <a:pt x="0" y="0"/>
                </a:lnTo>
                <a:lnTo>
                  <a:pt x="22" y="0"/>
                </a:lnTo>
                <a:lnTo>
                  <a:pt x="44" y="0"/>
                </a:lnTo>
                <a:lnTo>
                  <a:pt x="55"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5" name="Freeform 1557"/>
          <p:cNvSpPr>
            <a:spLocks noGrp="1" noSelect="1" noRot="1" noMove="1" noResize="1" noEditPoints="1" noAdjustHandles="1" noChangeArrowheads="1" noChangeShapeType="1" noTextEdit="1"/>
          </p:cNvSpPr>
          <p:nvPr>
            <p:custDataLst>
              <p:tags r:id="rId57"/>
            </p:custDataLst>
          </p:nvPr>
        </p:nvSpPr>
        <p:spPr bwMode="auto">
          <a:xfrm>
            <a:off x="3051176" y="2684463"/>
            <a:ext cx="30162"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2147483647 w 28"/>
              <a:gd name="T11" fmla="*/ 2147483647 h 11"/>
              <a:gd name="T12" fmla="*/ 2147483647 w 28"/>
              <a:gd name="T13" fmla="*/ 2147483647 h 11"/>
              <a:gd name="T14" fmla="*/ 2147483647 w 28"/>
              <a:gd name="T15" fmla="*/ 2147483647 h 11"/>
              <a:gd name="T16" fmla="*/ 2147483647 w 28"/>
              <a:gd name="T17" fmla="*/ 2147483647 h 11"/>
              <a:gd name="T18" fmla="*/ 2147483647 w 28"/>
              <a:gd name="T19" fmla="*/ 2147483647 h 11"/>
              <a:gd name="T20" fmla="*/ 0 w 28"/>
              <a:gd name="T21" fmla="*/ 2147483647 h 11"/>
              <a:gd name="T22" fmla="*/ 0 w 28"/>
              <a:gd name="T23" fmla="*/ 2147483647 h 11"/>
              <a:gd name="T24" fmla="*/ 0 w 28"/>
              <a:gd name="T25" fmla="*/ 2147483647 h 11"/>
              <a:gd name="T26" fmla="*/ 0 w 28"/>
              <a:gd name="T27" fmla="*/ 2147483647 h 11"/>
              <a:gd name="T28" fmla="*/ 0 w 28"/>
              <a:gd name="T29" fmla="*/ 2147483647 h 11"/>
              <a:gd name="T30" fmla="*/ 0 w 28"/>
              <a:gd name="T31" fmla="*/ 0 h 11"/>
              <a:gd name="T32" fmla="*/ 0 w 28"/>
              <a:gd name="T33" fmla="*/ 0 h 11"/>
              <a:gd name="T34" fmla="*/ 2147483647 w 28"/>
              <a:gd name="T35" fmla="*/ 2147483647 h 11"/>
              <a:gd name="T36" fmla="*/ 2147483647 w 28"/>
              <a:gd name="T37" fmla="*/ 2147483647 h 11"/>
              <a:gd name="T38" fmla="*/ 2147483647 w 28"/>
              <a:gd name="T39" fmla="*/ 0 h 11"/>
              <a:gd name="T40" fmla="*/ 2147483647 w 28"/>
              <a:gd name="T41" fmla="*/ 0 h 11"/>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28"/>
              <a:gd name="T64" fmla="*/ 0 h 11"/>
              <a:gd name="T65" fmla="*/ 28 w 28"/>
              <a:gd name="T66" fmla="*/ 11 h 11"/>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28" h="11">
                <a:moveTo>
                  <a:pt x="28" y="0"/>
                </a:moveTo>
                <a:lnTo>
                  <a:pt x="28" y="0"/>
                </a:lnTo>
                <a:lnTo>
                  <a:pt x="28" y="11"/>
                </a:lnTo>
                <a:lnTo>
                  <a:pt x="22" y="11"/>
                </a:lnTo>
                <a:lnTo>
                  <a:pt x="11" y="11"/>
                </a:lnTo>
                <a:lnTo>
                  <a:pt x="6" y="11"/>
                </a:lnTo>
                <a:lnTo>
                  <a:pt x="0" y="5"/>
                </a:lnTo>
                <a:lnTo>
                  <a:pt x="0" y="11"/>
                </a:lnTo>
                <a:lnTo>
                  <a:pt x="0" y="0"/>
                </a:lnTo>
                <a:lnTo>
                  <a:pt x="17" y="5"/>
                </a:lnTo>
                <a:lnTo>
                  <a:pt x="22" y="5"/>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6" name="Freeform 1558"/>
          <p:cNvSpPr>
            <a:spLocks noGrp="1" noSelect="1" noRot="1" noMove="1" noResize="1" noEditPoints="1" noAdjustHandles="1" noChangeArrowheads="1" noChangeShapeType="1" noTextEdit="1"/>
          </p:cNvSpPr>
          <p:nvPr>
            <p:custDataLst>
              <p:tags r:id="rId58"/>
            </p:custDataLst>
          </p:nvPr>
        </p:nvSpPr>
        <p:spPr bwMode="auto">
          <a:xfrm>
            <a:off x="3098801" y="2557463"/>
            <a:ext cx="36512" cy="12700"/>
          </a:xfrm>
          <a:custGeom>
            <a:avLst/>
            <a:gdLst>
              <a:gd name="T0" fmla="*/ 2147483647 w 33"/>
              <a:gd name="T1" fmla="*/ 0 h 11"/>
              <a:gd name="T2" fmla="*/ 2147483647 w 33"/>
              <a:gd name="T3" fmla="*/ 0 h 11"/>
              <a:gd name="T4" fmla="*/ 2147483647 w 33"/>
              <a:gd name="T5" fmla="*/ 2147483647 h 11"/>
              <a:gd name="T6" fmla="*/ 2147483647 w 33"/>
              <a:gd name="T7" fmla="*/ 2147483647 h 11"/>
              <a:gd name="T8" fmla="*/ 2147483647 w 33"/>
              <a:gd name="T9" fmla="*/ 2147483647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0 w 33"/>
              <a:gd name="T21" fmla="*/ 2147483647 h 11"/>
              <a:gd name="T22" fmla="*/ 2147483647 w 33"/>
              <a:gd name="T23" fmla="*/ 0 h 11"/>
              <a:gd name="T24" fmla="*/ 2147483647 w 33"/>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5" y="0"/>
                </a:moveTo>
                <a:lnTo>
                  <a:pt x="5" y="0"/>
                </a:lnTo>
                <a:lnTo>
                  <a:pt x="5" y="5"/>
                </a:lnTo>
                <a:lnTo>
                  <a:pt x="11" y="5"/>
                </a:lnTo>
                <a:lnTo>
                  <a:pt x="16" y="5"/>
                </a:lnTo>
                <a:lnTo>
                  <a:pt x="27" y="5"/>
                </a:lnTo>
                <a:lnTo>
                  <a:pt x="33" y="5"/>
                </a:lnTo>
                <a:lnTo>
                  <a:pt x="33" y="11"/>
                </a:lnTo>
                <a:lnTo>
                  <a:pt x="11" y="11"/>
                </a:lnTo>
                <a:lnTo>
                  <a:pt x="0" y="11"/>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7" name="Freeform 1559"/>
          <p:cNvSpPr>
            <a:spLocks noGrp="1" noSelect="1" noRot="1" noMove="1" noResize="1" noEditPoints="1" noAdjustHandles="1" noChangeArrowheads="1" noChangeShapeType="1" noTextEdit="1"/>
          </p:cNvSpPr>
          <p:nvPr>
            <p:custDataLst>
              <p:tags r:id="rId59"/>
            </p:custDataLst>
          </p:nvPr>
        </p:nvSpPr>
        <p:spPr bwMode="auto">
          <a:xfrm>
            <a:off x="3098801" y="2538413"/>
            <a:ext cx="30162" cy="19050"/>
          </a:xfrm>
          <a:custGeom>
            <a:avLst/>
            <a:gdLst>
              <a:gd name="T0" fmla="*/ 0 w 27"/>
              <a:gd name="T1" fmla="*/ 2147483647 h 17"/>
              <a:gd name="T2" fmla="*/ 0 w 27"/>
              <a:gd name="T3" fmla="*/ 2147483647 h 17"/>
              <a:gd name="T4" fmla="*/ 2147483647 w 27"/>
              <a:gd name="T5" fmla="*/ 2147483647 h 17"/>
              <a:gd name="T6" fmla="*/ 2147483647 w 27"/>
              <a:gd name="T7" fmla="*/ 0 h 17"/>
              <a:gd name="T8" fmla="*/ 2147483647 w 27"/>
              <a:gd name="T9" fmla="*/ 0 h 17"/>
              <a:gd name="T10" fmla="*/ 2147483647 w 27"/>
              <a:gd name="T11" fmla="*/ 2147483647 h 17"/>
              <a:gd name="T12" fmla="*/ 2147483647 w 27"/>
              <a:gd name="T13" fmla="*/ 2147483647 h 17"/>
              <a:gd name="T14" fmla="*/ 2147483647 w 27"/>
              <a:gd name="T15" fmla="*/ 2147483647 h 17"/>
              <a:gd name="T16" fmla="*/ 2147483647 w 27"/>
              <a:gd name="T17" fmla="*/ 2147483647 h 17"/>
              <a:gd name="T18" fmla="*/ 2147483647 w 27"/>
              <a:gd name="T19" fmla="*/ 2147483647 h 17"/>
              <a:gd name="T20" fmla="*/ 2147483647 w 27"/>
              <a:gd name="T21" fmla="*/ 2147483647 h 17"/>
              <a:gd name="T22" fmla="*/ 2147483647 w 27"/>
              <a:gd name="T23" fmla="*/ 2147483647 h 17"/>
              <a:gd name="T24" fmla="*/ 0 w 27"/>
              <a:gd name="T25" fmla="*/ 2147483647 h 17"/>
              <a:gd name="T26" fmla="*/ 0 w 27"/>
              <a:gd name="T27" fmla="*/ 2147483647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
              <a:gd name="T43" fmla="*/ 0 h 17"/>
              <a:gd name="T44" fmla="*/ 27 w 2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 h="17">
                <a:moveTo>
                  <a:pt x="0" y="11"/>
                </a:moveTo>
                <a:lnTo>
                  <a:pt x="0" y="11"/>
                </a:lnTo>
                <a:lnTo>
                  <a:pt x="5" y="6"/>
                </a:lnTo>
                <a:lnTo>
                  <a:pt x="5" y="0"/>
                </a:lnTo>
                <a:lnTo>
                  <a:pt x="11" y="6"/>
                </a:lnTo>
                <a:lnTo>
                  <a:pt x="22" y="6"/>
                </a:lnTo>
                <a:lnTo>
                  <a:pt x="27" y="6"/>
                </a:lnTo>
                <a:lnTo>
                  <a:pt x="22" y="17"/>
                </a:lnTo>
                <a:lnTo>
                  <a:pt x="22" y="11"/>
                </a:lnTo>
                <a:lnTo>
                  <a:pt x="16"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8" name="Freeform 1560"/>
          <p:cNvSpPr>
            <a:spLocks noGrp="1" noSelect="1" noRot="1" noMove="1" noResize="1" noEditPoints="1" noAdjustHandles="1" noChangeArrowheads="1" noChangeShapeType="1" noTextEdit="1"/>
          </p:cNvSpPr>
          <p:nvPr>
            <p:custDataLst>
              <p:tags r:id="rId60"/>
            </p:custDataLst>
          </p:nvPr>
        </p:nvSpPr>
        <p:spPr bwMode="auto">
          <a:xfrm>
            <a:off x="3057526" y="2538413"/>
            <a:ext cx="17462" cy="12700"/>
          </a:xfrm>
          <a:custGeom>
            <a:avLst/>
            <a:gdLst>
              <a:gd name="T0" fmla="*/ 2147483647 w 16"/>
              <a:gd name="T1" fmla="*/ 0 h 11"/>
              <a:gd name="T2" fmla="*/ 2147483647 w 16"/>
              <a:gd name="T3" fmla="*/ 0 h 11"/>
              <a:gd name="T4" fmla="*/ 2147483647 w 16"/>
              <a:gd name="T5" fmla="*/ 0 h 11"/>
              <a:gd name="T6" fmla="*/ 2147483647 w 16"/>
              <a:gd name="T7" fmla="*/ 0 h 11"/>
              <a:gd name="T8" fmla="*/ 2147483647 w 16"/>
              <a:gd name="T9" fmla="*/ 0 h 11"/>
              <a:gd name="T10" fmla="*/ 2147483647 w 16"/>
              <a:gd name="T11" fmla="*/ 0 h 11"/>
              <a:gd name="T12" fmla="*/ 2147483647 w 16"/>
              <a:gd name="T13" fmla="*/ 2147483647 h 11"/>
              <a:gd name="T14" fmla="*/ 2147483647 w 16"/>
              <a:gd name="T15" fmla="*/ 2147483647 h 11"/>
              <a:gd name="T16" fmla="*/ 2147483647 w 16"/>
              <a:gd name="T17" fmla="*/ 2147483647 h 11"/>
              <a:gd name="T18" fmla="*/ 0 w 16"/>
              <a:gd name="T19" fmla="*/ 2147483647 h 11"/>
              <a:gd name="T20" fmla="*/ 0 w 16"/>
              <a:gd name="T21" fmla="*/ 2147483647 h 11"/>
              <a:gd name="T22" fmla="*/ 2147483647 w 16"/>
              <a:gd name="T23" fmla="*/ 0 h 11"/>
              <a:gd name="T24" fmla="*/ 2147483647 w 16"/>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
              <a:gd name="T40" fmla="*/ 0 h 11"/>
              <a:gd name="T41" fmla="*/ 16 w 16"/>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 h="11">
                <a:moveTo>
                  <a:pt x="5" y="0"/>
                </a:moveTo>
                <a:lnTo>
                  <a:pt x="5" y="0"/>
                </a:lnTo>
                <a:lnTo>
                  <a:pt x="16" y="0"/>
                </a:lnTo>
                <a:lnTo>
                  <a:pt x="16" y="11"/>
                </a:lnTo>
                <a:lnTo>
                  <a:pt x="5" y="11"/>
                </a:lnTo>
                <a:lnTo>
                  <a:pt x="0" y="11"/>
                </a:lnTo>
                <a:lnTo>
                  <a:pt x="0" y="6"/>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49" name="Freeform 1561"/>
          <p:cNvSpPr>
            <a:spLocks noGrp="1" noSelect="1" noRot="1" noMove="1" noResize="1" noEditPoints="1" noAdjustHandles="1" noChangeArrowheads="1" noChangeShapeType="1" noTextEdit="1"/>
          </p:cNvSpPr>
          <p:nvPr>
            <p:custDataLst>
              <p:tags r:id="rId61"/>
            </p:custDataLst>
          </p:nvPr>
        </p:nvSpPr>
        <p:spPr bwMode="auto">
          <a:xfrm>
            <a:off x="3051176" y="2557463"/>
            <a:ext cx="30162" cy="12700"/>
          </a:xfrm>
          <a:custGeom>
            <a:avLst/>
            <a:gdLst>
              <a:gd name="T0" fmla="*/ 2147483647 w 28"/>
              <a:gd name="T1" fmla="*/ 2147483647 h 11"/>
              <a:gd name="T2" fmla="*/ 2147483647 w 28"/>
              <a:gd name="T3" fmla="*/ 2147483647 h 11"/>
              <a:gd name="T4" fmla="*/ 2147483647 w 28"/>
              <a:gd name="T5" fmla="*/ 2147483647 h 11"/>
              <a:gd name="T6" fmla="*/ 0 w 28"/>
              <a:gd name="T7" fmla="*/ 2147483647 h 11"/>
              <a:gd name="T8" fmla="*/ 0 w 28"/>
              <a:gd name="T9" fmla="*/ 2147483647 h 11"/>
              <a:gd name="T10" fmla="*/ 0 w 28"/>
              <a:gd name="T11" fmla="*/ 0 h 11"/>
              <a:gd name="T12" fmla="*/ 0 w 28"/>
              <a:gd name="T13" fmla="*/ 0 h 11"/>
              <a:gd name="T14" fmla="*/ 0 w 28"/>
              <a:gd name="T15" fmla="*/ 0 h 11"/>
              <a:gd name="T16" fmla="*/ 0 w 28"/>
              <a:gd name="T17" fmla="*/ 2147483647 h 11"/>
              <a:gd name="T18" fmla="*/ 0 w 28"/>
              <a:gd name="T19" fmla="*/ 2147483647 h 11"/>
              <a:gd name="T20" fmla="*/ 2147483647 w 28"/>
              <a:gd name="T21" fmla="*/ 2147483647 h 11"/>
              <a:gd name="T22" fmla="*/ 2147483647 w 28"/>
              <a:gd name="T23" fmla="*/ 2147483647 h 11"/>
              <a:gd name="T24" fmla="*/ 2147483647 w 28"/>
              <a:gd name="T25" fmla="*/ 0 h 11"/>
              <a:gd name="T26" fmla="*/ 2147483647 w 28"/>
              <a:gd name="T27" fmla="*/ 0 h 11"/>
              <a:gd name="T28" fmla="*/ 2147483647 w 28"/>
              <a:gd name="T29" fmla="*/ 2147483647 h 11"/>
              <a:gd name="T30" fmla="*/ 2147483647 w 28"/>
              <a:gd name="T31" fmla="*/ 2147483647 h 11"/>
              <a:gd name="T32" fmla="*/ 2147483647 w 28"/>
              <a:gd name="T33" fmla="*/ 2147483647 h 11"/>
              <a:gd name="T34" fmla="*/ 2147483647 w 28"/>
              <a:gd name="T35" fmla="*/ 2147483647 h 11"/>
              <a:gd name="T36" fmla="*/ 2147483647 w 28"/>
              <a:gd name="T37" fmla="*/ 2147483647 h 11"/>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8"/>
              <a:gd name="T58" fmla="*/ 0 h 11"/>
              <a:gd name="T59" fmla="*/ 28 w 28"/>
              <a:gd name="T60" fmla="*/ 11 h 11"/>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8" h="11">
                <a:moveTo>
                  <a:pt x="22" y="11"/>
                </a:moveTo>
                <a:lnTo>
                  <a:pt x="22" y="11"/>
                </a:lnTo>
                <a:lnTo>
                  <a:pt x="17" y="11"/>
                </a:lnTo>
                <a:lnTo>
                  <a:pt x="0" y="11"/>
                </a:lnTo>
                <a:lnTo>
                  <a:pt x="0" y="0"/>
                </a:lnTo>
                <a:lnTo>
                  <a:pt x="0" y="5"/>
                </a:lnTo>
                <a:lnTo>
                  <a:pt x="6" y="5"/>
                </a:lnTo>
                <a:lnTo>
                  <a:pt x="17" y="5"/>
                </a:lnTo>
                <a:lnTo>
                  <a:pt x="28" y="0"/>
                </a:lnTo>
                <a:lnTo>
                  <a:pt x="28" y="11"/>
                </a:lnTo>
                <a:lnTo>
                  <a:pt x="22"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0" name="Freeform 1562"/>
          <p:cNvSpPr>
            <a:spLocks noGrp="1" noSelect="1" noRot="1" noMove="1" noResize="1" noEditPoints="1" noAdjustHandles="1" noChangeArrowheads="1" noChangeShapeType="1" noTextEdit="1"/>
          </p:cNvSpPr>
          <p:nvPr>
            <p:custDataLst>
              <p:tags r:id="rId62"/>
            </p:custDataLst>
          </p:nvPr>
        </p:nvSpPr>
        <p:spPr bwMode="auto">
          <a:xfrm>
            <a:off x="3092451" y="2574925"/>
            <a:ext cx="42862" cy="12700"/>
          </a:xfrm>
          <a:custGeom>
            <a:avLst/>
            <a:gdLst>
              <a:gd name="T0" fmla="*/ 0 w 39"/>
              <a:gd name="T1" fmla="*/ 2147483647 h 11"/>
              <a:gd name="T2" fmla="*/ 0 w 39"/>
              <a:gd name="T3" fmla="*/ 2147483647 h 11"/>
              <a:gd name="T4" fmla="*/ 2147483647 w 39"/>
              <a:gd name="T5" fmla="*/ 0 h 11"/>
              <a:gd name="T6" fmla="*/ 2147483647 w 39"/>
              <a:gd name="T7" fmla="*/ 2147483647 h 11"/>
              <a:gd name="T8" fmla="*/ 2147483647 w 39"/>
              <a:gd name="T9" fmla="*/ 2147483647 h 11"/>
              <a:gd name="T10" fmla="*/ 2147483647 w 39"/>
              <a:gd name="T11" fmla="*/ 2147483647 h 11"/>
              <a:gd name="T12" fmla="*/ 2147483647 w 39"/>
              <a:gd name="T13" fmla="*/ 2147483647 h 11"/>
              <a:gd name="T14" fmla="*/ 2147483647 w 39"/>
              <a:gd name="T15" fmla="*/ 2147483647 h 11"/>
              <a:gd name="T16" fmla="*/ 0 w 39"/>
              <a:gd name="T17" fmla="*/ 2147483647 h 11"/>
              <a:gd name="T18" fmla="*/ 0 w 39"/>
              <a:gd name="T19" fmla="*/ 2147483647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9"/>
              <a:gd name="T31" fmla="*/ 0 h 11"/>
              <a:gd name="T32" fmla="*/ 39 w 39"/>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9" h="11">
                <a:moveTo>
                  <a:pt x="0" y="6"/>
                </a:moveTo>
                <a:lnTo>
                  <a:pt x="0" y="6"/>
                </a:lnTo>
                <a:lnTo>
                  <a:pt x="17" y="0"/>
                </a:lnTo>
                <a:lnTo>
                  <a:pt x="28" y="6"/>
                </a:lnTo>
                <a:lnTo>
                  <a:pt x="39" y="11"/>
                </a:lnTo>
                <a:lnTo>
                  <a:pt x="11" y="11"/>
                </a:lnTo>
                <a:lnTo>
                  <a:pt x="6" y="11"/>
                </a:lnTo>
                <a:lnTo>
                  <a:pt x="0"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1" name="Freeform 1563"/>
          <p:cNvSpPr>
            <a:spLocks noGrp="1" noSelect="1" noRot="1" noMove="1" noResize="1" noEditPoints="1" noAdjustHandles="1" noChangeArrowheads="1" noChangeShapeType="1" noTextEdit="1"/>
          </p:cNvSpPr>
          <p:nvPr>
            <p:custDataLst>
              <p:tags r:id="rId63"/>
            </p:custDataLst>
          </p:nvPr>
        </p:nvSpPr>
        <p:spPr bwMode="auto">
          <a:xfrm>
            <a:off x="3051176" y="2574925"/>
            <a:ext cx="30162" cy="12700"/>
          </a:xfrm>
          <a:custGeom>
            <a:avLst/>
            <a:gdLst>
              <a:gd name="T0" fmla="*/ 2147483647 w 28"/>
              <a:gd name="T1" fmla="*/ 2147483647 h 11"/>
              <a:gd name="T2" fmla="*/ 2147483647 w 28"/>
              <a:gd name="T3" fmla="*/ 2147483647 h 11"/>
              <a:gd name="T4" fmla="*/ 2147483647 w 28"/>
              <a:gd name="T5" fmla="*/ 2147483647 h 11"/>
              <a:gd name="T6" fmla="*/ 2147483647 w 28"/>
              <a:gd name="T7" fmla="*/ 2147483647 h 11"/>
              <a:gd name="T8" fmla="*/ 0 w 28"/>
              <a:gd name="T9" fmla="*/ 2147483647 h 11"/>
              <a:gd name="T10" fmla="*/ 0 w 28"/>
              <a:gd name="T11" fmla="*/ 2147483647 h 11"/>
              <a:gd name="T12" fmla="*/ 0 w 28"/>
              <a:gd name="T13" fmla="*/ 0 h 11"/>
              <a:gd name="T14" fmla="*/ 2147483647 w 28"/>
              <a:gd name="T15" fmla="*/ 0 h 11"/>
              <a:gd name="T16" fmla="*/ 2147483647 w 28"/>
              <a:gd name="T17" fmla="*/ 0 h 11"/>
              <a:gd name="T18" fmla="*/ 2147483647 w 28"/>
              <a:gd name="T19" fmla="*/ 0 h 11"/>
              <a:gd name="T20" fmla="*/ 2147483647 w 28"/>
              <a:gd name="T21" fmla="*/ 2147483647 h 11"/>
              <a:gd name="T22" fmla="*/ 2147483647 w 28"/>
              <a:gd name="T23" fmla="*/ 2147483647 h 11"/>
              <a:gd name="T24" fmla="*/ 2147483647 w 28"/>
              <a:gd name="T25" fmla="*/ 2147483647 h 11"/>
              <a:gd name="T26" fmla="*/ 2147483647 w 28"/>
              <a:gd name="T27" fmla="*/ 2147483647 h 11"/>
              <a:gd name="T28" fmla="*/ 2147483647 w 28"/>
              <a:gd name="T29" fmla="*/ 2147483647 h 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
              <a:gd name="T46" fmla="*/ 0 h 11"/>
              <a:gd name="T47" fmla="*/ 28 w 28"/>
              <a:gd name="T48" fmla="*/ 11 h 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 h="11">
                <a:moveTo>
                  <a:pt x="22" y="11"/>
                </a:moveTo>
                <a:lnTo>
                  <a:pt x="22" y="11"/>
                </a:lnTo>
                <a:lnTo>
                  <a:pt x="22" y="6"/>
                </a:lnTo>
                <a:lnTo>
                  <a:pt x="11" y="6"/>
                </a:lnTo>
                <a:lnTo>
                  <a:pt x="0" y="6"/>
                </a:lnTo>
                <a:lnTo>
                  <a:pt x="0" y="0"/>
                </a:lnTo>
                <a:lnTo>
                  <a:pt x="11" y="0"/>
                </a:lnTo>
                <a:lnTo>
                  <a:pt x="28" y="0"/>
                </a:lnTo>
                <a:lnTo>
                  <a:pt x="28" y="6"/>
                </a:lnTo>
                <a:lnTo>
                  <a:pt x="28" y="11"/>
                </a:lnTo>
                <a:lnTo>
                  <a:pt x="22"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2" name="Freeform 1564"/>
          <p:cNvSpPr>
            <a:spLocks noGrp="1" noSelect="1" noRot="1" noMove="1" noResize="1" noEditPoints="1" noAdjustHandles="1" noChangeArrowheads="1" noChangeShapeType="1" noTextEdit="1"/>
          </p:cNvSpPr>
          <p:nvPr>
            <p:custDataLst>
              <p:tags r:id="rId64"/>
            </p:custDataLst>
          </p:nvPr>
        </p:nvSpPr>
        <p:spPr bwMode="auto">
          <a:xfrm>
            <a:off x="3098801" y="2593976"/>
            <a:ext cx="36512" cy="11113"/>
          </a:xfrm>
          <a:custGeom>
            <a:avLst/>
            <a:gdLst>
              <a:gd name="T0" fmla="*/ 2147483647 w 33"/>
              <a:gd name="T1" fmla="*/ 2147483647 h 10"/>
              <a:gd name="T2" fmla="*/ 2147483647 w 33"/>
              <a:gd name="T3" fmla="*/ 2147483647 h 10"/>
              <a:gd name="T4" fmla="*/ 2147483647 w 33"/>
              <a:gd name="T5" fmla="*/ 2147483647 h 10"/>
              <a:gd name="T6" fmla="*/ 0 w 33"/>
              <a:gd name="T7" fmla="*/ 2147483647 h 10"/>
              <a:gd name="T8" fmla="*/ 0 w 33"/>
              <a:gd name="T9" fmla="*/ 2147483647 h 10"/>
              <a:gd name="T10" fmla="*/ 0 w 33"/>
              <a:gd name="T11" fmla="*/ 0 h 10"/>
              <a:gd name="T12" fmla="*/ 0 w 33"/>
              <a:gd name="T13" fmla="*/ 0 h 10"/>
              <a:gd name="T14" fmla="*/ 2147483647 w 33"/>
              <a:gd name="T15" fmla="*/ 0 h 10"/>
              <a:gd name="T16" fmla="*/ 2147483647 w 33"/>
              <a:gd name="T17" fmla="*/ 0 h 10"/>
              <a:gd name="T18" fmla="*/ 2147483647 w 33"/>
              <a:gd name="T19" fmla="*/ 0 h 10"/>
              <a:gd name="T20" fmla="*/ 2147483647 w 33"/>
              <a:gd name="T21" fmla="*/ 0 h 10"/>
              <a:gd name="T22" fmla="*/ 2147483647 w 33"/>
              <a:gd name="T23" fmla="*/ 2147483647 h 10"/>
              <a:gd name="T24" fmla="*/ 2147483647 w 33"/>
              <a:gd name="T25" fmla="*/ 2147483647 h 10"/>
              <a:gd name="T26" fmla="*/ 2147483647 w 33"/>
              <a:gd name="T27" fmla="*/ 2147483647 h 10"/>
              <a:gd name="T28" fmla="*/ 2147483647 w 33"/>
              <a:gd name="T29" fmla="*/ 2147483647 h 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0"/>
              <a:gd name="T47" fmla="*/ 33 w 33"/>
              <a:gd name="T48" fmla="*/ 10 h 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0">
                <a:moveTo>
                  <a:pt x="27" y="10"/>
                </a:moveTo>
                <a:lnTo>
                  <a:pt x="27" y="10"/>
                </a:lnTo>
                <a:lnTo>
                  <a:pt x="16" y="5"/>
                </a:lnTo>
                <a:lnTo>
                  <a:pt x="0" y="10"/>
                </a:lnTo>
                <a:lnTo>
                  <a:pt x="0" y="0"/>
                </a:lnTo>
                <a:lnTo>
                  <a:pt x="5" y="0"/>
                </a:lnTo>
                <a:lnTo>
                  <a:pt x="11" y="0"/>
                </a:lnTo>
                <a:lnTo>
                  <a:pt x="22" y="5"/>
                </a:lnTo>
                <a:lnTo>
                  <a:pt x="33" y="5"/>
                </a:lnTo>
                <a:lnTo>
                  <a:pt x="27" y="1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3" name="Freeform 1565"/>
          <p:cNvSpPr>
            <a:spLocks noGrp="1" noSelect="1" noRot="1" noMove="1" noResize="1" noEditPoints="1" noAdjustHandles="1" noChangeArrowheads="1" noChangeShapeType="1" noTextEdit="1"/>
          </p:cNvSpPr>
          <p:nvPr>
            <p:custDataLst>
              <p:tags r:id="rId65"/>
            </p:custDataLst>
          </p:nvPr>
        </p:nvSpPr>
        <p:spPr bwMode="auto">
          <a:xfrm>
            <a:off x="3051176" y="2593976"/>
            <a:ext cx="36512" cy="11113"/>
          </a:xfrm>
          <a:custGeom>
            <a:avLst/>
            <a:gdLst>
              <a:gd name="T0" fmla="*/ 0 w 33"/>
              <a:gd name="T1" fmla="*/ 2147483647 h 10"/>
              <a:gd name="T2" fmla="*/ 0 w 33"/>
              <a:gd name="T3" fmla="*/ 2147483647 h 10"/>
              <a:gd name="T4" fmla="*/ 0 w 33"/>
              <a:gd name="T5" fmla="*/ 0 h 10"/>
              <a:gd name="T6" fmla="*/ 2147483647 w 33"/>
              <a:gd name="T7" fmla="*/ 0 h 10"/>
              <a:gd name="T8" fmla="*/ 2147483647 w 33"/>
              <a:gd name="T9" fmla="*/ 0 h 10"/>
              <a:gd name="T10" fmla="*/ 2147483647 w 33"/>
              <a:gd name="T11" fmla="*/ 0 h 10"/>
              <a:gd name="T12" fmla="*/ 2147483647 w 33"/>
              <a:gd name="T13" fmla="*/ 2147483647 h 10"/>
              <a:gd name="T14" fmla="*/ 2147483647 w 33"/>
              <a:gd name="T15" fmla="*/ 2147483647 h 10"/>
              <a:gd name="T16" fmla="*/ 2147483647 w 33"/>
              <a:gd name="T17" fmla="*/ 2147483647 h 10"/>
              <a:gd name="T18" fmla="*/ 0 w 33"/>
              <a:gd name="T19" fmla="*/ 2147483647 h 10"/>
              <a:gd name="T20" fmla="*/ 0 w 33"/>
              <a:gd name="T21" fmla="*/ 2147483647 h 1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10"/>
              <a:gd name="T35" fmla="*/ 33 w 33"/>
              <a:gd name="T36" fmla="*/ 10 h 1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10">
                <a:moveTo>
                  <a:pt x="0" y="5"/>
                </a:moveTo>
                <a:lnTo>
                  <a:pt x="0" y="5"/>
                </a:lnTo>
                <a:lnTo>
                  <a:pt x="0" y="0"/>
                </a:lnTo>
                <a:lnTo>
                  <a:pt x="11" y="0"/>
                </a:lnTo>
                <a:lnTo>
                  <a:pt x="33" y="0"/>
                </a:lnTo>
                <a:lnTo>
                  <a:pt x="33" y="10"/>
                </a:lnTo>
                <a:lnTo>
                  <a:pt x="22" y="5"/>
                </a:lnTo>
                <a:lnTo>
                  <a:pt x="11" y="5"/>
                </a:lnTo>
                <a:lnTo>
                  <a:pt x="0"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4" name="Freeform 1566"/>
          <p:cNvSpPr>
            <a:spLocks noGrp="1" noSelect="1" noRot="1" noMove="1" noResize="1" noEditPoints="1" noAdjustHandles="1" noChangeArrowheads="1" noChangeShapeType="1" noTextEdit="1"/>
          </p:cNvSpPr>
          <p:nvPr>
            <p:custDataLst>
              <p:tags r:id="rId66"/>
            </p:custDataLst>
          </p:nvPr>
        </p:nvSpPr>
        <p:spPr bwMode="auto">
          <a:xfrm>
            <a:off x="3111501" y="2611438"/>
            <a:ext cx="30162" cy="12700"/>
          </a:xfrm>
          <a:custGeom>
            <a:avLst/>
            <a:gdLst>
              <a:gd name="T0" fmla="*/ 0 w 27"/>
              <a:gd name="T1" fmla="*/ 0 h 11"/>
              <a:gd name="T2" fmla="*/ 0 w 27"/>
              <a:gd name="T3" fmla="*/ 0 h 11"/>
              <a:gd name="T4" fmla="*/ 2147483647 w 27"/>
              <a:gd name="T5" fmla="*/ 0 h 11"/>
              <a:gd name="T6" fmla="*/ 2147483647 w 27"/>
              <a:gd name="T7" fmla="*/ 0 h 11"/>
              <a:gd name="T8" fmla="*/ 2147483647 w 27"/>
              <a:gd name="T9" fmla="*/ 0 h 11"/>
              <a:gd name="T10" fmla="*/ 2147483647 w 27"/>
              <a:gd name="T11" fmla="*/ 0 h 11"/>
              <a:gd name="T12" fmla="*/ 2147483647 w 27"/>
              <a:gd name="T13" fmla="*/ 2147483647 h 11"/>
              <a:gd name="T14" fmla="*/ 2147483647 w 27"/>
              <a:gd name="T15" fmla="*/ 2147483647 h 11"/>
              <a:gd name="T16" fmla="*/ 2147483647 w 27"/>
              <a:gd name="T17" fmla="*/ 2147483647 h 11"/>
              <a:gd name="T18" fmla="*/ 0 w 27"/>
              <a:gd name="T19" fmla="*/ 0 h 11"/>
              <a:gd name="T20" fmla="*/ 0 w 27"/>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
              <a:gd name="T34" fmla="*/ 0 h 11"/>
              <a:gd name="T35" fmla="*/ 27 w 27"/>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 h="11">
                <a:moveTo>
                  <a:pt x="0" y="0"/>
                </a:moveTo>
                <a:lnTo>
                  <a:pt x="0" y="0"/>
                </a:lnTo>
                <a:lnTo>
                  <a:pt x="5" y="0"/>
                </a:lnTo>
                <a:lnTo>
                  <a:pt x="16" y="0"/>
                </a:lnTo>
                <a:lnTo>
                  <a:pt x="27" y="0"/>
                </a:lnTo>
                <a:lnTo>
                  <a:pt x="27" y="5"/>
                </a:lnTo>
                <a:lnTo>
                  <a:pt x="16" y="11"/>
                </a:lnTo>
                <a:lnTo>
                  <a:pt x="5"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5" name="Freeform 1567"/>
          <p:cNvSpPr>
            <a:spLocks noGrp="1" noSelect="1" noRot="1" noMove="1" noResize="1" noEditPoints="1" noAdjustHandles="1" noChangeArrowheads="1" noChangeShapeType="1" noTextEdit="1"/>
          </p:cNvSpPr>
          <p:nvPr>
            <p:custDataLst>
              <p:tags r:id="rId67"/>
            </p:custDataLst>
          </p:nvPr>
        </p:nvSpPr>
        <p:spPr bwMode="auto">
          <a:xfrm>
            <a:off x="3051176" y="2605088"/>
            <a:ext cx="36512" cy="19050"/>
          </a:xfrm>
          <a:custGeom>
            <a:avLst/>
            <a:gdLst>
              <a:gd name="T0" fmla="*/ 2147483647 w 33"/>
              <a:gd name="T1" fmla="*/ 2147483647 h 17"/>
              <a:gd name="T2" fmla="*/ 2147483647 w 33"/>
              <a:gd name="T3" fmla="*/ 2147483647 h 17"/>
              <a:gd name="T4" fmla="*/ 2147483647 w 33"/>
              <a:gd name="T5" fmla="*/ 2147483647 h 17"/>
              <a:gd name="T6" fmla="*/ 2147483647 w 33"/>
              <a:gd name="T7" fmla="*/ 2147483647 h 17"/>
              <a:gd name="T8" fmla="*/ 0 w 33"/>
              <a:gd name="T9" fmla="*/ 2147483647 h 17"/>
              <a:gd name="T10" fmla="*/ 0 w 33"/>
              <a:gd name="T11" fmla="*/ 2147483647 h 17"/>
              <a:gd name="T12" fmla="*/ 0 w 33"/>
              <a:gd name="T13" fmla="*/ 2147483647 h 17"/>
              <a:gd name="T14" fmla="*/ 2147483647 w 33"/>
              <a:gd name="T15" fmla="*/ 0 h 17"/>
              <a:gd name="T16" fmla="*/ 2147483647 w 33"/>
              <a:gd name="T17" fmla="*/ 2147483647 h 17"/>
              <a:gd name="T18" fmla="*/ 2147483647 w 33"/>
              <a:gd name="T19" fmla="*/ 2147483647 h 17"/>
              <a:gd name="T20" fmla="*/ 2147483647 w 33"/>
              <a:gd name="T21" fmla="*/ 2147483647 h 17"/>
              <a:gd name="T22" fmla="*/ 2147483647 w 33"/>
              <a:gd name="T23" fmla="*/ 2147483647 h 17"/>
              <a:gd name="T24" fmla="*/ 2147483647 w 33"/>
              <a:gd name="T25" fmla="*/ 2147483647 h 17"/>
              <a:gd name="T26" fmla="*/ 2147483647 w 33"/>
              <a:gd name="T27" fmla="*/ 2147483647 h 17"/>
              <a:gd name="T28" fmla="*/ 2147483647 w 33"/>
              <a:gd name="T29" fmla="*/ 2147483647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33"/>
              <a:gd name="T46" fmla="*/ 0 h 17"/>
              <a:gd name="T47" fmla="*/ 33 w 33"/>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33" h="17">
                <a:moveTo>
                  <a:pt x="33" y="17"/>
                </a:moveTo>
                <a:lnTo>
                  <a:pt x="33" y="17"/>
                </a:lnTo>
                <a:lnTo>
                  <a:pt x="28" y="11"/>
                </a:lnTo>
                <a:lnTo>
                  <a:pt x="17" y="6"/>
                </a:lnTo>
                <a:lnTo>
                  <a:pt x="0" y="11"/>
                </a:lnTo>
                <a:lnTo>
                  <a:pt x="0" y="6"/>
                </a:lnTo>
                <a:lnTo>
                  <a:pt x="11" y="0"/>
                </a:lnTo>
                <a:lnTo>
                  <a:pt x="33" y="6"/>
                </a:lnTo>
                <a:lnTo>
                  <a:pt x="33" y="11"/>
                </a:lnTo>
                <a:lnTo>
                  <a:pt x="33" y="1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6" name="Freeform 1568"/>
          <p:cNvSpPr>
            <a:spLocks noGrp="1" noSelect="1" noRot="1" noMove="1" noResize="1" noEditPoints="1" noAdjustHandles="1" noChangeArrowheads="1" noChangeShapeType="1" noTextEdit="1"/>
          </p:cNvSpPr>
          <p:nvPr>
            <p:custDataLst>
              <p:tags r:id="rId68"/>
            </p:custDataLst>
          </p:nvPr>
        </p:nvSpPr>
        <p:spPr bwMode="auto">
          <a:xfrm>
            <a:off x="3092451" y="2624138"/>
            <a:ext cx="42862" cy="11112"/>
          </a:xfrm>
          <a:custGeom>
            <a:avLst/>
            <a:gdLst>
              <a:gd name="T0" fmla="*/ 2147483647 w 39"/>
              <a:gd name="T1" fmla="*/ 0 h 11"/>
              <a:gd name="T2" fmla="*/ 2147483647 w 39"/>
              <a:gd name="T3" fmla="*/ 0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0 w 39"/>
              <a:gd name="T15" fmla="*/ 2147483647 h 11"/>
              <a:gd name="T16" fmla="*/ 2147483647 w 39"/>
              <a:gd name="T17" fmla="*/ 0 h 11"/>
              <a:gd name="T18" fmla="*/ 2147483647 w 39"/>
              <a:gd name="T19" fmla="*/ 0 h 11"/>
              <a:gd name="T20" fmla="*/ 2147483647 w 39"/>
              <a:gd name="T21" fmla="*/ 2147483647 h 11"/>
              <a:gd name="T22" fmla="*/ 2147483647 w 39"/>
              <a:gd name="T23" fmla="*/ 0 h 11"/>
              <a:gd name="T24" fmla="*/ 2147483647 w 39"/>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9" y="0"/>
                </a:moveTo>
                <a:lnTo>
                  <a:pt x="39" y="0"/>
                </a:lnTo>
                <a:lnTo>
                  <a:pt x="33" y="11"/>
                </a:lnTo>
                <a:lnTo>
                  <a:pt x="22" y="11"/>
                </a:lnTo>
                <a:lnTo>
                  <a:pt x="11" y="11"/>
                </a:lnTo>
                <a:lnTo>
                  <a:pt x="0" y="11"/>
                </a:lnTo>
                <a:lnTo>
                  <a:pt x="0" y="5"/>
                </a:lnTo>
                <a:lnTo>
                  <a:pt x="6" y="0"/>
                </a:lnTo>
                <a:lnTo>
                  <a:pt x="17" y="0"/>
                </a:lnTo>
                <a:lnTo>
                  <a:pt x="28" y="5"/>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7" name="Freeform 1570"/>
          <p:cNvSpPr>
            <a:spLocks noGrp="1" noSelect="1" noRot="1" noMove="1" noResize="1" noEditPoints="1" noAdjustHandles="1" noChangeArrowheads="1" noChangeShapeType="1" noTextEdit="1"/>
          </p:cNvSpPr>
          <p:nvPr>
            <p:custDataLst>
              <p:tags r:id="rId69"/>
            </p:custDataLst>
          </p:nvPr>
        </p:nvSpPr>
        <p:spPr bwMode="auto">
          <a:xfrm>
            <a:off x="3092451" y="2641600"/>
            <a:ext cx="31750" cy="12700"/>
          </a:xfrm>
          <a:custGeom>
            <a:avLst/>
            <a:gdLst>
              <a:gd name="T0" fmla="*/ 2147483647 w 28"/>
              <a:gd name="T1" fmla="*/ 0 h 11"/>
              <a:gd name="T2" fmla="*/ 2147483647 w 28"/>
              <a:gd name="T3" fmla="*/ 0 h 11"/>
              <a:gd name="T4" fmla="*/ 2147483647 w 28"/>
              <a:gd name="T5" fmla="*/ 2147483647 h 11"/>
              <a:gd name="T6" fmla="*/ 2147483647 w 28"/>
              <a:gd name="T7" fmla="*/ 2147483647 h 11"/>
              <a:gd name="T8" fmla="*/ 2147483647 w 28"/>
              <a:gd name="T9" fmla="*/ 2147483647 h 11"/>
              <a:gd name="T10" fmla="*/ 0 w 28"/>
              <a:gd name="T11" fmla="*/ 2147483647 h 11"/>
              <a:gd name="T12" fmla="*/ 0 w 28"/>
              <a:gd name="T13" fmla="*/ 2147483647 h 11"/>
              <a:gd name="T14" fmla="*/ 0 w 28"/>
              <a:gd name="T15" fmla="*/ 0 h 11"/>
              <a:gd name="T16" fmla="*/ 2147483647 w 28"/>
              <a:gd name="T17" fmla="*/ 0 h 11"/>
              <a:gd name="T18" fmla="*/ 2147483647 w 28"/>
              <a:gd name="T19" fmla="*/ 0 h 11"/>
              <a:gd name="T20" fmla="*/ 2147483647 w 28"/>
              <a:gd name="T21" fmla="*/ 0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
              <a:gd name="T34" fmla="*/ 0 h 11"/>
              <a:gd name="T35" fmla="*/ 28 w 28"/>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 h="11">
                <a:moveTo>
                  <a:pt x="28" y="0"/>
                </a:moveTo>
                <a:lnTo>
                  <a:pt x="28" y="0"/>
                </a:lnTo>
                <a:lnTo>
                  <a:pt x="28" y="11"/>
                </a:lnTo>
                <a:lnTo>
                  <a:pt x="11" y="6"/>
                </a:lnTo>
                <a:lnTo>
                  <a:pt x="0" y="6"/>
                </a:lnTo>
                <a:lnTo>
                  <a:pt x="0" y="0"/>
                </a:lnTo>
                <a:lnTo>
                  <a:pt x="11" y="0"/>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8" name="Freeform 1571"/>
          <p:cNvSpPr>
            <a:spLocks noGrp="1" noSelect="1" noRot="1" noMove="1" noResize="1" noEditPoints="1" noAdjustHandles="1" noChangeArrowheads="1" noChangeShapeType="1" noTextEdit="1"/>
          </p:cNvSpPr>
          <p:nvPr>
            <p:custDataLst>
              <p:tags r:id="rId70"/>
            </p:custDataLst>
          </p:nvPr>
        </p:nvSpPr>
        <p:spPr bwMode="auto">
          <a:xfrm>
            <a:off x="3038476" y="2654301"/>
            <a:ext cx="42862" cy="11113"/>
          </a:xfrm>
          <a:custGeom>
            <a:avLst/>
            <a:gdLst>
              <a:gd name="T0" fmla="*/ 2147483647 w 39"/>
              <a:gd name="T1" fmla="*/ 2147483647 h 11"/>
              <a:gd name="T2" fmla="*/ 2147483647 w 39"/>
              <a:gd name="T3" fmla="*/ 2147483647 h 11"/>
              <a:gd name="T4" fmla="*/ 2147483647 w 39"/>
              <a:gd name="T5" fmla="*/ 2147483647 h 11"/>
              <a:gd name="T6" fmla="*/ 2147483647 w 39"/>
              <a:gd name="T7" fmla="*/ 2147483647 h 11"/>
              <a:gd name="T8" fmla="*/ 2147483647 w 39"/>
              <a:gd name="T9" fmla="*/ 2147483647 h 11"/>
              <a:gd name="T10" fmla="*/ 0 w 39"/>
              <a:gd name="T11" fmla="*/ 2147483647 h 11"/>
              <a:gd name="T12" fmla="*/ 0 w 39"/>
              <a:gd name="T13" fmla="*/ 2147483647 h 11"/>
              <a:gd name="T14" fmla="*/ 2147483647 w 39"/>
              <a:gd name="T15" fmla="*/ 0 h 11"/>
              <a:gd name="T16" fmla="*/ 2147483647 w 39"/>
              <a:gd name="T17" fmla="*/ 0 h 11"/>
              <a:gd name="T18" fmla="*/ 2147483647 w 39"/>
              <a:gd name="T19" fmla="*/ 2147483647 h 11"/>
              <a:gd name="T20" fmla="*/ 2147483647 w 39"/>
              <a:gd name="T21" fmla="*/ 2147483647 h 11"/>
              <a:gd name="T22" fmla="*/ 2147483647 w 39"/>
              <a:gd name="T23" fmla="*/ 2147483647 h 11"/>
              <a:gd name="T24" fmla="*/ 2147483647 w 39"/>
              <a:gd name="T25" fmla="*/ 2147483647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9"/>
              <a:gd name="T40" fmla="*/ 0 h 11"/>
              <a:gd name="T41" fmla="*/ 39 w 39"/>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9" h="11">
                <a:moveTo>
                  <a:pt x="33" y="11"/>
                </a:moveTo>
                <a:lnTo>
                  <a:pt x="33" y="11"/>
                </a:lnTo>
                <a:lnTo>
                  <a:pt x="28" y="11"/>
                </a:lnTo>
                <a:lnTo>
                  <a:pt x="17" y="11"/>
                </a:lnTo>
                <a:lnTo>
                  <a:pt x="6" y="11"/>
                </a:lnTo>
                <a:lnTo>
                  <a:pt x="0" y="6"/>
                </a:lnTo>
                <a:lnTo>
                  <a:pt x="6" y="0"/>
                </a:lnTo>
                <a:lnTo>
                  <a:pt x="22" y="0"/>
                </a:lnTo>
                <a:lnTo>
                  <a:pt x="33" y="6"/>
                </a:lnTo>
                <a:lnTo>
                  <a:pt x="39" y="6"/>
                </a:lnTo>
                <a:lnTo>
                  <a:pt x="33"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59" name="Freeform 1572"/>
          <p:cNvSpPr>
            <a:spLocks noGrp="1" noSelect="1" noRot="1" noMove="1" noResize="1" noEditPoints="1" noAdjustHandles="1" noChangeArrowheads="1" noChangeShapeType="1" noTextEdit="1"/>
          </p:cNvSpPr>
          <p:nvPr>
            <p:custDataLst>
              <p:tags r:id="rId71"/>
            </p:custDataLst>
          </p:nvPr>
        </p:nvSpPr>
        <p:spPr bwMode="auto">
          <a:xfrm>
            <a:off x="3098801" y="2654301"/>
            <a:ext cx="36512" cy="11113"/>
          </a:xfrm>
          <a:custGeom>
            <a:avLst/>
            <a:gdLst>
              <a:gd name="T0" fmla="*/ 0 w 33"/>
              <a:gd name="T1" fmla="*/ 2147483647 h 11"/>
              <a:gd name="T2" fmla="*/ 0 w 33"/>
              <a:gd name="T3" fmla="*/ 2147483647 h 11"/>
              <a:gd name="T4" fmla="*/ 0 w 33"/>
              <a:gd name="T5" fmla="*/ 2147483647 h 11"/>
              <a:gd name="T6" fmla="*/ 2147483647 w 33"/>
              <a:gd name="T7" fmla="*/ 2147483647 h 11"/>
              <a:gd name="T8" fmla="*/ 2147483647 w 33"/>
              <a:gd name="T9" fmla="*/ 0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2147483647 w 33"/>
              <a:gd name="T23" fmla="*/ 2147483647 h 11"/>
              <a:gd name="T24" fmla="*/ 0 w 33"/>
              <a:gd name="T25" fmla="*/ 2147483647 h 11"/>
              <a:gd name="T26" fmla="*/ 0 w 33"/>
              <a:gd name="T27" fmla="*/ 2147483647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3"/>
              <a:gd name="T43" fmla="*/ 0 h 11"/>
              <a:gd name="T44" fmla="*/ 33 w 33"/>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3" h="11">
                <a:moveTo>
                  <a:pt x="0" y="11"/>
                </a:moveTo>
                <a:lnTo>
                  <a:pt x="0" y="11"/>
                </a:lnTo>
                <a:lnTo>
                  <a:pt x="0" y="6"/>
                </a:lnTo>
                <a:lnTo>
                  <a:pt x="5" y="6"/>
                </a:lnTo>
                <a:lnTo>
                  <a:pt x="16" y="0"/>
                </a:lnTo>
                <a:lnTo>
                  <a:pt x="27" y="6"/>
                </a:lnTo>
                <a:lnTo>
                  <a:pt x="33" y="6"/>
                </a:lnTo>
                <a:lnTo>
                  <a:pt x="33" y="11"/>
                </a:lnTo>
                <a:lnTo>
                  <a:pt x="27" y="11"/>
                </a:lnTo>
                <a:lnTo>
                  <a:pt x="16" y="11"/>
                </a:lnTo>
                <a:lnTo>
                  <a:pt x="11" y="11"/>
                </a:ln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0" name="Freeform 1573"/>
          <p:cNvSpPr>
            <a:spLocks noGrp="1" noSelect="1" noRot="1" noMove="1" noResize="1" noEditPoints="1" noAdjustHandles="1" noChangeArrowheads="1" noChangeShapeType="1" noTextEdit="1"/>
          </p:cNvSpPr>
          <p:nvPr>
            <p:custDataLst>
              <p:tags r:id="rId72"/>
            </p:custDataLst>
          </p:nvPr>
        </p:nvSpPr>
        <p:spPr bwMode="auto">
          <a:xfrm>
            <a:off x="3092451" y="2671763"/>
            <a:ext cx="61912" cy="12700"/>
          </a:xfrm>
          <a:custGeom>
            <a:avLst/>
            <a:gdLst>
              <a:gd name="T0" fmla="*/ 2147483647 w 55"/>
              <a:gd name="T1" fmla="*/ 2147483647 h 11"/>
              <a:gd name="T2" fmla="*/ 2147483647 w 55"/>
              <a:gd name="T3" fmla="*/ 2147483647 h 11"/>
              <a:gd name="T4" fmla="*/ 2147483647 w 55"/>
              <a:gd name="T5" fmla="*/ 2147483647 h 11"/>
              <a:gd name="T6" fmla="*/ 2147483647 w 55"/>
              <a:gd name="T7" fmla="*/ 2147483647 h 11"/>
              <a:gd name="T8" fmla="*/ 0 w 55"/>
              <a:gd name="T9" fmla="*/ 0 h 11"/>
              <a:gd name="T10" fmla="*/ 0 w 55"/>
              <a:gd name="T11" fmla="*/ 0 h 11"/>
              <a:gd name="T12" fmla="*/ 2147483647 w 55"/>
              <a:gd name="T13" fmla="*/ 0 h 11"/>
              <a:gd name="T14" fmla="*/ 2147483647 w 55"/>
              <a:gd name="T15" fmla="*/ 2147483647 h 11"/>
              <a:gd name="T16" fmla="*/ 2147483647 w 55"/>
              <a:gd name="T17" fmla="*/ 2147483647 h 11"/>
              <a:gd name="T18" fmla="*/ 2147483647 w 55"/>
              <a:gd name="T19" fmla="*/ 2147483647 h 11"/>
              <a:gd name="T20" fmla="*/ 2147483647 w 55"/>
              <a:gd name="T21" fmla="*/ 2147483647 h 1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5"/>
              <a:gd name="T34" fmla="*/ 0 h 11"/>
              <a:gd name="T35" fmla="*/ 55 w 55"/>
              <a:gd name="T36" fmla="*/ 11 h 1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5" h="11">
                <a:moveTo>
                  <a:pt x="55" y="11"/>
                </a:moveTo>
                <a:lnTo>
                  <a:pt x="55" y="11"/>
                </a:lnTo>
                <a:lnTo>
                  <a:pt x="28" y="11"/>
                </a:lnTo>
                <a:lnTo>
                  <a:pt x="11" y="11"/>
                </a:lnTo>
                <a:lnTo>
                  <a:pt x="0" y="0"/>
                </a:lnTo>
                <a:lnTo>
                  <a:pt x="28" y="0"/>
                </a:lnTo>
                <a:lnTo>
                  <a:pt x="44" y="5"/>
                </a:lnTo>
                <a:lnTo>
                  <a:pt x="50" y="5"/>
                </a:lnTo>
                <a:lnTo>
                  <a:pt x="55" y="1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1" name="Freeform 1574"/>
          <p:cNvSpPr>
            <a:spLocks noGrp="1" noSelect="1" noRot="1" noMove="1" noResize="1" noEditPoints="1" noAdjustHandles="1" noChangeArrowheads="1" noChangeShapeType="1" noTextEdit="1"/>
          </p:cNvSpPr>
          <p:nvPr>
            <p:custDataLst>
              <p:tags r:id="rId73"/>
            </p:custDataLst>
          </p:nvPr>
        </p:nvSpPr>
        <p:spPr bwMode="auto">
          <a:xfrm>
            <a:off x="3051176" y="2671763"/>
            <a:ext cx="36512" cy="12700"/>
          </a:xfrm>
          <a:custGeom>
            <a:avLst/>
            <a:gdLst>
              <a:gd name="T0" fmla="*/ 0 w 33"/>
              <a:gd name="T1" fmla="*/ 0 h 11"/>
              <a:gd name="T2" fmla="*/ 0 w 33"/>
              <a:gd name="T3" fmla="*/ 0 h 11"/>
              <a:gd name="T4" fmla="*/ 2147483647 w 33"/>
              <a:gd name="T5" fmla="*/ 0 h 11"/>
              <a:gd name="T6" fmla="*/ 2147483647 w 33"/>
              <a:gd name="T7" fmla="*/ 0 h 11"/>
              <a:gd name="T8" fmla="*/ 2147483647 w 33"/>
              <a:gd name="T9" fmla="*/ 0 h 11"/>
              <a:gd name="T10" fmla="*/ 2147483647 w 33"/>
              <a:gd name="T11" fmla="*/ 0 h 11"/>
              <a:gd name="T12" fmla="*/ 2147483647 w 33"/>
              <a:gd name="T13" fmla="*/ 0 h 11"/>
              <a:gd name="T14" fmla="*/ 2147483647 w 33"/>
              <a:gd name="T15" fmla="*/ 2147483647 h 11"/>
              <a:gd name="T16" fmla="*/ 2147483647 w 33"/>
              <a:gd name="T17" fmla="*/ 2147483647 h 11"/>
              <a:gd name="T18" fmla="*/ 2147483647 w 33"/>
              <a:gd name="T19" fmla="*/ 2147483647 h 11"/>
              <a:gd name="T20" fmla="*/ 2147483647 w 33"/>
              <a:gd name="T21" fmla="*/ 2147483647 h 11"/>
              <a:gd name="T22" fmla="*/ 0 w 33"/>
              <a:gd name="T23" fmla="*/ 0 h 11"/>
              <a:gd name="T24" fmla="*/ 0 w 33"/>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0" y="0"/>
                </a:moveTo>
                <a:lnTo>
                  <a:pt x="0" y="0"/>
                </a:lnTo>
                <a:lnTo>
                  <a:pt x="11" y="0"/>
                </a:lnTo>
                <a:lnTo>
                  <a:pt x="17" y="0"/>
                </a:lnTo>
                <a:lnTo>
                  <a:pt x="28" y="0"/>
                </a:lnTo>
                <a:lnTo>
                  <a:pt x="33" y="0"/>
                </a:lnTo>
                <a:lnTo>
                  <a:pt x="33" y="5"/>
                </a:lnTo>
                <a:lnTo>
                  <a:pt x="17" y="11"/>
                </a:lnTo>
                <a:lnTo>
                  <a:pt x="6" y="5"/>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2" name="Freeform 1577"/>
          <p:cNvSpPr>
            <a:spLocks noGrp="1" noSelect="1" noRot="1" noMove="1" noResize="1" noEditPoints="1" noAdjustHandles="1" noChangeArrowheads="1" noChangeShapeType="1" noTextEdit="1"/>
          </p:cNvSpPr>
          <p:nvPr>
            <p:custDataLst>
              <p:tags r:id="rId74"/>
            </p:custDataLst>
          </p:nvPr>
        </p:nvSpPr>
        <p:spPr bwMode="auto">
          <a:xfrm>
            <a:off x="3098801" y="2557463"/>
            <a:ext cx="36512" cy="12700"/>
          </a:xfrm>
          <a:custGeom>
            <a:avLst/>
            <a:gdLst>
              <a:gd name="T0" fmla="*/ 2147483647 w 33"/>
              <a:gd name="T1" fmla="*/ 0 h 11"/>
              <a:gd name="T2" fmla="*/ 2147483647 w 33"/>
              <a:gd name="T3" fmla="*/ 0 h 11"/>
              <a:gd name="T4" fmla="*/ 2147483647 w 33"/>
              <a:gd name="T5" fmla="*/ 2147483647 h 11"/>
              <a:gd name="T6" fmla="*/ 2147483647 w 33"/>
              <a:gd name="T7" fmla="*/ 2147483647 h 11"/>
              <a:gd name="T8" fmla="*/ 2147483647 w 33"/>
              <a:gd name="T9" fmla="*/ 2147483647 h 11"/>
              <a:gd name="T10" fmla="*/ 2147483647 w 33"/>
              <a:gd name="T11" fmla="*/ 2147483647 h 11"/>
              <a:gd name="T12" fmla="*/ 2147483647 w 33"/>
              <a:gd name="T13" fmla="*/ 2147483647 h 11"/>
              <a:gd name="T14" fmla="*/ 2147483647 w 33"/>
              <a:gd name="T15" fmla="*/ 2147483647 h 11"/>
              <a:gd name="T16" fmla="*/ 2147483647 w 33"/>
              <a:gd name="T17" fmla="*/ 2147483647 h 11"/>
              <a:gd name="T18" fmla="*/ 2147483647 w 33"/>
              <a:gd name="T19" fmla="*/ 2147483647 h 11"/>
              <a:gd name="T20" fmla="*/ 0 w 33"/>
              <a:gd name="T21" fmla="*/ 2147483647 h 11"/>
              <a:gd name="T22" fmla="*/ 2147483647 w 33"/>
              <a:gd name="T23" fmla="*/ 0 h 11"/>
              <a:gd name="T24" fmla="*/ 2147483647 w 33"/>
              <a:gd name="T25" fmla="*/ 0 h 1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3"/>
              <a:gd name="T40" fmla="*/ 0 h 11"/>
              <a:gd name="T41" fmla="*/ 33 w 33"/>
              <a:gd name="T42" fmla="*/ 11 h 1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3" h="11">
                <a:moveTo>
                  <a:pt x="5" y="0"/>
                </a:moveTo>
                <a:lnTo>
                  <a:pt x="5" y="0"/>
                </a:lnTo>
                <a:lnTo>
                  <a:pt x="5" y="5"/>
                </a:lnTo>
                <a:lnTo>
                  <a:pt x="11" y="5"/>
                </a:lnTo>
                <a:lnTo>
                  <a:pt x="16" y="5"/>
                </a:lnTo>
                <a:lnTo>
                  <a:pt x="27" y="5"/>
                </a:lnTo>
                <a:lnTo>
                  <a:pt x="33" y="5"/>
                </a:lnTo>
                <a:lnTo>
                  <a:pt x="33" y="11"/>
                </a:lnTo>
                <a:lnTo>
                  <a:pt x="11" y="11"/>
                </a:lnTo>
                <a:lnTo>
                  <a:pt x="0" y="11"/>
                </a:lnTo>
                <a:lnTo>
                  <a:pt x="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3" name="Freeform 1578"/>
          <p:cNvSpPr>
            <a:spLocks noGrp="1" noSelect="1" noRot="1" noMove="1" noResize="1" noEditPoints="1" noAdjustHandles="1" noChangeArrowheads="1" noChangeShapeType="1" noTextEdit="1"/>
          </p:cNvSpPr>
          <p:nvPr>
            <p:custDataLst>
              <p:tags r:id="rId75"/>
            </p:custDataLst>
          </p:nvPr>
        </p:nvSpPr>
        <p:spPr bwMode="auto">
          <a:xfrm>
            <a:off x="2635250" y="4514850"/>
            <a:ext cx="519112" cy="249238"/>
          </a:xfrm>
          <a:custGeom>
            <a:avLst/>
            <a:gdLst>
              <a:gd name="T0" fmla="*/ 2147483647 w 470"/>
              <a:gd name="T1" fmla="*/ 0 h 225"/>
              <a:gd name="T2" fmla="*/ 2147483647 w 470"/>
              <a:gd name="T3" fmla="*/ 0 h 225"/>
              <a:gd name="T4" fmla="*/ 0 w 470"/>
              <a:gd name="T5" fmla="*/ 2147483647 h 225"/>
              <a:gd name="T6" fmla="*/ 0 w 470"/>
              <a:gd name="T7" fmla="*/ 2147483647 h 225"/>
              <a:gd name="T8" fmla="*/ 0 w 470"/>
              <a:gd name="T9" fmla="*/ 2147483647 h 225"/>
              <a:gd name="T10" fmla="*/ 0 w 470"/>
              <a:gd name="T11" fmla="*/ 2147483647 h 225"/>
              <a:gd name="T12" fmla="*/ 2147483647 w 470"/>
              <a:gd name="T13" fmla="*/ 2147483647 h 225"/>
              <a:gd name="T14" fmla="*/ 2147483647 w 470"/>
              <a:gd name="T15" fmla="*/ 2147483647 h 225"/>
              <a:gd name="T16" fmla="*/ 2147483647 w 470"/>
              <a:gd name="T17" fmla="*/ 2147483647 h 225"/>
              <a:gd name="T18" fmla="*/ 2147483647 w 470"/>
              <a:gd name="T19" fmla="*/ 2147483647 h 225"/>
              <a:gd name="T20" fmla="*/ 2147483647 w 470"/>
              <a:gd name="T21" fmla="*/ 2147483647 h 225"/>
              <a:gd name="T22" fmla="*/ 2147483647 w 470"/>
              <a:gd name="T23" fmla="*/ 2147483647 h 225"/>
              <a:gd name="T24" fmla="*/ 2147483647 w 470"/>
              <a:gd name="T25" fmla="*/ 2147483647 h 225"/>
              <a:gd name="T26" fmla="*/ 2147483647 w 470"/>
              <a:gd name="T27" fmla="*/ 2147483647 h 225"/>
              <a:gd name="T28" fmla="*/ 2147483647 w 470"/>
              <a:gd name="T29" fmla="*/ 2147483647 h 225"/>
              <a:gd name="T30" fmla="*/ 2147483647 w 470"/>
              <a:gd name="T31" fmla="*/ 2147483647 h 225"/>
              <a:gd name="T32" fmla="*/ 2147483647 w 470"/>
              <a:gd name="T33" fmla="*/ 2147483647 h 225"/>
              <a:gd name="T34" fmla="*/ 2147483647 w 470"/>
              <a:gd name="T35" fmla="*/ 2147483647 h 225"/>
              <a:gd name="T36" fmla="*/ 2147483647 w 470"/>
              <a:gd name="T37" fmla="*/ 2147483647 h 225"/>
              <a:gd name="T38" fmla="*/ 2147483647 w 470"/>
              <a:gd name="T39" fmla="*/ 2147483647 h 225"/>
              <a:gd name="T40" fmla="*/ 2147483647 w 470"/>
              <a:gd name="T41" fmla="*/ 2147483647 h 225"/>
              <a:gd name="T42" fmla="*/ 2147483647 w 470"/>
              <a:gd name="T43" fmla="*/ 2147483647 h 225"/>
              <a:gd name="T44" fmla="*/ 2147483647 w 470"/>
              <a:gd name="T45" fmla="*/ 2147483647 h 225"/>
              <a:gd name="T46" fmla="*/ 2147483647 w 470"/>
              <a:gd name="T47" fmla="*/ 2147483647 h 225"/>
              <a:gd name="T48" fmla="*/ 2147483647 w 470"/>
              <a:gd name="T49" fmla="*/ 2147483647 h 225"/>
              <a:gd name="T50" fmla="*/ 2147483647 w 470"/>
              <a:gd name="T51" fmla="*/ 2147483647 h 225"/>
              <a:gd name="T52" fmla="*/ 2147483647 w 470"/>
              <a:gd name="T53" fmla="*/ 2147483647 h 225"/>
              <a:gd name="T54" fmla="*/ 2147483647 w 470"/>
              <a:gd name="T55" fmla="*/ 2147483647 h 225"/>
              <a:gd name="T56" fmla="*/ 2147483647 w 470"/>
              <a:gd name="T57" fmla="*/ 2147483647 h 225"/>
              <a:gd name="T58" fmla="*/ 2147483647 w 470"/>
              <a:gd name="T59" fmla="*/ 2147483647 h 225"/>
              <a:gd name="T60" fmla="*/ 2147483647 w 470"/>
              <a:gd name="T61" fmla="*/ 2147483647 h 225"/>
              <a:gd name="T62" fmla="*/ 2147483647 w 470"/>
              <a:gd name="T63" fmla="*/ 2147483647 h 225"/>
              <a:gd name="T64" fmla="*/ 2147483647 w 470"/>
              <a:gd name="T65" fmla="*/ 2147483647 h 225"/>
              <a:gd name="T66" fmla="*/ 2147483647 w 470"/>
              <a:gd name="T67" fmla="*/ 2147483647 h 225"/>
              <a:gd name="T68" fmla="*/ 2147483647 w 470"/>
              <a:gd name="T69" fmla="*/ 2147483647 h 225"/>
              <a:gd name="T70" fmla="*/ 2147483647 w 470"/>
              <a:gd name="T71" fmla="*/ 2147483647 h 225"/>
              <a:gd name="T72" fmla="*/ 2147483647 w 470"/>
              <a:gd name="T73" fmla="*/ 2147483647 h 225"/>
              <a:gd name="T74" fmla="*/ 2147483647 w 470"/>
              <a:gd name="T75" fmla="*/ 2147483647 h 225"/>
              <a:gd name="T76" fmla="*/ 2147483647 w 470"/>
              <a:gd name="T77" fmla="*/ 2147483647 h 225"/>
              <a:gd name="T78" fmla="*/ 2147483647 w 470"/>
              <a:gd name="T79" fmla="*/ 2147483647 h 225"/>
              <a:gd name="T80" fmla="*/ 2147483647 w 470"/>
              <a:gd name="T81" fmla="*/ 2147483647 h 225"/>
              <a:gd name="T82" fmla="*/ 2147483647 w 470"/>
              <a:gd name="T83" fmla="*/ 2147483647 h 225"/>
              <a:gd name="T84" fmla="*/ 2147483647 w 470"/>
              <a:gd name="T85" fmla="*/ 2147483647 h 225"/>
              <a:gd name="T86" fmla="*/ 2147483647 w 470"/>
              <a:gd name="T87" fmla="*/ 2147483647 h 225"/>
              <a:gd name="T88" fmla="*/ 2147483647 w 470"/>
              <a:gd name="T89" fmla="*/ 2147483647 h 225"/>
              <a:gd name="T90" fmla="*/ 2147483647 w 470"/>
              <a:gd name="T91" fmla="*/ 0 h 225"/>
              <a:gd name="T92" fmla="*/ 2147483647 w 470"/>
              <a:gd name="T93" fmla="*/ 0 h 22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470"/>
              <a:gd name="T142" fmla="*/ 0 h 225"/>
              <a:gd name="T143" fmla="*/ 470 w 470"/>
              <a:gd name="T144" fmla="*/ 225 h 225"/>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470" h="225">
                <a:moveTo>
                  <a:pt x="16" y="0"/>
                </a:moveTo>
                <a:lnTo>
                  <a:pt x="16" y="0"/>
                </a:lnTo>
                <a:lnTo>
                  <a:pt x="0" y="77"/>
                </a:lnTo>
                <a:lnTo>
                  <a:pt x="0" y="115"/>
                </a:lnTo>
                <a:lnTo>
                  <a:pt x="0" y="126"/>
                </a:lnTo>
                <a:lnTo>
                  <a:pt x="0" y="137"/>
                </a:lnTo>
                <a:lnTo>
                  <a:pt x="5" y="186"/>
                </a:lnTo>
                <a:lnTo>
                  <a:pt x="5" y="197"/>
                </a:lnTo>
                <a:lnTo>
                  <a:pt x="11" y="203"/>
                </a:lnTo>
                <a:lnTo>
                  <a:pt x="16" y="208"/>
                </a:lnTo>
                <a:lnTo>
                  <a:pt x="22" y="208"/>
                </a:lnTo>
                <a:lnTo>
                  <a:pt x="93" y="214"/>
                </a:lnTo>
                <a:lnTo>
                  <a:pt x="126" y="208"/>
                </a:lnTo>
                <a:lnTo>
                  <a:pt x="142" y="203"/>
                </a:lnTo>
                <a:lnTo>
                  <a:pt x="147" y="197"/>
                </a:lnTo>
                <a:lnTo>
                  <a:pt x="147" y="186"/>
                </a:lnTo>
                <a:lnTo>
                  <a:pt x="202" y="203"/>
                </a:lnTo>
                <a:lnTo>
                  <a:pt x="246" y="219"/>
                </a:lnTo>
                <a:lnTo>
                  <a:pt x="284" y="225"/>
                </a:lnTo>
                <a:lnTo>
                  <a:pt x="361" y="225"/>
                </a:lnTo>
                <a:lnTo>
                  <a:pt x="421" y="225"/>
                </a:lnTo>
                <a:lnTo>
                  <a:pt x="470" y="214"/>
                </a:lnTo>
                <a:lnTo>
                  <a:pt x="470" y="208"/>
                </a:lnTo>
                <a:lnTo>
                  <a:pt x="465" y="192"/>
                </a:lnTo>
                <a:lnTo>
                  <a:pt x="454" y="181"/>
                </a:lnTo>
                <a:lnTo>
                  <a:pt x="437" y="170"/>
                </a:lnTo>
                <a:lnTo>
                  <a:pt x="415" y="159"/>
                </a:lnTo>
                <a:lnTo>
                  <a:pt x="388" y="153"/>
                </a:lnTo>
                <a:lnTo>
                  <a:pt x="312" y="137"/>
                </a:lnTo>
                <a:lnTo>
                  <a:pt x="301" y="132"/>
                </a:lnTo>
                <a:lnTo>
                  <a:pt x="284" y="121"/>
                </a:lnTo>
                <a:lnTo>
                  <a:pt x="246" y="82"/>
                </a:lnTo>
                <a:lnTo>
                  <a:pt x="229" y="39"/>
                </a:lnTo>
                <a:lnTo>
                  <a:pt x="175" y="39"/>
                </a:lnTo>
                <a:lnTo>
                  <a:pt x="120" y="33"/>
                </a:lnTo>
                <a:lnTo>
                  <a:pt x="71" y="22"/>
                </a:lnTo>
                <a:lnTo>
                  <a:pt x="16" y="0"/>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4" name="Freeform 1579"/>
          <p:cNvSpPr>
            <a:spLocks noGrp="1" noSelect="1" noRot="1" noMove="1" noResize="1" noEditPoints="1" noAdjustHandles="1" noChangeArrowheads="1" noChangeShapeType="1" noTextEdit="1"/>
          </p:cNvSpPr>
          <p:nvPr>
            <p:custDataLst>
              <p:tags r:id="rId76"/>
            </p:custDataLst>
          </p:nvPr>
        </p:nvSpPr>
        <p:spPr bwMode="auto">
          <a:xfrm>
            <a:off x="2417762" y="2073276"/>
            <a:ext cx="198438" cy="200025"/>
          </a:xfrm>
          <a:custGeom>
            <a:avLst/>
            <a:gdLst>
              <a:gd name="T0" fmla="*/ 2147483647 w 180"/>
              <a:gd name="T1" fmla="*/ 0 h 181"/>
              <a:gd name="T2" fmla="*/ 2147483647 w 180"/>
              <a:gd name="T3" fmla="*/ 0 h 181"/>
              <a:gd name="T4" fmla="*/ 0 w 180"/>
              <a:gd name="T5" fmla="*/ 2147483647 h 181"/>
              <a:gd name="T6" fmla="*/ 0 w 180"/>
              <a:gd name="T7" fmla="*/ 2147483647 h 181"/>
              <a:gd name="T8" fmla="*/ 2147483647 w 180"/>
              <a:gd name="T9" fmla="*/ 2147483647 h 181"/>
              <a:gd name="T10" fmla="*/ 2147483647 w 180"/>
              <a:gd name="T11" fmla="*/ 2147483647 h 181"/>
              <a:gd name="T12" fmla="*/ 2147483647 w 180"/>
              <a:gd name="T13" fmla="*/ 2147483647 h 181"/>
              <a:gd name="T14" fmla="*/ 2147483647 w 180"/>
              <a:gd name="T15" fmla="*/ 2147483647 h 181"/>
              <a:gd name="T16" fmla="*/ 2147483647 w 180"/>
              <a:gd name="T17" fmla="*/ 2147483647 h 181"/>
              <a:gd name="T18" fmla="*/ 2147483647 w 180"/>
              <a:gd name="T19" fmla="*/ 2147483647 h 181"/>
              <a:gd name="T20" fmla="*/ 2147483647 w 180"/>
              <a:gd name="T21" fmla="*/ 2147483647 h 181"/>
              <a:gd name="T22" fmla="*/ 2147483647 w 180"/>
              <a:gd name="T23" fmla="*/ 2147483647 h 181"/>
              <a:gd name="T24" fmla="*/ 2147483647 w 180"/>
              <a:gd name="T25" fmla="*/ 2147483647 h 181"/>
              <a:gd name="T26" fmla="*/ 2147483647 w 180"/>
              <a:gd name="T27" fmla="*/ 2147483647 h 181"/>
              <a:gd name="T28" fmla="*/ 2147483647 w 180"/>
              <a:gd name="T29" fmla="*/ 2147483647 h 181"/>
              <a:gd name="T30" fmla="*/ 2147483647 w 180"/>
              <a:gd name="T31" fmla="*/ 0 h 181"/>
              <a:gd name="T32" fmla="*/ 2147483647 w 180"/>
              <a:gd name="T33" fmla="*/ 0 h 18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80"/>
              <a:gd name="T52" fmla="*/ 0 h 181"/>
              <a:gd name="T53" fmla="*/ 180 w 180"/>
              <a:gd name="T54" fmla="*/ 181 h 18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80" h="181">
                <a:moveTo>
                  <a:pt x="22" y="0"/>
                </a:moveTo>
                <a:lnTo>
                  <a:pt x="22" y="0"/>
                </a:lnTo>
                <a:lnTo>
                  <a:pt x="0" y="49"/>
                </a:lnTo>
                <a:lnTo>
                  <a:pt x="44" y="109"/>
                </a:lnTo>
                <a:lnTo>
                  <a:pt x="82" y="153"/>
                </a:lnTo>
                <a:lnTo>
                  <a:pt x="109" y="181"/>
                </a:lnTo>
                <a:lnTo>
                  <a:pt x="120" y="181"/>
                </a:lnTo>
                <a:lnTo>
                  <a:pt x="137" y="175"/>
                </a:lnTo>
                <a:lnTo>
                  <a:pt x="158" y="153"/>
                </a:lnTo>
                <a:lnTo>
                  <a:pt x="180" y="115"/>
                </a:lnTo>
                <a:lnTo>
                  <a:pt x="76" y="27"/>
                </a:lnTo>
                <a:lnTo>
                  <a:pt x="2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5" name="Freeform 1580"/>
          <p:cNvSpPr>
            <a:spLocks noGrp="1" noSelect="1" noRot="1" noMove="1" noResize="1" noEditPoints="1" noAdjustHandles="1" noChangeArrowheads="1" noChangeShapeType="1" noTextEdit="1"/>
          </p:cNvSpPr>
          <p:nvPr>
            <p:custDataLst>
              <p:tags r:id="rId77"/>
            </p:custDataLst>
          </p:nvPr>
        </p:nvSpPr>
        <p:spPr bwMode="auto">
          <a:xfrm>
            <a:off x="2133600" y="1765300"/>
            <a:ext cx="1062038" cy="3106738"/>
          </a:xfrm>
          <a:custGeom>
            <a:avLst/>
            <a:gdLst>
              <a:gd name="T0" fmla="*/ 2147483647 w 962"/>
              <a:gd name="T1" fmla="*/ 2147483647 h 2812"/>
              <a:gd name="T2" fmla="*/ 2147483647 w 962"/>
              <a:gd name="T3" fmla="*/ 2147483647 h 2812"/>
              <a:gd name="T4" fmla="*/ 2147483647 w 962"/>
              <a:gd name="T5" fmla="*/ 2147483647 h 2812"/>
              <a:gd name="T6" fmla="*/ 2147483647 w 962"/>
              <a:gd name="T7" fmla="*/ 2147483647 h 2812"/>
              <a:gd name="T8" fmla="*/ 2147483647 w 962"/>
              <a:gd name="T9" fmla="*/ 2147483647 h 2812"/>
              <a:gd name="T10" fmla="*/ 2147483647 w 962"/>
              <a:gd name="T11" fmla="*/ 2147483647 h 2812"/>
              <a:gd name="T12" fmla="*/ 2147483647 w 962"/>
              <a:gd name="T13" fmla="*/ 2147483647 h 2812"/>
              <a:gd name="T14" fmla="*/ 2147483647 w 962"/>
              <a:gd name="T15" fmla="*/ 2147483647 h 2812"/>
              <a:gd name="T16" fmla="*/ 2147483647 w 962"/>
              <a:gd name="T17" fmla="*/ 2147483647 h 2812"/>
              <a:gd name="T18" fmla="*/ 2147483647 w 962"/>
              <a:gd name="T19" fmla="*/ 2147483647 h 2812"/>
              <a:gd name="T20" fmla="*/ 2147483647 w 962"/>
              <a:gd name="T21" fmla="*/ 2147483647 h 2812"/>
              <a:gd name="T22" fmla="*/ 2147483647 w 962"/>
              <a:gd name="T23" fmla="*/ 2147483647 h 2812"/>
              <a:gd name="T24" fmla="*/ 2147483647 w 962"/>
              <a:gd name="T25" fmla="*/ 2147483647 h 2812"/>
              <a:gd name="T26" fmla="*/ 2147483647 w 962"/>
              <a:gd name="T27" fmla="*/ 2147483647 h 2812"/>
              <a:gd name="T28" fmla="*/ 2147483647 w 962"/>
              <a:gd name="T29" fmla="*/ 2147483647 h 2812"/>
              <a:gd name="T30" fmla="*/ 2147483647 w 962"/>
              <a:gd name="T31" fmla="*/ 2147483647 h 2812"/>
              <a:gd name="T32" fmla="*/ 2147483647 w 962"/>
              <a:gd name="T33" fmla="*/ 2147483647 h 2812"/>
              <a:gd name="T34" fmla="*/ 2147483647 w 962"/>
              <a:gd name="T35" fmla="*/ 2147483647 h 2812"/>
              <a:gd name="T36" fmla="*/ 2147483647 w 962"/>
              <a:gd name="T37" fmla="*/ 2147483647 h 2812"/>
              <a:gd name="T38" fmla="*/ 2147483647 w 962"/>
              <a:gd name="T39" fmla="*/ 2147483647 h 2812"/>
              <a:gd name="T40" fmla="*/ 2147483647 w 962"/>
              <a:gd name="T41" fmla="*/ 2147483647 h 2812"/>
              <a:gd name="T42" fmla="*/ 2147483647 w 962"/>
              <a:gd name="T43" fmla="*/ 2147483647 h 2812"/>
              <a:gd name="T44" fmla="*/ 2147483647 w 962"/>
              <a:gd name="T45" fmla="*/ 2147483647 h 2812"/>
              <a:gd name="T46" fmla="*/ 2147483647 w 962"/>
              <a:gd name="T47" fmla="*/ 2147483647 h 2812"/>
              <a:gd name="T48" fmla="*/ 2147483647 w 962"/>
              <a:gd name="T49" fmla="*/ 2147483647 h 2812"/>
              <a:gd name="T50" fmla="*/ 2147483647 w 962"/>
              <a:gd name="T51" fmla="*/ 2147483647 h 2812"/>
              <a:gd name="T52" fmla="*/ 2147483647 w 962"/>
              <a:gd name="T53" fmla="*/ 2147483647 h 2812"/>
              <a:gd name="T54" fmla="*/ 2147483647 w 962"/>
              <a:gd name="T55" fmla="*/ 2147483647 h 2812"/>
              <a:gd name="T56" fmla="*/ 2147483647 w 962"/>
              <a:gd name="T57" fmla="*/ 2147483647 h 2812"/>
              <a:gd name="T58" fmla="*/ 2147483647 w 962"/>
              <a:gd name="T59" fmla="*/ 2147483647 h 2812"/>
              <a:gd name="T60" fmla="*/ 2147483647 w 962"/>
              <a:gd name="T61" fmla="*/ 2147483647 h 2812"/>
              <a:gd name="T62" fmla="*/ 2147483647 w 962"/>
              <a:gd name="T63" fmla="*/ 2147483647 h 2812"/>
              <a:gd name="T64" fmla="*/ 2147483647 w 962"/>
              <a:gd name="T65" fmla="*/ 2147483647 h 2812"/>
              <a:gd name="T66" fmla="*/ 2147483647 w 962"/>
              <a:gd name="T67" fmla="*/ 2147483647 h 2812"/>
              <a:gd name="T68" fmla="*/ 2147483647 w 962"/>
              <a:gd name="T69" fmla="*/ 2147483647 h 2812"/>
              <a:gd name="T70" fmla="*/ 2147483647 w 962"/>
              <a:gd name="T71" fmla="*/ 2147483647 h 2812"/>
              <a:gd name="T72" fmla="*/ 2147483647 w 962"/>
              <a:gd name="T73" fmla="*/ 2147483647 h 2812"/>
              <a:gd name="T74" fmla="*/ 2147483647 w 962"/>
              <a:gd name="T75" fmla="*/ 2147483647 h 2812"/>
              <a:gd name="T76" fmla="*/ 2147483647 w 962"/>
              <a:gd name="T77" fmla="*/ 2147483647 h 2812"/>
              <a:gd name="T78" fmla="*/ 2147483647 w 962"/>
              <a:gd name="T79" fmla="*/ 2147483647 h 2812"/>
              <a:gd name="T80" fmla="*/ 2147483647 w 962"/>
              <a:gd name="T81" fmla="*/ 2147483647 h 2812"/>
              <a:gd name="T82" fmla="*/ 2147483647 w 962"/>
              <a:gd name="T83" fmla="*/ 2147483647 h 2812"/>
              <a:gd name="T84" fmla="*/ 2147483647 w 962"/>
              <a:gd name="T85" fmla="*/ 2147483647 h 2812"/>
              <a:gd name="T86" fmla="*/ 2147483647 w 962"/>
              <a:gd name="T87" fmla="*/ 2147483647 h 2812"/>
              <a:gd name="T88" fmla="*/ 2147483647 w 962"/>
              <a:gd name="T89" fmla="*/ 2147483647 h 2812"/>
              <a:gd name="T90" fmla="*/ 2147483647 w 962"/>
              <a:gd name="T91" fmla="*/ 2147483647 h 2812"/>
              <a:gd name="T92" fmla="*/ 2147483647 w 962"/>
              <a:gd name="T93" fmla="*/ 2147483647 h 2812"/>
              <a:gd name="T94" fmla="*/ 2147483647 w 962"/>
              <a:gd name="T95" fmla="*/ 2147483647 h 2812"/>
              <a:gd name="T96" fmla="*/ 2147483647 w 962"/>
              <a:gd name="T97" fmla="*/ 2147483647 h 2812"/>
              <a:gd name="T98" fmla="*/ 2147483647 w 962"/>
              <a:gd name="T99" fmla="*/ 2147483647 h 2812"/>
              <a:gd name="T100" fmla="*/ 2147483647 w 962"/>
              <a:gd name="T101" fmla="*/ 2147483647 h 2812"/>
              <a:gd name="T102" fmla="*/ 2147483647 w 962"/>
              <a:gd name="T103" fmla="*/ 2147483647 h 2812"/>
              <a:gd name="T104" fmla="*/ 2147483647 w 962"/>
              <a:gd name="T105" fmla="*/ 2147483647 h 2812"/>
              <a:gd name="T106" fmla="*/ 2147483647 w 962"/>
              <a:gd name="T107" fmla="*/ 2147483647 h 2812"/>
              <a:gd name="T108" fmla="*/ 2147483647 w 962"/>
              <a:gd name="T109" fmla="*/ 2147483647 h 2812"/>
              <a:gd name="T110" fmla="*/ 2147483647 w 962"/>
              <a:gd name="T111" fmla="*/ 2147483647 h 2812"/>
              <a:gd name="T112" fmla="*/ 2147483647 w 962"/>
              <a:gd name="T113" fmla="*/ 2147483647 h 2812"/>
              <a:gd name="T114" fmla="*/ 2147483647 w 962"/>
              <a:gd name="T115" fmla="*/ 2147483647 h 2812"/>
              <a:gd name="T116" fmla="*/ 2147483647 w 962"/>
              <a:gd name="T117" fmla="*/ 2147483647 h 2812"/>
              <a:gd name="T118" fmla="*/ 2147483647 w 962"/>
              <a:gd name="T119" fmla="*/ 2147483647 h 2812"/>
              <a:gd name="T120" fmla="*/ 2147483647 w 962"/>
              <a:gd name="T121" fmla="*/ 2147483647 h 2812"/>
              <a:gd name="T122" fmla="*/ 2147483647 w 962"/>
              <a:gd name="T123" fmla="*/ 2147483647 h 281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962"/>
              <a:gd name="T187" fmla="*/ 0 h 2812"/>
              <a:gd name="T188" fmla="*/ 962 w 962"/>
              <a:gd name="T189" fmla="*/ 2812 h 281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962" h="2812">
                <a:moveTo>
                  <a:pt x="880" y="377"/>
                </a:moveTo>
                <a:lnTo>
                  <a:pt x="880" y="377"/>
                </a:lnTo>
                <a:lnTo>
                  <a:pt x="864" y="372"/>
                </a:lnTo>
                <a:lnTo>
                  <a:pt x="842" y="356"/>
                </a:lnTo>
                <a:lnTo>
                  <a:pt x="809" y="323"/>
                </a:lnTo>
                <a:lnTo>
                  <a:pt x="804" y="312"/>
                </a:lnTo>
                <a:lnTo>
                  <a:pt x="798" y="301"/>
                </a:lnTo>
                <a:lnTo>
                  <a:pt x="776" y="290"/>
                </a:lnTo>
                <a:lnTo>
                  <a:pt x="776" y="279"/>
                </a:lnTo>
                <a:lnTo>
                  <a:pt x="766" y="241"/>
                </a:lnTo>
                <a:lnTo>
                  <a:pt x="755" y="208"/>
                </a:lnTo>
                <a:lnTo>
                  <a:pt x="744" y="191"/>
                </a:lnTo>
                <a:lnTo>
                  <a:pt x="727" y="186"/>
                </a:lnTo>
                <a:lnTo>
                  <a:pt x="716" y="186"/>
                </a:lnTo>
                <a:lnTo>
                  <a:pt x="711" y="186"/>
                </a:lnTo>
                <a:lnTo>
                  <a:pt x="700" y="186"/>
                </a:lnTo>
                <a:lnTo>
                  <a:pt x="683" y="181"/>
                </a:lnTo>
                <a:lnTo>
                  <a:pt x="673" y="181"/>
                </a:lnTo>
                <a:lnTo>
                  <a:pt x="667" y="186"/>
                </a:lnTo>
                <a:lnTo>
                  <a:pt x="667" y="191"/>
                </a:lnTo>
                <a:lnTo>
                  <a:pt x="645" y="186"/>
                </a:lnTo>
                <a:lnTo>
                  <a:pt x="634" y="186"/>
                </a:lnTo>
                <a:lnTo>
                  <a:pt x="629" y="191"/>
                </a:lnTo>
                <a:lnTo>
                  <a:pt x="623" y="197"/>
                </a:lnTo>
                <a:lnTo>
                  <a:pt x="612" y="191"/>
                </a:lnTo>
                <a:lnTo>
                  <a:pt x="596" y="191"/>
                </a:lnTo>
                <a:lnTo>
                  <a:pt x="585" y="197"/>
                </a:lnTo>
                <a:lnTo>
                  <a:pt x="574" y="213"/>
                </a:lnTo>
                <a:lnTo>
                  <a:pt x="563" y="252"/>
                </a:lnTo>
                <a:lnTo>
                  <a:pt x="563" y="257"/>
                </a:lnTo>
                <a:lnTo>
                  <a:pt x="574" y="268"/>
                </a:lnTo>
                <a:lnTo>
                  <a:pt x="590" y="290"/>
                </a:lnTo>
                <a:lnTo>
                  <a:pt x="618" y="312"/>
                </a:lnTo>
                <a:lnTo>
                  <a:pt x="623" y="323"/>
                </a:lnTo>
                <a:lnTo>
                  <a:pt x="640" y="334"/>
                </a:lnTo>
                <a:lnTo>
                  <a:pt x="667" y="345"/>
                </a:lnTo>
                <a:lnTo>
                  <a:pt x="705" y="356"/>
                </a:lnTo>
                <a:lnTo>
                  <a:pt x="711" y="372"/>
                </a:lnTo>
                <a:lnTo>
                  <a:pt x="716" y="377"/>
                </a:lnTo>
                <a:lnTo>
                  <a:pt x="716" y="388"/>
                </a:lnTo>
                <a:lnTo>
                  <a:pt x="722" y="421"/>
                </a:lnTo>
                <a:lnTo>
                  <a:pt x="744" y="465"/>
                </a:lnTo>
                <a:lnTo>
                  <a:pt x="771" y="520"/>
                </a:lnTo>
                <a:lnTo>
                  <a:pt x="771" y="547"/>
                </a:lnTo>
                <a:lnTo>
                  <a:pt x="755" y="536"/>
                </a:lnTo>
                <a:lnTo>
                  <a:pt x="722" y="520"/>
                </a:lnTo>
                <a:lnTo>
                  <a:pt x="667" y="503"/>
                </a:lnTo>
                <a:lnTo>
                  <a:pt x="645" y="481"/>
                </a:lnTo>
                <a:lnTo>
                  <a:pt x="607" y="449"/>
                </a:lnTo>
                <a:lnTo>
                  <a:pt x="596" y="438"/>
                </a:lnTo>
                <a:lnTo>
                  <a:pt x="585" y="432"/>
                </a:lnTo>
                <a:lnTo>
                  <a:pt x="574" y="427"/>
                </a:lnTo>
                <a:lnTo>
                  <a:pt x="558" y="421"/>
                </a:lnTo>
                <a:lnTo>
                  <a:pt x="519" y="421"/>
                </a:lnTo>
                <a:lnTo>
                  <a:pt x="497" y="416"/>
                </a:lnTo>
                <a:lnTo>
                  <a:pt x="481" y="410"/>
                </a:lnTo>
                <a:lnTo>
                  <a:pt x="465" y="405"/>
                </a:lnTo>
                <a:lnTo>
                  <a:pt x="459" y="399"/>
                </a:lnTo>
                <a:lnTo>
                  <a:pt x="454" y="394"/>
                </a:lnTo>
                <a:lnTo>
                  <a:pt x="465" y="399"/>
                </a:lnTo>
                <a:lnTo>
                  <a:pt x="487" y="399"/>
                </a:lnTo>
                <a:lnTo>
                  <a:pt x="497" y="394"/>
                </a:lnTo>
                <a:lnTo>
                  <a:pt x="503" y="383"/>
                </a:lnTo>
                <a:lnTo>
                  <a:pt x="508" y="372"/>
                </a:lnTo>
                <a:lnTo>
                  <a:pt x="508" y="361"/>
                </a:lnTo>
                <a:lnTo>
                  <a:pt x="514" y="356"/>
                </a:lnTo>
                <a:lnTo>
                  <a:pt x="519" y="356"/>
                </a:lnTo>
                <a:lnTo>
                  <a:pt x="519" y="350"/>
                </a:lnTo>
                <a:lnTo>
                  <a:pt x="525" y="345"/>
                </a:lnTo>
                <a:lnTo>
                  <a:pt x="519" y="345"/>
                </a:lnTo>
                <a:lnTo>
                  <a:pt x="519" y="339"/>
                </a:lnTo>
                <a:lnTo>
                  <a:pt x="525" y="339"/>
                </a:lnTo>
                <a:lnTo>
                  <a:pt x="530" y="334"/>
                </a:lnTo>
                <a:lnTo>
                  <a:pt x="530" y="328"/>
                </a:lnTo>
                <a:lnTo>
                  <a:pt x="530" y="317"/>
                </a:lnTo>
                <a:lnTo>
                  <a:pt x="530" y="312"/>
                </a:lnTo>
                <a:lnTo>
                  <a:pt x="552" y="312"/>
                </a:lnTo>
                <a:lnTo>
                  <a:pt x="563" y="312"/>
                </a:lnTo>
                <a:lnTo>
                  <a:pt x="563" y="284"/>
                </a:lnTo>
                <a:lnTo>
                  <a:pt x="563" y="257"/>
                </a:lnTo>
                <a:lnTo>
                  <a:pt x="563" y="252"/>
                </a:lnTo>
                <a:lnTo>
                  <a:pt x="563" y="235"/>
                </a:lnTo>
                <a:lnTo>
                  <a:pt x="563" y="224"/>
                </a:lnTo>
                <a:lnTo>
                  <a:pt x="574" y="213"/>
                </a:lnTo>
                <a:lnTo>
                  <a:pt x="574" y="208"/>
                </a:lnTo>
                <a:lnTo>
                  <a:pt x="580" y="186"/>
                </a:lnTo>
                <a:lnTo>
                  <a:pt x="585" y="164"/>
                </a:lnTo>
                <a:lnTo>
                  <a:pt x="580" y="137"/>
                </a:lnTo>
                <a:lnTo>
                  <a:pt x="585" y="131"/>
                </a:lnTo>
                <a:lnTo>
                  <a:pt x="590" y="126"/>
                </a:lnTo>
                <a:lnTo>
                  <a:pt x="601" y="115"/>
                </a:lnTo>
                <a:lnTo>
                  <a:pt x="601" y="104"/>
                </a:lnTo>
                <a:lnTo>
                  <a:pt x="580" y="77"/>
                </a:lnTo>
                <a:lnTo>
                  <a:pt x="580" y="66"/>
                </a:lnTo>
                <a:lnTo>
                  <a:pt x="569" y="55"/>
                </a:lnTo>
                <a:lnTo>
                  <a:pt x="552" y="44"/>
                </a:lnTo>
                <a:lnTo>
                  <a:pt x="530" y="27"/>
                </a:lnTo>
                <a:lnTo>
                  <a:pt x="497" y="16"/>
                </a:lnTo>
                <a:lnTo>
                  <a:pt x="454" y="5"/>
                </a:lnTo>
                <a:lnTo>
                  <a:pt x="394" y="0"/>
                </a:lnTo>
                <a:lnTo>
                  <a:pt x="377" y="5"/>
                </a:lnTo>
                <a:lnTo>
                  <a:pt x="355" y="11"/>
                </a:lnTo>
                <a:lnTo>
                  <a:pt x="333" y="27"/>
                </a:lnTo>
                <a:lnTo>
                  <a:pt x="311" y="49"/>
                </a:lnTo>
                <a:lnTo>
                  <a:pt x="295" y="82"/>
                </a:lnTo>
                <a:lnTo>
                  <a:pt x="290" y="126"/>
                </a:lnTo>
                <a:lnTo>
                  <a:pt x="290" y="186"/>
                </a:lnTo>
                <a:lnTo>
                  <a:pt x="295" y="191"/>
                </a:lnTo>
                <a:lnTo>
                  <a:pt x="301" y="219"/>
                </a:lnTo>
                <a:lnTo>
                  <a:pt x="295" y="252"/>
                </a:lnTo>
                <a:lnTo>
                  <a:pt x="290" y="268"/>
                </a:lnTo>
                <a:lnTo>
                  <a:pt x="284" y="284"/>
                </a:lnTo>
                <a:lnTo>
                  <a:pt x="426" y="394"/>
                </a:lnTo>
                <a:lnTo>
                  <a:pt x="394" y="427"/>
                </a:lnTo>
                <a:lnTo>
                  <a:pt x="366" y="454"/>
                </a:lnTo>
                <a:lnTo>
                  <a:pt x="311" y="394"/>
                </a:lnTo>
                <a:lnTo>
                  <a:pt x="262" y="339"/>
                </a:lnTo>
                <a:lnTo>
                  <a:pt x="257" y="328"/>
                </a:lnTo>
                <a:lnTo>
                  <a:pt x="218" y="388"/>
                </a:lnTo>
                <a:lnTo>
                  <a:pt x="175" y="421"/>
                </a:lnTo>
                <a:lnTo>
                  <a:pt x="136" y="443"/>
                </a:lnTo>
                <a:lnTo>
                  <a:pt x="114" y="454"/>
                </a:lnTo>
                <a:lnTo>
                  <a:pt x="93" y="454"/>
                </a:lnTo>
                <a:lnTo>
                  <a:pt x="82" y="460"/>
                </a:lnTo>
                <a:lnTo>
                  <a:pt x="60" y="476"/>
                </a:lnTo>
                <a:lnTo>
                  <a:pt x="49" y="492"/>
                </a:lnTo>
                <a:lnTo>
                  <a:pt x="43" y="514"/>
                </a:lnTo>
                <a:lnTo>
                  <a:pt x="38" y="542"/>
                </a:lnTo>
                <a:lnTo>
                  <a:pt x="38" y="580"/>
                </a:lnTo>
                <a:lnTo>
                  <a:pt x="38" y="624"/>
                </a:lnTo>
                <a:lnTo>
                  <a:pt x="27" y="673"/>
                </a:lnTo>
                <a:lnTo>
                  <a:pt x="11" y="733"/>
                </a:lnTo>
                <a:lnTo>
                  <a:pt x="11" y="739"/>
                </a:lnTo>
                <a:lnTo>
                  <a:pt x="5" y="782"/>
                </a:lnTo>
                <a:lnTo>
                  <a:pt x="0" y="903"/>
                </a:lnTo>
                <a:lnTo>
                  <a:pt x="0" y="963"/>
                </a:lnTo>
                <a:lnTo>
                  <a:pt x="5" y="1018"/>
                </a:lnTo>
                <a:lnTo>
                  <a:pt x="16" y="1050"/>
                </a:lnTo>
                <a:lnTo>
                  <a:pt x="27" y="1083"/>
                </a:lnTo>
                <a:lnTo>
                  <a:pt x="60" y="1143"/>
                </a:lnTo>
                <a:lnTo>
                  <a:pt x="93" y="1204"/>
                </a:lnTo>
                <a:lnTo>
                  <a:pt x="120" y="1264"/>
                </a:lnTo>
                <a:lnTo>
                  <a:pt x="125" y="1264"/>
                </a:lnTo>
                <a:lnTo>
                  <a:pt x="136" y="1297"/>
                </a:lnTo>
                <a:lnTo>
                  <a:pt x="142" y="1318"/>
                </a:lnTo>
                <a:lnTo>
                  <a:pt x="153" y="1346"/>
                </a:lnTo>
                <a:lnTo>
                  <a:pt x="175" y="1384"/>
                </a:lnTo>
                <a:lnTo>
                  <a:pt x="180" y="1444"/>
                </a:lnTo>
                <a:lnTo>
                  <a:pt x="180" y="1483"/>
                </a:lnTo>
                <a:lnTo>
                  <a:pt x="180" y="1504"/>
                </a:lnTo>
                <a:lnTo>
                  <a:pt x="207" y="1504"/>
                </a:lnTo>
                <a:lnTo>
                  <a:pt x="229" y="1504"/>
                </a:lnTo>
                <a:lnTo>
                  <a:pt x="240" y="1504"/>
                </a:lnTo>
                <a:lnTo>
                  <a:pt x="235" y="1515"/>
                </a:lnTo>
                <a:lnTo>
                  <a:pt x="224" y="1548"/>
                </a:lnTo>
                <a:lnTo>
                  <a:pt x="213" y="1592"/>
                </a:lnTo>
                <a:lnTo>
                  <a:pt x="213" y="1614"/>
                </a:lnTo>
                <a:lnTo>
                  <a:pt x="218" y="1641"/>
                </a:lnTo>
                <a:lnTo>
                  <a:pt x="224" y="1696"/>
                </a:lnTo>
                <a:lnTo>
                  <a:pt x="229" y="1773"/>
                </a:lnTo>
                <a:lnTo>
                  <a:pt x="229" y="1882"/>
                </a:lnTo>
                <a:lnTo>
                  <a:pt x="224" y="1937"/>
                </a:lnTo>
                <a:lnTo>
                  <a:pt x="213" y="1986"/>
                </a:lnTo>
                <a:lnTo>
                  <a:pt x="197" y="2062"/>
                </a:lnTo>
                <a:lnTo>
                  <a:pt x="191" y="2101"/>
                </a:lnTo>
                <a:lnTo>
                  <a:pt x="186" y="2145"/>
                </a:lnTo>
                <a:lnTo>
                  <a:pt x="186" y="2205"/>
                </a:lnTo>
                <a:lnTo>
                  <a:pt x="186" y="2276"/>
                </a:lnTo>
                <a:lnTo>
                  <a:pt x="197" y="2407"/>
                </a:lnTo>
                <a:lnTo>
                  <a:pt x="207" y="2495"/>
                </a:lnTo>
                <a:lnTo>
                  <a:pt x="213" y="2555"/>
                </a:lnTo>
                <a:lnTo>
                  <a:pt x="213" y="2599"/>
                </a:lnTo>
                <a:lnTo>
                  <a:pt x="207" y="2631"/>
                </a:lnTo>
                <a:lnTo>
                  <a:pt x="207" y="2653"/>
                </a:lnTo>
                <a:lnTo>
                  <a:pt x="207" y="2670"/>
                </a:lnTo>
                <a:lnTo>
                  <a:pt x="207" y="2730"/>
                </a:lnTo>
                <a:lnTo>
                  <a:pt x="268" y="2752"/>
                </a:lnTo>
                <a:lnTo>
                  <a:pt x="301" y="2752"/>
                </a:lnTo>
                <a:lnTo>
                  <a:pt x="306" y="2763"/>
                </a:lnTo>
                <a:lnTo>
                  <a:pt x="328" y="2779"/>
                </a:lnTo>
                <a:lnTo>
                  <a:pt x="350" y="2790"/>
                </a:lnTo>
                <a:lnTo>
                  <a:pt x="372" y="2801"/>
                </a:lnTo>
                <a:lnTo>
                  <a:pt x="399" y="2807"/>
                </a:lnTo>
                <a:lnTo>
                  <a:pt x="437" y="2812"/>
                </a:lnTo>
                <a:lnTo>
                  <a:pt x="508" y="2807"/>
                </a:lnTo>
                <a:lnTo>
                  <a:pt x="541" y="2801"/>
                </a:lnTo>
                <a:lnTo>
                  <a:pt x="552" y="2801"/>
                </a:lnTo>
                <a:lnTo>
                  <a:pt x="552" y="2796"/>
                </a:lnTo>
                <a:lnTo>
                  <a:pt x="552" y="2785"/>
                </a:lnTo>
                <a:lnTo>
                  <a:pt x="547" y="2768"/>
                </a:lnTo>
                <a:lnTo>
                  <a:pt x="536" y="2752"/>
                </a:lnTo>
                <a:lnTo>
                  <a:pt x="470" y="2692"/>
                </a:lnTo>
                <a:lnTo>
                  <a:pt x="432" y="2648"/>
                </a:lnTo>
                <a:lnTo>
                  <a:pt x="415" y="2631"/>
                </a:lnTo>
                <a:lnTo>
                  <a:pt x="404" y="2615"/>
                </a:lnTo>
                <a:lnTo>
                  <a:pt x="404" y="2599"/>
                </a:lnTo>
                <a:lnTo>
                  <a:pt x="399" y="2588"/>
                </a:lnTo>
                <a:lnTo>
                  <a:pt x="394" y="2566"/>
                </a:lnTo>
                <a:lnTo>
                  <a:pt x="388" y="2555"/>
                </a:lnTo>
                <a:lnTo>
                  <a:pt x="388" y="2528"/>
                </a:lnTo>
                <a:lnTo>
                  <a:pt x="394" y="2467"/>
                </a:lnTo>
                <a:lnTo>
                  <a:pt x="399" y="2424"/>
                </a:lnTo>
                <a:lnTo>
                  <a:pt x="394" y="2402"/>
                </a:lnTo>
                <a:lnTo>
                  <a:pt x="383" y="2374"/>
                </a:lnTo>
                <a:lnTo>
                  <a:pt x="394" y="2238"/>
                </a:lnTo>
                <a:lnTo>
                  <a:pt x="399" y="2145"/>
                </a:lnTo>
                <a:lnTo>
                  <a:pt x="404" y="2095"/>
                </a:lnTo>
                <a:lnTo>
                  <a:pt x="415" y="2062"/>
                </a:lnTo>
                <a:lnTo>
                  <a:pt x="421" y="2013"/>
                </a:lnTo>
                <a:lnTo>
                  <a:pt x="432" y="1948"/>
                </a:lnTo>
                <a:lnTo>
                  <a:pt x="437" y="1931"/>
                </a:lnTo>
                <a:lnTo>
                  <a:pt x="454" y="1893"/>
                </a:lnTo>
                <a:lnTo>
                  <a:pt x="476" y="1827"/>
                </a:lnTo>
                <a:lnTo>
                  <a:pt x="492" y="1729"/>
                </a:lnTo>
                <a:lnTo>
                  <a:pt x="497" y="1723"/>
                </a:lnTo>
                <a:lnTo>
                  <a:pt x="503" y="1718"/>
                </a:lnTo>
                <a:lnTo>
                  <a:pt x="503" y="1729"/>
                </a:lnTo>
                <a:lnTo>
                  <a:pt x="558" y="1893"/>
                </a:lnTo>
                <a:lnTo>
                  <a:pt x="569" y="1920"/>
                </a:lnTo>
                <a:lnTo>
                  <a:pt x="569" y="1948"/>
                </a:lnTo>
                <a:lnTo>
                  <a:pt x="563" y="1980"/>
                </a:lnTo>
                <a:lnTo>
                  <a:pt x="547" y="2035"/>
                </a:lnTo>
                <a:lnTo>
                  <a:pt x="541" y="2084"/>
                </a:lnTo>
                <a:lnTo>
                  <a:pt x="536" y="2145"/>
                </a:lnTo>
                <a:lnTo>
                  <a:pt x="519" y="2287"/>
                </a:lnTo>
                <a:lnTo>
                  <a:pt x="503" y="2380"/>
                </a:lnTo>
                <a:lnTo>
                  <a:pt x="497" y="2429"/>
                </a:lnTo>
                <a:lnTo>
                  <a:pt x="481" y="2445"/>
                </a:lnTo>
                <a:lnTo>
                  <a:pt x="476" y="2462"/>
                </a:lnTo>
                <a:lnTo>
                  <a:pt x="470" y="2506"/>
                </a:lnTo>
                <a:lnTo>
                  <a:pt x="519" y="2528"/>
                </a:lnTo>
                <a:lnTo>
                  <a:pt x="580" y="2544"/>
                </a:lnTo>
                <a:lnTo>
                  <a:pt x="640" y="2555"/>
                </a:lnTo>
                <a:lnTo>
                  <a:pt x="694" y="2555"/>
                </a:lnTo>
                <a:lnTo>
                  <a:pt x="689" y="2517"/>
                </a:lnTo>
                <a:lnTo>
                  <a:pt x="705" y="2484"/>
                </a:lnTo>
                <a:lnTo>
                  <a:pt x="716" y="2445"/>
                </a:lnTo>
                <a:lnTo>
                  <a:pt x="738" y="2396"/>
                </a:lnTo>
                <a:lnTo>
                  <a:pt x="755" y="2331"/>
                </a:lnTo>
                <a:lnTo>
                  <a:pt x="771" y="2249"/>
                </a:lnTo>
                <a:lnTo>
                  <a:pt x="782" y="2156"/>
                </a:lnTo>
                <a:lnTo>
                  <a:pt x="787" y="2041"/>
                </a:lnTo>
                <a:lnTo>
                  <a:pt x="787" y="2013"/>
                </a:lnTo>
                <a:lnTo>
                  <a:pt x="787" y="1991"/>
                </a:lnTo>
                <a:lnTo>
                  <a:pt x="787" y="1980"/>
                </a:lnTo>
                <a:lnTo>
                  <a:pt x="793" y="1969"/>
                </a:lnTo>
                <a:lnTo>
                  <a:pt x="798" y="1937"/>
                </a:lnTo>
                <a:lnTo>
                  <a:pt x="798" y="1882"/>
                </a:lnTo>
                <a:lnTo>
                  <a:pt x="798" y="1805"/>
                </a:lnTo>
                <a:lnTo>
                  <a:pt x="782" y="1690"/>
                </a:lnTo>
                <a:lnTo>
                  <a:pt x="755" y="1559"/>
                </a:lnTo>
                <a:lnTo>
                  <a:pt x="722" y="1411"/>
                </a:lnTo>
                <a:lnTo>
                  <a:pt x="733" y="1401"/>
                </a:lnTo>
                <a:lnTo>
                  <a:pt x="738" y="1390"/>
                </a:lnTo>
                <a:lnTo>
                  <a:pt x="744" y="1368"/>
                </a:lnTo>
                <a:lnTo>
                  <a:pt x="733" y="1313"/>
                </a:lnTo>
                <a:lnTo>
                  <a:pt x="711" y="1220"/>
                </a:lnTo>
                <a:lnTo>
                  <a:pt x="683" y="1083"/>
                </a:lnTo>
                <a:lnTo>
                  <a:pt x="673" y="1018"/>
                </a:lnTo>
                <a:lnTo>
                  <a:pt x="656" y="957"/>
                </a:lnTo>
                <a:lnTo>
                  <a:pt x="645" y="914"/>
                </a:lnTo>
                <a:lnTo>
                  <a:pt x="634" y="870"/>
                </a:lnTo>
                <a:lnTo>
                  <a:pt x="634" y="821"/>
                </a:lnTo>
                <a:lnTo>
                  <a:pt x="640" y="777"/>
                </a:lnTo>
                <a:lnTo>
                  <a:pt x="634" y="739"/>
                </a:lnTo>
                <a:lnTo>
                  <a:pt x="634" y="706"/>
                </a:lnTo>
                <a:lnTo>
                  <a:pt x="678" y="717"/>
                </a:lnTo>
                <a:lnTo>
                  <a:pt x="776" y="728"/>
                </a:lnTo>
                <a:lnTo>
                  <a:pt x="837" y="733"/>
                </a:lnTo>
                <a:lnTo>
                  <a:pt x="891" y="728"/>
                </a:lnTo>
                <a:lnTo>
                  <a:pt x="913" y="722"/>
                </a:lnTo>
                <a:lnTo>
                  <a:pt x="935" y="717"/>
                </a:lnTo>
                <a:lnTo>
                  <a:pt x="952" y="706"/>
                </a:lnTo>
                <a:lnTo>
                  <a:pt x="962" y="689"/>
                </a:lnTo>
                <a:lnTo>
                  <a:pt x="946" y="618"/>
                </a:lnTo>
                <a:lnTo>
                  <a:pt x="924" y="520"/>
                </a:lnTo>
                <a:lnTo>
                  <a:pt x="880" y="377"/>
                </a:lnTo>
                <a:close/>
                <a:moveTo>
                  <a:pt x="640" y="279"/>
                </a:moveTo>
                <a:lnTo>
                  <a:pt x="640" y="279"/>
                </a:lnTo>
                <a:lnTo>
                  <a:pt x="634" y="279"/>
                </a:lnTo>
                <a:lnTo>
                  <a:pt x="618" y="274"/>
                </a:lnTo>
                <a:lnTo>
                  <a:pt x="607" y="263"/>
                </a:lnTo>
                <a:lnTo>
                  <a:pt x="596" y="246"/>
                </a:lnTo>
                <a:lnTo>
                  <a:pt x="580" y="241"/>
                </a:lnTo>
                <a:lnTo>
                  <a:pt x="590" y="230"/>
                </a:lnTo>
                <a:lnTo>
                  <a:pt x="596" y="224"/>
                </a:lnTo>
                <a:lnTo>
                  <a:pt x="618" y="224"/>
                </a:lnTo>
                <a:lnTo>
                  <a:pt x="623" y="230"/>
                </a:lnTo>
                <a:lnTo>
                  <a:pt x="623" y="235"/>
                </a:lnTo>
                <a:lnTo>
                  <a:pt x="623" y="246"/>
                </a:lnTo>
                <a:lnTo>
                  <a:pt x="623" y="252"/>
                </a:lnTo>
                <a:lnTo>
                  <a:pt x="629" y="257"/>
                </a:lnTo>
                <a:lnTo>
                  <a:pt x="634" y="263"/>
                </a:lnTo>
                <a:lnTo>
                  <a:pt x="640" y="263"/>
                </a:lnTo>
                <a:lnTo>
                  <a:pt x="645" y="263"/>
                </a:lnTo>
                <a:lnTo>
                  <a:pt x="645" y="268"/>
                </a:lnTo>
                <a:lnTo>
                  <a:pt x="640" y="279"/>
                </a:lnTo>
                <a:close/>
                <a:moveTo>
                  <a:pt x="235" y="990"/>
                </a:moveTo>
                <a:lnTo>
                  <a:pt x="235" y="990"/>
                </a:lnTo>
                <a:lnTo>
                  <a:pt x="235" y="1023"/>
                </a:lnTo>
                <a:lnTo>
                  <a:pt x="229" y="1067"/>
                </a:lnTo>
                <a:lnTo>
                  <a:pt x="224" y="1089"/>
                </a:lnTo>
                <a:lnTo>
                  <a:pt x="218" y="1089"/>
                </a:lnTo>
                <a:lnTo>
                  <a:pt x="213" y="1083"/>
                </a:lnTo>
                <a:lnTo>
                  <a:pt x="213" y="1072"/>
                </a:lnTo>
                <a:lnTo>
                  <a:pt x="207" y="1056"/>
                </a:lnTo>
                <a:lnTo>
                  <a:pt x="202" y="1045"/>
                </a:lnTo>
                <a:lnTo>
                  <a:pt x="191" y="1029"/>
                </a:lnTo>
                <a:lnTo>
                  <a:pt x="191" y="1012"/>
                </a:lnTo>
                <a:lnTo>
                  <a:pt x="197" y="1001"/>
                </a:lnTo>
                <a:lnTo>
                  <a:pt x="202" y="985"/>
                </a:lnTo>
                <a:lnTo>
                  <a:pt x="207" y="979"/>
                </a:lnTo>
                <a:lnTo>
                  <a:pt x="207" y="963"/>
                </a:lnTo>
                <a:lnTo>
                  <a:pt x="207" y="946"/>
                </a:lnTo>
                <a:lnTo>
                  <a:pt x="207" y="936"/>
                </a:lnTo>
                <a:lnTo>
                  <a:pt x="213" y="930"/>
                </a:lnTo>
                <a:lnTo>
                  <a:pt x="224" y="952"/>
                </a:lnTo>
                <a:lnTo>
                  <a:pt x="235" y="968"/>
                </a:lnTo>
                <a:lnTo>
                  <a:pt x="235" y="990"/>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6" name="Freeform 1581"/>
          <p:cNvSpPr>
            <a:spLocks noGrp="1" noSelect="1" noRot="1" noMove="1" noResize="1" noEditPoints="1" noAdjustHandles="1" noChangeArrowheads="1" noChangeShapeType="1" noTextEdit="1"/>
          </p:cNvSpPr>
          <p:nvPr>
            <p:custDataLst>
              <p:tags r:id="rId78"/>
            </p:custDataLst>
          </p:nvPr>
        </p:nvSpPr>
        <p:spPr bwMode="auto">
          <a:xfrm>
            <a:off x="2755901" y="2000251"/>
            <a:ext cx="11112" cy="49213"/>
          </a:xfrm>
          <a:custGeom>
            <a:avLst/>
            <a:gdLst>
              <a:gd name="T0" fmla="*/ 0 w 11"/>
              <a:gd name="T1" fmla="*/ 2147483647 h 44"/>
              <a:gd name="T2" fmla="*/ 0 w 11"/>
              <a:gd name="T3" fmla="*/ 2147483647 h 44"/>
              <a:gd name="T4" fmla="*/ 0 w 11"/>
              <a:gd name="T5" fmla="*/ 2147483647 h 44"/>
              <a:gd name="T6" fmla="*/ 0 w 11"/>
              <a:gd name="T7" fmla="*/ 2147483647 h 44"/>
              <a:gd name="T8" fmla="*/ 0 w 11"/>
              <a:gd name="T9" fmla="*/ 2147483647 h 44"/>
              <a:gd name="T10" fmla="*/ 0 w 11"/>
              <a:gd name="T11" fmla="*/ 2147483647 h 44"/>
              <a:gd name="T12" fmla="*/ 2147483647 w 11"/>
              <a:gd name="T13" fmla="*/ 0 h 44"/>
              <a:gd name="T14" fmla="*/ 2147483647 w 11"/>
              <a:gd name="T15" fmla="*/ 0 h 44"/>
              <a:gd name="T16" fmla="*/ 0 w 11"/>
              <a:gd name="T17" fmla="*/ 2147483647 h 44"/>
              <a:gd name="T18" fmla="*/ 0 w 11"/>
              <a:gd name="T19" fmla="*/ 2147483647 h 44"/>
              <a:gd name="T20" fmla="*/ 0 w 11"/>
              <a:gd name="T21" fmla="*/ 2147483647 h 44"/>
              <a:gd name="T22" fmla="*/ 0 w 11"/>
              <a:gd name="T23" fmla="*/ 2147483647 h 44"/>
              <a:gd name="T24" fmla="*/ 0 w 11"/>
              <a:gd name="T25" fmla="*/ 2147483647 h 4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1"/>
              <a:gd name="T40" fmla="*/ 0 h 44"/>
              <a:gd name="T41" fmla="*/ 11 w 11"/>
              <a:gd name="T42" fmla="*/ 44 h 4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1" h="44">
                <a:moveTo>
                  <a:pt x="0" y="39"/>
                </a:moveTo>
                <a:lnTo>
                  <a:pt x="0" y="39"/>
                </a:lnTo>
                <a:lnTo>
                  <a:pt x="0" y="44"/>
                </a:lnTo>
                <a:lnTo>
                  <a:pt x="0" y="39"/>
                </a:lnTo>
                <a:lnTo>
                  <a:pt x="11" y="0"/>
                </a:lnTo>
                <a:lnTo>
                  <a:pt x="0" y="11"/>
                </a:lnTo>
                <a:lnTo>
                  <a:pt x="0" y="22"/>
                </a:lnTo>
                <a:lnTo>
                  <a:pt x="0" y="39"/>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7" name="Freeform 1582"/>
          <p:cNvSpPr>
            <a:spLocks noGrp="1" noSelect="1" noRot="1" noMove="1" noResize="1" noEditPoints="1" noAdjustHandles="1" noChangeArrowheads="1" noChangeShapeType="1" noTextEdit="1"/>
          </p:cNvSpPr>
          <p:nvPr>
            <p:custDataLst>
              <p:tags r:id="rId79"/>
            </p:custDataLst>
          </p:nvPr>
        </p:nvSpPr>
        <p:spPr bwMode="auto">
          <a:xfrm>
            <a:off x="2573337" y="1941513"/>
            <a:ext cx="223838" cy="120650"/>
          </a:xfrm>
          <a:custGeom>
            <a:avLst/>
            <a:gdLst>
              <a:gd name="T0" fmla="*/ 2147483647 w 202"/>
              <a:gd name="T1" fmla="*/ 2147483647 h 109"/>
              <a:gd name="T2" fmla="*/ 2147483647 w 202"/>
              <a:gd name="T3" fmla="*/ 2147483647 h 109"/>
              <a:gd name="T4" fmla="*/ 2147483647 w 202"/>
              <a:gd name="T5" fmla="*/ 2147483647 h 109"/>
              <a:gd name="T6" fmla="*/ 2147483647 w 202"/>
              <a:gd name="T7" fmla="*/ 2147483647 h 109"/>
              <a:gd name="T8" fmla="*/ 2147483647 w 202"/>
              <a:gd name="T9" fmla="*/ 2147483647 h 109"/>
              <a:gd name="T10" fmla="*/ 2147483647 w 202"/>
              <a:gd name="T11" fmla="*/ 2147483647 h 109"/>
              <a:gd name="T12" fmla="*/ 2147483647 w 202"/>
              <a:gd name="T13" fmla="*/ 2147483647 h 109"/>
              <a:gd name="T14" fmla="*/ 2147483647 w 202"/>
              <a:gd name="T15" fmla="*/ 2147483647 h 109"/>
              <a:gd name="T16" fmla="*/ 2147483647 w 202"/>
              <a:gd name="T17" fmla="*/ 2147483647 h 109"/>
              <a:gd name="T18" fmla="*/ 2147483647 w 202"/>
              <a:gd name="T19" fmla="*/ 2147483647 h 109"/>
              <a:gd name="T20" fmla="*/ 2147483647 w 202"/>
              <a:gd name="T21" fmla="*/ 2147483647 h 109"/>
              <a:gd name="T22" fmla="*/ 2147483647 w 202"/>
              <a:gd name="T23" fmla="*/ 2147483647 h 109"/>
              <a:gd name="T24" fmla="*/ 2147483647 w 202"/>
              <a:gd name="T25" fmla="*/ 2147483647 h 109"/>
              <a:gd name="T26" fmla="*/ 2147483647 w 202"/>
              <a:gd name="T27" fmla="*/ 2147483647 h 109"/>
              <a:gd name="T28" fmla="*/ 2147483647 w 202"/>
              <a:gd name="T29" fmla="*/ 2147483647 h 109"/>
              <a:gd name="T30" fmla="*/ 2147483647 w 202"/>
              <a:gd name="T31" fmla="*/ 0 h 109"/>
              <a:gd name="T32" fmla="*/ 0 w 202"/>
              <a:gd name="T33" fmla="*/ 0 h 109"/>
              <a:gd name="T34" fmla="*/ 0 w 202"/>
              <a:gd name="T35" fmla="*/ 2147483647 h 109"/>
              <a:gd name="T36" fmla="*/ 0 w 202"/>
              <a:gd name="T37" fmla="*/ 2147483647 h 109"/>
              <a:gd name="T38" fmla="*/ 0 w 202"/>
              <a:gd name="T39" fmla="*/ 2147483647 h 109"/>
              <a:gd name="T40" fmla="*/ 2147483647 w 202"/>
              <a:gd name="T41" fmla="*/ 2147483647 h 109"/>
              <a:gd name="T42" fmla="*/ 2147483647 w 202"/>
              <a:gd name="T43" fmla="*/ 2147483647 h 109"/>
              <a:gd name="T44" fmla="*/ 2147483647 w 202"/>
              <a:gd name="T45" fmla="*/ 2147483647 h 109"/>
              <a:gd name="T46" fmla="*/ 2147483647 w 202"/>
              <a:gd name="T47" fmla="*/ 2147483647 h 109"/>
              <a:gd name="T48" fmla="*/ 2147483647 w 202"/>
              <a:gd name="T49" fmla="*/ 2147483647 h 109"/>
              <a:gd name="T50" fmla="*/ 2147483647 w 202"/>
              <a:gd name="T51" fmla="*/ 2147483647 h 109"/>
              <a:gd name="T52" fmla="*/ 2147483647 w 202"/>
              <a:gd name="T53" fmla="*/ 2147483647 h 109"/>
              <a:gd name="T54" fmla="*/ 2147483647 w 202"/>
              <a:gd name="T55" fmla="*/ 2147483647 h 109"/>
              <a:gd name="T56" fmla="*/ 2147483647 w 202"/>
              <a:gd name="T57" fmla="*/ 2147483647 h 109"/>
              <a:gd name="T58" fmla="*/ 2147483647 w 202"/>
              <a:gd name="T59" fmla="*/ 2147483647 h 109"/>
              <a:gd name="T60" fmla="*/ 2147483647 w 202"/>
              <a:gd name="T61" fmla="*/ 2147483647 h 109"/>
              <a:gd name="T62" fmla="*/ 2147483647 w 202"/>
              <a:gd name="T63" fmla="*/ 2147483647 h 109"/>
              <a:gd name="T64" fmla="*/ 2147483647 w 202"/>
              <a:gd name="T65" fmla="*/ 2147483647 h 109"/>
              <a:gd name="T66" fmla="*/ 2147483647 w 202"/>
              <a:gd name="T67" fmla="*/ 2147483647 h 109"/>
              <a:gd name="T68" fmla="*/ 2147483647 w 202"/>
              <a:gd name="T69" fmla="*/ 2147483647 h 109"/>
              <a:gd name="T70" fmla="*/ 2147483647 w 202"/>
              <a:gd name="T71" fmla="*/ 2147483647 h 109"/>
              <a:gd name="T72" fmla="*/ 2147483647 w 202"/>
              <a:gd name="T73" fmla="*/ 2147483647 h 109"/>
              <a:gd name="T74" fmla="*/ 2147483647 w 202"/>
              <a:gd name="T75" fmla="*/ 2147483647 h 109"/>
              <a:gd name="T76" fmla="*/ 2147483647 w 202"/>
              <a:gd name="T77" fmla="*/ 2147483647 h 109"/>
              <a:gd name="T78" fmla="*/ 2147483647 w 202"/>
              <a:gd name="T79" fmla="*/ 2147483647 h 109"/>
              <a:gd name="T80" fmla="*/ 2147483647 w 202"/>
              <a:gd name="T81" fmla="*/ 2147483647 h 109"/>
              <a:gd name="T82" fmla="*/ 2147483647 w 202"/>
              <a:gd name="T83" fmla="*/ 2147483647 h 109"/>
              <a:gd name="T84" fmla="*/ 2147483647 w 202"/>
              <a:gd name="T85" fmla="*/ 2147483647 h 109"/>
              <a:gd name="T86" fmla="*/ 2147483647 w 202"/>
              <a:gd name="T87" fmla="*/ 2147483647 h 109"/>
              <a:gd name="T88" fmla="*/ 2147483647 w 202"/>
              <a:gd name="T89" fmla="*/ 2147483647 h 109"/>
              <a:gd name="T90" fmla="*/ 2147483647 w 202"/>
              <a:gd name="T91" fmla="*/ 2147483647 h 109"/>
              <a:gd name="T92" fmla="*/ 2147483647 w 202"/>
              <a:gd name="T93" fmla="*/ 2147483647 h 109"/>
              <a:gd name="T94" fmla="*/ 2147483647 w 202"/>
              <a:gd name="T95" fmla="*/ 2147483647 h 109"/>
              <a:gd name="T96" fmla="*/ 2147483647 w 202"/>
              <a:gd name="T97" fmla="*/ 2147483647 h 109"/>
              <a:gd name="T98" fmla="*/ 2147483647 w 202"/>
              <a:gd name="T99" fmla="*/ 2147483647 h 109"/>
              <a:gd name="T100" fmla="*/ 2147483647 w 202"/>
              <a:gd name="T101" fmla="*/ 2147483647 h 109"/>
              <a:gd name="T102" fmla="*/ 2147483647 w 202"/>
              <a:gd name="T103" fmla="*/ 2147483647 h 109"/>
              <a:gd name="T104" fmla="*/ 2147483647 w 202"/>
              <a:gd name="T105" fmla="*/ 2147483647 h 109"/>
              <a:gd name="T106" fmla="*/ 2147483647 w 202"/>
              <a:gd name="T107" fmla="*/ 2147483647 h 109"/>
              <a:gd name="T108" fmla="*/ 2147483647 w 202"/>
              <a:gd name="T109" fmla="*/ 2147483647 h 109"/>
              <a:gd name="T110" fmla="*/ 2147483647 w 202"/>
              <a:gd name="T111" fmla="*/ 2147483647 h 109"/>
              <a:gd name="T112" fmla="*/ 2147483647 w 202"/>
              <a:gd name="T113" fmla="*/ 2147483647 h 109"/>
              <a:gd name="T114" fmla="*/ 2147483647 w 202"/>
              <a:gd name="T115" fmla="*/ 2147483647 h 109"/>
              <a:gd name="T116" fmla="*/ 2147483647 w 202"/>
              <a:gd name="T117" fmla="*/ 2147483647 h 10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202"/>
              <a:gd name="T178" fmla="*/ 0 h 109"/>
              <a:gd name="T179" fmla="*/ 202 w 202"/>
              <a:gd name="T180" fmla="*/ 109 h 10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202" h="109">
                <a:moveTo>
                  <a:pt x="202" y="71"/>
                </a:moveTo>
                <a:lnTo>
                  <a:pt x="202" y="71"/>
                </a:lnTo>
                <a:lnTo>
                  <a:pt x="202" y="60"/>
                </a:lnTo>
                <a:lnTo>
                  <a:pt x="197" y="54"/>
                </a:lnTo>
                <a:lnTo>
                  <a:pt x="175" y="38"/>
                </a:lnTo>
                <a:lnTo>
                  <a:pt x="148" y="32"/>
                </a:lnTo>
                <a:lnTo>
                  <a:pt x="137" y="38"/>
                </a:lnTo>
                <a:lnTo>
                  <a:pt x="131" y="43"/>
                </a:lnTo>
                <a:lnTo>
                  <a:pt x="126" y="43"/>
                </a:lnTo>
                <a:lnTo>
                  <a:pt x="115" y="38"/>
                </a:lnTo>
                <a:lnTo>
                  <a:pt x="55" y="11"/>
                </a:lnTo>
                <a:lnTo>
                  <a:pt x="16" y="0"/>
                </a:lnTo>
                <a:lnTo>
                  <a:pt x="0" y="0"/>
                </a:lnTo>
                <a:lnTo>
                  <a:pt x="0" y="5"/>
                </a:lnTo>
                <a:lnTo>
                  <a:pt x="11" y="5"/>
                </a:lnTo>
                <a:lnTo>
                  <a:pt x="49" y="22"/>
                </a:lnTo>
                <a:lnTo>
                  <a:pt x="82" y="43"/>
                </a:lnTo>
                <a:lnTo>
                  <a:pt x="120" y="65"/>
                </a:lnTo>
                <a:lnTo>
                  <a:pt x="115" y="76"/>
                </a:lnTo>
                <a:lnTo>
                  <a:pt x="120" y="87"/>
                </a:lnTo>
                <a:lnTo>
                  <a:pt x="126" y="98"/>
                </a:lnTo>
                <a:lnTo>
                  <a:pt x="142" y="109"/>
                </a:lnTo>
                <a:lnTo>
                  <a:pt x="159" y="109"/>
                </a:lnTo>
                <a:lnTo>
                  <a:pt x="175" y="109"/>
                </a:lnTo>
                <a:lnTo>
                  <a:pt x="181" y="104"/>
                </a:lnTo>
                <a:lnTo>
                  <a:pt x="191" y="98"/>
                </a:lnTo>
                <a:lnTo>
                  <a:pt x="202" y="82"/>
                </a:lnTo>
                <a:lnTo>
                  <a:pt x="202" y="71"/>
                </a:lnTo>
                <a:close/>
                <a:moveTo>
                  <a:pt x="77" y="82"/>
                </a:moveTo>
                <a:lnTo>
                  <a:pt x="77" y="82"/>
                </a:lnTo>
                <a:lnTo>
                  <a:pt x="60" y="71"/>
                </a:lnTo>
                <a:lnTo>
                  <a:pt x="55" y="65"/>
                </a:lnTo>
                <a:lnTo>
                  <a:pt x="55" y="49"/>
                </a:lnTo>
                <a:lnTo>
                  <a:pt x="60" y="38"/>
                </a:lnTo>
                <a:lnTo>
                  <a:pt x="66" y="27"/>
                </a:lnTo>
                <a:lnTo>
                  <a:pt x="77" y="22"/>
                </a:lnTo>
                <a:lnTo>
                  <a:pt x="82" y="22"/>
                </a:lnTo>
                <a:lnTo>
                  <a:pt x="93" y="27"/>
                </a:lnTo>
                <a:lnTo>
                  <a:pt x="115" y="38"/>
                </a:lnTo>
                <a:lnTo>
                  <a:pt x="120" y="49"/>
                </a:lnTo>
                <a:lnTo>
                  <a:pt x="115" y="60"/>
                </a:lnTo>
                <a:lnTo>
                  <a:pt x="109" y="76"/>
                </a:lnTo>
                <a:lnTo>
                  <a:pt x="98" y="82"/>
                </a:lnTo>
                <a:lnTo>
                  <a:pt x="77" y="82"/>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8" name="Freeform 1583"/>
          <p:cNvSpPr>
            <a:spLocks noGrp="1" noSelect="1" noRot="1" noMove="1" noResize="1" noEditPoints="1" noAdjustHandles="1" noChangeArrowheads="1" noChangeShapeType="1" noTextEdit="1"/>
          </p:cNvSpPr>
          <p:nvPr>
            <p:custDataLst>
              <p:tags r:id="rId80"/>
            </p:custDataLst>
          </p:nvPr>
        </p:nvSpPr>
        <p:spPr bwMode="auto">
          <a:xfrm>
            <a:off x="2555875" y="2189163"/>
            <a:ext cx="144462" cy="495300"/>
          </a:xfrm>
          <a:custGeom>
            <a:avLst/>
            <a:gdLst>
              <a:gd name="T0" fmla="*/ 0 w 131"/>
              <a:gd name="T1" fmla="*/ 2147483647 h 449"/>
              <a:gd name="T2" fmla="*/ 0 w 131"/>
              <a:gd name="T3" fmla="*/ 2147483647 h 449"/>
              <a:gd name="T4" fmla="*/ 2147483647 w 131"/>
              <a:gd name="T5" fmla="*/ 2147483647 h 449"/>
              <a:gd name="T6" fmla="*/ 2147483647 w 131"/>
              <a:gd name="T7" fmla="*/ 2147483647 h 449"/>
              <a:gd name="T8" fmla="*/ 2147483647 w 131"/>
              <a:gd name="T9" fmla="*/ 2147483647 h 449"/>
              <a:gd name="T10" fmla="*/ 2147483647 w 131"/>
              <a:gd name="T11" fmla="*/ 2147483647 h 449"/>
              <a:gd name="T12" fmla="*/ 2147483647 w 131"/>
              <a:gd name="T13" fmla="*/ 2147483647 h 449"/>
              <a:gd name="T14" fmla="*/ 2147483647 w 131"/>
              <a:gd name="T15" fmla="*/ 2147483647 h 449"/>
              <a:gd name="T16" fmla="*/ 2147483647 w 131"/>
              <a:gd name="T17" fmla="*/ 2147483647 h 449"/>
              <a:gd name="T18" fmla="*/ 2147483647 w 131"/>
              <a:gd name="T19" fmla="*/ 2147483647 h 449"/>
              <a:gd name="T20" fmla="*/ 2147483647 w 131"/>
              <a:gd name="T21" fmla="*/ 2147483647 h 449"/>
              <a:gd name="T22" fmla="*/ 2147483647 w 131"/>
              <a:gd name="T23" fmla="*/ 2147483647 h 449"/>
              <a:gd name="T24" fmla="*/ 2147483647 w 131"/>
              <a:gd name="T25" fmla="*/ 2147483647 h 449"/>
              <a:gd name="T26" fmla="*/ 2147483647 w 131"/>
              <a:gd name="T27" fmla="*/ 2147483647 h 449"/>
              <a:gd name="T28" fmla="*/ 2147483647 w 131"/>
              <a:gd name="T29" fmla="*/ 2147483647 h 449"/>
              <a:gd name="T30" fmla="*/ 2147483647 w 131"/>
              <a:gd name="T31" fmla="*/ 2147483647 h 449"/>
              <a:gd name="T32" fmla="*/ 2147483647 w 131"/>
              <a:gd name="T33" fmla="*/ 2147483647 h 449"/>
              <a:gd name="T34" fmla="*/ 2147483647 w 131"/>
              <a:gd name="T35" fmla="*/ 2147483647 h 449"/>
              <a:gd name="T36" fmla="*/ 2147483647 w 131"/>
              <a:gd name="T37" fmla="*/ 2147483647 h 449"/>
              <a:gd name="T38" fmla="*/ 2147483647 w 131"/>
              <a:gd name="T39" fmla="*/ 2147483647 h 449"/>
              <a:gd name="T40" fmla="*/ 2147483647 w 131"/>
              <a:gd name="T41" fmla="*/ 2147483647 h 449"/>
              <a:gd name="T42" fmla="*/ 2147483647 w 131"/>
              <a:gd name="T43" fmla="*/ 2147483647 h 449"/>
              <a:gd name="T44" fmla="*/ 2147483647 w 131"/>
              <a:gd name="T45" fmla="*/ 2147483647 h 449"/>
              <a:gd name="T46" fmla="*/ 2147483647 w 131"/>
              <a:gd name="T47" fmla="*/ 2147483647 h 449"/>
              <a:gd name="T48" fmla="*/ 2147483647 w 131"/>
              <a:gd name="T49" fmla="*/ 2147483647 h 449"/>
              <a:gd name="T50" fmla="*/ 2147483647 w 131"/>
              <a:gd name="T51" fmla="*/ 2147483647 h 449"/>
              <a:gd name="T52" fmla="*/ 2147483647 w 131"/>
              <a:gd name="T53" fmla="*/ 2147483647 h 449"/>
              <a:gd name="T54" fmla="*/ 2147483647 w 131"/>
              <a:gd name="T55" fmla="*/ 2147483647 h 449"/>
              <a:gd name="T56" fmla="*/ 2147483647 w 131"/>
              <a:gd name="T57" fmla="*/ 0 h 449"/>
              <a:gd name="T58" fmla="*/ 2147483647 w 131"/>
              <a:gd name="T59" fmla="*/ 0 h 449"/>
              <a:gd name="T60" fmla="*/ 2147483647 w 131"/>
              <a:gd name="T61" fmla="*/ 2147483647 h 449"/>
              <a:gd name="T62" fmla="*/ 2147483647 w 131"/>
              <a:gd name="T63" fmla="*/ 2147483647 h 449"/>
              <a:gd name="T64" fmla="*/ 0 w 131"/>
              <a:gd name="T65" fmla="*/ 2147483647 h 44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31"/>
              <a:gd name="T100" fmla="*/ 0 h 449"/>
              <a:gd name="T101" fmla="*/ 131 w 131"/>
              <a:gd name="T102" fmla="*/ 449 h 44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31" h="449">
                <a:moveTo>
                  <a:pt x="0" y="55"/>
                </a:moveTo>
                <a:lnTo>
                  <a:pt x="0" y="55"/>
                </a:lnTo>
                <a:lnTo>
                  <a:pt x="11" y="60"/>
                </a:lnTo>
                <a:lnTo>
                  <a:pt x="21" y="77"/>
                </a:lnTo>
                <a:lnTo>
                  <a:pt x="32" y="104"/>
                </a:lnTo>
                <a:lnTo>
                  <a:pt x="54" y="186"/>
                </a:lnTo>
                <a:lnTo>
                  <a:pt x="76" y="273"/>
                </a:lnTo>
                <a:lnTo>
                  <a:pt x="98" y="323"/>
                </a:lnTo>
                <a:lnTo>
                  <a:pt x="120" y="372"/>
                </a:lnTo>
                <a:lnTo>
                  <a:pt x="125" y="410"/>
                </a:lnTo>
                <a:lnTo>
                  <a:pt x="125" y="449"/>
                </a:lnTo>
                <a:lnTo>
                  <a:pt x="131" y="399"/>
                </a:lnTo>
                <a:lnTo>
                  <a:pt x="131" y="350"/>
                </a:lnTo>
                <a:lnTo>
                  <a:pt x="120" y="235"/>
                </a:lnTo>
                <a:lnTo>
                  <a:pt x="109" y="126"/>
                </a:lnTo>
                <a:lnTo>
                  <a:pt x="93" y="27"/>
                </a:lnTo>
                <a:lnTo>
                  <a:pt x="87" y="22"/>
                </a:lnTo>
                <a:lnTo>
                  <a:pt x="76" y="22"/>
                </a:lnTo>
                <a:lnTo>
                  <a:pt x="60" y="22"/>
                </a:lnTo>
                <a:lnTo>
                  <a:pt x="49" y="16"/>
                </a:lnTo>
                <a:lnTo>
                  <a:pt x="38" y="5"/>
                </a:lnTo>
                <a:lnTo>
                  <a:pt x="32" y="5"/>
                </a:lnTo>
                <a:lnTo>
                  <a:pt x="21" y="0"/>
                </a:lnTo>
                <a:lnTo>
                  <a:pt x="11" y="16"/>
                </a:lnTo>
                <a:lnTo>
                  <a:pt x="5" y="44"/>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46169" name="Freeform 1584"/>
          <p:cNvSpPr>
            <a:spLocks noGrp="1" noSelect="1" noRot="1" noMove="1" noResize="1" noEditPoints="1" noAdjustHandles="1" noChangeArrowheads="1" noChangeShapeType="1" noTextEdit="1"/>
          </p:cNvSpPr>
          <p:nvPr>
            <p:custDataLst>
              <p:tags r:id="rId81"/>
            </p:custDataLst>
          </p:nvPr>
        </p:nvSpPr>
        <p:spPr bwMode="auto">
          <a:xfrm>
            <a:off x="2592388" y="2193926"/>
            <a:ext cx="138113" cy="525463"/>
          </a:xfrm>
          <a:custGeom>
            <a:avLst/>
            <a:gdLst>
              <a:gd name="T0" fmla="*/ 2147483647 w 126"/>
              <a:gd name="T1" fmla="*/ 2147483647 h 476"/>
              <a:gd name="T2" fmla="*/ 0 w 126"/>
              <a:gd name="T3" fmla="*/ 2147483647 h 476"/>
              <a:gd name="T4" fmla="*/ 2147483647 w 126"/>
              <a:gd name="T5" fmla="*/ 2147483647 h 476"/>
              <a:gd name="T6" fmla="*/ 2147483647 w 126"/>
              <a:gd name="T7" fmla="*/ 2147483647 h 476"/>
              <a:gd name="T8" fmla="*/ 2147483647 w 126"/>
              <a:gd name="T9" fmla="*/ 2147483647 h 476"/>
              <a:gd name="T10" fmla="*/ 2147483647 w 126"/>
              <a:gd name="T11" fmla="*/ 2147483647 h 476"/>
              <a:gd name="T12" fmla="*/ 2147483647 w 126"/>
              <a:gd name="T13" fmla="*/ 2147483647 h 476"/>
              <a:gd name="T14" fmla="*/ 2147483647 w 126"/>
              <a:gd name="T15" fmla="*/ 2147483647 h 476"/>
              <a:gd name="T16" fmla="*/ 2147483647 w 126"/>
              <a:gd name="T17" fmla="*/ 2147483647 h 476"/>
              <a:gd name="T18" fmla="*/ 2147483647 w 126"/>
              <a:gd name="T19" fmla="*/ 2147483647 h 476"/>
              <a:gd name="T20" fmla="*/ 2147483647 w 126"/>
              <a:gd name="T21" fmla="*/ 2147483647 h 476"/>
              <a:gd name="T22" fmla="*/ 2147483647 w 126"/>
              <a:gd name="T23" fmla="*/ 2147483647 h 476"/>
              <a:gd name="T24" fmla="*/ 2147483647 w 126"/>
              <a:gd name="T25" fmla="*/ 2147483647 h 476"/>
              <a:gd name="T26" fmla="*/ 2147483647 w 126"/>
              <a:gd name="T27" fmla="*/ 2147483647 h 476"/>
              <a:gd name="T28" fmla="*/ 2147483647 w 126"/>
              <a:gd name="T29" fmla="*/ 2147483647 h 476"/>
              <a:gd name="T30" fmla="*/ 2147483647 w 126"/>
              <a:gd name="T31" fmla="*/ 2147483647 h 476"/>
              <a:gd name="T32" fmla="*/ 2147483647 w 126"/>
              <a:gd name="T33" fmla="*/ 2147483647 h 476"/>
              <a:gd name="T34" fmla="*/ 2147483647 w 126"/>
              <a:gd name="T35" fmla="*/ 2147483647 h 476"/>
              <a:gd name="T36" fmla="*/ 2147483647 w 126"/>
              <a:gd name="T37" fmla="*/ 0 h 476"/>
              <a:gd name="T38" fmla="*/ 2147483647 w 126"/>
              <a:gd name="T39" fmla="*/ 0 h 476"/>
              <a:gd name="T40" fmla="*/ 2147483647 w 126"/>
              <a:gd name="T41" fmla="*/ 2147483647 h 476"/>
              <a:gd name="T42" fmla="*/ 2147483647 w 126"/>
              <a:gd name="T43" fmla="*/ 2147483647 h 47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26"/>
              <a:gd name="T67" fmla="*/ 0 h 476"/>
              <a:gd name="T68" fmla="*/ 126 w 126"/>
              <a:gd name="T69" fmla="*/ 476 h 47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26" h="476">
                <a:moveTo>
                  <a:pt x="11" y="6"/>
                </a:moveTo>
                <a:lnTo>
                  <a:pt x="0" y="17"/>
                </a:lnTo>
                <a:lnTo>
                  <a:pt x="22" y="55"/>
                </a:lnTo>
                <a:lnTo>
                  <a:pt x="28" y="88"/>
                </a:lnTo>
                <a:lnTo>
                  <a:pt x="39" y="121"/>
                </a:lnTo>
                <a:lnTo>
                  <a:pt x="44" y="214"/>
                </a:lnTo>
                <a:lnTo>
                  <a:pt x="44" y="323"/>
                </a:lnTo>
                <a:lnTo>
                  <a:pt x="77" y="444"/>
                </a:lnTo>
                <a:lnTo>
                  <a:pt x="99" y="476"/>
                </a:lnTo>
                <a:lnTo>
                  <a:pt x="126" y="372"/>
                </a:lnTo>
                <a:lnTo>
                  <a:pt x="82" y="148"/>
                </a:lnTo>
                <a:lnTo>
                  <a:pt x="44" y="50"/>
                </a:lnTo>
                <a:lnTo>
                  <a:pt x="50" y="17"/>
                </a:lnTo>
                <a:lnTo>
                  <a:pt x="39" y="6"/>
                </a:lnTo>
                <a:lnTo>
                  <a:pt x="22" y="0"/>
                </a:lnTo>
                <a:lnTo>
                  <a:pt x="17" y="0"/>
                </a:lnTo>
                <a:lnTo>
                  <a:pt x="11" y="6"/>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IN" dirty="0">
              <a:solidFill>
                <a:prstClr val="black"/>
              </a:solidFill>
              <a:latin typeface="Calibri" pitchFamily="34" charset="0"/>
              <a:cs typeface="Calibri" pitchFamily="34" charset="0"/>
            </a:endParaRPr>
          </a:p>
        </p:txBody>
      </p:sp>
      <p:sp>
        <p:nvSpPr>
          <p:cNvPr id="11" name="Freeform 1584"/>
          <p:cNvSpPr>
            <a:spLocks noGrp="1" noSelect="1" noRot="1" noMove="1" noResize="1" noEditPoints="1" noAdjustHandles="1" noChangeArrowheads="1" noChangeShapeType="1" noTextEdit="1"/>
          </p:cNvSpPr>
          <p:nvPr>
            <p:custDataLst>
              <p:tags r:id="rId82"/>
            </p:custDataLst>
          </p:nvPr>
        </p:nvSpPr>
        <p:spPr bwMode="auto">
          <a:xfrm>
            <a:off x="2578101" y="2227263"/>
            <a:ext cx="161925" cy="615950"/>
          </a:xfrm>
          <a:custGeom>
            <a:avLst/>
            <a:gdLst/>
            <a:ahLst/>
            <a:cxnLst>
              <a:cxn ang="0">
                <a:pos x="11" y="6"/>
              </a:cxn>
              <a:cxn ang="0">
                <a:pos x="0" y="17"/>
              </a:cxn>
              <a:cxn ang="0">
                <a:pos x="22" y="55"/>
              </a:cxn>
              <a:cxn ang="0">
                <a:pos x="22" y="55"/>
              </a:cxn>
              <a:cxn ang="0">
                <a:pos x="28" y="88"/>
              </a:cxn>
              <a:cxn ang="0">
                <a:pos x="39" y="121"/>
              </a:cxn>
              <a:cxn ang="0">
                <a:pos x="39" y="121"/>
              </a:cxn>
              <a:cxn ang="0">
                <a:pos x="44" y="214"/>
              </a:cxn>
              <a:cxn ang="0">
                <a:pos x="44" y="214"/>
              </a:cxn>
              <a:cxn ang="0">
                <a:pos x="44" y="323"/>
              </a:cxn>
              <a:cxn ang="0">
                <a:pos x="77" y="444"/>
              </a:cxn>
              <a:cxn ang="0">
                <a:pos x="99" y="476"/>
              </a:cxn>
              <a:cxn ang="0">
                <a:pos x="126" y="372"/>
              </a:cxn>
              <a:cxn ang="0">
                <a:pos x="82" y="148"/>
              </a:cxn>
              <a:cxn ang="0">
                <a:pos x="44" y="50"/>
              </a:cxn>
              <a:cxn ang="0">
                <a:pos x="50" y="17"/>
              </a:cxn>
              <a:cxn ang="0">
                <a:pos x="50" y="17"/>
              </a:cxn>
              <a:cxn ang="0">
                <a:pos x="39" y="6"/>
              </a:cxn>
              <a:cxn ang="0">
                <a:pos x="22" y="0"/>
              </a:cxn>
              <a:cxn ang="0">
                <a:pos x="17" y="0"/>
              </a:cxn>
              <a:cxn ang="0">
                <a:pos x="11" y="6"/>
              </a:cxn>
              <a:cxn ang="0">
                <a:pos x="11" y="6"/>
              </a:cxn>
            </a:cxnLst>
            <a:rect l="0" t="0" r="r" b="b"/>
            <a:pathLst>
              <a:path w="126" h="476">
                <a:moveTo>
                  <a:pt x="11" y="6"/>
                </a:moveTo>
                <a:lnTo>
                  <a:pt x="0" y="17"/>
                </a:lnTo>
                <a:lnTo>
                  <a:pt x="22" y="55"/>
                </a:lnTo>
                <a:lnTo>
                  <a:pt x="22" y="55"/>
                </a:lnTo>
                <a:lnTo>
                  <a:pt x="28" y="88"/>
                </a:lnTo>
                <a:lnTo>
                  <a:pt x="39" y="121"/>
                </a:lnTo>
                <a:lnTo>
                  <a:pt x="39" y="121"/>
                </a:lnTo>
                <a:lnTo>
                  <a:pt x="44" y="214"/>
                </a:lnTo>
                <a:lnTo>
                  <a:pt x="44" y="214"/>
                </a:lnTo>
                <a:lnTo>
                  <a:pt x="44" y="323"/>
                </a:lnTo>
                <a:lnTo>
                  <a:pt x="77" y="444"/>
                </a:lnTo>
                <a:lnTo>
                  <a:pt x="99" y="476"/>
                </a:lnTo>
                <a:lnTo>
                  <a:pt x="126" y="372"/>
                </a:lnTo>
                <a:lnTo>
                  <a:pt x="82" y="148"/>
                </a:lnTo>
                <a:lnTo>
                  <a:pt x="44" y="50"/>
                </a:lnTo>
                <a:lnTo>
                  <a:pt x="50" y="17"/>
                </a:lnTo>
                <a:lnTo>
                  <a:pt x="50" y="17"/>
                </a:lnTo>
                <a:lnTo>
                  <a:pt x="39" y="6"/>
                </a:lnTo>
                <a:lnTo>
                  <a:pt x="22" y="0"/>
                </a:lnTo>
                <a:lnTo>
                  <a:pt x="17" y="0"/>
                </a:lnTo>
                <a:lnTo>
                  <a:pt x="11" y="6"/>
                </a:lnTo>
                <a:lnTo>
                  <a:pt x="11" y="6"/>
                </a:lnTo>
                <a:close/>
              </a:path>
            </a:pathLst>
          </a:custGeom>
          <a:solidFill>
            <a:schemeClr val="tx2">
              <a:lumMod val="40000"/>
              <a:lumOff val="60000"/>
            </a:schemeClr>
          </a:solidFill>
          <a:ln w="9525">
            <a:noFill/>
            <a:round/>
            <a:headEnd/>
            <a:tailEnd/>
          </a:ln>
        </p:spPr>
        <p:txBody>
          <a:bodyPr/>
          <a:lstStyle/>
          <a:p>
            <a:pPr>
              <a:defRPr/>
            </a:pPr>
            <a:endParaRPr lang="da-DK">
              <a:solidFill>
                <a:prstClr val="black"/>
              </a:solidFill>
              <a:latin typeface="Calibri" pitchFamily="34" charset="0"/>
              <a:ea typeface="ＭＳ Ｐゴシック" pitchFamily="-112" charset="-128"/>
              <a:cs typeface="Calibri" pitchFamily="34" charset="0"/>
            </a:endParaRPr>
          </a:p>
        </p:txBody>
      </p:sp>
      <p:sp>
        <p:nvSpPr>
          <p:cNvPr id="96" name="TextBox 95"/>
          <p:cNvSpPr txBox="1">
            <a:spLocks noChangeArrowheads="1"/>
          </p:cNvSpPr>
          <p:nvPr/>
        </p:nvSpPr>
        <p:spPr bwMode="auto">
          <a:xfrm>
            <a:off x="2166938" y="4872039"/>
            <a:ext cx="12001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sz="1400" b="1" dirty="0">
                <a:solidFill>
                  <a:prstClr val="black"/>
                </a:solidFill>
                <a:latin typeface="Calibri" pitchFamily="34" charset="0"/>
                <a:cs typeface="Calibri" pitchFamily="34" charset="0"/>
              </a:rPr>
              <a:t>Project Manager</a:t>
            </a:r>
          </a:p>
        </p:txBody>
      </p:sp>
      <p:sp>
        <p:nvSpPr>
          <p:cNvPr id="97" name="Rounded Rectangle 96"/>
          <p:cNvSpPr/>
          <p:nvPr/>
        </p:nvSpPr>
        <p:spPr>
          <a:xfrm>
            <a:off x="3492501" y="4241800"/>
            <a:ext cx="6473825" cy="2311400"/>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98" name="TextBox 97"/>
          <p:cNvSpPr txBox="1">
            <a:spLocks noChangeArrowheads="1"/>
          </p:cNvSpPr>
          <p:nvPr/>
        </p:nvSpPr>
        <p:spPr bwMode="auto">
          <a:xfrm>
            <a:off x="3473451" y="4198938"/>
            <a:ext cx="6492875"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en-US" b="1" dirty="0">
                <a:solidFill>
                  <a:srgbClr val="003399"/>
                </a:solidFill>
                <a:latin typeface="Calibri" pitchFamily="34" charset="0"/>
                <a:cs typeface="Calibri" pitchFamily="34" charset="0"/>
              </a:rPr>
              <a:t>As new design concepts develop it is vital that they be protected by the project manager. It is important for the project manager to find a qualified, experienced patent attorney early in the project, and to begin the protection process quickly. This begins by keeping detailed records of the new product development, including documentation, and properly labeling them as “proprietary” so that project personnel do not inadvertently expose them to competitors</a:t>
            </a:r>
            <a:endParaRPr lang="en-US" b="1" i="1" dirty="0">
              <a:solidFill>
                <a:srgbClr val="FF0000"/>
              </a:solidFill>
              <a:latin typeface="Calibri" pitchFamily="34" charset="0"/>
              <a:cs typeface="Calibri" pitchFamily="34" charset="0"/>
            </a:endParaRPr>
          </a:p>
        </p:txBody>
      </p:sp>
    </p:spTree>
    <p:extLst>
      <p:ext uri="{BB962C8B-B14F-4D97-AF65-F5344CB8AC3E}">
        <p14:creationId xmlns:p14="http://schemas.microsoft.com/office/powerpoint/2010/main" val="257907405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76400" y="152400"/>
            <a:ext cx="8839200" cy="6553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47107" name="Title 1"/>
          <p:cNvSpPr>
            <a:spLocks noGrp="1"/>
          </p:cNvSpPr>
          <p:nvPr>
            <p:ph type="title"/>
          </p:nvPr>
        </p:nvSpPr>
        <p:spPr/>
        <p:txBody>
          <a:bodyPr/>
          <a:lstStyle/>
          <a:p>
            <a:pPr eaLnBrk="1" hangingPunct="1"/>
            <a:r>
              <a:rPr lang="en-US" dirty="0" smtClean="0">
                <a:latin typeface="Calibri" pitchFamily="34" charset="0"/>
                <a:cs typeface="Calibri" pitchFamily="34" charset="0"/>
              </a:rPr>
              <a:t>Team Development</a:t>
            </a:r>
          </a:p>
        </p:txBody>
      </p:sp>
      <p:pic>
        <p:nvPicPr>
          <p:cNvPr id="8194" name="Picture 2" descr="http://www.axosoft.com/blog/wp-content/uploads/2007/11/teamwithpuzzle.jpg"/>
          <p:cNvPicPr>
            <a:picLocks noGrp="1" noSelect="1" noRot="1" noMove="1" noResize="1" noEditPoints="1" noAdjustHandles="1" noChangeArrowheads="1" noChangeShapeType="1"/>
          </p:cNvPicPr>
          <p:nvPr>
            <p:custDataLst>
              <p:tags r:id="rId1"/>
            </p:custDataLst>
          </p:nvPr>
        </p:nvPicPr>
        <p:blipFill>
          <a:blip r:embed="rId4">
            <a:extLst>
              <a:ext uri="{28A0092B-C50C-407E-A947-70E740481C1C}">
                <a14:useLocalDpi xmlns:a14="http://schemas.microsoft.com/office/drawing/2010/main" val="0"/>
              </a:ext>
            </a:extLst>
          </a:blip>
          <a:srcRect/>
          <a:stretch>
            <a:fillRect/>
          </a:stretch>
        </p:blipFill>
        <p:spPr bwMode="auto">
          <a:xfrm>
            <a:off x="2046288" y="1109663"/>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Rounded Rectangle 98"/>
          <p:cNvSpPr/>
          <p:nvPr/>
        </p:nvSpPr>
        <p:spPr>
          <a:xfrm>
            <a:off x="2990851" y="3852863"/>
            <a:ext cx="6473825" cy="2311400"/>
          </a:xfrm>
          <a:prstGeom prst="roundRect">
            <a:avLst>
              <a:gd name="adj" fmla="val 4319"/>
            </a:avLst>
          </a:prstGeom>
          <a:solidFill>
            <a:schemeClr val="bg1">
              <a:lumMod val="95000"/>
            </a:schemeClr>
          </a:soli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latin typeface="Calibri" pitchFamily="34" charset="0"/>
              <a:cs typeface="Calibri" pitchFamily="34" charset="0"/>
            </a:endParaRPr>
          </a:p>
        </p:txBody>
      </p:sp>
      <p:sp>
        <p:nvSpPr>
          <p:cNvPr id="100" name="TextBox 99"/>
          <p:cNvSpPr txBox="1"/>
          <p:nvPr/>
        </p:nvSpPr>
        <p:spPr>
          <a:xfrm>
            <a:off x="2971801" y="3967164"/>
            <a:ext cx="6492875" cy="2031325"/>
          </a:xfrm>
          <a:prstGeom prst="rect">
            <a:avLst/>
          </a:prstGeom>
          <a:noFill/>
        </p:spPr>
        <p:txBody>
          <a:bodyPr>
            <a:spAutoFit/>
          </a:bodyPr>
          <a:lstStyle/>
          <a:p>
            <a:pPr>
              <a:defRPr/>
            </a:pPr>
            <a:r>
              <a:rPr lang="en-US" b="1" dirty="0">
                <a:solidFill>
                  <a:prstClr val="black">
                    <a:lumMod val="95000"/>
                    <a:lumOff val="5000"/>
                  </a:prstClr>
                </a:solidFill>
                <a:latin typeface="Calibri" pitchFamily="34" charset="0"/>
                <a:cs typeface="Calibri" pitchFamily="34" charset="0"/>
              </a:rPr>
              <a:t>Teams do not grow into high-performance teams automatically. To assume so is naive on the part of the project manager. Teams must be developed quickly when they are formed to solve complex problems. Teams do not grow into high-performance teams automatically. To assume so is naive on the part of the project manager. Teams must be developed quickly when they are formed to solve complex problems</a:t>
            </a:r>
            <a:endParaRPr lang="en-US" b="1" i="1" dirty="0">
              <a:solidFill>
                <a:prstClr val="black">
                  <a:lumMod val="95000"/>
                  <a:lumOff val="5000"/>
                </a:prstClr>
              </a:solidFill>
              <a:latin typeface="Calibri" pitchFamily="34" charset="0"/>
              <a:cs typeface="Calibri" pitchFamily="34" charset="0"/>
            </a:endParaRPr>
          </a:p>
        </p:txBody>
      </p:sp>
    </p:spTree>
    <p:extLst>
      <p:ext uri="{BB962C8B-B14F-4D97-AF65-F5344CB8AC3E}">
        <p14:creationId xmlns:p14="http://schemas.microsoft.com/office/powerpoint/2010/main" val="41357632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artisticLineDrawing/>
                    </a14:imgEffect>
                    <a14:imgEffect>
                      <a14:sharpenSoften amount="-25000"/>
                    </a14:imgEffect>
                  </a14:imgLayer>
                </a14:imgProps>
              </a:ext>
            </a:extLst>
          </a:blip>
          <a:stretch>
            <a:fillRect/>
          </a:stretch>
        </p:blipFill>
        <p:spPr>
          <a:xfrm>
            <a:off x="2514599" y="1536971"/>
            <a:ext cx="6603023" cy="4945894"/>
          </a:xfrm>
          <a:prstGeom prst="rect">
            <a:avLst/>
          </a:prstGeom>
        </p:spPr>
      </p:pic>
      <p:sp>
        <p:nvSpPr>
          <p:cNvPr id="139266" name="Rectangle 2"/>
          <p:cNvSpPr>
            <a:spLocks noGrp="1" noChangeArrowheads="1"/>
          </p:cNvSpPr>
          <p:nvPr>
            <p:ph type="title"/>
          </p:nvPr>
        </p:nvSpPr>
        <p:spPr/>
        <p:txBody>
          <a:bodyPr/>
          <a:lstStyle/>
          <a:p>
            <a:pPr eaLnBrk="1" hangingPunct="1"/>
            <a:r>
              <a:rPr lang="en-US" altLang="en-US" smtClean="0">
                <a:latin typeface="Arial" panose="020B0604020202020204" pitchFamily="34" charset="0"/>
              </a:rPr>
              <a:t>Stakeholder - Definition</a:t>
            </a:r>
          </a:p>
        </p:txBody>
      </p:sp>
      <p:sp>
        <p:nvSpPr>
          <p:cNvPr id="257027" name="Rectangle 3"/>
          <p:cNvSpPr>
            <a:spLocks noGrp="1" noChangeArrowheads="1"/>
          </p:cNvSpPr>
          <p:nvPr>
            <p:ph type="body" idx="1"/>
          </p:nvPr>
        </p:nvSpPr>
        <p:spPr>
          <a:xfrm>
            <a:off x="1107831" y="4114799"/>
            <a:ext cx="9785838" cy="2145323"/>
          </a:xfrm>
        </p:spPr>
        <p:txBody>
          <a:bodyPr/>
          <a:lstStyle/>
          <a:p>
            <a:pPr marL="758825" lvl="1" eaLnBrk="1" hangingPunct="1"/>
            <a:r>
              <a:rPr lang="en-US" altLang="en-US" b="1" dirty="0" smtClean="0">
                <a:latin typeface="Arial" panose="020B0604020202020204" pitchFamily="34" charset="0"/>
              </a:rPr>
              <a:t>This may of course be negatively as</a:t>
            </a:r>
            <a:br>
              <a:rPr lang="en-US" altLang="en-US" b="1" dirty="0" smtClean="0">
                <a:latin typeface="Arial" panose="020B0604020202020204" pitchFamily="34" charset="0"/>
              </a:rPr>
            </a:br>
            <a:r>
              <a:rPr lang="en-US" altLang="en-US" b="1" dirty="0" smtClean="0">
                <a:latin typeface="Arial" panose="020B0604020202020204" pitchFamily="34" charset="0"/>
              </a:rPr>
              <a:t>well as positively!</a:t>
            </a:r>
          </a:p>
          <a:p>
            <a:pPr marL="758825" lvl="1" eaLnBrk="1" hangingPunct="1"/>
            <a:r>
              <a:rPr lang="en-US" altLang="en-US" b="1" dirty="0" smtClean="0">
                <a:latin typeface="Arial" panose="020B0604020202020204" pitchFamily="34" charset="0"/>
              </a:rPr>
              <a:t>It includes the members of the Project Team and the Customer(s)</a:t>
            </a:r>
          </a:p>
        </p:txBody>
      </p:sp>
      <p:sp>
        <p:nvSpPr>
          <p:cNvPr id="257028" name="Rectangle 4"/>
          <p:cNvSpPr>
            <a:spLocks noChangeArrowheads="1"/>
          </p:cNvSpPr>
          <p:nvPr/>
        </p:nvSpPr>
        <p:spPr bwMode="auto">
          <a:xfrm>
            <a:off x="1107831" y="1981200"/>
            <a:ext cx="9627577" cy="195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US" altLang="en-US" sz="32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A stakeholder is, for our purposes at the moment,</a:t>
            </a:r>
            <a:r>
              <a:rPr kumimoji="0" lang="en-US" altLang="en-US" sz="3200" b="1"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 person or </a:t>
            </a:r>
            <a:r>
              <a:rPr kumimoji="0" lang="en-US" altLang="en-US" sz="3200" b="1"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mn-cs"/>
              </a:rPr>
              <a:t>organisation</a:t>
            </a:r>
            <a:r>
              <a:rPr kumimoji="0" lang="en-US" altLang="en-US" sz="3200" b="1"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who is affected by or impacted by what you are trying to do”</a:t>
            </a:r>
          </a:p>
        </p:txBody>
      </p:sp>
    </p:spTree>
    <p:extLst>
      <p:ext uri="{BB962C8B-B14F-4D97-AF65-F5344CB8AC3E}">
        <p14:creationId xmlns:p14="http://schemas.microsoft.com/office/powerpoint/2010/main" val="26235900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7028">
                                            <p:txEl>
                                              <p:pRg st="0" end="0"/>
                                            </p:txEl>
                                          </p:spTgt>
                                        </p:tgtEl>
                                        <p:attrNameLst>
                                          <p:attrName>style.visibility</p:attrName>
                                        </p:attrNameLst>
                                      </p:cBhvr>
                                      <p:to>
                                        <p:strVal val="visible"/>
                                      </p:to>
                                    </p:set>
                                    <p:animEffect transition="in" filter="dissolve">
                                      <p:cBhvr>
                                        <p:cTn id="7" dur="500"/>
                                        <p:tgtEl>
                                          <p:spTgt spid="257028">
                                            <p:txEl>
                                              <p:pRg st="0" end="0"/>
                                            </p:txEl>
                                          </p:spTgt>
                                        </p:tgtEl>
                                      </p:cBhvr>
                                    </p:animEffect>
                                  </p:childTnLst>
                                </p:cTn>
                              </p:par>
                            </p:childTnLst>
                          </p:cTn>
                        </p:par>
                        <p:par>
                          <p:cTn id="8" fill="hold" nodeType="afterGroup">
                            <p:stCondLst>
                              <p:cond delay="500"/>
                            </p:stCondLst>
                            <p:childTnLst>
                              <p:par>
                                <p:cTn id="9" presetID="9" presetClass="entr" presetSubtype="0" fill="hold" grpId="0" nodeType="afterEffect">
                                  <p:stCondLst>
                                    <p:cond delay="2000"/>
                                  </p:stCondLst>
                                  <p:childTnLst>
                                    <p:set>
                                      <p:cBhvr>
                                        <p:cTn id="10" dur="1" fill="hold">
                                          <p:stCondLst>
                                            <p:cond delay="0"/>
                                          </p:stCondLst>
                                        </p:cTn>
                                        <p:tgtEl>
                                          <p:spTgt spid="257027"/>
                                        </p:tgtEl>
                                        <p:attrNameLst>
                                          <p:attrName>style.visibility</p:attrName>
                                        </p:attrNameLst>
                                      </p:cBhvr>
                                      <p:to>
                                        <p:strVal val="visible"/>
                                      </p:to>
                                    </p:set>
                                    <p:animEffect transition="in" filter="dissolve">
                                      <p:cBhvr>
                                        <p:cTn id="11" dur="500"/>
                                        <p:tgtEl>
                                          <p:spTgt spid="257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27" grpId="0" autoUpdateAnimBg="0"/>
      <p:bldP spid="257028" grpId="0" build="p" autoUpdateAnimBg="0" advAuto="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pPr eaLnBrk="1" hangingPunct="1"/>
            <a:r>
              <a:rPr lang="en-US" altLang="en-US" smtClean="0">
                <a:latin typeface="Arial" panose="020B0604020202020204" pitchFamily="34" charset="0"/>
              </a:rPr>
              <a:t>Stakeholders </a:t>
            </a:r>
            <a:br>
              <a:rPr lang="en-US" altLang="en-US" smtClean="0">
                <a:latin typeface="Arial" panose="020B0604020202020204" pitchFamily="34" charset="0"/>
              </a:rPr>
            </a:br>
            <a:r>
              <a:rPr lang="en-US" altLang="en-US" smtClean="0">
                <a:latin typeface="Arial" panose="020B0604020202020204" pitchFamily="34" charset="0"/>
              </a:rPr>
              <a:t>4 things to do with them </a:t>
            </a:r>
          </a:p>
        </p:txBody>
      </p:sp>
      <p:sp>
        <p:nvSpPr>
          <p:cNvPr id="258051" name="Rectangle 3"/>
          <p:cNvSpPr>
            <a:spLocks noGrp="1" noChangeArrowheads="1"/>
          </p:cNvSpPr>
          <p:nvPr>
            <p:ph type="body" idx="1"/>
          </p:nvPr>
        </p:nvSpPr>
        <p:spPr/>
        <p:txBody>
          <a:bodyPr/>
          <a:lstStyle/>
          <a:p>
            <a:pPr eaLnBrk="1" hangingPunct="1"/>
            <a:r>
              <a:rPr lang="en-US" altLang="en-US" smtClean="0">
                <a:latin typeface="Arial" panose="020B0604020202020204" pitchFamily="34" charset="0"/>
              </a:rPr>
              <a:t>List them</a:t>
            </a:r>
          </a:p>
          <a:p>
            <a:pPr eaLnBrk="1" hangingPunct="1"/>
            <a:r>
              <a:rPr lang="en-US" altLang="en-US" smtClean="0">
                <a:latin typeface="Arial" panose="020B0604020202020204" pitchFamily="34" charset="0"/>
              </a:rPr>
              <a:t>Try to understand their likely perspective - how might they react to the project?</a:t>
            </a:r>
          </a:p>
          <a:p>
            <a:pPr eaLnBrk="1" hangingPunct="1"/>
            <a:r>
              <a:rPr lang="en-US" altLang="en-US" smtClean="0">
                <a:latin typeface="Arial" panose="020B0604020202020204" pitchFamily="34" charset="0"/>
              </a:rPr>
              <a:t>Assess their relative importance</a:t>
            </a:r>
          </a:p>
          <a:p>
            <a:pPr eaLnBrk="1" hangingPunct="1"/>
            <a:r>
              <a:rPr lang="en-US" altLang="en-US" smtClean="0">
                <a:latin typeface="Arial" panose="020B0604020202020204" pitchFamily="34" charset="0"/>
              </a:rPr>
              <a:t>Act appropriately with the stakeholder throughout the project – identify and decide what action you may need to take</a:t>
            </a:r>
          </a:p>
          <a:p>
            <a:pPr eaLnBrk="1" hangingPunct="1"/>
            <a:endParaRPr lang="en-US" altLang="en-US" u="sng" smtClean="0">
              <a:latin typeface="Arial" panose="020B0604020202020204" pitchFamily="34" charset="0"/>
            </a:endParaRPr>
          </a:p>
        </p:txBody>
      </p:sp>
    </p:spTree>
    <p:extLst>
      <p:ext uri="{BB962C8B-B14F-4D97-AF65-F5344CB8AC3E}">
        <p14:creationId xmlns:p14="http://schemas.microsoft.com/office/powerpoint/2010/main" val="12503761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58051">
                                            <p:txEl>
                                              <p:pRg st="0" end="0"/>
                                            </p:txEl>
                                          </p:spTgt>
                                        </p:tgtEl>
                                        <p:attrNameLst>
                                          <p:attrName>style.visibility</p:attrName>
                                        </p:attrNameLst>
                                      </p:cBhvr>
                                      <p:to>
                                        <p:strVal val="visible"/>
                                      </p:to>
                                    </p:set>
                                    <p:animEffect transition="in" filter="dissolve">
                                      <p:cBhvr>
                                        <p:cTn id="7" dur="500"/>
                                        <p:tgtEl>
                                          <p:spTgt spid="258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8051">
                                            <p:txEl>
                                              <p:pRg st="1" end="1"/>
                                            </p:txEl>
                                          </p:spTgt>
                                        </p:tgtEl>
                                        <p:attrNameLst>
                                          <p:attrName>style.visibility</p:attrName>
                                        </p:attrNameLst>
                                      </p:cBhvr>
                                      <p:to>
                                        <p:strVal val="visible"/>
                                      </p:to>
                                    </p:set>
                                    <p:animEffect transition="in" filter="dissolve">
                                      <p:cBhvr>
                                        <p:cTn id="12" dur="500"/>
                                        <p:tgtEl>
                                          <p:spTgt spid="258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58051">
                                            <p:txEl>
                                              <p:pRg st="2" end="2"/>
                                            </p:txEl>
                                          </p:spTgt>
                                        </p:tgtEl>
                                        <p:attrNameLst>
                                          <p:attrName>style.visibility</p:attrName>
                                        </p:attrNameLst>
                                      </p:cBhvr>
                                      <p:to>
                                        <p:strVal val="visible"/>
                                      </p:to>
                                    </p:set>
                                    <p:animEffect transition="in" filter="dissolve">
                                      <p:cBhvr>
                                        <p:cTn id="17" dur="500"/>
                                        <p:tgtEl>
                                          <p:spTgt spid="258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58051">
                                            <p:txEl>
                                              <p:pRg st="3" end="3"/>
                                            </p:txEl>
                                          </p:spTgt>
                                        </p:tgtEl>
                                        <p:attrNameLst>
                                          <p:attrName>style.visibility</p:attrName>
                                        </p:attrNameLst>
                                      </p:cBhvr>
                                      <p:to>
                                        <p:strVal val="visible"/>
                                      </p:to>
                                    </p:set>
                                    <p:animEffect transition="in" filter="dissolve">
                                      <p:cBhvr>
                                        <p:cTn id="22" dur="500"/>
                                        <p:tgtEl>
                                          <p:spTgt spid="258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8051"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pPr eaLnBrk="1" hangingPunct="1"/>
            <a:r>
              <a:rPr lang="en-GB" altLang="en-US" sz="4000">
                <a:latin typeface="Arial" panose="020B0604020202020204" pitchFamily="34" charset="0"/>
              </a:rPr>
              <a:t>One Version of the Stakeholder Analysis </a:t>
            </a:r>
          </a:p>
        </p:txBody>
      </p:sp>
      <p:graphicFrame>
        <p:nvGraphicFramePr>
          <p:cNvPr id="147459" name="Object 3"/>
          <p:cNvGraphicFramePr>
            <a:graphicFrameLocks noChangeAspect="1"/>
          </p:cNvGraphicFramePr>
          <p:nvPr/>
        </p:nvGraphicFramePr>
        <p:xfrm>
          <a:off x="1847850" y="1844676"/>
          <a:ext cx="8534400" cy="4752975"/>
        </p:xfrm>
        <a:graphic>
          <a:graphicData uri="http://schemas.openxmlformats.org/presentationml/2006/ole">
            <mc:AlternateContent xmlns:mc="http://schemas.openxmlformats.org/markup-compatibility/2006">
              <mc:Choice xmlns:v="urn:schemas-microsoft-com:vml" Requires="v">
                <p:oleObj spid="_x0000_s11268" name="Document" r:id="rId4" imgW="6837730" imgH="3523421" progId="Word.Document.8">
                  <p:embed/>
                </p:oleObj>
              </mc:Choice>
              <mc:Fallback>
                <p:oleObj name="Document" r:id="rId4" imgW="6837730" imgH="3523421" progId="Word.Document.8">
                  <p:embed/>
                  <p:pic>
                    <p:nvPicPr>
                      <p:cNvPr id="147459"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7850" y="1844676"/>
                        <a:ext cx="8534400" cy="4752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077046676"/>
      </p:ext>
    </p:extLst>
  </p:cSld>
  <p:clrMapOvr>
    <a:masterClrMapping/>
  </p:clrMapOvr>
  <p:transition spd="med">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pPr eaLnBrk="1" hangingPunct="1"/>
            <a:r>
              <a:rPr lang="en-GB" altLang="en-US" sz="4000">
                <a:latin typeface="Arial" panose="020B0604020202020204" pitchFamily="34" charset="0"/>
              </a:rPr>
              <a:t>The Tools of &amp; for Project Management</a:t>
            </a:r>
          </a:p>
        </p:txBody>
      </p:sp>
      <p:sp>
        <p:nvSpPr>
          <p:cNvPr id="82947" name="Rectangle 3"/>
          <p:cNvSpPr>
            <a:spLocks noGrp="1" noChangeArrowheads="1"/>
          </p:cNvSpPr>
          <p:nvPr>
            <p:ph type="body" idx="1"/>
          </p:nvPr>
        </p:nvSpPr>
        <p:spPr/>
        <p:txBody>
          <a:bodyPr/>
          <a:lstStyle/>
          <a:p>
            <a:pPr eaLnBrk="1" hangingPunct="1"/>
            <a:r>
              <a:rPr lang="en-GB" altLang="en-US" smtClean="0">
                <a:latin typeface="Arial" panose="020B0604020202020204" pitchFamily="34" charset="0"/>
              </a:rPr>
              <a:t>There are numerous tools which can be for managing projects, some of them complex, some of them simple.</a:t>
            </a:r>
          </a:p>
          <a:p>
            <a:pPr eaLnBrk="1" hangingPunct="1"/>
            <a:r>
              <a:rPr lang="en-GB" altLang="en-US" smtClean="0">
                <a:latin typeface="Arial" panose="020B0604020202020204" pitchFamily="34" charset="0"/>
              </a:rPr>
              <a:t>We will look at over a dozen tried and tested tools and techniques which can be used for effective project management.</a:t>
            </a:r>
          </a:p>
        </p:txBody>
      </p:sp>
      <p:pic>
        <p:nvPicPr>
          <p:cNvPr id="2" name="Picture 1"/>
          <p:cNvPicPr>
            <a:picLocks noChangeAspect="1"/>
          </p:cNvPicPr>
          <p:nvPr/>
        </p:nvPicPr>
        <p:blipFill>
          <a:blip r:embed="rId3"/>
          <a:stretch>
            <a:fillRect/>
          </a:stretch>
        </p:blipFill>
        <p:spPr>
          <a:xfrm>
            <a:off x="4665785" y="4488106"/>
            <a:ext cx="2209800" cy="2066925"/>
          </a:xfrm>
          <a:prstGeom prst="rect">
            <a:avLst/>
          </a:prstGeom>
        </p:spPr>
      </p:pic>
    </p:spTree>
    <p:extLst>
      <p:ext uri="{BB962C8B-B14F-4D97-AF65-F5344CB8AC3E}">
        <p14:creationId xmlns:p14="http://schemas.microsoft.com/office/powerpoint/2010/main" val="9696908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Our Tools for Today</a:t>
            </a:r>
          </a:p>
        </p:txBody>
      </p:sp>
      <p:sp>
        <p:nvSpPr>
          <p:cNvPr id="84995" name="Rectangle 3"/>
          <p:cNvSpPr>
            <a:spLocks noGrp="1" noChangeArrowheads="1"/>
          </p:cNvSpPr>
          <p:nvPr>
            <p:ph type="body" idx="1"/>
          </p:nvPr>
        </p:nvSpPr>
        <p:spPr/>
        <p:txBody>
          <a:bodyPr/>
          <a:lstStyle/>
          <a:p>
            <a:pPr eaLnBrk="1" hangingPunct="1">
              <a:lnSpc>
                <a:spcPct val="90000"/>
              </a:lnSpc>
            </a:pPr>
            <a:r>
              <a:rPr lang="en-GB" altLang="en-US" smtClean="0">
                <a:latin typeface="Arial" panose="020B0604020202020204" pitchFamily="34" charset="0"/>
              </a:rPr>
              <a:t>QUAD Chart analysis</a:t>
            </a:r>
          </a:p>
          <a:p>
            <a:pPr eaLnBrk="1" hangingPunct="1">
              <a:lnSpc>
                <a:spcPct val="90000"/>
              </a:lnSpc>
            </a:pPr>
            <a:r>
              <a:rPr lang="en-GB" altLang="en-US" smtClean="0">
                <a:latin typeface="Arial" panose="020B0604020202020204" pitchFamily="34" charset="0"/>
              </a:rPr>
              <a:t>The QUAD chart is a very simple yet extremely effective tool. Project scoping – enables you to define what you do before you start.</a:t>
            </a:r>
          </a:p>
          <a:p>
            <a:pPr eaLnBrk="1" hangingPunct="1">
              <a:lnSpc>
                <a:spcPct val="90000"/>
              </a:lnSpc>
            </a:pPr>
            <a:r>
              <a:rPr lang="en-GB" altLang="en-US" smtClean="0">
                <a:latin typeface="Arial" panose="020B0604020202020204" pitchFamily="34" charset="0"/>
              </a:rPr>
              <a:t>Stakeholder analysis – simple version helps you understand and manage the different relationships that matter to the project.</a:t>
            </a:r>
          </a:p>
          <a:p>
            <a:pPr eaLnBrk="1" hangingPunct="1">
              <a:lnSpc>
                <a:spcPct val="90000"/>
              </a:lnSpc>
            </a:pPr>
            <a:endParaRPr lang="en-GB" altLang="en-US" b="1" smtClean="0">
              <a:latin typeface="Arial" panose="020B0604020202020204" pitchFamily="34" charset="0"/>
            </a:endParaRPr>
          </a:p>
        </p:txBody>
      </p:sp>
    </p:spTree>
    <p:extLst>
      <p:ext uri="{BB962C8B-B14F-4D97-AF65-F5344CB8AC3E}">
        <p14:creationId xmlns:p14="http://schemas.microsoft.com/office/powerpoint/2010/main" val="336120905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eaLnBrk="1" hangingPunct="1"/>
            <a:r>
              <a:rPr lang="en-GB" altLang="en-US" dirty="0" smtClean="0">
                <a:latin typeface="Arial" panose="020B0604020202020204" pitchFamily="34" charset="0"/>
              </a:rPr>
              <a:t>Reminder of -Attributes </a:t>
            </a:r>
            <a:r>
              <a:rPr lang="en-GB" altLang="en-US" dirty="0" smtClean="0">
                <a:latin typeface="Arial" panose="020B0604020202020204" pitchFamily="34" charset="0"/>
              </a:rPr>
              <a:t>of a Project</a:t>
            </a:r>
          </a:p>
        </p:txBody>
      </p:sp>
      <p:sp>
        <p:nvSpPr>
          <p:cNvPr id="105475" name="Rectangle 3"/>
          <p:cNvSpPr>
            <a:spLocks noGrp="1" noChangeArrowheads="1"/>
          </p:cNvSpPr>
          <p:nvPr>
            <p:ph type="body" idx="1"/>
          </p:nvPr>
        </p:nvSpPr>
        <p:spPr/>
        <p:txBody>
          <a:bodyPr/>
          <a:lstStyle/>
          <a:p>
            <a:pPr eaLnBrk="1" hangingPunct="1">
              <a:lnSpc>
                <a:spcPct val="90000"/>
              </a:lnSpc>
            </a:pPr>
            <a:r>
              <a:rPr lang="en-GB" altLang="en-US" sz="2400">
                <a:latin typeface="Arial" panose="020B0604020202020204" pitchFamily="34" charset="0"/>
              </a:rPr>
              <a:t>A start and a finish </a:t>
            </a:r>
          </a:p>
          <a:p>
            <a:pPr eaLnBrk="1" hangingPunct="1">
              <a:lnSpc>
                <a:spcPct val="90000"/>
              </a:lnSpc>
            </a:pPr>
            <a:r>
              <a:rPr lang="en-GB" altLang="en-US" sz="2400">
                <a:latin typeface="Arial" panose="020B0604020202020204" pitchFamily="34" charset="0"/>
              </a:rPr>
              <a:t>Is a unique activity</a:t>
            </a:r>
          </a:p>
          <a:p>
            <a:pPr eaLnBrk="1" hangingPunct="1">
              <a:lnSpc>
                <a:spcPct val="90000"/>
              </a:lnSpc>
            </a:pPr>
            <a:r>
              <a:rPr lang="en-GB" altLang="en-US" sz="2400">
                <a:latin typeface="Arial" panose="020B0604020202020204" pitchFamily="34" charset="0"/>
              </a:rPr>
              <a:t>May involve uncertainty and risk</a:t>
            </a:r>
          </a:p>
          <a:p>
            <a:pPr eaLnBrk="1" hangingPunct="1">
              <a:lnSpc>
                <a:spcPct val="90000"/>
              </a:lnSpc>
            </a:pPr>
            <a:r>
              <a:rPr lang="en-GB" altLang="en-US" sz="2400">
                <a:latin typeface="Arial" panose="020B0604020202020204" pitchFamily="34" charset="0"/>
              </a:rPr>
              <a:t>Usually involves a team coming together specifically for the project</a:t>
            </a:r>
          </a:p>
          <a:p>
            <a:pPr eaLnBrk="1" hangingPunct="1">
              <a:lnSpc>
                <a:spcPct val="90000"/>
              </a:lnSpc>
            </a:pPr>
            <a:r>
              <a:rPr lang="en-GB" altLang="en-US" sz="2400">
                <a:latin typeface="Arial" panose="020B0604020202020204" pitchFamily="34" charset="0"/>
              </a:rPr>
              <a:t>A budget</a:t>
            </a:r>
          </a:p>
          <a:p>
            <a:pPr eaLnBrk="1" hangingPunct="1">
              <a:lnSpc>
                <a:spcPct val="90000"/>
              </a:lnSpc>
            </a:pPr>
            <a:r>
              <a:rPr lang="en-GB" altLang="en-US" sz="2400">
                <a:latin typeface="Arial" panose="020B0604020202020204" pitchFamily="34" charset="0"/>
              </a:rPr>
              <a:t>Non repetitive tasks</a:t>
            </a:r>
          </a:p>
          <a:p>
            <a:pPr eaLnBrk="1" hangingPunct="1">
              <a:lnSpc>
                <a:spcPct val="90000"/>
              </a:lnSpc>
            </a:pPr>
            <a:r>
              <a:rPr lang="en-GB" altLang="en-US" sz="2400">
                <a:latin typeface="Arial" panose="020B0604020202020204" pitchFamily="34" charset="0"/>
              </a:rPr>
              <a:t>Use of resources (including human resources)</a:t>
            </a:r>
          </a:p>
          <a:p>
            <a:pPr eaLnBrk="1" hangingPunct="1">
              <a:lnSpc>
                <a:spcPct val="90000"/>
              </a:lnSpc>
            </a:pPr>
            <a:r>
              <a:rPr lang="en-GB" altLang="en-US" sz="2400">
                <a:latin typeface="Arial" panose="020B0604020202020204" pitchFamily="34" charset="0"/>
              </a:rPr>
              <a:t>A single point of ultimate responsibility</a:t>
            </a:r>
          </a:p>
          <a:p>
            <a:pPr eaLnBrk="1" hangingPunct="1">
              <a:lnSpc>
                <a:spcPct val="90000"/>
              </a:lnSpc>
            </a:pPr>
            <a:r>
              <a:rPr lang="en-GB" altLang="en-US" sz="2400">
                <a:latin typeface="Arial" panose="020B0604020202020204" pitchFamily="34" charset="0"/>
              </a:rPr>
              <a:t>Clearly defined team roles</a:t>
            </a:r>
          </a:p>
          <a:p>
            <a:pPr eaLnBrk="1" hangingPunct="1">
              <a:lnSpc>
                <a:spcPct val="90000"/>
              </a:lnSpc>
            </a:pPr>
            <a:endParaRPr lang="en-GB" altLang="en-US" sz="2400">
              <a:latin typeface="Arial" panose="020B0604020202020204" pitchFamily="34" charset="0"/>
            </a:endParaRPr>
          </a:p>
        </p:txBody>
      </p:sp>
    </p:spTree>
    <p:extLst>
      <p:ext uri="{BB962C8B-B14F-4D97-AF65-F5344CB8AC3E}">
        <p14:creationId xmlns:p14="http://schemas.microsoft.com/office/powerpoint/2010/main" val="427226841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ltLang="en-US" smtClean="0">
                <a:latin typeface="Arial" panose="020B0604020202020204" pitchFamily="34" charset="0"/>
              </a:rPr>
              <a:t>The QUAD Chart</a:t>
            </a:r>
          </a:p>
        </p:txBody>
      </p:sp>
      <p:sp>
        <p:nvSpPr>
          <p:cNvPr id="87043" name="Rectangle 3"/>
          <p:cNvSpPr>
            <a:spLocks noGrp="1" noChangeArrowheads="1"/>
          </p:cNvSpPr>
          <p:nvPr>
            <p:ph type="body" idx="1"/>
          </p:nvPr>
        </p:nvSpPr>
        <p:spPr/>
        <p:txBody>
          <a:bodyPr/>
          <a:lstStyle/>
          <a:p>
            <a:pPr eaLnBrk="1" hangingPunct="1"/>
            <a:r>
              <a:rPr lang="en-GB" altLang="en-US" dirty="0" smtClean="0">
                <a:latin typeface="Arial" panose="020B0604020202020204" pitchFamily="34" charset="0"/>
              </a:rPr>
              <a:t>A very simple yet powerful tool</a:t>
            </a:r>
            <a:r>
              <a:rPr lang="en-GB" altLang="en-US" dirty="0">
                <a:latin typeface="Arial" panose="020B0604020202020204" pitchFamily="34" charset="0"/>
              </a:rPr>
              <a:t>. Quad Charts are used for a variety of planning and communication purposes.</a:t>
            </a:r>
            <a:endParaRPr lang="en-GB" altLang="en-US" dirty="0" smtClean="0">
              <a:latin typeface="Arial" panose="020B0604020202020204" pitchFamily="34" charset="0"/>
            </a:endParaRPr>
          </a:p>
          <a:p>
            <a:pPr eaLnBrk="1" hangingPunct="1"/>
            <a:r>
              <a:rPr lang="en-GB" altLang="en-US" dirty="0" smtClean="0">
                <a:latin typeface="Arial" panose="020B0604020202020204" pitchFamily="34" charset="0"/>
              </a:rPr>
              <a:t>Used to help us clarify exactly what our project is all about.</a:t>
            </a:r>
          </a:p>
        </p:txBody>
      </p:sp>
    </p:spTree>
    <p:extLst>
      <p:ext uri="{BB962C8B-B14F-4D97-AF65-F5344CB8AC3E}">
        <p14:creationId xmlns:p14="http://schemas.microsoft.com/office/powerpoint/2010/main" val="279052581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40776" y="2703016"/>
            <a:ext cx="10779369" cy="4154984"/>
          </a:xfrm>
          <a:prstGeom prst="rect">
            <a:avLst/>
          </a:prstGeom>
        </p:spPr>
        <p:txBody>
          <a:bodyPr wrap="square">
            <a:spAutoFit/>
          </a:bodyPr>
          <a:lstStyle/>
          <a:p>
            <a:pPr marL="342900" indent="-342900">
              <a:buFont typeface="Arial" panose="020B0604020202020204" pitchFamily="34" charset="0"/>
              <a:buChar char="•"/>
            </a:pPr>
            <a:r>
              <a:rPr lang="en-GB" sz="2400" dirty="0"/>
              <a:t>A quad chart is a one-page summary of a project that is visual, as well as descriptive</a:t>
            </a:r>
            <a:r>
              <a:rPr lang="en-GB" sz="2400" dirty="0" smtClean="0"/>
              <a:t>.</a:t>
            </a:r>
          </a:p>
          <a:p>
            <a:pPr marL="342900" indent="-342900">
              <a:buFont typeface="Arial" panose="020B0604020202020204" pitchFamily="34" charset="0"/>
              <a:buChar char="•"/>
            </a:pPr>
            <a:r>
              <a:rPr lang="en-GB" sz="2400" dirty="0" smtClean="0"/>
              <a:t>explains </a:t>
            </a:r>
            <a:r>
              <a:rPr lang="en-GB" sz="2400" dirty="0"/>
              <a:t>what a project is all </a:t>
            </a:r>
            <a:r>
              <a:rPr lang="en-GB" sz="2400" dirty="0" smtClean="0"/>
              <a:t>about</a:t>
            </a:r>
          </a:p>
          <a:p>
            <a:pPr marL="342900" indent="-342900">
              <a:buFont typeface="Arial" panose="020B0604020202020204" pitchFamily="34" charset="0"/>
              <a:buChar char="•"/>
            </a:pPr>
            <a:r>
              <a:rPr lang="en-GB" sz="2400" dirty="0" smtClean="0"/>
              <a:t>It </a:t>
            </a:r>
            <a:r>
              <a:rPr lang="en-GB" sz="2400" dirty="0"/>
              <a:t>helps to structure a concept or ideas into manageable pieces so you can define what you do before you start. </a:t>
            </a:r>
            <a:endParaRPr lang="en-GB" sz="2400" dirty="0" smtClean="0"/>
          </a:p>
          <a:p>
            <a:pPr marL="342900" indent="-342900">
              <a:buFont typeface="Arial" panose="020B0604020202020204" pitchFamily="34" charset="0"/>
              <a:buChar char="•"/>
            </a:pPr>
            <a:r>
              <a:rPr lang="en-GB" sz="2400" dirty="0" smtClean="0"/>
              <a:t>It </a:t>
            </a:r>
            <a:r>
              <a:rPr lang="en-GB" sz="2400" dirty="0"/>
              <a:t>is usually used to introduce a new product or offer a solution to a problem</a:t>
            </a:r>
            <a:r>
              <a:rPr lang="en-GB" sz="2400" dirty="0" smtClean="0"/>
              <a:t>.</a:t>
            </a:r>
          </a:p>
          <a:p>
            <a:pPr marL="342900" indent="-342900">
              <a:buFont typeface="Arial" panose="020B0604020202020204" pitchFamily="34" charset="0"/>
              <a:buChar char="•"/>
            </a:pPr>
            <a:r>
              <a:rPr lang="en-GB" sz="2400" dirty="0" smtClean="0"/>
              <a:t>It </a:t>
            </a:r>
            <a:r>
              <a:rPr lang="en-GB" sz="2400" dirty="0"/>
              <a:t>includes Project Scoping, Stakeholders and Stakeholder Analysis, Desired Outcomes (Critical Success Factors), and measures of Success (Secondary Benefits). </a:t>
            </a:r>
            <a:endParaRPr lang="en-GB" sz="2400" dirty="0" smtClean="0"/>
          </a:p>
          <a:p>
            <a:endParaRPr lang="en-GB" sz="2400" dirty="0"/>
          </a:p>
          <a:p>
            <a:endParaRPr lang="en-GB" sz="2400" dirty="0"/>
          </a:p>
        </p:txBody>
      </p:sp>
      <p:pic>
        <p:nvPicPr>
          <p:cNvPr id="5" name="Picture 4"/>
          <p:cNvPicPr>
            <a:picLocks noChangeAspect="1"/>
          </p:cNvPicPr>
          <p:nvPr/>
        </p:nvPicPr>
        <p:blipFill>
          <a:blip r:embed="rId3"/>
          <a:stretch>
            <a:fillRect/>
          </a:stretch>
        </p:blipFill>
        <p:spPr>
          <a:xfrm>
            <a:off x="3596054" y="369276"/>
            <a:ext cx="4615961" cy="2189286"/>
          </a:xfrm>
          <a:prstGeom prst="rect">
            <a:avLst/>
          </a:prstGeom>
        </p:spPr>
      </p:pic>
    </p:spTree>
    <p:extLst>
      <p:ext uri="{BB962C8B-B14F-4D97-AF65-F5344CB8AC3E}">
        <p14:creationId xmlns:p14="http://schemas.microsoft.com/office/powerpoint/2010/main" val="4161293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2208213" y="260350"/>
            <a:ext cx="7772400" cy="1143000"/>
          </a:xfrm>
        </p:spPr>
        <p:txBody>
          <a:bodyPr/>
          <a:lstStyle/>
          <a:p>
            <a:pPr eaLnBrk="1" hangingPunct="1"/>
            <a:r>
              <a:rPr lang="en-GB" altLang="en-US" smtClean="0">
                <a:latin typeface="Arial" panose="020B0604020202020204" pitchFamily="34" charset="0"/>
              </a:rPr>
              <a:t>Quad Chart </a:t>
            </a:r>
          </a:p>
        </p:txBody>
      </p:sp>
      <p:graphicFrame>
        <p:nvGraphicFramePr>
          <p:cNvPr id="89091" name="Object 3"/>
          <p:cNvGraphicFramePr>
            <a:graphicFrameLocks noChangeAspect="1"/>
          </p:cNvGraphicFramePr>
          <p:nvPr/>
        </p:nvGraphicFramePr>
        <p:xfrm>
          <a:off x="1833563" y="1223963"/>
          <a:ext cx="8439150" cy="5300662"/>
        </p:xfrm>
        <a:graphic>
          <a:graphicData uri="http://schemas.openxmlformats.org/presentationml/2006/ole">
            <mc:AlternateContent xmlns:mc="http://schemas.openxmlformats.org/markup-compatibility/2006">
              <mc:Choice xmlns:v="urn:schemas-microsoft-com:vml" Requires="v">
                <p:oleObj spid="_x0000_s1029" name="Document" r:id="rId4" imgW="10033782" imgH="6541725" progId="Word.Document.8">
                  <p:embed/>
                </p:oleObj>
              </mc:Choice>
              <mc:Fallback>
                <p:oleObj name="Document" r:id="rId4" imgW="10033782" imgH="6541725" progId="Word.Document.8">
                  <p:embed/>
                  <p:pic>
                    <p:nvPicPr>
                      <p:cNvPr id="89091"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33563" y="1223963"/>
                        <a:ext cx="8439150" cy="5300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273335622"/>
      </p:ext>
    </p:extLst>
  </p:cSld>
  <p:clrMapOvr>
    <a:masterClrMapping/>
  </p:clrMapOvr>
  <p:transition spd="med">
    <p:fade thruBlk="1"/>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2209800" y="219075"/>
            <a:ext cx="7772400" cy="1143000"/>
          </a:xfrm>
        </p:spPr>
        <p:txBody>
          <a:bodyPr/>
          <a:lstStyle/>
          <a:p>
            <a:pPr eaLnBrk="1" hangingPunct="1"/>
            <a:r>
              <a:rPr lang="en-GB" altLang="en-US" smtClean="0">
                <a:latin typeface="Arial" panose="020B0604020202020204" pitchFamily="34" charset="0"/>
              </a:rPr>
              <a:t>Guided Tour</a:t>
            </a:r>
          </a:p>
        </p:txBody>
      </p:sp>
      <p:graphicFrame>
        <p:nvGraphicFramePr>
          <p:cNvPr id="109571" name="Object 2"/>
          <p:cNvGraphicFramePr>
            <a:graphicFrameLocks noChangeAspect="1"/>
          </p:cNvGraphicFramePr>
          <p:nvPr/>
        </p:nvGraphicFramePr>
        <p:xfrm>
          <a:off x="1844675" y="1309689"/>
          <a:ext cx="8572500" cy="5214937"/>
        </p:xfrm>
        <a:graphic>
          <a:graphicData uri="http://schemas.openxmlformats.org/presentationml/2006/ole">
            <mc:AlternateContent xmlns:mc="http://schemas.openxmlformats.org/markup-compatibility/2006">
              <mc:Choice xmlns:v="urn:schemas-microsoft-com:vml" Requires="v">
                <p:oleObj spid="_x0000_s3077" name="Document" r:id="rId4" imgW="10033782" imgH="6578806" progId="Word.Document.8">
                  <p:embed/>
                </p:oleObj>
              </mc:Choice>
              <mc:Fallback>
                <p:oleObj name="Document" r:id="rId4" imgW="10033782" imgH="6578806" progId="Word.Document.8">
                  <p:embed/>
                  <p:pic>
                    <p:nvPicPr>
                      <p:cNvPr id="109571"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9"/>
                        <a:ext cx="8572500" cy="5214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9860" name="Text Box 4"/>
          <p:cNvSpPr txBox="1">
            <a:spLocks noChangeArrowheads="1"/>
          </p:cNvSpPr>
          <p:nvPr/>
        </p:nvSpPr>
        <p:spPr bwMode="auto">
          <a:xfrm>
            <a:off x="2037895" y="2419262"/>
            <a:ext cx="39680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lnSpc>
                <a:spcPct val="120000"/>
              </a:lnSpc>
              <a:spcBef>
                <a:spcPct val="0"/>
              </a:spcBef>
              <a:spcAft>
                <a:spcPct val="0"/>
              </a:spcAft>
              <a:buNone/>
            </a:pPr>
            <a:r>
              <a:rPr lang="en-GB" altLang="en-US" sz="2000">
                <a:solidFill>
                  <a:srgbClr val="000000"/>
                </a:solidFill>
              </a:rPr>
              <a:t>WHY IS PROJECT BEING DONE?</a:t>
            </a:r>
          </a:p>
          <a:p>
            <a:pPr algn="ctr" eaLnBrk="0" fontAlgn="base" hangingPunct="0">
              <a:lnSpc>
                <a:spcPct val="120000"/>
              </a:lnSpc>
              <a:spcBef>
                <a:spcPct val="0"/>
              </a:spcBef>
              <a:spcAft>
                <a:spcPct val="0"/>
              </a:spcAft>
              <a:buNone/>
            </a:pPr>
            <a:r>
              <a:rPr lang="en-GB" altLang="en-US" sz="2000">
                <a:solidFill>
                  <a:srgbClr val="000000"/>
                </a:solidFill>
              </a:rPr>
              <a:t>WHAT FOR?</a:t>
            </a:r>
          </a:p>
          <a:p>
            <a:pPr algn="ctr" eaLnBrk="0" fontAlgn="base" hangingPunct="0">
              <a:lnSpc>
                <a:spcPct val="120000"/>
              </a:lnSpc>
              <a:spcBef>
                <a:spcPct val="0"/>
              </a:spcBef>
              <a:spcAft>
                <a:spcPct val="0"/>
              </a:spcAft>
              <a:buNone/>
            </a:pPr>
            <a:r>
              <a:rPr lang="en-GB" altLang="en-US" sz="2000">
                <a:solidFill>
                  <a:srgbClr val="000000"/>
                </a:solidFill>
              </a:rPr>
              <a:t>WHAT IS THE RESULT?</a:t>
            </a:r>
          </a:p>
        </p:txBody>
      </p:sp>
      <p:sp>
        <p:nvSpPr>
          <p:cNvPr id="249861" name="Rectangle 5"/>
          <p:cNvSpPr>
            <a:spLocks noChangeArrowheads="1"/>
          </p:cNvSpPr>
          <p:nvPr/>
        </p:nvSpPr>
        <p:spPr bwMode="auto">
          <a:xfrm>
            <a:off x="6239427" y="2419262"/>
            <a:ext cx="390414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lnSpc>
                <a:spcPct val="120000"/>
              </a:lnSpc>
              <a:spcBef>
                <a:spcPct val="0"/>
              </a:spcBef>
              <a:spcAft>
                <a:spcPct val="0"/>
              </a:spcAft>
              <a:buNone/>
            </a:pPr>
            <a:r>
              <a:rPr lang="en-GB" altLang="en-US" sz="2000">
                <a:solidFill>
                  <a:srgbClr val="000000"/>
                </a:solidFill>
              </a:rPr>
              <a:t>WHO IS PROJECT FOR?</a:t>
            </a:r>
          </a:p>
          <a:p>
            <a:pPr algn="ctr" eaLnBrk="0" fontAlgn="base" hangingPunct="0">
              <a:lnSpc>
                <a:spcPct val="120000"/>
              </a:lnSpc>
              <a:spcBef>
                <a:spcPct val="0"/>
              </a:spcBef>
              <a:spcAft>
                <a:spcPct val="0"/>
              </a:spcAft>
              <a:buNone/>
            </a:pPr>
            <a:r>
              <a:rPr lang="en-GB" altLang="en-US" sz="2000">
                <a:solidFill>
                  <a:srgbClr val="000000"/>
                </a:solidFill>
              </a:rPr>
              <a:t>WHO WILL BENEFIT (OR NOT)?</a:t>
            </a:r>
          </a:p>
          <a:p>
            <a:pPr algn="ctr" eaLnBrk="0" fontAlgn="base" hangingPunct="0">
              <a:lnSpc>
                <a:spcPct val="120000"/>
              </a:lnSpc>
              <a:spcBef>
                <a:spcPct val="0"/>
              </a:spcBef>
              <a:spcAft>
                <a:spcPct val="0"/>
              </a:spcAft>
              <a:buNone/>
            </a:pPr>
            <a:r>
              <a:rPr lang="en-GB" altLang="en-US" sz="2000">
                <a:solidFill>
                  <a:srgbClr val="000000"/>
                </a:solidFill>
              </a:rPr>
              <a:t>WHO WILL IT INVOLVE?</a:t>
            </a:r>
          </a:p>
        </p:txBody>
      </p:sp>
      <p:sp>
        <p:nvSpPr>
          <p:cNvPr id="249862" name="Rectangle 6"/>
          <p:cNvSpPr>
            <a:spLocks noChangeArrowheads="1"/>
          </p:cNvSpPr>
          <p:nvPr/>
        </p:nvSpPr>
        <p:spPr bwMode="auto">
          <a:xfrm>
            <a:off x="2520951" y="4824414"/>
            <a:ext cx="2849563" cy="141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lnSpc>
                <a:spcPct val="120000"/>
              </a:lnSpc>
              <a:spcBef>
                <a:spcPct val="0"/>
              </a:spcBef>
              <a:spcAft>
                <a:spcPct val="15000"/>
              </a:spcAft>
              <a:buNone/>
            </a:pPr>
            <a:r>
              <a:rPr lang="en-GB" altLang="en-US" sz="2000">
                <a:solidFill>
                  <a:srgbClr val="000000"/>
                </a:solidFill>
              </a:rPr>
              <a:t>GOALS!</a:t>
            </a:r>
          </a:p>
          <a:p>
            <a:pPr algn="ctr" eaLnBrk="0" fontAlgn="base" hangingPunct="0">
              <a:spcBef>
                <a:spcPct val="0"/>
              </a:spcBef>
              <a:spcAft>
                <a:spcPct val="0"/>
              </a:spcAft>
              <a:buNone/>
            </a:pPr>
            <a:r>
              <a:rPr lang="en-GB" altLang="en-US" sz="2000">
                <a:solidFill>
                  <a:srgbClr val="000000"/>
                </a:solidFill>
              </a:rPr>
              <a:t>WHAT MAKES THE</a:t>
            </a:r>
          </a:p>
          <a:p>
            <a:pPr algn="ctr" eaLnBrk="0" fontAlgn="base" hangingPunct="0">
              <a:spcBef>
                <a:spcPct val="0"/>
              </a:spcBef>
              <a:spcAft>
                <a:spcPct val="0"/>
              </a:spcAft>
              <a:buNone/>
            </a:pPr>
            <a:r>
              <a:rPr lang="en-GB" altLang="en-US" sz="2000">
                <a:solidFill>
                  <a:srgbClr val="000000"/>
                </a:solidFill>
              </a:rPr>
              <a:t> PROJECT A SUCCESS?</a:t>
            </a:r>
          </a:p>
          <a:p>
            <a:pPr algn="ctr" eaLnBrk="0" fontAlgn="base" hangingPunct="0">
              <a:spcBef>
                <a:spcPct val="0"/>
              </a:spcBef>
              <a:spcAft>
                <a:spcPct val="0"/>
              </a:spcAft>
              <a:buNone/>
            </a:pPr>
            <a:endParaRPr lang="en-GB" altLang="en-US" sz="2000">
              <a:solidFill>
                <a:srgbClr val="000000"/>
              </a:solidFill>
            </a:endParaRPr>
          </a:p>
        </p:txBody>
      </p:sp>
      <p:sp>
        <p:nvSpPr>
          <p:cNvPr id="249863" name="Rectangle 7"/>
          <p:cNvSpPr>
            <a:spLocks noChangeArrowheads="1"/>
          </p:cNvSpPr>
          <p:nvPr/>
        </p:nvSpPr>
        <p:spPr bwMode="auto">
          <a:xfrm>
            <a:off x="6456354" y="4715242"/>
            <a:ext cx="3514744"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lnSpc>
                <a:spcPct val="120000"/>
              </a:lnSpc>
              <a:spcBef>
                <a:spcPct val="0"/>
              </a:spcBef>
              <a:spcAft>
                <a:spcPct val="0"/>
              </a:spcAft>
              <a:buNone/>
            </a:pPr>
            <a:r>
              <a:rPr lang="en-GB" altLang="en-US" sz="2000">
                <a:solidFill>
                  <a:srgbClr val="000000"/>
                </a:solidFill>
              </a:rPr>
              <a:t>WHEN ARE WE FINISHED?</a:t>
            </a:r>
          </a:p>
          <a:p>
            <a:pPr algn="ctr" eaLnBrk="0" fontAlgn="base" hangingPunct="0">
              <a:lnSpc>
                <a:spcPct val="120000"/>
              </a:lnSpc>
              <a:spcAft>
                <a:spcPct val="0"/>
              </a:spcAft>
              <a:buNone/>
            </a:pPr>
            <a:r>
              <a:rPr lang="en-GB" altLang="en-US" sz="2000">
                <a:solidFill>
                  <a:srgbClr val="000000"/>
                </a:solidFill>
              </a:rPr>
              <a:t>WHAT CAN BE MEASURED?</a:t>
            </a:r>
          </a:p>
          <a:p>
            <a:pPr algn="ctr" eaLnBrk="0" fontAlgn="base" hangingPunct="0">
              <a:lnSpc>
                <a:spcPct val="120000"/>
              </a:lnSpc>
              <a:spcAft>
                <a:spcPct val="0"/>
              </a:spcAft>
              <a:buNone/>
            </a:pPr>
            <a:r>
              <a:rPr lang="en-GB" altLang="en-US" sz="2000">
                <a:solidFill>
                  <a:srgbClr val="000000"/>
                </a:solidFill>
              </a:rPr>
              <a:t>HOW DO I </a:t>
            </a:r>
          </a:p>
          <a:p>
            <a:pPr algn="ctr" eaLnBrk="0" fontAlgn="base" hangingPunct="0">
              <a:spcBef>
                <a:spcPct val="0"/>
              </a:spcBef>
              <a:spcAft>
                <a:spcPct val="0"/>
              </a:spcAft>
              <a:buNone/>
            </a:pPr>
            <a:r>
              <a:rPr lang="en-GB" altLang="en-US" sz="2000">
                <a:solidFill>
                  <a:srgbClr val="000000"/>
                </a:solidFill>
              </a:rPr>
              <a:t>MEASURE SUCCESS?</a:t>
            </a:r>
          </a:p>
        </p:txBody>
      </p:sp>
      <p:sp>
        <p:nvSpPr>
          <p:cNvPr id="249864" name="Rectangle 8"/>
          <p:cNvSpPr>
            <a:spLocks noChangeArrowheads="1"/>
          </p:cNvSpPr>
          <p:nvPr/>
        </p:nvSpPr>
        <p:spPr bwMode="auto">
          <a:xfrm>
            <a:off x="2640014" y="1268414"/>
            <a:ext cx="66325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spcBef>
                <a:spcPct val="0"/>
              </a:spcBef>
              <a:spcAft>
                <a:spcPct val="0"/>
              </a:spcAft>
              <a:buNone/>
            </a:pPr>
            <a:r>
              <a:rPr lang="en-GB" altLang="en-US" sz="2000">
                <a:solidFill>
                  <a:srgbClr val="000000"/>
                </a:solidFill>
              </a:rPr>
              <a:t>TITLE OF PROJECT – SNAPPY ACRONYM DESCRIPTOR</a:t>
            </a:r>
          </a:p>
        </p:txBody>
      </p:sp>
    </p:spTree>
    <p:extLst>
      <p:ext uri="{BB962C8B-B14F-4D97-AF65-F5344CB8AC3E}">
        <p14:creationId xmlns:p14="http://schemas.microsoft.com/office/powerpoint/2010/main" val="2868715364"/>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49864"/>
                                        </p:tgtEl>
                                        <p:attrNameLst>
                                          <p:attrName>style.visibility</p:attrName>
                                        </p:attrNameLst>
                                      </p:cBhvr>
                                      <p:to>
                                        <p:strVal val="visible"/>
                                      </p:to>
                                    </p:set>
                                    <p:animEffect transition="in" filter="dissolve">
                                      <p:cBhvr>
                                        <p:cTn id="7" dur="500"/>
                                        <p:tgtEl>
                                          <p:spTgt spid="24986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49860"/>
                                        </p:tgtEl>
                                        <p:attrNameLst>
                                          <p:attrName>style.visibility</p:attrName>
                                        </p:attrNameLst>
                                      </p:cBhvr>
                                      <p:to>
                                        <p:strVal val="visible"/>
                                      </p:to>
                                    </p:set>
                                    <p:animEffect transition="in" filter="dissolve">
                                      <p:cBhvr>
                                        <p:cTn id="12" dur="500"/>
                                        <p:tgtEl>
                                          <p:spTgt spid="24986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49861"/>
                                        </p:tgtEl>
                                        <p:attrNameLst>
                                          <p:attrName>style.visibility</p:attrName>
                                        </p:attrNameLst>
                                      </p:cBhvr>
                                      <p:to>
                                        <p:strVal val="visible"/>
                                      </p:to>
                                    </p:set>
                                    <p:animEffect transition="in" filter="dissolve">
                                      <p:cBhvr>
                                        <p:cTn id="17" dur="500"/>
                                        <p:tgtEl>
                                          <p:spTgt spid="249861"/>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249862"/>
                                        </p:tgtEl>
                                        <p:attrNameLst>
                                          <p:attrName>style.visibility</p:attrName>
                                        </p:attrNameLst>
                                      </p:cBhvr>
                                      <p:to>
                                        <p:strVal val="visible"/>
                                      </p:to>
                                    </p:set>
                                    <p:animEffect transition="in" filter="dissolve">
                                      <p:cBhvr>
                                        <p:cTn id="22" dur="500"/>
                                        <p:tgtEl>
                                          <p:spTgt spid="249862"/>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49863"/>
                                        </p:tgtEl>
                                        <p:attrNameLst>
                                          <p:attrName>style.visibility</p:attrName>
                                        </p:attrNameLst>
                                      </p:cBhvr>
                                      <p:to>
                                        <p:strVal val="visible"/>
                                      </p:to>
                                    </p:set>
                                    <p:animEffect transition="in" filter="dissolve">
                                      <p:cBhvr>
                                        <p:cTn id="27" dur="500"/>
                                        <p:tgtEl>
                                          <p:spTgt spid="2498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860" grpId="0" autoUpdateAnimBg="0"/>
      <p:bldP spid="249861" grpId="0" autoUpdateAnimBg="0"/>
      <p:bldP spid="249862" grpId="0" autoUpdateAnimBg="0"/>
      <p:bldP spid="249863" grpId="0" autoUpdateAnimBg="0"/>
      <p:bldP spid="249864" grpId="0" autoUpdateAnimBg="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p:txBody>
          <a:bodyPr/>
          <a:lstStyle/>
          <a:p>
            <a:pPr eaLnBrk="1" hangingPunct="1"/>
            <a:endParaRPr lang="en-US" altLang="en-US" smtClean="0">
              <a:latin typeface="Arial" panose="020B0604020202020204" pitchFamily="34" charset="0"/>
            </a:endParaRPr>
          </a:p>
        </p:txBody>
      </p:sp>
      <p:sp>
        <p:nvSpPr>
          <p:cNvPr id="111619" name="Rectangle 3"/>
          <p:cNvSpPr>
            <a:spLocks noGrp="1" noChangeArrowheads="1"/>
          </p:cNvSpPr>
          <p:nvPr>
            <p:ph type="body" idx="1"/>
          </p:nvPr>
        </p:nvSpPr>
        <p:spPr/>
        <p:txBody>
          <a:bodyPr/>
          <a:lstStyle/>
          <a:p>
            <a:pPr eaLnBrk="1" hangingPunct="1"/>
            <a:endParaRPr lang="en-GB" altLang="en-US" smtClean="0">
              <a:latin typeface="Arial" panose="020B0604020202020204" pitchFamily="34" charset="0"/>
            </a:endParaRPr>
          </a:p>
          <a:p>
            <a:pPr eaLnBrk="1" hangingPunct="1">
              <a:buFontTx/>
              <a:buNone/>
            </a:pPr>
            <a:r>
              <a:rPr lang="en-GB" altLang="en-US" smtClean="0">
                <a:latin typeface="Arial" panose="020B0604020202020204" pitchFamily="34" charset="0"/>
              </a:rPr>
              <a:t>	</a:t>
            </a:r>
            <a:r>
              <a:rPr lang="en-GB" altLang="en-US" sz="3600">
                <a:latin typeface="Arial" panose="020B0604020202020204" pitchFamily="34" charset="0"/>
              </a:rPr>
              <a:t>First a simple example for making a cup of tea.</a:t>
            </a:r>
          </a:p>
          <a:p>
            <a:pPr eaLnBrk="1" hangingPunct="1">
              <a:buFontTx/>
              <a:buNone/>
            </a:pPr>
            <a:r>
              <a:rPr lang="en-GB" altLang="en-US" sz="3600">
                <a:latin typeface="Arial" panose="020B0604020202020204" pitchFamily="34" charset="0"/>
              </a:rPr>
              <a:t>	Our first QUAD chart could look something like the one on the next slide</a:t>
            </a:r>
          </a:p>
        </p:txBody>
      </p:sp>
    </p:spTree>
    <p:extLst>
      <p:ext uri="{BB962C8B-B14F-4D97-AF65-F5344CB8AC3E}">
        <p14:creationId xmlns:p14="http://schemas.microsoft.com/office/powerpoint/2010/main" val="652975320"/>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2209800" y="247650"/>
            <a:ext cx="7772400" cy="1143000"/>
          </a:xfrm>
        </p:spPr>
        <p:txBody>
          <a:bodyPr/>
          <a:lstStyle/>
          <a:p>
            <a:pPr eaLnBrk="1" hangingPunct="1"/>
            <a:r>
              <a:rPr lang="en-GB" altLang="en-US" smtClean="0">
                <a:latin typeface="Arial" panose="020B0604020202020204" pitchFamily="34" charset="0"/>
              </a:rPr>
              <a:t>Example - Make A Cup of Tea</a:t>
            </a:r>
          </a:p>
        </p:txBody>
      </p:sp>
      <p:graphicFrame>
        <p:nvGraphicFramePr>
          <p:cNvPr id="115715" name="Object 3"/>
          <p:cNvGraphicFramePr>
            <a:graphicFrameLocks noChangeAspect="1"/>
          </p:cNvGraphicFramePr>
          <p:nvPr/>
        </p:nvGraphicFramePr>
        <p:xfrm>
          <a:off x="1844675" y="1309688"/>
          <a:ext cx="9867900" cy="5548312"/>
        </p:xfrm>
        <a:graphic>
          <a:graphicData uri="http://schemas.openxmlformats.org/presentationml/2006/ole">
            <mc:AlternateContent xmlns:mc="http://schemas.openxmlformats.org/markup-compatibility/2006">
              <mc:Choice xmlns:v="urn:schemas-microsoft-com:vml" Requires="v">
                <p:oleObj spid="_x0000_s5125" name="Document" r:id="rId4" imgW="11677660" imgH="6681408" progId="Word.Document.8">
                  <p:embed/>
                </p:oleObj>
              </mc:Choice>
              <mc:Fallback>
                <p:oleObj name="Document" r:id="rId4" imgW="11677660" imgH="6681408" progId="Word.Document.8">
                  <p:embed/>
                  <p:pic>
                    <p:nvPicPr>
                      <p:cNvPr id="115715"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8"/>
                        <a:ext cx="9867900" cy="5548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5716" name="Text Box 4"/>
          <p:cNvSpPr txBox="1">
            <a:spLocks noChangeArrowheads="1"/>
          </p:cNvSpPr>
          <p:nvPr/>
        </p:nvSpPr>
        <p:spPr bwMode="auto">
          <a:xfrm>
            <a:off x="2438400" y="2434065"/>
            <a:ext cx="305102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400">
                <a:solidFill>
                  <a:srgbClr val="000000"/>
                </a:solidFill>
              </a:rPr>
              <a:t>1. To make a cup of tea</a:t>
            </a:r>
          </a:p>
          <a:p>
            <a:pPr eaLnBrk="0" fontAlgn="base" hangingPunct="0">
              <a:spcBef>
                <a:spcPct val="0"/>
              </a:spcBef>
              <a:spcAft>
                <a:spcPct val="0"/>
              </a:spcAft>
              <a:buNone/>
            </a:pPr>
            <a:endParaRPr lang="en-GB" altLang="en-US" sz="2400">
              <a:solidFill>
                <a:srgbClr val="000000"/>
              </a:solidFill>
            </a:endParaRPr>
          </a:p>
        </p:txBody>
      </p:sp>
      <p:sp>
        <p:nvSpPr>
          <p:cNvPr id="115717" name="Rectangle 5"/>
          <p:cNvSpPr>
            <a:spLocks noChangeArrowheads="1"/>
          </p:cNvSpPr>
          <p:nvPr/>
        </p:nvSpPr>
        <p:spPr bwMode="auto">
          <a:xfrm>
            <a:off x="7010400" y="2510265"/>
            <a:ext cx="248420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400">
                <a:solidFill>
                  <a:srgbClr val="000000"/>
                </a:solidFill>
              </a:rPr>
              <a:t>1. The tea maker</a:t>
            </a:r>
          </a:p>
          <a:p>
            <a:pPr eaLnBrk="0" fontAlgn="base" hangingPunct="0">
              <a:spcBef>
                <a:spcPct val="0"/>
              </a:spcBef>
              <a:spcAft>
                <a:spcPct val="0"/>
              </a:spcAft>
              <a:buNone/>
            </a:pPr>
            <a:r>
              <a:rPr lang="en-GB" altLang="en-US" sz="2400">
                <a:solidFill>
                  <a:srgbClr val="000000"/>
                </a:solidFill>
              </a:rPr>
              <a:t>2. The tea drinkers</a:t>
            </a:r>
          </a:p>
        </p:txBody>
      </p:sp>
      <p:sp>
        <p:nvSpPr>
          <p:cNvPr id="115718" name="Text Box 6"/>
          <p:cNvSpPr txBox="1">
            <a:spLocks noChangeArrowheads="1"/>
          </p:cNvSpPr>
          <p:nvPr/>
        </p:nvSpPr>
        <p:spPr bwMode="auto">
          <a:xfrm>
            <a:off x="2438400" y="2815065"/>
            <a:ext cx="316965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400">
                <a:solidFill>
                  <a:srgbClr val="000000"/>
                </a:solidFill>
              </a:rPr>
              <a:t>2. To quench the thirst</a:t>
            </a:r>
          </a:p>
          <a:p>
            <a:pPr eaLnBrk="0" fontAlgn="base" hangingPunct="0">
              <a:spcBef>
                <a:spcPct val="0"/>
              </a:spcBef>
              <a:spcAft>
                <a:spcPct val="0"/>
              </a:spcAft>
              <a:buNone/>
            </a:pPr>
            <a:r>
              <a:rPr lang="en-GB" altLang="en-US" sz="2400">
                <a:solidFill>
                  <a:srgbClr val="000000"/>
                </a:solidFill>
              </a:rPr>
              <a:t>3. To stimulate the mind</a:t>
            </a:r>
          </a:p>
        </p:txBody>
      </p:sp>
      <p:sp>
        <p:nvSpPr>
          <p:cNvPr id="251911" name="Rectangle 7"/>
          <p:cNvSpPr>
            <a:spLocks noChangeArrowheads="1"/>
          </p:cNvSpPr>
          <p:nvPr/>
        </p:nvSpPr>
        <p:spPr bwMode="auto">
          <a:xfrm>
            <a:off x="2438401" y="1295401"/>
            <a:ext cx="67103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0" fontAlgn="base" hangingPunct="0">
              <a:lnSpc>
                <a:spcPct val="90000"/>
              </a:lnSpc>
              <a:spcBef>
                <a:spcPct val="0"/>
              </a:spcBef>
              <a:spcAft>
                <a:spcPct val="0"/>
              </a:spcAft>
              <a:buNone/>
            </a:pPr>
            <a:r>
              <a:rPr lang="en-GB" altLang="en-US" sz="2000">
                <a:solidFill>
                  <a:srgbClr val="000000"/>
                </a:solidFill>
              </a:rPr>
              <a:t>To make a cup of tea to quench the thirst and stimulate the mind</a:t>
            </a:r>
          </a:p>
        </p:txBody>
      </p:sp>
      <p:sp>
        <p:nvSpPr>
          <p:cNvPr id="251912" name="Rectangle 8"/>
          <p:cNvSpPr>
            <a:spLocks noChangeArrowheads="1"/>
          </p:cNvSpPr>
          <p:nvPr/>
        </p:nvSpPr>
        <p:spPr bwMode="auto">
          <a:xfrm>
            <a:off x="1905001" y="4749712"/>
            <a:ext cx="422102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400">
                <a:solidFill>
                  <a:srgbClr val="000000"/>
                </a:solidFill>
              </a:rPr>
              <a:t>1. Made an acceptable cup of tea</a:t>
            </a:r>
          </a:p>
          <a:p>
            <a:pPr eaLnBrk="0" fontAlgn="base" hangingPunct="0">
              <a:spcBef>
                <a:spcPct val="0"/>
              </a:spcBef>
              <a:spcAft>
                <a:spcPct val="0"/>
              </a:spcAft>
              <a:buNone/>
            </a:pPr>
            <a:r>
              <a:rPr lang="en-GB" altLang="en-US" sz="2400">
                <a:solidFill>
                  <a:srgbClr val="000000"/>
                </a:solidFill>
              </a:rPr>
              <a:t>2. Quenched the thirst</a:t>
            </a:r>
          </a:p>
          <a:p>
            <a:pPr eaLnBrk="0" fontAlgn="base" hangingPunct="0">
              <a:spcBef>
                <a:spcPct val="0"/>
              </a:spcBef>
              <a:spcAft>
                <a:spcPct val="0"/>
              </a:spcAft>
              <a:buNone/>
            </a:pPr>
            <a:r>
              <a:rPr lang="en-GB" altLang="en-US" sz="2400">
                <a:solidFill>
                  <a:srgbClr val="000000"/>
                </a:solidFill>
              </a:rPr>
              <a:t>3. Stimulated the mind</a:t>
            </a:r>
          </a:p>
        </p:txBody>
      </p:sp>
      <p:sp>
        <p:nvSpPr>
          <p:cNvPr id="251913" name="Rectangle 9"/>
          <p:cNvSpPr>
            <a:spLocks noChangeArrowheads="1"/>
          </p:cNvSpPr>
          <p:nvPr/>
        </p:nvSpPr>
        <p:spPr bwMode="auto">
          <a:xfrm>
            <a:off x="6248400" y="5394326"/>
            <a:ext cx="41148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000">
                <a:solidFill>
                  <a:srgbClr val="000000"/>
                </a:solidFill>
              </a:rPr>
              <a:t>2. Increased conversation</a:t>
            </a:r>
          </a:p>
          <a:p>
            <a:pPr eaLnBrk="0" fontAlgn="base" hangingPunct="0">
              <a:spcBef>
                <a:spcPct val="0"/>
              </a:spcBef>
              <a:spcAft>
                <a:spcPct val="0"/>
              </a:spcAft>
              <a:buNone/>
            </a:pPr>
            <a:r>
              <a:rPr lang="en-GB" altLang="en-US" sz="2000">
                <a:solidFill>
                  <a:srgbClr val="000000"/>
                </a:solidFill>
              </a:rPr>
              <a:t>Absence of snoring or yawning</a:t>
            </a:r>
          </a:p>
          <a:p>
            <a:pPr eaLnBrk="0" fontAlgn="base" hangingPunct="0">
              <a:spcBef>
                <a:spcPct val="0"/>
              </a:spcBef>
              <a:spcAft>
                <a:spcPct val="0"/>
              </a:spcAft>
              <a:buNone/>
            </a:pPr>
            <a:endParaRPr lang="en-GB" altLang="en-US" sz="2000">
              <a:solidFill>
                <a:srgbClr val="000000"/>
              </a:solidFill>
            </a:endParaRPr>
          </a:p>
        </p:txBody>
      </p:sp>
      <p:sp>
        <p:nvSpPr>
          <p:cNvPr id="251914" name="Line 10"/>
          <p:cNvSpPr>
            <a:spLocks noChangeShapeType="1"/>
          </p:cNvSpPr>
          <p:nvPr/>
        </p:nvSpPr>
        <p:spPr bwMode="auto">
          <a:xfrm>
            <a:off x="1981200" y="5384800"/>
            <a:ext cx="28194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51915" name="Rectangle 11"/>
          <p:cNvSpPr>
            <a:spLocks noChangeArrowheads="1"/>
          </p:cNvSpPr>
          <p:nvPr/>
        </p:nvSpPr>
        <p:spPr bwMode="auto">
          <a:xfrm>
            <a:off x="6248400" y="4648201"/>
            <a:ext cx="4114800"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0" fontAlgn="base" hangingPunct="0">
              <a:spcBef>
                <a:spcPct val="0"/>
              </a:spcBef>
              <a:spcAft>
                <a:spcPct val="0"/>
              </a:spcAft>
              <a:buNone/>
            </a:pPr>
            <a:r>
              <a:rPr lang="en-GB" altLang="en-US" sz="2000">
                <a:solidFill>
                  <a:srgbClr val="000000"/>
                </a:solidFill>
              </a:rPr>
              <a:t>1. Audible noises of satisfaction from drinkers. Requests for a second cup</a:t>
            </a:r>
          </a:p>
          <a:p>
            <a:pPr eaLnBrk="0" fontAlgn="base" hangingPunct="0">
              <a:spcBef>
                <a:spcPct val="0"/>
              </a:spcBef>
              <a:spcAft>
                <a:spcPct val="0"/>
              </a:spcAft>
              <a:buNone/>
            </a:pPr>
            <a:endParaRPr lang="en-GB" altLang="en-US" sz="2000">
              <a:solidFill>
                <a:srgbClr val="000000"/>
              </a:solidFill>
            </a:endParaRPr>
          </a:p>
        </p:txBody>
      </p:sp>
    </p:spTree>
    <p:extLst>
      <p:ext uri="{BB962C8B-B14F-4D97-AF65-F5344CB8AC3E}">
        <p14:creationId xmlns:p14="http://schemas.microsoft.com/office/powerpoint/2010/main" val="454248300"/>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51911"/>
                                        </p:tgtEl>
                                        <p:attrNameLst>
                                          <p:attrName>style.visibility</p:attrName>
                                        </p:attrNameLst>
                                      </p:cBhvr>
                                      <p:to>
                                        <p:strVal val="visible"/>
                                      </p:to>
                                    </p:set>
                                    <p:animEffect transition="in" filter="dissolve">
                                      <p:cBhvr>
                                        <p:cTn id="7" dur="500"/>
                                        <p:tgtEl>
                                          <p:spTgt spid="2519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1912"/>
                                        </p:tgtEl>
                                        <p:attrNameLst>
                                          <p:attrName>style.visibility</p:attrName>
                                        </p:attrNameLst>
                                      </p:cBhvr>
                                      <p:to>
                                        <p:strVal val="visible"/>
                                      </p:to>
                                    </p:set>
                                    <p:animEffect transition="in" filter="dissolve">
                                      <p:cBhvr>
                                        <p:cTn id="12" dur="500"/>
                                        <p:tgtEl>
                                          <p:spTgt spid="25191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51915">
                                            <p:txEl>
                                              <p:pRg st="0" end="0"/>
                                            </p:txEl>
                                          </p:spTgt>
                                        </p:tgtEl>
                                        <p:attrNameLst>
                                          <p:attrName>style.visibility</p:attrName>
                                        </p:attrNameLst>
                                      </p:cBhvr>
                                      <p:to>
                                        <p:strVal val="visible"/>
                                      </p:to>
                                    </p:set>
                                    <p:animEffect transition="in" filter="dissolve">
                                      <p:cBhvr>
                                        <p:cTn id="17" dur="500"/>
                                        <p:tgtEl>
                                          <p:spTgt spid="251915">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nodeType="clickEffect">
                                  <p:stCondLst>
                                    <p:cond delay="0"/>
                                  </p:stCondLst>
                                  <p:childTnLst>
                                    <p:set>
                                      <p:cBhvr>
                                        <p:cTn id="21" dur="1" fill="hold">
                                          <p:stCondLst>
                                            <p:cond delay="499"/>
                                          </p:stCondLst>
                                        </p:cTn>
                                        <p:tgtEl>
                                          <p:spTgt spid="251914"/>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251913"/>
                                        </p:tgtEl>
                                        <p:attrNameLst>
                                          <p:attrName>style.visibility</p:attrName>
                                        </p:attrNameLst>
                                      </p:cBhvr>
                                      <p:to>
                                        <p:strVal val="visible"/>
                                      </p:to>
                                    </p:set>
                                    <p:animEffect transition="in" filter="dissolve">
                                      <p:cBhvr>
                                        <p:cTn id="26" dur="500"/>
                                        <p:tgtEl>
                                          <p:spTgt spid="2519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1911" grpId="0" autoUpdateAnimBg="0"/>
      <p:bldP spid="251912" grpId="0" autoUpdateAnimBg="0"/>
      <p:bldP spid="251913" grpId="0" autoUpdateAnimBg="0"/>
      <p:bldP spid="251915" grpId="0" build="p"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2209800" y="261938"/>
            <a:ext cx="7772400" cy="1143000"/>
          </a:xfrm>
        </p:spPr>
        <p:txBody>
          <a:bodyPr/>
          <a:lstStyle/>
          <a:p>
            <a:pPr eaLnBrk="1" hangingPunct="1"/>
            <a:r>
              <a:rPr lang="en-GB" altLang="en-US" smtClean="0">
                <a:latin typeface="Arial" panose="020B0604020202020204" pitchFamily="34" charset="0"/>
              </a:rPr>
              <a:t>Where Have We Been?</a:t>
            </a:r>
          </a:p>
        </p:txBody>
      </p:sp>
      <p:graphicFrame>
        <p:nvGraphicFramePr>
          <p:cNvPr id="149507" name="Object 3"/>
          <p:cNvGraphicFramePr>
            <a:graphicFrameLocks noChangeAspect="1"/>
          </p:cNvGraphicFramePr>
          <p:nvPr/>
        </p:nvGraphicFramePr>
        <p:xfrm>
          <a:off x="1844675" y="1309688"/>
          <a:ext cx="8572500" cy="5287962"/>
        </p:xfrm>
        <a:graphic>
          <a:graphicData uri="http://schemas.openxmlformats.org/presentationml/2006/ole">
            <mc:AlternateContent xmlns:mc="http://schemas.openxmlformats.org/markup-compatibility/2006">
              <mc:Choice xmlns:v="urn:schemas-microsoft-com:vml" Requires="v">
                <p:oleObj spid="_x0000_s8197" name="Document" r:id="rId4" imgW="10033782" imgH="6578806" progId="Word.Document.8">
                  <p:embed/>
                </p:oleObj>
              </mc:Choice>
              <mc:Fallback>
                <p:oleObj name="Document" r:id="rId4" imgW="10033782" imgH="6578806" progId="Word.Document.8">
                  <p:embed/>
                  <p:pic>
                    <p:nvPicPr>
                      <p:cNvPr id="149507"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44675" y="1309688"/>
                        <a:ext cx="8572500" cy="5287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62148" name="Line 4"/>
          <p:cNvSpPr>
            <a:spLocks noChangeShapeType="1"/>
          </p:cNvSpPr>
          <p:nvPr/>
        </p:nvSpPr>
        <p:spPr bwMode="auto">
          <a:xfrm>
            <a:off x="3886200" y="3048000"/>
            <a:ext cx="4419600" cy="0"/>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49" name="Line 5"/>
          <p:cNvSpPr>
            <a:spLocks noChangeShapeType="1"/>
          </p:cNvSpPr>
          <p:nvPr/>
        </p:nvSpPr>
        <p:spPr bwMode="auto">
          <a:xfrm flipH="1">
            <a:off x="3962400" y="3048001"/>
            <a:ext cx="4343400" cy="2506663"/>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50" name="Line 6"/>
          <p:cNvSpPr>
            <a:spLocks noChangeShapeType="1"/>
          </p:cNvSpPr>
          <p:nvPr/>
        </p:nvSpPr>
        <p:spPr bwMode="auto">
          <a:xfrm>
            <a:off x="3962400" y="5562600"/>
            <a:ext cx="4572000" cy="0"/>
          </a:xfrm>
          <a:prstGeom prst="line">
            <a:avLst/>
          </a:prstGeom>
          <a:noFill/>
          <a:ln w="101600">
            <a:solidFill>
              <a:srgbClr val="003300"/>
            </a:solidFill>
            <a:round/>
            <a:headEnd type="oval" w="med" len="med"/>
            <a:tailEnd type="stealth" w="sm" len="lg"/>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51" name="Freeform 7"/>
          <p:cNvSpPr>
            <a:spLocks/>
          </p:cNvSpPr>
          <p:nvPr/>
        </p:nvSpPr>
        <p:spPr bwMode="auto">
          <a:xfrm>
            <a:off x="2794000" y="1524000"/>
            <a:ext cx="1092200" cy="1524000"/>
          </a:xfrm>
          <a:custGeom>
            <a:avLst/>
            <a:gdLst>
              <a:gd name="T0" fmla="*/ 1092200 w 688"/>
              <a:gd name="T1" fmla="*/ 1524000 h 960"/>
              <a:gd name="T2" fmla="*/ 177800 w 688"/>
              <a:gd name="T3" fmla="*/ 990600 h 960"/>
              <a:gd name="T4" fmla="*/ 25400 w 688"/>
              <a:gd name="T5" fmla="*/ 0 h 960"/>
              <a:gd name="T6" fmla="*/ 0 60000 65536"/>
              <a:gd name="T7" fmla="*/ 0 60000 65536"/>
              <a:gd name="T8" fmla="*/ 0 60000 65536"/>
              <a:gd name="T9" fmla="*/ 0 w 688"/>
              <a:gd name="T10" fmla="*/ 0 h 960"/>
              <a:gd name="T11" fmla="*/ 688 w 688"/>
              <a:gd name="T12" fmla="*/ 960 h 960"/>
            </a:gdLst>
            <a:ahLst/>
            <a:cxnLst>
              <a:cxn ang="T6">
                <a:pos x="T0" y="T1"/>
              </a:cxn>
              <a:cxn ang="T7">
                <a:pos x="T2" y="T3"/>
              </a:cxn>
              <a:cxn ang="T8">
                <a:pos x="T4" y="T5"/>
              </a:cxn>
            </a:cxnLst>
            <a:rect l="T9" t="T10" r="T11" b="T12"/>
            <a:pathLst>
              <a:path w="688" h="960">
                <a:moveTo>
                  <a:pt x="688" y="960"/>
                </a:moveTo>
                <a:cubicBezTo>
                  <a:pt x="456" y="872"/>
                  <a:pt x="224" y="784"/>
                  <a:pt x="112" y="624"/>
                </a:cubicBezTo>
                <a:cubicBezTo>
                  <a:pt x="0" y="464"/>
                  <a:pt x="8" y="232"/>
                  <a:pt x="16" y="0"/>
                </a:cubicBezTo>
              </a:path>
            </a:pathLst>
          </a:custGeom>
          <a:noFill/>
          <a:ln w="63500">
            <a:solidFill>
              <a:srgbClr val="003300"/>
            </a:solidFill>
            <a:round/>
            <a:headEnd type="oval" w="med" len="med"/>
            <a:tailEnd type="stealth" w="sm" len="lg"/>
          </a:ln>
          <a:extLst>
            <a:ext uri="{909E8E84-426E-40DD-AFC4-6F175D3DCCD1}">
              <a14:hiddenFill xmlns:a14="http://schemas.microsoft.com/office/drawing/2010/main">
                <a:solidFill>
                  <a:srgbClr val="FFFFFF"/>
                </a:solid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52" name="AutoShape 8"/>
          <p:cNvSpPr>
            <a:spLocks noChangeArrowheads="1"/>
          </p:cNvSpPr>
          <p:nvPr/>
        </p:nvSpPr>
        <p:spPr bwMode="auto">
          <a:xfrm>
            <a:off x="3124200" y="2286000"/>
            <a:ext cx="1600200" cy="1600200"/>
          </a:xfrm>
          <a:prstGeom prst="smileyFace">
            <a:avLst>
              <a:gd name="adj" fmla="val 4653"/>
            </a:avLst>
          </a:prstGeom>
          <a:solidFill>
            <a:srgbClr val="FFFF00"/>
          </a:solidFill>
          <a:ln w="38100">
            <a:solidFill>
              <a:schemeClr val="tx1"/>
            </a:solidFill>
            <a:round/>
            <a:headEnd/>
            <a:tailEnd/>
          </a:ln>
        </p:spPr>
        <p:txBody>
          <a:bodyPr wrap="none" anchor="ct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fontAlgn="base">
              <a:spcBef>
                <a:spcPct val="0"/>
              </a:spcBef>
              <a:spcAft>
                <a:spcPct val="0"/>
              </a:spcAft>
              <a:buNone/>
            </a:pPr>
            <a:endParaRPr lang="en-US" altLang="en-US" sz="2400">
              <a:solidFill>
                <a:srgbClr val="000000"/>
              </a:solidFill>
            </a:endParaRPr>
          </a:p>
        </p:txBody>
      </p:sp>
      <p:sp>
        <p:nvSpPr>
          <p:cNvPr id="262153" name="Freeform 9"/>
          <p:cNvSpPr>
            <a:spLocks/>
          </p:cNvSpPr>
          <p:nvPr/>
        </p:nvSpPr>
        <p:spPr bwMode="auto">
          <a:xfrm>
            <a:off x="4648200" y="2387600"/>
            <a:ext cx="3657600" cy="660400"/>
          </a:xfrm>
          <a:custGeom>
            <a:avLst/>
            <a:gdLst>
              <a:gd name="T0" fmla="*/ 3657600 w 2304"/>
              <a:gd name="T1" fmla="*/ 660400 h 416"/>
              <a:gd name="T2" fmla="*/ 1600200 w 2304"/>
              <a:gd name="T3" fmla="*/ 50800 h 416"/>
              <a:gd name="T4" fmla="*/ 0 w 2304"/>
              <a:gd name="T5" fmla="*/ 355600 h 416"/>
              <a:gd name="T6" fmla="*/ 0 60000 65536"/>
              <a:gd name="T7" fmla="*/ 0 60000 65536"/>
              <a:gd name="T8" fmla="*/ 0 60000 65536"/>
              <a:gd name="T9" fmla="*/ 0 w 2304"/>
              <a:gd name="T10" fmla="*/ 0 h 416"/>
              <a:gd name="T11" fmla="*/ 2304 w 2304"/>
              <a:gd name="T12" fmla="*/ 416 h 416"/>
            </a:gdLst>
            <a:ahLst/>
            <a:cxnLst>
              <a:cxn ang="T6">
                <a:pos x="T0" y="T1"/>
              </a:cxn>
              <a:cxn ang="T7">
                <a:pos x="T2" y="T3"/>
              </a:cxn>
              <a:cxn ang="T8">
                <a:pos x="T4" y="T5"/>
              </a:cxn>
            </a:cxnLst>
            <a:rect l="T9" t="T10" r="T11" b="T12"/>
            <a:pathLst>
              <a:path w="2304" h="416">
                <a:moveTo>
                  <a:pt x="2304" y="416"/>
                </a:moveTo>
                <a:cubicBezTo>
                  <a:pt x="1848" y="240"/>
                  <a:pt x="1392" y="64"/>
                  <a:pt x="1008" y="32"/>
                </a:cubicBezTo>
                <a:cubicBezTo>
                  <a:pt x="624" y="0"/>
                  <a:pt x="120" y="160"/>
                  <a:pt x="0" y="224"/>
                </a:cubicBezTo>
              </a:path>
            </a:pathLst>
          </a:custGeom>
          <a:noFill/>
          <a:ln w="50800">
            <a:solidFill>
              <a:srgbClr val="FF505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54" name="Freeform 10"/>
          <p:cNvSpPr>
            <a:spLocks/>
          </p:cNvSpPr>
          <p:nvPr/>
        </p:nvSpPr>
        <p:spPr bwMode="auto">
          <a:xfrm>
            <a:off x="2925764" y="3492500"/>
            <a:ext cx="1031875" cy="2063750"/>
          </a:xfrm>
          <a:custGeom>
            <a:avLst/>
            <a:gdLst>
              <a:gd name="T0" fmla="*/ 1031875 w 650"/>
              <a:gd name="T1" fmla="*/ 2063750 h 1300"/>
              <a:gd name="T2" fmla="*/ 119063 w 650"/>
              <a:gd name="T3" fmla="*/ 1270000 h 1300"/>
              <a:gd name="T4" fmla="*/ 317500 w 650"/>
              <a:gd name="T5" fmla="*/ 0 h 1300"/>
              <a:gd name="T6" fmla="*/ 0 60000 65536"/>
              <a:gd name="T7" fmla="*/ 0 60000 65536"/>
              <a:gd name="T8" fmla="*/ 0 60000 65536"/>
              <a:gd name="T9" fmla="*/ 0 w 650"/>
              <a:gd name="T10" fmla="*/ 0 h 1300"/>
              <a:gd name="T11" fmla="*/ 650 w 650"/>
              <a:gd name="T12" fmla="*/ 1300 h 1300"/>
            </a:gdLst>
            <a:ahLst/>
            <a:cxnLst>
              <a:cxn ang="T6">
                <a:pos x="T0" y="T1"/>
              </a:cxn>
              <a:cxn ang="T7">
                <a:pos x="T2" y="T3"/>
              </a:cxn>
              <a:cxn ang="T8">
                <a:pos x="T4" y="T5"/>
              </a:cxn>
            </a:cxnLst>
            <a:rect l="T9" t="T10" r="T11" b="T12"/>
            <a:pathLst>
              <a:path w="650" h="1300">
                <a:moveTo>
                  <a:pt x="650" y="1300"/>
                </a:moveTo>
                <a:cubicBezTo>
                  <a:pt x="554" y="1217"/>
                  <a:pt x="150" y="1017"/>
                  <a:pt x="75" y="800"/>
                </a:cubicBezTo>
                <a:cubicBezTo>
                  <a:pt x="0" y="583"/>
                  <a:pt x="174" y="167"/>
                  <a:pt x="200" y="0"/>
                </a:cubicBezTo>
              </a:path>
            </a:pathLst>
          </a:custGeom>
          <a:noFill/>
          <a:ln w="50800">
            <a:solidFill>
              <a:srgbClr val="FF505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
        <p:nvSpPr>
          <p:cNvPr id="262155" name="Freeform 11"/>
          <p:cNvSpPr>
            <a:spLocks/>
          </p:cNvSpPr>
          <p:nvPr/>
        </p:nvSpPr>
        <p:spPr bwMode="auto">
          <a:xfrm>
            <a:off x="3984626" y="5588000"/>
            <a:ext cx="4397375" cy="622300"/>
          </a:xfrm>
          <a:custGeom>
            <a:avLst/>
            <a:gdLst>
              <a:gd name="T0" fmla="*/ 4397375 w 2770"/>
              <a:gd name="T1" fmla="*/ 0 h 392"/>
              <a:gd name="T2" fmla="*/ 1954213 w 2770"/>
              <a:gd name="T3" fmla="*/ 609600 h 392"/>
              <a:gd name="T4" fmla="*/ 0 w 2770"/>
              <a:gd name="T5" fmla="*/ 74613 h 392"/>
              <a:gd name="T6" fmla="*/ 0 60000 65536"/>
              <a:gd name="T7" fmla="*/ 0 60000 65536"/>
              <a:gd name="T8" fmla="*/ 0 60000 65536"/>
              <a:gd name="T9" fmla="*/ 0 w 2770"/>
              <a:gd name="T10" fmla="*/ 0 h 392"/>
              <a:gd name="T11" fmla="*/ 2770 w 2770"/>
              <a:gd name="T12" fmla="*/ 392 h 392"/>
            </a:gdLst>
            <a:ahLst/>
            <a:cxnLst>
              <a:cxn ang="T6">
                <a:pos x="T0" y="T1"/>
              </a:cxn>
              <a:cxn ang="T7">
                <a:pos x="T2" y="T3"/>
              </a:cxn>
              <a:cxn ang="T8">
                <a:pos x="T4" y="T5"/>
              </a:cxn>
            </a:cxnLst>
            <a:rect l="T9" t="T10" r="T11" b="T12"/>
            <a:pathLst>
              <a:path w="2770" h="392">
                <a:moveTo>
                  <a:pt x="2770" y="0"/>
                </a:moveTo>
                <a:cubicBezTo>
                  <a:pt x="2229" y="176"/>
                  <a:pt x="1693" y="376"/>
                  <a:pt x="1231" y="384"/>
                </a:cubicBezTo>
                <a:cubicBezTo>
                  <a:pt x="769" y="392"/>
                  <a:pt x="257" y="117"/>
                  <a:pt x="0" y="47"/>
                </a:cubicBezTo>
              </a:path>
            </a:pathLst>
          </a:custGeom>
          <a:noFill/>
          <a:ln w="50800">
            <a:solidFill>
              <a:srgbClr val="FF5050"/>
            </a:solidFill>
            <a:prstDash val="dash"/>
            <a:round/>
            <a:headEnd/>
            <a:tailEnd type="triangle" w="med" len="lg"/>
          </a:ln>
          <a:extLst>
            <a:ext uri="{909E8E84-426E-40DD-AFC4-6F175D3DCCD1}">
              <a14:hiddenFill xmlns:a14="http://schemas.microsoft.com/office/drawing/2010/main">
                <a:solidFill>
                  <a:srgbClr val="FFFFFF"/>
                </a:solidFill>
              </a14:hiddenFill>
            </a:ext>
          </a:extLst>
        </p:spPr>
        <p:txBody>
          <a:bodyPr wrap="none" anchor="ctr"/>
          <a:lstStyle/>
          <a:p>
            <a:pPr eaLnBrk="0" fontAlgn="base" hangingPunct="0">
              <a:spcBef>
                <a:spcPct val="0"/>
              </a:spcBef>
              <a:spcAft>
                <a:spcPct val="0"/>
              </a:spcAft>
            </a:pPr>
            <a:endParaRPr lang="en-GB" sz="2400">
              <a:solidFill>
                <a:srgbClr val="000000"/>
              </a:solidFill>
              <a:latin typeface="Times New Roman" panose="02020603050405020304" pitchFamily="18" charset="0"/>
            </a:endParaRPr>
          </a:p>
        </p:txBody>
      </p:sp>
    </p:spTree>
    <p:extLst>
      <p:ext uri="{BB962C8B-B14F-4D97-AF65-F5344CB8AC3E}">
        <p14:creationId xmlns:p14="http://schemas.microsoft.com/office/powerpoint/2010/main" val="378231729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262152"/>
                                        </p:tgtEl>
                                        <p:attrNameLst>
                                          <p:attrName>style.visibility</p:attrName>
                                        </p:attrNameLst>
                                      </p:cBhvr>
                                      <p:to>
                                        <p:strVal val="visible"/>
                                      </p:to>
                                    </p:set>
                                    <p:animEffect transition="in" filter="dissolve">
                                      <p:cBhvr>
                                        <p:cTn id="7" dur="500"/>
                                        <p:tgtEl>
                                          <p:spTgt spid="26215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499"/>
                                          </p:stCondLst>
                                        </p:cTn>
                                        <p:tgtEl>
                                          <p:spTgt spid="262151"/>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499"/>
                                          </p:stCondLst>
                                        </p:cTn>
                                        <p:tgtEl>
                                          <p:spTgt spid="262148"/>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499"/>
                                          </p:stCondLst>
                                        </p:cTn>
                                        <p:tgtEl>
                                          <p:spTgt spid="262153"/>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499"/>
                                          </p:stCondLst>
                                        </p:cTn>
                                        <p:tgtEl>
                                          <p:spTgt spid="262149"/>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499"/>
                                          </p:stCondLst>
                                        </p:cTn>
                                        <p:tgtEl>
                                          <p:spTgt spid="262154"/>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1" presetClass="entr" presetSubtype="0" fill="hold" nodeType="clickEffect">
                                  <p:stCondLst>
                                    <p:cond delay="0"/>
                                  </p:stCondLst>
                                  <p:childTnLst>
                                    <p:set>
                                      <p:cBhvr>
                                        <p:cTn id="31" dur="1" fill="hold">
                                          <p:stCondLst>
                                            <p:cond delay="499"/>
                                          </p:stCondLst>
                                        </p:cTn>
                                        <p:tgtEl>
                                          <p:spTgt spid="262150"/>
                                        </p:tgtEl>
                                        <p:attrNameLst>
                                          <p:attrName>style.visibility</p:attrName>
                                        </p:attrNameLst>
                                      </p:cBhvr>
                                      <p:to>
                                        <p:strVal val="visible"/>
                                      </p:to>
                                    </p:set>
                                  </p:childTnLst>
                                </p:cTn>
                              </p:par>
                            </p:childTnLst>
                          </p:cTn>
                        </p:par>
                      </p:childTnLst>
                    </p:cTn>
                  </p:par>
                  <p:par>
                    <p:cTn id="32" fill="hold" nodeType="clickPar">
                      <p:stCondLst>
                        <p:cond delay="indefinite"/>
                      </p:stCondLst>
                      <p:childTnLst>
                        <p:par>
                          <p:cTn id="33" fill="hold" nodeType="withGroup">
                            <p:stCondLst>
                              <p:cond delay="0"/>
                            </p:stCondLst>
                            <p:childTnLst>
                              <p:par>
                                <p:cTn id="34" presetID="1" presetClass="entr" presetSubtype="0" fill="hold" nodeType="clickEffect">
                                  <p:stCondLst>
                                    <p:cond delay="0"/>
                                  </p:stCondLst>
                                  <p:childTnLst>
                                    <p:set>
                                      <p:cBhvr>
                                        <p:cTn id="35" dur="1" fill="hold">
                                          <p:stCondLst>
                                            <p:cond delay="499"/>
                                          </p:stCondLst>
                                        </p:cTn>
                                        <p:tgtEl>
                                          <p:spTgt spid="2621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2152"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TextBox 2"/>
          <p:cNvSpPr txBox="1"/>
          <p:nvPr/>
        </p:nvSpPr>
        <p:spPr>
          <a:xfrm>
            <a:off x="1521069" y="2567355"/>
            <a:ext cx="941656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smtClean="0"/>
              <a:t>Group meeting and introductions with project </a:t>
            </a:r>
            <a:r>
              <a:rPr lang="en-GB" sz="2400" dirty="0" err="1" smtClean="0"/>
              <a:t>organistion</a:t>
            </a:r>
            <a:r>
              <a:rPr lang="en-GB" sz="2400" dirty="0" smtClean="0"/>
              <a:t> </a:t>
            </a:r>
            <a:endParaRPr lang="en-GB" sz="2400" dirty="0"/>
          </a:p>
          <a:p>
            <a:pPr marL="342900" indent="-342900">
              <a:buFont typeface="Arial" panose="020B0604020202020204" pitchFamily="34" charset="0"/>
              <a:buChar char="•"/>
            </a:pPr>
            <a:r>
              <a:rPr lang="en-GB" sz="2400" dirty="0" smtClean="0"/>
              <a:t>Research and write a brief on your organisation</a:t>
            </a:r>
          </a:p>
          <a:p>
            <a:pPr marL="342900" indent="-342900">
              <a:buFont typeface="Arial" panose="020B0604020202020204" pitchFamily="34" charset="0"/>
              <a:buChar char="•"/>
            </a:pPr>
            <a:r>
              <a:rPr lang="en-GB" sz="2400" dirty="0" smtClean="0"/>
              <a:t>Formulate a QUAD Chart for your project (looking at Project scope/ aims objectives/ results/ stakeholders)</a:t>
            </a:r>
            <a:endParaRPr lang="en-GB" sz="2400" dirty="0"/>
          </a:p>
        </p:txBody>
      </p:sp>
    </p:spTree>
    <p:extLst>
      <p:ext uri="{BB962C8B-B14F-4D97-AF65-F5344CB8AC3E}">
        <p14:creationId xmlns:p14="http://schemas.microsoft.com/office/powerpoint/2010/main" val="23838400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HAPE_LOCKS" val="1983"/>
</p:tagLst>
</file>

<file path=ppt/tags/tag2.xml><?xml version="1.0" encoding="utf-8"?>
<p:tagLst xmlns:a="http://schemas.openxmlformats.org/drawingml/2006/main" xmlns:r="http://schemas.openxmlformats.org/officeDocument/2006/relationships" xmlns:p="http://schemas.openxmlformats.org/presentationml/2006/main">
  <p:tag name="SHAPE_LOCKS" val="1983"/>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SHAPE_LOCKS" val="1983"/>
</p:tagLst>
</file>

<file path=ppt/tags/tag5.xml><?xml version="1.0" encoding="utf-8"?>
<p:tagLst xmlns:a="http://schemas.openxmlformats.org/drawingml/2006/main" xmlns:r="http://schemas.openxmlformats.org/officeDocument/2006/relationships" xmlns:p="http://schemas.openxmlformats.org/presentationml/2006/main">
  <p:tag name="SHAPE_LOCKS" val="1983"/>
</p:tagLst>
</file>

<file path=ppt/tags/tag6.xml><?xml version="1.0" encoding="utf-8"?>
<p:tagLst xmlns:a="http://schemas.openxmlformats.org/drawingml/2006/main" xmlns:r="http://schemas.openxmlformats.org/officeDocument/2006/relationships" xmlns:p="http://schemas.openxmlformats.org/presentationml/2006/main">
  <p:tag name="SHAPE_LOCKS" val="1983"/>
</p:tagLst>
</file>

<file path=ppt/tags/tag7.xml><?xml version="1.0" encoding="utf-8"?>
<p:tagLst xmlns:a="http://schemas.openxmlformats.org/drawingml/2006/main" xmlns:r="http://schemas.openxmlformats.org/officeDocument/2006/relationships" xmlns:p="http://schemas.openxmlformats.org/presentationml/2006/main">
  <p:tag name="SHAPE_LOCKS" val="1983"/>
</p:tagLst>
</file>

<file path=ppt/tags/tag8.xml><?xml version="1.0" encoding="utf-8"?>
<p:tagLst xmlns:a="http://schemas.openxmlformats.org/drawingml/2006/main" xmlns:r="http://schemas.openxmlformats.org/officeDocument/2006/relationships" xmlns:p="http://schemas.openxmlformats.org/presentationml/2006/main">
  <p:tag name="SHAPE_LOCKS" val="1983"/>
</p:tagLst>
</file>

<file path=ppt/tags/tag9.xml><?xml version="1.0" encoding="utf-8"?>
<p:tagLst xmlns:a="http://schemas.openxmlformats.org/drawingml/2006/main" xmlns:r="http://schemas.openxmlformats.org/officeDocument/2006/relationships" xmlns:p="http://schemas.openxmlformats.org/presentationml/2006/main">
  <p:tag name="SHAPE_LOCKS" val="1983"/>
</p:tagLst>
</file>

<file path=ppt/tags/tag10.xml><?xml version="1.0" encoding="utf-8"?>
<p:tagLst xmlns:a="http://schemas.openxmlformats.org/drawingml/2006/main" xmlns:r="http://schemas.openxmlformats.org/officeDocument/2006/relationships" xmlns:p="http://schemas.openxmlformats.org/presentationml/2006/main">
  <p:tag name="SHAPE_LOCKS" val="1983"/>
</p:tagLst>
</file>

<file path=ppt/tags/tag11.xml><?xml version="1.0" encoding="utf-8"?>
<p:tagLst xmlns:a="http://schemas.openxmlformats.org/drawingml/2006/main" xmlns:r="http://schemas.openxmlformats.org/officeDocument/2006/relationships" xmlns:p="http://schemas.openxmlformats.org/presentationml/2006/main">
  <p:tag name="SHAPE_LOCKS" val="1983"/>
</p:tagLst>
</file>

<file path=ppt/tags/tag12.xml><?xml version="1.0" encoding="utf-8"?>
<p:tagLst xmlns:a="http://schemas.openxmlformats.org/drawingml/2006/main" xmlns:r="http://schemas.openxmlformats.org/officeDocument/2006/relationships" xmlns:p="http://schemas.openxmlformats.org/presentationml/2006/main">
  <p:tag name="SHAPE_LOCKS" val="1983"/>
</p:tagLst>
</file>

<file path=ppt/tags/tag13.xml><?xml version="1.0" encoding="utf-8"?>
<p:tagLst xmlns:a="http://schemas.openxmlformats.org/drawingml/2006/main" xmlns:r="http://schemas.openxmlformats.org/officeDocument/2006/relationships" xmlns:p="http://schemas.openxmlformats.org/presentationml/2006/main">
  <p:tag name="SHAPE_LOCKS" val="1983"/>
</p:tagLst>
</file>

<file path=ppt/tags/tag14.xml><?xml version="1.0" encoding="utf-8"?>
<p:tagLst xmlns:a="http://schemas.openxmlformats.org/drawingml/2006/main" xmlns:r="http://schemas.openxmlformats.org/officeDocument/2006/relationships" xmlns:p="http://schemas.openxmlformats.org/presentationml/2006/main">
  <p:tag name="SHAPE_LOCKS" val="1983"/>
</p:tagLst>
</file>

<file path=ppt/tags/tag15.xml><?xml version="1.0" encoding="utf-8"?>
<p:tagLst xmlns:a="http://schemas.openxmlformats.org/drawingml/2006/main" xmlns:r="http://schemas.openxmlformats.org/officeDocument/2006/relationships" xmlns:p="http://schemas.openxmlformats.org/presentationml/2006/main">
  <p:tag name="SHAPE_LOCKS" val="1983"/>
</p:tagLst>
</file>

<file path=ppt/tags/tag16.xml><?xml version="1.0" encoding="utf-8"?>
<p:tagLst xmlns:a="http://schemas.openxmlformats.org/drawingml/2006/main" xmlns:r="http://schemas.openxmlformats.org/officeDocument/2006/relationships" xmlns:p="http://schemas.openxmlformats.org/presentationml/2006/main">
  <p:tag name="SHAPE_LOCKS" val="1983"/>
</p:tagLst>
</file>

<file path=ppt/tags/tag17.xml><?xml version="1.0" encoding="utf-8"?>
<p:tagLst xmlns:a="http://schemas.openxmlformats.org/drawingml/2006/main" xmlns:r="http://schemas.openxmlformats.org/officeDocument/2006/relationships" xmlns:p="http://schemas.openxmlformats.org/presentationml/2006/main">
  <p:tag name="SHAPE_LOCKS" val="1983"/>
</p:tagLst>
</file>

<file path=ppt/tags/tag18.xml><?xml version="1.0" encoding="utf-8"?>
<p:tagLst xmlns:a="http://schemas.openxmlformats.org/drawingml/2006/main" xmlns:r="http://schemas.openxmlformats.org/officeDocument/2006/relationships" xmlns:p="http://schemas.openxmlformats.org/presentationml/2006/main">
  <p:tag name="SHAPE_LOCKS" val="1983"/>
</p:tagLst>
</file>

<file path=ppt/tags/tag19.xml><?xml version="1.0" encoding="utf-8"?>
<p:tagLst xmlns:a="http://schemas.openxmlformats.org/drawingml/2006/main" xmlns:r="http://schemas.openxmlformats.org/officeDocument/2006/relationships" xmlns:p="http://schemas.openxmlformats.org/presentationml/2006/main">
  <p:tag name="SHAPE_LOCKS" val="1983"/>
</p:tagLst>
</file>

<file path=ppt/tags/tag20.xml><?xml version="1.0" encoding="utf-8"?>
<p:tagLst xmlns:a="http://schemas.openxmlformats.org/drawingml/2006/main" xmlns:r="http://schemas.openxmlformats.org/officeDocument/2006/relationships" xmlns:p="http://schemas.openxmlformats.org/presentationml/2006/main">
  <p:tag name="SHAPE_LOCKS" val="1983"/>
</p:tagLst>
</file>

<file path=ppt/tags/tag21.xml><?xml version="1.0" encoding="utf-8"?>
<p:tagLst xmlns:a="http://schemas.openxmlformats.org/drawingml/2006/main" xmlns:r="http://schemas.openxmlformats.org/officeDocument/2006/relationships" xmlns:p="http://schemas.openxmlformats.org/presentationml/2006/main">
  <p:tag name="SHAPE_LOCKS" val="1983"/>
</p:tagLst>
</file>

<file path=ppt/tags/tag22.xml><?xml version="1.0" encoding="utf-8"?>
<p:tagLst xmlns:a="http://schemas.openxmlformats.org/drawingml/2006/main" xmlns:r="http://schemas.openxmlformats.org/officeDocument/2006/relationships" xmlns:p="http://schemas.openxmlformats.org/presentationml/2006/main">
  <p:tag name="SHAPE_LOCKS" val="1983"/>
</p:tagLst>
</file>

<file path=ppt/tags/tag23.xml><?xml version="1.0" encoding="utf-8"?>
<p:tagLst xmlns:a="http://schemas.openxmlformats.org/drawingml/2006/main" xmlns:r="http://schemas.openxmlformats.org/officeDocument/2006/relationships" xmlns:p="http://schemas.openxmlformats.org/presentationml/2006/main">
  <p:tag name="SHAPE_LOCKS" val="1983"/>
</p:tagLst>
</file>

<file path=ppt/tags/tag24.xml><?xml version="1.0" encoding="utf-8"?>
<p:tagLst xmlns:a="http://schemas.openxmlformats.org/drawingml/2006/main" xmlns:r="http://schemas.openxmlformats.org/officeDocument/2006/relationships" xmlns:p="http://schemas.openxmlformats.org/presentationml/2006/main">
  <p:tag name="SHAPE_LOCKS" val="1983"/>
</p:tagLst>
</file>

<file path=ppt/tags/tag25.xml><?xml version="1.0" encoding="utf-8"?>
<p:tagLst xmlns:a="http://schemas.openxmlformats.org/drawingml/2006/main" xmlns:r="http://schemas.openxmlformats.org/officeDocument/2006/relationships" xmlns:p="http://schemas.openxmlformats.org/presentationml/2006/main">
  <p:tag name="SHAPE_LOCKS" val="1983"/>
</p:tagLst>
</file>

<file path=ppt/tags/tag26.xml><?xml version="1.0" encoding="utf-8"?>
<p:tagLst xmlns:a="http://schemas.openxmlformats.org/drawingml/2006/main" xmlns:r="http://schemas.openxmlformats.org/officeDocument/2006/relationships" xmlns:p="http://schemas.openxmlformats.org/presentationml/2006/main">
  <p:tag name="SHAPE_LOCKS" val="1983"/>
</p:tagLst>
</file>

<file path=ppt/tags/tag27.xml><?xml version="1.0" encoding="utf-8"?>
<p:tagLst xmlns:a="http://schemas.openxmlformats.org/drawingml/2006/main" xmlns:r="http://schemas.openxmlformats.org/officeDocument/2006/relationships" xmlns:p="http://schemas.openxmlformats.org/presentationml/2006/main">
  <p:tag name="SHAPE_LOCKS" val="1983"/>
</p:tagLst>
</file>

<file path=ppt/tags/tag28.xml><?xml version="1.0" encoding="utf-8"?>
<p:tagLst xmlns:a="http://schemas.openxmlformats.org/drawingml/2006/main" xmlns:r="http://schemas.openxmlformats.org/officeDocument/2006/relationships" xmlns:p="http://schemas.openxmlformats.org/presentationml/2006/main">
  <p:tag name="SHAPE_LOCKS" val="1983"/>
</p:tagLst>
</file>

<file path=ppt/tags/tag29.xml><?xml version="1.0" encoding="utf-8"?>
<p:tagLst xmlns:a="http://schemas.openxmlformats.org/drawingml/2006/main" xmlns:r="http://schemas.openxmlformats.org/officeDocument/2006/relationships" xmlns:p="http://schemas.openxmlformats.org/presentationml/2006/main">
  <p:tag name="SHAPE_LOCKS" val="1983"/>
</p:tagLst>
</file>

<file path=ppt/tags/tag30.xml><?xml version="1.0" encoding="utf-8"?>
<p:tagLst xmlns:a="http://schemas.openxmlformats.org/drawingml/2006/main" xmlns:r="http://schemas.openxmlformats.org/officeDocument/2006/relationships" xmlns:p="http://schemas.openxmlformats.org/presentationml/2006/main">
  <p:tag name="SHAPE_LOCKS" val="1983"/>
</p:tagLst>
</file>

<file path=ppt/tags/tag31.xml><?xml version="1.0" encoding="utf-8"?>
<p:tagLst xmlns:a="http://schemas.openxmlformats.org/drawingml/2006/main" xmlns:r="http://schemas.openxmlformats.org/officeDocument/2006/relationships" xmlns:p="http://schemas.openxmlformats.org/presentationml/2006/main">
  <p:tag name="SHAPE_LOCKS" val="1983"/>
</p:tagLst>
</file>

<file path=ppt/tags/tag32.xml><?xml version="1.0" encoding="utf-8"?>
<p:tagLst xmlns:a="http://schemas.openxmlformats.org/drawingml/2006/main" xmlns:r="http://schemas.openxmlformats.org/officeDocument/2006/relationships" xmlns:p="http://schemas.openxmlformats.org/presentationml/2006/main">
  <p:tag name="SHAPE_LOCKS" val="1983"/>
</p:tagLst>
</file>

<file path=ppt/tags/tag33.xml><?xml version="1.0" encoding="utf-8"?>
<p:tagLst xmlns:a="http://schemas.openxmlformats.org/drawingml/2006/main" xmlns:r="http://schemas.openxmlformats.org/officeDocument/2006/relationships" xmlns:p="http://schemas.openxmlformats.org/presentationml/2006/main">
  <p:tag name="SHAPE_LOCKS" val="1983"/>
</p:tagLst>
</file>

<file path=ppt/tags/tag34.xml><?xml version="1.0" encoding="utf-8"?>
<p:tagLst xmlns:a="http://schemas.openxmlformats.org/drawingml/2006/main" xmlns:r="http://schemas.openxmlformats.org/officeDocument/2006/relationships" xmlns:p="http://schemas.openxmlformats.org/presentationml/2006/main">
  <p:tag name="SHAPE_LOCKS" val="1983"/>
</p:tagLst>
</file>

<file path=ppt/tags/tag35.xml><?xml version="1.0" encoding="utf-8"?>
<p:tagLst xmlns:a="http://schemas.openxmlformats.org/drawingml/2006/main" xmlns:r="http://schemas.openxmlformats.org/officeDocument/2006/relationships" xmlns:p="http://schemas.openxmlformats.org/presentationml/2006/main">
  <p:tag name="SHAPE_LOCKS" val="1983"/>
</p:tagLst>
</file>

<file path=ppt/tags/tag36.xml><?xml version="1.0" encoding="utf-8"?>
<p:tagLst xmlns:a="http://schemas.openxmlformats.org/drawingml/2006/main" xmlns:r="http://schemas.openxmlformats.org/officeDocument/2006/relationships" xmlns:p="http://schemas.openxmlformats.org/presentationml/2006/main">
  <p:tag name="SHAPE_LOCKS" val="1983"/>
</p:tagLst>
</file>

<file path=ppt/tags/tag37.xml><?xml version="1.0" encoding="utf-8"?>
<p:tagLst xmlns:a="http://schemas.openxmlformats.org/drawingml/2006/main" xmlns:r="http://schemas.openxmlformats.org/officeDocument/2006/relationships" xmlns:p="http://schemas.openxmlformats.org/presentationml/2006/main">
  <p:tag name="SHAPE_LOCKS" val="1983"/>
</p:tagLst>
</file>

<file path=ppt/tags/tag38.xml><?xml version="1.0" encoding="utf-8"?>
<p:tagLst xmlns:a="http://schemas.openxmlformats.org/drawingml/2006/main" xmlns:r="http://schemas.openxmlformats.org/officeDocument/2006/relationships" xmlns:p="http://schemas.openxmlformats.org/presentationml/2006/main">
  <p:tag name="SHAPE_LOCKS" val="1983"/>
</p:tagLst>
</file>

<file path=ppt/tags/tag39.xml><?xml version="1.0" encoding="utf-8"?>
<p:tagLst xmlns:a="http://schemas.openxmlformats.org/drawingml/2006/main" xmlns:r="http://schemas.openxmlformats.org/officeDocument/2006/relationships" xmlns:p="http://schemas.openxmlformats.org/presentationml/2006/main">
  <p:tag name="SHAPE_LOCKS" val="1983"/>
</p:tagLst>
</file>

<file path=ppt/tags/tag40.xml><?xml version="1.0" encoding="utf-8"?>
<p:tagLst xmlns:a="http://schemas.openxmlformats.org/drawingml/2006/main" xmlns:r="http://schemas.openxmlformats.org/officeDocument/2006/relationships" xmlns:p="http://schemas.openxmlformats.org/presentationml/2006/main">
  <p:tag name="SHAPE_LOCKS" val="1983"/>
</p:tagLst>
</file>

<file path=ppt/tags/tag41.xml><?xml version="1.0" encoding="utf-8"?>
<p:tagLst xmlns:a="http://schemas.openxmlformats.org/drawingml/2006/main" xmlns:r="http://schemas.openxmlformats.org/officeDocument/2006/relationships" xmlns:p="http://schemas.openxmlformats.org/presentationml/2006/main">
  <p:tag name="SHAPE_LOCKS" val="1983"/>
</p:tagLst>
</file>

<file path=ppt/tags/tag42.xml><?xml version="1.0" encoding="utf-8"?>
<p:tagLst xmlns:a="http://schemas.openxmlformats.org/drawingml/2006/main" xmlns:r="http://schemas.openxmlformats.org/officeDocument/2006/relationships" xmlns:p="http://schemas.openxmlformats.org/presentationml/2006/main">
  <p:tag name="SHAPE_LOCKS" val="1983"/>
</p:tagLst>
</file>

<file path=ppt/tags/tag43.xml><?xml version="1.0" encoding="utf-8"?>
<p:tagLst xmlns:a="http://schemas.openxmlformats.org/drawingml/2006/main" xmlns:r="http://schemas.openxmlformats.org/officeDocument/2006/relationships" xmlns:p="http://schemas.openxmlformats.org/presentationml/2006/main">
  <p:tag name="SHAPE_LOCKS" val="1983"/>
</p:tagLst>
</file>

<file path=ppt/tags/tag44.xml><?xml version="1.0" encoding="utf-8"?>
<p:tagLst xmlns:a="http://schemas.openxmlformats.org/drawingml/2006/main" xmlns:r="http://schemas.openxmlformats.org/officeDocument/2006/relationships" xmlns:p="http://schemas.openxmlformats.org/presentationml/2006/main">
  <p:tag name="SHAPE_LOCKS" val="1983"/>
</p:tagLst>
</file>

<file path=ppt/tags/tag45.xml><?xml version="1.0" encoding="utf-8"?>
<p:tagLst xmlns:a="http://schemas.openxmlformats.org/drawingml/2006/main" xmlns:r="http://schemas.openxmlformats.org/officeDocument/2006/relationships" xmlns:p="http://schemas.openxmlformats.org/presentationml/2006/main">
  <p:tag name="SHAPE_LOCKS" val="1983"/>
</p:tagLst>
</file>

<file path=ppt/tags/tag46.xml><?xml version="1.0" encoding="utf-8"?>
<p:tagLst xmlns:a="http://schemas.openxmlformats.org/drawingml/2006/main" xmlns:r="http://schemas.openxmlformats.org/officeDocument/2006/relationships" xmlns:p="http://schemas.openxmlformats.org/presentationml/2006/main">
  <p:tag name="SHAPE_LOCKS" val="1983"/>
</p:tagLst>
</file>

<file path=ppt/tags/tag47.xml><?xml version="1.0" encoding="utf-8"?>
<p:tagLst xmlns:a="http://schemas.openxmlformats.org/drawingml/2006/main" xmlns:r="http://schemas.openxmlformats.org/officeDocument/2006/relationships" xmlns:p="http://schemas.openxmlformats.org/presentationml/2006/main">
  <p:tag name="SHAPE_LOCKS" val="1983"/>
</p:tagLst>
</file>

<file path=ppt/tags/tag48.xml><?xml version="1.0" encoding="utf-8"?>
<p:tagLst xmlns:a="http://schemas.openxmlformats.org/drawingml/2006/main" xmlns:r="http://schemas.openxmlformats.org/officeDocument/2006/relationships" xmlns:p="http://schemas.openxmlformats.org/presentationml/2006/main">
  <p:tag name="SHAPE_LOCKS" val="1983"/>
</p:tagLst>
</file>

<file path=ppt/tags/tag49.xml><?xml version="1.0" encoding="utf-8"?>
<p:tagLst xmlns:a="http://schemas.openxmlformats.org/drawingml/2006/main" xmlns:r="http://schemas.openxmlformats.org/officeDocument/2006/relationships" xmlns:p="http://schemas.openxmlformats.org/presentationml/2006/main">
  <p:tag name="SHAPE_LOCKS" val="1983"/>
</p:tagLst>
</file>

<file path=ppt/tags/tag50.xml><?xml version="1.0" encoding="utf-8"?>
<p:tagLst xmlns:a="http://schemas.openxmlformats.org/drawingml/2006/main" xmlns:r="http://schemas.openxmlformats.org/officeDocument/2006/relationships" xmlns:p="http://schemas.openxmlformats.org/presentationml/2006/main">
  <p:tag name="SHAPE_LOCKS" val="1983"/>
</p:tagLst>
</file>

<file path=ppt/tags/tag51.xml><?xml version="1.0" encoding="utf-8"?>
<p:tagLst xmlns:a="http://schemas.openxmlformats.org/drawingml/2006/main" xmlns:r="http://schemas.openxmlformats.org/officeDocument/2006/relationships" xmlns:p="http://schemas.openxmlformats.org/presentationml/2006/main">
  <p:tag name="SHAPE_LOCKS" val="1983"/>
</p:tagLst>
</file>

<file path=ppt/tags/tag52.xml><?xml version="1.0" encoding="utf-8"?>
<p:tagLst xmlns:a="http://schemas.openxmlformats.org/drawingml/2006/main" xmlns:r="http://schemas.openxmlformats.org/officeDocument/2006/relationships" xmlns:p="http://schemas.openxmlformats.org/presentationml/2006/main">
  <p:tag name="SHAPE_LOCKS" val="1983"/>
</p:tagLst>
</file>

<file path=ppt/tags/tag53.xml><?xml version="1.0" encoding="utf-8"?>
<p:tagLst xmlns:a="http://schemas.openxmlformats.org/drawingml/2006/main" xmlns:r="http://schemas.openxmlformats.org/officeDocument/2006/relationships" xmlns:p="http://schemas.openxmlformats.org/presentationml/2006/main">
  <p:tag name="SHAPE_LOCKS" val="1983"/>
</p:tagLst>
</file>

<file path=ppt/tags/tag54.xml><?xml version="1.0" encoding="utf-8"?>
<p:tagLst xmlns:a="http://schemas.openxmlformats.org/drawingml/2006/main" xmlns:r="http://schemas.openxmlformats.org/officeDocument/2006/relationships" xmlns:p="http://schemas.openxmlformats.org/presentationml/2006/main">
  <p:tag name="SHAPE_LOCKS" val="1983"/>
</p:tagLst>
</file>

<file path=ppt/tags/tag55.xml><?xml version="1.0" encoding="utf-8"?>
<p:tagLst xmlns:a="http://schemas.openxmlformats.org/drawingml/2006/main" xmlns:r="http://schemas.openxmlformats.org/officeDocument/2006/relationships" xmlns:p="http://schemas.openxmlformats.org/presentationml/2006/main">
  <p:tag name="SHAPE_LOCKS" val="1983"/>
</p:tagLst>
</file>

<file path=ppt/tags/tag56.xml><?xml version="1.0" encoding="utf-8"?>
<p:tagLst xmlns:a="http://schemas.openxmlformats.org/drawingml/2006/main" xmlns:r="http://schemas.openxmlformats.org/officeDocument/2006/relationships" xmlns:p="http://schemas.openxmlformats.org/presentationml/2006/main">
  <p:tag name="SHAPE_LOCKS" val="1983"/>
</p:tagLst>
</file>

<file path=ppt/tags/tag57.xml><?xml version="1.0" encoding="utf-8"?>
<p:tagLst xmlns:a="http://schemas.openxmlformats.org/drawingml/2006/main" xmlns:r="http://schemas.openxmlformats.org/officeDocument/2006/relationships" xmlns:p="http://schemas.openxmlformats.org/presentationml/2006/main">
  <p:tag name="SHAPE_LOCKS" val="1983"/>
</p:tagLst>
</file>

<file path=ppt/tags/tag58.xml><?xml version="1.0" encoding="utf-8"?>
<p:tagLst xmlns:a="http://schemas.openxmlformats.org/drawingml/2006/main" xmlns:r="http://schemas.openxmlformats.org/officeDocument/2006/relationships" xmlns:p="http://schemas.openxmlformats.org/presentationml/2006/main">
  <p:tag name="SHAPE_LOCKS" val="1983"/>
</p:tagLst>
</file>

<file path=ppt/tags/tag59.xml><?xml version="1.0" encoding="utf-8"?>
<p:tagLst xmlns:a="http://schemas.openxmlformats.org/drawingml/2006/main" xmlns:r="http://schemas.openxmlformats.org/officeDocument/2006/relationships" xmlns:p="http://schemas.openxmlformats.org/presentationml/2006/main">
  <p:tag name="SHAPE_LOCKS" val="1983"/>
</p:tagLst>
</file>

<file path=ppt/tags/tag60.xml><?xml version="1.0" encoding="utf-8"?>
<p:tagLst xmlns:a="http://schemas.openxmlformats.org/drawingml/2006/main" xmlns:r="http://schemas.openxmlformats.org/officeDocument/2006/relationships" xmlns:p="http://schemas.openxmlformats.org/presentationml/2006/main">
  <p:tag name="SHAPE_LOCKS" val="1983"/>
</p:tagLst>
</file>

<file path=ppt/tags/tag61.xml><?xml version="1.0" encoding="utf-8"?>
<p:tagLst xmlns:a="http://schemas.openxmlformats.org/drawingml/2006/main" xmlns:r="http://schemas.openxmlformats.org/officeDocument/2006/relationships" xmlns:p="http://schemas.openxmlformats.org/presentationml/2006/main">
  <p:tag name="SHAPE_LOCKS" val="1983"/>
</p:tagLst>
</file>

<file path=ppt/tags/tag62.xml><?xml version="1.0" encoding="utf-8"?>
<p:tagLst xmlns:a="http://schemas.openxmlformats.org/drawingml/2006/main" xmlns:r="http://schemas.openxmlformats.org/officeDocument/2006/relationships" xmlns:p="http://schemas.openxmlformats.org/presentationml/2006/main">
  <p:tag name="SHAPE_LOCKS" val="1983"/>
</p:tagLst>
</file>

<file path=ppt/tags/tag63.xml><?xml version="1.0" encoding="utf-8"?>
<p:tagLst xmlns:a="http://schemas.openxmlformats.org/drawingml/2006/main" xmlns:r="http://schemas.openxmlformats.org/officeDocument/2006/relationships" xmlns:p="http://schemas.openxmlformats.org/presentationml/2006/main">
  <p:tag name="SHAPE_LOCKS" val="1983"/>
</p:tagLst>
</file>

<file path=ppt/tags/tag64.xml><?xml version="1.0" encoding="utf-8"?>
<p:tagLst xmlns:a="http://schemas.openxmlformats.org/drawingml/2006/main" xmlns:r="http://schemas.openxmlformats.org/officeDocument/2006/relationships" xmlns:p="http://schemas.openxmlformats.org/presentationml/2006/main">
  <p:tag name="SHAPE_LOCKS" val="1983"/>
</p:tagLst>
</file>

<file path=ppt/tags/tag65.xml><?xml version="1.0" encoding="utf-8"?>
<p:tagLst xmlns:a="http://schemas.openxmlformats.org/drawingml/2006/main" xmlns:r="http://schemas.openxmlformats.org/officeDocument/2006/relationships" xmlns:p="http://schemas.openxmlformats.org/presentationml/2006/main">
  <p:tag name="SHAPE_LOCKS" val="1983"/>
</p:tagLst>
</file>

<file path=ppt/tags/tag66.xml><?xml version="1.0" encoding="utf-8"?>
<p:tagLst xmlns:a="http://schemas.openxmlformats.org/drawingml/2006/main" xmlns:r="http://schemas.openxmlformats.org/officeDocument/2006/relationships" xmlns:p="http://schemas.openxmlformats.org/presentationml/2006/main">
  <p:tag name="SHAPE_LOCKS" val="1983"/>
</p:tagLst>
</file>

<file path=ppt/tags/tag67.xml><?xml version="1.0" encoding="utf-8"?>
<p:tagLst xmlns:a="http://schemas.openxmlformats.org/drawingml/2006/main" xmlns:r="http://schemas.openxmlformats.org/officeDocument/2006/relationships" xmlns:p="http://schemas.openxmlformats.org/presentationml/2006/main">
  <p:tag name="SHAPE_LOCKS" val="1983"/>
</p:tagLst>
</file>

<file path=ppt/tags/tag68.xml><?xml version="1.0" encoding="utf-8"?>
<p:tagLst xmlns:a="http://schemas.openxmlformats.org/drawingml/2006/main" xmlns:r="http://schemas.openxmlformats.org/officeDocument/2006/relationships" xmlns:p="http://schemas.openxmlformats.org/presentationml/2006/main">
  <p:tag name="SHAPE_LOCKS" val="1983"/>
</p:tagLst>
</file>

<file path=ppt/tags/tag69.xml><?xml version="1.0" encoding="utf-8"?>
<p:tagLst xmlns:a="http://schemas.openxmlformats.org/drawingml/2006/main" xmlns:r="http://schemas.openxmlformats.org/officeDocument/2006/relationships" xmlns:p="http://schemas.openxmlformats.org/presentationml/2006/main">
  <p:tag name="SHAPE_LOCKS" val="1983"/>
</p:tagLst>
</file>

<file path=ppt/tags/tag70.xml><?xml version="1.0" encoding="utf-8"?>
<p:tagLst xmlns:a="http://schemas.openxmlformats.org/drawingml/2006/main" xmlns:r="http://schemas.openxmlformats.org/officeDocument/2006/relationships" xmlns:p="http://schemas.openxmlformats.org/presentationml/2006/main">
  <p:tag name="SHAPE_LOCKS" val="1983"/>
</p:tagLst>
</file>

<file path=ppt/tags/tag71.xml><?xml version="1.0" encoding="utf-8"?>
<p:tagLst xmlns:a="http://schemas.openxmlformats.org/drawingml/2006/main" xmlns:r="http://schemas.openxmlformats.org/officeDocument/2006/relationships" xmlns:p="http://schemas.openxmlformats.org/presentationml/2006/main">
  <p:tag name="SHAPE_LOCKS" val="1983"/>
</p:tagLst>
</file>

<file path=ppt/tags/tag72.xml><?xml version="1.0" encoding="utf-8"?>
<p:tagLst xmlns:a="http://schemas.openxmlformats.org/drawingml/2006/main" xmlns:r="http://schemas.openxmlformats.org/officeDocument/2006/relationships" xmlns:p="http://schemas.openxmlformats.org/presentationml/2006/main">
  <p:tag name="SHAPE_LOCKS" val="1983"/>
</p:tagLst>
</file>

<file path=ppt/tags/tag73.xml><?xml version="1.0" encoding="utf-8"?>
<p:tagLst xmlns:a="http://schemas.openxmlformats.org/drawingml/2006/main" xmlns:r="http://schemas.openxmlformats.org/officeDocument/2006/relationships" xmlns:p="http://schemas.openxmlformats.org/presentationml/2006/main">
  <p:tag name="SHAPE_LOCKS" val="1983"/>
</p:tagLst>
</file>

<file path=ppt/tags/tag74.xml><?xml version="1.0" encoding="utf-8"?>
<p:tagLst xmlns:a="http://schemas.openxmlformats.org/drawingml/2006/main" xmlns:r="http://schemas.openxmlformats.org/officeDocument/2006/relationships" xmlns:p="http://schemas.openxmlformats.org/presentationml/2006/main">
  <p:tag name="SHAPE_LOCKS" val="1983"/>
</p:tagLst>
</file>

<file path=ppt/tags/tag75.xml><?xml version="1.0" encoding="utf-8"?>
<p:tagLst xmlns:a="http://schemas.openxmlformats.org/drawingml/2006/main" xmlns:r="http://schemas.openxmlformats.org/officeDocument/2006/relationships" xmlns:p="http://schemas.openxmlformats.org/presentationml/2006/main">
  <p:tag name="SHAPE_LOCKS" val="1983"/>
</p:tagLst>
</file>

<file path=ppt/tags/tag76.xml><?xml version="1.0" encoding="utf-8"?>
<p:tagLst xmlns:a="http://schemas.openxmlformats.org/drawingml/2006/main" xmlns:r="http://schemas.openxmlformats.org/officeDocument/2006/relationships" xmlns:p="http://schemas.openxmlformats.org/presentationml/2006/main">
  <p:tag name="SHAPE_LOCKS" val="1983"/>
</p:tagLst>
</file>

<file path=ppt/tags/tag77.xml><?xml version="1.0" encoding="utf-8"?>
<p:tagLst xmlns:a="http://schemas.openxmlformats.org/drawingml/2006/main" xmlns:r="http://schemas.openxmlformats.org/officeDocument/2006/relationships" xmlns:p="http://schemas.openxmlformats.org/presentationml/2006/main">
  <p:tag name="SHAPE_LOCKS" val="1983"/>
</p:tagLst>
</file>

<file path=ppt/tags/tag78.xml><?xml version="1.0" encoding="utf-8"?>
<p:tagLst xmlns:a="http://schemas.openxmlformats.org/drawingml/2006/main" xmlns:r="http://schemas.openxmlformats.org/officeDocument/2006/relationships" xmlns:p="http://schemas.openxmlformats.org/presentationml/2006/main">
  <p:tag name="SHAPE_LOCKS" val="1983"/>
</p:tagLst>
</file>

<file path=ppt/tags/tag79.xml><?xml version="1.0" encoding="utf-8"?>
<p:tagLst xmlns:a="http://schemas.openxmlformats.org/drawingml/2006/main" xmlns:r="http://schemas.openxmlformats.org/officeDocument/2006/relationships" xmlns:p="http://schemas.openxmlformats.org/presentationml/2006/main">
  <p:tag name="SHAPE_LOCKS" val="1983"/>
</p:tagLst>
</file>

<file path=ppt/tags/tag80.xml><?xml version="1.0" encoding="utf-8"?>
<p:tagLst xmlns:a="http://schemas.openxmlformats.org/drawingml/2006/main" xmlns:r="http://schemas.openxmlformats.org/officeDocument/2006/relationships" xmlns:p="http://schemas.openxmlformats.org/presentationml/2006/main">
  <p:tag name="SHAPE_LOCKS" val="1983"/>
</p:tagLst>
</file>

<file path=ppt/tags/tag81.xml><?xml version="1.0" encoding="utf-8"?>
<p:tagLst xmlns:a="http://schemas.openxmlformats.org/drawingml/2006/main" xmlns:r="http://schemas.openxmlformats.org/officeDocument/2006/relationships" xmlns:p="http://schemas.openxmlformats.org/presentationml/2006/main">
  <p:tag name="SHAPE_LOCKS" val="1983"/>
</p:tagLst>
</file>

<file path=ppt/tags/tag82.xml><?xml version="1.0" encoding="utf-8"?>
<p:tagLst xmlns:a="http://schemas.openxmlformats.org/drawingml/2006/main" xmlns:r="http://schemas.openxmlformats.org/officeDocument/2006/relationships" xmlns:p="http://schemas.openxmlformats.org/presentationml/2006/main">
  <p:tag name="SHAPE_LOCKS" val="1983"/>
</p:tagLst>
</file>

<file path=ppt/tags/tag83.xml><?xml version="1.0" encoding="utf-8"?>
<p:tagLst xmlns:a="http://schemas.openxmlformats.org/drawingml/2006/main" xmlns:r="http://schemas.openxmlformats.org/officeDocument/2006/relationships" xmlns:p="http://schemas.openxmlformats.org/presentationml/2006/main">
  <p:tag name="SHAPE_LOCKS" val="1983"/>
</p:tagLst>
</file>

<file path=ppt/tags/tag84.xml><?xml version="1.0" encoding="utf-8"?>
<p:tagLst xmlns:a="http://schemas.openxmlformats.org/drawingml/2006/main" xmlns:r="http://schemas.openxmlformats.org/officeDocument/2006/relationships" xmlns:p="http://schemas.openxmlformats.org/presentationml/2006/main">
  <p:tag name="SHAPE_LOCKS" val="1983"/>
</p:tagLst>
</file>

<file path=ppt/tags/tag85.xml><?xml version="1.0" encoding="utf-8"?>
<p:tagLst xmlns:a="http://schemas.openxmlformats.org/drawingml/2006/main" xmlns:r="http://schemas.openxmlformats.org/officeDocument/2006/relationships" xmlns:p="http://schemas.openxmlformats.org/presentationml/2006/main">
  <p:tag name="SHAPE_LOCKS" val="1983"/>
</p:tagLst>
</file>

<file path=ppt/tags/tag86.xml><?xml version="1.0" encoding="utf-8"?>
<p:tagLst xmlns:a="http://schemas.openxmlformats.org/drawingml/2006/main" xmlns:r="http://schemas.openxmlformats.org/officeDocument/2006/relationships" xmlns:p="http://schemas.openxmlformats.org/presentationml/2006/main">
  <p:tag name="SHAPE_LOCKS" val="1983"/>
</p:tagLst>
</file>

<file path=ppt/tags/tag87.xml><?xml version="1.0" encoding="utf-8"?>
<p:tagLst xmlns:a="http://schemas.openxmlformats.org/drawingml/2006/main" xmlns:r="http://schemas.openxmlformats.org/officeDocument/2006/relationships" xmlns:p="http://schemas.openxmlformats.org/presentationml/2006/main">
  <p:tag name="SHAPE_LOCKS" val="1983"/>
</p:tagLst>
</file>

<file path=ppt/tags/tag88.xml><?xml version="1.0" encoding="utf-8"?>
<p:tagLst xmlns:a="http://schemas.openxmlformats.org/drawingml/2006/main" xmlns:r="http://schemas.openxmlformats.org/officeDocument/2006/relationships" xmlns:p="http://schemas.openxmlformats.org/presentationml/2006/main">
  <p:tag name="SHAPE_LOCKS" val="1983"/>
</p:tagLst>
</file>

<file path=ppt/tags/tag89.xml><?xml version="1.0" encoding="utf-8"?>
<p:tagLst xmlns:a="http://schemas.openxmlformats.org/drawingml/2006/main" xmlns:r="http://schemas.openxmlformats.org/officeDocument/2006/relationships" xmlns:p="http://schemas.openxmlformats.org/presentationml/2006/main">
  <p:tag name="SHAPE_LOCKS" val="19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_Office Theme">
  <a:themeElements>
    <a:clrScheme name="Custom 16">
      <a:dk1>
        <a:sysClr val="windowText" lastClr="000000"/>
      </a:dk1>
      <a:lt1>
        <a:sysClr val="window" lastClr="FFFFFF"/>
      </a:lt1>
      <a:dk2>
        <a:srgbClr val="1F497D"/>
      </a:dk2>
      <a:lt2>
        <a:srgbClr val="EEECE1"/>
      </a:lt2>
      <a:accent1>
        <a:srgbClr val="0000CC"/>
      </a:accent1>
      <a:accent2>
        <a:srgbClr val="003399"/>
      </a:accent2>
      <a:accent3>
        <a:srgbClr val="000099"/>
      </a:accent3>
      <a:accent4>
        <a:srgbClr val="000066"/>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5_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2748</Words>
  <Application>Microsoft Office PowerPoint</Application>
  <PresentationFormat>Widescreen</PresentationFormat>
  <Paragraphs>348</Paragraphs>
  <Slides>41</Slides>
  <Notes>41</Notes>
  <HiddenSlides>0</HiddenSlides>
  <MMClips>0</MMClips>
  <ScaleCrop>false</ScaleCrop>
  <HeadingPairs>
    <vt:vector size="8" baseType="variant">
      <vt:variant>
        <vt:lpstr>Fonts Used</vt:lpstr>
      </vt:variant>
      <vt:variant>
        <vt:i4>8</vt:i4>
      </vt:variant>
      <vt:variant>
        <vt:lpstr>Theme</vt:lpstr>
      </vt:variant>
      <vt:variant>
        <vt:i4>5</vt:i4>
      </vt:variant>
      <vt:variant>
        <vt:lpstr>Embedded OLE Servers</vt:lpstr>
      </vt:variant>
      <vt:variant>
        <vt:i4>2</vt:i4>
      </vt:variant>
      <vt:variant>
        <vt:lpstr>Slide Titles</vt:lpstr>
      </vt:variant>
      <vt:variant>
        <vt:i4>41</vt:i4>
      </vt:variant>
    </vt:vector>
  </HeadingPairs>
  <TitlesOfParts>
    <vt:vector size="56" baseType="lpstr">
      <vt:lpstr>ＭＳ Ｐゴシック</vt:lpstr>
      <vt:lpstr>ＭＳ Ｐゴシック</vt:lpstr>
      <vt:lpstr>Arial</vt:lpstr>
      <vt:lpstr>Arial Rounded MT Bold</vt:lpstr>
      <vt:lpstr>Calibri</vt:lpstr>
      <vt:lpstr>Calibri Light</vt:lpstr>
      <vt:lpstr>Times</vt:lpstr>
      <vt:lpstr>Times New Roman</vt:lpstr>
      <vt:lpstr>Office Theme</vt:lpstr>
      <vt:lpstr>Default Design</vt:lpstr>
      <vt:lpstr>1_Office Theme</vt:lpstr>
      <vt:lpstr>2_Office Theme</vt:lpstr>
      <vt:lpstr>5_Office Theme</vt:lpstr>
      <vt:lpstr>Document</vt:lpstr>
      <vt:lpstr>think-cell Slide</vt:lpstr>
      <vt:lpstr>Project Management</vt:lpstr>
      <vt:lpstr>Assignment guidance</vt:lpstr>
      <vt:lpstr>Group and Project Allocation</vt:lpstr>
      <vt:lpstr>This week</vt:lpstr>
      <vt:lpstr>PowerPoint Presentation</vt:lpstr>
      <vt:lpstr>Or, to put it another way ….</vt:lpstr>
      <vt:lpstr>Project Scope</vt:lpstr>
      <vt:lpstr>Project Scope</vt:lpstr>
      <vt:lpstr>Initial findings</vt:lpstr>
      <vt:lpstr>Delivery, Goals and Objectives</vt:lpstr>
      <vt:lpstr>The Project ‘SMART’</vt:lpstr>
      <vt:lpstr>Project ‘Triangle’/ Iron Triangle</vt:lpstr>
      <vt:lpstr>The Project objectives triangle</vt:lpstr>
      <vt:lpstr>Pressures on resources</vt:lpstr>
      <vt:lpstr>The Balancing Act</vt:lpstr>
      <vt:lpstr>Perspectives on Scope</vt:lpstr>
      <vt:lpstr>Project ‘Direct’ Objectives</vt:lpstr>
      <vt:lpstr>Maintaining Equilibrium</vt:lpstr>
      <vt:lpstr>Roles in Projects – Who is Responsible for What?</vt:lpstr>
      <vt:lpstr>Attributes of an Effective Project Manager</vt:lpstr>
      <vt:lpstr>Attributes of an Effective Project Manager – typically are</vt:lpstr>
      <vt:lpstr>Attributes of an Effective Project Manager – typically are</vt:lpstr>
      <vt:lpstr>The Project Manager’s role</vt:lpstr>
      <vt:lpstr>Ensuring a paradigm shift</vt:lpstr>
      <vt:lpstr>Keeping shareholders informed</vt:lpstr>
      <vt:lpstr>Protecting intellectual property</vt:lpstr>
      <vt:lpstr>Team Development</vt:lpstr>
      <vt:lpstr>Stakeholder - Definition</vt:lpstr>
      <vt:lpstr>Stakeholders  4 things to do with them </vt:lpstr>
      <vt:lpstr>One Version of the Stakeholder Analysis </vt:lpstr>
      <vt:lpstr>The Tools of &amp; for Project Management</vt:lpstr>
      <vt:lpstr>Our Tools for Today</vt:lpstr>
      <vt:lpstr>Reminder of -Attributes of a Project</vt:lpstr>
      <vt:lpstr>The QUAD Chart</vt:lpstr>
      <vt:lpstr>PowerPoint Presentation</vt:lpstr>
      <vt:lpstr>Quad Chart </vt:lpstr>
      <vt:lpstr>Guided Tour</vt:lpstr>
      <vt:lpstr>PowerPoint Presentation</vt:lpstr>
      <vt:lpstr>Example - Make A Cup of Tea</vt:lpstr>
      <vt:lpstr>Where Have We Been?</vt:lpstr>
      <vt:lpstr>Homework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dc:title>
  <dc:creator>Shehla Khan</dc:creator>
  <cp:lastModifiedBy>Shehla Khan</cp:lastModifiedBy>
  <cp:revision>11</cp:revision>
  <cp:lastPrinted>2019-05-07T12:26:26Z</cp:lastPrinted>
  <dcterms:created xsi:type="dcterms:W3CDTF">2019-04-30T12:41:20Z</dcterms:created>
  <dcterms:modified xsi:type="dcterms:W3CDTF">2019-05-07T12:26:33Z</dcterms:modified>
</cp:coreProperties>
</file>