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Aileron" panose="020B0604020202020204" charset="0"/>
      <p:regular r:id="rId13"/>
    </p:embeddedFont>
    <p:embeddedFont>
      <p:font typeface="Aileron Bold" panose="020B0604020202020204" charset="0"/>
      <p:regular r:id="rId14"/>
    </p:embeddedFont>
    <p:embeddedFont>
      <p:font typeface="Roboto Mono" panose="00000009000000000000" pitchFamily="49" charset="0"/>
      <p:regular r:id="rId15"/>
      <p:bold r:id="rId16"/>
      <p:italic r:id="rId17"/>
      <p:boldItalic r:id="rId18"/>
    </p:embeddedFont>
    <p:embeddedFont>
      <p:font typeface="Roboto Mono Bold" panose="020B0604020202020204" charset="0"/>
      <p:regular r:id="rId19"/>
      <p:bold r:id="rId20"/>
    </p:embeddedFont>
    <p:embeddedFont>
      <p:font typeface="Times New Roman MT Condensed" panose="020B0604020202020204" charset="0"/>
      <p:regular r:id="rId21"/>
    </p:embeddedFont>
    <p:embeddedFont>
      <p:font typeface="Times New Roman MT Condensed Bold" panose="020B0604020202020204"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2B503B-7358-4B00-AB10-9C7164377E0D}" v="9" dt="2026-06-12T17:06:05.164"/>
    <p1510:client id="{F6CE5F94-19C5-4F85-845C-76BCA34408D4}" v="17" dt="2026-06-12T17:04:44.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43" d="100"/>
          <a:sy n="43" d="100"/>
        </p:scale>
        <p:origin x="936"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1.fntdata"/><Relationship Id="rId18" Type="http://schemas.openxmlformats.org/officeDocument/2006/relationships/font" Target="fonts/font6.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9.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5.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font" Target="fonts/font4.fntdata"/><Relationship Id="rId20"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font" Target="fonts/font3.fntdata"/><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2.fntdata"/><Relationship Id="rId22" Type="http://schemas.openxmlformats.org/officeDocument/2006/relationships/font" Target="fonts/font10.fntdata"/><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6/12/2026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0.svg"/><Relationship Id="rId4" Type="http://schemas.openxmlformats.org/officeDocument/2006/relationships/image" Target="../media/image9.svg"/></Relationships>
</file>

<file path=ppt/slides/_rels/slide10.xml.rels><?xml version="1.0" encoding="UTF-8" standalone="yes"?>
<Relationships xmlns="http://schemas.openxmlformats.org/package/2006/relationships"><Relationship Id="rId2" Type="http://schemas.openxmlformats.org/officeDocument/2006/relationships/hyperlink" Target="https://uk.practicallaw.thomsonreuters.com/w-027-5054?transitionType=Default&amp;contextData=(sc.Default)&amp;firstPage=true" TargetMode="Externa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055" b="-143220"/>
            </a:stretch>
          </a:blipFill>
        </p:spPr>
        <p:txBody>
          <a:bodyPr/>
          <a:lstStyle/>
          <a:p>
            <a:endParaRPr lang="en-GB"/>
          </a:p>
        </p:txBody>
      </p:sp>
      <p:grpSp>
        <p:nvGrpSpPr>
          <p:cNvPr id="3" name="Group 3"/>
          <p:cNvGrpSpPr/>
          <p:nvPr/>
        </p:nvGrpSpPr>
        <p:grpSpPr>
          <a:xfrm rot="-539471">
            <a:off x="3575801" y="3317890"/>
            <a:ext cx="11136399" cy="3651220"/>
            <a:chOff x="0" y="0"/>
            <a:chExt cx="713615" cy="233968"/>
          </a:xfrm>
        </p:grpSpPr>
        <p:sp>
          <p:nvSpPr>
            <p:cNvPr id="4" name="Freeform 4"/>
            <p:cNvSpPr/>
            <p:nvPr/>
          </p:nvSpPr>
          <p:spPr>
            <a:xfrm>
              <a:off x="0" y="0"/>
              <a:ext cx="713615" cy="233968"/>
            </a:xfrm>
            <a:custGeom>
              <a:avLst/>
              <a:gdLst/>
              <a:ahLst/>
              <a:cxnLst/>
              <a:rect l="l" t="t" r="r" b="b"/>
              <a:pathLst>
                <a:path w="713615" h="233968">
                  <a:moveTo>
                    <a:pt x="356807" y="0"/>
                  </a:moveTo>
                  <a:cubicBezTo>
                    <a:pt x="159748" y="0"/>
                    <a:pt x="0" y="52376"/>
                    <a:pt x="0" y="116984"/>
                  </a:cubicBezTo>
                  <a:cubicBezTo>
                    <a:pt x="0" y="181593"/>
                    <a:pt x="159748" y="233968"/>
                    <a:pt x="356807" y="233968"/>
                  </a:cubicBezTo>
                  <a:cubicBezTo>
                    <a:pt x="553866" y="233968"/>
                    <a:pt x="713615" y="181593"/>
                    <a:pt x="713615" y="116984"/>
                  </a:cubicBezTo>
                  <a:cubicBezTo>
                    <a:pt x="713615" y="52376"/>
                    <a:pt x="553866" y="0"/>
                    <a:pt x="356807" y="0"/>
                  </a:cubicBezTo>
                  <a:close/>
                </a:path>
              </a:pathLst>
            </a:custGeom>
            <a:ln w="9525" cap="sq">
              <a:solidFill>
                <a:srgbClr val="6A3D30"/>
              </a:solidFill>
              <a:prstDash val="solid"/>
              <a:miter/>
            </a:ln>
          </p:spPr>
          <p:txBody>
            <a:bodyPr/>
            <a:lstStyle/>
            <a:p>
              <a:endParaRPr lang="en-GB"/>
            </a:p>
          </p:txBody>
        </p:sp>
        <p:sp>
          <p:nvSpPr>
            <p:cNvPr id="5" name="TextBox 5"/>
            <p:cNvSpPr txBox="1"/>
            <p:nvPr/>
          </p:nvSpPr>
          <p:spPr>
            <a:xfrm>
              <a:off x="66901" y="21935"/>
              <a:ext cx="579812" cy="190099"/>
            </a:xfrm>
            <a:prstGeom prst="rect">
              <a:avLst/>
            </a:prstGeom>
          </p:spPr>
          <p:txBody>
            <a:bodyPr lIns="55986" tIns="55986" rIns="55986" bIns="55986" rtlCol="0" anchor="ctr"/>
            <a:lstStyle/>
            <a:p>
              <a:pPr algn="ctr">
                <a:lnSpc>
                  <a:spcPts val="2937"/>
                </a:lnSpc>
              </a:pPr>
              <a:endParaRPr/>
            </a:p>
          </p:txBody>
        </p:sp>
      </p:grpSp>
      <p:sp>
        <p:nvSpPr>
          <p:cNvPr id="6" name="Freeform 6"/>
          <p:cNvSpPr/>
          <p:nvPr/>
        </p:nvSpPr>
        <p:spPr>
          <a:xfrm>
            <a:off x="14636720" y="2754707"/>
            <a:ext cx="7722172" cy="5009759"/>
          </a:xfrm>
          <a:custGeom>
            <a:avLst/>
            <a:gdLst/>
            <a:ahLst/>
            <a:cxnLst/>
            <a:rect l="l" t="t" r="r" b="b"/>
            <a:pathLst>
              <a:path w="7722172" h="5009759">
                <a:moveTo>
                  <a:pt x="0" y="0"/>
                </a:moveTo>
                <a:lnTo>
                  <a:pt x="7722172" y="0"/>
                </a:lnTo>
                <a:lnTo>
                  <a:pt x="7722172" y="5009759"/>
                </a:lnTo>
                <a:lnTo>
                  <a:pt x="0" y="5009759"/>
                </a:lnTo>
                <a:lnTo>
                  <a:pt x="0" y="0"/>
                </a:lnTo>
                <a:close/>
              </a:path>
            </a:pathLst>
          </a:custGeom>
          <a:blipFill>
            <a:blip r:embed="rId3"/>
            <a:stretch>
              <a:fillRect/>
            </a:stretch>
          </a:blipFill>
        </p:spPr>
        <p:txBody>
          <a:bodyPr/>
          <a:lstStyle/>
          <a:p>
            <a:endParaRPr lang="en-GB"/>
          </a:p>
        </p:txBody>
      </p:sp>
      <p:sp>
        <p:nvSpPr>
          <p:cNvPr id="7" name="TextBox 7"/>
          <p:cNvSpPr txBox="1"/>
          <p:nvPr/>
        </p:nvSpPr>
        <p:spPr>
          <a:xfrm>
            <a:off x="3452488" y="3917947"/>
            <a:ext cx="11383024" cy="2774956"/>
          </a:xfrm>
          <a:prstGeom prst="rect">
            <a:avLst/>
          </a:prstGeom>
        </p:spPr>
        <p:txBody>
          <a:bodyPr lIns="0" tIns="0" rIns="0" bIns="0" rtlCol="0" anchor="t">
            <a:spAutoFit/>
          </a:bodyPr>
          <a:lstStyle/>
          <a:p>
            <a:pPr marL="0" lvl="0" indent="0" algn="ctr">
              <a:lnSpc>
                <a:spcPts val="16880"/>
              </a:lnSpc>
            </a:pPr>
            <a:r>
              <a:rPr lang="en-US" sz="20337" spc="-1362">
                <a:solidFill>
                  <a:srgbClr val="6A3D30"/>
                </a:solidFill>
                <a:latin typeface="Times New Roman MT Condensed"/>
                <a:ea typeface="Times New Roman MT Condensed"/>
                <a:cs typeface="Times New Roman MT Condensed"/>
                <a:sym typeface="Times New Roman MT Condensed"/>
              </a:rPr>
              <a:t>Basil's Bakery:  </a:t>
            </a:r>
          </a:p>
        </p:txBody>
      </p:sp>
      <p:sp>
        <p:nvSpPr>
          <p:cNvPr id="8" name="TextBox 8"/>
          <p:cNvSpPr txBox="1"/>
          <p:nvPr/>
        </p:nvSpPr>
        <p:spPr>
          <a:xfrm>
            <a:off x="14474664" y="1028700"/>
            <a:ext cx="2784636" cy="288632"/>
          </a:xfrm>
          <a:prstGeom prst="rect">
            <a:avLst/>
          </a:prstGeom>
        </p:spPr>
        <p:txBody>
          <a:bodyPr lIns="0" tIns="0" rIns="0" bIns="0" rtlCol="0" anchor="t">
            <a:spAutoFit/>
          </a:bodyPr>
          <a:lstStyle/>
          <a:p>
            <a:pPr algn="r">
              <a:lnSpc>
                <a:spcPts val="2237"/>
              </a:lnSpc>
            </a:pPr>
            <a:r>
              <a:rPr lang="en-US" sz="1945">
                <a:solidFill>
                  <a:srgbClr val="6A3D30"/>
                </a:solidFill>
                <a:latin typeface="Aileron"/>
                <a:ea typeface="Aileron"/>
                <a:cs typeface="Aileron"/>
                <a:sym typeface="Aileron"/>
              </a:rPr>
              <a:t>SINCE 2015</a:t>
            </a:r>
          </a:p>
        </p:txBody>
      </p:sp>
      <p:sp>
        <p:nvSpPr>
          <p:cNvPr id="9" name="TextBox 9"/>
          <p:cNvSpPr txBox="1"/>
          <p:nvPr/>
        </p:nvSpPr>
        <p:spPr>
          <a:xfrm>
            <a:off x="1052525" y="1173016"/>
            <a:ext cx="4799925" cy="288632"/>
          </a:xfrm>
          <a:prstGeom prst="rect">
            <a:avLst/>
          </a:prstGeom>
        </p:spPr>
        <p:txBody>
          <a:bodyPr lIns="0" tIns="0" rIns="0" bIns="0" rtlCol="0" anchor="t">
            <a:spAutoFit/>
          </a:bodyPr>
          <a:lstStyle/>
          <a:p>
            <a:pPr algn="just">
              <a:lnSpc>
                <a:spcPts val="2237"/>
              </a:lnSpc>
            </a:pPr>
            <a:r>
              <a:rPr lang="en-US" sz="1945">
                <a:solidFill>
                  <a:srgbClr val="6A3D30"/>
                </a:solidFill>
                <a:latin typeface="Aileron"/>
                <a:ea typeface="Aileron"/>
                <a:cs typeface="Aileron"/>
                <a:sym typeface="Aileron"/>
              </a:rPr>
              <a:t>COVENTRY,UNITED KINGDOM</a:t>
            </a:r>
          </a:p>
        </p:txBody>
      </p:sp>
      <p:sp>
        <p:nvSpPr>
          <p:cNvPr id="10" name="Freeform 10"/>
          <p:cNvSpPr/>
          <p:nvPr/>
        </p:nvSpPr>
        <p:spPr>
          <a:xfrm flipH="1">
            <a:off x="-4070892" y="2754707"/>
            <a:ext cx="7722172" cy="5009759"/>
          </a:xfrm>
          <a:custGeom>
            <a:avLst/>
            <a:gdLst/>
            <a:ahLst/>
            <a:cxnLst/>
            <a:rect l="l" t="t" r="r" b="b"/>
            <a:pathLst>
              <a:path w="7722172" h="5009759">
                <a:moveTo>
                  <a:pt x="7722172" y="0"/>
                </a:moveTo>
                <a:lnTo>
                  <a:pt x="0" y="0"/>
                </a:lnTo>
                <a:lnTo>
                  <a:pt x="0" y="5009759"/>
                </a:lnTo>
                <a:lnTo>
                  <a:pt x="7722172" y="5009759"/>
                </a:lnTo>
                <a:lnTo>
                  <a:pt x="7722172" y="0"/>
                </a:lnTo>
                <a:close/>
              </a:path>
            </a:pathLst>
          </a:custGeom>
          <a:blipFill>
            <a:blip r:embed="rId3"/>
            <a:stretch>
              <a:fillRect/>
            </a:stretch>
          </a:blipFill>
        </p:spPr>
        <p:txBody>
          <a:bodyPr/>
          <a:lstStyle/>
          <a:p>
            <a:endParaRPr lang="en-GB"/>
          </a:p>
        </p:txBody>
      </p:sp>
      <p:sp>
        <p:nvSpPr>
          <p:cNvPr id="11" name="TextBox 11"/>
          <p:cNvSpPr txBox="1"/>
          <p:nvPr/>
        </p:nvSpPr>
        <p:spPr>
          <a:xfrm>
            <a:off x="6744037" y="5781991"/>
            <a:ext cx="4799925" cy="537210"/>
          </a:xfrm>
          <a:prstGeom prst="rect">
            <a:avLst/>
          </a:prstGeom>
        </p:spPr>
        <p:txBody>
          <a:bodyPr lIns="0" tIns="0" rIns="0" bIns="0" rtlCol="0" anchor="t">
            <a:spAutoFit/>
          </a:bodyPr>
          <a:lstStyle/>
          <a:p>
            <a:pPr algn="ctr">
              <a:lnSpc>
                <a:spcPts val="4140"/>
              </a:lnSpc>
            </a:pPr>
            <a:r>
              <a:rPr lang="en-US" sz="3600">
                <a:solidFill>
                  <a:srgbClr val="6A3D30"/>
                </a:solidFill>
                <a:latin typeface="Aileron"/>
                <a:ea typeface="Aileron"/>
                <a:cs typeface="Aileron"/>
                <a:sym typeface="Aileron"/>
              </a:rPr>
              <a:t> BUSINESS ANALYSIS </a:t>
            </a:r>
          </a:p>
        </p:txBody>
      </p:sp>
      <p:sp>
        <p:nvSpPr>
          <p:cNvPr id="12" name="TextBox 12"/>
          <p:cNvSpPr txBox="1"/>
          <p:nvPr/>
        </p:nvSpPr>
        <p:spPr>
          <a:xfrm>
            <a:off x="14767270" y="8972974"/>
            <a:ext cx="3230205" cy="288512"/>
          </a:xfrm>
          <a:prstGeom prst="rect">
            <a:avLst/>
          </a:prstGeom>
        </p:spPr>
        <p:txBody>
          <a:bodyPr lIns="0" tIns="0" rIns="0" bIns="0" rtlCol="0" anchor="t">
            <a:spAutoFit/>
          </a:bodyPr>
          <a:lstStyle/>
          <a:p>
            <a:pPr algn="r">
              <a:lnSpc>
                <a:spcPts val="2237"/>
              </a:lnSpc>
            </a:pPr>
            <a:r>
              <a:rPr lang="en-US" sz="1945">
                <a:solidFill>
                  <a:srgbClr val="6A3D30"/>
                </a:solidFill>
                <a:latin typeface="Aileron"/>
                <a:ea typeface="Aileron"/>
                <a:cs typeface="Aileron"/>
                <a:sym typeface="Aileron"/>
              </a:rPr>
              <a:t>MODULE CODE: LCLM4004</a:t>
            </a:r>
          </a:p>
        </p:txBody>
      </p:sp>
      <p:sp>
        <p:nvSpPr>
          <p:cNvPr id="13" name="TextBox 13"/>
          <p:cNvSpPr txBox="1"/>
          <p:nvPr/>
        </p:nvSpPr>
        <p:spPr>
          <a:xfrm>
            <a:off x="11673550" y="9261486"/>
            <a:ext cx="6323925" cy="288512"/>
          </a:xfrm>
          <a:prstGeom prst="rect">
            <a:avLst/>
          </a:prstGeom>
        </p:spPr>
        <p:txBody>
          <a:bodyPr lIns="0" tIns="0" rIns="0" bIns="0" rtlCol="0" anchor="t">
            <a:spAutoFit/>
          </a:bodyPr>
          <a:lstStyle/>
          <a:p>
            <a:pPr algn="r">
              <a:lnSpc>
                <a:spcPts val="2237"/>
              </a:lnSpc>
            </a:pPr>
            <a:r>
              <a:rPr lang="en-US" sz="1945">
                <a:solidFill>
                  <a:srgbClr val="6A3D30"/>
                </a:solidFill>
                <a:latin typeface="Aileron"/>
                <a:ea typeface="Aileron"/>
                <a:cs typeface="Aileron"/>
                <a:sym typeface="Aileron"/>
              </a:rPr>
              <a:t>MODULE: PROBLEM SOLVING AND DECISION MAKING</a:t>
            </a:r>
          </a:p>
        </p:txBody>
      </p:sp>
      <p:sp>
        <p:nvSpPr>
          <p:cNvPr id="14" name="TextBox 14"/>
          <p:cNvSpPr txBox="1"/>
          <p:nvPr/>
        </p:nvSpPr>
        <p:spPr>
          <a:xfrm>
            <a:off x="11673550" y="9549998"/>
            <a:ext cx="6323925" cy="288512"/>
          </a:xfrm>
          <a:prstGeom prst="rect">
            <a:avLst/>
          </a:prstGeom>
        </p:spPr>
        <p:txBody>
          <a:bodyPr lIns="0" tIns="0" rIns="0" bIns="0" rtlCol="0" anchor="t">
            <a:spAutoFit/>
          </a:bodyPr>
          <a:lstStyle/>
          <a:p>
            <a:pPr algn="r">
              <a:lnSpc>
                <a:spcPts val="2237"/>
              </a:lnSpc>
            </a:pPr>
            <a:r>
              <a:rPr lang="en-US" sz="1945">
                <a:solidFill>
                  <a:srgbClr val="6A3D30"/>
                </a:solidFill>
                <a:latin typeface="Aileron"/>
                <a:ea typeface="Aileron"/>
                <a:cs typeface="Aileron"/>
                <a:sym typeface="Aileron"/>
              </a:rPr>
              <a:t>LECTURER NAME: CHIJIOKE UBA</a:t>
            </a:r>
          </a:p>
        </p:txBody>
      </p:sp>
      <p:sp>
        <p:nvSpPr>
          <p:cNvPr id="15" name="TextBox 15"/>
          <p:cNvSpPr txBox="1"/>
          <p:nvPr/>
        </p:nvSpPr>
        <p:spPr>
          <a:xfrm>
            <a:off x="1052525" y="9337686"/>
            <a:ext cx="3336885" cy="288512"/>
          </a:xfrm>
          <a:prstGeom prst="rect">
            <a:avLst/>
          </a:prstGeom>
        </p:spPr>
        <p:txBody>
          <a:bodyPr lIns="0" tIns="0" rIns="0" bIns="0" rtlCol="0" anchor="t">
            <a:spAutoFit/>
          </a:bodyPr>
          <a:lstStyle/>
          <a:p>
            <a:pPr algn="just">
              <a:lnSpc>
                <a:spcPts val="2237"/>
              </a:lnSpc>
            </a:pPr>
            <a:r>
              <a:rPr lang="en-US" sz="1945">
                <a:solidFill>
                  <a:srgbClr val="6A3D30"/>
                </a:solidFill>
                <a:latin typeface="Aileron"/>
                <a:ea typeface="Aileron"/>
                <a:cs typeface="Aileron"/>
                <a:sym typeface="Aileron"/>
              </a:rPr>
              <a:t>STUDENT NUMBER: 2435858</a:t>
            </a:r>
          </a:p>
        </p:txBody>
      </p:sp>
      <p:sp>
        <p:nvSpPr>
          <p:cNvPr id="16" name="TextBox 16"/>
          <p:cNvSpPr txBox="1"/>
          <p:nvPr/>
        </p:nvSpPr>
        <p:spPr>
          <a:xfrm>
            <a:off x="1052525" y="8972974"/>
            <a:ext cx="4845645" cy="288512"/>
          </a:xfrm>
          <a:prstGeom prst="rect">
            <a:avLst/>
          </a:prstGeom>
        </p:spPr>
        <p:txBody>
          <a:bodyPr lIns="0" tIns="0" rIns="0" bIns="0" rtlCol="0" anchor="t">
            <a:spAutoFit/>
          </a:bodyPr>
          <a:lstStyle/>
          <a:p>
            <a:pPr algn="just">
              <a:lnSpc>
                <a:spcPts val="2237"/>
              </a:lnSpc>
            </a:pPr>
            <a:r>
              <a:rPr lang="en-US" sz="1945">
                <a:solidFill>
                  <a:srgbClr val="6A3D30"/>
                </a:solidFill>
                <a:latin typeface="Aileron"/>
                <a:ea typeface="Aileron"/>
                <a:cs typeface="Aileron"/>
                <a:sym typeface="Aileron"/>
              </a:rPr>
              <a:t>STUDENT NAME: ZIYNEB MEHMED</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055" b="-143220"/>
            </a:stretch>
          </a:blipFill>
        </p:spPr>
        <p:txBody>
          <a:bodyPr/>
          <a:lstStyle/>
          <a:p>
            <a:endParaRPr lang="en-GB"/>
          </a:p>
        </p:txBody>
      </p:sp>
      <p:grpSp>
        <p:nvGrpSpPr>
          <p:cNvPr id="3" name="Group 3"/>
          <p:cNvGrpSpPr/>
          <p:nvPr/>
        </p:nvGrpSpPr>
        <p:grpSpPr>
          <a:xfrm rot="-539471">
            <a:off x="-398497" y="1357862"/>
            <a:ext cx="9959648" cy="3265406"/>
            <a:chOff x="0" y="0"/>
            <a:chExt cx="713615" cy="233968"/>
          </a:xfrm>
        </p:grpSpPr>
        <p:sp>
          <p:nvSpPr>
            <p:cNvPr id="4" name="Freeform 4"/>
            <p:cNvSpPr/>
            <p:nvPr/>
          </p:nvSpPr>
          <p:spPr>
            <a:xfrm>
              <a:off x="0" y="0"/>
              <a:ext cx="713615" cy="233968"/>
            </a:xfrm>
            <a:custGeom>
              <a:avLst/>
              <a:gdLst/>
              <a:ahLst/>
              <a:cxnLst/>
              <a:rect l="l" t="t" r="r" b="b"/>
              <a:pathLst>
                <a:path w="713615" h="233968">
                  <a:moveTo>
                    <a:pt x="356807" y="0"/>
                  </a:moveTo>
                  <a:cubicBezTo>
                    <a:pt x="159748" y="0"/>
                    <a:pt x="0" y="52376"/>
                    <a:pt x="0" y="116984"/>
                  </a:cubicBezTo>
                  <a:cubicBezTo>
                    <a:pt x="0" y="181593"/>
                    <a:pt x="159748" y="233968"/>
                    <a:pt x="356807" y="233968"/>
                  </a:cubicBezTo>
                  <a:cubicBezTo>
                    <a:pt x="553866" y="233968"/>
                    <a:pt x="713615" y="181593"/>
                    <a:pt x="713615" y="116984"/>
                  </a:cubicBezTo>
                  <a:cubicBezTo>
                    <a:pt x="713615" y="52376"/>
                    <a:pt x="553866" y="0"/>
                    <a:pt x="356807" y="0"/>
                  </a:cubicBezTo>
                  <a:close/>
                </a:path>
              </a:pathLst>
            </a:custGeom>
            <a:ln w="9525" cap="sq">
              <a:solidFill>
                <a:srgbClr val="6A3D30"/>
              </a:solidFill>
              <a:prstDash val="solid"/>
              <a:miter/>
            </a:ln>
          </p:spPr>
          <p:txBody>
            <a:bodyPr/>
            <a:lstStyle/>
            <a:p>
              <a:endParaRPr lang="en-GB"/>
            </a:p>
          </p:txBody>
        </p:sp>
        <p:sp>
          <p:nvSpPr>
            <p:cNvPr id="5" name="TextBox 5"/>
            <p:cNvSpPr txBox="1"/>
            <p:nvPr/>
          </p:nvSpPr>
          <p:spPr>
            <a:xfrm>
              <a:off x="66901" y="21935"/>
              <a:ext cx="579812" cy="190099"/>
            </a:xfrm>
            <a:prstGeom prst="rect">
              <a:avLst/>
            </a:prstGeom>
          </p:spPr>
          <p:txBody>
            <a:bodyPr lIns="55986" tIns="55986" rIns="55986" bIns="55986" rtlCol="0" anchor="ctr"/>
            <a:lstStyle/>
            <a:p>
              <a:pPr algn="ctr">
                <a:lnSpc>
                  <a:spcPts val="2937"/>
                </a:lnSpc>
              </a:pPr>
              <a:endParaRPr/>
            </a:p>
          </p:txBody>
        </p:sp>
      </p:grpSp>
      <p:sp>
        <p:nvSpPr>
          <p:cNvPr id="6" name="Freeform 6"/>
          <p:cNvSpPr/>
          <p:nvPr/>
        </p:nvSpPr>
        <p:spPr>
          <a:xfrm>
            <a:off x="7964910" y="4018210"/>
            <a:ext cx="922732" cy="900817"/>
          </a:xfrm>
          <a:custGeom>
            <a:avLst/>
            <a:gdLst/>
            <a:ahLst/>
            <a:cxnLst/>
            <a:rect l="l" t="t" r="r" b="b"/>
            <a:pathLst>
              <a:path w="922732" h="900817">
                <a:moveTo>
                  <a:pt x="0" y="0"/>
                </a:moveTo>
                <a:lnTo>
                  <a:pt x="922732" y="0"/>
                </a:lnTo>
                <a:lnTo>
                  <a:pt x="922732" y="900817"/>
                </a:lnTo>
                <a:lnTo>
                  <a:pt x="0" y="90081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7" name="Freeform 7"/>
          <p:cNvSpPr/>
          <p:nvPr/>
        </p:nvSpPr>
        <p:spPr>
          <a:xfrm>
            <a:off x="7964910" y="5244910"/>
            <a:ext cx="922732" cy="900817"/>
          </a:xfrm>
          <a:custGeom>
            <a:avLst/>
            <a:gdLst/>
            <a:ahLst/>
            <a:cxnLst/>
            <a:rect l="l" t="t" r="r" b="b"/>
            <a:pathLst>
              <a:path w="922732" h="900817">
                <a:moveTo>
                  <a:pt x="0" y="0"/>
                </a:moveTo>
                <a:lnTo>
                  <a:pt x="922732" y="0"/>
                </a:lnTo>
                <a:lnTo>
                  <a:pt x="922732" y="900817"/>
                </a:lnTo>
                <a:lnTo>
                  <a:pt x="0" y="90081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8" name="Freeform 8"/>
          <p:cNvSpPr/>
          <p:nvPr/>
        </p:nvSpPr>
        <p:spPr>
          <a:xfrm>
            <a:off x="7964910" y="7699360"/>
            <a:ext cx="922732" cy="900817"/>
          </a:xfrm>
          <a:custGeom>
            <a:avLst/>
            <a:gdLst/>
            <a:ahLst/>
            <a:cxnLst/>
            <a:rect l="l" t="t" r="r" b="b"/>
            <a:pathLst>
              <a:path w="922732" h="900817">
                <a:moveTo>
                  <a:pt x="0" y="0"/>
                </a:moveTo>
                <a:lnTo>
                  <a:pt x="922732" y="0"/>
                </a:lnTo>
                <a:lnTo>
                  <a:pt x="922732" y="900817"/>
                </a:lnTo>
                <a:lnTo>
                  <a:pt x="0" y="90081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Freeform 9"/>
          <p:cNvSpPr/>
          <p:nvPr/>
        </p:nvSpPr>
        <p:spPr>
          <a:xfrm>
            <a:off x="7964910" y="6472135"/>
            <a:ext cx="922732" cy="900817"/>
          </a:xfrm>
          <a:custGeom>
            <a:avLst/>
            <a:gdLst/>
            <a:ahLst/>
            <a:cxnLst/>
            <a:rect l="l" t="t" r="r" b="b"/>
            <a:pathLst>
              <a:path w="922732" h="900817">
                <a:moveTo>
                  <a:pt x="0" y="0"/>
                </a:moveTo>
                <a:lnTo>
                  <a:pt x="922732" y="0"/>
                </a:lnTo>
                <a:lnTo>
                  <a:pt x="922732" y="900817"/>
                </a:lnTo>
                <a:lnTo>
                  <a:pt x="0" y="90081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0" name="Freeform 10"/>
          <p:cNvSpPr/>
          <p:nvPr/>
        </p:nvSpPr>
        <p:spPr>
          <a:xfrm>
            <a:off x="7964910" y="8926585"/>
            <a:ext cx="922732" cy="900817"/>
          </a:xfrm>
          <a:custGeom>
            <a:avLst/>
            <a:gdLst/>
            <a:ahLst/>
            <a:cxnLst/>
            <a:rect l="l" t="t" r="r" b="b"/>
            <a:pathLst>
              <a:path w="922732" h="900817">
                <a:moveTo>
                  <a:pt x="0" y="0"/>
                </a:moveTo>
                <a:lnTo>
                  <a:pt x="922732" y="0"/>
                </a:lnTo>
                <a:lnTo>
                  <a:pt x="922732" y="900817"/>
                </a:lnTo>
                <a:lnTo>
                  <a:pt x="0" y="900817"/>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rot="-349739">
            <a:off x="-66318" y="6220579"/>
            <a:ext cx="5088317" cy="3858378"/>
          </a:xfrm>
          <a:custGeom>
            <a:avLst/>
            <a:gdLst/>
            <a:ahLst/>
            <a:cxnLst/>
            <a:rect l="l" t="t" r="r" b="b"/>
            <a:pathLst>
              <a:path w="5088317" h="3858378">
                <a:moveTo>
                  <a:pt x="0" y="0"/>
                </a:moveTo>
                <a:lnTo>
                  <a:pt x="5088316" y="0"/>
                </a:lnTo>
                <a:lnTo>
                  <a:pt x="5088316" y="3858379"/>
                </a:lnTo>
                <a:lnTo>
                  <a:pt x="0" y="3858379"/>
                </a:lnTo>
                <a:lnTo>
                  <a:pt x="0" y="0"/>
                </a:lnTo>
                <a:close/>
              </a:path>
            </a:pathLst>
          </a:custGeom>
          <a:blipFill>
            <a:blip r:embed="rId4"/>
            <a:stretch>
              <a:fillRect l="-74943" t="-38609" r="-10828" b="-24616"/>
            </a:stretch>
          </a:blipFill>
        </p:spPr>
        <p:txBody>
          <a:bodyPr/>
          <a:lstStyle/>
          <a:p>
            <a:endParaRPr lang="en-GB"/>
          </a:p>
        </p:txBody>
      </p:sp>
      <p:sp>
        <p:nvSpPr>
          <p:cNvPr id="12" name="TextBox 12"/>
          <p:cNvSpPr txBox="1"/>
          <p:nvPr/>
        </p:nvSpPr>
        <p:spPr>
          <a:xfrm>
            <a:off x="0" y="1672885"/>
            <a:ext cx="9937741" cy="2774956"/>
          </a:xfrm>
          <a:prstGeom prst="rect">
            <a:avLst/>
          </a:prstGeom>
        </p:spPr>
        <p:txBody>
          <a:bodyPr lIns="0" tIns="0" rIns="0" bIns="0" rtlCol="0" anchor="t">
            <a:spAutoFit/>
          </a:bodyPr>
          <a:lstStyle/>
          <a:p>
            <a:pPr marL="0" lvl="0" indent="0" algn="ctr">
              <a:lnSpc>
                <a:spcPts val="16880"/>
              </a:lnSpc>
            </a:pPr>
            <a:r>
              <a:rPr lang="en-US" sz="20337" spc="-1362">
                <a:solidFill>
                  <a:srgbClr val="6A3D30"/>
                </a:solidFill>
                <a:latin typeface="Times New Roman MT Condensed"/>
                <a:ea typeface="Times New Roman MT Condensed"/>
                <a:cs typeface="Times New Roman MT Condensed"/>
                <a:sym typeface="Times New Roman MT Condensed"/>
              </a:rPr>
              <a:t>Structure</a:t>
            </a:r>
          </a:p>
        </p:txBody>
      </p:sp>
      <p:sp>
        <p:nvSpPr>
          <p:cNvPr id="13" name="TextBox 13"/>
          <p:cNvSpPr txBox="1"/>
          <p:nvPr/>
        </p:nvSpPr>
        <p:spPr>
          <a:xfrm>
            <a:off x="9351413" y="4437431"/>
            <a:ext cx="8004540" cy="481596"/>
          </a:xfrm>
          <a:prstGeom prst="rect">
            <a:avLst/>
          </a:prstGeom>
        </p:spPr>
        <p:txBody>
          <a:bodyPr lIns="0" tIns="0" rIns="0" bIns="0" rtlCol="0" anchor="t">
            <a:spAutoFit/>
          </a:bodyPr>
          <a:lstStyle/>
          <a:p>
            <a:pPr algn="l">
              <a:lnSpc>
                <a:spcPts val="3863"/>
              </a:lnSpc>
            </a:pPr>
            <a:r>
              <a:rPr lang="en-US" sz="3359">
                <a:solidFill>
                  <a:srgbClr val="6A3D30"/>
                </a:solidFill>
                <a:latin typeface="Roboto Mono"/>
                <a:ea typeface="Roboto Mono"/>
                <a:cs typeface="Roboto Mono"/>
                <a:sym typeface="Roboto Mono"/>
              </a:rPr>
              <a:t>Overview of Basil's Bakery</a:t>
            </a:r>
          </a:p>
        </p:txBody>
      </p:sp>
      <p:sp>
        <p:nvSpPr>
          <p:cNvPr id="14" name="TextBox 14"/>
          <p:cNvSpPr txBox="1"/>
          <p:nvPr/>
        </p:nvSpPr>
        <p:spPr>
          <a:xfrm>
            <a:off x="9351413" y="5664131"/>
            <a:ext cx="8004540" cy="481596"/>
          </a:xfrm>
          <a:prstGeom prst="rect">
            <a:avLst/>
          </a:prstGeom>
        </p:spPr>
        <p:txBody>
          <a:bodyPr lIns="0" tIns="0" rIns="0" bIns="0" rtlCol="0" anchor="t">
            <a:spAutoFit/>
          </a:bodyPr>
          <a:lstStyle/>
          <a:p>
            <a:pPr algn="l">
              <a:lnSpc>
                <a:spcPts val="3863"/>
              </a:lnSpc>
            </a:pPr>
            <a:r>
              <a:rPr lang="en-US" sz="3359">
                <a:solidFill>
                  <a:srgbClr val="6A3D30"/>
                </a:solidFill>
                <a:latin typeface="Roboto Mono"/>
                <a:ea typeface="Roboto Mono"/>
                <a:cs typeface="Roboto Mono"/>
                <a:sym typeface="Roboto Mono"/>
              </a:rPr>
              <a:t>Factors Influencing Sales</a:t>
            </a:r>
          </a:p>
        </p:txBody>
      </p:sp>
      <p:sp>
        <p:nvSpPr>
          <p:cNvPr id="15" name="TextBox 15"/>
          <p:cNvSpPr txBox="1"/>
          <p:nvPr/>
        </p:nvSpPr>
        <p:spPr>
          <a:xfrm>
            <a:off x="9351413" y="8118581"/>
            <a:ext cx="8004540" cy="481596"/>
          </a:xfrm>
          <a:prstGeom prst="rect">
            <a:avLst/>
          </a:prstGeom>
        </p:spPr>
        <p:txBody>
          <a:bodyPr lIns="0" tIns="0" rIns="0" bIns="0" rtlCol="0" anchor="t">
            <a:spAutoFit/>
          </a:bodyPr>
          <a:lstStyle/>
          <a:p>
            <a:pPr algn="l">
              <a:lnSpc>
                <a:spcPts val="3863"/>
              </a:lnSpc>
            </a:pPr>
            <a:r>
              <a:rPr lang="en-US" sz="3359">
                <a:solidFill>
                  <a:srgbClr val="6A3D30"/>
                </a:solidFill>
                <a:latin typeface="Roboto Mono"/>
                <a:ea typeface="Roboto Mono"/>
                <a:cs typeface="Roboto Mono"/>
                <a:sym typeface="Roboto Mono"/>
              </a:rPr>
              <a:t>Key findings </a:t>
            </a:r>
          </a:p>
        </p:txBody>
      </p:sp>
      <p:sp>
        <p:nvSpPr>
          <p:cNvPr id="16" name="TextBox 16"/>
          <p:cNvSpPr txBox="1"/>
          <p:nvPr/>
        </p:nvSpPr>
        <p:spPr>
          <a:xfrm>
            <a:off x="9351413" y="6500710"/>
            <a:ext cx="8004540" cy="970436"/>
          </a:xfrm>
          <a:prstGeom prst="rect">
            <a:avLst/>
          </a:prstGeom>
        </p:spPr>
        <p:txBody>
          <a:bodyPr lIns="0" tIns="0" rIns="0" bIns="0" rtlCol="0" anchor="t">
            <a:spAutoFit/>
          </a:bodyPr>
          <a:lstStyle/>
          <a:p>
            <a:pPr algn="l">
              <a:lnSpc>
                <a:spcPts val="3863"/>
              </a:lnSpc>
            </a:pPr>
            <a:r>
              <a:rPr lang="en-US" sz="3359">
                <a:solidFill>
                  <a:srgbClr val="6A3D30"/>
                </a:solidFill>
                <a:latin typeface="Roboto Mono"/>
                <a:ea typeface="Roboto Mono"/>
                <a:cs typeface="Roboto Mono"/>
                <a:sym typeface="Roboto Mono"/>
              </a:rPr>
              <a:t>Diagnosing the Challenge: PESTEL and Fishbone analysis</a:t>
            </a:r>
          </a:p>
        </p:txBody>
      </p:sp>
      <p:sp>
        <p:nvSpPr>
          <p:cNvPr id="17" name="TextBox 17"/>
          <p:cNvSpPr txBox="1"/>
          <p:nvPr/>
        </p:nvSpPr>
        <p:spPr>
          <a:xfrm>
            <a:off x="9351413" y="9245300"/>
            <a:ext cx="8004540" cy="481596"/>
          </a:xfrm>
          <a:prstGeom prst="rect">
            <a:avLst/>
          </a:prstGeom>
        </p:spPr>
        <p:txBody>
          <a:bodyPr lIns="0" tIns="0" rIns="0" bIns="0" rtlCol="0" anchor="t">
            <a:spAutoFit/>
          </a:bodyPr>
          <a:lstStyle/>
          <a:p>
            <a:pPr algn="l">
              <a:lnSpc>
                <a:spcPts val="3863"/>
              </a:lnSpc>
            </a:pPr>
            <a:r>
              <a:rPr lang="en-US" sz="3359">
                <a:solidFill>
                  <a:srgbClr val="6A3D30"/>
                </a:solidFill>
                <a:latin typeface="Roboto Mono"/>
                <a:ea typeface="Roboto Mono"/>
                <a:cs typeface="Roboto Mono"/>
                <a:sym typeface="Roboto Mono"/>
              </a:rPr>
              <a:t>Conclusions and recommendations</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055" b="-143220"/>
            </a:stretch>
          </a:blipFill>
        </p:spPr>
        <p:txBody>
          <a:bodyPr/>
          <a:lstStyle/>
          <a:p>
            <a:endParaRPr lang="en-GB"/>
          </a:p>
        </p:txBody>
      </p:sp>
      <p:grpSp>
        <p:nvGrpSpPr>
          <p:cNvPr id="3" name="Group 3"/>
          <p:cNvGrpSpPr/>
          <p:nvPr/>
        </p:nvGrpSpPr>
        <p:grpSpPr>
          <a:xfrm rot="-539471">
            <a:off x="193973" y="758197"/>
            <a:ext cx="9959648" cy="3265406"/>
            <a:chOff x="0" y="0"/>
            <a:chExt cx="713615" cy="233968"/>
          </a:xfrm>
        </p:grpSpPr>
        <p:sp>
          <p:nvSpPr>
            <p:cNvPr id="4" name="Freeform 4"/>
            <p:cNvSpPr/>
            <p:nvPr/>
          </p:nvSpPr>
          <p:spPr>
            <a:xfrm>
              <a:off x="0" y="0"/>
              <a:ext cx="713615" cy="233968"/>
            </a:xfrm>
            <a:custGeom>
              <a:avLst/>
              <a:gdLst/>
              <a:ahLst/>
              <a:cxnLst/>
              <a:rect l="l" t="t" r="r" b="b"/>
              <a:pathLst>
                <a:path w="713615" h="233968">
                  <a:moveTo>
                    <a:pt x="356807" y="0"/>
                  </a:moveTo>
                  <a:cubicBezTo>
                    <a:pt x="159748" y="0"/>
                    <a:pt x="0" y="52376"/>
                    <a:pt x="0" y="116984"/>
                  </a:cubicBezTo>
                  <a:cubicBezTo>
                    <a:pt x="0" y="181593"/>
                    <a:pt x="159748" y="233968"/>
                    <a:pt x="356807" y="233968"/>
                  </a:cubicBezTo>
                  <a:cubicBezTo>
                    <a:pt x="553866" y="233968"/>
                    <a:pt x="713615" y="181593"/>
                    <a:pt x="713615" y="116984"/>
                  </a:cubicBezTo>
                  <a:cubicBezTo>
                    <a:pt x="713615" y="52376"/>
                    <a:pt x="553866" y="0"/>
                    <a:pt x="356807" y="0"/>
                  </a:cubicBezTo>
                  <a:close/>
                </a:path>
              </a:pathLst>
            </a:custGeom>
            <a:ln w="9525" cap="sq">
              <a:solidFill>
                <a:srgbClr val="6A3D30"/>
              </a:solidFill>
              <a:prstDash val="solid"/>
              <a:miter/>
            </a:ln>
          </p:spPr>
          <p:txBody>
            <a:bodyPr/>
            <a:lstStyle/>
            <a:p>
              <a:endParaRPr lang="en-GB"/>
            </a:p>
          </p:txBody>
        </p:sp>
        <p:sp>
          <p:nvSpPr>
            <p:cNvPr id="5" name="TextBox 5"/>
            <p:cNvSpPr txBox="1"/>
            <p:nvPr/>
          </p:nvSpPr>
          <p:spPr>
            <a:xfrm>
              <a:off x="66901" y="21935"/>
              <a:ext cx="579812" cy="190099"/>
            </a:xfrm>
            <a:prstGeom prst="rect">
              <a:avLst/>
            </a:prstGeom>
          </p:spPr>
          <p:txBody>
            <a:bodyPr lIns="55986" tIns="55986" rIns="55986" bIns="55986" rtlCol="0" anchor="ctr"/>
            <a:lstStyle/>
            <a:p>
              <a:pPr algn="ctr">
                <a:lnSpc>
                  <a:spcPts val="2937"/>
                </a:lnSpc>
              </a:pPr>
              <a:endParaRPr/>
            </a:p>
          </p:txBody>
        </p:sp>
      </p:grpSp>
      <p:sp>
        <p:nvSpPr>
          <p:cNvPr id="6" name="Freeform 6"/>
          <p:cNvSpPr/>
          <p:nvPr/>
        </p:nvSpPr>
        <p:spPr>
          <a:xfrm>
            <a:off x="11897303" y="2503446"/>
            <a:ext cx="3639510" cy="6322104"/>
          </a:xfrm>
          <a:custGeom>
            <a:avLst/>
            <a:gdLst/>
            <a:ahLst/>
            <a:cxnLst/>
            <a:rect l="l" t="t" r="r" b="b"/>
            <a:pathLst>
              <a:path w="3639510" h="6322104">
                <a:moveTo>
                  <a:pt x="0" y="0"/>
                </a:moveTo>
                <a:lnTo>
                  <a:pt x="3639510" y="0"/>
                </a:lnTo>
                <a:lnTo>
                  <a:pt x="3639510" y="6322104"/>
                </a:lnTo>
                <a:lnTo>
                  <a:pt x="0" y="6322104"/>
                </a:lnTo>
                <a:lnTo>
                  <a:pt x="0" y="0"/>
                </a:lnTo>
                <a:close/>
              </a:path>
            </a:pathLst>
          </a:custGeom>
          <a:blipFill>
            <a:blip>
              <a:extLst>
                <a:ext uri="{96DAC541-7B7A-43D3-8B79-37D633B846F1}">
                  <asvg:svgBlip xmlns:asvg="http://schemas.microsoft.com/office/drawing/2016/SVG/main" r:embed="rId3"/>
                </a:ext>
              </a:extLst>
            </a:blip>
            <a:stretch>
              <a:fillRect b="-12878"/>
            </a:stretch>
          </a:blipFill>
        </p:spPr>
        <p:txBody>
          <a:bodyPr/>
          <a:lstStyle/>
          <a:p>
            <a:endParaRPr lang="en-GB"/>
          </a:p>
        </p:txBody>
      </p:sp>
      <p:sp>
        <p:nvSpPr>
          <p:cNvPr id="7" name="TextBox 7"/>
          <p:cNvSpPr txBox="1"/>
          <p:nvPr/>
        </p:nvSpPr>
        <p:spPr>
          <a:xfrm>
            <a:off x="409852" y="1328271"/>
            <a:ext cx="9937741" cy="2774956"/>
          </a:xfrm>
          <a:prstGeom prst="rect">
            <a:avLst/>
          </a:prstGeom>
        </p:spPr>
        <p:txBody>
          <a:bodyPr lIns="0" tIns="0" rIns="0" bIns="0" rtlCol="0" anchor="t">
            <a:spAutoFit/>
          </a:bodyPr>
          <a:lstStyle/>
          <a:p>
            <a:pPr marL="0" lvl="0" indent="0" algn="ctr">
              <a:lnSpc>
                <a:spcPts val="16880"/>
              </a:lnSpc>
            </a:pPr>
            <a:r>
              <a:rPr lang="en-US" sz="20337" spc="-1362">
                <a:solidFill>
                  <a:srgbClr val="6A3D30"/>
                </a:solidFill>
                <a:latin typeface="Times New Roman MT Condensed"/>
                <a:ea typeface="Times New Roman MT Condensed"/>
                <a:cs typeface="Times New Roman MT Condensed"/>
                <a:sym typeface="Times New Roman MT Condensed"/>
              </a:rPr>
              <a:t>Overview</a:t>
            </a:r>
          </a:p>
        </p:txBody>
      </p:sp>
      <p:sp>
        <p:nvSpPr>
          <p:cNvPr id="8" name="TextBox 8"/>
          <p:cNvSpPr txBox="1"/>
          <p:nvPr/>
        </p:nvSpPr>
        <p:spPr>
          <a:xfrm>
            <a:off x="11377880" y="2329301"/>
            <a:ext cx="1926362" cy="841191"/>
          </a:xfrm>
          <a:prstGeom prst="rect">
            <a:avLst/>
          </a:prstGeom>
        </p:spPr>
        <p:txBody>
          <a:bodyPr lIns="0" tIns="0" rIns="0" bIns="0" rtlCol="0" anchor="t">
            <a:spAutoFit/>
          </a:bodyPr>
          <a:lstStyle/>
          <a:p>
            <a:pPr algn="r">
              <a:lnSpc>
                <a:spcPts val="2237"/>
              </a:lnSpc>
            </a:pPr>
            <a:r>
              <a:rPr lang="en-US" sz="1945" b="1">
                <a:solidFill>
                  <a:srgbClr val="6A3D30"/>
                </a:solidFill>
                <a:latin typeface="Aileron Bold"/>
                <a:ea typeface="Aileron Bold"/>
                <a:cs typeface="Aileron Bold"/>
                <a:sym typeface="Aileron Bold"/>
              </a:rPr>
              <a:t>2015</a:t>
            </a:r>
          </a:p>
          <a:p>
            <a:pPr algn="r">
              <a:lnSpc>
                <a:spcPts val="2237"/>
              </a:lnSpc>
            </a:pPr>
            <a:r>
              <a:rPr lang="en-US" sz="1945">
                <a:solidFill>
                  <a:srgbClr val="6A3D30"/>
                </a:solidFill>
                <a:latin typeface="Aileron"/>
                <a:ea typeface="Aileron"/>
                <a:cs typeface="Aileron"/>
                <a:sym typeface="Aileron"/>
              </a:rPr>
              <a:t>BAKERY OPENS </a:t>
            </a:r>
          </a:p>
          <a:p>
            <a:pPr algn="r">
              <a:lnSpc>
                <a:spcPts val="2237"/>
              </a:lnSpc>
            </a:pPr>
            <a:endParaRPr lang="en-US" sz="1945">
              <a:solidFill>
                <a:srgbClr val="6A3D30"/>
              </a:solidFill>
              <a:latin typeface="Aileron"/>
              <a:ea typeface="Aileron"/>
              <a:cs typeface="Aileron"/>
              <a:sym typeface="Aileron"/>
            </a:endParaRPr>
          </a:p>
        </p:txBody>
      </p:sp>
      <p:sp>
        <p:nvSpPr>
          <p:cNvPr id="9" name="TextBox 9"/>
          <p:cNvSpPr txBox="1"/>
          <p:nvPr/>
        </p:nvSpPr>
        <p:spPr>
          <a:xfrm>
            <a:off x="15645086" y="3170492"/>
            <a:ext cx="1926362" cy="1393749"/>
          </a:xfrm>
          <a:prstGeom prst="rect">
            <a:avLst/>
          </a:prstGeom>
        </p:spPr>
        <p:txBody>
          <a:bodyPr lIns="0" tIns="0" rIns="0" bIns="0" rtlCol="0" anchor="t">
            <a:spAutoFit/>
          </a:bodyPr>
          <a:lstStyle/>
          <a:p>
            <a:pPr algn="l">
              <a:lnSpc>
                <a:spcPts val="2237"/>
              </a:lnSpc>
            </a:pPr>
            <a:r>
              <a:rPr lang="en-US" sz="1945" b="1">
                <a:solidFill>
                  <a:srgbClr val="6A3D30"/>
                </a:solidFill>
                <a:latin typeface="Aileron Bold"/>
                <a:ea typeface="Aileron Bold"/>
                <a:cs typeface="Aileron Bold"/>
                <a:sym typeface="Aileron Bold"/>
              </a:rPr>
              <a:t>2016-2019</a:t>
            </a:r>
          </a:p>
          <a:p>
            <a:pPr algn="l">
              <a:lnSpc>
                <a:spcPts val="2237"/>
              </a:lnSpc>
            </a:pPr>
            <a:r>
              <a:rPr lang="en-US" sz="1945">
                <a:solidFill>
                  <a:srgbClr val="6A3D30"/>
                </a:solidFill>
                <a:latin typeface="Aileron"/>
                <a:ea typeface="Aileron"/>
                <a:cs typeface="Aileron"/>
                <a:sym typeface="Aileron"/>
              </a:rPr>
              <a:t>STRONG ANUAL GROWTH IN SALES AND FOOTFALL</a:t>
            </a:r>
          </a:p>
        </p:txBody>
      </p:sp>
      <p:sp>
        <p:nvSpPr>
          <p:cNvPr id="10" name="TextBox 10"/>
          <p:cNvSpPr txBox="1"/>
          <p:nvPr/>
        </p:nvSpPr>
        <p:spPr>
          <a:xfrm>
            <a:off x="9863032" y="4960870"/>
            <a:ext cx="1926362" cy="841191"/>
          </a:xfrm>
          <a:prstGeom prst="rect">
            <a:avLst/>
          </a:prstGeom>
        </p:spPr>
        <p:txBody>
          <a:bodyPr lIns="0" tIns="0" rIns="0" bIns="0" rtlCol="0" anchor="t">
            <a:spAutoFit/>
          </a:bodyPr>
          <a:lstStyle/>
          <a:p>
            <a:pPr algn="r">
              <a:lnSpc>
                <a:spcPts val="2237"/>
              </a:lnSpc>
            </a:pPr>
            <a:r>
              <a:rPr lang="en-US" sz="1945" b="1">
                <a:solidFill>
                  <a:srgbClr val="6A3D30"/>
                </a:solidFill>
                <a:latin typeface="Aileron Bold"/>
                <a:ea typeface="Aileron Bold"/>
                <a:cs typeface="Aileron Bold"/>
                <a:sym typeface="Aileron Bold"/>
              </a:rPr>
              <a:t>2020</a:t>
            </a:r>
          </a:p>
          <a:p>
            <a:pPr algn="r">
              <a:lnSpc>
                <a:spcPts val="2237"/>
              </a:lnSpc>
            </a:pPr>
            <a:r>
              <a:rPr lang="en-US" sz="1945">
                <a:solidFill>
                  <a:srgbClr val="6A3D30"/>
                </a:solidFill>
                <a:latin typeface="Aileron"/>
                <a:ea typeface="Aileron"/>
                <a:cs typeface="Aileron"/>
                <a:sym typeface="Aileron"/>
              </a:rPr>
              <a:t>COVID LOCKDOWN</a:t>
            </a:r>
          </a:p>
        </p:txBody>
      </p:sp>
      <p:sp>
        <p:nvSpPr>
          <p:cNvPr id="11" name="TextBox 11"/>
          <p:cNvSpPr txBox="1"/>
          <p:nvPr/>
        </p:nvSpPr>
        <p:spPr>
          <a:xfrm>
            <a:off x="15645086" y="6672548"/>
            <a:ext cx="1926362" cy="841191"/>
          </a:xfrm>
          <a:prstGeom prst="rect">
            <a:avLst/>
          </a:prstGeom>
        </p:spPr>
        <p:txBody>
          <a:bodyPr lIns="0" tIns="0" rIns="0" bIns="0" rtlCol="0" anchor="t">
            <a:spAutoFit/>
          </a:bodyPr>
          <a:lstStyle/>
          <a:p>
            <a:pPr algn="l">
              <a:lnSpc>
                <a:spcPts val="2237"/>
              </a:lnSpc>
            </a:pPr>
            <a:r>
              <a:rPr lang="en-US" sz="1945" b="1">
                <a:solidFill>
                  <a:srgbClr val="6A3D30"/>
                </a:solidFill>
                <a:latin typeface="Aileron Bold"/>
                <a:ea typeface="Aileron Bold"/>
                <a:cs typeface="Aileron Bold"/>
                <a:sym typeface="Aileron Bold"/>
              </a:rPr>
              <a:t>2021-2022</a:t>
            </a:r>
          </a:p>
          <a:p>
            <a:pPr algn="l">
              <a:lnSpc>
                <a:spcPts val="2237"/>
              </a:lnSpc>
            </a:pPr>
            <a:r>
              <a:rPr lang="en-US" sz="1945">
                <a:solidFill>
                  <a:srgbClr val="6A3D30"/>
                </a:solidFill>
                <a:latin typeface="Aileron"/>
                <a:ea typeface="Aileron"/>
                <a:cs typeface="Aileron"/>
                <a:sym typeface="Aileron"/>
              </a:rPr>
              <a:t>PARTIAL RECOVERY</a:t>
            </a:r>
          </a:p>
        </p:txBody>
      </p:sp>
      <p:sp>
        <p:nvSpPr>
          <p:cNvPr id="12" name="TextBox 12"/>
          <p:cNvSpPr txBox="1"/>
          <p:nvPr/>
        </p:nvSpPr>
        <p:spPr>
          <a:xfrm>
            <a:off x="12050333" y="8825550"/>
            <a:ext cx="1926362" cy="564911"/>
          </a:xfrm>
          <a:prstGeom prst="rect">
            <a:avLst/>
          </a:prstGeom>
        </p:spPr>
        <p:txBody>
          <a:bodyPr lIns="0" tIns="0" rIns="0" bIns="0" rtlCol="0" anchor="t">
            <a:spAutoFit/>
          </a:bodyPr>
          <a:lstStyle/>
          <a:p>
            <a:pPr algn="l">
              <a:lnSpc>
                <a:spcPts val="2237"/>
              </a:lnSpc>
            </a:pPr>
            <a:r>
              <a:rPr lang="en-US" sz="1945" b="1">
                <a:solidFill>
                  <a:srgbClr val="6A3D30"/>
                </a:solidFill>
                <a:latin typeface="Aileron Bold"/>
                <a:ea typeface="Aileron Bold"/>
                <a:cs typeface="Aileron Bold"/>
                <a:sym typeface="Aileron Bold"/>
              </a:rPr>
              <a:t>2023-2025</a:t>
            </a:r>
          </a:p>
          <a:p>
            <a:pPr algn="l">
              <a:lnSpc>
                <a:spcPts val="2237"/>
              </a:lnSpc>
            </a:pPr>
            <a:r>
              <a:rPr lang="en-US" sz="1945">
                <a:solidFill>
                  <a:srgbClr val="6A3D30"/>
                </a:solidFill>
                <a:latin typeface="Aileron"/>
                <a:ea typeface="Aileron"/>
                <a:cs typeface="Aileron"/>
                <a:sym typeface="Aileron"/>
              </a:rPr>
              <a:t>STAGNATION</a:t>
            </a:r>
          </a:p>
        </p:txBody>
      </p:sp>
      <p:sp>
        <p:nvSpPr>
          <p:cNvPr id="13" name="TextBox 13"/>
          <p:cNvSpPr txBox="1"/>
          <p:nvPr/>
        </p:nvSpPr>
        <p:spPr>
          <a:xfrm>
            <a:off x="642376" y="5983036"/>
            <a:ext cx="8702020" cy="2498865"/>
          </a:xfrm>
          <a:prstGeom prst="rect">
            <a:avLst/>
          </a:prstGeom>
        </p:spPr>
        <p:txBody>
          <a:bodyPr lIns="0" tIns="0" rIns="0" bIns="0" rtlCol="0" anchor="t">
            <a:spAutoFit/>
          </a:bodyPr>
          <a:lstStyle/>
          <a:p>
            <a:pPr algn="l">
              <a:lnSpc>
                <a:spcPts val="2237"/>
              </a:lnSpc>
              <a:spcBef>
                <a:spcPct val="0"/>
              </a:spcBef>
            </a:pPr>
            <a:endParaRPr/>
          </a:p>
          <a:p>
            <a:pPr marL="420009" lvl="1" indent="-210005" algn="l">
              <a:lnSpc>
                <a:spcPts val="2237"/>
              </a:lnSpc>
              <a:buFont typeface="Arial"/>
              <a:buChar char="•"/>
            </a:pPr>
            <a:r>
              <a:rPr lang="en-US" sz="1945">
                <a:solidFill>
                  <a:srgbClr val="6A3D30"/>
                </a:solidFill>
                <a:latin typeface="Aileron"/>
                <a:ea typeface="Aileron"/>
                <a:cs typeface="Aileron"/>
                <a:sym typeface="Aileron"/>
              </a:rPr>
              <a:t>INDEPENDENT ARTISAN BAKERY LOCATED IN COVENTRY, UK.</a:t>
            </a:r>
          </a:p>
          <a:p>
            <a:pPr marL="420009" lvl="1" indent="-210005" algn="l">
              <a:lnSpc>
                <a:spcPts val="2237"/>
              </a:lnSpc>
              <a:buFont typeface="Arial"/>
              <a:buChar char="•"/>
            </a:pPr>
            <a:r>
              <a:rPr lang="en-US" sz="1945">
                <a:solidFill>
                  <a:srgbClr val="6A3D30"/>
                </a:solidFill>
                <a:latin typeface="Aileron"/>
                <a:ea typeface="Aileron"/>
                <a:cs typeface="Aileron"/>
                <a:sym typeface="Aileron"/>
              </a:rPr>
              <a:t>ESTABLISHED IN 2015 BY BASIL, AN EXPERIENCED BAKER.</a:t>
            </a:r>
          </a:p>
          <a:p>
            <a:pPr marL="420009" lvl="1" indent="-210005" algn="l">
              <a:lnSpc>
                <a:spcPts val="2237"/>
              </a:lnSpc>
              <a:buFont typeface="Arial"/>
              <a:buChar char="•"/>
            </a:pPr>
            <a:r>
              <a:rPr lang="en-US" sz="1945">
                <a:solidFill>
                  <a:srgbClr val="6A3D30"/>
                </a:solidFill>
                <a:latin typeface="Aileron"/>
                <a:ea typeface="Aileron"/>
                <a:cs typeface="Aileron"/>
                <a:sym typeface="Aileron"/>
              </a:rPr>
              <a:t>SPECIALISES IN CONTEMPORARY CAKES, PASTRIES AND BREADS.</a:t>
            </a:r>
          </a:p>
          <a:p>
            <a:pPr marL="420009" lvl="1" indent="-210005" algn="l">
              <a:lnSpc>
                <a:spcPts val="2237"/>
              </a:lnSpc>
              <a:buFont typeface="Arial"/>
              <a:buChar char="•"/>
            </a:pPr>
            <a:r>
              <a:rPr lang="en-US" sz="1945">
                <a:solidFill>
                  <a:srgbClr val="6A3D30"/>
                </a:solidFill>
                <a:latin typeface="Aileron"/>
                <a:ea typeface="Aileron"/>
                <a:cs typeface="Aileron"/>
                <a:sym typeface="Aileron"/>
              </a:rPr>
              <a:t>USES HIGH-QUALITY ORGANIC INGREDIENTS.</a:t>
            </a:r>
          </a:p>
          <a:p>
            <a:pPr marL="420009" lvl="1" indent="-210005" algn="l">
              <a:lnSpc>
                <a:spcPts val="2237"/>
              </a:lnSpc>
              <a:buFont typeface="Arial"/>
              <a:buChar char="•"/>
            </a:pPr>
            <a:r>
              <a:rPr lang="en-US" sz="1945">
                <a:solidFill>
                  <a:srgbClr val="6A3D30"/>
                </a:solidFill>
                <a:latin typeface="Aileron"/>
                <a:ea typeface="Aileron"/>
                <a:cs typeface="Aileron"/>
                <a:sym typeface="Aileron"/>
              </a:rPr>
              <a:t>SERVES SHOPPERS, RETAIL EMPLOYEES AND LOCAL WORKERS.</a:t>
            </a:r>
          </a:p>
          <a:p>
            <a:pPr marL="420009" lvl="1" indent="-210005" algn="l">
              <a:lnSpc>
                <a:spcPts val="2237"/>
              </a:lnSpc>
              <a:buFont typeface="Arial"/>
              <a:buChar char="•"/>
            </a:pPr>
            <a:r>
              <a:rPr lang="en-US" sz="1945">
                <a:solidFill>
                  <a:srgbClr val="6A3D30"/>
                </a:solidFill>
                <a:latin typeface="Aileron"/>
                <a:ea typeface="Aileron"/>
                <a:cs typeface="Aileron"/>
                <a:sym typeface="Aileron"/>
              </a:rPr>
              <a:t>EXPERIENCED STRONG GROWTH DURING ITS EARLY YEARS.</a:t>
            </a:r>
          </a:p>
          <a:p>
            <a:pPr marL="420009" lvl="1" indent="-210005" algn="l">
              <a:lnSpc>
                <a:spcPts val="2237"/>
              </a:lnSpc>
              <a:buFont typeface="Arial"/>
              <a:buChar char="•"/>
            </a:pPr>
            <a:r>
              <a:rPr lang="en-US" sz="1945">
                <a:solidFill>
                  <a:srgbClr val="6A3D30"/>
                </a:solidFill>
                <a:latin typeface="Aileron"/>
                <a:ea typeface="Aileron"/>
                <a:cs typeface="Aileron"/>
                <a:sym typeface="Aileron"/>
              </a:rPr>
              <a:t>HAS BUILT A LOYAL CUSTOMER BASE AND REPUTATION FOR QUALITY PRODUCTS.</a:t>
            </a:r>
          </a:p>
        </p:txBody>
      </p:sp>
      <p:sp>
        <p:nvSpPr>
          <p:cNvPr id="14" name="TextBox 14"/>
          <p:cNvSpPr txBox="1"/>
          <p:nvPr/>
        </p:nvSpPr>
        <p:spPr>
          <a:xfrm>
            <a:off x="1848088" y="5509872"/>
            <a:ext cx="3672401" cy="408332"/>
          </a:xfrm>
          <a:prstGeom prst="rect">
            <a:avLst/>
          </a:prstGeom>
        </p:spPr>
        <p:txBody>
          <a:bodyPr lIns="0" tIns="0" rIns="0" bIns="0" rtlCol="0" anchor="t">
            <a:spAutoFit/>
          </a:bodyPr>
          <a:lstStyle/>
          <a:p>
            <a:pPr algn="ctr">
              <a:lnSpc>
                <a:spcPts val="3219"/>
              </a:lnSpc>
              <a:spcBef>
                <a:spcPct val="0"/>
              </a:spcBef>
            </a:pPr>
            <a:r>
              <a:rPr lang="en-US" sz="2799" b="1">
                <a:solidFill>
                  <a:srgbClr val="6A3D30"/>
                </a:solidFill>
                <a:latin typeface="Aileron Bold"/>
                <a:ea typeface="Aileron Bold"/>
                <a:cs typeface="Aileron Bold"/>
                <a:sym typeface="Aileron Bold"/>
              </a:rPr>
              <a:t>BUSINESS OVERVIEW</a:t>
            </a:r>
          </a:p>
        </p:txBody>
      </p:sp>
      <p:sp>
        <p:nvSpPr>
          <p:cNvPr id="15" name="Freeform 15"/>
          <p:cNvSpPr/>
          <p:nvPr/>
        </p:nvSpPr>
        <p:spPr>
          <a:xfrm>
            <a:off x="642376" y="5017657"/>
            <a:ext cx="988864" cy="965379"/>
          </a:xfrm>
          <a:custGeom>
            <a:avLst/>
            <a:gdLst/>
            <a:ahLst/>
            <a:cxnLst/>
            <a:rect l="l" t="t" r="r" b="b"/>
            <a:pathLst>
              <a:path w="988864" h="965379">
                <a:moveTo>
                  <a:pt x="0" y="0"/>
                </a:moveTo>
                <a:lnTo>
                  <a:pt x="988865" y="0"/>
                </a:lnTo>
                <a:lnTo>
                  <a:pt x="988865" y="965379"/>
                </a:lnTo>
                <a:lnTo>
                  <a:pt x="0" y="965379"/>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055" b="-143220"/>
            </a:stretch>
          </a:blipFill>
        </p:spPr>
        <p:txBody>
          <a:bodyPr/>
          <a:lstStyle/>
          <a:p>
            <a:endParaRPr lang="en-GB"/>
          </a:p>
        </p:txBody>
      </p:sp>
      <p:sp>
        <p:nvSpPr>
          <p:cNvPr id="3" name="Freeform 3"/>
          <p:cNvSpPr/>
          <p:nvPr/>
        </p:nvSpPr>
        <p:spPr>
          <a:xfrm>
            <a:off x="738844" y="3483705"/>
            <a:ext cx="1245585" cy="1216002"/>
          </a:xfrm>
          <a:custGeom>
            <a:avLst/>
            <a:gdLst/>
            <a:ahLst/>
            <a:cxnLst/>
            <a:rect l="l" t="t" r="r" b="b"/>
            <a:pathLst>
              <a:path w="1245585" h="1216002">
                <a:moveTo>
                  <a:pt x="0" y="0"/>
                </a:moveTo>
                <a:lnTo>
                  <a:pt x="1245585" y="0"/>
                </a:lnTo>
                <a:lnTo>
                  <a:pt x="1245585" y="1216003"/>
                </a:lnTo>
                <a:lnTo>
                  <a:pt x="0" y="121600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4" name="TextBox 4"/>
          <p:cNvSpPr txBox="1"/>
          <p:nvPr/>
        </p:nvSpPr>
        <p:spPr>
          <a:xfrm>
            <a:off x="738844" y="4699708"/>
            <a:ext cx="10961167" cy="2103587"/>
          </a:xfrm>
          <a:prstGeom prst="rect">
            <a:avLst/>
          </a:prstGeom>
        </p:spPr>
        <p:txBody>
          <a:bodyPr lIns="0" tIns="0" rIns="0" bIns="0" rtlCol="0" anchor="t">
            <a:spAutoFit/>
          </a:bodyPr>
          <a:lstStyle/>
          <a:p>
            <a:pPr algn="l">
              <a:lnSpc>
                <a:spcPts val="2817"/>
              </a:lnSpc>
              <a:spcBef>
                <a:spcPct val="0"/>
              </a:spcBef>
            </a:pPr>
            <a:endParaRPr/>
          </a:p>
          <a:p>
            <a:pPr marL="529048" lvl="1" indent="-264524" algn="l">
              <a:lnSpc>
                <a:spcPts val="2817"/>
              </a:lnSpc>
              <a:buFont typeface="Arial"/>
              <a:buChar char="•"/>
            </a:pPr>
            <a:r>
              <a:rPr lang="en-US" sz="2450">
                <a:solidFill>
                  <a:srgbClr val="6A3D30"/>
                </a:solidFill>
                <a:latin typeface="Aileron"/>
                <a:ea typeface="Aileron"/>
                <a:cs typeface="Aileron"/>
                <a:sym typeface="Aileron"/>
              </a:rPr>
              <a:t>SALES HAVE NOT RETURNED TO PRE-PANDEMIC LEVELS.</a:t>
            </a:r>
          </a:p>
          <a:p>
            <a:pPr marL="529048" lvl="1" indent="-264524" algn="l">
              <a:lnSpc>
                <a:spcPts val="2817"/>
              </a:lnSpc>
              <a:buFont typeface="Arial"/>
              <a:buChar char="•"/>
            </a:pPr>
            <a:r>
              <a:rPr lang="en-US" sz="2450">
                <a:solidFill>
                  <a:srgbClr val="6A3D30"/>
                </a:solidFill>
                <a:latin typeface="Aileron"/>
                <a:ea typeface="Aileron"/>
                <a:cs typeface="Aileron"/>
                <a:sym typeface="Aileron"/>
              </a:rPr>
              <a:t>CUSTOMER FOOTFALL HAS DECLINED.</a:t>
            </a:r>
          </a:p>
          <a:p>
            <a:pPr marL="529048" lvl="1" indent="-264524" algn="l">
              <a:lnSpc>
                <a:spcPts val="2817"/>
              </a:lnSpc>
              <a:buFont typeface="Arial"/>
              <a:buChar char="•"/>
            </a:pPr>
            <a:r>
              <a:rPr lang="en-US" sz="2450">
                <a:solidFill>
                  <a:srgbClr val="6A3D30"/>
                </a:solidFill>
                <a:latin typeface="Aileron"/>
                <a:ea typeface="Aileron"/>
                <a:cs typeface="Aileron"/>
                <a:sym typeface="Aileron"/>
              </a:rPr>
              <a:t>OPERATING COSTS HAVE INCREASED.</a:t>
            </a:r>
          </a:p>
          <a:p>
            <a:pPr marL="529048" lvl="1" indent="-264524" algn="l">
              <a:lnSpc>
                <a:spcPts val="2817"/>
              </a:lnSpc>
              <a:buFont typeface="Arial"/>
              <a:buChar char="•"/>
            </a:pPr>
            <a:r>
              <a:rPr lang="en-US" sz="2450">
                <a:solidFill>
                  <a:srgbClr val="6A3D30"/>
                </a:solidFill>
                <a:latin typeface="Aileron"/>
                <a:ea typeface="Aileron"/>
                <a:cs typeface="Aileron"/>
                <a:sym typeface="Aileron"/>
              </a:rPr>
              <a:t>CONCERNS ABOUT THE FUTURE VIABILITY OF THE BUSINESS.</a:t>
            </a:r>
          </a:p>
          <a:p>
            <a:pPr algn="l">
              <a:lnSpc>
                <a:spcPts val="2817"/>
              </a:lnSpc>
            </a:pPr>
            <a:endParaRPr lang="en-US" sz="2450">
              <a:solidFill>
                <a:srgbClr val="6A3D30"/>
              </a:solidFill>
              <a:latin typeface="Aileron"/>
              <a:ea typeface="Aileron"/>
              <a:cs typeface="Aileron"/>
              <a:sym typeface="Aileron"/>
            </a:endParaRPr>
          </a:p>
        </p:txBody>
      </p:sp>
      <p:grpSp>
        <p:nvGrpSpPr>
          <p:cNvPr id="5" name="Group 5"/>
          <p:cNvGrpSpPr/>
          <p:nvPr/>
        </p:nvGrpSpPr>
        <p:grpSpPr>
          <a:xfrm>
            <a:off x="12336333" y="2100833"/>
            <a:ext cx="5506443" cy="6482167"/>
            <a:chOff x="0" y="0"/>
            <a:chExt cx="13716000" cy="16146431"/>
          </a:xfrm>
        </p:grpSpPr>
        <p:sp>
          <p:nvSpPr>
            <p:cNvPr id="6" name="Freeform 6"/>
            <p:cNvSpPr/>
            <p:nvPr/>
          </p:nvSpPr>
          <p:spPr>
            <a:xfrm>
              <a:off x="-5" y="0"/>
              <a:ext cx="13716009" cy="16146431"/>
            </a:xfrm>
            <a:custGeom>
              <a:avLst/>
              <a:gdLst/>
              <a:ahLst/>
              <a:cxnLst/>
              <a:rect l="l" t="t" r="r" b="b"/>
              <a:pathLst>
                <a:path w="13716009" h="16146431">
                  <a:moveTo>
                    <a:pt x="13716005" y="0"/>
                  </a:moveTo>
                  <a:lnTo>
                    <a:pt x="5" y="0"/>
                  </a:lnTo>
                  <a:cubicBezTo>
                    <a:pt x="-1466" y="1150147"/>
                    <a:pt x="338949" y="2264651"/>
                    <a:pt x="962247" y="3150348"/>
                  </a:cubicBezTo>
                  <a:lnTo>
                    <a:pt x="5" y="3150348"/>
                  </a:lnTo>
                  <a:lnTo>
                    <a:pt x="5" y="12996083"/>
                  </a:lnTo>
                  <a:lnTo>
                    <a:pt x="962243" y="12996083"/>
                  </a:lnTo>
                  <a:cubicBezTo>
                    <a:pt x="338948" y="13881782"/>
                    <a:pt x="-1465" y="14996286"/>
                    <a:pt x="5" y="16146431"/>
                  </a:cubicBezTo>
                  <a:lnTo>
                    <a:pt x="13716005" y="16146431"/>
                  </a:lnTo>
                  <a:cubicBezTo>
                    <a:pt x="13717475" y="14996286"/>
                    <a:pt x="13377063" y="13881782"/>
                    <a:pt x="12753767" y="12996083"/>
                  </a:cubicBezTo>
                  <a:lnTo>
                    <a:pt x="13716005" y="12996083"/>
                  </a:lnTo>
                  <a:lnTo>
                    <a:pt x="13716005" y="3150356"/>
                  </a:lnTo>
                  <a:lnTo>
                    <a:pt x="12753765" y="3150356"/>
                  </a:lnTo>
                  <a:cubicBezTo>
                    <a:pt x="13377063" y="2264657"/>
                    <a:pt x="13717476" y="1150149"/>
                    <a:pt x="13716005" y="0"/>
                  </a:cubicBezTo>
                  <a:close/>
                </a:path>
              </a:pathLst>
            </a:custGeom>
            <a:blipFill>
              <a:blip r:embed="rId4"/>
              <a:stretch>
                <a:fillRect l="-8859" r="-8859"/>
              </a:stretch>
            </a:blipFill>
          </p:spPr>
          <p:txBody>
            <a:bodyPr/>
            <a:lstStyle/>
            <a:p>
              <a:endParaRPr lang="en-GB"/>
            </a:p>
          </p:txBody>
        </p:sp>
      </p:grpSp>
      <p:sp>
        <p:nvSpPr>
          <p:cNvPr id="7" name="TextBox 7"/>
          <p:cNvSpPr txBox="1"/>
          <p:nvPr/>
        </p:nvSpPr>
        <p:spPr>
          <a:xfrm>
            <a:off x="2249224" y="4192420"/>
            <a:ext cx="4894252" cy="525785"/>
          </a:xfrm>
          <a:prstGeom prst="rect">
            <a:avLst/>
          </a:prstGeom>
        </p:spPr>
        <p:txBody>
          <a:bodyPr wrap="square" lIns="0" tIns="0" rIns="0" bIns="0" rtlCol="0" anchor="t">
            <a:spAutoFit/>
          </a:bodyPr>
          <a:lstStyle/>
          <a:p>
            <a:pPr algn="ctr">
              <a:lnSpc>
                <a:spcPts val="4055"/>
              </a:lnSpc>
              <a:spcBef>
                <a:spcPct val="0"/>
              </a:spcBef>
            </a:pPr>
            <a:r>
              <a:rPr lang="en-US" sz="3500" b="1">
                <a:solidFill>
                  <a:srgbClr val="6A3D30"/>
                </a:solidFill>
                <a:latin typeface="Aileron Bold"/>
                <a:ea typeface="Aileron Bold"/>
                <a:cs typeface="Aileron Bold"/>
                <a:sym typeface="Aileron Bold"/>
              </a:rPr>
              <a:t>CURRENT SITUATION</a:t>
            </a:r>
            <a:endParaRPr lang="en-US" sz="3526" b="1">
              <a:solidFill>
                <a:srgbClr val="6A3D30"/>
              </a:solidFill>
              <a:latin typeface="Aileron Bold"/>
              <a:ea typeface="Aileron Bold"/>
              <a:cs typeface="Aileron Bold"/>
              <a:sym typeface="Aileron Bold"/>
            </a:endParaRPr>
          </a:p>
        </p:txBody>
      </p:sp>
      <p:sp>
        <p:nvSpPr>
          <p:cNvPr id="8" name="TextBox 8"/>
          <p:cNvSpPr txBox="1"/>
          <p:nvPr/>
        </p:nvSpPr>
        <p:spPr>
          <a:xfrm>
            <a:off x="14957646" y="8728735"/>
            <a:ext cx="2643871" cy="260896"/>
          </a:xfrm>
          <a:prstGeom prst="rect">
            <a:avLst/>
          </a:prstGeom>
        </p:spPr>
        <p:txBody>
          <a:bodyPr lIns="0" tIns="0" rIns="0" bIns="0" rtlCol="0" anchor="t">
            <a:spAutoFit/>
          </a:bodyPr>
          <a:lstStyle/>
          <a:p>
            <a:pPr algn="ctr">
              <a:lnSpc>
                <a:spcPts val="1986"/>
              </a:lnSpc>
              <a:spcBef>
                <a:spcPct val="0"/>
              </a:spcBef>
            </a:pPr>
            <a:r>
              <a:rPr lang="en-US" sz="1726">
                <a:solidFill>
                  <a:srgbClr val="6A3D30"/>
                </a:solidFill>
                <a:latin typeface="Aileron"/>
                <a:ea typeface="Aileron"/>
                <a:cs typeface="Aileron"/>
                <a:sym typeface="Aileron"/>
              </a:rPr>
              <a:t>FLORAPOST LTD, B. (2026)</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055" b="-143220"/>
            </a:stretch>
          </a:blipFill>
        </p:spPr>
        <p:txBody>
          <a:bodyPr/>
          <a:lstStyle/>
          <a:p>
            <a:endParaRPr lang="en-GB"/>
          </a:p>
        </p:txBody>
      </p:sp>
      <p:grpSp>
        <p:nvGrpSpPr>
          <p:cNvPr id="3" name="Group 3"/>
          <p:cNvGrpSpPr/>
          <p:nvPr/>
        </p:nvGrpSpPr>
        <p:grpSpPr>
          <a:xfrm rot="-390583">
            <a:off x="5087259" y="544618"/>
            <a:ext cx="8113482" cy="2660116"/>
            <a:chOff x="0" y="0"/>
            <a:chExt cx="713615" cy="233968"/>
          </a:xfrm>
        </p:grpSpPr>
        <p:sp>
          <p:nvSpPr>
            <p:cNvPr id="4" name="Freeform 4"/>
            <p:cNvSpPr/>
            <p:nvPr/>
          </p:nvSpPr>
          <p:spPr>
            <a:xfrm>
              <a:off x="0" y="0"/>
              <a:ext cx="713615" cy="233968"/>
            </a:xfrm>
            <a:custGeom>
              <a:avLst/>
              <a:gdLst/>
              <a:ahLst/>
              <a:cxnLst/>
              <a:rect l="l" t="t" r="r" b="b"/>
              <a:pathLst>
                <a:path w="713615" h="233968">
                  <a:moveTo>
                    <a:pt x="356807" y="0"/>
                  </a:moveTo>
                  <a:cubicBezTo>
                    <a:pt x="159748" y="0"/>
                    <a:pt x="0" y="52376"/>
                    <a:pt x="0" y="116984"/>
                  </a:cubicBezTo>
                  <a:cubicBezTo>
                    <a:pt x="0" y="181593"/>
                    <a:pt x="159748" y="233968"/>
                    <a:pt x="356807" y="233968"/>
                  </a:cubicBezTo>
                  <a:cubicBezTo>
                    <a:pt x="553866" y="233968"/>
                    <a:pt x="713615" y="181593"/>
                    <a:pt x="713615" y="116984"/>
                  </a:cubicBezTo>
                  <a:cubicBezTo>
                    <a:pt x="713615" y="52376"/>
                    <a:pt x="553866" y="0"/>
                    <a:pt x="356807" y="0"/>
                  </a:cubicBezTo>
                  <a:close/>
                </a:path>
              </a:pathLst>
            </a:custGeom>
            <a:ln w="9525" cap="sq">
              <a:solidFill>
                <a:srgbClr val="6A3D30"/>
              </a:solidFill>
              <a:prstDash val="solid"/>
              <a:miter/>
            </a:ln>
          </p:spPr>
          <p:txBody>
            <a:bodyPr/>
            <a:lstStyle/>
            <a:p>
              <a:endParaRPr lang="en-GB"/>
            </a:p>
          </p:txBody>
        </p:sp>
        <p:sp>
          <p:nvSpPr>
            <p:cNvPr id="5" name="TextBox 5"/>
            <p:cNvSpPr txBox="1"/>
            <p:nvPr/>
          </p:nvSpPr>
          <p:spPr>
            <a:xfrm>
              <a:off x="66901" y="21935"/>
              <a:ext cx="579812" cy="190099"/>
            </a:xfrm>
            <a:prstGeom prst="rect">
              <a:avLst/>
            </a:prstGeom>
          </p:spPr>
          <p:txBody>
            <a:bodyPr lIns="55986" tIns="55986" rIns="55986" bIns="55986" rtlCol="0" anchor="ctr"/>
            <a:lstStyle/>
            <a:p>
              <a:pPr algn="ctr">
                <a:lnSpc>
                  <a:spcPts val="2937"/>
                </a:lnSpc>
              </a:pPr>
              <a:endParaRPr/>
            </a:p>
          </p:txBody>
        </p:sp>
      </p:grpSp>
      <p:sp>
        <p:nvSpPr>
          <p:cNvPr id="6" name="TextBox 6"/>
          <p:cNvSpPr txBox="1"/>
          <p:nvPr/>
        </p:nvSpPr>
        <p:spPr>
          <a:xfrm>
            <a:off x="-182618" y="1469732"/>
            <a:ext cx="18470618" cy="1308300"/>
          </a:xfrm>
          <a:prstGeom prst="rect">
            <a:avLst/>
          </a:prstGeom>
        </p:spPr>
        <p:txBody>
          <a:bodyPr lIns="0" tIns="0" rIns="0" bIns="0" rtlCol="0" anchor="t">
            <a:spAutoFit/>
          </a:bodyPr>
          <a:lstStyle/>
          <a:p>
            <a:pPr marL="0" lvl="0" indent="0" algn="ctr">
              <a:lnSpc>
                <a:spcPts val="7967"/>
              </a:lnSpc>
            </a:pPr>
            <a:r>
              <a:rPr lang="en-US" sz="9600" spc="-643">
                <a:solidFill>
                  <a:srgbClr val="6A3D30"/>
                </a:solidFill>
                <a:latin typeface="Times New Roman MT Condensed"/>
                <a:ea typeface="Times New Roman MT Condensed"/>
                <a:cs typeface="Times New Roman MT Condensed"/>
                <a:sym typeface="Times New Roman MT Condensed"/>
              </a:rPr>
              <a:t>Factors influencing sales</a:t>
            </a:r>
          </a:p>
        </p:txBody>
      </p:sp>
      <p:sp>
        <p:nvSpPr>
          <p:cNvPr id="7" name="TextBox 7"/>
          <p:cNvSpPr txBox="1"/>
          <p:nvPr/>
        </p:nvSpPr>
        <p:spPr>
          <a:xfrm>
            <a:off x="14474664" y="1028700"/>
            <a:ext cx="2784636" cy="288632"/>
          </a:xfrm>
          <a:prstGeom prst="rect">
            <a:avLst/>
          </a:prstGeom>
        </p:spPr>
        <p:txBody>
          <a:bodyPr lIns="0" tIns="0" rIns="0" bIns="0" rtlCol="0" anchor="t">
            <a:spAutoFit/>
          </a:bodyPr>
          <a:lstStyle/>
          <a:p>
            <a:pPr algn="r">
              <a:lnSpc>
                <a:spcPts val="2237"/>
              </a:lnSpc>
            </a:pPr>
            <a:r>
              <a:rPr lang="en-US" sz="1945">
                <a:solidFill>
                  <a:srgbClr val="6A3D30"/>
                </a:solidFill>
                <a:latin typeface="Aileron"/>
                <a:ea typeface="Aileron"/>
                <a:cs typeface="Aileron"/>
                <a:sym typeface="Aileron"/>
              </a:rPr>
              <a:t>SINCE 2015</a:t>
            </a:r>
          </a:p>
        </p:txBody>
      </p:sp>
      <p:sp>
        <p:nvSpPr>
          <p:cNvPr id="8" name="TextBox 8"/>
          <p:cNvSpPr txBox="1"/>
          <p:nvPr/>
        </p:nvSpPr>
        <p:spPr>
          <a:xfrm>
            <a:off x="1052525" y="1173016"/>
            <a:ext cx="4799925" cy="288632"/>
          </a:xfrm>
          <a:prstGeom prst="rect">
            <a:avLst/>
          </a:prstGeom>
        </p:spPr>
        <p:txBody>
          <a:bodyPr lIns="0" tIns="0" rIns="0" bIns="0" rtlCol="0" anchor="t">
            <a:spAutoFit/>
          </a:bodyPr>
          <a:lstStyle/>
          <a:p>
            <a:pPr algn="just">
              <a:lnSpc>
                <a:spcPts val="2237"/>
              </a:lnSpc>
            </a:pPr>
            <a:r>
              <a:rPr lang="en-US" sz="1945">
                <a:solidFill>
                  <a:srgbClr val="6A3D30"/>
                </a:solidFill>
                <a:latin typeface="Aileron"/>
                <a:ea typeface="Aileron"/>
                <a:cs typeface="Aileron"/>
                <a:sym typeface="Aileron"/>
              </a:rPr>
              <a:t>COVENTRY,UNITED KINGDOM</a:t>
            </a:r>
          </a:p>
        </p:txBody>
      </p:sp>
      <p:grpSp>
        <p:nvGrpSpPr>
          <p:cNvPr id="9" name="Group 9"/>
          <p:cNvGrpSpPr/>
          <p:nvPr/>
        </p:nvGrpSpPr>
        <p:grpSpPr>
          <a:xfrm>
            <a:off x="680648" y="3297010"/>
            <a:ext cx="7491047" cy="5755257"/>
            <a:chOff x="0" y="0"/>
            <a:chExt cx="1972951" cy="1515788"/>
          </a:xfrm>
        </p:grpSpPr>
        <p:sp>
          <p:nvSpPr>
            <p:cNvPr id="10" name="Freeform 10"/>
            <p:cNvSpPr/>
            <p:nvPr/>
          </p:nvSpPr>
          <p:spPr>
            <a:xfrm>
              <a:off x="0" y="0"/>
              <a:ext cx="1972951" cy="1515788"/>
            </a:xfrm>
            <a:custGeom>
              <a:avLst/>
              <a:gdLst/>
              <a:ahLst/>
              <a:cxnLst/>
              <a:rect l="l" t="t" r="r" b="b"/>
              <a:pathLst>
                <a:path w="1972951" h="1515788">
                  <a:moveTo>
                    <a:pt x="52708" y="0"/>
                  </a:moveTo>
                  <a:lnTo>
                    <a:pt x="1920243" y="0"/>
                  </a:lnTo>
                  <a:cubicBezTo>
                    <a:pt x="1949353" y="0"/>
                    <a:pt x="1972951" y="23598"/>
                    <a:pt x="1972951" y="52708"/>
                  </a:cubicBezTo>
                  <a:lnTo>
                    <a:pt x="1972951" y="1463080"/>
                  </a:lnTo>
                  <a:cubicBezTo>
                    <a:pt x="1972951" y="1492190"/>
                    <a:pt x="1949353" y="1515788"/>
                    <a:pt x="1920243" y="1515788"/>
                  </a:cubicBezTo>
                  <a:lnTo>
                    <a:pt x="52708" y="1515788"/>
                  </a:lnTo>
                  <a:cubicBezTo>
                    <a:pt x="23598" y="1515788"/>
                    <a:pt x="0" y="1492190"/>
                    <a:pt x="0" y="1463080"/>
                  </a:cubicBezTo>
                  <a:lnTo>
                    <a:pt x="0" y="52708"/>
                  </a:lnTo>
                  <a:cubicBezTo>
                    <a:pt x="0" y="23598"/>
                    <a:pt x="23598" y="0"/>
                    <a:pt x="52708" y="0"/>
                  </a:cubicBezTo>
                  <a:close/>
                </a:path>
              </a:pathLst>
            </a:custGeom>
            <a:solidFill>
              <a:srgbClr val="FFFFFF"/>
            </a:solidFill>
          </p:spPr>
          <p:txBody>
            <a:bodyPr/>
            <a:lstStyle/>
            <a:p>
              <a:endParaRPr lang="en-GB"/>
            </a:p>
          </p:txBody>
        </p:sp>
        <p:sp>
          <p:nvSpPr>
            <p:cNvPr id="11" name="TextBox 11"/>
            <p:cNvSpPr txBox="1"/>
            <p:nvPr/>
          </p:nvSpPr>
          <p:spPr>
            <a:xfrm>
              <a:off x="0" y="0"/>
              <a:ext cx="1972951" cy="1515788"/>
            </a:xfrm>
            <a:prstGeom prst="rect">
              <a:avLst/>
            </a:prstGeom>
          </p:spPr>
          <p:txBody>
            <a:bodyPr lIns="50800" tIns="50800" rIns="50800" bIns="50800" rtlCol="0" anchor="ctr"/>
            <a:lstStyle/>
            <a:p>
              <a:pPr algn="ctr">
                <a:lnSpc>
                  <a:spcPts val="2237"/>
                </a:lnSpc>
              </a:pPr>
              <a:endParaRPr/>
            </a:p>
          </p:txBody>
        </p:sp>
      </p:grpSp>
      <p:sp>
        <p:nvSpPr>
          <p:cNvPr id="12" name="Freeform 12"/>
          <p:cNvSpPr/>
          <p:nvPr/>
        </p:nvSpPr>
        <p:spPr>
          <a:xfrm>
            <a:off x="947322" y="3659050"/>
            <a:ext cx="988864" cy="965379"/>
          </a:xfrm>
          <a:custGeom>
            <a:avLst/>
            <a:gdLst/>
            <a:ahLst/>
            <a:cxnLst/>
            <a:rect l="l" t="t" r="r" b="b"/>
            <a:pathLst>
              <a:path w="988864" h="965379">
                <a:moveTo>
                  <a:pt x="0" y="0"/>
                </a:moveTo>
                <a:lnTo>
                  <a:pt x="988864" y="0"/>
                </a:lnTo>
                <a:lnTo>
                  <a:pt x="988864" y="965379"/>
                </a:lnTo>
                <a:lnTo>
                  <a:pt x="0" y="96537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3" name="Group 13"/>
          <p:cNvGrpSpPr/>
          <p:nvPr/>
        </p:nvGrpSpPr>
        <p:grpSpPr>
          <a:xfrm>
            <a:off x="10116305" y="3297010"/>
            <a:ext cx="7491047" cy="5755257"/>
            <a:chOff x="0" y="0"/>
            <a:chExt cx="1972951" cy="1515788"/>
          </a:xfrm>
        </p:grpSpPr>
        <p:sp>
          <p:nvSpPr>
            <p:cNvPr id="14" name="Freeform 14"/>
            <p:cNvSpPr/>
            <p:nvPr/>
          </p:nvSpPr>
          <p:spPr>
            <a:xfrm>
              <a:off x="0" y="0"/>
              <a:ext cx="1972951" cy="1515788"/>
            </a:xfrm>
            <a:custGeom>
              <a:avLst/>
              <a:gdLst/>
              <a:ahLst/>
              <a:cxnLst/>
              <a:rect l="l" t="t" r="r" b="b"/>
              <a:pathLst>
                <a:path w="1972951" h="1515788">
                  <a:moveTo>
                    <a:pt x="52708" y="0"/>
                  </a:moveTo>
                  <a:lnTo>
                    <a:pt x="1920243" y="0"/>
                  </a:lnTo>
                  <a:cubicBezTo>
                    <a:pt x="1949353" y="0"/>
                    <a:pt x="1972951" y="23598"/>
                    <a:pt x="1972951" y="52708"/>
                  </a:cubicBezTo>
                  <a:lnTo>
                    <a:pt x="1972951" y="1463080"/>
                  </a:lnTo>
                  <a:cubicBezTo>
                    <a:pt x="1972951" y="1492190"/>
                    <a:pt x="1949353" y="1515788"/>
                    <a:pt x="1920243" y="1515788"/>
                  </a:cubicBezTo>
                  <a:lnTo>
                    <a:pt x="52708" y="1515788"/>
                  </a:lnTo>
                  <a:cubicBezTo>
                    <a:pt x="23598" y="1515788"/>
                    <a:pt x="0" y="1492190"/>
                    <a:pt x="0" y="1463080"/>
                  </a:cubicBezTo>
                  <a:lnTo>
                    <a:pt x="0" y="52708"/>
                  </a:lnTo>
                  <a:cubicBezTo>
                    <a:pt x="0" y="23598"/>
                    <a:pt x="23598" y="0"/>
                    <a:pt x="52708" y="0"/>
                  </a:cubicBezTo>
                  <a:close/>
                </a:path>
              </a:pathLst>
            </a:custGeom>
            <a:solidFill>
              <a:srgbClr val="FFFFFF"/>
            </a:solidFill>
          </p:spPr>
          <p:txBody>
            <a:bodyPr/>
            <a:lstStyle/>
            <a:p>
              <a:endParaRPr lang="en-GB"/>
            </a:p>
          </p:txBody>
        </p:sp>
        <p:sp>
          <p:nvSpPr>
            <p:cNvPr id="15" name="TextBox 15"/>
            <p:cNvSpPr txBox="1"/>
            <p:nvPr/>
          </p:nvSpPr>
          <p:spPr>
            <a:xfrm>
              <a:off x="0" y="0"/>
              <a:ext cx="1972951" cy="1515788"/>
            </a:xfrm>
            <a:prstGeom prst="rect">
              <a:avLst/>
            </a:prstGeom>
          </p:spPr>
          <p:txBody>
            <a:bodyPr lIns="50800" tIns="50800" rIns="50800" bIns="50800" rtlCol="0" anchor="ctr"/>
            <a:lstStyle/>
            <a:p>
              <a:pPr algn="ctr">
                <a:lnSpc>
                  <a:spcPts val="2237"/>
                </a:lnSpc>
              </a:pPr>
              <a:endParaRPr/>
            </a:p>
          </p:txBody>
        </p:sp>
      </p:grpSp>
      <p:sp>
        <p:nvSpPr>
          <p:cNvPr id="16" name="Freeform 16"/>
          <p:cNvSpPr/>
          <p:nvPr/>
        </p:nvSpPr>
        <p:spPr>
          <a:xfrm>
            <a:off x="10311118" y="3659050"/>
            <a:ext cx="988864" cy="965379"/>
          </a:xfrm>
          <a:custGeom>
            <a:avLst/>
            <a:gdLst/>
            <a:ahLst/>
            <a:cxnLst/>
            <a:rect l="l" t="t" r="r" b="b"/>
            <a:pathLst>
              <a:path w="988864" h="965379">
                <a:moveTo>
                  <a:pt x="0" y="0"/>
                </a:moveTo>
                <a:lnTo>
                  <a:pt x="988865" y="0"/>
                </a:lnTo>
                <a:lnTo>
                  <a:pt x="988865" y="965379"/>
                </a:lnTo>
                <a:lnTo>
                  <a:pt x="0" y="96537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7" name="TextBox 17"/>
          <p:cNvSpPr txBox="1"/>
          <p:nvPr/>
        </p:nvSpPr>
        <p:spPr>
          <a:xfrm>
            <a:off x="2220071" y="3877897"/>
            <a:ext cx="5802132" cy="537210"/>
          </a:xfrm>
          <a:prstGeom prst="rect">
            <a:avLst/>
          </a:prstGeom>
        </p:spPr>
        <p:txBody>
          <a:bodyPr lIns="0" tIns="0" rIns="0" bIns="0" rtlCol="0" anchor="t">
            <a:spAutoFit/>
          </a:bodyPr>
          <a:lstStyle/>
          <a:p>
            <a:pPr algn="l">
              <a:lnSpc>
                <a:spcPts val="4140"/>
              </a:lnSpc>
            </a:pPr>
            <a:r>
              <a:rPr lang="en-US" sz="3600" b="1">
                <a:solidFill>
                  <a:srgbClr val="6A3D30"/>
                </a:solidFill>
                <a:latin typeface="Roboto Mono Bold"/>
                <a:ea typeface="Roboto Mono Bold"/>
                <a:cs typeface="Roboto Mono Bold"/>
                <a:sym typeface="Roboto Mono Bold"/>
              </a:rPr>
              <a:t>External factors</a:t>
            </a:r>
          </a:p>
        </p:txBody>
      </p:sp>
      <p:sp>
        <p:nvSpPr>
          <p:cNvPr id="18" name="TextBox 18"/>
          <p:cNvSpPr txBox="1"/>
          <p:nvPr/>
        </p:nvSpPr>
        <p:spPr>
          <a:xfrm>
            <a:off x="11468395" y="3877897"/>
            <a:ext cx="5802132" cy="537210"/>
          </a:xfrm>
          <a:prstGeom prst="rect">
            <a:avLst/>
          </a:prstGeom>
        </p:spPr>
        <p:txBody>
          <a:bodyPr lIns="0" tIns="0" rIns="0" bIns="0" rtlCol="0" anchor="t">
            <a:spAutoFit/>
          </a:bodyPr>
          <a:lstStyle/>
          <a:p>
            <a:pPr algn="l">
              <a:lnSpc>
                <a:spcPts val="4140"/>
              </a:lnSpc>
            </a:pPr>
            <a:r>
              <a:rPr lang="en-US" sz="3600" b="1">
                <a:solidFill>
                  <a:srgbClr val="6A3D30"/>
                </a:solidFill>
                <a:latin typeface="Roboto Mono Bold"/>
                <a:ea typeface="Roboto Mono Bold"/>
                <a:cs typeface="Roboto Mono Bold"/>
                <a:sym typeface="Roboto Mono Bold"/>
              </a:rPr>
              <a:t>Internal constraints</a:t>
            </a:r>
          </a:p>
        </p:txBody>
      </p:sp>
      <p:sp>
        <p:nvSpPr>
          <p:cNvPr id="19" name="TextBox 19"/>
          <p:cNvSpPr txBox="1"/>
          <p:nvPr/>
        </p:nvSpPr>
        <p:spPr>
          <a:xfrm>
            <a:off x="1127232" y="5116261"/>
            <a:ext cx="5802132" cy="3208871"/>
          </a:xfrm>
          <a:prstGeom prst="rect">
            <a:avLst/>
          </a:prstGeom>
        </p:spPr>
        <p:txBody>
          <a:bodyPr lIns="0" tIns="0" rIns="0" bIns="0" rtlCol="0" anchor="t">
            <a:spAutoFit/>
          </a:bodyPr>
          <a:lstStyle/>
          <a:p>
            <a:pPr marL="604519" lvl="1" indent="-302260" algn="l">
              <a:lnSpc>
                <a:spcPts val="3219"/>
              </a:lnSpc>
              <a:buFont typeface="Arial"/>
              <a:buChar char="•"/>
            </a:pPr>
            <a:r>
              <a:rPr lang="en-US" sz="2799">
                <a:solidFill>
                  <a:srgbClr val="000000"/>
                </a:solidFill>
                <a:latin typeface="Roboto Mono"/>
                <a:ea typeface="Roboto Mono"/>
                <a:cs typeface="Roboto Mono"/>
                <a:sym typeface="Roboto Mono"/>
              </a:rPr>
              <a:t>Reduced Foorfall:</a:t>
            </a:r>
          </a:p>
          <a:p>
            <a:pPr algn="l">
              <a:lnSpc>
                <a:spcPts val="3219"/>
              </a:lnSpc>
            </a:pPr>
            <a:endParaRPr lang="en-US" sz="2799">
              <a:solidFill>
                <a:srgbClr val="000000"/>
              </a:solidFill>
              <a:latin typeface="Roboto Mono"/>
              <a:ea typeface="Roboto Mono"/>
              <a:cs typeface="Roboto Mono"/>
              <a:sym typeface="Roboto Mono"/>
            </a:endParaRPr>
          </a:p>
          <a:p>
            <a:pPr marL="604519" lvl="1" indent="-302260" algn="l">
              <a:lnSpc>
                <a:spcPts val="3219"/>
              </a:lnSpc>
              <a:buFont typeface="Arial"/>
              <a:buChar char="•"/>
            </a:pPr>
            <a:r>
              <a:rPr lang="en-US" sz="2799">
                <a:solidFill>
                  <a:srgbClr val="000000"/>
                </a:solidFill>
                <a:latin typeface="Roboto Mono"/>
                <a:ea typeface="Roboto Mono"/>
                <a:cs typeface="Roboto Mono"/>
                <a:sym typeface="Roboto Mono"/>
              </a:rPr>
              <a:t>Retail Decay:</a:t>
            </a:r>
          </a:p>
          <a:p>
            <a:pPr algn="l">
              <a:lnSpc>
                <a:spcPts val="3219"/>
              </a:lnSpc>
            </a:pPr>
            <a:endParaRPr lang="en-US" sz="2799">
              <a:solidFill>
                <a:srgbClr val="000000"/>
              </a:solidFill>
              <a:latin typeface="Roboto Mono"/>
              <a:ea typeface="Roboto Mono"/>
              <a:cs typeface="Roboto Mono"/>
              <a:sym typeface="Roboto Mono"/>
            </a:endParaRPr>
          </a:p>
          <a:p>
            <a:pPr marL="604519" lvl="1" indent="-302260" algn="l">
              <a:lnSpc>
                <a:spcPts val="3219"/>
              </a:lnSpc>
              <a:buFont typeface="Arial"/>
              <a:buChar char="•"/>
            </a:pPr>
            <a:r>
              <a:rPr lang="en-US" sz="2799">
                <a:solidFill>
                  <a:srgbClr val="000000"/>
                </a:solidFill>
                <a:latin typeface="Roboto Mono"/>
                <a:ea typeface="Roboto Mono"/>
                <a:cs typeface="Roboto Mono"/>
                <a:sym typeface="Roboto Mono"/>
              </a:rPr>
              <a:t>Work from home:</a:t>
            </a:r>
          </a:p>
          <a:p>
            <a:pPr algn="l">
              <a:lnSpc>
                <a:spcPts val="3219"/>
              </a:lnSpc>
            </a:pPr>
            <a:endParaRPr lang="en-US" sz="2799">
              <a:solidFill>
                <a:srgbClr val="000000"/>
              </a:solidFill>
              <a:latin typeface="Roboto Mono"/>
              <a:ea typeface="Roboto Mono"/>
              <a:cs typeface="Roboto Mono"/>
              <a:sym typeface="Roboto Mono"/>
            </a:endParaRPr>
          </a:p>
          <a:p>
            <a:pPr marL="604519" lvl="1" indent="-302260" algn="l">
              <a:lnSpc>
                <a:spcPts val="3219"/>
              </a:lnSpc>
              <a:buFont typeface="Arial"/>
              <a:buChar char="•"/>
            </a:pPr>
            <a:r>
              <a:rPr lang="en-US" sz="2799">
                <a:solidFill>
                  <a:srgbClr val="000000"/>
                </a:solidFill>
                <a:latin typeface="Roboto Mono"/>
                <a:ea typeface="Roboto Mono"/>
                <a:cs typeface="Roboto Mono"/>
                <a:sym typeface="Roboto Mono"/>
              </a:rPr>
              <a:t>Redundancies:</a:t>
            </a:r>
          </a:p>
          <a:p>
            <a:pPr algn="l">
              <a:lnSpc>
                <a:spcPts val="3219"/>
              </a:lnSpc>
            </a:pPr>
            <a:endParaRPr lang="en-US" sz="2799">
              <a:solidFill>
                <a:srgbClr val="000000"/>
              </a:solidFill>
              <a:latin typeface="Roboto Mono"/>
              <a:ea typeface="Roboto Mono"/>
              <a:cs typeface="Roboto Mono"/>
              <a:sym typeface="Roboto Mono"/>
            </a:endParaRPr>
          </a:p>
        </p:txBody>
      </p:sp>
      <p:sp>
        <p:nvSpPr>
          <p:cNvPr id="20" name="TextBox 20"/>
          <p:cNvSpPr txBox="1"/>
          <p:nvPr/>
        </p:nvSpPr>
        <p:spPr>
          <a:xfrm>
            <a:off x="1441754" y="5592165"/>
            <a:ext cx="5802132" cy="268632"/>
          </a:xfrm>
          <a:prstGeom prst="rect">
            <a:avLst/>
          </a:prstGeom>
        </p:spPr>
        <p:txBody>
          <a:bodyPr lIns="0" tIns="0" rIns="0" bIns="0" rtlCol="0" anchor="t">
            <a:spAutoFit/>
          </a:bodyPr>
          <a:lstStyle/>
          <a:p>
            <a:pPr algn="l">
              <a:lnSpc>
                <a:spcPts val="2070"/>
              </a:lnSpc>
            </a:pPr>
            <a:r>
              <a:rPr lang="en-US" sz="1800">
                <a:solidFill>
                  <a:srgbClr val="6A3D30"/>
                </a:solidFill>
                <a:latin typeface="Roboto Mono"/>
                <a:ea typeface="Roboto Mono"/>
                <a:cs typeface="Roboto Mono"/>
                <a:sym typeface="Roboto Mono"/>
              </a:rPr>
              <a:t>significant drop in retail park visitors</a:t>
            </a:r>
          </a:p>
        </p:txBody>
      </p:sp>
      <p:sp>
        <p:nvSpPr>
          <p:cNvPr id="21" name="TextBox 21"/>
          <p:cNvSpPr txBox="1"/>
          <p:nvPr/>
        </p:nvSpPr>
        <p:spPr>
          <a:xfrm>
            <a:off x="1441754" y="6424256"/>
            <a:ext cx="5802132" cy="268632"/>
          </a:xfrm>
          <a:prstGeom prst="rect">
            <a:avLst/>
          </a:prstGeom>
        </p:spPr>
        <p:txBody>
          <a:bodyPr lIns="0" tIns="0" rIns="0" bIns="0" rtlCol="0" anchor="t">
            <a:spAutoFit/>
          </a:bodyPr>
          <a:lstStyle/>
          <a:p>
            <a:pPr algn="l">
              <a:lnSpc>
                <a:spcPts val="2070"/>
              </a:lnSpc>
            </a:pPr>
            <a:r>
              <a:rPr lang="en-US" sz="1800">
                <a:solidFill>
                  <a:srgbClr val="6A3D30"/>
                </a:solidFill>
                <a:latin typeface="Roboto Mono"/>
                <a:ea typeface="Roboto Mono"/>
                <a:cs typeface="Roboto Mono"/>
                <a:sym typeface="Roboto Mono"/>
              </a:rPr>
              <a:t>shops around closure leving units vacant</a:t>
            </a:r>
          </a:p>
        </p:txBody>
      </p:sp>
      <p:sp>
        <p:nvSpPr>
          <p:cNvPr id="22" name="TextBox 22"/>
          <p:cNvSpPr txBox="1"/>
          <p:nvPr/>
        </p:nvSpPr>
        <p:spPr>
          <a:xfrm>
            <a:off x="1441754" y="7254863"/>
            <a:ext cx="5802132" cy="268632"/>
          </a:xfrm>
          <a:prstGeom prst="rect">
            <a:avLst/>
          </a:prstGeom>
        </p:spPr>
        <p:txBody>
          <a:bodyPr lIns="0" tIns="0" rIns="0" bIns="0" rtlCol="0" anchor="t">
            <a:spAutoFit/>
          </a:bodyPr>
          <a:lstStyle/>
          <a:p>
            <a:pPr algn="l">
              <a:lnSpc>
                <a:spcPts val="2070"/>
              </a:lnSpc>
            </a:pPr>
            <a:r>
              <a:rPr lang="en-US" sz="1800">
                <a:solidFill>
                  <a:srgbClr val="6A3D30"/>
                </a:solidFill>
                <a:latin typeface="Roboto Mono"/>
                <a:ea typeface="Roboto Mono"/>
                <a:cs typeface="Roboto Mono"/>
                <a:sym typeface="Roboto Mono"/>
              </a:rPr>
              <a:t>office workers working remotely 2+days</a:t>
            </a:r>
          </a:p>
        </p:txBody>
      </p:sp>
      <p:sp>
        <p:nvSpPr>
          <p:cNvPr id="23" name="TextBox 23"/>
          <p:cNvSpPr txBox="1"/>
          <p:nvPr/>
        </p:nvSpPr>
        <p:spPr>
          <a:xfrm>
            <a:off x="10798766" y="5116261"/>
            <a:ext cx="5802132" cy="3208871"/>
          </a:xfrm>
          <a:prstGeom prst="rect">
            <a:avLst/>
          </a:prstGeom>
        </p:spPr>
        <p:txBody>
          <a:bodyPr lIns="0" tIns="0" rIns="0" bIns="0" rtlCol="0" anchor="t">
            <a:spAutoFit/>
          </a:bodyPr>
          <a:lstStyle/>
          <a:p>
            <a:pPr marL="604519" lvl="1" indent="-302260" algn="l">
              <a:lnSpc>
                <a:spcPts val="3219"/>
              </a:lnSpc>
              <a:buFont typeface="Arial"/>
              <a:buChar char="•"/>
            </a:pPr>
            <a:r>
              <a:rPr lang="en-US" sz="2799">
                <a:solidFill>
                  <a:srgbClr val="000000"/>
                </a:solidFill>
                <a:latin typeface="Roboto Mono"/>
                <a:ea typeface="Roboto Mono"/>
                <a:cs typeface="Roboto Mono"/>
                <a:sym typeface="Roboto Mono"/>
              </a:rPr>
              <a:t>Distribution gap:</a:t>
            </a:r>
          </a:p>
          <a:p>
            <a:pPr algn="l">
              <a:lnSpc>
                <a:spcPts val="3219"/>
              </a:lnSpc>
            </a:pPr>
            <a:endParaRPr lang="en-US" sz="2799">
              <a:solidFill>
                <a:srgbClr val="000000"/>
              </a:solidFill>
              <a:latin typeface="Roboto Mono"/>
              <a:ea typeface="Roboto Mono"/>
              <a:cs typeface="Roboto Mono"/>
              <a:sym typeface="Roboto Mono"/>
            </a:endParaRPr>
          </a:p>
          <a:p>
            <a:pPr marL="604519" lvl="1" indent="-302260" algn="l">
              <a:lnSpc>
                <a:spcPts val="3219"/>
              </a:lnSpc>
              <a:buFont typeface="Arial"/>
              <a:buChar char="•"/>
            </a:pPr>
            <a:r>
              <a:rPr lang="en-US" sz="2799">
                <a:solidFill>
                  <a:srgbClr val="000000"/>
                </a:solidFill>
                <a:latin typeface="Roboto Mono"/>
                <a:ea typeface="Roboto Mono"/>
                <a:cs typeface="Roboto Mono"/>
                <a:sym typeface="Roboto Mono"/>
              </a:rPr>
              <a:t>Tech barriers:</a:t>
            </a:r>
          </a:p>
          <a:p>
            <a:pPr algn="l">
              <a:lnSpc>
                <a:spcPts val="3219"/>
              </a:lnSpc>
            </a:pPr>
            <a:endParaRPr lang="en-US" sz="2799">
              <a:solidFill>
                <a:srgbClr val="000000"/>
              </a:solidFill>
              <a:latin typeface="Roboto Mono"/>
              <a:ea typeface="Roboto Mono"/>
              <a:cs typeface="Roboto Mono"/>
              <a:sym typeface="Roboto Mono"/>
            </a:endParaRPr>
          </a:p>
          <a:p>
            <a:pPr marL="604519" lvl="1" indent="-302260" algn="l">
              <a:lnSpc>
                <a:spcPts val="3219"/>
              </a:lnSpc>
              <a:buFont typeface="Arial"/>
              <a:buChar char="•"/>
            </a:pPr>
            <a:r>
              <a:rPr lang="en-US" sz="2799">
                <a:solidFill>
                  <a:srgbClr val="000000"/>
                </a:solidFill>
                <a:latin typeface="Roboto Mono"/>
                <a:ea typeface="Roboto Mono"/>
                <a:cs typeface="Roboto Mono"/>
                <a:sym typeface="Roboto Mono"/>
              </a:rPr>
              <a:t>Resource drain:</a:t>
            </a:r>
          </a:p>
          <a:p>
            <a:pPr algn="l">
              <a:lnSpc>
                <a:spcPts val="3219"/>
              </a:lnSpc>
            </a:pPr>
            <a:endParaRPr lang="en-US" sz="2799">
              <a:solidFill>
                <a:srgbClr val="000000"/>
              </a:solidFill>
              <a:latin typeface="Roboto Mono"/>
              <a:ea typeface="Roboto Mono"/>
              <a:cs typeface="Roboto Mono"/>
              <a:sym typeface="Roboto Mono"/>
            </a:endParaRPr>
          </a:p>
          <a:p>
            <a:pPr marL="604519" lvl="1" indent="-302260" algn="l">
              <a:lnSpc>
                <a:spcPts val="3219"/>
              </a:lnSpc>
              <a:buFont typeface="Arial"/>
              <a:buChar char="•"/>
            </a:pPr>
            <a:r>
              <a:rPr lang="en-US" sz="2799">
                <a:solidFill>
                  <a:srgbClr val="000000"/>
                </a:solidFill>
                <a:latin typeface="Roboto Mono"/>
                <a:ea typeface="Roboto Mono"/>
                <a:cs typeface="Roboto Mono"/>
                <a:sym typeface="Roboto Mono"/>
              </a:rPr>
              <a:t>Customer friction:</a:t>
            </a:r>
          </a:p>
          <a:p>
            <a:pPr algn="l">
              <a:lnSpc>
                <a:spcPts val="3219"/>
              </a:lnSpc>
            </a:pPr>
            <a:endParaRPr lang="en-US" sz="2799">
              <a:solidFill>
                <a:srgbClr val="000000"/>
              </a:solidFill>
              <a:latin typeface="Roboto Mono"/>
              <a:ea typeface="Roboto Mono"/>
              <a:cs typeface="Roboto Mono"/>
              <a:sym typeface="Roboto Mono"/>
            </a:endParaRPr>
          </a:p>
        </p:txBody>
      </p:sp>
      <p:sp>
        <p:nvSpPr>
          <p:cNvPr id="24" name="TextBox 24"/>
          <p:cNvSpPr txBox="1"/>
          <p:nvPr/>
        </p:nvSpPr>
        <p:spPr>
          <a:xfrm>
            <a:off x="1441754" y="8056500"/>
            <a:ext cx="5802132" cy="268632"/>
          </a:xfrm>
          <a:prstGeom prst="rect">
            <a:avLst/>
          </a:prstGeom>
        </p:spPr>
        <p:txBody>
          <a:bodyPr lIns="0" tIns="0" rIns="0" bIns="0" rtlCol="0" anchor="t">
            <a:spAutoFit/>
          </a:bodyPr>
          <a:lstStyle/>
          <a:p>
            <a:pPr algn="l">
              <a:lnSpc>
                <a:spcPts val="2070"/>
              </a:lnSpc>
            </a:pPr>
            <a:r>
              <a:rPr lang="en-US" sz="1800">
                <a:solidFill>
                  <a:srgbClr val="6A3D30"/>
                </a:solidFill>
                <a:latin typeface="Roboto Mono"/>
                <a:ea typeface="Roboto Mono"/>
                <a:cs typeface="Roboto Mono"/>
                <a:sym typeface="Roboto Mono"/>
              </a:rPr>
              <a:t>loss of loyal shoppers and retail workers </a:t>
            </a:r>
          </a:p>
        </p:txBody>
      </p:sp>
      <p:sp>
        <p:nvSpPr>
          <p:cNvPr id="25" name="TextBox 25"/>
          <p:cNvSpPr txBox="1"/>
          <p:nvPr/>
        </p:nvSpPr>
        <p:spPr>
          <a:xfrm>
            <a:off x="11063660" y="5592165"/>
            <a:ext cx="5802132" cy="268632"/>
          </a:xfrm>
          <a:prstGeom prst="rect">
            <a:avLst/>
          </a:prstGeom>
        </p:spPr>
        <p:txBody>
          <a:bodyPr lIns="0" tIns="0" rIns="0" bIns="0" rtlCol="0" anchor="t">
            <a:spAutoFit/>
          </a:bodyPr>
          <a:lstStyle/>
          <a:p>
            <a:pPr algn="l">
              <a:lnSpc>
                <a:spcPts val="2070"/>
              </a:lnSpc>
            </a:pPr>
            <a:r>
              <a:rPr lang="en-US" sz="1800">
                <a:solidFill>
                  <a:srgbClr val="6A3D30"/>
                </a:solidFill>
                <a:latin typeface="Roboto Mono"/>
                <a:ea typeface="Roboto Mono"/>
                <a:cs typeface="Roboto Mono"/>
                <a:sym typeface="Roboto Mono"/>
              </a:rPr>
              <a:t>unavailable delivery service</a:t>
            </a:r>
          </a:p>
        </p:txBody>
      </p:sp>
      <p:sp>
        <p:nvSpPr>
          <p:cNvPr id="26" name="TextBox 26"/>
          <p:cNvSpPr txBox="1"/>
          <p:nvPr/>
        </p:nvSpPr>
        <p:spPr>
          <a:xfrm>
            <a:off x="11063660" y="6424256"/>
            <a:ext cx="5802132" cy="268632"/>
          </a:xfrm>
          <a:prstGeom prst="rect">
            <a:avLst/>
          </a:prstGeom>
        </p:spPr>
        <p:txBody>
          <a:bodyPr lIns="0" tIns="0" rIns="0" bIns="0" rtlCol="0" anchor="t">
            <a:spAutoFit/>
          </a:bodyPr>
          <a:lstStyle/>
          <a:p>
            <a:pPr algn="l">
              <a:lnSpc>
                <a:spcPts val="2070"/>
              </a:lnSpc>
            </a:pPr>
            <a:r>
              <a:rPr lang="en-US" sz="1800">
                <a:solidFill>
                  <a:srgbClr val="6A3D30"/>
                </a:solidFill>
                <a:latin typeface="Roboto Mono"/>
                <a:ea typeface="Roboto Mono"/>
                <a:cs typeface="Roboto Mono"/>
                <a:sym typeface="Roboto Mono"/>
              </a:rPr>
              <a:t>phone-only pre-orders (frequently missed)</a:t>
            </a:r>
          </a:p>
        </p:txBody>
      </p:sp>
      <p:sp>
        <p:nvSpPr>
          <p:cNvPr id="27" name="TextBox 27"/>
          <p:cNvSpPr txBox="1"/>
          <p:nvPr/>
        </p:nvSpPr>
        <p:spPr>
          <a:xfrm>
            <a:off x="11063660" y="7254863"/>
            <a:ext cx="5802132" cy="268632"/>
          </a:xfrm>
          <a:prstGeom prst="rect">
            <a:avLst/>
          </a:prstGeom>
        </p:spPr>
        <p:txBody>
          <a:bodyPr lIns="0" tIns="0" rIns="0" bIns="0" rtlCol="0" anchor="t">
            <a:spAutoFit/>
          </a:bodyPr>
          <a:lstStyle/>
          <a:p>
            <a:pPr algn="l">
              <a:lnSpc>
                <a:spcPts val="2070"/>
              </a:lnSpc>
            </a:pPr>
            <a:r>
              <a:rPr lang="en-US" sz="1800">
                <a:solidFill>
                  <a:srgbClr val="6A3D30"/>
                </a:solidFill>
                <a:latin typeface="Roboto Mono"/>
                <a:ea typeface="Roboto Mono"/>
                <a:cs typeface="Roboto Mono"/>
                <a:sym typeface="Roboto Mono"/>
              </a:rPr>
              <a:t>tied to baking (onsite constraint)</a:t>
            </a:r>
          </a:p>
        </p:txBody>
      </p:sp>
      <p:sp>
        <p:nvSpPr>
          <p:cNvPr id="28" name="TextBox 28"/>
          <p:cNvSpPr txBox="1"/>
          <p:nvPr/>
        </p:nvSpPr>
        <p:spPr>
          <a:xfrm>
            <a:off x="11063660" y="8056500"/>
            <a:ext cx="5802132" cy="268632"/>
          </a:xfrm>
          <a:prstGeom prst="rect">
            <a:avLst/>
          </a:prstGeom>
        </p:spPr>
        <p:txBody>
          <a:bodyPr lIns="0" tIns="0" rIns="0" bIns="0" rtlCol="0" anchor="t">
            <a:spAutoFit/>
          </a:bodyPr>
          <a:lstStyle/>
          <a:p>
            <a:pPr algn="l">
              <a:lnSpc>
                <a:spcPts val="2070"/>
              </a:lnSpc>
            </a:pPr>
            <a:r>
              <a:rPr lang="en-US" sz="1800">
                <a:solidFill>
                  <a:srgbClr val="6A3D30"/>
                </a:solidFill>
                <a:latin typeface="Roboto Mono"/>
                <a:ea typeface="Roboto Mono"/>
                <a:cs typeface="Roboto Mono"/>
                <a:sym typeface="Roboto Mono"/>
              </a:rPr>
              <a:t>long waiting times during peaks</a:t>
            </a:r>
          </a:p>
        </p:txBody>
      </p:sp>
      <p:sp>
        <p:nvSpPr>
          <p:cNvPr id="29" name="TextBox 29"/>
          <p:cNvSpPr txBox="1"/>
          <p:nvPr/>
        </p:nvSpPr>
        <p:spPr>
          <a:xfrm>
            <a:off x="2235299" y="9305925"/>
            <a:ext cx="13293950" cy="436118"/>
          </a:xfrm>
          <a:prstGeom prst="rect">
            <a:avLst/>
          </a:prstGeom>
        </p:spPr>
        <p:txBody>
          <a:bodyPr lIns="0" tIns="0" rIns="0" bIns="0" rtlCol="0" anchor="t">
            <a:spAutoFit/>
          </a:bodyPr>
          <a:lstStyle/>
          <a:p>
            <a:pPr marL="0" lvl="0" indent="0" algn="ctr">
              <a:lnSpc>
                <a:spcPts val="2656"/>
              </a:lnSpc>
            </a:pPr>
            <a:r>
              <a:rPr lang="en-US" sz="3200" spc="-214">
                <a:solidFill>
                  <a:srgbClr val="000000"/>
                </a:solidFill>
                <a:latin typeface="Times New Roman MT Condensed"/>
                <a:ea typeface="Times New Roman MT Condensed"/>
                <a:cs typeface="Times New Roman MT Condensed"/>
                <a:sym typeface="Times New Roman MT Condensed"/>
              </a:rPr>
              <a:t>KEY POINT: sales stagnation at 25% below pre-lockdown levels is dual-threat issue</a:t>
            </a:r>
          </a:p>
        </p:txBody>
      </p:sp>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055" b="-143220"/>
            </a:stretch>
          </a:blipFill>
        </p:spPr>
        <p:txBody>
          <a:bodyPr/>
          <a:lstStyle/>
          <a:p>
            <a:endParaRPr lang="en-GB"/>
          </a:p>
        </p:txBody>
      </p:sp>
      <p:grpSp>
        <p:nvGrpSpPr>
          <p:cNvPr id="3" name="Group 3"/>
          <p:cNvGrpSpPr/>
          <p:nvPr/>
        </p:nvGrpSpPr>
        <p:grpSpPr>
          <a:xfrm>
            <a:off x="1521329" y="4073366"/>
            <a:ext cx="2540890" cy="2281408"/>
            <a:chOff x="0" y="0"/>
            <a:chExt cx="543278" cy="487797"/>
          </a:xfrm>
        </p:grpSpPr>
        <p:sp>
          <p:nvSpPr>
            <p:cNvPr id="4" name="Freeform 4"/>
            <p:cNvSpPr/>
            <p:nvPr/>
          </p:nvSpPr>
          <p:spPr>
            <a:xfrm>
              <a:off x="0" y="0"/>
              <a:ext cx="543278" cy="487797"/>
            </a:xfrm>
            <a:custGeom>
              <a:avLst/>
              <a:gdLst/>
              <a:ahLst/>
              <a:cxnLst/>
              <a:rect l="l" t="t" r="r" b="b"/>
              <a:pathLst>
                <a:path w="543278" h="487797">
                  <a:moveTo>
                    <a:pt x="243898" y="0"/>
                  </a:moveTo>
                  <a:lnTo>
                    <a:pt x="299379" y="0"/>
                  </a:lnTo>
                  <a:cubicBezTo>
                    <a:pt x="364065" y="0"/>
                    <a:pt x="426102" y="25696"/>
                    <a:pt x="471842" y="71436"/>
                  </a:cubicBezTo>
                  <a:cubicBezTo>
                    <a:pt x="517581" y="117176"/>
                    <a:pt x="543278" y="179213"/>
                    <a:pt x="543278" y="243898"/>
                  </a:cubicBezTo>
                  <a:lnTo>
                    <a:pt x="543278" y="243898"/>
                  </a:lnTo>
                  <a:cubicBezTo>
                    <a:pt x="543278" y="308584"/>
                    <a:pt x="517581" y="370621"/>
                    <a:pt x="471842" y="416361"/>
                  </a:cubicBezTo>
                  <a:cubicBezTo>
                    <a:pt x="426102" y="462100"/>
                    <a:pt x="364065" y="487797"/>
                    <a:pt x="299379" y="487797"/>
                  </a:cubicBezTo>
                  <a:lnTo>
                    <a:pt x="243898" y="487797"/>
                  </a:lnTo>
                  <a:cubicBezTo>
                    <a:pt x="179213" y="487797"/>
                    <a:pt x="117176" y="462100"/>
                    <a:pt x="71436" y="416361"/>
                  </a:cubicBezTo>
                  <a:cubicBezTo>
                    <a:pt x="25696" y="370621"/>
                    <a:pt x="0" y="308584"/>
                    <a:pt x="0" y="243898"/>
                  </a:cubicBezTo>
                  <a:lnTo>
                    <a:pt x="0" y="243898"/>
                  </a:lnTo>
                  <a:cubicBezTo>
                    <a:pt x="0" y="179213"/>
                    <a:pt x="25696" y="117176"/>
                    <a:pt x="71436" y="71436"/>
                  </a:cubicBezTo>
                  <a:cubicBezTo>
                    <a:pt x="117176" y="25696"/>
                    <a:pt x="179213" y="0"/>
                    <a:pt x="243898" y="0"/>
                  </a:cubicBezTo>
                  <a:close/>
                </a:path>
              </a:pathLst>
            </a:custGeom>
            <a:solidFill>
              <a:srgbClr val="000000"/>
            </a:solidFill>
          </p:spPr>
          <p:txBody>
            <a:bodyPr/>
            <a:lstStyle/>
            <a:p>
              <a:endParaRPr lang="en-GB"/>
            </a:p>
          </p:txBody>
        </p:sp>
        <p:sp>
          <p:nvSpPr>
            <p:cNvPr id="5" name="TextBox 5"/>
            <p:cNvSpPr txBox="1"/>
            <p:nvPr/>
          </p:nvSpPr>
          <p:spPr>
            <a:xfrm>
              <a:off x="0" y="9525"/>
              <a:ext cx="543278" cy="478272"/>
            </a:xfrm>
            <a:prstGeom prst="rect">
              <a:avLst/>
            </a:prstGeom>
          </p:spPr>
          <p:txBody>
            <a:bodyPr lIns="50800" tIns="50800" rIns="50800" bIns="50800" rtlCol="0" anchor="ctr"/>
            <a:lstStyle/>
            <a:p>
              <a:pPr algn="ctr">
                <a:lnSpc>
                  <a:spcPts val="2070"/>
                </a:lnSpc>
              </a:pPr>
              <a:endParaRPr/>
            </a:p>
          </p:txBody>
        </p:sp>
      </p:grpSp>
      <p:grpSp>
        <p:nvGrpSpPr>
          <p:cNvPr id="6" name="Group 6"/>
          <p:cNvGrpSpPr/>
          <p:nvPr/>
        </p:nvGrpSpPr>
        <p:grpSpPr>
          <a:xfrm>
            <a:off x="4062219" y="4073366"/>
            <a:ext cx="2540890" cy="2281408"/>
            <a:chOff x="0" y="0"/>
            <a:chExt cx="543278" cy="487797"/>
          </a:xfrm>
        </p:grpSpPr>
        <p:sp>
          <p:nvSpPr>
            <p:cNvPr id="7" name="Freeform 7"/>
            <p:cNvSpPr/>
            <p:nvPr/>
          </p:nvSpPr>
          <p:spPr>
            <a:xfrm>
              <a:off x="0" y="0"/>
              <a:ext cx="543278" cy="487797"/>
            </a:xfrm>
            <a:custGeom>
              <a:avLst/>
              <a:gdLst/>
              <a:ahLst/>
              <a:cxnLst/>
              <a:rect l="l" t="t" r="r" b="b"/>
              <a:pathLst>
                <a:path w="543278" h="487797">
                  <a:moveTo>
                    <a:pt x="243898" y="0"/>
                  </a:moveTo>
                  <a:lnTo>
                    <a:pt x="299379" y="0"/>
                  </a:lnTo>
                  <a:cubicBezTo>
                    <a:pt x="364065" y="0"/>
                    <a:pt x="426102" y="25696"/>
                    <a:pt x="471842" y="71436"/>
                  </a:cubicBezTo>
                  <a:cubicBezTo>
                    <a:pt x="517581" y="117176"/>
                    <a:pt x="543278" y="179213"/>
                    <a:pt x="543278" y="243898"/>
                  </a:cubicBezTo>
                  <a:lnTo>
                    <a:pt x="543278" y="243898"/>
                  </a:lnTo>
                  <a:cubicBezTo>
                    <a:pt x="543278" y="308584"/>
                    <a:pt x="517581" y="370621"/>
                    <a:pt x="471842" y="416361"/>
                  </a:cubicBezTo>
                  <a:cubicBezTo>
                    <a:pt x="426102" y="462100"/>
                    <a:pt x="364065" y="487797"/>
                    <a:pt x="299379" y="487797"/>
                  </a:cubicBezTo>
                  <a:lnTo>
                    <a:pt x="243898" y="487797"/>
                  </a:lnTo>
                  <a:cubicBezTo>
                    <a:pt x="179213" y="487797"/>
                    <a:pt x="117176" y="462100"/>
                    <a:pt x="71436" y="416361"/>
                  </a:cubicBezTo>
                  <a:cubicBezTo>
                    <a:pt x="25696" y="370621"/>
                    <a:pt x="0" y="308584"/>
                    <a:pt x="0" y="243898"/>
                  </a:cubicBezTo>
                  <a:lnTo>
                    <a:pt x="0" y="243898"/>
                  </a:lnTo>
                  <a:cubicBezTo>
                    <a:pt x="0" y="179213"/>
                    <a:pt x="25696" y="117176"/>
                    <a:pt x="71436" y="71436"/>
                  </a:cubicBezTo>
                  <a:cubicBezTo>
                    <a:pt x="117176" y="25696"/>
                    <a:pt x="179213" y="0"/>
                    <a:pt x="243898" y="0"/>
                  </a:cubicBezTo>
                  <a:close/>
                </a:path>
              </a:pathLst>
            </a:custGeom>
            <a:solidFill>
              <a:srgbClr val="49291A"/>
            </a:solidFill>
          </p:spPr>
          <p:txBody>
            <a:bodyPr/>
            <a:lstStyle/>
            <a:p>
              <a:endParaRPr lang="en-GB"/>
            </a:p>
          </p:txBody>
        </p:sp>
        <p:sp>
          <p:nvSpPr>
            <p:cNvPr id="8" name="TextBox 8"/>
            <p:cNvSpPr txBox="1"/>
            <p:nvPr/>
          </p:nvSpPr>
          <p:spPr>
            <a:xfrm>
              <a:off x="0" y="9525"/>
              <a:ext cx="543278" cy="478272"/>
            </a:xfrm>
            <a:prstGeom prst="rect">
              <a:avLst/>
            </a:prstGeom>
          </p:spPr>
          <p:txBody>
            <a:bodyPr lIns="50800" tIns="50800" rIns="50800" bIns="50800" rtlCol="0" anchor="ctr"/>
            <a:lstStyle/>
            <a:p>
              <a:pPr algn="ctr">
                <a:lnSpc>
                  <a:spcPts val="2070"/>
                </a:lnSpc>
              </a:pPr>
              <a:endParaRPr/>
            </a:p>
          </p:txBody>
        </p:sp>
      </p:grpSp>
      <p:grpSp>
        <p:nvGrpSpPr>
          <p:cNvPr id="9" name="Group 9"/>
          <p:cNvGrpSpPr/>
          <p:nvPr/>
        </p:nvGrpSpPr>
        <p:grpSpPr>
          <a:xfrm>
            <a:off x="6603110" y="4073366"/>
            <a:ext cx="2540890" cy="2281408"/>
            <a:chOff x="0" y="0"/>
            <a:chExt cx="543278" cy="487797"/>
          </a:xfrm>
        </p:grpSpPr>
        <p:sp>
          <p:nvSpPr>
            <p:cNvPr id="10" name="Freeform 10"/>
            <p:cNvSpPr/>
            <p:nvPr/>
          </p:nvSpPr>
          <p:spPr>
            <a:xfrm>
              <a:off x="0" y="0"/>
              <a:ext cx="543278" cy="487797"/>
            </a:xfrm>
            <a:custGeom>
              <a:avLst/>
              <a:gdLst/>
              <a:ahLst/>
              <a:cxnLst/>
              <a:rect l="l" t="t" r="r" b="b"/>
              <a:pathLst>
                <a:path w="543278" h="487797">
                  <a:moveTo>
                    <a:pt x="243898" y="0"/>
                  </a:moveTo>
                  <a:lnTo>
                    <a:pt x="299379" y="0"/>
                  </a:lnTo>
                  <a:cubicBezTo>
                    <a:pt x="364065" y="0"/>
                    <a:pt x="426102" y="25696"/>
                    <a:pt x="471842" y="71436"/>
                  </a:cubicBezTo>
                  <a:cubicBezTo>
                    <a:pt x="517581" y="117176"/>
                    <a:pt x="543278" y="179213"/>
                    <a:pt x="543278" y="243898"/>
                  </a:cubicBezTo>
                  <a:lnTo>
                    <a:pt x="543278" y="243898"/>
                  </a:lnTo>
                  <a:cubicBezTo>
                    <a:pt x="543278" y="308584"/>
                    <a:pt x="517581" y="370621"/>
                    <a:pt x="471842" y="416361"/>
                  </a:cubicBezTo>
                  <a:cubicBezTo>
                    <a:pt x="426102" y="462100"/>
                    <a:pt x="364065" y="487797"/>
                    <a:pt x="299379" y="487797"/>
                  </a:cubicBezTo>
                  <a:lnTo>
                    <a:pt x="243898" y="487797"/>
                  </a:lnTo>
                  <a:cubicBezTo>
                    <a:pt x="179213" y="487797"/>
                    <a:pt x="117176" y="462100"/>
                    <a:pt x="71436" y="416361"/>
                  </a:cubicBezTo>
                  <a:cubicBezTo>
                    <a:pt x="25696" y="370621"/>
                    <a:pt x="0" y="308584"/>
                    <a:pt x="0" y="243898"/>
                  </a:cubicBezTo>
                  <a:lnTo>
                    <a:pt x="0" y="243898"/>
                  </a:lnTo>
                  <a:cubicBezTo>
                    <a:pt x="0" y="179213"/>
                    <a:pt x="25696" y="117176"/>
                    <a:pt x="71436" y="71436"/>
                  </a:cubicBezTo>
                  <a:cubicBezTo>
                    <a:pt x="117176" y="25696"/>
                    <a:pt x="179213" y="0"/>
                    <a:pt x="243898" y="0"/>
                  </a:cubicBezTo>
                  <a:close/>
                </a:path>
              </a:pathLst>
            </a:custGeom>
            <a:solidFill>
              <a:srgbClr val="6A3D30"/>
            </a:solidFill>
          </p:spPr>
          <p:txBody>
            <a:bodyPr/>
            <a:lstStyle/>
            <a:p>
              <a:endParaRPr lang="en-GB"/>
            </a:p>
          </p:txBody>
        </p:sp>
        <p:sp>
          <p:nvSpPr>
            <p:cNvPr id="11" name="TextBox 11"/>
            <p:cNvSpPr txBox="1"/>
            <p:nvPr/>
          </p:nvSpPr>
          <p:spPr>
            <a:xfrm>
              <a:off x="0" y="9525"/>
              <a:ext cx="543278" cy="478272"/>
            </a:xfrm>
            <a:prstGeom prst="rect">
              <a:avLst/>
            </a:prstGeom>
          </p:spPr>
          <p:txBody>
            <a:bodyPr lIns="50800" tIns="50800" rIns="50800" bIns="50800" rtlCol="0" anchor="ctr"/>
            <a:lstStyle/>
            <a:p>
              <a:pPr algn="ctr">
                <a:lnSpc>
                  <a:spcPts val="2070"/>
                </a:lnSpc>
              </a:pPr>
              <a:endParaRPr/>
            </a:p>
          </p:txBody>
        </p:sp>
      </p:grpSp>
      <p:grpSp>
        <p:nvGrpSpPr>
          <p:cNvPr id="12" name="Group 12"/>
          <p:cNvGrpSpPr/>
          <p:nvPr/>
        </p:nvGrpSpPr>
        <p:grpSpPr>
          <a:xfrm>
            <a:off x="9144000" y="4073366"/>
            <a:ext cx="2540890" cy="2281408"/>
            <a:chOff x="0" y="0"/>
            <a:chExt cx="543278" cy="487797"/>
          </a:xfrm>
        </p:grpSpPr>
        <p:sp>
          <p:nvSpPr>
            <p:cNvPr id="13" name="Freeform 13"/>
            <p:cNvSpPr/>
            <p:nvPr/>
          </p:nvSpPr>
          <p:spPr>
            <a:xfrm>
              <a:off x="0" y="0"/>
              <a:ext cx="543278" cy="487797"/>
            </a:xfrm>
            <a:custGeom>
              <a:avLst/>
              <a:gdLst/>
              <a:ahLst/>
              <a:cxnLst/>
              <a:rect l="l" t="t" r="r" b="b"/>
              <a:pathLst>
                <a:path w="543278" h="487797">
                  <a:moveTo>
                    <a:pt x="243898" y="0"/>
                  </a:moveTo>
                  <a:lnTo>
                    <a:pt x="299379" y="0"/>
                  </a:lnTo>
                  <a:cubicBezTo>
                    <a:pt x="364065" y="0"/>
                    <a:pt x="426102" y="25696"/>
                    <a:pt x="471842" y="71436"/>
                  </a:cubicBezTo>
                  <a:cubicBezTo>
                    <a:pt x="517581" y="117176"/>
                    <a:pt x="543278" y="179213"/>
                    <a:pt x="543278" y="243898"/>
                  </a:cubicBezTo>
                  <a:lnTo>
                    <a:pt x="543278" y="243898"/>
                  </a:lnTo>
                  <a:cubicBezTo>
                    <a:pt x="543278" y="308584"/>
                    <a:pt x="517581" y="370621"/>
                    <a:pt x="471842" y="416361"/>
                  </a:cubicBezTo>
                  <a:cubicBezTo>
                    <a:pt x="426102" y="462100"/>
                    <a:pt x="364065" y="487797"/>
                    <a:pt x="299379" y="487797"/>
                  </a:cubicBezTo>
                  <a:lnTo>
                    <a:pt x="243898" y="487797"/>
                  </a:lnTo>
                  <a:cubicBezTo>
                    <a:pt x="179213" y="487797"/>
                    <a:pt x="117176" y="462100"/>
                    <a:pt x="71436" y="416361"/>
                  </a:cubicBezTo>
                  <a:cubicBezTo>
                    <a:pt x="25696" y="370621"/>
                    <a:pt x="0" y="308584"/>
                    <a:pt x="0" y="243898"/>
                  </a:cubicBezTo>
                  <a:lnTo>
                    <a:pt x="0" y="243898"/>
                  </a:lnTo>
                  <a:cubicBezTo>
                    <a:pt x="0" y="179213"/>
                    <a:pt x="25696" y="117176"/>
                    <a:pt x="71436" y="71436"/>
                  </a:cubicBezTo>
                  <a:cubicBezTo>
                    <a:pt x="117176" y="25696"/>
                    <a:pt x="179213" y="0"/>
                    <a:pt x="243898" y="0"/>
                  </a:cubicBezTo>
                  <a:close/>
                </a:path>
              </a:pathLst>
            </a:custGeom>
            <a:solidFill>
              <a:srgbClr val="8B5E3C"/>
            </a:solidFill>
          </p:spPr>
          <p:txBody>
            <a:bodyPr/>
            <a:lstStyle/>
            <a:p>
              <a:endParaRPr lang="en-GB"/>
            </a:p>
          </p:txBody>
        </p:sp>
        <p:sp>
          <p:nvSpPr>
            <p:cNvPr id="14" name="TextBox 14"/>
            <p:cNvSpPr txBox="1"/>
            <p:nvPr/>
          </p:nvSpPr>
          <p:spPr>
            <a:xfrm>
              <a:off x="0" y="9525"/>
              <a:ext cx="543278" cy="478272"/>
            </a:xfrm>
            <a:prstGeom prst="rect">
              <a:avLst/>
            </a:prstGeom>
          </p:spPr>
          <p:txBody>
            <a:bodyPr lIns="50800" tIns="50800" rIns="50800" bIns="50800" rtlCol="0" anchor="ctr"/>
            <a:lstStyle/>
            <a:p>
              <a:pPr algn="ctr">
                <a:lnSpc>
                  <a:spcPts val="2070"/>
                </a:lnSpc>
              </a:pPr>
              <a:endParaRPr/>
            </a:p>
          </p:txBody>
        </p:sp>
      </p:grpSp>
      <p:grpSp>
        <p:nvGrpSpPr>
          <p:cNvPr id="15" name="Group 15"/>
          <p:cNvGrpSpPr/>
          <p:nvPr/>
        </p:nvGrpSpPr>
        <p:grpSpPr>
          <a:xfrm>
            <a:off x="11684890" y="4073366"/>
            <a:ext cx="2540890" cy="2281408"/>
            <a:chOff x="0" y="0"/>
            <a:chExt cx="543278" cy="487797"/>
          </a:xfrm>
        </p:grpSpPr>
        <p:sp>
          <p:nvSpPr>
            <p:cNvPr id="16" name="Freeform 16"/>
            <p:cNvSpPr/>
            <p:nvPr/>
          </p:nvSpPr>
          <p:spPr>
            <a:xfrm>
              <a:off x="0" y="0"/>
              <a:ext cx="543278" cy="487797"/>
            </a:xfrm>
            <a:custGeom>
              <a:avLst/>
              <a:gdLst/>
              <a:ahLst/>
              <a:cxnLst/>
              <a:rect l="l" t="t" r="r" b="b"/>
              <a:pathLst>
                <a:path w="543278" h="487797">
                  <a:moveTo>
                    <a:pt x="243898" y="0"/>
                  </a:moveTo>
                  <a:lnTo>
                    <a:pt x="299379" y="0"/>
                  </a:lnTo>
                  <a:cubicBezTo>
                    <a:pt x="364065" y="0"/>
                    <a:pt x="426102" y="25696"/>
                    <a:pt x="471842" y="71436"/>
                  </a:cubicBezTo>
                  <a:cubicBezTo>
                    <a:pt x="517581" y="117176"/>
                    <a:pt x="543278" y="179213"/>
                    <a:pt x="543278" y="243898"/>
                  </a:cubicBezTo>
                  <a:lnTo>
                    <a:pt x="543278" y="243898"/>
                  </a:lnTo>
                  <a:cubicBezTo>
                    <a:pt x="543278" y="308584"/>
                    <a:pt x="517581" y="370621"/>
                    <a:pt x="471842" y="416361"/>
                  </a:cubicBezTo>
                  <a:cubicBezTo>
                    <a:pt x="426102" y="462100"/>
                    <a:pt x="364065" y="487797"/>
                    <a:pt x="299379" y="487797"/>
                  </a:cubicBezTo>
                  <a:lnTo>
                    <a:pt x="243898" y="487797"/>
                  </a:lnTo>
                  <a:cubicBezTo>
                    <a:pt x="179213" y="487797"/>
                    <a:pt x="117176" y="462100"/>
                    <a:pt x="71436" y="416361"/>
                  </a:cubicBezTo>
                  <a:cubicBezTo>
                    <a:pt x="25696" y="370621"/>
                    <a:pt x="0" y="308584"/>
                    <a:pt x="0" y="243898"/>
                  </a:cubicBezTo>
                  <a:lnTo>
                    <a:pt x="0" y="243898"/>
                  </a:lnTo>
                  <a:cubicBezTo>
                    <a:pt x="0" y="179213"/>
                    <a:pt x="25696" y="117176"/>
                    <a:pt x="71436" y="71436"/>
                  </a:cubicBezTo>
                  <a:cubicBezTo>
                    <a:pt x="117176" y="25696"/>
                    <a:pt x="179213" y="0"/>
                    <a:pt x="243898" y="0"/>
                  </a:cubicBezTo>
                  <a:close/>
                </a:path>
              </a:pathLst>
            </a:custGeom>
            <a:solidFill>
              <a:srgbClr val="DFD3C0"/>
            </a:solidFill>
          </p:spPr>
          <p:txBody>
            <a:bodyPr/>
            <a:lstStyle/>
            <a:p>
              <a:endParaRPr lang="en-GB"/>
            </a:p>
          </p:txBody>
        </p:sp>
        <p:sp>
          <p:nvSpPr>
            <p:cNvPr id="17" name="TextBox 17"/>
            <p:cNvSpPr txBox="1"/>
            <p:nvPr/>
          </p:nvSpPr>
          <p:spPr>
            <a:xfrm>
              <a:off x="0" y="9525"/>
              <a:ext cx="543278" cy="478272"/>
            </a:xfrm>
            <a:prstGeom prst="rect">
              <a:avLst/>
            </a:prstGeom>
          </p:spPr>
          <p:txBody>
            <a:bodyPr lIns="50800" tIns="50800" rIns="50800" bIns="50800" rtlCol="0" anchor="ctr"/>
            <a:lstStyle/>
            <a:p>
              <a:pPr algn="ctr">
                <a:lnSpc>
                  <a:spcPts val="2070"/>
                </a:lnSpc>
              </a:pPr>
              <a:endParaRPr/>
            </a:p>
          </p:txBody>
        </p:sp>
      </p:grpSp>
      <p:grpSp>
        <p:nvGrpSpPr>
          <p:cNvPr id="18" name="Group 18"/>
          <p:cNvGrpSpPr/>
          <p:nvPr/>
        </p:nvGrpSpPr>
        <p:grpSpPr>
          <a:xfrm>
            <a:off x="14225781" y="4073366"/>
            <a:ext cx="2540890" cy="2281408"/>
            <a:chOff x="0" y="0"/>
            <a:chExt cx="543278" cy="487797"/>
          </a:xfrm>
        </p:grpSpPr>
        <p:sp>
          <p:nvSpPr>
            <p:cNvPr id="19" name="Freeform 19"/>
            <p:cNvSpPr/>
            <p:nvPr/>
          </p:nvSpPr>
          <p:spPr>
            <a:xfrm>
              <a:off x="0" y="0"/>
              <a:ext cx="543278" cy="487797"/>
            </a:xfrm>
            <a:custGeom>
              <a:avLst/>
              <a:gdLst/>
              <a:ahLst/>
              <a:cxnLst/>
              <a:rect l="l" t="t" r="r" b="b"/>
              <a:pathLst>
                <a:path w="543278" h="487797">
                  <a:moveTo>
                    <a:pt x="243898" y="0"/>
                  </a:moveTo>
                  <a:lnTo>
                    <a:pt x="299379" y="0"/>
                  </a:lnTo>
                  <a:cubicBezTo>
                    <a:pt x="364065" y="0"/>
                    <a:pt x="426102" y="25696"/>
                    <a:pt x="471842" y="71436"/>
                  </a:cubicBezTo>
                  <a:cubicBezTo>
                    <a:pt x="517581" y="117176"/>
                    <a:pt x="543278" y="179213"/>
                    <a:pt x="543278" y="243898"/>
                  </a:cubicBezTo>
                  <a:lnTo>
                    <a:pt x="543278" y="243898"/>
                  </a:lnTo>
                  <a:cubicBezTo>
                    <a:pt x="543278" y="308584"/>
                    <a:pt x="517581" y="370621"/>
                    <a:pt x="471842" y="416361"/>
                  </a:cubicBezTo>
                  <a:cubicBezTo>
                    <a:pt x="426102" y="462100"/>
                    <a:pt x="364065" y="487797"/>
                    <a:pt x="299379" y="487797"/>
                  </a:cubicBezTo>
                  <a:lnTo>
                    <a:pt x="243898" y="487797"/>
                  </a:lnTo>
                  <a:cubicBezTo>
                    <a:pt x="179213" y="487797"/>
                    <a:pt x="117176" y="462100"/>
                    <a:pt x="71436" y="416361"/>
                  </a:cubicBezTo>
                  <a:cubicBezTo>
                    <a:pt x="25696" y="370621"/>
                    <a:pt x="0" y="308584"/>
                    <a:pt x="0" y="243898"/>
                  </a:cubicBezTo>
                  <a:lnTo>
                    <a:pt x="0" y="243898"/>
                  </a:lnTo>
                  <a:cubicBezTo>
                    <a:pt x="0" y="179213"/>
                    <a:pt x="25696" y="117176"/>
                    <a:pt x="71436" y="71436"/>
                  </a:cubicBezTo>
                  <a:cubicBezTo>
                    <a:pt x="117176" y="25696"/>
                    <a:pt x="179213" y="0"/>
                    <a:pt x="243898" y="0"/>
                  </a:cubicBezTo>
                  <a:close/>
                </a:path>
              </a:pathLst>
            </a:custGeom>
            <a:solidFill>
              <a:srgbClr val="F8F8F8"/>
            </a:solidFill>
          </p:spPr>
          <p:txBody>
            <a:bodyPr/>
            <a:lstStyle/>
            <a:p>
              <a:endParaRPr lang="en-GB"/>
            </a:p>
          </p:txBody>
        </p:sp>
        <p:sp>
          <p:nvSpPr>
            <p:cNvPr id="20" name="TextBox 20"/>
            <p:cNvSpPr txBox="1"/>
            <p:nvPr/>
          </p:nvSpPr>
          <p:spPr>
            <a:xfrm>
              <a:off x="0" y="9525"/>
              <a:ext cx="543278" cy="478272"/>
            </a:xfrm>
            <a:prstGeom prst="rect">
              <a:avLst/>
            </a:prstGeom>
          </p:spPr>
          <p:txBody>
            <a:bodyPr lIns="50800" tIns="50800" rIns="50800" bIns="50800" rtlCol="0" anchor="ctr"/>
            <a:lstStyle/>
            <a:p>
              <a:pPr algn="ctr">
                <a:lnSpc>
                  <a:spcPts val="2070"/>
                </a:lnSpc>
              </a:pPr>
              <a:endParaRPr/>
            </a:p>
          </p:txBody>
        </p:sp>
      </p:grpSp>
      <p:sp>
        <p:nvSpPr>
          <p:cNvPr id="21" name="TextBox 21"/>
          <p:cNvSpPr txBox="1"/>
          <p:nvPr/>
        </p:nvSpPr>
        <p:spPr>
          <a:xfrm>
            <a:off x="2303794" y="4575074"/>
            <a:ext cx="975960" cy="1268465"/>
          </a:xfrm>
          <a:prstGeom prst="rect">
            <a:avLst/>
          </a:prstGeom>
        </p:spPr>
        <p:txBody>
          <a:bodyPr lIns="0" tIns="0" rIns="0" bIns="0" rtlCol="0" anchor="t">
            <a:spAutoFit/>
          </a:bodyPr>
          <a:lstStyle/>
          <a:p>
            <a:pPr algn="ctr">
              <a:lnSpc>
                <a:spcPts val="8314"/>
              </a:lnSpc>
            </a:pPr>
            <a:r>
              <a:rPr lang="en-US" sz="8314">
                <a:solidFill>
                  <a:srgbClr val="F8F8F8"/>
                </a:solidFill>
                <a:latin typeface="Times New Roman MT Condensed"/>
                <a:ea typeface="Times New Roman MT Condensed"/>
                <a:cs typeface="Times New Roman MT Condensed"/>
                <a:sym typeface="Times New Roman MT Condensed"/>
              </a:rPr>
              <a:t>P</a:t>
            </a:r>
          </a:p>
        </p:txBody>
      </p:sp>
      <p:sp>
        <p:nvSpPr>
          <p:cNvPr id="22" name="TextBox 22"/>
          <p:cNvSpPr txBox="1"/>
          <p:nvPr/>
        </p:nvSpPr>
        <p:spPr>
          <a:xfrm>
            <a:off x="4844685" y="4575074"/>
            <a:ext cx="975960" cy="1268465"/>
          </a:xfrm>
          <a:prstGeom prst="rect">
            <a:avLst/>
          </a:prstGeom>
        </p:spPr>
        <p:txBody>
          <a:bodyPr lIns="0" tIns="0" rIns="0" bIns="0" rtlCol="0" anchor="t">
            <a:spAutoFit/>
          </a:bodyPr>
          <a:lstStyle/>
          <a:p>
            <a:pPr algn="ctr">
              <a:lnSpc>
                <a:spcPts val="8314"/>
              </a:lnSpc>
            </a:pPr>
            <a:r>
              <a:rPr lang="en-US" sz="8314">
                <a:solidFill>
                  <a:srgbClr val="F8F8F8"/>
                </a:solidFill>
                <a:latin typeface="Times New Roman MT Condensed"/>
                <a:ea typeface="Times New Roman MT Condensed"/>
                <a:cs typeface="Times New Roman MT Condensed"/>
                <a:sym typeface="Times New Roman MT Condensed"/>
              </a:rPr>
              <a:t>E</a:t>
            </a:r>
          </a:p>
        </p:txBody>
      </p:sp>
      <p:sp>
        <p:nvSpPr>
          <p:cNvPr id="23" name="TextBox 23"/>
          <p:cNvSpPr txBox="1"/>
          <p:nvPr/>
        </p:nvSpPr>
        <p:spPr>
          <a:xfrm>
            <a:off x="7385575" y="4575074"/>
            <a:ext cx="975960" cy="1268465"/>
          </a:xfrm>
          <a:prstGeom prst="rect">
            <a:avLst/>
          </a:prstGeom>
        </p:spPr>
        <p:txBody>
          <a:bodyPr lIns="0" tIns="0" rIns="0" bIns="0" rtlCol="0" anchor="t">
            <a:spAutoFit/>
          </a:bodyPr>
          <a:lstStyle/>
          <a:p>
            <a:pPr algn="ctr">
              <a:lnSpc>
                <a:spcPts val="8314"/>
              </a:lnSpc>
            </a:pPr>
            <a:r>
              <a:rPr lang="en-US" sz="8314">
                <a:solidFill>
                  <a:srgbClr val="F8F8F8"/>
                </a:solidFill>
                <a:latin typeface="Times New Roman MT Condensed"/>
                <a:ea typeface="Times New Roman MT Condensed"/>
                <a:cs typeface="Times New Roman MT Condensed"/>
                <a:sym typeface="Times New Roman MT Condensed"/>
              </a:rPr>
              <a:t>S</a:t>
            </a:r>
          </a:p>
        </p:txBody>
      </p:sp>
      <p:sp>
        <p:nvSpPr>
          <p:cNvPr id="24" name="TextBox 24"/>
          <p:cNvSpPr txBox="1"/>
          <p:nvPr/>
        </p:nvSpPr>
        <p:spPr>
          <a:xfrm>
            <a:off x="9926465" y="4575074"/>
            <a:ext cx="975960" cy="1268465"/>
          </a:xfrm>
          <a:prstGeom prst="rect">
            <a:avLst/>
          </a:prstGeom>
        </p:spPr>
        <p:txBody>
          <a:bodyPr lIns="0" tIns="0" rIns="0" bIns="0" rtlCol="0" anchor="t">
            <a:spAutoFit/>
          </a:bodyPr>
          <a:lstStyle/>
          <a:p>
            <a:pPr algn="ctr">
              <a:lnSpc>
                <a:spcPts val="8314"/>
              </a:lnSpc>
            </a:pPr>
            <a:r>
              <a:rPr lang="en-US" sz="8314">
                <a:solidFill>
                  <a:srgbClr val="F8F8F8"/>
                </a:solidFill>
                <a:latin typeface="Times New Roman MT Condensed"/>
                <a:ea typeface="Times New Roman MT Condensed"/>
                <a:cs typeface="Times New Roman MT Condensed"/>
                <a:sym typeface="Times New Roman MT Condensed"/>
              </a:rPr>
              <a:t>T</a:t>
            </a:r>
          </a:p>
        </p:txBody>
      </p:sp>
      <p:sp>
        <p:nvSpPr>
          <p:cNvPr id="25" name="TextBox 25"/>
          <p:cNvSpPr txBox="1"/>
          <p:nvPr/>
        </p:nvSpPr>
        <p:spPr>
          <a:xfrm>
            <a:off x="12467356" y="4575074"/>
            <a:ext cx="975960" cy="1268465"/>
          </a:xfrm>
          <a:prstGeom prst="rect">
            <a:avLst/>
          </a:prstGeom>
        </p:spPr>
        <p:txBody>
          <a:bodyPr lIns="0" tIns="0" rIns="0" bIns="0" rtlCol="0" anchor="t">
            <a:spAutoFit/>
          </a:bodyPr>
          <a:lstStyle/>
          <a:p>
            <a:pPr algn="ctr">
              <a:lnSpc>
                <a:spcPts val="8314"/>
              </a:lnSpc>
            </a:pPr>
            <a:r>
              <a:rPr lang="en-US" sz="8314">
                <a:solidFill>
                  <a:srgbClr val="F8F8F8"/>
                </a:solidFill>
                <a:latin typeface="Times New Roman MT Condensed"/>
                <a:ea typeface="Times New Roman MT Condensed"/>
                <a:cs typeface="Times New Roman MT Condensed"/>
                <a:sym typeface="Times New Roman MT Condensed"/>
              </a:rPr>
              <a:t>E</a:t>
            </a:r>
          </a:p>
        </p:txBody>
      </p:sp>
      <p:sp>
        <p:nvSpPr>
          <p:cNvPr id="26" name="TextBox 26"/>
          <p:cNvSpPr txBox="1"/>
          <p:nvPr/>
        </p:nvSpPr>
        <p:spPr>
          <a:xfrm>
            <a:off x="15008246" y="4575074"/>
            <a:ext cx="975960" cy="1268465"/>
          </a:xfrm>
          <a:prstGeom prst="rect">
            <a:avLst/>
          </a:prstGeom>
        </p:spPr>
        <p:txBody>
          <a:bodyPr lIns="0" tIns="0" rIns="0" bIns="0" rtlCol="0" anchor="t">
            <a:spAutoFit/>
          </a:bodyPr>
          <a:lstStyle/>
          <a:p>
            <a:pPr algn="ctr">
              <a:lnSpc>
                <a:spcPts val="8314"/>
              </a:lnSpc>
            </a:pPr>
            <a:r>
              <a:rPr lang="en-US" sz="8314">
                <a:solidFill>
                  <a:srgbClr val="DFD3C0"/>
                </a:solidFill>
                <a:latin typeface="Times New Roman MT Condensed"/>
                <a:ea typeface="Times New Roman MT Condensed"/>
                <a:cs typeface="Times New Roman MT Condensed"/>
                <a:sym typeface="Times New Roman MT Condensed"/>
              </a:rPr>
              <a:t>L</a:t>
            </a:r>
          </a:p>
        </p:txBody>
      </p:sp>
      <p:sp>
        <p:nvSpPr>
          <p:cNvPr id="27" name="TextBox 27"/>
          <p:cNvSpPr txBox="1"/>
          <p:nvPr/>
        </p:nvSpPr>
        <p:spPr>
          <a:xfrm>
            <a:off x="1127319" y="6811908"/>
            <a:ext cx="4519156" cy="522219"/>
          </a:xfrm>
          <a:prstGeom prst="rect">
            <a:avLst/>
          </a:prstGeom>
        </p:spPr>
        <p:txBody>
          <a:bodyPr lIns="0" tIns="0" rIns="0" bIns="0" rtlCol="0" anchor="t">
            <a:spAutoFit/>
          </a:bodyPr>
          <a:lstStyle/>
          <a:p>
            <a:pPr algn="l">
              <a:lnSpc>
                <a:spcPts val="3584"/>
              </a:lnSpc>
            </a:pPr>
            <a:r>
              <a:rPr lang="en-US" sz="3288" b="1">
                <a:solidFill>
                  <a:srgbClr val="8B5E3C"/>
                </a:solidFill>
                <a:latin typeface="Times New Roman MT Condensed Bold"/>
                <a:ea typeface="Times New Roman MT Condensed Bold"/>
                <a:cs typeface="Times New Roman MT Condensed Bold"/>
                <a:sym typeface="Times New Roman MT Condensed Bold"/>
              </a:rPr>
              <a:t>Technological</a:t>
            </a:r>
          </a:p>
        </p:txBody>
      </p:sp>
      <p:sp>
        <p:nvSpPr>
          <p:cNvPr id="28" name="TextBox 28"/>
          <p:cNvSpPr txBox="1"/>
          <p:nvPr/>
        </p:nvSpPr>
        <p:spPr>
          <a:xfrm>
            <a:off x="1111812" y="7476552"/>
            <a:ext cx="5011912" cy="963405"/>
          </a:xfrm>
          <a:prstGeom prst="rect">
            <a:avLst/>
          </a:prstGeom>
        </p:spPr>
        <p:txBody>
          <a:bodyPr lIns="0" tIns="0" rIns="0" bIns="0" rtlCol="0" anchor="t">
            <a:spAutoFit/>
          </a:bodyPr>
          <a:lstStyle/>
          <a:p>
            <a:pPr algn="l">
              <a:lnSpc>
                <a:spcPts val="2557"/>
              </a:lnSpc>
            </a:pPr>
            <a:r>
              <a:rPr lang="en-US" sz="1827" spc="18">
                <a:solidFill>
                  <a:srgbClr val="181818"/>
                </a:solidFill>
                <a:latin typeface="Roboto Mono"/>
                <a:ea typeface="Roboto Mono"/>
                <a:cs typeface="Roboto Mono"/>
                <a:sym typeface="Roboto Mono"/>
              </a:rPr>
              <a:t>-shift toward  delivery and pre-order services expectations.</a:t>
            </a:r>
          </a:p>
          <a:p>
            <a:pPr algn="l">
              <a:lnSpc>
                <a:spcPts val="2557"/>
              </a:lnSpc>
            </a:pPr>
            <a:r>
              <a:rPr lang="en-US" sz="1827" spc="18">
                <a:solidFill>
                  <a:srgbClr val="181818"/>
                </a:solidFill>
                <a:latin typeface="Roboto Mono"/>
                <a:ea typeface="Roboto Mono"/>
                <a:cs typeface="Roboto Mono"/>
                <a:sym typeface="Roboto Mono"/>
              </a:rPr>
              <a:t>-Bakary’s lack of online services</a:t>
            </a:r>
          </a:p>
        </p:txBody>
      </p:sp>
      <p:sp>
        <p:nvSpPr>
          <p:cNvPr id="29" name="TextBox 29"/>
          <p:cNvSpPr txBox="1"/>
          <p:nvPr/>
        </p:nvSpPr>
        <p:spPr>
          <a:xfrm>
            <a:off x="6661305" y="6811908"/>
            <a:ext cx="4533635" cy="522219"/>
          </a:xfrm>
          <a:prstGeom prst="rect">
            <a:avLst/>
          </a:prstGeom>
        </p:spPr>
        <p:txBody>
          <a:bodyPr lIns="0" tIns="0" rIns="0" bIns="0" rtlCol="0" anchor="t">
            <a:spAutoFit/>
          </a:bodyPr>
          <a:lstStyle/>
          <a:p>
            <a:pPr algn="l">
              <a:lnSpc>
                <a:spcPts val="3584"/>
              </a:lnSpc>
            </a:pPr>
            <a:r>
              <a:rPr lang="en-US" sz="3288" b="1">
                <a:solidFill>
                  <a:srgbClr val="C4B7A2"/>
                </a:solidFill>
                <a:latin typeface="Times New Roman MT Condensed Bold"/>
                <a:ea typeface="Times New Roman MT Condensed Bold"/>
                <a:cs typeface="Times New Roman MT Condensed Bold"/>
                <a:sym typeface="Times New Roman MT Condensed Bold"/>
              </a:rPr>
              <a:t>Enviromental</a:t>
            </a:r>
          </a:p>
        </p:txBody>
      </p:sp>
      <p:sp>
        <p:nvSpPr>
          <p:cNvPr id="30" name="TextBox 30"/>
          <p:cNvSpPr txBox="1"/>
          <p:nvPr/>
        </p:nvSpPr>
        <p:spPr>
          <a:xfrm>
            <a:off x="6645798" y="7476552"/>
            <a:ext cx="5011912" cy="3230734"/>
          </a:xfrm>
          <a:prstGeom prst="rect">
            <a:avLst/>
          </a:prstGeom>
        </p:spPr>
        <p:txBody>
          <a:bodyPr lIns="0" tIns="0" rIns="0" bIns="0" rtlCol="0" anchor="t">
            <a:spAutoFit/>
          </a:bodyPr>
          <a:lstStyle/>
          <a:p>
            <a:pPr algn="l">
              <a:lnSpc>
                <a:spcPts val="2557"/>
              </a:lnSpc>
            </a:pPr>
            <a:r>
              <a:rPr lang="en-US" sz="1827" spc="18">
                <a:solidFill>
                  <a:srgbClr val="181818"/>
                </a:solidFill>
                <a:latin typeface="Roboto Mono"/>
                <a:ea typeface="Roboto Mono"/>
                <a:cs typeface="Roboto Mono"/>
                <a:sym typeface="Roboto Mono"/>
              </a:rPr>
              <a:t>-Organic supply chain vulnerability</a:t>
            </a:r>
          </a:p>
          <a:p>
            <a:pPr algn="l">
              <a:lnSpc>
                <a:spcPts val="2557"/>
              </a:lnSpc>
            </a:pPr>
            <a:r>
              <a:rPr lang="en-US" sz="1827" spc="18">
                <a:solidFill>
                  <a:srgbClr val="181818"/>
                </a:solidFill>
                <a:latin typeface="Roboto Mono"/>
                <a:ea typeface="Roboto Mono"/>
                <a:cs typeface="Roboto Mono"/>
                <a:sym typeface="Roboto Mono"/>
              </a:rPr>
              <a:t>-Higher energy consumption</a:t>
            </a:r>
          </a:p>
          <a:p>
            <a:pPr algn="l">
              <a:lnSpc>
                <a:spcPts val="2557"/>
              </a:lnSpc>
            </a:pPr>
            <a:r>
              <a:rPr lang="en-US" sz="1827" spc="18">
                <a:solidFill>
                  <a:srgbClr val="181818"/>
                </a:solidFill>
                <a:latin typeface="Roboto Mono"/>
                <a:ea typeface="Roboto Mono"/>
                <a:cs typeface="Roboto Mono"/>
                <a:sym typeface="Roboto Mono"/>
              </a:rPr>
              <a:t>-Delivery bottlenecks </a:t>
            </a:r>
          </a:p>
          <a:p>
            <a:pPr algn="l">
              <a:lnSpc>
                <a:spcPts val="2557"/>
              </a:lnSpc>
            </a:pPr>
            <a:r>
              <a:rPr lang="en-US" sz="1827" spc="18">
                <a:solidFill>
                  <a:srgbClr val="181818"/>
                </a:solidFill>
                <a:latin typeface="Roboto Mono"/>
                <a:ea typeface="Roboto Mono"/>
                <a:cs typeface="Roboto Mono"/>
                <a:sym typeface="Roboto Mono"/>
              </a:rPr>
              <a:t>-Growth in delivery-related emissions </a:t>
            </a:r>
          </a:p>
          <a:p>
            <a:pPr algn="l">
              <a:lnSpc>
                <a:spcPts val="2557"/>
              </a:lnSpc>
            </a:pPr>
            <a:endParaRPr lang="en-US" sz="1827" spc="18">
              <a:solidFill>
                <a:srgbClr val="181818"/>
              </a:solidFill>
              <a:latin typeface="Roboto Mono"/>
              <a:ea typeface="Roboto Mono"/>
              <a:cs typeface="Roboto Mono"/>
              <a:sym typeface="Roboto Mono"/>
            </a:endParaRPr>
          </a:p>
          <a:p>
            <a:pPr algn="l">
              <a:lnSpc>
                <a:spcPts val="2557"/>
              </a:lnSpc>
            </a:pPr>
            <a:endParaRPr lang="en-US" sz="1827" spc="18">
              <a:solidFill>
                <a:srgbClr val="181818"/>
              </a:solidFill>
              <a:latin typeface="Roboto Mono"/>
              <a:ea typeface="Roboto Mono"/>
              <a:cs typeface="Roboto Mono"/>
              <a:sym typeface="Roboto Mono"/>
            </a:endParaRPr>
          </a:p>
          <a:p>
            <a:pPr algn="l">
              <a:lnSpc>
                <a:spcPts val="2557"/>
              </a:lnSpc>
            </a:pPr>
            <a:r>
              <a:rPr lang="en-US" sz="1827" spc="18">
                <a:solidFill>
                  <a:srgbClr val="181818"/>
                </a:solidFill>
                <a:latin typeface="Roboto Mono"/>
                <a:ea typeface="Roboto Mono"/>
                <a:cs typeface="Roboto Mono"/>
                <a:sym typeface="Roboto Mono"/>
              </a:rPr>
              <a:t>(Harari, 2026) </a:t>
            </a:r>
          </a:p>
          <a:p>
            <a:pPr algn="l">
              <a:lnSpc>
                <a:spcPts val="2557"/>
              </a:lnSpc>
            </a:pPr>
            <a:endParaRPr lang="en-US" sz="1827" spc="18">
              <a:solidFill>
                <a:srgbClr val="181818"/>
              </a:solidFill>
              <a:latin typeface="Roboto Mono"/>
              <a:ea typeface="Roboto Mono"/>
              <a:cs typeface="Roboto Mono"/>
              <a:sym typeface="Roboto Mono"/>
            </a:endParaRPr>
          </a:p>
          <a:p>
            <a:pPr algn="l">
              <a:lnSpc>
                <a:spcPts val="2557"/>
              </a:lnSpc>
            </a:pPr>
            <a:endParaRPr lang="en-US" sz="1827" spc="18">
              <a:solidFill>
                <a:srgbClr val="181818"/>
              </a:solidFill>
              <a:latin typeface="Roboto Mono"/>
              <a:ea typeface="Roboto Mono"/>
              <a:cs typeface="Roboto Mono"/>
              <a:sym typeface="Roboto Mono"/>
            </a:endParaRPr>
          </a:p>
        </p:txBody>
      </p:sp>
      <p:sp>
        <p:nvSpPr>
          <p:cNvPr id="31" name="TextBox 31"/>
          <p:cNvSpPr txBox="1"/>
          <p:nvPr/>
        </p:nvSpPr>
        <p:spPr>
          <a:xfrm>
            <a:off x="12195291" y="6811908"/>
            <a:ext cx="4609531" cy="522219"/>
          </a:xfrm>
          <a:prstGeom prst="rect">
            <a:avLst/>
          </a:prstGeom>
        </p:spPr>
        <p:txBody>
          <a:bodyPr lIns="0" tIns="0" rIns="0" bIns="0" rtlCol="0" anchor="t">
            <a:spAutoFit/>
          </a:bodyPr>
          <a:lstStyle/>
          <a:p>
            <a:pPr algn="l">
              <a:lnSpc>
                <a:spcPts val="3584"/>
              </a:lnSpc>
            </a:pPr>
            <a:r>
              <a:rPr lang="en-US" sz="3288" b="1">
                <a:solidFill>
                  <a:srgbClr val="FFFFFF"/>
                </a:solidFill>
                <a:latin typeface="Times New Roman MT Condensed Bold"/>
                <a:ea typeface="Times New Roman MT Condensed Bold"/>
                <a:cs typeface="Times New Roman MT Condensed Bold"/>
                <a:sym typeface="Times New Roman MT Condensed Bold"/>
              </a:rPr>
              <a:t>Legal</a:t>
            </a:r>
          </a:p>
        </p:txBody>
      </p:sp>
      <p:sp>
        <p:nvSpPr>
          <p:cNvPr id="32" name="TextBox 32"/>
          <p:cNvSpPr txBox="1"/>
          <p:nvPr/>
        </p:nvSpPr>
        <p:spPr>
          <a:xfrm>
            <a:off x="12179784" y="7476552"/>
            <a:ext cx="5011912" cy="2582926"/>
          </a:xfrm>
          <a:prstGeom prst="rect">
            <a:avLst/>
          </a:prstGeom>
        </p:spPr>
        <p:txBody>
          <a:bodyPr lIns="0" tIns="0" rIns="0" bIns="0" rtlCol="0" anchor="t">
            <a:spAutoFit/>
          </a:bodyPr>
          <a:lstStyle/>
          <a:p>
            <a:pPr algn="l">
              <a:lnSpc>
                <a:spcPts val="2557"/>
              </a:lnSpc>
            </a:pPr>
            <a:r>
              <a:rPr lang="en-US" sz="1827" spc="18">
                <a:solidFill>
                  <a:srgbClr val="181818"/>
                </a:solidFill>
                <a:latin typeface="Roboto Mono"/>
                <a:ea typeface="Roboto Mono"/>
                <a:cs typeface="Roboto Mono"/>
                <a:sym typeface="Roboto Mono"/>
              </a:rPr>
              <a:t>-Health and Safety compliance.</a:t>
            </a:r>
          </a:p>
          <a:p>
            <a:pPr algn="l">
              <a:lnSpc>
                <a:spcPts val="2557"/>
              </a:lnSpc>
            </a:pPr>
            <a:r>
              <a:rPr lang="en-US" sz="1827" spc="18">
                <a:solidFill>
                  <a:srgbClr val="181818"/>
                </a:solidFill>
                <a:latin typeface="Roboto Mono"/>
                <a:ea typeface="Roboto Mono"/>
                <a:cs typeface="Roboto Mono"/>
                <a:sym typeface="Roboto Mono"/>
              </a:rPr>
              <a:t>-Commercial Leases, rent and labour cost rise.</a:t>
            </a:r>
          </a:p>
          <a:p>
            <a:pPr algn="l">
              <a:lnSpc>
                <a:spcPts val="2557"/>
              </a:lnSpc>
            </a:pPr>
            <a:r>
              <a:rPr lang="en-US" sz="1827" spc="18">
                <a:solidFill>
                  <a:srgbClr val="181818"/>
                </a:solidFill>
                <a:latin typeface="Roboto Mono"/>
                <a:ea typeface="Roboto Mono"/>
                <a:cs typeface="Roboto Mono"/>
                <a:sym typeface="Roboto Mono"/>
              </a:rPr>
              <a:t>-Complying with changing national and local regulations</a:t>
            </a:r>
          </a:p>
          <a:p>
            <a:pPr algn="l">
              <a:lnSpc>
                <a:spcPts val="2557"/>
              </a:lnSpc>
            </a:pPr>
            <a:r>
              <a:rPr lang="en-US" sz="1827" spc="18">
                <a:solidFill>
                  <a:srgbClr val="181818"/>
                </a:solidFill>
                <a:latin typeface="Roboto Mono"/>
                <a:ea typeface="Roboto Mono"/>
                <a:cs typeface="Roboto Mono"/>
                <a:sym typeface="Roboto Mono"/>
              </a:rPr>
              <a:t>-Enforcement and penalties</a:t>
            </a:r>
          </a:p>
          <a:p>
            <a:pPr algn="l">
              <a:lnSpc>
                <a:spcPts val="2557"/>
              </a:lnSpc>
            </a:pPr>
            <a:endParaRPr lang="en-US" sz="1827" spc="18">
              <a:solidFill>
                <a:srgbClr val="181818"/>
              </a:solidFill>
              <a:latin typeface="Roboto Mono"/>
              <a:ea typeface="Roboto Mono"/>
              <a:cs typeface="Roboto Mono"/>
              <a:sym typeface="Roboto Mono"/>
            </a:endParaRPr>
          </a:p>
          <a:p>
            <a:pPr algn="l">
              <a:lnSpc>
                <a:spcPts val="2557"/>
              </a:lnSpc>
            </a:pPr>
            <a:r>
              <a:rPr lang="en-US" sz="1827" spc="18">
                <a:solidFill>
                  <a:srgbClr val="181818"/>
                </a:solidFill>
                <a:latin typeface="Roboto Mono"/>
                <a:ea typeface="Roboto Mono"/>
                <a:cs typeface="Roboto Mono"/>
                <a:sym typeface="Roboto Mono"/>
              </a:rPr>
              <a:t>(Practical Law Commercial. 2020)</a:t>
            </a:r>
          </a:p>
        </p:txBody>
      </p:sp>
      <p:sp>
        <p:nvSpPr>
          <p:cNvPr id="33" name="TextBox 33"/>
          <p:cNvSpPr txBox="1"/>
          <p:nvPr/>
        </p:nvSpPr>
        <p:spPr>
          <a:xfrm>
            <a:off x="1127319" y="340086"/>
            <a:ext cx="4534663" cy="522219"/>
          </a:xfrm>
          <a:prstGeom prst="rect">
            <a:avLst/>
          </a:prstGeom>
        </p:spPr>
        <p:txBody>
          <a:bodyPr lIns="0" tIns="0" rIns="0" bIns="0" rtlCol="0" anchor="t">
            <a:spAutoFit/>
          </a:bodyPr>
          <a:lstStyle/>
          <a:p>
            <a:pPr algn="l">
              <a:lnSpc>
                <a:spcPts val="3584"/>
              </a:lnSpc>
            </a:pPr>
            <a:r>
              <a:rPr lang="en-US" sz="3288" b="1">
                <a:solidFill>
                  <a:srgbClr val="181818"/>
                </a:solidFill>
                <a:latin typeface="Times New Roman MT Condensed Bold"/>
                <a:ea typeface="Times New Roman MT Condensed Bold"/>
                <a:cs typeface="Times New Roman MT Condensed Bold"/>
                <a:sym typeface="Times New Roman MT Condensed Bold"/>
              </a:rPr>
              <a:t>Political</a:t>
            </a:r>
          </a:p>
        </p:txBody>
      </p:sp>
      <p:sp>
        <p:nvSpPr>
          <p:cNvPr id="34" name="TextBox 34"/>
          <p:cNvSpPr txBox="1"/>
          <p:nvPr/>
        </p:nvSpPr>
        <p:spPr>
          <a:xfrm>
            <a:off x="1111812" y="1004730"/>
            <a:ext cx="5011912" cy="2582926"/>
          </a:xfrm>
          <a:prstGeom prst="rect">
            <a:avLst/>
          </a:prstGeom>
        </p:spPr>
        <p:txBody>
          <a:bodyPr lIns="0" tIns="0" rIns="0" bIns="0" rtlCol="0" anchor="t">
            <a:spAutoFit/>
          </a:bodyPr>
          <a:lstStyle/>
          <a:p>
            <a:pPr algn="l">
              <a:lnSpc>
                <a:spcPts val="2557"/>
              </a:lnSpc>
            </a:pPr>
            <a:r>
              <a:rPr lang="en-US" sz="1827" b="1" spc="18">
                <a:solidFill>
                  <a:srgbClr val="181818"/>
                </a:solidFill>
                <a:latin typeface="Roboto Mono Bold"/>
                <a:ea typeface="Roboto Mono Bold"/>
                <a:cs typeface="Roboto Mono Bold"/>
                <a:sym typeface="Roboto Mono Bold"/>
              </a:rPr>
              <a:t>COVID-19 restrictions:</a:t>
            </a:r>
          </a:p>
          <a:p>
            <a:pPr algn="l">
              <a:lnSpc>
                <a:spcPts val="2557"/>
              </a:lnSpc>
            </a:pPr>
            <a:r>
              <a:rPr lang="en-US" sz="1827" spc="18">
                <a:solidFill>
                  <a:srgbClr val="181818"/>
                </a:solidFill>
                <a:latin typeface="Roboto Mono"/>
                <a:ea typeface="Roboto Mono"/>
                <a:cs typeface="Roboto Mono"/>
                <a:sym typeface="Roboto Mono"/>
              </a:rPr>
              <a:t>-Tier 3 :closure of all non-essential shops allowing only takeaway, click and collect.</a:t>
            </a:r>
          </a:p>
          <a:p>
            <a:pPr algn="l">
              <a:lnSpc>
                <a:spcPts val="2557"/>
              </a:lnSpc>
            </a:pPr>
            <a:r>
              <a:rPr lang="en-US" sz="1827" spc="18">
                <a:solidFill>
                  <a:srgbClr val="181818"/>
                </a:solidFill>
                <a:latin typeface="Roboto Mono"/>
                <a:ea typeface="Roboto Mono"/>
                <a:cs typeface="Roboto Mono"/>
                <a:sym typeface="Roboto Mono"/>
              </a:rPr>
              <a:t>-Tier 4: full national lockdown </a:t>
            </a:r>
          </a:p>
          <a:p>
            <a:pPr algn="l">
              <a:lnSpc>
                <a:spcPts val="2557"/>
              </a:lnSpc>
            </a:pPr>
            <a:endParaRPr lang="en-US" sz="1827" spc="18">
              <a:solidFill>
                <a:srgbClr val="181818"/>
              </a:solidFill>
              <a:latin typeface="Roboto Mono"/>
              <a:ea typeface="Roboto Mono"/>
              <a:cs typeface="Roboto Mono"/>
              <a:sym typeface="Roboto Mono"/>
            </a:endParaRPr>
          </a:p>
          <a:p>
            <a:pPr algn="l">
              <a:lnSpc>
                <a:spcPts val="2557"/>
              </a:lnSpc>
            </a:pPr>
            <a:r>
              <a:rPr lang="en-US" sz="1827" spc="18">
                <a:solidFill>
                  <a:srgbClr val="181818"/>
                </a:solidFill>
                <a:latin typeface="Roboto Mono"/>
                <a:ea typeface="Roboto Mono"/>
                <a:cs typeface="Roboto Mono"/>
                <a:sym typeface="Roboto Mono"/>
              </a:rPr>
              <a:t>(Brown et al., 2021)</a:t>
            </a:r>
          </a:p>
          <a:p>
            <a:pPr algn="l">
              <a:lnSpc>
                <a:spcPts val="2557"/>
              </a:lnSpc>
            </a:pPr>
            <a:endParaRPr lang="en-US" sz="1827" spc="18">
              <a:solidFill>
                <a:srgbClr val="181818"/>
              </a:solidFill>
              <a:latin typeface="Roboto Mono"/>
              <a:ea typeface="Roboto Mono"/>
              <a:cs typeface="Roboto Mono"/>
              <a:sym typeface="Roboto Mono"/>
            </a:endParaRPr>
          </a:p>
        </p:txBody>
      </p:sp>
      <p:sp>
        <p:nvSpPr>
          <p:cNvPr id="35" name="TextBox 35"/>
          <p:cNvSpPr txBox="1"/>
          <p:nvPr/>
        </p:nvSpPr>
        <p:spPr>
          <a:xfrm>
            <a:off x="6645798" y="340086"/>
            <a:ext cx="4549142" cy="522219"/>
          </a:xfrm>
          <a:prstGeom prst="rect">
            <a:avLst/>
          </a:prstGeom>
        </p:spPr>
        <p:txBody>
          <a:bodyPr lIns="0" tIns="0" rIns="0" bIns="0" rtlCol="0" anchor="t">
            <a:spAutoFit/>
          </a:bodyPr>
          <a:lstStyle/>
          <a:p>
            <a:pPr algn="l">
              <a:lnSpc>
                <a:spcPts val="3584"/>
              </a:lnSpc>
            </a:pPr>
            <a:r>
              <a:rPr lang="en-US" sz="3288" b="1">
                <a:solidFill>
                  <a:srgbClr val="49291A"/>
                </a:solidFill>
                <a:latin typeface="Times New Roman MT Condensed Bold"/>
                <a:ea typeface="Times New Roman MT Condensed Bold"/>
                <a:cs typeface="Times New Roman MT Condensed Bold"/>
                <a:sym typeface="Times New Roman MT Condensed Bold"/>
              </a:rPr>
              <a:t>Economics</a:t>
            </a:r>
          </a:p>
        </p:txBody>
      </p:sp>
      <p:sp>
        <p:nvSpPr>
          <p:cNvPr id="36" name="TextBox 36"/>
          <p:cNvSpPr txBox="1"/>
          <p:nvPr/>
        </p:nvSpPr>
        <p:spPr>
          <a:xfrm>
            <a:off x="6638044" y="1004730"/>
            <a:ext cx="5011912" cy="3230734"/>
          </a:xfrm>
          <a:prstGeom prst="rect">
            <a:avLst/>
          </a:prstGeom>
        </p:spPr>
        <p:txBody>
          <a:bodyPr lIns="0" tIns="0" rIns="0" bIns="0" rtlCol="0" anchor="t">
            <a:spAutoFit/>
          </a:bodyPr>
          <a:lstStyle/>
          <a:p>
            <a:pPr algn="l">
              <a:lnSpc>
                <a:spcPts val="2557"/>
              </a:lnSpc>
            </a:pPr>
            <a:r>
              <a:rPr lang="en-US" sz="1827" spc="18">
                <a:solidFill>
                  <a:srgbClr val="181818"/>
                </a:solidFill>
                <a:latin typeface="Roboto Mono"/>
                <a:ea typeface="Roboto Mono"/>
                <a:cs typeface="Roboto Mono"/>
                <a:sym typeface="Roboto Mono"/>
              </a:rPr>
              <a:t>-Shop closures.</a:t>
            </a:r>
          </a:p>
          <a:p>
            <a:pPr algn="l">
              <a:lnSpc>
                <a:spcPts val="2557"/>
              </a:lnSpc>
            </a:pPr>
            <a:r>
              <a:rPr lang="en-US" sz="1827" spc="18">
                <a:solidFill>
                  <a:srgbClr val="181818"/>
                </a:solidFill>
                <a:latin typeface="Roboto Mono"/>
                <a:ea typeface="Roboto Mono"/>
                <a:cs typeface="Roboto Mono"/>
                <a:sym typeface="Roboto Mono"/>
              </a:rPr>
              <a:t>-Rising rent, utilities, indurance and ingredient costs.</a:t>
            </a:r>
          </a:p>
          <a:p>
            <a:pPr algn="l">
              <a:lnSpc>
                <a:spcPts val="2557"/>
              </a:lnSpc>
            </a:pPr>
            <a:r>
              <a:rPr lang="en-US" sz="1827" spc="18">
                <a:solidFill>
                  <a:srgbClr val="181818"/>
                </a:solidFill>
                <a:latin typeface="Roboto Mono"/>
                <a:ea typeface="Roboto Mono"/>
                <a:cs typeface="Roboto Mono"/>
                <a:sym typeface="Roboto Mono"/>
              </a:rPr>
              <a:t>-60.7 % drop in city centre footfall.</a:t>
            </a:r>
          </a:p>
          <a:p>
            <a:pPr algn="l">
              <a:lnSpc>
                <a:spcPts val="2557"/>
              </a:lnSpc>
            </a:pPr>
            <a:r>
              <a:rPr lang="en-US" sz="1827" spc="18">
                <a:solidFill>
                  <a:srgbClr val="181818"/>
                </a:solidFill>
                <a:latin typeface="Roboto Mono"/>
                <a:ea typeface="Roboto Mono"/>
                <a:cs typeface="Roboto Mono"/>
                <a:sym typeface="Roboto Mono"/>
              </a:rPr>
              <a:t>Unpredictable stock and transportation costs</a:t>
            </a:r>
          </a:p>
          <a:p>
            <a:pPr algn="l">
              <a:lnSpc>
                <a:spcPts val="2557"/>
              </a:lnSpc>
            </a:pPr>
            <a:endParaRPr lang="en-US" sz="1827" spc="18">
              <a:solidFill>
                <a:srgbClr val="181818"/>
              </a:solidFill>
              <a:latin typeface="Roboto Mono"/>
              <a:ea typeface="Roboto Mono"/>
              <a:cs typeface="Roboto Mono"/>
              <a:sym typeface="Roboto Mono"/>
            </a:endParaRPr>
          </a:p>
          <a:p>
            <a:pPr algn="l">
              <a:lnSpc>
                <a:spcPts val="2557"/>
              </a:lnSpc>
            </a:pPr>
            <a:r>
              <a:rPr lang="en-US" sz="1827" spc="18">
                <a:solidFill>
                  <a:srgbClr val="181818"/>
                </a:solidFill>
                <a:latin typeface="Roboto Mono"/>
                <a:ea typeface="Roboto Mono"/>
                <a:cs typeface="Roboto Mono"/>
                <a:sym typeface="Roboto Mono"/>
              </a:rPr>
              <a:t>(Council, 2020)</a:t>
            </a:r>
          </a:p>
          <a:p>
            <a:pPr algn="l">
              <a:lnSpc>
                <a:spcPts val="2557"/>
              </a:lnSpc>
            </a:pPr>
            <a:endParaRPr lang="en-US" sz="1827" spc="18">
              <a:solidFill>
                <a:srgbClr val="181818"/>
              </a:solidFill>
              <a:latin typeface="Roboto Mono"/>
              <a:ea typeface="Roboto Mono"/>
              <a:cs typeface="Roboto Mono"/>
              <a:sym typeface="Roboto Mono"/>
            </a:endParaRPr>
          </a:p>
        </p:txBody>
      </p:sp>
      <p:sp>
        <p:nvSpPr>
          <p:cNvPr id="37" name="TextBox 37"/>
          <p:cNvSpPr txBox="1"/>
          <p:nvPr/>
        </p:nvSpPr>
        <p:spPr>
          <a:xfrm>
            <a:off x="12179784" y="340086"/>
            <a:ext cx="4996404" cy="522219"/>
          </a:xfrm>
          <a:prstGeom prst="rect">
            <a:avLst/>
          </a:prstGeom>
        </p:spPr>
        <p:txBody>
          <a:bodyPr lIns="0" tIns="0" rIns="0" bIns="0" rtlCol="0" anchor="t">
            <a:spAutoFit/>
          </a:bodyPr>
          <a:lstStyle/>
          <a:p>
            <a:pPr algn="l">
              <a:lnSpc>
                <a:spcPts val="3584"/>
              </a:lnSpc>
            </a:pPr>
            <a:r>
              <a:rPr lang="en-US" sz="3288" b="1">
                <a:solidFill>
                  <a:srgbClr val="6A3D30"/>
                </a:solidFill>
                <a:latin typeface="Times New Roman MT Condensed Bold"/>
                <a:ea typeface="Times New Roman MT Condensed Bold"/>
                <a:cs typeface="Times New Roman MT Condensed Bold"/>
                <a:sym typeface="Times New Roman MT Condensed Bold"/>
              </a:rPr>
              <a:t>Sociocultural</a:t>
            </a:r>
          </a:p>
        </p:txBody>
      </p:sp>
      <p:sp>
        <p:nvSpPr>
          <p:cNvPr id="38" name="TextBox 38"/>
          <p:cNvSpPr txBox="1"/>
          <p:nvPr/>
        </p:nvSpPr>
        <p:spPr>
          <a:xfrm>
            <a:off x="12164276" y="1004730"/>
            <a:ext cx="5011912" cy="1935118"/>
          </a:xfrm>
          <a:prstGeom prst="rect">
            <a:avLst/>
          </a:prstGeom>
        </p:spPr>
        <p:txBody>
          <a:bodyPr lIns="0" tIns="0" rIns="0" bIns="0" rtlCol="0" anchor="t">
            <a:spAutoFit/>
          </a:bodyPr>
          <a:lstStyle/>
          <a:p>
            <a:pPr algn="l">
              <a:lnSpc>
                <a:spcPts val="2557"/>
              </a:lnSpc>
            </a:pPr>
            <a:r>
              <a:rPr lang="en-US" sz="1827" spc="18">
                <a:solidFill>
                  <a:srgbClr val="181818"/>
                </a:solidFill>
                <a:latin typeface="Roboto Mono"/>
                <a:ea typeface="Roboto Mono"/>
                <a:cs typeface="Roboto Mono"/>
                <a:sym typeface="Roboto Mono"/>
              </a:rPr>
              <a:t>-Hybrid / Work from home working arrangements’ negative impact on business</a:t>
            </a:r>
          </a:p>
          <a:p>
            <a:pPr algn="l">
              <a:lnSpc>
                <a:spcPts val="2557"/>
              </a:lnSpc>
            </a:pPr>
            <a:endParaRPr lang="en-US" sz="1827" spc="18">
              <a:solidFill>
                <a:srgbClr val="181818"/>
              </a:solidFill>
              <a:latin typeface="Roboto Mono"/>
              <a:ea typeface="Roboto Mono"/>
              <a:cs typeface="Roboto Mono"/>
              <a:sym typeface="Roboto Mono"/>
            </a:endParaRPr>
          </a:p>
          <a:p>
            <a:pPr algn="l">
              <a:lnSpc>
                <a:spcPts val="2557"/>
              </a:lnSpc>
            </a:pPr>
            <a:endParaRPr lang="en-US" sz="1827" spc="18">
              <a:solidFill>
                <a:srgbClr val="181818"/>
              </a:solidFill>
              <a:latin typeface="Roboto Mono"/>
              <a:ea typeface="Roboto Mono"/>
              <a:cs typeface="Roboto Mono"/>
              <a:sym typeface="Roboto Mono"/>
            </a:endParaRPr>
          </a:p>
          <a:p>
            <a:pPr algn="l">
              <a:lnSpc>
                <a:spcPts val="2557"/>
              </a:lnSpc>
            </a:pPr>
            <a:r>
              <a:rPr lang="en-US" sz="1827" spc="18">
                <a:solidFill>
                  <a:srgbClr val="181818"/>
                </a:solidFill>
                <a:latin typeface="Roboto Mono"/>
                <a:ea typeface="Roboto Mono"/>
                <a:cs typeface="Roboto Mono"/>
                <a:sym typeface="Roboto Mono"/>
              </a:rPr>
              <a:t>(University of Nottingham,2021)</a:t>
            </a:r>
          </a:p>
        </p:txBody>
      </p:sp>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055" b="-143220"/>
            </a:stretch>
          </a:blipFill>
        </p:spPr>
        <p:txBody>
          <a:bodyPr/>
          <a:lstStyle/>
          <a:p>
            <a:endParaRPr lang="en-GB"/>
          </a:p>
        </p:txBody>
      </p:sp>
      <p:sp>
        <p:nvSpPr>
          <p:cNvPr id="3" name="Freeform 3"/>
          <p:cNvSpPr/>
          <p:nvPr/>
        </p:nvSpPr>
        <p:spPr>
          <a:xfrm>
            <a:off x="-435552" y="-1440520"/>
            <a:ext cx="18074379" cy="13262075"/>
          </a:xfrm>
          <a:custGeom>
            <a:avLst/>
            <a:gdLst/>
            <a:ahLst/>
            <a:cxnLst/>
            <a:rect l="l" t="t" r="r" b="b"/>
            <a:pathLst>
              <a:path w="18074379" h="13262075">
                <a:moveTo>
                  <a:pt x="0" y="0"/>
                </a:moveTo>
                <a:lnTo>
                  <a:pt x="18074379" y="0"/>
                </a:lnTo>
                <a:lnTo>
                  <a:pt x="18074379" y="13262076"/>
                </a:lnTo>
                <a:lnTo>
                  <a:pt x="0" y="13262076"/>
                </a:lnTo>
                <a:lnTo>
                  <a:pt x="0" y="0"/>
                </a:lnTo>
                <a:close/>
              </a:path>
            </a:pathLst>
          </a:custGeom>
          <a:blipFill>
            <a:blip>
              <a:alphaModFix amt="5000"/>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4" name="Group 4"/>
          <p:cNvGrpSpPr/>
          <p:nvPr/>
        </p:nvGrpSpPr>
        <p:grpSpPr>
          <a:xfrm rot="7790520">
            <a:off x="4055211" y="7985331"/>
            <a:ext cx="1472556" cy="302885"/>
            <a:chOff x="0" y="0"/>
            <a:chExt cx="2469778" cy="508000"/>
          </a:xfrm>
        </p:grpSpPr>
        <p:sp>
          <p:nvSpPr>
            <p:cNvPr id="5" name="Freeform 5"/>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8B5E3C"/>
            </a:solidFill>
          </p:spPr>
          <p:txBody>
            <a:bodyPr/>
            <a:lstStyle/>
            <a:p>
              <a:endParaRPr lang="en-GB"/>
            </a:p>
          </p:txBody>
        </p:sp>
        <p:sp>
          <p:nvSpPr>
            <p:cNvPr id="6" name="Freeform 6"/>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7" name="Group 7"/>
          <p:cNvGrpSpPr/>
          <p:nvPr/>
        </p:nvGrpSpPr>
        <p:grpSpPr>
          <a:xfrm rot="7790520">
            <a:off x="4809192" y="7083980"/>
            <a:ext cx="1472556" cy="302885"/>
            <a:chOff x="0" y="0"/>
            <a:chExt cx="2469778" cy="508000"/>
          </a:xfrm>
        </p:grpSpPr>
        <p:sp>
          <p:nvSpPr>
            <p:cNvPr id="8" name="Freeform 8"/>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8B5E3C"/>
            </a:solidFill>
          </p:spPr>
          <p:txBody>
            <a:bodyPr/>
            <a:lstStyle/>
            <a:p>
              <a:endParaRPr lang="en-GB"/>
            </a:p>
          </p:txBody>
        </p:sp>
        <p:sp>
          <p:nvSpPr>
            <p:cNvPr id="9" name="Freeform 9"/>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10" name="Group 10"/>
          <p:cNvGrpSpPr/>
          <p:nvPr/>
        </p:nvGrpSpPr>
        <p:grpSpPr>
          <a:xfrm rot="7790520">
            <a:off x="7645868" y="8026109"/>
            <a:ext cx="1472556" cy="302885"/>
            <a:chOff x="0" y="0"/>
            <a:chExt cx="2469778" cy="508000"/>
          </a:xfrm>
        </p:grpSpPr>
        <p:sp>
          <p:nvSpPr>
            <p:cNvPr id="11" name="Freeform 11"/>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DEAF72"/>
            </a:solidFill>
          </p:spPr>
          <p:txBody>
            <a:bodyPr/>
            <a:lstStyle/>
            <a:p>
              <a:endParaRPr lang="en-GB"/>
            </a:p>
          </p:txBody>
        </p:sp>
        <p:sp>
          <p:nvSpPr>
            <p:cNvPr id="12" name="Freeform 12"/>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13" name="Group 13"/>
          <p:cNvGrpSpPr/>
          <p:nvPr/>
        </p:nvGrpSpPr>
        <p:grpSpPr>
          <a:xfrm rot="7790520">
            <a:off x="8423286" y="7104369"/>
            <a:ext cx="1472556" cy="302885"/>
            <a:chOff x="0" y="0"/>
            <a:chExt cx="2469778" cy="508000"/>
          </a:xfrm>
        </p:grpSpPr>
        <p:sp>
          <p:nvSpPr>
            <p:cNvPr id="14" name="Freeform 14"/>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DEAF72"/>
            </a:solidFill>
          </p:spPr>
          <p:txBody>
            <a:bodyPr/>
            <a:lstStyle/>
            <a:p>
              <a:endParaRPr lang="en-GB"/>
            </a:p>
          </p:txBody>
        </p:sp>
        <p:sp>
          <p:nvSpPr>
            <p:cNvPr id="15" name="Freeform 15"/>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16" name="Group 16"/>
          <p:cNvGrpSpPr/>
          <p:nvPr/>
        </p:nvGrpSpPr>
        <p:grpSpPr>
          <a:xfrm rot="7790520">
            <a:off x="11192354" y="7985331"/>
            <a:ext cx="1472556" cy="302885"/>
            <a:chOff x="0" y="0"/>
            <a:chExt cx="2469778" cy="508000"/>
          </a:xfrm>
        </p:grpSpPr>
        <p:sp>
          <p:nvSpPr>
            <p:cNvPr id="17" name="Freeform 17"/>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FFFFFF"/>
            </a:solidFill>
          </p:spPr>
          <p:txBody>
            <a:bodyPr/>
            <a:lstStyle/>
            <a:p>
              <a:endParaRPr lang="en-GB"/>
            </a:p>
          </p:txBody>
        </p:sp>
        <p:sp>
          <p:nvSpPr>
            <p:cNvPr id="18" name="Freeform 18"/>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19" name="Group 19"/>
          <p:cNvGrpSpPr/>
          <p:nvPr/>
        </p:nvGrpSpPr>
        <p:grpSpPr>
          <a:xfrm rot="7790520">
            <a:off x="11955193" y="7083980"/>
            <a:ext cx="1472556" cy="302885"/>
            <a:chOff x="0" y="0"/>
            <a:chExt cx="2469778" cy="508000"/>
          </a:xfrm>
        </p:grpSpPr>
        <p:sp>
          <p:nvSpPr>
            <p:cNvPr id="20" name="Freeform 20"/>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FFFFFF"/>
            </a:solidFill>
          </p:spPr>
          <p:txBody>
            <a:bodyPr/>
            <a:lstStyle/>
            <a:p>
              <a:endParaRPr lang="en-GB"/>
            </a:p>
          </p:txBody>
        </p:sp>
        <p:sp>
          <p:nvSpPr>
            <p:cNvPr id="21" name="Freeform 21"/>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sp>
        <p:nvSpPr>
          <p:cNvPr id="22" name="AutoShape 22"/>
          <p:cNvSpPr/>
          <p:nvPr/>
        </p:nvSpPr>
        <p:spPr>
          <a:xfrm>
            <a:off x="3270554" y="5756805"/>
            <a:ext cx="11514448" cy="51043"/>
          </a:xfrm>
          <a:prstGeom prst="rect">
            <a:avLst/>
          </a:prstGeom>
          <a:solidFill>
            <a:srgbClr val="191919"/>
          </a:solidFill>
        </p:spPr>
        <p:txBody>
          <a:bodyPr/>
          <a:lstStyle/>
          <a:p>
            <a:endParaRPr lang="en-GB"/>
          </a:p>
        </p:txBody>
      </p:sp>
      <p:grpSp>
        <p:nvGrpSpPr>
          <p:cNvPr id="23" name="Group 23"/>
          <p:cNvGrpSpPr/>
          <p:nvPr/>
        </p:nvGrpSpPr>
        <p:grpSpPr>
          <a:xfrm rot="7790520">
            <a:off x="5563174" y="6182630"/>
            <a:ext cx="1472556" cy="302885"/>
            <a:chOff x="0" y="0"/>
            <a:chExt cx="2469778" cy="508000"/>
          </a:xfrm>
        </p:grpSpPr>
        <p:sp>
          <p:nvSpPr>
            <p:cNvPr id="24" name="Freeform 24"/>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8B5E3C"/>
            </a:solidFill>
          </p:spPr>
          <p:txBody>
            <a:bodyPr/>
            <a:lstStyle/>
            <a:p>
              <a:endParaRPr lang="en-GB"/>
            </a:p>
          </p:txBody>
        </p:sp>
        <p:sp>
          <p:nvSpPr>
            <p:cNvPr id="25" name="Freeform 25"/>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26" name="Group 26"/>
          <p:cNvGrpSpPr/>
          <p:nvPr/>
        </p:nvGrpSpPr>
        <p:grpSpPr>
          <a:xfrm rot="7790520">
            <a:off x="9200704" y="6182630"/>
            <a:ext cx="1472556" cy="302885"/>
            <a:chOff x="0" y="0"/>
            <a:chExt cx="2469778" cy="508000"/>
          </a:xfrm>
        </p:grpSpPr>
        <p:sp>
          <p:nvSpPr>
            <p:cNvPr id="27" name="Freeform 27"/>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DEAF72"/>
            </a:solidFill>
          </p:spPr>
          <p:txBody>
            <a:bodyPr/>
            <a:lstStyle/>
            <a:p>
              <a:endParaRPr lang="en-GB"/>
            </a:p>
          </p:txBody>
        </p:sp>
        <p:sp>
          <p:nvSpPr>
            <p:cNvPr id="28" name="Freeform 28"/>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29" name="Group 29"/>
          <p:cNvGrpSpPr/>
          <p:nvPr/>
        </p:nvGrpSpPr>
        <p:grpSpPr>
          <a:xfrm rot="7790520">
            <a:off x="12718032" y="6182630"/>
            <a:ext cx="1472556" cy="302885"/>
            <a:chOff x="0" y="0"/>
            <a:chExt cx="2469778" cy="508000"/>
          </a:xfrm>
        </p:grpSpPr>
        <p:sp>
          <p:nvSpPr>
            <p:cNvPr id="30" name="Freeform 30"/>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FFFFFF"/>
            </a:solidFill>
          </p:spPr>
          <p:txBody>
            <a:bodyPr/>
            <a:lstStyle/>
            <a:p>
              <a:endParaRPr lang="en-GB"/>
            </a:p>
          </p:txBody>
        </p:sp>
        <p:sp>
          <p:nvSpPr>
            <p:cNvPr id="31" name="Freeform 31"/>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32" name="Group 32"/>
          <p:cNvGrpSpPr>
            <a:grpSpLocks noChangeAspect="1"/>
          </p:cNvGrpSpPr>
          <p:nvPr/>
        </p:nvGrpSpPr>
        <p:grpSpPr>
          <a:xfrm rot="-5400000">
            <a:off x="14669402" y="5545092"/>
            <a:ext cx="705668" cy="474469"/>
            <a:chOff x="0" y="0"/>
            <a:chExt cx="1930400" cy="1297940"/>
          </a:xfrm>
        </p:grpSpPr>
        <p:sp>
          <p:nvSpPr>
            <p:cNvPr id="33" name="Freeform 33"/>
            <p:cNvSpPr/>
            <p:nvPr/>
          </p:nvSpPr>
          <p:spPr>
            <a:xfrm>
              <a:off x="0" y="0"/>
              <a:ext cx="1930400" cy="1297940"/>
            </a:xfrm>
            <a:custGeom>
              <a:avLst/>
              <a:gdLst/>
              <a:ahLst/>
              <a:cxnLst/>
              <a:rect l="l" t="t" r="r" b="b"/>
              <a:pathLst>
                <a:path w="1930400" h="1297940">
                  <a:moveTo>
                    <a:pt x="0" y="0"/>
                  </a:moveTo>
                  <a:lnTo>
                    <a:pt x="965200" y="1297940"/>
                  </a:lnTo>
                  <a:lnTo>
                    <a:pt x="1930400" y="0"/>
                  </a:lnTo>
                  <a:close/>
                </a:path>
              </a:pathLst>
            </a:custGeom>
            <a:solidFill>
              <a:srgbClr val="191919"/>
            </a:solidFill>
          </p:spPr>
          <p:txBody>
            <a:bodyPr/>
            <a:lstStyle/>
            <a:p>
              <a:endParaRPr lang="en-GB"/>
            </a:p>
          </p:txBody>
        </p:sp>
      </p:grpSp>
      <p:grpSp>
        <p:nvGrpSpPr>
          <p:cNvPr id="34" name="Group 34"/>
          <p:cNvGrpSpPr/>
          <p:nvPr/>
        </p:nvGrpSpPr>
        <p:grpSpPr>
          <a:xfrm rot="-7539118">
            <a:off x="2894635" y="3089619"/>
            <a:ext cx="1472556" cy="302885"/>
            <a:chOff x="0" y="0"/>
            <a:chExt cx="2469778" cy="508000"/>
          </a:xfrm>
        </p:grpSpPr>
        <p:sp>
          <p:nvSpPr>
            <p:cNvPr id="35" name="Freeform 35"/>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49291A"/>
            </a:solidFill>
          </p:spPr>
          <p:txBody>
            <a:bodyPr/>
            <a:lstStyle/>
            <a:p>
              <a:endParaRPr lang="en-GB"/>
            </a:p>
          </p:txBody>
        </p:sp>
        <p:sp>
          <p:nvSpPr>
            <p:cNvPr id="36" name="Freeform 36"/>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37" name="Group 37"/>
          <p:cNvGrpSpPr/>
          <p:nvPr/>
        </p:nvGrpSpPr>
        <p:grpSpPr>
          <a:xfrm rot="-7539118">
            <a:off x="3593198" y="4058908"/>
            <a:ext cx="1472556" cy="302885"/>
            <a:chOff x="0" y="0"/>
            <a:chExt cx="2469778" cy="508000"/>
          </a:xfrm>
        </p:grpSpPr>
        <p:sp>
          <p:nvSpPr>
            <p:cNvPr id="38" name="Freeform 38"/>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49291A"/>
            </a:solidFill>
          </p:spPr>
          <p:txBody>
            <a:bodyPr/>
            <a:lstStyle/>
            <a:p>
              <a:endParaRPr lang="en-GB"/>
            </a:p>
          </p:txBody>
        </p:sp>
        <p:sp>
          <p:nvSpPr>
            <p:cNvPr id="39" name="Freeform 39"/>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40" name="Group 40"/>
          <p:cNvGrpSpPr/>
          <p:nvPr/>
        </p:nvGrpSpPr>
        <p:grpSpPr>
          <a:xfrm rot="-7539118">
            <a:off x="4305085" y="5039076"/>
            <a:ext cx="1472556" cy="302885"/>
            <a:chOff x="0" y="0"/>
            <a:chExt cx="2469778" cy="508000"/>
          </a:xfrm>
        </p:grpSpPr>
        <p:sp>
          <p:nvSpPr>
            <p:cNvPr id="41" name="Freeform 41"/>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49291A"/>
            </a:solidFill>
          </p:spPr>
          <p:txBody>
            <a:bodyPr/>
            <a:lstStyle/>
            <a:p>
              <a:endParaRPr lang="en-GB"/>
            </a:p>
          </p:txBody>
        </p:sp>
        <p:sp>
          <p:nvSpPr>
            <p:cNvPr id="42" name="Freeform 42"/>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sp>
        <p:nvSpPr>
          <p:cNvPr id="43" name="TextBox 43"/>
          <p:cNvSpPr txBox="1"/>
          <p:nvPr/>
        </p:nvSpPr>
        <p:spPr>
          <a:xfrm>
            <a:off x="1475324" y="2568265"/>
            <a:ext cx="1530622"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Fewer clients</a:t>
            </a:r>
          </a:p>
        </p:txBody>
      </p:sp>
      <p:sp>
        <p:nvSpPr>
          <p:cNvPr id="44" name="TextBox 44"/>
          <p:cNvSpPr txBox="1"/>
          <p:nvPr/>
        </p:nvSpPr>
        <p:spPr>
          <a:xfrm>
            <a:off x="1825033" y="3521830"/>
            <a:ext cx="1952238"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Remote working</a:t>
            </a:r>
          </a:p>
        </p:txBody>
      </p:sp>
      <p:sp>
        <p:nvSpPr>
          <p:cNvPr id="45" name="TextBox 45"/>
          <p:cNvSpPr txBox="1"/>
          <p:nvPr/>
        </p:nvSpPr>
        <p:spPr>
          <a:xfrm>
            <a:off x="2916911" y="4514509"/>
            <a:ext cx="1572247"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Redundancies</a:t>
            </a:r>
          </a:p>
        </p:txBody>
      </p:sp>
      <p:grpSp>
        <p:nvGrpSpPr>
          <p:cNvPr id="46" name="Group 46"/>
          <p:cNvGrpSpPr/>
          <p:nvPr/>
        </p:nvGrpSpPr>
        <p:grpSpPr>
          <a:xfrm rot="-7539118">
            <a:off x="6916745" y="3089619"/>
            <a:ext cx="1472556" cy="302885"/>
            <a:chOff x="0" y="0"/>
            <a:chExt cx="2469778" cy="508000"/>
          </a:xfrm>
        </p:grpSpPr>
        <p:sp>
          <p:nvSpPr>
            <p:cNvPr id="47" name="Freeform 47"/>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A48D75"/>
            </a:solidFill>
          </p:spPr>
          <p:txBody>
            <a:bodyPr/>
            <a:lstStyle/>
            <a:p>
              <a:endParaRPr lang="en-GB"/>
            </a:p>
          </p:txBody>
        </p:sp>
        <p:sp>
          <p:nvSpPr>
            <p:cNvPr id="48" name="Freeform 48"/>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49" name="Group 49"/>
          <p:cNvGrpSpPr/>
          <p:nvPr/>
        </p:nvGrpSpPr>
        <p:grpSpPr>
          <a:xfrm rot="-7539118">
            <a:off x="7606042" y="4058908"/>
            <a:ext cx="1472556" cy="302885"/>
            <a:chOff x="0" y="0"/>
            <a:chExt cx="2469778" cy="508000"/>
          </a:xfrm>
        </p:grpSpPr>
        <p:sp>
          <p:nvSpPr>
            <p:cNvPr id="50" name="Freeform 50"/>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A48D75"/>
            </a:solidFill>
          </p:spPr>
          <p:txBody>
            <a:bodyPr/>
            <a:lstStyle/>
            <a:p>
              <a:endParaRPr lang="en-GB"/>
            </a:p>
          </p:txBody>
        </p:sp>
        <p:sp>
          <p:nvSpPr>
            <p:cNvPr id="51" name="Freeform 51"/>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52" name="Group 52"/>
          <p:cNvGrpSpPr/>
          <p:nvPr/>
        </p:nvGrpSpPr>
        <p:grpSpPr>
          <a:xfrm rot="-7539118">
            <a:off x="8300122" y="5039076"/>
            <a:ext cx="1472556" cy="302885"/>
            <a:chOff x="0" y="0"/>
            <a:chExt cx="2469778" cy="508000"/>
          </a:xfrm>
        </p:grpSpPr>
        <p:sp>
          <p:nvSpPr>
            <p:cNvPr id="53" name="Freeform 53"/>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A48D75"/>
            </a:solidFill>
          </p:spPr>
          <p:txBody>
            <a:bodyPr/>
            <a:lstStyle/>
            <a:p>
              <a:endParaRPr lang="en-GB"/>
            </a:p>
          </p:txBody>
        </p:sp>
        <p:sp>
          <p:nvSpPr>
            <p:cNvPr id="54" name="Freeform 54"/>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sp>
        <p:nvSpPr>
          <p:cNvPr id="55" name="TextBox 55"/>
          <p:cNvSpPr txBox="1"/>
          <p:nvPr/>
        </p:nvSpPr>
        <p:spPr>
          <a:xfrm>
            <a:off x="5595527" y="2568265"/>
            <a:ext cx="1462066"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No delivery</a:t>
            </a:r>
          </a:p>
        </p:txBody>
      </p:sp>
      <p:sp>
        <p:nvSpPr>
          <p:cNvPr id="56" name="TextBox 56"/>
          <p:cNvSpPr txBox="1"/>
          <p:nvPr/>
        </p:nvSpPr>
        <p:spPr>
          <a:xfrm>
            <a:off x="5285290" y="3521830"/>
            <a:ext cx="2554562"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Poor pre-order system</a:t>
            </a:r>
          </a:p>
        </p:txBody>
      </p:sp>
      <p:sp>
        <p:nvSpPr>
          <p:cNvPr id="57" name="TextBox 57"/>
          <p:cNvSpPr txBox="1"/>
          <p:nvPr/>
        </p:nvSpPr>
        <p:spPr>
          <a:xfrm>
            <a:off x="6353116" y="4514509"/>
            <a:ext cx="2248522"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Long waiting times</a:t>
            </a:r>
          </a:p>
        </p:txBody>
      </p:sp>
      <p:grpSp>
        <p:nvGrpSpPr>
          <p:cNvPr id="58" name="Group 58"/>
          <p:cNvGrpSpPr/>
          <p:nvPr/>
        </p:nvGrpSpPr>
        <p:grpSpPr>
          <a:xfrm rot="-7539118">
            <a:off x="10779934" y="3131947"/>
            <a:ext cx="1472556" cy="302885"/>
            <a:chOff x="0" y="0"/>
            <a:chExt cx="2469778" cy="508000"/>
          </a:xfrm>
        </p:grpSpPr>
        <p:sp>
          <p:nvSpPr>
            <p:cNvPr id="59" name="Freeform 59"/>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F0E8DC"/>
            </a:solidFill>
          </p:spPr>
          <p:txBody>
            <a:bodyPr/>
            <a:lstStyle/>
            <a:p>
              <a:endParaRPr lang="en-GB"/>
            </a:p>
          </p:txBody>
        </p:sp>
        <p:sp>
          <p:nvSpPr>
            <p:cNvPr id="60" name="Freeform 60"/>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61" name="Group 61"/>
          <p:cNvGrpSpPr/>
          <p:nvPr/>
        </p:nvGrpSpPr>
        <p:grpSpPr>
          <a:xfrm rot="-7539118">
            <a:off x="11469230" y="4082826"/>
            <a:ext cx="1472556" cy="302885"/>
            <a:chOff x="0" y="0"/>
            <a:chExt cx="2469778" cy="508000"/>
          </a:xfrm>
        </p:grpSpPr>
        <p:sp>
          <p:nvSpPr>
            <p:cNvPr id="62" name="Freeform 62"/>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F0E8DC"/>
            </a:solidFill>
          </p:spPr>
          <p:txBody>
            <a:bodyPr/>
            <a:lstStyle/>
            <a:p>
              <a:endParaRPr lang="en-GB"/>
            </a:p>
          </p:txBody>
        </p:sp>
        <p:sp>
          <p:nvSpPr>
            <p:cNvPr id="63" name="Freeform 63"/>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grpSp>
        <p:nvGrpSpPr>
          <p:cNvPr id="64" name="Group 64"/>
          <p:cNvGrpSpPr/>
          <p:nvPr/>
        </p:nvGrpSpPr>
        <p:grpSpPr>
          <a:xfrm rot="-7539118">
            <a:off x="12165826" y="5039076"/>
            <a:ext cx="1472556" cy="302885"/>
            <a:chOff x="0" y="0"/>
            <a:chExt cx="2469778" cy="508000"/>
          </a:xfrm>
        </p:grpSpPr>
        <p:sp>
          <p:nvSpPr>
            <p:cNvPr id="65" name="Freeform 65"/>
            <p:cNvSpPr/>
            <p:nvPr/>
          </p:nvSpPr>
          <p:spPr>
            <a:xfrm>
              <a:off x="2021468" y="49530"/>
              <a:ext cx="408940" cy="408940"/>
            </a:xfrm>
            <a:custGeom>
              <a:avLst/>
              <a:gdLst/>
              <a:ahLst/>
              <a:cxnLst/>
              <a:rect l="l" t="t" r="r" b="b"/>
              <a:pathLst>
                <a:path w="408940" h="408940">
                  <a:moveTo>
                    <a:pt x="204470" y="0"/>
                  </a:moveTo>
                  <a:cubicBezTo>
                    <a:pt x="91544" y="0"/>
                    <a:pt x="0" y="91544"/>
                    <a:pt x="0" y="204470"/>
                  </a:cubicBezTo>
                  <a:cubicBezTo>
                    <a:pt x="0" y="317396"/>
                    <a:pt x="91544" y="408940"/>
                    <a:pt x="204470" y="408940"/>
                  </a:cubicBezTo>
                  <a:cubicBezTo>
                    <a:pt x="317396" y="408940"/>
                    <a:pt x="408940" y="317396"/>
                    <a:pt x="408940" y="204470"/>
                  </a:cubicBezTo>
                  <a:cubicBezTo>
                    <a:pt x="408940" y="91544"/>
                    <a:pt x="317396" y="0"/>
                    <a:pt x="204470" y="0"/>
                  </a:cubicBezTo>
                  <a:close/>
                </a:path>
              </a:pathLst>
            </a:custGeom>
            <a:solidFill>
              <a:srgbClr val="F0E8DC"/>
            </a:solidFill>
          </p:spPr>
          <p:txBody>
            <a:bodyPr/>
            <a:lstStyle/>
            <a:p>
              <a:endParaRPr lang="en-GB"/>
            </a:p>
          </p:txBody>
        </p:sp>
        <p:sp>
          <p:nvSpPr>
            <p:cNvPr id="66" name="Freeform 66"/>
            <p:cNvSpPr/>
            <p:nvPr/>
          </p:nvSpPr>
          <p:spPr>
            <a:xfrm>
              <a:off x="0" y="11430"/>
              <a:ext cx="2469778" cy="485140"/>
            </a:xfrm>
            <a:custGeom>
              <a:avLst/>
              <a:gdLst/>
              <a:ahLst/>
              <a:cxnLst/>
              <a:rect l="l" t="t" r="r" b="b"/>
              <a:pathLst>
                <a:path w="2469778" h="485140">
                  <a:moveTo>
                    <a:pt x="2225938" y="0"/>
                  </a:moveTo>
                  <a:cubicBezTo>
                    <a:pt x="2105288" y="0"/>
                    <a:pt x="2004958" y="88900"/>
                    <a:pt x="1985908" y="204470"/>
                  </a:cubicBezTo>
                  <a:lnTo>
                    <a:pt x="0" y="204470"/>
                  </a:lnTo>
                  <a:lnTo>
                    <a:pt x="0" y="280670"/>
                  </a:lnTo>
                  <a:lnTo>
                    <a:pt x="1987178" y="280670"/>
                  </a:lnTo>
                  <a:cubicBezTo>
                    <a:pt x="2004958" y="396240"/>
                    <a:pt x="2106558" y="485140"/>
                    <a:pt x="2227208" y="485140"/>
                  </a:cubicBezTo>
                  <a:cubicBezTo>
                    <a:pt x="2361828" y="485140"/>
                    <a:pt x="2469778" y="375920"/>
                    <a:pt x="2469778" y="242570"/>
                  </a:cubicBezTo>
                  <a:cubicBezTo>
                    <a:pt x="2469778" y="107950"/>
                    <a:pt x="2360558" y="0"/>
                    <a:pt x="2225938" y="0"/>
                  </a:cubicBezTo>
                  <a:close/>
                  <a:moveTo>
                    <a:pt x="2225938" y="408940"/>
                  </a:moveTo>
                  <a:cubicBezTo>
                    <a:pt x="2134498" y="408940"/>
                    <a:pt x="2059568" y="334010"/>
                    <a:pt x="2059568" y="242570"/>
                  </a:cubicBezTo>
                  <a:cubicBezTo>
                    <a:pt x="2059568" y="151130"/>
                    <a:pt x="2134498" y="76200"/>
                    <a:pt x="2225938" y="76200"/>
                  </a:cubicBezTo>
                  <a:cubicBezTo>
                    <a:pt x="2317378" y="76200"/>
                    <a:pt x="2392308" y="151130"/>
                    <a:pt x="2392308" y="242570"/>
                  </a:cubicBezTo>
                  <a:cubicBezTo>
                    <a:pt x="2393578" y="334010"/>
                    <a:pt x="2318648" y="408940"/>
                    <a:pt x="2225938" y="408940"/>
                  </a:cubicBezTo>
                  <a:close/>
                </a:path>
              </a:pathLst>
            </a:custGeom>
            <a:solidFill>
              <a:srgbClr val="191919"/>
            </a:solidFill>
          </p:spPr>
          <p:txBody>
            <a:bodyPr/>
            <a:lstStyle/>
            <a:p>
              <a:endParaRPr lang="en-GB"/>
            </a:p>
          </p:txBody>
        </p:sp>
      </p:grpSp>
      <p:sp>
        <p:nvSpPr>
          <p:cNvPr id="67" name="TextBox 67"/>
          <p:cNvSpPr txBox="1"/>
          <p:nvPr/>
        </p:nvSpPr>
        <p:spPr>
          <a:xfrm>
            <a:off x="9614929" y="2568265"/>
            <a:ext cx="1341184"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Higher rent</a:t>
            </a:r>
          </a:p>
        </p:txBody>
      </p:sp>
      <p:sp>
        <p:nvSpPr>
          <p:cNvPr id="68" name="TextBox 68"/>
          <p:cNvSpPr txBox="1"/>
          <p:nvPr/>
        </p:nvSpPr>
        <p:spPr>
          <a:xfrm>
            <a:off x="9921418" y="3521830"/>
            <a:ext cx="1854469"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Higher utilities</a:t>
            </a:r>
          </a:p>
        </p:txBody>
      </p:sp>
      <p:sp>
        <p:nvSpPr>
          <p:cNvPr id="69" name="TextBox 69"/>
          <p:cNvSpPr txBox="1"/>
          <p:nvPr/>
        </p:nvSpPr>
        <p:spPr>
          <a:xfrm>
            <a:off x="10405253" y="4514509"/>
            <a:ext cx="1944647"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Higher insurance</a:t>
            </a:r>
          </a:p>
        </p:txBody>
      </p:sp>
      <p:sp>
        <p:nvSpPr>
          <p:cNvPr id="70" name="TextBox 70"/>
          <p:cNvSpPr txBox="1"/>
          <p:nvPr/>
        </p:nvSpPr>
        <p:spPr>
          <a:xfrm>
            <a:off x="3146387" y="7445848"/>
            <a:ext cx="1843233"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Reduced footfall</a:t>
            </a:r>
          </a:p>
        </p:txBody>
      </p:sp>
      <p:sp>
        <p:nvSpPr>
          <p:cNvPr id="71" name="TextBox 71"/>
          <p:cNvSpPr txBox="1"/>
          <p:nvPr/>
        </p:nvSpPr>
        <p:spPr>
          <a:xfrm>
            <a:off x="2746581" y="8545215"/>
            <a:ext cx="1572247"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Vacant shops</a:t>
            </a:r>
          </a:p>
        </p:txBody>
      </p:sp>
      <p:sp>
        <p:nvSpPr>
          <p:cNvPr id="72" name="TextBox 72"/>
          <p:cNvSpPr txBox="1"/>
          <p:nvPr/>
        </p:nvSpPr>
        <p:spPr>
          <a:xfrm>
            <a:off x="3614781" y="6544498"/>
            <a:ext cx="2086726"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Less passing trade</a:t>
            </a:r>
          </a:p>
        </p:txBody>
      </p:sp>
      <p:sp>
        <p:nvSpPr>
          <p:cNvPr id="73" name="TextBox 73"/>
          <p:cNvSpPr txBox="1"/>
          <p:nvPr/>
        </p:nvSpPr>
        <p:spPr>
          <a:xfrm>
            <a:off x="6918236" y="7445848"/>
            <a:ext cx="1843233" cy="749274"/>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Digital service growth</a:t>
            </a:r>
          </a:p>
        </p:txBody>
      </p:sp>
      <p:sp>
        <p:nvSpPr>
          <p:cNvPr id="74" name="TextBox 74"/>
          <p:cNvSpPr txBox="1"/>
          <p:nvPr/>
        </p:nvSpPr>
        <p:spPr>
          <a:xfrm>
            <a:off x="6632981" y="8509026"/>
            <a:ext cx="1572247" cy="749274"/>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Reduced retail activity</a:t>
            </a:r>
          </a:p>
        </p:txBody>
      </p:sp>
      <p:sp>
        <p:nvSpPr>
          <p:cNvPr id="75" name="TextBox 75"/>
          <p:cNvSpPr txBox="1"/>
          <p:nvPr/>
        </p:nvSpPr>
        <p:spPr>
          <a:xfrm>
            <a:off x="7653023" y="6486149"/>
            <a:ext cx="2086726" cy="749274"/>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Changed buyer behaviour</a:t>
            </a:r>
          </a:p>
        </p:txBody>
      </p:sp>
      <p:sp>
        <p:nvSpPr>
          <p:cNvPr id="76" name="TextBox 76"/>
          <p:cNvSpPr txBox="1"/>
          <p:nvPr/>
        </p:nvSpPr>
        <p:spPr>
          <a:xfrm>
            <a:off x="10260245" y="7486626"/>
            <a:ext cx="1843233" cy="749274"/>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Delivery bottleneck</a:t>
            </a:r>
          </a:p>
        </p:txBody>
      </p:sp>
      <p:sp>
        <p:nvSpPr>
          <p:cNvPr id="77" name="TextBox 77"/>
          <p:cNvSpPr txBox="1"/>
          <p:nvPr/>
        </p:nvSpPr>
        <p:spPr>
          <a:xfrm>
            <a:off x="9144000" y="8483484"/>
            <a:ext cx="2196639" cy="749274"/>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Organic ingredients difficulties</a:t>
            </a:r>
          </a:p>
        </p:txBody>
      </p:sp>
      <p:sp>
        <p:nvSpPr>
          <p:cNvPr id="78" name="TextBox 78"/>
          <p:cNvSpPr txBox="1"/>
          <p:nvPr/>
        </p:nvSpPr>
        <p:spPr>
          <a:xfrm>
            <a:off x="10554515" y="6544498"/>
            <a:ext cx="2347589"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Unpredictbale costs</a:t>
            </a:r>
          </a:p>
        </p:txBody>
      </p:sp>
      <p:sp>
        <p:nvSpPr>
          <p:cNvPr id="79" name="TextBox 79"/>
          <p:cNvSpPr txBox="1"/>
          <p:nvPr/>
        </p:nvSpPr>
        <p:spPr>
          <a:xfrm>
            <a:off x="1194057" y="1801246"/>
            <a:ext cx="2068870" cy="458058"/>
          </a:xfrm>
          <a:prstGeom prst="rect">
            <a:avLst/>
          </a:prstGeom>
        </p:spPr>
        <p:txBody>
          <a:bodyPr lIns="0" tIns="0" rIns="0" bIns="0" rtlCol="0" anchor="t">
            <a:spAutoFit/>
          </a:bodyPr>
          <a:lstStyle/>
          <a:p>
            <a:pPr algn="l">
              <a:lnSpc>
                <a:spcPts val="3039"/>
              </a:lnSpc>
            </a:pPr>
            <a:r>
              <a:rPr lang="en-US" sz="2788" b="1">
                <a:solidFill>
                  <a:srgbClr val="49291A"/>
                </a:solidFill>
                <a:latin typeface="Times New Roman MT Condensed Bold"/>
                <a:ea typeface="Times New Roman MT Condensed Bold"/>
                <a:cs typeface="Times New Roman MT Condensed Bold"/>
                <a:sym typeface="Times New Roman MT Condensed Bold"/>
              </a:rPr>
              <a:t>CUSTOMERS</a:t>
            </a:r>
          </a:p>
        </p:txBody>
      </p:sp>
      <p:sp>
        <p:nvSpPr>
          <p:cNvPr id="80" name="TextBox 80"/>
          <p:cNvSpPr txBox="1"/>
          <p:nvPr/>
        </p:nvSpPr>
        <p:spPr>
          <a:xfrm>
            <a:off x="5265017" y="1801246"/>
            <a:ext cx="2068870" cy="458058"/>
          </a:xfrm>
          <a:prstGeom prst="rect">
            <a:avLst/>
          </a:prstGeom>
        </p:spPr>
        <p:txBody>
          <a:bodyPr lIns="0" tIns="0" rIns="0" bIns="0" rtlCol="0" anchor="t">
            <a:spAutoFit/>
          </a:bodyPr>
          <a:lstStyle/>
          <a:p>
            <a:pPr algn="l">
              <a:lnSpc>
                <a:spcPts val="3039"/>
              </a:lnSpc>
            </a:pPr>
            <a:r>
              <a:rPr lang="en-US" sz="2788" b="1">
                <a:solidFill>
                  <a:srgbClr val="49291A"/>
                </a:solidFill>
                <a:latin typeface="Times New Roman MT Condensed Bold"/>
                <a:ea typeface="Times New Roman MT Condensed Bold"/>
                <a:cs typeface="Times New Roman MT Condensed Bold"/>
                <a:sym typeface="Times New Roman MT Condensed Bold"/>
              </a:rPr>
              <a:t>OPERATIONS</a:t>
            </a:r>
          </a:p>
        </p:txBody>
      </p:sp>
      <p:sp>
        <p:nvSpPr>
          <p:cNvPr id="81" name="TextBox 81"/>
          <p:cNvSpPr txBox="1"/>
          <p:nvPr/>
        </p:nvSpPr>
        <p:spPr>
          <a:xfrm>
            <a:off x="10285520" y="1801246"/>
            <a:ext cx="1055118" cy="458058"/>
          </a:xfrm>
          <a:prstGeom prst="rect">
            <a:avLst/>
          </a:prstGeom>
        </p:spPr>
        <p:txBody>
          <a:bodyPr lIns="0" tIns="0" rIns="0" bIns="0" rtlCol="0" anchor="t">
            <a:spAutoFit/>
          </a:bodyPr>
          <a:lstStyle/>
          <a:p>
            <a:pPr algn="l">
              <a:lnSpc>
                <a:spcPts val="3039"/>
              </a:lnSpc>
            </a:pPr>
            <a:r>
              <a:rPr lang="en-US" sz="2788" b="1">
                <a:solidFill>
                  <a:srgbClr val="49291A"/>
                </a:solidFill>
                <a:latin typeface="Times New Roman MT Condensed Bold"/>
                <a:ea typeface="Times New Roman MT Condensed Bold"/>
                <a:cs typeface="Times New Roman MT Condensed Bold"/>
                <a:sym typeface="Times New Roman MT Condensed Bold"/>
              </a:rPr>
              <a:t>COSTS</a:t>
            </a:r>
          </a:p>
        </p:txBody>
      </p:sp>
      <p:sp>
        <p:nvSpPr>
          <p:cNvPr id="82" name="TextBox 82"/>
          <p:cNvSpPr txBox="1"/>
          <p:nvPr/>
        </p:nvSpPr>
        <p:spPr>
          <a:xfrm>
            <a:off x="1060172" y="9458325"/>
            <a:ext cx="2068870" cy="458058"/>
          </a:xfrm>
          <a:prstGeom prst="rect">
            <a:avLst/>
          </a:prstGeom>
        </p:spPr>
        <p:txBody>
          <a:bodyPr lIns="0" tIns="0" rIns="0" bIns="0" rtlCol="0" anchor="t">
            <a:spAutoFit/>
          </a:bodyPr>
          <a:lstStyle/>
          <a:p>
            <a:pPr algn="l">
              <a:lnSpc>
                <a:spcPts val="3039"/>
              </a:lnSpc>
            </a:pPr>
            <a:r>
              <a:rPr lang="en-US" sz="2788" b="1">
                <a:solidFill>
                  <a:srgbClr val="49291A"/>
                </a:solidFill>
                <a:latin typeface="Times New Roman MT Condensed Bold"/>
                <a:ea typeface="Times New Roman MT Condensed Bold"/>
                <a:cs typeface="Times New Roman MT Condensed Bold"/>
                <a:sym typeface="Times New Roman MT Condensed Bold"/>
              </a:rPr>
              <a:t>LOCATION</a:t>
            </a:r>
          </a:p>
        </p:txBody>
      </p:sp>
      <p:sp>
        <p:nvSpPr>
          <p:cNvPr id="83" name="TextBox 83"/>
          <p:cNvSpPr txBox="1"/>
          <p:nvPr/>
        </p:nvSpPr>
        <p:spPr>
          <a:xfrm>
            <a:off x="5131132" y="9458325"/>
            <a:ext cx="2863426" cy="458058"/>
          </a:xfrm>
          <a:prstGeom prst="rect">
            <a:avLst/>
          </a:prstGeom>
        </p:spPr>
        <p:txBody>
          <a:bodyPr lIns="0" tIns="0" rIns="0" bIns="0" rtlCol="0" anchor="t">
            <a:spAutoFit/>
          </a:bodyPr>
          <a:lstStyle/>
          <a:p>
            <a:pPr algn="l">
              <a:lnSpc>
                <a:spcPts val="3039"/>
              </a:lnSpc>
            </a:pPr>
            <a:r>
              <a:rPr lang="en-US" sz="2788" b="1">
                <a:solidFill>
                  <a:srgbClr val="49291A"/>
                </a:solidFill>
                <a:latin typeface="Times New Roman MT Condensed Bold"/>
                <a:ea typeface="Times New Roman MT Condensed Bold"/>
                <a:cs typeface="Times New Roman MT Condensed Bold"/>
                <a:sym typeface="Times New Roman MT Condensed Bold"/>
              </a:rPr>
              <a:t>MARKET CHANGES</a:t>
            </a:r>
          </a:p>
        </p:txBody>
      </p:sp>
      <p:sp>
        <p:nvSpPr>
          <p:cNvPr id="84" name="TextBox 84"/>
          <p:cNvSpPr txBox="1"/>
          <p:nvPr/>
        </p:nvSpPr>
        <p:spPr>
          <a:xfrm>
            <a:off x="9994808" y="9458325"/>
            <a:ext cx="1785597" cy="458058"/>
          </a:xfrm>
          <a:prstGeom prst="rect">
            <a:avLst/>
          </a:prstGeom>
        </p:spPr>
        <p:txBody>
          <a:bodyPr lIns="0" tIns="0" rIns="0" bIns="0" rtlCol="0" anchor="t">
            <a:spAutoFit/>
          </a:bodyPr>
          <a:lstStyle/>
          <a:p>
            <a:pPr algn="l">
              <a:lnSpc>
                <a:spcPts val="3039"/>
              </a:lnSpc>
            </a:pPr>
            <a:r>
              <a:rPr lang="en-US" sz="2788" b="1">
                <a:solidFill>
                  <a:srgbClr val="49291A"/>
                </a:solidFill>
                <a:latin typeface="Times New Roman MT Condensed Bold"/>
                <a:ea typeface="Times New Roman MT Condensed Bold"/>
                <a:cs typeface="Times New Roman MT Condensed Bold"/>
                <a:sym typeface="Times New Roman MT Condensed Bold"/>
              </a:rPr>
              <a:t>SUPPLIES</a:t>
            </a:r>
          </a:p>
        </p:txBody>
      </p:sp>
      <p:sp>
        <p:nvSpPr>
          <p:cNvPr id="85" name="TextBox 85"/>
          <p:cNvSpPr txBox="1"/>
          <p:nvPr/>
        </p:nvSpPr>
        <p:spPr>
          <a:xfrm>
            <a:off x="15373771" y="5318082"/>
            <a:ext cx="2914229" cy="1046206"/>
          </a:xfrm>
          <a:prstGeom prst="rect">
            <a:avLst/>
          </a:prstGeom>
        </p:spPr>
        <p:txBody>
          <a:bodyPr lIns="0" tIns="0" rIns="0" bIns="0" rtlCol="0" anchor="t">
            <a:spAutoFit/>
          </a:bodyPr>
          <a:lstStyle/>
          <a:p>
            <a:pPr algn="just">
              <a:lnSpc>
                <a:spcPts val="3589"/>
              </a:lnSpc>
            </a:pPr>
            <a:r>
              <a:rPr lang="en-US" sz="4324" spc="-289">
                <a:solidFill>
                  <a:srgbClr val="6A3D30"/>
                </a:solidFill>
                <a:latin typeface="Times New Roman MT Condensed"/>
                <a:ea typeface="Times New Roman MT Condensed"/>
                <a:cs typeface="Times New Roman MT Condensed"/>
                <a:sym typeface="Times New Roman MT Condensed"/>
              </a:rPr>
              <a:t>SALE </a:t>
            </a:r>
          </a:p>
          <a:p>
            <a:pPr marL="0" lvl="0" indent="0" algn="just">
              <a:lnSpc>
                <a:spcPts val="3589"/>
              </a:lnSpc>
            </a:pPr>
            <a:r>
              <a:rPr lang="en-US" sz="4324" spc="-289">
                <a:solidFill>
                  <a:srgbClr val="6A3D30"/>
                </a:solidFill>
                <a:latin typeface="Times New Roman MT Condensed"/>
                <a:ea typeface="Times New Roman MT Condensed"/>
                <a:cs typeface="Times New Roman MT Condensed"/>
                <a:sym typeface="Times New Roman MT Condensed"/>
              </a:rPr>
              <a:t>STAGNATION</a:t>
            </a:r>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055" b="-143220"/>
            </a:stretch>
          </a:blipFill>
        </p:spPr>
        <p:txBody>
          <a:bodyPr/>
          <a:lstStyle/>
          <a:p>
            <a:endParaRPr lang="en-GB"/>
          </a:p>
        </p:txBody>
      </p:sp>
      <p:grpSp>
        <p:nvGrpSpPr>
          <p:cNvPr id="3" name="Group 3"/>
          <p:cNvGrpSpPr/>
          <p:nvPr/>
        </p:nvGrpSpPr>
        <p:grpSpPr>
          <a:xfrm rot="-539471">
            <a:off x="11811098" y="614225"/>
            <a:ext cx="5109208" cy="1675124"/>
            <a:chOff x="0" y="0"/>
            <a:chExt cx="713615" cy="233968"/>
          </a:xfrm>
        </p:grpSpPr>
        <p:sp>
          <p:nvSpPr>
            <p:cNvPr id="4" name="Freeform 4"/>
            <p:cNvSpPr/>
            <p:nvPr/>
          </p:nvSpPr>
          <p:spPr>
            <a:xfrm>
              <a:off x="0" y="0"/>
              <a:ext cx="713615" cy="233968"/>
            </a:xfrm>
            <a:custGeom>
              <a:avLst/>
              <a:gdLst/>
              <a:ahLst/>
              <a:cxnLst/>
              <a:rect l="l" t="t" r="r" b="b"/>
              <a:pathLst>
                <a:path w="713615" h="233968">
                  <a:moveTo>
                    <a:pt x="356807" y="0"/>
                  </a:moveTo>
                  <a:cubicBezTo>
                    <a:pt x="159748" y="0"/>
                    <a:pt x="0" y="52376"/>
                    <a:pt x="0" y="116984"/>
                  </a:cubicBezTo>
                  <a:cubicBezTo>
                    <a:pt x="0" y="181593"/>
                    <a:pt x="159748" y="233968"/>
                    <a:pt x="356807" y="233968"/>
                  </a:cubicBezTo>
                  <a:cubicBezTo>
                    <a:pt x="553866" y="233968"/>
                    <a:pt x="713615" y="181593"/>
                    <a:pt x="713615" y="116984"/>
                  </a:cubicBezTo>
                  <a:cubicBezTo>
                    <a:pt x="713615" y="52376"/>
                    <a:pt x="553866" y="0"/>
                    <a:pt x="356807" y="0"/>
                  </a:cubicBezTo>
                  <a:close/>
                </a:path>
              </a:pathLst>
            </a:custGeom>
            <a:ln w="9525" cap="sq">
              <a:solidFill>
                <a:srgbClr val="6A3D30"/>
              </a:solidFill>
              <a:prstDash val="solid"/>
              <a:miter/>
            </a:ln>
          </p:spPr>
          <p:txBody>
            <a:bodyPr/>
            <a:lstStyle/>
            <a:p>
              <a:endParaRPr lang="en-GB"/>
            </a:p>
          </p:txBody>
        </p:sp>
        <p:sp>
          <p:nvSpPr>
            <p:cNvPr id="5" name="TextBox 5"/>
            <p:cNvSpPr txBox="1"/>
            <p:nvPr/>
          </p:nvSpPr>
          <p:spPr>
            <a:xfrm>
              <a:off x="66901" y="21935"/>
              <a:ext cx="579812" cy="190099"/>
            </a:xfrm>
            <a:prstGeom prst="rect">
              <a:avLst/>
            </a:prstGeom>
          </p:spPr>
          <p:txBody>
            <a:bodyPr lIns="55986" tIns="55986" rIns="55986" bIns="55986" rtlCol="0" anchor="ctr"/>
            <a:lstStyle/>
            <a:p>
              <a:pPr algn="ctr">
                <a:lnSpc>
                  <a:spcPts val="2937"/>
                </a:lnSpc>
              </a:pPr>
              <a:endParaRPr/>
            </a:p>
          </p:txBody>
        </p:sp>
      </p:grpSp>
      <p:sp>
        <p:nvSpPr>
          <p:cNvPr id="6" name="TextBox 6"/>
          <p:cNvSpPr txBox="1"/>
          <p:nvPr/>
        </p:nvSpPr>
        <p:spPr>
          <a:xfrm>
            <a:off x="11420914" y="749088"/>
            <a:ext cx="6333157" cy="1638141"/>
          </a:xfrm>
          <a:prstGeom prst="rect">
            <a:avLst/>
          </a:prstGeom>
        </p:spPr>
        <p:txBody>
          <a:bodyPr lIns="0" tIns="0" rIns="0" bIns="0" rtlCol="0" anchor="t">
            <a:spAutoFit/>
          </a:bodyPr>
          <a:lstStyle/>
          <a:p>
            <a:pPr marL="0" lvl="0" indent="0" algn="ctr">
              <a:lnSpc>
                <a:spcPts val="9964"/>
              </a:lnSpc>
            </a:pPr>
            <a:r>
              <a:rPr lang="en-US" sz="12005" spc="-804">
                <a:solidFill>
                  <a:srgbClr val="6A3D30"/>
                </a:solidFill>
                <a:latin typeface="Times New Roman MT Condensed"/>
                <a:ea typeface="Times New Roman MT Condensed"/>
                <a:cs typeface="Times New Roman MT Condensed"/>
                <a:sym typeface="Times New Roman MT Condensed"/>
              </a:rPr>
              <a:t>Key findings</a:t>
            </a:r>
          </a:p>
        </p:txBody>
      </p:sp>
      <p:sp>
        <p:nvSpPr>
          <p:cNvPr id="7" name="TextBox 7"/>
          <p:cNvSpPr txBox="1"/>
          <p:nvPr/>
        </p:nvSpPr>
        <p:spPr>
          <a:xfrm>
            <a:off x="2746058" y="3637383"/>
            <a:ext cx="11101342"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-small businesses are more vulnerable to market change and adapt slower ( Burns, 2022)</a:t>
            </a:r>
          </a:p>
        </p:txBody>
      </p:sp>
      <p:sp>
        <p:nvSpPr>
          <p:cNvPr id="8" name="TextBox 8"/>
          <p:cNvSpPr txBox="1"/>
          <p:nvPr/>
        </p:nvSpPr>
        <p:spPr>
          <a:xfrm>
            <a:off x="1394460" y="3207900"/>
            <a:ext cx="13087390" cy="458058"/>
          </a:xfrm>
          <a:prstGeom prst="rect">
            <a:avLst/>
          </a:prstGeom>
        </p:spPr>
        <p:txBody>
          <a:bodyPr lIns="0" tIns="0" rIns="0" bIns="0" rtlCol="0" anchor="t">
            <a:spAutoFit/>
          </a:bodyPr>
          <a:lstStyle/>
          <a:p>
            <a:pPr algn="l">
              <a:lnSpc>
                <a:spcPts val="3039"/>
              </a:lnSpc>
            </a:pPr>
            <a:r>
              <a:rPr lang="en-US" sz="2788" b="1">
                <a:solidFill>
                  <a:srgbClr val="49291A"/>
                </a:solidFill>
                <a:latin typeface="Times New Roman MT Condensed Bold"/>
                <a:ea typeface="Times New Roman MT Condensed Bold"/>
                <a:cs typeface="Times New Roman MT Condensed Bold"/>
                <a:sym typeface="Times New Roman MT Condensed Bold"/>
              </a:rPr>
              <a:t>Sale stagnation results from both external environmental factors and internatl operational limitations</a:t>
            </a:r>
          </a:p>
        </p:txBody>
      </p:sp>
      <p:sp>
        <p:nvSpPr>
          <p:cNvPr id="9" name="TextBox 9"/>
          <p:cNvSpPr txBox="1"/>
          <p:nvPr/>
        </p:nvSpPr>
        <p:spPr>
          <a:xfrm>
            <a:off x="2400300" y="4796509"/>
            <a:ext cx="7768630" cy="458058"/>
          </a:xfrm>
          <a:prstGeom prst="rect">
            <a:avLst/>
          </a:prstGeom>
        </p:spPr>
        <p:txBody>
          <a:bodyPr lIns="0" tIns="0" rIns="0" bIns="0" rtlCol="0" anchor="t">
            <a:spAutoFit/>
          </a:bodyPr>
          <a:lstStyle/>
          <a:p>
            <a:pPr algn="l">
              <a:lnSpc>
                <a:spcPts val="3039"/>
              </a:lnSpc>
            </a:pPr>
            <a:r>
              <a:rPr lang="en-US" sz="2788" b="1">
                <a:solidFill>
                  <a:srgbClr val="49291A"/>
                </a:solidFill>
                <a:latin typeface="Times New Roman MT Condensed Bold"/>
                <a:ea typeface="Times New Roman MT Condensed Bold"/>
                <a:cs typeface="Times New Roman MT Condensed Bold"/>
                <a:sym typeface="Times New Roman MT Condensed Bold"/>
              </a:rPr>
              <a:t>Current business model does not fully meet customer needs</a:t>
            </a:r>
          </a:p>
        </p:txBody>
      </p:sp>
      <p:sp>
        <p:nvSpPr>
          <p:cNvPr id="10" name="TextBox 10"/>
          <p:cNvSpPr txBox="1"/>
          <p:nvPr/>
        </p:nvSpPr>
        <p:spPr>
          <a:xfrm>
            <a:off x="3538523" y="5321242"/>
            <a:ext cx="11949167" cy="749274"/>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-lack of delivery and an effective pre-order system limits convenience and prevents Basil from retaining customers who has changed their shopping behaviour</a:t>
            </a:r>
          </a:p>
        </p:txBody>
      </p:sp>
      <p:sp>
        <p:nvSpPr>
          <p:cNvPr id="11" name="TextBox 11"/>
          <p:cNvSpPr txBox="1"/>
          <p:nvPr/>
        </p:nvSpPr>
        <p:spPr>
          <a:xfrm>
            <a:off x="3390900" y="6822991"/>
            <a:ext cx="13087390" cy="458058"/>
          </a:xfrm>
          <a:prstGeom prst="rect">
            <a:avLst/>
          </a:prstGeom>
        </p:spPr>
        <p:txBody>
          <a:bodyPr lIns="0" tIns="0" rIns="0" bIns="0" rtlCol="0" anchor="t">
            <a:spAutoFit/>
          </a:bodyPr>
          <a:lstStyle/>
          <a:p>
            <a:pPr algn="l">
              <a:lnSpc>
                <a:spcPts val="3039"/>
              </a:lnSpc>
            </a:pPr>
            <a:r>
              <a:rPr lang="en-US" sz="2788" b="1">
                <a:solidFill>
                  <a:srgbClr val="49291A"/>
                </a:solidFill>
                <a:latin typeface="Times New Roman MT Condensed Bold"/>
                <a:ea typeface="Times New Roman MT Condensed Bold"/>
                <a:cs typeface="Times New Roman MT Condensed Bold"/>
                <a:sym typeface="Times New Roman MT Condensed Bold"/>
              </a:rPr>
              <a:t>Rising operating costs are increasing financial pressure</a:t>
            </a:r>
          </a:p>
        </p:txBody>
      </p:sp>
      <p:sp>
        <p:nvSpPr>
          <p:cNvPr id="12" name="TextBox 12"/>
          <p:cNvSpPr txBox="1"/>
          <p:nvPr/>
        </p:nvSpPr>
        <p:spPr>
          <a:xfrm>
            <a:off x="4529123" y="7347723"/>
            <a:ext cx="9074422" cy="406308"/>
          </a:xfrm>
          <a:prstGeom prst="rect">
            <a:avLst/>
          </a:prstGeom>
        </p:spPr>
        <p:txBody>
          <a:bodyPr lIns="0" tIns="0" rIns="0" bIns="0" rtlCol="0" anchor="t">
            <a:spAutoFit/>
          </a:bodyPr>
          <a:lstStyle/>
          <a:p>
            <a:pPr marL="537303" lvl="1" indent="-268651" algn="l">
              <a:lnSpc>
                <a:spcPts val="2712"/>
              </a:lnSpc>
              <a:buFont typeface="Arial"/>
              <a:buChar char="•"/>
            </a:pPr>
            <a:r>
              <a:rPr lang="en-US" sz="2488">
                <a:solidFill>
                  <a:srgbClr val="49291A"/>
                </a:solidFill>
                <a:latin typeface="Times New Roman MT Condensed"/>
                <a:ea typeface="Times New Roman MT Condensed"/>
                <a:cs typeface="Times New Roman MT Condensed"/>
                <a:sym typeface="Times New Roman MT Condensed"/>
              </a:rPr>
              <a:t>higher operating cost reducing profitability and has increased business risk</a:t>
            </a:r>
          </a:p>
        </p:txBody>
      </p:sp>
      <p:sp>
        <p:nvSpPr>
          <p:cNvPr id="13" name="TextBox 13"/>
          <p:cNvSpPr txBox="1"/>
          <p:nvPr/>
        </p:nvSpPr>
        <p:spPr>
          <a:xfrm>
            <a:off x="5494020" y="8506506"/>
            <a:ext cx="13087390" cy="458058"/>
          </a:xfrm>
          <a:prstGeom prst="rect">
            <a:avLst/>
          </a:prstGeom>
        </p:spPr>
        <p:txBody>
          <a:bodyPr lIns="0" tIns="0" rIns="0" bIns="0" rtlCol="0" anchor="t">
            <a:spAutoFit/>
          </a:bodyPr>
          <a:lstStyle/>
          <a:p>
            <a:pPr algn="l">
              <a:lnSpc>
                <a:spcPts val="3039"/>
              </a:lnSpc>
            </a:pPr>
            <a:r>
              <a:rPr lang="en-US" sz="2788" b="1">
                <a:solidFill>
                  <a:srgbClr val="49291A"/>
                </a:solidFill>
                <a:latin typeface="Times New Roman MT Condensed Bold"/>
                <a:ea typeface="Times New Roman MT Condensed Bold"/>
                <a:cs typeface="Times New Roman MT Condensed Bold"/>
                <a:sym typeface="Times New Roman MT Condensed Bold"/>
              </a:rPr>
              <a:t>Declining footfall has weakened bakery’s customer base</a:t>
            </a:r>
          </a:p>
        </p:txBody>
      </p:sp>
      <p:sp>
        <p:nvSpPr>
          <p:cNvPr id="14" name="TextBox 14"/>
          <p:cNvSpPr txBox="1"/>
          <p:nvPr/>
        </p:nvSpPr>
        <p:spPr>
          <a:xfrm>
            <a:off x="6632243" y="9031238"/>
            <a:ext cx="9577342" cy="406308"/>
          </a:xfrm>
          <a:prstGeom prst="rect">
            <a:avLst/>
          </a:prstGeom>
        </p:spPr>
        <p:txBody>
          <a:bodyPr lIns="0" tIns="0" rIns="0" bIns="0" rtlCol="0" anchor="t">
            <a:spAutoFit/>
          </a:bodyPr>
          <a:lstStyle/>
          <a:p>
            <a:pPr algn="l">
              <a:lnSpc>
                <a:spcPts val="2712"/>
              </a:lnSpc>
            </a:pPr>
            <a:r>
              <a:rPr lang="en-US" sz="2488">
                <a:solidFill>
                  <a:srgbClr val="49291A"/>
                </a:solidFill>
                <a:latin typeface="Times New Roman MT Condensed"/>
                <a:ea typeface="Times New Roman MT Condensed"/>
                <a:cs typeface="Times New Roman MT Condensed"/>
                <a:sym typeface="Times New Roman MT Condensed"/>
              </a:rPr>
              <a:t>-shop closure and employee redundancies have reduced the number of potential clients</a:t>
            </a:r>
          </a:p>
        </p:txBody>
      </p:sp>
      <p:sp>
        <p:nvSpPr>
          <p:cNvPr id="15" name="Freeform 15"/>
          <p:cNvSpPr/>
          <p:nvPr/>
        </p:nvSpPr>
        <p:spPr>
          <a:xfrm>
            <a:off x="413776" y="2784978"/>
            <a:ext cx="858620" cy="838228"/>
          </a:xfrm>
          <a:custGeom>
            <a:avLst/>
            <a:gdLst/>
            <a:ahLst/>
            <a:cxnLst/>
            <a:rect l="l" t="t" r="r" b="b"/>
            <a:pathLst>
              <a:path w="858620" h="838228">
                <a:moveTo>
                  <a:pt x="0" y="0"/>
                </a:moveTo>
                <a:lnTo>
                  <a:pt x="858621" y="0"/>
                </a:lnTo>
                <a:lnTo>
                  <a:pt x="858621" y="838228"/>
                </a:lnTo>
                <a:lnTo>
                  <a:pt x="0" y="83822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6" name="Freeform 16"/>
          <p:cNvSpPr/>
          <p:nvPr/>
        </p:nvSpPr>
        <p:spPr>
          <a:xfrm>
            <a:off x="1394460" y="4415495"/>
            <a:ext cx="858620" cy="838228"/>
          </a:xfrm>
          <a:custGeom>
            <a:avLst/>
            <a:gdLst/>
            <a:ahLst/>
            <a:cxnLst/>
            <a:rect l="l" t="t" r="r" b="b"/>
            <a:pathLst>
              <a:path w="858620" h="838228">
                <a:moveTo>
                  <a:pt x="0" y="0"/>
                </a:moveTo>
                <a:lnTo>
                  <a:pt x="858620" y="0"/>
                </a:lnTo>
                <a:lnTo>
                  <a:pt x="858620" y="838228"/>
                </a:lnTo>
                <a:lnTo>
                  <a:pt x="0" y="83822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7" name="Freeform 17"/>
          <p:cNvSpPr/>
          <p:nvPr/>
        </p:nvSpPr>
        <p:spPr>
          <a:xfrm>
            <a:off x="2400300" y="6538070"/>
            <a:ext cx="858620" cy="838228"/>
          </a:xfrm>
          <a:custGeom>
            <a:avLst/>
            <a:gdLst/>
            <a:ahLst/>
            <a:cxnLst/>
            <a:rect l="l" t="t" r="r" b="b"/>
            <a:pathLst>
              <a:path w="858620" h="838228">
                <a:moveTo>
                  <a:pt x="0" y="0"/>
                </a:moveTo>
                <a:lnTo>
                  <a:pt x="858620" y="0"/>
                </a:lnTo>
                <a:lnTo>
                  <a:pt x="858620" y="838228"/>
                </a:lnTo>
                <a:lnTo>
                  <a:pt x="0" y="83822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8" name="Freeform 18"/>
          <p:cNvSpPr/>
          <p:nvPr/>
        </p:nvSpPr>
        <p:spPr>
          <a:xfrm>
            <a:off x="4529123" y="8335471"/>
            <a:ext cx="858620" cy="838228"/>
          </a:xfrm>
          <a:custGeom>
            <a:avLst/>
            <a:gdLst/>
            <a:ahLst/>
            <a:cxnLst/>
            <a:rect l="l" t="t" r="r" b="b"/>
            <a:pathLst>
              <a:path w="858620" h="838228">
                <a:moveTo>
                  <a:pt x="0" y="0"/>
                </a:moveTo>
                <a:lnTo>
                  <a:pt x="858621" y="0"/>
                </a:lnTo>
                <a:lnTo>
                  <a:pt x="858621" y="838228"/>
                </a:lnTo>
                <a:lnTo>
                  <a:pt x="0" y="838228"/>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055" b="-143220"/>
            </a:stretch>
          </a:blipFill>
        </p:spPr>
        <p:txBody>
          <a:bodyPr/>
          <a:lstStyle/>
          <a:p>
            <a:endParaRPr lang="en-GB"/>
          </a:p>
        </p:txBody>
      </p:sp>
      <p:grpSp>
        <p:nvGrpSpPr>
          <p:cNvPr id="3" name="Group 3"/>
          <p:cNvGrpSpPr/>
          <p:nvPr/>
        </p:nvGrpSpPr>
        <p:grpSpPr>
          <a:xfrm rot="-547003">
            <a:off x="456571" y="934601"/>
            <a:ext cx="9854242" cy="2789233"/>
            <a:chOff x="0" y="0"/>
            <a:chExt cx="1061733" cy="300522"/>
          </a:xfrm>
        </p:grpSpPr>
        <p:sp>
          <p:nvSpPr>
            <p:cNvPr id="4" name="Freeform 4"/>
            <p:cNvSpPr/>
            <p:nvPr/>
          </p:nvSpPr>
          <p:spPr>
            <a:xfrm>
              <a:off x="0" y="0"/>
              <a:ext cx="1061733" cy="300522"/>
            </a:xfrm>
            <a:custGeom>
              <a:avLst/>
              <a:gdLst/>
              <a:ahLst/>
              <a:cxnLst/>
              <a:rect l="l" t="t" r="r" b="b"/>
              <a:pathLst>
                <a:path w="1061733" h="300522">
                  <a:moveTo>
                    <a:pt x="530866" y="0"/>
                  </a:moveTo>
                  <a:cubicBezTo>
                    <a:pt x="237677" y="0"/>
                    <a:pt x="0" y="67274"/>
                    <a:pt x="0" y="150261"/>
                  </a:cubicBezTo>
                  <a:cubicBezTo>
                    <a:pt x="0" y="233248"/>
                    <a:pt x="237677" y="300522"/>
                    <a:pt x="530866" y="300522"/>
                  </a:cubicBezTo>
                  <a:cubicBezTo>
                    <a:pt x="824056" y="300522"/>
                    <a:pt x="1061733" y="233248"/>
                    <a:pt x="1061733" y="150261"/>
                  </a:cubicBezTo>
                  <a:cubicBezTo>
                    <a:pt x="1061733" y="67274"/>
                    <a:pt x="824056" y="0"/>
                    <a:pt x="530866" y="0"/>
                  </a:cubicBezTo>
                  <a:close/>
                </a:path>
              </a:pathLst>
            </a:custGeom>
            <a:ln w="9525" cap="sq">
              <a:solidFill>
                <a:srgbClr val="6A3D30"/>
              </a:solidFill>
              <a:prstDash val="solid"/>
              <a:miter/>
            </a:ln>
          </p:spPr>
          <p:txBody>
            <a:bodyPr/>
            <a:lstStyle/>
            <a:p>
              <a:endParaRPr lang="en-GB"/>
            </a:p>
          </p:txBody>
        </p:sp>
        <p:sp>
          <p:nvSpPr>
            <p:cNvPr id="5" name="TextBox 5"/>
            <p:cNvSpPr txBox="1"/>
            <p:nvPr/>
          </p:nvSpPr>
          <p:spPr>
            <a:xfrm>
              <a:off x="99537" y="28174"/>
              <a:ext cx="862658" cy="244174"/>
            </a:xfrm>
            <a:prstGeom prst="rect">
              <a:avLst/>
            </a:prstGeom>
          </p:spPr>
          <p:txBody>
            <a:bodyPr lIns="60725" tIns="60725" rIns="60725" bIns="60725" rtlCol="0" anchor="ctr"/>
            <a:lstStyle/>
            <a:p>
              <a:pPr algn="ctr">
                <a:lnSpc>
                  <a:spcPts val="2937"/>
                </a:lnSpc>
              </a:pPr>
              <a:endParaRPr/>
            </a:p>
          </p:txBody>
        </p:sp>
      </p:grpSp>
      <p:sp>
        <p:nvSpPr>
          <p:cNvPr id="6" name="TextBox 6"/>
          <p:cNvSpPr txBox="1"/>
          <p:nvPr/>
        </p:nvSpPr>
        <p:spPr>
          <a:xfrm>
            <a:off x="529948" y="1034911"/>
            <a:ext cx="9744804" cy="2654954"/>
          </a:xfrm>
          <a:prstGeom prst="rect">
            <a:avLst/>
          </a:prstGeom>
        </p:spPr>
        <p:txBody>
          <a:bodyPr lIns="0" tIns="0" rIns="0" bIns="0" rtlCol="0" anchor="t">
            <a:spAutoFit/>
          </a:bodyPr>
          <a:lstStyle/>
          <a:p>
            <a:pPr marL="0" lvl="0" indent="0" algn="ctr">
              <a:lnSpc>
                <a:spcPts val="9105"/>
              </a:lnSpc>
            </a:pPr>
            <a:r>
              <a:rPr lang="en-US" sz="10970" spc="-735">
                <a:solidFill>
                  <a:srgbClr val="6A3D30"/>
                </a:solidFill>
                <a:latin typeface="Times New Roman MT Condensed"/>
                <a:ea typeface="Times New Roman MT Condensed"/>
                <a:cs typeface="Times New Roman MT Condensed"/>
                <a:sym typeface="Times New Roman MT Condensed"/>
              </a:rPr>
              <a:t>Conclusions &amp; Recommendations</a:t>
            </a:r>
          </a:p>
        </p:txBody>
      </p:sp>
      <p:grpSp>
        <p:nvGrpSpPr>
          <p:cNvPr id="7" name="Group 7"/>
          <p:cNvGrpSpPr/>
          <p:nvPr/>
        </p:nvGrpSpPr>
        <p:grpSpPr>
          <a:xfrm>
            <a:off x="9468875" y="7291699"/>
            <a:ext cx="2625690" cy="658024"/>
            <a:chOff x="0" y="0"/>
            <a:chExt cx="2807516" cy="703591"/>
          </a:xfrm>
        </p:grpSpPr>
        <p:sp>
          <p:nvSpPr>
            <p:cNvPr id="8" name="Freeform 8"/>
            <p:cNvSpPr/>
            <p:nvPr/>
          </p:nvSpPr>
          <p:spPr>
            <a:xfrm>
              <a:off x="0" y="0"/>
              <a:ext cx="2807516" cy="703591"/>
            </a:xfrm>
            <a:custGeom>
              <a:avLst/>
              <a:gdLst/>
              <a:ahLst/>
              <a:cxnLst/>
              <a:rect l="l" t="t" r="r" b="b"/>
              <a:pathLst>
                <a:path w="2807516" h="703591">
                  <a:moveTo>
                    <a:pt x="150375" y="0"/>
                  </a:moveTo>
                  <a:lnTo>
                    <a:pt x="2657141" y="0"/>
                  </a:lnTo>
                  <a:cubicBezTo>
                    <a:pt x="2740191" y="0"/>
                    <a:pt x="2807516" y="67325"/>
                    <a:pt x="2807516" y="150375"/>
                  </a:cubicBezTo>
                  <a:lnTo>
                    <a:pt x="2807516" y="553216"/>
                  </a:lnTo>
                  <a:cubicBezTo>
                    <a:pt x="2807516" y="636266"/>
                    <a:pt x="2740191" y="703591"/>
                    <a:pt x="2657141" y="703591"/>
                  </a:cubicBezTo>
                  <a:lnTo>
                    <a:pt x="150375" y="703591"/>
                  </a:lnTo>
                  <a:cubicBezTo>
                    <a:pt x="67325" y="703591"/>
                    <a:pt x="0" y="636266"/>
                    <a:pt x="0" y="553216"/>
                  </a:cubicBezTo>
                  <a:lnTo>
                    <a:pt x="0" y="150375"/>
                  </a:lnTo>
                  <a:cubicBezTo>
                    <a:pt x="0" y="67325"/>
                    <a:pt x="67325" y="0"/>
                    <a:pt x="150375" y="0"/>
                  </a:cubicBezTo>
                  <a:close/>
                </a:path>
              </a:pathLst>
            </a:custGeom>
            <a:solidFill>
              <a:srgbClr val="FFFFFF"/>
            </a:solidFill>
          </p:spPr>
          <p:txBody>
            <a:bodyPr/>
            <a:lstStyle/>
            <a:p>
              <a:endParaRPr lang="en-GB"/>
            </a:p>
          </p:txBody>
        </p:sp>
        <p:sp>
          <p:nvSpPr>
            <p:cNvPr id="9" name="TextBox 9"/>
            <p:cNvSpPr txBox="1"/>
            <p:nvPr/>
          </p:nvSpPr>
          <p:spPr>
            <a:xfrm>
              <a:off x="0" y="0"/>
              <a:ext cx="2807516" cy="703591"/>
            </a:xfrm>
            <a:prstGeom prst="rect">
              <a:avLst/>
            </a:prstGeom>
          </p:spPr>
          <p:txBody>
            <a:bodyPr lIns="50504" tIns="50504" rIns="50504" bIns="50504" rtlCol="0" anchor="ctr"/>
            <a:lstStyle/>
            <a:p>
              <a:pPr algn="ctr">
                <a:lnSpc>
                  <a:spcPts val="1432"/>
                </a:lnSpc>
              </a:pPr>
              <a:r>
                <a:rPr lang="en-US" sz="1245">
                  <a:solidFill>
                    <a:srgbClr val="000000"/>
                  </a:solidFill>
                  <a:latin typeface="Aileron"/>
                  <a:ea typeface="Aileron"/>
                  <a:cs typeface="Aileron"/>
                  <a:sym typeface="Aileron"/>
                </a:rPr>
                <a:t>INTRODUCE AN ONLINE ORDERING AND DELIVERY SERVICE</a:t>
              </a:r>
            </a:p>
          </p:txBody>
        </p:sp>
      </p:grpSp>
      <p:sp>
        <p:nvSpPr>
          <p:cNvPr id="10" name="Freeform 10"/>
          <p:cNvSpPr/>
          <p:nvPr/>
        </p:nvSpPr>
        <p:spPr>
          <a:xfrm>
            <a:off x="10318712" y="5843790"/>
            <a:ext cx="926016" cy="1181520"/>
          </a:xfrm>
          <a:custGeom>
            <a:avLst/>
            <a:gdLst/>
            <a:ahLst/>
            <a:cxnLst/>
            <a:rect l="l" t="t" r="r" b="b"/>
            <a:pathLst>
              <a:path w="926016" h="1181520">
                <a:moveTo>
                  <a:pt x="0" y="0"/>
                </a:moveTo>
                <a:lnTo>
                  <a:pt x="926016" y="0"/>
                </a:lnTo>
                <a:lnTo>
                  <a:pt x="926016" y="1181520"/>
                </a:lnTo>
                <a:lnTo>
                  <a:pt x="0" y="118152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Freeform 11"/>
          <p:cNvSpPr/>
          <p:nvPr/>
        </p:nvSpPr>
        <p:spPr>
          <a:xfrm>
            <a:off x="13079174" y="5758156"/>
            <a:ext cx="1354178" cy="1181520"/>
          </a:xfrm>
          <a:custGeom>
            <a:avLst/>
            <a:gdLst/>
            <a:ahLst/>
            <a:cxnLst/>
            <a:rect l="l" t="t" r="r" b="b"/>
            <a:pathLst>
              <a:path w="1354178" h="1181520">
                <a:moveTo>
                  <a:pt x="0" y="0"/>
                </a:moveTo>
                <a:lnTo>
                  <a:pt x="1354178" y="0"/>
                </a:lnTo>
                <a:lnTo>
                  <a:pt x="1354178" y="1181520"/>
                </a:lnTo>
                <a:lnTo>
                  <a:pt x="0" y="118152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2" name="Group 12"/>
          <p:cNvGrpSpPr/>
          <p:nvPr/>
        </p:nvGrpSpPr>
        <p:grpSpPr>
          <a:xfrm>
            <a:off x="12656778" y="7346471"/>
            <a:ext cx="2198970" cy="609169"/>
            <a:chOff x="0" y="0"/>
            <a:chExt cx="2351246" cy="651354"/>
          </a:xfrm>
        </p:grpSpPr>
        <p:sp>
          <p:nvSpPr>
            <p:cNvPr id="13" name="Freeform 13"/>
            <p:cNvSpPr/>
            <p:nvPr/>
          </p:nvSpPr>
          <p:spPr>
            <a:xfrm>
              <a:off x="0" y="0"/>
              <a:ext cx="2351246" cy="651354"/>
            </a:xfrm>
            <a:custGeom>
              <a:avLst/>
              <a:gdLst/>
              <a:ahLst/>
              <a:cxnLst/>
              <a:rect l="l" t="t" r="r" b="b"/>
              <a:pathLst>
                <a:path w="2351246" h="651354">
                  <a:moveTo>
                    <a:pt x="179556" y="0"/>
                  </a:moveTo>
                  <a:lnTo>
                    <a:pt x="2171690" y="0"/>
                  </a:lnTo>
                  <a:cubicBezTo>
                    <a:pt x="2270856" y="0"/>
                    <a:pt x="2351246" y="80390"/>
                    <a:pt x="2351246" y="179556"/>
                  </a:cubicBezTo>
                  <a:lnTo>
                    <a:pt x="2351246" y="471798"/>
                  </a:lnTo>
                  <a:cubicBezTo>
                    <a:pt x="2351246" y="570964"/>
                    <a:pt x="2270856" y="651354"/>
                    <a:pt x="2171690" y="651354"/>
                  </a:cubicBezTo>
                  <a:lnTo>
                    <a:pt x="179556" y="651354"/>
                  </a:lnTo>
                  <a:cubicBezTo>
                    <a:pt x="80390" y="651354"/>
                    <a:pt x="0" y="570964"/>
                    <a:pt x="0" y="471798"/>
                  </a:cubicBezTo>
                  <a:lnTo>
                    <a:pt x="0" y="179556"/>
                  </a:lnTo>
                  <a:cubicBezTo>
                    <a:pt x="0" y="80390"/>
                    <a:pt x="80390" y="0"/>
                    <a:pt x="179556" y="0"/>
                  </a:cubicBezTo>
                  <a:close/>
                </a:path>
              </a:pathLst>
            </a:custGeom>
            <a:solidFill>
              <a:srgbClr val="FFFFFF"/>
            </a:solidFill>
          </p:spPr>
          <p:txBody>
            <a:bodyPr/>
            <a:lstStyle/>
            <a:p>
              <a:endParaRPr lang="en-GB"/>
            </a:p>
          </p:txBody>
        </p:sp>
        <p:sp>
          <p:nvSpPr>
            <p:cNvPr id="14" name="TextBox 14"/>
            <p:cNvSpPr txBox="1"/>
            <p:nvPr/>
          </p:nvSpPr>
          <p:spPr>
            <a:xfrm>
              <a:off x="0" y="0"/>
              <a:ext cx="2351246" cy="651354"/>
            </a:xfrm>
            <a:prstGeom prst="rect">
              <a:avLst/>
            </a:prstGeom>
          </p:spPr>
          <p:txBody>
            <a:bodyPr lIns="50504" tIns="50504" rIns="50504" bIns="50504" rtlCol="0" anchor="ctr"/>
            <a:lstStyle/>
            <a:p>
              <a:pPr algn="ctr">
                <a:lnSpc>
                  <a:spcPts val="1437"/>
                </a:lnSpc>
              </a:pPr>
              <a:r>
                <a:rPr lang="en-US" sz="1250">
                  <a:solidFill>
                    <a:srgbClr val="000000"/>
                  </a:solidFill>
                  <a:latin typeface="Aileron"/>
                  <a:ea typeface="Aileron"/>
                  <a:cs typeface="Aileron"/>
                  <a:sym typeface="Aileron"/>
                </a:rPr>
                <a:t>INCREASE DIGITAL MARKETING ACTIVITY</a:t>
              </a:r>
            </a:p>
          </p:txBody>
        </p:sp>
      </p:grpSp>
      <p:sp>
        <p:nvSpPr>
          <p:cNvPr id="15" name="Freeform 15"/>
          <p:cNvSpPr/>
          <p:nvPr/>
        </p:nvSpPr>
        <p:spPr>
          <a:xfrm>
            <a:off x="16152690" y="5752239"/>
            <a:ext cx="1140990" cy="1273072"/>
          </a:xfrm>
          <a:custGeom>
            <a:avLst/>
            <a:gdLst/>
            <a:ahLst/>
            <a:cxnLst/>
            <a:rect l="l" t="t" r="r" b="b"/>
            <a:pathLst>
              <a:path w="1140990" h="1273072">
                <a:moveTo>
                  <a:pt x="0" y="0"/>
                </a:moveTo>
                <a:lnTo>
                  <a:pt x="1140991" y="0"/>
                </a:lnTo>
                <a:lnTo>
                  <a:pt x="1140991" y="1273071"/>
                </a:lnTo>
                <a:lnTo>
                  <a:pt x="0" y="1273071"/>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grpSp>
        <p:nvGrpSpPr>
          <p:cNvPr id="16" name="Group 16"/>
          <p:cNvGrpSpPr/>
          <p:nvPr/>
        </p:nvGrpSpPr>
        <p:grpSpPr>
          <a:xfrm>
            <a:off x="15417961" y="7346471"/>
            <a:ext cx="2610450" cy="609169"/>
            <a:chOff x="0" y="0"/>
            <a:chExt cx="2791221" cy="651354"/>
          </a:xfrm>
        </p:grpSpPr>
        <p:sp>
          <p:nvSpPr>
            <p:cNvPr id="17" name="Freeform 17"/>
            <p:cNvSpPr/>
            <p:nvPr/>
          </p:nvSpPr>
          <p:spPr>
            <a:xfrm>
              <a:off x="0" y="0"/>
              <a:ext cx="2791221" cy="651354"/>
            </a:xfrm>
            <a:custGeom>
              <a:avLst/>
              <a:gdLst/>
              <a:ahLst/>
              <a:cxnLst/>
              <a:rect l="l" t="t" r="r" b="b"/>
              <a:pathLst>
                <a:path w="2791221" h="651354">
                  <a:moveTo>
                    <a:pt x="151253" y="0"/>
                  </a:moveTo>
                  <a:lnTo>
                    <a:pt x="2639968" y="0"/>
                  </a:lnTo>
                  <a:cubicBezTo>
                    <a:pt x="2680082" y="0"/>
                    <a:pt x="2718554" y="15936"/>
                    <a:pt x="2746920" y="44301"/>
                  </a:cubicBezTo>
                  <a:cubicBezTo>
                    <a:pt x="2775285" y="72666"/>
                    <a:pt x="2791221" y="111138"/>
                    <a:pt x="2791221" y="151253"/>
                  </a:cubicBezTo>
                  <a:lnTo>
                    <a:pt x="2791221" y="500101"/>
                  </a:lnTo>
                  <a:cubicBezTo>
                    <a:pt x="2791221" y="583635"/>
                    <a:pt x="2723502" y="651354"/>
                    <a:pt x="2639968" y="651354"/>
                  </a:cubicBezTo>
                  <a:lnTo>
                    <a:pt x="151253" y="651354"/>
                  </a:lnTo>
                  <a:cubicBezTo>
                    <a:pt x="111138" y="651354"/>
                    <a:pt x="72666" y="635418"/>
                    <a:pt x="44301" y="607053"/>
                  </a:cubicBezTo>
                  <a:cubicBezTo>
                    <a:pt x="15936" y="578687"/>
                    <a:pt x="0" y="540216"/>
                    <a:pt x="0" y="500101"/>
                  </a:cubicBezTo>
                  <a:lnTo>
                    <a:pt x="0" y="151253"/>
                  </a:lnTo>
                  <a:cubicBezTo>
                    <a:pt x="0" y="111138"/>
                    <a:pt x="15936" y="72666"/>
                    <a:pt x="44301" y="44301"/>
                  </a:cubicBezTo>
                  <a:cubicBezTo>
                    <a:pt x="72666" y="15936"/>
                    <a:pt x="111138" y="0"/>
                    <a:pt x="151253" y="0"/>
                  </a:cubicBezTo>
                  <a:close/>
                </a:path>
              </a:pathLst>
            </a:custGeom>
            <a:solidFill>
              <a:srgbClr val="FFFFFF"/>
            </a:solidFill>
          </p:spPr>
          <p:txBody>
            <a:bodyPr/>
            <a:lstStyle/>
            <a:p>
              <a:endParaRPr lang="en-GB"/>
            </a:p>
          </p:txBody>
        </p:sp>
        <p:sp>
          <p:nvSpPr>
            <p:cNvPr id="18" name="TextBox 18"/>
            <p:cNvSpPr txBox="1"/>
            <p:nvPr/>
          </p:nvSpPr>
          <p:spPr>
            <a:xfrm>
              <a:off x="0" y="0"/>
              <a:ext cx="2791221" cy="651354"/>
            </a:xfrm>
            <a:prstGeom prst="rect">
              <a:avLst/>
            </a:prstGeom>
          </p:spPr>
          <p:txBody>
            <a:bodyPr lIns="50504" tIns="50504" rIns="50504" bIns="50504" rtlCol="0" anchor="ctr"/>
            <a:lstStyle/>
            <a:p>
              <a:pPr algn="ctr">
                <a:lnSpc>
                  <a:spcPts val="1432"/>
                </a:lnSpc>
              </a:pPr>
              <a:r>
                <a:rPr lang="en-US" sz="1245">
                  <a:solidFill>
                    <a:srgbClr val="000000"/>
                  </a:solidFill>
                  <a:latin typeface="Aileron"/>
                  <a:ea typeface="Aileron"/>
                  <a:cs typeface="Aileron"/>
                  <a:sym typeface="Aileron"/>
                </a:rPr>
                <a:t>REVIEW OPERATIONAL EFFICIENCY AND COSTS</a:t>
              </a:r>
            </a:p>
          </p:txBody>
        </p:sp>
      </p:grpSp>
      <p:sp>
        <p:nvSpPr>
          <p:cNvPr id="19" name="TextBox 19"/>
          <p:cNvSpPr txBox="1"/>
          <p:nvPr/>
        </p:nvSpPr>
        <p:spPr>
          <a:xfrm>
            <a:off x="1257300" y="5434450"/>
            <a:ext cx="6137950" cy="3887058"/>
          </a:xfrm>
          <a:prstGeom prst="rect">
            <a:avLst/>
          </a:prstGeom>
        </p:spPr>
        <p:txBody>
          <a:bodyPr lIns="0" tIns="0" rIns="0" bIns="0" rtlCol="0" anchor="t">
            <a:spAutoFit/>
          </a:bodyPr>
          <a:lstStyle/>
          <a:p>
            <a:pPr algn="l">
              <a:lnSpc>
                <a:spcPts val="3039"/>
              </a:lnSpc>
            </a:pPr>
            <a:r>
              <a:rPr lang="en-US" sz="2788">
                <a:solidFill>
                  <a:srgbClr val="49291A"/>
                </a:solidFill>
                <a:latin typeface="Times New Roman MT Condensed"/>
                <a:ea typeface="Times New Roman MT Condensed"/>
                <a:cs typeface="Times New Roman MT Condensed"/>
                <a:sym typeface="Times New Roman MT Condensed"/>
              </a:rPr>
              <a:t>that Basil's Bakery is facing a long-term structural challenge rather than a temporary decline in sales. External factors such as reduced footfall, remote working and changing consumer behaviour have reduced customer demand, while internal limitations have restricted the business's ability to adapt. As a result, sales have remained approximately 25% below pre-pandemic levels and the current business model may become unsustainable if no action is taken.</a:t>
            </a:r>
          </a:p>
        </p:txBody>
      </p:sp>
      <p:sp>
        <p:nvSpPr>
          <p:cNvPr id="20" name="TextBox 20"/>
          <p:cNvSpPr txBox="1"/>
          <p:nvPr/>
        </p:nvSpPr>
        <p:spPr>
          <a:xfrm>
            <a:off x="632460" y="4617016"/>
            <a:ext cx="6137950" cy="522159"/>
          </a:xfrm>
          <a:prstGeom prst="rect">
            <a:avLst/>
          </a:prstGeom>
        </p:spPr>
        <p:txBody>
          <a:bodyPr lIns="0" tIns="0" rIns="0" bIns="0" rtlCol="0" anchor="t">
            <a:spAutoFit/>
          </a:bodyPr>
          <a:lstStyle/>
          <a:p>
            <a:pPr algn="l">
              <a:lnSpc>
                <a:spcPts val="3584"/>
              </a:lnSpc>
            </a:pPr>
            <a:r>
              <a:rPr lang="en-US" sz="3288" b="1">
                <a:solidFill>
                  <a:srgbClr val="49291A"/>
                </a:solidFill>
                <a:latin typeface="Times New Roman MT Condensed Bold"/>
                <a:ea typeface="Times New Roman MT Condensed Bold"/>
                <a:cs typeface="Times New Roman MT Condensed Bold"/>
                <a:sym typeface="Times New Roman MT Condensed Bold"/>
              </a:rPr>
              <a:t>THE ANALYSIS SUGGESTS</a:t>
            </a:r>
          </a:p>
        </p:txBody>
      </p:sp>
      <p:sp>
        <p:nvSpPr>
          <p:cNvPr id="21" name="TextBox 21"/>
          <p:cNvSpPr txBox="1"/>
          <p:nvPr/>
        </p:nvSpPr>
        <p:spPr>
          <a:xfrm>
            <a:off x="11822668" y="4370223"/>
            <a:ext cx="3867190" cy="522159"/>
          </a:xfrm>
          <a:prstGeom prst="rect">
            <a:avLst/>
          </a:prstGeom>
        </p:spPr>
        <p:txBody>
          <a:bodyPr lIns="0" tIns="0" rIns="0" bIns="0" rtlCol="0" anchor="t">
            <a:spAutoFit/>
          </a:bodyPr>
          <a:lstStyle/>
          <a:p>
            <a:pPr algn="l">
              <a:lnSpc>
                <a:spcPts val="3584"/>
              </a:lnSpc>
            </a:pPr>
            <a:r>
              <a:rPr lang="en-US" sz="3288" b="1">
                <a:solidFill>
                  <a:srgbClr val="49291A"/>
                </a:solidFill>
                <a:latin typeface="Times New Roman MT Condensed Bold"/>
                <a:ea typeface="Times New Roman MT Condensed Bold"/>
                <a:cs typeface="Times New Roman MT Condensed Bold"/>
                <a:sym typeface="Times New Roman MT Condensed Bold"/>
              </a:rPr>
              <a:t>RECOMMENDATIONS</a:t>
            </a:r>
          </a:p>
        </p:txBody>
      </p:sp>
    </p:spTree>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EDE9DC"/>
        </a:solidFill>
        <a:effectLst/>
      </p:bgPr>
    </p:bg>
    <p:spTree>
      <p:nvGrpSpPr>
        <p:cNvPr id="1" name=""/>
        <p:cNvGrpSpPr/>
        <p:nvPr/>
      </p:nvGrpSpPr>
      <p:grpSpPr>
        <a:xfrm>
          <a:off x="0" y="0"/>
          <a:ext cx="0" cy="0"/>
          <a:chOff x="0" y="0"/>
          <a:chExt cx="0" cy="0"/>
        </a:xfrm>
      </p:grpSpPr>
      <p:sp>
        <p:nvSpPr>
          <p:cNvPr id="2" name="TextBox 2"/>
          <p:cNvSpPr txBox="1"/>
          <p:nvPr/>
        </p:nvSpPr>
        <p:spPr>
          <a:xfrm>
            <a:off x="1028700" y="5906797"/>
            <a:ext cx="16657320" cy="686237"/>
          </a:xfrm>
          <a:prstGeom prst="rect">
            <a:avLst/>
          </a:prstGeom>
        </p:spPr>
        <p:txBody>
          <a:bodyPr lIns="0" tIns="0" rIns="0" bIns="0" rtlCol="0" anchor="t">
            <a:spAutoFit/>
          </a:bodyPr>
          <a:lstStyle/>
          <a:p>
            <a:pPr algn="l">
              <a:lnSpc>
                <a:spcPts val="1839"/>
              </a:lnSpc>
              <a:spcBef>
                <a:spcPct val="0"/>
              </a:spcBef>
            </a:pPr>
            <a:r>
              <a:rPr lang="en-US" sz="1599">
                <a:solidFill>
                  <a:srgbClr val="000000"/>
                </a:solidFill>
                <a:latin typeface="Roboto Mono"/>
                <a:ea typeface="Roboto Mono"/>
                <a:cs typeface="Roboto Mono"/>
                <a:sym typeface="Roboto Mono"/>
              </a:rPr>
              <a:t>Florapost ltd, B. (2026). Meg Rivers Mini Cakes in Tin. Available at: https://www.bunches.co.uk/product/meg-rivers-mini-cakes-in-tin?srsltid=AfmBOoqxHyfmmt888riqRj2UgChkItPgjmQtrHxktKRKxIy-OzfBT0zN [Accessed:10 June 2026].</a:t>
            </a:r>
          </a:p>
          <a:p>
            <a:pPr algn="l">
              <a:lnSpc>
                <a:spcPts val="1839"/>
              </a:lnSpc>
              <a:spcBef>
                <a:spcPct val="0"/>
              </a:spcBef>
            </a:pPr>
            <a:r>
              <a:rPr lang="en-US" sz="1599">
                <a:solidFill>
                  <a:srgbClr val="000000"/>
                </a:solidFill>
                <a:latin typeface="Roboto Mono"/>
                <a:ea typeface="Roboto Mono"/>
                <a:cs typeface="Roboto Mono"/>
                <a:sym typeface="Roboto Mono"/>
              </a:rPr>
              <a:t>‌</a:t>
            </a:r>
          </a:p>
        </p:txBody>
      </p:sp>
      <p:sp>
        <p:nvSpPr>
          <p:cNvPr id="3" name="TextBox 3"/>
          <p:cNvSpPr txBox="1"/>
          <p:nvPr/>
        </p:nvSpPr>
        <p:spPr>
          <a:xfrm>
            <a:off x="1028700" y="2784679"/>
            <a:ext cx="16066974" cy="686237"/>
          </a:xfrm>
          <a:prstGeom prst="rect">
            <a:avLst/>
          </a:prstGeom>
        </p:spPr>
        <p:txBody>
          <a:bodyPr lIns="0" tIns="0" rIns="0" bIns="0" rtlCol="0" anchor="t">
            <a:spAutoFit/>
          </a:bodyPr>
          <a:lstStyle/>
          <a:p>
            <a:pPr algn="l">
              <a:lnSpc>
                <a:spcPts val="1839"/>
              </a:lnSpc>
              <a:spcBef>
                <a:spcPct val="0"/>
              </a:spcBef>
            </a:pPr>
            <a:r>
              <a:rPr lang="en-US" sz="1599">
                <a:solidFill>
                  <a:srgbClr val="000000"/>
                </a:solidFill>
                <a:latin typeface="Roboto Mono"/>
                <a:ea typeface="Roboto Mono"/>
                <a:cs typeface="Roboto Mono"/>
                <a:sym typeface="Roboto Mono"/>
              </a:rPr>
              <a:t>Brown, J., Baker, C., Barber, S. and Kirk-Wade, E. (2021). Coronavirus: A History of English Lockdown Laws. commonslibrary.parliament.uk, [online] 1(1). Available at: https://commonslibrary.parliament.uk/research-briefings/cbp-9068/., [Accessed:10 June 2026]</a:t>
            </a:r>
          </a:p>
        </p:txBody>
      </p:sp>
      <p:sp>
        <p:nvSpPr>
          <p:cNvPr id="4" name="TextBox 4"/>
          <p:cNvSpPr txBox="1"/>
          <p:nvPr/>
        </p:nvSpPr>
        <p:spPr>
          <a:xfrm>
            <a:off x="1028700" y="4115224"/>
            <a:ext cx="15212865" cy="686237"/>
          </a:xfrm>
          <a:prstGeom prst="rect">
            <a:avLst/>
          </a:prstGeom>
        </p:spPr>
        <p:txBody>
          <a:bodyPr lIns="0" tIns="0" rIns="0" bIns="0" rtlCol="0" anchor="t">
            <a:spAutoFit/>
          </a:bodyPr>
          <a:lstStyle/>
          <a:p>
            <a:pPr algn="l">
              <a:lnSpc>
                <a:spcPts val="1839"/>
              </a:lnSpc>
              <a:spcBef>
                <a:spcPct val="0"/>
              </a:spcBef>
            </a:pPr>
            <a:r>
              <a:rPr lang="en-US" sz="1599">
                <a:solidFill>
                  <a:srgbClr val="000000"/>
                </a:solidFill>
                <a:latin typeface="Roboto Mono"/>
                <a:ea typeface="Roboto Mono"/>
                <a:cs typeface="Roboto Mono"/>
                <a:sym typeface="Roboto Mono"/>
              </a:rPr>
              <a:t>Council, C.C. (2020). One Coventry Plan annual performance report 2020-2021 – Coventry City Council. [online] Coventry City Council. Available at: https://www.coventry.gov.uk/performance-1/one-coventry-plan-annual-performance-report-2020-2021/print., [Accessed:10 June 2026]</a:t>
            </a:r>
          </a:p>
        </p:txBody>
      </p:sp>
      <p:sp>
        <p:nvSpPr>
          <p:cNvPr id="5" name="TextBox 5"/>
          <p:cNvSpPr txBox="1"/>
          <p:nvPr/>
        </p:nvSpPr>
        <p:spPr>
          <a:xfrm>
            <a:off x="1028700" y="7926905"/>
            <a:ext cx="16230600" cy="1849032"/>
          </a:xfrm>
          <a:prstGeom prst="rect">
            <a:avLst/>
          </a:prstGeom>
        </p:spPr>
        <p:txBody>
          <a:bodyPr lIns="0" tIns="0" rIns="0" bIns="0" rtlCol="0" anchor="t">
            <a:spAutoFit/>
          </a:bodyPr>
          <a:lstStyle/>
          <a:p>
            <a:pPr algn="l">
              <a:lnSpc>
                <a:spcPts val="1839"/>
              </a:lnSpc>
              <a:spcBef>
                <a:spcPct val="0"/>
              </a:spcBef>
            </a:pPr>
            <a:r>
              <a:rPr lang="en-US" sz="1599" dirty="0">
                <a:solidFill>
                  <a:srgbClr val="000000"/>
                </a:solidFill>
                <a:latin typeface="Roboto Mono"/>
                <a:ea typeface="Roboto Mono"/>
                <a:cs typeface="Roboto Mono"/>
                <a:sym typeface="Roboto Mono"/>
              </a:rPr>
              <a:t>University of Nottingham (2021. News - City </a:t>
            </a:r>
            <a:r>
              <a:rPr lang="en-US" sz="1599" dirty="0" err="1">
                <a:solidFill>
                  <a:srgbClr val="000000"/>
                </a:solidFill>
                <a:latin typeface="Roboto Mono"/>
                <a:ea typeface="Roboto Mono"/>
                <a:cs typeface="Roboto Mono"/>
                <a:sym typeface="Roboto Mono"/>
              </a:rPr>
              <a:t>centres</a:t>
            </a:r>
            <a:r>
              <a:rPr lang="en-US" sz="1599" dirty="0">
                <a:solidFill>
                  <a:srgbClr val="000000"/>
                </a:solidFill>
                <a:latin typeface="Roboto Mono"/>
                <a:ea typeface="Roboto Mono"/>
                <a:cs typeface="Roboto Mono"/>
                <a:sym typeface="Roboto Mono"/>
              </a:rPr>
              <a:t> could lose £3 billion due to permanent changes caused by Covid-19, new study reveals - University of Nottingham. [online] Available at: https://www.nottingham.ac.uk/news/city-centres-could-lose-3-billion-due-to-permanent-changes-caused-by-covid-19., [Accessed:10 June 2026]</a:t>
            </a:r>
          </a:p>
          <a:p>
            <a:pPr algn="l">
              <a:lnSpc>
                <a:spcPts val="1839"/>
              </a:lnSpc>
              <a:spcBef>
                <a:spcPct val="0"/>
              </a:spcBef>
            </a:pPr>
            <a:endParaRPr lang="en-US" sz="1599" dirty="0">
              <a:solidFill>
                <a:srgbClr val="000000"/>
              </a:solidFill>
              <a:latin typeface="Roboto Mono"/>
              <a:ea typeface="Roboto Mono"/>
              <a:cs typeface="Roboto Mono"/>
              <a:sym typeface="Roboto Mono"/>
            </a:endParaRPr>
          </a:p>
          <a:p>
            <a:pPr>
              <a:lnSpc>
                <a:spcPts val="1839"/>
              </a:lnSpc>
              <a:spcBef>
                <a:spcPct val="0"/>
              </a:spcBef>
            </a:pPr>
            <a:r>
              <a:rPr lang="en-GB" dirty="0"/>
              <a:t>Rastogi, </a:t>
            </a:r>
            <a:r>
              <a:rPr lang="en-GB" dirty="0" err="1"/>
              <a:t>Nitank</a:t>
            </a:r>
            <a:r>
              <a:rPr lang="en-GB" dirty="0"/>
              <a:t>, and M. K. Trivedi. "PESTLE technique–a tool to identify external risks in construction projects." </a:t>
            </a:r>
            <a:r>
              <a:rPr lang="en-GB" i="1" dirty="0"/>
              <a:t>International Research Journal of Engineering and Technology (IRJET)</a:t>
            </a:r>
            <a:r>
              <a:rPr lang="en-GB" dirty="0"/>
              <a:t> 3.1 (2016): 384-388.</a:t>
            </a:r>
          </a:p>
          <a:p>
            <a:pPr>
              <a:lnSpc>
                <a:spcPts val="1839"/>
              </a:lnSpc>
              <a:spcBef>
                <a:spcPct val="0"/>
              </a:spcBef>
            </a:pPr>
            <a:endParaRPr lang="en-US" sz="1599" dirty="0">
              <a:solidFill>
                <a:srgbClr val="000000"/>
              </a:solidFill>
              <a:latin typeface="Roboto Mono"/>
              <a:ea typeface="Roboto Mono"/>
              <a:cs typeface="Roboto Mono"/>
              <a:sym typeface="Roboto Mono"/>
            </a:endParaRPr>
          </a:p>
          <a:p>
            <a:pPr>
              <a:lnSpc>
                <a:spcPts val="1839"/>
              </a:lnSpc>
              <a:spcBef>
                <a:spcPct val="0"/>
              </a:spcBef>
            </a:pPr>
            <a:r>
              <a:rPr lang="en-GB" dirty="0"/>
              <a:t>Li, Shan-Shan, and Ling-Chu Lee. "Using fishbone analysis to improve the quality of proposals for science and technology programs." </a:t>
            </a:r>
            <a:r>
              <a:rPr lang="en-GB" i="1" dirty="0"/>
              <a:t>Research Evaluation</a:t>
            </a:r>
            <a:r>
              <a:rPr lang="en-GB" dirty="0"/>
              <a:t> 20.4 (2011): 275-282.</a:t>
            </a:r>
            <a:endParaRPr lang="en-US" sz="1599" dirty="0">
              <a:solidFill>
                <a:srgbClr val="000000"/>
              </a:solidFill>
              <a:latin typeface="Roboto Mono"/>
              <a:ea typeface="Roboto Mono"/>
              <a:cs typeface="Roboto Mono"/>
              <a:sym typeface="Roboto Mono"/>
            </a:endParaRPr>
          </a:p>
        </p:txBody>
      </p:sp>
      <p:sp>
        <p:nvSpPr>
          <p:cNvPr id="6" name="TextBox 6"/>
          <p:cNvSpPr txBox="1"/>
          <p:nvPr/>
        </p:nvSpPr>
        <p:spPr>
          <a:xfrm>
            <a:off x="1028700" y="5011011"/>
            <a:ext cx="15212865" cy="686237"/>
          </a:xfrm>
          <a:prstGeom prst="rect">
            <a:avLst/>
          </a:prstGeom>
        </p:spPr>
        <p:txBody>
          <a:bodyPr lIns="0" tIns="0" rIns="0" bIns="0" rtlCol="0" anchor="t">
            <a:spAutoFit/>
          </a:bodyPr>
          <a:lstStyle/>
          <a:p>
            <a:pPr algn="l">
              <a:lnSpc>
                <a:spcPts val="1839"/>
              </a:lnSpc>
              <a:spcBef>
                <a:spcPct val="0"/>
              </a:spcBef>
            </a:pPr>
            <a:r>
              <a:rPr lang="en-US" sz="1599">
                <a:solidFill>
                  <a:srgbClr val="000000"/>
                </a:solidFill>
                <a:latin typeface="Roboto Mono"/>
                <a:ea typeface="Roboto Mono"/>
                <a:cs typeface="Roboto Mono"/>
                <a:sym typeface="Roboto Mono"/>
              </a:rPr>
              <a:t>Harari, D. (2026). The impact of food inflation on the cost of living. [online] House of Commons Library. Available at: https://commonslibrary.parliament.uk/research-briefings/cdp-2026-0004/., [Accessed:10 June 2026]</a:t>
            </a:r>
          </a:p>
          <a:p>
            <a:pPr algn="l">
              <a:lnSpc>
                <a:spcPts val="1839"/>
              </a:lnSpc>
              <a:spcBef>
                <a:spcPct val="0"/>
              </a:spcBef>
            </a:pPr>
            <a:r>
              <a:rPr lang="en-US" sz="1599">
                <a:solidFill>
                  <a:srgbClr val="000000"/>
                </a:solidFill>
                <a:latin typeface="Roboto Mono"/>
                <a:ea typeface="Roboto Mono"/>
                <a:cs typeface="Roboto Mono"/>
                <a:sym typeface="Roboto Mono"/>
              </a:rPr>
              <a:t>‌</a:t>
            </a:r>
          </a:p>
        </p:txBody>
      </p:sp>
      <p:sp>
        <p:nvSpPr>
          <p:cNvPr id="7" name="TextBox 7"/>
          <p:cNvSpPr txBox="1"/>
          <p:nvPr/>
        </p:nvSpPr>
        <p:spPr>
          <a:xfrm>
            <a:off x="1028700" y="6802584"/>
            <a:ext cx="16230600" cy="914770"/>
          </a:xfrm>
          <a:prstGeom prst="rect">
            <a:avLst/>
          </a:prstGeom>
        </p:spPr>
        <p:txBody>
          <a:bodyPr lIns="0" tIns="0" rIns="0" bIns="0" rtlCol="0" anchor="t">
            <a:spAutoFit/>
          </a:bodyPr>
          <a:lstStyle/>
          <a:p>
            <a:pPr algn="l">
              <a:lnSpc>
                <a:spcPts val="1839"/>
              </a:lnSpc>
              <a:spcBef>
                <a:spcPct val="0"/>
              </a:spcBef>
            </a:pPr>
            <a:r>
              <a:rPr lang="en-US" sz="1599" dirty="0">
                <a:solidFill>
                  <a:srgbClr val="000000"/>
                </a:solidFill>
                <a:latin typeface="Roboto Mono"/>
                <a:ea typeface="Roboto Mono"/>
                <a:cs typeface="Roboto Mono"/>
                <a:sym typeface="Roboto Mono"/>
              </a:rPr>
              <a:t>Practical Law Commercial (2020). COVID-19: regulations requiring hospitality sector to enforce the "rule of 6" in England come into force[online] Thomson Reuters Practical Law Available at: </a:t>
            </a:r>
            <a:r>
              <a:rPr lang="en-US" sz="1599" dirty="0">
                <a:latin typeface="Roboto Mono"/>
                <a:ea typeface="Roboto Mono"/>
                <a:cs typeface="Roboto Mono"/>
                <a:sym typeface="Roboto Mono"/>
                <a:hlinkClick r:id="rId2" tooltip="https://uk.practicallaw.thomsonreuters.com/w-027-5054?transitionType=Default&amp;contextData=(sc.Default)&amp;firstPage=true">
                  <a:extLst>
                    <a:ext uri="{A12FA001-AC4F-418D-AE19-62706E023703}">
                      <ahyp:hlinkClr xmlns:ahyp="http://schemas.microsoft.com/office/drawing/2018/hyperlinkcolor" val="tx"/>
                    </a:ext>
                  </a:extLst>
                </a:hlinkClick>
              </a:rPr>
              <a:t>https://commonslibrary.parliament.uk/research-briefings/cdp-2026-0004/, [Accessed:10 June 2026]</a:t>
            </a:r>
            <a:r>
              <a:rPr lang="en-US" sz="1599" dirty="0">
                <a:latin typeface="Roboto Mono"/>
                <a:ea typeface="Roboto Mono"/>
                <a:cs typeface="Roboto Mono"/>
                <a:sym typeface="Roboto Mono"/>
              </a:rPr>
              <a:t>‌</a:t>
            </a:r>
          </a:p>
          <a:p>
            <a:pPr algn="l">
              <a:lnSpc>
                <a:spcPts val="1839"/>
              </a:lnSpc>
              <a:spcBef>
                <a:spcPct val="0"/>
              </a:spcBef>
            </a:pPr>
            <a:endParaRPr lang="en-US" sz="1599" dirty="0">
              <a:solidFill>
                <a:srgbClr val="000000"/>
              </a:solidFill>
              <a:latin typeface="Roboto Mono"/>
              <a:ea typeface="Roboto Mono"/>
              <a:cs typeface="Roboto Mono"/>
              <a:sym typeface="Roboto Mono"/>
            </a:endParaRPr>
          </a:p>
        </p:txBody>
      </p:sp>
      <p:sp>
        <p:nvSpPr>
          <p:cNvPr id="8" name="TextBox 8"/>
          <p:cNvSpPr txBox="1"/>
          <p:nvPr/>
        </p:nvSpPr>
        <p:spPr>
          <a:xfrm>
            <a:off x="1028700" y="3676505"/>
            <a:ext cx="14381593" cy="229169"/>
          </a:xfrm>
          <a:prstGeom prst="rect">
            <a:avLst/>
          </a:prstGeom>
        </p:spPr>
        <p:txBody>
          <a:bodyPr lIns="0" tIns="0" rIns="0" bIns="0" rtlCol="0" anchor="t">
            <a:spAutoFit/>
          </a:bodyPr>
          <a:lstStyle/>
          <a:p>
            <a:pPr algn="ctr">
              <a:lnSpc>
                <a:spcPts val="1839"/>
              </a:lnSpc>
              <a:spcBef>
                <a:spcPct val="0"/>
              </a:spcBef>
            </a:pPr>
            <a:r>
              <a:rPr lang="en-US" sz="1599">
                <a:solidFill>
                  <a:srgbClr val="000000"/>
                </a:solidFill>
                <a:latin typeface="Roboto Mono"/>
                <a:ea typeface="Roboto Mono"/>
                <a:cs typeface="Roboto Mono"/>
                <a:sym typeface="Roboto Mono"/>
              </a:rPr>
              <a:t>Burns, P. (2022) Entrepreneurship and Small Business: Start-up, Growth and Maturity. 6th edn. London: Red Globe P</a:t>
            </a:r>
            <a:r>
              <a:rPr lang="en-US" sz="1599" u="none">
                <a:solidFill>
                  <a:srgbClr val="000000"/>
                </a:solidFill>
                <a:latin typeface="Roboto Mono"/>
                <a:ea typeface="Roboto Mono"/>
                <a:cs typeface="Roboto Mono"/>
                <a:sym typeface="Roboto Mono"/>
              </a:rPr>
              <a:t>ress.</a:t>
            </a:r>
          </a:p>
        </p:txBody>
      </p:sp>
      <p:grpSp>
        <p:nvGrpSpPr>
          <p:cNvPr id="9" name="Group 9"/>
          <p:cNvGrpSpPr/>
          <p:nvPr/>
        </p:nvGrpSpPr>
        <p:grpSpPr>
          <a:xfrm rot="-547003">
            <a:off x="6111474" y="668516"/>
            <a:ext cx="5183300" cy="1467128"/>
            <a:chOff x="0" y="0"/>
            <a:chExt cx="1061733" cy="300522"/>
          </a:xfrm>
        </p:grpSpPr>
        <p:sp>
          <p:nvSpPr>
            <p:cNvPr id="10" name="Freeform 10"/>
            <p:cNvSpPr/>
            <p:nvPr/>
          </p:nvSpPr>
          <p:spPr>
            <a:xfrm>
              <a:off x="0" y="0"/>
              <a:ext cx="1061733" cy="300522"/>
            </a:xfrm>
            <a:custGeom>
              <a:avLst/>
              <a:gdLst/>
              <a:ahLst/>
              <a:cxnLst/>
              <a:rect l="l" t="t" r="r" b="b"/>
              <a:pathLst>
                <a:path w="1061733" h="300522">
                  <a:moveTo>
                    <a:pt x="530866" y="0"/>
                  </a:moveTo>
                  <a:cubicBezTo>
                    <a:pt x="237677" y="0"/>
                    <a:pt x="0" y="67274"/>
                    <a:pt x="0" y="150261"/>
                  </a:cubicBezTo>
                  <a:cubicBezTo>
                    <a:pt x="0" y="233248"/>
                    <a:pt x="237677" y="300522"/>
                    <a:pt x="530866" y="300522"/>
                  </a:cubicBezTo>
                  <a:cubicBezTo>
                    <a:pt x="824056" y="300522"/>
                    <a:pt x="1061733" y="233248"/>
                    <a:pt x="1061733" y="150261"/>
                  </a:cubicBezTo>
                  <a:cubicBezTo>
                    <a:pt x="1061733" y="67274"/>
                    <a:pt x="824056" y="0"/>
                    <a:pt x="530866" y="0"/>
                  </a:cubicBezTo>
                  <a:close/>
                </a:path>
              </a:pathLst>
            </a:custGeom>
            <a:ln w="9525" cap="sq">
              <a:solidFill>
                <a:srgbClr val="6A3D30"/>
              </a:solidFill>
              <a:prstDash val="solid"/>
              <a:miter/>
            </a:ln>
          </p:spPr>
          <p:txBody>
            <a:bodyPr/>
            <a:lstStyle/>
            <a:p>
              <a:endParaRPr lang="en-GB"/>
            </a:p>
          </p:txBody>
        </p:sp>
        <p:sp>
          <p:nvSpPr>
            <p:cNvPr id="11" name="TextBox 11"/>
            <p:cNvSpPr txBox="1"/>
            <p:nvPr/>
          </p:nvSpPr>
          <p:spPr>
            <a:xfrm>
              <a:off x="99537" y="28174"/>
              <a:ext cx="862658" cy="244174"/>
            </a:xfrm>
            <a:prstGeom prst="rect">
              <a:avLst/>
            </a:prstGeom>
          </p:spPr>
          <p:txBody>
            <a:bodyPr lIns="60725" tIns="60725" rIns="60725" bIns="60725" rtlCol="0" anchor="ctr"/>
            <a:lstStyle/>
            <a:p>
              <a:pPr algn="ctr">
                <a:lnSpc>
                  <a:spcPts val="2937"/>
                </a:lnSpc>
              </a:pPr>
              <a:endParaRPr/>
            </a:p>
          </p:txBody>
        </p:sp>
      </p:grpSp>
      <p:sp>
        <p:nvSpPr>
          <p:cNvPr id="12" name="TextBox 12"/>
          <p:cNvSpPr txBox="1"/>
          <p:nvPr/>
        </p:nvSpPr>
        <p:spPr>
          <a:xfrm>
            <a:off x="5559718" y="994357"/>
            <a:ext cx="6486109" cy="997880"/>
          </a:xfrm>
          <a:prstGeom prst="rect">
            <a:avLst/>
          </a:prstGeom>
        </p:spPr>
        <p:txBody>
          <a:bodyPr lIns="0" tIns="0" rIns="0" bIns="0" rtlCol="0" anchor="t">
            <a:spAutoFit/>
          </a:bodyPr>
          <a:lstStyle/>
          <a:p>
            <a:pPr marL="0" lvl="0" indent="0" algn="ctr">
              <a:lnSpc>
                <a:spcPts val="6060"/>
              </a:lnSpc>
            </a:pPr>
            <a:r>
              <a:rPr lang="en-US" sz="7301" spc="-489">
                <a:solidFill>
                  <a:srgbClr val="6A3D30"/>
                </a:solidFill>
                <a:latin typeface="Times New Roman MT Condensed"/>
                <a:ea typeface="Times New Roman MT Condensed"/>
                <a:cs typeface="Times New Roman MT Condensed"/>
                <a:sym typeface="Times New Roman MT Condensed"/>
              </a:rPr>
              <a:t>Bibliography</a:t>
            </a:r>
          </a:p>
        </p:txBody>
      </p: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8055" b="-143220"/>
            </a:stretch>
          </a:blipFill>
        </p:spPr>
        <p:txBody>
          <a:bodyPr/>
          <a:lstStyle/>
          <a:p>
            <a:endParaRPr lang="en-GB"/>
          </a:p>
        </p:txBody>
      </p:sp>
      <p:grpSp>
        <p:nvGrpSpPr>
          <p:cNvPr id="3" name="Group 3"/>
          <p:cNvGrpSpPr/>
          <p:nvPr/>
        </p:nvGrpSpPr>
        <p:grpSpPr>
          <a:xfrm rot="-547003">
            <a:off x="4556131" y="3510161"/>
            <a:ext cx="9854242" cy="2789233"/>
            <a:chOff x="0" y="0"/>
            <a:chExt cx="1061733" cy="300522"/>
          </a:xfrm>
        </p:grpSpPr>
        <p:sp>
          <p:nvSpPr>
            <p:cNvPr id="4" name="Freeform 4"/>
            <p:cNvSpPr/>
            <p:nvPr/>
          </p:nvSpPr>
          <p:spPr>
            <a:xfrm>
              <a:off x="0" y="0"/>
              <a:ext cx="1061733" cy="300522"/>
            </a:xfrm>
            <a:custGeom>
              <a:avLst/>
              <a:gdLst/>
              <a:ahLst/>
              <a:cxnLst/>
              <a:rect l="l" t="t" r="r" b="b"/>
              <a:pathLst>
                <a:path w="1061733" h="300522">
                  <a:moveTo>
                    <a:pt x="530866" y="0"/>
                  </a:moveTo>
                  <a:cubicBezTo>
                    <a:pt x="237677" y="0"/>
                    <a:pt x="0" y="67274"/>
                    <a:pt x="0" y="150261"/>
                  </a:cubicBezTo>
                  <a:cubicBezTo>
                    <a:pt x="0" y="233248"/>
                    <a:pt x="237677" y="300522"/>
                    <a:pt x="530866" y="300522"/>
                  </a:cubicBezTo>
                  <a:cubicBezTo>
                    <a:pt x="824056" y="300522"/>
                    <a:pt x="1061733" y="233248"/>
                    <a:pt x="1061733" y="150261"/>
                  </a:cubicBezTo>
                  <a:cubicBezTo>
                    <a:pt x="1061733" y="67274"/>
                    <a:pt x="824056" y="0"/>
                    <a:pt x="530866" y="0"/>
                  </a:cubicBezTo>
                  <a:close/>
                </a:path>
              </a:pathLst>
            </a:custGeom>
            <a:ln w="9525" cap="sq">
              <a:solidFill>
                <a:srgbClr val="6A3D30"/>
              </a:solidFill>
              <a:prstDash val="solid"/>
              <a:miter/>
            </a:ln>
          </p:spPr>
          <p:txBody>
            <a:bodyPr/>
            <a:lstStyle/>
            <a:p>
              <a:endParaRPr lang="en-GB"/>
            </a:p>
          </p:txBody>
        </p:sp>
        <p:sp>
          <p:nvSpPr>
            <p:cNvPr id="5" name="TextBox 5"/>
            <p:cNvSpPr txBox="1"/>
            <p:nvPr/>
          </p:nvSpPr>
          <p:spPr>
            <a:xfrm>
              <a:off x="99537" y="28174"/>
              <a:ext cx="862658" cy="244174"/>
            </a:xfrm>
            <a:prstGeom prst="rect">
              <a:avLst/>
            </a:prstGeom>
          </p:spPr>
          <p:txBody>
            <a:bodyPr lIns="60725" tIns="60725" rIns="60725" bIns="60725" rtlCol="0" anchor="ctr"/>
            <a:lstStyle/>
            <a:p>
              <a:pPr algn="ctr">
                <a:lnSpc>
                  <a:spcPts val="2937"/>
                </a:lnSpc>
              </a:pPr>
              <a:endParaRPr/>
            </a:p>
          </p:txBody>
        </p:sp>
      </p:grpSp>
      <p:sp>
        <p:nvSpPr>
          <p:cNvPr id="6" name="TextBox 6"/>
          <p:cNvSpPr txBox="1"/>
          <p:nvPr/>
        </p:nvSpPr>
        <p:spPr>
          <a:xfrm>
            <a:off x="4610850" y="4479474"/>
            <a:ext cx="9744804" cy="1499502"/>
          </a:xfrm>
          <a:prstGeom prst="rect">
            <a:avLst/>
          </a:prstGeom>
        </p:spPr>
        <p:txBody>
          <a:bodyPr lIns="0" tIns="0" rIns="0" bIns="0" rtlCol="0" anchor="t">
            <a:spAutoFit/>
          </a:bodyPr>
          <a:lstStyle/>
          <a:p>
            <a:pPr marL="0" lvl="0" indent="0" algn="ctr">
              <a:lnSpc>
                <a:spcPts val="9105"/>
              </a:lnSpc>
            </a:pPr>
            <a:r>
              <a:rPr lang="en-US" sz="10970" spc="-735">
                <a:solidFill>
                  <a:srgbClr val="6A3D30"/>
                </a:solidFill>
                <a:latin typeface="Times New Roman MT Condensed"/>
                <a:ea typeface="Times New Roman MT Condensed"/>
                <a:cs typeface="Times New Roman MT Condensed"/>
                <a:sym typeface="Times New Roman MT Condensed"/>
              </a:rPr>
              <a:t>Thank you !</a:t>
            </a:r>
          </a:p>
        </p:txBody>
      </p:sp>
    </p:spTree>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1106</TotalTime>
  <Words>1121</Words>
  <Application>Microsoft Office PowerPoint</Application>
  <PresentationFormat>Custom</PresentationFormat>
  <Paragraphs>169</Paragraphs>
  <Slides>11</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Aileron</vt:lpstr>
      <vt:lpstr>Roboto Mono Bold</vt:lpstr>
      <vt:lpstr>Calibri</vt:lpstr>
      <vt:lpstr>Aileron Bold</vt:lpstr>
      <vt:lpstr>Times New Roman MT Condensed Bold</vt:lpstr>
      <vt:lpstr>Times New Roman MT Condensed</vt:lpstr>
      <vt:lpstr>Roboto Mono</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Basil's Bakery:</dc:title>
  <cp:lastModifiedBy>ThinkPad</cp:lastModifiedBy>
  <cp:revision>17</cp:revision>
  <dcterms:created xsi:type="dcterms:W3CDTF">2006-08-16T00:00:00Z</dcterms:created>
  <dcterms:modified xsi:type="dcterms:W3CDTF">2026-06-13T14:17:37Z</dcterms:modified>
  <dc:identifier>DAHMKfxjwtw</dc:identifier>
</cp:coreProperties>
</file>