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20" r:id="rId2"/>
    <p:sldId id="319" r:id="rId3"/>
    <p:sldId id="274" r:id="rId4"/>
    <p:sldId id="279" r:id="rId5"/>
    <p:sldId id="275" r:id="rId6"/>
    <p:sldId id="273" r:id="rId7"/>
    <p:sldId id="280" r:id="rId8"/>
    <p:sldId id="281" r:id="rId9"/>
    <p:sldId id="282"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94660"/>
  </p:normalViewPr>
  <p:slideViewPr>
    <p:cSldViewPr snapToGrid="0">
      <p:cViewPr varScale="1">
        <p:scale>
          <a:sx n="116" d="100"/>
          <a:sy n="116" d="100"/>
        </p:scale>
        <p:origin x="102"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755D1-2931-2F4C-9FA5-6C78EAA8393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B0C7D70-FA0B-CB05-865A-B5FCCD6829F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0BD39B2-0E73-D730-1C66-88C2505EB8E5}"/>
              </a:ext>
            </a:extLst>
          </p:cNvPr>
          <p:cNvSpPr>
            <a:spLocks noGrp="1"/>
          </p:cNvSpPr>
          <p:nvPr>
            <p:ph type="dt" sz="half" idx="10"/>
          </p:nvPr>
        </p:nvSpPr>
        <p:spPr/>
        <p:txBody>
          <a:bodyPr/>
          <a:lstStyle/>
          <a:p>
            <a:fld id="{7FFE81EC-166D-4E45-8D03-53CEFD7E9D7E}" type="datetimeFigureOut">
              <a:rPr lang="en-GB" smtClean="0"/>
              <a:t>28/01/2026</a:t>
            </a:fld>
            <a:endParaRPr lang="en-GB"/>
          </a:p>
        </p:txBody>
      </p:sp>
      <p:sp>
        <p:nvSpPr>
          <p:cNvPr id="5" name="Footer Placeholder 4">
            <a:extLst>
              <a:ext uri="{FF2B5EF4-FFF2-40B4-BE49-F238E27FC236}">
                <a16:creationId xmlns:a16="http://schemas.microsoft.com/office/drawing/2014/main" id="{4E0E2924-AE9E-EA5D-8D83-190F871183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8A1ED5-0DBA-0E39-3A98-C1E4D0615A9D}"/>
              </a:ext>
            </a:extLst>
          </p:cNvPr>
          <p:cNvSpPr>
            <a:spLocks noGrp="1"/>
          </p:cNvSpPr>
          <p:nvPr>
            <p:ph type="sldNum" sz="quarter" idx="12"/>
          </p:nvPr>
        </p:nvSpPr>
        <p:spPr/>
        <p:txBody>
          <a:bodyPr/>
          <a:lstStyle/>
          <a:p>
            <a:fld id="{804AD798-AC47-4B94-A638-DD5EBC1A1F65}" type="slidenum">
              <a:rPr lang="en-GB" smtClean="0"/>
              <a:t>‹#›</a:t>
            </a:fld>
            <a:endParaRPr lang="en-GB"/>
          </a:p>
        </p:txBody>
      </p:sp>
    </p:spTree>
    <p:extLst>
      <p:ext uri="{BB962C8B-B14F-4D97-AF65-F5344CB8AC3E}">
        <p14:creationId xmlns:p14="http://schemas.microsoft.com/office/powerpoint/2010/main" val="19898300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BF756-9AE3-46DE-C7FD-EA4375146FB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4A78FF5-89F1-CC74-4288-E108BBE665B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9DEECB-414F-8309-1E04-ACDEFED3DEF8}"/>
              </a:ext>
            </a:extLst>
          </p:cNvPr>
          <p:cNvSpPr>
            <a:spLocks noGrp="1"/>
          </p:cNvSpPr>
          <p:nvPr>
            <p:ph type="dt" sz="half" idx="10"/>
          </p:nvPr>
        </p:nvSpPr>
        <p:spPr/>
        <p:txBody>
          <a:bodyPr/>
          <a:lstStyle/>
          <a:p>
            <a:fld id="{7FFE81EC-166D-4E45-8D03-53CEFD7E9D7E}" type="datetimeFigureOut">
              <a:rPr lang="en-GB" smtClean="0"/>
              <a:t>28/01/2026</a:t>
            </a:fld>
            <a:endParaRPr lang="en-GB"/>
          </a:p>
        </p:txBody>
      </p:sp>
      <p:sp>
        <p:nvSpPr>
          <p:cNvPr id="5" name="Footer Placeholder 4">
            <a:extLst>
              <a:ext uri="{FF2B5EF4-FFF2-40B4-BE49-F238E27FC236}">
                <a16:creationId xmlns:a16="http://schemas.microsoft.com/office/drawing/2014/main" id="{12C4CE92-5963-D9D2-D9EE-09FBFA80C5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A4B72F-40DB-98C2-3DE3-F716961FB358}"/>
              </a:ext>
            </a:extLst>
          </p:cNvPr>
          <p:cNvSpPr>
            <a:spLocks noGrp="1"/>
          </p:cNvSpPr>
          <p:nvPr>
            <p:ph type="sldNum" sz="quarter" idx="12"/>
          </p:nvPr>
        </p:nvSpPr>
        <p:spPr/>
        <p:txBody>
          <a:bodyPr/>
          <a:lstStyle/>
          <a:p>
            <a:fld id="{804AD798-AC47-4B94-A638-DD5EBC1A1F65}" type="slidenum">
              <a:rPr lang="en-GB" smtClean="0"/>
              <a:t>‹#›</a:t>
            </a:fld>
            <a:endParaRPr lang="en-GB"/>
          </a:p>
        </p:txBody>
      </p:sp>
    </p:spTree>
    <p:extLst>
      <p:ext uri="{BB962C8B-B14F-4D97-AF65-F5344CB8AC3E}">
        <p14:creationId xmlns:p14="http://schemas.microsoft.com/office/powerpoint/2010/main" val="40728913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2BDD20-87E9-6661-6F7E-90157D2AA7A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72EABEE-5B0E-A366-B475-D4DEE15FD05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3137337-ABA4-0D84-77A9-A54A94EAE52D}"/>
              </a:ext>
            </a:extLst>
          </p:cNvPr>
          <p:cNvSpPr>
            <a:spLocks noGrp="1"/>
          </p:cNvSpPr>
          <p:nvPr>
            <p:ph type="dt" sz="half" idx="10"/>
          </p:nvPr>
        </p:nvSpPr>
        <p:spPr/>
        <p:txBody>
          <a:bodyPr/>
          <a:lstStyle/>
          <a:p>
            <a:fld id="{7FFE81EC-166D-4E45-8D03-53CEFD7E9D7E}" type="datetimeFigureOut">
              <a:rPr lang="en-GB" smtClean="0"/>
              <a:t>28/01/2026</a:t>
            </a:fld>
            <a:endParaRPr lang="en-GB"/>
          </a:p>
        </p:txBody>
      </p:sp>
      <p:sp>
        <p:nvSpPr>
          <p:cNvPr id="5" name="Footer Placeholder 4">
            <a:extLst>
              <a:ext uri="{FF2B5EF4-FFF2-40B4-BE49-F238E27FC236}">
                <a16:creationId xmlns:a16="http://schemas.microsoft.com/office/drawing/2014/main" id="{C09E296D-30A5-45D9-37E6-5F5F78EC08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4EC174-AC40-FB81-41A6-9252B15604BF}"/>
              </a:ext>
            </a:extLst>
          </p:cNvPr>
          <p:cNvSpPr>
            <a:spLocks noGrp="1"/>
          </p:cNvSpPr>
          <p:nvPr>
            <p:ph type="sldNum" sz="quarter" idx="12"/>
          </p:nvPr>
        </p:nvSpPr>
        <p:spPr/>
        <p:txBody>
          <a:bodyPr/>
          <a:lstStyle/>
          <a:p>
            <a:fld id="{804AD798-AC47-4B94-A638-DD5EBC1A1F65}" type="slidenum">
              <a:rPr lang="en-GB" smtClean="0"/>
              <a:t>‹#›</a:t>
            </a:fld>
            <a:endParaRPr lang="en-GB"/>
          </a:p>
        </p:txBody>
      </p:sp>
    </p:spTree>
    <p:extLst>
      <p:ext uri="{BB962C8B-B14F-4D97-AF65-F5344CB8AC3E}">
        <p14:creationId xmlns:p14="http://schemas.microsoft.com/office/powerpoint/2010/main" val="4706560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E7B6BF-20CA-06CD-9F85-CAB29BBCEB6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28EC3D0-83DA-1FE7-0E07-DBAF6199F63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86C88D4-EE6F-84DA-DB6B-C23AFB79BBA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B364CD-27FF-A8D0-BC2F-D8EDEE908FAB}"/>
              </a:ext>
            </a:extLst>
          </p:cNvPr>
          <p:cNvSpPr>
            <a:spLocks noGrp="1"/>
          </p:cNvSpPr>
          <p:nvPr>
            <p:ph type="dt" sz="half" idx="10"/>
          </p:nvPr>
        </p:nvSpPr>
        <p:spPr/>
        <p:txBody>
          <a:bodyPr/>
          <a:lstStyle/>
          <a:p>
            <a:fld id="{7FFE81EC-166D-4E45-8D03-53CEFD7E9D7E}" type="datetimeFigureOut">
              <a:rPr lang="en-GB" smtClean="0"/>
              <a:t>28/01/2026</a:t>
            </a:fld>
            <a:endParaRPr lang="en-GB"/>
          </a:p>
        </p:txBody>
      </p:sp>
      <p:sp>
        <p:nvSpPr>
          <p:cNvPr id="6" name="Footer Placeholder 5">
            <a:extLst>
              <a:ext uri="{FF2B5EF4-FFF2-40B4-BE49-F238E27FC236}">
                <a16:creationId xmlns:a16="http://schemas.microsoft.com/office/drawing/2014/main" id="{C04E9898-3748-84A4-0D91-B0AD0CD752B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B1E4665-0A3B-CD03-7682-9C037F0E2375}"/>
              </a:ext>
            </a:extLst>
          </p:cNvPr>
          <p:cNvSpPr>
            <a:spLocks noGrp="1"/>
          </p:cNvSpPr>
          <p:nvPr>
            <p:ph type="sldNum" sz="quarter" idx="12"/>
          </p:nvPr>
        </p:nvSpPr>
        <p:spPr/>
        <p:txBody>
          <a:bodyPr/>
          <a:lstStyle/>
          <a:p>
            <a:fld id="{804AD798-AC47-4B94-A638-DD5EBC1A1F65}" type="slidenum">
              <a:rPr lang="en-GB" smtClean="0"/>
              <a:t>‹#›</a:t>
            </a:fld>
            <a:endParaRPr lang="en-GB"/>
          </a:p>
        </p:txBody>
      </p:sp>
    </p:spTree>
    <p:extLst>
      <p:ext uri="{BB962C8B-B14F-4D97-AF65-F5344CB8AC3E}">
        <p14:creationId xmlns:p14="http://schemas.microsoft.com/office/powerpoint/2010/main" val="1682596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AE644-6C4D-8308-EE61-E93A929434F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645065C-1FF6-24C1-D589-F434B37FFA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FBC99B-98E4-85D5-29AC-C32B4D21AB2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9996F3F-3F72-DC38-ED7B-5874B8E299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F762282-B133-8056-6B1E-D8D10BDDF9F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D68EB05-5402-1785-AA52-63FB9F5FD6AC}"/>
              </a:ext>
            </a:extLst>
          </p:cNvPr>
          <p:cNvSpPr>
            <a:spLocks noGrp="1"/>
          </p:cNvSpPr>
          <p:nvPr>
            <p:ph type="dt" sz="half" idx="10"/>
          </p:nvPr>
        </p:nvSpPr>
        <p:spPr/>
        <p:txBody>
          <a:bodyPr/>
          <a:lstStyle/>
          <a:p>
            <a:fld id="{7FFE81EC-166D-4E45-8D03-53CEFD7E9D7E}" type="datetimeFigureOut">
              <a:rPr lang="en-GB" smtClean="0"/>
              <a:t>28/01/2026</a:t>
            </a:fld>
            <a:endParaRPr lang="en-GB"/>
          </a:p>
        </p:txBody>
      </p:sp>
      <p:sp>
        <p:nvSpPr>
          <p:cNvPr id="8" name="Footer Placeholder 7">
            <a:extLst>
              <a:ext uri="{FF2B5EF4-FFF2-40B4-BE49-F238E27FC236}">
                <a16:creationId xmlns:a16="http://schemas.microsoft.com/office/drawing/2014/main" id="{ED7E0C33-3B9D-962B-FD9A-65BE5E51C88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DD71E39-18CD-8B7B-6E31-2A25A54552B8}"/>
              </a:ext>
            </a:extLst>
          </p:cNvPr>
          <p:cNvSpPr>
            <a:spLocks noGrp="1"/>
          </p:cNvSpPr>
          <p:nvPr>
            <p:ph type="sldNum" sz="quarter" idx="12"/>
          </p:nvPr>
        </p:nvSpPr>
        <p:spPr/>
        <p:txBody>
          <a:bodyPr/>
          <a:lstStyle/>
          <a:p>
            <a:fld id="{804AD798-AC47-4B94-A638-DD5EBC1A1F65}" type="slidenum">
              <a:rPr lang="en-GB" smtClean="0"/>
              <a:t>‹#›</a:t>
            </a:fld>
            <a:endParaRPr lang="en-GB"/>
          </a:p>
        </p:txBody>
      </p:sp>
    </p:spTree>
    <p:extLst>
      <p:ext uri="{BB962C8B-B14F-4D97-AF65-F5344CB8AC3E}">
        <p14:creationId xmlns:p14="http://schemas.microsoft.com/office/powerpoint/2010/main" val="27471099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26AF7-8CD8-CA18-79DA-DBF85B84734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137186D-426A-B830-F134-3886330868FC}"/>
              </a:ext>
            </a:extLst>
          </p:cNvPr>
          <p:cNvSpPr>
            <a:spLocks noGrp="1"/>
          </p:cNvSpPr>
          <p:nvPr>
            <p:ph type="dt" sz="half" idx="10"/>
          </p:nvPr>
        </p:nvSpPr>
        <p:spPr/>
        <p:txBody>
          <a:bodyPr/>
          <a:lstStyle/>
          <a:p>
            <a:fld id="{7FFE81EC-166D-4E45-8D03-53CEFD7E9D7E}" type="datetimeFigureOut">
              <a:rPr lang="en-GB" smtClean="0"/>
              <a:t>28/01/2026</a:t>
            </a:fld>
            <a:endParaRPr lang="en-GB"/>
          </a:p>
        </p:txBody>
      </p:sp>
      <p:sp>
        <p:nvSpPr>
          <p:cNvPr id="4" name="Footer Placeholder 3">
            <a:extLst>
              <a:ext uri="{FF2B5EF4-FFF2-40B4-BE49-F238E27FC236}">
                <a16:creationId xmlns:a16="http://schemas.microsoft.com/office/drawing/2014/main" id="{1CB74D29-915F-1235-B3D0-7D383D931E5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241500D-2D55-5DB4-592A-ECAE73F950FA}"/>
              </a:ext>
            </a:extLst>
          </p:cNvPr>
          <p:cNvSpPr>
            <a:spLocks noGrp="1"/>
          </p:cNvSpPr>
          <p:nvPr>
            <p:ph type="sldNum" sz="quarter" idx="12"/>
          </p:nvPr>
        </p:nvSpPr>
        <p:spPr/>
        <p:txBody>
          <a:bodyPr/>
          <a:lstStyle/>
          <a:p>
            <a:fld id="{804AD798-AC47-4B94-A638-DD5EBC1A1F65}" type="slidenum">
              <a:rPr lang="en-GB" smtClean="0"/>
              <a:t>‹#›</a:t>
            </a:fld>
            <a:endParaRPr lang="en-GB"/>
          </a:p>
        </p:txBody>
      </p:sp>
    </p:spTree>
    <p:extLst>
      <p:ext uri="{BB962C8B-B14F-4D97-AF65-F5344CB8AC3E}">
        <p14:creationId xmlns:p14="http://schemas.microsoft.com/office/powerpoint/2010/main" val="5282167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2F7B97-06A7-EBAF-0150-502A2F4BFBAF}"/>
              </a:ext>
            </a:extLst>
          </p:cNvPr>
          <p:cNvSpPr>
            <a:spLocks noGrp="1"/>
          </p:cNvSpPr>
          <p:nvPr>
            <p:ph type="dt" sz="half" idx="10"/>
          </p:nvPr>
        </p:nvSpPr>
        <p:spPr/>
        <p:txBody>
          <a:bodyPr/>
          <a:lstStyle/>
          <a:p>
            <a:fld id="{7FFE81EC-166D-4E45-8D03-53CEFD7E9D7E}" type="datetimeFigureOut">
              <a:rPr lang="en-GB" smtClean="0"/>
              <a:t>28/01/2026</a:t>
            </a:fld>
            <a:endParaRPr lang="en-GB"/>
          </a:p>
        </p:txBody>
      </p:sp>
      <p:sp>
        <p:nvSpPr>
          <p:cNvPr id="3" name="Footer Placeholder 2">
            <a:extLst>
              <a:ext uri="{FF2B5EF4-FFF2-40B4-BE49-F238E27FC236}">
                <a16:creationId xmlns:a16="http://schemas.microsoft.com/office/drawing/2014/main" id="{8B61CEE4-3904-5636-E6B6-3E569FEC880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53374D9-DAF0-7BBB-0DAB-CE78E4742907}"/>
              </a:ext>
            </a:extLst>
          </p:cNvPr>
          <p:cNvSpPr>
            <a:spLocks noGrp="1"/>
          </p:cNvSpPr>
          <p:nvPr>
            <p:ph type="sldNum" sz="quarter" idx="12"/>
          </p:nvPr>
        </p:nvSpPr>
        <p:spPr/>
        <p:txBody>
          <a:bodyPr/>
          <a:lstStyle/>
          <a:p>
            <a:fld id="{804AD798-AC47-4B94-A638-DD5EBC1A1F65}" type="slidenum">
              <a:rPr lang="en-GB" smtClean="0"/>
              <a:t>‹#›</a:t>
            </a:fld>
            <a:endParaRPr lang="en-GB"/>
          </a:p>
        </p:txBody>
      </p:sp>
    </p:spTree>
    <p:extLst>
      <p:ext uri="{BB962C8B-B14F-4D97-AF65-F5344CB8AC3E}">
        <p14:creationId xmlns:p14="http://schemas.microsoft.com/office/powerpoint/2010/main" val="3848732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BBB3B-A636-06F6-0746-E9C403E315D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1B62593-EF07-2BC0-29B3-3828D805A6D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181177F-C3FF-5D95-E2FE-EDE6B21461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D02A694-3158-E50C-F2BE-D9823BFD3587}"/>
              </a:ext>
            </a:extLst>
          </p:cNvPr>
          <p:cNvSpPr>
            <a:spLocks noGrp="1"/>
          </p:cNvSpPr>
          <p:nvPr>
            <p:ph type="dt" sz="half" idx="10"/>
          </p:nvPr>
        </p:nvSpPr>
        <p:spPr/>
        <p:txBody>
          <a:bodyPr/>
          <a:lstStyle/>
          <a:p>
            <a:fld id="{7FFE81EC-166D-4E45-8D03-53CEFD7E9D7E}" type="datetimeFigureOut">
              <a:rPr lang="en-GB" smtClean="0"/>
              <a:t>28/01/2026</a:t>
            </a:fld>
            <a:endParaRPr lang="en-GB"/>
          </a:p>
        </p:txBody>
      </p:sp>
      <p:sp>
        <p:nvSpPr>
          <p:cNvPr id="6" name="Footer Placeholder 5">
            <a:extLst>
              <a:ext uri="{FF2B5EF4-FFF2-40B4-BE49-F238E27FC236}">
                <a16:creationId xmlns:a16="http://schemas.microsoft.com/office/drawing/2014/main" id="{40FEB24D-1D79-40B0-A317-3730FA60669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0118AB-78BB-B609-AC24-F6FAA6B770E1}"/>
              </a:ext>
            </a:extLst>
          </p:cNvPr>
          <p:cNvSpPr>
            <a:spLocks noGrp="1"/>
          </p:cNvSpPr>
          <p:nvPr>
            <p:ph type="sldNum" sz="quarter" idx="12"/>
          </p:nvPr>
        </p:nvSpPr>
        <p:spPr/>
        <p:txBody>
          <a:bodyPr/>
          <a:lstStyle/>
          <a:p>
            <a:fld id="{804AD798-AC47-4B94-A638-DD5EBC1A1F65}" type="slidenum">
              <a:rPr lang="en-GB" smtClean="0"/>
              <a:t>‹#›</a:t>
            </a:fld>
            <a:endParaRPr lang="en-GB"/>
          </a:p>
        </p:txBody>
      </p:sp>
    </p:spTree>
    <p:extLst>
      <p:ext uri="{BB962C8B-B14F-4D97-AF65-F5344CB8AC3E}">
        <p14:creationId xmlns:p14="http://schemas.microsoft.com/office/powerpoint/2010/main" val="35259780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A8585-302B-998B-B566-418867AEF4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0F15FF1-9778-9AA1-6382-38AC461F5B9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3CEB297-4517-85B0-6AF7-3AD257513E0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EAB5966-104A-1FDB-E72A-C2C5D80C61CB}"/>
              </a:ext>
            </a:extLst>
          </p:cNvPr>
          <p:cNvSpPr>
            <a:spLocks noGrp="1"/>
          </p:cNvSpPr>
          <p:nvPr>
            <p:ph type="dt" sz="half" idx="10"/>
          </p:nvPr>
        </p:nvSpPr>
        <p:spPr/>
        <p:txBody>
          <a:bodyPr/>
          <a:lstStyle/>
          <a:p>
            <a:fld id="{7FFE81EC-166D-4E45-8D03-53CEFD7E9D7E}" type="datetimeFigureOut">
              <a:rPr lang="en-GB" smtClean="0"/>
              <a:t>28/01/2026</a:t>
            </a:fld>
            <a:endParaRPr lang="en-GB"/>
          </a:p>
        </p:txBody>
      </p:sp>
      <p:sp>
        <p:nvSpPr>
          <p:cNvPr id="6" name="Footer Placeholder 5">
            <a:extLst>
              <a:ext uri="{FF2B5EF4-FFF2-40B4-BE49-F238E27FC236}">
                <a16:creationId xmlns:a16="http://schemas.microsoft.com/office/drawing/2014/main" id="{B5B7A0D8-5E33-7033-AFFB-C688707638D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2BE8BFA-6473-9CB4-FC2C-A2EFA7EE9FE3}"/>
              </a:ext>
            </a:extLst>
          </p:cNvPr>
          <p:cNvSpPr>
            <a:spLocks noGrp="1"/>
          </p:cNvSpPr>
          <p:nvPr>
            <p:ph type="sldNum" sz="quarter" idx="12"/>
          </p:nvPr>
        </p:nvSpPr>
        <p:spPr/>
        <p:txBody>
          <a:bodyPr/>
          <a:lstStyle/>
          <a:p>
            <a:fld id="{804AD798-AC47-4B94-A638-DD5EBC1A1F65}" type="slidenum">
              <a:rPr lang="en-GB" smtClean="0"/>
              <a:t>‹#›</a:t>
            </a:fld>
            <a:endParaRPr lang="en-GB"/>
          </a:p>
        </p:txBody>
      </p:sp>
    </p:spTree>
    <p:extLst>
      <p:ext uri="{BB962C8B-B14F-4D97-AF65-F5344CB8AC3E}">
        <p14:creationId xmlns:p14="http://schemas.microsoft.com/office/powerpoint/2010/main" val="8036088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344B5-D901-49F3-2528-997464E2322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2D967D2-A5A8-244D-3C49-1D332CB8352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82C71F-7798-A66B-09A7-FB50DD67B082}"/>
              </a:ext>
            </a:extLst>
          </p:cNvPr>
          <p:cNvSpPr>
            <a:spLocks noGrp="1"/>
          </p:cNvSpPr>
          <p:nvPr>
            <p:ph type="dt" sz="half" idx="10"/>
          </p:nvPr>
        </p:nvSpPr>
        <p:spPr/>
        <p:txBody>
          <a:bodyPr/>
          <a:lstStyle/>
          <a:p>
            <a:fld id="{7FFE81EC-166D-4E45-8D03-53CEFD7E9D7E}" type="datetimeFigureOut">
              <a:rPr lang="en-GB" smtClean="0"/>
              <a:t>28/01/2026</a:t>
            </a:fld>
            <a:endParaRPr lang="en-GB"/>
          </a:p>
        </p:txBody>
      </p:sp>
      <p:sp>
        <p:nvSpPr>
          <p:cNvPr id="5" name="Footer Placeholder 4">
            <a:extLst>
              <a:ext uri="{FF2B5EF4-FFF2-40B4-BE49-F238E27FC236}">
                <a16:creationId xmlns:a16="http://schemas.microsoft.com/office/drawing/2014/main" id="{1270D023-A13D-A763-7B58-B5BB2C41D9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E4EE98-9F13-9876-3D74-A7D49B5D8AA9}"/>
              </a:ext>
            </a:extLst>
          </p:cNvPr>
          <p:cNvSpPr>
            <a:spLocks noGrp="1"/>
          </p:cNvSpPr>
          <p:nvPr>
            <p:ph type="sldNum" sz="quarter" idx="12"/>
          </p:nvPr>
        </p:nvSpPr>
        <p:spPr/>
        <p:txBody>
          <a:bodyPr/>
          <a:lstStyle/>
          <a:p>
            <a:fld id="{804AD798-AC47-4B94-A638-DD5EBC1A1F65}" type="slidenum">
              <a:rPr lang="en-GB" smtClean="0"/>
              <a:t>‹#›</a:t>
            </a:fld>
            <a:endParaRPr lang="en-GB"/>
          </a:p>
        </p:txBody>
      </p:sp>
    </p:spTree>
    <p:extLst>
      <p:ext uri="{BB962C8B-B14F-4D97-AF65-F5344CB8AC3E}">
        <p14:creationId xmlns:p14="http://schemas.microsoft.com/office/powerpoint/2010/main" val="39523523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A2D0462-2307-ECEE-600D-23C3A8F122D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48D2F2E-35EB-C6A4-3D06-404F83CAAC9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47042C-CC5B-5319-AD40-37B016A0E953}"/>
              </a:ext>
            </a:extLst>
          </p:cNvPr>
          <p:cNvSpPr>
            <a:spLocks noGrp="1"/>
          </p:cNvSpPr>
          <p:nvPr>
            <p:ph type="dt" sz="half" idx="10"/>
          </p:nvPr>
        </p:nvSpPr>
        <p:spPr/>
        <p:txBody>
          <a:bodyPr/>
          <a:lstStyle/>
          <a:p>
            <a:fld id="{7FFE81EC-166D-4E45-8D03-53CEFD7E9D7E}" type="datetimeFigureOut">
              <a:rPr lang="en-GB" smtClean="0"/>
              <a:t>28/01/2026</a:t>
            </a:fld>
            <a:endParaRPr lang="en-GB"/>
          </a:p>
        </p:txBody>
      </p:sp>
      <p:sp>
        <p:nvSpPr>
          <p:cNvPr id="5" name="Footer Placeholder 4">
            <a:extLst>
              <a:ext uri="{FF2B5EF4-FFF2-40B4-BE49-F238E27FC236}">
                <a16:creationId xmlns:a16="http://schemas.microsoft.com/office/drawing/2014/main" id="{A89CFEC1-D5A2-756A-7049-B371F472FE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4ACA3C-F4CB-7E92-E8FB-3A31E78F5D26}"/>
              </a:ext>
            </a:extLst>
          </p:cNvPr>
          <p:cNvSpPr>
            <a:spLocks noGrp="1"/>
          </p:cNvSpPr>
          <p:nvPr>
            <p:ph type="sldNum" sz="quarter" idx="12"/>
          </p:nvPr>
        </p:nvSpPr>
        <p:spPr/>
        <p:txBody>
          <a:bodyPr/>
          <a:lstStyle/>
          <a:p>
            <a:fld id="{804AD798-AC47-4B94-A638-DD5EBC1A1F65}" type="slidenum">
              <a:rPr lang="en-GB" smtClean="0"/>
              <a:t>‹#›</a:t>
            </a:fld>
            <a:endParaRPr lang="en-GB"/>
          </a:p>
        </p:txBody>
      </p:sp>
    </p:spTree>
    <p:extLst>
      <p:ext uri="{BB962C8B-B14F-4D97-AF65-F5344CB8AC3E}">
        <p14:creationId xmlns:p14="http://schemas.microsoft.com/office/powerpoint/2010/main" val="12422581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B062590-F8BA-EE42-F228-64925AC601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BA27C2C-4265-6EB4-1FCB-356770B346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D45B41C-687C-3ABC-5C91-183D97EA2D5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FFE81EC-166D-4E45-8D03-53CEFD7E9D7E}" type="datetimeFigureOut">
              <a:rPr lang="en-GB" smtClean="0"/>
              <a:t>28/01/2026</a:t>
            </a:fld>
            <a:endParaRPr lang="en-GB"/>
          </a:p>
        </p:txBody>
      </p:sp>
      <p:sp>
        <p:nvSpPr>
          <p:cNvPr id="5" name="Footer Placeholder 4">
            <a:extLst>
              <a:ext uri="{FF2B5EF4-FFF2-40B4-BE49-F238E27FC236}">
                <a16:creationId xmlns:a16="http://schemas.microsoft.com/office/drawing/2014/main" id="{50AB3570-7C89-22C9-541B-F4C7D4F15ED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BA90B091-B5F0-182D-6D2C-D532732DC16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04AD798-AC47-4B94-A638-DD5EBC1A1F65}" type="slidenum">
              <a:rPr lang="en-GB" smtClean="0"/>
              <a:t>‹#›</a:t>
            </a:fld>
            <a:endParaRPr lang="en-GB"/>
          </a:p>
        </p:txBody>
      </p:sp>
    </p:spTree>
    <p:extLst>
      <p:ext uri="{BB962C8B-B14F-4D97-AF65-F5344CB8AC3E}">
        <p14:creationId xmlns:p14="http://schemas.microsoft.com/office/powerpoint/2010/main" val="7121035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4.xml"/><Relationship Id="rId5" Type="http://schemas.openxmlformats.org/officeDocument/2006/relationships/image" Target="../media/image18.jpeg"/><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55712-24AC-2792-66FD-4521923FF3CB}"/>
              </a:ext>
            </a:extLst>
          </p:cNvPr>
          <p:cNvSpPr>
            <a:spLocks noGrp="1"/>
          </p:cNvSpPr>
          <p:nvPr>
            <p:ph type="title"/>
          </p:nvPr>
        </p:nvSpPr>
        <p:spPr>
          <a:xfrm flipH="1">
            <a:off x="7153275" y="4295775"/>
            <a:ext cx="3962400" cy="971550"/>
          </a:xfrm>
        </p:spPr>
        <p:txBody>
          <a:bodyPr>
            <a:noAutofit/>
          </a:bodyPr>
          <a:lstStyle/>
          <a:p>
            <a:r>
              <a:rPr lang="en-GB" sz="2000" dirty="0"/>
              <a:t>Categories of Vehicles</a:t>
            </a:r>
          </a:p>
        </p:txBody>
      </p:sp>
      <p:sp>
        <p:nvSpPr>
          <p:cNvPr id="4" name="Text Placeholder 3">
            <a:extLst>
              <a:ext uri="{FF2B5EF4-FFF2-40B4-BE49-F238E27FC236}">
                <a16:creationId xmlns:a16="http://schemas.microsoft.com/office/drawing/2014/main" id="{A3865FF3-96EF-5410-9E2B-D9BCAA5BFE5D}"/>
              </a:ext>
            </a:extLst>
          </p:cNvPr>
          <p:cNvSpPr>
            <a:spLocks noGrp="1"/>
          </p:cNvSpPr>
          <p:nvPr>
            <p:ph type="body" sz="half" idx="2"/>
          </p:nvPr>
        </p:nvSpPr>
        <p:spPr/>
        <p:txBody>
          <a:bodyPr/>
          <a:lstStyle/>
          <a:p>
            <a:endParaRPr lang="en-GB" dirty="0"/>
          </a:p>
        </p:txBody>
      </p:sp>
      <p:pic>
        <p:nvPicPr>
          <p:cNvPr id="5" name="Picture 2" descr="Powys Roads Policing (@PowysRPU) / X">
            <a:extLst>
              <a:ext uri="{FF2B5EF4-FFF2-40B4-BE49-F238E27FC236}">
                <a16:creationId xmlns:a16="http://schemas.microsoft.com/office/drawing/2014/main" id="{074A6314-C82E-72C1-B49B-9738259C64E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92138" y="871537"/>
            <a:ext cx="6172200" cy="5367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63089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owys Roads Policing (@PowysRPU) / X">
            <a:extLst>
              <a:ext uri="{FF2B5EF4-FFF2-40B4-BE49-F238E27FC236}">
                <a16:creationId xmlns:a16="http://schemas.microsoft.com/office/drawing/2014/main" id="{D18A196A-F6B8-013C-F85B-740CA15447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5436"/>
          <a:stretch/>
        </p:blipFill>
        <p:spPr bwMode="auto">
          <a:xfrm>
            <a:off x="1" y="10"/>
            <a:ext cx="494571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DC879E0-96A3-867B-009B-A3F512AA6710}"/>
              </a:ext>
            </a:extLst>
          </p:cNvPr>
          <p:cNvSpPr>
            <a:spLocks noGrp="1"/>
          </p:cNvSpPr>
          <p:nvPr>
            <p:ph type="ctrTitle"/>
          </p:nvPr>
        </p:nvSpPr>
        <p:spPr>
          <a:xfrm>
            <a:off x="5573864" y="743447"/>
            <a:ext cx="5807303" cy="1485319"/>
          </a:xfrm>
          <a:noFill/>
        </p:spPr>
        <p:txBody>
          <a:bodyPr>
            <a:normAutofit/>
          </a:bodyPr>
          <a:lstStyle/>
          <a:p>
            <a:pPr algn="l"/>
            <a:r>
              <a:rPr lang="en-GB" sz="3600" dirty="0"/>
              <a:t>By the end of the session, students will be able to:</a:t>
            </a:r>
          </a:p>
        </p:txBody>
      </p:sp>
      <p:sp>
        <p:nvSpPr>
          <p:cNvPr id="3" name="Subtitle 2">
            <a:extLst>
              <a:ext uri="{FF2B5EF4-FFF2-40B4-BE49-F238E27FC236}">
                <a16:creationId xmlns:a16="http://schemas.microsoft.com/office/drawing/2014/main" id="{91ED9155-E3B3-0C4C-2F11-5F472F7EF18A}"/>
              </a:ext>
            </a:extLst>
          </p:cNvPr>
          <p:cNvSpPr>
            <a:spLocks noGrp="1"/>
          </p:cNvSpPr>
          <p:nvPr>
            <p:ph type="subTitle" idx="1"/>
          </p:nvPr>
        </p:nvSpPr>
        <p:spPr>
          <a:xfrm>
            <a:off x="5669281" y="2663688"/>
            <a:ext cx="5597718" cy="3450866"/>
          </a:xfrm>
          <a:noFill/>
        </p:spPr>
        <p:txBody>
          <a:bodyPr>
            <a:normAutofit/>
          </a:bodyPr>
          <a:lstStyle/>
          <a:p>
            <a:pPr algn="l"/>
            <a:r>
              <a:rPr lang="en-GB" dirty="0"/>
              <a:t>Identify a selection of mechanically propelled vehicles identifying which are also motor vehicles (intended for use on the road, and which are not motor vehicles).</a:t>
            </a:r>
          </a:p>
          <a:p>
            <a:pPr algn="l"/>
            <a:endParaRPr lang="en-GB" dirty="0"/>
          </a:p>
        </p:txBody>
      </p:sp>
    </p:spTree>
    <p:extLst>
      <p:ext uri="{BB962C8B-B14F-4D97-AF65-F5344CB8AC3E}">
        <p14:creationId xmlns:p14="http://schemas.microsoft.com/office/powerpoint/2010/main" val="9265567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C7338-EF63-0707-447C-94379A953540}"/>
              </a:ext>
            </a:extLst>
          </p:cNvPr>
          <p:cNvSpPr>
            <a:spLocks noGrp="1"/>
          </p:cNvSpPr>
          <p:nvPr>
            <p:ph type="title"/>
          </p:nvPr>
        </p:nvSpPr>
        <p:spPr/>
        <p:txBody>
          <a:bodyPr/>
          <a:lstStyle/>
          <a:p>
            <a:r>
              <a:rPr lang="en-GB" dirty="0"/>
              <a:t>Heavy locomotive S. 185(1) RTA 1988</a:t>
            </a:r>
          </a:p>
        </p:txBody>
      </p:sp>
      <p:sp>
        <p:nvSpPr>
          <p:cNvPr id="3" name="Content Placeholder 2">
            <a:extLst>
              <a:ext uri="{FF2B5EF4-FFF2-40B4-BE49-F238E27FC236}">
                <a16:creationId xmlns:a16="http://schemas.microsoft.com/office/drawing/2014/main" id="{8B06B5BD-EF0F-1387-D593-7169F9FA8941}"/>
              </a:ext>
            </a:extLst>
          </p:cNvPr>
          <p:cNvSpPr>
            <a:spLocks noGrp="1"/>
          </p:cNvSpPr>
          <p:nvPr>
            <p:ph sz="half" idx="1"/>
          </p:nvPr>
        </p:nvSpPr>
        <p:spPr/>
        <p:txBody>
          <a:bodyPr/>
          <a:lstStyle/>
          <a:p>
            <a:r>
              <a:rPr lang="en-GB" b="0" i="0" dirty="0">
                <a:solidFill>
                  <a:srgbClr val="1E1E1E"/>
                </a:solidFill>
                <a:effectLst/>
                <a:highlight>
                  <a:srgbClr val="FFFFFF"/>
                </a:highlight>
                <a:latin typeface="arial" panose="020B0604020202020204" pitchFamily="34" charset="0"/>
              </a:rPr>
              <a:t>“heavy locomotive” means a mechanically propelled vehicle which is not constructed itself to carry a load other than any of the excepted articles and the weight of which unladen exceeds 11690 kilograms,</a:t>
            </a:r>
          </a:p>
          <a:p>
            <a:endParaRPr lang="en-GB" dirty="0"/>
          </a:p>
        </p:txBody>
      </p:sp>
      <p:pic>
        <p:nvPicPr>
          <p:cNvPr id="5" name="Picture 2" descr="driving test vehicle rules ...">
            <a:extLst>
              <a:ext uri="{FF2B5EF4-FFF2-40B4-BE49-F238E27FC236}">
                <a16:creationId xmlns:a16="http://schemas.microsoft.com/office/drawing/2014/main" id="{65784F0F-26E7-6826-97C0-BFFFFE2247D1}"/>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453312" y="3129756"/>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52598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348E9F-8395-A3D9-C83F-C833A30754DA}"/>
              </a:ext>
            </a:extLst>
          </p:cNvPr>
          <p:cNvSpPr>
            <a:spLocks noGrp="1"/>
          </p:cNvSpPr>
          <p:nvPr>
            <p:ph type="title"/>
          </p:nvPr>
        </p:nvSpPr>
        <p:spPr/>
        <p:txBody>
          <a:bodyPr/>
          <a:lstStyle/>
          <a:p>
            <a:r>
              <a:rPr lang="en-GB" dirty="0"/>
              <a:t>Light locomotive S.185(1) RTA 1988</a:t>
            </a:r>
          </a:p>
        </p:txBody>
      </p:sp>
      <p:sp>
        <p:nvSpPr>
          <p:cNvPr id="4" name="Content Placeholder 3">
            <a:extLst>
              <a:ext uri="{FF2B5EF4-FFF2-40B4-BE49-F238E27FC236}">
                <a16:creationId xmlns:a16="http://schemas.microsoft.com/office/drawing/2014/main" id="{E6F8F555-51A7-7405-7D66-645EC33305B9}"/>
              </a:ext>
            </a:extLst>
          </p:cNvPr>
          <p:cNvSpPr>
            <a:spLocks noGrp="1"/>
          </p:cNvSpPr>
          <p:nvPr>
            <p:ph sz="half" idx="2"/>
          </p:nvPr>
        </p:nvSpPr>
        <p:spPr/>
        <p:txBody>
          <a:bodyPr>
            <a:normAutofit/>
          </a:bodyPr>
          <a:lstStyle/>
          <a:p>
            <a:pPr marL="0" indent="0" algn="just">
              <a:buNone/>
            </a:pPr>
            <a:r>
              <a:rPr lang="en-GB" sz="2000" b="0" i="0" dirty="0">
                <a:solidFill>
                  <a:srgbClr val="1E1E1E"/>
                </a:solidFill>
                <a:effectLst/>
                <a:highlight>
                  <a:srgbClr val="FFFFFF"/>
                </a:highlight>
                <a:latin typeface="arial" panose="020B0604020202020204" pitchFamily="34" charset="0"/>
              </a:rPr>
              <a:t>“light locomotive” means a mechanically propelled vehicle which is not constructed itself to carry a load other than any of the excepted articles and the weight of which unladen does not exceed 11690 kilograms but does exceed 7370 kilograms,</a:t>
            </a:r>
          </a:p>
        </p:txBody>
      </p:sp>
      <p:pic>
        <p:nvPicPr>
          <p:cNvPr id="8" name="Content Placeholder 7">
            <a:extLst>
              <a:ext uri="{FF2B5EF4-FFF2-40B4-BE49-F238E27FC236}">
                <a16:creationId xmlns:a16="http://schemas.microsoft.com/office/drawing/2014/main" id="{77A8784E-6E76-F50A-84E7-4DF25EE39311}"/>
              </a:ext>
            </a:extLst>
          </p:cNvPr>
          <p:cNvPicPr>
            <a:picLocks noGrp="1" noChangeAspect="1"/>
          </p:cNvPicPr>
          <p:nvPr>
            <p:ph sz="half" idx="1"/>
          </p:nvPr>
        </p:nvPicPr>
        <p:blipFill>
          <a:blip r:embed="rId2"/>
          <a:stretch>
            <a:fillRect/>
          </a:stretch>
        </p:blipFill>
        <p:spPr>
          <a:xfrm>
            <a:off x="1381464" y="2008841"/>
            <a:ext cx="2888878" cy="1552792"/>
          </a:xfrm>
        </p:spPr>
      </p:pic>
      <p:pic>
        <p:nvPicPr>
          <p:cNvPr id="10" name="Picture 9">
            <a:extLst>
              <a:ext uri="{FF2B5EF4-FFF2-40B4-BE49-F238E27FC236}">
                <a16:creationId xmlns:a16="http://schemas.microsoft.com/office/drawing/2014/main" id="{95CBA635-AA49-8EAE-6FBB-953C905A661C}"/>
              </a:ext>
            </a:extLst>
          </p:cNvPr>
          <p:cNvPicPr>
            <a:picLocks noChangeAspect="1"/>
          </p:cNvPicPr>
          <p:nvPr/>
        </p:nvPicPr>
        <p:blipFill>
          <a:blip r:embed="rId3"/>
          <a:stretch>
            <a:fillRect/>
          </a:stretch>
        </p:blipFill>
        <p:spPr>
          <a:xfrm>
            <a:off x="1461156" y="4001294"/>
            <a:ext cx="2809186" cy="1619476"/>
          </a:xfrm>
          <a:prstGeom prst="rect">
            <a:avLst/>
          </a:prstGeom>
        </p:spPr>
      </p:pic>
    </p:spTree>
    <p:extLst>
      <p:ext uri="{BB962C8B-B14F-4D97-AF65-F5344CB8AC3E}">
        <p14:creationId xmlns:p14="http://schemas.microsoft.com/office/powerpoint/2010/main" val="9132553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914FEC-F9C3-92BE-C363-632FA09FE88F}"/>
              </a:ext>
            </a:extLst>
          </p:cNvPr>
          <p:cNvSpPr>
            <a:spLocks noGrp="1"/>
          </p:cNvSpPr>
          <p:nvPr>
            <p:ph type="title"/>
          </p:nvPr>
        </p:nvSpPr>
        <p:spPr/>
        <p:txBody>
          <a:bodyPr/>
          <a:lstStyle/>
          <a:p>
            <a:r>
              <a:rPr lang="en-GB" dirty="0"/>
              <a:t>Heavy Motor car S. 185(1) RTA 1988</a:t>
            </a:r>
          </a:p>
        </p:txBody>
      </p:sp>
      <p:sp>
        <p:nvSpPr>
          <p:cNvPr id="4" name="Content Placeholder 3">
            <a:extLst>
              <a:ext uri="{FF2B5EF4-FFF2-40B4-BE49-F238E27FC236}">
                <a16:creationId xmlns:a16="http://schemas.microsoft.com/office/drawing/2014/main" id="{84BE1D48-9792-982E-C57A-B7C3DA8EEE03}"/>
              </a:ext>
            </a:extLst>
          </p:cNvPr>
          <p:cNvSpPr>
            <a:spLocks noGrp="1"/>
          </p:cNvSpPr>
          <p:nvPr>
            <p:ph sz="half" idx="2"/>
          </p:nvPr>
        </p:nvSpPr>
        <p:spPr/>
        <p:txBody>
          <a:bodyPr>
            <a:normAutofit fontScale="92500" lnSpcReduction="10000"/>
          </a:bodyPr>
          <a:lstStyle/>
          <a:p>
            <a:r>
              <a:rPr lang="en-GB" b="0" i="0" dirty="0">
                <a:solidFill>
                  <a:srgbClr val="1E1E1E"/>
                </a:solidFill>
                <a:effectLst/>
                <a:highlight>
                  <a:srgbClr val="FFFFFF"/>
                </a:highlight>
                <a:latin typeface="arial" panose="020B0604020202020204" pitchFamily="34" charset="0"/>
              </a:rPr>
              <a:t>“</a:t>
            </a:r>
            <a:r>
              <a:rPr lang="en-GB" b="1" i="0" dirty="0">
                <a:solidFill>
                  <a:srgbClr val="1E1E1E"/>
                </a:solidFill>
                <a:effectLst/>
                <a:highlight>
                  <a:srgbClr val="FFFFFF"/>
                </a:highlight>
                <a:latin typeface="arial" panose="020B0604020202020204" pitchFamily="34" charset="0"/>
              </a:rPr>
              <a:t>heavy motor car</a:t>
            </a:r>
            <a:r>
              <a:rPr lang="en-GB" b="0" i="0" dirty="0">
                <a:solidFill>
                  <a:srgbClr val="1E1E1E"/>
                </a:solidFill>
                <a:effectLst/>
                <a:highlight>
                  <a:srgbClr val="FFFFFF"/>
                </a:highlight>
                <a:latin typeface="arial" panose="020B0604020202020204" pitchFamily="34" charset="0"/>
              </a:rPr>
              <a:t>” means a mechanically propelled vehicle, not being a motor car, which is constructed itself to carry a load or passengers and the weight of which unladen exceeds 2540 kilograms,</a:t>
            </a:r>
          </a:p>
          <a:p>
            <a:r>
              <a:rPr lang="en-GB" dirty="0"/>
              <a:t>(Hummer is </a:t>
            </a:r>
            <a:r>
              <a:rPr lang="en-GB" b="0" i="0" dirty="0">
                <a:solidFill>
                  <a:srgbClr val="1F1F1F"/>
                </a:solidFill>
                <a:effectLst/>
                <a:highlight>
                  <a:srgbClr val="FFFFFF"/>
                </a:highlight>
                <a:latin typeface="Google Sans"/>
              </a:rPr>
              <a:t>4,500 kg)</a:t>
            </a:r>
          </a:p>
          <a:p>
            <a:r>
              <a:rPr lang="en-GB" dirty="0">
                <a:solidFill>
                  <a:srgbClr val="1F1F1F"/>
                </a:solidFill>
                <a:highlight>
                  <a:srgbClr val="FFFFFF"/>
                </a:highlight>
                <a:latin typeface="Google Sans"/>
              </a:rPr>
              <a:t>(Land rover is approximately </a:t>
            </a:r>
            <a:r>
              <a:rPr lang="en-GB" i="0" dirty="0">
                <a:solidFill>
                  <a:srgbClr val="1F1F1F"/>
                </a:solidFill>
                <a:effectLst/>
                <a:highlight>
                  <a:srgbClr val="FFFFFF"/>
                </a:highlight>
                <a:latin typeface="Google Sans"/>
              </a:rPr>
              <a:t>2603 kg).</a:t>
            </a:r>
          </a:p>
          <a:p>
            <a:r>
              <a:rPr lang="en-GB" dirty="0">
                <a:solidFill>
                  <a:srgbClr val="1F1F1F"/>
                </a:solidFill>
                <a:highlight>
                  <a:srgbClr val="FFFFFF"/>
                </a:highlight>
                <a:latin typeface="Google Sans"/>
              </a:rPr>
              <a:t>(“Luton</a:t>
            </a:r>
            <a:r>
              <a:rPr lang="en-GB" b="1" dirty="0">
                <a:solidFill>
                  <a:srgbClr val="1F1F1F"/>
                </a:solidFill>
                <a:highlight>
                  <a:srgbClr val="FFFFFF"/>
                </a:highlight>
                <a:latin typeface="Google Sans"/>
              </a:rPr>
              <a:t> van</a:t>
            </a:r>
            <a:r>
              <a:rPr lang="en-GB" dirty="0">
                <a:solidFill>
                  <a:srgbClr val="1F1F1F"/>
                </a:solidFill>
                <a:highlight>
                  <a:srgbClr val="FFFFFF"/>
                </a:highlight>
                <a:latin typeface="Google Sans"/>
              </a:rPr>
              <a:t>” is 3,500kg unladen).</a:t>
            </a:r>
            <a:endParaRPr lang="en-GB" dirty="0"/>
          </a:p>
        </p:txBody>
      </p:sp>
      <p:pic>
        <p:nvPicPr>
          <p:cNvPr id="5122" name="Picture 2" descr="GMC Hummer EV - Wikipedia">
            <a:extLst>
              <a:ext uri="{FF2B5EF4-FFF2-40B4-BE49-F238E27FC236}">
                <a16:creationId xmlns:a16="http://schemas.microsoft.com/office/drawing/2014/main" id="{56967109-DC74-2653-C26A-8DB57D40E969}"/>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051767" y="1545666"/>
            <a:ext cx="2066925" cy="1524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82E1BAE8-0228-3421-28BC-9781AFD9B10F}"/>
              </a:ext>
            </a:extLst>
          </p:cNvPr>
          <p:cNvPicPr>
            <a:picLocks noChangeAspect="1"/>
          </p:cNvPicPr>
          <p:nvPr/>
        </p:nvPicPr>
        <p:blipFill>
          <a:blip r:embed="rId3"/>
          <a:stretch>
            <a:fillRect/>
          </a:stretch>
        </p:blipFill>
        <p:spPr>
          <a:xfrm>
            <a:off x="1051767" y="3656907"/>
            <a:ext cx="2066925" cy="1486107"/>
          </a:xfrm>
          <a:prstGeom prst="rect">
            <a:avLst/>
          </a:prstGeom>
        </p:spPr>
      </p:pic>
    </p:spTree>
    <p:extLst>
      <p:ext uri="{BB962C8B-B14F-4D97-AF65-F5344CB8AC3E}">
        <p14:creationId xmlns:p14="http://schemas.microsoft.com/office/powerpoint/2010/main" val="26153310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6DAF6-CEA5-1B5D-FB69-B9FBB39975D7}"/>
              </a:ext>
            </a:extLst>
          </p:cNvPr>
          <p:cNvSpPr>
            <a:spLocks noGrp="1"/>
          </p:cNvSpPr>
          <p:nvPr>
            <p:ph type="title"/>
          </p:nvPr>
        </p:nvSpPr>
        <p:spPr/>
        <p:txBody>
          <a:bodyPr/>
          <a:lstStyle/>
          <a:p>
            <a:r>
              <a:rPr lang="en-GB" dirty="0"/>
              <a:t>Motor car S. 185(1) RTA 1988</a:t>
            </a:r>
          </a:p>
        </p:txBody>
      </p:sp>
      <p:sp>
        <p:nvSpPr>
          <p:cNvPr id="4" name="Content Placeholder 3">
            <a:extLst>
              <a:ext uri="{FF2B5EF4-FFF2-40B4-BE49-F238E27FC236}">
                <a16:creationId xmlns:a16="http://schemas.microsoft.com/office/drawing/2014/main" id="{4634E082-4F9D-B1AF-481A-4DE5EDEF84AA}"/>
              </a:ext>
            </a:extLst>
          </p:cNvPr>
          <p:cNvSpPr>
            <a:spLocks noGrp="1"/>
          </p:cNvSpPr>
          <p:nvPr>
            <p:ph sz="half" idx="2"/>
          </p:nvPr>
        </p:nvSpPr>
        <p:spPr/>
        <p:txBody>
          <a:bodyPr>
            <a:normAutofit fontScale="55000" lnSpcReduction="20000"/>
          </a:bodyPr>
          <a:lstStyle/>
          <a:p>
            <a:pPr algn="just">
              <a:buFont typeface="Arial" panose="020B0604020202020204" pitchFamily="34" charset="0"/>
              <a:buChar char="•"/>
            </a:pPr>
            <a:r>
              <a:rPr lang="en-GB" b="0" i="0" dirty="0">
                <a:solidFill>
                  <a:srgbClr val="1E1E1E"/>
                </a:solidFill>
                <a:effectLst/>
                <a:highlight>
                  <a:srgbClr val="FFFFFF"/>
                </a:highlight>
                <a:latin typeface="arial" panose="020B0604020202020204" pitchFamily="34" charset="0"/>
              </a:rPr>
              <a:t>“motor car” means a mechanically propelled vehicle, not being a motorcycle or an invalid carriage, which is constructed itself to carry a load or passengers and the weight of which unladen—</a:t>
            </a:r>
          </a:p>
          <a:p>
            <a:pPr algn="l"/>
            <a:r>
              <a:rPr lang="en-GB" b="0" i="0" dirty="0">
                <a:solidFill>
                  <a:srgbClr val="1E1E1E"/>
                </a:solidFill>
                <a:effectLst/>
                <a:highlight>
                  <a:srgbClr val="FFFFFF"/>
                </a:highlight>
                <a:latin typeface="arial" panose="020B0604020202020204" pitchFamily="34" charset="0"/>
              </a:rPr>
              <a:t>(a)if it is constructed solely for the carriage of passengers and their effects, is adapted to carry not more than seven passengers exclusive of the driver and is fitted with tyres of such type as may be specified in regulations made by the Secretary of State, does not exceed 3050 kilograms,</a:t>
            </a:r>
          </a:p>
          <a:p>
            <a:pPr algn="l"/>
            <a:r>
              <a:rPr lang="en-GB" b="0" i="0" dirty="0">
                <a:solidFill>
                  <a:srgbClr val="1E1E1E"/>
                </a:solidFill>
                <a:effectLst/>
                <a:highlight>
                  <a:srgbClr val="FFFFFF"/>
                </a:highlight>
                <a:latin typeface="arial" panose="020B0604020202020204" pitchFamily="34" charset="0"/>
              </a:rPr>
              <a:t>(b)if it is constructed or adapted for use for the conveyance of goods or burden of any description, does not exceed 3050 kilograms, or 3500 kilograms if the vehicle carries a container or containers for holding for the purposes of its propulsion any fuel which is wholly gaseous at 17.5 degrees Celsius under a pressure of 1.013 bar or plant and materials for producing such fuel,</a:t>
            </a:r>
          </a:p>
          <a:p>
            <a:pPr algn="l"/>
            <a:r>
              <a:rPr lang="en-GB" b="0" i="0" dirty="0">
                <a:solidFill>
                  <a:srgbClr val="1E1E1E"/>
                </a:solidFill>
                <a:effectLst/>
                <a:highlight>
                  <a:srgbClr val="FFFFFF"/>
                </a:highlight>
                <a:latin typeface="arial" panose="020B0604020202020204" pitchFamily="34" charset="0"/>
              </a:rPr>
              <a:t>(c)does not exceed 2540 kilograms in a case not falling within sub-paragraph (a) or (b) above,</a:t>
            </a:r>
          </a:p>
          <a:p>
            <a:endParaRPr lang="en-GB" dirty="0"/>
          </a:p>
        </p:txBody>
      </p:sp>
      <p:pic>
        <p:nvPicPr>
          <p:cNvPr id="5" name="Content Placeholder 4">
            <a:extLst>
              <a:ext uri="{FF2B5EF4-FFF2-40B4-BE49-F238E27FC236}">
                <a16:creationId xmlns:a16="http://schemas.microsoft.com/office/drawing/2014/main" id="{8514B3E1-7DF4-C9D9-11E4-410085DE17C3}"/>
              </a:ext>
            </a:extLst>
          </p:cNvPr>
          <p:cNvPicPr>
            <a:picLocks noGrp="1" noChangeAspect="1"/>
          </p:cNvPicPr>
          <p:nvPr>
            <p:ph sz="half" idx="1"/>
          </p:nvPr>
        </p:nvPicPr>
        <p:blipFill>
          <a:blip r:embed="rId2"/>
          <a:stretch>
            <a:fillRect/>
          </a:stretch>
        </p:blipFill>
        <p:spPr>
          <a:xfrm>
            <a:off x="838200" y="4833751"/>
            <a:ext cx="2410161" cy="1343212"/>
          </a:xfrm>
          <a:prstGeom prst="rect">
            <a:avLst/>
          </a:prstGeom>
        </p:spPr>
      </p:pic>
      <p:pic>
        <p:nvPicPr>
          <p:cNvPr id="7" name="Picture 6">
            <a:extLst>
              <a:ext uri="{FF2B5EF4-FFF2-40B4-BE49-F238E27FC236}">
                <a16:creationId xmlns:a16="http://schemas.microsoft.com/office/drawing/2014/main" id="{67595B70-E037-DD4A-7493-AE812687089A}"/>
              </a:ext>
            </a:extLst>
          </p:cNvPr>
          <p:cNvPicPr>
            <a:picLocks noChangeAspect="1"/>
          </p:cNvPicPr>
          <p:nvPr/>
        </p:nvPicPr>
        <p:blipFill>
          <a:blip r:embed="rId3"/>
          <a:stretch>
            <a:fillRect/>
          </a:stretch>
        </p:blipFill>
        <p:spPr>
          <a:xfrm>
            <a:off x="857252" y="1871375"/>
            <a:ext cx="2391109" cy="1390844"/>
          </a:xfrm>
          <a:prstGeom prst="rect">
            <a:avLst/>
          </a:prstGeom>
        </p:spPr>
      </p:pic>
      <p:pic>
        <p:nvPicPr>
          <p:cNvPr id="9" name="Picture 8">
            <a:extLst>
              <a:ext uri="{FF2B5EF4-FFF2-40B4-BE49-F238E27FC236}">
                <a16:creationId xmlns:a16="http://schemas.microsoft.com/office/drawing/2014/main" id="{D8313F98-D94C-3A30-4501-8FDD45A8EC08}"/>
              </a:ext>
            </a:extLst>
          </p:cNvPr>
          <p:cNvPicPr>
            <a:picLocks noChangeAspect="1"/>
          </p:cNvPicPr>
          <p:nvPr/>
        </p:nvPicPr>
        <p:blipFill>
          <a:blip r:embed="rId4"/>
          <a:stretch>
            <a:fillRect/>
          </a:stretch>
        </p:blipFill>
        <p:spPr>
          <a:xfrm>
            <a:off x="838200" y="3371615"/>
            <a:ext cx="2410161" cy="1352739"/>
          </a:xfrm>
          <a:prstGeom prst="rect">
            <a:avLst/>
          </a:prstGeom>
        </p:spPr>
      </p:pic>
    </p:spTree>
    <p:extLst>
      <p:ext uri="{BB962C8B-B14F-4D97-AF65-F5344CB8AC3E}">
        <p14:creationId xmlns:p14="http://schemas.microsoft.com/office/powerpoint/2010/main" val="25667085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60128-5630-6FFA-3C9A-901F878AB06A}"/>
              </a:ext>
            </a:extLst>
          </p:cNvPr>
          <p:cNvSpPr>
            <a:spLocks noGrp="1"/>
          </p:cNvSpPr>
          <p:nvPr>
            <p:ph type="title"/>
          </p:nvPr>
        </p:nvSpPr>
        <p:spPr/>
        <p:txBody>
          <a:bodyPr/>
          <a:lstStyle/>
          <a:p>
            <a:r>
              <a:rPr lang="en-GB" dirty="0"/>
              <a:t>Motorcycle S. 185(1) RTA 1988</a:t>
            </a:r>
          </a:p>
        </p:txBody>
      </p:sp>
      <p:sp>
        <p:nvSpPr>
          <p:cNvPr id="4" name="Content Placeholder 3">
            <a:extLst>
              <a:ext uri="{FF2B5EF4-FFF2-40B4-BE49-F238E27FC236}">
                <a16:creationId xmlns:a16="http://schemas.microsoft.com/office/drawing/2014/main" id="{89B74AE2-869D-4B38-1E5D-5AC56FEF400F}"/>
              </a:ext>
            </a:extLst>
          </p:cNvPr>
          <p:cNvSpPr>
            <a:spLocks noGrp="1"/>
          </p:cNvSpPr>
          <p:nvPr>
            <p:ph sz="half" idx="2"/>
          </p:nvPr>
        </p:nvSpPr>
        <p:spPr/>
        <p:txBody>
          <a:bodyPr/>
          <a:lstStyle/>
          <a:p>
            <a:r>
              <a:rPr lang="en-GB" b="0" i="0" dirty="0">
                <a:solidFill>
                  <a:srgbClr val="1E1E1E"/>
                </a:solidFill>
                <a:effectLst/>
                <a:highlight>
                  <a:srgbClr val="FFFFFF"/>
                </a:highlight>
                <a:latin typeface="arial" panose="020B0604020202020204" pitchFamily="34" charset="0"/>
              </a:rPr>
              <a:t>“motorcycle” means a mechanically propelled vehicle, not being an invalid carriage, with less than four wheels and the weight of which unladen does not exceed 410 kilograms,</a:t>
            </a:r>
          </a:p>
          <a:p>
            <a:endParaRPr lang="en-GB" dirty="0"/>
          </a:p>
        </p:txBody>
      </p:sp>
      <p:pic>
        <p:nvPicPr>
          <p:cNvPr id="5" name="Content Placeholder 5">
            <a:extLst>
              <a:ext uri="{FF2B5EF4-FFF2-40B4-BE49-F238E27FC236}">
                <a16:creationId xmlns:a16="http://schemas.microsoft.com/office/drawing/2014/main" id="{37970D5F-7938-AF96-B204-5CB77B92E9D1}"/>
              </a:ext>
            </a:extLst>
          </p:cNvPr>
          <p:cNvPicPr>
            <a:picLocks noGrp="1" noChangeAspect="1"/>
          </p:cNvPicPr>
          <p:nvPr>
            <p:ph sz="half" idx="1"/>
          </p:nvPr>
        </p:nvPicPr>
        <p:blipFill>
          <a:blip r:embed="rId2"/>
          <a:stretch>
            <a:fillRect/>
          </a:stretch>
        </p:blipFill>
        <p:spPr>
          <a:xfrm>
            <a:off x="1107029" y="1960562"/>
            <a:ext cx="2375642" cy="1362265"/>
          </a:xfrm>
        </p:spPr>
      </p:pic>
      <p:pic>
        <p:nvPicPr>
          <p:cNvPr id="6" name="Picture 5">
            <a:extLst>
              <a:ext uri="{FF2B5EF4-FFF2-40B4-BE49-F238E27FC236}">
                <a16:creationId xmlns:a16="http://schemas.microsoft.com/office/drawing/2014/main" id="{23663C3E-DD94-F355-6913-3DA2ECE81928}"/>
              </a:ext>
            </a:extLst>
          </p:cNvPr>
          <p:cNvPicPr>
            <a:picLocks noChangeAspect="1"/>
          </p:cNvPicPr>
          <p:nvPr/>
        </p:nvPicPr>
        <p:blipFill>
          <a:blip r:embed="rId3"/>
          <a:stretch>
            <a:fillRect/>
          </a:stretch>
        </p:blipFill>
        <p:spPr>
          <a:xfrm>
            <a:off x="1107028" y="3429000"/>
            <a:ext cx="2375642" cy="1581371"/>
          </a:xfrm>
          <a:prstGeom prst="rect">
            <a:avLst/>
          </a:prstGeom>
        </p:spPr>
      </p:pic>
      <p:pic>
        <p:nvPicPr>
          <p:cNvPr id="7" name="Picture 6">
            <a:extLst>
              <a:ext uri="{FF2B5EF4-FFF2-40B4-BE49-F238E27FC236}">
                <a16:creationId xmlns:a16="http://schemas.microsoft.com/office/drawing/2014/main" id="{D603CC81-AFEA-CBB5-E953-CDDD4D24B4C5}"/>
              </a:ext>
            </a:extLst>
          </p:cNvPr>
          <p:cNvPicPr>
            <a:picLocks noChangeAspect="1"/>
          </p:cNvPicPr>
          <p:nvPr/>
        </p:nvPicPr>
        <p:blipFill>
          <a:blip r:embed="rId4"/>
          <a:stretch>
            <a:fillRect/>
          </a:stretch>
        </p:blipFill>
        <p:spPr>
          <a:xfrm>
            <a:off x="1107028" y="5122226"/>
            <a:ext cx="2375642" cy="1590897"/>
          </a:xfrm>
          <a:prstGeom prst="rect">
            <a:avLst/>
          </a:prstGeom>
        </p:spPr>
      </p:pic>
    </p:spTree>
    <p:extLst>
      <p:ext uri="{BB962C8B-B14F-4D97-AF65-F5344CB8AC3E}">
        <p14:creationId xmlns:p14="http://schemas.microsoft.com/office/powerpoint/2010/main" val="11256384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83C2C-A444-00FB-B5E2-D24811ABC834}"/>
              </a:ext>
            </a:extLst>
          </p:cNvPr>
          <p:cNvSpPr>
            <a:spLocks noGrp="1"/>
          </p:cNvSpPr>
          <p:nvPr>
            <p:ph type="title"/>
          </p:nvPr>
        </p:nvSpPr>
        <p:spPr/>
        <p:txBody>
          <a:bodyPr/>
          <a:lstStyle/>
          <a:p>
            <a:r>
              <a:rPr lang="en-GB" dirty="0"/>
              <a:t>Motor Tractor S. 185(1) RTA 1988</a:t>
            </a:r>
          </a:p>
        </p:txBody>
      </p:sp>
      <p:sp>
        <p:nvSpPr>
          <p:cNvPr id="4" name="Content Placeholder 3">
            <a:extLst>
              <a:ext uri="{FF2B5EF4-FFF2-40B4-BE49-F238E27FC236}">
                <a16:creationId xmlns:a16="http://schemas.microsoft.com/office/drawing/2014/main" id="{2D885B79-203B-4BFE-4354-5CA945440F61}"/>
              </a:ext>
            </a:extLst>
          </p:cNvPr>
          <p:cNvSpPr>
            <a:spLocks noGrp="1"/>
          </p:cNvSpPr>
          <p:nvPr>
            <p:ph sz="half" idx="2"/>
          </p:nvPr>
        </p:nvSpPr>
        <p:spPr/>
        <p:txBody>
          <a:bodyPr/>
          <a:lstStyle/>
          <a:p>
            <a:r>
              <a:rPr lang="en-GB" b="0" i="0" dirty="0">
                <a:solidFill>
                  <a:srgbClr val="1E1E1E"/>
                </a:solidFill>
                <a:effectLst/>
                <a:highlight>
                  <a:srgbClr val="FFFFFF"/>
                </a:highlight>
                <a:latin typeface="arial" panose="020B0604020202020204" pitchFamily="34" charset="0"/>
              </a:rPr>
              <a:t>“motor tractor” means a mechanically propelled vehicle which is not constructed itself to carry a load, other than the excepted articles, and the weight of which unladen does not exceed 7370 kilograms,</a:t>
            </a:r>
          </a:p>
          <a:p>
            <a:r>
              <a:rPr lang="en-GB" b="0" i="0" dirty="0">
                <a:solidFill>
                  <a:srgbClr val="1E1E1E"/>
                </a:solidFill>
                <a:effectLst/>
                <a:highlight>
                  <a:srgbClr val="FFFFFF"/>
                </a:highlight>
                <a:latin typeface="arial" panose="020B0604020202020204" pitchFamily="34" charset="0"/>
              </a:rPr>
              <a:t>“trailer” means a vehicle drawn by a motor vehicle.</a:t>
            </a:r>
          </a:p>
          <a:p>
            <a:endParaRPr lang="en-GB" dirty="0"/>
          </a:p>
        </p:txBody>
      </p:sp>
      <p:pic>
        <p:nvPicPr>
          <p:cNvPr id="5" name="Content Placeholder 4">
            <a:extLst>
              <a:ext uri="{FF2B5EF4-FFF2-40B4-BE49-F238E27FC236}">
                <a16:creationId xmlns:a16="http://schemas.microsoft.com/office/drawing/2014/main" id="{21BDE5FB-855D-3E16-84E4-A2367A9C904A}"/>
              </a:ext>
            </a:extLst>
          </p:cNvPr>
          <p:cNvPicPr>
            <a:picLocks noGrp="1" noChangeAspect="1"/>
          </p:cNvPicPr>
          <p:nvPr>
            <p:ph sz="half" idx="1"/>
          </p:nvPr>
        </p:nvPicPr>
        <p:blipFill>
          <a:blip r:embed="rId2"/>
          <a:stretch>
            <a:fillRect/>
          </a:stretch>
        </p:blipFill>
        <p:spPr>
          <a:xfrm>
            <a:off x="1031185" y="1690688"/>
            <a:ext cx="2362530" cy="1571844"/>
          </a:xfrm>
          <a:prstGeom prst="rect">
            <a:avLst/>
          </a:prstGeom>
        </p:spPr>
      </p:pic>
      <p:pic>
        <p:nvPicPr>
          <p:cNvPr id="6" name="Picture 5">
            <a:extLst>
              <a:ext uri="{FF2B5EF4-FFF2-40B4-BE49-F238E27FC236}">
                <a16:creationId xmlns:a16="http://schemas.microsoft.com/office/drawing/2014/main" id="{7E07FDF8-26D2-339B-DA90-8BACDC2F1547}"/>
              </a:ext>
            </a:extLst>
          </p:cNvPr>
          <p:cNvPicPr>
            <a:picLocks noChangeAspect="1"/>
          </p:cNvPicPr>
          <p:nvPr/>
        </p:nvPicPr>
        <p:blipFill>
          <a:blip r:embed="rId3"/>
          <a:stretch>
            <a:fillRect/>
          </a:stretch>
        </p:blipFill>
        <p:spPr>
          <a:xfrm>
            <a:off x="1031185" y="3869953"/>
            <a:ext cx="2362530" cy="1681549"/>
          </a:xfrm>
          <a:prstGeom prst="rect">
            <a:avLst/>
          </a:prstGeom>
        </p:spPr>
      </p:pic>
    </p:spTree>
    <p:extLst>
      <p:ext uri="{BB962C8B-B14F-4D97-AF65-F5344CB8AC3E}">
        <p14:creationId xmlns:p14="http://schemas.microsoft.com/office/powerpoint/2010/main" val="22827874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18E3B-6708-91CC-DD36-AB6F2F76DAEA}"/>
              </a:ext>
            </a:extLst>
          </p:cNvPr>
          <p:cNvSpPr>
            <a:spLocks noGrp="1"/>
          </p:cNvSpPr>
          <p:nvPr>
            <p:ph type="title"/>
          </p:nvPr>
        </p:nvSpPr>
        <p:spPr/>
        <p:txBody>
          <a:bodyPr/>
          <a:lstStyle/>
          <a:p>
            <a:r>
              <a:rPr lang="en-GB" dirty="0"/>
              <a:t>Invalid Carriage S. 185 RTA 1988</a:t>
            </a:r>
          </a:p>
        </p:txBody>
      </p:sp>
      <p:sp>
        <p:nvSpPr>
          <p:cNvPr id="3" name="Content Placeholder 2">
            <a:extLst>
              <a:ext uri="{FF2B5EF4-FFF2-40B4-BE49-F238E27FC236}">
                <a16:creationId xmlns:a16="http://schemas.microsoft.com/office/drawing/2014/main" id="{4F1480DA-3905-9D47-C75B-A51B5A53989C}"/>
              </a:ext>
            </a:extLst>
          </p:cNvPr>
          <p:cNvSpPr>
            <a:spLocks noGrp="1"/>
          </p:cNvSpPr>
          <p:nvPr>
            <p:ph sz="half" idx="1"/>
          </p:nvPr>
        </p:nvSpPr>
        <p:spPr/>
        <p:txBody>
          <a:bodyPr>
            <a:normAutofit fontScale="92500" lnSpcReduction="20000"/>
          </a:bodyPr>
          <a:lstStyle/>
          <a:p>
            <a:r>
              <a:rPr lang="en-GB" sz="2400" b="0" i="0" dirty="0">
                <a:solidFill>
                  <a:srgbClr val="1E1E1E"/>
                </a:solidFill>
                <a:effectLst/>
                <a:highlight>
                  <a:srgbClr val="FFFFFF"/>
                </a:highlight>
                <a:latin typeface="arial" panose="020B0604020202020204" pitchFamily="34" charset="0"/>
              </a:rPr>
              <a:t>“invalid carriage” means a mechanically propelled vehicle the weight of which unladen does not exceed 254 kilograms and which is specially designed and constructed, and not merely adapted, for the use of a person suffering from some physical defect or disability and is used solely by such a person.</a:t>
            </a:r>
          </a:p>
          <a:p>
            <a:endParaRPr lang="en-GB" sz="2400" dirty="0">
              <a:solidFill>
                <a:srgbClr val="1E1E1E"/>
              </a:solidFill>
              <a:highlight>
                <a:srgbClr val="FFFFFF"/>
              </a:highlight>
              <a:latin typeface="arial" panose="020B0604020202020204" pitchFamily="34" charset="0"/>
            </a:endParaRPr>
          </a:p>
          <a:p>
            <a:r>
              <a:rPr lang="en-GB" sz="2400" dirty="0">
                <a:solidFill>
                  <a:srgbClr val="1E1E1E"/>
                </a:solidFill>
                <a:highlight>
                  <a:srgbClr val="FFFFFF"/>
                </a:highlight>
                <a:latin typeface="arial" panose="020B0604020202020204" pitchFamily="34" charset="0"/>
              </a:rPr>
              <a:t>A three-wheeler motor car </a:t>
            </a:r>
            <a:r>
              <a:rPr lang="en-GB" sz="2400" b="1" dirty="0">
                <a:solidFill>
                  <a:srgbClr val="1E1E1E"/>
                </a:solidFill>
                <a:highlight>
                  <a:srgbClr val="FFFFFF"/>
                </a:highlight>
                <a:latin typeface="arial" panose="020B0604020202020204" pitchFamily="34" charset="0"/>
              </a:rPr>
              <a:t>is not </a:t>
            </a:r>
            <a:r>
              <a:rPr lang="en-GB" sz="2400" dirty="0">
                <a:solidFill>
                  <a:srgbClr val="1E1E1E"/>
                </a:solidFill>
                <a:highlight>
                  <a:srgbClr val="FFFFFF"/>
                </a:highlight>
                <a:latin typeface="arial" panose="020B0604020202020204" pitchFamily="34" charset="0"/>
              </a:rPr>
              <a:t>an invalid carriage it is classified as an unrestricted motorcycle at 850cc, 456kg and top speed of 80-85mph requiring a Cat A licence.</a:t>
            </a:r>
            <a:endParaRPr lang="en-GB" sz="2400" dirty="0"/>
          </a:p>
        </p:txBody>
      </p:sp>
      <p:pic>
        <p:nvPicPr>
          <p:cNvPr id="5" name="Content Placeholder 4">
            <a:extLst>
              <a:ext uri="{FF2B5EF4-FFF2-40B4-BE49-F238E27FC236}">
                <a16:creationId xmlns:a16="http://schemas.microsoft.com/office/drawing/2014/main" id="{65B723C2-5677-4638-291A-F18AB1E5E733}"/>
              </a:ext>
            </a:extLst>
          </p:cNvPr>
          <p:cNvPicPr>
            <a:picLocks noGrp="1" noChangeAspect="1"/>
          </p:cNvPicPr>
          <p:nvPr>
            <p:ph sz="half" idx="2"/>
          </p:nvPr>
        </p:nvPicPr>
        <p:blipFill>
          <a:blip r:embed="rId2"/>
          <a:stretch>
            <a:fillRect/>
          </a:stretch>
        </p:blipFill>
        <p:spPr>
          <a:xfrm>
            <a:off x="7360863" y="1780945"/>
            <a:ext cx="2581635" cy="1648055"/>
          </a:xfrm>
          <a:prstGeom prst="rect">
            <a:avLst/>
          </a:prstGeom>
        </p:spPr>
      </p:pic>
      <p:pic>
        <p:nvPicPr>
          <p:cNvPr id="6" name="Picture 5">
            <a:extLst>
              <a:ext uri="{FF2B5EF4-FFF2-40B4-BE49-F238E27FC236}">
                <a16:creationId xmlns:a16="http://schemas.microsoft.com/office/drawing/2014/main" id="{069AE06A-0FEF-920B-57FA-B684987603E7}"/>
              </a:ext>
            </a:extLst>
          </p:cNvPr>
          <p:cNvPicPr>
            <a:picLocks noChangeAspect="1"/>
          </p:cNvPicPr>
          <p:nvPr/>
        </p:nvPicPr>
        <p:blipFill>
          <a:blip r:embed="rId3"/>
          <a:stretch>
            <a:fillRect/>
          </a:stretch>
        </p:blipFill>
        <p:spPr>
          <a:xfrm>
            <a:off x="7191025" y="3890960"/>
            <a:ext cx="2742536" cy="1776415"/>
          </a:xfrm>
          <a:prstGeom prst="rect">
            <a:avLst/>
          </a:prstGeom>
        </p:spPr>
      </p:pic>
      <p:pic>
        <p:nvPicPr>
          <p:cNvPr id="1026" name="Picture 2" descr="Correct Tick Vector Images (over 27,000)">
            <a:extLst>
              <a:ext uri="{FF2B5EF4-FFF2-40B4-BE49-F238E27FC236}">
                <a16:creationId xmlns:a16="http://schemas.microsoft.com/office/drawing/2014/main" id="{3E0305DE-43F1-61A0-31C6-2BEEA6999BB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44150" y="1825625"/>
            <a:ext cx="1409700" cy="14097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Wrong Cross Images | Free Photos, PNG Stickers, Wallpapers ...">
            <a:extLst>
              <a:ext uri="{FF2B5EF4-FFF2-40B4-BE49-F238E27FC236}">
                <a16:creationId xmlns:a16="http://schemas.microsoft.com/office/drawing/2014/main" id="{26E5DFE4-DFA4-5760-3A19-4C4690CC348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94504" y="4071068"/>
            <a:ext cx="922352" cy="8587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9871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590</Words>
  <Application>Microsoft Office PowerPoint</Application>
  <PresentationFormat>Widescreen</PresentationFormat>
  <Paragraphs>26</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Google Sans</vt:lpstr>
      <vt:lpstr>Aptos</vt:lpstr>
      <vt:lpstr>Aptos Display</vt:lpstr>
      <vt:lpstr>Arial</vt:lpstr>
      <vt:lpstr>Arial</vt:lpstr>
      <vt:lpstr>Office Theme</vt:lpstr>
      <vt:lpstr>Categories of Vehicles</vt:lpstr>
      <vt:lpstr>By the end of the session, students will be able to:</vt:lpstr>
      <vt:lpstr>Heavy locomotive S. 185(1) RTA 1988</vt:lpstr>
      <vt:lpstr>Light locomotive S.185(1) RTA 1988</vt:lpstr>
      <vt:lpstr>Heavy Motor car S. 185(1) RTA 1988</vt:lpstr>
      <vt:lpstr>Motor car S. 185(1) RTA 1988</vt:lpstr>
      <vt:lpstr>Motorcycle S. 185(1) RTA 1988</vt:lpstr>
      <vt:lpstr>Motor Tractor S. 185(1) RTA 1988</vt:lpstr>
      <vt:lpstr>Invalid Carriage S. 185 RTA 1988</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Melanie Thomas</dc:creator>
  <cp:lastModifiedBy>Melanie Thomas</cp:lastModifiedBy>
  <cp:revision>4</cp:revision>
  <dcterms:created xsi:type="dcterms:W3CDTF">2024-09-13T14:20:46Z</dcterms:created>
  <dcterms:modified xsi:type="dcterms:W3CDTF">2026-01-28T16:16:55Z</dcterms:modified>
</cp:coreProperties>
</file>