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79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MD ARIFUL ISLAM</a:t>
            </a:r>
            <a:br>
              <a:rPr lang="en-GB" dirty="0"/>
            </a:br>
            <a:r>
              <a:rPr lang="en-GB" dirty="0"/>
              <a:t>ID: 2521549</a:t>
            </a:r>
            <a:br>
              <a:rPr lang="en-GB" dirty="0"/>
            </a:b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Course Name: Digital Forensics Analysis</a:t>
            </a:r>
            <a:endParaRPr dirty="0"/>
          </a:p>
          <a:p>
            <a:r>
              <a:rPr lang="en-GB" dirty="0"/>
              <a:t>Code: </a:t>
            </a:r>
            <a:r>
              <a:rPr dirty="0"/>
              <a:t>ACCA7031 </a:t>
            </a:r>
          </a:p>
          <a:p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Quantum Tech’s confidential QT-AI-2025 patent was suspected to have been stolen.</a:t>
            </a:r>
          </a:p>
          <a:p>
            <a:pPr>
              <a:spcAft>
                <a:spcPts val="1000"/>
              </a:spcAft>
              <a:defRPr sz="2400"/>
            </a:pPr>
            <a:r>
              <a:t>Primary suspect: Emma – senior engineer with legitimate access.</a:t>
            </a:r>
          </a:p>
          <a:p>
            <a:pPr>
              <a:spcAft>
                <a:spcPts val="1000"/>
              </a:spcAft>
              <a:defRPr sz="2400"/>
            </a:pPr>
            <a:r>
              <a:t>Joe – suspected intermediary.</a:t>
            </a:r>
          </a:p>
          <a:p>
            <a:pPr>
              <a:spcAft>
                <a:spcPts val="1000"/>
              </a:spcAft>
              <a:defRPr sz="2400"/>
            </a:pPr>
            <a:r>
              <a:t>Norman – suspected buyer.</a:t>
            </a:r>
          </a:p>
          <a:p>
            <a:pPr>
              <a:spcAft>
                <a:spcPts val="1000"/>
              </a:spcAft>
              <a:defRPr sz="2400"/>
            </a:pPr>
            <a:r>
              <a:t>Suspected transaction: £5 million.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Evidence Collected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Huawei P Smart</a:t>
            </a:r>
          </a:p>
          <a:p>
            <a:pPr>
              <a:spcAft>
                <a:spcPts val="1000"/>
              </a:spcAft>
              <a:defRPr sz="2400"/>
            </a:pPr>
            <a:r>
              <a:t>Nokia C2</a:t>
            </a:r>
          </a:p>
          <a:p>
            <a:pPr>
              <a:spcAft>
                <a:spcPts val="1000"/>
              </a:spcAft>
              <a:defRPr sz="2400"/>
            </a:pPr>
            <a:r>
              <a:t>Samsung Galaxy A13</a:t>
            </a:r>
          </a:p>
          <a:p>
            <a:pPr>
              <a:spcAft>
                <a:spcPts val="1000"/>
              </a:spcAft>
              <a:defRPr sz="2400"/>
            </a:pPr>
            <a:r>
              <a:t>Ulefone Note 14</a:t>
            </a:r>
          </a:p>
          <a:p>
            <a:pPr>
              <a:spcAft>
                <a:spcPts val="1000"/>
              </a:spcAft>
              <a:defRPr sz="2400"/>
            </a:pPr>
            <a:r>
              <a:t>Emma’s USB flash drive</a:t>
            </a:r>
          </a:p>
          <a:p>
            <a:pPr>
              <a:spcAft>
                <a:spcPts val="1000"/>
              </a:spcAft>
              <a:defRPr sz="2400"/>
            </a:pPr>
            <a:r>
              <a:t>Mobile extractions were SHA-256 verified.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Forensic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Identification → Preservation → Acquisition → Analysis → Reporting</a:t>
            </a:r>
          </a:p>
          <a:p>
            <a:pPr>
              <a:spcAft>
                <a:spcPts val="1000"/>
              </a:spcAft>
              <a:defRPr sz="2400"/>
            </a:pPr>
            <a:r>
              <a:t>Cellebrite Physical Analyzer</a:t>
            </a:r>
          </a:p>
          <a:p>
            <a:pPr>
              <a:spcAft>
                <a:spcPts val="1000"/>
              </a:spcAft>
              <a:defRPr sz="2400"/>
            </a:pPr>
            <a:r>
              <a:t>Cellebrite UFED</a:t>
            </a:r>
          </a:p>
          <a:p>
            <a:pPr>
              <a:spcAft>
                <a:spcPts val="1000"/>
              </a:spcAft>
              <a:defRPr sz="2400"/>
            </a:pPr>
            <a:r>
              <a:t>FTK Imager</a:t>
            </a:r>
          </a:p>
          <a:p>
            <a:pPr>
              <a:spcAft>
                <a:spcPts val="1000"/>
              </a:spcAft>
              <a:defRPr sz="2400"/>
            </a:pPr>
            <a:r>
              <a:t>Autopsy</a:t>
            </a:r>
          </a:p>
          <a:p>
            <a:pPr>
              <a:spcAft>
                <a:spcPts val="1000"/>
              </a:spcAft>
              <a:defRPr sz="2400"/>
            </a:pPr>
            <a:r>
              <a:t>Evidence integrity and chain of custody were maintained.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Huawei P Smart – Key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28,412 items extracted.</a:t>
            </a:r>
          </a:p>
          <a:p>
            <a:pPr>
              <a:spcAft>
                <a:spcPts val="1000"/>
              </a:spcAft>
              <a:defRPr sz="2400"/>
            </a:pPr>
            <a:r>
              <a:t>SHA-256 verified.</a:t>
            </a:r>
          </a:p>
          <a:p>
            <a:pPr>
              <a:spcAft>
                <a:spcPts val="1000"/>
              </a:spcAft>
              <a:defRPr sz="2400"/>
            </a:pPr>
            <a:r>
              <a:t>WhatsApp conversations with “Top-up”.</a:t>
            </a:r>
          </a:p>
          <a:p>
            <a:pPr>
              <a:spcAft>
                <a:spcPts val="1000"/>
              </a:spcAft>
              <a:defRPr sz="2400"/>
            </a:pPr>
            <a:r>
              <a:t>References to valuable proprietary AI technology.</a:t>
            </a:r>
          </a:p>
          <a:p>
            <a:pPr>
              <a:spcAft>
                <a:spcPts val="1000"/>
              </a:spcAft>
              <a:defRPr sz="2400"/>
            </a:pPr>
            <a:r>
              <a:t>£5 million deal discussed.</a:t>
            </a:r>
          </a:p>
          <a:p>
            <a:pPr>
              <a:spcAft>
                <a:spcPts val="1000"/>
              </a:spcAft>
              <a:defRPr sz="2400"/>
            </a:pPr>
            <a:r>
              <a:t>“Blueprint” transfer discussed, including transfer in smaller chunks.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Nokia C2 – Location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Android 11.</a:t>
            </a:r>
          </a:p>
          <a:p>
            <a:pPr>
              <a:spcAft>
                <a:spcPts val="1000"/>
              </a:spcAft>
              <a:defRPr sz="2400"/>
            </a:pPr>
            <a:r>
              <a:t>29 location-related entries.</a:t>
            </a:r>
          </a:p>
          <a:p>
            <a:pPr>
              <a:spcAft>
                <a:spcPts val="1000"/>
              </a:spcAft>
              <a:defRPr sz="2400"/>
            </a:pPr>
            <a:r>
              <a:t>UK location evidence.</a:t>
            </a:r>
          </a:p>
          <a:p>
            <a:pPr>
              <a:spcAft>
                <a:spcPts val="1000"/>
              </a:spcAft>
              <a:defRPr sz="2400"/>
            </a:pPr>
            <a:r>
              <a:t>Southern Africa location evidence.</a:t>
            </a:r>
          </a:p>
          <a:p>
            <a:pPr>
              <a:spcAft>
                <a:spcPts val="1000"/>
              </a:spcAft>
              <a:defRPr sz="2400"/>
            </a:pPr>
            <a:r>
              <a:t>GPS/EXIF and location-cache information.</a:t>
            </a:r>
          </a:p>
          <a:p>
            <a:pPr>
              <a:spcAft>
                <a:spcPts val="1000"/>
              </a:spcAft>
              <a:defRPr sz="2400"/>
            </a:pPr>
            <a:r>
              <a:t>Useful as supporting evidence when correlated with communications.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Samsung Galaxy A13 – Timeline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1,190 images.</a:t>
            </a:r>
          </a:p>
          <a:p>
            <a:pPr>
              <a:spcAft>
                <a:spcPts val="1000"/>
              </a:spcAft>
              <a:defRPr sz="2400"/>
            </a:pPr>
            <a:r>
              <a:t>Train-ticket photographs.</a:t>
            </a:r>
          </a:p>
          <a:p>
            <a:pPr>
              <a:spcAft>
                <a:spcPts val="1000"/>
              </a:spcAft>
              <a:defRPr sz="2400"/>
            </a:pPr>
            <a:r>
              <a:t>Flight itinerary evidence.</a:t>
            </a:r>
          </a:p>
          <a:p>
            <a:pPr>
              <a:spcAft>
                <a:spcPts val="1000"/>
              </a:spcAft>
              <a:defRPr sz="2400"/>
            </a:pPr>
            <a:r>
              <a:t>GPS/location events.</a:t>
            </a:r>
          </a:p>
          <a:p>
            <a:pPr>
              <a:spcAft>
                <a:spcPts val="1000"/>
              </a:spcAft>
              <a:defRPr sz="2400"/>
            </a:pPr>
            <a:r>
              <a:t>Activity across August, November and December 2024.</a:t>
            </a:r>
          </a:p>
          <a:p>
            <a:pPr>
              <a:spcAft>
                <a:spcPts val="1000"/>
              </a:spcAft>
              <a:defRPr sz="2400"/>
            </a:pPr>
            <a:r>
              <a:t>Travel evidence supports the wider communication timeline.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Ulefone + USB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Ulefone: little significant chat or media evidence.</a:t>
            </a:r>
          </a:p>
          <a:p>
            <a:pPr>
              <a:spcAft>
                <a:spcPts val="1000"/>
              </a:spcAft>
              <a:defRPr sz="2400"/>
            </a:pPr>
            <a:r>
              <a:t>USB contained QT-AI-2025 patent-related files.</a:t>
            </a:r>
          </a:p>
          <a:p>
            <a:pPr>
              <a:spcAft>
                <a:spcPts val="1000"/>
              </a:spcAft>
              <a:defRPr sz="2400"/>
            </a:pPr>
            <a:r>
              <a:t>Design specifications and blueprint identified.</a:t>
            </a:r>
          </a:p>
          <a:p>
            <a:pPr>
              <a:spcAft>
                <a:spcPts val="1000"/>
              </a:spcAft>
              <a:defRPr sz="2400"/>
            </a:pPr>
            <a:r>
              <a:t>Emma recorded as author / last saver in metadata.</a:t>
            </a:r>
          </a:p>
          <a:p>
            <a:pPr>
              <a:spcAft>
                <a:spcPts val="1000"/>
              </a:spcAft>
              <a:defRPr sz="2400"/>
            </a:pPr>
            <a:r>
              <a:t>Important modification date: 22 November 2024.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Reconstructed Timeline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15 Aug 2024 – Patent files created.</a:t>
            </a:r>
          </a:p>
          <a:p>
            <a:pPr>
              <a:spcAft>
                <a:spcPts val="1000"/>
              </a:spcAft>
              <a:defRPr sz="2400"/>
            </a:pPr>
            <a:r>
              <a:t>20–21 Aug – Initial contact / offer.</a:t>
            </a:r>
          </a:p>
          <a:p>
            <a:pPr>
              <a:spcAft>
                <a:spcPts val="1000"/>
              </a:spcAft>
              <a:defRPr sz="2400"/>
            </a:pPr>
            <a:r>
              <a:t>31 Aug – Train-ticket evidence.</a:t>
            </a:r>
          </a:p>
          <a:p>
            <a:pPr>
              <a:spcAft>
                <a:spcPts val="1000"/>
              </a:spcAft>
              <a:defRPr sz="2400"/>
            </a:pPr>
            <a:r>
              <a:t>20 Nov – Manchester meeting discussion.</a:t>
            </a:r>
          </a:p>
          <a:p>
            <a:pPr>
              <a:spcAft>
                <a:spcPts val="1000"/>
              </a:spcAft>
              <a:defRPr sz="2400"/>
            </a:pPr>
            <a:r>
              <a:t>22 Nov – Travel evidence + USB modification.</a:t>
            </a:r>
          </a:p>
          <a:p>
            <a:pPr>
              <a:spcAft>
                <a:spcPts val="1000"/>
              </a:spcAft>
              <a:defRPr sz="2400"/>
            </a:pPr>
            <a:r>
              <a:t>31 Jan 2025 – £5M / blueprint / “ghosts” discussion.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Suspect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Emma – Insider / suspected perpetrator</a:t>
            </a:r>
          </a:p>
          <a:p>
            <a:pPr>
              <a:spcAft>
                <a:spcPts val="1000"/>
              </a:spcAft>
              <a:defRPr sz="2400"/>
            </a:pPr>
            <a:r>
              <a:t>• Authorised access to patent.</a:t>
            </a:r>
          </a:p>
          <a:p>
            <a:pPr>
              <a:spcAft>
                <a:spcPts val="1000"/>
              </a:spcAft>
              <a:defRPr sz="2400"/>
            </a:pPr>
            <a:r>
              <a:t>• Patent files and USB evidence linked to her.</a:t>
            </a:r>
          </a:p>
          <a:p>
            <a:pPr>
              <a:spcAft>
                <a:spcPts val="1000"/>
              </a:spcAft>
              <a:defRPr sz="2400"/>
            </a:pPr>
            <a:r>
              <a:t>Joe – Intermediary</a:t>
            </a:r>
          </a:p>
          <a:p>
            <a:pPr>
              <a:spcAft>
                <a:spcPts val="1000"/>
              </a:spcAft>
              <a:defRPr sz="2400"/>
            </a:pPr>
            <a:r>
              <a:t>• Connected Emma and Norman.</a:t>
            </a:r>
          </a:p>
          <a:p>
            <a:pPr>
              <a:spcAft>
                <a:spcPts val="1000"/>
              </a:spcAft>
              <a:defRPr sz="2400"/>
            </a:pPr>
            <a:r>
              <a:t>Norman – Suspected buyer</a:t>
            </a:r>
          </a:p>
          <a:p>
            <a:pPr>
              <a:spcAft>
                <a:spcPts val="1000"/>
              </a:spcAft>
              <a:defRPr sz="2400"/>
            </a:pPr>
            <a:r>
              <a:t>• Negotiated purchase and blueprint transfer.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The evidence indicates:</a:t>
            </a:r>
          </a:p>
          <a:p>
            <a:pPr>
              <a:spcAft>
                <a:spcPts val="1000"/>
              </a:spcAft>
              <a:defRPr sz="2400"/>
            </a:pPr>
            <a:r>
              <a:t>• Intent – discussions about selling proprietary technology.</a:t>
            </a:r>
          </a:p>
          <a:p>
            <a:pPr>
              <a:spcAft>
                <a:spcPts val="1000"/>
              </a:spcAft>
              <a:defRPr sz="2400"/>
            </a:pPr>
            <a:r>
              <a:t>• Means – access to patent and related files.</a:t>
            </a:r>
          </a:p>
          <a:p>
            <a:pPr>
              <a:spcAft>
                <a:spcPts val="1000"/>
              </a:spcAft>
              <a:defRPr sz="2400"/>
            </a:pPr>
            <a:r>
              <a:t>• Opportunity – communications, meetings and travel.</a:t>
            </a:r>
          </a:p>
          <a:p>
            <a:pPr>
              <a:spcAft>
                <a:spcPts val="1000"/>
              </a:spcAft>
              <a:defRPr sz="2400"/>
            </a:pPr>
            <a:r>
              <a:t>• Supporting evidence – messages, locations, images and metadata.</a:t>
            </a:r>
          </a:p>
          <a:p>
            <a:pPr>
              <a:spcAft>
                <a:spcPts val="1000"/>
              </a:spcAft>
              <a:defRPr sz="2400"/>
            </a:pPr>
            <a:r>
              <a:t>The strength comes from correlating multiple independent sources.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 &amp; Closing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000"/>
              </a:spcAft>
              <a:defRPr sz="2400"/>
            </a:pPr>
            <a:r>
              <a:t>Review patent database access logs.</a:t>
            </a:r>
          </a:p>
          <a:p>
            <a:pPr>
              <a:spcAft>
                <a:spcPts val="1000"/>
              </a:spcAft>
              <a:defRPr sz="2400"/>
            </a:pPr>
            <a:r>
              <a:t>Implement Data Loss Prevention (DLP).</a:t>
            </a:r>
          </a:p>
          <a:p>
            <a:pPr>
              <a:spcAft>
                <a:spcPts val="1000"/>
              </a:spcAft>
              <a:defRPr sz="2400"/>
            </a:pPr>
            <a:r>
              <a:t>Monitor USB transfers of sensitive files.</a:t>
            </a:r>
          </a:p>
          <a:p>
            <a:pPr>
              <a:spcAft>
                <a:spcPts val="1000"/>
              </a:spcAft>
              <a:defRPr sz="2400"/>
            </a:pPr>
            <a:r>
              <a:t>Improve insider-threat training.</a:t>
            </a:r>
          </a:p>
          <a:p>
            <a:pPr>
              <a:spcAft>
                <a:spcPts val="1000"/>
              </a:spcAft>
              <a:defRPr sz="2400"/>
            </a:pPr>
            <a:r>
              <a:t>Further investigate telecommunications and payment records.</a:t>
            </a:r>
          </a:p>
          <a:p>
            <a:pPr>
              <a:spcAft>
                <a:spcPts val="1000"/>
              </a:spcAft>
              <a:defRPr sz="2400"/>
            </a:pPr>
            <a:r>
              <a:t>Thank you – Questions?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89920" y="644652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12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476</Words>
  <Application>Microsoft Office PowerPoint</Application>
  <PresentationFormat>Widescreen</PresentationFormat>
  <Paragraphs>91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 MD ARIFUL ISLAM ID: 2521549 </vt:lpstr>
      <vt:lpstr>Case Background</vt:lpstr>
      <vt:lpstr>Evidence Collected</vt:lpstr>
      <vt:lpstr>Forensic Methodology</vt:lpstr>
      <vt:lpstr>Huawei P Smart – Key Evidence</vt:lpstr>
      <vt:lpstr>Nokia C2 – Location Evidence</vt:lpstr>
      <vt:lpstr>Samsung Galaxy A13 – Timeline Evidence</vt:lpstr>
      <vt:lpstr>Ulefone + USB Evidence</vt:lpstr>
      <vt:lpstr>Reconstructed Timeline</vt:lpstr>
      <vt:lpstr>Suspect Roles</vt:lpstr>
      <vt:lpstr>Conclusion</vt:lpstr>
      <vt:lpstr>Recommendations &amp; Closing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md islam</cp:lastModifiedBy>
  <cp:revision>2</cp:revision>
  <dcterms:created xsi:type="dcterms:W3CDTF">2013-01-27T09:14:16Z</dcterms:created>
  <dcterms:modified xsi:type="dcterms:W3CDTF">2026-08-09T18:35:54Z</dcterms:modified>
  <cp:category/>
</cp:coreProperties>
</file>