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4.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63" r:id="rId2"/>
    <p:sldMasterId id="2147483668" r:id="rId3"/>
    <p:sldMasterId id="2147483669" r:id="rId4"/>
    <p:sldMasterId id="2147483778" r:id="rId5"/>
  </p:sldMasterIdLst>
  <p:notesMasterIdLst>
    <p:notesMasterId r:id="rId88"/>
  </p:notesMasterIdLst>
  <p:sldIdLst>
    <p:sldId id="257" r:id="rId6"/>
    <p:sldId id="455" r:id="rId7"/>
    <p:sldId id="337" r:id="rId8"/>
    <p:sldId id="336" r:id="rId9"/>
    <p:sldId id="298" r:id="rId10"/>
    <p:sldId id="427" r:id="rId11"/>
    <p:sldId id="397" r:id="rId12"/>
    <p:sldId id="428" r:id="rId13"/>
    <p:sldId id="340" r:id="rId14"/>
    <p:sldId id="316" r:id="rId15"/>
    <p:sldId id="429" r:id="rId16"/>
    <p:sldId id="342" r:id="rId17"/>
    <p:sldId id="399" r:id="rId18"/>
    <p:sldId id="398" r:id="rId19"/>
    <p:sldId id="430" r:id="rId20"/>
    <p:sldId id="400" r:id="rId21"/>
    <p:sldId id="344" r:id="rId22"/>
    <p:sldId id="345" r:id="rId23"/>
    <p:sldId id="431" r:id="rId24"/>
    <p:sldId id="432" r:id="rId25"/>
    <p:sldId id="433" r:id="rId26"/>
    <p:sldId id="434" r:id="rId27"/>
    <p:sldId id="353" r:id="rId28"/>
    <p:sldId id="380" r:id="rId29"/>
    <p:sldId id="381" r:id="rId30"/>
    <p:sldId id="435" r:id="rId31"/>
    <p:sldId id="382" r:id="rId32"/>
    <p:sldId id="384" r:id="rId33"/>
    <p:sldId id="404" r:id="rId34"/>
    <p:sldId id="456" r:id="rId35"/>
    <p:sldId id="457" r:id="rId36"/>
    <p:sldId id="405" r:id="rId37"/>
    <p:sldId id="379" r:id="rId38"/>
    <p:sldId id="356" r:id="rId39"/>
    <p:sldId id="359" r:id="rId40"/>
    <p:sldId id="357" r:id="rId41"/>
    <p:sldId id="358" r:id="rId42"/>
    <p:sldId id="406" r:id="rId43"/>
    <p:sldId id="360" r:id="rId44"/>
    <p:sldId id="436" r:id="rId45"/>
    <p:sldId id="289" r:id="rId46"/>
    <p:sldId id="362" r:id="rId47"/>
    <p:sldId id="363" r:id="rId48"/>
    <p:sldId id="437" r:id="rId49"/>
    <p:sldId id="331" r:id="rId50"/>
    <p:sldId id="408" r:id="rId51"/>
    <p:sldId id="409" r:id="rId52"/>
    <p:sldId id="438" r:id="rId53"/>
    <p:sldId id="439" r:id="rId54"/>
    <p:sldId id="410" r:id="rId55"/>
    <p:sldId id="322" r:id="rId56"/>
    <p:sldId id="365" r:id="rId57"/>
    <p:sldId id="334" r:id="rId58"/>
    <p:sldId id="367" r:id="rId59"/>
    <p:sldId id="440" r:id="rId60"/>
    <p:sldId id="441" r:id="rId61"/>
    <p:sldId id="411" r:id="rId62"/>
    <p:sldId id="412" r:id="rId63"/>
    <p:sldId id="442" r:id="rId64"/>
    <p:sldId id="401" r:id="rId65"/>
    <p:sldId id="443" r:id="rId66"/>
    <p:sldId id="372" r:id="rId67"/>
    <p:sldId id="366" r:id="rId68"/>
    <p:sldId id="374" r:id="rId69"/>
    <p:sldId id="375" r:id="rId70"/>
    <p:sldId id="420" r:id="rId71"/>
    <p:sldId id="444" r:id="rId72"/>
    <p:sldId id="415" r:id="rId73"/>
    <p:sldId id="416" r:id="rId74"/>
    <p:sldId id="445" r:id="rId75"/>
    <p:sldId id="421" r:id="rId76"/>
    <p:sldId id="446" r:id="rId77"/>
    <p:sldId id="447" r:id="rId78"/>
    <p:sldId id="448" r:id="rId79"/>
    <p:sldId id="449" r:id="rId80"/>
    <p:sldId id="450" r:id="rId81"/>
    <p:sldId id="451" r:id="rId82"/>
    <p:sldId id="452" r:id="rId83"/>
    <p:sldId id="454" r:id="rId84"/>
    <p:sldId id="453" r:id="rId85"/>
    <p:sldId id="391" r:id="rId86"/>
    <p:sldId id="300" r:id="rId87"/>
  </p:sldIdLst>
  <p:sldSz cx="9144000" cy="6858000" type="screen4x3"/>
  <p:notesSz cx="6669088" cy="9753600"/>
  <p:custDataLst>
    <p:tags r:id="rId89"/>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58633" autoAdjust="0"/>
  </p:normalViewPr>
  <p:slideViewPr>
    <p:cSldViewPr snapToGrid="0" snapToObjects="1">
      <p:cViewPr varScale="1">
        <p:scale>
          <a:sx n="65" d="100"/>
          <a:sy n="65" d="100"/>
        </p:scale>
        <p:origin x="2550" y="7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tags" Target="tags/tag1.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5.xml"/><Relationship Id="rId90" Type="http://schemas.openxmlformats.org/officeDocument/2006/relationships/presProps" Target="pres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notesMaster" Target="notesMasters/notesMaster1.xml"/><Relationship Id="rId9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heme" Target="theme/theme1.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09-17T11:26:00.416" v="72" actId="20577"/>
      <pc:docMkLst>
        <pc:docMk/>
      </pc:docMkLst>
      <pc:sldChg chg="modNotesTx">
        <pc:chgData name="Alison Rees-Edwards" userId="6ddc9a34-5fd4-438d-87b4-9c8b83b97512" providerId="ADAL" clId="{7949757A-AD69-4126-B2D1-7959911563A1}" dt="2026-09-17T11:24:12.292" v="33" actId="20577"/>
        <pc:sldMkLst>
          <pc:docMk/>
          <pc:sldMk cId="346489351" sldId="289"/>
        </pc:sldMkLst>
      </pc:sldChg>
      <pc:sldChg chg="modNotesTx">
        <pc:chgData name="Alison Rees-Edwards" userId="6ddc9a34-5fd4-438d-87b4-9c8b83b97512" providerId="ADAL" clId="{7949757A-AD69-4126-B2D1-7959911563A1}" dt="2026-09-17T11:22:33.625" v="1" actId="6549"/>
        <pc:sldMkLst>
          <pc:docMk/>
          <pc:sldMk cId="1687858159" sldId="298"/>
        </pc:sldMkLst>
      </pc:sldChg>
      <pc:sldChg chg="modNotesTx">
        <pc:chgData name="Alison Rees-Edwards" userId="6ddc9a34-5fd4-438d-87b4-9c8b83b97512" providerId="ADAL" clId="{7949757A-AD69-4126-B2D1-7959911563A1}" dt="2026-09-17T11:22:51.176" v="6" actId="6549"/>
        <pc:sldMkLst>
          <pc:docMk/>
          <pc:sldMk cId="1302559865" sldId="316"/>
        </pc:sldMkLst>
      </pc:sldChg>
      <pc:sldChg chg="modNotesTx">
        <pc:chgData name="Alison Rees-Edwards" userId="6ddc9a34-5fd4-438d-87b4-9c8b83b97512" providerId="ADAL" clId="{7949757A-AD69-4126-B2D1-7959911563A1}" dt="2026-09-17T11:24:34.118" v="41" actId="20577"/>
        <pc:sldMkLst>
          <pc:docMk/>
          <pc:sldMk cId="2642608161" sldId="322"/>
        </pc:sldMkLst>
      </pc:sldChg>
      <pc:sldChg chg="modNotesTx">
        <pc:chgData name="Alison Rees-Edwards" userId="6ddc9a34-5fd4-438d-87b4-9c8b83b97512" providerId="ADAL" clId="{7949757A-AD69-4126-B2D1-7959911563A1}" dt="2026-09-17T11:24:20.060" v="36" actId="20577"/>
        <pc:sldMkLst>
          <pc:docMk/>
          <pc:sldMk cId="2580044459" sldId="331"/>
        </pc:sldMkLst>
      </pc:sldChg>
      <pc:sldChg chg="modNotesTx">
        <pc:chgData name="Alison Rees-Edwards" userId="6ddc9a34-5fd4-438d-87b4-9c8b83b97512" providerId="ADAL" clId="{7949757A-AD69-4126-B2D1-7959911563A1}" dt="2026-09-17T11:24:38.145" v="42" actId="20577"/>
        <pc:sldMkLst>
          <pc:docMk/>
          <pc:sldMk cId="3183199038" sldId="334"/>
        </pc:sldMkLst>
      </pc:sldChg>
      <pc:sldChg chg="modNotesTx">
        <pc:chgData name="Alison Rees-Edwards" userId="6ddc9a34-5fd4-438d-87b4-9c8b83b97512" providerId="ADAL" clId="{7949757A-AD69-4126-B2D1-7959911563A1}" dt="2026-09-17T11:22:56.137" v="8" actId="6549"/>
        <pc:sldMkLst>
          <pc:docMk/>
          <pc:sldMk cId="1642627582" sldId="342"/>
        </pc:sldMkLst>
      </pc:sldChg>
      <pc:sldChg chg="modNotesTx">
        <pc:chgData name="Alison Rees-Edwards" userId="6ddc9a34-5fd4-438d-87b4-9c8b83b97512" providerId="ADAL" clId="{7949757A-AD69-4126-B2D1-7959911563A1}" dt="2026-09-17T11:23:16.261" v="16" actId="6549"/>
        <pc:sldMkLst>
          <pc:docMk/>
          <pc:sldMk cId="4044527789" sldId="344"/>
        </pc:sldMkLst>
      </pc:sldChg>
      <pc:sldChg chg="modNotesTx">
        <pc:chgData name="Alison Rees-Edwards" userId="6ddc9a34-5fd4-438d-87b4-9c8b83b97512" providerId="ADAL" clId="{7949757A-AD69-4126-B2D1-7959911563A1}" dt="2026-09-17T11:23:18.526" v="17" actId="20577"/>
        <pc:sldMkLst>
          <pc:docMk/>
          <pc:sldMk cId="2186775891" sldId="345"/>
        </pc:sldMkLst>
      </pc:sldChg>
      <pc:sldChg chg="modNotesTx">
        <pc:chgData name="Alison Rees-Edwards" userId="6ddc9a34-5fd4-438d-87b4-9c8b83b97512" providerId="ADAL" clId="{7949757A-AD69-4126-B2D1-7959911563A1}" dt="2026-09-17T11:23:57.366" v="29" actId="20577"/>
        <pc:sldMkLst>
          <pc:docMk/>
          <pc:sldMk cId="2626329991" sldId="356"/>
        </pc:sldMkLst>
      </pc:sldChg>
      <pc:sldChg chg="modNotesTx">
        <pc:chgData name="Alison Rees-Edwards" userId="6ddc9a34-5fd4-438d-87b4-9c8b83b97512" providerId="ADAL" clId="{7949757A-AD69-4126-B2D1-7959911563A1}" dt="2026-09-17T11:24:02.565" v="31" actId="20577"/>
        <pc:sldMkLst>
          <pc:docMk/>
          <pc:sldMk cId="2700867127" sldId="357"/>
        </pc:sldMkLst>
      </pc:sldChg>
      <pc:sldChg chg="modNotesTx">
        <pc:chgData name="Alison Rees-Edwards" userId="6ddc9a34-5fd4-438d-87b4-9c8b83b97512" providerId="ADAL" clId="{7949757A-AD69-4126-B2D1-7959911563A1}" dt="2026-09-17T11:24:05.499" v="32" actId="20577"/>
        <pc:sldMkLst>
          <pc:docMk/>
          <pc:sldMk cId="444803389" sldId="358"/>
        </pc:sldMkLst>
      </pc:sldChg>
      <pc:sldChg chg="modNotesTx">
        <pc:chgData name="Alison Rees-Edwards" userId="6ddc9a34-5fd4-438d-87b4-9c8b83b97512" providerId="ADAL" clId="{7949757A-AD69-4126-B2D1-7959911563A1}" dt="2026-09-17T11:24:00.075" v="30" actId="20577"/>
        <pc:sldMkLst>
          <pc:docMk/>
          <pc:sldMk cId="3323346603" sldId="359"/>
        </pc:sldMkLst>
      </pc:sldChg>
      <pc:sldChg chg="modNotesTx">
        <pc:chgData name="Alison Rees-Edwards" userId="6ddc9a34-5fd4-438d-87b4-9c8b83b97512" providerId="ADAL" clId="{7949757A-AD69-4126-B2D1-7959911563A1}" dt="2026-09-17T11:24:15.928" v="34" actId="20577"/>
        <pc:sldMkLst>
          <pc:docMk/>
          <pc:sldMk cId="3908075597" sldId="363"/>
        </pc:sldMkLst>
      </pc:sldChg>
      <pc:sldChg chg="modNotesTx">
        <pc:chgData name="Alison Rees-Edwards" userId="6ddc9a34-5fd4-438d-87b4-9c8b83b97512" providerId="ADAL" clId="{7949757A-AD69-4126-B2D1-7959911563A1}" dt="2026-09-17T11:25:06.171" v="51" actId="20577"/>
        <pc:sldMkLst>
          <pc:docMk/>
          <pc:sldMk cId="3210179679" sldId="366"/>
        </pc:sldMkLst>
      </pc:sldChg>
      <pc:sldChg chg="modNotesTx">
        <pc:chgData name="Alison Rees-Edwards" userId="6ddc9a34-5fd4-438d-87b4-9c8b83b97512" providerId="ADAL" clId="{7949757A-AD69-4126-B2D1-7959911563A1}" dt="2026-09-17T11:24:40.769" v="43" actId="20577"/>
        <pc:sldMkLst>
          <pc:docMk/>
          <pc:sldMk cId="250460757" sldId="367"/>
        </pc:sldMkLst>
      </pc:sldChg>
      <pc:sldChg chg="modNotesTx">
        <pc:chgData name="Alison Rees-Edwards" userId="6ddc9a34-5fd4-438d-87b4-9c8b83b97512" providerId="ADAL" clId="{7949757A-AD69-4126-B2D1-7959911563A1}" dt="2026-09-17T11:25:08.533" v="52" actId="20577"/>
        <pc:sldMkLst>
          <pc:docMk/>
          <pc:sldMk cId="1199993309" sldId="374"/>
        </pc:sldMkLst>
      </pc:sldChg>
      <pc:sldChg chg="modNotesTx">
        <pc:chgData name="Alison Rees-Edwards" userId="6ddc9a34-5fd4-438d-87b4-9c8b83b97512" providerId="ADAL" clId="{7949757A-AD69-4126-B2D1-7959911563A1}" dt="2026-09-17T11:25:11.203" v="53" actId="20577"/>
        <pc:sldMkLst>
          <pc:docMk/>
          <pc:sldMk cId="3710653015" sldId="375"/>
        </pc:sldMkLst>
      </pc:sldChg>
      <pc:sldChg chg="modNotesTx">
        <pc:chgData name="Alison Rees-Edwards" userId="6ddc9a34-5fd4-438d-87b4-9c8b83b97512" providerId="ADAL" clId="{7949757A-AD69-4126-B2D1-7959911563A1}" dt="2026-09-17T11:23:32.437" v="21" actId="20577"/>
        <pc:sldMkLst>
          <pc:docMk/>
          <pc:sldMk cId="1678437779" sldId="380"/>
        </pc:sldMkLst>
      </pc:sldChg>
      <pc:sldChg chg="modNotesTx">
        <pc:chgData name="Alison Rees-Edwards" userId="6ddc9a34-5fd4-438d-87b4-9c8b83b97512" providerId="ADAL" clId="{7949757A-AD69-4126-B2D1-7959911563A1}" dt="2026-09-17T11:23:35.082" v="22" actId="20577"/>
        <pc:sldMkLst>
          <pc:docMk/>
          <pc:sldMk cId="2807706319" sldId="381"/>
        </pc:sldMkLst>
      </pc:sldChg>
      <pc:sldChg chg="modNotesTx">
        <pc:chgData name="Alison Rees-Edwards" userId="6ddc9a34-5fd4-438d-87b4-9c8b83b97512" providerId="ADAL" clId="{7949757A-AD69-4126-B2D1-7959911563A1}" dt="2026-09-17T11:23:40.282" v="24" actId="20577"/>
        <pc:sldMkLst>
          <pc:docMk/>
          <pc:sldMk cId="288359567" sldId="382"/>
        </pc:sldMkLst>
      </pc:sldChg>
      <pc:sldChg chg="modNotesTx">
        <pc:chgData name="Alison Rees-Edwards" userId="6ddc9a34-5fd4-438d-87b4-9c8b83b97512" providerId="ADAL" clId="{7949757A-AD69-4126-B2D1-7959911563A1}" dt="2026-09-17T11:23:42.930" v="25" actId="20577"/>
        <pc:sldMkLst>
          <pc:docMk/>
          <pc:sldMk cId="91854486" sldId="384"/>
        </pc:sldMkLst>
      </pc:sldChg>
      <pc:sldChg chg="modNotesTx">
        <pc:chgData name="Alison Rees-Edwards" userId="6ddc9a34-5fd4-438d-87b4-9c8b83b97512" providerId="ADAL" clId="{7949757A-AD69-4126-B2D1-7959911563A1}" dt="2026-09-17T11:26:00.416" v="72" actId="20577"/>
        <pc:sldMkLst>
          <pc:docMk/>
          <pc:sldMk cId="639502540" sldId="391"/>
        </pc:sldMkLst>
      </pc:sldChg>
      <pc:sldChg chg="modNotesTx">
        <pc:chgData name="Alison Rees-Edwards" userId="6ddc9a34-5fd4-438d-87b4-9c8b83b97512" providerId="ADAL" clId="{7949757A-AD69-4126-B2D1-7959911563A1}" dt="2026-09-17T11:22:43.471" v="4" actId="6549"/>
        <pc:sldMkLst>
          <pc:docMk/>
          <pc:sldMk cId="2192374540" sldId="397"/>
        </pc:sldMkLst>
      </pc:sldChg>
      <pc:sldChg chg="modNotesTx">
        <pc:chgData name="Alison Rees-Edwards" userId="6ddc9a34-5fd4-438d-87b4-9c8b83b97512" providerId="ADAL" clId="{7949757A-AD69-4126-B2D1-7959911563A1}" dt="2026-09-17T11:23:04.240" v="11" actId="6549"/>
        <pc:sldMkLst>
          <pc:docMk/>
          <pc:sldMk cId="3546209448" sldId="398"/>
        </pc:sldMkLst>
      </pc:sldChg>
      <pc:sldChg chg="modNotesTx">
        <pc:chgData name="Alison Rees-Edwards" userId="6ddc9a34-5fd4-438d-87b4-9c8b83b97512" providerId="ADAL" clId="{7949757A-AD69-4126-B2D1-7959911563A1}" dt="2026-09-17T11:23:00.671" v="10" actId="6549"/>
        <pc:sldMkLst>
          <pc:docMk/>
          <pc:sldMk cId="537527359" sldId="399"/>
        </pc:sldMkLst>
      </pc:sldChg>
      <pc:sldChg chg="modNotesTx">
        <pc:chgData name="Alison Rees-Edwards" userId="6ddc9a34-5fd4-438d-87b4-9c8b83b97512" providerId="ADAL" clId="{7949757A-AD69-4126-B2D1-7959911563A1}" dt="2026-09-17T11:23:12.759" v="15" actId="20577"/>
        <pc:sldMkLst>
          <pc:docMk/>
          <pc:sldMk cId="4189164968" sldId="400"/>
        </pc:sldMkLst>
      </pc:sldChg>
      <pc:sldChg chg="modNotesTx">
        <pc:chgData name="Alison Rees-Edwards" userId="6ddc9a34-5fd4-438d-87b4-9c8b83b97512" providerId="ADAL" clId="{7949757A-AD69-4126-B2D1-7959911563A1}" dt="2026-09-17T11:25:00.121" v="49" actId="20577"/>
        <pc:sldMkLst>
          <pc:docMk/>
          <pc:sldMk cId="3755748843" sldId="401"/>
        </pc:sldMkLst>
      </pc:sldChg>
      <pc:sldChg chg="modNotesTx">
        <pc:chgData name="Alison Rees-Edwards" userId="6ddc9a34-5fd4-438d-87b4-9c8b83b97512" providerId="ADAL" clId="{7949757A-AD69-4126-B2D1-7959911563A1}" dt="2026-09-17T11:23:46.377" v="26" actId="20577"/>
        <pc:sldMkLst>
          <pc:docMk/>
          <pc:sldMk cId="2437663000" sldId="404"/>
        </pc:sldMkLst>
      </pc:sldChg>
      <pc:sldChg chg="modNotesTx">
        <pc:chgData name="Alison Rees-Edwards" userId="6ddc9a34-5fd4-438d-87b4-9c8b83b97512" providerId="ADAL" clId="{7949757A-AD69-4126-B2D1-7959911563A1}" dt="2026-09-17T11:24:23.854" v="37" actId="20577"/>
        <pc:sldMkLst>
          <pc:docMk/>
          <pc:sldMk cId="4176286882" sldId="409"/>
        </pc:sldMkLst>
      </pc:sldChg>
      <pc:sldChg chg="modNotesTx">
        <pc:chgData name="Alison Rees-Edwards" userId="6ddc9a34-5fd4-438d-87b4-9c8b83b97512" providerId="ADAL" clId="{7949757A-AD69-4126-B2D1-7959911563A1}" dt="2026-09-17T11:24:31.170" v="40" actId="20577"/>
        <pc:sldMkLst>
          <pc:docMk/>
          <pc:sldMk cId="1379377642" sldId="410"/>
        </pc:sldMkLst>
      </pc:sldChg>
      <pc:sldChg chg="modNotesTx">
        <pc:chgData name="Alison Rees-Edwards" userId="6ddc9a34-5fd4-438d-87b4-9c8b83b97512" providerId="ADAL" clId="{7949757A-AD69-4126-B2D1-7959911563A1}" dt="2026-09-17T11:24:49.268" v="46" actId="20577"/>
        <pc:sldMkLst>
          <pc:docMk/>
          <pc:sldMk cId="2915051028" sldId="411"/>
        </pc:sldMkLst>
      </pc:sldChg>
      <pc:sldChg chg="modNotesTx">
        <pc:chgData name="Alison Rees-Edwards" userId="6ddc9a34-5fd4-438d-87b4-9c8b83b97512" providerId="ADAL" clId="{7949757A-AD69-4126-B2D1-7959911563A1}" dt="2026-09-17T11:24:51.524" v="47" actId="20577"/>
        <pc:sldMkLst>
          <pc:docMk/>
          <pc:sldMk cId="3599291942" sldId="412"/>
        </pc:sldMkLst>
      </pc:sldChg>
      <pc:sldChg chg="modNotesTx">
        <pc:chgData name="Alison Rees-Edwards" userId="6ddc9a34-5fd4-438d-87b4-9c8b83b97512" providerId="ADAL" clId="{7949757A-AD69-4126-B2D1-7959911563A1}" dt="2026-09-17T11:25:18.982" v="56" actId="20577"/>
        <pc:sldMkLst>
          <pc:docMk/>
          <pc:sldMk cId="2765424140" sldId="415"/>
        </pc:sldMkLst>
      </pc:sldChg>
      <pc:sldChg chg="modNotesTx">
        <pc:chgData name="Alison Rees-Edwards" userId="6ddc9a34-5fd4-438d-87b4-9c8b83b97512" providerId="ADAL" clId="{7949757A-AD69-4126-B2D1-7959911563A1}" dt="2026-09-17T11:25:21.834" v="57" actId="20577"/>
        <pc:sldMkLst>
          <pc:docMk/>
          <pc:sldMk cId="4073283752" sldId="416"/>
        </pc:sldMkLst>
      </pc:sldChg>
      <pc:sldChg chg="modNotesTx">
        <pc:chgData name="Alison Rees-Edwards" userId="6ddc9a34-5fd4-438d-87b4-9c8b83b97512" providerId="ADAL" clId="{7949757A-AD69-4126-B2D1-7959911563A1}" dt="2026-09-17T11:25:13.157" v="54" actId="20577"/>
        <pc:sldMkLst>
          <pc:docMk/>
          <pc:sldMk cId="527587628" sldId="420"/>
        </pc:sldMkLst>
      </pc:sldChg>
      <pc:sldChg chg="modNotesTx">
        <pc:chgData name="Alison Rees-Edwards" userId="6ddc9a34-5fd4-438d-87b4-9c8b83b97512" providerId="ADAL" clId="{7949757A-AD69-4126-B2D1-7959911563A1}" dt="2026-09-17T11:25:30.857" v="61" actId="20577"/>
        <pc:sldMkLst>
          <pc:docMk/>
          <pc:sldMk cId="676932632" sldId="421"/>
        </pc:sldMkLst>
      </pc:sldChg>
      <pc:sldChg chg="modNotesTx">
        <pc:chgData name="Alison Rees-Edwards" userId="6ddc9a34-5fd4-438d-87b4-9c8b83b97512" providerId="ADAL" clId="{7949757A-AD69-4126-B2D1-7959911563A1}" dt="2026-09-17T11:22:37.452" v="2" actId="6549"/>
        <pc:sldMkLst>
          <pc:docMk/>
          <pc:sldMk cId="4082180697" sldId="427"/>
        </pc:sldMkLst>
      </pc:sldChg>
      <pc:sldChg chg="modNotesTx">
        <pc:chgData name="Alison Rees-Edwards" userId="6ddc9a34-5fd4-438d-87b4-9c8b83b97512" providerId="ADAL" clId="{7949757A-AD69-4126-B2D1-7959911563A1}" dt="2026-09-17T11:22:45.547" v="5" actId="6549"/>
        <pc:sldMkLst>
          <pc:docMk/>
          <pc:sldMk cId="3924223173" sldId="428"/>
        </pc:sldMkLst>
      </pc:sldChg>
      <pc:sldChg chg="modNotesTx">
        <pc:chgData name="Alison Rees-Edwards" userId="6ddc9a34-5fd4-438d-87b4-9c8b83b97512" providerId="ADAL" clId="{7949757A-AD69-4126-B2D1-7959911563A1}" dt="2026-09-17T11:22:53.378" v="7" actId="6549"/>
        <pc:sldMkLst>
          <pc:docMk/>
          <pc:sldMk cId="3586886241" sldId="429"/>
        </pc:sldMkLst>
      </pc:sldChg>
      <pc:sldChg chg="modNotesTx">
        <pc:chgData name="Alison Rees-Edwards" userId="6ddc9a34-5fd4-438d-87b4-9c8b83b97512" providerId="ADAL" clId="{7949757A-AD69-4126-B2D1-7959911563A1}" dt="2026-09-17T11:23:07.100" v="12" actId="6549"/>
        <pc:sldMkLst>
          <pc:docMk/>
          <pc:sldMk cId="2464979482" sldId="430"/>
        </pc:sldMkLst>
      </pc:sldChg>
      <pc:sldChg chg="modNotesTx">
        <pc:chgData name="Alison Rees-Edwards" userId="6ddc9a34-5fd4-438d-87b4-9c8b83b97512" providerId="ADAL" clId="{7949757A-AD69-4126-B2D1-7959911563A1}" dt="2026-09-17T11:23:22.176" v="18" actId="20577"/>
        <pc:sldMkLst>
          <pc:docMk/>
          <pc:sldMk cId="475046694" sldId="431"/>
        </pc:sldMkLst>
      </pc:sldChg>
      <pc:sldChg chg="modNotesTx">
        <pc:chgData name="Alison Rees-Edwards" userId="6ddc9a34-5fd4-438d-87b4-9c8b83b97512" providerId="ADAL" clId="{7949757A-AD69-4126-B2D1-7959911563A1}" dt="2026-09-17T11:23:24.667" v="19" actId="20577"/>
        <pc:sldMkLst>
          <pc:docMk/>
          <pc:sldMk cId="926016197" sldId="432"/>
        </pc:sldMkLst>
      </pc:sldChg>
      <pc:sldChg chg="modNotesTx">
        <pc:chgData name="Alison Rees-Edwards" userId="6ddc9a34-5fd4-438d-87b4-9c8b83b97512" providerId="ADAL" clId="{7949757A-AD69-4126-B2D1-7959911563A1}" dt="2026-09-17T11:23:26.856" v="20" actId="20577"/>
        <pc:sldMkLst>
          <pc:docMk/>
          <pc:sldMk cId="747518991" sldId="433"/>
        </pc:sldMkLst>
      </pc:sldChg>
      <pc:sldChg chg="modNotesTx">
        <pc:chgData name="Alison Rees-Edwards" userId="6ddc9a34-5fd4-438d-87b4-9c8b83b97512" providerId="ADAL" clId="{7949757A-AD69-4126-B2D1-7959911563A1}" dt="2026-09-17T11:23:37.470" v="23" actId="20577"/>
        <pc:sldMkLst>
          <pc:docMk/>
          <pc:sldMk cId="1541988943" sldId="435"/>
        </pc:sldMkLst>
      </pc:sldChg>
      <pc:sldChg chg="modNotesTx">
        <pc:chgData name="Alison Rees-Edwards" userId="6ddc9a34-5fd4-438d-87b4-9c8b83b97512" providerId="ADAL" clId="{7949757A-AD69-4126-B2D1-7959911563A1}" dt="2026-09-17T11:24:18.098" v="35" actId="20577"/>
        <pc:sldMkLst>
          <pc:docMk/>
          <pc:sldMk cId="697990443" sldId="437"/>
        </pc:sldMkLst>
      </pc:sldChg>
      <pc:sldChg chg="modNotesTx">
        <pc:chgData name="Alison Rees-Edwards" userId="6ddc9a34-5fd4-438d-87b4-9c8b83b97512" providerId="ADAL" clId="{7949757A-AD69-4126-B2D1-7959911563A1}" dt="2026-09-17T11:24:26.141" v="38" actId="20577"/>
        <pc:sldMkLst>
          <pc:docMk/>
          <pc:sldMk cId="2873459941" sldId="438"/>
        </pc:sldMkLst>
      </pc:sldChg>
      <pc:sldChg chg="modNotesTx">
        <pc:chgData name="Alison Rees-Edwards" userId="6ddc9a34-5fd4-438d-87b4-9c8b83b97512" providerId="ADAL" clId="{7949757A-AD69-4126-B2D1-7959911563A1}" dt="2026-09-17T11:24:29.130" v="39" actId="20577"/>
        <pc:sldMkLst>
          <pc:docMk/>
          <pc:sldMk cId="1662122037" sldId="439"/>
        </pc:sldMkLst>
      </pc:sldChg>
      <pc:sldChg chg="modNotesTx">
        <pc:chgData name="Alison Rees-Edwards" userId="6ddc9a34-5fd4-438d-87b4-9c8b83b97512" providerId="ADAL" clId="{7949757A-AD69-4126-B2D1-7959911563A1}" dt="2026-09-17T11:24:44.430" v="44" actId="20577"/>
        <pc:sldMkLst>
          <pc:docMk/>
          <pc:sldMk cId="1138386240" sldId="440"/>
        </pc:sldMkLst>
      </pc:sldChg>
      <pc:sldChg chg="modNotesTx">
        <pc:chgData name="Alison Rees-Edwards" userId="6ddc9a34-5fd4-438d-87b4-9c8b83b97512" providerId="ADAL" clId="{7949757A-AD69-4126-B2D1-7959911563A1}" dt="2026-09-17T11:24:46.637" v="45" actId="20577"/>
        <pc:sldMkLst>
          <pc:docMk/>
          <pc:sldMk cId="1000856278" sldId="441"/>
        </pc:sldMkLst>
      </pc:sldChg>
      <pc:sldChg chg="modNotesTx">
        <pc:chgData name="Alison Rees-Edwards" userId="6ddc9a34-5fd4-438d-87b4-9c8b83b97512" providerId="ADAL" clId="{7949757A-AD69-4126-B2D1-7959911563A1}" dt="2026-09-17T11:24:57.782" v="48" actId="20577"/>
        <pc:sldMkLst>
          <pc:docMk/>
          <pc:sldMk cId="3831601703" sldId="442"/>
        </pc:sldMkLst>
      </pc:sldChg>
      <pc:sldChg chg="modNotesTx">
        <pc:chgData name="Alison Rees-Edwards" userId="6ddc9a34-5fd4-438d-87b4-9c8b83b97512" providerId="ADAL" clId="{7949757A-AD69-4126-B2D1-7959911563A1}" dt="2026-09-17T11:25:02.597" v="50" actId="20577"/>
        <pc:sldMkLst>
          <pc:docMk/>
          <pc:sldMk cId="3948759175" sldId="443"/>
        </pc:sldMkLst>
      </pc:sldChg>
      <pc:sldChg chg="modNotesTx">
        <pc:chgData name="Alison Rees-Edwards" userId="6ddc9a34-5fd4-438d-87b4-9c8b83b97512" providerId="ADAL" clId="{7949757A-AD69-4126-B2D1-7959911563A1}" dt="2026-09-17T11:25:15.943" v="55" actId="20577"/>
        <pc:sldMkLst>
          <pc:docMk/>
          <pc:sldMk cId="3025267865" sldId="444"/>
        </pc:sldMkLst>
      </pc:sldChg>
      <pc:sldChg chg="modNotesTx">
        <pc:chgData name="Alison Rees-Edwards" userId="6ddc9a34-5fd4-438d-87b4-9c8b83b97512" providerId="ADAL" clId="{7949757A-AD69-4126-B2D1-7959911563A1}" dt="2026-09-17T11:25:27.634" v="60" actId="20577"/>
        <pc:sldMkLst>
          <pc:docMk/>
          <pc:sldMk cId="2404622067" sldId="445"/>
        </pc:sldMkLst>
      </pc:sldChg>
      <pc:sldChg chg="modNotesTx">
        <pc:chgData name="Alison Rees-Edwards" userId="6ddc9a34-5fd4-438d-87b4-9c8b83b97512" providerId="ADAL" clId="{7949757A-AD69-4126-B2D1-7959911563A1}" dt="2026-09-17T11:25:36.230" v="62" actId="20577"/>
        <pc:sldMkLst>
          <pc:docMk/>
          <pc:sldMk cId="279865647" sldId="447"/>
        </pc:sldMkLst>
      </pc:sldChg>
      <pc:sldChg chg="modNotesTx">
        <pc:chgData name="Alison Rees-Edwards" userId="6ddc9a34-5fd4-438d-87b4-9c8b83b97512" providerId="ADAL" clId="{7949757A-AD69-4126-B2D1-7959911563A1}" dt="2026-09-17T11:25:38.731" v="63" actId="20577"/>
        <pc:sldMkLst>
          <pc:docMk/>
          <pc:sldMk cId="1731784971" sldId="448"/>
        </pc:sldMkLst>
      </pc:sldChg>
      <pc:sldChg chg="modNotesTx">
        <pc:chgData name="Alison Rees-Edwards" userId="6ddc9a34-5fd4-438d-87b4-9c8b83b97512" providerId="ADAL" clId="{7949757A-AD69-4126-B2D1-7959911563A1}" dt="2026-09-17T11:25:41.446" v="64" actId="20577"/>
        <pc:sldMkLst>
          <pc:docMk/>
          <pc:sldMk cId="3799480090" sldId="449"/>
        </pc:sldMkLst>
      </pc:sldChg>
      <pc:sldChg chg="modNotesTx">
        <pc:chgData name="Alison Rees-Edwards" userId="6ddc9a34-5fd4-438d-87b4-9c8b83b97512" providerId="ADAL" clId="{7949757A-AD69-4126-B2D1-7959911563A1}" dt="2026-09-17T11:25:44.211" v="65" actId="20577"/>
        <pc:sldMkLst>
          <pc:docMk/>
          <pc:sldMk cId="2138053978" sldId="450"/>
        </pc:sldMkLst>
      </pc:sldChg>
      <pc:sldChg chg="modNotesTx">
        <pc:chgData name="Alison Rees-Edwards" userId="6ddc9a34-5fd4-438d-87b4-9c8b83b97512" providerId="ADAL" clId="{7949757A-AD69-4126-B2D1-7959911563A1}" dt="2026-09-17T11:25:49.389" v="69" actId="20577"/>
        <pc:sldMkLst>
          <pc:docMk/>
          <pc:sldMk cId="2830223867" sldId="451"/>
        </pc:sldMkLst>
      </pc:sldChg>
      <pc:sldChg chg="modNotesTx">
        <pc:chgData name="Alison Rees-Edwards" userId="6ddc9a34-5fd4-438d-87b4-9c8b83b97512" providerId="ADAL" clId="{7949757A-AD69-4126-B2D1-7959911563A1}" dt="2026-09-17T11:25:53.466" v="70" actId="20577"/>
        <pc:sldMkLst>
          <pc:docMk/>
          <pc:sldMk cId="661333188" sldId="452"/>
        </pc:sldMkLst>
      </pc:sldChg>
      <pc:sldChg chg="modNotesTx">
        <pc:chgData name="Alison Rees-Edwards" userId="6ddc9a34-5fd4-438d-87b4-9c8b83b97512" providerId="ADAL" clId="{7949757A-AD69-4126-B2D1-7959911563A1}" dt="2026-09-17T11:25:56.886" v="71" actId="20577"/>
        <pc:sldMkLst>
          <pc:docMk/>
          <pc:sldMk cId="1078810265" sldId="454"/>
        </pc:sldMkLst>
      </pc:sldChg>
      <pc:sldChg chg="modNotesTx">
        <pc:chgData name="Alison Rees-Edwards" userId="6ddc9a34-5fd4-438d-87b4-9c8b83b97512" providerId="ADAL" clId="{7949757A-AD69-4126-B2D1-7959911563A1}" dt="2026-09-17T11:23:49.301" v="27" actId="20577"/>
        <pc:sldMkLst>
          <pc:docMk/>
          <pc:sldMk cId="4020529054" sldId="456"/>
        </pc:sldMkLst>
      </pc:sldChg>
      <pc:sldChg chg="modNotesTx">
        <pc:chgData name="Alison Rees-Edwards" userId="6ddc9a34-5fd4-438d-87b4-9c8b83b97512" providerId="ADAL" clId="{7949757A-AD69-4126-B2D1-7959911563A1}" dt="2026-09-17T11:23:52.093" v="28" actId="20577"/>
        <pc:sldMkLst>
          <pc:docMk/>
          <pc:sldMk cId="2537008794" sldId="4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3E62973-5E8C-6249-93BD-BAF7AE7072BD}" type="datetimeFigureOut">
              <a:rPr lang="en-US" smtClean="0"/>
              <a:t>9/17/2026</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33786874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37AA30-2C8A-9CD4-8316-E8A62149B4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2320F5-A13E-8BCE-839E-66EF003254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398EBAB-D7F5-FB8F-76B1-BDBF7311333D}"/>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00AD930-B555-9318-B44E-BA4BC2574242}"/>
              </a:ext>
            </a:extLst>
          </p:cNvPr>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100724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412816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7BEDD-DD47-0223-6EE5-F8B27354A7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84ED5E-BCBB-E8FD-01D8-2EF53FC9DB7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FF5FB4-02D0-F3E5-D4A7-DE300C4AAD94}"/>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03D11A5B-A3B0-4A2C-C1E6-3AEAC5B61B74}"/>
              </a:ext>
            </a:extLst>
          </p:cNvPr>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1721813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666127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62320-9509-9056-4EE7-0077BA348B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94AE78-F946-96D8-AEA5-D1C93865DA4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BBF37CD-0712-F506-C79F-67EF7C5018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DDAB23-D326-548D-34D0-A514E5C7E2CC}"/>
              </a:ext>
            </a:extLst>
          </p:cNvPr>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064801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48E21-7E40-D4B6-D5D1-05FECCF845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3D33EA-7176-0F9A-1F72-3077405F19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9F7A2D4-3FF6-35B8-1E06-582AA0C929A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E381E3F-B299-8610-92F3-E820D810A7DE}"/>
              </a:ext>
            </a:extLst>
          </p:cNvPr>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1767019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6CB63-8AD1-A8D3-FC16-0C45550206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25D4E1-A13B-41EC-1C0E-34AD5F01C29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1A8E2F5-57A8-EB15-6846-16A6988A334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9F26BA-5C99-6850-5AA3-958B2E32882E}"/>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2182399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1140047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3338175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036EDA-D0A8-3B9A-02EA-84EAC05504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E95AC7-4E40-6135-AEA7-5B456249D0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CE1F965-0AD4-F3E2-F47D-B289AD1A38D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60B289-3799-F6C1-F865-96370F6959CC}"/>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1825136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95704-246F-CC71-9CF9-841CC24D8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4D0384-0892-7F76-0E02-D69290697B6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B57D9F2-7A1B-6620-238F-16BF88CC1A77}"/>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8E18BF46-E9D9-70E5-1E84-AB7D699854CF}"/>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602942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69E74-0CEB-008A-9354-E92E80184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0D08B-8122-127E-8549-9A21E693797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71275F5-BF06-649F-3B7A-636DADACD13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581DA5-1781-4F4A-EBA2-46D879F90204}"/>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3861165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80C2AB-C47B-6BB1-C957-B58053C40C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0A2A86-BFAF-45AE-C777-B9B6310A84D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8D90F5-B3D5-88D0-9ACB-EB767329D9E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A52098-BC4C-4342-C045-0DFF1A566A01}"/>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37041267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541B5-EEF8-6A12-F9FC-79EF21165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A998AA-0C84-A0E1-C6EB-4F04B5D16D4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85F1F6-105E-7591-057C-AC37455524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7FA60FD-73A7-2CF5-0B4F-7D9641EF2727}"/>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20793283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E7559-E0B7-78D1-8CE0-C627EA38F9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4E049-F0F3-52E7-848B-69282E375D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474F1B8-E01D-A6AA-BDC2-C63BF87D5C0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a:extLst>
              <a:ext uri="{FF2B5EF4-FFF2-40B4-BE49-F238E27FC236}">
                <a16:creationId xmlns:a16="http://schemas.microsoft.com/office/drawing/2014/main" id="{33230CA3-1605-1962-3B2B-2B59FCB1F2C9}"/>
              </a:ext>
            </a:extLst>
          </p:cNvPr>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3322837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B94AC-CFFD-46B8-FD67-5754346430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40CB2B-599E-6044-F78D-C73544C922E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DA1EED7-7F1D-B259-A77F-BCD0EEC6C8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F0D528-0082-3FAA-B4A3-3CDEAAA50B12}"/>
              </a:ext>
            </a:extLst>
          </p:cNvPr>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2253593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58799-351A-54D7-6C6F-A16B1AAB0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3B3D55-A643-111F-E465-2D5711024B3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10A272F-6C96-9EAF-B71F-5025331BF7E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22E352B-432A-5DC6-114D-AECAB33C20B4}"/>
              </a:ext>
            </a:extLst>
          </p:cNvPr>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206637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F42E74-7A6B-8E08-B84F-7C8E0FE018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735580-15CA-9344-9A29-C172BEEFD54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DC8F6D-74E0-97E3-5D57-695476E671F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5B890F5-E185-2693-820A-111412315B50}"/>
              </a:ext>
            </a:extLst>
          </p:cNvPr>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202872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A0F0-E40C-165C-7815-FB3ECC3C56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7FDA70-B4AF-FA85-434B-2DC15261C4F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52E4A3-D02C-24DD-5627-557E956A93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E4297E-261B-48F9-9CD3-27E2895EB354}"/>
              </a:ext>
            </a:extLst>
          </p:cNvPr>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5258946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4B8B25-DC86-A120-742D-B327434275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48103-F765-9E04-6915-0E295CC756C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20A49F9-A68D-1C0B-ABFB-E60E6259A13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9E3B1E-ECE7-383A-D2EC-D1D6CD07750D}"/>
              </a:ext>
            </a:extLst>
          </p:cNvPr>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3596572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3E78B-E922-C4A6-618D-F719980009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1C12A8-8ED7-A76E-ACAA-A72B441A8F1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038C08-532C-8C1F-AAFC-98A4B04AF357}"/>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FF54DFC5-6ED5-34B8-01B7-EEC42C6C991B}"/>
              </a:ext>
            </a:extLst>
          </p:cNvPr>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6737444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6DDC6-6A4A-3904-546A-8A1C7A8B75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848FE-FCF2-48DF-F27D-5AC9599F071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E0D497-B325-A160-8CF0-66D1F3F833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35B446-9B71-4B77-A29E-7C597D9EBF75}"/>
              </a:ext>
            </a:extLst>
          </p:cNvPr>
          <p:cNvSpPr>
            <a:spLocks noGrp="1"/>
          </p:cNvSpPr>
          <p:nvPr>
            <p:ph type="sldNum" sz="quarter" idx="5"/>
          </p:nvPr>
        </p:nvSpPr>
        <p:spPr/>
        <p:txBody>
          <a:bodyPr/>
          <a:lstStyle/>
          <a:p>
            <a:fld id="{05FFDD11-B3EC-214B-B984-1798BFAD033A}" type="slidenum">
              <a:rPr lang="en-US" smtClean="0"/>
              <a:t>23</a:t>
            </a:fld>
            <a:endParaRPr lang="en-US"/>
          </a:p>
        </p:txBody>
      </p:sp>
    </p:spTree>
    <p:extLst>
      <p:ext uri="{BB962C8B-B14F-4D97-AF65-F5344CB8AC3E}">
        <p14:creationId xmlns:p14="http://schemas.microsoft.com/office/powerpoint/2010/main" val="7264813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1D3A8A-7BCE-BECA-2327-4FB23AD76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22193-1E98-B17A-2035-A973835F2A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B8945A-A199-68AD-34AB-A98276A03A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6E11D0-AEFC-1349-2803-B7A1B563C5EA}"/>
              </a:ext>
            </a:extLst>
          </p:cNvPr>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7107140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3EDC1-E16D-3122-3F62-56A897784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5405BD-E3C5-609D-02CD-AC1553A0C6D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C232867-4258-2820-0A4E-A192E81C9A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0B04D38-C0E8-683A-E45F-3CAF3504FFAB}"/>
              </a:ext>
            </a:extLst>
          </p:cNvPr>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16377763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CDFB7-8D49-6DA5-A0FA-B3291182CD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53A16B-1320-4478-13A9-4A4ED61327F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B9EA438-96D1-FE44-2045-4E1DBE111AB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FC88AF-972B-8980-D2F9-5D5A8213036C}"/>
              </a:ext>
            </a:extLst>
          </p:cNvPr>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3717552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A9C114-593D-E165-E11C-7D57CB02CE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015B4F-E199-E3C9-9B64-F482EFEC2C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AC21E15-356A-F2A0-ADDD-96438D6990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C04B04-42ED-2C0E-4D3A-5B7434236EC5}"/>
              </a:ext>
            </a:extLst>
          </p:cNvPr>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25672256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94B7A9-B5B1-FF8E-071D-CA7EA0467D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1EA9C5-05B5-6867-CBD0-790DCD990F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5E540E-D854-17E5-D8AF-D4A0D612BF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9660B5-7ECD-E51D-13D1-28D38643BB10}"/>
              </a:ext>
            </a:extLst>
          </p:cNvPr>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31078679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79A8B-9316-668D-2A6F-92A4BB07FE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92FB4D-CB03-2249-2BE2-B939DA8C336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B664038-1ED0-3D6C-74BB-8490ADBCF3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7E62C4A-C2B5-5D6A-35DE-D9264A71AB5A}"/>
              </a:ext>
            </a:extLst>
          </p:cNvPr>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909229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30</a:t>
            </a:fld>
            <a:endParaRPr lang="en-US"/>
          </a:p>
        </p:txBody>
      </p:sp>
    </p:spTree>
    <p:extLst>
      <p:ext uri="{BB962C8B-B14F-4D97-AF65-F5344CB8AC3E}">
        <p14:creationId xmlns:p14="http://schemas.microsoft.com/office/powerpoint/2010/main" val="9807995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DA260D-A5E7-F007-52D6-9471722AEE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10DD21-B106-C568-7083-ED3A523424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C316F9-FBE5-A92F-F2F9-88CA2262CF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8092CB5-4970-2986-3144-F5B068858E72}"/>
              </a:ext>
            </a:extLst>
          </p:cNvPr>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7269186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90766-8FFE-08C9-EDD2-B323F3FD33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E7F1A6-4377-FE00-36E6-440F1517FF0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5496420-B072-7B38-D234-1776C5A8E75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C0B14C-E97A-0EB1-0139-D121AE055B02}"/>
              </a:ext>
            </a:extLst>
          </p:cNvPr>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5235009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08DC2-1B65-4604-7F5F-8761713159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B3665-823D-1BD4-838E-70A0E90E9E5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2DFA12-82D2-E442-D149-3BDD24CEC57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0EC64-DEF3-8547-91E0-89D2C6371546}"/>
              </a:ext>
            </a:extLst>
          </p:cNvPr>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1137001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12FA8-3AFD-2161-97F5-15639A58A2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0840B0-0BC1-6398-898D-37FC9FBB7AE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CD993D6-160D-5A2F-1792-7D663C7110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852C6C-ED06-4947-3C43-18FEBD09D751}"/>
              </a:ext>
            </a:extLst>
          </p:cNvPr>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40180631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085FE-352F-02E1-18B5-E8055A4E58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08F2B-74FF-9B53-3C0F-7EB73427145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6B7D0F-79FE-70FB-A473-1D7D878A22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EC16CFB-4D58-8E91-5D8A-4DF76C14A813}"/>
              </a:ext>
            </a:extLst>
          </p:cNvPr>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3277036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C3988-7D25-45CD-7E03-928A44C5D3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38638D-E655-C0FA-A656-B2545B8C599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435E33-9867-9663-3CF5-7A82CA3C3B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9A47CB-1A64-7831-0D0D-FDC2B1DAF130}"/>
              </a:ext>
            </a:extLst>
          </p:cNvPr>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30280710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F56EA3-5E41-47CC-E885-1C7E87687E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579443-8200-735B-4416-E8A69763C8B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037A918-1542-57A9-0CE2-667996B21F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62CDA00-ADF5-09F2-888D-E3595D46408A}"/>
              </a:ext>
            </a:extLst>
          </p:cNvPr>
          <p:cNvSpPr>
            <a:spLocks noGrp="1"/>
          </p:cNvSpPr>
          <p:nvPr>
            <p:ph type="sldNum" sz="quarter" idx="5"/>
          </p:nvPr>
        </p:nvSpPr>
        <p:spPr/>
        <p:txBody>
          <a:bodyPr/>
          <a:lstStyle/>
          <a:p>
            <a:fld id="{05FFDD11-B3EC-214B-B984-1798BFAD033A}" type="slidenum">
              <a:rPr lang="en-US" smtClean="0"/>
              <a:t>37</a:t>
            </a:fld>
            <a:endParaRPr lang="en-US"/>
          </a:p>
        </p:txBody>
      </p:sp>
    </p:spTree>
    <p:extLst>
      <p:ext uri="{BB962C8B-B14F-4D97-AF65-F5344CB8AC3E}">
        <p14:creationId xmlns:p14="http://schemas.microsoft.com/office/powerpoint/2010/main" val="39585853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C36DB-9287-97FF-669F-799C4A87CC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B2E8F-54A5-C81D-55F6-7ECF0C10136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693EC09-B4C6-ECCF-0462-7F14361068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03F398-E31F-5176-DB74-1B4729FE3F5E}"/>
              </a:ext>
            </a:extLst>
          </p:cNvPr>
          <p:cNvSpPr>
            <a:spLocks noGrp="1"/>
          </p:cNvSpPr>
          <p:nvPr>
            <p:ph type="sldNum" sz="quarter" idx="5"/>
          </p:nvPr>
        </p:nvSpPr>
        <p:spPr/>
        <p:txBody>
          <a:bodyPr/>
          <a:lstStyle/>
          <a:p>
            <a:fld id="{05FFDD11-B3EC-214B-B984-1798BFAD033A}" type="slidenum">
              <a:rPr lang="en-US" smtClean="0"/>
              <a:t>38</a:t>
            </a:fld>
            <a:endParaRPr lang="en-US"/>
          </a:p>
        </p:txBody>
      </p:sp>
    </p:spTree>
    <p:extLst>
      <p:ext uri="{BB962C8B-B14F-4D97-AF65-F5344CB8AC3E}">
        <p14:creationId xmlns:p14="http://schemas.microsoft.com/office/powerpoint/2010/main" val="140266838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39</a:t>
            </a:fld>
            <a:endParaRPr lang="en-US"/>
          </a:p>
        </p:txBody>
      </p:sp>
    </p:spTree>
    <p:extLst>
      <p:ext uri="{BB962C8B-B14F-4D97-AF65-F5344CB8AC3E}">
        <p14:creationId xmlns:p14="http://schemas.microsoft.com/office/powerpoint/2010/main" val="1395093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5F172-8DAB-68B1-42DC-794655440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C4CF20-3CD7-591A-9BC0-9B01E8F7C8A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2987C89-34F8-7FF8-8795-1E2CE47934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F1A28F-AAA8-74F4-CE11-9E4FB66DBB34}"/>
              </a:ext>
            </a:extLst>
          </p:cNvPr>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2938851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41</a:t>
            </a:fld>
            <a:endParaRPr lang="en-US"/>
          </a:p>
        </p:txBody>
      </p:sp>
    </p:spTree>
    <p:extLst>
      <p:ext uri="{BB962C8B-B14F-4D97-AF65-F5344CB8AC3E}">
        <p14:creationId xmlns:p14="http://schemas.microsoft.com/office/powerpoint/2010/main" val="10949487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E5FD6-F6EF-4ABE-F153-A635859B62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3A492F-15F6-3733-11C5-B9DD19F6D0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111B92-D237-129C-8DDD-398725C8E8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430B0C-C1AD-7DA0-E037-AB94A9C00374}"/>
              </a:ext>
            </a:extLst>
          </p:cNvPr>
          <p:cNvSpPr>
            <a:spLocks noGrp="1"/>
          </p:cNvSpPr>
          <p:nvPr>
            <p:ph type="sldNum" sz="quarter" idx="5"/>
          </p:nvPr>
        </p:nvSpPr>
        <p:spPr/>
        <p:txBody>
          <a:bodyPr/>
          <a:lstStyle/>
          <a:p>
            <a:fld id="{05FFDD11-B3EC-214B-B984-1798BFAD033A}" type="slidenum">
              <a:rPr lang="en-US" smtClean="0"/>
              <a:t>42</a:t>
            </a:fld>
            <a:endParaRPr lang="en-US"/>
          </a:p>
        </p:txBody>
      </p:sp>
    </p:spTree>
    <p:extLst>
      <p:ext uri="{BB962C8B-B14F-4D97-AF65-F5344CB8AC3E}">
        <p14:creationId xmlns:p14="http://schemas.microsoft.com/office/powerpoint/2010/main" val="390281999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C7DB2-DFBE-D466-5057-269159735F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A1694-3456-C784-085B-E1AC77B2F1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404EC8-37EF-DA99-2ED2-E66CE4A441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2D275B-B0DB-8875-6D28-159206EB7186}"/>
              </a:ext>
            </a:extLst>
          </p:cNvPr>
          <p:cNvSpPr>
            <a:spLocks noGrp="1"/>
          </p:cNvSpPr>
          <p:nvPr>
            <p:ph type="sldNum" sz="quarter" idx="5"/>
          </p:nvPr>
        </p:nvSpPr>
        <p:spPr/>
        <p:txBody>
          <a:bodyPr/>
          <a:lstStyle/>
          <a:p>
            <a:fld id="{05FFDD11-B3EC-214B-B984-1798BFAD033A}" type="slidenum">
              <a:rPr lang="en-US" smtClean="0"/>
              <a:t>43</a:t>
            </a:fld>
            <a:endParaRPr lang="en-US"/>
          </a:p>
        </p:txBody>
      </p:sp>
    </p:spTree>
    <p:extLst>
      <p:ext uri="{BB962C8B-B14F-4D97-AF65-F5344CB8AC3E}">
        <p14:creationId xmlns:p14="http://schemas.microsoft.com/office/powerpoint/2010/main" val="4869259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F0739-F52D-42B5-5DC5-C89ADD91FA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C92D65-FFC5-8F7C-1FC8-29D3BD21B79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775B7F6-7F93-FB53-0E85-FEE5F7BA485E}"/>
              </a:ext>
            </a:extLst>
          </p:cNvPr>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1059D431-2DD8-332D-D172-23F7FBCAB95E}"/>
              </a:ext>
            </a:extLst>
          </p:cNvPr>
          <p:cNvSpPr>
            <a:spLocks noGrp="1"/>
          </p:cNvSpPr>
          <p:nvPr>
            <p:ph type="sldNum" sz="quarter" idx="5"/>
          </p:nvPr>
        </p:nvSpPr>
        <p:spPr/>
        <p:txBody>
          <a:bodyPr/>
          <a:lstStyle/>
          <a:p>
            <a:fld id="{05FFDD11-B3EC-214B-B984-1798BFAD033A}" type="slidenum">
              <a:rPr lang="en-US" smtClean="0"/>
              <a:t>44</a:t>
            </a:fld>
            <a:endParaRPr lang="en-US"/>
          </a:p>
        </p:txBody>
      </p:sp>
    </p:spTree>
    <p:extLst>
      <p:ext uri="{BB962C8B-B14F-4D97-AF65-F5344CB8AC3E}">
        <p14:creationId xmlns:p14="http://schemas.microsoft.com/office/powerpoint/2010/main" val="317715108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45</a:t>
            </a:fld>
            <a:endParaRPr lang="en-US"/>
          </a:p>
        </p:txBody>
      </p:sp>
    </p:spTree>
    <p:extLst>
      <p:ext uri="{BB962C8B-B14F-4D97-AF65-F5344CB8AC3E}">
        <p14:creationId xmlns:p14="http://schemas.microsoft.com/office/powerpoint/2010/main" val="190969194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F58F7-8C6E-DD07-3CD7-0137E687A0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EC51B-F568-6A24-5E54-BB2E8CA270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9152654-C8D7-9EE5-7FA8-F38C163C6C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D3909F-D51A-F426-58D7-9C87A8F8C2B9}"/>
              </a:ext>
            </a:extLst>
          </p:cNvPr>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7662503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D2816-1E3F-C5EE-B2C1-72E2C05E70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53923D-733F-7133-CCAE-21A330BF02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BBC69F1-6386-1010-E175-68C9934D1F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48F45A7-F9F6-8CEE-1E58-B15797E3A141}"/>
              </a:ext>
            </a:extLst>
          </p:cNvPr>
          <p:cNvSpPr>
            <a:spLocks noGrp="1"/>
          </p:cNvSpPr>
          <p:nvPr>
            <p:ph type="sldNum" sz="quarter" idx="5"/>
          </p:nvPr>
        </p:nvSpPr>
        <p:spPr/>
        <p:txBody>
          <a:bodyPr/>
          <a:lstStyle/>
          <a:p>
            <a:fld id="{05FFDD11-B3EC-214B-B984-1798BFAD033A}" type="slidenum">
              <a:rPr lang="en-US" smtClean="0"/>
              <a:t>47</a:t>
            </a:fld>
            <a:endParaRPr lang="en-US"/>
          </a:p>
        </p:txBody>
      </p:sp>
    </p:spTree>
    <p:extLst>
      <p:ext uri="{BB962C8B-B14F-4D97-AF65-F5344CB8AC3E}">
        <p14:creationId xmlns:p14="http://schemas.microsoft.com/office/powerpoint/2010/main" val="41413334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82D15-5DE6-849D-8BA3-0AAB648BF1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7B656D-7DE5-2EFB-610A-1C6680FDD6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B7C88BF-0937-9B40-5248-2E8113681D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9476B2-320F-5278-DA2D-DCBE1317287F}"/>
              </a:ext>
            </a:extLst>
          </p:cNvPr>
          <p:cNvSpPr>
            <a:spLocks noGrp="1"/>
          </p:cNvSpPr>
          <p:nvPr>
            <p:ph type="sldNum" sz="quarter" idx="5"/>
          </p:nvPr>
        </p:nvSpPr>
        <p:spPr/>
        <p:txBody>
          <a:bodyPr/>
          <a:lstStyle/>
          <a:p>
            <a:fld id="{05FFDD11-B3EC-214B-B984-1798BFAD033A}" type="slidenum">
              <a:rPr lang="en-US" smtClean="0"/>
              <a:t>48</a:t>
            </a:fld>
            <a:endParaRPr lang="en-US"/>
          </a:p>
        </p:txBody>
      </p:sp>
    </p:spTree>
    <p:extLst>
      <p:ext uri="{BB962C8B-B14F-4D97-AF65-F5344CB8AC3E}">
        <p14:creationId xmlns:p14="http://schemas.microsoft.com/office/powerpoint/2010/main" val="30566951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AEEEBA-0FED-9499-2849-9F739D52B8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6922C-501D-6624-3431-EC12FFA0C87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C9D7A6A-7403-D2F8-14DF-0772210A8A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A1A339-A71D-209F-7CF5-ED02AD113879}"/>
              </a:ext>
            </a:extLst>
          </p:cNvPr>
          <p:cNvSpPr>
            <a:spLocks noGrp="1"/>
          </p:cNvSpPr>
          <p:nvPr>
            <p:ph type="sldNum" sz="quarter" idx="5"/>
          </p:nvPr>
        </p:nvSpPr>
        <p:spPr/>
        <p:txBody>
          <a:bodyPr/>
          <a:lstStyle/>
          <a:p>
            <a:fld id="{05FFDD11-B3EC-214B-B984-1798BFAD033A}" type="slidenum">
              <a:rPr lang="en-US" smtClean="0"/>
              <a:t>49</a:t>
            </a:fld>
            <a:endParaRPr lang="en-US"/>
          </a:p>
        </p:txBody>
      </p:sp>
    </p:spTree>
    <p:extLst>
      <p:ext uri="{BB962C8B-B14F-4D97-AF65-F5344CB8AC3E}">
        <p14:creationId xmlns:p14="http://schemas.microsoft.com/office/powerpoint/2010/main" val="7893223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C6A8E-3EAA-F26A-6141-5B10D4A730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F96497-A6B9-28C6-4AB9-359ACCCD1C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2C60F36-60A5-45AD-A615-F606E29BD0E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47C0F6-79F8-9898-C5AB-222C4D0672D6}"/>
              </a:ext>
            </a:extLst>
          </p:cNvPr>
          <p:cNvSpPr>
            <a:spLocks noGrp="1"/>
          </p:cNvSpPr>
          <p:nvPr>
            <p:ph type="sldNum" sz="quarter" idx="5"/>
          </p:nvPr>
        </p:nvSpPr>
        <p:spPr/>
        <p:txBody>
          <a:bodyPr/>
          <a:lstStyle/>
          <a:p>
            <a:fld id="{05FFDD11-B3EC-214B-B984-1798BFAD033A}" type="slidenum">
              <a:rPr lang="en-US" smtClean="0"/>
              <a:t>50</a:t>
            </a:fld>
            <a:endParaRPr lang="en-US"/>
          </a:p>
        </p:txBody>
      </p:sp>
    </p:spTree>
    <p:extLst>
      <p:ext uri="{BB962C8B-B14F-4D97-AF65-F5344CB8AC3E}">
        <p14:creationId xmlns:p14="http://schemas.microsoft.com/office/powerpoint/2010/main" val="218839670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51</a:t>
            </a:fld>
            <a:endParaRPr lang="en-US"/>
          </a:p>
        </p:txBody>
      </p:sp>
    </p:spTree>
    <p:extLst>
      <p:ext uri="{BB962C8B-B14F-4D97-AF65-F5344CB8AC3E}">
        <p14:creationId xmlns:p14="http://schemas.microsoft.com/office/powerpoint/2010/main" val="4730421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3E2938-E640-BB69-4EC4-292502200D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36B749-979A-A01B-7156-DB9DAFE6F41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BEE373-7783-424E-DB5B-78FC8F3F2A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3284B9-40FD-DDA4-EB62-17B3BA355406}"/>
              </a:ext>
            </a:extLst>
          </p:cNvPr>
          <p:cNvSpPr>
            <a:spLocks noGrp="1"/>
          </p:cNvSpPr>
          <p:nvPr>
            <p:ph type="sldNum" sz="quarter" idx="5"/>
          </p:nvPr>
        </p:nvSpPr>
        <p:spPr/>
        <p:txBody>
          <a:bodyPr/>
          <a:lstStyle/>
          <a:p>
            <a:fld id="{05FFDD11-B3EC-214B-B984-1798BFAD033A}" type="slidenum">
              <a:rPr lang="en-US" smtClean="0"/>
              <a:t>52</a:t>
            </a:fld>
            <a:endParaRPr lang="en-US"/>
          </a:p>
        </p:txBody>
      </p:sp>
    </p:spTree>
    <p:extLst>
      <p:ext uri="{BB962C8B-B14F-4D97-AF65-F5344CB8AC3E}">
        <p14:creationId xmlns:p14="http://schemas.microsoft.com/office/powerpoint/2010/main" val="32897762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53</a:t>
            </a:fld>
            <a:endParaRPr lang="en-US"/>
          </a:p>
        </p:txBody>
      </p:sp>
    </p:spTree>
    <p:extLst>
      <p:ext uri="{BB962C8B-B14F-4D97-AF65-F5344CB8AC3E}">
        <p14:creationId xmlns:p14="http://schemas.microsoft.com/office/powerpoint/2010/main" val="404785543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ED8B0-5008-D9F1-96A1-62FA4FCC57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D8145-028F-43F1-44EE-FCD547F8F49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B9C5BE1-5869-C9D4-9558-C99D19B970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C726C8-33AA-33A4-18AE-CF0676348CB1}"/>
              </a:ext>
            </a:extLst>
          </p:cNvPr>
          <p:cNvSpPr>
            <a:spLocks noGrp="1"/>
          </p:cNvSpPr>
          <p:nvPr>
            <p:ph type="sldNum" sz="quarter" idx="5"/>
          </p:nvPr>
        </p:nvSpPr>
        <p:spPr/>
        <p:txBody>
          <a:bodyPr/>
          <a:lstStyle/>
          <a:p>
            <a:fld id="{05FFDD11-B3EC-214B-B984-1798BFAD033A}" type="slidenum">
              <a:rPr lang="en-US" smtClean="0"/>
              <a:t>54</a:t>
            </a:fld>
            <a:endParaRPr lang="en-US"/>
          </a:p>
        </p:txBody>
      </p:sp>
    </p:spTree>
    <p:extLst>
      <p:ext uri="{BB962C8B-B14F-4D97-AF65-F5344CB8AC3E}">
        <p14:creationId xmlns:p14="http://schemas.microsoft.com/office/powerpoint/2010/main" val="175805987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55972-0D97-1502-EA1B-419F8D1609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35C688-64F1-42D5-65CC-1896C976E4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6B8410-FE61-CE22-FBB2-F3C7221FBF38}"/>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1D67C50-E707-B6FE-B8C8-9E24FA791161}"/>
              </a:ext>
            </a:extLst>
          </p:cNvPr>
          <p:cNvSpPr>
            <a:spLocks noGrp="1"/>
          </p:cNvSpPr>
          <p:nvPr>
            <p:ph type="sldNum" sz="quarter" idx="5"/>
          </p:nvPr>
        </p:nvSpPr>
        <p:spPr/>
        <p:txBody>
          <a:bodyPr/>
          <a:lstStyle/>
          <a:p>
            <a:fld id="{05FFDD11-B3EC-214B-B984-1798BFAD033A}" type="slidenum">
              <a:rPr lang="en-US" smtClean="0"/>
              <a:t>55</a:t>
            </a:fld>
            <a:endParaRPr lang="en-US"/>
          </a:p>
        </p:txBody>
      </p:sp>
    </p:spTree>
    <p:extLst>
      <p:ext uri="{BB962C8B-B14F-4D97-AF65-F5344CB8AC3E}">
        <p14:creationId xmlns:p14="http://schemas.microsoft.com/office/powerpoint/2010/main" val="16847047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35982-1FD9-570D-C704-83212D7115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71B99F-1362-0768-5DE1-070AD023C37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C12353F-F310-08F5-5CDC-943F9EFC798F}"/>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E99830D-C845-9B70-DADB-A72D6050CC17}"/>
              </a:ext>
            </a:extLst>
          </p:cNvPr>
          <p:cNvSpPr>
            <a:spLocks noGrp="1"/>
          </p:cNvSpPr>
          <p:nvPr>
            <p:ph type="sldNum" sz="quarter" idx="5"/>
          </p:nvPr>
        </p:nvSpPr>
        <p:spPr/>
        <p:txBody>
          <a:bodyPr/>
          <a:lstStyle/>
          <a:p>
            <a:fld id="{05FFDD11-B3EC-214B-B984-1798BFAD033A}" type="slidenum">
              <a:rPr lang="en-US" smtClean="0"/>
              <a:t>56</a:t>
            </a:fld>
            <a:endParaRPr lang="en-US"/>
          </a:p>
        </p:txBody>
      </p:sp>
    </p:spTree>
    <p:extLst>
      <p:ext uri="{BB962C8B-B14F-4D97-AF65-F5344CB8AC3E}">
        <p14:creationId xmlns:p14="http://schemas.microsoft.com/office/powerpoint/2010/main" val="341252974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B891D2-EBC2-9E3A-2818-AC6D1C330B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8CD8C8-E60D-E5C1-A47E-2F7D10F505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6FE413-AD20-BB38-8DE3-B99E6F1A72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9B4FB0-C7DD-7124-3CCA-FF9BA1FD407C}"/>
              </a:ext>
            </a:extLst>
          </p:cNvPr>
          <p:cNvSpPr>
            <a:spLocks noGrp="1"/>
          </p:cNvSpPr>
          <p:nvPr>
            <p:ph type="sldNum" sz="quarter" idx="5"/>
          </p:nvPr>
        </p:nvSpPr>
        <p:spPr/>
        <p:txBody>
          <a:bodyPr/>
          <a:lstStyle/>
          <a:p>
            <a:fld id="{05FFDD11-B3EC-214B-B984-1798BFAD033A}" type="slidenum">
              <a:rPr lang="en-US" smtClean="0"/>
              <a:t>57</a:t>
            </a:fld>
            <a:endParaRPr lang="en-US"/>
          </a:p>
        </p:txBody>
      </p:sp>
    </p:spTree>
    <p:extLst>
      <p:ext uri="{BB962C8B-B14F-4D97-AF65-F5344CB8AC3E}">
        <p14:creationId xmlns:p14="http://schemas.microsoft.com/office/powerpoint/2010/main" val="78618222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5CDB0-2AAD-E4CF-00DC-E881D2D4F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9782AA-4D79-A5A7-6929-94A8CFC6EB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70F7780-1D15-D7B3-9741-84F29E7993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9F9559-0D08-8FA0-92D4-BC7DE83BDB1F}"/>
              </a:ext>
            </a:extLst>
          </p:cNvPr>
          <p:cNvSpPr>
            <a:spLocks noGrp="1"/>
          </p:cNvSpPr>
          <p:nvPr>
            <p:ph type="sldNum" sz="quarter" idx="5"/>
          </p:nvPr>
        </p:nvSpPr>
        <p:spPr/>
        <p:txBody>
          <a:bodyPr/>
          <a:lstStyle/>
          <a:p>
            <a:fld id="{05FFDD11-B3EC-214B-B984-1798BFAD033A}" type="slidenum">
              <a:rPr lang="en-US" smtClean="0"/>
              <a:t>58</a:t>
            </a:fld>
            <a:endParaRPr lang="en-US"/>
          </a:p>
        </p:txBody>
      </p:sp>
    </p:spTree>
    <p:extLst>
      <p:ext uri="{BB962C8B-B14F-4D97-AF65-F5344CB8AC3E}">
        <p14:creationId xmlns:p14="http://schemas.microsoft.com/office/powerpoint/2010/main" val="220370255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A47A6-DFB6-AD17-A5F0-0317B6DF13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18163E-B8C3-5E43-7A21-B93CB4848DC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6129ABC-6C25-0A2C-A345-F12ACDA486B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84FC5F-C9F3-FE84-C1C6-1D05F93C553C}"/>
              </a:ext>
            </a:extLst>
          </p:cNvPr>
          <p:cNvSpPr>
            <a:spLocks noGrp="1"/>
          </p:cNvSpPr>
          <p:nvPr>
            <p:ph type="sldNum" sz="quarter" idx="5"/>
          </p:nvPr>
        </p:nvSpPr>
        <p:spPr/>
        <p:txBody>
          <a:bodyPr/>
          <a:lstStyle/>
          <a:p>
            <a:fld id="{05FFDD11-B3EC-214B-B984-1798BFAD033A}" type="slidenum">
              <a:rPr lang="en-US" smtClean="0"/>
              <a:t>59</a:t>
            </a:fld>
            <a:endParaRPr lang="en-US"/>
          </a:p>
        </p:txBody>
      </p:sp>
    </p:spTree>
    <p:extLst>
      <p:ext uri="{BB962C8B-B14F-4D97-AF65-F5344CB8AC3E}">
        <p14:creationId xmlns:p14="http://schemas.microsoft.com/office/powerpoint/2010/main" val="135825373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C4DFFD-084A-DD20-1812-058769C976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55381-0BAA-9716-BD2B-AD33474781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AF314A5-3599-8586-E207-DDF1FFD1C4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132BDA-B04B-C16B-9168-79C6083210F8}"/>
              </a:ext>
            </a:extLst>
          </p:cNvPr>
          <p:cNvSpPr>
            <a:spLocks noGrp="1"/>
          </p:cNvSpPr>
          <p:nvPr>
            <p:ph type="sldNum" sz="quarter" idx="5"/>
          </p:nvPr>
        </p:nvSpPr>
        <p:spPr/>
        <p:txBody>
          <a:bodyPr/>
          <a:lstStyle/>
          <a:p>
            <a:fld id="{05FFDD11-B3EC-214B-B984-1798BFAD033A}" type="slidenum">
              <a:rPr lang="en-US" smtClean="0"/>
              <a:t>60</a:t>
            </a:fld>
            <a:endParaRPr lang="en-US"/>
          </a:p>
        </p:txBody>
      </p:sp>
    </p:spTree>
    <p:extLst>
      <p:ext uri="{BB962C8B-B14F-4D97-AF65-F5344CB8AC3E}">
        <p14:creationId xmlns:p14="http://schemas.microsoft.com/office/powerpoint/2010/main" val="262407414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A24C1-3830-19BD-A5E9-FBEB41981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BCD44F-C14F-EF04-7671-C849EEE9BA7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C820478-57FB-50F6-C6AF-89775CE873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492CC8-D2AC-4E38-F97C-1283942E4E92}"/>
              </a:ext>
            </a:extLst>
          </p:cNvPr>
          <p:cNvSpPr>
            <a:spLocks noGrp="1"/>
          </p:cNvSpPr>
          <p:nvPr>
            <p:ph type="sldNum" sz="quarter" idx="5"/>
          </p:nvPr>
        </p:nvSpPr>
        <p:spPr/>
        <p:txBody>
          <a:bodyPr/>
          <a:lstStyle/>
          <a:p>
            <a:fld id="{05FFDD11-B3EC-214B-B984-1798BFAD033A}" type="slidenum">
              <a:rPr lang="en-US" smtClean="0"/>
              <a:t>61</a:t>
            </a:fld>
            <a:endParaRPr lang="en-US"/>
          </a:p>
        </p:txBody>
      </p:sp>
    </p:spTree>
    <p:extLst>
      <p:ext uri="{BB962C8B-B14F-4D97-AF65-F5344CB8AC3E}">
        <p14:creationId xmlns:p14="http://schemas.microsoft.com/office/powerpoint/2010/main" val="74587437"/>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5F172-8DAB-68B1-42DC-794655440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C4CF20-3CD7-591A-9BC0-9B01E8F7C8A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2987C89-34F8-7FF8-8795-1E2CE47934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F1A28F-AAA8-74F4-CE11-9E4FB66DBB34}"/>
              </a:ext>
            </a:extLst>
          </p:cNvPr>
          <p:cNvSpPr>
            <a:spLocks noGrp="1"/>
          </p:cNvSpPr>
          <p:nvPr>
            <p:ph type="sldNum" sz="quarter" idx="5"/>
          </p:nvPr>
        </p:nvSpPr>
        <p:spPr/>
        <p:txBody>
          <a:bodyPr/>
          <a:lstStyle/>
          <a:p>
            <a:fld id="{05FFDD11-B3EC-214B-B984-1798BFAD033A}" type="slidenum">
              <a:rPr lang="en-US" smtClean="0"/>
              <a:t>62</a:t>
            </a:fld>
            <a:endParaRPr lang="en-US"/>
          </a:p>
        </p:txBody>
      </p:sp>
    </p:spTree>
    <p:extLst>
      <p:ext uri="{BB962C8B-B14F-4D97-AF65-F5344CB8AC3E}">
        <p14:creationId xmlns:p14="http://schemas.microsoft.com/office/powerpoint/2010/main" val="29388514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FCDB67-835C-3CB7-D4FC-BAA7A61D4F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4D67B-3DC0-0FA3-1191-23F76B2585E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204CBCF-B22A-CFD3-E9E5-3D3DC6344B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A1AD51D-295B-AFDB-28E5-1345C67D1FB9}"/>
              </a:ext>
            </a:extLst>
          </p:cNvPr>
          <p:cNvSpPr>
            <a:spLocks noGrp="1"/>
          </p:cNvSpPr>
          <p:nvPr>
            <p:ph type="sldNum" sz="quarter" idx="5"/>
          </p:nvPr>
        </p:nvSpPr>
        <p:spPr/>
        <p:txBody>
          <a:bodyPr/>
          <a:lstStyle/>
          <a:p>
            <a:fld id="{05FFDD11-B3EC-214B-B984-1798BFAD033A}" type="slidenum">
              <a:rPr lang="en-US" smtClean="0"/>
              <a:t>63</a:t>
            </a:fld>
            <a:endParaRPr lang="en-US"/>
          </a:p>
        </p:txBody>
      </p:sp>
    </p:spTree>
    <p:extLst>
      <p:ext uri="{BB962C8B-B14F-4D97-AF65-F5344CB8AC3E}">
        <p14:creationId xmlns:p14="http://schemas.microsoft.com/office/powerpoint/2010/main" val="95740018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A9523-8568-3DFE-C270-66FCAA3950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16E338-8085-FE4E-6BD8-F44277C6124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B687EE3-C8F3-82B3-E710-0DB3DFB4FC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55208E-3CDC-D365-0600-994BC0AB0603}"/>
              </a:ext>
            </a:extLst>
          </p:cNvPr>
          <p:cNvSpPr>
            <a:spLocks noGrp="1"/>
          </p:cNvSpPr>
          <p:nvPr>
            <p:ph type="sldNum" sz="quarter" idx="5"/>
          </p:nvPr>
        </p:nvSpPr>
        <p:spPr/>
        <p:txBody>
          <a:bodyPr/>
          <a:lstStyle/>
          <a:p>
            <a:fld id="{05FFDD11-B3EC-214B-B984-1798BFAD033A}" type="slidenum">
              <a:rPr lang="en-US" smtClean="0"/>
              <a:t>64</a:t>
            </a:fld>
            <a:endParaRPr lang="en-US"/>
          </a:p>
        </p:txBody>
      </p:sp>
    </p:spTree>
    <p:extLst>
      <p:ext uri="{BB962C8B-B14F-4D97-AF65-F5344CB8AC3E}">
        <p14:creationId xmlns:p14="http://schemas.microsoft.com/office/powerpoint/2010/main" val="333522354"/>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D13A2-990F-B73B-AAF1-E90273CE1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F20898-7349-0CCF-D7ED-F7CF558020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9624034-C9CC-421F-5D4E-BE074F4B6D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A228CD3-A5FF-2677-3296-075C10F3349C}"/>
              </a:ext>
            </a:extLst>
          </p:cNvPr>
          <p:cNvSpPr>
            <a:spLocks noGrp="1"/>
          </p:cNvSpPr>
          <p:nvPr>
            <p:ph type="sldNum" sz="quarter" idx="5"/>
          </p:nvPr>
        </p:nvSpPr>
        <p:spPr/>
        <p:txBody>
          <a:bodyPr/>
          <a:lstStyle/>
          <a:p>
            <a:fld id="{05FFDD11-B3EC-214B-B984-1798BFAD033A}" type="slidenum">
              <a:rPr lang="en-US" smtClean="0"/>
              <a:t>65</a:t>
            </a:fld>
            <a:endParaRPr lang="en-US"/>
          </a:p>
        </p:txBody>
      </p:sp>
    </p:spTree>
    <p:extLst>
      <p:ext uri="{BB962C8B-B14F-4D97-AF65-F5344CB8AC3E}">
        <p14:creationId xmlns:p14="http://schemas.microsoft.com/office/powerpoint/2010/main" val="1852713529"/>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3E0B5C-70B1-EABC-1A9D-09CEF3605C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F8E852-1BA2-821D-A224-B1465F7C42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B47DBE-676E-3E7B-9314-47E3CD8B5919}"/>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5614D4B3-0949-CA90-60AF-154513B71D43}"/>
              </a:ext>
            </a:extLst>
          </p:cNvPr>
          <p:cNvSpPr>
            <a:spLocks noGrp="1"/>
          </p:cNvSpPr>
          <p:nvPr>
            <p:ph type="sldNum" sz="quarter" idx="5"/>
          </p:nvPr>
        </p:nvSpPr>
        <p:spPr/>
        <p:txBody>
          <a:bodyPr/>
          <a:lstStyle/>
          <a:p>
            <a:fld id="{05FFDD11-B3EC-214B-B984-1798BFAD033A}" type="slidenum">
              <a:rPr lang="en-US" smtClean="0"/>
              <a:t>66</a:t>
            </a:fld>
            <a:endParaRPr lang="en-US"/>
          </a:p>
        </p:txBody>
      </p:sp>
    </p:spTree>
    <p:extLst>
      <p:ext uri="{BB962C8B-B14F-4D97-AF65-F5344CB8AC3E}">
        <p14:creationId xmlns:p14="http://schemas.microsoft.com/office/powerpoint/2010/main" val="27702491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AB663-8526-B9F5-2DE4-93E1522169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B532C1-2068-4F73-4146-882171DC099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AD962F7-F446-66AF-35C3-0051C2CAB5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3BB8E1C-CF7C-7CB8-52ED-7F6F8EC0083A}"/>
              </a:ext>
            </a:extLst>
          </p:cNvPr>
          <p:cNvSpPr>
            <a:spLocks noGrp="1"/>
          </p:cNvSpPr>
          <p:nvPr>
            <p:ph type="sldNum" sz="quarter" idx="5"/>
          </p:nvPr>
        </p:nvSpPr>
        <p:spPr/>
        <p:txBody>
          <a:bodyPr/>
          <a:lstStyle/>
          <a:p>
            <a:fld id="{05FFDD11-B3EC-214B-B984-1798BFAD033A}" type="slidenum">
              <a:rPr lang="en-US" smtClean="0"/>
              <a:t>67</a:t>
            </a:fld>
            <a:endParaRPr lang="en-US"/>
          </a:p>
        </p:txBody>
      </p:sp>
    </p:spTree>
    <p:extLst>
      <p:ext uri="{BB962C8B-B14F-4D97-AF65-F5344CB8AC3E}">
        <p14:creationId xmlns:p14="http://schemas.microsoft.com/office/powerpoint/2010/main" val="44097007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AC6D9-912B-1A00-6817-7B6A136E4A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CE0CB0-EFCB-C2AE-20B7-34AB267FE3B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5CC6A3D-B474-5CA5-A938-A974EC7CAF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7BC04B-FDBD-FC67-A81F-34EF0594F18D}"/>
              </a:ext>
            </a:extLst>
          </p:cNvPr>
          <p:cNvSpPr>
            <a:spLocks noGrp="1"/>
          </p:cNvSpPr>
          <p:nvPr>
            <p:ph type="sldNum" sz="quarter" idx="5"/>
          </p:nvPr>
        </p:nvSpPr>
        <p:spPr/>
        <p:txBody>
          <a:bodyPr/>
          <a:lstStyle/>
          <a:p>
            <a:fld id="{05FFDD11-B3EC-214B-B984-1798BFAD033A}" type="slidenum">
              <a:rPr lang="en-US" smtClean="0"/>
              <a:t>68</a:t>
            </a:fld>
            <a:endParaRPr lang="en-US"/>
          </a:p>
        </p:txBody>
      </p:sp>
    </p:spTree>
    <p:extLst>
      <p:ext uri="{BB962C8B-B14F-4D97-AF65-F5344CB8AC3E}">
        <p14:creationId xmlns:p14="http://schemas.microsoft.com/office/powerpoint/2010/main" val="410947985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011556-9428-0472-7CF0-9ACB300E7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BE68BB-FDEF-5E0C-8710-F06FECA1177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DF074CA-2E64-60D8-C849-2ECADA7DC5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21A5AC-30DF-F144-DE02-246323A01C2E}"/>
              </a:ext>
            </a:extLst>
          </p:cNvPr>
          <p:cNvSpPr>
            <a:spLocks noGrp="1"/>
          </p:cNvSpPr>
          <p:nvPr>
            <p:ph type="sldNum" sz="quarter" idx="5"/>
          </p:nvPr>
        </p:nvSpPr>
        <p:spPr/>
        <p:txBody>
          <a:bodyPr/>
          <a:lstStyle/>
          <a:p>
            <a:fld id="{05FFDD11-B3EC-214B-B984-1798BFAD033A}" type="slidenum">
              <a:rPr lang="en-US" smtClean="0"/>
              <a:t>69</a:t>
            </a:fld>
            <a:endParaRPr lang="en-US"/>
          </a:p>
        </p:txBody>
      </p:sp>
    </p:spTree>
    <p:extLst>
      <p:ext uri="{BB962C8B-B14F-4D97-AF65-F5344CB8AC3E}">
        <p14:creationId xmlns:p14="http://schemas.microsoft.com/office/powerpoint/2010/main" val="484196572"/>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5FD8DE-688C-890F-FA8D-D31BA484B0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C3E9F9-9A0D-12EE-51D9-BB3D5142BD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3EB828-DB46-E738-BDBD-C9CE032B17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8F80B3-6848-EC61-FA3A-22577F6E1EF2}"/>
              </a:ext>
            </a:extLst>
          </p:cNvPr>
          <p:cNvSpPr>
            <a:spLocks noGrp="1"/>
          </p:cNvSpPr>
          <p:nvPr>
            <p:ph type="sldNum" sz="quarter" idx="5"/>
          </p:nvPr>
        </p:nvSpPr>
        <p:spPr/>
        <p:txBody>
          <a:bodyPr/>
          <a:lstStyle/>
          <a:p>
            <a:fld id="{05FFDD11-B3EC-214B-B984-1798BFAD033A}" type="slidenum">
              <a:rPr lang="en-US" smtClean="0"/>
              <a:t>70</a:t>
            </a:fld>
            <a:endParaRPr lang="en-US"/>
          </a:p>
        </p:txBody>
      </p:sp>
    </p:spTree>
    <p:extLst>
      <p:ext uri="{BB962C8B-B14F-4D97-AF65-F5344CB8AC3E}">
        <p14:creationId xmlns:p14="http://schemas.microsoft.com/office/powerpoint/2010/main" val="856957408"/>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F7CD8-92F6-0603-BD78-9D363E7ED3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3D2ECB-85A0-F526-A219-3247E0716BB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93D32C2-C964-5F46-5278-4F291E7F73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47646AD-A2A2-DDDC-F6C3-D4F7A415E0E4}"/>
              </a:ext>
            </a:extLst>
          </p:cNvPr>
          <p:cNvSpPr>
            <a:spLocks noGrp="1"/>
          </p:cNvSpPr>
          <p:nvPr>
            <p:ph type="sldNum" sz="quarter" idx="5"/>
          </p:nvPr>
        </p:nvSpPr>
        <p:spPr/>
        <p:txBody>
          <a:bodyPr/>
          <a:lstStyle/>
          <a:p>
            <a:fld id="{05FFDD11-B3EC-214B-B984-1798BFAD033A}" type="slidenum">
              <a:rPr lang="en-US" smtClean="0"/>
              <a:t>71</a:t>
            </a:fld>
            <a:endParaRPr lang="en-US"/>
          </a:p>
        </p:txBody>
      </p:sp>
    </p:spTree>
    <p:extLst>
      <p:ext uri="{BB962C8B-B14F-4D97-AF65-F5344CB8AC3E}">
        <p14:creationId xmlns:p14="http://schemas.microsoft.com/office/powerpoint/2010/main" val="414430324"/>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9A1F1-CDF2-B00A-20A8-305D3F1C59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ADDFC6-099A-C485-41FF-5704492DC6B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C9182B0-4436-F8BD-B7E7-8FE2979CF8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903ADD-4B99-9A74-8C58-9CA61FC95136}"/>
              </a:ext>
            </a:extLst>
          </p:cNvPr>
          <p:cNvSpPr>
            <a:spLocks noGrp="1"/>
          </p:cNvSpPr>
          <p:nvPr>
            <p:ph type="sldNum" sz="quarter" idx="5"/>
          </p:nvPr>
        </p:nvSpPr>
        <p:spPr/>
        <p:txBody>
          <a:bodyPr/>
          <a:lstStyle/>
          <a:p>
            <a:fld id="{05FFDD11-B3EC-214B-B984-1798BFAD033A}" type="slidenum">
              <a:rPr lang="en-US" smtClean="0"/>
              <a:t>72</a:t>
            </a:fld>
            <a:endParaRPr lang="en-US"/>
          </a:p>
        </p:txBody>
      </p:sp>
    </p:spTree>
    <p:extLst>
      <p:ext uri="{BB962C8B-B14F-4D97-AF65-F5344CB8AC3E}">
        <p14:creationId xmlns:p14="http://schemas.microsoft.com/office/powerpoint/2010/main" val="182025090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0A14B-76ED-C23D-773B-541F13ED9A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17094-1B88-167B-3F18-D1404EAF4B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EE2D250-6FD8-BD35-FFF9-098E8E0870C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7855CB-3E44-CC86-0AF3-23D9BAC0553E}"/>
              </a:ext>
            </a:extLst>
          </p:cNvPr>
          <p:cNvSpPr>
            <a:spLocks noGrp="1"/>
          </p:cNvSpPr>
          <p:nvPr>
            <p:ph type="sldNum" sz="quarter" idx="5"/>
          </p:nvPr>
        </p:nvSpPr>
        <p:spPr/>
        <p:txBody>
          <a:bodyPr/>
          <a:lstStyle/>
          <a:p>
            <a:fld id="{05FFDD11-B3EC-214B-B984-1798BFAD033A}" type="slidenum">
              <a:rPr lang="en-US" smtClean="0"/>
              <a:t>73</a:t>
            </a:fld>
            <a:endParaRPr lang="en-US"/>
          </a:p>
        </p:txBody>
      </p:sp>
    </p:spTree>
    <p:extLst>
      <p:ext uri="{BB962C8B-B14F-4D97-AF65-F5344CB8AC3E}">
        <p14:creationId xmlns:p14="http://schemas.microsoft.com/office/powerpoint/2010/main" val="4011095962"/>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4973C-F9B3-9FD6-2FBB-555A9E1B4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A81332-32BC-4468-B431-FBEC78DA406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C3D02F3-B037-CBF5-C50D-260FFA7FBF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661D9D-93EB-4339-2E12-600C65A539BC}"/>
              </a:ext>
            </a:extLst>
          </p:cNvPr>
          <p:cNvSpPr>
            <a:spLocks noGrp="1"/>
          </p:cNvSpPr>
          <p:nvPr>
            <p:ph type="sldNum" sz="quarter" idx="5"/>
          </p:nvPr>
        </p:nvSpPr>
        <p:spPr/>
        <p:txBody>
          <a:bodyPr/>
          <a:lstStyle/>
          <a:p>
            <a:fld id="{05FFDD11-B3EC-214B-B984-1798BFAD033A}" type="slidenum">
              <a:rPr lang="en-US" smtClean="0"/>
              <a:t>74</a:t>
            </a:fld>
            <a:endParaRPr lang="en-US"/>
          </a:p>
        </p:txBody>
      </p:sp>
    </p:spTree>
    <p:extLst>
      <p:ext uri="{BB962C8B-B14F-4D97-AF65-F5344CB8AC3E}">
        <p14:creationId xmlns:p14="http://schemas.microsoft.com/office/powerpoint/2010/main" val="104507013"/>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2D0D8-3EE2-7030-2913-DA25DF188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0D278-0E9C-21A8-8B9B-41A0742387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DA77500-BA6C-812E-5ABC-D631CD6AC44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5D24BC-DB70-B964-BC9A-14F341658CA0}"/>
              </a:ext>
            </a:extLst>
          </p:cNvPr>
          <p:cNvSpPr>
            <a:spLocks noGrp="1"/>
          </p:cNvSpPr>
          <p:nvPr>
            <p:ph type="sldNum" sz="quarter" idx="5"/>
          </p:nvPr>
        </p:nvSpPr>
        <p:spPr/>
        <p:txBody>
          <a:bodyPr/>
          <a:lstStyle/>
          <a:p>
            <a:fld id="{05FFDD11-B3EC-214B-B984-1798BFAD033A}" type="slidenum">
              <a:rPr lang="en-US" smtClean="0"/>
              <a:t>75</a:t>
            </a:fld>
            <a:endParaRPr lang="en-US"/>
          </a:p>
        </p:txBody>
      </p:sp>
    </p:spTree>
    <p:extLst>
      <p:ext uri="{BB962C8B-B14F-4D97-AF65-F5344CB8AC3E}">
        <p14:creationId xmlns:p14="http://schemas.microsoft.com/office/powerpoint/2010/main" val="339198563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6C7CD-57BD-8730-9F56-77CA7F49EB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F3E10F-9039-B876-5CB5-6802133EED2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2BF254C-F0D9-717A-4341-38800FF8B1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6681C7-E98B-8346-7342-59BE89C339F2}"/>
              </a:ext>
            </a:extLst>
          </p:cNvPr>
          <p:cNvSpPr>
            <a:spLocks noGrp="1"/>
          </p:cNvSpPr>
          <p:nvPr>
            <p:ph type="sldNum" sz="quarter" idx="5"/>
          </p:nvPr>
        </p:nvSpPr>
        <p:spPr/>
        <p:txBody>
          <a:bodyPr/>
          <a:lstStyle/>
          <a:p>
            <a:fld id="{05FFDD11-B3EC-214B-B984-1798BFAD033A}" type="slidenum">
              <a:rPr lang="en-US" smtClean="0"/>
              <a:t>76</a:t>
            </a:fld>
            <a:endParaRPr lang="en-US"/>
          </a:p>
        </p:txBody>
      </p:sp>
    </p:spTree>
    <p:extLst>
      <p:ext uri="{BB962C8B-B14F-4D97-AF65-F5344CB8AC3E}">
        <p14:creationId xmlns:p14="http://schemas.microsoft.com/office/powerpoint/2010/main" val="162096888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5DC42-A378-983F-11BB-FE12CD96CF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FEAC9B-74F4-2635-FC06-52B215CE928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33B38CA-0DC5-43EE-A96E-0FCAA7BE63C7}"/>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34FE32F5-F5C5-DC87-30F0-35F48166195D}"/>
              </a:ext>
            </a:extLst>
          </p:cNvPr>
          <p:cNvSpPr>
            <a:spLocks noGrp="1"/>
          </p:cNvSpPr>
          <p:nvPr>
            <p:ph type="sldNum" sz="quarter" idx="5"/>
          </p:nvPr>
        </p:nvSpPr>
        <p:spPr/>
        <p:txBody>
          <a:bodyPr/>
          <a:lstStyle/>
          <a:p>
            <a:fld id="{05FFDD11-B3EC-214B-B984-1798BFAD033A}" type="slidenum">
              <a:rPr lang="en-US" smtClean="0"/>
              <a:t>77</a:t>
            </a:fld>
            <a:endParaRPr lang="en-US"/>
          </a:p>
        </p:txBody>
      </p:sp>
    </p:spTree>
    <p:extLst>
      <p:ext uri="{BB962C8B-B14F-4D97-AF65-F5344CB8AC3E}">
        <p14:creationId xmlns:p14="http://schemas.microsoft.com/office/powerpoint/2010/main" val="1271956552"/>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AB5E99-E6A5-ED5D-E9FE-6111BE6466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D90051-A3FE-68FA-C4EF-4C59918F464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25C7B7-B6F3-CDFB-46A0-7E4ADC99EE7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9B9324D-17DF-300B-3A60-B1AE29A74BC5}"/>
              </a:ext>
            </a:extLst>
          </p:cNvPr>
          <p:cNvSpPr>
            <a:spLocks noGrp="1"/>
          </p:cNvSpPr>
          <p:nvPr>
            <p:ph type="sldNum" sz="quarter" idx="5"/>
          </p:nvPr>
        </p:nvSpPr>
        <p:spPr/>
        <p:txBody>
          <a:bodyPr/>
          <a:lstStyle/>
          <a:p>
            <a:fld id="{05FFDD11-B3EC-214B-B984-1798BFAD033A}" type="slidenum">
              <a:rPr lang="en-US" smtClean="0"/>
              <a:t>78</a:t>
            </a:fld>
            <a:endParaRPr lang="en-US"/>
          </a:p>
        </p:txBody>
      </p:sp>
    </p:spTree>
    <p:extLst>
      <p:ext uri="{BB962C8B-B14F-4D97-AF65-F5344CB8AC3E}">
        <p14:creationId xmlns:p14="http://schemas.microsoft.com/office/powerpoint/2010/main" val="264602005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F0039E-D7B1-9293-5C89-56544163E1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AC021A-EAC6-4DFB-508D-2074E0CF1C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DA0BAF1-434F-14D4-C05E-FAD2F85E0ED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6B8A35C-C7BE-5D9D-DFFD-F7497DB2E97C}"/>
              </a:ext>
            </a:extLst>
          </p:cNvPr>
          <p:cNvSpPr>
            <a:spLocks noGrp="1"/>
          </p:cNvSpPr>
          <p:nvPr>
            <p:ph type="sldNum" sz="quarter" idx="5"/>
          </p:nvPr>
        </p:nvSpPr>
        <p:spPr/>
        <p:txBody>
          <a:bodyPr/>
          <a:lstStyle/>
          <a:p>
            <a:fld id="{05FFDD11-B3EC-214B-B984-1798BFAD033A}" type="slidenum">
              <a:rPr lang="en-US" smtClean="0"/>
              <a:t>79</a:t>
            </a:fld>
            <a:endParaRPr lang="en-US"/>
          </a:p>
        </p:txBody>
      </p:sp>
    </p:spTree>
    <p:extLst>
      <p:ext uri="{BB962C8B-B14F-4D97-AF65-F5344CB8AC3E}">
        <p14:creationId xmlns:p14="http://schemas.microsoft.com/office/powerpoint/2010/main" val="345437968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7F6CD-2A1E-5BB1-6971-C57A593569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4ED3A4-F322-6878-3697-EAF1A9E610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8E6902B-DA8B-E22B-C7FB-10254A11B6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70F5D2-63C8-EA64-6DFB-825459C62E16}"/>
              </a:ext>
            </a:extLst>
          </p:cNvPr>
          <p:cNvSpPr>
            <a:spLocks noGrp="1"/>
          </p:cNvSpPr>
          <p:nvPr>
            <p:ph type="sldNum" sz="quarter" idx="5"/>
          </p:nvPr>
        </p:nvSpPr>
        <p:spPr/>
        <p:txBody>
          <a:bodyPr/>
          <a:lstStyle/>
          <a:p>
            <a:fld id="{05FFDD11-B3EC-214B-B984-1798BFAD033A}" type="slidenum">
              <a:rPr lang="en-US" smtClean="0"/>
              <a:t>80</a:t>
            </a:fld>
            <a:endParaRPr lang="en-US"/>
          </a:p>
        </p:txBody>
      </p:sp>
    </p:spTree>
    <p:extLst>
      <p:ext uri="{BB962C8B-B14F-4D97-AF65-F5344CB8AC3E}">
        <p14:creationId xmlns:p14="http://schemas.microsoft.com/office/powerpoint/2010/main" val="990375653"/>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11CA9-5E99-A238-51F3-43F127AADB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A6AA9A-96A9-2F22-258D-4B0B8555B3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824180-021D-6F25-A906-4AA908041C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24229A-4C19-3221-092B-56E4E683D1C5}"/>
              </a:ext>
            </a:extLst>
          </p:cNvPr>
          <p:cNvSpPr>
            <a:spLocks noGrp="1"/>
          </p:cNvSpPr>
          <p:nvPr>
            <p:ph type="sldNum" sz="quarter" idx="5"/>
          </p:nvPr>
        </p:nvSpPr>
        <p:spPr/>
        <p:txBody>
          <a:bodyPr/>
          <a:lstStyle/>
          <a:p>
            <a:fld id="{05FFDD11-B3EC-214B-B984-1798BFAD033A}" type="slidenum">
              <a:rPr lang="en-US" smtClean="0"/>
              <a:t>81</a:t>
            </a:fld>
            <a:endParaRPr lang="en-US"/>
          </a:p>
        </p:txBody>
      </p:sp>
    </p:spTree>
    <p:extLst>
      <p:ext uri="{BB962C8B-B14F-4D97-AF65-F5344CB8AC3E}">
        <p14:creationId xmlns:p14="http://schemas.microsoft.com/office/powerpoint/2010/main" val="2384852993"/>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82</a:t>
            </a:fld>
            <a:endParaRPr lang="en-US"/>
          </a:p>
        </p:txBody>
      </p:sp>
    </p:spTree>
    <p:extLst>
      <p:ext uri="{BB962C8B-B14F-4D97-AF65-F5344CB8AC3E}">
        <p14:creationId xmlns:p14="http://schemas.microsoft.com/office/powerpoint/2010/main" val="1563543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09/17/2026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388862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6.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0.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9.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0.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1.xml"/><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2.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9.xml"/><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84085" y="1412111"/>
            <a:ext cx="8558074" cy="4757195"/>
          </a:xfrm>
        </p:spPr>
        <p:txBody>
          <a:bodyPr/>
          <a:lstStyle/>
          <a:p>
            <a:pPr algn="ctr"/>
            <a:br>
              <a:rPr lang="en-GB" sz="4400" dirty="0"/>
            </a:br>
            <a:r>
              <a:rPr lang="en-GB" sz="4400" dirty="0"/>
              <a:t>ASA: </a:t>
            </a:r>
            <a:r>
              <a:rPr lang="en-GB" sz="4400" dirty="0" err="1"/>
              <a:t>Strategaethau</a:t>
            </a:r>
            <a:r>
              <a:rPr lang="en-GB" sz="4400" dirty="0"/>
              <a:t>, </a:t>
            </a:r>
            <a:r>
              <a:rPr lang="en-GB" sz="4400" dirty="0" err="1"/>
              <a:t>Ymyriadau</a:t>
            </a:r>
            <a:r>
              <a:rPr lang="en-GB" sz="4400" dirty="0"/>
              <a:t> a </a:t>
            </a:r>
            <a:r>
              <a:rPr lang="en-GB" sz="4400" dirty="0" err="1"/>
              <a:t>Chymorth</a:t>
            </a:r>
            <a:r>
              <a:rPr lang="en-GB" sz="4400" dirty="0"/>
              <a:t> </a:t>
            </a:r>
            <a:r>
              <a:rPr lang="en-GB" sz="4400" dirty="0" err="1"/>
              <a:t>Amlasiantaethol</a:t>
            </a:r>
            <a:br>
              <a:rPr lang="en-GB" sz="4400" dirty="0"/>
            </a:br>
            <a:br>
              <a:rPr lang="en-GB" sz="4400" dirty="0"/>
            </a:br>
            <a:r>
              <a:rPr lang="en-GB" sz="4400" dirty="0">
                <a:solidFill>
                  <a:schemeClr val="accent4">
                    <a:lumMod val="20000"/>
                    <a:lumOff val="80000"/>
                  </a:schemeClr>
                </a:solidFill>
              </a:rPr>
              <a:t>ASD: Strategies, Interventions and Multi-Agency Support</a:t>
            </a:r>
            <a:br>
              <a:rPr lang="en-GB" sz="4400" dirty="0">
                <a:solidFill>
                  <a:schemeClr val="accent4">
                    <a:lumMod val="20000"/>
                    <a:lumOff val="80000"/>
                  </a:schemeClr>
                </a:solidFill>
              </a:rPr>
            </a:br>
            <a:br>
              <a:rPr lang="en-GB" sz="4400" dirty="0">
                <a:solidFill>
                  <a:schemeClr val="accent4">
                    <a:lumMod val="20000"/>
                    <a:lumOff val="80000"/>
                  </a:schemeClr>
                </a:solidFill>
              </a:rPr>
            </a:br>
            <a:br>
              <a:rPr lang="en-GB" sz="4400" dirty="0">
                <a:solidFill>
                  <a:schemeClr val="accent4">
                    <a:lumMod val="20000"/>
                    <a:lumOff val="80000"/>
                  </a:schemeClr>
                </a:solidFill>
              </a:rPr>
            </a:br>
            <a:endParaRPr lang="en-GB" sz="4400" i="1" dirty="0">
              <a:solidFill>
                <a:schemeClr val="accent4">
                  <a:lumMod val="20000"/>
                  <a:lumOff val="80000"/>
                </a:schemeClr>
              </a:solidFill>
            </a:endParaRPr>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FC175-FBB8-3C09-5DCD-6B36D4DDC30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E1CBC2B-5AF2-4A75-A39C-D38C4CFE58FA}"/>
              </a:ext>
            </a:extLst>
          </p:cNvPr>
          <p:cNvSpPr>
            <a:spLocks noGrp="1"/>
          </p:cNvSpPr>
          <p:nvPr>
            <p:ph type="title"/>
          </p:nvPr>
        </p:nvSpPr>
        <p:spPr>
          <a:xfrm>
            <a:off x="628650" y="365126"/>
            <a:ext cx="7886700" cy="1050719"/>
          </a:xfrm>
        </p:spPr>
        <p:txBody>
          <a:bodyPr>
            <a:normAutofit fontScale="90000"/>
          </a:bodyPr>
          <a:lstStyle/>
          <a:p>
            <a:pPr algn="ctr"/>
            <a:r>
              <a:rPr lang="cy-GB" sz="3600" dirty="0">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sp>
        <p:nvSpPr>
          <p:cNvPr id="2" name="Content Placeholder 1">
            <a:extLst>
              <a:ext uri="{FF2B5EF4-FFF2-40B4-BE49-F238E27FC236}">
                <a16:creationId xmlns:a16="http://schemas.microsoft.com/office/drawing/2014/main" id="{B7C8644E-27AA-FA66-A09B-E85E64A22310}"/>
              </a:ext>
            </a:extLst>
          </p:cNvPr>
          <p:cNvSpPr>
            <a:spLocks noGrp="1"/>
          </p:cNvSpPr>
          <p:nvPr>
            <p:ph sz="half" idx="1"/>
          </p:nvPr>
        </p:nvSpPr>
        <p:spPr>
          <a:xfrm>
            <a:off x="471949" y="1814052"/>
            <a:ext cx="4023852" cy="4218037"/>
          </a:xfrm>
        </p:spPr>
        <p:txBody>
          <a:bodyPr>
            <a:noAutofit/>
          </a:bodyPr>
          <a:lstStyle/>
          <a:p>
            <a:pPr marL="0" indent="0">
              <a:buNone/>
            </a:pPr>
            <a:r>
              <a:rPr lang="en-GB" b="1" dirty="0">
                <a:latin typeface="Arial" panose="020B0604020202020204" pitchFamily="34" charset="0"/>
                <a:cs typeface="Arial" panose="020B0604020202020204" pitchFamily="34" charset="0"/>
              </a:rPr>
              <a:t>Pa un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bwysicach</a:t>
            </a:r>
            <a:r>
              <a:rPr lang="en-GB"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lvl="0"/>
            <a:r>
              <a:rPr lang="en-GB" dirty="0">
                <a:latin typeface="Arial" panose="020B0604020202020204" pitchFamily="34" charset="0"/>
                <a:cs typeface="Arial" panose="020B0604020202020204" pitchFamily="34" charset="0"/>
              </a:rPr>
              <a:t>Yr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Yr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Yr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a:t>
            </a:r>
          </a:p>
          <a:p>
            <a:pPr lvl="0"/>
            <a:r>
              <a:rPr lang="en-GB" dirty="0" err="1">
                <a:latin typeface="Arial" panose="020B0604020202020204" pitchFamily="34" charset="0"/>
                <a:cs typeface="Arial" panose="020B0604020202020204" pitchFamily="34" charset="0"/>
              </a:rPr>
              <a:t>Llais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dysgwr</a:t>
            </a:r>
            <a:r>
              <a:rPr lang="en-GB"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A16CEE52-B348-672F-8A18-BB6165A36558}"/>
              </a:ext>
            </a:extLst>
          </p:cNvPr>
          <p:cNvSpPr>
            <a:spLocks noGrp="1"/>
          </p:cNvSpPr>
          <p:nvPr>
            <p:ph sz="half" idx="2"/>
          </p:nvPr>
        </p:nvSpPr>
        <p:spPr>
          <a:xfrm>
            <a:off x="4626384" y="1814052"/>
            <a:ext cx="3758382" cy="4091447"/>
          </a:xfrm>
        </p:spPr>
        <p:txBody>
          <a:bodyPr>
            <a:noAutofit/>
          </a:bodyPr>
          <a:lstStyle/>
          <a:p>
            <a:pPr marL="0" indent="0">
              <a:buNone/>
            </a:pPr>
            <a:r>
              <a:rPr lang="en-GB" b="1" dirty="0">
                <a:solidFill>
                  <a:srgbClr val="0070C0"/>
                </a:solidFill>
                <a:latin typeface="Arial" panose="020B0604020202020204" pitchFamily="34" charset="0"/>
                <a:cs typeface="Arial" panose="020B0604020202020204" pitchFamily="34" charset="0"/>
              </a:rPr>
              <a:t>Which is more important?</a:t>
            </a:r>
            <a:endParaRPr lang="en-GB" dirty="0">
              <a:solidFill>
                <a:srgbClr val="0070C0"/>
              </a:solidFill>
              <a:latin typeface="Arial" panose="020B0604020202020204" pitchFamily="34" charset="0"/>
              <a:cs typeface="Arial" panose="020B0604020202020204" pitchFamily="34" charset="0"/>
            </a:endParaRPr>
          </a:p>
          <a:p>
            <a:pPr lvl="0"/>
            <a:r>
              <a:rPr lang="en-GB" dirty="0">
                <a:solidFill>
                  <a:srgbClr val="0070C0"/>
                </a:solidFill>
                <a:latin typeface="Arial" panose="020B0604020202020204" pitchFamily="34" charset="0"/>
                <a:cs typeface="Arial" panose="020B0604020202020204" pitchFamily="34" charset="0"/>
              </a:rPr>
              <a:t>The intervention?</a:t>
            </a:r>
          </a:p>
          <a:p>
            <a:pPr lvl="0"/>
            <a:r>
              <a:rPr lang="en-GB" dirty="0">
                <a:solidFill>
                  <a:srgbClr val="0070C0"/>
                </a:solidFill>
                <a:latin typeface="Arial" panose="020B0604020202020204" pitchFamily="34" charset="0"/>
                <a:cs typeface="Arial" panose="020B0604020202020204" pitchFamily="34" charset="0"/>
              </a:rPr>
              <a:t>The environment?</a:t>
            </a:r>
          </a:p>
          <a:p>
            <a:pPr lvl="0"/>
            <a:r>
              <a:rPr lang="en-GB" dirty="0">
                <a:solidFill>
                  <a:srgbClr val="0070C0"/>
                </a:solidFill>
                <a:latin typeface="Arial" panose="020B0604020202020204" pitchFamily="34" charset="0"/>
                <a:cs typeface="Arial" panose="020B0604020202020204" pitchFamily="34" charset="0"/>
              </a:rPr>
              <a:t>The practitioner?</a:t>
            </a:r>
          </a:p>
          <a:p>
            <a:pPr lvl="0"/>
            <a:r>
              <a:rPr lang="en-GB" dirty="0">
                <a:solidFill>
                  <a:srgbClr val="0070C0"/>
                </a:solidFill>
                <a:latin typeface="Arial" panose="020B0604020202020204" pitchFamily="34" charset="0"/>
                <a:cs typeface="Arial" panose="020B0604020202020204" pitchFamily="34" charset="0"/>
              </a:rPr>
              <a:t>The learner's voice?</a:t>
            </a:r>
          </a:p>
        </p:txBody>
      </p:sp>
    </p:spTree>
    <p:extLst>
      <p:ext uri="{BB962C8B-B14F-4D97-AF65-F5344CB8AC3E}">
        <p14:creationId xmlns:p14="http://schemas.microsoft.com/office/powerpoint/2010/main" val="388782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EC594-2E3A-8290-B044-44FC884AB756}"/>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1</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1</a:t>
            </a:r>
          </a:p>
        </p:txBody>
      </p:sp>
      <p:sp>
        <p:nvSpPr>
          <p:cNvPr id="4" name="Content Placeholder 3">
            <a:extLst>
              <a:ext uri="{FF2B5EF4-FFF2-40B4-BE49-F238E27FC236}">
                <a16:creationId xmlns:a16="http://schemas.microsoft.com/office/drawing/2014/main" id="{1050DE1D-1CAD-8F6E-C7BA-6AA82F45ED0B}"/>
              </a:ext>
            </a:extLst>
          </p:cNvPr>
          <p:cNvSpPr>
            <a:spLocks noGrp="1"/>
          </p:cNvSpPr>
          <p:nvPr>
            <p:ph sz="half" idx="2"/>
          </p:nvPr>
        </p:nvSpPr>
        <p:spPr>
          <a:xfrm>
            <a:off x="5250426" y="1825625"/>
            <a:ext cx="3264924" cy="3809862"/>
          </a:xfrm>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Cyflwyniad</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Introduction</a:t>
            </a:r>
          </a:p>
        </p:txBody>
      </p:sp>
      <p:sp>
        <p:nvSpPr>
          <p:cNvPr id="9" name="TextBox 8">
            <a:extLst>
              <a:ext uri="{FF2B5EF4-FFF2-40B4-BE49-F238E27FC236}">
                <a16:creationId xmlns:a16="http://schemas.microsoft.com/office/drawing/2014/main" id="{08AD14B4-902D-D901-449B-37DD158E896E}"/>
              </a:ext>
            </a:extLst>
          </p:cNvPr>
          <p:cNvSpPr txBox="1"/>
          <p:nvPr/>
        </p:nvSpPr>
        <p:spPr>
          <a:xfrm>
            <a:off x="737419" y="5220929"/>
            <a:ext cx="2318070" cy="369332"/>
          </a:xfrm>
          <a:prstGeom prst="rect">
            <a:avLst/>
          </a:prstGeom>
          <a:noFill/>
        </p:spPr>
        <p:txBody>
          <a:bodyPr wrap="none" rtlCol="0">
            <a:spAutoFit/>
          </a:bodyPr>
          <a:lstStyle/>
          <a:p>
            <a:r>
              <a:rPr lang="en-GB" dirty="0"/>
              <a:t>(Source: Autism, 2022)</a:t>
            </a:r>
          </a:p>
        </p:txBody>
      </p:sp>
      <p:pic>
        <p:nvPicPr>
          <p:cNvPr id="7" name="Content Placeholder 6">
            <a:extLst>
              <a:ext uri="{FF2B5EF4-FFF2-40B4-BE49-F238E27FC236}">
                <a16:creationId xmlns:a16="http://schemas.microsoft.com/office/drawing/2014/main" id="{910F27D0-4B83-82D1-338E-E36E3BC97317}"/>
              </a:ext>
            </a:extLst>
          </p:cNvPr>
          <p:cNvPicPr>
            <a:picLocks noGrp="1" noChangeAspect="1"/>
          </p:cNvPicPr>
          <p:nvPr>
            <p:ph sz="half" idx="1"/>
          </p:nvPr>
        </p:nvPicPr>
        <p:blipFill>
          <a:blip r:embed="rId3"/>
          <a:stretch>
            <a:fillRect/>
          </a:stretch>
        </p:blipFill>
        <p:spPr>
          <a:xfrm>
            <a:off x="280219" y="2035277"/>
            <a:ext cx="4215581" cy="2782983"/>
          </a:xfrm>
          <a:prstGeom prst="rect">
            <a:avLst/>
          </a:prstGeom>
        </p:spPr>
      </p:pic>
    </p:spTree>
    <p:extLst>
      <p:ext uri="{BB962C8B-B14F-4D97-AF65-F5344CB8AC3E}">
        <p14:creationId xmlns:p14="http://schemas.microsoft.com/office/powerpoint/2010/main" val="3512804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CF385-6E38-4470-2D24-775C0BB179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67BE356-F5FC-568F-DE64-CF6E6F950B48}"/>
              </a:ext>
            </a:extLst>
          </p:cNvPr>
          <p:cNvSpPr>
            <a:spLocks noGrp="1"/>
          </p:cNvSpPr>
          <p:nvPr>
            <p:ph type="title"/>
          </p:nvPr>
        </p:nvSpPr>
        <p:spPr>
          <a:xfrm>
            <a:off x="628650" y="365126"/>
            <a:ext cx="7886700" cy="587376"/>
          </a:xfrm>
        </p:spPr>
        <p:txBody>
          <a:bodyPr>
            <a:normAutofit fontScale="90000"/>
          </a:bodyPr>
          <a:lstStyle/>
          <a:p>
            <a:pPr algn="ctr"/>
            <a:r>
              <a:rPr lang="cy-GB" sz="3200" dirty="0">
                <a:latin typeface="Arial" panose="020B0604020202020204" pitchFamily="34" charset="0"/>
                <a:cs typeface="Arial" panose="020B0604020202020204" pitchFamily="34" charset="0"/>
              </a:rPr>
              <a:t>Cynnwys</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Content</a:t>
            </a:r>
          </a:p>
        </p:txBody>
      </p:sp>
      <p:sp>
        <p:nvSpPr>
          <p:cNvPr id="2" name="Content Placeholder 1">
            <a:extLst>
              <a:ext uri="{FF2B5EF4-FFF2-40B4-BE49-F238E27FC236}">
                <a16:creationId xmlns:a16="http://schemas.microsoft.com/office/drawing/2014/main" id="{116587D2-B335-2E56-FA56-5ED16B0342D9}"/>
              </a:ext>
            </a:extLst>
          </p:cNvPr>
          <p:cNvSpPr>
            <a:spLocks noGrp="1"/>
          </p:cNvSpPr>
          <p:nvPr>
            <p:ph sz="half" idx="1"/>
          </p:nvPr>
        </p:nvSpPr>
        <p:spPr>
          <a:xfrm>
            <a:off x="471949" y="1312606"/>
            <a:ext cx="4023852" cy="4719483"/>
          </a:xfrm>
        </p:spPr>
        <p:txBody>
          <a:bodyPr>
            <a:noAutofit/>
          </a:bodyPr>
          <a:lstStyle/>
          <a:p>
            <a:pPr marL="0" indent="0">
              <a:buNone/>
            </a:pPr>
            <a:r>
              <a:rPr lang="cy-GB" sz="2000" b="1" dirty="0">
                <a:latin typeface="Arial" panose="020B0604020202020204" pitchFamily="34" charset="0"/>
                <a:cs typeface="Arial" panose="020B0604020202020204" pitchFamily="34" charset="0"/>
              </a:rPr>
              <a:t>Byddwn yn archwilio:</a:t>
            </a:r>
          </a:p>
          <a:p>
            <a:r>
              <a:rPr lang="cy-GB" sz="2000" dirty="0">
                <a:latin typeface="Arial" panose="020B0604020202020204" pitchFamily="34" charset="0"/>
                <a:cs typeface="Arial" panose="020B0604020202020204" pitchFamily="34" charset="0"/>
              </a:rPr>
              <a:t>Cymorth person-ganolog;</a:t>
            </a:r>
          </a:p>
          <a:p>
            <a:r>
              <a:rPr lang="cy-GB" sz="2000" dirty="0">
                <a:latin typeface="Arial" panose="020B0604020202020204" pitchFamily="34" charset="0"/>
                <a:cs typeface="Arial" panose="020B0604020202020204" pitchFamily="34" charset="0"/>
              </a:rPr>
              <a:t>Lefelau cymorth;</a:t>
            </a:r>
          </a:p>
          <a:p>
            <a:r>
              <a:rPr lang="cy-GB" sz="2000" dirty="0">
                <a:latin typeface="Arial" panose="020B0604020202020204" pitchFamily="34" charset="0"/>
                <a:cs typeface="Arial" panose="020B0604020202020204" pitchFamily="34" charset="0"/>
              </a:rPr>
              <a:t>Damcaniaeth ymyrryd;</a:t>
            </a:r>
          </a:p>
          <a:p>
            <a:r>
              <a:rPr lang="cy-GB" sz="2000" dirty="0">
                <a:latin typeface="Arial" panose="020B0604020202020204" pitchFamily="34" charset="0"/>
                <a:cs typeface="Arial" panose="020B0604020202020204" pitchFamily="34" charset="0"/>
              </a:rPr>
              <a:t>Arfer sy'n seiliedig ar dystiolaeth;</a:t>
            </a:r>
          </a:p>
          <a:p>
            <a:r>
              <a:rPr lang="cy-GB" sz="2000" dirty="0">
                <a:latin typeface="Arial" panose="020B0604020202020204" pitchFamily="34" charset="0"/>
                <a:cs typeface="Arial" panose="020B0604020202020204" pitchFamily="34" charset="0"/>
              </a:rPr>
              <a:t>Gwahaniaethau unigol;</a:t>
            </a:r>
          </a:p>
          <a:p>
            <a:r>
              <a:rPr lang="cy-GB" sz="2000" dirty="0">
                <a:latin typeface="Arial" panose="020B0604020202020204" pitchFamily="34" charset="0"/>
                <a:cs typeface="Arial" panose="020B0604020202020204" pitchFamily="34" charset="0"/>
              </a:rPr>
              <a:t>Cyflyrau cyd-ddigwyddol;</a:t>
            </a:r>
          </a:p>
          <a:p>
            <a:r>
              <a:rPr lang="cy-GB" sz="2000" dirty="0">
                <a:latin typeface="Arial" panose="020B0604020202020204" pitchFamily="34" charset="0"/>
                <a:cs typeface="Arial" panose="020B0604020202020204" pitchFamily="34" charset="0"/>
              </a:rPr>
              <a:t>Ymddygiad fel cyfathrebu;</a:t>
            </a:r>
          </a:p>
          <a:p>
            <a:r>
              <a:rPr lang="cy-GB" sz="2000" dirty="0">
                <a:latin typeface="Arial" panose="020B0604020202020204" pitchFamily="34" charset="0"/>
                <a:cs typeface="Arial" panose="020B0604020202020204" pitchFamily="34" charset="0"/>
              </a:rPr>
              <a:t>Gweithio </a:t>
            </a:r>
            <a:r>
              <a:rPr lang="cy-GB" sz="2000" dirty="0" err="1">
                <a:latin typeface="Arial" panose="020B0604020202020204" pitchFamily="34" charset="0"/>
                <a:cs typeface="Arial" panose="020B0604020202020204" pitchFamily="34" charset="0"/>
              </a:rPr>
              <a:t>amlasiantaethol</a:t>
            </a:r>
            <a:r>
              <a:rPr lang="cy-GB" sz="2000" dirty="0">
                <a:latin typeface="Arial" panose="020B0604020202020204" pitchFamily="34" charset="0"/>
                <a:cs typeface="Arial" panose="020B0604020202020204" pitchFamily="34" charset="0"/>
              </a:rPr>
              <a:t>;</a:t>
            </a:r>
          </a:p>
          <a:p>
            <a:r>
              <a:rPr lang="cy-GB" sz="2000" dirty="0">
                <a:latin typeface="Arial" panose="020B0604020202020204" pitchFamily="34" charset="0"/>
                <a:cs typeface="Arial" panose="020B0604020202020204" pitchFamily="34" charset="0"/>
              </a:rPr>
              <a:t>Safbwynt </a:t>
            </a:r>
            <a:r>
              <a:rPr lang="cy-GB" sz="2000" dirty="0" err="1">
                <a:latin typeface="Arial" panose="020B0604020202020204" pitchFamily="34" charset="0"/>
                <a:cs typeface="Arial" panose="020B0604020202020204" pitchFamily="34" charset="0"/>
              </a:rPr>
              <a:t>niwroamrywiaeth</a:t>
            </a:r>
            <a:r>
              <a:rPr lang="cy-GB" sz="2000" dirty="0">
                <a:latin typeface="Arial" panose="020B0604020202020204" pitchFamily="34" charset="0"/>
                <a:cs typeface="Arial" panose="020B0604020202020204" pitchFamily="34" charset="0"/>
              </a:rPr>
              <a:t>;</a:t>
            </a:r>
          </a:p>
          <a:p>
            <a:r>
              <a:rPr lang="cy-GB" sz="2000" dirty="0">
                <a:latin typeface="Arial" panose="020B0604020202020204" pitchFamily="34" charset="0"/>
                <a:cs typeface="Arial" panose="020B0604020202020204" pitchFamily="34" charset="0"/>
              </a:rPr>
              <a:t>Goblygiadau i arfer.</a:t>
            </a:r>
          </a:p>
        </p:txBody>
      </p:sp>
      <p:sp>
        <p:nvSpPr>
          <p:cNvPr id="5" name="Content Placeholder 4">
            <a:extLst>
              <a:ext uri="{FF2B5EF4-FFF2-40B4-BE49-F238E27FC236}">
                <a16:creationId xmlns:a16="http://schemas.microsoft.com/office/drawing/2014/main" id="{7E9E92B2-977F-AC3E-519F-906E078E2945}"/>
              </a:ext>
            </a:extLst>
          </p:cNvPr>
          <p:cNvSpPr>
            <a:spLocks noGrp="1"/>
          </p:cNvSpPr>
          <p:nvPr>
            <p:ph sz="half" idx="2"/>
          </p:nvPr>
        </p:nvSpPr>
        <p:spPr>
          <a:xfrm>
            <a:off x="4648199" y="1312606"/>
            <a:ext cx="3758382" cy="4592893"/>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We will explore:</a:t>
            </a:r>
          </a:p>
          <a:p>
            <a:r>
              <a:rPr lang="en-GB" sz="2000" dirty="0">
                <a:solidFill>
                  <a:srgbClr val="0070C0"/>
                </a:solidFill>
                <a:latin typeface="Arial" panose="020B0604020202020204" pitchFamily="34" charset="0"/>
                <a:cs typeface="Arial" panose="020B0604020202020204" pitchFamily="34" charset="0"/>
              </a:rPr>
              <a:t>Person-centred support;</a:t>
            </a:r>
          </a:p>
          <a:p>
            <a:r>
              <a:rPr lang="en-GB" sz="2000" dirty="0">
                <a:solidFill>
                  <a:srgbClr val="0070C0"/>
                </a:solidFill>
                <a:latin typeface="Arial" panose="020B0604020202020204" pitchFamily="34" charset="0"/>
                <a:cs typeface="Arial" panose="020B0604020202020204" pitchFamily="34" charset="0"/>
              </a:rPr>
              <a:t>Levels of support;</a:t>
            </a:r>
          </a:p>
          <a:p>
            <a:r>
              <a:rPr lang="en-GB" sz="2000" dirty="0">
                <a:solidFill>
                  <a:srgbClr val="0070C0"/>
                </a:solidFill>
                <a:latin typeface="Arial" panose="020B0604020202020204" pitchFamily="34" charset="0"/>
                <a:cs typeface="Arial" panose="020B0604020202020204" pitchFamily="34" charset="0"/>
              </a:rPr>
              <a:t>Intervention theory;</a:t>
            </a:r>
          </a:p>
          <a:p>
            <a:r>
              <a:rPr lang="en-GB" sz="2000" dirty="0">
                <a:solidFill>
                  <a:srgbClr val="0070C0"/>
                </a:solidFill>
                <a:latin typeface="Arial" panose="020B0604020202020204" pitchFamily="34" charset="0"/>
                <a:cs typeface="Arial" panose="020B0604020202020204" pitchFamily="34" charset="0"/>
              </a:rPr>
              <a:t>Evidence-based practice;</a:t>
            </a:r>
          </a:p>
          <a:p>
            <a:r>
              <a:rPr lang="en-GB" sz="2000" dirty="0">
                <a:solidFill>
                  <a:srgbClr val="0070C0"/>
                </a:solidFill>
                <a:latin typeface="Arial" panose="020B0604020202020204" pitchFamily="34" charset="0"/>
                <a:cs typeface="Arial" panose="020B0604020202020204" pitchFamily="34" charset="0"/>
              </a:rPr>
              <a:t>Individual differences;</a:t>
            </a:r>
          </a:p>
          <a:p>
            <a:r>
              <a:rPr lang="en-GB" sz="2000" dirty="0">
                <a:solidFill>
                  <a:srgbClr val="0070C0"/>
                </a:solidFill>
                <a:latin typeface="Arial" panose="020B0604020202020204" pitchFamily="34" charset="0"/>
                <a:cs typeface="Arial" panose="020B0604020202020204" pitchFamily="34" charset="0"/>
              </a:rPr>
              <a:t>Co-occurring conditions;</a:t>
            </a:r>
          </a:p>
          <a:p>
            <a:r>
              <a:rPr lang="en-GB" sz="2000" dirty="0">
                <a:solidFill>
                  <a:srgbClr val="0070C0"/>
                </a:solidFill>
                <a:latin typeface="Arial" panose="020B0604020202020204" pitchFamily="34" charset="0"/>
                <a:cs typeface="Arial" panose="020B0604020202020204" pitchFamily="34" charset="0"/>
              </a:rPr>
              <a:t>Behaviour as communication;</a:t>
            </a:r>
          </a:p>
          <a:p>
            <a:r>
              <a:rPr lang="en-GB" sz="2000" dirty="0">
                <a:solidFill>
                  <a:srgbClr val="0070C0"/>
                </a:solidFill>
                <a:latin typeface="Arial" panose="020B0604020202020204" pitchFamily="34" charset="0"/>
                <a:cs typeface="Arial" panose="020B0604020202020204" pitchFamily="34" charset="0"/>
              </a:rPr>
              <a:t>Multi-agency working;</a:t>
            </a:r>
          </a:p>
          <a:p>
            <a:r>
              <a:rPr lang="en-GB" sz="2000" dirty="0">
                <a:solidFill>
                  <a:srgbClr val="0070C0"/>
                </a:solidFill>
                <a:latin typeface="Arial" panose="020B0604020202020204" pitchFamily="34" charset="0"/>
                <a:cs typeface="Arial" panose="020B0604020202020204" pitchFamily="34" charset="0"/>
              </a:rPr>
              <a:t>Neurodiversity lens;</a:t>
            </a:r>
          </a:p>
          <a:p>
            <a:r>
              <a:rPr lang="en-GB" sz="2000" dirty="0">
                <a:solidFill>
                  <a:srgbClr val="0070C0"/>
                </a:solidFill>
                <a:latin typeface="Arial" panose="020B0604020202020204" pitchFamily="34" charset="0"/>
                <a:cs typeface="Arial" panose="020B0604020202020204" pitchFamily="34" charset="0"/>
              </a:rPr>
              <a:t>Practice implications.</a:t>
            </a:r>
            <a:endParaRPr lang="en-GB" sz="2000" dirty="0"/>
          </a:p>
        </p:txBody>
      </p:sp>
    </p:spTree>
    <p:extLst>
      <p:ext uri="{BB962C8B-B14F-4D97-AF65-F5344CB8AC3E}">
        <p14:creationId xmlns:p14="http://schemas.microsoft.com/office/powerpoint/2010/main" val="37773155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Autofit/>
          </a:bodyPr>
          <a:lstStyle/>
          <a:p>
            <a:pPr algn="ctr"/>
            <a:r>
              <a:rPr lang="cy-GB" sz="3600" dirty="0">
                <a:latin typeface="Arial" panose="020B0604020202020204" pitchFamily="34" charset="0"/>
                <a:cs typeface="Arial" panose="020B0604020202020204" pitchFamily="34" charset="0"/>
              </a:rPr>
              <a:t>O Ymyrraeth i Unigolyn</a:t>
            </a:r>
            <a:br>
              <a:rPr lang="cy-GB" sz="3600" dirty="0">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From</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Intervention</a:t>
            </a:r>
            <a:r>
              <a:rPr lang="cy-GB" sz="3600" dirty="0">
                <a:solidFill>
                  <a:srgbClr val="0070C0"/>
                </a:solidFill>
                <a:latin typeface="Arial" panose="020B0604020202020204" pitchFamily="34" charset="0"/>
                <a:cs typeface="Arial" panose="020B0604020202020204" pitchFamily="34" charset="0"/>
              </a:rPr>
              <a:t> to </a:t>
            </a:r>
            <a:r>
              <a:rPr lang="cy-GB" sz="3600" dirty="0" err="1">
                <a:solidFill>
                  <a:srgbClr val="0070C0"/>
                </a:solidFill>
                <a:latin typeface="Arial" panose="020B0604020202020204" pitchFamily="34" charset="0"/>
                <a:cs typeface="Arial" panose="020B0604020202020204" pitchFamily="34" charset="0"/>
              </a:rPr>
              <a:t>Individualisation</a:t>
            </a:r>
            <a:endParaRPr lang="en-GB" sz="36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82B13E3-A536-5275-EA8A-FFB78831F5BA}"/>
              </a:ext>
            </a:extLst>
          </p:cNvPr>
          <p:cNvSpPr>
            <a:spLocks noGrp="1"/>
          </p:cNvSpPr>
          <p:nvPr>
            <p:ph sz="half" idx="1"/>
          </p:nvPr>
        </p:nvSpPr>
        <p:spPr>
          <a:xfrm>
            <a:off x="628650" y="1825624"/>
            <a:ext cx="3867150" cy="4154261"/>
          </a:xfrm>
        </p:spPr>
        <p:txBody>
          <a:bodyPr>
            <a:normAutofit fontScale="85000" lnSpcReduction="20000"/>
          </a:bodyPr>
          <a:lstStyle/>
          <a:p>
            <a:r>
              <a:rPr lang="cy-GB" noProof="0" dirty="0">
                <a:latin typeface="Arial" panose="020B0604020202020204" pitchFamily="34" charset="0"/>
                <a:cs typeface="Arial" panose="020B0604020202020204" pitchFamily="34" charset="0"/>
              </a:rPr>
              <a:t>Nid oes un ymyrraeth sy'n gweithio i bawb;</a:t>
            </a:r>
          </a:p>
          <a:p>
            <a:r>
              <a:rPr lang="cy-GB" noProof="0" dirty="0">
                <a:latin typeface="Arial" panose="020B0604020202020204" pitchFamily="34" charset="0"/>
                <a:cs typeface="Arial" panose="020B0604020202020204" pitchFamily="34" charset="0"/>
              </a:rPr>
              <a:t>Mae awtistiaeth yn gyflwr heterogenaidd;</a:t>
            </a:r>
          </a:p>
          <a:p>
            <a:r>
              <a:rPr lang="cy-GB" noProof="0" dirty="0">
                <a:latin typeface="Arial" panose="020B0604020202020204" pitchFamily="34" charset="0"/>
                <a:cs typeface="Arial" panose="020B0604020202020204" pitchFamily="34" charset="0"/>
              </a:rPr>
              <a:t>Gall anghenion, cryfderau a dewisiadau amrywio'n sylweddol;</a:t>
            </a:r>
          </a:p>
          <a:p>
            <a:r>
              <a:rPr lang="cy-GB" noProof="0" dirty="0">
                <a:latin typeface="Arial" panose="020B0604020202020204" pitchFamily="34" charset="0"/>
                <a:cs typeface="Arial" panose="020B0604020202020204" pitchFamily="34" charset="0"/>
              </a:rPr>
              <a:t>Dylai ymyriadau gael eu teilwra i'r unigolyn;</a:t>
            </a:r>
          </a:p>
          <a:p>
            <a:r>
              <a:rPr lang="cy-GB" noProof="0" dirty="0">
                <a:latin typeface="Arial" panose="020B0604020202020204" pitchFamily="34" charset="0"/>
                <a:cs typeface="Arial" panose="020B0604020202020204" pitchFamily="34" charset="0"/>
              </a:rPr>
              <a:t>Mae arfer sy'n seiliedig ar dystiolaeth yn gofyn am farn broffesiynol a llais y plentyn.</a:t>
            </a:r>
          </a:p>
        </p:txBody>
      </p:sp>
      <p:sp>
        <p:nvSpPr>
          <p:cNvPr id="9" name="Content Placeholder 8">
            <a:extLst>
              <a:ext uri="{FF2B5EF4-FFF2-40B4-BE49-F238E27FC236}">
                <a16:creationId xmlns:a16="http://schemas.microsoft.com/office/drawing/2014/main" id="{F46F21B7-C09F-3708-625B-96847C9C6632}"/>
              </a:ext>
            </a:extLst>
          </p:cNvPr>
          <p:cNvSpPr>
            <a:spLocks noGrp="1"/>
          </p:cNvSpPr>
          <p:nvPr>
            <p:ph sz="half" idx="2"/>
          </p:nvPr>
        </p:nvSpPr>
        <p:spPr>
          <a:xfrm>
            <a:off x="4648199" y="1825625"/>
            <a:ext cx="4392562" cy="4154260"/>
          </a:xfrm>
        </p:spPr>
        <p:txBody>
          <a:bodyPr>
            <a:noAutofit/>
          </a:bodyPr>
          <a:lstStyle/>
          <a:p>
            <a:r>
              <a:rPr lang="en-GB" sz="2200" dirty="0">
                <a:solidFill>
                  <a:srgbClr val="0070C0"/>
                </a:solidFill>
                <a:latin typeface="Arial" panose="020B0604020202020204" pitchFamily="34" charset="0"/>
                <a:cs typeface="Arial" panose="020B0604020202020204" pitchFamily="34" charset="0"/>
              </a:rPr>
              <a:t>No intervention works for everyone;</a:t>
            </a:r>
          </a:p>
          <a:p>
            <a:r>
              <a:rPr lang="en-GB" sz="2200" dirty="0">
                <a:solidFill>
                  <a:srgbClr val="0070C0"/>
                </a:solidFill>
                <a:latin typeface="Arial" panose="020B0604020202020204" pitchFamily="34" charset="0"/>
                <a:cs typeface="Arial" panose="020B0604020202020204" pitchFamily="34" charset="0"/>
              </a:rPr>
              <a:t>Autism is highly heterogeneous;</a:t>
            </a:r>
          </a:p>
          <a:p>
            <a:r>
              <a:rPr lang="en-GB" sz="2200" dirty="0">
                <a:solidFill>
                  <a:srgbClr val="0070C0"/>
                </a:solidFill>
                <a:latin typeface="Arial" panose="020B0604020202020204" pitchFamily="34" charset="0"/>
                <a:cs typeface="Arial" panose="020B0604020202020204" pitchFamily="34" charset="0"/>
              </a:rPr>
              <a:t>Needs, strengths and preferences vary considerably;</a:t>
            </a:r>
          </a:p>
          <a:p>
            <a:r>
              <a:rPr lang="en-GB" sz="2200" dirty="0">
                <a:solidFill>
                  <a:srgbClr val="0070C0"/>
                </a:solidFill>
                <a:latin typeface="Arial" panose="020B0604020202020204" pitchFamily="34" charset="0"/>
                <a:cs typeface="Arial" panose="020B0604020202020204" pitchFamily="34" charset="0"/>
              </a:rPr>
              <a:t>Support should be individualised;</a:t>
            </a:r>
          </a:p>
          <a:p>
            <a:r>
              <a:rPr lang="en-GB" sz="2200" dirty="0">
                <a:solidFill>
                  <a:srgbClr val="0070C0"/>
                </a:solidFill>
                <a:latin typeface="Arial" panose="020B0604020202020204" pitchFamily="34" charset="0"/>
                <a:cs typeface="Arial" panose="020B0604020202020204" pitchFamily="34" charset="0"/>
              </a:rPr>
              <a:t>Evidence-based practice requires professional judgement and the voice of the child.</a:t>
            </a:r>
          </a:p>
        </p:txBody>
      </p:sp>
    </p:spTree>
    <p:extLst>
      <p:ext uri="{BB962C8B-B14F-4D97-AF65-F5344CB8AC3E}">
        <p14:creationId xmlns:p14="http://schemas.microsoft.com/office/powerpoint/2010/main" val="1687858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BA43D-956C-6AF2-EC71-9ECA6C950A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38AF91-1D53-C603-78B2-70DD96BCDB86}"/>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EB05CD89-E18B-153D-65D4-67B9DF3FEFB1}"/>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2948642C-3FB7-F944-BAB6-89B2FF0C3F57}"/>
              </a:ext>
            </a:extLst>
          </p:cNvPr>
          <p:cNvSpPr>
            <a:spLocks noGrp="1"/>
          </p:cNvSpPr>
          <p:nvPr>
            <p:ph type="body" sz="half" idx="2"/>
          </p:nvPr>
        </p:nvSpPr>
        <p:spPr>
          <a:xfrm>
            <a:off x="3716595" y="870155"/>
            <a:ext cx="5220928" cy="5176683"/>
          </a:xfrm>
        </p:spPr>
        <p:txBody>
          <a:bodyPr>
            <a:normAutofit lnSpcReduction="10000"/>
          </a:bodyPr>
          <a:lstStyle/>
          <a:p>
            <a:pPr marL="0" indent="0">
              <a:buNone/>
            </a:pPr>
            <a:r>
              <a:rPr lang="cy-GB" sz="2400" dirty="0">
                <a:latin typeface="Arial" panose="020B0604020202020204" pitchFamily="34" charset="0"/>
                <a:cs typeface="Arial" panose="020B0604020202020204" pitchFamily="34" charset="0"/>
              </a:rPr>
              <a:t>Pan fydd dau ddysgwr yn rhannu'r un diagnosis o awtistiaeth ond yn ymateb yn wahanol i'r un ymyrraeth, beth mae hynny'n ei ddweud wrthym am y berthynas rhwng diagnosis, anghenion unigol ac arfer sy'n seiliedig ar dystiolaeth?</a:t>
            </a:r>
          </a:p>
          <a:p>
            <a:pPr marL="0" indent="0">
              <a:buNone/>
            </a:pPr>
            <a:endParaRPr lang="cy-GB" sz="2400" dirty="0">
              <a:latin typeface="Arial" panose="020B0604020202020204" pitchFamily="34" charset="0"/>
              <a:cs typeface="Arial" panose="020B0604020202020204" pitchFamily="34" charset="0"/>
            </a:endParaRPr>
          </a:p>
          <a:p>
            <a:pPr marL="0" indent="0">
              <a:buNone/>
            </a:pPr>
            <a:r>
              <a:rPr lang="cy-GB" sz="2400" dirty="0">
                <a:solidFill>
                  <a:srgbClr val="0070C0"/>
                </a:solidFill>
                <a:latin typeface="Arial" panose="020B0604020202020204" pitchFamily="34" charset="0"/>
                <a:cs typeface="Arial" panose="020B0604020202020204" pitchFamily="34" charset="0"/>
              </a:rPr>
              <a:t>When </a:t>
            </a:r>
            <a:r>
              <a:rPr lang="cy-GB" sz="2400" dirty="0" err="1">
                <a:solidFill>
                  <a:srgbClr val="0070C0"/>
                </a:solidFill>
                <a:latin typeface="Arial" panose="020B0604020202020204" pitchFamily="34" charset="0"/>
                <a:cs typeface="Arial" panose="020B0604020202020204" pitchFamily="34" charset="0"/>
              </a:rPr>
              <a:t>two</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learners</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share</a:t>
            </a:r>
            <a:r>
              <a:rPr lang="cy-GB" sz="2400" dirty="0">
                <a:solidFill>
                  <a:srgbClr val="0070C0"/>
                </a:solidFill>
                <a:latin typeface="Arial" panose="020B0604020202020204" pitchFamily="34" charset="0"/>
                <a:cs typeface="Arial" panose="020B0604020202020204" pitchFamily="34" charset="0"/>
              </a:rPr>
              <a:t> the </a:t>
            </a:r>
            <a:r>
              <a:rPr lang="cy-GB" sz="2400" dirty="0" err="1">
                <a:solidFill>
                  <a:srgbClr val="0070C0"/>
                </a:solidFill>
                <a:latin typeface="Arial" panose="020B0604020202020204" pitchFamily="34" charset="0"/>
                <a:cs typeface="Arial" panose="020B0604020202020204" pitchFamily="34" charset="0"/>
              </a:rPr>
              <a:t>same</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autism</a:t>
            </a:r>
            <a:r>
              <a:rPr lang="cy-GB" sz="2400" dirty="0">
                <a:solidFill>
                  <a:srgbClr val="0070C0"/>
                </a:solidFill>
                <a:latin typeface="Arial" panose="020B0604020202020204" pitchFamily="34" charset="0"/>
                <a:cs typeface="Arial" panose="020B0604020202020204" pitchFamily="34" charset="0"/>
              </a:rPr>
              <a:t> diagnosis </a:t>
            </a:r>
            <a:r>
              <a:rPr lang="cy-GB" sz="2400" dirty="0" err="1">
                <a:solidFill>
                  <a:srgbClr val="0070C0"/>
                </a:solidFill>
                <a:latin typeface="Arial" panose="020B0604020202020204" pitchFamily="34" charset="0"/>
                <a:cs typeface="Arial" panose="020B0604020202020204" pitchFamily="34" charset="0"/>
              </a:rPr>
              <a:t>but</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respond</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differently</a:t>
            </a:r>
            <a:r>
              <a:rPr lang="cy-GB" sz="2400" dirty="0">
                <a:solidFill>
                  <a:srgbClr val="0070C0"/>
                </a:solidFill>
                <a:latin typeface="Arial" panose="020B0604020202020204" pitchFamily="34" charset="0"/>
                <a:cs typeface="Arial" panose="020B0604020202020204" pitchFamily="34" charset="0"/>
              </a:rPr>
              <a:t> to the </a:t>
            </a:r>
            <a:r>
              <a:rPr lang="cy-GB" sz="2400" dirty="0" err="1">
                <a:solidFill>
                  <a:srgbClr val="0070C0"/>
                </a:solidFill>
                <a:latin typeface="Arial" panose="020B0604020202020204" pitchFamily="34" charset="0"/>
                <a:cs typeface="Arial" panose="020B0604020202020204" pitchFamily="34" charset="0"/>
              </a:rPr>
              <a:t>same</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intervention</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what</a:t>
            </a:r>
            <a:r>
              <a:rPr lang="cy-GB" sz="2400" dirty="0">
                <a:solidFill>
                  <a:srgbClr val="0070C0"/>
                </a:solidFill>
                <a:latin typeface="Arial" panose="020B0604020202020204" pitchFamily="34" charset="0"/>
                <a:cs typeface="Arial" panose="020B0604020202020204" pitchFamily="34" charset="0"/>
              </a:rPr>
              <a:t> does </a:t>
            </a:r>
            <a:r>
              <a:rPr lang="cy-GB" sz="2400" dirty="0" err="1">
                <a:solidFill>
                  <a:srgbClr val="0070C0"/>
                </a:solidFill>
                <a:latin typeface="Arial" panose="020B0604020202020204" pitchFamily="34" charset="0"/>
                <a:cs typeface="Arial" panose="020B0604020202020204" pitchFamily="34" charset="0"/>
              </a:rPr>
              <a:t>this</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tell</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us</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about</a:t>
            </a:r>
            <a:r>
              <a:rPr lang="cy-GB" sz="2400" dirty="0">
                <a:solidFill>
                  <a:srgbClr val="0070C0"/>
                </a:solidFill>
                <a:latin typeface="Arial" panose="020B0604020202020204" pitchFamily="34" charset="0"/>
                <a:cs typeface="Arial" panose="020B0604020202020204" pitchFamily="34" charset="0"/>
              </a:rPr>
              <a:t> the </a:t>
            </a:r>
            <a:r>
              <a:rPr lang="cy-GB" sz="2400" dirty="0" err="1">
                <a:solidFill>
                  <a:srgbClr val="0070C0"/>
                </a:solidFill>
                <a:latin typeface="Arial" panose="020B0604020202020204" pitchFamily="34" charset="0"/>
                <a:cs typeface="Arial" panose="020B0604020202020204" pitchFamily="34" charset="0"/>
              </a:rPr>
              <a:t>relationship</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between</a:t>
            </a:r>
            <a:r>
              <a:rPr lang="cy-GB" sz="2400" dirty="0">
                <a:solidFill>
                  <a:srgbClr val="0070C0"/>
                </a:solidFill>
                <a:latin typeface="Arial" panose="020B0604020202020204" pitchFamily="34" charset="0"/>
                <a:cs typeface="Arial" panose="020B0604020202020204" pitchFamily="34" charset="0"/>
              </a:rPr>
              <a:t> diagnosis, </a:t>
            </a:r>
            <a:r>
              <a:rPr lang="cy-GB" sz="2400" dirty="0" err="1">
                <a:solidFill>
                  <a:srgbClr val="0070C0"/>
                </a:solidFill>
                <a:latin typeface="Arial" panose="020B0604020202020204" pitchFamily="34" charset="0"/>
                <a:cs typeface="Arial" panose="020B0604020202020204" pitchFamily="34" charset="0"/>
              </a:rPr>
              <a:t>individual</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need</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and</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evidence-based</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practice</a:t>
            </a:r>
            <a:r>
              <a:rPr lang="cy-GB" sz="2400" dirty="0">
                <a:solidFill>
                  <a:srgbClr val="0070C0"/>
                </a:solidFill>
                <a:latin typeface="Arial" panose="020B0604020202020204" pitchFamily="34" charset="0"/>
                <a:cs typeface="Arial" panose="020B0604020202020204" pitchFamily="34" charset="0"/>
              </a:rPr>
              <a:t>?</a:t>
            </a: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180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76B5A-9B64-F52C-30BF-4AFF0E71F08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26B8632-8B60-F29F-7620-2B8D83247904}"/>
              </a:ext>
            </a:extLst>
          </p:cNvPr>
          <p:cNvSpPr>
            <a:spLocks noGrp="1"/>
          </p:cNvSpPr>
          <p:nvPr>
            <p:ph type="title"/>
          </p:nvPr>
        </p:nvSpPr>
        <p:spPr>
          <a:xfrm>
            <a:off x="235975" y="365125"/>
            <a:ext cx="8731044" cy="1325563"/>
          </a:xfrm>
        </p:spPr>
        <p:txBody>
          <a:bodyPr>
            <a:noAutofit/>
          </a:bodyPr>
          <a:lstStyle/>
          <a:p>
            <a:pPr algn="ctr"/>
            <a:r>
              <a:rPr lang="cy-GB" sz="3600" dirty="0">
                <a:latin typeface="Arial" panose="020B0604020202020204" pitchFamily="34" charset="0"/>
                <a:cs typeface="Arial" panose="020B0604020202020204" pitchFamily="34" charset="0"/>
              </a:rPr>
              <a:t>Damcaniaeth Addasrwydd Person-Amgylchedd</a:t>
            </a:r>
            <a:br>
              <a:rPr lang="cy-GB" sz="3600" dirty="0">
                <a:latin typeface="Arial" panose="020B0604020202020204" pitchFamily="34" charset="0"/>
                <a:cs typeface="Arial" panose="020B0604020202020204" pitchFamily="34" charset="0"/>
              </a:rPr>
            </a:br>
            <a:r>
              <a:rPr lang="cy-GB" sz="3600" dirty="0">
                <a:solidFill>
                  <a:srgbClr val="0070C0"/>
                </a:solidFill>
                <a:latin typeface="Arial" panose="020B0604020202020204" pitchFamily="34" charset="0"/>
                <a:cs typeface="Arial" panose="020B0604020202020204" pitchFamily="34" charset="0"/>
              </a:rPr>
              <a:t>Person-</a:t>
            </a:r>
            <a:r>
              <a:rPr lang="cy-GB" sz="3600" dirty="0" err="1">
                <a:solidFill>
                  <a:srgbClr val="0070C0"/>
                </a:solidFill>
                <a:latin typeface="Arial" panose="020B0604020202020204" pitchFamily="34" charset="0"/>
                <a:cs typeface="Arial" panose="020B0604020202020204" pitchFamily="34" charset="0"/>
              </a:rPr>
              <a:t>Environment</a:t>
            </a:r>
            <a:r>
              <a:rPr lang="cy-GB" sz="3600" dirty="0">
                <a:solidFill>
                  <a:srgbClr val="0070C0"/>
                </a:solidFill>
                <a:latin typeface="Arial" panose="020B0604020202020204" pitchFamily="34" charset="0"/>
                <a:cs typeface="Arial" panose="020B0604020202020204" pitchFamily="34" charset="0"/>
              </a:rPr>
              <a:t> Fit </a:t>
            </a:r>
            <a:r>
              <a:rPr lang="cy-GB" sz="3600" dirty="0" err="1">
                <a:solidFill>
                  <a:srgbClr val="0070C0"/>
                </a:solidFill>
                <a:latin typeface="Arial" panose="020B0604020202020204" pitchFamily="34" charset="0"/>
                <a:cs typeface="Arial" panose="020B0604020202020204" pitchFamily="34" charset="0"/>
              </a:rPr>
              <a:t>Theory</a:t>
            </a:r>
            <a:endParaRPr lang="en-GB" sz="36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045BDF5C-8288-8139-AE4D-EFE5FED8A9DA}"/>
              </a:ext>
            </a:extLst>
          </p:cNvPr>
          <p:cNvSpPr>
            <a:spLocks noGrp="1"/>
          </p:cNvSpPr>
          <p:nvPr>
            <p:ph sz="half" idx="1"/>
          </p:nvPr>
        </p:nvSpPr>
        <p:spPr>
          <a:xfrm>
            <a:off x="235975" y="2079523"/>
            <a:ext cx="4259825" cy="3900362"/>
          </a:xfrm>
        </p:spPr>
        <p:txBody>
          <a:bodyPr>
            <a:normAutofit fontScale="92500"/>
          </a:bodyPr>
          <a:lstStyle/>
          <a:p>
            <a:r>
              <a:rPr lang="cy-GB" b="1" noProof="0" dirty="0">
                <a:latin typeface="Arial" panose="020B0604020202020204" pitchFamily="34" charset="0"/>
                <a:cs typeface="Arial" panose="020B0604020202020204" pitchFamily="34" charset="0"/>
              </a:rPr>
              <a:t>Kurt </a:t>
            </a:r>
            <a:r>
              <a:rPr lang="cy-GB" b="1" noProof="0" dirty="0" err="1">
                <a:latin typeface="Arial" panose="020B0604020202020204" pitchFamily="34" charset="0"/>
                <a:cs typeface="Arial" panose="020B0604020202020204" pitchFamily="34" charset="0"/>
              </a:rPr>
              <a:t>Lewin</a:t>
            </a:r>
            <a:r>
              <a:rPr lang="cy-GB" b="1" noProof="0" dirty="0">
                <a:latin typeface="Arial" panose="020B0604020202020204" pitchFamily="34" charset="0"/>
                <a:cs typeface="Arial" panose="020B0604020202020204" pitchFamily="34" charset="0"/>
              </a:rPr>
              <a:t> (1936)</a:t>
            </a:r>
          </a:p>
          <a:p>
            <a:pPr marL="0" indent="0">
              <a:buNone/>
            </a:pPr>
            <a:r>
              <a:rPr lang="cy-GB" dirty="0">
                <a:latin typeface="Arial" panose="020B0604020202020204" pitchFamily="34" charset="0"/>
                <a:cs typeface="Arial" panose="020B0604020202020204" pitchFamily="34" charset="0"/>
              </a:rPr>
              <a:t>Ymddygiad (B = </a:t>
            </a:r>
            <a:r>
              <a:rPr lang="cy-GB" dirty="0" err="1">
                <a:latin typeface="Arial" panose="020B0604020202020204" pitchFamily="34" charset="0"/>
                <a:cs typeface="Arial" panose="020B0604020202020204" pitchFamily="34" charset="0"/>
              </a:rPr>
              <a:t>Behaviour</a:t>
            </a:r>
            <a:r>
              <a:rPr lang="cy-GB" dirty="0">
                <a:latin typeface="Arial" panose="020B0604020202020204" pitchFamily="34" charset="0"/>
                <a:cs typeface="Arial" panose="020B0604020202020204" pitchFamily="34" charset="0"/>
              </a:rPr>
              <a:t>);</a:t>
            </a:r>
          </a:p>
          <a:p>
            <a:pPr marL="0" indent="0">
              <a:buNone/>
            </a:pPr>
            <a:r>
              <a:rPr lang="cy-GB" noProof="0" dirty="0">
                <a:latin typeface="Arial" panose="020B0604020202020204" pitchFamily="34" charset="0"/>
                <a:cs typeface="Arial" panose="020B0604020202020204" pitchFamily="34" charset="0"/>
              </a:rPr>
              <a:t>P = </a:t>
            </a:r>
            <a:r>
              <a:rPr lang="cy-GB" noProof="0" dirty="0" err="1">
                <a:latin typeface="Arial" panose="020B0604020202020204" pitchFamily="34" charset="0"/>
                <a:cs typeface="Arial" panose="020B0604020202020204" pitchFamily="34" charset="0"/>
              </a:rPr>
              <a:t>Pers</a:t>
            </a:r>
            <a:r>
              <a:rPr lang="cy-GB" dirty="0" err="1">
                <a:latin typeface="Arial" panose="020B0604020202020204" pitchFamily="34" charset="0"/>
                <a:cs typeface="Arial" panose="020B0604020202020204" pitchFamily="34" charset="0"/>
              </a:rPr>
              <a:t>on</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Amgylchedd (</a:t>
            </a:r>
            <a:r>
              <a:rPr lang="cy-GB" noProof="0" dirty="0">
                <a:latin typeface="Arial" panose="020B0604020202020204" pitchFamily="34" charset="0"/>
                <a:cs typeface="Arial" panose="020B0604020202020204" pitchFamily="34" charset="0"/>
              </a:rPr>
              <a:t>E = </a:t>
            </a:r>
            <a:r>
              <a:rPr lang="cy-GB" noProof="0" dirty="0" err="1">
                <a:latin typeface="Arial" panose="020B0604020202020204" pitchFamily="34" charset="0"/>
                <a:cs typeface="Arial" panose="020B0604020202020204" pitchFamily="34" charset="0"/>
              </a:rPr>
              <a:t>Environment</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Mae ymddygiad yn deillio o'r rhyngweithio rhwng yr unigolyn a'i amgylchedd.</a:t>
            </a:r>
          </a:p>
        </p:txBody>
      </p:sp>
      <p:sp>
        <p:nvSpPr>
          <p:cNvPr id="9" name="Content Placeholder 8">
            <a:extLst>
              <a:ext uri="{FF2B5EF4-FFF2-40B4-BE49-F238E27FC236}">
                <a16:creationId xmlns:a16="http://schemas.microsoft.com/office/drawing/2014/main" id="{8EF26285-7CB1-6B28-0B63-06EAAEC10FE5}"/>
              </a:ext>
            </a:extLst>
          </p:cNvPr>
          <p:cNvSpPr>
            <a:spLocks noGrp="1"/>
          </p:cNvSpPr>
          <p:nvPr>
            <p:ph sz="half" idx="2"/>
          </p:nvPr>
        </p:nvSpPr>
        <p:spPr>
          <a:xfrm>
            <a:off x="4648199" y="2079523"/>
            <a:ext cx="4318820" cy="3900362"/>
          </a:xfrm>
        </p:spPr>
        <p:txBody>
          <a:bodyPr>
            <a:noAutofit/>
          </a:bodyPr>
          <a:lstStyle/>
          <a:p>
            <a:r>
              <a:rPr lang="en-GB" sz="2600" b="1" dirty="0">
                <a:solidFill>
                  <a:srgbClr val="0070C0"/>
                </a:solidFill>
                <a:latin typeface="Arial" panose="020B0604020202020204" pitchFamily="34" charset="0"/>
                <a:cs typeface="Arial" panose="020B0604020202020204" pitchFamily="34" charset="0"/>
              </a:rPr>
              <a:t>Kurt Lewin (1936)</a:t>
            </a:r>
          </a:p>
          <a:p>
            <a:pPr marL="0" indent="0">
              <a:buNone/>
            </a:pPr>
            <a:r>
              <a:rPr lang="en-GB" sz="2600" dirty="0">
                <a:solidFill>
                  <a:srgbClr val="0070C0"/>
                </a:solidFill>
                <a:latin typeface="Arial" panose="020B0604020202020204" pitchFamily="34" charset="0"/>
                <a:cs typeface="Arial" panose="020B0604020202020204" pitchFamily="34" charset="0"/>
              </a:rPr>
              <a:t>B = Behaviour;</a:t>
            </a:r>
          </a:p>
          <a:p>
            <a:pPr marL="0" indent="0">
              <a:buNone/>
            </a:pPr>
            <a:r>
              <a:rPr lang="en-GB" sz="2600" dirty="0">
                <a:solidFill>
                  <a:srgbClr val="0070C0"/>
                </a:solidFill>
                <a:latin typeface="Arial" panose="020B0604020202020204" pitchFamily="34" charset="0"/>
                <a:cs typeface="Arial" panose="020B0604020202020204" pitchFamily="34" charset="0"/>
              </a:rPr>
              <a:t>P = Person;</a:t>
            </a:r>
          </a:p>
          <a:p>
            <a:pPr marL="0" indent="0">
              <a:buNone/>
            </a:pPr>
            <a:r>
              <a:rPr lang="en-GB" sz="2600" dirty="0">
                <a:solidFill>
                  <a:srgbClr val="0070C0"/>
                </a:solidFill>
                <a:latin typeface="Arial" panose="020B0604020202020204" pitchFamily="34" charset="0"/>
                <a:cs typeface="Arial" panose="020B0604020202020204" pitchFamily="34" charset="0"/>
              </a:rPr>
              <a:t>E = Environment.</a:t>
            </a:r>
          </a:p>
          <a:p>
            <a:pPr marL="0" indent="0">
              <a:buNone/>
            </a:pPr>
            <a:endParaRPr lang="en-GB" sz="2600" dirty="0">
              <a:solidFill>
                <a:srgbClr val="0070C0"/>
              </a:solidFill>
              <a:latin typeface="Arial" panose="020B0604020202020204" pitchFamily="34" charset="0"/>
              <a:cs typeface="Arial" panose="020B0604020202020204" pitchFamily="34" charset="0"/>
            </a:endParaRPr>
          </a:p>
          <a:p>
            <a:r>
              <a:rPr lang="en-GB" sz="2600" dirty="0">
                <a:solidFill>
                  <a:srgbClr val="0070C0"/>
                </a:solidFill>
                <a:latin typeface="Arial" panose="020B0604020202020204" pitchFamily="34" charset="0"/>
                <a:cs typeface="Arial" panose="020B0604020202020204" pitchFamily="34" charset="0"/>
              </a:rPr>
              <a:t>Behaviour is a function of the interaction between the person and their environment.</a:t>
            </a:r>
          </a:p>
        </p:txBody>
      </p:sp>
    </p:spTree>
    <p:extLst>
      <p:ext uri="{BB962C8B-B14F-4D97-AF65-F5344CB8AC3E}">
        <p14:creationId xmlns:p14="http://schemas.microsoft.com/office/powerpoint/2010/main" val="2192374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C520E-F0B1-CD6F-CB88-9795FC80F0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419C15F-DF8B-66AD-5F49-1BD8297589F1}"/>
              </a:ext>
            </a:extLst>
          </p:cNvPr>
          <p:cNvSpPr>
            <a:spLocks noGrp="1"/>
          </p:cNvSpPr>
          <p:nvPr>
            <p:ph type="title"/>
          </p:nvPr>
        </p:nvSpPr>
        <p:spPr>
          <a:xfrm>
            <a:off x="235975" y="365125"/>
            <a:ext cx="8731044" cy="1325563"/>
          </a:xfrm>
        </p:spPr>
        <p:txBody>
          <a:bodyPr>
            <a:noAutofit/>
          </a:bodyPr>
          <a:lstStyle/>
          <a:p>
            <a:pPr algn="ctr"/>
            <a:r>
              <a:rPr lang="cy-GB" sz="3600" dirty="0">
                <a:latin typeface="Arial" panose="020B0604020202020204" pitchFamily="34" charset="0"/>
                <a:cs typeface="Arial" panose="020B0604020202020204" pitchFamily="34" charset="0"/>
              </a:rPr>
              <a:t>Damcaniaeth Addasrwydd Person-Amgylchedd</a:t>
            </a:r>
            <a:br>
              <a:rPr lang="cy-GB" sz="3600" dirty="0">
                <a:latin typeface="Arial" panose="020B0604020202020204" pitchFamily="34" charset="0"/>
                <a:cs typeface="Arial" panose="020B0604020202020204" pitchFamily="34" charset="0"/>
              </a:rPr>
            </a:br>
            <a:r>
              <a:rPr lang="cy-GB" sz="3600" dirty="0">
                <a:solidFill>
                  <a:srgbClr val="0070C0"/>
                </a:solidFill>
                <a:latin typeface="Arial" panose="020B0604020202020204" pitchFamily="34" charset="0"/>
                <a:cs typeface="Arial" panose="020B0604020202020204" pitchFamily="34" charset="0"/>
              </a:rPr>
              <a:t>Person-</a:t>
            </a:r>
            <a:r>
              <a:rPr lang="cy-GB" sz="3600" dirty="0" err="1">
                <a:solidFill>
                  <a:srgbClr val="0070C0"/>
                </a:solidFill>
                <a:latin typeface="Arial" panose="020B0604020202020204" pitchFamily="34" charset="0"/>
                <a:cs typeface="Arial" panose="020B0604020202020204" pitchFamily="34" charset="0"/>
              </a:rPr>
              <a:t>Environment</a:t>
            </a:r>
            <a:r>
              <a:rPr lang="cy-GB" sz="3600" dirty="0">
                <a:solidFill>
                  <a:srgbClr val="0070C0"/>
                </a:solidFill>
                <a:latin typeface="Arial" panose="020B0604020202020204" pitchFamily="34" charset="0"/>
                <a:cs typeface="Arial" panose="020B0604020202020204" pitchFamily="34" charset="0"/>
              </a:rPr>
              <a:t> Fit </a:t>
            </a:r>
            <a:r>
              <a:rPr lang="cy-GB" sz="3600" dirty="0" err="1">
                <a:solidFill>
                  <a:srgbClr val="0070C0"/>
                </a:solidFill>
                <a:latin typeface="Arial" panose="020B0604020202020204" pitchFamily="34" charset="0"/>
                <a:cs typeface="Arial" panose="020B0604020202020204" pitchFamily="34" charset="0"/>
              </a:rPr>
              <a:t>Theory</a:t>
            </a:r>
            <a:endParaRPr lang="en-GB" sz="3600"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98C1996-0123-7373-26C6-B3498C9A0FA0}"/>
              </a:ext>
            </a:extLst>
          </p:cNvPr>
          <p:cNvSpPr>
            <a:spLocks noGrp="1"/>
          </p:cNvSpPr>
          <p:nvPr>
            <p:ph sz="half" idx="1"/>
          </p:nvPr>
        </p:nvSpPr>
        <p:spPr>
          <a:xfrm>
            <a:off x="235975" y="2079523"/>
            <a:ext cx="4259825" cy="3900362"/>
          </a:xfrm>
        </p:spPr>
        <p:txBody>
          <a:bodyPr>
            <a:normAutofit fontScale="92500" lnSpcReduction="10000"/>
          </a:bodyPr>
          <a:lstStyle/>
          <a:p>
            <a:r>
              <a:rPr lang="cy-GB" noProof="0" dirty="0">
                <a:latin typeface="Arial" panose="020B0604020202020204" pitchFamily="34" charset="0"/>
                <a:cs typeface="Arial" panose="020B0604020202020204" pitchFamily="34" charset="0"/>
              </a:rPr>
              <a:t>Mae llesiant yn cael ei ddylanwadu gan y berthynas rhwng yr unigolyn a'i amgylchedd;</a:t>
            </a:r>
          </a:p>
          <a:p>
            <a:r>
              <a:rPr lang="cy-GB" noProof="0" dirty="0">
                <a:latin typeface="Arial" panose="020B0604020202020204" pitchFamily="34" charset="0"/>
                <a:cs typeface="Arial" panose="020B0604020202020204" pitchFamily="34" charset="0"/>
              </a:rPr>
              <a:t>Mae anawsterau yn gallu codi pan fo </a:t>
            </a:r>
            <a:r>
              <a:rPr lang="cy-GB" noProof="0" dirty="0" err="1">
                <a:latin typeface="Arial" panose="020B0604020202020204" pitchFamily="34" charset="0"/>
                <a:cs typeface="Arial" panose="020B0604020202020204" pitchFamily="34" charset="0"/>
              </a:rPr>
              <a:t>anghydweddiad</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Gall addasu'r amgylchedd fod yr un mor bwysig ag addasu'r unigolyn.</a:t>
            </a:r>
          </a:p>
        </p:txBody>
      </p:sp>
      <p:sp>
        <p:nvSpPr>
          <p:cNvPr id="9" name="Content Placeholder 8">
            <a:extLst>
              <a:ext uri="{FF2B5EF4-FFF2-40B4-BE49-F238E27FC236}">
                <a16:creationId xmlns:a16="http://schemas.microsoft.com/office/drawing/2014/main" id="{7CE732E3-6EA8-C1F5-7479-6F33683D671F}"/>
              </a:ext>
            </a:extLst>
          </p:cNvPr>
          <p:cNvSpPr>
            <a:spLocks noGrp="1"/>
          </p:cNvSpPr>
          <p:nvPr>
            <p:ph sz="half" idx="2"/>
          </p:nvPr>
        </p:nvSpPr>
        <p:spPr>
          <a:xfrm>
            <a:off x="4648199" y="2079523"/>
            <a:ext cx="4318820" cy="3900362"/>
          </a:xfrm>
        </p:spPr>
        <p:txBody>
          <a:bodyPr>
            <a:noAutofit/>
          </a:bodyPr>
          <a:lstStyle/>
          <a:p>
            <a:r>
              <a:rPr lang="en-GB" sz="2600" dirty="0">
                <a:solidFill>
                  <a:srgbClr val="0070C0"/>
                </a:solidFill>
                <a:latin typeface="Arial" panose="020B0604020202020204" pitchFamily="34" charset="0"/>
                <a:cs typeface="Arial" panose="020B0604020202020204" pitchFamily="34" charset="0"/>
              </a:rPr>
              <a:t>Wellbeing is influenced by the relationship between the individual and the environment;</a:t>
            </a:r>
          </a:p>
          <a:p>
            <a:r>
              <a:rPr lang="en-GB" sz="2600" dirty="0">
                <a:solidFill>
                  <a:srgbClr val="0070C0"/>
                </a:solidFill>
                <a:latin typeface="Arial" panose="020B0604020202020204" pitchFamily="34" charset="0"/>
                <a:cs typeface="Arial" panose="020B0604020202020204" pitchFamily="34" charset="0"/>
              </a:rPr>
              <a:t>Difficulties may arise when there is a mismatch;</a:t>
            </a:r>
          </a:p>
          <a:p>
            <a:r>
              <a:rPr lang="en-GB" sz="2600" dirty="0">
                <a:solidFill>
                  <a:srgbClr val="0070C0"/>
                </a:solidFill>
                <a:latin typeface="Arial" panose="020B0604020202020204" pitchFamily="34" charset="0"/>
                <a:cs typeface="Arial" panose="020B0604020202020204" pitchFamily="34" charset="0"/>
              </a:rPr>
              <a:t>Environmental adaptation may be as important as adapting the individual.</a:t>
            </a:r>
          </a:p>
        </p:txBody>
      </p:sp>
    </p:spTree>
    <p:extLst>
      <p:ext uri="{BB962C8B-B14F-4D97-AF65-F5344CB8AC3E}">
        <p14:creationId xmlns:p14="http://schemas.microsoft.com/office/powerpoint/2010/main" val="3924223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51676-7B5C-DF35-393B-B5CB769052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E91585-F84A-7871-FA6F-1760F9E5BC97}"/>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2</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2</a:t>
            </a:r>
          </a:p>
        </p:txBody>
      </p:sp>
      <p:sp>
        <p:nvSpPr>
          <p:cNvPr id="4" name="Content Placeholder 3">
            <a:extLst>
              <a:ext uri="{FF2B5EF4-FFF2-40B4-BE49-F238E27FC236}">
                <a16:creationId xmlns:a16="http://schemas.microsoft.com/office/drawing/2014/main" id="{5E331DBF-138C-035A-0A83-850AA44E6D06}"/>
              </a:ext>
            </a:extLst>
          </p:cNvPr>
          <p:cNvSpPr>
            <a:spLocks noGrp="1"/>
          </p:cNvSpPr>
          <p:nvPr>
            <p:ph sz="half" idx="2"/>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Cymorth </a:t>
            </a:r>
            <a:r>
              <a:rPr lang="en-GB" dirty="0" err="1">
                <a:latin typeface="Arial" panose="020B0604020202020204" pitchFamily="34" charset="0"/>
                <a:cs typeface="Arial" panose="020B0604020202020204" pitchFamily="34" charset="0"/>
              </a:rPr>
              <a:t>Cyffredinol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Targedig</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Arbenigol</a:t>
            </a:r>
            <a:endParaRPr lang="en-GB" dirty="0">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Universal, Targeted and Specialist Support</a:t>
            </a:r>
          </a:p>
        </p:txBody>
      </p:sp>
      <p:sp>
        <p:nvSpPr>
          <p:cNvPr id="10" name="TextBox 9">
            <a:extLst>
              <a:ext uri="{FF2B5EF4-FFF2-40B4-BE49-F238E27FC236}">
                <a16:creationId xmlns:a16="http://schemas.microsoft.com/office/drawing/2014/main" id="{4D93373A-A4D0-5049-3E6F-D081D68BC7B6}"/>
              </a:ext>
            </a:extLst>
          </p:cNvPr>
          <p:cNvSpPr txBox="1"/>
          <p:nvPr/>
        </p:nvSpPr>
        <p:spPr>
          <a:xfrm>
            <a:off x="870155" y="5635487"/>
            <a:ext cx="2297424" cy="369332"/>
          </a:xfrm>
          <a:prstGeom prst="rect">
            <a:avLst/>
          </a:prstGeom>
          <a:noFill/>
        </p:spPr>
        <p:txBody>
          <a:bodyPr wrap="none" rtlCol="0">
            <a:spAutoFit/>
          </a:bodyPr>
          <a:lstStyle/>
          <a:p>
            <a:r>
              <a:rPr lang="en-GB" dirty="0"/>
              <a:t>(Source: Niles, no date</a:t>
            </a:r>
          </a:p>
        </p:txBody>
      </p:sp>
      <p:pic>
        <p:nvPicPr>
          <p:cNvPr id="8" name="Content Placeholder 7">
            <a:extLst>
              <a:ext uri="{FF2B5EF4-FFF2-40B4-BE49-F238E27FC236}">
                <a16:creationId xmlns:a16="http://schemas.microsoft.com/office/drawing/2014/main" id="{8B9085B7-3D4A-5568-7064-665DF0976ED0}"/>
              </a:ext>
            </a:extLst>
          </p:cNvPr>
          <p:cNvPicPr>
            <a:picLocks noGrp="1" noChangeAspect="1"/>
          </p:cNvPicPr>
          <p:nvPr>
            <p:ph sz="half" idx="1"/>
          </p:nvPr>
        </p:nvPicPr>
        <p:blipFill>
          <a:blip r:embed="rId3"/>
          <a:stretch>
            <a:fillRect/>
          </a:stretch>
        </p:blipFill>
        <p:spPr>
          <a:xfrm>
            <a:off x="657225" y="1825625"/>
            <a:ext cx="3810000" cy="3810000"/>
          </a:xfrm>
          <a:prstGeom prst="rect">
            <a:avLst/>
          </a:prstGeom>
        </p:spPr>
      </p:pic>
    </p:spTree>
    <p:extLst>
      <p:ext uri="{BB962C8B-B14F-4D97-AF65-F5344CB8AC3E}">
        <p14:creationId xmlns:p14="http://schemas.microsoft.com/office/powerpoint/2010/main" val="1524246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80973-927B-6618-C9D0-CAA0365E0007}"/>
              </a:ext>
            </a:extLst>
          </p:cNvPr>
          <p:cNvSpPr>
            <a:spLocks noGrp="1"/>
          </p:cNvSpPr>
          <p:nvPr>
            <p:ph type="title"/>
          </p:nvPr>
        </p:nvSpPr>
        <p:spPr>
          <a:xfrm>
            <a:off x="628650" y="365126"/>
            <a:ext cx="7886700" cy="799998"/>
          </a:xfrm>
        </p:spPr>
        <p:txBody>
          <a:bodyPr>
            <a:normAutofit fontScale="90000"/>
          </a:bodyPr>
          <a:lstStyle/>
          <a:p>
            <a:pPr algn="ct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Cymorth</a:t>
            </a:r>
            <a:br>
              <a:rPr lang="en-GB" sz="4000" dirty="0">
                <a:latin typeface="Arial" panose="020B0604020202020204" pitchFamily="34" charset="0"/>
                <a:cs typeface="Arial" panose="020B0604020202020204" pitchFamily="34" charset="0"/>
              </a:rPr>
            </a:br>
            <a:endParaRPr lang="en-GB" sz="4000" dirty="0">
              <a:solidFill>
                <a:srgbClr val="0070C0"/>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5297C726-553C-59E1-F793-226D3F7DC8ED}"/>
              </a:ext>
            </a:extLst>
          </p:cNvPr>
          <p:cNvGraphicFramePr>
            <a:graphicFrameLocks noGrp="1"/>
          </p:cNvGraphicFramePr>
          <p:nvPr>
            <p:ph idx="1"/>
            <p:extLst>
              <p:ext uri="{D42A27DB-BD31-4B8C-83A1-F6EECF244321}">
                <p14:modId xmlns:p14="http://schemas.microsoft.com/office/powerpoint/2010/main" val="2235885848"/>
              </p:ext>
            </p:extLst>
          </p:nvPr>
        </p:nvGraphicFramePr>
        <p:xfrm>
          <a:off x="294969" y="1533833"/>
          <a:ext cx="8745792" cy="4306530"/>
        </p:xfrm>
        <a:graphic>
          <a:graphicData uri="http://schemas.openxmlformats.org/drawingml/2006/table">
            <a:tbl>
              <a:tblPr firstRow="1" bandRow="1">
                <a:tableStyleId>{5C22544A-7EE6-4342-B048-85BDC9FD1C3A}</a:tableStyleId>
              </a:tblPr>
              <a:tblGrid>
                <a:gridCol w="2915264">
                  <a:extLst>
                    <a:ext uri="{9D8B030D-6E8A-4147-A177-3AD203B41FA5}">
                      <a16:colId xmlns:a16="http://schemas.microsoft.com/office/drawing/2014/main" val="2791735868"/>
                    </a:ext>
                  </a:extLst>
                </a:gridCol>
                <a:gridCol w="2915264">
                  <a:extLst>
                    <a:ext uri="{9D8B030D-6E8A-4147-A177-3AD203B41FA5}">
                      <a16:colId xmlns:a16="http://schemas.microsoft.com/office/drawing/2014/main" val="636033600"/>
                    </a:ext>
                  </a:extLst>
                </a:gridCol>
                <a:gridCol w="2915264">
                  <a:extLst>
                    <a:ext uri="{9D8B030D-6E8A-4147-A177-3AD203B41FA5}">
                      <a16:colId xmlns:a16="http://schemas.microsoft.com/office/drawing/2014/main" val="1070215732"/>
                    </a:ext>
                  </a:extLst>
                </a:gridCol>
              </a:tblGrid>
              <a:tr h="861306">
                <a:tc>
                  <a:txBody>
                    <a:bodyPr/>
                    <a:lstStyle/>
                    <a:p>
                      <a:pPr algn="ctr"/>
                      <a:r>
                        <a:rPr lang="cy-GB" sz="2800" noProof="0" dirty="0">
                          <a:latin typeface="Arial" panose="020B0604020202020204" pitchFamily="34" charset="0"/>
                          <a:cs typeface="Arial" panose="020B0604020202020204" pitchFamily="34" charset="0"/>
                        </a:rPr>
                        <a:t>Cyffredinol</a:t>
                      </a:r>
                    </a:p>
                  </a:txBody>
                  <a:tcPr/>
                </a:tc>
                <a:tc>
                  <a:txBody>
                    <a:bodyPr/>
                    <a:lstStyle/>
                    <a:p>
                      <a:pPr algn="ctr"/>
                      <a:r>
                        <a:rPr lang="cy-GB" sz="2800" noProof="0" dirty="0" err="1">
                          <a:latin typeface="Arial" panose="020B0604020202020204" pitchFamily="34" charset="0"/>
                          <a:cs typeface="Arial" panose="020B0604020202020204" pitchFamily="34" charset="0"/>
                        </a:rPr>
                        <a:t>Targedig</a:t>
                      </a:r>
                      <a:endParaRPr lang="cy-GB" sz="2800" noProof="0" dirty="0">
                        <a:latin typeface="Arial" panose="020B0604020202020204" pitchFamily="34" charset="0"/>
                        <a:cs typeface="Arial" panose="020B0604020202020204" pitchFamily="34" charset="0"/>
                      </a:endParaRPr>
                    </a:p>
                  </a:txBody>
                  <a:tcPr/>
                </a:tc>
                <a:tc>
                  <a:txBody>
                    <a:bodyPr/>
                    <a:lstStyle/>
                    <a:p>
                      <a:pPr algn="ctr"/>
                      <a:r>
                        <a:rPr lang="cy-GB" sz="2800" noProof="0" dirty="0">
                          <a:latin typeface="Arial" panose="020B0604020202020204" pitchFamily="34" charset="0"/>
                          <a:cs typeface="Arial" panose="020B0604020202020204" pitchFamily="34" charset="0"/>
                        </a:rPr>
                        <a:t>Arbenigol</a:t>
                      </a:r>
                    </a:p>
                  </a:txBody>
                  <a:tcPr/>
                </a:tc>
                <a:extLst>
                  <a:ext uri="{0D108BD9-81ED-4DB2-BD59-A6C34878D82A}">
                    <a16:rowId xmlns:a16="http://schemas.microsoft.com/office/drawing/2014/main" val="635595188"/>
                  </a:ext>
                </a:extLst>
              </a:tr>
              <a:tr h="861306">
                <a:tc>
                  <a:txBody>
                    <a:bodyPr/>
                    <a:lstStyle/>
                    <a:p>
                      <a:r>
                        <a:rPr lang="cy-GB" noProof="0" dirty="0">
                          <a:latin typeface="Arial" panose="020B0604020202020204" pitchFamily="34" charset="0"/>
                          <a:cs typeface="Arial" panose="020B0604020202020204" pitchFamily="34" charset="0"/>
                        </a:rPr>
                        <a:t>Addysgeg gynhwysol</a:t>
                      </a:r>
                    </a:p>
                  </a:txBody>
                  <a:tcPr/>
                </a:tc>
                <a:tc>
                  <a:txBody>
                    <a:bodyPr/>
                    <a:lstStyle/>
                    <a:p>
                      <a:r>
                        <a:rPr lang="cy-GB" noProof="0" dirty="0">
                          <a:latin typeface="Arial" panose="020B0604020202020204" pitchFamily="34" charset="0"/>
                          <a:cs typeface="Arial" panose="020B0604020202020204" pitchFamily="34" charset="0"/>
                        </a:rPr>
                        <a:t>Ymyriadau grŵp bach</a:t>
                      </a:r>
                    </a:p>
                  </a:txBody>
                  <a:tcPr/>
                </a:tc>
                <a:tc>
                  <a:txBody>
                    <a:bodyPr/>
                    <a:lstStyle/>
                    <a:p>
                      <a:r>
                        <a:rPr lang="cy-GB" noProof="0" dirty="0">
                          <a:latin typeface="Arial" panose="020B0604020202020204" pitchFamily="34" charset="0"/>
                          <a:cs typeface="Arial" panose="020B0604020202020204" pitchFamily="34" charset="0"/>
                        </a:rPr>
                        <a:t>Cymorth Tîm Amlddisgyblaethol</a:t>
                      </a:r>
                    </a:p>
                  </a:txBody>
                  <a:tcPr/>
                </a:tc>
                <a:extLst>
                  <a:ext uri="{0D108BD9-81ED-4DB2-BD59-A6C34878D82A}">
                    <a16:rowId xmlns:a16="http://schemas.microsoft.com/office/drawing/2014/main" val="1211324788"/>
                  </a:ext>
                </a:extLst>
              </a:tr>
              <a:tr h="861306">
                <a:tc>
                  <a:txBody>
                    <a:bodyPr/>
                    <a:lstStyle/>
                    <a:p>
                      <a:r>
                        <a:rPr lang="cy-GB" noProof="0" dirty="0">
                          <a:latin typeface="Arial" panose="020B0604020202020204" pitchFamily="34" charset="0"/>
                          <a:cs typeface="Arial" panose="020B0604020202020204" pitchFamily="34" charset="0"/>
                        </a:rPr>
                        <a:t>UDL</a:t>
                      </a:r>
                    </a:p>
                  </a:txBody>
                  <a:tcPr/>
                </a:tc>
                <a:tc>
                  <a:txBody>
                    <a:bodyPr/>
                    <a:lstStyle/>
                    <a:p>
                      <a:r>
                        <a:rPr lang="cy-GB" noProof="0" dirty="0">
                          <a:latin typeface="Arial" panose="020B0604020202020204" pitchFamily="34" charset="0"/>
                          <a:cs typeface="Arial" panose="020B0604020202020204" pitchFamily="34" charset="0"/>
                        </a:rPr>
                        <a:t>Rhaglenni cyfathrebu cymdeithasol</a:t>
                      </a:r>
                    </a:p>
                  </a:txBody>
                  <a:tcPr/>
                </a:tc>
                <a:tc>
                  <a:txBody>
                    <a:bodyPr/>
                    <a:lstStyle/>
                    <a:p>
                      <a:r>
                        <a:rPr lang="cy-GB" noProof="0" dirty="0">
                          <a:latin typeface="Arial" panose="020B0604020202020204" pitchFamily="34" charset="0"/>
                          <a:cs typeface="Arial" panose="020B0604020202020204" pitchFamily="34" charset="0"/>
                        </a:rPr>
                        <a:t>GCIAP</a:t>
                      </a:r>
                    </a:p>
                  </a:txBody>
                  <a:tcPr/>
                </a:tc>
                <a:extLst>
                  <a:ext uri="{0D108BD9-81ED-4DB2-BD59-A6C34878D82A}">
                    <a16:rowId xmlns:a16="http://schemas.microsoft.com/office/drawing/2014/main" val="3667853108"/>
                  </a:ext>
                </a:extLst>
              </a:tr>
              <a:tr h="861306">
                <a:tc>
                  <a:txBody>
                    <a:bodyPr/>
                    <a:lstStyle/>
                    <a:p>
                      <a:r>
                        <a:rPr lang="cy-GB" noProof="0" dirty="0">
                          <a:latin typeface="Arial" panose="020B0604020202020204" pitchFamily="34" charset="0"/>
                          <a:cs typeface="Arial" panose="020B0604020202020204" pitchFamily="34" charset="0"/>
                        </a:rPr>
                        <a:t>Addasiadau amgylcheddol</a:t>
                      </a:r>
                    </a:p>
                  </a:txBody>
                  <a:tcPr/>
                </a:tc>
                <a:tc>
                  <a:txBody>
                    <a:bodyPr/>
                    <a:lstStyle/>
                    <a:p>
                      <a:r>
                        <a:rPr lang="cy-GB" noProof="0" dirty="0">
                          <a:latin typeface="Arial" panose="020B0604020202020204" pitchFamily="34" charset="0"/>
                          <a:cs typeface="Arial" panose="020B0604020202020204" pitchFamily="34" charset="0"/>
                        </a:rPr>
                        <a:t>Mentora</a:t>
                      </a:r>
                    </a:p>
                  </a:txBody>
                  <a:tcPr/>
                </a:tc>
                <a:tc>
                  <a:txBody>
                    <a:bodyPr/>
                    <a:lstStyle/>
                    <a:p>
                      <a:r>
                        <a:rPr lang="cy-GB" noProof="0" dirty="0">
                          <a:latin typeface="Arial" panose="020B0604020202020204" pitchFamily="34" charset="0"/>
                          <a:cs typeface="Arial" panose="020B0604020202020204" pitchFamily="34" charset="0"/>
                        </a:rPr>
                        <a:t>Seicoleg glinigol</a:t>
                      </a:r>
                    </a:p>
                  </a:txBody>
                  <a:tcPr/>
                </a:tc>
                <a:extLst>
                  <a:ext uri="{0D108BD9-81ED-4DB2-BD59-A6C34878D82A}">
                    <a16:rowId xmlns:a16="http://schemas.microsoft.com/office/drawing/2014/main" val="948257118"/>
                  </a:ext>
                </a:extLst>
              </a:tr>
              <a:tr h="861306">
                <a:tc>
                  <a:txBody>
                    <a:bodyPr/>
                    <a:lstStyle/>
                    <a:p>
                      <a:r>
                        <a:rPr lang="cy-GB" noProof="0" dirty="0">
                          <a:latin typeface="Arial" panose="020B0604020202020204" pitchFamily="34" charset="0"/>
                          <a:cs typeface="Arial" panose="020B0604020202020204" pitchFamily="34" charset="0"/>
                        </a:rPr>
                        <a:t>Cymhorthion gweledol</a:t>
                      </a:r>
                    </a:p>
                  </a:txBody>
                  <a:tcPr/>
                </a:tc>
                <a:tc>
                  <a:txBody>
                    <a:bodyPr/>
                    <a:lstStyle/>
                    <a:p>
                      <a:r>
                        <a:rPr lang="cy-GB" noProof="0" dirty="0">
                          <a:latin typeface="Arial" panose="020B0604020202020204" pitchFamily="34" charset="0"/>
                          <a:cs typeface="Arial" panose="020B0604020202020204" pitchFamily="34" charset="0"/>
                        </a:rPr>
                        <a:t>Rheoleiddio emosiynol</a:t>
                      </a:r>
                    </a:p>
                  </a:txBody>
                  <a:tcPr/>
                </a:tc>
                <a:tc>
                  <a:txBody>
                    <a:bodyPr/>
                    <a:lstStyle/>
                    <a:p>
                      <a:r>
                        <a:rPr lang="cy-GB" noProof="0" dirty="0">
                          <a:latin typeface="Arial" panose="020B0604020202020204" pitchFamily="34" charset="0"/>
                          <a:cs typeface="Arial" panose="020B0604020202020204" pitchFamily="34" charset="0"/>
                        </a:rPr>
                        <a:t>Timau awtistiaeth arbenigol</a:t>
                      </a:r>
                    </a:p>
                  </a:txBody>
                  <a:tcPr/>
                </a:tc>
                <a:extLst>
                  <a:ext uri="{0D108BD9-81ED-4DB2-BD59-A6C34878D82A}">
                    <a16:rowId xmlns:a16="http://schemas.microsoft.com/office/drawing/2014/main" val="3053553926"/>
                  </a:ext>
                </a:extLst>
              </a:tr>
            </a:tbl>
          </a:graphicData>
        </a:graphic>
      </p:graphicFrame>
    </p:spTree>
    <p:extLst>
      <p:ext uri="{BB962C8B-B14F-4D97-AF65-F5344CB8AC3E}">
        <p14:creationId xmlns:p14="http://schemas.microsoft.com/office/powerpoint/2010/main" val="1302559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32C05-A85F-4985-4A9D-1F391E0D36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9A5DC1-7918-6564-4F4C-AA5427336CF5}"/>
              </a:ext>
            </a:extLst>
          </p:cNvPr>
          <p:cNvSpPr>
            <a:spLocks noGrp="1"/>
          </p:cNvSpPr>
          <p:nvPr>
            <p:ph type="title"/>
          </p:nvPr>
        </p:nvSpPr>
        <p:spPr>
          <a:xfrm>
            <a:off x="628650" y="365126"/>
            <a:ext cx="7886700" cy="799998"/>
          </a:xfrm>
        </p:spPr>
        <p:txBody>
          <a:bodyPr>
            <a:normAutofit fontScale="90000"/>
          </a:bodyPr>
          <a:lstStyle/>
          <a:p>
            <a:pPr algn="ct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Support</a:t>
            </a:r>
            <a:br>
              <a:rPr lang="en-GB" sz="4000" dirty="0">
                <a:latin typeface="Arial" panose="020B0604020202020204" pitchFamily="34" charset="0"/>
                <a:cs typeface="Arial" panose="020B0604020202020204" pitchFamily="34" charset="0"/>
              </a:rPr>
            </a:br>
            <a:endParaRPr lang="en-GB" sz="4000" dirty="0">
              <a:solidFill>
                <a:srgbClr val="0070C0"/>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7BF7CB62-276A-6DE6-20ED-EB32DE23F563}"/>
              </a:ext>
            </a:extLst>
          </p:cNvPr>
          <p:cNvGraphicFramePr>
            <a:graphicFrameLocks noGrp="1"/>
          </p:cNvGraphicFramePr>
          <p:nvPr>
            <p:ph idx="1"/>
            <p:extLst>
              <p:ext uri="{D42A27DB-BD31-4B8C-83A1-F6EECF244321}">
                <p14:modId xmlns:p14="http://schemas.microsoft.com/office/powerpoint/2010/main" val="2215898164"/>
              </p:ext>
            </p:extLst>
          </p:nvPr>
        </p:nvGraphicFramePr>
        <p:xfrm>
          <a:off x="294969" y="1533833"/>
          <a:ext cx="8745792" cy="4306530"/>
        </p:xfrm>
        <a:graphic>
          <a:graphicData uri="http://schemas.openxmlformats.org/drawingml/2006/table">
            <a:tbl>
              <a:tblPr firstRow="1" bandRow="1">
                <a:tableStyleId>{5C22544A-7EE6-4342-B048-85BDC9FD1C3A}</a:tableStyleId>
              </a:tblPr>
              <a:tblGrid>
                <a:gridCol w="2915264">
                  <a:extLst>
                    <a:ext uri="{9D8B030D-6E8A-4147-A177-3AD203B41FA5}">
                      <a16:colId xmlns:a16="http://schemas.microsoft.com/office/drawing/2014/main" val="2791735868"/>
                    </a:ext>
                  </a:extLst>
                </a:gridCol>
                <a:gridCol w="2915264">
                  <a:extLst>
                    <a:ext uri="{9D8B030D-6E8A-4147-A177-3AD203B41FA5}">
                      <a16:colId xmlns:a16="http://schemas.microsoft.com/office/drawing/2014/main" val="636033600"/>
                    </a:ext>
                  </a:extLst>
                </a:gridCol>
                <a:gridCol w="2915264">
                  <a:extLst>
                    <a:ext uri="{9D8B030D-6E8A-4147-A177-3AD203B41FA5}">
                      <a16:colId xmlns:a16="http://schemas.microsoft.com/office/drawing/2014/main" val="1070215732"/>
                    </a:ext>
                  </a:extLst>
                </a:gridCol>
              </a:tblGrid>
              <a:tr h="861306">
                <a:tc>
                  <a:txBody>
                    <a:bodyPr/>
                    <a:lstStyle/>
                    <a:p>
                      <a:pPr algn="ctr"/>
                      <a:r>
                        <a:rPr lang="en-GB" sz="2800" noProof="0" dirty="0">
                          <a:latin typeface="Arial" panose="020B0604020202020204" pitchFamily="34" charset="0"/>
                          <a:cs typeface="Arial" panose="020B0604020202020204" pitchFamily="34" charset="0"/>
                        </a:rPr>
                        <a:t>Universal</a:t>
                      </a:r>
                    </a:p>
                  </a:txBody>
                  <a:tcPr/>
                </a:tc>
                <a:tc>
                  <a:txBody>
                    <a:bodyPr/>
                    <a:lstStyle/>
                    <a:p>
                      <a:pPr algn="ctr"/>
                      <a:r>
                        <a:rPr lang="en-GB" sz="2800" noProof="0" dirty="0">
                          <a:latin typeface="Arial" panose="020B0604020202020204" pitchFamily="34" charset="0"/>
                          <a:cs typeface="Arial" panose="020B0604020202020204" pitchFamily="34" charset="0"/>
                        </a:rPr>
                        <a:t>Targeted</a:t>
                      </a:r>
                    </a:p>
                  </a:txBody>
                  <a:tcPr/>
                </a:tc>
                <a:tc>
                  <a:txBody>
                    <a:bodyPr/>
                    <a:lstStyle/>
                    <a:p>
                      <a:pPr algn="ctr"/>
                      <a:r>
                        <a:rPr lang="en-GB" sz="2800" noProof="0" dirty="0">
                          <a:latin typeface="Arial" panose="020B0604020202020204" pitchFamily="34" charset="0"/>
                          <a:cs typeface="Arial" panose="020B0604020202020204" pitchFamily="34" charset="0"/>
                        </a:rPr>
                        <a:t>Specialist</a:t>
                      </a:r>
                    </a:p>
                  </a:txBody>
                  <a:tcPr/>
                </a:tc>
                <a:extLst>
                  <a:ext uri="{0D108BD9-81ED-4DB2-BD59-A6C34878D82A}">
                    <a16:rowId xmlns:a16="http://schemas.microsoft.com/office/drawing/2014/main" val="635595188"/>
                  </a:ext>
                </a:extLst>
              </a:tr>
              <a:tr h="861306">
                <a:tc>
                  <a:txBody>
                    <a:bodyPr/>
                    <a:lstStyle/>
                    <a:p>
                      <a:r>
                        <a:rPr lang="en-GB" noProof="0" dirty="0">
                          <a:latin typeface="Arial" panose="020B0604020202020204" pitchFamily="34" charset="0"/>
                          <a:cs typeface="Arial" panose="020B0604020202020204" pitchFamily="34" charset="0"/>
                        </a:rPr>
                        <a:t>Inclusive pedagogy</a:t>
                      </a:r>
                    </a:p>
                  </a:txBody>
                  <a:tcPr/>
                </a:tc>
                <a:tc>
                  <a:txBody>
                    <a:bodyPr/>
                    <a:lstStyle/>
                    <a:p>
                      <a:r>
                        <a:rPr lang="en-GB" noProof="0" dirty="0">
                          <a:latin typeface="Arial" panose="020B0604020202020204" pitchFamily="34" charset="0"/>
                          <a:cs typeface="Arial" panose="020B0604020202020204" pitchFamily="34" charset="0"/>
                        </a:rPr>
                        <a:t>Small-group interventions</a:t>
                      </a:r>
                    </a:p>
                  </a:txBody>
                  <a:tcPr/>
                </a:tc>
                <a:tc>
                  <a:txBody>
                    <a:bodyPr/>
                    <a:lstStyle/>
                    <a:p>
                      <a:r>
                        <a:rPr lang="en-GB" noProof="0" dirty="0">
                          <a:latin typeface="Arial" panose="020B0604020202020204" pitchFamily="34" charset="0"/>
                          <a:cs typeface="Arial" panose="020B0604020202020204" pitchFamily="34" charset="0"/>
                        </a:rPr>
                        <a:t>MDT support</a:t>
                      </a:r>
                    </a:p>
                  </a:txBody>
                  <a:tcPr/>
                </a:tc>
                <a:extLst>
                  <a:ext uri="{0D108BD9-81ED-4DB2-BD59-A6C34878D82A}">
                    <a16:rowId xmlns:a16="http://schemas.microsoft.com/office/drawing/2014/main" val="1211324788"/>
                  </a:ext>
                </a:extLst>
              </a:tr>
              <a:tr h="861306">
                <a:tc>
                  <a:txBody>
                    <a:bodyPr/>
                    <a:lstStyle/>
                    <a:p>
                      <a:r>
                        <a:rPr lang="en-GB" noProof="0" dirty="0">
                          <a:latin typeface="Arial" panose="020B0604020202020204" pitchFamily="34" charset="0"/>
                          <a:cs typeface="Arial" panose="020B0604020202020204" pitchFamily="34" charset="0"/>
                        </a:rPr>
                        <a:t>UDL</a:t>
                      </a:r>
                    </a:p>
                  </a:txBody>
                  <a:tcPr/>
                </a:tc>
                <a:tc>
                  <a:txBody>
                    <a:bodyPr/>
                    <a:lstStyle/>
                    <a:p>
                      <a:r>
                        <a:rPr lang="en-GB" noProof="0" dirty="0">
                          <a:latin typeface="Arial" panose="020B0604020202020204" pitchFamily="34" charset="0"/>
                          <a:cs typeface="Arial" panose="020B0604020202020204" pitchFamily="34" charset="0"/>
                        </a:rPr>
                        <a:t>Social communication programmes</a:t>
                      </a:r>
                    </a:p>
                  </a:txBody>
                  <a:tcPr/>
                </a:tc>
                <a:tc>
                  <a:txBody>
                    <a:bodyPr/>
                    <a:lstStyle/>
                    <a:p>
                      <a:r>
                        <a:rPr lang="en-GB" noProof="0" dirty="0">
                          <a:latin typeface="Arial" panose="020B0604020202020204" pitchFamily="34" charset="0"/>
                          <a:cs typeface="Arial" panose="020B0604020202020204" pitchFamily="34" charset="0"/>
                        </a:rPr>
                        <a:t>CAMHS</a:t>
                      </a:r>
                    </a:p>
                  </a:txBody>
                  <a:tcPr/>
                </a:tc>
                <a:extLst>
                  <a:ext uri="{0D108BD9-81ED-4DB2-BD59-A6C34878D82A}">
                    <a16:rowId xmlns:a16="http://schemas.microsoft.com/office/drawing/2014/main" val="3667853108"/>
                  </a:ext>
                </a:extLst>
              </a:tr>
              <a:tr h="861306">
                <a:tc>
                  <a:txBody>
                    <a:bodyPr/>
                    <a:lstStyle/>
                    <a:p>
                      <a:r>
                        <a:rPr lang="en-GB" noProof="0" dirty="0">
                          <a:latin typeface="Arial" panose="020B0604020202020204" pitchFamily="34" charset="0"/>
                          <a:cs typeface="Arial" panose="020B0604020202020204" pitchFamily="34" charset="0"/>
                        </a:rPr>
                        <a:t>Environmental adaptations</a:t>
                      </a:r>
                    </a:p>
                  </a:txBody>
                  <a:tcPr/>
                </a:tc>
                <a:tc>
                  <a:txBody>
                    <a:bodyPr/>
                    <a:lstStyle/>
                    <a:p>
                      <a:r>
                        <a:rPr lang="en-GB" noProof="0" dirty="0">
                          <a:latin typeface="Arial" panose="020B0604020202020204" pitchFamily="34" charset="0"/>
                          <a:cs typeface="Arial" panose="020B0604020202020204" pitchFamily="34" charset="0"/>
                        </a:rPr>
                        <a:t>Mentoring</a:t>
                      </a:r>
                    </a:p>
                  </a:txBody>
                  <a:tcPr/>
                </a:tc>
                <a:tc>
                  <a:txBody>
                    <a:bodyPr/>
                    <a:lstStyle/>
                    <a:p>
                      <a:r>
                        <a:rPr lang="en-GB" noProof="0" dirty="0">
                          <a:latin typeface="Arial" panose="020B0604020202020204" pitchFamily="34" charset="0"/>
                          <a:cs typeface="Arial" panose="020B0604020202020204" pitchFamily="34" charset="0"/>
                        </a:rPr>
                        <a:t>Clinical psychology</a:t>
                      </a:r>
                    </a:p>
                  </a:txBody>
                  <a:tcPr/>
                </a:tc>
                <a:extLst>
                  <a:ext uri="{0D108BD9-81ED-4DB2-BD59-A6C34878D82A}">
                    <a16:rowId xmlns:a16="http://schemas.microsoft.com/office/drawing/2014/main" val="948257118"/>
                  </a:ext>
                </a:extLst>
              </a:tr>
              <a:tr h="861306">
                <a:tc>
                  <a:txBody>
                    <a:bodyPr/>
                    <a:lstStyle/>
                    <a:p>
                      <a:r>
                        <a:rPr lang="en-GB" noProof="0" dirty="0">
                          <a:latin typeface="Arial" panose="020B0604020202020204" pitchFamily="34" charset="0"/>
                          <a:cs typeface="Arial" panose="020B0604020202020204" pitchFamily="34" charset="0"/>
                        </a:rPr>
                        <a:t>Visual supports</a:t>
                      </a:r>
                    </a:p>
                  </a:txBody>
                  <a:tcPr/>
                </a:tc>
                <a:tc>
                  <a:txBody>
                    <a:bodyPr/>
                    <a:lstStyle/>
                    <a:p>
                      <a:r>
                        <a:rPr lang="en-GB" noProof="0" dirty="0">
                          <a:latin typeface="Arial" panose="020B0604020202020204" pitchFamily="34" charset="0"/>
                          <a:cs typeface="Arial" panose="020B0604020202020204" pitchFamily="34" charset="0"/>
                        </a:rPr>
                        <a:t>Emotional regulation work</a:t>
                      </a:r>
                    </a:p>
                  </a:txBody>
                  <a:tcPr/>
                </a:tc>
                <a:tc>
                  <a:txBody>
                    <a:bodyPr/>
                    <a:lstStyle/>
                    <a:p>
                      <a:r>
                        <a:rPr lang="en-GB" noProof="0" dirty="0">
                          <a:latin typeface="Arial" panose="020B0604020202020204" pitchFamily="34" charset="0"/>
                          <a:cs typeface="Arial" panose="020B0604020202020204" pitchFamily="34" charset="0"/>
                        </a:rPr>
                        <a:t>Specialist autism teams</a:t>
                      </a:r>
                    </a:p>
                  </a:txBody>
                  <a:tcPr/>
                </a:tc>
                <a:extLst>
                  <a:ext uri="{0D108BD9-81ED-4DB2-BD59-A6C34878D82A}">
                    <a16:rowId xmlns:a16="http://schemas.microsoft.com/office/drawing/2014/main" val="3053553926"/>
                  </a:ext>
                </a:extLst>
              </a:tr>
            </a:tbl>
          </a:graphicData>
        </a:graphic>
      </p:graphicFrame>
    </p:spTree>
    <p:extLst>
      <p:ext uri="{BB962C8B-B14F-4D97-AF65-F5344CB8AC3E}">
        <p14:creationId xmlns:p14="http://schemas.microsoft.com/office/powerpoint/2010/main" val="358688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92C866-8CDC-DE0B-6110-D7B11425F6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FFE5A-ACA3-7758-7411-813A7A7FE278}"/>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Ymateb</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Graddedig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Graduated Response</a:t>
            </a:r>
          </a:p>
        </p:txBody>
      </p:sp>
      <p:sp>
        <p:nvSpPr>
          <p:cNvPr id="3" name="Content Placeholder 2">
            <a:extLst>
              <a:ext uri="{FF2B5EF4-FFF2-40B4-BE49-F238E27FC236}">
                <a16:creationId xmlns:a16="http://schemas.microsoft.com/office/drawing/2014/main" id="{0B4A425D-44C4-2797-417C-5850EAF91F53}"/>
              </a:ext>
            </a:extLst>
          </p:cNvPr>
          <p:cNvSpPr>
            <a:spLocks noGrp="1"/>
          </p:cNvSpPr>
          <p:nvPr>
            <p:ph sz="half" idx="1"/>
          </p:nvPr>
        </p:nvSpPr>
        <p:spPr>
          <a:xfrm>
            <a:off x="209320" y="1825625"/>
            <a:ext cx="4286480" cy="3809862"/>
          </a:xfrm>
        </p:spPr>
        <p:txBody>
          <a:bodyPr>
            <a:normAutofit fontScale="92500" lnSpcReduction="20000"/>
          </a:bodyPr>
          <a:lstStyle/>
          <a:p>
            <a:r>
              <a:rPr lang="cy-GB" noProof="0" dirty="0">
                <a:latin typeface="Arial" panose="020B0604020202020204" pitchFamily="34" charset="0"/>
                <a:cs typeface="Arial" panose="020B0604020202020204" pitchFamily="34" charset="0"/>
              </a:rPr>
              <a:t>Adnabod anghenion;</a:t>
            </a:r>
          </a:p>
          <a:p>
            <a:r>
              <a:rPr lang="cy-GB" noProof="0" dirty="0">
                <a:latin typeface="Arial" panose="020B0604020202020204" pitchFamily="34" charset="0"/>
                <a:cs typeface="Arial" panose="020B0604020202020204" pitchFamily="34" charset="0"/>
              </a:rPr>
              <a:t>Cynllunio cymorth;</a:t>
            </a:r>
          </a:p>
          <a:p>
            <a:r>
              <a:rPr lang="cy-GB" noProof="0" dirty="0">
                <a:latin typeface="Arial" panose="020B0604020202020204" pitchFamily="34" charset="0"/>
                <a:cs typeface="Arial" panose="020B0604020202020204" pitchFamily="34" charset="0"/>
              </a:rPr>
              <a:t>Gweithredu ymyriadau;</a:t>
            </a:r>
          </a:p>
          <a:p>
            <a:r>
              <a:rPr lang="cy-GB" noProof="0" dirty="0">
                <a:latin typeface="Arial" panose="020B0604020202020204" pitchFamily="34" charset="0"/>
                <a:cs typeface="Arial" panose="020B0604020202020204" pitchFamily="34" charset="0"/>
              </a:rPr>
              <a:t>Adolygu effaith;</a:t>
            </a:r>
          </a:p>
          <a:p>
            <a:r>
              <a:rPr lang="cy-GB" noProof="0" dirty="0">
                <a:latin typeface="Arial" panose="020B0604020202020204" pitchFamily="34" charset="0"/>
                <a:cs typeface="Arial" panose="020B0604020202020204" pitchFamily="34" charset="0"/>
              </a:rPr>
              <a:t>Addasu'r ddarpariaeth.</a:t>
            </a:r>
          </a:p>
          <a:p>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Sut ydym yn gwybod bod angen symud o gymorth cyffredinol i gymorth </a:t>
            </a:r>
            <a:r>
              <a:rPr lang="cy-GB" b="1" noProof="0" dirty="0" err="1">
                <a:latin typeface="Arial" panose="020B0604020202020204" pitchFamily="34" charset="0"/>
                <a:cs typeface="Arial" panose="020B0604020202020204" pitchFamily="34" charset="0"/>
              </a:rPr>
              <a:t>targedig</a:t>
            </a:r>
            <a:r>
              <a:rPr lang="cy-GB" b="1" noProof="0" dirty="0">
                <a:latin typeface="Arial" panose="020B0604020202020204" pitchFamily="34" charset="0"/>
                <a:cs typeface="Arial" panose="020B0604020202020204" pitchFamily="34" charset="0"/>
              </a:rPr>
              <a:t> neu arbenigol?</a:t>
            </a:r>
          </a:p>
        </p:txBody>
      </p:sp>
      <p:sp>
        <p:nvSpPr>
          <p:cNvPr id="4" name="Content Placeholder 3">
            <a:extLst>
              <a:ext uri="{FF2B5EF4-FFF2-40B4-BE49-F238E27FC236}">
                <a16:creationId xmlns:a16="http://schemas.microsoft.com/office/drawing/2014/main" id="{010E18A5-6038-DEE8-675F-AFBBD2EAA934}"/>
              </a:ext>
            </a:extLst>
          </p:cNvPr>
          <p:cNvSpPr>
            <a:spLocks noGrp="1"/>
          </p:cNvSpPr>
          <p:nvPr>
            <p:ph sz="half" idx="2"/>
          </p:nvPr>
        </p:nvSpPr>
        <p:spPr>
          <a:xfrm>
            <a:off x="4648200" y="1825625"/>
            <a:ext cx="4286480" cy="3809862"/>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Assess needs;</a:t>
            </a:r>
          </a:p>
          <a:p>
            <a:r>
              <a:rPr lang="en-GB" dirty="0">
                <a:solidFill>
                  <a:srgbClr val="0070C0"/>
                </a:solidFill>
                <a:latin typeface="Arial" panose="020B0604020202020204" pitchFamily="34" charset="0"/>
                <a:cs typeface="Arial" panose="020B0604020202020204" pitchFamily="34" charset="0"/>
              </a:rPr>
              <a:t>Plan support;</a:t>
            </a:r>
          </a:p>
          <a:p>
            <a:r>
              <a:rPr lang="en-GB" dirty="0">
                <a:solidFill>
                  <a:srgbClr val="0070C0"/>
                </a:solidFill>
                <a:latin typeface="Arial" panose="020B0604020202020204" pitchFamily="34" charset="0"/>
                <a:cs typeface="Arial" panose="020B0604020202020204" pitchFamily="34" charset="0"/>
              </a:rPr>
              <a:t>Implement interventions;</a:t>
            </a:r>
          </a:p>
          <a:p>
            <a:r>
              <a:rPr lang="en-GB" dirty="0">
                <a:solidFill>
                  <a:srgbClr val="0070C0"/>
                </a:solidFill>
                <a:latin typeface="Arial" panose="020B0604020202020204" pitchFamily="34" charset="0"/>
                <a:cs typeface="Arial" panose="020B0604020202020204" pitchFamily="34" charset="0"/>
              </a:rPr>
              <a:t>Review outcomes;</a:t>
            </a:r>
          </a:p>
          <a:p>
            <a:r>
              <a:rPr lang="en-GB" dirty="0">
                <a:solidFill>
                  <a:srgbClr val="0070C0"/>
                </a:solidFill>
                <a:latin typeface="Arial" panose="020B0604020202020204" pitchFamily="34" charset="0"/>
                <a:cs typeface="Arial" panose="020B0604020202020204" pitchFamily="34" charset="0"/>
              </a:rPr>
              <a:t>Adapt provision.</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How do we know when a learner requires targeted or specialist support?</a:t>
            </a:r>
          </a:p>
        </p:txBody>
      </p:sp>
    </p:spTree>
    <p:extLst>
      <p:ext uri="{BB962C8B-B14F-4D97-AF65-F5344CB8AC3E}">
        <p14:creationId xmlns:p14="http://schemas.microsoft.com/office/powerpoint/2010/main" val="1642627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F02EA-B0D6-6480-95E6-D18A34269A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8C98D4-365F-394B-B7AB-035E9C28A95B}"/>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Damcaniaeth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Systemau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Ecolegol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Ecological Systems Theory</a:t>
            </a:r>
          </a:p>
        </p:txBody>
      </p:sp>
      <p:pic>
        <p:nvPicPr>
          <p:cNvPr id="7" name="Content Placeholder 6">
            <a:extLst>
              <a:ext uri="{FF2B5EF4-FFF2-40B4-BE49-F238E27FC236}">
                <a16:creationId xmlns:a16="http://schemas.microsoft.com/office/drawing/2014/main" id="{E94B015E-418F-770D-59B7-D3B3252F5AFC}"/>
              </a:ext>
            </a:extLst>
          </p:cNvPr>
          <p:cNvPicPr>
            <a:picLocks noGrp="1" noChangeAspect="1"/>
          </p:cNvPicPr>
          <p:nvPr>
            <p:ph idx="1"/>
          </p:nvPr>
        </p:nvPicPr>
        <p:blipFill>
          <a:blip r:embed="rId3"/>
          <a:stretch>
            <a:fillRect/>
          </a:stretch>
        </p:blipFill>
        <p:spPr>
          <a:xfrm>
            <a:off x="368710" y="1825625"/>
            <a:ext cx="8613057" cy="4914388"/>
          </a:xfrm>
          <a:prstGeom prst="rect">
            <a:avLst/>
          </a:prstGeom>
        </p:spPr>
      </p:pic>
      <p:sp>
        <p:nvSpPr>
          <p:cNvPr id="8" name="TextBox 7">
            <a:extLst>
              <a:ext uri="{FF2B5EF4-FFF2-40B4-BE49-F238E27FC236}">
                <a16:creationId xmlns:a16="http://schemas.microsoft.com/office/drawing/2014/main" id="{2EED05D7-C24C-A2E8-EB0C-189C1E23B935}"/>
              </a:ext>
            </a:extLst>
          </p:cNvPr>
          <p:cNvSpPr txBox="1"/>
          <p:nvPr/>
        </p:nvSpPr>
        <p:spPr>
          <a:xfrm>
            <a:off x="368710" y="6164826"/>
            <a:ext cx="1979516" cy="646331"/>
          </a:xfrm>
          <a:prstGeom prst="rect">
            <a:avLst/>
          </a:prstGeom>
          <a:noFill/>
        </p:spPr>
        <p:txBody>
          <a:bodyPr wrap="none" rtlCol="0">
            <a:spAutoFit/>
          </a:bodyPr>
          <a:lstStyle/>
          <a:p>
            <a:r>
              <a:rPr lang="en-GB" dirty="0"/>
              <a:t>(Source:</a:t>
            </a:r>
          </a:p>
          <a:p>
            <a:r>
              <a:rPr lang="en-GB" dirty="0"/>
              <a:t>White </a:t>
            </a:r>
            <a:r>
              <a:rPr lang="en-GB" i="1" dirty="0"/>
              <a:t>et al</a:t>
            </a:r>
            <a:r>
              <a:rPr lang="en-GB" dirty="0"/>
              <a:t>., 2023).</a:t>
            </a:r>
          </a:p>
        </p:txBody>
      </p:sp>
    </p:spTree>
    <p:extLst>
      <p:ext uri="{BB962C8B-B14F-4D97-AF65-F5344CB8AC3E}">
        <p14:creationId xmlns:p14="http://schemas.microsoft.com/office/powerpoint/2010/main" val="537527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ABAF8-9A5F-0440-9CC9-F05B09EB02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650525-4D59-BB99-47AC-F23E9548052B}"/>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Herio </a:t>
            </a:r>
            <a:r>
              <a:rPr lang="en-GB" sz="4000" dirty="0" err="1">
                <a:latin typeface="Arial" panose="020B0604020202020204" pitchFamily="34" charset="0"/>
                <a:cs typeface="Arial" panose="020B0604020202020204" pitchFamily="34" charset="0"/>
              </a:rPr>
              <a:t>Rhagdybiaethau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Challenging Assumptions</a:t>
            </a:r>
          </a:p>
        </p:txBody>
      </p:sp>
      <p:sp>
        <p:nvSpPr>
          <p:cNvPr id="3" name="Content Placeholder 2">
            <a:extLst>
              <a:ext uri="{FF2B5EF4-FFF2-40B4-BE49-F238E27FC236}">
                <a16:creationId xmlns:a16="http://schemas.microsoft.com/office/drawing/2014/main" id="{DEF7C888-A155-F142-7BEF-8FAC9F203EE7}"/>
              </a:ext>
            </a:extLst>
          </p:cNvPr>
          <p:cNvSpPr>
            <a:spLocks noGrp="1"/>
          </p:cNvSpPr>
          <p:nvPr>
            <p:ph sz="half" idx="1"/>
          </p:nvPr>
        </p:nvSpPr>
        <p:spPr>
          <a:xfrm>
            <a:off x="209320" y="1825625"/>
            <a:ext cx="4286480" cy="4162220"/>
          </a:xfrm>
        </p:spPr>
        <p:txBody>
          <a:bodyPr>
            <a:normAutofit fontScale="85000" lnSpcReduction="20000"/>
          </a:bodyPr>
          <a:lstStyle/>
          <a:p>
            <a:pPr marL="0" indent="0">
              <a:buNone/>
            </a:pPr>
            <a:r>
              <a:rPr lang="cy-GB" noProof="0" dirty="0">
                <a:latin typeface="Arial" panose="020B0604020202020204" pitchFamily="34" charset="0"/>
                <a:cs typeface="Arial" panose="020B0604020202020204" pitchFamily="34" charset="0"/>
              </a:rPr>
              <a:t>Pa lefel o gymorth sydd ei hangen?</a:t>
            </a:r>
          </a:p>
          <a:p>
            <a:r>
              <a:rPr lang="cy-GB" b="1" noProof="0" dirty="0">
                <a:latin typeface="Arial" panose="020B0604020202020204" pitchFamily="34" charset="0"/>
                <a:cs typeface="Arial" panose="020B0604020202020204" pitchFamily="34" charset="0"/>
              </a:rPr>
              <a:t>Dysgwr A:</a:t>
            </a:r>
          </a:p>
          <a:p>
            <a:pPr>
              <a:buFontTx/>
              <a:buChar char="-"/>
            </a:pPr>
            <a:r>
              <a:rPr lang="cy-GB" noProof="0" dirty="0">
                <a:latin typeface="Arial" panose="020B0604020202020204" pitchFamily="34" charset="0"/>
                <a:cs typeface="Arial" panose="020B0604020202020204" pitchFamily="34" charset="0"/>
              </a:rPr>
              <a:t>Pryder uchel;</a:t>
            </a:r>
          </a:p>
          <a:p>
            <a:pPr>
              <a:buFontTx/>
              <a:buChar char="-"/>
            </a:pPr>
            <a:r>
              <a:rPr lang="cy-GB" noProof="0" dirty="0">
                <a:latin typeface="Arial" panose="020B0604020202020204" pitchFamily="34" charset="0"/>
                <a:cs typeface="Arial" panose="020B0604020202020204" pitchFamily="34" charset="0"/>
              </a:rPr>
              <a:t>Presenoldeb isel;</a:t>
            </a:r>
          </a:p>
          <a:p>
            <a:pPr>
              <a:buFontTx/>
              <a:buChar char="-"/>
            </a:pPr>
            <a:r>
              <a:rPr lang="cy-GB" noProof="0" dirty="0">
                <a:latin typeface="Arial" panose="020B0604020202020204" pitchFamily="34" charset="0"/>
                <a:cs typeface="Arial" panose="020B0604020202020204" pitchFamily="34" charset="0"/>
              </a:rPr>
              <a:t>Gorlethu synhwyraidd.</a:t>
            </a:r>
          </a:p>
          <a:p>
            <a:r>
              <a:rPr lang="cy-GB" b="1" noProof="0" dirty="0">
                <a:latin typeface="Arial" panose="020B0604020202020204" pitchFamily="34" charset="0"/>
                <a:cs typeface="Arial" panose="020B0604020202020204" pitchFamily="34" charset="0"/>
              </a:rPr>
              <a:t>Dysgwr B:</a:t>
            </a:r>
          </a:p>
          <a:p>
            <a:pPr>
              <a:buFontTx/>
              <a:buChar char="-"/>
            </a:pPr>
            <a:r>
              <a:rPr lang="cy-GB" noProof="0" dirty="0">
                <a:latin typeface="Arial" panose="020B0604020202020204" pitchFamily="34" charset="0"/>
                <a:cs typeface="Arial" panose="020B0604020202020204" pitchFamily="34" charset="0"/>
              </a:rPr>
              <a:t>Yr un diagnosis;</a:t>
            </a:r>
          </a:p>
          <a:p>
            <a:pPr>
              <a:buFontTx/>
              <a:buChar char="-"/>
            </a:pPr>
            <a:r>
              <a:rPr lang="cy-GB" noProof="0" dirty="0">
                <a:latin typeface="Arial" panose="020B0604020202020204" pitchFamily="34" charset="0"/>
                <a:cs typeface="Arial" panose="020B0604020202020204" pitchFamily="34" charset="0"/>
              </a:rPr>
              <a:t>Cyrhaeddiad uchel;</a:t>
            </a:r>
          </a:p>
          <a:p>
            <a:pPr>
              <a:buFontTx/>
              <a:buChar char="-"/>
            </a:pPr>
            <a:r>
              <a:rPr lang="cy-GB" noProof="0" dirty="0">
                <a:latin typeface="Arial" panose="020B0604020202020204" pitchFamily="34" charset="0"/>
                <a:cs typeface="Arial" panose="020B0604020202020204" pitchFamily="34" charset="0"/>
              </a:rPr>
              <a:t>Rhwydwaith cymdeithasol cryf.</a:t>
            </a:r>
            <a:endParaRPr lang="cy-GB" noProof="0" dirty="0"/>
          </a:p>
        </p:txBody>
      </p:sp>
      <p:sp>
        <p:nvSpPr>
          <p:cNvPr id="4" name="Content Placeholder 3">
            <a:extLst>
              <a:ext uri="{FF2B5EF4-FFF2-40B4-BE49-F238E27FC236}">
                <a16:creationId xmlns:a16="http://schemas.microsoft.com/office/drawing/2014/main" id="{1AD8CCA4-4178-B20F-1B23-AA7076A5471D}"/>
              </a:ext>
            </a:extLst>
          </p:cNvPr>
          <p:cNvSpPr>
            <a:spLocks noGrp="1"/>
          </p:cNvSpPr>
          <p:nvPr>
            <p:ph sz="half" idx="2"/>
          </p:nvPr>
        </p:nvSpPr>
        <p:spPr>
          <a:xfrm>
            <a:off x="4572000" y="1825625"/>
            <a:ext cx="4286480" cy="4162220"/>
          </a:xfrm>
        </p:spPr>
        <p:txBody>
          <a:bodyPr>
            <a:normAutofit fontScale="8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What level of support is required?</a:t>
            </a:r>
          </a:p>
          <a:p>
            <a:r>
              <a:rPr lang="en-GB" b="1" dirty="0">
                <a:solidFill>
                  <a:srgbClr val="0070C0"/>
                </a:solidFill>
                <a:latin typeface="Arial" panose="020B0604020202020204" pitchFamily="34" charset="0"/>
                <a:cs typeface="Arial" panose="020B0604020202020204" pitchFamily="34" charset="0"/>
              </a:rPr>
              <a:t>Learner A:</a:t>
            </a:r>
          </a:p>
          <a:p>
            <a:pPr>
              <a:buFontTx/>
              <a:buChar char="-"/>
            </a:pPr>
            <a:r>
              <a:rPr lang="en-GB" dirty="0">
                <a:solidFill>
                  <a:srgbClr val="0070C0"/>
                </a:solidFill>
                <a:latin typeface="Arial" panose="020B0604020202020204" pitchFamily="34" charset="0"/>
                <a:cs typeface="Arial" panose="020B0604020202020204" pitchFamily="34" charset="0"/>
              </a:rPr>
              <a:t>High anxiety;</a:t>
            </a:r>
          </a:p>
          <a:p>
            <a:pPr>
              <a:buFontTx/>
              <a:buChar char="-"/>
            </a:pPr>
            <a:r>
              <a:rPr lang="en-GB" dirty="0">
                <a:solidFill>
                  <a:srgbClr val="0070C0"/>
                </a:solidFill>
                <a:latin typeface="Arial" panose="020B0604020202020204" pitchFamily="34" charset="0"/>
                <a:cs typeface="Arial" panose="020B0604020202020204" pitchFamily="34" charset="0"/>
              </a:rPr>
              <a:t>Reduced attendance;</a:t>
            </a:r>
          </a:p>
          <a:p>
            <a:pPr>
              <a:buFontTx/>
              <a:buChar char="-"/>
            </a:pPr>
            <a:r>
              <a:rPr lang="en-GB" dirty="0">
                <a:solidFill>
                  <a:srgbClr val="0070C0"/>
                </a:solidFill>
                <a:latin typeface="Arial" panose="020B0604020202020204" pitchFamily="34" charset="0"/>
                <a:cs typeface="Arial" panose="020B0604020202020204" pitchFamily="34" charset="0"/>
              </a:rPr>
              <a:t>Sensory overwhelm.</a:t>
            </a:r>
          </a:p>
          <a:p>
            <a:r>
              <a:rPr lang="en-GB" b="1" dirty="0">
                <a:solidFill>
                  <a:srgbClr val="0070C0"/>
                </a:solidFill>
                <a:latin typeface="Arial" panose="020B0604020202020204" pitchFamily="34" charset="0"/>
                <a:cs typeface="Arial" panose="020B0604020202020204" pitchFamily="34" charset="0"/>
              </a:rPr>
              <a:t>Learner B:</a:t>
            </a:r>
          </a:p>
          <a:p>
            <a:pPr>
              <a:buFontTx/>
              <a:buChar char="-"/>
            </a:pPr>
            <a:r>
              <a:rPr lang="en-GB" dirty="0">
                <a:solidFill>
                  <a:srgbClr val="0070C0"/>
                </a:solidFill>
                <a:latin typeface="Arial" panose="020B0604020202020204" pitchFamily="34" charset="0"/>
                <a:cs typeface="Arial" panose="020B0604020202020204" pitchFamily="34" charset="0"/>
              </a:rPr>
              <a:t>Same diagnosis;</a:t>
            </a:r>
          </a:p>
          <a:p>
            <a:pPr>
              <a:buFontTx/>
              <a:buChar char="-"/>
            </a:pPr>
            <a:r>
              <a:rPr lang="en-GB" dirty="0">
                <a:solidFill>
                  <a:srgbClr val="0070C0"/>
                </a:solidFill>
                <a:latin typeface="Arial" panose="020B0604020202020204" pitchFamily="34" charset="0"/>
                <a:cs typeface="Arial" panose="020B0604020202020204" pitchFamily="34" charset="0"/>
              </a:rPr>
              <a:t>High attainment;</a:t>
            </a:r>
          </a:p>
          <a:p>
            <a:pPr>
              <a:buFontTx/>
              <a:buChar char="-"/>
            </a:pPr>
            <a:r>
              <a:rPr lang="en-GB" dirty="0">
                <a:solidFill>
                  <a:srgbClr val="0070C0"/>
                </a:solidFill>
                <a:latin typeface="Arial" panose="020B0604020202020204" pitchFamily="34" charset="0"/>
                <a:cs typeface="Arial" panose="020B0604020202020204" pitchFamily="34" charset="0"/>
              </a:rPr>
              <a:t>Strong peer network.</a:t>
            </a:r>
          </a:p>
        </p:txBody>
      </p:sp>
    </p:spTree>
    <p:extLst>
      <p:ext uri="{BB962C8B-B14F-4D97-AF65-F5344CB8AC3E}">
        <p14:creationId xmlns:p14="http://schemas.microsoft.com/office/powerpoint/2010/main" val="3546209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E262A-D55C-E736-644D-8E1AE6A1C2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E1A74-D3A0-D9E2-A54D-3AA69E82AE91}"/>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31328607-5A4C-B499-AF25-A13ADEB432D4}"/>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627736F2-C536-B525-3DE9-E5068F648A15}"/>
              </a:ext>
            </a:extLst>
          </p:cNvPr>
          <p:cNvSpPr>
            <a:spLocks noGrp="1"/>
          </p:cNvSpPr>
          <p:nvPr>
            <p:ph type="body" sz="half" idx="2"/>
          </p:nvPr>
        </p:nvSpPr>
        <p:spPr>
          <a:xfrm>
            <a:off x="3716595" y="870155"/>
            <a:ext cx="5220928" cy="5176683"/>
          </a:xfrm>
        </p:spPr>
        <p:txBody>
          <a:bodyPr>
            <a:normAutofit/>
          </a:bodyPr>
          <a:lstStyle/>
          <a:p>
            <a:pPr marL="0" indent="0">
              <a:buNone/>
            </a:pPr>
            <a:r>
              <a:rPr lang="cy-GB" sz="3200" dirty="0">
                <a:latin typeface="Arial" panose="020B0604020202020204" pitchFamily="34" charset="0"/>
                <a:cs typeface="Arial" panose="020B0604020202020204" pitchFamily="34" charset="0"/>
              </a:rPr>
              <a:t>A ddylai cymorth arbenigol ddisodli Darpariaeth Gyffredinol?</a:t>
            </a:r>
          </a:p>
          <a:p>
            <a:pPr marL="0" indent="0">
              <a:buNone/>
            </a:pPr>
            <a:endParaRPr lang="cy-GB" sz="3200" dirty="0">
              <a:latin typeface="Arial" panose="020B0604020202020204" pitchFamily="34" charset="0"/>
              <a:cs typeface="Arial" panose="020B0604020202020204" pitchFamily="34" charset="0"/>
            </a:endParaRPr>
          </a:p>
          <a:p>
            <a:pPr marL="0" indent="0">
              <a:buNone/>
            </a:pPr>
            <a:endParaRPr lang="cy-GB" sz="3200" dirty="0">
              <a:latin typeface="Arial" panose="020B0604020202020204" pitchFamily="34" charset="0"/>
              <a:cs typeface="Arial" panose="020B0604020202020204" pitchFamily="34" charset="0"/>
            </a:endParaRPr>
          </a:p>
          <a:p>
            <a:pPr marL="0" indent="0">
              <a:buNone/>
            </a:pPr>
            <a:r>
              <a:rPr lang="en-GB" sz="3200" dirty="0">
                <a:solidFill>
                  <a:srgbClr val="0070C0"/>
                </a:solidFill>
                <a:latin typeface="Arial" panose="020B0604020202020204" pitchFamily="34" charset="0"/>
                <a:cs typeface="Arial" panose="020B0604020202020204" pitchFamily="34" charset="0"/>
              </a:rPr>
              <a:t>Should specialist support replace Universal Provision?</a:t>
            </a:r>
          </a:p>
        </p:txBody>
      </p:sp>
    </p:spTree>
    <p:extLst>
      <p:ext uri="{BB962C8B-B14F-4D97-AF65-F5344CB8AC3E}">
        <p14:creationId xmlns:p14="http://schemas.microsoft.com/office/powerpoint/2010/main" val="2464979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A99C5-C6E8-6145-A92B-B39C3FF79D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CC20F-35D5-E548-A495-2B42C70EA3D0}"/>
              </a:ext>
            </a:extLst>
          </p:cNvPr>
          <p:cNvSpPr>
            <a:spLocks noGrp="1"/>
          </p:cNvSpPr>
          <p:nvPr>
            <p:ph type="title"/>
          </p:nvPr>
        </p:nvSpPr>
        <p:spPr>
          <a:xfrm>
            <a:off x="209320" y="365125"/>
            <a:ext cx="8536474" cy="1325563"/>
          </a:xfrm>
        </p:spPr>
        <p:txBody>
          <a:bodyPr>
            <a:normAutofit/>
          </a:bodyPr>
          <a:lstStyle/>
          <a:p>
            <a:pPr algn="ctr"/>
            <a:r>
              <a:rPr lang="en-GB" sz="4000" dirty="0" err="1">
                <a:latin typeface="Arial" panose="020B0604020202020204" pitchFamily="34" charset="0"/>
                <a:cs typeface="Arial" panose="020B0604020202020204" pitchFamily="34" charset="0"/>
              </a:rPr>
              <a:t>Trafodwch</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Discuss…</a:t>
            </a:r>
          </a:p>
        </p:txBody>
      </p:sp>
      <p:sp>
        <p:nvSpPr>
          <p:cNvPr id="3" name="Content Placeholder 2">
            <a:extLst>
              <a:ext uri="{FF2B5EF4-FFF2-40B4-BE49-F238E27FC236}">
                <a16:creationId xmlns:a16="http://schemas.microsoft.com/office/drawing/2014/main" id="{A2EE766B-B3DE-EB0A-8370-F302D8EECEEB}"/>
              </a:ext>
            </a:extLst>
          </p:cNvPr>
          <p:cNvSpPr>
            <a:spLocks noGrp="1"/>
          </p:cNvSpPr>
          <p:nvPr>
            <p:ph sz="half" idx="1"/>
          </p:nvPr>
        </p:nvSpPr>
        <p:spPr>
          <a:xfrm>
            <a:off x="209320" y="1825625"/>
            <a:ext cx="4286480" cy="3809862"/>
          </a:xfrm>
        </p:spPr>
        <p:txBody>
          <a:bodyPr>
            <a:normAutofit fontScale="92500" lnSpcReduction="10000"/>
          </a:bodyPr>
          <a:lstStyle/>
          <a:p>
            <a:pPr marL="0" indent="0">
              <a:buNone/>
            </a:pPr>
            <a:r>
              <a:rPr lang="en-GB" b="1" dirty="0" err="1">
                <a:latin typeface="Arial" panose="020B0604020202020204" pitchFamily="34" charset="0"/>
                <a:cs typeface="Arial" panose="020B0604020202020204" pitchFamily="34" charset="0"/>
              </a:rPr>
              <a:t>Ystyriwch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ysgol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â </a:t>
            </a:r>
            <a:r>
              <a:rPr lang="en-GB" b="1" dirty="0" err="1">
                <a:latin typeface="Arial" panose="020B0604020202020204" pitchFamily="34" charset="0"/>
                <a:cs typeface="Arial" panose="020B0604020202020204" pitchFamily="34" charset="0"/>
              </a:rPr>
              <a:t>llawer</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gymorth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arbenigol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ond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hefyd</a:t>
            </a:r>
            <a:r>
              <a:rPr lang="en-GB" b="1" dirty="0">
                <a:latin typeface="Arial" panose="020B0604020202020204" pitchFamily="34" charset="0"/>
                <a:cs typeface="Arial" panose="020B0604020202020204" pitchFamily="34" charset="0"/>
              </a:rPr>
              <a:t> yn </a:t>
            </a:r>
            <a:r>
              <a:rPr lang="en-GB" b="1" dirty="0" err="1">
                <a:latin typeface="Arial" panose="020B0604020202020204" pitchFamily="34" charset="0"/>
                <a:cs typeface="Arial" panose="020B0604020202020204" pitchFamily="34" charset="0"/>
              </a:rPr>
              <a:t>cynnwys</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Dosbarthiadau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swnllyd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Polisïau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anhyblyg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Diffyg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hyblygrwydd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addasiadau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synhwyraidd</a:t>
            </a:r>
            <a:r>
              <a:rPr lang="en-GB" dirty="0">
                <a:latin typeface="Arial" panose="020B0604020202020204" pitchFamily="34" charset="0"/>
                <a:cs typeface="Arial" panose="020B0604020202020204" pitchFamily="34" charset="0"/>
              </a:rPr>
              <a:t>.</a:t>
            </a:r>
            <a:endParaRPr lang="en-GB" dirty="0"/>
          </a:p>
        </p:txBody>
      </p:sp>
      <p:sp>
        <p:nvSpPr>
          <p:cNvPr id="4" name="Content Placeholder 3">
            <a:extLst>
              <a:ext uri="{FF2B5EF4-FFF2-40B4-BE49-F238E27FC236}">
                <a16:creationId xmlns:a16="http://schemas.microsoft.com/office/drawing/2014/main" id="{3B67B742-CBFD-9947-D85A-64A062A23BD7}"/>
              </a:ext>
            </a:extLst>
          </p:cNvPr>
          <p:cNvSpPr>
            <a:spLocks noGrp="1"/>
          </p:cNvSpPr>
          <p:nvPr>
            <p:ph sz="half" idx="2"/>
          </p:nvPr>
        </p:nvSpPr>
        <p:spPr>
          <a:xfrm>
            <a:off x="4648200" y="1825625"/>
            <a:ext cx="4286480" cy="3809862"/>
          </a:xfrm>
        </p:spPr>
        <p:txBody>
          <a:bodyPr>
            <a:normAutofit fontScale="92500"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Consider a school with extensive specialist support, but also has:</a:t>
            </a:r>
          </a:p>
          <a:p>
            <a:r>
              <a:rPr lang="en-GB" dirty="0">
                <a:solidFill>
                  <a:srgbClr val="0070C0"/>
                </a:solidFill>
                <a:latin typeface="Arial" panose="020B0604020202020204" pitchFamily="34" charset="0"/>
                <a:cs typeface="Arial" panose="020B0604020202020204" pitchFamily="34" charset="0"/>
              </a:rPr>
              <a:t>Noisy classrooms;</a:t>
            </a:r>
          </a:p>
          <a:p>
            <a:r>
              <a:rPr lang="en-GB" dirty="0">
                <a:solidFill>
                  <a:srgbClr val="0070C0"/>
                </a:solidFill>
                <a:latin typeface="Arial" panose="020B0604020202020204" pitchFamily="34" charset="0"/>
                <a:cs typeface="Arial" panose="020B0604020202020204" pitchFamily="34" charset="0"/>
              </a:rPr>
              <a:t>Rigid behaviour policies;</a:t>
            </a:r>
          </a:p>
          <a:p>
            <a:r>
              <a:rPr lang="en-GB" dirty="0">
                <a:solidFill>
                  <a:srgbClr val="0070C0"/>
                </a:solidFill>
                <a:latin typeface="Arial" panose="020B0604020202020204" pitchFamily="34" charset="0"/>
                <a:cs typeface="Arial" panose="020B0604020202020204" pitchFamily="34" charset="0"/>
              </a:rPr>
              <a:t>Limited flexibility;</a:t>
            </a:r>
          </a:p>
          <a:p>
            <a:r>
              <a:rPr lang="en-GB" dirty="0">
                <a:solidFill>
                  <a:srgbClr val="0070C0"/>
                </a:solidFill>
                <a:latin typeface="Arial" panose="020B0604020202020204" pitchFamily="34" charset="0"/>
                <a:cs typeface="Arial" panose="020B0604020202020204" pitchFamily="34" charset="0"/>
              </a:rPr>
              <a:t>Few sensory adaptations.</a:t>
            </a:r>
          </a:p>
        </p:txBody>
      </p:sp>
    </p:spTree>
    <p:extLst>
      <p:ext uri="{BB962C8B-B14F-4D97-AF65-F5344CB8AC3E}">
        <p14:creationId xmlns:p14="http://schemas.microsoft.com/office/powerpoint/2010/main" val="4189164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791430-4B9C-459B-DF00-327AA0AF10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65E7BF-487A-8C12-DFE6-42B95649F390}"/>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3</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3</a:t>
            </a:r>
          </a:p>
        </p:txBody>
      </p:sp>
      <p:sp>
        <p:nvSpPr>
          <p:cNvPr id="4" name="Content Placeholder 3">
            <a:extLst>
              <a:ext uri="{FF2B5EF4-FFF2-40B4-BE49-F238E27FC236}">
                <a16:creationId xmlns:a16="http://schemas.microsoft.com/office/drawing/2014/main" id="{28585744-ECC2-C089-B560-25EC78D4EFB2}"/>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Systemau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Ecolegol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Ecological Systems Theory</a:t>
            </a:r>
          </a:p>
        </p:txBody>
      </p:sp>
      <p:sp>
        <p:nvSpPr>
          <p:cNvPr id="9" name="TextBox 8">
            <a:extLst>
              <a:ext uri="{FF2B5EF4-FFF2-40B4-BE49-F238E27FC236}">
                <a16:creationId xmlns:a16="http://schemas.microsoft.com/office/drawing/2014/main" id="{B7A474FB-C25F-BB21-C35D-1188B5D7B622}"/>
              </a:ext>
            </a:extLst>
          </p:cNvPr>
          <p:cNvSpPr txBox="1"/>
          <p:nvPr/>
        </p:nvSpPr>
        <p:spPr>
          <a:xfrm>
            <a:off x="522514" y="5109029"/>
            <a:ext cx="2732736" cy="369332"/>
          </a:xfrm>
          <a:prstGeom prst="rect">
            <a:avLst/>
          </a:prstGeom>
          <a:noFill/>
        </p:spPr>
        <p:txBody>
          <a:bodyPr wrap="none" rtlCol="0">
            <a:spAutoFit/>
          </a:bodyPr>
          <a:lstStyle/>
          <a:p>
            <a:r>
              <a:rPr lang="en-GB" dirty="0"/>
              <a:t>(Source: Stern </a:t>
            </a:r>
            <a:r>
              <a:rPr lang="en-GB" i="1" dirty="0"/>
              <a:t>et al., </a:t>
            </a:r>
            <a:r>
              <a:rPr lang="en-GB" dirty="0"/>
              <a:t>2021).</a:t>
            </a:r>
          </a:p>
        </p:txBody>
      </p:sp>
      <p:pic>
        <p:nvPicPr>
          <p:cNvPr id="8" name="Content Placeholder 7">
            <a:extLst>
              <a:ext uri="{FF2B5EF4-FFF2-40B4-BE49-F238E27FC236}">
                <a16:creationId xmlns:a16="http://schemas.microsoft.com/office/drawing/2014/main" id="{90AE6CE4-32FE-C172-EC67-F19DD202887F}"/>
              </a:ext>
            </a:extLst>
          </p:cNvPr>
          <p:cNvPicPr>
            <a:picLocks noGrp="1" noChangeAspect="1"/>
          </p:cNvPicPr>
          <p:nvPr>
            <p:ph sz="half" idx="1"/>
          </p:nvPr>
        </p:nvPicPr>
        <p:blipFill>
          <a:blip r:embed="rId3"/>
          <a:stretch>
            <a:fillRect/>
          </a:stretch>
        </p:blipFill>
        <p:spPr>
          <a:xfrm>
            <a:off x="986495" y="1806162"/>
            <a:ext cx="3187393" cy="3187393"/>
          </a:xfrm>
          <a:prstGeom prst="rect">
            <a:avLst/>
          </a:prstGeom>
        </p:spPr>
      </p:pic>
    </p:spTree>
    <p:extLst>
      <p:ext uri="{BB962C8B-B14F-4D97-AF65-F5344CB8AC3E}">
        <p14:creationId xmlns:p14="http://schemas.microsoft.com/office/powerpoint/2010/main" val="4044527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B7DDC6-8F1F-280D-9872-4399F52CED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2D6792-00C6-AB8D-24B0-72DB2B847E3F}"/>
              </a:ext>
            </a:extLst>
          </p:cNvPr>
          <p:cNvSpPr>
            <a:spLocks noGrp="1"/>
          </p:cNvSpPr>
          <p:nvPr>
            <p:ph type="title"/>
          </p:nvPr>
        </p:nvSpPr>
        <p:spPr>
          <a:xfrm>
            <a:off x="628650" y="365126"/>
            <a:ext cx="7886700" cy="682010"/>
          </a:xfrm>
        </p:spPr>
        <p:txBody>
          <a:bodyPr>
            <a:normAutofit/>
          </a:bodyPr>
          <a:lstStyle/>
          <a:p>
            <a:pPr algn="ctr"/>
            <a:r>
              <a:rPr lang="en-GB" sz="4000" dirty="0">
                <a:latin typeface="Arial" panose="020B0604020202020204" pitchFamily="34" charset="0"/>
                <a:cs typeface="Arial" panose="020B0604020202020204" pitchFamily="34" charset="0"/>
              </a:rPr>
              <a:t>Microsystem</a:t>
            </a:r>
            <a:endParaRPr lang="en-GB" dirty="0"/>
          </a:p>
        </p:txBody>
      </p:sp>
      <p:pic>
        <p:nvPicPr>
          <p:cNvPr id="7" name="Content Placeholder 6">
            <a:extLst>
              <a:ext uri="{FF2B5EF4-FFF2-40B4-BE49-F238E27FC236}">
                <a16:creationId xmlns:a16="http://schemas.microsoft.com/office/drawing/2014/main" id="{59D0AB37-4FD3-A81A-BC09-DB7065CCA154}"/>
              </a:ext>
            </a:extLst>
          </p:cNvPr>
          <p:cNvPicPr>
            <a:picLocks noGrp="1" noChangeAspect="1"/>
          </p:cNvPicPr>
          <p:nvPr>
            <p:ph idx="1"/>
          </p:nvPr>
        </p:nvPicPr>
        <p:blipFill>
          <a:blip r:embed="rId3"/>
          <a:stretch>
            <a:fillRect/>
          </a:stretch>
        </p:blipFill>
        <p:spPr>
          <a:xfrm>
            <a:off x="235975" y="1179870"/>
            <a:ext cx="8745794" cy="4896465"/>
          </a:xfrm>
          <a:prstGeom prst="rect">
            <a:avLst/>
          </a:prstGeom>
        </p:spPr>
      </p:pic>
    </p:spTree>
    <p:extLst>
      <p:ext uri="{BB962C8B-B14F-4D97-AF65-F5344CB8AC3E}">
        <p14:creationId xmlns:p14="http://schemas.microsoft.com/office/powerpoint/2010/main" val="2186775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811AD-169A-4EF9-267B-79E73AB349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7DE8DC-B6EA-7645-7146-8EAD6F29F56D}"/>
              </a:ext>
            </a:extLst>
          </p:cNvPr>
          <p:cNvSpPr>
            <a:spLocks noGrp="1"/>
          </p:cNvSpPr>
          <p:nvPr>
            <p:ph type="title"/>
          </p:nvPr>
        </p:nvSpPr>
        <p:spPr>
          <a:xfrm>
            <a:off x="628650" y="365126"/>
            <a:ext cx="7886700" cy="652514"/>
          </a:xfrm>
        </p:spPr>
        <p:txBody>
          <a:bodyPr>
            <a:normAutofit/>
          </a:bodyPr>
          <a:lstStyle/>
          <a:p>
            <a:pPr algn="ctr"/>
            <a:r>
              <a:rPr lang="en-GB" sz="4000" dirty="0">
                <a:latin typeface="Arial" panose="020B0604020202020204" pitchFamily="34" charset="0"/>
                <a:cs typeface="Arial" panose="020B0604020202020204" pitchFamily="34" charset="0"/>
              </a:rPr>
              <a:t>Mesosystem</a:t>
            </a:r>
            <a:endParaRPr lang="en-GB" dirty="0"/>
          </a:p>
        </p:txBody>
      </p:sp>
      <p:pic>
        <p:nvPicPr>
          <p:cNvPr id="7" name="Content Placeholder 6">
            <a:extLst>
              <a:ext uri="{FF2B5EF4-FFF2-40B4-BE49-F238E27FC236}">
                <a16:creationId xmlns:a16="http://schemas.microsoft.com/office/drawing/2014/main" id="{5AF1F839-A0EC-125D-8D07-D4884BEE8573}"/>
              </a:ext>
            </a:extLst>
          </p:cNvPr>
          <p:cNvPicPr>
            <a:picLocks noGrp="1" noChangeAspect="1"/>
          </p:cNvPicPr>
          <p:nvPr>
            <p:ph idx="1"/>
          </p:nvPr>
        </p:nvPicPr>
        <p:blipFill>
          <a:blip r:embed="rId3"/>
          <a:stretch>
            <a:fillRect/>
          </a:stretch>
        </p:blipFill>
        <p:spPr>
          <a:xfrm>
            <a:off x="206478" y="1017640"/>
            <a:ext cx="8937522" cy="5161934"/>
          </a:xfrm>
          <a:prstGeom prst="rect">
            <a:avLst/>
          </a:prstGeom>
        </p:spPr>
      </p:pic>
    </p:spTree>
    <p:extLst>
      <p:ext uri="{BB962C8B-B14F-4D97-AF65-F5344CB8AC3E}">
        <p14:creationId xmlns:p14="http://schemas.microsoft.com/office/powerpoint/2010/main" val="4750466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151CE-5CE8-4A2F-3571-CE44F9C7EC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856029-EEDC-136F-C1A9-7BB7ADC56E46}"/>
              </a:ext>
            </a:extLst>
          </p:cNvPr>
          <p:cNvSpPr>
            <a:spLocks noGrp="1"/>
          </p:cNvSpPr>
          <p:nvPr>
            <p:ph type="title"/>
          </p:nvPr>
        </p:nvSpPr>
        <p:spPr>
          <a:xfrm>
            <a:off x="628650" y="365125"/>
            <a:ext cx="7886700" cy="608269"/>
          </a:xfrm>
        </p:spPr>
        <p:txBody>
          <a:bodyPr>
            <a:normAutofit fontScale="90000"/>
          </a:bodyPr>
          <a:lstStyle/>
          <a:p>
            <a:pPr algn="ctr"/>
            <a:r>
              <a:rPr lang="en-GB" sz="4000" dirty="0" err="1">
                <a:latin typeface="Arial" panose="020B0604020202020204" pitchFamily="34" charset="0"/>
                <a:cs typeface="Arial" panose="020B0604020202020204" pitchFamily="34" charset="0"/>
              </a:rPr>
              <a:t>Exosystem</a:t>
            </a:r>
            <a:endParaRPr lang="en-GB" dirty="0"/>
          </a:p>
        </p:txBody>
      </p:sp>
      <p:pic>
        <p:nvPicPr>
          <p:cNvPr id="7" name="Content Placeholder 6">
            <a:extLst>
              <a:ext uri="{FF2B5EF4-FFF2-40B4-BE49-F238E27FC236}">
                <a16:creationId xmlns:a16="http://schemas.microsoft.com/office/drawing/2014/main" id="{3FDDDD56-EF4F-AF19-188A-C522695F6C21}"/>
              </a:ext>
            </a:extLst>
          </p:cNvPr>
          <p:cNvPicPr>
            <a:picLocks noGrp="1" noChangeAspect="1"/>
          </p:cNvPicPr>
          <p:nvPr>
            <p:ph idx="1"/>
          </p:nvPr>
        </p:nvPicPr>
        <p:blipFill>
          <a:blip r:embed="rId3"/>
          <a:stretch>
            <a:fillRect/>
          </a:stretch>
        </p:blipFill>
        <p:spPr>
          <a:xfrm>
            <a:off x="294968" y="1238865"/>
            <a:ext cx="8480322" cy="4748980"/>
          </a:xfrm>
          <a:prstGeom prst="rect">
            <a:avLst/>
          </a:prstGeom>
        </p:spPr>
      </p:pic>
    </p:spTree>
    <p:extLst>
      <p:ext uri="{BB962C8B-B14F-4D97-AF65-F5344CB8AC3E}">
        <p14:creationId xmlns:p14="http://schemas.microsoft.com/office/powerpoint/2010/main" val="926016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1BD143-9113-0F6F-14DB-BA6B91E99A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9C81C6-67C2-46D6-C4FE-57E313E9C653}"/>
              </a:ext>
            </a:extLst>
          </p:cNvPr>
          <p:cNvSpPr>
            <a:spLocks noGrp="1"/>
          </p:cNvSpPr>
          <p:nvPr>
            <p:ph type="title"/>
          </p:nvPr>
        </p:nvSpPr>
        <p:spPr>
          <a:xfrm>
            <a:off x="628650" y="365125"/>
            <a:ext cx="7886700" cy="549275"/>
          </a:xfrm>
        </p:spPr>
        <p:txBody>
          <a:bodyPr>
            <a:normAutofit fontScale="90000"/>
          </a:bodyPr>
          <a:lstStyle/>
          <a:p>
            <a:pPr algn="ctr"/>
            <a:r>
              <a:rPr lang="en-GB" sz="4000" dirty="0">
                <a:latin typeface="Arial" panose="020B0604020202020204" pitchFamily="34" charset="0"/>
                <a:cs typeface="Arial" panose="020B0604020202020204" pitchFamily="34" charset="0"/>
              </a:rPr>
              <a:t>Macrosystem</a:t>
            </a:r>
            <a:endParaRPr lang="en-GB" dirty="0"/>
          </a:p>
        </p:txBody>
      </p:sp>
      <p:pic>
        <p:nvPicPr>
          <p:cNvPr id="7" name="Content Placeholder 6">
            <a:extLst>
              <a:ext uri="{FF2B5EF4-FFF2-40B4-BE49-F238E27FC236}">
                <a16:creationId xmlns:a16="http://schemas.microsoft.com/office/drawing/2014/main" id="{ACAA1D37-B864-1DDC-8423-8A700001EC74}"/>
              </a:ext>
            </a:extLst>
          </p:cNvPr>
          <p:cNvPicPr>
            <a:picLocks noGrp="1" noChangeAspect="1"/>
          </p:cNvPicPr>
          <p:nvPr>
            <p:ph idx="1"/>
          </p:nvPr>
        </p:nvPicPr>
        <p:blipFill>
          <a:blip r:embed="rId3"/>
          <a:stretch>
            <a:fillRect/>
          </a:stretch>
        </p:blipFill>
        <p:spPr>
          <a:xfrm>
            <a:off x="265471" y="1076632"/>
            <a:ext cx="8627805" cy="4970207"/>
          </a:xfrm>
          <a:prstGeom prst="rect">
            <a:avLst/>
          </a:prstGeom>
        </p:spPr>
      </p:pic>
    </p:spTree>
    <p:extLst>
      <p:ext uri="{BB962C8B-B14F-4D97-AF65-F5344CB8AC3E}">
        <p14:creationId xmlns:p14="http://schemas.microsoft.com/office/powerpoint/2010/main" val="747518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719206-6792-3536-EED7-8D7B6140A9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DED1E1-7F40-35DD-A9BA-F534B7BA18D1}"/>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7C894C69-1CE5-3B9E-D80C-F38ED9E37B23}"/>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08F6EAA7-1F55-EF71-2818-CFC1D868DA1C}"/>
              </a:ext>
            </a:extLst>
          </p:cNvPr>
          <p:cNvSpPr>
            <a:spLocks noGrp="1"/>
          </p:cNvSpPr>
          <p:nvPr>
            <p:ph type="body" sz="half" idx="2"/>
          </p:nvPr>
        </p:nvSpPr>
        <p:spPr>
          <a:xfrm>
            <a:off x="3716595" y="870155"/>
            <a:ext cx="5220928" cy="5176683"/>
          </a:xfrm>
        </p:spPr>
        <p:txBody>
          <a:bodyPr>
            <a:normAutofit fontScale="85000" lnSpcReduction="20000"/>
          </a:bodyPr>
          <a:lstStyle/>
          <a:p>
            <a:pPr marL="0" indent="0">
              <a:buNone/>
            </a:pPr>
            <a:r>
              <a:rPr lang="cy-GB" sz="3200" dirty="0">
                <a:latin typeface="Arial" panose="020B0604020202020204" pitchFamily="34" charset="0"/>
                <a:cs typeface="Arial" panose="020B0604020202020204" pitchFamily="34" charset="0"/>
              </a:rPr>
              <a:t>Meddyliwch am blentyn neu berson ifanc nad oedd ei anghenion iechyd meddwl yn cael eu diwallu. Pa system ecolegol oedd yn creu'r rhwystr mwyaf, a pha newidiadau y gellid bod wedi'u gwneud ar y lefel honno?</a:t>
            </a:r>
          </a:p>
          <a:p>
            <a:pPr marL="0" indent="0">
              <a:buNone/>
            </a:pPr>
            <a:endParaRPr lang="cy-GB" sz="3200" dirty="0">
              <a:latin typeface="Arial" panose="020B0604020202020204" pitchFamily="34" charset="0"/>
              <a:cs typeface="Arial" panose="020B0604020202020204" pitchFamily="34" charset="0"/>
            </a:endParaRPr>
          </a:p>
          <a:p>
            <a:pPr marL="0" indent="0">
              <a:buNone/>
            </a:pPr>
            <a:r>
              <a:rPr lang="en-GB" sz="3200" dirty="0">
                <a:solidFill>
                  <a:srgbClr val="0070C0"/>
                </a:solidFill>
                <a:latin typeface="Arial" panose="020B0604020202020204" pitchFamily="34" charset="0"/>
                <a:cs typeface="Arial" panose="020B0604020202020204" pitchFamily="34" charset="0"/>
              </a:rPr>
              <a:t>Think of a child or young person whose mental health needs were not being met. Which ecological system was acting as the greatest barrier, and what changes could have been made at that level?</a:t>
            </a:r>
          </a:p>
        </p:txBody>
      </p:sp>
    </p:spTree>
    <p:extLst>
      <p:ext uri="{BB962C8B-B14F-4D97-AF65-F5344CB8AC3E}">
        <p14:creationId xmlns:p14="http://schemas.microsoft.com/office/powerpoint/2010/main" val="29952131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A125F-F623-D44F-A234-316C7ED339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31D141-03D2-0A1A-DA67-D52ED8A5E218}"/>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4</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4</a:t>
            </a:r>
          </a:p>
        </p:txBody>
      </p:sp>
      <p:sp>
        <p:nvSpPr>
          <p:cNvPr id="4" name="Content Placeholder 3">
            <a:extLst>
              <a:ext uri="{FF2B5EF4-FFF2-40B4-BE49-F238E27FC236}">
                <a16:creationId xmlns:a16="http://schemas.microsoft.com/office/drawing/2014/main" id="{669186A6-C65D-03A6-AD39-76E7CBB7BC5E}"/>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Ymyriadau</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Interventions</a:t>
            </a:r>
          </a:p>
        </p:txBody>
      </p:sp>
      <p:sp>
        <p:nvSpPr>
          <p:cNvPr id="9" name="TextBox 8">
            <a:extLst>
              <a:ext uri="{FF2B5EF4-FFF2-40B4-BE49-F238E27FC236}">
                <a16:creationId xmlns:a16="http://schemas.microsoft.com/office/drawing/2014/main" id="{50D75376-C2B5-187E-DD94-BA952A0012BF}"/>
              </a:ext>
            </a:extLst>
          </p:cNvPr>
          <p:cNvSpPr txBox="1"/>
          <p:nvPr/>
        </p:nvSpPr>
        <p:spPr>
          <a:xfrm>
            <a:off x="522514" y="5109029"/>
            <a:ext cx="3077317" cy="369332"/>
          </a:xfrm>
          <a:prstGeom prst="rect">
            <a:avLst/>
          </a:prstGeom>
          <a:noFill/>
        </p:spPr>
        <p:txBody>
          <a:bodyPr wrap="none" rtlCol="0">
            <a:spAutoFit/>
          </a:bodyPr>
          <a:lstStyle/>
          <a:p>
            <a:r>
              <a:rPr lang="en-GB" dirty="0"/>
              <a:t>(Source: HelpGuide.org, 2026).</a:t>
            </a:r>
          </a:p>
        </p:txBody>
      </p:sp>
      <p:pic>
        <p:nvPicPr>
          <p:cNvPr id="8" name="Content Placeholder 7">
            <a:extLst>
              <a:ext uri="{FF2B5EF4-FFF2-40B4-BE49-F238E27FC236}">
                <a16:creationId xmlns:a16="http://schemas.microsoft.com/office/drawing/2014/main" id="{A44B3F7E-C17C-84C9-E7DE-3212F9C83181}"/>
              </a:ext>
            </a:extLst>
          </p:cNvPr>
          <p:cNvPicPr>
            <a:picLocks noGrp="1" noChangeAspect="1"/>
          </p:cNvPicPr>
          <p:nvPr>
            <p:ph sz="half" idx="1"/>
          </p:nvPr>
        </p:nvPicPr>
        <p:blipFill>
          <a:blip r:embed="rId3"/>
          <a:stretch>
            <a:fillRect/>
          </a:stretch>
        </p:blipFill>
        <p:spPr>
          <a:xfrm>
            <a:off x="409792" y="1825624"/>
            <a:ext cx="3867150" cy="2908607"/>
          </a:xfrm>
          <a:prstGeom prst="rect">
            <a:avLst/>
          </a:prstGeom>
        </p:spPr>
      </p:pic>
    </p:spTree>
    <p:extLst>
      <p:ext uri="{BB962C8B-B14F-4D97-AF65-F5344CB8AC3E}">
        <p14:creationId xmlns:p14="http://schemas.microsoft.com/office/powerpoint/2010/main" val="1847719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5ADA5-A8E6-631F-6608-6C4E4C43B7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7518E2-88E1-1BEA-2413-3C1614284419}"/>
              </a:ext>
            </a:extLst>
          </p:cNvPr>
          <p:cNvSpPr>
            <a:spLocks noGrp="1"/>
          </p:cNvSpPr>
          <p:nvPr>
            <p:ph type="title"/>
          </p:nvPr>
        </p:nvSpPr>
        <p:spPr>
          <a:xfrm>
            <a:off x="374073" y="365125"/>
            <a:ext cx="8541327" cy="1325563"/>
          </a:xfrm>
        </p:spPr>
        <p:txBody>
          <a:bodyPr>
            <a:normAutofit fontScale="90000"/>
          </a:bodyPr>
          <a:lstStyle/>
          <a:p>
            <a:pPr algn="ctr"/>
            <a:r>
              <a:rPr lang="cy-GB" sz="4000" dirty="0">
                <a:latin typeface="Arial" panose="020B0604020202020204" pitchFamily="34" charset="0"/>
                <a:cs typeface="Arial" panose="020B0604020202020204" pitchFamily="34" charset="0"/>
              </a:rPr>
              <a:t>Pan Nad Yw Ymyriadau Da yn Gweithio</a:t>
            </a:r>
            <a:br>
              <a:rPr lang="cy-GB"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When Good Interventions Don't Work</a:t>
            </a:r>
            <a:endParaRPr lang="en-GB" dirty="0"/>
          </a:p>
        </p:txBody>
      </p:sp>
      <p:sp>
        <p:nvSpPr>
          <p:cNvPr id="3" name="Content Placeholder 2">
            <a:extLst>
              <a:ext uri="{FF2B5EF4-FFF2-40B4-BE49-F238E27FC236}">
                <a16:creationId xmlns:a16="http://schemas.microsoft.com/office/drawing/2014/main" id="{39F6E5EA-2227-B6EF-6227-C1CE4D08CDED}"/>
              </a:ext>
            </a:extLst>
          </p:cNvPr>
          <p:cNvSpPr>
            <a:spLocks noGrp="1"/>
          </p:cNvSpPr>
          <p:nvPr>
            <p:ph sz="half" idx="1"/>
          </p:nvPr>
        </p:nvSpPr>
        <p:spPr>
          <a:xfrm>
            <a:off x="374073" y="1825625"/>
            <a:ext cx="4121727" cy="4097192"/>
          </a:xfrm>
        </p:spPr>
        <p:txBody>
          <a:bodyPr>
            <a:normAutofit fontScale="77500" lnSpcReduction="20000"/>
          </a:bodyPr>
          <a:lstStyle/>
          <a:p>
            <a:pPr marL="0" indent="0">
              <a:buNone/>
            </a:pPr>
            <a:r>
              <a:rPr lang="cy-GB" dirty="0">
                <a:latin typeface="Arial" panose="020B0604020202020204" pitchFamily="34" charset="0"/>
                <a:cs typeface="Arial" panose="020B0604020202020204" pitchFamily="34" charset="0"/>
              </a:rPr>
              <a:t>Gall ymyriadau sy'n seiliedig ar ymchwil fod yn effeithiol.</a:t>
            </a:r>
          </a:p>
          <a:p>
            <a:pPr marL="0" indent="0">
              <a:buNone/>
            </a:pPr>
            <a:r>
              <a:rPr lang="cy-GB" b="1" dirty="0">
                <a:latin typeface="Arial" panose="020B0604020202020204" pitchFamily="34" charset="0"/>
                <a:cs typeface="Arial" panose="020B0604020202020204" pitchFamily="34" charset="0"/>
              </a:rPr>
              <a:t>Fodd bynnag:</a:t>
            </a:r>
          </a:p>
          <a:p>
            <a:r>
              <a:rPr lang="cy-GB" dirty="0">
                <a:latin typeface="Arial" panose="020B0604020202020204" pitchFamily="34" charset="0"/>
                <a:cs typeface="Arial" panose="020B0604020202020204" pitchFamily="34" charset="0"/>
              </a:rPr>
              <a:t>Nid oes unrhyw ymyrraeth sy'n gweithio i bob dysgwr awtistig;</a:t>
            </a:r>
          </a:p>
          <a:p>
            <a:r>
              <a:rPr lang="cy-GB" dirty="0">
                <a:latin typeface="Arial" panose="020B0604020202020204" pitchFamily="34" charset="0"/>
                <a:cs typeface="Arial" panose="020B0604020202020204" pitchFamily="34" charset="0"/>
              </a:rPr>
              <a:t>Mae llwyddiant yn dibynnu ar anghenion unigol;</a:t>
            </a:r>
          </a:p>
          <a:p>
            <a:r>
              <a:rPr lang="cy-GB" dirty="0">
                <a:latin typeface="Arial" panose="020B0604020202020204" pitchFamily="34" charset="0"/>
                <a:cs typeface="Arial" panose="020B0604020202020204" pitchFamily="34" charset="0"/>
              </a:rPr>
              <a:t>Mae cyd-destun yn bwysig;</a:t>
            </a:r>
          </a:p>
          <a:p>
            <a:r>
              <a:rPr lang="cy-GB" dirty="0">
                <a:latin typeface="Arial" panose="020B0604020202020204" pitchFamily="34" charset="0"/>
                <a:cs typeface="Arial" panose="020B0604020202020204" pitchFamily="34" charset="0"/>
              </a:rPr>
              <a:t>Mae'r ffordd y caiff ei gweithredu yn bwysig;</a:t>
            </a:r>
          </a:p>
          <a:p>
            <a:r>
              <a:rPr lang="cy-GB" dirty="0">
                <a:latin typeface="Arial" panose="020B0604020202020204" pitchFamily="34" charset="0"/>
                <a:cs typeface="Arial" panose="020B0604020202020204" pitchFamily="34" charset="0"/>
              </a:rPr>
              <a:t>Gall canlyniadau fod yn wahanol i'r disgwyl.</a:t>
            </a:r>
            <a:endParaRPr lang="en-GB" dirty="0"/>
          </a:p>
        </p:txBody>
      </p:sp>
      <p:sp>
        <p:nvSpPr>
          <p:cNvPr id="4" name="Content Placeholder 3">
            <a:extLst>
              <a:ext uri="{FF2B5EF4-FFF2-40B4-BE49-F238E27FC236}">
                <a16:creationId xmlns:a16="http://schemas.microsoft.com/office/drawing/2014/main" id="{7B98A5AF-269D-0B48-90B7-74040DE8124F}"/>
              </a:ext>
            </a:extLst>
          </p:cNvPr>
          <p:cNvSpPr>
            <a:spLocks noGrp="1"/>
          </p:cNvSpPr>
          <p:nvPr>
            <p:ph sz="half" idx="2"/>
          </p:nvPr>
        </p:nvSpPr>
        <p:spPr>
          <a:xfrm>
            <a:off x="4648199" y="1825624"/>
            <a:ext cx="4121227" cy="4097193"/>
          </a:xfrm>
        </p:spPr>
        <p:txBody>
          <a:bodyPr>
            <a:normAutofit fontScale="77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Research-informed interventions can be effective.</a:t>
            </a:r>
          </a:p>
          <a:p>
            <a:pPr marL="0" indent="0">
              <a:buNone/>
            </a:pPr>
            <a:r>
              <a:rPr lang="en-GB" b="1" dirty="0">
                <a:solidFill>
                  <a:srgbClr val="0070C0"/>
                </a:solidFill>
                <a:latin typeface="Arial" panose="020B0604020202020204" pitchFamily="34" charset="0"/>
                <a:cs typeface="Arial" panose="020B0604020202020204" pitchFamily="34" charset="0"/>
              </a:rPr>
              <a:t>However:</a:t>
            </a:r>
          </a:p>
          <a:p>
            <a:r>
              <a:rPr lang="en-GB" dirty="0">
                <a:solidFill>
                  <a:srgbClr val="0070C0"/>
                </a:solidFill>
                <a:latin typeface="Arial" panose="020B0604020202020204" pitchFamily="34" charset="0"/>
                <a:cs typeface="Arial" panose="020B0604020202020204" pitchFamily="34" charset="0"/>
              </a:rPr>
              <a:t>No intervention works for every autistic learner;</a:t>
            </a:r>
          </a:p>
          <a:p>
            <a:r>
              <a:rPr lang="en-GB" dirty="0">
                <a:solidFill>
                  <a:srgbClr val="0070C0"/>
                </a:solidFill>
                <a:latin typeface="Arial" panose="020B0604020202020204" pitchFamily="34" charset="0"/>
                <a:cs typeface="Arial" panose="020B0604020202020204" pitchFamily="34" charset="0"/>
              </a:rPr>
              <a:t>Success depends on individual needs;</a:t>
            </a:r>
          </a:p>
          <a:p>
            <a:r>
              <a:rPr lang="en-GB" dirty="0">
                <a:solidFill>
                  <a:srgbClr val="0070C0"/>
                </a:solidFill>
                <a:latin typeface="Arial" panose="020B0604020202020204" pitchFamily="34" charset="0"/>
                <a:cs typeface="Arial" panose="020B0604020202020204" pitchFamily="34" charset="0"/>
              </a:rPr>
              <a:t>Context matters;</a:t>
            </a:r>
          </a:p>
          <a:p>
            <a:r>
              <a:rPr lang="en-GB" dirty="0">
                <a:solidFill>
                  <a:srgbClr val="0070C0"/>
                </a:solidFill>
                <a:latin typeface="Arial" panose="020B0604020202020204" pitchFamily="34" charset="0"/>
                <a:cs typeface="Arial" panose="020B0604020202020204" pitchFamily="34" charset="0"/>
              </a:rPr>
              <a:t>Implementation matters;</a:t>
            </a:r>
          </a:p>
          <a:p>
            <a:r>
              <a:rPr lang="en-GB" dirty="0">
                <a:solidFill>
                  <a:srgbClr val="0070C0"/>
                </a:solidFill>
                <a:latin typeface="Arial" panose="020B0604020202020204" pitchFamily="34" charset="0"/>
                <a:cs typeface="Arial" panose="020B0604020202020204" pitchFamily="34" charset="0"/>
              </a:rPr>
              <a:t>Outcomes may differ from expectations.</a:t>
            </a:r>
            <a:endParaRPr lang="en-GB" dirty="0"/>
          </a:p>
        </p:txBody>
      </p:sp>
    </p:spTree>
    <p:extLst>
      <p:ext uri="{BB962C8B-B14F-4D97-AF65-F5344CB8AC3E}">
        <p14:creationId xmlns:p14="http://schemas.microsoft.com/office/powerpoint/2010/main" val="16784377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B20054-73B9-564B-9C92-02249E228F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14708D-927C-D05E-DD24-9A982A0B0747}"/>
              </a:ext>
            </a:extLst>
          </p:cNvPr>
          <p:cNvSpPr>
            <a:spLocks noGrp="1"/>
          </p:cNvSpPr>
          <p:nvPr>
            <p:ph type="title"/>
          </p:nvPr>
        </p:nvSpPr>
        <p:spPr/>
        <p:txBody>
          <a:bodyPr>
            <a:normAutofit/>
          </a:bodyPr>
          <a:lstStyle/>
          <a:p>
            <a:pPr algn="ctr"/>
            <a:r>
              <a:rPr lang="cy-GB" sz="3600" dirty="0">
                <a:latin typeface="Arial" panose="020B0604020202020204" pitchFamily="34" charset="0"/>
                <a:cs typeface="Arial" panose="020B0604020202020204" pitchFamily="34" charset="0"/>
              </a:rPr>
              <a:t>Enghraifft: Amserlenni Gweledol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Example: Visual Timetables</a:t>
            </a:r>
            <a:endParaRPr lang="en-GB" sz="3600" dirty="0"/>
          </a:p>
        </p:txBody>
      </p:sp>
      <p:pic>
        <p:nvPicPr>
          <p:cNvPr id="7" name="Content Placeholder 6">
            <a:extLst>
              <a:ext uri="{FF2B5EF4-FFF2-40B4-BE49-F238E27FC236}">
                <a16:creationId xmlns:a16="http://schemas.microsoft.com/office/drawing/2014/main" id="{C74FA233-EB27-5FD5-CED9-16778A7CA87A}"/>
              </a:ext>
            </a:extLst>
          </p:cNvPr>
          <p:cNvPicPr>
            <a:picLocks noGrp="1" noChangeAspect="1"/>
          </p:cNvPicPr>
          <p:nvPr>
            <p:ph idx="1"/>
          </p:nvPr>
        </p:nvPicPr>
        <p:blipFill>
          <a:blip r:embed="rId3"/>
          <a:stretch>
            <a:fillRect/>
          </a:stretch>
        </p:blipFill>
        <p:spPr>
          <a:xfrm>
            <a:off x="1224116" y="1825625"/>
            <a:ext cx="6223819" cy="3640138"/>
          </a:xfrm>
          <a:prstGeom prst="rect">
            <a:avLst/>
          </a:prstGeom>
        </p:spPr>
      </p:pic>
      <p:sp>
        <p:nvSpPr>
          <p:cNvPr id="8" name="TextBox 7">
            <a:extLst>
              <a:ext uri="{FF2B5EF4-FFF2-40B4-BE49-F238E27FC236}">
                <a16:creationId xmlns:a16="http://schemas.microsoft.com/office/drawing/2014/main" id="{BE3F368B-CBCC-BE3F-0596-6B099B8D0E6E}"/>
              </a:ext>
            </a:extLst>
          </p:cNvPr>
          <p:cNvSpPr txBox="1"/>
          <p:nvPr/>
        </p:nvSpPr>
        <p:spPr>
          <a:xfrm>
            <a:off x="7565923" y="3701845"/>
            <a:ext cx="1355892" cy="646331"/>
          </a:xfrm>
          <a:prstGeom prst="rect">
            <a:avLst/>
          </a:prstGeom>
          <a:noFill/>
        </p:spPr>
        <p:txBody>
          <a:bodyPr wrap="square" rtlCol="0">
            <a:spAutoFit/>
          </a:bodyPr>
          <a:lstStyle/>
          <a:p>
            <a:r>
              <a:rPr lang="en-GB" dirty="0"/>
              <a:t>(Source: </a:t>
            </a:r>
          </a:p>
          <a:p>
            <a:r>
              <a:rPr lang="en-GB" dirty="0"/>
              <a:t>Etsy, 2026)</a:t>
            </a:r>
          </a:p>
        </p:txBody>
      </p:sp>
    </p:spTree>
    <p:extLst>
      <p:ext uri="{BB962C8B-B14F-4D97-AF65-F5344CB8AC3E}">
        <p14:creationId xmlns:p14="http://schemas.microsoft.com/office/powerpoint/2010/main" val="28077063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E110D3-29FE-20C8-C538-8EE75B8CFF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8C7243-FC18-26E0-32B5-18F47FA0E7F3}"/>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Amserlenni Gweledol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Visual Timetables</a:t>
            </a:r>
            <a:endParaRPr lang="en-GB" sz="3600" dirty="0"/>
          </a:p>
        </p:txBody>
      </p:sp>
      <p:sp>
        <p:nvSpPr>
          <p:cNvPr id="3" name="Content Placeholder 2">
            <a:extLst>
              <a:ext uri="{FF2B5EF4-FFF2-40B4-BE49-F238E27FC236}">
                <a16:creationId xmlns:a16="http://schemas.microsoft.com/office/drawing/2014/main" id="{332CA4AC-3B2D-FB57-93CE-2F1841B59B67}"/>
              </a:ext>
            </a:extLst>
          </p:cNvPr>
          <p:cNvSpPr>
            <a:spLocks noGrp="1"/>
          </p:cNvSpPr>
          <p:nvPr>
            <p:ph sz="half" idx="1"/>
          </p:nvPr>
        </p:nvSpPr>
        <p:spPr>
          <a:xfrm>
            <a:off x="147485" y="1467854"/>
            <a:ext cx="4348316" cy="4454963"/>
          </a:xfrm>
        </p:spPr>
        <p:txBody>
          <a:bodyPr>
            <a:normAutofit fontScale="70000" lnSpcReduction="20000"/>
          </a:bodyPr>
          <a:lstStyle/>
          <a:p>
            <a:pPr marL="0" indent="0">
              <a:buNone/>
            </a:pPr>
            <a:r>
              <a:rPr lang="cy-GB" b="1" dirty="0">
                <a:latin typeface="Arial" panose="020B0604020202020204" pitchFamily="34" charset="0"/>
                <a:cs typeface="Arial" panose="020B0604020202020204" pitchFamily="34" charset="0"/>
              </a:rPr>
              <a:t>Gall helpu: </a:t>
            </a:r>
          </a:p>
          <a:p>
            <a:pPr marL="0" indent="0">
              <a:buNone/>
            </a:pPr>
            <a:r>
              <a:rPr lang="cy-GB" dirty="0">
                <a:latin typeface="Arial" panose="020B0604020202020204" pitchFamily="34" charset="0"/>
                <a:cs typeface="Arial" panose="020B0604020202020204" pitchFamily="34" charset="0"/>
              </a:rPr>
              <a:t>✅ </a:t>
            </a:r>
            <a:r>
              <a:rPr lang="cy-GB" dirty="0" err="1">
                <a:latin typeface="Arial" panose="020B0604020202020204" pitchFamily="34" charset="0"/>
                <a:cs typeface="Arial" panose="020B0604020202020204" pitchFamily="34" charset="0"/>
              </a:rPr>
              <a:t>Rhagweladwyedd</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 Lleihau ansicrwydd;</a:t>
            </a:r>
          </a:p>
          <a:p>
            <a:pPr marL="0" indent="0">
              <a:buNone/>
            </a:pPr>
            <a:r>
              <a:rPr lang="cy-GB" dirty="0">
                <a:latin typeface="Arial" panose="020B0604020202020204" pitchFamily="34" charset="0"/>
                <a:cs typeface="Arial" panose="020B0604020202020204" pitchFamily="34" charset="0"/>
              </a:rPr>
              <a:t>✅ Cefnogi trosglwyddiadau;</a:t>
            </a:r>
          </a:p>
          <a:p>
            <a:pPr marL="0" indent="0">
              <a:buNone/>
            </a:pPr>
            <a:r>
              <a:rPr lang="cy-GB" dirty="0">
                <a:latin typeface="Arial" panose="020B0604020202020204" pitchFamily="34" charset="0"/>
                <a:cs typeface="Arial" panose="020B0604020202020204" pitchFamily="34" charset="0"/>
              </a:rPr>
              <a:t>✅ Annibyniaeth.</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Efallai na fydd yn helpu: </a:t>
            </a:r>
          </a:p>
          <a:p>
            <a:pPr marL="0" indent="0">
              <a:buNone/>
            </a:pPr>
            <a:r>
              <a:rPr lang="cy-GB" dirty="0">
                <a:latin typeface="Arial" panose="020B0604020202020204" pitchFamily="34" charset="0"/>
                <a:cs typeface="Arial" panose="020B0604020202020204" pitchFamily="34" charset="0"/>
              </a:rPr>
              <a:t>⚠ Dysgwyr hŷn;</a:t>
            </a:r>
          </a:p>
          <a:p>
            <a:pPr marL="0" indent="0">
              <a:buNone/>
            </a:pPr>
            <a:r>
              <a:rPr lang="cy-GB" dirty="0">
                <a:latin typeface="Arial" panose="020B0604020202020204" pitchFamily="34" charset="0"/>
                <a:cs typeface="Arial" panose="020B0604020202020204" pitchFamily="34" charset="0"/>
              </a:rPr>
              <a:t>⚠ Dysgwyr sydd â hanes o drawma;</a:t>
            </a:r>
          </a:p>
          <a:p>
            <a:pPr marL="0" indent="0">
              <a:buNone/>
            </a:pPr>
            <a:r>
              <a:rPr lang="cy-GB" dirty="0">
                <a:latin typeface="Arial" panose="020B0604020202020204" pitchFamily="34" charset="0"/>
                <a:cs typeface="Arial" panose="020B0604020202020204" pitchFamily="34" charset="0"/>
              </a:rPr>
              <a:t>⚠ Dysgwyr sy'n profi </a:t>
            </a:r>
            <a:r>
              <a:rPr lang="cy-GB" dirty="0" err="1">
                <a:latin typeface="Arial" panose="020B0604020202020204" pitchFamily="34" charset="0"/>
                <a:cs typeface="Arial" panose="020B0604020202020204" pitchFamily="34" charset="0"/>
              </a:rPr>
              <a:t>gorbryder</a:t>
            </a:r>
            <a:r>
              <a:rPr lang="cy-GB" dirty="0">
                <a:latin typeface="Arial" panose="020B0604020202020204" pitchFamily="34" charset="0"/>
                <a:cs typeface="Arial" panose="020B0604020202020204" pitchFamily="34" charset="0"/>
              </a:rPr>
              <a:t> difrifol;</a:t>
            </a:r>
          </a:p>
          <a:p>
            <a:pPr marL="0" indent="0">
              <a:buNone/>
            </a:pPr>
            <a:r>
              <a:rPr lang="cy-GB" dirty="0">
                <a:latin typeface="Arial" panose="020B0604020202020204" pitchFamily="34" charset="0"/>
                <a:cs typeface="Arial" panose="020B0604020202020204" pitchFamily="34" charset="0"/>
              </a:rPr>
              <a:t>⚠ Dysgwyr nad ydynt yn hoffi strwythurau anhyblyg.</a:t>
            </a:r>
            <a:endParaRPr lang="en-GB" dirty="0"/>
          </a:p>
        </p:txBody>
      </p:sp>
      <p:sp>
        <p:nvSpPr>
          <p:cNvPr id="4" name="Content Placeholder 3">
            <a:extLst>
              <a:ext uri="{FF2B5EF4-FFF2-40B4-BE49-F238E27FC236}">
                <a16:creationId xmlns:a16="http://schemas.microsoft.com/office/drawing/2014/main" id="{03EC99DE-324A-A1E6-6162-AA59B857EF30}"/>
              </a:ext>
            </a:extLst>
          </p:cNvPr>
          <p:cNvSpPr>
            <a:spLocks noGrp="1"/>
          </p:cNvSpPr>
          <p:nvPr>
            <p:ph sz="half" idx="2"/>
          </p:nvPr>
        </p:nvSpPr>
        <p:spPr>
          <a:xfrm>
            <a:off x="4648199" y="1467854"/>
            <a:ext cx="4348316" cy="4454964"/>
          </a:xfrm>
        </p:spPr>
        <p:txBody>
          <a:bodyPr>
            <a:normAutofit fontScale="70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Can help: </a:t>
            </a:r>
          </a:p>
          <a:p>
            <a:pPr marL="0" indent="0">
              <a:buNone/>
            </a:pPr>
            <a:r>
              <a:rPr lang="en-GB" dirty="0">
                <a:solidFill>
                  <a:srgbClr val="0070C0"/>
                </a:solidFill>
                <a:latin typeface="Arial" panose="020B0604020202020204" pitchFamily="34" charset="0"/>
                <a:cs typeface="Arial" panose="020B0604020202020204" pitchFamily="34" charset="0"/>
              </a:rPr>
              <a:t>✅ Predictability;</a:t>
            </a:r>
          </a:p>
          <a:p>
            <a:pPr marL="0" indent="0">
              <a:buNone/>
            </a:pPr>
            <a:r>
              <a:rPr lang="en-GB" dirty="0">
                <a:solidFill>
                  <a:srgbClr val="0070C0"/>
                </a:solidFill>
                <a:latin typeface="Arial" panose="020B0604020202020204" pitchFamily="34" charset="0"/>
                <a:cs typeface="Arial" panose="020B0604020202020204" pitchFamily="34" charset="0"/>
              </a:rPr>
              <a:t>✅ Reduced uncertainty;</a:t>
            </a:r>
          </a:p>
          <a:p>
            <a:pPr marL="0" indent="0">
              <a:buNone/>
            </a:pPr>
            <a:r>
              <a:rPr lang="en-GB" dirty="0">
                <a:solidFill>
                  <a:srgbClr val="0070C0"/>
                </a:solidFill>
                <a:latin typeface="Arial" panose="020B0604020202020204" pitchFamily="34" charset="0"/>
                <a:cs typeface="Arial" panose="020B0604020202020204" pitchFamily="34" charset="0"/>
              </a:rPr>
              <a:t>✅ Support for transitions;</a:t>
            </a:r>
          </a:p>
          <a:p>
            <a:pPr marL="0" indent="0">
              <a:buNone/>
            </a:pPr>
            <a:r>
              <a:rPr lang="en-GB" dirty="0">
                <a:solidFill>
                  <a:srgbClr val="0070C0"/>
                </a:solidFill>
                <a:latin typeface="Arial" panose="020B0604020202020204" pitchFamily="34" charset="0"/>
                <a:cs typeface="Arial" panose="020B0604020202020204" pitchFamily="34" charset="0"/>
              </a:rPr>
              <a:t>✅ Independence.</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May not help:</a:t>
            </a:r>
          </a:p>
          <a:p>
            <a:pPr marL="0" indent="0">
              <a:buNone/>
            </a:pPr>
            <a:r>
              <a:rPr lang="en-GB" dirty="0">
                <a:solidFill>
                  <a:srgbClr val="0070C0"/>
                </a:solidFill>
                <a:latin typeface="Arial" panose="020B0604020202020204" pitchFamily="34" charset="0"/>
                <a:cs typeface="Arial" panose="020B0604020202020204" pitchFamily="34" charset="0"/>
              </a:rPr>
              <a:t>⚠ Older learners;</a:t>
            </a:r>
          </a:p>
          <a:p>
            <a:pPr marL="0" indent="0">
              <a:buNone/>
            </a:pPr>
            <a:r>
              <a:rPr lang="en-GB" dirty="0">
                <a:solidFill>
                  <a:srgbClr val="0070C0"/>
                </a:solidFill>
                <a:latin typeface="Arial" panose="020B0604020202020204" pitchFamily="34" charset="0"/>
                <a:cs typeface="Arial" panose="020B0604020202020204" pitchFamily="34" charset="0"/>
              </a:rPr>
              <a:t>⚠ Learners with trauma histories;</a:t>
            </a:r>
          </a:p>
          <a:p>
            <a:pPr marL="0" indent="0">
              <a:buNone/>
            </a:pPr>
            <a:r>
              <a:rPr lang="en-GB" dirty="0">
                <a:solidFill>
                  <a:srgbClr val="0070C0"/>
                </a:solidFill>
                <a:latin typeface="Arial" panose="020B0604020202020204" pitchFamily="34" charset="0"/>
                <a:cs typeface="Arial" panose="020B0604020202020204" pitchFamily="34" charset="0"/>
              </a:rPr>
              <a:t>⚠ Learners experiencing severe anxiety;</a:t>
            </a:r>
          </a:p>
          <a:p>
            <a:pPr marL="0" indent="0">
              <a:buNone/>
            </a:pPr>
            <a:r>
              <a:rPr lang="en-GB" dirty="0">
                <a:solidFill>
                  <a:srgbClr val="0070C0"/>
                </a:solidFill>
                <a:latin typeface="Arial" panose="020B0604020202020204" pitchFamily="34" charset="0"/>
                <a:cs typeface="Arial" panose="020B0604020202020204" pitchFamily="34" charset="0"/>
              </a:rPr>
              <a:t>⚠ Learners who dislike rigid structures.</a:t>
            </a:r>
            <a:endParaRPr lang="en-GB" dirty="0"/>
          </a:p>
        </p:txBody>
      </p:sp>
    </p:spTree>
    <p:extLst>
      <p:ext uri="{BB962C8B-B14F-4D97-AF65-F5344CB8AC3E}">
        <p14:creationId xmlns:p14="http://schemas.microsoft.com/office/powerpoint/2010/main" val="15419889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A8262A-DFC2-EDDD-D91D-83DFED9AD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86634-A67C-64B6-728E-9B098402D963}"/>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Pam y Gall Ymyrraeth Fethu?</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Why Might an Intervention Fail?</a:t>
            </a:r>
            <a:endParaRPr lang="en-GB" sz="3600" dirty="0"/>
          </a:p>
        </p:txBody>
      </p:sp>
      <p:sp>
        <p:nvSpPr>
          <p:cNvPr id="3" name="Content Placeholder 2">
            <a:extLst>
              <a:ext uri="{FF2B5EF4-FFF2-40B4-BE49-F238E27FC236}">
                <a16:creationId xmlns:a16="http://schemas.microsoft.com/office/drawing/2014/main" id="{38274A22-3C13-DD7C-CF44-94C43E32DC02}"/>
              </a:ext>
            </a:extLst>
          </p:cNvPr>
          <p:cNvSpPr>
            <a:spLocks noGrp="1"/>
          </p:cNvSpPr>
          <p:nvPr>
            <p:ph sz="half" idx="1"/>
          </p:nvPr>
        </p:nvSpPr>
        <p:spPr>
          <a:xfrm>
            <a:off x="103239" y="1467854"/>
            <a:ext cx="4392561" cy="4623230"/>
          </a:xfrm>
        </p:spPr>
        <p:txBody>
          <a:bodyPr>
            <a:normAutofit fontScale="92500" lnSpcReduction="20000"/>
          </a:bodyPr>
          <a:lstStyle/>
          <a:p>
            <a:r>
              <a:rPr lang="cy-GB" dirty="0">
                <a:latin typeface="Arial" panose="020B0604020202020204" pitchFamily="34" charset="0"/>
                <a:cs typeface="Arial" panose="020B0604020202020204" pitchFamily="34" charset="0"/>
              </a:rPr>
              <a:t>Nid yw'n cyd-fynd ag anghenion y dysgwr;</a:t>
            </a:r>
          </a:p>
          <a:p>
            <a:r>
              <a:rPr lang="cy-GB" dirty="0">
                <a:latin typeface="Arial" panose="020B0604020202020204" pitchFamily="34" charset="0"/>
                <a:cs typeface="Arial" panose="020B0604020202020204" pitchFamily="34" charset="0"/>
              </a:rPr>
              <a:t>Bod rhwystrau amgylcheddol yn parhau;</a:t>
            </a:r>
          </a:p>
          <a:p>
            <a:r>
              <a:rPr lang="cy-GB" dirty="0">
                <a:latin typeface="Arial" panose="020B0604020202020204" pitchFamily="34" charset="0"/>
                <a:cs typeface="Arial" panose="020B0604020202020204" pitchFamily="34" charset="0"/>
              </a:rPr>
              <a:t>Bod hyfforddiant staff yn gyfyngedig;</a:t>
            </a:r>
          </a:p>
          <a:p>
            <a:r>
              <a:rPr lang="cy-GB" dirty="0">
                <a:latin typeface="Arial" panose="020B0604020202020204" pitchFamily="34" charset="0"/>
                <a:cs typeface="Arial" panose="020B0604020202020204" pitchFamily="34" charset="0"/>
              </a:rPr>
              <a:t>Na ymgynghorwyd â'r dysgwr;</a:t>
            </a:r>
          </a:p>
          <a:p>
            <a:r>
              <a:rPr lang="cy-GB" dirty="0">
                <a:latin typeface="Arial" panose="020B0604020202020204" pitchFamily="34" charset="0"/>
                <a:cs typeface="Arial" panose="020B0604020202020204" pitchFamily="34" charset="0"/>
              </a:rPr>
              <a:t>Diffiniwyd llwyddiant yn anghywir;</a:t>
            </a:r>
          </a:p>
          <a:p>
            <a:r>
              <a:rPr lang="cy-GB" dirty="0">
                <a:latin typeface="Arial" panose="020B0604020202020204" pitchFamily="34" charset="0"/>
                <a:cs typeface="Arial" panose="020B0604020202020204" pitchFamily="34" charset="0"/>
              </a:rPr>
              <a:t>Bod ymyrraeth yn targedu gwahaniaethau yn hytrach nag anghenion cymorth.</a:t>
            </a:r>
            <a:endParaRPr lang="en-GB" dirty="0"/>
          </a:p>
        </p:txBody>
      </p:sp>
      <p:sp>
        <p:nvSpPr>
          <p:cNvPr id="4" name="Content Placeholder 3">
            <a:extLst>
              <a:ext uri="{FF2B5EF4-FFF2-40B4-BE49-F238E27FC236}">
                <a16:creationId xmlns:a16="http://schemas.microsoft.com/office/drawing/2014/main" id="{24DDA3A4-3178-B8FA-20F7-F30133118A27}"/>
              </a:ext>
            </a:extLst>
          </p:cNvPr>
          <p:cNvSpPr>
            <a:spLocks noGrp="1"/>
          </p:cNvSpPr>
          <p:nvPr>
            <p:ph sz="half" idx="2"/>
          </p:nvPr>
        </p:nvSpPr>
        <p:spPr>
          <a:xfrm>
            <a:off x="4648199" y="1467854"/>
            <a:ext cx="4392561" cy="4623230"/>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It does not match the learner's needs;</a:t>
            </a:r>
          </a:p>
          <a:p>
            <a:r>
              <a:rPr lang="en-GB" dirty="0">
                <a:solidFill>
                  <a:srgbClr val="0070C0"/>
                </a:solidFill>
                <a:latin typeface="Arial" panose="020B0604020202020204" pitchFamily="34" charset="0"/>
                <a:cs typeface="Arial" panose="020B0604020202020204" pitchFamily="34" charset="0"/>
              </a:rPr>
              <a:t>Environmental barriers remain unchanged;</a:t>
            </a:r>
          </a:p>
          <a:p>
            <a:r>
              <a:rPr lang="en-GB" dirty="0">
                <a:solidFill>
                  <a:srgbClr val="0070C0"/>
                </a:solidFill>
                <a:latin typeface="Arial" panose="020B0604020202020204" pitchFamily="34" charset="0"/>
                <a:cs typeface="Arial" panose="020B0604020202020204" pitchFamily="34" charset="0"/>
              </a:rPr>
              <a:t>Staff training is limited;</a:t>
            </a:r>
          </a:p>
          <a:p>
            <a:r>
              <a:rPr lang="en-GB" dirty="0">
                <a:solidFill>
                  <a:srgbClr val="0070C0"/>
                </a:solidFill>
                <a:latin typeface="Arial" panose="020B0604020202020204" pitchFamily="34" charset="0"/>
                <a:cs typeface="Arial" panose="020B0604020202020204" pitchFamily="34" charset="0"/>
              </a:rPr>
              <a:t>The learner was not consulted;</a:t>
            </a:r>
          </a:p>
          <a:p>
            <a:r>
              <a:rPr lang="en-GB" dirty="0">
                <a:solidFill>
                  <a:srgbClr val="0070C0"/>
                </a:solidFill>
                <a:latin typeface="Arial" panose="020B0604020202020204" pitchFamily="34" charset="0"/>
                <a:cs typeface="Arial" panose="020B0604020202020204" pitchFamily="34" charset="0"/>
              </a:rPr>
              <a:t>Success was defined incorrectly;</a:t>
            </a:r>
          </a:p>
          <a:p>
            <a:r>
              <a:rPr lang="en-GB" dirty="0">
                <a:solidFill>
                  <a:srgbClr val="0070C0"/>
                </a:solidFill>
                <a:latin typeface="Arial" panose="020B0604020202020204" pitchFamily="34" charset="0"/>
                <a:cs typeface="Arial" panose="020B0604020202020204" pitchFamily="34" charset="0"/>
              </a:rPr>
              <a:t>The intervention targets differences rather than support needs.</a:t>
            </a:r>
            <a:endParaRPr lang="en-GB" dirty="0"/>
          </a:p>
        </p:txBody>
      </p:sp>
    </p:spTree>
    <p:extLst>
      <p:ext uri="{BB962C8B-B14F-4D97-AF65-F5344CB8AC3E}">
        <p14:creationId xmlns:p14="http://schemas.microsoft.com/office/powerpoint/2010/main" val="2883595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5A026F-4E27-0776-57F4-5D3AB4D73C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16FBA7-4AB5-EB67-5C00-E35A088F7A9E}"/>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Dylanwad y Cyd-destun</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The Influence of Context</a:t>
            </a:r>
            <a:endParaRPr lang="en-GB" sz="3600" dirty="0"/>
          </a:p>
        </p:txBody>
      </p:sp>
      <p:sp>
        <p:nvSpPr>
          <p:cNvPr id="3" name="Content Placeholder 2">
            <a:extLst>
              <a:ext uri="{FF2B5EF4-FFF2-40B4-BE49-F238E27FC236}">
                <a16:creationId xmlns:a16="http://schemas.microsoft.com/office/drawing/2014/main" id="{EF766988-ACE0-B984-30C0-64DE3E10D2F6}"/>
              </a:ext>
            </a:extLst>
          </p:cNvPr>
          <p:cNvSpPr>
            <a:spLocks noGrp="1"/>
          </p:cNvSpPr>
          <p:nvPr>
            <p:ph sz="half" idx="1"/>
          </p:nvPr>
        </p:nvSpPr>
        <p:spPr>
          <a:xfrm>
            <a:off x="117987" y="1445342"/>
            <a:ext cx="4377813" cy="4477476"/>
          </a:xfrm>
        </p:spPr>
        <p:txBody>
          <a:bodyPr>
            <a:normAutofit fontScale="92500" lnSpcReduction="20000"/>
          </a:bodyPr>
          <a:lstStyle/>
          <a:p>
            <a:pPr marL="0" indent="0">
              <a:buNone/>
            </a:pPr>
            <a:r>
              <a:rPr lang="cy-GB" dirty="0">
                <a:latin typeface="Arial" panose="020B0604020202020204" pitchFamily="34" charset="0"/>
                <a:cs typeface="Arial" panose="020B0604020202020204" pitchFamily="34" charset="0"/>
              </a:rPr>
              <a:t>Mae </a:t>
            </a:r>
            <a:r>
              <a:rPr lang="cy-GB" dirty="0" err="1">
                <a:latin typeface="Arial" panose="020B0604020202020204" pitchFamily="34" charset="0"/>
                <a:cs typeface="Arial" panose="020B0604020202020204" pitchFamily="34" charset="0"/>
              </a:rPr>
              <a:t>Bronfenbrenner</a:t>
            </a:r>
            <a:r>
              <a:rPr lang="cy-GB" dirty="0">
                <a:latin typeface="Arial" panose="020B0604020202020204" pitchFamily="34" charset="0"/>
                <a:cs typeface="Arial" panose="020B0604020202020204" pitchFamily="34" charset="0"/>
              </a:rPr>
              <a:t> yn ein hatgoffa bod canlyniadau'n cael eu llywio gan:</a:t>
            </a:r>
          </a:p>
          <a:p>
            <a:r>
              <a:rPr lang="cy-GB" dirty="0">
                <a:latin typeface="Arial" panose="020B0604020202020204" pitchFamily="34" charset="0"/>
                <a:cs typeface="Arial" panose="020B0604020202020204" pitchFamily="34" charset="0"/>
              </a:rPr>
              <a:t>Ffactorau teuluol;</a:t>
            </a:r>
          </a:p>
          <a:p>
            <a:r>
              <a:rPr lang="cy-GB" dirty="0">
                <a:latin typeface="Arial" panose="020B0604020202020204" pitchFamily="34" charset="0"/>
                <a:cs typeface="Arial" panose="020B0604020202020204" pitchFamily="34" charset="0"/>
              </a:rPr>
              <a:t>Diwylliant ysgol;</a:t>
            </a:r>
          </a:p>
          <a:p>
            <a:r>
              <a:rPr lang="cy-GB" dirty="0">
                <a:latin typeface="Arial" panose="020B0604020202020204" pitchFamily="34" charset="0"/>
                <a:cs typeface="Arial" panose="020B0604020202020204" pitchFamily="34" charset="0"/>
              </a:rPr>
              <a:t>Agweddau cyfoedion;</a:t>
            </a:r>
          </a:p>
          <a:p>
            <a:r>
              <a:rPr lang="cy-GB" dirty="0">
                <a:latin typeface="Arial" panose="020B0604020202020204" pitchFamily="34" charset="0"/>
                <a:cs typeface="Arial" panose="020B0604020202020204" pitchFamily="34" charset="0"/>
              </a:rPr>
              <a:t>Gwasanaethau sydd ar gael;</a:t>
            </a:r>
          </a:p>
          <a:p>
            <a:r>
              <a:rPr lang="cy-GB" dirty="0">
                <a:latin typeface="Arial" panose="020B0604020202020204" pitchFamily="34" charset="0"/>
                <a:cs typeface="Arial" panose="020B0604020202020204" pitchFamily="34" charset="0"/>
              </a:rPr>
              <a:t>Gwerthoedd a pholisïau cymdeithasol.</a:t>
            </a:r>
          </a:p>
          <a:p>
            <a:pPr marL="0" indent="0">
              <a:buNone/>
            </a:pPr>
            <a:r>
              <a:rPr lang="cy-GB" dirty="0">
                <a:latin typeface="Arial" panose="020B0604020202020204" pitchFamily="34" charset="0"/>
                <a:cs typeface="Arial" panose="020B0604020202020204" pitchFamily="34" charset="0"/>
              </a:rPr>
              <a:t>Yr un dysgwr + Yr un strategaeth ≠ Yr un canlyniad</a:t>
            </a:r>
            <a:endParaRPr lang="en-GB" dirty="0"/>
          </a:p>
        </p:txBody>
      </p:sp>
      <p:sp>
        <p:nvSpPr>
          <p:cNvPr id="4" name="Content Placeholder 3">
            <a:extLst>
              <a:ext uri="{FF2B5EF4-FFF2-40B4-BE49-F238E27FC236}">
                <a16:creationId xmlns:a16="http://schemas.microsoft.com/office/drawing/2014/main" id="{B5A77BC6-179E-CE04-480D-FAE44E40341C}"/>
              </a:ext>
            </a:extLst>
          </p:cNvPr>
          <p:cNvSpPr>
            <a:spLocks noGrp="1"/>
          </p:cNvSpPr>
          <p:nvPr>
            <p:ph sz="half" idx="2"/>
          </p:nvPr>
        </p:nvSpPr>
        <p:spPr>
          <a:xfrm>
            <a:off x="4648199" y="1445342"/>
            <a:ext cx="4377813" cy="4601496"/>
          </a:xfrm>
        </p:spPr>
        <p:txBody>
          <a:bodyPr>
            <a:normAutofit fontScale="92500" lnSpcReduction="20000"/>
          </a:bodyPr>
          <a:lstStyle/>
          <a:p>
            <a:pPr marL="0" indent="0">
              <a:buNone/>
            </a:pPr>
            <a:r>
              <a:rPr lang="en-GB" sz="3000" dirty="0">
                <a:solidFill>
                  <a:srgbClr val="0070C0"/>
                </a:solidFill>
                <a:latin typeface="Arial" panose="020B0604020202020204" pitchFamily="34" charset="0"/>
                <a:cs typeface="Arial" panose="020B0604020202020204" pitchFamily="34" charset="0"/>
              </a:rPr>
              <a:t>Bronfenbrenner reminds us that outcomes are shaped by:</a:t>
            </a:r>
          </a:p>
          <a:p>
            <a:r>
              <a:rPr lang="en-GB" sz="3000" dirty="0">
                <a:solidFill>
                  <a:srgbClr val="0070C0"/>
                </a:solidFill>
                <a:latin typeface="Arial" panose="020B0604020202020204" pitchFamily="34" charset="0"/>
                <a:cs typeface="Arial" panose="020B0604020202020204" pitchFamily="34" charset="0"/>
              </a:rPr>
              <a:t>Family factors;</a:t>
            </a:r>
          </a:p>
          <a:p>
            <a:r>
              <a:rPr lang="en-GB" sz="3000" dirty="0">
                <a:solidFill>
                  <a:srgbClr val="0070C0"/>
                </a:solidFill>
                <a:latin typeface="Arial" panose="020B0604020202020204" pitchFamily="34" charset="0"/>
                <a:cs typeface="Arial" panose="020B0604020202020204" pitchFamily="34" charset="0"/>
              </a:rPr>
              <a:t>School culture;</a:t>
            </a:r>
          </a:p>
          <a:p>
            <a:r>
              <a:rPr lang="en-GB" sz="3000" dirty="0">
                <a:solidFill>
                  <a:srgbClr val="0070C0"/>
                </a:solidFill>
                <a:latin typeface="Arial" panose="020B0604020202020204" pitchFamily="34" charset="0"/>
                <a:cs typeface="Arial" panose="020B0604020202020204" pitchFamily="34" charset="0"/>
              </a:rPr>
              <a:t>Peer attitudes;</a:t>
            </a:r>
          </a:p>
          <a:p>
            <a:r>
              <a:rPr lang="en-GB" sz="3000" dirty="0">
                <a:solidFill>
                  <a:srgbClr val="0070C0"/>
                </a:solidFill>
                <a:latin typeface="Arial" panose="020B0604020202020204" pitchFamily="34" charset="0"/>
                <a:cs typeface="Arial" panose="020B0604020202020204" pitchFamily="34" charset="0"/>
              </a:rPr>
              <a:t>Available services;</a:t>
            </a:r>
          </a:p>
          <a:p>
            <a:r>
              <a:rPr lang="en-GB" sz="3000" dirty="0">
                <a:solidFill>
                  <a:srgbClr val="0070C0"/>
                </a:solidFill>
                <a:latin typeface="Arial" panose="020B0604020202020204" pitchFamily="34" charset="0"/>
                <a:cs typeface="Arial" panose="020B0604020202020204" pitchFamily="34" charset="0"/>
              </a:rPr>
              <a:t>Social values and policies.</a:t>
            </a:r>
          </a:p>
          <a:p>
            <a:pPr marL="0" indent="0">
              <a:buNone/>
            </a:pPr>
            <a:r>
              <a:rPr lang="en-GB" sz="3000" dirty="0">
                <a:solidFill>
                  <a:srgbClr val="0070C0"/>
                </a:solidFill>
                <a:latin typeface="Arial" panose="020B0604020202020204" pitchFamily="34" charset="0"/>
                <a:cs typeface="Arial" panose="020B0604020202020204" pitchFamily="34" charset="0"/>
              </a:rPr>
              <a:t>Same learner + Same strategy ≠ Same outcome</a:t>
            </a:r>
            <a:endParaRPr lang="en-GB" dirty="0"/>
          </a:p>
        </p:txBody>
      </p:sp>
    </p:spTree>
    <p:extLst>
      <p:ext uri="{BB962C8B-B14F-4D97-AF65-F5344CB8AC3E}">
        <p14:creationId xmlns:p14="http://schemas.microsoft.com/office/powerpoint/2010/main" val="91854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AD9CFB-6087-91F6-9DC3-E082F5CD9E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1C1159-D5BC-AAC3-35EF-1AB892F8E088}"/>
              </a:ext>
            </a:extLst>
          </p:cNvPr>
          <p:cNvSpPr>
            <a:spLocks noGrp="1"/>
          </p:cNvSpPr>
          <p:nvPr>
            <p:ph type="title"/>
          </p:nvPr>
        </p:nvSpPr>
        <p:spPr>
          <a:xfrm>
            <a:off x="374073" y="365126"/>
            <a:ext cx="8541327" cy="922254"/>
          </a:xfrm>
        </p:spPr>
        <p:txBody>
          <a:bodyPr>
            <a:normAutofit fontScale="90000"/>
          </a:bodyPr>
          <a:lstStyle/>
          <a:p>
            <a:pPr algn="ctr"/>
            <a:r>
              <a:rPr lang="cy-GB" sz="3600" dirty="0">
                <a:latin typeface="Arial" panose="020B0604020202020204" pitchFamily="34" charset="0"/>
                <a:cs typeface="Arial" panose="020B0604020202020204" pitchFamily="34" charset="0"/>
              </a:rPr>
              <a:t>Neges Allweddol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Key Message</a:t>
            </a:r>
            <a:endParaRPr lang="en-GB" sz="3600" dirty="0"/>
          </a:p>
        </p:txBody>
      </p:sp>
      <p:sp>
        <p:nvSpPr>
          <p:cNvPr id="4" name="Content Placeholder 3">
            <a:extLst>
              <a:ext uri="{FF2B5EF4-FFF2-40B4-BE49-F238E27FC236}">
                <a16:creationId xmlns:a16="http://schemas.microsoft.com/office/drawing/2014/main" id="{0B51381A-3CD9-B232-AB76-E4C8FFEF7B86}"/>
              </a:ext>
            </a:extLst>
          </p:cNvPr>
          <p:cNvSpPr>
            <a:spLocks noGrp="1"/>
          </p:cNvSpPr>
          <p:nvPr>
            <p:ph sz="half" idx="2"/>
          </p:nvPr>
        </p:nvSpPr>
        <p:spPr>
          <a:xfrm>
            <a:off x="4648199" y="1769806"/>
            <a:ext cx="4377813" cy="4277032"/>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The question is not:</a:t>
            </a:r>
          </a:p>
          <a:p>
            <a:pPr marL="0" indent="0">
              <a:buNone/>
            </a:pPr>
            <a:r>
              <a:rPr lang="en-GB" b="1" dirty="0">
                <a:solidFill>
                  <a:srgbClr val="0070C0"/>
                </a:solidFill>
                <a:latin typeface="Arial" panose="020B0604020202020204" pitchFamily="34" charset="0"/>
                <a:cs typeface="Arial" panose="020B0604020202020204" pitchFamily="34" charset="0"/>
              </a:rPr>
              <a:t>"Does the intervention work?“</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The question is:</a:t>
            </a:r>
          </a:p>
          <a:p>
            <a:pPr marL="0" indent="0">
              <a:buNone/>
            </a:pPr>
            <a:r>
              <a:rPr lang="en-GB" b="1" dirty="0">
                <a:solidFill>
                  <a:srgbClr val="0070C0"/>
                </a:solidFill>
                <a:latin typeface="Arial" panose="020B0604020202020204" pitchFamily="34" charset="0"/>
                <a:cs typeface="Arial" panose="020B0604020202020204" pitchFamily="34" charset="0"/>
              </a:rPr>
              <a:t>"For whom, in which contexts, and under what conditions?"</a:t>
            </a:r>
            <a:endParaRPr lang="en-GB" sz="2400" dirty="0">
              <a:solidFill>
                <a:srgbClr val="0070C0"/>
              </a:solidFill>
            </a:endParaRPr>
          </a:p>
        </p:txBody>
      </p:sp>
      <p:sp>
        <p:nvSpPr>
          <p:cNvPr id="6" name="Content Placeholder 5">
            <a:extLst>
              <a:ext uri="{FF2B5EF4-FFF2-40B4-BE49-F238E27FC236}">
                <a16:creationId xmlns:a16="http://schemas.microsoft.com/office/drawing/2014/main" id="{C910D29B-7F22-DC47-A2FF-ACCA8CC1C32D}"/>
              </a:ext>
            </a:extLst>
          </p:cNvPr>
          <p:cNvSpPr>
            <a:spLocks noGrp="1"/>
          </p:cNvSpPr>
          <p:nvPr>
            <p:ph sz="half" idx="1"/>
          </p:nvPr>
        </p:nvSpPr>
        <p:spPr>
          <a:xfrm>
            <a:off x="221226" y="1825624"/>
            <a:ext cx="4274574" cy="4221213"/>
          </a:xfrm>
        </p:spPr>
        <p:txBody>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cwestiwn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"A </a:t>
            </a:r>
            <a:r>
              <a:rPr lang="en-GB" b="1" dirty="0" err="1">
                <a:latin typeface="Arial" panose="020B0604020202020204" pitchFamily="34" charset="0"/>
                <a:cs typeface="Arial" panose="020B0604020202020204" pitchFamily="34" charset="0"/>
              </a:rPr>
              <a:t>yw'r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ymyrraeth</a:t>
            </a:r>
            <a:r>
              <a:rPr lang="en-GB" b="1" dirty="0">
                <a:latin typeface="Arial" panose="020B0604020202020204" pitchFamily="34" charset="0"/>
                <a:cs typeface="Arial" panose="020B0604020202020204" pitchFamily="34" charset="0"/>
              </a:rPr>
              <a:t> yn </a:t>
            </a:r>
            <a:r>
              <a:rPr lang="en-GB" b="1" dirty="0" err="1">
                <a:latin typeface="Arial" panose="020B0604020202020204" pitchFamily="34" charset="0"/>
                <a:cs typeface="Arial" panose="020B0604020202020204" pitchFamily="34" charset="0"/>
              </a:rPr>
              <a:t>gweithio</a:t>
            </a:r>
            <a:r>
              <a:rPr lang="en-GB" b="1"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cwestiwn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a:t>
            </a:r>
          </a:p>
          <a:p>
            <a:pPr marL="0" indent="0">
              <a:buNone/>
            </a:pPr>
            <a:r>
              <a:rPr lang="en-GB" b="1" dirty="0">
                <a:latin typeface="Arial" panose="020B0604020202020204" pitchFamily="34" charset="0"/>
                <a:cs typeface="Arial" panose="020B0604020202020204" pitchFamily="34" charset="0"/>
              </a:rPr>
              <a:t>"</a:t>
            </a:r>
            <a:r>
              <a:rPr lang="en-GB" b="1" dirty="0" err="1">
                <a:latin typeface="Arial" panose="020B0604020202020204" pitchFamily="34" charset="0"/>
                <a:cs typeface="Arial" panose="020B0604020202020204" pitchFamily="34" charset="0"/>
              </a:rPr>
              <a:t>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gyfer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pwy</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mha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gyd-destun</a:t>
            </a:r>
            <a:r>
              <a:rPr lang="en-GB" b="1" dirty="0">
                <a:latin typeface="Arial" panose="020B0604020202020204" pitchFamily="34" charset="0"/>
                <a:cs typeface="Arial" panose="020B0604020202020204" pitchFamily="34" charset="0"/>
              </a:rPr>
              <a:t>, ac o dan </a:t>
            </a:r>
            <a:r>
              <a:rPr lang="en-GB" b="1" dirty="0" err="1">
                <a:latin typeface="Arial" panose="020B0604020202020204" pitchFamily="34" charset="0"/>
                <a:cs typeface="Arial" panose="020B0604020202020204" pitchFamily="34" charset="0"/>
              </a:rPr>
              <a:t>ba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amgylchiadau</a:t>
            </a:r>
            <a:r>
              <a:rPr lang="en-GB" b="1"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4376630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75DB-A3FD-4C8D-1B98-761E0745D1C7}"/>
              </a:ext>
            </a:extLst>
          </p:cNvPr>
          <p:cNvSpPr>
            <a:spLocks noGrp="1"/>
          </p:cNvSpPr>
          <p:nvPr>
            <p:ph type="title"/>
          </p:nvPr>
        </p:nvSpPr>
        <p:spPr>
          <a:xfrm>
            <a:off x="117987" y="365126"/>
            <a:ext cx="8893277" cy="564023"/>
          </a:xfrm>
        </p:spPr>
        <p:txBody>
          <a:bodyPr>
            <a:normAutofit fontScale="90000"/>
          </a:bodyPr>
          <a:lstStyle/>
          <a:p>
            <a:pPr algn="ctr"/>
            <a:r>
              <a:rPr lang="en-GB"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 </a:t>
            </a:r>
            <a:r>
              <a:rPr lang="en-GB" sz="3600" dirty="0" err="1">
                <a:latin typeface="Arial" panose="020B0604020202020204" pitchFamily="34" charset="0"/>
                <a:cs typeface="Arial" panose="020B0604020202020204" pitchFamily="34" charset="0"/>
              </a:rPr>
              <a:t>yw’r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ymyrraeth</a:t>
            </a:r>
            <a:r>
              <a:rPr lang="en-GB" sz="3600" dirty="0">
                <a:latin typeface="Arial" panose="020B0604020202020204" pitchFamily="34" charset="0"/>
                <a:cs typeface="Arial" panose="020B0604020202020204" pitchFamily="34" charset="0"/>
              </a:rPr>
              <a:t> yn </a:t>
            </a:r>
            <a:r>
              <a:rPr lang="en-GB" sz="3600" dirty="0" err="1">
                <a:latin typeface="Arial" panose="020B0604020202020204" pitchFamily="34" charset="0"/>
                <a:cs typeface="Arial" panose="020B0604020202020204" pitchFamily="34" charset="0"/>
              </a:rPr>
              <a:t>gweithio</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err="1">
                <a:latin typeface="Arial" panose="020B0604020202020204" pitchFamily="34" charset="0"/>
                <a:cs typeface="Arial" panose="020B0604020202020204" pitchFamily="34" charset="0"/>
              </a:rPr>
              <a:t>Adolygiad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Beirniadol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o’r</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Ymchwil</a:t>
            </a: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0687B66-BB0E-24D9-592F-F9EBD0F49657}"/>
              </a:ext>
            </a:extLst>
          </p:cNvPr>
          <p:cNvSpPr>
            <a:spLocks noGrp="1"/>
          </p:cNvSpPr>
          <p:nvPr>
            <p:ph idx="1"/>
          </p:nvPr>
        </p:nvSpPr>
        <p:spPr>
          <a:xfrm>
            <a:off x="1" y="1253614"/>
            <a:ext cx="9011264" cy="4675238"/>
          </a:xfrm>
        </p:spPr>
        <p:txBody>
          <a:bodyPr>
            <a:normAutofit fontScale="70000" lnSpcReduction="20000"/>
          </a:bodyPr>
          <a:lstStyle/>
          <a:p>
            <a:pPr marL="0" indent="0">
              <a:buNone/>
            </a:pPr>
            <a:endParaRPr lang="en-GB" dirty="0">
              <a:solidFill>
                <a:srgbClr val="0070C0"/>
              </a:solidFill>
            </a:endParaRPr>
          </a:p>
          <a:p>
            <a:pPr marL="0" indent="0">
              <a:buNone/>
            </a:pPr>
            <a:r>
              <a:rPr lang="cy-GB" noProof="0" dirty="0">
                <a:latin typeface="Arial" panose="020B0604020202020204" pitchFamily="34" charset="0"/>
                <a:cs typeface="Arial" panose="020B0604020202020204" pitchFamily="34" charset="0"/>
              </a:rPr>
              <a:t>Beirniadwch un o'r papurau ymchwil a ddarparwyd gan ddefnyddio'r fframwaith canlynol.</a:t>
            </a:r>
          </a:p>
          <a:p>
            <a:pPr marL="0" indent="0">
              <a:buNone/>
            </a:pPr>
            <a:r>
              <a:rPr lang="cy-GB" b="1" noProof="0" dirty="0">
                <a:latin typeface="Arial" panose="020B0604020202020204" pitchFamily="34" charset="0"/>
                <a:cs typeface="Arial" panose="020B0604020202020204" pitchFamily="34" charset="0"/>
              </a:rPr>
              <a:t>Gwerthuswch:</a:t>
            </a:r>
          </a:p>
          <a:p>
            <a:pPr marL="514350" indent="-514350">
              <a:buFont typeface="+mj-lt"/>
              <a:buAutoNum type="arabicPeriod"/>
            </a:pPr>
            <a:r>
              <a:rPr lang="cy-GB" noProof="0" dirty="0">
                <a:latin typeface="Arial" panose="020B0604020202020204" pitchFamily="34" charset="0"/>
                <a:cs typeface="Arial" panose="020B0604020202020204" pitchFamily="34" charset="0"/>
              </a:rPr>
              <a:t>Pa ymyrraeth sy'n cael ei hymchwilio?</a:t>
            </a:r>
          </a:p>
          <a:p>
            <a:pPr marL="514350" indent="-514350">
              <a:buFont typeface="+mj-lt"/>
              <a:buAutoNum type="arabicPeriod"/>
            </a:pPr>
            <a:r>
              <a:rPr lang="cy-GB" noProof="0" dirty="0">
                <a:latin typeface="Arial" panose="020B0604020202020204" pitchFamily="34" charset="0"/>
                <a:cs typeface="Arial" panose="020B0604020202020204" pitchFamily="34" charset="0"/>
              </a:rPr>
              <a:t>Sut mae “llwyddiant” yn cael ei ddiffinio?</a:t>
            </a:r>
          </a:p>
          <a:p>
            <a:pPr marL="514350" indent="-514350">
              <a:buFont typeface="+mj-lt"/>
              <a:buAutoNum type="arabicPeriod"/>
            </a:pPr>
            <a:r>
              <a:rPr lang="cy-GB" noProof="0" dirty="0">
                <a:latin typeface="Arial" panose="020B0604020202020204" pitchFamily="34" charset="0"/>
                <a:cs typeface="Arial" panose="020B0604020202020204" pitchFamily="34" charset="0"/>
              </a:rPr>
              <a:t>Pwy sy'n diffinio llwyddiant?</a:t>
            </a:r>
          </a:p>
          <a:p>
            <a:pPr marL="514350" indent="-514350">
              <a:buFont typeface="+mj-lt"/>
              <a:buAutoNum type="arabicPeriod"/>
            </a:pPr>
            <a:r>
              <a:rPr lang="cy-GB" noProof="0" dirty="0">
                <a:latin typeface="Arial" panose="020B0604020202020204" pitchFamily="34" charset="0"/>
                <a:cs typeface="Arial" panose="020B0604020202020204" pitchFamily="34" charset="0"/>
              </a:rPr>
              <a:t>Pa dystiolaeth sy'n cefnogi'r canfyddiadau?</a:t>
            </a:r>
          </a:p>
          <a:p>
            <a:pPr marL="514350" indent="-514350">
              <a:buFont typeface="+mj-lt"/>
              <a:buAutoNum type="arabicPeriod"/>
            </a:pPr>
            <a:r>
              <a:rPr lang="cy-GB" noProof="0" dirty="0">
                <a:latin typeface="Arial" panose="020B0604020202020204" pitchFamily="34" charset="0"/>
                <a:cs typeface="Arial" panose="020B0604020202020204" pitchFamily="34" charset="0"/>
              </a:rPr>
              <a:t>Beth yw cryfderau methodolegol yr ymchwil?</a:t>
            </a:r>
          </a:p>
          <a:p>
            <a:pPr marL="514350" indent="-514350">
              <a:buFont typeface="+mj-lt"/>
              <a:buAutoNum type="arabicPeriod"/>
            </a:pPr>
            <a:r>
              <a:rPr lang="cy-GB" noProof="0" dirty="0">
                <a:latin typeface="Arial" panose="020B0604020202020204" pitchFamily="34" charset="0"/>
                <a:cs typeface="Arial" panose="020B0604020202020204" pitchFamily="34" charset="0"/>
              </a:rPr>
              <a:t>Beth yw cyfyngiadau methodolegol yr ymchwil?</a:t>
            </a:r>
          </a:p>
          <a:p>
            <a:pPr marL="514350" indent="-514350">
              <a:buFont typeface="+mj-lt"/>
              <a:buAutoNum type="arabicPeriod"/>
            </a:pPr>
            <a:r>
              <a:rPr lang="cy-GB" noProof="0" dirty="0">
                <a:latin typeface="Arial" panose="020B0604020202020204" pitchFamily="34" charset="0"/>
                <a:cs typeface="Arial" panose="020B0604020202020204" pitchFamily="34" charset="0"/>
              </a:rPr>
              <a:t>A gafodd lleisiau pobl awtistig eu cynnwys?</a:t>
            </a:r>
          </a:p>
          <a:p>
            <a:pPr marL="514350" indent="-514350">
              <a:buFont typeface="+mj-lt"/>
              <a:buAutoNum type="arabicPeriod"/>
            </a:pPr>
            <a:r>
              <a:rPr lang="cy-GB" noProof="0" dirty="0">
                <a:latin typeface="Arial" panose="020B0604020202020204" pitchFamily="34" charset="0"/>
                <a:cs typeface="Arial" panose="020B0604020202020204" pitchFamily="34" charset="0"/>
              </a:rPr>
              <a:t>A ellir cyffredinoli'r canfyddiadau i bob dysgwr awtistig?</a:t>
            </a:r>
          </a:p>
          <a:p>
            <a:pPr marL="514350" indent="-514350">
              <a:buFont typeface="+mj-lt"/>
              <a:buAutoNum type="arabicPeriod"/>
            </a:pPr>
            <a:r>
              <a:rPr lang="cy-GB" noProof="0" dirty="0">
                <a:latin typeface="Arial" panose="020B0604020202020204" pitchFamily="34" charset="0"/>
                <a:cs typeface="Arial" panose="020B0604020202020204" pitchFamily="34" charset="0"/>
              </a:rPr>
              <a:t>Pa ffactorau cyd-destunol a allai ddylanwadu ar y canlyniadau?</a:t>
            </a:r>
          </a:p>
          <a:p>
            <a:pPr marL="514350" indent="-514350">
              <a:buFont typeface="+mj-lt"/>
              <a:buAutoNum type="arabicPeriod"/>
            </a:pPr>
            <a:r>
              <a:rPr lang="cy-GB" noProof="0" dirty="0">
                <a:latin typeface="Arial" panose="020B0604020202020204" pitchFamily="34" charset="0"/>
                <a:cs typeface="Arial" panose="020B0604020202020204" pitchFamily="34" charset="0"/>
              </a:rPr>
              <a:t>Beth yw'r goblygiadau ar gyfer ymarfer addysgol?</a:t>
            </a:r>
          </a:p>
        </p:txBody>
      </p:sp>
    </p:spTree>
    <p:extLst>
      <p:ext uri="{BB962C8B-B14F-4D97-AF65-F5344CB8AC3E}">
        <p14:creationId xmlns:p14="http://schemas.microsoft.com/office/powerpoint/2010/main" val="40205290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CBF63-F4CE-8D62-E103-FB2BC93EC1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F5FF83-B548-9D70-C63C-40AA24AB53EF}"/>
              </a:ext>
            </a:extLst>
          </p:cNvPr>
          <p:cNvSpPr>
            <a:spLocks noGrp="1"/>
          </p:cNvSpPr>
          <p:nvPr>
            <p:ph type="title"/>
          </p:nvPr>
        </p:nvSpPr>
        <p:spPr>
          <a:xfrm>
            <a:off x="117987" y="365126"/>
            <a:ext cx="8893277" cy="564023"/>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a:t>
            </a:r>
            <a:r>
              <a:rPr lang="en-GB" sz="3600" dirty="0">
                <a:solidFill>
                  <a:srgbClr val="0070C0"/>
                </a:solidFill>
                <a:latin typeface="Arial" panose="020B0604020202020204" pitchFamily="34" charset="0"/>
                <a:cs typeface="Arial" panose="020B0604020202020204" pitchFamily="34" charset="0"/>
              </a:rPr>
              <a:t>Does the intervention work?”</a:t>
            </a:r>
            <a:br>
              <a:rPr lang="en-GB" sz="3600" dirty="0">
                <a:solidFill>
                  <a:srgbClr val="0070C0"/>
                </a:solidFill>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Critical Research Review</a:t>
            </a:r>
            <a:endParaRPr lang="en-GB" dirty="0">
              <a:solidFill>
                <a:srgbClr val="0070C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819255EB-8A4B-D8F8-B9EF-198BFC310933}"/>
              </a:ext>
            </a:extLst>
          </p:cNvPr>
          <p:cNvSpPr>
            <a:spLocks noGrp="1"/>
          </p:cNvSpPr>
          <p:nvPr>
            <p:ph idx="1"/>
          </p:nvPr>
        </p:nvSpPr>
        <p:spPr>
          <a:xfrm>
            <a:off x="1" y="1253614"/>
            <a:ext cx="9011264" cy="4675238"/>
          </a:xfrm>
        </p:spPr>
        <p:txBody>
          <a:bodyPr>
            <a:normAutofit fontScale="77500" lnSpcReduction="20000"/>
          </a:bodyPr>
          <a:lstStyle/>
          <a:p>
            <a:pPr marL="0" indent="0">
              <a:buNone/>
            </a:pPr>
            <a:endParaRPr lang="en-GB" dirty="0">
              <a:solidFill>
                <a:srgbClr val="0070C0"/>
              </a:solidFill>
            </a:endParaRPr>
          </a:p>
          <a:p>
            <a:pPr marL="0" indent="0">
              <a:buNone/>
            </a:pPr>
            <a:r>
              <a:rPr lang="en-GB" dirty="0">
                <a:solidFill>
                  <a:srgbClr val="0070C0"/>
                </a:solidFill>
                <a:latin typeface="Arial" panose="020B0604020202020204" pitchFamily="34" charset="0"/>
                <a:cs typeface="Arial" panose="020B0604020202020204" pitchFamily="34" charset="0"/>
              </a:rPr>
              <a:t>Critique one of the papers provided by using the following framework.</a:t>
            </a:r>
          </a:p>
          <a:p>
            <a:pPr marL="0" indent="0">
              <a:buNone/>
            </a:pPr>
            <a:r>
              <a:rPr lang="en-GB" b="1" dirty="0">
                <a:solidFill>
                  <a:srgbClr val="0070C0"/>
                </a:solidFill>
                <a:latin typeface="Arial" panose="020B0604020202020204" pitchFamily="34" charset="0"/>
                <a:cs typeface="Arial" panose="020B0604020202020204" pitchFamily="34" charset="0"/>
              </a:rPr>
              <a:t>Evaluate:</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intervention is being investigated?</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How is "success" defined?</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Who defines success?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evidence supports the findings?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are the methodological strengths?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are the methodological limitations?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Were autistic voices included?</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Can the findings be generalised to all autistic learners?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contextual factors might influence outcomes?</a:t>
            </a:r>
          </a:p>
          <a:p>
            <a:pPr marL="514350" indent="-514350">
              <a:buFont typeface="+mj-lt"/>
              <a:buAutoNum type="arabicPeriod"/>
            </a:pPr>
            <a:r>
              <a:rPr lang="en-GB" dirty="0">
                <a:solidFill>
                  <a:srgbClr val="0070C0"/>
                </a:solidFill>
                <a:latin typeface="Arial" panose="020B0604020202020204" pitchFamily="34" charset="0"/>
                <a:cs typeface="Arial" panose="020B0604020202020204" pitchFamily="34" charset="0"/>
              </a:rPr>
              <a:t>What are the implications for educational practice?</a:t>
            </a:r>
          </a:p>
        </p:txBody>
      </p:sp>
    </p:spTree>
    <p:extLst>
      <p:ext uri="{BB962C8B-B14F-4D97-AF65-F5344CB8AC3E}">
        <p14:creationId xmlns:p14="http://schemas.microsoft.com/office/powerpoint/2010/main" val="25370087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C9AC1A-D6C9-CEE8-CDF0-00CC323C0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BA9E7E-B08E-96CB-F249-A1AD7E137F8E}"/>
              </a:ext>
            </a:extLst>
          </p:cNvPr>
          <p:cNvSpPr>
            <a:spLocks noGrp="1"/>
          </p:cNvSpPr>
          <p:nvPr>
            <p:ph type="title"/>
          </p:nvPr>
        </p:nvSpPr>
        <p:spPr>
          <a:xfrm>
            <a:off x="206478" y="457200"/>
            <a:ext cx="3373336" cy="781665"/>
          </a:xfrm>
        </p:spPr>
        <p:txBody>
          <a:bodyPr>
            <a:normAutofit fontScale="90000"/>
          </a:bodyPr>
          <a:lstStyle/>
          <a:p>
            <a:pPr algn="ctr"/>
            <a:r>
              <a:rPr lang="en-GB" sz="3600" dirty="0" err="1">
                <a:latin typeface="Arial" panose="020B0604020202020204" pitchFamily="34" charset="0"/>
                <a:cs typeface="Arial" panose="020B0604020202020204" pitchFamily="34" charset="0"/>
              </a:rPr>
              <a:t>Cwestiwn</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3F3AF929-BA16-4B2B-EA6D-D82412178AB3}"/>
              </a:ext>
            </a:extLst>
          </p:cNvPr>
          <p:cNvPicPr>
            <a:picLocks noGrp="1" noChangeAspect="1"/>
          </p:cNvPicPr>
          <p:nvPr>
            <p:ph type="pic" idx="1"/>
          </p:nvPr>
        </p:nvPicPr>
        <p:blipFill>
          <a:blip r:embed="rId3"/>
          <a:srcRect l="25906" r="25906"/>
          <a:stretch/>
        </p:blipFill>
        <p:spPr>
          <a:xfrm>
            <a:off x="381436" y="1664302"/>
            <a:ext cx="3023419" cy="3529396"/>
          </a:xfrm>
        </p:spPr>
      </p:pic>
      <p:sp>
        <p:nvSpPr>
          <p:cNvPr id="4" name="Content Placeholder 3">
            <a:extLst>
              <a:ext uri="{FF2B5EF4-FFF2-40B4-BE49-F238E27FC236}">
                <a16:creationId xmlns:a16="http://schemas.microsoft.com/office/drawing/2014/main" id="{CB0CBC54-277B-361A-6B49-3E1495CDBDCC}"/>
              </a:ext>
            </a:extLst>
          </p:cNvPr>
          <p:cNvSpPr>
            <a:spLocks noGrp="1"/>
          </p:cNvSpPr>
          <p:nvPr>
            <p:ph type="body" sz="half" idx="2"/>
          </p:nvPr>
        </p:nvSpPr>
        <p:spPr>
          <a:xfrm>
            <a:off x="3701845" y="324465"/>
            <a:ext cx="5235677" cy="5692877"/>
          </a:xfrm>
        </p:spPr>
        <p:txBody>
          <a:bodyPr>
            <a:normAutofit lnSpcReduction="10000"/>
          </a:bodyPr>
          <a:lstStyle/>
          <a:p>
            <a:pPr marL="0" indent="0">
              <a:buNone/>
            </a:pPr>
            <a:endParaRPr lang="cy-GB"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pPr marL="0" indent="0">
              <a:buNone/>
            </a:pPr>
            <a:r>
              <a:rPr lang="cy-GB" sz="2600" dirty="0">
                <a:latin typeface="Arial" panose="020B0604020202020204" pitchFamily="34" charset="0"/>
                <a:cs typeface="Arial" panose="020B0604020202020204" pitchFamily="34" charset="0"/>
              </a:rPr>
              <a:t>A allwch feddwl am strategaeth sy'n cael ei disgrifio'n aml fel un "effeithiol" ar gyfer dysgwyr awtistig ond nad yw'n effeithiol i bob dysgwr awtistig? Pam?</a:t>
            </a:r>
          </a:p>
          <a:p>
            <a:pPr marL="0" indent="0">
              <a:buNone/>
            </a:pPr>
            <a:endParaRPr lang="cy-GB"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solidFill>
                  <a:srgbClr val="0070C0"/>
                </a:solidFill>
                <a:latin typeface="Arial" panose="020B0604020202020204" pitchFamily="34" charset="0"/>
                <a:cs typeface="Arial" panose="020B0604020202020204" pitchFamily="34" charset="0"/>
              </a:rPr>
              <a:t>Can you think of a strategy that is often described as "effective" for autistic learners but may not be effective for all autistic learners? Why?</a:t>
            </a:r>
          </a:p>
        </p:txBody>
      </p:sp>
    </p:spTree>
    <p:extLst>
      <p:ext uri="{BB962C8B-B14F-4D97-AF65-F5344CB8AC3E}">
        <p14:creationId xmlns:p14="http://schemas.microsoft.com/office/powerpoint/2010/main" val="972201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373516-651D-6531-97D1-1371AE1DEC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E3EF3-0430-1E1A-7FEF-572793425CDF}"/>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5</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5</a:t>
            </a:r>
          </a:p>
        </p:txBody>
      </p:sp>
      <p:sp>
        <p:nvSpPr>
          <p:cNvPr id="4" name="Content Placeholder 3">
            <a:extLst>
              <a:ext uri="{FF2B5EF4-FFF2-40B4-BE49-F238E27FC236}">
                <a16:creationId xmlns:a16="http://schemas.microsoft.com/office/drawing/2014/main" id="{73FCDF91-682F-B683-1BEF-8D0A1FBA984B}"/>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Straen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Lleiafrifol</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Minority Stress Theory</a:t>
            </a:r>
          </a:p>
        </p:txBody>
      </p:sp>
      <p:sp>
        <p:nvSpPr>
          <p:cNvPr id="9" name="TextBox 8">
            <a:extLst>
              <a:ext uri="{FF2B5EF4-FFF2-40B4-BE49-F238E27FC236}">
                <a16:creationId xmlns:a16="http://schemas.microsoft.com/office/drawing/2014/main" id="{CC18CF20-668B-A6AC-0C85-9B2D63DE1765}"/>
              </a:ext>
            </a:extLst>
          </p:cNvPr>
          <p:cNvSpPr txBox="1"/>
          <p:nvPr/>
        </p:nvSpPr>
        <p:spPr>
          <a:xfrm>
            <a:off x="522514" y="5109029"/>
            <a:ext cx="2647776" cy="369332"/>
          </a:xfrm>
          <a:prstGeom prst="rect">
            <a:avLst/>
          </a:prstGeom>
          <a:noFill/>
        </p:spPr>
        <p:txBody>
          <a:bodyPr wrap="none" rtlCol="0">
            <a:spAutoFit/>
          </a:bodyPr>
          <a:lstStyle/>
          <a:p>
            <a:r>
              <a:rPr lang="en-GB" dirty="0"/>
              <a:t>(Source: Instagram, 2026).</a:t>
            </a:r>
          </a:p>
        </p:txBody>
      </p:sp>
      <p:pic>
        <p:nvPicPr>
          <p:cNvPr id="11" name="Content Placeholder 10">
            <a:extLst>
              <a:ext uri="{FF2B5EF4-FFF2-40B4-BE49-F238E27FC236}">
                <a16:creationId xmlns:a16="http://schemas.microsoft.com/office/drawing/2014/main" id="{9024054A-D12C-3E89-E96C-BC05CFF80DD1}"/>
              </a:ext>
            </a:extLst>
          </p:cNvPr>
          <p:cNvPicPr>
            <a:picLocks noGrp="1" noChangeAspect="1"/>
          </p:cNvPicPr>
          <p:nvPr>
            <p:ph sz="half" idx="1"/>
          </p:nvPr>
        </p:nvPicPr>
        <p:blipFill>
          <a:blip r:embed="rId3"/>
          <a:stretch>
            <a:fillRect/>
          </a:stretch>
        </p:blipFill>
        <p:spPr>
          <a:xfrm>
            <a:off x="522515" y="1852703"/>
            <a:ext cx="3843008" cy="3065653"/>
          </a:xfrm>
          <a:prstGeom prst="rect">
            <a:avLst/>
          </a:prstGeom>
        </p:spPr>
      </p:pic>
    </p:spTree>
    <p:extLst>
      <p:ext uri="{BB962C8B-B14F-4D97-AF65-F5344CB8AC3E}">
        <p14:creationId xmlns:p14="http://schemas.microsoft.com/office/powerpoint/2010/main" val="649688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B3206-A669-64C3-D556-7B70CD133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D7089C-44C0-1D1A-DAAD-72F8743A1200}"/>
              </a:ext>
            </a:extLst>
          </p:cNvPr>
          <p:cNvSpPr>
            <a:spLocks noGrp="1"/>
          </p:cNvSpPr>
          <p:nvPr>
            <p:ph type="title"/>
          </p:nvPr>
        </p:nvSpPr>
        <p:spPr>
          <a:xfrm>
            <a:off x="185529" y="365125"/>
            <a:ext cx="8772941" cy="1404680"/>
          </a:xfrm>
        </p:spPr>
        <p:txBody>
          <a:bodyPr>
            <a:normAutofit fontScale="90000"/>
          </a:bodyPr>
          <a:lstStyle/>
          <a:p>
            <a:pPr algn="ctr"/>
            <a:r>
              <a:rPr lang="cy-GB" sz="3600" dirty="0">
                <a:latin typeface="Arial" panose="020B0604020202020204" pitchFamily="34" charset="0"/>
                <a:cs typeface="Arial" panose="020B0604020202020204" pitchFamily="34" charset="0"/>
              </a:rPr>
              <a:t>Damcaniaeth Straen Lleiafrifol </a:t>
            </a:r>
            <a:br>
              <a:rPr lang="cy-GB" sz="3600" dirty="0">
                <a:latin typeface="Arial" panose="020B0604020202020204" pitchFamily="34" charset="0"/>
                <a:cs typeface="Arial" panose="020B0604020202020204" pitchFamily="34" charset="0"/>
              </a:rPr>
            </a:br>
            <a:r>
              <a:rPr lang="cy-GB" sz="3600" dirty="0" err="1">
                <a:solidFill>
                  <a:srgbClr val="0070C0"/>
                </a:solidFill>
                <a:latin typeface="Arial" panose="020B0604020202020204" pitchFamily="34" charset="0"/>
                <a:cs typeface="Arial" panose="020B0604020202020204" pitchFamily="34" charset="0"/>
              </a:rPr>
              <a:t>Minority</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Stress</a:t>
            </a:r>
            <a:r>
              <a:rPr lang="cy-GB" sz="3600" dirty="0">
                <a:solidFill>
                  <a:srgbClr val="0070C0"/>
                </a:solidFill>
                <a:latin typeface="Arial" panose="020B0604020202020204" pitchFamily="34" charset="0"/>
                <a:cs typeface="Arial" panose="020B0604020202020204" pitchFamily="34" charset="0"/>
              </a:rPr>
              <a:t> </a:t>
            </a:r>
            <a:r>
              <a:rPr lang="cy-GB" sz="3600" dirty="0" err="1">
                <a:solidFill>
                  <a:srgbClr val="0070C0"/>
                </a:solidFill>
                <a:latin typeface="Arial" panose="020B0604020202020204" pitchFamily="34" charset="0"/>
                <a:cs typeface="Arial" panose="020B0604020202020204" pitchFamily="34" charset="0"/>
              </a:rPr>
              <a:t>Theory</a:t>
            </a:r>
            <a:br>
              <a:rPr lang="cy-GB" sz="3600" dirty="0">
                <a:latin typeface="Arial" panose="020B0604020202020204" pitchFamily="34" charset="0"/>
                <a:cs typeface="Arial" panose="020B0604020202020204" pitchFamily="34" charset="0"/>
              </a:rPr>
            </a:br>
            <a:r>
              <a:rPr lang="cy-GB" sz="2200" dirty="0">
                <a:latin typeface="Arial" panose="020B0604020202020204" pitchFamily="34" charset="0"/>
                <a:cs typeface="Arial" panose="020B0604020202020204" pitchFamily="34" charset="0"/>
              </a:rPr>
              <a:t>(</a:t>
            </a:r>
            <a:r>
              <a:rPr lang="cy-GB" sz="2200" dirty="0" err="1">
                <a:latin typeface="Arial" panose="020B0604020202020204" pitchFamily="34" charset="0"/>
                <a:cs typeface="Arial" panose="020B0604020202020204" pitchFamily="34" charset="0"/>
              </a:rPr>
              <a:t>Meyer</a:t>
            </a:r>
            <a:r>
              <a:rPr lang="cy-GB" sz="2200" dirty="0">
                <a:latin typeface="Arial" panose="020B0604020202020204" pitchFamily="34" charset="0"/>
                <a:cs typeface="Arial" panose="020B0604020202020204" pitchFamily="34" charset="0"/>
              </a:rPr>
              <a:t>, 2003; </a:t>
            </a:r>
            <a:r>
              <a:rPr lang="cy-GB" sz="2200" dirty="0" err="1">
                <a:latin typeface="Arial" panose="020B0604020202020204" pitchFamily="34" charset="0"/>
                <a:cs typeface="Arial" panose="020B0604020202020204" pitchFamily="34" charset="0"/>
              </a:rPr>
              <a:t>Botha</a:t>
            </a:r>
            <a:r>
              <a:rPr lang="cy-GB" sz="2200" dirty="0">
                <a:latin typeface="Arial" panose="020B0604020202020204" pitchFamily="34" charset="0"/>
                <a:cs typeface="Arial" panose="020B0604020202020204" pitchFamily="34" charset="0"/>
              </a:rPr>
              <a:t> &amp; Frost, 2020)</a:t>
            </a:r>
            <a:br>
              <a:rPr lang="cy-GB" sz="3600" dirty="0">
                <a:latin typeface="Arial" panose="020B0604020202020204" pitchFamily="34" charset="0"/>
                <a:cs typeface="Arial" panose="020B0604020202020204" pitchFamily="34" charset="0"/>
              </a:rPr>
            </a:br>
            <a:endParaRPr lang="en-GB" sz="3600" dirty="0"/>
          </a:p>
        </p:txBody>
      </p:sp>
      <p:sp>
        <p:nvSpPr>
          <p:cNvPr id="3" name="Content Placeholder 2">
            <a:extLst>
              <a:ext uri="{FF2B5EF4-FFF2-40B4-BE49-F238E27FC236}">
                <a16:creationId xmlns:a16="http://schemas.microsoft.com/office/drawing/2014/main" id="{5F30D82A-FB50-4EB5-454B-5F4FE2FAC97D}"/>
              </a:ext>
            </a:extLst>
          </p:cNvPr>
          <p:cNvSpPr>
            <a:spLocks noGrp="1"/>
          </p:cNvSpPr>
          <p:nvPr>
            <p:ph sz="half" idx="1"/>
          </p:nvPr>
        </p:nvSpPr>
        <p:spPr>
          <a:xfrm>
            <a:off x="185529" y="1592826"/>
            <a:ext cx="4310271" cy="4434485"/>
          </a:xfrm>
        </p:spPr>
        <p:txBody>
          <a:bodyPr>
            <a:normAutofit fontScale="77500" lnSpcReduction="20000"/>
          </a:bodyPr>
          <a:lstStyle/>
          <a:p>
            <a:pPr marL="0" indent="0">
              <a:buNone/>
            </a:pPr>
            <a:r>
              <a:rPr lang="cy-GB" dirty="0">
                <a:latin typeface="Arial" panose="020B0604020202020204" pitchFamily="34" charset="0"/>
                <a:cs typeface="Arial" panose="020B0604020202020204" pitchFamily="34" charset="0"/>
              </a:rPr>
              <a:t>Gall iechyd meddwl gael ei ddylanwadu gan:</a:t>
            </a:r>
          </a:p>
          <a:p>
            <a:r>
              <a:rPr lang="cy-GB" dirty="0">
                <a:latin typeface="Arial" panose="020B0604020202020204" pitchFamily="34" charset="0"/>
                <a:cs typeface="Arial" panose="020B0604020202020204" pitchFamily="34" charset="0"/>
              </a:rPr>
              <a:t>Stigma;</a:t>
            </a:r>
          </a:p>
          <a:p>
            <a:r>
              <a:rPr lang="cy-GB" dirty="0">
                <a:latin typeface="Arial" panose="020B0604020202020204" pitchFamily="34" charset="0"/>
                <a:cs typeface="Arial" panose="020B0604020202020204" pitchFamily="34" charset="0"/>
              </a:rPr>
              <a:t>Gwahaniaethu;</a:t>
            </a:r>
          </a:p>
          <a:p>
            <a:r>
              <a:rPr lang="cy-GB" dirty="0">
                <a:latin typeface="Arial" panose="020B0604020202020204" pitchFamily="34" charset="0"/>
                <a:cs typeface="Arial" panose="020B0604020202020204" pitchFamily="34" charset="0"/>
              </a:rPr>
              <a:t>Bwlio;</a:t>
            </a:r>
          </a:p>
          <a:p>
            <a:r>
              <a:rPr lang="cy-GB" dirty="0" err="1">
                <a:latin typeface="Arial" panose="020B0604020202020204" pitchFamily="34" charset="0"/>
                <a:cs typeface="Arial" panose="020B0604020202020204" pitchFamily="34" charset="0"/>
              </a:rPr>
              <a:t>Allgáu</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Pwysau i gydymffurfio;</a:t>
            </a:r>
          </a:p>
          <a:p>
            <a:r>
              <a:rPr lang="cy-GB" dirty="0">
                <a:latin typeface="Arial" panose="020B0604020202020204" pitchFamily="34" charset="0"/>
                <a:cs typeface="Arial" panose="020B0604020202020204" pitchFamily="34" charset="0"/>
              </a:rPr>
              <a:t>Masgio.</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Syniad allweddol: </a:t>
            </a:r>
            <a:r>
              <a:rPr lang="cy-GB" dirty="0">
                <a:latin typeface="Arial" panose="020B0604020202020204" pitchFamily="34" charset="0"/>
                <a:cs typeface="Arial" panose="020B0604020202020204" pitchFamily="34" charset="0"/>
              </a:rPr>
              <a:t>Efallai nad awtistiaeth ei hun sy'n achosi gofid, ond profiadau mewn amgylchedd nad yw'n gynhwysol.</a:t>
            </a:r>
          </a:p>
        </p:txBody>
      </p:sp>
      <p:sp>
        <p:nvSpPr>
          <p:cNvPr id="4" name="Content Placeholder 3">
            <a:extLst>
              <a:ext uri="{FF2B5EF4-FFF2-40B4-BE49-F238E27FC236}">
                <a16:creationId xmlns:a16="http://schemas.microsoft.com/office/drawing/2014/main" id="{4C09BCC2-2A1A-44F1-F0C4-2E35F07340B3}"/>
              </a:ext>
            </a:extLst>
          </p:cNvPr>
          <p:cNvSpPr>
            <a:spLocks noGrp="1"/>
          </p:cNvSpPr>
          <p:nvPr>
            <p:ph sz="half" idx="2"/>
          </p:nvPr>
        </p:nvSpPr>
        <p:spPr>
          <a:xfrm>
            <a:off x="4648199" y="1592826"/>
            <a:ext cx="4310271" cy="4434486"/>
          </a:xfrm>
        </p:spPr>
        <p:txBody>
          <a:bodyPr>
            <a:normAutofit fontScale="775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Mental health may be influenced by:</a:t>
            </a:r>
          </a:p>
          <a:p>
            <a:r>
              <a:rPr lang="en-GB" dirty="0">
                <a:solidFill>
                  <a:srgbClr val="0070C0"/>
                </a:solidFill>
                <a:latin typeface="Arial" panose="020B0604020202020204" pitchFamily="34" charset="0"/>
                <a:cs typeface="Arial" panose="020B0604020202020204" pitchFamily="34" charset="0"/>
              </a:rPr>
              <a:t>Stigma;</a:t>
            </a:r>
          </a:p>
          <a:p>
            <a:r>
              <a:rPr lang="en-GB" dirty="0">
                <a:solidFill>
                  <a:srgbClr val="0070C0"/>
                </a:solidFill>
                <a:latin typeface="Arial" panose="020B0604020202020204" pitchFamily="34" charset="0"/>
                <a:cs typeface="Arial" panose="020B0604020202020204" pitchFamily="34" charset="0"/>
              </a:rPr>
              <a:t>Discrimination;</a:t>
            </a:r>
          </a:p>
          <a:p>
            <a:r>
              <a:rPr lang="en-GB" dirty="0">
                <a:solidFill>
                  <a:srgbClr val="0070C0"/>
                </a:solidFill>
                <a:latin typeface="Arial" panose="020B0604020202020204" pitchFamily="34" charset="0"/>
                <a:cs typeface="Arial" panose="020B0604020202020204" pitchFamily="34" charset="0"/>
              </a:rPr>
              <a:t>Bullying;</a:t>
            </a:r>
          </a:p>
          <a:p>
            <a:r>
              <a:rPr lang="en-GB" dirty="0">
                <a:solidFill>
                  <a:srgbClr val="0070C0"/>
                </a:solidFill>
                <a:latin typeface="Arial" panose="020B0604020202020204" pitchFamily="34" charset="0"/>
                <a:cs typeface="Arial" panose="020B0604020202020204" pitchFamily="34" charset="0"/>
              </a:rPr>
              <a:t>Exclusion;</a:t>
            </a:r>
          </a:p>
          <a:p>
            <a:r>
              <a:rPr lang="en-GB" dirty="0">
                <a:solidFill>
                  <a:srgbClr val="0070C0"/>
                </a:solidFill>
                <a:latin typeface="Arial" panose="020B0604020202020204" pitchFamily="34" charset="0"/>
                <a:cs typeface="Arial" panose="020B0604020202020204" pitchFamily="34" charset="0"/>
              </a:rPr>
              <a:t>Pressure to conform;</a:t>
            </a:r>
          </a:p>
          <a:p>
            <a:r>
              <a:rPr lang="en-GB" dirty="0">
                <a:solidFill>
                  <a:srgbClr val="0070C0"/>
                </a:solidFill>
                <a:latin typeface="Arial" panose="020B0604020202020204" pitchFamily="34" charset="0"/>
                <a:cs typeface="Arial" panose="020B0604020202020204" pitchFamily="34" charset="0"/>
              </a:rPr>
              <a:t>Masking.</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Key idea: </a:t>
            </a:r>
            <a:r>
              <a:rPr lang="en-GB" dirty="0">
                <a:solidFill>
                  <a:srgbClr val="0070C0"/>
                </a:solidFill>
                <a:latin typeface="Arial" panose="020B0604020202020204" pitchFamily="34" charset="0"/>
                <a:cs typeface="Arial" panose="020B0604020202020204" pitchFamily="34" charset="0"/>
              </a:rPr>
              <a:t>Distress may arise not from autism itself, but from experiencing a non-inclusive environment.</a:t>
            </a:r>
            <a:endParaRPr lang="en-GB" dirty="0"/>
          </a:p>
        </p:txBody>
      </p:sp>
    </p:spTree>
    <p:extLst>
      <p:ext uri="{BB962C8B-B14F-4D97-AF65-F5344CB8AC3E}">
        <p14:creationId xmlns:p14="http://schemas.microsoft.com/office/powerpoint/2010/main" val="26263299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65A71-AB87-7FA0-FD72-4F90FE8C5B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36C0C8-9B95-4DDE-009F-0D029AE6A111}"/>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Deall Masgio</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Understanding Masking</a:t>
            </a:r>
            <a:endParaRPr lang="en-GB" sz="3600" dirty="0"/>
          </a:p>
        </p:txBody>
      </p:sp>
      <p:sp>
        <p:nvSpPr>
          <p:cNvPr id="3" name="Content Placeholder 2">
            <a:extLst>
              <a:ext uri="{FF2B5EF4-FFF2-40B4-BE49-F238E27FC236}">
                <a16:creationId xmlns:a16="http://schemas.microsoft.com/office/drawing/2014/main" id="{7BA8D99C-FB63-0C92-E804-8864217C5781}"/>
              </a:ext>
            </a:extLst>
          </p:cNvPr>
          <p:cNvSpPr>
            <a:spLocks noGrp="1"/>
          </p:cNvSpPr>
          <p:nvPr>
            <p:ph sz="half" idx="1"/>
          </p:nvPr>
        </p:nvSpPr>
        <p:spPr>
          <a:xfrm>
            <a:off x="374573" y="1484243"/>
            <a:ext cx="4121227" cy="4543068"/>
          </a:xfrm>
        </p:spPr>
        <p:txBody>
          <a:bodyPr>
            <a:normAutofit fontScale="70000" lnSpcReduction="20000"/>
          </a:bodyPr>
          <a:lstStyle/>
          <a:p>
            <a:pPr marL="0" indent="0">
              <a:buNone/>
            </a:pPr>
            <a:r>
              <a:rPr lang="cy-GB" b="1" dirty="0">
                <a:latin typeface="Arial" panose="020B0604020202020204" pitchFamily="34" charset="0"/>
                <a:cs typeface="Arial" panose="020B0604020202020204" pitchFamily="34" charset="0"/>
              </a:rPr>
              <a:t>Gall cuddio gynnwys:</a:t>
            </a:r>
          </a:p>
          <a:p>
            <a:r>
              <a:rPr lang="cy-GB" dirty="0">
                <a:latin typeface="Arial" panose="020B0604020202020204" pitchFamily="34" charset="0"/>
                <a:cs typeface="Arial" panose="020B0604020202020204" pitchFamily="34" charset="0"/>
              </a:rPr>
              <a:t>Atal ymddygiadau awtistig;</a:t>
            </a:r>
          </a:p>
          <a:p>
            <a:r>
              <a:rPr lang="cy-GB" dirty="0">
                <a:latin typeface="Arial" panose="020B0604020202020204" pitchFamily="34" charset="0"/>
                <a:cs typeface="Arial" panose="020B0604020202020204" pitchFamily="34" charset="0"/>
              </a:rPr>
              <a:t>Efelychu cyfoedion </a:t>
            </a:r>
            <a:r>
              <a:rPr lang="cy-GB" dirty="0" err="1">
                <a:latin typeface="Arial" panose="020B0604020202020204" pitchFamily="34" charset="0"/>
                <a:cs typeface="Arial" panose="020B0604020202020204" pitchFamily="34" charset="0"/>
              </a:rPr>
              <a:t>niwronodweddiadol</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Cuddio anghysur synhwyraidd;</a:t>
            </a:r>
          </a:p>
          <a:p>
            <a:r>
              <a:rPr lang="cy-GB" dirty="0">
                <a:latin typeface="Arial" panose="020B0604020202020204" pitchFamily="34" charset="0"/>
                <a:cs typeface="Arial" panose="020B0604020202020204" pitchFamily="34" charset="0"/>
              </a:rPr>
              <a:t>Ymarfer sgyrsiau ymlaen llaw;</a:t>
            </a:r>
          </a:p>
          <a:p>
            <a:r>
              <a:rPr lang="cy-GB" dirty="0">
                <a:latin typeface="Arial" panose="020B0604020202020204" pitchFamily="34" charset="0"/>
                <a:cs typeface="Arial" panose="020B0604020202020204" pitchFamily="34" charset="0"/>
              </a:rPr>
              <a:t>Monitro ymddygiad yn gyson.</a:t>
            </a:r>
          </a:p>
          <a:p>
            <a:pPr marL="0" indent="0">
              <a:buNone/>
            </a:pPr>
            <a:endParaRPr lang="cy-GB"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Canlyniadau posibl:</a:t>
            </a:r>
          </a:p>
          <a:p>
            <a:r>
              <a:rPr lang="cy-GB" dirty="0">
                <a:latin typeface="Arial" panose="020B0604020202020204" pitchFamily="34" charset="0"/>
                <a:cs typeface="Arial" panose="020B0604020202020204" pitchFamily="34" charset="0"/>
              </a:rPr>
              <a:t>Blinder;</a:t>
            </a:r>
          </a:p>
          <a:p>
            <a:r>
              <a:rPr lang="cy-GB" dirty="0">
                <a:latin typeface="Arial" panose="020B0604020202020204" pitchFamily="34" charset="0"/>
                <a:cs typeface="Arial" panose="020B0604020202020204" pitchFamily="34" charset="0"/>
              </a:rPr>
              <a:t>Gorbryder;</a:t>
            </a:r>
          </a:p>
          <a:p>
            <a:r>
              <a:rPr lang="cy-GB" dirty="0">
                <a:latin typeface="Arial" panose="020B0604020202020204" pitchFamily="34" charset="0"/>
                <a:cs typeface="Arial" panose="020B0604020202020204" pitchFamily="34" charset="0"/>
              </a:rPr>
              <a:t>Dryswch hunaniaeth;</a:t>
            </a:r>
          </a:p>
          <a:p>
            <a:r>
              <a:rPr lang="cy-GB" dirty="0">
                <a:latin typeface="Arial" panose="020B0604020202020204" pitchFamily="34" charset="0"/>
                <a:cs typeface="Arial" panose="020B0604020202020204" pitchFamily="34" charset="0"/>
              </a:rPr>
              <a:t>Blinder awtistig.</a:t>
            </a:r>
            <a:endParaRPr lang="en-GB" dirty="0"/>
          </a:p>
        </p:txBody>
      </p:sp>
      <p:sp>
        <p:nvSpPr>
          <p:cNvPr id="4" name="Content Placeholder 3">
            <a:extLst>
              <a:ext uri="{FF2B5EF4-FFF2-40B4-BE49-F238E27FC236}">
                <a16:creationId xmlns:a16="http://schemas.microsoft.com/office/drawing/2014/main" id="{E7158812-5107-2D91-6844-16AAE6CD2F33}"/>
              </a:ext>
            </a:extLst>
          </p:cNvPr>
          <p:cNvSpPr>
            <a:spLocks noGrp="1"/>
          </p:cNvSpPr>
          <p:nvPr>
            <p:ph sz="half" idx="2"/>
          </p:nvPr>
        </p:nvSpPr>
        <p:spPr>
          <a:xfrm>
            <a:off x="4648199" y="1484243"/>
            <a:ext cx="4310271" cy="4543069"/>
          </a:xfrm>
        </p:spPr>
        <p:txBody>
          <a:bodyPr>
            <a:normAutofit fontScale="70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Masking may involve:</a:t>
            </a:r>
          </a:p>
          <a:p>
            <a:r>
              <a:rPr lang="en-GB" dirty="0">
                <a:solidFill>
                  <a:srgbClr val="0070C0"/>
                </a:solidFill>
                <a:latin typeface="Arial" panose="020B0604020202020204" pitchFamily="34" charset="0"/>
                <a:cs typeface="Arial" panose="020B0604020202020204" pitchFamily="34" charset="0"/>
              </a:rPr>
              <a:t>Suppressing autistic behaviours;</a:t>
            </a:r>
          </a:p>
          <a:p>
            <a:r>
              <a:rPr lang="en-GB" dirty="0">
                <a:solidFill>
                  <a:srgbClr val="0070C0"/>
                </a:solidFill>
                <a:latin typeface="Arial" panose="020B0604020202020204" pitchFamily="34" charset="0"/>
                <a:cs typeface="Arial" panose="020B0604020202020204" pitchFamily="34" charset="0"/>
              </a:rPr>
              <a:t>Copying neurotypical peers;</a:t>
            </a:r>
          </a:p>
          <a:p>
            <a:r>
              <a:rPr lang="en-GB" dirty="0">
                <a:solidFill>
                  <a:srgbClr val="0070C0"/>
                </a:solidFill>
                <a:latin typeface="Arial" panose="020B0604020202020204" pitchFamily="34" charset="0"/>
                <a:cs typeface="Arial" panose="020B0604020202020204" pitchFamily="34" charset="0"/>
              </a:rPr>
              <a:t>Hiding sensory discomfort;</a:t>
            </a:r>
          </a:p>
          <a:p>
            <a:r>
              <a:rPr lang="en-GB" dirty="0">
                <a:solidFill>
                  <a:srgbClr val="0070C0"/>
                </a:solidFill>
                <a:latin typeface="Arial" panose="020B0604020202020204" pitchFamily="34" charset="0"/>
                <a:cs typeface="Arial" panose="020B0604020202020204" pitchFamily="34" charset="0"/>
              </a:rPr>
              <a:t>Rehearsing conversations;</a:t>
            </a:r>
          </a:p>
          <a:p>
            <a:r>
              <a:rPr lang="en-GB" dirty="0">
                <a:solidFill>
                  <a:srgbClr val="0070C0"/>
                </a:solidFill>
                <a:latin typeface="Arial" panose="020B0604020202020204" pitchFamily="34" charset="0"/>
                <a:cs typeface="Arial" panose="020B0604020202020204" pitchFamily="34" charset="0"/>
              </a:rPr>
              <a:t>Monitoring behaviour constantly.</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Potential consequences:</a:t>
            </a:r>
          </a:p>
          <a:p>
            <a:r>
              <a:rPr lang="en-GB" dirty="0">
                <a:solidFill>
                  <a:srgbClr val="0070C0"/>
                </a:solidFill>
                <a:latin typeface="Arial" panose="020B0604020202020204" pitchFamily="34" charset="0"/>
                <a:cs typeface="Arial" panose="020B0604020202020204" pitchFamily="34" charset="0"/>
              </a:rPr>
              <a:t>Exhaustion;</a:t>
            </a:r>
          </a:p>
          <a:p>
            <a:r>
              <a:rPr lang="en-GB" dirty="0">
                <a:solidFill>
                  <a:srgbClr val="0070C0"/>
                </a:solidFill>
                <a:latin typeface="Arial" panose="020B0604020202020204" pitchFamily="34" charset="0"/>
                <a:cs typeface="Arial" panose="020B0604020202020204" pitchFamily="34" charset="0"/>
              </a:rPr>
              <a:t>Anxiety;</a:t>
            </a:r>
          </a:p>
          <a:p>
            <a:r>
              <a:rPr lang="en-GB" dirty="0">
                <a:solidFill>
                  <a:srgbClr val="0070C0"/>
                </a:solidFill>
                <a:latin typeface="Arial" panose="020B0604020202020204" pitchFamily="34" charset="0"/>
                <a:cs typeface="Arial" panose="020B0604020202020204" pitchFamily="34" charset="0"/>
              </a:rPr>
              <a:t>Identity confusion;</a:t>
            </a:r>
          </a:p>
          <a:p>
            <a:r>
              <a:rPr lang="en-GB" dirty="0">
                <a:solidFill>
                  <a:srgbClr val="0070C0"/>
                </a:solidFill>
                <a:latin typeface="Arial" panose="020B0604020202020204" pitchFamily="34" charset="0"/>
                <a:cs typeface="Arial" panose="020B0604020202020204" pitchFamily="34" charset="0"/>
              </a:rPr>
              <a:t>Burnout.</a:t>
            </a:r>
            <a:endParaRPr lang="en-GB" dirty="0"/>
          </a:p>
        </p:txBody>
      </p:sp>
    </p:spTree>
    <p:extLst>
      <p:ext uri="{BB962C8B-B14F-4D97-AF65-F5344CB8AC3E}">
        <p14:creationId xmlns:p14="http://schemas.microsoft.com/office/powerpoint/2010/main" val="33233466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61B40-FEE3-4403-0688-CA2BB41A0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805841-68C9-F79B-22A4-C3341FD20313}"/>
              </a:ext>
            </a:extLst>
          </p:cNvPr>
          <p:cNvSpPr>
            <a:spLocks noGrp="1"/>
          </p:cNvSpPr>
          <p:nvPr>
            <p:ph type="title"/>
          </p:nvPr>
        </p:nvSpPr>
        <p:spPr>
          <a:xfrm>
            <a:off x="147484" y="365125"/>
            <a:ext cx="8810986" cy="880579"/>
          </a:xfrm>
        </p:spPr>
        <p:txBody>
          <a:bodyPr>
            <a:normAutofit fontScale="90000"/>
          </a:bodyPr>
          <a:lstStyle/>
          <a:p>
            <a:pPr algn="ctr"/>
            <a:r>
              <a:rPr lang="cy-GB" sz="3600" dirty="0">
                <a:latin typeface="Arial" panose="020B0604020202020204" pitchFamily="34" charset="0"/>
                <a:cs typeface="Arial" panose="020B0604020202020204" pitchFamily="34" charset="0"/>
              </a:rPr>
              <a:t>Cysylltu'r Ddamcaniaeth ag Ymarfer Addysgol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Linking Theory to Educational Practice</a:t>
            </a:r>
            <a:endParaRPr lang="en-GB" sz="3600" dirty="0"/>
          </a:p>
        </p:txBody>
      </p:sp>
      <p:sp>
        <p:nvSpPr>
          <p:cNvPr id="3" name="Content Placeholder 2">
            <a:extLst>
              <a:ext uri="{FF2B5EF4-FFF2-40B4-BE49-F238E27FC236}">
                <a16:creationId xmlns:a16="http://schemas.microsoft.com/office/drawing/2014/main" id="{36749C20-4ACC-571F-B6F5-155B77DE7DAE}"/>
              </a:ext>
            </a:extLst>
          </p:cNvPr>
          <p:cNvSpPr>
            <a:spLocks noGrp="1"/>
          </p:cNvSpPr>
          <p:nvPr>
            <p:ph sz="half" idx="1"/>
          </p:nvPr>
        </p:nvSpPr>
        <p:spPr>
          <a:xfrm>
            <a:off x="374573" y="1484243"/>
            <a:ext cx="4121227" cy="4543068"/>
          </a:xfrm>
        </p:spPr>
        <p:txBody>
          <a:bodyPr>
            <a:normAutofit fontScale="85000" lnSpcReduction="10000"/>
          </a:bodyPr>
          <a:lstStyle/>
          <a:p>
            <a:pPr marL="0" indent="0">
              <a:buNone/>
            </a:pPr>
            <a:r>
              <a:rPr lang="cy-GB" dirty="0">
                <a:latin typeface="Arial" panose="020B0604020202020204" pitchFamily="34" charset="0"/>
                <a:cs typeface="Arial" panose="020B0604020202020204" pitchFamily="34" charset="0"/>
              </a:rPr>
              <a:t>Gall straen lleiafrifol gynyddu oblegid:</a:t>
            </a:r>
          </a:p>
          <a:p>
            <a:r>
              <a:rPr lang="cy-GB" dirty="0">
                <a:latin typeface="Arial" panose="020B0604020202020204" pitchFamily="34" charset="0"/>
                <a:cs typeface="Arial" panose="020B0604020202020204" pitchFamily="34" charset="0"/>
              </a:rPr>
              <a:t>Diwylliannau ysgol sy'n gwerthfawrogi cydymffurfiaeth;</a:t>
            </a:r>
          </a:p>
          <a:p>
            <a:r>
              <a:rPr lang="cy-GB" dirty="0">
                <a:latin typeface="Arial" panose="020B0604020202020204" pitchFamily="34" charset="0"/>
                <a:cs typeface="Arial" panose="020B0604020202020204" pitchFamily="34" charset="0"/>
              </a:rPr>
              <a:t>Rhagfarnau diagnostig a chamddealltwriaeth;</a:t>
            </a:r>
          </a:p>
          <a:p>
            <a:r>
              <a:rPr lang="cy-GB" dirty="0">
                <a:latin typeface="Arial" panose="020B0604020202020204" pitchFamily="34" charset="0"/>
                <a:cs typeface="Arial" panose="020B0604020202020204" pitchFamily="34" charset="0"/>
              </a:rPr>
              <a:t>Arferion </a:t>
            </a:r>
            <a:r>
              <a:rPr lang="cy-GB" dirty="0" err="1">
                <a:latin typeface="Arial" panose="020B0604020202020204" pitchFamily="34" charset="0"/>
                <a:cs typeface="Arial" panose="020B0604020202020204" pitchFamily="34" charset="0"/>
              </a:rPr>
              <a:t>allgáol</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Polisïau ymddygiad cosbol;</a:t>
            </a:r>
          </a:p>
          <a:p>
            <a:r>
              <a:rPr lang="cy-GB" dirty="0">
                <a:latin typeface="Arial" panose="020B0604020202020204" pitchFamily="34" charset="0"/>
                <a:cs typeface="Arial" panose="020B0604020202020204" pitchFamily="34" charset="0"/>
              </a:rPr>
              <a:t>Diffyg cymorth sy'n seiliedig ar ddealltwriaeth o awtistiaeth.</a:t>
            </a:r>
            <a:endParaRPr lang="en-GB" dirty="0"/>
          </a:p>
        </p:txBody>
      </p:sp>
      <p:sp>
        <p:nvSpPr>
          <p:cNvPr id="4" name="Content Placeholder 3">
            <a:extLst>
              <a:ext uri="{FF2B5EF4-FFF2-40B4-BE49-F238E27FC236}">
                <a16:creationId xmlns:a16="http://schemas.microsoft.com/office/drawing/2014/main" id="{78D91812-546F-7A9A-FD1E-E25506CB7CA7}"/>
              </a:ext>
            </a:extLst>
          </p:cNvPr>
          <p:cNvSpPr>
            <a:spLocks noGrp="1"/>
          </p:cNvSpPr>
          <p:nvPr>
            <p:ph sz="half" idx="2"/>
          </p:nvPr>
        </p:nvSpPr>
        <p:spPr>
          <a:xfrm>
            <a:off x="4648199" y="1484243"/>
            <a:ext cx="4310271" cy="4543069"/>
          </a:xfrm>
        </p:spPr>
        <p:txBody>
          <a:bodyPr>
            <a:normAutofit fontScale="850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Minority stress may be increased by:</a:t>
            </a:r>
          </a:p>
          <a:p>
            <a:r>
              <a:rPr lang="en-GB" dirty="0">
                <a:solidFill>
                  <a:srgbClr val="0070C0"/>
                </a:solidFill>
                <a:latin typeface="Arial" panose="020B0604020202020204" pitchFamily="34" charset="0"/>
                <a:cs typeface="Arial" panose="020B0604020202020204" pitchFamily="34" charset="0"/>
              </a:rPr>
              <a:t>School cultures that value conformity;</a:t>
            </a:r>
          </a:p>
          <a:p>
            <a:r>
              <a:rPr lang="en-GB" dirty="0">
                <a:solidFill>
                  <a:srgbClr val="0070C0"/>
                </a:solidFill>
                <a:latin typeface="Arial" panose="020B0604020202020204" pitchFamily="34" charset="0"/>
                <a:cs typeface="Arial" panose="020B0604020202020204" pitchFamily="34" charset="0"/>
              </a:rPr>
              <a:t>Diagnostic bias and misunderstanding;</a:t>
            </a:r>
          </a:p>
          <a:p>
            <a:r>
              <a:rPr lang="en-GB" dirty="0">
                <a:solidFill>
                  <a:srgbClr val="0070C0"/>
                </a:solidFill>
                <a:latin typeface="Arial" panose="020B0604020202020204" pitchFamily="34" charset="0"/>
                <a:cs typeface="Arial" panose="020B0604020202020204" pitchFamily="34" charset="0"/>
              </a:rPr>
              <a:t>Exclusionary practices;</a:t>
            </a:r>
          </a:p>
          <a:p>
            <a:r>
              <a:rPr lang="en-GB" dirty="0">
                <a:solidFill>
                  <a:srgbClr val="0070C0"/>
                </a:solidFill>
                <a:latin typeface="Arial" panose="020B0604020202020204" pitchFamily="34" charset="0"/>
                <a:cs typeface="Arial" panose="020B0604020202020204" pitchFamily="34" charset="0"/>
              </a:rPr>
              <a:t>Punitive behaviour policies;</a:t>
            </a:r>
          </a:p>
          <a:p>
            <a:r>
              <a:rPr lang="en-GB" dirty="0">
                <a:solidFill>
                  <a:srgbClr val="0070C0"/>
                </a:solidFill>
                <a:latin typeface="Arial" panose="020B0604020202020204" pitchFamily="34" charset="0"/>
                <a:cs typeface="Arial" panose="020B0604020202020204" pitchFamily="34" charset="0"/>
              </a:rPr>
              <a:t>Lack of autism-informed support.</a:t>
            </a:r>
            <a:endParaRPr lang="en-GB" dirty="0"/>
          </a:p>
        </p:txBody>
      </p:sp>
    </p:spTree>
    <p:extLst>
      <p:ext uri="{BB962C8B-B14F-4D97-AF65-F5344CB8AC3E}">
        <p14:creationId xmlns:p14="http://schemas.microsoft.com/office/powerpoint/2010/main" val="27008671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79F456-B39B-A776-0E03-3E5D69F79D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C98E45-6D09-686F-D67C-7624CF78055F}"/>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Myfyrdod Beirniadol</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Critical Reflection</a:t>
            </a:r>
            <a:endParaRPr lang="en-GB" sz="3600" dirty="0"/>
          </a:p>
        </p:txBody>
      </p:sp>
      <p:sp>
        <p:nvSpPr>
          <p:cNvPr id="3" name="Content Placeholder 2">
            <a:extLst>
              <a:ext uri="{FF2B5EF4-FFF2-40B4-BE49-F238E27FC236}">
                <a16:creationId xmlns:a16="http://schemas.microsoft.com/office/drawing/2014/main" id="{4032C2A8-9D4C-F7A7-6F08-4650589ECAC6}"/>
              </a:ext>
            </a:extLst>
          </p:cNvPr>
          <p:cNvSpPr>
            <a:spLocks noGrp="1"/>
          </p:cNvSpPr>
          <p:nvPr>
            <p:ph sz="half" idx="1"/>
          </p:nvPr>
        </p:nvSpPr>
        <p:spPr>
          <a:xfrm>
            <a:off x="374573" y="1484243"/>
            <a:ext cx="4121227" cy="4543068"/>
          </a:xfrm>
        </p:spPr>
        <p:txBody>
          <a:bodyPr>
            <a:normAutofit fontScale="92500" lnSpcReduction="10000"/>
          </a:bodyPr>
          <a:lstStyle/>
          <a:p>
            <a:pPr marL="0" indent="0">
              <a:buNone/>
            </a:pPr>
            <a:r>
              <a:rPr lang="cy-GB" dirty="0">
                <a:latin typeface="Arial" panose="020B0604020202020204" pitchFamily="34" charset="0"/>
                <a:cs typeface="Arial" panose="020B0604020202020204" pitchFamily="34" charset="0"/>
              </a:rPr>
              <a:t>A ddylai ymyriadau dargedu:</a:t>
            </a:r>
          </a:p>
          <a:p>
            <a:r>
              <a:rPr lang="cy-GB" dirty="0">
                <a:latin typeface="Arial" panose="020B0604020202020204" pitchFamily="34" charset="0"/>
                <a:cs typeface="Arial" panose="020B0604020202020204" pitchFamily="34" charset="0"/>
              </a:rPr>
              <a:t>Y plentyn?</a:t>
            </a:r>
          </a:p>
          <a:p>
            <a:pPr marL="0" indent="0">
              <a:buNone/>
            </a:pPr>
            <a:r>
              <a:rPr lang="cy-GB" dirty="0">
                <a:latin typeface="Arial" panose="020B0604020202020204" pitchFamily="34" charset="0"/>
                <a:cs typeface="Arial" panose="020B0604020202020204" pitchFamily="34" charset="0"/>
              </a:rPr>
              <a:t>Neu</a:t>
            </a:r>
          </a:p>
          <a:p>
            <a:r>
              <a:rPr lang="cy-GB" dirty="0">
                <a:latin typeface="Arial" panose="020B0604020202020204" pitchFamily="34" charset="0"/>
                <a:cs typeface="Arial" panose="020B0604020202020204" pitchFamily="34" charset="0"/>
              </a:rPr>
              <a:t>Yr amgylchedd?</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Efallai mai'r cwestiwn pwysicaf yw:</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b="1" dirty="0">
                <a:latin typeface="Arial" panose="020B0604020202020204" pitchFamily="34" charset="0"/>
                <a:cs typeface="Arial" panose="020B0604020202020204" pitchFamily="34" charset="0"/>
              </a:rPr>
              <a:t>Beth sy'n achosi’r gofid?</a:t>
            </a:r>
            <a:endParaRPr lang="en-GB" dirty="0"/>
          </a:p>
        </p:txBody>
      </p:sp>
      <p:sp>
        <p:nvSpPr>
          <p:cNvPr id="4" name="Content Placeholder 3">
            <a:extLst>
              <a:ext uri="{FF2B5EF4-FFF2-40B4-BE49-F238E27FC236}">
                <a16:creationId xmlns:a16="http://schemas.microsoft.com/office/drawing/2014/main" id="{4355D760-A213-69AC-F8DA-3396B93BCA9E}"/>
              </a:ext>
            </a:extLst>
          </p:cNvPr>
          <p:cNvSpPr>
            <a:spLocks noGrp="1"/>
          </p:cNvSpPr>
          <p:nvPr>
            <p:ph sz="half" idx="2"/>
          </p:nvPr>
        </p:nvSpPr>
        <p:spPr>
          <a:xfrm>
            <a:off x="4648199" y="1484243"/>
            <a:ext cx="4310271" cy="4543069"/>
          </a:xfrm>
        </p:spPr>
        <p:txBody>
          <a:bodyPr>
            <a:normAutofit fontScale="925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Should interventions target:</a:t>
            </a:r>
          </a:p>
          <a:p>
            <a:r>
              <a:rPr lang="en-GB" dirty="0">
                <a:solidFill>
                  <a:srgbClr val="0070C0"/>
                </a:solidFill>
                <a:latin typeface="Arial" panose="020B0604020202020204" pitchFamily="34" charset="0"/>
                <a:cs typeface="Arial" panose="020B0604020202020204" pitchFamily="34" charset="0"/>
              </a:rPr>
              <a:t>The child?</a:t>
            </a:r>
          </a:p>
          <a:p>
            <a:pPr marL="0" indent="0">
              <a:buNone/>
            </a:pPr>
            <a:r>
              <a:rPr lang="en-GB" dirty="0">
                <a:solidFill>
                  <a:srgbClr val="0070C0"/>
                </a:solidFill>
                <a:latin typeface="Arial" panose="020B0604020202020204" pitchFamily="34" charset="0"/>
                <a:cs typeface="Arial" panose="020B0604020202020204" pitchFamily="34" charset="0"/>
              </a:rPr>
              <a:t>Or</a:t>
            </a:r>
          </a:p>
          <a:p>
            <a:r>
              <a:rPr lang="en-GB" dirty="0">
                <a:solidFill>
                  <a:srgbClr val="0070C0"/>
                </a:solidFill>
                <a:latin typeface="Arial" panose="020B0604020202020204" pitchFamily="34" charset="0"/>
                <a:cs typeface="Arial" panose="020B0604020202020204" pitchFamily="34" charset="0"/>
              </a:rPr>
              <a:t>The environment?</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Perhaps the most important question is:</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What is causing the distress?</a:t>
            </a:r>
            <a:endParaRPr lang="en-GB" dirty="0"/>
          </a:p>
        </p:txBody>
      </p:sp>
    </p:spTree>
    <p:extLst>
      <p:ext uri="{BB962C8B-B14F-4D97-AF65-F5344CB8AC3E}">
        <p14:creationId xmlns:p14="http://schemas.microsoft.com/office/powerpoint/2010/main" val="4448033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B4FCA-74DF-5D00-CC68-D7C50A9214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EB0950-02A2-D205-AD0C-A1A327EB4A03}"/>
              </a:ext>
            </a:extLst>
          </p:cNvPr>
          <p:cNvSpPr>
            <a:spLocks noGrp="1"/>
          </p:cNvSpPr>
          <p:nvPr>
            <p:ph type="title"/>
          </p:nvPr>
        </p:nvSpPr>
        <p:spPr>
          <a:xfrm>
            <a:off x="628650" y="365125"/>
            <a:ext cx="7886700" cy="880579"/>
          </a:xfrm>
        </p:spPr>
        <p:txBody>
          <a:bodyPr>
            <a:normAutofit fontScale="90000"/>
          </a:bodyPr>
          <a:lstStyle/>
          <a:p>
            <a:pPr algn="ctr"/>
            <a:r>
              <a:rPr lang="cy-GB" sz="3600" dirty="0">
                <a:latin typeface="Arial" panose="020B0604020202020204" pitchFamily="34" charset="0"/>
                <a:cs typeface="Arial" panose="020B0604020202020204" pitchFamily="34" charset="0"/>
              </a:rPr>
              <a:t>Trafodwch...</a:t>
            </a:r>
            <a:br>
              <a:rPr lang="cy-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Discuss…</a:t>
            </a:r>
            <a:endParaRPr lang="en-GB" sz="3600" dirty="0"/>
          </a:p>
        </p:txBody>
      </p:sp>
      <p:sp>
        <p:nvSpPr>
          <p:cNvPr id="3" name="Content Placeholder 2">
            <a:extLst>
              <a:ext uri="{FF2B5EF4-FFF2-40B4-BE49-F238E27FC236}">
                <a16:creationId xmlns:a16="http://schemas.microsoft.com/office/drawing/2014/main" id="{30C0A404-9A93-E6F6-E76A-23C957F57F94}"/>
              </a:ext>
            </a:extLst>
          </p:cNvPr>
          <p:cNvSpPr>
            <a:spLocks noGrp="1"/>
          </p:cNvSpPr>
          <p:nvPr>
            <p:ph sz="half" idx="1"/>
          </p:nvPr>
        </p:nvSpPr>
        <p:spPr>
          <a:xfrm>
            <a:off x="374573" y="1484243"/>
            <a:ext cx="4121227" cy="4543068"/>
          </a:xfrm>
        </p:spPr>
        <p:txBody>
          <a:bodyPr>
            <a:normAutofit fontScale="77500" lnSpcReduction="20000"/>
          </a:bodyPr>
          <a:lstStyle/>
          <a:p>
            <a:pPr marL="0" indent="0">
              <a:buNone/>
            </a:pPr>
            <a:r>
              <a:rPr lang="cy-GB" dirty="0">
                <a:latin typeface="Arial" panose="020B0604020202020204" pitchFamily="34" charset="0"/>
                <a:cs typeface="Arial" panose="020B0604020202020204" pitchFamily="34" charset="0"/>
              </a:rPr>
              <a:t>Ystyriwch y datganiad canlynol:</a:t>
            </a:r>
          </a:p>
          <a:p>
            <a:pPr marL="0" indent="0">
              <a:buNone/>
            </a:pPr>
            <a:r>
              <a:rPr lang="cy-GB" dirty="0">
                <a:latin typeface="Arial" panose="020B0604020202020204" pitchFamily="34" charset="0"/>
                <a:cs typeface="Arial" panose="020B0604020202020204" pitchFamily="34" charset="0"/>
              </a:rPr>
              <a:t>"Mae rhai ymyriadau'n ceisio lleihau gofid heb fynd i'r afael â'i achos.“</a:t>
            </a:r>
          </a:p>
          <a:p>
            <a:pPr marL="0" indent="0">
              <a:buNone/>
            </a:pPr>
            <a:r>
              <a:rPr lang="cy-GB" dirty="0">
                <a:latin typeface="Arial" panose="020B0604020202020204" pitchFamily="34" charset="0"/>
                <a:cs typeface="Arial" panose="020B0604020202020204" pitchFamily="34" charset="0"/>
              </a:rPr>
              <a:t>Trafodwch:</a:t>
            </a:r>
          </a:p>
          <a:p>
            <a:r>
              <a:rPr lang="cy-GB" dirty="0">
                <a:latin typeface="Arial" panose="020B0604020202020204" pitchFamily="34" charset="0"/>
                <a:cs typeface="Arial" panose="020B0604020202020204" pitchFamily="34" charset="0"/>
              </a:rPr>
              <a:t>Ydych chi'n cytuno?</a:t>
            </a:r>
          </a:p>
          <a:p>
            <a:r>
              <a:rPr lang="cy-GB" dirty="0">
                <a:latin typeface="Arial" panose="020B0604020202020204" pitchFamily="34" charset="0"/>
                <a:cs typeface="Arial" panose="020B0604020202020204" pitchFamily="34" charset="0"/>
              </a:rPr>
              <a:t>Allwch chi feddwl am enghreifftiau?</a:t>
            </a:r>
          </a:p>
          <a:p>
            <a:r>
              <a:rPr lang="cy-GB" dirty="0">
                <a:latin typeface="Arial" panose="020B0604020202020204" pitchFamily="34" charset="0"/>
                <a:cs typeface="Arial" panose="020B0604020202020204" pitchFamily="34" charset="0"/>
              </a:rPr>
              <a:t>Sut gall systemau ecolegol </a:t>
            </a:r>
            <a:r>
              <a:rPr lang="cy-GB" dirty="0" err="1">
                <a:latin typeface="Arial" panose="020B0604020202020204" pitchFamily="34" charset="0"/>
                <a:cs typeface="Arial" panose="020B0604020202020204" pitchFamily="34" charset="0"/>
              </a:rPr>
              <a:t>Bronfenbrenner</a:t>
            </a:r>
            <a:r>
              <a:rPr lang="cy-GB" dirty="0">
                <a:latin typeface="Arial" panose="020B0604020202020204" pitchFamily="34" charset="0"/>
                <a:cs typeface="Arial" panose="020B0604020202020204" pitchFamily="34" charset="0"/>
              </a:rPr>
              <a:t> ein helpu i adnabod achosion gofid?</a:t>
            </a:r>
          </a:p>
          <a:p>
            <a:r>
              <a:rPr lang="cy-GB" dirty="0">
                <a:latin typeface="Arial" panose="020B0604020202020204" pitchFamily="34" charset="0"/>
                <a:cs typeface="Arial" panose="020B0604020202020204" pitchFamily="34" charset="0"/>
              </a:rPr>
              <a:t>Pa newidiadau amgylcheddol a allai fod yn fwy effeithiol na rhai ymyriadau unigol?</a:t>
            </a:r>
            <a:endParaRPr lang="en-GB" dirty="0"/>
          </a:p>
        </p:txBody>
      </p:sp>
      <p:sp>
        <p:nvSpPr>
          <p:cNvPr id="4" name="Content Placeholder 3">
            <a:extLst>
              <a:ext uri="{FF2B5EF4-FFF2-40B4-BE49-F238E27FC236}">
                <a16:creationId xmlns:a16="http://schemas.microsoft.com/office/drawing/2014/main" id="{A7C05BA5-E0A5-D40A-4B3C-F70F630BB467}"/>
              </a:ext>
            </a:extLst>
          </p:cNvPr>
          <p:cNvSpPr>
            <a:spLocks noGrp="1"/>
          </p:cNvSpPr>
          <p:nvPr>
            <p:ph sz="half" idx="2"/>
          </p:nvPr>
        </p:nvSpPr>
        <p:spPr>
          <a:xfrm>
            <a:off x="4648199" y="1484243"/>
            <a:ext cx="4310271" cy="4543069"/>
          </a:xfrm>
        </p:spPr>
        <p:txBody>
          <a:bodyPr>
            <a:normAutofit fontScale="77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Consider the following statement:</a:t>
            </a:r>
          </a:p>
          <a:p>
            <a:pPr marL="0" indent="0">
              <a:buNone/>
            </a:pPr>
            <a:r>
              <a:rPr lang="en-GB" dirty="0">
                <a:solidFill>
                  <a:srgbClr val="0070C0"/>
                </a:solidFill>
                <a:latin typeface="Arial" panose="020B0604020202020204" pitchFamily="34" charset="0"/>
                <a:cs typeface="Arial" panose="020B0604020202020204" pitchFamily="34" charset="0"/>
              </a:rPr>
              <a:t>"Some interventions attempt to reduce distress without addressing its cause.“</a:t>
            </a:r>
          </a:p>
          <a:p>
            <a:pPr marL="0" indent="0">
              <a:buNone/>
            </a:pPr>
            <a:r>
              <a:rPr lang="en-GB" b="1" dirty="0">
                <a:solidFill>
                  <a:srgbClr val="0070C0"/>
                </a:solidFill>
                <a:latin typeface="Arial" panose="020B0604020202020204" pitchFamily="34" charset="0"/>
                <a:cs typeface="Arial" panose="020B0604020202020204" pitchFamily="34" charset="0"/>
              </a:rPr>
              <a:t>Discuss:</a:t>
            </a:r>
          </a:p>
          <a:p>
            <a:r>
              <a:rPr lang="en-GB" dirty="0">
                <a:solidFill>
                  <a:srgbClr val="0070C0"/>
                </a:solidFill>
                <a:latin typeface="Arial" panose="020B0604020202020204" pitchFamily="34" charset="0"/>
                <a:cs typeface="Arial" panose="020B0604020202020204" pitchFamily="34" charset="0"/>
              </a:rPr>
              <a:t>Do you agree?</a:t>
            </a:r>
          </a:p>
          <a:p>
            <a:r>
              <a:rPr lang="en-GB" dirty="0">
                <a:solidFill>
                  <a:srgbClr val="0070C0"/>
                </a:solidFill>
                <a:latin typeface="Arial" panose="020B0604020202020204" pitchFamily="34" charset="0"/>
                <a:cs typeface="Arial" panose="020B0604020202020204" pitchFamily="34" charset="0"/>
              </a:rPr>
              <a:t>Can you think of examples?</a:t>
            </a:r>
          </a:p>
          <a:p>
            <a:r>
              <a:rPr lang="en-GB" dirty="0">
                <a:solidFill>
                  <a:srgbClr val="0070C0"/>
                </a:solidFill>
                <a:latin typeface="Arial" panose="020B0604020202020204" pitchFamily="34" charset="0"/>
                <a:cs typeface="Arial" panose="020B0604020202020204" pitchFamily="34" charset="0"/>
              </a:rPr>
              <a:t>How might Bronfenbrenner's ecological systems help us identify the causes of distress?</a:t>
            </a:r>
          </a:p>
          <a:p>
            <a:r>
              <a:rPr lang="en-GB" dirty="0">
                <a:solidFill>
                  <a:srgbClr val="0070C0"/>
                </a:solidFill>
                <a:latin typeface="Arial" panose="020B0604020202020204" pitchFamily="34" charset="0"/>
                <a:cs typeface="Arial" panose="020B0604020202020204" pitchFamily="34" charset="0"/>
              </a:rPr>
              <a:t>What environmental changes might be more effective than individual interventions?</a:t>
            </a:r>
            <a:endParaRPr lang="en-GB" dirty="0"/>
          </a:p>
        </p:txBody>
      </p:sp>
    </p:spTree>
    <p:extLst>
      <p:ext uri="{BB962C8B-B14F-4D97-AF65-F5344CB8AC3E}">
        <p14:creationId xmlns:p14="http://schemas.microsoft.com/office/powerpoint/2010/main" val="3802187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C49C-2BF5-E2D1-9CAD-F1B9B24B59A4}"/>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Ystyriwch...</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Consider…</a:t>
            </a:r>
            <a:endParaRPr lang="en-GB" sz="4000" dirty="0"/>
          </a:p>
        </p:txBody>
      </p:sp>
      <p:sp>
        <p:nvSpPr>
          <p:cNvPr id="3" name="Content Placeholder 2">
            <a:extLst>
              <a:ext uri="{FF2B5EF4-FFF2-40B4-BE49-F238E27FC236}">
                <a16:creationId xmlns:a16="http://schemas.microsoft.com/office/drawing/2014/main" id="{76CFD60A-10C3-E53E-929F-3594275B31C2}"/>
              </a:ext>
            </a:extLst>
          </p:cNvPr>
          <p:cNvSpPr>
            <a:spLocks noGrp="1"/>
          </p:cNvSpPr>
          <p:nvPr>
            <p:ph sz="half" idx="1"/>
          </p:nvPr>
        </p:nvSpPr>
        <p:spPr>
          <a:xfrm>
            <a:off x="206477" y="1825625"/>
            <a:ext cx="4289323" cy="4088478"/>
          </a:xfrm>
        </p:spPr>
        <p:txBody>
          <a:bodyPr>
            <a:normAutofit/>
          </a:bodyPr>
          <a:lstStyle/>
          <a:p>
            <a:pPr marL="0" indent="0">
              <a:buNone/>
            </a:pPr>
            <a:r>
              <a:rPr lang="cy-GB" b="1" noProof="0" dirty="0">
                <a:latin typeface="Arial" panose="020B0604020202020204" pitchFamily="34" charset="0"/>
                <a:cs typeface="Arial" panose="020B0604020202020204" pitchFamily="34" charset="0"/>
              </a:rPr>
              <a:t>Nid y cwestiwn yw:</a:t>
            </a:r>
          </a:p>
          <a:p>
            <a:pPr marL="0" indent="0">
              <a:buNone/>
            </a:pPr>
            <a:r>
              <a:rPr lang="cy-GB" noProof="0" dirty="0">
                <a:latin typeface="Arial" panose="020B0604020202020204" pitchFamily="34" charset="0"/>
                <a:cs typeface="Arial" panose="020B0604020202020204" pitchFamily="34" charset="0"/>
              </a:rPr>
              <a:t>"Sut gallwn ni newid y dysgwr awtistig?“</a:t>
            </a:r>
          </a:p>
          <a:p>
            <a:pPr marL="0" indent="0">
              <a:buNone/>
            </a:pPr>
            <a:endParaRPr lang="cy-GB" b="1"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Efallai mai'r cwestiwn yw:“</a:t>
            </a:r>
          </a:p>
          <a:p>
            <a:pPr marL="0" indent="0">
              <a:buNone/>
            </a:pPr>
            <a:r>
              <a:rPr lang="cy-GB" noProof="0" dirty="0">
                <a:latin typeface="Arial" panose="020B0604020202020204" pitchFamily="34" charset="0"/>
                <a:cs typeface="Arial" panose="020B0604020202020204" pitchFamily="34" charset="0"/>
              </a:rPr>
              <a:t>Sut gallwn ni leihau'r rhwystrau sy'n creu gofid i'r dysgwr awtistig?"</a:t>
            </a:r>
          </a:p>
        </p:txBody>
      </p:sp>
      <p:sp>
        <p:nvSpPr>
          <p:cNvPr id="4" name="Content Placeholder 3">
            <a:extLst>
              <a:ext uri="{FF2B5EF4-FFF2-40B4-BE49-F238E27FC236}">
                <a16:creationId xmlns:a16="http://schemas.microsoft.com/office/drawing/2014/main" id="{C3B77D63-AEF6-DA45-5821-BA435E317365}"/>
              </a:ext>
            </a:extLst>
          </p:cNvPr>
          <p:cNvSpPr>
            <a:spLocks noGrp="1"/>
          </p:cNvSpPr>
          <p:nvPr>
            <p:ph sz="half" idx="2"/>
          </p:nvPr>
        </p:nvSpPr>
        <p:spPr>
          <a:xfrm>
            <a:off x="4648200" y="1825625"/>
            <a:ext cx="4289322" cy="4088478"/>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The question is not:</a:t>
            </a:r>
          </a:p>
          <a:p>
            <a:pPr marL="0" indent="0">
              <a:buNone/>
            </a:pPr>
            <a:r>
              <a:rPr lang="en-GB" dirty="0">
                <a:solidFill>
                  <a:srgbClr val="0070C0"/>
                </a:solidFill>
                <a:latin typeface="Arial" panose="020B0604020202020204" pitchFamily="34" charset="0"/>
                <a:cs typeface="Arial" panose="020B0604020202020204" pitchFamily="34" charset="0"/>
              </a:rPr>
              <a:t>"How can we change the autistic learner?“</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The question may be:</a:t>
            </a:r>
          </a:p>
          <a:p>
            <a:pPr marL="0" indent="0">
              <a:buNone/>
            </a:pPr>
            <a:r>
              <a:rPr lang="en-GB" dirty="0">
                <a:solidFill>
                  <a:srgbClr val="0070C0"/>
                </a:solidFill>
                <a:latin typeface="Arial" panose="020B0604020202020204" pitchFamily="34" charset="0"/>
                <a:cs typeface="Arial" panose="020B0604020202020204" pitchFamily="34" charset="0"/>
              </a:rPr>
              <a:t>"How can we reduce the barriers creating distress for the autistic learner?"</a:t>
            </a:r>
          </a:p>
        </p:txBody>
      </p:sp>
    </p:spTree>
    <p:extLst>
      <p:ext uri="{BB962C8B-B14F-4D97-AF65-F5344CB8AC3E}">
        <p14:creationId xmlns:p14="http://schemas.microsoft.com/office/powerpoint/2010/main" val="22739242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44BCF-9227-D124-9F47-156F1880AD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EA74-B91A-30EF-D271-ACEC733E1363}"/>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6</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6</a:t>
            </a:r>
          </a:p>
        </p:txBody>
      </p:sp>
      <p:sp>
        <p:nvSpPr>
          <p:cNvPr id="4" name="Content Placeholder 3">
            <a:extLst>
              <a:ext uri="{FF2B5EF4-FFF2-40B4-BE49-F238E27FC236}">
                <a16:creationId xmlns:a16="http://schemas.microsoft.com/office/drawing/2014/main" id="{871E03D1-304E-30A0-E08D-60BA63E58B20}"/>
              </a:ext>
            </a:extLst>
          </p:cNvPr>
          <p:cNvSpPr>
            <a:spLocks noGrp="1"/>
          </p:cNvSpPr>
          <p:nvPr>
            <p:ph sz="half" idx="2"/>
          </p:nvPr>
        </p:nvSpPr>
        <p:spPr/>
        <p:txBody>
          <a:bodyPr>
            <a:normAutofit fontScale="92500"/>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Cyflyrau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cyd-ddigwydd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effeithiolrwydd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ymyriadau</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Co-occurring conditions and intervention effectiveness</a:t>
            </a:r>
          </a:p>
        </p:txBody>
      </p:sp>
      <p:sp>
        <p:nvSpPr>
          <p:cNvPr id="9" name="TextBox 8">
            <a:extLst>
              <a:ext uri="{FF2B5EF4-FFF2-40B4-BE49-F238E27FC236}">
                <a16:creationId xmlns:a16="http://schemas.microsoft.com/office/drawing/2014/main" id="{AD8BE624-EFAA-FFBD-17FA-C44C2A28826B}"/>
              </a:ext>
            </a:extLst>
          </p:cNvPr>
          <p:cNvSpPr txBox="1"/>
          <p:nvPr/>
        </p:nvSpPr>
        <p:spPr>
          <a:xfrm>
            <a:off x="522514" y="5109029"/>
            <a:ext cx="3939348" cy="369332"/>
          </a:xfrm>
          <a:prstGeom prst="rect">
            <a:avLst/>
          </a:prstGeom>
          <a:noFill/>
        </p:spPr>
        <p:txBody>
          <a:bodyPr wrap="none" rtlCol="0">
            <a:spAutoFit/>
          </a:bodyPr>
          <a:lstStyle/>
          <a:p>
            <a:r>
              <a:rPr lang="en-GB" dirty="0"/>
              <a:t>(Source: Working Together Team, 2026).</a:t>
            </a:r>
          </a:p>
        </p:txBody>
      </p:sp>
      <p:pic>
        <p:nvPicPr>
          <p:cNvPr id="7" name="Content Placeholder 6">
            <a:extLst>
              <a:ext uri="{FF2B5EF4-FFF2-40B4-BE49-F238E27FC236}">
                <a16:creationId xmlns:a16="http://schemas.microsoft.com/office/drawing/2014/main" id="{BD954669-A77E-D935-DCD7-1808C96B5873}"/>
              </a:ext>
            </a:extLst>
          </p:cNvPr>
          <p:cNvPicPr>
            <a:picLocks noGrp="1" noChangeAspect="1"/>
          </p:cNvPicPr>
          <p:nvPr>
            <p:ph sz="half" idx="1"/>
          </p:nvPr>
        </p:nvPicPr>
        <p:blipFill>
          <a:blip r:embed="rId3"/>
          <a:stretch>
            <a:fillRect/>
          </a:stretch>
        </p:blipFill>
        <p:spPr>
          <a:xfrm>
            <a:off x="657225" y="1825625"/>
            <a:ext cx="3581652" cy="3086617"/>
          </a:xfrm>
          <a:prstGeom prst="rect">
            <a:avLst/>
          </a:prstGeom>
        </p:spPr>
      </p:pic>
    </p:spTree>
    <p:extLst>
      <p:ext uri="{BB962C8B-B14F-4D97-AF65-F5344CB8AC3E}">
        <p14:creationId xmlns:p14="http://schemas.microsoft.com/office/powerpoint/2010/main" val="29979669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B42E6-3119-11BB-5CBE-8E212B312B1A}"/>
              </a:ext>
            </a:extLst>
          </p:cNvPr>
          <p:cNvSpPr>
            <a:spLocks noGrp="1"/>
          </p:cNvSpPr>
          <p:nvPr>
            <p:ph type="title"/>
          </p:nvPr>
        </p:nvSpPr>
        <p:spPr>
          <a:xfrm>
            <a:off x="628650" y="365126"/>
            <a:ext cx="7886700" cy="857388"/>
          </a:xfrm>
        </p:spPr>
        <p:txBody>
          <a:bodyPr>
            <a:noAutofit/>
          </a:bodyPr>
          <a:lstStyle/>
          <a:p>
            <a:pPr algn="ctr"/>
            <a:r>
              <a:rPr lang="en-GB" sz="3200" dirty="0" err="1">
                <a:latin typeface="Arial" panose="020B0604020202020204" pitchFamily="34" charset="0"/>
                <a:cs typeface="Arial" panose="020B0604020202020204" pitchFamily="34" charset="0"/>
              </a:rPr>
              <a:t>Osgoi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tybiaethau</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Avoiding assumptions</a:t>
            </a:r>
          </a:p>
        </p:txBody>
      </p:sp>
      <p:sp>
        <p:nvSpPr>
          <p:cNvPr id="3" name="Content Placeholder 2">
            <a:extLst>
              <a:ext uri="{FF2B5EF4-FFF2-40B4-BE49-F238E27FC236}">
                <a16:creationId xmlns:a16="http://schemas.microsoft.com/office/drawing/2014/main" id="{7D40CD5E-B235-8AE5-FAA0-7D69A7612E06}"/>
              </a:ext>
            </a:extLst>
          </p:cNvPr>
          <p:cNvSpPr>
            <a:spLocks noGrp="1"/>
          </p:cNvSpPr>
          <p:nvPr>
            <p:ph sz="half" idx="1"/>
          </p:nvPr>
        </p:nvSpPr>
        <p:spPr>
          <a:xfrm>
            <a:off x="194872" y="1442434"/>
            <a:ext cx="4300928" cy="4578356"/>
          </a:xfrm>
        </p:spPr>
        <p:txBody>
          <a:bodyPr>
            <a:normAutofit fontScale="85000" lnSpcReduction="20000"/>
          </a:bodyPr>
          <a:lstStyle/>
          <a:p>
            <a:pPr marL="0" indent="0">
              <a:buNone/>
            </a:pPr>
            <a:r>
              <a:rPr lang="cy-GB" dirty="0">
                <a:latin typeface="Arial" panose="020B0604020202020204" pitchFamily="34" charset="0"/>
                <a:cs typeface="Arial" panose="020B0604020202020204" pitchFamily="34" charset="0"/>
              </a:rPr>
              <a:t>Gall yr un ymyrraeth gynhyrchu canlyniadau gwahanol iawn pan fo gan ddysgwr:</a:t>
            </a:r>
          </a:p>
          <a:p>
            <a:r>
              <a:rPr lang="cy-GB" dirty="0">
                <a:latin typeface="Arial" panose="020B0604020202020204" pitchFamily="34" charset="0"/>
                <a:cs typeface="Arial" panose="020B0604020202020204" pitchFamily="34" charset="0"/>
              </a:rPr>
              <a:t>Gorbryder;</a:t>
            </a:r>
          </a:p>
          <a:p>
            <a:r>
              <a:rPr lang="cy-GB" dirty="0">
                <a:latin typeface="Arial" panose="020B0604020202020204" pitchFamily="34" charset="0"/>
                <a:cs typeface="Arial" panose="020B0604020202020204" pitchFamily="34" charset="0"/>
              </a:rPr>
              <a:t>Hanes o drawma;</a:t>
            </a:r>
          </a:p>
          <a:p>
            <a:r>
              <a:rPr lang="cy-GB" dirty="0">
                <a:latin typeface="Arial" panose="020B0604020202020204" pitchFamily="34" charset="0"/>
                <a:cs typeface="Arial" panose="020B0604020202020204" pitchFamily="34" charset="0"/>
              </a:rPr>
              <a:t>Anhwylder Iaith Datblygiadol (DLD);</a:t>
            </a:r>
          </a:p>
          <a:p>
            <a:r>
              <a:rPr lang="cy-GB" dirty="0">
                <a:latin typeface="Arial" panose="020B0604020202020204" pitchFamily="34" charset="0"/>
                <a:cs typeface="Arial" panose="020B0604020202020204" pitchFamily="34" charset="0"/>
              </a:rPr>
              <a:t>ADHD;</a:t>
            </a:r>
          </a:p>
          <a:p>
            <a:r>
              <a:rPr lang="cy-GB" dirty="0">
                <a:latin typeface="Arial" panose="020B0604020202020204" pitchFamily="34" charset="0"/>
                <a:cs typeface="Arial" panose="020B0604020202020204" pitchFamily="34" charset="0"/>
              </a:rPr>
              <a:t>Dyslecsia;</a:t>
            </a:r>
          </a:p>
          <a:p>
            <a:r>
              <a:rPr lang="cy-GB" dirty="0">
                <a:latin typeface="Arial" panose="020B0604020202020204" pitchFamily="34" charset="0"/>
                <a:cs typeface="Arial" panose="020B0604020202020204" pitchFamily="34" charset="0"/>
              </a:rPr>
              <a:t>Anhwylder Cydsymud Datblygiadol (DCD);</a:t>
            </a:r>
          </a:p>
          <a:p>
            <a:r>
              <a:rPr lang="cy-GB" dirty="0">
                <a:latin typeface="Arial" panose="020B0604020202020204" pitchFamily="34" charset="0"/>
                <a:cs typeface="Arial" panose="020B0604020202020204" pitchFamily="34" charset="0"/>
              </a:rPr>
              <a:t>Anabledd dysgu.</a:t>
            </a:r>
          </a:p>
        </p:txBody>
      </p:sp>
      <p:sp>
        <p:nvSpPr>
          <p:cNvPr id="4" name="Content Placeholder 3">
            <a:extLst>
              <a:ext uri="{FF2B5EF4-FFF2-40B4-BE49-F238E27FC236}">
                <a16:creationId xmlns:a16="http://schemas.microsoft.com/office/drawing/2014/main" id="{12498197-088C-971D-D041-795AF5B7E99E}"/>
              </a:ext>
            </a:extLst>
          </p:cNvPr>
          <p:cNvSpPr>
            <a:spLocks noGrp="1"/>
          </p:cNvSpPr>
          <p:nvPr>
            <p:ph sz="half" idx="2"/>
          </p:nvPr>
        </p:nvSpPr>
        <p:spPr>
          <a:xfrm>
            <a:off x="4648200" y="1442434"/>
            <a:ext cx="4300928" cy="4578355"/>
          </a:xfrm>
        </p:spPr>
        <p:txBody>
          <a:bodyPr>
            <a:normAutofit fontScale="8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One intervention may produce very different outcomes when a learner has:</a:t>
            </a:r>
          </a:p>
          <a:p>
            <a:r>
              <a:rPr lang="en-GB" dirty="0">
                <a:solidFill>
                  <a:srgbClr val="0070C0"/>
                </a:solidFill>
                <a:latin typeface="Arial" panose="020B0604020202020204" pitchFamily="34" charset="0"/>
                <a:cs typeface="Arial" panose="020B0604020202020204" pitchFamily="34" charset="0"/>
              </a:rPr>
              <a:t>Anxiety;</a:t>
            </a:r>
          </a:p>
          <a:p>
            <a:r>
              <a:rPr lang="en-GB" dirty="0">
                <a:solidFill>
                  <a:srgbClr val="0070C0"/>
                </a:solidFill>
                <a:latin typeface="Arial" panose="020B0604020202020204" pitchFamily="34" charset="0"/>
                <a:cs typeface="Arial" panose="020B0604020202020204" pitchFamily="34" charset="0"/>
              </a:rPr>
              <a:t>Trauma history;</a:t>
            </a:r>
          </a:p>
          <a:p>
            <a:r>
              <a:rPr lang="en-GB" dirty="0">
                <a:solidFill>
                  <a:srgbClr val="0070C0"/>
                </a:solidFill>
                <a:latin typeface="Arial" panose="020B0604020202020204" pitchFamily="34" charset="0"/>
                <a:cs typeface="Arial" panose="020B0604020202020204" pitchFamily="34" charset="0"/>
              </a:rPr>
              <a:t>Developmental Language Disorder (DLD);</a:t>
            </a:r>
          </a:p>
          <a:p>
            <a:r>
              <a:rPr lang="en-GB" dirty="0">
                <a:solidFill>
                  <a:srgbClr val="0070C0"/>
                </a:solidFill>
                <a:latin typeface="Arial" panose="020B0604020202020204" pitchFamily="34" charset="0"/>
                <a:cs typeface="Arial" panose="020B0604020202020204" pitchFamily="34" charset="0"/>
              </a:rPr>
              <a:t>ADHD;</a:t>
            </a:r>
          </a:p>
          <a:p>
            <a:r>
              <a:rPr lang="en-GB" dirty="0">
                <a:solidFill>
                  <a:srgbClr val="0070C0"/>
                </a:solidFill>
                <a:latin typeface="Arial" panose="020B0604020202020204" pitchFamily="34" charset="0"/>
                <a:cs typeface="Arial" panose="020B0604020202020204" pitchFamily="34" charset="0"/>
              </a:rPr>
              <a:t>Dyslexia;</a:t>
            </a:r>
          </a:p>
          <a:p>
            <a:r>
              <a:rPr lang="en-GB" dirty="0">
                <a:solidFill>
                  <a:srgbClr val="0070C0"/>
                </a:solidFill>
                <a:latin typeface="Arial" panose="020B0604020202020204" pitchFamily="34" charset="0"/>
                <a:cs typeface="Arial" panose="020B0604020202020204" pitchFamily="34" charset="0"/>
              </a:rPr>
              <a:t>Developmental Coordination Disorder (DCD);</a:t>
            </a:r>
          </a:p>
          <a:p>
            <a:r>
              <a:rPr lang="en-GB" dirty="0">
                <a:solidFill>
                  <a:srgbClr val="0070C0"/>
                </a:solidFill>
                <a:latin typeface="Arial" panose="020B0604020202020204" pitchFamily="34" charset="0"/>
                <a:cs typeface="Arial" panose="020B0604020202020204" pitchFamily="34" charset="0"/>
              </a:rPr>
              <a:t>Learning disability.</a:t>
            </a:r>
          </a:p>
        </p:txBody>
      </p:sp>
    </p:spTree>
    <p:extLst>
      <p:ext uri="{BB962C8B-B14F-4D97-AF65-F5344CB8AC3E}">
        <p14:creationId xmlns:p14="http://schemas.microsoft.com/office/powerpoint/2010/main" val="3464893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4EC23-E833-D695-C36A-7DC52B341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672467-147F-BC3A-A513-466184837DB9}"/>
              </a:ext>
            </a:extLst>
          </p:cNvPr>
          <p:cNvSpPr>
            <a:spLocks noGrp="1"/>
          </p:cNvSpPr>
          <p:nvPr>
            <p:ph type="title"/>
          </p:nvPr>
        </p:nvSpPr>
        <p:spPr>
          <a:xfrm>
            <a:off x="628650" y="365126"/>
            <a:ext cx="7886700" cy="857388"/>
          </a:xfrm>
        </p:spPr>
        <p:txBody>
          <a:bodyPr>
            <a:noAutofit/>
          </a:bodyPr>
          <a:lstStyle/>
          <a:p>
            <a:pPr algn="ctr"/>
            <a:r>
              <a:rPr lang="en-GB" sz="3200" dirty="0">
                <a:latin typeface="Arial" panose="020B0604020202020204" pitchFamily="34" charset="0"/>
                <a:cs typeface="Arial" panose="020B0604020202020204" pitchFamily="34" charset="0"/>
              </a:rPr>
              <a:t>Neges </a:t>
            </a:r>
            <a:r>
              <a:rPr lang="en-GB" sz="3200" dirty="0" err="1">
                <a:latin typeface="Arial" panose="020B0604020202020204" pitchFamily="34" charset="0"/>
                <a:cs typeface="Arial" panose="020B0604020202020204" pitchFamily="34" charset="0"/>
              </a:rPr>
              <a:t>allweddol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Key message</a:t>
            </a:r>
          </a:p>
        </p:txBody>
      </p:sp>
      <p:pic>
        <p:nvPicPr>
          <p:cNvPr id="6" name="Content Placeholder 5">
            <a:extLst>
              <a:ext uri="{FF2B5EF4-FFF2-40B4-BE49-F238E27FC236}">
                <a16:creationId xmlns:a16="http://schemas.microsoft.com/office/drawing/2014/main" id="{4551C81E-4DA0-1CEB-6582-9A28A9126315}"/>
              </a:ext>
            </a:extLst>
          </p:cNvPr>
          <p:cNvPicPr>
            <a:picLocks noGrp="1" noChangeAspect="1"/>
          </p:cNvPicPr>
          <p:nvPr>
            <p:ph sz="half" idx="1"/>
          </p:nvPr>
        </p:nvPicPr>
        <p:blipFill>
          <a:blip r:embed="rId3"/>
          <a:stretch>
            <a:fillRect/>
          </a:stretch>
        </p:blipFill>
        <p:spPr>
          <a:xfrm>
            <a:off x="195263" y="1696064"/>
            <a:ext cx="4300537" cy="3628103"/>
          </a:xfrm>
          <a:prstGeom prst="rect">
            <a:avLst/>
          </a:prstGeom>
        </p:spPr>
      </p:pic>
      <p:sp>
        <p:nvSpPr>
          <p:cNvPr id="4" name="Content Placeholder 3">
            <a:extLst>
              <a:ext uri="{FF2B5EF4-FFF2-40B4-BE49-F238E27FC236}">
                <a16:creationId xmlns:a16="http://schemas.microsoft.com/office/drawing/2014/main" id="{7487DB04-4E4A-1E86-F4DF-A78020697254}"/>
              </a:ext>
            </a:extLst>
          </p:cNvPr>
          <p:cNvSpPr>
            <a:spLocks noGrp="1"/>
          </p:cNvSpPr>
          <p:nvPr>
            <p:ph sz="half" idx="2"/>
          </p:nvPr>
        </p:nvSpPr>
        <p:spPr>
          <a:xfrm>
            <a:off x="4648200" y="1442434"/>
            <a:ext cx="4300928" cy="4578355"/>
          </a:xfrm>
        </p:spPr>
        <p:txBody>
          <a:bodyPr>
            <a:normAutofit lnSpcReduction="10000"/>
          </a:bodyPr>
          <a:lstStyle/>
          <a:p>
            <a:pPr marL="0" indent="0">
              <a:buNone/>
            </a:pPr>
            <a:r>
              <a:rPr lang="cy-GB" noProof="0" dirty="0">
                <a:latin typeface="Arial" panose="020B0604020202020204" pitchFamily="34" charset="0"/>
                <a:cs typeface="Arial" panose="020B0604020202020204" pitchFamily="34" charset="0"/>
              </a:rPr>
              <a:t>Nid yw'r label "awtistiaeth" </a:t>
            </a:r>
            <a:r>
              <a:rPr lang="cy-GB" noProof="0" dirty="0" err="1">
                <a:latin typeface="Arial" panose="020B0604020202020204" pitchFamily="34" charset="0"/>
                <a:cs typeface="Arial" panose="020B0604020202020204" pitchFamily="34" charset="0"/>
              </a:rPr>
              <a:t>ynddo'i</a:t>
            </a:r>
            <a:r>
              <a:rPr lang="cy-GB" noProof="0" dirty="0">
                <a:latin typeface="Arial" panose="020B0604020202020204" pitchFamily="34" charset="0"/>
                <a:cs typeface="Arial" panose="020B0604020202020204" pitchFamily="34" charset="0"/>
              </a:rPr>
              <a:t> hun yn darparu digon o wybodaeth ar gyfer cynllunio ymyriadau.</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The label "autism" does not provide enough information for intervention planning.</a:t>
            </a:r>
          </a:p>
        </p:txBody>
      </p:sp>
      <p:sp>
        <p:nvSpPr>
          <p:cNvPr id="7" name="TextBox 6">
            <a:extLst>
              <a:ext uri="{FF2B5EF4-FFF2-40B4-BE49-F238E27FC236}">
                <a16:creationId xmlns:a16="http://schemas.microsoft.com/office/drawing/2014/main" id="{A6D461D8-F6C7-05D8-B782-910FCEA85085}"/>
              </a:ext>
            </a:extLst>
          </p:cNvPr>
          <p:cNvSpPr txBox="1"/>
          <p:nvPr/>
        </p:nvSpPr>
        <p:spPr>
          <a:xfrm>
            <a:off x="368710" y="5486400"/>
            <a:ext cx="2111155" cy="369332"/>
          </a:xfrm>
          <a:prstGeom prst="rect">
            <a:avLst/>
          </a:prstGeom>
          <a:noFill/>
        </p:spPr>
        <p:txBody>
          <a:bodyPr wrap="none" rtlCol="0">
            <a:spAutoFit/>
          </a:bodyPr>
          <a:lstStyle/>
          <a:p>
            <a:r>
              <a:rPr lang="en-GB" dirty="0"/>
              <a:t>(Source, Hiew, 2026)</a:t>
            </a:r>
          </a:p>
        </p:txBody>
      </p:sp>
    </p:spTree>
    <p:extLst>
      <p:ext uri="{BB962C8B-B14F-4D97-AF65-F5344CB8AC3E}">
        <p14:creationId xmlns:p14="http://schemas.microsoft.com/office/powerpoint/2010/main" val="42510635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4E2FAB-87E3-6A35-416F-D809D86A9B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1A84CE-3B8A-7EA8-3455-EC67DBBBDC14}"/>
              </a:ext>
            </a:extLst>
          </p:cNvPr>
          <p:cNvSpPr>
            <a:spLocks noGrp="1"/>
          </p:cNvSpPr>
          <p:nvPr>
            <p:ph type="title"/>
          </p:nvPr>
        </p:nvSpPr>
        <p:spPr>
          <a:xfrm>
            <a:off x="628650" y="365126"/>
            <a:ext cx="7886700" cy="814746"/>
          </a:xfrm>
        </p:spPr>
        <p:txBody>
          <a:bodyPr>
            <a:noAutofit/>
          </a:bodyPr>
          <a:lstStyle/>
          <a:p>
            <a:pPr algn="ctr"/>
            <a:r>
              <a:rPr lang="en-GB" sz="3200" dirty="0">
                <a:latin typeface="Arial" panose="020B0604020202020204" pitchFamily="34" charset="0"/>
                <a:cs typeface="Arial" panose="020B0604020202020204" pitchFamily="34" charset="0"/>
              </a:rPr>
              <a:t>Pam Mae </a:t>
            </a:r>
            <a:r>
              <a:rPr lang="en-GB" sz="3200" dirty="0" err="1">
                <a:latin typeface="Arial" panose="020B0604020202020204" pitchFamily="34" charset="0"/>
                <a:cs typeface="Arial" panose="020B0604020202020204" pitchFamily="34" charset="0"/>
              </a:rPr>
              <a:t>Cyflyrau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sy'n</a:t>
            </a:r>
            <a:r>
              <a:rPr lang="en-GB" sz="3200" dirty="0">
                <a:latin typeface="Arial" panose="020B0604020202020204" pitchFamily="34" charset="0"/>
                <a:cs typeface="Arial" panose="020B0604020202020204" pitchFamily="34" charset="0"/>
              </a:rPr>
              <a:t> Cyd-</a:t>
            </a:r>
            <a:r>
              <a:rPr lang="en-GB" sz="3200" dirty="0" err="1">
                <a:latin typeface="Arial" panose="020B0604020202020204" pitchFamily="34" charset="0"/>
                <a:cs typeface="Arial" panose="020B0604020202020204" pitchFamily="34" charset="0"/>
              </a:rPr>
              <a:t>ddigwydd</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Bwysig</a:t>
            </a:r>
            <a:endParaRPr lang="en-GB" sz="32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0B3AD2A-08D5-8477-2B95-98DD88ED5579}"/>
              </a:ext>
            </a:extLst>
          </p:cNvPr>
          <p:cNvSpPr>
            <a:spLocks noGrp="1"/>
          </p:cNvSpPr>
          <p:nvPr>
            <p:ph idx="1"/>
          </p:nvPr>
        </p:nvSpPr>
        <p:spPr/>
        <p:txBody>
          <a:bodyPr>
            <a:normAutofit/>
          </a:bodyPr>
          <a:lstStyle/>
          <a:p>
            <a:pPr marL="0" indent="0">
              <a:buNone/>
            </a:pPr>
            <a:r>
              <a:rPr lang="cy-GB" dirty="0">
                <a:latin typeface="Arial" panose="020B0604020202020204" pitchFamily="34" charset="0"/>
                <a:cs typeface="Arial" panose="020B0604020202020204" pitchFamily="34" charset="0"/>
              </a:rPr>
              <a:t>.</a:t>
            </a:r>
          </a:p>
        </p:txBody>
      </p:sp>
      <p:graphicFrame>
        <p:nvGraphicFramePr>
          <p:cNvPr id="5" name="Table 4">
            <a:extLst>
              <a:ext uri="{FF2B5EF4-FFF2-40B4-BE49-F238E27FC236}">
                <a16:creationId xmlns:a16="http://schemas.microsoft.com/office/drawing/2014/main" id="{10E68B64-FBA6-5935-A2EB-8ED67B11325E}"/>
              </a:ext>
            </a:extLst>
          </p:cNvPr>
          <p:cNvGraphicFramePr>
            <a:graphicFrameLocks noGrp="1"/>
          </p:cNvGraphicFramePr>
          <p:nvPr>
            <p:extLst>
              <p:ext uri="{D42A27DB-BD31-4B8C-83A1-F6EECF244321}">
                <p14:modId xmlns:p14="http://schemas.microsoft.com/office/powerpoint/2010/main" val="1862954407"/>
              </p:ext>
            </p:extLst>
          </p:nvPr>
        </p:nvGraphicFramePr>
        <p:xfrm>
          <a:off x="914400" y="1563329"/>
          <a:ext cx="7886700" cy="4526653"/>
        </p:xfrm>
        <a:graphic>
          <a:graphicData uri="http://schemas.openxmlformats.org/drawingml/2006/table">
            <a:tbl>
              <a:tblPr firstRow="1" bandRow="1">
                <a:tableStyleId>{5C22544A-7EE6-4342-B048-85BDC9FD1C3A}</a:tableStyleId>
              </a:tblPr>
              <a:tblGrid>
                <a:gridCol w="3125906">
                  <a:extLst>
                    <a:ext uri="{9D8B030D-6E8A-4147-A177-3AD203B41FA5}">
                      <a16:colId xmlns:a16="http://schemas.microsoft.com/office/drawing/2014/main" val="2188826644"/>
                    </a:ext>
                  </a:extLst>
                </a:gridCol>
                <a:gridCol w="4760794">
                  <a:extLst>
                    <a:ext uri="{9D8B030D-6E8A-4147-A177-3AD203B41FA5}">
                      <a16:colId xmlns:a16="http://schemas.microsoft.com/office/drawing/2014/main" val="715474550"/>
                    </a:ext>
                  </a:extLst>
                </a:gridCol>
              </a:tblGrid>
              <a:tr h="529099">
                <a:tc>
                  <a:txBody>
                    <a:bodyPr/>
                    <a:lstStyle/>
                    <a:p>
                      <a:pPr algn="ctr"/>
                      <a:r>
                        <a:rPr lang="cy-GB" sz="2400" noProof="0" dirty="0">
                          <a:latin typeface="Arial" panose="020B0604020202020204" pitchFamily="34" charset="0"/>
                          <a:cs typeface="Arial" panose="020B0604020202020204" pitchFamily="34" charset="0"/>
                        </a:rPr>
                        <a:t>Cyflwr</a:t>
                      </a:r>
                    </a:p>
                  </a:txBody>
                  <a:tcPr/>
                </a:tc>
                <a:tc>
                  <a:txBody>
                    <a:bodyPr/>
                    <a:lstStyle/>
                    <a:p>
                      <a:pPr algn="ctr"/>
                      <a:r>
                        <a:rPr lang="cy-GB" sz="2400" noProof="0" dirty="0">
                          <a:latin typeface="Arial" panose="020B0604020202020204" pitchFamily="34" charset="0"/>
                          <a:cs typeface="Arial" panose="020B0604020202020204" pitchFamily="34" charset="0"/>
                        </a:rPr>
                        <a:t>Effaith Bosibl</a:t>
                      </a:r>
                    </a:p>
                  </a:txBody>
                  <a:tcPr/>
                </a:tc>
                <a:extLst>
                  <a:ext uri="{0D108BD9-81ED-4DB2-BD59-A6C34878D82A}">
                    <a16:rowId xmlns:a16="http://schemas.microsoft.com/office/drawing/2014/main" val="1779110653"/>
                  </a:ext>
                </a:extLst>
              </a:tr>
              <a:tr h="529099">
                <a:tc>
                  <a:txBody>
                    <a:bodyPr/>
                    <a:lstStyle/>
                    <a:p>
                      <a:r>
                        <a:rPr lang="cy-GB" sz="2400" noProof="0" dirty="0" err="1">
                          <a:latin typeface="Arial" panose="020B0604020202020204" pitchFamily="34" charset="0"/>
                          <a:cs typeface="Arial" panose="020B0604020202020204" pitchFamily="34" charset="0"/>
                        </a:rPr>
                        <a:t>Gorbryder</a:t>
                      </a:r>
                      <a:endParaRPr lang="cy-GB" sz="2400" noProof="0" dirty="0">
                        <a:latin typeface="Arial" panose="020B0604020202020204" pitchFamily="34" charset="0"/>
                        <a:cs typeface="Arial" panose="020B0604020202020204" pitchFamily="34" charset="0"/>
                      </a:endParaRPr>
                    </a:p>
                  </a:txBody>
                  <a:tcPr/>
                </a:tc>
                <a:tc>
                  <a:txBody>
                    <a:bodyPr/>
                    <a:lstStyle/>
                    <a:p>
                      <a:r>
                        <a:rPr lang="cy-GB" sz="2400" noProof="0" dirty="0">
                          <a:latin typeface="Arial" panose="020B0604020202020204" pitchFamily="34" charset="0"/>
                          <a:cs typeface="Arial" panose="020B0604020202020204" pitchFamily="34" charset="0"/>
                        </a:rPr>
                        <a:t>Osgoi, pryder ac ansicrwydd</a:t>
                      </a:r>
                    </a:p>
                  </a:txBody>
                  <a:tcPr/>
                </a:tc>
                <a:extLst>
                  <a:ext uri="{0D108BD9-81ED-4DB2-BD59-A6C34878D82A}">
                    <a16:rowId xmlns:a16="http://schemas.microsoft.com/office/drawing/2014/main" val="1225206172"/>
                  </a:ext>
                </a:extLst>
              </a:tr>
              <a:tr h="529099">
                <a:tc>
                  <a:txBody>
                    <a:bodyPr/>
                    <a:lstStyle/>
                    <a:p>
                      <a:r>
                        <a:rPr lang="cy-GB" sz="2400" noProof="0" dirty="0">
                          <a:latin typeface="Arial" panose="020B0604020202020204" pitchFamily="34" charset="0"/>
                          <a:cs typeface="Arial" panose="020B0604020202020204" pitchFamily="34" charset="0"/>
                        </a:rPr>
                        <a:t>Trawma</a:t>
                      </a:r>
                    </a:p>
                  </a:txBody>
                  <a:tcPr/>
                </a:tc>
                <a:tc>
                  <a:txBody>
                    <a:bodyPr/>
                    <a:lstStyle/>
                    <a:p>
                      <a:r>
                        <a:rPr lang="cy-GB" sz="2400" noProof="0" dirty="0">
                          <a:latin typeface="Arial" panose="020B0604020202020204" pitchFamily="34" charset="0"/>
                          <a:cs typeface="Arial" panose="020B0604020202020204" pitchFamily="34" charset="0"/>
                        </a:rPr>
                        <a:t>Gwyliadwriaeth ormodol a gofid emosiynol</a:t>
                      </a:r>
                    </a:p>
                  </a:txBody>
                  <a:tcPr/>
                </a:tc>
                <a:extLst>
                  <a:ext uri="{0D108BD9-81ED-4DB2-BD59-A6C34878D82A}">
                    <a16:rowId xmlns:a16="http://schemas.microsoft.com/office/drawing/2014/main" val="3741376749"/>
                  </a:ext>
                </a:extLst>
              </a:tr>
              <a:tr h="529099">
                <a:tc>
                  <a:txBody>
                    <a:bodyPr/>
                    <a:lstStyle/>
                    <a:p>
                      <a:r>
                        <a:rPr lang="cy-GB" sz="2400" noProof="0" dirty="0">
                          <a:latin typeface="Arial" panose="020B0604020202020204" pitchFamily="34" charset="0"/>
                          <a:cs typeface="Arial" panose="020B0604020202020204" pitchFamily="34" charset="0"/>
                        </a:rPr>
                        <a:t>DLD</a:t>
                      </a:r>
                    </a:p>
                  </a:txBody>
                  <a:tcPr/>
                </a:tc>
                <a:tc>
                  <a:txBody>
                    <a:bodyPr/>
                    <a:lstStyle/>
                    <a:p>
                      <a:r>
                        <a:rPr lang="cy-GB" sz="2400" noProof="0" dirty="0">
                          <a:latin typeface="Arial" panose="020B0604020202020204" pitchFamily="34" charset="0"/>
                          <a:cs typeface="Arial" panose="020B0604020202020204" pitchFamily="34" charset="0"/>
                        </a:rPr>
                        <a:t>Deall iaith lafar</a:t>
                      </a:r>
                    </a:p>
                  </a:txBody>
                  <a:tcPr/>
                </a:tc>
                <a:extLst>
                  <a:ext uri="{0D108BD9-81ED-4DB2-BD59-A6C34878D82A}">
                    <a16:rowId xmlns:a16="http://schemas.microsoft.com/office/drawing/2014/main" val="755215402"/>
                  </a:ext>
                </a:extLst>
              </a:tr>
              <a:tr h="529099">
                <a:tc>
                  <a:txBody>
                    <a:bodyPr/>
                    <a:lstStyle/>
                    <a:p>
                      <a:r>
                        <a:rPr lang="cy-GB" sz="2400" noProof="0" dirty="0">
                          <a:latin typeface="Arial" panose="020B0604020202020204" pitchFamily="34" charset="0"/>
                          <a:cs typeface="Arial" panose="020B0604020202020204" pitchFamily="34" charset="0"/>
                        </a:rPr>
                        <a:t>ADHD</a:t>
                      </a:r>
                    </a:p>
                  </a:txBody>
                  <a:tcPr/>
                </a:tc>
                <a:tc>
                  <a:txBody>
                    <a:bodyPr/>
                    <a:lstStyle/>
                    <a:p>
                      <a:r>
                        <a:rPr lang="cy-GB" sz="2400" noProof="0" dirty="0">
                          <a:latin typeface="Arial" panose="020B0604020202020204" pitchFamily="34" charset="0"/>
                          <a:cs typeface="Arial" panose="020B0604020202020204" pitchFamily="34" charset="0"/>
                        </a:rPr>
                        <a:t>Sylw a </a:t>
                      </a:r>
                      <a:r>
                        <a:rPr lang="cy-GB" sz="2400" noProof="0" dirty="0" err="1">
                          <a:latin typeface="Arial" panose="020B0604020202020204" pitchFamily="34" charset="0"/>
                          <a:cs typeface="Arial" panose="020B0604020202020204" pitchFamily="34" charset="0"/>
                        </a:rPr>
                        <a:t>hunanreoleiddio</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77097806"/>
                  </a:ext>
                </a:extLst>
              </a:tr>
              <a:tr h="529099">
                <a:tc>
                  <a:txBody>
                    <a:bodyPr/>
                    <a:lstStyle/>
                    <a:p>
                      <a:r>
                        <a:rPr lang="cy-GB" sz="2400" noProof="0" dirty="0">
                          <a:latin typeface="Arial" panose="020B0604020202020204" pitchFamily="34" charset="0"/>
                          <a:cs typeface="Arial" panose="020B0604020202020204" pitchFamily="34" charset="0"/>
                        </a:rPr>
                        <a:t>Dyslecsia</a:t>
                      </a:r>
                    </a:p>
                  </a:txBody>
                  <a:tcPr/>
                </a:tc>
                <a:tc>
                  <a:txBody>
                    <a:bodyPr/>
                    <a:lstStyle/>
                    <a:p>
                      <a:r>
                        <a:rPr lang="cy-GB" sz="2400" noProof="0" dirty="0">
                          <a:latin typeface="Arial" panose="020B0604020202020204" pitchFamily="34" charset="0"/>
                          <a:cs typeface="Arial" panose="020B0604020202020204" pitchFamily="34" charset="0"/>
                        </a:rPr>
                        <a:t>Tasgau llythrennedd</a:t>
                      </a:r>
                    </a:p>
                  </a:txBody>
                  <a:tcPr/>
                </a:tc>
                <a:extLst>
                  <a:ext uri="{0D108BD9-81ED-4DB2-BD59-A6C34878D82A}">
                    <a16:rowId xmlns:a16="http://schemas.microsoft.com/office/drawing/2014/main" val="3265086979"/>
                  </a:ext>
                </a:extLst>
              </a:tr>
              <a:tr h="529099">
                <a:tc>
                  <a:txBody>
                    <a:bodyPr/>
                    <a:lstStyle/>
                    <a:p>
                      <a:r>
                        <a:rPr lang="cy-GB" sz="2400" noProof="0" dirty="0">
                          <a:latin typeface="Arial" panose="020B0604020202020204" pitchFamily="34" charset="0"/>
                          <a:cs typeface="Arial" panose="020B0604020202020204" pitchFamily="34" charset="0"/>
                        </a:rPr>
                        <a:t>DCD</a:t>
                      </a:r>
                    </a:p>
                  </a:txBody>
                  <a:tcPr/>
                </a:tc>
                <a:tc>
                  <a:txBody>
                    <a:bodyPr/>
                    <a:lstStyle/>
                    <a:p>
                      <a:r>
                        <a:rPr lang="cy-GB" sz="2400" noProof="0" dirty="0">
                          <a:latin typeface="Arial" panose="020B0604020202020204" pitchFamily="34" charset="0"/>
                          <a:cs typeface="Arial" panose="020B0604020202020204" pitchFamily="34" charset="0"/>
                        </a:rPr>
                        <a:t>Trefnu a sgiliau modur</a:t>
                      </a:r>
                    </a:p>
                  </a:txBody>
                  <a:tcPr/>
                </a:tc>
                <a:extLst>
                  <a:ext uri="{0D108BD9-81ED-4DB2-BD59-A6C34878D82A}">
                    <a16:rowId xmlns:a16="http://schemas.microsoft.com/office/drawing/2014/main" val="782269319"/>
                  </a:ext>
                </a:extLst>
              </a:tr>
              <a:tr h="529099">
                <a:tc>
                  <a:txBody>
                    <a:bodyPr/>
                    <a:lstStyle/>
                    <a:p>
                      <a:r>
                        <a:rPr lang="cy-GB" sz="2400" noProof="0" dirty="0">
                          <a:latin typeface="Arial" panose="020B0604020202020204" pitchFamily="34" charset="0"/>
                          <a:cs typeface="Arial" panose="020B0604020202020204" pitchFamily="34" charset="0"/>
                        </a:rPr>
                        <a:t>Anabledd dysgu</a:t>
                      </a:r>
                    </a:p>
                  </a:txBody>
                  <a:tcPr/>
                </a:tc>
                <a:tc>
                  <a:txBody>
                    <a:bodyPr/>
                    <a:lstStyle/>
                    <a:p>
                      <a:r>
                        <a:rPr lang="cy-GB" sz="2400" noProof="0" dirty="0">
                          <a:latin typeface="Arial" panose="020B0604020202020204" pitchFamily="34" charset="0"/>
                          <a:cs typeface="Arial" panose="020B0604020202020204" pitchFamily="34" charset="0"/>
                        </a:rPr>
                        <a:t>Prosesu a deall gwybodaeth</a:t>
                      </a:r>
                    </a:p>
                  </a:txBody>
                  <a:tcPr/>
                </a:tc>
                <a:extLst>
                  <a:ext uri="{0D108BD9-81ED-4DB2-BD59-A6C34878D82A}">
                    <a16:rowId xmlns:a16="http://schemas.microsoft.com/office/drawing/2014/main" val="3381917695"/>
                  </a:ext>
                </a:extLst>
              </a:tr>
            </a:tbl>
          </a:graphicData>
        </a:graphic>
      </p:graphicFrame>
    </p:spTree>
    <p:extLst>
      <p:ext uri="{BB962C8B-B14F-4D97-AF65-F5344CB8AC3E}">
        <p14:creationId xmlns:p14="http://schemas.microsoft.com/office/powerpoint/2010/main" val="39080755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76D6A5-37BB-E92A-D85B-835C30ECEC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B6CDBA-2A29-5BCB-BE37-8F2162158A5A}"/>
              </a:ext>
            </a:extLst>
          </p:cNvPr>
          <p:cNvSpPr>
            <a:spLocks noGrp="1"/>
          </p:cNvSpPr>
          <p:nvPr>
            <p:ph type="title"/>
          </p:nvPr>
        </p:nvSpPr>
        <p:spPr>
          <a:xfrm>
            <a:off x="628650" y="365126"/>
            <a:ext cx="7886700" cy="814746"/>
          </a:xfrm>
        </p:spPr>
        <p:txBody>
          <a:bodyPr>
            <a:noAutofit/>
          </a:bodyPr>
          <a:lstStyle/>
          <a:p>
            <a:pPr algn="ctr"/>
            <a:r>
              <a:rPr lang="en-GB" sz="3200" dirty="0">
                <a:solidFill>
                  <a:srgbClr val="0070C0"/>
                </a:solidFill>
                <a:latin typeface="Arial" panose="020B0604020202020204" pitchFamily="34" charset="0"/>
                <a:cs typeface="Arial" panose="020B0604020202020204" pitchFamily="34" charset="0"/>
              </a:rPr>
              <a:t>Why Co-occurring Conditions Matter</a:t>
            </a:r>
          </a:p>
        </p:txBody>
      </p:sp>
      <p:sp>
        <p:nvSpPr>
          <p:cNvPr id="3" name="Content Placeholder 2">
            <a:extLst>
              <a:ext uri="{FF2B5EF4-FFF2-40B4-BE49-F238E27FC236}">
                <a16:creationId xmlns:a16="http://schemas.microsoft.com/office/drawing/2014/main" id="{FD0A5812-A0BB-6C74-3F34-23771DA3AC59}"/>
              </a:ext>
            </a:extLst>
          </p:cNvPr>
          <p:cNvSpPr>
            <a:spLocks noGrp="1"/>
          </p:cNvSpPr>
          <p:nvPr>
            <p:ph idx="1"/>
          </p:nvPr>
        </p:nvSpPr>
        <p:spPr/>
        <p:txBody>
          <a:bodyPr>
            <a:normAutofit/>
          </a:bodyPr>
          <a:lstStyle/>
          <a:p>
            <a:pPr marL="0" indent="0">
              <a:buNone/>
            </a:pPr>
            <a:r>
              <a:rPr lang="cy-GB" dirty="0">
                <a:latin typeface="Arial" panose="020B0604020202020204" pitchFamily="34" charset="0"/>
                <a:cs typeface="Arial" panose="020B0604020202020204" pitchFamily="34" charset="0"/>
              </a:rPr>
              <a:t>.</a:t>
            </a:r>
          </a:p>
        </p:txBody>
      </p:sp>
      <p:graphicFrame>
        <p:nvGraphicFramePr>
          <p:cNvPr id="5" name="Table 4">
            <a:extLst>
              <a:ext uri="{FF2B5EF4-FFF2-40B4-BE49-F238E27FC236}">
                <a16:creationId xmlns:a16="http://schemas.microsoft.com/office/drawing/2014/main" id="{FC7EE246-8D15-8650-177C-78300B5B63BE}"/>
              </a:ext>
            </a:extLst>
          </p:cNvPr>
          <p:cNvGraphicFramePr>
            <a:graphicFrameLocks noGrp="1"/>
          </p:cNvGraphicFramePr>
          <p:nvPr>
            <p:extLst>
              <p:ext uri="{D42A27DB-BD31-4B8C-83A1-F6EECF244321}">
                <p14:modId xmlns:p14="http://schemas.microsoft.com/office/powerpoint/2010/main" val="3558247833"/>
              </p:ext>
            </p:extLst>
          </p:nvPr>
        </p:nvGraphicFramePr>
        <p:xfrm>
          <a:off x="486697" y="1179872"/>
          <a:ext cx="8314403" cy="5203970"/>
        </p:xfrm>
        <a:graphic>
          <a:graphicData uri="http://schemas.openxmlformats.org/drawingml/2006/table">
            <a:tbl>
              <a:tblPr firstRow="1" bandRow="1">
                <a:tableStyleId>{5C22544A-7EE6-4342-B048-85BDC9FD1C3A}</a:tableStyleId>
              </a:tblPr>
              <a:tblGrid>
                <a:gridCol w="2964426">
                  <a:extLst>
                    <a:ext uri="{9D8B030D-6E8A-4147-A177-3AD203B41FA5}">
                      <a16:colId xmlns:a16="http://schemas.microsoft.com/office/drawing/2014/main" val="2188826644"/>
                    </a:ext>
                  </a:extLst>
                </a:gridCol>
                <a:gridCol w="5349977">
                  <a:extLst>
                    <a:ext uri="{9D8B030D-6E8A-4147-A177-3AD203B41FA5}">
                      <a16:colId xmlns:a16="http://schemas.microsoft.com/office/drawing/2014/main" val="715474550"/>
                    </a:ext>
                  </a:extLst>
                </a:gridCol>
              </a:tblGrid>
              <a:tr h="571187">
                <a:tc>
                  <a:txBody>
                    <a:bodyPr/>
                    <a:lstStyle/>
                    <a:p>
                      <a:pPr algn="ctr"/>
                      <a:r>
                        <a:rPr lang="cy-GB" sz="2400" noProof="0" dirty="0">
                          <a:latin typeface="Arial" panose="020B0604020202020204" pitchFamily="34" charset="0"/>
                          <a:cs typeface="Arial" panose="020B0604020202020204" pitchFamily="34" charset="0"/>
                        </a:rPr>
                        <a:t>Condition</a:t>
                      </a:r>
                    </a:p>
                  </a:txBody>
                  <a:tcPr/>
                </a:tc>
                <a:tc>
                  <a:txBody>
                    <a:bodyPr/>
                    <a:lstStyle/>
                    <a:p>
                      <a:pPr algn="ctr"/>
                      <a:r>
                        <a:rPr lang="cy-GB" sz="2400" noProof="0" dirty="0" err="1">
                          <a:latin typeface="Arial" panose="020B0604020202020204" pitchFamily="34" charset="0"/>
                          <a:cs typeface="Arial" panose="020B0604020202020204" pitchFamily="34" charset="0"/>
                        </a:rPr>
                        <a:t>Possible</a:t>
                      </a:r>
                      <a:r>
                        <a:rPr lang="cy-GB" sz="2400" noProof="0" dirty="0">
                          <a:latin typeface="Arial" panose="020B0604020202020204" pitchFamily="34" charset="0"/>
                          <a:cs typeface="Arial" panose="020B0604020202020204" pitchFamily="34" charset="0"/>
                        </a:rPr>
                        <a:t> </a:t>
                      </a:r>
                      <a:r>
                        <a:rPr lang="cy-GB" sz="2400" noProof="0" dirty="0" err="1">
                          <a:latin typeface="Arial" panose="020B0604020202020204" pitchFamily="34" charset="0"/>
                          <a:cs typeface="Arial" panose="020B0604020202020204" pitchFamily="34" charset="0"/>
                        </a:rPr>
                        <a:t>Impact</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79110653"/>
                  </a:ext>
                </a:extLst>
              </a:tr>
              <a:tr h="571187">
                <a:tc>
                  <a:txBody>
                    <a:bodyPr/>
                    <a:lstStyle/>
                    <a:p>
                      <a:r>
                        <a:rPr lang="en-GB" sz="2400" noProof="0" dirty="0">
                          <a:latin typeface="Arial" panose="020B0604020202020204" pitchFamily="34" charset="0"/>
                          <a:cs typeface="Arial" panose="020B0604020202020204" pitchFamily="34" charset="0"/>
                        </a:rPr>
                        <a:t>Anxiety</a:t>
                      </a:r>
                      <a:endParaRPr lang="cy-GB" sz="2400" noProof="0" dirty="0">
                        <a:latin typeface="Arial" panose="020B0604020202020204" pitchFamily="34" charset="0"/>
                        <a:cs typeface="Arial" panose="020B0604020202020204" pitchFamily="34" charset="0"/>
                      </a:endParaRPr>
                    </a:p>
                  </a:txBody>
                  <a:tcPr/>
                </a:tc>
                <a:tc>
                  <a:txBody>
                    <a:bodyPr/>
                    <a:lstStyle/>
                    <a:p>
                      <a:r>
                        <a:rPr lang="en-GB" sz="2400" noProof="0" dirty="0">
                          <a:latin typeface="Arial" panose="020B0604020202020204" pitchFamily="34" charset="0"/>
                          <a:cs typeface="Arial" panose="020B0604020202020204" pitchFamily="34" charset="0"/>
                        </a:rPr>
                        <a:t> Avoidance, worry, uncertainty</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25206172"/>
                  </a:ext>
                </a:extLst>
              </a:tr>
              <a:tr h="888424">
                <a:tc>
                  <a:txBody>
                    <a:bodyPr/>
                    <a:lstStyle/>
                    <a:p>
                      <a:r>
                        <a:rPr lang="en-GB" sz="2400" noProof="0" dirty="0">
                          <a:latin typeface="Arial" panose="020B0604020202020204" pitchFamily="34" charset="0"/>
                          <a:cs typeface="Arial" panose="020B0604020202020204" pitchFamily="34" charset="0"/>
                        </a:rPr>
                        <a:t>Trauma</a:t>
                      </a:r>
                      <a:endParaRPr lang="cy-GB" sz="2400" noProof="0" dirty="0">
                        <a:latin typeface="Arial" panose="020B0604020202020204" pitchFamily="34" charset="0"/>
                        <a:cs typeface="Arial" panose="020B0604020202020204" pitchFamily="34" charset="0"/>
                      </a:endParaRPr>
                    </a:p>
                  </a:txBody>
                  <a:tcPr/>
                </a:tc>
                <a:tc>
                  <a:txBody>
                    <a:bodyPr/>
                    <a:lstStyle/>
                    <a:p>
                      <a:r>
                        <a:rPr lang="en-GB" sz="2400" noProof="0" dirty="0">
                          <a:latin typeface="Arial" panose="020B0604020202020204" pitchFamily="34" charset="0"/>
                          <a:cs typeface="Arial" panose="020B0604020202020204" pitchFamily="34" charset="0"/>
                        </a:rPr>
                        <a:t> Hypervigilance, distrust, emotional distress</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41376749"/>
                  </a:ext>
                </a:extLst>
              </a:tr>
              <a:tr h="571187">
                <a:tc>
                  <a:txBody>
                    <a:bodyPr/>
                    <a:lstStyle/>
                    <a:p>
                      <a:r>
                        <a:rPr lang="cy-GB" sz="2400" noProof="0" dirty="0">
                          <a:latin typeface="Arial" panose="020B0604020202020204" pitchFamily="34" charset="0"/>
                          <a:cs typeface="Arial" panose="020B0604020202020204" pitchFamily="34" charset="0"/>
                        </a:rPr>
                        <a:t>DLD</a:t>
                      </a:r>
                    </a:p>
                  </a:txBody>
                  <a:tcPr/>
                </a:tc>
                <a:tc>
                  <a:txBody>
                    <a:bodyPr/>
                    <a:lstStyle/>
                    <a:p>
                      <a:r>
                        <a:rPr lang="en-GB" sz="2400" noProof="0" dirty="0">
                          <a:latin typeface="Arial" panose="020B0604020202020204" pitchFamily="34" charset="0"/>
                          <a:cs typeface="Arial" panose="020B0604020202020204" pitchFamily="34" charset="0"/>
                        </a:rPr>
                        <a:t> Understanding spoken language</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55215402"/>
                  </a:ext>
                </a:extLst>
              </a:tr>
              <a:tr h="571187">
                <a:tc>
                  <a:txBody>
                    <a:bodyPr/>
                    <a:lstStyle/>
                    <a:p>
                      <a:r>
                        <a:rPr lang="cy-GB" sz="2400" noProof="0" dirty="0">
                          <a:latin typeface="Arial" panose="020B0604020202020204" pitchFamily="34" charset="0"/>
                          <a:cs typeface="Arial" panose="020B0604020202020204" pitchFamily="34" charset="0"/>
                        </a:rPr>
                        <a:t>ADHD</a:t>
                      </a:r>
                    </a:p>
                  </a:txBody>
                  <a:tcPr/>
                </a:tc>
                <a:tc>
                  <a:txBody>
                    <a:bodyPr/>
                    <a:lstStyle/>
                    <a:p>
                      <a:r>
                        <a:rPr lang="en-GB" sz="2400" noProof="0" dirty="0">
                          <a:latin typeface="Arial" panose="020B0604020202020204" pitchFamily="34" charset="0"/>
                          <a:cs typeface="Arial" panose="020B0604020202020204" pitchFamily="34" charset="0"/>
                        </a:rPr>
                        <a:t> Attention and self-regulation</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77097806"/>
                  </a:ext>
                </a:extLst>
              </a:tr>
              <a:tr h="571187">
                <a:tc>
                  <a:txBody>
                    <a:bodyPr/>
                    <a:lstStyle/>
                    <a:p>
                      <a:r>
                        <a:rPr lang="en-GB" sz="2400" noProof="0" dirty="0">
                          <a:latin typeface="Arial" panose="020B0604020202020204" pitchFamily="34" charset="0"/>
                          <a:cs typeface="Arial" panose="020B0604020202020204" pitchFamily="34" charset="0"/>
                        </a:rPr>
                        <a:t>Dyslexia</a:t>
                      </a:r>
                      <a:endParaRPr lang="cy-GB" sz="2400" noProof="0" dirty="0">
                        <a:latin typeface="Arial" panose="020B0604020202020204" pitchFamily="34" charset="0"/>
                        <a:cs typeface="Arial" panose="020B0604020202020204" pitchFamily="34" charset="0"/>
                      </a:endParaRPr>
                    </a:p>
                  </a:txBody>
                  <a:tcPr/>
                </a:tc>
                <a:tc>
                  <a:txBody>
                    <a:bodyPr/>
                    <a:lstStyle/>
                    <a:p>
                      <a:r>
                        <a:rPr lang="en-GB" sz="2400" noProof="0" dirty="0">
                          <a:latin typeface="Arial" panose="020B0604020202020204" pitchFamily="34" charset="0"/>
                          <a:cs typeface="Arial" panose="020B0604020202020204" pitchFamily="34" charset="0"/>
                        </a:rPr>
                        <a:t> Literacy-related tasks</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5086979"/>
                  </a:ext>
                </a:extLst>
              </a:tr>
              <a:tr h="571187">
                <a:tc>
                  <a:txBody>
                    <a:bodyPr/>
                    <a:lstStyle/>
                    <a:p>
                      <a:r>
                        <a:rPr lang="cy-GB" sz="2400" noProof="0" dirty="0">
                          <a:latin typeface="Arial" panose="020B0604020202020204" pitchFamily="34" charset="0"/>
                          <a:cs typeface="Arial" panose="020B0604020202020204" pitchFamily="34" charset="0"/>
                        </a:rPr>
                        <a:t>DCD</a:t>
                      </a:r>
                    </a:p>
                  </a:txBody>
                  <a:tcPr/>
                </a:tc>
                <a:tc>
                  <a:txBody>
                    <a:bodyPr/>
                    <a:lstStyle/>
                    <a:p>
                      <a:r>
                        <a:rPr lang="en-GB" sz="2400" noProof="0" dirty="0">
                          <a:latin typeface="Arial" panose="020B0604020202020204" pitchFamily="34" charset="0"/>
                          <a:cs typeface="Arial" panose="020B0604020202020204" pitchFamily="34" charset="0"/>
                        </a:rPr>
                        <a:t> Organisation and motor skills</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82269319"/>
                  </a:ext>
                </a:extLst>
              </a:tr>
              <a:tr h="888424">
                <a:tc>
                  <a:txBody>
                    <a:bodyPr/>
                    <a:lstStyle/>
                    <a:p>
                      <a:r>
                        <a:rPr lang="en-GB" sz="2400" noProof="0" dirty="0">
                          <a:latin typeface="Arial" panose="020B0604020202020204" pitchFamily="34" charset="0"/>
                          <a:cs typeface="Arial" panose="020B0604020202020204" pitchFamily="34" charset="0"/>
                        </a:rPr>
                        <a:t>Learning disability</a:t>
                      </a:r>
                      <a:endParaRPr lang="cy-GB" sz="2400" noProof="0" dirty="0">
                        <a:latin typeface="Arial" panose="020B0604020202020204" pitchFamily="34" charset="0"/>
                        <a:cs typeface="Arial" panose="020B0604020202020204" pitchFamily="34" charset="0"/>
                      </a:endParaRPr>
                    </a:p>
                  </a:txBody>
                  <a:tcPr/>
                </a:tc>
                <a:tc>
                  <a:txBody>
                    <a:bodyPr/>
                    <a:lstStyle/>
                    <a:p>
                      <a:r>
                        <a:rPr lang="en-GB" sz="2400" noProof="0" dirty="0">
                          <a:latin typeface="Arial" panose="020B0604020202020204" pitchFamily="34" charset="0"/>
                          <a:cs typeface="Arial" panose="020B0604020202020204" pitchFamily="34" charset="0"/>
                        </a:rPr>
                        <a:t> Processing and understanding information</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81917695"/>
                  </a:ext>
                </a:extLst>
              </a:tr>
            </a:tbl>
          </a:graphicData>
        </a:graphic>
      </p:graphicFrame>
    </p:spTree>
    <p:extLst>
      <p:ext uri="{BB962C8B-B14F-4D97-AF65-F5344CB8AC3E}">
        <p14:creationId xmlns:p14="http://schemas.microsoft.com/office/powerpoint/2010/main" val="697990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E3CC02-D5D6-15B6-B1C5-ACC792ACFD4C}"/>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Perygl</a:t>
            </a:r>
            <a:r>
              <a:rPr lang="en-GB" sz="3200" dirty="0">
                <a:latin typeface="Arial" panose="020B0604020202020204" pitchFamily="34" charset="0"/>
                <a:cs typeface="Arial" panose="020B0604020202020204" pitchFamily="34" charset="0"/>
              </a:rPr>
              <a:t> Gor-</a:t>
            </a:r>
            <a:r>
              <a:rPr lang="en-GB" sz="3200" dirty="0" err="1">
                <a:latin typeface="Arial" panose="020B0604020202020204" pitchFamily="34" charset="0"/>
                <a:cs typeface="Arial" panose="020B0604020202020204" pitchFamily="34" charset="0"/>
              </a:rPr>
              <a:t>gysgodi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Diagnostig</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The Risk of Diagnostic Overshadowing</a:t>
            </a:r>
          </a:p>
        </p:txBody>
      </p:sp>
      <p:sp>
        <p:nvSpPr>
          <p:cNvPr id="5" name="Content Placeholder 4">
            <a:extLst>
              <a:ext uri="{FF2B5EF4-FFF2-40B4-BE49-F238E27FC236}">
                <a16:creationId xmlns:a16="http://schemas.microsoft.com/office/drawing/2014/main" id="{0640663C-A804-E9FB-F66E-81DF732D6CD5}"/>
              </a:ext>
            </a:extLst>
          </p:cNvPr>
          <p:cNvSpPr>
            <a:spLocks noGrp="1"/>
          </p:cNvSpPr>
          <p:nvPr>
            <p:ph sz="half" idx="1"/>
          </p:nvPr>
        </p:nvSpPr>
        <p:spPr>
          <a:xfrm>
            <a:off x="244699" y="1287886"/>
            <a:ext cx="4251101" cy="4675031"/>
          </a:xfrm>
        </p:spPr>
        <p:txBody>
          <a:bodyPr>
            <a:normAutofit fontScale="92500" lnSpcReduction="20000"/>
          </a:bodyPr>
          <a:lstStyle/>
          <a:p>
            <a:pPr marL="0" indent="0">
              <a:buNone/>
            </a:pPr>
            <a:r>
              <a:rPr lang="cy-GB" b="1" noProof="0" dirty="0">
                <a:latin typeface="Arial" panose="020B0604020202020204" pitchFamily="34" charset="0"/>
                <a:cs typeface="Arial" panose="020B0604020202020204" pitchFamily="34" charset="0"/>
              </a:rPr>
              <a:t>Mae </a:t>
            </a:r>
            <a:r>
              <a:rPr lang="cy-GB" b="1" noProof="0" dirty="0" err="1">
                <a:latin typeface="Arial" panose="020B0604020202020204" pitchFamily="34" charset="0"/>
                <a:cs typeface="Arial" panose="020B0604020202020204" pitchFamily="34" charset="0"/>
              </a:rPr>
              <a:t>gor</a:t>
            </a:r>
            <a:r>
              <a:rPr lang="cy-GB" b="1" noProof="0" dirty="0">
                <a:latin typeface="Arial" panose="020B0604020202020204" pitchFamily="34" charset="0"/>
                <a:cs typeface="Arial" panose="020B0604020202020204" pitchFamily="34" charset="0"/>
              </a:rPr>
              <a:t>-gysgodi diagnostig yn digwydd pan:</a:t>
            </a:r>
          </a:p>
          <a:p>
            <a:pPr marL="0" indent="0">
              <a:buNone/>
            </a:pPr>
            <a:endParaRPr lang="cy-GB" b="1"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Priodolir pob anhawster i awtistiaeth;</a:t>
            </a:r>
          </a:p>
          <a:p>
            <a:r>
              <a:rPr lang="cy-GB" noProof="0" dirty="0">
                <a:latin typeface="Arial" panose="020B0604020202020204" pitchFamily="34" charset="0"/>
                <a:cs typeface="Arial" panose="020B0604020202020204" pitchFamily="34" charset="0"/>
              </a:rPr>
              <a:t>Caiff anghenion eraill eu hanwybyddu;</a:t>
            </a:r>
          </a:p>
          <a:p>
            <a:r>
              <a:rPr lang="cy-GB" noProof="0" dirty="0">
                <a:latin typeface="Arial" panose="020B0604020202020204" pitchFamily="34" charset="0"/>
                <a:cs typeface="Arial" panose="020B0604020202020204" pitchFamily="34" charset="0"/>
              </a:rPr>
              <a:t>Dewisir ymyriadau amhriodol;</a:t>
            </a:r>
          </a:p>
          <a:p>
            <a:r>
              <a:rPr lang="cy-GB" noProof="0" dirty="0">
                <a:latin typeface="Arial" panose="020B0604020202020204" pitchFamily="34" charset="0"/>
                <a:cs typeface="Arial" panose="020B0604020202020204" pitchFamily="34" charset="0"/>
              </a:rPr>
              <a:t>Mae dysgwyr yn derbyn cymorth annigonol.</a:t>
            </a:r>
          </a:p>
        </p:txBody>
      </p:sp>
      <p:sp>
        <p:nvSpPr>
          <p:cNvPr id="6" name="Content Placeholder 5">
            <a:extLst>
              <a:ext uri="{FF2B5EF4-FFF2-40B4-BE49-F238E27FC236}">
                <a16:creationId xmlns:a16="http://schemas.microsoft.com/office/drawing/2014/main" id="{D8CAC5E8-FC54-B531-9A25-532AB123ED57}"/>
              </a:ext>
            </a:extLst>
          </p:cNvPr>
          <p:cNvSpPr>
            <a:spLocks noGrp="1"/>
          </p:cNvSpPr>
          <p:nvPr>
            <p:ph sz="half" idx="2"/>
          </p:nvPr>
        </p:nvSpPr>
        <p:spPr>
          <a:xfrm>
            <a:off x="4648199" y="1287886"/>
            <a:ext cx="4251101" cy="4675031"/>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Diagnostic overshadowing occurs when:</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All difficulties are attributed to autism;</a:t>
            </a:r>
          </a:p>
          <a:p>
            <a:r>
              <a:rPr lang="en-GB" dirty="0">
                <a:solidFill>
                  <a:srgbClr val="0070C0"/>
                </a:solidFill>
                <a:latin typeface="Arial" panose="020B0604020202020204" pitchFamily="34" charset="0"/>
                <a:cs typeface="Arial" panose="020B0604020202020204" pitchFamily="34" charset="0"/>
              </a:rPr>
              <a:t>Other needs are overlooked;</a:t>
            </a:r>
          </a:p>
          <a:p>
            <a:r>
              <a:rPr lang="en-GB" dirty="0">
                <a:solidFill>
                  <a:srgbClr val="0070C0"/>
                </a:solidFill>
                <a:latin typeface="Arial" panose="020B0604020202020204" pitchFamily="34" charset="0"/>
                <a:cs typeface="Arial" panose="020B0604020202020204" pitchFamily="34" charset="0"/>
              </a:rPr>
              <a:t>Inappropriate interventions are selected;</a:t>
            </a:r>
          </a:p>
          <a:p>
            <a:r>
              <a:rPr lang="en-GB" dirty="0">
                <a:solidFill>
                  <a:srgbClr val="0070C0"/>
                </a:solidFill>
                <a:latin typeface="Arial" panose="020B0604020202020204" pitchFamily="34" charset="0"/>
                <a:cs typeface="Arial" panose="020B0604020202020204" pitchFamily="34" charset="0"/>
              </a:rPr>
              <a:t>Learners receive inadequate support.</a:t>
            </a:r>
          </a:p>
        </p:txBody>
      </p:sp>
    </p:spTree>
    <p:extLst>
      <p:ext uri="{BB962C8B-B14F-4D97-AF65-F5344CB8AC3E}">
        <p14:creationId xmlns:p14="http://schemas.microsoft.com/office/powerpoint/2010/main" val="25800444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20E74-FEE9-E05A-5396-4DC8C4DA3F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5582D7-CCE0-4767-2773-103A18D2E134}"/>
              </a:ext>
            </a:extLst>
          </p:cNvPr>
          <p:cNvSpPr>
            <a:spLocks noGrp="1"/>
          </p:cNvSpPr>
          <p:nvPr>
            <p:ph type="title"/>
          </p:nvPr>
        </p:nvSpPr>
        <p:spPr>
          <a:xfrm>
            <a:off x="436921" y="348300"/>
            <a:ext cx="8279376"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Astudiaeth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Achos</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Case Study</a:t>
            </a:r>
          </a:p>
        </p:txBody>
      </p:sp>
      <p:sp>
        <p:nvSpPr>
          <p:cNvPr id="5" name="Content Placeholder 4">
            <a:extLst>
              <a:ext uri="{FF2B5EF4-FFF2-40B4-BE49-F238E27FC236}">
                <a16:creationId xmlns:a16="http://schemas.microsoft.com/office/drawing/2014/main" id="{76B39425-BCF2-A0E6-2627-8049F2B1E69E}"/>
              </a:ext>
            </a:extLst>
          </p:cNvPr>
          <p:cNvSpPr>
            <a:spLocks noGrp="1"/>
          </p:cNvSpPr>
          <p:nvPr>
            <p:ph sz="half" idx="1"/>
          </p:nvPr>
        </p:nvSpPr>
        <p:spPr>
          <a:xfrm>
            <a:off x="244699" y="1287886"/>
            <a:ext cx="4251101" cy="4675031"/>
          </a:xfrm>
        </p:spPr>
        <p:txBody>
          <a:bodyPr>
            <a:normAutofit fontScale="85000" lnSpcReduction="10000"/>
          </a:bodyPr>
          <a:lstStyle/>
          <a:p>
            <a:pPr marL="0" indent="0">
              <a:buNone/>
            </a:pPr>
            <a:r>
              <a:rPr lang="cy-GB" b="1" dirty="0">
                <a:latin typeface="Arial" panose="020B0604020202020204" pitchFamily="34" charset="0"/>
                <a:cs typeface="Arial" panose="020B0604020202020204" pitchFamily="34" charset="0"/>
              </a:rPr>
              <a:t>T</a:t>
            </a:r>
            <a:r>
              <a:rPr lang="cy-GB" b="1" noProof="0" dirty="0" err="1">
                <a:latin typeface="Arial" panose="020B0604020202020204" pitchFamily="34" charset="0"/>
                <a:cs typeface="Arial" panose="020B0604020202020204" pitchFamily="34" charset="0"/>
              </a:rPr>
              <a:t>ri</a:t>
            </a:r>
            <a:r>
              <a:rPr lang="cy-GB" b="1" noProof="0" dirty="0">
                <a:latin typeface="Arial" panose="020B0604020202020204" pitchFamily="34" charset="0"/>
                <a:cs typeface="Arial" panose="020B0604020202020204" pitchFamily="34" charset="0"/>
              </a:rPr>
              <a:t> disgybl:</a:t>
            </a:r>
          </a:p>
          <a:p>
            <a:pPr marL="0" indent="0">
              <a:buNone/>
            </a:pPr>
            <a:r>
              <a:rPr lang="cy-GB" noProof="0" dirty="0">
                <a:latin typeface="Arial" panose="020B0604020202020204" pitchFamily="34" charset="0"/>
                <a:cs typeface="Arial" panose="020B0604020202020204" pitchFamily="34" charset="0"/>
              </a:rPr>
              <a:t>✅ Yr un diagnosis o awtistiaeth</a:t>
            </a:r>
          </a:p>
          <a:p>
            <a:pPr marL="0" indent="0">
              <a:buNone/>
            </a:pPr>
            <a:r>
              <a:rPr lang="cy-GB" noProof="0" dirty="0">
                <a:latin typeface="Arial" panose="020B0604020202020204" pitchFamily="34" charset="0"/>
                <a:cs typeface="Arial" panose="020B0604020202020204" pitchFamily="34" charset="0"/>
              </a:rPr>
              <a:t>✅ Anghenion gwahanol iawn</a:t>
            </a:r>
          </a:p>
          <a:p>
            <a:pPr marL="0" indent="0">
              <a:buNone/>
            </a:pPr>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Eich tasg:</a:t>
            </a:r>
          </a:p>
          <a:p>
            <a:r>
              <a:rPr lang="cy-GB" noProof="0" dirty="0">
                <a:latin typeface="Arial" panose="020B0604020202020204" pitchFamily="34" charset="0"/>
                <a:cs typeface="Arial" panose="020B0604020202020204" pitchFamily="34" charset="0"/>
              </a:rPr>
              <a:t>Argymell cymorth;</a:t>
            </a:r>
          </a:p>
          <a:p>
            <a:r>
              <a:rPr lang="cy-GB" noProof="0" dirty="0">
                <a:latin typeface="Arial" panose="020B0604020202020204" pitchFamily="34" charset="0"/>
                <a:cs typeface="Arial" panose="020B0604020202020204" pitchFamily="34" charset="0"/>
              </a:rPr>
              <a:t>Cyfiawnhau eich penderfyniadau;</a:t>
            </a:r>
          </a:p>
          <a:p>
            <a:r>
              <a:rPr lang="cy-GB" noProof="0" dirty="0">
                <a:latin typeface="Arial" panose="020B0604020202020204" pitchFamily="34" charset="0"/>
                <a:cs typeface="Arial" panose="020B0604020202020204" pitchFamily="34" charset="0"/>
              </a:rPr>
              <a:t>Nodwch y risgiau wrth dybio bod angen yr un ymyrraeth ar bob dysgwr awtistig.</a:t>
            </a:r>
          </a:p>
        </p:txBody>
      </p:sp>
      <p:sp>
        <p:nvSpPr>
          <p:cNvPr id="6" name="Content Placeholder 5">
            <a:extLst>
              <a:ext uri="{FF2B5EF4-FFF2-40B4-BE49-F238E27FC236}">
                <a16:creationId xmlns:a16="http://schemas.microsoft.com/office/drawing/2014/main" id="{763DE3A1-BD58-D9E0-942B-28EE090A289C}"/>
              </a:ext>
            </a:extLst>
          </p:cNvPr>
          <p:cNvSpPr>
            <a:spLocks noGrp="1"/>
          </p:cNvSpPr>
          <p:nvPr>
            <p:ph sz="half" idx="2"/>
          </p:nvPr>
        </p:nvSpPr>
        <p:spPr>
          <a:xfrm>
            <a:off x="4648199" y="1287886"/>
            <a:ext cx="4251101" cy="4675031"/>
          </a:xfrm>
        </p:spPr>
        <p:txBody>
          <a:bodyPr>
            <a:normAutofit fontScale="85000"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Three pupils:</a:t>
            </a:r>
          </a:p>
          <a:p>
            <a:pPr marL="0" indent="0">
              <a:buNone/>
            </a:pPr>
            <a:r>
              <a:rPr lang="en-GB" dirty="0">
                <a:solidFill>
                  <a:srgbClr val="0070C0"/>
                </a:solidFill>
                <a:latin typeface="Arial" panose="020B0604020202020204" pitchFamily="34" charset="0"/>
                <a:cs typeface="Arial" panose="020B0604020202020204" pitchFamily="34" charset="0"/>
              </a:rPr>
              <a:t>✅ Same autism diagnosis</a:t>
            </a:r>
          </a:p>
          <a:p>
            <a:pPr marL="0" indent="0">
              <a:buNone/>
            </a:pPr>
            <a:r>
              <a:rPr lang="en-GB" dirty="0">
                <a:solidFill>
                  <a:srgbClr val="0070C0"/>
                </a:solidFill>
                <a:latin typeface="Arial" panose="020B0604020202020204" pitchFamily="34" charset="0"/>
                <a:cs typeface="Arial" panose="020B0604020202020204" pitchFamily="34" charset="0"/>
              </a:rPr>
              <a:t>✅ Very different needs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Your task:</a:t>
            </a:r>
          </a:p>
          <a:p>
            <a:r>
              <a:rPr lang="en-GB" dirty="0">
                <a:solidFill>
                  <a:srgbClr val="0070C0"/>
                </a:solidFill>
                <a:latin typeface="Arial" panose="020B0604020202020204" pitchFamily="34" charset="0"/>
                <a:cs typeface="Arial" panose="020B0604020202020204" pitchFamily="34" charset="0"/>
              </a:rPr>
              <a:t>Recommend support;</a:t>
            </a:r>
          </a:p>
          <a:p>
            <a:r>
              <a:rPr lang="en-GB" dirty="0">
                <a:solidFill>
                  <a:srgbClr val="0070C0"/>
                </a:solidFill>
                <a:latin typeface="Arial" panose="020B0604020202020204" pitchFamily="34" charset="0"/>
                <a:cs typeface="Arial" panose="020B0604020202020204" pitchFamily="34" charset="0"/>
              </a:rPr>
              <a:t>Justify your decisions;</a:t>
            </a:r>
          </a:p>
          <a:p>
            <a:r>
              <a:rPr lang="en-GB" dirty="0">
                <a:solidFill>
                  <a:srgbClr val="0070C0"/>
                </a:solidFill>
                <a:latin typeface="Arial" panose="020B0604020202020204" pitchFamily="34" charset="0"/>
                <a:cs typeface="Arial" panose="020B0604020202020204" pitchFamily="34" charset="0"/>
              </a:rPr>
              <a:t>Identify risks of assuming all autistic learners need the same intervention.</a:t>
            </a:r>
          </a:p>
        </p:txBody>
      </p:sp>
    </p:spTree>
    <p:extLst>
      <p:ext uri="{BB962C8B-B14F-4D97-AF65-F5344CB8AC3E}">
        <p14:creationId xmlns:p14="http://schemas.microsoft.com/office/powerpoint/2010/main" val="41951386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42729-A12C-2B05-C5C6-305BE5F38C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C1365D-BC5E-80AA-7CF3-8188676608E1}"/>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Disgybl</a:t>
            </a:r>
            <a:r>
              <a:rPr lang="en-GB" sz="3200" dirty="0">
                <a:latin typeface="Arial" panose="020B0604020202020204" pitchFamily="34" charset="0"/>
                <a:cs typeface="Arial" panose="020B0604020202020204" pitchFamily="34" charset="0"/>
              </a:rPr>
              <a:t> A</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Pupil A</a:t>
            </a:r>
          </a:p>
        </p:txBody>
      </p:sp>
      <p:sp>
        <p:nvSpPr>
          <p:cNvPr id="5" name="Content Placeholder 4">
            <a:extLst>
              <a:ext uri="{FF2B5EF4-FFF2-40B4-BE49-F238E27FC236}">
                <a16:creationId xmlns:a16="http://schemas.microsoft.com/office/drawing/2014/main" id="{0D15B3BA-0D91-7CD1-B1BF-AA9B26A49798}"/>
              </a:ext>
            </a:extLst>
          </p:cNvPr>
          <p:cNvSpPr>
            <a:spLocks noGrp="1"/>
          </p:cNvSpPr>
          <p:nvPr>
            <p:ph sz="half" idx="1"/>
          </p:nvPr>
        </p:nvSpPr>
        <p:spPr>
          <a:xfrm>
            <a:off x="244699" y="1287886"/>
            <a:ext cx="4251101" cy="4675031"/>
          </a:xfrm>
        </p:spPr>
        <p:txBody>
          <a:bodyPr>
            <a:normAutofit/>
          </a:bodyPr>
          <a:lstStyle/>
          <a:p>
            <a:pPr marL="0" indent="0" algn="ctr">
              <a:buNone/>
            </a:pPr>
            <a:r>
              <a:rPr lang="cy-GB" b="1" noProof="0" dirty="0">
                <a:latin typeface="Arial" panose="020B0604020202020204" pitchFamily="34" charset="0"/>
                <a:cs typeface="Arial" panose="020B0604020202020204" pitchFamily="34" charset="0"/>
              </a:rPr>
              <a:t>Sam (10 oed)</a:t>
            </a:r>
          </a:p>
          <a:p>
            <a:r>
              <a:rPr lang="cy-GB" noProof="0" dirty="0">
                <a:latin typeface="Arial" panose="020B0604020202020204" pitchFamily="34" charset="0"/>
                <a:cs typeface="Arial" panose="020B0604020202020204" pitchFamily="34" charset="0"/>
              </a:rPr>
              <a:t>Diagnosis o awtistiaeth;</a:t>
            </a:r>
          </a:p>
          <a:p>
            <a:r>
              <a:rPr lang="cy-GB" noProof="0" dirty="0" err="1">
                <a:latin typeface="Arial" panose="020B0604020202020204" pitchFamily="34" charset="0"/>
                <a:cs typeface="Arial" panose="020B0604020202020204" pitchFamily="34" charset="0"/>
              </a:rPr>
              <a:t>Gorbryder</a:t>
            </a:r>
            <a:r>
              <a:rPr lang="cy-GB" noProof="0" dirty="0">
                <a:latin typeface="Arial" panose="020B0604020202020204" pitchFamily="34" charset="0"/>
                <a:cs typeface="Arial" panose="020B0604020202020204" pitchFamily="34" charset="0"/>
              </a:rPr>
              <a:t> sylweddol;</a:t>
            </a:r>
          </a:p>
          <a:p>
            <a:r>
              <a:rPr lang="cy-GB" noProof="0" dirty="0">
                <a:latin typeface="Arial" panose="020B0604020202020204" pitchFamily="34" charset="0"/>
                <a:cs typeface="Arial" panose="020B0604020202020204" pitchFamily="34" charset="0"/>
              </a:rPr>
              <a:t>Yn osgoi gwaith grŵp yn aml;</a:t>
            </a:r>
          </a:p>
          <a:p>
            <a:r>
              <a:rPr lang="cy-GB" noProof="0" dirty="0">
                <a:latin typeface="Arial" panose="020B0604020202020204" pitchFamily="34" charset="0"/>
                <a:cs typeface="Arial" panose="020B0604020202020204" pitchFamily="34" charset="0"/>
              </a:rPr>
              <a:t>Gallu academaidd cryf;</a:t>
            </a:r>
          </a:p>
          <a:p>
            <a:r>
              <a:rPr lang="cy-GB" noProof="0" dirty="0">
                <a:latin typeface="Arial" panose="020B0604020202020204" pitchFamily="34" charset="0"/>
                <a:cs typeface="Arial" panose="020B0604020202020204" pitchFamily="34" charset="0"/>
              </a:rPr>
              <a:t>Yn adrodd am orlwytho synhwyraidd mewn ystafelloedd dosbarth prysur.</a:t>
            </a:r>
          </a:p>
        </p:txBody>
      </p:sp>
      <p:sp>
        <p:nvSpPr>
          <p:cNvPr id="6" name="Content Placeholder 5">
            <a:extLst>
              <a:ext uri="{FF2B5EF4-FFF2-40B4-BE49-F238E27FC236}">
                <a16:creationId xmlns:a16="http://schemas.microsoft.com/office/drawing/2014/main" id="{B683BCD4-B26B-E9C2-4A4A-A8F0BA2B8D8C}"/>
              </a:ext>
            </a:extLst>
          </p:cNvPr>
          <p:cNvSpPr>
            <a:spLocks noGrp="1"/>
          </p:cNvSpPr>
          <p:nvPr>
            <p:ph sz="half" idx="2"/>
          </p:nvPr>
        </p:nvSpPr>
        <p:spPr>
          <a:xfrm>
            <a:off x="4648199" y="1287886"/>
            <a:ext cx="4251101" cy="4675031"/>
          </a:xfrm>
        </p:spPr>
        <p:txBody>
          <a:bodyPr>
            <a:normAutofit/>
          </a:bodyPr>
          <a:lstStyle/>
          <a:p>
            <a:pPr marL="0" indent="0" algn="ctr">
              <a:buNone/>
            </a:pPr>
            <a:r>
              <a:rPr lang="en-GB" b="1" dirty="0">
                <a:solidFill>
                  <a:srgbClr val="0070C0"/>
                </a:solidFill>
                <a:latin typeface="Arial" panose="020B0604020202020204" pitchFamily="34" charset="0"/>
                <a:cs typeface="Arial" panose="020B0604020202020204" pitchFamily="34" charset="0"/>
              </a:rPr>
              <a:t>Sam (10 years)</a:t>
            </a:r>
          </a:p>
          <a:p>
            <a:r>
              <a:rPr lang="en-GB" dirty="0">
                <a:solidFill>
                  <a:srgbClr val="0070C0"/>
                </a:solidFill>
                <a:latin typeface="Arial" panose="020B0604020202020204" pitchFamily="34" charset="0"/>
                <a:cs typeface="Arial" panose="020B0604020202020204" pitchFamily="34" charset="0"/>
              </a:rPr>
              <a:t>Autism diagnosis;</a:t>
            </a:r>
          </a:p>
          <a:p>
            <a:r>
              <a:rPr lang="en-GB" dirty="0">
                <a:solidFill>
                  <a:srgbClr val="0070C0"/>
                </a:solidFill>
                <a:latin typeface="Arial" panose="020B0604020202020204" pitchFamily="34" charset="0"/>
                <a:cs typeface="Arial" panose="020B0604020202020204" pitchFamily="34" charset="0"/>
              </a:rPr>
              <a:t>Significant anxiety;</a:t>
            </a:r>
          </a:p>
          <a:p>
            <a:r>
              <a:rPr lang="en-GB" dirty="0">
                <a:solidFill>
                  <a:srgbClr val="0070C0"/>
                </a:solidFill>
                <a:latin typeface="Arial" panose="020B0604020202020204" pitchFamily="34" charset="0"/>
                <a:cs typeface="Arial" panose="020B0604020202020204" pitchFamily="34" charset="0"/>
              </a:rPr>
              <a:t>Frequently avoids group work;</a:t>
            </a:r>
          </a:p>
          <a:p>
            <a:r>
              <a:rPr lang="en-GB" dirty="0">
                <a:solidFill>
                  <a:srgbClr val="0070C0"/>
                </a:solidFill>
                <a:latin typeface="Arial" panose="020B0604020202020204" pitchFamily="34" charset="0"/>
                <a:cs typeface="Arial" panose="020B0604020202020204" pitchFamily="34" charset="0"/>
              </a:rPr>
              <a:t>Strong academic abilities;</a:t>
            </a:r>
          </a:p>
          <a:p>
            <a:r>
              <a:rPr lang="en-GB" dirty="0">
                <a:solidFill>
                  <a:srgbClr val="0070C0"/>
                </a:solidFill>
                <a:latin typeface="Arial" panose="020B0604020202020204" pitchFamily="34" charset="0"/>
                <a:cs typeface="Arial" panose="020B0604020202020204" pitchFamily="34" charset="0"/>
              </a:rPr>
              <a:t>Reports sensory overwhelm in busy classrooms.</a:t>
            </a:r>
          </a:p>
        </p:txBody>
      </p:sp>
    </p:spTree>
    <p:extLst>
      <p:ext uri="{BB962C8B-B14F-4D97-AF65-F5344CB8AC3E}">
        <p14:creationId xmlns:p14="http://schemas.microsoft.com/office/powerpoint/2010/main" val="41762868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5D634-C74F-44EC-EA77-C6B5B9467B0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D6CF6A4-369C-DE2A-E45F-489E167D5DDF}"/>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Disgybl</a:t>
            </a:r>
            <a:r>
              <a:rPr lang="en-GB" sz="3200" dirty="0">
                <a:latin typeface="Arial" panose="020B0604020202020204" pitchFamily="34" charset="0"/>
                <a:cs typeface="Arial" panose="020B0604020202020204" pitchFamily="34" charset="0"/>
              </a:rPr>
              <a:t> B</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Pupil B</a:t>
            </a:r>
          </a:p>
        </p:txBody>
      </p:sp>
      <p:sp>
        <p:nvSpPr>
          <p:cNvPr id="5" name="Content Placeholder 4">
            <a:extLst>
              <a:ext uri="{FF2B5EF4-FFF2-40B4-BE49-F238E27FC236}">
                <a16:creationId xmlns:a16="http://schemas.microsoft.com/office/drawing/2014/main" id="{239EADA9-32E3-D5F0-90D9-EC2F295A8C1C}"/>
              </a:ext>
            </a:extLst>
          </p:cNvPr>
          <p:cNvSpPr>
            <a:spLocks noGrp="1"/>
          </p:cNvSpPr>
          <p:nvPr>
            <p:ph sz="half" idx="1"/>
          </p:nvPr>
        </p:nvSpPr>
        <p:spPr>
          <a:xfrm>
            <a:off x="244699" y="1287886"/>
            <a:ext cx="4251101" cy="4675031"/>
          </a:xfrm>
        </p:spPr>
        <p:txBody>
          <a:bodyPr>
            <a:normAutofit fontScale="92500"/>
          </a:bodyPr>
          <a:lstStyle/>
          <a:p>
            <a:pPr marL="0" indent="0" algn="ctr">
              <a:buNone/>
            </a:pPr>
            <a:r>
              <a:rPr lang="cy-GB" b="1" noProof="0" dirty="0">
                <a:latin typeface="Arial" panose="020B0604020202020204" pitchFamily="34" charset="0"/>
                <a:cs typeface="Arial" panose="020B0604020202020204" pitchFamily="34" charset="0"/>
              </a:rPr>
              <a:t>Amina (9 oed)</a:t>
            </a:r>
          </a:p>
          <a:p>
            <a:pPr marL="0" indent="0">
              <a:buNone/>
            </a:pPr>
            <a:r>
              <a:rPr lang="cy-GB" b="1" noProof="0"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Diagnosis o awtistiaeth;</a:t>
            </a:r>
          </a:p>
          <a:p>
            <a:r>
              <a:rPr lang="cy-GB" noProof="0" dirty="0">
                <a:latin typeface="Arial" panose="020B0604020202020204" pitchFamily="34" charset="0"/>
                <a:cs typeface="Arial" panose="020B0604020202020204" pitchFamily="34" charset="0"/>
              </a:rPr>
              <a:t>Anhwylder Iaith Datblygiadol;</a:t>
            </a:r>
          </a:p>
          <a:p>
            <a:r>
              <a:rPr lang="cy-GB" noProof="0" dirty="0">
                <a:latin typeface="Arial" panose="020B0604020202020204" pitchFamily="34" charset="0"/>
                <a:cs typeface="Arial" panose="020B0604020202020204" pitchFamily="34" charset="0"/>
              </a:rPr>
              <a:t>Anhawster deall cyfarwyddiadau hir;</a:t>
            </a:r>
          </a:p>
          <a:p>
            <a:r>
              <a:rPr lang="cy-GB" noProof="0" dirty="0">
                <a:latin typeface="Arial" panose="020B0604020202020204" pitchFamily="34" charset="0"/>
                <a:cs typeface="Arial" panose="020B0604020202020204" pitchFamily="34" charset="0"/>
              </a:rPr>
              <a:t>Yn mwynhau rhyngweithio â chyfoedion;</a:t>
            </a:r>
          </a:p>
          <a:p>
            <a:r>
              <a:rPr lang="cy-GB" noProof="0" dirty="0">
                <a:latin typeface="Arial" panose="020B0604020202020204" pitchFamily="34" charset="0"/>
                <a:cs typeface="Arial" panose="020B0604020202020204" pitchFamily="34" charset="0"/>
              </a:rPr>
              <a:t>Yn mynd yn rhwystredig yn ystod tasgau dosbarth.</a:t>
            </a:r>
          </a:p>
        </p:txBody>
      </p:sp>
      <p:sp>
        <p:nvSpPr>
          <p:cNvPr id="6" name="Content Placeholder 5">
            <a:extLst>
              <a:ext uri="{FF2B5EF4-FFF2-40B4-BE49-F238E27FC236}">
                <a16:creationId xmlns:a16="http://schemas.microsoft.com/office/drawing/2014/main" id="{DEEBF6AD-9B8D-C732-0155-E5A51C0DEBBB}"/>
              </a:ext>
            </a:extLst>
          </p:cNvPr>
          <p:cNvSpPr>
            <a:spLocks noGrp="1"/>
          </p:cNvSpPr>
          <p:nvPr>
            <p:ph sz="half" idx="2"/>
          </p:nvPr>
        </p:nvSpPr>
        <p:spPr>
          <a:xfrm>
            <a:off x="4648199" y="1287886"/>
            <a:ext cx="4251101" cy="4675031"/>
          </a:xfrm>
        </p:spPr>
        <p:txBody>
          <a:bodyPr>
            <a:normAutofit fontScale="92500"/>
          </a:bodyPr>
          <a:lstStyle/>
          <a:p>
            <a:pPr marL="0" indent="0" algn="ctr">
              <a:buNone/>
            </a:pPr>
            <a:r>
              <a:rPr lang="en-GB" b="1" dirty="0">
                <a:solidFill>
                  <a:srgbClr val="0070C0"/>
                </a:solidFill>
                <a:latin typeface="Arial" panose="020B0604020202020204" pitchFamily="34" charset="0"/>
                <a:cs typeface="Arial" panose="020B0604020202020204" pitchFamily="34" charset="0"/>
              </a:rPr>
              <a:t>Amina (9 years)</a:t>
            </a:r>
          </a:p>
          <a:p>
            <a:pPr marL="0" indent="0">
              <a:buNone/>
            </a:pPr>
            <a:r>
              <a:rPr lang="en-GB" b="1"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Autism diagnosis;</a:t>
            </a:r>
          </a:p>
          <a:p>
            <a:r>
              <a:rPr lang="en-GB" dirty="0">
                <a:solidFill>
                  <a:srgbClr val="0070C0"/>
                </a:solidFill>
                <a:latin typeface="Arial" panose="020B0604020202020204" pitchFamily="34" charset="0"/>
                <a:cs typeface="Arial" panose="020B0604020202020204" pitchFamily="34" charset="0"/>
              </a:rPr>
              <a:t>Developmental Language Disorder;</a:t>
            </a:r>
          </a:p>
          <a:p>
            <a:r>
              <a:rPr lang="en-GB" dirty="0">
                <a:solidFill>
                  <a:srgbClr val="0070C0"/>
                </a:solidFill>
                <a:latin typeface="Arial" panose="020B0604020202020204" pitchFamily="34" charset="0"/>
                <a:cs typeface="Arial" panose="020B0604020202020204" pitchFamily="34" charset="0"/>
              </a:rPr>
              <a:t>Difficulty understanding lengthy instructions;</a:t>
            </a:r>
          </a:p>
          <a:p>
            <a:r>
              <a:rPr lang="en-GB" dirty="0">
                <a:solidFill>
                  <a:srgbClr val="0070C0"/>
                </a:solidFill>
                <a:latin typeface="Arial" panose="020B0604020202020204" pitchFamily="34" charset="0"/>
                <a:cs typeface="Arial" panose="020B0604020202020204" pitchFamily="34" charset="0"/>
              </a:rPr>
              <a:t>Enjoys peer interaction;</a:t>
            </a:r>
          </a:p>
          <a:p>
            <a:r>
              <a:rPr lang="en-GB" dirty="0">
                <a:solidFill>
                  <a:srgbClr val="0070C0"/>
                </a:solidFill>
                <a:latin typeface="Arial" panose="020B0604020202020204" pitchFamily="34" charset="0"/>
                <a:cs typeface="Arial" panose="020B0604020202020204" pitchFamily="34" charset="0"/>
              </a:rPr>
              <a:t>Becomes frustrated during classroom tasks.</a:t>
            </a:r>
          </a:p>
        </p:txBody>
      </p:sp>
    </p:spTree>
    <p:extLst>
      <p:ext uri="{BB962C8B-B14F-4D97-AF65-F5344CB8AC3E}">
        <p14:creationId xmlns:p14="http://schemas.microsoft.com/office/powerpoint/2010/main" val="28734599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77036-9C7B-718A-B03F-94E61456A7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13FB4AF-FC16-15C6-F5FA-921C46B07D38}"/>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Disgybl</a:t>
            </a:r>
            <a:r>
              <a:rPr lang="en-GB" sz="3200" dirty="0">
                <a:latin typeface="Arial" panose="020B0604020202020204" pitchFamily="34" charset="0"/>
                <a:cs typeface="Arial" panose="020B0604020202020204" pitchFamily="34" charset="0"/>
              </a:rPr>
              <a:t> C</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Pupil C</a:t>
            </a:r>
          </a:p>
        </p:txBody>
      </p:sp>
      <p:sp>
        <p:nvSpPr>
          <p:cNvPr id="5" name="Content Placeholder 4">
            <a:extLst>
              <a:ext uri="{FF2B5EF4-FFF2-40B4-BE49-F238E27FC236}">
                <a16:creationId xmlns:a16="http://schemas.microsoft.com/office/drawing/2014/main" id="{6A841E2D-9557-6029-E7B6-8AEFF2694D25}"/>
              </a:ext>
            </a:extLst>
          </p:cNvPr>
          <p:cNvSpPr>
            <a:spLocks noGrp="1"/>
          </p:cNvSpPr>
          <p:nvPr>
            <p:ph sz="half" idx="1"/>
          </p:nvPr>
        </p:nvSpPr>
        <p:spPr>
          <a:xfrm>
            <a:off x="244699" y="1287886"/>
            <a:ext cx="4251101" cy="4675031"/>
          </a:xfrm>
        </p:spPr>
        <p:txBody>
          <a:bodyPr>
            <a:normAutofit/>
          </a:bodyPr>
          <a:lstStyle/>
          <a:p>
            <a:pPr marL="0" indent="0" algn="ctr">
              <a:buNone/>
            </a:pPr>
            <a:r>
              <a:rPr lang="cy-GB" b="1" noProof="0" dirty="0">
                <a:latin typeface="Arial" panose="020B0604020202020204" pitchFamily="34" charset="0"/>
                <a:cs typeface="Arial" panose="020B0604020202020204" pitchFamily="34" charset="0"/>
              </a:rPr>
              <a:t>Morgan (11 oed)</a:t>
            </a:r>
          </a:p>
          <a:p>
            <a:r>
              <a:rPr lang="cy-GB" noProof="0" dirty="0">
                <a:latin typeface="Arial" panose="020B0604020202020204" pitchFamily="34" charset="0"/>
                <a:cs typeface="Arial" panose="020B0604020202020204" pitchFamily="34" charset="0"/>
              </a:rPr>
              <a:t>Diagnosis o awtistiaeth;</a:t>
            </a:r>
          </a:p>
          <a:p>
            <a:r>
              <a:rPr lang="cy-GB" noProof="0" dirty="0">
                <a:latin typeface="Arial" panose="020B0604020202020204" pitchFamily="34" charset="0"/>
                <a:cs typeface="Arial" panose="020B0604020202020204" pitchFamily="34" charset="0"/>
              </a:rPr>
              <a:t>ADHD;</a:t>
            </a:r>
          </a:p>
          <a:p>
            <a:r>
              <a:rPr lang="cy-GB" noProof="0" dirty="0">
                <a:latin typeface="Arial" panose="020B0604020202020204" pitchFamily="34" charset="0"/>
                <a:cs typeface="Arial" panose="020B0604020202020204" pitchFamily="34" charset="0"/>
              </a:rPr>
              <a:t>Anhawster cynnal sylw;</a:t>
            </a:r>
          </a:p>
          <a:p>
            <a:r>
              <a:rPr lang="cy-GB" noProof="0" dirty="0">
                <a:latin typeface="Arial" panose="020B0604020202020204" pitchFamily="34" charset="0"/>
                <a:cs typeface="Arial" panose="020B0604020202020204" pitchFamily="34" charset="0"/>
              </a:rPr>
              <a:t>Yn anghofio offer yn aml;</a:t>
            </a:r>
          </a:p>
          <a:p>
            <a:r>
              <a:rPr lang="cy-GB" noProof="0" dirty="0">
                <a:latin typeface="Arial" panose="020B0604020202020204" pitchFamily="34" charset="0"/>
                <a:cs typeface="Arial" panose="020B0604020202020204" pitchFamily="34" charset="0"/>
              </a:rPr>
              <a:t>Yn frwdfrydig ac yn llawn cymhelliant.</a:t>
            </a:r>
          </a:p>
        </p:txBody>
      </p:sp>
      <p:sp>
        <p:nvSpPr>
          <p:cNvPr id="6" name="Content Placeholder 5">
            <a:extLst>
              <a:ext uri="{FF2B5EF4-FFF2-40B4-BE49-F238E27FC236}">
                <a16:creationId xmlns:a16="http://schemas.microsoft.com/office/drawing/2014/main" id="{C1C49F07-B37F-4A0A-E6FB-13E225D86822}"/>
              </a:ext>
            </a:extLst>
          </p:cNvPr>
          <p:cNvSpPr>
            <a:spLocks noGrp="1"/>
          </p:cNvSpPr>
          <p:nvPr>
            <p:ph sz="half" idx="2"/>
          </p:nvPr>
        </p:nvSpPr>
        <p:spPr>
          <a:xfrm>
            <a:off x="4648199" y="1287886"/>
            <a:ext cx="4251101" cy="4675031"/>
          </a:xfrm>
        </p:spPr>
        <p:txBody>
          <a:bodyPr>
            <a:normAutofit/>
          </a:bodyPr>
          <a:lstStyle/>
          <a:p>
            <a:pPr marL="0" indent="0" algn="ctr">
              <a:buNone/>
            </a:pPr>
            <a:r>
              <a:rPr lang="en-GB" b="1" dirty="0">
                <a:solidFill>
                  <a:srgbClr val="0070C0"/>
                </a:solidFill>
                <a:latin typeface="Arial" panose="020B0604020202020204" pitchFamily="34" charset="0"/>
                <a:cs typeface="Arial" panose="020B0604020202020204" pitchFamily="34" charset="0"/>
              </a:rPr>
              <a:t>Morgan (11 years)</a:t>
            </a:r>
          </a:p>
          <a:p>
            <a:r>
              <a:rPr lang="en-GB" dirty="0">
                <a:solidFill>
                  <a:srgbClr val="0070C0"/>
                </a:solidFill>
                <a:latin typeface="Arial" panose="020B0604020202020204" pitchFamily="34" charset="0"/>
                <a:cs typeface="Arial" panose="020B0604020202020204" pitchFamily="34" charset="0"/>
              </a:rPr>
              <a:t>Autism diagnosis;</a:t>
            </a:r>
          </a:p>
          <a:p>
            <a:r>
              <a:rPr lang="en-GB" dirty="0">
                <a:solidFill>
                  <a:srgbClr val="0070C0"/>
                </a:solidFill>
                <a:latin typeface="Arial" panose="020B0604020202020204" pitchFamily="34" charset="0"/>
                <a:cs typeface="Arial" panose="020B0604020202020204" pitchFamily="34" charset="0"/>
              </a:rPr>
              <a:t>ADHD;</a:t>
            </a:r>
          </a:p>
          <a:p>
            <a:r>
              <a:rPr lang="en-GB" dirty="0">
                <a:solidFill>
                  <a:srgbClr val="0070C0"/>
                </a:solidFill>
                <a:latin typeface="Arial" panose="020B0604020202020204" pitchFamily="34" charset="0"/>
                <a:cs typeface="Arial" panose="020B0604020202020204" pitchFamily="34" charset="0"/>
              </a:rPr>
              <a:t>Difficulty sustaining attention;</a:t>
            </a:r>
          </a:p>
          <a:p>
            <a:r>
              <a:rPr lang="en-GB" dirty="0">
                <a:solidFill>
                  <a:srgbClr val="0070C0"/>
                </a:solidFill>
                <a:latin typeface="Arial" panose="020B0604020202020204" pitchFamily="34" charset="0"/>
                <a:cs typeface="Arial" panose="020B0604020202020204" pitchFamily="34" charset="0"/>
              </a:rPr>
              <a:t>Frequently forgets equipment;</a:t>
            </a:r>
          </a:p>
          <a:p>
            <a:r>
              <a:rPr lang="en-GB" dirty="0">
                <a:solidFill>
                  <a:srgbClr val="0070C0"/>
                </a:solidFill>
                <a:latin typeface="Arial" panose="020B0604020202020204" pitchFamily="34" charset="0"/>
                <a:cs typeface="Arial" panose="020B0604020202020204" pitchFamily="34" charset="0"/>
              </a:rPr>
              <a:t>Highly motivated and enthusiastic.</a:t>
            </a:r>
          </a:p>
        </p:txBody>
      </p:sp>
    </p:spTree>
    <p:extLst>
      <p:ext uri="{BB962C8B-B14F-4D97-AF65-F5344CB8AC3E}">
        <p14:creationId xmlns:p14="http://schemas.microsoft.com/office/powerpoint/2010/main" val="16621220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24262-FB04-DD38-D4C5-325925EE325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062A3C-8719-D96E-62FB-3CFB762C597C}"/>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Trafodaeth</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Discussion</a:t>
            </a:r>
          </a:p>
        </p:txBody>
      </p:sp>
      <p:sp>
        <p:nvSpPr>
          <p:cNvPr id="5" name="Content Placeholder 4">
            <a:extLst>
              <a:ext uri="{FF2B5EF4-FFF2-40B4-BE49-F238E27FC236}">
                <a16:creationId xmlns:a16="http://schemas.microsoft.com/office/drawing/2014/main" id="{0181E6AF-6CEC-8EC3-5A81-2BD6D867CEDB}"/>
              </a:ext>
            </a:extLst>
          </p:cNvPr>
          <p:cNvSpPr>
            <a:spLocks noGrp="1"/>
          </p:cNvSpPr>
          <p:nvPr>
            <p:ph sz="half" idx="1"/>
          </p:nvPr>
        </p:nvSpPr>
        <p:spPr>
          <a:xfrm>
            <a:off x="244699" y="1287886"/>
            <a:ext cx="4251101" cy="4675031"/>
          </a:xfrm>
        </p:spPr>
        <p:txBody>
          <a:bodyPr>
            <a:normAutofit fontScale="92500" lnSpcReduction="10000"/>
          </a:bodyPr>
          <a:lstStyle/>
          <a:p>
            <a:pPr marL="0" indent="0">
              <a:buNone/>
            </a:pPr>
            <a:r>
              <a:rPr lang="cy-GB" b="1" noProof="0" dirty="0">
                <a:latin typeface="Arial" panose="020B0604020202020204" pitchFamily="34" charset="0"/>
                <a:cs typeface="Arial" panose="020B0604020202020204" pitchFamily="34" charset="0"/>
              </a:rPr>
              <a:t>Beth oedd gan y tri disgybl yn gyffredin?</a:t>
            </a:r>
          </a:p>
          <a:p>
            <a:pPr marL="0" indent="0">
              <a:buNone/>
            </a:pPr>
            <a:r>
              <a:rPr lang="cy-GB" b="1" noProof="0"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Diagnosis o awtistiaeth</a:t>
            </a:r>
          </a:p>
          <a:p>
            <a:pPr marL="0" indent="0">
              <a:buNone/>
            </a:pPr>
            <a:endParaRPr lang="cy-GB" noProof="0"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Beth oedd yn wahanol?</a:t>
            </a:r>
          </a:p>
          <a:p>
            <a:pPr marL="0" indent="0">
              <a:buNone/>
            </a:pPr>
            <a:r>
              <a:rPr lang="cy-GB" b="1" noProof="0" dirty="0">
                <a:latin typeface="Arial" panose="020B0604020202020204" pitchFamily="34" charset="0"/>
                <a:cs typeface="Arial" panose="020B0604020202020204" pitchFamily="34" charset="0"/>
              </a:rPr>
              <a:t>✅ </a:t>
            </a:r>
            <a:r>
              <a:rPr lang="cy-GB" noProof="0" dirty="0">
                <a:latin typeface="Arial" panose="020B0604020202020204" pitchFamily="34" charset="0"/>
                <a:cs typeface="Arial" panose="020B0604020202020204" pitchFamily="34" charset="0"/>
              </a:rPr>
              <a:t>Eu cryfderau;</a:t>
            </a:r>
          </a:p>
          <a:p>
            <a:pPr marL="0" indent="0">
              <a:buNone/>
            </a:pPr>
            <a:r>
              <a:rPr lang="cy-GB" noProof="0" dirty="0">
                <a:latin typeface="Arial" panose="020B0604020202020204" pitchFamily="34" charset="0"/>
                <a:cs typeface="Arial" panose="020B0604020202020204" pitchFamily="34" charset="0"/>
              </a:rPr>
              <a:t>✅ Eu rhwystrau;</a:t>
            </a:r>
          </a:p>
          <a:p>
            <a:pPr marL="0" indent="0">
              <a:buNone/>
            </a:pPr>
            <a:r>
              <a:rPr lang="cy-GB" noProof="0" dirty="0">
                <a:latin typeface="Arial" panose="020B0604020202020204" pitchFamily="34" charset="0"/>
                <a:cs typeface="Arial" panose="020B0604020202020204" pitchFamily="34" charset="0"/>
              </a:rPr>
              <a:t>✅ Eu hanghenion cymorth;</a:t>
            </a:r>
          </a:p>
          <a:p>
            <a:pPr marL="0" indent="0">
              <a:buNone/>
            </a:pPr>
            <a:r>
              <a:rPr lang="cy-GB" noProof="0" dirty="0">
                <a:latin typeface="Arial" panose="020B0604020202020204" pitchFamily="34" charset="0"/>
                <a:cs typeface="Arial" panose="020B0604020202020204" pitchFamily="34" charset="0"/>
              </a:rPr>
              <a:t>✅ Yr ymyriadau oedd fwyaf tebygol o helpu.</a:t>
            </a:r>
          </a:p>
        </p:txBody>
      </p:sp>
      <p:sp>
        <p:nvSpPr>
          <p:cNvPr id="6" name="Content Placeholder 5">
            <a:extLst>
              <a:ext uri="{FF2B5EF4-FFF2-40B4-BE49-F238E27FC236}">
                <a16:creationId xmlns:a16="http://schemas.microsoft.com/office/drawing/2014/main" id="{DA184772-0BDA-406B-794F-43C15ACD7EFF}"/>
              </a:ext>
            </a:extLst>
          </p:cNvPr>
          <p:cNvSpPr>
            <a:spLocks noGrp="1"/>
          </p:cNvSpPr>
          <p:nvPr>
            <p:ph sz="half" idx="2"/>
          </p:nvPr>
        </p:nvSpPr>
        <p:spPr>
          <a:xfrm>
            <a:off x="4648199" y="1287886"/>
            <a:ext cx="4495801" cy="4675031"/>
          </a:xfrm>
        </p:spPr>
        <p:txBody>
          <a:bodyPr>
            <a:normAutofit fontScale="92500"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What did all three pupils have in common?</a:t>
            </a:r>
          </a:p>
          <a:p>
            <a:pPr marL="0" indent="0">
              <a:buNone/>
            </a:pPr>
            <a:r>
              <a:rPr lang="en-GB" dirty="0">
                <a:solidFill>
                  <a:srgbClr val="0070C0"/>
                </a:solidFill>
                <a:latin typeface="Arial" panose="020B0604020202020204" pitchFamily="34" charset="0"/>
                <a:cs typeface="Arial" panose="020B0604020202020204" pitchFamily="34" charset="0"/>
              </a:rPr>
              <a:t>✅ Autism diagnosis</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What was different?</a:t>
            </a:r>
          </a:p>
          <a:p>
            <a:pPr marL="0" indent="0">
              <a:buNone/>
            </a:pPr>
            <a:r>
              <a:rPr lang="en-GB" dirty="0">
                <a:solidFill>
                  <a:srgbClr val="0070C0"/>
                </a:solidFill>
                <a:latin typeface="Arial" panose="020B0604020202020204" pitchFamily="34" charset="0"/>
                <a:cs typeface="Arial" panose="020B0604020202020204" pitchFamily="34" charset="0"/>
              </a:rPr>
              <a:t>✅ Their strengths;</a:t>
            </a:r>
          </a:p>
          <a:p>
            <a:pPr marL="0" indent="0">
              <a:buNone/>
            </a:pPr>
            <a:r>
              <a:rPr lang="en-GB" dirty="0">
                <a:solidFill>
                  <a:srgbClr val="0070C0"/>
                </a:solidFill>
                <a:latin typeface="Arial" panose="020B0604020202020204" pitchFamily="34" charset="0"/>
                <a:cs typeface="Arial" panose="020B0604020202020204" pitchFamily="34" charset="0"/>
              </a:rPr>
              <a:t>✅ Their barriers;</a:t>
            </a:r>
          </a:p>
          <a:p>
            <a:pPr marL="0" indent="0">
              <a:buNone/>
            </a:pPr>
            <a:r>
              <a:rPr lang="en-GB" dirty="0">
                <a:solidFill>
                  <a:srgbClr val="0070C0"/>
                </a:solidFill>
                <a:latin typeface="Arial" panose="020B0604020202020204" pitchFamily="34" charset="0"/>
                <a:cs typeface="Arial" panose="020B0604020202020204" pitchFamily="34" charset="0"/>
              </a:rPr>
              <a:t>✅ Their support needs;</a:t>
            </a:r>
          </a:p>
          <a:p>
            <a:pPr marL="0" indent="0">
              <a:buNone/>
            </a:pPr>
            <a:r>
              <a:rPr lang="en-GB" dirty="0">
                <a:solidFill>
                  <a:srgbClr val="0070C0"/>
                </a:solidFill>
                <a:latin typeface="Arial" panose="020B0604020202020204" pitchFamily="34" charset="0"/>
                <a:cs typeface="Arial" panose="020B0604020202020204" pitchFamily="34" charset="0"/>
              </a:rPr>
              <a:t>✅ The interventions most likely to help.</a:t>
            </a:r>
          </a:p>
        </p:txBody>
      </p:sp>
    </p:spTree>
    <p:extLst>
      <p:ext uri="{BB962C8B-B14F-4D97-AF65-F5344CB8AC3E}">
        <p14:creationId xmlns:p14="http://schemas.microsoft.com/office/powerpoint/2010/main" val="13793776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4CD43B2-ED3F-D233-0D85-8C0B01D1A970}"/>
              </a:ext>
            </a:extLst>
          </p:cNvPr>
          <p:cNvPicPr>
            <a:picLocks noChangeAspect="1"/>
          </p:cNvPicPr>
          <p:nvPr/>
        </p:nvPicPr>
        <p:blipFill>
          <a:blip r:embed="rId3"/>
          <a:stretch>
            <a:fillRect/>
          </a:stretch>
        </p:blipFill>
        <p:spPr>
          <a:xfrm>
            <a:off x="1143000" y="427703"/>
            <a:ext cx="6858000" cy="5206181"/>
          </a:xfrm>
          <a:prstGeom prst="rect">
            <a:avLst/>
          </a:prstGeom>
        </p:spPr>
      </p:pic>
      <p:sp>
        <p:nvSpPr>
          <p:cNvPr id="7" name="TextBox 6">
            <a:extLst>
              <a:ext uri="{FF2B5EF4-FFF2-40B4-BE49-F238E27FC236}">
                <a16:creationId xmlns:a16="http://schemas.microsoft.com/office/drawing/2014/main" id="{F29319D3-85C2-BEEE-2006-1F516E3C4D26}"/>
              </a:ext>
            </a:extLst>
          </p:cNvPr>
          <p:cNvSpPr txBox="1"/>
          <p:nvPr/>
        </p:nvSpPr>
        <p:spPr>
          <a:xfrm>
            <a:off x="5368413" y="5633884"/>
            <a:ext cx="3061223" cy="369332"/>
          </a:xfrm>
          <a:prstGeom prst="rect">
            <a:avLst/>
          </a:prstGeom>
          <a:noFill/>
        </p:spPr>
        <p:txBody>
          <a:bodyPr wrap="none" rtlCol="0">
            <a:spAutoFit/>
          </a:bodyPr>
          <a:lstStyle/>
          <a:p>
            <a:r>
              <a:rPr lang="en-GB" dirty="0"/>
              <a:t>(Source, </a:t>
            </a:r>
            <a:r>
              <a:rPr lang="en-GB" dirty="0" err="1"/>
              <a:t>Quotesgram</a:t>
            </a:r>
            <a:r>
              <a:rPr lang="en-GB" dirty="0"/>
              <a:t>, no date)</a:t>
            </a:r>
          </a:p>
        </p:txBody>
      </p:sp>
    </p:spTree>
    <p:extLst>
      <p:ext uri="{BB962C8B-B14F-4D97-AF65-F5344CB8AC3E}">
        <p14:creationId xmlns:p14="http://schemas.microsoft.com/office/powerpoint/2010/main" val="26426081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AA475-A396-525A-85F5-F4DCD5416E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39F525-17FC-1B8A-1855-F5C37FF5372C}"/>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7</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7</a:t>
            </a:r>
          </a:p>
        </p:txBody>
      </p:sp>
      <p:sp>
        <p:nvSpPr>
          <p:cNvPr id="4" name="Content Placeholder 3">
            <a:extLst>
              <a:ext uri="{FF2B5EF4-FFF2-40B4-BE49-F238E27FC236}">
                <a16:creationId xmlns:a16="http://schemas.microsoft.com/office/drawing/2014/main" id="{2C4AEE03-D520-A45C-5A67-A6E8A6180991}"/>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Ymddygiad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Behaviour as Communication</a:t>
            </a:r>
          </a:p>
        </p:txBody>
      </p:sp>
      <p:sp>
        <p:nvSpPr>
          <p:cNvPr id="9" name="TextBox 8">
            <a:extLst>
              <a:ext uri="{FF2B5EF4-FFF2-40B4-BE49-F238E27FC236}">
                <a16:creationId xmlns:a16="http://schemas.microsoft.com/office/drawing/2014/main" id="{860890D8-01BE-024A-2628-5BCE46721913}"/>
              </a:ext>
            </a:extLst>
          </p:cNvPr>
          <p:cNvSpPr txBox="1"/>
          <p:nvPr/>
        </p:nvSpPr>
        <p:spPr>
          <a:xfrm>
            <a:off x="522514" y="5109029"/>
            <a:ext cx="3639394" cy="369332"/>
          </a:xfrm>
          <a:prstGeom prst="rect">
            <a:avLst/>
          </a:prstGeom>
          <a:noFill/>
        </p:spPr>
        <p:txBody>
          <a:bodyPr wrap="none" rtlCol="0">
            <a:spAutoFit/>
          </a:bodyPr>
          <a:lstStyle/>
          <a:p>
            <a:r>
              <a:rPr lang="en-GB" dirty="0"/>
              <a:t>(Source: Super Power Speech, 2025).</a:t>
            </a:r>
          </a:p>
        </p:txBody>
      </p:sp>
      <p:pic>
        <p:nvPicPr>
          <p:cNvPr id="5" name="Picture 4">
            <a:extLst>
              <a:ext uri="{FF2B5EF4-FFF2-40B4-BE49-F238E27FC236}">
                <a16:creationId xmlns:a16="http://schemas.microsoft.com/office/drawing/2014/main" id="{57BBB5DA-C232-E4AF-264E-4A3BB09F0BFE}"/>
              </a:ext>
            </a:extLst>
          </p:cNvPr>
          <p:cNvPicPr>
            <a:picLocks noChangeAspect="1"/>
          </p:cNvPicPr>
          <p:nvPr/>
        </p:nvPicPr>
        <p:blipFill>
          <a:blip r:embed="rId3"/>
          <a:stretch>
            <a:fillRect/>
          </a:stretch>
        </p:blipFill>
        <p:spPr>
          <a:xfrm>
            <a:off x="339764" y="1651819"/>
            <a:ext cx="3867150" cy="3457210"/>
          </a:xfrm>
          <a:prstGeom prst="rect">
            <a:avLst/>
          </a:prstGeom>
        </p:spPr>
      </p:pic>
    </p:spTree>
    <p:extLst>
      <p:ext uri="{BB962C8B-B14F-4D97-AF65-F5344CB8AC3E}">
        <p14:creationId xmlns:p14="http://schemas.microsoft.com/office/powerpoint/2010/main" val="11080915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ADEFD-8A22-3814-BEF4-A0392B666214}"/>
              </a:ext>
            </a:extLst>
          </p:cNvPr>
          <p:cNvSpPr>
            <a:spLocks noGrp="1"/>
          </p:cNvSpPr>
          <p:nvPr>
            <p:ph type="title"/>
          </p:nvPr>
        </p:nvSpPr>
        <p:spPr>
          <a:xfrm>
            <a:off x="628650" y="365125"/>
            <a:ext cx="7886700"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Ymddygiad</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fel</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Cyfathrebu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Behaviour as Communication</a:t>
            </a:r>
          </a:p>
        </p:txBody>
      </p:sp>
      <p:sp>
        <p:nvSpPr>
          <p:cNvPr id="3" name="Content Placeholder 2">
            <a:extLst>
              <a:ext uri="{FF2B5EF4-FFF2-40B4-BE49-F238E27FC236}">
                <a16:creationId xmlns:a16="http://schemas.microsoft.com/office/drawing/2014/main" id="{BF5488BF-FEE7-6904-4C13-2393910E92D8}"/>
              </a:ext>
            </a:extLst>
          </p:cNvPr>
          <p:cNvSpPr>
            <a:spLocks noGrp="1"/>
          </p:cNvSpPr>
          <p:nvPr>
            <p:ph sz="half" idx="1"/>
          </p:nvPr>
        </p:nvSpPr>
        <p:spPr>
          <a:xfrm>
            <a:off x="1" y="1571222"/>
            <a:ext cx="4495800" cy="4417454"/>
          </a:xfrm>
        </p:spPr>
        <p:txBody>
          <a:bodyPr>
            <a:normAutofit fontScale="85000" lnSpcReduction="20000"/>
          </a:bodyPr>
          <a:lstStyle/>
          <a:p>
            <a:r>
              <a:rPr lang="cy-GB" noProof="0" dirty="0">
                <a:latin typeface="Arial" panose="020B0604020202020204" pitchFamily="34" charset="0"/>
                <a:cs typeface="Arial" panose="020B0604020202020204" pitchFamily="34" charset="0"/>
              </a:rPr>
              <a:t>Nid yw ymddygiad yn digwydd ar wahân;</a:t>
            </a:r>
          </a:p>
          <a:p>
            <a:r>
              <a:rPr lang="cy-GB" noProof="0" dirty="0">
                <a:latin typeface="Arial" panose="020B0604020202020204" pitchFamily="34" charset="0"/>
                <a:cs typeface="Arial" panose="020B0604020202020204" pitchFamily="34" charset="0"/>
              </a:rPr>
              <a:t>Mae pob ymddygiad yn cyfleu gwybodaeth;</a:t>
            </a:r>
          </a:p>
          <a:p>
            <a:r>
              <a:rPr lang="cy-GB" noProof="0" dirty="0">
                <a:latin typeface="Arial" panose="020B0604020202020204" pitchFamily="34" charset="0"/>
                <a:cs typeface="Arial" panose="020B0604020202020204" pitchFamily="34" charset="0"/>
              </a:rPr>
              <a:t>Nid y cwestiwn allweddol yw "</a:t>
            </a:r>
            <a:r>
              <a:rPr lang="cy-GB" i="1" noProof="0" dirty="0">
                <a:latin typeface="Arial" panose="020B0604020202020204" pitchFamily="34" charset="0"/>
                <a:cs typeface="Arial" panose="020B0604020202020204" pitchFamily="34" charset="0"/>
              </a:rPr>
              <a:t>Sut ydym yn atal yr ymddygiad hwn</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Y cwestiwn allweddol yw "</a:t>
            </a:r>
            <a:r>
              <a:rPr lang="cy-GB" i="1" noProof="0" dirty="0">
                <a:latin typeface="Arial" panose="020B0604020202020204" pitchFamily="34" charset="0"/>
                <a:cs typeface="Arial" panose="020B0604020202020204" pitchFamily="34" charset="0"/>
              </a:rPr>
              <a:t>Beth mae'r ymddygiad hwn yn ei ddweud wrthym</a:t>
            </a:r>
            <a:r>
              <a:rPr lang="cy-GB" noProof="0" dirty="0">
                <a:latin typeface="Arial" panose="020B0604020202020204" pitchFamily="34" charset="0"/>
                <a:cs typeface="Arial" panose="020B0604020202020204" pitchFamily="34" charset="0"/>
              </a:rPr>
              <a:t>?“;</a:t>
            </a:r>
          </a:p>
          <a:p>
            <a:r>
              <a:rPr lang="cy-GB" noProof="0" dirty="0">
                <a:latin typeface="Arial" panose="020B0604020202020204" pitchFamily="34" charset="0"/>
                <a:cs typeface="Arial" panose="020B0604020202020204" pitchFamily="34" charset="0"/>
              </a:rPr>
              <a:t>Mae deall swyddogaeth ymddygiad yn hanfodol er mwyn darparu cymorth effeithiol.</a:t>
            </a:r>
          </a:p>
        </p:txBody>
      </p:sp>
      <p:sp>
        <p:nvSpPr>
          <p:cNvPr id="4" name="Content Placeholder 3">
            <a:extLst>
              <a:ext uri="{FF2B5EF4-FFF2-40B4-BE49-F238E27FC236}">
                <a16:creationId xmlns:a16="http://schemas.microsoft.com/office/drawing/2014/main" id="{F4576D0C-F860-507D-23E7-2F6A0BE05C9D}"/>
              </a:ext>
            </a:extLst>
          </p:cNvPr>
          <p:cNvSpPr>
            <a:spLocks noGrp="1"/>
          </p:cNvSpPr>
          <p:nvPr>
            <p:ph sz="half" idx="2"/>
          </p:nvPr>
        </p:nvSpPr>
        <p:spPr>
          <a:xfrm>
            <a:off x="4648198" y="1571222"/>
            <a:ext cx="4495801" cy="4417454"/>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Behaviour does not occur in isolation;</a:t>
            </a:r>
          </a:p>
          <a:p>
            <a:r>
              <a:rPr lang="en-GB" dirty="0">
                <a:solidFill>
                  <a:srgbClr val="0070C0"/>
                </a:solidFill>
                <a:latin typeface="Arial" panose="020B0604020202020204" pitchFamily="34" charset="0"/>
                <a:cs typeface="Arial" panose="020B0604020202020204" pitchFamily="34" charset="0"/>
              </a:rPr>
              <a:t>All behaviour communicates information;</a:t>
            </a:r>
          </a:p>
          <a:p>
            <a:r>
              <a:rPr lang="en-GB" dirty="0">
                <a:solidFill>
                  <a:srgbClr val="0070C0"/>
                </a:solidFill>
                <a:latin typeface="Arial" panose="020B0604020202020204" pitchFamily="34" charset="0"/>
                <a:cs typeface="Arial" panose="020B0604020202020204" pitchFamily="34" charset="0"/>
              </a:rPr>
              <a:t>The key question is not "</a:t>
            </a:r>
            <a:r>
              <a:rPr lang="en-GB" i="1" dirty="0">
                <a:solidFill>
                  <a:srgbClr val="0070C0"/>
                </a:solidFill>
                <a:latin typeface="Arial" panose="020B0604020202020204" pitchFamily="34" charset="0"/>
                <a:cs typeface="Arial" panose="020B0604020202020204" pitchFamily="34" charset="0"/>
              </a:rPr>
              <a:t>How do we stop this behaviour</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The key question is "</a:t>
            </a:r>
            <a:r>
              <a:rPr lang="en-GB" i="1" dirty="0">
                <a:solidFill>
                  <a:srgbClr val="0070C0"/>
                </a:solidFill>
                <a:latin typeface="Arial" panose="020B0604020202020204" pitchFamily="34" charset="0"/>
                <a:cs typeface="Arial" panose="020B0604020202020204" pitchFamily="34" charset="0"/>
              </a:rPr>
              <a:t>What is this behaviour telling us</a:t>
            </a:r>
            <a:r>
              <a:rPr lang="en-GB" dirty="0">
                <a:solidFill>
                  <a:srgbClr val="0070C0"/>
                </a:solidFill>
                <a:latin typeface="Arial" panose="020B0604020202020204" pitchFamily="34" charset="0"/>
                <a:cs typeface="Arial" panose="020B0604020202020204" pitchFamily="34" charset="0"/>
              </a:rPr>
              <a:t>?“;</a:t>
            </a:r>
          </a:p>
          <a:p>
            <a:r>
              <a:rPr lang="en-GB" dirty="0">
                <a:solidFill>
                  <a:srgbClr val="0070C0"/>
                </a:solidFill>
                <a:latin typeface="Arial" panose="020B0604020202020204" pitchFamily="34" charset="0"/>
                <a:cs typeface="Arial" panose="020B0604020202020204" pitchFamily="34" charset="0"/>
              </a:rPr>
              <a:t>Understanding function is essential to effective support.</a:t>
            </a:r>
          </a:p>
        </p:txBody>
      </p:sp>
    </p:spTree>
    <p:extLst>
      <p:ext uri="{BB962C8B-B14F-4D97-AF65-F5344CB8AC3E}">
        <p14:creationId xmlns:p14="http://schemas.microsoft.com/office/powerpoint/2010/main" val="31831990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89405E-8110-BD7D-A298-71E8AC411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DB19A7-911F-D080-1A9F-6C9C778C139F}"/>
              </a:ext>
            </a:extLst>
          </p:cNvPr>
          <p:cNvSpPr>
            <a:spLocks noGrp="1"/>
          </p:cNvSpPr>
          <p:nvPr>
            <p:ph type="title"/>
          </p:nvPr>
        </p:nvSpPr>
        <p:spPr>
          <a:xfrm>
            <a:off x="334851" y="365125"/>
            <a:ext cx="8641723"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Safbwyntiau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Damcaniaethol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Theoretical Perspectives</a:t>
            </a:r>
          </a:p>
        </p:txBody>
      </p:sp>
      <p:sp>
        <p:nvSpPr>
          <p:cNvPr id="3" name="Content Placeholder 2">
            <a:extLst>
              <a:ext uri="{FF2B5EF4-FFF2-40B4-BE49-F238E27FC236}">
                <a16:creationId xmlns:a16="http://schemas.microsoft.com/office/drawing/2014/main" id="{E0D015FC-C2C8-3389-35A2-8E653D774E28}"/>
              </a:ext>
            </a:extLst>
          </p:cNvPr>
          <p:cNvSpPr>
            <a:spLocks noGrp="1"/>
          </p:cNvSpPr>
          <p:nvPr>
            <p:ph sz="half" idx="1"/>
          </p:nvPr>
        </p:nvSpPr>
        <p:spPr>
          <a:xfrm>
            <a:off x="1" y="1571222"/>
            <a:ext cx="4495800" cy="4417454"/>
          </a:xfrm>
        </p:spPr>
        <p:txBody>
          <a:bodyPr>
            <a:noAutofit/>
          </a:bodyPr>
          <a:lstStyle/>
          <a:p>
            <a:r>
              <a:rPr lang="cy-GB" sz="2000" noProof="0" dirty="0">
                <a:latin typeface="Arial" panose="020B0604020202020204" pitchFamily="34" charset="0"/>
                <a:cs typeface="Arial" panose="020B0604020202020204" pitchFamily="34" charset="0"/>
              </a:rPr>
              <a:t>Asesu Ymddygiad Swyddogaethol (FBA);</a:t>
            </a:r>
          </a:p>
          <a:p>
            <a:r>
              <a:rPr lang="cy-GB" sz="2000" noProof="0" dirty="0">
                <a:latin typeface="Arial" panose="020B0604020202020204" pitchFamily="34" charset="0"/>
                <a:cs typeface="Arial" panose="020B0604020202020204" pitchFamily="34" charset="0"/>
              </a:rPr>
              <a:t>Mae ymddygiad yn cael ei ddylanwadu gan ragflaenwyr a chanlyniadau;</a:t>
            </a:r>
          </a:p>
          <a:p>
            <a:r>
              <a:rPr lang="cy-GB" sz="2000" noProof="0" dirty="0">
                <a:latin typeface="Arial" panose="020B0604020202020204" pitchFamily="34" charset="0"/>
                <a:cs typeface="Arial" panose="020B0604020202020204" pitchFamily="34" charset="0"/>
              </a:rPr>
              <a:t>Mae dulliau ecolegol yn pwysleisio cyd-destun;</a:t>
            </a:r>
          </a:p>
          <a:p>
            <a:r>
              <a:rPr lang="cy-GB" sz="2000" noProof="0" dirty="0">
                <a:latin typeface="Arial" panose="020B0604020202020204" pitchFamily="34" charset="0"/>
                <a:cs typeface="Arial" panose="020B0604020202020204" pitchFamily="34" charset="0"/>
              </a:rPr>
              <a:t>Mae safbwyntiau </a:t>
            </a:r>
            <a:r>
              <a:rPr lang="cy-GB" sz="2000" noProof="0" dirty="0" err="1">
                <a:latin typeface="Arial" panose="020B0604020202020204" pitchFamily="34" charset="0"/>
                <a:cs typeface="Arial" panose="020B0604020202020204" pitchFamily="34" charset="0"/>
              </a:rPr>
              <a:t>niwroamrywiaeth</a:t>
            </a:r>
            <a:r>
              <a:rPr lang="cy-GB" sz="2000" noProof="0" dirty="0">
                <a:latin typeface="Arial" panose="020B0604020202020204" pitchFamily="34" charset="0"/>
                <a:cs typeface="Arial" panose="020B0604020202020204" pitchFamily="34" charset="0"/>
              </a:rPr>
              <a:t> yn annog deall yn hytrach na chywiro;</a:t>
            </a:r>
          </a:p>
          <a:p>
            <a:r>
              <a:rPr lang="cy-GB" sz="2000" noProof="0" dirty="0">
                <a:latin typeface="Arial" panose="020B0604020202020204" pitchFamily="34" charset="0"/>
                <a:cs typeface="Arial" panose="020B0604020202020204" pitchFamily="34" charset="0"/>
              </a:rPr>
              <a:t>Mae dulliau sy'n ystyried trawma yn gofyn: "</a:t>
            </a:r>
            <a:r>
              <a:rPr lang="cy-GB" sz="2000" i="1" noProof="0" dirty="0">
                <a:latin typeface="Arial" panose="020B0604020202020204" pitchFamily="34" charset="0"/>
                <a:cs typeface="Arial" panose="020B0604020202020204" pitchFamily="34" charset="0"/>
              </a:rPr>
              <a:t>Beth sydd wedi digwydd i'r dysgwr hwn</a:t>
            </a:r>
            <a:r>
              <a:rPr lang="cy-GB" sz="2000" noProof="0" dirty="0">
                <a:latin typeface="Arial" panose="020B0604020202020204" pitchFamily="34" charset="0"/>
                <a:cs typeface="Arial" panose="020B0604020202020204" pitchFamily="34" charset="0"/>
              </a:rPr>
              <a:t>?" yn hytrach na </a:t>
            </a:r>
            <a:r>
              <a:rPr lang="cy-GB" sz="2000" i="1" noProof="0" dirty="0">
                <a:latin typeface="Arial" panose="020B0604020202020204" pitchFamily="34" charset="0"/>
                <a:cs typeface="Arial" panose="020B0604020202020204" pitchFamily="34" charset="0"/>
              </a:rPr>
              <a:t>"Beth sydd o'i le ar y dysgwr hwn</a:t>
            </a:r>
            <a:r>
              <a:rPr lang="cy-GB" sz="2000" noProof="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FEF7F55E-5BB5-1C7D-DA7E-12386C7851D6}"/>
              </a:ext>
            </a:extLst>
          </p:cNvPr>
          <p:cNvSpPr>
            <a:spLocks noGrp="1"/>
          </p:cNvSpPr>
          <p:nvPr>
            <p:ph sz="half" idx="2"/>
          </p:nvPr>
        </p:nvSpPr>
        <p:spPr>
          <a:xfrm>
            <a:off x="4648199" y="1571222"/>
            <a:ext cx="4495800" cy="4417454"/>
          </a:xfrm>
        </p:spPr>
        <p:txBody>
          <a:bodyPr>
            <a:noAutofit/>
          </a:bodyPr>
          <a:lstStyle/>
          <a:p>
            <a:r>
              <a:rPr lang="en-GB" sz="2000" dirty="0">
                <a:solidFill>
                  <a:srgbClr val="0070C0"/>
                </a:solidFill>
                <a:latin typeface="Arial" panose="020B0604020202020204" pitchFamily="34" charset="0"/>
                <a:cs typeface="Arial" panose="020B0604020202020204" pitchFamily="34" charset="0"/>
              </a:rPr>
              <a:t>Functional Behaviour Assessment (FBA);</a:t>
            </a:r>
          </a:p>
          <a:p>
            <a:r>
              <a:rPr lang="en-GB" sz="2000" dirty="0">
                <a:solidFill>
                  <a:srgbClr val="0070C0"/>
                </a:solidFill>
                <a:latin typeface="Arial" panose="020B0604020202020204" pitchFamily="34" charset="0"/>
                <a:cs typeface="Arial" panose="020B0604020202020204" pitchFamily="34" charset="0"/>
              </a:rPr>
              <a:t>Behaviour is influenced by antecedents and consequences;</a:t>
            </a:r>
          </a:p>
          <a:p>
            <a:r>
              <a:rPr lang="en-GB" sz="2000" dirty="0">
                <a:solidFill>
                  <a:srgbClr val="0070C0"/>
                </a:solidFill>
                <a:latin typeface="Arial" panose="020B0604020202020204" pitchFamily="34" charset="0"/>
                <a:cs typeface="Arial" panose="020B0604020202020204" pitchFamily="34" charset="0"/>
              </a:rPr>
              <a:t>Ecological approaches emphasise context;</a:t>
            </a:r>
          </a:p>
          <a:p>
            <a:r>
              <a:rPr lang="en-GB" sz="2000" dirty="0">
                <a:solidFill>
                  <a:srgbClr val="0070C0"/>
                </a:solidFill>
                <a:latin typeface="Arial" panose="020B0604020202020204" pitchFamily="34" charset="0"/>
                <a:cs typeface="Arial" panose="020B0604020202020204" pitchFamily="34" charset="0"/>
              </a:rPr>
              <a:t>Neurodiversity perspectives encourage understanding rather than correction;</a:t>
            </a:r>
          </a:p>
          <a:p>
            <a:r>
              <a:rPr lang="en-GB" sz="2000" dirty="0">
                <a:solidFill>
                  <a:srgbClr val="0070C0"/>
                </a:solidFill>
                <a:latin typeface="Arial" panose="020B0604020202020204" pitchFamily="34" charset="0"/>
                <a:cs typeface="Arial" panose="020B0604020202020204" pitchFamily="34" charset="0"/>
              </a:rPr>
              <a:t>Trauma-informed approaches ask: "</a:t>
            </a:r>
            <a:r>
              <a:rPr lang="en-GB" sz="2000" i="1" dirty="0">
                <a:solidFill>
                  <a:srgbClr val="0070C0"/>
                </a:solidFill>
                <a:latin typeface="Arial" panose="020B0604020202020204" pitchFamily="34" charset="0"/>
                <a:cs typeface="Arial" panose="020B0604020202020204" pitchFamily="34" charset="0"/>
              </a:rPr>
              <a:t>What happened to this learner</a:t>
            </a:r>
            <a:r>
              <a:rPr lang="en-GB" sz="2000" dirty="0">
                <a:solidFill>
                  <a:srgbClr val="0070C0"/>
                </a:solidFill>
                <a:latin typeface="Arial" panose="020B0604020202020204" pitchFamily="34" charset="0"/>
                <a:cs typeface="Arial" panose="020B0604020202020204" pitchFamily="34" charset="0"/>
              </a:rPr>
              <a:t>?" rather than "</a:t>
            </a:r>
            <a:r>
              <a:rPr lang="en-GB" sz="2000" i="1" dirty="0">
                <a:solidFill>
                  <a:srgbClr val="0070C0"/>
                </a:solidFill>
                <a:latin typeface="Arial" panose="020B0604020202020204" pitchFamily="34" charset="0"/>
                <a:cs typeface="Arial" panose="020B0604020202020204" pitchFamily="34" charset="0"/>
              </a:rPr>
              <a:t>What's wrong with this learner</a:t>
            </a:r>
            <a:r>
              <a:rPr lang="en-GB" sz="2000"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04607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90D88-39CD-BA1D-8A82-741DC92CA2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41534B-3E47-9054-C241-B17CC46F6D68}"/>
              </a:ext>
            </a:extLst>
          </p:cNvPr>
          <p:cNvSpPr>
            <a:spLocks noGrp="1"/>
          </p:cNvSpPr>
          <p:nvPr>
            <p:ph type="title"/>
          </p:nvPr>
        </p:nvSpPr>
        <p:spPr>
          <a:xfrm>
            <a:off x="628650" y="365126"/>
            <a:ext cx="7886700" cy="682010"/>
          </a:xfrm>
        </p:spPr>
        <p:txBody>
          <a:bodyPr>
            <a:normAutofit/>
          </a:bodyPr>
          <a:lstStyle/>
          <a:p>
            <a:pPr algn="ctr"/>
            <a:r>
              <a:rPr lang="en-GB" sz="4000" dirty="0">
                <a:latin typeface="Arial" panose="020B0604020202020204" pitchFamily="34" charset="0"/>
                <a:cs typeface="Arial" panose="020B0604020202020204" pitchFamily="34" charset="0"/>
              </a:rPr>
              <a:t>Asesiad </a:t>
            </a:r>
            <a:r>
              <a:rPr lang="en-GB" sz="4000" dirty="0" err="1">
                <a:latin typeface="Arial" panose="020B0604020202020204" pitchFamily="34" charset="0"/>
                <a:cs typeface="Arial" panose="020B0604020202020204" pitchFamily="34" charset="0"/>
              </a:rPr>
              <a:t>Swyddogaethol</a:t>
            </a:r>
            <a:endParaRPr lang="en-GB" sz="40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6FA51259-1FDE-4DFF-FA3F-4B25BCFB1510}"/>
              </a:ext>
            </a:extLst>
          </p:cNvPr>
          <p:cNvPicPr>
            <a:picLocks noGrp="1" noChangeAspect="1"/>
          </p:cNvPicPr>
          <p:nvPr>
            <p:ph sz="half" idx="1"/>
          </p:nvPr>
        </p:nvPicPr>
        <p:blipFill>
          <a:blip r:embed="rId3"/>
          <a:stretch>
            <a:fillRect/>
          </a:stretch>
        </p:blipFill>
        <p:spPr>
          <a:xfrm>
            <a:off x="167425" y="1224116"/>
            <a:ext cx="4328376" cy="4586749"/>
          </a:xfrm>
          <a:prstGeom prst="rect">
            <a:avLst/>
          </a:prstGeom>
        </p:spPr>
      </p:pic>
      <p:sp>
        <p:nvSpPr>
          <p:cNvPr id="4" name="Content Placeholder 3">
            <a:extLst>
              <a:ext uri="{FF2B5EF4-FFF2-40B4-BE49-F238E27FC236}">
                <a16:creationId xmlns:a16="http://schemas.microsoft.com/office/drawing/2014/main" id="{DBC0F759-C247-166D-7B86-B4FFFA0C339F}"/>
              </a:ext>
            </a:extLst>
          </p:cNvPr>
          <p:cNvSpPr>
            <a:spLocks noGrp="1"/>
          </p:cNvSpPr>
          <p:nvPr>
            <p:ph sz="half" idx="2"/>
          </p:nvPr>
        </p:nvSpPr>
        <p:spPr>
          <a:xfrm>
            <a:off x="4648199" y="1224116"/>
            <a:ext cx="4328376" cy="4764560"/>
          </a:xfrm>
        </p:spPr>
        <p:txBody>
          <a:bodyPr>
            <a:noAutofit/>
          </a:bodyPr>
          <a:lstStyle/>
          <a:p>
            <a:pPr marL="0" indent="0">
              <a:buNone/>
            </a:pPr>
            <a:r>
              <a:rPr lang="cy-GB" sz="2000" b="1" noProof="0" dirty="0">
                <a:latin typeface="Arial" panose="020B0604020202020204" pitchFamily="34" charset="0"/>
                <a:cs typeface="Arial" panose="020B0604020202020204" pitchFamily="34" charset="0"/>
              </a:rPr>
              <a:t>Gofynnwch:</a:t>
            </a:r>
          </a:p>
          <a:p>
            <a:r>
              <a:rPr lang="cy-GB" sz="2000" noProof="0" dirty="0">
                <a:latin typeface="Arial" panose="020B0604020202020204" pitchFamily="34" charset="0"/>
                <a:cs typeface="Arial" panose="020B0604020202020204" pitchFamily="34" charset="0"/>
              </a:rPr>
              <a:t>Beth yw'r swyddogaeth?</a:t>
            </a:r>
          </a:p>
          <a:p>
            <a:r>
              <a:rPr lang="cy-GB" sz="2000" noProof="0" dirty="0">
                <a:latin typeface="Arial" panose="020B0604020202020204" pitchFamily="34" charset="0"/>
                <a:cs typeface="Arial" panose="020B0604020202020204" pitchFamily="34" charset="0"/>
              </a:rPr>
              <a:t>Beth sy'n cael ei gyfathrebu?</a:t>
            </a:r>
          </a:p>
          <a:p>
            <a:r>
              <a:rPr lang="cy-GB" sz="2000" noProof="0" dirty="0">
                <a:latin typeface="Arial" panose="020B0604020202020204" pitchFamily="34" charset="0"/>
                <a:cs typeface="Arial" panose="020B0604020202020204" pitchFamily="34" charset="0"/>
              </a:rPr>
              <a:t>Pa ffactorau amgylcheddol sy'n cyfrannu?</a:t>
            </a:r>
          </a:p>
          <a:p>
            <a:pPr marL="0" indent="0">
              <a:buNone/>
            </a:pPr>
            <a:endParaRPr lang="cy-GB" sz="2000" noProof="0" dirty="0">
              <a:latin typeface="Arial" panose="020B0604020202020204" pitchFamily="34" charset="0"/>
              <a:cs typeface="Arial" panose="020B0604020202020204" pitchFamily="34" charset="0"/>
            </a:endParaRPr>
          </a:p>
          <a:p>
            <a:pPr marL="0" indent="0">
              <a:buNone/>
            </a:pPr>
            <a:r>
              <a:rPr lang="cy-GB" sz="2000" b="1" noProof="0" dirty="0">
                <a:latin typeface="Arial" panose="020B0604020202020204" pitchFamily="34" charset="0"/>
                <a:cs typeface="Arial" panose="020B0604020202020204" pitchFamily="34" charset="0"/>
              </a:rPr>
              <a:t>Ystyriwch:</a:t>
            </a:r>
          </a:p>
          <a:p>
            <a:r>
              <a:rPr lang="cy-GB" sz="2000" noProof="0" dirty="0">
                <a:latin typeface="Arial" panose="020B0604020202020204" pitchFamily="34" charset="0"/>
                <a:cs typeface="Arial" panose="020B0604020202020204" pitchFamily="34" charset="0"/>
              </a:rPr>
              <a:t>Pryd mae'n digwydd?</a:t>
            </a:r>
          </a:p>
          <a:p>
            <a:r>
              <a:rPr lang="cy-GB" sz="2000" noProof="0" dirty="0">
                <a:latin typeface="Arial" panose="020B0604020202020204" pitchFamily="34" charset="0"/>
                <a:cs typeface="Arial" panose="020B0604020202020204" pitchFamily="34" charset="0"/>
              </a:rPr>
              <a:t>Ble mae'n digwydd?</a:t>
            </a:r>
          </a:p>
          <a:p>
            <a:r>
              <a:rPr lang="cy-GB" sz="2000" noProof="0" dirty="0">
                <a:latin typeface="Arial" panose="020B0604020202020204" pitchFamily="34" charset="0"/>
                <a:cs typeface="Arial" panose="020B0604020202020204" pitchFamily="34" charset="0"/>
              </a:rPr>
              <a:t>Gyda phwy mae'n digwydd?</a:t>
            </a:r>
          </a:p>
          <a:p>
            <a:r>
              <a:rPr lang="cy-GB" sz="2000" noProof="0" dirty="0">
                <a:latin typeface="Arial" panose="020B0604020202020204" pitchFamily="34" charset="0"/>
                <a:cs typeface="Arial" panose="020B0604020202020204" pitchFamily="34" charset="0"/>
              </a:rPr>
              <a:t>Beth sy'n digwydd cyn hynny?</a:t>
            </a:r>
          </a:p>
          <a:p>
            <a:r>
              <a:rPr lang="cy-GB" sz="2000" noProof="0" dirty="0">
                <a:latin typeface="Arial" panose="020B0604020202020204" pitchFamily="34" charset="0"/>
                <a:cs typeface="Arial" panose="020B0604020202020204" pitchFamily="34" charset="0"/>
              </a:rPr>
              <a:t>Beth sy'n digwydd wedyn?</a:t>
            </a:r>
          </a:p>
        </p:txBody>
      </p:sp>
    </p:spTree>
    <p:extLst>
      <p:ext uri="{BB962C8B-B14F-4D97-AF65-F5344CB8AC3E}">
        <p14:creationId xmlns:p14="http://schemas.microsoft.com/office/powerpoint/2010/main" val="11383862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A78F65-AC56-CC24-B6C7-426348C308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B2EDFF-2335-71BA-0167-2AC8368E3842}"/>
              </a:ext>
            </a:extLst>
          </p:cNvPr>
          <p:cNvSpPr>
            <a:spLocks noGrp="1"/>
          </p:cNvSpPr>
          <p:nvPr>
            <p:ph type="title"/>
          </p:nvPr>
        </p:nvSpPr>
        <p:spPr>
          <a:xfrm>
            <a:off x="628650" y="365126"/>
            <a:ext cx="7886700" cy="682010"/>
          </a:xfrm>
        </p:spPr>
        <p:txBody>
          <a:bodyPr>
            <a:normAutofit/>
          </a:bodyPr>
          <a:lstStyle/>
          <a:p>
            <a:pPr algn="ctr"/>
            <a:r>
              <a:rPr lang="en-GB" sz="4000" dirty="0">
                <a:solidFill>
                  <a:srgbClr val="0070C0"/>
                </a:solidFill>
                <a:latin typeface="Arial" panose="020B0604020202020204" pitchFamily="34" charset="0"/>
                <a:cs typeface="Arial" panose="020B0604020202020204" pitchFamily="34" charset="0"/>
              </a:rPr>
              <a:t>Functional Assessment</a:t>
            </a:r>
          </a:p>
        </p:txBody>
      </p:sp>
      <p:pic>
        <p:nvPicPr>
          <p:cNvPr id="6" name="Content Placeholder 5">
            <a:extLst>
              <a:ext uri="{FF2B5EF4-FFF2-40B4-BE49-F238E27FC236}">
                <a16:creationId xmlns:a16="http://schemas.microsoft.com/office/drawing/2014/main" id="{ED30E2EE-AC4F-7ED9-890F-07525B8FA8BE}"/>
              </a:ext>
            </a:extLst>
          </p:cNvPr>
          <p:cNvPicPr>
            <a:picLocks noGrp="1" noChangeAspect="1"/>
          </p:cNvPicPr>
          <p:nvPr>
            <p:ph sz="half" idx="1"/>
          </p:nvPr>
        </p:nvPicPr>
        <p:blipFill>
          <a:blip r:embed="rId3"/>
          <a:stretch>
            <a:fillRect/>
          </a:stretch>
        </p:blipFill>
        <p:spPr>
          <a:xfrm>
            <a:off x="167425" y="1224116"/>
            <a:ext cx="4328376" cy="4586749"/>
          </a:xfrm>
          <a:prstGeom prst="rect">
            <a:avLst/>
          </a:prstGeom>
        </p:spPr>
      </p:pic>
      <p:sp>
        <p:nvSpPr>
          <p:cNvPr id="4" name="Content Placeholder 3">
            <a:extLst>
              <a:ext uri="{FF2B5EF4-FFF2-40B4-BE49-F238E27FC236}">
                <a16:creationId xmlns:a16="http://schemas.microsoft.com/office/drawing/2014/main" id="{D68788A6-9C48-E762-E8D3-C0016F81122C}"/>
              </a:ext>
            </a:extLst>
          </p:cNvPr>
          <p:cNvSpPr>
            <a:spLocks noGrp="1"/>
          </p:cNvSpPr>
          <p:nvPr>
            <p:ph sz="half" idx="2"/>
          </p:nvPr>
        </p:nvSpPr>
        <p:spPr>
          <a:xfrm>
            <a:off x="4648199" y="1224116"/>
            <a:ext cx="4328376" cy="4764560"/>
          </a:xfrm>
        </p:spPr>
        <p:txBody>
          <a:bodyPr>
            <a:noAutofit/>
          </a:bodyPr>
          <a:lstStyle/>
          <a:p>
            <a:pPr marL="0" indent="0">
              <a:buNone/>
            </a:pPr>
            <a:r>
              <a:rPr lang="en-GB" sz="2000" b="1" dirty="0">
                <a:solidFill>
                  <a:srgbClr val="0070C0"/>
                </a:solidFill>
                <a:latin typeface="Arial" panose="020B0604020202020204" pitchFamily="34" charset="0"/>
                <a:cs typeface="Arial" panose="020B0604020202020204" pitchFamily="34" charset="0"/>
              </a:rPr>
              <a:t>Ask:</a:t>
            </a:r>
          </a:p>
          <a:p>
            <a:r>
              <a:rPr lang="en-GB" sz="2000" dirty="0">
                <a:solidFill>
                  <a:srgbClr val="0070C0"/>
                </a:solidFill>
                <a:latin typeface="Arial" panose="020B0604020202020204" pitchFamily="34" charset="0"/>
                <a:cs typeface="Arial" panose="020B0604020202020204" pitchFamily="34" charset="0"/>
              </a:rPr>
              <a:t>What is the function?</a:t>
            </a:r>
          </a:p>
          <a:p>
            <a:r>
              <a:rPr lang="en-GB" sz="2000" dirty="0">
                <a:solidFill>
                  <a:srgbClr val="0070C0"/>
                </a:solidFill>
                <a:latin typeface="Arial" panose="020B0604020202020204" pitchFamily="34" charset="0"/>
                <a:cs typeface="Arial" panose="020B0604020202020204" pitchFamily="34" charset="0"/>
              </a:rPr>
              <a:t>What is being communicated?</a:t>
            </a:r>
          </a:p>
          <a:p>
            <a:r>
              <a:rPr lang="en-GB" sz="2000" dirty="0">
                <a:solidFill>
                  <a:srgbClr val="0070C0"/>
                </a:solidFill>
                <a:latin typeface="Arial" panose="020B0604020202020204" pitchFamily="34" charset="0"/>
                <a:cs typeface="Arial" panose="020B0604020202020204" pitchFamily="34" charset="0"/>
              </a:rPr>
              <a:t>What environmental factors contribute?</a:t>
            </a:r>
          </a:p>
          <a:p>
            <a:pPr marL="0" indent="0">
              <a:buNone/>
            </a:pPr>
            <a:endParaRPr lang="en-GB" sz="2000" dirty="0">
              <a:solidFill>
                <a:srgbClr val="0070C0"/>
              </a:solidFill>
              <a:latin typeface="Arial" panose="020B0604020202020204" pitchFamily="34" charset="0"/>
              <a:cs typeface="Arial" panose="020B0604020202020204" pitchFamily="34" charset="0"/>
            </a:endParaRPr>
          </a:p>
          <a:p>
            <a:pPr marL="0" indent="0">
              <a:buNone/>
            </a:pPr>
            <a:r>
              <a:rPr lang="en-GB" sz="2000" b="1" dirty="0">
                <a:solidFill>
                  <a:srgbClr val="0070C0"/>
                </a:solidFill>
                <a:latin typeface="Arial" panose="020B0604020202020204" pitchFamily="34" charset="0"/>
                <a:cs typeface="Arial" panose="020B0604020202020204" pitchFamily="34" charset="0"/>
              </a:rPr>
              <a:t>Consider:</a:t>
            </a:r>
          </a:p>
          <a:p>
            <a:r>
              <a:rPr lang="en-GB" sz="2000" dirty="0">
                <a:solidFill>
                  <a:srgbClr val="0070C0"/>
                </a:solidFill>
                <a:latin typeface="Arial" panose="020B0604020202020204" pitchFamily="34" charset="0"/>
                <a:cs typeface="Arial" panose="020B0604020202020204" pitchFamily="34" charset="0"/>
              </a:rPr>
              <a:t>When does it happen?</a:t>
            </a:r>
          </a:p>
          <a:p>
            <a:r>
              <a:rPr lang="en-GB" sz="2000" dirty="0">
                <a:solidFill>
                  <a:srgbClr val="0070C0"/>
                </a:solidFill>
                <a:latin typeface="Arial" panose="020B0604020202020204" pitchFamily="34" charset="0"/>
                <a:cs typeface="Arial" panose="020B0604020202020204" pitchFamily="34" charset="0"/>
              </a:rPr>
              <a:t>Where does it happen?</a:t>
            </a:r>
          </a:p>
          <a:p>
            <a:r>
              <a:rPr lang="en-GB" sz="2000" dirty="0">
                <a:solidFill>
                  <a:srgbClr val="0070C0"/>
                </a:solidFill>
                <a:latin typeface="Arial" panose="020B0604020202020204" pitchFamily="34" charset="0"/>
                <a:cs typeface="Arial" panose="020B0604020202020204" pitchFamily="34" charset="0"/>
              </a:rPr>
              <a:t>With whom does it happen?</a:t>
            </a:r>
          </a:p>
          <a:p>
            <a:r>
              <a:rPr lang="en-GB" sz="2000" dirty="0">
                <a:solidFill>
                  <a:srgbClr val="0070C0"/>
                </a:solidFill>
                <a:latin typeface="Arial" panose="020B0604020202020204" pitchFamily="34" charset="0"/>
                <a:cs typeface="Arial" panose="020B0604020202020204" pitchFamily="34" charset="0"/>
              </a:rPr>
              <a:t>What happens before?</a:t>
            </a:r>
          </a:p>
          <a:p>
            <a:r>
              <a:rPr lang="en-GB" sz="2000" dirty="0">
                <a:solidFill>
                  <a:srgbClr val="0070C0"/>
                </a:solidFill>
                <a:latin typeface="Arial" panose="020B0604020202020204" pitchFamily="34" charset="0"/>
                <a:cs typeface="Arial" panose="020B0604020202020204" pitchFamily="34" charset="0"/>
              </a:rPr>
              <a:t>What happens afterwards?</a:t>
            </a:r>
          </a:p>
        </p:txBody>
      </p:sp>
    </p:spTree>
    <p:extLst>
      <p:ext uri="{BB962C8B-B14F-4D97-AF65-F5344CB8AC3E}">
        <p14:creationId xmlns:p14="http://schemas.microsoft.com/office/powerpoint/2010/main" val="10008562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D2B95-6518-E975-6618-1879AF8FF0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DBFD1BD-75FE-93E6-56C8-802A1F44CAA4}"/>
              </a:ext>
            </a:extLst>
          </p:cNvPr>
          <p:cNvSpPr>
            <a:spLocks noGrp="1"/>
          </p:cNvSpPr>
          <p:nvPr>
            <p:ph type="title"/>
          </p:nvPr>
        </p:nvSpPr>
        <p:spPr>
          <a:xfrm>
            <a:off x="327337" y="364294"/>
            <a:ext cx="8641723" cy="961399"/>
          </a:xfrm>
        </p:spPr>
        <p:txBody>
          <a:bodyPr>
            <a:normAutofit fontScale="90000"/>
          </a:bodyPr>
          <a:lstStyle/>
          <a:p>
            <a:pPr algn="ctr"/>
            <a:r>
              <a:rPr lang="en-GB" sz="4000" dirty="0" err="1">
                <a:latin typeface="Arial" panose="020B0604020202020204" pitchFamily="34" charset="0"/>
                <a:cs typeface="Arial" panose="020B0604020202020204" pitchFamily="34" charset="0"/>
              </a:rPr>
              <a:t>Edrych</a:t>
            </a:r>
            <a:r>
              <a:rPr lang="en-GB" sz="4000" dirty="0">
                <a:latin typeface="Arial" panose="020B0604020202020204" pitchFamily="34" charset="0"/>
                <a:cs typeface="Arial" panose="020B0604020202020204" pitchFamily="34" charset="0"/>
              </a:rPr>
              <a:t> Y Tu </a:t>
            </a:r>
            <a:r>
              <a:rPr lang="en-GB" sz="4000" dirty="0" err="1">
                <a:latin typeface="Arial" panose="020B0604020202020204" pitchFamily="34" charset="0"/>
                <a:cs typeface="Arial" panose="020B0604020202020204" pitchFamily="34" charset="0"/>
              </a:rPr>
              <a:t>Hwnt</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i'r</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Ymddygiad</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Looking Beyond Behaviour</a:t>
            </a:r>
          </a:p>
        </p:txBody>
      </p:sp>
      <p:sp>
        <p:nvSpPr>
          <p:cNvPr id="3" name="Content Placeholder 2">
            <a:extLst>
              <a:ext uri="{FF2B5EF4-FFF2-40B4-BE49-F238E27FC236}">
                <a16:creationId xmlns:a16="http://schemas.microsoft.com/office/drawing/2014/main" id="{BDDF34ED-F27B-9489-4A34-E274F0E6A3B7}"/>
              </a:ext>
            </a:extLst>
          </p:cNvPr>
          <p:cNvSpPr>
            <a:spLocks noGrp="1"/>
          </p:cNvSpPr>
          <p:nvPr>
            <p:ph sz="half" idx="1"/>
          </p:nvPr>
        </p:nvSpPr>
        <p:spPr>
          <a:xfrm>
            <a:off x="619431" y="1571222"/>
            <a:ext cx="3876369" cy="4417454"/>
          </a:xfrm>
        </p:spPr>
        <p:txBody>
          <a:bodyPr>
            <a:noAutofit/>
          </a:bodyPr>
          <a:lstStyle/>
          <a:p>
            <a:pPr marL="0" indent="0" algn="ctr">
              <a:buNone/>
            </a:pPr>
            <a:r>
              <a:rPr lang="cy-GB" b="1" noProof="0" dirty="0">
                <a:latin typeface="Arial" panose="020B0604020202020204" pitchFamily="34" charset="0"/>
                <a:cs typeface="Arial" panose="020B0604020202020204" pitchFamily="34" charset="0"/>
              </a:rPr>
              <a:t>Ai:</a:t>
            </a:r>
          </a:p>
          <a:p>
            <a:r>
              <a:rPr lang="cy-GB" noProof="0" dirty="0">
                <a:latin typeface="Arial" panose="020B0604020202020204" pitchFamily="34" charset="0"/>
                <a:cs typeface="Arial" panose="020B0604020202020204" pitchFamily="34" charset="0"/>
              </a:rPr>
              <a:t>Diffyg cydymffurfio?</a:t>
            </a:r>
          </a:p>
          <a:p>
            <a:r>
              <a:rPr lang="cy-GB" noProof="0" dirty="0">
                <a:latin typeface="Arial" panose="020B0604020202020204" pitchFamily="34" charset="0"/>
                <a:cs typeface="Arial" panose="020B0604020202020204" pitchFamily="34" charset="0"/>
              </a:rPr>
              <a:t>Pryder?</a:t>
            </a:r>
          </a:p>
          <a:p>
            <a:r>
              <a:rPr lang="cy-GB" noProof="0" dirty="0">
                <a:latin typeface="Arial" panose="020B0604020202020204" pitchFamily="34" charset="0"/>
                <a:cs typeface="Arial" panose="020B0604020202020204" pitchFamily="34" charset="0"/>
              </a:rPr>
              <a:t>Ymateb i drawma?</a:t>
            </a:r>
          </a:p>
          <a:p>
            <a:r>
              <a:rPr lang="cy-GB" noProof="0" dirty="0">
                <a:latin typeface="Arial" panose="020B0604020202020204" pitchFamily="34" charset="0"/>
                <a:cs typeface="Arial" panose="020B0604020202020204" pitchFamily="34" charset="0"/>
              </a:rPr>
              <a:t>Anhawster cyfathrebu?</a:t>
            </a:r>
          </a:p>
          <a:p>
            <a:r>
              <a:rPr lang="cy-GB" noProof="0" dirty="0">
                <a:latin typeface="Arial" panose="020B0604020202020204" pitchFamily="34" charset="0"/>
                <a:cs typeface="Arial" panose="020B0604020202020204" pitchFamily="34" charset="0"/>
              </a:rPr>
              <a:t>Gofid synhwyraidd?</a:t>
            </a:r>
          </a:p>
        </p:txBody>
      </p:sp>
      <p:sp>
        <p:nvSpPr>
          <p:cNvPr id="4" name="Content Placeholder 3">
            <a:extLst>
              <a:ext uri="{FF2B5EF4-FFF2-40B4-BE49-F238E27FC236}">
                <a16:creationId xmlns:a16="http://schemas.microsoft.com/office/drawing/2014/main" id="{969A5BF1-95E1-6865-4168-DD9FE095064A}"/>
              </a:ext>
            </a:extLst>
          </p:cNvPr>
          <p:cNvSpPr>
            <a:spLocks noGrp="1"/>
          </p:cNvSpPr>
          <p:nvPr>
            <p:ph sz="half" idx="2"/>
          </p:nvPr>
        </p:nvSpPr>
        <p:spPr>
          <a:xfrm>
            <a:off x="4648199" y="1571222"/>
            <a:ext cx="3876369" cy="4417454"/>
          </a:xfrm>
        </p:spPr>
        <p:txBody>
          <a:bodyPr>
            <a:noAutofit/>
          </a:bodyPr>
          <a:lstStyle/>
          <a:p>
            <a:pPr marL="0" indent="0" algn="ctr">
              <a:buNone/>
            </a:pPr>
            <a:r>
              <a:rPr lang="en-GB" b="1" dirty="0">
                <a:solidFill>
                  <a:srgbClr val="0070C0"/>
                </a:solidFill>
                <a:latin typeface="Arial" panose="020B0604020202020204" pitchFamily="34" charset="0"/>
                <a:cs typeface="Arial" panose="020B0604020202020204" pitchFamily="34" charset="0"/>
              </a:rPr>
              <a:t>Is behaviour:</a:t>
            </a:r>
          </a:p>
          <a:p>
            <a:r>
              <a:rPr lang="en-GB" dirty="0">
                <a:solidFill>
                  <a:srgbClr val="0070C0"/>
                </a:solidFill>
                <a:latin typeface="Arial" panose="020B0604020202020204" pitchFamily="34" charset="0"/>
                <a:cs typeface="Arial" panose="020B0604020202020204" pitchFamily="34" charset="0"/>
              </a:rPr>
              <a:t>Non-compliance?</a:t>
            </a:r>
          </a:p>
          <a:p>
            <a:r>
              <a:rPr lang="en-GB" dirty="0">
                <a:solidFill>
                  <a:srgbClr val="0070C0"/>
                </a:solidFill>
                <a:latin typeface="Arial" panose="020B0604020202020204" pitchFamily="34" charset="0"/>
                <a:cs typeface="Arial" panose="020B0604020202020204" pitchFamily="34" charset="0"/>
              </a:rPr>
              <a:t>Anxiety?</a:t>
            </a:r>
          </a:p>
          <a:p>
            <a:r>
              <a:rPr lang="en-GB" dirty="0">
                <a:solidFill>
                  <a:srgbClr val="0070C0"/>
                </a:solidFill>
                <a:latin typeface="Arial" panose="020B0604020202020204" pitchFamily="34" charset="0"/>
                <a:cs typeface="Arial" panose="020B0604020202020204" pitchFamily="34" charset="0"/>
              </a:rPr>
              <a:t>Trauma response?</a:t>
            </a:r>
          </a:p>
          <a:p>
            <a:r>
              <a:rPr lang="en-GB" dirty="0">
                <a:solidFill>
                  <a:srgbClr val="0070C0"/>
                </a:solidFill>
                <a:latin typeface="Arial" panose="020B0604020202020204" pitchFamily="34" charset="0"/>
                <a:cs typeface="Arial" panose="020B0604020202020204" pitchFamily="34" charset="0"/>
              </a:rPr>
              <a:t>Communication difficulty?</a:t>
            </a:r>
          </a:p>
          <a:p>
            <a:r>
              <a:rPr lang="en-GB" dirty="0">
                <a:solidFill>
                  <a:srgbClr val="0070C0"/>
                </a:solidFill>
                <a:latin typeface="Arial" panose="020B0604020202020204" pitchFamily="34" charset="0"/>
                <a:cs typeface="Arial" panose="020B0604020202020204" pitchFamily="34" charset="0"/>
              </a:rPr>
              <a:t>Sensory distress?</a:t>
            </a:r>
          </a:p>
        </p:txBody>
      </p:sp>
    </p:spTree>
    <p:extLst>
      <p:ext uri="{BB962C8B-B14F-4D97-AF65-F5344CB8AC3E}">
        <p14:creationId xmlns:p14="http://schemas.microsoft.com/office/powerpoint/2010/main" val="291505102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00902-05C7-B9D2-AF2E-DDB8118834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0D5CC7-E1D4-A7DD-914B-11748E777B49}"/>
              </a:ext>
            </a:extLst>
          </p:cNvPr>
          <p:cNvSpPr>
            <a:spLocks noGrp="1"/>
          </p:cNvSpPr>
          <p:nvPr>
            <p:ph type="title"/>
          </p:nvPr>
        </p:nvSpPr>
        <p:spPr>
          <a:xfrm>
            <a:off x="309717" y="365125"/>
            <a:ext cx="8568812" cy="770501"/>
          </a:xfrm>
        </p:spPr>
        <p:txBody>
          <a:bodyPr>
            <a:noAutofit/>
          </a:bodyPr>
          <a:lstStyle/>
          <a:p>
            <a:pPr algn="ctr"/>
            <a:r>
              <a:rPr lang="en-GB" sz="3200" dirty="0">
                <a:latin typeface="Arial" panose="020B0604020202020204" pitchFamily="34" charset="0"/>
                <a:cs typeface="Arial" panose="020B0604020202020204" pitchFamily="34" charset="0"/>
              </a:rPr>
              <a:t>Yr Un </a:t>
            </a:r>
            <a:r>
              <a:rPr lang="en-GB" sz="3200" dirty="0" err="1">
                <a:latin typeface="Arial" panose="020B0604020202020204" pitchFamily="34" charset="0"/>
                <a:cs typeface="Arial" panose="020B0604020202020204" pitchFamily="34" charset="0"/>
              </a:rPr>
              <a:t>Ymddygiad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Swyddogaethau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Gwahanol</a:t>
            </a:r>
            <a:endParaRPr lang="en-GB" sz="320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CBF1F13C-90DA-5898-D54F-C92BC42CE756}"/>
              </a:ext>
            </a:extLst>
          </p:cNvPr>
          <p:cNvGraphicFramePr>
            <a:graphicFrameLocks noGrp="1"/>
          </p:cNvGraphicFramePr>
          <p:nvPr>
            <p:ph idx="1"/>
            <p:extLst>
              <p:ext uri="{D42A27DB-BD31-4B8C-83A1-F6EECF244321}">
                <p14:modId xmlns:p14="http://schemas.microsoft.com/office/powerpoint/2010/main" val="331132089"/>
              </p:ext>
            </p:extLst>
          </p:nvPr>
        </p:nvGraphicFramePr>
        <p:xfrm>
          <a:off x="309716" y="1283110"/>
          <a:ext cx="8450826" cy="4731280"/>
        </p:xfrm>
        <a:graphic>
          <a:graphicData uri="http://schemas.openxmlformats.org/drawingml/2006/table">
            <a:tbl>
              <a:tblPr firstRow="1" bandRow="1">
                <a:tableStyleId>{5C22544A-7EE6-4342-B048-85BDC9FD1C3A}</a:tableStyleId>
              </a:tblPr>
              <a:tblGrid>
                <a:gridCol w="4225413">
                  <a:extLst>
                    <a:ext uri="{9D8B030D-6E8A-4147-A177-3AD203B41FA5}">
                      <a16:colId xmlns:a16="http://schemas.microsoft.com/office/drawing/2014/main" val="2564156176"/>
                    </a:ext>
                  </a:extLst>
                </a:gridCol>
                <a:gridCol w="4225413">
                  <a:extLst>
                    <a:ext uri="{9D8B030D-6E8A-4147-A177-3AD203B41FA5}">
                      <a16:colId xmlns:a16="http://schemas.microsoft.com/office/drawing/2014/main" val="165109559"/>
                    </a:ext>
                  </a:extLst>
                </a:gridCol>
              </a:tblGrid>
              <a:tr h="781664">
                <a:tc>
                  <a:txBody>
                    <a:bodyPr/>
                    <a:lstStyle/>
                    <a:p>
                      <a:pPr algn="ctr"/>
                      <a:r>
                        <a:rPr lang="cy-GB" sz="2400" noProof="0" dirty="0">
                          <a:latin typeface="Arial" panose="020B0604020202020204" pitchFamily="34" charset="0"/>
                          <a:cs typeface="Arial" panose="020B0604020202020204" pitchFamily="34" charset="0"/>
                        </a:rPr>
                        <a:t> Ymddygiad</a:t>
                      </a:r>
                    </a:p>
                  </a:txBody>
                  <a:tcPr/>
                </a:tc>
                <a:tc>
                  <a:txBody>
                    <a:bodyPr/>
                    <a:lstStyle/>
                    <a:p>
                      <a:pPr algn="ctr"/>
                      <a:r>
                        <a:rPr lang="cy-GB" sz="2400" noProof="0" dirty="0">
                          <a:latin typeface="Arial" panose="020B0604020202020204" pitchFamily="34" charset="0"/>
                          <a:cs typeface="Arial" panose="020B0604020202020204" pitchFamily="34" charset="0"/>
                        </a:rPr>
                        <a:t> Swyddogaeth Bosibl</a:t>
                      </a:r>
                    </a:p>
                  </a:txBody>
                  <a:tcPr/>
                </a:tc>
                <a:extLst>
                  <a:ext uri="{0D108BD9-81ED-4DB2-BD59-A6C34878D82A}">
                    <a16:rowId xmlns:a16="http://schemas.microsoft.com/office/drawing/2014/main" val="2560527712"/>
                  </a:ext>
                </a:extLst>
              </a:tr>
              <a:tr h="781664">
                <a:tc>
                  <a:txBody>
                    <a:bodyPr/>
                    <a:lstStyle/>
                    <a:p>
                      <a:r>
                        <a:rPr lang="cy-GB" sz="2400" noProof="0" dirty="0">
                          <a:latin typeface="Arial" panose="020B0604020202020204" pitchFamily="34" charset="0"/>
                          <a:cs typeface="Arial" panose="020B0604020202020204" pitchFamily="34" charset="0"/>
                        </a:rPr>
                        <a:t> Gadael y dosbarth</a:t>
                      </a:r>
                    </a:p>
                  </a:txBody>
                  <a:tcPr/>
                </a:tc>
                <a:tc>
                  <a:txBody>
                    <a:bodyPr/>
                    <a:lstStyle/>
                    <a:p>
                      <a:r>
                        <a:rPr lang="cy-GB" sz="2400" noProof="0" dirty="0">
                          <a:latin typeface="Arial" panose="020B0604020202020204" pitchFamily="34" charset="0"/>
                          <a:cs typeface="Arial" panose="020B0604020202020204" pitchFamily="34" charset="0"/>
                        </a:rPr>
                        <a:t> Dianc rhag gorlwytho synhwyraidd</a:t>
                      </a:r>
                    </a:p>
                  </a:txBody>
                  <a:tcPr/>
                </a:tc>
                <a:extLst>
                  <a:ext uri="{0D108BD9-81ED-4DB2-BD59-A6C34878D82A}">
                    <a16:rowId xmlns:a16="http://schemas.microsoft.com/office/drawing/2014/main" val="599728146"/>
                  </a:ext>
                </a:extLst>
              </a:tr>
              <a:tr h="781664">
                <a:tc>
                  <a:txBody>
                    <a:bodyPr/>
                    <a:lstStyle/>
                    <a:p>
                      <a:r>
                        <a:rPr lang="cy-GB" sz="2400" noProof="0" dirty="0">
                          <a:latin typeface="Arial" panose="020B0604020202020204" pitchFamily="34" charset="0"/>
                          <a:cs typeface="Arial" panose="020B0604020202020204" pitchFamily="34" charset="0"/>
                        </a:rPr>
                        <a:t> Gweiddi</a:t>
                      </a:r>
                    </a:p>
                  </a:txBody>
                  <a:tcPr/>
                </a:tc>
                <a:tc>
                  <a:txBody>
                    <a:bodyPr/>
                    <a:lstStyle/>
                    <a:p>
                      <a:r>
                        <a:rPr lang="cy-GB" sz="2400" noProof="0" dirty="0">
                          <a:latin typeface="Arial" panose="020B0604020202020204" pitchFamily="34" charset="0"/>
                          <a:cs typeface="Arial" panose="020B0604020202020204" pitchFamily="34" charset="0"/>
                        </a:rPr>
                        <a:t> Cyfleu gofid</a:t>
                      </a:r>
                    </a:p>
                  </a:txBody>
                  <a:tcPr/>
                </a:tc>
                <a:extLst>
                  <a:ext uri="{0D108BD9-81ED-4DB2-BD59-A6C34878D82A}">
                    <a16:rowId xmlns:a16="http://schemas.microsoft.com/office/drawing/2014/main" val="3429166613"/>
                  </a:ext>
                </a:extLst>
              </a:tr>
              <a:tr h="781664">
                <a:tc>
                  <a:txBody>
                    <a:bodyPr/>
                    <a:lstStyle/>
                    <a:p>
                      <a:r>
                        <a:rPr lang="cy-GB" sz="2400" noProof="0" dirty="0">
                          <a:latin typeface="Arial" panose="020B0604020202020204" pitchFamily="34" charset="0"/>
                          <a:cs typeface="Arial" panose="020B0604020202020204" pitchFamily="34" charset="0"/>
                        </a:rPr>
                        <a:t> Gwrthod gwaith</a:t>
                      </a:r>
                    </a:p>
                  </a:txBody>
                  <a:tcPr/>
                </a:tc>
                <a:tc>
                  <a:txBody>
                    <a:bodyPr/>
                    <a:lstStyle/>
                    <a:p>
                      <a:r>
                        <a:rPr lang="cy-GB" sz="2400" noProof="0" dirty="0">
                          <a:latin typeface="Arial" panose="020B0604020202020204" pitchFamily="34" charset="0"/>
                          <a:cs typeface="Arial" panose="020B0604020202020204" pitchFamily="34" charset="0"/>
                        </a:rPr>
                        <a:t> Pryder neu ofn methu</a:t>
                      </a:r>
                    </a:p>
                  </a:txBody>
                  <a:tcPr/>
                </a:tc>
                <a:extLst>
                  <a:ext uri="{0D108BD9-81ED-4DB2-BD59-A6C34878D82A}">
                    <a16:rowId xmlns:a16="http://schemas.microsoft.com/office/drawing/2014/main" val="2064800461"/>
                  </a:ext>
                </a:extLst>
              </a:tr>
              <a:tr h="781664">
                <a:tc>
                  <a:txBody>
                    <a:bodyPr/>
                    <a:lstStyle/>
                    <a:p>
                      <a:r>
                        <a:rPr lang="cy-GB" sz="2400" noProof="0" dirty="0">
                          <a:latin typeface="Arial" panose="020B0604020202020204" pitchFamily="34" charset="0"/>
                          <a:cs typeface="Arial" panose="020B0604020202020204" pitchFamily="34" charset="0"/>
                        </a:rPr>
                        <a:t> Ymddygiad ailadroddus</a:t>
                      </a:r>
                    </a:p>
                  </a:txBody>
                  <a:tcPr/>
                </a:tc>
                <a:tc>
                  <a:txBody>
                    <a:bodyPr/>
                    <a:lstStyle/>
                    <a:p>
                      <a:r>
                        <a:rPr lang="cy-GB" sz="2400" noProof="0" dirty="0">
                          <a:latin typeface="Arial" panose="020B0604020202020204" pitchFamily="34" charset="0"/>
                          <a:cs typeface="Arial" panose="020B0604020202020204" pitchFamily="34" charset="0"/>
                        </a:rPr>
                        <a:t> </a:t>
                      </a:r>
                      <a:r>
                        <a:rPr lang="cy-GB" sz="2400" noProof="0" dirty="0" err="1">
                          <a:latin typeface="Arial" panose="020B0604020202020204" pitchFamily="34" charset="0"/>
                          <a:cs typeface="Arial" panose="020B0604020202020204" pitchFamily="34" charset="0"/>
                        </a:rPr>
                        <a:t>Hunanreoleiddio</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71732540"/>
                  </a:ext>
                </a:extLst>
              </a:tr>
              <a:tr h="781664">
                <a:tc>
                  <a:txBody>
                    <a:bodyPr/>
                    <a:lstStyle/>
                    <a:p>
                      <a:r>
                        <a:rPr lang="cy-GB" sz="2400" noProof="0" dirty="0">
                          <a:latin typeface="Arial" panose="020B0604020202020204" pitchFamily="34" charset="0"/>
                          <a:cs typeface="Arial" panose="020B0604020202020204" pitchFamily="34" charset="0"/>
                        </a:rPr>
                        <a:t> Osgoi cyfoedion</a:t>
                      </a:r>
                    </a:p>
                  </a:txBody>
                  <a:tcPr/>
                </a:tc>
                <a:tc>
                  <a:txBody>
                    <a:bodyPr/>
                    <a:lstStyle/>
                    <a:p>
                      <a:r>
                        <a:rPr lang="cy-GB" sz="2400" noProof="0" dirty="0">
                          <a:latin typeface="Arial" panose="020B0604020202020204" pitchFamily="34" charset="0"/>
                          <a:cs typeface="Arial" panose="020B0604020202020204" pitchFamily="34" charset="0"/>
                        </a:rPr>
                        <a:t> Blinder cymdeithasol</a:t>
                      </a:r>
                    </a:p>
                  </a:txBody>
                  <a:tcPr/>
                </a:tc>
                <a:extLst>
                  <a:ext uri="{0D108BD9-81ED-4DB2-BD59-A6C34878D82A}">
                    <a16:rowId xmlns:a16="http://schemas.microsoft.com/office/drawing/2014/main" val="863661899"/>
                  </a:ext>
                </a:extLst>
              </a:tr>
            </a:tbl>
          </a:graphicData>
        </a:graphic>
      </p:graphicFrame>
    </p:spTree>
    <p:extLst>
      <p:ext uri="{BB962C8B-B14F-4D97-AF65-F5344CB8AC3E}">
        <p14:creationId xmlns:p14="http://schemas.microsoft.com/office/powerpoint/2010/main" val="35992919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9547E0-0359-EBFA-A54F-390207C663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40510B-3113-5721-2F91-27D674D64B2E}"/>
              </a:ext>
            </a:extLst>
          </p:cNvPr>
          <p:cNvSpPr>
            <a:spLocks noGrp="1"/>
          </p:cNvSpPr>
          <p:nvPr>
            <p:ph type="title"/>
          </p:nvPr>
        </p:nvSpPr>
        <p:spPr>
          <a:xfrm>
            <a:off x="628650" y="365125"/>
            <a:ext cx="7886700" cy="770501"/>
          </a:xfrm>
        </p:spPr>
        <p:txBody>
          <a:bodyPr>
            <a:noAutofit/>
          </a:bodyPr>
          <a:lstStyle/>
          <a:p>
            <a:pPr algn="ctr"/>
            <a:r>
              <a:rPr lang="en-GB" sz="3200" dirty="0">
                <a:solidFill>
                  <a:srgbClr val="0070C0"/>
                </a:solidFill>
                <a:latin typeface="Arial" panose="020B0604020202020204" pitchFamily="34" charset="0"/>
                <a:cs typeface="Arial" panose="020B0604020202020204" pitchFamily="34" charset="0"/>
              </a:rPr>
              <a:t>The Same Behaviour, Different Functions</a:t>
            </a:r>
          </a:p>
        </p:txBody>
      </p:sp>
      <p:graphicFrame>
        <p:nvGraphicFramePr>
          <p:cNvPr id="6" name="Content Placeholder 5">
            <a:extLst>
              <a:ext uri="{FF2B5EF4-FFF2-40B4-BE49-F238E27FC236}">
                <a16:creationId xmlns:a16="http://schemas.microsoft.com/office/drawing/2014/main" id="{F2341145-5283-1A51-8742-FE9B70A8130E}"/>
              </a:ext>
            </a:extLst>
          </p:cNvPr>
          <p:cNvGraphicFramePr>
            <a:graphicFrameLocks noGrp="1"/>
          </p:cNvGraphicFramePr>
          <p:nvPr>
            <p:ph idx="1"/>
            <p:extLst>
              <p:ext uri="{D42A27DB-BD31-4B8C-83A1-F6EECF244321}">
                <p14:modId xmlns:p14="http://schemas.microsoft.com/office/powerpoint/2010/main" val="1715020193"/>
              </p:ext>
            </p:extLst>
          </p:nvPr>
        </p:nvGraphicFramePr>
        <p:xfrm>
          <a:off x="309716" y="1283110"/>
          <a:ext cx="8450826" cy="4689984"/>
        </p:xfrm>
        <a:graphic>
          <a:graphicData uri="http://schemas.openxmlformats.org/drawingml/2006/table">
            <a:tbl>
              <a:tblPr firstRow="1" bandRow="1">
                <a:tableStyleId>{5C22544A-7EE6-4342-B048-85BDC9FD1C3A}</a:tableStyleId>
              </a:tblPr>
              <a:tblGrid>
                <a:gridCol w="4225413">
                  <a:extLst>
                    <a:ext uri="{9D8B030D-6E8A-4147-A177-3AD203B41FA5}">
                      <a16:colId xmlns:a16="http://schemas.microsoft.com/office/drawing/2014/main" val="2564156176"/>
                    </a:ext>
                  </a:extLst>
                </a:gridCol>
                <a:gridCol w="4225413">
                  <a:extLst>
                    <a:ext uri="{9D8B030D-6E8A-4147-A177-3AD203B41FA5}">
                      <a16:colId xmlns:a16="http://schemas.microsoft.com/office/drawing/2014/main" val="165109559"/>
                    </a:ext>
                  </a:extLst>
                </a:gridCol>
              </a:tblGrid>
              <a:tr h="781664">
                <a:tc>
                  <a:txBody>
                    <a:bodyPr/>
                    <a:lstStyle/>
                    <a:p>
                      <a:pPr algn="ctr"/>
                      <a:r>
                        <a:rPr lang="en-GB" sz="2400" dirty="0">
                          <a:latin typeface="Arial" panose="020B0604020202020204" pitchFamily="34" charset="0"/>
                          <a:cs typeface="Arial" panose="020B0604020202020204" pitchFamily="34" charset="0"/>
                        </a:rPr>
                        <a:t> Behaviour</a:t>
                      </a:r>
                    </a:p>
                  </a:txBody>
                  <a:tcPr/>
                </a:tc>
                <a:tc>
                  <a:txBody>
                    <a:bodyPr/>
                    <a:lstStyle/>
                    <a:p>
                      <a:pPr algn="ctr"/>
                      <a:r>
                        <a:rPr lang="en-GB" sz="2400" dirty="0">
                          <a:latin typeface="Arial" panose="020B0604020202020204" pitchFamily="34" charset="0"/>
                          <a:cs typeface="Arial" panose="020B0604020202020204" pitchFamily="34" charset="0"/>
                        </a:rPr>
                        <a:t> Possible Function</a:t>
                      </a:r>
                    </a:p>
                  </a:txBody>
                  <a:tcPr/>
                </a:tc>
                <a:extLst>
                  <a:ext uri="{0D108BD9-81ED-4DB2-BD59-A6C34878D82A}">
                    <a16:rowId xmlns:a16="http://schemas.microsoft.com/office/drawing/2014/main" val="2560527712"/>
                  </a:ext>
                </a:extLst>
              </a:tr>
              <a:tr h="781664">
                <a:tc>
                  <a:txBody>
                    <a:bodyPr/>
                    <a:lstStyle/>
                    <a:p>
                      <a:r>
                        <a:rPr lang="en-GB" sz="2400" dirty="0">
                          <a:latin typeface="Arial" panose="020B0604020202020204" pitchFamily="34" charset="0"/>
                          <a:cs typeface="Arial" panose="020B0604020202020204" pitchFamily="34" charset="0"/>
                        </a:rPr>
                        <a:t> Leaving the classroom</a:t>
                      </a:r>
                    </a:p>
                  </a:txBody>
                  <a:tcPr/>
                </a:tc>
                <a:tc>
                  <a:txBody>
                    <a:bodyPr/>
                    <a:lstStyle/>
                    <a:p>
                      <a:r>
                        <a:rPr lang="en-GB" sz="2400" dirty="0">
                          <a:latin typeface="Arial" panose="020B0604020202020204" pitchFamily="34" charset="0"/>
                          <a:cs typeface="Arial" panose="020B0604020202020204" pitchFamily="34" charset="0"/>
                        </a:rPr>
                        <a:t> Escaping sensory overload</a:t>
                      </a:r>
                    </a:p>
                  </a:txBody>
                  <a:tcPr/>
                </a:tc>
                <a:extLst>
                  <a:ext uri="{0D108BD9-81ED-4DB2-BD59-A6C34878D82A}">
                    <a16:rowId xmlns:a16="http://schemas.microsoft.com/office/drawing/2014/main" val="599728146"/>
                  </a:ext>
                </a:extLst>
              </a:tr>
              <a:tr h="781664">
                <a:tc>
                  <a:txBody>
                    <a:bodyPr/>
                    <a:lstStyle/>
                    <a:p>
                      <a:r>
                        <a:rPr lang="en-GB" sz="2400" dirty="0">
                          <a:latin typeface="Arial" panose="020B0604020202020204" pitchFamily="34" charset="0"/>
                          <a:cs typeface="Arial" panose="020B0604020202020204" pitchFamily="34" charset="0"/>
                        </a:rPr>
                        <a:t> Shouting</a:t>
                      </a:r>
                    </a:p>
                  </a:txBody>
                  <a:tcPr/>
                </a:tc>
                <a:tc>
                  <a:txBody>
                    <a:bodyPr/>
                    <a:lstStyle/>
                    <a:p>
                      <a:r>
                        <a:rPr lang="en-GB" sz="2400" dirty="0">
                          <a:latin typeface="Arial" panose="020B0604020202020204" pitchFamily="34" charset="0"/>
                          <a:cs typeface="Arial" panose="020B0604020202020204" pitchFamily="34" charset="0"/>
                        </a:rPr>
                        <a:t> Communicating distress</a:t>
                      </a:r>
                    </a:p>
                  </a:txBody>
                  <a:tcPr/>
                </a:tc>
                <a:extLst>
                  <a:ext uri="{0D108BD9-81ED-4DB2-BD59-A6C34878D82A}">
                    <a16:rowId xmlns:a16="http://schemas.microsoft.com/office/drawing/2014/main" val="3429166613"/>
                  </a:ext>
                </a:extLst>
              </a:tr>
              <a:tr h="781664">
                <a:tc>
                  <a:txBody>
                    <a:bodyPr/>
                    <a:lstStyle/>
                    <a:p>
                      <a:r>
                        <a:rPr lang="en-GB" sz="2400" dirty="0">
                          <a:latin typeface="Arial" panose="020B0604020202020204" pitchFamily="34" charset="0"/>
                          <a:cs typeface="Arial" panose="020B0604020202020204" pitchFamily="34" charset="0"/>
                        </a:rPr>
                        <a:t> Refusing work</a:t>
                      </a:r>
                    </a:p>
                  </a:txBody>
                  <a:tcPr/>
                </a:tc>
                <a:tc>
                  <a:txBody>
                    <a:bodyPr/>
                    <a:lstStyle/>
                    <a:p>
                      <a:r>
                        <a:rPr lang="en-GB" sz="2400" dirty="0">
                          <a:latin typeface="Arial" panose="020B0604020202020204" pitchFamily="34" charset="0"/>
                          <a:cs typeface="Arial" panose="020B0604020202020204" pitchFamily="34" charset="0"/>
                        </a:rPr>
                        <a:t> Anxiety or fear of failure</a:t>
                      </a:r>
                    </a:p>
                  </a:txBody>
                  <a:tcPr/>
                </a:tc>
                <a:extLst>
                  <a:ext uri="{0D108BD9-81ED-4DB2-BD59-A6C34878D82A}">
                    <a16:rowId xmlns:a16="http://schemas.microsoft.com/office/drawing/2014/main" val="2064800461"/>
                  </a:ext>
                </a:extLst>
              </a:tr>
              <a:tr h="781664">
                <a:tc>
                  <a:txBody>
                    <a:bodyPr/>
                    <a:lstStyle/>
                    <a:p>
                      <a:r>
                        <a:rPr lang="en-GB" sz="2400" dirty="0">
                          <a:latin typeface="Arial" panose="020B0604020202020204" pitchFamily="34" charset="0"/>
                          <a:cs typeface="Arial" panose="020B0604020202020204" pitchFamily="34" charset="0"/>
                        </a:rPr>
                        <a:t> Repetitive behaviour</a:t>
                      </a:r>
                    </a:p>
                  </a:txBody>
                  <a:tcPr/>
                </a:tc>
                <a:tc>
                  <a:txBody>
                    <a:bodyPr/>
                    <a:lstStyle/>
                    <a:p>
                      <a:r>
                        <a:rPr lang="en-GB" sz="2400" dirty="0">
                          <a:latin typeface="Arial" panose="020B0604020202020204" pitchFamily="34" charset="0"/>
                          <a:cs typeface="Arial" panose="020B0604020202020204" pitchFamily="34" charset="0"/>
                        </a:rPr>
                        <a:t> Self-regulation</a:t>
                      </a:r>
                    </a:p>
                  </a:txBody>
                  <a:tcPr/>
                </a:tc>
                <a:extLst>
                  <a:ext uri="{0D108BD9-81ED-4DB2-BD59-A6C34878D82A}">
                    <a16:rowId xmlns:a16="http://schemas.microsoft.com/office/drawing/2014/main" val="4171732540"/>
                  </a:ext>
                </a:extLst>
              </a:tr>
              <a:tr h="781664">
                <a:tc>
                  <a:txBody>
                    <a:bodyPr/>
                    <a:lstStyle/>
                    <a:p>
                      <a:r>
                        <a:rPr lang="en-GB" sz="2400" dirty="0">
                          <a:latin typeface="Arial" panose="020B0604020202020204" pitchFamily="34" charset="0"/>
                          <a:cs typeface="Arial" panose="020B0604020202020204" pitchFamily="34" charset="0"/>
                        </a:rPr>
                        <a:t> Avoiding peers</a:t>
                      </a:r>
                    </a:p>
                  </a:txBody>
                  <a:tcPr/>
                </a:tc>
                <a:tc>
                  <a:txBody>
                    <a:bodyPr/>
                    <a:lstStyle/>
                    <a:p>
                      <a:r>
                        <a:rPr lang="en-GB" sz="2400" dirty="0">
                          <a:latin typeface="Arial" panose="020B0604020202020204" pitchFamily="34" charset="0"/>
                          <a:cs typeface="Arial" panose="020B0604020202020204" pitchFamily="34" charset="0"/>
                        </a:rPr>
                        <a:t> Social fatigue</a:t>
                      </a:r>
                    </a:p>
                  </a:txBody>
                  <a:tcPr/>
                </a:tc>
                <a:extLst>
                  <a:ext uri="{0D108BD9-81ED-4DB2-BD59-A6C34878D82A}">
                    <a16:rowId xmlns:a16="http://schemas.microsoft.com/office/drawing/2014/main" val="863661899"/>
                  </a:ext>
                </a:extLst>
              </a:tr>
            </a:tbl>
          </a:graphicData>
        </a:graphic>
      </p:graphicFrame>
    </p:spTree>
    <p:extLst>
      <p:ext uri="{BB962C8B-B14F-4D97-AF65-F5344CB8AC3E}">
        <p14:creationId xmlns:p14="http://schemas.microsoft.com/office/powerpoint/2010/main" val="383160170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6581D-DF81-F8DB-D0EF-38BE8BEFC5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DDCBC8-6A54-5D55-4202-7E6FA66376A5}"/>
              </a:ext>
            </a:extLst>
          </p:cNvPr>
          <p:cNvSpPr>
            <a:spLocks noGrp="1"/>
          </p:cNvSpPr>
          <p:nvPr>
            <p:ph type="title"/>
          </p:nvPr>
        </p:nvSpPr>
        <p:spPr>
          <a:xfrm>
            <a:off x="630238" y="457200"/>
            <a:ext cx="2949575" cy="825287"/>
          </a:xfrm>
        </p:spPr>
        <p:txBody>
          <a:bodyPr>
            <a:normAutofit fontScale="90000"/>
          </a:bodyPr>
          <a:lstStyle/>
          <a:p>
            <a:pPr algn="ctr"/>
            <a:r>
              <a:rPr lang="en-GB" sz="4000" dirty="0" err="1">
                <a:latin typeface="Arial" panose="020B0604020202020204" pitchFamily="34" charset="0"/>
                <a:cs typeface="Arial" panose="020B0604020202020204" pitchFamily="34" charset="0"/>
              </a:rPr>
              <a:t>Senario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Scenario</a:t>
            </a:r>
          </a:p>
        </p:txBody>
      </p:sp>
      <p:pic>
        <p:nvPicPr>
          <p:cNvPr id="8" name="Content Placeholder 7">
            <a:extLst>
              <a:ext uri="{FF2B5EF4-FFF2-40B4-BE49-F238E27FC236}">
                <a16:creationId xmlns:a16="http://schemas.microsoft.com/office/drawing/2014/main" id="{C3536BC6-1B72-A10B-9D18-1D161DF33FA2}"/>
              </a:ext>
            </a:extLst>
          </p:cNvPr>
          <p:cNvPicPr>
            <a:picLocks noGrp="1" noChangeAspect="1"/>
          </p:cNvPicPr>
          <p:nvPr>
            <p:ph type="pic" idx="1"/>
          </p:nvPr>
        </p:nvPicPr>
        <p:blipFill>
          <a:blip r:embed="rId3"/>
          <a:srcRect l="25907" r="25907"/>
          <a:stretch/>
        </p:blipFill>
        <p:spPr>
          <a:prstGeom prst="rect">
            <a:avLst/>
          </a:prstGeom>
        </p:spPr>
      </p:pic>
      <p:sp>
        <p:nvSpPr>
          <p:cNvPr id="4" name="Content Placeholder 3">
            <a:extLst>
              <a:ext uri="{FF2B5EF4-FFF2-40B4-BE49-F238E27FC236}">
                <a16:creationId xmlns:a16="http://schemas.microsoft.com/office/drawing/2014/main" id="{2B4A921D-0050-C353-C03E-120ADED3D907}"/>
              </a:ext>
            </a:extLst>
          </p:cNvPr>
          <p:cNvSpPr>
            <a:spLocks noGrp="1"/>
          </p:cNvSpPr>
          <p:nvPr>
            <p:ph type="body" sz="half" idx="2"/>
          </p:nvPr>
        </p:nvSpPr>
        <p:spPr>
          <a:xfrm>
            <a:off x="147484" y="1592826"/>
            <a:ext cx="3432329" cy="3819832"/>
          </a:xfrm>
        </p:spPr>
        <p:txBody>
          <a:bodyPr>
            <a:normAutofit/>
          </a:bodyPr>
          <a:lstStyle/>
          <a:p>
            <a:pPr marL="0" indent="0">
              <a:buNone/>
            </a:pPr>
            <a:r>
              <a:rPr lang="cy-GB" sz="2400" dirty="0">
                <a:latin typeface="Arial" panose="020B0604020202020204" pitchFamily="34" charset="0"/>
                <a:cs typeface="Arial" panose="020B0604020202020204" pitchFamily="34" charset="0"/>
              </a:rPr>
              <a:t>Mae dysgwr awtistig yn rhoi ei ben ar y ddesg dro ar ôl tro ac yn gwrthod cymryd rhan.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solidFill>
                  <a:srgbClr val="0070C0"/>
                </a:solidFill>
                <a:latin typeface="Arial" panose="020B0604020202020204" pitchFamily="34" charset="0"/>
                <a:cs typeface="Arial" panose="020B0604020202020204" pitchFamily="34" charset="0"/>
              </a:rPr>
              <a:t>An autistic learner repeatedly places their head on the desk and refuses to participate</a:t>
            </a:r>
            <a:r>
              <a:rPr lang="en-GB" dirty="0">
                <a:solidFill>
                  <a:srgbClr val="0070C0"/>
                </a:solidFill>
                <a:latin typeface="Arial" panose="020B0604020202020204" pitchFamily="34" charset="0"/>
                <a:cs typeface="Arial" panose="020B0604020202020204" pitchFamily="34" charset="0"/>
              </a:rPr>
              <a:t>.</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9B4B56E-7AEC-D366-144F-083C4CE05F09}"/>
              </a:ext>
            </a:extLst>
          </p:cNvPr>
          <p:cNvSpPr txBox="1"/>
          <p:nvPr/>
        </p:nvSpPr>
        <p:spPr>
          <a:xfrm>
            <a:off x="766916" y="5206181"/>
            <a:ext cx="3120872" cy="646331"/>
          </a:xfrm>
          <a:prstGeom prst="rect">
            <a:avLst/>
          </a:prstGeom>
          <a:noFill/>
        </p:spPr>
        <p:txBody>
          <a:bodyPr wrap="square" rtlCol="0">
            <a:spAutoFit/>
          </a:bodyPr>
          <a:lstStyle/>
          <a:p>
            <a:endParaRPr lang="en-GB" dirty="0"/>
          </a:p>
          <a:p>
            <a:r>
              <a:rPr lang="en-GB" dirty="0"/>
              <a:t>(Source:  TechTarget, 2025)</a:t>
            </a:r>
          </a:p>
        </p:txBody>
      </p:sp>
    </p:spTree>
    <p:extLst>
      <p:ext uri="{BB962C8B-B14F-4D97-AF65-F5344CB8AC3E}">
        <p14:creationId xmlns:p14="http://schemas.microsoft.com/office/powerpoint/2010/main" val="375574884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74063-D1B9-6693-114A-0F977145BE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5C89F5E-26ED-5BE5-8D8E-9F747ED9FBE2}"/>
              </a:ext>
            </a:extLst>
          </p:cNvPr>
          <p:cNvSpPr>
            <a:spLocks noGrp="1"/>
          </p:cNvSpPr>
          <p:nvPr>
            <p:ph type="title"/>
          </p:nvPr>
        </p:nvSpPr>
        <p:spPr>
          <a:xfrm>
            <a:off x="628650" y="365125"/>
            <a:ext cx="7886700" cy="665185"/>
          </a:xfrm>
        </p:spPr>
        <p:txBody>
          <a:bodyPr>
            <a:normAutofit fontScale="90000"/>
          </a:bodyPr>
          <a:lstStyle/>
          <a:p>
            <a:pPr algn="ctr"/>
            <a:r>
              <a:rPr lang="en-GB" sz="3200" dirty="0" err="1">
                <a:latin typeface="Arial" panose="020B0604020202020204" pitchFamily="34" charset="0"/>
                <a:cs typeface="Arial" panose="020B0604020202020204" pitchFamily="34" charset="0"/>
              </a:rPr>
              <a:t>Trafodwch</a:t>
            </a:r>
            <a:r>
              <a:rPr lang="en-GB" sz="3200" dirty="0">
                <a:latin typeface="Arial" panose="020B0604020202020204" pitchFamily="34" charset="0"/>
                <a:cs typeface="Arial" panose="020B0604020202020204" pitchFamily="34" charset="0"/>
              </a:rPr>
              <a: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Discuss…</a:t>
            </a:r>
          </a:p>
        </p:txBody>
      </p:sp>
      <p:sp>
        <p:nvSpPr>
          <p:cNvPr id="5" name="Content Placeholder 4">
            <a:extLst>
              <a:ext uri="{FF2B5EF4-FFF2-40B4-BE49-F238E27FC236}">
                <a16:creationId xmlns:a16="http://schemas.microsoft.com/office/drawing/2014/main" id="{23450304-CEDD-B79B-64F4-C82D12D1D2D9}"/>
              </a:ext>
            </a:extLst>
          </p:cNvPr>
          <p:cNvSpPr>
            <a:spLocks noGrp="1"/>
          </p:cNvSpPr>
          <p:nvPr>
            <p:ph sz="half" idx="1"/>
          </p:nvPr>
        </p:nvSpPr>
        <p:spPr>
          <a:xfrm>
            <a:off x="244699" y="1287886"/>
            <a:ext cx="4251101" cy="4675031"/>
          </a:xfrm>
        </p:spPr>
        <p:txBody>
          <a:bodyPr>
            <a:normAutofit fontScale="92500" lnSpcReduction="20000"/>
          </a:bodyPr>
          <a:lstStyle/>
          <a:p>
            <a:r>
              <a:rPr lang="cy-GB" noProof="0" dirty="0">
                <a:latin typeface="Arial" panose="020B0604020202020204" pitchFamily="34" charset="0"/>
                <a:cs typeface="Arial" panose="020B0604020202020204" pitchFamily="34" charset="0"/>
              </a:rPr>
              <a:t>Pa ragdybiaethau y gellid eu gwneud?</a:t>
            </a:r>
          </a:p>
          <a:p>
            <a:r>
              <a:rPr lang="cy-GB" noProof="0" dirty="0">
                <a:latin typeface="Arial" panose="020B0604020202020204" pitchFamily="34" charset="0"/>
                <a:cs typeface="Arial" panose="020B0604020202020204" pitchFamily="34" charset="0"/>
              </a:rPr>
              <a:t>Pa swyddogaethau posibl allai'r ymddygiad hwn eu cyflawni?</a:t>
            </a:r>
          </a:p>
          <a:p>
            <a:r>
              <a:rPr lang="cy-GB" noProof="0" dirty="0">
                <a:latin typeface="Arial" panose="020B0604020202020204" pitchFamily="34" charset="0"/>
                <a:cs typeface="Arial" panose="020B0604020202020204" pitchFamily="34" charset="0"/>
              </a:rPr>
              <a:t>Pa wybodaeth fyddech chi'n dymuno ei chasglu cyn cynllunio cymorth?</a:t>
            </a:r>
          </a:p>
          <a:p>
            <a:r>
              <a:rPr lang="cy-GB" noProof="0" dirty="0">
                <a:latin typeface="Arial" panose="020B0604020202020204" pitchFamily="34" charset="0"/>
                <a:cs typeface="Arial" panose="020B0604020202020204" pitchFamily="34" charset="0"/>
              </a:rPr>
              <a:t>Sut gallai ymateb sy'n cadarnhau </a:t>
            </a:r>
            <a:r>
              <a:rPr lang="cy-GB" noProof="0" dirty="0" err="1">
                <a:latin typeface="Arial" panose="020B0604020202020204" pitchFamily="34" charset="0"/>
                <a:cs typeface="Arial" panose="020B0604020202020204" pitchFamily="34" charset="0"/>
              </a:rPr>
              <a:t>niwroamrywiaeth</a:t>
            </a:r>
            <a:r>
              <a:rPr lang="cy-GB" noProof="0" dirty="0">
                <a:latin typeface="Arial" panose="020B0604020202020204" pitchFamily="34" charset="0"/>
                <a:cs typeface="Arial" panose="020B0604020202020204" pitchFamily="34" charset="0"/>
              </a:rPr>
              <a:t> fod yn wahanol i ymateb ymddygiadol traddodiadol?</a:t>
            </a:r>
          </a:p>
        </p:txBody>
      </p:sp>
      <p:sp>
        <p:nvSpPr>
          <p:cNvPr id="6" name="Content Placeholder 5">
            <a:extLst>
              <a:ext uri="{FF2B5EF4-FFF2-40B4-BE49-F238E27FC236}">
                <a16:creationId xmlns:a16="http://schemas.microsoft.com/office/drawing/2014/main" id="{74BCC4E3-356D-6CDA-0F2A-EFAF68CA0AB5}"/>
              </a:ext>
            </a:extLst>
          </p:cNvPr>
          <p:cNvSpPr>
            <a:spLocks noGrp="1"/>
          </p:cNvSpPr>
          <p:nvPr>
            <p:ph sz="half" idx="2"/>
          </p:nvPr>
        </p:nvSpPr>
        <p:spPr>
          <a:xfrm>
            <a:off x="4648199" y="1287886"/>
            <a:ext cx="4495801" cy="4675031"/>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What assumptions might be made?</a:t>
            </a:r>
          </a:p>
          <a:p>
            <a:r>
              <a:rPr lang="en-GB" dirty="0">
                <a:solidFill>
                  <a:srgbClr val="0070C0"/>
                </a:solidFill>
                <a:latin typeface="Arial" panose="020B0604020202020204" pitchFamily="34" charset="0"/>
                <a:cs typeface="Arial" panose="020B0604020202020204" pitchFamily="34" charset="0"/>
              </a:rPr>
              <a:t>What possible functions could this behaviour serve?</a:t>
            </a:r>
          </a:p>
          <a:p>
            <a:r>
              <a:rPr lang="en-GB" dirty="0">
                <a:solidFill>
                  <a:srgbClr val="0070C0"/>
                </a:solidFill>
                <a:latin typeface="Arial" panose="020B0604020202020204" pitchFamily="34" charset="0"/>
                <a:cs typeface="Arial" panose="020B0604020202020204" pitchFamily="34" charset="0"/>
              </a:rPr>
              <a:t>What information would you want to gather before planning support?</a:t>
            </a:r>
          </a:p>
          <a:p>
            <a:r>
              <a:rPr lang="en-GB" dirty="0">
                <a:solidFill>
                  <a:srgbClr val="0070C0"/>
                </a:solidFill>
                <a:latin typeface="Arial" panose="020B0604020202020204" pitchFamily="34" charset="0"/>
                <a:cs typeface="Arial" panose="020B0604020202020204" pitchFamily="34" charset="0"/>
              </a:rPr>
              <a:t>How might a neurodiversity-affirming response differ from a behaviourist response?</a:t>
            </a:r>
          </a:p>
        </p:txBody>
      </p:sp>
    </p:spTree>
    <p:extLst>
      <p:ext uri="{BB962C8B-B14F-4D97-AF65-F5344CB8AC3E}">
        <p14:creationId xmlns:p14="http://schemas.microsoft.com/office/powerpoint/2010/main" val="39487591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44BCF-9227-D124-9F47-156F1880AD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4CEA74-B91A-30EF-D271-ACEC733E1363}"/>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8</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8</a:t>
            </a:r>
          </a:p>
        </p:txBody>
      </p:sp>
      <p:sp>
        <p:nvSpPr>
          <p:cNvPr id="4" name="Content Placeholder 3">
            <a:extLst>
              <a:ext uri="{FF2B5EF4-FFF2-40B4-BE49-F238E27FC236}">
                <a16:creationId xmlns:a16="http://schemas.microsoft.com/office/drawing/2014/main" id="{871E03D1-304E-30A0-E08D-60BA63E58B20}"/>
              </a:ext>
            </a:extLst>
          </p:cNvPr>
          <p:cNvSpPr>
            <a:spLocks noGrp="1"/>
          </p:cNvSpPr>
          <p:nvPr>
            <p:ph sz="half" idx="2"/>
          </p:nvPr>
        </p:nvSpPr>
        <p:spPr/>
        <p:txBody>
          <a:bodyPr/>
          <a:lstStyle/>
          <a:p>
            <a:pPr marL="0" indent="0">
              <a:buNone/>
            </a:pPr>
            <a:endParaRPr lang="en-GB" dirty="0"/>
          </a:p>
          <a:p>
            <a:pPr marL="0" indent="0">
              <a:buNone/>
            </a:pPr>
            <a:r>
              <a:rPr lang="en-GB" dirty="0">
                <a:latin typeface="Arial" panose="020B0604020202020204" pitchFamily="34" charset="0"/>
                <a:cs typeface="Arial" panose="020B0604020202020204" pitchFamily="34" charset="0"/>
              </a:rPr>
              <a:t>Modelau </a:t>
            </a:r>
            <a:r>
              <a:rPr lang="en-GB" dirty="0" err="1">
                <a:latin typeface="Arial" panose="020B0604020202020204" pitchFamily="34" charset="0"/>
                <a:cs typeface="Arial" panose="020B0604020202020204" pitchFamily="34" charset="0"/>
              </a:rPr>
              <a:t>Partneriaeth</a:t>
            </a:r>
            <a:r>
              <a:rPr lang="en-GB" dirty="0">
                <a:latin typeface="Arial" panose="020B0604020202020204" pitchFamily="34" charset="0"/>
                <a:cs typeface="Arial" panose="020B0604020202020204" pitchFamily="34" charset="0"/>
              </a:rPr>
              <a:t> Ysgol-GIG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School-NHS Partnership Models</a:t>
            </a:r>
          </a:p>
        </p:txBody>
      </p:sp>
      <p:pic>
        <p:nvPicPr>
          <p:cNvPr id="7" name="Content Placeholder 6">
            <a:extLst>
              <a:ext uri="{FF2B5EF4-FFF2-40B4-BE49-F238E27FC236}">
                <a16:creationId xmlns:a16="http://schemas.microsoft.com/office/drawing/2014/main" id="{AFA636A3-70F8-0F67-4A19-044698877D75}"/>
              </a:ext>
            </a:extLst>
          </p:cNvPr>
          <p:cNvPicPr>
            <a:picLocks noGrp="1" noChangeAspect="1"/>
          </p:cNvPicPr>
          <p:nvPr>
            <p:ph sz="half" idx="1"/>
          </p:nvPr>
        </p:nvPicPr>
        <p:blipFill>
          <a:blip r:embed="rId3"/>
          <a:stretch>
            <a:fillRect/>
          </a:stretch>
        </p:blipFill>
        <p:spPr>
          <a:xfrm>
            <a:off x="147638" y="1748971"/>
            <a:ext cx="4348162" cy="3886516"/>
          </a:xfrm>
          <a:prstGeom prst="rect">
            <a:avLst/>
          </a:prstGeom>
        </p:spPr>
      </p:pic>
    </p:spTree>
    <p:extLst>
      <p:ext uri="{BB962C8B-B14F-4D97-AF65-F5344CB8AC3E}">
        <p14:creationId xmlns:p14="http://schemas.microsoft.com/office/powerpoint/2010/main" val="253717061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0606B0-0C4E-1715-9543-4673227799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7477D5A-A64C-21E9-5F97-1B1F6F0007C9}"/>
              </a:ext>
            </a:extLst>
          </p:cNvPr>
          <p:cNvSpPr>
            <a:spLocks noGrp="1"/>
          </p:cNvSpPr>
          <p:nvPr>
            <p:ph type="title"/>
          </p:nvPr>
        </p:nvSpPr>
        <p:spPr>
          <a:xfrm>
            <a:off x="221225" y="365125"/>
            <a:ext cx="8922775" cy="961399"/>
          </a:xfrm>
        </p:spPr>
        <p:txBody>
          <a:bodyPr>
            <a:normAutofit fontScale="90000"/>
          </a:bodyPr>
          <a:lstStyle/>
          <a:p>
            <a:pPr algn="ctr"/>
            <a:r>
              <a:rPr lang="en-GB" sz="4000" dirty="0">
                <a:latin typeface="Arial" panose="020B0604020202020204" pitchFamily="34" charset="0"/>
                <a:cs typeface="Arial" panose="020B0604020202020204" pitchFamily="34" charset="0"/>
              </a:rPr>
              <a:t>Mae </a:t>
            </a:r>
            <a:r>
              <a:rPr lang="en-GB" sz="4000" dirty="0" err="1">
                <a:latin typeface="Arial" panose="020B0604020202020204" pitchFamily="34" charset="0"/>
                <a:cs typeface="Arial" panose="020B0604020202020204" pitchFamily="34" charset="0"/>
              </a:rPr>
              <a:t>cymorth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effeithiol</a:t>
            </a:r>
            <a:r>
              <a:rPr lang="en-GB" sz="4000" dirty="0">
                <a:latin typeface="Arial" panose="020B0604020202020204" pitchFamily="34" charset="0"/>
                <a:cs typeface="Arial" panose="020B0604020202020204" pitchFamily="34" charset="0"/>
              </a:rPr>
              <a:t> yn </a:t>
            </a:r>
            <a:r>
              <a:rPr lang="en-GB" sz="4000" dirty="0" err="1">
                <a:latin typeface="Arial" panose="020B0604020202020204" pitchFamily="34" charset="0"/>
                <a:cs typeface="Arial" panose="020B0604020202020204" pitchFamily="34" charset="0"/>
              </a:rPr>
              <a:t>aml</a:t>
            </a:r>
            <a:r>
              <a:rPr lang="en-GB" sz="4000" dirty="0">
                <a:latin typeface="Arial" panose="020B0604020202020204" pitchFamily="34" charset="0"/>
                <a:cs typeface="Arial" panose="020B0604020202020204" pitchFamily="34" charset="0"/>
              </a:rPr>
              <a:t> yn </a:t>
            </a:r>
            <a:r>
              <a:rPr lang="en-GB" sz="4000" dirty="0" err="1">
                <a:latin typeface="Arial" panose="020B0604020202020204" pitchFamily="34" charset="0"/>
                <a:cs typeface="Arial" panose="020B0604020202020204" pitchFamily="34" charset="0"/>
              </a:rPr>
              <a:t>cynnwys</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Effective support often includes:</a:t>
            </a:r>
          </a:p>
        </p:txBody>
      </p:sp>
      <p:sp>
        <p:nvSpPr>
          <p:cNvPr id="3" name="Content Placeholder 2">
            <a:extLst>
              <a:ext uri="{FF2B5EF4-FFF2-40B4-BE49-F238E27FC236}">
                <a16:creationId xmlns:a16="http://schemas.microsoft.com/office/drawing/2014/main" id="{40C7B261-C860-7221-4250-778E6A6BBF7B}"/>
              </a:ext>
            </a:extLst>
          </p:cNvPr>
          <p:cNvSpPr>
            <a:spLocks noGrp="1"/>
          </p:cNvSpPr>
          <p:nvPr>
            <p:ph sz="half" idx="1"/>
          </p:nvPr>
        </p:nvSpPr>
        <p:spPr>
          <a:xfrm>
            <a:off x="221225" y="1571222"/>
            <a:ext cx="4274575" cy="4401875"/>
          </a:xfrm>
        </p:spPr>
        <p:txBody>
          <a:bodyPr>
            <a:normAutofit fontScale="92500" lnSpcReduction="20000"/>
          </a:bodyPr>
          <a:lstStyle/>
          <a:p>
            <a:r>
              <a:rPr lang="cy-GB" noProof="0" dirty="0">
                <a:latin typeface="Arial" panose="020B0604020202020204" pitchFamily="34" charset="0"/>
                <a:cs typeface="Arial" panose="020B0604020202020204" pitchFamily="34" charset="0"/>
              </a:rPr>
              <a:t>Staff ysgol;</a:t>
            </a:r>
          </a:p>
          <a:p>
            <a:r>
              <a:rPr lang="cy-GB" noProof="0" dirty="0">
                <a:latin typeface="Arial" panose="020B0604020202020204" pitchFamily="34" charset="0"/>
                <a:cs typeface="Arial" panose="020B0604020202020204" pitchFamily="34" charset="0"/>
              </a:rPr>
              <a:t>Cydlynydd ADY;</a:t>
            </a:r>
          </a:p>
          <a:p>
            <a:r>
              <a:rPr lang="cy-GB" noProof="0" dirty="0">
                <a:latin typeface="Arial" panose="020B0604020202020204" pitchFamily="34" charset="0"/>
                <a:cs typeface="Arial" panose="020B0604020202020204" pitchFamily="34" charset="0"/>
              </a:rPr>
              <a:t>Seicoleg Addysg;</a:t>
            </a:r>
          </a:p>
          <a:p>
            <a:r>
              <a:rPr lang="cy-GB" noProof="0" dirty="0">
                <a:latin typeface="Arial" panose="020B0604020202020204" pitchFamily="34" charset="0"/>
                <a:cs typeface="Arial" panose="020B0604020202020204" pitchFamily="34" charset="0"/>
              </a:rPr>
              <a:t>Gwasanaethau Iechyd Meddwl Plant a'r Glasoed (CAMHS);</a:t>
            </a:r>
          </a:p>
          <a:p>
            <a:r>
              <a:rPr lang="cy-GB" noProof="0" dirty="0">
                <a:latin typeface="Arial" panose="020B0604020202020204" pitchFamily="34" charset="0"/>
                <a:cs typeface="Arial" panose="020B0604020202020204" pitchFamily="34" charset="0"/>
              </a:rPr>
              <a:t>Therapi Iaith a Lleferydd;</a:t>
            </a:r>
          </a:p>
          <a:p>
            <a:r>
              <a:rPr lang="cy-GB" noProof="0" dirty="0">
                <a:latin typeface="Arial" panose="020B0604020202020204" pitchFamily="34" charset="0"/>
                <a:cs typeface="Arial" panose="020B0604020202020204" pitchFamily="34" charset="0"/>
              </a:rPr>
              <a:t>Therapi Galwedigaethol (OT);</a:t>
            </a:r>
          </a:p>
          <a:p>
            <a:r>
              <a:rPr lang="cy-GB" noProof="0" dirty="0">
                <a:latin typeface="Arial" panose="020B0604020202020204" pitchFamily="34" charset="0"/>
                <a:cs typeface="Arial" panose="020B0604020202020204" pitchFamily="34" charset="0"/>
              </a:rPr>
              <a:t>Teuluoedd;</a:t>
            </a:r>
          </a:p>
          <a:p>
            <a:r>
              <a:rPr lang="cy-GB" noProof="0" dirty="0">
                <a:latin typeface="Arial" panose="020B0604020202020204" pitchFamily="34" charset="0"/>
                <a:cs typeface="Arial" panose="020B0604020202020204" pitchFamily="34" charset="0"/>
              </a:rPr>
              <a:t>Sefydliadau'r trydydd sector.</a:t>
            </a:r>
          </a:p>
        </p:txBody>
      </p:sp>
      <p:sp>
        <p:nvSpPr>
          <p:cNvPr id="4" name="Content Placeholder 3">
            <a:extLst>
              <a:ext uri="{FF2B5EF4-FFF2-40B4-BE49-F238E27FC236}">
                <a16:creationId xmlns:a16="http://schemas.microsoft.com/office/drawing/2014/main" id="{6EB2B56D-CAFD-4F3B-E602-71502D678CF5}"/>
              </a:ext>
            </a:extLst>
          </p:cNvPr>
          <p:cNvSpPr>
            <a:spLocks noGrp="1"/>
          </p:cNvSpPr>
          <p:nvPr>
            <p:ph sz="half" idx="2"/>
          </p:nvPr>
        </p:nvSpPr>
        <p:spPr>
          <a:xfrm>
            <a:off x="4648199" y="1571222"/>
            <a:ext cx="4274575" cy="4519862"/>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School staff;</a:t>
            </a:r>
          </a:p>
          <a:p>
            <a:r>
              <a:rPr lang="en-GB" dirty="0">
                <a:solidFill>
                  <a:srgbClr val="0070C0"/>
                </a:solidFill>
                <a:latin typeface="Arial" panose="020B0604020202020204" pitchFamily="34" charset="0"/>
                <a:cs typeface="Arial" panose="020B0604020202020204" pitchFamily="34" charset="0"/>
              </a:rPr>
              <a:t>ALNCo;</a:t>
            </a:r>
          </a:p>
          <a:p>
            <a:r>
              <a:rPr lang="en-GB" dirty="0">
                <a:solidFill>
                  <a:srgbClr val="0070C0"/>
                </a:solidFill>
                <a:latin typeface="Arial" panose="020B0604020202020204" pitchFamily="34" charset="0"/>
                <a:cs typeface="Arial" panose="020B0604020202020204" pitchFamily="34" charset="0"/>
              </a:rPr>
              <a:t>Educational Psychology;</a:t>
            </a:r>
          </a:p>
          <a:p>
            <a:r>
              <a:rPr lang="en-GB" dirty="0">
                <a:solidFill>
                  <a:srgbClr val="0070C0"/>
                </a:solidFill>
                <a:latin typeface="Arial" panose="020B0604020202020204" pitchFamily="34" charset="0"/>
                <a:cs typeface="Arial" panose="020B0604020202020204" pitchFamily="34" charset="0"/>
              </a:rPr>
              <a:t>CAMHS;</a:t>
            </a:r>
          </a:p>
          <a:p>
            <a:r>
              <a:rPr lang="en-GB" dirty="0">
                <a:solidFill>
                  <a:srgbClr val="0070C0"/>
                </a:solidFill>
                <a:latin typeface="Arial" panose="020B0604020202020204" pitchFamily="34" charset="0"/>
                <a:cs typeface="Arial" panose="020B0604020202020204" pitchFamily="34" charset="0"/>
              </a:rPr>
              <a:t>Speech and Language Therapy (SALT);</a:t>
            </a:r>
          </a:p>
          <a:p>
            <a:r>
              <a:rPr lang="en-GB" dirty="0">
                <a:solidFill>
                  <a:srgbClr val="0070C0"/>
                </a:solidFill>
                <a:latin typeface="Arial" panose="020B0604020202020204" pitchFamily="34" charset="0"/>
                <a:cs typeface="Arial" panose="020B0604020202020204" pitchFamily="34" charset="0"/>
              </a:rPr>
              <a:t>Occupational Therapy (OT);</a:t>
            </a:r>
          </a:p>
          <a:p>
            <a:r>
              <a:rPr lang="en-GB" dirty="0">
                <a:solidFill>
                  <a:srgbClr val="0070C0"/>
                </a:solidFill>
                <a:latin typeface="Arial" panose="020B0604020202020204" pitchFamily="34" charset="0"/>
                <a:cs typeface="Arial" panose="020B0604020202020204" pitchFamily="34" charset="0"/>
              </a:rPr>
              <a:t>Families;</a:t>
            </a:r>
          </a:p>
          <a:p>
            <a:r>
              <a:rPr lang="en-GB" dirty="0">
                <a:solidFill>
                  <a:srgbClr val="0070C0"/>
                </a:solidFill>
                <a:latin typeface="Arial" panose="020B0604020202020204" pitchFamily="34" charset="0"/>
                <a:cs typeface="Arial" panose="020B0604020202020204" pitchFamily="34" charset="0"/>
              </a:rPr>
              <a:t>Third sector organisations.</a:t>
            </a:r>
          </a:p>
        </p:txBody>
      </p:sp>
    </p:spTree>
    <p:extLst>
      <p:ext uri="{BB962C8B-B14F-4D97-AF65-F5344CB8AC3E}">
        <p14:creationId xmlns:p14="http://schemas.microsoft.com/office/powerpoint/2010/main" val="32101796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29D24-BF98-29FA-4491-FBECE6A377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DDBA44-B227-436D-7386-C3303126C769}"/>
              </a:ext>
            </a:extLst>
          </p:cNvPr>
          <p:cNvSpPr>
            <a:spLocks noGrp="1"/>
          </p:cNvSpPr>
          <p:nvPr>
            <p:ph type="title"/>
          </p:nvPr>
        </p:nvSpPr>
        <p:spPr>
          <a:xfrm>
            <a:off x="452387" y="365125"/>
            <a:ext cx="8356761" cy="961399"/>
          </a:xfrm>
        </p:spPr>
        <p:txBody>
          <a:bodyPr>
            <a:normAutofit fontScale="90000"/>
          </a:bodyPr>
          <a:lstStyle/>
          <a:p>
            <a:pPr algn="ctr"/>
            <a:r>
              <a:rPr lang="en-GB" sz="4000" dirty="0">
                <a:latin typeface="Arial" panose="020B0604020202020204" pitchFamily="34" charset="0"/>
                <a:cs typeface="Arial" panose="020B0604020202020204" pitchFamily="34" charset="0"/>
              </a:rPr>
              <a:t>Pam Mae </a:t>
            </a:r>
            <a:r>
              <a:rPr lang="en-GB" sz="4000" dirty="0" err="1">
                <a:latin typeface="Arial" panose="020B0604020202020204" pitchFamily="34" charset="0"/>
                <a:cs typeface="Arial" panose="020B0604020202020204" pitchFamily="34" charset="0"/>
              </a:rPr>
              <a:t>Partneriaeth</a:t>
            </a:r>
            <a:r>
              <a:rPr lang="en-GB" sz="4000" dirty="0">
                <a:latin typeface="Arial" panose="020B0604020202020204" pitchFamily="34" charset="0"/>
                <a:cs typeface="Arial" panose="020B0604020202020204" pitchFamily="34" charset="0"/>
              </a:rPr>
              <a:t> yn </a:t>
            </a:r>
            <a:r>
              <a:rPr lang="en-GB" sz="4000" dirty="0" err="1">
                <a:latin typeface="Arial" panose="020B0604020202020204" pitchFamily="34" charset="0"/>
                <a:cs typeface="Arial" panose="020B0604020202020204" pitchFamily="34" charset="0"/>
              </a:rPr>
              <a:t>Bwysig</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Why Partnership Matters</a:t>
            </a:r>
          </a:p>
        </p:txBody>
      </p:sp>
      <p:sp>
        <p:nvSpPr>
          <p:cNvPr id="3" name="Content Placeholder 2">
            <a:extLst>
              <a:ext uri="{FF2B5EF4-FFF2-40B4-BE49-F238E27FC236}">
                <a16:creationId xmlns:a16="http://schemas.microsoft.com/office/drawing/2014/main" id="{1B4A4ADB-72EA-6D5E-3571-B1284DBD3E0C}"/>
              </a:ext>
            </a:extLst>
          </p:cNvPr>
          <p:cNvSpPr>
            <a:spLocks noGrp="1"/>
          </p:cNvSpPr>
          <p:nvPr>
            <p:ph sz="half" idx="1"/>
          </p:nvPr>
        </p:nvSpPr>
        <p:spPr>
          <a:xfrm>
            <a:off x="334851" y="1571222"/>
            <a:ext cx="4160949" cy="4275785"/>
          </a:xfrm>
        </p:spPr>
        <p:txBody>
          <a:bodyPr>
            <a:normAutofit fontScale="85000" lnSpcReduction="10000"/>
          </a:bodyPr>
          <a:lstStyle/>
          <a:p>
            <a:pPr marL="0" indent="0">
              <a:buNone/>
            </a:pPr>
            <a:r>
              <a:rPr lang="cy-GB" noProof="0" dirty="0">
                <a:latin typeface="Arial" panose="020B0604020202020204" pitchFamily="34" charset="0"/>
                <a:cs typeface="Arial" panose="020B0604020202020204" pitchFamily="34" charset="0"/>
              </a:rPr>
              <a:t>Gall dysgwyr awtistig brofi anghenion sy'n ymwneud â:</a:t>
            </a:r>
          </a:p>
          <a:p>
            <a:r>
              <a:rPr lang="cy-GB" noProof="0" dirty="0">
                <a:latin typeface="Arial" panose="020B0604020202020204" pitchFamily="34" charset="0"/>
                <a:cs typeface="Arial" panose="020B0604020202020204" pitchFamily="34" charset="0"/>
              </a:rPr>
              <a:t>Dysgu;</a:t>
            </a:r>
          </a:p>
          <a:p>
            <a:r>
              <a:rPr lang="cy-GB" noProof="0" dirty="0">
                <a:latin typeface="Arial" panose="020B0604020202020204" pitchFamily="34" charset="0"/>
                <a:cs typeface="Arial" panose="020B0604020202020204" pitchFamily="34" charset="0"/>
              </a:rPr>
              <a:t>Cyfathrebu;</a:t>
            </a:r>
          </a:p>
          <a:p>
            <a:r>
              <a:rPr lang="cy-GB" noProof="0" dirty="0">
                <a:latin typeface="Arial" panose="020B0604020202020204" pitchFamily="34" charset="0"/>
                <a:cs typeface="Arial" panose="020B0604020202020204" pitchFamily="34" charset="0"/>
              </a:rPr>
              <a:t>Iechyd meddwl;</a:t>
            </a:r>
          </a:p>
          <a:p>
            <a:r>
              <a:rPr lang="cy-GB" noProof="0" dirty="0">
                <a:latin typeface="Arial" panose="020B0604020202020204" pitchFamily="34" charset="0"/>
                <a:cs typeface="Arial" panose="020B0604020202020204" pitchFamily="34" charset="0"/>
              </a:rPr>
              <a:t>Prosesu synhwyraidd;</a:t>
            </a:r>
          </a:p>
          <a:p>
            <a:r>
              <a:rPr lang="cy-GB" noProof="0" dirty="0">
                <a:latin typeface="Arial" panose="020B0604020202020204" pitchFamily="34" charset="0"/>
                <a:cs typeface="Arial" panose="020B0604020202020204" pitchFamily="34" charset="0"/>
              </a:rPr>
              <a:t>Cyfranogiad cymdeithasol;</a:t>
            </a:r>
          </a:p>
          <a:p>
            <a:r>
              <a:rPr lang="cy-GB" noProof="0" dirty="0">
                <a:latin typeface="Arial" panose="020B0604020202020204" pitchFamily="34" charset="0"/>
                <a:cs typeface="Arial" panose="020B0604020202020204" pitchFamily="34" charset="0"/>
              </a:rPr>
              <a:t>Lles teuluol;</a:t>
            </a:r>
          </a:p>
          <a:p>
            <a:pPr marL="0" indent="0">
              <a:buNone/>
            </a:pPr>
            <a:r>
              <a:rPr lang="cy-GB" b="1" noProof="0" dirty="0">
                <a:latin typeface="Arial" panose="020B0604020202020204" pitchFamily="34" charset="0"/>
                <a:cs typeface="Arial" panose="020B0604020202020204" pitchFamily="34" charset="0"/>
              </a:rPr>
              <a:t>Ni all un gwasanaeth ddiwallu pob angen.</a:t>
            </a:r>
          </a:p>
        </p:txBody>
      </p:sp>
      <p:sp>
        <p:nvSpPr>
          <p:cNvPr id="4" name="Content Placeholder 3">
            <a:extLst>
              <a:ext uri="{FF2B5EF4-FFF2-40B4-BE49-F238E27FC236}">
                <a16:creationId xmlns:a16="http://schemas.microsoft.com/office/drawing/2014/main" id="{767E3097-56EB-28F3-898A-A1C58C737B1B}"/>
              </a:ext>
            </a:extLst>
          </p:cNvPr>
          <p:cNvSpPr>
            <a:spLocks noGrp="1"/>
          </p:cNvSpPr>
          <p:nvPr>
            <p:ph sz="half" idx="2"/>
          </p:nvPr>
        </p:nvSpPr>
        <p:spPr>
          <a:xfrm>
            <a:off x="4648199" y="1571222"/>
            <a:ext cx="4160949" cy="4275785"/>
          </a:xfrm>
        </p:spPr>
        <p:txBody>
          <a:bodyPr>
            <a:normAutofit fontScale="85000"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Autistic learners may experience needs across:</a:t>
            </a:r>
          </a:p>
          <a:p>
            <a:r>
              <a:rPr lang="en-GB" dirty="0">
                <a:solidFill>
                  <a:srgbClr val="0070C0"/>
                </a:solidFill>
                <a:latin typeface="Arial" panose="020B0604020202020204" pitchFamily="34" charset="0"/>
                <a:cs typeface="Arial" panose="020B0604020202020204" pitchFamily="34" charset="0"/>
              </a:rPr>
              <a:t>Learning;</a:t>
            </a:r>
          </a:p>
          <a:p>
            <a:r>
              <a:rPr lang="en-GB" dirty="0">
                <a:solidFill>
                  <a:srgbClr val="0070C0"/>
                </a:solidFill>
                <a:latin typeface="Arial" panose="020B0604020202020204" pitchFamily="34" charset="0"/>
                <a:cs typeface="Arial" panose="020B0604020202020204" pitchFamily="34" charset="0"/>
              </a:rPr>
              <a:t>Communication;</a:t>
            </a:r>
          </a:p>
          <a:p>
            <a:r>
              <a:rPr lang="en-GB" dirty="0">
                <a:solidFill>
                  <a:srgbClr val="0070C0"/>
                </a:solidFill>
                <a:latin typeface="Arial" panose="020B0604020202020204" pitchFamily="34" charset="0"/>
                <a:cs typeface="Arial" panose="020B0604020202020204" pitchFamily="34" charset="0"/>
              </a:rPr>
              <a:t>Mental health;</a:t>
            </a:r>
          </a:p>
          <a:p>
            <a:r>
              <a:rPr lang="en-GB" dirty="0">
                <a:solidFill>
                  <a:srgbClr val="0070C0"/>
                </a:solidFill>
                <a:latin typeface="Arial" panose="020B0604020202020204" pitchFamily="34" charset="0"/>
                <a:cs typeface="Arial" panose="020B0604020202020204" pitchFamily="34" charset="0"/>
              </a:rPr>
              <a:t>Sensory processing;</a:t>
            </a:r>
          </a:p>
          <a:p>
            <a:r>
              <a:rPr lang="en-GB" dirty="0">
                <a:solidFill>
                  <a:srgbClr val="0070C0"/>
                </a:solidFill>
                <a:latin typeface="Arial" panose="020B0604020202020204" pitchFamily="34" charset="0"/>
                <a:cs typeface="Arial" panose="020B0604020202020204" pitchFamily="34" charset="0"/>
              </a:rPr>
              <a:t>Social participation;</a:t>
            </a:r>
          </a:p>
          <a:p>
            <a:r>
              <a:rPr lang="en-GB" dirty="0">
                <a:solidFill>
                  <a:srgbClr val="0070C0"/>
                </a:solidFill>
                <a:latin typeface="Arial" panose="020B0604020202020204" pitchFamily="34" charset="0"/>
                <a:cs typeface="Arial" panose="020B0604020202020204" pitchFamily="34" charset="0"/>
              </a:rPr>
              <a:t>Family wellbeing.</a:t>
            </a:r>
          </a:p>
          <a:p>
            <a:pPr marL="0" indent="0">
              <a:buNone/>
            </a:pPr>
            <a:r>
              <a:rPr lang="en-GB" b="1" dirty="0">
                <a:solidFill>
                  <a:srgbClr val="0070C0"/>
                </a:solidFill>
                <a:latin typeface="Arial" panose="020B0604020202020204" pitchFamily="34" charset="0"/>
                <a:cs typeface="Arial" panose="020B0604020202020204" pitchFamily="34" charset="0"/>
              </a:rPr>
              <a:t>No single service can meet all needs.</a:t>
            </a:r>
          </a:p>
        </p:txBody>
      </p:sp>
    </p:spTree>
    <p:extLst>
      <p:ext uri="{BB962C8B-B14F-4D97-AF65-F5344CB8AC3E}">
        <p14:creationId xmlns:p14="http://schemas.microsoft.com/office/powerpoint/2010/main" val="11999933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D5F87-8131-5EC7-CE9A-9F2FB068A4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82F870-A905-E3DE-F177-513FC22B46DE}"/>
              </a:ext>
            </a:extLst>
          </p:cNvPr>
          <p:cNvSpPr>
            <a:spLocks noGrp="1"/>
          </p:cNvSpPr>
          <p:nvPr>
            <p:ph type="title"/>
          </p:nvPr>
        </p:nvSpPr>
        <p:spPr>
          <a:xfrm>
            <a:off x="147485" y="365125"/>
            <a:ext cx="8834284" cy="961399"/>
          </a:xfrm>
        </p:spPr>
        <p:txBody>
          <a:bodyPr>
            <a:noAutofit/>
          </a:bodyPr>
          <a:lstStyle/>
          <a:p>
            <a:pPr algn="ctr"/>
            <a:r>
              <a:rPr lang="en-GB" sz="3200" dirty="0" err="1">
                <a:latin typeface="Arial" panose="020B0604020202020204" pitchFamily="34" charset="0"/>
                <a:cs typeface="Arial" panose="020B0604020202020204" pitchFamily="34" charset="0"/>
              </a:rPr>
              <a:t>Egwyddorion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Partneriaeth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Effeithiol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Principles of Effective Partnership</a:t>
            </a:r>
          </a:p>
        </p:txBody>
      </p:sp>
      <p:sp>
        <p:nvSpPr>
          <p:cNvPr id="3" name="Content Placeholder 2">
            <a:extLst>
              <a:ext uri="{FF2B5EF4-FFF2-40B4-BE49-F238E27FC236}">
                <a16:creationId xmlns:a16="http://schemas.microsoft.com/office/drawing/2014/main" id="{5BBF1CCB-698B-A3A7-23F3-04D4BF35C1EF}"/>
              </a:ext>
            </a:extLst>
          </p:cNvPr>
          <p:cNvSpPr>
            <a:spLocks noGrp="1"/>
          </p:cNvSpPr>
          <p:nvPr>
            <p:ph sz="half" idx="1"/>
          </p:nvPr>
        </p:nvSpPr>
        <p:spPr>
          <a:xfrm>
            <a:off x="334851" y="1571222"/>
            <a:ext cx="4160949" cy="4275785"/>
          </a:xfrm>
        </p:spPr>
        <p:txBody>
          <a:bodyPr>
            <a:normAutofit/>
          </a:bodyPr>
          <a:lstStyle/>
          <a:p>
            <a:r>
              <a:rPr lang="cy-GB" noProof="0" dirty="0">
                <a:latin typeface="Arial" panose="020B0604020202020204" pitchFamily="34" charset="0"/>
                <a:cs typeface="Arial" panose="020B0604020202020204" pitchFamily="34" charset="0"/>
              </a:rPr>
              <a:t>Nodau a rennir;</a:t>
            </a:r>
          </a:p>
          <a:p>
            <a:r>
              <a:rPr lang="cy-GB" noProof="0" dirty="0">
                <a:latin typeface="Arial" panose="020B0604020202020204" pitchFamily="34" charset="0"/>
                <a:cs typeface="Arial" panose="020B0604020202020204" pitchFamily="34" charset="0"/>
              </a:rPr>
              <a:t>Iaith gyffredin;</a:t>
            </a:r>
          </a:p>
          <a:p>
            <a:r>
              <a:rPr lang="cy-GB" noProof="0" dirty="0">
                <a:latin typeface="Arial" panose="020B0604020202020204" pitchFamily="34" charset="0"/>
                <a:cs typeface="Arial" panose="020B0604020202020204" pitchFamily="34" charset="0"/>
              </a:rPr>
              <a:t>Cynllunio ar y cyd;</a:t>
            </a:r>
          </a:p>
          <a:p>
            <a:r>
              <a:rPr lang="cy-GB" dirty="0">
                <a:latin typeface="Arial" panose="020B0604020202020204" pitchFamily="34" charset="0"/>
                <a:cs typeface="Arial" panose="020B0604020202020204" pitchFamily="34" charset="0"/>
              </a:rPr>
              <a:t>A</a:t>
            </a:r>
            <a:r>
              <a:rPr lang="cy-GB" noProof="0" dirty="0" err="1">
                <a:latin typeface="Arial" panose="020B0604020202020204" pitchFamily="34" charset="0"/>
                <a:cs typeface="Arial" panose="020B0604020202020204" pitchFamily="34" charset="0"/>
              </a:rPr>
              <a:t>rfer</a:t>
            </a:r>
            <a:r>
              <a:rPr lang="cy-GB" noProof="0" dirty="0">
                <a:latin typeface="Arial" panose="020B0604020202020204" pitchFamily="34" charset="0"/>
                <a:cs typeface="Arial" panose="020B0604020202020204" pitchFamily="34" charset="0"/>
              </a:rPr>
              <a:t> sy'n plentyn-ganolog.</a:t>
            </a:r>
          </a:p>
        </p:txBody>
      </p:sp>
      <p:sp>
        <p:nvSpPr>
          <p:cNvPr id="4" name="Content Placeholder 3">
            <a:extLst>
              <a:ext uri="{FF2B5EF4-FFF2-40B4-BE49-F238E27FC236}">
                <a16:creationId xmlns:a16="http://schemas.microsoft.com/office/drawing/2014/main" id="{393C4EAB-EF02-CA4B-90B9-52E73AAF1A16}"/>
              </a:ext>
            </a:extLst>
          </p:cNvPr>
          <p:cNvSpPr>
            <a:spLocks noGrp="1"/>
          </p:cNvSpPr>
          <p:nvPr>
            <p:ph sz="half" idx="2"/>
          </p:nvPr>
        </p:nvSpPr>
        <p:spPr>
          <a:xfrm>
            <a:off x="4648199" y="1571222"/>
            <a:ext cx="4160949" cy="4275785"/>
          </a:xfrm>
        </p:spPr>
        <p:txBody>
          <a:bodyPr>
            <a:normAutofit/>
          </a:bodyPr>
          <a:lstStyle/>
          <a:p>
            <a:r>
              <a:rPr lang="en-GB" dirty="0">
                <a:solidFill>
                  <a:srgbClr val="0070C0"/>
                </a:solidFill>
                <a:latin typeface="Arial" panose="020B0604020202020204" pitchFamily="34" charset="0"/>
                <a:cs typeface="Arial" panose="020B0604020202020204" pitchFamily="34" charset="0"/>
              </a:rPr>
              <a:t>Shared goals;</a:t>
            </a:r>
          </a:p>
          <a:p>
            <a:r>
              <a:rPr lang="en-GB" dirty="0">
                <a:solidFill>
                  <a:srgbClr val="0070C0"/>
                </a:solidFill>
                <a:latin typeface="Arial" panose="020B0604020202020204" pitchFamily="34" charset="0"/>
                <a:cs typeface="Arial" panose="020B0604020202020204" pitchFamily="34" charset="0"/>
              </a:rPr>
              <a:t>Shared language;</a:t>
            </a:r>
          </a:p>
          <a:p>
            <a:r>
              <a:rPr lang="en-GB" dirty="0">
                <a:solidFill>
                  <a:srgbClr val="0070C0"/>
                </a:solidFill>
                <a:latin typeface="Arial" panose="020B0604020202020204" pitchFamily="34" charset="0"/>
                <a:cs typeface="Arial" panose="020B0604020202020204" pitchFamily="34" charset="0"/>
              </a:rPr>
              <a:t>Shared planning;</a:t>
            </a:r>
          </a:p>
          <a:p>
            <a:r>
              <a:rPr lang="en-GB" dirty="0">
                <a:solidFill>
                  <a:srgbClr val="0070C0"/>
                </a:solidFill>
                <a:latin typeface="Arial" panose="020B0604020202020204" pitchFamily="34" charset="0"/>
                <a:cs typeface="Arial" panose="020B0604020202020204" pitchFamily="34" charset="0"/>
              </a:rPr>
              <a:t>Child-centred practice.</a:t>
            </a:r>
          </a:p>
        </p:txBody>
      </p:sp>
    </p:spTree>
    <p:extLst>
      <p:ext uri="{BB962C8B-B14F-4D97-AF65-F5344CB8AC3E}">
        <p14:creationId xmlns:p14="http://schemas.microsoft.com/office/powerpoint/2010/main" val="371065301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AC144-8FDA-2EDB-B94D-82C221E01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B0A00-2041-2D01-B195-D9BE2C9962B6}"/>
              </a:ext>
            </a:extLst>
          </p:cNvPr>
          <p:cNvSpPr>
            <a:spLocks noGrp="1"/>
          </p:cNvSpPr>
          <p:nvPr>
            <p:ph type="title"/>
          </p:nvPr>
        </p:nvSpPr>
        <p:spPr>
          <a:xfrm>
            <a:off x="628650" y="365126"/>
            <a:ext cx="7886700" cy="637762"/>
          </a:xfrm>
        </p:spPr>
        <p:txBody>
          <a:bodyPr>
            <a:noAutofit/>
          </a:bodyPr>
          <a:lstStyle/>
          <a:p>
            <a:pPr algn="ctr"/>
            <a:r>
              <a:rPr lang="en-GB" sz="3200" dirty="0">
                <a:latin typeface="Arial" panose="020B0604020202020204" pitchFamily="34" charset="0"/>
                <a:cs typeface="Arial" panose="020B0604020202020204" pitchFamily="34" charset="0"/>
              </a:rPr>
              <a:t>Rolau O </a:t>
            </a:r>
            <a:r>
              <a:rPr lang="en-GB" sz="3200" dirty="0" err="1">
                <a:latin typeface="Arial" panose="020B0604020202020204" pitchFamily="34" charset="0"/>
                <a:cs typeface="Arial" panose="020B0604020202020204" pitchFamily="34" charset="0"/>
              </a:rPr>
              <a:t>Fewn</a:t>
            </a:r>
            <a:r>
              <a:rPr lang="en-GB" sz="3200" dirty="0">
                <a:latin typeface="Arial" panose="020B0604020202020204" pitchFamily="34" charset="0"/>
                <a:cs typeface="Arial" panose="020B0604020202020204" pitchFamily="34" charset="0"/>
              </a:rPr>
              <a:t> y </a:t>
            </a:r>
            <a:r>
              <a:rPr lang="en-GB" sz="3200" dirty="0" err="1">
                <a:latin typeface="Arial" panose="020B0604020202020204" pitchFamily="34" charset="0"/>
                <a:cs typeface="Arial" panose="020B0604020202020204" pitchFamily="34" charset="0"/>
              </a:rPr>
              <a:t>Bartneriaeth</a:t>
            </a:r>
            <a:endParaRPr lang="en-GB" sz="320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D481F61A-CC36-7BEC-7455-A0B529FA54A4}"/>
              </a:ext>
            </a:extLst>
          </p:cNvPr>
          <p:cNvGraphicFramePr>
            <a:graphicFrameLocks noGrp="1"/>
          </p:cNvGraphicFramePr>
          <p:nvPr>
            <p:ph idx="1"/>
            <p:extLst>
              <p:ext uri="{D42A27DB-BD31-4B8C-83A1-F6EECF244321}">
                <p14:modId xmlns:p14="http://schemas.microsoft.com/office/powerpoint/2010/main" val="3947523199"/>
              </p:ext>
            </p:extLst>
          </p:nvPr>
        </p:nvGraphicFramePr>
        <p:xfrm>
          <a:off x="250723" y="1238866"/>
          <a:ext cx="8672052" cy="4616244"/>
        </p:xfrm>
        <a:graphic>
          <a:graphicData uri="http://schemas.openxmlformats.org/drawingml/2006/table">
            <a:tbl>
              <a:tblPr firstRow="1" bandRow="1">
                <a:tableStyleId>{5C22544A-7EE6-4342-B048-85BDC9FD1C3A}</a:tableStyleId>
              </a:tblPr>
              <a:tblGrid>
                <a:gridCol w="3687096">
                  <a:extLst>
                    <a:ext uri="{9D8B030D-6E8A-4147-A177-3AD203B41FA5}">
                      <a16:colId xmlns:a16="http://schemas.microsoft.com/office/drawing/2014/main" val="1645072553"/>
                    </a:ext>
                  </a:extLst>
                </a:gridCol>
                <a:gridCol w="4984956">
                  <a:extLst>
                    <a:ext uri="{9D8B030D-6E8A-4147-A177-3AD203B41FA5}">
                      <a16:colId xmlns:a16="http://schemas.microsoft.com/office/drawing/2014/main" val="863315778"/>
                    </a:ext>
                  </a:extLst>
                </a:gridCol>
              </a:tblGrid>
              <a:tr h="512916">
                <a:tc>
                  <a:txBody>
                    <a:bodyPr/>
                    <a:lstStyle/>
                    <a:p>
                      <a:pPr algn="ctr"/>
                      <a:r>
                        <a:rPr lang="cy-GB" sz="2000" noProof="0" dirty="0">
                          <a:latin typeface="Arial" panose="020B0604020202020204" pitchFamily="34" charset="0"/>
                          <a:cs typeface="Arial" panose="020B0604020202020204" pitchFamily="34" charset="0"/>
                        </a:rPr>
                        <a:t> Gweithiwr Proffesiynol</a:t>
                      </a:r>
                    </a:p>
                  </a:txBody>
                  <a:tcPr/>
                </a:tc>
                <a:tc>
                  <a:txBody>
                    <a:bodyPr/>
                    <a:lstStyle/>
                    <a:p>
                      <a:pPr algn="ctr"/>
                      <a:r>
                        <a:rPr lang="cy-GB" sz="2000" noProof="0" dirty="0">
                          <a:latin typeface="Arial" panose="020B0604020202020204" pitchFamily="34" charset="0"/>
                          <a:cs typeface="Arial" panose="020B0604020202020204" pitchFamily="34" charset="0"/>
                        </a:rPr>
                        <a:t>  Cyfraniad Posibl</a:t>
                      </a:r>
                    </a:p>
                  </a:txBody>
                  <a:tcPr/>
                </a:tc>
                <a:extLst>
                  <a:ext uri="{0D108BD9-81ED-4DB2-BD59-A6C34878D82A}">
                    <a16:rowId xmlns:a16="http://schemas.microsoft.com/office/drawing/2014/main" val="3791062500"/>
                  </a:ext>
                </a:extLst>
              </a:tr>
              <a:tr h="512916">
                <a:tc>
                  <a:txBody>
                    <a:bodyPr/>
                    <a:lstStyle/>
                    <a:p>
                      <a:r>
                        <a:rPr lang="cy-GB" sz="2000" noProof="0" dirty="0">
                          <a:latin typeface="Arial" panose="020B0604020202020204" pitchFamily="34" charset="0"/>
                          <a:cs typeface="Arial" panose="020B0604020202020204" pitchFamily="34" charset="0"/>
                        </a:rPr>
                        <a:t> Staff ysgol</a:t>
                      </a:r>
                    </a:p>
                  </a:txBody>
                  <a:tcPr/>
                </a:tc>
                <a:tc>
                  <a:txBody>
                    <a:bodyPr/>
                    <a:lstStyle/>
                    <a:p>
                      <a:r>
                        <a:rPr lang="cy-GB" sz="2000" noProof="0" dirty="0">
                          <a:latin typeface="Arial" panose="020B0604020202020204" pitchFamily="34" charset="0"/>
                          <a:cs typeface="Arial" panose="020B0604020202020204" pitchFamily="34" charset="0"/>
                        </a:rPr>
                        <a:t> Cymorth a monitor dyddiol</a:t>
                      </a:r>
                    </a:p>
                  </a:txBody>
                  <a:tcPr/>
                </a:tc>
                <a:extLst>
                  <a:ext uri="{0D108BD9-81ED-4DB2-BD59-A6C34878D82A}">
                    <a16:rowId xmlns:a16="http://schemas.microsoft.com/office/drawing/2014/main" val="1351366359"/>
                  </a:ext>
                </a:extLst>
              </a:tr>
              <a:tr h="512916">
                <a:tc>
                  <a:txBody>
                    <a:bodyPr/>
                    <a:lstStyle/>
                    <a:p>
                      <a:r>
                        <a:rPr lang="cy-GB" sz="2000" noProof="0" dirty="0">
                          <a:latin typeface="Arial" panose="020B0604020202020204" pitchFamily="34" charset="0"/>
                          <a:cs typeface="Arial" panose="020B0604020202020204" pitchFamily="34" charset="0"/>
                        </a:rPr>
                        <a:t> Cydlynydd ADY</a:t>
                      </a:r>
                    </a:p>
                  </a:txBody>
                  <a:tcPr/>
                </a:tc>
                <a:tc>
                  <a:txBody>
                    <a:bodyPr/>
                    <a:lstStyle/>
                    <a:p>
                      <a:r>
                        <a:rPr lang="cy-GB" sz="2000" noProof="0" dirty="0">
                          <a:latin typeface="Arial" panose="020B0604020202020204" pitchFamily="34" charset="0"/>
                          <a:cs typeface="Arial" panose="020B0604020202020204" pitchFamily="34" charset="0"/>
                        </a:rPr>
                        <a:t> Cydlynu a chynllunio</a:t>
                      </a:r>
                    </a:p>
                  </a:txBody>
                  <a:tcPr/>
                </a:tc>
                <a:extLst>
                  <a:ext uri="{0D108BD9-81ED-4DB2-BD59-A6C34878D82A}">
                    <a16:rowId xmlns:a16="http://schemas.microsoft.com/office/drawing/2014/main" val="1224817906"/>
                  </a:ext>
                </a:extLst>
              </a:tr>
              <a:tr h="512916">
                <a:tc>
                  <a:txBody>
                    <a:bodyPr/>
                    <a:lstStyle/>
                    <a:p>
                      <a:r>
                        <a:rPr lang="cy-GB" sz="2000" noProof="0" dirty="0">
                          <a:latin typeface="Arial" panose="020B0604020202020204" pitchFamily="34" charset="0"/>
                          <a:cs typeface="Arial" panose="020B0604020202020204" pitchFamily="34" charset="0"/>
                        </a:rPr>
                        <a:t> Seicolegydd Addysg</a:t>
                      </a:r>
                    </a:p>
                  </a:txBody>
                  <a:tcPr/>
                </a:tc>
                <a:tc>
                  <a:txBody>
                    <a:bodyPr/>
                    <a:lstStyle/>
                    <a:p>
                      <a:r>
                        <a:rPr lang="cy-GB" sz="2000" noProof="0" dirty="0">
                          <a:latin typeface="Arial" panose="020B0604020202020204" pitchFamily="34" charset="0"/>
                          <a:cs typeface="Arial" panose="020B0604020202020204" pitchFamily="34" charset="0"/>
                        </a:rPr>
                        <a:t> Ymgynghori ac asesu</a:t>
                      </a:r>
                    </a:p>
                  </a:txBody>
                  <a:tcPr/>
                </a:tc>
                <a:extLst>
                  <a:ext uri="{0D108BD9-81ED-4DB2-BD59-A6C34878D82A}">
                    <a16:rowId xmlns:a16="http://schemas.microsoft.com/office/drawing/2014/main" val="3601281501"/>
                  </a:ext>
                </a:extLst>
              </a:tr>
              <a:tr h="512916">
                <a:tc>
                  <a:txBody>
                    <a:bodyPr/>
                    <a:lstStyle/>
                    <a:p>
                      <a:r>
                        <a:rPr lang="cy-GB" sz="2000" noProof="0" dirty="0">
                          <a:latin typeface="Arial" panose="020B0604020202020204" pitchFamily="34" charset="0"/>
                          <a:cs typeface="Arial" panose="020B0604020202020204" pitchFamily="34" charset="0"/>
                        </a:rPr>
                        <a:t> CAMHS</a:t>
                      </a:r>
                    </a:p>
                  </a:txBody>
                  <a:tcPr/>
                </a:tc>
                <a:tc>
                  <a:txBody>
                    <a:bodyPr/>
                    <a:lstStyle/>
                    <a:p>
                      <a:r>
                        <a:rPr lang="cy-GB" sz="2000" noProof="0" dirty="0">
                          <a:latin typeface="Arial" panose="020B0604020202020204" pitchFamily="34" charset="0"/>
                          <a:cs typeface="Arial" panose="020B0604020202020204" pitchFamily="34" charset="0"/>
                        </a:rPr>
                        <a:t> Cymorth iechyd meddwl</a:t>
                      </a:r>
                    </a:p>
                  </a:txBody>
                  <a:tcPr/>
                </a:tc>
                <a:extLst>
                  <a:ext uri="{0D108BD9-81ED-4DB2-BD59-A6C34878D82A}">
                    <a16:rowId xmlns:a16="http://schemas.microsoft.com/office/drawing/2014/main" val="1158370799"/>
                  </a:ext>
                </a:extLst>
              </a:tr>
              <a:tr h="512916">
                <a:tc>
                  <a:txBody>
                    <a:bodyPr/>
                    <a:lstStyle/>
                    <a:p>
                      <a:r>
                        <a:rPr lang="cy-GB" sz="2000" noProof="0" dirty="0">
                          <a:latin typeface="Arial" panose="020B0604020202020204" pitchFamily="34" charset="0"/>
                          <a:cs typeface="Arial" panose="020B0604020202020204" pitchFamily="34" charset="0"/>
                        </a:rPr>
                        <a:t> Therapydd Iaith a Lleferydd</a:t>
                      </a:r>
                    </a:p>
                  </a:txBody>
                  <a:tcPr/>
                </a:tc>
                <a:tc>
                  <a:txBody>
                    <a:bodyPr/>
                    <a:lstStyle/>
                    <a:p>
                      <a:r>
                        <a:rPr lang="cy-GB" sz="2000" noProof="0" dirty="0">
                          <a:latin typeface="Arial" panose="020B0604020202020204" pitchFamily="34" charset="0"/>
                          <a:cs typeface="Arial" panose="020B0604020202020204" pitchFamily="34" charset="0"/>
                        </a:rPr>
                        <a:t> Cymorth cyfathrebu</a:t>
                      </a:r>
                    </a:p>
                  </a:txBody>
                  <a:tcPr/>
                </a:tc>
                <a:extLst>
                  <a:ext uri="{0D108BD9-81ED-4DB2-BD59-A6C34878D82A}">
                    <a16:rowId xmlns:a16="http://schemas.microsoft.com/office/drawing/2014/main" val="2133695545"/>
                  </a:ext>
                </a:extLst>
              </a:tr>
              <a:tr h="512916">
                <a:tc>
                  <a:txBody>
                    <a:bodyPr/>
                    <a:lstStyle/>
                    <a:p>
                      <a:r>
                        <a:rPr lang="cy-GB" sz="2000" noProof="0" dirty="0">
                          <a:latin typeface="Arial" panose="020B0604020202020204" pitchFamily="34" charset="0"/>
                          <a:cs typeface="Arial" panose="020B0604020202020204" pitchFamily="34" charset="0"/>
                        </a:rPr>
                        <a:t>Therapydd Galwedigaethol</a:t>
                      </a:r>
                    </a:p>
                  </a:txBody>
                  <a:tcPr/>
                </a:tc>
                <a:tc>
                  <a:txBody>
                    <a:bodyPr/>
                    <a:lstStyle/>
                    <a:p>
                      <a:r>
                        <a:rPr lang="cy-GB" sz="2000" noProof="0" dirty="0">
                          <a:latin typeface="Arial" panose="020B0604020202020204" pitchFamily="34" charset="0"/>
                          <a:cs typeface="Arial" panose="020B0604020202020204" pitchFamily="34" charset="0"/>
                        </a:rPr>
                        <a:t> Cymorth synhwyraidd ac ymarferol</a:t>
                      </a:r>
                    </a:p>
                  </a:txBody>
                  <a:tcPr/>
                </a:tc>
                <a:extLst>
                  <a:ext uri="{0D108BD9-81ED-4DB2-BD59-A6C34878D82A}">
                    <a16:rowId xmlns:a16="http://schemas.microsoft.com/office/drawing/2014/main" val="821385928"/>
                  </a:ext>
                </a:extLst>
              </a:tr>
              <a:tr h="512916">
                <a:tc>
                  <a:txBody>
                    <a:bodyPr/>
                    <a:lstStyle/>
                    <a:p>
                      <a:r>
                        <a:rPr lang="cy-GB" sz="2000" noProof="0" dirty="0">
                          <a:latin typeface="Arial" panose="020B0604020202020204" pitchFamily="34" charset="0"/>
                          <a:cs typeface="Arial" panose="020B0604020202020204" pitchFamily="34" charset="0"/>
                        </a:rPr>
                        <a:t> Teulu</a:t>
                      </a:r>
                    </a:p>
                  </a:txBody>
                  <a:tcPr/>
                </a:tc>
                <a:tc>
                  <a:txBody>
                    <a:bodyPr/>
                    <a:lstStyle/>
                    <a:p>
                      <a:r>
                        <a:rPr lang="cy-GB" sz="2000" noProof="0" dirty="0">
                          <a:latin typeface="Arial" panose="020B0604020202020204" pitchFamily="34" charset="0"/>
                          <a:cs typeface="Arial" panose="020B0604020202020204" pitchFamily="34" charset="0"/>
                        </a:rPr>
                        <a:t> Gwybodaeth am y dysgwr</a:t>
                      </a:r>
                    </a:p>
                  </a:txBody>
                  <a:tcPr/>
                </a:tc>
                <a:extLst>
                  <a:ext uri="{0D108BD9-81ED-4DB2-BD59-A6C34878D82A}">
                    <a16:rowId xmlns:a16="http://schemas.microsoft.com/office/drawing/2014/main" val="3187213419"/>
                  </a:ext>
                </a:extLst>
              </a:tr>
              <a:tr h="512916">
                <a:tc>
                  <a:txBody>
                    <a:bodyPr/>
                    <a:lstStyle/>
                    <a:p>
                      <a:r>
                        <a:rPr lang="cy-GB" sz="2000" noProof="0" dirty="0">
                          <a:latin typeface="Arial" panose="020B0604020202020204" pitchFamily="34" charset="0"/>
                          <a:cs typeface="Arial" panose="020B0604020202020204" pitchFamily="34" charset="0"/>
                        </a:rPr>
                        <a:t> Trydydd sector</a:t>
                      </a:r>
                    </a:p>
                  </a:txBody>
                  <a:tcPr/>
                </a:tc>
                <a:tc>
                  <a:txBody>
                    <a:bodyPr/>
                    <a:lstStyle/>
                    <a:p>
                      <a:r>
                        <a:rPr lang="cy-GB" sz="2000" noProof="0" dirty="0">
                          <a:latin typeface="Arial" panose="020B0604020202020204" pitchFamily="34" charset="0"/>
                          <a:cs typeface="Arial" panose="020B0604020202020204" pitchFamily="34" charset="0"/>
                        </a:rPr>
                        <a:t> Eiriolaeth a gwasanaethau arbenigol</a:t>
                      </a:r>
                    </a:p>
                  </a:txBody>
                  <a:tcPr/>
                </a:tc>
                <a:extLst>
                  <a:ext uri="{0D108BD9-81ED-4DB2-BD59-A6C34878D82A}">
                    <a16:rowId xmlns:a16="http://schemas.microsoft.com/office/drawing/2014/main" val="3858065087"/>
                  </a:ext>
                </a:extLst>
              </a:tr>
            </a:tbl>
          </a:graphicData>
        </a:graphic>
      </p:graphicFrame>
    </p:spTree>
    <p:extLst>
      <p:ext uri="{BB962C8B-B14F-4D97-AF65-F5344CB8AC3E}">
        <p14:creationId xmlns:p14="http://schemas.microsoft.com/office/powerpoint/2010/main" val="5275876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8EB1B-B49E-81DC-4685-73646D051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468884-16C2-B184-5550-FF3EED3EE7FB}"/>
              </a:ext>
            </a:extLst>
          </p:cNvPr>
          <p:cNvSpPr>
            <a:spLocks noGrp="1"/>
          </p:cNvSpPr>
          <p:nvPr>
            <p:ph type="title"/>
          </p:nvPr>
        </p:nvSpPr>
        <p:spPr>
          <a:xfrm>
            <a:off x="628650" y="365126"/>
            <a:ext cx="7886700" cy="637762"/>
          </a:xfrm>
        </p:spPr>
        <p:txBody>
          <a:bodyPr>
            <a:noAutofit/>
          </a:bodyPr>
          <a:lstStyle/>
          <a:p>
            <a:pPr algn="ctr"/>
            <a:r>
              <a:rPr lang="en-GB" sz="3200" dirty="0">
                <a:solidFill>
                  <a:srgbClr val="0070C0"/>
                </a:solidFill>
                <a:latin typeface="Arial" panose="020B0604020202020204" pitchFamily="34" charset="0"/>
                <a:cs typeface="Arial" panose="020B0604020202020204" pitchFamily="34" charset="0"/>
              </a:rPr>
              <a:t>Roles Within the Partnership</a:t>
            </a:r>
          </a:p>
        </p:txBody>
      </p:sp>
      <p:graphicFrame>
        <p:nvGraphicFramePr>
          <p:cNvPr id="6" name="Content Placeholder 5">
            <a:extLst>
              <a:ext uri="{FF2B5EF4-FFF2-40B4-BE49-F238E27FC236}">
                <a16:creationId xmlns:a16="http://schemas.microsoft.com/office/drawing/2014/main" id="{AA69AE04-89B4-7644-FBF3-9850878EFB37}"/>
              </a:ext>
            </a:extLst>
          </p:cNvPr>
          <p:cNvGraphicFramePr>
            <a:graphicFrameLocks noGrp="1"/>
          </p:cNvGraphicFramePr>
          <p:nvPr>
            <p:ph idx="1"/>
            <p:extLst>
              <p:ext uri="{D42A27DB-BD31-4B8C-83A1-F6EECF244321}">
                <p14:modId xmlns:p14="http://schemas.microsoft.com/office/powerpoint/2010/main" val="2148919568"/>
              </p:ext>
            </p:extLst>
          </p:nvPr>
        </p:nvGraphicFramePr>
        <p:xfrm>
          <a:off x="250723" y="1238866"/>
          <a:ext cx="8672052" cy="4616244"/>
        </p:xfrm>
        <a:graphic>
          <a:graphicData uri="http://schemas.openxmlformats.org/drawingml/2006/table">
            <a:tbl>
              <a:tblPr firstRow="1" bandRow="1">
                <a:tableStyleId>{5C22544A-7EE6-4342-B048-85BDC9FD1C3A}</a:tableStyleId>
              </a:tblPr>
              <a:tblGrid>
                <a:gridCol w="3687096">
                  <a:extLst>
                    <a:ext uri="{9D8B030D-6E8A-4147-A177-3AD203B41FA5}">
                      <a16:colId xmlns:a16="http://schemas.microsoft.com/office/drawing/2014/main" val="1645072553"/>
                    </a:ext>
                  </a:extLst>
                </a:gridCol>
                <a:gridCol w="4984956">
                  <a:extLst>
                    <a:ext uri="{9D8B030D-6E8A-4147-A177-3AD203B41FA5}">
                      <a16:colId xmlns:a16="http://schemas.microsoft.com/office/drawing/2014/main" val="863315778"/>
                    </a:ext>
                  </a:extLst>
                </a:gridCol>
              </a:tblGrid>
              <a:tr h="512916">
                <a:tc>
                  <a:txBody>
                    <a:bodyPr/>
                    <a:lstStyle/>
                    <a:p>
                      <a:pPr algn="ctr"/>
                      <a:r>
                        <a:rPr lang="en-GB" sz="2000" dirty="0">
                          <a:latin typeface="Arial" panose="020B0604020202020204" pitchFamily="34" charset="0"/>
                          <a:cs typeface="Arial" panose="020B0604020202020204" pitchFamily="34" charset="0"/>
                        </a:rPr>
                        <a:t> Professional</a:t>
                      </a:r>
                    </a:p>
                  </a:txBody>
                  <a:tcPr/>
                </a:tc>
                <a:tc>
                  <a:txBody>
                    <a:bodyPr/>
                    <a:lstStyle/>
                    <a:p>
                      <a:pPr algn="ctr"/>
                      <a:r>
                        <a:rPr lang="en-GB" sz="2000" dirty="0">
                          <a:latin typeface="Arial" panose="020B0604020202020204" pitchFamily="34" charset="0"/>
                          <a:cs typeface="Arial" panose="020B0604020202020204" pitchFamily="34" charset="0"/>
                        </a:rPr>
                        <a:t>  Potential Contribution</a:t>
                      </a:r>
                    </a:p>
                  </a:txBody>
                  <a:tcPr/>
                </a:tc>
                <a:extLst>
                  <a:ext uri="{0D108BD9-81ED-4DB2-BD59-A6C34878D82A}">
                    <a16:rowId xmlns:a16="http://schemas.microsoft.com/office/drawing/2014/main" val="3791062500"/>
                  </a:ext>
                </a:extLst>
              </a:tr>
              <a:tr h="512916">
                <a:tc>
                  <a:txBody>
                    <a:bodyPr/>
                    <a:lstStyle/>
                    <a:p>
                      <a:r>
                        <a:rPr lang="en-GB" sz="2000" dirty="0">
                          <a:latin typeface="Arial" panose="020B0604020202020204" pitchFamily="34" charset="0"/>
                          <a:cs typeface="Arial" panose="020B0604020202020204" pitchFamily="34" charset="0"/>
                        </a:rPr>
                        <a:t> School staff</a:t>
                      </a:r>
                    </a:p>
                  </a:txBody>
                  <a:tcPr/>
                </a:tc>
                <a:tc>
                  <a:txBody>
                    <a:bodyPr/>
                    <a:lstStyle/>
                    <a:p>
                      <a:r>
                        <a:rPr lang="en-GB" sz="2000" dirty="0">
                          <a:latin typeface="Arial" panose="020B0604020202020204" pitchFamily="34" charset="0"/>
                          <a:cs typeface="Arial" panose="020B0604020202020204" pitchFamily="34" charset="0"/>
                        </a:rPr>
                        <a:t> Daily support and monitoring</a:t>
                      </a:r>
                    </a:p>
                  </a:txBody>
                  <a:tcPr/>
                </a:tc>
                <a:extLst>
                  <a:ext uri="{0D108BD9-81ED-4DB2-BD59-A6C34878D82A}">
                    <a16:rowId xmlns:a16="http://schemas.microsoft.com/office/drawing/2014/main" val="1351366359"/>
                  </a:ext>
                </a:extLst>
              </a:tr>
              <a:tr h="512916">
                <a:tc>
                  <a:txBody>
                    <a:bodyPr/>
                    <a:lstStyle/>
                    <a:p>
                      <a:r>
                        <a:rPr lang="en-GB" sz="2000" dirty="0">
                          <a:latin typeface="Arial" panose="020B0604020202020204" pitchFamily="34" charset="0"/>
                          <a:cs typeface="Arial" panose="020B0604020202020204" pitchFamily="34" charset="0"/>
                        </a:rPr>
                        <a:t> ALNCo</a:t>
                      </a:r>
                    </a:p>
                  </a:txBody>
                  <a:tcPr/>
                </a:tc>
                <a:tc>
                  <a:txBody>
                    <a:bodyPr/>
                    <a:lstStyle/>
                    <a:p>
                      <a:r>
                        <a:rPr lang="en-GB" sz="2000" dirty="0">
                          <a:latin typeface="Arial" panose="020B0604020202020204" pitchFamily="34" charset="0"/>
                          <a:cs typeface="Arial" panose="020B0604020202020204" pitchFamily="34" charset="0"/>
                        </a:rPr>
                        <a:t> Coordination and planning</a:t>
                      </a:r>
                    </a:p>
                  </a:txBody>
                  <a:tcPr/>
                </a:tc>
                <a:extLst>
                  <a:ext uri="{0D108BD9-81ED-4DB2-BD59-A6C34878D82A}">
                    <a16:rowId xmlns:a16="http://schemas.microsoft.com/office/drawing/2014/main" val="1224817906"/>
                  </a:ext>
                </a:extLst>
              </a:tr>
              <a:tr h="512916">
                <a:tc>
                  <a:txBody>
                    <a:bodyPr/>
                    <a:lstStyle/>
                    <a:p>
                      <a:r>
                        <a:rPr lang="en-GB" sz="2000" dirty="0">
                          <a:latin typeface="Arial" panose="020B0604020202020204" pitchFamily="34" charset="0"/>
                          <a:cs typeface="Arial" panose="020B0604020202020204" pitchFamily="34" charset="0"/>
                        </a:rPr>
                        <a:t> Educational psychologist</a:t>
                      </a:r>
                    </a:p>
                  </a:txBody>
                  <a:tcPr/>
                </a:tc>
                <a:tc>
                  <a:txBody>
                    <a:bodyPr/>
                    <a:lstStyle/>
                    <a:p>
                      <a:r>
                        <a:rPr lang="en-GB" sz="2000" dirty="0">
                          <a:latin typeface="Arial" panose="020B0604020202020204" pitchFamily="34" charset="0"/>
                          <a:cs typeface="Arial" panose="020B0604020202020204" pitchFamily="34" charset="0"/>
                        </a:rPr>
                        <a:t> Consultation and assessment</a:t>
                      </a:r>
                    </a:p>
                  </a:txBody>
                  <a:tcPr/>
                </a:tc>
                <a:extLst>
                  <a:ext uri="{0D108BD9-81ED-4DB2-BD59-A6C34878D82A}">
                    <a16:rowId xmlns:a16="http://schemas.microsoft.com/office/drawing/2014/main" val="3601281501"/>
                  </a:ext>
                </a:extLst>
              </a:tr>
              <a:tr h="512916">
                <a:tc>
                  <a:txBody>
                    <a:bodyPr/>
                    <a:lstStyle/>
                    <a:p>
                      <a:r>
                        <a:rPr lang="en-GB" sz="2000" dirty="0">
                          <a:latin typeface="Arial" panose="020B0604020202020204" pitchFamily="34" charset="0"/>
                          <a:cs typeface="Arial" panose="020B0604020202020204" pitchFamily="34" charset="0"/>
                        </a:rPr>
                        <a:t> CAMHS</a:t>
                      </a:r>
                    </a:p>
                  </a:txBody>
                  <a:tcPr/>
                </a:tc>
                <a:tc>
                  <a:txBody>
                    <a:bodyPr/>
                    <a:lstStyle/>
                    <a:p>
                      <a:r>
                        <a:rPr lang="en-GB" sz="2000" dirty="0">
                          <a:latin typeface="Arial" panose="020B0604020202020204" pitchFamily="34" charset="0"/>
                          <a:cs typeface="Arial" panose="020B0604020202020204" pitchFamily="34" charset="0"/>
                        </a:rPr>
                        <a:t> Mental health support</a:t>
                      </a:r>
                    </a:p>
                  </a:txBody>
                  <a:tcPr/>
                </a:tc>
                <a:extLst>
                  <a:ext uri="{0D108BD9-81ED-4DB2-BD59-A6C34878D82A}">
                    <a16:rowId xmlns:a16="http://schemas.microsoft.com/office/drawing/2014/main" val="1158370799"/>
                  </a:ext>
                </a:extLst>
              </a:tr>
              <a:tr h="512916">
                <a:tc>
                  <a:txBody>
                    <a:bodyPr/>
                    <a:lstStyle/>
                    <a:p>
                      <a:r>
                        <a:rPr lang="en-GB" sz="2000" dirty="0">
                          <a:latin typeface="Arial" panose="020B0604020202020204" pitchFamily="34" charset="0"/>
                          <a:cs typeface="Arial" panose="020B0604020202020204" pitchFamily="34" charset="0"/>
                        </a:rPr>
                        <a:t> SALT</a:t>
                      </a:r>
                    </a:p>
                  </a:txBody>
                  <a:tcPr/>
                </a:tc>
                <a:tc>
                  <a:txBody>
                    <a:bodyPr/>
                    <a:lstStyle/>
                    <a:p>
                      <a:r>
                        <a:rPr lang="en-GB" sz="2000" dirty="0">
                          <a:latin typeface="Arial" panose="020B0604020202020204" pitchFamily="34" charset="0"/>
                          <a:cs typeface="Arial" panose="020B0604020202020204" pitchFamily="34" charset="0"/>
                        </a:rPr>
                        <a:t> Communication support</a:t>
                      </a:r>
                    </a:p>
                  </a:txBody>
                  <a:tcPr/>
                </a:tc>
                <a:extLst>
                  <a:ext uri="{0D108BD9-81ED-4DB2-BD59-A6C34878D82A}">
                    <a16:rowId xmlns:a16="http://schemas.microsoft.com/office/drawing/2014/main" val="2133695545"/>
                  </a:ext>
                </a:extLst>
              </a:tr>
              <a:tr h="512916">
                <a:tc>
                  <a:txBody>
                    <a:bodyPr/>
                    <a:lstStyle/>
                    <a:p>
                      <a:r>
                        <a:rPr lang="en-GB" sz="2000" dirty="0">
                          <a:latin typeface="Arial" panose="020B0604020202020204" pitchFamily="34" charset="0"/>
                          <a:cs typeface="Arial" panose="020B0604020202020204" pitchFamily="34" charset="0"/>
                        </a:rPr>
                        <a:t> OT</a:t>
                      </a:r>
                    </a:p>
                  </a:txBody>
                  <a:tcPr/>
                </a:tc>
                <a:tc>
                  <a:txBody>
                    <a:bodyPr/>
                    <a:lstStyle/>
                    <a:p>
                      <a:r>
                        <a:rPr lang="en-GB" sz="2000" dirty="0">
                          <a:latin typeface="Arial" panose="020B0604020202020204" pitchFamily="34" charset="0"/>
                          <a:cs typeface="Arial" panose="020B0604020202020204" pitchFamily="34" charset="0"/>
                        </a:rPr>
                        <a:t> Sensory and functional support</a:t>
                      </a:r>
                    </a:p>
                  </a:txBody>
                  <a:tcPr/>
                </a:tc>
                <a:extLst>
                  <a:ext uri="{0D108BD9-81ED-4DB2-BD59-A6C34878D82A}">
                    <a16:rowId xmlns:a16="http://schemas.microsoft.com/office/drawing/2014/main" val="821385928"/>
                  </a:ext>
                </a:extLst>
              </a:tr>
              <a:tr h="512916">
                <a:tc>
                  <a:txBody>
                    <a:bodyPr/>
                    <a:lstStyle/>
                    <a:p>
                      <a:r>
                        <a:rPr lang="en-GB" sz="2000" dirty="0">
                          <a:latin typeface="Arial" panose="020B0604020202020204" pitchFamily="34" charset="0"/>
                          <a:cs typeface="Arial" panose="020B0604020202020204" pitchFamily="34" charset="0"/>
                        </a:rPr>
                        <a:t> Family</a:t>
                      </a:r>
                    </a:p>
                  </a:txBody>
                  <a:tcPr/>
                </a:tc>
                <a:tc>
                  <a:txBody>
                    <a:bodyPr/>
                    <a:lstStyle/>
                    <a:p>
                      <a:r>
                        <a:rPr lang="en-GB" sz="2000" dirty="0">
                          <a:latin typeface="Arial" panose="020B0604020202020204" pitchFamily="34" charset="0"/>
                          <a:cs typeface="Arial" panose="020B0604020202020204" pitchFamily="34" charset="0"/>
                        </a:rPr>
                        <a:t> Knowledge of the learner</a:t>
                      </a:r>
                    </a:p>
                  </a:txBody>
                  <a:tcPr/>
                </a:tc>
                <a:extLst>
                  <a:ext uri="{0D108BD9-81ED-4DB2-BD59-A6C34878D82A}">
                    <a16:rowId xmlns:a16="http://schemas.microsoft.com/office/drawing/2014/main" val="3187213419"/>
                  </a:ext>
                </a:extLst>
              </a:tr>
              <a:tr h="512916">
                <a:tc>
                  <a:txBody>
                    <a:bodyPr/>
                    <a:lstStyle/>
                    <a:p>
                      <a:r>
                        <a:rPr lang="en-GB" sz="2000" dirty="0">
                          <a:latin typeface="Arial" panose="020B0604020202020204" pitchFamily="34" charset="0"/>
                          <a:cs typeface="Arial" panose="020B0604020202020204" pitchFamily="34" charset="0"/>
                        </a:rPr>
                        <a:t> Third sector</a:t>
                      </a:r>
                    </a:p>
                  </a:txBody>
                  <a:tcPr/>
                </a:tc>
                <a:tc>
                  <a:txBody>
                    <a:bodyPr/>
                    <a:lstStyle/>
                    <a:p>
                      <a:r>
                        <a:rPr lang="en-GB" sz="2000" dirty="0">
                          <a:latin typeface="Arial" panose="020B0604020202020204" pitchFamily="34" charset="0"/>
                          <a:cs typeface="Arial" panose="020B0604020202020204" pitchFamily="34" charset="0"/>
                        </a:rPr>
                        <a:t> Advocacy and specialist services</a:t>
                      </a:r>
                    </a:p>
                  </a:txBody>
                  <a:tcPr/>
                </a:tc>
                <a:extLst>
                  <a:ext uri="{0D108BD9-81ED-4DB2-BD59-A6C34878D82A}">
                    <a16:rowId xmlns:a16="http://schemas.microsoft.com/office/drawing/2014/main" val="3858065087"/>
                  </a:ext>
                </a:extLst>
              </a:tr>
            </a:tbl>
          </a:graphicData>
        </a:graphic>
      </p:graphicFrame>
    </p:spTree>
    <p:extLst>
      <p:ext uri="{BB962C8B-B14F-4D97-AF65-F5344CB8AC3E}">
        <p14:creationId xmlns:p14="http://schemas.microsoft.com/office/powerpoint/2010/main" val="30252678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112119-E8B7-800C-CAB8-27AA143371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0ECC52-F20F-0FBE-5784-9178186C06A6}"/>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Rhwystrau i Weithio mewn Partneriaeth</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Barriers to Partnership Working</a:t>
            </a:r>
          </a:p>
        </p:txBody>
      </p:sp>
      <p:sp>
        <p:nvSpPr>
          <p:cNvPr id="3" name="Content Placeholder 2">
            <a:extLst>
              <a:ext uri="{FF2B5EF4-FFF2-40B4-BE49-F238E27FC236}">
                <a16:creationId xmlns:a16="http://schemas.microsoft.com/office/drawing/2014/main" id="{164C6D82-76BB-6A8D-6A1A-D5F4BF4D02FD}"/>
              </a:ext>
            </a:extLst>
          </p:cNvPr>
          <p:cNvSpPr>
            <a:spLocks noGrp="1"/>
          </p:cNvSpPr>
          <p:nvPr>
            <p:ph sz="half" idx="1"/>
          </p:nvPr>
        </p:nvSpPr>
        <p:spPr>
          <a:xfrm>
            <a:off x="334851" y="1622323"/>
            <a:ext cx="4160949" cy="4224684"/>
          </a:xfrm>
        </p:spPr>
        <p:txBody>
          <a:bodyPr>
            <a:normAutofit fontScale="92500"/>
          </a:bodyPr>
          <a:lstStyle/>
          <a:p>
            <a:pPr marL="0" indent="0">
              <a:buNone/>
            </a:pPr>
            <a:r>
              <a:rPr lang="cy-GB" b="1" noProof="0" dirty="0">
                <a:latin typeface="Arial" panose="020B0604020202020204" pitchFamily="34" charset="0"/>
                <a:cs typeface="Arial" panose="020B0604020202020204" pitchFamily="34" charset="0"/>
              </a:rPr>
              <a:t>Rhwystrau posibl:</a:t>
            </a:r>
          </a:p>
          <a:p>
            <a:r>
              <a:rPr lang="cy-GB" noProof="0" dirty="0">
                <a:latin typeface="Arial" panose="020B0604020202020204" pitchFamily="34" charset="0"/>
                <a:cs typeface="Arial" panose="020B0604020202020204" pitchFamily="34" charset="0"/>
              </a:rPr>
              <a:t>Rhestrau aros hir;</a:t>
            </a:r>
          </a:p>
          <a:p>
            <a:r>
              <a:rPr lang="cy-GB" noProof="0" dirty="0">
                <a:latin typeface="Arial" panose="020B0604020202020204" pitchFamily="34" charset="0"/>
                <a:cs typeface="Arial" panose="020B0604020202020204" pitchFamily="34" charset="0"/>
              </a:rPr>
              <a:t>Anawsterau cyfathrebu;</a:t>
            </a:r>
          </a:p>
          <a:p>
            <a:r>
              <a:rPr lang="cy-GB" noProof="0" dirty="0">
                <a:latin typeface="Arial" panose="020B0604020202020204" pitchFamily="34" charset="0"/>
                <a:cs typeface="Arial" panose="020B0604020202020204" pitchFamily="34" charset="0"/>
              </a:rPr>
              <a:t>Blaenoriaethau gwahanol;</a:t>
            </a:r>
          </a:p>
          <a:p>
            <a:r>
              <a:rPr lang="cy-GB" noProof="0" dirty="0">
                <a:latin typeface="Arial" panose="020B0604020202020204" pitchFamily="34" charset="0"/>
                <a:cs typeface="Arial" panose="020B0604020202020204" pitchFamily="34" charset="0"/>
              </a:rPr>
              <a:t>Adnoddau cyfyngedig;</a:t>
            </a:r>
          </a:p>
          <a:p>
            <a:r>
              <a:rPr lang="cy-GB" noProof="0" dirty="0">
                <a:latin typeface="Arial" panose="020B0604020202020204" pitchFamily="34" charset="0"/>
                <a:cs typeface="Arial" panose="020B0604020202020204" pitchFamily="34" charset="0"/>
              </a:rPr>
              <a:t>Ffiniau proffesiynol;</a:t>
            </a:r>
          </a:p>
          <a:p>
            <a:r>
              <a:rPr lang="cy-GB" noProof="0" dirty="0">
                <a:latin typeface="Arial" panose="020B0604020202020204" pitchFamily="34" charset="0"/>
                <a:cs typeface="Arial" panose="020B0604020202020204" pitchFamily="34" charset="0"/>
              </a:rPr>
              <a:t>Heriau rhannu gwybodaeth.</a:t>
            </a:r>
          </a:p>
        </p:txBody>
      </p:sp>
      <p:sp>
        <p:nvSpPr>
          <p:cNvPr id="4" name="Content Placeholder 3">
            <a:extLst>
              <a:ext uri="{FF2B5EF4-FFF2-40B4-BE49-F238E27FC236}">
                <a16:creationId xmlns:a16="http://schemas.microsoft.com/office/drawing/2014/main" id="{D0CEAC6C-DD70-1874-6734-2BAD13CA0900}"/>
              </a:ext>
            </a:extLst>
          </p:cNvPr>
          <p:cNvSpPr>
            <a:spLocks noGrp="1"/>
          </p:cNvSpPr>
          <p:nvPr>
            <p:ph sz="half" idx="2"/>
          </p:nvPr>
        </p:nvSpPr>
        <p:spPr>
          <a:xfrm>
            <a:off x="4648199" y="1622323"/>
            <a:ext cx="4160949" cy="4224684"/>
          </a:xfrm>
        </p:spPr>
        <p:txBody>
          <a:bodyPr>
            <a:normAutofit fontScale="92500"/>
          </a:bodyPr>
          <a:lstStyle/>
          <a:p>
            <a:pPr marL="0" indent="0">
              <a:buNone/>
            </a:pPr>
            <a:r>
              <a:rPr lang="en-GB" b="1" dirty="0">
                <a:solidFill>
                  <a:srgbClr val="0070C0"/>
                </a:solidFill>
                <a:latin typeface="Arial" panose="020B0604020202020204" pitchFamily="34" charset="0"/>
                <a:cs typeface="Arial" panose="020B0604020202020204" pitchFamily="34" charset="0"/>
              </a:rPr>
              <a:t>Potential barriers:</a:t>
            </a:r>
          </a:p>
          <a:p>
            <a:r>
              <a:rPr lang="en-GB" dirty="0">
                <a:solidFill>
                  <a:srgbClr val="0070C0"/>
                </a:solidFill>
                <a:latin typeface="Arial" panose="020B0604020202020204" pitchFamily="34" charset="0"/>
                <a:cs typeface="Arial" panose="020B0604020202020204" pitchFamily="34" charset="0"/>
              </a:rPr>
              <a:t>Long waiting lists;</a:t>
            </a:r>
          </a:p>
          <a:p>
            <a:r>
              <a:rPr lang="en-GB" dirty="0">
                <a:solidFill>
                  <a:srgbClr val="0070C0"/>
                </a:solidFill>
                <a:latin typeface="Arial" panose="020B0604020202020204" pitchFamily="34" charset="0"/>
                <a:cs typeface="Arial" panose="020B0604020202020204" pitchFamily="34" charset="0"/>
              </a:rPr>
              <a:t>Communication difficulties;</a:t>
            </a:r>
          </a:p>
          <a:p>
            <a:r>
              <a:rPr lang="en-GB" dirty="0">
                <a:solidFill>
                  <a:srgbClr val="0070C0"/>
                </a:solidFill>
                <a:latin typeface="Arial" panose="020B0604020202020204" pitchFamily="34" charset="0"/>
                <a:cs typeface="Arial" panose="020B0604020202020204" pitchFamily="34" charset="0"/>
              </a:rPr>
              <a:t>Differing priorities;</a:t>
            </a:r>
          </a:p>
          <a:p>
            <a:r>
              <a:rPr lang="en-GB" dirty="0">
                <a:solidFill>
                  <a:srgbClr val="0070C0"/>
                </a:solidFill>
                <a:latin typeface="Arial" panose="020B0604020202020204" pitchFamily="34" charset="0"/>
                <a:cs typeface="Arial" panose="020B0604020202020204" pitchFamily="34" charset="0"/>
              </a:rPr>
              <a:t>Limited resources;</a:t>
            </a:r>
          </a:p>
          <a:p>
            <a:r>
              <a:rPr lang="en-GB" dirty="0">
                <a:solidFill>
                  <a:srgbClr val="0070C0"/>
                </a:solidFill>
                <a:latin typeface="Arial" panose="020B0604020202020204" pitchFamily="34" charset="0"/>
                <a:cs typeface="Arial" panose="020B0604020202020204" pitchFamily="34" charset="0"/>
              </a:rPr>
              <a:t>Professional boundaries;</a:t>
            </a:r>
          </a:p>
          <a:p>
            <a:r>
              <a:rPr lang="en-GB" dirty="0">
                <a:solidFill>
                  <a:srgbClr val="0070C0"/>
                </a:solidFill>
                <a:latin typeface="Arial" panose="020B0604020202020204" pitchFamily="34" charset="0"/>
                <a:cs typeface="Arial" panose="020B0604020202020204" pitchFamily="34" charset="0"/>
              </a:rPr>
              <a:t>Information-sharing challenges.</a:t>
            </a:r>
          </a:p>
        </p:txBody>
      </p:sp>
    </p:spTree>
    <p:extLst>
      <p:ext uri="{BB962C8B-B14F-4D97-AF65-F5344CB8AC3E}">
        <p14:creationId xmlns:p14="http://schemas.microsoft.com/office/powerpoint/2010/main" val="27654241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20205-01EA-548E-0BC7-DEB36BA36F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C4944-6371-E31B-9F68-4BF6029B9C11}"/>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Gweithgaredd: Mapio Llwybr Cymorth</a:t>
            </a:r>
            <a:br>
              <a:rPr lang="en-GB" sz="3200" dirty="0">
                <a:latin typeface="Arial" panose="020B0604020202020204" pitchFamily="34" charset="0"/>
                <a:cs typeface="Arial" panose="020B0604020202020204" pitchFamily="34" charset="0"/>
              </a:rPr>
            </a:br>
            <a:endParaRPr lang="en-GB" sz="3200"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0109C11-25AC-1BC1-2D5B-597E9A8142C4}"/>
              </a:ext>
            </a:extLst>
          </p:cNvPr>
          <p:cNvSpPr>
            <a:spLocks noGrp="1"/>
          </p:cNvSpPr>
          <p:nvPr>
            <p:ph sz="half" idx="1"/>
          </p:nvPr>
        </p:nvSpPr>
        <p:spPr>
          <a:xfrm>
            <a:off x="339213" y="1120877"/>
            <a:ext cx="3842209" cy="4896465"/>
          </a:xfrm>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Senario - Dysgwr awtistig 14 oed:</a:t>
            </a:r>
          </a:p>
          <a:p>
            <a:r>
              <a:rPr lang="cy-GB" noProof="0" dirty="0">
                <a:latin typeface="Arial" panose="020B0604020202020204" pitchFamily="34" charset="0"/>
                <a:cs typeface="Arial" panose="020B0604020202020204" pitchFamily="34" charset="0"/>
              </a:rPr>
              <a:t>Lefelau uchel o bryder;</a:t>
            </a:r>
          </a:p>
          <a:p>
            <a:r>
              <a:rPr lang="cy-GB" noProof="0" dirty="0">
                <a:latin typeface="Arial" panose="020B0604020202020204" pitchFamily="34" charset="0"/>
                <a:cs typeface="Arial" panose="020B0604020202020204" pitchFamily="34" charset="0"/>
              </a:rPr>
              <a:t>Presenoldeb is;</a:t>
            </a:r>
          </a:p>
          <a:p>
            <a:r>
              <a:rPr lang="cy-GB" noProof="0" dirty="0">
                <a:latin typeface="Arial" panose="020B0604020202020204" pitchFamily="34" charset="0"/>
                <a:cs typeface="Arial" panose="020B0604020202020204" pitchFamily="34" charset="0"/>
              </a:rPr>
              <a:t>Gofid synhwyraidd;</a:t>
            </a:r>
          </a:p>
          <a:p>
            <a:r>
              <a:rPr lang="cy-GB" noProof="0" dirty="0">
                <a:latin typeface="Arial" panose="020B0604020202020204" pitchFamily="34" charset="0"/>
                <a:cs typeface="Arial" panose="020B0604020202020204" pitchFamily="34" charset="0"/>
              </a:rPr>
              <a:t>Yn aros am CAMHS.</a:t>
            </a:r>
          </a:p>
          <a:p>
            <a:endParaRPr lang="cy-GB" dirty="0">
              <a:latin typeface="Arial" panose="020B0604020202020204" pitchFamily="34" charset="0"/>
              <a:cs typeface="Arial" panose="020B0604020202020204" pitchFamily="34" charset="0"/>
            </a:endParaRPr>
          </a:p>
          <a:p>
            <a:pPr marL="0" indent="0">
              <a:buNone/>
            </a:pPr>
            <a:r>
              <a:rPr lang="cy-GB" b="1" noProof="0" dirty="0">
                <a:latin typeface="Arial" panose="020B0604020202020204" pitchFamily="34" charset="0"/>
                <a:cs typeface="Arial" panose="020B0604020202020204" pitchFamily="34" charset="0"/>
              </a:rPr>
              <a:t>Nodwch:</a:t>
            </a:r>
          </a:p>
          <a:p>
            <a:r>
              <a:rPr lang="cy-GB" noProof="0" dirty="0">
                <a:latin typeface="Arial" panose="020B0604020202020204" pitchFamily="34" charset="0"/>
                <a:cs typeface="Arial" panose="020B0604020202020204" pitchFamily="34" charset="0"/>
              </a:rPr>
              <a:t>Y gweithwyr proffesiynol dan sylw;</a:t>
            </a:r>
          </a:p>
          <a:p>
            <a:r>
              <a:rPr lang="cy-GB" noProof="0" dirty="0">
                <a:latin typeface="Arial" panose="020B0604020202020204" pitchFamily="34" charset="0"/>
                <a:cs typeface="Arial" panose="020B0604020202020204" pitchFamily="34" charset="0"/>
              </a:rPr>
              <a:t>Eu cyfrifoldebau;</a:t>
            </a:r>
          </a:p>
          <a:p>
            <a:r>
              <a:rPr lang="cy-GB" noProof="0" dirty="0">
                <a:latin typeface="Arial" panose="020B0604020202020204" pitchFamily="34" charset="0"/>
                <a:cs typeface="Arial" panose="020B0604020202020204" pitchFamily="34" charset="0"/>
              </a:rPr>
              <a:t>Prosesau cyfathrebu;</a:t>
            </a:r>
          </a:p>
          <a:p>
            <a:r>
              <a:rPr lang="cy-GB" noProof="0" dirty="0">
                <a:latin typeface="Arial" panose="020B0604020202020204" pitchFamily="34" charset="0"/>
                <a:cs typeface="Arial" panose="020B0604020202020204" pitchFamily="34" charset="0"/>
              </a:rPr>
              <a:t>Rhwystrau posibl.</a:t>
            </a:r>
          </a:p>
        </p:txBody>
      </p:sp>
      <p:pic>
        <p:nvPicPr>
          <p:cNvPr id="8" name="Content Placeholder 7">
            <a:extLst>
              <a:ext uri="{FF2B5EF4-FFF2-40B4-BE49-F238E27FC236}">
                <a16:creationId xmlns:a16="http://schemas.microsoft.com/office/drawing/2014/main" id="{6C4058D2-BC20-BFA7-5F13-ED328F9FADD1}"/>
              </a:ext>
            </a:extLst>
          </p:cNvPr>
          <p:cNvPicPr>
            <a:picLocks noGrp="1" noChangeAspect="1"/>
          </p:cNvPicPr>
          <p:nvPr>
            <p:ph sz="half" idx="2"/>
          </p:nvPr>
        </p:nvPicPr>
        <p:blipFill>
          <a:blip r:embed="rId3"/>
          <a:stretch>
            <a:fillRect/>
          </a:stretch>
        </p:blipFill>
        <p:spPr>
          <a:xfrm>
            <a:off x="4336026" y="1120877"/>
            <a:ext cx="4653369" cy="4395019"/>
          </a:xfrm>
          <a:prstGeom prst="rect">
            <a:avLst/>
          </a:prstGeom>
        </p:spPr>
      </p:pic>
      <p:sp>
        <p:nvSpPr>
          <p:cNvPr id="10" name="TextBox 9">
            <a:extLst>
              <a:ext uri="{FF2B5EF4-FFF2-40B4-BE49-F238E27FC236}">
                <a16:creationId xmlns:a16="http://schemas.microsoft.com/office/drawing/2014/main" id="{8A9EC1D7-B6E1-9940-5DF5-C92DFB83E916}"/>
              </a:ext>
            </a:extLst>
          </p:cNvPr>
          <p:cNvSpPr txBox="1"/>
          <p:nvPr/>
        </p:nvSpPr>
        <p:spPr>
          <a:xfrm>
            <a:off x="4520635" y="5414603"/>
            <a:ext cx="446876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(Source: St John Fisher Catholic College, 2026)</a:t>
            </a:r>
          </a:p>
        </p:txBody>
      </p:sp>
    </p:spTree>
    <p:extLst>
      <p:ext uri="{BB962C8B-B14F-4D97-AF65-F5344CB8AC3E}">
        <p14:creationId xmlns:p14="http://schemas.microsoft.com/office/powerpoint/2010/main" val="407328375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492CED-9A80-5014-1609-8F8396791D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4CF89E-C51A-0B66-8D4F-B4802BE98EC2}"/>
              </a:ext>
            </a:extLst>
          </p:cNvPr>
          <p:cNvSpPr>
            <a:spLocks noGrp="1"/>
          </p:cNvSpPr>
          <p:nvPr>
            <p:ph type="title"/>
          </p:nvPr>
        </p:nvSpPr>
        <p:spPr>
          <a:xfrm>
            <a:off x="0" y="365125"/>
            <a:ext cx="9143999" cy="475533"/>
          </a:xfrm>
        </p:spPr>
        <p:txBody>
          <a:bodyPr>
            <a:noAutofit/>
          </a:bodyPr>
          <a:lstStyle/>
          <a:p>
            <a:pPr algn="ctr"/>
            <a:r>
              <a:rPr lang="en-GB" sz="3200" dirty="0">
                <a:solidFill>
                  <a:srgbClr val="0070C0"/>
                </a:solidFill>
                <a:latin typeface="Arial" panose="020B0604020202020204" pitchFamily="34" charset="0"/>
                <a:cs typeface="Arial" panose="020B0604020202020204" pitchFamily="34" charset="0"/>
              </a:rPr>
              <a:t>Activity: Mapping a Support Pathway</a:t>
            </a:r>
          </a:p>
        </p:txBody>
      </p:sp>
      <p:pic>
        <p:nvPicPr>
          <p:cNvPr id="6" name="Content Placeholder 5">
            <a:extLst>
              <a:ext uri="{FF2B5EF4-FFF2-40B4-BE49-F238E27FC236}">
                <a16:creationId xmlns:a16="http://schemas.microsoft.com/office/drawing/2014/main" id="{CDEB00AB-0F6F-6206-AD66-A0451EDF1D29}"/>
              </a:ext>
            </a:extLst>
          </p:cNvPr>
          <p:cNvPicPr>
            <a:picLocks noGrp="1" noChangeAspect="1"/>
          </p:cNvPicPr>
          <p:nvPr>
            <p:ph sz="half" idx="1"/>
          </p:nvPr>
        </p:nvPicPr>
        <p:blipFill>
          <a:blip r:embed="rId3"/>
          <a:stretch>
            <a:fillRect/>
          </a:stretch>
        </p:blipFill>
        <p:spPr>
          <a:xfrm>
            <a:off x="383458" y="1017640"/>
            <a:ext cx="4188542" cy="4498258"/>
          </a:xfrm>
          <a:prstGeom prst="rect">
            <a:avLst/>
          </a:prstGeom>
        </p:spPr>
      </p:pic>
      <p:sp>
        <p:nvSpPr>
          <p:cNvPr id="4" name="Content Placeholder 3">
            <a:extLst>
              <a:ext uri="{FF2B5EF4-FFF2-40B4-BE49-F238E27FC236}">
                <a16:creationId xmlns:a16="http://schemas.microsoft.com/office/drawing/2014/main" id="{164E20C1-E5C9-C6BC-EC85-D50A76CB2211}"/>
              </a:ext>
            </a:extLst>
          </p:cNvPr>
          <p:cNvSpPr>
            <a:spLocks noGrp="1"/>
          </p:cNvSpPr>
          <p:nvPr>
            <p:ph sz="half" idx="2"/>
          </p:nvPr>
        </p:nvSpPr>
        <p:spPr>
          <a:xfrm>
            <a:off x="4822723" y="1017640"/>
            <a:ext cx="4321276" cy="4999702"/>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Scenario - A 14-year-old autistic learner:</a:t>
            </a:r>
          </a:p>
          <a:p>
            <a:r>
              <a:rPr lang="en-GB" dirty="0">
                <a:solidFill>
                  <a:srgbClr val="0070C0"/>
                </a:solidFill>
                <a:latin typeface="Arial" panose="020B0604020202020204" pitchFamily="34" charset="0"/>
                <a:cs typeface="Arial" panose="020B0604020202020204" pitchFamily="34" charset="0"/>
              </a:rPr>
              <a:t>High anxiety;</a:t>
            </a:r>
          </a:p>
          <a:p>
            <a:r>
              <a:rPr lang="en-GB" dirty="0">
                <a:solidFill>
                  <a:srgbClr val="0070C0"/>
                </a:solidFill>
                <a:latin typeface="Arial" panose="020B0604020202020204" pitchFamily="34" charset="0"/>
                <a:cs typeface="Arial" panose="020B0604020202020204" pitchFamily="34" charset="0"/>
              </a:rPr>
              <a:t>Reduced attendance;</a:t>
            </a:r>
          </a:p>
          <a:p>
            <a:r>
              <a:rPr lang="en-GB" dirty="0">
                <a:solidFill>
                  <a:srgbClr val="0070C0"/>
                </a:solidFill>
                <a:latin typeface="Arial" panose="020B0604020202020204" pitchFamily="34" charset="0"/>
                <a:cs typeface="Arial" panose="020B0604020202020204" pitchFamily="34" charset="0"/>
              </a:rPr>
              <a:t>Sensory distress;</a:t>
            </a:r>
          </a:p>
          <a:p>
            <a:r>
              <a:rPr lang="en-GB" dirty="0">
                <a:solidFill>
                  <a:srgbClr val="0070C0"/>
                </a:solidFill>
                <a:latin typeface="Arial" panose="020B0604020202020204" pitchFamily="34" charset="0"/>
                <a:cs typeface="Arial" panose="020B0604020202020204" pitchFamily="34" charset="0"/>
              </a:rPr>
              <a:t>Waiting for CAMHS.</a:t>
            </a:r>
          </a:p>
          <a:p>
            <a:endParaRPr lang="en-GB"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Identify:</a:t>
            </a:r>
          </a:p>
          <a:p>
            <a:r>
              <a:rPr lang="en-GB" dirty="0">
                <a:solidFill>
                  <a:srgbClr val="0070C0"/>
                </a:solidFill>
                <a:latin typeface="Arial" panose="020B0604020202020204" pitchFamily="34" charset="0"/>
                <a:cs typeface="Arial" panose="020B0604020202020204" pitchFamily="34" charset="0"/>
              </a:rPr>
              <a:t>Professionals involved;</a:t>
            </a:r>
          </a:p>
          <a:p>
            <a:r>
              <a:rPr lang="en-GB" dirty="0">
                <a:solidFill>
                  <a:srgbClr val="0070C0"/>
                </a:solidFill>
                <a:latin typeface="Arial" panose="020B0604020202020204" pitchFamily="34" charset="0"/>
                <a:cs typeface="Arial" panose="020B0604020202020204" pitchFamily="34" charset="0"/>
              </a:rPr>
              <a:t>Responsibilities;</a:t>
            </a:r>
          </a:p>
          <a:p>
            <a:r>
              <a:rPr lang="en-GB" dirty="0">
                <a:solidFill>
                  <a:srgbClr val="0070C0"/>
                </a:solidFill>
                <a:latin typeface="Arial" panose="020B0604020202020204" pitchFamily="34" charset="0"/>
                <a:cs typeface="Arial" panose="020B0604020202020204" pitchFamily="34" charset="0"/>
              </a:rPr>
              <a:t>Communication processes;</a:t>
            </a:r>
          </a:p>
          <a:p>
            <a:r>
              <a:rPr lang="en-GB" dirty="0">
                <a:solidFill>
                  <a:srgbClr val="0070C0"/>
                </a:solidFill>
                <a:latin typeface="Arial" panose="020B0604020202020204" pitchFamily="34" charset="0"/>
                <a:cs typeface="Arial" panose="020B0604020202020204" pitchFamily="34" charset="0"/>
              </a:rPr>
              <a:t>Potential barriers.</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5FF7AE5-B0D3-4E1D-A743-62378EF35735}"/>
              </a:ext>
            </a:extLst>
          </p:cNvPr>
          <p:cNvSpPr txBox="1"/>
          <p:nvPr/>
        </p:nvSpPr>
        <p:spPr>
          <a:xfrm>
            <a:off x="162232" y="5648632"/>
            <a:ext cx="4724959" cy="369332"/>
          </a:xfrm>
          <a:prstGeom prst="rect">
            <a:avLst/>
          </a:prstGeom>
          <a:noFill/>
        </p:spPr>
        <p:txBody>
          <a:bodyPr wrap="square" rtlCol="0">
            <a:spAutoFit/>
          </a:bodyPr>
          <a:lstStyle/>
          <a:p>
            <a:r>
              <a:rPr lang="en-GB" dirty="0"/>
              <a:t>(Source: St John Fisher Catholic College, 2026)</a:t>
            </a:r>
          </a:p>
        </p:txBody>
      </p:sp>
    </p:spTree>
    <p:extLst>
      <p:ext uri="{BB962C8B-B14F-4D97-AF65-F5344CB8AC3E}">
        <p14:creationId xmlns:p14="http://schemas.microsoft.com/office/powerpoint/2010/main" val="24046220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2194D-1FFA-4482-D631-4B0C633FC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131483-1FAD-0A75-C464-08DA61F11A98}"/>
              </a:ext>
            </a:extLst>
          </p:cNvPr>
          <p:cNvSpPr>
            <a:spLocks noGrp="1"/>
          </p:cNvSpPr>
          <p:nvPr>
            <p:ph type="title"/>
          </p:nvPr>
        </p:nvSpPr>
        <p:spPr>
          <a:xfrm>
            <a:off x="339214" y="457200"/>
            <a:ext cx="3240600" cy="855406"/>
          </a:xfrm>
        </p:spPr>
        <p:txBody>
          <a:bodyPr>
            <a:normAutofit fontScale="90000"/>
          </a:bodyPr>
          <a:lstStyle/>
          <a:p>
            <a:pPr algn="ctr"/>
            <a:r>
              <a:rPr lang="en-GB" sz="4000" dirty="0" err="1">
                <a:latin typeface="Arial" panose="020B0604020202020204" pitchFamily="34" charset="0"/>
                <a:cs typeface="Arial" panose="020B0604020202020204" pitchFamily="34" charset="0"/>
              </a:rPr>
              <a:t>Myfyrio</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Reflection</a:t>
            </a:r>
          </a:p>
        </p:txBody>
      </p:sp>
      <p:pic>
        <p:nvPicPr>
          <p:cNvPr id="6" name="Content Placeholder 5" descr="Magnifying glass and question mark">
            <a:extLst>
              <a:ext uri="{FF2B5EF4-FFF2-40B4-BE49-F238E27FC236}">
                <a16:creationId xmlns:a16="http://schemas.microsoft.com/office/drawing/2014/main" id="{FAB31A64-31DE-BECE-492B-6628778820E7}"/>
              </a:ext>
            </a:extLst>
          </p:cNvPr>
          <p:cNvPicPr>
            <a:picLocks noGrp="1" noChangeAspect="1"/>
          </p:cNvPicPr>
          <p:nvPr>
            <p:ph type="pic" idx="1"/>
          </p:nvPr>
        </p:nvPicPr>
        <p:blipFill>
          <a:blip r:embed="rId3"/>
          <a:srcRect l="25906" r="25906"/>
          <a:stretch/>
        </p:blipFill>
        <p:spPr>
          <a:xfrm>
            <a:off x="589936" y="1892390"/>
            <a:ext cx="3053582" cy="3564608"/>
          </a:xfrm>
        </p:spPr>
      </p:pic>
      <p:sp>
        <p:nvSpPr>
          <p:cNvPr id="4" name="Content Placeholder 3">
            <a:extLst>
              <a:ext uri="{FF2B5EF4-FFF2-40B4-BE49-F238E27FC236}">
                <a16:creationId xmlns:a16="http://schemas.microsoft.com/office/drawing/2014/main" id="{F50761DF-6997-36DA-524F-EF1D5A0F5CF0}"/>
              </a:ext>
            </a:extLst>
          </p:cNvPr>
          <p:cNvSpPr>
            <a:spLocks noGrp="1"/>
          </p:cNvSpPr>
          <p:nvPr>
            <p:ph type="body" sz="half" idx="2"/>
          </p:nvPr>
        </p:nvSpPr>
        <p:spPr>
          <a:xfrm>
            <a:off x="4100052" y="457200"/>
            <a:ext cx="4822722" cy="5411788"/>
          </a:xfrm>
        </p:spPr>
        <p:txBody>
          <a:bodyPr>
            <a:normAutofit fontScale="92500" lnSpcReduction="20000"/>
          </a:bodyPr>
          <a:lstStyle/>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Pwy sy'n cydlynu'r cymorth?</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Pa gymorth all ddechrau ar unwaith?</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Sut gellir gwella presenoldeb?</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Sut gellir lleihau pryder a gofid synhwyraidd?</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Sut y gallwn sicrhau bod llais y dysgwr yn cael ei glywed?</a:t>
            </a:r>
          </a:p>
          <a:p>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Who coordinates support?</a:t>
            </a:r>
          </a:p>
          <a:p>
            <a:pPr marL="285750" indent="-28575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What support can begin immediately?</a:t>
            </a:r>
          </a:p>
          <a:p>
            <a:pPr marL="285750" indent="-28575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How can attendance be improved?</a:t>
            </a:r>
          </a:p>
          <a:p>
            <a:pPr marL="285750" indent="-28575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How can anxiety and sensory distress be reduced?</a:t>
            </a:r>
          </a:p>
          <a:p>
            <a:pPr marL="285750" indent="-285750">
              <a:buFont typeface="Arial" panose="020B0604020202020204" pitchFamily="34" charset="0"/>
              <a:buChar char="•"/>
            </a:pPr>
            <a:r>
              <a:rPr lang="en-GB" sz="2400" dirty="0">
                <a:solidFill>
                  <a:srgbClr val="0070C0"/>
                </a:solidFill>
                <a:latin typeface="Arial" panose="020B0604020202020204" pitchFamily="34" charset="0"/>
                <a:cs typeface="Arial" panose="020B0604020202020204" pitchFamily="34" charset="0"/>
              </a:rPr>
              <a:t>How do we ensure the learner's voice is heard?</a:t>
            </a:r>
          </a:p>
        </p:txBody>
      </p:sp>
    </p:spTree>
    <p:extLst>
      <p:ext uri="{BB962C8B-B14F-4D97-AF65-F5344CB8AC3E}">
        <p14:creationId xmlns:p14="http://schemas.microsoft.com/office/powerpoint/2010/main" val="67693263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0C9CB-C03B-1FB3-2A48-53C3992F2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E505CF-F5D4-047C-D291-6FFEADE2FD3A}"/>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Adran 9</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Section 9</a:t>
            </a:r>
          </a:p>
        </p:txBody>
      </p:sp>
      <p:sp>
        <p:nvSpPr>
          <p:cNvPr id="4" name="Content Placeholder 3">
            <a:extLst>
              <a:ext uri="{FF2B5EF4-FFF2-40B4-BE49-F238E27FC236}">
                <a16:creationId xmlns:a16="http://schemas.microsoft.com/office/drawing/2014/main" id="{451E3A53-6F53-F779-F703-192561B356AA}"/>
              </a:ext>
            </a:extLst>
          </p:cNvPr>
          <p:cNvSpPr>
            <a:spLocks noGrp="1"/>
          </p:cNvSpPr>
          <p:nvPr>
            <p:ph sz="half" idx="2"/>
          </p:nvPr>
        </p:nvSpPr>
        <p:spPr/>
        <p:txBody>
          <a:bodyPr/>
          <a:lstStyle/>
          <a:p>
            <a:pPr marL="0" indent="0">
              <a:buNone/>
            </a:pPr>
            <a:endParaRPr lang="en-GB" dirty="0"/>
          </a:p>
          <a:p>
            <a:pPr marL="0" indent="0">
              <a:buNone/>
            </a:pPr>
            <a:r>
              <a:rPr lang="en-GB" dirty="0" err="1">
                <a:latin typeface="Arial" panose="020B0604020202020204" pitchFamily="34" charset="0"/>
                <a:cs typeface="Arial" panose="020B0604020202020204" pitchFamily="34" charset="0"/>
              </a:rPr>
              <a:t>Gwerthusiad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Beirniadol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Seiliedig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Dystiolaeth</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Critical Evaluation of Evidence-Based Practice</a:t>
            </a:r>
          </a:p>
        </p:txBody>
      </p:sp>
      <p:pic>
        <p:nvPicPr>
          <p:cNvPr id="6" name="Content Placeholder 5">
            <a:extLst>
              <a:ext uri="{FF2B5EF4-FFF2-40B4-BE49-F238E27FC236}">
                <a16:creationId xmlns:a16="http://schemas.microsoft.com/office/drawing/2014/main" id="{7C02BF5B-A293-BC2D-0577-F487BFF75511}"/>
              </a:ext>
            </a:extLst>
          </p:cNvPr>
          <p:cNvPicPr>
            <a:picLocks noGrp="1" noChangeAspect="1"/>
          </p:cNvPicPr>
          <p:nvPr>
            <p:ph sz="half" idx="1"/>
          </p:nvPr>
        </p:nvPicPr>
        <p:blipFill>
          <a:blip r:embed="rId3"/>
          <a:stretch>
            <a:fillRect/>
          </a:stretch>
        </p:blipFill>
        <p:spPr>
          <a:xfrm>
            <a:off x="339213" y="1825626"/>
            <a:ext cx="4156587" cy="3498542"/>
          </a:xfrm>
          <a:prstGeom prst="rect">
            <a:avLst/>
          </a:prstGeom>
        </p:spPr>
      </p:pic>
      <p:sp>
        <p:nvSpPr>
          <p:cNvPr id="7" name="TextBox 6">
            <a:extLst>
              <a:ext uri="{FF2B5EF4-FFF2-40B4-BE49-F238E27FC236}">
                <a16:creationId xmlns:a16="http://schemas.microsoft.com/office/drawing/2014/main" id="{1938B013-73D3-FD2E-11D2-E249AFA880C7}"/>
              </a:ext>
            </a:extLst>
          </p:cNvPr>
          <p:cNvSpPr txBox="1"/>
          <p:nvPr/>
        </p:nvSpPr>
        <p:spPr>
          <a:xfrm>
            <a:off x="471948" y="5456903"/>
            <a:ext cx="2118657" cy="369332"/>
          </a:xfrm>
          <a:prstGeom prst="rect">
            <a:avLst/>
          </a:prstGeom>
          <a:noFill/>
        </p:spPr>
        <p:txBody>
          <a:bodyPr wrap="none" rtlCol="0">
            <a:spAutoFit/>
          </a:bodyPr>
          <a:lstStyle/>
          <a:p>
            <a:r>
              <a:rPr lang="en-GB" dirty="0"/>
              <a:t>(Source: King, 2023) </a:t>
            </a:r>
          </a:p>
        </p:txBody>
      </p:sp>
    </p:spTree>
    <p:extLst>
      <p:ext uri="{BB962C8B-B14F-4D97-AF65-F5344CB8AC3E}">
        <p14:creationId xmlns:p14="http://schemas.microsoft.com/office/powerpoint/2010/main" val="418803399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63164-001E-C64B-6D0B-2C4BD5D63E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8D2035-AC9A-6102-F737-FC26AED41C1D}"/>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Dylai dysgwyr Lefel 7 ofyn:</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Level 7 learners should ask:</a:t>
            </a:r>
          </a:p>
        </p:txBody>
      </p:sp>
      <p:sp>
        <p:nvSpPr>
          <p:cNvPr id="3" name="Content Placeholder 2">
            <a:extLst>
              <a:ext uri="{FF2B5EF4-FFF2-40B4-BE49-F238E27FC236}">
                <a16:creationId xmlns:a16="http://schemas.microsoft.com/office/drawing/2014/main" id="{2DB72A65-C309-B343-C634-C788A5362C80}"/>
              </a:ext>
            </a:extLst>
          </p:cNvPr>
          <p:cNvSpPr>
            <a:spLocks noGrp="1"/>
          </p:cNvSpPr>
          <p:nvPr>
            <p:ph sz="half" idx="1"/>
          </p:nvPr>
        </p:nvSpPr>
        <p:spPr>
          <a:xfrm>
            <a:off x="334851" y="1622323"/>
            <a:ext cx="4160949" cy="4224684"/>
          </a:xfrm>
        </p:spPr>
        <p:txBody>
          <a:bodyPr>
            <a:normAutofit lnSpcReduction="10000"/>
          </a:bodyPr>
          <a:lstStyle/>
          <a:p>
            <a:r>
              <a:rPr lang="cy-GB" noProof="0" dirty="0">
                <a:latin typeface="Arial" panose="020B0604020202020204" pitchFamily="34" charset="0"/>
                <a:cs typeface="Arial" panose="020B0604020202020204" pitchFamily="34" charset="0"/>
              </a:rPr>
              <a:t>Beth sy'n cyfrif fel tystiolaeth?</a:t>
            </a:r>
          </a:p>
          <a:p>
            <a:r>
              <a:rPr lang="cy-GB" noProof="0" dirty="0">
                <a:latin typeface="Arial" panose="020B0604020202020204" pitchFamily="34" charset="0"/>
                <a:cs typeface="Arial" panose="020B0604020202020204" pitchFamily="34" charset="0"/>
              </a:rPr>
              <a:t>Tystiolaeth i bwy?</a:t>
            </a:r>
          </a:p>
          <a:p>
            <a:r>
              <a:rPr lang="cy-GB" noProof="0" dirty="0">
                <a:latin typeface="Arial" panose="020B0604020202020204" pitchFamily="34" charset="0"/>
                <a:cs typeface="Arial" panose="020B0604020202020204" pitchFamily="34" charset="0"/>
              </a:rPr>
              <a:t>Pwy sy'n diffinio llwyddiant?</a:t>
            </a:r>
          </a:p>
          <a:p>
            <a:r>
              <a:rPr lang="cy-GB" noProof="0" dirty="0">
                <a:latin typeface="Arial" panose="020B0604020202020204" pitchFamily="34" charset="0"/>
                <a:cs typeface="Arial" panose="020B0604020202020204" pitchFamily="34" charset="0"/>
              </a:rPr>
              <a:t>Pa ganlyniadau sy'n bwysig?</a:t>
            </a:r>
          </a:p>
          <a:p>
            <a:r>
              <a:rPr lang="cy-GB" noProof="0" dirty="0">
                <a:latin typeface="Arial" panose="020B0604020202020204" pitchFamily="34" charset="0"/>
                <a:cs typeface="Arial" panose="020B0604020202020204" pitchFamily="34" charset="0"/>
              </a:rPr>
              <a:t>A yw lleisiau pobl awtistig wedi'u cynnwys?</a:t>
            </a:r>
          </a:p>
        </p:txBody>
      </p:sp>
      <p:sp>
        <p:nvSpPr>
          <p:cNvPr id="4" name="Content Placeholder 3">
            <a:extLst>
              <a:ext uri="{FF2B5EF4-FFF2-40B4-BE49-F238E27FC236}">
                <a16:creationId xmlns:a16="http://schemas.microsoft.com/office/drawing/2014/main" id="{F21732EC-AA49-5879-6B78-A1191965D46C}"/>
              </a:ext>
            </a:extLst>
          </p:cNvPr>
          <p:cNvSpPr>
            <a:spLocks noGrp="1"/>
          </p:cNvSpPr>
          <p:nvPr>
            <p:ph sz="half" idx="2"/>
          </p:nvPr>
        </p:nvSpPr>
        <p:spPr>
          <a:xfrm>
            <a:off x="4648199" y="1622323"/>
            <a:ext cx="4160949" cy="4224684"/>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What counts as evidence?</a:t>
            </a:r>
          </a:p>
          <a:p>
            <a:r>
              <a:rPr lang="en-GB" dirty="0">
                <a:solidFill>
                  <a:srgbClr val="0070C0"/>
                </a:solidFill>
                <a:latin typeface="Arial" panose="020B0604020202020204" pitchFamily="34" charset="0"/>
                <a:cs typeface="Arial" panose="020B0604020202020204" pitchFamily="34" charset="0"/>
              </a:rPr>
              <a:t>Evidence for whom?</a:t>
            </a:r>
          </a:p>
          <a:p>
            <a:r>
              <a:rPr lang="en-GB" dirty="0">
                <a:solidFill>
                  <a:srgbClr val="0070C0"/>
                </a:solidFill>
                <a:latin typeface="Arial" panose="020B0604020202020204" pitchFamily="34" charset="0"/>
                <a:cs typeface="Arial" panose="020B0604020202020204" pitchFamily="34" charset="0"/>
              </a:rPr>
              <a:t>Who defines success?</a:t>
            </a:r>
          </a:p>
          <a:p>
            <a:r>
              <a:rPr lang="en-GB" dirty="0">
                <a:solidFill>
                  <a:srgbClr val="0070C0"/>
                </a:solidFill>
                <a:latin typeface="Arial" panose="020B0604020202020204" pitchFamily="34" charset="0"/>
                <a:cs typeface="Arial" panose="020B0604020202020204" pitchFamily="34" charset="0"/>
              </a:rPr>
              <a:t>What outcomes matter?</a:t>
            </a:r>
          </a:p>
          <a:p>
            <a:r>
              <a:rPr lang="en-GB" dirty="0">
                <a:solidFill>
                  <a:srgbClr val="0070C0"/>
                </a:solidFill>
                <a:latin typeface="Arial" panose="020B0604020202020204" pitchFamily="34" charset="0"/>
                <a:cs typeface="Arial" panose="020B0604020202020204" pitchFamily="34" charset="0"/>
              </a:rPr>
              <a:t>Are autistic voices included?</a:t>
            </a:r>
          </a:p>
        </p:txBody>
      </p:sp>
    </p:spTree>
    <p:extLst>
      <p:ext uri="{BB962C8B-B14F-4D97-AF65-F5344CB8AC3E}">
        <p14:creationId xmlns:p14="http://schemas.microsoft.com/office/powerpoint/2010/main" val="27986564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CAED6-879B-6B34-0F06-9CE43DFFA3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9890B-F0CA-C973-7B46-F1A7003177A2}"/>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Beth sy'n Cyfrif fel Tystiolaeth?</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What Counts as Evidence?</a:t>
            </a:r>
          </a:p>
        </p:txBody>
      </p:sp>
      <p:sp>
        <p:nvSpPr>
          <p:cNvPr id="3" name="Content Placeholder 2">
            <a:extLst>
              <a:ext uri="{FF2B5EF4-FFF2-40B4-BE49-F238E27FC236}">
                <a16:creationId xmlns:a16="http://schemas.microsoft.com/office/drawing/2014/main" id="{49E54C7D-9B31-FE86-EED6-B8F19842CCDD}"/>
              </a:ext>
            </a:extLst>
          </p:cNvPr>
          <p:cNvSpPr>
            <a:spLocks noGrp="1"/>
          </p:cNvSpPr>
          <p:nvPr>
            <p:ph sz="half" idx="1"/>
          </p:nvPr>
        </p:nvSpPr>
        <p:spPr>
          <a:xfrm>
            <a:off x="143123" y="1622322"/>
            <a:ext cx="4352677" cy="4380271"/>
          </a:xfrm>
        </p:spPr>
        <p:txBody>
          <a:bodyPr>
            <a:normAutofit fontScale="92500" lnSpcReduction="20000"/>
          </a:bodyPr>
          <a:lstStyle/>
          <a:p>
            <a:pPr marL="0" indent="0">
              <a:buNone/>
            </a:pPr>
            <a:r>
              <a:rPr lang="cy-GB" b="1" noProof="0" dirty="0">
                <a:latin typeface="Arial" panose="020B0604020202020204" pitchFamily="34" charset="0"/>
                <a:cs typeface="Arial" panose="020B0604020202020204" pitchFamily="34" charset="0"/>
              </a:rPr>
              <a:t>Gall tystiolaeth gynnwys:</a:t>
            </a:r>
          </a:p>
          <a:p>
            <a:r>
              <a:rPr lang="cy-GB" noProof="0" dirty="0">
                <a:latin typeface="Arial" panose="020B0604020202020204" pitchFamily="34" charset="0"/>
                <a:cs typeface="Arial" panose="020B0604020202020204" pitchFamily="34" charset="0"/>
              </a:rPr>
              <a:t>Ymchwil feintiol;</a:t>
            </a:r>
          </a:p>
          <a:p>
            <a:r>
              <a:rPr lang="cy-GB" noProof="0" dirty="0">
                <a:latin typeface="Arial" panose="020B0604020202020204" pitchFamily="34" charset="0"/>
                <a:cs typeface="Arial" panose="020B0604020202020204" pitchFamily="34" charset="0"/>
              </a:rPr>
              <a:t>Ymchwil ansoddol;</a:t>
            </a:r>
          </a:p>
          <a:p>
            <a:r>
              <a:rPr lang="cy-GB" noProof="0" dirty="0">
                <a:latin typeface="Arial" panose="020B0604020202020204" pitchFamily="34" charset="0"/>
                <a:cs typeface="Arial" panose="020B0604020202020204" pitchFamily="34" charset="0"/>
              </a:rPr>
              <a:t>Arbenigedd ymarferwyr;</a:t>
            </a:r>
          </a:p>
          <a:p>
            <a:r>
              <a:rPr lang="cy-GB" noProof="0" dirty="0">
                <a:latin typeface="Arial" panose="020B0604020202020204" pitchFamily="34" charset="0"/>
                <a:cs typeface="Arial" panose="020B0604020202020204" pitchFamily="34" charset="0"/>
              </a:rPr>
              <a:t>Safbwyntiau teuluoedd;</a:t>
            </a:r>
          </a:p>
          <a:p>
            <a:r>
              <a:rPr lang="cy-GB" noProof="0" dirty="0">
                <a:latin typeface="Arial" panose="020B0604020202020204" pitchFamily="34" charset="0"/>
                <a:cs typeface="Arial" panose="020B0604020202020204" pitchFamily="34" charset="0"/>
              </a:rPr>
              <a:t>Profiadau byw pobl awtistig;</a:t>
            </a:r>
          </a:p>
          <a:p>
            <a:r>
              <a:rPr lang="cy-GB" noProof="0" dirty="0">
                <a:latin typeface="Arial" panose="020B0604020202020204" pitchFamily="34" charset="0"/>
                <a:cs typeface="Arial" panose="020B0604020202020204" pitchFamily="34" charset="0"/>
              </a:rPr>
              <a:t>Barn broffesiynol.</a:t>
            </a:r>
          </a:p>
          <a:p>
            <a:pPr marL="0" indent="0">
              <a:buNone/>
            </a:pPr>
            <a:r>
              <a:rPr lang="cy-GB" b="1" noProof="0" dirty="0">
                <a:latin typeface="Arial" panose="020B0604020202020204" pitchFamily="34" charset="0"/>
                <a:cs typeface="Arial" panose="020B0604020202020204" pitchFamily="34" charset="0"/>
              </a:rPr>
              <a:t>Mae tystiolaeth yn ehangach na chanlyniadau ymchwil yn unig.</a:t>
            </a:r>
          </a:p>
        </p:txBody>
      </p:sp>
      <p:sp>
        <p:nvSpPr>
          <p:cNvPr id="4" name="Content Placeholder 3">
            <a:extLst>
              <a:ext uri="{FF2B5EF4-FFF2-40B4-BE49-F238E27FC236}">
                <a16:creationId xmlns:a16="http://schemas.microsoft.com/office/drawing/2014/main" id="{C8713A5C-3D86-DB12-4A97-816298B15C14}"/>
              </a:ext>
            </a:extLst>
          </p:cNvPr>
          <p:cNvSpPr>
            <a:spLocks noGrp="1"/>
          </p:cNvSpPr>
          <p:nvPr>
            <p:ph sz="half" idx="2"/>
          </p:nvPr>
        </p:nvSpPr>
        <p:spPr>
          <a:xfrm>
            <a:off x="4839928" y="1622323"/>
            <a:ext cx="4160949" cy="4380271"/>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Evidence may include:</a:t>
            </a:r>
          </a:p>
          <a:p>
            <a:r>
              <a:rPr lang="en-GB" dirty="0">
                <a:solidFill>
                  <a:srgbClr val="0070C0"/>
                </a:solidFill>
                <a:latin typeface="Arial" panose="020B0604020202020204" pitchFamily="34" charset="0"/>
                <a:cs typeface="Arial" panose="020B0604020202020204" pitchFamily="34" charset="0"/>
              </a:rPr>
              <a:t>Quantitative research;</a:t>
            </a:r>
          </a:p>
          <a:p>
            <a:r>
              <a:rPr lang="en-GB" dirty="0">
                <a:solidFill>
                  <a:srgbClr val="0070C0"/>
                </a:solidFill>
                <a:latin typeface="Arial" panose="020B0604020202020204" pitchFamily="34" charset="0"/>
                <a:cs typeface="Arial" panose="020B0604020202020204" pitchFamily="34" charset="0"/>
              </a:rPr>
              <a:t>Qualitative research;</a:t>
            </a:r>
          </a:p>
          <a:p>
            <a:r>
              <a:rPr lang="en-GB" dirty="0">
                <a:solidFill>
                  <a:srgbClr val="0070C0"/>
                </a:solidFill>
                <a:latin typeface="Arial" panose="020B0604020202020204" pitchFamily="34" charset="0"/>
                <a:cs typeface="Arial" panose="020B0604020202020204" pitchFamily="34" charset="0"/>
              </a:rPr>
              <a:t>Practitioner expertise;</a:t>
            </a:r>
          </a:p>
          <a:p>
            <a:r>
              <a:rPr lang="en-GB" dirty="0">
                <a:solidFill>
                  <a:srgbClr val="0070C0"/>
                </a:solidFill>
                <a:latin typeface="Arial" panose="020B0604020202020204" pitchFamily="34" charset="0"/>
                <a:cs typeface="Arial" panose="020B0604020202020204" pitchFamily="34" charset="0"/>
              </a:rPr>
              <a:t>Family perspectives;</a:t>
            </a:r>
          </a:p>
          <a:p>
            <a:r>
              <a:rPr lang="en-GB" dirty="0">
                <a:solidFill>
                  <a:srgbClr val="0070C0"/>
                </a:solidFill>
                <a:latin typeface="Arial" panose="020B0604020202020204" pitchFamily="34" charset="0"/>
                <a:cs typeface="Arial" panose="020B0604020202020204" pitchFamily="34" charset="0"/>
              </a:rPr>
              <a:t>Autistic lived experience;</a:t>
            </a:r>
          </a:p>
          <a:p>
            <a:r>
              <a:rPr lang="en-GB" dirty="0">
                <a:solidFill>
                  <a:srgbClr val="0070C0"/>
                </a:solidFill>
                <a:latin typeface="Arial" panose="020B0604020202020204" pitchFamily="34" charset="0"/>
                <a:cs typeface="Arial" panose="020B0604020202020204" pitchFamily="34" charset="0"/>
              </a:rPr>
              <a:t>Professional judgement.</a:t>
            </a:r>
          </a:p>
          <a:p>
            <a:pPr marL="0" indent="0">
              <a:buNone/>
            </a:pPr>
            <a:r>
              <a:rPr lang="en-GB" b="1" dirty="0">
                <a:solidFill>
                  <a:srgbClr val="0070C0"/>
                </a:solidFill>
                <a:latin typeface="Arial" panose="020B0604020202020204" pitchFamily="34" charset="0"/>
                <a:cs typeface="Arial" panose="020B0604020202020204" pitchFamily="34" charset="0"/>
              </a:rPr>
              <a:t>Evidence is broader than research studies alone.</a:t>
            </a:r>
          </a:p>
        </p:txBody>
      </p:sp>
    </p:spTree>
    <p:extLst>
      <p:ext uri="{BB962C8B-B14F-4D97-AF65-F5344CB8AC3E}">
        <p14:creationId xmlns:p14="http://schemas.microsoft.com/office/powerpoint/2010/main" val="173178497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9ED0C7-F937-3F01-D554-7310A709EB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42087E-4C17-E505-4FE0-043D215651CA}"/>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Pwy sy'n Diffinio Llwyddiant?</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Who Defines Success?</a:t>
            </a:r>
          </a:p>
        </p:txBody>
      </p:sp>
      <p:sp>
        <p:nvSpPr>
          <p:cNvPr id="3" name="Content Placeholder 2">
            <a:extLst>
              <a:ext uri="{FF2B5EF4-FFF2-40B4-BE49-F238E27FC236}">
                <a16:creationId xmlns:a16="http://schemas.microsoft.com/office/drawing/2014/main" id="{C5D21650-3966-E8F9-1E3A-63E945F97036}"/>
              </a:ext>
            </a:extLst>
          </p:cNvPr>
          <p:cNvSpPr>
            <a:spLocks noGrp="1"/>
          </p:cNvSpPr>
          <p:nvPr>
            <p:ph sz="half" idx="1"/>
          </p:nvPr>
        </p:nvSpPr>
        <p:spPr>
          <a:xfrm>
            <a:off x="143123" y="1622322"/>
            <a:ext cx="4352677" cy="4380271"/>
          </a:xfrm>
        </p:spPr>
        <p:txBody>
          <a:bodyPr>
            <a:normAutofit fontScale="70000" lnSpcReduction="20000"/>
          </a:bodyPr>
          <a:lstStyle/>
          <a:p>
            <a:pPr marL="0" indent="0">
              <a:buNone/>
            </a:pPr>
            <a:r>
              <a:rPr lang="cy-GB" b="1" noProof="0" dirty="0">
                <a:latin typeface="Arial" panose="020B0604020202020204" pitchFamily="34" charset="0"/>
                <a:cs typeface="Arial" panose="020B0604020202020204" pitchFamily="34" charset="0"/>
              </a:rPr>
              <a:t>Gall llwyddiant gael ei ddiffinio'n wahanol gan:</a:t>
            </a:r>
          </a:p>
          <a:p>
            <a:r>
              <a:rPr lang="cy-GB" noProof="0" dirty="0">
                <a:latin typeface="Arial" panose="020B0604020202020204" pitchFamily="34" charset="0"/>
                <a:cs typeface="Arial" panose="020B0604020202020204" pitchFamily="34" charset="0"/>
              </a:rPr>
              <a:t>Ymchwilwyr;</a:t>
            </a:r>
          </a:p>
          <a:p>
            <a:r>
              <a:rPr lang="cy-GB" noProof="0" dirty="0">
                <a:latin typeface="Arial" panose="020B0604020202020204" pitchFamily="34" charset="0"/>
                <a:cs typeface="Arial" panose="020B0604020202020204" pitchFamily="34" charset="0"/>
              </a:rPr>
              <a:t>Ysgolion;</a:t>
            </a:r>
          </a:p>
          <a:p>
            <a:r>
              <a:rPr lang="cy-GB" noProof="0" dirty="0">
                <a:latin typeface="Arial" panose="020B0604020202020204" pitchFamily="34" charset="0"/>
                <a:cs typeface="Arial" panose="020B0604020202020204" pitchFamily="34" charset="0"/>
              </a:rPr>
              <a:t>Teuluoedd;</a:t>
            </a:r>
          </a:p>
          <a:p>
            <a:r>
              <a:rPr lang="cy-GB" noProof="0" dirty="0">
                <a:latin typeface="Arial" panose="020B0604020202020204" pitchFamily="34" charset="0"/>
                <a:cs typeface="Arial" panose="020B0604020202020204" pitchFamily="34" charset="0"/>
              </a:rPr>
              <a:t>Gweithwyr proffesiynol;</a:t>
            </a:r>
          </a:p>
          <a:p>
            <a:r>
              <a:rPr lang="cy-GB" noProof="0" dirty="0">
                <a:latin typeface="Arial" panose="020B0604020202020204" pitchFamily="34" charset="0"/>
                <a:cs typeface="Arial" panose="020B0604020202020204" pitchFamily="34" charset="0"/>
              </a:rPr>
              <a:t>Pobl awtistig.</a:t>
            </a:r>
          </a:p>
          <a:p>
            <a:pPr marL="0" indent="0">
              <a:buNone/>
            </a:pPr>
            <a:r>
              <a:rPr lang="cy-GB" b="1" noProof="0" dirty="0">
                <a:latin typeface="Arial" panose="020B0604020202020204" pitchFamily="34" charset="0"/>
                <a:cs typeface="Arial" panose="020B0604020202020204" pitchFamily="34" charset="0"/>
              </a:rPr>
              <a:t>Myfyriwch - Ai llwyddiant yw:</a:t>
            </a:r>
          </a:p>
          <a:p>
            <a:r>
              <a:rPr lang="cy-GB" noProof="0" dirty="0">
                <a:latin typeface="Arial" panose="020B0604020202020204" pitchFamily="34" charset="0"/>
                <a:cs typeface="Arial" panose="020B0604020202020204" pitchFamily="34" charset="0"/>
              </a:rPr>
              <a:t>Cynnydd mewn cydymffurfiaeth?</a:t>
            </a:r>
          </a:p>
          <a:p>
            <a:r>
              <a:rPr lang="cy-GB" noProof="0" dirty="0">
                <a:latin typeface="Arial" panose="020B0604020202020204" pitchFamily="34" charset="0"/>
                <a:cs typeface="Arial" panose="020B0604020202020204" pitchFamily="34" charset="0"/>
              </a:rPr>
              <a:t>Presenoldeb gwell?</a:t>
            </a:r>
          </a:p>
          <a:p>
            <a:r>
              <a:rPr lang="cy-GB" noProof="0" dirty="0">
                <a:latin typeface="Arial" panose="020B0604020202020204" pitchFamily="34" charset="0"/>
                <a:cs typeface="Arial" panose="020B0604020202020204" pitchFamily="34" charset="0"/>
              </a:rPr>
              <a:t>Mwy o annibyniaeth?</a:t>
            </a:r>
          </a:p>
          <a:p>
            <a:r>
              <a:rPr lang="cy-GB" noProof="0" dirty="0">
                <a:latin typeface="Arial" panose="020B0604020202020204" pitchFamily="34" charset="0"/>
                <a:cs typeface="Arial" panose="020B0604020202020204" pitchFamily="34" charset="0"/>
              </a:rPr>
              <a:t>Llai o bryder?</a:t>
            </a:r>
          </a:p>
          <a:p>
            <a:r>
              <a:rPr lang="cy-GB" noProof="0" dirty="0">
                <a:latin typeface="Arial" panose="020B0604020202020204" pitchFamily="34" charset="0"/>
                <a:cs typeface="Arial" panose="020B0604020202020204" pitchFamily="34" charset="0"/>
              </a:rPr>
              <a:t>Gwell ansawdd bywyd?</a:t>
            </a:r>
          </a:p>
        </p:txBody>
      </p:sp>
      <p:sp>
        <p:nvSpPr>
          <p:cNvPr id="4" name="Content Placeholder 3">
            <a:extLst>
              <a:ext uri="{FF2B5EF4-FFF2-40B4-BE49-F238E27FC236}">
                <a16:creationId xmlns:a16="http://schemas.microsoft.com/office/drawing/2014/main" id="{9314741E-5332-CE8E-17F0-50EB52531CB6}"/>
              </a:ext>
            </a:extLst>
          </p:cNvPr>
          <p:cNvSpPr>
            <a:spLocks noGrp="1"/>
          </p:cNvSpPr>
          <p:nvPr>
            <p:ph sz="half" idx="2"/>
          </p:nvPr>
        </p:nvSpPr>
        <p:spPr>
          <a:xfrm>
            <a:off x="4839928" y="1622323"/>
            <a:ext cx="4160949" cy="4380271"/>
          </a:xfrm>
        </p:spPr>
        <p:txBody>
          <a:bodyPr>
            <a:normAutofit fontScale="70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Success may be defined differently by:</a:t>
            </a:r>
          </a:p>
          <a:p>
            <a:r>
              <a:rPr lang="en-GB" dirty="0">
                <a:solidFill>
                  <a:srgbClr val="0070C0"/>
                </a:solidFill>
                <a:latin typeface="Arial" panose="020B0604020202020204" pitchFamily="34" charset="0"/>
                <a:cs typeface="Arial" panose="020B0604020202020204" pitchFamily="34" charset="0"/>
              </a:rPr>
              <a:t>Researchers;</a:t>
            </a:r>
          </a:p>
          <a:p>
            <a:r>
              <a:rPr lang="en-GB" dirty="0">
                <a:solidFill>
                  <a:srgbClr val="0070C0"/>
                </a:solidFill>
                <a:latin typeface="Arial" panose="020B0604020202020204" pitchFamily="34" charset="0"/>
                <a:cs typeface="Arial" panose="020B0604020202020204" pitchFamily="34" charset="0"/>
              </a:rPr>
              <a:t>Schools;</a:t>
            </a:r>
          </a:p>
          <a:p>
            <a:r>
              <a:rPr lang="en-GB" dirty="0">
                <a:solidFill>
                  <a:srgbClr val="0070C0"/>
                </a:solidFill>
                <a:latin typeface="Arial" panose="020B0604020202020204" pitchFamily="34" charset="0"/>
                <a:cs typeface="Arial" panose="020B0604020202020204" pitchFamily="34" charset="0"/>
              </a:rPr>
              <a:t>Families;</a:t>
            </a:r>
          </a:p>
          <a:p>
            <a:r>
              <a:rPr lang="en-GB" dirty="0">
                <a:solidFill>
                  <a:srgbClr val="0070C0"/>
                </a:solidFill>
                <a:latin typeface="Arial" panose="020B0604020202020204" pitchFamily="34" charset="0"/>
                <a:cs typeface="Arial" panose="020B0604020202020204" pitchFamily="34" charset="0"/>
              </a:rPr>
              <a:t>Professionals;</a:t>
            </a:r>
          </a:p>
          <a:p>
            <a:r>
              <a:rPr lang="en-GB" dirty="0">
                <a:solidFill>
                  <a:srgbClr val="0070C0"/>
                </a:solidFill>
                <a:latin typeface="Arial" panose="020B0604020202020204" pitchFamily="34" charset="0"/>
                <a:cs typeface="Arial" panose="020B0604020202020204" pitchFamily="34" charset="0"/>
              </a:rPr>
              <a:t>Autistic people.</a:t>
            </a:r>
          </a:p>
          <a:p>
            <a:pPr marL="0" indent="0">
              <a:buNone/>
            </a:pPr>
            <a:r>
              <a:rPr lang="en-GB" b="1" dirty="0">
                <a:solidFill>
                  <a:srgbClr val="0070C0"/>
                </a:solidFill>
                <a:latin typeface="Arial" panose="020B0604020202020204" pitchFamily="34" charset="0"/>
                <a:cs typeface="Arial" panose="020B0604020202020204" pitchFamily="34" charset="0"/>
              </a:rPr>
              <a:t>Reflect - Is success:</a:t>
            </a:r>
          </a:p>
          <a:p>
            <a:r>
              <a:rPr lang="en-GB" dirty="0">
                <a:solidFill>
                  <a:srgbClr val="0070C0"/>
                </a:solidFill>
                <a:latin typeface="Arial" panose="020B0604020202020204" pitchFamily="34" charset="0"/>
                <a:cs typeface="Arial" panose="020B0604020202020204" pitchFamily="34" charset="0"/>
              </a:rPr>
              <a:t>Increased compliance?</a:t>
            </a:r>
          </a:p>
          <a:p>
            <a:r>
              <a:rPr lang="en-GB" dirty="0">
                <a:solidFill>
                  <a:srgbClr val="0070C0"/>
                </a:solidFill>
                <a:latin typeface="Arial" panose="020B0604020202020204" pitchFamily="34" charset="0"/>
                <a:cs typeface="Arial" panose="020B0604020202020204" pitchFamily="34" charset="0"/>
              </a:rPr>
              <a:t>Improved attendance?</a:t>
            </a:r>
          </a:p>
          <a:p>
            <a:r>
              <a:rPr lang="en-GB" dirty="0">
                <a:solidFill>
                  <a:srgbClr val="0070C0"/>
                </a:solidFill>
                <a:latin typeface="Arial" panose="020B0604020202020204" pitchFamily="34" charset="0"/>
                <a:cs typeface="Arial" panose="020B0604020202020204" pitchFamily="34" charset="0"/>
              </a:rPr>
              <a:t>Greater independence?</a:t>
            </a:r>
          </a:p>
          <a:p>
            <a:r>
              <a:rPr lang="en-GB" dirty="0">
                <a:solidFill>
                  <a:srgbClr val="0070C0"/>
                </a:solidFill>
                <a:latin typeface="Arial" panose="020B0604020202020204" pitchFamily="34" charset="0"/>
                <a:cs typeface="Arial" panose="020B0604020202020204" pitchFamily="34" charset="0"/>
              </a:rPr>
              <a:t>Reduced anxiety?</a:t>
            </a:r>
          </a:p>
          <a:p>
            <a:r>
              <a:rPr lang="en-GB" dirty="0">
                <a:solidFill>
                  <a:srgbClr val="0070C0"/>
                </a:solidFill>
                <a:latin typeface="Arial" panose="020B0604020202020204" pitchFamily="34" charset="0"/>
                <a:cs typeface="Arial" panose="020B0604020202020204" pitchFamily="34" charset="0"/>
              </a:rPr>
              <a:t>Better quality of life?</a:t>
            </a:r>
          </a:p>
        </p:txBody>
      </p:sp>
    </p:spTree>
    <p:extLst>
      <p:ext uri="{BB962C8B-B14F-4D97-AF65-F5344CB8AC3E}">
        <p14:creationId xmlns:p14="http://schemas.microsoft.com/office/powerpoint/2010/main" val="379948009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E4DF6-69B7-1255-C60A-3F1D450DA1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4266CD-1D36-2270-9808-769F03DA7A75}"/>
              </a:ext>
            </a:extLst>
          </p:cNvPr>
          <p:cNvSpPr>
            <a:spLocks noGrp="1"/>
          </p:cNvSpPr>
          <p:nvPr>
            <p:ph type="title"/>
          </p:nvPr>
        </p:nvSpPr>
        <p:spPr>
          <a:xfrm>
            <a:off x="0" y="365125"/>
            <a:ext cx="9143999" cy="961399"/>
          </a:xfrm>
        </p:spPr>
        <p:txBody>
          <a:bodyPr>
            <a:noAutofit/>
          </a:bodyPr>
          <a:lstStyle/>
          <a:p>
            <a:pPr algn="ctr"/>
            <a:r>
              <a:rPr lang="cy-GB" sz="3200" noProof="0" dirty="0" err="1">
                <a:latin typeface="Arial" panose="020B0604020202020204" pitchFamily="34" charset="0"/>
                <a:cs typeface="Arial" panose="020B0604020202020204" pitchFamily="34" charset="0"/>
              </a:rPr>
              <a:t>Paradigm</a:t>
            </a:r>
            <a:r>
              <a:rPr lang="cy-GB" sz="3200" noProof="0" dirty="0">
                <a:latin typeface="Arial" panose="020B0604020202020204" pitchFamily="34" charset="0"/>
                <a:cs typeface="Arial" panose="020B0604020202020204" pitchFamily="34" charset="0"/>
              </a:rPr>
              <a:t> </a:t>
            </a:r>
            <a:r>
              <a:rPr lang="cy-GB" sz="3200" noProof="0" dirty="0" err="1">
                <a:latin typeface="Arial" panose="020B0604020202020204" pitchFamily="34" charset="0"/>
                <a:cs typeface="Arial" panose="020B0604020202020204" pitchFamily="34" charset="0"/>
              </a:rPr>
              <a:t>Niwroamrywiaeth</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The Neurodiversity Paradigm</a:t>
            </a:r>
          </a:p>
        </p:txBody>
      </p:sp>
      <p:sp>
        <p:nvSpPr>
          <p:cNvPr id="3" name="Content Placeholder 2">
            <a:extLst>
              <a:ext uri="{FF2B5EF4-FFF2-40B4-BE49-F238E27FC236}">
                <a16:creationId xmlns:a16="http://schemas.microsoft.com/office/drawing/2014/main" id="{C2871A8D-067A-86E1-3EC3-B378A0E74BFF}"/>
              </a:ext>
            </a:extLst>
          </p:cNvPr>
          <p:cNvSpPr>
            <a:spLocks noGrp="1"/>
          </p:cNvSpPr>
          <p:nvPr>
            <p:ph sz="half" idx="1"/>
          </p:nvPr>
        </p:nvSpPr>
        <p:spPr>
          <a:xfrm>
            <a:off x="143123" y="1622322"/>
            <a:ext cx="4352677" cy="4380271"/>
          </a:xfrm>
        </p:spPr>
        <p:txBody>
          <a:bodyPr>
            <a:normAutofit fontScale="85000" lnSpcReduction="20000"/>
          </a:bodyPr>
          <a:lstStyle/>
          <a:p>
            <a:pPr marL="0" indent="0">
              <a:buNone/>
            </a:pPr>
            <a:r>
              <a:rPr lang="cy-GB" b="1" noProof="0" dirty="0">
                <a:latin typeface="Arial" panose="020B0604020202020204" pitchFamily="34" charset="0"/>
                <a:cs typeface="Arial" panose="020B0604020202020204" pitchFamily="34" charset="0"/>
              </a:rPr>
              <a:t>Mae’r </a:t>
            </a:r>
            <a:r>
              <a:rPr lang="cy-GB" b="1" noProof="0" dirty="0" err="1">
                <a:latin typeface="Arial" panose="020B0604020202020204" pitchFamily="34" charset="0"/>
                <a:cs typeface="Arial" panose="020B0604020202020204" pitchFamily="34" charset="0"/>
              </a:rPr>
              <a:t>paradigm</a:t>
            </a:r>
            <a:r>
              <a:rPr lang="cy-GB" b="1" noProof="0" dirty="0">
                <a:latin typeface="Arial" panose="020B0604020202020204" pitchFamily="34" charset="0"/>
                <a:cs typeface="Arial" panose="020B0604020202020204" pitchFamily="34" charset="0"/>
              </a:rPr>
              <a:t> </a:t>
            </a:r>
            <a:r>
              <a:rPr lang="cy-GB" b="1" noProof="0" dirty="0" err="1">
                <a:latin typeface="Arial" panose="020B0604020202020204" pitchFamily="34" charset="0"/>
                <a:cs typeface="Arial" panose="020B0604020202020204" pitchFamily="34" charset="0"/>
              </a:rPr>
              <a:t>niwroamrywiaeth</a:t>
            </a:r>
            <a:r>
              <a:rPr lang="cy-GB" b="1" noProof="0" dirty="0">
                <a:latin typeface="Arial" panose="020B0604020202020204" pitchFamily="34" charset="0"/>
                <a:cs typeface="Arial" panose="020B0604020202020204" pitchFamily="34" charset="0"/>
              </a:rPr>
              <a:t> yn awgrymu:</a:t>
            </a:r>
          </a:p>
          <a:p>
            <a:r>
              <a:rPr lang="cy-GB" noProof="0" dirty="0">
                <a:latin typeface="Arial" panose="020B0604020202020204" pitchFamily="34" charset="0"/>
                <a:cs typeface="Arial" panose="020B0604020202020204" pitchFamily="34" charset="0"/>
              </a:rPr>
              <a:t>Bod gwahaniaethau niwrolegol yn amrywiadau naturiol o'r ddynoliaeth;</a:t>
            </a:r>
          </a:p>
          <a:p>
            <a:r>
              <a:rPr lang="cy-GB" noProof="0" dirty="0">
                <a:latin typeface="Arial" panose="020B0604020202020204" pitchFamily="34" charset="0"/>
                <a:cs typeface="Arial" panose="020B0604020202020204" pitchFamily="34" charset="0"/>
              </a:rPr>
              <a:t>Dylid deall amrywiaeth yn hytrach na'i ddileu;</a:t>
            </a:r>
          </a:p>
          <a:p>
            <a:r>
              <a:rPr lang="cy-GB" noProof="0" dirty="0">
                <a:latin typeface="Arial" panose="020B0604020202020204" pitchFamily="34" charset="0"/>
                <a:cs typeface="Arial" panose="020B0604020202020204" pitchFamily="34" charset="0"/>
              </a:rPr>
              <a:t>Dylai cymorth hyrwyddo lles a chyfranogiad;</a:t>
            </a:r>
          </a:p>
          <a:p>
            <a:r>
              <a:rPr lang="cy-GB" noProof="0" dirty="0">
                <a:latin typeface="Arial" panose="020B0604020202020204" pitchFamily="34" charset="0"/>
                <a:cs typeface="Arial" panose="020B0604020202020204" pitchFamily="34" charset="0"/>
              </a:rPr>
              <a:t>Gall fod angen addasu amgylcheddau gymaint ag unigolion.</a:t>
            </a:r>
          </a:p>
        </p:txBody>
      </p:sp>
      <p:sp>
        <p:nvSpPr>
          <p:cNvPr id="4" name="Content Placeholder 3">
            <a:extLst>
              <a:ext uri="{FF2B5EF4-FFF2-40B4-BE49-F238E27FC236}">
                <a16:creationId xmlns:a16="http://schemas.microsoft.com/office/drawing/2014/main" id="{51D3CE42-6B68-CE3E-9EA9-24011E4A855C}"/>
              </a:ext>
            </a:extLst>
          </p:cNvPr>
          <p:cNvSpPr>
            <a:spLocks noGrp="1"/>
          </p:cNvSpPr>
          <p:nvPr>
            <p:ph sz="half" idx="2"/>
          </p:nvPr>
        </p:nvSpPr>
        <p:spPr>
          <a:xfrm>
            <a:off x="4839928" y="1622323"/>
            <a:ext cx="4160949" cy="4380271"/>
          </a:xfrm>
        </p:spPr>
        <p:txBody>
          <a:bodyPr>
            <a:normAutofit fontScale="85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The neurodiversity paradigm proposes that:</a:t>
            </a:r>
          </a:p>
          <a:p>
            <a:r>
              <a:rPr lang="en-GB" dirty="0">
                <a:solidFill>
                  <a:srgbClr val="0070C0"/>
                </a:solidFill>
                <a:latin typeface="Arial" panose="020B0604020202020204" pitchFamily="34" charset="0"/>
                <a:cs typeface="Arial" panose="020B0604020202020204" pitchFamily="34" charset="0"/>
              </a:rPr>
              <a:t>Neurological differences are natural variations of humanity;</a:t>
            </a:r>
          </a:p>
          <a:p>
            <a:r>
              <a:rPr lang="en-GB" dirty="0">
                <a:solidFill>
                  <a:srgbClr val="0070C0"/>
                </a:solidFill>
                <a:latin typeface="Arial" panose="020B0604020202020204" pitchFamily="34" charset="0"/>
                <a:cs typeface="Arial" panose="020B0604020202020204" pitchFamily="34" charset="0"/>
              </a:rPr>
              <a:t>Diversity should be understood rather than eliminated;</a:t>
            </a:r>
          </a:p>
          <a:p>
            <a:r>
              <a:rPr lang="en-GB" dirty="0">
                <a:solidFill>
                  <a:srgbClr val="0070C0"/>
                </a:solidFill>
                <a:latin typeface="Arial" panose="020B0604020202020204" pitchFamily="34" charset="0"/>
                <a:cs typeface="Arial" panose="020B0604020202020204" pitchFamily="34" charset="0"/>
              </a:rPr>
              <a:t>Support should promote wellbeing and participation;</a:t>
            </a:r>
          </a:p>
          <a:p>
            <a:r>
              <a:rPr lang="en-GB" dirty="0">
                <a:solidFill>
                  <a:srgbClr val="0070C0"/>
                </a:solidFill>
                <a:latin typeface="Arial" panose="020B0604020202020204" pitchFamily="34" charset="0"/>
                <a:cs typeface="Arial" panose="020B0604020202020204" pitchFamily="34" charset="0"/>
              </a:rPr>
              <a:t>Environments may need adaptation as much as individuals.</a:t>
            </a:r>
          </a:p>
        </p:txBody>
      </p:sp>
    </p:spTree>
    <p:extLst>
      <p:ext uri="{BB962C8B-B14F-4D97-AF65-F5344CB8AC3E}">
        <p14:creationId xmlns:p14="http://schemas.microsoft.com/office/powerpoint/2010/main" val="213805397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6A750-68E1-B455-11AC-5765CAE131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B104D6-15C0-DB57-B793-5D8F14C2DE90}"/>
              </a:ext>
            </a:extLst>
          </p:cNvPr>
          <p:cNvSpPr>
            <a:spLocks noGrp="1"/>
          </p:cNvSpPr>
          <p:nvPr>
            <p:ph type="title"/>
          </p:nvPr>
        </p:nvSpPr>
        <p:spPr>
          <a:xfrm>
            <a:off x="628650" y="365125"/>
            <a:ext cx="7886700" cy="844243"/>
          </a:xfrm>
        </p:spPr>
        <p:txBody>
          <a:bodyPr>
            <a:noAutofit/>
          </a:bodyPr>
          <a:lstStyle/>
          <a:p>
            <a:pPr algn="ctr"/>
            <a:r>
              <a:rPr lang="fr-FR" sz="3200" dirty="0">
                <a:latin typeface="Arial" panose="020B0604020202020204" pitchFamily="34" charset="0"/>
                <a:cs typeface="Arial" panose="020B0604020202020204" pitchFamily="34" charset="0"/>
              </a:rPr>
              <a:t>Model </a:t>
            </a:r>
            <a:r>
              <a:rPr lang="fr-FR" sz="3200" dirty="0" err="1">
                <a:latin typeface="Arial" panose="020B0604020202020204" pitchFamily="34" charset="0"/>
                <a:cs typeface="Arial" panose="020B0604020202020204" pitchFamily="34" charset="0"/>
              </a:rPr>
              <a:t>Traddodiadol</a:t>
            </a:r>
            <a:r>
              <a:rPr lang="fr-FR" sz="3200" dirty="0">
                <a:latin typeface="Arial" panose="020B0604020202020204" pitchFamily="34" charset="0"/>
                <a:cs typeface="Arial" panose="020B0604020202020204" pitchFamily="34" charset="0"/>
              </a:rPr>
              <a:t> vs </a:t>
            </a:r>
            <a:r>
              <a:rPr lang="fr-FR" sz="3200" dirty="0" err="1">
                <a:latin typeface="Arial" panose="020B0604020202020204" pitchFamily="34" charset="0"/>
                <a:cs typeface="Arial" panose="020B0604020202020204" pitchFamily="34" charset="0"/>
              </a:rPr>
              <a:t>Persbectif</a:t>
            </a:r>
            <a:r>
              <a:rPr lang="fr-FR" sz="3200" dirty="0">
                <a:latin typeface="Arial" panose="020B0604020202020204" pitchFamily="34" charset="0"/>
                <a:cs typeface="Arial" panose="020B0604020202020204" pitchFamily="34" charset="0"/>
              </a:rPr>
              <a:t> </a:t>
            </a:r>
            <a:r>
              <a:rPr lang="fr-FR" sz="3200" dirty="0" err="1">
                <a:latin typeface="Arial" panose="020B0604020202020204" pitchFamily="34" charset="0"/>
                <a:cs typeface="Arial" panose="020B0604020202020204" pitchFamily="34" charset="0"/>
              </a:rPr>
              <a:t>Niwroamrywiaeth</a:t>
            </a:r>
            <a:endParaRPr lang="en-GB" sz="320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E9228C05-B425-DD91-1581-51CFEFAD3BC4}"/>
              </a:ext>
            </a:extLst>
          </p:cNvPr>
          <p:cNvGraphicFramePr>
            <a:graphicFrameLocks noGrp="1"/>
          </p:cNvGraphicFramePr>
          <p:nvPr>
            <p:ph idx="1"/>
            <p:extLst>
              <p:ext uri="{D42A27DB-BD31-4B8C-83A1-F6EECF244321}">
                <p14:modId xmlns:p14="http://schemas.microsoft.com/office/powerpoint/2010/main" val="3860784621"/>
              </p:ext>
            </p:extLst>
          </p:nvPr>
        </p:nvGraphicFramePr>
        <p:xfrm>
          <a:off x="280218" y="1578077"/>
          <a:ext cx="8701550" cy="4536994"/>
        </p:xfrm>
        <a:graphic>
          <a:graphicData uri="http://schemas.openxmlformats.org/drawingml/2006/table">
            <a:tbl>
              <a:tblPr firstRow="1" bandRow="1">
                <a:tableStyleId>{5C22544A-7EE6-4342-B048-85BDC9FD1C3A}</a:tableStyleId>
              </a:tblPr>
              <a:tblGrid>
                <a:gridCol w="4350775">
                  <a:extLst>
                    <a:ext uri="{9D8B030D-6E8A-4147-A177-3AD203B41FA5}">
                      <a16:colId xmlns:a16="http://schemas.microsoft.com/office/drawing/2014/main" val="2820412983"/>
                    </a:ext>
                  </a:extLst>
                </a:gridCol>
                <a:gridCol w="4350775">
                  <a:extLst>
                    <a:ext uri="{9D8B030D-6E8A-4147-A177-3AD203B41FA5}">
                      <a16:colId xmlns:a16="http://schemas.microsoft.com/office/drawing/2014/main" val="483107618"/>
                    </a:ext>
                  </a:extLst>
                </a:gridCol>
              </a:tblGrid>
              <a:tr h="611090">
                <a:tc>
                  <a:txBody>
                    <a:bodyPr/>
                    <a:lstStyle/>
                    <a:p>
                      <a:pPr algn="ctr"/>
                      <a:r>
                        <a:rPr lang="cy-GB" sz="2400" noProof="0" dirty="0">
                          <a:latin typeface="Arial" panose="020B0604020202020204" pitchFamily="34" charset="0"/>
                          <a:cs typeface="Arial" panose="020B0604020202020204" pitchFamily="34" charset="0"/>
                        </a:rPr>
                        <a:t> Model Traddodiadol</a:t>
                      </a:r>
                    </a:p>
                  </a:txBody>
                  <a:tcPr/>
                </a:tc>
                <a:tc>
                  <a:txBody>
                    <a:bodyPr/>
                    <a:lstStyle/>
                    <a:p>
                      <a:pPr algn="ctr"/>
                      <a:r>
                        <a:rPr lang="cy-GB" sz="2400" noProof="0" dirty="0">
                          <a:latin typeface="Arial" panose="020B0604020202020204" pitchFamily="34" charset="0"/>
                          <a:cs typeface="Arial" panose="020B0604020202020204" pitchFamily="34" charset="0"/>
                        </a:rPr>
                        <a:t> Persbectif </a:t>
                      </a:r>
                      <a:r>
                        <a:rPr lang="cy-GB" sz="2400" noProof="0" dirty="0" err="1">
                          <a:latin typeface="Arial" panose="020B0604020202020204" pitchFamily="34" charset="0"/>
                          <a:cs typeface="Arial" panose="020B0604020202020204" pitchFamily="34" charset="0"/>
                        </a:rPr>
                        <a:t>Niwroamrywiaeth</a:t>
                      </a:r>
                      <a:endParaRPr lang="cy-GB" sz="24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34320324"/>
                  </a:ext>
                </a:extLst>
              </a:tr>
              <a:tr h="611090">
                <a:tc>
                  <a:txBody>
                    <a:bodyPr/>
                    <a:lstStyle/>
                    <a:p>
                      <a:r>
                        <a:rPr lang="cy-GB" sz="2400" noProof="0" dirty="0">
                          <a:latin typeface="Arial" panose="020B0604020202020204" pitchFamily="34" charset="0"/>
                          <a:cs typeface="Arial" panose="020B0604020202020204" pitchFamily="34" charset="0"/>
                        </a:rPr>
                        <a:t> Lleihau symptomau</a:t>
                      </a:r>
                    </a:p>
                  </a:txBody>
                  <a:tcPr/>
                </a:tc>
                <a:tc>
                  <a:txBody>
                    <a:bodyPr/>
                    <a:lstStyle/>
                    <a:p>
                      <a:r>
                        <a:rPr lang="cy-GB" sz="2400" noProof="0" dirty="0">
                          <a:latin typeface="Arial" panose="020B0604020202020204" pitchFamily="34" charset="0"/>
                          <a:cs typeface="Arial" panose="020B0604020202020204" pitchFamily="34" charset="0"/>
                        </a:rPr>
                        <a:t> Gwella ansawdd bywyd</a:t>
                      </a:r>
                    </a:p>
                  </a:txBody>
                  <a:tcPr/>
                </a:tc>
                <a:extLst>
                  <a:ext uri="{0D108BD9-81ED-4DB2-BD59-A6C34878D82A}">
                    <a16:rowId xmlns:a16="http://schemas.microsoft.com/office/drawing/2014/main" val="3304683569"/>
                  </a:ext>
                </a:extLst>
              </a:tr>
              <a:tr h="611090">
                <a:tc>
                  <a:txBody>
                    <a:bodyPr/>
                    <a:lstStyle/>
                    <a:p>
                      <a:r>
                        <a:rPr lang="cy-GB" sz="2400" noProof="0" dirty="0">
                          <a:latin typeface="Arial" panose="020B0604020202020204" pitchFamily="34" charset="0"/>
                          <a:cs typeface="Arial" panose="020B0604020202020204" pitchFamily="34" charset="0"/>
                        </a:rPr>
                        <a:t> Newid ymddygiad</a:t>
                      </a:r>
                    </a:p>
                  </a:txBody>
                  <a:tcPr/>
                </a:tc>
                <a:tc>
                  <a:txBody>
                    <a:bodyPr/>
                    <a:lstStyle/>
                    <a:p>
                      <a:r>
                        <a:rPr lang="cy-GB" sz="2400" noProof="0" dirty="0">
                          <a:latin typeface="Arial" panose="020B0604020202020204" pitchFamily="34" charset="0"/>
                          <a:cs typeface="Arial" panose="020B0604020202020204" pitchFamily="34" charset="0"/>
                        </a:rPr>
                        <a:t> Cynyddu cyfranogiad</a:t>
                      </a:r>
                    </a:p>
                  </a:txBody>
                  <a:tcPr/>
                </a:tc>
                <a:extLst>
                  <a:ext uri="{0D108BD9-81ED-4DB2-BD59-A6C34878D82A}">
                    <a16:rowId xmlns:a16="http://schemas.microsoft.com/office/drawing/2014/main" val="4066701733"/>
                  </a:ext>
                </a:extLst>
              </a:tr>
              <a:tr h="611090">
                <a:tc>
                  <a:txBody>
                    <a:bodyPr/>
                    <a:lstStyle/>
                    <a:p>
                      <a:r>
                        <a:rPr lang="cy-GB" sz="2400" noProof="0" dirty="0">
                          <a:latin typeface="Arial" panose="020B0604020202020204" pitchFamily="34" charset="0"/>
                          <a:cs typeface="Arial" panose="020B0604020202020204" pitchFamily="34" charset="0"/>
                        </a:rPr>
                        <a:t> Cydymffurfiaeth</a:t>
                      </a:r>
                    </a:p>
                  </a:txBody>
                  <a:tcPr/>
                </a:tc>
                <a:tc>
                  <a:txBody>
                    <a:bodyPr/>
                    <a:lstStyle/>
                    <a:p>
                      <a:r>
                        <a:rPr lang="cy-GB" sz="2400" noProof="0" dirty="0">
                          <a:latin typeface="Arial" panose="020B0604020202020204" pitchFamily="34" charset="0"/>
                          <a:cs typeface="Arial" panose="020B0604020202020204" pitchFamily="34" charset="0"/>
                        </a:rPr>
                        <a:t> Ymreolaeth a grym personol</a:t>
                      </a:r>
                    </a:p>
                  </a:txBody>
                  <a:tcPr/>
                </a:tc>
                <a:extLst>
                  <a:ext uri="{0D108BD9-81ED-4DB2-BD59-A6C34878D82A}">
                    <a16:rowId xmlns:a16="http://schemas.microsoft.com/office/drawing/2014/main" val="3990136878"/>
                  </a:ext>
                </a:extLst>
              </a:tr>
              <a:tr h="611090">
                <a:tc>
                  <a:txBody>
                    <a:bodyPr/>
                    <a:lstStyle/>
                    <a:p>
                      <a:r>
                        <a:rPr lang="cy-GB" sz="2400" noProof="0" dirty="0">
                          <a:latin typeface="Arial" panose="020B0604020202020204" pitchFamily="34" charset="0"/>
                          <a:cs typeface="Arial" panose="020B0604020202020204" pitchFamily="34" charset="0"/>
                        </a:rPr>
                        <a:t> Normaleiddio</a:t>
                      </a:r>
                    </a:p>
                  </a:txBody>
                  <a:tcPr/>
                </a:tc>
                <a:tc>
                  <a:txBody>
                    <a:bodyPr/>
                    <a:lstStyle/>
                    <a:p>
                      <a:r>
                        <a:rPr lang="cy-GB" sz="2400" noProof="0" dirty="0">
                          <a:latin typeface="Arial" panose="020B0604020202020204" pitchFamily="34" charset="0"/>
                          <a:cs typeface="Arial" panose="020B0604020202020204" pitchFamily="34" charset="0"/>
                        </a:rPr>
                        <a:t> Cynhwysiant</a:t>
                      </a:r>
                    </a:p>
                  </a:txBody>
                  <a:tcPr/>
                </a:tc>
                <a:extLst>
                  <a:ext uri="{0D108BD9-81ED-4DB2-BD59-A6C34878D82A}">
                    <a16:rowId xmlns:a16="http://schemas.microsoft.com/office/drawing/2014/main" val="749225674"/>
                  </a:ext>
                </a:extLst>
              </a:tr>
              <a:tr h="611090">
                <a:tc>
                  <a:txBody>
                    <a:bodyPr/>
                    <a:lstStyle/>
                    <a:p>
                      <a:r>
                        <a:rPr lang="cy-GB" sz="2400" noProof="0" dirty="0">
                          <a:latin typeface="Arial" panose="020B0604020202020204" pitchFamily="34" charset="0"/>
                          <a:cs typeface="Arial" panose="020B0604020202020204" pitchFamily="34" charset="0"/>
                        </a:rPr>
                        <a:t> Ffocws ar ddiffygion</a:t>
                      </a:r>
                    </a:p>
                  </a:txBody>
                  <a:tcPr/>
                </a:tc>
                <a:tc>
                  <a:txBody>
                    <a:bodyPr/>
                    <a:lstStyle/>
                    <a:p>
                      <a:r>
                        <a:rPr lang="cy-GB" sz="2400" noProof="0" dirty="0">
                          <a:latin typeface="Arial" panose="020B0604020202020204" pitchFamily="34" charset="0"/>
                          <a:cs typeface="Arial" panose="020B0604020202020204" pitchFamily="34" charset="0"/>
                        </a:rPr>
                        <a:t> Ffocws ar gryfderau</a:t>
                      </a:r>
                    </a:p>
                  </a:txBody>
                  <a:tcPr/>
                </a:tc>
                <a:extLst>
                  <a:ext uri="{0D108BD9-81ED-4DB2-BD59-A6C34878D82A}">
                    <a16:rowId xmlns:a16="http://schemas.microsoft.com/office/drawing/2014/main" val="2664121710"/>
                  </a:ext>
                </a:extLst>
              </a:tr>
              <a:tr h="870454">
                <a:tc>
                  <a:txBody>
                    <a:bodyPr/>
                    <a:lstStyle/>
                    <a:p>
                      <a:r>
                        <a:rPr lang="cy-GB" sz="2400" noProof="0" dirty="0">
                          <a:latin typeface="Arial" panose="020B0604020202020204" pitchFamily="34" charset="0"/>
                          <a:cs typeface="Arial" panose="020B0604020202020204" pitchFamily="34" charset="0"/>
                        </a:rPr>
                        <a:t> Addasu’r person i’r amgylchedd</a:t>
                      </a:r>
                    </a:p>
                  </a:txBody>
                  <a:tcPr/>
                </a:tc>
                <a:tc>
                  <a:txBody>
                    <a:bodyPr/>
                    <a:lstStyle/>
                    <a:p>
                      <a:r>
                        <a:rPr lang="cy-GB" sz="2400" noProof="0" dirty="0">
                          <a:latin typeface="Arial" panose="020B0604020202020204" pitchFamily="34" charset="0"/>
                          <a:cs typeface="Arial" panose="020B0604020202020204" pitchFamily="34" charset="0"/>
                        </a:rPr>
                        <a:t> Addasu amgylcheddau a systemau</a:t>
                      </a:r>
                    </a:p>
                  </a:txBody>
                  <a:tcPr/>
                </a:tc>
                <a:extLst>
                  <a:ext uri="{0D108BD9-81ED-4DB2-BD59-A6C34878D82A}">
                    <a16:rowId xmlns:a16="http://schemas.microsoft.com/office/drawing/2014/main" val="3956439876"/>
                  </a:ext>
                </a:extLst>
              </a:tr>
            </a:tbl>
          </a:graphicData>
        </a:graphic>
      </p:graphicFrame>
    </p:spTree>
    <p:extLst>
      <p:ext uri="{BB962C8B-B14F-4D97-AF65-F5344CB8AC3E}">
        <p14:creationId xmlns:p14="http://schemas.microsoft.com/office/powerpoint/2010/main" val="283022386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7FE06-D54A-DA08-97A6-F4AC723A11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6E525C-7A27-CB15-A27F-9532F9888045}"/>
              </a:ext>
            </a:extLst>
          </p:cNvPr>
          <p:cNvSpPr>
            <a:spLocks noGrp="1"/>
          </p:cNvSpPr>
          <p:nvPr>
            <p:ph type="title"/>
          </p:nvPr>
        </p:nvSpPr>
        <p:spPr>
          <a:xfrm>
            <a:off x="628650" y="365125"/>
            <a:ext cx="7886700" cy="844243"/>
          </a:xfrm>
        </p:spPr>
        <p:txBody>
          <a:bodyPr>
            <a:noAutofit/>
          </a:bodyPr>
          <a:lstStyle/>
          <a:p>
            <a:pPr algn="ctr"/>
            <a:r>
              <a:rPr lang="fr-FR" sz="3200" dirty="0">
                <a:solidFill>
                  <a:srgbClr val="0070C0"/>
                </a:solidFill>
                <a:latin typeface="Arial" panose="020B0604020202020204" pitchFamily="34" charset="0"/>
                <a:cs typeface="Arial" panose="020B0604020202020204" pitchFamily="34" charset="0"/>
              </a:rPr>
              <a:t>Traditional Model vs </a:t>
            </a:r>
            <a:r>
              <a:rPr lang="fr-FR" sz="3200" dirty="0" err="1">
                <a:solidFill>
                  <a:srgbClr val="0070C0"/>
                </a:solidFill>
                <a:latin typeface="Arial" panose="020B0604020202020204" pitchFamily="34" charset="0"/>
                <a:cs typeface="Arial" panose="020B0604020202020204" pitchFamily="34" charset="0"/>
              </a:rPr>
              <a:t>Neurodiversity</a:t>
            </a:r>
            <a:r>
              <a:rPr lang="fr-FR" sz="3200" dirty="0">
                <a:solidFill>
                  <a:srgbClr val="0070C0"/>
                </a:solidFill>
                <a:latin typeface="Arial" panose="020B0604020202020204" pitchFamily="34" charset="0"/>
                <a:cs typeface="Arial" panose="020B0604020202020204" pitchFamily="34" charset="0"/>
              </a:rPr>
              <a:t> Perspective</a:t>
            </a:r>
            <a:endParaRPr lang="en-GB" sz="3200" dirty="0">
              <a:solidFill>
                <a:srgbClr val="0070C0"/>
              </a:solidFill>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DACC490C-6E90-95F1-0C35-33BB9EE1DB95}"/>
              </a:ext>
            </a:extLst>
          </p:cNvPr>
          <p:cNvGraphicFramePr>
            <a:graphicFrameLocks noGrp="1"/>
          </p:cNvGraphicFramePr>
          <p:nvPr>
            <p:ph idx="1"/>
          </p:nvPr>
        </p:nvGraphicFramePr>
        <p:xfrm>
          <a:off x="280218" y="1578077"/>
          <a:ext cx="8701550" cy="4536994"/>
        </p:xfrm>
        <a:graphic>
          <a:graphicData uri="http://schemas.openxmlformats.org/drawingml/2006/table">
            <a:tbl>
              <a:tblPr firstRow="1" bandRow="1">
                <a:tableStyleId>{5C22544A-7EE6-4342-B048-85BDC9FD1C3A}</a:tableStyleId>
              </a:tblPr>
              <a:tblGrid>
                <a:gridCol w="4350775">
                  <a:extLst>
                    <a:ext uri="{9D8B030D-6E8A-4147-A177-3AD203B41FA5}">
                      <a16:colId xmlns:a16="http://schemas.microsoft.com/office/drawing/2014/main" val="2820412983"/>
                    </a:ext>
                  </a:extLst>
                </a:gridCol>
                <a:gridCol w="4350775">
                  <a:extLst>
                    <a:ext uri="{9D8B030D-6E8A-4147-A177-3AD203B41FA5}">
                      <a16:colId xmlns:a16="http://schemas.microsoft.com/office/drawing/2014/main" val="483107618"/>
                    </a:ext>
                  </a:extLst>
                </a:gridCol>
              </a:tblGrid>
              <a:tr h="611090">
                <a:tc>
                  <a:txBody>
                    <a:bodyPr/>
                    <a:lstStyle/>
                    <a:p>
                      <a:pPr algn="ctr"/>
                      <a:r>
                        <a:rPr lang="en-GB" sz="2400" dirty="0">
                          <a:latin typeface="Arial" panose="020B0604020202020204" pitchFamily="34" charset="0"/>
                          <a:cs typeface="Arial" panose="020B0604020202020204" pitchFamily="34" charset="0"/>
                        </a:rPr>
                        <a:t> Traditional model</a:t>
                      </a:r>
                    </a:p>
                  </a:txBody>
                  <a:tcPr/>
                </a:tc>
                <a:tc>
                  <a:txBody>
                    <a:bodyPr/>
                    <a:lstStyle/>
                    <a:p>
                      <a:pPr algn="ctr"/>
                      <a:r>
                        <a:rPr lang="en-GB" sz="2400" dirty="0">
                          <a:latin typeface="Arial" panose="020B0604020202020204" pitchFamily="34" charset="0"/>
                          <a:cs typeface="Arial" panose="020B0604020202020204" pitchFamily="34" charset="0"/>
                        </a:rPr>
                        <a:t> Neurodiversity perspective</a:t>
                      </a:r>
                    </a:p>
                  </a:txBody>
                  <a:tcPr/>
                </a:tc>
                <a:extLst>
                  <a:ext uri="{0D108BD9-81ED-4DB2-BD59-A6C34878D82A}">
                    <a16:rowId xmlns:a16="http://schemas.microsoft.com/office/drawing/2014/main" val="734320324"/>
                  </a:ext>
                </a:extLst>
              </a:tr>
              <a:tr h="611090">
                <a:tc>
                  <a:txBody>
                    <a:bodyPr/>
                    <a:lstStyle/>
                    <a:p>
                      <a:r>
                        <a:rPr lang="en-GB" sz="2400" dirty="0">
                          <a:latin typeface="Arial" panose="020B0604020202020204" pitchFamily="34" charset="0"/>
                          <a:cs typeface="Arial" panose="020B0604020202020204" pitchFamily="34" charset="0"/>
                        </a:rPr>
                        <a:t> Reduce symptoms</a:t>
                      </a:r>
                    </a:p>
                  </a:txBody>
                  <a:tcPr/>
                </a:tc>
                <a:tc>
                  <a:txBody>
                    <a:bodyPr/>
                    <a:lstStyle/>
                    <a:p>
                      <a:r>
                        <a:rPr lang="en-GB" sz="2400" dirty="0">
                          <a:latin typeface="Arial" panose="020B0604020202020204" pitchFamily="34" charset="0"/>
                          <a:cs typeface="Arial" panose="020B0604020202020204" pitchFamily="34" charset="0"/>
                        </a:rPr>
                        <a:t> Improve quality of life</a:t>
                      </a:r>
                    </a:p>
                  </a:txBody>
                  <a:tcPr/>
                </a:tc>
                <a:extLst>
                  <a:ext uri="{0D108BD9-81ED-4DB2-BD59-A6C34878D82A}">
                    <a16:rowId xmlns:a16="http://schemas.microsoft.com/office/drawing/2014/main" val="3304683569"/>
                  </a:ext>
                </a:extLst>
              </a:tr>
              <a:tr h="611090">
                <a:tc>
                  <a:txBody>
                    <a:bodyPr/>
                    <a:lstStyle/>
                    <a:p>
                      <a:r>
                        <a:rPr lang="en-GB" sz="2400" dirty="0">
                          <a:latin typeface="Arial" panose="020B0604020202020204" pitchFamily="34" charset="0"/>
                          <a:cs typeface="Arial" panose="020B0604020202020204" pitchFamily="34" charset="0"/>
                        </a:rPr>
                        <a:t> Change behaviour</a:t>
                      </a:r>
                    </a:p>
                  </a:txBody>
                  <a:tcPr/>
                </a:tc>
                <a:tc>
                  <a:txBody>
                    <a:bodyPr/>
                    <a:lstStyle/>
                    <a:p>
                      <a:r>
                        <a:rPr lang="en-GB" sz="2400" dirty="0">
                          <a:latin typeface="Arial" panose="020B0604020202020204" pitchFamily="34" charset="0"/>
                          <a:cs typeface="Arial" panose="020B0604020202020204" pitchFamily="34" charset="0"/>
                        </a:rPr>
                        <a:t> Increase participation</a:t>
                      </a:r>
                    </a:p>
                  </a:txBody>
                  <a:tcPr/>
                </a:tc>
                <a:extLst>
                  <a:ext uri="{0D108BD9-81ED-4DB2-BD59-A6C34878D82A}">
                    <a16:rowId xmlns:a16="http://schemas.microsoft.com/office/drawing/2014/main" val="4066701733"/>
                  </a:ext>
                </a:extLst>
              </a:tr>
              <a:tr h="611090">
                <a:tc>
                  <a:txBody>
                    <a:bodyPr/>
                    <a:lstStyle/>
                    <a:p>
                      <a:r>
                        <a:rPr lang="en-GB" sz="2400" dirty="0">
                          <a:latin typeface="Arial" panose="020B0604020202020204" pitchFamily="34" charset="0"/>
                          <a:cs typeface="Arial" panose="020B0604020202020204" pitchFamily="34" charset="0"/>
                        </a:rPr>
                        <a:t> Compliance</a:t>
                      </a:r>
                    </a:p>
                  </a:txBody>
                  <a:tcPr/>
                </a:tc>
                <a:tc>
                  <a:txBody>
                    <a:bodyPr/>
                    <a:lstStyle/>
                    <a:p>
                      <a:r>
                        <a:rPr lang="en-GB" sz="2400" dirty="0">
                          <a:latin typeface="Arial" panose="020B0604020202020204" pitchFamily="34" charset="0"/>
                          <a:cs typeface="Arial" panose="020B0604020202020204" pitchFamily="34" charset="0"/>
                        </a:rPr>
                        <a:t> Autonomy and agency</a:t>
                      </a:r>
                    </a:p>
                  </a:txBody>
                  <a:tcPr/>
                </a:tc>
                <a:extLst>
                  <a:ext uri="{0D108BD9-81ED-4DB2-BD59-A6C34878D82A}">
                    <a16:rowId xmlns:a16="http://schemas.microsoft.com/office/drawing/2014/main" val="3990136878"/>
                  </a:ext>
                </a:extLst>
              </a:tr>
              <a:tr h="611090">
                <a:tc>
                  <a:txBody>
                    <a:bodyPr/>
                    <a:lstStyle/>
                    <a:p>
                      <a:r>
                        <a:rPr lang="en-GB" sz="2400" dirty="0">
                          <a:latin typeface="Arial" panose="020B0604020202020204" pitchFamily="34" charset="0"/>
                          <a:cs typeface="Arial" panose="020B0604020202020204" pitchFamily="34" charset="0"/>
                        </a:rPr>
                        <a:t> Normalisation</a:t>
                      </a:r>
                    </a:p>
                  </a:txBody>
                  <a:tcPr/>
                </a:tc>
                <a:tc>
                  <a:txBody>
                    <a:bodyPr/>
                    <a:lstStyle/>
                    <a:p>
                      <a:r>
                        <a:rPr lang="en-GB" sz="2400" dirty="0">
                          <a:latin typeface="Arial" panose="020B0604020202020204" pitchFamily="34" charset="0"/>
                          <a:cs typeface="Arial" panose="020B0604020202020204" pitchFamily="34" charset="0"/>
                        </a:rPr>
                        <a:t> Inclusion</a:t>
                      </a:r>
                    </a:p>
                  </a:txBody>
                  <a:tcPr/>
                </a:tc>
                <a:extLst>
                  <a:ext uri="{0D108BD9-81ED-4DB2-BD59-A6C34878D82A}">
                    <a16:rowId xmlns:a16="http://schemas.microsoft.com/office/drawing/2014/main" val="749225674"/>
                  </a:ext>
                </a:extLst>
              </a:tr>
              <a:tr h="611090">
                <a:tc>
                  <a:txBody>
                    <a:bodyPr/>
                    <a:lstStyle/>
                    <a:p>
                      <a:r>
                        <a:rPr lang="en-GB" sz="2400" dirty="0">
                          <a:latin typeface="Arial" panose="020B0604020202020204" pitchFamily="34" charset="0"/>
                          <a:cs typeface="Arial" panose="020B0604020202020204" pitchFamily="34" charset="0"/>
                        </a:rPr>
                        <a:t> Deficit-focused</a:t>
                      </a:r>
                    </a:p>
                  </a:txBody>
                  <a:tcPr/>
                </a:tc>
                <a:tc>
                  <a:txBody>
                    <a:bodyPr/>
                    <a:lstStyle/>
                    <a:p>
                      <a:r>
                        <a:rPr lang="en-GB" sz="2400" dirty="0">
                          <a:latin typeface="Arial" panose="020B0604020202020204" pitchFamily="34" charset="0"/>
                          <a:cs typeface="Arial" panose="020B0604020202020204" pitchFamily="34" charset="0"/>
                        </a:rPr>
                        <a:t> Strengths-informed</a:t>
                      </a:r>
                    </a:p>
                  </a:txBody>
                  <a:tcPr/>
                </a:tc>
                <a:extLst>
                  <a:ext uri="{0D108BD9-81ED-4DB2-BD59-A6C34878D82A}">
                    <a16:rowId xmlns:a16="http://schemas.microsoft.com/office/drawing/2014/main" val="2664121710"/>
                  </a:ext>
                </a:extLst>
              </a:tr>
              <a:tr h="870454">
                <a:tc>
                  <a:txBody>
                    <a:bodyPr/>
                    <a:lstStyle/>
                    <a:p>
                      <a:r>
                        <a:rPr lang="en-GB" sz="2400" dirty="0">
                          <a:latin typeface="Arial" panose="020B0604020202020204" pitchFamily="34" charset="0"/>
                          <a:cs typeface="Arial" panose="020B0604020202020204" pitchFamily="34" charset="0"/>
                        </a:rPr>
                        <a:t> Fit the person to the environment</a:t>
                      </a:r>
                    </a:p>
                  </a:txBody>
                  <a:tcPr/>
                </a:tc>
                <a:tc>
                  <a:txBody>
                    <a:bodyPr/>
                    <a:lstStyle/>
                    <a:p>
                      <a:r>
                        <a:rPr lang="en-GB" sz="2400" dirty="0">
                          <a:latin typeface="Arial" panose="020B0604020202020204" pitchFamily="34" charset="0"/>
                          <a:cs typeface="Arial" panose="020B0604020202020204" pitchFamily="34" charset="0"/>
                        </a:rPr>
                        <a:t> Adapt environments and systems</a:t>
                      </a:r>
                    </a:p>
                  </a:txBody>
                  <a:tcPr/>
                </a:tc>
                <a:extLst>
                  <a:ext uri="{0D108BD9-81ED-4DB2-BD59-A6C34878D82A}">
                    <a16:rowId xmlns:a16="http://schemas.microsoft.com/office/drawing/2014/main" val="3956439876"/>
                  </a:ext>
                </a:extLst>
              </a:tr>
            </a:tbl>
          </a:graphicData>
        </a:graphic>
      </p:graphicFrame>
    </p:spTree>
    <p:extLst>
      <p:ext uri="{BB962C8B-B14F-4D97-AF65-F5344CB8AC3E}">
        <p14:creationId xmlns:p14="http://schemas.microsoft.com/office/powerpoint/2010/main" val="66133318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8DFC4-B59B-4441-E5B7-3A3785BFFD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3001E1-23ED-11A7-9E2D-77159F4272D2}"/>
              </a:ext>
            </a:extLst>
          </p:cNvPr>
          <p:cNvSpPr>
            <a:spLocks noGrp="1"/>
          </p:cNvSpPr>
          <p:nvPr>
            <p:ph type="title"/>
          </p:nvPr>
        </p:nvSpPr>
        <p:spPr>
          <a:xfrm>
            <a:off x="339214" y="457200"/>
            <a:ext cx="3240600" cy="855406"/>
          </a:xfrm>
        </p:spPr>
        <p:txBody>
          <a:bodyPr>
            <a:normAutofit fontScale="90000"/>
          </a:bodyPr>
          <a:lstStyle/>
          <a:p>
            <a:pPr algn="ctr"/>
            <a:r>
              <a:rPr lang="en-GB" sz="4000" dirty="0" err="1">
                <a:latin typeface="Arial" panose="020B0604020202020204" pitchFamily="34" charset="0"/>
                <a:cs typeface="Arial" panose="020B0604020202020204" pitchFamily="34" charset="0"/>
              </a:rPr>
              <a:t>Cwestiwn</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Question</a:t>
            </a:r>
          </a:p>
        </p:txBody>
      </p:sp>
      <p:pic>
        <p:nvPicPr>
          <p:cNvPr id="6" name="Content Placeholder 5" descr="Magnifying glass and question mark">
            <a:extLst>
              <a:ext uri="{FF2B5EF4-FFF2-40B4-BE49-F238E27FC236}">
                <a16:creationId xmlns:a16="http://schemas.microsoft.com/office/drawing/2014/main" id="{AF0F8B1A-A98F-B8FE-E4FD-587E391B7451}"/>
              </a:ext>
            </a:extLst>
          </p:cNvPr>
          <p:cNvPicPr>
            <a:picLocks noGrp="1" noChangeAspect="1"/>
          </p:cNvPicPr>
          <p:nvPr>
            <p:ph type="pic" idx="1"/>
          </p:nvPr>
        </p:nvPicPr>
        <p:blipFill>
          <a:blip r:embed="rId3"/>
          <a:srcRect l="25906" r="25906"/>
          <a:stretch/>
        </p:blipFill>
        <p:spPr>
          <a:xfrm>
            <a:off x="589936" y="1892390"/>
            <a:ext cx="3053582" cy="3564608"/>
          </a:xfrm>
        </p:spPr>
      </p:pic>
      <p:sp>
        <p:nvSpPr>
          <p:cNvPr id="4" name="Content Placeholder 3">
            <a:extLst>
              <a:ext uri="{FF2B5EF4-FFF2-40B4-BE49-F238E27FC236}">
                <a16:creationId xmlns:a16="http://schemas.microsoft.com/office/drawing/2014/main" id="{F83B9BC3-0B86-29F3-70FA-1A2B66416406}"/>
              </a:ext>
            </a:extLst>
          </p:cNvPr>
          <p:cNvSpPr>
            <a:spLocks noGrp="1"/>
          </p:cNvSpPr>
          <p:nvPr>
            <p:ph type="body" sz="half" idx="2"/>
          </p:nvPr>
        </p:nvSpPr>
        <p:spPr>
          <a:xfrm>
            <a:off x="4100052" y="457200"/>
            <a:ext cx="4822722" cy="5411788"/>
          </a:xfrm>
        </p:spPr>
        <p:txBody>
          <a:bodyPr>
            <a:normAutofit lnSpcReduction="10000"/>
          </a:bodyPr>
          <a:lstStyle/>
          <a:p>
            <a:r>
              <a:rPr lang="cy-GB" sz="2400" dirty="0">
                <a:latin typeface="Arial" panose="020B0604020202020204" pitchFamily="34" charset="0"/>
                <a:cs typeface="Arial" panose="020B0604020202020204" pitchFamily="34" charset="0"/>
              </a:rPr>
              <a:t>Mae ymyrraeth yn lleihau ymddygiad yn llwyddiannus, ond mae'r dysgwr yn adrodd am fwy o bryder a llai o les.</a:t>
            </a:r>
          </a:p>
          <a:p>
            <a:r>
              <a:rPr lang="cy-GB" sz="2400" dirty="0">
                <a:latin typeface="Arial" panose="020B0604020202020204" pitchFamily="34" charset="0"/>
                <a:cs typeface="Arial" panose="020B0604020202020204" pitchFamily="34" charset="0"/>
              </a:rPr>
              <a:t>A fyddech yn ystyried yr ymyrraeth yn llwyddiannus? </a:t>
            </a:r>
          </a:p>
          <a:p>
            <a:r>
              <a:rPr lang="cy-GB" sz="2400" dirty="0">
                <a:latin typeface="Arial" panose="020B0604020202020204" pitchFamily="34" charset="0"/>
                <a:cs typeface="Arial" panose="020B0604020202020204" pitchFamily="34" charset="0"/>
              </a:rPr>
              <a:t>Pam?</a:t>
            </a:r>
            <a:endParaRPr lang="en-GB" sz="2400" dirty="0">
              <a:latin typeface="Arial" panose="020B0604020202020204" pitchFamily="34" charset="0"/>
              <a:cs typeface="Arial" panose="020B0604020202020204" pitchFamily="34" charset="0"/>
            </a:endParaRP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An intervention successfully reduces a behaviour, but the learner reports increased anxiety and reduced wellbeing.</a:t>
            </a:r>
          </a:p>
          <a:p>
            <a:r>
              <a:rPr lang="en-GB" sz="2400" dirty="0">
                <a:solidFill>
                  <a:srgbClr val="0070C0"/>
                </a:solidFill>
                <a:latin typeface="Arial" panose="020B0604020202020204" pitchFamily="34" charset="0"/>
                <a:cs typeface="Arial" panose="020B0604020202020204" pitchFamily="34" charset="0"/>
              </a:rPr>
              <a:t>Would you consider the intervention successful? </a:t>
            </a:r>
          </a:p>
          <a:p>
            <a:r>
              <a:rPr lang="en-GB" sz="2400" dirty="0">
                <a:solidFill>
                  <a:srgbClr val="0070C0"/>
                </a:solidFill>
                <a:latin typeface="Arial" panose="020B0604020202020204" pitchFamily="34" charset="0"/>
                <a:cs typeface="Arial" panose="020B0604020202020204" pitchFamily="34" charset="0"/>
              </a:rPr>
              <a:t>Why?</a:t>
            </a:r>
          </a:p>
        </p:txBody>
      </p:sp>
    </p:spTree>
    <p:extLst>
      <p:ext uri="{BB962C8B-B14F-4D97-AF65-F5344CB8AC3E}">
        <p14:creationId xmlns:p14="http://schemas.microsoft.com/office/powerpoint/2010/main" val="107881026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A16F9-4A70-9253-0C74-8067D4E0F9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46FC81-FD3C-3FC8-D22C-BC42BC0A5DED}"/>
              </a:ext>
            </a:extLst>
          </p:cNvPr>
          <p:cNvSpPr>
            <a:spLocks noGrp="1"/>
          </p:cNvSpPr>
          <p:nvPr>
            <p:ph type="title"/>
          </p:nvPr>
        </p:nvSpPr>
        <p:spPr>
          <a:xfrm>
            <a:off x="0" y="365125"/>
            <a:ext cx="9143999" cy="961399"/>
          </a:xfrm>
        </p:spPr>
        <p:txBody>
          <a:bodyPr>
            <a:noAutofit/>
          </a:bodyPr>
          <a:lstStyle/>
          <a:p>
            <a:pPr algn="ctr"/>
            <a:r>
              <a:rPr lang="cy-GB" sz="3200" noProof="0" dirty="0">
                <a:latin typeface="Arial" panose="020B0604020202020204" pitchFamily="34" charset="0"/>
                <a:cs typeface="Arial" panose="020B0604020202020204" pitchFamily="34" charset="0"/>
              </a:rPr>
              <a:t>Neges allweddol</a:t>
            </a:r>
            <a:br>
              <a:rPr lang="en-GB" sz="3200" dirty="0">
                <a:latin typeface="Arial" panose="020B0604020202020204" pitchFamily="34" charset="0"/>
                <a:cs typeface="Arial" panose="020B0604020202020204" pitchFamily="34" charset="0"/>
              </a:rPr>
            </a:br>
            <a:r>
              <a:rPr lang="en-GB" sz="3200" dirty="0">
                <a:solidFill>
                  <a:srgbClr val="0070C0"/>
                </a:solidFill>
                <a:latin typeface="Arial" panose="020B0604020202020204" pitchFamily="34" charset="0"/>
                <a:cs typeface="Arial" panose="020B0604020202020204" pitchFamily="34" charset="0"/>
              </a:rPr>
              <a:t>Key message</a:t>
            </a:r>
          </a:p>
        </p:txBody>
      </p:sp>
      <p:sp>
        <p:nvSpPr>
          <p:cNvPr id="3" name="Content Placeholder 2">
            <a:extLst>
              <a:ext uri="{FF2B5EF4-FFF2-40B4-BE49-F238E27FC236}">
                <a16:creationId xmlns:a16="http://schemas.microsoft.com/office/drawing/2014/main" id="{D6F10519-F5E8-FCCC-0DE1-1299FCAA6CC0}"/>
              </a:ext>
            </a:extLst>
          </p:cNvPr>
          <p:cNvSpPr>
            <a:spLocks noGrp="1"/>
          </p:cNvSpPr>
          <p:nvPr>
            <p:ph sz="half" idx="1"/>
          </p:nvPr>
        </p:nvSpPr>
        <p:spPr>
          <a:xfrm>
            <a:off x="143123" y="1622322"/>
            <a:ext cx="4352677" cy="4380271"/>
          </a:xfrm>
        </p:spPr>
        <p:txBody>
          <a:bodyPr>
            <a:normAutofit/>
          </a:bodyPr>
          <a:lstStyle/>
          <a:p>
            <a:pPr marL="0" indent="0">
              <a:buNone/>
            </a:pPr>
            <a:r>
              <a:rPr lang="cy-GB" noProof="0" dirty="0">
                <a:latin typeface="Arial" panose="020B0604020202020204" pitchFamily="34" charset="0"/>
                <a:cs typeface="Arial" panose="020B0604020202020204" pitchFamily="34" charset="0"/>
              </a:rPr>
              <a:t>Nid gofyn "</a:t>
            </a:r>
            <a:r>
              <a:rPr lang="cy-GB" i="1" noProof="0" dirty="0">
                <a:latin typeface="Arial" panose="020B0604020202020204" pitchFamily="34" charset="0"/>
                <a:cs typeface="Arial" panose="020B0604020202020204" pitchFamily="34" charset="0"/>
              </a:rPr>
              <a:t>Beth sy'n gweithio</a:t>
            </a:r>
            <a:r>
              <a:rPr lang="cy-GB" noProof="0" dirty="0">
                <a:latin typeface="Arial" panose="020B0604020202020204" pitchFamily="34" charset="0"/>
                <a:cs typeface="Arial" panose="020B0604020202020204" pitchFamily="34" charset="0"/>
              </a:rPr>
              <a:t>?" yn unig yw arfer sy'n seiliedig ar dystiolaeth, ond hefyd:</a:t>
            </a:r>
          </a:p>
          <a:p>
            <a:pPr marL="0" indent="0">
              <a:buNone/>
            </a:pPr>
            <a:r>
              <a:rPr lang="cy-GB" noProof="0" dirty="0">
                <a:latin typeface="Arial" panose="020B0604020202020204" pitchFamily="34" charset="0"/>
                <a:cs typeface="Arial" panose="020B0604020202020204" pitchFamily="34" charset="0"/>
              </a:rPr>
              <a:t>"</a:t>
            </a:r>
            <a:r>
              <a:rPr lang="cy-GB" i="1" noProof="0" dirty="0">
                <a:latin typeface="Arial" panose="020B0604020202020204" pitchFamily="34" charset="0"/>
                <a:cs typeface="Arial" panose="020B0604020202020204" pitchFamily="34" charset="0"/>
              </a:rPr>
              <a:t>I bwy mae'n gweithio</a:t>
            </a:r>
            <a:r>
              <a:rPr lang="cy-GB" noProof="0" dirty="0">
                <a:latin typeface="Arial" panose="020B0604020202020204" pitchFamily="34" charset="0"/>
                <a:cs typeface="Arial" panose="020B0604020202020204" pitchFamily="34" charset="0"/>
              </a:rPr>
              <a:t>?", </a:t>
            </a:r>
          </a:p>
          <a:p>
            <a:pPr marL="0" indent="0">
              <a:buNone/>
            </a:pPr>
            <a:r>
              <a:rPr lang="cy-GB" noProof="0" dirty="0">
                <a:latin typeface="Arial" panose="020B0604020202020204" pitchFamily="34" charset="0"/>
                <a:cs typeface="Arial" panose="020B0604020202020204" pitchFamily="34" charset="0"/>
              </a:rPr>
              <a:t>"</a:t>
            </a:r>
            <a:r>
              <a:rPr lang="cy-GB" i="1" noProof="0" dirty="0">
                <a:latin typeface="Arial" panose="020B0604020202020204" pitchFamily="34" charset="0"/>
                <a:cs typeface="Arial" panose="020B0604020202020204" pitchFamily="34" charset="0"/>
              </a:rPr>
              <a:t>Pwy sy'n penderfynu hynny</a:t>
            </a:r>
            <a:r>
              <a:rPr lang="cy-GB" noProof="0" dirty="0">
                <a:latin typeface="Arial" panose="020B0604020202020204" pitchFamily="34" charset="0"/>
                <a:cs typeface="Arial" panose="020B0604020202020204" pitchFamily="34" charset="0"/>
              </a:rPr>
              <a:t>?" </a:t>
            </a:r>
          </a:p>
          <a:p>
            <a:pPr marL="0" indent="0">
              <a:buNone/>
            </a:pPr>
            <a:r>
              <a:rPr lang="cy-GB" noProof="0" dirty="0">
                <a:latin typeface="Arial" panose="020B0604020202020204" pitchFamily="34" charset="0"/>
                <a:cs typeface="Arial" panose="020B0604020202020204" pitchFamily="34" charset="0"/>
              </a:rPr>
              <a:t>a </a:t>
            </a:r>
          </a:p>
          <a:p>
            <a:pPr marL="0" indent="0">
              <a:buNone/>
            </a:pPr>
            <a:r>
              <a:rPr lang="cy-GB" noProof="0" dirty="0">
                <a:latin typeface="Arial" panose="020B0604020202020204" pitchFamily="34" charset="0"/>
                <a:cs typeface="Arial" panose="020B0604020202020204" pitchFamily="34" charset="0"/>
              </a:rPr>
              <a:t>"</a:t>
            </a:r>
            <a:r>
              <a:rPr lang="cy-GB" i="1" noProof="0" dirty="0">
                <a:latin typeface="Arial" panose="020B0604020202020204" pitchFamily="34" charset="0"/>
                <a:cs typeface="Arial" panose="020B0604020202020204" pitchFamily="34" charset="0"/>
              </a:rPr>
              <a:t>Beth yw'r gost</a:t>
            </a:r>
            <a:r>
              <a:rPr lang="cy-GB" noProof="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D5A3A4C-9D47-59BF-BBE7-4F697BFF0189}"/>
              </a:ext>
            </a:extLst>
          </p:cNvPr>
          <p:cNvSpPr>
            <a:spLocks noGrp="1"/>
          </p:cNvSpPr>
          <p:nvPr>
            <p:ph sz="half" idx="2"/>
          </p:nvPr>
        </p:nvSpPr>
        <p:spPr>
          <a:xfrm>
            <a:off x="4839928" y="1622323"/>
            <a:ext cx="4160949" cy="4380271"/>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Evidence-based practice is not simply about asking "</a:t>
            </a:r>
            <a:r>
              <a:rPr lang="en-GB" i="1" dirty="0">
                <a:solidFill>
                  <a:srgbClr val="0070C0"/>
                </a:solidFill>
                <a:latin typeface="Arial" panose="020B0604020202020204" pitchFamily="34" charset="0"/>
                <a:cs typeface="Arial" panose="020B0604020202020204" pitchFamily="34" charset="0"/>
              </a:rPr>
              <a:t>What works</a:t>
            </a:r>
            <a:r>
              <a:rPr lang="en-GB" dirty="0">
                <a:solidFill>
                  <a:srgbClr val="0070C0"/>
                </a:solidFill>
                <a:latin typeface="Arial" panose="020B0604020202020204" pitchFamily="34" charset="0"/>
                <a:cs typeface="Arial" panose="020B0604020202020204" pitchFamily="34" charset="0"/>
              </a:rPr>
              <a:t>?" but also:</a:t>
            </a:r>
          </a:p>
          <a:p>
            <a:pPr marL="0" indent="0">
              <a:buNone/>
            </a:pPr>
            <a:r>
              <a:rPr lang="en-GB" dirty="0">
                <a:solidFill>
                  <a:srgbClr val="0070C0"/>
                </a:solidFill>
                <a:latin typeface="Arial" panose="020B0604020202020204" pitchFamily="34" charset="0"/>
                <a:cs typeface="Arial" panose="020B0604020202020204" pitchFamily="34" charset="0"/>
              </a:rPr>
              <a:t>"</a:t>
            </a:r>
            <a:r>
              <a:rPr lang="en-GB" i="1" dirty="0">
                <a:solidFill>
                  <a:srgbClr val="0070C0"/>
                </a:solidFill>
                <a:latin typeface="Arial" panose="020B0604020202020204" pitchFamily="34" charset="0"/>
                <a:cs typeface="Arial" panose="020B0604020202020204" pitchFamily="34" charset="0"/>
              </a:rPr>
              <a:t>Works for whom</a:t>
            </a:r>
            <a:r>
              <a:rPr lang="en-GB" dirty="0">
                <a:solidFill>
                  <a:srgbClr val="0070C0"/>
                </a:solidFill>
                <a:latin typeface="Arial" panose="020B0604020202020204" pitchFamily="34" charset="0"/>
                <a:cs typeface="Arial" panose="020B0604020202020204" pitchFamily="34" charset="0"/>
              </a:rPr>
              <a:t>?",</a:t>
            </a:r>
          </a:p>
          <a:p>
            <a:pPr marL="0" indent="0">
              <a:buNone/>
            </a:pPr>
            <a:r>
              <a:rPr lang="en-GB" dirty="0">
                <a:solidFill>
                  <a:srgbClr val="0070C0"/>
                </a:solidFill>
                <a:latin typeface="Arial" panose="020B0604020202020204" pitchFamily="34" charset="0"/>
                <a:cs typeface="Arial" panose="020B0604020202020204" pitchFamily="34" charset="0"/>
              </a:rPr>
              <a:t>"</a:t>
            </a:r>
            <a:r>
              <a:rPr lang="en-GB" i="1" dirty="0">
                <a:solidFill>
                  <a:srgbClr val="0070C0"/>
                </a:solidFill>
                <a:latin typeface="Arial" panose="020B0604020202020204" pitchFamily="34" charset="0"/>
                <a:cs typeface="Arial" panose="020B0604020202020204" pitchFamily="34" charset="0"/>
              </a:rPr>
              <a:t>According to whom</a:t>
            </a:r>
            <a:r>
              <a:rPr lang="en-GB" dirty="0">
                <a:solidFill>
                  <a:srgbClr val="0070C0"/>
                </a:solidFill>
                <a:latin typeface="Arial" panose="020B0604020202020204" pitchFamily="34" charset="0"/>
                <a:cs typeface="Arial" panose="020B0604020202020204" pitchFamily="34" charset="0"/>
              </a:rPr>
              <a:t>?", and</a:t>
            </a:r>
          </a:p>
          <a:p>
            <a:pPr marL="0" indent="0">
              <a:buNone/>
            </a:pPr>
            <a:r>
              <a:rPr lang="en-GB" dirty="0">
                <a:solidFill>
                  <a:srgbClr val="0070C0"/>
                </a:solidFill>
                <a:latin typeface="Arial" panose="020B0604020202020204" pitchFamily="34" charset="0"/>
                <a:cs typeface="Arial" panose="020B0604020202020204" pitchFamily="34" charset="0"/>
              </a:rPr>
              <a:t>"</a:t>
            </a:r>
            <a:r>
              <a:rPr lang="en-GB" i="1" dirty="0">
                <a:solidFill>
                  <a:srgbClr val="0070C0"/>
                </a:solidFill>
                <a:latin typeface="Arial" panose="020B0604020202020204" pitchFamily="34" charset="0"/>
                <a:cs typeface="Arial" panose="020B0604020202020204" pitchFamily="34" charset="0"/>
              </a:rPr>
              <a:t>At what cost</a:t>
            </a:r>
            <a:r>
              <a:rPr lang="en-GB" dirty="0">
                <a:solidFill>
                  <a:srgbClr val="0070C0"/>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9650336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4542F-A352-C063-1F29-A62F4682EA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16AE0-A7B4-E882-9363-F7B7CBF4222E}"/>
              </a:ext>
            </a:extLst>
          </p:cNvPr>
          <p:cNvSpPr>
            <a:spLocks noGrp="1"/>
          </p:cNvSpPr>
          <p:nvPr>
            <p:ph type="title"/>
          </p:nvPr>
        </p:nvSpPr>
        <p:spPr>
          <a:xfrm>
            <a:off x="628650" y="365125"/>
            <a:ext cx="7886700" cy="696759"/>
          </a:xfrm>
        </p:spPr>
        <p:txBody>
          <a:bodyPr>
            <a:normAutofit/>
          </a:bodyPr>
          <a:lstStyle/>
          <a:p>
            <a:pPr algn="ctr"/>
            <a:r>
              <a:rPr lang="en-GB" sz="4000" dirty="0" err="1">
                <a:latin typeface="Arial" panose="020B0604020202020204" pitchFamily="34" charset="0"/>
                <a:cs typeface="Arial" panose="020B0604020202020204" pitchFamily="34" charset="0"/>
              </a:rPr>
              <a:t>Crynodeb</a:t>
            </a:r>
            <a:r>
              <a:rPr lang="en-GB" sz="4000" dirty="0">
                <a:latin typeface="Arial" panose="020B0604020202020204" pitchFamily="34" charset="0"/>
                <a:cs typeface="Arial" panose="020B0604020202020204" pitchFamily="34" charset="0"/>
              </a:rPr>
              <a:t> / </a:t>
            </a:r>
            <a:r>
              <a:rPr lang="en-GB" sz="4000" dirty="0">
                <a:solidFill>
                  <a:srgbClr val="0070C0"/>
                </a:solidFill>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1A8B5B05-B930-F197-4A36-930040B71313}"/>
              </a:ext>
            </a:extLst>
          </p:cNvPr>
          <p:cNvSpPr>
            <a:spLocks noGrp="1"/>
          </p:cNvSpPr>
          <p:nvPr>
            <p:ph sz="half" idx="1"/>
          </p:nvPr>
        </p:nvSpPr>
        <p:spPr>
          <a:xfrm>
            <a:off x="1" y="1061885"/>
            <a:ext cx="4495800" cy="4955457"/>
          </a:xfrm>
        </p:spPr>
        <p:txBody>
          <a:bodyPr>
            <a:noAutofit/>
          </a:bodyPr>
          <a:lstStyle/>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Nid yw diagnosis yn dweud wrthym pa gymorth sydd ei angen;</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Nid oes un ymyrraeth sy'n gweithio i bob dysgwr awtistig;</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Mae canlyniadau'n cael eu llywio gan yr unigolyn, y cyd-destun a'r amgylchedd;</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Gall ymddygiad gyfleu anghenion, gofid neu rwystrau nad ydynt yn amlwg ar unwaith;</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Mae cydweithio </a:t>
            </a:r>
            <a:r>
              <a:rPr lang="cy-GB" sz="1600" noProof="0" dirty="0" err="1">
                <a:latin typeface="Arial" panose="020B0604020202020204" pitchFamily="34" charset="0"/>
                <a:cs typeface="Arial" panose="020B0604020202020204" pitchFamily="34" charset="0"/>
              </a:rPr>
              <a:t>amlasiantaethol</a:t>
            </a:r>
            <a:r>
              <a:rPr lang="cy-GB" sz="1600" noProof="0" dirty="0">
                <a:latin typeface="Arial" panose="020B0604020202020204" pitchFamily="34" charset="0"/>
                <a:cs typeface="Arial" panose="020B0604020202020204" pitchFamily="34" charset="0"/>
              </a:rPr>
              <a:t> yn hanfodol i ddarparu cymorth effeithiol;</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Mae arfer sy'n seiliedig ar dystiolaeth yn gofyn am feddwl beirniadol, nid dim ond dilyn ymchwil;</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Dylid cynnwys lleisiau pobl awtistig wrth ddiffinio llwyddiant;</a:t>
            </a:r>
          </a:p>
          <a:p>
            <a:pPr>
              <a:buFont typeface="Wingdings" panose="05000000000000000000" pitchFamily="2" charset="2"/>
              <a:buChar char="v"/>
            </a:pPr>
            <a:r>
              <a:rPr lang="cy-GB" sz="1600" noProof="0" dirty="0">
                <a:latin typeface="Arial" panose="020B0604020202020204" pitchFamily="34" charset="0"/>
                <a:cs typeface="Arial" panose="020B0604020202020204" pitchFamily="34" charset="0"/>
              </a:rPr>
              <a:t>Mae arfer sy'n cadarnhau </a:t>
            </a:r>
            <a:r>
              <a:rPr lang="cy-GB" sz="1600" noProof="0" dirty="0" err="1">
                <a:latin typeface="Arial" panose="020B0604020202020204" pitchFamily="34" charset="0"/>
                <a:cs typeface="Arial" panose="020B0604020202020204" pitchFamily="34" charset="0"/>
              </a:rPr>
              <a:t>niwroamrywiaeth</a:t>
            </a:r>
            <a:r>
              <a:rPr lang="cy-GB" sz="1600" noProof="0" dirty="0">
                <a:latin typeface="Arial" panose="020B0604020202020204" pitchFamily="34" charset="0"/>
                <a:cs typeface="Arial" panose="020B0604020202020204" pitchFamily="34" charset="0"/>
              </a:rPr>
              <a:t> yn pwysleisio cyfranogiad, llesiant a chynhwysiant. </a:t>
            </a:r>
          </a:p>
        </p:txBody>
      </p:sp>
      <p:sp>
        <p:nvSpPr>
          <p:cNvPr id="4" name="Content Placeholder 3">
            <a:extLst>
              <a:ext uri="{FF2B5EF4-FFF2-40B4-BE49-F238E27FC236}">
                <a16:creationId xmlns:a16="http://schemas.microsoft.com/office/drawing/2014/main" id="{A5C4F0E4-D02A-CEA5-6E9E-C3C1EE8C77EA}"/>
              </a:ext>
            </a:extLst>
          </p:cNvPr>
          <p:cNvSpPr>
            <a:spLocks noGrp="1"/>
          </p:cNvSpPr>
          <p:nvPr>
            <p:ph sz="half" idx="2"/>
          </p:nvPr>
        </p:nvSpPr>
        <p:spPr>
          <a:xfrm>
            <a:off x="4648199" y="1061885"/>
            <a:ext cx="4495801" cy="4955458"/>
          </a:xfrm>
        </p:spPr>
        <p:txBody>
          <a:bodyPr>
            <a:noAutofit/>
          </a:bodyPr>
          <a:lstStyle/>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Diagnosis alone does not tell us what support is needed;</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No intervention works for every autistic learner;</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Outcomes are shaped by the individual, the context and the environment;</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Behaviour may communicate needs, distress or barriers that are not immediately visible;</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Effective support depends upon multi-agency collaboration;</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Evidence-based practice requires critical thinking, not simply following research;</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Autistic voices should be included when defining success;</a:t>
            </a:r>
          </a:p>
          <a:p>
            <a:pPr>
              <a:buFont typeface="Wingdings" panose="05000000000000000000" pitchFamily="2" charset="2"/>
              <a:buChar char="v"/>
            </a:pPr>
            <a:r>
              <a:rPr lang="en-GB" sz="1600" dirty="0">
                <a:solidFill>
                  <a:srgbClr val="0070C0"/>
                </a:solidFill>
                <a:latin typeface="Arial" panose="020B0604020202020204" pitchFamily="34" charset="0"/>
                <a:cs typeface="Arial" panose="020B0604020202020204" pitchFamily="34" charset="0"/>
              </a:rPr>
              <a:t>Neurodiversity-affirming practice prioritises participation, wellbeing and inclusion.</a:t>
            </a:r>
          </a:p>
        </p:txBody>
      </p:sp>
    </p:spTree>
    <p:extLst>
      <p:ext uri="{BB962C8B-B14F-4D97-AF65-F5344CB8AC3E}">
        <p14:creationId xmlns:p14="http://schemas.microsoft.com/office/powerpoint/2010/main" val="63950254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23128B7-E955-339C-3E3E-0F3FEB445DC0}"/>
              </a:ext>
            </a:extLst>
          </p:cNvPr>
          <p:cNvSpPr>
            <a:spLocks noGrp="1"/>
          </p:cNvSpPr>
          <p:nvPr>
            <p:ph type="title"/>
          </p:nvPr>
        </p:nvSpPr>
        <p:spPr>
          <a:xfrm>
            <a:off x="628650" y="365126"/>
            <a:ext cx="7886700" cy="460784"/>
          </a:xfrm>
        </p:spPr>
        <p:txBody>
          <a:bodyPr>
            <a:normAutofit fontScale="90000"/>
          </a:bodyPr>
          <a:lstStyle/>
          <a:p>
            <a:pPr algn="ctr"/>
            <a:r>
              <a:rPr lang="en-GB" sz="3600" dirty="0" err="1">
                <a:latin typeface="Arial" panose="020B0604020202020204" pitchFamily="34" charset="0"/>
                <a:cs typeface="Arial" panose="020B0604020202020204" pitchFamily="34" charset="0"/>
              </a:rPr>
              <a:t>Cyfeiriadau</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F39C71EE-838F-01AB-A732-ED5202A90649}"/>
              </a:ext>
            </a:extLst>
          </p:cNvPr>
          <p:cNvSpPr>
            <a:spLocks noGrp="1"/>
          </p:cNvSpPr>
          <p:nvPr>
            <p:ph idx="1"/>
          </p:nvPr>
        </p:nvSpPr>
        <p:spPr>
          <a:xfrm>
            <a:off x="1" y="1268361"/>
            <a:ext cx="9144000" cy="4763730"/>
          </a:xfrm>
        </p:spPr>
        <p:txBody>
          <a:bodyPr>
            <a:normAutofit fontScale="62500" lnSpcReduction="20000"/>
          </a:bodyPr>
          <a:lstStyle/>
          <a:p>
            <a:pPr marL="0" indent="0" algn="l">
              <a:buNone/>
            </a:pPr>
            <a:r>
              <a:rPr lang="en-GB" b="0" i="0" dirty="0">
                <a:solidFill>
                  <a:srgbClr val="333333"/>
                </a:solidFill>
                <a:effectLst/>
                <a:latin typeface="Arial" panose="020B0604020202020204" pitchFamily="34" charset="0"/>
                <a:cs typeface="Arial" panose="020B0604020202020204" pitchFamily="34" charset="0"/>
              </a:rPr>
              <a:t>Ali, D., </a:t>
            </a:r>
            <a:r>
              <a:rPr lang="en-GB" b="0" i="0" dirty="0" err="1">
                <a:solidFill>
                  <a:srgbClr val="333333"/>
                </a:solidFill>
                <a:effectLst/>
                <a:latin typeface="Arial" panose="020B0604020202020204" pitchFamily="34" charset="0"/>
                <a:cs typeface="Arial" panose="020B0604020202020204" pitchFamily="34" charset="0"/>
              </a:rPr>
              <a:t>Bougoure</a:t>
            </a:r>
            <a:r>
              <a:rPr lang="en-GB" b="0" i="0" dirty="0">
                <a:solidFill>
                  <a:srgbClr val="333333"/>
                </a:solidFill>
                <a:effectLst/>
                <a:latin typeface="Arial" panose="020B0604020202020204" pitchFamily="34" charset="0"/>
                <a:cs typeface="Arial" panose="020B0604020202020204" pitchFamily="34" charset="0"/>
              </a:rPr>
              <a:t>, M., Cooper, B., Quinton, A., Tan, D., Brett, J., Mandy, W., </a:t>
            </a:r>
            <a:r>
              <a:rPr lang="en-GB" b="0" i="0" dirty="0" err="1">
                <a:solidFill>
                  <a:srgbClr val="333333"/>
                </a:solidFill>
                <a:effectLst/>
                <a:latin typeface="Arial" panose="020B0604020202020204" pitchFamily="34" charset="0"/>
                <a:cs typeface="Arial" panose="020B0604020202020204" pitchFamily="34" charset="0"/>
              </a:rPr>
              <a:t>Maybery</a:t>
            </a:r>
            <a:r>
              <a:rPr lang="en-GB" b="0" i="0" dirty="0">
                <a:solidFill>
                  <a:srgbClr val="333333"/>
                </a:solidFill>
                <a:effectLst/>
                <a:latin typeface="Arial" panose="020B0604020202020204" pitchFamily="34" charset="0"/>
                <a:cs typeface="Arial" panose="020B0604020202020204" pitchFamily="34" charset="0"/>
              </a:rPr>
              <a:t>, M., </a:t>
            </a:r>
            <a:r>
              <a:rPr lang="en-GB" b="0" i="0" dirty="0" err="1">
                <a:solidFill>
                  <a:srgbClr val="333333"/>
                </a:solidFill>
                <a:effectLst/>
                <a:latin typeface="Arial" panose="020B0604020202020204" pitchFamily="34" charset="0"/>
                <a:cs typeface="Arial" panose="020B0604020202020204" pitchFamily="34" charset="0"/>
              </a:rPr>
              <a:t>Magiati</a:t>
            </a:r>
            <a:r>
              <a:rPr lang="en-GB" b="0" i="0" dirty="0">
                <a:solidFill>
                  <a:srgbClr val="333333"/>
                </a:solidFill>
                <a:effectLst/>
                <a:latin typeface="Arial" panose="020B0604020202020204" pitchFamily="34" charset="0"/>
                <a:cs typeface="Arial" panose="020B0604020202020204" pitchFamily="34" charset="0"/>
              </a:rPr>
              <a:t>, I. and </a:t>
            </a:r>
            <a:r>
              <a:rPr lang="en-GB" b="0" i="0" dirty="0" err="1">
                <a:solidFill>
                  <a:srgbClr val="333333"/>
                </a:solidFill>
                <a:effectLst/>
                <a:latin typeface="Arial" panose="020B0604020202020204" pitchFamily="34" charset="0"/>
                <a:cs typeface="Arial" panose="020B0604020202020204" pitchFamily="34" charset="0"/>
              </a:rPr>
              <a:t>Happé</a:t>
            </a:r>
            <a:r>
              <a:rPr lang="en-GB" b="0" i="0" dirty="0">
                <a:solidFill>
                  <a:srgbClr val="333333"/>
                </a:solidFill>
                <a:effectLst/>
                <a:latin typeface="Arial" panose="020B0604020202020204" pitchFamily="34" charset="0"/>
                <a:cs typeface="Arial" panose="020B0604020202020204" pitchFamily="34" charset="0"/>
              </a:rPr>
              <a:t>, F. (2025) ‘Burnout as experienced by autistic people: A systematic review’, </a:t>
            </a:r>
            <a:r>
              <a:rPr lang="en-GB" b="0" i="1" dirty="0">
                <a:solidFill>
                  <a:srgbClr val="333333"/>
                </a:solidFill>
                <a:effectLst/>
                <a:latin typeface="Arial" panose="020B0604020202020204" pitchFamily="34" charset="0"/>
                <a:cs typeface="Arial" panose="020B0604020202020204" pitchFamily="34" charset="0"/>
              </a:rPr>
              <a:t>Clinical Psychology Review,</a:t>
            </a:r>
            <a:r>
              <a:rPr lang="en-GB" b="0" i="0" dirty="0">
                <a:solidFill>
                  <a:srgbClr val="333333"/>
                </a:solidFill>
                <a:effectLst/>
                <a:latin typeface="Arial" panose="020B0604020202020204" pitchFamily="34" charset="0"/>
                <a:cs typeface="Arial" panose="020B0604020202020204" pitchFamily="34" charset="0"/>
              </a:rPr>
              <a:t> 122, 102669.</a:t>
            </a:r>
          </a:p>
          <a:p>
            <a:pPr marL="0" indent="0" algn="l">
              <a:buNone/>
            </a:pPr>
            <a:r>
              <a:rPr lang="en-GB" b="0" i="0" dirty="0">
                <a:solidFill>
                  <a:srgbClr val="333333"/>
                </a:solidFill>
                <a:effectLst/>
                <a:latin typeface="Arial" panose="020B0604020202020204" pitchFamily="34" charset="0"/>
                <a:cs typeface="Arial" panose="020B0604020202020204" pitchFamily="34" charset="0"/>
              </a:rPr>
              <a:t>Botha, M. and Frost, D.M. (2020) ‘Extending the minority stress model to understand mental health problems experienced by autistic people’, </a:t>
            </a:r>
            <a:r>
              <a:rPr lang="en-GB" b="0" i="1" dirty="0">
                <a:solidFill>
                  <a:srgbClr val="333333"/>
                </a:solidFill>
                <a:effectLst/>
                <a:latin typeface="Arial" panose="020B0604020202020204" pitchFamily="34" charset="0"/>
                <a:cs typeface="Arial" panose="020B0604020202020204" pitchFamily="34" charset="0"/>
              </a:rPr>
              <a:t>Society and Mental Health, </a:t>
            </a:r>
            <a:r>
              <a:rPr lang="en-GB" b="0" i="0" dirty="0">
                <a:solidFill>
                  <a:srgbClr val="333333"/>
                </a:solidFill>
                <a:effectLst/>
                <a:latin typeface="Arial" panose="020B0604020202020204" pitchFamily="34" charset="0"/>
                <a:cs typeface="Arial" panose="020B0604020202020204" pitchFamily="34" charset="0"/>
              </a:rPr>
              <a:t>10(1), pp. 20-34.</a:t>
            </a:r>
          </a:p>
          <a:p>
            <a:pPr marL="0" indent="0" algn="l">
              <a:buNone/>
            </a:pPr>
            <a:r>
              <a:rPr lang="en-GB" b="0" i="0" dirty="0">
                <a:solidFill>
                  <a:srgbClr val="333333"/>
                </a:solidFill>
                <a:effectLst/>
                <a:latin typeface="Arial" panose="020B0604020202020204" pitchFamily="34" charset="0"/>
                <a:cs typeface="Arial" panose="020B0604020202020204" pitchFamily="34" charset="0"/>
              </a:rPr>
              <a:t>Goodall, C. (2018) ‘I felt closed in and like I couldn’t breathe’: A qualitative study exploring the mainstream educational experiences of autistic young people’, </a:t>
            </a:r>
            <a:r>
              <a:rPr lang="en-GB" b="0" i="1" dirty="0">
                <a:solidFill>
                  <a:srgbClr val="333333"/>
                </a:solidFill>
                <a:effectLst/>
                <a:latin typeface="Arial" panose="020B0604020202020204" pitchFamily="34" charset="0"/>
                <a:cs typeface="Arial" panose="020B0604020202020204" pitchFamily="34" charset="0"/>
              </a:rPr>
              <a:t>Autism and Developmental Language Impairments,</a:t>
            </a:r>
            <a:r>
              <a:rPr lang="en-GB" b="0" i="0" dirty="0">
                <a:solidFill>
                  <a:srgbClr val="333333"/>
                </a:solidFill>
                <a:effectLst/>
                <a:latin typeface="Arial" panose="020B0604020202020204" pitchFamily="34" charset="0"/>
                <a:cs typeface="Arial" panose="020B0604020202020204" pitchFamily="34" charset="0"/>
              </a:rPr>
              <a:t> 3, pp. 1-16.</a:t>
            </a:r>
          </a:p>
          <a:p>
            <a:pPr marL="0" indent="0" algn="l">
              <a:buNone/>
            </a:pPr>
            <a:r>
              <a:rPr lang="en-GB" b="0" i="0" dirty="0">
                <a:solidFill>
                  <a:srgbClr val="333333"/>
                </a:solidFill>
                <a:effectLst/>
                <a:latin typeface="Arial" panose="020B0604020202020204" pitchFamily="34" charset="0"/>
                <a:cs typeface="Arial" panose="020B0604020202020204" pitchFamily="34" charset="0"/>
              </a:rPr>
              <a:t>Lai, M.-C. (2023) ‘Mental health challenges faced by autistic people’, </a:t>
            </a:r>
            <a:r>
              <a:rPr lang="en-GB" b="0" i="1" dirty="0">
                <a:solidFill>
                  <a:srgbClr val="333333"/>
                </a:solidFill>
                <a:effectLst/>
                <a:latin typeface="Arial" panose="020B0604020202020204" pitchFamily="34" charset="0"/>
                <a:cs typeface="Arial" panose="020B0604020202020204" pitchFamily="34" charset="0"/>
              </a:rPr>
              <a:t>Nature Human Behaviour</a:t>
            </a:r>
            <a:r>
              <a:rPr lang="en-GB" b="0" i="0" dirty="0">
                <a:solidFill>
                  <a:srgbClr val="333333"/>
                </a:solidFill>
                <a:effectLst/>
                <a:latin typeface="Arial" panose="020B0604020202020204" pitchFamily="34" charset="0"/>
                <a:cs typeface="Arial" panose="020B0604020202020204" pitchFamily="34" charset="0"/>
              </a:rPr>
              <a:t>, 7(12), pp. 1997-2012.</a:t>
            </a:r>
          </a:p>
          <a:p>
            <a:pPr marL="0" indent="0" algn="l">
              <a:buNone/>
            </a:pPr>
            <a:r>
              <a:rPr lang="en-GB" b="0" i="0" dirty="0">
                <a:solidFill>
                  <a:srgbClr val="333333"/>
                </a:solidFill>
                <a:effectLst/>
                <a:latin typeface="Arial" panose="020B0604020202020204" pitchFamily="34" charset="0"/>
                <a:cs typeface="Arial" panose="020B0604020202020204" pitchFamily="34" charset="0"/>
              </a:rPr>
              <a:t>Najeeb, U. and Quandt, L.C. (2024) ‘Autistic wellbeing: A systematic review and meta-analysis’, </a:t>
            </a:r>
            <a:r>
              <a:rPr lang="en-GB" b="0" i="1" dirty="0">
                <a:solidFill>
                  <a:srgbClr val="333333"/>
                </a:solidFill>
                <a:effectLst/>
                <a:latin typeface="Arial" panose="020B0604020202020204" pitchFamily="34" charset="0"/>
                <a:cs typeface="Arial" panose="020B0604020202020204" pitchFamily="34" charset="0"/>
              </a:rPr>
              <a:t>Neurodiversity, </a:t>
            </a:r>
            <a:r>
              <a:rPr lang="en-GB" b="0" i="0" dirty="0">
                <a:solidFill>
                  <a:srgbClr val="333333"/>
                </a:solidFill>
                <a:effectLst/>
                <a:latin typeface="Arial" panose="020B0604020202020204" pitchFamily="34" charset="0"/>
                <a:cs typeface="Arial" panose="020B0604020202020204" pitchFamily="34" charset="0"/>
              </a:rPr>
              <a:t>2(1), pp. 1-25.</a:t>
            </a:r>
          </a:p>
          <a:p>
            <a:pPr marL="0" indent="0" algn="l">
              <a:buNone/>
            </a:pPr>
            <a:r>
              <a:rPr lang="en-GB" b="0" i="0" dirty="0">
                <a:solidFill>
                  <a:srgbClr val="333333"/>
                </a:solidFill>
                <a:effectLst/>
                <a:latin typeface="Arial" panose="020B0604020202020204" pitchFamily="34" charset="0"/>
                <a:cs typeface="Arial" panose="020B0604020202020204" pitchFamily="34" charset="0"/>
              </a:rPr>
              <a:t>South, M. and Rodgers, J. (2017) ‘Sensory, emotional and cognitive contributions to anxiety in autism spectrum disorders’, </a:t>
            </a:r>
            <a:r>
              <a:rPr lang="en-GB" b="0" i="1" dirty="0">
                <a:solidFill>
                  <a:srgbClr val="333333"/>
                </a:solidFill>
                <a:effectLst/>
                <a:latin typeface="Arial" panose="020B0604020202020204" pitchFamily="34" charset="0"/>
                <a:cs typeface="Arial" panose="020B0604020202020204" pitchFamily="34" charset="0"/>
              </a:rPr>
              <a:t>Frontiers in Human Neuroscience</a:t>
            </a:r>
            <a:r>
              <a:rPr lang="en-GB" b="0" i="0" dirty="0">
                <a:solidFill>
                  <a:srgbClr val="333333"/>
                </a:solidFill>
                <a:effectLst/>
                <a:latin typeface="Arial" panose="020B0604020202020204" pitchFamily="34" charset="0"/>
                <a:cs typeface="Arial" panose="020B0604020202020204" pitchFamily="34" charset="0"/>
              </a:rPr>
              <a:t>, 11, Article 20.</a:t>
            </a:r>
          </a:p>
          <a:p>
            <a:pPr marL="0" indent="0" algn="l">
              <a:buNone/>
            </a:pPr>
            <a:r>
              <a:rPr lang="en-GB" dirty="0">
                <a:latin typeface="Arial" panose="020B0604020202020204" pitchFamily="34" charset="0"/>
                <a:cs typeface="Arial" panose="020B0604020202020204" pitchFamily="34" charset="0"/>
              </a:rPr>
              <a:t>White, J., McGarry, S., </a:t>
            </a:r>
            <a:r>
              <a:rPr lang="en-GB" dirty="0" err="1">
                <a:latin typeface="Arial" panose="020B0604020202020204" pitchFamily="34" charset="0"/>
                <a:cs typeface="Arial" panose="020B0604020202020204" pitchFamily="34" charset="0"/>
              </a:rPr>
              <a:t>Falkmer</a:t>
            </a:r>
            <a:r>
              <a:rPr lang="en-GB" dirty="0">
                <a:latin typeface="Arial" panose="020B0604020202020204" pitchFamily="34" charset="0"/>
                <a:cs typeface="Arial" panose="020B0604020202020204" pitchFamily="34" charset="0"/>
              </a:rPr>
              <a:t>, M., Scott, M., Williams, P.J. and Black, M.H. (2023) ‘Creating Inclusive Schools for Autistic Students: A Scoping Review on Elements Contributing to Strengths-Based Approaches’, </a:t>
            </a:r>
            <a:r>
              <a:rPr lang="en-GB" i="1" dirty="0">
                <a:latin typeface="Arial" panose="020B0604020202020204" pitchFamily="34" charset="0"/>
                <a:cs typeface="Arial" panose="020B0604020202020204" pitchFamily="34" charset="0"/>
              </a:rPr>
              <a:t>Education Sciences</a:t>
            </a:r>
            <a:r>
              <a:rPr lang="en-GB" dirty="0">
                <a:latin typeface="Arial" panose="020B0604020202020204" pitchFamily="34" charset="0"/>
                <a:cs typeface="Arial" panose="020B0604020202020204" pitchFamily="34" charset="0"/>
              </a:rPr>
              <a:t>, 13(7), 709.</a:t>
            </a:r>
          </a:p>
        </p:txBody>
      </p:sp>
    </p:spTree>
    <p:extLst>
      <p:ext uri="{BB962C8B-B14F-4D97-AF65-F5344CB8AC3E}">
        <p14:creationId xmlns:p14="http://schemas.microsoft.com/office/powerpoint/2010/main" val="394647011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52273649&quot;,&quot;project_id&quot;:944427}"/>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76F10E08-897B-497F-AD98-A6E502850E46}">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5099</Words>
  <Application>Microsoft Office PowerPoint</Application>
  <PresentationFormat>On-screen Show (4:3)</PresentationFormat>
  <Paragraphs>1031</Paragraphs>
  <Slides>82</Slides>
  <Notes>82</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82</vt:i4>
      </vt:variant>
    </vt:vector>
  </HeadingPairs>
  <TitlesOfParts>
    <vt:vector size="91" baseType="lpstr">
      <vt:lpstr>Arial</vt:lpstr>
      <vt:lpstr>Calibri</vt:lpstr>
      <vt:lpstr>Calibri Light</vt:lpstr>
      <vt:lpstr>Wingdings</vt:lpstr>
      <vt:lpstr>Title Slide 1</vt:lpstr>
      <vt:lpstr>Title Slide 2</vt:lpstr>
      <vt:lpstr>Title Slide 4</vt:lpstr>
      <vt:lpstr>Sub Title 1</vt:lpstr>
      <vt:lpstr>Accessible 2</vt:lpstr>
      <vt:lpstr> ASA: Strategaethau, Ymyriadau a Chymorth Amlasiantaethol  ASD: Strategies, Interventions and Multi-Agency Support   </vt:lpstr>
      <vt:lpstr>Cwestiwn Question</vt:lpstr>
      <vt:lpstr>Adran 1 Section 1</vt:lpstr>
      <vt:lpstr>Cynnwys Content</vt:lpstr>
      <vt:lpstr>O Ymyrraeth i Unigolyn From Intervention to Individualisation</vt:lpstr>
      <vt:lpstr>Cwestiwn Question</vt:lpstr>
      <vt:lpstr>Damcaniaeth Addasrwydd Person-Amgylchedd Person-Environment Fit Theory</vt:lpstr>
      <vt:lpstr>Damcaniaeth Addasrwydd Person-Amgylchedd Person-Environment Fit Theory</vt:lpstr>
      <vt:lpstr>Adran 2 Section 2</vt:lpstr>
      <vt:lpstr> Cymorth </vt:lpstr>
      <vt:lpstr> Support </vt:lpstr>
      <vt:lpstr>Ymateb Graddedig Graduated Response</vt:lpstr>
      <vt:lpstr>Damcaniaeth Systemau Ecolegol Ecological Systems Theory</vt:lpstr>
      <vt:lpstr>Herio Rhagdybiaethau Challenging Assumptions</vt:lpstr>
      <vt:lpstr>Cwestiwn Question</vt:lpstr>
      <vt:lpstr>Trafodwch… Discuss…</vt:lpstr>
      <vt:lpstr>Adran 3 Section 3</vt:lpstr>
      <vt:lpstr>Microsystem</vt:lpstr>
      <vt:lpstr>Mesosystem</vt:lpstr>
      <vt:lpstr>Exosystem</vt:lpstr>
      <vt:lpstr>Macrosystem</vt:lpstr>
      <vt:lpstr>Cwestiwn Question</vt:lpstr>
      <vt:lpstr>Adran 4 Section 4</vt:lpstr>
      <vt:lpstr>Pan Nad Yw Ymyriadau Da yn Gweithio When Good Interventions Don't Work</vt:lpstr>
      <vt:lpstr>Enghraifft: Amserlenni Gweledol Example: Visual Timetables</vt:lpstr>
      <vt:lpstr>Amserlenni Gweledol Visual Timetables</vt:lpstr>
      <vt:lpstr>Pam y Gall Ymyrraeth Fethu? Why Might an Intervention Fail?</vt:lpstr>
      <vt:lpstr>Dylanwad y Cyd-destun The Influence of Context</vt:lpstr>
      <vt:lpstr>Neges Allweddol Key Message</vt:lpstr>
      <vt:lpstr>“A yw’r ymyrraeth yn gweithio?” Adolygiad Beirniadol o’r Ymchwil</vt:lpstr>
      <vt:lpstr>“Does the intervention work?” Critical Research Review</vt:lpstr>
      <vt:lpstr>Cwestiwn Question</vt:lpstr>
      <vt:lpstr>Adran 5 Section 5</vt:lpstr>
      <vt:lpstr>Damcaniaeth Straen Lleiafrifol  Minority Stress Theory (Meyer, 2003; Botha &amp; Frost, 2020) </vt:lpstr>
      <vt:lpstr>Deall Masgio Understanding Masking</vt:lpstr>
      <vt:lpstr>Cysylltu'r Ddamcaniaeth ag Ymarfer Addysgol Linking Theory to Educational Practice</vt:lpstr>
      <vt:lpstr>Myfyrdod Beirniadol Critical Reflection</vt:lpstr>
      <vt:lpstr>Trafodwch... Discuss…</vt:lpstr>
      <vt:lpstr>Ystyriwch... Consider…</vt:lpstr>
      <vt:lpstr>Adran 6 Section 6</vt:lpstr>
      <vt:lpstr>Osgoi tybiaethau Avoiding assumptions</vt:lpstr>
      <vt:lpstr>Neges allweddol Key message</vt:lpstr>
      <vt:lpstr>Pam Mae Cyflyrau sy'n Cyd-ddigwydd yn Bwysig</vt:lpstr>
      <vt:lpstr>Why Co-occurring Conditions Matter</vt:lpstr>
      <vt:lpstr>Perygl Gor-gysgodi Diagnostig The Risk of Diagnostic Overshadowing</vt:lpstr>
      <vt:lpstr>Astudiaeth Achos Case Study</vt:lpstr>
      <vt:lpstr>Disgybl A Pupil A</vt:lpstr>
      <vt:lpstr>Disgybl B Pupil B</vt:lpstr>
      <vt:lpstr>Disgybl C Pupil C</vt:lpstr>
      <vt:lpstr>Trafodaeth Discussion</vt:lpstr>
      <vt:lpstr>PowerPoint Presentation</vt:lpstr>
      <vt:lpstr>Adran 7 Section 7</vt:lpstr>
      <vt:lpstr>Ymddygiad fel Cyfathrebu Behaviour as Communication</vt:lpstr>
      <vt:lpstr>Safbwyntiau Damcaniaethol Theoretical Perspectives</vt:lpstr>
      <vt:lpstr>Asesiad Swyddogaethol</vt:lpstr>
      <vt:lpstr>Functional Assessment</vt:lpstr>
      <vt:lpstr>Edrych Y Tu Hwnt i'r Ymddygiad Looking Beyond Behaviour</vt:lpstr>
      <vt:lpstr>Yr Un Ymddygiad, Swyddogaethau Gwahanol</vt:lpstr>
      <vt:lpstr>The Same Behaviour, Different Functions</vt:lpstr>
      <vt:lpstr>Senario Scenario</vt:lpstr>
      <vt:lpstr>Trafodwch… Discuss…</vt:lpstr>
      <vt:lpstr>Adran 8 Section 8</vt:lpstr>
      <vt:lpstr>Mae cymorth effeithiol yn aml yn cynnwys: Effective support often includes:</vt:lpstr>
      <vt:lpstr>Pam Mae Partneriaeth yn Bwysig Why Partnership Matters</vt:lpstr>
      <vt:lpstr>Egwyddorion Partneriaeth Effeithiol Principles of Effective Partnership</vt:lpstr>
      <vt:lpstr>Rolau O Fewn y Bartneriaeth</vt:lpstr>
      <vt:lpstr>Roles Within the Partnership</vt:lpstr>
      <vt:lpstr>Rhwystrau i Weithio mewn Partneriaeth Barriers to Partnership Working</vt:lpstr>
      <vt:lpstr>Gweithgaredd: Mapio Llwybr Cymorth </vt:lpstr>
      <vt:lpstr>Activity: Mapping a Support Pathway</vt:lpstr>
      <vt:lpstr>Myfyrio Reflection</vt:lpstr>
      <vt:lpstr>Adran 9 Section 9</vt:lpstr>
      <vt:lpstr>Dylai dysgwyr Lefel 7 ofyn: Level 7 learners should ask:</vt:lpstr>
      <vt:lpstr>Beth sy'n Cyfrif fel Tystiolaeth? What Counts as Evidence?</vt:lpstr>
      <vt:lpstr>Pwy sy'n Diffinio Llwyddiant? Who Defines Success?</vt:lpstr>
      <vt:lpstr>Paradigm Niwroamrywiaeth The Neurodiversity Paradigm</vt:lpstr>
      <vt:lpstr>Model Traddodiadol vs Persbectif Niwroamrywiaeth</vt:lpstr>
      <vt:lpstr>Traditional Model vs Neurodiversity Perspective</vt:lpstr>
      <vt:lpstr>Cwestiwn Question</vt:lpstr>
      <vt:lpstr>Neges allweddol Key message</vt:lpstr>
      <vt:lpstr>Crynodeb / Summary</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Alison Rees-Edwards</cp:lastModifiedBy>
  <cp:revision>15</cp:revision>
  <cp:lastPrinted>2023-09-06T07:03:10Z</cp:lastPrinted>
  <dcterms:created xsi:type="dcterms:W3CDTF">2021-03-10T12:10:47Z</dcterms:created>
  <dcterms:modified xsi:type="dcterms:W3CDTF">2026-09-17T11:26:01Z</dcterms:modified>
</cp:coreProperties>
</file>