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9" r:id="rId3"/>
    <p:sldId id="257" r:id="rId4"/>
    <p:sldId id="258" r:id="rId5"/>
    <p:sldId id="259" r:id="rId6"/>
    <p:sldId id="263" r:id="rId7"/>
    <p:sldId id="264" r:id="rId8"/>
    <p:sldId id="270" r:id="rId9"/>
    <p:sldId id="268" r:id="rId10"/>
    <p:sldId id="275" r:id="rId11"/>
    <p:sldId id="271" r:id="rId12"/>
    <p:sldId id="267" r:id="rId13"/>
    <p:sldId id="274" r:id="rId14"/>
    <p:sldId id="273"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2" autoAdjust="0"/>
    <p:restoredTop sz="94660"/>
  </p:normalViewPr>
  <p:slideViewPr>
    <p:cSldViewPr snapToGrid="0">
      <p:cViewPr varScale="1">
        <p:scale>
          <a:sx n="87" d="100"/>
          <a:sy n="87" d="100"/>
        </p:scale>
        <p:origin x="200" y="7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9D2DFB2F-3DBE-4AE2-9445-C40D3E1C7A9E}" type="datetimeFigureOut">
              <a:rPr lang="en-GB" smtClean="0"/>
              <a:t>03/03/2019</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6732DCE6-7044-4582-8EEE-FE4B320FB60B}" type="slidenum">
              <a:rPr lang="en-GB" smtClean="0"/>
              <a:t>‹#›</a:t>
            </a:fld>
            <a:endParaRPr lang="en-GB"/>
          </a:p>
        </p:txBody>
      </p:sp>
    </p:spTree>
    <p:extLst>
      <p:ext uri="{BB962C8B-B14F-4D97-AF65-F5344CB8AC3E}">
        <p14:creationId xmlns:p14="http://schemas.microsoft.com/office/powerpoint/2010/main" val="1099196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2DFB2F-3DBE-4AE2-9445-C40D3E1C7A9E}" type="datetimeFigureOut">
              <a:rPr lang="en-GB" smtClean="0"/>
              <a:t>03/03/2019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6732DCE6-7044-4582-8EEE-FE4B320FB60B}" type="slidenum">
              <a:rPr lang="en-GB" smtClean="0"/>
              <a:t>‹#›</a:t>
            </a:fld>
            <a:endParaRPr lang="en-GB"/>
          </a:p>
        </p:txBody>
      </p:sp>
    </p:spTree>
    <p:extLst>
      <p:ext uri="{BB962C8B-B14F-4D97-AF65-F5344CB8AC3E}">
        <p14:creationId xmlns:p14="http://schemas.microsoft.com/office/powerpoint/2010/main" val="2543672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9D2DFB2F-3DBE-4AE2-9445-C40D3E1C7A9E}" type="datetimeFigureOut">
              <a:rPr lang="en-GB" smtClean="0"/>
              <a:t>03/03/2019</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6732DCE6-7044-4582-8EEE-FE4B320FB60B}" type="slidenum">
              <a:rPr lang="en-GB" smtClean="0"/>
              <a:t>‹#›</a:t>
            </a:fld>
            <a:endParaRPr lang="en-GB"/>
          </a:p>
        </p:txBody>
      </p:sp>
    </p:spTree>
    <p:extLst>
      <p:ext uri="{BB962C8B-B14F-4D97-AF65-F5344CB8AC3E}">
        <p14:creationId xmlns:p14="http://schemas.microsoft.com/office/powerpoint/2010/main" val="2315670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2DFB2F-3DBE-4AE2-9445-C40D3E1C7A9E}" type="datetimeFigureOut">
              <a:rPr lang="en-GB" smtClean="0"/>
              <a:t>03/03/2019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32DCE6-7044-4582-8EEE-FE4B320FB60B}" type="slidenum">
              <a:rPr lang="en-GB" smtClean="0"/>
              <a:t>‹#›</a:t>
            </a:fld>
            <a:endParaRPr lang="en-GB"/>
          </a:p>
        </p:txBody>
      </p:sp>
    </p:spTree>
    <p:extLst>
      <p:ext uri="{BB962C8B-B14F-4D97-AF65-F5344CB8AC3E}">
        <p14:creationId xmlns:p14="http://schemas.microsoft.com/office/powerpoint/2010/main" val="101302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2DFB2F-3DBE-4AE2-9445-C40D3E1C7A9E}" type="datetimeFigureOut">
              <a:rPr lang="en-GB" smtClean="0"/>
              <a:t>03/03/2019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32DCE6-7044-4582-8EEE-FE4B320FB60B}" type="slidenum">
              <a:rPr lang="en-GB" smtClean="0"/>
              <a:t>‹#›</a:t>
            </a:fld>
            <a:endParaRPr lang="en-GB"/>
          </a:p>
        </p:txBody>
      </p:sp>
    </p:spTree>
    <p:extLst>
      <p:ext uri="{BB962C8B-B14F-4D97-AF65-F5344CB8AC3E}">
        <p14:creationId xmlns:p14="http://schemas.microsoft.com/office/powerpoint/2010/main" val="1389635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2DFB2F-3DBE-4AE2-9445-C40D3E1C7A9E}" type="datetimeFigureOut">
              <a:rPr lang="en-GB" smtClean="0"/>
              <a:t>03/03/2019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32DCE6-7044-4582-8EEE-FE4B320FB60B}" type="slidenum">
              <a:rPr lang="en-GB" smtClean="0"/>
              <a:t>‹#›</a:t>
            </a:fld>
            <a:endParaRPr lang="en-GB"/>
          </a:p>
        </p:txBody>
      </p:sp>
    </p:spTree>
    <p:extLst>
      <p:ext uri="{BB962C8B-B14F-4D97-AF65-F5344CB8AC3E}">
        <p14:creationId xmlns:p14="http://schemas.microsoft.com/office/powerpoint/2010/main" val="1805014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2DFB2F-3DBE-4AE2-9445-C40D3E1C7A9E}" type="datetimeFigureOut">
              <a:rPr lang="en-GB" smtClean="0"/>
              <a:t>03/03/2019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732DCE6-7044-4582-8EEE-FE4B320FB60B}" type="slidenum">
              <a:rPr lang="en-GB" smtClean="0"/>
              <a:t>‹#›</a:t>
            </a:fld>
            <a:endParaRPr lang="en-GB"/>
          </a:p>
        </p:txBody>
      </p:sp>
    </p:spTree>
    <p:extLst>
      <p:ext uri="{BB962C8B-B14F-4D97-AF65-F5344CB8AC3E}">
        <p14:creationId xmlns:p14="http://schemas.microsoft.com/office/powerpoint/2010/main" val="824338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9D2DFB2F-3DBE-4AE2-9445-C40D3E1C7A9E}" type="datetimeFigureOut">
              <a:rPr lang="en-GB" smtClean="0"/>
              <a:t>03/03/2019</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6732DCE6-7044-4582-8EEE-FE4B320FB60B}" type="slidenum">
              <a:rPr lang="en-GB" smtClean="0"/>
              <a:t>‹#›</a:t>
            </a:fld>
            <a:endParaRPr lang="en-GB"/>
          </a:p>
        </p:txBody>
      </p:sp>
    </p:spTree>
    <p:extLst>
      <p:ext uri="{BB962C8B-B14F-4D97-AF65-F5344CB8AC3E}">
        <p14:creationId xmlns:p14="http://schemas.microsoft.com/office/powerpoint/2010/main" val="1680744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2DFB2F-3DBE-4AE2-9445-C40D3E1C7A9E}" type="datetimeFigureOut">
              <a:rPr lang="en-GB" smtClean="0"/>
              <a:t>03/03/2019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32DCE6-7044-4582-8EEE-FE4B320FB60B}" type="slidenum">
              <a:rPr lang="en-GB" smtClean="0"/>
              <a:t>‹#›</a:t>
            </a:fld>
            <a:endParaRPr lang="en-GB"/>
          </a:p>
        </p:txBody>
      </p:sp>
    </p:spTree>
    <p:extLst>
      <p:ext uri="{BB962C8B-B14F-4D97-AF65-F5344CB8AC3E}">
        <p14:creationId xmlns:p14="http://schemas.microsoft.com/office/powerpoint/2010/main" val="336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2DFB2F-3DBE-4AE2-9445-C40D3E1C7A9E}" type="datetimeFigureOut">
              <a:rPr lang="en-GB" smtClean="0"/>
              <a:t>03/03/2019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32DCE6-7044-4582-8EEE-FE4B320FB60B}" type="slidenum">
              <a:rPr lang="en-GB" smtClean="0"/>
              <a:t>‹#›</a:t>
            </a:fld>
            <a:endParaRPr lang="en-GB"/>
          </a:p>
        </p:txBody>
      </p:sp>
    </p:spTree>
    <p:extLst>
      <p:ext uri="{BB962C8B-B14F-4D97-AF65-F5344CB8AC3E}">
        <p14:creationId xmlns:p14="http://schemas.microsoft.com/office/powerpoint/2010/main" val="694353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9D2DFB2F-3DBE-4AE2-9445-C40D3E1C7A9E}" type="datetimeFigureOut">
              <a:rPr lang="en-GB" smtClean="0"/>
              <a:t>03/03/2019</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6732DCE6-7044-4582-8EEE-FE4B320FB60B}" type="slidenum">
              <a:rPr lang="en-GB" smtClean="0"/>
              <a:t>‹#›</a:t>
            </a:fld>
            <a:endParaRPr lang="en-GB"/>
          </a:p>
        </p:txBody>
      </p:sp>
    </p:spTree>
    <p:extLst>
      <p:ext uri="{BB962C8B-B14F-4D97-AF65-F5344CB8AC3E}">
        <p14:creationId xmlns:p14="http://schemas.microsoft.com/office/powerpoint/2010/main" val="3012802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9D2DFB2F-3DBE-4AE2-9445-C40D3E1C7A9E}" type="datetimeFigureOut">
              <a:rPr lang="en-GB" smtClean="0"/>
              <a:t>03/03/2019</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6732DCE6-7044-4582-8EEE-FE4B320FB60B}"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564436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4.tiff"/><Relationship Id="rId2" Type="http://schemas.openxmlformats.org/officeDocument/2006/relationships/hyperlink" Target="mailto:1503200@student.uwtsd.ac.uk" TargetMode="External"/><Relationship Id="rId1" Type="http://schemas.openxmlformats.org/officeDocument/2006/relationships/slideLayout" Target="../slideLayouts/slideLayout1.xml"/><Relationship Id="rId6" Type="http://schemas.openxmlformats.org/officeDocument/2006/relationships/image" Target="../media/image3.tiff"/><Relationship Id="rId5" Type="http://schemas.openxmlformats.org/officeDocument/2006/relationships/image" Target="../media/image2.tiff"/><Relationship Id="rId4" Type="http://schemas.openxmlformats.org/officeDocument/2006/relationships/hyperlink" Target="https://richmondvillage.ca/home/programs/advocacy/"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hyperlink" Target="http://www.qualityadvocacy.org.uk/wp-content/uploads/2014/03/Code-of-Practice.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hyperlink" Target="https://www.youtube.com/watch?v=Xqf1lj0Jdco" TargetMode="Externa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12.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hyperlink" Target="https://www.youtube.com/watch?v=9gKie7qSimc"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5.tiff"/><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15.xml.rels><?xml version="1.0" encoding="UTF-8" standalone="yes"?>
<Relationships xmlns="http://schemas.openxmlformats.org/package/2006/relationships"><Relationship Id="rId3" Type="http://schemas.openxmlformats.org/officeDocument/2006/relationships/hyperlink" Target="http://www.csp.org.uk/publications/code-members-professional-values-behaviour" TargetMode="External"/><Relationship Id="rId2" Type="http://schemas.openxmlformats.org/officeDocument/2006/relationships/hyperlink" Target="http://www.qualityadvocacy.org.uk/wp-content/uploads/2014/03/Code-of-Practice.pdf" TargetMode="External"/><Relationship Id="rId1" Type="http://schemas.openxmlformats.org/officeDocument/2006/relationships/slideLayout" Target="../slideLayouts/slideLayout7.xml"/><Relationship Id="rId4" Type="http://schemas.openxmlformats.org/officeDocument/2006/relationships/image" Target="../media/image6.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a:extLst>
              <a:ext uri="{FF2B5EF4-FFF2-40B4-BE49-F238E27FC236}">
                <a16:creationId xmlns:a16="http://schemas.microsoft.com/office/drawing/2014/main" id="{16D85525-3C03-D449-A3F5-427C8E75210D}"/>
              </a:ext>
            </a:extLst>
          </p:cNvPr>
          <p:cNvSpPr>
            <a:spLocks noGrp="1"/>
          </p:cNvSpPr>
          <p:nvPr>
            <p:ph type="subTitle" idx="1"/>
          </p:nvPr>
        </p:nvSpPr>
        <p:spPr>
          <a:xfrm>
            <a:off x="492704" y="3461464"/>
            <a:ext cx="10993546" cy="2806601"/>
          </a:xfrm>
        </p:spPr>
        <p:txBody>
          <a:bodyPr>
            <a:normAutofit/>
          </a:bodyPr>
          <a:lstStyle/>
          <a:p>
            <a:r>
              <a:rPr lang="en-US" sz="2400" dirty="0">
                <a:solidFill>
                  <a:schemeClr val="bg1"/>
                </a:solidFill>
                <a:latin typeface="Calibri" panose="020F0502020204030204" pitchFamily="34" charset="0"/>
                <a:cs typeface="Calibri" panose="020F0502020204030204" pitchFamily="34" charset="0"/>
              </a:rPr>
              <a:t>Welcome to ECay5002</a:t>
            </a:r>
            <a:br>
              <a:rPr lang="en-US" sz="2400" dirty="0">
                <a:solidFill>
                  <a:schemeClr val="bg1"/>
                </a:solidFill>
                <a:latin typeface="Calibri" panose="020F0502020204030204" pitchFamily="34" charset="0"/>
                <a:cs typeface="Calibri" panose="020F0502020204030204" pitchFamily="34" charset="0"/>
              </a:rPr>
            </a:br>
            <a:r>
              <a:rPr lang="en-US" sz="2400" dirty="0">
                <a:solidFill>
                  <a:schemeClr val="bg1"/>
                </a:solidFill>
                <a:latin typeface="Calibri" panose="020F0502020204030204" pitchFamily="34" charset="0"/>
                <a:cs typeface="Calibri" panose="020F0502020204030204" pitchFamily="34" charset="0"/>
              </a:rPr>
              <a:t>professional Practice in advocacy.</a:t>
            </a:r>
            <a:br>
              <a:rPr lang="en-US" sz="2400" dirty="0">
                <a:solidFill>
                  <a:schemeClr val="bg1"/>
                </a:solidFill>
                <a:latin typeface="Calibri" panose="020F0502020204030204" pitchFamily="34" charset="0"/>
                <a:cs typeface="Calibri" panose="020F0502020204030204" pitchFamily="34" charset="0"/>
              </a:rPr>
            </a:br>
            <a:br>
              <a:rPr lang="en-US" sz="2400" dirty="0">
                <a:solidFill>
                  <a:schemeClr val="bg1"/>
                </a:solidFill>
                <a:latin typeface="Calibri" panose="020F0502020204030204" pitchFamily="34" charset="0"/>
                <a:cs typeface="Calibri" panose="020F0502020204030204" pitchFamily="34" charset="0"/>
              </a:rPr>
            </a:br>
            <a:r>
              <a:rPr lang="en-US" sz="2400" dirty="0">
                <a:solidFill>
                  <a:schemeClr val="bg1"/>
                </a:solidFill>
                <a:latin typeface="Calibri" panose="020F0502020204030204" pitchFamily="34" charset="0"/>
                <a:cs typeface="Calibri" panose="020F0502020204030204" pitchFamily="34" charset="0"/>
              </a:rPr>
              <a:t>Savannah Lowndes </a:t>
            </a:r>
            <a:r>
              <a:rPr lang="en-US" sz="2400" dirty="0">
                <a:solidFill>
                  <a:srgbClr val="0070C0"/>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1503200@student.uwtsd.ac.uk</a:t>
            </a:r>
            <a:br>
              <a:rPr lang="en-US" sz="2400" dirty="0">
                <a:solidFill>
                  <a:schemeClr val="bg1"/>
                </a:solidFill>
                <a:latin typeface="Calibri" panose="020F0502020204030204" pitchFamily="34" charset="0"/>
                <a:cs typeface="Calibri" panose="020F0502020204030204" pitchFamily="34" charset="0"/>
              </a:rPr>
            </a:br>
            <a:r>
              <a:rPr lang="en-US" sz="2400" dirty="0">
                <a:solidFill>
                  <a:schemeClr val="bg1"/>
                </a:solidFill>
                <a:latin typeface="Calibri" panose="020F0502020204030204" pitchFamily="34" charset="0"/>
                <a:cs typeface="Calibri" panose="020F0502020204030204" pitchFamily="34" charset="0"/>
              </a:rPr>
              <a:t>PHILLIP MORGAN </a:t>
            </a:r>
            <a:r>
              <a:rPr lang="en-US" sz="2400" dirty="0" err="1">
                <a:solidFill>
                  <a:srgbClr val="0070C0"/>
                </a:solidFill>
                <a:latin typeface="Calibri" panose="020F0502020204030204" pitchFamily="34" charset="0"/>
                <a:cs typeface="Calibri" panose="020F0502020204030204" pitchFamily="34" charset="0"/>
              </a:rPr>
              <a:t>p.morgan@uwtsd.ac.uk</a:t>
            </a:r>
            <a:endParaRPr lang="en-US" sz="2400" dirty="0"/>
          </a:p>
        </p:txBody>
      </p:sp>
      <p:sp>
        <p:nvSpPr>
          <p:cNvPr id="21" name="Rectangle 20">
            <a:extLst>
              <a:ext uri="{FF2B5EF4-FFF2-40B4-BE49-F238E27FC236}">
                <a16:creationId xmlns:a16="http://schemas.microsoft.com/office/drawing/2014/main" id="{3B6334CE-9275-D145-9ED2-828883FFEE7A}"/>
              </a:ext>
            </a:extLst>
          </p:cNvPr>
          <p:cNvSpPr/>
          <p:nvPr/>
        </p:nvSpPr>
        <p:spPr>
          <a:xfrm>
            <a:off x="492704" y="703649"/>
            <a:ext cx="2508350" cy="199755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4466797D-A488-0B41-A5DE-7905CB5663A1}"/>
              </a:ext>
            </a:extLst>
          </p:cNvPr>
          <p:cNvSpPr/>
          <p:nvPr/>
        </p:nvSpPr>
        <p:spPr>
          <a:xfrm>
            <a:off x="3144983" y="718558"/>
            <a:ext cx="1404730" cy="3959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B6E180D-A3B6-A447-8E02-8C013FB293DB}"/>
              </a:ext>
            </a:extLst>
          </p:cNvPr>
          <p:cNvSpPr/>
          <p:nvPr/>
        </p:nvSpPr>
        <p:spPr>
          <a:xfrm>
            <a:off x="4806188" y="732026"/>
            <a:ext cx="483509" cy="199755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BF9FE1B-B57F-634F-8C48-D570A3E73232}"/>
              </a:ext>
            </a:extLst>
          </p:cNvPr>
          <p:cNvSpPr/>
          <p:nvPr/>
        </p:nvSpPr>
        <p:spPr>
          <a:xfrm rot="10800000">
            <a:off x="3144983" y="1277450"/>
            <a:ext cx="1404730" cy="1408226"/>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508DFB9-4140-1D45-8A26-5F44BEED4C5F}"/>
              </a:ext>
            </a:extLst>
          </p:cNvPr>
          <p:cNvSpPr/>
          <p:nvPr/>
        </p:nvSpPr>
        <p:spPr>
          <a:xfrm>
            <a:off x="5529072" y="1236542"/>
            <a:ext cx="1670866" cy="14930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3959F60-5351-F74B-8D34-10EE1989B419}"/>
              </a:ext>
            </a:extLst>
          </p:cNvPr>
          <p:cNvSpPr/>
          <p:nvPr/>
        </p:nvSpPr>
        <p:spPr>
          <a:xfrm>
            <a:off x="9075256" y="717836"/>
            <a:ext cx="451933" cy="2025929"/>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7FE72A9-64A4-4E45-B572-71872EF2C45C}"/>
              </a:ext>
            </a:extLst>
          </p:cNvPr>
          <p:cNvSpPr/>
          <p:nvPr/>
        </p:nvSpPr>
        <p:spPr>
          <a:xfrm>
            <a:off x="5548029" y="718557"/>
            <a:ext cx="1704750" cy="3959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D0E362C9-6029-C248-8169-50A5A21094D5}"/>
              </a:ext>
            </a:extLst>
          </p:cNvPr>
          <p:cNvSpPr/>
          <p:nvPr/>
        </p:nvSpPr>
        <p:spPr>
          <a:xfrm>
            <a:off x="7404506" y="724303"/>
            <a:ext cx="1546815" cy="19975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10D007B-2E08-4448-B51F-1A330604094A}"/>
              </a:ext>
            </a:extLst>
          </p:cNvPr>
          <p:cNvSpPr/>
          <p:nvPr/>
        </p:nvSpPr>
        <p:spPr>
          <a:xfrm>
            <a:off x="9671503" y="703647"/>
            <a:ext cx="2112526" cy="2018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descr="Advocacy | The Richmond Village Association Inc.">
            <a:extLst>
              <a:ext uri="{FF2B5EF4-FFF2-40B4-BE49-F238E27FC236}">
                <a16:creationId xmlns:a16="http://schemas.microsoft.com/office/drawing/2014/main" id="{FA566DCD-98C1-CB4E-BD14-E44FF51D3AF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6081" y="775600"/>
            <a:ext cx="2361595" cy="1853648"/>
          </a:xfrm>
          <a:prstGeom prst="rect">
            <a:avLst/>
          </a:prstGeom>
          <a:solidFill>
            <a:schemeClr val="bg2">
              <a:alpha val="64000"/>
            </a:schemeClr>
          </a:solidFill>
        </p:spPr>
      </p:pic>
      <p:pic>
        <p:nvPicPr>
          <p:cNvPr id="31" name="Picture 30">
            <a:extLst>
              <a:ext uri="{FF2B5EF4-FFF2-40B4-BE49-F238E27FC236}">
                <a16:creationId xmlns:a16="http://schemas.microsoft.com/office/drawing/2014/main" id="{9AD79844-2442-5041-A3B0-FEE2BB022B7A}"/>
              </a:ext>
            </a:extLst>
          </p:cNvPr>
          <p:cNvPicPr>
            <a:picLocks noChangeAspect="1"/>
          </p:cNvPicPr>
          <p:nvPr/>
        </p:nvPicPr>
        <p:blipFill>
          <a:blip r:embed="rId5"/>
          <a:stretch>
            <a:fillRect/>
          </a:stretch>
        </p:blipFill>
        <p:spPr>
          <a:xfrm>
            <a:off x="9785521" y="819191"/>
            <a:ext cx="1740176" cy="1740176"/>
          </a:xfrm>
          <a:prstGeom prst="rect">
            <a:avLst/>
          </a:prstGeom>
        </p:spPr>
      </p:pic>
      <p:pic>
        <p:nvPicPr>
          <p:cNvPr id="32" name="Picture 31">
            <a:extLst>
              <a:ext uri="{FF2B5EF4-FFF2-40B4-BE49-F238E27FC236}">
                <a16:creationId xmlns:a16="http://schemas.microsoft.com/office/drawing/2014/main" id="{804808ED-0B48-5241-82BF-67271D829052}"/>
              </a:ext>
            </a:extLst>
          </p:cNvPr>
          <p:cNvPicPr>
            <a:picLocks noChangeAspect="1"/>
          </p:cNvPicPr>
          <p:nvPr/>
        </p:nvPicPr>
        <p:blipFill>
          <a:blip r:embed="rId6"/>
          <a:stretch>
            <a:fillRect/>
          </a:stretch>
        </p:blipFill>
        <p:spPr>
          <a:xfrm>
            <a:off x="5666576" y="1329528"/>
            <a:ext cx="1395857" cy="1304070"/>
          </a:xfrm>
          <a:prstGeom prst="rect">
            <a:avLst/>
          </a:prstGeom>
        </p:spPr>
      </p:pic>
      <p:pic>
        <p:nvPicPr>
          <p:cNvPr id="33" name="Picture 32">
            <a:extLst>
              <a:ext uri="{FF2B5EF4-FFF2-40B4-BE49-F238E27FC236}">
                <a16:creationId xmlns:a16="http://schemas.microsoft.com/office/drawing/2014/main" id="{7A899B13-561B-C54A-9B39-CB7E17DEA6BE}"/>
              </a:ext>
            </a:extLst>
          </p:cNvPr>
          <p:cNvPicPr>
            <a:picLocks noChangeAspect="1"/>
          </p:cNvPicPr>
          <p:nvPr/>
        </p:nvPicPr>
        <p:blipFill>
          <a:blip r:embed="rId7"/>
          <a:stretch>
            <a:fillRect/>
          </a:stretch>
        </p:blipFill>
        <p:spPr>
          <a:xfrm>
            <a:off x="7491871" y="832029"/>
            <a:ext cx="1335709" cy="1682993"/>
          </a:xfrm>
          <a:prstGeom prst="rect">
            <a:avLst/>
          </a:prstGeom>
        </p:spPr>
      </p:pic>
    </p:spTree>
    <p:extLst>
      <p:ext uri="{BB962C8B-B14F-4D97-AF65-F5344CB8AC3E}">
        <p14:creationId xmlns:p14="http://schemas.microsoft.com/office/powerpoint/2010/main" val="5627360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BEE89-FB84-BA4A-8F2E-47568A8CDA91}"/>
              </a:ext>
            </a:extLst>
          </p:cNvPr>
          <p:cNvSpPr>
            <a:spLocks noGrp="1"/>
          </p:cNvSpPr>
          <p:nvPr>
            <p:ph type="title"/>
          </p:nvPr>
        </p:nvSpPr>
        <p:spPr/>
        <p:txBody>
          <a:bodyPr/>
          <a:lstStyle/>
          <a:p>
            <a:r>
              <a:rPr lang="en-US" dirty="0"/>
              <a:t>Recap of previous lesson?</a:t>
            </a:r>
          </a:p>
        </p:txBody>
      </p:sp>
      <p:sp>
        <p:nvSpPr>
          <p:cNvPr id="3" name="Content Placeholder 2">
            <a:extLst>
              <a:ext uri="{FF2B5EF4-FFF2-40B4-BE49-F238E27FC236}">
                <a16:creationId xmlns:a16="http://schemas.microsoft.com/office/drawing/2014/main" id="{04759A1D-7BD4-6E41-9669-9DBA1DC81695}"/>
              </a:ext>
            </a:extLst>
          </p:cNvPr>
          <p:cNvSpPr>
            <a:spLocks noGrp="1"/>
          </p:cNvSpPr>
          <p:nvPr>
            <p:ph idx="1"/>
          </p:nvPr>
        </p:nvSpPr>
        <p:spPr>
          <a:xfrm>
            <a:off x="448457" y="1285831"/>
            <a:ext cx="11029615" cy="3678303"/>
          </a:xfrm>
        </p:spPr>
        <p:txBody>
          <a:bodyPr/>
          <a:lstStyle/>
          <a:p>
            <a:r>
              <a:rPr lang="en-US" sz="2400" dirty="0">
                <a:cs typeface="Times New Roman" panose="02020603050405020304" pitchFamily="18" charset="0"/>
              </a:rPr>
              <a:t>Recap of previous lesson:</a:t>
            </a:r>
          </a:p>
          <a:p>
            <a:endParaRPr lang="en-US" sz="2400" dirty="0">
              <a:cs typeface="Times New Roman" panose="02020603050405020304" pitchFamily="18" charset="0"/>
            </a:endParaRPr>
          </a:p>
          <a:p>
            <a:r>
              <a:rPr lang="en-US" sz="2400" dirty="0">
                <a:cs typeface="Times New Roman" panose="02020603050405020304" pitchFamily="18" charset="0"/>
              </a:rPr>
              <a:t>Please feedback in groups what we accomplished last lesson?</a:t>
            </a:r>
          </a:p>
          <a:p>
            <a:endParaRPr lang="en-US" dirty="0"/>
          </a:p>
        </p:txBody>
      </p:sp>
      <p:pic>
        <p:nvPicPr>
          <p:cNvPr id="4" name="Picture 3">
            <a:extLst>
              <a:ext uri="{FF2B5EF4-FFF2-40B4-BE49-F238E27FC236}">
                <a16:creationId xmlns:a16="http://schemas.microsoft.com/office/drawing/2014/main" id="{F2AB6DB8-30CC-7749-A2F5-DD10A8B9D107}"/>
              </a:ext>
            </a:extLst>
          </p:cNvPr>
          <p:cNvPicPr>
            <a:picLocks noChangeAspect="1"/>
          </p:cNvPicPr>
          <p:nvPr/>
        </p:nvPicPr>
        <p:blipFill>
          <a:blip r:embed="rId2"/>
          <a:stretch>
            <a:fillRect/>
          </a:stretch>
        </p:blipFill>
        <p:spPr>
          <a:xfrm>
            <a:off x="7255988" y="4354290"/>
            <a:ext cx="2385723" cy="2385723"/>
          </a:xfrm>
          <a:prstGeom prst="rect">
            <a:avLst/>
          </a:prstGeom>
        </p:spPr>
      </p:pic>
      <p:pic>
        <p:nvPicPr>
          <p:cNvPr id="5" name="Picture 4">
            <a:extLst>
              <a:ext uri="{FF2B5EF4-FFF2-40B4-BE49-F238E27FC236}">
                <a16:creationId xmlns:a16="http://schemas.microsoft.com/office/drawing/2014/main" id="{C3FAFCD3-B1AB-634B-A2DE-7226F3F532C2}"/>
              </a:ext>
            </a:extLst>
          </p:cNvPr>
          <p:cNvPicPr>
            <a:picLocks noChangeAspect="1"/>
          </p:cNvPicPr>
          <p:nvPr/>
        </p:nvPicPr>
        <p:blipFill>
          <a:blip r:embed="rId3"/>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2957323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Taking responsibility for your actions</a:t>
            </a:r>
          </a:p>
        </p:txBody>
      </p:sp>
      <p:sp>
        <p:nvSpPr>
          <p:cNvPr id="3" name="Content Placeholder 2"/>
          <p:cNvSpPr>
            <a:spLocks noGrp="1"/>
          </p:cNvSpPr>
          <p:nvPr>
            <p:ph idx="1"/>
          </p:nvPr>
        </p:nvSpPr>
        <p:spPr/>
        <p:txBody>
          <a:bodyPr/>
          <a:lstStyle/>
          <a:p>
            <a:r>
              <a:rPr lang="en-GB" dirty="0"/>
              <a:t>Demonstrate appropriate professional autonomy and accountability.</a:t>
            </a:r>
          </a:p>
          <a:p>
            <a:endParaRPr lang="en-GB" dirty="0"/>
          </a:p>
          <a:p>
            <a:r>
              <a:rPr lang="en-GB" dirty="0"/>
              <a:t>Act within their individual scope of practice.</a:t>
            </a:r>
          </a:p>
          <a:p>
            <a:endParaRPr lang="en-GB" dirty="0"/>
          </a:p>
          <a:p>
            <a:r>
              <a:rPr lang="en-GB" dirty="0"/>
              <a:t>Make informed decisions.</a:t>
            </a:r>
          </a:p>
          <a:p>
            <a:endParaRPr lang="en-GB" dirty="0"/>
          </a:p>
        </p:txBody>
      </p:sp>
      <p:sp>
        <p:nvSpPr>
          <p:cNvPr id="5" name="TextBox 4"/>
          <p:cNvSpPr txBox="1"/>
          <p:nvPr/>
        </p:nvSpPr>
        <p:spPr>
          <a:xfrm>
            <a:off x="9318435" y="6488668"/>
            <a:ext cx="4373451" cy="276999"/>
          </a:xfrm>
          <a:prstGeom prst="rect">
            <a:avLst/>
          </a:prstGeom>
          <a:noFill/>
        </p:spPr>
        <p:txBody>
          <a:bodyPr wrap="square" rtlCol="0">
            <a:spAutoFit/>
          </a:bodyPr>
          <a:lstStyle/>
          <a:p>
            <a:r>
              <a:rPr lang="en-GB" sz="1200" dirty="0"/>
              <a:t>(Chartered Society of Physiotherapy, 2017).</a:t>
            </a:r>
          </a:p>
        </p:txBody>
      </p:sp>
      <p:pic>
        <p:nvPicPr>
          <p:cNvPr id="6" name="Picture 5">
            <a:extLst>
              <a:ext uri="{FF2B5EF4-FFF2-40B4-BE49-F238E27FC236}">
                <a16:creationId xmlns:a16="http://schemas.microsoft.com/office/drawing/2014/main" id="{7D01155D-933A-D84D-A903-40DD23AC1D01}"/>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804295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Behaving ethically</a:t>
            </a:r>
          </a:p>
        </p:txBody>
      </p:sp>
      <p:sp>
        <p:nvSpPr>
          <p:cNvPr id="3" name="Content Placeholder 2"/>
          <p:cNvSpPr>
            <a:spLocks noGrp="1"/>
          </p:cNvSpPr>
          <p:nvPr>
            <p:ph idx="1"/>
          </p:nvPr>
        </p:nvSpPr>
        <p:spPr/>
        <p:txBody>
          <a:bodyPr/>
          <a:lstStyle/>
          <a:p>
            <a:r>
              <a:rPr lang="en-GB" dirty="0"/>
              <a:t>Adhere to legal, regulatory and ethical requirements.</a:t>
            </a:r>
          </a:p>
          <a:p>
            <a:endParaRPr lang="en-GB" dirty="0"/>
          </a:p>
          <a:p>
            <a:r>
              <a:rPr lang="en-GB" dirty="0"/>
              <a:t>Act with integrity, honesty and openness.</a:t>
            </a:r>
          </a:p>
          <a:p>
            <a:endParaRPr lang="en-GB" dirty="0"/>
          </a:p>
          <a:p>
            <a:r>
              <a:rPr lang="en-GB" dirty="0"/>
              <a:t>Engage with relevant professional and social contexts.</a:t>
            </a:r>
          </a:p>
          <a:p>
            <a:pPr marL="0" indent="0">
              <a:buNone/>
            </a:pPr>
            <a:endParaRPr lang="en-GB" dirty="0"/>
          </a:p>
        </p:txBody>
      </p:sp>
      <p:sp>
        <p:nvSpPr>
          <p:cNvPr id="4" name="Rectangle 3"/>
          <p:cNvSpPr/>
          <p:nvPr/>
        </p:nvSpPr>
        <p:spPr>
          <a:xfrm>
            <a:off x="9302939" y="6581001"/>
            <a:ext cx="2889061" cy="276999"/>
          </a:xfrm>
          <a:prstGeom prst="rect">
            <a:avLst/>
          </a:prstGeom>
        </p:spPr>
        <p:txBody>
          <a:bodyPr wrap="none">
            <a:spAutoFit/>
          </a:bodyPr>
          <a:lstStyle/>
          <a:p>
            <a:r>
              <a:rPr lang="en-GB" sz="1200" dirty="0"/>
              <a:t>(Chartered Society of Physiotherapy, 2017).</a:t>
            </a:r>
          </a:p>
        </p:txBody>
      </p:sp>
      <p:pic>
        <p:nvPicPr>
          <p:cNvPr id="5" name="Picture 4">
            <a:extLst>
              <a:ext uri="{FF2B5EF4-FFF2-40B4-BE49-F238E27FC236}">
                <a16:creationId xmlns:a16="http://schemas.microsoft.com/office/drawing/2014/main" id="{874504E9-DDAC-E543-BCE1-56625C0DE060}"/>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11027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Delivering an effective service</a:t>
            </a:r>
          </a:p>
        </p:txBody>
      </p:sp>
      <p:sp>
        <p:nvSpPr>
          <p:cNvPr id="3" name="Content Placeholder 2"/>
          <p:cNvSpPr>
            <a:spLocks noGrp="1"/>
          </p:cNvSpPr>
          <p:nvPr>
            <p:ph idx="1"/>
          </p:nvPr>
        </p:nvSpPr>
        <p:spPr/>
        <p:txBody>
          <a:bodyPr/>
          <a:lstStyle/>
          <a:p>
            <a:r>
              <a:rPr lang="en-GB" dirty="0"/>
              <a:t>Put the needs of service users at the centre of their decision-making</a:t>
            </a:r>
          </a:p>
          <a:p>
            <a:endParaRPr lang="en-GB" dirty="0"/>
          </a:p>
          <a:p>
            <a:r>
              <a:rPr lang="en-GB" dirty="0"/>
              <a:t>Respect and support individuals’ autonomy</a:t>
            </a:r>
          </a:p>
          <a:p>
            <a:endParaRPr lang="en-GB" dirty="0"/>
          </a:p>
          <a:p>
            <a:r>
              <a:rPr lang="en-GB" dirty="0"/>
              <a:t>Communicate effectively</a:t>
            </a:r>
          </a:p>
          <a:p>
            <a:endParaRPr lang="en-GB" dirty="0"/>
          </a:p>
          <a:p>
            <a:r>
              <a:rPr lang="en-GB" dirty="0"/>
              <a:t>Work effectively with others.</a:t>
            </a:r>
          </a:p>
          <a:p>
            <a:endParaRPr lang="en-GB" dirty="0"/>
          </a:p>
        </p:txBody>
      </p:sp>
      <p:sp>
        <p:nvSpPr>
          <p:cNvPr id="4" name="Rectangle 3"/>
          <p:cNvSpPr/>
          <p:nvPr/>
        </p:nvSpPr>
        <p:spPr>
          <a:xfrm>
            <a:off x="9302939" y="6581001"/>
            <a:ext cx="2889061" cy="276999"/>
          </a:xfrm>
          <a:prstGeom prst="rect">
            <a:avLst/>
          </a:prstGeom>
        </p:spPr>
        <p:txBody>
          <a:bodyPr wrap="none">
            <a:spAutoFit/>
          </a:bodyPr>
          <a:lstStyle/>
          <a:p>
            <a:r>
              <a:rPr lang="en-GB" sz="1200" dirty="0"/>
              <a:t>(Chartered Society of Physiotherapy, 2017).</a:t>
            </a:r>
          </a:p>
        </p:txBody>
      </p:sp>
      <p:pic>
        <p:nvPicPr>
          <p:cNvPr id="5" name="Picture 4">
            <a:extLst>
              <a:ext uri="{FF2B5EF4-FFF2-40B4-BE49-F238E27FC236}">
                <a16:creationId xmlns:a16="http://schemas.microsoft.com/office/drawing/2014/main" id="{627D2FC9-B063-8244-934D-BE7AF15F1077}"/>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25549546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Advocacy Code of Practice</a:t>
            </a:r>
          </a:p>
        </p:txBody>
      </p:sp>
      <p:sp>
        <p:nvSpPr>
          <p:cNvPr id="3" name="Content Placeholder 2"/>
          <p:cNvSpPr>
            <a:spLocks noGrp="1"/>
          </p:cNvSpPr>
          <p:nvPr>
            <p:ph idx="1"/>
          </p:nvPr>
        </p:nvSpPr>
        <p:spPr/>
        <p:txBody>
          <a:bodyPr/>
          <a:lstStyle/>
          <a:p>
            <a:r>
              <a:rPr lang="en-GB" dirty="0"/>
              <a:t>Builds on the Advocacy Charter of 2002</a:t>
            </a:r>
          </a:p>
          <a:p>
            <a:pPr lvl="1"/>
            <a:r>
              <a:rPr lang="en-GB" dirty="0"/>
              <a:t>Explains what Advocacy is</a:t>
            </a:r>
          </a:p>
          <a:p>
            <a:pPr lvl="1"/>
            <a:r>
              <a:rPr lang="en-GB" dirty="0"/>
              <a:t>Outlines Key advocacy principles</a:t>
            </a:r>
          </a:p>
          <a:p>
            <a:pPr lvl="1"/>
            <a:r>
              <a:rPr lang="en-GB" dirty="0"/>
              <a:t>Describes a ‘common vision’ (Effective Advocacy) </a:t>
            </a:r>
          </a:p>
          <a:p>
            <a:pPr lvl="1"/>
            <a:endParaRPr lang="en-GB" dirty="0"/>
          </a:p>
          <a:p>
            <a:r>
              <a:rPr lang="en-GB" dirty="0"/>
              <a:t>Useful link: </a:t>
            </a:r>
          </a:p>
          <a:p>
            <a:r>
              <a:rPr lang="en-GB" u="sng" dirty="0">
                <a:hlinkClick r:id="rId2"/>
              </a:rPr>
              <a:t>http://www.qualityadvocacy.org.uk/wp-content/uploads/2014/03/Code-of-Practice.pdf</a:t>
            </a:r>
            <a:r>
              <a:rPr lang="en-GB" u="sng" dirty="0"/>
              <a:t> </a:t>
            </a:r>
          </a:p>
        </p:txBody>
      </p:sp>
      <p:sp>
        <p:nvSpPr>
          <p:cNvPr id="4" name="TextBox 3"/>
          <p:cNvSpPr txBox="1"/>
          <p:nvPr/>
        </p:nvSpPr>
        <p:spPr>
          <a:xfrm>
            <a:off x="9596880" y="6559861"/>
            <a:ext cx="4378817" cy="276999"/>
          </a:xfrm>
          <a:prstGeom prst="rect">
            <a:avLst/>
          </a:prstGeom>
          <a:noFill/>
        </p:spPr>
        <p:txBody>
          <a:bodyPr wrap="square" rtlCol="0">
            <a:spAutoFit/>
          </a:bodyPr>
          <a:lstStyle/>
          <a:p>
            <a:r>
              <a:rPr lang="en-GB" sz="1200" dirty="0"/>
              <a:t>(Advocacy Code of Practice, 2014).</a:t>
            </a:r>
          </a:p>
        </p:txBody>
      </p:sp>
      <p:pic>
        <p:nvPicPr>
          <p:cNvPr id="5" name="Picture 4">
            <a:extLst>
              <a:ext uri="{FF2B5EF4-FFF2-40B4-BE49-F238E27FC236}">
                <a16:creationId xmlns:a16="http://schemas.microsoft.com/office/drawing/2014/main" id="{41E59EB1-C6CA-3A47-872D-5A91E0629065}"/>
              </a:ext>
            </a:extLst>
          </p:cNvPr>
          <p:cNvPicPr>
            <a:picLocks noChangeAspect="1"/>
          </p:cNvPicPr>
          <p:nvPr/>
        </p:nvPicPr>
        <p:blipFill>
          <a:blip r:embed="rId3"/>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3431338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Guidelines</a:t>
            </a:r>
          </a:p>
        </p:txBody>
      </p:sp>
      <p:sp>
        <p:nvSpPr>
          <p:cNvPr id="3" name="Content Placeholder 2"/>
          <p:cNvSpPr>
            <a:spLocks noGrp="1"/>
          </p:cNvSpPr>
          <p:nvPr>
            <p:ph idx="1"/>
          </p:nvPr>
        </p:nvSpPr>
        <p:spPr>
          <a:xfrm>
            <a:off x="581192" y="2180496"/>
            <a:ext cx="11525927" cy="4677504"/>
          </a:xfrm>
        </p:spPr>
        <p:txBody>
          <a:bodyPr>
            <a:normAutofit lnSpcReduction="10000"/>
          </a:bodyPr>
          <a:lstStyle/>
          <a:p>
            <a:r>
              <a:rPr lang="en-GB" dirty="0"/>
              <a:t>For Managers, Advocates &amp; Commissioners of advocacy services.</a:t>
            </a:r>
          </a:p>
          <a:p>
            <a:r>
              <a:rPr lang="en-GB" dirty="0"/>
              <a:t>Aimed at providing:</a:t>
            </a:r>
          </a:p>
          <a:p>
            <a:pPr lvl="1"/>
            <a:r>
              <a:rPr lang="en-GB" dirty="0"/>
              <a:t>clarity</a:t>
            </a:r>
          </a:p>
          <a:p>
            <a:pPr lvl="1"/>
            <a:r>
              <a:rPr lang="en-GB" dirty="0"/>
              <a:t>Support</a:t>
            </a:r>
          </a:p>
          <a:p>
            <a:pPr lvl="1"/>
            <a:r>
              <a:rPr lang="en-GB" dirty="0"/>
              <a:t>boundaries for their practice</a:t>
            </a:r>
          </a:p>
          <a:p>
            <a:r>
              <a:rPr lang="en-GB" dirty="0"/>
              <a:t>outlines the expectations and purpose of the:</a:t>
            </a:r>
          </a:p>
          <a:p>
            <a:r>
              <a:rPr lang="en-GB" dirty="0"/>
              <a:t>role of an advocate</a:t>
            </a:r>
          </a:p>
          <a:p>
            <a:r>
              <a:rPr lang="en-GB" dirty="0"/>
              <a:t>what clients as well as commissioners should expect </a:t>
            </a:r>
          </a:p>
          <a:p>
            <a:r>
              <a:rPr lang="en-GB" dirty="0"/>
              <a:t>from the delivery of the service. </a:t>
            </a:r>
          </a:p>
          <a:p>
            <a:pPr marL="0" indent="0" algn="r">
              <a:buNone/>
            </a:pPr>
            <a:endParaRPr lang="en-GB" sz="1500" dirty="0"/>
          </a:p>
          <a:p>
            <a:pPr marL="0" indent="0" algn="r">
              <a:buNone/>
            </a:pPr>
            <a:endParaRPr lang="en-GB" sz="1500" dirty="0"/>
          </a:p>
          <a:p>
            <a:pPr marL="0" indent="0" algn="r">
              <a:buNone/>
            </a:pPr>
            <a:endParaRPr lang="en-GB" sz="1500" dirty="0"/>
          </a:p>
          <a:p>
            <a:pPr marL="0" indent="0" algn="r">
              <a:buNone/>
            </a:pPr>
            <a:r>
              <a:rPr lang="en-GB" sz="1500" dirty="0"/>
              <a:t>(Advocacy Code of Practice, 2014).</a:t>
            </a:r>
          </a:p>
          <a:p>
            <a:endParaRPr lang="en-GB" dirty="0"/>
          </a:p>
        </p:txBody>
      </p:sp>
      <p:pic>
        <p:nvPicPr>
          <p:cNvPr id="4" name="Picture 3">
            <a:extLst>
              <a:ext uri="{FF2B5EF4-FFF2-40B4-BE49-F238E27FC236}">
                <a16:creationId xmlns:a16="http://schemas.microsoft.com/office/drawing/2014/main" id="{2BA25371-698A-354B-A1F7-8E3CB896BC89}"/>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641761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0A8AA-7A2A-8845-A33F-75EFACA3D529}"/>
              </a:ext>
            </a:extLst>
          </p:cNvPr>
          <p:cNvSpPr>
            <a:spLocks noGrp="1"/>
          </p:cNvSpPr>
          <p:nvPr>
            <p:ph type="title"/>
          </p:nvPr>
        </p:nvSpPr>
        <p:spPr/>
        <p:txBody>
          <a:bodyPr/>
          <a:lstStyle/>
          <a:p>
            <a:r>
              <a:rPr lang="en-US" dirty="0"/>
              <a:t>Advocacy in professional practice is not;</a:t>
            </a:r>
          </a:p>
        </p:txBody>
      </p:sp>
      <p:sp>
        <p:nvSpPr>
          <p:cNvPr id="3" name="Content Placeholder 2">
            <a:extLst>
              <a:ext uri="{FF2B5EF4-FFF2-40B4-BE49-F238E27FC236}">
                <a16:creationId xmlns:a16="http://schemas.microsoft.com/office/drawing/2014/main" id="{04CFBC89-7775-5A41-B4E6-A07258534F09}"/>
              </a:ext>
            </a:extLst>
          </p:cNvPr>
          <p:cNvSpPr>
            <a:spLocks noGrp="1"/>
          </p:cNvSpPr>
          <p:nvPr>
            <p:ph idx="1"/>
          </p:nvPr>
        </p:nvSpPr>
        <p:spPr/>
        <p:txBody>
          <a:bodyPr>
            <a:normAutofit fontScale="85000" lnSpcReduction="10000"/>
          </a:bodyPr>
          <a:lstStyle/>
          <a:p>
            <a:r>
              <a:rPr lang="en-GB" dirty="0"/>
              <a:t>Advocacy is not: </a:t>
            </a:r>
          </a:p>
          <a:p>
            <a:r>
              <a:rPr lang="en-GB" b="1" dirty="0"/>
              <a:t>Counselling/befriending </a:t>
            </a:r>
            <a:r>
              <a:rPr lang="en-GB" dirty="0"/>
              <a:t>– although some of the skills used in these roles would be used by advocates. </a:t>
            </a:r>
          </a:p>
          <a:p>
            <a:r>
              <a:rPr lang="en-GB" b="1" dirty="0"/>
              <a:t>Advising someone what to do </a:t>
            </a:r>
            <a:r>
              <a:rPr lang="en-GB" dirty="0"/>
              <a:t>– although advocates should provide sound, impartial information about rights, services and options. </a:t>
            </a:r>
          </a:p>
          <a:p>
            <a:r>
              <a:rPr lang="en-GB" b="1" dirty="0"/>
              <a:t>Mediation </a:t>
            </a:r>
            <a:r>
              <a:rPr lang="en-GB" dirty="0"/>
              <a:t>– Reaching a compromise is not the advocate’s primary goal. </a:t>
            </a:r>
          </a:p>
          <a:p>
            <a:r>
              <a:rPr lang="en-GB" b="1" dirty="0"/>
              <a:t>Unbiased </a:t>
            </a:r>
            <a:r>
              <a:rPr lang="en-GB" dirty="0"/>
              <a:t>– The advocate should be clearly on the service-user’s ‘side’. </a:t>
            </a:r>
          </a:p>
          <a:p>
            <a:r>
              <a:rPr lang="en-GB" b="1" dirty="0"/>
              <a:t>Creating barriers between service- users and staff </a:t>
            </a:r>
            <a:r>
              <a:rPr lang="en-GB" dirty="0"/>
              <a:t>– Advocacy involvement should enhance communication and help build good relationships. </a:t>
            </a:r>
          </a:p>
          <a:p>
            <a:r>
              <a:rPr lang="en-GB" b="1" dirty="0"/>
              <a:t>Raising expectations unrealistically </a:t>
            </a:r>
            <a:r>
              <a:rPr lang="en-GB" dirty="0"/>
              <a:t>– The advocate should ensure that the service-user understands that the advocate has no special powers and cannot promise a particular outcome. </a:t>
            </a:r>
          </a:p>
          <a:p>
            <a:r>
              <a:rPr lang="en-GB" b="1" dirty="0"/>
              <a:t>Formal monitoring of service provision </a:t>
            </a:r>
            <a:r>
              <a:rPr lang="en-GB" dirty="0"/>
              <a:t>– The advocate does not have a view about the individual’s situation and should only express the person’s views. However, like other people working within the health and care sector, if an advocate witnesses abusive practices he or she would have a duty to inform advocacy management, who may take it up with the service provider’s management. </a:t>
            </a:r>
          </a:p>
          <a:p>
            <a:endParaRPr lang="en-US" dirty="0"/>
          </a:p>
        </p:txBody>
      </p:sp>
      <p:sp>
        <p:nvSpPr>
          <p:cNvPr id="4" name="TextBox 3">
            <a:extLst>
              <a:ext uri="{FF2B5EF4-FFF2-40B4-BE49-F238E27FC236}">
                <a16:creationId xmlns:a16="http://schemas.microsoft.com/office/drawing/2014/main" id="{E3D06CB4-1083-374A-92F6-E60E6AED6B06}"/>
              </a:ext>
            </a:extLst>
          </p:cNvPr>
          <p:cNvSpPr txBox="1"/>
          <p:nvPr/>
        </p:nvSpPr>
        <p:spPr>
          <a:xfrm>
            <a:off x="7973961" y="6581001"/>
            <a:ext cx="4218039" cy="276999"/>
          </a:xfrm>
          <a:prstGeom prst="rect">
            <a:avLst/>
          </a:prstGeom>
          <a:noFill/>
        </p:spPr>
        <p:txBody>
          <a:bodyPr wrap="square" rtlCol="0">
            <a:spAutoFit/>
          </a:bodyPr>
          <a:lstStyle/>
          <a:p>
            <a:pPr algn="r"/>
            <a:r>
              <a:rPr lang="en-GB" sz="1200" dirty="0"/>
              <a:t>(Advocacy Code of Practice, 2014).</a:t>
            </a:r>
          </a:p>
        </p:txBody>
      </p:sp>
      <p:pic>
        <p:nvPicPr>
          <p:cNvPr id="5" name="Picture 4">
            <a:extLst>
              <a:ext uri="{FF2B5EF4-FFF2-40B4-BE49-F238E27FC236}">
                <a16:creationId xmlns:a16="http://schemas.microsoft.com/office/drawing/2014/main" id="{A0E92315-E75C-DC43-BDA0-37A57C9D21B9}"/>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1844040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A772F-1695-774B-A0CC-4D08F49EAD38}"/>
              </a:ext>
            </a:extLst>
          </p:cNvPr>
          <p:cNvSpPr>
            <a:spLocks noGrp="1"/>
          </p:cNvSpPr>
          <p:nvPr>
            <p:ph type="title"/>
          </p:nvPr>
        </p:nvSpPr>
        <p:spPr/>
        <p:txBody>
          <a:bodyPr/>
          <a:lstStyle/>
          <a:p>
            <a:r>
              <a:rPr lang="en-US" dirty="0"/>
              <a:t>Group discussion:</a:t>
            </a:r>
          </a:p>
        </p:txBody>
      </p:sp>
      <p:sp>
        <p:nvSpPr>
          <p:cNvPr id="3" name="Content Placeholder 2">
            <a:extLst>
              <a:ext uri="{FF2B5EF4-FFF2-40B4-BE49-F238E27FC236}">
                <a16:creationId xmlns:a16="http://schemas.microsoft.com/office/drawing/2014/main" id="{253FF6B1-5636-E34D-BDB6-8238E2179052}"/>
              </a:ext>
            </a:extLst>
          </p:cNvPr>
          <p:cNvSpPr>
            <a:spLocks noGrp="1"/>
          </p:cNvSpPr>
          <p:nvPr>
            <p:ph idx="1"/>
          </p:nvPr>
        </p:nvSpPr>
        <p:spPr>
          <a:xfrm>
            <a:off x="581193" y="1589848"/>
            <a:ext cx="11029615" cy="3678303"/>
          </a:xfrm>
        </p:spPr>
        <p:txBody>
          <a:bodyPr/>
          <a:lstStyle/>
          <a:p>
            <a:r>
              <a:rPr lang="en-US" dirty="0"/>
              <a:t>In small groups or pairs please discuss how </a:t>
            </a:r>
            <a:r>
              <a:rPr lang="en-GB" dirty="0"/>
              <a:t>An Effective Code of Practice can be Successful?</a:t>
            </a:r>
            <a:endParaRPr lang="en-US" dirty="0"/>
          </a:p>
        </p:txBody>
      </p:sp>
      <p:pic>
        <p:nvPicPr>
          <p:cNvPr id="4" name="Picture 3">
            <a:extLst>
              <a:ext uri="{FF2B5EF4-FFF2-40B4-BE49-F238E27FC236}">
                <a16:creationId xmlns:a16="http://schemas.microsoft.com/office/drawing/2014/main" id="{B25D40CA-9B40-264F-A47A-B9FF40546302}"/>
              </a:ext>
            </a:extLst>
          </p:cNvPr>
          <p:cNvPicPr>
            <a:picLocks noChangeAspect="1"/>
          </p:cNvPicPr>
          <p:nvPr/>
        </p:nvPicPr>
        <p:blipFill>
          <a:blip r:embed="rId2"/>
          <a:stretch>
            <a:fillRect/>
          </a:stretch>
        </p:blipFill>
        <p:spPr>
          <a:xfrm>
            <a:off x="7749219" y="4287573"/>
            <a:ext cx="2323992" cy="2323992"/>
          </a:xfrm>
          <a:prstGeom prst="rect">
            <a:avLst/>
          </a:prstGeom>
        </p:spPr>
      </p:pic>
      <p:pic>
        <p:nvPicPr>
          <p:cNvPr id="5" name="Picture 4">
            <a:extLst>
              <a:ext uri="{FF2B5EF4-FFF2-40B4-BE49-F238E27FC236}">
                <a16:creationId xmlns:a16="http://schemas.microsoft.com/office/drawing/2014/main" id="{2D938B46-0C8A-6544-9E3C-FBF2918F6B71}"/>
              </a:ext>
            </a:extLst>
          </p:cNvPr>
          <p:cNvPicPr>
            <a:picLocks noChangeAspect="1"/>
          </p:cNvPicPr>
          <p:nvPr/>
        </p:nvPicPr>
        <p:blipFill>
          <a:blip r:embed="rId3"/>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2552368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B44A3-B9B9-6F49-92B3-BBC3D3A48B46}"/>
              </a:ext>
            </a:extLst>
          </p:cNvPr>
          <p:cNvSpPr>
            <a:spLocks noGrp="1"/>
          </p:cNvSpPr>
          <p:nvPr>
            <p:ph type="title"/>
          </p:nvPr>
        </p:nvSpPr>
        <p:spPr/>
        <p:txBody>
          <a:bodyPr/>
          <a:lstStyle/>
          <a:p>
            <a:r>
              <a:rPr lang="en-GB" dirty="0"/>
              <a:t>An Effective Code of Practice-Can:</a:t>
            </a:r>
            <a:endParaRPr lang="en-US" dirty="0"/>
          </a:p>
        </p:txBody>
      </p:sp>
      <p:sp>
        <p:nvSpPr>
          <p:cNvPr id="3" name="Content Placeholder 2">
            <a:extLst>
              <a:ext uri="{FF2B5EF4-FFF2-40B4-BE49-F238E27FC236}">
                <a16:creationId xmlns:a16="http://schemas.microsoft.com/office/drawing/2014/main" id="{7827E2E9-A12C-1240-938A-8C0CB7D99591}"/>
              </a:ext>
            </a:extLst>
          </p:cNvPr>
          <p:cNvSpPr>
            <a:spLocks noGrp="1"/>
          </p:cNvSpPr>
          <p:nvPr>
            <p:ph idx="1"/>
          </p:nvPr>
        </p:nvSpPr>
        <p:spPr>
          <a:xfrm>
            <a:off x="662215" y="2863402"/>
            <a:ext cx="10345309" cy="3190157"/>
          </a:xfrm>
        </p:spPr>
        <p:txBody>
          <a:bodyPr>
            <a:normAutofit fontScale="25000" lnSpcReduction="20000"/>
          </a:bodyPr>
          <a:lstStyle/>
          <a:p>
            <a:r>
              <a:rPr lang="en-GB" sz="7200" dirty="0"/>
              <a:t>Offer guidance to advocates in their role </a:t>
            </a:r>
          </a:p>
          <a:p>
            <a:endParaRPr lang="en-GB" sz="7200" dirty="0"/>
          </a:p>
          <a:p>
            <a:r>
              <a:rPr lang="en-GB" sz="7200" dirty="0"/>
              <a:t>Inform clients of what they can realistically expect from their advocate, advocacy service</a:t>
            </a:r>
          </a:p>
          <a:p>
            <a:pPr marL="0" indent="0">
              <a:buNone/>
            </a:pPr>
            <a:endParaRPr lang="en-GB" sz="7200" dirty="0"/>
          </a:p>
          <a:p>
            <a:r>
              <a:rPr lang="en-GB" sz="7200" dirty="0"/>
              <a:t>Educate health, social care, third and private sector services, commissioners and others about the scope and limitations of the advocate’s role </a:t>
            </a:r>
          </a:p>
          <a:p>
            <a:endParaRPr lang="en-GB" sz="7200" dirty="0"/>
          </a:p>
          <a:p>
            <a:r>
              <a:rPr lang="en-GB" sz="7200" dirty="0"/>
              <a:t>Help to develop a better understanding of the training, supervision and support needs of advocates</a:t>
            </a:r>
          </a:p>
          <a:p>
            <a:endParaRPr lang="en-GB" sz="7200" dirty="0"/>
          </a:p>
          <a:p>
            <a:r>
              <a:rPr lang="en-GB" sz="7200" dirty="0"/>
              <a:t>Raise awareness of the need for and benefits of independent advocacy for vulnerable people </a:t>
            </a:r>
          </a:p>
          <a:p>
            <a:endParaRPr lang="en-GB" dirty="0"/>
          </a:p>
          <a:p>
            <a:endParaRPr lang="en-GB" dirty="0"/>
          </a:p>
          <a:p>
            <a:pPr marL="0" indent="0">
              <a:buNone/>
            </a:pPr>
            <a:r>
              <a:rPr lang="en-GB" dirty="0"/>
              <a:t>                                                                           </a:t>
            </a:r>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r>
              <a:rPr lang="en-GB" dirty="0"/>
              <a:t>                                                                                                                                                           </a:t>
            </a:r>
            <a:br>
              <a:rPr lang="en-GB" dirty="0"/>
            </a:br>
            <a:r>
              <a:rPr lang="en-GB" dirty="0"/>
              <a:t>                                                                                                                                             </a:t>
            </a:r>
          </a:p>
          <a:p>
            <a:endParaRPr lang="en-US" dirty="0"/>
          </a:p>
        </p:txBody>
      </p:sp>
      <p:sp>
        <p:nvSpPr>
          <p:cNvPr id="4" name="TextBox 3">
            <a:extLst>
              <a:ext uri="{FF2B5EF4-FFF2-40B4-BE49-F238E27FC236}">
                <a16:creationId xmlns:a16="http://schemas.microsoft.com/office/drawing/2014/main" id="{8B280345-0D81-B24B-B760-02681ECDA189}"/>
              </a:ext>
            </a:extLst>
          </p:cNvPr>
          <p:cNvSpPr txBox="1"/>
          <p:nvPr/>
        </p:nvSpPr>
        <p:spPr>
          <a:xfrm>
            <a:off x="9896354" y="6481823"/>
            <a:ext cx="4062714" cy="276999"/>
          </a:xfrm>
          <a:prstGeom prst="rect">
            <a:avLst/>
          </a:prstGeom>
          <a:noFill/>
        </p:spPr>
        <p:txBody>
          <a:bodyPr wrap="square" rtlCol="0">
            <a:spAutoFit/>
          </a:bodyPr>
          <a:lstStyle/>
          <a:p>
            <a:r>
              <a:rPr lang="en-GB" sz="1200" dirty="0"/>
              <a:t>(Advocacy Code of Practice, 2014).</a:t>
            </a:r>
          </a:p>
        </p:txBody>
      </p:sp>
      <p:pic>
        <p:nvPicPr>
          <p:cNvPr id="5" name="Picture 4">
            <a:extLst>
              <a:ext uri="{FF2B5EF4-FFF2-40B4-BE49-F238E27FC236}">
                <a16:creationId xmlns:a16="http://schemas.microsoft.com/office/drawing/2014/main" id="{0D43092A-2AA8-8947-876C-5696682D1EDB}"/>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2018362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CF5FC-3D97-694D-8043-50E1F7C7A4C5}"/>
              </a:ext>
            </a:extLst>
          </p:cNvPr>
          <p:cNvSpPr>
            <a:spLocks noGrp="1"/>
          </p:cNvSpPr>
          <p:nvPr>
            <p:ph type="title"/>
          </p:nvPr>
        </p:nvSpPr>
        <p:spPr/>
        <p:txBody>
          <a:bodyPr/>
          <a:lstStyle/>
          <a:p>
            <a:r>
              <a:rPr lang="en-US" dirty="0"/>
              <a:t>Giving voices to values;</a:t>
            </a:r>
          </a:p>
        </p:txBody>
      </p:sp>
      <p:sp>
        <p:nvSpPr>
          <p:cNvPr id="3" name="Content Placeholder 2">
            <a:extLst>
              <a:ext uri="{FF2B5EF4-FFF2-40B4-BE49-F238E27FC236}">
                <a16:creationId xmlns:a16="http://schemas.microsoft.com/office/drawing/2014/main" id="{9C4B6DD1-A3FE-B34C-B04E-F17ABA95F14D}"/>
              </a:ext>
            </a:extLst>
          </p:cNvPr>
          <p:cNvSpPr>
            <a:spLocks noGrp="1"/>
          </p:cNvSpPr>
          <p:nvPr>
            <p:ph idx="1"/>
          </p:nvPr>
        </p:nvSpPr>
        <p:spPr/>
        <p:txBody>
          <a:bodyPr/>
          <a:lstStyle/>
          <a:p>
            <a:r>
              <a:rPr lang="en-US" dirty="0">
                <a:hlinkClick r:id="rId2"/>
              </a:rPr>
              <a:t>https://www.youtube.com/watch?v=Xqf1lj0Jdco</a:t>
            </a:r>
            <a:r>
              <a:rPr lang="en-US" dirty="0"/>
              <a:t> </a:t>
            </a:r>
          </a:p>
          <a:p>
            <a:endParaRPr lang="en-US" dirty="0"/>
          </a:p>
          <a:p>
            <a:r>
              <a:rPr lang="en-US" dirty="0"/>
              <a:t>Please discuss and feedback in groups on your thoughts?</a:t>
            </a:r>
          </a:p>
        </p:txBody>
      </p:sp>
      <p:pic>
        <p:nvPicPr>
          <p:cNvPr id="4" name="Picture 3">
            <a:extLst>
              <a:ext uri="{FF2B5EF4-FFF2-40B4-BE49-F238E27FC236}">
                <a16:creationId xmlns:a16="http://schemas.microsoft.com/office/drawing/2014/main" id="{4F1B011E-C4F7-2240-882C-084F3F23AB1C}"/>
              </a:ext>
            </a:extLst>
          </p:cNvPr>
          <p:cNvPicPr>
            <a:picLocks noChangeAspect="1"/>
          </p:cNvPicPr>
          <p:nvPr/>
        </p:nvPicPr>
        <p:blipFill>
          <a:blip r:embed="rId3"/>
          <a:stretch>
            <a:fillRect/>
          </a:stretch>
        </p:blipFill>
        <p:spPr>
          <a:xfrm>
            <a:off x="7340931" y="4319580"/>
            <a:ext cx="2003759" cy="2003759"/>
          </a:xfrm>
          <a:prstGeom prst="rect">
            <a:avLst/>
          </a:prstGeom>
        </p:spPr>
      </p:pic>
      <p:pic>
        <p:nvPicPr>
          <p:cNvPr id="5" name="Picture 4">
            <a:extLst>
              <a:ext uri="{FF2B5EF4-FFF2-40B4-BE49-F238E27FC236}">
                <a16:creationId xmlns:a16="http://schemas.microsoft.com/office/drawing/2014/main" id="{A61DAE2E-8D3F-3A41-BB84-9D7599344546}"/>
              </a:ext>
            </a:extLst>
          </p:cNvPr>
          <p:cNvPicPr>
            <a:picLocks noChangeAspect="1"/>
          </p:cNvPicPr>
          <p:nvPr/>
        </p:nvPicPr>
        <p:blipFill>
          <a:blip r:embed="rId4"/>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2068194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Describe the key areas of</a:t>
            </a:r>
          </a:p>
          <a:p>
            <a:pPr lvl="1"/>
            <a:r>
              <a:rPr lang="en-GB" dirty="0"/>
              <a:t>Code of practice for Independent Advocacy and Advocates </a:t>
            </a:r>
          </a:p>
          <a:p>
            <a:pPr lvl="1"/>
            <a:endParaRPr lang="en-GB" dirty="0"/>
          </a:p>
          <a:p>
            <a:r>
              <a:rPr lang="en-GB" dirty="0"/>
              <a:t>As a group discuss and agree the key principles</a:t>
            </a:r>
          </a:p>
          <a:p>
            <a:pPr lvl="1"/>
            <a:r>
              <a:rPr lang="en-GB" dirty="0"/>
              <a:t>Highlight any contested areas</a:t>
            </a:r>
          </a:p>
          <a:p>
            <a:pPr lvl="1"/>
            <a:r>
              <a:rPr lang="en-GB"/>
              <a:t>Note </a:t>
            </a:r>
            <a:r>
              <a:rPr lang="en-GB" dirty="0"/>
              <a:t>common areas of agreement </a:t>
            </a:r>
          </a:p>
        </p:txBody>
      </p:sp>
      <p:pic>
        <p:nvPicPr>
          <p:cNvPr id="4" name="Picture 3">
            <a:extLst>
              <a:ext uri="{FF2B5EF4-FFF2-40B4-BE49-F238E27FC236}">
                <a16:creationId xmlns:a16="http://schemas.microsoft.com/office/drawing/2014/main" id="{BDE1370C-343F-C84A-B266-9445C0B3F6E9}"/>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1696328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DB7B2-C222-6042-A37B-F066DF6986F7}"/>
              </a:ext>
            </a:extLst>
          </p:cNvPr>
          <p:cNvSpPr>
            <a:spLocks noGrp="1"/>
          </p:cNvSpPr>
          <p:nvPr>
            <p:ph type="title"/>
          </p:nvPr>
        </p:nvSpPr>
        <p:spPr/>
        <p:txBody>
          <a:bodyPr/>
          <a:lstStyle/>
          <a:p>
            <a:r>
              <a:rPr lang="en-GB" dirty="0"/>
              <a:t>Review: Mary Gentile’s Assumptions</a:t>
            </a:r>
            <a:br>
              <a:rPr lang="en-US" dirty="0"/>
            </a:br>
            <a:endParaRPr lang="en-US" dirty="0"/>
          </a:p>
        </p:txBody>
      </p:sp>
      <p:sp>
        <p:nvSpPr>
          <p:cNvPr id="3" name="Content Placeholder 2">
            <a:extLst>
              <a:ext uri="{FF2B5EF4-FFF2-40B4-BE49-F238E27FC236}">
                <a16:creationId xmlns:a16="http://schemas.microsoft.com/office/drawing/2014/main" id="{7C12A8C8-00C8-FC45-8367-E39B1B77AA64}"/>
              </a:ext>
            </a:extLst>
          </p:cNvPr>
          <p:cNvSpPr>
            <a:spLocks noGrp="1"/>
          </p:cNvSpPr>
          <p:nvPr>
            <p:ph idx="1"/>
          </p:nvPr>
        </p:nvSpPr>
        <p:spPr/>
        <p:txBody>
          <a:bodyPr/>
          <a:lstStyle/>
          <a:p>
            <a:r>
              <a:rPr lang="en-US" dirty="0">
                <a:hlinkClick r:id="rId2"/>
              </a:rPr>
              <a:t>https://www.youtube.com/watch?v=9gKie7qSimc</a:t>
            </a:r>
            <a:r>
              <a:rPr lang="en-US" dirty="0"/>
              <a:t>  </a:t>
            </a:r>
          </a:p>
        </p:txBody>
      </p:sp>
      <p:pic>
        <p:nvPicPr>
          <p:cNvPr id="4" name="Picture 3">
            <a:extLst>
              <a:ext uri="{FF2B5EF4-FFF2-40B4-BE49-F238E27FC236}">
                <a16:creationId xmlns:a16="http://schemas.microsoft.com/office/drawing/2014/main" id="{0EB0F85C-AD69-B542-9C06-841357CA3AAB}"/>
              </a:ext>
            </a:extLst>
          </p:cNvPr>
          <p:cNvPicPr>
            <a:picLocks noChangeAspect="1"/>
          </p:cNvPicPr>
          <p:nvPr/>
        </p:nvPicPr>
        <p:blipFill>
          <a:blip r:embed="rId3"/>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1311019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9D045-8163-934E-8C0A-F7A3402E27C5}"/>
              </a:ext>
            </a:extLst>
          </p:cNvPr>
          <p:cNvSpPr>
            <a:spLocks noGrp="1"/>
          </p:cNvSpPr>
          <p:nvPr>
            <p:ph type="title"/>
          </p:nvPr>
        </p:nvSpPr>
        <p:spPr>
          <a:xfrm>
            <a:off x="439838" y="1921397"/>
            <a:ext cx="11124671" cy="2779994"/>
          </a:xfrm>
        </p:spPr>
        <p:txBody>
          <a:bodyPr>
            <a:normAutofit/>
          </a:bodyPr>
          <a:lstStyle/>
          <a:p>
            <a:r>
              <a:rPr lang="en-GB" sz="1800" dirty="0">
                <a:solidFill>
                  <a:schemeClr val="tx1"/>
                </a:solidFill>
              </a:rPr>
              <a:t>Questions:</a:t>
            </a:r>
            <a:br>
              <a:rPr lang="en-GB" sz="1800" dirty="0">
                <a:solidFill>
                  <a:schemeClr val="tx1"/>
                </a:solidFill>
              </a:rPr>
            </a:br>
            <a:br>
              <a:rPr lang="en-GB" sz="1800" dirty="0">
                <a:solidFill>
                  <a:schemeClr val="tx1"/>
                </a:solidFill>
              </a:rPr>
            </a:br>
            <a:r>
              <a:rPr lang="en-GB" sz="1800" dirty="0">
                <a:solidFill>
                  <a:schemeClr val="tx1"/>
                </a:solidFill>
              </a:rPr>
              <a:t>How does this relate to my role as an advocate?</a:t>
            </a:r>
            <a:br>
              <a:rPr lang="en-GB" sz="1800" dirty="0">
                <a:solidFill>
                  <a:schemeClr val="tx1"/>
                </a:solidFill>
              </a:rPr>
            </a:br>
            <a:r>
              <a:rPr lang="en-GB" sz="1800" dirty="0">
                <a:solidFill>
                  <a:schemeClr val="tx1"/>
                </a:solidFill>
              </a:rPr>
              <a:t>How does this relate to Person centred Practice?</a:t>
            </a:r>
            <a:br>
              <a:rPr lang="en-GB" sz="1800" dirty="0">
                <a:solidFill>
                  <a:schemeClr val="tx1"/>
                </a:solidFill>
              </a:rPr>
            </a:br>
            <a:r>
              <a:rPr lang="en-GB" sz="1800" dirty="0">
                <a:solidFill>
                  <a:schemeClr val="tx1"/>
                </a:solidFill>
              </a:rPr>
              <a:t>How can I use these assumptions to improve my ability to give voice to my values?</a:t>
            </a:r>
            <a:br>
              <a:rPr lang="en-GB" dirty="0"/>
            </a:br>
            <a:endParaRPr lang="en-US" dirty="0"/>
          </a:p>
        </p:txBody>
      </p:sp>
      <p:sp>
        <p:nvSpPr>
          <p:cNvPr id="8" name="TextBox 7">
            <a:extLst>
              <a:ext uri="{FF2B5EF4-FFF2-40B4-BE49-F238E27FC236}">
                <a16:creationId xmlns:a16="http://schemas.microsoft.com/office/drawing/2014/main" id="{D6EF3C8D-7A39-CA41-8965-7CF2A20A31CB}"/>
              </a:ext>
            </a:extLst>
          </p:cNvPr>
          <p:cNvSpPr txBox="1"/>
          <p:nvPr/>
        </p:nvSpPr>
        <p:spPr>
          <a:xfrm>
            <a:off x="567160" y="903522"/>
            <a:ext cx="8484243" cy="584775"/>
          </a:xfrm>
          <a:prstGeom prst="rect">
            <a:avLst/>
          </a:prstGeom>
          <a:noFill/>
        </p:spPr>
        <p:txBody>
          <a:bodyPr wrap="square" rtlCol="0">
            <a:spAutoFit/>
          </a:bodyPr>
          <a:lstStyle/>
          <a:p>
            <a:r>
              <a:rPr lang="en-GB" sz="3200" dirty="0">
                <a:solidFill>
                  <a:schemeClr val="bg1"/>
                </a:solidFill>
              </a:rPr>
              <a:t>Review: Mary Gentile’s Assumptions</a:t>
            </a:r>
            <a:endParaRPr lang="en-US" sz="3200" dirty="0">
              <a:solidFill>
                <a:schemeClr val="bg1"/>
              </a:solidFill>
            </a:endParaRPr>
          </a:p>
        </p:txBody>
      </p:sp>
      <p:pic>
        <p:nvPicPr>
          <p:cNvPr id="9" name="Picture 8">
            <a:extLst>
              <a:ext uri="{FF2B5EF4-FFF2-40B4-BE49-F238E27FC236}">
                <a16:creationId xmlns:a16="http://schemas.microsoft.com/office/drawing/2014/main" id="{457D7AC3-AA87-B249-BB30-3DFF51A75F6D}"/>
              </a:ext>
            </a:extLst>
          </p:cNvPr>
          <p:cNvPicPr>
            <a:picLocks noChangeAspect="1"/>
          </p:cNvPicPr>
          <p:nvPr/>
        </p:nvPicPr>
        <p:blipFill>
          <a:blip r:embed="rId2"/>
          <a:stretch>
            <a:fillRect/>
          </a:stretch>
        </p:blipFill>
        <p:spPr>
          <a:xfrm>
            <a:off x="8705438" y="1846920"/>
            <a:ext cx="2003759" cy="2003759"/>
          </a:xfrm>
          <a:prstGeom prst="rect">
            <a:avLst/>
          </a:prstGeom>
        </p:spPr>
      </p:pic>
      <p:pic>
        <p:nvPicPr>
          <p:cNvPr id="10" name="Picture 9">
            <a:extLst>
              <a:ext uri="{FF2B5EF4-FFF2-40B4-BE49-F238E27FC236}">
                <a16:creationId xmlns:a16="http://schemas.microsoft.com/office/drawing/2014/main" id="{99FB0780-4C57-AF45-B379-E12915D9CC39}"/>
              </a:ext>
            </a:extLst>
          </p:cNvPr>
          <p:cNvPicPr>
            <a:picLocks noChangeAspect="1"/>
          </p:cNvPicPr>
          <p:nvPr/>
        </p:nvPicPr>
        <p:blipFill>
          <a:blip r:embed="rId3"/>
          <a:stretch>
            <a:fillRect/>
          </a:stretch>
        </p:blipFill>
        <p:spPr>
          <a:xfrm>
            <a:off x="6062473" y="4590953"/>
            <a:ext cx="3582516" cy="1399089"/>
          </a:xfrm>
          <a:prstGeom prst="rect">
            <a:avLst/>
          </a:prstGeom>
          <a:effectLst>
            <a:outerShdw blurRad="558800" dist="50800" dir="5400000" sx="70000" sy="70000" algn="ctr" rotWithShape="0">
              <a:srgbClr val="000000">
                <a:alpha val="65000"/>
              </a:srgbClr>
            </a:outerShdw>
          </a:effectLst>
          <a:scene3d>
            <a:camera prst="orthographicFront"/>
            <a:lightRig rig="threePt" dir="t"/>
          </a:scene3d>
          <a:sp3d>
            <a:bevelT/>
          </a:sp3d>
        </p:spPr>
      </p:pic>
      <p:pic>
        <p:nvPicPr>
          <p:cNvPr id="6" name="Picture 5">
            <a:extLst>
              <a:ext uri="{FF2B5EF4-FFF2-40B4-BE49-F238E27FC236}">
                <a16:creationId xmlns:a16="http://schemas.microsoft.com/office/drawing/2014/main" id="{E40BE86A-29F5-6340-98D9-4CB1EDA2B4A4}"/>
              </a:ext>
            </a:extLst>
          </p:cNvPr>
          <p:cNvPicPr>
            <a:picLocks noChangeAspect="1"/>
          </p:cNvPicPr>
          <p:nvPr/>
        </p:nvPicPr>
        <p:blipFill>
          <a:blip r:embed="rId4"/>
          <a:stretch>
            <a:fillRect/>
          </a:stretch>
        </p:blipFill>
        <p:spPr>
          <a:xfrm>
            <a:off x="567160" y="5990042"/>
            <a:ext cx="1666488" cy="666595"/>
          </a:xfrm>
          <a:prstGeom prst="rect">
            <a:avLst/>
          </a:prstGeom>
        </p:spPr>
      </p:pic>
    </p:spTree>
    <p:extLst>
      <p:ext uri="{BB962C8B-B14F-4D97-AF65-F5344CB8AC3E}">
        <p14:creationId xmlns:p14="http://schemas.microsoft.com/office/powerpoint/2010/main" val="33204979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40780" y="1165409"/>
            <a:ext cx="10419008" cy="2643481"/>
          </a:xfrm>
          <a:prstGeom prst="rect">
            <a:avLst/>
          </a:prstGeom>
        </p:spPr>
        <p:txBody>
          <a:bodyPr wrap="square">
            <a:spAutoFit/>
          </a:bodyPr>
          <a:lstStyle/>
          <a:p>
            <a:pPr>
              <a:lnSpc>
                <a:spcPct val="150000"/>
              </a:lnSpc>
              <a:spcAft>
                <a:spcPts val="8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Reference List: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0"/>
              </a:spcAft>
            </a:pPr>
            <a:r>
              <a:rPr lang="en-GB" dirty="0">
                <a:solidFill>
                  <a:srgbClr val="000000"/>
                </a:solidFill>
                <a:latin typeface="Times New Roman" panose="02020603050405020304" pitchFamily="18" charset="0"/>
              </a:rPr>
              <a:t>Advocacy Code of Practice (2014) Available at </a:t>
            </a:r>
            <a:r>
              <a:rPr lang="en-GB" u="sng" dirty="0">
                <a:solidFill>
                  <a:srgbClr val="000000"/>
                </a:solidFill>
                <a:latin typeface="Times New Roman" panose="02020603050405020304" pitchFamily="18" charset="0"/>
                <a:hlinkClick r:id="rId2"/>
              </a:rPr>
              <a:t>http://www.qualityadvocacy.org.uk/wp-content/uploads/2014/03/Code-of-Practice.pdf</a:t>
            </a:r>
            <a:r>
              <a:rPr lang="en-GB" dirty="0">
                <a:solidFill>
                  <a:srgbClr val="000000"/>
                </a:solidFill>
                <a:latin typeface="Times New Roman" panose="02020603050405020304" pitchFamily="18" charset="0"/>
              </a:rPr>
              <a:t>  Accessed on 19.02.19</a:t>
            </a:r>
          </a:p>
          <a:p>
            <a:pPr>
              <a:lnSpc>
                <a:spcPct val="150000"/>
              </a:lnSpc>
              <a:spcAft>
                <a:spcPts val="0"/>
              </a:spcAft>
            </a:pPr>
            <a:endParaRPr lang="en-GB" dirty="0">
              <a:effectLst/>
              <a:latin typeface="Times New Roman" panose="02020603050405020304" pitchFamily="18" charset="0"/>
              <a:ea typeface="Times New Roman" panose="02020603050405020304" pitchFamily="18" charset="0"/>
            </a:endParaRPr>
          </a:p>
          <a:p>
            <a:pPr>
              <a:lnSpc>
                <a:spcPct val="150000"/>
              </a:lnSpc>
              <a:spcAft>
                <a:spcPts val="8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Chartered Society for Physiotherapy (2017) Available at </a:t>
            </a:r>
            <a:r>
              <a:rPr lang="en-GB"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http://www.csp.org.uk/publications/code-members-professional-values-behaviour</a:t>
            </a:r>
            <a:r>
              <a:rPr lang="en-GB" dirty="0">
                <a:effectLst/>
                <a:latin typeface="Times New Roman" panose="02020603050405020304" pitchFamily="18" charset="0"/>
                <a:ea typeface="Calibri" panose="020F0502020204030204" pitchFamily="34" charset="0"/>
                <a:cs typeface="Times New Roman" panose="02020603050405020304" pitchFamily="18" charset="0"/>
              </a:rPr>
              <a:t> Accessed on 19.02.19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F317CC81-64E5-374B-A462-319B026CB000}"/>
              </a:ext>
            </a:extLst>
          </p:cNvPr>
          <p:cNvPicPr>
            <a:picLocks noChangeAspect="1"/>
          </p:cNvPicPr>
          <p:nvPr/>
        </p:nvPicPr>
        <p:blipFill>
          <a:blip r:embed="rId4"/>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3218417599"/>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{005A7A3F-A298-784B-93ED-4D7479A17B3F}tf10001123</Template>
  <TotalTime>2722</TotalTime>
  <Words>694</Words>
  <Application>Microsoft Macintosh PowerPoint</Application>
  <PresentationFormat>Widescreen</PresentationFormat>
  <Paragraphs>101</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Gill Sans MT</vt:lpstr>
      <vt:lpstr>Times New Roman</vt:lpstr>
      <vt:lpstr>Wingdings 2</vt:lpstr>
      <vt:lpstr>Dividend</vt:lpstr>
      <vt:lpstr>PowerPoint Presentation</vt:lpstr>
      <vt:lpstr>Recap of previous lesson?</vt:lpstr>
      <vt:lpstr>Taking responsibility for your actions</vt:lpstr>
      <vt:lpstr>Behaving ethically</vt:lpstr>
      <vt:lpstr>Delivering an effective service</vt:lpstr>
      <vt:lpstr>Advocacy Code of Practice</vt:lpstr>
      <vt:lpstr>Guidelines</vt:lpstr>
      <vt:lpstr>Advocacy in professional practice is not;</vt:lpstr>
      <vt:lpstr>Group discussion:</vt:lpstr>
      <vt:lpstr>An Effective Code of Practice-Can:</vt:lpstr>
      <vt:lpstr>Giving voices to values;</vt:lpstr>
      <vt:lpstr>Task</vt:lpstr>
      <vt:lpstr>Review: Mary Gentile’s Assumptions </vt:lpstr>
      <vt:lpstr>Questions:  How does this relate to my role as an advocate? How does this relate to Person centred Practice? How can I use these assumptions to improve my ability to give voice to my values?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Practice</dc:title>
  <dc:creator>Phill Morgan</dc:creator>
  <cp:lastModifiedBy>Savannah Lowndes (1503200)</cp:lastModifiedBy>
  <cp:revision>21</cp:revision>
  <dcterms:created xsi:type="dcterms:W3CDTF">2018-02-19T15:42:38Z</dcterms:created>
  <dcterms:modified xsi:type="dcterms:W3CDTF">2019-03-03T10:03:14Z</dcterms:modified>
</cp:coreProperties>
</file>