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78" r:id="rId3"/>
    <p:sldId id="292" r:id="rId4"/>
    <p:sldId id="280" r:id="rId5"/>
    <p:sldId id="293" r:id="rId6"/>
    <p:sldId id="279" r:id="rId7"/>
    <p:sldId id="281" r:id="rId8"/>
    <p:sldId id="294" r:id="rId9"/>
    <p:sldId id="304" r:id="rId10"/>
    <p:sldId id="295" r:id="rId11"/>
    <p:sldId id="282" r:id="rId12"/>
    <p:sldId id="296" r:id="rId13"/>
    <p:sldId id="303" r:id="rId14"/>
    <p:sldId id="297" r:id="rId15"/>
    <p:sldId id="284" r:id="rId16"/>
    <p:sldId id="298" r:id="rId17"/>
    <p:sldId id="299" r:id="rId18"/>
    <p:sldId id="287" r:id="rId19"/>
    <p:sldId id="300" r:id="rId20"/>
    <p:sldId id="302" r:id="rId21"/>
    <p:sldId id="301" r:id="rId22"/>
    <p:sldId id="305" r:id="rId23"/>
    <p:sldId id="306" r:id="rId24"/>
    <p:sldId id="291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02" autoAdjust="0"/>
    <p:restoredTop sz="95794" autoAdjust="0"/>
  </p:normalViewPr>
  <p:slideViewPr>
    <p:cSldViewPr>
      <p:cViewPr varScale="1">
        <p:scale>
          <a:sx n="111" d="100"/>
          <a:sy n="111" d="100"/>
        </p:scale>
        <p:origin x="1512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Management Functions:</a:t>
            </a:r>
            <a:br>
              <a:rPr lang="en-GB" altLang="en-US" b="1" dirty="0"/>
            </a:br>
            <a:r>
              <a:rPr lang="en-GB" altLang="en-US" sz="2800" b="1" dirty="0"/>
              <a:t>Planning, Organising, Leading, Organising 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</a:t>
            </a:r>
            <a:r>
              <a:rPr lang="en-GB" altLang="en-US" sz="3600"/>
              <a:t>	    </a:t>
            </a:r>
            <a:r>
              <a:rPr lang="en-GB" altLang="en-US" sz="2400" b="1"/>
              <a:t>Week </a:t>
            </a:r>
            <a:r>
              <a:rPr lang="en-GB" altLang="en-US" sz="2400" b="1" dirty="0"/>
              <a:t>2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Defining Management</a:t>
            </a:r>
          </a:p>
          <a:p>
            <a:r>
              <a:rPr lang="en-US" sz="2400" dirty="0"/>
              <a:t>Management functions</a:t>
            </a:r>
          </a:p>
          <a:p>
            <a:pPr lvl="1"/>
            <a:r>
              <a:rPr lang="en-US" sz="2000" dirty="0"/>
              <a:t>Planning</a:t>
            </a:r>
          </a:p>
          <a:p>
            <a:pPr lvl="1"/>
            <a:r>
              <a:rPr lang="en-US" sz="2000" dirty="0"/>
              <a:t>Organizing</a:t>
            </a:r>
          </a:p>
          <a:p>
            <a:pPr lvl="1"/>
            <a:r>
              <a:rPr lang="en-US" sz="2000" dirty="0"/>
              <a:t>Leading</a:t>
            </a:r>
          </a:p>
          <a:p>
            <a:pPr lvl="1"/>
            <a:r>
              <a:rPr lang="en-US" sz="2000" dirty="0"/>
              <a:t>Controlling</a:t>
            </a:r>
            <a:endParaRPr lang="en-US" sz="2400" dirty="0"/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Importance of each of the management functions </a:t>
            </a:r>
          </a:p>
          <a:p>
            <a:pPr marL="457200" lvl="1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AD5B-F2CC-C3CB-78B0-D2047025B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751CF-0081-1722-504A-9B6DF13EF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Henri Fayol suggested that “to manage is to forecast and plan, to organize, to command, to coordinate and to control’ (Fayol, 1916)</a:t>
            </a:r>
          </a:p>
          <a:p>
            <a:r>
              <a:rPr lang="en-US" sz="2400" dirty="0"/>
              <a:t>This definition remains valid after almost a century and has been adapted by more recent writers (Cole and Kelly, 2020).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92EFA-B8B8-C84D-0F15-CB7292C20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9AF133-3E8E-74E0-D41E-B28A9DF4A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225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AFF5A-B264-ACC7-3D48-A57BAF3F2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CBEE4-C71A-70E5-AD47-6CEDA43E3F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sz="2400" dirty="0"/>
              <a:t>According to the functions approach, managers perform certain activities or functions as they efficiently and effectively coordinate the work of others. </a:t>
            </a:r>
          </a:p>
        </p:txBody>
      </p:sp>
      <p:pic>
        <p:nvPicPr>
          <p:cNvPr id="7" name="Picture 6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4DA5FAFC-FD11-C523-3BEB-0B1956049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66808"/>
            <a:ext cx="4038600" cy="165582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A9291-4E06-219F-1A2C-7439BA3EF4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328102-8480-BF5E-0877-24F76C5E71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4651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14B8-DE41-78D1-9A7E-63A195B2B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 functions:</a:t>
            </a:r>
            <a:br>
              <a:rPr lang="en-US" sz="3600" b="1" dirty="0"/>
            </a:br>
            <a:r>
              <a:rPr lang="en-US" sz="3600" b="1" dirty="0"/>
              <a:t>Henry Fayol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40209-9A1C-30DC-05DB-106242A01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US" sz="2400" b="1" dirty="0"/>
              <a:t>Henri Fayol</a:t>
            </a:r>
            <a:r>
              <a:rPr lang="en-US" sz="2400" dirty="0"/>
              <a:t>, a French businessman in the early part of the twentieth century, suggested that all managers perform five functions: Planning, organizing, commanding, coordinating, and controlling.</a:t>
            </a:r>
          </a:p>
          <a:p>
            <a:r>
              <a:rPr lang="en-US" sz="2400" b="1" dirty="0"/>
              <a:t>Henri Fayol</a:t>
            </a:r>
            <a:r>
              <a:rPr lang="en-US" sz="2400" dirty="0"/>
              <a:t> theorized that these functions were universal, and that every manager performed these functions in their daily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480B1-C4B6-5BC2-C48D-110EB0129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A75C0D-84F3-5F6D-4A31-651F0ABC6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8718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5E50392-8F23-72CE-E524-2A159AFF0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Management Functions</a:t>
            </a:r>
          </a:p>
        </p:txBody>
      </p:sp>
      <p:pic>
        <p:nvPicPr>
          <p:cNvPr id="6" name="Content Placeholder 6" descr="A close-up of a blue and green box&#10;&#10;Description automatically generated">
            <a:extLst>
              <a:ext uri="{FF2B5EF4-FFF2-40B4-BE49-F238E27FC236}">
                <a16:creationId xmlns:a16="http://schemas.microsoft.com/office/drawing/2014/main" id="{8E6F410F-D0CF-BB52-AA6A-FB1964B4EE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56815"/>
            <a:ext cx="8229600" cy="300380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EDCC2-3A0B-3A40-88EA-EE00436B02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54D9D1-0443-426B-CA98-78E33EECB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001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3353F-B9B7-0A33-5C04-7F6436368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30ED3-7148-099A-52BB-85F46C356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Planning involves the following actions:</a:t>
            </a:r>
          </a:p>
          <a:p>
            <a:pPr lvl="1"/>
            <a:r>
              <a:rPr lang="en-US" sz="2000" dirty="0"/>
              <a:t>Setting the organization’s activities and projects goals and objectives</a:t>
            </a:r>
          </a:p>
          <a:p>
            <a:pPr lvl="1"/>
            <a:r>
              <a:rPr lang="en-US" sz="2000" dirty="0"/>
              <a:t>Establishing strategies for achieving those goals and objectives.</a:t>
            </a:r>
          </a:p>
          <a:p>
            <a:pPr lvl="1"/>
            <a:r>
              <a:rPr lang="en-US" sz="2000" dirty="0"/>
              <a:t>Developing plans to integrate and coordinate work activities.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ACA0B-CE9B-394D-D309-A142CD17F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CE32FE-63E9-22D6-6BE5-D8906C90D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028" name="Picture 4" descr="Planning Icon - Free Transparent PNG Download - PNGkey">
            <a:extLst>
              <a:ext uri="{FF2B5EF4-FFF2-40B4-BE49-F238E27FC236}">
                <a16:creationId xmlns:a16="http://schemas.microsoft.com/office/drawing/2014/main" id="{C3DD66FE-0CF4-D289-B216-7572D30BA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27377"/>
            <a:ext cx="2832100" cy="187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957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A69F-EC67-F407-E930-E34B5C744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41AF3-16E8-574E-5D0F-5CD3AC6DA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Planning establishes a </a:t>
            </a:r>
            <a:r>
              <a:rPr lang="en-US" sz="2400" b="1" dirty="0">
                <a:solidFill>
                  <a:srgbClr val="FF0000"/>
                </a:solidFill>
              </a:rPr>
              <a:t>roadmap</a:t>
            </a:r>
            <a:r>
              <a:rPr lang="en-US" sz="2400" dirty="0"/>
              <a:t> for the organization by defining clear directions and objectives. It sets the course for achieving goals and guides decision-making throughout the implementation of strategies.</a:t>
            </a:r>
          </a:p>
          <a:p>
            <a:r>
              <a:rPr lang="en-US" sz="2400" dirty="0"/>
              <a:t>It helps mitigate the risks associated with uncertainty. By anticipating potential challenges and uncertainties, organizations can develop contingency plans, making them more resilient in the face of unforeseen circumstances.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F389A-A25D-C385-61C0-EB8C2330A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410A0-7041-1744-E9B2-240C29267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645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A69F-EC67-F407-E930-E34B5C744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41AF3-16E8-574E-5D0F-5CD3AC6DA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Planning provides a structured basis for decision-making. With defined goals and a clear understanding of the path ahead, decision-makers can evaluate options more effectively and choose courses of action that align with the overall strategy and objectives of the organization.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F389A-A25D-C385-61C0-EB8C2330A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410A0-7041-1744-E9B2-240C29267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269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EEF8F-158A-6763-8C31-8F71C7F64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Process of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DAE2C-E665-787C-02FE-8F4494928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Setting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Developing premises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Identifying alternative courses of action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Evaluating alternative courses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Selecting an alternative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Implementing the plan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Setting up a follow-up action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A5ADF-8D85-CD94-9CD3-8902B582A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F20B1-5858-98D9-0793-E9D6AB385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9810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A634D-FCAB-C123-A8EA-78CE7F42D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Organizing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051E-DCF2-1D60-54C0-F2BA31CC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Organizing is a management function that involves the following elements:</a:t>
            </a:r>
          </a:p>
          <a:p>
            <a:pPr lvl="1"/>
            <a:r>
              <a:rPr lang="en-US" sz="2000" dirty="0"/>
              <a:t>The process of identifying and grouping of the works to be performed, </a:t>
            </a:r>
          </a:p>
          <a:p>
            <a:pPr lvl="1"/>
            <a:r>
              <a:rPr lang="en-US" sz="2000" dirty="0"/>
              <a:t>Defining and delegating responsibility, authority and establishing relationships for the purpose of enabling people to work most efficiently.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ABC7B-AC5F-637A-11AA-0EFAA6FB0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15F7D1-0C60-0481-8C8D-348F4398E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6321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FD38F-75F9-8AD9-F80B-34F3F7635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Organizing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26229-F21C-2A54-74FF-898839BC7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Organizing plays a pivotal role in helping companies optimize the utilization of their resources efficiently.</a:t>
            </a:r>
          </a:p>
          <a:p>
            <a:r>
              <a:rPr lang="en-US" sz="2400" dirty="0"/>
              <a:t>It serves as a foundation for effective administration, ensuring smooth and organized operations within the organization.</a:t>
            </a:r>
          </a:p>
          <a:p>
            <a:r>
              <a:rPr lang="en-US" sz="2400" dirty="0"/>
              <a:t>Through well-structured organizing, companies create pathways for expansion and growth, enabling them to capitalize on new opportunities.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0BC64-58C2-C48D-643B-F45A8A3E7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BA3DA7-354F-DCA9-9703-F4AE8929A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8880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FD38F-75F9-8AD9-F80B-34F3F7635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Organizing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26229-F21C-2A54-74FF-898839BC7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Organizing facilitates coordination among different departments, promoting seamless collaboration and enhancing overall organizational efficiency.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By providing a structured framework, organizing creates a conducive environment for embracing and implementing new changes within the organization.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0BC64-58C2-C48D-643B-F45A8A3E7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BA3DA7-354F-DCA9-9703-F4AE8929A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8709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40F7D-0D38-26A0-7A64-3AA6077C9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Process of Organizing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61CDA-10F6-B9A8-4851-00406804B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Division of work </a:t>
            </a:r>
          </a:p>
          <a:p>
            <a:r>
              <a:rPr lang="en-US" sz="2400" dirty="0"/>
              <a:t>Departmentation </a:t>
            </a:r>
          </a:p>
          <a:p>
            <a:r>
              <a:rPr lang="en-US" sz="2400" dirty="0"/>
              <a:t>Linking departments </a:t>
            </a:r>
          </a:p>
          <a:p>
            <a:r>
              <a:rPr lang="en-US" sz="2400" dirty="0"/>
              <a:t>Assigning duties </a:t>
            </a:r>
          </a:p>
          <a:p>
            <a:r>
              <a:rPr lang="en-US" sz="2400" dirty="0"/>
              <a:t>Defining hierarchal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ECF16-6E16-2021-47B4-1F5A1AF4E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8C87A-B2FB-13E6-1726-15537B732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15214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37387-EE76-4ED6-7038-24F423BA7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2BFD-A902-1466-81F2-BC8A19532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Leading involves guiding and directing the people in an organization. It also involves working with and through people to accomplish organizational goals.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EA141-7507-9575-EE59-B1C1DE1F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7B6A7-C790-7DAD-625B-8B99A798B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2052" name="Picture 4" descr="Meet The Team">
            <a:extLst>
              <a:ext uri="{FF2B5EF4-FFF2-40B4-BE49-F238E27FC236}">
                <a16:creationId xmlns:a16="http://schemas.microsoft.com/office/drawing/2014/main" id="{0C7E59C3-75BA-FE99-EE0E-33BB62646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13796"/>
            <a:ext cx="355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556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5D45F-E3A3-3D2B-6036-341F5CD93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leading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AA72-EE7E-D1C9-91CA-227EC676E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Leading provides actions to get the desired outcomes in an organization.</a:t>
            </a:r>
          </a:p>
          <a:p>
            <a:r>
              <a:rPr lang="en-US" sz="2400" dirty="0"/>
              <a:t>It is crucial for maximizing employee potential by recognizing their capabilities.</a:t>
            </a:r>
          </a:p>
          <a:p>
            <a:r>
              <a:rPr lang="en-US" sz="2400" dirty="0"/>
              <a:t>Leadership ensures alignment of all employees with organizational goals and objectives, and effective directing is essential for maintaining workflow efficiency. </a:t>
            </a:r>
          </a:p>
          <a:p>
            <a:r>
              <a:rPr lang="en-GB" sz="2400" dirty="0"/>
              <a:t>Achieving stability and balance is possible through effective directing.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9742A-6A35-FBD7-E129-2E273C78B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14066B-0773-93DE-9CA0-3484E3732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9575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A380D-488E-6E37-71AF-9601FD227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Characteristics of Leading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551CD-CE68-CBDA-CD66-D045127E3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Leadership -&gt; guiding and influencing the work of subordinates in the right direction.</a:t>
            </a:r>
          </a:p>
          <a:p>
            <a:r>
              <a:rPr lang="en-US" sz="2400" dirty="0"/>
              <a:t>Motivation -&gt; inspiring and encouraging employees.</a:t>
            </a:r>
          </a:p>
          <a:p>
            <a:r>
              <a:rPr lang="en-US" sz="2400" dirty="0"/>
              <a:t>Communication -&gt; using appropriate tools and techniques to facilitate the communications.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6EBDC-B7CB-70A6-A14A-32F0BA7F0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40ECA-A3BE-1987-6B68-F47F8F1F0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7038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078A-620A-5A48-414B-5FE262100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Controlling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EB3F5-A6D8-ABEC-327B-A7C24A5AA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Controlling involves monitoring, comparing, and correcting work performance.</a:t>
            </a:r>
          </a:p>
          <a:p>
            <a:r>
              <a:rPr lang="en-US" sz="2400" dirty="0"/>
              <a:t>Controlling is the process of checking whether or not proper progress is being made towards the objectives and goals of the organization and acting if necessary, to correct any deviation.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AEF66-BD54-31F7-B7A4-7ECF5E0CE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BB05F-8E5E-11C4-8CFB-812E8B15E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521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0A548-545F-F6FB-3316-BB72A6820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controlling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3D79B-8756-8A43-BA29-33EB7FC3B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Controlling helps assess actual performance against the established standards and goals. It provides a mechanism to measure achievements and identify areas that may require improvement.</a:t>
            </a:r>
          </a:p>
          <a:p>
            <a:r>
              <a:rPr lang="en-US" sz="2400" dirty="0"/>
              <a:t>By monitoring and regulating activities, controlling ensures that the organization is on track to achieve its objectives. It helps in directing efforts toward the fulfillment of organizational goals.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CE5D9-7F52-1D62-619F-25157DF75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6D594-AB39-A779-C960-3987AEABB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886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B117-B87F-907E-2BEA-946E860FE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controlling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C61E-1C50-EDDD-321A-0FB2E0334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US" sz="2400" dirty="0"/>
              <a:t>Controlling facilitates the identification of deviations. This allows organizations to adapt to changing circumstances, correct course, and make informed decisions to address challenges.</a:t>
            </a:r>
          </a:p>
          <a:p>
            <a:r>
              <a:rPr lang="en-US" sz="2400" dirty="0"/>
              <a:t>Controlling helps in the efficient use of resources, including financial, human, and material resources. It ensures that resources are allocated and utilized effectively to maximize productivity.</a:t>
            </a:r>
          </a:p>
          <a:p>
            <a:r>
              <a:rPr lang="en-US" sz="2400" dirty="0"/>
              <a:t>The information generated through the controlling process provides valuable insights for decision-making. It enables managers to make informed choices and take corrective actions when necessary.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0A117-B4B0-AD7B-054C-5604A4E18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23D70-B759-E860-3186-AF3D3393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0591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5CD87-F7E1-E578-A60C-FBE3A8D80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Process of controlling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CE847-0F06-C55B-3858-70831A3DC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Controlling has the following steps:</a:t>
            </a:r>
          </a:p>
          <a:p>
            <a:pPr lvl="1"/>
            <a:r>
              <a:rPr lang="en-US" sz="2400" dirty="0"/>
              <a:t>Establishment of standard performance</a:t>
            </a:r>
          </a:p>
          <a:p>
            <a:pPr lvl="1"/>
            <a:r>
              <a:rPr lang="en-US" sz="2400" dirty="0"/>
              <a:t>Measurement of actual performance </a:t>
            </a:r>
          </a:p>
          <a:p>
            <a:pPr lvl="1"/>
            <a:r>
              <a:rPr lang="en-US" sz="2400" dirty="0"/>
              <a:t>Comparison of actual performance with the standards and finding out deviation if any</a:t>
            </a:r>
          </a:p>
          <a:p>
            <a:pPr lvl="1"/>
            <a:r>
              <a:rPr lang="en-US" sz="2400" dirty="0"/>
              <a:t>Corrective action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7D3A9-7924-2F69-1264-D8C67B0A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E0799-0583-CE89-5634-0486F1700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95066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3899-5192-4487-EC14-0846DDFAD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3ABC0-D426-37F6-A96B-D668185A10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You have been appointed as the manager of a newly established small restaurant. The restaurant aims to offer a diverse menu with a focus on quick service and a cozy atmosphere. Your goal is to make the restaurant a popular choice in the local community within the next six months.</a:t>
            </a:r>
            <a:endParaRPr lang="en-US" sz="1800"/>
          </a:p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Instructions:</a:t>
            </a:r>
            <a:endParaRPr lang="en-US" sz="1800" dirty="0"/>
          </a:p>
          <a:p>
            <a:r>
              <a:rPr lang="en-US" sz="1800" b="1" dirty="0">
                <a:ea typeface="+mn-lt"/>
                <a:cs typeface="+mn-lt"/>
              </a:rPr>
              <a:t>Planning:</a:t>
            </a:r>
            <a:r>
              <a:rPr lang="en-US" sz="1800" dirty="0">
                <a:ea typeface="+mn-lt"/>
                <a:cs typeface="+mn-lt"/>
              </a:rPr>
              <a:t> Develop a comprehensive plan outlining the steps you will take to make the restaurant a popular choice in the local community.</a:t>
            </a:r>
            <a:endParaRPr lang="en-US" sz="1800"/>
          </a:p>
          <a:p>
            <a:r>
              <a:rPr lang="en-US" sz="1800" b="1" dirty="0">
                <a:ea typeface="+mn-lt"/>
                <a:cs typeface="+mn-lt"/>
              </a:rPr>
              <a:t>Organizing:</a:t>
            </a:r>
            <a:r>
              <a:rPr lang="en-US" sz="1800" dirty="0">
                <a:ea typeface="+mn-lt"/>
                <a:cs typeface="+mn-lt"/>
              </a:rPr>
              <a:t> How would you organize the resources and activities required to execute your plan effectively.</a:t>
            </a:r>
            <a:endParaRPr lang="en-US" sz="1800"/>
          </a:p>
          <a:p>
            <a:r>
              <a:rPr lang="en-US" sz="1800" b="1" dirty="0">
                <a:ea typeface="+mn-lt"/>
                <a:cs typeface="+mn-lt"/>
              </a:rPr>
              <a:t>Leading:</a:t>
            </a:r>
            <a:r>
              <a:rPr lang="en-US" sz="1800" dirty="0">
                <a:ea typeface="+mn-lt"/>
                <a:cs typeface="+mn-lt"/>
              </a:rPr>
              <a:t> What approach would you do to lead and motivate your team to achieve the restaurant's goals.</a:t>
            </a:r>
            <a:endParaRPr lang="en-US" sz="1800"/>
          </a:p>
          <a:p>
            <a:r>
              <a:rPr lang="en-US" sz="1800" b="1" dirty="0">
                <a:ea typeface="+mn-lt"/>
                <a:cs typeface="+mn-lt"/>
              </a:rPr>
              <a:t>Controlling:</a:t>
            </a:r>
            <a:r>
              <a:rPr lang="en-US" sz="1800" dirty="0">
                <a:ea typeface="+mn-lt"/>
                <a:cs typeface="+mn-lt"/>
              </a:rPr>
              <a:t> what steps would you take to implement control measures to ensure that the restaurant is on track to achieve its objectives.</a:t>
            </a:r>
            <a:endParaRPr lang="en-US" sz="1800" dirty="0"/>
          </a:p>
          <a:p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A9E1A-3B94-C1B6-76C2-807ECA068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670477-78B6-A7B5-7E32-623CFE26D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2670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E2BAA-35DC-4338-EEC2-34D9EBFB8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AEB38-7D3B-4916-9D08-225120512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Please attempt activity 2 available in your Moodle.</a:t>
            </a:r>
          </a:p>
          <a:p>
            <a:r>
              <a:rPr lang="en-GB" sz="2400" dirty="0"/>
              <a:t>Be prepared to share and discuss your answers.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C0A44-5683-AF10-B726-14ED28E57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4A28C2-B521-AFE1-F6D6-048A3AA9C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506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B39E-6844-AD5D-71C1-A81DDE3F4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D35E2-4118-918E-AA9A-70B009B57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Cole, G.A and Kelly, P. Phil (2020) Management theory and practice. Ninth edition / Gerald A. Cole, Phil Kelly. Andover: Cengage Learning.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Needle, D. Burns, J. (2019) Business in context: an introduction to business and its environment. Seventh edition. Andover: Cengage Learning.</a:t>
            </a:r>
            <a:endParaRPr lang="en-US" sz="2400" dirty="0"/>
          </a:p>
          <a:p>
            <a:r>
              <a:rPr lang="en-US" sz="24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C01A9-5919-87EC-68E1-BF1A8CF4E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02921-1ED0-6E23-3ADC-02FCF359D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67131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3849</TotalTime>
  <Words>1171</Words>
  <Application>Microsoft Macintosh PowerPoint</Application>
  <PresentationFormat>On-screen Show (4:3)</PresentationFormat>
  <Paragraphs>141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   Management Functions: Planning, Organising, Leading, Organising        LCBB4008             Week 2 – Session 2 </vt:lpstr>
      <vt:lpstr>Objectives</vt:lpstr>
      <vt:lpstr>Management</vt:lpstr>
      <vt:lpstr>Management Functions</vt:lpstr>
      <vt:lpstr>Management functions: Henry Fayol</vt:lpstr>
      <vt:lpstr>Management Functions</vt:lpstr>
      <vt:lpstr>Planning</vt:lpstr>
      <vt:lpstr>Importance of Planning</vt:lpstr>
      <vt:lpstr>Importance of Planning</vt:lpstr>
      <vt:lpstr>Process of Planning</vt:lpstr>
      <vt:lpstr>Organizing</vt:lpstr>
      <vt:lpstr>Importance of Organizing</vt:lpstr>
      <vt:lpstr>Importance of Organizing</vt:lpstr>
      <vt:lpstr>Process of Organizing</vt:lpstr>
      <vt:lpstr>Leading</vt:lpstr>
      <vt:lpstr>Importance of leading</vt:lpstr>
      <vt:lpstr>Characteristics of Leading</vt:lpstr>
      <vt:lpstr>Controlling</vt:lpstr>
      <vt:lpstr>Importance of controlling</vt:lpstr>
      <vt:lpstr>Importance of controlling</vt:lpstr>
      <vt:lpstr>Process of controlling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147</cp:revision>
  <cp:lastPrinted>2018-07-02T15:32:24Z</cp:lastPrinted>
  <dcterms:created xsi:type="dcterms:W3CDTF">2002-10-07T19:43:58Z</dcterms:created>
  <dcterms:modified xsi:type="dcterms:W3CDTF">2024-06-20T14:44:13Z</dcterms:modified>
</cp:coreProperties>
</file>