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61" r:id="rId3"/>
    <p:sldId id="265" r:id="rId4"/>
    <p:sldId id="266" r:id="rId5"/>
    <p:sldId id="264" r:id="rId6"/>
    <p:sldId id="257" r:id="rId7"/>
    <p:sldId id="268" r:id="rId8"/>
    <p:sldId id="269" r:id="rId9"/>
    <p:sldId id="270" r:id="rId10"/>
    <p:sldId id="258" r:id="rId11"/>
    <p:sldId id="274" r:id="rId12"/>
    <p:sldId id="275"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27" autoAdjust="0"/>
    <p:restoredTop sz="66248" autoAdjust="0"/>
  </p:normalViewPr>
  <p:slideViewPr>
    <p:cSldViewPr snapToGrid="0">
      <p:cViewPr varScale="1">
        <p:scale>
          <a:sx n="50" d="100"/>
          <a:sy n="50" d="100"/>
        </p:scale>
        <p:origin x="137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67C57B-62EC-424B-9E8A-0A91F4C8B566}" type="datetimeFigureOut">
              <a:rPr lang="en-GB" smtClean="0"/>
              <a:t>08/03/2018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8CF1DC-4F84-47A9-B0E2-E35BBE875A6E}" type="slidenum">
              <a:rPr lang="en-GB" smtClean="0"/>
              <a:t>‹#›</a:t>
            </a:fld>
            <a:endParaRPr lang="en-GB"/>
          </a:p>
        </p:txBody>
      </p:sp>
    </p:spTree>
    <p:extLst>
      <p:ext uri="{BB962C8B-B14F-4D97-AF65-F5344CB8AC3E}">
        <p14:creationId xmlns:p14="http://schemas.microsoft.com/office/powerpoint/2010/main" val="19974303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28CF1DC-4F84-47A9-B0E2-E35BBE875A6E}" type="slidenum">
              <a:rPr lang="en-GB" smtClean="0"/>
              <a:t>1</a:t>
            </a:fld>
            <a:endParaRPr lang="en-GB"/>
          </a:p>
        </p:txBody>
      </p:sp>
    </p:spTree>
    <p:extLst>
      <p:ext uri="{BB962C8B-B14F-4D97-AF65-F5344CB8AC3E}">
        <p14:creationId xmlns:p14="http://schemas.microsoft.com/office/powerpoint/2010/main" val="3580245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28CF1DC-4F84-47A9-B0E2-E35BBE875A6E}" type="slidenum">
              <a:rPr lang="en-GB" smtClean="0"/>
              <a:t>2</a:t>
            </a:fld>
            <a:endParaRPr lang="en-GB"/>
          </a:p>
        </p:txBody>
      </p:sp>
    </p:spTree>
    <p:extLst>
      <p:ext uri="{BB962C8B-B14F-4D97-AF65-F5344CB8AC3E}">
        <p14:creationId xmlns:p14="http://schemas.microsoft.com/office/powerpoint/2010/main" val="37404235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28CF1DC-4F84-47A9-B0E2-E35BBE875A6E}" type="slidenum">
              <a:rPr lang="en-GB" smtClean="0"/>
              <a:t>3</a:t>
            </a:fld>
            <a:endParaRPr lang="en-GB"/>
          </a:p>
        </p:txBody>
      </p:sp>
    </p:spTree>
    <p:extLst>
      <p:ext uri="{BB962C8B-B14F-4D97-AF65-F5344CB8AC3E}">
        <p14:creationId xmlns:p14="http://schemas.microsoft.com/office/powerpoint/2010/main" val="13089264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28CF1DC-4F84-47A9-B0E2-E35BBE875A6E}" type="slidenum">
              <a:rPr lang="en-GB" smtClean="0"/>
              <a:t>4</a:t>
            </a:fld>
            <a:endParaRPr lang="en-GB"/>
          </a:p>
        </p:txBody>
      </p:sp>
    </p:spTree>
    <p:extLst>
      <p:ext uri="{BB962C8B-B14F-4D97-AF65-F5344CB8AC3E}">
        <p14:creationId xmlns:p14="http://schemas.microsoft.com/office/powerpoint/2010/main" val="35735893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28CF1DC-4F84-47A9-B0E2-E35BBE875A6E}" type="slidenum">
              <a:rPr lang="en-GB" smtClean="0"/>
              <a:t>5</a:t>
            </a:fld>
            <a:endParaRPr lang="en-GB"/>
          </a:p>
        </p:txBody>
      </p:sp>
    </p:spTree>
    <p:extLst>
      <p:ext uri="{BB962C8B-B14F-4D97-AF65-F5344CB8AC3E}">
        <p14:creationId xmlns:p14="http://schemas.microsoft.com/office/powerpoint/2010/main" val="42389013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28CF1DC-4F84-47A9-B0E2-E35BBE875A6E}" type="slidenum">
              <a:rPr lang="en-GB" smtClean="0"/>
              <a:t>6</a:t>
            </a:fld>
            <a:endParaRPr lang="en-GB"/>
          </a:p>
        </p:txBody>
      </p:sp>
    </p:spTree>
    <p:extLst>
      <p:ext uri="{BB962C8B-B14F-4D97-AF65-F5344CB8AC3E}">
        <p14:creationId xmlns:p14="http://schemas.microsoft.com/office/powerpoint/2010/main" val="34658153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28CF1DC-4F84-47A9-B0E2-E35BBE875A6E}" type="slidenum">
              <a:rPr lang="en-GB" smtClean="0"/>
              <a:t>7</a:t>
            </a:fld>
            <a:endParaRPr lang="en-GB"/>
          </a:p>
        </p:txBody>
      </p:sp>
    </p:spTree>
    <p:extLst>
      <p:ext uri="{BB962C8B-B14F-4D97-AF65-F5344CB8AC3E}">
        <p14:creationId xmlns:p14="http://schemas.microsoft.com/office/powerpoint/2010/main" val="17826472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28CF1DC-4F84-47A9-B0E2-E35BBE875A6E}" type="slidenum">
              <a:rPr lang="en-GB" smtClean="0"/>
              <a:t>8</a:t>
            </a:fld>
            <a:endParaRPr lang="en-GB"/>
          </a:p>
        </p:txBody>
      </p:sp>
    </p:spTree>
    <p:extLst>
      <p:ext uri="{BB962C8B-B14F-4D97-AF65-F5344CB8AC3E}">
        <p14:creationId xmlns:p14="http://schemas.microsoft.com/office/powerpoint/2010/main" val="33218232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 footballer ends five years of fighting</a:t>
            </a:r>
          </a:p>
          <a:p>
            <a:r>
              <a:rPr lang="en-GB" dirty="0" smtClean="0"/>
              <a:t>After Ivory Coast qualified for the 2006 World Cup, footballer Didier </a:t>
            </a:r>
            <a:r>
              <a:rPr lang="en-GB" dirty="0" err="1" smtClean="0"/>
              <a:t>Drogba</a:t>
            </a:r>
            <a:r>
              <a:rPr lang="en-GB" dirty="0" smtClean="0"/>
              <a:t> fell to his knees in the dressing room in front of national television. He begged both fractions of the country’s civil war to put down their weapons and, within a week, a ceasefire ended five years of civil war.</a:t>
            </a:r>
          </a:p>
          <a:p>
            <a:endParaRPr lang="en-GB" dirty="0" smtClean="0"/>
          </a:p>
          <a:p>
            <a:endParaRPr lang="en-GB" dirty="0" smtClean="0"/>
          </a:p>
          <a:p>
            <a:endParaRPr lang="en-GB" dirty="0" smtClean="0"/>
          </a:p>
          <a:p>
            <a:r>
              <a:rPr lang="en-GB" dirty="0" err="1" smtClean="0"/>
              <a:t>Drogba</a:t>
            </a:r>
            <a:r>
              <a:rPr lang="en-GB" dirty="0" smtClean="0"/>
              <a:t> is credited with playing a vital role in bringing peace to his country.[201] After the Ivory Coast qualified for the 2006 World Cup, </a:t>
            </a:r>
            <a:r>
              <a:rPr lang="en-GB" dirty="0" err="1" smtClean="0"/>
              <a:t>Drogba</a:t>
            </a:r>
            <a:r>
              <a:rPr lang="en-GB" dirty="0" smtClean="0"/>
              <a:t> made a desperate plea to the combatants, asking them to lay down their arms, a plea which was answered with a cease fire after five years of civil war.</a:t>
            </a:r>
          </a:p>
          <a:p>
            <a:r>
              <a:rPr lang="en-GB" dirty="0" smtClean="0"/>
              <a:t>On 24 January 2007, </a:t>
            </a:r>
            <a:r>
              <a:rPr lang="en-GB" dirty="0" err="1" smtClean="0"/>
              <a:t>Drogba</a:t>
            </a:r>
            <a:r>
              <a:rPr lang="en-GB" dirty="0" smtClean="0"/>
              <a:t> was appointed by the United Nations Development Programme as a Goodwill Ambassador</a:t>
            </a:r>
          </a:p>
          <a:p>
            <a:r>
              <a:rPr lang="en-GB" dirty="0" smtClean="0"/>
              <a:t>His involvement in the peace process led to </a:t>
            </a:r>
            <a:r>
              <a:rPr lang="en-GB" dirty="0" err="1" smtClean="0"/>
              <a:t>Drogba</a:t>
            </a:r>
            <a:r>
              <a:rPr lang="en-GB" dirty="0" smtClean="0"/>
              <a:t> being named as one of the world's 100 most influential people by Time magazine for 2010</a:t>
            </a:r>
          </a:p>
          <a:p>
            <a:endParaRPr lang="en-GB" dirty="0" smtClean="0"/>
          </a:p>
          <a:p>
            <a:r>
              <a:rPr lang="en-GB" dirty="0" err="1" smtClean="0"/>
              <a:t>Drogba's</a:t>
            </a:r>
            <a:r>
              <a:rPr lang="en-GB" dirty="0" smtClean="0"/>
              <a:t> charity work continued when, in late 2009, he announced he would be donating the £3 million signing on fee for his endorsement of Pepsi for the construction of a hospital in his hometown of Abidjan. This work was done through </a:t>
            </a:r>
            <a:r>
              <a:rPr lang="en-GB" dirty="0" err="1" smtClean="0"/>
              <a:t>Drogba's</a:t>
            </a:r>
            <a:r>
              <a:rPr lang="en-GB" dirty="0" smtClean="0"/>
              <a:t> recently created "Didier </a:t>
            </a:r>
            <a:r>
              <a:rPr lang="en-GB" dirty="0" err="1" smtClean="0"/>
              <a:t>Drogba</a:t>
            </a:r>
            <a:r>
              <a:rPr lang="en-GB" dirty="0" smtClean="0"/>
              <a:t> Foundation" and Chelsea announced they too would donate the fee for the deal toward the Foundation's project. </a:t>
            </a:r>
            <a:r>
              <a:rPr lang="en-GB" dirty="0" err="1" smtClean="0"/>
              <a:t>Drogba</a:t>
            </a:r>
            <a:r>
              <a:rPr lang="en-GB" dirty="0" smtClean="0"/>
              <a:t> decided on building the hospital after a recent trip to the Ivorian capital's other hospitals, saying "... I decided the Foundation's first project should be to build and fund a hospital giving people basic healthcare and a chance just to stay alive."</a:t>
            </a:r>
          </a:p>
          <a:p>
            <a:endParaRPr lang="en-GB" dirty="0" smtClean="0"/>
          </a:p>
          <a:p>
            <a:r>
              <a:rPr lang="en-GB" dirty="0" smtClean="0"/>
              <a:t>In November 2014, </a:t>
            </a:r>
            <a:r>
              <a:rPr lang="en-GB" dirty="0" err="1" smtClean="0"/>
              <a:t>Drogba</a:t>
            </a:r>
            <a:r>
              <a:rPr lang="en-GB" dirty="0" smtClean="0"/>
              <a:t> appeared in FIFA's "11 against Ebola" campaign with a selection of top football players from around the world, including Cristiano Ronaldo, Neymar, Gareth Bale and Xavi. Under the slogan "Together, we can beat Ebola", FIFA's campaign was done in conjunction with the Confederation of African Football and health experts, with the players holding up eleven messages to raise awareness of the disease and ways to combat it.</a:t>
            </a:r>
          </a:p>
          <a:p>
            <a:endParaRPr lang="en-GB" dirty="0" smtClean="0"/>
          </a:p>
          <a:p>
            <a:r>
              <a:rPr lang="en-GB" dirty="0" smtClean="0"/>
              <a:t>David</a:t>
            </a:r>
            <a:r>
              <a:rPr lang="en-GB" baseline="0" dirty="0" smtClean="0"/>
              <a:t> Beckham donated his wages (in total about 3.4 million euros) to two French </a:t>
            </a:r>
            <a:r>
              <a:rPr lang="en-GB" baseline="0" dirty="0" err="1" smtClean="0"/>
              <a:t>childrens</a:t>
            </a:r>
            <a:r>
              <a:rPr lang="en-GB" baseline="0" dirty="0" smtClean="0"/>
              <a:t> charities whilst playing at PSG showing that even though wages are sky high for </a:t>
            </a:r>
            <a:r>
              <a:rPr lang="en-GB" baseline="0" dirty="0" err="1" smtClean="0"/>
              <a:t>footballes</a:t>
            </a:r>
            <a:r>
              <a:rPr lang="en-GB" baseline="0" dirty="0" smtClean="0"/>
              <a:t> they can do a lot of good with it</a:t>
            </a:r>
          </a:p>
          <a:p>
            <a:endParaRPr lang="en-GB" baseline="0" dirty="0" smtClean="0"/>
          </a:p>
          <a:p>
            <a:r>
              <a:rPr lang="en-GB" baseline="0" dirty="0" smtClean="0"/>
              <a:t>Juan </a:t>
            </a:r>
            <a:r>
              <a:rPr lang="en-GB" baseline="0" dirty="0" err="1" smtClean="0"/>
              <a:t>mata</a:t>
            </a:r>
            <a:r>
              <a:rPr lang="en-GB" baseline="0" dirty="0" smtClean="0"/>
              <a:t> 1% scheme</a:t>
            </a:r>
            <a:endParaRPr lang="en-GB" dirty="0"/>
          </a:p>
        </p:txBody>
      </p:sp>
      <p:sp>
        <p:nvSpPr>
          <p:cNvPr id="4" name="Slide Number Placeholder 3"/>
          <p:cNvSpPr>
            <a:spLocks noGrp="1"/>
          </p:cNvSpPr>
          <p:nvPr>
            <p:ph type="sldNum" sz="quarter" idx="10"/>
          </p:nvPr>
        </p:nvSpPr>
        <p:spPr/>
        <p:txBody>
          <a:bodyPr/>
          <a:lstStyle/>
          <a:p>
            <a:fld id="{228CF1DC-4F84-47A9-B0E2-E35BBE875A6E}" type="slidenum">
              <a:rPr lang="en-GB" smtClean="0"/>
              <a:t>9</a:t>
            </a:fld>
            <a:endParaRPr lang="en-GB"/>
          </a:p>
        </p:txBody>
      </p:sp>
    </p:spTree>
    <p:extLst>
      <p:ext uri="{BB962C8B-B14F-4D97-AF65-F5344CB8AC3E}">
        <p14:creationId xmlns:p14="http://schemas.microsoft.com/office/powerpoint/2010/main" val="8064930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 </a:t>
            </a:r>
            <a:endParaRPr lang="en-GB" dirty="0"/>
          </a:p>
        </p:txBody>
      </p:sp>
      <p:sp>
        <p:nvSpPr>
          <p:cNvPr id="4" name="Slide Number Placeholder 3"/>
          <p:cNvSpPr>
            <a:spLocks noGrp="1"/>
          </p:cNvSpPr>
          <p:nvPr>
            <p:ph type="sldNum" sz="quarter" idx="10"/>
          </p:nvPr>
        </p:nvSpPr>
        <p:spPr/>
        <p:txBody>
          <a:bodyPr/>
          <a:lstStyle/>
          <a:p>
            <a:fld id="{228CF1DC-4F84-47A9-B0E2-E35BBE875A6E}" type="slidenum">
              <a:rPr lang="en-GB" smtClean="0"/>
              <a:t>10</a:t>
            </a:fld>
            <a:endParaRPr lang="en-GB"/>
          </a:p>
        </p:txBody>
      </p:sp>
    </p:spTree>
    <p:extLst>
      <p:ext uri="{BB962C8B-B14F-4D97-AF65-F5344CB8AC3E}">
        <p14:creationId xmlns:p14="http://schemas.microsoft.com/office/powerpoint/2010/main" val="21710867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12DE1A4-09DD-4EC8-95FB-B5292843EE25}" type="datetimeFigureOut">
              <a:rPr lang="en-GB" smtClean="0"/>
              <a:t>08/03/2018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0F11CC-83C2-4384-A8A2-2ED39D23A8B5}" type="slidenum">
              <a:rPr lang="en-GB" smtClean="0"/>
              <a:t>‹#›</a:t>
            </a:fld>
            <a:endParaRPr lang="en-GB"/>
          </a:p>
        </p:txBody>
      </p:sp>
    </p:spTree>
    <p:extLst>
      <p:ext uri="{BB962C8B-B14F-4D97-AF65-F5344CB8AC3E}">
        <p14:creationId xmlns:p14="http://schemas.microsoft.com/office/powerpoint/2010/main" val="4092813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12DE1A4-09DD-4EC8-95FB-B5292843EE25}" type="datetimeFigureOut">
              <a:rPr lang="en-GB" smtClean="0"/>
              <a:t>08/03/2018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0F11CC-83C2-4384-A8A2-2ED39D23A8B5}" type="slidenum">
              <a:rPr lang="en-GB" smtClean="0"/>
              <a:t>‹#›</a:t>
            </a:fld>
            <a:endParaRPr lang="en-GB"/>
          </a:p>
        </p:txBody>
      </p:sp>
    </p:spTree>
    <p:extLst>
      <p:ext uri="{BB962C8B-B14F-4D97-AF65-F5344CB8AC3E}">
        <p14:creationId xmlns:p14="http://schemas.microsoft.com/office/powerpoint/2010/main" val="3695432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12DE1A4-09DD-4EC8-95FB-B5292843EE25}" type="datetimeFigureOut">
              <a:rPr lang="en-GB" smtClean="0"/>
              <a:t>08/03/2018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0F11CC-83C2-4384-A8A2-2ED39D23A8B5}" type="slidenum">
              <a:rPr lang="en-GB" smtClean="0"/>
              <a:t>‹#›</a:t>
            </a:fld>
            <a:endParaRPr lang="en-GB"/>
          </a:p>
        </p:txBody>
      </p:sp>
    </p:spTree>
    <p:extLst>
      <p:ext uri="{BB962C8B-B14F-4D97-AF65-F5344CB8AC3E}">
        <p14:creationId xmlns:p14="http://schemas.microsoft.com/office/powerpoint/2010/main" val="2396488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12DE1A4-09DD-4EC8-95FB-B5292843EE25}" type="datetimeFigureOut">
              <a:rPr lang="en-GB" smtClean="0"/>
              <a:t>08/03/2018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0F11CC-83C2-4384-A8A2-2ED39D23A8B5}" type="slidenum">
              <a:rPr lang="en-GB" smtClean="0"/>
              <a:t>‹#›</a:t>
            </a:fld>
            <a:endParaRPr lang="en-GB"/>
          </a:p>
        </p:txBody>
      </p:sp>
    </p:spTree>
    <p:extLst>
      <p:ext uri="{BB962C8B-B14F-4D97-AF65-F5344CB8AC3E}">
        <p14:creationId xmlns:p14="http://schemas.microsoft.com/office/powerpoint/2010/main" val="15333474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12DE1A4-09DD-4EC8-95FB-B5292843EE25}" type="datetimeFigureOut">
              <a:rPr lang="en-GB" smtClean="0"/>
              <a:t>08/03/2018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D0F11CC-83C2-4384-A8A2-2ED39D23A8B5}" type="slidenum">
              <a:rPr lang="en-GB" smtClean="0"/>
              <a:t>‹#›</a:t>
            </a:fld>
            <a:endParaRPr lang="en-GB"/>
          </a:p>
        </p:txBody>
      </p:sp>
    </p:spTree>
    <p:extLst>
      <p:ext uri="{BB962C8B-B14F-4D97-AF65-F5344CB8AC3E}">
        <p14:creationId xmlns:p14="http://schemas.microsoft.com/office/powerpoint/2010/main" val="3779598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12DE1A4-09DD-4EC8-95FB-B5292843EE25}" type="datetimeFigureOut">
              <a:rPr lang="en-GB" smtClean="0"/>
              <a:t>08/03/2018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D0F11CC-83C2-4384-A8A2-2ED39D23A8B5}" type="slidenum">
              <a:rPr lang="en-GB" smtClean="0"/>
              <a:t>‹#›</a:t>
            </a:fld>
            <a:endParaRPr lang="en-GB"/>
          </a:p>
        </p:txBody>
      </p:sp>
    </p:spTree>
    <p:extLst>
      <p:ext uri="{BB962C8B-B14F-4D97-AF65-F5344CB8AC3E}">
        <p14:creationId xmlns:p14="http://schemas.microsoft.com/office/powerpoint/2010/main" val="41719335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2DE1A4-09DD-4EC8-95FB-B5292843EE25}" type="datetimeFigureOut">
              <a:rPr lang="en-GB" smtClean="0"/>
              <a:t>08/03/2018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D0F11CC-83C2-4384-A8A2-2ED39D23A8B5}" type="slidenum">
              <a:rPr lang="en-GB" smtClean="0"/>
              <a:t>‹#›</a:t>
            </a:fld>
            <a:endParaRPr lang="en-GB"/>
          </a:p>
        </p:txBody>
      </p:sp>
    </p:spTree>
    <p:extLst>
      <p:ext uri="{BB962C8B-B14F-4D97-AF65-F5344CB8AC3E}">
        <p14:creationId xmlns:p14="http://schemas.microsoft.com/office/powerpoint/2010/main" val="7566857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12DE1A4-09DD-4EC8-95FB-B5292843EE25}" type="datetimeFigureOut">
              <a:rPr lang="en-GB" smtClean="0"/>
              <a:t>08/03/2018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0F11CC-83C2-4384-A8A2-2ED39D23A8B5}" type="slidenum">
              <a:rPr lang="en-GB" smtClean="0"/>
              <a:t>‹#›</a:t>
            </a:fld>
            <a:endParaRPr lang="en-GB"/>
          </a:p>
        </p:txBody>
      </p:sp>
    </p:spTree>
    <p:extLst>
      <p:ext uri="{BB962C8B-B14F-4D97-AF65-F5344CB8AC3E}">
        <p14:creationId xmlns:p14="http://schemas.microsoft.com/office/powerpoint/2010/main" val="27973015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12DE1A4-09DD-4EC8-95FB-B5292843EE25}" type="datetimeFigureOut">
              <a:rPr lang="en-GB" smtClean="0"/>
              <a:t>08/03/2018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D0F11CC-83C2-4384-A8A2-2ED39D23A8B5}" type="slidenum">
              <a:rPr lang="en-GB" smtClean="0"/>
              <a:t>‹#›</a:t>
            </a:fld>
            <a:endParaRPr lang="en-GB"/>
          </a:p>
        </p:txBody>
      </p:sp>
    </p:spTree>
    <p:extLst>
      <p:ext uri="{BB962C8B-B14F-4D97-AF65-F5344CB8AC3E}">
        <p14:creationId xmlns:p14="http://schemas.microsoft.com/office/powerpoint/2010/main" val="32190516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12DE1A4-09DD-4EC8-95FB-B5292843EE25}" type="datetimeFigureOut">
              <a:rPr lang="en-GB" smtClean="0"/>
              <a:t>08/03/2018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0F11CC-83C2-4384-A8A2-2ED39D23A8B5}" type="slidenum">
              <a:rPr lang="en-GB" smtClean="0"/>
              <a:t>‹#›</a:t>
            </a:fld>
            <a:endParaRPr lang="en-GB"/>
          </a:p>
        </p:txBody>
      </p:sp>
    </p:spTree>
    <p:extLst>
      <p:ext uri="{BB962C8B-B14F-4D97-AF65-F5344CB8AC3E}">
        <p14:creationId xmlns:p14="http://schemas.microsoft.com/office/powerpoint/2010/main" val="23698406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12DE1A4-09DD-4EC8-95FB-B5292843EE25}" type="datetimeFigureOut">
              <a:rPr lang="en-GB" smtClean="0"/>
              <a:t>08/03/2018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D0F11CC-83C2-4384-A8A2-2ED39D23A8B5}" type="slidenum">
              <a:rPr lang="en-GB" smtClean="0"/>
              <a:t>‹#›</a:t>
            </a:fld>
            <a:endParaRPr lang="en-GB"/>
          </a:p>
        </p:txBody>
      </p:sp>
    </p:spTree>
    <p:extLst>
      <p:ext uri="{BB962C8B-B14F-4D97-AF65-F5344CB8AC3E}">
        <p14:creationId xmlns:p14="http://schemas.microsoft.com/office/powerpoint/2010/main" val="29187403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2DE1A4-09DD-4EC8-95FB-B5292843EE25}" type="datetimeFigureOut">
              <a:rPr lang="en-GB" smtClean="0"/>
              <a:t>08/03/2018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0F11CC-83C2-4384-A8A2-2ED39D23A8B5}" type="slidenum">
              <a:rPr lang="en-GB" smtClean="0"/>
              <a:t>‹#›</a:t>
            </a:fld>
            <a:endParaRPr lang="en-GB"/>
          </a:p>
        </p:txBody>
      </p:sp>
    </p:spTree>
    <p:extLst>
      <p:ext uri="{BB962C8B-B14F-4D97-AF65-F5344CB8AC3E}">
        <p14:creationId xmlns:p14="http://schemas.microsoft.com/office/powerpoint/2010/main" val="42944090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youmustknowaboutthis.blogspot.co.uk/2013/03/top-10-football-sex-scandals.html" TargetMode="External"/><Relationship Id="rId7" Type="http://schemas.openxmlformats.org/officeDocument/2006/relationships/hyperlink" Target="https://en.wikipedia.org/wiki/Didier_Drogba#Personal_life" TargetMode="External"/><Relationship Id="rId2" Type="http://schemas.openxmlformats.org/officeDocument/2006/relationships/hyperlink" Target="https://www.sportskeeda.com/football/7-biggest-football-scandals" TargetMode="External"/><Relationship Id="rId1" Type="http://schemas.openxmlformats.org/officeDocument/2006/relationships/slideLayout" Target="../slideLayouts/slideLayout2.xml"/><Relationship Id="rId6" Type="http://schemas.openxmlformats.org/officeDocument/2006/relationships/hyperlink" Target="https://www.chroniclelive.co.uk/all-about/bradley-lowery" TargetMode="External"/><Relationship Id="rId5" Type="http://schemas.openxmlformats.org/officeDocument/2006/relationships/hyperlink" Target="https://www.youtube.com/watch?v=WTJSt4wP2ME" TargetMode="External"/><Relationship Id="rId4" Type="http://schemas.openxmlformats.org/officeDocument/2006/relationships/hyperlink" Target="http://bleacherreport.com/articles/1894940-top-world-football-scandals-of-2013"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www.independent.co.uk/sport/football/european/david-beckham-finally-agrees-deal-to-donate-34m-psg-wages-to-french-childrens-charities-8659789.html" TargetMode="External"/><Relationship Id="rId2" Type="http://schemas.openxmlformats.org/officeDocument/2006/relationships/hyperlink" Target="http://www.fifa.com/worldcup/news/y=2015/m=12/news=2014-fifa-world-cuptm-reached-3-2-billion-viewers-one-billion-watched--2745519.html" TargetMode="External"/><Relationship Id="rId1" Type="http://schemas.openxmlformats.org/officeDocument/2006/relationships/slideLayout" Target="../slideLayouts/slideLayout2.xml"/><Relationship Id="rId4" Type="http://schemas.openxmlformats.org/officeDocument/2006/relationships/hyperlink" Target="http://www.fifa.com/about-fifa/who-we-are/the-game/index.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lstStyle/>
          <a:p>
            <a:r>
              <a:rPr lang="en-GB" dirty="0" smtClean="0"/>
              <a:t>FOOTBALL</a:t>
            </a:r>
            <a:endParaRPr lang="en-GB" dirty="0"/>
          </a:p>
        </p:txBody>
      </p:sp>
    </p:spTree>
    <p:extLst>
      <p:ext uri="{BB962C8B-B14F-4D97-AF65-F5344CB8AC3E}">
        <p14:creationId xmlns:p14="http://schemas.microsoft.com/office/powerpoint/2010/main" val="4642581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1940" y="5702669"/>
            <a:ext cx="10515600" cy="1325563"/>
          </a:xfrm>
        </p:spPr>
        <p:txBody>
          <a:bodyPr/>
          <a:lstStyle/>
          <a:p>
            <a:r>
              <a:rPr lang="en-GB" dirty="0" smtClean="0">
                <a:solidFill>
                  <a:schemeClr val="bg1"/>
                </a:solidFill>
              </a:rPr>
              <a:t>My Experience </a:t>
            </a:r>
            <a:endParaRPr lang="en-GB" dirty="0">
              <a:solidFill>
                <a:schemeClr val="bg1"/>
              </a:solidFill>
            </a:endParaRPr>
          </a:p>
        </p:txBody>
      </p:sp>
      <p:sp>
        <p:nvSpPr>
          <p:cNvPr id="4" name="TextBox 3"/>
          <p:cNvSpPr txBox="1"/>
          <p:nvPr/>
        </p:nvSpPr>
        <p:spPr>
          <a:xfrm>
            <a:off x="1505778" y="1318033"/>
            <a:ext cx="8786192" cy="4893647"/>
          </a:xfrm>
          <a:prstGeom prst="rect">
            <a:avLst/>
          </a:prstGeom>
          <a:noFill/>
        </p:spPr>
        <p:txBody>
          <a:bodyPr wrap="square" rtlCol="0">
            <a:spAutoFit/>
          </a:bodyPr>
          <a:lstStyle/>
          <a:p>
            <a:r>
              <a:rPr lang="en-GB" sz="2000" dirty="0"/>
              <a:t>For as long as I can remember I have loved football. </a:t>
            </a:r>
          </a:p>
          <a:p>
            <a:r>
              <a:rPr lang="en-GB" sz="2000" dirty="0"/>
              <a:t>For me, like I think it is with a lot of youngsters it was about time with my dad and our time bonding</a:t>
            </a:r>
          </a:p>
          <a:p>
            <a:r>
              <a:rPr lang="en-GB" sz="2000" dirty="0"/>
              <a:t>Every weekend went like this </a:t>
            </a:r>
          </a:p>
          <a:p>
            <a:r>
              <a:rPr lang="en-GB" sz="2000" dirty="0"/>
              <a:t>Saturday morning playing for </a:t>
            </a:r>
            <a:r>
              <a:rPr lang="en-GB" sz="2000" dirty="0" err="1"/>
              <a:t>Caversham</a:t>
            </a:r>
            <a:r>
              <a:rPr lang="en-GB" sz="2000" dirty="0"/>
              <a:t> then coming home and going out with my mates playing headers and volleys over the copse till it was time to go in for dinner and then up on Sunday to play for Theale town then coming home to watch the football on </a:t>
            </a:r>
            <a:r>
              <a:rPr lang="en-GB" sz="2000" dirty="0" err="1"/>
              <a:t>tv</a:t>
            </a:r>
            <a:r>
              <a:rPr lang="en-GB" sz="2000" dirty="0"/>
              <a:t> with my day. </a:t>
            </a:r>
          </a:p>
          <a:p>
            <a:r>
              <a:rPr lang="en-GB" sz="2000" dirty="0"/>
              <a:t>So why do I love football so much, why does it hold so much power over so many peoples lives. </a:t>
            </a:r>
          </a:p>
          <a:p>
            <a:endParaRPr lang="en-GB" sz="2000" dirty="0"/>
          </a:p>
          <a:p>
            <a:endParaRPr lang="en-GB" sz="2000" dirty="0"/>
          </a:p>
          <a:p>
            <a:endParaRPr lang="en-GB" dirty="0" smtClean="0"/>
          </a:p>
          <a:p>
            <a:endParaRPr lang="en-GB" dirty="0"/>
          </a:p>
          <a:p>
            <a:endParaRPr lang="en-GB" dirty="0" smtClean="0"/>
          </a:p>
          <a:p>
            <a:endParaRPr lang="en-GB" dirty="0"/>
          </a:p>
        </p:txBody>
      </p:sp>
    </p:spTree>
    <p:extLst>
      <p:ext uri="{BB962C8B-B14F-4D97-AF65-F5344CB8AC3E}">
        <p14:creationId xmlns:p14="http://schemas.microsoft.com/office/powerpoint/2010/main" val="16344961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00062"/>
            <a:ext cx="10515600" cy="5919788"/>
          </a:xfrm>
        </p:spPr>
        <p:txBody>
          <a:bodyPr>
            <a:noAutofit/>
          </a:bodyPr>
          <a:lstStyle/>
          <a:p>
            <a:r>
              <a:rPr lang="en-GB" sz="1800" dirty="0" smtClean="0"/>
              <a:t>It`s a Numbers </a:t>
            </a:r>
            <a:r>
              <a:rPr lang="en-GB" sz="1800" dirty="0" smtClean="0"/>
              <a:t>Game</a:t>
            </a:r>
            <a:br>
              <a:rPr lang="en-GB" sz="1800" dirty="0" smtClean="0"/>
            </a:br>
            <a:r>
              <a:rPr lang="en-GB" sz="1800" dirty="0"/>
              <a:t/>
            </a:r>
            <a:br>
              <a:rPr lang="en-GB" sz="1800" dirty="0"/>
            </a:br>
            <a:r>
              <a:rPr lang="en-GB" sz="1800" dirty="0" smtClean="0"/>
              <a:t> </a:t>
            </a:r>
            <a:r>
              <a:rPr lang="en-GB" sz="1800" dirty="0"/>
              <a:t>When we break it down we can really see how far the reach of football truly is.</a:t>
            </a:r>
            <a:br>
              <a:rPr lang="en-GB" sz="1800" dirty="0"/>
            </a:br>
            <a:r>
              <a:rPr lang="en-GB" sz="1800" dirty="0"/>
              <a:t/>
            </a:r>
            <a:br>
              <a:rPr lang="en-GB" sz="1800" dirty="0"/>
            </a:br>
            <a:r>
              <a:rPr lang="en-GB" sz="1800" dirty="0" smtClean="0"/>
              <a:t>Premier </a:t>
            </a:r>
            <a:r>
              <a:rPr lang="en-GB" sz="1800" dirty="0"/>
              <a:t>League </a:t>
            </a:r>
            <a:r>
              <a:rPr lang="en-GB" sz="1800" dirty="0" smtClean="0"/>
              <a:t>games often have an </a:t>
            </a:r>
            <a:r>
              <a:rPr lang="en-GB" sz="1800" dirty="0"/>
              <a:t>audience of more than 12m people</a:t>
            </a:r>
            <a:br>
              <a:rPr lang="en-GB" sz="1800" dirty="0"/>
            </a:br>
            <a:r>
              <a:rPr lang="en-GB" sz="1800" dirty="0"/>
              <a:t/>
            </a:r>
            <a:br>
              <a:rPr lang="en-GB" sz="1800" dirty="0"/>
            </a:br>
            <a:r>
              <a:rPr lang="en-GB" sz="1800" dirty="0" smtClean="0"/>
              <a:t>it is shown 212 countries globally</a:t>
            </a:r>
            <a:br>
              <a:rPr lang="en-GB" sz="1800" dirty="0" smtClean="0"/>
            </a:br>
            <a:r>
              <a:rPr lang="en-GB" sz="1800" dirty="0"/>
              <a:t/>
            </a:r>
            <a:br>
              <a:rPr lang="en-GB" sz="1800" dirty="0"/>
            </a:br>
            <a:r>
              <a:rPr lang="en-GB" sz="1800" dirty="0" smtClean="0"/>
              <a:t>it has a collective viewing of almost </a:t>
            </a:r>
            <a:r>
              <a:rPr lang="en-GB" sz="1800" dirty="0"/>
              <a:t>5 billion people a</a:t>
            </a:r>
            <a:r>
              <a:rPr lang="en-GB" sz="1800" dirty="0" smtClean="0"/>
              <a:t> </a:t>
            </a:r>
            <a:r>
              <a:rPr lang="en-GB" sz="1800" dirty="0"/>
              <a:t>season</a:t>
            </a:r>
            <a:br>
              <a:rPr lang="en-GB" sz="1800" dirty="0"/>
            </a:br>
            <a:r>
              <a:rPr lang="en-GB" sz="1800" dirty="0"/>
              <a:t/>
            </a:r>
            <a:br>
              <a:rPr lang="en-GB" sz="1800" dirty="0"/>
            </a:br>
            <a:r>
              <a:rPr lang="en-GB" sz="1800" dirty="0" smtClean="0"/>
              <a:t>its </a:t>
            </a:r>
            <a:r>
              <a:rPr lang="en-GB" sz="1800" dirty="0"/>
              <a:t>income tax and national insurance contribution alone is thought to be worth more than £1.3 billion per year to the British government</a:t>
            </a:r>
            <a:br>
              <a:rPr lang="en-GB" sz="1800" dirty="0"/>
            </a:br>
            <a:r>
              <a:rPr lang="en-GB" sz="1800" dirty="0"/>
              <a:t/>
            </a:r>
            <a:br>
              <a:rPr lang="en-GB" sz="1800" dirty="0"/>
            </a:br>
            <a:r>
              <a:rPr lang="en-GB" sz="1800" dirty="0"/>
              <a:t/>
            </a:r>
            <a:br>
              <a:rPr lang="en-GB" sz="1800" dirty="0"/>
            </a:br>
            <a:r>
              <a:rPr lang="en-GB" sz="1800" dirty="0"/>
              <a:t>3.2 billion people tuned in to watch the 2014 Brazil world cup final</a:t>
            </a:r>
            <a:br>
              <a:rPr lang="en-GB" sz="1800" dirty="0"/>
            </a:br>
            <a:r>
              <a:rPr lang="en-GB" sz="1800" dirty="0"/>
              <a:t/>
            </a:r>
            <a:br>
              <a:rPr lang="en-GB" sz="1800" dirty="0"/>
            </a:br>
            <a:r>
              <a:rPr lang="en-GB" sz="1800" dirty="0"/>
              <a:t/>
            </a:r>
            <a:br>
              <a:rPr lang="en-GB" sz="1800" dirty="0"/>
            </a:br>
            <a:r>
              <a:rPr lang="en-GB" sz="1800" dirty="0"/>
              <a:t>FA investment </a:t>
            </a:r>
            <a:br>
              <a:rPr lang="en-GB" sz="1800" dirty="0"/>
            </a:br>
            <a:r>
              <a:rPr lang="en-GB" sz="1800" dirty="0"/>
              <a:t/>
            </a:r>
            <a:br>
              <a:rPr lang="en-GB" sz="1800" dirty="0"/>
            </a:br>
            <a:r>
              <a:rPr lang="en-GB" sz="1800" dirty="0"/>
              <a:t>The fa have invested over 250 million into grassroots football, this means that projects are being put into place so that </a:t>
            </a:r>
            <a:r>
              <a:rPr lang="en-GB" sz="1800" dirty="0" smtClean="0"/>
              <a:t>underprivileged </a:t>
            </a:r>
            <a:r>
              <a:rPr lang="en-GB" sz="1800" dirty="0"/>
              <a:t>kids can get involved into football</a:t>
            </a:r>
            <a:br>
              <a:rPr lang="en-GB" sz="1800" dirty="0"/>
            </a:br>
            <a:r>
              <a:rPr lang="en-GB" sz="1800" dirty="0"/>
              <a:t/>
            </a:r>
            <a:br>
              <a:rPr lang="en-GB" sz="1800" dirty="0"/>
            </a:br>
            <a:r>
              <a:rPr lang="en-GB" sz="1800" dirty="0"/>
              <a:t/>
            </a:r>
            <a:br>
              <a:rPr lang="en-GB" sz="1800" dirty="0"/>
            </a:br>
            <a:endParaRPr lang="en-GB" sz="1800" dirty="0"/>
          </a:p>
        </p:txBody>
      </p:sp>
    </p:spTree>
    <p:extLst>
      <p:ext uri="{BB962C8B-B14F-4D97-AF65-F5344CB8AC3E}">
        <p14:creationId xmlns:p14="http://schemas.microsoft.com/office/powerpoint/2010/main" val="282115532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971551" y="699433"/>
            <a:ext cx="10762364" cy="5139869"/>
          </a:xfrm>
          <a:prstGeom prst="rect">
            <a:avLst/>
          </a:prstGeom>
          <a:noFill/>
        </p:spPr>
        <p:txBody>
          <a:bodyPr wrap="square" rtlCol="0">
            <a:spAutoFit/>
          </a:bodyPr>
          <a:lstStyle/>
          <a:p>
            <a:r>
              <a:rPr lang="en-GB" sz="3600" dirty="0"/>
              <a:t>A lot of footballers come from disadvantaged backgrounds and culturally and societally we are told to do well at school be academic so we can get a good job but we`re human we don’t all work that way. You know the saying every boy dreams of being a footballer and I personally encourage it I think it plays a very important role to be able to dream of that star lifestyle it gives them something to hope for.</a:t>
            </a:r>
          </a:p>
          <a:p>
            <a:endParaRPr lang="en-GB" sz="4000" dirty="0"/>
          </a:p>
        </p:txBody>
      </p:sp>
    </p:spTree>
    <p:extLst>
      <p:ext uri="{BB962C8B-B14F-4D97-AF65-F5344CB8AC3E}">
        <p14:creationId xmlns:p14="http://schemas.microsoft.com/office/powerpoint/2010/main" val="2325990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24050" y="2095500"/>
            <a:ext cx="5695950" cy="2585323"/>
          </a:xfrm>
          <a:prstGeom prst="rect">
            <a:avLst/>
          </a:prstGeom>
          <a:noFill/>
        </p:spPr>
        <p:txBody>
          <a:bodyPr wrap="square" rtlCol="0">
            <a:spAutoFit/>
          </a:bodyPr>
          <a:lstStyle/>
          <a:p>
            <a:r>
              <a:rPr lang="en-GB" sz="2400" dirty="0"/>
              <a:t>The World Cup is the greatest party you could ever attend just an all encompassing joy. Nations coming together to celebrate their joint love of the game. </a:t>
            </a:r>
          </a:p>
          <a:p>
            <a:r>
              <a:rPr lang="en-GB" sz="2400" dirty="0"/>
              <a:t>At the centre of a lot of cultures is just the desire to have a happy life </a:t>
            </a:r>
          </a:p>
          <a:p>
            <a:endParaRPr lang="en-GB" dirty="0"/>
          </a:p>
        </p:txBody>
      </p:sp>
    </p:spTree>
    <p:extLst>
      <p:ext uri="{BB962C8B-B14F-4D97-AF65-F5344CB8AC3E}">
        <p14:creationId xmlns:p14="http://schemas.microsoft.com/office/powerpoint/2010/main" val="17527010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57550" y="1600200"/>
            <a:ext cx="6057900" cy="2215991"/>
          </a:xfrm>
          <a:prstGeom prst="rect">
            <a:avLst/>
          </a:prstGeom>
          <a:noFill/>
        </p:spPr>
        <p:txBody>
          <a:bodyPr wrap="square" rtlCol="0">
            <a:spAutoFit/>
          </a:bodyPr>
          <a:lstStyle/>
          <a:p>
            <a:r>
              <a:rPr lang="en-GB" sz="2400" dirty="0" smtClean="0"/>
              <a:t>World </a:t>
            </a:r>
            <a:r>
              <a:rPr lang="en-GB" sz="2400" dirty="0"/>
              <a:t>War I Christmas truce</a:t>
            </a:r>
          </a:p>
          <a:p>
            <a:r>
              <a:rPr lang="en-GB" sz="2400" dirty="0" smtClean="0"/>
              <a:t>On Christmas day 1914 troops from both </a:t>
            </a:r>
            <a:r>
              <a:rPr lang="en-GB" sz="2400" dirty="0" err="1" smtClean="0"/>
              <a:t>german</a:t>
            </a:r>
            <a:r>
              <a:rPr lang="en-GB" sz="2400" dirty="0" smtClean="0"/>
              <a:t> and </a:t>
            </a:r>
            <a:r>
              <a:rPr lang="en-GB" sz="2400" dirty="0" err="1" smtClean="0"/>
              <a:t>british</a:t>
            </a:r>
            <a:r>
              <a:rPr lang="en-GB" sz="2400" dirty="0" smtClean="0"/>
              <a:t> armies put down their arms and played a game of football in no mans land. Football brought temporary peace.</a:t>
            </a:r>
          </a:p>
          <a:p>
            <a:endParaRPr lang="en-GB" dirty="0"/>
          </a:p>
        </p:txBody>
      </p:sp>
    </p:spTree>
    <p:extLst>
      <p:ext uri="{BB962C8B-B14F-4D97-AF65-F5344CB8AC3E}">
        <p14:creationId xmlns:p14="http://schemas.microsoft.com/office/powerpoint/2010/main" val="8802142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14550" y="1581150"/>
            <a:ext cx="5334000" cy="1846659"/>
          </a:xfrm>
          <a:prstGeom prst="rect">
            <a:avLst/>
          </a:prstGeom>
          <a:noFill/>
        </p:spPr>
        <p:txBody>
          <a:bodyPr wrap="square" rtlCol="0">
            <a:spAutoFit/>
          </a:bodyPr>
          <a:lstStyle/>
          <a:p>
            <a:r>
              <a:rPr lang="en-GB" sz="2400" dirty="0" smtClean="0"/>
              <a:t>In 1967 the two sides of  the Nigerian civil war laid down their weapons for a 48 hour ceasefire in order to watch Pele play football in a friendly in </a:t>
            </a:r>
            <a:r>
              <a:rPr lang="en-GB" sz="2400" dirty="0" err="1" smtClean="0"/>
              <a:t>lagos</a:t>
            </a:r>
            <a:endParaRPr lang="en-GB" sz="2400" dirty="0"/>
          </a:p>
          <a:p>
            <a:endParaRPr lang="en-GB" dirty="0"/>
          </a:p>
        </p:txBody>
      </p:sp>
    </p:spTree>
    <p:extLst>
      <p:ext uri="{BB962C8B-B14F-4D97-AF65-F5344CB8AC3E}">
        <p14:creationId xmlns:p14="http://schemas.microsoft.com/office/powerpoint/2010/main" val="41246191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200150" y="990600"/>
            <a:ext cx="9239250" cy="2308324"/>
          </a:xfrm>
          <a:prstGeom prst="rect">
            <a:avLst/>
          </a:prstGeom>
          <a:noFill/>
        </p:spPr>
        <p:txBody>
          <a:bodyPr wrap="square" rtlCol="0">
            <a:spAutoFit/>
          </a:bodyPr>
          <a:lstStyle/>
          <a:p>
            <a:r>
              <a:rPr lang="en-GB" dirty="0" smtClean="0"/>
              <a:t>“Israeli </a:t>
            </a:r>
            <a:r>
              <a:rPr lang="en-GB" dirty="0"/>
              <a:t>Muslim striker saves the day</a:t>
            </a:r>
          </a:p>
          <a:p>
            <a:r>
              <a:rPr lang="en-GB" dirty="0"/>
              <a:t>Right wing political fractions in Israel oppose the presence of national Arabs and have been known to chant “No Arabs—no terrorist attacks”. In 2005, Israel had the opportunity to qualify for the World Cup for the first time in 35 years and a Muslim striker, Abbas </a:t>
            </a:r>
            <a:r>
              <a:rPr lang="en-GB" dirty="0" err="1"/>
              <a:t>Suan</a:t>
            </a:r>
            <a:r>
              <a:rPr lang="en-GB" dirty="0"/>
              <a:t>, became a national hero after he saved the qualifying game. </a:t>
            </a:r>
            <a:r>
              <a:rPr lang="en-GB" dirty="0" err="1"/>
              <a:t>Suan</a:t>
            </a:r>
            <a:r>
              <a:rPr lang="en-GB" dirty="0"/>
              <a:t>, who was often faced with racist chants, scored an equalising goal in the 90th minute, prompting a new slogan: “no Arabs - no goals”.</a:t>
            </a:r>
          </a:p>
          <a:p>
            <a:r>
              <a:rPr lang="en-GB" dirty="0"/>
              <a:t>Showing the sway that a simple kick of the ball can </a:t>
            </a:r>
            <a:r>
              <a:rPr lang="en-GB" dirty="0" smtClean="0"/>
              <a:t>have” </a:t>
            </a:r>
            <a:endParaRPr lang="en-GB" dirty="0"/>
          </a:p>
          <a:p>
            <a:endParaRPr lang="en-GB" dirty="0"/>
          </a:p>
        </p:txBody>
      </p:sp>
    </p:spTree>
    <p:extLst>
      <p:ext uri="{BB962C8B-B14F-4D97-AF65-F5344CB8AC3E}">
        <p14:creationId xmlns:p14="http://schemas.microsoft.com/office/powerpoint/2010/main" val="7910422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04800" y="304800"/>
            <a:ext cx="11677650" cy="5693866"/>
          </a:xfrm>
          <a:prstGeom prst="rect">
            <a:avLst/>
          </a:prstGeom>
          <a:noFill/>
        </p:spPr>
        <p:txBody>
          <a:bodyPr wrap="square" rtlCol="0">
            <a:spAutoFit/>
          </a:bodyPr>
          <a:lstStyle/>
          <a:p>
            <a:r>
              <a:rPr lang="en-GB" sz="1400" dirty="0"/>
              <a:t>A footballer ends five years of fighting</a:t>
            </a:r>
          </a:p>
          <a:p>
            <a:r>
              <a:rPr lang="en-GB" sz="1400" dirty="0"/>
              <a:t>After Ivory Coast qualified for the 2006 World Cup, footballer Didier </a:t>
            </a:r>
            <a:r>
              <a:rPr lang="en-GB" sz="1400" dirty="0" err="1"/>
              <a:t>Drogba</a:t>
            </a:r>
            <a:r>
              <a:rPr lang="en-GB" sz="1400" dirty="0"/>
              <a:t> fell to his knees in the dressing room in front of national television. He begged both fractions of the country’s civil war to put down their weapons and, within a week, a ceasefire ended five years of civil war.</a:t>
            </a:r>
          </a:p>
          <a:p>
            <a:endParaRPr lang="en-GB" sz="1400" dirty="0"/>
          </a:p>
          <a:p>
            <a:endParaRPr lang="en-GB" sz="1400" dirty="0"/>
          </a:p>
          <a:p>
            <a:endParaRPr lang="en-GB" sz="1400" dirty="0"/>
          </a:p>
          <a:p>
            <a:r>
              <a:rPr lang="en-GB" sz="1400" dirty="0" err="1"/>
              <a:t>Drogba</a:t>
            </a:r>
            <a:r>
              <a:rPr lang="en-GB" sz="1400" dirty="0"/>
              <a:t> is credited with playing a vital role in bringing peace to his country.[201] After the Ivory Coast qualified for the 2006 World Cup, </a:t>
            </a:r>
            <a:r>
              <a:rPr lang="en-GB" sz="1400" dirty="0" err="1"/>
              <a:t>Drogba</a:t>
            </a:r>
            <a:r>
              <a:rPr lang="en-GB" sz="1400" dirty="0"/>
              <a:t> made a desperate plea to the combatants, asking them to lay down their arms, a plea which was answered with a cease fire after five years of civil war.</a:t>
            </a:r>
          </a:p>
          <a:p>
            <a:r>
              <a:rPr lang="en-GB" sz="1400" dirty="0"/>
              <a:t>On 24 January 2007, </a:t>
            </a:r>
            <a:r>
              <a:rPr lang="en-GB" sz="1400" dirty="0" err="1"/>
              <a:t>Drogba</a:t>
            </a:r>
            <a:r>
              <a:rPr lang="en-GB" sz="1400" dirty="0"/>
              <a:t> was appointed by the United Nations Development Programme as a Goodwill Ambassador</a:t>
            </a:r>
          </a:p>
          <a:p>
            <a:r>
              <a:rPr lang="en-GB" sz="1400" dirty="0"/>
              <a:t>His involvement in the peace process led to </a:t>
            </a:r>
            <a:r>
              <a:rPr lang="en-GB" sz="1400" dirty="0" err="1"/>
              <a:t>Drogba</a:t>
            </a:r>
            <a:r>
              <a:rPr lang="en-GB" sz="1400" dirty="0"/>
              <a:t> being named as one of the world's 100 most influential people by Time magazine for 2010</a:t>
            </a:r>
          </a:p>
          <a:p>
            <a:endParaRPr lang="en-GB" sz="1400" dirty="0"/>
          </a:p>
          <a:p>
            <a:r>
              <a:rPr lang="en-GB" sz="1400" dirty="0" err="1"/>
              <a:t>Drogba's</a:t>
            </a:r>
            <a:r>
              <a:rPr lang="en-GB" sz="1400" dirty="0"/>
              <a:t> charity work continued when, in late 2009, he announced he would be donating the £3 million signing on fee for his endorsement of Pepsi for the construction of a hospital in his hometown of Abidjan. This work was done through </a:t>
            </a:r>
            <a:r>
              <a:rPr lang="en-GB" sz="1400" dirty="0" err="1"/>
              <a:t>Drogba's</a:t>
            </a:r>
            <a:r>
              <a:rPr lang="en-GB" sz="1400" dirty="0"/>
              <a:t> recently created "Didier </a:t>
            </a:r>
            <a:r>
              <a:rPr lang="en-GB" sz="1400" dirty="0" err="1"/>
              <a:t>Drogba</a:t>
            </a:r>
            <a:r>
              <a:rPr lang="en-GB" sz="1400" dirty="0"/>
              <a:t> Foundation" and Chelsea announced they too would donate the fee for the deal toward the Foundation's project. </a:t>
            </a:r>
            <a:r>
              <a:rPr lang="en-GB" sz="1400" dirty="0" err="1"/>
              <a:t>Drogba</a:t>
            </a:r>
            <a:r>
              <a:rPr lang="en-GB" sz="1400" dirty="0"/>
              <a:t> decided on building the hospital after a recent trip to the Ivorian capital's other hospitals, saying "... I decided the Foundation's first project should be to build and fund a hospital giving people basic healthcare and a chance just to stay alive."</a:t>
            </a:r>
          </a:p>
          <a:p>
            <a:endParaRPr lang="en-GB" sz="1400" dirty="0"/>
          </a:p>
          <a:p>
            <a:r>
              <a:rPr lang="en-GB" sz="1400" dirty="0"/>
              <a:t>In November 2014, </a:t>
            </a:r>
            <a:r>
              <a:rPr lang="en-GB" sz="1400" dirty="0" err="1"/>
              <a:t>Drogba</a:t>
            </a:r>
            <a:r>
              <a:rPr lang="en-GB" sz="1400" dirty="0"/>
              <a:t> appeared in FIFA's "11 against Ebola" campaign with a selection of top football players from around the world, including Cristiano Ronaldo, Neymar, Gareth Bale and Xavi. Under the slogan "Together, we can beat Ebola", FIFA's campaign was done in conjunction with the Confederation of African Football and health experts, with the players holding up eleven messages to raise awareness of the disease and ways to combat it.</a:t>
            </a:r>
          </a:p>
          <a:p>
            <a:endParaRPr lang="en-GB" sz="1400" dirty="0"/>
          </a:p>
          <a:p>
            <a:r>
              <a:rPr lang="en-GB" sz="1400" dirty="0"/>
              <a:t>David Beckham donated his wages (in total about 3.4 million euros) to two French </a:t>
            </a:r>
            <a:r>
              <a:rPr lang="en-GB" sz="1400" dirty="0" err="1"/>
              <a:t>childrens</a:t>
            </a:r>
            <a:r>
              <a:rPr lang="en-GB" sz="1400" dirty="0"/>
              <a:t> charities whilst playing at PSG showing that even though wages are sky high for </a:t>
            </a:r>
            <a:r>
              <a:rPr lang="en-GB" sz="1400" dirty="0" err="1"/>
              <a:t>footballes</a:t>
            </a:r>
            <a:r>
              <a:rPr lang="en-GB" sz="1400" dirty="0"/>
              <a:t> they can do a lot of good with it</a:t>
            </a:r>
          </a:p>
          <a:p>
            <a:endParaRPr lang="en-GB" sz="1400" dirty="0"/>
          </a:p>
          <a:p>
            <a:r>
              <a:rPr lang="en-GB" sz="1400" dirty="0"/>
              <a:t>Juan </a:t>
            </a:r>
            <a:r>
              <a:rPr lang="en-GB" sz="1400" dirty="0" err="1"/>
              <a:t>mata</a:t>
            </a:r>
            <a:r>
              <a:rPr lang="en-GB" sz="1400" dirty="0"/>
              <a:t> 1% scheme</a:t>
            </a:r>
          </a:p>
          <a:p>
            <a:endParaRPr lang="en-GB" sz="1400" dirty="0"/>
          </a:p>
        </p:txBody>
      </p:sp>
    </p:spTree>
    <p:extLst>
      <p:ext uri="{BB962C8B-B14F-4D97-AF65-F5344CB8AC3E}">
        <p14:creationId xmlns:p14="http://schemas.microsoft.com/office/powerpoint/2010/main" val="38870918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dirty="0" smtClean="0"/>
              <a:t> </a:t>
            </a:r>
            <a:endParaRPr lang="en-GB" dirty="0"/>
          </a:p>
        </p:txBody>
      </p:sp>
      <p:sp>
        <p:nvSpPr>
          <p:cNvPr id="4" name="TextBox 3"/>
          <p:cNvSpPr txBox="1"/>
          <p:nvPr/>
        </p:nvSpPr>
        <p:spPr>
          <a:xfrm>
            <a:off x="342900" y="266700"/>
            <a:ext cx="11449050" cy="5909310"/>
          </a:xfrm>
          <a:prstGeom prst="rect">
            <a:avLst/>
          </a:prstGeom>
          <a:noFill/>
        </p:spPr>
        <p:txBody>
          <a:bodyPr wrap="square" rtlCol="0">
            <a:spAutoFit/>
          </a:bodyPr>
          <a:lstStyle/>
          <a:p>
            <a:r>
              <a:rPr lang="en-GB" dirty="0"/>
              <a:t>Life can be stressful </a:t>
            </a:r>
          </a:p>
          <a:p>
            <a:r>
              <a:rPr lang="en-GB" dirty="0"/>
              <a:t>So many things are out of our control and there isn’t always opportunity for emotional release.</a:t>
            </a:r>
          </a:p>
          <a:p>
            <a:r>
              <a:rPr lang="en-GB" dirty="0"/>
              <a:t>Some people argue that football is very Neanderthal and cavemen like, I disagree but I do feel there is something very primal and fundamentally important about it. Both playing and spectating.</a:t>
            </a:r>
          </a:p>
          <a:p>
            <a:r>
              <a:rPr lang="en-GB" dirty="0"/>
              <a:t>It begs the question is football a performance. Think about it the pitch is the stage and the stadium the theatre. Are the audience performing or are they at their most stripped back and truly themselves as reactions are based purely on instinct and not overthought.</a:t>
            </a:r>
          </a:p>
          <a:p>
            <a:r>
              <a:rPr lang="en-GB" dirty="0"/>
              <a:t>The experience </a:t>
            </a:r>
          </a:p>
          <a:p>
            <a:r>
              <a:rPr lang="en-GB" dirty="0"/>
              <a:t>Cathartic experience – football is such a raw passionate experience that its hard to focus on anything else whilst engaged in it. You truly do leave all your problems at the door so to speak. Fans are offered the opportunity to project emotions onto the team share in their triumphs and moan about their defeats. It gives them a safe space to shout and cheer and just release, cultural  </a:t>
            </a:r>
          </a:p>
          <a:p>
            <a:r>
              <a:rPr lang="en-GB" dirty="0"/>
              <a:t>Community – everyone loves feeling like their part of something bigger than themselves it creates a sense of belonging. </a:t>
            </a:r>
          </a:p>
          <a:p>
            <a:endParaRPr lang="en-GB" dirty="0"/>
          </a:p>
          <a:p>
            <a:r>
              <a:rPr lang="en-GB" dirty="0"/>
              <a:t>Football in its current state came as a result of industrialization and factory workers and groups of workers formed together to compete against each other in order to release stress and perhaps more importantly `have a laugh` which I think is overlooked on its importance in society because everyone wants to have fun. Many say this was important for the workers overall </a:t>
            </a:r>
            <a:r>
              <a:rPr lang="en-GB" dirty="0" smtClean="0"/>
              <a:t>work ethic </a:t>
            </a:r>
            <a:r>
              <a:rPr lang="en-GB" dirty="0"/>
              <a:t>and life happiness as it relieved all stress from the workplace and kept them going. Whilst we may not be such an industrial nation anymore new walks of life bring upon new forms of stress so the need to relieve it will always be there. </a:t>
            </a:r>
          </a:p>
          <a:p>
            <a:endParaRPr lang="en-GB" dirty="0"/>
          </a:p>
        </p:txBody>
      </p:sp>
    </p:spTree>
    <p:extLst>
      <p:ext uri="{BB962C8B-B14F-4D97-AF65-F5344CB8AC3E}">
        <p14:creationId xmlns:p14="http://schemas.microsoft.com/office/powerpoint/2010/main" val="8925326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Bibliography and webliography  </a:t>
            </a:r>
            <a:endParaRPr lang="en-GB" dirty="0"/>
          </a:p>
        </p:txBody>
      </p:sp>
      <p:sp>
        <p:nvSpPr>
          <p:cNvPr id="3" name="Content Placeholder 2"/>
          <p:cNvSpPr>
            <a:spLocks noGrp="1"/>
          </p:cNvSpPr>
          <p:nvPr>
            <p:ph idx="1"/>
          </p:nvPr>
        </p:nvSpPr>
        <p:spPr/>
        <p:txBody>
          <a:bodyPr>
            <a:normAutofit lnSpcReduction="10000"/>
          </a:bodyPr>
          <a:lstStyle/>
          <a:p>
            <a:r>
              <a:rPr lang="en-GB" sz="2000" dirty="0" smtClean="0"/>
              <a:t>Images</a:t>
            </a:r>
          </a:p>
          <a:p>
            <a:r>
              <a:rPr lang="en-GB" sz="2000" dirty="0"/>
              <a:t>https://www.thelisttv.com/the-list/top-3-college-football-stadiums-in-the-country</a:t>
            </a:r>
          </a:p>
          <a:p>
            <a:r>
              <a:rPr lang="en-GB" sz="2000" dirty="0"/>
              <a:t>http://whatculture.com/sport/10-biggest-sex-scandals-in-football-history </a:t>
            </a:r>
            <a:endParaRPr lang="en-GB" sz="2000" dirty="0" smtClean="0"/>
          </a:p>
          <a:p>
            <a:r>
              <a:rPr lang="en-GB" sz="2000" dirty="0">
                <a:hlinkClick r:id="rId2"/>
              </a:rPr>
              <a:t>https://</a:t>
            </a:r>
            <a:r>
              <a:rPr lang="en-GB" sz="2000" dirty="0" smtClean="0">
                <a:hlinkClick r:id="rId2"/>
              </a:rPr>
              <a:t>www.sportskeeda.com/football/7-biggest-football-scandals</a:t>
            </a:r>
            <a:endParaRPr lang="en-GB" sz="2000" dirty="0" smtClean="0"/>
          </a:p>
          <a:p>
            <a:r>
              <a:rPr lang="en-GB" sz="2000" dirty="0">
                <a:hlinkClick r:id="rId3"/>
              </a:rPr>
              <a:t>http://</a:t>
            </a:r>
            <a:r>
              <a:rPr lang="en-GB" sz="2000" dirty="0" smtClean="0">
                <a:hlinkClick r:id="rId3"/>
              </a:rPr>
              <a:t>youmustknowaboutthis.blogspot.co.uk/2013/03/top-10-football-sex-scandals.html</a:t>
            </a:r>
            <a:endParaRPr lang="en-GB" sz="2000" dirty="0" smtClean="0"/>
          </a:p>
          <a:p>
            <a:r>
              <a:rPr lang="en-GB" sz="2000" dirty="0">
                <a:hlinkClick r:id="rId4"/>
              </a:rPr>
              <a:t>http://</a:t>
            </a:r>
            <a:r>
              <a:rPr lang="en-GB" sz="2000" dirty="0" smtClean="0">
                <a:hlinkClick r:id="rId4"/>
              </a:rPr>
              <a:t>bleacherreport.com/articles/1894940-top-world-football-scandals-of-2013</a:t>
            </a:r>
            <a:endParaRPr lang="en-GB" sz="2000" dirty="0" smtClean="0"/>
          </a:p>
          <a:p>
            <a:r>
              <a:rPr lang="en-GB" sz="2000" dirty="0" smtClean="0"/>
              <a:t>K'NAAN </a:t>
            </a:r>
            <a:r>
              <a:rPr lang="en-GB" sz="2000" dirty="0"/>
              <a:t>- </a:t>
            </a:r>
            <a:r>
              <a:rPr lang="en-GB" sz="2000" dirty="0" err="1"/>
              <a:t>Wavin</a:t>
            </a:r>
            <a:r>
              <a:rPr lang="en-GB" sz="2000" dirty="0"/>
              <a:t>' Flag (Coca-Cola Celebration </a:t>
            </a:r>
            <a:r>
              <a:rPr lang="en-GB" sz="2000" dirty="0" smtClean="0"/>
              <a:t>Mix) </a:t>
            </a:r>
            <a:r>
              <a:rPr lang="en-GB" sz="2000" dirty="0" smtClean="0">
                <a:hlinkClick r:id="rId5"/>
              </a:rPr>
              <a:t>https</a:t>
            </a:r>
            <a:r>
              <a:rPr lang="en-GB" sz="2000" dirty="0">
                <a:hlinkClick r:id="rId5"/>
              </a:rPr>
              <a:t>://</a:t>
            </a:r>
            <a:r>
              <a:rPr lang="en-GB" sz="2000" dirty="0" smtClean="0">
                <a:hlinkClick r:id="rId5"/>
              </a:rPr>
              <a:t>www.youtube.com/watch?v=WTJSt4wP2ME</a:t>
            </a:r>
            <a:endParaRPr lang="en-GB" sz="2000" dirty="0" smtClean="0"/>
          </a:p>
          <a:p>
            <a:r>
              <a:rPr lang="en-GB" sz="2000" dirty="0">
                <a:hlinkClick r:id="rId6"/>
              </a:rPr>
              <a:t>https://</a:t>
            </a:r>
            <a:r>
              <a:rPr lang="en-GB" sz="2000" dirty="0" smtClean="0">
                <a:hlinkClick r:id="rId6"/>
              </a:rPr>
              <a:t>www.chroniclelive.co.uk/all-about/bradley-lowery</a:t>
            </a:r>
            <a:endParaRPr lang="en-GB" sz="2000" dirty="0" smtClean="0"/>
          </a:p>
          <a:p>
            <a:r>
              <a:rPr lang="en-GB" sz="2000" dirty="0">
                <a:hlinkClick r:id="rId7"/>
              </a:rPr>
              <a:t>https://</a:t>
            </a:r>
            <a:r>
              <a:rPr lang="en-GB" sz="2000" dirty="0" smtClean="0">
                <a:hlinkClick r:id="rId7"/>
              </a:rPr>
              <a:t>en.wikipedia.org/wiki/Didier_Drogba#Personal_life</a:t>
            </a:r>
            <a:endParaRPr lang="en-GB" sz="2000" dirty="0" smtClean="0"/>
          </a:p>
          <a:p>
            <a:r>
              <a:rPr lang="en-GB" sz="2000" dirty="0"/>
              <a:t>https://www.telegraph.co.uk/sport/football/news/10956799/Why-football-can-change-the-world.html</a:t>
            </a:r>
            <a:endParaRPr lang="en-GB" sz="2000" dirty="0" smtClean="0"/>
          </a:p>
          <a:p>
            <a:endParaRPr lang="en-GB" dirty="0"/>
          </a:p>
        </p:txBody>
      </p:sp>
    </p:spTree>
    <p:extLst>
      <p:ext uri="{BB962C8B-B14F-4D97-AF65-F5344CB8AC3E}">
        <p14:creationId xmlns:p14="http://schemas.microsoft.com/office/powerpoint/2010/main" val="17374361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Bibliography and webliography  </a:t>
            </a:r>
            <a:endParaRPr lang="en-GB" dirty="0"/>
          </a:p>
        </p:txBody>
      </p:sp>
      <p:sp>
        <p:nvSpPr>
          <p:cNvPr id="3" name="Content Placeholder 2"/>
          <p:cNvSpPr>
            <a:spLocks noGrp="1"/>
          </p:cNvSpPr>
          <p:nvPr>
            <p:ph idx="1"/>
          </p:nvPr>
        </p:nvSpPr>
        <p:spPr/>
        <p:txBody>
          <a:bodyPr>
            <a:normAutofit/>
          </a:bodyPr>
          <a:lstStyle/>
          <a:p>
            <a:r>
              <a:rPr lang="en-GB" sz="2000" dirty="0">
                <a:hlinkClick r:id="rId2"/>
              </a:rPr>
              <a:t>http://www.fifa.com/worldcup/news/y=2015/m=12/news=2014-fifa-world-cuptm-reached-3-2-billion-viewers-one-billion-watched--</a:t>
            </a:r>
            <a:r>
              <a:rPr lang="en-GB" sz="2000" dirty="0" smtClean="0">
                <a:hlinkClick r:id="rId2"/>
              </a:rPr>
              <a:t>2745519.html</a:t>
            </a:r>
            <a:endParaRPr lang="en-GB" sz="2000" dirty="0" smtClean="0"/>
          </a:p>
          <a:p>
            <a:r>
              <a:rPr lang="en-GB" sz="2000" dirty="0">
                <a:hlinkClick r:id="rId3"/>
              </a:rPr>
              <a:t>http://</a:t>
            </a:r>
            <a:r>
              <a:rPr lang="en-GB" sz="2000" dirty="0" smtClean="0">
                <a:hlinkClick r:id="rId3"/>
              </a:rPr>
              <a:t>www.independent.co.uk/sport/football/european/david-beckham-finally-agrees-deal-to-donate-34m-psg-wages-to-french-childrens-charities-8659789.html</a:t>
            </a:r>
            <a:endParaRPr lang="en-GB" sz="2000" dirty="0" smtClean="0"/>
          </a:p>
          <a:p>
            <a:r>
              <a:rPr lang="en-GB" sz="2000" dirty="0">
                <a:hlinkClick r:id="rId4"/>
              </a:rPr>
              <a:t>http://</a:t>
            </a:r>
            <a:r>
              <a:rPr lang="en-GB" sz="2000" dirty="0" smtClean="0">
                <a:hlinkClick r:id="rId4"/>
              </a:rPr>
              <a:t>www.fifa.com/about-fifa/who-we-are/the-game/index.html</a:t>
            </a:r>
            <a:endParaRPr lang="en-GB" sz="2000" dirty="0" smtClean="0"/>
          </a:p>
          <a:p>
            <a:r>
              <a:rPr lang="en-GB" sz="2000" dirty="0"/>
              <a:t>http://www.footballhistory.org/</a:t>
            </a:r>
            <a:endParaRPr lang="en-GB" sz="2000" dirty="0"/>
          </a:p>
        </p:txBody>
      </p:sp>
    </p:spTree>
    <p:extLst>
      <p:ext uri="{BB962C8B-B14F-4D97-AF65-F5344CB8AC3E}">
        <p14:creationId xmlns:p14="http://schemas.microsoft.com/office/powerpoint/2010/main" val="31234597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2374</TotalTime>
  <Words>1636</Words>
  <Application>Microsoft Office PowerPoint</Application>
  <PresentationFormat>Widescreen</PresentationFormat>
  <Paragraphs>90</Paragraphs>
  <Slides>12</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FOOTBALL</vt:lpstr>
      <vt:lpstr>My Experience </vt:lpstr>
      <vt:lpstr>It`s a Numbers Game   When we break it down we can really see how far the reach of football truly is.  Premier League games often have an audience of more than 12m people  it is shown 212 countries globally  it has a collective viewing of almost 5 billion people a season  its income tax and national insurance contribution alone is thought to be worth more than £1.3 billion per year to the British government   3.2 billion people tuned in to watch the 2014 Brazil world cup final   FA investment   The fa have invested over 250 million into grassroots football, this means that projects are being put into place so that underprivileged kids can get involved into football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Bibliography and webliography  </vt:lpstr>
      <vt:lpstr>Bibliography and webliography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Football  The Beautiful Game</dc:title>
  <dc:creator>Corrinne Hester</dc:creator>
  <cp:lastModifiedBy>Corrinne Hester</cp:lastModifiedBy>
  <cp:revision>35</cp:revision>
  <dcterms:created xsi:type="dcterms:W3CDTF">2018-03-06T13:48:29Z</dcterms:created>
  <dcterms:modified xsi:type="dcterms:W3CDTF">2018-03-09T12:50:46Z</dcterms:modified>
</cp:coreProperties>
</file>