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2"/>
  </p:notesMasterIdLst>
  <p:handoutMasterIdLst>
    <p:handoutMasterId r:id="rId23"/>
  </p:handout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78" r:id="rId2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576" autoAdjust="0"/>
  </p:normalViewPr>
  <p:slideViewPr>
    <p:cSldViewPr>
      <p:cViewPr varScale="1">
        <p:scale>
          <a:sx n="84" d="100"/>
          <a:sy n="84" d="100"/>
        </p:scale>
        <p:origin x="682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E59E4B7-8DF8-4BA0-AA16-520F16B5332E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983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92D1F-30C1-4E9D-9FD8-E17D3C6DDB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2514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C# Control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Statements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C6B2667-D15E-4E19-A96D-B735A434EDFD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5124" name="Subtit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dirty="0" smtClean="0"/>
              <a:t>IF FOR WHILE </a:t>
            </a:r>
            <a:endParaRPr lang="en-GB" alt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868144" y="548680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/>
              <a:t>ACCC 4006</a:t>
            </a:r>
          </a:p>
          <a:p>
            <a:pPr algn="r"/>
            <a:r>
              <a:rPr lang="en-GB" dirty="0" smtClean="0"/>
              <a:t>Software Development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916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</p:txBody>
      </p:sp>
      <p:sp>
        <p:nvSpPr>
          <p:cNvPr id="7171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457200" y="1052736"/>
            <a:ext cx="8229600" cy="3917032"/>
          </a:xfrm>
        </p:spPr>
        <p:txBody>
          <a:bodyPr/>
          <a:lstStyle/>
          <a:p>
            <a:pPr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this chapter, you will:</a:t>
            </a:r>
          </a:p>
          <a:p>
            <a:pPr lvl="1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more control structures</a:t>
            </a:r>
          </a:p>
          <a:p>
            <a:pPr lvl="2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Repetition statements</a:t>
            </a:r>
          </a:p>
          <a:p>
            <a:pPr lvl="3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for, do … while</a:t>
            </a:r>
          </a:p>
          <a:p>
            <a:pPr lvl="2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</a:p>
          <a:p>
            <a:pPr lvl="3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switch</a:t>
            </a:r>
          </a:p>
          <a:p>
            <a:pPr lvl="1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Know how to use break and continue statements to terminate the loop or current iteration</a:t>
            </a:r>
          </a:p>
          <a:p>
            <a:pPr lvl="1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use logical operators in C#</a:t>
            </a: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AF6D320-3AB5-4F58-AD2F-1E88DAD80E88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20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Repetition Structure</a:t>
            </a:r>
          </a:p>
        </p:txBody>
      </p:sp>
      <p:sp>
        <p:nvSpPr>
          <p:cNvPr id="8195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# provides 3 repetition statements</a:t>
            </a:r>
          </a:p>
          <a:p>
            <a:pPr lvl="1" algn="just" eaLnBrk="1" hangingPunct="1"/>
            <a:r>
              <a:rPr lang="en-US" altLang="en-US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</a:p>
          <a:p>
            <a:pPr lvl="1" algn="just" eaLnBrk="1" hangingPunct="1"/>
            <a:r>
              <a:rPr lang="en-US" altLang="en-US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</a:p>
          <a:p>
            <a:pPr lvl="1" algn="just" eaLnBrk="1" hangingPunct="1"/>
            <a:r>
              <a:rPr lang="en-US" altLang="en-US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… while</a:t>
            </a: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F1BCA2B5-D744-4A4D-884E-32DCD3C05A4A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68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Last Class: Counter Controlled </a:t>
            </a:r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Loop</a:t>
            </a:r>
          </a:p>
        </p:txBody>
      </p:sp>
      <p:sp>
        <p:nvSpPr>
          <p:cNvPr id="9219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lvl="1"/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Counter =1;</a:t>
            </a:r>
          </a:p>
          <a:p>
            <a:pPr lvl="1"/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(Counter &lt;=10)</a:t>
            </a:r>
          </a:p>
          <a:p>
            <a:pPr lvl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lvl="1">
              <a:buFont typeface="Arial" panose="020B0604020202020204" pitchFamily="34" charset="0"/>
              <a:buNone/>
            </a:pP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   …</a:t>
            </a:r>
          </a:p>
          <a:p>
            <a:pPr lvl="1">
              <a:buFont typeface="Arial" panose="020B0604020202020204" pitchFamily="34" charset="0"/>
              <a:buNone/>
            </a:pP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   Counter ++;</a:t>
            </a:r>
          </a:p>
          <a:p>
            <a:pPr lvl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en-US" altLang="en-US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//does it 10 times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1ADA02E-3628-4F43-A821-87BE7E26EFA3}" type="slidenum">
              <a:rPr lang="en-US" altLang="en-US" sz="1200">
                <a:solidFill>
                  <a:srgbClr val="89898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en-US" altLang="en-US" sz="1200">
              <a:solidFill>
                <a:srgbClr val="89898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581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</a:t>
            </a:r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Repetition Statement</a:t>
            </a:r>
          </a:p>
        </p:txBody>
      </p:sp>
      <p:sp>
        <p:nvSpPr>
          <p:cNvPr id="10243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Output even numbers between 2 and 10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counter = 2;  counter&lt;= 10; counter+=2)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Console.Write("{0} ", counter);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Console. WriteLine();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BBE2016-0AF9-4FE2-AACF-65DDFDEACF1B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34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Discussions on </a:t>
            </a:r>
            <a:r>
              <a:rPr lang="en-US" altLang="en-US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Repetition Statement</a:t>
            </a:r>
          </a:p>
        </p:txBody>
      </p:sp>
      <p:sp>
        <p:nvSpPr>
          <p:cNvPr id="34819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457200" y="1916832"/>
            <a:ext cx="8229600" cy="3917032"/>
          </a:xfrm>
        </p:spPr>
        <p:txBody>
          <a:bodyPr/>
          <a:lstStyle/>
          <a:p>
            <a:pPr algn="just" eaLnBrk="1" hangingPunct="1"/>
            <a:r>
              <a:rPr lang="en-US" altLang="en-US" sz="24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en-US" sz="24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en-US" altLang="en-US" sz="24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counter = 2;  counter &lt;= 10; counter += 2)</a:t>
            </a:r>
          </a:p>
          <a:p>
            <a:pPr lvl="1" algn="just" eaLnBrk="1" hangingPunct="1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Keywords: </a:t>
            </a:r>
            <a:r>
              <a:rPr lang="en-US" altLang="en-US" sz="24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eaLnBrk="1" hangingPunct="1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n-US" altLang="en-US" sz="2400" dirty="0" err="1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counter" declares a counter of integer data type</a:t>
            </a:r>
          </a:p>
          <a:p>
            <a:pPr lvl="2" algn="just" eaLnBrk="1" hangingPunct="1"/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counter – control variable name</a:t>
            </a:r>
          </a:p>
          <a:p>
            <a:pPr lvl="2" algn="just" eaLnBrk="1" hangingPunct="1"/>
            <a:r>
              <a:rPr lang="en-US" alt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en-US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– control variable type</a:t>
            </a:r>
          </a:p>
          <a:p>
            <a:pPr lvl="1" algn="just" eaLnBrk="1" hangingPunct="1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Initial value of control variable – 2</a:t>
            </a:r>
          </a:p>
          <a:p>
            <a:pPr lvl="1" algn="just" eaLnBrk="1" hangingPunct="1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Final value of control variable – 10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4111D06-39BE-4349-AA61-45D094C0A63F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70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Form of a </a:t>
            </a:r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Statement</a:t>
            </a:r>
          </a:p>
        </p:txBody>
      </p:sp>
      <p:sp>
        <p:nvSpPr>
          <p:cNvPr id="12291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3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initialization</a:t>
            </a:r>
            <a:r>
              <a:rPr lang="en-US" alt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altLang="en-US" sz="3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loopContinuationCondition</a:t>
            </a:r>
            <a:r>
              <a:rPr lang="en-US" alt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altLang="en-US" sz="3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increment</a:t>
            </a:r>
            <a:r>
              <a:rPr lang="en-US" alt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3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3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algn="just" eaLnBrk="1" hangingPunct="1">
              <a:buFontTx/>
              <a:buNone/>
            </a:pPr>
            <a:r>
              <a:rPr lang="en-US" alt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en-US" sz="3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</a:t>
            </a:r>
          </a:p>
          <a:p>
            <a:pPr algn="just" eaLnBrk="1" hangingPunct="1">
              <a:buFontTx/>
              <a:buNone/>
            </a:pPr>
            <a:r>
              <a:rPr lang="en-US" altLang="en-US" sz="3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}</a:t>
            </a:r>
          </a:p>
          <a:p>
            <a:pPr algn="just" eaLnBrk="1" hangingPunct="1">
              <a:buFontTx/>
              <a:buNone/>
            </a:pPr>
            <a:r>
              <a:rPr lang="en-US" altLang="en-US" sz="30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 algn="just" eaLnBrk="1" hangingPunct="1">
              <a:buFontTx/>
              <a:buNone/>
            </a:pPr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3A0AF45-5BD5-49C4-AA2D-7D2309AD96CB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27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Other Examples of </a:t>
            </a:r>
            <a:r>
              <a:rPr lang="en-US" altLang="en-US" sz="3200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alt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Statement (1)</a:t>
            </a:r>
          </a:p>
        </p:txBody>
      </p:sp>
      <p:sp>
        <p:nvSpPr>
          <p:cNvPr id="13315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Declaring the control variable before a </a:t>
            </a:r>
            <a:r>
              <a:rPr lang="en-US" altLang="en-US" sz="2400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statement</a:t>
            </a:r>
          </a:p>
          <a:p>
            <a:pPr lvl="1" algn="just" eaLnBrk="1" hangingPunct="1"/>
            <a:r>
              <a:rPr lang="en-US" altLang="en-US" sz="2400" dirty="0" err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lang="en-US" altLang="en-US" sz="24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counter;</a:t>
            </a:r>
          </a:p>
          <a:p>
            <a:pPr lvl="1" algn="just" eaLnBrk="1" hangingPunct="1">
              <a:buFontTx/>
              <a:buNone/>
            </a:pPr>
            <a:r>
              <a:rPr lang="en-US" altLang="en-US" sz="24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for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(counter = 2; counter  &lt;= 10; counter+=2)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  </a:t>
            </a:r>
            <a:r>
              <a:rPr lang="en-US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Console.Write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("{0} ", counter);</a:t>
            </a:r>
          </a:p>
          <a:p>
            <a:pPr algn="just" eaLnBrk="1" hangingPunct="1"/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Using expressions in the </a:t>
            </a:r>
            <a:r>
              <a:rPr lang="en-US" altLang="en-US" sz="2400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statement</a:t>
            </a:r>
          </a:p>
          <a:p>
            <a:pPr lvl="1" algn="just" eaLnBrk="1" hangingPunct="1"/>
            <a:r>
              <a:rPr lang="en-US" altLang="en-US" sz="2400" dirty="0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(counter = x; counter  &lt;= 4*x*y; counter+=y/x)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  </a:t>
            </a:r>
            <a:r>
              <a:rPr lang="en-US" alt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Console.Write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("{0} ", counter);</a:t>
            </a:r>
          </a:p>
          <a:p>
            <a:pPr lvl="1" algn="just" eaLnBrk="1" hangingPunct="1"/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eaLnBrk="1" hangingPunct="1">
              <a:buFontTx/>
              <a:buNone/>
            </a:pPr>
            <a:endParaRPr lang="en-US" alt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FAF97BD-4AB5-4467-8C06-DF994F63F3E1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988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Other Examples of </a:t>
            </a:r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Statement (2)</a:t>
            </a:r>
          </a:p>
        </p:txBody>
      </p:sp>
      <p:sp>
        <p:nvSpPr>
          <p:cNvPr id="14339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Increment: 1</a:t>
            </a:r>
          </a:p>
          <a:p>
            <a:pPr marL="457200" lvl="1" indent="0" algn="just" eaLnBrk="1" hangingPunct="1">
              <a:buFontTx/>
              <a:buNone/>
            </a:pPr>
            <a:r>
              <a:rPr lang="en-US" altLang="en-US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(counter = 2; counter  &lt;= 10; counter++)</a:t>
            </a:r>
          </a:p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Decrement</a:t>
            </a:r>
          </a:p>
          <a:p>
            <a:pPr marL="457200" lvl="1" indent="0" algn="just" eaLnBrk="1" hangingPunct="1">
              <a:buFont typeface="Arial" panose="020B0604020202020204" pitchFamily="34" charset="0"/>
              <a:buNone/>
            </a:pP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(counter = 10; counter  &gt;= 2; counter-=2)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954BB50-739D-46AD-9ABE-6C172DB02C84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5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do…while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Repetition Statements</a:t>
            </a:r>
          </a:p>
        </p:txBody>
      </p:sp>
      <p:sp>
        <p:nvSpPr>
          <p:cNvPr id="15363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loop body is always executed at least once</a:t>
            </a:r>
          </a:p>
          <a:p>
            <a:pPr marL="457200" lvl="1" indent="0" algn="just" eaLnBrk="1" hangingPunct="1">
              <a:buFontTx/>
              <a:buNone/>
            </a:pPr>
            <a:r>
              <a:rPr lang="en-US" altLang="en-US" sz="24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 = 1</a:t>
            </a:r>
          </a:p>
          <a:p>
            <a:pPr marL="457200" lvl="1" indent="0" algn="just" eaLnBrk="1" hangingPunct="1">
              <a:buFontTx/>
              <a:buNone/>
            </a:pPr>
            <a:r>
              <a:rPr lang="en-US" altLang="en-US" sz="24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</a:p>
          <a:p>
            <a:pPr marL="457200" lvl="1" indent="0" algn="just" eaLnBrk="1" hangingPunct="1">
              <a:buFontTx/>
              <a:buNone/>
            </a:pPr>
            <a:r>
              <a:rPr lang="en-US" altLang="en-US" sz="24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marL="457200" lvl="1" indent="0" algn="just" eaLnBrk="1" hangingPunct="1">
              <a:buFont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product = product * 3;</a:t>
            </a:r>
          </a:p>
          <a:p>
            <a:pPr marL="457200" lvl="1" indent="0" algn="just" eaLnBrk="1" hangingPunct="1">
              <a:buFont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en-US" altLang="en-US" sz="240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</a:t>
            </a:r>
            <a:r>
              <a:rPr lang="en-US" altLang="en-US" sz="2400" b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 &lt;=100);</a:t>
            </a: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DF07396-A1AC-4F53-A004-9DD075154946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252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Terminate Repetition Statements</a:t>
            </a:r>
          </a:p>
        </p:txBody>
      </p:sp>
      <p:sp>
        <p:nvSpPr>
          <p:cNvPr id="19459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40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counter = 1; counter &lt;=10; counter ++)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if (counter == 5)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     </a:t>
            </a:r>
            <a:r>
              <a:rPr lang="en-US" altLang="en-US" sz="240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3185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Console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.Write(</a:t>
            </a:r>
            <a:r>
              <a:rPr lang="en-US" altLang="en-US" sz="240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"{0}  "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counter);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en-U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answer: 1 2 3 4</a:t>
            </a: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B82359C0-2D05-4ECA-9112-81322BB74F71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069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continue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Terminate the Current Iteration</a:t>
            </a:r>
          </a:p>
        </p:txBody>
      </p:sp>
      <p:sp>
        <p:nvSpPr>
          <p:cNvPr id="19459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40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counter = 1; counter &lt;=10; counter ++)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if (counter == 5)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     </a:t>
            </a:r>
            <a:r>
              <a:rPr lang="en-US" altLang="en-US" sz="240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continue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1"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3185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Console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.Write(</a:t>
            </a:r>
            <a:r>
              <a:rPr lang="en-US" altLang="en-US" sz="240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"{0}  "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counter);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en-US" sz="24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answer: 1 2 3 4 6 7 8 9 10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B04A748-6E97-4A02-A42D-3C8AA179C8D2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6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Last Class: Selection Structures in C#</a:t>
            </a:r>
          </a:p>
        </p:txBody>
      </p:sp>
      <p:sp>
        <p:nvSpPr>
          <p:cNvPr id="18435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single selection statement</a:t>
            </a:r>
          </a:p>
          <a:p>
            <a:pPr eaLnBrk="1" hangingPunct="1"/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 </a:t>
            </a:r>
            <a:r>
              <a:rPr lang="en-US" altLang="en-US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else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double selection statement</a:t>
            </a:r>
          </a:p>
          <a:p>
            <a:pPr eaLnBrk="1" hangingPunct="1"/>
            <a:r>
              <a:rPr lang="en-US" altLang="en-US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switch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multiple selection statement</a:t>
            </a: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12C3C434-7C7D-479E-BB1E-CB3A37CD8754}" type="slidenum">
              <a:rPr lang="en-US" altLang="en-US" sz="1200">
                <a:solidFill>
                  <a:srgbClr val="89898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en-US" altLang="en-US" sz="1200">
              <a:solidFill>
                <a:srgbClr val="89898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7BCF5A8-E70B-482B-8BD2-5F7637CF6FA7}"/>
              </a:ext>
            </a:extLst>
          </p:cNvPr>
          <p:cNvSpPr/>
          <p:nvPr/>
        </p:nvSpPr>
        <p:spPr>
          <a:xfrm>
            <a:off x="2976563" y="3429000"/>
            <a:ext cx="381000" cy="381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18438" name="Group 5"/>
          <p:cNvGrpSpPr>
            <a:grpSpLocks/>
          </p:cNvGrpSpPr>
          <p:nvPr/>
        </p:nvGrpSpPr>
        <p:grpSpPr bwMode="auto">
          <a:xfrm>
            <a:off x="2873375" y="6118225"/>
            <a:ext cx="609600" cy="609600"/>
            <a:chOff x="3771900" y="5372100"/>
            <a:chExt cx="609600" cy="6096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96C6CB4-A712-4301-AAC9-53CFE4D17774}"/>
                </a:ext>
              </a:extLst>
            </p:cNvPr>
            <p:cNvSpPr/>
            <p:nvPr/>
          </p:nvSpPr>
          <p:spPr>
            <a:xfrm>
              <a:off x="3886200" y="5486400"/>
              <a:ext cx="381000" cy="381000"/>
            </a:xfrm>
            <a:prstGeom prst="ellipse">
              <a:avLst/>
            </a:prstGeom>
            <a:solidFill>
              <a:schemeClr val="tx1"/>
            </a:solidFill>
            <a:ln cmpd="sng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AF482BE-C0C1-4C4A-9BCB-016D91E35EF1}"/>
                </a:ext>
              </a:extLst>
            </p:cNvPr>
            <p:cNvSpPr/>
            <p:nvPr/>
          </p:nvSpPr>
          <p:spPr>
            <a:xfrm>
              <a:off x="3771900" y="5372100"/>
              <a:ext cx="609600" cy="6096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A104C1F-41AA-4EAF-99FA-630759756A5C}"/>
              </a:ext>
            </a:extLst>
          </p:cNvPr>
          <p:cNvSpPr/>
          <p:nvPr/>
        </p:nvSpPr>
        <p:spPr>
          <a:xfrm>
            <a:off x="5521325" y="4230688"/>
            <a:ext cx="2095500" cy="70961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display "passed"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9D64FCF-FC2F-4D37-8342-AC661E4254E7}"/>
              </a:ext>
            </a:extLst>
          </p:cNvPr>
          <p:cNvCxnSpPr>
            <a:stCxn id="5" idx="4"/>
          </p:cNvCxnSpPr>
          <p:nvPr/>
        </p:nvCxnSpPr>
        <p:spPr>
          <a:xfrm flipH="1">
            <a:off x="3159125" y="3810000"/>
            <a:ext cx="7938" cy="3762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E4CA178-D954-49A9-8D6E-61B769BF4C1B}"/>
              </a:ext>
            </a:extLst>
          </p:cNvPr>
          <p:cNvCxnSpPr/>
          <p:nvPr/>
        </p:nvCxnSpPr>
        <p:spPr>
          <a:xfrm flipH="1">
            <a:off x="3178175" y="5029200"/>
            <a:ext cx="0" cy="10890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BFBF0F7-CBC3-46E6-9882-FDF6AF35DDAB}"/>
              </a:ext>
            </a:extLst>
          </p:cNvPr>
          <p:cNvCxnSpPr/>
          <p:nvPr/>
        </p:nvCxnSpPr>
        <p:spPr>
          <a:xfrm>
            <a:off x="3625850" y="4616450"/>
            <a:ext cx="1895475" cy="2063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iamond 12">
            <a:extLst>
              <a:ext uri="{FF2B5EF4-FFF2-40B4-BE49-F238E27FC236}">
                <a16:creationId xmlns:a16="http://schemas.microsoft.com/office/drawing/2014/main" id="{7696B1B6-9F14-4359-9404-A1BEC3640242}"/>
              </a:ext>
            </a:extLst>
          </p:cNvPr>
          <p:cNvSpPr/>
          <p:nvPr/>
        </p:nvSpPr>
        <p:spPr>
          <a:xfrm>
            <a:off x="2708275" y="4186238"/>
            <a:ext cx="917575" cy="842962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8444" name="TextBox 19"/>
          <p:cNvSpPr txBox="1">
            <a:spLocks noChangeArrowheads="1"/>
          </p:cNvSpPr>
          <p:nvPr/>
        </p:nvSpPr>
        <p:spPr bwMode="auto">
          <a:xfrm>
            <a:off x="3657600" y="4206875"/>
            <a:ext cx="16002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[grade&gt;=60]</a:t>
            </a:r>
          </a:p>
        </p:txBody>
      </p:sp>
      <p:sp>
        <p:nvSpPr>
          <p:cNvPr id="18445" name="TextBox 20"/>
          <p:cNvSpPr txBox="1">
            <a:spLocks noChangeArrowheads="1"/>
          </p:cNvSpPr>
          <p:nvPr/>
        </p:nvSpPr>
        <p:spPr bwMode="auto">
          <a:xfrm>
            <a:off x="1665288" y="5354638"/>
            <a:ext cx="14414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200">
                <a:latin typeface="Times New Roman" panose="02020603050405020304" pitchFamily="18" charset="0"/>
                <a:cs typeface="Times New Roman" panose="02020603050405020304" pitchFamily="18" charset="0"/>
              </a:rPr>
              <a:t>[grade&lt;60]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4E67CCB-5845-4964-BE4D-95D642399F7F}"/>
              </a:ext>
            </a:extLst>
          </p:cNvPr>
          <p:cNvCxnSpPr>
            <a:stCxn id="9" idx="2"/>
          </p:cNvCxnSpPr>
          <p:nvPr/>
        </p:nvCxnSpPr>
        <p:spPr>
          <a:xfrm>
            <a:off x="6569075" y="4940300"/>
            <a:ext cx="0" cy="14827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6E840A2E-EEFD-4735-A37A-7743C6F317FD}"/>
              </a:ext>
            </a:extLst>
          </p:cNvPr>
          <p:cNvCxnSpPr/>
          <p:nvPr/>
        </p:nvCxnSpPr>
        <p:spPr>
          <a:xfrm flipH="1">
            <a:off x="3463925" y="6423025"/>
            <a:ext cx="310515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761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Multiple Selection Statement</a:t>
            </a:r>
          </a:p>
        </p:txBody>
      </p:sp>
      <p:sp>
        <p:nvSpPr>
          <p:cNvPr id="19459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void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CalculateGrade(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grade)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{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switch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(grade/10)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{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9: 		   				 </a:t>
            </a:r>
            <a:r>
              <a:rPr lang="en-US" altLang="en-US" sz="1600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90-99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10:                	 				 </a:t>
            </a:r>
            <a:r>
              <a:rPr lang="en-US" altLang="en-US" sz="1600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100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16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Console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.WriteLine(</a:t>
            </a:r>
            <a:r>
              <a:rPr lang="en-US" alt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"Grade: A"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8: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16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Console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.WriteLine(</a:t>
            </a:r>
            <a:r>
              <a:rPr lang="en-US" alt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"Grade: B"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		 </a:t>
            </a:r>
            <a:r>
              <a:rPr lang="en-US" altLang="en-US" sz="1600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80-89</a:t>
            </a:r>
            <a:endParaRPr lang="en-US" altLang="en-US" sz="16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7: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16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Console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.WriteLine(</a:t>
            </a:r>
            <a:r>
              <a:rPr lang="en-US" alt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"Grade: C"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		 </a:t>
            </a:r>
            <a:r>
              <a:rPr lang="en-US" altLang="en-US" sz="1600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70-79</a:t>
            </a:r>
            <a:endParaRPr lang="en-US" altLang="en-US" sz="16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6: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16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Console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.WriteLine(</a:t>
            </a:r>
            <a:r>
              <a:rPr lang="en-US" alt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"Grade: D"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		 </a:t>
            </a:r>
            <a:r>
              <a:rPr lang="en-US" altLang="en-US" sz="1600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60-69</a:t>
            </a:r>
            <a:endParaRPr lang="en-US" altLang="en-US" sz="16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default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16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Console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.WriteLine(</a:t>
            </a:r>
            <a:r>
              <a:rPr lang="en-US" altLang="en-US" sz="16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"Grade: F"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altLang="en-US" sz="1600" b="1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break</a:t>
            </a: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		 </a:t>
            </a:r>
            <a:r>
              <a:rPr lang="en-US" altLang="en-US" sz="1600" b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// &lt; 60</a:t>
            </a:r>
            <a:endParaRPr lang="en-US" altLang="en-US" sz="16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}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en-US" sz="1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583090F4-374B-447E-8671-620FB8C69099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21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Logical Operators</a:t>
            </a:r>
          </a:p>
        </p:txBody>
      </p:sp>
      <p:sp>
        <p:nvSpPr>
          <p:cNvPr id="20483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457200" y="1124744"/>
            <a:ext cx="8229600" cy="3917032"/>
          </a:xfrm>
        </p:spPr>
        <p:txBody>
          <a:bodyPr/>
          <a:lstStyle/>
          <a:p>
            <a:pPr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AND operator (&amp;&amp;)</a:t>
            </a:r>
          </a:p>
          <a:p>
            <a:pPr lvl="1" algn="just" eaLnBrk="1" hangingPunct="1"/>
            <a:r>
              <a:rPr lang="en-US" altLang="en-US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(gender == 'F' &amp;&amp; age &gt;=65)</a:t>
            </a:r>
          </a:p>
          <a:p>
            <a:pPr lvl="1" algn="just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seniorFemales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+= 1;</a:t>
            </a:r>
          </a:p>
          <a:p>
            <a:pPr lvl="1" algn="just" eaLnBrk="1" hangingPunct="1">
              <a:buFontTx/>
              <a:buNone/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42CC0B3-E43D-426D-B971-CE67D8B84CA1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DE7DA5-3038-4D50-BC29-728F1A8221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183595"/>
              </p:ext>
            </p:extLst>
          </p:nvPr>
        </p:nvGraphicFramePr>
        <p:xfrm>
          <a:off x="549275" y="2852936"/>
          <a:ext cx="7772400" cy="2651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79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 1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 2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 &amp;&amp; Expression 2</a:t>
                      </a:r>
                      <a:endParaRPr lang="en-US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rgbClr val="3333FF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92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Logical Operators (cont'd)</a:t>
            </a:r>
          </a:p>
        </p:txBody>
      </p:sp>
      <p:sp>
        <p:nvSpPr>
          <p:cNvPr id="21507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OR operator (||)</a:t>
            </a:r>
          </a:p>
          <a:p>
            <a:pPr marL="457200" lvl="1" indent="0" algn="just" eaLnBrk="1" hangingPunct="1">
              <a:buFontTx/>
              <a:buNone/>
            </a:pPr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8ABB9A8-4AE7-4B41-823D-C5CD3112EB7D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9B952B8-63B9-4CDB-AD6B-1DF16C465602}"/>
              </a:ext>
            </a:extLst>
          </p:cNvPr>
          <p:cNvGraphicFramePr>
            <a:graphicFrameLocks noGrp="1"/>
          </p:cNvGraphicFramePr>
          <p:nvPr/>
        </p:nvGraphicFramePr>
        <p:xfrm>
          <a:off x="685800" y="2438400"/>
          <a:ext cx="7772400" cy="2651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79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 1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 2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 || Expression 2</a:t>
                      </a:r>
                      <a:endParaRPr lang="en-US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616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Short-Circuit Evaluation</a:t>
            </a:r>
          </a:p>
        </p:txBody>
      </p:sp>
      <p:sp>
        <p:nvSpPr>
          <p:cNvPr id="22531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AND operator (&amp;&amp;)</a:t>
            </a:r>
          </a:p>
          <a:p>
            <a:pPr lvl="1" algn="just" eaLnBrk="1" hangingPunct="1"/>
            <a:r>
              <a:rPr lang="en-US" altLang="en-US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(gender == 'F' &amp;&amp; age &gt;=65)</a:t>
            </a:r>
          </a:p>
          <a:p>
            <a:pPr lvl="1"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gender is not "F", then "age &gt;=65" will not be evaluated</a:t>
            </a:r>
          </a:p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Conditional OR operator (||)</a:t>
            </a:r>
          </a:p>
          <a:p>
            <a:pPr lvl="1" algn="just" eaLnBrk="1" hangingPunct="1"/>
            <a:r>
              <a:rPr lang="en-US" altLang="en-US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(gender == 'F' || age &gt;=65)</a:t>
            </a:r>
          </a:p>
          <a:p>
            <a:pPr lvl="1"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gender is "F", then "age &gt;=65" will not be evalutated</a:t>
            </a:r>
          </a:p>
          <a:p>
            <a:pPr lvl="1"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AEC48F78-8725-4D24-9140-8B732F78A0BB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19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Boolean Logical Operators</a:t>
            </a:r>
          </a:p>
        </p:txBody>
      </p:sp>
      <p:sp>
        <p:nvSpPr>
          <p:cNvPr id="23555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Boolean Logical AND ( &amp; )</a:t>
            </a:r>
          </a:p>
          <a:p>
            <a:pPr lvl="1" algn="just" eaLnBrk="1" hangingPunct="1"/>
            <a:r>
              <a:rPr lang="en-US" altLang="en-US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(gender == 'F' &amp; age &gt;=65)</a:t>
            </a:r>
          </a:p>
          <a:p>
            <a:pPr lvl="1"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matter what value gender has, “age&gt;=65” will always be evaluated</a:t>
            </a:r>
          </a:p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Boolean Logical OR ( | )</a:t>
            </a:r>
          </a:p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Logical Negative ( ! )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45BE4FEB-4E97-4D0D-AB7C-CD33924496BF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9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Other Boolean Logical Operators</a:t>
            </a:r>
          </a:p>
        </p:txBody>
      </p:sp>
      <p:sp>
        <p:nvSpPr>
          <p:cNvPr id="24579" name="Content Placeholder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Boolean Logical Exclusive OR (^)</a:t>
            </a:r>
          </a:p>
          <a:p>
            <a:pPr lvl="1" algn="just" eaLnBrk="1" hangingPunct="1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both conditions are the same, then output is false</a:t>
            </a:r>
          </a:p>
          <a:p>
            <a:pPr lvl="1"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/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buFontTx/>
              <a:buNone/>
            </a:pPr>
            <a:endParaRPr lang="en-US" alt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DA0808"/>
              </a:buClr>
              <a:buSzPct val="80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DA0808"/>
              </a:buClr>
              <a:buSzPct val="70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DA0808"/>
              </a:buClr>
              <a:buSzPct val="6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DA0808"/>
              </a:buClr>
              <a:buSzPct val="6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A0808"/>
              </a:buClr>
              <a:buSzPct val="40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6CF5177-785E-4910-9A2C-E9D4F4DD6C63}" type="slidenum">
              <a:rPr lang="en-US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en-US" alt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776DF20-EA94-4273-A8CB-CCF913B55B40}"/>
              </a:ext>
            </a:extLst>
          </p:cNvPr>
          <p:cNvGraphicFramePr>
            <a:graphicFrameLocks noGrp="1"/>
          </p:cNvGraphicFramePr>
          <p:nvPr/>
        </p:nvGraphicFramePr>
        <p:xfrm>
          <a:off x="762000" y="3200400"/>
          <a:ext cx="7772400" cy="2651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279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 1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 2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 </a:t>
                      </a:r>
                      <a:r>
                        <a:rPr lang="en-US" sz="2400" baseline="0" dirty="0">
                          <a:solidFill>
                            <a:srgbClr val="0000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^ 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Expression 2</a:t>
                      </a:r>
                      <a:endParaRPr lang="en-US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0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marT="45687" marB="4568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False</a:t>
                      </a:r>
                    </a:p>
                  </a:txBody>
                  <a:tcPr marT="45687" marB="4568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309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A9768-FD2E-734D-9B1B-9BBA16C4E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Questions?</a:t>
            </a:r>
            <a:endParaRPr lang="en-US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1613B-F808-3544-BAF4-3269CF97B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23/06/2020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38A284-4B25-FE46-8CEC-659E9DA3E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928867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PPT Template" id="{4C4A14A1-A1B5-4E2E-BD5D-76A5C12E887D}" vid="{537D1126-B1DF-4729-857F-D91B9180CB1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</Template>
  <TotalTime>7</TotalTime>
  <Words>621</Words>
  <Application>Microsoft Office PowerPoint</Application>
  <PresentationFormat>On-screen Show (4:3)</PresentationFormat>
  <Paragraphs>204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Myriad Pro</vt:lpstr>
      <vt:lpstr>Times New Roman</vt:lpstr>
      <vt:lpstr>Verdana</vt:lpstr>
      <vt:lpstr>20140311PresentationUWTSDTemplate</vt:lpstr>
      <vt:lpstr>C# Control Statements</vt:lpstr>
      <vt:lpstr>Objectives</vt:lpstr>
      <vt:lpstr>Repetition Structure</vt:lpstr>
      <vt:lpstr>In the Last Class: Counter Controlled while Loop</vt:lpstr>
      <vt:lpstr>Example of for Repetition Statement</vt:lpstr>
      <vt:lpstr>Discussions on for Repetition Statement</vt:lpstr>
      <vt:lpstr>General Form of a for Statement</vt:lpstr>
      <vt:lpstr>Other Examples of for Statement (1)</vt:lpstr>
      <vt:lpstr>Other Examples of for Statement (2)</vt:lpstr>
      <vt:lpstr>do…while Repetition Statements</vt:lpstr>
      <vt:lpstr>Use break to Terminate Repetition Statements</vt:lpstr>
      <vt:lpstr>Use continue to Terminate the Current Iteration</vt:lpstr>
      <vt:lpstr>In the Last Class: Selection Structures in C#</vt:lpstr>
      <vt:lpstr>Example of Multiple Selection Statement</vt:lpstr>
      <vt:lpstr>Logical Operators</vt:lpstr>
      <vt:lpstr>Logical Operators (cont'd)</vt:lpstr>
      <vt:lpstr>Short-Circuit Evaluation</vt:lpstr>
      <vt:lpstr>Boolean Logical Operators</vt:lpstr>
      <vt:lpstr>Other Boolean Logical Operators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C# Control Statements</dc:title>
  <dc:creator>Paul Jenkins</dc:creator>
  <cp:lastModifiedBy>Paul Jenkins</cp:lastModifiedBy>
  <cp:revision>1</cp:revision>
  <cp:lastPrinted>2018-07-09T15:27:01Z</cp:lastPrinted>
  <dcterms:created xsi:type="dcterms:W3CDTF">2020-06-23T21:38:08Z</dcterms:created>
  <dcterms:modified xsi:type="dcterms:W3CDTF">2020-06-23T21:45:26Z</dcterms:modified>
</cp:coreProperties>
</file>