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handoutMasterIdLst>
    <p:handoutMasterId r:id="rId37"/>
  </p:handoutMasterIdLst>
  <p:sldIdLst>
    <p:sldId id="256" r:id="rId2"/>
    <p:sldId id="257" r:id="rId3"/>
    <p:sldId id="291" r:id="rId4"/>
    <p:sldId id="267" r:id="rId5"/>
    <p:sldId id="266" r:id="rId6"/>
    <p:sldId id="285" r:id="rId7"/>
    <p:sldId id="265" r:id="rId8"/>
    <p:sldId id="264" r:id="rId9"/>
    <p:sldId id="263" r:id="rId10"/>
    <p:sldId id="290" r:id="rId11"/>
    <p:sldId id="262" r:id="rId12"/>
    <p:sldId id="261" r:id="rId13"/>
    <p:sldId id="271" r:id="rId14"/>
    <p:sldId id="280" r:id="rId15"/>
    <p:sldId id="286" r:id="rId16"/>
    <p:sldId id="268" r:id="rId17"/>
    <p:sldId id="270" r:id="rId18"/>
    <p:sldId id="269" r:id="rId19"/>
    <p:sldId id="260" r:id="rId20"/>
    <p:sldId id="284" r:id="rId21"/>
    <p:sldId id="259" r:id="rId22"/>
    <p:sldId id="276" r:id="rId23"/>
    <p:sldId id="275" r:id="rId24"/>
    <p:sldId id="274" r:id="rId25"/>
    <p:sldId id="273" r:id="rId26"/>
    <p:sldId id="287" r:id="rId27"/>
    <p:sldId id="272" r:id="rId28"/>
    <p:sldId id="277" r:id="rId29"/>
    <p:sldId id="278" r:id="rId30"/>
    <p:sldId id="282" r:id="rId31"/>
    <p:sldId id="279" r:id="rId32"/>
    <p:sldId id="281" r:id="rId33"/>
    <p:sldId id="289" r:id="rId34"/>
    <p:sldId id="288" r:id="rId35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99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1926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57B5E7-8FB8-4C51-BF21-2061EDA149A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9992D4-3817-48C7-AE71-B8D73EF6C4F9}">
      <dgm:prSet/>
      <dgm:spPr/>
      <dgm:t>
        <a:bodyPr/>
        <a:lstStyle/>
        <a:p>
          <a:r>
            <a:rPr lang="cy-GB" b="0" i="0" baseline="0" noProof="0" dirty="0"/>
            <a:t>Mae Deddf Cydraddoldeb 2010 yn amddiffyn unigolion rhag gwahaniaethu ar sail naw nodwedd warchodedig</a:t>
          </a:r>
          <a:r>
            <a:rPr lang="en-GB" b="0" i="0" baseline="0" dirty="0"/>
            <a:t>:</a:t>
          </a:r>
          <a:endParaRPr lang="en-US" dirty="0"/>
        </a:p>
      </dgm:t>
    </dgm:pt>
    <dgm:pt modelId="{C8EFA1BD-44A0-44CA-98F2-5A26FD2F084C}" type="parTrans" cxnId="{548CEDC8-63BB-4211-9F41-AAC36B8868B6}">
      <dgm:prSet/>
      <dgm:spPr/>
      <dgm:t>
        <a:bodyPr/>
        <a:lstStyle/>
        <a:p>
          <a:endParaRPr lang="en-US"/>
        </a:p>
      </dgm:t>
    </dgm:pt>
    <dgm:pt modelId="{4A9B553F-E3F9-49F6-91CC-02A7655AA1BD}" type="sibTrans" cxnId="{548CEDC8-63BB-4211-9F41-AAC36B8868B6}">
      <dgm:prSet/>
      <dgm:spPr/>
      <dgm:t>
        <a:bodyPr/>
        <a:lstStyle/>
        <a:p>
          <a:endParaRPr lang="en-US"/>
        </a:p>
      </dgm:t>
    </dgm:pt>
    <dgm:pt modelId="{8643F55E-4BB8-43A5-B3E1-042C992A1D1B}">
      <dgm:prSet/>
      <dgm:spPr/>
      <dgm:t>
        <a:bodyPr/>
        <a:lstStyle/>
        <a:p>
          <a:r>
            <a:rPr lang="cy-GB" b="0" i="0" baseline="0" noProof="0" dirty="0"/>
            <a:t>Oedran</a:t>
          </a:r>
          <a:endParaRPr lang="cy-GB" noProof="0" dirty="0"/>
        </a:p>
      </dgm:t>
    </dgm:pt>
    <dgm:pt modelId="{D19FF653-5922-4E9A-988B-B28FCE20D53D}" type="parTrans" cxnId="{64D700D2-570F-4771-9100-7346CDD32C52}">
      <dgm:prSet/>
      <dgm:spPr/>
      <dgm:t>
        <a:bodyPr/>
        <a:lstStyle/>
        <a:p>
          <a:endParaRPr lang="en-US"/>
        </a:p>
      </dgm:t>
    </dgm:pt>
    <dgm:pt modelId="{938A2BE0-6DF8-4D40-A90E-2AED43FEA222}" type="sibTrans" cxnId="{64D700D2-570F-4771-9100-7346CDD32C52}">
      <dgm:prSet/>
      <dgm:spPr/>
      <dgm:t>
        <a:bodyPr/>
        <a:lstStyle/>
        <a:p>
          <a:endParaRPr lang="en-US"/>
        </a:p>
      </dgm:t>
    </dgm:pt>
    <dgm:pt modelId="{5C2D17D1-4996-4019-B359-9ED7693CF925}">
      <dgm:prSet/>
      <dgm:spPr/>
      <dgm:t>
        <a:bodyPr/>
        <a:lstStyle/>
        <a:p>
          <a:r>
            <a:rPr lang="cy-GB" b="0" i="0" baseline="0" noProof="0" dirty="0"/>
            <a:t>Anabledd</a:t>
          </a:r>
          <a:endParaRPr lang="cy-GB" noProof="0" dirty="0"/>
        </a:p>
      </dgm:t>
    </dgm:pt>
    <dgm:pt modelId="{BBD67433-25CB-4B77-B5D2-589B748E75FB}" type="parTrans" cxnId="{4C4C959C-757A-430B-AB4F-348336979C72}">
      <dgm:prSet/>
      <dgm:spPr/>
      <dgm:t>
        <a:bodyPr/>
        <a:lstStyle/>
        <a:p>
          <a:endParaRPr lang="en-US"/>
        </a:p>
      </dgm:t>
    </dgm:pt>
    <dgm:pt modelId="{7B95DF5D-8A0E-4C7D-897E-351AA827F6DF}" type="sibTrans" cxnId="{4C4C959C-757A-430B-AB4F-348336979C72}">
      <dgm:prSet/>
      <dgm:spPr/>
      <dgm:t>
        <a:bodyPr/>
        <a:lstStyle/>
        <a:p>
          <a:endParaRPr lang="en-US"/>
        </a:p>
      </dgm:t>
    </dgm:pt>
    <dgm:pt modelId="{48FC8C7E-9E3F-4B2F-AFDC-84A3FC357766}">
      <dgm:prSet/>
      <dgm:spPr/>
      <dgm:t>
        <a:bodyPr/>
        <a:lstStyle/>
        <a:p>
          <a:r>
            <a:rPr lang="cy-GB" b="0" i="0" baseline="0" noProof="0" dirty="0"/>
            <a:t>Ailbennu rhywedd</a:t>
          </a:r>
          <a:endParaRPr lang="cy-GB" noProof="0" dirty="0"/>
        </a:p>
      </dgm:t>
    </dgm:pt>
    <dgm:pt modelId="{5E2F2E38-9275-4932-99E0-BDB60EC41DA9}" type="parTrans" cxnId="{CE5CFA03-039D-4D01-811E-59BFD002D53D}">
      <dgm:prSet/>
      <dgm:spPr/>
      <dgm:t>
        <a:bodyPr/>
        <a:lstStyle/>
        <a:p>
          <a:endParaRPr lang="en-US"/>
        </a:p>
      </dgm:t>
    </dgm:pt>
    <dgm:pt modelId="{D4E9CD84-76BD-4FE6-B561-5BD8435A9AEA}" type="sibTrans" cxnId="{CE5CFA03-039D-4D01-811E-59BFD002D53D}">
      <dgm:prSet/>
      <dgm:spPr/>
      <dgm:t>
        <a:bodyPr/>
        <a:lstStyle/>
        <a:p>
          <a:endParaRPr lang="en-US"/>
        </a:p>
      </dgm:t>
    </dgm:pt>
    <dgm:pt modelId="{8E2FBCF2-C5FF-419B-B862-05EAA0BA2D16}">
      <dgm:prSet/>
      <dgm:spPr/>
      <dgm:t>
        <a:bodyPr/>
        <a:lstStyle/>
        <a:p>
          <a:r>
            <a:rPr lang="cy-GB" b="0" i="0" baseline="0" noProof="0" dirty="0"/>
            <a:t>Priodas neu bartneriaeth sifil</a:t>
          </a:r>
          <a:endParaRPr lang="cy-GB" noProof="0" dirty="0"/>
        </a:p>
      </dgm:t>
    </dgm:pt>
    <dgm:pt modelId="{90DA170D-0271-4DA1-A84C-5CCE068C17BE}" type="parTrans" cxnId="{6B371FBE-5EE2-4C0D-9072-944BA2400800}">
      <dgm:prSet/>
      <dgm:spPr/>
      <dgm:t>
        <a:bodyPr/>
        <a:lstStyle/>
        <a:p>
          <a:endParaRPr lang="en-US"/>
        </a:p>
      </dgm:t>
    </dgm:pt>
    <dgm:pt modelId="{FF6E2A96-AF27-42D4-955D-90C77E0EFCAD}" type="sibTrans" cxnId="{6B371FBE-5EE2-4C0D-9072-944BA2400800}">
      <dgm:prSet/>
      <dgm:spPr/>
      <dgm:t>
        <a:bodyPr/>
        <a:lstStyle/>
        <a:p>
          <a:endParaRPr lang="en-US"/>
        </a:p>
      </dgm:t>
    </dgm:pt>
    <dgm:pt modelId="{D6E87C87-F688-452C-8D9F-8499F6EB1F21}">
      <dgm:prSet/>
      <dgm:spPr/>
      <dgm:t>
        <a:bodyPr/>
        <a:lstStyle/>
        <a:p>
          <a:r>
            <a:rPr lang="cy-GB" b="0" i="0" baseline="0" noProof="0" dirty="0"/>
            <a:t>Beichiogrwydd a mamolaeth</a:t>
          </a:r>
          <a:endParaRPr lang="cy-GB" noProof="0" dirty="0"/>
        </a:p>
      </dgm:t>
    </dgm:pt>
    <dgm:pt modelId="{70E88DC1-150C-41A4-AC21-8DB309D95710}" type="parTrans" cxnId="{4B6E4288-E459-4A0B-A516-537303877C3B}">
      <dgm:prSet/>
      <dgm:spPr/>
      <dgm:t>
        <a:bodyPr/>
        <a:lstStyle/>
        <a:p>
          <a:endParaRPr lang="en-US"/>
        </a:p>
      </dgm:t>
    </dgm:pt>
    <dgm:pt modelId="{FCAE533F-6D7A-4CD2-B9EC-AF76CA083AA5}" type="sibTrans" cxnId="{4B6E4288-E459-4A0B-A516-537303877C3B}">
      <dgm:prSet/>
      <dgm:spPr/>
      <dgm:t>
        <a:bodyPr/>
        <a:lstStyle/>
        <a:p>
          <a:endParaRPr lang="en-US"/>
        </a:p>
      </dgm:t>
    </dgm:pt>
    <dgm:pt modelId="{2FF1E67A-C8C8-4336-9528-B69BF86EE894}">
      <dgm:prSet/>
      <dgm:spPr/>
      <dgm:t>
        <a:bodyPr/>
        <a:lstStyle/>
        <a:p>
          <a:r>
            <a:rPr lang="cy-GB" b="0" i="0" baseline="0" noProof="0" dirty="0"/>
            <a:t>Hil</a:t>
          </a:r>
          <a:endParaRPr lang="cy-GB" noProof="0" dirty="0"/>
        </a:p>
      </dgm:t>
    </dgm:pt>
    <dgm:pt modelId="{043F0B06-817D-4621-A760-101E7121645F}" type="parTrans" cxnId="{C71767D3-032C-424C-84D0-0B1C35ED2F1E}">
      <dgm:prSet/>
      <dgm:spPr/>
      <dgm:t>
        <a:bodyPr/>
        <a:lstStyle/>
        <a:p>
          <a:endParaRPr lang="en-US"/>
        </a:p>
      </dgm:t>
    </dgm:pt>
    <dgm:pt modelId="{B90CB4DC-F157-4E69-8384-E8B191F421C5}" type="sibTrans" cxnId="{C71767D3-032C-424C-84D0-0B1C35ED2F1E}">
      <dgm:prSet/>
      <dgm:spPr/>
      <dgm:t>
        <a:bodyPr/>
        <a:lstStyle/>
        <a:p>
          <a:endParaRPr lang="en-US"/>
        </a:p>
      </dgm:t>
    </dgm:pt>
    <dgm:pt modelId="{341EB5AB-5AF3-4355-B8B6-DFE290510199}">
      <dgm:prSet/>
      <dgm:spPr/>
      <dgm:t>
        <a:bodyPr/>
        <a:lstStyle/>
        <a:p>
          <a:r>
            <a:rPr lang="cy-GB" b="0" i="0" baseline="0" noProof="0" dirty="0"/>
            <a:t>Crefydd neu gred</a:t>
          </a:r>
          <a:endParaRPr lang="cy-GB" noProof="0" dirty="0"/>
        </a:p>
      </dgm:t>
    </dgm:pt>
    <dgm:pt modelId="{6486735C-58DF-4EB6-BD96-20006E115240}" type="parTrans" cxnId="{86789400-8A6C-4BBB-A09E-8427E0571AB1}">
      <dgm:prSet/>
      <dgm:spPr/>
      <dgm:t>
        <a:bodyPr/>
        <a:lstStyle/>
        <a:p>
          <a:endParaRPr lang="en-US"/>
        </a:p>
      </dgm:t>
    </dgm:pt>
    <dgm:pt modelId="{27BF810B-0B5F-4FF9-B640-60784C240D07}" type="sibTrans" cxnId="{86789400-8A6C-4BBB-A09E-8427E0571AB1}">
      <dgm:prSet/>
      <dgm:spPr/>
      <dgm:t>
        <a:bodyPr/>
        <a:lstStyle/>
        <a:p>
          <a:endParaRPr lang="en-US"/>
        </a:p>
      </dgm:t>
    </dgm:pt>
    <dgm:pt modelId="{48493F29-F59D-44BA-80A5-B48750C98EE5}">
      <dgm:prSet/>
      <dgm:spPr/>
      <dgm:t>
        <a:bodyPr/>
        <a:lstStyle/>
        <a:p>
          <a:r>
            <a:rPr lang="cy-GB" b="0" i="0" baseline="0" noProof="0" dirty="0"/>
            <a:t>Rhyw</a:t>
          </a:r>
          <a:endParaRPr lang="cy-GB" noProof="0" dirty="0"/>
        </a:p>
      </dgm:t>
    </dgm:pt>
    <dgm:pt modelId="{7E30EB58-E89E-4E4B-8D3F-8DD2FFF00BED}" type="parTrans" cxnId="{9FD09DA5-C0C4-48C3-842E-A96B7E690BE9}">
      <dgm:prSet/>
      <dgm:spPr/>
      <dgm:t>
        <a:bodyPr/>
        <a:lstStyle/>
        <a:p>
          <a:endParaRPr lang="en-US"/>
        </a:p>
      </dgm:t>
    </dgm:pt>
    <dgm:pt modelId="{C06B9B31-4C2D-4BD8-9226-3F9B8E72E27B}" type="sibTrans" cxnId="{9FD09DA5-C0C4-48C3-842E-A96B7E690BE9}">
      <dgm:prSet/>
      <dgm:spPr/>
      <dgm:t>
        <a:bodyPr/>
        <a:lstStyle/>
        <a:p>
          <a:endParaRPr lang="en-US"/>
        </a:p>
      </dgm:t>
    </dgm:pt>
    <dgm:pt modelId="{B8D8FBD6-C0E5-417E-9C3C-5AC417007663}">
      <dgm:prSet/>
      <dgm:spPr/>
      <dgm:t>
        <a:bodyPr/>
        <a:lstStyle/>
        <a:p>
          <a:r>
            <a:rPr lang="cy-GB" b="0" i="0" baseline="0" noProof="0" dirty="0"/>
            <a:t>Cyfeiriadedd rhywiol</a:t>
          </a:r>
          <a:endParaRPr lang="cy-GB" noProof="0" dirty="0"/>
        </a:p>
      </dgm:t>
    </dgm:pt>
    <dgm:pt modelId="{B8CE50D1-3A03-464F-9137-0E4EA5FF7638}" type="parTrans" cxnId="{C6DFA9DD-2305-4C8E-9999-3A0C1B6E317B}">
      <dgm:prSet/>
      <dgm:spPr/>
      <dgm:t>
        <a:bodyPr/>
        <a:lstStyle/>
        <a:p>
          <a:endParaRPr lang="en-US"/>
        </a:p>
      </dgm:t>
    </dgm:pt>
    <dgm:pt modelId="{58240B0A-138F-4FBF-A347-3D7EA54B3275}" type="sibTrans" cxnId="{C6DFA9DD-2305-4C8E-9999-3A0C1B6E317B}">
      <dgm:prSet/>
      <dgm:spPr/>
      <dgm:t>
        <a:bodyPr/>
        <a:lstStyle/>
        <a:p>
          <a:endParaRPr lang="en-US"/>
        </a:p>
      </dgm:t>
    </dgm:pt>
    <dgm:pt modelId="{337DDFEA-F9DC-442E-A19B-95202E49D47D}" type="pres">
      <dgm:prSet presAssocID="{B457B5E7-8FB8-4C51-BF21-2061EDA149AE}" presName="linear" presStyleCnt="0">
        <dgm:presLayoutVars>
          <dgm:animLvl val="lvl"/>
          <dgm:resizeHandles val="exact"/>
        </dgm:presLayoutVars>
      </dgm:prSet>
      <dgm:spPr/>
    </dgm:pt>
    <dgm:pt modelId="{98F917B8-2E9A-4711-A2D9-FF8FE4EA6FFF}" type="pres">
      <dgm:prSet presAssocID="{3F9992D4-3817-48C7-AE71-B8D73EF6C4F9}" presName="parentText" presStyleLbl="node1" presStyleIdx="0" presStyleCnt="1" custLinFactNeighborY="-2161">
        <dgm:presLayoutVars>
          <dgm:chMax val="0"/>
          <dgm:bulletEnabled val="1"/>
        </dgm:presLayoutVars>
      </dgm:prSet>
      <dgm:spPr/>
    </dgm:pt>
    <dgm:pt modelId="{16ED126F-AC1D-4239-B174-D066DF355ED3}" type="pres">
      <dgm:prSet presAssocID="{3F9992D4-3817-48C7-AE71-B8D73EF6C4F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6789400-8A6C-4BBB-A09E-8427E0571AB1}" srcId="{3F9992D4-3817-48C7-AE71-B8D73EF6C4F9}" destId="{341EB5AB-5AF3-4355-B8B6-DFE290510199}" srcOrd="6" destOrd="0" parTransId="{6486735C-58DF-4EB6-BD96-20006E115240}" sibTransId="{27BF810B-0B5F-4FF9-B640-60784C240D07}"/>
    <dgm:cxn modelId="{EED8BF02-C799-4135-85C9-88BA4F305344}" type="presOf" srcId="{2FF1E67A-C8C8-4336-9528-B69BF86EE894}" destId="{16ED126F-AC1D-4239-B174-D066DF355ED3}" srcOrd="0" destOrd="5" presId="urn:microsoft.com/office/officeart/2005/8/layout/vList2"/>
    <dgm:cxn modelId="{CE5CFA03-039D-4D01-811E-59BFD002D53D}" srcId="{3F9992D4-3817-48C7-AE71-B8D73EF6C4F9}" destId="{48FC8C7E-9E3F-4B2F-AFDC-84A3FC357766}" srcOrd="2" destOrd="0" parTransId="{5E2F2E38-9275-4932-99E0-BDB60EC41DA9}" sibTransId="{D4E9CD84-76BD-4FE6-B561-5BD8435A9AEA}"/>
    <dgm:cxn modelId="{0AE53D0A-B1F8-4DB5-97D8-896646741A08}" type="presOf" srcId="{8643F55E-4BB8-43A5-B3E1-042C992A1D1B}" destId="{16ED126F-AC1D-4239-B174-D066DF355ED3}" srcOrd="0" destOrd="0" presId="urn:microsoft.com/office/officeart/2005/8/layout/vList2"/>
    <dgm:cxn modelId="{15A5582B-C6DD-4A64-8AF8-18214BEC5821}" type="presOf" srcId="{3F9992D4-3817-48C7-AE71-B8D73EF6C4F9}" destId="{98F917B8-2E9A-4711-A2D9-FF8FE4EA6FFF}" srcOrd="0" destOrd="0" presId="urn:microsoft.com/office/officeart/2005/8/layout/vList2"/>
    <dgm:cxn modelId="{8D1F495D-00FE-463F-A2ED-4F9DC96D5754}" type="presOf" srcId="{8E2FBCF2-C5FF-419B-B862-05EAA0BA2D16}" destId="{16ED126F-AC1D-4239-B174-D066DF355ED3}" srcOrd="0" destOrd="3" presId="urn:microsoft.com/office/officeart/2005/8/layout/vList2"/>
    <dgm:cxn modelId="{4616DA7F-2A5C-4770-A8AF-73EE328C522E}" type="presOf" srcId="{48493F29-F59D-44BA-80A5-B48750C98EE5}" destId="{16ED126F-AC1D-4239-B174-D066DF355ED3}" srcOrd="0" destOrd="7" presId="urn:microsoft.com/office/officeart/2005/8/layout/vList2"/>
    <dgm:cxn modelId="{4B6E4288-E459-4A0B-A516-537303877C3B}" srcId="{3F9992D4-3817-48C7-AE71-B8D73EF6C4F9}" destId="{D6E87C87-F688-452C-8D9F-8499F6EB1F21}" srcOrd="4" destOrd="0" parTransId="{70E88DC1-150C-41A4-AC21-8DB309D95710}" sibTransId="{FCAE533F-6D7A-4CD2-B9EC-AF76CA083AA5}"/>
    <dgm:cxn modelId="{FFD66F8C-64CD-43FA-ADD8-8AE4E3194C46}" type="presOf" srcId="{5C2D17D1-4996-4019-B359-9ED7693CF925}" destId="{16ED126F-AC1D-4239-B174-D066DF355ED3}" srcOrd="0" destOrd="1" presId="urn:microsoft.com/office/officeart/2005/8/layout/vList2"/>
    <dgm:cxn modelId="{F239848C-9FFC-41E6-8664-0892CB673595}" type="presOf" srcId="{48FC8C7E-9E3F-4B2F-AFDC-84A3FC357766}" destId="{16ED126F-AC1D-4239-B174-D066DF355ED3}" srcOrd="0" destOrd="2" presId="urn:microsoft.com/office/officeart/2005/8/layout/vList2"/>
    <dgm:cxn modelId="{E57FAD98-E0A5-4CDD-8450-4355DEB13376}" type="presOf" srcId="{D6E87C87-F688-452C-8D9F-8499F6EB1F21}" destId="{16ED126F-AC1D-4239-B174-D066DF355ED3}" srcOrd="0" destOrd="4" presId="urn:microsoft.com/office/officeart/2005/8/layout/vList2"/>
    <dgm:cxn modelId="{4C4C959C-757A-430B-AB4F-348336979C72}" srcId="{3F9992D4-3817-48C7-AE71-B8D73EF6C4F9}" destId="{5C2D17D1-4996-4019-B359-9ED7693CF925}" srcOrd="1" destOrd="0" parTransId="{BBD67433-25CB-4B77-B5D2-589B748E75FB}" sibTransId="{7B95DF5D-8A0E-4C7D-897E-351AA827F6DF}"/>
    <dgm:cxn modelId="{048CCE9F-02C9-41D8-94C3-AA1EBAF2DBCE}" type="presOf" srcId="{B457B5E7-8FB8-4C51-BF21-2061EDA149AE}" destId="{337DDFEA-F9DC-442E-A19B-95202E49D47D}" srcOrd="0" destOrd="0" presId="urn:microsoft.com/office/officeart/2005/8/layout/vList2"/>
    <dgm:cxn modelId="{9FD09DA5-C0C4-48C3-842E-A96B7E690BE9}" srcId="{3F9992D4-3817-48C7-AE71-B8D73EF6C4F9}" destId="{48493F29-F59D-44BA-80A5-B48750C98EE5}" srcOrd="7" destOrd="0" parTransId="{7E30EB58-E89E-4E4B-8D3F-8DD2FFF00BED}" sibTransId="{C06B9B31-4C2D-4BD8-9226-3F9B8E72E27B}"/>
    <dgm:cxn modelId="{1B7157AC-541A-4405-ABBA-8BBF13FAE830}" type="presOf" srcId="{341EB5AB-5AF3-4355-B8B6-DFE290510199}" destId="{16ED126F-AC1D-4239-B174-D066DF355ED3}" srcOrd="0" destOrd="6" presId="urn:microsoft.com/office/officeart/2005/8/layout/vList2"/>
    <dgm:cxn modelId="{4028E0B7-EDC1-47F4-898E-66A1E223EE0C}" type="presOf" srcId="{B8D8FBD6-C0E5-417E-9C3C-5AC417007663}" destId="{16ED126F-AC1D-4239-B174-D066DF355ED3}" srcOrd="0" destOrd="8" presId="urn:microsoft.com/office/officeart/2005/8/layout/vList2"/>
    <dgm:cxn modelId="{6B371FBE-5EE2-4C0D-9072-944BA2400800}" srcId="{3F9992D4-3817-48C7-AE71-B8D73EF6C4F9}" destId="{8E2FBCF2-C5FF-419B-B862-05EAA0BA2D16}" srcOrd="3" destOrd="0" parTransId="{90DA170D-0271-4DA1-A84C-5CCE068C17BE}" sibTransId="{FF6E2A96-AF27-42D4-955D-90C77E0EFCAD}"/>
    <dgm:cxn modelId="{548CEDC8-63BB-4211-9F41-AAC36B8868B6}" srcId="{B457B5E7-8FB8-4C51-BF21-2061EDA149AE}" destId="{3F9992D4-3817-48C7-AE71-B8D73EF6C4F9}" srcOrd="0" destOrd="0" parTransId="{C8EFA1BD-44A0-44CA-98F2-5A26FD2F084C}" sibTransId="{4A9B553F-E3F9-49F6-91CC-02A7655AA1BD}"/>
    <dgm:cxn modelId="{64D700D2-570F-4771-9100-7346CDD32C52}" srcId="{3F9992D4-3817-48C7-AE71-B8D73EF6C4F9}" destId="{8643F55E-4BB8-43A5-B3E1-042C992A1D1B}" srcOrd="0" destOrd="0" parTransId="{D19FF653-5922-4E9A-988B-B28FCE20D53D}" sibTransId="{938A2BE0-6DF8-4D40-A90E-2AED43FEA222}"/>
    <dgm:cxn modelId="{C71767D3-032C-424C-84D0-0B1C35ED2F1E}" srcId="{3F9992D4-3817-48C7-AE71-B8D73EF6C4F9}" destId="{2FF1E67A-C8C8-4336-9528-B69BF86EE894}" srcOrd="5" destOrd="0" parTransId="{043F0B06-817D-4621-A760-101E7121645F}" sibTransId="{B90CB4DC-F157-4E69-8384-E8B191F421C5}"/>
    <dgm:cxn modelId="{C6DFA9DD-2305-4C8E-9999-3A0C1B6E317B}" srcId="{3F9992D4-3817-48C7-AE71-B8D73EF6C4F9}" destId="{B8D8FBD6-C0E5-417E-9C3C-5AC417007663}" srcOrd="8" destOrd="0" parTransId="{B8CE50D1-3A03-464F-9137-0E4EA5FF7638}" sibTransId="{58240B0A-138F-4FBF-A347-3D7EA54B3275}"/>
    <dgm:cxn modelId="{BEA284A9-7A31-44B7-9E50-8E2F40AD424A}" type="presParOf" srcId="{337DDFEA-F9DC-442E-A19B-95202E49D47D}" destId="{98F917B8-2E9A-4711-A2D9-FF8FE4EA6FFF}" srcOrd="0" destOrd="0" presId="urn:microsoft.com/office/officeart/2005/8/layout/vList2"/>
    <dgm:cxn modelId="{9E4FD687-CD2C-48C7-A3CE-7EA78897EA2D}" type="presParOf" srcId="{337DDFEA-F9DC-442E-A19B-95202E49D47D}" destId="{16ED126F-AC1D-4239-B174-D066DF355ED3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F917B8-2E9A-4711-A2D9-FF8FE4EA6FFF}">
      <dsp:nvSpPr>
        <dsp:cNvPr id="0" name=""/>
        <dsp:cNvSpPr/>
      </dsp:nvSpPr>
      <dsp:spPr>
        <a:xfrm>
          <a:off x="0" y="13591"/>
          <a:ext cx="4330824" cy="1492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b="0" i="0" kern="1200" baseline="0" noProof="0" dirty="0"/>
            <a:t>Mae Deddf Cydraddoldeb 2010 yn amddiffyn unigolion rhag gwahaniaethu ar sail naw nodwedd warchodedig</a:t>
          </a:r>
          <a:r>
            <a:rPr lang="en-GB" sz="2200" b="0" i="0" kern="1200" baseline="0" dirty="0"/>
            <a:t>:</a:t>
          </a:r>
          <a:endParaRPr lang="en-US" sz="2200" kern="1200" dirty="0"/>
        </a:p>
      </dsp:txBody>
      <dsp:txXfrm>
        <a:off x="72878" y="86469"/>
        <a:ext cx="4185068" cy="1347164"/>
      </dsp:txXfrm>
    </dsp:sp>
    <dsp:sp modelId="{16ED126F-AC1D-4239-B174-D066DF355ED3}">
      <dsp:nvSpPr>
        <dsp:cNvPr id="0" name=""/>
        <dsp:cNvSpPr/>
      </dsp:nvSpPr>
      <dsp:spPr>
        <a:xfrm>
          <a:off x="0" y="1560638"/>
          <a:ext cx="4330824" cy="2504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504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700" b="0" i="0" kern="1200" baseline="0" noProof="0" dirty="0"/>
            <a:t>Oedran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700" b="0" i="0" kern="1200" baseline="0" noProof="0" dirty="0"/>
            <a:t>Anabledd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700" b="0" i="0" kern="1200" baseline="0" noProof="0" dirty="0"/>
            <a:t>Ailbennu rhywedd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700" b="0" i="0" kern="1200" baseline="0" noProof="0" dirty="0"/>
            <a:t>Priodas neu bartneriaeth sifil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700" b="0" i="0" kern="1200" baseline="0" noProof="0" dirty="0"/>
            <a:t>Beichiogrwydd a mamolaeth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700" b="0" i="0" kern="1200" baseline="0" noProof="0" dirty="0"/>
            <a:t>Hil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700" b="0" i="0" kern="1200" baseline="0" noProof="0" dirty="0"/>
            <a:t>Crefydd neu gred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700" b="0" i="0" kern="1200" baseline="0" noProof="0" dirty="0"/>
            <a:t>Rhyw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700" b="0" i="0" kern="1200" baseline="0" noProof="0" dirty="0"/>
            <a:t>Cyfeiriadedd rhywiol</a:t>
          </a:r>
          <a:endParaRPr lang="cy-GB" sz="1700" kern="1200" noProof="0" dirty="0"/>
        </a:p>
      </dsp:txBody>
      <dsp:txXfrm>
        <a:off x="0" y="1560638"/>
        <a:ext cx="4330824" cy="25047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87CE824-61A2-4851-A819-0BBE3A075CCC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4D46D3-995E-4482-B6F4-8DA038DF7AD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2758E1-A1D3-4952-A7A4-D7803035B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618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2758E1-A1D3-4952-A7A4-D7803035BEC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834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2758E1-A1D3-4952-A7A4-D7803035BECD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600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489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856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36632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2620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2620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409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890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344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59821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67493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0654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904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3946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3946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644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2620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pic>
        <p:nvPicPr>
          <p:cNvPr id="1028" name="Picture 5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5732463"/>
            <a:ext cx="2205037" cy="906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general-southerner.blogspot.com/2018/07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ystem/files/2022-04/We%20don%E2%80%99t%20tell%20our%20teachers%2C%20but%20schools%20need%20to%20know%20%E2%80%93%20a%20report%20for%20learners.pdf" TargetMode="External"/><Relationship Id="rId2" Type="http://schemas.openxmlformats.org/officeDocument/2006/relationships/hyperlink" Target="https://www.childcomwales.org.uk/take-it-seriously-childrens-experiences-of-racism-within-secondary-schools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question-marks-punctuation-symbol-221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itle 3"/>
          <p:cNvSpPr>
            <a:spLocks noGrp="1"/>
          </p:cNvSpPr>
          <p:nvPr>
            <p:ph type="ctrTitle"/>
          </p:nvPr>
        </p:nvSpPr>
        <p:spPr>
          <a:xfrm>
            <a:off x="1143000" y="1484783"/>
            <a:ext cx="6858000" cy="2592289"/>
          </a:xfrm>
        </p:spPr>
        <p:txBody>
          <a:bodyPr/>
          <a:lstStyle/>
          <a:p>
            <a:pPr eaLnBrk="1" hangingPunct="1"/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j-ea"/>
                <a:cs typeface="+mj-cs"/>
              </a:rPr>
            </a:b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j-ea"/>
                <a:cs typeface="+mj-cs"/>
              </a:rPr>
            </a:br>
            <a:r>
              <a:rPr lang="en-US" sz="4800" b="1" dirty="0" err="1">
                <a:solidFill>
                  <a:schemeClr val="bg1"/>
                </a:solidFill>
              </a:rPr>
              <a:t>Addysg</a:t>
            </a:r>
            <a:r>
              <a:rPr lang="en-US" sz="4800" b="1" dirty="0">
                <a:solidFill>
                  <a:schemeClr val="bg1"/>
                </a:solidFill>
              </a:rPr>
              <a:t> </a:t>
            </a:r>
            <a:r>
              <a:rPr lang="en-US" sz="4800" b="1" dirty="0" err="1">
                <a:solidFill>
                  <a:schemeClr val="bg1"/>
                </a:solidFill>
              </a:rPr>
              <a:t>Cydberthynas</a:t>
            </a:r>
            <a:r>
              <a:rPr lang="en-US" sz="4800" b="1" dirty="0">
                <a:solidFill>
                  <a:schemeClr val="bg1"/>
                </a:solidFill>
              </a:rPr>
              <a:t> a </a:t>
            </a:r>
            <a:r>
              <a:rPr lang="en-US" sz="4800" b="1" dirty="0" err="1">
                <a:solidFill>
                  <a:schemeClr val="bg1"/>
                </a:solidFill>
              </a:rPr>
              <a:t>Rhywioldeb</a:t>
            </a: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j-ea"/>
                <a:cs typeface="+mj-cs"/>
              </a:rPr>
            </a:b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j-ea"/>
                <a:cs typeface="+mj-cs"/>
              </a:rPr>
              <a:t>(</a:t>
            </a:r>
            <a:r>
              <a:rPr kumimoji="0" lang="en-GB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j-ea"/>
                <a:cs typeface="+mj-cs"/>
              </a:rPr>
              <a:t>ACRh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j-ea"/>
                <a:cs typeface="+mj-cs"/>
              </a:rPr>
              <a:t>)</a:t>
            </a: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j-ea"/>
                <a:cs typeface="+mj-cs"/>
              </a:rPr>
            </a:b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j-ea"/>
                <a:cs typeface="+mj-cs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j-ea"/>
                <a:cs typeface="+mj-cs"/>
              </a:rPr>
              <a:t>PCYDDS – </a:t>
            </a:r>
            <a:r>
              <a:rPr lang="en-GB" sz="2000" b="1" dirty="0">
                <a:solidFill>
                  <a:srgbClr val="FFFFFF"/>
                </a:solidFill>
              </a:rPr>
              <a:t>Gwanwyn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j-ea"/>
                <a:cs typeface="+mj-cs"/>
              </a:rPr>
              <a:t> 2026</a:t>
            </a: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j-ea"/>
                <a:cs typeface="+mj-cs"/>
              </a:rPr>
            </a:br>
            <a:endParaRPr lang="en-US" alt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52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altLang="en-US" dirty="0">
              <a:solidFill>
                <a:schemeClr val="bg1"/>
              </a:solidFill>
            </a:endParaRPr>
          </a:p>
          <a:p>
            <a:pPr eaLnBrk="1" hangingPunct="1"/>
            <a:r>
              <a:rPr lang="en-US" altLang="en-US" dirty="0">
                <a:solidFill>
                  <a:schemeClr val="bg1"/>
                </a:solidFill>
              </a:rPr>
              <a:t>Jennifer.Harding-Richards@abertawe.gov.uk</a:t>
            </a:r>
          </a:p>
          <a:p>
            <a:pPr eaLnBrk="1" hangingPunct="1"/>
            <a:endParaRPr lang="en-US" alt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8E7CE-46B3-B8E4-2ADB-F44BEC42D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Nodau ar gyfer heddiw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DD0D40-E60E-C2B8-1B6C-F1F3DD2CC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y-GB" sz="1800" b="1" noProof="0" dirty="0">
                <a:solidFill>
                  <a:srgbClr val="131313"/>
                </a:solidFill>
              </a:rPr>
              <a:t>Cyd-destun y Cwricwlwm</a:t>
            </a:r>
            <a:r>
              <a:rPr lang="cy-GB" sz="1800" b="0" i="0" noProof="0" dirty="0">
                <a:solidFill>
                  <a:srgbClr val="131313"/>
                </a:solidFill>
                <a:effectLst/>
              </a:rPr>
              <a:t>​: </a:t>
            </a:r>
            <a:r>
              <a:rPr lang="cy-GB" sz="1800" noProof="0" dirty="0">
                <a:solidFill>
                  <a:srgbClr val="131313"/>
                </a:solidFill>
              </a:rPr>
              <a:t>Deall rôl </a:t>
            </a:r>
            <a:r>
              <a:rPr lang="cy-GB" sz="1800" noProof="0" dirty="0" err="1">
                <a:solidFill>
                  <a:srgbClr val="131313"/>
                </a:solidFill>
              </a:rPr>
              <a:t>ACRh</a:t>
            </a:r>
            <a:r>
              <a:rPr lang="cy-GB" sz="1800" noProof="0" dirty="0">
                <a:solidFill>
                  <a:srgbClr val="131313"/>
                </a:solidFill>
              </a:rPr>
              <a:t> o fewn y Cwricwlwm i Gymru</a:t>
            </a:r>
            <a:r>
              <a:rPr lang="cy-GB" sz="1800" b="0" i="0" noProof="0" dirty="0">
                <a:solidFill>
                  <a:srgbClr val="131313"/>
                </a:solidFill>
                <a:effectLst/>
              </a:rPr>
              <a:t>.</a:t>
            </a:r>
          </a:p>
          <a:p>
            <a:pPr algn="l" rtl="0" fontAlgn="base">
              <a:buNone/>
            </a:pPr>
            <a:endParaRPr lang="en-US" sz="1800" b="0" i="0" dirty="0">
              <a:solidFill>
                <a:srgbClr val="131313"/>
              </a:solidFill>
              <a:effectLst/>
            </a:endParaRPr>
          </a:p>
          <a:p>
            <a:pPr>
              <a:buNone/>
            </a:pPr>
            <a:r>
              <a:rPr lang="cy-GB" sz="1800" b="1" noProof="0" dirty="0">
                <a:solidFill>
                  <a:srgbClr val="131313"/>
                </a:solidFill>
              </a:rPr>
              <a:t>Deall Cod </a:t>
            </a:r>
            <a:r>
              <a:rPr lang="cy-GB" sz="1800" b="1" noProof="0" dirty="0" err="1">
                <a:solidFill>
                  <a:srgbClr val="131313"/>
                </a:solidFill>
              </a:rPr>
              <a:t>ACRh</a:t>
            </a:r>
            <a:r>
              <a:rPr lang="cy-GB" sz="1800" b="0" i="0" noProof="0" dirty="0">
                <a:solidFill>
                  <a:srgbClr val="131313"/>
                </a:solidFill>
                <a:effectLst/>
              </a:rPr>
              <a:t>​: </a:t>
            </a:r>
            <a:r>
              <a:rPr lang="cy-GB" sz="1800" noProof="0" dirty="0">
                <a:solidFill>
                  <a:srgbClr val="131313"/>
                </a:solidFill>
              </a:rPr>
              <a:t>Gwerthfawrogi llinynnau a chyfnodau’r cod </a:t>
            </a:r>
            <a:r>
              <a:rPr lang="cy-GB" sz="1800" noProof="0" dirty="0" err="1">
                <a:solidFill>
                  <a:srgbClr val="131313"/>
                </a:solidFill>
              </a:rPr>
              <a:t>ACRh</a:t>
            </a:r>
            <a:r>
              <a:rPr lang="cy-GB" sz="1800" noProof="0" dirty="0">
                <a:solidFill>
                  <a:srgbClr val="131313"/>
                </a:solidFill>
              </a:rPr>
              <a:t>
i lywio cynllunio gwersi priodol</a:t>
            </a:r>
            <a:r>
              <a:rPr lang="en-US" sz="1800" b="0" i="0" dirty="0">
                <a:solidFill>
                  <a:srgbClr val="131313"/>
                </a:solidFill>
                <a:effectLst/>
              </a:rPr>
              <a:t>.</a:t>
            </a:r>
          </a:p>
          <a:p>
            <a:pPr algn="l" rtl="0" fontAlgn="base">
              <a:buNone/>
            </a:pPr>
            <a:endParaRPr lang="en-US" sz="1800" b="0" i="0" dirty="0">
              <a:solidFill>
                <a:srgbClr val="131313"/>
              </a:solidFill>
              <a:effectLst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y-GB" sz="1800" b="1" noProof="0" dirty="0">
                <a:solidFill>
                  <a:srgbClr val="131313"/>
                </a:solidFill>
              </a:rPr>
              <a:t>Addysgeg Ddiogel a Chynhwysol</a:t>
            </a:r>
            <a:r>
              <a:rPr lang="cy-GB" sz="1800" b="0" i="0" noProof="0" dirty="0">
                <a:solidFill>
                  <a:srgbClr val="131313"/>
                </a:solidFill>
                <a:effectLst/>
              </a:rPr>
              <a:t>​: </a:t>
            </a:r>
            <a:r>
              <a:rPr lang="cy-GB" sz="1800" noProof="0" dirty="0">
                <a:solidFill>
                  <a:srgbClr val="131313"/>
                </a:solidFill>
              </a:rPr>
              <a:t>Archwilio dulliau addysgeg diogel, cynhwysol a datblygiadol briodol</a:t>
            </a:r>
            <a:r>
              <a:rPr lang="en-US" sz="1800" b="0" i="0" dirty="0">
                <a:solidFill>
                  <a:srgbClr val="131313"/>
                </a:solidFill>
                <a:effectLst/>
              </a:rPr>
              <a:t>.</a:t>
            </a:r>
          </a:p>
          <a:p>
            <a:pPr algn="l" rtl="0" fontAlgn="base">
              <a:buNone/>
            </a:pPr>
            <a:endParaRPr lang="en-US" sz="1800" b="1" i="0" u="none" strike="noStrike" dirty="0">
              <a:solidFill>
                <a:srgbClr val="131313"/>
              </a:solidFill>
              <a:effectLst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y-GB" sz="1800" b="1" noProof="0" dirty="0">
                <a:solidFill>
                  <a:srgbClr val="131313"/>
                </a:solidFill>
              </a:rPr>
              <a:t>Ymwybyddiaeth Statudol ac Arolygon</a:t>
            </a:r>
            <a:r>
              <a:rPr lang="cy-GB" sz="1800" b="0" i="0" noProof="0" dirty="0">
                <a:solidFill>
                  <a:srgbClr val="131313"/>
                </a:solidFill>
                <a:effectLst/>
              </a:rPr>
              <a:t>​: </a:t>
            </a:r>
            <a:r>
              <a:rPr lang="cy-GB" sz="1800" noProof="0" dirty="0">
                <a:solidFill>
                  <a:srgbClr val="131313"/>
                </a:solidFill>
              </a:rPr>
              <a:t>Bod yn ymwybodol o ofynion cyfreithiol a fframweithiau arolygu sy'n effeithio ar ddarpariaeth ac adnoddau </a:t>
            </a:r>
            <a:r>
              <a:rPr lang="cy-GB" sz="1800" noProof="0" dirty="0" err="1">
                <a:solidFill>
                  <a:srgbClr val="131313"/>
                </a:solidFill>
              </a:rPr>
              <a:t>ACRh</a:t>
            </a:r>
            <a:r>
              <a:rPr lang="en-US" sz="1800" b="0" i="0" u="none" strike="noStrike" dirty="0">
                <a:solidFill>
                  <a:srgbClr val="131313"/>
                </a:solidFill>
                <a:effectLst/>
              </a:rPr>
              <a:t>.</a:t>
            </a:r>
            <a:endParaRPr lang="en-US" sz="1800" b="0" i="0" dirty="0">
              <a:solidFill>
                <a:srgbClr val="131313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706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D3170-5F77-00EE-A979-E46251077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Pryderon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1755E-8D03-B292-8539-131AFA24CB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err="1"/>
              <a:t>Meddyliwch</a:t>
            </a:r>
            <a:r>
              <a:rPr lang="en-GB" dirty="0"/>
              <a:t>, </a:t>
            </a:r>
            <a:r>
              <a:rPr lang="en-GB" dirty="0" err="1"/>
              <a:t>rhannwch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Beth (</a:t>
            </a:r>
            <a:r>
              <a:rPr lang="en-GB" dirty="0" err="1"/>
              <a:t>os</a:t>
            </a:r>
            <a:r>
              <a:rPr lang="en-GB" dirty="0"/>
              <a:t> o </a:t>
            </a:r>
            <a:r>
              <a:rPr lang="en-GB" dirty="0" err="1"/>
              <a:t>gwbl</a:t>
            </a:r>
            <a:r>
              <a:rPr lang="en-GB" dirty="0"/>
              <a:t>)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pryderon</a:t>
            </a:r>
            <a:r>
              <a:rPr lang="en-GB" dirty="0"/>
              <a:t> am </a:t>
            </a:r>
            <a:r>
              <a:rPr lang="en-GB" dirty="0" err="1"/>
              <a:t>ACRh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B710F8-1B1A-1239-E2D7-3523196072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3933056"/>
            <a:ext cx="4176464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083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3C9F6-782D-90A1-1E12-75CB141D3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yn y Cwricwlwm i Gymru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0B0E4-A390-180D-5868-A44DC2240B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3096"/>
          </a:xfrm>
        </p:spPr>
        <p:txBody>
          <a:bodyPr wrap="square" anchor="t">
            <a:normAutofit/>
          </a:bodyPr>
          <a:lstStyle/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2200" noProof="0" dirty="0"/>
              <a:t>Mae addysg cydberthynas a rhywioldeb yn elfen </a:t>
            </a:r>
            <a:r>
              <a:rPr lang="cy-GB" sz="2200" u="sng" noProof="0" dirty="0"/>
              <a:t>orfodol</a:t>
            </a:r>
            <a:r>
              <a:rPr lang="cy-GB" sz="2200" noProof="0" dirty="0"/>
              <a:t> o’r Cwricwlwm i Gymru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.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2200" noProof="0" dirty="0"/>
              <a:t>Er ei fod i’w gael ym Maes Dysgu Iechyd a Llesiant, mae hefyd yn un o'r pum thema </a:t>
            </a:r>
            <a:r>
              <a:rPr lang="cy-GB" sz="2200" u="sng" noProof="0" dirty="0"/>
              <a:t>drawsbyncio</a:t>
            </a:r>
            <a:r>
              <a:rPr lang="cy-GB" sz="2200" noProof="0" dirty="0"/>
              <a:t>l. Y disgwyliad, felly, yw y caiff </a:t>
            </a:r>
            <a:r>
              <a:rPr lang="cy-GB" sz="2200" noProof="0" dirty="0" err="1"/>
              <a:t>ACRh</a:t>
            </a:r>
            <a:r>
              <a:rPr lang="cy-GB" sz="2200" noProof="0" dirty="0"/>
              <a:t> ei hintegreiddio'n naturiol ac yn bwrpasol ar draws y cwricwlwm cyfan ar gyfer dysgwyr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46888E-1D21-4F1C-609B-6D9C41B50F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4088" y="2204864"/>
            <a:ext cx="3178696" cy="28325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4207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5D37F-EA53-E45A-073B-3B80D944A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Beth yw </a:t>
            </a:r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ACRh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DC2F0-872E-A5F8-D9D3-908B21058F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2000" dirty="0"/>
              <a:t>Dylai fod gan bob person ifanc yr hawl i gael mynediad at wybodaeth sy’n eu cadw’n ddiogel rhag niwed. Mae hyn yn cynnwys dysgu am berthnasoedd iach, cadw’n ddiogel, ar-lein ac all-lein, a bod yn hyderus i godi materion gydag oedolion cyfrifol.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2000" dirty="0"/>
              <a:t>Mae Addysg Cydberthynas a Rhywioldeb wedi’i chynllunio i </a:t>
            </a:r>
            <a:r>
              <a:rPr lang="cy-GB" sz="2000" u="sng" dirty="0"/>
              <a:t>ddiogelu</a:t>
            </a:r>
            <a:r>
              <a:rPr lang="cy-GB" sz="2000" dirty="0"/>
              <a:t> ein holl blant a phobl ifanc, gan eu cefnogi i ddatblygu gwybodaeth, sgiliau ac ymddygiadau a fydd yn helpu i’w hamddiffyn trwy gydol eu bywydau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. 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2000" dirty="0"/>
              <a:t>Mae hyn yn hanfodol i adeiladu cymdeithas sy’n trin eraill gyda dealltwriaeth ac empathi, beth bynnag fo’u hethnigrwydd, cefndir economaidd cymdeithasol, anabledd, rhyw, rhywedd neu rywioldeb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.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(</a:t>
            </a:r>
            <a:r>
              <a:rPr lang="cy-GB" sz="2000" noProof="0" dirty="0">
                <a:solidFill>
                  <a:prstClr val="black"/>
                </a:solidFill>
                <a:latin typeface="+mj-lt"/>
              </a:rPr>
              <a:t>Llywodraeth </a:t>
            </a:r>
            <a:r>
              <a:rPr lang="cy-GB" sz="2000" noProof="0" dirty="0" err="1">
                <a:solidFill>
                  <a:prstClr val="black"/>
                </a:solidFill>
                <a:latin typeface="+mj-lt"/>
              </a:rPr>
              <a:t>Cymr</a:t>
            </a:r>
            <a:r>
              <a:rPr lang="cy-GB" sz="2000" dirty="0">
                <a:solidFill>
                  <a:prstClr val="black"/>
                </a:solidFill>
                <a:latin typeface="+mj-lt"/>
              </a:rPr>
              <a:t>u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296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7B361-56A4-57FE-48D3-C3E46A2EF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Tasg chwalu chwedlau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E8050-C66A-4C72-2DA6-22239DB276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y-GB" sz="2000" noProof="0" dirty="0"/>
              <a:t>Mae </a:t>
            </a:r>
            <a:r>
              <a:rPr lang="cy-GB" sz="2000" noProof="0" dirty="0" err="1"/>
              <a:t>ACRh</a:t>
            </a:r>
            <a:r>
              <a:rPr lang="cy-GB" sz="2000" noProof="0" dirty="0"/>
              <a:t> yn dysgu gwerthoedd a allai wrthdaro ag ethos ysgol.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000" noProof="0" dirty="0"/>
              <a:t>Mae </a:t>
            </a:r>
            <a:r>
              <a:rPr lang="cy-GB" sz="2000" noProof="0" dirty="0" err="1"/>
              <a:t>ACRh</a:t>
            </a:r>
            <a:r>
              <a:rPr lang="cy-GB" sz="2000" noProof="0" dirty="0"/>
              <a:t> yn rhoi gormod o wybodaeth i blant yn rhy gynnar.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000" noProof="0" dirty="0"/>
              <a:t>Bydd siarad am gyrff, perthnasoedd neu’r glasoed yn annog plant i weithredu’n rhywiol.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000" noProof="0" dirty="0"/>
              <a:t>Dylai </a:t>
            </a:r>
            <a:r>
              <a:rPr lang="cy-GB" sz="2000" noProof="0" dirty="0" err="1"/>
              <a:t>ACRh</a:t>
            </a:r>
            <a:r>
              <a:rPr lang="cy-GB" sz="2000" noProof="0" dirty="0"/>
              <a:t> gael ei haddysgu gan deuluoedd yn unig, nid ysgolion.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000" noProof="0" dirty="0"/>
              <a:t>Gall cyflwyno pynciau megis cynhwysiant LGBTQ + ddylanwadu ar hunaniaeth plentyn.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cy-GB" sz="1600" noProof="0" dirty="0"/>
              <a:t>Ymatebwch gan ddefnyddio:</a:t>
            </a:r>
          </a:p>
          <a:p>
            <a:pPr marL="0" indent="0">
              <a:buNone/>
            </a:pPr>
            <a:r>
              <a:rPr lang="cy-GB" sz="1600" noProof="0" dirty="0"/>
              <a:t>Yn bersonol </a:t>
            </a:r>
          </a:p>
          <a:p>
            <a:pPr marL="0" indent="0">
              <a:buNone/>
            </a:pPr>
            <a:r>
              <a:rPr lang="cy-GB" sz="1600" noProof="0" dirty="0"/>
              <a:t>bawd i fyny = ffaith, </a:t>
            </a:r>
          </a:p>
          <a:p>
            <a:pPr marL="0" indent="0">
              <a:buNone/>
            </a:pPr>
            <a:r>
              <a:rPr lang="cy-GB" sz="1600" noProof="0" dirty="0"/>
              <a:t>bawd i lawr = chwedl</a:t>
            </a:r>
          </a:p>
          <a:p>
            <a:pPr marL="0" indent="0">
              <a:buNone/>
            </a:pPr>
            <a:endParaRPr lang="cy-GB" sz="1600" noProof="0" dirty="0"/>
          </a:p>
          <a:p>
            <a:pPr marL="0" indent="0">
              <a:buNone/>
            </a:pPr>
            <a:r>
              <a:rPr lang="cy-GB" sz="1600" noProof="0" dirty="0"/>
              <a:t>Ar-lein: </a:t>
            </a:r>
          </a:p>
          <a:p>
            <a:pPr marL="0" indent="0">
              <a:buNone/>
            </a:pPr>
            <a:r>
              <a:rPr lang="cy-GB" sz="1600" noProof="0" dirty="0"/>
              <a:t>Defnyddiwch fotymau adwaith👍 / 👎 neu teipiwch </a:t>
            </a:r>
            <a:r>
              <a:rPr lang="cy-GB" sz="1600" noProof="0" dirty="0" err="1"/>
              <a:t>Ff</a:t>
            </a:r>
            <a:r>
              <a:rPr lang="cy-GB" sz="1600" noProof="0" dirty="0"/>
              <a:t> / 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7FD7FC-CCEC-2175-3FD4-828529FE6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2320" y="116632"/>
            <a:ext cx="1484784" cy="1484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598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88E89-787A-3E81-E15F-9D7460BC6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a'r pedwar diben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07115-6649-9C4C-8E16-28E83CAA2A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90000"/>
              </a:lnSpc>
              <a:buNone/>
              <a:defRPr/>
            </a:pPr>
            <a:r>
              <a:rPr lang="cy-GB" sz="2000" b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Dysgwyr uchelgeisiol a galluog                                                           </a:t>
            </a:r>
            <a:r>
              <a:rPr lang="cy-GB" sz="20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Meddwl beirniadol, dewisiadau gwybodus, a chyfathrebu hyderus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lnSpc>
                <a:spcPct val="90000"/>
              </a:lnSpc>
              <a:buNone/>
              <a:defRPr/>
            </a:pPr>
            <a:r>
              <a:rPr lang="cy-GB" sz="2000" b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Cyfranwyr mentrus, creadigol                                                            </a:t>
            </a:r>
            <a:r>
              <a:rPr lang="cy-GB" sz="20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Yn annog cydweithredu, creadigrwydd a datrys problemau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lnSpc>
                <a:spcPct val="90000"/>
              </a:lnSpc>
              <a:buNone/>
              <a:defRPr/>
            </a:pPr>
            <a:r>
              <a:rPr lang="cy-GB" sz="2000" b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Dinasyddion moesegol, gwybodus                                                   </a:t>
            </a:r>
            <a:r>
              <a:rPr lang="cy-GB" sz="20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Yn hyrwyddo parch, cynhwysiant ac ymwybyddiaeth fyd-eang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lnSpc>
                <a:spcPct val="90000"/>
              </a:lnSpc>
              <a:buNone/>
              <a:defRPr/>
            </a:pPr>
            <a:r>
              <a:rPr lang="cy-GB" sz="2000" b="1" noProof="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Unigolion hyderus, </a:t>
            </a:r>
            <a:r>
              <a:rPr lang="cy-GB" sz="2000" b="1" dirty="0">
                <a:solidFill>
                  <a:prstClr val="black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iach</a:t>
            </a:r>
            <a:r>
              <a:rPr lang="cy-GB" sz="2000" b="1" noProof="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                                                                      </a:t>
            </a:r>
            <a:r>
              <a:rPr lang="cy-GB" sz="2000" noProof="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Yn cefnogi llesiant emosiynol, hunan-hunaniaeth, ac iechyd </a:t>
            </a:r>
            <a:r>
              <a:rPr lang="cy-GB" sz="2000" noProof="0" dirty="0" err="1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corffor</a:t>
            </a:r>
            <a:r>
              <a:rPr lang="en-GB" sz="2000" dirty="0" err="1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ol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7315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02EF1-F4D6-CF55-B2D9-0FC6C5F40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yn thema drawsbynciol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DC222-61C2-2382-F280-CD3A81CE1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 eaLnBrk="1" fontAlgn="auto" hangingPunct="1">
              <a:lnSpc>
                <a:spcPct val="90000"/>
              </a:lnSpc>
              <a:spcBef>
                <a:spcPts val="150"/>
              </a:spcBef>
              <a:spcAft>
                <a:spcPts val="450"/>
              </a:spcAft>
              <a:buNone/>
              <a:defRPr/>
            </a:pPr>
            <a:r>
              <a:rPr lang="cy-GB" sz="1400" b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Pam mae </a:t>
            </a:r>
            <a:r>
              <a:rPr lang="cy-GB" sz="1400" b="1" dirty="0" err="1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ACRh</a:t>
            </a:r>
            <a:r>
              <a:rPr lang="cy-GB" sz="1400" b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yn Thema Drawsbynciol yn y Cwricwlwm i Gymru</a:t>
            </a:r>
          </a:p>
          <a:p>
            <a:pPr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Eang a Rhyngddisgyblaethol: Mae </a:t>
            </a:r>
            <a:r>
              <a:rPr lang="cy-GB" sz="1400" dirty="0" err="1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ACRh</a:t>
            </a: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yn cynnwys dimensiynau biolegol, cymdeithasol, seicolegol a moesegol, gan ei wneud yn berthnasol ar draws sawl pwnc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Dealltwriaeth Holistaidd: Mae integreiddio </a:t>
            </a:r>
            <a:r>
              <a:rPr lang="cy-GB" sz="1400" dirty="0" err="1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ACRh</a:t>
            </a: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yn helpu dysgwyr i gysylltu syniadau ar draws cyd-destunau hanesyddol, diwylliannol a thechnolegol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Cefnogi Llesiant: Mae'n hyrwyddo perthnasoedd iach, hyder a gwytnwch, gan gyfrannu at iechyd emosiynol a meddwl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50"/>
              </a:spcBef>
              <a:spcAft>
                <a:spcPts val="450"/>
              </a:spcAft>
              <a:buNone/>
              <a:defRPr/>
            </a:pPr>
            <a:r>
              <a:rPr lang="cy-GB" sz="1400" b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Sut y Gweithredir </a:t>
            </a:r>
            <a:r>
              <a:rPr lang="cy-GB" sz="1400" b="1" dirty="0" err="1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ACRh</a:t>
            </a:r>
            <a:r>
              <a:rPr lang="cy-GB" sz="1400" b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Ar Draws y Cwricwlwm</a:t>
            </a:r>
          </a:p>
          <a:p>
            <a:pPr eaLnBrk="1" fontAlgn="auto" hangingPunct="1">
              <a:lnSpc>
                <a:spcPct val="90000"/>
              </a:lnSpc>
              <a:spcBef>
                <a:spcPts val="150"/>
              </a:spcBef>
              <a:spcAft>
                <a:spcPts val="450"/>
              </a:spcAft>
              <a:defRPr/>
            </a:pP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Integreiddio'r Cwricwlwm: Dylai ysgolion ymgorffori </a:t>
            </a:r>
            <a:r>
              <a:rPr lang="cy-GB" sz="1400" dirty="0" err="1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ACRh</a:t>
            </a: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yn </a:t>
            </a:r>
            <a:r>
              <a:rPr lang="cy-GB" sz="1400" b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ystyrlon</a:t>
            </a: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ym mhob maes pwnc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Dull Ysgol Gyfan: Mae </a:t>
            </a:r>
            <a:r>
              <a:rPr lang="cy-GB" sz="1400" dirty="0" err="1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ACRh</a:t>
            </a: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yn gyfrifoldeb </a:t>
            </a:r>
            <a:r>
              <a:rPr lang="cy-GB" sz="1400" b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 rennir</a:t>
            </a: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, heb fod yn gyfyngedig i un adran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cy-GB" sz="1400" b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Priodol o Safbwynt Datblygiadol</a:t>
            </a:r>
            <a:r>
              <a:rPr kumimoji="0" lang="cy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Dylai cynnwys gyd-fynd ag oedran ac aeddfedrwydd dysgwyr.</a:t>
            </a:r>
            <a:endParaRPr kumimoji="0" lang="cy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Safbwyntiau</a:t>
            </a:r>
            <a:r>
              <a:rPr lang="cy-GB" sz="1400" b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Cynhwysol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cy-GB" sz="14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Dylai addysgu adlewyrchu profiadau a hunaniaethau amrywiol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464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BE7B0-5457-878C-6D24-FA1EAEAE4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Pwrpas </a:t>
            </a:r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endParaRPr lang="cy-GB" sz="3600" b="1" noProof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ADFFD-8D2B-D77C-A401-13180BFDF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2400" dirty="0">
                <a:solidFill>
                  <a:srgbClr val="212529"/>
                </a:solidFill>
                <a:latin typeface="+mj-lt"/>
              </a:rPr>
              <a:t>Mae Comisiynydd Plant Cymru yn cefnogi cynnwys Addysg Cydberthynas a Rhywioldeb yn Neddf Cwricwlwm ac Asesu (Cymru) 2021."</a:t>
            </a:r>
            <a:r>
              <a:rPr lang="cy-GB" sz="2400" dirty="0">
                <a:latin typeface="+mj-lt"/>
              </a:rPr>
              <a:t>Bydd y gyfraith hon yn sicrhau bod pob plentyn a pherson ifanc yn cael cyfleoedd i ddatblygu eu dealltwriaeth o gydberthynas a rhywioldeb. Bydd hyn yn helpu i rymuso plant a phobl ifanc â’r ddealltwriaeth a’r sgiliau angenrheidiol i wneud dewisiadau gwybodus ac i fod yn hapus, yn iach ac yn ddiogel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srgbClr val="212529"/>
                </a:solidFill>
                <a:effectLst/>
                <a:highlight>
                  <a:srgbClr val="FFFFFF"/>
                </a:highlight>
                <a:uLnTx/>
                <a:uFillTx/>
                <a:latin typeface="+mj-lt"/>
                <a:ea typeface="+mn-ea"/>
                <a:cs typeface="+mn-cs"/>
              </a:rPr>
              <a:t>.”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212529"/>
              </a:solidFill>
              <a:effectLst/>
              <a:highlight>
                <a:srgbClr val="FFFFFF"/>
              </a:highlight>
              <a:uLnTx/>
              <a:uFillTx/>
              <a:latin typeface="+mj-lt"/>
              <a:ea typeface="+mn-ea"/>
              <a:cs typeface="+mn-cs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12529"/>
                </a:solidFill>
                <a:effectLst/>
                <a:highlight>
                  <a:srgbClr val="FFFFFF"/>
                </a:highlight>
                <a:uLnTx/>
                <a:uFillTx/>
                <a:latin typeface="+mj-lt"/>
                <a:ea typeface="+mn-ea"/>
                <a:cs typeface="+mn-cs"/>
              </a:rPr>
              <a:t>“</a:t>
            </a:r>
            <a:r>
              <a:rPr lang="en-GB" sz="2400" dirty="0">
                <a:solidFill>
                  <a:srgbClr val="212529"/>
                </a:solidFill>
                <a:highlight>
                  <a:srgbClr val="FFFFFF"/>
                </a:highlight>
              </a:rPr>
              <a:t>There is ample evidence proving that high quality RSE delivered at the right time, </a:t>
            </a:r>
            <a:r>
              <a:rPr lang="en-GB" sz="2400" u="sng" dirty="0">
                <a:solidFill>
                  <a:srgbClr val="212529"/>
                </a:solidFill>
                <a:highlight>
                  <a:srgbClr val="FFFFFF"/>
                </a:highlight>
              </a:rPr>
              <a:t>safeguards</a:t>
            </a:r>
            <a:r>
              <a:rPr lang="en-GB" sz="2400" dirty="0">
                <a:solidFill>
                  <a:srgbClr val="212529"/>
                </a:solidFill>
                <a:highlight>
                  <a:srgbClr val="FFFFFF"/>
                </a:highlight>
              </a:rPr>
              <a:t>, protects and empowers young people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12529"/>
                </a:solidFill>
                <a:effectLst/>
                <a:highlight>
                  <a:srgbClr val="FFFFFF"/>
                </a:highlight>
                <a:uLnTx/>
                <a:uFillTx/>
                <a:latin typeface="+mj-lt"/>
                <a:ea typeface="+mn-ea"/>
                <a:cs typeface="+mn-cs"/>
              </a:rPr>
              <a:t>.” (Brook)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0941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187D9-8B22-A686-795B-7EC6CF3E6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NID yw </a:t>
            </a:r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endParaRPr lang="cy-GB" sz="3600" b="1" noProof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044D4-249B-6F4C-EB3B-F7BA38EA0C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y-GB" sz="2800" noProof="0" dirty="0"/>
              <a:t>Ddim yn hyfforddiant rhyw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y-GB" sz="2800" noProof="0" dirty="0"/>
              <a:t>Ddim yn gosod gwerth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y-GB" sz="2800" noProof="0" dirty="0"/>
              <a:t>Ddim yn annog gweithgarwch rhywiol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y-GB" sz="2800" noProof="0" dirty="0"/>
              <a:t>Ddim yn disodli rolau teuluoedd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y-GB" sz="2800" noProof="0" dirty="0"/>
              <a:t>Ddim yn ddewisol nac yn ychwanegiad</a:t>
            </a:r>
            <a:r>
              <a:rPr lang="en-GB" sz="2800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79A1F3-DE71-9890-6CED-29407C3CE8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1340768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973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6028E-4820-9EF9-E5FE-1DEA52B2D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a chanllawiau </a:t>
            </a:r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endParaRPr lang="cy-GB" sz="3600" b="1" noProof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C8F3D-463F-C3A4-F6DC-F9E5504625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800" dirty="0">
                <a:solidFill>
                  <a:prstClr val="black"/>
                </a:solidFill>
                <a:latin typeface="Aptos" panose="02110004020202020204"/>
              </a:rPr>
              <a:t>Mae'r Cod Addysg Cydberthynas a Rhywioldeb (</a:t>
            </a:r>
            <a:r>
              <a:rPr lang="cy-GB" sz="1800" dirty="0" err="1">
                <a:solidFill>
                  <a:prstClr val="black"/>
                </a:solidFill>
                <a:latin typeface="Aptos" panose="02110004020202020204"/>
              </a:rPr>
              <a:t>ACRh</a:t>
            </a:r>
            <a:r>
              <a:rPr lang="cy-GB" sz="1800" dirty="0">
                <a:solidFill>
                  <a:prstClr val="black"/>
                </a:solidFill>
                <a:latin typeface="Aptos" panose="02110004020202020204"/>
              </a:rPr>
              <a:t>) yn darparu manylion i ysgolion a lleoliadau ar yr hyn y mae'n rhaid ei ddysgu a phryd. Mae Llywodraeth Cymru yn annog rhieni i ddarllen y Cod </a:t>
            </a:r>
            <a:r>
              <a:rPr lang="cy-GB" sz="1800" dirty="0" err="1">
                <a:solidFill>
                  <a:prstClr val="black"/>
                </a:solidFill>
                <a:latin typeface="Aptos" panose="02110004020202020204"/>
              </a:rPr>
              <a:t>ACRh</a:t>
            </a:r>
            <a:r>
              <a:rPr lang="cy-GB" sz="1800" dirty="0">
                <a:solidFill>
                  <a:prstClr val="black"/>
                </a:solidFill>
                <a:latin typeface="Aptos" panose="02110004020202020204"/>
              </a:rPr>
              <a:t> cyhoeddedig sy'n rhoi eglurder ynglŷn â'r hyn y bydd eu plant yn ei ddysgu a phryd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 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800" dirty="0">
                <a:solidFill>
                  <a:prstClr val="black"/>
                </a:solidFill>
                <a:latin typeface="Aptos" panose="02110004020202020204"/>
              </a:rPr>
              <a:t>Themâu trawsbynciol ar gyfer llunio eich cwricwlwm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- Hwb (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llyw.cymru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)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800" dirty="0">
                <a:solidFill>
                  <a:prstClr val="black"/>
                </a:solidFill>
                <a:latin typeface="Aptos" panose="02110004020202020204"/>
              </a:rPr>
              <a:t>Cymerwyd gofal mawr i sicrhau y bydd yr holl ddysgu o fewn </a:t>
            </a:r>
            <a:r>
              <a:rPr lang="cy-GB" sz="1800" dirty="0" err="1">
                <a:solidFill>
                  <a:prstClr val="black"/>
                </a:solidFill>
                <a:latin typeface="Aptos" panose="02110004020202020204"/>
              </a:rPr>
              <a:t>ACRh</a:t>
            </a:r>
            <a:r>
              <a:rPr lang="cy-GB" sz="1800" dirty="0">
                <a:solidFill>
                  <a:prstClr val="black"/>
                </a:solidFill>
                <a:latin typeface="Aptos" panose="02110004020202020204"/>
              </a:rPr>
              <a:t> yn briodol o safbwynt datblygiadol, a bod athrawon, rhanddeiliaid a gweithwyr proffesiynol sy'n ymwneud â'i ddatblygiad wedi sicrhau bod hyn yn cael ei adlewyrchu yn y Cod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 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800" dirty="0">
                <a:solidFill>
                  <a:prstClr val="black"/>
                </a:solidFill>
                <a:latin typeface="Aptos" panose="02110004020202020204"/>
              </a:rPr>
              <a:t>Mae'r adran Perthnasoedd a Rhywioldeb (</a:t>
            </a:r>
            <a:r>
              <a:rPr lang="cy-GB" sz="1800" dirty="0" err="1">
                <a:solidFill>
                  <a:prstClr val="black"/>
                </a:solidFill>
                <a:latin typeface="Aptos" panose="02110004020202020204"/>
              </a:rPr>
              <a:t>ACRh</a:t>
            </a:r>
            <a:r>
              <a:rPr lang="cy-GB" sz="1800" dirty="0">
                <a:solidFill>
                  <a:prstClr val="black"/>
                </a:solidFill>
                <a:latin typeface="Aptos" panose="02110004020202020204"/>
              </a:rPr>
              <a:t>) o fframwaith Cwricwlwm Cymru yn cynnwys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 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• </a:t>
            </a:r>
            <a:r>
              <a:rPr lang="cy-GB" sz="1800" dirty="0">
                <a:solidFill>
                  <a:prstClr val="black"/>
                </a:solidFill>
                <a:latin typeface="Aptos" panose="02110004020202020204"/>
              </a:rPr>
              <a:t>Cod </a:t>
            </a:r>
            <a:r>
              <a:rPr lang="cy-GB" sz="1800" dirty="0" err="1">
                <a:solidFill>
                  <a:prstClr val="black"/>
                </a:solidFill>
                <a:latin typeface="Aptos" panose="02110004020202020204"/>
              </a:rPr>
              <a:t>ACRh</a:t>
            </a:r>
            <a:r>
              <a:rPr lang="cy-GB" sz="1800" dirty="0">
                <a:solidFill>
                  <a:prstClr val="black"/>
                </a:solidFill>
                <a:latin typeface="Aptos" panose="02110004020202020204"/>
              </a:rPr>
              <a:t> - Beth a addysgir ac ym mha gyfnod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; 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• </a:t>
            </a:r>
            <a:r>
              <a:rPr lang="cy-GB" sz="1800" dirty="0">
                <a:solidFill>
                  <a:prstClr val="black"/>
                </a:solidFill>
                <a:latin typeface="Aptos" panose="02110004020202020204"/>
              </a:rPr>
              <a:t>Canllawiau Statudol - Mae hyn yn cynorthwyo ysgolion gyda datblygu eu cwricwlwm </a:t>
            </a:r>
            <a:r>
              <a:rPr lang="cy-GB" sz="1800" dirty="0" err="1">
                <a:solidFill>
                  <a:prstClr val="black"/>
                </a:solidFill>
                <a:latin typeface="Aptos" panose="02110004020202020204"/>
              </a:rPr>
              <a:t>ACRh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9316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D78B4-FFCC-9E95-F6F7-6097029DE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cod </a:t>
            </a:r>
            <a:r>
              <a:rPr lang="en-GB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38451-D4D9-D110-2A0D-94606F818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2803525"/>
          </a:xfrm>
        </p:spPr>
        <p:txBody>
          <a:bodyPr/>
          <a:lstStyle/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2000" dirty="0">
                <a:solidFill>
                  <a:prstClr val="black"/>
                </a:solidFill>
                <a:latin typeface="+mj-lt"/>
              </a:rPr>
              <a:t>Yn cynnwys tri llinyn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;</a:t>
            </a: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anose="05000000000000000000" pitchFamily="2" charset="2"/>
              <a:buChar char="ü"/>
              <a:defRPr/>
            </a:pPr>
            <a:r>
              <a:rPr lang="cy-GB" sz="2000" dirty="0">
                <a:solidFill>
                  <a:prstClr val="black"/>
                </a:solidFill>
                <a:latin typeface="+mj-lt"/>
              </a:rPr>
              <a:t>Perthnasoedd a hunaniaeth</a:t>
            </a: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anose="05000000000000000000" pitchFamily="2" charset="2"/>
              <a:buChar char="ü"/>
              <a:defRPr/>
            </a:pPr>
            <a:r>
              <a:rPr lang="cy-GB" sz="2000" dirty="0">
                <a:solidFill>
                  <a:prstClr val="black"/>
                </a:solidFill>
                <a:latin typeface="+mj-lt"/>
              </a:rPr>
              <a:t>Iechyd rhywiol </a:t>
            </a:r>
            <a:r>
              <a:rPr lang="cy-GB" sz="2000" dirty="0">
                <a:solidFill>
                  <a:prstClr val="black"/>
                </a:solidFill>
              </a:rPr>
              <a:t>a llesiant</a:t>
            </a:r>
            <a:endParaRPr lang="cy-GB" sz="2000" dirty="0">
              <a:solidFill>
                <a:prstClr val="black"/>
              </a:solidFill>
              <a:latin typeface="+mj-lt"/>
            </a:endParaRP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anose="05000000000000000000" pitchFamily="2" charset="2"/>
              <a:buChar char="ü"/>
              <a:defRPr/>
            </a:pPr>
            <a:r>
              <a:rPr lang="cy-GB" sz="2000" dirty="0">
                <a:solidFill>
                  <a:prstClr val="black"/>
                </a:solidFill>
                <a:latin typeface="+mj-lt"/>
              </a:rPr>
              <a:t>Grymuso, diogelwch a pharch</a:t>
            </a: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anose="05000000000000000000" pitchFamily="2" charset="2"/>
              <a:buChar char="ü"/>
              <a:defRPr/>
            </a:pP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2000" dirty="0">
                <a:solidFill>
                  <a:prstClr val="black"/>
                </a:solidFill>
                <a:latin typeface="+mj-lt"/>
              </a:rPr>
              <a:t>Yn cynnwys tri chyfnod dysgu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;</a:t>
            </a: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anose="05000000000000000000" pitchFamily="2" charset="2"/>
              <a:buChar char="ü"/>
              <a:defRPr/>
            </a:pPr>
            <a:r>
              <a:rPr lang="cy-GB" sz="2000" dirty="0">
                <a:solidFill>
                  <a:prstClr val="black"/>
                </a:solidFill>
                <a:latin typeface="+mj-lt"/>
              </a:rPr>
              <a:t>Cyfnod 1 (o 3 oed ymlaen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)</a:t>
            </a:r>
          </a:p>
          <a:p>
            <a:pPr marL="228600" lvl="0" indent="-22860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anose="05000000000000000000" pitchFamily="2" charset="2"/>
              <a:buChar char="ü"/>
              <a:defRPr/>
            </a:pPr>
            <a:r>
              <a:rPr lang="cy-GB" sz="2000" dirty="0">
                <a:solidFill>
                  <a:prstClr val="black"/>
                </a:solidFill>
                <a:latin typeface="+mj-lt"/>
              </a:rPr>
              <a:t>Cyfnod 2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(o 7 oed ymlaen)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Cyfnod 3 (o 11 oed ymlaen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)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endParaRPr lang="cy-GB" sz="2000" dirty="0">
              <a:solidFill>
                <a:prstClr val="black"/>
              </a:solidFill>
              <a:latin typeface="+mj-lt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2000" dirty="0">
                <a:solidFill>
                  <a:prstClr val="black"/>
                </a:solidFill>
                <a:latin typeface="+mj-lt"/>
              </a:rPr>
              <a:t>Rhaid ei gyflwyno mewn ffordd sy'n briodol o safbwynt datblygiadol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4723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6A351-9823-CBAD-40D7-623A7A1D77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3EB2093-FB9C-BCFD-1B59-76D7372C9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Crynhoi'r cod </a:t>
            </a:r>
            <a:r>
              <a:rPr lang="en-US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DCEBCB-B45C-1A77-AC1A-B0EED8E034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556792"/>
            <a:ext cx="9144000" cy="4382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933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F94ED-806E-6FDA-2207-8CB269392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Enghreifftiau ar lawr dosbarth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F8DA3-5D44-9DAA-B10C-9440A90E69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1600" b="1" noProof="0" dirty="0"/>
              <a:t>Perthnasoedd a Hunaniaeth                                                                                        </a:t>
            </a:r>
            <a:r>
              <a:rPr lang="cy-GB" sz="1600" noProof="0" dirty="0"/>
              <a:t>Archwilio cyfeillgarwch, empathi, caredigrwydd</a:t>
            </a:r>
          </a:p>
          <a:p>
            <a:pPr marL="0" indent="0">
              <a:buNone/>
            </a:pPr>
            <a:r>
              <a:rPr lang="cy-GB" sz="1600" noProof="0" dirty="0"/>
              <a:t>Strwythurau teuluol gwahanol                                                                                     Parchu gwahaniaeth ac amrywiaeth</a:t>
            </a:r>
          </a:p>
          <a:p>
            <a:pPr marL="0" indent="0">
              <a:buNone/>
            </a:pPr>
            <a:r>
              <a:rPr lang="cy-GB" sz="1600" noProof="0" dirty="0"/>
              <a:t>Mynegiant emosiynol</a:t>
            </a:r>
          </a:p>
          <a:p>
            <a:pPr marL="0" indent="0">
              <a:buNone/>
            </a:pPr>
            <a:r>
              <a:rPr lang="cy-GB" sz="1600" b="1" noProof="0" dirty="0"/>
              <a:t>Iechyd Rhywiol a Llesiant                                                                                                </a:t>
            </a:r>
            <a:r>
              <a:rPr lang="cy-GB" sz="1600" noProof="0" dirty="0"/>
              <a:t>Y glasoed, newidiadau yn y corff, hylendid     </a:t>
            </a:r>
          </a:p>
          <a:p>
            <a:pPr marL="0" indent="0">
              <a:buNone/>
            </a:pPr>
            <a:r>
              <a:rPr lang="cy-GB" sz="1600" noProof="0" dirty="0"/>
              <a:t>Perthnasoedd iach</a:t>
            </a:r>
          </a:p>
          <a:p>
            <a:pPr marL="0" indent="0">
              <a:buNone/>
            </a:pPr>
            <a:r>
              <a:rPr lang="cy-GB" sz="1600" noProof="0" dirty="0"/>
              <a:t>Hanfodion cydsyniad (sy'n briodol i'w hoedran)</a:t>
            </a:r>
          </a:p>
          <a:p>
            <a:pPr marL="0" indent="0">
              <a:buNone/>
            </a:pPr>
            <a:r>
              <a:rPr lang="cy-GB" sz="1600" noProof="0" dirty="0"/>
              <a:t>Diogelwch a ffiniau digidol                                                                              </a:t>
            </a:r>
            <a:r>
              <a:rPr lang="cy-GB" sz="1600" b="1" noProof="0" dirty="0"/>
              <a:t>Grymuso, Grymuso, Diogelwch a Pharch</a:t>
            </a:r>
          </a:p>
          <a:p>
            <a:pPr marL="0" indent="0">
              <a:buNone/>
            </a:pPr>
            <a:r>
              <a:rPr lang="cy-GB" sz="1600" noProof="0" dirty="0"/>
              <a:t>Ffiniau personol                                                                                                         Ymateb i sefyllfaoedd anniogel</a:t>
            </a:r>
          </a:p>
          <a:p>
            <a:pPr marL="0" indent="0">
              <a:buNone/>
            </a:pPr>
            <a:r>
              <a:rPr lang="cy-GB" sz="1600" noProof="0" dirty="0"/>
              <a:t>Hawliau a chadw'n ddiogel ar-lein/all-lein                                                                              Cydnabod pwysau cyfoedi</a:t>
            </a:r>
            <a:r>
              <a:rPr lang="en-GB" sz="1600" dirty="0"/>
              <a:t>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F10FFE-BC39-7642-C2E8-E7406B97486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09192" y="1417638"/>
            <a:ext cx="3016752" cy="31468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FEE0B6A-F0F8-0649-E2D9-01C8DAAAFCE4}"/>
              </a:ext>
            </a:extLst>
          </p:cNvPr>
          <p:cNvSpPr txBox="1"/>
          <p:nvPr/>
        </p:nvSpPr>
        <p:spPr>
          <a:xfrm>
            <a:off x="5292080" y="5238912"/>
            <a:ext cx="3016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900" noProof="0" dirty="0">
                <a:hlinkClick r:id="rId3" tooltip="https://general-southerner.blogspot.com/2018/07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Mae’r </a:t>
            </a:r>
            <a:r>
              <a:rPr lang="cy-GB" sz="900" noProof="0" dirty="0">
                <a:solidFill>
                  <a:srgbClr val="009999"/>
                </a:solidFill>
                <a:hlinkClick r:id="rId3" tooltip="https://general-southerner.blogspot.com/2018/07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llun hwn</a:t>
            </a:r>
            <a:r>
              <a:rPr lang="cy-GB" sz="900" noProof="0" dirty="0"/>
              <a:t> gan Awdur Anhysbys wedi’i drwyddedu dan</a:t>
            </a:r>
            <a:r>
              <a:rPr lang="en-GB" sz="900" dirty="0"/>
              <a:t> </a:t>
            </a:r>
            <a:r>
              <a:rPr lang="en-GB" sz="900" dirty="0">
                <a:hlinkClick r:id="rId4" tooltip="https://creativecommons.org/licenses/by/3.0/"/>
              </a:rPr>
              <a:t>CC GAN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4675094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9A329-4919-753B-5C50-C4BA799F5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Gorchwyl bach paru llinyn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6B7749-271F-ED70-CBDF-D713B53F4D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1600" noProof="0" dirty="0"/>
              <a:t>Pa linyn y mae pob enghraifft yn perthyn iddo?</a:t>
            </a:r>
          </a:p>
          <a:p>
            <a:pPr marL="0" indent="0">
              <a:buNone/>
            </a:pPr>
            <a:r>
              <a:rPr lang="cy-GB" sz="1600" noProof="0" dirty="0"/>
              <a:t>(Teipiwch 1, 2 neu 3 yn y sgwrs / dal i fyny 1–3 â bysedd)</a:t>
            </a:r>
          </a:p>
          <a:p>
            <a:pPr marL="0" indent="0">
              <a:buNone/>
            </a:pPr>
            <a:endParaRPr lang="cy-GB" sz="1600" noProof="0" dirty="0"/>
          </a:p>
          <a:p>
            <a:pPr marL="0" indent="0">
              <a:buNone/>
            </a:pPr>
            <a:r>
              <a:rPr lang="cy-GB" sz="1600" noProof="0" dirty="0"/>
              <a:t>1 — Perthnasoedd a Hunaniaeth</a:t>
            </a:r>
          </a:p>
          <a:p>
            <a:pPr marL="0" indent="0">
              <a:buNone/>
            </a:pPr>
            <a:r>
              <a:rPr lang="cy-GB" sz="1600" noProof="0" dirty="0"/>
              <a:t>2 — Iechyd a Llesiant Rhywiol</a:t>
            </a:r>
          </a:p>
          <a:p>
            <a:pPr marL="0" indent="0">
              <a:buNone/>
            </a:pPr>
            <a:r>
              <a:rPr lang="cy-GB" sz="1600" noProof="0" dirty="0"/>
              <a:t>3 — Grymuso, Diogelwch a Pharch</a:t>
            </a:r>
          </a:p>
          <a:p>
            <a:pPr marL="0" indent="0">
              <a:buNone/>
            </a:pPr>
            <a:endParaRPr lang="cy-GB" sz="1600" noProof="0" dirty="0"/>
          </a:p>
          <a:p>
            <a:pPr marL="0" indent="0">
              <a:buNone/>
            </a:pPr>
            <a:r>
              <a:rPr lang="cy-GB" sz="1600" b="1" noProof="0" dirty="0"/>
              <a:t>Enghreifftiau i'w didoli:</a:t>
            </a:r>
          </a:p>
          <a:p>
            <a:pPr>
              <a:buAutoNum type="alphaUcPeriod"/>
            </a:pPr>
            <a:r>
              <a:rPr lang="cy-GB" sz="1600" noProof="0" dirty="0"/>
              <a:t>Deall mannau preifat a chyhoeddus</a:t>
            </a:r>
          </a:p>
          <a:p>
            <a:pPr>
              <a:buAutoNum type="alphaUcPeriod"/>
            </a:pPr>
            <a:r>
              <a:rPr lang="cy-GB" sz="1600" noProof="0" dirty="0"/>
              <a:t>Adnabod emosiynau mewn cyfeillgarwch</a:t>
            </a:r>
          </a:p>
          <a:p>
            <a:pPr>
              <a:buAutoNum type="alphaUcPeriod"/>
            </a:pPr>
            <a:r>
              <a:rPr lang="cy-GB" sz="1600" noProof="0" dirty="0"/>
              <a:t>Trafod pam mae glasoed yn edrych yn wahanol i wahanol bobl</a:t>
            </a:r>
          </a:p>
          <a:p>
            <a:pPr>
              <a:buAutoNum type="alphaUcPeriod"/>
            </a:pPr>
            <a:r>
              <a:rPr lang="cy-GB" sz="1600" noProof="0" dirty="0"/>
              <a:t>Archwilio sut i ofyn am help pan fydd rhywbeth yn teimlo'n anniogel</a:t>
            </a:r>
          </a:p>
          <a:p>
            <a:pPr>
              <a:buAutoNum type="alphaUcPeriod"/>
            </a:pPr>
            <a:r>
              <a:rPr lang="cy-GB" sz="1600" noProof="0" dirty="0"/>
              <a:t>Siarad am wahanol strwythurau teuluol</a:t>
            </a:r>
          </a:p>
        </p:txBody>
      </p:sp>
    </p:spTree>
    <p:extLst>
      <p:ext uri="{BB962C8B-B14F-4D97-AF65-F5344CB8AC3E}">
        <p14:creationId xmlns:p14="http://schemas.microsoft.com/office/powerpoint/2010/main" val="1480339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9F7BC7-7642-1856-4309-B5317D2AF6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B030A21-3F01-EC35-BC5B-A159AAFC5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068903-8711-985F-D81F-E40E28408A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5816" y="274638"/>
            <a:ext cx="8229600" cy="54586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634570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784C7-42AD-5B0E-A86C-29DBACCF75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A28A7-5D1A-CAA3-A835-DE6B2EA78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Deddf Cydraddoldeb 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4EB95-8A85-B7DC-83DC-4324B9D86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024411"/>
          </a:xfrm>
        </p:spPr>
        <p:txBody>
          <a:bodyPr/>
          <a:lstStyle/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7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Mae gan bob ysgol a lleoliad a gynhelir gan awdurdodau lleol ddyletswydd gyfreithiol i gydymffurfio â gofynion perthnasol </a:t>
            </a:r>
            <a:r>
              <a:rPr lang="cy-GB" sz="1700" u="sng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Deddf Cydraddoldeb 2010</a:t>
            </a:r>
            <a:r>
              <a:rPr kumimoji="0" lang="cy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7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Mae'r adran crynodeb o ddeddfwriaeth Fframwaith Cwricwlwm Cymru yn nodi sut mae'r gofynion hyn yn ymwneud yn benodol ag ystyriaethau ynghylch sut mae ysgolion yn dylunio a chyflwyno </a:t>
            </a:r>
            <a:r>
              <a:rPr lang="cy-GB" sz="1700" dirty="0" err="1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ACRh</a:t>
            </a:r>
            <a:r>
              <a:rPr kumimoji="0" lang="cy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7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Yn bwysig, dylai ysgolion a lleoliadau ystyried cyfansoddiad eu corff o ddysgwyr, gan gynnwys eu rhyw a'u hystod oedran ac ystyried a oes angen sefydlu cymorth ychwanegol i ddysgwyr sydd â nodweddion gwarchodedig penodol ac sy'n golygu eu bod, o bosibl, mewn mwy o berygl</a:t>
            </a:r>
            <a:r>
              <a:rPr kumimoji="0" lang="cy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7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Dylai ysgolion a lleoliadau hefyd ystyried yr hyn y gellir ei wneud i feithrin cyfathrebu, ymddygiad a pherthnasoedd cyfoedion iach a pharchus rhwng dysgwyr a chreu amgylchedd sy'n herio terfynau </a:t>
            </a:r>
            <a:r>
              <a:rPr lang="cy-GB" sz="1700" dirty="0" err="1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canfyddedig</a:t>
            </a:r>
            <a:r>
              <a:rPr lang="cy-GB" sz="1700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ar sail unrhyw nodwedd warchodedig</a:t>
            </a:r>
            <a:r>
              <a:rPr kumimoji="0" lang="cy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7009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E7B4C9-E852-6F42-9848-151BA4EE35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AB59AF8-9E0D-7B9E-26C0-E9FB2B206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4370CC5-E692-0B87-8639-C457D232217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219" r="6744" b="1"/>
          <a:stretch/>
        </p:blipFill>
        <p:spPr>
          <a:xfrm>
            <a:off x="4767740" y="1600200"/>
            <a:ext cx="4032448" cy="3989040"/>
          </a:xfrm>
          <a:prstGeom prst="rect">
            <a:avLst/>
          </a:prstGeom>
        </p:spPr>
      </p:pic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29722B33-1E86-6E30-B45D-0C0C1C4B27E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20541228"/>
              </p:ext>
            </p:extLst>
          </p:nvPr>
        </p:nvGraphicFramePr>
        <p:xfrm>
          <a:off x="457200" y="1600200"/>
          <a:ext cx="4330824" cy="4133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641782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25DA9B9-2B92-8331-8DDD-FD03C8F12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wrthrychol, feirniadol a </a:t>
            </a:r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phlwralaidd</a:t>
            </a:r>
            <a:endParaRPr lang="cy-GB" sz="3600" b="1" noProof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E6EDED4C-0E9A-66B9-5FD7-4703DC2D3D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71066"/>
            <a:ext cx="8229600" cy="374446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800379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37F4FB-B624-B36C-A888-A04546B571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973BA-A607-53FF-9D53-B26C6BE73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Dulliau </a:t>
            </a:r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addysgegol</a:t>
            </a:r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</a:t>
            </a:r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endParaRPr lang="cy-GB" sz="3600" b="1" noProof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18B03-E9A8-2B72-45DD-1891FDACC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1800" b="1" noProof="0" dirty="0"/>
              <a:t>Addysgeg </a:t>
            </a:r>
            <a:r>
              <a:rPr lang="cy-GB" sz="1800" b="1" noProof="0" dirty="0" err="1"/>
              <a:t>ACRh</a:t>
            </a:r>
            <a:r>
              <a:rPr lang="cy-GB" sz="1800" b="1" noProof="0" dirty="0"/>
              <a:t> Effeithiol                                                                              </a:t>
            </a:r>
            <a:r>
              <a:rPr lang="cy-GB" sz="1800" noProof="0" dirty="0"/>
              <a:t>Yn canolbwyntio ar y dysgwr: adeiladu ar wybodaeth flaenorol; dechreuwch gyda </a:t>
            </a:r>
            <a:r>
              <a:rPr lang="cy-GB" sz="1800" noProof="0" dirty="0" err="1"/>
              <a:t>bewth</a:t>
            </a:r>
            <a:r>
              <a:rPr lang="cy-GB" sz="1800" noProof="0" dirty="0"/>
              <a:t> y mae disgyblion yn ei wybod.</a:t>
            </a:r>
          </a:p>
          <a:p>
            <a:pPr marL="0" indent="0">
              <a:buNone/>
            </a:pPr>
            <a:r>
              <a:rPr lang="cy-GB" sz="1800" noProof="0" dirty="0"/>
              <a:t>Amcan: ffeithiol, seiliedig ar dystiolaeth, yn seiliedig ar hawliau.</a:t>
            </a:r>
          </a:p>
          <a:p>
            <a:pPr marL="0" indent="0">
              <a:buNone/>
            </a:pPr>
            <a:r>
              <a:rPr lang="cy-GB" sz="1800" noProof="0" dirty="0"/>
              <a:t>Beirniadol: annog meddwl, cwestiynu, </a:t>
            </a:r>
            <a:r>
              <a:rPr lang="cy-GB" sz="1800" dirty="0"/>
              <a:t>gwerthuso’r cyfryngau  a negeseuon </a:t>
            </a:r>
            <a:r>
              <a:rPr lang="cy-GB" sz="1800" noProof="0" dirty="0"/>
              <a:t>diwylliannol.</a:t>
            </a:r>
          </a:p>
          <a:p>
            <a:pPr marL="0" indent="0">
              <a:buNone/>
            </a:pPr>
            <a:r>
              <a:rPr lang="cy-GB" sz="1800" noProof="0" dirty="0" err="1"/>
              <a:t>Plwralaidd</a:t>
            </a:r>
            <a:r>
              <a:rPr lang="cy-GB" sz="1800" noProof="0" dirty="0"/>
              <a:t>: cyflwyno ystod o safbwyntiau heb hyrwyddo un safbwynt.</a:t>
            </a:r>
          </a:p>
          <a:p>
            <a:pPr marL="0" indent="0">
              <a:buNone/>
            </a:pPr>
            <a:endParaRPr lang="cy-GB" sz="1800" noProof="0" dirty="0"/>
          </a:p>
          <a:p>
            <a:pPr marL="0" indent="0">
              <a:buNone/>
            </a:pPr>
            <a:r>
              <a:rPr lang="cy-GB" sz="1800" b="1" noProof="0" dirty="0"/>
              <a:t>Dulliau Ymarferol                                                                                              </a:t>
            </a:r>
            <a:r>
              <a:rPr lang="cy-GB" sz="1800" noProof="0" dirty="0"/>
              <a:t>Defnyddio straeon, senarios, ac awgrymiadau gweledol.</a:t>
            </a:r>
          </a:p>
          <a:p>
            <a:pPr marL="0" indent="0">
              <a:buNone/>
            </a:pPr>
            <a:r>
              <a:rPr lang="cy-GB" sz="1800" noProof="0" dirty="0"/>
              <a:t>Annog deialog strwythuredig (trafodaethau grŵp bach).</a:t>
            </a:r>
          </a:p>
          <a:p>
            <a:pPr marL="0" indent="0">
              <a:buNone/>
            </a:pPr>
            <a:r>
              <a:rPr lang="cy-GB" sz="1800" noProof="0" dirty="0"/>
              <a:t>Ymateb heb feirniadu i sylwadau a chwestiynau disgyblion.</a:t>
            </a:r>
          </a:p>
          <a:p>
            <a:pPr marL="0" indent="0">
              <a:buNone/>
            </a:pPr>
            <a:r>
              <a:rPr lang="cy-GB" sz="1800" noProof="0" dirty="0"/>
              <a:t>Defnyddiwch iaith gynhwysol: "Rhai pobl...", "Gwahanol deuluoedd...", "Mewn rhai diwylliannau…”</a:t>
            </a:r>
          </a:p>
        </p:txBody>
      </p:sp>
    </p:spTree>
    <p:extLst>
      <p:ext uri="{BB962C8B-B14F-4D97-AF65-F5344CB8AC3E}">
        <p14:creationId xmlns:p14="http://schemas.microsoft.com/office/powerpoint/2010/main" val="6689574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DD927-DA82-398A-F0A2-36D6A8DF6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Wrthrychol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8EA5D-612D-9C24-4F39-01A4D5890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2000" dirty="0" err="1">
                <a:solidFill>
                  <a:prstClr val="black"/>
                </a:solidFill>
                <a:latin typeface="+mj-lt"/>
              </a:rPr>
              <a:t>ACRh</a:t>
            </a:r>
            <a:r>
              <a:rPr lang="cy-GB" sz="2000" dirty="0">
                <a:solidFill>
                  <a:prstClr val="black"/>
                </a:solidFill>
                <a:latin typeface="+mj-lt"/>
              </a:rPr>
              <a:t> yn seiliedig ar ffeithiau – defnyddio data/ ymchwil/ siaradwyr i gefnogi </a:t>
            </a:r>
            <a:r>
              <a:rPr lang="cy-GB" sz="2000" dirty="0" err="1">
                <a:solidFill>
                  <a:prstClr val="black"/>
                </a:solidFill>
                <a:latin typeface="+mj-lt"/>
              </a:rPr>
              <a:t>ACRh</a:t>
            </a:r>
            <a:r>
              <a:rPr lang="cy-GB" sz="2000" dirty="0">
                <a:solidFill>
                  <a:prstClr val="black"/>
                </a:solidFill>
                <a:latin typeface="+mj-lt"/>
              </a:rPr>
              <a:t> </a:t>
            </a:r>
            <a:r>
              <a:rPr lang="cy-GB" sz="2000" u="sng" dirty="0">
                <a:solidFill>
                  <a:prstClr val="black"/>
                </a:solidFill>
                <a:latin typeface="+mj-lt"/>
              </a:rPr>
              <a:t>ffeithiol</a:t>
            </a:r>
            <a:endParaRPr kumimoji="0" lang="cy-GB" sz="2000" b="0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Data SHRN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2000" dirty="0">
                <a:solidFill>
                  <a:prstClr val="black"/>
                </a:solidFill>
                <a:latin typeface="+mj-lt"/>
              </a:rPr>
              <a:t>Adroddiadau (er enghraifft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)</a:t>
            </a:r>
          </a:p>
          <a:p>
            <a:pPr marL="514350" lvl="0" indent="-51435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AutoNum type="alphaLcParenBoth"/>
              <a:defRPr/>
            </a:pPr>
            <a:r>
              <a:rPr lang="cy-GB" sz="2000" dirty="0">
                <a:solidFill>
                  <a:prstClr val="black"/>
                </a:solidFill>
                <a:latin typeface="+mj-lt"/>
              </a:rPr>
              <a:t>Adroddiad y comisiynydd plant ar hiliaeth</a:t>
            </a:r>
          </a:p>
          <a:p>
            <a:pPr mar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kumimoji="0" lang="cy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“</a:t>
            </a:r>
            <a:r>
              <a:rPr lang="cy-GB" sz="2000" u="sng" dirty="0"/>
              <a:t>Cymerwch y peth o ddifri”</a:t>
            </a:r>
            <a:r>
              <a:rPr lang="cy-GB" sz="2000" u="sng" dirty="0">
                <a:solidFill>
                  <a:prstClr val="black"/>
                </a:solidFill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</a:t>
            </a:r>
            <a:r>
              <a:rPr lang="cy-GB" sz="2000" u="sng" dirty="0"/>
              <a:t>Profiadau Plant o Hiliaeth mewn Ysgolion Uwchradd </a:t>
            </a:r>
            <a:r>
              <a:rPr lang="cy-GB" sz="2000" dirty="0">
                <a:solidFill>
                  <a:prstClr val="black"/>
                </a:solidFill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 Comisiynydd Plant Cymru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(childcomwales.org.uk)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(b) </a:t>
            </a:r>
            <a:r>
              <a:rPr lang="cy-GB" sz="2000" dirty="0">
                <a:solidFill>
                  <a:prstClr val="black"/>
                </a:solidFill>
                <a:latin typeface="+mj-lt"/>
              </a:rPr>
              <a:t>Adroddiad ESTYN ar aflonyddu rhywiol gan gymheiriaid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2000" dirty="0">
                <a:solidFill>
                  <a:prstClr val="black"/>
                </a:solidFill>
                <a:latin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Adroddiad Aflonyddu Rhywiol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2022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llyw.cymru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4637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646091-FB65-241D-BC57-DCA2C43BA3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88366-4083-4A88-BE47-01BE3AC60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feirniadol sy’n canolbwyntio ar ddysgwyr</a:t>
            </a: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74689ECA-DE77-F4D7-2DF9-5286B61BD9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457200" y="1628800"/>
            <a:ext cx="3826767" cy="2620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EBABF241-6B93-11E0-DEB3-9FA99D1E0B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750092" y="1664803"/>
            <a:ext cx="3960440" cy="2584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E3ECA5B-57D1-BE01-7311-CFCD700A15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7744" y="4439626"/>
            <a:ext cx="4032447" cy="230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2202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A2E442-5AFE-B80F-A238-75170C9CFD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281E0-4932-7A99-D76E-2881A6FE3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Blwralaidd</a:t>
            </a:r>
            <a:endParaRPr lang="cy-GB" sz="3600" b="1" noProof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E1214-D063-30EE-6BD4-25C2F257A6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856984" cy="3312443"/>
          </a:xfrm>
        </p:spPr>
        <p:txBody>
          <a:bodyPr/>
          <a:lstStyle/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900" b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Creu mannau diogel                                                                                                                        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900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Mae sefydlu rheolau sylfaenol neu gytundeb grŵp gyda dysgwyr yn helpu i greu mannau dysgu diogel lle mae dysgwyr yn gallu gwrando, trafod a mynegi barn a gwerthoedd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900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Gall enghreifftiau o reolau sylfaenol gynnwys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900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Parch – rydyn ni’n parchu beth mae eraill yn ei ddweud ac yn dweud pethau mewn ffordd barchus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900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Peidio â bychanu eraill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900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Ffiniau – byddwn ni’n cymryd rhan os ydyn ni’n teimlo'n gyfforddus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900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Dim rhagdybiaethau – dydyn ni ddim yn gwneud rhagdybiaethau am eraill (beth maen nhw'n ei feddwl, beth maen nhw’n ei deimlo ac ati</a:t>
            </a:r>
            <a:r>
              <a:rPr kumimoji="0" lang="cy-GB" sz="1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kumimoji="0" lang="cy-GB" sz="1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900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Dim ymosodiadau personol – heriwch y syniad yn barchus, nid y person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5607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275D3B-F11B-5C81-8E29-F2EC9919A6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29BB4-7336-15EC-CE48-FA670EE57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Blwralaidd</a:t>
            </a:r>
            <a:endParaRPr lang="cy-GB" sz="3600" b="1" noProof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7BBF4-4E08-EA36-34F2-45AB88CC5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en-GB" sz="1600" b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Enghraifft                                                                                                                                                                       </a:t>
            </a:r>
            <a:r>
              <a:rPr lang="cy-GB" sz="1600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Wrth archwilio pwnc y glasoed / tyfu i fyny, efallai yr hoffai ymarferwyr gydnabod bod dathliadau penodol mewn gwahanol grefyddau a diwylliannau sy'n cydnabod hyn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cy-GB" sz="1600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Mae gan rai crefyddau ddathliadau neu seremonïau dod i oed penodol pan fydd plentyn yn cyrraedd oedran glasoed. Mae'r rhain yn cynnwys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…”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b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Enghraifft</a:t>
            </a: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Wrth drafod perthnasoedd agos, gall dysgwr rannu </a:t>
            </a:r>
            <a:r>
              <a:rPr lang="cy-GB" sz="1600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"Yn fy ffydd i rydyn ni’n dysgu mai dim ond o fewn priodas y dylai rhyw ddigwydd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+mn-cs"/>
              </a:rPr>
              <a:t>.”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Times New Roman" panose="02020603050405020304" pitchFamily="18" charset="0"/>
              <a:cs typeface="+mn-cs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Efallai y bydd ymarferwyr yn ystyried ymateb gyda "</a:t>
            </a:r>
            <a:r>
              <a:rPr lang="cy-GB" sz="1600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Ie</a:t>
            </a:r>
            <a:r>
              <a:rPr lang="cy-GB" sz="1600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, </a:t>
            </a:r>
            <a:r>
              <a:rPr lang="cy-GB" sz="1600" b="1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mae rhai pobl yn credu y dylai rhyw ddigwydd</a:t>
            </a:r>
            <a:r>
              <a:rPr lang="cy-GB" sz="1600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 </a:t>
            </a:r>
            <a:r>
              <a:rPr lang="cy-GB" sz="1600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o fewn priodas yn unig, </a:t>
            </a:r>
            <a:r>
              <a:rPr lang="cy-GB" sz="1600" b="1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dyma ddysgeidiaeth llawer o grefyddau, mae rhai pobl yn credu ei bod</a:t>
            </a:r>
            <a:r>
              <a:rPr lang="cy-GB" sz="1600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 hi’n iawn cael rhyw y tu allan i briodas. </a:t>
            </a:r>
            <a:r>
              <a:rPr lang="cy-GB" sz="1600" b="1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Mae pawb yn wahanol ac mae gennym ni safbwyntiau gwahanol</a:t>
            </a:r>
            <a:r>
              <a:rPr lang="cy-GB" sz="1600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. </a:t>
            </a:r>
            <a:r>
              <a:rPr lang="cy-GB" sz="1600" b="1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Mae'r gyfraith yn dweud y gall pobl yn y wlad hon </a:t>
            </a:r>
            <a:r>
              <a:rPr lang="cy-GB" sz="1600" i="1" dirty="0">
                <a:solidFill>
                  <a:prstClr val="black"/>
                </a:solidFill>
                <a:latin typeface="Aptos" panose="02110004020202020204"/>
                <a:ea typeface="Calibri" panose="020F0502020204030204" pitchFamily="34" charset="0"/>
              </a:rPr>
              <a:t>ddewis cael rhyw pan fyddan nhw’n cyrraedd 16 oed boed yn briod ai peidio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+mn-cs"/>
              </a:rPr>
              <a:t>.” 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Times New Roman" panose="02020603050405020304" pitchFamily="18" charset="0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9228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E100B-64E9-D092-BC90-940B7A616A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9F7B9-5067-83B3-5545-B6EE91055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Blwralaidd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0443A-8E2F-EF4F-F462-F51C7FFC9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2952403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Dechreuadau brawddegau diddorol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Mae llawer o wahanol safbwyntiau ar y pwnc hwn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Mae rhai crefyddau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Mae rhai crefyddau yn dysgu hynny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Mae rhai pobl yn credu bod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Mae rhai pobl yn meddwl bod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Mae pawb yn wahanol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Mae gan bob un ohonom ni safbwyntiau gwahanol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Mae'r gyfraith yn dweud bod pobl yn y wlad hon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Rhydd i bawb eu barn a'u cred eu hunain ar wahanol bethau, a gall ystod o wahanol bethau ddylanwadu ar y rhain; fodd bynnag, mae hon yn ysgol lle rydyn ni'n gwerthfawrogi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1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Yn yr ysgol hon, yn yr ystafell ddosbarth hon, disgwylir ein bod ni’n parchu barn pawb a'u hawl unigol i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9556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8D599-1379-5E0D-D82C-E20798FBB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Tasg – beth byddech chi'n ei ddweud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21C9E7-0275-3A8E-4CAD-4AF6D5302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1600" noProof="0" dirty="0"/>
              <a:t>Ymatebwch i'r sylw hwn gan ddysgwr gan ddefnyddio </a:t>
            </a:r>
            <a:r>
              <a:rPr lang="cy-GB" sz="1600" dirty="0"/>
              <a:t>iaith ddiogel a chynhwysol </a:t>
            </a:r>
            <a:r>
              <a:rPr lang="cy-GB" sz="1600" dirty="0" err="1"/>
              <a:t>ACRh</a:t>
            </a:r>
            <a:r>
              <a:rPr lang="cy-GB" sz="1600" dirty="0"/>
              <a:t> :</a:t>
            </a:r>
            <a:endParaRPr lang="cy-GB" sz="1600" noProof="0" dirty="0"/>
          </a:p>
          <a:p>
            <a:pPr marL="0" indent="0">
              <a:buNone/>
            </a:pPr>
            <a:endParaRPr lang="cy-GB" sz="1600" noProof="0" dirty="0"/>
          </a:p>
          <a:p>
            <a:pPr marL="0" indent="0">
              <a:buNone/>
            </a:pPr>
            <a:r>
              <a:rPr lang="cy-GB" sz="1600" noProof="0" dirty="0"/>
              <a:t>Senario: </a:t>
            </a:r>
            <a:r>
              <a:rPr lang="cy-GB" sz="1600" i="1" noProof="0" dirty="0"/>
              <a:t>Ni ddylai bechgyn grio.</a:t>
            </a:r>
          </a:p>
          <a:p>
            <a:pPr marL="0" indent="0">
              <a:buNone/>
            </a:pPr>
            <a:endParaRPr lang="cy-GB" sz="1600" noProof="0" dirty="0"/>
          </a:p>
          <a:p>
            <a:pPr marL="0" indent="0">
              <a:buNone/>
            </a:pPr>
            <a:r>
              <a:rPr lang="cy-GB" sz="1600" b="1" noProof="0" dirty="0"/>
              <a:t>Tasg (2–3 munud):</a:t>
            </a:r>
          </a:p>
          <a:p>
            <a:pPr marL="0" indent="0">
              <a:buNone/>
            </a:pPr>
            <a:r>
              <a:rPr lang="cy-GB" sz="1600" noProof="0" dirty="0"/>
              <a:t>Yn bersonol: trowch at y person nesaf atoch chi a lluniwch ymateb un frawddeg.
Ar-lein: teipiwch eich ymateb i'r sgwrs.</a:t>
            </a:r>
          </a:p>
          <a:p>
            <a:pPr marL="0" indent="0">
              <a:buNone/>
            </a:pPr>
            <a:endParaRPr lang="cy-GB" sz="1600" noProof="0" dirty="0"/>
          </a:p>
          <a:p>
            <a:pPr marL="0" indent="0">
              <a:buNone/>
            </a:pPr>
            <a:r>
              <a:rPr lang="cy-GB" sz="1600" b="1" noProof="0" dirty="0"/>
              <a:t>Awgrymiadau i lywio eich ateb:</a:t>
            </a:r>
          </a:p>
          <a:p>
            <a:pPr marL="0" indent="0">
              <a:buNone/>
            </a:pPr>
            <a:r>
              <a:rPr lang="cy-GB" sz="1600" noProof="0" dirty="0"/>
              <a:t>Defnyddiwch iaith wrthrychol, niwtral                                                                                     Osgowch ragdybiaethau</a:t>
            </a:r>
          </a:p>
          <a:p>
            <a:pPr marL="0" indent="0">
              <a:buNone/>
            </a:pPr>
            <a:r>
              <a:rPr lang="cy-GB" sz="1600" noProof="0" dirty="0"/>
              <a:t>Byddwch yn gynhwysol ac yn </a:t>
            </a:r>
            <a:r>
              <a:rPr lang="cy-GB" sz="1600" noProof="0" dirty="0" err="1"/>
              <a:t>blwralaidd</a:t>
            </a:r>
            <a:endParaRPr lang="cy-GB" sz="1600" noProof="0" dirty="0"/>
          </a:p>
          <a:p>
            <a:pPr marL="0" indent="0">
              <a:buNone/>
            </a:pPr>
            <a:r>
              <a:rPr lang="cy-GB" sz="1600" noProof="0" dirty="0"/>
              <a:t>Herio'r syniad, nid y disgybl                                                                                               </a:t>
            </a:r>
            <a:r>
              <a:rPr lang="cy-GB" sz="1600" b="1" noProof="0" dirty="0"/>
              <a:t>Enghreifftiau o ddechreuadau brawddegau:</a:t>
            </a:r>
          </a:p>
          <a:p>
            <a:pPr marL="0" indent="0">
              <a:buNone/>
            </a:pPr>
            <a:r>
              <a:rPr lang="cy-GB" sz="1600" noProof="0" dirty="0"/>
              <a:t>“Mae rhai pobl yn credu…”</a:t>
            </a:r>
          </a:p>
          <a:p>
            <a:pPr marL="0" indent="0">
              <a:buNone/>
            </a:pPr>
            <a:r>
              <a:rPr lang="cy-GB" sz="1600" noProof="0" dirty="0"/>
              <a:t>“Mae pob un ohonom ni’n mynegi emosiynau yn wahanol…”</a:t>
            </a:r>
          </a:p>
          <a:p>
            <a:pPr marL="0" indent="0">
              <a:buNone/>
            </a:pPr>
            <a:r>
              <a:rPr lang="cy-GB" sz="1600" noProof="0" dirty="0"/>
              <a:t>“Yn ein hystafell ddosbarth, mae teimladau pawb yn bwysig…</a:t>
            </a:r>
            <a:r>
              <a:rPr lang="en-GB" sz="16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91185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2946B-56BD-8E40-F2D3-343E0D125B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0A7B3-2747-605B-141C-9B01A5DF5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Cydberthynas Iach a Blaenoriaethau Llywodraeth Cymru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057-F044-892E-7E57-D48580257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90000"/>
              </a:lnSpc>
              <a:buNone/>
              <a:defRPr/>
            </a:pPr>
            <a:r>
              <a:rPr lang="cy-GB" sz="1400" b="1" u="sng" dirty="0">
                <a:solidFill>
                  <a:prstClr val="black"/>
                </a:solidFill>
                <a:latin typeface="+mj-lt"/>
                <a:cs typeface="Calibri" panose="020F0502020204030204" pitchFamily="34" charset="0"/>
              </a:rPr>
              <a:t>Gwrth-hiliaeth</a:t>
            </a:r>
            <a:r>
              <a:rPr lang="cy-GB" sz="1400" b="1" dirty="0">
                <a:solidFill>
                  <a:prstClr val="black"/>
                </a:solidFill>
                <a:latin typeface="+mj-lt"/>
                <a:cs typeface="Calibri" panose="020F0502020204030204" pitchFamily="34" charset="0"/>
              </a:rPr>
              <a:t>                                                                                                                                   </a:t>
            </a:r>
            <a:r>
              <a:rPr lang="cy-GB" sz="1400" dirty="0">
                <a:solidFill>
                  <a:prstClr val="black"/>
                </a:solidFill>
                <a:latin typeface="+mj-lt"/>
                <a:cs typeface="Calibri" panose="020F0502020204030204" pitchFamily="34" charset="0"/>
              </a:rPr>
              <a:t>Cymru yw’r wlad gyntaf yn y DU i addunedu bod yn wrth-hiliol. Mae'r cynllun gweithredu yn nodi sut mae Llywodraeth Cymru yn ceisio cyflawni hyn ac yn cynnwys canllawiau i'r rhai sy'n gweithio mewn lleoliadau addysg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FF"/>
                </a:highlight>
                <a:uLnTx/>
                <a:uFillTx/>
                <a:latin typeface="+mj-lt"/>
                <a:ea typeface="+mn-ea"/>
                <a:cs typeface="Calibri" panose="020F0502020204030204" pitchFamily="34" charset="0"/>
              </a:rPr>
              <a:t>.</a:t>
            </a:r>
          </a:p>
          <a:p>
            <a:pPr marL="0" lvl="0" indent="0">
              <a:lnSpc>
                <a:spcPct val="90000"/>
              </a:lnSpc>
              <a:buNone/>
              <a:defRPr/>
            </a:pPr>
            <a:r>
              <a:rPr lang="cy-GB" sz="1400" dirty="0">
                <a:solidFill>
                  <a:prstClr val="black"/>
                </a:solidFill>
                <a:latin typeface="+mj-lt"/>
                <a:cs typeface="Calibri" panose="020F0502020204030204" pitchFamily="34" charset="0"/>
              </a:rPr>
              <a:t>Mae adroddiad diweddar comisiynydd plant Cymru yn tynnu sylw at brofiadau plant a phobl ifanc o hiliaeth a digwyddiadau hiliol mewn ysgolion uwchradd, ac ychydig o hyder sydd yn y ffordd y caiff hyn ei drin yn ôl Comisiynydd Plant Cymru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FF"/>
                </a:highlight>
                <a:uLnTx/>
                <a:uFillTx/>
                <a:latin typeface="+mj-lt"/>
                <a:ea typeface="+mn-ea"/>
                <a:cs typeface="Calibri" panose="020F050202020403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y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FF"/>
              </a:highlight>
              <a:uLnTx/>
              <a:uFillTx/>
              <a:latin typeface="+mj-lt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FF"/>
                </a:highlight>
                <a:uLnTx/>
                <a:uFillTx/>
                <a:latin typeface="+mj-lt"/>
                <a:ea typeface="+mn-ea"/>
                <a:cs typeface="Calibri" panose="020F0502020204030204" pitchFamily="34" charset="0"/>
              </a:rPr>
              <a:t>VAWDASV</a:t>
            </a:r>
          </a:p>
          <a:p>
            <a:pPr marL="0" lvl="0" indent="0">
              <a:lnSpc>
                <a:spcPct val="90000"/>
              </a:lnSpc>
              <a:buNone/>
              <a:defRPr/>
            </a:pPr>
            <a:r>
              <a:rPr lang="cy-GB" sz="1400" dirty="0">
                <a:solidFill>
                  <a:prstClr val="black"/>
                </a:solidFill>
                <a:latin typeface="+mj-lt"/>
                <a:cs typeface="Calibri" panose="020F0502020204030204" pitchFamily="34" charset="0"/>
              </a:rPr>
              <a:t>Roedd adroddiad ESTYN, a gyhoeddwyd yn 2021, yn darparu ymchwil ddilys ynghylch nifer y mae cam-drin cyfoedion mewn ysgolion uwchradd yng Nghymru. Mae'r adroddiad sy'n dwyn y teitl ‘dydyn ni ddim yn dweud wrth ein hathrawon' yn nodi sawl argymhelliad clir ar gyfer pob ysgol uwchradd yng Nghymru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FF"/>
                </a:highlight>
                <a:uLnTx/>
                <a:uFillTx/>
                <a:latin typeface="+mj-lt"/>
                <a:ea typeface="+mn-ea"/>
                <a:cs typeface="Calibri" panose="020F050202020403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y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FF"/>
              </a:highlight>
              <a:uLnTx/>
              <a:uFillTx/>
              <a:latin typeface="+mj-lt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FF"/>
                </a:highlight>
                <a:uLnTx/>
                <a:uFillTx/>
                <a:latin typeface="+mj-lt"/>
                <a:ea typeface="+mn-ea"/>
                <a:cs typeface="Calibri" panose="020F0502020204030204" pitchFamily="34" charset="0"/>
              </a:rPr>
              <a:t>LGBTQ+</a:t>
            </a:r>
          </a:p>
          <a:p>
            <a:pPr marL="0" lvl="0" indent="0">
              <a:lnSpc>
                <a:spcPct val="90000"/>
              </a:lnSpc>
              <a:buNone/>
              <a:defRPr/>
            </a:pPr>
            <a:r>
              <a:rPr lang="cy-GB" sz="1400" dirty="0">
                <a:solidFill>
                  <a:prstClr val="black"/>
                </a:solidFill>
                <a:latin typeface="+mj-lt"/>
                <a:cs typeface="Calibri" panose="020F0502020204030204" pitchFamily="34" charset="0"/>
              </a:rPr>
              <a:t>Mae Cod a Chanllawiau </a:t>
            </a:r>
            <a:r>
              <a:rPr lang="cy-GB" sz="1400" dirty="0" err="1">
                <a:solidFill>
                  <a:prstClr val="black"/>
                </a:solidFill>
                <a:latin typeface="+mj-lt"/>
                <a:cs typeface="Calibri" panose="020F0502020204030204" pitchFamily="34" charset="0"/>
              </a:rPr>
              <a:t>ACRh</a:t>
            </a:r>
            <a:r>
              <a:rPr lang="cy-GB" sz="1400" dirty="0">
                <a:solidFill>
                  <a:prstClr val="black"/>
                </a:solidFill>
                <a:latin typeface="+mj-lt"/>
                <a:cs typeface="Calibri" panose="020F0502020204030204" pitchFamily="34" charset="0"/>
              </a:rPr>
              <a:t>, y Ddeddf Cydraddoldeb (2010) a'r Ddyletswydd Cydraddoldeb yn y Sector Cyhoeddus (2011) yn darparu sail gref ar gyfer polisi ac arferion cwbl gynhwysol mewn addysg. 
Er gwaethaf hyn, mae pobl ifanc LGBT+ yn parhau i deimlo eu bod nhw wedi'u siomi gan eu darparwyr addysg. Mae'n ymddangos bod hyn yn arbennig o wir i'r rhai sy'n profi nodweddion gwarchodedig lluosog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58408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2D3F8-4BF8-7A53-4E7C-0A74DF58D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Creu mannau diogel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74AE6-2E7F-996A-B055-AD7E57FE13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1600" noProof="0" dirty="0"/>
              <a:t>Mae </a:t>
            </a:r>
            <a:r>
              <a:rPr lang="cy-GB" sz="1600" noProof="0" dirty="0" err="1"/>
              <a:t>ACRh</a:t>
            </a:r>
            <a:r>
              <a:rPr lang="cy-GB" sz="1600" noProof="0" dirty="0"/>
              <a:t> yn gofyn i ddysgwyr archwilio hunaniaeth, gwerthoedd, perthnasoedd ac emosiynau. Mae amgylchedd diogel yn helpu dysgwyr i deimlo eu bod yn cael eu parchu ac yn lleihau </a:t>
            </a:r>
            <a:r>
              <a:rPr lang="cy-GB" sz="1600" noProof="0" dirty="0" err="1"/>
              <a:t>gorbryder</a:t>
            </a:r>
            <a:r>
              <a:rPr lang="cy-GB" sz="1600" noProof="0" dirty="0"/>
              <a:t>, embaras neu ansicrwydd. Mae mannau diogel yn cefnogi ymddiriedaeth, bod yn agored a deialog ystyrlon. </a:t>
            </a:r>
          </a:p>
          <a:p>
            <a:pPr marL="0" indent="0">
              <a:buNone/>
            </a:pPr>
            <a:endParaRPr lang="cy-GB" sz="1600" noProof="0" dirty="0"/>
          </a:p>
          <a:p>
            <a:pPr marL="0" indent="0">
              <a:buNone/>
            </a:pPr>
            <a:r>
              <a:rPr lang="cy-GB" sz="1600" b="1" noProof="0" dirty="0"/>
              <a:t>Egwyddorion Craidd                             </a:t>
            </a:r>
            <a:r>
              <a:rPr lang="cy-GB" sz="1600" noProof="0" dirty="0"/>
              <a:t>Parch at wahaniaethau</a:t>
            </a:r>
          </a:p>
          <a:p>
            <a:pPr marL="0" indent="0">
              <a:buNone/>
            </a:pPr>
            <a:r>
              <a:rPr lang="cy-GB" sz="1600" noProof="0" dirty="0"/>
              <a:t>Dim rhagdybiaethau am gred, teuluoedd, hunaniaethau na phrofiadau          "Heriwch y syniad, nid y person”</a:t>
            </a:r>
          </a:p>
          <a:p>
            <a:pPr marL="0" indent="0">
              <a:buNone/>
            </a:pPr>
            <a:r>
              <a:rPr lang="cy-GB" sz="1600" noProof="0" dirty="0"/>
              <a:t>Ffiniau a chyfrinachedd (dim datgeliadau personol)</a:t>
            </a:r>
          </a:p>
          <a:p>
            <a:pPr marL="0" indent="0">
              <a:buNone/>
            </a:pPr>
            <a:endParaRPr lang="cy-GB" sz="1600" noProof="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95B3437-A44E-0965-06F3-08A2E03986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92080" y="2780928"/>
            <a:ext cx="2886596" cy="2325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5545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8B48C-65B6-BD81-28FE-1EFD3B1830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Agweddau </a:t>
            </a:r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addysgegol</a:t>
            </a:r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at </a:t>
            </a:r>
            <a:r>
              <a:rPr lang="cy-GB" sz="3600" b="1" noProof="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ACRh</a:t>
            </a:r>
            <a:endParaRPr lang="cy-GB" sz="3600" b="1" noProof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4948C-21A0-4D77-9FCE-D4FCDD1B90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1800" b="1" noProof="0" dirty="0"/>
              <a:t>Addysgeg </a:t>
            </a:r>
            <a:r>
              <a:rPr lang="cy-GB" sz="1800" b="1" noProof="0" dirty="0" err="1"/>
              <a:t>ACRh</a:t>
            </a:r>
            <a:r>
              <a:rPr lang="cy-GB" sz="1800" b="1" noProof="0" dirty="0"/>
              <a:t> Effeithiol</a:t>
            </a:r>
          </a:p>
          <a:p>
            <a:pPr marL="0" indent="0">
              <a:buNone/>
            </a:pPr>
            <a:r>
              <a:rPr lang="cy-GB" sz="1800" noProof="0" dirty="0"/>
              <a:t>Yn canolbwyntio ar y dysgwr: adeiladu ar wybodaeth flaenorol; Dechreuwch gyda'r hyn y mae disgyblion yn ei wybod.</a:t>
            </a:r>
          </a:p>
          <a:p>
            <a:pPr marL="0" indent="0">
              <a:buNone/>
            </a:pPr>
            <a:r>
              <a:rPr lang="cy-GB" sz="1800" noProof="0" dirty="0"/>
              <a:t>Amcan: ffeithiol, seiliedig ar dystiolaeth, yn seiliedig ar hawliau.</a:t>
            </a:r>
          </a:p>
          <a:p>
            <a:pPr marL="0" indent="0">
              <a:buNone/>
            </a:pPr>
            <a:r>
              <a:rPr lang="cy-GB" sz="1800" noProof="0" dirty="0"/>
              <a:t>Beirniadol: annog meddwl, cwestiynu, gwerthuso negeseuon ar y cyfryngau a rhai diwylliannol.</a:t>
            </a:r>
          </a:p>
          <a:p>
            <a:pPr marL="0" indent="0">
              <a:buNone/>
            </a:pPr>
            <a:r>
              <a:rPr lang="cy-GB" sz="1800" noProof="0" dirty="0" err="1"/>
              <a:t>Plwralaidd</a:t>
            </a:r>
            <a:r>
              <a:rPr lang="cy-GB" sz="1800" noProof="0" dirty="0"/>
              <a:t>: cyflwyno ystod o safbwyntiau heb hyrwyddo un safbwynt.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cy-GB" sz="1800" b="1" noProof="0" dirty="0"/>
              <a:t>Dulliau Ymarferol                                                                                           </a:t>
            </a:r>
            <a:r>
              <a:rPr lang="cy-GB" sz="1800" noProof="0" dirty="0"/>
              <a:t>Defnyddiwch straeon, senarios, ac awgrymiadau gweledol.</a:t>
            </a:r>
          </a:p>
          <a:p>
            <a:pPr marL="0" indent="0">
              <a:buNone/>
            </a:pPr>
            <a:r>
              <a:rPr lang="cy-GB" sz="1800" noProof="0" dirty="0"/>
              <a:t>Anogwch ddeialog strwythuredig (trafodaethau grŵp bach).</a:t>
            </a:r>
          </a:p>
          <a:p>
            <a:pPr marL="0" indent="0">
              <a:buNone/>
            </a:pPr>
            <a:r>
              <a:rPr lang="cy-GB" sz="1800" noProof="0" dirty="0"/>
              <a:t>Ymatebwch heb feirniadu i sylwadau a chwestiynau disgyblion.</a:t>
            </a:r>
          </a:p>
          <a:p>
            <a:pPr marL="0" indent="0">
              <a:buNone/>
            </a:pPr>
            <a:r>
              <a:rPr lang="cy-GB" sz="1800" noProof="0" dirty="0"/>
              <a:t>Defnyddiwch iaith gynhwysol: “Mae rhai pobl...", “Mae gwahanol deuluoedd...", "Mewn rhai diwylliannau...”</a:t>
            </a:r>
          </a:p>
        </p:txBody>
      </p:sp>
    </p:spTree>
    <p:extLst>
      <p:ext uri="{BB962C8B-B14F-4D97-AF65-F5344CB8AC3E}">
        <p14:creationId xmlns:p14="http://schemas.microsoft.com/office/powerpoint/2010/main" val="17910437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63DDA-7176-4DD5-50C5-D34D68714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Trafod cwestiynau anodd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407E7-39CE-C3B8-C29C-1D5C1CA4EF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1800" noProof="0" dirty="0"/>
              <a:t>Egwyddorion</a:t>
            </a:r>
          </a:p>
          <a:p>
            <a:pPr marL="0" indent="0">
              <a:buNone/>
            </a:pPr>
            <a:r>
              <a:rPr lang="cy-GB" sz="1800" noProof="0" dirty="0"/>
              <a:t>Cydnabod → Cadarnhau → Ateb (yn ffeithiol) → Cyfeirio</a:t>
            </a:r>
          </a:p>
          <a:p>
            <a:pPr marL="0" indent="0">
              <a:buNone/>
            </a:pPr>
            <a:r>
              <a:rPr lang="cy-GB" sz="1800" noProof="0" dirty="0"/>
              <a:t>Peidiwch â rhannu credoau personol                                                            Osgowch greu gwarth neu gau cwestiynau</a:t>
            </a:r>
          </a:p>
          <a:p>
            <a:pPr marL="0" indent="0">
              <a:buNone/>
            </a:pPr>
            <a:r>
              <a:rPr lang="cy-GB" sz="1800" noProof="0" dirty="0"/>
              <a:t>Defnyddiwch ymadroddion </a:t>
            </a:r>
            <a:r>
              <a:rPr lang="cy-GB" sz="1800" noProof="0" dirty="0" err="1"/>
              <a:t>plwralaidd</a:t>
            </a:r>
            <a:r>
              <a:rPr lang="cy-GB" sz="1800" noProof="0" dirty="0"/>
              <a:t>: “Mae rhai pobl yn credu... mae eraill yn credu…</a:t>
            </a:r>
          </a:p>
          <a:p>
            <a:pPr marL="0" indent="0">
              <a:buNone/>
            </a:pPr>
            <a:endParaRPr lang="cy-GB" sz="1800" noProof="0" dirty="0"/>
          </a:p>
          <a:p>
            <a:pPr marL="0" indent="0">
              <a:buNone/>
            </a:pPr>
            <a:r>
              <a:rPr lang="cy-GB" sz="1800" noProof="0" dirty="0"/>
              <a:t>” Ymatebion Enghreifftiol</a:t>
            </a:r>
          </a:p>
          <a:p>
            <a:pPr marL="0" indent="0">
              <a:buNone/>
            </a:pPr>
            <a:r>
              <a:rPr lang="cy-GB" sz="1800" noProof="0" dirty="0"/>
              <a:t>“Diolch am eich cwestiwn— mae'n dda bod yn chwilfrydig.”</a:t>
            </a:r>
          </a:p>
          <a:p>
            <a:pPr marL="0" indent="0">
              <a:buNone/>
            </a:pPr>
            <a:r>
              <a:rPr lang="cy-GB" sz="1800" noProof="0" dirty="0"/>
              <a:t>“Mae rhai pobl yn gwneud hynny… ond dyw pawb ddim… mae gan bob un ohonom ni brofiadau gwahanol.”</a:t>
            </a:r>
          </a:p>
          <a:p>
            <a:pPr marL="0" indent="0">
              <a:buNone/>
            </a:pPr>
            <a:r>
              <a:rPr lang="cy-GB" sz="1800" noProof="0" dirty="0"/>
              <a:t>“Mae hynny'n rhywbeth y gallwn ni ei archwilio gyda'n gilydd mewn ffordd sy'n briodol i'w hoedran.”</a:t>
            </a:r>
          </a:p>
        </p:txBody>
      </p:sp>
    </p:spTree>
    <p:extLst>
      <p:ext uri="{BB962C8B-B14F-4D97-AF65-F5344CB8AC3E}">
        <p14:creationId xmlns:p14="http://schemas.microsoft.com/office/powerpoint/2010/main" val="11812642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AA4F1-3BDA-BA43-10BA-9E710833A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Estyn – Yr hyn rydyn ni'n ei arolygu 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(2024-2030)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5E52D-512D-5FEB-321A-1FFD258C4E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90000"/>
              </a:lnSpc>
              <a:buNone/>
              <a:defRPr/>
            </a:pPr>
            <a:r>
              <a:rPr lang="cy-GB" sz="2400" noProof="0" dirty="0">
                <a:solidFill>
                  <a:srgbClr val="000000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Mae addysgu a dysgu</a:t>
            </a:r>
          </a:p>
          <a:p>
            <a:pPr marL="0" lvl="0" indent="0">
              <a:lnSpc>
                <a:spcPct val="90000"/>
              </a:lnSpc>
              <a:buNone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cy-GB" sz="2400" dirty="0">
                <a:solidFill>
                  <a:srgbClr val="000000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yn meithrin agweddau cadarnhaol a pharchus tuag at amrywiaeth 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kumimoji="0" lang="cy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ACRh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cy-GB" sz="2400" dirty="0">
                <a:solidFill>
                  <a:srgbClr val="000000"/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datblygu ymwybyddiaeth a dealltwriaeth disgyblion o wahanol hunaniaethau, safbwyntiau a gwerthoedd, amrywiaeth perthnasoedd, rhyw, rhywioldeb gan gynnwys bywydau LGBTQ+ ac archwilio themâu cydraddoldeb rhwng y rhywiau, hawliau ac eiriolaeth 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kumimoji="0" lang="cy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ACRh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cy-GB" sz="2400" dirty="0"/>
              <a:t>yn cefnogi datblygiad personol, cymdeithasol disgyblion gan gynnwys eu dealltwriaeth o nodweddion perthnasoedd iach 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kumimoji="0" lang="cy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ACRh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108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26B60-DFE2-F455-3F8E-9AAE572AE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Adnoddau a awgrymir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95269-7F5C-A28B-B50A-A8EA5B1EE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096419"/>
          </a:xfrm>
        </p:spPr>
        <p:txBody>
          <a:bodyPr/>
          <a:lstStyle/>
          <a:p>
            <a:pPr marL="0" indent="0">
              <a:buNone/>
            </a:pPr>
            <a:r>
              <a:rPr lang="cy-GB" sz="1600" b="1" dirty="0"/>
              <a:t>Llywodraeth Cymru / Adnoddau Cenedlaethol</a:t>
            </a:r>
          </a:p>
          <a:p>
            <a:pPr marL="0" indent="0">
              <a:buNone/>
            </a:pPr>
            <a:r>
              <a:rPr lang="cy-GB" sz="1600" dirty="0"/>
              <a:t>Cod </a:t>
            </a:r>
            <a:r>
              <a:rPr lang="cy-GB" sz="1600" noProof="0" dirty="0" err="1"/>
              <a:t>ACRh</a:t>
            </a:r>
            <a:r>
              <a:rPr lang="cy-GB" sz="1600" dirty="0"/>
              <a:t> a Chanllawiau Statudol</a:t>
            </a:r>
          </a:p>
          <a:p>
            <a:pPr marL="0" indent="0">
              <a:buNone/>
            </a:pPr>
            <a:r>
              <a:rPr lang="cy-GB" sz="1600" dirty="0"/>
              <a:t>Adnoddau </a:t>
            </a:r>
            <a:r>
              <a:rPr lang="cy-GB" sz="1600" dirty="0" err="1"/>
              <a:t>ACRh</a:t>
            </a:r>
            <a:r>
              <a:rPr lang="cy-GB" sz="1600" dirty="0"/>
              <a:t> Hwb                                                                                                              Data SHRN (Rhwydwaith Ymchwil Iechyd Ysgolion)</a:t>
            </a:r>
          </a:p>
          <a:p>
            <a:pPr marL="0" indent="0">
              <a:buNone/>
            </a:pPr>
            <a:r>
              <a:rPr lang="cy-GB" sz="1600" dirty="0"/>
              <a:t>Adroddiadau Comisiynydd Plant Cymru</a:t>
            </a:r>
          </a:p>
          <a:p>
            <a:pPr marL="0" indent="0">
              <a:buNone/>
            </a:pPr>
            <a:endParaRPr lang="cy-GB" sz="1600" dirty="0"/>
          </a:p>
          <a:p>
            <a:pPr marL="0" indent="0">
              <a:buNone/>
            </a:pPr>
            <a:r>
              <a:rPr lang="cy-GB" sz="1600" b="1" dirty="0"/>
              <a:t>Sefydliadau Proffesiynol                                                                                             </a:t>
            </a:r>
            <a:r>
              <a:rPr lang="cy-GB" sz="1600" dirty="0" err="1"/>
              <a:t>Brook</a:t>
            </a:r>
            <a:r>
              <a:rPr lang="cy-GB" sz="1600" dirty="0"/>
              <a:t> (taflenni ffeithiau, caniatâd, perthnasoedd iach)</a:t>
            </a:r>
          </a:p>
          <a:p>
            <a:pPr marL="0" indent="0">
              <a:buNone/>
            </a:pPr>
            <a:r>
              <a:rPr lang="cy-GB" sz="1600" dirty="0"/>
              <a:t>NSPCC (Cadw’n ddiogel, problemau ar-lein)</a:t>
            </a:r>
          </a:p>
          <a:p>
            <a:pPr marL="0" indent="0">
              <a:buNone/>
            </a:pPr>
            <a:r>
              <a:rPr lang="cy-GB" sz="1600" dirty="0" err="1"/>
              <a:t>Stonewall</a:t>
            </a:r>
            <a:r>
              <a:rPr lang="cy-GB" sz="1600" dirty="0"/>
              <a:t> (deunyddiau cynhwysol LGBTQ+)</a:t>
            </a:r>
          </a:p>
          <a:p>
            <a:pPr marL="0" indent="0">
              <a:buNone/>
            </a:pPr>
            <a:endParaRPr lang="cy-GB" sz="1600" dirty="0"/>
          </a:p>
          <a:p>
            <a:pPr marL="0" indent="0">
              <a:buNone/>
            </a:pPr>
            <a:r>
              <a:rPr lang="cy-GB" sz="1600" b="1" dirty="0"/>
              <a:t>Offer Parod i’r Ystafell Ddosbarth                                                                              </a:t>
            </a:r>
            <a:r>
              <a:rPr lang="cy-GB" sz="1600" dirty="0"/>
              <a:t>Llyfrau lluniau o ansawdd uchel sy'n archwilio teuluoedd, caredigrwydd, hunaniaeth</a:t>
            </a:r>
          </a:p>
          <a:p>
            <a:pPr marL="0" indent="0">
              <a:buNone/>
            </a:pPr>
            <a:r>
              <a:rPr lang="cy-GB" sz="1600" dirty="0"/>
              <a:t>Deunyddiau addysg glasoed sy'n briodol i'w hoedran                                                          Senarios llythrennedd digidol (e.e., rheoli risgiau ar-lein)</a:t>
            </a:r>
          </a:p>
          <a:p>
            <a:pPr marL="0" indent="0">
              <a:buNone/>
            </a:pPr>
            <a:r>
              <a:rPr lang="cy-GB" sz="1600" dirty="0"/>
              <a:t>Dechreuadau brawddegau mewn iaith gynhwysol (o'ch sleidiau </a:t>
            </a:r>
            <a:r>
              <a:rPr lang="cy-GB" sz="1600" dirty="0" err="1"/>
              <a:t>plwralaidd</a:t>
            </a:r>
            <a:r>
              <a:rPr lang="cy-GB" sz="1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3943620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326FD-88AA-ECCD-86C1-8899E5988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Gwersi…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0EDE2-F886-7411-D22C-2B7D05F76B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3096419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sz="2800" noProof="0" dirty="0"/>
              <a:t>Mae </a:t>
            </a:r>
            <a:r>
              <a:rPr lang="cy-GB" sz="2800" noProof="0" dirty="0" err="1"/>
              <a:t>ACRh</a:t>
            </a:r>
            <a:r>
              <a:rPr lang="cy-GB" sz="2800" noProof="0" dirty="0"/>
              <a:t> yn statudol, amddiffynnol ac yn ddatblygiadol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sz="2800" noProof="0" dirty="0"/>
              <a:t>Rhaid i </a:t>
            </a:r>
            <a:r>
              <a:rPr lang="cy-GB" sz="2800" noProof="0" dirty="0" err="1"/>
              <a:t>ACRh</a:t>
            </a:r>
            <a:r>
              <a:rPr lang="cy-GB" sz="2800" noProof="0" dirty="0"/>
              <a:t> fod yn wrthrychol, yn feirniadol, yn </a:t>
            </a:r>
            <a:r>
              <a:rPr lang="cy-GB" sz="2800" noProof="0" dirty="0" err="1"/>
              <a:t>blwralaidd</a:t>
            </a:r>
            <a:endParaRPr lang="cy-GB" sz="2800" noProof="0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sz="2800" noProof="0" dirty="0"/>
              <a:t>Mae addysgeg ddiogel yn hanfodol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sz="2800" noProof="0" dirty="0"/>
              <a:t>Defnyddio iaith gynhwysol a rheolau sylfaenol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sz="2800" noProof="0" dirty="0"/>
              <a:t>Does byth disgwyl i chi rannu cred bersonol.</a:t>
            </a:r>
          </a:p>
        </p:txBody>
      </p:sp>
    </p:spTree>
    <p:extLst>
      <p:ext uri="{BB962C8B-B14F-4D97-AF65-F5344CB8AC3E}">
        <p14:creationId xmlns:p14="http://schemas.microsoft.com/office/powerpoint/2010/main" val="3957169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B4043-9D8E-1295-0083-5929B7951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 fontScale="90000"/>
          </a:bodyPr>
          <a:lstStyle/>
          <a:p>
            <a:pPr marL="0" indent="0">
              <a:lnSpc>
                <a:spcPct val="90000"/>
              </a:lnSpc>
              <a:buNone/>
            </a:pPr>
            <a:br>
              <a:rPr lang="en-GB" sz="2800" dirty="0"/>
            </a:br>
            <a:br>
              <a:rPr lang="en-GB" sz="2800" dirty="0"/>
            </a:br>
            <a:r>
              <a:rPr lang="cy-GB" sz="2800" noProof="0" dirty="0"/>
              <a:t>Diolch am wrando. Rwy’n hapus i ateb cwestiynau.</a:t>
            </a:r>
          </a:p>
          <a:p>
            <a:pPr marL="0" indent="0">
              <a:lnSpc>
                <a:spcPct val="90000"/>
              </a:lnSpc>
              <a:buNone/>
            </a:pPr>
            <a:endParaRPr lang="cy-GB" sz="2800" noProof="0" dirty="0"/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310A4A-058C-339E-5540-DAC65B7CCF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143125" y="1600200"/>
            <a:ext cx="4857750" cy="3886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67703276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owerPoint_Presentation_Template v2" id="{AF488559-0B1B-48CF-8743-838A84B0C28D}" vid="{E21139F1-4B0A-43CA-8D02-0231D236507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4c2e0b76-d452-4d35-8392-187fac002efe}" enabled="0" method="" siteId="{4c2e0b76-d452-4d35-8392-187fac002efe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804</TotalTime>
  <Words>2814</Words>
  <Application>Microsoft Office PowerPoint</Application>
  <PresentationFormat>On-screen Show (4:3)</PresentationFormat>
  <Paragraphs>264</Paragraphs>
  <Slides>34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Aptos</vt:lpstr>
      <vt:lpstr>Arial</vt:lpstr>
      <vt:lpstr>Calibri</vt:lpstr>
      <vt:lpstr>Wingdings</vt:lpstr>
      <vt:lpstr>Default Design</vt:lpstr>
      <vt:lpstr>  Addysg Cydberthynas a Rhywioldeb (ACRh)  PCYDDS – Gwanwyn 2026 </vt:lpstr>
      <vt:lpstr>Nodau ar gyfer heddiw</vt:lpstr>
      <vt:lpstr>Pryderon ACRh</vt:lpstr>
      <vt:lpstr>ACRh yn y Cwricwlwm i Gymru</vt:lpstr>
      <vt:lpstr>Beth yw ACRh?</vt:lpstr>
      <vt:lpstr>Tasg chwalu chwedlau</vt:lpstr>
      <vt:lpstr>ACRh a'r pedwar diben</vt:lpstr>
      <vt:lpstr>ACRh yn thema drawsbynciol</vt:lpstr>
      <vt:lpstr>Pwrpas ACRh</vt:lpstr>
      <vt:lpstr>NID yw ACRh</vt:lpstr>
      <vt:lpstr>Cod a chanllawiau ACRh</vt:lpstr>
      <vt:lpstr>Y cod ACRh</vt:lpstr>
      <vt:lpstr>Crynhoi'r cod ACRh</vt:lpstr>
      <vt:lpstr>Enghreifftiau ar lawr dosbarth</vt:lpstr>
      <vt:lpstr>Gorchwyl bach paru llinyn</vt:lpstr>
      <vt:lpstr>PowerPoint Presentation</vt:lpstr>
      <vt:lpstr>Deddf Cydraddoldeb 2010</vt:lpstr>
      <vt:lpstr>PowerPoint Presentation</vt:lpstr>
      <vt:lpstr>ACRh wrthrychol, feirniadol a phlwralaidd</vt:lpstr>
      <vt:lpstr>Dulliau addysgegol o ACRh</vt:lpstr>
      <vt:lpstr>ACRh Wrthrychol</vt:lpstr>
      <vt:lpstr>ACRh feirniadol sy’n canolbwyntio ar ddysgwyr</vt:lpstr>
      <vt:lpstr>ACRh Blwralaidd</vt:lpstr>
      <vt:lpstr>ACRh Blwralaidd</vt:lpstr>
      <vt:lpstr>ACRh Blwralaidd</vt:lpstr>
      <vt:lpstr>Tasg – beth byddech chi'n ei ddweud?</vt:lpstr>
      <vt:lpstr>Cydberthynas Iach a Blaenoriaethau Llywodraeth Cymru</vt:lpstr>
      <vt:lpstr>Creu mannau diogel</vt:lpstr>
      <vt:lpstr>Agweddau addysgegol at ACRh</vt:lpstr>
      <vt:lpstr>Trafod cwestiynau anodd</vt:lpstr>
      <vt:lpstr>Estyn – Yr hyn rydyn ni'n ei arolygu (2024-2030)</vt:lpstr>
      <vt:lpstr>Adnoddau a awgrymir</vt:lpstr>
      <vt:lpstr>Gwersi…</vt:lpstr>
      <vt:lpstr>  Diolch am wrando. Rwy’n hapus i ateb cwestiynau.  </vt:lpstr>
    </vt:vector>
  </TitlesOfParts>
  <Company>City and County of Swansea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lucy.butler</dc:creator>
  <cp:lastModifiedBy>Geraint Lloyd</cp:lastModifiedBy>
  <cp:revision>11</cp:revision>
  <dcterms:created xsi:type="dcterms:W3CDTF">2009-05-11T13:47:40Z</dcterms:created>
  <dcterms:modified xsi:type="dcterms:W3CDTF">2026-02-20T15:10:55Z</dcterms:modified>
</cp:coreProperties>
</file>