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1" r:id="rId1"/>
  </p:sldMasterIdLst>
  <p:notesMasterIdLst>
    <p:notesMasterId r:id="rId66"/>
  </p:notesMasterIdLst>
  <p:handoutMasterIdLst>
    <p:handoutMasterId r:id="rId67"/>
  </p:handoutMasterIdLst>
  <p:sldIdLst>
    <p:sldId id="580" r:id="rId2"/>
    <p:sldId id="514" r:id="rId3"/>
    <p:sldId id="519" r:id="rId4"/>
    <p:sldId id="520" r:id="rId5"/>
    <p:sldId id="521" r:id="rId6"/>
    <p:sldId id="581" r:id="rId7"/>
    <p:sldId id="522" r:id="rId8"/>
    <p:sldId id="523" r:id="rId9"/>
    <p:sldId id="524" r:id="rId10"/>
    <p:sldId id="525" r:id="rId11"/>
    <p:sldId id="526" r:id="rId12"/>
    <p:sldId id="527" r:id="rId13"/>
    <p:sldId id="528" r:id="rId14"/>
    <p:sldId id="529" r:id="rId15"/>
    <p:sldId id="530" r:id="rId16"/>
    <p:sldId id="531" r:id="rId17"/>
    <p:sldId id="532" r:id="rId18"/>
    <p:sldId id="533" r:id="rId19"/>
    <p:sldId id="534" r:id="rId20"/>
    <p:sldId id="535" r:id="rId21"/>
    <p:sldId id="536" r:id="rId22"/>
    <p:sldId id="537" r:id="rId23"/>
    <p:sldId id="538" r:id="rId24"/>
    <p:sldId id="539" r:id="rId25"/>
    <p:sldId id="540" r:id="rId26"/>
    <p:sldId id="541" r:id="rId27"/>
    <p:sldId id="542" r:id="rId28"/>
    <p:sldId id="543" r:id="rId29"/>
    <p:sldId id="544" r:id="rId30"/>
    <p:sldId id="545" r:id="rId31"/>
    <p:sldId id="546" r:id="rId32"/>
    <p:sldId id="547" r:id="rId33"/>
    <p:sldId id="548" r:id="rId34"/>
    <p:sldId id="549" r:id="rId35"/>
    <p:sldId id="550" r:id="rId36"/>
    <p:sldId id="551" r:id="rId37"/>
    <p:sldId id="552" r:id="rId38"/>
    <p:sldId id="553" r:id="rId39"/>
    <p:sldId id="554" r:id="rId40"/>
    <p:sldId id="555" r:id="rId41"/>
    <p:sldId id="556" r:id="rId42"/>
    <p:sldId id="557" r:id="rId43"/>
    <p:sldId id="558" r:id="rId44"/>
    <p:sldId id="559" r:id="rId45"/>
    <p:sldId id="560" r:id="rId46"/>
    <p:sldId id="561" r:id="rId47"/>
    <p:sldId id="562" r:id="rId48"/>
    <p:sldId id="563" r:id="rId49"/>
    <p:sldId id="564" r:id="rId50"/>
    <p:sldId id="565" r:id="rId51"/>
    <p:sldId id="566" r:id="rId52"/>
    <p:sldId id="567" r:id="rId53"/>
    <p:sldId id="568" r:id="rId54"/>
    <p:sldId id="569" r:id="rId55"/>
    <p:sldId id="570" r:id="rId56"/>
    <p:sldId id="571" r:id="rId57"/>
    <p:sldId id="572" r:id="rId58"/>
    <p:sldId id="573" r:id="rId59"/>
    <p:sldId id="574" r:id="rId60"/>
    <p:sldId id="575" r:id="rId61"/>
    <p:sldId id="576" r:id="rId62"/>
    <p:sldId id="577" r:id="rId63"/>
    <p:sldId id="578" r:id="rId64"/>
    <p:sldId id="579" r:id="rId6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5C50"/>
    <a:srgbClr val="354B97"/>
    <a:srgbClr val="B54901"/>
    <a:srgbClr val="295C6C"/>
    <a:srgbClr val="641218"/>
    <a:srgbClr val="2C1A1A"/>
    <a:srgbClr val="71705E"/>
    <a:srgbClr val="3A525D"/>
    <a:srgbClr val="3E7684"/>
    <a:srgbClr val="C925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79" autoAdjust="0"/>
    <p:restoredTop sz="86355" autoAdjust="0"/>
  </p:normalViewPr>
  <p:slideViewPr>
    <p:cSldViewPr snapToGrid="0">
      <p:cViewPr varScale="1">
        <p:scale>
          <a:sx n="92" d="100"/>
          <a:sy n="92" d="100"/>
        </p:scale>
        <p:origin x="532" y="88"/>
      </p:cViewPr>
      <p:guideLst>
        <p:guide orient="horz" pos="2160"/>
        <p:guide pos="2880"/>
      </p:guideLst>
    </p:cSldViewPr>
  </p:slideViewPr>
  <p:outlineViewPr>
    <p:cViewPr>
      <p:scale>
        <a:sx n="33" d="100"/>
        <a:sy n="33" d="100"/>
      </p:scale>
      <p:origin x="0" y="-89544"/>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5" d="100"/>
          <a:sy n="55" d="100"/>
        </p:scale>
        <p:origin x="2016" y="4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F32CDC-6A96-4C79-9ACD-67A700FDCAD9}" type="datetimeFigureOut">
              <a:rPr lang="en-US" smtClean="0"/>
              <a:t>10/20/2020</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98071E-A84A-43E1-82AC-948BA2FE2E97}" type="slidenum">
              <a:rPr lang="en-US" smtClean="0"/>
              <a:t>‹#›</a:t>
            </a:fld>
            <a:endParaRPr lang="en-US" dirty="0"/>
          </a:p>
        </p:txBody>
      </p:sp>
    </p:spTree>
    <p:extLst>
      <p:ext uri="{BB962C8B-B14F-4D97-AF65-F5344CB8AC3E}">
        <p14:creationId xmlns:p14="http://schemas.microsoft.com/office/powerpoint/2010/main" val="6753172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5121"/>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vl1pPr>
          </a:lstStyle>
          <a:p>
            <a:endParaRPr lang="en-US" dirty="0"/>
          </a:p>
        </p:txBody>
      </p:sp>
      <p:sp>
        <p:nvSpPr>
          <p:cNvPr id="63491" name="Rectangle 5122"/>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vl1pPr>
          </a:lstStyle>
          <a:p>
            <a:endParaRPr lang="en-US" dirty="0"/>
          </a:p>
        </p:txBody>
      </p:sp>
      <p:sp>
        <p:nvSpPr>
          <p:cNvPr id="63492" name="Rectangle 5123"/>
          <p:cNvSpPr>
            <a:spLocks noGrp="1" noRot="1" noChangeAspect="1" noChangeArrowheads="1" noTextEdit="1"/>
          </p:cNvSpPr>
          <p:nvPr>
            <p:ph type="sldImg" idx="2"/>
          </p:nvPr>
        </p:nvSpPr>
        <p:spPr bwMode="auto">
          <a:xfrm>
            <a:off x="1143000" y="685800"/>
            <a:ext cx="4572000" cy="3429000"/>
          </a:xfrm>
          <a:prstGeom prst="rect">
            <a:avLst/>
          </a:prstGeom>
          <a:noFill/>
          <a:ln w="9525" algn="ctr">
            <a:solidFill>
              <a:srgbClr val="000000"/>
            </a:solidFill>
            <a:miter lim="800000"/>
            <a:headEnd/>
            <a:tailEnd/>
          </a:ln>
        </p:spPr>
      </p:sp>
      <p:sp>
        <p:nvSpPr>
          <p:cNvPr id="5125" name="Notes Placeholder 5124"/>
          <p:cNvSpPr>
            <a:spLocks noGrp="1" noChangeArrowheads="1"/>
          </p:cNvSpPr>
          <p:nvPr>
            <p:ph type="body" sz="quarter" idx="3"/>
          </p:nvPr>
        </p:nvSpPr>
        <p:spPr bwMode="auto">
          <a:xfrm>
            <a:off x="685800" y="4343400"/>
            <a:ext cx="5486400" cy="4114800"/>
          </a:xfrm>
          <a:prstGeom prst="rect">
            <a:avLst/>
          </a:prstGeom>
          <a:noFill/>
          <a:ln w="9525" cap="flat" cmpd="sng" algn="ctr">
            <a:noFill/>
            <a:prstDash val="solid"/>
            <a:miter lim="800000"/>
            <a:headEnd type="none" w="med" len="med"/>
            <a:tailEnd type="none" w="med" len="me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3494" name="Rectangle 5125"/>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vl1pPr>
          </a:lstStyle>
          <a:p>
            <a:endParaRPr lang="en-US" dirty="0"/>
          </a:p>
        </p:txBody>
      </p:sp>
      <p:sp>
        <p:nvSpPr>
          <p:cNvPr id="5127" name="Slide Number Placeholder 5126"/>
          <p:cNvSpPr>
            <a:spLocks noGrp="1" noChangeArrowheads="1"/>
          </p:cNvSpPr>
          <p:nvPr>
            <p:ph type="sldNum" sz="quarter" idx="5"/>
          </p:nvPr>
        </p:nvSpPr>
        <p:spPr bwMode="auto">
          <a:xfrm>
            <a:off x="3884613" y="8685213"/>
            <a:ext cx="2971800" cy="457200"/>
          </a:xfrm>
          <a:prstGeom prst="rect">
            <a:avLst/>
          </a:prstGeom>
          <a:noFill/>
          <a:ln w="9525" cap="flat" cmpd="sng" algn="ctr">
            <a:noFill/>
            <a:prstDash val="solid"/>
            <a:miter lim="800000"/>
            <a:headEnd type="none" w="med" len="med"/>
            <a:tailEnd type="none" w="med" len="med"/>
          </a:ln>
          <a:effectLst/>
        </p:spPr>
        <p:txBody>
          <a:bodyPr vert="horz" wrap="square" lIns="91440" tIns="45720" rIns="91440" bIns="45720" numCol="1" anchor="b" anchorCtr="0" compatLnSpc="1">
            <a:prstTxWarp prst="textNoShape">
              <a:avLst/>
            </a:prstTxWarp>
          </a:bodyPr>
          <a:lstStyle>
            <a:lvl1pPr algn="r">
              <a:defRPr sz="1200"/>
            </a:lvl1pPr>
          </a:lstStyle>
          <a:p>
            <a:fld id="{FCA16ACA-BEA9-4113-B004-2C9FC464C5F8}" type="slidenum">
              <a:rPr lang="en-US"/>
              <a:pPr/>
              <a:t>‹#›</a:t>
            </a:fld>
            <a:endParaRPr lang="en-US" dirty="0"/>
          </a:p>
        </p:txBody>
      </p:sp>
    </p:spTree>
    <p:extLst>
      <p:ext uri="{BB962C8B-B14F-4D97-AF65-F5344CB8AC3E}">
        <p14:creationId xmlns:p14="http://schemas.microsoft.com/office/powerpoint/2010/main" val="15749348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Many companies are turning to supply chain management for competitive advantage.</a:t>
            </a:r>
          </a:p>
          <a:p>
            <a:pPr marL="171450" indent="-171450" eaLnBrk="1" hangingPunct="1">
              <a:buFont typeface="Arial" panose="020B0604020202020204" pitchFamily="34" charset="0"/>
              <a:buChar char="•"/>
            </a:pPr>
            <a:r>
              <a:rPr lang="en-US" altLang="en-US" dirty="0">
                <a:latin typeface="Arial" panose="020B0604020202020204" pitchFamily="34" charset="0"/>
              </a:rPr>
              <a:t>A company’s </a:t>
            </a:r>
            <a:r>
              <a:rPr lang="en-US" altLang="en-US" b="1" dirty="0">
                <a:latin typeface="Arial" panose="020B0604020202020204" pitchFamily="34" charset="0"/>
              </a:rPr>
              <a:t>supply chain </a:t>
            </a:r>
            <a:r>
              <a:rPr lang="en-US" altLang="en-US" dirty="0">
                <a:latin typeface="Arial" panose="020B0604020202020204" pitchFamily="34" charset="0"/>
              </a:rPr>
              <a:t>includes all of the companies involved in the upstream and downstream flow of products, services, finances, and information, extending from initial suppliers (the point of origin) to the ultimate customer (the point of consumption).</a:t>
            </a:r>
          </a:p>
          <a:p>
            <a:pPr marL="171450" indent="-171450" eaLnBrk="1" hangingPunct="1">
              <a:buFont typeface="Arial" panose="020B0604020202020204" pitchFamily="34" charset="0"/>
              <a:buChar char="•"/>
            </a:pPr>
            <a:r>
              <a:rPr lang="en-US" altLang="en-US" dirty="0">
                <a:latin typeface="Arial" panose="020B0604020202020204" pitchFamily="34" charset="0"/>
              </a:rPr>
              <a:t>Visualizing and exerting control over</a:t>
            </a:r>
            <a:r>
              <a:rPr lang="en-US" altLang="en-US" baseline="0" dirty="0">
                <a:latin typeface="Arial" panose="020B0604020202020204" pitchFamily="34" charset="0"/>
              </a:rPr>
              <a:t> </a:t>
            </a:r>
            <a:r>
              <a:rPr lang="en-US" altLang="en-US" dirty="0">
                <a:latin typeface="Arial" panose="020B0604020202020204" pitchFamily="34" charset="0"/>
              </a:rPr>
              <a:t>the entire supply chain allows managers to</a:t>
            </a:r>
          </a:p>
          <a:p>
            <a:pPr marL="628650" lvl="1" indent="-171450" eaLnBrk="1" hangingPunct="1">
              <a:buFont typeface="Arial" panose="020B0604020202020204" pitchFamily="34" charset="0"/>
              <a:buChar char="•"/>
            </a:pPr>
            <a:r>
              <a:rPr lang="en-US" altLang="en-US" dirty="0">
                <a:latin typeface="Arial" panose="020B0604020202020204" pitchFamily="34" charset="0"/>
              </a:rPr>
              <a:t>balance</a:t>
            </a:r>
            <a:r>
              <a:rPr lang="en-US" altLang="en-US" baseline="0" dirty="0">
                <a:latin typeface="Arial" panose="020B0604020202020204" pitchFamily="34" charset="0"/>
              </a:rPr>
              <a:t> supply and demand needs.</a:t>
            </a:r>
          </a:p>
          <a:p>
            <a:pPr marL="628650" lvl="1" indent="-171450" eaLnBrk="1" hangingPunct="1">
              <a:buFont typeface="Arial" panose="020B0604020202020204" pitchFamily="34" charset="0"/>
              <a:buChar char="•"/>
            </a:pPr>
            <a:r>
              <a:rPr lang="en-US" altLang="en-US" dirty="0">
                <a:latin typeface="Arial" panose="020B0604020202020204" pitchFamily="34" charset="0"/>
              </a:rPr>
              <a:t>maximize strengths.</a:t>
            </a:r>
          </a:p>
          <a:p>
            <a:pPr marL="628650" lvl="1" indent="-171450" eaLnBrk="1" hangingPunct="1">
              <a:buFont typeface="Arial" panose="020B0604020202020204" pitchFamily="34" charset="0"/>
              <a:buChar char="•"/>
            </a:pPr>
            <a:r>
              <a:rPr lang="en-US" altLang="en-US" dirty="0">
                <a:latin typeface="Arial" panose="020B0604020202020204" pitchFamily="34" charset="0"/>
              </a:rPr>
              <a:t>increase</a:t>
            </a:r>
            <a:r>
              <a:rPr lang="en-US" altLang="en-US" baseline="0" dirty="0">
                <a:latin typeface="Arial" panose="020B0604020202020204" pitchFamily="34" charset="0"/>
              </a:rPr>
              <a:t> </a:t>
            </a:r>
            <a:r>
              <a:rPr lang="en-US" altLang="en-US" dirty="0">
                <a:latin typeface="Arial" panose="020B0604020202020204" pitchFamily="34" charset="0"/>
              </a:rPr>
              <a:t>efficiencies at each level of the process.</a:t>
            </a:r>
          </a:p>
          <a:p>
            <a:pPr marL="171450" indent="-171450" eaLnBrk="1" hangingPunct="1">
              <a:buFont typeface="Arial" panose="020B0604020202020204" pitchFamily="34" charset="0"/>
              <a:buChar char="•"/>
            </a:pPr>
            <a:r>
              <a:rPr lang="en-US" altLang="en-US" dirty="0">
                <a:latin typeface="Arial" panose="020B0604020202020204" pitchFamily="34" charset="0"/>
              </a:rPr>
              <a:t>Understanding and integrating supply and demand-related information at every level enables supply chain managers to optimize their decisions, reduce waste, and respond quickly to sudden changes in supply and</a:t>
            </a:r>
            <a:r>
              <a:rPr lang="en-US" altLang="en-US" baseline="0" dirty="0">
                <a:latin typeface="Arial" panose="020B0604020202020204" pitchFamily="34" charset="0"/>
              </a:rPr>
              <a:t> demand</a:t>
            </a:r>
            <a:r>
              <a:rPr lang="en-US" altLang="en-US" dirty="0">
                <a:latin typeface="Arial" panose="020B0604020202020204" pitchFamily="34" charset="0"/>
              </a:rPr>
              <a:t>.</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a:t>
            </a:fld>
            <a:endParaRPr lang="en-US" dirty="0"/>
          </a:p>
        </p:txBody>
      </p:sp>
    </p:spTree>
    <p:extLst>
      <p:ext uri="{BB962C8B-B14F-4D97-AF65-F5344CB8AC3E}">
        <p14:creationId xmlns:p14="http://schemas.microsoft.com/office/powerpoint/2010/main" val="3370092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Many companies are turning to supply chain management for competitive advantage.</a:t>
            </a:r>
          </a:p>
          <a:p>
            <a:pPr marL="171450" indent="-171450" eaLnBrk="1" hangingPunct="1">
              <a:buFont typeface="Arial" panose="020B0604020202020204" pitchFamily="34" charset="0"/>
              <a:buChar char="•"/>
            </a:pPr>
            <a:r>
              <a:rPr lang="en-US" altLang="en-US" dirty="0">
                <a:latin typeface="Arial" panose="020B0604020202020204" pitchFamily="34" charset="0"/>
              </a:rPr>
              <a:t>A company’s </a:t>
            </a:r>
            <a:r>
              <a:rPr lang="en-US" altLang="en-US" b="1" dirty="0">
                <a:latin typeface="Arial" panose="020B0604020202020204" pitchFamily="34" charset="0"/>
              </a:rPr>
              <a:t>supply chain </a:t>
            </a:r>
            <a:r>
              <a:rPr lang="en-US" altLang="en-US" dirty="0">
                <a:latin typeface="Arial" panose="020B0604020202020204" pitchFamily="34" charset="0"/>
              </a:rPr>
              <a:t>includes all of the companies involved in the upstream and downstream flow of products, services, finances, and information, extending from initial suppliers (the point of origin) to the ultimate customer (the point of consumption).</a:t>
            </a:r>
          </a:p>
          <a:p>
            <a:pPr marL="171450" indent="-171450" eaLnBrk="1" hangingPunct="1">
              <a:buFont typeface="Arial" panose="020B0604020202020204" pitchFamily="34" charset="0"/>
              <a:buChar char="•"/>
            </a:pPr>
            <a:r>
              <a:rPr lang="en-US" altLang="en-US" dirty="0">
                <a:latin typeface="Arial" panose="020B0604020202020204" pitchFamily="34" charset="0"/>
              </a:rPr>
              <a:t>Visualizing and exerting control over</a:t>
            </a:r>
            <a:r>
              <a:rPr lang="en-US" altLang="en-US" baseline="0" dirty="0">
                <a:latin typeface="Arial" panose="020B0604020202020204" pitchFamily="34" charset="0"/>
              </a:rPr>
              <a:t> </a:t>
            </a:r>
            <a:r>
              <a:rPr lang="en-US" altLang="en-US" dirty="0">
                <a:latin typeface="Arial" panose="020B0604020202020204" pitchFamily="34" charset="0"/>
              </a:rPr>
              <a:t>the entire supply chain allows managers to</a:t>
            </a:r>
          </a:p>
          <a:p>
            <a:pPr marL="628650" lvl="1" indent="-171450" eaLnBrk="1" hangingPunct="1">
              <a:buFont typeface="Arial" panose="020B0604020202020204" pitchFamily="34" charset="0"/>
              <a:buChar char="•"/>
            </a:pPr>
            <a:r>
              <a:rPr lang="en-US" altLang="en-US" dirty="0">
                <a:latin typeface="Arial" panose="020B0604020202020204" pitchFamily="34" charset="0"/>
              </a:rPr>
              <a:t>balance</a:t>
            </a:r>
            <a:r>
              <a:rPr lang="en-US" altLang="en-US" baseline="0" dirty="0">
                <a:latin typeface="Arial" panose="020B0604020202020204" pitchFamily="34" charset="0"/>
              </a:rPr>
              <a:t> supply and demand needs.</a:t>
            </a:r>
          </a:p>
          <a:p>
            <a:pPr marL="628650" lvl="1" indent="-171450" eaLnBrk="1" hangingPunct="1">
              <a:buFont typeface="Arial" panose="020B0604020202020204" pitchFamily="34" charset="0"/>
              <a:buChar char="•"/>
            </a:pPr>
            <a:r>
              <a:rPr lang="en-US" altLang="en-US" dirty="0">
                <a:latin typeface="Arial" panose="020B0604020202020204" pitchFamily="34" charset="0"/>
              </a:rPr>
              <a:t>maximize strengths.</a:t>
            </a:r>
          </a:p>
          <a:p>
            <a:pPr marL="628650" lvl="1" indent="-171450" eaLnBrk="1" hangingPunct="1">
              <a:buFont typeface="Arial" panose="020B0604020202020204" pitchFamily="34" charset="0"/>
              <a:buChar char="•"/>
            </a:pPr>
            <a:r>
              <a:rPr lang="en-US" altLang="en-US" dirty="0">
                <a:latin typeface="Arial" panose="020B0604020202020204" pitchFamily="34" charset="0"/>
              </a:rPr>
              <a:t>increase</a:t>
            </a:r>
            <a:r>
              <a:rPr lang="en-US" altLang="en-US" baseline="0" dirty="0">
                <a:latin typeface="Arial" panose="020B0604020202020204" pitchFamily="34" charset="0"/>
              </a:rPr>
              <a:t> </a:t>
            </a:r>
            <a:r>
              <a:rPr lang="en-US" altLang="en-US" dirty="0">
                <a:latin typeface="Arial" panose="020B0604020202020204" pitchFamily="34" charset="0"/>
              </a:rPr>
              <a:t>efficiencies at each level of the process.</a:t>
            </a:r>
          </a:p>
          <a:p>
            <a:pPr marL="171450" indent="-171450" eaLnBrk="1" hangingPunct="1">
              <a:buFont typeface="Arial" panose="020B0604020202020204" pitchFamily="34" charset="0"/>
              <a:buChar char="•"/>
            </a:pPr>
            <a:r>
              <a:rPr lang="en-US" altLang="en-US" dirty="0">
                <a:latin typeface="Arial" panose="020B0604020202020204" pitchFamily="34" charset="0"/>
              </a:rPr>
              <a:t>Understanding and integrating supply and demand-related information at every level enables supply chain managers to optimize their decisions, reduce waste, and respond quickly to sudden changes in supply and</a:t>
            </a:r>
            <a:r>
              <a:rPr lang="en-US" altLang="en-US" baseline="0" dirty="0">
                <a:latin typeface="Arial" panose="020B0604020202020204" pitchFamily="34" charset="0"/>
              </a:rPr>
              <a:t> demand</a:t>
            </a:r>
            <a:r>
              <a:rPr lang="en-US" altLang="en-US" dirty="0">
                <a:latin typeface="Arial" panose="020B0604020202020204" pitchFamily="34" charset="0"/>
              </a:rPr>
              <a:t>.</a:t>
            </a:r>
          </a:p>
        </p:txBody>
      </p:sp>
      <p:sp>
        <p:nvSpPr>
          <p:cNvPr id="4" name="Slide Number Placeholder 3"/>
          <p:cNvSpPr>
            <a:spLocks noGrp="1"/>
          </p:cNvSpPr>
          <p:nvPr>
            <p:ph type="sldNum" sz="quarter" idx="10"/>
          </p:nvPr>
        </p:nvSpPr>
        <p:spPr/>
        <p:txBody>
          <a:bodyPr/>
          <a:lstStyle/>
          <a:p>
            <a:fld id="{FCA16ACA-BEA9-4113-B004-2C9FC464C5F8}" type="slidenum">
              <a:rPr lang="en-US" smtClean="0"/>
              <a:pPr/>
              <a:t>6</a:t>
            </a:fld>
            <a:endParaRPr lang="en-US" dirty="0"/>
          </a:p>
        </p:txBody>
      </p:sp>
    </p:spTree>
    <p:extLst>
      <p:ext uri="{BB962C8B-B14F-4D97-AF65-F5344CB8AC3E}">
        <p14:creationId xmlns:p14="http://schemas.microsoft.com/office/powerpoint/2010/main" val="4013077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latin typeface="Arial" panose="020B0604020202020204" pitchFamily="34" charset="0"/>
              </a:rPr>
              <a:t>In a world-class supply chain, the customer may not know where the business activities of one firm or business unit end and where those of another begin—each actor</a:t>
            </a:r>
            <a:r>
              <a:rPr lang="en-US" altLang="en-US" baseline="0" dirty="0">
                <a:latin typeface="Arial" panose="020B0604020202020204" pitchFamily="34" charset="0"/>
              </a:rPr>
              <a:t> keeps their own interests in mind, but all </a:t>
            </a:r>
            <a:r>
              <a:rPr lang="en-US" altLang="en-US" dirty="0">
                <a:latin typeface="Arial" panose="020B0604020202020204" pitchFamily="34" charset="0"/>
              </a:rPr>
              <a:t>appear to be reading from the same script,</a:t>
            </a:r>
            <a:r>
              <a:rPr lang="en-US" altLang="en-US" baseline="0" dirty="0">
                <a:latin typeface="Arial" panose="020B0604020202020204" pitchFamily="34" charset="0"/>
              </a:rPr>
              <a:t> and from time to time, each makes sacrifices that benefit the performance of the system as a whole.</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9</a:t>
            </a:fld>
            <a:endParaRPr lang="en-US" dirty="0"/>
          </a:p>
        </p:txBody>
      </p:sp>
    </p:spTree>
    <p:extLst>
      <p:ext uri="{BB962C8B-B14F-4D97-AF65-F5344CB8AC3E}">
        <p14:creationId xmlns:p14="http://schemas.microsoft.com/office/powerpoint/2010/main" val="122478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In short, companies operating under a DSI philosophy are better at their business, because all of the different divisions within the company “play from the same sheet of music.”</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11</a:t>
            </a:fld>
            <a:endParaRPr lang="en-US" dirty="0"/>
          </a:p>
        </p:txBody>
      </p:sp>
    </p:spTree>
    <p:extLst>
      <p:ext uri="{BB962C8B-B14F-4D97-AF65-F5344CB8AC3E}">
        <p14:creationId xmlns:p14="http://schemas.microsoft.com/office/powerpoint/2010/main" val="2672930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latin typeface="Arial" panose="020B0604020202020204" pitchFamily="34" charset="0"/>
              </a:rPr>
              <a:t>Highly integrated supply chains (those that are successful in achieving many or all of these types of integration) have been shown to be better at satisfying customers, managing costs, delivering high-quality products, enhancing productivity, and utilizing company or business unit assets, all of which translate into greater profitability for the firms and their partners working together in the supply chain.</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12</a:t>
            </a:fld>
            <a:endParaRPr lang="en-US" dirty="0"/>
          </a:p>
        </p:txBody>
      </p:sp>
    </p:spTree>
    <p:extLst>
      <p:ext uri="{BB962C8B-B14F-4D97-AF65-F5344CB8AC3E}">
        <p14:creationId xmlns:p14="http://schemas.microsoft.com/office/powerpoint/2010/main" val="3400033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Business processes are composed of bundles of interconnected activities that stretch across firms in the supply chain.</a:t>
            </a:r>
          </a:p>
          <a:p>
            <a:pPr marL="171450" indent="-171450">
              <a:buFont typeface="Arial" panose="020B0604020202020204" pitchFamily="34" charset="0"/>
              <a:buChar char="•"/>
              <a:defRPr/>
            </a:pPr>
            <a:r>
              <a:rPr lang="en-US" dirty="0"/>
              <a:t>There are eight critical business processes on which supply chain managers must focus. They are listed on this slide.</a:t>
            </a:r>
            <a:endParaRPr lang="en-US" b="1"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16</a:t>
            </a:fld>
            <a:endParaRPr lang="en-US" dirty="0"/>
          </a:p>
        </p:txBody>
      </p:sp>
    </p:spTree>
    <p:extLst>
      <p:ext uri="{BB962C8B-B14F-4D97-AF65-F5344CB8AC3E}">
        <p14:creationId xmlns:p14="http://schemas.microsoft.com/office/powerpoint/2010/main" val="1768116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The CRM process provides a set of comprehensive principles for the initiation and maintenance of customer relationships and is often carried out with the assistance of specialized CRM computer software.</a:t>
            </a:r>
          </a:p>
        </p:txBody>
      </p:sp>
      <p:sp>
        <p:nvSpPr>
          <p:cNvPr id="4" name="Slide Number Placeholder 3"/>
          <p:cNvSpPr>
            <a:spLocks noGrp="1"/>
          </p:cNvSpPr>
          <p:nvPr>
            <p:ph type="sldNum" sz="quarter" idx="10"/>
          </p:nvPr>
        </p:nvSpPr>
        <p:spPr/>
        <p:txBody>
          <a:bodyPr/>
          <a:lstStyle/>
          <a:p>
            <a:fld id="{FCA16ACA-BEA9-4113-B004-2C9FC464C5F8}" type="slidenum">
              <a:rPr lang="en-US" smtClean="0"/>
              <a:pPr/>
              <a:t>17</a:t>
            </a:fld>
            <a:endParaRPr lang="en-US" dirty="0"/>
          </a:p>
        </p:txBody>
      </p:sp>
    </p:spTree>
    <p:extLst>
      <p:ext uri="{BB962C8B-B14F-4D97-AF65-F5344CB8AC3E}">
        <p14:creationId xmlns:p14="http://schemas.microsoft.com/office/powerpoint/2010/main" val="40249557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Demand management seeks to minimize the costs of serving multiple types of customers who have variable wants and needs.</a:t>
            </a:r>
          </a:p>
          <a:p>
            <a:pPr marL="171450" indent="-171450" eaLnBrk="1" hangingPunct="1">
              <a:buFont typeface="Arial" panose="020B0604020202020204" pitchFamily="34" charset="0"/>
              <a:buChar char="•"/>
            </a:pPr>
            <a:r>
              <a:rPr lang="en-US" altLang="en-US" dirty="0">
                <a:latin typeface="Arial" panose="020B0604020202020204" pitchFamily="34" charset="0"/>
              </a:rPr>
              <a:t>It is very difficult to predict exactly what items and quantities customers will buy prior to purchase.</a:t>
            </a:r>
          </a:p>
          <a:p>
            <a:pPr marL="171450" marR="0" lvl="2"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1" dirty="0">
                <a:solidFill>
                  <a:srgbClr val="00B050"/>
                </a:solidFill>
              </a:rPr>
              <a:t>Sales and operations planning (S&amp;OP)</a:t>
            </a:r>
            <a:r>
              <a:rPr lang="en-US" b="0" dirty="0">
                <a:solidFill>
                  <a:srgbClr val="00B050"/>
                </a:solidFill>
              </a:rPr>
              <a:t>: </a:t>
            </a:r>
            <a:r>
              <a:rPr lang="en-US" dirty="0">
                <a:solidFill>
                  <a:srgbClr val="00B050"/>
                </a:solidFill>
              </a:rPr>
              <a:t>Method companies use to align production with demand by merging tactical and strategic planning methods across functional areas</a:t>
            </a:r>
            <a:r>
              <a:rPr lang="en-US" b="0" baseline="0" dirty="0">
                <a:solidFill>
                  <a:schemeClr val="tx1"/>
                </a:solidFill>
                <a:latin typeface="Arial" panose="020B0604020202020204" pitchFamily="34" charset="0"/>
              </a:rPr>
              <a:t> of the business</a:t>
            </a:r>
            <a:endParaRPr lang="en-US" dirty="0">
              <a:solidFill>
                <a:srgbClr val="00B050"/>
              </a:solidFill>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19</a:t>
            </a:fld>
            <a:endParaRPr lang="en-US" dirty="0"/>
          </a:p>
        </p:txBody>
      </p:sp>
    </p:spTree>
    <p:extLst>
      <p:ext uri="{BB962C8B-B14F-4D97-AF65-F5344CB8AC3E}">
        <p14:creationId xmlns:p14="http://schemas.microsoft.com/office/powerpoint/2010/main" val="503254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One of the most fundamental processes in supply chain management is the order fulfillment process, which involves generating, filling, delivering, and providing on-the-spot service for customer orders.</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1" dirty="0"/>
              <a:t>Order cycle time</a:t>
            </a:r>
            <a:r>
              <a:rPr lang="en-US" dirty="0"/>
              <a:t>: Time delay between the placement of a customer’s order and its receipt</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20</a:t>
            </a:fld>
            <a:endParaRPr lang="en-US" dirty="0"/>
          </a:p>
        </p:txBody>
      </p:sp>
    </p:spTree>
    <p:extLst>
      <p:ext uri="{BB962C8B-B14F-4D97-AF65-F5344CB8AC3E}">
        <p14:creationId xmlns:p14="http://schemas.microsoft.com/office/powerpoint/2010/main" val="857595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Overall manufacturing output is measured in terms of quality, delivery speed, and flexibility, all of which tie to profitability.</a:t>
            </a:r>
          </a:p>
          <a:p>
            <a:pPr marL="171450" indent="-171450" eaLnBrk="1" hangingPunct="1">
              <a:buFont typeface="Arial" panose="020B0604020202020204" pitchFamily="34" charset="0"/>
              <a:buChar char="•"/>
            </a:pPr>
            <a:r>
              <a:rPr lang="en-US" altLang="en-US" dirty="0">
                <a:latin typeface="Arial" panose="020B0604020202020204" pitchFamily="34" charset="0"/>
              </a:rPr>
              <a:t>Depending on the product, supply chain managers may choose between a lean or agile supply chain strategy.</a:t>
            </a:r>
          </a:p>
          <a:p>
            <a:pPr marL="628650" lvl="1" indent="-171450" eaLnBrk="1" hangingPunct="1">
              <a:buFont typeface="Arial" panose="020B0604020202020204" pitchFamily="34" charset="0"/>
              <a:buChar char="•"/>
            </a:pPr>
            <a:r>
              <a:rPr lang="en-US" altLang="en-US" dirty="0">
                <a:latin typeface="Arial" panose="020B0604020202020204" pitchFamily="34" charset="0"/>
              </a:rPr>
              <a:t>In a lean supply</a:t>
            </a:r>
            <a:r>
              <a:rPr lang="en-US" altLang="en-US" baseline="0" dirty="0">
                <a:latin typeface="Arial" panose="020B0604020202020204" pitchFamily="34" charset="0"/>
              </a:rPr>
              <a:t> chain, products are built before demand occurs, but managers attempt to reduce as much waste as possible.</a:t>
            </a:r>
            <a:endParaRPr lang="en-US" altLang="en-US" dirty="0">
              <a:latin typeface="Arial" panose="020B0604020202020204" pitchFamily="34" charset="0"/>
            </a:endParaRPr>
          </a:p>
          <a:p>
            <a:pPr marL="6286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dirty="0"/>
              <a:t>Agile supply chains prioritize customer responsiveness more than waste reduction. They </a:t>
            </a:r>
            <a:r>
              <a:rPr lang="en-US" altLang="en-US" dirty="0">
                <a:latin typeface="Arial" panose="020B0604020202020204" pitchFamily="34" charset="0"/>
              </a:rPr>
              <a:t>wait for demand to occur and use communication</a:t>
            </a:r>
            <a:r>
              <a:rPr lang="en-US" altLang="en-US" baseline="0" dirty="0">
                <a:latin typeface="Arial" panose="020B0604020202020204" pitchFamily="34" charset="0"/>
              </a:rPr>
              <a:t> and flexibility to fill that demand quickly.</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21</a:t>
            </a:fld>
            <a:endParaRPr lang="en-US" dirty="0"/>
          </a:p>
        </p:txBody>
      </p:sp>
    </p:spTree>
    <p:extLst>
      <p:ext uri="{BB962C8B-B14F-4D97-AF65-F5344CB8AC3E}">
        <p14:creationId xmlns:p14="http://schemas.microsoft.com/office/powerpoint/2010/main" val="3894541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The management of supplier relationships is a key step toward ensuring that firms’ manufacturing resources are utilized</a:t>
            </a:r>
            <a:r>
              <a:rPr lang="en-US" altLang="en-US" baseline="0" dirty="0">
                <a:latin typeface="Arial" panose="020B0604020202020204" pitchFamily="34" charset="0"/>
              </a:rPr>
              <a:t> to their maximum potential. It is clear, then,</a:t>
            </a:r>
            <a:r>
              <a:rPr lang="en-US" altLang="en-US" dirty="0">
                <a:latin typeface="Arial" panose="020B0604020202020204" pitchFamily="34" charset="0"/>
              </a:rPr>
              <a:t> that the supplier relationship management process has a direct impact on each supply chain member’s bottom-line financial performance.</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22</a:t>
            </a:fld>
            <a:endParaRPr lang="en-US" dirty="0"/>
          </a:p>
        </p:txBody>
      </p:sp>
    </p:spTree>
    <p:extLst>
      <p:ext uri="{BB962C8B-B14F-4D97-AF65-F5344CB8AC3E}">
        <p14:creationId xmlns:p14="http://schemas.microsoft.com/office/powerpoint/2010/main" val="2772687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A</a:t>
            </a:r>
            <a:r>
              <a:rPr lang="en-US" altLang="en-US" baseline="0" dirty="0">
                <a:latin typeface="Arial" panose="020B0604020202020204" pitchFamily="34" charset="0"/>
              </a:rPr>
              <a:t> mul</a:t>
            </a:r>
            <a:r>
              <a:rPr lang="en-US" altLang="en-US" dirty="0">
                <a:latin typeface="Arial" panose="020B0604020202020204" pitchFamily="34" charset="0"/>
              </a:rPr>
              <a:t>ti-company collaboration is used to</a:t>
            </a:r>
            <a:r>
              <a:rPr lang="en-US" altLang="en-US" baseline="0" dirty="0">
                <a:latin typeface="Arial" panose="020B0604020202020204" pitchFamily="34" charset="0"/>
              </a:rPr>
              <a:t> execute </a:t>
            </a:r>
            <a:r>
              <a:rPr lang="en-US" altLang="en-US" dirty="0">
                <a:latin typeface="Arial" panose="020B0604020202020204" pitchFamily="34" charset="0"/>
              </a:rPr>
              <a:t>new-product development, testing, and launch, among other</a:t>
            </a:r>
            <a:r>
              <a:rPr lang="en-US" altLang="en-US" baseline="0" dirty="0">
                <a:latin typeface="Arial" panose="020B0604020202020204" pitchFamily="34" charset="0"/>
              </a:rPr>
              <a:t> activities.</a:t>
            </a:r>
            <a:endParaRPr lang="en-US" altLang="en-US" dirty="0">
              <a:latin typeface="Arial" panose="020B0604020202020204" pitchFamily="34" charset="0"/>
            </a:endParaRPr>
          </a:p>
          <a:p>
            <a:pPr marL="171450" indent="-171450" eaLnBrk="1" hangingPunct="1">
              <a:buFont typeface="Arial" panose="020B0604020202020204" pitchFamily="34" charset="0"/>
              <a:buChar char="•"/>
            </a:pPr>
            <a:r>
              <a:rPr lang="en-US" altLang="en-US" dirty="0">
                <a:latin typeface="Arial" panose="020B0604020202020204" pitchFamily="34" charset="0"/>
              </a:rPr>
              <a:t>Designing a new product with the help of suppliers and customers can enable a company to introduce features and cost-cutting measures into final products.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23</a:t>
            </a:fld>
            <a:endParaRPr lang="en-US" dirty="0"/>
          </a:p>
        </p:txBody>
      </p:sp>
    </p:spTree>
    <p:extLst>
      <p:ext uri="{BB962C8B-B14F-4D97-AF65-F5344CB8AC3E}">
        <p14:creationId xmlns:p14="http://schemas.microsoft.com/office/powerpoint/2010/main" val="3192050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latin typeface="Arial" panose="020B0604020202020204" pitchFamily="34" charset="0"/>
              </a:rPr>
              <a:t>In addition to the value of managing returns from a pure asset-recovery perspective, many firms are discovering that returns management also creates additional marketing and customer service touch points that can be leveraged for added customer value above and beyond normal sales and promotion-driven encounters.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24</a:t>
            </a:fld>
            <a:endParaRPr lang="en-US" dirty="0"/>
          </a:p>
        </p:txBody>
      </p:sp>
    </p:spTree>
    <p:extLst>
      <p:ext uri="{BB962C8B-B14F-4D97-AF65-F5344CB8AC3E}">
        <p14:creationId xmlns:p14="http://schemas.microsoft.com/office/powerpoint/2010/main" val="26086109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In response to the need for firms to both reduce costs and act as leaders in protecting the natural environment, many are adopting sustainable supply chain management principles as a key part of their supply chain strategy.</a:t>
            </a:r>
          </a:p>
          <a:p>
            <a:pPr marL="171450" indent="-171450">
              <a:buFont typeface="Arial" panose="020B0604020202020204" pitchFamily="34" charset="0"/>
              <a:buChar char="•"/>
              <a:defRPr/>
            </a:pPr>
            <a:r>
              <a:rPr lang="en-US" dirty="0"/>
              <a:t>By enacting sustainable supply chain management principles, companies can simultaneously generate cost savings, protect the Earth’s natural resources, and ensure that socially responsible business practices are enacted.</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26</a:t>
            </a:fld>
            <a:endParaRPr lang="en-US" dirty="0"/>
          </a:p>
        </p:txBody>
      </p:sp>
    </p:spTree>
    <p:extLst>
      <p:ext uri="{BB962C8B-B14F-4D97-AF65-F5344CB8AC3E}">
        <p14:creationId xmlns:p14="http://schemas.microsoft.com/office/powerpoint/2010/main" val="3286835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b="1" dirty="0">
                <a:latin typeface="Arial" panose="020B0604020202020204" pitchFamily="34" charset="0"/>
              </a:rPr>
              <a:t>Outsourcing</a:t>
            </a:r>
            <a:r>
              <a:rPr lang="en-US" altLang="en-US" dirty="0">
                <a:latin typeface="Arial" panose="020B0604020202020204" pitchFamily="34" charset="0"/>
              </a:rPr>
              <a:t>, or </a:t>
            </a:r>
            <a:r>
              <a:rPr lang="en-US" altLang="en-US" b="1" dirty="0">
                <a:latin typeface="Arial" panose="020B0604020202020204" pitchFamily="34" charset="0"/>
              </a:rPr>
              <a:t>contract logistics</a:t>
            </a:r>
            <a:r>
              <a:rPr lang="en-US" altLang="en-US" dirty="0">
                <a:latin typeface="Arial" panose="020B0604020202020204" pitchFamily="34" charset="0"/>
              </a:rPr>
              <a:t>, is a rapidly growing initiative in which a manufacturer or supplier turns over an entire logistical function (often buying and managing transportation, warehousing, and/or light postponed manufacturing) to an independent </a:t>
            </a:r>
            <a:r>
              <a:rPr lang="en-US" altLang="en-US" b="1" dirty="0">
                <a:latin typeface="Arial" panose="020B0604020202020204" pitchFamily="34" charset="0"/>
              </a:rPr>
              <a:t>third-party logistics company (3PL)</a:t>
            </a:r>
            <a:r>
              <a:rPr lang="en-US" altLang="en-US" dirty="0">
                <a:latin typeface="Arial" panose="020B0604020202020204" pitchFamily="34" charset="0"/>
              </a:rPr>
              <a:t>.</a:t>
            </a:r>
          </a:p>
          <a:p>
            <a:pPr marL="171450" indent="-171450" eaLnBrk="1" hangingPunct="1">
              <a:buFont typeface="Arial" panose="020B0604020202020204" pitchFamily="34" charset="0"/>
              <a:buChar char="•"/>
            </a:pPr>
            <a:r>
              <a:rPr lang="en-US" sz="1200" b="0" i="0" u="none" strike="noStrike" kern="1200" baseline="0" dirty="0">
                <a:solidFill>
                  <a:schemeClr val="tx1"/>
                </a:solidFill>
                <a:latin typeface="Arial" charset="0"/>
                <a:ea typeface="+mn-ea"/>
                <a:cs typeface="+mn-cs"/>
              </a:rPr>
              <a:t>Since many </a:t>
            </a:r>
            <a:r>
              <a:rPr lang="en-IN" sz="1200" b="0" i="0" u="none" strike="noStrike" kern="1200" baseline="0" dirty="0">
                <a:solidFill>
                  <a:schemeClr val="tx1"/>
                </a:solidFill>
                <a:latin typeface="Arial" charset="0"/>
                <a:ea typeface="+mn-ea"/>
                <a:cs typeface="+mn-cs"/>
              </a:rPr>
              <a:t>firms do not view order </a:t>
            </a:r>
            <a:r>
              <a:rPr lang="en-US" sz="1200" b="0" i="0" u="none" strike="noStrike" kern="1200" baseline="0" noProof="0" dirty="0">
                <a:solidFill>
                  <a:schemeClr val="tx1"/>
                </a:solidFill>
                <a:latin typeface="Arial" charset="0"/>
                <a:ea typeface="+mn-ea"/>
                <a:cs typeface="+mn-cs"/>
              </a:rPr>
              <a:t>fulfillment</a:t>
            </a:r>
            <a:r>
              <a:rPr lang="en-IN" sz="1200" b="0" i="0" u="none" strike="noStrike" kern="1200" baseline="0" dirty="0">
                <a:solidFill>
                  <a:schemeClr val="tx1"/>
                </a:solidFill>
                <a:latin typeface="Arial" charset="0"/>
                <a:ea typeface="+mn-ea"/>
                <a:cs typeface="+mn-cs"/>
              </a:rPr>
              <a:t> as a core competency (versus, for example, product development or marketing), they often outsource this function to a 3PL that specializes in the order fulfillment process.</a:t>
            </a:r>
            <a:endParaRPr lang="en-US" altLang="en-US" dirty="0">
              <a:latin typeface="Arial" panose="020B0604020202020204" pitchFamily="34" charset="0"/>
            </a:endParaRPr>
          </a:p>
          <a:p>
            <a:pPr marL="171450" indent="-171450" eaLnBrk="1" hangingPunct="1">
              <a:buFont typeface="Arial" panose="020B0604020202020204" pitchFamily="34" charset="0"/>
              <a:buChar char="•"/>
            </a:pPr>
            <a:r>
              <a:rPr lang="en-US" altLang="en-US" b="1" dirty="0">
                <a:latin typeface="Arial" panose="020B0604020202020204" pitchFamily="34" charset="0"/>
              </a:rPr>
              <a:t>Fourth-party logistics companies (4PLs)</a:t>
            </a:r>
            <a:r>
              <a:rPr lang="en-US" altLang="en-US" dirty="0">
                <a:latin typeface="Arial" panose="020B0604020202020204" pitchFamily="34" charset="0"/>
              </a:rPr>
              <a:t> or </a:t>
            </a:r>
            <a:r>
              <a:rPr lang="en-US" altLang="en-US" b="1" dirty="0">
                <a:latin typeface="Arial" panose="020B0604020202020204" pitchFamily="34" charset="0"/>
              </a:rPr>
              <a:t>logistics integrators</a:t>
            </a:r>
            <a:r>
              <a:rPr lang="en-US" altLang="en-US" dirty="0">
                <a:latin typeface="Arial" panose="020B0604020202020204" pitchFamily="34" charset="0"/>
              </a:rPr>
              <a:t> create and manage entire solutions for getting products where they need to be, when they need to be there.</a:t>
            </a:r>
          </a:p>
          <a:p>
            <a:pPr marL="171450" indent="-171450" eaLnBrk="1" hangingPunct="1">
              <a:buFont typeface="Arial" panose="020B0604020202020204" pitchFamily="34" charset="0"/>
              <a:buChar char="•"/>
            </a:pPr>
            <a:r>
              <a:rPr lang="en-US" altLang="en-US" dirty="0">
                <a:latin typeface="Arial" panose="020B0604020202020204" pitchFamily="34" charset="0"/>
              </a:rPr>
              <a:t>American companies have been </a:t>
            </a:r>
            <a:r>
              <a:rPr lang="en-US" altLang="en-US" b="1" dirty="0">
                <a:latin typeface="Arial" panose="020B0604020202020204" pitchFamily="34" charset="0"/>
              </a:rPr>
              <a:t>offshoring</a:t>
            </a:r>
            <a:r>
              <a:rPr lang="en-US" altLang="en-US" dirty="0">
                <a:latin typeface="Arial" panose="020B0604020202020204" pitchFamily="34" charset="0"/>
              </a:rPr>
              <a:t>, or outsourcing logistics, to service providers located in countries with lower labor costs, such as Vietnam or Bangladesh. </a:t>
            </a:r>
          </a:p>
          <a:p>
            <a:pPr marL="171450" indent="-171450" eaLnBrk="1" hangingPunct="1">
              <a:buFont typeface="Arial" panose="020B0604020202020204" pitchFamily="34" charset="0"/>
              <a:buChar char="•"/>
            </a:pPr>
            <a:r>
              <a:rPr lang="en-US" altLang="en-US" b="1" dirty="0">
                <a:latin typeface="Arial" panose="020B0604020202020204" pitchFamily="34" charset="0"/>
              </a:rPr>
              <a:t>Nearshoring</a:t>
            </a:r>
            <a:r>
              <a:rPr lang="en-US" altLang="en-US" dirty="0">
                <a:latin typeface="Arial" panose="020B0604020202020204" pitchFamily="34" charset="0"/>
              </a:rPr>
              <a:t> to locations such as Mexico or the Caribbean nations ensures low costs while reducing supply chain risk.</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28</a:t>
            </a:fld>
            <a:endParaRPr lang="en-US" dirty="0"/>
          </a:p>
        </p:txBody>
      </p:sp>
    </p:spTree>
    <p:extLst>
      <p:ext uri="{BB962C8B-B14F-4D97-AF65-F5344CB8AC3E}">
        <p14:creationId xmlns:p14="http://schemas.microsoft.com/office/powerpoint/2010/main" val="262106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ltLang="en-US" dirty="0">
                <a:latin typeface="Arial" panose="020B0604020202020204" pitchFamily="34" charset="0"/>
              </a:rPr>
              <a:t>It is often assumed that industries and governments work poorly together (or in fact work against one another) when problems common to both emerge.</a:t>
            </a:r>
          </a:p>
          <a:p>
            <a:pPr marL="171450" indent="-171450">
              <a:buFont typeface="Arial" panose="020B0604020202020204" pitchFamily="34" charset="0"/>
              <a:buChar char="•"/>
            </a:pPr>
            <a:r>
              <a:rPr lang="en-US" altLang="en-US" dirty="0">
                <a:latin typeface="Arial" panose="020B0604020202020204" pitchFamily="34" charset="0"/>
              </a:rPr>
              <a:t>However, a number of successful PPPs have formed over the past decade to diminish the negative impacts of potentially hazardous supply chain situations.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29</a:t>
            </a:fld>
            <a:endParaRPr lang="en-US" dirty="0"/>
          </a:p>
        </p:txBody>
      </p:sp>
    </p:spTree>
    <p:extLst>
      <p:ext uri="{BB962C8B-B14F-4D97-AF65-F5344CB8AC3E}">
        <p14:creationId xmlns:p14="http://schemas.microsoft.com/office/powerpoint/2010/main" val="1832685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a:solidFill>
                  <a:schemeClr val="tx1"/>
                </a:solidFill>
                <a:effectLst/>
                <a:latin typeface="Arial" charset="0"/>
                <a:ea typeface="+mn-ea"/>
                <a:cs typeface="+mn-cs"/>
              </a:rPr>
              <a:t>In the future, electronic </a:t>
            </a:r>
            <a:r>
              <a:rPr lang="en-US" altLang="en-US" dirty="0">
                <a:latin typeface="Arial" panose="020B0604020202020204" pitchFamily="34" charset="0"/>
              </a:rPr>
              <a:t>distribution will not be limited only</a:t>
            </a:r>
            <a:r>
              <a:rPr lang="en-US" altLang="en-US" baseline="0" dirty="0">
                <a:latin typeface="Arial" panose="020B0604020202020204" pitchFamily="34" charset="0"/>
              </a:rPr>
              <a:t> to products and services that are composed of information that can be easily digitized. </a:t>
            </a:r>
          </a:p>
          <a:p>
            <a:pPr marL="628650" lvl="1" indent="-171450">
              <a:buFont typeface="Arial" panose="020B0604020202020204" pitchFamily="34" charset="0"/>
              <a:buChar char="•"/>
            </a:pPr>
            <a:r>
              <a:rPr lang="en-US" altLang="en-US" baseline="0" dirty="0">
                <a:latin typeface="Arial" panose="020B0604020202020204" pitchFamily="34" charset="0"/>
              </a:rPr>
              <a:t>For example,  </a:t>
            </a:r>
            <a:r>
              <a:rPr lang="en-US" altLang="en-US" b="1" baseline="0" dirty="0">
                <a:latin typeface="Arial" panose="020B0604020202020204" pitchFamily="34" charset="0"/>
              </a:rPr>
              <a:t>three-dimensional printing (3DP)</a:t>
            </a:r>
            <a:endParaRPr lang="en-US" altLang="en-US" b="0" baseline="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30</a:t>
            </a:fld>
            <a:endParaRPr lang="en-US" dirty="0"/>
          </a:p>
        </p:txBody>
      </p:sp>
    </p:spTree>
    <p:extLst>
      <p:ext uri="{BB962C8B-B14F-4D97-AF65-F5344CB8AC3E}">
        <p14:creationId xmlns:p14="http://schemas.microsoft.com/office/powerpoint/2010/main" val="2416410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US"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31</a:t>
            </a:fld>
            <a:endParaRPr lang="en-US" dirty="0"/>
          </a:p>
        </p:txBody>
      </p:sp>
    </p:spTree>
    <p:extLst>
      <p:ext uri="{BB962C8B-B14F-4D97-AF65-F5344CB8AC3E}">
        <p14:creationId xmlns:p14="http://schemas.microsoft.com/office/powerpoint/2010/main" val="41616836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latin typeface="Arial" panose="020B0604020202020204" pitchFamily="34" charset="0"/>
                <a:cs typeface="Arial" panose="020B0604020202020204" pitchFamily="34" charset="0"/>
              </a:rPr>
              <a:t>Modern companies are creating contingency plans so they can react quickly when something goes wrong.</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32</a:t>
            </a:fld>
            <a:endParaRPr lang="en-US" dirty="0"/>
          </a:p>
        </p:txBody>
      </p:sp>
    </p:spTree>
    <p:extLst>
      <p:ext uri="{BB962C8B-B14F-4D97-AF65-F5344CB8AC3E}">
        <p14:creationId xmlns:p14="http://schemas.microsoft.com/office/powerpoint/2010/main" val="22248235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altLang="en-US" dirty="0"/>
              <a:t>Advancements in data and technology are beginning to impact the effectiveness and efficiency of the supply chain.</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1" dirty="0"/>
              <a:t>Supply chain analytics</a:t>
            </a:r>
            <a:r>
              <a:rPr lang="en-US" dirty="0"/>
              <a:t>: Data analyses that support the improved design and management of the supply chain</a:t>
            </a:r>
            <a:endParaRPr lang="en-US" altLang="en-US" dirty="0"/>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altLang="en-US" dirty="0"/>
              <a:t>Increasing prevalence of powerful computers and methods for capturing customer, supplier, and company information over the past two decades has resulted in the appearance of </a:t>
            </a:r>
            <a:r>
              <a:rPr lang="en-US" altLang="en-US" b="1" dirty="0"/>
              <a:t>big data</a:t>
            </a:r>
            <a:r>
              <a:rPr lang="en-US" altLang="en-US" dirty="0"/>
              <a:t>.</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1" dirty="0"/>
              <a:t>Cloud computing</a:t>
            </a:r>
            <a:r>
              <a:rPr lang="en-US" dirty="0"/>
              <a:t>: Practice of using remote network servers to store, manage, and process data</a:t>
            </a:r>
          </a:p>
          <a:p>
            <a:pPr marL="628650" marR="0" lvl="1"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baseline="0" dirty="0"/>
              <a:t>It is used to collaborate on big data projects and analyze findings in a quick and cost-effective manner.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33</a:t>
            </a:fld>
            <a:endParaRPr lang="en-US" dirty="0"/>
          </a:p>
        </p:txBody>
      </p:sp>
    </p:spTree>
    <p:extLst>
      <p:ext uri="{BB962C8B-B14F-4D97-AF65-F5344CB8AC3E}">
        <p14:creationId xmlns:p14="http://schemas.microsoft.com/office/powerpoint/2010/main" val="24289051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A marketing channel can be viewed as a pipeline through which products, their ownership, communication, financing and payment, and accompanying risk flow to the consumer.</a:t>
            </a:r>
          </a:p>
          <a:p>
            <a:pPr marL="171450" indent="-171450" eaLnBrk="1" hangingPunct="1">
              <a:buFont typeface="Arial" panose="020B0604020202020204" pitchFamily="34" charset="0"/>
              <a:buChar char="•"/>
            </a:pPr>
            <a:r>
              <a:rPr lang="en-US" altLang="en-US" dirty="0">
                <a:latin typeface="Arial" panose="020B0604020202020204" pitchFamily="34" charset="0"/>
              </a:rPr>
              <a:t>Marketing channels represent the place or distribution element of the marketing mix,</a:t>
            </a:r>
            <a:r>
              <a:rPr lang="en-US" altLang="en-US" baseline="0" dirty="0">
                <a:latin typeface="Arial" panose="020B0604020202020204" pitchFamily="34" charset="0"/>
              </a:rPr>
              <a:t> in that they provide a route for company products and services to flow to the consumer.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35</a:t>
            </a:fld>
            <a:endParaRPr lang="en-US" dirty="0"/>
          </a:p>
        </p:txBody>
      </p:sp>
    </p:spTree>
    <p:extLst>
      <p:ext uri="{BB962C8B-B14F-4D97-AF65-F5344CB8AC3E}">
        <p14:creationId xmlns:p14="http://schemas.microsoft.com/office/powerpoint/2010/main" val="14737969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A marketing channel can be viewed as a pipeline through which products, their ownership, communication, financing and payment, and accompanying risk flow to the consumer.</a:t>
            </a:r>
          </a:p>
          <a:p>
            <a:pPr marL="171450" indent="-171450" eaLnBrk="1" hangingPunct="1">
              <a:buFont typeface="Arial" panose="020B0604020202020204" pitchFamily="34" charset="0"/>
              <a:buChar char="•"/>
            </a:pPr>
            <a:r>
              <a:rPr lang="en-US" altLang="en-US" dirty="0">
                <a:latin typeface="Arial" panose="020B0604020202020204" pitchFamily="34" charset="0"/>
              </a:rPr>
              <a:t>Marketing channels represent the place or distribution element of the marketing mix,</a:t>
            </a:r>
            <a:r>
              <a:rPr lang="en-US" altLang="en-US" baseline="0" dirty="0">
                <a:latin typeface="Arial" panose="020B0604020202020204" pitchFamily="34" charset="0"/>
              </a:rPr>
              <a:t> in that they provide a route for company products and services to flow to the consumer.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36</a:t>
            </a:fld>
            <a:endParaRPr lang="en-US" dirty="0"/>
          </a:p>
        </p:txBody>
      </p:sp>
    </p:spTree>
    <p:extLst>
      <p:ext uri="{BB962C8B-B14F-4D97-AF65-F5344CB8AC3E}">
        <p14:creationId xmlns:p14="http://schemas.microsoft.com/office/powerpoint/2010/main" val="29725094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dirty="0"/>
              <a:t>The specialized expertise of channel members enhances the overall performance of the channel.</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37</a:t>
            </a:fld>
            <a:endParaRPr lang="en-US" dirty="0"/>
          </a:p>
        </p:txBody>
      </p:sp>
    </p:spTree>
    <p:extLst>
      <p:ext uri="{BB962C8B-B14F-4D97-AF65-F5344CB8AC3E}">
        <p14:creationId xmlns:p14="http://schemas.microsoft.com/office/powerpoint/2010/main" val="20464912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b="1" dirty="0"/>
              <a:t>Time</a:t>
            </a:r>
            <a:r>
              <a:rPr lang="en-US" dirty="0"/>
              <a:t> and </a:t>
            </a:r>
            <a:r>
              <a:rPr lang="en-US" b="1" dirty="0"/>
              <a:t>place utility </a:t>
            </a:r>
            <a:r>
              <a:rPr lang="en-US" dirty="0"/>
              <a:t>are created by channel</a:t>
            </a:r>
            <a:r>
              <a:rPr lang="en-US" baseline="0" dirty="0"/>
              <a:t> members, </a:t>
            </a:r>
            <a:r>
              <a:rPr lang="en-US" dirty="0"/>
              <a:t>when, for example, a transport company hired by the</a:t>
            </a:r>
            <a:r>
              <a:rPr lang="en-US" baseline="0" dirty="0"/>
              <a:t> producer physically </a:t>
            </a:r>
            <a:r>
              <a:rPr lang="en-US" dirty="0"/>
              <a:t>moves boxes of cereal to a store near the customers</a:t>
            </a:r>
            <a:r>
              <a:rPr lang="en-US" baseline="0" dirty="0"/>
              <a:t> on time.</a:t>
            </a:r>
            <a:endParaRPr lang="en-US" dirty="0"/>
          </a:p>
          <a:p>
            <a:pPr marL="171450" indent="-171450" eaLnBrk="1" hangingPunct="1">
              <a:buFont typeface="Arial" panose="020B0604020202020204" pitchFamily="34" charset="0"/>
              <a:buChar char="•"/>
              <a:defRPr/>
            </a:pPr>
            <a:r>
              <a:rPr lang="en-US" b="1" dirty="0"/>
              <a:t>Form utility </a:t>
            </a:r>
            <a:r>
              <a:rPr lang="en-US" dirty="0"/>
              <a:t>is created when channel members transform raw materials into a consumable form for customers. </a:t>
            </a:r>
          </a:p>
          <a:p>
            <a:pPr marL="171450" indent="-171450" eaLnBrk="1" hangingPunct="1">
              <a:buFont typeface="Arial" panose="020B0604020202020204" pitchFamily="34" charset="0"/>
              <a:buChar char="•"/>
              <a:defRPr/>
            </a:pPr>
            <a:r>
              <a:rPr lang="en-US" b="1" dirty="0"/>
              <a:t>Exchange utility </a:t>
            </a:r>
            <a:r>
              <a:rPr lang="en-US" dirty="0"/>
              <a:t>is created when channel members (usually retailers) swap the product for money.</a:t>
            </a:r>
          </a:p>
        </p:txBody>
      </p:sp>
      <p:sp>
        <p:nvSpPr>
          <p:cNvPr id="4" name="Slide Number Placeholder 3"/>
          <p:cNvSpPr>
            <a:spLocks noGrp="1"/>
          </p:cNvSpPr>
          <p:nvPr>
            <p:ph type="sldNum" sz="quarter" idx="10"/>
          </p:nvPr>
        </p:nvSpPr>
        <p:spPr/>
        <p:txBody>
          <a:bodyPr/>
          <a:lstStyle/>
          <a:p>
            <a:fld id="{FCA16ACA-BEA9-4113-B004-2C9FC464C5F8}" type="slidenum">
              <a:rPr lang="en-US" smtClean="0"/>
              <a:pPr/>
              <a:t>38</a:t>
            </a:fld>
            <a:endParaRPr lang="en-US" dirty="0"/>
          </a:p>
        </p:txBody>
      </p:sp>
    </p:spTree>
    <p:extLst>
      <p:ext uri="{BB962C8B-B14F-4D97-AF65-F5344CB8AC3E}">
        <p14:creationId xmlns:p14="http://schemas.microsoft.com/office/powerpoint/2010/main" val="2687650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dirty="0"/>
              <a:t>Intermediaries in a channel negotiate with one another, facilitate the change of ownership between buyers and sellers, and physically move products from the manufacturer to the final consumer.</a:t>
            </a:r>
          </a:p>
          <a:p>
            <a:pPr marL="171450" indent="-171450" eaLnBrk="1" hangingPunct="1">
              <a:buFont typeface="Arial" panose="020B0604020202020204" pitchFamily="34" charset="0"/>
              <a:buChar char="•"/>
            </a:pPr>
            <a:r>
              <a:rPr lang="en-US" altLang="en-US" dirty="0">
                <a:latin typeface="Arial" panose="020B0604020202020204" pitchFamily="34" charset="0"/>
              </a:rPr>
              <a:t>The most prominent difference separating intermediaries is whether they take title to the product. Taking title means they own the merchandise and control the terms of the sale.</a:t>
            </a:r>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39</a:t>
            </a:fld>
            <a:endParaRPr lang="en-US" dirty="0"/>
          </a:p>
        </p:txBody>
      </p:sp>
    </p:spTree>
    <p:extLst>
      <p:ext uri="{BB962C8B-B14F-4D97-AF65-F5344CB8AC3E}">
        <p14:creationId xmlns:p14="http://schemas.microsoft.com/office/powerpoint/2010/main" val="16966613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Product characteristics include such aspects of a product as standardization, customization, and complexity. </a:t>
            </a:r>
          </a:p>
          <a:p>
            <a:pPr marL="171450" indent="-171450" eaLnBrk="1" hangingPunct="1">
              <a:buFont typeface="Arial" panose="020B0604020202020204" pitchFamily="34" charset="0"/>
              <a:buChar char="•"/>
            </a:pPr>
            <a:r>
              <a:rPr lang="en-US" altLang="en-US" dirty="0">
                <a:latin typeface="Arial" panose="020B0604020202020204" pitchFamily="34" charset="0"/>
              </a:rPr>
              <a:t>Buyer considerations include purchase frequency and customer wait time.</a:t>
            </a:r>
          </a:p>
          <a:p>
            <a:pPr marL="171450" indent="-171450" eaLnBrk="1" hangingPunct="1">
              <a:buFont typeface="Arial" panose="020B0604020202020204" pitchFamily="34" charset="0"/>
              <a:buChar char="•"/>
            </a:pPr>
            <a:r>
              <a:rPr lang="en-US" altLang="en-US" dirty="0">
                <a:latin typeface="Arial" panose="020B0604020202020204" pitchFamily="34" charset="0"/>
              </a:rPr>
              <a:t>Market characteristics include the number of buyers and buyer concentration at a certain location.</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40</a:t>
            </a:fld>
            <a:endParaRPr lang="en-US" dirty="0"/>
          </a:p>
        </p:txBody>
      </p:sp>
    </p:spTree>
    <p:extLst>
      <p:ext uri="{BB962C8B-B14F-4D97-AF65-F5344CB8AC3E}">
        <p14:creationId xmlns:p14="http://schemas.microsoft.com/office/powerpoint/2010/main" val="5648563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Direct channels are typical in business and industrial markets. Manufacturers buy large quantities of raw materials, major equipment, processed materials, and supplies directly from other manufacturers, particularly if detailed technical specifications are required. The channel from producer to government is also a direct channel.  </a:t>
            </a:r>
          </a:p>
          <a:p>
            <a:pPr marL="171450" indent="-171450" eaLnBrk="1" hangingPunct="1">
              <a:buFont typeface="Arial" panose="020B0604020202020204" pitchFamily="34" charset="0"/>
              <a:buChar char="•"/>
            </a:pPr>
            <a:r>
              <a:rPr lang="en-US" altLang="en-US" dirty="0">
                <a:latin typeface="Arial" panose="020B0604020202020204" pitchFamily="34" charset="0"/>
              </a:rPr>
              <a:t>Companies selling standardized items of moderate or low value often rely on industrial distributors. Industrial distributors are wholesalers and channel members that buy and take title to products.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43</a:t>
            </a:fld>
            <a:endParaRPr lang="en-US" dirty="0"/>
          </a:p>
        </p:txBody>
      </p:sp>
    </p:spTree>
    <p:extLst>
      <p:ext uri="{BB962C8B-B14F-4D97-AF65-F5344CB8AC3E}">
        <p14:creationId xmlns:p14="http://schemas.microsoft.com/office/powerpoint/2010/main" val="3696919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r>
              <a:rPr lang="en-US" altLang="en-US" b="0" u="sng" dirty="0">
                <a:latin typeface="Arial" panose="020B0604020202020204" pitchFamily="34" charset="0"/>
              </a:rPr>
              <a:t>Discussion/Team Activity</a:t>
            </a:r>
          </a:p>
          <a:p>
            <a:pPr marL="228600" indent="-228600" eaLnBrk="1" hangingPunct="1">
              <a:buFont typeface="Arial" panose="020B0604020202020204" pitchFamily="34" charset="0"/>
              <a:buChar char="•"/>
            </a:pPr>
            <a:r>
              <a:rPr lang="en-US" altLang="en-US" dirty="0">
                <a:latin typeface="Arial" panose="020B0604020202020204" pitchFamily="34" charset="0"/>
              </a:rPr>
              <a:t>Identify various products and discuss the channel for distribution utilized by each.</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46</a:t>
            </a:fld>
            <a:endParaRPr lang="en-US" dirty="0"/>
          </a:p>
        </p:txBody>
      </p:sp>
    </p:spTree>
    <p:extLst>
      <p:ext uri="{BB962C8B-B14F-4D97-AF65-F5344CB8AC3E}">
        <p14:creationId xmlns:p14="http://schemas.microsoft.com/office/powerpoint/2010/main" val="36933292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ltLang="en-US" dirty="0">
                <a:latin typeface="Arial" panose="020B0604020202020204" pitchFamily="34" charset="0"/>
              </a:rPr>
              <a:t>In response to the growth of digital channels, customers are turning in droves to </a:t>
            </a:r>
            <a:r>
              <a:rPr lang="en-US" altLang="en-US" b="1" dirty="0">
                <a:latin typeface="Arial" panose="020B0604020202020204" pitchFamily="34" charset="0"/>
              </a:rPr>
              <a:t>M-commerce</a:t>
            </a:r>
            <a:r>
              <a:rPr lang="en-US" altLang="en-US" dirty="0">
                <a:latin typeface="Arial" panose="020B0604020202020204" pitchFamily="34" charset="0"/>
              </a:rPr>
              <a:t>, whereby a mobile device is used to assess, compare, and/or buy products.</a:t>
            </a:r>
          </a:p>
          <a:p>
            <a:pPr marL="171450" indent="-171450">
              <a:buFont typeface="Arial" panose="020B0604020202020204" pitchFamily="34" charset="0"/>
              <a:buChar char="•"/>
            </a:pPr>
            <a:r>
              <a:rPr lang="en-US" dirty="0">
                <a:solidFill>
                  <a:srgbClr val="00B050"/>
                </a:solidFill>
              </a:rPr>
              <a:t>Social shopping allows </a:t>
            </a:r>
            <a:r>
              <a:rPr lang="en-IN" dirty="0">
                <a:solidFill>
                  <a:srgbClr val="00B050"/>
                </a:solidFill>
              </a:rPr>
              <a:t>multiple retailers to sell products to customers </a:t>
            </a:r>
            <a:r>
              <a:rPr lang="en-US" dirty="0">
                <a:solidFill>
                  <a:srgbClr val="00B050"/>
                </a:solidFill>
              </a:rPr>
              <a:t>through social media sites.</a:t>
            </a:r>
          </a:p>
          <a:p>
            <a:pPr marL="171450" indent="-171450">
              <a:buFont typeface="Arial" panose="020B0604020202020204" pitchFamily="34" charset="0"/>
              <a:buChar char="•"/>
            </a:pPr>
            <a:r>
              <a:rPr lang="en-US" dirty="0">
                <a:solidFill>
                  <a:srgbClr val="00B050"/>
                </a:solidFill>
              </a:rPr>
              <a:t>Many customers </a:t>
            </a:r>
            <a:r>
              <a:rPr lang="en-IN" dirty="0">
                <a:solidFill>
                  <a:srgbClr val="00B050"/>
                </a:solidFill>
              </a:rPr>
              <a:t>use these websites to find product information or get information on special deals.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47</a:t>
            </a:fld>
            <a:endParaRPr lang="en-US" dirty="0"/>
          </a:p>
        </p:txBody>
      </p:sp>
    </p:spTree>
    <p:extLst>
      <p:ext uri="{BB962C8B-B14F-4D97-AF65-F5344CB8AC3E}">
        <p14:creationId xmlns:p14="http://schemas.microsoft.com/office/powerpoint/2010/main" val="34723830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Direct channels are typical in business and industrial markets. Manufacturers buy large quantities of raw materials, major equipment, processed materials, and supplies directly from other manufacturers, particularly if detailed technical specifications are required. The channel from producer to government is also a direct channel.  </a:t>
            </a:r>
          </a:p>
          <a:p>
            <a:pPr marL="171450" indent="-171450" eaLnBrk="1" hangingPunct="1">
              <a:buFont typeface="Arial" panose="020B0604020202020204" pitchFamily="34" charset="0"/>
              <a:buChar char="•"/>
            </a:pPr>
            <a:r>
              <a:rPr lang="en-US" altLang="en-US" dirty="0">
                <a:latin typeface="Arial" panose="020B0604020202020204" pitchFamily="34" charset="0"/>
              </a:rPr>
              <a:t>Companies selling standardized items of moderate or low value often rely on industrial distributors. Industrial distributors are wholesalers and channel members that buy and take title to products.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48</a:t>
            </a:fld>
            <a:endParaRPr lang="en-US" dirty="0"/>
          </a:p>
        </p:txBody>
      </p:sp>
    </p:spTree>
    <p:extLst>
      <p:ext uri="{BB962C8B-B14F-4D97-AF65-F5344CB8AC3E}">
        <p14:creationId xmlns:p14="http://schemas.microsoft.com/office/powerpoint/2010/main" val="2008263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pPr>
            <a:r>
              <a:rPr lang="en-US" altLang="en-US" dirty="0">
                <a:latin typeface="Arial" panose="020B0604020202020204" pitchFamily="34" charset="0"/>
              </a:rPr>
              <a:t>Usually a producer employs several different or alternative channels, which includes </a:t>
            </a:r>
            <a:r>
              <a:rPr lang="en-US" altLang="en-US" b="1" dirty="0">
                <a:latin typeface="Arial" panose="020B0604020202020204" pitchFamily="34" charset="0"/>
              </a:rPr>
              <a:t>dual channels</a:t>
            </a:r>
            <a:r>
              <a:rPr lang="en-US" altLang="en-US" dirty="0">
                <a:latin typeface="Arial" panose="020B0604020202020204" pitchFamily="34" charset="0"/>
              </a:rPr>
              <a:t>, </a:t>
            </a:r>
            <a:r>
              <a:rPr lang="en-US" altLang="en-US" b="1" dirty="0">
                <a:latin typeface="Arial" panose="020B0604020202020204" pitchFamily="34" charset="0"/>
              </a:rPr>
              <a:t>nontraditional channels</a:t>
            </a:r>
            <a:r>
              <a:rPr lang="en-US" altLang="en-US" dirty="0">
                <a:latin typeface="Arial" panose="020B0604020202020204" pitchFamily="34" charset="0"/>
              </a:rPr>
              <a:t>, and </a:t>
            </a:r>
            <a:r>
              <a:rPr lang="en-US" altLang="en-US" b="1" dirty="0">
                <a:latin typeface="Arial" panose="020B0604020202020204" pitchFamily="34" charset="0"/>
              </a:rPr>
              <a:t>strategic channel alliances</a:t>
            </a:r>
            <a:r>
              <a:rPr lang="en-US" altLang="en-US" dirty="0">
                <a:latin typeface="Arial" panose="020B0604020202020204" pitchFamily="34" charset="0"/>
              </a:rPr>
              <a:t>.  </a:t>
            </a:r>
          </a:p>
          <a:p>
            <a:pPr marL="171450" indent="-171450" eaLnBrk="1" hangingPunct="1">
              <a:buFont typeface="Arial" panose="020B0604020202020204" pitchFamily="34" charset="0"/>
              <a:buChar char="•"/>
            </a:pPr>
            <a:r>
              <a:rPr lang="en-US" altLang="en-US" dirty="0">
                <a:latin typeface="Arial" panose="020B0604020202020204" pitchFamily="34" charset="0"/>
              </a:rPr>
              <a:t>Dual distribution systems differ from single channel systems, and managers should recognize those differences.</a:t>
            </a:r>
          </a:p>
          <a:p>
            <a:pPr marL="171450" indent="-171450" eaLnBrk="1" hangingPunct="1">
              <a:buFont typeface="Arial" panose="020B0604020202020204" pitchFamily="34" charset="0"/>
              <a:buChar char="•"/>
            </a:pPr>
            <a:r>
              <a:rPr lang="en-US" altLang="en-US" b="0" dirty="0">
                <a:latin typeface="Arial" panose="020B0604020202020204" pitchFamily="34" charset="0"/>
              </a:rPr>
              <a:t>Nontraditional channels </a:t>
            </a:r>
            <a:r>
              <a:rPr lang="en-US" altLang="en-US" dirty="0">
                <a:latin typeface="Arial" panose="020B0604020202020204" pitchFamily="34" charset="0"/>
              </a:rPr>
              <a:t>include approaches such as mail</a:t>
            </a:r>
            <a:r>
              <a:rPr lang="en-US" altLang="en-US" baseline="0" dirty="0">
                <a:latin typeface="Arial" panose="020B0604020202020204" pitchFamily="34" charset="0"/>
              </a:rPr>
              <a:t> </a:t>
            </a:r>
            <a:r>
              <a:rPr lang="en-US" altLang="en-US" dirty="0">
                <a:latin typeface="Arial" panose="020B0604020202020204" pitchFamily="34" charset="0"/>
              </a:rPr>
              <a:t>orders, television</a:t>
            </a:r>
            <a:r>
              <a:rPr lang="en-US" altLang="en-US" baseline="0" dirty="0">
                <a:latin typeface="Arial" panose="020B0604020202020204" pitchFamily="34" charset="0"/>
              </a:rPr>
              <a:t> or video </a:t>
            </a:r>
            <a:r>
              <a:rPr lang="en-US" altLang="en-US" dirty="0">
                <a:latin typeface="Arial" panose="020B0604020202020204" pitchFamily="34" charset="0"/>
              </a:rPr>
              <a:t>channels, or infomercials.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49</a:t>
            </a:fld>
            <a:endParaRPr lang="en-US" dirty="0"/>
          </a:p>
        </p:txBody>
      </p:sp>
    </p:spTree>
    <p:extLst>
      <p:ext uri="{BB962C8B-B14F-4D97-AF65-F5344CB8AC3E}">
        <p14:creationId xmlns:p14="http://schemas.microsoft.com/office/powerpoint/2010/main" val="2171125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altLang="en-US" dirty="0">
                <a:latin typeface="Arial" panose="020B0604020202020204" pitchFamily="34" charset="0"/>
              </a:rPr>
              <a:t>In response to the growth of digital channels, customers are turning in droves to </a:t>
            </a:r>
            <a:r>
              <a:rPr lang="en-US" altLang="en-US" b="1" dirty="0">
                <a:latin typeface="Arial" panose="020B0604020202020204" pitchFamily="34" charset="0"/>
              </a:rPr>
              <a:t>M-commerce</a:t>
            </a:r>
            <a:r>
              <a:rPr lang="en-US" altLang="en-US" dirty="0">
                <a:latin typeface="Arial" panose="020B0604020202020204" pitchFamily="34" charset="0"/>
              </a:rPr>
              <a:t>, whereby a mobile device is used to assess, compare, and/or buy products.</a:t>
            </a:r>
          </a:p>
          <a:p>
            <a:pPr marL="171450" indent="-171450">
              <a:buFont typeface="Arial" panose="020B0604020202020204" pitchFamily="34" charset="0"/>
              <a:buChar char="•"/>
            </a:pPr>
            <a:r>
              <a:rPr lang="en-US" dirty="0">
                <a:solidFill>
                  <a:srgbClr val="00B050"/>
                </a:solidFill>
              </a:rPr>
              <a:t>Social shopping allows </a:t>
            </a:r>
            <a:r>
              <a:rPr lang="en-IN" dirty="0">
                <a:solidFill>
                  <a:srgbClr val="00B050"/>
                </a:solidFill>
              </a:rPr>
              <a:t>multiple retailers to sell products to customers </a:t>
            </a:r>
            <a:r>
              <a:rPr lang="en-US" dirty="0">
                <a:solidFill>
                  <a:srgbClr val="00B050"/>
                </a:solidFill>
              </a:rPr>
              <a:t>through social media sites.</a:t>
            </a:r>
          </a:p>
          <a:p>
            <a:pPr marL="171450" indent="-171450">
              <a:buFont typeface="Arial" panose="020B0604020202020204" pitchFamily="34" charset="0"/>
              <a:buChar char="•"/>
            </a:pPr>
            <a:r>
              <a:rPr lang="en-US" dirty="0">
                <a:solidFill>
                  <a:srgbClr val="00B050"/>
                </a:solidFill>
              </a:rPr>
              <a:t>Many customers </a:t>
            </a:r>
            <a:r>
              <a:rPr lang="en-IN" dirty="0">
                <a:solidFill>
                  <a:srgbClr val="00B050"/>
                </a:solidFill>
              </a:rPr>
              <a:t>use these website to find product information or get information on special deals.</a:t>
            </a:r>
            <a:endParaRPr lang="en-US" altLang="en-US"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FCA16ACA-BEA9-4113-B004-2C9FC464C5F8}" type="slidenum">
              <a:rPr lang="en-US" smtClean="0"/>
              <a:pPr/>
              <a:t>51</a:t>
            </a:fld>
            <a:endParaRPr lang="en-US" dirty="0"/>
          </a:p>
        </p:txBody>
      </p:sp>
    </p:spTree>
    <p:extLst>
      <p:ext uri="{BB962C8B-B14F-4D97-AF65-F5344CB8AC3E}">
        <p14:creationId xmlns:p14="http://schemas.microsoft.com/office/powerpoint/2010/main" val="13993763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dirty="0"/>
              <a:t>Marketing managers must answer many questions before choosing a marketing channel.</a:t>
            </a:r>
          </a:p>
          <a:p>
            <a:pPr marL="171450" indent="-171450" eaLnBrk="1" hangingPunct="1">
              <a:buFont typeface="Arial" panose="020B0604020202020204" pitchFamily="34" charset="0"/>
              <a:buChar char="•"/>
            </a:pPr>
            <a:r>
              <a:rPr lang="en-US" altLang="en-US" dirty="0">
                <a:latin typeface="Arial" panose="020B0604020202020204" pitchFamily="34" charset="0"/>
              </a:rPr>
              <a:t>Market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Distinction between consumer or industrial customers,</a:t>
            </a:r>
            <a:r>
              <a:rPr lang="en-US" altLang="en-US" baseline="0" dirty="0">
                <a:latin typeface="Arial" panose="020B0604020202020204" pitchFamily="34" charset="0"/>
              </a:rPr>
              <a:t> t</a:t>
            </a:r>
            <a:r>
              <a:rPr lang="en-US" altLang="en-US" dirty="0">
                <a:latin typeface="Arial" panose="020B0604020202020204" pitchFamily="34" charset="0"/>
              </a:rPr>
              <a:t>he geographic location, and size</a:t>
            </a:r>
            <a:r>
              <a:rPr lang="en-US" altLang="en-US" baseline="0" dirty="0">
                <a:latin typeface="Arial" panose="020B0604020202020204" pitchFamily="34" charset="0"/>
              </a:rPr>
              <a:t> of the market are also important factors in the selection of channels</a:t>
            </a:r>
            <a:r>
              <a:rPr lang="en-US" altLang="en-US" dirty="0">
                <a:latin typeface="Arial" panose="020B0604020202020204" pitchFamily="34" charset="0"/>
              </a:rPr>
              <a:t>.  </a:t>
            </a:r>
          </a:p>
          <a:p>
            <a:pPr marL="171450" indent="-171450" eaLnBrk="1" hangingPunct="1">
              <a:buFont typeface="Arial" panose="020B0604020202020204" pitchFamily="34" charset="0"/>
              <a:buChar char="•"/>
            </a:pPr>
            <a:r>
              <a:rPr lang="en-US" altLang="en-US" dirty="0">
                <a:latin typeface="Arial" panose="020B0604020202020204" pitchFamily="34" charset="0"/>
              </a:rPr>
              <a:t>Product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Products that are more complex, customized, and expensive benefit from shorter and more direct marketing channels and through a direct sales force. </a:t>
            </a:r>
          </a:p>
          <a:p>
            <a:pPr marL="628650" lvl="1" indent="-171450" eaLnBrk="1" hangingPunct="1">
              <a:buFont typeface="Arial" panose="020B0604020202020204" pitchFamily="34" charset="0"/>
              <a:buChar char="•"/>
            </a:pPr>
            <a:r>
              <a:rPr lang="en-US" altLang="en-US" dirty="0">
                <a:latin typeface="Arial" panose="020B0604020202020204" pitchFamily="34" charset="0"/>
              </a:rPr>
              <a:t>Standardized products can be sold through longer distribution channels with greater numbers of intermediaries.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Product stage in the life cycle is also an important factor in deciding on</a:t>
            </a:r>
            <a:r>
              <a:rPr lang="en-US" altLang="en-US" baseline="0" dirty="0">
                <a:latin typeface="Arial" panose="020B0604020202020204" pitchFamily="34" charset="0"/>
              </a:rPr>
              <a:t> the selection of channels.</a:t>
            </a:r>
            <a:endParaRPr lang="en-US" altLang="en-US" dirty="0">
              <a:latin typeface="Arial" panose="020B0604020202020204" pitchFamily="34" charset="0"/>
            </a:endParaRPr>
          </a:p>
          <a:p>
            <a:pPr marL="628650" lvl="1" indent="-171450" eaLnBrk="1" hangingPunct="1">
              <a:buFont typeface="Arial" panose="020B0604020202020204" pitchFamily="34" charset="0"/>
              <a:buChar char="•"/>
            </a:pPr>
            <a:r>
              <a:rPr lang="en-US" altLang="en-US" dirty="0">
                <a:latin typeface="Arial" panose="020B0604020202020204" pitchFamily="34" charset="0"/>
              </a:rPr>
              <a:t>As products become more common, producers turn from a direct channel to more alternative channels.  </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altLang="en-US" dirty="0">
                <a:latin typeface="Arial" panose="020B0604020202020204" pitchFamily="34" charset="0"/>
              </a:rPr>
              <a:t>Producer</a:t>
            </a:r>
            <a:r>
              <a:rPr lang="en-US" altLang="en-US" baseline="0" dirty="0">
                <a:latin typeface="Arial" panose="020B0604020202020204" pitchFamily="34" charset="0"/>
              </a:rPr>
              <a:t> factors</a:t>
            </a:r>
          </a:p>
          <a:p>
            <a:pPr marL="628650" lvl="1" indent="-171450" eaLnBrk="1" hangingPunct="1">
              <a:buFont typeface="Arial" panose="020B0604020202020204" pitchFamily="34" charset="0"/>
              <a:buChar char="•"/>
            </a:pPr>
            <a:r>
              <a:rPr lang="en-US" altLang="en-US" dirty="0">
                <a:latin typeface="Arial" panose="020B0604020202020204" pitchFamily="34" charset="0"/>
              </a:rPr>
              <a:t>Producers with larger financial, managerial, and marketing resources are able to use more direct channels. </a:t>
            </a:r>
          </a:p>
          <a:p>
            <a:pPr marL="628650" lvl="1" indent="-171450" eaLnBrk="1" hangingPunct="1">
              <a:buFont typeface="Arial" panose="020B0604020202020204" pitchFamily="34" charset="0"/>
              <a:buChar char="•"/>
            </a:pPr>
            <a:r>
              <a:rPr lang="en-US" altLang="en-US" dirty="0">
                <a:latin typeface="Arial" panose="020B0604020202020204" pitchFamily="34" charset="0"/>
              </a:rPr>
              <a:t>Producers with several products in a related area choose channels that are more direct, and sales expenses can be spread over more products.</a:t>
            </a:r>
          </a:p>
          <a:p>
            <a:pPr marL="628650" lvl="1" indent="-171450" eaLnBrk="1" hangingPunct="1">
              <a:buFont typeface="Arial" panose="020B0604020202020204" pitchFamily="34" charset="0"/>
              <a:buChar char="•"/>
            </a:pPr>
            <a:r>
              <a:rPr lang="en-US" altLang="en-US" dirty="0">
                <a:latin typeface="Arial" panose="020B0604020202020204" pitchFamily="34" charset="0"/>
              </a:rPr>
              <a:t>A producer’s desire to control pricing, positioning, brand image, and customer support may influence channel selection. </a:t>
            </a:r>
          </a:p>
          <a:p>
            <a:pPr marL="628650" lvl="1" indent="-171450" eaLnBrk="1" hangingPunct="1">
              <a:buFont typeface="Arial" panose="020B0604020202020204" pitchFamily="34" charset="0"/>
              <a:buChar char="•"/>
            </a:pPr>
            <a:r>
              <a:rPr lang="en-US" altLang="en-US" dirty="0">
                <a:latin typeface="Arial" panose="020B0604020202020204" pitchFamily="34" charset="0"/>
              </a:rPr>
              <a:t>Manufacturers of upscale products may sell only in expensive stores to maintain an image of exclusivity.</a:t>
            </a:r>
            <a:endParaRPr lang="en-US" dirty="0"/>
          </a:p>
        </p:txBody>
      </p:sp>
      <p:sp>
        <p:nvSpPr>
          <p:cNvPr id="4" name="Slide Number Placeholder 3"/>
          <p:cNvSpPr>
            <a:spLocks noGrp="1"/>
          </p:cNvSpPr>
          <p:nvPr>
            <p:ph type="sldNum" sz="quarter" idx="10"/>
          </p:nvPr>
        </p:nvSpPr>
        <p:spPr/>
        <p:txBody>
          <a:bodyPr/>
          <a:lstStyle/>
          <a:p>
            <a:fld id="{FCA16ACA-BEA9-4113-B004-2C9FC464C5F8}" type="slidenum">
              <a:rPr lang="en-US" smtClean="0"/>
              <a:pPr/>
              <a:t>52</a:t>
            </a:fld>
            <a:endParaRPr lang="en-US" dirty="0"/>
          </a:p>
        </p:txBody>
      </p:sp>
    </p:spTree>
    <p:extLst>
      <p:ext uri="{BB962C8B-B14F-4D97-AF65-F5344CB8AC3E}">
        <p14:creationId xmlns:p14="http://schemas.microsoft.com/office/powerpoint/2010/main" val="31331262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US" b="0" u="sng" dirty="0"/>
              <a:t>Discussion/Team Activity</a:t>
            </a:r>
          </a:p>
          <a:p>
            <a:pPr marL="0" indent="-228600" eaLnBrk="1" hangingPunct="1">
              <a:spcBef>
                <a:spcPts val="0"/>
              </a:spcBef>
              <a:defRPr/>
            </a:pPr>
            <a:r>
              <a:rPr lang="en-US" dirty="0"/>
              <a:t>Discuss product examples in each of the intensity levels and the stores in which the products are stocked.</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54</a:t>
            </a:fld>
            <a:endParaRPr lang="en-US" dirty="0"/>
          </a:p>
        </p:txBody>
      </p:sp>
    </p:spTree>
    <p:extLst>
      <p:ext uri="{BB962C8B-B14F-4D97-AF65-F5344CB8AC3E}">
        <p14:creationId xmlns:p14="http://schemas.microsoft.com/office/powerpoint/2010/main" val="32218792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US" dirty="0"/>
              <a:t>Fashion flash sale sites such as Gilt, </a:t>
            </a:r>
            <a:r>
              <a:rPr lang="en-US" dirty="0" err="1"/>
              <a:t>JackThreads</a:t>
            </a:r>
            <a:r>
              <a:rPr lang="en-US" dirty="0"/>
              <a:t>, and </a:t>
            </a:r>
            <a:r>
              <a:rPr lang="en-US" dirty="0" err="1"/>
              <a:t>RueLaLa</a:t>
            </a:r>
            <a:r>
              <a:rPr lang="en-US" dirty="0"/>
              <a:t> have recently boomed in popularity. </a:t>
            </a:r>
          </a:p>
          <a:p>
            <a:pPr marL="171450" indent="-171450">
              <a:buFont typeface="Arial" panose="020B0604020202020204" pitchFamily="34" charset="0"/>
              <a:buChar char="•"/>
              <a:defRPr/>
            </a:pPr>
            <a:r>
              <a:rPr lang="en-US" dirty="0"/>
              <a:t>More recently, subscription services have expanded far beyond books and magazines to include clothing (bombfell.com), shoes (shoedazzle.com), crafting kits (craftaholicsanonymous.net)</a:t>
            </a:r>
            <a:r>
              <a:rPr lang="en-US" baseline="0" dirty="0"/>
              <a:t>, </a:t>
            </a:r>
            <a:r>
              <a:rPr lang="en-US" dirty="0"/>
              <a:t>and wine (www.clubw.com).</a:t>
            </a:r>
          </a:p>
          <a:p>
            <a:pPr marL="171450" indent="-171450">
              <a:buFont typeface="Arial" panose="020B0604020202020204" pitchFamily="34" charset="0"/>
              <a:buChar char="•"/>
              <a:defRPr/>
            </a:pPr>
            <a:r>
              <a:rPr lang="en-US" dirty="0"/>
              <a:t>Digital marketplaces like Steam and the Google Play Store constitute another recent trend in marketing channels.</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55</a:t>
            </a:fld>
            <a:endParaRPr lang="en-US" dirty="0"/>
          </a:p>
        </p:txBody>
      </p:sp>
    </p:spTree>
    <p:extLst>
      <p:ext uri="{BB962C8B-B14F-4D97-AF65-F5344CB8AC3E}">
        <p14:creationId xmlns:p14="http://schemas.microsoft.com/office/powerpoint/2010/main" val="3749410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buFont typeface="Arial" panose="020B0604020202020204" pitchFamily="34" charset="0"/>
              <a:buChar char="•"/>
              <a:defRPr/>
            </a:pPr>
            <a:r>
              <a:rPr lang="en-US" altLang="en-US" dirty="0"/>
              <a:t>Selling through multiple channels is typically accompanied by the construction of multiple, parallel supply chains, each with its own inventory, processes, and performance metrics. </a:t>
            </a:r>
          </a:p>
          <a:p>
            <a:pPr marL="171450" indent="-171450" eaLnBrk="1" hangingPunct="1">
              <a:buFont typeface="Arial" panose="020B0604020202020204" pitchFamily="34" charset="0"/>
              <a:buChar char="•"/>
              <a:defRPr/>
            </a:pPr>
            <a:r>
              <a:rPr lang="en-US" altLang="en-US" dirty="0"/>
              <a:t>Each channel would operate different transportation and distribution systems, hold and account for its own inventory, and otherwise act as an independent sales and profit center with little knowledge of the other.</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57</a:t>
            </a:fld>
            <a:endParaRPr lang="en-US" dirty="0"/>
          </a:p>
        </p:txBody>
      </p:sp>
    </p:spTree>
    <p:extLst>
      <p:ext uri="{BB962C8B-B14F-4D97-AF65-F5344CB8AC3E}">
        <p14:creationId xmlns:p14="http://schemas.microsoft.com/office/powerpoint/2010/main" val="89252894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t>Companies that use omnichannel marketing allow customers to reserve items online for pickup at nearby stores, offer a web-based find-in-store feature that displays real-time stock information and prevents unnecessary trips to the store, and provide in-store computer terminals or iPads that customers can use to search company websites for products that local stores may not carry.</a:t>
            </a:r>
          </a:p>
        </p:txBody>
      </p:sp>
      <p:sp>
        <p:nvSpPr>
          <p:cNvPr id="4" name="Slide Number Placeholder 3"/>
          <p:cNvSpPr>
            <a:spLocks noGrp="1"/>
          </p:cNvSpPr>
          <p:nvPr>
            <p:ph type="sldNum" sz="quarter" idx="10"/>
          </p:nvPr>
        </p:nvSpPr>
        <p:spPr/>
        <p:txBody>
          <a:bodyPr/>
          <a:lstStyle/>
          <a:p>
            <a:fld id="{FCA16ACA-BEA9-4113-B004-2C9FC464C5F8}" type="slidenum">
              <a:rPr lang="en-US" smtClean="0"/>
              <a:pPr/>
              <a:t>58</a:t>
            </a:fld>
            <a:endParaRPr lang="en-US" dirty="0"/>
          </a:p>
        </p:txBody>
      </p:sp>
    </p:spTree>
    <p:extLst>
      <p:ext uri="{BB962C8B-B14F-4D97-AF65-F5344CB8AC3E}">
        <p14:creationId xmlns:p14="http://schemas.microsoft.com/office/powerpoint/2010/main" val="23530687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5" name="Rectangle 4"/>
          <p:cNvSpPr/>
          <p:nvPr userDrawn="1"/>
        </p:nvSpPr>
        <p:spPr>
          <a:xfrm>
            <a:off x="-7938" y="-13987"/>
            <a:ext cx="9151938" cy="1244263"/>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132804" y="65560"/>
            <a:ext cx="8887348" cy="1103087"/>
          </a:xfrm>
        </p:spPr>
        <p:txBody>
          <a:bodyPr>
            <a:normAutofit/>
          </a:bodyPr>
          <a:lstStyle>
            <a:lvl1pPr algn="ctr">
              <a:buClr>
                <a:srgbClr val="3A525D"/>
              </a:buClr>
              <a:defRPr sz="3600">
                <a:solidFill>
                  <a:schemeClr val="bg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a:xfrm>
            <a:off x="373265" y="1614715"/>
            <a:ext cx="8393364" cy="4481286"/>
          </a:xfrm>
        </p:spPr>
        <p:txBody>
          <a:bodyPr vert="horz" lIns="91440" tIns="45720" rIns="91440" bIns="45720" rtlCol="0">
            <a:normAutofit/>
          </a:bodyPr>
          <a:lstStyle>
            <a:lvl1pPr>
              <a:buClr>
                <a:srgbClr val="5B5C50"/>
              </a:buClr>
              <a:defRPr lang="en-US" dirty="0" smtClean="0"/>
            </a:lvl1pPr>
            <a:lvl2pPr>
              <a:buClr>
                <a:srgbClr val="5B5C50"/>
              </a:buClr>
              <a:defRPr lang="en-US" dirty="0" smtClean="0"/>
            </a:lvl2pPr>
            <a:lvl3pPr>
              <a:buClr>
                <a:srgbClr val="5B5C50"/>
              </a:buClr>
              <a:defRPr lang="en-US" dirty="0" smtClean="0"/>
            </a:lvl3pPr>
            <a:lvl4pPr>
              <a:buClr>
                <a:srgbClr val="5B5C50"/>
              </a:buClr>
              <a:defRPr lang="en-US" dirty="0" smtClean="0"/>
            </a:lvl4pPr>
            <a:lvl5pPr>
              <a:buClr>
                <a:srgbClr val="5B5C50"/>
              </a:buClr>
              <a:defRPr lang="en-US" dirty="0"/>
            </a:lvl5pPr>
          </a:lstStyle>
          <a:p>
            <a:pPr marL="461963" lvl="0" indent="-461963">
              <a:buSzPct val="100000"/>
            </a:pPr>
            <a:r>
              <a:rPr lang="en-US" dirty="0"/>
              <a:t>Click to edit Master text styles</a:t>
            </a:r>
          </a:p>
          <a:p>
            <a:pPr marL="914400" lvl="1" indent="-457200"/>
            <a:r>
              <a:rPr lang="en-US" dirty="0"/>
              <a:t>Second level</a:t>
            </a:r>
          </a:p>
          <a:p>
            <a:pPr marL="1376363" lvl="2" indent="-461963"/>
            <a:r>
              <a:rPr lang="en-US" dirty="0"/>
              <a:t>Third level</a:t>
            </a:r>
          </a:p>
          <a:p>
            <a:pPr lvl="3"/>
            <a:r>
              <a:rPr lang="en-US" dirty="0"/>
              <a:t>Fourth level</a:t>
            </a:r>
          </a:p>
          <a:p>
            <a:pPr lvl="4"/>
            <a:r>
              <a:rPr lang="en-US" dirty="0"/>
              <a:t>Fifth level</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9"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Tree>
    <p:extLst>
      <p:ext uri="{BB962C8B-B14F-4D97-AF65-F5344CB8AC3E}">
        <p14:creationId xmlns:p14="http://schemas.microsoft.com/office/powerpoint/2010/main" val="3672379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8" name="Title 7"/>
          <p:cNvSpPr>
            <a:spLocks noGrp="1"/>
          </p:cNvSpPr>
          <p:nvPr>
            <p:ph type="title"/>
          </p:nvPr>
        </p:nvSpPr>
        <p:spPr>
          <a:xfrm>
            <a:off x="168277" y="2660843"/>
            <a:ext cx="8887348" cy="1103087"/>
          </a:xfrm>
        </p:spPr>
        <p:txBody>
          <a:bodyPr>
            <a:normAutofit/>
          </a:bodyPr>
          <a:lstStyle>
            <a:lvl1pPr algn="ctr">
              <a:buClr>
                <a:srgbClr val="3A525D"/>
              </a:buCl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9"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
        <p:nvSpPr>
          <p:cNvPr id="10" name="Rectangle 9"/>
          <p:cNvSpPr/>
          <p:nvPr userDrawn="1"/>
        </p:nvSpPr>
        <p:spPr>
          <a:xfrm>
            <a:off x="-7938" y="-13987"/>
            <a:ext cx="9151938" cy="1244263"/>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65537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Figure + Caption Layout">
    <p:bg>
      <p:bgPr>
        <a:pattFill prst="pct5">
          <a:fgClr>
            <a:schemeClr val="bg1"/>
          </a:fgClr>
          <a:bgClr>
            <a:schemeClr val="bg1"/>
          </a:bgClr>
        </a:pattFill>
        <a:effectLst/>
      </p:bgPr>
    </p:bg>
    <p:spTree>
      <p:nvGrpSpPr>
        <p:cNvPr id="1" name=""/>
        <p:cNvGrpSpPr/>
        <p:nvPr/>
      </p:nvGrpSpPr>
      <p:grpSpPr>
        <a:xfrm>
          <a:off x="0" y="0"/>
          <a:ext cx="0" cy="0"/>
          <a:chOff x="0" y="0"/>
          <a:chExt cx="0" cy="0"/>
        </a:xfrm>
      </p:grpSpPr>
      <p:sp>
        <p:nvSpPr>
          <p:cNvPr id="10" name="Rectangle 9"/>
          <p:cNvSpPr/>
          <p:nvPr userDrawn="1"/>
        </p:nvSpPr>
        <p:spPr>
          <a:xfrm>
            <a:off x="-7938" y="6248400"/>
            <a:ext cx="9151938" cy="629874"/>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7"/>
          <p:cNvSpPr>
            <a:spLocks noGrp="1"/>
          </p:cNvSpPr>
          <p:nvPr>
            <p:ph type="title"/>
          </p:nvPr>
        </p:nvSpPr>
        <p:spPr>
          <a:xfrm>
            <a:off x="118290" y="140125"/>
            <a:ext cx="8887348" cy="1213396"/>
          </a:xfrm>
        </p:spPr>
        <p:txBody>
          <a:bodyPr>
            <a:normAutofit/>
          </a:bodyPr>
          <a:lstStyle>
            <a:lvl1pPr algn="ctr">
              <a:buClr>
                <a:srgbClr val="3A525D"/>
              </a:buCl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11" name="Text Placeholder 3"/>
          <p:cNvSpPr>
            <a:spLocks noGrp="1"/>
          </p:cNvSpPr>
          <p:nvPr>
            <p:ph type="body" sz="half" idx="2"/>
          </p:nvPr>
        </p:nvSpPr>
        <p:spPr>
          <a:xfrm>
            <a:off x="519169" y="5399316"/>
            <a:ext cx="8032638" cy="6651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Content Placeholder 3"/>
          <p:cNvSpPr>
            <a:spLocks noGrp="1"/>
          </p:cNvSpPr>
          <p:nvPr>
            <p:ph sz="quarter" idx="11"/>
          </p:nvPr>
        </p:nvSpPr>
        <p:spPr>
          <a:xfrm>
            <a:off x="356788" y="1707244"/>
            <a:ext cx="8589962" cy="479425"/>
          </a:xfrm>
        </p:spPr>
        <p:txBody>
          <a:bodyPr vert="horz" lIns="91440" tIns="45720" rIns="91440" bIns="45720" rtlCol="0">
            <a:norm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marL="461963" lvl="0" indent="-461963">
              <a:buClr>
                <a:srgbClr val="5B5C50"/>
              </a:buClr>
              <a:buSzPct val="100000"/>
            </a:pPr>
            <a:r>
              <a:rPr lang="en-US" dirty="0"/>
              <a:t>Click to edit Master text styles</a:t>
            </a:r>
          </a:p>
          <a:p>
            <a:pPr marL="914400" lvl="1" indent="-457200">
              <a:buClr>
                <a:srgbClr val="5B5C50"/>
              </a:buClr>
            </a:pPr>
            <a:r>
              <a:rPr lang="en-US" dirty="0"/>
              <a:t>Second level</a:t>
            </a:r>
          </a:p>
          <a:p>
            <a:pPr marL="1376363" lvl="2" indent="-461963">
              <a:buClr>
                <a:srgbClr val="5B5C50"/>
              </a:buClr>
            </a:pPr>
            <a:r>
              <a:rPr lang="en-US" dirty="0"/>
              <a:t>Third level</a:t>
            </a:r>
          </a:p>
          <a:p>
            <a:pPr lvl="3">
              <a:buClr>
                <a:srgbClr val="5B5C50"/>
              </a:buClr>
            </a:pPr>
            <a:r>
              <a:rPr lang="en-US" dirty="0"/>
              <a:t>Fourth level</a:t>
            </a:r>
          </a:p>
          <a:p>
            <a:pPr lvl="4">
              <a:buClr>
                <a:srgbClr val="5B5C50"/>
              </a:buClr>
            </a:pPr>
            <a:r>
              <a:rPr lang="en-US" dirty="0"/>
              <a:t>Fifth level</a:t>
            </a:r>
          </a:p>
        </p:txBody>
      </p:sp>
      <p:pic>
        <p:nvPicPr>
          <p:cNvPr id="7" name="Picture 3" descr="Z:\PDF Accessibility\Cengage Logo\Cengage_Logo_White.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68277" y="6391056"/>
            <a:ext cx="1644645" cy="368484"/>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8"/>
          <p:cNvSpPr txBox="1">
            <a:spLocks/>
          </p:cNvSpPr>
          <p:nvPr userDrawn="1"/>
        </p:nvSpPr>
        <p:spPr>
          <a:xfrm>
            <a:off x="2531010" y="6339481"/>
            <a:ext cx="4996380" cy="404979"/>
          </a:xfrm>
          <a:prstGeom prst="rect">
            <a:avLst/>
          </a:prstGeom>
        </p:spPr>
        <p:txBody>
          <a:bodyPr anchor="ctr">
            <a:noAutofit/>
          </a:bodyPr>
          <a:lst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0" fontAlgn="base" hangingPunct="0">
              <a:spcBef>
                <a:spcPct val="0"/>
              </a:spcBef>
              <a:spcAft>
                <a:spcPct val="0"/>
              </a:spcAft>
              <a:buClrTx/>
              <a:buFont typeface="Arial" pitchFamily="34" charset="0"/>
              <a:buNone/>
              <a:defRPr/>
            </a:pPr>
            <a:r>
              <a:rPr lang="en-US" sz="1200" dirty="0">
                <a:solidFill>
                  <a:schemeClr val="bg1"/>
                </a:solidFill>
              </a:rPr>
              <a:t>© 2019 Cengage. All rights reserved</a:t>
            </a:r>
            <a:r>
              <a:rPr lang="en-US" sz="1200" dirty="0">
                <a:solidFill>
                  <a:schemeClr val="bg1"/>
                </a:solidFill>
                <a:ea typeface="ＭＳ Ｐゴシック" charset="-128"/>
              </a:rPr>
              <a:t>.</a:t>
            </a:r>
            <a:endParaRPr lang="en-US" sz="1200" dirty="0">
              <a:solidFill>
                <a:schemeClr val="bg1"/>
              </a:solidFill>
            </a:endParaRPr>
          </a:p>
        </p:txBody>
      </p:sp>
    </p:spTree>
    <p:extLst>
      <p:ext uri="{BB962C8B-B14F-4D97-AF65-F5344CB8AC3E}">
        <p14:creationId xmlns:p14="http://schemas.microsoft.com/office/powerpoint/2010/main" val="1786561692"/>
      </p:ext>
    </p:extLst>
  </p:cSld>
  <p:clrMapOvr>
    <a:masterClrMapping/>
  </p:clrMapOvr>
  <p:transition spd="slow"/>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9" name="Rectangle 8"/>
          <p:cNvSpPr/>
          <p:nvPr userDrawn="1"/>
        </p:nvSpPr>
        <p:spPr>
          <a:xfrm>
            <a:off x="-7938" y="-13987"/>
            <a:ext cx="9151938" cy="1557037"/>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200" y="76201"/>
            <a:ext cx="8991600" cy="685800"/>
          </a:xfrm>
        </p:spPr>
        <p:txBody>
          <a:bodyPr/>
          <a:lstStyle>
            <a:lvl1pPr algn="l">
              <a:defRPr lang="en-US" sz="3600" kern="1200" dirty="0" smtClean="0">
                <a:solidFill>
                  <a:schemeClr val="bg1"/>
                </a:solidFill>
                <a:latin typeface="Arial" panose="020B0604020202020204" pitchFamily="34" charset="0"/>
                <a:ea typeface="Verdana" panose="020B0604030504040204" pitchFamily="34" charset="0"/>
                <a:cs typeface="Arial" panose="020B0604020202020204" pitchFamily="34" charset="0"/>
              </a:defRPr>
            </a:lvl1pPr>
          </a:lstStyle>
          <a:p>
            <a:r>
              <a:rPr lang="en-US" dirty="0"/>
              <a:t>Click to edit Master title style</a:t>
            </a:r>
          </a:p>
        </p:txBody>
      </p:sp>
      <p:sp>
        <p:nvSpPr>
          <p:cNvPr id="5" name="Content Placeholder 4"/>
          <p:cNvSpPr>
            <a:spLocks noGrp="1"/>
          </p:cNvSpPr>
          <p:nvPr>
            <p:ph sz="quarter" idx="12"/>
          </p:nvPr>
        </p:nvSpPr>
        <p:spPr>
          <a:xfrm>
            <a:off x="0" y="990600"/>
            <a:ext cx="9067800" cy="457200"/>
          </a:xfrm>
        </p:spPr>
        <p:txBody>
          <a:bodyPr vert="horz" lIns="91440" tIns="45720" rIns="91440" bIns="45720" rtlCol="0">
            <a:normAutofit/>
          </a:bodyPr>
          <a:lstStyle>
            <a:lvl1pPr marL="0" indent="0">
              <a:buNone/>
              <a:defRPr lang="en-US" dirty="0" smtClean="0">
                <a:solidFill>
                  <a:schemeClr val="bg1"/>
                </a:solidFill>
              </a:defRPr>
            </a:lvl1pPr>
            <a:lvl2pPr>
              <a:defRPr lang="en-US" dirty="0" smtClean="0">
                <a:solidFill>
                  <a:schemeClr val="bg1"/>
                </a:solidFill>
              </a:defRPr>
            </a:lvl2pPr>
            <a:lvl3pPr>
              <a:defRPr lang="en-US" dirty="0" smtClean="0">
                <a:solidFill>
                  <a:schemeClr val="bg1"/>
                </a:solidFill>
              </a:defRPr>
            </a:lvl3pPr>
            <a:lvl4pPr>
              <a:defRPr lang="en-US" dirty="0" smtClean="0">
                <a:solidFill>
                  <a:schemeClr val="bg1"/>
                </a:solidFill>
              </a:defRPr>
            </a:lvl4pPr>
            <a:lvl5pPr>
              <a:defRPr lang="en-US" dirty="0">
                <a:solidFill>
                  <a:schemeClr val="bg1"/>
                </a:solidFill>
              </a:defRPr>
            </a:lvl5pPr>
          </a:lstStyle>
          <a:p>
            <a:pPr marL="461963" lvl="0" indent="-461963">
              <a:buClr>
                <a:srgbClr val="295C6C"/>
              </a:buClr>
              <a:buSzPct val="100000"/>
            </a:pPr>
            <a:endParaRPr lang="en-US" dirty="0"/>
          </a:p>
        </p:txBody>
      </p:sp>
      <p:sp>
        <p:nvSpPr>
          <p:cNvPr id="3" name="Subtitle 2"/>
          <p:cNvSpPr>
            <a:spLocks noGrp="1"/>
          </p:cNvSpPr>
          <p:nvPr>
            <p:ph type="subTitle" idx="1"/>
          </p:nvPr>
        </p:nvSpPr>
        <p:spPr>
          <a:xfrm>
            <a:off x="4568031" y="1825171"/>
            <a:ext cx="4385469" cy="4061279"/>
          </a:xfrm>
        </p:spPr>
        <p:txBody>
          <a:bodyPr vert="horz" lIns="91440" tIns="45720" rIns="91440" bIns="45720" rtlCol="0" anchor="ctr">
            <a:normAutofit/>
          </a:bodyPr>
          <a:lstStyle>
            <a:lvl1pPr algn="ctr">
              <a:defRPr lang="en-US" sz="4400">
                <a:solidFill>
                  <a:schemeClr val="tx1"/>
                </a:solidFill>
                <a:latin typeface="Arial" panose="020B0604020202020204" pitchFamily="34" charset="0"/>
                <a:ea typeface="Verdana" pitchFamily="34" charset="0"/>
                <a:cs typeface="Arial" panose="020B0604020202020204" pitchFamily="34" charset="0"/>
              </a:defRPr>
            </a:lvl1pPr>
          </a:lstStyle>
          <a:p>
            <a:pPr lvl="0">
              <a:spcBef>
                <a:spcPct val="0"/>
              </a:spcBef>
              <a:buNone/>
            </a:pPr>
            <a:r>
              <a:rPr lang="en-US" dirty="0"/>
              <a:t>Click to edit Master subtitle style</a:t>
            </a:r>
          </a:p>
        </p:txBody>
      </p:sp>
      <p:sp>
        <p:nvSpPr>
          <p:cNvPr id="10" name="Text Placeholder 9"/>
          <p:cNvSpPr>
            <a:spLocks noGrp="1"/>
          </p:cNvSpPr>
          <p:nvPr>
            <p:ph type="body" sz="quarter" idx="11"/>
          </p:nvPr>
        </p:nvSpPr>
        <p:spPr>
          <a:xfrm>
            <a:off x="914400" y="6305550"/>
            <a:ext cx="7315200" cy="432362"/>
          </a:xfrm>
        </p:spPr>
        <p:txBody>
          <a:bodyPr/>
          <a:lstStyle>
            <a:lvl1pPr marL="0" indent="0">
              <a:buNone/>
              <a:defRPr>
                <a:solidFill>
                  <a:schemeClr val="bg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endParaRPr lang="en-US" dirty="0"/>
          </a:p>
        </p:txBody>
      </p:sp>
    </p:spTree>
    <p:extLst>
      <p:ext uri="{BB962C8B-B14F-4D97-AF65-F5344CB8AC3E}">
        <p14:creationId xmlns:p14="http://schemas.microsoft.com/office/powerpoint/2010/main" val="39915476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Rectangle 4"/>
          <p:cNvSpPr/>
          <p:nvPr userDrawn="1"/>
        </p:nvSpPr>
        <p:spPr>
          <a:xfrm>
            <a:off x="-7938" y="6248400"/>
            <a:ext cx="9151938" cy="629874"/>
          </a:xfrm>
          <a:prstGeom prst="rect">
            <a:avLst/>
          </a:prstGeom>
          <a:solidFill>
            <a:srgbClr val="5B5C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type="title"/>
          </p:nvPr>
        </p:nvSpPr>
        <p:spPr>
          <a:xfrm>
            <a:off x="45720" y="56737"/>
            <a:ext cx="9052560" cy="1039091"/>
          </a:xfrm>
          <a:prstGeom prst="rect">
            <a:avLst/>
          </a:prstGeom>
        </p:spPr>
        <p:txBody>
          <a:bodyPr vert="horz" lIns="91440" tIns="45720" rIns="91440" bIns="45720" rtlCol="0" anchor="ctr">
            <a:normAutofit/>
          </a:bodyPr>
          <a:lstStyle/>
          <a:p>
            <a:r>
              <a:rPr lang="en-US" dirty="0"/>
              <a:t>Click to edit Master title style</a:t>
            </a:r>
          </a:p>
        </p:txBody>
      </p:sp>
      <p:sp>
        <p:nvSpPr>
          <p:cNvPr id="3" name="Content Placeholder 2"/>
          <p:cNvSpPr>
            <a:spLocks noGrp="1"/>
          </p:cNvSpPr>
          <p:nvPr>
            <p:ph type="body" idx="1"/>
          </p:nvPr>
        </p:nvSpPr>
        <p:spPr>
          <a:xfrm>
            <a:off x="228600" y="1544008"/>
            <a:ext cx="8763000" cy="4391603"/>
          </a:xfrm>
          <a:prstGeom prst="rect">
            <a:avLst/>
          </a:prstGeom>
        </p:spPr>
        <p:txBody>
          <a:bodyPr vert="horz" lIns="91440" tIns="45720" rIns="91440" bIns="45720" rtlCol="0">
            <a:normAutofit/>
          </a:bodyPr>
          <a:lstStyle/>
          <a:p>
            <a:pPr marL="461963" lvl="0" indent="-461963">
              <a:buClr>
                <a:srgbClr val="5B5C50"/>
              </a:buClr>
              <a:buSzPct val="100000"/>
            </a:pPr>
            <a:r>
              <a:rPr lang="en-US" dirty="0"/>
              <a:t>Click to edit Master text styles</a:t>
            </a:r>
          </a:p>
          <a:p>
            <a:pPr marL="914400" lvl="1" indent="-457200">
              <a:buClr>
                <a:srgbClr val="5B5C50"/>
              </a:buClr>
            </a:pPr>
            <a:r>
              <a:rPr lang="en-US" dirty="0"/>
              <a:t>Second level</a:t>
            </a:r>
          </a:p>
          <a:p>
            <a:pPr marL="1376363" lvl="2" indent="-461963">
              <a:buClr>
                <a:srgbClr val="5B5C50"/>
              </a:buClr>
            </a:pPr>
            <a:r>
              <a:rPr lang="en-US" dirty="0"/>
              <a:t>Third level</a:t>
            </a:r>
          </a:p>
          <a:p>
            <a:pPr lvl="3">
              <a:buClr>
                <a:srgbClr val="5B5C50"/>
              </a:buClr>
            </a:pPr>
            <a:r>
              <a:rPr lang="en-US" dirty="0"/>
              <a:t>Fourth level</a:t>
            </a:r>
          </a:p>
          <a:p>
            <a:pPr lvl="4">
              <a:buClr>
                <a:srgbClr val="5B5C50"/>
              </a:buClr>
            </a:pPr>
            <a:r>
              <a:rPr lang="en-US" dirty="0"/>
              <a:t>Fifth level</a:t>
            </a:r>
          </a:p>
        </p:txBody>
      </p:sp>
    </p:spTree>
    <p:extLst>
      <p:ext uri="{BB962C8B-B14F-4D97-AF65-F5344CB8AC3E}">
        <p14:creationId xmlns:p14="http://schemas.microsoft.com/office/powerpoint/2010/main" val="1792269746"/>
      </p:ext>
    </p:extLst>
  </p:cSld>
  <p:clrMap bg1="lt1" tx1="dk1" bg2="lt2" tx2="dk2" accent1="accent1" accent2="accent2" accent3="accent3" accent4="accent4" accent5="accent5" accent6="accent6" hlink="hlink" folHlink="folHlink"/>
  <p:sldLayoutIdLst>
    <p:sldLayoutId id="2147483673" r:id="rId1"/>
    <p:sldLayoutId id="2147483681" r:id="rId2"/>
    <p:sldLayoutId id="2147483674" r:id="rId3"/>
    <p:sldLayoutId id="2147483680" r:id="rId4"/>
  </p:sldLayoutIdLst>
  <p:hf sldNum="0" hd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7663" indent="-347663" algn="l" defTabSz="914400" rtl="0" eaLnBrk="1" latinLnBrk="0" hangingPunct="1">
        <a:spcBef>
          <a:spcPct val="20000"/>
        </a:spcBef>
        <a:buClr>
          <a:srgbClr val="B54901"/>
        </a:buClr>
        <a:buFont typeface="Arial" pitchFamily="34" charset="0"/>
        <a:buChar char="•"/>
        <a:defRPr lang="en-US" sz="2600" kern="1200" dirty="0" smtClean="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B54901"/>
        </a:buClr>
        <a:buFont typeface="Arial" pitchFamily="34" charset="0"/>
        <a:buChar char="–"/>
        <a:defRPr lang="en-US" sz="2400" kern="1200" dirty="0" smtClean="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B54901"/>
        </a:buClr>
        <a:buFont typeface="Wingdings" pitchFamily="2" charset="2"/>
        <a:buChar char="§"/>
        <a:defRPr lang="en-US" sz="2200" kern="1200" dirty="0" smtClean="0">
          <a:solidFill>
            <a:schemeClr val="tx1"/>
          </a:solidFill>
          <a:latin typeface="Arial" pitchFamily="34" charset="0"/>
          <a:ea typeface="Verdana" pitchFamily="34" charset="0"/>
          <a:cs typeface="Arial" pitchFamily="34" charset="0"/>
        </a:defRPr>
      </a:lvl3pPr>
      <a:lvl4pPr marL="1828800" indent="-457200" algn="l" defTabSz="914400" rtl="0" eaLnBrk="1" latinLnBrk="0" hangingPunct="1">
        <a:spcBef>
          <a:spcPct val="20000"/>
        </a:spcBef>
        <a:buClr>
          <a:srgbClr val="B54901"/>
        </a:buClr>
        <a:buFont typeface="Courier New" pitchFamily="49" charset="0"/>
        <a:buChar char="o"/>
        <a:defRPr lang="en-US" sz="2000" kern="1200" dirty="0" smtClean="0">
          <a:solidFill>
            <a:schemeClr val="tx1"/>
          </a:solidFill>
          <a:latin typeface="Arial" pitchFamily="34" charset="0"/>
          <a:ea typeface="Verdana" pitchFamily="34" charset="0"/>
          <a:cs typeface="Arial" pitchFamily="34" charset="0"/>
        </a:defRPr>
      </a:lvl4pPr>
      <a:lvl5pPr marL="2293938" indent="-465138" algn="l" defTabSz="914400" rtl="0" eaLnBrk="1" latinLnBrk="0" hangingPunct="1">
        <a:spcBef>
          <a:spcPct val="20000"/>
        </a:spcBef>
        <a:buClr>
          <a:srgbClr val="B54901"/>
        </a:buClr>
        <a:buFont typeface="Wingdings" panose="05000000000000000000" pitchFamily="2" charset="2"/>
        <a:buChar char="Ø"/>
        <a:defRPr lang="en-US" sz="1800" kern="1200" dirty="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2460" y="35045"/>
            <a:ext cx="8991600" cy="1004080"/>
          </a:xfrm>
        </p:spPr>
        <p:txBody>
          <a:bodyPr vert="horz" lIns="91440" tIns="45720" rIns="91440" bIns="45720" rtlCol="0" anchor="ctr">
            <a:noAutofit/>
          </a:bodyPr>
          <a:lstStyle/>
          <a:p>
            <a:pPr>
              <a:spcBef>
                <a:spcPts val="0"/>
              </a:spcBef>
              <a:spcAft>
                <a:spcPts val="300"/>
              </a:spcAft>
            </a:pPr>
            <a:r>
              <a:rPr lang="en-US" dirty="0">
                <a:latin typeface="Arial" panose="020B0604020202020204" pitchFamily="34" charset="0"/>
                <a:cs typeface="Arial" panose="020B0604020202020204" pitchFamily="34" charset="0"/>
              </a:rPr>
              <a:t>MKTG</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Principles Of Marketing</a:t>
            </a:r>
            <a:endParaRPr lang="en-US" sz="4000" dirty="0">
              <a:latin typeface="Arial" panose="020B0604020202020204" pitchFamily="34" charset="0"/>
              <a:cs typeface="Arial" panose="020B0604020202020204" pitchFamily="34" charset="0"/>
            </a:endParaRPr>
          </a:p>
        </p:txBody>
      </p:sp>
      <p:sp>
        <p:nvSpPr>
          <p:cNvPr id="2" name="Content Placeholder 1"/>
          <p:cNvSpPr>
            <a:spLocks noGrp="1"/>
          </p:cNvSpPr>
          <p:nvPr>
            <p:ph sz="quarter" idx="12"/>
          </p:nvPr>
        </p:nvSpPr>
        <p:spPr>
          <a:xfrm>
            <a:off x="0" y="1079088"/>
            <a:ext cx="9067800" cy="457200"/>
          </a:xfrm>
        </p:spPr>
        <p:txBody>
          <a:bodyPr anchor="b">
            <a:normAutofit/>
          </a:bodyPr>
          <a:lstStyle/>
          <a:p>
            <a:r>
              <a:rPr lang="en-US" sz="2400"/>
              <a:t>Twelfth Edition</a:t>
            </a:r>
            <a:endParaRPr lang="en-US" sz="2400" dirty="0"/>
          </a:p>
        </p:txBody>
      </p:sp>
      <p:sp>
        <p:nvSpPr>
          <p:cNvPr id="7" name="Subtitle 6"/>
          <p:cNvSpPr>
            <a:spLocks noGrp="1"/>
          </p:cNvSpPr>
          <p:nvPr>
            <p:ph type="subTitle" idx="1"/>
          </p:nvPr>
        </p:nvSpPr>
        <p:spPr/>
        <p:txBody>
          <a:bodyPr>
            <a:normAutofit/>
          </a:bodyPr>
          <a:lstStyle/>
          <a:p>
            <a:pPr marL="0" indent="0">
              <a:buFont typeface="Calibri" pitchFamily="34" charset="0"/>
              <a:buNone/>
              <a:defRPr/>
            </a:pPr>
            <a:r>
              <a:rPr lang="en-US" altLang="en-US" sz="4000" b="1" dirty="0">
                <a:latin typeface="Arial" panose="020B0604020202020204" pitchFamily="34" charset="0"/>
                <a:cs typeface="Arial" panose="020B0604020202020204" pitchFamily="34" charset="0"/>
              </a:rPr>
              <a:t>Chapter 13</a:t>
            </a:r>
            <a:br>
              <a:rPr lang="en-US" altLang="en-US" sz="4000" b="1" dirty="0">
                <a:latin typeface="Arial" panose="020B0604020202020204" pitchFamily="34" charset="0"/>
                <a:cs typeface="Arial" panose="020B0604020202020204" pitchFamily="34" charset="0"/>
              </a:rPr>
            </a:br>
            <a:r>
              <a:rPr lang="en-US" altLang="en-US" sz="3600" dirty="0">
                <a:latin typeface="Arial" panose="020B0604020202020204" pitchFamily="34" charset="0"/>
                <a:cs typeface="Arial" panose="020B0604020202020204" pitchFamily="34" charset="0"/>
              </a:rPr>
              <a:t>Supply Chain Management and Marketing Channels</a:t>
            </a:r>
            <a:endParaRPr lang="en-US" sz="3600" dirty="0">
              <a:latin typeface="Arial" panose="020B0604020202020204" pitchFamily="34" charset="0"/>
              <a:cs typeface="Arial" panose="020B0604020202020204" pitchFamily="34" charset="0"/>
            </a:endParaRPr>
          </a:p>
        </p:txBody>
      </p:sp>
      <p:pic>
        <p:nvPicPr>
          <p:cNvPr id="8" name="Picture 3" title="Cengage Log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865" y="6407806"/>
            <a:ext cx="1495132" cy="334985"/>
          </a:xfrm>
          <a:prstGeom prst="rect">
            <a:avLst/>
          </a:prstGeom>
          <a:noFill/>
          <a:extLst>
            <a:ext uri="{909E8E84-426E-40DD-AFC4-6F175D3DCCD1}">
              <a14:hiddenFill xmlns:a14="http://schemas.microsoft.com/office/drawing/2010/main">
                <a:solidFill>
                  <a:srgbClr val="FFFFFF"/>
                </a:solidFill>
              </a14:hiddenFill>
            </a:ext>
          </a:extLst>
        </p:spPr>
      </p:pic>
      <p:sp>
        <p:nvSpPr>
          <p:cNvPr id="3" name="Text Placeholder 2"/>
          <p:cNvSpPr>
            <a:spLocks noGrp="1"/>
          </p:cNvSpPr>
          <p:nvPr>
            <p:ph type="body" sz="quarter" idx="11"/>
          </p:nvPr>
        </p:nvSpPr>
        <p:spPr>
          <a:xfrm>
            <a:off x="1964102" y="6349794"/>
            <a:ext cx="6045620" cy="432362"/>
          </a:xfrm>
        </p:spPr>
        <p:txBody>
          <a:bodyPr anchor="ctr">
            <a:normAutofit/>
          </a:bodyPr>
          <a:lstStyle/>
          <a:p>
            <a:pPr algn="ctr" eaLnBrk="0" fontAlgn="base" hangingPunct="0">
              <a:spcBef>
                <a:spcPct val="0"/>
              </a:spcBef>
              <a:spcAft>
                <a:spcPct val="0"/>
              </a:spcAft>
              <a:buClrTx/>
              <a:defRPr/>
            </a:pPr>
            <a:r>
              <a:rPr lang="en-US" sz="1200" dirty="0">
                <a:latin typeface="Arial" panose="020B0604020202020204" pitchFamily="34" charset="0"/>
                <a:cs typeface="Arial" panose="020B0604020202020204" pitchFamily="34" charset="0"/>
              </a:rPr>
              <a:t>© 2019 Cengage. All rights reserved</a:t>
            </a:r>
            <a:r>
              <a:rPr lang="en-US" sz="1200" dirty="0">
                <a:latin typeface="Arial" panose="020B0604020202020204" pitchFamily="34" charset="0"/>
                <a:ea typeface="ＭＳ Ｐゴシック" charset="-128"/>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DD29134-7C49-4694-A652-B3024AE6B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485" y="1652141"/>
            <a:ext cx="3770142" cy="4484744"/>
          </a:xfrm>
          <a:prstGeom prst="rect">
            <a:avLst/>
          </a:prstGeom>
        </p:spPr>
      </p:pic>
    </p:spTree>
    <p:extLst>
      <p:ext uri="{BB962C8B-B14F-4D97-AF65-F5344CB8AC3E}">
        <p14:creationId xmlns:p14="http://schemas.microsoft.com/office/powerpoint/2010/main" val="2072515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fontAlgn="base">
              <a:spcAft>
                <a:spcPct val="0"/>
              </a:spcAft>
              <a:defRPr/>
            </a:pPr>
            <a:r>
              <a:rPr lang="en-US" altLang="en-US" dirty="0">
                <a:latin typeface="Arial" panose="020B0604020202020204" pitchFamily="34" charset="0"/>
                <a:ea typeface="ＭＳ Ｐゴシック" pitchFamily="34" charset="-128"/>
                <a:cs typeface="Arial" panose="020B0604020202020204" pitchFamily="34" charset="0"/>
              </a:rPr>
              <a:t>LEARNING OUTCOMES (1 of 2)</a:t>
            </a:r>
          </a:p>
        </p:txBody>
      </p:sp>
      <p:sp>
        <p:nvSpPr>
          <p:cNvPr id="7" name="Content Placeholder 6"/>
          <p:cNvSpPr>
            <a:spLocks noGrp="1"/>
          </p:cNvSpPr>
          <p:nvPr>
            <p:ph idx="1"/>
          </p:nvPr>
        </p:nvSpPr>
        <p:spPr>
          <a:xfrm>
            <a:off x="152400" y="1354667"/>
            <a:ext cx="8864600" cy="4762500"/>
          </a:xfrm>
        </p:spPr>
        <p:txBody>
          <a:bodyPr>
            <a:normAutofit lnSpcReduction="10000"/>
          </a:bodyPr>
          <a:lstStyle/>
          <a:p>
            <a:pPr marL="0" indent="0">
              <a:lnSpc>
                <a:spcPct val="110000"/>
              </a:lnSpc>
              <a:buNone/>
            </a:pPr>
            <a:r>
              <a:rPr lang="en-US" dirty="0">
                <a:latin typeface="Arial" panose="020B0604020202020204" pitchFamily="34" charset="0"/>
                <a:cs typeface="Arial" panose="020B0604020202020204" pitchFamily="34" charset="0"/>
              </a:rPr>
              <a:t>13-1  Define the terms supply chain and supply chain management and discuss the benefits of supply chain management </a:t>
            </a:r>
          </a:p>
          <a:p>
            <a:pPr marL="0" indent="0">
              <a:lnSpc>
                <a:spcPct val="110000"/>
              </a:lnSpc>
              <a:buNone/>
            </a:pPr>
            <a:r>
              <a:rPr lang="en-US" dirty="0">
                <a:latin typeface="Arial" panose="020B0604020202020204" pitchFamily="34" charset="0"/>
                <a:cs typeface="Arial" panose="020B0604020202020204" pitchFamily="34" charset="0"/>
              </a:rPr>
              <a:t>13-2  Discuss the concepts of internal and external supply chain integration and explain why each of these types of integration is important</a:t>
            </a:r>
          </a:p>
          <a:p>
            <a:pPr marL="0" indent="0">
              <a:lnSpc>
                <a:spcPct val="110000"/>
              </a:lnSpc>
              <a:buNone/>
            </a:pPr>
            <a:r>
              <a:rPr lang="en-US" dirty="0">
                <a:latin typeface="Arial" panose="020B0604020202020204" pitchFamily="34" charset="0"/>
                <a:cs typeface="Arial" panose="020B0604020202020204" pitchFamily="34" charset="0"/>
              </a:rPr>
              <a:t>13-3  Identify the eight key processes of excellent supply chain management and discuss how each of these processes affects the end customer </a:t>
            </a:r>
          </a:p>
          <a:p>
            <a:pPr marL="0" indent="0">
              <a:lnSpc>
                <a:spcPct val="110000"/>
              </a:lnSpc>
              <a:buNone/>
            </a:pPr>
            <a:r>
              <a:rPr lang="en-US" dirty="0">
                <a:latin typeface="Arial" panose="020B0604020202020204" pitchFamily="34" charset="0"/>
                <a:cs typeface="Arial" panose="020B0604020202020204" pitchFamily="34" charset="0"/>
              </a:rPr>
              <a:t>13-4  Understand the importance of sustainable supply chain management to modern business operations</a:t>
            </a:r>
          </a:p>
        </p:txBody>
      </p:sp>
    </p:spTree>
    <p:extLst>
      <p:ext uri="{BB962C8B-B14F-4D97-AF65-F5344CB8AC3E}">
        <p14:creationId xmlns:p14="http://schemas.microsoft.com/office/powerpoint/2010/main" val="2944843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ea typeface="ＭＳ Ｐゴシック" pitchFamily="34" charset="-128"/>
                <a:cs typeface="Arial" panose="020B0604020202020204" pitchFamily="34" charset="0"/>
              </a:rPr>
              <a:t>LEARNING OUTCOMES (2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8600" y="1409700"/>
            <a:ext cx="8724900" cy="4686301"/>
          </a:xfrm>
        </p:spPr>
        <p:txBody>
          <a:bodyPr>
            <a:normAutofit/>
          </a:bodyPr>
          <a:lstStyle/>
          <a:p>
            <a:pPr marL="0" indent="0">
              <a:buNone/>
            </a:pPr>
            <a:r>
              <a:rPr lang="en-US" dirty="0">
                <a:latin typeface="Arial" panose="020B0604020202020204" pitchFamily="34" charset="0"/>
                <a:cs typeface="Arial" panose="020B0604020202020204" pitchFamily="34" charset="0"/>
              </a:rPr>
              <a:t>13-5  Discuss how new technology and emerging trends are impacting the practice of supply chain management.</a:t>
            </a:r>
          </a:p>
          <a:p>
            <a:pPr marL="0" indent="0">
              <a:buNone/>
            </a:pPr>
            <a:r>
              <a:rPr lang="en-US" dirty="0">
                <a:latin typeface="Arial" panose="020B0604020202020204" pitchFamily="34" charset="0"/>
                <a:cs typeface="Arial" panose="020B0604020202020204" pitchFamily="34" charset="0"/>
              </a:rPr>
              <a:t>13-6  Explain what marketing channels and channel intermediaries are and describe their functions and activities</a:t>
            </a:r>
          </a:p>
          <a:p>
            <a:pPr marL="0" indent="0">
              <a:buNone/>
            </a:pPr>
            <a:r>
              <a:rPr lang="en-US" dirty="0">
                <a:latin typeface="Arial" panose="020B0604020202020204" pitchFamily="34" charset="0"/>
                <a:cs typeface="Arial" panose="020B0604020202020204" pitchFamily="34" charset="0"/>
              </a:rPr>
              <a:t>13-7  Describe common channel structures and strategies and the factors that influence their choice</a:t>
            </a:r>
          </a:p>
          <a:p>
            <a:pPr marL="0" indent="0">
              <a:buNone/>
            </a:pPr>
            <a:r>
              <a:rPr lang="en-US" dirty="0">
                <a:latin typeface="Arial" panose="020B0604020202020204" pitchFamily="34" charset="0"/>
                <a:cs typeface="Arial" panose="020B0604020202020204" pitchFamily="34" charset="0"/>
              </a:rPr>
              <a:t>13-8  Discuss omnichannel and multichannel marketing in both B-to-B and B-to-C structures and explain why these concepts are important</a:t>
            </a:r>
          </a:p>
        </p:txBody>
      </p:sp>
    </p:spTree>
    <p:extLst>
      <p:ext uri="{BB962C8B-B14F-4D97-AF65-F5344CB8AC3E}">
        <p14:creationId xmlns:p14="http://schemas.microsoft.com/office/powerpoint/2010/main" val="776467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IN" b="1" dirty="0">
                <a:latin typeface="Arial" panose="020B0604020202020204" pitchFamily="34" charset="0"/>
                <a:cs typeface="Arial" panose="020B0604020202020204" pitchFamily="34" charset="0"/>
              </a:rPr>
              <a:t>Learning Objective 1: </a:t>
            </a:r>
            <a:r>
              <a:rPr lang="en-IN" dirty="0">
                <a:latin typeface="Arial" panose="020B0604020202020204" pitchFamily="34" charset="0"/>
                <a:cs typeface="Arial" panose="020B0604020202020204" pitchFamily="34" charset="0"/>
              </a:rPr>
              <a:t>Supply Chains and Supply Chain Management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5703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Supply Chain and Supply Chain Management (1 of 2)</a:t>
            </a:r>
          </a:p>
        </p:txBody>
      </p:sp>
      <p:sp>
        <p:nvSpPr>
          <p:cNvPr id="3" name="Content Placeholder 2"/>
          <p:cNvSpPr>
            <a:spLocks noGrp="1"/>
          </p:cNvSpPr>
          <p:nvPr>
            <p:ph idx="1"/>
          </p:nvPr>
        </p:nvSpPr>
        <p:spPr>
          <a:xfrm>
            <a:off x="220136" y="1388536"/>
            <a:ext cx="8606367" cy="4686300"/>
          </a:xfrm>
        </p:spPr>
        <p:txBody>
          <a:bodyPr>
            <a:noAutofit/>
          </a:bodyPr>
          <a:lstStyle/>
          <a:p>
            <a:pPr marL="0" lvl="0" indent="0">
              <a:lnSpc>
                <a:spcPct val="120000"/>
              </a:lnSpc>
              <a:buNone/>
            </a:pPr>
            <a:r>
              <a:rPr lang="en-US" b="1" dirty="0">
                <a:latin typeface="Arial" panose="020B0604020202020204" pitchFamily="34" charset="0"/>
                <a:cs typeface="Arial" panose="020B0604020202020204" pitchFamily="34" charset="0"/>
              </a:rPr>
              <a:t>Supply chain</a:t>
            </a:r>
          </a:p>
          <a:p>
            <a:pPr marL="457200" lvl="1" indent="-457200">
              <a:lnSpc>
                <a:spcPct val="120000"/>
              </a:lnSpc>
              <a:buFont typeface="Arial" panose="020B0604020202020204" pitchFamily="34" charset="0"/>
              <a:buChar char="•"/>
            </a:pPr>
            <a:r>
              <a:rPr lang="en-US" sz="2600" i="1" dirty="0">
                <a:latin typeface="Arial" panose="020B0604020202020204" pitchFamily="34" charset="0"/>
                <a:cs typeface="Arial" panose="020B0604020202020204" pitchFamily="34" charset="0"/>
              </a:rPr>
              <a:t>Includes all of the companies involved in the upstream and downstream flow of products, services, finances, and information, extending from initial suppliers (the point of origin) to the ultimate customer (the point of consumption).</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8711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Supply Chain and Supply Chain Management (2 of 2)</a:t>
            </a:r>
          </a:p>
        </p:txBody>
      </p:sp>
      <p:sp>
        <p:nvSpPr>
          <p:cNvPr id="3" name="Content Placeholder 2"/>
          <p:cNvSpPr>
            <a:spLocks noGrp="1"/>
          </p:cNvSpPr>
          <p:nvPr>
            <p:ph idx="1"/>
          </p:nvPr>
        </p:nvSpPr>
        <p:spPr>
          <a:xfrm>
            <a:off x="220134" y="1422402"/>
            <a:ext cx="8707967" cy="4686300"/>
          </a:xfrm>
        </p:spPr>
        <p:txBody>
          <a:bodyPr>
            <a:noAutofit/>
          </a:bodyPr>
          <a:lstStyle/>
          <a:p>
            <a:pPr marL="0" lvl="0" indent="0">
              <a:lnSpc>
                <a:spcPct val="120000"/>
              </a:lnSpc>
              <a:buNone/>
            </a:pPr>
            <a:r>
              <a:rPr lang="en-US" sz="2400" b="1" dirty="0">
                <a:latin typeface="Arial" panose="020B0604020202020204" pitchFamily="34" charset="0"/>
                <a:cs typeface="Arial" panose="020B0604020202020204" pitchFamily="34" charset="0"/>
              </a:rPr>
              <a:t>Supply chain management</a:t>
            </a:r>
            <a:endParaRPr lang="en-US" sz="2400" dirty="0">
              <a:latin typeface="Arial" panose="020B0604020202020204" pitchFamily="34" charset="0"/>
              <a:cs typeface="Arial" panose="020B0604020202020204" pitchFamily="34" charset="0"/>
            </a:endParaRPr>
          </a:p>
          <a:p>
            <a:pPr marL="457200" lvl="1" indent="-457200">
              <a:lnSpc>
                <a:spcPct val="120000"/>
              </a:lnSpc>
              <a:buFont typeface="Arial" panose="020B0604020202020204" pitchFamily="34" charset="0"/>
              <a:buChar char="•"/>
            </a:pPr>
            <a:r>
              <a:rPr lang="en-US" i="1" dirty="0">
                <a:latin typeface="Arial" panose="020B0604020202020204" pitchFamily="34" charset="0"/>
                <a:cs typeface="Arial" panose="020B0604020202020204" pitchFamily="34" charset="0"/>
              </a:rPr>
              <a:t>Coordinates and integrate all of the activities performed by supply chain members into a seamless process, from the source to the point of consumption, resulting in enhanced customer and economic value.</a:t>
            </a:r>
            <a:endParaRPr lang="en-US" dirty="0">
              <a:latin typeface="Arial" panose="020B0604020202020204" pitchFamily="34" charset="0"/>
              <a:cs typeface="Arial" panose="020B0604020202020204" pitchFamily="34" charset="0"/>
            </a:endParaRPr>
          </a:p>
          <a:p>
            <a:pPr marL="0" lvl="0" indent="0">
              <a:lnSpc>
                <a:spcPct val="120000"/>
              </a:lnSpc>
              <a:buNone/>
            </a:pPr>
            <a:r>
              <a:rPr lang="en-US" sz="2400" b="1" dirty="0">
                <a:latin typeface="Arial" panose="020B0604020202020204" pitchFamily="34" charset="0"/>
                <a:cs typeface="Arial" panose="020B0604020202020204" pitchFamily="34" charset="0"/>
              </a:rPr>
              <a:t>Supply chain agility</a:t>
            </a:r>
            <a:endParaRPr lang="en-US" sz="2400" dirty="0">
              <a:latin typeface="Arial" panose="020B0604020202020204" pitchFamily="34" charset="0"/>
              <a:cs typeface="Arial" panose="020B0604020202020204" pitchFamily="34" charset="0"/>
            </a:endParaRPr>
          </a:p>
          <a:p>
            <a:pPr marL="457200" indent="-457200">
              <a:lnSpc>
                <a:spcPct val="120000"/>
              </a:lnSpc>
            </a:pPr>
            <a:r>
              <a:rPr lang="en-US" sz="2400" i="1" dirty="0">
                <a:latin typeface="Arial" panose="020B0604020202020204" pitchFamily="34" charset="0"/>
                <a:cs typeface="Arial" panose="020B0604020202020204" pitchFamily="34" charset="0"/>
              </a:rPr>
              <a:t>Operational strategy focused on creating inventory velocity and operational flexibility simultaneously in the supply chain.</a:t>
            </a:r>
          </a:p>
        </p:txBody>
      </p:sp>
    </p:spTree>
    <p:extLst>
      <p:ext uri="{BB962C8B-B14F-4D97-AF65-F5344CB8AC3E}">
        <p14:creationId xmlns:p14="http://schemas.microsoft.com/office/powerpoint/2010/main" val="3196533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Benefits of Effective Supply Chain Management</a:t>
            </a:r>
          </a:p>
        </p:txBody>
      </p:sp>
      <p:sp>
        <p:nvSpPr>
          <p:cNvPr id="3" name="Content Placeholder 2"/>
          <p:cNvSpPr>
            <a:spLocks noGrp="1"/>
          </p:cNvSpPr>
          <p:nvPr>
            <p:ph idx="1"/>
          </p:nvPr>
        </p:nvSpPr>
        <p:spPr/>
        <p:txBody>
          <a:bodyPr/>
          <a:lstStyle/>
          <a:p>
            <a:pPr marL="469900" indent="-469900"/>
            <a:r>
              <a:rPr lang="en-US" dirty="0">
                <a:latin typeface="Arial" panose="020B0604020202020204" pitchFamily="34" charset="0"/>
                <a:cs typeface="Arial" panose="020B0604020202020204" pitchFamily="34" charset="0"/>
              </a:rPr>
              <a:t>As well-managed supply chains are able to provide better value to customers with only marginal incremental expenditure on company assets, best-in-class supply chain companies, such as air conditioner manufacturer Lennox International, are becoming significantly more valuable investors.</a:t>
            </a:r>
          </a:p>
          <a:p>
            <a:pPr marL="469900" indent="-469900"/>
            <a:r>
              <a:rPr lang="en-US" dirty="0">
                <a:latin typeface="Arial" panose="020B0604020202020204" pitchFamily="34" charset="0"/>
                <a:cs typeface="Arial" panose="020B0604020202020204" pitchFamily="34" charset="0"/>
              </a:rPr>
              <a:t>Provides better value to customers with only marginal incremental expenditure on company assets. </a:t>
            </a:r>
          </a:p>
        </p:txBody>
      </p:sp>
    </p:spTree>
    <p:extLst>
      <p:ext uri="{BB962C8B-B14F-4D97-AF65-F5344CB8AC3E}">
        <p14:creationId xmlns:p14="http://schemas.microsoft.com/office/powerpoint/2010/main" val="3808126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605688"/>
            <a:ext cx="8887348" cy="1213396"/>
          </a:xfrm>
        </p:spPr>
        <p:txBody>
          <a:bodyPr>
            <a:normAutofit/>
          </a:bodyPr>
          <a:lstStyle/>
          <a:p>
            <a:r>
              <a:rPr lang="en-IN" b="1" dirty="0">
                <a:latin typeface="Arial" panose="020B0604020202020204" pitchFamily="34" charset="0"/>
                <a:cs typeface="Arial" panose="020B0604020202020204" pitchFamily="34" charset="0"/>
              </a:rPr>
              <a:t>Learning Objective 2: </a:t>
            </a:r>
            <a:r>
              <a:rPr lang="en-IN" dirty="0">
                <a:latin typeface="Arial" panose="020B0604020202020204" pitchFamily="34" charset="0"/>
                <a:cs typeface="Arial" panose="020B0604020202020204" pitchFamily="34" charset="0"/>
              </a:rPr>
              <a:t>Supply Chain Integration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9578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Supply Chain Orientation and Supply Chain Integration</a:t>
            </a:r>
          </a:p>
        </p:txBody>
      </p:sp>
      <p:sp>
        <p:nvSpPr>
          <p:cNvPr id="3" name="Content Placeholder 2"/>
          <p:cNvSpPr>
            <a:spLocks noGrp="1"/>
          </p:cNvSpPr>
          <p:nvPr>
            <p:ph idx="1"/>
          </p:nvPr>
        </p:nvSpPr>
        <p:spPr/>
        <p:txBody>
          <a:bodyPr>
            <a:normAutofit/>
          </a:bodyPr>
          <a:lstStyle/>
          <a:p>
            <a:pPr marL="0" lvl="0" indent="0">
              <a:buNone/>
            </a:pPr>
            <a:r>
              <a:rPr lang="en-IN" b="1" dirty="0">
                <a:latin typeface="Arial" panose="020B0604020202020204" pitchFamily="34" charset="0"/>
                <a:cs typeface="Arial" panose="020B0604020202020204" pitchFamily="34" charset="0"/>
              </a:rPr>
              <a:t>Supply chain orientation</a:t>
            </a:r>
          </a:p>
          <a:p>
            <a:pPr marL="463550" indent="-463550"/>
            <a:r>
              <a:rPr lang="en-IN" i="1" dirty="0">
                <a:latin typeface="Arial" panose="020B0604020202020204" pitchFamily="34" charset="0"/>
                <a:cs typeface="Arial" panose="020B0604020202020204" pitchFamily="34" charset="0"/>
              </a:rPr>
              <a:t>System of management practices that are consistent with a “systems thinking” approach</a:t>
            </a:r>
            <a:endParaRPr lang="en-US"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Supply chain integration </a:t>
            </a:r>
            <a:endParaRPr lang="en-US" dirty="0">
              <a:latin typeface="Arial" panose="020B0604020202020204" pitchFamily="34" charset="0"/>
              <a:cs typeface="Arial" panose="020B0604020202020204" pitchFamily="34" charset="0"/>
            </a:endParaRPr>
          </a:p>
          <a:p>
            <a:pPr marL="463550" indent="-463550"/>
            <a:r>
              <a:rPr lang="en-IN" i="1" dirty="0">
                <a:latin typeface="Arial" panose="020B0604020202020204" pitchFamily="34" charset="0"/>
                <a:cs typeface="Arial" panose="020B0604020202020204" pitchFamily="34" charset="0"/>
              </a:rPr>
              <a:t>Occurs when multiple firms or business functions in a supply chain coordinate their activities and processes so that they are seamlessly linked to one another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778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5560"/>
            <a:ext cx="9144000" cy="1103087"/>
          </a:xfrm>
        </p:spPr>
        <p:txBody>
          <a:bodyPr>
            <a:noAutofit/>
          </a:bodyPr>
          <a:lstStyle/>
          <a:p>
            <a:r>
              <a:rPr lang="en-IN" dirty="0">
                <a:latin typeface="Arial" panose="020B0604020202020204" pitchFamily="34" charset="0"/>
                <a:cs typeface="Arial" panose="020B0604020202020204" pitchFamily="34" charset="0"/>
              </a:rPr>
              <a:t>Characteristics of Leading Supply Chain-Oriented Firms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lvl="0" indent="-457200"/>
            <a:r>
              <a:rPr lang="en-IN" dirty="0">
                <a:latin typeface="Arial" panose="020B0604020202020204" pitchFamily="34" charset="0"/>
                <a:cs typeface="Arial" panose="020B0604020202020204" pitchFamily="34" charset="0"/>
              </a:rPr>
              <a:t>Credibility</a:t>
            </a:r>
            <a:endParaRPr lang="en-US" dirty="0">
              <a:latin typeface="Arial" panose="020B0604020202020204" pitchFamily="34" charset="0"/>
              <a:cs typeface="Arial" panose="020B0604020202020204" pitchFamily="34" charset="0"/>
            </a:endParaRPr>
          </a:p>
          <a:p>
            <a:pPr marL="457200" lvl="0" indent="-457200"/>
            <a:r>
              <a:rPr lang="en-IN" dirty="0">
                <a:latin typeface="Arial" panose="020B0604020202020204" pitchFamily="34" charset="0"/>
                <a:cs typeface="Arial" panose="020B0604020202020204" pitchFamily="34" charset="0"/>
              </a:rPr>
              <a:t>Benevolence</a:t>
            </a:r>
            <a:endParaRPr lang="en-US" dirty="0">
              <a:latin typeface="Arial" panose="020B0604020202020204" pitchFamily="34" charset="0"/>
              <a:cs typeface="Arial" panose="020B0604020202020204" pitchFamily="34" charset="0"/>
            </a:endParaRPr>
          </a:p>
          <a:p>
            <a:pPr marL="457200" indent="-457200"/>
            <a:r>
              <a:rPr lang="en-IN" dirty="0">
                <a:latin typeface="Arial" panose="020B0604020202020204" pitchFamily="34" charset="0"/>
                <a:cs typeface="Arial" panose="020B0604020202020204" pitchFamily="34" charset="0"/>
              </a:rPr>
              <a:t>Benevolence</a:t>
            </a:r>
            <a:endParaRPr lang="en-US" dirty="0">
              <a:latin typeface="Arial" panose="020B0604020202020204" pitchFamily="34" charset="0"/>
              <a:cs typeface="Arial" panose="020B0604020202020204" pitchFamily="34" charset="0"/>
            </a:endParaRPr>
          </a:p>
          <a:p>
            <a:pPr marL="457200" indent="-457200"/>
            <a:r>
              <a:rPr lang="en-IN" dirty="0">
                <a:latin typeface="Arial" panose="020B0604020202020204" pitchFamily="34" charset="0"/>
                <a:cs typeface="Arial" panose="020B0604020202020204" pitchFamily="34" charset="0"/>
              </a:rPr>
              <a:t>Availability of support from top managers</a:t>
            </a:r>
            <a:endParaRPr lang="en-US" dirty="0">
              <a:latin typeface="Arial" panose="020B0604020202020204" pitchFamily="34" charset="0"/>
              <a:cs typeface="Arial" panose="020B0604020202020204" pitchFamily="34" charset="0"/>
            </a:endParaRPr>
          </a:p>
          <a:p>
            <a:pPr marL="457200" indent="-457200"/>
            <a:r>
              <a:rPr lang="en-IN" dirty="0">
                <a:latin typeface="Arial" panose="020B0604020202020204" pitchFamily="34" charset="0"/>
                <a:cs typeface="Arial" panose="020B0604020202020204" pitchFamily="34" charset="0"/>
              </a:rPr>
              <a:t>Efficiency in conducting and directing supply chain activity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4002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Demand-Supply Integration (DSI)</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Type of internal supply chain integration</a:t>
            </a:r>
          </a:p>
          <a:p>
            <a:pPr marL="457200" indent="-457200"/>
            <a:r>
              <a:rPr lang="en-US" altLang="en-US" dirty="0">
                <a:latin typeface="Arial" panose="020B0604020202020204" pitchFamily="34" charset="0"/>
                <a:cs typeface="Arial" panose="020B0604020202020204" pitchFamily="34" charset="0"/>
              </a:rPr>
              <a:t>Integrates the supply-management and demand-generating functions of an organization</a:t>
            </a:r>
          </a:p>
          <a:p>
            <a:pPr marL="457200" indent="-457200"/>
            <a:r>
              <a:rPr lang="en-US" altLang="en-US" dirty="0">
                <a:latin typeface="Arial" panose="020B0604020202020204" pitchFamily="34" charset="0"/>
                <a:cs typeface="Arial" panose="020B0604020202020204" pitchFamily="34" charset="0"/>
              </a:rPr>
              <a:t>Enhances customer satisfaction</a:t>
            </a:r>
          </a:p>
          <a:p>
            <a:pPr marL="457200" indent="-457200">
              <a:tabLst>
                <a:tab pos="347663" algn="l"/>
              </a:tabLst>
              <a:defRPr/>
            </a:pPr>
            <a:r>
              <a:rPr lang="en-US" dirty="0">
                <a:latin typeface="Arial" panose="020B0604020202020204" pitchFamily="34" charset="0"/>
                <a:cs typeface="Arial" panose="020B0604020202020204" pitchFamily="34" charset="0"/>
              </a:rPr>
              <a:t>Under the DSI philosophy, those functional areas in a company charged with creating customer demand communicate frequently and are synchronized with the parts of the business charged with fulfilling the created demand</a:t>
            </a:r>
          </a:p>
        </p:txBody>
      </p:sp>
    </p:spTree>
    <p:extLst>
      <p:ext uri="{BB962C8B-B14F-4D97-AF65-F5344CB8AC3E}">
        <p14:creationId xmlns:p14="http://schemas.microsoft.com/office/powerpoint/2010/main" val="1757563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External Supply Chain Integration (1 of 3)</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Relationship integration </a:t>
            </a:r>
          </a:p>
          <a:p>
            <a:pPr marL="914400" lvl="1" indent="-457200"/>
            <a:r>
              <a:rPr lang="en-US" altLang="en-US" dirty="0">
                <a:latin typeface="Arial" panose="020B0604020202020204" pitchFamily="34" charset="0"/>
                <a:cs typeface="Arial" panose="020B0604020202020204" pitchFamily="34" charset="0"/>
              </a:rPr>
              <a:t>A</a:t>
            </a:r>
            <a:r>
              <a:rPr lang="en-US" dirty="0">
                <a:latin typeface="Arial" panose="020B0604020202020204" pitchFamily="34" charset="0"/>
                <a:cs typeface="Arial" panose="020B0604020202020204" pitchFamily="34" charset="0"/>
              </a:rPr>
              <a:t>bility of two or more companies to develop social connections that serve to guide their interactions when working together</a:t>
            </a:r>
          </a:p>
          <a:p>
            <a:pPr marL="457200" indent="-457200"/>
            <a:r>
              <a:rPr lang="en-US" altLang="en-US" dirty="0">
                <a:latin typeface="Arial" panose="020B0604020202020204" pitchFamily="34" charset="0"/>
                <a:cs typeface="Arial" panose="020B0604020202020204" pitchFamily="34" charset="0"/>
              </a:rPr>
              <a:t>Measurement integration</a:t>
            </a:r>
          </a:p>
          <a:p>
            <a:pPr marL="914400" lvl="1" indent="-457200"/>
            <a:r>
              <a:rPr lang="en-US" altLang="en-US" dirty="0">
                <a:latin typeface="Arial" panose="020B0604020202020204" pitchFamily="34" charset="0"/>
                <a:cs typeface="Arial" panose="020B0604020202020204" pitchFamily="34" charset="0"/>
              </a:rPr>
              <a:t>Reflects the idea that performance assessments be transparent, measurable, and should assess the performance of the supply chain as a whole</a:t>
            </a:r>
          </a:p>
          <a:p>
            <a:pPr marL="914400" lvl="1" indent="-457200"/>
            <a:r>
              <a:rPr lang="en-US" altLang="en-US" dirty="0">
                <a:latin typeface="Arial" panose="020B0604020202020204" pitchFamily="34" charset="0"/>
                <a:cs typeface="Arial" panose="020B0604020202020204" pitchFamily="34" charset="0"/>
              </a:rPr>
              <a:t>Holds each individual firm or business unit accountable for meeting its own goals</a:t>
            </a:r>
          </a:p>
        </p:txBody>
      </p:sp>
    </p:spTree>
    <p:extLst>
      <p:ext uri="{BB962C8B-B14F-4D97-AF65-F5344CB8AC3E}">
        <p14:creationId xmlns:p14="http://schemas.microsoft.com/office/powerpoint/2010/main" val="1563815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External Supply Chain Integration (2 of 3)</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Technology and planning integration</a:t>
            </a:r>
          </a:p>
          <a:p>
            <a:pPr marL="914400" lvl="1" indent="-457200"/>
            <a:r>
              <a:rPr lang="en-US" altLang="en-US" dirty="0">
                <a:latin typeface="Arial" panose="020B0604020202020204" pitchFamily="34" charset="0"/>
                <a:cs typeface="Arial" panose="020B0604020202020204" pitchFamily="34" charset="0"/>
              </a:rPr>
              <a:t>Creation and maintenance of information technology systems that connect managers across and through the firms in the supply chain</a:t>
            </a:r>
          </a:p>
          <a:p>
            <a:pPr marL="457200" indent="-457200"/>
            <a:r>
              <a:rPr lang="en-US" altLang="en-US" dirty="0">
                <a:latin typeface="Arial" panose="020B0604020202020204" pitchFamily="34" charset="0"/>
                <a:cs typeface="Arial" panose="020B0604020202020204" pitchFamily="34" charset="0"/>
              </a:rPr>
              <a:t>Material and service supplier integration</a:t>
            </a:r>
          </a:p>
          <a:p>
            <a:pPr marL="914400" lvl="1" indent="-457200"/>
            <a:r>
              <a:rPr lang="en-US" altLang="en-US" dirty="0">
                <a:latin typeface="Arial" panose="020B0604020202020204" pitchFamily="34" charset="0"/>
                <a:cs typeface="Arial" panose="020B0604020202020204" pitchFamily="34" charset="0"/>
              </a:rPr>
              <a:t>Requires firms to link seamlessly to those outsiders that provide goods and services to them</a:t>
            </a:r>
          </a:p>
          <a:p>
            <a:pPr marL="1371600" lvl="2" indent="-457200"/>
            <a:r>
              <a:rPr lang="en-US" altLang="en-US" dirty="0">
                <a:latin typeface="Arial" panose="020B0604020202020204" pitchFamily="34" charset="0"/>
                <a:cs typeface="Arial" panose="020B0604020202020204" pitchFamily="34" charset="0"/>
              </a:rPr>
              <a:t>To enable the firms to streamline processes and provide quality customer experiences</a:t>
            </a:r>
          </a:p>
        </p:txBody>
      </p:sp>
    </p:spTree>
    <p:extLst>
      <p:ext uri="{BB962C8B-B14F-4D97-AF65-F5344CB8AC3E}">
        <p14:creationId xmlns:p14="http://schemas.microsoft.com/office/powerpoint/2010/main" val="2671934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External Supply Chain Integration (3 of 3)</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Customer integration</a:t>
            </a:r>
          </a:p>
          <a:p>
            <a:pPr marL="914400" lvl="1" indent="-457200"/>
            <a:r>
              <a:rPr lang="en-US" altLang="en-US" dirty="0">
                <a:latin typeface="Arial" panose="020B0604020202020204" pitchFamily="34" charset="0"/>
                <a:cs typeface="Arial" panose="020B0604020202020204" pitchFamily="34" charset="0"/>
              </a:rPr>
              <a:t>Enables firms to offer long-lasting, distinctive, value-added offerings to customers who represent the greatest value to the firm or supply chain</a:t>
            </a:r>
          </a:p>
          <a:p>
            <a:pPr marL="457200" indent="-457200"/>
            <a:r>
              <a:rPr lang="en-US" altLang="en-US" dirty="0">
                <a:latin typeface="Arial" panose="020B0604020202020204" pitchFamily="34" charset="0"/>
                <a:cs typeface="Arial" panose="020B0604020202020204" pitchFamily="34" charset="0"/>
              </a:rPr>
              <a:t>Organizational success in achieving both the       internal and external types of integration is very important</a:t>
            </a:r>
          </a:p>
          <a:p>
            <a:pPr marL="457200" indent="-457200"/>
            <a:r>
              <a:rPr lang="en-US" altLang="en-US" dirty="0">
                <a:latin typeface="Arial" panose="020B0604020202020204" pitchFamily="34" charset="0"/>
                <a:cs typeface="Arial" panose="020B0604020202020204" pitchFamily="34" charset="0"/>
              </a:rPr>
              <a:t>Integration involves a balance between barriers and enablers</a:t>
            </a:r>
          </a:p>
        </p:txBody>
      </p:sp>
    </p:spTree>
    <p:extLst>
      <p:ext uri="{BB962C8B-B14F-4D97-AF65-F5344CB8AC3E}">
        <p14:creationId xmlns:p14="http://schemas.microsoft.com/office/powerpoint/2010/main" val="1572793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478281"/>
            <a:ext cx="8887348" cy="1468210"/>
          </a:xfrm>
        </p:spPr>
        <p:txBody>
          <a:bodyPr>
            <a:noAutofit/>
          </a:bodyPr>
          <a:lstStyle/>
          <a:p>
            <a:r>
              <a:rPr lang="en-IN" b="1" dirty="0">
                <a:latin typeface="Arial" panose="020B0604020202020204" pitchFamily="34" charset="0"/>
                <a:cs typeface="Arial" panose="020B0604020202020204" pitchFamily="34" charset="0"/>
              </a:rPr>
              <a:t>Learning Objective 3: </a:t>
            </a:r>
            <a:r>
              <a:rPr lang="en-US" dirty="0">
                <a:latin typeface="Arial" panose="020B0604020202020204" pitchFamily="34" charset="0"/>
                <a:cs typeface="Arial" panose="020B0604020202020204" pitchFamily="34" charset="0"/>
              </a:rPr>
              <a:t>The Key Processes of Supply Chain Management</a:t>
            </a:r>
          </a:p>
        </p:txBody>
      </p:sp>
    </p:spTree>
    <p:extLst>
      <p:ext uri="{BB962C8B-B14F-4D97-AF65-F5344CB8AC3E}">
        <p14:creationId xmlns:p14="http://schemas.microsoft.com/office/powerpoint/2010/main" val="1147274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Key Business Processes in Supply Chain Management</a:t>
            </a:r>
          </a:p>
        </p:txBody>
      </p:sp>
      <p:sp>
        <p:nvSpPr>
          <p:cNvPr id="3" name="Content Placeholder 2"/>
          <p:cNvSpPr>
            <a:spLocks noGrp="1"/>
          </p:cNvSpPr>
          <p:nvPr>
            <p:ph idx="1"/>
          </p:nvPr>
        </p:nvSpPr>
        <p:spPr/>
        <p:txBody>
          <a:bodyPr/>
          <a:lstStyle/>
          <a:p>
            <a:pPr marL="457200" lvl="0" indent="-457200"/>
            <a:r>
              <a:rPr lang="en-US" dirty="0">
                <a:latin typeface="Arial" panose="020B0604020202020204" pitchFamily="34" charset="0"/>
                <a:cs typeface="Arial" panose="020B0604020202020204" pitchFamily="34" charset="0"/>
              </a:rPr>
              <a:t>Customer relationship management (CRM)</a:t>
            </a:r>
          </a:p>
          <a:p>
            <a:pPr marL="457200" lvl="0" indent="-457200"/>
            <a:r>
              <a:rPr lang="en-US" dirty="0">
                <a:latin typeface="Arial" panose="020B0604020202020204" pitchFamily="34" charset="0"/>
                <a:cs typeface="Arial" panose="020B0604020202020204" pitchFamily="34" charset="0"/>
              </a:rPr>
              <a:t>Customer service management</a:t>
            </a:r>
          </a:p>
          <a:p>
            <a:pPr marL="457200" lvl="0" indent="-457200"/>
            <a:r>
              <a:rPr lang="en-US" dirty="0">
                <a:latin typeface="Arial" panose="020B0604020202020204" pitchFamily="34" charset="0"/>
                <a:cs typeface="Arial" panose="020B0604020202020204" pitchFamily="34" charset="0"/>
              </a:rPr>
              <a:t>Demand management</a:t>
            </a:r>
          </a:p>
          <a:p>
            <a:pPr marL="457200" lvl="0" indent="-457200"/>
            <a:r>
              <a:rPr lang="en-US" dirty="0">
                <a:latin typeface="Arial" panose="020B0604020202020204" pitchFamily="34" charset="0"/>
                <a:cs typeface="Arial" panose="020B0604020202020204" pitchFamily="34" charset="0"/>
              </a:rPr>
              <a:t>Order fulfillment</a:t>
            </a:r>
          </a:p>
          <a:p>
            <a:pPr marL="457200" lvl="0" indent="-457200"/>
            <a:r>
              <a:rPr lang="en-US" dirty="0">
                <a:latin typeface="Arial" panose="020B0604020202020204" pitchFamily="34" charset="0"/>
                <a:cs typeface="Arial" panose="020B0604020202020204" pitchFamily="34" charset="0"/>
              </a:rPr>
              <a:t>Manufacturing flow management</a:t>
            </a:r>
          </a:p>
          <a:p>
            <a:pPr marL="457200" lvl="0" indent="-457200"/>
            <a:r>
              <a:rPr lang="en-US" dirty="0">
                <a:latin typeface="Arial" panose="020B0604020202020204" pitchFamily="34" charset="0"/>
                <a:cs typeface="Arial" panose="020B0604020202020204" pitchFamily="34" charset="0"/>
              </a:rPr>
              <a:t>Supplier relationship management</a:t>
            </a:r>
          </a:p>
          <a:p>
            <a:pPr marL="457200" lvl="0" indent="-457200"/>
            <a:r>
              <a:rPr lang="en-US" dirty="0">
                <a:latin typeface="Arial" panose="020B0604020202020204" pitchFamily="34" charset="0"/>
                <a:cs typeface="Arial" panose="020B0604020202020204" pitchFamily="34" charset="0"/>
              </a:rPr>
              <a:t>Product development and commercialization</a:t>
            </a:r>
          </a:p>
          <a:p>
            <a:pPr marL="457200" lvl="0" indent="-457200"/>
            <a:r>
              <a:rPr lang="en-US" dirty="0">
                <a:latin typeface="Arial" panose="020B0604020202020204" pitchFamily="34" charset="0"/>
                <a:cs typeface="Arial" panose="020B0604020202020204" pitchFamily="34" charset="0"/>
              </a:rPr>
              <a:t>Returns management</a:t>
            </a:r>
          </a:p>
        </p:txBody>
      </p:sp>
    </p:spTree>
    <p:extLst>
      <p:ext uri="{BB962C8B-B14F-4D97-AF65-F5344CB8AC3E}">
        <p14:creationId xmlns:p14="http://schemas.microsoft.com/office/powerpoint/2010/main" val="316921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Customer Relationship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Allows companies to prioritize their marketing focus on different customer groups based on each group’s long-term value to the company or supply chain.</a:t>
            </a:r>
          </a:p>
          <a:p>
            <a:pPr marL="457200" indent="-457200"/>
            <a:r>
              <a:rPr lang="en-US" dirty="0">
                <a:latin typeface="Arial" panose="020B0604020202020204" pitchFamily="34" charset="0"/>
                <a:cs typeface="Arial" panose="020B0604020202020204" pitchFamily="34" charset="0"/>
              </a:rPr>
              <a:t>The CRM process includes customer segmentation by value and subsequent generation of customer loyalty for the most attractive segments.</a:t>
            </a:r>
          </a:p>
        </p:txBody>
      </p:sp>
    </p:spTree>
    <p:extLst>
      <p:ext uri="{BB962C8B-B14F-4D97-AF65-F5344CB8AC3E}">
        <p14:creationId xmlns:p14="http://schemas.microsoft.com/office/powerpoint/2010/main" val="79598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Customer Service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Presents a multi-company, unified response system to customers when complaints, concerns, questions, or comments are voiced</a:t>
            </a:r>
          </a:p>
          <a:p>
            <a:pPr marL="457200" indent="-457200"/>
            <a:r>
              <a:rPr lang="en-US" altLang="en-US" dirty="0">
                <a:latin typeface="Arial" panose="020B0604020202020204" pitchFamily="34" charset="0"/>
                <a:cs typeface="Arial" panose="020B0604020202020204" pitchFamily="34" charset="0"/>
              </a:rPr>
              <a:t>Has strong positive impact on revenues when executed properly</a:t>
            </a:r>
          </a:p>
          <a:p>
            <a:pPr marL="457200" indent="-457200"/>
            <a:r>
              <a:rPr lang="en-US" altLang="en-US" dirty="0">
                <a:latin typeface="Arial" panose="020B0604020202020204" pitchFamily="34" charset="0"/>
                <a:cs typeface="Arial" panose="020B0604020202020204" pitchFamily="34" charset="0"/>
              </a:rPr>
              <a:t>Enhanced by the use of customer care software</a:t>
            </a:r>
          </a:p>
        </p:txBody>
      </p:sp>
    </p:spTree>
    <p:extLst>
      <p:ext uri="{BB962C8B-B14F-4D97-AF65-F5344CB8AC3E}">
        <p14:creationId xmlns:p14="http://schemas.microsoft.com/office/powerpoint/2010/main" val="1670642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Demand Management</a:t>
            </a:r>
          </a:p>
        </p:txBody>
      </p:sp>
      <p:sp>
        <p:nvSpPr>
          <p:cNvPr id="3" name="Content Placeholder 2"/>
          <p:cNvSpPr>
            <a:spLocks noGrp="1"/>
          </p:cNvSpPr>
          <p:nvPr>
            <p:ph idx="1"/>
          </p:nvPr>
        </p:nvSpPr>
        <p:spPr/>
        <p:txBody>
          <a:bodyPr/>
          <a:lstStyle/>
          <a:p>
            <a:pPr marL="457200" indent="-457200"/>
            <a:r>
              <a:rPr lang="en-US" dirty="0">
                <a:latin typeface="Arial" panose="020B0604020202020204" pitchFamily="34" charset="0"/>
                <a:cs typeface="Arial" panose="020B0604020202020204" pitchFamily="34" charset="0"/>
              </a:rPr>
              <a:t>Aligns supply and demand throughout the supply chain by</a:t>
            </a:r>
          </a:p>
          <a:p>
            <a:pPr marL="914400" lvl="1" indent="-457200"/>
            <a:r>
              <a:rPr lang="en-US" dirty="0">
                <a:latin typeface="Arial" panose="020B0604020202020204" pitchFamily="34" charset="0"/>
                <a:cs typeface="Arial" panose="020B0604020202020204" pitchFamily="34" charset="0"/>
              </a:rPr>
              <a:t>foreseeing customer requirements at each level.</a:t>
            </a:r>
          </a:p>
          <a:p>
            <a:pPr marL="914400" lvl="1" indent="-457200"/>
            <a:r>
              <a:rPr lang="en-US" dirty="0">
                <a:latin typeface="Arial" panose="020B0604020202020204" pitchFamily="34" charset="0"/>
                <a:cs typeface="Arial" panose="020B0604020202020204" pitchFamily="34" charset="0"/>
              </a:rPr>
              <a:t>creating customer-focused plans of action prior to actual customer purchasing behavior.</a:t>
            </a:r>
          </a:p>
          <a:p>
            <a:pPr marL="458788" indent="-458788"/>
            <a:r>
              <a:rPr lang="en-US" dirty="0">
                <a:latin typeface="Arial" panose="020B0604020202020204" pitchFamily="34" charset="0"/>
                <a:cs typeface="Arial" panose="020B0604020202020204" pitchFamily="34" charset="0"/>
              </a:rPr>
              <a:t>Allows customer satisfaction through greater flexibility in manufacturing, marketing, and sales programs</a:t>
            </a:r>
          </a:p>
          <a:p>
            <a:pPr marL="914400" lvl="1" indent="-457200"/>
            <a:r>
              <a:rPr lang="en-US" b="1" dirty="0">
                <a:latin typeface="Arial" panose="020B0604020202020204" pitchFamily="34" charset="0"/>
                <a:cs typeface="Arial" panose="020B0604020202020204" pitchFamily="34" charset="0"/>
              </a:rPr>
              <a:t>Sales and operations planning</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7816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Order Fulfillment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Highly integrated process</a:t>
            </a:r>
          </a:p>
          <a:p>
            <a:pPr marL="914400" lvl="1" indent="-457200"/>
            <a:r>
              <a:rPr lang="en-US" altLang="en-US" dirty="0">
                <a:latin typeface="Arial" panose="020B0604020202020204" pitchFamily="34" charset="0"/>
                <a:cs typeface="Arial" panose="020B0604020202020204" pitchFamily="34" charset="0"/>
              </a:rPr>
              <a:t>Requires people from multiple companies and functions to gather and coordinate to create customer satisfaction at a given place and time</a:t>
            </a:r>
          </a:p>
          <a:p>
            <a:pPr marL="914400" lvl="1" indent="-457200"/>
            <a:r>
              <a:rPr lang="en-US" altLang="en-US" dirty="0">
                <a:latin typeface="Arial" panose="020B0604020202020204" pitchFamily="34" charset="0"/>
                <a:cs typeface="Arial" panose="020B0604020202020204" pitchFamily="34" charset="0"/>
              </a:rPr>
              <a:t>Reduces </a:t>
            </a:r>
            <a:r>
              <a:rPr lang="en-US" altLang="en-US" b="1" dirty="0">
                <a:latin typeface="Arial" panose="020B0604020202020204" pitchFamily="34" charset="0"/>
                <a:cs typeface="Arial" panose="020B0604020202020204" pitchFamily="34" charset="0"/>
              </a:rPr>
              <a:t>order cycle time </a:t>
            </a:r>
            <a:r>
              <a:rPr lang="en-US" altLang="en-US" dirty="0">
                <a:latin typeface="Arial" panose="020B0604020202020204" pitchFamily="34" charset="0"/>
                <a:cs typeface="Arial" panose="020B0604020202020204" pitchFamily="34" charset="0"/>
              </a:rPr>
              <a:t>when at its best</a:t>
            </a:r>
          </a:p>
          <a:p>
            <a:pPr marL="914400" lvl="1" indent="-457200"/>
            <a:r>
              <a:rPr lang="en-US" dirty="0">
                <a:latin typeface="Arial" panose="020B0604020202020204" pitchFamily="34" charset="0"/>
                <a:cs typeface="Arial" panose="020B0604020202020204" pitchFamily="34" charset="0"/>
              </a:rPr>
              <a:t>Involves understanding and integrating the firm's internal capabilities with customer needs and matching these together </a:t>
            </a:r>
          </a:p>
          <a:p>
            <a:pPr marL="1371600" lvl="2" indent="-457200"/>
            <a:r>
              <a:rPr lang="en-US" dirty="0">
                <a:latin typeface="Arial" panose="020B0604020202020204" pitchFamily="34" charset="0"/>
                <a:cs typeface="Arial" panose="020B0604020202020204" pitchFamily="34" charset="0"/>
              </a:rPr>
              <a:t>For </a:t>
            </a:r>
            <a:r>
              <a:rPr lang="en-IN" dirty="0">
                <a:latin typeface="Arial" panose="020B0604020202020204" pitchFamily="34" charset="0"/>
                <a:cs typeface="Arial" panose="020B0604020202020204" pitchFamily="34" charset="0"/>
              </a:rPr>
              <a:t>allowing supply chain to maximize profits and minimize costs and waste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1195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Manufacturing  Flow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Ensures that firms in the supply chain have the needed resources to</a:t>
            </a:r>
          </a:p>
          <a:p>
            <a:pPr marL="914400" lvl="1" indent="-457200"/>
            <a:r>
              <a:rPr lang="en-US" altLang="en-US" dirty="0">
                <a:latin typeface="Arial" panose="020B0604020202020204" pitchFamily="34" charset="0"/>
                <a:cs typeface="Arial" panose="020B0604020202020204" pitchFamily="34" charset="0"/>
              </a:rPr>
              <a:t>manufacture with flexibility.</a:t>
            </a:r>
          </a:p>
          <a:p>
            <a:pPr marL="914400" lvl="1" indent="-457200"/>
            <a:r>
              <a:rPr lang="en-US" altLang="en-US" dirty="0">
                <a:latin typeface="Arial" panose="020B0604020202020204" pitchFamily="34" charset="0"/>
                <a:cs typeface="Arial" panose="020B0604020202020204" pitchFamily="34" charset="0"/>
              </a:rPr>
              <a:t>move products through a production process.</a:t>
            </a:r>
          </a:p>
          <a:p>
            <a:pPr marL="457200" indent="-457200"/>
            <a:r>
              <a:rPr lang="en-US" altLang="en-US" dirty="0">
                <a:latin typeface="Arial" panose="020B0604020202020204" pitchFamily="34" charset="0"/>
                <a:cs typeface="Arial" panose="020B0604020202020204" pitchFamily="34" charset="0"/>
              </a:rPr>
              <a:t>Intends to improve overall manufacturing output by leveraging the capabilities held by multiple members of the supply chain</a:t>
            </a:r>
          </a:p>
          <a:p>
            <a:pPr marL="457200" indent="-457200"/>
            <a:r>
              <a:rPr lang="en-US" altLang="en-US" dirty="0">
                <a:latin typeface="Arial" panose="020B0604020202020204" pitchFamily="34" charset="0"/>
                <a:cs typeface="Arial" panose="020B0604020202020204" pitchFamily="34" charset="0"/>
              </a:rPr>
              <a:t>Lean or agile strategy is selected depending on the product.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9430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Supplier Relationship Management </a:t>
            </a:r>
          </a:p>
        </p:txBody>
      </p:sp>
      <p:sp>
        <p:nvSpPr>
          <p:cNvPr id="3" name="Content Placeholder 2"/>
          <p:cNvSpPr>
            <a:spLocks noGrp="1"/>
          </p:cNvSpPr>
          <p:nvPr>
            <p:ph idx="1"/>
          </p:nvPr>
        </p:nvSpPr>
        <p:spPr/>
        <p:txBody>
          <a:bodyPr/>
          <a:lstStyle/>
          <a:p>
            <a:pPr marL="458788" indent="-458788"/>
            <a:r>
              <a:rPr lang="en-US" altLang="en-US" dirty="0">
                <a:latin typeface="Arial" panose="020B0604020202020204" pitchFamily="34" charset="0"/>
                <a:cs typeface="Arial" panose="020B0604020202020204" pitchFamily="34" charset="0"/>
              </a:rPr>
              <a:t>Supports manufacturing flow by identifying and maintaining relationships with highly valued suppliers</a:t>
            </a:r>
          </a:p>
          <a:p>
            <a:pPr marL="458788" indent="-458788"/>
            <a:r>
              <a:rPr lang="en-US" altLang="en-US" dirty="0">
                <a:latin typeface="Arial" panose="020B0604020202020204" pitchFamily="34" charset="0"/>
                <a:cs typeface="Arial" panose="020B0604020202020204" pitchFamily="34" charset="0"/>
              </a:rPr>
              <a:t>Highly dependent on supplier relationships for flexibility</a:t>
            </a:r>
          </a:p>
          <a:p>
            <a:pPr marL="458788" indent="-458788"/>
            <a:r>
              <a:rPr lang="en-US" altLang="en-US" dirty="0">
                <a:latin typeface="Arial" panose="020B0604020202020204" pitchFamily="34" charset="0"/>
                <a:cs typeface="Arial" panose="020B0604020202020204" pitchFamily="34" charset="0"/>
              </a:rPr>
              <a:t>Provides structural support for developing and maintaining relationships with suppliers</a:t>
            </a:r>
          </a:p>
        </p:txBody>
      </p:sp>
    </p:spTree>
    <p:extLst>
      <p:ext uri="{BB962C8B-B14F-4D97-AF65-F5344CB8AC3E}">
        <p14:creationId xmlns:p14="http://schemas.microsoft.com/office/powerpoint/2010/main" val="1212631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Product Development and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Commercialization</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Group of activities that facilitates the joint development and marketing of new offerings among a group of supply chain partner firms.</a:t>
            </a:r>
          </a:p>
          <a:p>
            <a:pPr marL="457200" indent="-457200"/>
            <a:r>
              <a:rPr lang="en-US" altLang="en-US" dirty="0">
                <a:latin typeface="Arial" panose="020B0604020202020204" pitchFamily="34" charset="0"/>
                <a:cs typeface="Arial" panose="020B0604020202020204" pitchFamily="34" charset="0"/>
              </a:rPr>
              <a:t>Capability for developing and introducing new offerings quickly is key for competitive success versus rival firms.</a:t>
            </a:r>
          </a:p>
        </p:txBody>
      </p:sp>
    </p:spTree>
    <p:extLst>
      <p:ext uri="{BB962C8B-B14F-4D97-AF65-F5344CB8AC3E}">
        <p14:creationId xmlns:p14="http://schemas.microsoft.com/office/powerpoint/2010/main" val="1566548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Returns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Enables firms to manage volumes of returned product efficiently</a:t>
            </a:r>
          </a:p>
          <a:p>
            <a:pPr marL="457200" indent="-457200"/>
            <a:r>
              <a:rPr lang="en-US" altLang="en-US" dirty="0">
                <a:latin typeface="Arial" panose="020B0604020202020204" pitchFamily="34" charset="0"/>
                <a:cs typeface="Arial" panose="020B0604020202020204" pitchFamily="34" charset="0"/>
              </a:rPr>
              <a:t>Minimizes returns-related costs and maximizes the value of the returned assets to the firms in the supply chain</a:t>
            </a:r>
          </a:p>
          <a:p>
            <a:pPr marL="457200" indent="-457200"/>
            <a:r>
              <a:rPr lang="en-US" dirty="0">
                <a:latin typeface="Arial" panose="020B0604020202020204" pitchFamily="34" charset="0"/>
                <a:cs typeface="Arial" panose="020B0604020202020204" pitchFamily="34" charset="0"/>
              </a:rPr>
              <a:t>Handling </a:t>
            </a:r>
            <a:r>
              <a:rPr lang="en-IN" dirty="0">
                <a:latin typeface="Arial" panose="020B0604020202020204" pitchFamily="34" charset="0"/>
                <a:cs typeface="Arial" panose="020B0604020202020204" pitchFamily="34" charset="0"/>
              </a:rPr>
              <a:t>returns quickly creates a positive image</a:t>
            </a:r>
          </a:p>
          <a:p>
            <a:pPr marL="457200" indent="-457200"/>
            <a:r>
              <a:rPr lang="en-IN" dirty="0">
                <a:latin typeface="Arial" panose="020B0604020202020204" pitchFamily="34" charset="0"/>
                <a:cs typeface="Arial" panose="020B0604020202020204" pitchFamily="34" charset="0"/>
              </a:rPr>
              <a:t>Gives the company an additional opportunity to please the customer</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9288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rmAutofit/>
          </a:bodyPr>
          <a:lstStyle/>
          <a:p>
            <a:r>
              <a:rPr lang="en-IN" b="1" dirty="0">
                <a:latin typeface="Arial" panose="020B0604020202020204" pitchFamily="34" charset="0"/>
                <a:cs typeface="Arial" panose="020B0604020202020204" pitchFamily="34" charset="0"/>
              </a:rPr>
              <a:t>Learning Objective 4: </a:t>
            </a:r>
            <a:r>
              <a:rPr lang="en-IN" dirty="0">
                <a:latin typeface="Arial" panose="020B0604020202020204" pitchFamily="34" charset="0"/>
                <a:cs typeface="Arial" panose="020B0604020202020204" pitchFamily="34" charset="0"/>
              </a:rPr>
              <a:t>Sustainable Supply Chain Management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0443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Sustainable Supply Chain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Embraces the need for optimizing social and environmental costs in addition to financial costs</a:t>
            </a:r>
          </a:p>
          <a:p>
            <a:pPr marL="457200" indent="-457200"/>
            <a:r>
              <a:rPr lang="en-US" dirty="0">
                <a:latin typeface="Arial" panose="020B0604020202020204" pitchFamily="34" charset="0"/>
                <a:cs typeface="Arial" panose="020B0604020202020204" pitchFamily="34" charset="0"/>
              </a:rPr>
              <a:t>The organization both better addresses current business needs and develops long-term initiatives that allow it to mitigate risks and avail itself of future opportunities in ways that preserve resources for future generations and ensure long-term viability.</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3269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rmAutofit/>
          </a:bodyPr>
          <a:lstStyle/>
          <a:p>
            <a:r>
              <a:rPr lang="en-IN" b="1" dirty="0">
                <a:latin typeface="Arial" panose="020B0604020202020204" pitchFamily="34" charset="0"/>
                <a:cs typeface="Arial" panose="020B0604020202020204" pitchFamily="34" charset="0"/>
              </a:rPr>
              <a:t>Learning Objective 5: </a:t>
            </a:r>
            <a:r>
              <a:rPr lang="en-US" dirty="0">
                <a:latin typeface="Arial" panose="020B0604020202020204" pitchFamily="34" charset="0"/>
                <a:cs typeface="Arial" panose="020B0604020202020204" pitchFamily="34" charset="0"/>
              </a:rPr>
              <a:t>Trends in Supply Chain Management</a:t>
            </a:r>
          </a:p>
        </p:txBody>
      </p:sp>
    </p:spTree>
    <p:extLst>
      <p:ext uri="{BB962C8B-B14F-4D97-AF65-F5344CB8AC3E}">
        <p14:creationId xmlns:p14="http://schemas.microsoft.com/office/powerpoint/2010/main" val="41805067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Outsourcing Logistics Functions</a:t>
            </a:r>
          </a:p>
        </p:txBody>
      </p:sp>
      <p:sp>
        <p:nvSpPr>
          <p:cNvPr id="3" name="Content Placeholder 2"/>
          <p:cNvSpPr>
            <a:spLocks noGrp="1"/>
          </p:cNvSpPr>
          <p:nvPr>
            <p:ph idx="1"/>
          </p:nvPr>
        </p:nvSpPr>
        <p:spPr/>
        <p:txBody>
          <a:bodyPr/>
          <a:lstStyle/>
          <a:p>
            <a:pPr marL="457200" indent="-457200"/>
            <a:r>
              <a:rPr lang="en-US" b="1" dirty="0">
                <a:latin typeface="Arial" panose="020B0604020202020204" pitchFamily="34" charset="0"/>
                <a:cs typeface="Arial" panose="020B0604020202020204" pitchFamily="34" charset="0"/>
              </a:rPr>
              <a:t>Outsourcing</a:t>
            </a:r>
            <a:r>
              <a:rPr lang="en-US" dirty="0">
                <a:latin typeface="Arial" panose="020B0604020202020204" pitchFamily="34" charset="0"/>
                <a:cs typeface="Arial" panose="020B0604020202020204" pitchFamily="34" charset="0"/>
              </a:rPr>
              <a:t>: Manufacturer’s or supplier’s use of independent third party to manage an entire function of the logistics system</a:t>
            </a:r>
          </a:p>
          <a:p>
            <a:pPr marL="914400" lvl="1" indent="-457200"/>
            <a:r>
              <a:rPr lang="en-US" dirty="0">
                <a:latin typeface="Arial" panose="020B0604020202020204" pitchFamily="34" charset="0"/>
                <a:cs typeface="Arial" panose="020B0604020202020204" pitchFamily="34" charset="0"/>
              </a:rPr>
              <a:t>Third party can be </a:t>
            </a:r>
            <a:r>
              <a:rPr lang="en-US" b="1" dirty="0">
                <a:latin typeface="Arial" panose="020B0604020202020204" pitchFamily="34" charset="0"/>
                <a:cs typeface="Arial" panose="020B0604020202020204" pitchFamily="34" charset="0"/>
              </a:rPr>
              <a:t>third-party logistics company (3PL) </a:t>
            </a:r>
            <a:r>
              <a:rPr lang="en-US" dirty="0">
                <a:latin typeface="Arial" panose="020B0604020202020204" pitchFamily="34" charset="0"/>
                <a:cs typeface="Arial" panose="020B0604020202020204" pitchFamily="34" charset="0"/>
              </a:rPr>
              <a:t>or</a:t>
            </a:r>
            <a:r>
              <a:rPr lang="en-US" b="1" dirty="0">
                <a:latin typeface="Arial" panose="020B0604020202020204" pitchFamily="34" charset="0"/>
                <a:cs typeface="Arial" panose="020B0604020202020204" pitchFamily="34" charset="0"/>
              </a:rPr>
              <a:t> fourth-party logistics company (4PL)</a:t>
            </a:r>
          </a:p>
          <a:p>
            <a:pPr marL="914400" lvl="1" indent="-457200"/>
            <a:r>
              <a:rPr lang="en-US" dirty="0">
                <a:latin typeface="Arial" panose="020B0604020202020204" pitchFamily="34" charset="0"/>
                <a:cs typeface="Arial" panose="020B0604020202020204" pitchFamily="34" charset="0"/>
              </a:rPr>
              <a:t>Reduces inventories</a:t>
            </a:r>
          </a:p>
          <a:p>
            <a:pPr marL="914400" lvl="1" indent="-457200"/>
            <a:r>
              <a:rPr lang="en-US" dirty="0">
                <a:latin typeface="Arial" panose="020B0604020202020204" pitchFamily="34" charset="0"/>
                <a:cs typeface="Arial" panose="020B0604020202020204" pitchFamily="34" charset="0"/>
              </a:rPr>
              <a:t>Locates stock at fewer plants and distribution centers</a:t>
            </a:r>
          </a:p>
          <a:p>
            <a:pPr marL="914400" lvl="1" indent="-457200"/>
            <a:r>
              <a:rPr lang="en-US" dirty="0">
                <a:latin typeface="Arial" panose="020B0604020202020204" pitchFamily="34" charset="0"/>
                <a:cs typeface="Arial" panose="020B0604020202020204" pitchFamily="34" charset="0"/>
              </a:rPr>
              <a:t>Provides same or better levels of service</a:t>
            </a:r>
          </a:p>
          <a:p>
            <a:pPr marL="457200" indent="-457200"/>
            <a:r>
              <a:rPr lang="en-US" dirty="0">
                <a:latin typeface="Arial" panose="020B0604020202020204" pitchFamily="34" charset="0"/>
                <a:cs typeface="Arial" panose="020B0604020202020204" pitchFamily="34" charset="0"/>
              </a:rPr>
              <a:t>Many firms use </a:t>
            </a:r>
            <a:r>
              <a:rPr lang="en-US" b="1" dirty="0">
                <a:latin typeface="Arial" panose="020B0604020202020204" pitchFamily="34" charset="0"/>
                <a:cs typeface="Arial" panose="020B0604020202020204" pitchFamily="34" charset="0"/>
              </a:rPr>
              <a:t>offshoring</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nearshoring</a:t>
            </a:r>
          </a:p>
        </p:txBody>
      </p:sp>
    </p:spTree>
    <p:extLst>
      <p:ext uri="{BB962C8B-B14F-4D97-AF65-F5344CB8AC3E}">
        <p14:creationId xmlns:p14="http://schemas.microsoft.com/office/powerpoint/2010/main" val="417731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Public-Private Partnerships (PPPs)</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Critical to the satisfaction of both company and societal interests</a:t>
            </a:r>
          </a:p>
          <a:p>
            <a:pPr marL="457200" indent="-457200"/>
            <a:r>
              <a:rPr lang="en-US" altLang="en-US" dirty="0">
                <a:latin typeface="Arial" panose="020B0604020202020204" pitchFamily="34" charset="0"/>
                <a:cs typeface="Arial" panose="020B0604020202020204" pitchFamily="34" charset="0"/>
              </a:rPr>
              <a:t>Provide a mechanism by which very large-scale problems or opportunities can be addressed</a:t>
            </a:r>
          </a:p>
          <a:p>
            <a:pPr marL="457200" indent="-457200"/>
            <a:r>
              <a:rPr lang="en-US" altLang="en-US" dirty="0">
                <a:latin typeface="Arial" panose="020B0604020202020204" pitchFamily="34" charset="0"/>
                <a:cs typeface="Arial" panose="020B0604020202020204" pitchFamily="34" charset="0"/>
              </a:rPr>
              <a:t>Factor into the solution of future national and global supply chain problems</a:t>
            </a:r>
          </a:p>
          <a:p>
            <a:pPr marL="457200" indent="-457200"/>
            <a:r>
              <a:rPr lang="en-US" dirty="0">
                <a:latin typeface="Arial" panose="020B0604020202020204" pitchFamily="34" charset="0"/>
                <a:cs typeface="Arial" panose="020B0604020202020204" pitchFamily="34" charset="0"/>
              </a:rPr>
              <a:t>The project cost more than $4 billion, shared between tax-payers and businesses in the two cities</a:t>
            </a:r>
          </a:p>
        </p:txBody>
      </p:sp>
    </p:spTree>
    <p:extLst>
      <p:ext uri="{BB962C8B-B14F-4D97-AF65-F5344CB8AC3E}">
        <p14:creationId xmlns:p14="http://schemas.microsoft.com/office/powerpoint/2010/main" val="3603516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Electronic Distribution</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Includes any kind of product or service that can be distributed electronically</a:t>
            </a:r>
          </a:p>
          <a:p>
            <a:pPr marL="914400" lvl="1" indent="-457200"/>
            <a:r>
              <a:rPr lang="en-US" altLang="en-US" dirty="0">
                <a:latin typeface="Arial" panose="020B0604020202020204" pitchFamily="34" charset="0"/>
                <a:cs typeface="Arial" panose="020B0604020202020204" pitchFamily="34" charset="0"/>
              </a:rPr>
              <a:t>Through traditional forms (fiber-optic cable) or through satellite transmission of electronic signals</a:t>
            </a:r>
          </a:p>
          <a:p>
            <a:pPr marL="457200" indent="-457200"/>
            <a:r>
              <a:rPr lang="en-US" altLang="en-US" b="1" dirty="0">
                <a:latin typeface="Arial" panose="020B0604020202020204" pitchFamily="34" charset="0"/>
                <a:cs typeface="Arial" panose="020B0604020202020204" pitchFamily="34" charset="0"/>
              </a:rPr>
              <a:t>Three-dimensional printing (3DP)</a:t>
            </a:r>
          </a:p>
          <a:p>
            <a:pPr marL="914400" lvl="1" indent="-457200"/>
            <a:r>
              <a:rPr lang="en-US" dirty="0">
                <a:latin typeface="Arial" panose="020B0604020202020204" pitchFamily="34" charset="0"/>
                <a:cs typeface="Arial" panose="020B0604020202020204" pitchFamily="34" charset="0"/>
              </a:rPr>
              <a:t>Creation of three-dimensional objects via an additive manufacturing (printing) technology </a:t>
            </a:r>
            <a:r>
              <a:rPr lang="en-IN" dirty="0">
                <a:latin typeface="Arial" panose="020B0604020202020204" pitchFamily="34" charset="0"/>
                <a:cs typeface="Arial" panose="020B0604020202020204" pitchFamily="34" charset="0"/>
              </a:rPr>
              <a:t>that layers raw material into desired </a:t>
            </a:r>
            <a:r>
              <a:rPr lang="en-US" dirty="0">
                <a:latin typeface="Arial" panose="020B0604020202020204" pitchFamily="34" charset="0"/>
                <a:cs typeface="Arial" panose="020B0604020202020204" pitchFamily="34" charset="0"/>
              </a:rPr>
              <a:t>shapes</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1268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Benefits of 3DP</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Smaller and localized supply chains will become the norm.</a:t>
            </a:r>
          </a:p>
          <a:p>
            <a:pPr marL="457200" indent="-457200"/>
            <a:r>
              <a:rPr lang="en-US" altLang="en-US" dirty="0">
                <a:latin typeface="Arial" panose="020B0604020202020204" pitchFamily="34" charset="0"/>
                <a:cs typeface="Arial" panose="020B0604020202020204" pitchFamily="34" charset="0"/>
              </a:rPr>
              <a:t>Small manufacturers will produce many more custom products than before over short lead times.</a:t>
            </a:r>
          </a:p>
          <a:p>
            <a:pPr marL="457200" indent="-457200"/>
            <a:r>
              <a:rPr lang="en-US" altLang="en-US" dirty="0">
                <a:latin typeface="Arial" panose="020B0604020202020204" pitchFamily="34" charset="0"/>
                <a:cs typeface="Arial" panose="020B0604020202020204" pitchFamily="34" charset="0"/>
              </a:rPr>
              <a:t>3DP removes the need for transportation of goods to distribution centers and retailers</a:t>
            </a:r>
          </a:p>
          <a:p>
            <a:pPr marL="457200" indent="-457200"/>
            <a:r>
              <a:rPr lang="en-US" altLang="en-US" dirty="0">
                <a:latin typeface="Arial" panose="020B0604020202020204" pitchFamily="34" charset="0"/>
                <a:cs typeface="Arial" panose="020B0604020202020204" pitchFamily="34" charset="0"/>
              </a:rPr>
              <a:t>3DP can help create a positive impact on businesses’ carbon footprints and the environment at large.</a:t>
            </a:r>
          </a:p>
        </p:txBody>
      </p:sp>
    </p:spTree>
    <p:extLst>
      <p:ext uri="{BB962C8B-B14F-4D97-AF65-F5344CB8AC3E}">
        <p14:creationId xmlns:p14="http://schemas.microsoft.com/office/powerpoint/2010/main" val="2042632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Global Supply Chain Management</a:t>
            </a: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Reasons for globalizing a company’s supply chain are:</a:t>
            </a:r>
          </a:p>
          <a:p>
            <a:pPr marL="914400" lvl="1" indent="-457200"/>
            <a:r>
              <a:rPr lang="en-US" altLang="en-US" dirty="0">
                <a:latin typeface="Arial" panose="020B0604020202020204" pitchFamily="34" charset="0"/>
                <a:cs typeface="Arial" panose="020B0604020202020204" pitchFamily="34" charset="0"/>
              </a:rPr>
              <a:t>Increasing demand for imported products worldwide</a:t>
            </a:r>
          </a:p>
          <a:p>
            <a:pPr marL="914400" lvl="1" indent="-457200"/>
            <a:r>
              <a:rPr lang="en-US" altLang="en-US" dirty="0">
                <a:latin typeface="Arial" panose="020B0604020202020204" pitchFamily="34" charset="0"/>
                <a:cs typeface="Arial" panose="020B0604020202020204" pitchFamily="34" charset="0"/>
              </a:rPr>
              <a:t>Cheap labor advantages</a:t>
            </a:r>
          </a:p>
          <a:p>
            <a:pPr marL="914400" lvl="1" indent="-457200"/>
            <a:r>
              <a:rPr lang="en-US" altLang="en-US" dirty="0">
                <a:latin typeface="Arial" panose="020B0604020202020204" pitchFamily="34" charset="0"/>
                <a:cs typeface="Arial" panose="020B0604020202020204" pitchFamily="34" charset="0"/>
              </a:rPr>
              <a:t>Removal of trade barriers/tariffs</a:t>
            </a:r>
          </a:p>
          <a:p>
            <a:pPr marL="914400" lvl="1" indent="-457200"/>
            <a:r>
              <a:rPr lang="en-US" altLang="en-US" dirty="0">
                <a:latin typeface="Arial" panose="020B0604020202020204" pitchFamily="34" charset="0"/>
                <a:cs typeface="Arial" panose="020B0604020202020204" pitchFamily="34" charset="0"/>
              </a:rPr>
              <a:t>Exposure to new technologies</a:t>
            </a:r>
          </a:p>
          <a:p>
            <a:pPr marL="914400" lvl="1" indent="-457200"/>
            <a:r>
              <a:rPr lang="en-US" altLang="en-US" dirty="0">
                <a:latin typeface="Arial" panose="020B0604020202020204" pitchFamily="34" charset="0"/>
                <a:cs typeface="Arial" panose="020B0604020202020204" pitchFamily="34" charset="0"/>
              </a:rPr>
              <a:t>Creating competition to domestic suppliers</a:t>
            </a:r>
          </a:p>
          <a:p>
            <a:pPr marL="914400" lvl="1" indent="-457200"/>
            <a:r>
              <a:rPr lang="en-US" altLang="en-US" dirty="0">
                <a:latin typeface="Arial" panose="020B0604020202020204" pitchFamily="34" charset="0"/>
                <a:cs typeface="Arial" panose="020B0604020202020204" pitchFamily="34" charset="0"/>
              </a:rPr>
              <a:t>Building brand equity</a:t>
            </a:r>
          </a:p>
        </p:txBody>
      </p:sp>
    </p:spTree>
    <p:extLst>
      <p:ext uri="{BB962C8B-B14F-4D97-AF65-F5344CB8AC3E}">
        <p14:creationId xmlns:p14="http://schemas.microsoft.com/office/powerpoint/2010/main" val="11657409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Supply Chain Analytics and Technology</a:t>
            </a:r>
          </a:p>
        </p:txBody>
      </p:sp>
      <p:sp>
        <p:nvSpPr>
          <p:cNvPr id="3" name="Content Placeholder 2"/>
          <p:cNvSpPr>
            <a:spLocks noGrp="1"/>
          </p:cNvSpPr>
          <p:nvPr>
            <p:ph idx="1"/>
          </p:nvPr>
        </p:nvSpPr>
        <p:spPr/>
        <p:txBody>
          <a:bodyPr/>
          <a:lstStyle/>
          <a:p>
            <a:pPr marL="457200" indent="-457200"/>
            <a:r>
              <a:rPr lang="en-US" b="1" dirty="0">
                <a:latin typeface="Arial" panose="020B0604020202020204" pitchFamily="34" charset="0"/>
                <a:cs typeface="Arial" panose="020B0604020202020204" pitchFamily="34" charset="0"/>
              </a:rPr>
              <a:t>Supply chain analytics</a:t>
            </a:r>
            <a:r>
              <a:rPr lang="en-US" dirty="0">
                <a:latin typeface="Arial" panose="020B0604020202020204" pitchFamily="34" charset="0"/>
                <a:cs typeface="Arial" panose="020B0604020202020204" pitchFamily="34" charset="0"/>
              </a:rPr>
              <a:t> c</a:t>
            </a:r>
            <a:r>
              <a:rPr lang="en-US" altLang="en-US" dirty="0">
                <a:latin typeface="Arial" panose="020B0604020202020204" pitchFamily="34" charset="0"/>
                <a:cs typeface="Arial" panose="020B0604020202020204" pitchFamily="34" charset="0"/>
              </a:rPr>
              <a:t>an interpret </a:t>
            </a:r>
            <a:r>
              <a:rPr lang="en-US" altLang="en-US" b="1" dirty="0">
                <a:latin typeface="Arial" panose="020B0604020202020204" pitchFamily="34" charset="0"/>
                <a:cs typeface="Arial" panose="020B0604020202020204" pitchFamily="34" charset="0"/>
              </a:rPr>
              <a:t>big data </a:t>
            </a:r>
            <a:r>
              <a:rPr lang="en-US" altLang="en-US" dirty="0">
                <a:latin typeface="Arial" panose="020B0604020202020204" pitchFamily="34" charset="0"/>
                <a:cs typeface="Arial" panose="020B0604020202020204" pitchFamily="34" charset="0"/>
              </a:rPr>
              <a:t>and have great potential for improving supply chain operations.</a:t>
            </a:r>
          </a:p>
          <a:p>
            <a:pPr marL="457200" indent="-457200"/>
            <a:r>
              <a:rPr lang="en-US" altLang="en-US" dirty="0">
                <a:latin typeface="Arial" panose="020B0604020202020204" pitchFamily="34" charset="0"/>
                <a:cs typeface="Arial" panose="020B0604020202020204" pitchFamily="34" charset="0"/>
              </a:rPr>
              <a:t>Advanced technology enabled by big data helps improve supply chain operations.</a:t>
            </a:r>
          </a:p>
          <a:p>
            <a:pPr marL="457200" indent="-457200"/>
            <a:r>
              <a:rPr lang="en-US" b="1" dirty="0">
                <a:latin typeface="Arial" panose="020B0604020202020204" pitchFamily="34" charset="0"/>
                <a:cs typeface="Arial" panose="020B0604020202020204" pitchFamily="34" charset="0"/>
              </a:rPr>
              <a:t>Cloud computing </a:t>
            </a:r>
            <a:r>
              <a:rPr lang="en-US" dirty="0">
                <a:latin typeface="Arial" panose="020B0604020202020204" pitchFamily="34" charset="0"/>
                <a:cs typeface="Arial" panose="020B0604020202020204" pitchFamily="34" charset="0"/>
              </a:rPr>
              <a:t>is used to extract useful data.</a:t>
            </a:r>
          </a:p>
          <a:p>
            <a:pPr marL="457200" indent="-457200"/>
            <a:r>
              <a:rPr lang="en-IN" dirty="0">
                <a:latin typeface="Arial" panose="020B0604020202020204" pitchFamily="34" charset="0"/>
                <a:cs typeface="Arial" panose="020B0604020202020204" pitchFamily="34" charset="0"/>
              </a:rPr>
              <a:t>Sensory equipment that connects physical objects to decision-making analytics via the Internet </a:t>
            </a:r>
            <a:r>
              <a:rPr lang="en-US" dirty="0">
                <a:latin typeface="Arial" panose="020B0604020202020204" pitchFamily="34" charset="0"/>
                <a:cs typeface="Arial" panose="020B0604020202020204" pitchFamily="34" charset="0"/>
              </a:rPr>
              <a:t>is beginning to emerge.</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82759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77" y="2545018"/>
            <a:ext cx="8887348" cy="1334736"/>
          </a:xfrm>
        </p:spPr>
        <p:txBody>
          <a:bodyPr>
            <a:noAutofit/>
          </a:bodyPr>
          <a:lstStyle/>
          <a:p>
            <a:r>
              <a:rPr lang="en-IN" b="1" dirty="0">
                <a:latin typeface="Arial" panose="020B0604020202020204" pitchFamily="34" charset="0"/>
                <a:cs typeface="Arial" panose="020B0604020202020204" pitchFamily="34" charset="0"/>
              </a:rPr>
              <a:t>Learning Objective 6: </a:t>
            </a:r>
            <a:r>
              <a:rPr lang="en-US" dirty="0">
                <a:latin typeface="Arial" panose="020B0604020202020204" pitchFamily="34" charset="0"/>
                <a:cs typeface="Arial" panose="020B0604020202020204" pitchFamily="34" charset="0"/>
              </a:rPr>
              <a:t>Marketing Channels and Channel Intermediaries</a:t>
            </a:r>
          </a:p>
        </p:txBody>
      </p:sp>
    </p:spTree>
    <p:extLst>
      <p:ext uri="{BB962C8B-B14F-4D97-AF65-F5344CB8AC3E}">
        <p14:creationId xmlns:p14="http://schemas.microsoft.com/office/powerpoint/2010/main" val="1426348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(1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8788" indent="-458788"/>
            <a:r>
              <a:rPr lang="en-US" dirty="0">
                <a:latin typeface="Arial" panose="020B0604020202020204" pitchFamily="34" charset="0"/>
                <a:cs typeface="Arial" panose="020B0604020202020204" pitchFamily="34" charset="0"/>
              </a:rPr>
              <a:t>A marketing channel can be viewed as a canal or pipeline through which products, their ownership, communication, financing and payment, and accompanying risk flow to the consumer.</a:t>
            </a:r>
          </a:p>
          <a:p>
            <a:pPr marL="458788" indent="-458788"/>
            <a:r>
              <a:rPr lang="en-US" dirty="0">
                <a:latin typeface="Arial" panose="020B0604020202020204" pitchFamily="34" charset="0"/>
                <a:cs typeface="Arial" panose="020B0604020202020204" pitchFamily="34" charset="0"/>
              </a:rPr>
              <a:t>Business structure of interdependent organizations that reaches from the point of production to the consumer and facilitates the downstream physical movement of goods through the supply chain.</a:t>
            </a:r>
          </a:p>
        </p:txBody>
      </p:sp>
    </p:spTree>
    <p:extLst>
      <p:ext uri="{BB962C8B-B14F-4D97-AF65-F5344CB8AC3E}">
        <p14:creationId xmlns:p14="http://schemas.microsoft.com/office/powerpoint/2010/main" val="4091365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(2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lnSpc>
                <a:spcPct val="100000"/>
              </a:lnSpc>
            </a:pPr>
            <a:r>
              <a:rPr lang="en-US" dirty="0">
                <a:latin typeface="Arial" panose="020B0604020202020204" pitchFamily="34" charset="0"/>
                <a:cs typeface="Arial" panose="020B0604020202020204" pitchFamily="34" charset="0"/>
              </a:rPr>
              <a:t>Provide a route for company products and services to flow to the customer</a:t>
            </a:r>
          </a:p>
          <a:p>
            <a:pPr marL="457200" indent="-457200">
              <a:lnSpc>
                <a:spcPct val="100000"/>
              </a:lnSpc>
            </a:pPr>
            <a:r>
              <a:rPr lang="en-US" altLang="en-US" dirty="0">
                <a:latin typeface="Arial" panose="020B0604020202020204" pitchFamily="34" charset="0"/>
                <a:cs typeface="Arial" panose="020B0604020202020204" pitchFamily="34" charset="0"/>
              </a:rPr>
              <a:t>Facilitate distribution via channel members</a:t>
            </a:r>
          </a:p>
          <a:p>
            <a:pPr marL="457200" indent="-457200">
              <a:lnSpc>
                <a:spcPct val="100000"/>
              </a:lnSpc>
            </a:pPr>
            <a:r>
              <a:rPr lang="en-US" altLang="en-US" b="1" dirty="0">
                <a:latin typeface="Arial" panose="020B0604020202020204" pitchFamily="34" charset="0"/>
                <a:cs typeface="Arial" panose="020B0604020202020204" pitchFamily="34" charset="0"/>
              </a:rPr>
              <a:t>Channel members</a:t>
            </a:r>
            <a:endParaRPr lang="en-US" altLang="en-US" dirty="0">
              <a:latin typeface="Arial" panose="020B0604020202020204" pitchFamily="34" charset="0"/>
              <a:cs typeface="Arial" panose="020B0604020202020204" pitchFamily="34" charset="0"/>
            </a:endParaRPr>
          </a:p>
          <a:p>
            <a:pPr marL="914400" lvl="1" indent="-457200">
              <a:lnSpc>
                <a:spcPct val="100000"/>
              </a:lnSpc>
            </a:pPr>
            <a:r>
              <a:rPr lang="en-US" altLang="en-US" dirty="0">
                <a:latin typeface="Arial" panose="020B0604020202020204" pitchFamily="34" charset="0"/>
                <a:cs typeface="Arial" panose="020B0604020202020204" pitchFamily="34" charset="0"/>
              </a:rPr>
              <a:t>Negotiate with one another</a:t>
            </a:r>
          </a:p>
          <a:p>
            <a:pPr marL="914400" lvl="1" indent="-457200">
              <a:lnSpc>
                <a:spcPct val="100000"/>
              </a:lnSpc>
            </a:pPr>
            <a:r>
              <a:rPr lang="en-US" altLang="en-US" dirty="0">
                <a:latin typeface="Arial" panose="020B0604020202020204" pitchFamily="34" charset="0"/>
                <a:cs typeface="Arial" panose="020B0604020202020204" pitchFamily="34" charset="0"/>
              </a:rPr>
              <a:t>Buy and sell products</a:t>
            </a:r>
          </a:p>
          <a:p>
            <a:pPr marL="914400" lvl="1" indent="-457200">
              <a:lnSpc>
                <a:spcPct val="100000"/>
              </a:lnSpc>
            </a:pPr>
            <a:r>
              <a:rPr lang="en-US" altLang="en-US" dirty="0">
                <a:latin typeface="Arial" panose="020B0604020202020204" pitchFamily="34" charset="0"/>
                <a:cs typeface="Arial" panose="020B0604020202020204" pitchFamily="34" charset="0"/>
              </a:rPr>
              <a:t>Facilitate the change of ownership between buyer and seller while moving the product from the manufacturer to the final consumer</a:t>
            </a:r>
          </a:p>
        </p:txBody>
      </p:sp>
    </p:spTree>
    <p:extLst>
      <p:ext uri="{BB962C8B-B14F-4D97-AF65-F5344CB8AC3E}">
        <p14:creationId xmlns:p14="http://schemas.microsoft.com/office/powerpoint/2010/main" val="42460847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Marketing Channels (3 of 3)</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dirty="0">
                <a:latin typeface="Arial" panose="020B0604020202020204" pitchFamily="34" charset="0"/>
                <a:cs typeface="Arial" panose="020B0604020202020204" pitchFamily="34" charset="0"/>
              </a:rPr>
              <a:t>Channel members facilitate distribution by </a:t>
            </a:r>
          </a:p>
          <a:p>
            <a:pPr marL="914400" lvl="1" indent="-457200"/>
            <a:r>
              <a:rPr lang="en-US" dirty="0">
                <a:latin typeface="Arial" panose="020B0604020202020204" pitchFamily="34" charset="0"/>
                <a:cs typeface="Arial" panose="020B0604020202020204" pitchFamily="34" charset="0"/>
              </a:rPr>
              <a:t>providing specialization and division of labor.</a:t>
            </a:r>
          </a:p>
          <a:p>
            <a:pPr marL="914400" lvl="1" indent="-457200"/>
            <a:r>
              <a:rPr lang="en-US" dirty="0">
                <a:latin typeface="Arial" panose="020B0604020202020204" pitchFamily="34" charset="0"/>
                <a:cs typeface="Arial" panose="020B0604020202020204" pitchFamily="34" charset="0"/>
              </a:rPr>
              <a:t>overcoming discrepancies.</a:t>
            </a:r>
          </a:p>
          <a:p>
            <a:pPr marL="914400" lvl="1" indent="-457200"/>
            <a:r>
              <a:rPr lang="en-US" dirty="0">
                <a:latin typeface="Arial" panose="020B0604020202020204" pitchFamily="34" charset="0"/>
                <a:cs typeface="Arial" panose="020B0604020202020204" pitchFamily="34" charset="0"/>
              </a:rPr>
              <a:t>providing contact efficiencies.</a:t>
            </a:r>
          </a:p>
          <a:p>
            <a:pPr marL="457200" indent="-457200"/>
            <a:r>
              <a:rPr lang="en-US" dirty="0">
                <a:latin typeface="Arial" panose="020B0604020202020204" pitchFamily="34" charset="0"/>
                <a:cs typeface="Arial" panose="020B0604020202020204" pitchFamily="34" charset="0"/>
              </a:rPr>
              <a:t>Create time, place, form, and exchange utility</a:t>
            </a:r>
          </a:p>
        </p:txBody>
      </p:sp>
    </p:spTree>
    <p:extLst>
      <p:ext uri="{BB962C8B-B14F-4D97-AF65-F5344CB8AC3E}">
        <p14:creationId xmlns:p14="http://schemas.microsoft.com/office/powerpoint/2010/main" val="3826521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How </a:t>
            </a:r>
            <a:r>
              <a:rPr lang="en-US" dirty="0">
                <a:latin typeface="Arial" panose="020B0604020202020204" pitchFamily="34" charset="0"/>
                <a:cs typeface="Arial" panose="020B0604020202020204" pitchFamily="34" charset="0"/>
              </a:rPr>
              <a:t>Marketing Channels Work</a:t>
            </a:r>
          </a:p>
        </p:txBody>
      </p:sp>
      <p:sp>
        <p:nvSpPr>
          <p:cNvPr id="3" name="Content Placeholder 2"/>
          <p:cNvSpPr>
            <a:spLocks noGrp="1"/>
          </p:cNvSpPr>
          <p:nvPr>
            <p:ph idx="1"/>
          </p:nvPr>
        </p:nvSpPr>
        <p:spPr>
          <a:xfrm>
            <a:off x="173420" y="1324303"/>
            <a:ext cx="8860221" cy="4771698"/>
          </a:xfrm>
        </p:spPr>
        <p:txBody>
          <a:bodyPr>
            <a:normAutofit fontScale="92500" lnSpcReduction="10000"/>
          </a:bodyPr>
          <a:lstStyle/>
          <a:p>
            <a:pPr marL="457200" lvl="0" indent="-457200">
              <a:lnSpc>
                <a:spcPct val="110000"/>
              </a:lnSpc>
            </a:pPr>
            <a:r>
              <a:rPr lang="en-US" b="1" dirty="0">
                <a:latin typeface="Arial" panose="020B0604020202020204" pitchFamily="34" charset="0"/>
                <a:cs typeface="Arial" panose="020B0604020202020204" pitchFamily="34" charset="0"/>
              </a:rPr>
              <a:t>Form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Elements of the composition and appearance of a product that make it desirable</a:t>
            </a:r>
            <a:endParaRPr lang="en-US" dirty="0">
              <a:latin typeface="Arial" panose="020B0604020202020204" pitchFamily="34" charset="0"/>
              <a:cs typeface="Arial" panose="020B0604020202020204" pitchFamily="34" charset="0"/>
            </a:endParaRPr>
          </a:p>
          <a:p>
            <a:pPr marL="458788" lvl="0" indent="-458788">
              <a:lnSpc>
                <a:spcPct val="110000"/>
              </a:lnSpc>
            </a:pPr>
            <a:r>
              <a:rPr lang="en-US" b="1" dirty="0">
                <a:latin typeface="Arial" panose="020B0604020202020204" pitchFamily="34" charset="0"/>
                <a:cs typeface="Arial" panose="020B0604020202020204" pitchFamily="34" charset="0"/>
              </a:rPr>
              <a:t>Time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Increase in customer satisfaction gained by making a good or service available at the appropriate time</a:t>
            </a:r>
            <a:endParaRPr lang="en-US" dirty="0">
              <a:latin typeface="Arial" panose="020B0604020202020204" pitchFamily="34" charset="0"/>
              <a:cs typeface="Arial" panose="020B0604020202020204" pitchFamily="34" charset="0"/>
            </a:endParaRPr>
          </a:p>
          <a:p>
            <a:pPr marL="457200" lvl="0" indent="-457200">
              <a:lnSpc>
                <a:spcPct val="110000"/>
              </a:lnSpc>
            </a:pPr>
            <a:r>
              <a:rPr lang="en-US" b="1" dirty="0">
                <a:latin typeface="Arial" panose="020B0604020202020204" pitchFamily="34" charset="0"/>
                <a:cs typeface="Arial" panose="020B0604020202020204" pitchFamily="34" charset="0"/>
              </a:rPr>
              <a:t>Place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Usefulness of a good or service as a function of the location at which it is made available</a:t>
            </a:r>
            <a:endParaRPr lang="en-US" dirty="0">
              <a:latin typeface="Arial" panose="020B0604020202020204" pitchFamily="34" charset="0"/>
              <a:cs typeface="Arial" panose="020B0604020202020204" pitchFamily="34" charset="0"/>
            </a:endParaRPr>
          </a:p>
          <a:p>
            <a:pPr marL="457200" lvl="0" indent="-457200">
              <a:lnSpc>
                <a:spcPct val="110000"/>
              </a:lnSpc>
            </a:pPr>
            <a:r>
              <a:rPr lang="en-US" b="1" dirty="0">
                <a:latin typeface="Arial" panose="020B0604020202020204" pitchFamily="34" charset="0"/>
                <a:cs typeface="Arial" panose="020B0604020202020204" pitchFamily="34" charset="0"/>
              </a:rPr>
              <a:t>Exchange utility</a:t>
            </a:r>
            <a:endParaRPr lang="en-US" dirty="0">
              <a:latin typeface="Arial" panose="020B0604020202020204" pitchFamily="34" charset="0"/>
              <a:cs typeface="Arial" panose="020B0604020202020204" pitchFamily="34" charset="0"/>
            </a:endParaRPr>
          </a:p>
          <a:p>
            <a:pPr marL="914400" lvl="1" indent="-457200">
              <a:lnSpc>
                <a:spcPct val="110000"/>
              </a:lnSpc>
            </a:pPr>
            <a:r>
              <a:rPr lang="en-US" i="1" dirty="0">
                <a:latin typeface="Arial" panose="020B0604020202020204" pitchFamily="34" charset="0"/>
                <a:cs typeface="Arial" panose="020B0604020202020204" pitchFamily="34" charset="0"/>
              </a:rPr>
              <a:t>Increased value of a product that is created as its ownership is transferred</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1152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Functions and Activities of Channel Intermediaries (1 of 2)</a:t>
            </a:r>
          </a:p>
        </p:txBody>
      </p:sp>
      <p:sp>
        <p:nvSpPr>
          <p:cNvPr id="3" name="Content Placeholder 2"/>
          <p:cNvSpPr>
            <a:spLocks noGrp="1"/>
          </p:cNvSpPr>
          <p:nvPr>
            <p:ph idx="1"/>
          </p:nvPr>
        </p:nvSpPr>
        <p:spPr>
          <a:xfrm>
            <a:off x="268014" y="1355834"/>
            <a:ext cx="8671034" cy="4740167"/>
          </a:xfrm>
        </p:spPr>
        <p:txBody>
          <a:bodyPr>
            <a:normAutofit lnSpcReduction="10000"/>
          </a:bodyPr>
          <a:lstStyle/>
          <a:p>
            <a:pPr marL="457200" indent="-457200">
              <a:lnSpc>
                <a:spcPct val="110000"/>
              </a:lnSpc>
            </a:pPr>
            <a:r>
              <a:rPr lang="en-US" b="1" dirty="0">
                <a:latin typeface="Arial" panose="020B0604020202020204" pitchFamily="34" charset="0"/>
                <a:cs typeface="Arial" panose="020B0604020202020204" pitchFamily="34" charset="0"/>
              </a:rPr>
              <a:t>Merchant wholesaler</a:t>
            </a:r>
            <a:endParaRPr lang="en-US" dirty="0">
              <a:latin typeface="Arial" panose="020B0604020202020204" pitchFamily="34" charset="0"/>
              <a:cs typeface="Arial" panose="020B0604020202020204" pitchFamily="34" charset="0"/>
            </a:endParaRPr>
          </a:p>
          <a:p>
            <a:pPr marL="914400" lvl="1" indent="-457200">
              <a:lnSpc>
                <a:spcPct val="110000"/>
              </a:lnSpc>
            </a:pPr>
            <a:r>
              <a:rPr lang="en-US" dirty="0">
                <a:latin typeface="Arial" panose="020B0604020202020204" pitchFamily="34" charset="0"/>
                <a:cs typeface="Arial" panose="020B0604020202020204" pitchFamily="34" charset="0"/>
              </a:rPr>
              <a:t>Facilitate the movement of products and services from the manufacturer to producers, resellers, governments, institutions, and retailers</a:t>
            </a:r>
          </a:p>
          <a:p>
            <a:pPr marL="914400" lvl="1" indent="-457200">
              <a:lnSpc>
                <a:spcPct val="110000"/>
              </a:lnSpc>
            </a:pPr>
            <a:r>
              <a:rPr lang="en-US" dirty="0">
                <a:latin typeface="Arial" panose="020B0604020202020204" pitchFamily="34" charset="0"/>
                <a:cs typeface="Arial" panose="020B0604020202020204" pitchFamily="34" charset="0"/>
              </a:rPr>
              <a:t>Takes title to goods, stores them, and later ships them</a:t>
            </a:r>
          </a:p>
          <a:p>
            <a:pPr marL="457200" indent="-457200">
              <a:lnSpc>
                <a:spcPct val="110000"/>
              </a:lnSpc>
            </a:pPr>
            <a:r>
              <a:rPr lang="en-US" b="1" dirty="0">
                <a:latin typeface="Arial" panose="020B0604020202020204" pitchFamily="34" charset="0"/>
                <a:cs typeface="Arial" panose="020B0604020202020204" pitchFamily="34" charset="0"/>
              </a:rPr>
              <a:t>Agents and brokers</a:t>
            </a:r>
            <a:endParaRPr lang="en-US" dirty="0">
              <a:latin typeface="Arial" panose="020B0604020202020204" pitchFamily="34" charset="0"/>
              <a:cs typeface="Arial" panose="020B0604020202020204" pitchFamily="34" charset="0"/>
            </a:endParaRPr>
          </a:p>
          <a:p>
            <a:pPr marL="914400" lvl="1" indent="-457200">
              <a:lnSpc>
                <a:spcPct val="110000"/>
              </a:lnSpc>
            </a:pPr>
            <a:r>
              <a:rPr lang="en-US" dirty="0">
                <a:latin typeface="Arial" panose="020B0604020202020204" pitchFamily="34" charset="0"/>
                <a:cs typeface="Arial" panose="020B0604020202020204" pitchFamily="34" charset="0"/>
              </a:rPr>
              <a:t>Sales of products downstream by representing the interests of retailers, wholesalers, and manufacturers to potential customers</a:t>
            </a:r>
          </a:p>
          <a:p>
            <a:pPr marL="914400" lvl="1" indent="-457200">
              <a:lnSpc>
                <a:spcPct val="110000"/>
              </a:lnSpc>
            </a:pPr>
            <a:r>
              <a:rPr lang="en-US" dirty="0">
                <a:latin typeface="Arial" panose="020B0604020202020204" pitchFamily="34" charset="0"/>
                <a:cs typeface="Arial" panose="020B0604020202020204" pitchFamily="34" charset="0"/>
              </a:rPr>
              <a:t>Do not take title to a product</a:t>
            </a:r>
          </a:p>
          <a:p>
            <a:pPr marL="914400" lvl="1" indent="-457200">
              <a:lnSpc>
                <a:spcPct val="110000"/>
              </a:lnSpc>
            </a:pPr>
            <a:r>
              <a:rPr lang="en-US" dirty="0">
                <a:latin typeface="Arial" panose="020B0604020202020204" pitchFamily="34" charset="0"/>
                <a:cs typeface="Arial" panose="020B0604020202020204" pitchFamily="34" charset="0"/>
              </a:rPr>
              <a:t>Get a fee or commission based on sales volume</a:t>
            </a:r>
          </a:p>
        </p:txBody>
      </p:sp>
    </p:spTree>
    <p:extLst>
      <p:ext uri="{BB962C8B-B14F-4D97-AF65-F5344CB8AC3E}">
        <p14:creationId xmlns:p14="http://schemas.microsoft.com/office/powerpoint/2010/main" val="41191855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Functions and Activities of Channel Intermediaries (2 of 2)</a:t>
            </a:r>
          </a:p>
        </p:txBody>
      </p:sp>
      <p:sp>
        <p:nvSpPr>
          <p:cNvPr id="3" name="Content Placeholder 2"/>
          <p:cNvSpPr>
            <a:spLocks noGrp="1"/>
          </p:cNvSpPr>
          <p:nvPr>
            <p:ph idx="1"/>
          </p:nvPr>
        </p:nvSpPr>
        <p:spPr/>
        <p:txBody>
          <a:bodyPr/>
          <a:lstStyle/>
          <a:p>
            <a:pPr marL="457200" lvl="0" indent="-457200"/>
            <a:r>
              <a:rPr lang="en-US" dirty="0">
                <a:latin typeface="Arial" panose="020B0604020202020204" pitchFamily="34" charset="0"/>
                <a:cs typeface="Arial" panose="020B0604020202020204" pitchFamily="34" charset="0"/>
              </a:rPr>
              <a:t>Types and number of intermediaries the producer should use are determined by:</a:t>
            </a:r>
          </a:p>
          <a:p>
            <a:pPr marL="914400" lvl="1" indent="-457200"/>
            <a:r>
              <a:rPr lang="en-US" dirty="0">
                <a:latin typeface="Arial" panose="020B0604020202020204" pitchFamily="34" charset="0"/>
                <a:cs typeface="Arial" panose="020B0604020202020204" pitchFamily="34" charset="0"/>
              </a:rPr>
              <a:t>Product characteristics</a:t>
            </a:r>
          </a:p>
          <a:p>
            <a:pPr marL="914400" lvl="1" indent="-457200"/>
            <a:r>
              <a:rPr lang="en-US" dirty="0">
                <a:latin typeface="Arial" panose="020B0604020202020204" pitchFamily="34" charset="0"/>
                <a:cs typeface="Arial" panose="020B0604020202020204" pitchFamily="34" charset="0"/>
              </a:rPr>
              <a:t>Buyer considerations</a:t>
            </a:r>
          </a:p>
          <a:p>
            <a:pPr marL="914400" lvl="1" indent="-457200"/>
            <a:r>
              <a:rPr lang="en-US" dirty="0">
                <a:latin typeface="Arial" panose="020B0604020202020204" pitchFamily="34" charset="0"/>
                <a:cs typeface="Arial" panose="020B0604020202020204" pitchFamily="34" charset="0"/>
              </a:rPr>
              <a:t>Market characteristics</a:t>
            </a:r>
          </a:p>
        </p:txBody>
      </p:sp>
    </p:spTree>
    <p:extLst>
      <p:ext uri="{BB962C8B-B14F-4D97-AF65-F5344CB8AC3E}">
        <p14:creationId xmlns:p14="http://schemas.microsoft.com/office/powerpoint/2010/main" val="18727104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Retailers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Firms in the channel that sell directly to customers as their primary function</a:t>
            </a:r>
          </a:p>
          <a:p>
            <a:pPr marL="457200" indent="-457200"/>
            <a:r>
              <a:rPr lang="en-US" altLang="en-US" dirty="0">
                <a:latin typeface="Arial" panose="020B0604020202020204" pitchFamily="34" charset="0"/>
                <a:cs typeface="Arial" panose="020B0604020202020204" pitchFamily="34" charset="0"/>
              </a:rPr>
              <a:t>Simplify distribution by</a:t>
            </a:r>
          </a:p>
          <a:p>
            <a:pPr marL="914400" lvl="1" indent="-457200"/>
            <a:r>
              <a:rPr lang="en-US" altLang="en-US" dirty="0">
                <a:latin typeface="Arial" panose="020B0604020202020204" pitchFamily="34" charset="0"/>
                <a:cs typeface="Arial" panose="020B0604020202020204" pitchFamily="34" charset="0"/>
              </a:rPr>
              <a:t>reducing the number of transactions required by consumers.</a:t>
            </a:r>
          </a:p>
          <a:p>
            <a:pPr marL="914400" lvl="1" indent="-457200"/>
            <a:r>
              <a:rPr lang="en-US" altLang="en-US" dirty="0">
                <a:latin typeface="Arial" panose="020B0604020202020204" pitchFamily="34" charset="0"/>
                <a:cs typeface="Arial" panose="020B0604020202020204" pitchFamily="34" charset="0"/>
              </a:rPr>
              <a:t>making an assortment of goods available in one location.</a:t>
            </a:r>
          </a:p>
        </p:txBody>
      </p:sp>
    </p:spTree>
    <p:extLst>
      <p:ext uri="{BB962C8B-B14F-4D97-AF65-F5344CB8AC3E}">
        <p14:creationId xmlns:p14="http://schemas.microsoft.com/office/powerpoint/2010/main" val="10753248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latin typeface="Arial" panose="020B0604020202020204" pitchFamily="34" charset="0"/>
                <a:cs typeface="Arial" panose="020B0604020202020204" pitchFamily="34" charset="0"/>
              </a:rPr>
              <a:t>Channel Functions Performed by Intermediaries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lvl="0" indent="0">
              <a:buNone/>
            </a:pPr>
            <a:r>
              <a:rPr lang="en-US" dirty="0">
                <a:latin typeface="Arial" panose="020B0604020202020204" pitchFamily="34" charset="0"/>
                <a:cs typeface="Arial" panose="020B0604020202020204" pitchFamily="34" charset="0"/>
              </a:rPr>
              <a:t>Transactional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Contacting and communicating with prospective buyers to explain the features, advantages, and benefits</a:t>
            </a:r>
            <a:endParaRPr lang="en-US" sz="2600" dirty="0">
              <a:latin typeface="Arial" panose="020B0604020202020204" pitchFamily="34" charset="0"/>
              <a:cs typeface="Arial" panose="020B0604020202020204" pitchFamily="34" charset="0"/>
            </a:endParaRPr>
          </a:p>
          <a:p>
            <a:pPr marL="0" lvl="0" indent="0">
              <a:buNone/>
            </a:pPr>
            <a:r>
              <a:rPr lang="en-US" dirty="0">
                <a:latin typeface="Arial" panose="020B0604020202020204" pitchFamily="34" charset="0"/>
                <a:cs typeface="Arial" panose="020B0604020202020204" pitchFamily="34" charset="0"/>
              </a:rPr>
              <a:t>Logistical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Transportation and storage of assets and their sorting, accumulation, consolidation, and/or allocation of assets</a:t>
            </a:r>
            <a:endParaRPr lang="en-US" sz="2600" dirty="0">
              <a:latin typeface="Arial" panose="020B0604020202020204" pitchFamily="34" charset="0"/>
              <a:cs typeface="Arial" panose="020B0604020202020204" pitchFamily="34" charset="0"/>
            </a:endParaRPr>
          </a:p>
          <a:p>
            <a:pPr marL="0" lvl="0" indent="0">
              <a:buNone/>
            </a:pPr>
            <a:r>
              <a:rPr lang="en-US" dirty="0">
                <a:latin typeface="Arial" panose="020B0604020202020204" pitchFamily="34" charset="0"/>
                <a:cs typeface="Arial" panose="020B0604020202020204" pitchFamily="34" charset="0"/>
              </a:rPr>
              <a:t>Facilitating functions</a:t>
            </a: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Research and financing</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68434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290" y="215017"/>
            <a:ext cx="8887348" cy="1776534"/>
          </a:xfrm>
        </p:spPr>
        <p:txBody>
          <a:bodyPr>
            <a:noAutofit/>
          </a:bodyPr>
          <a:lstStyle/>
          <a:p>
            <a:r>
              <a:rPr lang="en-IN" dirty="0">
                <a:latin typeface="Arial" panose="020B0604020202020204" pitchFamily="34" charset="0"/>
                <a:cs typeface="Arial" panose="020B0604020202020204" pitchFamily="34" charset="0"/>
              </a:rPr>
              <a:t>Exhibit 13.1	</a:t>
            </a:r>
            <a:r>
              <a:rPr lang="en-US" dirty="0">
                <a:latin typeface="Arial" panose="020B0604020202020204" pitchFamily="34" charset="0"/>
                <a:cs typeface="Arial" panose="020B0604020202020204" pitchFamily="34" charset="0"/>
              </a:rPr>
              <a:t>How Marketing Channels Reduce the Number of Required Transactions</a:t>
            </a:r>
          </a:p>
        </p:txBody>
      </p:sp>
      <p:pic>
        <p:nvPicPr>
          <p:cNvPr id="6" name="Picture 2" descr="Alt text will be entered here."/>
          <p:cNvPicPr>
            <a:picLocks noChangeAspect="1" noChangeArrowheads="1"/>
          </p:cNvPicPr>
          <p:nvPr/>
        </p:nvPicPr>
        <p:blipFill>
          <a:blip r:embed="rId3" cstate="print"/>
          <a:srcRect/>
          <a:stretch>
            <a:fillRect/>
          </a:stretch>
        </p:blipFill>
        <p:spPr bwMode="auto">
          <a:xfrm>
            <a:off x="1296812" y="2278205"/>
            <a:ext cx="6644969" cy="3570043"/>
          </a:xfrm>
          <a:prstGeom prst="rect">
            <a:avLst/>
          </a:prstGeom>
          <a:noFill/>
          <a:ln w="9525">
            <a:noFill/>
            <a:miter lim="800000"/>
            <a:headEnd/>
            <a:tailEnd/>
          </a:ln>
        </p:spPr>
      </p:pic>
    </p:spTree>
    <p:extLst>
      <p:ext uri="{BB962C8B-B14F-4D97-AF65-F5344CB8AC3E}">
        <p14:creationId xmlns:p14="http://schemas.microsoft.com/office/powerpoint/2010/main" val="3469942790"/>
      </p:ext>
    </p:extLst>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Arial" panose="020B0604020202020204" pitchFamily="34" charset="0"/>
                <a:cs typeface="Arial" panose="020B0604020202020204" pitchFamily="34" charset="0"/>
              </a:rPr>
              <a:t>Learning Objective 7: </a:t>
            </a:r>
            <a:r>
              <a:rPr lang="en-US" dirty="0">
                <a:latin typeface="Arial" panose="020B0604020202020204" pitchFamily="34" charset="0"/>
                <a:cs typeface="Arial" panose="020B0604020202020204" pitchFamily="34" charset="0"/>
              </a:rPr>
              <a:t>Channel Structures</a:t>
            </a:r>
          </a:p>
        </p:txBody>
      </p:sp>
    </p:spTree>
    <p:extLst>
      <p:ext uri="{BB962C8B-B14F-4D97-AF65-F5344CB8AC3E}">
        <p14:creationId xmlns:p14="http://schemas.microsoft.com/office/powerpoint/2010/main" val="37081394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Channel Structures</a:t>
            </a:r>
          </a:p>
        </p:txBody>
      </p:sp>
      <p:sp>
        <p:nvSpPr>
          <p:cNvPr id="3" name="Content Placeholder 2"/>
          <p:cNvSpPr>
            <a:spLocks noGrp="1"/>
          </p:cNvSpPr>
          <p:nvPr>
            <p:ph idx="1"/>
          </p:nvPr>
        </p:nvSpPr>
        <p:spPr>
          <a:xfrm>
            <a:off x="236483" y="1340069"/>
            <a:ext cx="8749862" cy="4755932"/>
          </a:xfrm>
        </p:spPr>
        <p:txBody>
          <a:bodyPr>
            <a:normAutofit fontScale="92500"/>
          </a:bodyPr>
          <a:lstStyle/>
          <a:p>
            <a:pPr marL="457200" lvl="0" indent="-457200"/>
            <a:r>
              <a:rPr lang="en-US" altLang="en-US" b="1" dirty="0">
                <a:latin typeface="Arial" panose="020B0604020202020204" pitchFamily="34" charset="0"/>
                <a:cs typeface="Arial" panose="020B0604020202020204" pitchFamily="34" charset="0"/>
              </a:rPr>
              <a:t>Direct channel </a:t>
            </a:r>
            <a:r>
              <a:rPr lang="en-US" altLang="en-US" dirty="0">
                <a:latin typeface="Arial" panose="020B0604020202020204" pitchFamily="34" charset="0"/>
                <a:cs typeface="Arial" panose="020B0604020202020204" pitchFamily="34" charset="0"/>
              </a:rPr>
              <a:t>is used to sell products directly to consumers. No intermediaries are used</a:t>
            </a:r>
            <a:r>
              <a:rPr lang="en-US" altLang="en-US" sz="2400" dirty="0">
                <a:latin typeface="Arial" panose="020B0604020202020204" pitchFamily="34" charset="0"/>
                <a:cs typeface="Arial" panose="020B0604020202020204" pitchFamily="34" charset="0"/>
              </a:rPr>
              <a:t>. </a:t>
            </a:r>
          </a:p>
          <a:p>
            <a:pPr marL="914400" lvl="1" indent="-457200"/>
            <a:r>
              <a:rPr lang="en-US" altLang="en-US" dirty="0">
                <a:latin typeface="Arial" panose="020B0604020202020204" pitchFamily="34" charset="0"/>
                <a:cs typeface="Arial" panose="020B0604020202020204" pitchFamily="34" charset="0"/>
              </a:rPr>
              <a:t>Examples include telemarketing, catalog shopping, online shopping, and shop-at-home television networks.  </a:t>
            </a:r>
          </a:p>
          <a:p>
            <a:pPr marL="457200" lvl="0" indent="-457200"/>
            <a:r>
              <a:rPr lang="en-US" altLang="en-US" dirty="0">
                <a:latin typeface="Arial" panose="020B0604020202020204" pitchFamily="34" charset="0"/>
                <a:cs typeface="Arial" panose="020B0604020202020204" pitchFamily="34" charset="0"/>
              </a:rPr>
              <a:t>At the other end of the spectrum, an agent/broker channel may be used in markets with small manufacturers/retailers who lack the resources to find each other. The agents or brokers bring the manufacturers and wholesalers together for negotiations, but they do not take title to merchandise.</a:t>
            </a:r>
          </a:p>
          <a:p>
            <a:pPr marL="457200" lvl="0" indent="-457200"/>
            <a:r>
              <a:rPr lang="en-US" altLang="en-US" dirty="0">
                <a:latin typeface="Arial" panose="020B0604020202020204" pitchFamily="34" charset="0"/>
                <a:cs typeface="Arial" panose="020B0604020202020204" pitchFamily="34" charset="0"/>
              </a:rPr>
              <a:t>Most consumer products are sold through distribution channels similar to the retailer channel and the wholesaler channel.</a:t>
            </a:r>
          </a:p>
        </p:txBody>
      </p:sp>
    </p:spTree>
    <p:extLst>
      <p:ext uri="{BB962C8B-B14F-4D97-AF65-F5344CB8AC3E}">
        <p14:creationId xmlns:p14="http://schemas.microsoft.com/office/powerpoint/2010/main" val="1808672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Exhibit 13.2 Marketing Channels for Consumer Products</a:t>
            </a:r>
          </a:p>
        </p:txBody>
      </p:sp>
      <p:pic>
        <p:nvPicPr>
          <p:cNvPr id="6" name="Content Placeholder 4" descr="The exhibit shows the marketing channels for consumer products. It shows four types of channels. They are direct, retailer, wholesaler, and agent or broker. Under the direct channel, there are two boxes that are labeled producer and consumer. A line is drawn from the first box labeled product to the box labeled consumer. Under the retailer channel, there are three boxes that are labeled producer, retailers, and consumers. A line is drawn from the first box to the last box through the box in between them. Under the wholesaler channel, there are four boxes that are labeled producer, wholesalers, retailers, and consumers. A line is drawn from the first box to the last box through the other boxes. Under the agent or broker channel, there are five boxes that are labeled producer, agents or brokers, wholesalers, retailers, and consumers. A line is drawn from the first box to the last box labeled consumers through all the boxes."/>
          <p:cNvPicPr>
            <a:picLocks noGrp="1" noChangeAspect="1"/>
          </p:cNvPicPr>
          <p:nvPr>
            <p:ph idx="4294967295"/>
          </p:nvPr>
        </p:nvPicPr>
        <p:blipFill>
          <a:blip r:embed="rId3" cstate="print">
            <a:extLst>
              <a:ext uri="{28A0092B-C50C-407E-A947-70E740481C1C}">
                <a14:useLocalDpi xmlns:a14="http://schemas.microsoft.com/office/drawing/2010/main" val="0"/>
              </a:ext>
            </a:extLst>
          </a:blip>
          <a:stretch>
            <a:fillRect/>
          </a:stretch>
        </p:blipFill>
        <p:spPr>
          <a:xfrm>
            <a:off x="362607" y="1734207"/>
            <a:ext cx="8504214" cy="4100537"/>
          </a:xfrm>
        </p:spPr>
      </p:pic>
    </p:spTree>
    <p:extLst>
      <p:ext uri="{BB962C8B-B14F-4D97-AF65-F5344CB8AC3E}">
        <p14:creationId xmlns:p14="http://schemas.microsoft.com/office/powerpoint/2010/main" val="1053711840"/>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latin typeface="Arial" panose="020B0604020202020204" pitchFamily="34" charset="0"/>
                <a:cs typeface="Arial" panose="020B0604020202020204" pitchFamily="34" charset="0"/>
              </a:rPr>
              <a:t>Channels for Business and Industrial</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Products</a:t>
            </a:r>
          </a:p>
        </p:txBody>
      </p:sp>
      <p:sp>
        <p:nvSpPr>
          <p:cNvPr id="3" name="Content Placeholder 2"/>
          <p:cNvSpPr>
            <a:spLocks noGrp="1"/>
          </p:cNvSpPr>
          <p:nvPr>
            <p:ph idx="1"/>
          </p:nvPr>
        </p:nvSpPr>
        <p:spPr>
          <a:xfrm>
            <a:off x="389031" y="1488592"/>
            <a:ext cx="8393364" cy="4481286"/>
          </a:xfrm>
        </p:spPr>
        <p:txBody>
          <a:bodyPr/>
          <a:lstStyle/>
          <a:p>
            <a:pPr marL="457200" indent="-457200"/>
            <a:r>
              <a:rPr lang="en-US" dirty="0">
                <a:latin typeface="Arial" panose="020B0604020202020204" pitchFamily="34" charset="0"/>
                <a:cs typeface="Arial" panose="020B0604020202020204" pitchFamily="34" charset="0"/>
              </a:rPr>
              <a:t>Direct channels are typical in business and industrial markets.</a:t>
            </a:r>
          </a:p>
          <a:p>
            <a:pPr marL="457200" indent="-457200"/>
            <a:r>
              <a:rPr lang="en-US" dirty="0">
                <a:latin typeface="Arial" panose="020B0604020202020204" pitchFamily="34" charset="0"/>
                <a:cs typeface="Arial" panose="020B0604020202020204" pitchFamily="34" charset="0"/>
              </a:rPr>
              <a:t>Companies selling standardized items of moderate or low value often rely on industrial distributors.</a:t>
            </a:r>
          </a:p>
          <a:p>
            <a:pPr marL="457200" indent="-457200"/>
            <a:r>
              <a:rPr lang="en-US" dirty="0">
                <a:latin typeface="Arial" panose="020B0604020202020204" pitchFamily="34" charset="0"/>
                <a:cs typeface="Arial" panose="020B0604020202020204" pitchFamily="34" charset="0"/>
              </a:rPr>
              <a:t>Small manufacturers cannot afford to employ their own sales force.</a:t>
            </a:r>
          </a:p>
          <a:p>
            <a:pPr marL="457200" indent="-457200"/>
            <a:r>
              <a:rPr lang="en-US" dirty="0">
                <a:latin typeface="Arial" panose="020B0604020202020204" pitchFamily="34" charset="0"/>
                <a:cs typeface="Arial" panose="020B0604020202020204" pitchFamily="34" charset="0"/>
              </a:rPr>
              <a:t>Many manufacturers and consumers are bypassing distributors and going direct, often via the Internet.</a:t>
            </a:r>
          </a:p>
        </p:txBody>
      </p:sp>
    </p:spTree>
    <p:extLst>
      <p:ext uri="{BB962C8B-B14F-4D97-AF65-F5344CB8AC3E}">
        <p14:creationId xmlns:p14="http://schemas.microsoft.com/office/powerpoint/2010/main" val="42461720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Arial" panose="020B0604020202020204" pitchFamily="34" charset="0"/>
                <a:cs typeface="Arial" panose="020B0604020202020204" pitchFamily="34" charset="0"/>
              </a:rPr>
              <a:t>Exhibit 13.3 Channels for Business and Industrial Products</a:t>
            </a:r>
            <a:endParaRPr lang="en-US" dirty="0">
              <a:latin typeface="Arial" panose="020B0604020202020204" pitchFamily="34" charset="0"/>
              <a:cs typeface="Arial" panose="020B0604020202020204" pitchFamily="34" charset="0"/>
            </a:endParaRPr>
          </a:p>
        </p:txBody>
      </p:sp>
      <p:pic>
        <p:nvPicPr>
          <p:cNvPr id="5" name="Picture 4" descr="The exhibit shows the channels for business and industrial products. It shows the five types of channels and distributors. They are direct channel, direct channel, industrial distributor, agent or broker channel, and agent or broker industrial distributor. Under direct channel, there are two boxes labeled producer and industrial users. A line is drawn from the box labeled producer to the box labeled industrial users. Under the second box that is also titled direct channel, there are two boxes labeled producer and government buyers. A line is drawn from the box labeled producer to the box labeled government buyers. Under industrial distributor, there are three boxes labeled producer, industrial distributors, and industrial users. A line is drawn from the first box to the last box through the box in between them. Under the agent or broker channel, there are three boxes labeled producer, agents or brokers, and industrial users. A line is drawn from the first box to the last box through the box in between them. Under the agent or broker industrial distributor, there are four boxes labeled producer, agents or brokers, industrial distributors, and industrial users. A line is drawn from the first box to the last box through the boxes in between them."/>
          <p:cNvPicPr>
            <a:picLocks noChangeAspect="1"/>
          </p:cNvPicPr>
          <p:nvPr/>
        </p:nvPicPr>
        <p:blipFill rotWithShape="1">
          <a:blip r:embed="rId3" cstate="print">
            <a:extLst>
              <a:ext uri="{28A0092B-C50C-407E-A947-70E740481C1C}">
                <a14:useLocalDpi xmlns:a14="http://schemas.microsoft.com/office/drawing/2010/main" val="0"/>
              </a:ext>
            </a:extLst>
          </a:blip>
          <a:srcRect b="13667"/>
          <a:stretch/>
        </p:blipFill>
        <p:spPr>
          <a:xfrm>
            <a:off x="628650" y="1860331"/>
            <a:ext cx="7964991" cy="3673366"/>
          </a:xfrm>
          <a:prstGeom prst="rect">
            <a:avLst/>
          </a:prstGeom>
        </p:spPr>
      </p:pic>
    </p:spTree>
    <p:extLst>
      <p:ext uri="{BB962C8B-B14F-4D97-AF65-F5344CB8AC3E}">
        <p14:creationId xmlns:p14="http://schemas.microsoft.com/office/powerpoint/2010/main" val="3343802571"/>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Alternative Channel Arrangements (1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lvl="0" indent="0">
              <a:buNone/>
            </a:pPr>
            <a:r>
              <a:rPr lang="en-US" b="1" dirty="0">
                <a:latin typeface="Arial" panose="020B0604020202020204" pitchFamily="34" charset="0"/>
                <a:cs typeface="Arial" panose="020B0604020202020204" pitchFamily="34" charset="0"/>
              </a:rPr>
              <a:t>Dual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Use of two or more channels to distribute the same product to target markets</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Nontraditional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Non-physical channels that facilitate the unique market access of products and services</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Strategic channel alliances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Cooperative agreement between business </a:t>
            </a:r>
            <a:r>
              <a:rPr lang="en-IN" sz="2600" i="1" dirty="0">
                <a:latin typeface="Arial" panose="020B0604020202020204" pitchFamily="34" charset="0"/>
                <a:cs typeface="Arial" panose="020B0604020202020204" pitchFamily="34" charset="0"/>
              </a:rPr>
              <a:t>firms to use the other’s already </a:t>
            </a:r>
            <a:r>
              <a:rPr lang="en-US" sz="2600" i="1" dirty="0">
                <a:latin typeface="Arial" panose="020B0604020202020204" pitchFamily="34" charset="0"/>
                <a:cs typeface="Arial" panose="020B0604020202020204" pitchFamily="34" charset="0"/>
              </a:rPr>
              <a:t>established distribution channel</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72518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Alternative Channel Arrangements (2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1666" y="1337735"/>
            <a:ext cx="8646887" cy="4792132"/>
          </a:xfrm>
        </p:spPr>
        <p:txBody>
          <a:bodyPr>
            <a:noAutofit/>
          </a:bodyPr>
          <a:lstStyle/>
          <a:p>
            <a:pPr marL="0" lvl="0" indent="0">
              <a:buNone/>
            </a:pPr>
            <a:r>
              <a:rPr lang="en-US" b="1" dirty="0">
                <a:latin typeface="Arial" panose="020B0604020202020204" pitchFamily="34" charset="0"/>
                <a:cs typeface="Arial" panose="020B0604020202020204" pitchFamily="34" charset="0"/>
              </a:rPr>
              <a:t>Gray marketing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IN" sz="2600" i="1" dirty="0">
                <a:latin typeface="Arial" panose="020B0604020202020204" pitchFamily="34" charset="0"/>
                <a:cs typeface="Arial" panose="020B0604020202020204" pitchFamily="34" charset="0"/>
              </a:rPr>
              <a:t>Unintended secondary channel that often flows </a:t>
            </a:r>
            <a:r>
              <a:rPr lang="en-US" sz="2600" i="1" dirty="0">
                <a:latin typeface="Arial" panose="020B0604020202020204" pitchFamily="34" charset="0"/>
                <a:cs typeface="Arial" panose="020B0604020202020204" pitchFamily="34" charset="0"/>
              </a:rPr>
              <a:t>illegally obtained or counterfeit product toward customers </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Reverse channels</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Enable customers to return products or components for reuse or remanufacturing</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Drop and shop</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System used by retailers that allows customers to bring used products for return or donation at the entrance of the store</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98230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Digital Channels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3265" y="1462318"/>
            <a:ext cx="8393364" cy="4481286"/>
          </a:xfrm>
        </p:spPr>
        <p:txBody>
          <a:bodyPr/>
          <a:lstStyle/>
          <a:p>
            <a:pPr marL="457200" indent="-457200"/>
            <a:r>
              <a:rPr lang="en-US" altLang="en-US" dirty="0">
                <a:latin typeface="Arial" panose="020B0604020202020204" pitchFamily="34" charset="0"/>
                <a:cs typeface="Arial" panose="020B0604020202020204" pitchFamily="34" charset="0"/>
              </a:rPr>
              <a:t>Pathways for moving product and information toward customers such that they can be sent and/or received with electronic devices, such as computers, smartphones, tablets, or video game consoles</a:t>
            </a:r>
          </a:p>
          <a:p>
            <a:pPr marL="457200" indent="-457200"/>
            <a:r>
              <a:rPr lang="en-US" altLang="en-US" b="1" dirty="0">
                <a:latin typeface="Arial" panose="020B0604020202020204" pitchFamily="34" charset="0"/>
                <a:cs typeface="Arial" panose="020B0604020202020204" pitchFamily="34" charset="0"/>
              </a:rPr>
              <a:t>M-commerce</a:t>
            </a:r>
          </a:p>
          <a:p>
            <a:pPr marL="914400" lvl="1" indent="-457200"/>
            <a:r>
              <a:rPr lang="en-US" altLang="en-US" dirty="0">
                <a:latin typeface="Arial" panose="020B0604020202020204" pitchFamily="34" charset="0"/>
                <a:cs typeface="Arial" panose="020B0604020202020204" pitchFamily="34" charset="0"/>
              </a:rPr>
              <a:t>Ability to conduct commerce using a mobile device for buying or selling goods or services</a:t>
            </a:r>
          </a:p>
          <a:p>
            <a:pPr marL="914400" lvl="1" indent="-457200"/>
            <a:r>
              <a:rPr lang="en-US" altLang="en-US" dirty="0">
                <a:latin typeface="Arial" panose="020B0604020202020204" pitchFamily="34" charset="0"/>
                <a:cs typeface="Arial" panose="020B0604020202020204" pitchFamily="34" charset="0"/>
              </a:rPr>
              <a:t>Enables consumers using mobile devices to connect to the Internet and shop</a:t>
            </a:r>
          </a:p>
        </p:txBody>
      </p:sp>
    </p:spTree>
    <p:extLst>
      <p:ext uri="{BB962C8B-B14F-4D97-AF65-F5344CB8AC3E}">
        <p14:creationId xmlns:p14="http://schemas.microsoft.com/office/powerpoint/2010/main" val="10496254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Factors Affecting Channel Choice (1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8600" y="1388533"/>
            <a:ext cx="8743950" cy="4724401"/>
          </a:xfrm>
        </p:spPr>
        <p:txBody>
          <a:bodyPr>
            <a:noAutofit/>
          </a:bodyPr>
          <a:lstStyle/>
          <a:p>
            <a:pPr marL="0" lvl="0" indent="0">
              <a:buNone/>
            </a:pPr>
            <a:r>
              <a:rPr lang="en-US" sz="2400" dirty="0">
                <a:latin typeface="Arial" panose="020B0604020202020204" pitchFamily="34" charset="0"/>
                <a:cs typeface="Arial" panose="020B0604020202020204" pitchFamily="34" charset="0"/>
              </a:rPr>
              <a:t>Market factors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Customer profiles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Consumer or industrial customer</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Size of market</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Geographic location</a:t>
            </a:r>
          </a:p>
          <a:p>
            <a:pPr marL="0" lvl="0" indent="0">
              <a:buNone/>
            </a:pPr>
            <a:r>
              <a:rPr lang="en-US" sz="2400" dirty="0">
                <a:latin typeface="Arial" panose="020B0604020202020204" pitchFamily="34" charset="0"/>
                <a:cs typeface="Arial" panose="020B0604020202020204" pitchFamily="34" charset="0"/>
              </a:rPr>
              <a:t>Product factors</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Complexity</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Price</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Customization</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Standardization</a:t>
            </a:r>
          </a:p>
          <a:p>
            <a:pPr marL="457200" lvl="1" indent="-457200" defTabSz="889000">
              <a:spcBef>
                <a:spcPct val="0"/>
              </a:spcBef>
              <a:spcAft>
                <a:spcPct val="15000"/>
              </a:spcAft>
              <a:buChar char="••"/>
            </a:pPr>
            <a:r>
              <a:rPr lang="en-US" dirty="0">
                <a:latin typeface="Arial" panose="020B0604020202020204" pitchFamily="34" charset="0"/>
                <a:cs typeface="Arial" panose="020B0604020202020204" pitchFamily="34" charset="0"/>
              </a:rPr>
              <a:t>Life cycle</a:t>
            </a:r>
          </a:p>
        </p:txBody>
      </p:sp>
    </p:spTree>
    <p:extLst>
      <p:ext uri="{BB962C8B-B14F-4D97-AF65-F5344CB8AC3E}">
        <p14:creationId xmlns:p14="http://schemas.microsoft.com/office/powerpoint/2010/main" val="36259482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Factors Affecting Channel Choice (2 of 2)</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lvl="0" indent="0">
              <a:buNone/>
            </a:pPr>
            <a:r>
              <a:rPr lang="en-US" dirty="0">
                <a:latin typeface="Arial" panose="020B0604020202020204" pitchFamily="34" charset="0"/>
                <a:cs typeface="Arial" panose="020B0604020202020204" pitchFamily="34" charset="0"/>
              </a:rPr>
              <a:t>Producer factors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Producer resources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Number of product lines</a:t>
            </a:r>
          </a:p>
          <a:p>
            <a:pPr marL="457200" lvl="1" indent="-457200" defTabSz="889000">
              <a:spcBef>
                <a:spcPct val="0"/>
              </a:spcBef>
              <a:spcAft>
                <a:spcPct val="15000"/>
              </a:spcAft>
              <a:buChar char="••"/>
            </a:pPr>
            <a:r>
              <a:rPr lang="en-US" sz="2600" dirty="0">
                <a:latin typeface="Arial" panose="020B0604020202020204" pitchFamily="34" charset="0"/>
                <a:cs typeface="Arial" panose="020B0604020202020204" pitchFamily="34" charset="0"/>
              </a:rPr>
              <a:t>Desire for channel control</a:t>
            </a:r>
          </a:p>
        </p:txBody>
      </p:sp>
    </p:spTree>
    <p:extLst>
      <p:ext uri="{BB962C8B-B14F-4D97-AF65-F5344CB8AC3E}">
        <p14:creationId xmlns:p14="http://schemas.microsoft.com/office/powerpoint/2010/main" val="84050878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Levels of Distribution Intensity</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lvl="0" indent="0">
              <a:buNone/>
            </a:pPr>
            <a:r>
              <a:rPr lang="en-IN" b="1" dirty="0">
                <a:latin typeface="Arial" panose="020B0604020202020204" pitchFamily="34" charset="0"/>
                <a:cs typeface="Arial" panose="020B0604020202020204" pitchFamily="34" charset="0"/>
              </a:rPr>
              <a:t>Intensive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IN" sz="2600" i="1" dirty="0">
                <a:latin typeface="Arial" panose="020B0604020202020204" pitchFamily="34" charset="0"/>
                <a:cs typeface="Arial" panose="020B0604020202020204" pitchFamily="34" charset="0"/>
              </a:rPr>
              <a:t>Aims at having a product available in every outlet where target customers might want to buy it</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Selective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Achieved</a:t>
            </a:r>
            <a:r>
              <a:rPr lang="en-IN" sz="2600" i="1" dirty="0">
                <a:latin typeface="Arial" panose="020B0604020202020204" pitchFamily="34" charset="0"/>
                <a:cs typeface="Arial" panose="020B0604020202020204" pitchFamily="34" charset="0"/>
              </a:rPr>
              <a:t> by screening dealers to eliminate all but a few in any single area</a:t>
            </a:r>
            <a:endParaRPr lang="en-US" sz="2600" dirty="0">
              <a:latin typeface="Arial" panose="020B0604020202020204" pitchFamily="34" charset="0"/>
              <a:cs typeface="Arial" panose="020B0604020202020204" pitchFamily="34" charset="0"/>
            </a:endParaRPr>
          </a:p>
          <a:p>
            <a:pPr marL="0" lvl="0" indent="0">
              <a:buNone/>
            </a:pPr>
            <a:r>
              <a:rPr lang="en-US" b="1" dirty="0">
                <a:latin typeface="Arial" panose="020B0604020202020204" pitchFamily="34" charset="0"/>
                <a:cs typeface="Arial" panose="020B0604020202020204" pitchFamily="34" charset="0"/>
              </a:rPr>
              <a:t>Exclusive distribution</a:t>
            </a:r>
            <a:endParaRPr lang="en-US" dirty="0">
              <a:latin typeface="Arial" panose="020B0604020202020204" pitchFamily="34" charset="0"/>
              <a:cs typeface="Arial" panose="020B0604020202020204" pitchFamily="34" charset="0"/>
            </a:endParaRPr>
          </a:p>
          <a:p>
            <a:pPr marL="457200" lvl="1" indent="-457200">
              <a:buFont typeface="Arial" pitchFamily="34" charset="0"/>
              <a:buChar char="•"/>
            </a:pPr>
            <a:r>
              <a:rPr lang="en-US" sz="2600" i="1" dirty="0">
                <a:latin typeface="Arial" panose="020B0604020202020204" pitchFamily="34" charset="0"/>
                <a:cs typeface="Arial" panose="020B0604020202020204" pitchFamily="34" charset="0"/>
              </a:rPr>
              <a:t>E</a:t>
            </a:r>
            <a:r>
              <a:rPr lang="en-IN" sz="2600" i="1" dirty="0">
                <a:latin typeface="Arial" panose="020B0604020202020204" pitchFamily="34" charset="0"/>
                <a:cs typeface="Arial" panose="020B0604020202020204" pitchFamily="34" charset="0"/>
              </a:rPr>
              <a:t>ntails one or only or a few dealers within a given area</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1251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Emerging Distribution Structures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Rapid changes in technology and communication resulting in new, experimental distribution methods and channel structures </a:t>
            </a:r>
          </a:p>
          <a:p>
            <a:pPr marL="457200" indent="-457200"/>
            <a:r>
              <a:rPr lang="en-IN" dirty="0">
                <a:latin typeface="Arial" panose="020B0604020202020204" pitchFamily="34" charset="0"/>
                <a:cs typeface="Arial" panose="020B0604020202020204" pitchFamily="34" charset="0"/>
              </a:rPr>
              <a:t>Structures that involve renting items that are only sold to end consumers</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2624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2248" y="2545018"/>
            <a:ext cx="8079407" cy="1334736"/>
          </a:xfrm>
        </p:spPr>
        <p:txBody>
          <a:bodyPr>
            <a:noAutofit/>
          </a:bodyPr>
          <a:lstStyle/>
          <a:p>
            <a:r>
              <a:rPr lang="en-IN" b="1" dirty="0">
                <a:latin typeface="Arial" panose="020B0604020202020204" pitchFamily="34" charset="0"/>
                <a:cs typeface="Arial" panose="020B0604020202020204" pitchFamily="34" charset="0"/>
              </a:rPr>
              <a:t>Learning Objective 8: </a:t>
            </a:r>
            <a:r>
              <a:rPr lang="en-US" dirty="0" err="1">
                <a:latin typeface="Arial" panose="020B0604020202020204" pitchFamily="34" charset="0"/>
                <a:cs typeface="Arial" panose="020B0604020202020204" pitchFamily="34" charset="0"/>
              </a:rPr>
              <a:t>Omnichannel</a:t>
            </a:r>
            <a:r>
              <a:rPr lang="en-US" dirty="0">
                <a:latin typeface="Arial" panose="020B0604020202020204" pitchFamily="34" charset="0"/>
                <a:cs typeface="Arial" panose="020B0604020202020204" pitchFamily="34" charset="0"/>
              </a:rPr>
              <a:t> Versus Multichannel Marketing</a:t>
            </a:r>
          </a:p>
        </p:txBody>
      </p:sp>
    </p:spTree>
    <p:extLst>
      <p:ext uri="{BB962C8B-B14F-4D97-AF65-F5344CB8AC3E}">
        <p14:creationId xmlns:p14="http://schemas.microsoft.com/office/powerpoint/2010/main" val="11640853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Multichannel Marketing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dirty="0">
                <a:latin typeface="Arial" panose="020B0604020202020204" pitchFamily="34" charset="0"/>
                <a:cs typeface="Arial" panose="020B0604020202020204" pitchFamily="34" charset="0"/>
              </a:rPr>
              <a:t>Many companies have begun to employ a multichannel marketing strategy, whereby customers are offered information, goods, services, and/or support through one or more synchronized channels.</a:t>
            </a:r>
          </a:p>
          <a:p>
            <a:pPr marL="457200" indent="-457200"/>
            <a:r>
              <a:rPr lang="en-US" dirty="0">
                <a:latin typeface="Arial" panose="020B0604020202020204" pitchFamily="34" charset="0"/>
                <a:cs typeface="Arial" panose="020B0604020202020204" pitchFamily="34" charset="0"/>
              </a:rPr>
              <a:t>More engaged during the purchase process</a:t>
            </a:r>
          </a:p>
          <a:p>
            <a:pPr marL="457200" indent="-457200"/>
            <a:r>
              <a:rPr lang="en-US" dirty="0">
                <a:latin typeface="Arial" panose="020B0604020202020204" pitchFamily="34" charset="0"/>
                <a:cs typeface="Arial" panose="020B0604020202020204" pitchFamily="34" charset="0"/>
              </a:rPr>
              <a:t>The exception is when customers are buying simple, utilitarian products that are well known and intended for frequent use.</a:t>
            </a:r>
          </a:p>
          <a:p>
            <a:pPr marL="457200" indent="-457200"/>
            <a:r>
              <a:rPr lang="en-US" dirty="0">
                <a:latin typeface="Arial" panose="020B0604020202020204" pitchFamily="34" charset="0"/>
                <a:cs typeface="Arial" panose="020B0604020202020204" pitchFamily="34" charset="0"/>
              </a:rPr>
              <a:t>Create redundancy and complexity in the firm’s distribution system.</a:t>
            </a:r>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9459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latin typeface="Arial" panose="020B0604020202020204" pitchFamily="34" charset="0"/>
                <a:cs typeface="Arial" panose="020B0604020202020204" pitchFamily="34" charset="0"/>
              </a:rPr>
              <a:t>Omnichannel Marketing</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marL="457200" indent="-457200"/>
            <a:r>
              <a:rPr lang="en-US" altLang="en-US" dirty="0">
                <a:latin typeface="Arial" panose="020B0604020202020204" pitchFamily="34" charset="0"/>
                <a:cs typeface="Arial" panose="020B0604020202020204" pitchFamily="34" charset="0"/>
              </a:rPr>
              <a:t>Helps unify retail interfaces so that all customers receive equal and efficient service</a:t>
            </a:r>
          </a:p>
          <a:p>
            <a:pPr marL="457200" indent="-457200"/>
            <a:r>
              <a:rPr lang="en-US" altLang="en-US" dirty="0">
                <a:latin typeface="Arial" panose="020B0604020202020204" pitchFamily="34" charset="0"/>
                <a:cs typeface="Arial" panose="020B0604020202020204" pitchFamily="34" charset="0"/>
              </a:rPr>
              <a:t>Helps retailers merge their distribution channels </a:t>
            </a:r>
          </a:p>
          <a:p>
            <a:pPr marL="914400" lvl="1" indent="-457200"/>
            <a:r>
              <a:rPr lang="en-US" altLang="en-US" dirty="0">
                <a:latin typeface="Arial" panose="020B0604020202020204" pitchFamily="34" charset="0"/>
                <a:cs typeface="Arial" panose="020B0604020202020204" pitchFamily="34" charset="0"/>
              </a:rPr>
              <a:t>By making their inventory data available to customers in real time</a:t>
            </a:r>
          </a:p>
          <a:p>
            <a:pPr marL="461963" indent="-461963"/>
            <a:r>
              <a:rPr lang="en-US" altLang="en-US" dirty="0">
                <a:latin typeface="Arial" panose="020B0604020202020204" pitchFamily="34" charset="0"/>
                <a:cs typeface="Arial" panose="020B0604020202020204" pitchFamily="34" charset="0"/>
              </a:rPr>
              <a:t>Creates greater customer control over the shopping experience, leading to greater satisfaction and loyalty</a:t>
            </a:r>
          </a:p>
        </p:txBody>
      </p:sp>
    </p:spTree>
    <p:extLst>
      <p:ext uri="{BB962C8B-B14F-4D97-AF65-F5344CB8AC3E}">
        <p14:creationId xmlns:p14="http://schemas.microsoft.com/office/powerpoint/2010/main" val="16028088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804" y="85015"/>
            <a:ext cx="8887348" cy="1103087"/>
          </a:xfrm>
        </p:spPr>
        <p:txBody>
          <a:bodyPr/>
          <a:lstStyle/>
          <a:p>
            <a:r>
              <a:rPr lang="en-US" dirty="0">
                <a:latin typeface="Arial" panose="020B0604020202020204" pitchFamily="34" charset="0"/>
                <a:cs typeface="Arial" panose="020B0604020202020204" pitchFamily="34" charset="0"/>
              </a:rPr>
              <a:t>Key Terms (1 of 6)</a:t>
            </a:r>
          </a:p>
        </p:txBody>
      </p:sp>
      <p:sp>
        <p:nvSpPr>
          <p:cNvPr id="3" name="Content Placeholder 2"/>
          <p:cNvSpPr>
            <a:spLocks noGrp="1"/>
          </p:cNvSpPr>
          <p:nvPr>
            <p:ph idx="1"/>
          </p:nvPr>
        </p:nvSpPr>
        <p:spPr>
          <a:xfrm>
            <a:off x="373265" y="1428750"/>
            <a:ext cx="8393364" cy="4667251"/>
          </a:xfrm>
        </p:spPr>
        <p:txBody>
          <a:bodyPr>
            <a:normAutofit/>
          </a:bodyPr>
          <a:lstStyle/>
          <a:p>
            <a:pPr marL="457200" indent="-457200">
              <a:spcBef>
                <a:spcPts val="672"/>
              </a:spcBef>
            </a:pPr>
            <a:r>
              <a:rPr lang="en-US" dirty="0">
                <a:latin typeface="Arial" panose="020B0604020202020204" pitchFamily="34" charset="0"/>
                <a:cs typeface="Arial" panose="020B0604020202020204" pitchFamily="34" charset="0"/>
              </a:rPr>
              <a:t>Supply chain</a:t>
            </a:r>
          </a:p>
          <a:p>
            <a:pPr marL="457200" indent="-457200">
              <a:spcBef>
                <a:spcPts val="672"/>
              </a:spcBef>
            </a:pPr>
            <a:r>
              <a:rPr lang="en-US" dirty="0">
                <a:latin typeface="Arial" panose="020B0604020202020204" pitchFamily="34" charset="0"/>
                <a:cs typeface="Arial" panose="020B0604020202020204" pitchFamily="34" charset="0"/>
              </a:rPr>
              <a:t>Supply chain management</a:t>
            </a:r>
          </a:p>
          <a:p>
            <a:pPr marL="457200" indent="-457200">
              <a:spcBef>
                <a:spcPts val="672"/>
              </a:spcBef>
            </a:pPr>
            <a:r>
              <a:rPr lang="en-US" dirty="0">
                <a:latin typeface="Arial" panose="020B0604020202020204" pitchFamily="34" charset="0"/>
                <a:cs typeface="Arial" panose="020B0604020202020204" pitchFamily="34" charset="0"/>
              </a:rPr>
              <a:t>Supply chain agility</a:t>
            </a:r>
          </a:p>
          <a:p>
            <a:pPr marL="457200" indent="-457200">
              <a:spcBef>
                <a:spcPts val="672"/>
              </a:spcBef>
            </a:pPr>
            <a:r>
              <a:rPr lang="en-US" dirty="0">
                <a:latin typeface="Arial" panose="020B0604020202020204" pitchFamily="34" charset="0"/>
                <a:cs typeface="Arial" panose="020B0604020202020204" pitchFamily="34" charset="0"/>
              </a:rPr>
              <a:t>Supply chain orientation</a:t>
            </a:r>
          </a:p>
          <a:p>
            <a:pPr marL="457200" indent="-457200">
              <a:spcBef>
                <a:spcPts val="672"/>
              </a:spcBef>
            </a:pPr>
            <a:r>
              <a:rPr lang="en-US" dirty="0">
                <a:latin typeface="Arial" panose="020B0604020202020204" pitchFamily="34" charset="0"/>
                <a:cs typeface="Arial" panose="020B0604020202020204" pitchFamily="34" charset="0"/>
              </a:rPr>
              <a:t>Supply chain integration</a:t>
            </a:r>
          </a:p>
          <a:p>
            <a:pPr marL="457200" indent="-457200">
              <a:spcBef>
                <a:spcPts val="672"/>
              </a:spcBef>
            </a:pPr>
            <a:r>
              <a:rPr lang="en-US" dirty="0">
                <a:latin typeface="Arial" panose="020B0604020202020204" pitchFamily="34" charset="0"/>
                <a:cs typeface="Arial" panose="020B0604020202020204" pitchFamily="34" charset="0"/>
              </a:rPr>
              <a:t>Demand-supply integration (DSI)</a:t>
            </a:r>
          </a:p>
          <a:p>
            <a:pPr marL="457200" indent="-457200">
              <a:spcBef>
                <a:spcPts val="672"/>
              </a:spcBef>
            </a:pPr>
            <a:r>
              <a:rPr lang="en-US" dirty="0">
                <a:latin typeface="Arial" panose="020B0604020202020204" pitchFamily="34" charset="0"/>
                <a:cs typeface="Arial" panose="020B0604020202020204" pitchFamily="34" charset="0"/>
              </a:rPr>
              <a:t>Business processes</a:t>
            </a:r>
          </a:p>
          <a:p>
            <a:pPr marL="457200" indent="-457200">
              <a:spcBef>
                <a:spcPts val="672"/>
              </a:spcBef>
            </a:pPr>
            <a:r>
              <a:rPr lang="en-US" dirty="0">
                <a:latin typeface="Arial" panose="020B0604020202020204" pitchFamily="34" charset="0"/>
                <a:cs typeface="Arial" panose="020B0604020202020204" pitchFamily="34" charset="0"/>
              </a:rPr>
              <a:t>Customer relationship management (CRM) process</a:t>
            </a:r>
          </a:p>
          <a:p>
            <a:pPr marL="457200" indent="-457200">
              <a:spcBef>
                <a:spcPts val="672"/>
              </a:spcBef>
            </a:pPr>
            <a:r>
              <a:rPr lang="en-US" dirty="0">
                <a:latin typeface="Arial" panose="020B0604020202020204" pitchFamily="34" charset="0"/>
                <a:cs typeface="Arial" panose="020B0604020202020204" pitchFamily="34" charset="0"/>
              </a:rPr>
              <a:t>Customer service management process</a:t>
            </a:r>
          </a:p>
        </p:txBody>
      </p:sp>
    </p:spTree>
    <p:extLst>
      <p:ext uri="{BB962C8B-B14F-4D97-AF65-F5344CB8AC3E}">
        <p14:creationId xmlns:p14="http://schemas.microsoft.com/office/powerpoint/2010/main" val="36079675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(2 of 6)</a:t>
            </a:r>
          </a:p>
        </p:txBody>
      </p:sp>
      <p:sp>
        <p:nvSpPr>
          <p:cNvPr id="3" name="Content Placeholder 2"/>
          <p:cNvSpPr>
            <a:spLocks noGrp="1"/>
          </p:cNvSpPr>
          <p:nvPr>
            <p:ph idx="1"/>
          </p:nvPr>
        </p:nvSpPr>
        <p:spPr>
          <a:xfrm>
            <a:off x="373265" y="1394582"/>
            <a:ext cx="8393364" cy="4481286"/>
          </a:xfrm>
        </p:spPr>
        <p:txBody>
          <a:bodyPr/>
          <a:lstStyle/>
          <a:p>
            <a:pPr marL="457200" indent="-457200">
              <a:spcBef>
                <a:spcPts val="672"/>
              </a:spcBef>
            </a:pPr>
            <a:r>
              <a:rPr lang="en-US" dirty="0">
                <a:latin typeface="Arial" panose="020B0604020202020204" pitchFamily="34" charset="0"/>
                <a:cs typeface="Arial" panose="020B0604020202020204" pitchFamily="34" charset="0"/>
              </a:rPr>
              <a:t>Demand management process</a:t>
            </a:r>
          </a:p>
          <a:p>
            <a:pPr marL="457200" indent="-457200">
              <a:spcBef>
                <a:spcPts val="672"/>
              </a:spcBef>
            </a:pPr>
            <a:r>
              <a:rPr lang="en-US" dirty="0">
                <a:latin typeface="Arial" panose="020B0604020202020204" pitchFamily="34" charset="0"/>
                <a:cs typeface="Arial" panose="020B0604020202020204" pitchFamily="34" charset="0"/>
              </a:rPr>
              <a:t>Sales and operations planning (S&amp;OP)</a:t>
            </a:r>
          </a:p>
          <a:p>
            <a:pPr marL="457200" indent="-457200">
              <a:spcBef>
                <a:spcPts val="672"/>
              </a:spcBef>
            </a:pPr>
            <a:r>
              <a:rPr lang="en-US" dirty="0">
                <a:latin typeface="Arial" panose="020B0604020202020204" pitchFamily="34" charset="0"/>
                <a:cs typeface="Arial" panose="020B0604020202020204" pitchFamily="34" charset="0"/>
              </a:rPr>
              <a:t>Order fulfillment process</a:t>
            </a:r>
          </a:p>
          <a:p>
            <a:pPr marL="457200" indent="-457200">
              <a:spcBef>
                <a:spcPts val="672"/>
              </a:spcBef>
            </a:pPr>
            <a:r>
              <a:rPr lang="en-US" dirty="0">
                <a:latin typeface="Arial" panose="020B0604020202020204" pitchFamily="34" charset="0"/>
                <a:cs typeface="Arial" panose="020B0604020202020204" pitchFamily="34" charset="0"/>
              </a:rPr>
              <a:t>Order cycle time</a:t>
            </a:r>
          </a:p>
          <a:p>
            <a:pPr marL="457200" indent="-457200">
              <a:spcBef>
                <a:spcPts val="672"/>
              </a:spcBef>
            </a:pPr>
            <a:r>
              <a:rPr lang="en-US" dirty="0">
                <a:latin typeface="Arial" panose="020B0604020202020204" pitchFamily="34" charset="0"/>
                <a:cs typeface="Arial" panose="020B0604020202020204" pitchFamily="34" charset="0"/>
              </a:rPr>
              <a:t>Manufacturing flow management process</a:t>
            </a:r>
          </a:p>
          <a:p>
            <a:pPr marL="457200" indent="-457200">
              <a:spcBef>
                <a:spcPts val="672"/>
              </a:spcBef>
            </a:pPr>
            <a:r>
              <a:rPr lang="en-US" dirty="0">
                <a:latin typeface="Arial" panose="020B0604020202020204" pitchFamily="34" charset="0"/>
                <a:cs typeface="Arial" panose="020B0604020202020204" pitchFamily="34" charset="0"/>
              </a:rPr>
              <a:t>Supplier relationship management process</a:t>
            </a:r>
          </a:p>
          <a:p>
            <a:pPr marL="457200" indent="-457200">
              <a:spcBef>
                <a:spcPts val="672"/>
              </a:spcBef>
            </a:pPr>
            <a:r>
              <a:rPr lang="en-US" dirty="0">
                <a:latin typeface="Arial" panose="020B0604020202020204" pitchFamily="34" charset="0"/>
                <a:cs typeface="Arial" panose="020B0604020202020204" pitchFamily="34" charset="0"/>
              </a:rPr>
              <a:t>Product development and commercialization process</a:t>
            </a:r>
          </a:p>
          <a:p>
            <a:pPr marL="457200" indent="-457200">
              <a:spcBef>
                <a:spcPts val="672"/>
              </a:spcBef>
            </a:pPr>
            <a:r>
              <a:rPr lang="en-US" dirty="0">
                <a:latin typeface="Arial" panose="020B0604020202020204" pitchFamily="34" charset="0"/>
                <a:cs typeface="Arial" panose="020B0604020202020204" pitchFamily="34" charset="0"/>
              </a:rPr>
              <a:t>Returns management process</a:t>
            </a:r>
          </a:p>
        </p:txBody>
      </p:sp>
    </p:spTree>
    <p:extLst>
      <p:ext uri="{BB962C8B-B14F-4D97-AF65-F5344CB8AC3E}">
        <p14:creationId xmlns:p14="http://schemas.microsoft.com/office/powerpoint/2010/main" val="28625768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(3 of 6)</a:t>
            </a:r>
          </a:p>
        </p:txBody>
      </p:sp>
      <p:sp>
        <p:nvSpPr>
          <p:cNvPr id="3" name="Content Placeholder 2"/>
          <p:cNvSpPr>
            <a:spLocks noGrp="1"/>
          </p:cNvSpPr>
          <p:nvPr>
            <p:ph idx="1"/>
          </p:nvPr>
        </p:nvSpPr>
        <p:spPr>
          <a:xfrm>
            <a:off x="247650" y="1333500"/>
            <a:ext cx="8667750" cy="4762501"/>
          </a:xfrm>
        </p:spPr>
        <p:txBody>
          <a:bodyPr>
            <a:noAutofit/>
          </a:bodyPr>
          <a:lstStyle/>
          <a:p>
            <a:pPr marL="457200" indent="-457200">
              <a:lnSpc>
                <a:spcPct val="110000"/>
              </a:lnSpc>
              <a:spcBef>
                <a:spcPts val="672"/>
              </a:spcBef>
            </a:pPr>
            <a:r>
              <a:rPr lang="en-US" dirty="0">
                <a:latin typeface="Arial" panose="020B0604020202020204" pitchFamily="34" charset="0"/>
                <a:cs typeface="Arial" panose="020B0604020202020204" pitchFamily="34" charset="0"/>
              </a:rPr>
              <a:t>Sustainable supply chain management</a:t>
            </a:r>
          </a:p>
          <a:p>
            <a:pPr marL="457200" indent="-457200">
              <a:lnSpc>
                <a:spcPct val="110000"/>
              </a:lnSpc>
              <a:spcBef>
                <a:spcPts val="672"/>
              </a:spcBef>
            </a:pPr>
            <a:r>
              <a:rPr lang="en-US" dirty="0">
                <a:latin typeface="Arial" panose="020B0604020202020204" pitchFamily="34" charset="0"/>
                <a:cs typeface="Arial" panose="020B0604020202020204" pitchFamily="34" charset="0"/>
              </a:rPr>
              <a:t>Outsourcing (contract logistics)</a:t>
            </a:r>
          </a:p>
          <a:p>
            <a:pPr marL="457200" indent="-457200">
              <a:lnSpc>
                <a:spcPct val="110000"/>
              </a:lnSpc>
              <a:spcBef>
                <a:spcPts val="672"/>
              </a:spcBef>
            </a:pPr>
            <a:r>
              <a:rPr lang="en-US" dirty="0">
                <a:latin typeface="Arial" panose="020B0604020202020204" pitchFamily="34" charset="0"/>
                <a:cs typeface="Arial" panose="020B0604020202020204" pitchFamily="34" charset="0"/>
              </a:rPr>
              <a:t>Third-party logistics company (3PL)</a:t>
            </a:r>
          </a:p>
          <a:p>
            <a:pPr marL="457200" indent="-457200">
              <a:lnSpc>
                <a:spcPct val="110000"/>
              </a:lnSpc>
              <a:spcBef>
                <a:spcPts val="672"/>
              </a:spcBef>
            </a:pPr>
            <a:r>
              <a:rPr lang="en-US" dirty="0">
                <a:latin typeface="Arial" panose="020B0604020202020204" pitchFamily="34" charset="0"/>
                <a:cs typeface="Arial" panose="020B0604020202020204" pitchFamily="34" charset="0"/>
              </a:rPr>
              <a:t>Fourth-party logistics company (4PL or logistics integrator)</a:t>
            </a:r>
          </a:p>
          <a:p>
            <a:pPr marL="457200" indent="-457200">
              <a:lnSpc>
                <a:spcPct val="110000"/>
              </a:lnSpc>
              <a:spcBef>
                <a:spcPts val="672"/>
              </a:spcBef>
            </a:pPr>
            <a:r>
              <a:rPr lang="en-US" dirty="0">
                <a:latin typeface="Arial" panose="020B0604020202020204" pitchFamily="34" charset="0"/>
                <a:cs typeface="Arial" panose="020B0604020202020204" pitchFamily="34" charset="0"/>
              </a:rPr>
              <a:t>Offshoring</a:t>
            </a:r>
          </a:p>
          <a:p>
            <a:pPr marL="457200" indent="-457200">
              <a:lnSpc>
                <a:spcPct val="110000"/>
              </a:lnSpc>
              <a:spcBef>
                <a:spcPts val="672"/>
              </a:spcBef>
            </a:pPr>
            <a:r>
              <a:rPr lang="en-US" dirty="0">
                <a:latin typeface="Arial" panose="020B0604020202020204" pitchFamily="34" charset="0"/>
                <a:cs typeface="Arial" panose="020B0604020202020204" pitchFamily="34" charset="0"/>
              </a:rPr>
              <a:t>Nearshoring</a:t>
            </a:r>
          </a:p>
          <a:p>
            <a:pPr marL="457200" indent="-457200">
              <a:lnSpc>
                <a:spcPct val="110000"/>
              </a:lnSpc>
              <a:spcBef>
                <a:spcPts val="672"/>
              </a:spcBef>
            </a:pPr>
            <a:r>
              <a:rPr lang="en-US" dirty="0">
                <a:latin typeface="Arial" panose="020B0604020202020204" pitchFamily="34" charset="0"/>
                <a:cs typeface="Arial" panose="020B0604020202020204" pitchFamily="34" charset="0"/>
              </a:rPr>
              <a:t>Public-private partnerships (PPPs)</a:t>
            </a:r>
          </a:p>
          <a:p>
            <a:pPr marL="457200" indent="-457200">
              <a:lnSpc>
                <a:spcPct val="110000"/>
              </a:lnSpc>
              <a:spcBef>
                <a:spcPts val="672"/>
              </a:spcBef>
            </a:pPr>
            <a:r>
              <a:rPr lang="en-US" dirty="0">
                <a:latin typeface="Arial" panose="020B0604020202020204" pitchFamily="34" charset="0"/>
                <a:cs typeface="Arial" panose="020B0604020202020204" pitchFamily="34" charset="0"/>
              </a:rPr>
              <a:t>Electronic distribution</a:t>
            </a:r>
          </a:p>
        </p:txBody>
      </p:sp>
    </p:spTree>
    <p:extLst>
      <p:ext uri="{BB962C8B-B14F-4D97-AF65-F5344CB8AC3E}">
        <p14:creationId xmlns:p14="http://schemas.microsoft.com/office/powerpoint/2010/main" val="262730594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(4 of 6)</a:t>
            </a:r>
          </a:p>
        </p:txBody>
      </p:sp>
      <p:sp>
        <p:nvSpPr>
          <p:cNvPr id="3" name="Content Placeholder 2"/>
          <p:cNvSpPr>
            <a:spLocks noGrp="1"/>
          </p:cNvSpPr>
          <p:nvPr>
            <p:ph idx="1"/>
          </p:nvPr>
        </p:nvSpPr>
        <p:spPr>
          <a:xfrm>
            <a:off x="247650" y="1276350"/>
            <a:ext cx="8743950" cy="4953000"/>
          </a:xfrm>
        </p:spPr>
        <p:txBody>
          <a:bodyPr>
            <a:noAutofit/>
          </a:bodyPr>
          <a:lstStyle/>
          <a:p>
            <a:pPr marL="457200" indent="-457200">
              <a:spcBef>
                <a:spcPts val="672"/>
              </a:spcBef>
            </a:pPr>
            <a:r>
              <a:rPr lang="en-US" dirty="0">
                <a:latin typeface="Arial" panose="020B0604020202020204" pitchFamily="34" charset="0"/>
                <a:cs typeface="Arial" panose="020B0604020202020204" pitchFamily="34" charset="0"/>
              </a:rPr>
              <a:t>Three-dimensional printing (3DP)</a:t>
            </a:r>
          </a:p>
          <a:p>
            <a:pPr marL="457200" indent="-457200">
              <a:spcBef>
                <a:spcPts val="672"/>
              </a:spcBef>
            </a:pPr>
            <a:r>
              <a:rPr lang="en-US" dirty="0">
                <a:latin typeface="Arial" panose="020B0604020202020204" pitchFamily="34" charset="0"/>
                <a:cs typeface="Arial" panose="020B0604020202020204" pitchFamily="34" charset="0"/>
              </a:rPr>
              <a:t>Big data</a:t>
            </a:r>
          </a:p>
          <a:p>
            <a:pPr marL="457200" indent="-457200">
              <a:spcBef>
                <a:spcPts val="672"/>
              </a:spcBef>
            </a:pPr>
            <a:r>
              <a:rPr lang="en-US" dirty="0">
                <a:latin typeface="Arial" panose="020B0604020202020204" pitchFamily="34" charset="0"/>
                <a:cs typeface="Arial" panose="020B0604020202020204" pitchFamily="34" charset="0"/>
              </a:rPr>
              <a:t>Cloud computing</a:t>
            </a:r>
          </a:p>
          <a:p>
            <a:pPr marL="457200" indent="-457200">
              <a:spcBef>
                <a:spcPts val="672"/>
              </a:spcBef>
            </a:pPr>
            <a:r>
              <a:rPr lang="en-US" dirty="0">
                <a:latin typeface="Arial" panose="020B0604020202020204" pitchFamily="34" charset="0"/>
                <a:cs typeface="Arial" panose="020B0604020202020204" pitchFamily="34" charset="0"/>
              </a:rPr>
              <a:t>Supply chain analytics</a:t>
            </a:r>
          </a:p>
          <a:p>
            <a:pPr marL="457200" indent="-457200">
              <a:spcBef>
                <a:spcPts val="672"/>
              </a:spcBef>
            </a:pPr>
            <a:r>
              <a:rPr lang="en-US" dirty="0">
                <a:latin typeface="Arial" panose="020B0604020202020204" pitchFamily="34" charset="0"/>
                <a:cs typeface="Arial" panose="020B0604020202020204" pitchFamily="34" charset="0"/>
              </a:rPr>
              <a:t>Marketing channel (channel of distribution)</a:t>
            </a:r>
          </a:p>
          <a:p>
            <a:pPr marL="457200" indent="-457200">
              <a:spcBef>
                <a:spcPts val="672"/>
              </a:spcBef>
            </a:pPr>
            <a:r>
              <a:rPr lang="en-US" dirty="0">
                <a:latin typeface="Arial" panose="020B0604020202020204" pitchFamily="34" charset="0"/>
                <a:cs typeface="Arial" panose="020B0604020202020204" pitchFamily="34" charset="0"/>
              </a:rPr>
              <a:t>Channel members </a:t>
            </a:r>
          </a:p>
          <a:p>
            <a:pPr marL="457200" indent="-457200">
              <a:spcBef>
                <a:spcPts val="672"/>
              </a:spcBef>
            </a:pPr>
            <a:r>
              <a:rPr lang="en-US" dirty="0">
                <a:latin typeface="Arial" panose="020B0604020202020204" pitchFamily="34" charset="0"/>
                <a:cs typeface="Arial" panose="020B0604020202020204" pitchFamily="34" charset="0"/>
              </a:rPr>
              <a:t>Form utility</a:t>
            </a:r>
          </a:p>
          <a:p>
            <a:pPr marL="457200" indent="-457200">
              <a:spcBef>
                <a:spcPts val="672"/>
              </a:spcBef>
            </a:pPr>
            <a:r>
              <a:rPr lang="en-US" dirty="0">
                <a:latin typeface="Arial" panose="020B0604020202020204" pitchFamily="34" charset="0"/>
                <a:cs typeface="Arial" panose="020B0604020202020204" pitchFamily="34" charset="0"/>
              </a:rPr>
              <a:t>Time utility</a:t>
            </a:r>
          </a:p>
          <a:p>
            <a:pPr marL="457200" indent="-457200">
              <a:spcBef>
                <a:spcPts val="672"/>
              </a:spcBef>
            </a:pPr>
            <a:r>
              <a:rPr lang="en-US" dirty="0">
                <a:latin typeface="Arial" panose="020B0604020202020204" pitchFamily="34" charset="0"/>
                <a:cs typeface="Arial" panose="020B0604020202020204" pitchFamily="34" charset="0"/>
              </a:rPr>
              <a:t>Place utility</a:t>
            </a:r>
          </a:p>
          <a:p>
            <a:pPr marL="457200" indent="-457200">
              <a:spcBef>
                <a:spcPts val="672"/>
              </a:spcBef>
            </a:pPr>
            <a:r>
              <a:rPr lang="en-US" dirty="0">
                <a:latin typeface="Arial" panose="020B0604020202020204" pitchFamily="34" charset="0"/>
                <a:cs typeface="Arial" panose="020B0604020202020204" pitchFamily="34" charset="0"/>
              </a:rPr>
              <a:t>Exchange utility</a:t>
            </a:r>
          </a:p>
        </p:txBody>
      </p:sp>
    </p:spTree>
    <p:extLst>
      <p:ext uri="{BB962C8B-B14F-4D97-AF65-F5344CB8AC3E}">
        <p14:creationId xmlns:p14="http://schemas.microsoft.com/office/powerpoint/2010/main" val="12863635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(5 of 6)</a:t>
            </a:r>
          </a:p>
        </p:txBody>
      </p:sp>
      <p:sp>
        <p:nvSpPr>
          <p:cNvPr id="3" name="Content Placeholder 2"/>
          <p:cNvSpPr>
            <a:spLocks noGrp="1"/>
          </p:cNvSpPr>
          <p:nvPr>
            <p:ph idx="1"/>
          </p:nvPr>
        </p:nvSpPr>
        <p:spPr>
          <a:xfrm>
            <a:off x="247650" y="1352550"/>
            <a:ext cx="8743950" cy="4876800"/>
          </a:xfrm>
        </p:spPr>
        <p:txBody>
          <a:bodyPr>
            <a:noAutofit/>
          </a:bodyPr>
          <a:lstStyle/>
          <a:p>
            <a:pPr marL="457200" indent="-457200">
              <a:spcBef>
                <a:spcPts val="672"/>
              </a:spcBef>
            </a:pPr>
            <a:r>
              <a:rPr lang="en-US" dirty="0">
                <a:latin typeface="Arial" panose="020B0604020202020204" pitchFamily="34" charset="0"/>
                <a:cs typeface="Arial" panose="020B0604020202020204" pitchFamily="34" charset="0"/>
              </a:rPr>
              <a:t>Merchant wholesaler</a:t>
            </a:r>
          </a:p>
          <a:p>
            <a:pPr marL="457200" indent="-457200">
              <a:spcBef>
                <a:spcPts val="672"/>
              </a:spcBef>
            </a:pPr>
            <a:r>
              <a:rPr lang="en-US" dirty="0">
                <a:latin typeface="Arial" panose="020B0604020202020204" pitchFamily="34" charset="0"/>
                <a:cs typeface="Arial" panose="020B0604020202020204" pitchFamily="34" charset="0"/>
              </a:rPr>
              <a:t>Agents and brokers</a:t>
            </a:r>
          </a:p>
          <a:p>
            <a:pPr marL="457200" indent="-457200">
              <a:spcBef>
                <a:spcPts val="672"/>
              </a:spcBef>
            </a:pPr>
            <a:r>
              <a:rPr lang="en-US" dirty="0">
                <a:latin typeface="Arial" panose="020B0604020202020204" pitchFamily="34" charset="0"/>
                <a:cs typeface="Arial" panose="020B0604020202020204" pitchFamily="34" charset="0"/>
              </a:rPr>
              <a:t>Retailer</a:t>
            </a:r>
          </a:p>
          <a:p>
            <a:pPr marL="457200" indent="-457200">
              <a:spcBef>
                <a:spcPts val="672"/>
              </a:spcBef>
            </a:pPr>
            <a:r>
              <a:rPr lang="en-US" dirty="0">
                <a:latin typeface="Arial" panose="020B0604020202020204" pitchFamily="34" charset="0"/>
                <a:cs typeface="Arial" panose="020B0604020202020204" pitchFamily="34" charset="0"/>
              </a:rPr>
              <a:t>Direct channel</a:t>
            </a:r>
          </a:p>
          <a:p>
            <a:pPr marL="457200" indent="-457200">
              <a:spcBef>
                <a:spcPts val="672"/>
              </a:spcBef>
            </a:pPr>
            <a:r>
              <a:rPr lang="en-US" dirty="0">
                <a:latin typeface="Arial" panose="020B0604020202020204" pitchFamily="34" charset="0"/>
                <a:cs typeface="Arial" panose="020B0604020202020204" pitchFamily="34" charset="0"/>
              </a:rPr>
              <a:t>Dual distribution (multiple distribution)</a:t>
            </a:r>
          </a:p>
          <a:p>
            <a:pPr marL="457200" indent="-457200">
              <a:spcBef>
                <a:spcPts val="672"/>
              </a:spcBef>
            </a:pPr>
            <a:r>
              <a:rPr lang="en-US" dirty="0">
                <a:latin typeface="Arial" panose="020B0604020202020204" pitchFamily="34" charset="0"/>
                <a:cs typeface="Arial" panose="020B0604020202020204" pitchFamily="34" charset="0"/>
              </a:rPr>
              <a:t>Nontraditional channels</a:t>
            </a:r>
          </a:p>
          <a:p>
            <a:pPr marL="457200" indent="-457200">
              <a:spcBef>
                <a:spcPts val="672"/>
              </a:spcBef>
            </a:pPr>
            <a:r>
              <a:rPr lang="en-US" dirty="0">
                <a:latin typeface="Arial" panose="020B0604020202020204" pitchFamily="34" charset="0"/>
                <a:cs typeface="Arial" panose="020B0604020202020204" pitchFamily="34" charset="0"/>
              </a:rPr>
              <a:t>Strategic channel alliance</a:t>
            </a:r>
          </a:p>
          <a:p>
            <a:pPr marL="457200" indent="-457200">
              <a:spcBef>
                <a:spcPts val="672"/>
              </a:spcBef>
            </a:pPr>
            <a:r>
              <a:rPr lang="en-US" dirty="0">
                <a:latin typeface="Arial" panose="020B0604020202020204" pitchFamily="34" charset="0"/>
                <a:cs typeface="Arial" panose="020B0604020202020204" pitchFamily="34" charset="0"/>
              </a:rPr>
              <a:t>Gray marketing channels</a:t>
            </a:r>
          </a:p>
          <a:p>
            <a:pPr marL="457200" indent="-457200">
              <a:spcBef>
                <a:spcPts val="672"/>
              </a:spcBef>
            </a:pPr>
            <a:r>
              <a:rPr lang="en-US" dirty="0">
                <a:latin typeface="Arial" panose="020B0604020202020204" pitchFamily="34" charset="0"/>
                <a:cs typeface="Arial" panose="020B0604020202020204" pitchFamily="34" charset="0"/>
              </a:rPr>
              <a:t>Reverse channels</a:t>
            </a:r>
          </a:p>
        </p:txBody>
      </p:sp>
    </p:spTree>
    <p:extLst>
      <p:ext uri="{BB962C8B-B14F-4D97-AF65-F5344CB8AC3E}">
        <p14:creationId xmlns:p14="http://schemas.microsoft.com/office/powerpoint/2010/main" val="20384892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Key Terms (6 of 6)</a:t>
            </a:r>
          </a:p>
        </p:txBody>
      </p:sp>
      <p:sp>
        <p:nvSpPr>
          <p:cNvPr id="3" name="Content Placeholder 2"/>
          <p:cNvSpPr>
            <a:spLocks noGrp="1"/>
          </p:cNvSpPr>
          <p:nvPr>
            <p:ph idx="1"/>
          </p:nvPr>
        </p:nvSpPr>
        <p:spPr>
          <a:xfrm>
            <a:off x="247650" y="1352550"/>
            <a:ext cx="8743950" cy="4876800"/>
          </a:xfrm>
        </p:spPr>
        <p:txBody>
          <a:bodyPr>
            <a:noAutofit/>
          </a:bodyPr>
          <a:lstStyle/>
          <a:p>
            <a:pPr marL="457200" indent="-457200">
              <a:spcBef>
                <a:spcPts val="672"/>
              </a:spcBef>
            </a:pPr>
            <a:r>
              <a:rPr lang="en-US" dirty="0">
                <a:latin typeface="Arial" panose="020B0604020202020204" pitchFamily="34" charset="0"/>
                <a:cs typeface="Arial" panose="020B0604020202020204" pitchFamily="34" charset="0"/>
              </a:rPr>
              <a:t>Drop and shop</a:t>
            </a:r>
          </a:p>
          <a:p>
            <a:pPr marL="457200" indent="-457200">
              <a:spcBef>
                <a:spcPts val="672"/>
              </a:spcBef>
            </a:pPr>
            <a:r>
              <a:rPr lang="en-US" dirty="0">
                <a:latin typeface="Arial" panose="020B0604020202020204" pitchFamily="34" charset="0"/>
                <a:cs typeface="Arial" panose="020B0604020202020204" pitchFamily="34" charset="0"/>
              </a:rPr>
              <a:t>Digital channels</a:t>
            </a:r>
          </a:p>
          <a:p>
            <a:pPr marL="457200" indent="-457200">
              <a:spcBef>
                <a:spcPts val="672"/>
              </a:spcBef>
            </a:pPr>
            <a:r>
              <a:rPr lang="en-US" dirty="0">
                <a:latin typeface="Arial" panose="020B0604020202020204" pitchFamily="34" charset="0"/>
                <a:cs typeface="Arial" panose="020B0604020202020204" pitchFamily="34" charset="0"/>
              </a:rPr>
              <a:t>M-commerce</a:t>
            </a:r>
          </a:p>
          <a:p>
            <a:pPr marL="457200" indent="-457200">
              <a:spcBef>
                <a:spcPts val="672"/>
              </a:spcBef>
            </a:pPr>
            <a:r>
              <a:rPr lang="en-US" dirty="0">
                <a:latin typeface="Arial" panose="020B0604020202020204" pitchFamily="34" charset="0"/>
                <a:cs typeface="Arial" panose="020B0604020202020204" pitchFamily="34" charset="0"/>
              </a:rPr>
              <a:t>Intensive distribution</a:t>
            </a:r>
          </a:p>
          <a:p>
            <a:pPr marL="457200" indent="-457200">
              <a:spcBef>
                <a:spcPts val="672"/>
              </a:spcBef>
            </a:pPr>
            <a:r>
              <a:rPr lang="en-US" dirty="0">
                <a:latin typeface="Arial" panose="020B0604020202020204" pitchFamily="34" charset="0"/>
                <a:cs typeface="Arial" panose="020B0604020202020204" pitchFamily="34" charset="0"/>
              </a:rPr>
              <a:t>Selective distribution</a:t>
            </a:r>
          </a:p>
          <a:p>
            <a:pPr marL="457200" indent="-457200">
              <a:spcBef>
                <a:spcPts val="672"/>
              </a:spcBef>
            </a:pPr>
            <a:r>
              <a:rPr lang="en-US" dirty="0">
                <a:latin typeface="Arial" panose="020B0604020202020204" pitchFamily="34" charset="0"/>
                <a:cs typeface="Arial" panose="020B0604020202020204" pitchFamily="34" charset="0"/>
              </a:rPr>
              <a:t>Exclusive distribution</a:t>
            </a:r>
          </a:p>
        </p:txBody>
      </p:sp>
    </p:spTree>
    <p:extLst>
      <p:ext uri="{BB962C8B-B14F-4D97-AF65-F5344CB8AC3E}">
        <p14:creationId xmlns:p14="http://schemas.microsoft.com/office/powerpoint/2010/main" val="2085431444"/>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0000"/>
                <a:satMod val="155000"/>
              </a:schemeClr>
            </a:gs>
            <a:gs pos="65000">
              <a:schemeClr val="phClr">
                <a:shade val="85000"/>
                <a:satMod val="155000"/>
              </a:schemeClr>
            </a:gs>
            <a:gs pos="100000">
              <a:schemeClr val="phClr">
                <a:shade val="95000"/>
                <a:satMod val="155000"/>
              </a:schemeClr>
            </a:gs>
          </a:gsLst>
          <a:lin ang="16200000" scaled="0"/>
        </a:gradFill>
      </a:fillStyleLst>
      <a:lnStyleLst>
        <a:ln w="6350" cap="rnd" cmpd="sng" algn="ctr">
          <a:solidFill>
            <a:schemeClr val="phClr">
              <a:shade val="95000"/>
              <a:satMod val="105000"/>
            </a:schemeClr>
          </a:solidFill>
          <a:prstDash val="solid"/>
        </a:ln>
        <a:ln w="25400" cap="rnd" cmpd="sng" algn="ctr">
          <a:solidFill>
            <a:schemeClr val="phClr"/>
          </a:solidFill>
          <a:prstDash val="solid"/>
        </a:ln>
        <a:ln w="34925" cap="rnd" cmpd="sng" algn="ctr">
          <a:solidFill>
            <a:schemeClr val="phClr"/>
          </a:solidFill>
          <a:prstDash val="solid"/>
        </a:ln>
      </a:lnStyleLst>
      <a:effectStyleLst>
        <a:effectStyle>
          <a:effectLst>
            <a:outerShdw blurRad="50800" algn="tl" rotWithShape="0">
              <a:srgbClr val="000000">
                <a:alpha val="64000"/>
              </a:srgbClr>
            </a:outerShdw>
          </a:effectLst>
        </a:effectStyle>
        <a:effectStyle>
          <a:effectLst>
            <a:outerShdw blurRad="39000" dist="25400" dir="5400000">
              <a:srgbClr val="000000">
                <a:alpha val="35000"/>
              </a:srgbClr>
            </a:outerShdw>
          </a:effectLst>
        </a:effectStyle>
        <a:effectStyle>
          <a:effectLst>
            <a:outerShdw blurRad="39000" dist="25400" dir="5400000">
              <a:srgbClr val="000000">
                <a:alpha val="35000"/>
              </a:srgbClr>
            </a:outerShdw>
          </a:effectLst>
          <a:scene3d>
            <a:camera prst="orthographicFront" fov="0">
              <a:rot lat="0" lon="0" rev="0"/>
            </a:camera>
            <a:lightRig rig="threePt" dir="t">
              <a:rot lat="0" lon="0" rev="0"/>
            </a:lightRig>
          </a:scene3d>
          <a:sp3d prstMaterial="matte">
            <a:bevelT h="22225"/>
          </a:sp3d>
        </a:effectStyle>
      </a:effectStyleLst>
      <a:bgFillStyleLst>
        <a:solidFill>
          <a:schemeClr val="phClr"/>
        </a:solidFill>
        <a:gradFill rotWithShape="1">
          <a:gsLst>
            <a:gs pos="0">
              <a:schemeClr val="phClr">
                <a:shade val="50000"/>
                <a:satMod val="155000"/>
              </a:schemeClr>
            </a:gs>
            <a:gs pos="35000">
              <a:schemeClr val="phClr">
                <a:shade val="75000"/>
                <a:satMod val="155000"/>
              </a:schemeClr>
            </a:gs>
            <a:gs pos="100000">
              <a:schemeClr val="phClr">
                <a:tint val="80000"/>
                <a:satMod val="255000"/>
              </a:schemeClr>
            </a:gs>
          </a:gsLst>
          <a:lin ang="16200000" scaled="0"/>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5157</Words>
  <Application>Microsoft Office PowerPoint</Application>
  <PresentationFormat>On-screen Show (4:3)</PresentationFormat>
  <Paragraphs>461</Paragraphs>
  <Slides>64</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64</vt:i4>
      </vt:variant>
    </vt:vector>
  </HeadingPairs>
  <TitlesOfParts>
    <vt:vector size="71" baseType="lpstr">
      <vt:lpstr>ＭＳ Ｐゴシック</vt:lpstr>
      <vt:lpstr>Arial</vt:lpstr>
      <vt:lpstr>Calibri</vt:lpstr>
      <vt:lpstr>Courier New</vt:lpstr>
      <vt:lpstr>Verdana</vt:lpstr>
      <vt:lpstr>Wingdings</vt:lpstr>
      <vt:lpstr>Sample</vt:lpstr>
      <vt:lpstr>MKTG Principles Of Marketing</vt:lpstr>
      <vt:lpstr>LEARNING OUTCOMES (1 of 2)</vt:lpstr>
      <vt:lpstr>LEARNING OUTCOMES (2 of 2)</vt:lpstr>
      <vt:lpstr>Learning Objective 1: Supply Chains and Supply Chain Management</vt:lpstr>
      <vt:lpstr>Supply Chain and Supply Chain Management (1 of 2)</vt:lpstr>
      <vt:lpstr>Supply Chain and Supply Chain Management (2 of 2)</vt:lpstr>
      <vt:lpstr>Benefits of Effective Supply Chain Management</vt:lpstr>
      <vt:lpstr>Learning Objective 2: Supply Chain Integration</vt:lpstr>
      <vt:lpstr>Supply Chain Orientation and Supply Chain Integration</vt:lpstr>
      <vt:lpstr>Characteristics of Leading Supply Chain-Oriented Firms</vt:lpstr>
      <vt:lpstr>Demand-Supply Integration (DSI)</vt:lpstr>
      <vt:lpstr>External Supply Chain Integration (1 of 3)</vt:lpstr>
      <vt:lpstr>External Supply Chain Integration (2 of 3)</vt:lpstr>
      <vt:lpstr>External Supply Chain Integration (3 of 3)</vt:lpstr>
      <vt:lpstr>Learning Objective 3: The Key Processes of Supply Chain Management</vt:lpstr>
      <vt:lpstr>Key Business Processes in Supply Chain Management</vt:lpstr>
      <vt:lpstr>Customer Relationship Management</vt:lpstr>
      <vt:lpstr>Customer Service Management</vt:lpstr>
      <vt:lpstr>Demand Management</vt:lpstr>
      <vt:lpstr>Order Fulfillment</vt:lpstr>
      <vt:lpstr>Manufacturing  Flow  Management</vt:lpstr>
      <vt:lpstr>Supplier Relationship Management </vt:lpstr>
      <vt:lpstr>Product Development and Commercialization</vt:lpstr>
      <vt:lpstr>Returns Management</vt:lpstr>
      <vt:lpstr>Learning Objective 4: Sustainable Supply Chain Management</vt:lpstr>
      <vt:lpstr>Sustainable Supply Chain Management</vt:lpstr>
      <vt:lpstr>Learning Objective 5: Trends in Supply Chain Management</vt:lpstr>
      <vt:lpstr>Outsourcing Logistics Functions</vt:lpstr>
      <vt:lpstr>Public-Private Partnerships (PPPs)</vt:lpstr>
      <vt:lpstr>Electronic Distribution</vt:lpstr>
      <vt:lpstr>Benefits of 3DP</vt:lpstr>
      <vt:lpstr>Global Supply Chain Management</vt:lpstr>
      <vt:lpstr>Supply Chain Analytics and Technology</vt:lpstr>
      <vt:lpstr>Learning Objective 6: Marketing Channels and Channel Intermediaries</vt:lpstr>
      <vt:lpstr>Marketing Channels (1 of 3)</vt:lpstr>
      <vt:lpstr>Marketing Channels (2 of 3)</vt:lpstr>
      <vt:lpstr>Marketing Channels (3 of 3)</vt:lpstr>
      <vt:lpstr>How Marketing Channels Work</vt:lpstr>
      <vt:lpstr>Functions and Activities of Channel Intermediaries (1 of 2)</vt:lpstr>
      <vt:lpstr>Functions and Activities of Channel Intermediaries (2 of 2)</vt:lpstr>
      <vt:lpstr>Retailers</vt:lpstr>
      <vt:lpstr>Channel Functions Performed by Intermediaries</vt:lpstr>
      <vt:lpstr>Exhibit 13.1 How Marketing Channels Reduce the Number of Required Transactions</vt:lpstr>
      <vt:lpstr>Learning Objective 7: Channel Structures</vt:lpstr>
      <vt:lpstr>Channel Structures</vt:lpstr>
      <vt:lpstr>Exhibit 13.2 Marketing Channels for Consumer Products</vt:lpstr>
      <vt:lpstr>Channels for Business and Industrial Products</vt:lpstr>
      <vt:lpstr>Exhibit 13.3 Channels for Business and Industrial Products</vt:lpstr>
      <vt:lpstr>Alternative Channel Arrangements (1 of 2)</vt:lpstr>
      <vt:lpstr>Alternative Channel Arrangements (2 of 2)</vt:lpstr>
      <vt:lpstr>Digital Channels</vt:lpstr>
      <vt:lpstr>Factors Affecting Channel Choice (1 of 2)</vt:lpstr>
      <vt:lpstr>Factors Affecting Channel Choice (2 of 2)</vt:lpstr>
      <vt:lpstr>Levels of Distribution Intensity</vt:lpstr>
      <vt:lpstr>Emerging Distribution Structures</vt:lpstr>
      <vt:lpstr>Learning Objective 8: Omnichannel Versus Multichannel Marketing</vt:lpstr>
      <vt:lpstr>Multichannel Marketing</vt:lpstr>
      <vt:lpstr>Omnichannel Marketing</vt:lpstr>
      <vt:lpstr>Key Terms (1 of 6)</vt:lpstr>
      <vt:lpstr>Key Terms (2 of 6)</vt:lpstr>
      <vt:lpstr>Key Terms (3 of 6)</vt:lpstr>
      <vt:lpstr>Key Terms (4 of 6)</vt:lpstr>
      <vt:lpstr>Key Terms (5 of 6)</vt:lpstr>
      <vt:lpstr>Key Terms (6 of 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13 Supply Chain Management and  Marketing Channels</dc:title>
  <dc:creator/>
  <cp:lastModifiedBy/>
  <cp:revision>1</cp:revision>
  <dcterms:created xsi:type="dcterms:W3CDTF">2015-05-25T16:19:52Z</dcterms:created>
  <dcterms:modified xsi:type="dcterms:W3CDTF">2020-10-20T08:33:19Z</dcterms:modified>
</cp:coreProperties>
</file>