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1" r:id="rId5"/>
    <p:sldId id="257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2B1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75A8F-07D6-439C-8426-B9DDF8CAC7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6E7E5C-8FB7-401A-92E8-EBB56E77AB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309941-2004-4F51-9FEC-ADC18C29348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0D6B6-3367-4D26-B16F-118AEE9BDF9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196570-CFEC-4A3A-B827-C039E2544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5E84AA-9BEE-4BEB-81A0-02AAD3357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CC1D7F-29F5-4BA8-9A17-6BE87291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75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62874-51F8-4916-BDD6-F5BE96ACF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81D96-683A-4A4D-912E-578F437FE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15EF73-6CE1-4B80-8F25-B493AF513A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0D6B6-3367-4D26-B16F-118AEE9BDF9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7E85C8-5D0E-4710-A186-2512A28E3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3AE901-83B5-46D6-B8D8-7BF2CB04FD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CC1D7F-29F5-4BA8-9A17-6BE87291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903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8BB4F-5147-485E-B118-785198D05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5ECD80-B102-4DAA-8207-9CC6B10EBD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EFF9F-C078-48E7-B9D2-AF43502BC27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0D6B6-3367-4D26-B16F-118AEE9BDF9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406AA-B499-486C-8B77-5C2F89039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1FBFB-2D68-46F9-9EE2-9CC143757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CC1D7F-29F5-4BA8-9A17-6BE87291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246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AC473-3866-45A8-A187-77E2E8220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D67DF-75FE-42F2-A9F7-98A830B6F7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47C690-D3FB-40F1-BACA-C00CCCF3F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AD569C-F399-4A40-8D38-58C4E05D38F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0D6B6-3367-4D26-B16F-118AEE9BDF9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F31BAB-24D4-4E55-96A7-70FD88C31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D15D48-5C9D-479F-A917-0E719CBA06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CC1D7F-29F5-4BA8-9A17-6BE87291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367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9EC77-49C2-49E1-838D-BB64762D1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EF5D00-87A6-441D-A27E-3B2DD0F446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AAEEFB-64F6-4B80-9EF4-CA32538022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CB158A-D165-4EC9-A908-3CC3172CEF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3E269E-8632-4786-9029-31CA561104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1AE9E2-0408-46FE-AED3-5E81647967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0D6B6-3367-4D26-B16F-118AEE9BDF9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687C7D-296C-4FBE-8C15-3AD2EC347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A821A3-30DD-4AC3-A0D3-7FB3FAAB5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CC1D7F-29F5-4BA8-9A17-6BE87291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9212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6B7BFF-8519-4B97-981F-4C9E3CC68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C16992-A195-4ADE-B9D8-521DF6D968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0D6B6-3367-4D26-B16F-118AEE9BDF9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6D7C62-502A-4ABA-ADF9-492AFBC8D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254C21-8CCE-4E6A-9A55-5B1CCA52F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CC1D7F-29F5-4BA8-9A17-6BE87291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869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490749-AA6B-4580-B8DB-5373E76BD5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0D6B6-3367-4D26-B16F-118AEE9BDF9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B4CF40-4010-487B-A796-D2C79C0A14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FB604D-1B17-4B02-BF4B-467B28BCA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CC1D7F-29F5-4BA8-9A17-6BE87291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749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AFE6C-2A7E-479B-97E7-7D4204A4E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C4F2F-F752-443B-B38D-DC1E3E93C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68DFA1-00C8-47DE-837E-C25266B204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26DB6F-B79D-4DEA-8783-02190024FA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0D6B6-3367-4D26-B16F-118AEE9BDF9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C890E0-55D6-4DC7-A44C-D5B63E5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3CE9A8-07C9-4E94-B694-9A3617825A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CC1D7F-29F5-4BA8-9A17-6BE87291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959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2175E-5642-4D5A-8A7D-19E382DD4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4468B4-7FCC-4C75-B36A-B5B8B68678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980A53-9D89-4F21-8CB2-74B5001D8B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FAE6B1-C19D-4725-90C8-3A5853A06B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0D6B6-3367-4D26-B16F-118AEE9BDF9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99FC3A-12FB-4626-B720-22E061E2B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779930-42AD-4835-BD22-D4B0ACEC2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CC1D7F-29F5-4BA8-9A17-6BE87291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955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2329-B085-4C5B-8F94-B65F60F57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97A151-F565-46B3-AA59-E2C1BAC2F1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4B8A7-CEC9-4A2D-8AD5-9E96C640AC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0D6B6-3367-4D26-B16F-118AEE9BDF9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1995CA-CA45-48A1-BA2B-FE4ED9E6B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448090-1158-4619-A1E2-D6E3760F9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CC1D7F-29F5-4BA8-9A17-6BE87291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3441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AE47A7-2521-49E8-9F45-CA6C04A09C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71395D-11DB-4E88-A2CF-8B70322E23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CEDC2-7823-4372-B4E9-672625655E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10D6B6-3367-4D26-B16F-118AEE9BDF9C}" type="datetimeFigureOut">
              <a:rPr lang="en-GB" smtClean="0"/>
              <a:t>10/01/2021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8DED1B-773D-40B8-9FFE-17D4A2432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7AEA2-D676-4485-B05F-9BC290852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CC1D7F-29F5-4BA8-9A17-6BE87291C0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853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6000">
              <a:srgbClr val="DEF1EB"/>
            </a:gs>
            <a:gs pos="0">
              <a:schemeClr val="accent1">
                <a:lumMod val="5000"/>
                <a:lumOff val="95000"/>
              </a:schemeClr>
            </a:gs>
            <a:gs pos="67000">
              <a:srgbClr val="2DBD70"/>
            </a:gs>
            <a:gs pos="100000">
              <a:srgbClr val="00B050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2113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outhampton.ac.uk/~assets/doc/specs/2021-msc-space-systems-engineering-3893.pdf" TargetMode="External"/><Relationship Id="rId3" Type="http://schemas.openxmlformats.org/officeDocument/2006/relationships/hyperlink" Target="http://www.we-count.net/_uploads/WeCount_Dissemination_Communicaton_Strategy.pdf" TargetMode="External"/><Relationship Id="rId7" Type="http://schemas.openxmlformats.org/officeDocument/2006/relationships/hyperlink" Target="https://www.nspe.org/resources/professional-liability/liability-employed-engineers#:~:text=As%20a%20general%20rule,%20when%20an%20engineer%20negligently,case%20of%20an%20engineering%20firm%20in%20private%20practice," TargetMode="External"/><Relationship Id="rId2" Type="http://schemas.openxmlformats.org/officeDocument/2006/relationships/hyperlink" Target="https://www.globalspec.com/learnmore/business_services/trade_standards_organizations/codes_standards_regulation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ich.co.uk/consumer-rights/regulation/consumer-contracts-regulations#:~:text=The%20Consumer%20Contracts%20Regulations%20also%20give%20you%20key,goods%20or%20services%20from%20a%20high%20street%20shop." TargetMode="External"/><Relationship Id="rId5" Type="http://schemas.openxmlformats.org/officeDocument/2006/relationships/hyperlink" Target="https://bcuassets.blob.core.windows.net/docs/US0665%20UM0030%20BEng%20(Hons)%20MEng%20Mechanical%20Engineering%20V1.03.pdf" TargetMode="External"/><Relationship Id="rId4" Type="http://schemas.openxmlformats.org/officeDocument/2006/relationships/hyperlink" Target="https://patents.google.com/patent/US6842748B1/en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3B3864F-E870-464E-85E0-3FDEE4CD7E30}"/>
              </a:ext>
            </a:extLst>
          </p:cNvPr>
          <p:cNvSpPr/>
          <p:nvPr/>
        </p:nvSpPr>
        <p:spPr>
          <a:xfrm>
            <a:off x="4408679" y="1008282"/>
            <a:ext cx="33746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Study skills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7B5956-37EC-46E9-8178-9AAD66D35BDE}"/>
              </a:ext>
            </a:extLst>
          </p:cNvPr>
          <p:cNvSpPr/>
          <p:nvPr/>
        </p:nvSpPr>
        <p:spPr>
          <a:xfrm>
            <a:off x="788778" y="3203729"/>
            <a:ext cx="5307222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4000" cap="none" spc="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</a:rPr>
              <a:t>What have I learned?</a:t>
            </a: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400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</a:rPr>
              <a:t>Any ‘eye openers’?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6A4D6B5-FA44-4F27-8A62-081E67A321B2}"/>
              </a:ext>
            </a:extLst>
          </p:cNvPr>
          <p:cNvSpPr txBox="1"/>
          <p:nvPr/>
        </p:nvSpPr>
        <p:spPr>
          <a:xfrm rot="1327862">
            <a:off x="6758608" y="5244252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</a:rPr>
              <a:t>G2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1CD953-EA28-4C0C-A59C-61869CD2583B}"/>
              </a:ext>
            </a:extLst>
          </p:cNvPr>
          <p:cNvSpPr txBox="1"/>
          <p:nvPr/>
        </p:nvSpPr>
        <p:spPr>
          <a:xfrm rot="20852943">
            <a:off x="5417864" y="2957535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</a:rPr>
              <a:t>D6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1D599F-24AF-4E9D-AE02-4F946435576C}"/>
              </a:ext>
            </a:extLst>
          </p:cNvPr>
          <p:cNvSpPr txBox="1"/>
          <p:nvPr/>
        </p:nvSpPr>
        <p:spPr>
          <a:xfrm rot="20966090">
            <a:off x="5084511" y="4514005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</a:rPr>
              <a:t>G1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FC1EB1-55C0-4257-B51A-FCC1E8BCFEEE}"/>
              </a:ext>
            </a:extLst>
          </p:cNvPr>
          <p:cNvSpPr txBox="1"/>
          <p:nvPr/>
        </p:nvSpPr>
        <p:spPr>
          <a:xfrm rot="1058487">
            <a:off x="7129669" y="3806670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ysClr val="windowText" lastClr="000000"/>
                </a:solidFill>
              </a:rPr>
              <a:t>EL5</a:t>
            </a:r>
          </a:p>
        </p:txBody>
      </p:sp>
    </p:spTree>
    <p:extLst>
      <p:ext uri="{BB962C8B-B14F-4D97-AF65-F5344CB8AC3E}">
        <p14:creationId xmlns:p14="http://schemas.microsoft.com/office/powerpoint/2010/main" val="3049912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9"/>
    </mc:Choice>
    <mc:Fallback xmlns="">
      <p:transition spd="slow" advTm="40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1A8621D-62E7-4D87-A7EF-1CD97FE4EE1F}"/>
              </a:ext>
            </a:extLst>
          </p:cNvPr>
          <p:cNvSpPr/>
          <p:nvPr/>
        </p:nvSpPr>
        <p:spPr>
          <a:xfrm>
            <a:off x="5607730" y="782995"/>
            <a:ext cx="9765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G1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8020E6-B49E-4A33-ACB9-1ADD17E51EEF}"/>
              </a:ext>
            </a:extLst>
          </p:cNvPr>
          <p:cNvSpPr txBox="1"/>
          <p:nvPr/>
        </p:nvSpPr>
        <p:spPr>
          <a:xfrm rot="21138622">
            <a:off x="2796209" y="2692352"/>
            <a:ext cx="609600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Usage Based Strength Between Related Help Topics and Context Based Mapping Thereof In a Help Information Retrieval System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”</a:t>
            </a:r>
          </a:p>
        </p:txBody>
      </p:sp>
      <p:pic>
        <p:nvPicPr>
          <p:cNvPr id="7" name="Graphic 6" descr="Blog with solid fill">
            <a:extLst>
              <a:ext uri="{FF2B5EF4-FFF2-40B4-BE49-F238E27FC236}">
                <a16:creationId xmlns:a16="http://schemas.microsoft.com/office/drawing/2014/main" id="{E5F21170-A90A-4BAA-AFD0-C89989C598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626110">
            <a:off x="894521" y="4303644"/>
            <a:ext cx="1649896" cy="1649896"/>
          </a:xfrm>
          <a:prstGeom prst="rect">
            <a:avLst/>
          </a:prstGeom>
        </p:spPr>
      </p:pic>
      <p:pic>
        <p:nvPicPr>
          <p:cNvPr id="9" name="Graphic 8" descr="Internet with solid fill">
            <a:extLst>
              <a:ext uri="{FF2B5EF4-FFF2-40B4-BE49-F238E27FC236}">
                <a16:creationId xmlns:a16="http://schemas.microsoft.com/office/drawing/2014/main" id="{5B267369-E325-412C-8DEB-D2B8D8D8FF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968271">
            <a:off x="9342791" y="1244660"/>
            <a:ext cx="1378227" cy="1378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278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12B264-DCED-4727-98B1-631BDA23B82B}"/>
              </a:ext>
            </a:extLst>
          </p:cNvPr>
          <p:cNvSpPr/>
          <p:nvPr/>
        </p:nvSpPr>
        <p:spPr>
          <a:xfrm>
            <a:off x="14068" y="14068"/>
            <a:ext cx="4544680" cy="6843932"/>
          </a:xfrm>
          <a:prstGeom prst="rect">
            <a:avLst/>
          </a:prstGeom>
          <a:solidFill>
            <a:srgbClr val="02B1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9D758DD-A92C-4B54-ABA0-919207B1FA8A}"/>
              </a:ext>
            </a:extLst>
          </p:cNvPr>
          <p:cNvSpPr/>
          <p:nvPr/>
        </p:nvSpPr>
        <p:spPr>
          <a:xfrm>
            <a:off x="3482420" y="2471530"/>
            <a:ext cx="2152651" cy="1914940"/>
          </a:xfrm>
          <a:prstGeom prst="rect">
            <a:avLst/>
          </a:prstGeom>
          <a:solidFill>
            <a:schemeClr val="bg1"/>
          </a:solidFill>
          <a:ln>
            <a:solidFill>
              <a:srgbClr val="02B15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Graphic 3" descr="Monitor with solid fill">
            <a:extLst>
              <a:ext uri="{FF2B5EF4-FFF2-40B4-BE49-F238E27FC236}">
                <a16:creationId xmlns:a16="http://schemas.microsoft.com/office/drawing/2014/main" id="{535C47A9-F016-4ACC-8329-7E707DD57A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548268" y="2425555"/>
            <a:ext cx="2020957" cy="202095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9DA711BD-6F4F-463C-ADB9-E6DC87588F65}"/>
              </a:ext>
            </a:extLst>
          </p:cNvPr>
          <p:cNvSpPr/>
          <p:nvPr/>
        </p:nvSpPr>
        <p:spPr>
          <a:xfrm>
            <a:off x="6017453" y="1305341"/>
            <a:ext cx="2489784" cy="34163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C</a:t>
            </a:r>
            <a:r>
              <a:rPr lang="en-US" sz="4000" cap="none" spc="0" dirty="0">
                <a:ln w="10160">
                  <a:solidFill>
                    <a:sysClr val="windowText" lastClr="000000"/>
                  </a:solidFill>
                  <a:prstDash val="solid"/>
                </a:ln>
              </a:rPr>
              <a:t>urrency</a:t>
            </a:r>
            <a:endParaRPr lang="en-US" sz="5400" b="1" cap="none" spc="0" dirty="0">
              <a:ln w="10160">
                <a:solidFill>
                  <a:sysClr val="windowText" lastClr="00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r>
              <a:rPr lang="en-US" sz="5400" b="1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R</a:t>
            </a:r>
            <a:r>
              <a:rPr lang="en-US" sz="4000" dirty="0">
                <a:ln w="10160">
                  <a:solidFill>
                    <a:sysClr val="windowText" lastClr="000000"/>
                  </a:solidFill>
                  <a:prstDash val="solid"/>
                </a:ln>
              </a:rPr>
              <a:t>eliability</a:t>
            </a:r>
            <a:endParaRPr lang="en-US" sz="5400" b="1" dirty="0">
              <a:ln w="10160">
                <a:solidFill>
                  <a:sysClr val="windowText" lastClr="00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  <a:p>
            <a:pPr algn="ctr"/>
            <a:r>
              <a:rPr lang="en-US" sz="5400" b="1" cap="none" spc="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A</a:t>
            </a:r>
            <a:r>
              <a:rPr lang="en-US" sz="4000" cap="none" spc="0" dirty="0">
                <a:ln w="10160">
                  <a:solidFill>
                    <a:sysClr val="windowText" lastClr="000000"/>
                  </a:solidFill>
                  <a:prstDash val="solid"/>
                </a:ln>
              </a:rPr>
              <a:t>ccuracy</a:t>
            </a:r>
          </a:p>
          <a:p>
            <a:pPr algn="ctr"/>
            <a:r>
              <a:rPr lang="en-US" sz="5400" b="1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 A</a:t>
            </a:r>
            <a:r>
              <a:rPr lang="en-US" sz="4000" dirty="0">
                <a:ln w="10160">
                  <a:solidFill>
                    <a:sysClr val="windowText" lastClr="000000"/>
                  </a:solidFill>
                  <a:prstDash val="solid"/>
                </a:ln>
              </a:rPr>
              <a:t>uthority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13DF0-87DF-4CCF-82E3-FE173796B8FF}"/>
              </a:ext>
            </a:extLst>
          </p:cNvPr>
          <p:cNvSpPr txBox="1"/>
          <p:nvPr/>
        </p:nvSpPr>
        <p:spPr>
          <a:xfrm>
            <a:off x="4108329" y="4592889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en-US" sz="4000" cap="none" spc="0" dirty="0">
                <a:ln w="10160">
                  <a:solidFill>
                    <a:sysClr val="windowText" lastClr="000000"/>
                  </a:solidFill>
                  <a:prstDash val="solid"/>
                </a:ln>
              </a:rPr>
              <a:t>urpose</a:t>
            </a:r>
            <a:endParaRPr lang="en-US" sz="5400" cap="none" spc="0" dirty="0">
              <a:ln w="10160">
                <a:solidFill>
                  <a:sysClr val="windowText" lastClr="000000"/>
                </a:solidFill>
                <a:prstDash val="solid"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405321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animClr clrSpc="rgb" dir="cw">
                                      <p:cBhvr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animClr clrSpc="rgb" dir="cw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animClr clrSpc="rgb" dir="cw">
                                      <p:cBhvr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63906F3B-C80F-480B-967E-1C68C0B198C7}"/>
              </a:ext>
            </a:extLst>
          </p:cNvPr>
          <p:cNvCxnSpPr>
            <a:cxnSpLocks/>
          </p:cNvCxnSpPr>
          <p:nvPr/>
        </p:nvCxnSpPr>
        <p:spPr>
          <a:xfrm>
            <a:off x="1828800" y="1258956"/>
            <a:ext cx="2365513" cy="1355541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82157A7-8F03-41F2-AEFB-9479A0B2F926}"/>
              </a:ext>
            </a:extLst>
          </p:cNvPr>
          <p:cNvCxnSpPr>
            <a:cxnSpLocks/>
          </p:cNvCxnSpPr>
          <p:nvPr/>
        </p:nvCxnSpPr>
        <p:spPr>
          <a:xfrm flipH="1">
            <a:off x="7765773" y="2062621"/>
            <a:ext cx="2398645" cy="531997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970D5E5-55F1-4A87-A2F9-D81957469E41}"/>
              </a:ext>
            </a:extLst>
          </p:cNvPr>
          <p:cNvCxnSpPr>
            <a:cxnSpLocks/>
          </p:cNvCxnSpPr>
          <p:nvPr/>
        </p:nvCxnSpPr>
        <p:spPr>
          <a:xfrm flipH="1">
            <a:off x="6261652" y="1537252"/>
            <a:ext cx="198782" cy="1057366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986F33FF-C559-4DC8-AB52-FCA565B2EF33}"/>
              </a:ext>
            </a:extLst>
          </p:cNvPr>
          <p:cNvSpPr txBox="1"/>
          <p:nvPr/>
        </p:nvSpPr>
        <p:spPr>
          <a:xfrm>
            <a:off x="2564295" y="1905506"/>
            <a:ext cx="7063409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“Negotiate compromises or adjustments to scope.”, George </a:t>
            </a:r>
            <a:r>
              <a:rPr lang="en-GB" sz="3200" b="1" i="1" dirty="0"/>
              <a:t>et al</a:t>
            </a:r>
            <a:r>
              <a:rPr lang="en-GB" sz="3200" b="1" dirty="0"/>
              <a:t> (2004). This may suggest that a realistic target needs to be discussed for this key step to keep everyone involved in the project on track. </a:t>
            </a:r>
            <a:endParaRPr lang="en-GB" sz="4800" b="1" dirty="0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F11A0BFB-1CF2-4DBE-8E9E-5D23775B12E6}"/>
              </a:ext>
            </a:extLst>
          </p:cNvPr>
          <p:cNvCxnSpPr/>
          <p:nvPr/>
        </p:nvCxnSpPr>
        <p:spPr>
          <a:xfrm>
            <a:off x="1828800" y="1258956"/>
            <a:ext cx="901148" cy="781879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AF686415-E0FA-45F1-9744-38FEBA95121C}"/>
              </a:ext>
            </a:extLst>
          </p:cNvPr>
          <p:cNvSpPr txBox="1"/>
          <p:nvPr/>
        </p:nvSpPr>
        <p:spPr>
          <a:xfrm>
            <a:off x="1046922" y="808383"/>
            <a:ext cx="12324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Speech marks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F2E4FA8-A1B3-446D-8069-286836E65506}"/>
              </a:ext>
            </a:extLst>
          </p:cNvPr>
          <p:cNvSpPr txBox="1"/>
          <p:nvPr/>
        </p:nvSpPr>
        <p:spPr>
          <a:xfrm>
            <a:off x="10164418" y="1858149"/>
            <a:ext cx="15306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Publish date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AB98003-9FAA-4A29-AD15-054904285B75}"/>
              </a:ext>
            </a:extLst>
          </p:cNvPr>
          <p:cNvSpPr txBox="1"/>
          <p:nvPr/>
        </p:nvSpPr>
        <p:spPr>
          <a:xfrm>
            <a:off x="5970103" y="1270048"/>
            <a:ext cx="1232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Author(s)</a:t>
            </a:r>
          </a:p>
        </p:txBody>
      </p:sp>
    </p:spTree>
    <p:extLst>
      <p:ext uri="{BB962C8B-B14F-4D97-AF65-F5344CB8AC3E}">
        <p14:creationId xmlns:p14="http://schemas.microsoft.com/office/powerpoint/2010/main" val="3775925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83A3D1F-ACC8-47B8-A35F-7ADCAD64F475}"/>
              </a:ext>
            </a:extLst>
          </p:cNvPr>
          <p:cNvSpPr/>
          <p:nvPr/>
        </p:nvSpPr>
        <p:spPr>
          <a:xfrm>
            <a:off x="5610134" y="782995"/>
            <a:ext cx="9717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D6</a:t>
            </a:r>
            <a:endParaRPr lang="en-US" sz="5400" b="1" cap="none" spc="0" dirty="0">
              <a:ln w="10160">
                <a:solidFill>
                  <a:sysClr val="windowText" lastClr="00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FE671D-02C0-489D-8744-4DD0A8183875}"/>
              </a:ext>
            </a:extLst>
          </p:cNvPr>
          <p:cNvSpPr txBox="1"/>
          <p:nvPr/>
        </p:nvSpPr>
        <p:spPr>
          <a:xfrm>
            <a:off x="3048000" y="2453813"/>
            <a:ext cx="60960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“It will be essential to engage with the key target groups and disseminate information to them throughout the life of the project.”, Polis (2020). 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Graphic 5" descr="Chat with solid fill">
            <a:extLst>
              <a:ext uri="{FF2B5EF4-FFF2-40B4-BE49-F238E27FC236}">
                <a16:creationId xmlns:a16="http://schemas.microsoft.com/office/drawing/2014/main" id="{1267162E-7D47-4EF1-833E-FB7987BFD8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33113" y="4816359"/>
            <a:ext cx="1676400" cy="1676400"/>
          </a:xfrm>
          <a:prstGeom prst="rect">
            <a:avLst/>
          </a:prstGeom>
        </p:spPr>
      </p:pic>
      <p:pic>
        <p:nvPicPr>
          <p:cNvPr id="8" name="Graphic 7" descr="Teacher outline">
            <a:extLst>
              <a:ext uri="{FF2B5EF4-FFF2-40B4-BE49-F238E27FC236}">
                <a16:creationId xmlns:a16="http://schemas.microsoft.com/office/drawing/2014/main" id="{A0CC4622-C377-47C1-BB3D-E240DE0BBC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5162" y="376880"/>
            <a:ext cx="1619167" cy="1619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28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75CAA73-CB4A-4661-B19E-7D46E59A06AA}"/>
              </a:ext>
            </a:extLst>
          </p:cNvPr>
          <p:cNvSpPr/>
          <p:nvPr/>
        </p:nvSpPr>
        <p:spPr>
          <a:xfrm>
            <a:off x="5512351" y="782995"/>
            <a:ext cx="11673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EL5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2BADD6-D01C-46AA-B0B6-720A59567ECB}"/>
              </a:ext>
            </a:extLst>
          </p:cNvPr>
          <p:cNvSpPr txBox="1"/>
          <p:nvPr/>
        </p:nvSpPr>
        <p:spPr>
          <a:xfrm>
            <a:off x="132522" y="2120076"/>
            <a:ext cx="5274365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ea typeface="Calibri" panose="020F0502020204030204" pitchFamily="34" charset="0"/>
                <a:cs typeface="Times New Roman" panose="02020603050405020304" pitchFamily="18" charset="0"/>
              </a:rPr>
              <a:t>“Awareness of the relevant legal requirements governing engineering activities, including personnel, health &amp; safety, contracts, intellectual property rights, product safety and liability issues.”, Birmingham City University (2019).</a:t>
            </a:r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F40B4E-667D-441A-875D-C6753A83D2FC}"/>
              </a:ext>
            </a:extLst>
          </p:cNvPr>
          <p:cNvSpPr txBox="1"/>
          <p:nvPr/>
        </p:nvSpPr>
        <p:spPr>
          <a:xfrm>
            <a:off x="5512351" y="2103618"/>
            <a:ext cx="6586330" cy="44319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COSHH (2002)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Working at heights (2005)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HASWA (1974)</a:t>
            </a:r>
          </a:p>
          <a:p>
            <a:endParaRPr lang="en-GB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Employer’s responsibility</a:t>
            </a:r>
          </a:p>
          <a:p>
            <a:endParaRPr lang="en-GB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“Consumer Contracts Regulations also give you key cancellation rights.” Which?(2021)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dirty="0">
                <a:solidFill>
                  <a:srgbClr val="0B0C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</a:rPr>
              <a:t>The General Product Safety Regulations 2005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1600" b="1" dirty="0">
              <a:solidFill>
                <a:srgbClr val="0B0C0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dirty="0">
                <a:solidFill>
                  <a:srgbClr val="0B0C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</a:rPr>
              <a:t>“Intellectual property is something that you create using your mind.”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1600" b="1" dirty="0">
              <a:solidFill>
                <a:srgbClr val="0B0C0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1600" b="1" dirty="0">
                <a:solidFill>
                  <a:srgbClr val="0B0C0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</a:rPr>
              <a:t>“</a:t>
            </a:r>
            <a:r>
              <a:rPr lang="en-GB" sz="16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</a:rPr>
              <a:t>When an engineer negligently performs services on behalf of his firm or employer, the individual allegedly suffering damage from the engineer's negligent performance may sue the company and/or the individual engineer”</a:t>
            </a:r>
            <a:endParaRPr lang="en-GB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274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8" dur="5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2CEF7F9-13C6-44E5-8D0A-C934ABE74DC4}"/>
              </a:ext>
            </a:extLst>
          </p:cNvPr>
          <p:cNvSpPr/>
          <p:nvPr/>
        </p:nvSpPr>
        <p:spPr>
          <a:xfrm>
            <a:off x="5607730" y="782995"/>
            <a:ext cx="9765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G2</a:t>
            </a:r>
            <a:endParaRPr lang="en-US" sz="5400" b="1" cap="none" spc="0" dirty="0">
              <a:ln w="10160">
                <a:solidFill>
                  <a:sysClr val="windowText" lastClr="000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4C27A2-946B-4BF0-A6CE-289DC8C7E25A}"/>
              </a:ext>
            </a:extLst>
          </p:cNvPr>
          <p:cNvSpPr txBox="1"/>
          <p:nvPr/>
        </p:nvSpPr>
        <p:spPr>
          <a:xfrm rot="396612">
            <a:off x="3047999" y="2644170"/>
            <a:ext cx="60960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</a:rPr>
              <a:t> “</a:t>
            </a: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Calibri" panose="020F0502020204030204" pitchFamily="34" charset="0"/>
                <a:cs typeface="Times New Roman" panose="02020603050405020304" pitchFamily="18" charset="0"/>
              </a:rPr>
              <a:t>Plan self-learning and improve performance, as the foundation for lifelong learning/CPD.”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Graphic 5" descr="Head with gears outline">
            <a:extLst>
              <a:ext uri="{FF2B5EF4-FFF2-40B4-BE49-F238E27FC236}">
                <a16:creationId xmlns:a16="http://schemas.microsoft.com/office/drawing/2014/main" id="{5A01DAA1-8360-473A-95E6-A4BCC8FD4C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775251" y="1407726"/>
            <a:ext cx="1451113" cy="1451113"/>
          </a:xfrm>
          <a:prstGeom prst="rect">
            <a:avLst/>
          </a:prstGeom>
        </p:spPr>
      </p:pic>
      <p:pic>
        <p:nvPicPr>
          <p:cNvPr id="8" name="Graphic 7" descr="Clock outline">
            <a:extLst>
              <a:ext uri="{FF2B5EF4-FFF2-40B4-BE49-F238E27FC236}">
                <a16:creationId xmlns:a16="http://schemas.microsoft.com/office/drawing/2014/main" id="{6220A5F7-73E0-4264-9F79-AFA0E08503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615563">
            <a:off x="9214082" y="4195980"/>
            <a:ext cx="1534852" cy="1534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641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2051DC6-C004-4F7C-AB2D-758507501A2F}"/>
              </a:ext>
            </a:extLst>
          </p:cNvPr>
          <p:cNvSpPr/>
          <p:nvPr/>
        </p:nvSpPr>
        <p:spPr>
          <a:xfrm>
            <a:off x="4350111" y="782995"/>
            <a:ext cx="349179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52447F-89AF-4A2C-A7BA-A5402154577C}"/>
              </a:ext>
            </a:extLst>
          </p:cNvPr>
          <p:cNvSpPr txBox="1"/>
          <p:nvPr/>
        </p:nvSpPr>
        <p:spPr>
          <a:xfrm>
            <a:off x="106017" y="1706325"/>
            <a:ext cx="5989983" cy="5123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Engineering360. (2019). </a:t>
            </a: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Codes, Standards, and Regulations 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Information. Retrieved 09/01/2021 from </a:t>
            </a:r>
            <a:r>
              <a:rPr lang="en-GB" sz="12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GlobalSpec</a:t>
            </a:r>
            <a:r>
              <a:rPr lang="en-GB" sz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>
              <a:lnSpc>
                <a:spcPct val="107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Codes, Standards, and Regulations Selection Guide | Engineering360 (globalspec.com)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Polis. (2020).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Deliverable D6.1: Dissemination and Communication Strategy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Page 6. Retrieved 09/01/2021 from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WeCount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indent="457200">
              <a:lnSpc>
                <a:spcPct val="107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WeCount_Dissemination_Communicaton_Strategy.pdf (we-count.net)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Warner &amp; Myer. (2005).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Usage based strength between related information in an information retrieval system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09/01/2021 from Google Patents.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US6842748B1 - Usage based strength between related information in an information retrieval system - Google Patents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Birmingham City University. (2019). </a:t>
            </a:r>
            <a:r>
              <a:rPr lang="en-GB" sz="1200" i="1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Programme Specification</a:t>
            </a:r>
            <a:r>
              <a:rPr lang="en-GB" sz="120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Page 4. Retrieved 09/01/2021 from Birmingham City University.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>
              <a:lnSpc>
                <a:spcPct val="107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US0665 UM0030 BEng (Hons) MEng Mechanical Engineering V1.03 (windows.net)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CE3DD18-EDF5-4BC3-9F1A-62657F11DC92}"/>
              </a:ext>
            </a:extLst>
          </p:cNvPr>
          <p:cNvSpPr txBox="1"/>
          <p:nvPr/>
        </p:nvSpPr>
        <p:spPr>
          <a:xfrm>
            <a:off x="6096000" y="1706325"/>
            <a:ext cx="6096000" cy="4776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Which?. (2021).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Consumer rights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09/01/2021 from Which?.</a:t>
            </a:r>
          </a:p>
          <a:p>
            <a:pPr indent="457200">
              <a:lnSpc>
                <a:spcPct val="107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Consumer Contracts Regulations (which.co.uk)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for Product Safety and Standards. (2019).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Product safety advice for businesses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09/01/2021 from GOV.UK.</a:t>
            </a:r>
          </a:p>
          <a:p>
            <a:pPr indent="457200">
              <a:lnSpc>
                <a:spcPct val="107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Product safety advice for businesses - GOV.UK (www.gov.uk)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GOV.UK. (2021).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Intellectual property and your work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09/01/2021 from GOV.UK.</a:t>
            </a:r>
          </a:p>
          <a:p>
            <a:pPr indent="457200">
              <a:lnSpc>
                <a:spcPct val="107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Intellectual property and your work - GOV.UK (www.gov.uk)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NSPE. (2020).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Liability of Employed Engineers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09/01/2021 from National Society of Professional Engineers. </a:t>
            </a:r>
          </a:p>
          <a:p>
            <a:pPr indent="457200">
              <a:lnSpc>
                <a:spcPct val="107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Liability of Employed Engineers | National Society of Professional Engineers (nspe.org)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>
              <a:lnSpc>
                <a:spcPct val="107000"/>
              </a:lnSpc>
              <a:spcAft>
                <a:spcPts val="800"/>
              </a:spcAft>
            </a:pPr>
            <a:r>
              <a:rPr lang="en-GB" sz="1200" u="none" strike="noStrike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u="none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University of Southampton. (2020). </a:t>
            </a:r>
            <a:r>
              <a:rPr lang="en-GB" sz="1200" i="1" u="none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Programme specification</a:t>
            </a:r>
            <a:r>
              <a:rPr lang="en-GB" sz="1200" u="none" strike="no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Page 5. Retrieved 09/01/2021 from University of Southampton.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>
              <a:lnSpc>
                <a:spcPct val="107000"/>
              </a:lnSpc>
              <a:spcAft>
                <a:spcPts val="800"/>
              </a:spcAft>
            </a:pPr>
            <a:r>
              <a:rPr lang="en-GB" sz="12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2021-msc-spacessystems-engineering-3893 (southampton.ac.uk)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875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B67B994-D263-4F9C-983F-4422550BCED6}"/>
              </a:ext>
            </a:extLst>
          </p:cNvPr>
          <p:cNvSpPr/>
          <p:nvPr/>
        </p:nvSpPr>
        <p:spPr>
          <a:xfrm>
            <a:off x="4132522" y="782995"/>
            <a:ext cx="39269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To conclude: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079E44-63EA-4245-8830-0101F9FC7592}"/>
              </a:ext>
            </a:extLst>
          </p:cNvPr>
          <p:cNvSpPr txBox="1"/>
          <p:nvPr/>
        </p:nvSpPr>
        <p:spPr>
          <a:xfrm>
            <a:off x="145774" y="2181478"/>
            <a:ext cx="6096000" cy="2053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G1: Applications of skills in problem solving, communication, information retrieval working with 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others and the effective use of general IT facilities.</a:t>
            </a:r>
          </a:p>
          <a:p>
            <a:pPr lvl="0">
              <a:lnSpc>
                <a:spcPct val="107000"/>
              </a:lnSpc>
            </a:pP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D6: How information is conveyed to different types of audiences. </a:t>
            </a: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31C8E3-DC9E-47BE-8FB1-2934E06581BA}"/>
              </a:ext>
            </a:extLst>
          </p:cNvPr>
          <p:cNvSpPr txBox="1"/>
          <p:nvPr/>
        </p:nvSpPr>
        <p:spPr>
          <a:xfrm>
            <a:off x="5950226" y="4217637"/>
            <a:ext cx="6096000" cy="238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EL5: Awareness of relevant legal requirements governing engineering activities including 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personnel, health and safety, contracts, intellectual property rights, product safety and liability issues.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b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G2: Improving self-learning, and also improving performance. </a:t>
            </a:r>
            <a:endParaRPr lang="en-GB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0311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5729316-A54B-4E98-B96C-3C7CFA8A0909}"/>
              </a:ext>
            </a:extLst>
          </p:cNvPr>
          <p:cNvSpPr/>
          <p:nvPr/>
        </p:nvSpPr>
        <p:spPr>
          <a:xfrm>
            <a:off x="2726556" y="2967335"/>
            <a:ext cx="67388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0160">
                  <a:solidFill>
                    <a:sysClr val="windowText" lastClr="000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788013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7411</TotalTime>
  <Words>658</Words>
  <Application>Microsoft Office PowerPoint</Application>
  <PresentationFormat>Widescreen</PresentationFormat>
  <Paragraphs>73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Symbol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Harveer Singh (1912321)</dc:creator>
  <cp:lastModifiedBy>Harveer Singh (1912321)</cp:lastModifiedBy>
  <cp:revision>47</cp:revision>
  <dcterms:created xsi:type="dcterms:W3CDTF">2020-12-30T12:34:40Z</dcterms:created>
  <dcterms:modified xsi:type="dcterms:W3CDTF">2021-01-10T18:13:59Z</dcterms:modified>
</cp:coreProperties>
</file>