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7" r:id="rId2"/>
    <p:sldId id="256" r:id="rId3"/>
    <p:sldId id="258"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015" autoAdjust="0"/>
  </p:normalViewPr>
  <p:slideViewPr>
    <p:cSldViewPr snapToGrid="0">
      <p:cViewPr varScale="1">
        <p:scale>
          <a:sx n="52" d="100"/>
          <a:sy n="52" d="100"/>
        </p:scale>
        <p:origin x="14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Gorgan" userId="f3e780097b999ef2" providerId="LiveId" clId="{9B512C35-A76C-4322-AC8F-774CC6D57A05}"/>
    <pc:docChg chg="custSel modSld">
      <pc:chgData name="Iulia Gorgan" userId="f3e780097b999ef2" providerId="LiveId" clId="{9B512C35-A76C-4322-AC8F-774CC6D57A05}" dt="2023-11-05T14:59:32.174" v="109" actId="20577"/>
      <pc:docMkLst>
        <pc:docMk/>
      </pc:docMkLst>
      <pc:sldChg chg="modSp mod">
        <pc:chgData name="Iulia Gorgan" userId="f3e780097b999ef2" providerId="LiveId" clId="{9B512C35-A76C-4322-AC8F-774CC6D57A05}" dt="2023-11-05T14:59:32.174" v="109" actId="20577"/>
        <pc:sldMkLst>
          <pc:docMk/>
          <pc:sldMk cId="3795577631" sldId="257"/>
        </pc:sldMkLst>
        <pc:spChg chg="mod">
          <ac:chgData name="Iulia Gorgan" userId="f3e780097b999ef2" providerId="LiveId" clId="{9B512C35-A76C-4322-AC8F-774CC6D57A05}" dt="2023-11-05T14:59:32.174" v="109" actId="20577"/>
          <ac:spMkLst>
            <pc:docMk/>
            <pc:sldMk cId="3795577631" sldId="25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1982-9D0E-4AEF-9B89-CDCACC92D464}" type="datetimeFigureOut">
              <a:rPr lang="en-GB" smtClean="0"/>
              <a:t>05/11/2023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702A3-2373-46A6-8C57-D7A3F4EDAC2B}" type="slidenum">
              <a:rPr lang="en-GB" smtClean="0"/>
              <a:t>‹#›</a:t>
            </a:fld>
            <a:endParaRPr lang="en-GB"/>
          </a:p>
        </p:txBody>
      </p:sp>
    </p:spTree>
    <p:extLst>
      <p:ext uri="{BB962C8B-B14F-4D97-AF65-F5344CB8AC3E}">
        <p14:creationId xmlns:p14="http://schemas.microsoft.com/office/powerpoint/2010/main" val="2512242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Samsung is a multi-industry company that produces in semiconductors, consumer electronics, and information technology and other products. Samsung offers a wide range of products and services to a global customer. The corporation is well-known for its wide range of products base and that includes to televisions,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cellphones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household appliances etc.</a:t>
            </a:r>
          </a:p>
          <a:p>
            <a:endParaRPr lang="en-GB" dirty="0"/>
          </a:p>
        </p:txBody>
      </p:sp>
      <p:sp>
        <p:nvSpPr>
          <p:cNvPr id="4" name="Slide Number Placeholder 3"/>
          <p:cNvSpPr>
            <a:spLocks noGrp="1"/>
          </p:cNvSpPr>
          <p:nvPr>
            <p:ph type="sldNum" sz="quarter" idx="10"/>
          </p:nvPr>
        </p:nvSpPr>
        <p:spPr/>
        <p:txBody>
          <a:bodyPr/>
          <a:lstStyle/>
          <a:p>
            <a:fld id="{378702A3-2373-46A6-8C57-D7A3F4EDAC2B}" type="slidenum">
              <a:rPr lang="en-GB" smtClean="0"/>
              <a:t>2</a:t>
            </a:fld>
            <a:endParaRPr lang="en-GB"/>
          </a:p>
        </p:txBody>
      </p:sp>
    </p:spTree>
    <p:extLst>
      <p:ext uri="{BB962C8B-B14F-4D97-AF65-F5344CB8AC3E}">
        <p14:creationId xmlns:p14="http://schemas.microsoft.com/office/powerpoint/2010/main" val="936997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CEO and Chairman: </a:t>
            </a:r>
            <a:r>
              <a:rPr lang="en-US" dirty="0">
                <a:latin typeface="Times New Roman" panose="02020603050405020304" pitchFamily="18" charset="0"/>
                <a:cs typeface="Times New Roman" panose="02020603050405020304" pitchFamily="18" charset="0"/>
              </a:rPr>
              <a:t>The chairman is Samsung's top executive post. The CEO is in charge of running the business on a daily basis.</a:t>
            </a:r>
          </a:p>
          <a:p>
            <a:r>
              <a:rPr lang="en-US" b="1" dirty="0">
                <a:latin typeface="Times New Roman" panose="02020603050405020304" pitchFamily="18" charset="0"/>
                <a:cs typeface="Times New Roman" panose="02020603050405020304" pitchFamily="18" charset="0"/>
              </a:rPr>
              <a:t>Business Divisions: </a:t>
            </a:r>
            <a:r>
              <a:rPr lang="en-US" dirty="0">
                <a:latin typeface="Times New Roman" panose="02020603050405020304" pitchFamily="18" charset="0"/>
                <a:cs typeface="Times New Roman" panose="02020603050405020304" pitchFamily="18" charset="0"/>
              </a:rPr>
              <a:t>Samsung is organized into a number of business divisions, each of which specializes in a particular area of goods or services. Consumer Electronics, Information Technology &amp; Mobile Communications, Device Solutions, and Harman are a few of the significant divisions (Rainer and Prince, 2022).</a:t>
            </a:r>
          </a:p>
          <a:p>
            <a:r>
              <a:rPr lang="en-US" b="1" dirty="0">
                <a:latin typeface="Times New Roman" panose="02020603050405020304" pitchFamily="18" charset="0"/>
                <a:cs typeface="Times New Roman" panose="02020603050405020304" pitchFamily="18" charset="0"/>
              </a:rPr>
              <a:t>Subsidiaries and Affiliates: </a:t>
            </a:r>
            <a:r>
              <a:rPr lang="en-US" dirty="0">
                <a:latin typeface="Times New Roman" panose="02020603050405020304" pitchFamily="18" charset="0"/>
                <a:cs typeface="Times New Roman" panose="02020603050405020304" pitchFamily="18" charset="0"/>
              </a:rPr>
              <a:t>Samsung has a large number of affiliates and subsidiaries that work in a variety of industries. These subsidiaries add to Samsung's broader business portfolio and frequently have their own management teams.</a:t>
            </a:r>
          </a:p>
          <a:p>
            <a:r>
              <a:rPr lang="en-US" b="1" dirty="0">
                <a:latin typeface="Times New Roman" panose="02020603050405020304" pitchFamily="18" charset="0"/>
                <a:cs typeface="Times New Roman" panose="02020603050405020304" pitchFamily="18" charset="0"/>
              </a:rPr>
              <a:t>Support Functions: </a:t>
            </a:r>
            <a:r>
              <a:rPr lang="en-US" dirty="0">
                <a:latin typeface="Times New Roman" panose="02020603050405020304" pitchFamily="18" charset="0"/>
                <a:cs typeface="Times New Roman" panose="02020603050405020304" pitchFamily="18" charset="0"/>
              </a:rPr>
              <a:t>Samsung has a number of support departments in addition to its business divisions, such as marketing, finance, legal, human resources, and research &amp; development. The business divisions receive crucial assistance from these departments.</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3</a:t>
            </a:fld>
            <a:endParaRPr lang="en-GB"/>
          </a:p>
        </p:txBody>
      </p:sp>
    </p:spTree>
    <p:extLst>
      <p:ext uri="{BB962C8B-B14F-4D97-AF65-F5344CB8AC3E}">
        <p14:creationId xmlns:p14="http://schemas.microsoft.com/office/powerpoint/2010/main" val="4289655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Global Workforce</a:t>
            </a:r>
            <a:r>
              <a:rPr lang="en-US" dirty="0">
                <a:latin typeface="Times New Roman" panose="02020603050405020304" pitchFamily="18" charset="0"/>
                <a:cs typeface="Times New Roman" panose="02020603050405020304" pitchFamily="18" charset="0"/>
              </a:rPr>
              <a:t>: Samsung has a sizable international workforce spread over numerous nations. It consists of scientists, engineers, production workers, specialists in sales and marketing, and more (Fritsch, 2018).</a:t>
            </a:r>
          </a:p>
          <a:p>
            <a:r>
              <a:rPr lang="en-US" b="1" dirty="0">
                <a:latin typeface="Times New Roman" panose="02020603050405020304" pitchFamily="18" charset="0"/>
                <a:cs typeface="Times New Roman" panose="02020603050405020304" pitchFamily="18" charset="0"/>
              </a:rPr>
              <a:t>Revenue: </a:t>
            </a:r>
            <a:r>
              <a:rPr lang="en-US" dirty="0">
                <a:latin typeface="Times New Roman" panose="02020603050405020304" pitchFamily="18" charset="0"/>
                <a:cs typeface="Times New Roman" panose="02020603050405020304" pitchFamily="18" charset="0"/>
              </a:rPr>
              <a:t>The company is among the top corporations in the world based on its yearly revenue, which is noteworthy. Samsung's diverse array of offerings is the source of its income.</a:t>
            </a:r>
          </a:p>
          <a:p>
            <a:r>
              <a:rPr lang="en-US" b="1" dirty="0">
                <a:latin typeface="Times New Roman" panose="02020603050405020304" pitchFamily="18" charset="0"/>
                <a:cs typeface="Times New Roman" panose="02020603050405020304" pitchFamily="18" charset="0"/>
              </a:rPr>
              <a:t>Market Capitalization</a:t>
            </a:r>
            <a:r>
              <a:rPr lang="en-US" dirty="0">
                <a:latin typeface="Times New Roman" panose="02020603050405020304" pitchFamily="18" charset="0"/>
                <a:cs typeface="Times New Roman" panose="02020603050405020304" pitchFamily="18" charset="0"/>
              </a:rPr>
              <a:t>: Given its significance to the world economy, Samsung frequently ranks among the corporations with the largest market capitalization worldwide.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4</a:t>
            </a:fld>
            <a:endParaRPr lang="en-GB"/>
          </a:p>
        </p:txBody>
      </p:sp>
    </p:spTree>
    <p:extLst>
      <p:ext uri="{BB962C8B-B14F-4D97-AF65-F5344CB8AC3E}">
        <p14:creationId xmlns:p14="http://schemas.microsoft.com/office/powerpoint/2010/main" val="26574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Research and Development: </a:t>
            </a:r>
            <a:r>
              <a:rPr lang="en-US" dirty="0">
                <a:latin typeface="Times New Roman" panose="02020603050405020304" pitchFamily="18" charset="0"/>
                <a:cs typeface="Times New Roman" panose="02020603050405020304" pitchFamily="18" charset="0"/>
              </a:rPr>
              <a:t>In order to innovate and create new products and technologies, Samsung makes significant investments in R&amp;D. Its research facilities concentrate on a range of topics, including as consumer electronics, display technology, and semiconductors.</a:t>
            </a:r>
          </a:p>
          <a:p>
            <a:r>
              <a:rPr lang="en-US" b="1" dirty="0">
                <a:latin typeface="Times New Roman" panose="02020603050405020304" pitchFamily="18" charset="0"/>
                <a:cs typeface="Times New Roman" panose="02020603050405020304" pitchFamily="18" charset="0"/>
              </a:rPr>
              <a:t>Production: </a:t>
            </a:r>
            <a:r>
              <a:rPr lang="en-US" dirty="0">
                <a:latin typeface="Times New Roman" panose="02020603050405020304" pitchFamily="18" charset="0"/>
                <a:cs typeface="Times New Roman" panose="02020603050405020304" pitchFamily="18" charset="0"/>
              </a:rPr>
              <a:t>Samsung produces a vast range of goods, such as semiconductors, televisions, home appliances, cellphones, and more. Its production facilities are dispersed throughout the world.</a:t>
            </a:r>
          </a:p>
          <a:p>
            <a:r>
              <a:rPr lang="en-US" b="1" dirty="0">
                <a:latin typeface="Times New Roman" panose="02020603050405020304" pitchFamily="18" charset="0"/>
                <a:cs typeface="Times New Roman" panose="02020603050405020304" pitchFamily="18" charset="0"/>
              </a:rPr>
              <a:t>Marketing and Sales</a:t>
            </a:r>
            <a:r>
              <a:rPr lang="en-US" dirty="0">
                <a:latin typeface="Times New Roman" panose="02020603050405020304" pitchFamily="18" charset="0"/>
                <a:cs typeface="Times New Roman" panose="02020603050405020304" pitchFamily="18" charset="0"/>
              </a:rPr>
              <a:t>: Samsung markets and sells its products all over the world through a number of channels, including as retail locations, e-commerce, and alliances with carriers and distributors, </a:t>
            </a:r>
          </a:p>
          <a:p>
            <a:r>
              <a:rPr lang="en-US" b="1" dirty="0">
                <a:latin typeface="Times New Roman" panose="02020603050405020304" pitchFamily="18" charset="0"/>
                <a:cs typeface="Times New Roman" panose="02020603050405020304" pitchFamily="18" charset="0"/>
              </a:rPr>
              <a:t>Supply Chain Management: </a:t>
            </a:r>
            <a:r>
              <a:rPr lang="en-US" dirty="0">
                <a:latin typeface="Times New Roman" panose="02020603050405020304" pitchFamily="18" charset="0"/>
                <a:cs typeface="Times New Roman" panose="02020603050405020304" pitchFamily="18" charset="0"/>
              </a:rPr>
              <a:t>The corporation keeps a strong supply chain in order to guarantee the effective production and delivery of its goods. This entails obtaining components and supplies from several vendors.</a:t>
            </a:r>
          </a:p>
          <a:p>
            <a:r>
              <a:rPr lang="en-US" b="1" dirty="0">
                <a:latin typeface="Times New Roman" panose="02020603050405020304" pitchFamily="18" charset="0"/>
                <a:cs typeface="Times New Roman" panose="02020603050405020304" pitchFamily="18" charset="0"/>
              </a:rPr>
              <a:t>Innovation: </a:t>
            </a:r>
            <a:r>
              <a:rPr lang="en-US" dirty="0">
                <a:latin typeface="Times New Roman" panose="02020603050405020304" pitchFamily="18" charset="0"/>
                <a:cs typeface="Times New Roman" panose="02020603050405020304" pitchFamily="18" charset="0"/>
              </a:rPr>
              <a:t>Samsung places a strong emphasis on innovation through making investment on R&amp;D, such as semiconductor developments, display technology, and smartphone design.</a:t>
            </a:r>
          </a:p>
          <a:p>
            <a:r>
              <a:rPr lang="en-US" b="1" dirty="0">
                <a:latin typeface="Times New Roman" panose="02020603050405020304" pitchFamily="18" charset="0"/>
                <a:cs typeface="Times New Roman" panose="02020603050405020304" pitchFamily="18" charset="0"/>
              </a:rPr>
              <a:t>Corporate Governance: </a:t>
            </a:r>
            <a:r>
              <a:rPr lang="en-US" dirty="0">
                <a:latin typeface="Times New Roman" panose="02020603050405020304" pitchFamily="18" charset="0"/>
                <a:cs typeface="Times New Roman" panose="02020603050405020304" pitchFamily="18" charset="0"/>
              </a:rPr>
              <a:t>This entails managing relationships with shareholders and stakeholders in addition to adhering to legal and ethical requirements.</a:t>
            </a:r>
          </a:p>
          <a:p>
            <a:r>
              <a:rPr lang="en-US" b="1" dirty="0">
                <a:latin typeface="Times New Roman" panose="02020603050405020304" pitchFamily="18" charset="0"/>
                <a:cs typeface="Times New Roman" panose="02020603050405020304" pitchFamily="18" charset="0"/>
              </a:rPr>
              <a:t>Diversification: </a:t>
            </a:r>
            <a:r>
              <a:rPr lang="en-US" dirty="0">
                <a:latin typeface="Times New Roman" panose="02020603050405020304" pitchFamily="18" charset="0"/>
                <a:cs typeface="Times New Roman" panose="02020603050405020304" pitchFamily="18" charset="0"/>
              </a:rPr>
              <a:t>Samsung can access a wide range of sectors and industries and those are from electronics and semiconductors to construction and healthcare, due to its broad array of goods and services.</a:t>
            </a:r>
          </a:p>
          <a:p>
            <a:r>
              <a:rPr lang="en-US" dirty="0">
                <a:latin typeface="Times New Roman" panose="02020603050405020304" pitchFamily="18" charset="0"/>
                <a:cs typeface="Times New Roman" panose="02020603050405020304" pitchFamily="18" charset="0"/>
              </a:rPr>
              <a:t>In summary, Samsung's size, organizational structure, and functions are built to help it manage its wide range of product offerings that are get worldwide reach, and complex business operations. Samsung needs a sophisticated network of subsidiaries, divisions, and support services to hold onto its position as the top global corporation in worldwide.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5</a:t>
            </a:fld>
            <a:endParaRPr lang="en-GB"/>
          </a:p>
        </p:txBody>
      </p:sp>
    </p:spTree>
    <p:extLst>
      <p:ext uri="{BB962C8B-B14F-4D97-AF65-F5344CB8AC3E}">
        <p14:creationId xmlns:p14="http://schemas.microsoft.com/office/powerpoint/2010/main" val="3763379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Diversified product portfolio: </a:t>
            </a:r>
            <a:r>
              <a:rPr lang="en-US" dirty="0">
                <a:latin typeface="Times New Roman" panose="02020603050405020304" pitchFamily="18" charset="0"/>
                <a:cs typeface="Times New Roman" panose="02020603050405020304" pitchFamily="18" charset="0"/>
              </a:rPr>
              <a:t>Samsung offers wide range of product and that includes everything from semiconductors and home appliances to smartphones and televisions, gives it a diversified revenue stream and lessens its reliance on any one market (Gibson, 2016).</a:t>
            </a:r>
          </a:p>
          <a:p>
            <a:r>
              <a:rPr lang="en-US" b="1" dirty="0">
                <a:latin typeface="Times New Roman" panose="02020603050405020304" pitchFamily="18" charset="0"/>
                <a:cs typeface="Times New Roman" panose="02020603050405020304" pitchFamily="18" charset="0"/>
              </a:rPr>
              <a:t>Strong Brand Reputation: </a:t>
            </a:r>
            <a:r>
              <a:rPr lang="en-US" dirty="0">
                <a:latin typeface="Times New Roman" panose="02020603050405020304" pitchFamily="18" charset="0"/>
                <a:cs typeface="Times New Roman" panose="02020603050405020304" pitchFamily="18" charset="0"/>
              </a:rPr>
              <a:t>Samsung is known for its innovation, quality, and dependability, Samsung is a well-respected and widely </a:t>
            </a:r>
            <a:r>
              <a:rPr lang="en-US" dirty="0" err="1">
                <a:latin typeface="Times New Roman" panose="02020603050405020304" pitchFamily="18" charset="0"/>
                <a:cs typeface="Times New Roman" panose="02020603050405020304" pitchFamily="18" charset="0"/>
              </a:rPr>
              <a:t>recognised</a:t>
            </a:r>
            <a:r>
              <a:rPr lang="en-US" dirty="0">
                <a:latin typeface="Times New Roman" panose="02020603050405020304" pitchFamily="18" charset="0"/>
                <a:cs typeface="Times New Roman" panose="02020603050405020304" pitchFamily="18" charset="0"/>
              </a:rPr>
              <a:t> brand over the world.</a:t>
            </a:r>
          </a:p>
          <a:p>
            <a:r>
              <a:rPr lang="en-US" b="1" dirty="0">
                <a:latin typeface="Times New Roman" panose="02020603050405020304" pitchFamily="18" charset="0"/>
                <a:cs typeface="Times New Roman" panose="02020603050405020304" pitchFamily="18" charset="0"/>
              </a:rPr>
              <a:t>Research and Development: </a:t>
            </a:r>
            <a:r>
              <a:rPr lang="en-US" dirty="0">
                <a:latin typeface="Times New Roman" panose="02020603050405020304" pitchFamily="18" charset="0"/>
                <a:cs typeface="Times New Roman" panose="02020603050405020304" pitchFamily="18" charset="0"/>
              </a:rPr>
              <a:t>The business makes large investments in R&amp;D and that enables it to stay ahead of the curve in technology and innovate.</a:t>
            </a:r>
          </a:p>
          <a:p>
            <a:r>
              <a:rPr lang="en-US" b="1" dirty="0">
                <a:latin typeface="Times New Roman" panose="02020603050405020304" pitchFamily="18" charset="0"/>
                <a:cs typeface="Times New Roman" panose="02020603050405020304" pitchFamily="18" charset="0"/>
              </a:rPr>
              <a:t>Vertical Integration: </a:t>
            </a:r>
            <a:r>
              <a:rPr lang="en-US" dirty="0">
                <a:latin typeface="Times New Roman" panose="02020603050405020304" pitchFamily="18" charset="0"/>
                <a:cs typeface="Times New Roman" panose="02020603050405020304" pitchFamily="18" charset="0"/>
              </a:rPr>
              <a:t>Samsung uses this strategy to control the supply chain and </a:t>
            </a:r>
            <a:r>
              <a:rPr lang="en-US" dirty="0" err="1">
                <a:latin typeface="Times New Roman" panose="02020603050405020304" pitchFamily="18" charset="0"/>
                <a:cs typeface="Times New Roman" panose="02020603050405020304" pitchFamily="18" charset="0"/>
              </a:rPr>
              <a:t>minimised</a:t>
            </a:r>
            <a:r>
              <a:rPr lang="en-US" dirty="0">
                <a:latin typeface="Times New Roman" panose="02020603050405020304" pitchFamily="18" charset="0"/>
                <a:cs typeface="Times New Roman" panose="02020603050405020304" pitchFamily="18" charset="0"/>
              </a:rPr>
              <a:t> cost by producing a large number of essential components internally.</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6</a:t>
            </a:fld>
            <a:endParaRPr lang="en-GB"/>
          </a:p>
        </p:txBody>
      </p:sp>
    </p:spTree>
    <p:extLst>
      <p:ext uri="{BB962C8B-B14F-4D97-AF65-F5344CB8AC3E}">
        <p14:creationId xmlns:p14="http://schemas.microsoft.com/office/powerpoint/2010/main" val="2400764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Weaknesses:</a:t>
            </a:r>
          </a:p>
          <a:p>
            <a:r>
              <a:rPr lang="en-US" b="1" dirty="0">
                <a:latin typeface="Times New Roman" panose="02020603050405020304" pitchFamily="18" charset="0"/>
                <a:cs typeface="Times New Roman" panose="02020603050405020304" pitchFamily="18" charset="0"/>
              </a:rPr>
              <a:t>Competition is Tough: </a:t>
            </a:r>
            <a:r>
              <a:rPr lang="en-US" dirty="0">
                <a:latin typeface="Times New Roman" panose="02020603050405020304" pitchFamily="18" charset="0"/>
                <a:cs typeface="Times New Roman" panose="02020603050405020304" pitchFamily="18" charset="0"/>
              </a:rPr>
              <a:t>Samsung faces tough competition in a number of industries such as the smartphone industry, where it faces competitor like Apple and Huawei (Ferrell et al., 2017).</a:t>
            </a:r>
          </a:p>
          <a:p>
            <a:r>
              <a:rPr lang="en-US" b="1" dirty="0">
                <a:latin typeface="Times New Roman" panose="02020603050405020304" pitchFamily="18" charset="0"/>
                <a:cs typeface="Times New Roman" panose="02020603050405020304" pitchFamily="18" charset="0"/>
              </a:rPr>
              <a:t>Market Dependency: </a:t>
            </a:r>
            <a:r>
              <a:rPr lang="en-US" dirty="0">
                <a:latin typeface="Times New Roman" panose="02020603050405020304" pitchFamily="18" charset="0"/>
                <a:cs typeface="Times New Roman" panose="02020603050405020304" pitchFamily="18" charset="0"/>
              </a:rPr>
              <a:t>Due to its reliance on important products and markets, Samsung is susceptible to shifts in customer tastes or economic downturns.</a:t>
            </a:r>
          </a:p>
          <a:p>
            <a:r>
              <a:rPr lang="en-US" b="1" dirty="0">
                <a:latin typeface="Times New Roman" panose="02020603050405020304" pitchFamily="18" charset="0"/>
                <a:cs typeface="Times New Roman" panose="02020603050405020304" pitchFamily="18" charset="0"/>
              </a:rPr>
              <a:t>Product Problems: </a:t>
            </a:r>
            <a:r>
              <a:rPr lang="en-US" dirty="0">
                <a:latin typeface="Times New Roman" panose="02020603050405020304" pitchFamily="18" charset="0"/>
                <a:cs typeface="Times New Roman" panose="02020603050405020304" pitchFamily="18" charset="0"/>
              </a:rPr>
              <a:t>The brand's reputation has suffered as a result of recent product problems, such as battery recalls for specific smartphone models.</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Opportunities: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Emerging Markets: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With a burgeoning middle class and rising disposable income, Samsung may increase its footprint in these emerging markets.</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Semiconductor Demand: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There are a lot of growth prospects due to the rising demand for semiconductor chips across a range of industries, including smartphones, automobiles, and the Internet of Things (Alt and Zimmermann, 2017).</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Advances in 5G and AI: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Samsung now has more options in fields like linked devices and smart home technologies thanks to the quick development of 5G and AI technologies.</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Sustainability: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Samsung has the chance to create and promote environmentally friendly products thanks to the trend towards eco-friendly and sustainable goods.</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7</a:t>
            </a:fld>
            <a:endParaRPr lang="en-GB"/>
          </a:p>
        </p:txBody>
      </p:sp>
    </p:spTree>
    <p:extLst>
      <p:ext uri="{BB962C8B-B14F-4D97-AF65-F5344CB8AC3E}">
        <p14:creationId xmlns:p14="http://schemas.microsoft.com/office/powerpoint/2010/main" val="1694470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Tough Competition: </a:t>
            </a:r>
            <a:r>
              <a:rPr lang="en-US" dirty="0">
                <a:latin typeface="Times New Roman" panose="02020603050405020304" pitchFamily="18" charset="0"/>
                <a:cs typeface="Times New Roman" panose="02020603050405020304" pitchFamily="18" charset="0"/>
              </a:rPr>
              <a:t>Samsung's market share is continuously under attack from rivals like Apple, Huawei, and other tech behemoths.</a:t>
            </a:r>
          </a:p>
          <a:p>
            <a:r>
              <a:rPr lang="en-US" b="1" dirty="0">
                <a:latin typeface="Times New Roman" panose="02020603050405020304" pitchFamily="18" charset="0"/>
                <a:cs typeface="Times New Roman" panose="02020603050405020304" pitchFamily="18" charset="0"/>
              </a:rPr>
              <a:t>Economic fluctuations: </a:t>
            </a:r>
            <a:r>
              <a:rPr lang="en-US" dirty="0">
                <a:latin typeface="Times New Roman" panose="02020603050405020304" pitchFamily="18" charset="0"/>
                <a:cs typeface="Times New Roman" panose="02020603050405020304" pitchFamily="18" charset="0"/>
              </a:rPr>
              <a:t>Samsung's revenue may be impacted by consumer spending on gadgets declining during economic downturns.</a:t>
            </a:r>
          </a:p>
          <a:p>
            <a:r>
              <a:rPr lang="en-US" b="1" dirty="0">
                <a:latin typeface="Times New Roman" panose="02020603050405020304" pitchFamily="18" charset="0"/>
                <a:cs typeface="Times New Roman" panose="02020603050405020304" pitchFamily="18" charset="0"/>
              </a:rPr>
              <a:t>Supply Chain Disruptions: </a:t>
            </a:r>
            <a:r>
              <a:rPr lang="en-US" dirty="0">
                <a:latin typeface="Times New Roman" panose="02020603050405020304" pitchFamily="18" charset="0"/>
                <a:cs typeface="Times New Roman" panose="02020603050405020304" pitchFamily="18" charset="0"/>
              </a:rPr>
              <a:t>Production might be hampered and product availability may be impacted by geopolitical tensions and supply chain disruptions, such those that occurred during the COVID-19 epidemic.</a:t>
            </a:r>
          </a:p>
          <a:p>
            <a:r>
              <a:rPr lang="en-US" b="1" dirty="0">
                <a:latin typeface="Times New Roman" panose="02020603050405020304" pitchFamily="18" charset="0"/>
                <a:cs typeface="Times New Roman" panose="02020603050405020304" pitchFamily="18" charset="0"/>
              </a:rPr>
              <a:t>Regulatory and Legal Difficulties: </a:t>
            </a:r>
            <a:r>
              <a:rPr lang="en-US" dirty="0">
                <a:latin typeface="Times New Roman" panose="02020603050405020304" pitchFamily="18" charset="0"/>
                <a:cs typeface="Times New Roman" panose="02020603050405020304" pitchFamily="18" charset="0"/>
              </a:rPr>
              <a:t>Samsung's operations and market access may be impacted by the different laws and regulations that apply in different areas.</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8</a:t>
            </a:fld>
            <a:endParaRPr lang="en-GB"/>
          </a:p>
        </p:txBody>
      </p:sp>
    </p:spTree>
    <p:extLst>
      <p:ext uri="{BB962C8B-B14F-4D97-AF65-F5344CB8AC3E}">
        <p14:creationId xmlns:p14="http://schemas.microsoft.com/office/powerpoint/2010/main" val="2400163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Political</a:t>
            </a:r>
          </a:p>
          <a:p>
            <a:r>
              <a:rPr lang="en-US" dirty="0">
                <a:latin typeface="Times New Roman" panose="02020603050405020304" pitchFamily="18" charset="0"/>
                <a:cs typeface="Times New Roman" panose="02020603050405020304" pitchFamily="18" charset="0"/>
              </a:rPr>
              <a:t>•Samsung's global operations are influenced by international trade regulations, tariffs, and political stability in major countries.</a:t>
            </a:r>
          </a:p>
          <a:p>
            <a:r>
              <a:rPr lang="en-US" dirty="0">
                <a:latin typeface="Times New Roman" panose="02020603050405020304" pitchFamily="18" charset="0"/>
                <a:cs typeface="Times New Roman" panose="02020603050405020304" pitchFamily="18" charset="0"/>
              </a:rPr>
              <a:t>•Government laws pertaining to cybersecurity, data privacy, and intellectual property protection are important factors to take into account.</a:t>
            </a:r>
          </a:p>
          <a:p>
            <a:r>
              <a:rPr lang="en-US" b="1" dirty="0">
                <a:latin typeface="Times New Roman" panose="02020603050405020304" pitchFamily="18" charset="0"/>
                <a:cs typeface="Times New Roman" panose="02020603050405020304" pitchFamily="18" charset="0"/>
              </a:rPr>
              <a:t>Economic:</a:t>
            </a:r>
          </a:p>
          <a:p>
            <a:r>
              <a:rPr lang="en-US" dirty="0">
                <a:latin typeface="Times New Roman" panose="02020603050405020304" pitchFamily="18" charset="0"/>
                <a:cs typeface="Times New Roman" panose="02020603050405020304" pitchFamily="18" charset="0"/>
              </a:rPr>
              <a:t>•Consumer spending on Samsung products can be influenced by economic variables such as inflation, currency rate fluctuations, and worldwide economic events.</a:t>
            </a:r>
          </a:p>
          <a:p>
            <a:r>
              <a:rPr lang="en-US" dirty="0">
                <a:latin typeface="Times New Roman" panose="02020603050405020304" pitchFamily="18" charset="0"/>
                <a:cs typeface="Times New Roman" panose="02020603050405020304" pitchFamily="18" charset="0"/>
              </a:rPr>
              <a:t>•Recessions and other economic downturns have an effect on the financial performance of the company.</a:t>
            </a:r>
          </a:p>
          <a:p>
            <a:r>
              <a:rPr lang="en-US" b="1" dirty="0">
                <a:latin typeface="Times New Roman" panose="02020603050405020304" pitchFamily="18" charset="0"/>
                <a:cs typeface="Times New Roman" panose="02020603050405020304" pitchFamily="18" charset="0"/>
              </a:rPr>
              <a:t>Social:</a:t>
            </a:r>
          </a:p>
          <a:p>
            <a:r>
              <a:rPr lang="en-US" dirty="0">
                <a:latin typeface="Times New Roman" panose="02020603050405020304" pitchFamily="18" charset="0"/>
                <a:cs typeface="Times New Roman" panose="02020603050405020304" pitchFamily="18" charset="0"/>
              </a:rPr>
              <a:t>•The way that Samsung designs and markets its goods is impacted by shifting consumer tastes and technological usage trends.</a:t>
            </a:r>
          </a:p>
          <a:p>
            <a:r>
              <a:rPr lang="en-US" dirty="0">
                <a:latin typeface="Times New Roman" panose="02020603050405020304" pitchFamily="18" charset="0"/>
                <a:cs typeface="Times New Roman" panose="02020603050405020304" pitchFamily="18" charset="0"/>
              </a:rPr>
              <a:t>•Opportunities for market expansion arise in emerging markets due to population increase and demographic shifts.</a:t>
            </a:r>
          </a:p>
          <a:p>
            <a:r>
              <a:rPr lang="en-US" b="1" dirty="0">
                <a:latin typeface="Times New Roman" panose="02020603050405020304" pitchFamily="18" charset="0"/>
                <a:cs typeface="Times New Roman" panose="02020603050405020304" pitchFamily="18" charset="0"/>
              </a:rPr>
              <a:t>Technological:</a:t>
            </a:r>
          </a:p>
          <a:p>
            <a:r>
              <a:rPr lang="en-US" dirty="0">
                <a:latin typeface="Times New Roman" panose="02020603050405020304" pitchFamily="18" charset="0"/>
                <a:cs typeface="Times New Roman" panose="02020603050405020304" pitchFamily="18" charset="0"/>
              </a:rPr>
              <a:t>•With the speed at which technologies like AI, 5G are developing, Samsung must constantly innovate and modify the products it offers.</a:t>
            </a:r>
          </a:p>
          <a:p>
            <a:r>
              <a:rPr lang="en-US" dirty="0">
                <a:latin typeface="Times New Roman" panose="02020603050405020304" pitchFamily="18" charset="0"/>
                <a:cs typeface="Times New Roman" panose="02020603050405020304" pitchFamily="18" charset="0"/>
              </a:rPr>
              <a:t>•In this cutthroat sector, patent disputes and intellectual property protection are crucial.</a:t>
            </a:r>
          </a:p>
          <a:p>
            <a:r>
              <a:rPr lang="en-US" b="1" dirty="0">
                <a:latin typeface="Times New Roman" panose="02020603050405020304" pitchFamily="18" charset="0"/>
                <a:cs typeface="Times New Roman" panose="02020603050405020304" pitchFamily="18" charset="0"/>
              </a:rPr>
              <a:t>Legal</a:t>
            </a:r>
          </a:p>
          <a:p>
            <a:r>
              <a:rPr lang="en-US" dirty="0">
                <a:latin typeface="Times New Roman" panose="02020603050405020304" pitchFamily="18" charset="0"/>
                <a:cs typeface="Times New Roman" panose="02020603050405020304" pitchFamily="18" charset="0"/>
              </a:rPr>
              <a:t>•Samsung's business activities may be impacted by legal issues pertaining to intellectual property rights, patent disputes, and regulatory compliance.</a:t>
            </a:r>
          </a:p>
          <a:p>
            <a:r>
              <a:rPr lang="en-US" dirty="0">
                <a:latin typeface="Times New Roman" panose="02020603050405020304" pitchFamily="18" charset="0"/>
                <a:cs typeface="Times New Roman" panose="02020603050405020304" pitchFamily="18" charset="0"/>
              </a:rPr>
              <a:t>•The company's finances and reputation may be impacted by legal actions, fines, and penalties pertaining to commercial </a:t>
            </a:r>
            <a:r>
              <a:rPr lang="en-US" dirty="0" err="1">
                <a:latin typeface="Times New Roman" panose="02020603050405020304" pitchFamily="18" charset="0"/>
                <a:cs typeface="Times New Roman" panose="02020603050405020304" pitchFamily="18" charset="0"/>
              </a:rPr>
              <a:t>practises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Combe</a:t>
            </a:r>
            <a:r>
              <a:rPr lang="en-US" dirty="0">
                <a:latin typeface="Times New Roman" panose="02020603050405020304" pitchFamily="18" charset="0"/>
                <a:cs typeface="Times New Roman" panose="02020603050405020304" pitchFamily="18" charset="0"/>
              </a:rPr>
              <a:t>, 2012).</a:t>
            </a:r>
          </a:p>
          <a:p>
            <a:r>
              <a:rPr lang="en-US" b="1" dirty="0">
                <a:latin typeface="Times New Roman" panose="02020603050405020304" pitchFamily="18" charset="0"/>
                <a:cs typeface="Times New Roman" panose="02020603050405020304" pitchFamily="18" charset="0"/>
              </a:rPr>
              <a:t>Environmental:</a:t>
            </a:r>
          </a:p>
          <a:p>
            <a:r>
              <a:rPr lang="en-US" dirty="0">
                <a:latin typeface="Times New Roman" panose="02020603050405020304" pitchFamily="18" charset="0"/>
                <a:cs typeface="Times New Roman" panose="02020603050405020304" pitchFamily="18" charset="0"/>
              </a:rPr>
              <a:t>•Samsung must adjust and make investments in ethical sourcing and production in light of the growing emphasis on sustainability and eco-friendly products.</a:t>
            </a:r>
          </a:p>
          <a:p>
            <a:r>
              <a:rPr lang="en-US" dirty="0">
                <a:latin typeface="Times New Roman" panose="02020603050405020304" pitchFamily="18" charset="0"/>
                <a:cs typeface="Times New Roman" panose="02020603050405020304" pitchFamily="18" charset="0"/>
              </a:rPr>
              <a:t>•Environmental rules have an impact on how products are designed and made.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8702A3-2373-46A6-8C57-D7A3F4EDAC2B}" type="slidenum">
              <a:rPr lang="en-GB" smtClean="0"/>
              <a:t>9</a:t>
            </a:fld>
            <a:endParaRPr lang="en-GB"/>
          </a:p>
        </p:txBody>
      </p:sp>
    </p:spTree>
    <p:extLst>
      <p:ext uri="{BB962C8B-B14F-4D97-AF65-F5344CB8AC3E}">
        <p14:creationId xmlns:p14="http://schemas.microsoft.com/office/powerpoint/2010/main" val="302331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It also communicates with non-governmental organisations, industry associations, and government bodies (Ragsdale, 2021).  Effectively managing these stakeholder relationships is essential to the overall success of the organisation</a:t>
            </a:r>
            <a:r>
              <a:rPr lang="en-US" dirty="0"/>
              <a:t>.</a:t>
            </a:r>
          </a:p>
          <a:p>
            <a:endParaRPr lang="en-GB" dirty="0"/>
          </a:p>
        </p:txBody>
      </p:sp>
      <p:sp>
        <p:nvSpPr>
          <p:cNvPr id="4" name="Slide Number Placeholder 3"/>
          <p:cNvSpPr>
            <a:spLocks noGrp="1"/>
          </p:cNvSpPr>
          <p:nvPr>
            <p:ph type="sldNum" sz="quarter" idx="10"/>
          </p:nvPr>
        </p:nvSpPr>
        <p:spPr/>
        <p:txBody>
          <a:bodyPr/>
          <a:lstStyle/>
          <a:p>
            <a:fld id="{378702A3-2373-46A6-8C57-D7A3F4EDAC2B}" type="slidenum">
              <a:rPr lang="en-GB" smtClean="0"/>
              <a:t>10</a:t>
            </a:fld>
            <a:endParaRPr lang="en-GB"/>
          </a:p>
        </p:txBody>
      </p:sp>
    </p:spTree>
    <p:extLst>
      <p:ext uri="{BB962C8B-B14F-4D97-AF65-F5344CB8AC3E}">
        <p14:creationId xmlns:p14="http://schemas.microsoft.com/office/powerpoint/2010/main" val="1928572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latin typeface="Times New Roman" panose="02020603050405020304" pitchFamily="18" charset="0"/>
                <a:cs typeface="Times New Roman" panose="02020603050405020304" pitchFamily="18" charset="0"/>
              </a:rPr>
              <a:t>To sum up, To be competitive and meet its ethical and corporate social responsibility obligations of Samsung, it must take use of its advantages and strengths when resolving its disadvantages. In a rapidly changing global technology era, innovation and adaptation are essential to its long-term success.</a:t>
            </a:r>
          </a:p>
          <a:p>
            <a:endParaRPr lang="en-US"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378702A3-2373-46A6-8C57-D7A3F4EDAC2B}" type="slidenum">
              <a:rPr lang="en-GB" smtClean="0"/>
              <a:t>11</a:t>
            </a:fld>
            <a:endParaRPr lang="en-GB"/>
          </a:p>
        </p:txBody>
      </p:sp>
    </p:spTree>
    <p:extLst>
      <p:ext uri="{BB962C8B-B14F-4D97-AF65-F5344CB8AC3E}">
        <p14:creationId xmlns:p14="http://schemas.microsoft.com/office/powerpoint/2010/main" val="4136056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Samsung's plans and decisions are significantly shaped by its internal and external environment of the corporation. The company is well-known for its brand and provides a wide range of products to its customer, but it also faces a number of difficulties and also competition. Samsung makes an attempt to address societal and environmental issues while pursuing its economic objectives and that is seen by its dedication to ethical considerations and CSR programmes. In the rapid changing global technology scene, Samsung's success will depend on its ability to adapt and innovate in every stage.</a:t>
            </a:r>
          </a:p>
          <a:p>
            <a:endParaRPr lang="en-GB" dirty="0"/>
          </a:p>
        </p:txBody>
      </p:sp>
      <p:sp>
        <p:nvSpPr>
          <p:cNvPr id="4" name="Slide Number Placeholder 3"/>
          <p:cNvSpPr>
            <a:spLocks noGrp="1"/>
          </p:cNvSpPr>
          <p:nvPr>
            <p:ph type="sldNum" sz="quarter" idx="10"/>
          </p:nvPr>
        </p:nvSpPr>
        <p:spPr/>
        <p:txBody>
          <a:bodyPr/>
          <a:lstStyle/>
          <a:p>
            <a:fld id="{378702A3-2373-46A6-8C57-D7A3F4EDAC2B}" type="slidenum">
              <a:rPr lang="en-GB" smtClean="0"/>
              <a:t>12</a:t>
            </a:fld>
            <a:endParaRPr lang="en-GB"/>
          </a:p>
        </p:txBody>
      </p:sp>
    </p:spTree>
    <p:extLst>
      <p:ext uri="{BB962C8B-B14F-4D97-AF65-F5344CB8AC3E}">
        <p14:creationId xmlns:p14="http://schemas.microsoft.com/office/powerpoint/2010/main" val="2759750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3043" y="1359636"/>
            <a:ext cx="8596668" cy="1320800"/>
          </a:xfrm>
        </p:spPr>
        <p:txBody>
          <a:bodyPr>
            <a:normAutofit fontScale="90000"/>
          </a:bodyPr>
          <a:lstStyle/>
          <a:p>
            <a:r>
              <a:rPr lang="en-US" sz="4000" dirty="0">
                <a:latin typeface="Times New Roman" panose="02020603050405020304" pitchFamily="18" charset="0"/>
                <a:cs typeface="Times New Roman" panose="02020603050405020304" pitchFamily="18" charset="0"/>
              </a:rPr>
              <a:t>Welcome To The Presentation</a:t>
            </a:r>
            <a:br>
              <a:rPr lang="ro-RO" sz="4000" dirty="0">
                <a:latin typeface="Times New Roman" panose="02020603050405020304" pitchFamily="18" charset="0"/>
                <a:cs typeface="Times New Roman" panose="02020603050405020304" pitchFamily="18" charset="0"/>
              </a:rPr>
            </a:br>
            <a:br>
              <a:rPr lang="ro-RO" sz="4000" dirty="0">
                <a:latin typeface="Times New Roman" panose="02020603050405020304" pitchFamily="18" charset="0"/>
                <a:cs typeface="Times New Roman" panose="02020603050405020304" pitchFamily="18" charset="0"/>
              </a:rPr>
            </a:br>
            <a:br>
              <a:rPr lang="ro-RO" sz="4000" dirty="0">
                <a:latin typeface="Times New Roman" panose="02020603050405020304" pitchFamily="18" charset="0"/>
                <a:cs typeface="Times New Roman" panose="02020603050405020304" pitchFamily="18" charset="0"/>
              </a:rPr>
            </a:br>
            <a:r>
              <a:rPr lang="ro-RO" sz="4000" dirty="0">
                <a:latin typeface="Times New Roman" panose="02020603050405020304" pitchFamily="18" charset="0"/>
                <a:cs typeface="Times New Roman" panose="02020603050405020304" pitchFamily="18" charset="0"/>
              </a:rPr>
              <a:t>Group members</a:t>
            </a:r>
            <a:br>
              <a:rPr lang="ro-RO" sz="4000" dirty="0">
                <a:latin typeface="Times New Roman" panose="02020603050405020304" pitchFamily="18" charset="0"/>
                <a:cs typeface="Times New Roman" panose="02020603050405020304" pitchFamily="18" charset="0"/>
              </a:rPr>
            </a:br>
            <a:r>
              <a:rPr lang="ro-RO" sz="2800" dirty="0">
                <a:latin typeface="Times New Roman" panose="02020603050405020304" pitchFamily="18" charset="0"/>
                <a:cs typeface="Times New Roman" panose="02020603050405020304" pitchFamily="18" charset="0"/>
              </a:rPr>
              <a:t>Alex Perca 2020362</a:t>
            </a:r>
            <a:br>
              <a:rPr lang="ro-RO" sz="2800" dirty="0">
                <a:latin typeface="Times New Roman" panose="02020603050405020304" pitchFamily="18" charset="0"/>
                <a:cs typeface="Times New Roman" panose="02020603050405020304" pitchFamily="18" charset="0"/>
              </a:rPr>
            </a:br>
            <a:r>
              <a:rPr lang="ro-RO" sz="2800" dirty="0">
                <a:latin typeface="Times New Roman" panose="02020603050405020304" pitchFamily="18" charset="0"/>
                <a:cs typeface="Times New Roman" panose="02020603050405020304" pitchFamily="18" charset="0"/>
              </a:rPr>
              <a:t>Clara </a:t>
            </a:r>
            <a:r>
              <a:rPr lang="ro-RO" sz="2800">
                <a:latin typeface="Times New Roman" panose="02020603050405020304" pitchFamily="18" charset="0"/>
                <a:cs typeface="Times New Roman" panose="02020603050405020304" pitchFamily="18" charset="0"/>
              </a:rPr>
              <a:t>Perca 2213590</a:t>
            </a:r>
            <a:br>
              <a:rPr lang="ro-RO" sz="2800">
                <a:latin typeface="Times New Roman" panose="02020603050405020304" pitchFamily="18" charset="0"/>
                <a:cs typeface="Times New Roman" panose="02020603050405020304" pitchFamily="18" charset="0"/>
              </a:rPr>
            </a:br>
            <a:r>
              <a:rPr lang="ro-RO" sz="2800">
                <a:latin typeface="Times New Roman" panose="02020603050405020304" pitchFamily="18" charset="0"/>
                <a:cs typeface="Times New Roman" panose="02020603050405020304" pitchFamily="18" charset="0"/>
              </a:rPr>
              <a:t>Paula Emanuela Carlan 2213834</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577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602238"/>
            <a:ext cx="7766936" cy="1646302"/>
          </a:xfrm>
        </p:spPr>
        <p:txBody>
          <a:bodyPr/>
          <a:lstStyle/>
          <a:p>
            <a:pPr algn="just"/>
            <a:r>
              <a:rPr lang="en-GB" sz="3200" dirty="0">
                <a:latin typeface="Times New Roman" panose="02020603050405020304" pitchFamily="18" charset="0"/>
                <a:cs typeface="Times New Roman" panose="02020603050405020304" pitchFamily="18" charset="0"/>
              </a:rPr>
              <a:t>Overview of Samsung:</a:t>
            </a:r>
          </a:p>
        </p:txBody>
      </p:sp>
      <p:sp>
        <p:nvSpPr>
          <p:cNvPr id="3" name="Subtitle 2"/>
          <p:cNvSpPr>
            <a:spLocks noGrp="1"/>
          </p:cNvSpPr>
          <p:nvPr>
            <p:ph type="subTitle" idx="1"/>
          </p:nvPr>
        </p:nvSpPr>
        <p:spPr>
          <a:xfrm>
            <a:off x="1507067" y="2557671"/>
            <a:ext cx="7766936" cy="2590062"/>
          </a:xfrm>
        </p:spPr>
        <p:txBody>
          <a:bodyPr>
            <a:normAutofit/>
          </a:bodyPr>
          <a:lstStyle/>
          <a:p>
            <a:pPr algn="just"/>
            <a:r>
              <a:rPr lang="en-GB" sz="2000" dirty="0">
                <a:latin typeface="Times New Roman" panose="02020603050405020304" pitchFamily="18" charset="0"/>
                <a:cs typeface="Times New Roman" panose="02020603050405020304" pitchFamily="18" charset="0"/>
              </a:rPr>
              <a:t>Samsung is a multinational company based on South Korea. In 1938 Lee Byung-chul started this company. Since the founding Samsung, the business has developed into one of the biggest electronics and technology giant corporations in the world wide. </a:t>
            </a:r>
          </a:p>
        </p:txBody>
      </p:sp>
    </p:spTree>
    <p:extLst>
      <p:ext uri="{BB962C8B-B14F-4D97-AF65-F5344CB8AC3E}">
        <p14:creationId xmlns:p14="http://schemas.microsoft.com/office/powerpoint/2010/main" val="185410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Organizational Structure, Size, and Functions: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000" b="1" dirty="0">
                <a:latin typeface="Times New Roman" panose="02020603050405020304" pitchFamily="18" charset="0"/>
                <a:cs typeface="Times New Roman" panose="02020603050405020304" pitchFamily="18" charset="0"/>
              </a:rPr>
              <a:t>Organizational Structure:</a:t>
            </a:r>
          </a:p>
          <a:p>
            <a:pPr marL="0" indent="0">
              <a:buNone/>
            </a:pPr>
            <a:r>
              <a:rPr lang="en-GB" sz="2000" dirty="0">
                <a:latin typeface="Times New Roman" panose="02020603050405020304" pitchFamily="18" charset="0"/>
                <a:cs typeface="Times New Roman" panose="02020603050405020304" pitchFamily="18" charset="0"/>
              </a:rPr>
              <a:t>The structure is based on multi-divisional along with hierarchical structure. Each division is responsible for specific organizational functions. This structure has been established to effectively oversee the diverse array of products and services offered by the corporation. Samsung's organizational structured is as follows. </a:t>
            </a:r>
          </a:p>
          <a:p>
            <a:r>
              <a:rPr lang="en-US" sz="2000" dirty="0">
                <a:latin typeface="Times New Roman" panose="02020603050405020304" pitchFamily="18" charset="0"/>
                <a:cs typeface="Times New Roman" panose="02020603050405020304" pitchFamily="18" charset="0"/>
              </a:rPr>
              <a:t>CEO and Chairman</a:t>
            </a:r>
          </a:p>
          <a:p>
            <a:r>
              <a:rPr lang="en-US" sz="2000" dirty="0">
                <a:latin typeface="Times New Roman" panose="02020603050405020304" pitchFamily="18" charset="0"/>
                <a:cs typeface="Times New Roman" panose="02020603050405020304" pitchFamily="18" charset="0"/>
              </a:rPr>
              <a:t>Business Divisions</a:t>
            </a:r>
          </a:p>
          <a:p>
            <a:r>
              <a:rPr lang="en-US" sz="2000" dirty="0">
                <a:latin typeface="Times New Roman" panose="02020603050405020304" pitchFamily="18" charset="0"/>
                <a:cs typeface="Times New Roman" panose="02020603050405020304" pitchFamily="18" charset="0"/>
              </a:rPr>
              <a:t>Subsidiaries and Affiliates</a:t>
            </a:r>
          </a:p>
          <a:p>
            <a:r>
              <a:rPr lang="en-US" sz="2000" dirty="0">
                <a:latin typeface="Times New Roman" panose="02020603050405020304" pitchFamily="18" charset="0"/>
                <a:cs typeface="Times New Roman" panose="02020603050405020304" pitchFamily="18" charset="0"/>
              </a:rPr>
              <a:t>Support Functions: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7935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2015"/>
            <a:ext cx="8596668" cy="1320800"/>
          </a:xfrm>
        </p:spPr>
        <p:txBody>
          <a:bodyPr>
            <a:noAutofit/>
          </a:bodyPr>
          <a:lstStyle/>
          <a:p>
            <a:r>
              <a:rPr lang="en-GB" dirty="0">
                <a:latin typeface="Times New Roman" panose="02020603050405020304" pitchFamily="18" charset="0"/>
                <a:cs typeface="Times New Roman" panose="02020603050405020304" pitchFamily="18" charset="0"/>
              </a:rPr>
              <a:t>Size:</a:t>
            </a:r>
            <a:br>
              <a:rPr lang="en-GB" sz="2400" dirty="0"/>
            </a:br>
            <a:endParaRPr lang="en-GB" sz="2400" dirty="0"/>
          </a:p>
        </p:txBody>
      </p:sp>
      <p:sp>
        <p:nvSpPr>
          <p:cNvPr id="3" name="Content Placeholder 2"/>
          <p:cNvSpPr>
            <a:spLocks noGrp="1"/>
          </p:cNvSpPr>
          <p:nvPr>
            <p:ph idx="1"/>
          </p:nvPr>
        </p:nvSpPr>
        <p:spPr/>
        <p:txBody>
          <a:bodyPr/>
          <a:lstStyle/>
          <a:p>
            <a:pPr marL="0" indent="0">
              <a:buNone/>
            </a:pPr>
            <a:r>
              <a:rPr lang="en-GB" sz="2000" dirty="0">
                <a:latin typeface="Times New Roman" panose="02020603050405020304" pitchFamily="18" charset="0"/>
                <a:cs typeface="Times New Roman" panose="02020603050405020304" pitchFamily="18" charset="0"/>
              </a:rPr>
              <a:t>Samsung stands among the biggest and most significant corporations globally. Its magnitude is shown in multiple dimensions</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Global Workforce</a:t>
            </a:r>
          </a:p>
          <a:p>
            <a:r>
              <a:rPr lang="en-US" sz="2000" dirty="0">
                <a:latin typeface="Times New Roman" panose="02020603050405020304" pitchFamily="18" charset="0"/>
                <a:cs typeface="Times New Roman" panose="02020603050405020304" pitchFamily="18" charset="0"/>
              </a:rPr>
              <a:t>Revenue:</a:t>
            </a:r>
          </a:p>
          <a:p>
            <a:r>
              <a:rPr lang="en-US" sz="2000" dirty="0">
                <a:latin typeface="Times New Roman" panose="02020603050405020304" pitchFamily="18" charset="0"/>
                <a:cs typeface="Times New Roman" panose="02020603050405020304" pitchFamily="18" charset="0"/>
              </a:rPr>
              <a:t>Market Capitalization</a:t>
            </a:r>
          </a:p>
          <a:p>
            <a:endParaRPr lang="en-GB" dirty="0"/>
          </a:p>
        </p:txBody>
      </p:sp>
    </p:spTree>
    <p:extLst>
      <p:ext uri="{BB962C8B-B14F-4D97-AF65-F5344CB8AC3E}">
        <p14:creationId xmlns:p14="http://schemas.microsoft.com/office/powerpoint/2010/main" val="42729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Functions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Samsung performs a variety of roles that cover a broad spectrum of tasks:</a:t>
            </a:r>
          </a:p>
          <a:p>
            <a:r>
              <a:rPr lang="en-US" sz="2000" dirty="0">
                <a:latin typeface="Times New Roman" panose="02020603050405020304" pitchFamily="18" charset="0"/>
                <a:cs typeface="Times New Roman" panose="02020603050405020304" pitchFamily="18" charset="0"/>
              </a:rPr>
              <a:t>Research and Development</a:t>
            </a:r>
          </a:p>
          <a:p>
            <a:r>
              <a:rPr lang="en-US" sz="2000" dirty="0">
                <a:latin typeface="Times New Roman" panose="02020603050405020304" pitchFamily="18" charset="0"/>
                <a:cs typeface="Times New Roman" panose="02020603050405020304" pitchFamily="18" charset="0"/>
              </a:rPr>
              <a:t>Production</a:t>
            </a:r>
          </a:p>
          <a:p>
            <a:r>
              <a:rPr lang="en-US" sz="2000" dirty="0">
                <a:latin typeface="Times New Roman" panose="02020603050405020304" pitchFamily="18" charset="0"/>
                <a:cs typeface="Times New Roman" panose="02020603050405020304" pitchFamily="18" charset="0"/>
              </a:rPr>
              <a:t>Marketing And sales</a:t>
            </a:r>
          </a:p>
          <a:p>
            <a:r>
              <a:rPr lang="en-US" sz="2000" dirty="0">
                <a:latin typeface="Times New Roman" panose="02020603050405020304" pitchFamily="18" charset="0"/>
                <a:cs typeface="Times New Roman" panose="02020603050405020304" pitchFamily="18" charset="0"/>
              </a:rPr>
              <a:t>Supply chain Management</a:t>
            </a:r>
          </a:p>
          <a:p>
            <a:r>
              <a:rPr lang="en-US" sz="2000" dirty="0">
                <a:latin typeface="Times New Roman" panose="02020603050405020304" pitchFamily="18" charset="0"/>
                <a:cs typeface="Times New Roman" panose="02020603050405020304" pitchFamily="18" charset="0"/>
              </a:rPr>
              <a:t>Innovation</a:t>
            </a:r>
          </a:p>
          <a:p>
            <a:r>
              <a:rPr lang="en-US" sz="2000" dirty="0">
                <a:latin typeface="Times New Roman" panose="02020603050405020304" pitchFamily="18" charset="0"/>
                <a:cs typeface="Times New Roman" panose="02020603050405020304" pitchFamily="18" charset="0"/>
              </a:rPr>
              <a:t>Corporate governance</a:t>
            </a:r>
          </a:p>
          <a:p>
            <a:r>
              <a:rPr lang="en-US" sz="2000" dirty="0">
                <a:latin typeface="Times New Roman" panose="02020603050405020304" pitchFamily="18" charset="0"/>
                <a:cs typeface="Times New Roman" panose="02020603050405020304" pitchFamily="18" charset="0"/>
              </a:rPr>
              <a:t>Diversifications</a:t>
            </a:r>
          </a:p>
        </p:txBody>
      </p:sp>
    </p:spTree>
    <p:extLst>
      <p:ext uri="{BB962C8B-B14F-4D97-AF65-F5344CB8AC3E}">
        <p14:creationId xmlns:p14="http://schemas.microsoft.com/office/powerpoint/2010/main" val="1449100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Internal and External Environment of Samsung:</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Samsung works in a dynamic environment that is impacted by both outside and internal environment. Understanding these environment is important for the strategic decision-making and sustained prosperity of the organisation. Let's examine Samsung's internal and exterior environments below.</a:t>
            </a:r>
          </a:p>
          <a:p>
            <a:pPr marL="0" indent="0">
              <a:buNone/>
            </a:pPr>
            <a:r>
              <a:rPr lang="en-GB" sz="2000" b="1" dirty="0">
                <a:latin typeface="Times New Roman" panose="02020603050405020304" pitchFamily="18" charset="0"/>
                <a:cs typeface="Times New Roman" panose="02020603050405020304" pitchFamily="18" charset="0"/>
              </a:rPr>
              <a:t>Internal Environment:</a:t>
            </a:r>
          </a:p>
          <a:p>
            <a:pPr marL="0" indent="0">
              <a:buNone/>
            </a:pPr>
            <a:r>
              <a:rPr lang="en-GB" sz="2000" dirty="0">
                <a:latin typeface="Times New Roman" panose="02020603050405020304" pitchFamily="18" charset="0"/>
                <a:cs typeface="Times New Roman" panose="02020603050405020304" pitchFamily="18" charset="0"/>
              </a:rPr>
              <a:t>Strengths:</a:t>
            </a:r>
          </a:p>
          <a:p>
            <a:r>
              <a:rPr lang="en-GB" sz="2000" dirty="0">
                <a:latin typeface="Times New Roman" panose="02020603050405020304" pitchFamily="18" charset="0"/>
                <a:cs typeface="Times New Roman" panose="02020603050405020304" pitchFamily="18" charset="0"/>
              </a:rPr>
              <a:t>Diversified product portfolio</a:t>
            </a:r>
          </a:p>
          <a:p>
            <a:r>
              <a:rPr lang="en-US" sz="2000" dirty="0">
                <a:latin typeface="Times New Roman" panose="02020603050405020304" pitchFamily="18" charset="0"/>
                <a:cs typeface="Times New Roman" panose="02020603050405020304" pitchFamily="18" charset="0"/>
              </a:rPr>
              <a:t>Strong Brand Reputation</a:t>
            </a:r>
          </a:p>
          <a:p>
            <a:r>
              <a:rPr lang="en-US" sz="2000" dirty="0">
                <a:latin typeface="Times New Roman" panose="02020603050405020304" pitchFamily="18" charset="0"/>
                <a:cs typeface="Times New Roman" panose="02020603050405020304" pitchFamily="18" charset="0"/>
              </a:rPr>
              <a:t>Research and Development</a:t>
            </a:r>
          </a:p>
          <a:p>
            <a:r>
              <a:rPr lang="en-US" sz="2000" dirty="0">
                <a:latin typeface="Times New Roman" panose="02020603050405020304" pitchFamily="18" charset="0"/>
                <a:cs typeface="Times New Roman" panose="02020603050405020304" pitchFamily="18" charset="0"/>
              </a:rPr>
              <a:t>Vertical Integration</a:t>
            </a:r>
          </a:p>
          <a:p>
            <a:endParaRPr lang="en-GB" b="1" dirty="0"/>
          </a:p>
          <a:p>
            <a:endParaRPr lang="en-GB" dirty="0"/>
          </a:p>
        </p:txBody>
      </p:sp>
    </p:spTree>
    <p:extLst>
      <p:ext uri="{BB962C8B-B14F-4D97-AF65-F5344CB8AC3E}">
        <p14:creationId xmlns:p14="http://schemas.microsoft.com/office/powerpoint/2010/main" val="2696261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Weakness And Opportunities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5596" y="2178174"/>
            <a:ext cx="8596668" cy="3880773"/>
          </a:xfrm>
        </p:spPr>
        <p:txBody>
          <a:bodyPr>
            <a:noAutofit/>
          </a:bodyPr>
          <a:lstStyle/>
          <a:p>
            <a:pPr marL="0" indent="0">
              <a:buNone/>
            </a:pPr>
            <a:r>
              <a:rPr lang="en-US" sz="2000" b="1" dirty="0">
                <a:latin typeface="Times New Roman" panose="02020603050405020304" pitchFamily="18" charset="0"/>
                <a:cs typeface="Times New Roman" panose="02020603050405020304" pitchFamily="18" charset="0"/>
              </a:rPr>
              <a:t>Weakness</a:t>
            </a:r>
          </a:p>
          <a:p>
            <a:r>
              <a:rPr lang="en-US" sz="2000" dirty="0">
                <a:latin typeface="Times New Roman" panose="02020603050405020304" pitchFamily="18" charset="0"/>
                <a:cs typeface="Times New Roman" panose="02020603050405020304" pitchFamily="18" charset="0"/>
              </a:rPr>
              <a:t>Competition is Tough</a:t>
            </a:r>
          </a:p>
          <a:p>
            <a:r>
              <a:rPr lang="en-US" sz="2000" dirty="0">
                <a:latin typeface="Times New Roman" panose="02020603050405020304" pitchFamily="18" charset="0"/>
                <a:cs typeface="Times New Roman" panose="02020603050405020304" pitchFamily="18" charset="0"/>
              </a:rPr>
              <a:t>Market Dependency</a:t>
            </a:r>
          </a:p>
          <a:p>
            <a:r>
              <a:rPr lang="en-US" sz="2000" dirty="0">
                <a:latin typeface="Times New Roman" panose="02020603050405020304" pitchFamily="18" charset="0"/>
                <a:cs typeface="Times New Roman" panose="02020603050405020304" pitchFamily="18" charset="0"/>
              </a:rPr>
              <a:t>Product Problems</a:t>
            </a:r>
          </a:p>
          <a:p>
            <a:pPr marL="0" indent="0">
              <a:buNone/>
            </a:pPr>
            <a:r>
              <a:rPr lang="en-US" sz="2000" b="1" dirty="0">
                <a:latin typeface="Times New Roman" panose="02020603050405020304" pitchFamily="18" charset="0"/>
                <a:cs typeface="Times New Roman" panose="02020603050405020304" pitchFamily="18" charset="0"/>
              </a:rPr>
              <a:t>Opportunities</a:t>
            </a:r>
          </a:p>
          <a:p>
            <a:r>
              <a:rPr lang="en-US" sz="2000" dirty="0">
                <a:latin typeface="Times New Roman" panose="02020603050405020304" pitchFamily="18" charset="0"/>
                <a:cs typeface="Times New Roman" panose="02020603050405020304" pitchFamily="18" charset="0"/>
              </a:rPr>
              <a:t>Emerging Market</a:t>
            </a:r>
          </a:p>
          <a:p>
            <a:r>
              <a:rPr lang="en-GB" sz="2000" dirty="0">
                <a:solidFill>
                  <a:schemeClr val="tx1"/>
                </a:solidFill>
                <a:latin typeface="Times New Roman" panose="02020603050405020304" pitchFamily="18" charset="0"/>
                <a:cs typeface="Times New Roman" panose="02020603050405020304" pitchFamily="18" charset="0"/>
              </a:rPr>
              <a:t>Semiconductor Demand</a:t>
            </a:r>
          </a:p>
          <a:p>
            <a:r>
              <a:rPr lang="en-GB" sz="2000" dirty="0">
                <a:solidFill>
                  <a:schemeClr val="tx1"/>
                </a:solidFill>
                <a:latin typeface="Times New Roman" panose="02020603050405020304" pitchFamily="18" charset="0"/>
                <a:cs typeface="Times New Roman" panose="02020603050405020304" pitchFamily="18" charset="0"/>
              </a:rPr>
              <a:t>Advances in 5G and AI</a:t>
            </a:r>
          </a:p>
          <a:p>
            <a:r>
              <a:rPr lang="en-GB" sz="2000" dirty="0">
                <a:solidFill>
                  <a:schemeClr val="tx1"/>
                </a:solidFill>
                <a:latin typeface="Times New Roman" panose="02020603050405020304" pitchFamily="18" charset="0"/>
                <a:cs typeface="Times New Roman" panose="02020603050405020304" pitchFamily="18" charset="0"/>
              </a:rPr>
              <a:t>Sustainability</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5732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Threats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Tough Competition</a:t>
            </a:r>
          </a:p>
          <a:p>
            <a:r>
              <a:rPr lang="en-US" sz="2000" dirty="0">
                <a:latin typeface="Times New Roman" panose="02020603050405020304" pitchFamily="18" charset="0"/>
                <a:cs typeface="Times New Roman" panose="02020603050405020304" pitchFamily="18" charset="0"/>
              </a:rPr>
              <a:t>Economic fluctuations</a:t>
            </a:r>
          </a:p>
          <a:p>
            <a:r>
              <a:rPr lang="en-US" sz="2000" dirty="0">
                <a:latin typeface="Times New Roman" panose="02020603050405020304" pitchFamily="18" charset="0"/>
                <a:cs typeface="Times New Roman" panose="02020603050405020304" pitchFamily="18" charset="0"/>
              </a:rPr>
              <a:t>Supply Chain Disruptions</a:t>
            </a:r>
          </a:p>
          <a:p>
            <a:r>
              <a:rPr lang="en-US" sz="2000" dirty="0">
                <a:latin typeface="Times New Roman" panose="02020603050405020304" pitchFamily="18" charset="0"/>
                <a:cs typeface="Times New Roman" panose="02020603050405020304" pitchFamily="18" charset="0"/>
              </a:rPr>
              <a:t>Regulatory and Legal Difficulties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1151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External Environment (PESTLE Analysis):</a:t>
            </a:r>
          </a:p>
        </p:txBody>
      </p:sp>
      <p:sp>
        <p:nvSpPr>
          <p:cNvPr id="3" name="Content Placeholder 2"/>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Political</a:t>
            </a:r>
          </a:p>
          <a:p>
            <a:r>
              <a:rPr lang="en-US" sz="2000" dirty="0">
                <a:latin typeface="Times New Roman" panose="02020603050405020304" pitchFamily="18" charset="0"/>
                <a:cs typeface="Times New Roman" panose="02020603050405020304" pitchFamily="18" charset="0"/>
              </a:rPr>
              <a:t>Economic</a:t>
            </a:r>
          </a:p>
          <a:p>
            <a:r>
              <a:rPr lang="en-US" sz="2000" dirty="0">
                <a:latin typeface="Times New Roman" panose="02020603050405020304" pitchFamily="18" charset="0"/>
                <a:cs typeface="Times New Roman" panose="02020603050405020304" pitchFamily="18" charset="0"/>
              </a:rPr>
              <a:t>Social</a:t>
            </a:r>
          </a:p>
          <a:p>
            <a:r>
              <a:rPr lang="en-US" sz="2000" dirty="0">
                <a:latin typeface="Times New Roman" panose="02020603050405020304" pitchFamily="18" charset="0"/>
                <a:cs typeface="Times New Roman" panose="02020603050405020304" pitchFamily="18" charset="0"/>
              </a:rPr>
              <a:t>Technological</a:t>
            </a:r>
          </a:p>
          <a:p>
            <a:r>
              <a:rPr lang="en-US" sz="2000" dirty="0">
                <a:latin typeface="Times New Roman" panose="02020603050405020304" pitchFamily="18" charset="0"/>
                <a:cs typeface="Times New Roman" panose="02020603050405020304" pitchFamily="18" charset="0"/>
              </a:rPr>
              <a:t>Legal </a:t>
            </a:r>
          </a:p>
          <a:p>
            <a:r>
              <a:rPr lang="en-US" sz="2000" dirty="0">
                <a:latin typeface="Times New Roman" panose="02020603050405020304" pitchFamily="18" charset="0"/>
                <a:cs typeface="Times New Roman" panose="02020603050405020304" pitchFamily="18" charset="0"/>
              </a:rPr>
              <a:t>Environment</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5514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Company Stakeholders:</a:t>
            </a:r>
            <a:br>
              <a:rPr lang="en-GB" dirty="0"/>
            </a:br>
            <a:endParaRPr lang="en-GB" dirty="0"/>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Customers, staff members, shareholders, suppliers, and the areas in which Samsung works are all considered stakeholders</a:t>
            </a:r>
            <a:endParaRPr lang="en-GB" dirty="0"/>
          </a:p>
        </p:txBody>
      </p:sp>
    </p:spTree>
    <p:extLst>
      <p:ext uri="{BB962C8B-B14F-4D97-AF65-F5344CB8AC3E}">
        <p14:creationId xmlns:p14="http://schemas.microsoft.com/office/powerpoint/2010/main" val="3516740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Ethical Considerations and CSR Initiatives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Samsung is putting more and more emphasis on CSR (corporate social responsibility) programmes and ethical issues. The business is striving to lessen its carbon impact, encourage ethical material procurement, and assist with a number of social and community projects. This covers initiatives for community development, healthcare, and education in the areas where Samsung has operations (Jane, 2019).</a:t>
            </a:r>
          </a:p>
          <a:p>
            <a:endParaRPr lang="en-GB" dirty="0"/>
          </a:p>
        </p:txBody>
      </p:sp>
    </p:spTree>
    <p:extLst>
      <p:ext uri="{BB962C8B-B14F-4D97-AF65-F5344CB8AC3E}">
        <p14:creationId xmlns:p14="http://schemas.microsoft.com/office/powerpoint/2010/main" val="1924110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br>
              <a:rPr lang="en-GB" dirty="0"/>
            </a:br>
            <a:endParaRPr lang="en-GB" dirty="0"/>
          </a:p>
        </p:txBody>
      </p:sp>
      <p:sp>
        <p:nvSpPr>
          <p:cNvPr id="3" name="Content Placeholder 2"/>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Samsung's plans and decisions are significantly shaped by its internal and external environment of the corporation. The company is well-known for its brand and provides a wide range of products to its customer, but it also faces a number of difficulties and also competition.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6158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Alt, R. and Zimmermann, H.D., 2017. Preface: introduction to special section–business models. Electronic markets, 11(1), pp.3-9.</a:t>
            </a:r>
          </a:p>
          <a:p>
            <a:r>
              <a:rPr lang="en-US" dirty="0" err="1">
                <a:latin typeface="Times New Roman" panose="02020603050405020304" pitchFamily="18" charset="0"/>
                <a:cs typeface="Times New Roman" panose="02020603050405020304" pitchFamily="18" charset="0"/>
              </a:rPr>
              <a:t>Combe</a:t>
            </a:r>
            <a:r>
              <a:rPr lang="en-US" dirty="0">
                <a:latin typeface="Times New Roman" panose="02020603050405020304" pitchFamily="18" charset="0"/>
                <a:cs typeface="Times New Roman" panose="02020603050405020304" pitchFamily="18" charset="0"/>
              </a:rPr>
              <a:t>, C., 2012. Introduction to E-business. Routledge.</a:t>
            </a:r>
          </a:p>
          <a:p>
            <a:r>
              <a:rPr lang="en-US" dirty="0">
                <a:latin typeface="Times New Roman" panose="02020603050405020304" pitchFamily="18" charset="0"/>
                <a:cs typeface="Times New Roman" panose="02020603050405020304" pitchFamily="18" charset="0"/>
              </a:rPr>
              <a:t>Ferrell, O.C., </a:t>
            </a:r>
            <a:r>
              <a:rPr lang="en-US" dirty="0" err="1">
                <a:latin typeface="Times New Roman" panose="02020603050405020304" pitchFamily="18" charset="0"/>
                <a:cs typeface="Times New Roman" panose="02020603050405020304" pitchFamily="18" charset="0"/>
              </a:rPr>
              <a:t>Hirt</a:t>
            </a:r>
            <a:r>
              <a:rPr lang="en-US" dirty="0">
                <a:latin typeface="Times New Roman" panose="02020603050405020304" pitchFamily="18" charset="0"/>
                <a:cs typeface="Times New Roman" panose="02020603050405020304" pitchFamily="18" charset="0"/>
              </a:rPr>
              <a:t>, G.A. and Ferrell, L., 2019. M: Business. McGraw-Hill.</a:t>
            </a:r>
          </a:p>
          <a:p>
            <a:r>
              <a:rPr lang="en-US" dirty="0">
                <a:latin typeface="Times New Roman" panose="02020603050405020304" pitchFamily="18" charset="0"/>
                <a:cs typeface="Times New Roman" panose="02020603050405020304" pitchFamily="18" charset="0"/>
              </a:rPr>
              <a:t>Fritsch, M., 2018. How does new business formation affect regional development? Introduction to the special issue. Small Business Economics, 30, pp.1-14.</a:t>
            </a:r>
          </a:p>
          <a:p>
            <a:r>
              <a:rPr lang="en-US" dirty="0">
                <a:latin typeface="Times New Roman" panose="02020603050405020304" pitchFamily="18" charset="0"/>
                <a:cs typeface="Times New Roman" panose="02020603050405020304" pitchFamily="18" charset="0"/>
              </a:rPr>
              <a:t>Gibson, R., 2016. Intercultural Business Communication: An Introduction to the Theory and Practice of Intercultural Business Communication for Teachers, Language Trainers, and Business People. Oxford University Press.</a:t>
            </a:r>
          </a:p>
          <a:p>
            <a:r>
              <a:rPr lang="en-US" dirty="0">
                <a:latin typeface="Times New Roman" panose="02020603050405020304" pitchFamily="18" charset="0"/>
                <a:cs typeface="Times New Roman" panose="02020603050405020304" pitchFamily="18" charset="0"/>
              </a:rPr>
              <a:t>Jane, B., 2019. Business in Context: An Introduction to Business an its Environment. Cengage Learning, Inc.</a:t>
            </a:r>
          </a:p>
          <a:p>
            <a:r>
              <a:rPr lang="en-US" dirty="0">
                <a:latin typeface="Times New Roman" panose="02020603050405020304" pitchFamily="18" charset="0"/>
                <a:cs typeface="Times New Roman" panose="02020603050405020304" pitchFamily="18" charset="0"/>
              </a:rPr>
              <a:t>Ragsdale, C., 2021. Spreadsheet modeling and decision analysis: a practical introduction to business analytics. Cengage Learning.</a:t>
            </a:r>
          </a:p>
          <a:p>
            <a:r>
              <a:rPr lang="en-US" dirty="0">
                <a:latin typeface="Times New Roman" panose="02020603050405020304" pitchFamily="18" charset="0"/>
                <a:cs typeface="Times New Roman" panose="02020603050405020304" pitchFamily="18" charset="0"/>
              </a:rPr>
              <a:t>Rainer, R.K. and Prince, B., 2022. Introduction to information systems: Supporting and transforming business. John Wiley &amp; Sons.</a:t>
            </a:r>
          </a:p>
          <a:p>
            <a:r>
              <a:rPr lang="en-US" dirty="0">
                <a:latin typeface="Times New Roman" panose="02020603050405020304" pitchFamily="18" charset="0"/>
                <a:cs typeface="Times New Roman" panose="02020603050405020304" pitchFamily="18" charset="0"/>
              </a:rPr>
              <a:t>Zhao, J.L., Fan, S. and Yan, J., 2016. Overview of business innovations and research opportunities in </a:t>
            </a:r>
            <a:r>
              <a:rPr lang="en-US" dirty="0" err="1">
                <a:latin typeface="Times New Roman" panose="02020603050405020304" pitchFamily="18" charset="0"/>
                <a:cs typeface="Times New Roman" panose="02020603050405020304" pitchFamily="18" charset="0"/>
              </a:rPr>
              <a:t>blockchain</a:t>
            </a:r>
            <a:r>
              <a:rPr lang="en-US" dirty="0">
                <a:latin typeface="Times New Roman" panose="02020603050405020304" pitchFamily="18" charset="0"/>
                <a:cs typeface="Times New Roman" panose="02020603050405020304" pitchFamily="18" charset="0"/>
              </a:rPr>
              <a:t> and introduction to the special issue. Financial innovation, 2, pp.1-7.</a:t>
            </a:r>
          </a:p>
          <a:p>
            <a:endParaRPr lang="en-GB" dirty="0"/>
          </a:p>
        </p:txBody>
      </p:sp>
    </p:spTree>
    <p:extLst>
      <p:ext uri="{BB962C8B-B14F-4D97-AF65-F5344CB8AC3E}">
        <p14:creationId xmlns:p14="http://schemas.microsoft.com/office/powerpoint/2010/main" val="35445906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57</TotalTime>
  <Words>2184</Words>
  <Application>Microsoft Office PowerPoint</Application>
  <PresentationFormat>Widescreen</PresentationFormat>
  <Paragraphs>137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Welcome To The Presentation   Group members Alex Perca 2020362 Clara Perca 2213590 Paula Emanuela Carlan 2213834</vt:lpstr>
      <vt:lpstr>Overview of Samsung:</vt:lpstr>
      <vt:lpstr>Organizational Structure, Size, and Functions:</vt:lpstr>
      <vt:lpstr>Size: </vt:lpstr>
      <vt:lpstr>Functions</vt:lpstr>
      <vt:lpstr>Internal and External Environment of Samsung:</vt:lpstr>
      <vt:lpstr>Weakness And Opportunities</vt:lpstr>
      <vt:lpstr>Threats</vt:lpstr>
      <vt:lpstr>External Environment (PESTLE Analysis):</vt:lpstr>
      <vt:lpstr>Company Stakeholders: </vt:lpstr>
      <vt:lpstr>Ethical Considerations and CSR Initiatives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cp:lastModifiedBy>Iulia Gorgan</cp:lastModifiedBy>
  <cp:revision>24</cp:revision>
  <dcterms:created xsi:type="dcterms:W3CDTF">2023-11-01T04:20:31Z</dcterms:created>
  <dcterms:modified xsi:type="dcterms:W3CDTF">2023-11-05T14:59:33Z</dcterms:modified>
</cp:coreProperties>
</file>