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71" r:id="rId4"/>
    <p:sldId id="272" r:id="rId5"/>
    <p:sldId id="281" r:id="rId6"/>
    <p:sldId id="275" r:id="rId7"/>
    <p:sldId id="264" r:id="rId8"/>
    <p:sldId id="262" r:id="rId9"/>
    <p:sldId id="273" r:id="rId10"/>
    <p:sldId id="274" r:id="rId11"/>
    <p:sldId id="282" r:id="rId12"/>
    <p:sldId id="259" r:id="rId13"/>
    <p:sldId id="283" r:id="rId14"/>
    <p:sldId id="276" r:id="rId15"/>
    <p:sldId id="277" r:id="rId16"/>
    <p:sldId id="278" r:id="rId17"/>
    <p:sldId id="279"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489F16-B7B7-497C-9EEE-95829B39275F}" v="8" dt="2026-03-25T15:58:22.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234"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EB6058BF-6F2D-4629-BCF0-DF1DA1B94B6B}"/>
    <pc:docChg chg="custSel addSld delSld modSld">
      <pc:chgData name="Jane Cartwright" userId="c8129c12-4aad-4f00-a765-fc80ae8680fc" providerId="ADAL" clId="{EB6058BF-6F2D-4629-BCF0-DF1DA1B94B6B}" dt="2026-03-25T15:58:47.878" v="4479" actId="2696"/>
      <pc:docMkLst>
        <pc:docMk/>
      </pc:docMkLst>
      <pc:sldChg chg="modSp mod">
        <pc:chgData name="Jane Cartwright" userId="c8129c12-4aad-4f00-a765-fc80ae8680fc" providerId="ADAL" clId="{EB6058BF-6F2D-4629-BCF0-DF1DA1B94B6B}" dt="2026-03-23T15:01:57.173" v="366" actId="1076"/>
        <pc:sldMkLst>
          <pc:docMk/>
          <pc:sldMk cId="835091481" sldId="256"/>
        </pc:sldMkLst>
        <pc:spChg chg="mod">
          <ac:chgData name="Jane Cartwright" userId="c8129c12-4aad-4f00-a765-fc80ae8680fc" providerId="ADAL" clId="{EB6058BF-6F2D-4629-BCF0-DF1DA1B94B6B}" dt="2026-03-23T15:01:52.477" v="365" actId="255"/>
          <ac:spMkLst>
            <pc:docMk/>
            <pc:sldMk cId="835091481" sldId="256"/>
            <ac:spMk id="2" creationId="{00000000-0000-0000-0000-000000000000}"/>
          </ac:spMkLst>
        </pc:spChg>
        <pc:picChg chg="mod">
          <ac:chgData name="Jane Cartwright" userId="c8129c12-4aad-4f00-a765-fc80ae8680fc" providerId="ADAL" clId="{EB6058BF-6F2D-4629-BCF0-DF1DA1B94B6B}" dt="2026-03-23T15:01:57.173" v="366" actId="1076"/>
          <ac:picMkLst>
            <pc:docMk/>
            <pc:sldMk cId="835091481" sldId="256"/>
            <ac:picMk id="5" creationId="{00000000-0000-0000-0000-000000000000}"/>
          </ac:picMkLst>
        </pc:picChg>
      </pc:sldChg>
      <pc:sldChg chg="modSp mod">
        <pc:chgData name="Jane Cartwright" userId="c8129c12-4aad-4f00-a765-fc80ae8680fc" providerId="ADAL" clId="{EB6058BF-6F2D-4629-BCF0-DF1DA1B94B6B}" dt="2026-03-25T15:40:27.206" v="3469" actId="20577"/>
        <pc:sldMkLst>
          <pc:docMk/>
          <pc:sldMk cId="2722360425" sldId="259"/>
        </pc:sldMkLst>
        <pc:spChg chg="mod">
          <ac:chgData name="Jane Cartwright" userId="c8129c12-4aad-4f00-a765-fc80ae8680fc" providerId="ADAL" clId="{EB6058BF-6F2D-4629-BCF0-DF1DA1B94B6B}" dt="2026-03-25T15:40:27.206" v="3469" actId="20577"/>
          <ac:spMkLst>
            <pc:docMk/>
            <pc:sldMk cId="2722360425" sldId="259"/>
            <ac:spMk id="4" creationId="{00000000-0000-0000-0000-000000000000}"/>
          </ac:spMkLst>
        </pc:spChg>
      </pc:sldChg>
      <pc:sldChg chg="modSp mod">
        <pc:chgData name="Jane Cartwright" userId="c8129c12-4aad-4f00-a765-fc80ae8680fc" providerId="ADAL" clId="{EB6058BF-6F2D-4629-BCF0-DF1DA1B94B6B}" dt="2026-03-23T15:02:35.437" v="375" actId="20577"/>
        <pc:sldMkLst>
          <pc:docMk/>
          <pc:sldMk cId="912796462" sldId="267"/>
        </pc:sldMkLst>
        <pc:spChg chg="mod">
          <ac:chgData name="Jane Cartwright" userId="c8129c12-4aad-4f00-a765-fc80ae8680fc" providerId="ADAL" clId="{EB6058BF-6F2D-4629-BCF0-DF1DA1B94B6B}" dt="2026-03-23T15:02:35.437" v="375" actId="20577"/>
          <ac:spMkLst>
            <pc:docMk/>
            <pc:sldMk cId="912796462" sldId="267"/>
            <ac:spMk id="4" creationId="{00000000-0000-0000-0000-000000000000}"/>
          </ac:spMkLst>
        </pc:spChg>
      </pc:sldChg>
      <pc:sldChg chg="modSp mod">
        <pc:chgData name="Jane Cartwright" userId="c8129c12-4aad-4f00-a765-fc80ae8680fc" providerId="ADAL" clId="{EB6058BF-6F2D-4629-BCF0-DF1DA1B94B6B}" dt="2026-03-25T14:54:24.145" v="1064" actId="20577"/>
        <pc:sldMkLst>
          <pc:docMk/>
          <pc:sldMk cId="2856366379" sldId="271"/>
        </pc:sldMkLst>
        <pc:spChg chg="mod">
          <ac:chgData name="Jane Cartwright" userId="c8129c12-4aad-4f00-a765-fc80ae8680fc" providerId="ADAL" clId="{EB6058BF-6F2D-4629-BCF0-DF1DA1B94B6B}" dt="2026-03-25T14:54:24.145" v="1064" actId="20577"/>
          <ac:spMkLst>
            <pc:docMk/>
            <pc:sldMk cId="2856366379" sldId="271"/>
            <ac:spMk id="5" creationId="{00000000-0000-0000-0000-000000000000}"/>
          </ac:spMkLst>
        </pc:spChg>
      </pc:sldChg>
      <pc:sldChg chg="modSp mod">
        <pc:chgData name="Jane Cartwright" userId="c8129c12-4aad-4f00-a765-fc80ae8680fc" providerId="ADAL" clId="{EB6058BF-6F2D-4629-BCF0-DF1DA1B94B6B}" dt="2026-03-25T14:59:35.392" v="1268" actId="20577"/>
        <pc:sldMkLst>
          <pc:docMk/>
          <pc:sldMk cId="2934613975" sldId="272"/>
        </pc:sldMkLst>
        <pc:spChg chg="mod">
          <ac:chgData name="Jane Cartwright" userId="c8129c12-4aad-4f00-a765-fc80ae8680fc" providerId="ADAL" clId="{EB6058BF-6F2D-4629-BCF0-DF1DA1B94B6B}" dt="2026-03-25T14:59:35.392" v="1268" actId="20577"/>
          <ac:spMkLst>
            <pc:docMk/>
            <pc:sldMk cId="2934613975" sldId="272"/>
            <ac:spMk id="2" creationId="{00000000-0000-0000-0000-000000000000}"/>
          </ac:spMkLst>
        </pc:spChg>
      </pc:sldChg>
      <pc:sldChg chg="modSp mod">
        <pc:chgData name="Jane Cartwright" userId="c8129c12-4aad-4f00-a765-fc80ae8680fc" providerId="ADAL" clId="{EB6058BF-6F2D-4629-BCF0-DF1DA1B94B6B}" dt="2026-03-23T15:07:46.465" v="752" actId="20577"/>
        <pc:sldMkLst>
          <pc:docMk/>
          <pc:sldMk cId="1070814099" sldId="273"/>
        </pc:sldMkLst>
        <pc:spChg chg="mod">
          <ac:chgData name="Jane Cartwright" userId="c8129c12-4aad-4f00-a765-fc80ae8680fc" providerId="ADAL" clId="{EB6058BF-6F2D-4629-BCF0-DF1DA1B94B6B}" dt="2026-03-23T15:07:46.465" v="752" actId="20577"/>
          <ac:spMkLst>
            <pc:docMk/>
            <pc:sldMk cId="1070814099" sldId="273"/>
            <ac:spMk id="2" creationId="{00000000-0000-0000-0000-000000000000}"/>
          </ac:spMkLst>
        </pc:spChg>
      </pc:sldChg>
      <pc:sldChg chg="modSp mod">
        <pc:chgData name="Jane Cartwright" userId="c8129c12-4aad-4f00-a765-fc80ae8680fc" providerId="ADAL" clId="{EB6058BF-6F2D-4629-BCF0-DF1DA1B94B6B}" dt="2026-03-23T15:08:09.854" v="779" actId="114"/>
        <pc:sldMkLst>
          <pc:docMk/>
          <pc:sldMk cId="2916521911" sldId="274"/>
        </pc:sldMkLst>
        <pc:spChg chg="mod">
          <ac:chgData name="Jane Cartwright" userId="c8129c12-4aad-4f00-a765-fc80ae8680fc" providerId="ADAL" clId="{EB6058BF-6F2D-4629-BCF0-DF1DA1B94B6B}" dt="2026-03-23T15:08:09.854" v="779" actId="114"/>
          <ac:spMkLst>
            <pc:docMk/>
            <pc:sldMk cId="2916521911" sldId="274"/>
            <ac:spMk id="3" creationId="{00000000-0000-0000-0000-000000000000}"/>
          </ac:spMkLst>
        </pc:spChg>
      </pc:sldChg>
      <pc:sldChg chg="modSp mod">
        <pc:chgData name="Jane Cartwright" userId="c8129c12-4aad-4f00-a765-fc80ae8680fc" providerId="ADAL" clId="{EB6058BF-6F2D-4629-BCF0-DF1DA1B94B6B}" dt="2026-03-23T15:05:53.024" v="654" actId="6549"/>
        <pc:sldMkLst>
          <pc:docMk/>
          <pc:sldMk cId="1778994546" sldId="275"/>
        </pc:sldMkLst>
        <pc:spChg chg="mod">
          <ac:chgData name="Jane Cartwright" userId="c8129c12-4aad-4f00-a765-fc80ae8680fc" providerId="ADAL" clId="{EB6058BF-6F2D-4629-BCF0-DF1DA1B94B6B}" dt="2026-03-23T15:05:53.024" v="654" actId="6549"/>
          <ac:spMkLst>
            <pc:docMk/>
            <pc:sldMk cId="1778994546" sldId="275"/>
            <ac:spMk id="2" creationId="{00000000-0000-0000-0000-000000000000}"/>
          </ac:spMkLst>
        </pc:spChg>
      </pc:sldChg>
      <pc:sldChg chg="modSp mod">
        <pc:chgData name="Jane Cartwright" userId="c8129c12-4aad-4f00-a765-fc80ae8680fc" providerId="ADAL" clId="{EB6058BF-6F2D-4629-BCF0-DF1DA1B94B6B}" dt="2026-03-23T15:09:24.244" v="832" actId="20577"/>
        <pc:sldMkLst>
          <pc:docMk/>
          <pc:sldMk cId="2952823978" sldId="277"/>
        </pc:sldMkLst>
        <pc:spChg chg="mod">
          <ac:chgData name="Jane Cartwright" userId="c8129c12-4aad-4f00-a765-fc80ae8680fc" providerId="ADAL" clId="{EB6058BF-6F2D-4629-BCF0-DF1DA1B94B6B}" dt="2026-03-23T15:09:24.244" v="832" actId="20577"/>
          <ac:spMkLst>
            <pc:docMk/>
            <pc:sldMk cId="2952823978" sldId="277"/>
            <ac:spMk id="5" creationId="{00000000-0000-0000-0000-000000000000}"/>
          </ac:spMkLst>
        </pc:spChg>
      </pc:sldChg>
      <pc:sldChg chg="modSp mod">
        <pc:chgData name="Jane Cartwright" userId="c8129c12-4aad-4f00-a765-fc80ae8680fc" providerId="ADAL" clId="{EB6058BF-6F2D-4629-BCF0-DF1DA1B94B6B}" dt="2026-03-25T15:54:39.127" v="4476" actId="27636"/>
        <pc:sldMkLst>
          <pc:docMk/>
          <pc:sldMk cId="4092943759" sldId="278"/>
        </pc:sldMkLst>
        <pc:spChg chg="mod">
          <ac:chgData name="Jane Cartwright" userId="c8129c12-4aad-4f00-a765-fc80ae8680fc" providerId="ADAL" clId="{EB6058BF-6F2D-4629-BCF0-DF1DA1B94B6B}" dt="2026-03-25T15:54:39.127" v="4476" actId="27636"/>
          <ac:spMkLst>
            <pc:docMk/>
            <pc:sldMk cId="4092943759" sldId="278"/>
            <ac:spMk id="2" creationId="{00000000-0000-0000-0000-000000000000}"/>
          </ac:spMkLst>
        </pc:spChg>
        <pc:picChg chg="mod">
          <ac:chgData name="Jane Cartwright" userId="c8129c12-4aad-4f00-a765-fc80ae8680fc" providerId="ADAL" clId="{EB6058BF-6F2D-4629-BCF0-DF1DA1B94B6B}" dt="2026-03-25T15:54:35.089" v="4474" actId="1076"/>
          <ac:picMkLst>
            <pc:docMk/>
            <pc:sldMk cId="4092943759" sldId="278"/>
            <ac:picMk id="4" creationId="{00000000-0000-0000-0000-000000000000}"/>
          </ac:picMkLst>
        </pc:picChg>
      </pc:sldChg>
      <pc:sldChg chg="new del">
        <pc:chgData name="Jane Cartwright" userId="c8129c12-4aad-4f00-a765-fc80ae8680fc" providerId="ADAL" clId="{EB6058BF-6F2D-4629-BCF0-DF1DA1B94B6B}" dt="2026-03-25T15:01:09.497" v="1271" actId="2696"/>
        <pc:sldMkLst>
          <pc:docMk/>
          <pc:sldMk cId="1057175083" sldId="280"/>
        </pc:sldMkLst>
      </pc:sldChg>
      <pc:sldChg chg="modSp new mod">
        <pc:chgData name="Jane Cartwright" userId="c8129c12-4aad-4f00-a765-fc80ae8680fc" providerId="ADAL" clId="{EB6058BF-6F2D-4629-BCF0-DF1DA1B94B6B}" dt="2026-03-25T15:23:59.175" v="1966" actId="20577"/>
        <pc:sldMkLst>
          <pc:docMk/>
          <pc:sldMk cId="775237530" sldId="281"/>
        </pc:sldMkLst>
        <pc:spChg chg="mod">
          <ac:chgData name="Jane Cartwright" userId="c8129c12-4aad-4f00-a765-fc80ae8680fc" providerId="ADAL" clId="{EB6058BF-6F2D-4629-BCF0-DF1DA1B94B6B}" dt="2026-03-25T15:23:59.175" v="1966" actId="20577"/>
          <ac:spMkLst>
            <pc:docMk/>
            <pc:sldMk cId="775237530" sldId="281"/>
            <ac:spMk id="3" creationId="{3A9D602E-3191-E2CA-8F70-78A693401FCE}"/>
          </ac:spMkLst>
        </pc:spChg>
      </pc:sldChg>
      <pc:sldChg chg="modSp new mod">
        <pc:chgData name="Jane Cartwright" userId="c8129c12-4aad-4f00-a765-fc80ae8680fc" providerId="ADAL" clId="{EB6058BF-6F2D-4629-BCF0-DF1DA1B94B6B}" dt="2026-03-25T15:37:28.222" v="3245" actId="20577"/>
        <pc:sldMkLst>
          <pc:docMk/>
          <pc:sldMk cId="478848638" sldId="282"/>
        </pc:sldMkLst>
        <pc:spChg chg="mod">
          <ac:chgData name="Jane Cartwright" userId="c8129c12-4aad-4f00-a765-fc80ae8680fc" providerId="ADAL" clId="{EB6058BF-6F2D-4629-BCF0-DF1DA1B94B6B}" dt="2026-03-25T15:25:34.316" v="1998" actId="114"/>
          <ac:spMkLst>
            <pc:docMk/>
            <pc:sldMk cId="478848638" sldId="282"/>
            <ac:spMk id="2" creationId="{6E3B3D52-2C0B-1702-49E3-A61EFF550E44}"/>
          </ac:spMkLst>
        </pc:spChg>
        <pc:spChg chg="mod">
          <ac:chgData name="Jane Cartwright" userId="c8129c12-4aad-4f00-a765-fc80ae8680fc" providerId="ADAL" clId="{EB6058BF-6F2D-4629-BCF0-DF1DA1B94B6B}" dt="2026-03-25T15:37:28.222" v="3245" actId="20577"/>
          <ac:spMkLst>
            <pc:docMk/>
            <pc:sldMk cId="478848638" sldId="282"/>
            <ac:spMk id="3" creationId="{1BD1B782-E9FF-7C81-2B6A-3ACFA743352C}"/>
          </ac:spMkLst>
        </pc:spChg>
      </pc:sldChg>
      <pc:sldChg chg="modSp new mod">
        <pc:chgData name="Jane Cartwright" userId="c8129c12-4aad-4f00-a765-fc80ae8680fc" providerId="ADAL" clId="{EB6058BF-6F2D-4629-BCF0-DF1DA1B94B6B}" dt="2026-03-25T15:46:47.878" v="3968" actId="20577"/>
        <pc:sldMkLst>
          <pc:docMk/>
          <pc:sldMk cId="1692301710" sldId="283"/>
        </pc:sldMkLst>
        <pc:spChg chg="mod">
          <ac:chgData name="Jane Cartwright" userId="c8129c12-4aad-4f00-a765-fc80ae8680fc" providerId="ADAL" clId="{EB6058BF-6F2D-4629-BCF0-DF1DA1B94B6B}" dt="2026-03-25T15:41:01.891" v="3477" actId="20577"/>
          <ac:spMkLst>
            <pc:docMk/>
            <pc:sldMk cId="1692301710" sldId="283"/>
            <ac:spMk id="2" creationId="{7FF882F3-DE57-7D92-888A-C5B979FE75B0}"/>
          </ac:spMkLst>
        </pc:spChg>
        <pc:spChg chg="mod">
          <ac:chgData name="Jane Cartwright" userId="c8129c12-4aad-4f00-a765-fc80ae8680fc" providerId="ADAL" clId="{EB6058BF-6F2D-4629-BCF0-DF1DA1B94B6B}" dt="2026-03-25T15:46:47.878" v="3968" actId="20577"/>
          <ac:spMkLst>
            <pc:docMk/>
            <pc:sldMk cId="1692301710" sldId="283"/>
            <ac:spMk id="3" creationId="{2836DCB1-D123-0A6B-91A6-8DA01F6FDE94}"/>
          </ac:spMkLst>
        </pc:spChg>
      </pc:sldChg>
      <pc:sldChg chg="delSp add del setBg delDesignElem">
        <pc:chgData name="Jane Cartwright" userId="c8129c12-4aad-4f00-a765-fc80ae8680fc" providerId="ADAL" clId="{EB6058BF-6F2D-4629-BCF0-DF1DA1B94B6B}" dt="2026-03-25T15:58:47.878" v="4479" actId="2696"/>
        <pc:sldMkLst>
          <pc:docMk/>
          <pc:sldMk cId="178229555" sldId="347"/>
        </pc:sldMkLst>
        <pc:spChg chg="del">
          <ac:chgData name="Jane Cartwright" userId="c8129c12-4aad-4f00-a765-fc80ae8680fc" providerId="ADAL" clId="{EB6058BF-6F2D-4629-BCF0-DF1DA1B94B6B}" dt="2026-03-25T15:58:22.003" v="4478"/>
          <ac:spMkLst>
            <pc:docMk/>
            <pc:sldMk cId="178229555" sldId="347"/>
            <ac:spMk id="13319" creationId="{968EB073-27D4-42DD-B533-EFFE0B20BB4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DA415C2-8121-44E2-AA77-DC89D3DEF2F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4168666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A415C2-8121-44E2-AA77-DC89D3DEF2F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1885026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A415C2-8121-44E2-AA77-DC89D3DEF2F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2884023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DA415C2-8121-44E2-AA77-DC89D3DEF2FE}"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185671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DA415C2-8121-44E2-AA77-DC89D3DEF2FE}" type="datetimeFigureOut">
              <a:rPr lang="en-GB" smtClean="0"/>
              <a:t>25/03/2026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1067078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DA415C2-8121-44E2-AA77-DC89D3DEF2FE}" type="datetimeFigureOut">
              <a:rPr lang="en-GB" smtClean="0"/>
              <a:t>25/03/2026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2828545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A415C2-8121-44E2-AA77-DC89D3DEF2FE}" type="datetimeFigureOut">
              <a:rPr lang="en-GB" smtClean="0"/>
              <a:t>25/03/2026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3731245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A415C2-8121-44E2-AA77-DC89D3DEF2FE}"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318413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A415C2-8121-44E2-AA77-DC89D3DEF2FE}"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748365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A415C2-8121-44E2-AA77-DC89D3DEF2F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2438724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A415C2-8121-44E2-AA77-DC89D3DEF2F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FC7CA-BC8E-4734-A3C6-7E83A348E219}" type="slidenum">
              <a:rPr lang="en-GB" smtClean="0"/>
              <a:t>‹#›</a:t>
            </a:fld>
            <a:endParaRPr lang="en-GB"/>
          </a:p>
        </p:txBody>
      </p:sp>
    </p:spTree>
    <p:extLst>
      <p:ext uri="{BB962C8B-B14F-4D97-AF65-F5344CB8AC3E}">
        <p14:creationId xmlns:p14="http://schemas.microsoft.com/office/powerpoint/2010/main" val="3719438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A415C2-8121-44E2-AA77-DC89D3DEF2FE}" type="datetimeFigureOut">
              <a:rPr lang="en-GB" smtClean="0"/>
              <a:t>25/03/2026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FC7CA-BC8E-4734-A3C6-7E83A348E219}" type="slidenum">
              <a:rPr lang="en-GB" smtClean="0"/>
              <a:t>‹#›</a:t>
            </a:fld>
            <a:endParaRPr lang="en-GB"/>
          </a:p>
        </p:txBody>
      </p:sp>
    </p:spTree>
    <p:extLst>
      <p:ext uri="{BB962C8B-B14F-4D97-AF65-F5344CB8AC3E}">
        <p14:creationId xmlns:p14="http://schemas.microsoft.com/office/powerpoint/2010/main" val="1948787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0"/>
            <a:ext cx="7772400" cy="5070425"/>
          </a:xfrm>
        </p:spPr>
        <p:txBody>
          <a:bodyPr>
            <a:normAutofit fontScale="90000"/>
          </a:bodyPr>
          <a:lstStyle/>
          <a:p>
            <a:br>
              <a:rPr lang="en-GB" sz="3600" b="1" dirty="0"/>
            </a:br>
            <a:br>
              <a:rPr lang="en-GB" sz="3600" b="1" dirty="0"/>
            </a:br>
            <a:br>
              <a:rPr lang="en-GB" sz="3600" b="1" dirty="0"/>
            </a:br>
            <a:br>
              <a:rPr lang="en-GB" sz="3600" b="1" dirty="0"/>
            </a:br>
            <a:r>
              <a:rPr lang="en-GB" sz="3600" b="1" dirty="0"/>
              <a:t>Prof. Jane Cartwright</a:t>
            </a:r>
            <a:br>
              <a:rPr lang="en-GB" sz="3600" dirty="0"/>
            </a:br>
            <a:r>
              <a:rPr lang="en-GB" sz="3600" dirty="0"/>
              <a:t>‘Mary Magdalene and the Welsh Lives of International Saints’</a:t>
            </a:r>
            <a:br>
              <a:rPr lang="en-GB" sz="3600" dirty="0"/>
            </a:br>
            <a:br>
              <a:rPr lang="en-GB" sz="3600" dirty="0"/>
            </a:br>
            <a:br>
              <a:rPr lang="en-GB" sz="3600" b="1" dirty="0"/>
            </a:br>
            <a:br>
              <a:rPr lang="en-GB" sz="3600" b="1" dirty="0"/>
            </a:br>
            <a:br>
              <a:rPr lang="en-GB" sz="3600" b="1" dirty="0"/>
            </a:br>
            <a:br>
              <a:rPr lang="en-GB" sz="3600" b="1" dirty="0"/>
            </a:br>
            <a:br>
              <a:rPr lang="en-GB" sz="3600" b="1" dirty="0"/>
            </a:br>
            <a:br>
              <a:rPr lang="en-GB" sz="3600" b="1" dirty="0"/>
            </a:br>
            <a:r>
              <a:rPr lang="en-GB" sz="1600" b="1" dirty="0"/>
              <a:t>image: Jane Cartwright, photograph of medieval </a:t>
            </a:r>
            <a:r>
              <a:rPr lang="en-GB" sz="1600" b="1" dirty="0" err="1"/>
              <a:t>wallpainting</a:t>
            </a:r>
            <a:r>
              <a:rPr lang="en-GB" sz="1600" b="1" dirty="0"/>
              <a:t> of Mary Magdalene, Church of St Illtud, </a:t>
            </a:r>
            <a:r>
              <a:rPr lang="en-GB" sz="1600" b="1" dirty="0" err="1"/>
              <a:t>Llanilltud</a:t>
            </a:r>
            <a:r>
              <a:rPr lang="en-GB" sz="1600" b="1" dirty="0"/>
              <a:t> </a:t>
            </a:r>
            <a:r>
              <a:rPr lang="en-GB" sz="1600" b="1" dirty="0" err="1"/>
              <a:t>Fawr</a:t>
            </a:r>
            <a:endParaRPr lang="en-GB" sz="1600" dirty="0"/>
          </a:p>
        </p:txBody>
      </p:sp>
      <p:sp>
        <p:nvSpPr>
          <p:cNvPr id="3" name="Subtitle 2"/>
          <p:cNvSpPr>
            <a:spLocks noGrp="1"/>
          </p:cNvSpPr>
          <p:nvPr>
            <p:ph type="subTitle" idx="1"/>
          </p:nvPr>
        </p:nvSpPr>
        <p:spPr/>
        <p:txBody>
          <a:bodyPr/>
          <a:lstStyle/>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19872" y="2254800"/>
            <a:ext cx="2538000" cy="3384000"/>
          </a:xfrm>
          <a:prstGeom prst="rect">
            <a:avLst/>
          </a:prstGeom>
        </p:spPr>
      </p:pic>
    </p:spTree>
    <p:extLst>
      <p:ext uri="{BB962C8B-B14F-4D97-AF65-F5344CB8AC3E}">
        <p14:creationId xmlns:p14="http://schemas.microsoft.com/office/powerpoint/2010/main" val="835091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69272"/>
            <a:ext cx="8229600" cy="1259632"/>
          </a:xfrm>
        </p:spPr>
        <p:txBody>
          <a:bodyPr>
            <a:noAutofit/>
          </a:bodyPr>
          <a:lstStyle/>
          <a:p>
            <a:pPr algn="l"/>
            <a:r>
              <a:rPr lang="en-GB" sz="2400" dirty="0">
                <a:solidFill>
                  <a:srgbClr val="FF0000"/>
                </a:solidFill>
              </a:rPr>
              <a:t>				   </a:t>
            </a:r>
            <a:r>
              <a:rPr lang="en-GB" sz="2400" dirty="0">
                <a:solidFill>
                  <a:schemeClr val="tx2">
                    <a:lumMod val="75000"/>
                  </a:schemeClr>
                </a:solidFill>
              </a:rPr>
              <a:t>	</a:t>
            </a:r>
            <a:br>
              <a:rPr lang="en-GB" sz="2400" dirty="0">
                <a:solidFill>
                  <a:srgbClr val="FF0000"/>
                </a:solidFill>
              </a:rPr>
            </a:br>
            <a:r>
              <a:rPr lang="en-GB" sz="2400" dirty="0">
                <a:solidFill>
                  <a:srgbClr val="C00000"/>
                </a:solidFill>
              </a:rPr>
              <a:t>Native saints 	</a:t>
            </a:r>
            <a:r>
              <a:rPr lang="en-GB" sz="2400" dirty="0"/>
              <a:t>		  </a:t>
            </a:r>
            <a:r>
              <a:rPr lang="en-GB" sz="2400" dirty="0">
                <a:solidFill>
                  <a:schemeClr val="tx2">
                    <a:lumMod val="75000"/>
                  </a:schemeClr>
                </a:solidFill>
              </a:rPr>
              <a:t>International saints 		75%</a:t>
            </a:r>
            <a:br>
              <a:rPr lang="en-GB" sz="2400" dirty="0">
                <a:solidFill>
                  <a:schemeClr val="tx2">
                    <a:lumMod val="75000"/>
                  </a:schemeClr>
                </a:solidFill>
              </a:rPr>
            </a:br>
            <a:r>
              <a:rPr lang="en-GB" sz="2400" dirty="0">
                <a:solidFill>
                  <a:schemeClr val="tx2">
                    <a:lumMod val="75000"/>
                  </a:schemeClr>
                </a:solidFill>
              </a:rPr>
              <a:t>      </a:t>
            </a:r>
            <a:r>
              <a:rPr lang="en-GB" sz="2400" dirty="0">
                <a:solidFill>
                  <a:srgbClr val="C00000"/>
                </a:solidFill>
              </a:rPr>
              <a:t>25%	</a:t>
            </a:r>
            <a:r>
              <a:rPr lang="en-GB" sz="2400" dirty="0">
                <a:solidFill>
                  <a:schemeClr val="tx2">
                    <a:lumMod val="75000"/>
                  </a:schemeClr>
                </a:solidFill>
              </a:rPr>
              <a:t>			</a:t>
            </a:r>
            <a:r>
              <a:rPr lang="en-GB" sz="2400" dirty="0"/>
              <a:t>	</a:t>
            </a:r>
          </a:p>
        </p:txBody>
      </p:sp>
      <p:sp>
        <p:nvSpPr>
          <p:cNvPr id="5" name="Content Placeholder 4"/>
          <p:cNvSpPr>
            <a:spLocks noGrp="1"/>
          </p:cNvSpPr>
          <p:nvPr>
            <p:ph sz="half" idx="1"/>
          </p:nvPr>
        </p:nvSpPr>
        <p:spPr>
          <a:xfrm>
            <a:off x="251520" y="1412776"/>
            <a:ext cx="4038600" cy="4525963"/>
          </a:xfrm>
        </p:spPr>
        <p:txBody>
          <a:bodyPr>
            <a:normAutofit fontScale="25000" lnSpcReduction="20000"/>
          </a:bodyPr>
          <a:lstStyle/>
          <a:p>
            <a:pPr marL="0" indent="0">
              <a:buNone/>
            </a:pPr>
            <a:r>
              <a:rPr lang="en-GB" sz="9600" dirty="0" err="1"/>
              <a:t>Dewi</a:t>
            </a:r>
            <a:r>
              <a:rPr lang="en-GB" sz="9600" dirty="0"/>
              <a:t>/David</a:t>
            </a:r>
          </a:p>
          <a:p>
            <a:pPr marL="0" indent="0">
              <a:buNone/>
            </a:pPr>
            <a:r>
              <a:rPr lang="en-GB" sz="9600" dirty="0" err="1"/>
              <a:t>Beuno</a:t>
            </a:r>
            <a:r>
              <a:rPr lang="en-GB" sz="9600" dirty="0"/>
              <a:t>			</a:t>
            </a:r>
          </a:p>
          <a:p>
            <a:pPr marL="0" indent="0">
              <a:buNone/>
            </a:pPr>
            <a:r>
              <a:rPr lang="en-GB" sz="9600" dirty="0" err="1"/>
              <a:t>Gwenfrewy</a:t>
            </a:r>
            <a:r>
              <a:rPr lang="en-GB" sz="9600" dirty="0"/>
              <a:t> / Winifred</a:t>
            </a:r>
          </a:p>
          <a:p>
            <a:pPr marL="0" indent="0">
              <a:buNone/>
            </a:pPr>
            <a:r>
              <a:rPr lang="en-GB" sz="9600" dirty="0"/>
              <a:t>Collen	</a:t>
            </a:r>
          </a:p>
          <a:p>
            <a:pPr marL="0" indent="0">
              <a:buNone/>
            </a:pPr>
            <a:r>
              <a:rPr lang="en-GB" sz="9600" dirty="0" err="1"/>
              <a:t>Curig</a:t>
            </a:r>
            <a:r>
              <a:rPr lang="en-GB" sz="9600" dirty="0"/>
              <a:t>	</a:t>
            </a:r>
          </a:p>
          <a:p>
            <a:pPr marL="0" indent="0">
              <a:buNone/>
            </a:pPr>
            <a:r>
              <a:rPr lang="en-GB" sz="9600" dirty="0" err="1"/>
              <a:t>Ieuan</a:t>
            </a:r>
            <a:r>
              <a:rPr lang="en-GB" sz="9600" dirty="0"/>
              <a:t> </a:t>
            </a:r>
            <a:r>
              <a:rPr lang="en-GB" sz="9600" dirty="0" err="1"/>
              <a:t>Gwas</a:t>
            </a:r>
            <a:r>
              <a:rPr lang="en-GB" sz="9600" dirty="0"/>
              <a:t> </a:t>
            </a:r>
            <a:r>
              <a:rPr lang="en-GB" sz="9600" dirty="0" err="1"/>
              <a:t>Padrig</a:t>
            </a:r>
            <a:endParaRPr lang="en-GB" sz="9600" dirty="0"/>
          </a:p>
          <a:p>
            <a:pPr marL="0" indent="0">
              <a:buNone/>
            </a:pPr>
            <a:r>
              <a:rPr lang="en-GB" sz="9600" dirty="0" err="1"/>
              <a:t>Llawddog</a:t>
            </a:r>
            <a:r>
              <a:rPr lang="en-GB" sz="9600" dirty="0"/>
              <a:t>		</a:t>
            </a:r>
          </a:p>
          <a:p>
            <a:pPr marL="0" indent="0">
              <a:buNone/>
            </a:pPr>
            <a:r>
              <a:rPr lang="en-GB" sz="9600" dirty="0" err="1"/>
              <a:t>Hystoria</a:t>
            </a:r>
            <a:r>
              <a:rPr lang="en-GB" sz="9600" dirty="0"/>
              <a:t> </a:t>
            </a:r>
            <a:r>
              <a:rPr lang="en-GB" sz="9600" dirty="0" err="1"/>
              <a:t>Gweryddon</a:t>
            </a:r>
            <a:r>
              <a:rPr lang="en-GB" sz="9600" dirty="0"/>
              <a:t> </a:t>
            </a:r>
            <a:r>
              <a:rPr lang="en-GB" sz="9600" dirty="0" err="1"/>
              <a:t>yr</a:t>
            </a:r>
            <a:r>
              <a:rPr lang="en-GB" sz="9600" dirty="0"/>
              <a:t> </a:t>
            </a:r>
            <a:r>
              <a:rPr lang="en-GB" sz="9600" dirty="0" err="1"/>
              <a:t>Almaen</a:t>
            </a:r>
            <a:r>
              <a:rPr lang="en-GB" sz="9600" dirty="0"/>
              <a:t>  (</a:t>
            </a:r>
            <a:r>
              <a:rPr lang="en-GB" sz="9600" dirty="0" err="1"/>
              <a:t>Wrswla</a:t>
            </a:r>
            <a:r>
              <a:rPr lang="en-GB" sz="9600" dirty="0"/>
              <a:t>/Ursula)</a:t>
            </a:r>
            <a:r>
              <a:rPr lang="en-GB" sz="2400" dirty="0"/>
              <a:t>	</a:t>
            </a:r>
          </a:p>
        </p:txBody>
      </p:sp>
      <p:sp>
        <p:nvSpPr>
          <p:cNvPr id="6" name="Content Placeholder 5"/>
          <p:cNvSpPr>
            <a:spLocks noGrp="1"/>
          </p:cNvSpPr>
          <p:nvPr>
            <p:ph sz="half" idx="2"/>
          </p:nvPr>
        </p:nvSpPr>
        <p:spPr>
          <a:xfrm>
            <a:off x="4283968" y="836712"/>
            <a:ext cx="4608512" cy="5688569"/>
          </a:xfrm>
        </p:spPr>
        <p:txBody>
          <a:bodyPr>
            <a:normAutofit fontScale="25000" lnSpcReduction="20000"/>
          </a:bodyPr>
          <a:lstStyle/>
          <a:p>
            <a:pPr marL="0" indent="0">
              <a:buNone/>
            </a:pPr>
            <a:r>
              <a:rPr lang="en-GB" sz="6400" dirty="0" err="1"/>
              <a:t>Catrin</a:t>
            </a:r>
            <a:r>
              <a:rPr lang="en-GB" sz="6400" dirty="0"/>
              <a:t> / Katherine of Alexandria</a:t>
            </a:r>
          </a:p>
          <a:p>
            <a:pPr marL="0" indent="0">
              <a:buNone/>
            </a:pPr>
            <a:r>
              <a:rPr lang="en-GB" sz="6400" dirty="0" err="1"/>
              <a:t>Mair</a:t>
            </a:r>
            <a:r>
              <a:rPr lang="en-GB" sz="6400" dirty="0"/>
              <a:t> </a:t>
            </a:r>
            <a:r>
              <a:rPr lang="en-GB" sz="6400" dirty="0" err="1"/>
              <a:t>Fadlen</a:t>
            </a:r>
            <a:r>
              <a:rPr lang="en-GB" sz="6400" dirty="0"/>
              <a:t> / Mary Magdalene</a:t>
            </a:r>
          </a:p>
          <a:p>
            <a:pPr marL="0" indent="0">
              <a:buNone/>
            </a:pPr>
            <a:r>
              <a:rPr lang="en-GB" sz="6400" dirty="0"/>
              <a:t>Martha</a:t>
            </a:r>
          </a:p>
          <a:p>
            <a:pPr marL="0" indent="0">
              <a:buNone/>
            </a:pPr>
            <a:r>
              <a:rPr lang="en-GB" sz="6400" dirty="0" err="1"/>
              <a:t>Margred</a:t>
            </a:r>
            <a:r>
              <a:rPr lang="en-GB" sz="6400" dirty="0"/>
              <a:t> / Margaret of Antioch</a:t>
            </a:r>
          </a:p>
          <a:p>
            <a:pPr marL="0" indent="0">
              <a:buNone/>
            </a:pPr>
            <a:r>
              <a:rPr lang="en-GB" sz="6400" dirty="0"/>
              <a:t>Mathew / Matthew</a:t>
            </a:r>
          </a:p>
          <a:p>
            <a:pPr marL="0" indent="0">
              <a:buNone/>
            </a:pPr>
            <a:r>
              <a:rPr lang="en-GB" sz="6400" dirty="0"/>
              <a:t>Marc / Mark</a:t>
            </a:r>
          </a:p>
          <a:p>
            <a:pPr marL="0" indent="0">
              <a:buNone/>
            </a:pPr>
            <a:r>
              <a:rPr lang="en-GB" sz="6400" dirty="0"/>
              <a:t>Luc / Luke</a:t>
            </a:r>
          </a:p>
          <a:p>
            <a:pPr marL="0" indent="0">
              <a:buNone/>
            </a:pPr>
            <a:r>
              <a:rPr lang="en-GB" sz="6400" dirty="0" err="1"/>
              <a:t>Ieuan</a:t>
            </a:r>
            <a:r>
              <a:rPr lang="en-GB" sz="6400" dirty="0"/>
              <a:t> / John</a:t>
            </a:r>
          </a:p>
          <a:p>
            <a:pPr marL="0" indent="0">
              <a:buNone/>
            </a:pPr>
            <a:r>
              <a:rPr lang="en-GB" sz="6400" dirty="0"/>
              <a:t>Iago /  James</a:t>
            </a:r>
          </a:p>
          <a:p>
            <a:pPr marL="0" indent="0">
              <a:buNone/>
            </a:pPr>
            <a:r>
              <a:rPr lang="en-GB" sz="6400" dirty="0" err="1"/>
              <a:t>Mair</a:t>
            </a:r>
            <a:r>
              <a:rPr lang="en-GB" sz="6400" dirty="0"/>
              <a:t> </a:t>
            </a:r>
            <a:r>
              <a:rPr lang="en-GB" sz="6400" dirty="0" err="1"/>
              <a:t>o’r</a:t>
            </a:r>
            <a:r>
              <a:rPr lang="en-GB" sz="6400" dirty="0"/>
              <a:t> </a:t>
            </a:r>
            <a:r>
              <a:rPr lang="en-GB" sz="6400" dirty="0" err="1"/>
              <a:t>Aifft</a:t>
            </a:r>
            <a:r>
              <a:rPr lang="en-GB" sz="6400" dirty="0"/>
              <a:t>/Mary of Egypt</a:t>
            </a:r>
          </a:p>
          <a:p>
            <a:pPr marL="0" indent="0">
              <a:buNone/>
            </a:pPr>
            <a:r>
              <a:rPr lang="en-GB" sz="6400" dirty="0"/>
              <a:t>Tomas </a:t>
            </a:r>
            <a:r>
              <a:rPr lang="en-GB" sz="6400" dirty="0" err="1"/>
              <a:t>o’r</a:t>
            </a:r>
            <a:r>
              <a:rPr lang="en-GB" sz="6400" dirty="0"/>
              <a:t> India / Thomas of India</a:t>
            </a:r>
          </a:p>
          <a:p>
            <a:pPr marL="0" indent="0">
              <a:buNone/>
            </a:pPr>
            <a:r>
              <a:rPr lang="en-GB" sz="6400" dirty="0" err="1"/>
              <a:t>Marthin</a:t>
            </a:r>
            <a:r>
              <a:rPr lang="en-GB" sz="6400" dirty="0"/>
              <a:t> / Martin</a:t>
            </a:r>
          </a:p>
          <a:p>
            <a:pPr marL="0" indent="0">
              <a:buNone/>
            </a:pPr>
            <a:r>
              <a:rPr lang="en-GB" sz="6400" dirty="0"/>
              <a:t>Nicolas / Nicholas</a:t>
            </a:r>
          </a:p>
          <a:p>
            <a:pPr marL="0" indent="0">
              <a:buNone/>
            </a:pPr>
            <a:r>
              <a:rPr lang="en-GB" sz="6400" dirty="0"/>
              <a:t>Paul </a:t>
            </a:r>
            <a:r>
              <a:rPr lang="en-GB" sz="6400" dirty="0" err="1"/>
              <a:t>Ebostol</a:t>
            </a:r>
            <a:r>
              <a:rPr lang="en-GB" sz="6400" dirty="0"/>
              <a:t> / Paul</a:t>
            </a:r>
          </a:p>
          <a:p>
            <a:pPr marL="0" indent="0">
              <a:buNone/>
            </a:pPr>
            <a:r>
              <a:rPr lang="en-GB" sz="6400" dirty="0" err="1"/>
              <a:t>Pedr</a:t>
            </a:r>
            <a:r>
              <a:rPr lang="en-GB" sz="6400" dirty="0"/>
              <a:t> / Peter</a:t>
            </a:r>
          </a:p>
          <a:p>
            <a:pPr marL="0" indent="0">
              <a:buNone/>
            </a:pPr>
            <a:r>
              <a:rPr lang="en-GB" sz="6400" dirty="0" err="1"/>
              <a:t>Erasmws</a:t>
            </a:r>
            <a:r>
              <a:rPr lang="en-GB" sz="6400" dirty="0"/>
              <a:t> /Erasmus</a:t>
            </a:r>
          </a:p>
          <a:p>
            <a:pPr marL="0" indent="0">
              <a:buNone/>
            </a:pPr>
            <a:r>
              <a:rPr lang="en-GB" sz="6400" dirty="0" err="1"/>
              <a:t>Einion</a:t>
            </a:r>
            <a:r>
              <a:rPr lang="en-GB" sz="6400" dirty="0"/>
              <a:t> </a:t>
            </a:r>
            <a:r>
              <a:rPr lang="en-GB" sz="6400" dirty="0" err="1"/>
              <a:t>neu</a:t>
            </a:r>
            <a:r>
              <a:rPr lang="en-GB" sz="6400" dirty="0"/>
              <a:t> </a:t>
            </a:r>
            <a:r>
              <a:rPr lang="en-GB" sz="6400" dirty="0" err="1"/>
              <a:t>Fartholomews</a:t>
            </a:r>
            <a:r>
              <a:rPr lang="en-GB" sz="6400" dirty="0"/>
              <a:t> / Bartholomew</a:t>
            </a:r>
          </a:p>
          <a:p>
            <a:pPr marL="0" indent="0">
              <a:buNone/>
            </a:pPr>
            <a:r>
              <a:rPr lang="en-GB" sz="6400" dirty="0" err="1"/>
              <a:t>Silfestr</a:t>
            </a:r>
            <a:r>
              <a:rPr lang="en-GB" sz="6400" dirty="0"/>
              <a:t> / Silvester</a:t>
            </a:r>
          </a:p>
          <a:p>
            <a:pPr marL="0" indent="0">
              <a:buNone/>
            </a:pPr>
            <a:r>
              <a:rPr lang="en-GB" sz="6400" dirty="0"/>
              <a:t>Simon a </a:t>
            </a:r>
            <a:r>
              <a:rPr lang="en-GB" sz="6400" dirty="0" err="1"/>
              <a:t>Jwd</a:t>
            </a:r>
            <a:r>
              <a:rPr lang="en-GB" sz="6400" dirty="0"/>
              <a:t> / Simon and Jude</a:t>
            </a:r>
          </a:p>
          <a:p>
            <a:pPr marL="0" indent="0">
              <a:buNone/>
            </a:pPr>
            <a:r>
              <a:rPr lang="en-GB" sz="6400" dirty="0" err="1"/>
              <a:t>Lawrens</a:t>
            </a:r>
            <a:r>
              <a:rPr lang="en-GB" sz="6400" dirty="0"/>
              <a:t> / Laurence </a:t>
            </a:r>
          </a:p>
          <a:p>
            <a:pPr marL="0" indent="0">
              <a:buNone/>
            </a:pPr>
            <a:r>
              <a:rPr lang="en-GB" sz="6400" dirty="0" err="1"/>
              <a:t>Andras</a:t>
            </a:r>
            <a:r>
              <a:rPr lang="en-GB" sz="6400" dirty="0"/>
              <a:t> / Andrew</a:t>
            </a:r>
          </a:p>
          <a:p>
            <a:pPr marL="0" indent="0">
              <a:buNone/>
            </a:pPr>
            <a:r>
              <a:rPr lang="en-GB" sz="6400" dirty="0" err="1"/>
              <a:t>Yr</a:t>
            </a:r>
            <a:r>
              <a:rPr lang="en-GB" sz="6400" dirty="0"/>
              <a:t> Archangel </a:t>
            </a:r>
            <a:r>
              <a:rPr lang="en-GB" sz="6400" dirty="0" err="1"/>
              <a:t>Mihangel</a:t>
            </a:r>
            <a:r>
              <a:rPr lang="en-GB" sz="6400" dirty="0"/>
              <a:t> / Archangel Michael</a:t>
            </a:r>
          </a:p>
          <a:p>
            <a:pPr marL="0" indent="0">
              <a:buNone/>
            </a:pPr>
            <a:r>
              <a:rPr lang="en-GB" sz="6400" dirty="0" err="1"/>
              <a:t>Doret</a:t>
            </a:r>
            <a:r>
              <a:rPr lang="en-GB" sz="6400" dirty="0"/>
              <a:t> / Dorothy</a:t>
            </a:r>
          </a:p>
          <a:p>
            <a:pPr marL="0" indent="0">
              <a:buNone/>
            </a:pPr>
            <a:r>
              <a:rPr lang="en-GB" sz="6400" dirty="0" err="1"/>
              <a:t>Edmwnd</a:t>
            </a:r>
            <a:r>
              <a:rPr lang="en-GB" sz="6400" dirty="0"/>
              <a:t> /Edmund</a:t>
            </a:r>
          </a:p>
          <a:p>
            <a:pPr marL="0" indent="0">
              <a:buNone/>
            </a:pPr>
            <a:endParaRPr lang="en-GB" sz="6000" dirty="0"/>
          </a:p>
          <a:p>
            <a:pPr marL="0" indent="0">
              <a:buNone/>
            </a:pPr>
            <a:r>
              <a:rPr lang="en-GB" sz="6000" dirty="0"/>
              <a:t>							</a:t>
            </a:r>
          </a:p>
          <a:p>
            <a:endParaRPr lang="en-GB" dirty="0"/>
          </a:p>
        </p:txBody>
      </p:sp>
    </p:spTree>
    <p:extLst>
      <p:ext uri="{BB962C8B-B14F-4D97-AF65-F5344CB8AC3E}">
        <p14:creationId xmlns:p14="http://schemas.microsoft.com/office/powerpoint/2010/main" val="912796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9512" y="113365"/>
            <a:ext cx="8352928" cy="9818072"/>
          </a:xfrm>
          <a:prstGeom prst="rect">
            <a:avLst/>
          </a:prstGeom>
        </p:spPr>
        <p:txBody>
          <a:bodyPr wrap="square">
            <a:spAutoFit/>
          </a:bodyPr>
          <a:lstStyle/>
          <a:p>
            <a:pPr marL="400050" indent="-400050">
              <a:buAutoNum type="romanLcParenBoth"/>
            </a:pPr>
            <a:r>
              <a:rPr lang="en-GB" b="1" dirty="0"/>
              <a:t>Mary Magdalene (Mair </a:t>
            </a:r>
            <a:r>
              <a:rPr lang="en-GB" b="1" dirty="0" err="1"/>
              <a:t>Fadlen</a:t>
            </a:r>
            <a:r>
              <a:rPr lang="en-GB" b="1" dirty="0"/>
              <a:t>)</a:t>
            </a:r>
          </a:p>
          <a:p>
            <a:r>
              <a:rPr lang="en-GB" b="1" dirty="0"/>
              <a:t>Luke 8: 1-2 </a:t>
            </a:r>
            <a:r>
              <a:rPr lang="en-GB" dirty="0"/>
              <a:t>‘After this, Jesus travelled about from one town and village to another, proclaiming the good news of the kingdom of God. The Twelve were with him, and also some women who had been cured of evil spirits and diseases: Mary (called Magdalene) from whom seven demons had come out;.’</a:t>
            </a:r>
          </a:p>
          <a:p>
            <a:r>
              <a:rPr lang="en-GB" dirty="0"/>
              <a:t>Easter: Mark 16; Matthew 28; Luke 24; John 20 – Apostle to the Apostles</a:t>
            </a:r>
          </a:p>
          <a:p>
            <a:r>
              <a:rPr lang="en-GB" b="1" dirty="0"/>
              <a:t>(ii) Mary of Bethany (sister of Martha and Lazarus)</a:t>
            </a:r>
            <a:br>
              <a:rPr lang="en-GB" b="1" dirty="0"/>
            </a:br>
            <a:r>
              <a:rPr lang="en-GB" b="1" dirty="0"/>
              <a:t>John 12: 1-8</a:t>
            </a:r>
          </a:p>
          <a:p>
            <a:r>
              <a:rPr lang="en-GB" dirty="0"/>
              <a:t>‘Here a dinner was given in Jesus’ honour. Martha served, while Lazarus was among those reclining at the table with him. Then Mary took about a pint of pure nard, an expensive perfume; she poured it on Jesus’ feet and wiped his feet with her hair. .’</a:t>
            </a:r>
          </a:p>
          <a:p>
            <a:r>
              <a:rPr lang="en-GB" b="1" dirty="0"/>
              <a:t>(iii) Unnamed sinner who washes Christ’s feet with her tears at Simon’s house</a:t>
            </a:r>
          </a:p>
          <a:p>
            <a:r>
              <a:rPr lang="en-GB" b="1" dirty="0"/>
              <a:t>        Luke 7:36-50</a:t>
            </a:r>
          </a:p>
          <a:p>
            <a:r>
              <a:rPr lang="en-GB" sz="1600" dirty="0"/>
              <a:t>Composite </a:t>
            </a:r>
          </a:p>
          <a:p>
            <a:r>
              <a:rPr lang="en-GB" sz="1600" dirty="0"/>
              <a:t>medieval Magdalene</a:t>
            </a:r>
          </a:p>
          <a:p>
            <a:r>
              <a:rPr lang="en-GB" sz="1600" dirty="0"/>
              <a:t>= 3 Mary’s now in </a:t>
            </a:r>
          </a:p>
          <a:p>
            <a:r>
              <a:rPr lang="en-GB" sz="1600" dirty="0"/>
              <a:t>Protestant and </a:t>
            </a:r>
          </a:p>
          <a:p>
            <a:r>
              <a:rPr lang="en-GB" sz="1600" dirty="0"/>
              <a:t>Catholic</a:t>
            </a:r>
          </a:p>
          <a:p>
            <a:endParaRPr lang="en-GB" sz="1600" dirty="0"/>
          </a:p>
          <a:p>
            <a:r>
              <a:rPr lang="en-GB" sz="1600" dirty="0"/>
              <a:t>Tradition (+ early</a:t>
            </a:r>
          </a:p>
          <a:p>
            <a:r>
              <a:rPr lang="en-GB" sz="1600" dirty="0"/>
              <a:t>Eastern Church)</a:t>
            </a:r>
          </a:p>
          <a:p>
            <a:r>
              <a:rPr lang="cy-GB" dirty="0" err="1"/>
              <a:t>Image</a:t>
            </a:r>
            <a:r>
              <a:rPr lang="cy-GB" dirty="0"/>
              <a:t>: Christ </a:t>
            </a:r>
            <a:r>
              <a:rPr lang="cy-GB" dirty="0" err="1"/>
              <a:t>in</a:t>
            </a:r>
            <a:r>
              <a:rPr lang="cy-GB" dirty="0"/>
              <a:t> </a:t>
            </a:r>
          </a:p>
          <a:p>
            <a:r>
              <a:rPr lang="cy-GB" dirty="0"/>
              <a:t>the </a:t>
            </a:r>
            <a:r>
              <a:rPr lang="cy-GB" dirty="0" err="1"/>
              <a:t>house</a:t>
            </a:r>
            <a:r>
              <a:rPr lang="cy-GB" dirty="0"/>
              <a:t> of Simon</a:t>
            </a:r>
          </a:p>
          <a:p>
            <a:r>
              <a:rPr lang="cy-GB" dirty="0" err="1"/>
              <a:t>by</a:t>
            </a:r>
            <a:r>
              <a:rPr lang="cy-GB" dirty="0"/>
              <a:t> </a:t>
            </a:r>
            <a:r>
              <a:rPr lang="cy-GB" dirty="0" err="1"/>
              <a:t>Dieric</a:t>
            </a:r>
            <a:r>
              <a:rPr lang="cy-GB" dirty="0"/>
              <a:t> </a:t>
            </a:r>
            <a:r>
              <a:rPr lang="cy-GB" dirty="0" err="1"/>
              <a:t>Bouts</a:t>
            </a:r>
            <a:r>
              <a:rPr lang="cy-GB" dirty="0"/>
              <a:t> </a:t>
            </a:r>
          </a:p>
          <a:p>
            <a:r>
              <a:rPr lang="cy-GB" dirty="0"/>
              <a:t>c. 1420-75</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04950" y="3435130"/>
            <a:ext cx="4734100" cy="3200400"/>
          </a:xfrm>
          <a:prstGeom prst="rect">
            <a:avLst/>
          </a:prstGeom>
        </p:spPr>
      </p:pic>
    </p:spTree>
    <p:extLst>
      <p:ext uri="{BB962C8B-B14F-4D97-AF65-F5344CB8AC3E}">
        <p14:creationId xmlns:p14="http://schemas.microsoft.com/office/powerpoint/2010/main" val="2856366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fontScale="90000"/>
          </a:bodyPr>
          <a:lstStyle/>
          <a:p>
            <a:pPr algn="l"/>
            <a:r>
              <a:rPr lang="en-GB" sz="2000" dirty="0"/>
              <a:t>By C8th confused with Mary of Egypt </a:t>
            </a:r>
            <a:br>
              <a:rPr lang="en-GB" sz="2000" dirty="0"/>
            </a:br>
            <a:r>
              <a:rPr lang="en-GB" sz="2000" dirty="0"/>
              <a:t>(cf. long hair of a hermit – John the Baptist, Jerome, Paul and Anthony) </a:t>
            </a:r>
            <a:br>
              <a:rPr lang="en-GB" sz="2000" dirty="0"/>
            </a:br>
            <a:r>
              <a:rPr lang="en-GB" sz="2000" dirty="0"/>
              <a:t>– </a:t>
            </a:r>
            <a:r>
              <a:rPr lang="en-GB" sz="2000" i="1" dirty="0" err="1"/>
              <a:t>nuditas</a:t>
            </a:r>
            <a:r>
              <a:rPr lang="en-GB" sz="2000" i="1" dirty="0"/>
              <a:t> </a:t>
            </a:r>
            <a:r>
              <a:rPr lang="en-GB" sz="2000" i="1" dirty="0" err="1"/>
              <a:t>naturalis</a:t>
            </a:r>
            <a:r>
              <a:rPr lang="en-GB" sz="2000" dirty="0"/>
              <a:t> primitive natural, naked life before the Fall</a:t>
            </a:r>
            <a:br>
              <a:rPr lang="en-GB" sz="2000" dirty="0"/>
            </a:br>
            <a:r>
              <a:rPr lang="en-GB" sz="2000" dirty="0"/>
              <a:t>Mair Magdalene, anon 15</a:t>
            </a:r>
            <a:r>
              <a:rPr lang="en-GB" sz="2000" baseline="30000" dirty="0"/>
              <a:t>th</a:t>
            </a:r>
            <a:r>
              <a:rPr lang="en-GB" sz="2000" dirty="0"/>
              <a:t> cent.		Mary of Egypt, 15</a:t>
            </a:r>
            <a:r>
              <a:rPr lang="en-GB" sz="2000" baseline="30000" dirty="0"/>
              <a:t>th</a:t>
            </a:r>
            <a:r>
              <a:rPr lang="en-GB" sz="2000" dirty="0"/>
              <a:t> cent</a:t>
            </a:r>
            <a:br>
              <a:rPr lang="en-GB" sz="2000" dirty="0"/>
            </a:br>
            <a:r>
              <a:rPr lang="en-GB" sz="2000" dirty="0"/>
              <a:t>					BL Yates Thompson 3 fol. 287</a:t>
            </a:r>
            <a:endParaRPr lang="en-US" sz="2000" dirty="0"/>
          </a:p>
        </p:txBody>
      </p:sp>
      <p:sp>
        <p:nvSpPr>
          <p:cNvPr id="3" name="Text Placeholder 2"/>
          <p:cNvSpPr>
            <a:spLocks noGrp="1"/>
          </p:cNvSpPr>
          <p:nvPr>
            <p:ph type="body" idx="1"/>
          </p:nvPr>
        </p:nvSpPr>
        <p:spPr/>
        <p:txBody>
          <a:bodyPr/>
          <a:lstStyle/>
          <a:p>
            <a:endParaRPr lang="en-US"/>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9555" y="1556792"/>
            <a:ext cx="3697388" cy="5120640"/>
          </a:xfrm>
        </p:spPr>
      </p:pic>
      <p:sp>
        <p:nvSpPr>
          <p:cNvPr id="5" name="Text Placeholder 4"/>
          <p:cNvSpPr>
            <a:spLocks noGrp="1"/>
          </p:cNvSpPr>
          <p:nvPr>
            <p:ph type="body" sz="quarter" idx="3"/>
          </p:nvPr>
        </p:nvSpPr>
        <p:spPr/>
        <p:txBody>
          <a:bodyPr/>
          <a:lstStyle/>
          <a:p>
            <a:endParaRPr lang="en-US" dirty="0"/>
          </a:p>
        </p:txBody>
      </p:sp>
      <p:pic>
        <p:nvPicPr>
          <p:cNvPr id="1026" name="Picture 2" descr="Mary of Egyp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5626" y="-6858000"/>
            <a:ext cx="3288552" cy="493776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Mary of Egyp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55448" y="-6292080"/>
            <a:ext cx="3288552" cy="493776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Mary of Egyp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8026" y="-6705600"/>
            <a:ext cx="3288552" cy="493776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Mary of Egypt"/>
          <p:cNvPicPr>
            <a:picLocks noGrp="1" noChangeAspect="1" noChangeArrowheads="1"/>
          </p:cNvPicPr>
          <p:nvPr>
            <p:ph sz="quarter" idx="4"/>
          </p:nvPr>
        </p:nvPicPr>
        <p:blipFill>
          <a:blip r:embed="rId3" cstate="print">
            <a:extLst>
              <a:ext uri="{28A0092B-C50C-407E-A947-70E740481C1C}">
                <a14:useLocalDpi xmlns:a14="http://schemas.microsoft.com/office/drawing/2010/main" val="0"/>
              </a:ext>
            </a:extLst>
          </a:blip>
          <a:srcRect/>
          <a:stretch>
            <a:fillRect/>
          </a:stretch>
        </p:blipFill>
        <p:spPr bwMode="auto">
          <a:xfrm>
            <a:off x="4788025" y="1556792"/>
            <a:ext cx="3273085" cy="4937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613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A0EE0-C52D-A136-7C55-D0C545B883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9D602E-3191-E2CA-8F70-78A693401FCE}"/>
              </a:ext>
            </a:extLst>
          </p:cNvPr>
          <p:cNvSpPr>
            <a:spLocks noGrp="1"/>
          </p:cNvSpPr>
          <p:nvPr>
            <p:ph idx="1"/>
          </p:nvPr>
        </p:nvSpPr>
        <p:spPr/>
        <p:txBody>
          <a:bodyPr>
            <a:normAutofit fontScale="92500"/>
          </a:bodyPr>
          <a:lstStyle/>
          <a:p>
            <a:r>
              <a:rPr lang="en-GB" sz="2400" dirty="0"/>
              <a:t>Gregory the Great, bishop of Rome (d. 604)– used the composite Mary Magdalene in his sermons to illustrate that any sinner could be forgiven;</a:t>
            </a:r>
          </a:p>
          <a:p>
            <a:r>
              <a:rPr lang="en-GB" sz="2400" dirty="0"/>
              <a:t>Odo of Cluny, abbot of Cluny, (d. 942) – brought together all the biblical episodes involving Mary Magdalene in a sermon on the feast of Mary Magdalene;</a:t>
            </a:r>
          </a:p>
          <a:p>
            <a:r>
              <a:rPr lang="en-GB" sz="2400" dirty="0"/>
              <a:t>Shortly after a Latin vita developed that related how Mary Magdalene and Martha escaped to Marseilles after the crucifixion and converted the population of Gaul to Christianity;</a:t>
            </a:r>
          </a:p>
          <a:p>
            <a:r>
              <a:rPr lang="en-GB" sz="2400" dirty="0"/>
              <a:t>Other episodes added and the legend developed into a ‘medieval best seller’ – more than 200 Latin versions and many different vernaculars </a:t>
            </a:r>
          </a:p>
        </p:txBody>
      </p:sp>
    </p:spTree>
    <p:extLst>
      <p:ext uri="{BB962C8B-B14F-4D97-AF65-F5344CB8AC3E}">
        <p14:creationId xmlns:p14="http://schemas.microsoft.com/office/powerpoint/2010/main" val="775237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t> Translation of the Latin Life of Martha</a:t>
            </a:r>
            <a:br>
              <a:rPr lang="en-GB" sz="2000" b="1" dirty="0"/>
            </a:br>
            <a:r>
              <a:rPr lang="en-GB" sz="2000" b="1" dirty="0"/>
              <a:t>Jacobus de Voragine </a:t>
            </a:r>
            <a:r>
              <a:rPr lang="en-GB" sz="2000" b="1" i="1" dirty="0"/>
              <a:t>Legenda Aurea</a:t>
            </a:r>
            <a:r>
              <a:rPr lang="en-GB" sz="2000" b="1" dirty="0"/>
              <a:t>, trans. William Granger Ryan</a:t>
            </a:r>
          </a:p>
        </p:txBody>
      </p:sp>
      <p:sp>
        <p:nvSpPr>
          <p:cNvPr id="3" name="Content Placeholder 2"/>
          <p:cNvSpPr>
            <a:spLocks noGrp="1"/>
          </p:cNvSpPr>
          <p:nvPr>
            <p:ph idx="1"/>
          </p:nvPr>
        </p:nvSpPr>
        <p:spPr/>
        <p:txBody>
          <a:bodyPr>
            <a:normAutofit fontScale="92500" lnSpcReduction="10000"/>
          </a:bodyPr>
          <a:lstStyle/>
          <a:p>
            <a:pPr marL="0" indent="0">
              <a:buNone/>
            </a:pPr>
            <a:r>
              <a:rPr lang="en-GB" sz="2400" dirty="0">
                <a:latin typeface="Times New Roman" panose="02020603050405020304" pitchFamily="18" charset="0"/>
                <a:cs typeface="Times New Roman" panose="02020603050405020304" pitchFamily="18" charset="0"/>
              </a:rPr>
              <a:t>At that time in the forest along the Rhone between Arles and Avignon, there was a dragon that was half animal and half fish, larger than an ox, longer than a horse, with teeth as sharp as horns…this beast lurked in the river killing all those who tried to sail by and sinking their vessels. The dragon had come from Galatia in Asia, begotten of Leviathan, an extremely ferocious water serpent, and </a:t>
            </a:r>
            <a:r>
              <a:rPr lang="en-GB" sz="2400" dirty="0" err="1">
                <a:latin typeface="Times New Roman" panose="02020603050405020304" pitchFamily="18" charset="0"/>
                <a:cs typeface="Times New Roman" panose="02020603050405020304" pitchFamily="18" charset="0"/>
              </a:rPr>
              <a:t>Onachus</a:t>
            </a:r>
            <a:r>
              <a:rPr lang="en-GB" sz="2400" dirty="0">
                <a:latin typeface="Times New Roman" panose="02020603050405020304" pitchFamily="18" charset="0"/>
                <a:cs typeface="Times New Roman" panose="02020603050405020304" pitchFamily="18" charset="0"/>
              </a:rPr>
              <a:t>, an animal bred in the region of Galatia, which shoots its dung like darts at pursuers within the space of an acre; whatever this touches is burned up as by fire. The people asked Martha for help and she went after the dragon. She found him in the forest in the act of devouring a man, sprinkled him with blessed water and had a cross held up in front of him. The brute was subdued at once and stood still like a sheep while Martha tied him up with her girdle, and the people killed him then and there with stones and lances.</a:t>
            </a:r>
          </a:p>
        </p:txBody>
      </p:sp>
    </p:spTree>
    <p:extLst>
      <p:ext uri="{BB962C8B-B14F-4D97-AF65-F5344CB8AC3E}">
        <p14:creationId xmlns:p14="http://schemas.microsoft.com/office/powerpoint/2010/main" val="1778994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531440"/>
            <a:ext cx="6324460" cy="860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7361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8229600" cy="1143000"/>
          </a:xfrm>
        </p:spPr>
        <p:txBody>
          <a:bodyPr>
            <a:normAutofit/>
          </a:bodyPr>
          <a:lstStyle/>
          <a:p>
            <a:r>
              <a:rPr lang="en-GB" sz="2800" dirty="0"/>
              <a:t>Aberystwyth, </a:t>
            </a:r>
            <a:r>
              <a:rPr lang="en-GB" sz="2800" dirty="0" err="1"/>
              <a:t>LlGC</a:t>
            </a:r>
            <a:r>
              <a:rPr lang="en-GB" sz="2800" dirty="0"/>
              <a:t>/NLW </a:t>
            </a:r>
            <a:r>
              <a:rPr lang="en-GB" sz="2800" dirty="0" err="1"/>
              <a:t>Peniarth</a:t>
            </a:r>
            <a:r>
              <a:rPr lang="en-GB" sz="2800" dirty="0"/>
              <a:t> 5, fol. 26r c. 1350</a:t>
            </a:r>
            <a:br>
              <a:rPr lang="en-GB" sz="2800" dirty="0"/>
            </a:br>
            <a:r>
              <a:rPr lang="en-GB" sz="2800" dirty="0"/>
              <a:t> (</a:t>
            </a:r>
            <a:r>
              <a:rPr lang="en-GB" sz="2800" dirty="0" err="1"/>
              <a:t>Llyfr</a:t>
            </a:r>
            <a:r>
              <a:rPr lang="en-GB" sz="2800" dirty="0"/>
              <a:t> Gwyn </a:t>
            </a:r>
            <a:r>
              <a:rPr lang="en-GB" sz="2800" dirty="0" err="1"/>
              <a:t>Rhydderch</a:t>
            </a:r>
            <a:r>
              <a:rPr lang="en-GB" sz="2800" dirty="0"/>
              <a:t>/The White Book of </a:t>
            </a:r>
            <a:r>
              <a:rPr lang="en-GB" sz="2800" dirty="0" err="1"/>
              <a:t>Rhydderch</a:t>
            </a:r>
            <a:r>
              <a:rPr lang="en-GB" sz="2800" dirty="0"/>
              <a:t>)</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79712" y="1340768"/>
            <a:ext cx="4333535" cy="5400000"/>
          </a:xfrm>
        </p:spPr>
      </p:pic>
    </p:spTree>
    <p:extLst>
      <p:ext uri="{BB962C8B-B14F-4D97-AF65-F5344CB8AC3E}">
        <p14:creationId xmlns:p14="http://schemas.microsoft.com/office/powerpoint/2010/main" val="3118761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i="1" dirty="0" err="1"/>
              <a:t>Buchedd</a:t>
            </a:r>
            <a:r>
              <a:rPr lang="en-GB" sz="2800" i="1" dirty="0"/>
              <a:t> Mair </a:t>
            </a:r>
            <a:r>
              <a:rPr lang="en-GB" sz="2800" i="1" dirty="0" err="1"/>
              <a:t>Fadlen</a:t>
            </a:r>
            <a:r>
              <a:rPr lang="en-GB" sz="2800" i="1" dirty="0"/>
              <a:t> (Middle Welsh Life of Mary Magdalene)</a:t>
            </a:r>
            <a:r>
              <a:rPr lang="en-GB" sz="2800" dirty="0"/>
              <a:t>, </a:t>
            </a:r>
            <a:r>
              <a:rPr lang="en-GB" sz="2800" dirty="0" err="1"/>
              <a:t>Peniarth</a:t>
            </a:r>
            <a:r>
              <a:rPr lang="en-GB" sz="2800" dirty="0"/>
              <a:t> 27ii, second half of C15th, ed. and trans. Jane Cartwright</a:t>
            </a:r>
            <a:endParaRPr lang="en-US" sz="2800" dirty="0"/>
          </a:p>
        </p:txBody>
      </p:sp>
      <p:sp>
        <p:nvSpPr>
          <p:cNvPr id="3" name="Content Placeholder 2"/>
          <p:cNvSpPr>
            <a:spLocks noGrp="1"/>
          </p:cNvSpPr>
          <p:nvPr>
            <p:ph idx="1"/>
          </p:nvPr>
        </p:nvSpPr>
        <p:spPr>
          <a:xfrm>
            <a:off x="457200" y="1484784"/>
            <a:ext cx="8229600" cy="4641379"/>
          </a:xfrm>
        </p:spPr>
        <p:txBody>
          <a:bodyPr>
            <a:normAutofit fontScale="70000" lnSpcReduction="20000"/>
          </a:bodyPr>
          <a:lstStyle/>
          <a:p>
            <a:pPr marL="0" indent="0">
              <a:buNone/>
            </a:pPr>
            <a:r>
              <a:rPr lang="en-GB" dirty="0"/>
              <a:t>Mair </a:t>
            </a:r>
            <a:r>
              <a:rPr lang="en-GB" dirty="0" err="1"/>
              <a:t>Vadlen</a:t>
            </a:r>
            <a:r>
              <a:rPr lang="en-GB" dirty="0"/>
              <a:t> a </a:t>
            </a:r>
            <a:r>
              <a:rPr lang="en-GB" dirty="0" err="1"/>
              <a:t>oydd</a:t>
            </a:r>
            <a:r>
              <a:rPr lang="en-GB" dirty="0"/>
              <a:t> </a:t>
            </a:r>
            <a:r>
              <a:rPr lang="en-GB" dirty="0" err="1"/>
              <a:t>mor</a:t>
            </a:r>
            <a:r>
              <a:rPr lang="en-GB" dirty="0"/>
              <a:t> </a:t>
            </a:r>
            <a:r>
              <a:rPr lang="en-GB" dirty="0" err="1"/>
              <a:t>vvcheddol</a:t>
            </a:r>
            <a:r>
              <a:rPr lang="en-GB" dirty="0"/>
              <a:t> ac </a:t>
            </a:r>
            <a:r>
              <a:rPr lang="en-GB" dirty="0" err="1"/>
              <a:t>i</a:t>
            </a:r>
            <a:r>
              <a:rPr lang="en-GB" dirty="0"/>
              <a:t> </a:t>
            </a:r>
            <a:r>
              <a:rPr lang="en-GB" dirty="0" err="1"/>
              <a:t>karodd</a:t>
            </a:r>
            <a:r>
              <a:rPr lang="en-GB" dirty="0"/>
              <a:t> </a:t>
            </a:r>
            <a:r>
              <a:rPr lang="en-GB" dirty="0" err="1"/>
              <a:t>Krist</a:t>
            </a:r>
            <a:r>
              <a:rPr lang="en-GB" dirty="0"/>
              <a:t> hi </a:t>
            </a:r>
            <a:r>
              <a:rPr lang="en-GB" dirty="0" err="1"/>
              <a:t>yn</a:t>
            </a:r>
            <a:r>
              <a:rPr lang="en-GB" dirty="0"/>
              <a:t> </a:t>
            </a:r>
            <a:r>
              <a:rPr lang="en-GB" dirty="0" err="1"/>
              <a:t>vwyaf</a:t>
            </a:r>
            <a:r>
              <a:rPr lang="en-GB" dirty="0"/>
              <a:t> </a:t>
            </a:r>
            <a:r>
              <a:rPr lang="en-GB" dirty="0" err="1"/>
              <a:t>o’r</a:t>
            </a:r>
            <a:r>
              <a:rPr lang="en-GB" dirty="0"/>
              <a:t> </a:t>
            </a:r>
            <a:r>
              <a:rPr lang="en-GB" dirty="0" err="1"/>
              <a:t>merched</a:t>
            </a:r>
            <a:r>
              <a:rPr lang="en-GB" dirty="0"/>
              <a:t>, </a:t>
            </a:r>
            <a:r>
              <a:rPr lang="en-GB" dirty="0" err="1"/>
              <a:t>yn</a:t>
            </a:r>
            <a:r>
              <a:rPr lang="en-GB" dirty="0"/>
              <a:t> </a:t>
            </a:r>
            <a:r>
              <a:rPr lang="en-GB" dirty="0" err="1"/>
              <a:t>nesa</a:t>
            </a:r>
            <a:r>
              <a:rPr lang="en-GB" dirty="0"/>
              <a:t> at </a:t>
            </a:r>
            <a:r>
              <a:rPr lang="en-GB" dirty="0" err="1"/>
              <a:t>Vair</a:t>
            </a:r>
            <a:r>
              <a:rPr lang="en-GB" dirty="0"/>
              <a:t> </a:t>
            </a:r>
            <a:r>
              <a:rPr lang="en-GB" dirty="0" err="1"/>
              <a:t>i</a:t>
            </a:r>
            <a:r>
              <a:rPr lang="en-GB" dirty="0"/>
              <a:t> </a:t>
            </a:r>
            <a:r>
              <a:rPr lang="en-GB" dirty="0" err="1"/>
              <a:t>vam</a:t>
            </a:r>
            <a:r>
              <a:rPr lang="en-GB" dirty="0"/>
              <a:t>, ac </a:t>
            </a:r>
            <a:r>
              <a:rPr lang="en-GB" dirty="0" err="1"/>
              <a:t>oherwydd</a:t>
            </a:r>
            <a:r>
              <a:rPr lang="en-GB" dirty="0"/>
              <a:t> </a:t>
            </a:r>
            <a:r>
              <a:rPr lang="en-GB" dirty="0" err="1"/>
              <a:t>hynny</a:t>
            </a:r>
            <a:r>
              <a:rPr lang="en-GB" dirty="0"/>
              <a:t> </a:t>
            </a:r>
            <a:r>
              <a:rPr lang="en-GB" dirty="0" err="1"/>
              <a:t>pob</a:t>
            </a:r>
            <a:r>
              <a:rPr lang="en-GB" dirty="0"/>
              <a:t> </a:t>
            </a:r>
            <a:r>
              <a:rPr lang="en-GB" dirty="0" err="1"/>
              <a:t>Kristion</a:t>
            </a:r>
            <a:r>
              <a:rPr lang="en-GB" dirty="0"/>
              <a:t> a </a:t>
            </a:r>
            <a:r>
              <a:rPr lang="en-GB" dirty="0" err="1"/>
              <a:t>ddyly</a:t>
            </a:r>
            <a:r>
              <a:rPr lang="en-GB" dirty="0"/>
              <a:t> </a:t>
            </a:r>
            <a:r>
              <a:rPr lang="en-GB" dirty="0" err="1"/>
              <a:t>anrrydeddv</a:t>
            </a:r>
            <a:r>
              <a:rPr lang="en-GB" dirty="0"/>
              <a:t> </a:t>
            </a:r>
            <a:r>
              <a:rPr lang="en-GB" dirty="0" err="1"/>
              <a:t>Duw</a:t>
            </a:r>
            <a:r>
              <a:rPr lang="en-GB" dirty="0"/>
              <a:t> a Mair </a:t>
            </a:r>
            <a:r>
              <a:rPr lang="en-GB" dirty="0" err="1"/>
              <a:t>Vadlen</a:t>
            </a:r>
            <a:r>
              <a:rPr lang="en-GB" dirty="0"/>
              <a:t>… Ac </a:t>
            </a:r>
            <a:r>
              <a:rPr lang="en-GB" dirty="0" err="1"/>
              <a:t>val</a:t>
            </a:r>
            <a:r>
              <a:rPr lang="en-GB" dirty="0"/>
              <a:t> </a:t>
            </a:r>
            <a:r>
              <a:rPr lang="en-GB" dirty="0" err="1"/>
              <a:t>i</a:t>
            </a:r>
            <a:r>
              <a:rPr lang="en-GB" dirty="0"/>
              <a:t> may </a:t>
            </a:r>
            <a:r>
              <a:rPr lang="en-GB" dirty="0" err="1"/>
              <a:t>llawer</a:t>
            </a:r>
            <a:r>
              <a:rPr lang="en-GB" dirty="0"/>
              <a:t> o </a:t>
            </a:r>
            <a:r>
              <a:rPr lang="en-GB" dirty="0" err="1"/>
              <a:t>lyvre</a:t>
            </a:r>
            <a:r>
              <a:rPr lang="en-GB" dirty="0"/>
              <a:t> </a:t>
            </a:r>
            <a:r>
              <a:rPr lang="en-GB" dirty="0" err="1"/>
              <a:t>yn</a:t>
            </a:r>
            <a:r>
              <a:rPr lang="en-GB" dirty="0"/>
              <a:t> </a:t>
            </a:r>
            <a:r>
              <a:rPr lang="en-GB" dirty="0" err="1"/>
              <a:t>mynegi</a:t>
            </a:r>
            <a:r>
              <a:rPr lang="en-GB" dirty="0"/>
              <a:t>, </a:t>
            </a:r>
            <a:r>
              <a:rPr lang="en-GB" dirty="0" err="1"/>
              <a:t>pann</a:t>
            </a:r>
            <a:r>
              <a:rPr lang="en-GB" dirty="0"/>
              <a:t> </a:t>
            </a:r>
            <a:r>
              <a:rPr lang="en-GB" dirty="0" err="1"/>
              <a:t>ddylasai</a:t>
            </a:r>
            <a:r>
              <a:rPr lang="en-GB" dirty="0"/>
              <a:t> </a:t>
            </a:r>
            <a:r>
              <a:rPr lang="en-GB" dirty="0" err="1"/>
              <a:t>Ioan</a:t>
            </a:r>
            <a:r>
              <a:rPr lang="en-GB" dirty="0"/>
              <a:t> y </a:t>
            </a:r>
            <a:r>
              <a:rPr lang="en-GB" dirty="0" err="1"/>
              <a:t>vengylwr</a:t>
            </a:r>
            <a:r>
              <a:rPr lang="en-GB" dirty="0"/>
              <a:t> </a:t>
            </a:r>
            <a:r>
              <a:rPr lang="en-GB" dirty="0" err="1"/>
              <a:t>briodi</a:t>
            </a:r>
            <a:r>
              <a:rPr lang="en-GB" dirty="0"/>
              <a:t> Mair </a:t>
            </a:r>
            <a:r>
              <a:rPr lang="en-GB" dirty="0" err="1"/>
              <a:t>Vadlen</a:t>
            </a:r>
            <a:r>
              <a:rPr lang="en-GB" dirty="0"/>
              <a:t>, </a:t>
            </a:r>
            <a:r>
              <a:rPr lang="en-GB" dirty="0" err="1"/>
              <a:t>yna</a:t>
            </a:r>
            <a:r>
              <a:rPr lang="en-GB" dirty="0"/>
              <a:t> </a:t>
            </a:r>
            <a:r>
              <a:rPr lang="en-GB" dirty="0" err="1"/>
              <a:t>ir</a:t>
            </a:r>
            <a:r>
              <a:rPr lang="en-GB" dirty="0"/>
              <a:t> </a:t>
            </a:r>
            <a:r>
              <a:rPr lang="en-GB" dirty="0" err="1"/>
              <a:t>erchis</a:t>
            </a:r>
            <a:r>
              <a:rPr lang="en-GB" dirty="0"/>
              <a:t> </a:t>
            </a:r>
            <a:r>
              <a:rPr lang="en-GB" dirty="0" err="1"/>
              <a:t>Krist</a:t>
            </a:r>
            <a:r>
              <a:rPr lang="en-GB" dirty="0"/>
              <a:t> </a:t>
            </a:r>
            <a:r>
              <a:rPr lang="en-GB" dirty="0" err="1"/>
              <a:t>i</a:t>
            </a:r>
            <a:r>
              <a:rPr lang="en-GB" dirty="0"/>
              <a:t> </a:t>
            </a:r>
            <a:r>
              <a:rPr lang="en-GB" dirty="0" err="1"/>
              <a:t>Ioan</a:t>
            </a:r>
            <a:r>
              <a:rPr lang="en-GB" dirty="0"/>
              <a:t> </a:t>
            </a:r>
            <a:r>
              <a:rPr lang="en-GB" dirty="0" err="1"/>
              <a:t>i</a:t>
            </a:r>
            <a:r>
              <a:rPr lang="en-GB" dirty="0"/>
              <a:t> </a:t>
            </a:r>
            <a:r>
              <a:rPr lang="en-GB" dirty="0" err="1"/>
              <a:t>ga</a:t>
            </a:r>
            <a:r>
              <a:rPr lang="en-GB" dirty="0"/>
              <a:t>[n]</a:t>
            </a:r>
            <a:r>
              <a:rPr lang="en-GB" dirty="0" err="1"/>
              <a:t>lyn</a:t>
            </a:r>
            <a:r>
              <a:rPr lang="en-GB" dirty="0"/>
              <a:t> </a:t>
            </a:r>
            <a:r>
              <a:rPr lang="en-GB" dirty="0" err="1"/>
              <a:t>ef</a:t>
            </a:r>
            <a:r>
              <a:rPr lang="en-GB" dirty="0"/>
              <a:t> a </a:t>
            </a:r>
            <a:r>
              <a:rPr lang="en-GB" dirty="0" err="1"/>
              <a:t>chadw</a:t>
            </a:r>
            <a:r>
              <a:rPr lang="en-GB" dirty="0"/>
              <a:t> </a:t>
            </a:r>
            <a:r>
              <a:rPr lang="en-GB" dirty="0" err="1"/>
              <a:t>i</a:t>
            </a:r>
            <a:r>
              <a:rPr lang="en-GB" dirty="0"/>
              <a:t> </a:t>
            </a:r>
            <a:r>
              <a:rPr lang="en-GB" dirty="0" err="1"/>
              <a:t>vorwyndod</a:t>
            </a:r>
            <a:r>
              <a:rPr lang="en-GB" dirty="0"/>
              <a:t>; ac </a:t>
            </a:r>
            <a:r>
              <a:rPr lang="en-GB" dirty="0" err="1"/>
              <a:t>velly</a:t>
            </a:r>
            <a:r>
              <a:rPr lang="en-GB" dirty="0"/>
              <a:t> </a:t>
            </a:r>
            <a:r>
              <a:rPr lang="en-GB" dirty="0" err="1"/>
              <a:t>i</a:t>
            </a:r>
            <a:r>
              <a:rPr lang="en-GB" dirty="0"/>
              <a:t> </a:t>
            </a:r>
            <a:r>
              <a:rPr lang="en-GB" dirty="0" err="1"/>
              <a:t>gwnayth</a:t>
            </a:r>
            <a:r>
              <a:rPr lang="en-GB" dirty="0"/>
              <a:t> </a:t>
            </a:r>
            <a:r>
              <a:rPr lang="en-GB" dirty="0" err="1"/>
              <a:t>ef</a:t>
            </a:r>
            <a:r>
              <a:rPr lang="en-GB" dirty="0"/>
              <a:t>. Ac am </a:t>
            </a:r>
            <a:r>
              <a:rPr lang="en-GB" dirty="0" err="1"/>
              <a:t>hynny</a:t>
            </a:r>
            <a:r>
              <a:rPr lang="en-GB" dirty="0"/>
              <a:t> y </a:t>
            </a:r>
            <a:r>
              <a:rPr lang="en-GB" dirty="0" err="1"/>
              <a:t>digiodd</a:t>
            </a:r>
            <a:r>
              <a:rPr lang="en-GB" dirty="0"/>
              <a:t> Mair </a:t>
            </a:r>
            <a:r>
              <a:rPr lang="en-GB" dirty="0" err="1"/>
              <a:t>Vadlen</a:t>
            </a:r>
            <a:r>
              <a:rPr lang="en-GB" dirty="0"/>
              <a:t> </a:t>
            </a:r>
            <a:r>
              <a:rPr lang="en-GB" dirty="0" err="1"/>
              <a:t>yn</a:t>
            </a:r>
            <a:r>
              <a:rPr lang="en-GB" dirty="0"/>
              <a:t> </a:t>
            </a:r>
            <a:r>
              <a:rPr lang="en-GB" dirty="0" err="1"/>
              <a:t>vawr</a:t>
            </a:r>
            <a:r>
              <a:rPr lang="en-GB" dirty="0"/>
              <a:t> ac </a:t>
            </a:r>
            <a:r>
              <a:rPr lang="en-GB" dirty="0" err="1"/>
              <a:t>yr</a:t>
            </a:r>
            <a:r>
              <a:rPr lang="en-GB" dirty="0"/>
              <a:t> </a:t>
            </a:r>
            <a:r>
              <a:rPr lang="en-GB" dirty="0" err="1"/>
              <a:t>ymroddes</a:t>
            </a:r>
            <a:r>
              <a:rPr lang="en-GB" dirty="0"/>
              <a:t> </a:t>
            </a:r>
            <a:r>
              <a:rPr lang="en-GB" dirty="0" err="1"/>
              <a:t>i’r</a:t>
            </a:r>
            <a:r>
              <a:rPr lang="en-GB" dirty="0"/>
              <a:t> </a:t>
            </a:r>
            <a:r>
              <a:rPr lang="en-GB" dirty="0" err="1"/>
              <a:t>saith</a:t>
            </a:r>
            <a:r>
              <a:rPr lang="en-GB" dirty="0"/>
              <a:t> </a:t>
            </a:r>
            <a:r>
              <a:rPr lang="en-GB" dirty="0" err="1"/>
              <a:t>bechod</a:t>
            </a:r>
            <a:r>
              <a:rPr lang="en-GB" dirty="0"/>
              <a:t> </a:t>
            </a:r>
            <a:r>
              <a:rPr lang="en-GB" dirty="0" err="1"/>
              <a:t>marwol</a:t>
            </a:r>
            <a:r>
              <a:rPr lang="en-GB" dirty="0"/>
              <a:t>.</a:t>
            </a:r>
          </a:p>
          <a:p>
            <a:endParaRPr lang="en-US" dirty="0"/>
          </a:p>
          <a:p>
            <a:pPr marL="0" indent="0">
              <a:buNone/>
            </a:pPr>
            <a:r>
              <a:rPr lang="en-GB" dirty="0"/>
              <a:t>(Mary Magdalene was so devout that Christ loved her most of all the women, next to Mary his mother, and for this reason all Christians should honour God and Mary Magdalene… As many books record, when John the Evangelist was due to marry Mary Magdalene, Christ asked John to follow him and preserve his virginity; and so he did. For this reason Mary Magdalene became very angry and gave herself to the seven deadly sins.)</a:t>
            </a:r>
            <a:endParaRPr lang="en-US" dirty="0"/>
          </a:p>
          <a:p>
            <a:endParaRPr lang="en-US" dirty="0"/>
          </a:p>
        </p:txBody>
      </p:sp>
    </p:spTree>
    <p:extLst>
      <p:ext uri="{BB962C8B-B14F-4D97-AF65-F5344CB8AC3E}">
        <p14:creationId xmlns:p14="http://schemas.microsoft.com/office/powerpoint/2010/main" val="1070814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2400" dirty="0">
              <a:latin typeface="Junicode" panose="02040502000000000000" pitchFamily="18" charset="2"/>
              <a:ea typeface="Junicode" panose="02040502000000000000" pitchFamily="18" charset="2"/>
            </a:endParaRPr>
          </a:p>
        </p:txBody>
      </p:sp>
      <p:sp>
        <p:nvSpPr>
          <p:cNvPr id="3" name="Content Placeholder 2"/>
          <p:cNvSpPr>
            <a:spLocks noGrp="1"/>
          </p:cNvSpPr>
          <p:nvPr>
            <p:ph idx="1"/>
          </p:nvPr>
        </p:nvSpPr>
        <p:spPr>
          <a:xfrm>
            <a:off x="395536" y="260648"/>
            <a:ext cx="8229600" cy="6120680"/>
          </a:xfrm>
        </p:spPr>
        <p:txBody>
          <a:bodyPr>
            <a:normAutofit fontScale="85000" lnSpcReduction="20000"/>
          </a:bodyPr>
          <a:lstStyle/>
          <a:p>
            <a:pPr marL="0" indent="0">
              <a:buNone/>
            </a:pPr>
            <a:r>
              <a:rPr lang="cy-GB" sz="2800" b="1" i="1" dirty="0"/>
              <a:t>Buchedd Mair </a:t>
            </a:r>
            <a:r>
              <a:rPr lang="cy-GB" sz="2800" b="1" i="1" dirty="0" err="1"/>
              <a:t>Fadlen</a:t>
            </a:r>
            <a:r>
              <a:rPr lang="cy-GB" sz="2800" b="1" dirty="0"/>
              <a:t>, Llyfr Coch Talgarth/The Red </a:t>
            </a:r>
            <a:r>
              <a:rPr lang="cy-GB" sz="2800" b="1" dirty="0" err="1"/>
              <a:t>Book</a:t>
            </a:r>
            <a:r>
              <a:rPr lang="cy-GB" sz="2800" b="1" dirty="0"/>
              <a:t> of Talgarth</a:t>
            </a:r>
          </a:p>
          <a:p>
            <a:pPr marL="0" indent="0">
              <a:buNone/>
            </a:pPr>
            <a:r>
              <a:rPr lang="en-GB" sz="2800" dirty="0">
                <a:latin typeface="Junicode" panose="02040502000000000000" pitchFamily="18" charset="2"/>
                <a:ea typeface="Junicode" panose="02040502000000000000" pitchFamily="18" charset="2"/>
              </a:rPr>
              <a:t>Ac </a:t>
            </a:r>
            <a:r>
              <a:rPr lang="en-GB" sz="2800" dirty="0" err="1">
                <a:latin typeface="Junicode" panose="02040502000000000000" pitchFamily="18" charset="2"/>
                <a:ea typeface="Junicode" panose="02040502000000000000" pitchFamily="18" charset="2"/>
              </a:rPr>
              <a:t>ar</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geireu</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hynny</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kychỽynnaỽd</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wreic</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yn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vy</a:t>
            </a:r>
            <a:r>
              <a:rPr lang="en-GB" sz="2800" dirty="0">
                <a:latin typeface="Junicode" panose="02040502000000000000" pitchFamily="18" charset="2"/>
                <a:ea typeface="Junicode" panose="02040502000000000000" pitchFamily="18" charset="2"/>
              </a:rPr>
              <a:t>ỽ, </a:t>
            </a:r>
            <a:r>
              <a:rPr lang="en-GB" sz="2800" dirty="0" err="1">
                <a:latin typeface="Junicode" panose="02040502000000000000" pitchFamily="18" charset="2"/>
                <a:ea typeface="Junicode" panose="02040502000000000000" pitchFamily="18" charset="2"/>
              </a:rPr>
              <a:t>ual</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dyn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yn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kychwynnu</a:t>
            </a:r>
            <a:r>
              <a:rPr lang="en-GB" sz="2800" dirty="0">
                <a:latin typeface="Junicode" panose="02040502000000000000" pitchFamily="18" charset="2"/>
                <a:ea typeface="Junicode" panose="02040502000000000000" pitchFamily="18" charset="2"/>
              </a:rPr>
              <a:t> o </a:t>
            </a:r>
            <a:r>
              <a:rPr lang="en-GB" sz="2800" dirty="0" err="1">
                <a:latin typeface="Junicode" panose="02040502000000000000" pitchFamily="18" charset="2"/>
                <a:ea typeface="Junicode" panose="02040502000000000000" pitchFamily="18" charset="2"/>
              </a:rPr>
              <a:t>gysgu</a:t>
            </a:r>
            <a:r>
              <a:rPr lang="en-GB" sz="2800" dirty="0">
                <a:latin typeface="Junicode" panose="02040502000000000000" pitchFamily="18" charset="2"/>
                <a:ea typeface="Junicode" panose="02040502000000000000" pitchFamily="18" charset="2"/>
              </a:rPr>
              <a:t>, ac y </a:t>
            </a:r>
            <a:r>
              <a:rPr lang="en-GB" sz="2800" dirty="0" err="1">
                <a:latin typeface="Junicode" panose="02040502000000000000" pitchFamily="18" charset="2"/>
                <a:ea typeface="Junicode" panose="02040502000000000000" pitchFamily="18" charset="2"/>
              </a:rPr>
              <a:t>dywaỽt</a:t>
            </a:r>
            <a:r>
              <a:rPr lang="en-GB" sz="2800" dirty="0">
                <a:latin typeface="Junicode" panose="02040502000000000000" pitchFamily="18" charset="2"/>
                <a:ea typeface="Junicode" panose="02040502000000000000" pitchFamily="18" charset="2"/>
              </a:rPr>
              <a:t> ỽ</a:t>
            </a:r>
            <a:r>
              <a:rPr lang="en-GB" sz="2800" dirty="0" err="1">
                <a:latin typeface="Junicode" panose="02040502000000000000" pitchFamily="18" charset="2"/>
                <a:ea typeface="Junicode" panose="02040502000000000000" pitchFamily="18" charset="2"/>
              </a:rPr>
              <a:t>rth</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pererin</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wynuydedic</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Ueir</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Uadlen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ogonedus</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maỽr</a:t>
            </a:r>
            <a:r>
              <a:rPr lang="en-GB" sz="2800" dirty="0">
                <a:latin typeface="Junicode" panose="02040502000000000000" pitchFamily="18" charset="2"/>
                <a:ea typeface="Junicode" panose="02040502000000000000" pitchFamily="18" charset="2"/>
              </a:rPr>
              <a:t> a </a:t>
            </a:r>
            <a:r>
              <a:rPr lang="en-GB" sz="2800" dirty="0" err="1">
                <a:latin typeface="Junicode" panose="02040502000000000000" pitchFamily="18" charset="2"/>
                <a:ea typeface="Junicode" panose="02040502000000000000" pitchFamily="18" charset="2"/>
              </a:rPr>
              <a:t>beth</a:t>
            </a:r>
            <a:r>
              <a:rPr lang="en-GB" sz="2800" dirty="0">
                <a:latin typeface="Junicode" panose="02040502000000000000" pitchFamily="18" charset="2"/>
                <a:ea typeface="Junicode" panose="02040502000000000000" pitchFamily="18" charset="2"/>
              </a:rPr>
              <a:t> yỽ </a:t>
            </a:r>
            <a:r>
              <a:rPr lang="en-GB" sz="2800" dirty="0" err="1">
                <a:latin typeface="Junicode" panose="02040502000000000000" pitchFamily="18" charset="2"/>
                <a:ea typeface="Junicode" panose="02040502000000000000" pitchFamily="18" charset="2"/>
              </a:rPr>
              <a:t>dy</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enryded</a:t>
            </a:r>
            <a:r>
              <a:rPr lang="en-GB" sz="2800" dirty="0">
                <a:latin typeface="Junicode" panose="02040502000000000000" pitchFamily="18" charset="2"/>
                <a:ea typeface="Junicode" panose="02040502000000000000" pitchFamily="18" charset="2"/>
              </a:rPr>
              <a:t> di </a:t>
            </a:r>
            <a:r>
              <a:rPr lang="en-GB" sz="2800" dirty="0" err="1">
                <a:latin typeface="Junicode" panose="02040502000000000000" pitchFamily="18" charset="2"/>
                <a:ea typeface="Junicode" panose="02040502000000000000" pitchFamily="18" charset="2"/>
              </a:rPr>
              <a:t>a’th</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allu</a:t>
            </a:r>
            <a:r>
              <a:rPr lang="en-GB" sz="2800" dirty="0">
                <a:latin typeface="Junicode" panose="02040502000000000000" pitchFamily="18" charset="2"/>
                <a:ea typeface="Junicode" panose="02040502000000000000" pitchFamily="18" charset="2"/>
              </a:rPr>
              <a:t>. Ti a </a:t>
            </a:r>
            <a:r>
              <a:rPr lang="en-GB" sz="2800" dirty="0" err="1">
                <a:latin typeface="Junicode" panose="02040502000000000000" pitchFamily="18" charset="2"/>
                <a:ea typeface="Junicode" panose="02040502000000000000" pitchFamily="18" charset="2"/>
              </a:rPr>
              <a:t>doethost</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attaf</a:t>
            </a:r>
            <a:r>
              <a:rPr lang="en-GB" sz="2800" dirty="0">
                <a:latin typeface="Junicode" panose="02040502000000000000" pitchFamily="18" charset="2"/>
                <a:ea typeface="Junicode" panose="02040502000000000000" pitchFamily="18" charset="2"/>
              </a:rPr>
              <a:t> ỽ</a:t>
            </a:r>
            <a:r>
              <a:rPr lang="en-GB" sz="2800" dirty="0" err="1">
                <a:latin typeface="Junicode" panose="02040502000000000000" pitchFamily="18" charset="2"/>
                <a:ea typeface="Junicode" panose="02040502000000000000" pitchFamily="18" charset="2"/>
              </a:rPr>
              <a:t>rth</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vynggovit</a:t>
            </a:r>
            <a:r>
              <a:rPr lang="en-GB" sz="2800" dirty="0">
                <a:latin typeface="Junicode" panose="02040502000000000000" pitchFamily="18" charset="2"/>
                <a:ea typeface="Junicode" panose="02040502000000000000" pitchFamily="18" charset="2"/>
              </a:rPr>
              <a:t> a mi </a:t>
            </a:r>
            <a:r>
              <a:rPr lang="en-GB" sz="2800" dirty="0" err="1">
                <a:latin typeface="Junicode" panose="02040502000000000000" pitchFamily="18" charset="2"/>
                <a:ea typeface="Junicode" panose="02040502000000000000" pitchFamily="18" charset="2"/>
              </a:rPr>
              <a:t>yn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esgor</a:t>
            </a:r>
            <a:r>
              <a:rPr lang="en-GB" sz="2800" dirty="0">
                <a:latin typeface="Junicode" panose="02040502000000000000" pitchFamily="18" charset="2"/>
                <a:ea typeface="Junicode" panose="02040502000000000000" pitchFamily="18" charset="2"/>
              </a:rPr>
              <a:t>, ac a </a:t>
            </a:r>
            <a:r>
              <a:rPr lang="en-GB" sz="2800" dirty="0" err="1">
                <a:latin typeface="Junicode" panose="02040502000000000000" pitchFamily="18" charset="2"/>
                <a:ea typeface="Junicode" panose="02040502000000000000" pitchFamily="18" charset="2"/>
              </a:rPr>
              <a:t>wassaneytheist</a:t>
            </a:r>
            <a:r>
              <a:rPr lang="en-GB" sz="2800" dirty="0">
                <a:latin typeface="Junicode" panose="02040502000000000000" pitchFamily="18" charset="2"/>
                <a:ea typeface="Junicode" panose="02040502000000000000" pitchFamily="18" charset="2"/>
              </a:rPr>
              <a:t> y mi </a:t>
            </a:r>
            <a:r>
              <a:rPr lang="en-GB" sz="2800" dirty="0" err="1">
                <a:latin typeface="Junicode" panose="02040502000000000000" pitchFamily="18" charset="2"/>
                <a:ea typeface="Junicode" panose="02040502000000000000" pitchFamily="18" charset="2"/>
              </a:rPr>
              <a:t>dy</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vronneu</a:t>
            </a:r>
            <a:r>
              <a:rPr lang="en-GB" sz="2800" dirty="0">
                <a:latin typeface="Junicode" panose="02040502000000000000" pitchFamily="18" charset="2"/>
                <a:ea typeface="Junicode" panose="02040502000000000000" pitchFamily="18" charset="2"/>
              </a:rPr>
              <a:t> di </a:t>
            </a:r>
            <a:r>
              <a:rPr lang="en-GB" sz="2800" dirty="0" err="1">
                <a:latin typeface="Junicode" panose="02040502000000000000" pitchFamily="18" charset="2"/>
                <a:ea typeface="Junicode" panose="02040502000000000000" pitchFamily="18" charset="2"/>
              </a:rPr>
              <a:t>yn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vfud</a:t>
            </a:r>
            <a:r>
              <a:rPr lang="en-GB" sz="2800" dirty="0">
                <a:latin typeface="Junicode" panose="02040502000000000000" pitchFamily="18" charset="2"/>
                <a:ea typeface="Junicode" panose="02040502000000000000" pitchFamily="18" charset="2"/>
              </a:rPr>
              <a:t>.’ Ac </a:t>
            </a:r>
            <a:r>
              <a:rPr lang="en-GB" sz="2800" dirty="0" err="1">
                <a:latin typeface="Junicode" panose="02040502000000000000" pitchFamily="18" charset="2"/>
                <a:ea typeface="Junicode" panose="02040502000000000000" pitchFamily="18" charset="2"/>
              </a:rPr>
              <a:t>yna</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dywaỽt</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gỽr</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dan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enryuedu</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yn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uaỽr</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Vyngharedic</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arglỽydes</a:t>
            </a:r>
            <a:r>
              <a:rPr lang="en-GB" sz="2800" dirty="0">
                <a:latin typeface="Junicode" panose="02040502000000000000" pitchFamily="18" charset="2"/>
                <a:ea typeface="Junicode" panose="02040502000000000000" pitchFamily="18" charset="2"/>
              </a:rPr>
              <a:t>, a </a:t>
            </a:r>
            <a:r>
              <a:rPr lang="en-GB" sz="2800" dirty="0" err="1">
                <a:latin typeface="Junicode" panose="02040502000000000000" pitchFamily="18" charset="2"/>
                <a:ea typeface="Junicode" panose="02040502000000000000" pitchFamily="18" charset="2"/>
              </a:rPr>
              <a:t>wyt</a:t>
            </a:r>
            <a:r>
              <a:rPr lang="en-GB" sz="2800" dirty="0">
                <a:latin typeface="Junicode" panose="02040502000000000000" pitchFamily="18" charset="2"/>
                <a:ea typeface="Junicode" panose="02040502000000000000" pitchFamily="18" charset="2"/>
              </a:rPr>
              <a:t> byỽ di?’ ‘</a:t>
            </a:r>
            <a:r>
              <a:rPr lang="en-GB" sz="2800" dirty="0" err="1">
                <a:latin typeface="Junicode" panose="02040502000000000000" pitchFamily="18" charset="2"/>
                <a:ea typeface="Junicode" panose="02040502000000000000" pitchFamily="18" charset="2"/>
              </a:rPr>
              <a:t>Wyf</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heb</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hitheu</a:t>
            </a:r>
            <a:r>
              <a:rPr lang="en-GB" sz="2800" dirty="0">
                <a:latin typeface="Junicode" panose="02040502000000000000" pitchFamily="18" charset="2"/>
                <a:ea typeface="Junicode" panose="02040502000000000000" pitchFamily="18" charset="2"/>
              </a:rPr>
              <a:t>. ‘Ac </a:t>
            </a:r>
            <a:r>
              <a:rPr lang="en-GB" sz="2800" dirty="0" err="1">
                <a:latin typeface="Junicode" panose="02040502000000000000" pitchFamily="18" charset="2"/>
                <a:ea typeface="Junicode" panose="02040502000000000000" pitchFamily="18" charset="2"/>
              </a:rPr>
              <a:t>yr</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aỽr</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honn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yd</a:t>
            </a:r>
            <a:r>
              <a:rPr lang="en-GB" sz="2800" dirty="0">
                <a:latin typeface="Junicode" panose="02040502000000000000" pitchFamily="18" charset="2"/>
                <a:ea typeface="Junicode" panose="02040502000000000000" pitchFamily="18" charset="2"/>
              </a:rPr>
              <a:t> ỽ</a:t>
            </a:r>
            <a:r>
              <a:rPr lang="en-GB" sz="2800" dirty="0" err="1">
                <a:latin typeface="Junicode" panose="02040502000000000000" pitchFamily="18" charset="2"/>
                <a:ea typeface="Junicode" panose="02040502000000000000" pitchFamily="18" charset="2"/>
              </a:rPr>
              <a:t>yf</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yn</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dyuot</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o’r</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bererindaỽt</a:t>
            </a:r>
            <a:r>
              <a:rPr lang="en-GB" sz="2800" dirty="0">
                <a:latin typeface="Junicode" panose="02040502000000000000" pitchFamily="18" charset="2"/>
                <a:ea typeface="Junicode" panose="02040502000000000000" pitchFamily="18" charset="2"/>
              </a:rPr>
              <a:t> y </a:t>
            </a:r>
            <a:r>
              <a:rPr lang="en-GB" sz="2800" dirty="0" err="1">
                <a:latin typeface="Junicode" panose="02040502000000000000" pitchFamily="18" charset="2"/>
                <a:ea typeface="Junicode" panose="02040502000000000000" pitchFamily="18" charset="2"/>
              </a:rPr>
              <a:t>doethost</a:t>
            </a:r>
            <a:r>
              <a:rPr lang="en-GB" sz="2800" dirty="0">
                <a:latin typeface="Junicode" panose="02040502000000000000" pitchFamily="18" charset="2"/>
                <a:ea typeface="Junicode" panose="02040502000000000000" pitchFamily="18" charset="2"/>
              </a:rPr>
              <a:t> </a:t>
            </a:r>
            <a:r>
              <a:rPr lang="en-GB" sz="2800" dirty="0" err="1">
                <a:latin typeface="Junicode" panose="02040502000000000000" pitchFamily="18" charset="2"/>
                <a:ea typeface="Junicode" panose="02040502000000000000" pitchFamily="18" charset="2"/>
              </a:rPr>
              <a:t>ditheu</a:t>
            </a:r>
            <a:r>
              <a:rPr lang="en-GB" sz="2800" dirty="0">
                <a:latin typeface="Junicode" panose="02040502000000000000" pitchFamily="18" charset="2"/>
                <a:ea typeface="Junicode" panose="02040502000000000000" pitchFamily="18" charset="2"/>
              </a:rPr>
              <a:t>.’</a:t>
            </a:r>
            <a:endParaRPr lang="cy-GB" sz="2000" dirty="0"/>
          </a:p>
          <a:p>
            <a:pPr marL="0" indent="0">
              <a:buNone/>
            </a:pPr>
            <a:endParaRPr lang="cy-GB" sz="2000" dirty="0"/>
          </a:p>
          <a:p>
            <a:pPr marL="0" indent="0">
              <a:buNone/>
            </a:pPr>
            <a:endParaRPr lang="cy-GB" sz="2000" dirty="0"/>
          </a:p>
          <a:p>
            <a:pPr marL="0" indent="0">
              <a:buNone/>
            </a:pPr>
            <a:r>
              <a:rPr lang="cy-GB" sz="2800" dirty="0">
                <a:latin typeface="Times New Roman" panose="02020603050405020304" pitchFamily="18" charset="0"/>
                <a:cs typeface="Times New Roman" panose="02020603050405020304" pitchFamily="18" charset="0"/>
              </a:rPr>
              <a:t>(</a:t>
            </a:r>
            <a:r>
              <a:rPr lang="cy-GB" sz="2800" dirty="0" err="1">
                <a:latin typeface="Times New Roman" panose="02020603050405020304" pitchFamily="18" charset="0"/>
                <a:cs typeface="Times New Roman" panose="02020603050405020304" pitchFamily="18" charset="0"/>
              </a:rPr>
              <a:t>And</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as</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these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words</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were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spoken</a:t>
            </a:r>
            <a:r>
              <a:rPr lang="cy-GB" sz="2800" dirty="0">
                <a:latin typeface="Times New Roman" panose="02020603050405020304" pitchFamily="18" charset="0"/>
                <a:cs typeface="Times New Roman" panose="02020603050405020304" pitchFamily="18" charset="0"/>
              </a:rPr>
              <a:t> the </a:t>
            </a:r>
            <a:r>
              <a:rPr lang="cy-GB" sz="2800" dirty="0" err="1">
                <a:latin typeface="Times New Roman" panose="02020603050405020304" pitchFamily="18" charset="0"/>
                <a:cs typeface="Times New Roman" panose="02020603050405020304" pitchFamily="18" charset="0"/>
              </a:rPr>
              <a:t>woman</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came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back</a:t>
            </a:r>
            <a:r>
              <a:rPr lang="cy-GB" sz="2800" dirty="0">
                <a:latin typeface="Times New Roman" panose="02020603050405020304" pitchFamily="18" charset="0"/>
                <a:cs typeface="Times New Roman" panose="02020603050405020304" pitchFamily="18" charset="0"/>
              </a:rPr>
              <a:t> to </a:t>
            </a:r>
            <a:r>
              <a:rPr lang="cy-GB" sz="2800" dirty="0" err="1">
                <a:latin typeface="Times New Roman" panose="02020603050405020304" pitchFamily="18" charset="0"/>
                <a:cs typeface="Times New Roman" panose="02020603050405020304" pitchFamily="18" charset="0"/>
              </a:rPr>
              <a:t>life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just</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like</a:t>
            </a:r>
            <a:r>
              <a:rPr lang="cy-GB" sz="2800" dirty="0">
                <a:latin typeface="Times New Roman" panose="02020603050405020304" pitchFamily="18" charset="0"/>
                <a:cs typeface="Times New Roman" panose="02020603050405020304" pitchFamily="18" charset="0"/>
              </a:rPr>
              <a:t> a person </a:t>
            </a:r>
            <a:r>
              <a:rPr lang="cy-GB" sz="2800" dirty="0" err="1">
                <a:latin typeface="Times New Roman" panose="02020603050405020304" pitchFamily="18" charset="0"/>
                <a:cs typeface="Times New Roman" panose="02020603050405020304" pitchFamily="18" charset="0"/>
              </a:rPr>
              <a:t>waking</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up</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from</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sleep</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and</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she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said</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Glorious</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blessed</a:t>
            </a:r>
            <a:r>
              <a:rPr lang="cy-GB" sz="2800" dirty="0">
                <a:latin typeface="Times New Roman" panose="02020603050405020304" pitchFamily="18" charset="0"/>
                <a:cs typeface="Times New Roman" panose="02020603050405020304" pitchFamily="18" charset="0"/>
              </a:rPr>
              <a:t> Mary </a:t>
            </a:r>
            <a:r>
              <a:rPr lang="cy-GB" sz="2800" dirty="0" err="1">
                <a:latin typeface="Times New Roman" panose="02020603050405020304" pitchFamily="18" charset="0"/>
                <a:cs typeface="Times New Roman" panose="02020603050405020304" pitchFamily="18" charset="0"/>
              </a:rPr>
              <a:t>Magdalene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great</a:t>
            </a:r>
            <a:r>
              <a:rPr lang="cy-GB" sz="2800" dirty="0">
                <a:latin typeface="Times New Roman" panose="02020603050405020304" pitchFamily="18" charset="0"/>
                <a:cs typeface="Times New Roman" panose="02020603050405020304" pitchFamily="18" charset="0"/>
              </a:rPr>
              <a:t> is </a:t>
            </a:r>
            <a:r>
              <a:rPr lang="cy-GB" sz="2800" dirty="0" err="1">
                <a:latin typeface="Times New Roman" panose="02020603050405020304" pitchFamily="18" charset="0"/>
                <a:cs typeface="Times New Roman" panose="02020603050405020304" pitchFamily="18" charset="0"/>
              </a:rPr>
              <a:t>your</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honour</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and</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authority</a:t>
            </a:r>
            <a:r>
              <a:rPr lang="cy-GB" sz="2800" dirty="0">
                <a:latin typeface="Times New Roman" panose="02020603050405020304" pitchFamily="18" charset="0"/>
                <a:cs typeface="Times New Roman" panose="02020603050405020304" pitchFamily="18" charset="0"/>
              </a:rPr>
              <a:t>. You </a:t>
            </a:r>
            <a:r>
              <a:rPr lang="cy-GB" sz="2800" dirty="0" err="1">
                <a:latin typeface="Times New Roman" panose="02020603050405020304" pitchFamily="18" charset="0"/>
                <a:cs typeface="Times New Roman" panose="02020603050405020304" pitchFamily="18" charset="0"/>
              </a:rPr>
              <a:t>came</a:t>
            </a:r>
            <a:r>
              <a:rPr lang="cy-GB" sz="2800" dirty="0">
                <a:latin typeface="Times New Roman" panose="02020603050405020304" pitchFamily="18" charset="0"/>
                <a:cs typeface="Times New Roman" panose="02020603050405020304" pitchFamily="18" charset="0"/>
              </a:rPr>
              <a:t> to </a:t>
            </a:r>
            <a:r>
              <a:rPr lang="cy-GB" sz="2800" dirty="0" err="1">
                <a:latin typeface="Times New Roman" panose="02020603050405020304" pitchFamily="18" charset="0"/>
                <a:cs typeface="Times New Roman" panose="02020603050405020304" pitchFamily="18" charset="0"/>
              </a:rPr>
              <a:t>me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when</a:t>
            </a:r>
            <a:r>
              <a:rPr lang="cy-GB" sz="2800" dirty="0">
                <a:latin typeface="Times New Roman" panose="02020603050405020304" pitchFamily="18" charset="0"/>
                <a:cs typeface="Times New Roman" panose="02020603050405020304" pitchFamily="18" charset="0"/>
              </a:rPr>
              <a:t> I was </a:t>
            </a:r>
            <a:r>
              <a:rPr lang="cy-GB" sz="2800" dirty="0" err="1">
                <a:latin typeface="Times New Roman" panose="02020603050405020304" pitchFamily="18" charset="0"/>
                <a:cs typeface="Times New Roman" panose="02020603050405020304" pitchFamily="18" charset="0"/>
              </a:rPr>
              <a:t>troubled</a:t>
            </a:r>
            <a:r>
              <a:rPr lang="cy-GB" sz="2800" dirty="0">
                <a:latin typeface="Times New Roman" panose="02020603050405020304" pitchFamily="18" charset="0"/>
                <a:cs typeface="Times New Roman" panose="02020603050405020304" pitchFamily="18" charset="0"/>
              </a:rPr>
              <a:t> and </a:t>
            </a:r>
            <a:r>
              <a:rPr lang="cy-GB" sz="2800" dirty="0" err="1">
                <a:latin typeface="Times New Roman" panose="02020603050405020304" pitchFamily="18" charset="0"/>
                <a:cs typeface="Times New Roman" panose="02020603050405020304" pitchFamily="18" charset="0"/>
              </a:rPr>
              <a:t>in</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labour</a:t>
            </a:r>
            <a:r>
              <a:rPr lang="cy-GB" sz="2800" dirty="0">
                <a:latin typeface="Times New Roman" panose="02020603050405020304" pitchFamily="18" charset="0"/>
                <a:cs typeface="Times New Roman" panose="02020603050405020304" pitchFamily="18" charset="0"/>
              </a:rPr>
              <a:t>, and </a:t>
            </a:r>
            <a:r>
              <a:rPr lang="cy-GB" sz="2800" dirty="0" err="1">
                <a:latin typeface="Times New Roman" panose="02020603050405020304" pitchFamily="18" charset="0"/>
                <a:cs typeface="Times New Roman" panose="02020603050405020304" pitchFamily="18" charset="0"/>
              </a:rPr>
              <a:t>obediently</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you</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served</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me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with</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your</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breasts</a:t>
            </a:r>
            <a:r>
              <a:rPr lang="cy-GB" sz="2800" dirty="0">
                <a:latin typeface="Times New Roman" panose="02020603050405020304" pitchFamily="18" charset="0"/>
                <a:cs typeface="Times New Roman" panose="02020603050405020304" pitchFamily="18" charset="0"/>
              </a:rPr>
              <a:t>.’ The man </a:t>
            </a:r>
            <a:r>
              <a:rPr lang="cy-GB" sz="2800" dirty="0" err="1">
                <a:latin typeface="Times New Roman" panose="02020603050405020304" pitchFamily="18" charset="0"/>
                <a:cs typeface="Times New Roman" panose="02020603050405020304" pitchFamily="18" charset="0"/>
              </a:rPr>
              <a:t>amazed</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exclaimed</a:t>
            </a:r>
            <a:r>
              <a:rPr lang="cy-GB" sz="2800" dirty="0">
                <a:latin typeface="Times New Roman" panose="02020603050405020304" pitchFamily="18" charset="0"/>
                <a:cs typeface="Times New Roman" panose="02020603050405020304" pitchFamily="18" charset="0"/>
              </a:rPr>
              <a:t>, ‘My </a:t>
            </a:r>
            <a:r>
              <a:rPr lang="cy-GB" sz="2800" dirty="0" err="1">
                <a:latin typeface="Times New Roman" panose="02020603050405020304" pitchFamily="18" charset="0"/>
                <a:cs typeface="Times New Roman" panose="02020603050405020304" pitchFamily="18" charset="0"/>
              </a:rPr>
              <a:t>beloved</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lady</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are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you</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alive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Yes</a:t>
            </a:r>
            <a:r>
              <a:rPr lang="cy-GB" sz="2800" dirty="0">
                <a:latin typeface="Times New Roman" panose="02020603050405020304" pitchFamily="18" charset="0"/>
                <a:cs typeface="Times New Roman" panose="02020603050405020304" pitchFamily="18" charset="0"/>
              </a:rPr>
              <a:t>, I am,’ </a:t>
            </a:r>
            <a:r>
              <a:rPr lang="cy-GB" sz="2800" dirty="0" err="1">
                <a:latin typeface="Times New Roman" panose="02020603050405020304" pitchFamily="18" charset="0"/>
                <a:cs typeface="Times New Roman" panose="02020603050405020304" pitchFamily="18" charset="0"/>
              </a:rPr>
              <a:t>she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answered</a:t>
            </a:r>
            <a:r>
              <a:rPr lang="cy-GB" sz="2800" dirty="0">
                <a:latin typeface="Times New Roman" panose="02020603050405020304" pitchFamily="18" charset="0"/>
                <a:cs typeface="Times New Roman" panose="02020603050405020304" pitchFamily="18" charset="0"/>
              </a:rPr>
              <a:t>, ‘I am </a:t>
            </a:r>
            <a:r>
              <a:rPr lang="cy-GB" sz="2800" dirty="0" err="1">
                <a:latin typeface="Times New Roman" panose="02020603050405020304" pitchFamily="18" charset="0"/>
                <a:cs typeface="Times New Roman" panose="02020603050405020304" pitchFamily="18" charset="0"/>
              </a:rPr>
              <a:t>just</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returning</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from</a:t>
            </a:r>
            <a:r>
              <a:rPr lang="cy-GB" sz="2800" dirty="0">
                <a:latin typeface="Times New Roman" panose="02020603050405020304" pitchFamily="18" charset="0"/>
                <a:cs typeface="Times New Roman" panose="02020603050405020304" pitchFamily="18" charset="0"/>
              </a:rPr>
              <a:t> the </a:t>
            </a:r>
            <a:r>
              <a:rPr lang="cy-GB" sz="2800" dirty="0" err="1">
                <a:latin typeface="Times New Roman" panose="02020603050405020304" pitchFamily="18" charset="0"/>
                <a:cs typeface="Times New Roman" panose="02020603050405020304" pitchFamily="18" charset="0"/>
              </a:rPr>
              <a:t>pilgrimage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from</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which</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you</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too</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have</a:t>
            </a:r>
            <a:r>
              <a:rPr lang="cy-GB" sz="2800" dirty="0">
                <a:latin typeface="Times New Roman" panose="02020603050405020304" pitchFamily="18" charset="0"/>
                <a:cs typeface="Times New Roman" panose="02020603050405020304" pitchFamily="18" charset="0"/>
              </a:rPr>
              <a:t> </a:t>
            </a:r>
            <a:r>
              <a:rPr lang="cy-GB" sz="2800" dirty="0" err="1">
                <a:latin typeface="Times New Roman" panose="02020603050405020304" pitchFamily="18" charset="0"/>
                <a:cs typeface="Times New Roman" panose="02020603050405020304" pitchFamily="18" charset="0"/>
              </a:rPr>
              <a:t>come</a:t>
            </a:r>
            <a:r>
              <a:rPr lang="cy-GB" sz="2800" dirty="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16521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B3D52-2C0B-1702-49E3-A61EFF550E44}"/>
              </a:ext>
            </a:extLst>
          </p:cNvPr>
          <p:cNvSpPr>
            <a:spLocks noGrp="1"/>
          </p:cNvSpPr>
          <p:nvPr>
            <p:ph type="title"/>
          </p:nvPr>
        </p:nvSpPr>
        <p:spPr/>
        <p:txBody>
          <a:bodyPr/>
          <a:lstStyle/>
          <a:p>
            <a:r>
              <a:rPr lang="en-GB" dirty="0"/>
              <a:t>Welsh Life </a:t>
            </a:r>
            <a:r>
              <a:rPr lang="en-GB" i="1" dirty="0" err="1"/>
              <a:t>Buchedd</a:t>
            </a:r>
            <a:r>
              <a:rPr lang="en-GB" i="1" dirty="0"/>
              <a:t> Mair </a:t>
            </a:r>
            <a:r>
              <a:rPr lang="en-GB" i="1" dirty="0" err="1"/>
              <a:t>Fadlen</a:t>
            </a:r>
            <a:endParaRPr lang="en-GB" i="1" dirty="0"/>
          </a:p>
        </p:txBody>
      </p:sp>
      <p:sp>
        <p:nvSpPr>
          <p:cNvPr id="3" name="Content Placeholder 2">
            <a:extLst>
              <a:ext uri="{FF2B5EF4-FFF2-40B4-BE49-F238E27FC236}">
                <a16:creationId xmlns:a16="http://schemas.microsoft.com/office/drawing/2014/main" id="{1BD1B782-E9FF-7C81-2B6A-3ACFA743352C}"/>
              </a:ext>
            </a:extLst>
          </p:cNvPr>
          <p:cNvSpPr>
            <a:spLocks noGrp="1"/>
          </p:cNvSpPr>
          <p:nvPr>
            <p:ph idx="1"/>
          </p:nvPr>
        </p:nvSpPr>
        <p:spPr/>
        <p:txBody>
          <a:bodyPr>
            <a:normAutofit fontScale="92500" lnSpcReduction="10000"/>
          </a:bodyPr>
          <a:lstStyle/>
          <a:p>
            <a:r>
              <a:rPr lang="en-GB" sz="2000" dirty="0"/>
              <a:t>Most versions (e.g. White Book of Rhydderch) start with Mary Magdalene, Martha, Lazarus and Cedonius  - boat with no sails or oars &gt;Marseilles </a:t>
            </a:r>
          </a:p>
          <a:p>
            <a:r>
              <a:rPr lang="en-GB" sz="2000" dirty="0" err="1"/>
              <a:t>Peniarth</a:t>
            </a:r>
            <a:r>
              <a:rPr lang="en-GB" sz="2000" dirty="0"/>
              <a:t> 27ii (and copies of this MS) – start with the Crucifixion and Mary Magdalene’s close relationship with Christ, supposed to Mary John the Evangelist – but turned to a life of sin and prostitution; Christ drives out 7 devils; Mary Magdalene first to see risen Christ.</a:t>
            </a:r>
          </a:p>
          <a:p>
            <a:r>
              <a:rPr lang="en-GB" sz="2000" dirty="0"/>
              <a:t>Prince of Marseilles sees MM in his dreams and offers them accommodation and food; his wife who was barren </a:t>
            </a:r>
            <a:r>
              <a:rPr lang="en-GB" sz="2000" dirty="0" err="1"/>
              <a:t>miraculuously</a:t>
            </a:r>
            <a:r>
              <a:rPr lang="en-GB" sz="2000" dirty="0"/>
              <a:t> conceives; she pleads to go on pilgrimage to Rome with him; dies in childbirth on the boat in a storm; he begs for her body not to be thrown overboard, put instead on an island with the baby; after he has visited Rome, discovers body and baby still alive; MM has fed the baby with her own breast milk; gives thanks to MM; wife is revived; MM returns with them to Marseilles, Lazarus is made bishop; people in Aix </a:t>
            </a:r>
            <a:r>
              <a:rPr lang="en-GB" sz="2000" dirty="0" err="1"/>
              <a:t>en</a:t>
            </a:r>
            <a:r>
              <a:rPr lang="en-GB" sz="2000" dirty="0"/>
              <a:t> Provence converted by MM’s preaching; retires to wilderness for 30 years; St Maximin offers her final communion and she is anointed and buried.</a:t>
            </a:r>
          </a:p>
          <a:p>
            <a:endParaRPr lang="en-GB" sz="2000" dirty="0"/>
          </a:p>
          <a:p>
            <a:endParaRPr lang="en-GB" dirty="0"/>
          </a:p>
        </p:txBody>
      </p:sp>
    </p:spTree>
    <p:extLst>
      <p:ext uri="{BB962C8B-B14F-4D97-AF65-F5344CB8AC3E}">
        <p14:creationId xmlns:p14="http://schemas.microsoft.com/office/powerpoint/2010/main" val="478848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pic>
        <p:nvPicPr>
          <p:cNvPr id="6" name="Picture Placeholder 5"/>
          <p:cNvPicPr>
            <a:picLocks noGrp="1" noChangeAspect="1"/>
          </p:cNvPicPr>
          <p:nvPr>
            <p:ph type="pic" idx="1"/>
          </p:nvPr>
        </p:nvPicPr>
        <p:blipFill>
          <a:blip r:embed="rId2">
            <a:extLst>
              <a:ext uri="{28A0092B-C50C-407E-A947-70E740481C1C}">
                <a14:useLocalDpi xmlns:a14="http://schemas.microsoft.com/office/drawing/2010/main" val="0"/>
              </a:ext>
            </a:extLst>
          </a:blip>
          <a:srcRect t="18586" b="18586"/>
          <a:stretch>
            <a:fillRect/>
          </a:stretch>
        </p:blipFill>
        <p:spPr>
          <a:xfrm>
            <a:off x="1475656" y="260648"/>
            <a:ext cx="5856000" cy="4392000"/>
          </a:xfrm>
        </p:spPr>
      </p:pic>
      <p:sp>
        <p:nvSpPr>
          <p:cNvPr id="4" name="Text Placeholder 3"/>
          <p:cNvSpPr>
            <a:spLocks noGrp="1"/>
          </p:cNvSpPr>
          <p:nvPr>
            <p:ph type="body" sz="half" idx="2"/>
          </p:nvPr>
        </p:nvSpPr>
        <p:spPr>
          <a:xfrm>
            <a:off x="1619672" y="4941168"/>
            <a:ext cx="5948064" cy="804862"/>
          </a:xfrm>
        </p:spPr>
        <p:txBody>
          <a:bodyPr>
            <a:noAutofit/>
          </a:bodyPr>
          <a:lstStyle/>
          <a:p>
            <a:r>
              <a:rPr lang="en-GB" sz="2000" dirty="0"/>
              <a:t>Mary Magdalene’s skull Sainte Baume, France</a:t>
            </a:r>
          </a:p>
          <a:p>
            <a:r>
              <a:rPr lang="en-GB" sz="2000" dirty="0"/>
              <a:t>The Welsh poet </a:t>
            </a:r>
            <a:r>
              <a:rPr lang="en-GB" sz="2000" dirty="0" err="1"/>
              <a:t>Gutyn</a:t>
            </a:r>
            <a:r>
              <a:rPr lang="en-GB" sz="2000" dirty="0"/>
              <a:t> </a:t>
            </a:r>
            <a:r>
              <a:rPr lang="en-GB" sz="2000" dirty="0" err="1"/>
              <a:t>Geiriog</a:t>
            </a:r>
            <a:r>
              <a:rPr lang="en-GB" sz="2000" dirty="0"/>
              <a:t> refers to her spending 30 years ‘in some cave’.</a:t>
            </a:r>
          </a:p>
          <a:p>
            <a:r>
              <a:rPr lang="en-GB" sz="2000" dirty="0"/>
              <a:t>end of C11th Abbey of </a:t>
            </a:r>
            <a:r>
              <a:rPr lang="en-GB" sz="2000" dirty="0" err="1"/>
              <a:t>Vézelay</a:t>
            </a:r>
            <a:r>
              <a:rPr lang="en-GB" sz="2000" dirty="0"/>
              <a:t> one of the most important and wealthiest pilgrimage sites in France – Bernard of </a:t>
            </a:r>
            <a:r>
              <a:rPr lang="en-GB" sz="2000" dirty="0" err="1"/>
              <a:t>Clairvuax</a:t>
            </a:r>
            <a:r>
              <a:rPr lang="en-GB" sz="2000" dirty="0"/>
              <a:t> preached there in 1146 to Louis VII and his wife Eleanor d’Aquitaine </a:t>
            </a:r>
          </a:p>
        </p:txBody>
      </p:sp>
    </p:spTree>
    <p:extLst>
      <p:ext uri="{BB962C8B-B14F-4D97-AF65-F5344CB8AC3E}">
        <p14:creationId xmlns:p14="http://schemas.microsoft.com/office/powerpoint/2010/main" val="2722360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882F3-DE57-7D92-888A-C5B979FE75B0}"/>
              </a:ext>
            </a:extLst>
          </p:cNvPr>
          <p:cNvSpPr>
            <a:spLocks noGrp="1"/>
          </p:cNvSpPr>
          <p:nvPr>
            <p:ph type="title"/>
          </p:nvPr>
        </p:nvSpPr>
        <p:spPr/>
        <p:txBody>
          <a:bodyPr/>
          <a:lstStyle/>
          <a:p>
            <a:r>
              <a:rPr lang="en-GB" dirty="0"/>
              <a:t>Relics</a:t>
            </a:r>
          </a:p>
        </p:txBody>
      </p:sp>
      <p:sp>
        <p:nvSpPr>
          <p:cNvPr id="3" name="Content Placeholder 2">
            <a:extLst>
              <a:ext uri="{FF2B5EF4-FFF2-40B4-BE49-F238E27FC236}">
                <a16:creationId xmlns:a16="http://schemas.microsoft.com/office/drawing/2014/main" id="{2836DCB1-D123-0A6B-91A6-8DA01F6FDE94}"/>
              </a:ext>
            </a:extLst>
          </p:cNvPr>
          <p:cNvSpPr>
            <a:spLocks noGrp="1"/>
          </p:cNvSpPr>
          <p:nvPr>
            <p:ph idx="1"/>
          </p:nvPr>
        </p:nvSpPr>
        <p:spPr/>
        <p:txBody>
          <a:bodyPr>
            <a:normAutofit fontScale="85000" lnSpcReduction="20000"/>
          </a:bodyPr>
          <a:lstStyle/>
          <a:p>
            <a:r>
              <a:rPr lang="en-GB" sz="2200" dirty="0"/>
              <a:t>end of C11th Abbey of </a:t>
            </a:r>
            <a:r>
              <a:rPr lang="en-GB" sz="2200" dirty="0" err="1"/>
              <a:t>Vézelay</a:t>
            </a:r>
            <a:r>
              <a:rPr lang="en-GB" sz="2200" dirty="0"/>
              <a:t> one of the most important and wealthiest pilgrimage sites in France – Bernard of </a:t>
            </a:r>
            <a:r>
              <a:rPr lang="en-GB" sz="2200" dirty="0" err="1"/>
              <a:t>Clairvuax</a:t>
            </a:r>
            <a:r>
              <a:rPr lang="en-GB" sz="2200" dirty="0"/>
              <a:t> preached there in 1146 to Louis VII and his wife Eleanor d’Aquitaine. Platforms erected to support the huge crowds collapsed but no one hurt (thanks to MM);</a:t>
            </a:r>
          </a:p>
          <a:p>
            <a:r>
              <a:rPr lang="en-GB" sz="2200" dirty="0"/>
              <a:t>In 1279 Church of St Maximin in Provence claimed they’d discovered the ‘real’ relics of MM in Cedonius’s tomb along with a document from the C8th explaining that the bodies had been switched to trick the  infidel (and monks of </a:t>
            </a:r>
            <a:r>
              <a:rPr lang="en-GB" sz="2200" dirty="0" err="1"/>
              <a:t>Vézelay</a:t>
            </a:r>
            <a:r>
              <a:rPr lang="en-GB" sz="2200" dirty="0"/>
              <a:t> also duped) – </a:t>
            </a:r>
            <a:r>
              <a:rPr lang="en-GB" sz="2200" dirty="0" err="1"/>
              <a:t>Vézelay</a:t>
            </a:r>
            <a:r>
              <a:rPr lang="en-GB" sz="2200" dirty="0"/>
              <a:t> lost all its power and prestige as a result.</a:t>
            </a:r>
          </a:p>
          <a:p>
            <a:r>
              <a:rPr lang="en-GB" sz="2200" dirty="0"/>
              <a:t>According to Susan Haskins:</a:t>
            </a:r>
          </a:p>
          <a:p>
            <a:pPr marL="0" indent="0">
              <a:buNone/>
            </a:pPr>
            <a:r>
              <a:rPr lang="en-GB" sz="2200" dirty="0"/>
              <a:t>	By the end of the thirteenth century Mary Magdalen had, it seemed, left 	behind at least five corpses, in addition to many whole arms and smaller 	pieces which could not be accounted for. One of her reputed arms was 	kept at the monastery at </a:t>
            </a:r>
            <a:r>
              <a:rPr lang="en-GB" sz="2200" dirty="0" err="1"/>
              <a:t>Fécamp</a:t>
            </a:r>
            <a:r>
              <a:rPr lang="en-GB" sz="2200" dirty="0"/>
              <a:t> in northern France when Hugh of 	Lincoln visited in the twelfth century. Desiring to take a fragment with 	him he unwrapped the precious relic from its silk covering and 	attempted to snap off one its fingers. When he failed to do this, much to 	the horror of the monks at </a:t>
            </a:r>
            <a:r>
              <a:rPr lang="en-GB" sz="2200" dirty="0" err="1"/>
              <a:t>Fécamp</a:t>
            </a:r>
            <a:r>
              <a:rPr lang="en-GB" sz="2200" dirty="0"/>
              <a:t>, he gnawed at it with his incisors and 	finally cracked it with his molars.</a:t>
            </a:r>
          </a:p>
          <a:p>
            <a:endParaRPr lang="en-GB" dirty="0"/>
          </a:p>
        </p:txBody>
      </p:sp>
    </p:spTree>
    <p:extLst>
      <p:ext uri="{BB962C8B-B14F-4D97-AF65-F5344CB8AC3E}">
        <p14:creationId xmlns:p14="http://schemas.microsoft.com/office/powerpoint/2010/main" val="1692301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8" name="Picture Placeholder 7"/>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a:xfrm rot="16200000">
            <a:off x="923680" y="1172664"/>
            <a:ext cx="6144000" cy="4608000"/>
          </a:xfrm>
        </p:spPr>
      </p:pic>
      <p:sp>
        <p:nvSpPr>
          <p:cNvPr id="7" name="Text Placeholder 6"/>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63463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27856"/>
            <a:ext cx="8229600" cy="1143000"/>
          </a:xfrm>
        </p:spPr>
        <p:txBody>
          <a:bodyPr>
            <a:normAutofit/>
          </a:bodyPr>
          <a:lstStyle/>
          <a:p>
            <a:pPr algn="l"/>
            <a:r>
              <a:rPr lang="en-GB" sz="2000" dirty="0"/>
              <a:t>John le </a:t>
            </a:r>
            <a:r>
              <a:rPr lang="en-GB" sz="2000" dirty="0" err="1"/>
              <a:t>Botiler’s</a:t>
            </a:r>
            <a:r>
              <a:rPr lang="en-GB" sz="2000" dirty="0"/>
              <a:t> grave c. 1285 St Brides Major</a:t>
            </a:r>
            <a:br>
              <a:rPr lang="en-GB" sz="2000" dirty="0"/>
            </a:br>
            <a:r>
              <a:rPr lang="en-GB" sz="2000" dirty="0" err="1"/>
              <a:t>llun</a:t>
            </a:r>
            <a:r>
              <a:rPr lang="en-GB" sz="2000" dirty="0"/>
              <a:t>/photo Charles and Patricia </a:t>
            </a:r>
            <a:r>
              <a:rPr lang="en-GB" sz="2000" dirty="0" err="1"/>
              <a:t>Aithie</a:t>
            </a:r>
            <a:br>
              <a:rPr lang="en-GB" sz="2000" dirty="0"/>
            </a:br>
            <a:endParaRPr lang="en-GB" sz="2000" dirty="0"/>
          </a:p>
        </p:txBody>
      </p:sp>
      <p:pic>
        <p:nvPicPr>
          <p:cNvPr id="2" name="Content Placeholder 1"/>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rot="16200000">
            <a:off x="-162456" y="1610728"/>
            <a:ext cx="5040000" cy="3780000"/>
          </a:xfrm>
        </p:spPr>
      </p:pic>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84177" y="188640"/>
            <a:ext cx="1850624" cy="6300000"/>
          </a:xfrm>
        </p:spPr>
      </p:pic>
    </p:spTree>
    <p:extLst>
      <p:ext uri="{BB962C8B-B14F-4D97-AF65-F5344CB8AC3E}">
        <p14:creationId xmlns:p14="http://schemas.microsoft.com/office/powerpoint/2010/main" val="2952823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02234"/>
          </a:xfrm>
        </p:spPr>
        <p:txBody>
          <a:bodyPr>
            <a:normAutofit/>
          </a:bodyPr>
          <a:lstStyle/>
          <a:p>
            <a:pPr algn="l"/>
            <a:r>
              <a:rPr lang="en-GB" sz="1800" dirty="0"/>
              <a:t>Modern works claim MM had sexual relationship with Christ: Nikos </a:t>
            </a:r>
            <a:r>
              <a:rPr lang="en-GB" sz="1800" dirty="0" err="1"/>
              <a:t>Kazanzakis</a:t>
            </a:r>
            <a:r>
              <a:rPr lang="en-GB" sz="1800" dirty="0"/>
              <a:t>, </a:t>
            </a:r>
            <a:r>
              <a:rPr lang="en-GB" sz="1800" i="1" dirty="0"/>
              <a:t>Last Temptation of Christ</a:t>
            </a:r>
            <a:r>
              <a:rPr lang="en-GB" sz="1800" dirty="0"/>
              <a:t>; Tim Rice, </a:t>
            </a:r>
            <a:r>
              <a:rPr lang="en-GB" sz="1800" i="1" dirty="0"/>
              <a:t>Jesus Christ Superstar</a:t>
            </a:r>
            <a:r>
              <a:rPr lang="en-GB" sz="1800" dirty="0"/>
              <a:t>; Dan Brown, </a:t>
            </a:r>
            <a:r>
              <a:rPr lang="en-GB" sz="1800" i="1" dirty="0"/>
              <a:t>Da Vinci Code (V = </a:t>
            </a:r>
            <a:r>
              <a:rPr lang="en-GB" sz="1800" i="1" dirty="0" err="1"/>
              <a:t>msymbol</a:t>
            </a:r>
            <a:r>
              <a:rPr lang="en-GB" sz="1800" i="1" dirty="0"/>
              <a:t> of divine feminine) – </a:t>
            </a:r>
            <a:r>
              <a:rPr lang="en-GB" sz="1800" dirty="0"/>
              <a:t>misinterpretation of Gnostic Gospels C2 Gospel of Mary and Gospel of Thomas – papyrus discovered at Nag Hammadi in Egypt in 1945 – M close to Christ and at odds with Peter (Gnosticism v Church in Rome)</a:t>
            </a:r>
            <a:br>
              <a:rPr lang="en-GB" sz="1800" i="1" dirty="0"/>
            </a:br>
            <a:r>
              <a:rPr lang="en-GB" sz="1800" dirty="0"/>
              <a:t>Leonardo da Vinci – </a:t>
            </a:r>
            <a:r>
              <a:rPr lang="en-GB" sz="1800" i="1" dirty="0"/>
              <a:t>Last Supper (Wikimedia commons)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2924944"/>
            <a:ext cx="5854700" cy="3289300"/>
          </a:xfrm>
        </p:spPr>
      </p:pic>
    </p:spTree>
    <p:extLst>
      <p:ext uri="{BB962C8B-B14F-4D97-AF65-F5344CB8AC3E}">
        <p14:creationId xmlns:p14="http://schemas.microsoft.com/office/powerpoint/2010/main" val="4092943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Text Placeholder 4"/>
          <p:cNvSpPr>
            <a:spLocks noGrp="1"/>
          </p:cNvSpPr>
          <p:nvPr>
            <p:ph type="body" idx="1"/>
          </p:nvPr>
        </p:nvSpPr>
        <p:spPr/>
        <p:txBody>
          <a:bodyPr/>
          <a:lstStyle/>
          <a:p>
            <a:endParaRPr lang="en-GB" dirty="0"/>
          </a:p>
        </p:txBody>
      </p:sp>
      <p:pic>
        <p:nvPicPr>
          <p:cNvPr id="2" name="Content Placeholder 1"/>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932040" y="692696"/>
            <a:ext cx="3580838" cy="5616000"/>
          </a:xfrm>
        </p:spPr>
      </p:pic>
      <p:sp>
        <p:nvSpPr>
          <p:cNvPr id="7" name="Text Placeholder 6"/>
          <p:cNvSpPr>
            <a:spLocks noGrp="1"/>
          </p:cNvSpPr>
          <p:nvPr>
            <p:ph type="body" sz="quarter" idx="3"/>
          </p:nvPr>
        </p:nvSpPr>
        <p:spPr/>
        <p:txBody>
          <a:bodyPr/>
          <a:lstStyle/>
          <a:p>
            <a:endParaRPr lang="en-GB"/>
          </a:p>
        </p:txBody>
      </p:sp>
      <p:sp>
        <p:nvSpPr>
          <p:cNvPr id="8" name="Content Placeholder 7"/>
          <p:cNvSpPr>
            <a:spLocks noGrp="1"/>
          </p:cNvSpPr>
          <p:nvPr>
            <p:ph sz="quarter" idx="4"/>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620688"/>
            <a:ext cx="3946778" cy="57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1878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1902</Words>
  <Application>Microsoft Office PowerPoint</Application>
  <PresentationFormat>On-screen Show (4:3)</PresentationFormat>
  <Paragraphs>95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Junicode</vt:lpstr>
      <vt:lpstr>Arial</vt:lpstr>
      <vt:lpstr>Calibri</vt:lpstr>
      <vt:lpstr>Times New Roman</vt:lpstr>
      <vt:lpstr>Office Theme</vt:lpstr>
      <vt:lpstr>    Prof. Jane Cartwright ‘Mary Magdalene and the Welsh Lives of International Saints’        image: Jane Cartwright, photograph of medieval wallpainting of Mary Magdalene, Church of St Illtud, Llanilltud Fawr</vt:lpstr>
      <vt:lpstr>         Native saints      International saints   75%       25%     </vt:lpstr>
      <vt:lpstr>PowerPoint Presentation</vt:lpstr>
      <vt:lpstr>By C8th confused with Mary of Egypt  (cf. long hair of a hermit – John the Baptist, Jerome, Paul and Anthony)  – nuditas naturalis primitive natural, naked life before the Fall Mair Magdalene, anon 15th cent.  Mary of Egypt, 15th cent      BL Yates Thompson 3 fol. 287</vt:lpstr>
      <vt:lpstr>PowerPoint Presentation</vt:lpstr>
      <vt:lpstr> Translation of the Latin Life of Martha Jacobus de Voragine Legenda Aurea, trans. William Granger Ryan</vt:lpstr>
      <vt:lpstr>PowerPoint Presentation</vt:lpstr>
      <vt:lpstr>Aberystwyth, LlGC/NLW Peniarth 5, fol. 26r c. 1350  (Llyfr Gwyn Rhydderch/The White Book of Rhydderch)</vt:lpstr>
      <vt:lpstr>Buchedd Mair Fadlen (Middle Welsh Life of Mary Magdalene), Peniarth 27ii, second half of C15th, ed. and trans. Jane Cartwright</vt:lpstr>
      <vt:lpstr>PowerPoint Presentation</vt:lpstr>
      <vt:lpstr>Welsh Life Buchedd Mair Fadlen</vt:lpstr>
      <vt:lpstr>PowerPoint Presentation</vt:lpstr>
      <vt:lpstr>Relics</vt:lpstr>
      <vt:lpstr>PowerPoint Presentation</vt:lpstr>
      <vt:lpstr>John le Botiler’s grave c. 1285 St Brides Major llun/photo Charles and Patricia Aithie </vt:lpstr>
      <vt:lpstr>Modern works claim MM had sexual relationship with Christ: Nikos Kazanzakis, Last Temptation of Christ; Tim Rice, Jesus Christ Superstar; Dan Brown, Da Vinci Code (V = msymbol of divine feminine) – misinterpretation of Gnostic Gospels C2 Gospel of Mary and Gospel of Thomas – papyrus discovered at Nag Hammadi in Egypt in 1945 – M close to Christ and at odds with Peter (Gnosticism v Church in Rome) Leonardo da Vinci – Last Supper (Wikimedia commons)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Yr Athro Jane Cartwright Prifysgol Cymru y Drindod Dewi Sant ‘Mair Fadlen a’r bucheddau Cymraeg’    Prof. Jane Cartwright University of Wales Trinity Saint David ‘Mary Magdalene and the Welsh prose Lives’</dc:title>
  <dc:creator>user</dc:creator>
  <cp:lastModifiedBy>Jane Cartwright</cp:lastModifiedBy>
  <cp:revision>58</cp:revision>
  <dcterms:created xsi:type="dcterms:W3CDTF">2015-10-27T11:40:15Z</dcterms:created>
  <dcterms:modified xsi:type="dcterms:W3CDTF">2026-03-25T15:58:58Z</dcterms:modified>
</cp:coreProperties>
</file>