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2"/>
  </p:notesMasterIdLst>
  <p:sldIdLst>
    <p:sldId id="256" r:id="rId5"/>
    <p:sldId id="378" r:id="rId6"/>
    <p:sldId id="462" r:id="rId7"/>
    <p:sldId id="448" r:id="rId8"/>
    <p:sldId id="461" r:id="rId9"/>
    <p:sldId id="449" r:id="rId10"/>
    <p:sldId id="450" r:id="rId11"/>
    <p:sldId id="451" r:id="rId12"/>
    <p:sldId id="454" r:id="rId13"/>
    <p:sldId id="463" r:id="rId14"/>
    <p:sldId id="452" r:id="rId15"/>
    <p:sldId id="453" r:id="rId16"/>
    <p:sldId id="258" r:id="rId17"/>
    <p:sldId id="259" r:id="rId18"/>
    <p:sldId id="260" r:id="rId19"/>
    <p:sldId id="261" r:id="rId20"/>
    <p:sldId id="262" r:id="rId21"/>
    <p:sldId id="263" r:id="rId22"/>
    <p:sldId id="257" r:id="rId23"/>
    <p:sldId id="456" r:id="rId24"/>
    <p:sldId id="457" r:id="rId25"/>
    <p:sldId id="458" r:id="rId26"/>
    <p:sldId id="459" r:id="rId27"/>
    <p:sldId id="460" r:id="rId28"/>
    <p:sldId id="265" r:id="rId29"/>
    <p:sldId id="379" r:id="rId30"/>
    <p:sldId id="377"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FF0000"/>
    <a:srgbClr val="009900"/>
    <a:srgbClr val="FF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F50B51-607B-4990-90F4-30B900791F46}" v="105" dt="2020-06-28T23:21:07.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54" d="100"/>
          <a:sy n="54" d="100"/>
        </p:scale>
        <p:origin x="1866"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28/06/2020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a:t>
            </a:fld>
            <a:endParaRPr lang="en-GB"/>
          </a:p>
        </p:txBody>
      </p:sp>
    </p:spTree>
    <p:extLst>
      <p:ext uri="{BB962C8B-B14F-4D97-AF65-F5344CB8AC3E}">
        <p14:creationId xmlns:p14="http://schemas.microsoft.com/office/powerpoint/2010/main" val="3855684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26</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FE27BEA-FA24-4EB7-8B77-139066C0BDE3}" type="datetime1">
              <a:rPr lang="en-GB" smtClean="0"/>
              <a:t>28/06/2020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07715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9FF2C5-B12F-48A9-836F-7A0063371E09}" type="datetime1">
              <a:rPr lang="en-GB" smtClean="0"/>
              <a:t>28/06/2020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91326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72AF6E-24CD-4B90-B7F2-E8D7DD0D03A5}" type="datetime1">
              <a:rPr lang="en-GB" smtClean="0"/>
              <a:t>28/06/2020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77692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F90D1F-6AD4-4833-A781-58EF52D5EC8B}" type="datetime1">
              <a:rPr lang="en-GB" smtClean="0"/>
              <a:t>28/06/2020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4468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726F54-918A-4AC5-9654-D7F4C3F85898}" type="datetime1">
              <a:rPr lang="en-GB" smtClean="0"/>
              <a:t>28/06/2020</a:t>
            </a:fld>
            <a:endParaRPr lang="en-GB"/>
          </a:p>
        </p:txBody>
      </p:sp>
      <p:sp>
        <p:nvSpPr>
          <p:cNvPr id="9" name="Slide Number Placeholder 8"/>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947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77DA89-ED9D-44AA-BD95-5E705631C41D}" type="datetime1">
              <a:rPr lang="en-GB" smtClean="0"/>
              <a:t>28/06/2020</a:t>
            </a:fld>
            <a:endParaRPr lang="en-GB"/>
          </a:p>
        </p:txBody>
      </p:sp>
      <p:sp>
        <p:nvSpPr>
          <p:cNvPr id="5" name="Slide Number Placeholder 4"/>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2139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ED35E-E954-40DD-895D-4405D05DBA4F}" type="datetime1">
              <a:rPr lang="en-GB" smtClean="0"/>
              <a:t>28/06/2020</a:t>
            </a:fld>
            <a:endParaRPr lang="en-GB"/>
          </a:p>
        </p:txBody>
      </p:sp>
      <p:sp>
        <p:nvSpPr>
          <p:cNvPr id="4" name="Slide Number Placeholder 3"/>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76720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FE0FFB-BDF0-436A-8C43-6EE298C9F366}" type="datetime1">
              <a:rPr lang="en-GB" smtClean="0"/>
              <a:t>28/06/2020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2819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975A1BC-F4F6-4BE5-864D-24856EC73ECB}" type="datetime1">
              <a:rPr lang="en-GB" smtClean="0"/>
              <a:t>28/06/2020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7434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753635-C00D-4B19-8E9B-244CE9048CF1}" type="datetime1">
              <a:rPr lang="en-GB" smtClean="0"/>
              <a:t>28/06/2020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2903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895083-90FD-4C2E-B5BA-0DD43CCF8CB7}" type="datetime1">
              <a:rPr lang="en-GB" smtClean="0"/>
              <a:t>28/06/2020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14163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60C728-9A38-45DE-BA73-0730424121CA}" type="datetime1">
              <a:rPr lang="en-GB" smtClean="0"/>
              <a:t>28/06/2020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17824160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think-thinking-reflect-direction-622165/"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commons.wikimedia.org/wiki/File:Muhammad_Intrinsic_vs_Extrinsic_Motivation.png"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Horses_in_warfare"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theaudaciouslibrarian.blogspot.com/2016/01/monday-memes-happy-birthday-dr-martin.html" TargetMode="External"/><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hyperlink" Target="https://linked2leadership.wordpress.com/2014/11/02/beyond-leadership-the-importance-of-efficient-teams/" TargetMode="External"/><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hyperlink" Target="https://www.hroconsulting.it/change-management/padri-figli-azienda-comanda/" TargetMode="External"/><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3" Type="http://schemas.openxmlformats.org/officeDocument/2006/relationships/hyperlink" Target="http://shebloggedbynight.com/2012/everything-i-do-is-cute/"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fear-trust-away-straight-road-sign-441402/"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itskeptic.org/node/705" TargetMode="Externa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escuelitadeseduccion.blogspot.com/2010/07/excusas.html"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oundless.com/psychology/textbooks/alternative-to-introduction-to-psychology-10th-rod-plotnik-haig-kouyoumdjian-1133943497-9781133943495/abnormal-psychology-12/childhood-disorders-83/attention-deficit-hyperactivity-disorder-328-12900/"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mariapcclass.blogspot.com/2015/12/assignment-book-review-presentation.html"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solidFill>
              </a:rPr>
              <a:t>BMSK6001 Emergent Leadership Skills for the Workplace</a:t>
            </a:r>
          </a:p>
        </p:txBody>
      </p:sp>
      <p:sp>
        <p:nvSpPr>
          <p:cNvPr id="3" name="Subtitle 2"/>
          <p:cNvSpPr>
            <a:spLocks noGrp="1"/>
          </p:cNvSpPr>
          <p:nvPr>
            <p:ph type="subTitle" idx="1"/>
          </p:nvPr>
        </p:nvSpPr>
        <p:spPr/>
        <p:txBody>
          <a:bodyPr/>
          <a:lstStyle/>
          <a:p>
            <a:r>
              <a:rPr lang="en-GB" dirty="0">
                <a:solidFill>
                  <a:schemeClr val="bg1"/>
                </a:solidFill>
              </a:rPr>
              <a:t>Online </a:t>
            </a:r>
            <a:r>
              <a:rPr lang="en-GB">
                <a:solidFill>
                  <a:schemeClr val="bg1"/>
                </a:solidFill>
              </a:rPr>
              <a:t>Session 9</a:t>
            </a:r>
            <a:endParaRPr lang="en-GB" dirty="0">
              <a:solidFill>
                <a:schemeClr val="bg1"/>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sz="half" idx="1"/>
          </p:nvPr>
        </p:nvSpPr>
        <p:spPr>
          <a:xfrm>
            <a:off x="21050" y="868292"/>
            <a:ext cx="5703077" cy="4780383"/>
          </a:xfrm>
        </p:spPr>
        <p:txBody>
          <a:bodyPr>
            <a:noAutofit/>
          </a:bodyPr>
          <a:lstStyle/>
          <a:p>
            <a:pPr>
              <a:lnSpc>
                <a:spcPct val="90000"/>
              </a:lnSpc>
            </a:pPr>
            <a:r>
              <a:rPr lang="en-GB" sz="3200" dirty="0"/>
              <a:t>Review – what have you covered?</a:t>
            </a:r>
          </a:p>
          <a:p>
            <a:pPr>
              <a:lnSpc>
                <a:spcPct val="90000"/>
              </a:lnSpc>
            </a:pPr>
            <a:r>
              <a:rPr lang="en-GB" sz="3200" dirty="0"/>
              <a:t>Module Task</a:t>
            </a:r>
          </a:p>
          <a:p>
            <a:pPr>
              <a:lnSpc>
                <a:spcPct val="90000"/>
              </a:lnSpc>
            </a:pPr>
            <a:r>
              <a:rPr lang="en-GB" sz="3200" dirty="0"/>
              <a:t>Why leadership?  The </a:t>
            </a:r>
            <a:r>
              <a:rPr lang="en-GB" sz="3200" i="1" dirty="0"/>
              <a:t>Motive</a:t>
            </a:r>
          </a:p>
          <a:p>
            <a:pPr>
              <a:lnSpc>
                <a:spcPct val="90000"/>
              </a:lnSpc>
            </a:pPr>
            <a:r>
              <a:rPr lang="en-GB" sz="3200" dirty="0"/>
              <a:t>The 5 Dysfunctions of a team</a:t>
            </a:r>
          </a:p>
          <a:p>
            <a:pPr>
              <a:lnSpc>
                <a:spcPct val="90000"/>
              </a:lnSpc>
            </a:pPr>
            <a:r>
              <a:rPr lang="en-GB" sz="3200" dirty="0"/>
              <a:t>The role of leadership in remedying them</a:t>
            </a:r>
          </a:p>
          <a:p>
            <a:pPr>
              <a:lnSpc>
                <a:spcPct val="90000"/>
              </a:lnSpc>
            </a:pPr>
            <a:r>
              <a:rPr lang="en-GB" sz="3200" dirty="0"/>
              <a:t>Q &amp; A</a:t>
            </a:r>
          </a:p>
        </p:txBody>
      </p:sp>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30760"/>
            <a:ext cx="8229600" cy="778098"/>
          </a:xfrm>
        </p:spPr>
        <p:txBody>
          <a:bodyPr anchor="ctr">
            <a:normAutofit/>
          </a:bodyPr>
          <a:lstStyle/>
          <a:p>
            <a:r>
              <a:rPr lang="en-GB" dirty="0"/>
              <a:t>Agenda</a:t>
            </a:r>
          </a:p>
        </p:txBody>
      </p:sp>
      <p:pic>
        <p:nvPicPr>
          <p:cNvPr id="5" name="Picture 4" descr="A picture containing drawing&#10;&#10;Description automatically generated">
            <a:extLst>
              <a:ext uri="{FF2B5EF4-FFF2-40B4-BE49-F238E27FC236}">
                <a16:creationId xmlns:a16="http://schemas.microsoft.com/office/drawing/2014/main" id="{0A5F4C4C-671B-4836-802A-15A45C62877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24128" y="3521115"/>
            <a:ext cx="3130588" cy="2089667"/>
          </a:xfrm>
          <a:prstGeom prst="rect">
            <a:avLst/>
          </a:prstGeom>
          <a:noFill/>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6FE03-DDB2-4CB1-A34A-0A35305A970C}"/>
              </a:ext>
            </a:extLst>
          </p:cNvPr>
          <p:cNvSpPr>
            <a:spLocks noGrp="1"/>
          </p:cNvSpPr>
          <p:nvPr>
            <p:ph type="title"/>
          </p:nvPr>
        </p:nvSpPr>
        <p:spPr>
          <a:xfrm>
            <a:off x="457200" y="274638"/>
            <a:ext cx="8229600" cy="1143000"/>
          </a:xfrm>
        </p:spPr>
        <p:txBody>
          <a:bodyPr anchor="ctr">
            <a:normAutofit/>
          </a:bodyPr>
          <a:lstStyle/>
          <a:p>
            <a:r>
              <a:rPr lang="en-GB" sz="4100"/>
              <a:t>Reflect – What have you covered?</a:t>
            </a:r>
          </a:p>
        </p:txBody>
      </p:sp>
      <p:pic>
        <p:nvPicPr>
          <p:cNvPr id="6" name="Picture 5" descr="A silhouette of a person&#10;&#10;Description automatically generated">
            <a:extLst>
              <a:ext uri="{FF2B5EF4-FFF2-40B4-BE49-F238E27FC236}">
                <a16:creationId xmlns:a16="http://schemas.microsoft.com/office/drawing/2014/main" id="{DBA0A2FA-9E98-456C-B8DF-163782AD673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977" r="-1"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905F9716-A592-4F1A-BC60-47C430AA97A4}"/>
              </a:ext>
            </a:extLst>
          </p:cNvPr>
          <p:cNvSpPr>
            <a:spLocks noGrp="1"/>
          </p:cNvSpPr>
          <p:nvPr>
            <p:ph sz="half" idx="2"/>
          </p:nvPr>
        </p:nvSpPr>
        <p:spPr>
          <a:xfrm>
            <a:off x="4648200" y="1600201"/>
            <a:ext cx="4038600" cy="3989040"/>
          </a:xfrm>
        </p:spPr>
        <p:txBody>
          <a:bodyPr>
            <a:normAutofit/>
          </a:bodyPr>
          <a:lstStyle/>
          <a:p>
            <a:pPr>
              <a:lnSpc>
                <a:spcPct val="90000"/>
              </a:lnSpc>
            </a:pPr>
            <a:r>
              <a:rPr lang="en-GB" sz="2000" dirty="0"/>
              <a:t>Leadership and Leadership Styles</a:t>
            </a:r>
          </a:p>
          <a:p>
            <a:pPr>
              <a:lnSpc>
                <a:spcPct val="90000"/>
              </a:lnSpc>
            </a:pPr>
            <a:r>
              <a:rPr lang="en-GB" sz="2000" dirty="0"/>
              <a:t>Self-Awareness and Self-Assessment</a:t>
            </a:r>
          </a:p>
          <a:p>
            <a:pPr>
              <a:lnSpc>
                <a:spcPct val="90000"/>
              </a:lnSpc>
            </a:pPr>
            <a:r>
              <a:rPr lang="en-GB" sz="2000" dirty="0"/>
              <a:t>Leadership models – Kouzes &amp; Posner, Hersey &amp; Blanchard, Tannenbaum &amp; Schmidt, Adair, Goleman, et al.</a:t>
            </a:r>
          </a:p>
          <a:p>
            <a:pPr>
              <a:lnSpc>
                <a:spcPct val="90000"/>
              </a:lnSpc>
            </a:pPr>
            <a:r>
              <a:rPr lang="en-GB" sz="2000" dirty="0"/>
              <a:t>Vison</a:t>
            </a:r>
          </a:p>
          <a:p>
            <a:pPr>
              <a:lnSpc>
                <a:spcPct val="90000"/>
              </a:lnSpc>
            </a:pPr>
            <a:r>
              <a:rPr lang="en-GB" sz="2000" dirty="0"/>
              <a:t>Motivation</a:t>
            </a:r>
          </a:p>
          <a:p>
            <a:pPr>
              <a:lnSpc>
                <a:spcPct val="90000"/>
              </a:lnSpc>
            </a:pPr>
            <a:r>
              <a:rPr lang="en-GB" sz="2000" dirty="0"/>
              <a:t>Empowerment/Autonomy</a:t>
            </a:r>
          </a:p>
          <a:p>
            <a:pPr>
              <a:lnSpc>
                <a:spcPct val="90000"/>
              </a:lnSpc>
            </a:pPr>
            <a:r>
              <a:rPr lang="en-GB" sz="2000" dirty="0"/>
              <a:t>Delegation</a:t>
            </a:r>
          </a:p>
        </p:txBody>
      </p:sp>
    </p:spTree>
    <p:extLst>
      <p:ext uri="{BB962C8B-B14F-4D97-AF65-F5344CB8AC3E}">
        <p14:creationId xmlns:p14="http://schemas.microsoft.com/office/powerpoint/2010/main" val="135931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 </a:t>
            </a:r>
            <a:r>
              <a:rPr lang="en-GB" i="1" dirty="0"/>
              <a:t>Refresher</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fontScale="92500"/>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lnSpcReduction="20000"/>
          </a:bodyPr>
          <a:lstStyle/>
          <a:p>
            <a:r>
              <a:rPr lang="en-GB" sz="2200" dirty="0"/>
              <a:t>Evaluate own ability to use a range of leadership styles, in different situations and with different types of people, to fulfil the leadership role     </a:t>
            </a:r>
          </a:p>
          <a:p>
            <a:r>
              <a:rPr lang="en-GB" sz="2200" dirty="0"/>
              <a:t>Critically assess a recognised leadership model or theory in relation to its ability to impact on individual’s workplace performance       </a:t>
            </a:r>
          </a:p>
          <a:p>
            <a:r>
              <a:rPr lang="en-GB" sz="2200" dirty="0"/>
              <a:t>Assess your own ability to set direction, motivate, delegate and empower others to bring about a workplace change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fontScale="92500"/>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fontScale="92500" lnSpcReduction="200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 Transferable Skills for Life and Professional Practice (10)</a:t>
            </a:r>
          </a:p>
          <a:p>
            <a:pPr marL="514350" indent="-514350">
              <a:buFont typeface="+mj-lt"/>
              <a:buAutoNum type="arabicPeriod"/>
            </a:pPr>
            <a:endParaRPr lang="en-GB" dirty="0"/>
          </a:p>
        </p:txBody>
      </p:sp>
      <p:sp>
        <p:nvSpPr>
          <p:cNvPr id="7" name="Slide Number Placeholder 6">
            <a:extLst>
              <a:ext uri="{FF2B5EF4-FFF2-40B4-BE49-F238E27FC236}">
                <a16:creationId xmlns:a16="http://schemas.microsoft.com/office/drawing/2014/main" id="{2DDC45F6-59A6-8642-A2FC-CE257A50206B}"/>
              </a:ext>
            </a:extLst>
          </p:cNvPr>
          <p:cNvSpPr>
            <a:spLocks noGrp="1"/>
          </p:cNvSpPr>
          <p:nvPr>
            <p:ph type="sldNum" sz="quarter" idx="12"/>
          </p:nvPr>
        </p:nvSpPr>
        <p:spPr/>
        <p:txBody>
          <a:bodyPr/>
          <a:lstStyle/>
          <a:p>
            <a:pPr>
              <a:defRPr/>
            </a:pPr>
            <a:fld id="{6B2ED0A8-3177-B644-ABD4-CFF58179CFCE}" type="slidenum">
              <a:rPr lang="en-GB" smtClean="0"/>
              <a:pPr>
                <a:defRPr/>
              </a:pPr>
              <a:t>4</a:t>
            </a:fld>
            <a:endParaRPr lang="en-GB"/>
          </a:p>
        </p:txBody>
      </p:sp>
    </p:spTree>
    <p:extLst>
      <p:ext uri="{BB962C8B-B14F-4D97-AF65-F5344CB8AC3E}">
        <p14:creationId xmlns:p14="http://schemas.microsoft.com/office/powerpoint/2010/main" val="3212947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C5D2A-B489-4C01-9E83-0091D6FC558B}"/>
              </a:ext>
            </a:extLst>
          </p:cNvPr>
          <p:cNvSpPr>
            <a:spLocks noGrp="1"/>
          </p:cNvSpPr>
          <p:nvPr>
            <p:ph type="title"/>
          </p:nvPr>
        </p:nvSpPr>
        <p:spPr>
          <a:xfrm>
            <a:off x="457200" y="274638"/>
            <a:ext cx="8229600" cy="1143000"/>
          </a:xfrm>
        </p:spPr>
        <p:txBody>
          <a:bodyPr anchor="ctr">
            <a:normAutofit/>
          </a:bodyPr>
          <a:lstStyle/>
          <a:p>
            <a:r>
              <a:rPr lang="en-GB" dirty="0"/>
              <a:t>Motivation - Will I do it, or not?</a:t>
            </a:r>
          </a:p>
        </p:txBody>
      </p:sp>
      <p:pic>
        <p:nvPicPr>
          <p:cNvPr id="6" name="Picture 5">
            <a:extLst>
              <a:ext uri="{FF2B5EF4-FFF2-40B4-BE49-F238E27FC236}">
                <a16:creationId xmlns:a16="http://schemas.microsoft.com/office/drawing/2014/main" id="{ED193FF7-6CE9-46F7-BCBA-DC2085B30CA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2034811"/>
            <a:ext cx="4038600" cy="3119820"/>
          </a:xfrm>
          <a:prstGeom prst="rect">
            <a:avLst/>
          </a:prstGeom>
          <a:noFill/>
        </p:spPr>
      </p:pic>
      <p:sp>
        <p:nvSpPr>
          <p:cNvPr id="3" name="Content Placeholder 2">
            <a:extLst>
              <a:ext uri="{FF2B5EF4-FFF2-40B4-BE49-F238E27FC236}">
                <a16:creationId xmlns:a16="http://schemas.microsoft.com/office/drawing/2014/main" id="{A419E5D0-7BC7-491E-BCD6-F13ECB2203C4}"/>
              </a:ext>
            </a:extLst>
          </p:cNvPr>
          <p:cNvSpPr>
            <a:spLocks noGrp="1"/>
          </p:cNvSpPr>
          <p:nvPr>
            <p:ph sz="half" idx="2"/>
          </p:nvPr>
        </p:nvSpPr>
        <p:spPr>
          <a:xfrm>
            <a:off x="4648200" y="1600201"/>
            <a:ext cx="4038600" cy="3989040"/>
          </a:xfrm>
        </p:spPr>
        <p:txBody>
          <a:bodyPr>
            <a:normAutofit/>
          </a:bodyPr>
          <a:lstStyle/>
          <a:p>
            <a:pPr>
              <a:lnSpc>
                <a:spcPct val="90000"/>
              </a:lnSpc>
            </a:pPr>
            <a:r>
              <a:rPr lang="en-GB" sz="2400" dirty="0"/>
              <a:t>Self-motivation is at the centre of performance</a:t>
            </a:r>
          </a:p>
          <a:p>
            <a:pPr>
              <a:lnSpc>
                <a:spcPct val="90000"/>
              </a:lnSpc>
            </a:pPr>
            <a:r>
              <a:rPr lang="en-GB" sz="2400" dirty="0">
                <a:solidFill>
                  <a:srgbClr val="0000CC"/>
                </a:solidFill>
              </a:rPr>
              <a:t>Intrinsic motivation is so much more powerful than extrinsic motivation</a:t>
            </a:r>
          </a:p>
          <a:p>
            <a:pPr>
              <a:lnSpc>
                <a:spcPct val="90000"/>
              </a:lnSpc>
            </a:pPr>
            <a:r>
              <a:rPr lang="en-GB" sz="2400" dirty="0">
                <a:solidFill>
                  <a:srgbClr val="002060"/>
                </a:solidFill>
              </a:rPr>
              <a:t>Leadership defines the working climate – whether </a:t>
            </a:r>
            <a:r>
              <a:rPr lang="en-GB" sz="2400" i="1" dirty="0">
                <a:solidFill>
                  <a:srgbClr val="002060"/>
                </a:solidFill>
              </a:rPr>
              <a:t>it is conducive </a:t>
            </a:r>
            <a:r>
              <a:rPr lang="en-GB" sz="2400" dirty="0">
                <a:solidFill>
                  <a:srgbClr val="002060"/>
                </a:solidFill>
              </a:rPr>
              <a:t>to high levels of motivation, or not.</a:t>
            </a:r>
          </a:p>
        </p:txBody>
      </p:sp>
    </p:spTree>
    <p:extLst>
      <p:ext uri="{BB962C8B-B14F-4D97-AF65-F5344CB8AC3E}">
        <p14:creationId xmlns:p14="http://schemas.microsoft.com/office/powerpoint/2010/main" val="1984215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a:xfrm>
            <a:off x="457200" y="274638"/>
            <a:ext cx="8229600" cy="1143000"/>
          </a:xfrm>
        </p:spPr>
        <p:txBody>
          <a:bodyPr anchor="ctr">
            <a:normAutofit/>
          </a:bodyPr>
          <a:lstStyle/>
          <a:p>
            <a:r>
              <a:rPr lang="en-GB" dirty="0"/>
              <a:t>Why Leadership?</a:t>
            </a:r>
          </a:p>
        </p:txBody>
      </p:sp>
      <p:pic>
        <p:nvPicPr>
          <p:cNvPr id="6" name="Picture 5" descr="A group of people riding on the back of a horse&#10;&#10;Description automatically generated">
            <a:extLst>
              <a:ext uri="{FF2B5EF4-FFF2-40B4-BE49-F238E27FC236}">
                <a16:creationId xmlns:a16="http://schemas.microsoft.com/office/drawing/2014/main" id="{3179CEFD-087E-419B-9F1A-CFB4BB47FFB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066" r="-3" b="20508"/>
          <a:stretch/>
        </p:blipFill>
        <p:spPr>
          <a:xfrm>
            <a:off x="179512" y="1600201"/>
            <a:ext cx="4038600" cy="3989040"/>
          </a:xfrm>
          <a:prstGeom prst="rect">
            <a:avLst/>
          </a:prstGeom>
          <a:noFill/>
        </p:spPr>
      </p:pic>
      <p:sp>
        <p:nvSpPr>
          <p:cNvPr id="3" name="Content Placeholder 2">
            <a:extLst>
              <a:ext uri="{FF2B5EF4-FFF2-40B4-BE49-F238E27FC236}">
                <a16:creationId xmlns:a16="http://schemas.microsoft.com/office/drawing/2014/main" id="{522F1EAB-12AC-4184-B347-A81B3D823A39}"/>
              </a:ext>
            </a:extLst>
          </p:cNvPr>
          <p:cNvSpPr>
            <a:spLocks noGrp="1"/>
          </p:cNvSpPr>
          <p:nvPr>
            <p:ph sz="half" idx="2"/>
          </p:nvPr>
        </p:nvSpPr>
        <p:spPr>
          <a:xfrm>
            <a:off x="4648200" y="1600201"/>
            <a:ext cx="4038600" cy="3989040"/>
          </a:xfrm>
        </p:spPr>
        <p:txBody>
          <a:bodyPr>
            <a:normAutofit/>
          </a:bodyPr>
          <a:lstStyle/>
          <a:p>
            <a:r>
              <a:rPr lang="en-GB" dirty="0"/>
              <a:t>Why do people </a:t>
            </a:r>
            <a:r>
              <a:rPr lang="en-GB" i="1" u="sng" dirty="0"/>
              <a:t>want</a:t>
            </a:r>
            <a:r>
              <a:rPr lang="en-GB" dirty="0"/>
              <a:t> to lead their organisation?  Take a </a:t>
            </a:r>
            <a:r>
              <a:rPr lang="en-GB" i="1" dirty="0"/>
              <a:t>minute or two </a:t>
            </a:r>
            <a:r>
              <a:rPr lang="en-GB" dirty="0"/>
              <a:t>to think about this</a:t>
            </a:r>
          </a:p>
          <a:p>
            <a:pPr lvl="1"/>
            <a:r>
              <a:rPr lang="en-GB" sz="2800" dirty="0"/>
              <a:t>Brief discussion.  </a:t>
            </a:r>
            <a:r>
              <a:rPr lang="en-GB" sz="2800" b="1" i="1" dirty="0"/>
              <a:t>ALL</a:t>
            </a:r>
            <a:r>
              <a:rPr lang="en-GB" sz="2800" dirty="0"/>
              <a:t> opinions welcomed.</a:t>
            </a:r>
          </a:p>
        </p:txBody>
      </p:sp>
    </p:spTree>
    <p:extLst>
      <p:ext uri="{BB962C8B-B14F-4D97-AF65-F5344CB8AC3E}">
        <p14:creationId xmlns:p14="http://schemas.microsoft.com/office/powerpoint/2010/main" val="1242145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r>
              <a:rPr lang="en-GB" dirty="0"/>
              <a:t>The Motive</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idx="1"/>
          </p:nvPr>
        </p:nvSpPr>
        <p:spPr/>
        <p:txBody>
          <a:bodyPr/>
          <a:lstStyle/>
          <a:p>
            <a:pPr marL="0" indent="0">
              <a:buNone/>
            </a:pPr>
            <a:r>
              <a:rPr lang="en-GB" dirty="0"/>
              <a:t>Patrick Lencioni, in his 2020 book ‘</a:t>
            </a:r>
            <a:r>
              <a:rPr lang="en-GB" i="1" dirty="0"/>
              <a:t>The Motive</a:t>
            </a:r>
            <a:r>
              <a:rPr lang="en-GB" dirty="0"/>
              <a:t>’, claims that leaders tend to fall into two main groups when it comes to ‘why’ they want to lead……</a:t>
            </a:r>
          </a:p>
          <a:p>
            <a:r>
              <a:rPr lang="en-GB" dirty="0"/>
              <a:t>Reward-centered leadership</a:t>
            </a:r>
          </a:p>
          <a:p>
            <a:r>
              <a:rPr lang="en-GB" dirty="0"/>
              <a:t>Responsibility-centered leadership</a:t>
            </a:r>
          </a:p>
          <a:p>
            <a:endParaRPr lang="en-GB" dirty="0"/>
          </a:p>
          <a:p>
            <a:endParaRPr lang="en-GB" dirty="0"/>
          </a:p>
        </p:txBody>
      </p:sp>
    </p:spTree>
    <p:extLst>
      <p:ext uri="{BB962C8B-B14F-4D97-AF65-F5344CB8AC3E}">
        <p14:creationId xmlns:p14="http://schemas.microsoft.com/office/powerpoint/2010/main" val="3230455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Reward-centered leadership</a:t>
            </a:r>
            <a:br>
              <a:rPr lang="en-GB" sz="3700"/>
            </a:br>
            <a:endParaRPr lang="en-GB" sz="3700"/>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a:xfrm>
            <a:off x="457200" y="1600201"/>
            <a:ext cx="4038600" cy="3989040"/>
          </a:xfrm>
        </p:spPr>
        <p:txBody>
          <a:bodyPr>
            <a:normAutofit/>
          </a:bodyPr>
          <a:lstStyle/>
          <a:p>
            <a:pPr lvl="1">
              <a:lnSpc>
                <a:spcPct val="90000"/>
              </a:lnSpc>
              <a:buFont typeface="Arial" panose="020B0604020202020204" pitchFamily="34" charset="0"/>
              <a:buChar char="•"/>
            </a:pPr>
            <a:r>
              <a:rPr lang="en-GB" dirty="0"/>
              <a:t>The belief that being a leader </a:t>
            </a:r>
            <a:r>
              <a:rPr lang="en-GB" i="1" dirty="0"/>
              <a:t>is the reward for hard work</a:t>
            </a:r>
            <a:r>
              <a:rPr lang="en-GB" dirty="0"/>
              <a:t>; therefore, the experience of being a leader should be pleasant and enjoyable, free to choose what they work on and avoid anything mundane, unpleasant, or uncomfortable</a:t>
            </a:r>
          </a:p>
          <a:p>
            <a:pPr>
              <a:lnSpc>
                <a:spcPct val="90000"/>
              </a:lnSpc>
            </a:pPr>
            <a:endParaRPr lang="en-GB" sz="2400" dirty="0"/>
          </a:p>
        </p:txBody>
      </p:sp>
      <p:pic>
        <p:nvPicPr>
          <p:cNvPr id="4" name="Picture 3">
            <a:extLst>
              <a:ext uri="{FF2B5EF4-FFF2-40B4-BE49-F238E27FC236}">
                <a16:creationId xmlns:a16="http://schemas.microsoft.com/office/drawing/2014/main" id="{5C4349C1-E79A-460D-A31D-57AF1AAE4942}"/>
              </a:ext>
            </a:extLst>
          </p:cNvPr>
          <p:cNvPicPr>
            <a:picLocks noChangeAspect="1"/>
          </p:cNvPicPr>
          <p:nvPr/>
        </p:nvPicPr>
        <p:blipFill>
          <a:blip r:embed="rId2"/>
          <a:stretch>
            <a:fillRect/>
          </a:stretch>
        </p:blipFill>
        <p:spPr>
          <a:xfrm>
            <a:off x="4742788" y="1600201"/>
            <a:ext cx="3849423" cy="3989040"/>
          </a:xfrm>
          <a:prstGeom prst="rect">
            <a:avLst/>
          </a:prstGeom>
          <a:noFill/>
        </p:spPr>
      </p:pic>
    </p:spTree>
    <p:extLst>
      <p:ext uri="{BB962C8B-B14F-4D97-AF65-F5344CB8AC3E}">
        <p14:creationId xmlns:p14="http://schemas.microsoft.com/office/powerpoint/2010/main" val="2366733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normAutofit/>
          </a:bodyPr>
          <a:lstStyle/>
          <a:p>
            <a:r>
              <a:rPr lang="en-GB" sz="3200" dirty="0"/>
              <a:t>The Five Omissions of Reward-Centered Leaders</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solidFill>
                  <a:srgbClr val="0000CC"/>
                </a:solidFill>
              </a:rPr>
              <a:t>Developing the Leadership Team</a:t>
            </a:r>
          </a:p>
          <a:p>
            <a:pPr marL="514350" indent="-514350">
              <a:buFont typeface="+mj-lt"/>
              <a:buAutoNum type="arabicPeriod"/>
            </a:pPr>
            <a:r>
              <a:rPr lang="en-GB" dirty="0">
                <a:solidFill>
                  <a:srgbClr val="0000CC"/>
                </a:solidFill>
              </a:rPr>
              <a:t>Managing subordinates (and making them manage theirs)</a:t>
            </a:r>
          </a:p>
          <a:p>
            <a:pPr marL="514350" indent="-514350">
              <a:buFont typeface="+mj-lt"/>
              <a:buAutoNum type="arabicPeriod"/>
            </a:pPr>
            <a:r>
              <a:rPr lang="en-GB" dirty="0">
                <a:solidFill>
                  <a:srgbClr val="0000CC"/>
                </a:solidFill>
              </a:rPr>
              <a:t>Having difficult and uncomfortable conversations</a:t>
            </a:r>
          </a:p>
          <a:p>
            <a:pPr marL="514350" indent="-514350">
              <a:buFont typeface="+mj-lt"/>
              <a:buAutoNum type="arabicPeriod"/>
            </a:pPr>
            <a:r>
              <a:rPr lang="en-GB" dirty="0">
                <a:solidFill>
                  <a:srgbClr val="0000CC"/>
                </a:solidFill>
              </a:rPr>
              <a:t>Running great team meetings</a:t>
            </a:r>
          </a:p>
          <a:p>
            <a:pPr marL="514350" indent="-514350">
              <a:buFont typeface="+mj-lt"/>
              <a:buAutoNum type="arabicPeriod"/>
            </a:pPr>
            <a:r>
              <a:rPr lang="en-GB" dirty="0">
                <a:solidFill>
                  <a:srgbClr val="0000CC"/>
                </a:solidFill>
              </a:rPr>
              <a:t>Communicating constantly and reflectively to employees</a:t>
            </a:r>
          </a:p>
        </p:txBody>
      </p:sp>
    </p:spTree>
    <p:extLst>
      <p:ext uri="{BB962C8B-B14F-4D97-AF65-F5344CB8AC3E}">
        <p14:creationId xmlns:p14="http://schemas.microsoft.com/office/powerpoint/2010/main" val="3818592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B3FD8-6C42-4880-A6E2-C7FD3811FC84}"/>
              </a:ext>
            </a:extLst>
          </p:cNvPr>
          <p:cNvSpPr>
            <a:spLocks noGrp="1"/>
          </p:cNvSpPr>
          <p:nvPr>
            <p:ph type="title"/>
          </p:nvPr>
        </p:nvSpPr>
        <p:spPr>
          <a:xfrm>
            <a:off x="179512" y="274638"/>
            <a:ext cx="8784976" cy="1143000"/>
          </a:xfrm>
        </p:spPr>
        <p:txBody>
          <a:bodyPr>
            <a:normAutofit fontScale="90000"/>
          </a:bodyPr>
          <a:lstStyle/>
          <a:p>
            <a:r>
              <a:rPr lang="en-GB" dirty="0"/>
              <a:t>How do Leaders develop a high performance organisation?</a:t>
            </a:r>
          </a:p>
        </p:txBody>
      </p:sp>
      <p:sp>
        <p:nvSpPr>
          <p:cNvPr id="3" name="Content Placeholder 2">
            <a:extLst>
              <a:ext uri="{FF2B5EF4-FFF2-40B4-BE49-F238E27FC236}">
                <a16:creationId xmlns:a16="http://schemas.microsoft.com/office/drawing/2014/main" id="{D87E11D2-BE72-4DFD-BF67-8D15E20FEC96}"/>
              </a:ext>
            </a:extLst>
          </p:cNvPr>
          <p:cNvSpPr>
            <a:spLocks noGrp="1"/>
          </p:cNvSpPr>
          <p:nvPr>
            <p:ph idx="1"/>
          </p:nvPr>
        </p:nvSpPr>
        <p:spPr/>
        <p:txBody>
          <a:bodyPr/>
          <a:lstStyle/>
          <a:p>
            <a:r>
              <a:rPr lang="en-GB" dirty="0"/>
              <a:t>Vision</a:t>
            </a:r>
          </a:p>
          <a:p>
            <a:r>
              <a:rPr lang="en-GB" dirty="0"/>
              <a:t>Communication</a:t>
            </a:r>
          </a:p>
          <a:p>
            <a:r>
              <a:rPr lang="en-GB" dirty="0"/>
              <a:t>Culture</a:t>
            </a:r>
          </a:p>
        </p:txBody>
      </p:sp>
      <p:sp>
        <p:nvSpPr>
          <p:cNvPr id="4" name="Footer Placeholder 3">
            <a:extLst>
              <a:ext uri="{FF2B5EF4-FFF2-40B4-BE49-F238E27FC236}">
                <a16:creationId xmlns:a16="http://schemas.microsoft.com/office/drawing/2014/main" id="{DDCE86F4-E646-48C9-BC17-97BD7B5EFFFC}"/>
              </a:ext>
            </a:extLst>
          </p:cNvPr>
          <p:cNvSpPr>
            <a:spLocks noGrp="1"/>
          </p:cNvSpPr>
          <p:nvPr>
            <p:ph type="ftr" sz="quarter" idx="11"/>
          </p:nvPr>
        </p:nvSpPr>
        <p:spPr/>
        <p:txBody>
          <a:bodyPr/>
          <a:lstStyle/>
          <a:p>
            <a:r>
              <a:rPr lang="en-GB"/>
              <a:t>TSD60051013</a:t>
            </a:r>
          </a:p>
        </p:txBody>
      </p:sp>
    </p:spTree>
    <p:extLst>
      <p:ext uri="{BB962C8B-B14F-4D97-AF65-F5344CB8AC3E}">
        <p14:creationId xmlns:p14="http://schemas.microsoft.com/office/powerpoint/2010/main" val="926210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a:xfrm>
            <a:off x="457200" y="274638"/>
            <a:ext cx="8229600" cy="1143000"/>
          </a:xfrm>
        </p:spPr>
        <p:txBody>
          <a:bodyPr anchor="ctr">
            <a:normAutofit/>
          </a:bodyPr>
          <a:lstStyle/>
          <a:p>
            <a:r>
              <a:rPr lang="en-GB" sz="4100"/>
              <a:t>Responsibility-centered leadership</a:t>
            </a:r>
          </a:p>
        </p:txBody>
      </p:sp>
      <p:pic>
        <p:nvPicPr>
          <p:cNvPr id="4" name="Picture 3" descr="A person holding a flower&#10;&#10;Description automatically generated">
            <a:extLst>
              <a:ext uri="{FF2B5EF4-FFF2-40B4-BE49-F238E27FC236}">
                <a16:creationId xmlns:a16="http://schemas.microsoft.com/office/drawing/2014/main" id="{436CA33E-D93C-42F4-9CF4-91DB270B99EF}"/>
              </a:ext>
            </a:extLst>
          </p:cNvPr>
          <p:cNvPicPr>
            <a:picLocks noChangeAspect="1"/>
          </p:cNvPicPr>
          <p:nvPr/>
        </p:nvPicPr>
        <p:blipFill rotWithShape="1">
          <a:blip r:embed="rId2"/>
          <a:srcRect l="27611" r="2"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522F1EAB-12AC-4184-B347-A81B3D823A39}"/>
              </a:ext>
            </a:extLst>
          </p:cNvPr>
          <p:cNvSpPr>
            <a:spLocks noGrp="1"/>
          </p:cNvSpPr>
          <p:nvPr>
            <p:ph sz="half" idx="2"/>
          </p:nvPr>
        </p:nvSpPr>
        <p:spPr>
          <a:xfrm>
            <a:off x="4648200" y="1600201"/>
            <a:ext cx="4038600" cy="3989040"/>
          </a:xfrm>
        </p:spPr>
        <p:txBody>
          <a:bodyPr>
            <a:normAutofit/>
          </a:bodyPr>
          <a:lstStyle/>
          <a:p>
            <a:pPr>
              <a:lnSpc>
                <a:spcPct val="90000"/>
              </a:lnSpc>
            </a:pPr>
            <a:r>
              <a:rPr lang="en-GB" dirty="0"/>
              <a:t>The belief that being a leader is a responsibility; therefore, the experience of leading should be difficult and challenging (though certainly not without elements of personal gratification)</a:t>
            </a:r>
            <a:endParaRPr lang="en-GB"/>
          </a:p>
        </p:txBody>
      </p:sp>
    </p:spTree>
    <p:extLst>
      <p:ext uri="{BB962C8B-B14F-4D97-AF65-F5344CB8AC3E}">
        <p14:creationId xmlns:p14="http://schemas.microsoft.com/office/powerpoint/2010/main" val="2661091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earing a suit and tie&#10;&#10;Description automatically generated">
            <a:extLst>
              <a:ext uri="{FF2B5EF4-FFF2-40B4-BE49-F238E27FC236}">
                <a16:creationId xmlns:a16="http://schemas.microsoft.com/office/drawing/2014/main" id="{D2A92B6D-576E-48DC-9212-62A19BF0695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14580" y="2459900"/>
            <a:ext cx="4210347" cy="2357548"/>
          </a:xfrm>
          <a:prstGeom prst="rect">
            <a:avLst/>
          </a:prstGeom>
        </p:spPr>
      </p:pic>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r>
              <a:rPr lang="en-GB" dirty="0"/>
              <a:t>Compare and Contrast</a:t>
            </a:r>
          </a:p>
        </p:txBody>
      </p:sp>
      <p:pic>
        <p:nvPicPr>
          <p:cNvPr id="6" name="Picture 5">
            <a:extLst>
              <a:ext uri="{FF2B5EF4-FFF2-40B4-BE49-F238E27FC236}">
                <a16:creationId xmlns:a16="http://schemas.microsoft.com/office/drawing/2014/main" id="{4702195A-679F-44E7-9B48-2CFB42DB89F8}"/>
              </a:ext>
            </a:extLst>
          </p:cNvPr>
          <p:cNvPicPr>
            <a:picLocks noChangeAspect="1"/>
          </p:cNvPicPr>
          <p:nvPr/>
        </p:nvPicPr>
        <p:blipFill>
          <a:blip r:embed="rId4"/>
          <a:stretch>
            <a:fillRect/>
          </a:stretch>
        </p:blipFill>
        <p:spPr>
          <a:xfrm>
            <a:off x="251520" y="1417638"/>
            <a:ext cx="4277325" cy="2221036"/>
          </a:xfrm>
          <a:prstGeom prst="rect">
            <a:avLst/>
          </a:prstGeom>
        </p:spPr>
      </p:pic>
      <p:pic>
        <p:nvPicPr>
          <p:cNvPr id="7" name="Picture 6">
            <a:extLst>
              <a:ext uri="{FF2B5EF4-FFF2-40B4-BE49-F238E27FC236}">
                <a16:creationId xmlns:a16="http://schemas.microsoft.com/office/drawing/2014/main" id="{D9A24B5F-4762-4FD9-AA27-81F1FA57E4A2}"/>
              </a:ext>
            </a:extLst>
          </p:cNvPr>
          <p:cNvPicPr>
            <a:picLocks noChangeAspect="1"/>
          </p:cNvPicPr>
          <p:nvPr/>
        </p:nvPicPr>
        <p:blipFill>
          <a:blip r:embed="rId5"/>
          <a:stretch>
            <a:fillRect/>
          </a:stretch>
        </p:blipFill>
        <p:spPr>
          <a:xfrm>
            <a:off x="2339752" y="3661480"/>
            <a:ext cx="3079664" cy="1988556"/>
          </a:xfrm>
          <a:prstGeom prst="rect">
            <a:avLst/>
          </a:prstGeom>
        </p:spPr>
      </p:pic>
    </p:spTree>
    <p:extLst>
      <p:ext uri="{BB962C8B-B14F-4D97-AF65-F5344CB8AC3E}">
        <p14:creationId xmlns:p14="http://schemas.microsoft.com/office/powerpoint/2010/main" val="93954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8258-B867-4940-8E8D-363DDACE1EA0}"/>
              </a:ext>
            </a:extLst>
          </p:cNvPr>
          <p:cNvSpPr>
            <a:spLocks noGrp="1"/>
          </p:cNvSpPr>
          <p:nvPr>
            <p:ph type="title"/>
          </p:nvPr>
        </p:nvSpPr>
        <p:spPr/>
        <p:txBody>
          <a:bodyPr/>
          <a:lstStyle/>
          <a:p>
            <a:r>
              <a:rPr lang="en-GB" dirty="0"/>
              <a:t>The Five Dysfunctions of a Team</a:t>
            </a:r>
          </a:p>
        </p:txBody>
      </p:sp>
      <p:sp>
        <p:nvSpPr>
          <p:cNvPr id="4" name="Isosceles Triangle 3">
            <a:extLst>
              <a:ext uri="{FF2B5EF4-FFF2-40B4-BE49-F238E27FC236}">
                <a16:creationId xmlns:a16="http://schemas.microsoft.com/office/drawing/2014/main" id="{C800319A-6265-4063-A1AC-DE2E8E89E77E}"/>
              </a:ext>
            </a:extLst>
          </p:cNvPr>
          <p:cNvSpPr/>
          <p:nvPr/>
        </p:nvSpPr>
        <p:spPr>
          <a:xfrm>
            <a:off x="1544854" y="1147813"/>
            <a:ext cx="6054291" cy="425436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6AB7757-3205-4C30-A540-71A03ADBB4D6}"/>
              </a:ext>
            </a:extLst>
          </p:cNvPr>
          <p:cNvSpPr txBox="1"/>
          <p:nvPr/>
        </p:nvSpPr>
        <p:spPr>
          <a:xfrm>
            <a:off x="3917481" y="1914110"/>
            <a:ext cx="1309036" cy="523220"/>
          </a:xfrm>
          <a:prstGeom prst="rect">
            <a:avLst/>
          </a:prstGeom>
          <a:noFill/>
        </p:spPr>
        <p:txBody>
          <a:bodyPr wrap="square" rtlCol="0">
            <a:spAutoFit/>
          </a:bodyPr>
          <a:lstStyle/>
          <a:p>
            <a:pPr algn="ctr"/>
            <a:r>
              <a:rPr lang="en-GB" sz="1400" dirty="0"/>
              <a:t>Inattention to </a:t>
            </a:r>
            <a:r>
              <a:rPr lang="en-GB" sz="1400" b="1" dirty="0"/>
              <a:t>Results</a:t>
            </a:r>
          </a:p>
        </p:txBody>
      </p:sp>
      <p:sp>
        <p:nvSpPr>
          <p:cNvPr id="6" name="TextBox 5">
            <a:extLst>
              <a:ext uri="{FF2B5EF4-FFF2-40B4-BE49-F238E27FC236}">
                <a16:creationId xmlns:a16="http://schemas.microsoft.com/office/drawing/2014/main" id="{3A7E44C4-698E-4767-84F4-33F88DD8FFA0}"/>
              </a:ext>
            </a:extLst>
          </p:cNvPr>
          <p:cNvSpPr txBox="1"/>
          <p:nvPr/>
        </p:nvSpPr>
        <p:spPr>
          <a:xfrm>
            <a:off x="3768290" y="2635351"/>
            <a:ext cx="1607420" cy="523220"/>
          </a:xfrm>
          <a:prstGeom prst="rect">
            <a:avLst/>
          </a:prstGeom>
          <a:noFill/>
        </p:spPr>
        <p:txBody>
          <a:bodyPr wrap="square" rtlCol="0">
            <a:spAutoFit/>
          </a:bodyPr>
          <a:lstStyle/>
          <a:p>
            <a:pPr algn="ctr"/>
            <a:r>
              <a:rPr lang="en-GB" sz="1400" dirty="0"/>
              <a:t>Avoidance of </a:t>
            </a:r>
            <a:r>
              <a:rPr lang="en-GB" sz="1400" b="1" dirty="0"/>
              <a:t>Accountability</a:t>
            </a:r>
          </a:p>
        </p:txBody>
      </p:sp>
      <p:sp>
        <p:nvSpPr>
          <p:cNvPr id="7" name="TextBox 6">
            <a:extLst>
              <a:ext uri="{FF2B5EF4-FFF2-40B4-BE49-F238E27FC236}">
                <a16:creationId xmlns:a16="http://schemas.microsoft.com/office/drawing/2014/main" id="{EB64482D-C2EA-4765-BBB8-4A795C288D36}"/>
              </a:ext>
            </a:extLst>
          </p:cNvPr>
          <p:cNvSpPr txBox="1"/>
          <p:nvPr/>
        </p:nvSpPr>
        <p:spPr>
          <a:xfrm>
            <a:off x="3917482" y="3356592"/>
            <a:ext cx="1309036" cy="523220"/>
          </a:xfrm>
          <a:prstGeom prst="rect">
            <a:avLst/>
          </a:prstGeom>
          <a:noFill/>
        </p:spPr>
        <p:txBody>
          <a:bodyPr wrap="square" rtlCol="0">
            <a:spAutoFit/>
          </a:bodyPr>
          <a:lstStyle/>
          <a:p>
            <a:pPr algn="ctr"/>
            <a:r>
              <a:rPr lang="en-GB" sz="1400" dirty="0"/>
              <a:t>Lack of </a:t>
            </a:r>
            <a:r>
              <a:rPr lang="en-GB" sz="1400" b="1" dirty="0"/>
              <a:t>Commitment</a:t>
            </a:r>
          </a:p>
        </p:txBody>
      </p:sp>
      <p:sp>
        <p:nvSpPr>
          <p:cNvPr id="8" name="TextBox 7">
            <a:extLst>
              <a:ext uri="{FF2B5EF4-FFF2-40B4-BE49-F238E27FC236}">
                <a16:creationId xmlns:a16="http://schemas.microsoft.com/office/drawing/2014/main" id="{EB216B77-CB1C-4F3B-83F7-5290FBAFD06E}"/>
              </a:ext>
            </a:extLst>
          </p:cNvPr>
          <p:cNvSpPr txBox="1"/>
          <p:nvPr/>
        </p:nvSpPr>
        <p:spPr>
          <a:xfrm>
            <a:off x="3917482" y="4077833"/>
            <a:ext cx="1309036" cy="523220"/>
          </a:xfrm>
          <a:prstGeom prst="rect">
            <a:avLst/>
          </a:prstGeom>
          <a:noFill/>
        </p:spPr>
        <p:txBody>
          <a:bodyPr wrap="square" rtlCol="0">
            <a:spAutoFit/>
          </a:bodyPr>
          <a:lstStyle/>
          <a:p>
            <a:pPr algn="ctr"/>
            <a:r>
              <a:rPr lang="en-GB" sz="1400" dirty="0"/>
              <a:t>Fear of </a:t>
            </a:r>
            <a:r>
              <a:rPr lang="en-GB" sz="1400" b="1" dirty="0"/>
              <a:t>Conflict</a:t>
            </a:r>
          </a:p>
        </p:txBody>
      </p:sp>
      <p:sp>
        <p:nvSpPr>
          <p:cNvPr id="9" name="TextBox 8">
            <a:extLst>
              <a:ext uri="{FF2B5EF4-FFF2-40B4-BE49-F238E27FC236}">
                <a16:creationId xmlns:a16="http://schemas.microsoft.com/office/drawing/2014/main" id="{7E68A25A-09D3-47FC-B076-92412A92286D}"/>
              </a:ext>
            </a:extLst>
          </p:cNvPr>
          <p:cNvSpPr txBox="1"/>
          <p:nvPr/>
        </p:nvSpPr>
        <p:spPr>
          <a:xfrm>
            <a:off x="3917482" y="4725325"/>
            <a:ext cx="1309036" cy="523220"/>
          </a:xfrm>
          <a:prstGeom prst="rect">
            <a:avLst/>
          </a:prstGeom>
          <a:noFill/>
        </p:spPr>
        <p:txBody>
          <a:bodyPr wrap="square" rtlCol="0">
            <a:spAutoFit/>
          </a:bodyPr>
          <a:lstStyle/>
          <a:p>
            <a:pPr algn="ctr"/>
            <a:r>
              <a:rPr lang="en-GB" sz="1400" dirty="0"/>
              <a:t>Absence of </a:t>
            </a:r>
            <a:r>
              <a:rPr lang="en-GB" sz="1400" b="1" dirty="0"/>
              <a:t>Trust</a:t>
            </a:r>
          </a:p>
        </p:txBody>
      </p:sp>
      <p:pic>
        <p:nvPicPr>
          <p:cNvPr id="11" name="Picture 10" descr="A close up of a logo&#10;&#10;Description automatically generated">
            <a:extLst>
              <a:ext uri="{FF2B5EF4-FFF2-40B4-BE49-F238E27FC236}">
                <a16:creationId xmlns:a16="http://schemas.microsoft.com/office/drawing/2014/main" id="{99A824D6-674C-4B19-A3FB-BDA26939AD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869" y="1332782"/>
            <a:ext cx="2515586" cy="1564179"/>
          </a:xfrm>
          <a:prstGeom prst="rect">
            <a:avLst/>
          </a:prstGeom>
        </p:spPr>
      </p:pic>
      <p:pic>
        <p:nvPicPr>
          <p:cNvPr id="14" name="Picture 13" descr="A group of people around each other&#10;&#10;Description automatically generated">
            <a:extLst>
              <a:ext uri="{FF2B5EF4-FFF2-40B4-BE49-F238E27FC236}">
                <a16:creationId xmlns:a16="http://schemas.microsoft.com/office/drawing/2014/main" id="{03B30F42-2A55-4A92-9820-F65E38A4193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48630" y="1253571"/>
            <a:ext cx="2857500" cy="1905000"/>
          </a:xfrm>
          <a:prstGeom prst="rect">
            <a:avLst/>
          </a:prstGeom>
        </p:spPr>
      </p:pic>
    </p:spTree>
    <p:extLst>
      <p:ext uri="{BB962C8B-B14F-4D97-AF65-F5344CB8AC3E}">
        <p14:creationId xmlns:p14="http://schemas.microsoft.com/office/powerpoint/2010/main" val="379570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E7158-B495-4D00-BD81-B02DB56AA320}"/>
              </a:ext>
            </a:extLst>
          </p:cNvPr>
          <p:cNvSpPr>
            <a:spLocks noGrp="1"/>
          </p:cNvSpPr>
          <p:nvPr>
            <p:ph type="title"/>
          </p:nvPr>
        </p:nvSpPr>
        <p:spPr>
          <a:xfrm>
            <a:off x="628650" y="365125"/>
            <a:ext cx="7886700" cy="1325563"/>
          </a:xfrm>
        </p:spPr>
        <p:txBody>
          <a:bodyPr>
            <a:normAutofit fontScale="90000"/>
          </a:bodyPr>
          <a:lstStyle/>
          <a:p>
            <a:r>
              <a:rPr lang="en-GB" dirty="0"/>
              <a:t>The Five Dysfunctions of a Team</a:t>
            </a:r>
          </a:p>
        </p:txBody>
      </p:sp>
      <p:sp>
        <p:nvSpPr>
          <p:cNvPr id="3" name="Content Placeholder 2">
            <a:extLst>
              <a:ext uri="{FF2B5EF4-FFF2-40B4-BE49-F238E27FC236}">
                <a16:creationId xmlns:a16="http://schemas.microsoft.com/office/drawing/2014/main" id="{A516CC30-43E4-4531-BB51-097CF6750FE9}"/>
              </a:ext>
            </a:extLst>
          </p:cNvPr>
          <p:cNvSpPr>
            <a:spLocks noGrp="1"/>
          </p:cNvSpPr>
          <p:nvPr>
            <p:ph idx="1"/>
          </p:nvPr>
        </p:nvSpPr>
        <p:spPr>
          <a:xfrm>
            <a:off x="628650" y="1825625"/>
            <a:ext cx="3761613" cy="4351338"/>
          </a:xfrm>
        </p:spPr>
        <p:txBody>
          <a:bodyPr>
            <a:normAutofit/>
          </a:bodyPr>
          <a:lstStyle/>
          <a:p>
            <a:pPr marL="0" indent="0">
              <a:buNone/>
            </a:pPr>
            <a:r>
              <a:rPr lang="en-GB" sz="2000" dirty="0"/>
              <a:t>The </a:t>
            </a:r>
            <a:r>
              <a:rPr lang="en-GB" sz="2000" b="1" dirty="0">
                <a:solidFill>
                  <a:srgbClr val="7030A0"/>
                </a:solidFill>
              </a:rPr>
              <a:t>first dysfunction </a:t>
            </a:r>
            <a:r>
              <a:rPr lang="en-GB" sz="2000" dirty="0"/>
              <a:t>is an </a:t>
            </a:r>
            <a:r>
              <a:rPr lang="en-GB" sz="2000" b="1" i="1" u="sng" dirty="0">
                <a:solidFill>
                  <a:srgbClr val="FF0000"/>
                </a:solidFill>
              </a:rPr>
              <a:t>absence of trust </a:t>
            </a:r>
            <a:r>
              <a:rPr lang="en-GB" sz="2000" dirty="0"/>
              <a:t>among team members.  Essentially, this stems from their unwillingness to be vulnerable within the group.  Team members who are not genuinely open with one another about their mistakes and weaknesses make it impossible to build a foundation for trust.</a:t>
            </a:r>
          </a:p>
        </p:txBody>
      </p:sp>
      <p:pic>
        <p:nvPicPr>
          <p:cNvPr id="5" name="Picture 4" descr="A close up of a logo&#10;&#10;Description automatically generated">
            <a:extLst>
              <a:ext uri="{FF2B5EF4-FFF2-40B4-BE49-F238E27FC236}">
                <a16:creationId xmlns:a16="http://schemas.microsoft.com/office/drawing/2014/main" id="{36B97558-C8EB-4714-A11F-053BDB20532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 r="10900" b="3"/>
          <a:stretch/>
        </p:blipFill>
        <p:spPr>
          <a:xfrm>
            <a:off x="5463250" y="1825624"/>
            <a:ext cx="2436281" cy="2735333"/>
          </a:xfrm>
          <a:prstGeom prst="rect">
            <a:avLst/>
          </a:prstGeom>
        </p:spPr>
      </p:pic>
    </p:spTree>
    <p:extLst>
      <p:ext uri="{BB962C8B-B14F-4D97-AF65-F5344CB8AC3E}">
        <p14:creationId xmlns:p14="http://schemas.microsoft.com/office/powerpoint/2010/main" val="1461655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81D9F-6D96-4F6C-A6E9-17C1DB2B5177}"/>
              </a:ext>
            </a:extLst>
          </p:cNvPr>
          <p:cNvSpPr>
            <a:spLocks noGrp="1"/>
          </p:cNvSpPr>
          <p:nvPr>
            <p:ph type="title"/>
          </p:nvPr>
        </p:nvSpPr>
        <p:spPr>
          <a:xfrm>
            <a:off x="628650" y="73521"/>
            <a:ext cx="7886700" cy="1325563"/>
          </a:xfrm>
        </p:spPr>
        <p:txBody>
          <a:bodyPr>
            <a:normAutofit fontScale="90000"/>
          </a:bodyPr>
          <a:lstStyle/>
          <a:p>
            <a:r>
              <a:rPr lang="en-GB" dirty="0"/>
              <a:t>The Five Dysfunctions of a Team</a:t>
            </a:r>
          </a:p>
        </p:txBody>
      </p:sp>
      <p:sp>
        <p:nvSpPr>
          <p:cNvPr id="3" name="Content Placeholder 2">
            <a:extLst>
              <a:ext uri="{FF2B5EF4-FFF2-40B4-BE49-F238E27FC236}">
                <a16:creationId xmlns:a16="http://schemas.microsoft.com/office/drawing/2014/main" id="{F6CD978D-EF18-4EC7-9E1F-988171F5F66F}"/>
              </a:ext>
            </a:extLst>
          </p:cNvPr>
          <p:cNvSpPr>
            <a:spLocks noGrp="1"/>
          </p:cNvSpPr>
          <p:nvPr>
            <p:ph idx="1"/>
          </p:nvPr>
        </p:nvSpPr>
        <p:spPr>
          <a:xfrm>
            <a:off x="251520" y="1253331"/>
            <a:ext cx="3496427" cy="4351338"/>
          </a:xfrm>
        </p:spPr>
        <p:txBody>
          <a:bodyPr>
            <a:noAutofit/>
          </a:bodyPr>
          <a:lstStyle/>
          <a:p>
            <a:pPr marL="0" indent="0">
              <a:buNone/>
            </a:pPr>
            <a:r>
              <a:rPr lang="en-GB" sz="2000" dirty="0"/>
              <a:t>This failure to build trust is damaging because it sets the tone for the </a:t>
            </a:r>
            <a:r>
              <a:rPr lang="en-GB" sz="2000" b="1" dirty="0">
                <a:solidFill>
                  <a:srgbClr val="7030A0"/>
                </a:solidFill>
              </a:rPr>
              <a:t>second dysfunction: </a:t>
            </a:r>
            <a:r>
              <a:rPr lang="en-GB" sz="2000" b="1" i="1" u="sng" dirty="0">
                <a:solidFill>
                  <a:srgbClr val="FF0000"/>
                </a:solidFill>
              </a:rPr>
              <a:t>fear of conflict</a:t>
            </a:r>
            <a:r>
              <a:rPr lang="en-GB" sz="2000" dirty="0">
                <a:solidFill>
                  <a:srgbClr val="FF0000"/>
                </a:solidFill>
              </a:rPr>
              <a:t>.</a:t>
            </a:r>
            <a:r>
              <a:rPr lang="en-GB" sz="2000" dirty="0"/>
              <a:t>  </a:t>
            </a:r>
          </a:p>
          <a:p>
            <a:pPr marL="0" indent="0">
              <a:buNone/>
            </a:pPr>
            <a:endParaRPr lang="en-GB" sz="2000" dirty="0"/>
          </a:p>
          <a:p>
            <a:pPr marL="0" indent="0">
              <a:buNone/>
            </a:pPr>
            <a:r>
              <a:rPr lang="en-GB" sz="2000" dirty="0"/>
              <a:t>Teams that lack trust are incapable of engaging in unfiltered and passionate debate of ideas.  Instead, they resort to veiled discussions and guarded comments.</a:t>
            </a:r>
          </a:p>
          <a:p>
            <a:pPr marL="342900" indent="-342900">
              <a:buFont typeface="+mj-lt"/>
              <a:buAutoNum type="arabicPeriod"/>
            </a:pPr>
            <a:endParaRPr lang="en-GB" sz="2000" dirty="0"/>
          </a:p>
          <a:p>
            <a:pPr marL="342900" indent="-342900">
              <a:buFont typeface="+mj-lt"/>
              <a:buAutoNum type="arabicPeriod"/>
            </a:pPr>
            <a:endParaRPr lang="en-GB" sz="2000" dirty="0"/>
          </a:p>
        </p:txBody>
      </p:sp>
      <p:pic>
        <p:nvPicPr>
          <p:cNvPr id="8" name="Picture 7" descr="A close up of a sign&#10;&#10;Description automatically generated">
            <a:extLst>
              <a:ext uri="{FF2B5EF4-FFF2-40B4-BE49-F238E27FC236}">
                <a16:creationId xmlns:a16="http://schemas.microsoft.com/office/drawing/2014/main" id="{5311DD11-7427-4EE4-BBAB-90C45AB272C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525" r="13066" b="1"/>
          <a:stretch/>
        </p:blipFill>
        <p:spPr>
          <a:xfrm>
            <a:off x="4469130" y="1412776"/>
            <a:ext cx="4674870" cy="4272681"/>
          </a:xfrm>
          <a:prstGeom prst="rect">
            <a:avLst/>
          </a:prstGeom>
        </p:spPr>
      </p:pic>
    </p:spTree>
    <p:extLst>
      <p:ext uri="{BB962C8B-B14F-4D97-AF65-F5344CB8AC3E}">
        <p14:creationId xmlns:p14="http://schemas.microsoft.com/office/powerpoint/2010/main" val="370245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5A624-58D6-465B-96A6-5DF1D6E0825D}"/>
              </a:ext>
            </a:extLst>
          </p:cNvPr>
          <p:cNvSpPr>
            <a:spLocks noGrp="1"/>
          </p:cNvSpPr>
          <p:nvPr>
            <p:ph type="title"/>
          </p:nvPr>
        </p:nvSpPr>
        <p:spPr>
          <a:xfrm>
            <a:off x="628650" y="365125"/>
            <a:ext cx="7886700" cy="1325563"/>
          </a:xfrm>
        </p:spPr>
        <p:txBody>
          <a:bodyPr>
            <a:normAutofit fontScale="90000"/>
          </a:bodyPr>
          <a:lstStyle/>
          <a:p>
            <a:r>
              <a:rPr lang="en-GB" dirty="0"/>
              <a:t>The Five Dysfunctions of a Team</a:t>
            </a:r>
          </a:p>
        </p:txBody>
      </p:sp>
      <p:sp>
        <p:nvSpPr>
          <p:cNvPr id="3" name="Content Placeholder 2">
            <a:extLst>
              <a:ext uri="{FF2B5EF4-FFF2-40B4-BE49-F238E27FC236}">
                <a16:creationId xmlns:a16="http://schemas.microsoft.com/office/drawing/2014/main" id="{EA11C524-95EF-4B0C-8806-E2D6AE9B6274}"/>
              </a:ext>
            </a:extLst>
          </p:cNvPr>
          <p:cNvSpPr>
            <a:spLocks noGrp="1"/>
          </p:cNvSpPr>
          <p:nvPr>
            <p:ph idx="1"/>
          </p:nvPr>
        </p:nvSpPr>
        <p:spPr>
          <a:xfrm>
            <a:off x="628650" y="1825625"/>
            <a:ext cx="5036058" cy="4351338"/>
          </a:xfrm>
        </p:spPr>
        <p:txBody>
          <a:bodyPr>
            <a:normAutofit/>
          </a:bodyPr>
          <a:lstStyle/>
          <a:p>
            <a:pPr marL="0" indent="0">
              <a:buNone/>
            </a:pPr>
            <a:r>
              <a:rPr lang="en-GB" sz="2000" dirty="0"/>
              <a:t>A lack of healthy conflict is a problem because it ensures the </a:t>
            </a:r>
            <a:r>
              <a:rPr lang="en-GB" sz="2000" b="1" dirty="0">
                <a:solidFill>
                  <a:srgbClr val="7030A0"/>
                </a:solidFill>
              </a:rPr>
              <a:t>third dysfunction </a:t>
            </a:r>
            <a:r>
              <a:rPr lang="en-GB" sz="2000" dirty="0"/>
              <a:t>of a team:  </a:t>
            </a:r>
            <a:r>
              <a:rPr lang="en-GB" sz="2000" b="1" i="1" u="sng" dirty="0">
                <a:solidFill>
                  <a:srgbClr val="FF0000"/>
                </a:solidFill>
              </a:rPr>
              <a:t>lack of commitment</a:t>
            </a:r>
            <a:r>
              <a:rPr lang="en-GB" sz="2000" dirty="0"/>
              <a:t>.  Without having aired their opinions in the course of passionate and open debate, team members rarely, if ever, buy in and commit to decisions, though they may feign agreement during meetings.</a:t>
            </a:r>
          </a:p>
        </p:txBody>
      </p:sp>
      <p:pic>
        <p:nvPicPr>
          <p:cNvPr id="8" name="Picture 7" descr="A close up of text on a white background&#10;&#10;Description automatically generated">
            <a:extLst>
              <a:ext uri="{FF2B5EF4-FFF2-40B4-BE49-F238E27FC236}">
                <a16:creationId xmlns:a16="http://schemas.microsoft.com/office/drawing/2014/main" id="{F9E42D56-ADA6-44E8-8D42-58226251DF3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768" b="3"/>
          <a:stretch/>
        </p:blipFill>
        <p:spPr>
          <a:xfrm>
            <a:off x="5868144" y="1366449"/>
            <a:ext cx="2880320" cy="4201525"/>
          </a:xfrm>
          <a:prstGeom prst="rect">
            <a:avLst/>
          </a:prstGeom>
        </p:spPr>
      </p:pic>
      <p:sp>
        <p:nvSpPr>
          <p:cNvPr id="9" name="TextBox 8">
            <a:extLst>
              <a:ext uri="{FF2B5EF4-FFF2-40B4-BE49-F238E27FC236}">
                <a16:creationId xmlns:a16="http://schemas.microsoft.com/office/drawing/2014/main" id="{DD7D8495-1145-4A9E-B008-C2B70BCD63D9}"/>
              </a:ext>
            </a:extLst>
          </p:cNvPr>
          <p:cNvSpPr txBox="1"/>
          <p:nvPr/>
        </p:nvSpPr>
        <p:spPr>
          <a:xfrm>
            <a:off x="6630170" y="6657945"/>
            <a:ext cx="251383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www.itskeptic.org/node/705">
                  <a:extLst>
                    <a:ext uri="{A12FA001-AC4F-418D-AE19-62706E023703}">
                      <ahyp:hlinkClr xmlns:ahyp="http://schemas.microsoft.com/office/drawing/2018/hyperlinkcolor" val="tx"/>
                    </a:ext>
                  </a:extLst>
                </a:hlinkClick>
              </a:rPr>
              <a:t>This Photo</a:t>
            </a:r>
            <a:r>
              <a:rPr lang="en-GB" sz="700" dirty="0">
                <a:solidFill>
                  <a:srgbClr val="FFFFFF"/>
                </a:solidFill>
              </a:rPr>
              <a:t> by Unknow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283832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B213F-AF0F-4236-86A5-A9B5CA95B18F}"/>
              </a:ext>
            </a:extLst>
          </p:cNvPr>
          <p:cNvSpPr>
            <a:spLocks noGrp="1"/>
          </p:cNvSpPr>
          <p:nvPr>
            <p:ph type="title"/>
          </p:nvPr>
        </p:nvSpPr>
        <p:spPr>
          <a:xfrm>
            <a:off x="661025" y="87213"/>
            <a:ext cx="7886700" cy="1325563"/>
          </a:xfrm>
        </p:spPr>
        <p:txBody>
          <a:bodyPr>
            <a:normAutofit fontScale="90000"/>
          </a:bodyPr>
          <a:lstStyle/>
          <a:p>
            <a:r>
              <a:rPr lang="en-GB" dirty="0"/>
              <a:t>The Five Dysfunctions of a Team</a:t>
            </a:r>
          </a:p>
        </p:txBody>
      </p:sp>
      <p:sp>
        <p:nvSpPr>
          <p:cNvPr id="3" name="Content Placeholder 2">
            <a:extLst>
              <a:ext uri="{FF2B5EF4-FFF2-40B4-BE49-F238E27FC236}">
                <a16:creationId xmlns:a16="http://schemas.microsoft.com/office/drawing/2014/main" id="{01F4949A-9287-400D-B10B-28ADBB16E51E}"/>
              </a:ext>
            </a:extLst>
          </p:cNvPr>
          <p:cNvSpPr>
            <a:spLocks noGrp="1"/>
          </p:cNvSpPr>
          <p:nvPr>
            <p:ph idx="1"/>
          </p:nvPr>
        </p:nvSpPr>
        <p:spPr>
          <a:xfrm>
            <a:off x="478416" y="1428800"/>
            <a:ext cx="3761613" cy="4351338"/>
          </a:xfrm>
        </p:spPr>
        <p:txBody>
          <a:bodyPr>
            <a:normAutofit/>
          </a:bodyPr>
          <a:lstStyle/>
          <a:p>
            <a:pPr marL="0" indent="0">
              <a:buNone/>
            </a:pPr>
            <a:r>
              <a:rPr lang="en-GB" sz="2000" dirty="0"/>
              <a:t>Because of this lack of real commitment and buy-in, team members develop an </a:t>
            </a:r>
            <a:r>
              <a:rPr lang="en-GB" sz="2000" b="1" i="1" u="sng" dirty="0">
                <a:solidFill>
                  <a:srgbClr val="FF0000"/>
                </a:solidFill>
              </a:rPr>
              <a:t>avoidance of accountability</a:t>
            </a:r>
            <a:r>
              <a:rPr lang="en-GB" sz="2000" dirty="0"/>
              <a:t>, the </a:t>
            </a:r>
            <a:r>
              <a:rPr lang="en-GB" sz="2000" b="1" dirty="0">
                <a:solidFill>
                  <a:srgbClr val="7030A0"/>
                </a:solidFill>
              </a:rPr>
              <a:t>fourth dysfunction</a:t>
            </a:r>
            <a:r>
              <a:rPr lang="en-GB" sz="2000" dirty="0"/>
              <a:t>.  Without committing to a clear plan of action, even the most focused and driven people often hesitate to call their peers on actions and behaviours that seem counterproductive to the good of the team.</a:t>
            </a:r>
          </a:p>
        </p:txBody>
      </p:sp>
      <p:pic>
        <p:nvPicPr>
          <p:cNvPr id="5" name="Picture 4" descr="A close up of a sign&#10;&#10;Description automatically generated">
            <a:extLst>
              <a:ext uri="{FF2B5EF4-FFF2-40B4-BE49-F238E27FC236}">
                <a16:creationId xmlns:a16="http://schemas.microsoft.com/office/drawing/2014/main" id="{A0AFDA9D-F931-4E3F-85DF-C76C5E89AC6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610" r="5325" b="3"/>
          <a:stretch/>
        </p:blipFill>
        <p:spPr>
          <a:xfrm>
            <a:off x="4860032" y="1412776"/>
            <a:ext cx="3805552" cy="4272681"/>
          </a:xfrm>
          <a:prstGeom prst="rect">
            <a:avLst/>
          </a:prstGeom>
        </p:spPr>
      </p:pic>
    </p:spTree>
    <p:extLst>
      <p:ext uri="{BB962C8B-B14F-4D97-AF65-F5344CB8AC3E}">
        <p14:creationId xmlns:p14="http://schemas.microsoft.com/office/powerpoint/2010/main" val="278129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8998-587D-4E30-8BBF-91EAE9C790F4}"/>
              </a:ext>
            </a:extLst>
          </p:cNvPr>
          <p:cNvSpPr>
            <a:spLocks noGrp="1"/>
          </p:cNvSpPr>
          <p:nvPr>
            <p:ph type="title"/>
          </p:nvPr>
        </p:nvSpPr>
        <p:spPr>
          <a:xfrm>
            <a:off x="628650" y="365125"/>
            <a:ext cx="7886700" cy="1325563"/>
          </a:xfrm>
        </p:spPr>
        <p:txBody>
          <a:bodyPr>
            <a:normAutofit fontScale="90000"/>
          </a:bodyPr>
          <a:lstStyle/>
          <a:p>
            <a:r>
              <a:rPr lang="en-GB"/>
              <a:t>The Five Dysfunctions of a Team</a:t>
            </a:r>
            <a:endParaRPr lang="en-GB" dirty="0"/>
          </a:p>
        </p:txBody>
      </p:sp>
      <p:sp>
        <p:nvSpPr>
          <p:cNvPr id="3" name="Content Placeholder 2">
            <a:extLst>
              <a:ext uri="{FF2B5EF4-FFF2-40B4-BE49-F238E27FC236}">
                <a16:creationId xmlns:a16="http://schemas.microsoft.com/office/drawing/2014/main" id="{63E9C0F2-4A7D-49DE-A292-78A82CB8E60C}"/>
              </a:ext>
            </a:extLst>
          </p:cNvPr>
          <p:cNvSpPr>
            <a:spLocks noGrp="1"/>
          </p:cNvSpPr>
          <p:nvPr>
            <p:ph idx="1"/>
          </p:nvPr>
        </p:nvSpPr>
        <p:spPr>
          <a:xfrm>
            <a:off x="628650" y="1825625"/>
            <a:ext cx="3761613" cy="4351338"/>
          </a:xfrm>
        </p:spPr>
        <p:txBody>
          <a:bodyPr>
            <a:normAutofit/>
          </a:bodyPr>
          <a:lstStyle/>
          <a:p>
            <a:pPr marL="0" indent="0">
              <a:buNone/>
            </a:pPr>
            <a:r>
              <a:rPr lang="en-GB" sz="2000" dirty="0"/>
              <a:t>Failure to hold one another accountable creates an environment where the </a:t>
            </a:r>
            <a:r>
              <a:rPr lang="en-GB" sz="2000" b="1" dirty="0">
                <a:solidFill>
                  <a:srgbClr val="7030A0"/>
                </a:solidFill>
              </a:rPr>
              <a:t>fifth dysfunction</a:t>
            </a:r>
            <a:r>
              <a:rPr lang="en-GB" sz="2000" dirty="0"/>
              <a:t> can thrive.  </a:t>
            </a:r>
            <a:r>
              <a:rPr lang="en-GB" sz="2000" b="1" i="1" u="sng" dirty="0">
                <a:solidFill>
                  <a:srgbClr val="FF0000"/>
                </a:solidFill>
              </a:rPr>
              <a:t>Inattention to results </a:t>
            </a:r>
            <a:r>
              <a:rPr lang="en-GB" sz="2000" dirty="0"/>
              <a:t>occurs when team members put their individual needs (such as ego, career development, or recognition) or even the needs of their divisions above the collective goals of the team</a:t>
            </a:r>
          </a:p>
        </p:txBody>
      </p:sp>
      <p:pic>
        <p:nvPicPr>
          <p:cNvPr id="5" name="Picture 4" descr="A picture containing person, boy, child, sitting&#10;&#10;Description automatically generated">
            <a:extLst>
              <a:ext uri="{FF2B5EF4-FFF2-40B4-BE49-F238E27FC236}">
                <a16:creationId xmlns:a16="http://schemas.microsoft.com/office/drawing/2014/main" id="{667DC93F-FDE5-4A2D-BB06-AAA2A126456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0935" b="3"/>
          <a:stretch/>
        </p:blipFill>
        <p:spPr>
          <a:xfrm>
            <a:off x="5148064" y="1412776"/>
            <a:ext cx="3805552" cy="4272681"/>
          </a:xfrm>
          <a:prstGeom prst="rect">
            <a:avLst/>
          </a:prstGeom>
        </p:spPr>
      </p:pic>
    </p:spTree>
    <p:extLst>
      <p:ext uri="{BB962C8B-B14F-4D97-AF65-F5344CB8AC3E}">
        <p14:creationId xmlns:p14="http://schemas.microsoft.com/office/powerpoint/2010/main" val="212154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2152E9-DCDF-4064-9305-1FDB5A1A9983}"/>
              </a:ext>
            </a:extLst>
          </p:cNvPr>
          <p:cNvPicPr>
            <a:picLocks noChangeAspect="1"/>
          </p:cNvPicPr>
          <p:nvPr/>
        </p:nvPicPr>
        <p:blipFill>
          <a:blip r:embed="rId2"/>
          <a:stretch>
            <a:fillRect/>
          </a:stretch>
        </p:blipFill>
        <p:spPr>
          <a:xfrm>
            <a:off x="109868" y="231494"/>
            <a:ext cx="7008561" cy="5273302"/>
          </a:xfrm>
          <a:prstGeom prst="rect">
            <a:avLst/>
          </a:prstGeom>
        </p:spPr>
      </p:pic>
      <p:sp>
        <p:nvSpPr>
          <p:cNvPr id="7" name="TextBox 6">
            <a:extLst>
              <a:ext uri="{FF2B5EF4-FFF2-40B4-BE49-F238E27FC236}">
                <a16:creationId xmlns:a16="http://schemas.microsoft.com/office/drawing/2014/main" id="{8B9F9140-D885-4895-AE05-4CEB3177AB76}"/>
              </a:ext>
            </a:extLst>
          </p:cNvPr>
          <p:cNvSpPr txBox="1"/>
          <p:nvPr/>
        </p:nvSpPr>
        <p:spPr>
          <a:xfrm>
            <a:off x="7332654" y="2175647"/>
            <a:ext cx="1701478" cy="1384995"/>
          </a:xfrm>
          <a:prstGeom prst="rect">
            <a:avLst/>
          </a:prstGeom>
          <a:noFill/>
        </p:spPr>
        <p:txBody>
          <a:bodyPr wrap="square" rtlCol="0">
            <a:spAutoFit/>
          </a:bodyPr>
          <a:lstStyle/>
          <a:p>
            <a:r>
              <a:rPr lang="en-GB" sz="1400" dirty="0"/>
              <a:t>Lencioni, P. (2002) </a:t>
            </a:r>
            <a:r>
              <a:rPr lang="en-GB" sz="1400" i="1" dirty="0"/>
              <a:t>The Five Dysfunctions Of A Team.</a:t>
            </a:r>
            <a:r>
              <a:rPr lang="en-GB" sz="1400" dirty="0"/>
              <a:t> San Francisco, CA: Jossey-Bass</a:t>
            </a:r>
          </a:p>
        </p:txBody>
      </p:sp>
      <p:pic>
        <p:nvPicPr>
          <p:cNvPr id="8" name="Picture 7">
            <a:extLst>
              <a:ext uri="{FF2B5EF4-FFF2-40B4-BE49-F238E27FC236}">
                <a16:creationId xmlns:a16="http://schemas.microsoft.com/office/drawing/2014/main" id="{20DA215B-9917-4D2E-AA9A-3F83AC60546D}"/>
              </a:ext>
            </a:extLst>
          </p:cNvPr>
          <p:cNvPicPr>
            <a:picLocks noChangeAspect="1"/>
          </p:cNvPicPr>
          <p:nvPr/>
        </p:nvPicPr>
        <p:blipFill>
          <a:blip r:embed="rId3"/>
          <a:stretch>
            <a:fillRect/>
          </a:stretch>
        </p:blipFill>
        <p:spPr>
          <a:xfrm>
            <a:off x="7387296" y="231494"/>
            <a:ext cx="1418393" cy="1810715"/>
          </a:xfrm>
          <a:prstGeom prst="rect">
            <a:avLst/>
          </a:prstGeom>
        </p:spPr>
      </p:pic>
    </p:spTree>
    <p:extLst>
      <p:ext uri="{BB962C8B-B14F-4D97-AF65-F5344CB8AC3E}">
        <p14:creationId xmlns:p14="http://schemas.microsoft.com/office/powerpoint/2010/main" val="476494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56266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9729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50533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743128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098862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1" y="2492896"/>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457200" y="1600201"/>
            <a:ext cx="6563072" cy="3917032"/>
          </a:xfrm>
        </p:spPr>
        <p:txBody>
          <a:bodyPr/>
          <a:lstStyle/>
          <a:p>
            <a:r>
              <a:rPr lang="en-GB" dirty="0">
                <a:solidFill>
                  <a:srgbClr val="0070C0"/>
                </a:solidFill>
              </a:rPr>
              <a:t>How are you getting on?</a:t>
            </a:r>
          </a:p>
          <a:p>
            <a:r>
              <a:rPr lang="en-GB" dirty="0">
                <a:solidFill>
                  <a:srgbClr val="7030A0"/>
                </a:solidFill>
              </a:rPr>
              <a:t>What names/authors are you coming across with your research?</a:t>
            </a:r>
          </a:p>
          <a:p>
            <a:r>
              <a:rPr lang="en-GB" dirty="0">
                <a:solidFill>
                  <a:srgbClr val="00B050"/>
                </a:solidFill>
              </a:rPr>
              <a:t>Reading and Research</a:t>
            </a:r>
          </a:p>
          <a:p>
            <a:r>
              <a:rPr lang="en-GB" dirty="0">
                <a:solidFill>
                  <a:srgbClr val="FF0066"/>
                </a:solidFill>
              </a:rPr>
              <a:t>Feedback</a:t>
            </a:r>
          </a:p>
        </p:txBody>
      </p:sp>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17638"/>
            <a:ext cx="8229600" cy="3917032"/>
          </a:xfrm>
        </p:spPr>
        <p:txBody>
          <a:bodyPr>
            <a:normAutofit/>
          </a:bodyPr>
          <a:lstStyle/>
          <a:p>
            <a:pPr marL="0" indent="0">
              <a:buNone/>
            </a:pPr>
            <a:r>
              <a:rPr lang="en-GB" dirty="0">
                <a:solidFill>
                  <a:srgbClr val="0000CC"/>
                </a:solidFill>
              </a:rPr>
              <a:t>After reading and researching …………….</a:t>
            </a:r>
          </a:p>
          <a:p>
            <a:r>
              <a:rPr lang="en-GB" i="1" dirty="0">
                <a:solidFill>
                  <a:srgbClr val="FF0066"/>
                </a:solidFill>
              </a:rPr>
              <a:t>Critically analyse</a:t>
            </a:r>
            <a:endParaRPr lang="en-GB" dirty="0">
              <a:solidFill>
                <a:srgbClr val="FF0066"/>
              </a:solidFill>
            </a:endParaRPr>
          </a:p>
          <a:p>
            <a:r>
              <a:rPr lang="en-GB" dirty="0">
                <a:solidFill>
                  <a:srgbClr val="7030A0"/>
                </a:solidFill>
              </a:rPr>
              <a:t>Write approximately </a:t>
            </a:r>
            <a:r>
              <a:rPr lang="en-GB" i="1" dirty="0">
                <a:solidFill>
                  <a:srgbClr val="7030A0"/>
                </a:solidFill>
              </a:rPr>
              <a:t>500 words </a:t>
            </a:r>
            <a:r>
              <a:rPr lang="en-GB" dirty="0">
                <a:solidFill>
                  <a:srgbClr val="7030A0"/>
                </a:solidFill>
              </a:rPr>
              <a:t>on your findings </a:t>
            </a:r>
          </a:p>
          <a:p>
            <a:r>
              <a:rPr lang="en-GB" dirty="0">
                <a:solidFill>
                  <a:srgbClr val="009900"/>
                </a:solidFill>
              </a:rPr>
              <a:t>Fully reference the evidence you provide</a:t>
            </a:r>
          </a:p>
        </p:txBody>
      </p:sp>
    </p:spTree>
    <p:extLst>
      <p:ext uri="{BB962C8B-B14F-4D97-AF65-F5344CB8AC3E}">
        <p14:creationId xmlns:p14="http://schemas.microsoft.com/office/powerpoint/2010/main" val="3643099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27</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C19A70-49D2-4B48-A37F-22A5AF9D44D6}">
  <ds:schemaRef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F06A65A6-E4B3-4FE2-950B-528DD898EA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TotalTime>
  <Words>877</Words>
  <Application>Microsoft Office PowerPoint</Application>
  <PresentationFormat>On-screen Show (4:3)</PresentationFormat>
  <Paragraphs>94</Paragraphs>
  <Slides>27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20140311PresentationUWTSDTemplate</vt:lpstr>
      <vt:lpstr>BMSK6001 Emergent Leadership Skills for the Workplace</vt:lpstr>
      <vt:lpstr>Agenda</vt:lpstr>
      <vt:lpstr>Reflect – What have you covered?</vt:lpstr>
      <vt:lpstr>Module Task - Refresher</vt:lpstr>
      <vt:lpstr>Motivation - Will I do it, or not?</vt:lpstr>
      <vt:lpstr>Why Leadership?</vt:lpstr>
      <vt:lpstr>The Motive</vt:lpstr>
      <vt:lpstr>Reward-centered leadership </vt:lpstr>
      <vt:lpstr>The Five Omissions of Reward-Centered Leaders</vt:lpstr>
      <vt:lpstr>How do Leaders develop a high performance organisation?</vt:lpstr>
      <vt:lpstr>Responsibility-centered leadership</vt:lpstr>
      <vt:lpstr>Compare and Contrast</vt:lpstr>
      <vt:lpstr>The Five Dysfunctions of a Team</vt:lpstr>
      <vt:lpstr>The Five Dysfunctions of a Team</vt:lpstr>
      <vt:lpstr>The Five Dysfunctions of a Team</vt:lpstr>
      <vt:lpstr>The Five Dysfunctions of a Team</vt:lpstr>
      <vt:lpstr>The Five Dysfunctions of a Team</vt:lpstr>
      <vt:lpstr>The Five Dysfunctions of a Team</vt:lpstr>
      <vt:lpstr>PowerPoint Presentation</vt:lpstr>
      <vt:lpstr>PowerPoint Presentation</vt:lpstr>
      <vt:lpstr>PowerPoint Presentation</vt:lpstr>
      <vt:lpstr>PowerPoint Presentation</vt:lpstr>
      <vt:lpstr>PowerPoint Presentation</vt:lpstr>
      <vt:lpstr>PowerPoint Presentation</vt:lpstr>
      <vt:lpstr>Quick Group Review</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BMSK6001 Emergent Leadership Skills for the Workplace</dc:title>
  <dc:creator>Paul Tinkler</dc:creator>
  <cp:lastModifiedBy>Paul Tinkler</cp:lastModifiedBy>
  <cp:revision>2</cp:revision>
  <dcterms:created xsi:type="dcterms:W3CDTF">2020-06-28T23:06:21Z</dcterms:created>
  <dcterms:modified xsi:type="dcterms:W3CDTF">2020-06-28T23:22:17Z</dcterms:modified>
</cp:coreProperties>
</file>