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32"/>
  </p:notesMasterIdLst>
  <p:sldIdLst>
    <p:sldId id="256" r:id="rId2"/>
    <p:sldId id="258" r:id="rId3"/>
    <p:sldId id="264" r:id="rId4"/>
    <p:sldId id="338" r:id="rId5"/>
    <p:sldId id="348" r:id="rId6"/>
    <p:sldId id="350" r:id="rId7"/>
    <p:sldId id="269" r:id="rId8"/>
    <p:sldId id="270" r:id="rId9"/>
    <p:sldId id="271" r:id="rId10"/>
    <p:sldId id="272" r:id="rId11"/>
    <p:sldId id="345" r:id="rId12"/>
    <p:sldId id="273" r:id="rId13"/>
    <p:sldId id="275" r:id="rId14"/>
    <p:sldId id="351" r:id="rId15"/>
    <p:sldId id="352" r:id="rId16"/>
    <p:sldId id="355" r:id="rId17"/>
    <p:sldId id="277" r:id="rId18"/>
    <p:sldId id="353" r:id="rId19"/>
    <p:sldId id="354" r:id="rId20"/>
    <p:sldId id="278" r:id="rId21"/>
    <p:sldId id="291" r:id="rId22"/>
    <p:sldId id="326" r:id="rId23"/>
    <p:sldId id="330" r:id="rId24"/>
    <p:sldId id="340" r:id="rId25"/>
    <p:sldId id="339" r:id="rId26"/>
    <p:sldId id="359" r:id="rId27"/>
    <p:sldId id="360" r:id="rId28"/>
    <p:sldId id="342" r:id="rId29"/>
    <p:sldId id="335" r:id="rId30"/>
    <p:sldId id="358" r:id="rId31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52"/>
    <p:restoredTop sz="94684"/>
  </p:normalViewPr>
  <p:slideViewPr>
    <p:cSldViewPr snapToGrid="0" snapToObjects="1"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5509FB-BA91-404F-94CB-C9221A92D679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5811D9-5669-E145-82F8-CC957548AE1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055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143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5811D9-5669-E145-82F8-CC957548AE11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7567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7682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b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1161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505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601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312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506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71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7003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491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747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206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920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4192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2063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95557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9846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441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256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853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645514" y="2839830"/>
            <a:ext cx="8066830" cy="933450"/>
          </a:xfrm>
        </p:spPr>
        <p:txBody>
          <a:bodyPr>
            <a:normAutofit/>
          </a:bodyPr>
          <a:lstStyle/>
          <a:p>
            <a:r>
              <a:rPr lang="en-US" sz="4000" dirty="0"/>
              <a:t>Team Cohesion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803765" y="4041530"/>
            <a:ext cx="8066829" cy="1164548"/>
          </a:xfrm>
        </p:spPr>
        <p:txBody>
          <a:bodyPr>
            <a:normAutofit/>
          </a:bodyPr>
          <a:lstStyle/>
          <a:p>
            <a:r>
              <a:rPr lang="en-US" sz="2400" dirty="0"/>
              <a:t>Introduction to Sport Psychology</a:t>
            </a:r>
          </a:p>
        </p:txBody>
      </p:sp>
    </p:spTree>
    <p:extLst>
      <p:ext uri="{BB962C8B-B14F-4D97-AF65-F5344CB8AC3E}">
        <p14:creationId xmlns:p14="http://schemas.microsoft.com/office/powerpoint/2010/main" val="3359415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518"/>
            <a:ext cx="8229600" cy="11430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Task:</a:t>
            </a: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59077"/>
            <a:ext cx="8229600" cy="38473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makes an outstanding team?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24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</a:t>
            </a:r>
            <a:r>
              <a:rPr lang="en-GB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Provide</a:t>
            </a:r>
            <a:r>
              <a:rPr lang="nl-NL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 list of characteristics of teams </a:t>
            </a:r>
            <a:r>
              <a:rPr lang="nl-NL" sz="2400" b="1" dirty="0" err="1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that</a:t>
            </a:r>
            <a:r>
              <a:rPr lang="nl-NL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function</a:t>
            </a:r>
            <a:r>
              <a:rPr lang="nl-NL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very</a:t>
            </a:r>
            <a:r>
              <a:rPr lang="nl-NL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well.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How would you measure the functioning of a team?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nl-NL" sz="24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70719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384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658237" y="616012"/>
            <a:ext cx="7772400" cy="5625976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Is cohesion important?</a:t>
            </a:r>
            <a:br>
              <a:rPr lang="en-US" dirty="0">
                <a:solidFill>
                  <a:srgbClr val="FFFFFF"/>
                </a:solidFill>
                <a:latin typeface="Arial"/>
                <a:cs typeface="Arial"/>
              </a:rPr>
            </a:br>
            <a:br>
              <a:rPr lang="en-US" dirty="0">
                <a:solidFill>
                  <a:srgbClr val="FFFFFF"/>
                </a:solidFill>
                <a:latin typeface="Arial"/>
                <a:cs typeface="Arial"/>
              </a:rPr>
            </a:br>
            <a:br>
              <a:rPr lang="en-US" dirty="0">
                <a:solidFill>
                  <a:srgbClr val="FFFFFF"/>
                </a:solidFill>
                <a:latin typeface="Arial"/>
                <a:cs typeface="Arial"/>
              </a:rPr>
            </a:br>
            <a:br>
              <a:rPr lang="en-US" dirty="0">
                <a:solidFill>
                  <a:srgbClr val="FFFFFF"/>
                </a:solidFill>
                <a:latin typeface="Arial"/>
                <a:cs typeface="Arial"/>
              </a:rPr>
            </a:br>
            <a:br>
              <a:rPr lang="en-US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Examples of successful teams / with or without social cohesion?</a:t>
            </a:r>
            <a:br>
              <a:rPr lang="en-US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US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US" dirty="0">
                <a:solidFill>
                  <a:srgbClr val="FFFFFF"/>
                </a:solidFill>
                <a:latin typeface="Arial"/>
                <a:cs typeface="Arial"/>
              </a:rPr>
            </a:br>
            <a:endParaRPr lang="en-US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9606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Generally linked to success in competition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197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   Cohesion historically, has been identified as the most important small-group variable</a:t>
            </a:r>
          </a:p>
        </p:txBody>
      </p:sp>
    </p:spTree>
    <p:extLst>
      <p:ext uri="{BB962C8B-B14F-4D97-AF65-F5344CB8AC3E}">
        <p14:creationId xmlns:p14="http://schemas.microsoft.com/office/powerpoint/2010/main" val="2553943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931863" y="602456"/>
            <a:ext cx="8212137" cy="1509713"/>
          </a:xfrm>
        </p:spPr>
        <p:txBody>
          <a:bodyPr/>
          <a:lstStyle/>
          <a:p>
            <a:r>
              <a:rPr lang="en-US" dirty="0">
                <a:cs typeface="Times New Roman" charset="0"/>
              </a:rPr>
              <a:t>Re-cap: Definition of Group </a:t>
            </a:r>
            <a:br>
              <a:rPr lang="en-US" dirty="0">
                <a:cs typeface="Times New Roman" charset="0"/>
              </a:rPr>
            </a:br>
            <a:r>
              <a:rPr lang="en-US" dirty="0">
                <a:cs typeface="Times New Roman" charset="0"/>
              </a:rPr>
              <a:t>Cohesion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961969"/>
            <a:ext cx="7661275" cy="4876800"/>
          </a:xfrm>
        </p:spPr>
        <p:txBody>
          <a:bodyPr/>
          <a:lstStyle/>
          <a:p>
            <a:r>
              <a:rPr lang="en-US" sz="2800" dirty="0"/>
              <a:t>Carron, Brawley, and </a:t>
            </a:r>
            <a:r>
              <a:rPr lang="en-US" sz="2800" dirty="0" err="1"/>
              <a:t>Widmeyer</a:t>
            </a:r>
            <a:r>
              <a:rPr lang="en-US" sz="2800" dirty="0"/>
              <a:t> (1998) defined cohesion as </a:t>
            </a:r>
            <a:r>
              <a:rPr lang="ja-JP" altLang="en-US" sz="2800" dirty="0">
                <a:latin typeface="Arial"/>
              </a:rPr>
              <a:t>“</a:t>
            </a:r>
            <a:r>
              <a:rPr lang="en-US" sz="2800" dirty="0"/>
              <a:t>a dynamic process that is reflected in the tendency of a group to stick together and remain united in the pursuit of its instrumental objectives and/or for the satisfaction of member needs</a:t>
            </a:r>
            <a:r>
              <a:rPr lang="ja-JP" altLang="en-US" sz="2800" dirty="0">
                <a:latin typeface="Arial"/>
              </a:rPr>
              <a:t>”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5626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7557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Characteristics of cohesion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47048"/>
            <a:ext cx="8229600" cy="333265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Multidimensional: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reasons to stick together differ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Dynamic construct: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 cohesion-performance link with temporal proximity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Instrumental: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groups stick together for a </a:t>
            </a:r>
            <a:r>
              <a:rPr lang="nl-NL" sz="2200" dirty="0" err="1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purpose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</a:t>
            </a:r>
            <a:r>
              <a:rPr lang="nl-NL" sz="2200" dirty="0" err="1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must have a purpose for its actions</a:t>
            </a:r>
            <a:endParaRPr lang="nl-NL" sz="22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Affective: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groups provide a context for the development of social relationships – good/bad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2000" b="1" dirty="0">
              <a:solidFill>
                <a:srgbClr val="031D3E"/>
              </a:solidFill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6024484" y="5617029"/>
            <a:ext cx="2662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>
                <a:solidFill>
                  <a:srgbClr val="031D3E"/>
                </a:solidFill>
                <a:latin typeface="+mj-lt"/>
              </a:rPr>
              <a:t>Carron &amp; </a:t>
            </a:r>
            <a:r>
              <a:rPr lang="nl-NL" dirty="0" err="1">
                <a:solidFill>
                  <a:srgbClr val="031D3E"/>
                </a:solidFill>
                <a:latin typeface="+mj-lt"/>
              </a:rPr>
              <a:t>Eys</a:t>
            </a:r>
            <a:r>
              <a:rPr lang="nl-NL" dirty="0">
                <a:solidFill>
                  <a:srgbClr val="031D3E"/>
                </a:solidFill>
                <a:latin typeface="+mj-lt"/>
              </a:rPr>
              <a:t> (2012)</a:t>
            </a:r>
            <a:endParaRPr lang="en-GB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1114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392" y="2524647"/>
            <a:ext cx="7772400" cy="88757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000000"/>
                </a:solidFill>
                <a:latin typeface="+mn-lt"/>
                <a:cs typeface="Arial"/>
              </a:rPr>
              <a:t>Conceptual framework of cohesion</a:t>
            </a:r>
          </a:p>
        </p:txBody>
      </p:sp>
    </p:spTree>
    <p:extLst>
      <p:ext uri="{BB962C8B-B14F-4D97-AF65-F5344CB8AC3E}">
        <p14:creationId xmlns:p14="http://schemas.microsoft.com/office/powerpoint/2010/main" val="27889129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704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2"/>
            <a:ext cx="8229600" cy="5152429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Group integration: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err="1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Individual’s</a:t>
            </a:r>
            <a:r>
              <a:rPr lang="nl-NL" sz="24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perceptions about the closeness, similarity, and bonding of the group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Unification of the group</a:t>
            </a:r>
          </a:p>
          <a:p>
            <a:pPr marL="0" lvl="0" indent="0">
              <a:buNone/>
            </a:pPr>
            <a:endParaRPr lang="nl-NL" sz="2400" b="1" dirty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 attractions to the group: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nl-NL" sz="24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Individual’s perceptions about personal motivations acting to attract and retain him/her 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extfeld 2"/>
          <p:cNvSpPr txBox="1"/>
          <p:nvPr/>
        </p:nvSpPr>
        <p:spPr>
          <a:xfrm>
            <a:off x="6483927" y="5617029"/>
            <a:ext cx="23382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>
                <a:solidFill>
                  <a:srgbClr val="031D3E"/>
                </a:solidFill>
              </a:rPr>
              <a:t>Carron et al. (1985)</a:t>
            </a:r>
            <a:endParaRPr lang="en-GB" sz="1600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45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3"/>
            <a:ext cx="8229600" cy="386322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orientation: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the group’s instrumental objectives </a:t>
            </a:r>
          </a:p>
          <a:p>
            <a:pPr marL="0" lvl="0" indent="0">
              <a:buNone/>
            </a:pPr>
            <a:endParaRPr lang="nl-NL" sz="24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 orientation: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developing and maintaining social relationships and activities within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feld 5"/>
          <p:cNvSpPr txBox="1"/>
          <p:nvPr/>
        </p:nvSpPr>
        <p:spPr>
          <a:xfrm>
            <a:off x="6483927" y="5617029"/>
            <a:ext cx="18050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>
                <a:solidFill>
                  <a:srgbClr val="031D3E"/>
                </a:solidFill>
                <a:latin typeface="+mj-lt"/>
              </a:rPr>
              <a:t>Carron et al 1985</a:t>
            </a:r>
            <a:endParaRPr lang="en-GB" sz="16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9589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484094"/>
            <a:ext cx="7556313" cy="56420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Individual attractions to the group (task) ATG-T</a:t>
            </a:r>
          </a:p>
          <a:p>
            <a:r>
              <a:rPr lang="en-US" dirty="0">
                <a:solidFill>
                  <a:srgbClr val="000000"/>
                </a:solidFill>
              </a:rPr>
              <a:t>Attractiveness of team’s task, productivity and goals for the individual personally.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Individual attractions to the group (social) ATG-S</a:t>
            </a:r>
          </a:p>
          <a:p>
            <a:r>
              <a:rPr lang="en-US" dirty="0">
                <a:solidFill>
                  <a:srgbClr val="000000"/>
                </a:solidFill>
              </a:rPr>
              <a:t>Feelings about his or her personal acceptance, and social interaction with the team. 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(task) GI-T</a:t>
            </a:r>
          </a:p>
          <a:p>
            <a:r>
              <a:rPr lang="en-US" dirty="0">
                <a:solidFill>
                  <a:srgbClr val="000000"/>
                </a:solidFill>
              </a:rPr>
              <a:t>Individuals perceptions of similarity, closeness and bonding within the team as a whole around the task.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(social) GI-S</a:t>
            </a:r>
          </a:p>
          <a:p>
            <a:r>
              <a:rPr lang="en-US" dirty="0">
                <a:solidFill>
                  <a:srgbClr val="000000"/>
                </a:solidFill>
              </a:rPr>
              <a:t>Individuals perceptions of similarity, closeness and bonding within the entire group as a social unit.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54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47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31D3E"/>
                </a:solidFill>
              </a:rPr>
              <a:t>Conceptual framework cohesion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50" y="1211284"/>
            <a:ext cx="8712700" cy="5199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52473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172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31D3E"/>
                </a:solidFill>
              </a:rPr>
              <a:t>Measurement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9945"/>
            <a:ext cx="8077200" cy="3388706"/>
          </a:xfrm>
        </p:spPr>
        <p:txBody>
          <a:bodyPr wrap="square">
            <a:noAutofit/>
          </a:bodyPr>
          <a:lstStyle/>
          <a:p>
            <a:pPr lvl="1">
              <a:lnSpc>
                <a:spcPct val="150000"/>
              </a:lnSpc>
              <a:spcBef>
                <a:spcPts val="0"/>
              </a:spcBef>
            </a:pPr>
            <a:endParaRPr lang="en-US" sz="10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>
              <a:solidFill>
                <a:srgbClr val="031D3E"/>
              </a:solidFill>
              <a:latin typeface="Arial"/>
              <a:cs typeface="Arial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37" t="21287" r="25526" b="31696"/>
          <a:stretch/>
        </p:blipFill>
        <p:spPr bwMode="auto">
          <a:xfrm>
            <a:off x="1040535" y="1380725"/>
            <a:ext cx="7070419" cy="5383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96914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300" y="240323"/>
            <a:ext cx="8382000" cy="11430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cs typeface="Times New Roman" charset="0"/>
              </a:rPr>
              <a:t>Cohesion </a:t>
            </a:r>
            <a:endParaRPr lang="en-US" sz="4400" dirty="0"/>
          </a:p>
          <a:p>
            <a:pPr lvl="1">
              <a:buFont typeface="Wingdings" charset="0"/>
              <a:buNone/>
            </a:pPr>
            <a:endParaRPr lang="en-US" sz="3200" dirty="0">
              <a:cs typeface="Times New Roman" charset="0"/>
            </a:endParaRPr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401515" y="1099039"/>
            <a:ext cx="838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Carron’s general conceptual model of cohesion offered four general antecedents of cohesion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1. Environmental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Related to the group's resistance to disruption and also the group size. 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2. Personal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Sacrifice </a:t>
            </a:r>
            <a:r>
              <a:rPr lang="en-US" sz="3200" dirty="0" err="1"/>
              <a:t>behaviour</a:t>
            </a:r>
            <a:r>
              <a:rPr lang="en-US" sz="3200" dirty="0"/>
              <a:t>, work output, self-handicapping (excuse making) and mood (CG – enhanced mood).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endParaRPr lang="en-US" sz="3200" dirty="0"/>
          </a:p>
          <a:p>
            <a:pPr marL="982663" lvl="1" indent="-533400">
              <a:spcBef>
                <a:spcPct val="20000"/>
              </a:spcBef>
              <a:buClr>
                <a:schemeClr val="hlink"/>
              </a:buClr>
              <a:buSzPct val="65000"/>
              <a:buFont typeface="Wingdings" charset="0"/>
              <a:buNone/>
            </a:pPr>
            <a:endParaRPr lang="en-US" sz="2400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1243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750276" y="1650636"/>
            <a:ext cx="6347714" cy="3880773"/>
          </a:xfrm>
        </p:spPr>
        <p:txBody>
          <a:bodyPr/>
          <a:lstStyle/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3. Leadership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Leader's </a:t>
            </a:r>
            <a:r>
              <a:rPr lang="en-US" sz="2800" dirty="0" err="1"/>
              <a:t>behaviour</a:t>
            </a:r>
            <a:r>
              <a:rPr lang="en-US" sz="2800" dirty="0"/>
              <a:t> and decision style (training / instruction / social support). 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/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4. Team Factors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Group norms and roles (clearly defined – </a:t>
            </a:r>
            <a:r>
              <a:rPr lang="en-US" sz="2800" dirty="0" err="1"/>
              <a:t>inc</a:t>
            </a:r>
            <a:r>
              <a:rPr lang="en-US" sz="2800" dirty="0"/>
              <a:t> GC)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6998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380392"/>
            <a:ext cx="6347714" cy="5257800"/>
          </a:xfrm>
        </p:spPr>
        <p:txBody>
          <a:bodyPr/>
          <a:lstStyle/>
          <a:p>
            <a:r>
              <a:rPr lang="en-GB" dirty="0"/>
              <a:t>You are a new coach who has inherited a university sports team (of your choice)…Last year, there was a great deal of unrest, in-fighting and lack of trust and communication between team members.</a:t>
            </a:r>
          </a:p>
          <a:p>
            <a:r>
              <a:rPr lang="en-GB" dirty="0"/>
              <a:t>Using the information that we have just covered:</a:t>
            </a:r>
          </a:p>
          <a:p>
            <a:pPr lvl="1"/>
            <a:r>
              <a:rPr lang="en-GB" dirty="0"/>
              <a:t>Discuss what you would do before and during the season to build task and social cohesion.</a:t>
            </a:r>
          </a:p>
          <a:p>
            <a:pPr lvl="1"/>
            <a:r>
              <a:rPr lang="en-GB" dirty="0"/>
              <a:t>Identify how you would establish team values in your team.</a:t>
            </a:r>
          </a:p>
          <a:p>
            <a:pPr lvl="1"/>
            <a:r>
              <a:rPr lang="en-GB" dirty="0"/>
              <a:t>Link to theory / research where possible. </a:t>
            </a:r>
          </a:p>
        </p:txBody>
      </p:sp>
    </p:spTree>
    <p:extLst>
      <p:ext uri="{BB962C8B-B14F-4D97-AF65-F5344CB8AC3E}">
        <p14:creationId xmlns:p14="http://schemas.microsoft.com/office/powerpoint/2010/main" val="21898469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8194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31D3E"/>
                </a:solidFill>
              </a:rPr>
              <a:t>An alternative method…</a:t>
            </a:r>
            <a:r>
              <a:rPr lang="en-US" sz="3200" b="1" dirty="0" err="1">
                <a:solidFill>
                  <a:srgbClr val="031D3E"/>
                </a:solidFill>
              </a:rPr>
              <a:t>Sociograms</a:t>
            </a:r>
            <a:br>
              <a:rPr lang="en-US" sz="3200" b="1" dirty="0">
                <a:solidFill>
                  <a:srgbClr val="031D3E"/>
                </a:solidFill>
              </a:rPr>
            </a:b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7" name="Inhaltsplatzhalter 3"/>
          <p:cNvSpPr txBox="1">
            <a:spLocks/>
          </p:cNvSpPr>
          <p:nvPr/>
        </p:nvSpPr>
        <p:spPr>
          <a:xfrm>
            <a:off x="1121609" y="1558445"/>
            <a:ext cx="7412791" cy="333265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70000"/>
              </a:lnSpc>
              <a:buNone/>
            </a:pPr>
            <a:r>
              <a:rPr lang="nl-NL" sz="3400" b="1" dirty="0">
                <a:solidFill>
                  <a:srgbClr val="031D3E"/>
                </a:solidFill>
                <a:latin typeface="+mj-lt"/>
              </a:rPr>
              <a:t>Sociograms:</a:t>
            </a:r>
          </a:p>
          <a:p>
            <a:pPr>
              <a:lnSpc>
                <a:spcPct val="170000"/>
              </a:lnSpc>
            </a:pPr>
            <a:r>
              <a:rPr lang="nl-NL" sz="3000" dirty="0">
                <a:solidFill>
                  <a:srgbClr val="031D3E"/>
                </a:solidFill>
                <a:latin typeface="+mj-lt"/>
              </a:rPr>
              <a:t>Can detect presence/absence of cliques</a:t>
            </a:r>
          </a:p>
          <a:p>
            <a:pPr>
              <a:lnSpc>
                <a:spcPct val="170000"/>
              </a:lnSpc>
            </a:pPr>
            <a:r>
              <a:rPr lang="nl-NL" sz="3000" dirty="0">
                <a:solidFill>
                  <a:srgbClr val="031D3E"/>
                </a:solidFill>
                <a:latin typeface="+mj-lt"/>
              </a:rPr>
              <a:t>Member perceptions of closeness</a:t>
            </a:r>
          </a:p>
          <a:p>
            <a:pPr>
              <a:lnSpc>
                <a:spcPct val="170000"/>
              </a:lnSpc>
            </a:pPr>
            <a:r>
              <a:rPr lang="nl-NL" sz="3000" dirty="0">
                <a:solidFill>
                  <a:srgbClr val="031D3E"/>
                </a:solidFill>
                <a:latin typeface="+mj-lt"/>
              </a:rPr>
              <a:t>Friendship choices within group</a:t>
            </a:r>
          </a:p>
          <a:p>
            <a:pPr>
              <a:lnSpc>
                <a:spcPct val="170000"/>
              </a:lnSpc>
            </a:pPr>
            <a:endParaRPr lang="nl-NL" sz="3000" dirty="0">
              <a:solidFill>
                <a:srgbClr val="031D3E"/>
              </a:solidFill>
              <a:latin typeface="+mj-lt"/>
            </a:endParaRPr>
          </a:p>
          <a:p>
            <a:pPr>
              <a:lnSpc>
                <a:spcPct val="170000"/>
              </a:lnSpc>
            </a:pPr>
            <a:endParaRPr lang="en-GB" sz="3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014834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What are the barriers to team cohesion?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7622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Personality clash</a:t>
            </a:r>
          </a:p>
          <a:p>
            <a:r>
              <a:rPr lang="en-GB" dirty="0"/>
              <a:t>Conflict of task or social roles among group members</a:t>
            </a:r>
          </a:p>
          <a:p>
            <a:r>
              <a:rPr lang="en-GB" dirty="0"/>
              <a:t>Breakdown in communication</a:t>
            </a:r>
          </a:p>
          <a:p>
            <a:r>
              <a:rPr lang="en-GB" dirty="0"/>
              <a:t>Power struggles</a:t>
            </a:r>
          </a:p>
          <a:p>
            <a:r>
              <a:rPr lang="en-GB" dirty="0"/>
              <a:t>High turnover of group members</a:t>
            </a:r>
          </a:p>
          <a:p>
            <a:r>
              <a:rPr lang="en-GB" dirty="0"/>
              <a:t>Disagreement on group goals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8019408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108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31D3E"/>
                </a:solidFill>
              </a:rPr>
              <a:t>Other ways to assess cohesion…</a:t>
            </a:r>
          </a:p>
        </p:txBody>
      </p:sp>
      <p:sp>
        <p:nvSpPr>
          <p:cNvPr id="3" name="Rechteck 2"/>
          <p:cNvSpPr/>
          <p:nvPr/>
        </p:nvSpPr>
        <p:spPr>
          <a:xfrm>
            <a:off x="457200" y="1063980"/>
            <a:ext cx="7575500" cy="19133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sz="2000" b="1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Observational analysis: </a:t>
            </a:r>
            <a:r>
              <a:rPr lang="en-GB" altLang="en-US" sz="20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 of behaviours of teams/players in a specific context and recording the degree of cohesion (amount of communication, support, distance between players).</a:t>
            </a:r>
          </a:p>
        </p:txBody>
      </p:sp>
      <p:sp>
        <p:nvSpPr>
          <p:cNvPr id="4" name="Rechteck 3"/>
          <p:cNvSpPr/>
          <p:nvPr/>
        </p:nvSpPr>
        <p:spPr>
          <a:xfrm>
            <a:off x="7863" y="2733474"/>
            <a:ext cx="8436713" cy="3185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just">
              <a:lnSpc>
                <a:spcPct val="150000"/>
              </a:lnSpc>
              <a:defRPr/>
            </a:pPr>
            <a:endParaRPr lang="nl-NL" altLang="en-US" b="1" u="sng" dirty="0">
              <a:solidFill>
                <a:srgbClr val="031D3E"/>
              </a:solidFill>
              <a:latin typeface="+mj-lt"/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 err="1">
                <a:solidFill>
                  <a:srgbClr val="031D3E"/>
                </a:solidFill>
              </a:rPr>
              <a:t>Bornstein</a:t>
            </a:r>
            <a:r>
              <a:rPr lang="nl-NL" altLang="en-US" b="1" dirty="0">
                <a:solidFill>
                  <a:srgbClr val="031D3E"/>
                </a:solidFill>
              </a:rPr>
              <a:t> &amp; Goldsmith (2008)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>
                <a:solidFill>
                  <a:srgbClr val="031D3E"/>
                </a:solidFill>
              </a:rPr>
              <a:t>Cohesion: </a:t>
            </a:r>
            <a:r>
              <a:rPr lang="nl-NL" altLang="en-US" sz="1600" dirty="0">
                <a:solidFill>
                  <a:srgbClr val="031D3E"/>
                </a:solidFill>
              </a:rPr>
              <a:t>the post-score behaviours of football players on a scale of individualistic to team-orientated behaviour</a:t>
            </a:r>
          </a:p>
          <a:p>
            <a:pPr lvl="1" algn="just">
              <a:lnSpc>
                <a:spcPct val="150000"/>
              </a:lnSpc>
              <a:defRPr/>
            </a:pPr>
            <a:endParaRPr lang="nl-NL" altLang="en-US" sz="1600" dirty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>
                <a:solidFill>
                  <a:srgbClr val="031D3E"/>
                </a:solidFill>
              </a:rPr>
              <a:t>Krause et al. (2010)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>
                <a:solidFill>
                  <a:srgbClr val="031D3E"/>
                </a:solidFill>
              </a:rPr>
              <a:t>Cohesion: </a:t>
            </a:r>
            <a:r>
              <a:rPr lang="nl-NL" altLang="en-US" sz="1600" dirty="0" err="1">
                <a:solidFill>
                  <a:srgbClr val="031D3E"/>
                </a:solidFill>
              </a:rPr>
              <a:t>behaviours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>
                <a:solidFill>
                  <a:srgbClr val="031D3E"/>
                </a:solidFill>
              </a:rPr>
              <a:t>such</a:t>
            </a:r>
            <a:r>
              <a:rPr lang="nl-NL" altLang="en-US" sz="1600" dirty="0">
                <a:solidFill>
                  <a:srgbClr val="031D3E"/>
                </a:solidFill>
              </a:rPr>
              <a:t> as </a:t>
            </a:r>
            <a:r>
              <a:rPr lang="en-GB" altLang="en-US" sz="1600" dirty="0">
                <a:solidFill>
                  <a:srgbClr val="031D3E"/>
                </a:solidFill>
              </a:rPr>
              <a:t>talking to teammates during games, helping other teammates escape defensive pressure</a:t>
            </a:r>
          </a:p>
        </p:txBody>
      </p:sp>
    </p:spTree>
    <p:extLst>
      <p:ext uri="{BB962C8B-B14F-4D97-AF65-F5344CB8AC3E}">
        <p14:creationId xmlns:p14="http://schemas.microsoft.com/office/powerpoint/2010/main" val="241679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Disadvantages of high levels of team cohesion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1188594" y="5986361"/>
            <a:ext cx="2202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>
                <a:solidFill>
                  <a:srgbClr val="031D3E"/>
                </a:solidFill>
              </a:rPr>
              <a:t>Hardy et al. (2005)</a:t>
            </a:r>
            <a:endParaRPr lang="en-GB" dirty="0">
              <a:solidFill>
                <a:srgbClr val="031D3E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388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31D3E"/>
                </a:solidFill>
                <a:latin typeface="+mj-lt"/>
              </a:rPr>
              <a:t>Social cohesion</a:t>
            </a:r>
          </a:p>
          <a:p>
            <a:endParaRPr lang="en-GB" sz="1000" b="1" dirty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Time wasting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Goal related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Communication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Decreased focus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Task commitment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Social isolation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Social attachment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4820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31D3E"/>
                </a:solidFill>
                <a:latin typeface="+mj-lt"/>
              </a:rPr>
              <a:t>Task cohesion</a:t>
            </a:r>
          </a:p>
          <a:p>
            <a:endParaRPr lang="en-GB" sz="1000" b="1" dirty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Reduced social relations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Communication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Negative affect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Incompatible 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Perceived pressure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31D3E"/>
                </a:solidFill>
                <a:latin typeface="+mj-lt"/>
              </a:rPr>
              <a:t>Decreased member contributions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296301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Cohesion Practical Tasks…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7521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31D3E"/>
                </a:solidFill>
              </a:rPr>
              <a:t>Aims of the activities…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598397"/>
            <a:ext cx="8391995" cy="3868738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Enhance your understanding of the factors that influence team functioning</a:t>
            </a:r>
            <a:endParaRPr lang="en-GB" sz="2600" b="1" dirty="0">
              <a:solidFill>
                <a:srgbClr val="031D3E"/>
              </a:solidFill>
              <a:latin typeface="Calibri"/>
              <a:ea typeface="Calibri"/>
              <a:cs typeface="Times New Roman"/>
            </a:endParaRPr>
          </a:p>
          <a:p>
            <a:pPr lvl="0">
              <a:buFont typeface="Symbol"/>
              <a:buChar char=""/>
            </a:pPr>
            <a:endParaRPr lang="en-US" sz="600" b="1" dirty="0">
              <a:solidFill>
                <a:srgbClr val="031D3E"/>
              </a:solidFill>
              <a:latin typeface="Arial"/>
              <a:ea typeface="Calibri"/>
              <a:cs typeface="Times New Roman"/>
            </a:endParaRPr>
          </a:p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Relate current knowledge to a practical setting</a:t>
            </a:r>
          </a:p>
          <a:p>
            <a:pPr marL="0" lvl="0" indent="0">
              <a:lnSpc>
                <a:spcPct val="150000"/>
              </a:lnSpc>
              <a:buNone/>
            </a:pPr>
            <a:endParaRPr lang="en-US" sz="600" b="1" dirty="0">
              <a:solidFill>
                <a:srgbClr val="031D3E"/>
              </a:solidFill>
              <a:latin typeface="Arial"/>
              <a:ea typeface="Calibri"/>
              <a:cs typeface="Times New Roman"/>
            </a:endParaRPr>
          </a:p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Use your experiences within the team to reflect upon team functioning</a:t>
            </a:r>
            <a:endParaRPr lang="en-GB" sz="2600" b="1" dirty="0">
              <a:solidFill>
                <a:srgbClr val="031D3E"/>
              </a:solidFill>
              <a:latin typeface="Calibri"/>
              <a:ea typeface="Calibri"/>
              <a:cs typeface="Times New Roman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41763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900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3846"/>
            <a:ext cx="8686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31D3E"/>
                </a:solidFill>
              </a:rPr>
              <a:t>Thinking about the Task…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5667"/>
            <a:ext cx="8229600" cy="3868738"/>
          </a:xfrm>
        </p:spPr>
        <p:txBody>
          <a:bodyPr wrap="square"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600" b="1" dirty="0">
                <a:solidFill>
                  <a:srgbClr val="031D3E"/>
                </a:solidFill>
                <a:latin typeface="+mj-lt"/>
              </a:rPr>
              <a:t>Decide upon a name for your team!!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031D3E"/>
                </a:solidFill>
                <a:latin typeface="+mj-lt"/>
              </a:rPr>
              <a:t>Before starting the task…Which factors will contribute to your group functioning?</a:t>
            </a:r>
          </a:p>
          <a:p>
            <a:r>
              <a:rPr lang="en-GB" b="1" dirty="0"/>
              <a:t>Rules:</a:t>
            </a:r>
            <a:endParaRPr lang="en-GB" dirty="0"/>
          </a:p>
          <a:p>
            <a:r>
              <a:rPr lang="en-GB" dirty="0"/>
              <a:t>No speaking, writing, or sounds.</a:t>
            </a:r>
          </a:p>
          <a:p>
            <a:r>
              <a:rPr lang="en-GB" b="1" dirty="0"/>
              <a:t>Non‑verbal only</a:t>
            </a:r>
            <a:r>
              <a:rPr lang="en-GB" dirty="0"/>
              <a:t> (gestures, nods, eye contact).</a:t>
            </a:r>
          </a:p>
          <a:p>
            <a:r>
              <a:rPr lang="en-GB" dirty="0"/>
              <a:t>Time each round; debrief after each round.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400" b="1" dirty="0">
              <a:solidFill>
                <a:srgbClr val="031D3E"/>
              </a:solidFill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20808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70671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Introductory task (in groups):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GB" b="1" dirty="0"/>
              <a:t>Round 1 – Height order:</a:t>
            </a:r>
            <a:r>
              <a:rPr lang="en-GB" dirty="0"/>
              <a:t> Line up tallest to shortest </a:t>
            </a:r>
            <a:r>
              <a:rPr lang="en-GB" b="1" dirty="0"/>
              <a:t>without talking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907708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9EDDB-6F75-7E91-5846-0D2447667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A1868-8627-EF98-23F0-E62C9ED9E2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Round 2 – Birthday order:</a:t>
            </a:r>
            <a:r>
              <a:rPr lang="en-GB" dirty="0"/>
              <a:t> Earliest birthday (month/day) to latest </a:t>
            </a:r>
            <a:r>
              <a:rPr lang="en-GB" b="1" dirty="0"/>
              <a:t>silently</a:t>
            </a:r>
            <a:r>
              <a:rPr lang="en-GB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6932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9187E-5C6C-C020-B99E-7AA0D290E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E48DC-F8A4-EEEA-18AA-CA789F8BC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Round 3 – Sport‑specific - ”Double criteria"</a:t>
            </a:r>
            <a:r>
              <a:rPr lang="en-GB" dirty="0"/>
              <a:t> – Line up by </a:t>
            </a:r>
            <a:r>
              <a:rPr lang="en-GB" b="1" dirty="0"/>
              <a:t>combined score</a:t>
            </a:r>
            <a:r>
              <a:rPr lang="en-GB" dirty="0"/>
              <a:t>: Years playing main sport + hours training per week.</a:t>
            </a:r>
          </a:p>
          <a:p>
            <a:r>
              <a:rPr lang="en-GB" dirty="0"/>
              <a:t>Highest to lowest.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3317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did your group work together?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6216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eck 6"/>
          <p:cNvSpPr/>
          <p:nvPr/>
        </p:nvSpPr>
        <p:spPr>
          <a:xfrm>
            <a:off x="874485" y="352727"/>
            <a:ext cx="739502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4800" b="1" kern="0" dirty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Reflection…</a:t>
            </a:r>
          </a:p>
          <a:p>
            <a:pPr algn="ctr" defTabSz="914400">
              <a:defRPr/>
            </a:pPr>
            <a:r>
              <a:rPr lang="en-US" sz="4800" b="1" kern="0" dirty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Strength &amp; Weaknesses</a:t>
            </a:r>
            <a:endParaRPr lang="en-GB" sz="4800" b="1" kern="0" dirty="0">
              <a:solidFill>
                <a:srgbClr val="1F497D">
                  <a:lumMod val="50000"/>
                </a:srgbClr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734647"/>
            <a:ext cx="8077200" cy="3388706"/>
          </a:xfrm>
        </p:spPr>
        <p:txBody>
          <a:bodyPr wrap="square"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endParaRPr lang="en-US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dirty="0">
                <a:solidFill>
                  <a:srgbClr val="031D3E"/>
                </a:solidFill>
                <a:latin typeface="Arial"/>
                <a:cs typeface="Arial"/>
              </a:rPr>
              <a:t>What went well?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dirty="0">
                <a:solidFill>
                  <a:srgbClr val="031D3E"/>
                </a:solidFill>
                <a:latin typeface="Arial"/>
                <a:cs typeface="Arial"/>
              </a:rPr>
              <a:t>What could be improved?</a:t>
            </a:r>
          </a:p>
          <a:p>
            <a:pPr>
              <a:lnSpc>
                <a:spcPct val="200000"/>
              </a:lnSpc>
            </a:pPr>
            <a:r>
              <a:rPr lang="en-GB" dirty="0"/>
              <a:t>What communication strategies worked best?</a:t>
            </a:r>
          </a:p>
          <a:p>
            <a:pPr>
              <a:lnSpc>
                <a:spcPct val="200000"/>
              </a:lnSpc>
            </a:pPr>
            <a:r>
              <a:rPr lang="en-GB" dirty="0"/>
              <a:t>How did roles emerge (leaders/followers)?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dirty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88862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b="1" dirty="0">
                <a:solidFill>
                  <a:schemeClr val="bg1"/>
                </a:solidFill>
              </a:rPr>
              <a:t>So.....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0" y="1577130"/>
            <a:ext cx="8229600" cy="1607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4800" dirty="0">
                <a:solidFill>
                  <a:srgbClr val="000000"/>
                </a:solidFill>
                <a:latin typeface="Arial"/>
                <a:cs typeface="Arial"/>
              </a:rPr>
              <a:t>Cohesion is a crucial factor for individual and team functioning!</a:t>
            </a:r>
          </a:p>
        </p:txBody>
      </p:sp>
    </p:spTree>
    <p:extLst>
      <p:ext uri="{BB962C8B-B14F-4D97-AF65-F5344CB8AC3E}">
        <p14:creationId xmlns:p14="http://schemas.microsoft.com/office/powerpoint/2010/main" val="37341018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655</TotalTime>
  <Words>986</Words>
  <Application>Microsoft Macintosh PowerPoint</Application>
  <PresentationFormat>On-screen Show (4:3)</PresentationFormat>
  <Paragraphs>153</Paragraphs>
  <Slides>30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Arial</vt:lpstr>
      <vt:lpstr>Calibri</vt:lpstr>
      <vt:lpstr>Symbol</vt:lpstr>
      <vt:lpstr>Tahoma</vt:lpstr>
      <vt:lpstr>Times New Roman</vt:lpstr>
      <vt:lpstr>Trebuchet MS</vt:lpstr>
      <vt:lpstr>Wingdings</vt:lpstr>
      <vt:lpstr>Wingdings 3</vt:lpstr>
      <vt:lpstr>Facet</vt:lpstr>
      <vt:lpstr>Team Cohesion</vt:lpstr>
      <vt:lpstr>Task:     </vt:lpstr>
      <vt:lpstr>Is cohesion important?     Examples of successful teams / with or without social cohesion?   </vt:lpstr>
      <vt:lpstr>Examples…</vt:lpstr>
      <vt:lpstr>Importance</vt:lpstr>
      <vt:lpstr>Re-cap: Definition of Group  Cohesion</vt:lpstr>
      <vt:lpstr>Characteristics of cohesion</vt:lpstr>
      <vt:lpstr>Conceptual framework of cohesion</vt:lpstr>
      <vt:lpstr>Why stick together?</vt:lpstr>
      <vt:lpstr>Why stick together?</vt:lpstr>
      <vt:lpstr>PowerPoint Presentation</vt:lpstr>
      <vt:lpstr>Conceptual framework cohesion</vt:lpstr>
      <vt:lpstr>Measurement …</vt:lpstr>
      <vt:lpstr>PowerPoint Presentation</vt:lpstr>
      <vt:lpstr>PowerPoint Presentation</vt:lpstr>
      <vt:lpstr>Task:</vt:lpstr>
      <vt:lpstr>An alternative method…Sociograms </vt:lpstr>
      <vt:lpstr>Task: What are the barriers to team cohesion? </vt:lpstr>
      <vt:lpstr>PowerPoint Presentation</vt:lpstr>
      <vt:lpstr>Other ways to assess cohesion…</vt:lpstr>
      <vt:lpstr>Disadvantages of high levels of team cohesion</vt:lpstr>
      <vt:lpstr>Cohesion Practical Tasks…</vt:lpstr>
      <vt:lpstr>Aims of the activities…</vt:lpstr>
      <vt:lpstr>Thinking about the Task…</vt:lpstr>
      <vt:lpstr>Introductory task (in groups):</vt:lpstr>
      <vt:lpstr>PowerPoint Presentation</vt:lpstr>
      <vt:lpstr>PowerPoint Presentation</vt:lpstr>
      <vt:lpstr>How did your group work together?</vt:lpstr>
      <vt:lpstr>PowerPoint Presentation</vt:lpstr>
      <vt:lpstr>So.....</vt:lpstr>
    </vt:vector>
  </TitlesOfParts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Cohesion</dc:title>
  <dc:creator>SHOE4</dc:creator>
  <cp:lastModifiedBy>Alison Connaughton</cp:lastModifiedBy>
  <cp:revision>37</cp:revision>
  <cp:lastPrinted>2019-10-23T15:52:18Z</cp:lastPrinted>
  <dcterms:created xsi:type="dcterms:W3CDTF">2016-02-01T17:46:30Z</dcterms:created>
  <dcterms:modified xsi:type="dcterms:W3CDTF">2026-02-25T18:33:50Z</dcterms:modified>
</cp:coreProperties>
</file>