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79" r:id="rId4"/>
    <p:sldId id="280" r:id="rId5"/>
    <p:sldId id="278" r:id="rId6"/>
    <p:sldId id="269" r:id="rId7"/>
    <p:sldId id="266" r:id="rId8"/>
    <p:sldId id="265" r:id="rId9"/>
    <p:sldId id="267" r:id="rId10"/>
    <p:sldId id="299" r:id="rId11"/>
    <p:sldId id="281" r:id="rId12"/>
    <p:sldId id="282" r:id="rId13"/>
    <p:sldId id="283" r:id="rId14"/>
    <p:sldId id="277" r:id="rId15"/>
    <p:sldId id="284" r:id="rId16"/>
    <p:sldId id="285" r:id="rId17"/>
    <p:sldId id="276" r:id="rId18"/>
    <p:sldId id="275" r:id="rId19"/>
    <p:sldId id="296" r:id="rId20"/>
    <p:sldId id="354" r:id="rId21"/>
    <p:sldId id="316" r:id="rId22"/>
    <p:sldId id="297" r:id="rId23"/>
    <p:sldId id="287" r:id="rId24"/>
    <p:sldId id="288" r:id="rId25"/>
    <p:sldId id="298" r:id="rId26"/>
    <p:sldId id="336" r:id="rId27"/>
    <p:sldId id="332" r:id="rId28"/>
    <p:sldId id="342" r:id="rId29"/>
    <p:sldId id="341" r:id="rId30"/>
    <p:sldId id="345" r:id="rId31"/>
    <p:sldId id="346" r:id="rId32"/>
    <p:sldId id="349" r:id="rId33"/>
    <p:sldId id="353" r:id="rId34"/>
    <p:sldId id="347" r:id="rId35"/>
    <p:sldId id="348" r:id="rId36"/>
    <p:sldId id="350" r:id="rId37"/>
    <p:sldId id="35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339" autoAdjust="0"/>
    <p:restoredTop sz="94660"/>
  </p:normalViewPr>
  <p:slideViewPr>
    <p:cSldViewPr snapToGrid="0">
      <p:cViewPr varScale="1">
        <p:scale>
          <a:sx n="76" d="100"/>
          <a:sy n="76" d="100"/>
        </p:scale>
        <p:origin x="114"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23/05/2024</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linkedin.com/pulse/coca-cola-mckinseys-7-framework-ruwan-weerasundara" TargetMode="External"/><Relationship Id="rId2" Type="http://schemas.openxmlformats.org/officeDocument/2006/relationships/hyperlink" Target="https://www.youtube.com/watch?v=DFNJypMOIMI&amp;t=3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id="{5E662A56-99A7-A02C-6B56-F514F0C67928}"/>
              </a:ext>
            </a:extLst>
          </p:cNvPr>
          <p:cNvPicPr>
            <a:picLocks noChangeAspect="1"/>
          </p:cNvPicPr>
          <p:nvPr/>
        </p:nvPicPr>
        <p:blipFill rotWithShape="1">
          <a:blip r:embed="rId2"/>
          <a:srcRect t="637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721360" y="743447"/>
            <a:ext cx="5852160" cy="1623833"/>
          </a:xfrm>
          <a:noFill/>
        </p:spPr>
        <p:txBody>
          <a:bodyPr>
            <a:normAutofit fontScale="90000"/>
          </a:bodyPr>
          <a:lstStyle/>
          <a:p>
            <a:pPr algn="l"/>
            <a:r>
              <a:rPr lang="en-GB" sz="5200" b="1" dirty="0"/>
              <a:t>BMMB7026 Managing  Marketing Change</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952229" y="2915920"/>
            <a:ext cx="3973386" cy="3198633"/>
          </a:xfrm>
          <a:noFill/>
        </p:spPr>
        <p:txBody>
          <a:bodyPr>
            <a:normAutofit/>
          </a:bodyPr>
          <a:lstStyle/>
          <a:p>
            <a:pPr algn="l"/>
            <a:r>
              <a:rPr lang="en-GB" b="1" dirty="0"/>
              <a:t>INTERNAL AUDIT TOOLS:</a:t>
            </a:r>
          </a:p>
          <a:p>
            <a:pPr marL="342900" indent="-342900" algn="l">
              <a:buFont typeface="Arial" panose="020B0604020202020204" pitchFamily="34" charset="0"/>
              <a:buChar char="•"/>
            </a:pPr>
            <a:r>
              <a:rPr lang="en-GB" b="1" dirty="0"/>
              <a:t>VRIO Framework</a:t>
            </a:r>
          </a:p>
          <a:p>
            <a:pPr marL="342900" indent="-342900" algn="l">
              <a:buFont typeface="Arial" panose="020B0604020202020204" pitchFamily="34" charset="0"/>
              <a:buChar char="•"/>
            </a:pPr>
            <a:r>
              <a:rPr lang="en-GB" b="1" dirty="0"/>
              <a:t>McKinsey 7S Model</a:t>
            </a:r>
          </a:p>
        </p:txBody>
      </p:sp>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r>
              <a:rPr lang="en-GB" sz="2400" dirty="0">
                <a:solidFill>
                  <a:schemeClr val="bg1"/>
                </a:solidFill>
              </a:rPr>
              <a:t>Evaluate strengths and weaknesses within the organisation, </a:t>
            </a:r>
            <a:r>
              <a:rPr lang="en-GB" sz="2400" dirty="0" err="1">
                <a:solidFill>
                  <a:schemeClr val="bg1"/>
                </a:solidFill>
              </a:rPr>
              <a:t>identifiy</a:t>
            </a:r>
            <a:r>
              <a:rPr lang="en-GB" sz="2400" dirty="0">
                <a:solidFill>
                  <a:schemeClr val="bg1"/>
                </a:solidFill>
              </a:rPr>
              <a:t> areas of competitive advantage and areas where value can be added to improve the organisation’s operations </a:t>
            </a:r>
          </a:p>
          <a:p>
            <a:endParaRPr lang="en-GB" sz="2400" dirty="0">
              <a:solidFill>
                <a:schemeClr val="bg1"/>
              </a:solidFill>
            </a:endParaRPr>
          </a:p>
          <a:p>
            <a:r>
              <a:rPr lang="en-GB" sz="2400" dirty="0">
                <a:solidFill>
                  <a:schemeClr val="bg1"/>
                </a:solidFill>
              </a:rPr>
              <a:t>INTERNAL AUDIT TOOLS: </a:t>
            </a:r>
          </a:p>
          <a:p>
            <a:pPr lvl="1"/>
            <a:r>
              <a:rPr lang="en-GB" dirty="0">
                <a:solidFill>
                  <a:schemeClr val="bg1"/>
                </a:solidFill>
              </a:rPr>
              <a:t>VRIO Framework</a:t>
            </a:r>
          </a:p>
          <a:p>
            <a:pPr lvl="1"/>
            <a:r>
              <a:rPr lang="en-GB" dirty="0">
                <a:solidFill>
                  <a:schemeClr val="bg1"/>
                </a:solidFill>
              </a:rPr>
              <a:t>McKinsey 7S model</a:t>
            </a:r>
          </a:p>
          <a:p>
            <a:pPr marL="457200" lvl="1" indent="0">
              <a:buNone/>
            </a:pPr>
            <a:endParaRPr lang="en-GB" dirty="0">
              <a:solidFill>
                <a:schemeClr val="bg1"/>
              </a:solidFill>
            </a:endParaRPr>
          </a:p>
          <a:p>
            <a:pPr lvl="1"/>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1392666" y="669925"/>
            <a:ext cx="5484652" cy="1325563"/>
          </a:xfrm>
        </p:spPr>
        <p:txBody>
          <a:bodyPr anchor="b">
            <a:normAutofit/>
          </a:bodyPr>
          <a:lstStyle/>
          <a:p>
            <a:r>
              <a:rPr lang="en-GB" b="1" dirty="0">
                <a:solidFill>
                  <a:schemeClr val="bg1"/>
                </a:solidFill>
                <a:latin typeface="+mn-lt"/>
              </a:rPr>
              <a:t>Competitive Advantage</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1392667" y="2398957"/>
            <a:ext cx="9406666" cy="3526144"/>
          </a:xfrm>
        </p:spPr>
        <p:txBody>
          <a:bodyPr>
            <a:normAutofit/>
          </a:bodyPr>
          <a:lstStyle/>
          <a:p>
            <a:r>
              <a:rPr lang="en-GB" sz="3200" dirty="0">
                <a:solidFill>
                  <a:schemeClr val="bg1"/>
                </a:solidFill>
              </a:rPr>
              <a:t>How would you define competitive advantage?</a:t>
            </a:r>
          </a:p>
          <a:p>
            <a:endParaRPr lang="en-GB" sz="3200" dirty="0">
              <a:solidFill>
                <a:schemeClr val="bg1"/>
              </a:solidFill>
            </a:endParaRPr>
          </a:p>
          <a:p>
            <a:pPr marL="0" indent="0">
              <a:buNone/>
            </a:pPr>
            <a:endParaRPr lang="en-GB" sz="3200" dirty="0">
              <a:solidFill>
                <a:schemeClr val="bg1"/>
              </a:solidFill>
            </a:endParaRPr>
          </a:p>
          <a:p>
            <a:r>
              <a:rPr lang="en-GB" sz="3200" dirty="0">
                <a:solidFill>
                  <a:schemeClr val="bg1"/>
                </a:solidFill>
              </a:rPr>
              <a:t>What are the benefits of sustainable competitive advantage?</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6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B9D5A-3579-A243-2B61-2B6ED092FC18}"/>
              </a:ext>
            </a:extLst>
          </p:cNvPr>
          <p:cNvSpPr>
            <a:spLocks noGrp="1"/>
          </p:cNvSpPr>
          <p:nvPr>
            <p:ph type="title"/>
          </p:nvPr>
        </p:nvSpPr>
        <p:spPr>
          <a:xfrm>
            <a:off x="1616054" y="802640"/>
            <a:ext cx="8959893" cy="822960"/>
          </a:xfrm>
        </p:spPr>
        <p:txBody>
          <a:bodyPr anchor="b">
            <a:normAutofit/>
          </a:bodyPr>
          <a:lstStyle/>
          <a:p>
            <a:pPr algn="ctr"/>
            <a:r>
              <a:rPr lang="en-GB" sz="4000" b="1" dirty="0">
                <a:solidFill>
                  <a:schemeClr val="bg1">
                    <a:alpha val="60000"/>
                  </a:schemeClr>
                </a:solidFill>
                <a:latin typeface="+mn-lt"/>
              </a:rPr>
              <a:t>What is Competitive Advantage</a:t>
            </a:r>
            <a:r>
              <a:rPr lang="en-GB" sz="3200" b="1" dirty="0">
                <a:solidFill>
                  <a:schemeClr val="bg1">
                    <a:alpha val="60000"/>
                  </a:schemeClr>
                </a:solidFill>
              </a:rPr>
              <a:t>?</a:t>
            </a:r>
          </a:p>
        </p:txBody>
      </p:sp>
      <p:sp>
        <p:nvSpPr>
          <p:cNvPr id="3" name="Content Placeholder 2">
            <a:extLst>
              <a:ext uri="{FF2B5EF4-FFF2-40B4-BE49-F238E27FC236}">
                <a16:creationId xmlns:a16="http://schemas.microsoft.com/office/drawing/2014/main" id="{62764F18-DBBB-C72D-230B-09D8CF96D2D0}"/>
              </a:ext>
            </a:extLst>
          </p:cNvPr>
          <p:cNvSpPr>
            <a:spLocks noGrp="1"/>
          </p:cNvSpPr>
          <p:nvPr>
            <p:ph idx="1"/>
          </p:nvPr>
        </p:nvSpPr>
        <p:spPr>
          <a:xfrm>
            <a:off x="1104899" y="1905000"/>
            <a:ext cx="9991725" cy="3691865"/>
          </a:xfrm>
        </p:spPr>
        <p:txBody>
          <a:bodyPr anchor="t">
            <a:normAutofit fontScale="77500" lnSpcReduction="20000"/>
          </a:bodyPr>
          <a:lstStyle/>
          <a:p>
            <a:r>
              <a:rPr lang="en-GB" sz="3400" b="1" i="0" dirty="0">
                <a:solidFill>
                  <a:schemeClr val="bg1"/>
                </a:solidFill>
                <a:effectLst/>
              </a:rPr>
              <a:t>Competitive advantage </a:t>
            </a:r>
            <a:r>
              <a:rPr lang="en-GB" sz="3400" i="0" dirty="0">
                <a:solidFill>
                  <a:schemeClr val="bg1"/>
                </a:solidFill>
                <a:effectLst/>
              </a:rPr>
              <a:t>refers to the ways that a company can produce goods or deliver services </a:t>
            </a:r>
            <a:r>
              <a:rPr lang="en-GB" sz="3400" b="1" i="0" dirty="0">
                <a:solidFill>
                  <a:schemeClr val="bg1"/>
                </a:solidFill>
                <a:effectLst/>
              </a:rPr>
              <a:t>better than its competitors</a:t>
            </a:r>
            <a:r>
              <a:rPr lang="en-GB" sz="3400" i="0" dirty="0">
                <a:solidFill>
                  <a:schemeClr val="bg1"/>
                </a:solidFill>
                <a:effectLst/>
              </a:rPr>
              <a:t>. It allows a company to achieve superior margins and generate value for the company and its shareholders.</a:t>
            </a:r>
          </a:p>
          <a:p>
            <a:endParaRPr lang="en-GB" sz="3400" i="0" dirty="0">
              <a:solidFill>
                <a:schemeClr val="bg1"/>
              </a:solidFill>
              <a:effectLst/>
            </a:endParaRPr>
          </a:p>
          <a:p>
            <a:r>
              <a:rPr lang="en-GB" sz="3400" i="0" dirty="0">
                <a:solidFill>
                  <a:schemeClr val="bg1"/>
                </a:solidFill>
                <a:effectLst/>
              </a:rPr>
              <a:t>A </a:t>
            </a:r>
            <a:r>
              <a:rPr lang="en-GB" sz="3400" b="1" i="0" dirty="0">
                <a:solidFill>
                  <a:schemeClr val="bg1"/>
                </a:solidFill>
                <a:effectLst/>
              </a:rPr>
              <a:t>competitive advantage </a:t>
            </a:r>
            <a:r>
              <a:rPr lang="en-GB" sz="3400" i="0" dirty="0">
                <a:solidFill>
                  <a:schemeClr val="bg1"/>
                </a:solidFill>
                <a:effectLst/>
              </a:rPr>
              <a:t>is something that </a:t>
            </a:r>
            <a:r>
              <a:rPr lang="en-GB" sz="3400" b="1" i="0" dirty="0">
                <a:solidFill>
                  <a:schemeClr val="bg1"/>
                </a:solidFill>
                <a:effectLst/>
              </a:rPr>
              <a:t>cannot be easily replicated </a:t>
            </a:r>
            <a:r>
              <a:rPr lang="en-GB" sz="3400" i="0" dirty="0">
                <a:solidFill>
                  <a:schemeClr val="bg1"/>
                </a:solidFill>
                <a:effectLst/>
              </a:rPr>
              <a:t>and is </a:t>
            </a:r>
            <a:r>
              <a:rPr lang="en-GB" sz="3400" b="1" i="0" dirty="0">
                <a:solidFill>
                  <a:schemeClr val="bg1"/>
                </a:solidFill>
                <a:effectLst/>
              </a:rPr>
              <a:t>exclusive</a:t>
            </a:r>
            <a:r>
              <a:rPr lang="en-GB" sz="3400" i="0" dirty="0">
                <a:solidFill>
                  <a:schemeClr val="bg1"/>
                </a:solidFill>
                <a:effectLst/>
              </a:rPr>
              <a:t> to a company or business. This value is created internally and is what sets the business apart from its competition.</a:t>
            </a:r>
          </a:p>
          <a:p>
            <a:endParaRPr lang="en-GB" sz="3400" dirty="0">
              <a:solidFill>
                <a:schemeClr val="bg1"/>
              </a:solidFill>
            </a:endParaRPr>
          </a:p>
          <a:p>
            <a:pPr marL="0" indent="0">
              <a:buNone/>
            </a:pPr>
            <a:r>
              <a:rPr lang="en-GB" sz="3400" i="0" dirty="0">
                <a:solidFill>
                  <a:schemeClr val="bg1"/>
                </a:solidFill>
                <a:effectLst/>
              </a:rPr>
              <a:t>					The Corporate Finance Institute</a:t>
            </a:r>
          </a:p>
          <a:p>
            <a:endParaRPr lang="en-GB" sz="2000" dirty="0">
              <a:solidFill>
                <a:schemeClr val="bg1"/>
              </a:solidFill>
            </a:endParaRPr>
          </a:p>
        </p:txBody>
      </p:sp>
    </p:spTree>
    <p:extLst>
      <p:ext uri="{BB962C8B-B14F-4D97-AF65-F5344CB8AC3E}">
        <p14:creationId xmlns:p14="http://schemas.microsoft.com/office/powerpoint/2010/main" val="3934038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D392-E31A-881B-4888-68EC532A90E6}"/>
              </a:ext>
            </a:extLst>
          </p:cNvPr>
          <p:cNvSpPr>
            <a:spLocks noGrp="1"/>
          </p:cNvSpPr>
          <p:nvPr>
            <p:ph type="title"/>
          </p:nvPr>
        </p:nvSpPr>
        <p:spPr>
          <a:xfrm>
            <a:off x="419100" y="365126"/>
            <a:ext cx="11353800" cy="939800"/>
          </a:xfrm>
        </p:spPr>
        <p:txBody>
          <a:bodyPr/>
          <a:lstStyle/>
          <a:p>
            <a:r>
              <a:rPr lang="en-GB" b="1" u="sng" dirty="0">
                <a:latin typeface="+mn-lt"/>
              </a:rPr>
              <a:t>Competitive Advantage</a:t>
            </a:r>
          </a:p>
        </p:txBody>
      </p:sp>
      <p:sp>
        <p:nvSpPr>
          <p:cNvPr id="3" name="Content Placeholder 2">
            <a:extLst>
              <a:ext uri="{FF2B5EF4-FFF2-40B4-BE49-F238E27FC236}">
                <a16:creationId xmlns:a16="http://schemas.microsoft.com/office/drawing/2014/main" id="{DEE8AD34-DC51-22F9-9DDF-4313954E86DA}"/>
              </a:ext>
            </a:extLst>
          </p:cNvPr>
          <p:cNvSpPr>
            <a:spLocks noGrp="1"/>
          </p:cNvSpPr>
          <p:nvPr>
            <p:ph idx="1"/>
          </p:nvPr>
        </p:nvSpPr>
        <p:spPr>
          <a:xfrm>
            <a:off x="419100" y="1304926"/>
            <a:ext cx="11544300" cy="5362574"/>
          </a:xfrm>
        </p:spPr>
        <p:txBody>
          <a:bodyPr>
            <a:normAutofit fontScale="92500" lnSpcReduction="10000"/>
          </a:bodyPr>
          <a:lstStyle/>
          <a:p>
            <a:pPr algn="l"/>
            <a:r>
              <a:rPr lang="en-GB" sz="3300" b="1" i="0" dirty="0">
                <a:effectLst/>
              </a:rPr>
              <a:t>What makes your organisation special? </a:t>
            </a:r>
          </a:p>
          <a:p>
            <a:pPr algn="l"/>
            <a:endParaRPr lang="en-GB" sz="1200" b="1" i="0" dirty="0">
              <a:effectLst/>
            </a:endParaRPr>
          </a:p>
          <a:p>
            <a:pPr algn="l"/>
            <a:r>
              <a:rPr lang="en-GB" sz="3300" b="1" i="0" dirty="0">
                <a:effectLst/>
              </a:rPr>
              <a:t>How close are your competitors to overtaking you? </a:t>
            </a:r>
          </a:p>
          <a:p>
            <a:pPr algn="l"/>
            <a:endParaRPr lang="en-GB" sz="1200" b="1" i="0" dirty="0">
              <a:effectLst/>
            </a:endParaRPr>
          </a:p>
          <a:p>
            <a:pPr algn="l"/>
            <a:r>
              <a:rPr lang="en-GB" b="1" dirty="0"/>
              <a:t>M</a:t>
            </a:r>
            <a:r>
              <a:rPr lang="en-GB" b="1" i="0" dirty="0">
                <a:effectLst/>
              </a:rPr>
              <a:t>any companies can’t answer these questions and simply believe hard work will guarantee success.</a:t>
            </a:r>
            <a:r>
              <a:rPr lang="en-GB" b="0" i="0" dirty="0">
                <a:effectLst/>
                <a:latin typeface="Khula"/>
              </a:rPr>
              <a:t> </a:t>
            </a:r>
            <a:endParaRPr lang="en-GB" b="1" i="0" dirty="0">
              <a:effectLst/>
            </a:endParaRPr>
          </a:p>
          <a:p>
            <a:pPr algn="l"/>
            <a:endParaRPr lang="en-GB" b="1" i="0" dirty="0">
              <a:effectLst/>
            </a:endParaRPr>
          </a:p>
          <a:p>
            <a:pPr algn="l"/>
            <a:r>
              <a:rPr lang="en-GB" b="1" i="0" dirty="0">
                <a:effectLst/>
              </a:rPr>
              <a:t>The VRIO framework </a:t>
            </a:r>
            <a:r>
              <a:rPr lang="en-GB" b="0" i="0" dirty="0">
                <a:effectLst/>
              </a:rPr>
              <a:t>is a strategic planning tool that helps organisations uncover and protect the resources and capabilities that give them a long-term sustainable competitive advantage. </a:t>
            </a:r>
          </a:p>
          <a:p>
            <a:pPr algn="l"/>
            <a:endParaRPr lang="en-GB" sz="1100" b="0" i="0" dirty="0">
              <a:effectLst/>
            </a:endParaRPr>
          </a:p>
          <a:p>
            <a:pPr algn="l"/>
            <a:r>
              <a:rPr lang="en-GB" b="1" i="1" dirty="0">
                <a:effectLst/>
              </a:rPr>
              <a:t>Sustainable competitive advantages</a:t>
            </a:r>
            <a:r>
              <a:rPr lang="en-GB" b="1" i="0" dirty="0">
                <a:effectLst/>
              </a:rPr>
              <a:t> </a:t>
            </a:r>
            <a:r>
              <a:rPr lang="en-GB" b="0" i="0" dirty="0">
                <a:effectLst/>
              </a:rPr>
              <a:t>are those that competitors can’t easily duplicate in the foreseeable future; they are also a crucial element of business success.</a:t>
            </a:r>
          </a:p>
          <a:p>
            <a:pPr algn="l"/>
            <a:endParaRPr lang="en-GB" sz="1100" b="0" i="0" dirty="0">
              <a:effectLst/>
            </a:endParaRPr>
          </a:p>
          <a:p>
            <a:endParaRPr lang="en-GB" dirty="0"/>
          </a:p>
        </p:txBody>
      </p:sp>
    </p:spTree>
    <p:extLst>
      <p:ext uri="{BB962C8B-B14F-4D97-AF65-F5344CB8AC3E}">
        <p14:creationId xmlns:p14="http://schemas.microsoft.com/office/powerpoint/2010/main" val="3835753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EA70B-12A0-BA51-0CC3-8B972B9DC06B}"/>
              </a:ext>
            </a:extLst>
          </p:cNvPr>
          <p:cNvSpPr>
            <a:spLocks noGrp="1"/>
          </p:cNvSpPr>
          <p:nvPr>
            <p:ph type="title"/>
          </p:nvPr>
        </p:nvSpPr>
        <p:spPr>
          <a:xfrm>
            <a:off x="368301" y="533400"/>
            <a:ext cx="6121400" cy="990601"/>
          </a:xfrm>
        </p:spPr>
        <p:txBody>
          <a:bodyPr>
            <a:normAutofit fontScale="90000"/>
          </a:bodyPr>
          <a:lstStyle/>
          <a:p>
            <a:br>
              <a:rPr lang="en-GB" sz="1900" b="1" dirty="0">
                <a:latin typeface="+mn-lt"/>
              </a:rPr>
            </a:br>
            <a:r>
              <a:rPr lang="en-GB" sz="3600" b="1" dirty="0">
                <a:latin typeface="+mn-lt"/>
              </a:rPr>
              <a:t>VRIO Analysis</a:t>
            </a:r>
            <a:br>
              <a:rPr lang="en-GB" sz="1900" b="1" dirty="0">
                <a:latin typeface="+mn-lt"/>
              </a:rPr>
            </a:br>
            <a:r>
              <a:rPr lang="en-GB" sz="2400" b="1" dirty="0">
                <a:latin typeface="+mn-lt"/>
              </a:rPr>
              <a:t>Professor Jay B Barney</a:t>
            </a:r>
            <a:br>
              <a:rPr lang="en-GB" sz="2400" b="1" dirty="0">
                <a:latin typeface="+mn-lt"/>
              </a:rPr>
            </a:br>
            <a:r>
              <a:rPr lang="en-GB" sz="2400" b="1" dirty="0">
                <a:latin typeface="+mn-lt"/>
              </a:rPr>
              <a:t>University of Utah</a:t>
            </a:r>
            <a:br>
              <a:rPr lang="en-GB" sz="1900" b="1" dirty="0">
                <a:latin typeface="+mn-lt"/>
              </a:rPr>
            </a:br>
            <a:r>
              <a:rPr lang="en-GB" sz="1900" b="1" dirty="0">
                <a:latin typeface="+mn-lt"/>
              </a:rPr>
              <a:t>_______________________________________________________</a:t>
            </a:r>
          </a:p>
        </p:txBody>
      </p:sp>
      <p:sp>
        <p:nvSpPr>
          <p:cNvPr id="3" name="Content Placeholder 2">
            <a:extLst>
              <a:ext uri="{FF2B5EF4-FFF2-40B4-BE49-F238E27FC236}">
                <a16:creationId xmlns:a16="http://schemas.microsoft.com/office/drawing/2014/main" id="{D894C0CA-60FD-D319-1D00-40B505C37DCB}"/>
              </a:ext>
            </a:extLst>
          </p:cNvPr>
          <p:cNvSpPr>
            <a:spLocks noGrp="1"/>
          </p:cNvSpPr>
          <p:nvPr>
            <p:ph idx="1"/>
          </p:nvPr>
        </p:nvSpPr>
        <p:spPr>
          <a:xfrm>
            <a:off x="368301" y="1968500"/>
            <a:ext cx="6470489" cy="4165601"/>
          </a:xfrm>
        </p:spPr>
        <p:txBody>
          <a:bodyPr>
            <a:normAutofit lnSpcReduction="10000"/>
          </a:bodyPr>
          <a:lstStyle/>
          <a:p>
            <a:r>
              <a:rPr lang="en-GB" sz="2400" b="0" i="0" dirty="0">
                <a:effectLst/>
              </a:rPr>
              <a:t>VRIO is an internal analysis tool that examines the link between a company’s internal characteristics and its performance</a:t>
            </a:r>
          </a:p>
          <a:p>
            <a:endParaRPr lang="en-GB" sz="2400" b="0" i="0" dirty="0">
              <a:effectLst/>
            </a:endParaRPr>
          </a:p>
          <a:p>
            <a:r>
              <a:rPr lang="en-GB" sz="2400" dirty="0"/>
              <a:t>V</a:t>
            </a:r>
            <a:r>
              <a:rPr lang="en-GB" sz="2400" b="0" i="0" dirty="0">
                <a:effectLst/>
              </a:rPr>
              <a:t>RIO Analysis </a:t>
            </a:r>
            <a:r>
              <a:rPr lang="en-GB" sz="2400" dirty="0"/>
              <a:t>is </a:t>
            </a:r>
            <a:r>
              <a:rPr lang="en-GB" sz="2400" b="0" i="0" dirty="0">
                <a:effectLst/>
              </a:rPr>
              <a:t>used by organisations </a:t>
            </a:r>
            <a:r>
              <a:rPr lang="en-GB" sz="2400" b="1" i="0" dirty="0">
                <a:effectLst/>
              </a:rPr>
              <a:t>to categorise their resources based on whether they hold certain traits outlined in the framework</a:t>
            </a:r>
            <a:r>
              <a:rPr lang="en-GB" sz="2400" b="0" i="0" dirty="0">
                <a:effectLst/>
              </a:rPr>
              <a:t>.</a:t>
            </a:r>
          </a:p>
          <a:p>
            <a:endParaRPr lang="en-GB" sz="2400" b="0" i="0" dirty="0">
              <a:effectLst/>
            </a:endParaRPr>
          </a:p>
          <a:p>
            <a:r>
              <a:rPr lang="en-GB" sz="2400" b="0" i="0" dirty="0">
                <a:effectLst/>
              </a:rPr>
              <a:t>This categorisation then allows organisations to identify the company resources that provide a </a:t>
            </a:r>
            <a:r>
              <a:rPr lang="en-GB" sz="2400" b="1" i="1" dirty="0">
                <a:effectLst/>
              </a:rPr>
              <a:t>Sustainable Competitive Advantage</a:t>
            </a:r>
            <a:endParaRPr lang="en-GB" sz="2400" b="0" i="0" dirty="0">
              <a:effectLst/>
            </a:endParaRPr>
          </a:p>
          <a:p>
            <a:pPr marL="0" indent="0">
              <a:buNone/>
            </a:pPr>
            <a:endParaRPr lang="en-GB" sz="2000" b="0" i="0" dirty="0">
              <a:effectLst/>
            </a:endParaRPr>
          </a:p>
        </p:txBody>
      </p:sp>
      <p:pic>
        <p:nvPicPr>
          <p:cNvPr id="1026" name="Picture 2" descr="VRIO-model: concurrentievoordeel in kaart">
            <a:extLst>
              <a:ext uri="{FF2B5EF4-FFF2-40B4-BE49-F238E27FC236}">
                <a16:creationId xmlns:a16="http://schemas.microsoft.com/office/drawing/2014/main" id="{A7E08C7A-4AB4-87AF-7C98-97F7716516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25" r="17976"/>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6475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466725" y="365125"/>
            <a:ext cx="11296650" cy="835025"/>
          </a:xfrm>
        </p:spPr>
        <p:txBody>
          <a:bodyPr/>
          <a:lstStyle/>
          <a:p>
            <a:r>
              <a:rPr lang="en-GB" b="1" u="sng" dirty="0">
                <a:latin typeface="+mn-lt"/>
              </a:rPr>
              <a:t>VRIO Analysis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66725" y="1371600"/>
            <a:ext cx="11296650" cy="5121275"/>
          </a:xfrm>
        </p:spPr>
        <p:txBody>
          <a:bodyPr>
            <a:normAutofit/>
          </a:bodyPr>
          <a:lstStyle/>
          <a:p>
            <a:pPr marL="0" indent="0">
              <a:buNone/>
            </a:pPr>
            <a:r>
              <a:rPr lang="en-GB" dirty="0"/>
              <a:t>For companies to transform their resources into a sustained competitive advantage, resources must have four qualities or requirements that can be summarised into the VRIO framework</a:t>
            </a:r>
          </a:p>
          <a:p>
            <a:r>
              <a:rPr lang="en-GB" dirty="0"/>
              <a:t>Valuable</a:t>
            </a:r>
          </a:p>
          <a:p>
            <a:r>
              <a:rPr lang="en-GB" dirty="0"/>
              <a:t>Rare</a:t>
            </a:r>
          </a:p>
          <a:p>
            <a:r>
              <a:rPr lang="en-GB" dirty="0"/>
              <a:t>Inimitable &amp; Non-substitutable</a:t>
            </a:r>
          </a:p>
          <a:p>
            <a:r>
              <a:rPr lang="en-GB" dirty="0"/>
              <a:t>Organisation</a:t>
            </a:r>
          </a:p>
          <a:p>
            <a:endParaRPr lang="en-GB" dirty="0"/>
          </a:p>
          <a:p>
            <a:pPr marL="0" indent="0">
              <a:buNone/>
            </a:pPr>
            <a:r>
              <a:rPr lang="en-GB" b="1" dirty="0">
                <a:solidFill>
                  <a:srgbClr val="FF0000"/>
                </a:solidFill>
              </a:rPr>
              <a:t>Before you start the VRIO analysis, make a list of your organisational resource capabilities</a:t>
            </a:r>
          </a:p>
          <a:p>
            <a:endParaRPr lang="en-GB" dirty="0"/>
          </a:p>
          <a:p>
            <a:pPr marL="457200" lvl="1" indent="0">
              <a:buNone/>
            </a:pPr>
            <a:endParaRPr lang="en-GB" dirty="0"/>
          </a:p>
        </p:txBody>
      </p:sp>
    </p:spTree>
    <p:extLst>
      <p:ext uri="{BB962C8B-B14F-4D97-AF65-F5344CB8AC3E}">
        <p14:creationId xmlns:p14="http://schemas.microsoft.com/office/powerpoint/2010/main" val="2863090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7A37-6391-68CC-359F-672D6EBAF4AA}"/>
              </a:ext>
            </a:extLst>
          </p:cNvPr>
          <p:cNvSpPr>
            <a:spLocks noGrp="1"/>
          </p:cNvSpPr>
          <p:nvPr>
            <p:ph type="title"/>
          </p:nvPr>
        </p:nvSpPr>
        <p:spPr>
          <a:xfrm>
            <a:off x="466725" y="365125"/>
            <a:ext cx="11296650" cy="835025"/>
          </a:xfrm>
        </p:spPr>
        <p:txBody>
          <a:bodyPr/>
          <a:lstStyle/>
          <a:p>
            <a:r>
              <a:rPr lang="en-GB" b="1" u="sng" dirty="0">
                <a:latin typeface="+mn-lt"/>
              </a:rPr>
              <a:t>Organisational Resources:</a:t>
            </a:r>
          </a:p>
        </p:txBody>
      </p:sp>
      <p:sp>
        <p:nvSpPr>
          <p:cNvPr id="3" name="Content Placeholder 2">
            <a:extLst>
              <a:ext uri="{FF2B5EF4-FFF2-40B4-BE49-F238E27FC236}">
                <a16:creationId xmlns:a16="http://schemas.microsoft.com/office/drawing/2014/main" id="{96A17EAC-C527-C352-A0A0-58C04124B217}"/>
              </a:ext>
            </a:extLst>
          </p:cNvPr>
          <p:cNvSpPr>
            <a:spLocks noGrp="1"/>
          </p:cNvSpPr>
          <p:nvPr>
            <p:ph idx="1"/>
          </p:nvPr>
        </p:nvSpPr>
        <p:spPr>
          <a:xfrm>
            <a:off x="466725" y="1371600"/>
            <a:ext cx="11296650" cy="5121275"/>
          </a:xfrm>
        </p:spPr>
        <p:txBody>
          <a:bodyPr>
            <a:normAutofit/>
          </a:bodyPr>
          <a:lstStyle/>
          <a:p>
            <a:r>
              <a:rPr lang="en-GB" dirty="0"/>
              <a:t>Assets</a:t>
            </a:r>
          </a:p>
          <a:p>
            <a:r>
              <a:rPr lang="en-GB" dirty="0"/>
              <a:t>Capabilities</a:t>
            </a:r>
          </a:p>
          <a:p>
            <a:r>
              <a:rPr lang="en-GB" dirty="0"/>
              <a:t>Organisational processes</a:t>
            </a:r>
          </a:p>
          <a:p>
            <a:r>
              <a:rPr lang="en-GB" dirty="0"/>
              <a:t>Firm attributes</a:t>
            </a:r>
          </a:p>
          <a:p>
            <a:r>
              <a:rPr lang="en-GB" dirty="0"/>
              <a:t>Information</a:t>
            </a:r>
          </a:p>
          <a:p>
            <a:r>
              <a:rPr lang="en-GB" dirty="0"/>
              <a:t>Knowledge</a:t>
            </a:r>
          </a:p>
          <a:p>
            <a:pPr marL="0" indent="0">
              <a:buNone/>
            </a:pPr>
            <a:endParaRPr lang="en-GB" dirty="0"/>
          </a:p>
          <a:p>
            <a:pPr marL="0" indent="0">
              <a:buNone/>
            </a:pPr>
            <a:r>
              <a:rPr lang="en-GB" dirty="0"/>
              <a:t>Controlled by a firm that enables it to improve its efficiency and effectiveness</a:t>
            </a:r>
          </a:p>
          <a:p>
            <a:pPr lvl="1"/>
            <a:endParaRPr lang="en-GB" dirty="0"/>
          </a:p>
        </p:txBody>
      </p:sp>
    </p:spTree>
    <p:extLst>
      <p:ext uri="{BB962C8B-B14F-4D97-AF65-F5344CB8AC3E}">
        <p14:creationId xmlns:p14="http://schemas.microsoft.com/office/powerpoint/2010/main" val="3120506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590E-ECED-A4A5-8650-084A58718342}"/>
              </a:ext>
            </a:extLst>
          </p:cNvPr>
          <p:cNvSpPr>
            <a:spLocks noGrp="1"/>
          </p:cNvSpPr>
          <p:nvPr>
            <p:ph type="title"/>
          </p:nvPr>
        </p:nvSpPr>
        <p:spPr>
          <a:xfrm>
            <a:off x="839788" y="365126"/>
            <a:ext cx="10515600" cy="787400"/>
          </a:xfrm>
        </p:spPr>
        <p:txBody>
          <a:bodyPr/>
          <a:lstStyle/>
          <a:p>
            <a:r>
              <a:rPr lang="en-GB" b="1" u="sng" dirty="0">
                <a:latin typeface="+mn-lt"/>
              </a:rPr>
              <a:t>Types of Resources</a:t>
            </a:r>
          </a:p>
        </p:txBody>
      </p:sp>
      <p:sp>
        <p:nvSpPr>
          <p:cNvPr id="3" name="Text Placeholder 2">
            <a:extLst>
              <a:ext uri="{FF2B5EF4-FFF2-40B4-BE49-F238E27FC236}">
                <a16:creationId xmlns:a16="http://schemas.microsoft.com/office/drawing/2014/main" id="{25A85101-D79F-49EB-F595-C4DED0193338}"/>
              </a:ext>
            </a:extLst>
          </p:cNvPr>
          <p:cNvSpPr>
            <a:spLocks noGrp="1"/>
          </p:cNvSpPr>
          <p:nvPr>
            <p:ph type="body" idx="1"/>
          </p:nvPr>
        </p:nvSpPr>
        <p:spPr>
          <a:xfrm>
            <a:off x="839788" y="1681163"/>
            <a:ext cx="5157787" cy="500062"/>
          </a:xfrm>
          <a:solidFill>
            <a:schemeClr val="accent1">
              <a:lumMod val="40000"/>
              <a:lumOff val="60000"/>
            </a:schemeClr>
          </a:solidFill>
        </p:spPr>
        <p:txBody>
          <a:bodyPr/>
          <a:lstStyle/>
          <a:p>
            <a:r>
              <a:rPr lang="en-GB" dirty="0"/>
              <a:t>Tangible Resources</a:t>
            </a:r>
          </a:p>
        </p:txBody>
      </p:sp>
      <p:sp>
        <p:nvSpPr>
          <p:cNvPr id="4" name="Content Placeholder 3">
            <a:extLst>
              <a:ext uri="{FF2B5EF4-FFF2-40B4-BE49-F238E27FC236}">
                <a16:creationId xmlns:a16="http://schemas.microsoft.com/office/drawing/2014/main" id="{0A4B0D26-AD30-DF11-3C1D-AC37B9FE7DB4}"/>
              </a:ext>
            </a:extLst>
          </p:cNvPr>
          <p:cNvSpPr>
            <a:spLocks noGrp="1"/>
          </p:cNvSpPr>
          <p:nvPr>
            <p:ph sz="half" idx="2"/>
          </p:nvPr>
        </p:nvSpPr>
        <p:spPr>
          <a:xfrm>
            <a:off x="839788" y="2181225"/>
            <a:ext cx="5157787" cy="4008438"/>
          </a:xfrm>
        </p:spPr>
        <p:txBody>
          <a:bodyPr/>
          <a:lstStyle/>
          <a:p>
            <a:pPr lvl="1"/>
            <a:r>
              <a:rPr lang="en-GB" dirty="0"/>
              <a:t>Equipment</a:t>
            </a:r>
          </a:p>
          <a:p>
            <a:pPr lvl="1"/>
            <a:r>
              <a:rPr lang="en-GB" dirty="0"/>
              <a:t>Machinery</a:t>
            </a:r>
          </a:p>
          <a:p>
            <a:pPr lvl="1"/>
            <a:r>
              <a:rPr lang="en-GB" dirty="0"/>
              <a:t>Inventory</a:t>
            </a:r>
          </a:p>
          <a:p>
            <a:pPr lvl="1"/>
            <a:r>
              <a:rPr lang="en-GB" dirty="0"/>
              <a:t>Vehicles</a:t>
            </a:r>
          </a:p>
          <a:p>
            <a:pPr lvl="1"/>
            <a:r>
              <a:rPr lang="en-GB" dirty="0"/>
              <a:t>Land</a:t>
            </a:r>
          </a:p>
          <a:p>
            <a:pPr lvl="1"/>
            <a:r>
              <a:rPr lang="en-GB" dirty="0"/>
              <a:t>Buildings</a:t>
            </a:r>
          </a:p>
          <a:p>
            <a:pPr lvl="1"/>
            <a:r>
              <a:rPr lang="en-GB" dirty="0"/>
              <a:t>Cash</a:t>
            </a:r>
          </a:p>
          <a:p>
            <a:endParaRPr lang="en-GB" dirty="0"/>
          </a:p>
        </p:txBody>
      </p:sp>
      <p:sp>
        <p:nvSpPr>
          <p:cNvPr id="5" name="Text Placeholder 4">
            <a:extLst>
              <a:ext uri="{FF2B5EF4-FFF2-40B4-BE49-F238E27FC236}">
                <a16:creationId xmlns:a16="http://schemas.microsoft.com/office/drawing/2014/main" id="{406BF6FE-714A-8435-7C8C-9B7ACE63E2FB}"/>
              </a:ext>
            </a:extLst>
          </p:cNvPr>
          <p:cNvSpPr>
            <a:spLocks noGrp="1"/>
          </p:cNvSpPr>
          <p:nvPr>
            <p:ph type="body" sz="quarter" idx="3"/>
          </p:nvPr>
        </p:nvSpPr>
        <p:spPr>
          <a:xfrm>
            <a:off x="6172200" y="1681163"/>
            <a:ext cx="5183188" cy="500062"/>
          </a:xfrm>
          <a:solidFill>
            <a:schemeClr val="accent1">
              <a:lumMod val="40000"/>
              <a:lumOff val="60000"/>
            </a:schemeClr>
          </a:solidFill>
        </p:spPr>
        <p:txBody>
          <a:bodyPr/>
          <a:lstStyle/>
          <a:p>
            <a:r>
              <a:rPr lang="en-GB" dirty="0"/>
              <a:t>Intangible Resources</a:t>
            </a:r>
          </a:p>
        </p:txBody>
      </p:sp>
      <p:sp>
        <p:nvSpPr>
          <p:cNvPr id="6" name="Content Placeholder 5">
            <a:extLst>
              <a:ext uri="{FF2B5EF4-FFF2-40B4-BE49-F238E27FC236}">
                <a16:creationId xmlns:a16="http://schemas.microsoft.com/office/drawing/2014/main" id="{A86B6C39-BBEC-258F-4566-33C1D962B9D6}"/>
              </a:ext>
            </a:extLst>
          </p:cNvPr>
          <p:cNvSpPr>
            <a:spLocks noGrp="1"/>
          </p:cNvSpPr>
          <p:nvPr>
            <p:ph sz="quarter" idx="4"/>
          </p:nvPr>
        </p:nvSpPr>
        <p:spPr>
          <a:xfrm>
            <a:off x="6172200" y="2257425"/>
            <a:ext cx="5183188" cy="3932238"/>
          </a:xfrm>
        </p:spPr>
        <p:txBody>
          <a:bodyPr/>
          <a:lstStyle/>
          <a:p>
            <a:r>
              <a:rPr lang="en-GB" dirty="0"/>
              <a:t>Trademarks</a:t>
            </a:r>
          </a:p>
          <a:p>
            <a:r>
              <a:rPr lang="en-GB" dirty="0"/>
              <a:t>Copy rights</a:t>
            </a:r>
          </a:p>
          <a:p>
            <a:r>
              <a:rPr lang="en-GB" dirty="0"/>
              <a:t>Brand reputation</a:t>
            </a:r>
          </a:p>
          <a:p>
            <a:r>
              <a:rPr lang="en-GB" dirty="0"/>
              <a:t>Patents</a:t>
            </a:r>
          </a:p>
          <a:p>
            <a:r>
              <a:rPr lang="en-GB" dirty="0"/>
              <a:t>Licenses</a:t>
            </a:r>
          </a:p>
          <a:p>
            <a:r>
              <a:rPr lang="en-GB" dirty="0"/>
              <a:t>Organisation culture</a:t>
            </a:r>
          </a:p>
          <a:p>
            <a:r>
              <a:rPr lang="en-GB" dirty="0"/>
              <a:t>Know how</a:t>
            </a:r>
          </a:p>
          <a:p>
            <a:endParaRPr lang="en-GB" dirty="0"/>
          </a:p>
        </p:txBody>
      </p:sp>
    </p:spTree>
    <p:extLst>
      <p:ext uri="{BB962C8B-B14F-4D97-AF65-F5344CB8AC3E}">
        <p14:creationId xmlns:p14="http://schemas.microsoft.com/office/powerpoint/2010/main" val="920310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1EF3-3A03-02A0-004F-1A60490B5271}"/>
              </a:ext>
            </a:extLst>
          </p:cNvPr>
          <p:cNvSpPr>
            <a:spLocks noGrp="1"/>
          </p:cNvSpPr>
          <p:nvPr>
            <p:ph type="title"/>
          </p:nvPr>
        </p:nvSpPr>
        <p:spPr>
          <a:xfrm>
            <a:off x="477520" y="365125"/>
            <a:ext cx="10876280" cy="1325563"/>
          </a:xfrm>
        </p:spPr>
        <p:txBody>
          <a:bodyPr/>
          <a:lstStyle/>
          <a:p>
            <a:r>
              <a:rPr lang="en-GB" b="1" u="sng" dirty="0">
                <a:latin typeface="+mn-lt"/>
              </a:rPr>
              <a:t>THE VRIO FRAMEWORK</a:t>
            </a:r>
          </a:p>
        </p:txBody>
      </p:sp>
      <p:pic>
        <p:nvPicPr>
          <p:cNvPr id="4" name="Picture 2" descr="VRIO Model">
            <a:extLst>
              <a:ext uri="{FF2B5EF4-FFF2-40B4-BE49-F238E27FC236}">
                <a16:creationId xmlns:a16="http://schemas.microsoft.com/office/drawing/2014/main" id="{0FE09DCC-7081-016B-D7DC-AE085256A10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 t="19402" r="7" b="9868"/>
          <a:stretch/>
        </p:blipFill>
        <p:spPr bwMode="auto">
          <a:xfrm>
            <a:off x="318974" y="1690688"/>
            <a:ext cx="11395506" cy="4802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750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958850"/>
          </a:xfrm>
        </p:spPr>
        <p:txBody>
          <a:bodyPr/>
          <a:lstStyle/>
          <a:p>
            <a:r>
              <a:rPr lang="en-GB" b="1" u="sng" dirty="0">
                <a:latin typeface="+mn-lt"/>
              </a:rPr>
              <a:t>Applying VRIO - </a:t>
            </a:r>
            <a:r>
              <a:rPr lang="en-GB" b="1" u="sng" dirty="0">
                <a:solidFill>
                  <a:srgbClr val="FF0000"/>
                </a:solidFill>
                <a:latin typeface="+mn-lt"/>
              </a:rPr>
              <a:t>VALUE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66725" y="1543050"/>
            <a:ext cx="11249025" cy="4949824"/>
          </a:xfrm>
        </p:spPr>
        <p:txBody>
          <a:bodyPr>
            <a:normAutofit/>
          </a:bodyPr>
          <a:lstStyle/>
          <a:p>
            <a:pPr marL="0" indent="0" algn="l">
              <a:buNone/>
            </a:pPr>
            <a:r>
              <a:rPr lang="en-GB" b="1" i="0" dirty="0">
                <a:effectLst/>
              </a:rPr>
              <a:t>Do you offer a resource that adds value for customers? </a:t>
            </a:r>
          </a:p>
          <a:p>
            <a:pPr marL="0" indent="0" algn="l">
              <a:buNone/>
            </a:pPr>
            <a:r>
              <a:rPr lang="en-GB" b="1" i="0" dirty="0">
                <a:effectLst/>
              </a:rPr>
              <a:t>Are you able to exploit an opportunity or neutralise competition with an internal capability?</a:t>
            </a:r>
          </a:p>
          <a:p>
            <a:pPr algn="l">
              <a:buFont typeface="Arial" panose="020B0604020202020204" pitchFamily="34" charset="0"/>
              <a:buChar char="•"/>
            </a:pPr>
            <a:endParaRPr lang="en-GB" sz="1000" dirty="0"/>
          </a:p>
          <a:p>
            <a:r>
              <a:rPr lang="en-GB" dirty="0"/>
              <a:t>Valuable resources enable a firm to implement strategies that improve a firm’s </a:t>
            </a:r>
            <a:r>
              <a:rPr lang="en-GB" b="0" i="0" dirty="0">
                <a:effectLst/>
              </a:rPr>
              <a:t>efficiency and effectiveness by exploiting opportunities or by mitigating threats.</a:t>
            </a:r>
          </a:p>
          <a:p>
            <a:pPr marL="0" indent="0" algn="l">
              <a:buNone/>
            </a:pPr>
            <a:endParaRPr lang="en-GB" b="0" i="0" dirty="0">
              <a:effectLst/>
            </a:endParaRPr>
          </a:p>
          <a:p>
            <a:pPr marL="742950" lvl="1" indent="-285750" algn="l">
              <a:buFont typeface="Arial" panose="020B0604020202020204" pitchFamily="34" charset="0"/>
              <a:buChar char="•"/>
            </a:pPr>
            <a:r>
              <a:rPr lang="en-GB" b="1" i="0" dirty="0">
                <a:effectLst/>
              </a:rPr>
              <a:t>No:</a:t>
            </a:r>
            <a:r>
              <a:rPr lang="en-GB" b="0" i="0" dirty="0">
                <a:effectLst/>
              </a:rPr>
              <a:t> You are at a </a:t>
            </a:r>
            <a:r>
              <a:rPr lang="en-GB" b="1" i="0" dirty="0">
                <a:effectLst/>
              </a:rPr>
              <a:t>competitive disadvantage</a:t>
            </a:r>
            <a:r>
              <a:rPr lang="en-GB" b="0" i="0" dirty="0">
                <a:effectLst/>
              </a:rPr>
              <a:t> and need to reassess your resources and capabilities to uncover value.</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a:t>
            </a:r>
            <a:r>
              <a:rPr lang="en-GB" b="0" i="0" dirty="0">
                <a:effectLst/>
              </a:rPr>
              <a:t> If value is established, move on in your VRIO analysis to rarity.</a:t>
            </a:r>
          </a:p>
          <a:p>
            <a:pPr marL="742950" lvl="1" indent="-285750" algn="l">
              <a:buFont typeface="Arial" panose="020B0604020202020204" pitchFamily="34" charset="0"/>
              <a:buChar char="•"/>
            </a:pPr>
            <a:endParaRPr lang="en-GB" dirty="0">
              <a:latin typeface="Khula"/>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1219278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a:t>
            </a:r>
            <a:r>
              <a:rPr lang="en-GB" b="1" u="sng" dirty="0">
                <a:solidFill>
                  <a:srgbClr val="FF0000"/>
                </a:solidFill>
                <a:latin typeface="+mn-lt"/>
              </a:rPr>
              <a:t>RARE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235467" y="1249251"/>
            <a:ext cx="11566525" cy="5285479"/>
          </a:xfrm>
        </p:spPr>
        <p:txBody>
          <a:bodyPr>
            <a:normAutofit fontScale="85000" lnSpcReduction="20000"/>
          </a:bodyPr>
          <a:lstStyle/>
          <a:p>
            <a:pPr algn="l">
              <a:buFont typeface="Arial" panose="020B0604020202020204" pitchFamily="34" charset="0"/>
              <a:buChar char="•"/>
            </a:pPr>
            <a:endParaRPr lang="en-GB" sz="1000" b="1" i="0" dirty="0">
              <a:effectLst/>
            </a:endParaRPr>
          </a:p>
          <a:p>
            <a:pPr marL="0" indent="0">
              <a:buNone/>
            </a:pPr>
            <a:r>
              <a:rPr lang="en-GB" sz="3300" b="1" dirty="0"/>
              <a:t>Do you control scarce resources or capabilities?</a:t>
            </a:r>
          </a:p>
          <a:p>
            <a:pPr marL="0" indent="0">
              <a:buNone/>
            </a:pPr>
            <a:r>
              <a:rPr lang="en-GB" sz="3300" b="1" dirty="0"/>
              <a:t>Do you own something that’s hard to find yet in demand?</a:t>
            </a:r>
          </a:p>
          <a:p>
            <a:pPr marL="0" indent="0">
              <a:buNone/>
            </a:pPr>
            <a:endParaRPr lang="en-GB" dirty="0"/>
          </a:p>
          <a:p>
            <a:r>
              <a:rPr lang="en-GB" dirty="0"/>
              <a:t>R</a:t>
            </a:r>
            <a:r>
              <a:rPr lang="en-GB" b="0" i="0" dirty="0">
                <a:effectLst/>
              </a:rPr>
              <a:t>esources that can only be acquired by one or few companies are considered to be rare. </a:t>
            </a:r>
          </a:p>
          <a:p>
            <a:pPr marL="0" indent="0">
              <a:buNone/>
            </a:pPr>
            <a:endParaRPr lang="en-GB" sz="1200" b="0" i="0" dirty="0">
              <a:effectLst/>
            </a:endParaRPr>
          </a:p>
          <a:p>
            <a:r>
              <a:rPr lang="en-GB" b="0" i="0" dirty="0">
                <a:effectLst/>
              </a:rPr>
              <a:t>If a valuable resource is possessed by many organisations in an industry, each has a capability to exploit the resource in the same way, thus implementing a common strategy that gives non of the players a competitive advantage. </a:t>
            </a:r>
            <a:r>
              <a:rPr lang="en-GB" dirty="0"/>
              <a:t>This</a:t>
            </a:r>
            <a:r>
              <a:rPr lang="en-GB" b="0" i="0" dirty="0">
                <a:effectLst/>
              </a:rPr>
              <a:t> is competitive parity or competitive equality.</a:t>
            </a:r>
          </a:p>
          <a:p>
            <a:pPr marL="0" indent="0" algn="l">
              <a:buNone/>
            </a:pPr>
            <a:endParaRPr lang="en-GB" sz="1200" b="0" i="0" dirty="0">
              <a:effectLst/>
            </a:endParaRPr>
          </a:p>
          <a:p>
            <a:pPr marL="742950" lvl="1" indent="-285750" algn="l">
              <a:buFont typeface="Arial" panose="020B0604020202020204" pitchFamily="34" charset="0"/>
              <a:buChar char="•"/>
            </a:pPr>
            <a:r>
              <a:rPr lang="en-GB" b="1" i="0" dirty="0">
                <a:effectLst/>
              </a:rPr>
              <a:t>No:</a:t>
            </a:r>
            <a:r>
              <a:rPr lang="en-GB" b="0" i="0" dirty="0">
                <a:effectLst/>
              </a:rPr>
              <a:t> You have value but lack rarity, putting your company in a position of </a:t>
            </a:r>
            <a:r>
              <a:rPr lang="en-GB" b="1" i="0" dirty="0">
                <a:effectLst/>
              </a:rPr>
              <a:t>competitive parity. </a:t>
            </a:r>
            <a:r>
              <a:rPr lang="en-GB" b="0" i="0" dirty="0">
                <a:effectLst/>
              </a:rPr>
              <a:t>Your resources are valuable but common, which makes competing in the marketplace more challenging (but not impossible). It’s recommended to go back one step and reassess.</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a:t>
            </a:r>
            <a:r>
              <a:rPr lang="en-GB" b="0" i="0" dirty="0">
                <a:effectLst/>
              </a:rPr>
              <a:t> </a:t>
            </a:r>
            <a:r>
              <a:rPr lang="en-GB" dirty="0"/>
              <a:t> If</a:t>
            </a:r>
            <a:r>
              <a:rPr lang="en-GB" b="0" i="0" dirty="0">
                <a:effectLst/>
              </a:rPr>
              <a:t> a company has a large amount of resources that are valuable and rare, it is likely to have at least temporary competitive advantage imitability.</a:t>
            </a:r>
          </a:p>
          <a:p>
            <a:pPr marL="742950" lvl="1" indent="-285750" algn="l">
              <a:buFont typeface="Arial" panose="020B0604020202020204" pitchFamily="34" charset="0"/>
              <a:buChar char="•"/>
            </a:pPr>
            <a:endParaRPr lang="en-GB" dirty="0"/>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1791218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a:t>
            </a:r>
            <a:r>
              <a:rPr lang="en-GB" b="1" u="sng" dirty="0">
                <a:solidFill>
                  <a:srgbClr val="FF0000"/>
                </a:solidFill>
                <a:latin typeface="+mn-lt"/>
              </a:rPr>
              <a:t>INIMITABLE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lnSpcReduction="10000"/>
          </a:bodyPr>
          <a:lstStyle/>
          <a:p>
            <a:pPr marL="0" indent="0" algn="l">
              <a:buNone/>
            </a:pPr>
            <a:r>
              <a:rPr lang="en-GB" b="1" i="0" dirty="0">
                <a:effectLst/>
              </a:rPr>
              <a:t>Is it expensive to duplicate your organisation’s resource or capability? </a:t>
            </a:r>
          </a:p>
          <a:p>
            <a:pPr marL="0" indent="0" algn="l">
              <a:buNone/>
            </a:pPr>
            <a:r>
              <a:rPr lang="en-GB" b="1" i="0" dirty="0">
                <a:effectLst/>
              </a:rPr>
              <a:t>Is it difficult to find an equivalent substitute to compete with your offerings?</a:t>
            </a:r>
          </a:p>
          <a:p>
            <a:pPr algn="l">
              <a:buFont typeface="Arial" panose="020B0604020202020204" pitchFamily="34" charset="0"/>
              <a:buChar char="•"/>
            </a:pPr>
            <a:endParaRPr lang="en-GB" sz="1200" b="0" i="0" dirty="0">
              <a:effectLst/>
            </a:endParaRPr>
          </a:p>
          <a:p>
            <a:r>
              <a:rPr lang="en-GB" b="1" dirty="0">
                <a:solidFill>
                  <a:srgbClr val="FF0000"/>
                </a:solidFill>
              </a:rPr>
              <a:t>V</a:t>
            </a:r>
            <a:r>
              <a:rPr lang="en-GB" b="1" i="0" dirty="0">
                <a:solidFill>
                  <a:srgbClr val="FF0000"/>
                </a:solidFill>
                <a:effectLst/>
              </a:rPr>
              <a:t>aluable</a:t>
            </a:r>
            <a:r>
              <a:rPr lang="en-GB" i="0" dirty="0">
                <a:effectLst/>
              </a:rPr>
              <a:t> and </a:t>
            </a:r>
            <a:r>
              <a:rPr lang="en-GB" b="1" i="0" dirty="0">
                <a:solidFill>
                  <a:srgbClr val="FF0000"/>
                </a:solidFill>
                <a:effectLst/>
              </a:rPr>
              <a:t>rare</a:t>
            </a:r>
            <a:r>
              <a:rPr lang="en-GB" i="0" dirty="0">
                <a:effectLst/>
              </a:rPr>
              <a:t> resources help companies follow strategies that other firms can’t as the other firms lack the relevant resources, but it is no guarantee for long-term competitive advantage. </a:t>
            </a:r>
          </a:p>
          <a:p>
            <a:endParaRPr lang="en-GB" sz="1200" i="0" dirty="0">
              <a:effectLst/>
            </a:endParaRPr>
          </a:p>
          <a:p>
            <a:r>
              <a:rPr lang="en-GB" i="0" dirty="0">
                <a:effectLst/>
              </a:rPr>
              <a:t>It may give a </a:t>
            </a:r>
            <a:r>
              <a:rPr lang="en-GB" b="1" i="0" dirty="0">
                <a:solidFill>
                  <a:srgbClr val="FF0000"/>
                </a:solidFill>
                <a:effectLst/>
              </a:rPr>
              <a:t>first-mover advantage </a:t>
            </a:r>
            <a:r>
              <a:rPr lang="en-GB" i="0" dirty="0">
                <a:effectLst/>
              </a:rPr>
              <a:t>but competitors will probably try to imitate these resources. </a:t>
            </a:r>
          </a:p>
          <a:p>
            <a:endParaRPr lang="en-GB" sz="1200" i="0" dirty="0">
              <a:effectLst/>
            </a:endParaRPr>
          </a:p>
          <a:p>
            <a:r>
              <a:rPr lang="en-GB" i="0" dirty="0">
                <a:effectLst/>
              </a:rPr>
              <a:t>Another criteria that resources should meet is therefore that they should be </a:t>
            </a:r>
            <a:r>
              <a:rPr lang="en-GB" b="1" i="0" dirty="0">
                <a:solidFill>
                  <a:srgbClr val="FF0000"/>
                </a:solidFill>
                <a:effectLst/>
              </a:rPr>
              <a:t>hard and costly to imitate or substitute</a:t>
            </a:r>
          </a:p>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501040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561975" y="365125"/>
            <a:ext cx="10791825" cy="815975"/>
          </a:xfrm>
        </p:spPr>
        <p:txBody>
          <a:bodyPr/>
          <a:lstStyle/>
          <a:p>
            <a:r>
              <a:rPr lang="en-GB" b="1" u="sng" dirty="0">
                <a:latin typeface="+mn-lt"/>
              </a:rPr>
              <a:t>Applying VRIO - </a:t>
            </a:r>
            <a:r>
              <a:rPr lang="en-GB" b="1" u="sng" dirty="0">
                <a:solidFill>
                  <a:srgbClr val="FF0000"/>
                </a:solidFill>
                <a:latin typeface="+mn-lt"/>
              </a:rPr>
              <a:t>INIMITABLE</a:t>
            </a:r>
            <a:endParaRPr lang="en-GB" b="1" dirty="0">
              <a:solidFill>
                <a:srgbClr val="FF0000"/>
              </a:solidFill>
              <a:latin typeface="+mn-lt"/>
            </a:endParaRPr>
          </a:p>
        </p:txBody>
      </p: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561975" y="1381125"/>
            <a:ext cx="10791825" cy="5111750"/>
          </a:xfrm>
        </p:spPr>
        <p:txBody>
          <a:bodyPr>
            <a:normAutofit fontScale="85000" lnSpcReduction="20000"/>
          </a:bodyPr>
          <a:lstStyle/>
          <a:p>
            <a:pPr marL="0" indent="0">
              <a:buNone/>
            </a:pPr>
            <a:r>
              <a:rPr lang="en-GB" i="0" dirty="0">
                <a:effectLst/>
              </a:rPr>
              <a:t>Resources can be imperfectly imitable due to a combination of three reasons:</a:t>
            </a:r>
          </a:p>
          <a:p>
            <a:pPr marL="0" indent="0">
              <a:buNone/>
            </a:pPr>
            <a:endParaRPr lang="en-GB" sz="1300" i="0" dirty="0">
              <a:effectLst/>
            </a:endParaRPr>
          </a:p>
          <a:p>
            <a:pPr algn="just" fontAlgn="base">
              <a:buFont typeface="Arial" panose="020B0604020202020204" pitchFamily="34" charset="0"/>
              <a:buChar char="•"/>
            </a:pPr>
            <a:r>
              <a:rPr lang="en-GB" b="1" i="0" dirty="0">
                <a:effectLst/>
              </a:rPr>
              <a:t>Unique historical conditions</a:t>
            </a:r>
            <a:r>
              <a:rPr lang="en-GB" i="0" dirty="0">
                <a:effectLst/>
              </a:rPr>
              <a:t>: past choices can influence the current and future options. Similarly, a company that has located its facilities on what turns out to be a much more valuable location than initially anticipated, has an imperfectly imitable physical resource.</a:t>
            </a:r>
          </a:p>
          <a:p>
            <a:pPr algn="just" fontAlgn="base">
              <a:buFont typeface="Arial" panose="020B0604020202020204" pitchFamily="34" charset="0"/>
              <a:buChar char="•"/>
            </a:pPr>
            <a:endParaRPr lang="en-GB" sz="1300" i="0" dirty="0">
              <a:effectLst/>
            </a:endParaRPr>
          </a:p>
          <a:p>
            <a:pPr algn="just" fontAlgn="base">
              <a:buFont typeface="Arial" panose="020B0604020202020204" pitchFamily="34" charset="0"/>
              <a:buChar char="•"/>
            </a:pPr>
            <a:r>
              <a:rPr lang="en-GB" i="0" dirty="0">
                <a:effectLst/>
              </a:rPr>
              <a:t>Causal ambiguity: causal ambiguity exists when the link between the resources controlled by a company and its sustainable competitive advantage is not fully understood. Competitors won’t be able to duplicate the focal company, since they simply don’t know which resources they should imitate.</a:t>
            </a:r>
          </a:p>
          <a:p>
            <a:pPr algn="just" fontAlgn="base">
              <a:buFont typeface="Arial" panose="020B0604020202020204" pitchFamily="34" charset="0"/>
              <a:buChar char="•"/>
            </a:pPr>
            <a:endParaRPr lang="en-GB" sz="1400" i="0" dirty="0">
              <a:effectLst/>
            </a:endParaRPr>
          </a:p>
          <a:p>
            <a:pPr algn="just" fontAlgn="base">
              <a:buFont typeface="Arial" panose="020B0604020202020204" pitchFamily="34" charset="0"/>
              <a:buChar char="•"/>
            </a:pPr>
            <a:r>
              <a:rPr lang="en-GB" i="0" dirty="0">
                <a:effectLst/>
              </a:rPr>
              <a:t>Social complexity: when the most important resource of a company relies on the strength of its social network, interpersonal relations, a company’s culture and its reputation among both suppliers and customers, the resource can be considered highly inimitable. It is very hard for competitors to build an identical social network, since it is dependent on so many different factors that are linked together in a complex social structure.</a:t>
            </a:r>
          </a:p>
          <a:p>
            <a:pPr marL="514350" indent="-514350">
              <a:buFont typeface="+mj-lt"/>
              <a:buAutoNum type="arabicPeriod"/>
            </a:pPr>
            <a:endParaRPr lang="en-GB" dirty="0"/>
          </a:p>
        </p:txBody>
      </p:sp>
    </p:spTree>
    <p:extLst>
      <p:ext uri="{BB962C8B-B14F-4D97-AF65-F5344CB8AC3E}">
        <p14:creationId xmlns:p14="http://schemas.microsoft.com/office/powerpoint/2010/main" val="83699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a:t>
            </a:r>
            <a:r>
              <a:rPr lang="en-GB" b="1" u="sng" dirty="0">
                <a:solidFill>
                  <a:srgbClr val="FF0000"/>
                </a:solidFill>
                <a:latin typeface="+mn-lt"/>
              </a:rPr>
              <a:t>INIMITABLE</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a:bodyPr>
          <a:lstStyle/>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r>
              <a:rPr lang="en-GB" sz="2800" b="1" i="0" dirty="0">
                <a:effectLst/>
              </a:rPr>
              <a:t>No:</a:t>
            </a:r>
            <a:r>
              <a:rPr lang="en-GB" sz="2800" b="0" i="0" dirty="0">
                <a:effectLst/>
              </a:rPr>
              <a:t> If your resource has value and rarity, but is affordable or easy to copy, you have a </a:t>
            </a:r>
            <a:r>
              <a:rPr lang="en-GB" sz="2800" b="1" i="0" dirty="0">
                <a:effectLst/>
              </a:rPr>
              <a:t>temporary competitive advantage. </a:t>
            </a:r>
            <a:r>
              <a:rPr lang="en-GB" sz="2800" b="0" i="0" dirty="0">
                <a:effectLst/>
              </a:rPr>
              <a:t>It will require considerable effort to stay ahead of competitors and differentiate your services—go back one step and reassess.</a:t>
            </a:r>
          </a:p>
          <a:p>
            <a:pPr marL="742950" lvl="1" indent="-285750" algn="l">
              <a:buFont typeface="Arial" panose="020B0604020202020204" pitchFamily="34" charset="0"/>
              <a:buChar char="•"/>
            </a:pPr>
            <a:endParaRPr lang="en-GB" sz="2800" b="0" i="0" dirty="0">
              <a:effectLst/>
            </a:endParaRPr>
          </a:p>
          <a:p>
            <a:pPr marL="742950" lvl="1" indent="-285750" algn="l">
              <a:buFont typeface="Arial" panose="020B0604020202020204" pitchFamily="34" charset="0"/>
              <a:buChar char="•"/>
            </a:pPr>
            <a:r>
              <a:rPr lang="en-GB" sz="2800" b="1" i="0" dirty="0">
                <a:effectLst/>
              </a:rPr>
              <a:t>Yes: </a:t>
            </a:r>
            <a:r>
              <a:rPr lang="en-GB" sz="2800" b="0" i="0" dirty="0">
                <a:effectLst/>
              </a:rPr>
              <a:t>You offer something that’s valuable, rare, and hard to imitate—now the focus is on your organisation.</a:t>
            </a:r>
          </a:p>
          <a:p>
            <a:pPr marL="742950" lvl="1" indent="-285750" algn="l">
              <a:buFont typeface="Arial" panose="020B0604020202020204" pitchFamily="34" charset="0"/>
              <a:buChar char="•"/>
            </a:pPr>
            <a:endParaRPr lang="en-GB" dirty="0"/>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792784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A95E-8C75-DB51-3A42-D926BB4045DA}"/>
              </a:ext>
            </a:extLst>
          </p:cNvPr>
          <p:cNvSpPr>
            <a:spLocks noGrp="1"/>
          </p:cNvSpPr>
          <p:nvPr>
            <p:ph type="title"/>
          </p:nvPr>
        </p:nvSpPr>
        <p:spPr>
          <a:xfrm>
            <a:off x="561975" y="365126"/>
            <a:ext cx="11153775" cy="730249"/>
          </a:xfrm>
        </p:spPr>
        <p:txBody>
          <a:bodyPr/>
          <a:lstStyle/>
          <a:p>
            <a:r>
              <a:rPr lang="en-GB" b="1" u="sng" dirty="0">
                <a:latin typeface="+mn-lt"/>
              </a:rPr>
              <a:t>Applying VRIO - </a:t>
            </a:r>
            <a:r>
              <a:rPr lang="en-GB" b="1" u="sng" dirty="0">
                <a:solidFill>
                  <a:srgbClr val="FF0000"/>
                </a:solidFill>
                <a:latin typeface="+mn-lt"/>
              </a:rPr>
              <a:t>ORGANISATION</a:t>
            </a:r>
          </a:p>
        </p:txBody>
      </p:sp>
      <p:sp>
        <p:nvSpPr>
          <p:cNvPr id="3" name="Content Placeholder 2">
            <a:extLst>
              <a:ext uri="{FF2B5EF4-FFF2-40B4-BE49-F238E27FC236}">
                <a16:creationId xmlns:a16="http://schemas.microsoft.com/office/drawing/2014/main" id="{2902A066-7C7A-1683-90ED-3F19E53D9EAF}"/>
              </a:ext>
            </a:extLst>
          </p:cNvPr>
          <p:cNvSpPr>
            <a:spLocks noGrp="1"/>
          </p:cNvSpPr>
          <p:nvPr>
            <p:ph idx="1"/>
          </p:nvPr>
        </p:nvSpPr>
        <p:spPr>
          <a:xfrm>
            <a:off x="428625" y="1247775"/>
            <a:ext cx="11391900" cy="5245099"/>
          </a:xfrm>
        </p:spPr>
        <p:txBody>
          <a:bodyPr>
            <a:normAutofit fontScale="92500"/>
          </a:bodyPr>
          <a:lstStyle/>
          <a:p>
            <a:pPr marL="0" indent="0" algn="l">
              <a:buNone/>
            </a:pPr>
            <a:r>
              <a:rPr lang="en-GB" b="1" i="0" dirty="0">
                <a:effectLst/>
              </a:rPr>
              <a:t>Organisation: Does your company have organised management systems, processes, structures, and culture to capitalise on resources and capabilities?</a:t>
            </a:r>
          </a:p>
          <a:p>
            <a:pPr algn="l">
              <a:buFont typeface="Arial" panose="020B0604020202020204" pitchFamily="34" charset="0"/>
              <a:buChar char="•"/>
            </a:pPr>
            <a:endParaRPr lang="en-GB" sz="1200" dirty="0"/>
          </a:p>
          <a:p>
            <a:r>
              <a:rPr lang="en-GB" b="0" i="0" dirty="0">
                <a:effectLst/>
              </a:rPr>
              <a:t>The </a:t>
            </a:r>
            <a:r>
              <a:rPr lang="en-GB" dirty="0"/>
              <a:t>c</a:t>
            </a:r>
            <a:r>
              <a:rPr lang="en-GB" b="0" i="0" dirty="0">
                <a:effectLst/>
              </a:rPr>
              <a:t>ompany needs the </a:t>
            </a:r>
            <a:r>
              <a:rPr lang="en-GB" b="1" i="1" dirty="0">
                <a:effectLst/>
              </a:rPr>
              <a:t>capability</a:t>
            </a:r>
            <a:r>
              <a:rPr lang="en-GB" b="0" i="0" dirty="0">
                <a:effectLst/>
              </a:rPr>
              <a:t> to </a:t>
            </a:r>
            <a:r>
              <a:rPr lang="en-GB" dirty="0"/>
              <a:t>apply, </a:t>
            </a:r>
            <a:r>
              <a:rPr lang="en-GB" b="0" i="0" dirty="0">
                <a:effectLst/>
              </a:rPr>
              <a:t>coordinate and monitor resources effectively. E.g. reporting structure, strategic planning and budgeting systems, control systems etc. </a:t>
            </a:r>
          </a:p>
          <a:p>
            <a:pPr marL="0" indent="0" algn="l">
              <a:buNone/>
            </a:pPr>
            <a:endParaRPr lang="en-GB" sz="1100" b="0" i="0" dirty="0">
              <a:effectLst/>
            </a:endParaRPr>
          </a:p>
          <a:p>
            <a:pPr marL="742950" lvl="1" indent="-285750" algn="l">
              <a:buFont typeface="Arial" panose="020B0604020202020204" pitchFamily="34" charset="0"/>
              <a:buChar char="•"/>
            </a:pPr>
            <a:r>
              <a:rPr lang="en-GB" b="1" i="0" dirty="0">
                <a:effectLst/>
              </a:rPr>
              <a:t>No: </a:t>
            </a:r>
            <a:r>
              <a:rPr lang="en-GB" b="0" i="0" dirty="0">
                <a:effectLst/>
              </a:rPr>
              <a:t>Without the internal organisation and support, it will be difficult to fully realise the potential of your valuable, rare, and costly-to-imitate resources. Your company will have a </a:t>
            </a:r>
            <a:r>
              <a:rPr lang="en-GB" b="1" i="0" dirty="0">
                <a:effectLst/>
              </a:rPr>
              <a:t>unused competitive advantage </a:t>
            </a:r>
            <a:r>
              <a:rPr lang="en-GB" b="0" i="0" dirty="0">
                <a:effectLst/>
              </a:rPr>
              <a:t>and will need to reassess how to attain the needed organization.</a:t>
            </a:r>
          </a:p>
          <a:p>
            <a:pPr marL="742950" lvl="1" indent="-285750" algn="l">
              <a:buFont typeface="Arial" panose="020B0604020202020204" pitchFamily="34" charset="0"/>
              <a:buChar char="•"/>
            </a:pPr>
            <a:endParaRPr lang="en-GB" b="0" i="0" dirty="0">
              <a:effectLst/>
            </a:endParaRPr>
          </a:p>
          <a:p>
            <a:pPr marL="742950" lvl="1" indent="-285750" algn="l">
              <a:buFont typeface="Arial" panose="020B0604020202020204" pitchFamily="34" charset="0"/>
              <a:buChar char="•"/>
            </a:pPr>
            <a:r>
              <a:rPr lang="en-GB" b="1" i="0" dirty="0">
                <a:effectLst/>
              </a:rPr>
              <a:t>Yes: </a:t>
            </a:r>
            <a:r>
              <a:rPr lang="en-GB" b="0" i="0" dirty="0">
                <a:effectLst/>
              </a:rPr>
              <a:t>Your company has achieved the ultimate goal of </a:t>
            </a:r>
            <a:r>
              <a:rPr lang="en-GB" b="1" i="0" dirty="0">
                <a:effectLst/>
              </a:rPr>
              <a:t>sustained competitive advantage</a:t>
            </a:r>
            <a:r>
              <a:rPr lang="en-GB" b="0" i="0" dirty="0">
                <a:effectLst/>
              </a:rPr>
              <a:t> when it has successfully identified all four components of the VRIO framework.</a:t>
            </a:r>
          </a:p>
          <a:p>
            <a:pPr algn="l">
              <a:buFont typeface="Arial" panose="020B0604020202020204" pitchFamily="34" charset="0"/>
              <a:buChar char="•"/>
            </a:pPr>
            <a:endParaRPr lang="en-GB" sz="1200" b="0" i="0" dirty="0">
              <a:effectLst/>
            </a:endParaRPr>
          </a:p>
          <a:p>
            <a:pPr marL="742950" lvl="1" indent="-285750" algn="l">
              <a:buFont typeface="Arial" panose="020B0604020202020204" pitchFamily="34" charset="0"/>
              <a:buChar char="•"/>
            </a:pPr>
            <a:endParaRPr lang="en-GB" b="0" i="0" dirty="0">
              <a:effectLst/>
              <a:latin typeface="Khula"/>
            </a:endParaRPr>
          </a:p>
          <a:p>
            <a:endParaRPr lang="en-GB" dirty="0"/>
          </a:p>
        </p:txBody>
      </p:sp>
    </p:spTree>
    <p:extLst>
      <p:ext uri="{BB962C8B-B14F-4D97-AF65-F5344CB8AC3E}">
        <p14:creationId xmlns:p14="http://schemas.microsoft.com/office/powerpoint/2010/main" val="2543539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561975" y="365125"/>
            <a:ext cx="10791825" cy="815975"/>
          </a:xfrm>
        </p:spPr>
        <p:txBody>
          <a:bodyPr/>
          <a:lstStyle/>
          <a:p>
            <a:endParaRPr lang="en-GB" dirty="0"/>
          </a:p>
        </p:txBody>
      </p:sp>
      <p:pic>
        <p:nvPicPr>
          <p:cNvPr id="4098" name="Picture 2" descr="VRIO Framework">
            <a:extLst>
              <a:ext uri="{FF2B5EF4-FFF2-40B4-BE49-F238E27FC236}">
                <a16:creationId xmlns:a16="http://schemas.microsoft.com/office/drawing/2014/main" id="{4791B792-71FB-6F36-B289-E479237A00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833" y="-16298"/>
            <a:ext cx="12188107" cy="6807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911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C427552-7B2A-5D20-5BAD-6D0C3476F1E2}"/>
              </a:ext>
            </a:extLst>
          </p:cNvPr>
          <p:cNvSpPr>
            <a:spLocks noGrp="1"/>
          </p:cNvSpPr>
          <p:nvPr>
            <p:ph type="title"/>
          </p:nvPr>
        </p:nvSpPr>
        <p:spPr>
          <a:xfrm>
            <a:off x="1014141" y="1450655"/>
            <a:ext cx="3932030" cy="3956690"/>
          </a:xfrm>
        </p:spPr>
        <p:txBody>
          <a:bodyPr anchor="ctr">
            <a:normAutofit/>
          </a:bodyPr>
          <a:lstStyle/>
          <a:p>
            <a:r>
              <a:rPr lang="en-GB" sz="6200" b="1" dirty="0">
                <a:solidFill>
                  <a:schemeClr val="bg1"/>
                </a:solidFill>
              </a:rPr>
              <a:t>Applying VRIO</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234015-1FCE-B58E-F0FA-9F3D57FE4CA0}"/>
              </a:ext>
            </a:extLst>
          </p:cNvPr>
          <p:cNvSpPr>
            <a:spLocks noGrp="1"/>
          </p:cNvSpPr>
          <p:nvPr>
            <p:ph idx="1"/>
          </p:nvPr>
        </p:nvSpPr>
        <p:spPr>
          <a:xfrm>
            <a:off x="5473521" y="1108061"/>
            <a:ext cx="6035307" cy="4571972"/>
          </a:xfrm>
        </p:spPr>
        <p:txBody>
          <a:bodyPr anchor="ctr">
            <a:normAutofit/>
          </a:bodyPr>
          <a:lstStyle/>
          <a:p>
            <a:r>
              <a:rPr lang="en-GB" sz="3200" b="0" i="0" dirty="0">
                <a:solidFill>
                  <a:schemeClr val="bg1"/>
                </a:solidFill>
                <a:effectLst/>
                <a:latin typeface="Open Sans" panose="020B0606030504020204" pitchFamily="34" charset="0"/>
              </a:rPr>
              <a:t>When all four components of VRIO are successfully achieved, a company is safe to assume it has </a:t>
            </a:r>
            <a:r>
              <a:rPr lang="en-GB" sz="3200" b="1" i="0" dirty="0">
                <a:solidFill>
                  <a:schemeClr val="bg1"/>
                </a:solidFill>
                <a:effectLst/>
                <a:latin typeface="Open Sans" panose="020B0606030504020204" pitchFamily="34" charset="0"/>
              </a:rPr>
              <a:t>a </a:t>
            </a:r>
            <a:r>
              <a:rPr lang="en-GB" sz="3200" b="1" i="1" dirty="0">
                <a:solidFill>
                  <a:schemeClr val="bg1"/>
                </a:solidFill>
                <a:effectLst/>
                <a:latin typeface="inherit"/>
              </a:rPr>
              <a:t>distinctive competence</a:t>
            </a:r>
            <a:r>
              <a:rPr lang="en-GB" sz="3200" b="0" i="0" dirty="0">
                <a:solidFill>
                  <a:schemeClr val="bg1"/>
                </a:solidFill>
                <a:effectLst/>
                <a:latin typeface="Open Sans" panose="020B0606030504020204" pitchFamily="34" charset="0"/>
              </a:rPr>
              <a:t> that can be used as source of </a:t>
            </a:r>
            <a:r>
              <a:rPr lang="en-GB" sz="3600" b="1" i="0" dirty="0">
                <a:solidFill>
                  <a:schemeClr val="bg1"/>
                </a:solidFill>
                <a:effectLst/>
                <a:latin typeface="Open Sans" panose="020B0606030504020204" pitchFamily="34" charset="0"/>
              </a:rPr>
              <a:t>sustainable competitive advantage.</a:t>
            </a:r>
            <a:endParaRPr lang="en-GB" sz="3600" b="1" dirty="0">
              <a:solidFill>
                <a:schemeClr val="bg1"/>
              </a:solidFill>
            </a:endParaRPr>
          </a:p>
        </p:txBody>
      </p:sp>
    </p:spTree>
    <p:extLst>
      <p:ext uri="{BB962C8B-B14F-4D97-AF65-F5344CB8AC3E}">
        <p14:creationId xmlns:p14="http://schemas.microsoft.com/office/powerpoint/2010/main" val="2939604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5" name="Rectangle 616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16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9" name="Rectangle 616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17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73" name="Freeform: Shape 617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7C623E8-B02E-32AA-74E9-978EF4A6DA9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Example VRIO Analysis</a:t>
            </a:r>
            <a:br>
              <a:rPr lang="en-US" sz="4000" b="1" kern="1200">
                <a:solidFill>
                  <a:srgbClr val="FFFFFF"/>
                </a:solidFill>
                <a:latin typeface="+mj-lt"/>
                <a:ea typeface="+mj-ea"/>
                <a:cs typeface="+mj-cs"/>
              </a:rPr>
            </a:br>
            <a:br>
              <a:rPr lang="en-US" sz="4000" b="1" kern="1200">
                <a:solidFill>
                  <a:srgbClr val="FFFFFF"/>
                </a:solidFill>
                <a:latin typeface="+mj-lt"/>
                <a:ea typeface="+mj-ea"/>
                <a:cs typeface="+mj-cs"/>
              </a:rPr>
            </a:br>
            <a:r>
              <a:rPr lang="en-US" sz="4000" b="1" kern="1200">
                <a:solidFill>
                  <a:srgbClr val="FFFFFF"/>
                </a:solidFill>
                <a:latin typeface="+mj-lt"/>
                <a:ea typeface="+mj-ea"/>
                <a:cs typeface="+mj-cs"/>
              </a:rPr>
              <a:t>TESLA</a:t>
            </a:r>
          </a:p>
        </p:txBody>
      </p:sp>
      <p:pic>
        <p:nvPicPr>
          <p:cNvPr id="2050" name="Picture 2" descr="Meaning of the Tesla Logo ...">
            <a:extLst>
              <a:ext uri="{FF2B5EF4-FFF2-40B4-BE49-F238E27FC236}">
                <a16:creationId xmlns:a16="http://schemas.microsoft.com/office/drawing/2014/main" id="{9487C4AD-48F2-FC55-83A9-8D74EB3CE4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2428" y="848376"/>
            <a:ext cx="7225748" cy="51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017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BE3FD-BE65-858B-801C-D795FF4E285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VRIO Analysis of TESLA</a:t>
            </a:r>
          </a:p>
        </p:txBody>
      </p:sp>
      <p:pic>
        <p:nvPicPr>
          <p:cNvPr id="1026" name="Picture 2" descr="No alt text provided for this image">
            <a:extLst>
              <a:ext uri="{FF2B5EF4-FFF2-40B4-BE49-F238E27FC236}">
                <a16:creationId xmlns:a16="http://schemas.microsoft.com/office/drawing/2014/main" id="{BCC1B628-9994-25BA-9448-54EDB0AEF9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1936677"/>
            <a:ext cx="10905066" cy="3871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9630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640080" y="325369"/>
            <a:ext cx="4368602" cy="1956841"/>
          </a:xfrm>
        </p:spPr>
        <p:txBody>
          <a:bodyPr anchor="b">
            <a:normAutofit/>
          </a:bodyPr>
          <a:lstStyle/>
          <a:p>
            <a:r>
              <a:rPr lang="en-GB" sz="5400" b="1">
                <a:latin typeface="+mn-lt"/>
              </a:rPr>
              <a:t>Class Exercise</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640080" y="2872899"/>
            <a:ext cx="4243589" cy="3320668"/>
          </a:xfrm>
        </p:spPr>
        <p:txBody>
          <a:bodyPr>
            <a:normAutofit/>
          </a:bodyPr>
          <a:lstStyle/>
          <a:p>
            <a:r>
              <a:rPr lang="en-GB" sz="2200"/>
              <a:t>Using your example organisation</a:t>
            </a:r>
          </a:p>
          <a:p>
            <a:endParaRPr lang="en-GB" sz="2200"/>
          </a:p>
          <a:p>
            <a:r>
              <a:rPr lang="en-GB" sz="2200"/>
              <a:t>Identify key resources</a:t>
            </a:r>
          </a:p>
          <a:p>
            <a:endParaRPr lang="en-GB" sz="2200"/>
          </a:p>
          <a:p>
            <a:r>
              <a:rPr lang="en-GB" sz="2200"/>
              <a:t>Perform a  VRIO Analysis</a:t>
            </a:r>
          </a:p>
          <a:p>
            <a:endParaRPr lang="en-GB" sz="2200"/>
          </a:p>
          <a:p>
            <a:r>
              <a:rPr lang="en-GB" sz="2200"/>
              <a:t>Identify the competitive position for each resource</a:t>
            </a:r>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16744" r="80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31924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b="1">
                <a:solidFill>
                  <a:schemeClr val="bg1"/>
                </a:solidFill>
              </a:rPr>
              <a:t>Benefits and Drawbacks of VRIO</a:t>
            </a:r>
          </a:p>
        </p:txBody>
      </p:sp>
      <p:pic>
        <p:nvPicPr>
          <p:cNvPr id="30" name="Picture 4" descr="Outdoor warehouse">
            <a:extLst>
              <a:ext uri="{FF2B5EF4-FFF2-40B4-BE49-F238E27FC236}">
                <a16:creationId xmlns:a16="http://schemas.microsoft.com/office/drawing/2014/main" id="{D642F3CC-8DCA-F455-D21C-EBCDD3040606}"/>
              </a:ext>
            </a:extLst>
          </p:cNvPr>
          <p:cNvPicPr>
            <a:picLocks noChangeAspect="1"/>
          </p:cNvPicPr>
          <p:nvPr/>
        </p:nvPicPr>
        <p:blipFill rotWithShape="1">
          <a:blip r:embed="rId2"/>
          <a:srcRect l="7882" r="19027"/>
          <a:stretch/>
        </p:blipFill>
        <p:spPr>
          <a:xfrm>
            <a:off x="4654297" y="10"/>
            <a:ext cx="7537704" cy="6857990"/>
          </a:xfrm>
          <a:prstGeom prst="rect">
            <a:avLst/>
          </a:prstGeom>
        </p:spPr>
      </p:pic>
    </p:spTree>
    <p:extLst>
      <p:ext uri="{BB962C8B-B14F-4D97-AF65-F5344CB8AC3E}">
        <p14:creationId xmlns:p14="http://schemas.microsoft.com/office/powerpoint/2010/main" val="1353761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Benefits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533524"/>
            <a:ext cx="11287125" cy="4791075"/>
          </a:xfrm>
        </p:spPr>
        <p:txBody>
          <a:bodyPr/>
          <a:lstStyle/>
          <a:p>
            <a:pPr marL="0" indent="0" algn="l">
              <a:buNone/>
            </a:pPr>
            <a:r>
              <a:rPr lang="en-GB" b="0" i="0" dirty="0">
                <a:effectLst/>
              </a:rPr>
              <a:t>Few organizations take the time to delve into their core competencies to determine what makes them unique. </a:t>
            </a:r>
            <a:r>
              <a:rPr lang="en-GB" dirty="0"/>
              <a:t>VRIO Analysis is a</a:t>
            </a:r>
            <a:r>
              <a:rPr lang="en-GB" b="0" i="0" dirty="0">
                <a:effectLst/>
              </a:rPr>
              <a:t> worthwhile exercise because:</a:t>
            </a:r>
          </a:p>
          <a:p>
            <a:pPr algn="l">
              <a:buFont typeface="Arial" panose="020B0604020202020204" pitchFamily="34" charset="0"/>
              <a:buChar char="•"/>
            </a:pPr>
            <a:r>
              <a:rPr lang="en-GB" b="0" i="0" dirty="0">
                <a:effectLst/>
              </a:rPr>
              <a:t>It allows you to take advantage of previously unrecognised competitive advantages.</a:t>
            </a:r>
          </a:p>
          <a:p>
            <a:pPr algn="l">
              <a:buFont typeface="Arial" panose="020B0604020202020204" pitchFamily="34" charset="0"/>
              <a:buChar char="•"/>
            </a:pPr>
            <a:endParaRPr lang="en-GB" sz="1000" b="0" i="0" dirty="0">
              <a:effectLst/>
            </a:endParaRPr>
          </a:p>
          <a:p>
            <a:pPr algn="l">
              <a:buFont typeface="Arial" panose="020B0604020202020204" pitchFamily="34" charset="0"/>
              <a:buChar char="•"/>
            </a:pPr>
            <a:r>
              <a:rPr lang="en-GB" b="0" i="0" dirty="0">
                <a:effectLst/>
              </a:rPr>
              <a:t>It can help set the course for future plans and help you better allocate business resources.</a:t>
            </a:r>
          </a:p>
          <a:p>
            <a:pPr algn="l">
              <a:buFont typeface="Arial" panose="020B0604020202020204" pitchFamily="34" charset="0"/>
              <a:buChar char="•"/>
            </a:pPr>
            <a:endParaRPr lang="en-GB" sz="1000" b="0" i="0" dirty="0">
              <a:effectLst/>
            </a:endParaRPr>
          </a:p>
          <a:p>
            <a:pPr algn="l">
              <a:buFont typeface="Arial" panose="020B0604020202020204" pitchFamily="34" charset="0"/>
              <a:buChar char="•"/>
            </a:pPr>
            <a:r>
              <a:rPr lang="en-GB" b="0" i="0" dirty="0">
                <a:effectLst/>
              </a:rPr>
              <a:t>It can produce insights that may help identify and evaluate potential opportunities and threats to determine which ones are more important.</a:t>
            </a:r>
          </a:p>
          <a:p>
            <a:endParaRPr lang="en-GB" dirty="0"/>
          </a:p>
        </p:txBody>
      </p:sp>
    </p:spTree>
    <p:extLst>
      <p:ext uri="{BB962C8B-B14F-4D97-AF65-F5344CB8AC3E}">
        <p14:creationId xmlns:p14="http://schemas.microsoft.com/office/powerpoint/2010/main" val="2604053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Limitations of the VRIO Framework</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76249" y="1533524"/>
            <a:ext cx="11287125" cy="4791075"/>
          </a:xfrm>
        </p:spPr>
        <p:txBody>
          <a:bodyPr>
            <a:normAutofit fontScale="92500" lnSpcReduction="10000"/>
          </a:bodyPr>
          <a:lstStyle/>
          <a:p>
            <a:pPr marL="0" indent="0" algn="l">
              <a:buNone/>
            </a:pPr>
            <a:r>
              <a:rPr lang="en-GB" b="0" i="0" dirty="0">
                <a:effectLst/>
              </a:rPr>
              <a:t>While the VRIO framework is useful for understanding your competitive position and providing strategic insights, it also has some limitations:</a:t>
            </a:r>
          </a:p>
          <a:p>
            <a:pPr marL="0" indent="0" algn="l">
              <a:buNone/>
            </a:pPr>
            <a:endParaRPr lang="en-GB" sz="1100" b="0" i="0" dirty="0">
              <a:effectLst/>
            </a:endParaRPr>
          </a:p>
          <a:p>
            <a:pPr algn="l">
              <a:buFont typeface="Arial" panose="020B0604020202020204" pitchFamily="34" charset="0"/>
              <a:buChar char="•"/>
            </a:pPr>
            <a:r>
              <a:rPr lang="en-GB" b="0" i="0" dirty="0">
                <a:effectLst/>
              </a:rPr>
              <a:t>The business environment is constantly changing, making it difficult (but not impossible) to have a sustainable competitive advantage for the long term; three to five years is more realistic.</a:t>
            </a:r>
          </a:p>
          <a:p>
            <a:pPr algn="l">
              <a:buFont typeface="Arial" panose="020B0604020202020204" pitchFamily="34" charset="0"/>
              <a:buChar char="•"/>
            </a:pPr>
            <a:endParaRPr lang="en-GB" sz="1100" b="0" i="0" dirty="0">
              <a:effectLst/>
            </a:endParaRPr>
          </a:p>
          <a:p>
            <a:pPr algn="l">
              <a:buFont typeface="Arial" panose="020B0604020202020204" pitchFamily="34" charset="0"/>
              <a:buChar char="•"/>
            </a:pPr>
            <a:r>
              <a:rPr lang="en-GB" b="0" i="0" dirty="0">
                <a:effectLst/>
              </a:rPr>
              <a:t>New and small businesses may find it more difficult to apply the VRIO framework because they haven’t yet fully developed their resources or capabilities to establish a sustained competitive advantage.</a:t>
            </a:r>
          </a:p>
          <a:p>
            <a:pPr algn="l">
              <a:buFont typeface="Arial" panose="020B0604020202020204" pitchFamily="34" charset="0"/>
              <a:buChar char="•"/>
            </a:pPr>
            <a:endParaRPr lang="en-GB" sz="1100" b="0" i="0" dirty="0">
              <a:effectLst/>
            </a:endParaRPr>
          </a:p>
          <a:p>
            <a:pPr algn="l">
              <a:buFont typeface="Arial" panose="020B0604020202020204" pitchFamily="34" charset="0"/>
              <a:buChar char="•"/>
            </a:pPr>
            <a:r>
              <a:rPr lang="en-GB" b="0" i="0" dirty="0">
                <a:effectLst/>
              </a:rPr>
              <a:t>VRIO is solely an internal analysis, so you will need other frameworks to complete the full environmental audit</a:t>
            </a:r>
          </a:p>
          <a:p>
            <a:endParaRPr lang="en-GB" dirty="0"/>
          </a:p>
        </p:txBody>
      </p:sp>
    </p:spTree>
    <p:extLst>
      <p:ext uri="{BB962C8B-B14F-4D97-AF65-F5344CB8AC3E}">
        <p14:creationId xmlns:p14="http://schemas.microsoft.com/office/powerpoint/2010/main" val="3179737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135F2-5EBD-DD38-D451-E430FC2EEA9E}"/>
              </a:ext>
            </a:extLst>
          </p:cNvPr>
          <p:cNvSpPr>
            <a:spLocks noGrp="1"/>
          </p:cNvSpPr>
          <p:nvPr>
            <p:ph type="title"/>
          </p:nvPr>
        </p:nvSpPr>
        <p:spPr>
          <a:xfrm>
            <a:off x="476249" y="365125"/>
            <a:ext cx="11287125" cy="987425"/>
          </a:xfrm>
        </p:spPr>
        <p:txBody>
          <a:bodyPr>
            <a:normAutofit/>
          </a:bodyPr>
          <a:lstStyle/>
          <a:p>
            <a:r>
              <a:rPr lang="en-GB" b="1" dirty="0">
                <a:latin typeface="+mn-lt"/>
              </a:rPr>
              <a:t>How to use VRIO Insights</a:t>
            </a:r>
          </a:p>
        </p:txBody>
      </p:sp>
      <p:sp>
        <p:nvSpPr>
          <p:cNvPr id="3" name="Content Placeholder 2">
            <a:extLst>
              <a:ext uri="{FF2B5EF4-FFF2-40B4-BE49-F238E27FC236}">
                <a16:creationId xmlns:a16="http://schemas.microsoft.com/office/drawing/2014/main" id="{13AF3BF7-37BE-49A6-1B03-4E026428D37D}"/>
              </a:ext>
            </a:extLst>
          </p:cNvPr>
          <p:cNvSpPr>
            <a:spLocks noGrp="1"/>
          </p:cNvSpPr>
          <p:nvPr>
            <p:ph idx="1"/>
          </p:nvPr>
        </p:nvSpPr>
        <p:spPr>
          <a:xfrm>
            <a:off x="428626" y="1352550"/>
            <a:ext cx="11420473" cy="5248275"/>
          </a:xfrm>
        </p:spPr>
        <p:txBody>
          <a:bodyPr>
            <a:normAutofit fontScale="85000" lnSpcReduction="20000"/>
          </a:bodyPr>
          <a:lstStyle/>
          <a:p>
            <a:r>
              <a:rPr lang="en-GB" b="0" i="0" dirty="0">
                <a:effectLst/>
              </a:rPr>
              <a:t>VRIO analysis </a:t>
            </a:r>
            <a:r>
              <a:rPr lang="en-GB" dirty="0"/>
              <a:t>is performed in the </a:t>
            </a:r>
            <a:r>
              <a:rPr lang="en-GB" b="1" dirty="0"/>
              <a:t>‘Situation Analysis</a:t>
            </a:r>
            <a:r>
              <a:rPr lang="en-GB" dirty="0"/>
              <a:t>’ stage of the Marketing Audit.</a:t>
            </a:r>
            <a:r>
              <a:rPr lang="en-GB" b="0" i="0" dirty="0">
                <a:effectLst/>
              </a:rPr>
              <a:t>, </a:t>
            </a:r>
          </a:p>
          <a:p>
            <a:r>
              <a:rPr lang="en-GB" dirty="0"/>
              <a:t>VRIO </a:t>
            </a:r>
            <a:r>
              <a:rPr lang="en-GB" b="0" i="0" dirty="0">
                <a:effectLst/>
              </a:rPr>
              <a:t>will help inform where your company wants to be in the future. The differentiators and advantages you identify through VRIO will help determine how to approach the marketplace and inform strategic decisions that shape the fate of your company.  </a:t>
            </a:r>
          </a:p>
          <a:p>
            <a:r>
              <a:rPr lang="en-GB" dirty="0"/>
              <a:t>Decide</a:t>
            </a:r>
            <a:r>
              <a:rPr lang="en-GB" b="0" i="0" dirty="0">
                <a:effectLst/>
              </a:rPr>
              <a:t> how you can exploit your VRIO resources to provide the most value to your customers.</a:t>
            </a:r>
          </a:p>
          <a:p>
            <a:pPr algn="l"/>
            <a:r>
              <a:rPr lang="en-GB" b="0" i="0" dirty="0">
                <a:effectLst/>
              </a:rPr>
              <a:t>The VRIO framework can also inform your SWOT analysis. Whatever competitive advantages you uncover should be included in the “Strengths” section of your SWOT analysis. </a:t>
            </a:r>
          </a:p>
          <a:p>
            <a:pPr algn="l"/>
            <a:r>
              <a:rPr lang="en-GB" b="0" i="0" dirty="0">
                <a:effectLst/>
              </a:rPr>
              <a:t>Even some resources that </a:t>
            </a:r>
            <a:r>
              <a:rPr lang="en-GB" b="0" i="1" dirty="0">
                <a:effectLst/>
              </a:rPr>
              <a:t>don’t</a:t>
            </a:r>
            <a:r>
              <a:rPr lang="en-GB" b="0" i="0" dirty="0">
                <a:effectLst/>
              </a:rPr>
              <a:t> pass the full VRIO test may still be considered strengths (for instance, if something is </a:t>
            </a:r>
            <a:r>
              <a:rPr lang="en-GB" b="0" i="1" dirty="0">
                <a:effectLst/>
              </a:rPr>
              <a:t>VRO</a:t>
            </a:r>
            <a:r>
              <a:rPr lang="en-GB" b="0" i="0" dirty="0">
                <a:effectLst/>
              </a:rPr>
              <a:t>—valuable and rare, and your organization can capitalise on it); </a:t>
            </a:r>
          </a:p>
          <a:p>
            <a:pPr algn="l"/>
            <a:r>
              <a:rPr lang="en-GB" dirty="0"/>
              <a:t>D</a:t>
            </a:r>
            <a:r>
              <a:rPr lang="en-GB" b="0" i="0" dirty="0">
                <a:effectLst/>
              </a:rPr>
              <a:t>on’t identify a resource or capability as a sustainable competitive advantage unless it meets </a:t>
            </a:r>
            <a:r>
              <a:rPr lang="en-GB" b="1" i="1" dirty="0">
                <a:effectLst/>
              </a:rPr>
              <a:t>all</a:t>
            </a:r>
            <a:r>
              <a:rPr lang="en-GB" b="1" i="0" dirty="0">
                <a:effectLst/>
              </a:rPr>
              <a:t> </a:t>
            </a:r>
            <a:r>
              <a:rPr lang="en-GB" b="0" i="0" dirty="0">
                <a:effectLst/>
              </a:rPr>
              <a:t>the criteria—that’s where your uniqueness lies. </a:t>
            </a:r>
          </a:p>
          <a:p>
            <a:pPr algn="l"/>
            <a:r>
              <a:rPr lang="en-GB" b="0" i="0" dirty="0">
                <a:effectLst/>
              </a:rPr>
              <a:t>On the </a:t>
            </a:r>
            <a:r>
              <a:rPr lang="en-GB" dirty="0"/>
              <a:t>other hand</a:t>
            </a:r>
            <a:r>
              <a:rPr lang="en-GB" b="0" i="0" dirty="0">
                <a:effectLst/>
              </a:rPr>
              <a:t>, if an existing resource isn’t yet a sustainable competitive advantage and you would like to change that, you could identify it as a “weakness” or an area that needs improvement.</a:t>
            </a:r>
          </a:p>
          <a:p>
            <a:endParaRPr lang="en-GB" dirty="0"/>
          </a:p>
        </p:txBody>
      </p:sp>
    </p:spTree>
    <p:extLst>
      <p:ext uri="{BB962C8B-B14F-4D97-AF65-F5344CB8AC3E}">
        <p14:creationId xmlns:p14="http://schemas.microsoft.com/office/powerpoint/2010/main" val="2946797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5"/>
            <a:ext cx="11088709" cy="1325563"/>
          </a:xfrm>
        </p:spPr>
        <p:txBody>
          <a:bodyPr/>
          <a:lstStyle/>
          <a:p>
            <a:r>
              <a:rPr lang="en-GB" b="1" dirty="0">
                <a:latin typeface="+mn-lt"/>
              </a:rPr>
              <a:t>McKinsey 7S Framework</a:t>
            </a:r>
          </a:p>
        </p:txBody>
      </p:sp>
      <p:sp>
        <p:nvSpPr>
          <p:cNvPr id="3" name="Content Placeholder 2"/>
          <p:cNvSpPr>
            <a:spLocks noGrp="1"/>
          </p:cNvSpPr>
          <p:nvPr>
            <p:ph idx="1"/>
          </p:nvPr>
        </p:nvSpPr>
        <p:spPr>
          <a:xfrm>
            <a:off x="553791" y="1558344"/>
            <a:ext cx="11088709" cy="4881093"/>
          </a:xfrm>
        </p:spPr>
        <p:txBody>
          <a:bodyPr/>
          <a:lstStyle/>
          <a:p>
            <a:r>
              <a:rPr lang="en-GB" dirty="0"/>
              <a:t>Another internal audit tool used to define the strengths and weaknesses of an organisation</a:t>
            </a:r>
          </a:p>
          <a:p>
            <a:endParaRPr lang="en-GB" sz="1000" dirty="0"/>
          </a:p>
          <a:p>
            <a:r>
              <a:rPr lang="en-GB" dirty="0"/>
              <a:t>The McKinsey 7S model evaluates if all parts of the organisation work in harmony and connect to the shared values of the company</a:t>
            </a:r>
          </a:p>
          <a:p>
            <a:endParaRPr lang="en-GB" sz="1000" dirty="0"/>
          </a:p>
          <a:p>
            <a:r>
              <a:rPr lang="en-GB" dirty="0"/>
              <a:t>Used to prepare for future changes</a:t>
            </a:r>
          </a:p>
          <a:p>
            <a:endParaRPr lang="en-GB" sz="1000" dirty="0"/>
          </a:p>
          <a:p>
            <a:r>
              <a:rPr lang="en-GB" dirty="0"/>
              <a:t>Aligns departments and processes within the company</a:t>
            </a:r>
          </a:p>
          <a:p>
            <a:endParaRPr lang="en-GB" dirty="0"/>
          </a:p>
        </p:txBody>
      </p:sp>
    </p:spTree>
    <p:extLst>
      <p:ext uri="{BB962C8B-B14F-4D97-AF65-F5344CB8AC3E}">
        <p14:creationId xmlns:p14="http://schemas.microsoft.com/office/powerpoint/2010/main" val="4172367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McKinsey’s 7S Model</a:t>
            </a:r>
          </a:p>
        </p:txBody>
      </p:sp>
      <p:pic>
        <p:nvPicPr>
          <p:cNvPr id="7174" name="Picture 6" descr="The image shows McKinsey 7s model, where 7 organization elements are interconnected with each othe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1066" y="1429087"/>
            <a:ext cx="10187188" cy="5076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81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125"/>
            <a:ext cx="10877283" cy="845489"/>
          </a:xfrm>
        </p:spPr>
        <p:txBody>
          <a:bodyPr/>
          <a:lstStyle/>
          <a:p>
            <a:r>
              <a:rPr lang="en-GB" b="1" dirty="0">
                <a:latin typeface="+mn-lt"/>
              </a:rPr>
              <a:t>What is The McKinsey 7S Framework?</a:t>
            </a:r>
          </a:p>
        </p:txBody>
      </p:sp>
      <p:sp>
        <p:nvSpPr>
          <p:cNvPr id="3" name="Content Placeholder 2"/>
          <p:cNvSpPr>
            <a:spLocks noGrp="1"/>
          </p:cNvSpPr>
          <p:nvPr>
            <p:ph idx="1"/>
          </p:nvPr>
        </p:nvSpPr>
        <p:spPr>
          <a:xfrm>
            <a:off x="476517" y="1493950"/>
            <a:ext cx="11101589" cy="4881092"/>
          </a:xfrm>
        </p:spPr>
        <p:txBody>
          <a:bodyPr>
            <a:normAutofit/>
          </a:bodyPr>
          <a:lstStyle/>
          <a:p>
            <a:r>
              <a:rPr lang="en-GB" b="1" i="1" dirty="0"/>
              <a:t>McKinsey 7S model</a:t>
            </a:r>
            <a:r>
              <a:rPr lang="en-GB" dirty="0"/>
              <a:t> is a tool that analyses firm’s organisational design by looking at 7 key internal elements: strategy, structure, systems, shared values, style, staff and skills, in order to identify if they are effectively aligned and allow organization to achieve its objectives.</a:t>
            </a:r>
          </a:p>
          <a:p>
            <a:endParaRPr lang="en-GB" dirty="0"/>
          </a:p>
          <a:p>
            <a:r>
              <a:rPr lang="en-GB" dirty="0"/>
              <a:t>The principle of this model is that, an organisation performs well when these 7 elements are aligned and mutually reinforced. Therefore, the model can be used to help identify what needs to be realigned to improve performance.</a:t>
            </a:r>
          </a:p>
          <a:p>
            <a:endParaRPr lang="en-GB" dirty="0"/>
          </a:p>
          <a:p>
            <a:endParaRPr lang="en-GB" sz="1000" dirty="0"/>
          </a:p>
        </p:txBody>
      </p:sp>
    </p:spTree>
    <p:extLst>
      <p:ext uri="{BB962C8B-B14F-4D97-AF65-F5344CB8AC3E}">
        <p14:creationId xmlns:p14="http://schemas.microsoft.com/office/powerpoint/2010/main" val="8532342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639" y="365125"/>
            <a:ext cx="10890161" cy="961399"/>
          </a:xfrm>
        </p:spPr>
        <p:txBody>
          <a:bodyPr/>
          <a:lstStyle/>
          <a:p>
            <a:r>
              <a:rPr lang="en-GB" b="1" dirty="0">
                <a:latin typeface="+mn-lt"/>
              </a:rPr>
              <a:t>What is The McKinsey 7S Framework?</a:t>
            </a:r>
            <a:endParaRPr lang="en-GB" dirty="0">
              <a:latin typeface="+mn-lt"/>
            </a:endParaRPr>
          </a:p>
        </p:txBody>
      </p:sp>
      <p:sp>
        <p:nvSpPr>
          <p:cNvPr id="3" name="Content Placeholder 2"/>
          <p:cNvSpPr>
            <a:spLocks noGrp="1"/>
          </p:cNvSpPr>
          <p:nvPr>
            <p:ph idx="1"/>
          </p:nvPr>
        </p:nvSpPr>
        <p:spPr>
          <a:xfrm>
            <a:off x="566670" y="1825625"/>
            <a:ext cx="10787130" cy="4351338"/>
          </a:xfrm>
        </p:spPr>
        <p:txBody>
          <a:bodyPr/>
          <a:lstStyle/>
          <a:p>
            <a:r>
              <a:rPr lang="en-GB" dirty="0"/>
              <a:t>The seven areas of organisation are divided into the ‘soft’ and ‘hard’ areas. </a:t>
            </a:r>
          </a:p>
          <a:p>
            <a:endParaRPr lang="en-GB" dirty="0"/>
          </a:p>
          <a:p>
            <a:r>
              <a:rPr lang="en-GB" dirty="0"/>
              <a:t>Strategy, structure and systems are hard elements that are much easier to identify and manage when compared to soft elements. </a:t>
            </a:r>
          </a:p>
          <a:p>
            <a:endParaRPr lang="en-GB" dirty="0"/>
          </a:p>
          <a:p>
            <a:r>
              <a:rPr lang="en-GB" dirty="0"/>
              <a:t>On the other hand, soft areas, although harder to manage, are the foundation of the organisation and are more likely to create the sustained competitive advantage</a:t>
            </a:r>
          </a:p>
        </p:txBody>
      </p:sp>
    </p:spTree>
    <p:extLst>
      <p:ext uri="{BB962C8B-B14F-4D97-AF65-F5344CB8AC3E}">
        <p14:creationId xmlns:p14="http://schemas.microsoft.com/office/powerpoint/2010/main" val="4011760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Hard Areas</a:t>
            </a:r>
          </a:p>
        </p:txBody>
      </p:sp>
      <p:sp>
        <p:nvSpPr>
          <p:cNvPr id="3" name="Content Placeholder 2"/>
          <p:cNvSpPr>
            <a:spLocks noGrp="1"/>
          </p:cNvSpPr>
          <p:nvPr>
            <p:ph idx="1"/>
          </p:nvPr>
        </p:nvSpPr>
        <p:spPr>
          <a:xfrm>
            <a:off x="412123" y="1493948"/>
            <a:ext cx="11165983" cy="4932609"/>
          </a:xfrm>
        </p:spPr>
        <p:txBody>
          <a:bodyPr>
            <a:normAutofit/>
          </a:bodyPr>
          <a:lstStyle/>
          <a:p>
            <a:pPr fontAlgn="auto"/>
            <a:r>
              <a:rPr lang="en-GB" b="1" dirty="0"/>
              <a:t>Strategy: </a:t>
            </a:r>
            <a:r>
              <a:rPr lang="en-GB" dirty="0"/>
              <a:t>A sound strategy is the one that’s clearly articulated, is long-term, helps to achieve competitive advantage and is reinforced by strong vision, mission and values. Strategies are usually set for the long term, but a strategy set for the short term that aligns with the remaining 6 ‘S’ factors, produces strong results.</a:t>
            </a:r>
          </a:p>
          <a:p>
            <a:pPr fontAlgn="auto"/>
            <a:endParaRPr lang="en-GB" sz="1000" dirty="0"/>
          </a:p>
          <a:p>
            <a:pPr fontAlgn="auto"/>
            <a:r>
              <a:rPr lang="en-GB" b="1" dirty="0"/>
              <a:t>Structure: </a:t>
            </a:r>
            <a:r>
              <a:rPr lang="en-GB" dirty="0"/>
              <a:t>The way business units are organised and who is accountable to whom. This represents the organisational structure of the firm.</a:t>
            </a:r>
          </a:p>
          <a:p>
            <a:pPr fontAlgn="auto"/>
            <a:endParaRPr lang="en-GB" sz="1000" dirty="0"/>
          </a:p>
          <a:p>
            <a:pPr fontAlgn="auto"/>
            <a:r>
              <a:rPr lang="en-GB" b="1" dirty="0"/>
              <a:t>Systems: </a:t>
            </a:r>
            <a:r>
              <a:rPr lang="en-GB" dirty="0"/>
              <a:t>The processes and procedures of the company, which reveal the daily operations of the organisation and how decisions are made.</a:t>
            </a:r>
          </a:p>
          <a:p>
            <a:endParaRPr lang="en-GB" dirty="0"/>
          </a:p>
        </p:txBody>
      </p:sp>
    </p:spTree>
    <p:extLst>
      <p:ext uri="{BB962C8B-B14F-4D97-AF65-F5344CB8AC3E}">
        <p14:creationId xmlns:p14="http://schemas.microsoft.com/office/powerpoint/2010/main" val="1333299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Soft Areas</a:t>
            </a:r>
          </a:p>
        </p:txBody>
      </p:sp>
      <p:sp>
        <p:nvSpPr>
          <p:cNvPr id="3" name="Content Placeholder 2"/>
          <p:cNvSpPr>
            <a:spLocks noGrp="1"/>
          </p:cNvSpPr>
          <p:nvPr>
            <p:ph idx="1"/>
          </p:nvPr>
        </p:nvSpPr>
        <p:spPr>
          <a:xfrm>
            <a:off x="412123" y="1493948"/>
            <a:ext cx="11294773" cy="4932609"/>
          </a:xfrm>
        </p:spPr>
        <p:txBody>
          <a:bodyPr>
            <a:normAutofit/>
          </a:bodyPr>
          <a:lstStyle/>
          <a:p>
            <a:pPr fontAlgn="auto"/>
            <a:r>
              <a:rPr lang="en-GB" b="1" dirty="0"/>
              <a:t>Skills: </a:t>
            </a:r>
            <a:r>
              <a:rPr lang="en-GB" dirty="0"/>
              <a:t>The abilities that the employees of the organisation perform well. These include capabilities and competencies. Skills are critical for implementing the strategy.</a:t>
            </a:r>
          </a:p>
          <a:p>
            <a:pPr fontAlgn="auto"/>
            <a:r>
              <a:rPr lang="en-GB" b="1" dirty="0"/>
              <a:t>Staff: </a:t>
            </a:r>
            <a:r>
              <a:rPr lang="en-GB" dirty="0"/>
              <a:t>The type and number of employees an organisation will need, their methods of recruitment, training, compensation, What is the core competency of the organisation and what should be outsourced.</a:t>
            </a:r>
          </a:p>
          <a:p>
            <a:pPr fontAlgn="auto"/>
            <a:r>
              <a:rPr lang="en-GB" b="1" dirty="0"/>
              <a:t>Style: </a:t>
            </a:r>
            <a:r>
              <a:rPr lang="en-GB" dirty="0"/>
              <a:t>How the organisation is managed, including how they interact with various stakeholders.</a:t>
            </a:r>
          </a:p>
          <a:p>
            <a:pPr fontAlgn="auto"/>
            <a:r>
              <a:rPr lang="en-GB" b="1" dirty="0"/>
              <a:t>Shared values: </a:t>
            </a:r>
            <a:r>
              <a:rPr lang="en-GB" dirty="0"/>
              <a:t>The core values of the organisation that influence all areas of the business. The norms and standards that guide employee behaviour and company actions. </a:t>
            </a:r>
          </a:p>
        </p:txBody>
      </p:sp>
    </p:spTree>
    <p:extLst>
      <p:ext uri="{BB962C8B-B14F-4D97-AF65-F5344CB8AC3E}">
        <p14:creationId xmlns:p14="http://schemas.microsoft.com/office/powerpoint/2010/main" val="920189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3" y="365125"/>
            <a:ext cx="11075830" cy="1325563"/>
          </a:xfrm>
        </p:spPr>
        <p:txBody>
          <a:bodyPr/>
          <a:lstStyle/>
          <a:p>
            <a:r>
              <a:rPr lang="en-GB" b="1" dirty="0">
                <a:latin typeface="+mn-lt"/>
              </a:rPr>
              <a:t>Local Restaurant Example</a:t>
            </a:r>
          </a:p>
        </p:txBody>
      </p:sp>
      <p:pic>
        <p:nvPicPr>
          <p:cNvPr id="12290" name="Picture 2" descr="No alt text provided for this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883" y="1679710"/>
            <a:ext cx="10985678" cy="48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2604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Class Exercise</a:t>
            </a:r>
          </a:p>
        </p:txBody>
      </p:sp>
      <p:sp>
        <p:nvSpPr>
          <p:cNvPr id="3" name="Content Placeholder 2"/>
          <p:cNvSpPr>
            <a:spLocks noGrp="1"/>
          </p:cNvSpPr>
          <p:nvPr>
            <p:ph idx="1"/>
          </p:nvPr>
        </p:nvSpPr>
        <p:spPr/>
        <p:txBody>
          <a:bodyPr/>
          <a:lstStyle/>
          <a:p>
            <a:r>
              <a:rPr lang="en-GB" dirty="0"/>
              <a:t>The owner of a small restaurant wants to improve revenue by increasing sales. </a:t>
            </a:r>
          </a:p>
          <a:p>
            <a:r>
              <a:rPr lang="en-GB" dirty="0"/>
              <a:t>In order to achieve this he asks staff to distribute leaflets in the local area.</a:t>
            </a:r>
          </a:p>
          <a:p>
            <a:r>
              <a:rPr lang="en-GB" dirty="0"/>
              <a:t>When the sales do not increase as expected, he analyses the business using the 7S framework.</a:t>
            </a:r>
          </a:p>
          <a:p>
            <a:r>
              <a:rPr lang="en-GB" dirty="0"/>
              <a:t>What could be the problem?</a:t>
            </a:r>
          </a:p>
        </p:txBody>
      </p:sp>
    </p:spTree>
    <p:extLst>
      <p:ext uri="{BB962C8B-B14F-4D97-AF65-F5344CB8AC3E}">
        <p14:creationId xmlns:p14="http://schemas.microsoft.com/office/powerpoint/2010/main" val="30140830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5"/>
            <a:ext cx="10851524" cy="755337"/>
          </a:xfrm>
        </p:spPr>
        <p:txBody>
          <a:bodyPr>
            <a:normAutofit fontScale="90000"/>
          </a:bodyPr>
          <a:lstStyle/>
          <a:p>
            <a:r>
              <a:rPr lang="en-GB" b="1" dirty="0">
                <a:latin typeface="+mn-lt"/>
              </a:rPr>
              <a:t>Example – Alignment of ‘Strategy’ and ‘Systems’</a:t>
            </a:r>
          </a:p>
        </p:txBody>
      </p:sp>
      <p:sp>
        <p:nvSpPr>
          <p:cNvPr id="3" name="Content Placeholder 2"/>
          <p:cNvSpPr>
            <a:spLocks noGrp="1"/>
          </p:cNvSpPr>
          <p:nvPr>
            <p:ph idx="1"/>
          </p:nvPr>
        </p:nvSpPr>
        <p:spPr>
          <a:xfrm>
            <a:off x="502276" y="1339403"/>
            <a:ext cx="10998558" cy="5164427"/>
          </a:xfrm>
        </p:spPr>
        <p:txBody>
          <a:bodyPr>
            <a:normAutofit fontScale="77500" lnSpcReduction="20000"/>
          </a:bodyPr>
          <a:lstStyle/>
          <a:p>
            <a:r>
              <a:rPr lang="en-GB" dirty="0"/>
              <a:t>The owner of a small restaurant wants to improve revenue by increasing customer footfall. </a:t>
            </a:r>
          </a:p>
          <a:p>
            <a:r>
              <a:rPr lang="en-GB" dirty="0"/>
              <a:t>In order to achieve this he asks staff to distribute leaflets in the local area.</a:t>
            </a:r>
          </a:p>
          <a:p>
            <a:r>
              <a:rPr lang="en-GB" dirty="0"/>
              <a:t>When the sales do not increase as expected, he analyses the business using the 7S framework. </a:t>
            </a:r>
          </a:p>
          <a:p>
            <a:r>
              <a:rPr lang="en-GB" dirty="0"/>
              <a:t>He finds that staff are distributing multiple leaflets to a single person and dumping some of them to finish their task early. </a:t>
            </a:r>
          </a:p>
          <a:p>
            <a:r>
              <a:rPr lang="en-GB" dirty="0"/>
              <a:t>Therefore, there is a misalignment between the strategy (increasing revenue by distribution of leaflets) and systems (employees’ daily duties). </a:t>
            </a:r>
          </a:p>
          <a:p>
            <a:r>
              <a:rPr lang="en-GB" dirty="0"/>
              <a:t>In order to correct this, he must make changes in either of the two areas. He can either penalise the employees for not distributing leaflets honestly, or make changes to the leaflet that incentivises the employees if they distribute them honestly (For example, including a coupon code in the leaflet which identifies the employee that distributed it and incentivising him/her). While the former can be considered as a change in systems, the latter is a change in strategy.</a:t>
            </a:r>
          </a:p>
          <a:p>
            <a:r>
              <a:rPr lang="en-GB" dirty="0"/>
              <a:t>He should then look at the remaining five factors as any change in a factor often results in changes in other factors as well.</a:t>
            </a:r>
          </a:p>
        </p:txBody>
      </p:sp>
    </p:spTree>
    <p:extLst>
      <p:ext uri="{BB962C8B-B14F-4D97-AF65-F5344CB8AC3E}">
        <p14:creationId xmlns:p14="http://schemas.microsoft.com/office/powerpoint/2010/main" val="3670181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125"/>
            <a:ext cx="10954555" cy="1325563"/>
          </a:xfrm>
        </p:spPr>
        <p:txBody>
          <a:bodyPr/>
          <a:lstStyle/>
          <a:p>
            <a:r>
              <a:rPr lang="en-GB" b="1" dirty="0">
                <a:latin typeface="+mn-lt"/>
              </a:rPr>
              <a:t>How to Apply The 7S Framework</a:t>
            </a:r>
          </a:p>
        </p:txBody>
      </p:sp>
      <p:sp>
        <p:nvSpPr>
          <p:cNvPr id="3" name="Content Placeholder 2"/>
          <p:cNvSpPr>
            <a:spLocks noGrp="1"/>
          </p:cNvSpPr>
          <p:nvPr>
            <p:ph idx="1"/>
          </p:nvPr>
        </p:nvSpPr>
        <p:spPr>
          <a:xfrm>
            <a:off x="399245" y="1545465"/>
            <a:ext cx="11269014" cy="5009881"/>
          </a:xfrm>
        </p:spPr>
        <p:txBody>
          <a:bodyPr>
            <a:normAutofit lnSpcReduction="10000"/>
          </a:bodyPr>
          <a:lstStyle/>
          <a:p>
            <a:r>
              <a:rPr lang="en-GB" dirty="0"/>
              <a:t>To start focus on a single goal that the business wants to achieve, which could be as simple as selling more products or as complicated as merging with another company. </a:t>
            </a:r>
          </a:p>
          <a:p>
            <a:r>
              <a:rPr lang="en-GB" dirty="0"/>
              <a:t>Then make a list of the seven elements and note how each element is currently working toward the goal. </a:t>
            </a:r>
          </a:p>
          <a:p>
            <a:r>
              <a:rPr lang="en-GB" dirty="0"/>
              <a:t>As you analyse each element, you may start to notice problems with alignment. Write them down as you go. </a:t>
            </a:r>
          </a:p>
          <a:p>
            <a:r>
              <a:rPr lang="en-GB" dirty="0"/>
              <a:t>Then review how to align each of the elements. </a:t>
            </a:r>
          </a:p>
          <a:p>
            <a:r>
              <a:rPr lang="en-GB" dirty="0"/>
              <a:t>It is important to remember that each part of the business is interconnected. When a change is made in one area, it can affect other elements. It’s normal to require several rounds of changes before all seven factors are coordinated.</a:t>
            </a:r>
          </a:p>
        </p:txBody>
      </p:sp>
    </p:spTree>
    <p:extLst>
      <p:ext uri="{BB962C8B-B14F-4D97-AF65-F5344CB8AC3E}">
        <p14:creationId xmlns:p14="http://schemas.microsoft.com/office/powerpoint/2010/main" val="30186839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Example Application of 7S </a:t>
            </a:r>
          </a:p>
        </p:txBody>
      </p:sp>
      <p:sp>
        <p:nvSpPr>
          <p:cNvPr id="3" name="Content Placeholder 2"/>
          <p:cNvSpPr>
            <a:spLocks noGrp="1"/>
          </p:cNvSpPr>
          <p:nvPr>
            <p:ph idx="1"/>
          </p:nvPr>
        </p:nvSpPr>
        <p:spPr/>
        <p:txBody>
          <a:bodyPr/>
          <a:lstStyle/>
          <a:p>
            <a:r>
              <a:rPr lang="en-GB" dirty="0">
                <a:hlinkClick r:id="rId2"/>
              </a:rPr>
              <a:t>https://www.youtube.com/watch?v=DFNJypMOIMI&amp;t=3s</a:t>
            </a:r>
            <a:endParaRPr lang="en-GB" dirty="0"/>
          </a:p>
          <a:p>
            <a:endParaRPr lang="en-GB" dirty="0"/>
          </a:p>
          <a:p>
            <a:r>
              <a:rPr lang="en-GB" dirty="0">
                <a:hlinkClick r:id="rId3"/>
              </a:rPr>
              <a:t>https://www.linkedin.com/pulse/coca-cola-mckinseys-7-framework-ruwan-weerasundara</a:t>
            </a:r>
            <a:endParaRPr lang="en-GB" dirty="0"/>
          </a:p>
          <a:p>
            <a:endParaRPr lang="en-GB" dirty="0"/>
          </a:p>
          <a:p>
            <a:endParaRPr lang="en-GB" dirty="0"/>
          </a:p>
        </p:txBody>
      </p:sp>
    </p:spTree>
    <p:extLst>
      <p:ext uri="{BB962C8B-B14F-4D97-AF65-F5344CB8AC3E}">
        <p14:creationId xmlns:p14="http://schemas.microsoft.com/office/powerpoint/2010/main" val="32461540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Advantages and Disadvantages of the Model</a:t>
            </a:r>
          </a:p>
        </p:txBody>
      </p:sp>
      <p:sp>
        <p:nvSpPr>
          <p:cNvPr id="6" name="Text Placeholder 5"/>
          <p:cNvSpPr>
            <a:spLocks noGrp="1"/>
          </p:cNvSpPr>
          <p:nvPr>
            <p:ph type="body" idx="1"/>
          </p:nvPr>
        </p:nvSpPr>
        <p:spPr>
          <a:xfrm>
            <a:off x="839788" y="1681163"/>
            <a:ext cx="5157787" cy="714307"/>
          </a:xfrm>
          <a:solidFill>
            <a:schemeClr val="accent1">
              <a:lumMod val="20000"/>
              <a:lumOff val="80000"/>
            </a:schemeClr>
          </a:solidFill>
        </p:spPr>
        <p:txBody>
          <a:bodyPr>
            <a:noAutofit/>
          </a:bodyPr>
          <a:lstStyle/>
          <a:p>
            <a:r>
              <a:rPr lang="en-GB" sz="3600" dirty="0"/>
              <a:t>Advantages</a:t>
            </a:r>
          </a:p>
        </p:txBody>
      </p:sp>
      <p:sp>
        <p:nvSpPr>
          <p:cNvPr id="7" name="Content Placeholder 6"/>
          <p:cNvSpPr>
            <a:spLocks noGrp="1"/>
          </p:cNvSpPr>
          <p:nvPr>
            <p:ph sz="half" idx="2"/>
          </p:nvPr>
        </p:nvSpPr>
        <p:spPr>
          <a:solidFill>
            <a:schemeClr val="accent1">
              <a:lumMod val="20000"/>
              <a:lumOff val="80000"/>
            </a:schemeClr>
          </a:solidFill>
        </p:spPr>
        <p:txBody>
          <a:bodyPr/>
          <a:lstStyle/>
          <a:p>
            <a:r>
              <a:rPr lang="en-GB" dirty="0"/>
              <a:t>It shows impacts of change across an organisation.</a:t>
            </a:r>
          </a:p>
          <a:p>
            <a:r>
              <a:rPr lang="en-GB" dirty="0"/>
              <a:t>It helps organisations identify strengths and weaknesses within its business units and coordinate activities</a:t>
            </a:r>
          </a:p>
          <a:p>
            <a:r>
              <a:rPr lang="en-GB" dirty="0"/>
              <a:t>It helps achieve organisational goals effectively</a:t>
            </a:r>
          </a:p>
        </p:txBody>
      </p:sp>
      <p:sp>
        <p:nvSpPr>
          <p:cNvPr id="8" name="Text Placeholder 7"/>
          <p:cNvSpPr>
            <a:spLocks noGrp="1"/>
          </p:cNvSpPr>
          <p:nvPr>
            <p:ph type="body" sz="quarter" idx="3"/>
          </p:nvPr>
        </p:nvSpPr>
        <p:spPr>
          <a:xfrm>
            <a:off x="6172200" y="1681163"/>
            <a:ext cx="5183188" cy="714307"/>
          </a:xfrm>
          <a:solidFill>
            <a:schemeClr val="accent1">
              <a:lumMod val="20000"/>
              <a:lumOff val="80000"/>
            </a:schemeClr>
          </a:solidFill>
        </p:spPr>
        <p:txBody>
          <a:bodyPr>
            <a:noAutofit/>
          </a:bodyPr>
          <a:lstStyle/>
          <a:p>
            <a:r>
              <a:rPr lang="en-GB" sz="3600" dirty="0"/>
              <a:t>Disadvantages</a:t>
            </a:r>
          </a:p>
        </p:txBody>
      </p:sp>
      <p:sp>
        <p:nvSpPr>
          <p:cNvPr id="9" name="Content Placeholder 8"/>
          <p:cNvSpPr>
            <a:spLocks noGrp="1"/>
          </p:cNvSpPr>
          <p:nvPr>
            <p:ph sz="quarter" idx="4"/>
          </p:nvPr>
        </p:nvSpPr>
        <p:spPr>
          <a:solidFill>
            <a:schemeClr val="accent1">
              <a:lumMod val="20000"/>
              <a:lumOff val="80000"/>
            </a:schemeClr>
          </a:solidFill>
        </p:spPr>
        <p:txBody>
          <a:bodyPr/>
          <a:lstStyle/>
          <a:p>
            <a:r>
              <a:rPr lang="en-GB" dirty="0"/>
              <a:t>It can be complicated to use</a:t>
            </a:r>
          </a:p>
          <a:p>
            <a:r>
              <a:rPr lang="en-GB" dirty="0"/>
              <a:t>It can take time to use</a:t>
            </a:r>
          </a:p>
          <a:p>
            <a:r>
              <a:rPr lang="en-GB" dirty="0"/>
              <a:t>It needs management support</a:t>
            </a:r>
          </a:p>
          <a:p>
            <a:r>
              <a:rPr lang="en-GB" dirty="0"/>
              <a:t>It is only an internal tool</a:t>
            </a:r>
          </a:p>
        </p:txBody>
      </p:sp>
    </p:spTree>
    <p:extLst>
      <p:ext uri="{BB962C8B-B14F-4D97-AF65-F5344CB8AC3E}">
        <p14:creationId xmlns:p14="http://schemas.microsoft.com/office/powerpoint/2010/main" val="21486057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2581</Words>
  <Application>Microsoft Office PowerPoint</Application>
  <PresentationFormat>Widescreen</PresentationFormat>
  <Paragraphs>230</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inherit</vt:lpstr>
      <vt:lpstr>Khula</vt:lpstr>
      <vt:lpstr>Arial</vt:lpstr>
      <vt:lpstr>Calibri</vt:lpstr>
      <vt:lpstr>Calibri Light</vt:lpstr>
      <vt:lpstr>Open Sans</vt:lpstr>
      <vt:lpstr>Office Theme</vt:lpstr>
      <vt:lpstr>BMMB7026 Managing  Marketing Change</vt:lpstr>
      <vt:lpstr>Today’s Lecture</vt:lpstr>
      <vt:lpstr>Competitive Advantage</vt:lpstr>
      <vt:lpstr>What is Competitive Advantage?</vt:lpstr>
      <vt:lpstr>Competitive Advantage</vt:lpstr>
      <vt:lpstr> VRIO Analysis Professor Jay B Barney University of Utah _______________________________________________________</vt:lpstr>
      <vt:lpstr>VRIO Analysis</vt:lpstr>
      <vt:lpstr>Organisational Resources:</vt:lpstr>
      <vt:lpstr>Types of Resources</vt:lpstr>
      <vt:lpstr>THE VRIO FRAMEWORK</vt:lpstr>
      <vt:lpstr>Applying VRIO - VALUE</vt:lpstr>
      <vt:lpstr>Applying VRIO - RARE</vt:lpstr>
      <vt:lpstr>Applying VRIO - INIMITABLE</vt:lpstr>
      <vt:lpstr>Applying VRIO - INIMITABLE</vt:lpstr>
      <vt:lpstr>Applying VRIO - INIMITABLE</vt:lpstr>
      <vt:lpstr>Applying VRIO - ORGANISATION</vt:lpstr>
      <vt:lpstr>PowerPoint Presentation</vt:lpstr>
      <vt:lpstr>Applying VRIO</vt:lpstr>
      <vt:lpstr>Example VRIO Analysis  TESLA</vt:lpstr>
      <vt:lpstr>VRIO Analysis of TESLA</vt:lpstr>
      <vt:lpstr>Class Exercise</vt:lpstr>
      <vt:lpstr>Benefits and Drawbacks of VRIO</vt:lpstr>
      <vt:lpstr>Benefits of the VRIO Framework</vt:lpstr>
      <vt:lpstr>Limitations of the VRIO Framework</vt:lpstr>
      <vt:lpstr>How to use VRIO Insights</vt:lpstr>
      <vt:lpstr>McKinsey 7S Framework</vt:lpstr>
      <vt:lpstr>McKinsey’s 7S Model</vt:lpstr>
      <vt:lpstr>What is The McKinsey 7S Framework?</vt:lpstr>
      <vt:lpstr>What is The McKinsey 7S Framework?</vt:lpstr>
      <vt:lpstr>Hard Areas</vt:lpstr>
      <vt:lpstr>Soft Areas</vt:lpstr>
      <vt:lpstr>Local Restaurant Example</vt:lpstr>
      <vt:lpstr>Class Exercise</vt:lpstr>
      <vt:lpstr>Example – Alignment of ‘Strategy’ and ‘Systems’</vt:lpstr>
      <vt:lpstr>How to Apply The 7S Framework</vt:lpstr>
      <vt:lpstr>Example Application of 7S </vt:lpstr>
      <vt:lpstr>Advantages and Disadvantages of the Model</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22</cp:revision>
  <dcterms:created xsi:type="dcterms:W3CDTF">2023-02-25T23:09:55Z</dcterms:created>
  <dcterms:modified xsi:type="dcterms:W3CDTF">2024-05-23T08:20:07Z</dcterms:modified>
</cp:coreProperties>
</file>