
<file path=[Content_Types].xml><?xml version="1.0" encoding="utf-8"?>
<Types xmlns="http://schemas.openxmlformats.org/package/2006/content-types">
  <Default Extension="aspx" ContentType="image/jpeg"/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70" r:id="rId3"/>
    <p:sldId id="287" r:id="rId4"/>
    <p:sldId id="328" r:id="rId5"/>
    <p:sldId id="288" r:id="rId6"/>
    <p:sldId id="289" r:id="rId7"/>
    <p:sldId id="283" r:id="rId8"/>
    <p:sldId id="292" r:id="rId9"/>
    <p:sldId id="293" r:id="rId10"/>
    <p:sldId id="294" r:id="rId11"/>
    <p:sldId id="330" r:id="rId12"/>
    <p:sldId id="396" r:id="rId13"/>
    <p:sldId id="295" r:id="rId14"/>
    <p:sldId id="296" r:id="rId15"/>
    <p:sldId id="297" r:id="rId16"/>
    <p:sldId id="397" r:id="rId17"/>
    <p:sldId id="299" r:id="rId18"/>
    <p:sldId id="398" r:id="rId19"/>
    <p:sldId id="399" r:id="rId20"/>
    <p:sldId id="400" r:id="rId21"/>
    <p:sldId id="428" r:id="rId22"/>
    <p:sldId id="429" r:id="rId23"/>
    <p:sldId id="401" r:id="rId24"/>
    <p:sldId id="430" r:id="rId25"/>
    <p:sldId id="275" r:id="rId26"/>
    <p:sldId id="329" r:id="rId27"/>
    <p:sldId id="325" r:id="rId28"/>
    <p:sldId id="327" r:id="rId29"/>
    <p:sldId id="326" r:id="rId30"/>
    <p:sldId id="433" r:id="rId31"/>
    <p:sldId id="434" r:id="rId32"/>
    <p:sldId id="307" r:id="rId33"/>
    <p:sldId id="308" r:id="rId34"/>
    <p:sldId id="324" r:id="rId35"/>
    <p:sldId id="310" r:id="rId36"/>
    <p:sldId id="318" r:id="rId37"/>
    <p:sldId id="312" r:id="rId38"/>
    <p:sldId id="319" r:id="rId39"/>
    <p:sldId id="313" r:id="rId40"/>
    <p:sldId id="321" r:id="rId41"/>
    <p:sldId id="315" r:id="rId42"/>
    <p:sldId id="322" r:id="rId43"/>
    <p:sldId id="316" r:id="rId44"/>
    <p:sldId id="323" r:id="rId45"/>
    <p:sldId id="317" r:id="rId46"/>
    <p:sldId id="286" r:id="rId47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735"/>
    <p:restoredTop sz="94648"/>
  </p:normalViewPr>
  <p:slideViewPr>
    <p:cSldViewPr snapToGrid="0" snapToObjects="1">
      <p:cViewPr varScale="1">
        <p:scale>
          <a:sx n="84" d="100"/>
          <a:sy n="84" d="100"/>
        </p:scale>
        <p:origin x="200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November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November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November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November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different-nationalities-children-1743392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hyperlink" Target="https://www.publicdomainpictures.net/view-image.php?image=332311&amp;picture=china-flag-themes-idea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6.png"/><Relationship Id="rId5" Type="http://schemas.openxmlformats.org/officeDocument/2006/relationships/hyperlink" Target="https://www.publicdomainpictures.net/view-image.php?image=332311&amp;picture=china-flag-themes-idea" TargetMode="Externa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reeimageslive.co.uk/free_stock_image/unionflagjpg" TargetMode="Externa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hyperlink" Target="https://www.publicdomainpictures.net/en/view-image.php?image=104525&amp;picture=welsh-flag" TargetMode="External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://commons.wikimedia.org/wiki/File:Flag_of_China.png" TargetMode="External"/><Relationship Id="rId7" Type="http://schemas.openxmlformats.org/officeDocument/2006/relationships/hyperlink" Target="http://www.freeimageslive.co.uk/free_stock_image/unionflag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s://www.publicdomainpictures.net/en/view-image.php?image=104525&amp;picture=welsh-flag" TargetMode="External"/><Relationship Id="rId4" Type="http://schemas.openxmlformats.org/officeDocument/2006/relationships/image" Target="../media/image8.jpg"/><Relationship Id="rId9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www.vmovier.com/54551?from=search_post" TargetMode="Externa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www.flickr.com/photos/thelastminute/7738364438/" TargetMode="Externa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Welsh_traditional_dress,_Pierhead,_St_David's_Day_%E2%80%93_Gwisg_Gymreig_draddodiadol,_Pierhead,_Dydd_G%C5%B5yl_Dewi_2009.jpg" TargetMode="External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maximeraphael/8722490379" TargetMode="Externa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maximeraphael/8722490379" TargetMode="External"/><Relationship Id="rId4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simple.wikipedia.org/wiki/Michael_Sheen" TargetMode="External"/><Relationship Id="rId4" Type="http://schemas.openxmlformats.org/officeDocument/2006/relationships/image" Target="../media/image14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simple.wikipedia.org/wiki/Michael_Sheen" TargetMode="External"/><Relationship Id="rId4" Type="http://schemas.openxmlformats.org/officeDocument/2006/relationships/image" Target="../media/image1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debaser.it/jackie-chan/police-story/recensione" TargetMode="External"/><Relationship Id="rId4" Type="http://schemas.openxmlformats.org/officeDocument/2006/relationships/image" Target="../media/image15.aspx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debaser.it/jackie-chan/police-story/recensione" TargetMode="External"/><Relationship Id="rId4" Type="http://schemas.openxmlformats.org/officeDocument/2006/relationships/image" Target="../media/image15.aspx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31029865@N06/49014179142/" TargetMode="External"/><Relationship Id="rId4" Type="http://schemas.openxmlformats.org/officeDocument/2006/relationships/image" Target="../media/image16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31029865@N06/49014179142/" TargetMode="External"/><Relationship Id="rId4" Type="http://schemas.openxmlformats.org/officeDocument/2006/relationships/image" Target="../media/image16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6.png"/><Relationship Id="rId5" Type="http://schemas.openxmlformats.org/officeDocument/2006/relationships/hyperlink" Target="https://www.freestock.com/free-photos/british-female-athlete-smiling-isolated-white-101409493" TargetMode="External"/><Relationship Id="rId4" Type="http://schemas.openxmlformats.org/officeDocument/2006/relationships/image" Target="../media/image17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6.png"/><Relationship Id="rId5" Type="http://schemas.openxmlformats.org/officeDocument/2006/relationships/hyperlink" Target="https://www.freestock.com/free-photos/british-female-athlete-smiling-isolated-white-101409493" TargetMode="External"/><Relationship Id="rId4" Type="http://schemas.openxmlformats.org/officeDocument/2006/relationships/image" Target="../media/image1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cinezapping.com/catherine-zeta-jones-in-ospedale-per-disturbi-bipolari/" TargetMode="External"/><Relationship Id="rId4" Type="http://schemas.openxmlformats.org/officeDocument/2006/relationships/image" Target="../media/image18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www.cinezapping.com/catherine-zeta-jones-in-ospedale-per-disturbi-bipolari/" TargetMode="External"/><Relationship Id="rId4" Type="http://schemas.openxmlformats.org/officeDocument/2006/relationships/image" Target="../media/image18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China_ethnic_map.jpg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hinochano.org/una-buena-racion-de-folclore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4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gi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5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7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12023-49F7-9C44-A883-88C339C8F8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7358" y="2106710"/>
            <a:ext cx="5015638" cy="2118731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>
                    <a:alpha val="99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国家和国籍</a:t>
            </a:r>
            <a:endParaRPr lang="en-GB" dirty="0">
              <a:solidFill>
                <a:schemeClr val="tx1">
                  <a:alpha val="99000"/>
                </a:schemeClr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r>
              <a:rPr lang="en-US" altLang="zh-CN" dirty="0" err="1">
                <a:solidFill>
                  <a:schemeClr val="tx1">
                    <a:alpha val="99000"/>
                  </a:schemeClr>
                </a:solidFill>
              </a:rPr>
              <a:t>gwledydd</a:t>
            </a:r>
            <a:r>
              <a:rPr lang="en-US" altLang="zh-CN" dirty="0">
                <a:solidFill>
                  <a:schemeClr val="tx1">
                    <a:alpha val="99000"/>
                  </a:schemeClr>
                </a:solidFill>
              </a:rPr>
              <a:t> a </a:t>
            </a:r>
            <a:r>
              <a:rPr lang="en-US" altLang="zh-CN" dirty="0" err="1">
                <a:solidFill>
                  <a:schemeClr val="tx1">
                    <a:alpha val="99000"/>
                  </a:schemeClr>
                </a:solidFill>
              </a:rPr>
              <a:t>chenedligrwydd</a:t>
            </a:r>
            <a:endParaRPr lang="en-US" altLang="zh-CN" dirty="0">
              <a:solidFill>
                <a:schemeClr val="tx1">
                  <a:alpha val="99000"/>
                </a:schemeClr>
              </a:solidFill>
            </a:endParaRPr>
          </a:p>
          <a:p>
            <a:r>
              <a:rPr lang="en-US" altLang="zh-CN" dirty="0">
                <a:solidFill>
                  <a:schemeClr val="tx1">
                    <a:alpha val="99000"/>
                  </a:schemeClr>
                </a:solidFill>
              </a:rPr>
              <a:t>c</a:t>
            </a:r>
            <a:r>
              <a:rPr lang="en-US" dirty="0">
                <a:solidFill>
                  <a:schemeClr val="tx1">
                    <a:alpha val="99000"/>
                  </a:schemeClr>
                </a:solidFill>
              </a:rPr>
              <a:t>ountries and nationalities</a:t>
            </a:r>
            <a:endParaRPr lang="en-CN" dirty="0">
              <a:solidFill>
                <a:schemeClr val="tx1">
                  <a:alpha val="99000"/>
                </a:schemeClr>
              </a:solidFill>
            </a:endParaRPr>
          </a:p>
        </p:txBody>
      </p:sp>
      <p:pic>
        <p:nvPicPr>
          <p:cNvPr id="6" name="Picture 5" descr="A group of toy figurines&#10;&#10;Description automatically generated with low confidence">
            <a:extLst>
              <a:ext uri="{FF2B5EF4-FFF2-40B4-BE49-F238E27FC236}">
                <a16:creationId xmlns:a16="http://schemas.microsoft.com/office/drawing/2014/main" id="{47BC2B46-AF39-3741-9310-87CDE15DED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771" r="24412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32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3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6" name="Group 2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3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53837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Tones (4+1)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71837" y="1367594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86901DB-1EFA-424E-B64F-F3F89FA467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9094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4F3499B-8DD1-9A41-A007-5DACA1D8D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1032192"/>
            <a:ext cx="4983162" cy="4793615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00B0F0"/>
                </a:solidFill>
              </a:rPr>
              <a:t>Zhōng</a:t>
            </a:r>
            <a:r>
              <a:rPr lang="en-US" sz="3000" dirty="0" err="1">
                <a:solidFill>
                  <a:srgbClr val="FFFF00"/>
                </a:solidFill>
              </a:rPr>
              <a:t>guó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</a:t>
            </a:r>
            <a:r>
              <a:rPr lang="zh-CN" altLang="en-US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国</a:t>
            </a:r>
            <a:endParaRPr lang="en-GB" altLang="zh-CN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>
                <a:solidFill>
                  <a:srgbClr val="FFFFFF"/>
                </a:solidFill>
              </a:rPr>
              <a:t>Tsieina</a:t>
            </a:r>
            <a:endParaRPr lang="en-US" sz="3000" dirty="0">
              <a:solidFill>
                <a:srgbClr val="FFFFFF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/>
              <a:t>China</a:t>
            </a:r>
            <a:endParaRPr lang="en-US" sz="3000" dirty="0">
              <a:solidFill>
                <a:srgbClr val="FFFFFF"/>
              </a:solidFill>
            </a:endParaRPr>
          </a:p>
        </p:txBody>
      </p:sp>
      <p:pic>
        <p:nvPicPr>
          <p:cNvPr id="2" name="Handout unit 2 " descr="Handout unit 2 ">
            <a:hlinkClick r:id="" action="ppaction://media"/>
            <a:extLst>
              <a:ext uri="{FF2B5EF4-FFF2-40B4-BE49-F238E27FC236}">
                <a16:creationId xmlns:a16="http://schemas.microsoft.com/office/drawing/2014/main" id="{3179FABA-1895-534B-9F71-08E3AD2788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70600" y="10969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52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886901DB-1EFA-424E-B64F-F3F89FA467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9094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84F3499B-8DD1-9A41-A007-5DACA1D8D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6520" y="224472"/>
            <a:ext cx="4983162" cy="4793615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00B0F0"/>
                </a:solidFill>
              </a:rPr>
              <a:t>Zhōng</a:t>
            </a:r>
            <a:r>
              <a:rPr lang="en-US" sz="3000" dirty="0" err="1">
                <a:solidFill>
                  <a:srgbClr val="FFFF00"/>
                </a:solidFill>
              </a:rPr>
              <a:t>guó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</a:t>
            </a:r>
            <a:r>
              <a:rPr lang="zh-CN" altLang="en-US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国</a:t>
            </a:r>
            <a:endParaRPr lang="en-GB" altLang="zh-CN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2" name="Down Arrow Callout 1">
            <a:extLst>
              <a:ext uri="{FF2B5EF4-FFF2-40B4-BE49-F238E27FC236}">
                <a16:creationId xmlns:a16="http://schemas.microsoft.com/office/drawing/2014/main" id="{D656CA15-5426-0A40-9368-DA380AA6F9D9}"/>
              </a:ext>
            </a:extLst>
          </p:cNvPr>
          <p:cNvSpPr/>
          <p:nvPr/>
        </p:nvSpPr>
        <p:spPr>
          <a:xfrm>
            <a:off x="7675013" y="1400221"/>
            <a:ext cx="1193180" cy="2163337"/>
          </a:xfrm>
          <a:prstGeom prst="downArrowCallout">
            <a:avLst/>
          </a:prstGeom>
          <a:noFill/>
          <a:ln w="635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Down Arrow Callout 6">
            <a:extLst>
              <a:ext uri="{FF2B5EF4-FFF2-40B4-BE49-F238E27FC236}">
                <a16:creationId xmlns:a16="http://schemas.microsoft.com/office/drawing/2014/main" id="{35536B0E-E559-3D4B-83E1-BB334BACC7C8}"/>
              </a:ext>
            </a:extLst>
          </p:cNvPr>
          <p:cNvSpPr/>
          <p:nvPr/>
        </p:nvSpPr>
        <p:spPr>
          <a:xfrm>
            <a:off x="8955757" y="1400221"/>
            <a:ext cx="1193180" cy="2163337"/>
          </a:xfrm>
          <a:prstGeom prst="downArrowCallout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A4044F-9AA9-4C45-B1F1-87A6BCC9B9EB}"/>
              </a:ext>
            </a:extLst>
          </p:cNvPr>
          <p:cNvSpPr txBox="1"/>
          <p:nvPr/>
        </p:nvSpPr>
        <p:spPr>
          <a:xfrm>
            <a:off x="7743221" y="3773162"/>
            <a:ext cx="1056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canol</a:t>
            </a:r>
            <a:r>
              <a:rPr lang="en-US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E18BB5-8885-2E47-8B32-2E2ADD466A5C}"/>
              </a:ext>
            </a:extLst>
          </p:cNvPr>
          <p:cNvSpPr txBox="1"/>
          <p:nvPr/>
        </p:nvSpPr>
        <p:spPr>
          <a:xfrm>
            <a:off x="8894345" y="3773162"/>
            <a:ext cx="1316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teyrnas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165F15-9E6A-BB49-97FE-23F86599D0E6}"/>
              </a:ext>
            </a:extLst>
          </p:cNvPr>
          <p:cNvSpPr txBox="1"/>
          <p:nvPr/>
        </p:nvSpPr>
        <p:spPr>
          <a:xfrm>
            <a:off x="6288278" y="4739307"/>
            <a:ext cx="559825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solidFill>
                  <a:srgbClr val="00B0F0"/>
                </a:solidFill>
              </a:rPr>
              <a:t>Zhōng</a:t>
            </a:r>
            <a:r>
              <a:rPr lang="en-GB" sz="2400" dirty="0" err="1"/>
              <a:t>huá</a:t>
            </a:r>
            <a:r>
              <a:rPr lang="en-GB" sz="2400" dirty="0"/>
              <a:t> </a:t>
            </a:r>
            <a:r>
              <a:rPr lang="en-GB" sz="2400" dirty="0" err="1"/>
              <a:t>Rénmín</a:t>
            </a:r>
            <a:r>
              <a:rPr lang="en-GB" sz="2400" dirty="0"/>
              <a:t> </a:t>
            </a:r>
            <a:r>
              <a:rPr lang="en-GB" sz="2400" dirty="0" err="1"/>
              <a:t>Gònghé</a:t>
            </a:r>
            <a:r>
              <a:rPr lang="en-GB" sz="2400" dirty="0" err="1">
                <a:solidFill>
                  <a:srgbClr val="FFFF00"/>
                </a:solidFill>
              </a:rPr>
              <a:t>guó</a:t>
            </a:r>
            <a:endParaRPr lang="en-US" sz="2400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5000" dirty="0" err="1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中</a:t>
            </a:r>
            <a:r>
              <a:rPr lang="en-US" sz="5000" dirty="0" err="1">
                <a:latin typeface="KaiTi" panose="02010609060101010101" pitchFamily="49" charset="-122"/>
                <a:ea typeface="KaiTi" panose="02010609060101010101" pitchFamily="49" charset="-122"/>
              </a:rPr>
              <a:t>华人民共和</a:t>
            </a:r>
            <a:r>
              <a:rPr lang="en-US" sz="5000" dirty="0" err="1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国</a:t>
            </a:r>
            <a:endParaRPr lang="en-US" sz="5000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D032A1-5704-2D46-8D26-E32E3E457CAA}"/>
              </a:ext>
            </a:extLst>
          </p:cNvPr>
          <p:cNvSpPr txBox="1"/>
          <p:nvPr/>
        </p:nvSpPr>
        <p:spPr>
          <a:xfrm>
            <a:off x="13178118" y="334831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8" name="New Recording 23" descr="New Recording 23">
            <a:hlinkClick r:id="" action="ppaction://media"/>
            <a:extLst>
              <a:ext uri="{FF2B5EF4-FFF2-40B4-BE49-F238E27FC236}">
                <a16:creationId xmlns:a16="http://schemas.microsoft.com/office/drawing/2014/main" id="{F5684F44-3983-0248-BC28-F38881D8B2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82987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04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Logo, company name&#10;&#10;Description automatically generated">
            <a:extLst>
              <a:ext uri="{FF2B5EF4-FFF2-40B4-BE49-F238E27FC236}">
                <a16:creationId xmlns:a16="http://schemas.microsoft.com/office/drawing/2014/main" id="{DE609566-6D70-664E-A108-7CA0051D39F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49" r="28556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A502BE-3520-0044-847E-C9D241840EC9}"/>
              </a:ext>
            </a:extLst>
          </p:cNvPr>
          <p:cNvSpPr txBox="1"/>
          <p:nvPr/>
        </p:nvSpPr>
        <p:spPr>
          <a:xfrm>
            <a:off x="0" y="685799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 tooltip="https://www.freeimageslive.co.uk/free_stock_image/unionflag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 dirty="0">
              <a:solidFill>
                <a:srgbClr val="FFFFFF"/>
              </a:solidFill>
            </a:endParaRP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0C885D0-E31F-C74C-9A8F-5510F60E8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1032192"/>
            <a:ext cx="4983162" cy="4793615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00B0F0"/>
                </a:solidFill>
              </a:rPr>
              <a:t>Yīng</a:t>
            </a:r>
            <a:r>
              <a:rPr lang="en-US" sz="3000" dirty="0" err="1">
                <a:solidFill>
                  <a:srgbClr val="FFFF00"/>
                </a:solidFill>
              </a:rPr>
              <a:t>guó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英</a:t>
            </a:r>
            <a:r>
              <a:rPr lang="zh-CN" altLang="en-US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国</a:t>
            </a:r>
            <a:endParaRPr lang="en-GB" altLang="zh-CN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>
                <a:solidFill>
                  <a:srgbClr val="FFFFFF"/>
                </a:solidFill>
              </a:rPr>
              <a:t>y </a:t>
            </a:r>
            <a:r>
              <a:rPr lang="en-US" sz="3000" dirty="0" err="1">
                <a:solidFill>
                  <a:srgbClr val="FFFFFF"/>
                </a:solidFill>
              </a:rPr>
              <a:t>Deyrnas</a:t>
            </a:r>
            <a:r>
              <a:rPr lang="en-US" sz="3000" dirty="0">
                <a:solidFill>
                  <a:srgbClr val="FFFFFF"/>
                </a:solidFill>
              </a:rPr>
              <a:t> </a:t>
            </a:r>
            <a:r>
              <a:rPr lang="en-US" sz="3000" dirty="0" err="1">
                <a:solidFill>
                  <a:srgbClr val="FFFFFF"/>
                </a:solidFill>
              </a:rPr>
              <a:t>Unedig</a:t>
            </a:r>
            <a:endParaRPr lang="en-US" sz="3000" dirty="0">
              <a:solidFill>
                <a:srgbClr val="FFFFFF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/>
              <a:t>the UK</a:t>
            </a:r>
            <a:endParaRPr lang="en-US" sz="3000" dirty="0">
              <a:solidFill>
                <a:srgbClr val="FFFFFF"/>
              </a:solidFill>
            </a:endParaRPr>
          </a:p>
        </p:txBody>
      </p:sp>
      <p:pic>
        <p:nvPicPr>
          <p:cNvPr id="2" name="New Recording 23 2" descr="New Recording 23 2">
            <a:hlinkClick r:id="" action="ppaction://media"/>
            <a:extLst>
              <a:ext uri="{FF2B5EF4-FFF2-40B4-BE49-F238E27FC236}">
                <a16:creationId xmlns:a16="http://schemas.microsoft.com/office/drawing/2014/main" id="{FBC9FA14-9516-6A46-8B97-C16A7265F5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89322" y="-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84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6EC8D62-56EF-714F-8B0D-32C089D9771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1969" r="20568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A0FAB55-F7A6-D747-8BE0-EBA2294C0DE1}"/>
              </a:ext>
            </a:extLst>
          </p:cNvPr>
          <p:cNvSpPr txBox="1">
            <a:spLocks/>
          </p:cNvSpPr>
          <p:nvPr/>
        </p:nvSpPr>
        <p:spPr>
          <a:xfrm>
            <a:off x="6477000" y="1032192"/>
            <a:ext cx="4983162" cy="47936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GB" sz="3200" dirty="0" err="1">
                <a:solidFill>
                  <a:srgbClr val="00B0F0"/>
                </a:solidFill>
                <a:latin typeface="-apple-system"/>
              </a:rPr>
              <a:t>Wēi</a:t>
            </a:r>
            <a:r>
              <a:rPr lang="en-GB" sz="3200" dirty="0" err="1">
                <a:solidFill>
                  <a:srgbClr val="00B050"/>
                </a:solidFill>
                <a:latin typeface="-apple-system"/>
              </a:rPr>
              <a:t>ěr</a:t>
            </a:r>
            <a:r>
              <a:rPr lang="en-GB" sz="3200" dirty="0" err="1">
                <a:solidFill>
                  <a:srgbClr val="FF0000"/>
                </a:solidFill>
                <a:latin typeface="-apple-system"/>
              </a:rPr>
              <a:t>shì</a:t>
            </a:r>
            <a:endParaRPr lang="en-US" sz="3000" dirty="0">
              <a:solidFill>
                <a:srgbClr val="FF0000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威</a:t>
            </a:r>
            <a:r>
              <a:rPr lang="zh-CN" altLang="en-US" sz="1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尔</a:t>
            </a:r>
            <a:r>
              <a:rPr lang="zh-CN" altLang="en-US" sz="1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士</a:t>
            </a:r>
            <a:endParaRPr lang="en-GB" altLang="zh-CN" sz="10000" dirty="0">
              <a:solidFill>
                <a:srgbClr val="FF0000"/>
              </a:solidFill>
              <a:latin typeface="KaiTi" panose="02010609060101010101" pitchFamily="49" charset="-122"/>
              <a:ea typeface="KaiTi" panose="02010609060101010101" pitchFamily="49" charset="-122"/>
              <a:cs typeface="Kai Regular"/>
              <a:sym typeface="Kai Regular"/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>
                <a:solidFill>
                  <a:srgbClr val="FFFFFF"/>
                </a:solidFill>
              </a:rPr>
              <a:t>Cymru</a:t>
            </a: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>
                <a:solidFill>
                  <a:srgbClr val="FFFFFF"/>
                </a:solidFill>
              </a:rPr>
              <a:t>Wales</a:t>
            </a:r>
          </a:p>
        </p:txBody>
      </p:sp>
      <p:pic>
        <p:nvPicPr>
          <p:cNvPr id="2" name="23 Church Road 15" descr="23 Church Road 15">
            <a:hlinkClick r:id="" action="ppaction://media"/>
            <a:extLst>
              <a:ext uri="{FF2B5EF4-FFF2-40B4-BE49-F238E27FC236}">
                <a16:creationId xmlns:a16="http://schemas.microsoft.com/office/drawing/2014/main" id="{3EFEBB1A-11E8-AB46-B250-282C546FCB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600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480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D30763A-CBF4-46C7-9DAC-5AB06D130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420EF16-AEC6-42D3-928D-0F5ACEC91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EE486-2047-BB4D-98E5-C4FCA4E23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r>
              <a:rPr lang="en-US" altLang="zh-CN" dirty="0"/>
              <a:t>Matching</a:t>
            </a:r>
            <a:endParaRPr lang="en-US" dirty="0"/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C27C1BEB-0B53-40C1-BFC6-73739970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 flipH="1">
            <a:off x="4524373" y="-809624"/>
            <a:ext cx="3143251" cy="12192000"/>
          </a:xfrm>
          <a:custGeom>
            <a:avLst/>
            <a:gdLst>
              <a:gd name="connsiteX0" fmla="*/ 508 w 2932134"/>
              <a:gd name="connsiteY0" fmla="*/ 4431100 h 12192000"/>
              <a:gd name="connsiteX1" fmla="*/ 137030 w 2932134"/>
              <a:gd name="connsiteY1" fmla="*/ 177371 h 12192000"/>
              <a:gd name="connsiteX2" fmla="*/ 145443 w 2932134"/>
              <a:gd name="connsiteY2" fmla="*/ 0 h 12192000"/>
              <a:gd name="connsiteX3" fmla="*/ 2932134 w 2932134"/>
              <a:gd name="connsiteY3" fmla="*/ 0 h 12192000"/>
              <a:gd name="connsiteX4" fmla="*/ 2932133 w 2932134"/>
              <a:gd name="connsiteY4" fmla="*/ 12192000 h 12192000"/>
              <a:gd name="connsiteX5" fmla="*/ 172151 w 2932134"/>
              <a:gd name="connsiteY5" fmla="*/ 12192000 h 12192000"/>
              <a:gd name="connsiteX6" fmla="*/ 169761 w 2932134"/>
              <a:gd name="connsiteY6" fmla="*/ 12180928 h 12192000"/>
              <a:gd name="connsiteX7" fmla="*/ 169761 w 2932134"/>
              <a:gd name="connsiteY7" fmla="*/ 7234593 h 12192000"/>
              <a:gd name="connsiteX8" fmla="*/ 508 w 2932134"/>
              <a:gd name="connsiteY8" fmla="*/ 44311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32134" h="12192000">
                <a:moveTo>
                  <a:pt x="508" y="4431100"/>
                </a:moveTo>
                <a:cubicBezTo>
                  <a:pt x="-7698" y="2846728"/>
                  <a:pt x="85554" y="1238574"/>
                  <a:pt x="137030" y="177371"/>
                </a:cubicBezTo>
                <a:lnTo>
                  <a:pt x="145443" y="0"/>
                </a:lnTo>
                <a:lnTo>
                  <a:pt x="2932134" y="0"/>
                </a:lnTo>
                <a:lnTo>
                  <a:pt x="2932133" y="12192000"/>
                </a:lnTo>
                <a:lnTo>
                  <a:pt x="172151" y="12192000"/>
                </a:lnTo>
                <a:lnTo>
                  <a:pt x="169761" y="12180928"/>
                </a:lnTo>
                <a:cubicBezTo>
                  <a:pt x="169761" y="11800439"/>
                  <a:pt x="169761" y="10278492"/>
                  <a:pt x="169761" y="7234593"/>
                </a:cubicBezTo>
                <a:cubicBezTo>
                  <a:pt x="50398" y="6402277"/>
                  <a:pt x="5637" y="5421334"/>
                  <a:pt x="508" y="4431100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6" name="Picture 5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06B6F9CA-4A4A-274D-B689-7A80EB3013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3631" b="-1"/>
          <a:stretch/>
        </p:blipFill>
        <p:spPr>
          <a:xfrm>
            <a:off x="518111" y="2634817"/>
            <a:ext cx="3484645" cy="3504675"/>
          </a:xfrm>
          <a:custGeom>
            <a:avLst/>
            <a:gdLst/>
            <a:ahLst/>
            <a:cxnLst/>
            <a:rect l="l" t="t" r="r" b="b"/>
            <a:pathLst>
              <a:path w="3484645" h="3504675">
                <a:moveTo>
                  <a:pt x="1747550" y="0"/>
                </a:moveTo>
                <a:cubicBezTo>
                  <a:pt x="1869164" y="0"/>
                  <a:pt x="2021791" y="0"/>
                  <a:pt x="2214840" y="60981"/>
                </a:cubicBezTo>
                <a:cubicBezTo>
                  <a:pt x="2428101" y="121963"/>
                  <a:pt x="2550063" y="233762"/>
                  <a:pt x="2672026" y="294743"/>
                </a:cubicBezTo>
                <a:cubicBezTo>
                  <a:pt x="3240720" y="670444"/>
                  <a:pt x="3484645" y="1107127"/>
                  <a:pt x="3484645" y="1666123"/>
                </a:cubicBezTo>
                <a:cubicBezTo>
                  <a:pt x="3484645" y="2001170"/>
                  <a:pt x="3423664" y="2285749"/>
                  <a:pt x="3271385" y="2559815"/>
                </a:cubicBezTo>
                <a:cubicBezTo>
                  <a:pt x="3139317" y="2844394"/>
                  <a:pt x="2956373" y="3057829"/>
                  <a:pt x="2712448" y="3220096"/>
                </a:cubicBezTo>
                <a:cubicBezTo>
                  <a:pt x="2580380" y="3281077"/>
                  <a:pt x="2428101" y="3413203"/>
                  <a:pt x="2275822" y="3443694"/>
                </a:cubicBezTo>
                <a:cubicBezTo>
                  <a:pt x="2113089" y="3504675"/>
                  <a:pt x="1960810" y="3504675"/>
                  <a:pt x="1838847" y="3504675"/>
                </a:cubicBezTo>
                <a:cubicBezTo>
                  <a:pt x="1676114" y="3504675"/>
                  <a:pt x="1462854" y="3474184"/>
                  <a:pt x="1249594" y="3443694"/>
                </a:cubicBezTo>
                <a:cubicBezTo>
                  <a:pt x="995563" y="3382712"/>
                  <a:pt x="772197" y="3230259"/>
                  <a:pt x="650235" y="3108647"/>
                </a:cubicBezTo>
                <a:cubicBezTo>
                  <a:pt x="579148" y="3078156"/>
                  <a:pt x="518167" y="2966357"/>
                  <a:pt x="426521" y="2874885"/>
                </a:cubicBezTo>
                <a:cubicBezTo>
                  <a:pt x="325118" y="2783413"/>
                  <a:pt x="279817" y="2717525"/>
                  <a:pt x="188171" y="2493927"/>
                </a:cubicBezTo>
                <a:cubicBezTo>
                  <a:pt x="96525" y="2270329"/>
                  <a:pt x="60981" y="2255258"/>
                  <a:pt x="30317" y="2031660"/>
                </a:cubicBezTo>
                <a:cubicBezTo>
                  <a:pt x="30317" y="2001170"/>
                  <a:pt x="0" y="1940188"/>
                  <a:pt x="0" y="1848716"/>
                </a:cubicBezTo>
                <a:cubicBezTo>
                  <a:pt x="0" y="1696613"/>
                  <a:pt x="30317" y="1412034"/>
                  <a:pt x="60981" y="1279907"/>
                </a:cubicBezTo>
                <a:cubicBezTo>
                  <a:pt x="223366" y="843225"/>
                  <a:pt x="386099" y="599300"/>
                  <a:pt x="691005" y="355374"/>
                </a:cubicBezTo>
                <a:cubicBezTo>
                  <a:pt x="975352" y="101636"/>
                  <a:pt x="1371556" y="0"/>
                  <a:pt x="1747550" y="0"/>
                </a:cubicBezTo>
                <a:close/>
              </a:path>
            </a:pathLst>
          </a:custGeom>
        </p:spPr>
      </p:pic>
      <p:pic>
        <p:nvPicPr>
          <p:cNvPr id="23" name="Picture 22" descr="A picture containing text&#10;&#10;Description automatically generated">
            <a:extLst>
              <a:ext uri="{FF2B5EF4-FFF2-40B4-BE49-F238E27FC236}">
                <a16:creationId xmlns:a16="http://schemas.microsoft.com/office/drawing/2014/main" id="{A014C267-8BEA-184E-9EA2-863B247C5F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039" r="15638" b="-1"/>
          <a:stretch/>
        </p:blipFill>
        <p:spPr>
          <a:xfrm>
            <a:off x="4383257" y="2634817"/>
            <a:ext cx="3534716" cy="3504675"/>
          </a:xfrm>
          <a:custGeom>
            <a:avLst/>
            <a:gdLst/>
            <a:ahLst/>
            <a:cxnLst/>
            <a:rect l="l" t="t" r="r" b="b"/>
            <a:pathLst>
              <a:path w="3534716" h="3504675">
                <a:moveTo>
                  <a:pt x="1858773" y="0"/>
                </a:moveTo>
                <a:cubicBezTo>
                  <a:pt x="2061918" y="0"/>
                  <a:pt x="2346320" y="20317"/>
                  <a:pt x="2488521" y="142219"/>
                </a:cubicBezTo>
                <a:cubicBezTo>
                  <a:pt x="2661194" y="233645"/>
                  <a:pt x="2854182" y="365705"/>
                  <a:pt x="3118270" y="629826"/>
                </a:cubicBezTo>
                <a:cubicBezTo>
                  <a:pt x="3351886" y="1036165"/>
                  <a:pt x="3534716" y="1523772"/>
                  <a:pt x="3534716" y="1879319"/>
                </a:cubicBezTo>
                <a:cubicBezTo>
                  <a:pt x="3504244" y="2224707"/>
                  <a:pt x="3382358" y="2580254"/>
                  <a:pt x="3097955" y="2864691"/>
                </a:cubicBezTo>
                <a:cubicBezTo>
                  <a:pt x="2803396" y="3189762"/>
                  <a:pt x="2559622" y="3352298"/>
                  <a:pt x="2275220" y="3413249"/>
                </a:cubicBezTo>
                <a:lnTo>
                  <a:pt x="1787673" y="3504675"/>
                </a:lnTo>
                <a:cubicBezTo>
                  <a:pt x="1381383" y="3504675"/>
                  <a:pt x="1076667" y="3362456"/>
                  <a:pt x="893836" y="3281189"/>
                </a:cubicBezTo>
                <a:cubicBezTo>
                  <a:pt x="721164" y="3159287"/>
                  <a:pt x="518019" y="2956117"/>
                  <a:pt x="314874" y="2631046"/>
                </a:cubicBezTo>
                <a:cubicBezTo>
                  <a:pt x="111730" y="2346609"/>
                  <a:pt x="0" y="2021537"/>
                  <a:pt x="0" y="1665991"/>
                </a:cubicBezTo>
                <a:cubicBezTo>
                  <a:pt x="0" y="1584723"/>
                  <a:pt x="192988" y="782203"/>
                  <a:pt x="487547" y="518083"/>
                </a:cubicBezTo>
                <a:cubicBezTo>
                  <a:pt x="782107" y="253962"/>
                  <a:pt x="1208711" y="81268"/>
                  <a:pt x="1533742" y="20317"/>
                </a:cubicBezTo>
                <a:cubicBezTo>
                  <a:pt x="1625157" y="0"/>
                  <a:pt x="1706415" y="0"/>
                  <a:pt x="1858773" y="0"/>
                </a:cubicBezTo>
                <a:close/>
              </a:path>
            </a:pathLst>
          </a:custGeom>
        </p:spPr>
      </p:pic>
      <p:pic>
        <p:nvPicPr>
          <p:cNvPr id="13" name="Picture 12" descr="Logo, company name&#10;&#10;Description automatically generated">
            <a:extLst>
              <a:ext uri="{FF2B5EF4-FFF2-40B4-BE49-F238E27FC236}">
                <a16:creationId xmlns:a16="http://schemas.microsoft.com/office/drawing/2014/main" id="{3D35601B-21B9-BF4F-BEB3-4D527709F94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2319" r="24626" b="-1"/>
          <a:stretch/>
        </p:blipFill>
        <p:spPr>
          <a:xfrm>
            <a:off x="8298476" y="2680058"/>
            <a:ext cx="3485697" cy="3449280"/>
          </a:xfrm>
          <a:custGeom>
            <a:avLst/>
            <a:gdLst/>
            <a:ahLst/>
            <a:cxnLst/>
            <a:rect l="l" t="t" r="r" b="b"/>
            <a:pathLst>
              <a:path w="3485697" h="3449280">
                <a:moveTo>
                  <a:pt x="1780826" y="4"/>
                </a:moveTo>
                <a:cubicBezTo>
                  <a:pt x="1965933" y="-415"/>
                  <a:pt x="2123051" y="38482"/>
                  <a:pt x="2262915" y="85106"/>
                </a:cubicBezTo>
                <a:cubicBezTo>
                  <a:pt x="2449748" y="116361"/>
                  <a:pt x="2666210" y="247219"/>
                  <a:pt x="2822020" y="309385"/>
                </a:cubicBezTo>
                <a:cubicBezTo>
                  <a:pt x="3101922" y="496226"/>
                  <a:pt x="3205447" y="668299"/>
                  <a:pt x="3298864" y="886395"/>
                </a:cubicBezTo>
                <a:cubicBezTo>
                  <a:pt x="3423303" y="1104147"/>
                  <a:pt x="3485697" y="1384409"/>
                  <a:pt x="3485697" y="1664671"/>
                </a:cubicBezTo>
                <a:cubicBezTo>
                  <a:pt x="3485697" y="2007099"/>
                  <a:pt x="3392280" y="2287017"/>
                  <a:pt x="3236818" y="2567279"/>
                </a:cubicBezTo>
                <a:cubicBezTo>
                  <a:pt x="3112379" y="2847541"/>
                  <a:pt x="2863151" y="3065294"/>
                  <a:pt x="2583250" y="3231528"/>
                </a:cubicBezTo>
                <a:cubicBezTo>
                  <a:pt x="2334023" y="3387114"/>
                  <a:pt x="2116167" y="3449280"/>
                  <a:pt x="1867288" y="3449280"/>
                </a:cubicBezTo>
                <a:cubicBezTo>
                  <a:pt x="1649432" y="3449280"/>
                  <a:pt x="1431576" y="3418025"/>
                  <a:pt x="1244742" y="3387114"/>
                </a:cubicBezTo>
                <a:cubicBezTo>
                  <a:pt x="1026886" y="3324605"/>
                  <a:pt x="871424" y="3262439"/>
                  <a:pt x="746985" y="3169018"/>
                </a:cubicBezTo>
                <a:cubicBezTo>
                  <a:pt x="498106" y="2971873"/>
                  <a:pt x="311273" y="2785032"/>
                  <a:pt x="186833" y="2567279"/>
                </a:cubicBezTo>
                <a:cubicBezTo>
                  <a:pt x="62394" y="2318272"/>
                  <a:pt x="0" y="2069265"/>
                  <a:pt x="0" y="1820258"/>
                </a:cubicBezTo>
                <a:cubicBezTo>
                  <a:pt x="0" y="1633416"/>
                  <a:pt x="0" y="1477830"/>
                  <a:pt x="62394" y="1290989"/>
                </a:cubicBezTo>
                <a:cubicBezTo>
                  <a:pt x="155462" y="823885"/>
                  <a:pt x="342295" y="512712"/>
                  <a:pt x="622545" y="325871"/>
                </a:cubicBezTo>
                <a:cubicBezTo>
                  <a:pt x="902447" y="108118"/>
                  <a:pt x="1312713" y="54882"/>
                  <a:pt x="1585992" y="14697"/>
                </a:cubicBezTo>
                <a:cubicBezTo>
                  <a:pt x="1654312" y="4651"/>
                  <a:pt x="1719124" y="143"/>
                  <a:pt x="1780826" y="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619EC37-0CC9-904D-8D9A-93FCAA2A5C25}"/>
              </a:ext>
            </a:extLst>
          </p:cNvPr>
          <p:cNvSpPr txBox="1"/>
          <p:nvPr/>
        </p:nvSpPr>
        <p:spPr>
          <a:xfrm>
            <a:off x="9585197" y="68707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://commons.wikimedia.org/wiki/File:Flag_of_China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204B6B-89A0-E640-8C53-6EE34BE2B809}"/>
              </a:ext>
            </a:extLst>
          </p:cNvPr>
          <p:cNvSpPr txBox="1"/>
          <p:nvPr/>
        </p:nvSpPr>
        <p:spPr>
          <a:xfrm>
            <a:off x="7108361" y="68707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 tooltip="http://www.freeimageslive.co.uk/free_stock_image/unionflag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2" name="你好 nǐ hǎo…">
            <a:extLst>
              <a:ext uri="{FF2B5EF4-FFF2-40B4-BE49-F238E27FC236}">
                <a16:creationId xmlns:a16="http://schemas.microsoft.com/office/drawing/2014/main" id="{F329453F-8ECC-1F4A-A1F7-D3491B1E8F09}"/>
              </a:ext>
            </a:extLst>
          </p:cNvPr>
          <p:cNvSpPr txBox="1"/>
          <p:nvPr/>
        </p:nvSpPr>
        <p:spPr>
          <a:xfrm>
            <a:off x="4196129" y="212727"/>
            <a:ext cx="4991962" cy="3216273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vert="horz" lIns="0" tIns="0" rIns="0" bIns="0" rtlCol="0">
            <a:noAutofit/>
          </a:bodyPr>
          <a:lstStyle/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/>
            </a:pP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英国</a:t>
            </a:r>
            <a:r>
              <a:rPr lang="en-US" sz="4000" spc="20" dirty="0">
                <a:solidFill>
                  <a:schemeClr val="tx1">
                    <a:alpha val="58000"/>
                  </a:schemeClr>
                </a:solidFill>
              </a:rPr>
              <a:t>  </a:t>
            </a: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</a:rPr>
              <a:t>Yīngguó</a:t>
            </a:r>
            <a:endParaRPr lang="en-US" sz="4000" spc="20" dirty="0">
              <a:solidFill>
                <a:schemeClr val="tx1">
                  <a:alpha val="58000"/>
                </a:schemeClr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/>
            </a:pP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中国</a:t>
            </a:r>
            <a:r>
              <a:rPr lang="en-US" sz="4000" spc="20" dirty="0">
                <a:solidFill>
                  <a:schemeClr val="tx1">
                    <a:alpha val="58000"/>
                  </a:schemeClr>
                </a:solidFill>
              </a:rPr>
              <a:t> </a:t>
            </a: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</a:rPr>
              <a:t>Zhōngguó</a:t>
            </a:r>
            <a:endParaRPr lang="en-US" sz="4000" spc="20" dirty="0">
              <a:solidFill>
                <a:schemeClr val="tx1">
                  <a:alpha val="58000"/>
                </a:schemeClr>
              </a:solidFill>
            </a:endParaRPr>
          </a:p>
          <a:p>
            <a:pPr marL="1010920" indent="-457200">
              <a:lnSpc>
                <a:spcPct val="120000"/>
              </a:lnSpc>
              <a:spcAft>
                <a:spcPts val="600"/>
              </a:spcAft>
              <a:buClr>
                <a:schemeClr val="accent4"/>
              </a:buClr>
              <a:buSzPct val="100000"/>
              <a:buFont typeface="+mj-lt"/>
              <a:buAutoNum type="alphaUcPeriod"/>
              <a:defRPr sz="6800">
                <a:effectLst/>
              </a:defRPr>
            </a:pP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威尔士</a:t>
            </a:r>
            <a:r>
              <a:rPr lang="en-US" sz="4000" spc="20" dirty="0">
                <a:solidFill>
                  <a:schemeClr val="tx1">
                    <a:alpha val="58000"/>
                  </a:schemeClr>
                </a:solidFill>
              </a:rPr>
              <a:t> </a:t>
            </a:r>
            <a:r>
              <a:rPr lang="en-US" sz="4000" spc="20" dirty="0" err="1">
                <a:solidFill>
                  <a:schemeClr val="tx1">
                    <a:alpha val="58000"/>
                  </a:schemeClr>
                </a:solidFill>
              </a:rPr>
              <a:t>Wēiěrshì</a:t>
            </a:r>
            <a:endParaRPr lang="en-US" sz="4000" spc="20" dirty="0">
              <a:solidFill>
                <a:schemeClr val="tx1">
                  <a:alpha val="58000"/>
                </a:schemeClr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2720DF9-99B2-F54B-B78F-F1FA3562FD3C}"/>
              </a:ext>
            </a:extLst>
          </p:cNvPr>
          <p:cNvSpPr/>
          <p:nvPr/>
        </p:nvSpPr>
        <p:spPr>
          <a:xfrm>
            <a:off x="1987717" y="6255775"/>
            <a:ext cx="545431" cy="48594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CAD71F6-5969-AD42-816A-9CFD1797E907}"/>
              </a:ext>
            </a:extLst>
          </p:cNvPr>
          <p:cNvSpPr/>
          <p:nvPr/>
        </p:nvSpPr>
        <p:spPr>
          <a:xfrm>
            <a:off x="5877899" y="6296404"/>
            <a:ext cx="545431" cy="48594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DC8AE39C-F95D-E541-99BD-68DE250D64BB}"/>
              </a:ext>
            </a:extLst>
          </p:cNvPr>
          <p:cNvSpPr/>
          <p:nvPr/>
        </p:nvSpPr>
        <p:spPr>
          <a:xfrm>
            <a:off x="9771227" y="6348374"/>
            <a:ext cx="545431" cy="485942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5836772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AE7E4F2-6141-5241-B078-8BECDB62F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0" y="1032192"/>
            <a:ext cx="4983162" cy="4793615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00B0F0"/>
                </a:solidFill>
              </a:rPr>
              <a:t>Zhōng</a:t>
            </a:r>
            <a:r>
              <a:rPr lang="en-US" sz="3000" dirty="0" err="1">
                <a:solidFill>
                  <a:srgbClr val="FFFF00"/>
                </a:solidFill>
              </a:rPr>
              <a:t>guó</a:t>
            </a:r>
            <a:r>
              <a:rPr lang="en-US" sz="3000" dirty="0">
                <a:solidFill>
                  <a:srgbClr val="FFFF00"/>
                </a:solidFill>
              </a:rPr>
              <a:t> </a:t>
            </a:r>
            <a:r>
              <a:rPr lang="en-US" sz="3000" dirty="0" err="1">
                <a:solidFill>
                  <a:srgbClr val="FFFF00"/>
                </a:solidFill>
              </a:rPr>
              <a:t>rén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</a:t>
            </a:r>
            <a:r>
              <a:rPr lang="zh-CN" altLang="en-US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国人</a:t>
            </a:r>
            <a:r>
              <a:rPr lang="en-US" altLang="zh-CN" dirty="0">
                <a:solidFill>
                  <a:srgbClr val="FFFF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 </a:t>
            </a:r>
            <a:endParaRPr lang="en-GB" altLang="zh-CN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>
                <a:solidFill>
                  <a:srgbClr val="FFFFFF"/>
                </a:solidFill>
              </a:rPr>
              <a:t>Tsieinïaidd</a:t>
            </a:r>
            <a:endParaRPr lang="en-US" sz="3000" dirty="0">
              <a:solidFill>
                <a:srgbClr val="FFFFFF"/>
              </a:solidFill>
            </a:endParaRPr>
          </a:p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/>
              <a:t>Chinese </a:t>
            </a:r>
            <a:endParaRPr lang="en-US" sz="3000" dirty="0">
              <a:solidFill>
                <a:srgbClr val="FFFFFF"/>
              </a:solidFill>
            </a:endParaRPr>
          </a:p>
        </p:txBody>
      </p:sp>
      <p:pic>
        <p:nvPicPr>
          <p:cNvPr id="7" name="Picture 6" descr="A group of men holding flowers&#10;&#10;Description automatically generated with medium confidence">
            <a:extLst>
              <a:ext uri="{FF2B5EF4-FFF2-40B4-BE49-F238E27FC236}">
                <a16:creationId xmlns:a16="http://schemas.microsoft.com/office/drawing/2014/main" id="{5A6EC9E1-9A9F-304C-A1E9-E6B3EACC31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5440" y="1274435"/>
            <a:ext cx="6350000" cy="42291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0A7A13-864A-3C47-812A-6315D7EAB12D}"/>
              </a:ext>
            </a:extLst>
          </p:cNvPr>
          <p:cNvSpPr txBox="1"/>
          <p:nvPr/>
        </p:nvSpPr>
        <p:spPr>
          <a:xfrm>
            <a:off x="345440" y="5503535"/>
            <a:ext cx="635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vmovier.com/54551?from=search_post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2" name="23 Church Road 16" descr="23 Church Road 16">
            <a:hlinkClick r:id="" action="ppaction://media"/>
            <a:extLst>
              <a:ext uri="{FF2B5EF4-FFF2-40B4-BE49-F238E27FC236}">
                <a16:creationId xmlns:a16="http://schemas.microsoft.com/office/drawing/2014/main" id="{11BC44AA-5BB1-6749-A533-6CA0C6EF8C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93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575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person, outdoor, dressed&#10;&#10;Description automatically generated">
            <a:extLst>
              <a:ext uri="{FF2B5EF4-FFF2-40B4-BE49-F238E27FC236}">
                <a16:creationId xmlns:a16="http://schemas.microsoft.com/office/drawing/2014/main" id="{CD619E47-72C1-4A44-9C2D-F2EF4EE55C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22460"/>
          <a:stretch/>
        </p:blipFill>
        <p:spPr>
          <a:xfrm>
            <a:off x="0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C51867-ED91-BE43-B901-9A3C46AB86AE}"/>
              </a:ext>
            </a:extLst>
          </p:cNvPr>
          <p:cNvSpPr txBox="1"/>
          <p:nvPr/>
        </p:nvSpPr>
        <p:spPr>
          <a:xfrm>
            <a:off x="0" y="6657945"/>
            <a:ext cx="262603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://www.flickr.com/photos/thelastminute/773836443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04FDEEB-C68B-BB4C-8658-6FFE3131DB29}"/>
              </a:ext>
            </a:extLst>
          </p:cNvPr>
          <p:cNvSpPr txBox="1">
            <a:spLocks/>
          </p:cNvSpPr>
          <p:nvPr/>
        </p:nvSpPr>
        <p:spPr>
          <a:xfrm>
            <a:off x="6477000" y="1032192"/>
            <a:ext cx="4983162" cy="47936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00F900"/>
                </a:solidFill>
              </a:defRPr>
            </a:pPr>
            <a:r>
              <a:rPr lang="en-US" sz="3000" dirty="0" err="1">
                <a:solidFill>
                  <a:srgbClr val="00B0F0"/>
                </a:solidFill>
              </a:rPr>
              <a:t>Yīng</a:t>
            </a:r>
            <a:r>
              <a:rPr lang="en-US" sz="3000" dirty="0" err="1">
                <a:solidFill>
                  <a:srgbClr val="FFFF00"/>
                </a:solidFill>
              </a:rPr>
              <a:t>guó</a:t>
            </a:r>
            <a:r>
              <a:rPr lang="en-US" sz="3000" dirty="0">
                <a:solidFill>
                  <a:srgbClr val="FFFF00"/>
                </a:solidFill>
              </a:rPr>
              <a:t> </a:t>
            </a:r>
            <a:r>
              <a:rPr lang="en-US" sz="3000" dirty="0" err="1">
                <a:solidFill>
                  <a:srgbClr val="FFFF00"/>
                </a:solidFill>
              </a:rPr>
              <a:t>rén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英</a:t>
            </a:r>
            <a:r>
              <a:rPr lang="zh-CN" altLang="en-US" sz="10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国人</a:t>
            </a:r>
            <a:endParaRPr lang="en-GB" altLang="zh-CN" sz="10000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  <a:cs typeface="Kai Regular"/>
              <a:sym typeface="Kai Regular"/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>
                <a:solidFill>
                  <a:srgbClr val="FFFFFF"/>
                </a:solidFill>
              </a:rPr>
              <a:t>Prydeinwr</a:t>
            </a:r>
            <a:r>
              <a:rPr lang="en-US" sz="3000" dirty="0">
                <a:solidFill>
                  <a:srgbClr val="FFFFFF"/>
                </a:solidFill>
              </a:rPr>
              <a:t>/</a:t>
            </a:r>
            <a:r>
              <a:rPr lang="en-US" sz="3000" dirty="0" err="1">
                <a:solidFill>
                  <a:srgbClr val="FFFFFF"/>
                </a:solidFill>
              </a:rPr>
              <a:t>Prydeines</a:t>
            </a:r>
            <a:endParaRPr lang="en-US" sz="3000" dirty="0">
              <a:solidFill>
                <a:srgbClr val="FFFFFF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>
                <a:solidFill>
                  <a:srgbClr val="FFFFFF"/>
                </a:solidFill>
              </a:rPr>
              <a:t>British</a:t>
            </a:r>
          </a:p>
        </p:txBody>
      </p:sp>
      <p:pic>
        <p:nvPicPr>
          <p:cNvPr id="2" name="23 Church Road 17" descr="23 Church Road 17">
            <a:hlinkClick r:id="" action="ppaction://media"/>
            <a:extLst>
              <a:ext uri="{FF2B5EF4-FFF2-40B4-BE49-F238E27FC236}">
                <a16:creationId xmlns:a16="http://schemas.microsoft.com/office/drawing/2014/main" id="{BB60308D-FC9F-2A41-9BD7-F60E257875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2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sky, outdoor, ground, dancer&#10;&#10;Description automatically generated">
            <a:extLst>
              <a:ext uri="{FF2B5EF4-FFF2-40B4-BE49-F238E27FC236}">
                <a16:creationId xmlns:a16="http://schemas.microsoft.com/office/drawing/2014/main" id="{677AD006-C425-8542-8AEA-96ED465D0D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579" r="-2" b="8171"/>
          <a:stretch/>
        </p:blipFill>
        <p:spPr>
          <a:xfrm>
            <a:off x="0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4778A3-A05F-7D48-8FFA-4ECA9F96376B}"/>
              </a:ext>
            </a:extLst>
          </p:cNvPr>
          <p:cNvSpPr txBox="1"/>
          <p:nvPr/>
        </p:nvSpPr>
        <p:spPr>
          <a:xfrm>
            <a:off x="3296921" y="6857990"/>
            <a:ext cx="260680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commons.wikimedia.org/wiki/File:Welsh_traditional_dress,_Pierhead,_St_David's_Day_%E2%80%93_Gwisg_Gymreig_draddodiadol,_Pierhead,_Dydd_G%C5%B5yl_Dewi_2009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BA7E05E-735D-0645-9B1E-547F3E9E4C2A}"/>
              </a:ext>
            </a:extLst>
          </p:cNvPr>
          <p:cNvSpPr txBox="1">
            <a:spLocks/>
          </p:cNvSpPr>
          <p:nvPr/>
        </p:nvSpPr>
        <p:spPr>
          <a:xfrm>
            <a:off x="6556281" y="1424305"/>
            <a:ext cx="4983162" cy="4793615"/>
          </a:xfrm>
          <a:prstGeom prst="rect">
            <a:avLst/>
          </a:prstGeom>
        </p:spPr>
        <p:txBody>
          <a:bodyPr vert="horz" lIns="0" tIns="0" rIns="0" bIns="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2500"/>
              </a:spcBef>
              <a:buNone/>
              <a:defRPr sz="9000">
                <a:solidFill>
                  <a:srgbClr val="00F900"/>
                </a:solidFill>
              </a:defRPr>
            </a:pPr>
            <a:r>
              <a:rPr lang="en-GB" sz="3200" dirty="0" err="1">
                <a:solidFill>
                  <a:srgbClr val="00B0F0"/>
                </a:solidFill>
                <a:latin typeface="-apple-system"/>
              </a:rPr>
              <a:t>Wēi</a:t>
            </a:r>
            <a:r>
              <a:rPr lang="en-GB" sz="3200" dirty="0" err="1">
                <a:solidFill>
                  <a:srgbClr val="00B050"/>
                </a:solidFill>
                <a:latin typeface="-apple-system"/>
              </a:rPr>
              <a:t>ěr</a:t>
            </a:r>
            <a:r>
              <a:rPr lang="en-GB" sz="3200" dirty="0" err="1">
                <a:solidFill>
                  <a:srgbClr val="FF0000"/>
                </a:solidFill>
                <a:latin typeface="-apple-system"/>
              </a:rPr>
              <a:t>shì</a:t>
            </a:r>
            <a:r>
              <a:rPr lang="en-GB" sz="3200" dirty="0">
                <a:solidFill>
                  <a:srgbClr val="FF0000"/>
                </a:solidFill>
                <a:latin typeface="-apple-system"/>
              </a:rPr>
              <a:t> </a:t>
            </a:r>
            <a:r>
              <a:rPr lang="en-GB" sz="3200" dirty="0" err="1">
                <a:solidFill>
                  <a:srgbClr val="FFFF00"/>
                </a:solidFill>
                <a:latin typeface="-apple-system"/>
              </a:rPr>
              <a:t>rén</a:t>
            </a:r>
            <a:endParaRPr lang="en-US" sz="3000" dirty="0">
              <a:solidFill>
                <a:srgbClr val="FFFF00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10000" dirty="0">
                <a:solidFill>
                  <a:srgbClr val="00B0F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威</a:t>
            </a:r>
            <a:r>
              <a:rPr lang="zh-CN" altLang="en-US" sz="100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尔</a:t>
            </a:r>
            <a:r>
              <a:rPr lang="zh-CN" altLang="en-US" sz="100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士</a:t>
            </a:r>
            <a:r>
              <a:rPr lang="zh-CN" altLang="en-US" sz="100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  <a:cs typeface="Kai Regular"/>
                <a:sym typeface="Kai Regular"/>
              </a:rPr>
              <a:t>人</a:t>
            </a:r>
            <a:endParaRPr lang="en-GB" altLang="zh-CN" sz="10000" dirty="0">
              <a:solidFill>
                <a:srgbClr val="FFFF00"/>
              </a:solidFill>
              <a:latin typeface="KaiTi" panose="02010609060101010101" pitchFamily="49" charset="-122"/>
              <a:ea typeface="KaiTi" panose="02010609060101010101" pitchFamily="49" charset="-122"/>
              <a:cs typeface="Kai Regular"/>
              <a:sym typeface="Kai Regular"/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 err="1">
                <a:solidFill>
                  <a:srgbClr val="FFFFFF"/>
                </a:solidFill>
              </a:rPr>
              <a:t>Cymro</a:t>
            </a:r>
            <a:r>
              <a:rPr lang="en-US" sz="3000" dirty="0">
                <a:solidFill>
                  <a:srgbClr val="FFFFFF"/>
                </a:solidFill>
              </a:rPr>
              <a:t>/</a:t>
            </a:r>
            <a:r>
              <a:rPr lang="en-US" sz="3000" dirty="0" err="1">
                <a:solidFill>
                  <a:srgbClr val="FFFFFF"/>
                </a:solidFill>
              </a:rPr>
              <a:t>Cymraes</a:t>
            </a:r>
            <a:endParaRPr lang="en-US" sz="3000" dirty="0">
              <a:solidFill>
                <a:srgbClr val="FFFFFF"/>
              </a:solidFill>
            </a:endParaRPr>
          </a:p>
          <a:p>
            <a:pPr marL="0" indent="0" algn="ctr">
              <a:spcBef>
                <a:spcPts val="2500"/>
              </a:spcBef>
              <a:buFont typeface="The Hand Extrablack" panose="03070A02030502020204" pitchFamily="66" charset="0"/>
              <a:buNone/>
              <a:defRPr sz="9000">
                <a:solidFill>
                  <a:srgbClr val="FFFFFF"/>
                </a:solidFill>
                <a:effectLst/>
              </a:defRPr>
            </a:pPr>
            <a:r>
              <a:rPr lang="en-US" sz="3000" dirty="0">
                <a:solidFill>
                  <a:srgbClr val="FFFFFF"/>
                </a:solidFill>
              </a:rPr>
              <a:t>Welsh</a:t>
            </a:r>
          </a:p>
        </p:txBody>
      </p:sp>
      <p:pic>
        <p:nvPicPr>
          <p:cNvPr id="2" name="23 Church Road 18" descr="23 Church Road 18">
            <a:hlinkClick r:id="" action="ppaction://media"/>
            <a:extLst>
              <a:ext uri="{FF2B5EF4-FFF2-40B4-BE49-F238E27FC236}">
                <a16:creationId xmlns:a16="http://schemas.microsoft.com/office/drawing/2014/main" id="{97000214-7FF5-1949-BC8C-887367F368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763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36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1F825F5D-7CF7-994C-AD01-CD99B1AEC66E}"/>
              </a:ext>
            </a:extLst>
          </p:cNvPr>
          <p:cNvSpPr txBox="1"/>
          <p:nvPr/>
        </p:nvSpPr>
        <p:spPr>
          <a:xfrm>
            <a:off x="9609326" y="3536705"/>
            <a:ext cx="761760" cy="712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？</a:t>
            </a:r>
            <a:endParaRPr lang="en-CN" sz="4000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FBEA88-4606-5C4E-9994-066884811DE3}"/>
              </a:ext>
            </a:extLst>
          </p:cNvPr>
          <p:cNvSpPr/>
          <p:nvPr/>
        </p:nvSpPr>
        <p:spPr>
          <a:xfrm>
            <a:off x="5636649" y="3279038"/>
            <a:ext cx="1210192" cy="1227941"/>
          </a:xfrm>
          <a:prstGeom prst="rect">
            <a:avLst/>
          </a:prstGeom>
          <a:solidFill>
            <a:schemeClr val="tx1"/>
          </a:solidFill>
          <a:ln w="444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err="1">
                <a:solidFill>
                  <a:schemeClr val="bg1"/>
                </a:solidFill>
              </a:rPr>
              <a:t>nǎ</a:t>
            </a:r>
            <a:endParaRPr lang="en-GB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GB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哪</a:t>
            </a:r>
            <a:endParaRPr lang="en-GB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GB" sz="2000" dirty="0">
                <a:solidFill>
                  <a:schemeClr val="bg1"/>
                </a:solidFill>
                <a:ea typeface="Kaiti TC" panose="02010600040101010101" pitchFamily="2" charset="-120"/>
              </a:rPr>
              <a:t>which</a:t>
            </a:r>
            <a:endParaRPr lang="en-CN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3014DB-CCC8-AC43-A859-C23223E0C06E}"/>
              </a:ext>
            </a:extLst>
          </p:cNvPr>
          <p:cNvSpPr/>
          <p:nvPr/>
        </p:nvSpPr>
        <p:spPr>
          <a:xfrm>
            <a:off x="7018294" y="3294344"/>
            <a:ext cx="1163123" cy="119733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guó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国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country</a:t>
            </a:r>
          </a:p>
        </p:txBody>
      </p:sp>
      <p:sp>
        <p:nvSpPr>
          <p:cNvPr id="2" name="Right Arrow 1">
            <a:extLst>
              <a:ext uri="{FF2B5EF4-FFF2-40B4-BE49-F238E27FC236}">
                <a16:creationId xmlns:a16="http://schemas.microsoft.com/office/drawing/2014/main" id="{5BF44A75-F61D-AC41-9820-CEC3EAB52833}"/>
              </a:ext>
            </a:extLst>
          </p:cNvPr>
          <p:cNvSpPr/>
          <p:nvPr/>
        </p:nvSpPr>
        <p:spPr>
          <a:xfrm>
            <a:off x="3952502" y="3279037"/>
            <a:ext cx="1526146" cy="1227942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 </a:t>
            </a:r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" panose="02010609060101010101" pitchFamily="49" charset="-122"/>
              </a:rPr>
              <a:t>to be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3E2766-4A2B-7647-9825-1234099FEBBD}"/>
              </a:ext>
            </a:extLst>
          </p:cNvPr>
          <p:cNvSpPr/>
          <p:nvPr/>
        </p:nvSpPr>
        <p:spPr>
          <a:xfrm>
            <a:off x="8364827" y="3294344"/>
            <a:ext cx="1163123" cy="1197334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rén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人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person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45A2494-3B6E-BA42-B14C-558AC2923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sentence builder 1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BC31E8-F4B9-F34E-B9C2-5BF8AF55410B}"/>
              </a:ext>
            </a:extLst>
          </p:cNvPr>
          <p:cNvSpPr/>
          <p:nvPr/>
        </p:nvSpPr>
        <p:spPr>
          <a:xfrm>
            <a:off x="2291056" y="250963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C131014-EDDB-4B45-A00B-DA9796B92B31}"/>
              </a:ext>
            </a:extLst>
          </p:cNvPr>
          <p:cNvSpPr/>
          <p:nvPr/>
        </p:nvSpPr>
        <p:spPr>
          <a:xfrm>
            <a:off x="2291056" y="116966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4D894AC-B7F2-624E-9319-5BE28FF89563}"/>
              </a:ext>
            </a:extLst>
          </p:cNvPr>
          <p:cNvSpPr/>
          <p:nvPr/>
        </p:nvSpPr>
        <p:spPr>
          <a:xfrm>
            <a:off x="2291056" y="387770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E040F1B-6FA3-A745-A41A-B890AA0FF9DD}"/>
              </a:ext>
            </a:extLst>
          </p:cNvPr>
          <p:cNvSpPr/>
          <p:nvPr/>
        </p:nvSpPr>
        <p:spPr>
          <a:xfrm>
            <a:off x="2291056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</p:spTree>
    <p:extLst>
      <p:ext uri="{BB962C8B-B14F-4D97-AF65-F5344CB8AC3E}">
        <p14:creationId xmlns:p14="http://schemas.microsoft.com/office/powerpoint/2010/main" val="4085781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ight Arrow 24">
            <a:extLst>
              <a:ext uri="{FF2B5EF4-FFF2-40B4-BE49-F238E27FC236}">
                <a16:creationId xmlns:a16="http://schemas.microsoft.com/office/drawing/2014/main" id="{A545790D-B34A-BF4A-A45D-F70C51623DFA}"/>
              </a:ext>
            </a:extLst>
          </p:cNvPr>
          <p:cNvSpPr/>
          <p:nvPr/>
        </p:nvSpPr>
        <p:spPr>
          <a:xfrm>
            <a:off x="4199028" y="3138262"/>
            <a:ext cx="1526146" cy="1227942"/>
          </a:xfrm>
          <a:prstGeom prst="rightArrow">
            <a:avLst>
              <a:gd name="adj1" fmla="val 100000"/>
              <a:gd name="adj2" fmla="val 29155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 </a:t>
            </a:r>
            <a:r>
              <a:rPr lang="en-US" dirty="0" err="1">
                <a:solidFill>
                  <a:schemeClr val="bg1"/>
                </a:solidFill>
              </a:rPr>
              <a:t>shì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  <a:endParaRPr lang="en-US" sz="4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" panose="02010609060101010101" pitchFamily="49" charset="-122"/>
              </a:rPr>
              <a:t>to be</a:t>
            </a:r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28FB27D0-9574-EE46-8A99-022FA9866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pPr algn="ctr"/>
            <a:r>
              <a:rPr lang="en-US" dirty="0"/>
              <a:t>sentence builder </a:t>
            </a:r>
            <a:r>
              <a:rPr lang="en-US" altLang="zh-CN" dirty="0"/>
              <a:t>2</a:t>
            </a:r>
            <a:r>
              <a:rPr lang="en-US" dirty="0"/>
              <a:t>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7C0580-1608-1E42-A9B7-CB3C62BF0DAD}"/>
              </a:ext>
            </a:extLst>
          </p:cNvPr>
          <p:cNvSpPr/>
          <p:nvPr/>
        </p:nvSpPr>
        <p:spPr>
          <a:xfrm>
            <a:off x="2291056" y="2509631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nǐ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你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860684-C00A-8547-A8E6-F9A4F42D3F91}"/>
              </a:ext>
            </a:extLst>
          </p:cNvPr>
          <p:cNvSpPr/>
          <p:nvPr/>
        </p:nvSpPr>
        <p:spPr>
          <a:xfrm>
            <a:off x="2291056" y="116966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</a:rPr>
              <a:t>wǒ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我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I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9FA059-9955-F544-B173-1A804A8E4D17}"/>
              </a:ext>
            </a:extLst>
          </p:cNvPr>
          <p:cNvSpPr/>
          <p:nvPr/>
        </p:nvSpPr>
        <p:spPr>
          <a:xfrm>
            <a:off x="2291056" y="3877707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he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908137-99DF-C140-873F-2795CC86C5D4}"/>
              </a:ext>
            </a:extLst>
          </p:cNvPr>
          <p:cNvSpPr/>
          <p:nvPr/>
        </p:nvSpPr>
        <p:spPr>
          <a:xfrm>
            <a:off x="2291056" y="5245783"/>
            <a:ext cx="1503445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  <a:ea typeface="Kaiti TC" panose="02010600040101010101" pitchFamily="2" charset="-120"/>
              </a:rPr>
              <a:t>tā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she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ECBA97-418C-064B-8682-47BD9E50E702}"/>
              </a:ext>
            </a:extLst>
          </p:cNvPr>
          <p:cNvSpPr/>
          <p:nvPr/>
        </p:nvSpPr>
        <p:spPr>
          <a:xfrm>
            <a:off x="6187783" y="3138262"/>
            <a:ext cx="2275601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Yīngguó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rén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英国人</a:t>
            </a:r>
            <a:endParaRPr lang="en-US" sz="2000" dirty="0">
              <a:solidFill>
                <a:schemeClr val="bg1"/>
              </a:solidFill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British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D71B108-5129-5A4F-9655-A0A78BC13C4A}"/>
              </a:ext>
            </a:extLst>
          </p:cNvPr>
          <p:cNvSpPr/>
          <p:nvPr/>
        </p:nvSpPr>
        <p:spPr>
          <a:xfrm>
            <a:off x="6187784" y="1400240"/>
            <a:ext cx="2275601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Zhōngguó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rén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中国人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Chinese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30EB66B-DE08-294F-B338-90AADA8E39B1}"/>
              </a:ext>
            </a:extLst>
          </p:cNvPr>
          <p:cNvSpPr/>
          <p:nvPr/>
        </p:nvSpPr>
        <p:spPr>
          <a:xfrm>
            <a:off x="6187783" y="4876284"/>
            <a:ext cx="2275601" cy="12279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2000" dirty="0">
                <a:solidFill>
                  <a:schemeClr val="bg1"/>
                </a:solidFill>
                <a:latin typeface="-apple-system"/>
              </a:rPr>
              <a:t> </a:t>
            </a:r>
            <a:r>
              <a:rPr lang="en-GB" altLang="zh-CN" sz="2000" dirty="0" err="1">
                <a:solidFill>
                  <a:schemeClr val="bg1"/>
                </a:solidFill>
                <a:latin typeface="-apple-system"/>
              </a:rPr>
              <a:t>W</a:t>
            </a:r>
            <a:r>
              <a:rPr lang="en-GB" sz="2000" dirty="0" err="1">
                <a:solidFill>
                  <a:schemeClr val="bg1"/>
                </a:solidFill>
                <a:latin typeface="-apple-system"/>
              </a:rPr>
              <a:t>ēiěrshì</a:t>
            </a:r>
            <a:r>
              <a:rPr lang="en-GB" sz="2000" dirty="0">
                <a:solidFill>
                  <a:schemeClr val="bg1"/>
                </a:solidFill>
                <a:latin typeface="-apple-system"/>
              </a:rPr>
              <a:t> </a:t>
            </a:r>
            <a:r>
              <a:rPr lang="zh-CN" altLang="en-US" sz="2000" dirty="0">
                <a:solidFill>
                  <a:schemeClr val="bg1"/>
                </a:solidFill>
                <a:latin typeface="-apple-system"/>
              </a:rPr>
              <a:t>      </a:t>
            </a:r>
            <a:r>
              <a:rPr lang="en-GB" sz="2000" dirty="0" err="1">
                <a:solidFill>
                  <a:schemeClr val="bg1"/>
                </a:solidFill>
                <a:latin typeface="-apple-system"/>
              </a:rPr>
              <a:t>rén</a:t>
            </a:r>
            <a:endParaRPr lang="en-US" sz="2000" dirty="0">
              <a:solidFill>
                <a:schemeClr val="bg1"/>
              </a:solidFill>
              <a:ea typeface="Kaiti TC" panose="02010600040101010101" pitchFamily="2" charset="-120"/>
            </a:endParaRPr>
          </a:p>
          <a:p>
            <a:pPr algn="ctr"/>
            <a:r>
              <a:rPr lang="en-US" sz="4000" dirty="0" err="1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威尔士人</a:t>
            </a:r>
            <a:endParaRPr lang="en-US" sz="4000" dirty="0">
              <a:solidFill>
                <a:schemeClr val="bg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  <a:ea typeface="Kaiti TC" panose="02010600040101010101" pitchFamily="2" charset="-120"/>
              </a:rPr>
              <a:t>Welsh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EF6A11-9FD7-2F4C-B3EB-D203EFA985C6}"/>
              </a:ext>
            </a:extLst>
          </p:cNvPr>
          <p:cNvSpPr txBox="1"/>
          <p:nvPr/>
        </p:nvSpPr>
        <p:spPr>
          <a:xfrm>
            <a:off x="8925993" y="3653599"/>
            <a:ext cx="761760" cy="712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000" dirty="0">
                <a:solidFill>
                  <a:schemeClr val="bg1"/>
                </a:solidFill>
              </a:rPr>
              <a:t>。</a:t>
            </a:r>
            <a:endParaRPr lang="en-CN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8588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93767B3B-2F12-D243-A53D-AA5AF21F0A95}"/>
              </a:ext>
            </a:extLst>
          </p:cNvPr>
          <p:cNvGrpSpPr/>
          <p:nvPr/>
        </p:nvGrpSpPr>
        <p:grpSpPr>
          <a:xfrm>
            <a:off x="208663" y="840529"/>
            <a:ext cx="7800595" cy="5176941"/>
            <a:chOff x="2291056" y="1169663"/>
            <a:chExt cx="8080030" cy="5304063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55C9BC83-1F0F-B848-B698-E31796B6C5FD}"/>
                </a:ext>
              </a:extLst>
            </p:cNvPr>
            <p:cNvSpPr txBox="1"/>
            <p:nvPr/>
          </p:nvSpPr>
          <p:spPr>
            <a:xfrm>
              <a:off x="9609326" y="3536705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9F0A03D-D70D-7C41-90CC-0B05BEF2F5D5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B60FE0D-E70B-5F40-B3ED-65AF05C1D418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2BA733E-AD81-B445-B391-4584F432E7E5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30E6D490-BBC1-0141-B7A8-C79F9FECD792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0ADC665-4BA3-1B41-8E89-12D40EA5EEBB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81488C4D-B9DA-0F44-81A9-68C8DC7BBE2A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F34F037A-39DD-5D47-A6EF-FD6B91735C81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D0726568-2BAB-0D41-A4FF-2A949D9AF6AD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14" name="Picture 13" descr="A person wearing a hat and holding a flag&#10;&#10;Description automatically generated with low confidence">
            <a:extLst>
              <a:ext uri="{FF2B5EF4-FFF2-40B4-BE49-F238E27FC236}">
                <a16:creationId xmlns:a16="http://schemas.microsoft.com/office/drawing/2014/main" id="{A626ACBD-AA0D-2946-BE48-C91B2E5465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54105" y="0"/>
            <a:ext cx="4574232" cy="6858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3030D7B-9FA6-5345-AF23-FC17DCCEBC61}"/>
              </a:ext>
            </a:extLst>
          </p:cNvPr>
          <p:cNvSpPr txBox="1"/>
          <p:nvPr/>
        </p:nvSpPr>
        <p:spPr>
          <a:xfrm>
            <a:off x="7591627" y="6894097"/>
            <a:ext cx="45742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flickr.com/photos/maximeraphael/8722490379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/3.0/"/>
              </a:rPr>
              <a:t>CC BY</a:t>
            </a:r>
            <a:endParaRPr lang="en-US" sz="900"/>
          </a:p>
        </p:txBody>
      </p:sp>
      <p:pic>
        <p:nvPicPr>
          <p:cNvPr id="3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866D36C7-3A39-C54F-B89C-99417D2EDC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87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a hat and holding a flag&#10;&#10;Description automatically generated with low confidence">
            <a:extLst>
              <a:ext uri="{FF2B5EF4-FFF2-40B4-BE49-F238E27FC236}">
                <a16:creationId xmlns:a16="http://schemas.microsoft.com/office/drawing/2014/main" id="{CBA4AF67-ECAD-BA4E-87C4-4A9677C5C9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81303" y="0"/>
            <a:ext cx="457423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0984FB-775E-744C-BE8C-8675A8251847}"/>
              </a:ext>
            </a:extLst>
          </p:cNvPr>
          <p:cNvSpPr txBox="1"/>
          <p:nvPr/>
        </p:nvSpPr>
        <p:spPr>
          <a:xfrm>
            <a:off x="7591627" y="6894097"/>
            <a:ext cx="45742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flickr.com/photos/maximeraphael/8722490379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/3.0/"/>
              </a:rPr>
              <a:t>CC BY</a:t>
            </a:r>
            <a:endParaRPr lang="en-US" sz="90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3" name="New Recording 25" descr="New Recording 25">
            <a:hlinkClick r:id="" action="ppaction://media"/>
            <a:extLst>
              <a:ext uri="{FF2B5EF4-FFF2-40B4-BE49-F238E27FC236}">
                <a16:creationId xmlns:a16="http://schemas.microsoft.com/office/drawing/2014/main" id="{8336DB84-63ED-4149-9761-DEEB435B55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342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6A5FC63E-4BCC-BA44-B654-3C8815752630}"/>
              </a:ext>
            </a:extLst>
          </p:cNvPr>
          <p:cNvGrpSpPr/>
          <p:nvPr/>
        </p:nvGrpSpPr>
        <p:grpSpPr>
          <a:xfrm>
            <a:off x="208663" y="840529"/>
            <a:ext cx="7800595" cy="5176941"/>
            <a:chOff x="2291056" y="1169663"/>
            <a:chExt cx="8080030" cy="530406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BA2D2BB-C876-394B-873D-AD695E57EF3D}"/>
                </a:ext>
              </a:extLst>
            </p:cNvPr>
            <p:cNvSpPr txBox="1"/>
            <p:nvPr/>
          </p:nvSpPr>
          <p:spPr>
            <a:xfrm>
              <a:off x="9609326" y="3536705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BB335905-3778-4C4A-A663-BAF68EFB55DE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F2F1C90C-FF55-5543-922F-75A0AC437257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27" name="Right Arrow 26">
              <a:extLst>
                <a:ext uri="{FF2B5EF4-FFF2-40B4-BE49-F238E27FC236}">
                  <a16:creationId xmlns:a16="http://schemas.microsoft.com/office/drawing/2014/main" id="{182B8B3B-D459-EA46-9F70-34384721CB90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CCD431CA-15FF-8C42-BA31-8BD94B76393C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E741ED1-9576-724F-919A-47FC70B39F0B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F8AA880-BB13-9148-9A16-36DF19515DD1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6C5F4FF-7E32-124B-9745-5C2D98DCEC40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9B9A5C5-438F-674B-9EA8-0391C186D05C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14" name="Picture 13" descr="A person with a beard and a microphone&#10;&#10;Description automatically generated with low confidence">
            <a:extLst>
              <a:ext uri="{FF2B5EF4-FFF2-40B4-BE49-F238E27FC236}">
                <a16:creationId xmlns:a16="http://schemas.microsoft.com/office/drawing/2014/main" id="{B5AE4EA3-0042-A64B-A7F0-5B65ABB2FE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78316" y="0"/>
            <a:ext cx="5427194" cy="6858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469BB0-2975-2240-AEB5-14335859F21E}"/>
              </a:ext>
            </a:extLst>
          </p:cNvPr>
          <p:cNvSpPr txBox="1"/>
          <p:nvPr/>
        </p:nvSpPr>
        <p:spPr>
          <a:xfrm>
            <a:off x="7193189" y="6790241"/>
            <a:ext cx="35804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simple.wikipedia.org/wiki/Michael_Sheen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6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2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3D9E93FA-6BFD-B648-8C31-112CC3A454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93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14" name="Picture 13" descr="A person with a beard and a microphone&#10;&#10;Description automatically generated with low confidence">
            <a:extLst>
              <a:ext uri="{FF2B5EF4-FFF2-40B4-BE49-F238E27FC236}">
                <a16:creationId xmlns:a16="http://schemas.microsoft.com/office/drawing/2014/main" id="{FDF9238A-1CAD-1246-B02E-B4F990524B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64806" y="-21508"/>
            <a:ext cx="5427194" cy="6858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780A5F5-DE21-DB48-85B2-38A09E4FC97B}"/>
              </a:ext>
            </a:extLst>
          </p:cNvPr>
          <p:cNvSpPr txBox="1"/>
          <p:nvPr/>
        </p:nvSpPr>
        <p:spPr>
          <a:xfrm>
            <a:off x="5779679" y="6768733"/>
            <a:ext cx="35804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simple.wikipedia.org/wiki/Michael_Sheen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6" tooltip="https://creativecommons.org/licenses/by-sa/3.0/"/>
              </a:rPr>
              <a:t>CC BY-SA</a:t>
            </a:r>
            <a:endParaRPr lang="en-US" sz="900" dirty="0"/>
          </a:p>
        </p:txBody>
      </p:sp>
      <p:pic>
        <p:nvPicPr>
          <p:cNvPr id="3" name="New Recording 26" descr="New Recording 26">
            <a:hlinkClick r:id="" action="ppaction://media"/>
            <a:extLst>
              <a:ext uri="{FF2B5EF4-FFF2-40B4-BE49-F238E27FC236}">
                <a16:creationId xmlns:a16="http://schemas.microsoft.com/office/drawing/2014/main" id="{DAD0824C-E172-094A-8E4F-2D308A6947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59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BD9668A-3332-434C-9710-B1458A439126}"/>
              </a:ext>
            </a:extLst>
          </p:cNvPr>
          <p:cNvGrpSpPr/>
          <p:nvPr/>
        </p:nvGrpSpPr>
        <p:grpSpPr>
          <a:xfrm>
            <a:off x="118591" y="840528"/>
            <a:ext cx="7567031" cy="5176941"/>
            <a:chOff x="2291056" y="1169663"/>
            <a:chExt cx="7838099" cy="530406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A388F67-CD15-4844-9718-7942689F9AE1}"/>
                </a:ext>
              </a:extLst>
            </p:cNvPr>
            <p:cNvSpPr txBox="1"/>
            <p:nvPr/>
          </p:nvSpPr>
          <p:spPr>
            <a:xfrm>
              <a:off x="9367395" y="3536706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F8D24D8-EFB0-3742-BE4F-158E3D3696D1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6023A1A-0C43-7646-BE9C-6A0F9CB03545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29" name="Right Arrow 28">
              <a:extLst>
                <a:ext uri="{FF2B5EF4-FFF2-40B4-BE49-F238E27FC236}">
                  <a16:creationId xmlns:a16="http://schemas.microsoft.com/office/drawing/2014/main" id="{43FD55D2-905B-BF4D-8322-C7C063A78248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33E7393-D4E2-ED49-BDCC-BAFC4AE289F4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641F8E4-D803-FB44-A84B-8D9F447DD09F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4A01D7A-D954-7447-9117-F5E64ADBAF9F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A500DF6-5A6E-4641-B059-15F78448D5D0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2DA5A5D-C876-8F43-A971-D4188CCBCB96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3" name="Picture 2" descr="Police Story - Jackie Chan - recensione">
            <a:extLst>
              <a:ext uri="{FF2B5EF4-FFF2-40B4-BE49-F238E27FC236}">
                <a16:creationId xmlns:a16="http://schemas.microsoft.com/office/drawing/2014/main" id="{005E886B-366B-9245-8670-4C9D92260EB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968" r="31562"/>
          <a:stretch/>
        </p:blipFill>
        <p:spPr>
          <a:xfrm>
            <a:off x="7983169" y="0"/>
            <a:ext cx="4208831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E76978F-2505-A047-BCEB-D677DE210791}"/>
              </a:ext>
            </a:extLst>
          </p:cNvPr>
          <p:cNvSpPr txBox="1"/>
          <p:nvPr/>
        </p:nvSpPr>
        <p:spPr>
          <a:xfrm>
            <a:off x="0" y="6849569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www.debaser.it/jackie-chan/police-story/recensione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nc-sa/3.0/"/>
              </a:rPr>
              <a:t>CC BY-SA-NC</a:t>
            </a:r>
            <a:endParaRPr lang="en-CN" sz="900"/>
          </a:p>
        </p:txBody>
      </p:sp>
      <p:pic>
        <p:nvPicPr>
          <p:cNvPr id="2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1A85C309-60AF-F046-AF03-559B16D1C9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6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19" name="Picture 18" descr="Police Story - Jackie Chan - recensione">
            <a:extLst>
              <a:ext uri="{FF2B5EF4-FFF2-40B4-BE49-F238E27FC236}">
                <a16:creationId xmlns:a16="http://schemas.microsoft.com/office/drawing/2014/main" id="{526A7CC1-99F9-3848-BC1E-85CFAA347AC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968" r="31562"/>
          <a:stretch/>
        </p:blipFill>
        <p:spPr>
          <a:xfrm>
            <a:off x="7983169" y="0"/>
            <a:ext cx="4208831" cy="6858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F6E63E9-66C6-ED44-9845-0234F9AE0261}"/>
              </a:ext>
            </a:extLst>
          </p:cNvPr>
          <p:cNvSpPr txBox="1"/>
          <p:nvPr/>
        </p:nvSpPr>
        <p:spPr>
          <a:xfrm>
            <a:off x="0" y="6849569"/>
            <a:ext cx="762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N" sz="900">
                <a:hlinkClick r:id="rId5" tooltip="https://www.debaser.it/jackie-chan/police-story/recensione"/>
              </a:rPr>
              <a:t>This Photo</a:t>
            </a:r>
            <a:r>
              <a:rPr lang="en-CN" sz="900"/>
              <a:t> by Unknown Author is licensed under </a:t>
            </a:r>
            <a:r>
              <a:rPr lang="en-CN" sz="900">
                <a:hlinkClick r:id="rId6" tooltip="https://creativecommons.org/licenses/by-nc-sa/3.0/"/>
              </a:rPr>
              <a:t>CC BY-SA-NC</a:t>
            </a:r>
            <a:endParaRPr lang="en-CN" sz="900"/>
          </a:p>
        </p:txBody>
      </p:sp>
      <p:pic>
        <p:nvPicPr>
          <p:cNvPr id="3" name="25A Church Road 3" descr="25A Church Road 3">
            <a:hlinkClick r:id="" action="ppaction://media"/>
            <a:extLst>
              <a:ext uri="{FF2B5EF4-FFF2-40B4-BE49-F238E27FC236}">
                <a16:creationId xmlns:a16="http://schemas.microsoft.com/office/drawing/2014/main" id="{B7D350EF-D88A-844A-9052-F283F80C18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22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BD9668A-3332-434C-9710-B1458A439126}"/>
              </a:ext>
            </a:extLst>
          </p:cNvPr>
          <p:cNvGrpSpPr/>
          <p:nvPr/>
        </p:nvGrpSpPr>
        <p:grpSpPr>
          <a:xfrm>
            <a:off x="118591" y="840528"/>
            <a:ext cx="7567031" cy="5176941"/>
            <a:chOff x="2291056" y="1169663"/>
            <a:chExt cx="7838099" cy="530406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A388F67-CD15-4844-9718-7942689F9AE1}"/>
                </a:ext>
              </a:extLst>
            </p:cNvPr>
            <p:cNvSpPr txBox="1"/>
            <p:nvPr/>
          </p:nvSpPr>
          <p:spPr>
            <a:xfrm>
              <a:off x="9367395" y="3536706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F8D24D8-EFB0-3742-BE4F-158E3D3696D1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6023A1A-0C43-7646-BE9C-6A0F9CB03545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29" name="Right Arrow 28">
              <a:extLst>
                <a:ext uri="{FF2B5EF4-FFF2-40B4-BE49-F238E27FC236}">
                  <a16:creationId xmlns:a16="http://schemas.microsoft.com/office/drawing/2014/main" id="{43FD55D2-905B-BF4D-8322-C7C063A78248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33E7393-D4E2-ED49-BDCC-BAFC4AE289F4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641F8E4-D803-FB44-A84B-8D9F447DD09F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4A01D7A-D954-7447-9117-F5E64ADBAF9F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A500DF6-5A6E-4641-B059-15F78448D5D0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2DA5A5D-C876-8F43-A971-D4188CCBCB96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16" name="Picture 15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077FD567-B3B4-494D-9B5B-ECAD644E23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43039" y="0"/>
            <a:ext cx="4600373" cy="68897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1ADACC8-EF5E-F745-A760-A795F352DC03}"/>
              </a:ext>
            </a:extLst>
          </p:cNvPr>
          <p:cNvSpPr txBox="1"/>
          <p:nvPr/>
        </p:nvSpPr>
        <p:spPr>
          <a:xfrm>
            <a:off x="8043039" y="6870893"/>
            <a:ext cx="46003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www.flickr.com/photos/31029865@N06/49014179142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6" tooltip="https://creativecommons.org/licenses/by/3.0/"/>
              </a:rPr>
              <a:t>CC BY</a:t>
            </a:r>
            <a:endParaRPr lang="en-US" sz="900" dirty="0"/>
          </a:p>
        </p:txBody>
      </p:sp>
      <p:pic>
        <p:nvPicPr>
          <p:cNvPr id="2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5071146E-536D-D94A-8F25-C6A176C101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32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14" name="Picture 13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8C557218-E6D5-ED4D-A946-5592484F0F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43039" y="0"/>
            <a:ext cx="4600373" cy="688976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C4F1A34-B2A1-194A-B60B-996065E60CF5}"/>
              </a:ext>
            </a:extLst>
          </p:cNvPr>
          <p:cNvSpPr txBox="1"/>
          <p:nvPr/>
        </p:nvSpPr>
        <p:spPr>
          <a:xfrm>
            <a:off x="8043039" y="6870893"/>
            <a:ext cx="460037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www.flickr.com/photos/31029865@N06/49014179142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6" tooltip="https://creativecommons.org/licenses/by/3.0/"/>
              </a:rPr>
              <a:t>CC BY</a:t>
            </a:r>
            <a:endParaRPr lang="en-US" sz="900" dirty="0"/>
          </a:p>
        </p:txBody>
      </p:sp>
      <p:pic>
        <p:nvPicPr>
          <p:cNvPr id="3" name="25A Church Road 3" descr="25A Church Road 3">
            <a:hlinkClick r:id="" action="ppaction://media"/>
            <a:extLst>
              <a:ext uri="{FF2B5EF4-FFF2-40B4-BE49-F238E27FC236}">
                <a16:creationId xmlns:a16="http://schemas.microsoft.com/office/drawing/2014/main" id="{39B7D600-6B57-BE44-B759-3E289FFF18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55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BD9668A-3332-434C-9710-B1458A439126}"/>
              </a:ext>
            </a:extLst>
          </p:cNvPr>
          <p:cNvGrpSpPr/>
          <p:nvPr/>
        </p:nvGrpSpPr>
        <p:grpSpPr>
          <a:xfrm>
            <a:off x="118591" y="840528"/>
            <a:ext cx="7567031" cy="5176941"/>
            <a:chOff x="2291056" y="1169663"/>
            <a:chExt cx="7838099" cy="530406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A388F67-CD15-4844-9718-7942689F9AE1}"/>
                </a:ext>
              </a:extLst>
            </p:cNvPr>
            <p:cNvSpPr txBox="1"/>
            <p:nvPr/>
          </p:nvSpPr>
          <p:spPr>
            <a:xfrm>
              <a:off x="9367395" y="3536706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F8D24D8-EFB0-3742-BE4F-158E3D3696D1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6023A1A-0C43-7646-BE9C-6A0F9CB03545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29" name="Right Arrow 28">
              <a:extLst>
                <a:ext uri="{FF2B5EF4-FFF2-40B4-BE49-F238E27FC236}">
                  <a16:creationId xmlns:a16="http://schemas.microsoft.com/office/drawing/2014/main" id="{43FD55D2-905B-BF4D-8322-C7C063A78248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33E7393-D4E2-ED49-BDCC-BAFC4AE289F4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641F8E4-D803-FB44-A84B-8D9F447DD09F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4A01D7A-D954-7447-9117-F5E64ADBAF9F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A500DF6-5A6E-4641-B059-15F78448D5D0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2DA5A5D-C876-8F43-A971-D4188CCBCB96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14" name="Picture 13" descr="British female athlete smiling - isolated over a white ...">
            <a:extLst>
              <a:ext uri="{FF2B5EF4-FFF2-40B4-BE49-F238E27FC236}">
                <a16:creationId xmlns:a16="http://schemas.microsoft.com/office/drawing/2014/main" id="{E6E8951C-C190-4844-B31F-26A5B31A88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23165" y="-2152"/>
            <a:ext cx="4668835" cy="6858000"/>
          </a:xfrm>
          <a:prstGeom prst="rect">
            <a:avLst/>
          </a:prstGeom>
        </p:spPr>
      </p:pic>
      <p:pic>
        <p:nvPicPr>
          <p:cNvPr id="2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8136E31C-078A-E748-AF3F-9F64895FEE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927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19" name="Picture 18" descr="British female athlete smiling - isolated over a white ...">
            <a:extLst>
              <a:ext uri="{FF2B5EF4-FFF2-40B4-BE49-F238E27FC236}">
                <a16:creationId xmlns:a16="http://schemas.microsoft.com/office/drawing/2014/main" id="{10820503-5A12-2545-B3BF-D9532C81B0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523165" y="-24603"/>
            <a:ext cx="4668835" cy="6858000"/>
          </a:xfrm>
          <a:prstGeom prst="rect">
            <a:avLst/>
          </a:prstGeom>
        </p:spPr>
      </p:pic>
      <p:pic>
        <p:nvPicPr>
          <p:cNvPr id="3" name="New Recording 25" descr="New Recording 25">
            <a:hlinkClick r:id="" action="ppaction://media"/>
            <a:extLst>
              <a:ext uri="{FF2B5EF4-FFF2-40B4-BE49-F238E27FC236}">
                <a16:creationId xmlns:a16="http://schemas.microsoft.com/office/drawing/2014/main" id="{7AD4DD2E-455A-0241-920E-7618C34650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44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0BD9668A-3332-434C-9710-B1458A439126}"/>
              </a:ext>
            </a:extLst>
          </p:cNvPr>
          <p:cNvGrpSpPr/>
          <p:nvPr/>
        </p:nvGrpSpPr>
        <p:grpSpPr>
          <a:xfrm>
            <a:off x="118591" y="840528"/>
            <a:ext cx="7567031" cy="5176941"/>
            <a:chOff x="2291056" y="1169663"/>
            <a:chExt cx="7838099" cy="5304063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A388F67-CD15-4844-9718-7942689F9AE1}"/>
                </a:ext>
              </a:extLst>
            </p:cNvPr>
            <p:cNvSpPr txBox="1"/>
            <p:nvPr/>
          </p:nvSpPr>
          <p:spPr>
            <a:xfrm>
              <a:off x="9367395" y="3536706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？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F8D24D8-EFB0-3742-BE4F-158E3D3696D1}"/>
                </a:ext>
              </a:extLst>
            </p:cNvPr>
            <p:cNvSpPr/>
            <p:nvPr/>
          </p:nvSpPr>
          <p:spPr>
            <a:xfrm>
              <a:off x="5636649" y="3279038"/>
              <a:ext cx="1210192" cy="1227941"/>
            </a:xfrm>
            <a:prstGeom prst="rect">
              <a:avLst/>
            </a:prstGeom>
            <a:solidFill>
              <a:schemeClr val="tx1"/>
            </a:solidFill>
            <a:ln w="4445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 err="1">
                  <a:solidFill>
                    <a:schemeClr val="bg1"/>
                  </a:solidFill>
                </a:rPr>
                <a:t>nǎ</a:t>
              </a:r>
              <a:endParaRPr lang="en-GB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GB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哪</a:t>
              </a:r>
              <a:endParaRPr lang="en-GB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which</a:t>
              </a:r>
              <a:endParaRPr lang="en-CN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66023A1A-0C43-7646-BE9C-6A0F9CB03545}"/>
                </a:ext>
              </a:extLst>
            </p:cNvPr>
            <p:cNvSpPr/>
            <p:nvPr/>
          </p:nvSpPr>
          <p:spPr>
            <a:xfrm>
              <a:off x="7018294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guó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国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country</a:t>
              </a:r>
            </a:p>
          </p:txBody>
        </p:sp>
        <p:sp>
          <p:nvSpPr>
            <p:cNvPr id="29" name="Right Arrow 28">
              <a:extLst>
                <a:ext uri="{FF2B5EF4-FFF2-40B4-BE49-F238E27FC236}">
                  <a16:creationId xmlns:a16="http://schemas.microsoft.com/office/drawing/2014/main" id="{43FD55D2-905B-BF4D-8322-C7C063A78248}"/>
                </a:ext>
              </a:extLst>
            </p:cNvPr>
            <p:cNvSpPr/>
            <p:nvPr/>
          </p:nvSpPr>
          <p:spPr>
            <a:xfrm>
              <a:off x="3952502" y="3279037"/>
              <a:ext cx="1526146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33E7393-D4E2-ED49-BDCC-BAFC4AE289F4}"/>
                </a:ext>
              </a:extLst>
            </p:cNvPr>
            <p:cNvSpPr/>
            <p:nvPr/>
          </p:nvSpPr>
          <p:spPr>
            <a:xfrm>
              <a:off x="8364827" y="3294344"/>
              <a:ext cx="1163123" cy="119733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person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641F8E4-D803-FB44-A84B-8D9F447DD09F}"/>
                </a:ext>
              </a:extLst>
            </p:cNvPr>
            <p:cNvSpPr/>
            <p:nvPr/>
          </p:nvSpPr>
          <p:spPr>
            <a:xfrm>
              <a:off x="2291056" y="250963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94A01D7A-D954-7447-9117-F5E64ADBAF9F}"/>
                </a:ext>
              </a:extLst>
            </p:cNvPr>
            <p:cNvSpPr/>
            <p:nvPr/>
          </p:nvSpPr>
          <p:spPr>
            <a:xfrm>
              <a:off x="2291056" y="116966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A500DF6-5A6E-4641-B059-15F78448D5D0}"/>
                </a:ext>
              </a:extLst>
            </p:cNvPr>
            <p:cNvSpPr/>
            <p:nvPr/>
          </p:nvSpPr>
          <p:spPr>
            <a:xfrm>
              <a:off x="2291056" y="387770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02DA5A5D-C876-8F43-A971-D4188CCBCB96}"/>
                </a:ext>
              </a:extLst>
            </p:cNvPr>
            <p:cNvSpPr/>
            <p:nvPr/>
          </p:nvSpPr>
          <p:spPr>
            <a:xfrm>
              <a:off x="2291056" y="5245783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</p:grpSp>
      <p:pic>
        <p:nvPicPr>
          <p:cNvPr id="18" name="Picture 17" descr="A person with long hair&#10;&#10;Description automatically generated with medium confidence">
            <a:extLst>
              <a:ext uri="{FF2B5EF4-FFF2-40B4-BE49-F238E27FC236}">
                <a16:creationId xmlns:a16="http://schemas.microsoft.com/office/drawing/2014/main" id="{9A6BB445-0D9C-E043-9BA3-B70F81DB25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236903" y="0"/>
            <a:ext cx="5282604" cy="68580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81D27E5-4870-174F-A380-6028F98C13F7}"/>
              </a:ext>
            </a:extLst>
          </p:cNvPr>
          <p:cNvSpPr txBox="1"/>
          <p:nvPr/>
        </p:nvSpPr>
        <p:spPr>
          <a:xfrm>
            <a:off x="8236903" y="6858000"/>
            <a:ext cx="528260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5" tooltip="https://www.cinezapping.com/catherine-zeta-jones-in-ospedale-per-disturbi-bipolari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6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2" name="23 Church Road 19" descr="23 Church Road 19">
            <a:hlinkClick r:id="" action="ppaction://media"/>
            <a:extLst>
              <a:ext uri="{FF2B5EF4-FFF2-40B4-BE49-F238E27FC236}">
                <a16:creationId xmlns:a16="http://schemas.microsoft.com/office/drawing/2014/main" id="{83C35299-1D98-DE45-9FFD-B22C1F1BA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95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04A7F73-33A9-F044-BA8B-00BAEF19EBF0}"/>
              </a:ext>
            </a:extLst>
          </p:cNvPr>
          <p:cNvGrpSpPr/>
          <p:nvPr/>
        </p:nvGrpSpPr>
        <p:grpSpPr>
          <a:xfrm>
            <a:off x="523866" y="828481"/>
            <a:ext cx="6502394" cy="5281147"/>
            <a:chOff x="523866" y="828481"/>
            <a:chExt cx="6502394" cy="5281147"/>
          </a:xfrm>
        </p:grpSpPr>
        <p:sp>
          <p:nvSpPr>
            <p:cNvPr id="35" name="Right Arrow 34">
              <a:extLst>
                <a:ext uri="{FF2B5EF4-FFF2-40B4-BE49-F238E27FC236}">
                  <a16:creationId xmlns:a16="http://schemas.microsoft.com/office/drawing/2014/main" id="{EA26A9B6-F5DA-974E-BA16-2A6B3C5B1964}"/>
                </a:ext>
              </a:extLst>
            </p:cNvPr>
            <p:cNvSpPr/>
            <p:nvPr/>
          </p:nvSpPr>
          <p:spPr>
            <a:xfrm>
              <a:off x="2424495" y="2821290"/>
              <a:ext cx="1188364" cy="1227942"/>
            </a:xfrm>
            <a:prstGeom prst="rightArrow">
              <a:avLst>
                <a:gd name="adj1" fmla="val 100000"/>
                <a:gd name="adj2" fmla="val 29155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 </a:t>
              </a:r>
              <a:r>
                <a:rPr lang="en-US" dirty="0" err="1">
                  <a:solidFill>
                    <a:schemeClr val="bg1"/>
                  </a:solidFill>
                </a:rPr>
                <a:t>shì</a:t>
              </a:r>
              <a:endParaRPr lang="en-US" dirty="0">
                <a:solidFill>
                  <a:schemeClr val="bg1"/>
                </a:solidFill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是</a:t>
              </a:r>
              <a:endParaRPr lang="en-US" sz="4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" panose="02010609060101010101" pitchFamily="49" charset="-122"/>
                </a:rPr>
                <a:t>to be</a:t>
              </a: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E0D731EC-ED8D-DF43-AAE0-9DD168577245}"/>
                </a:ext>
              </a:extLst>
            </p:cNvPr>
            <p:cNvSpPr/>
            <p:nvPr/>
          </p:nvSpPr>
          <p:spPr>
            <a:xfrm>
              <a:off x="525915" y="2179549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nǐ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你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you</a:t>
              </a: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716798A-F332-C24D-AC69-2C3CC2FDC2C5}"/>
                </a:ext>
              </a:extLst>
            </p:cNvPr>
            <p:cNvSpPr/>
            <p:nvPr/>
          </p:nvSpPr>
          <p:spPr>
            <a:xfrm>
              <a:off x="525916" y="828481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>
                  <a:solidFill>
                    <a:schemeClr val="bg1"/>
                  </a:solidFill>
                </a:rPr>
                <a:t>wǒ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我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I</a:t>
              </a: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ED7A144D-87E8-F04A-BEA4-7FDA79C25E08}"/>
                </a:ext>
              </a:extLst>
            </p:cNvPr>
            <p:cNvSpPr/>
            <p:nvPr/>
          </p:nvSpPr>
          <p:spPr>
            <a:xfrm>
              <a:off x="523866" y="3530617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他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he</a:t>
              </a: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1C117776-C15E-4D40-8558-F2C9C636D792}"/>
                </a:ext>
              </a:extLst>
            </p:cNvPr>
            <p:cNvSpPr/>
            <p:nvPr/>
          </p:nvSpPr>
          <p:spPr>
            <a:xfrm>
              <a:off x="523866" y="4881685"/>
              <a:ext cx="1503445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  <a:ea typeface="Kaiti TC" panose="02010600040101010101" pitchFamily="2" charset="-120"/>
                </a:rPr>
                <a:t>tā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她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she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D25C1068-BB92-B944-AFB8-D48A69D41DA6}"/>
                </a:ext>
              </a:extLst>
            </p:cNvPr>
            <p:cNvSpPr txBox="1"/>
            <p:nvPr/>
          </p:nvSpPr>
          <p:spPr>
            <a:xfrm>
              <a:off x="6264500" y="3192730"/>
              <a:ext cx="761760" cy="712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4000" dirty="0">
                  <a:solidFill>
                    <a:schemeClr val="bg1"/>
                  </a:solidFill>
                </a:rPr>
                <a:t>。</a:t>
              </a:r>
              <a:endParaRPr lang="en-CN" sz="4000" dirty="0">
                <a:solidFill>
                  <a:schemeClr val="bg1"/>
                </a:solidFill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42848C6-BCA2-4148-964E-B645930A5347}"/>
                </a:ext>
              </a:extLst>
            </p:cNvPr>
            <p:cNvSpPr/>
            <p:nvPr/>
          </p:nvSpPr>
          <p:spPr>
            <a:xfrm>
              <a:off x="3890380" y="2896692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dirty="0" err="1">
                  <a:solidFill>
                    <a:schemeClr val="bg1"/>
                  </a:solidFill>
                </a:rPr>
                <a:t>Yīngguó</a:t>
              </a:r>
              <a:r>
                <a:rPr lang="en-US" sz="2000" dirty="0">
                  <a:solidFill>
                    <a:schemeClr val="bg1"/>
                  </a:solidFill>
                </a:rPr>
                <a:t> </a:t>
              </a:r>
              <a:r>
                <a:rPr lang="en-US" sz="2000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英国人</a:t>
              </a:r>
              <a:endParaRPr lang="en-US" sz="2000" dirty="0">
                <a:solidFill>
                  <a:schemeClr val="bg1"/>
                </a:solidFill>
                <a:latin typeface="KaiTi" panose="02010609060101010101" pitchFamily="49" charset="-122"/>
                <a:ea typeface="KaiTi" panose="02010609060101010101" pitchFamily="49" charset="-122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British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DF2C91D1-6EC3-1A48-89B2-CC3863ADF1CC}"/>
                </a:ext>
              </a:extLst>
            </p:cNvPr>
            <p:cNvSpPr/>
            <p:nvPr/>
          </p:nvSpPr>
          <p:spPr>
            <a:xfrm>
              <a:off x="3890380" y="1166690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 err="1">
                  <a:solidFill>
                    <a:schemeClr val="bg1"/>
                  </a:solidFill>
                </a:rPr>
                <a:t>Zhōngguó</a:t>
              </a:r>
              <a:r>
                <a:rPr lang="en-US" dirty="0">
                  <a:solidFill>
                    <a:schemeClr val="bg1"/>
                  </a:solidFill>
                </a:rPr>
                <a:t> </a:t>
              </a:r>
              <a:r>
                <a:rPr lang="en-US" dirty="0" err="1">
                  <a:solidFill>
                    <a:schemeClr val="bg1"/>
                  </a:solidFill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 TC" panose="02010600040101010101" pitchFamily="2" charset="-120"/>
                  <a:ea typeface="Kaiti TC" panose="02010600040101010101" pitchFamily="2" charset="-120"/>
                </a:rPr>
                <a:t>中国人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Chinese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1EE14D5-4280-984F-A583-0454C8AD0805}"/>
                </a:ext>
              </a:extLst>
            </p:cNvPr>
            <p:cNvSpPr/>
            <p:nvPr/>
          </p:nvSpPr>
          <p:spPr>
            <a:xfrm>
              <a:off x="3886279" y="4626694"/>
              <a:ext cx="2275601" cy="1227943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en-GB" altLang="zh-CN" sz="2000" dirty="0" err="1">
                  <a:solidFill>
                    <a:schemeClr val="bg1"/>
                  </a:solidFill>
                  <a:latin typeface="-apple-system"/>
                </a:rPr>
                <a:t>W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ēiěrshì</a:t>
              </a:r>
              <a:r>
                <a:rPr lang="en-GB" sz="2000" dirty="0">
                  <a:solidFill>
                    <a:schemeClr val="bg1"/>
                  </a:solidFill>
                  <a:latin typeface="-apple-system"/>
                </a:rPr>
                <a:t> </a:t>
              </a:r>
              <a:r>
                <a:rPr lang="zh-CN" altLang="en-US" sz="2000" dirty="0">
                  <a:solidFill>
                    <a:schemeClr val="bg1"/>
                  </a:solidFill>
                  <a:latin typeface="-apple-system"/>
                </a:rPr>
                <a:t>      </a:t>
              </a:r>
              <a:r>
                <a:rPr lang="en-GB" sz="2000" dirty="0" err="1">
                  <a:solidFill>
                    <a:schemeClr val="bg1"/>
                  </a:solidFill>
                  <a:latin typeface="-apple-system"/>
                </a:rPr>
                <a:t>rén</a:t>
              </a:r>
              <a:endParaRPr lang="en-US" sz="2000" dirty="0">
                <a:solidFill>
                  <a:schemeClr val="bg1"/>
                </a:solidFill>
                <a:ea typeface="Kaiti TC" panose="02010600040101010101" pitchFamily="2" charset="-120"/>
              </a:endParaRPr>
            </a:p>
            <a:p>
              <a:pPr algn="ctr"/>
              <a:r>
                <a:rPr lang="en-US" sz="4000" dirty="0" err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威尔士人</a:t>
              </a:r>
              <a:endParaRPr lang="en-US" sz="40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endParaRPr>
            </a:p>
            <a:p>
              <a:pPr algn="ctr"/>
              <a:r>
                <a:rPr lang="en-US" sz="2000" dirty="0">
                  <a:solidFill>
                    <a:schemeClr val="bg1"/>
                  </a:solidFill>
                  <a:ea typeface="Kaiti TC" panose="02010600040101010101" pitchFamily="2" charset="-120"/>
                </a:rPr>
                <a:t>Welsh</a:t>
              </a:r>
            </a:p>
          </p:txBody>
        </p:sp>
      </p:grpSp>
      <p:pic>
        <p:nvPicPr>
          <p:cNvPr id="13" name="Picture 12" descr="A person with long hair&#10;&#10;Description automatically generated with medium confidence">
            <a:extLst>
              <a:ext uri="{FF2B5EF4-FFF2-40B4-BE49-F238E27FC236}">
                <a16:creationId xmlns:a16="http://schemas.microsoft.com/office/drawing/2014/main" id="{917C2A38-91E9-6F40-9D96-8DB25A6D19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09396" y="0"/>
            <a:ext cx="5282604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526BC5-9A0D-6047-B182-D39C52A5FA30}"/>
              </a:ext>
            </a:extLst>
          </p:cNvPr>
          <p:cNvSpPr txBox="1"/>
          <p:nvPr/>
        </p:nvSpPr>
        <p:spPr>
          <a:xfrm>
            <a:off x="6909396" y="6858000"/>
            <a:ext cx="528260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www.cinezapping.com/catherine-zeta-jones-in-ospedale-per-disturbi-bipolari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6" tooltip="https://creativecommons.org/licenses/by-nc-sa/3.0/"/>
              </a:rPr>
              <a:t>CC BY-SA-NC</a:t>
            </a:r>
            <a:endParaRPr lang="en-US" sz="900" dirty="0"/>
          </a:p>
        </p:txBody>
      </p:sp>
      <p:pic>
        <p:nvPicPr>
          <p:cNvPr id="3" name="New Recording 26" descr="New Recording 26">
            <a:hlinkClick r:id="" action="ppaction://media"/>
            <a:extLst>
              <a:ext uri="{FF2B5EF4-FFF2-40B4-BE49-F238E27FC236}">
                <a16:creationId xmlns:a16="http://schemas.microsoft.com/office/drawing/2014/main" id="{C002191C-77C0-1D4E-AFCB-AC518934F9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499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211DEB0D-207F-4921-AD03-594BDB2842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38" b="20962"/>
          <a:stretch/>
        </p:blipFill>
        <p:spPr>
          <a:xfrm>
            <a:off x="20" y="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41FC9F-A2E7-6B41-A5C2-41C2099A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64" y="2283375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altLang="zh-CN" sz="4800" spc="-100" dirty="0"/>
              <a:t>read </a:t>
            </a:r>
            <a:br>
              <a:rPr lang="en-US" altLang="zh-CN" sz="4800" spc="-100" dirty="0"/>
            </a:br>
            <a:r>
              <a:rPr lang="en-US" altLang="zh-CN" sz="4800" spc="-100" dirty="0"/>
              <a:t>and </a:t>
            </a:r>
            <a:br>
              <a:rPr lang="en-US" altLang="zh-CN" sz="4800" spc="-100" dirty="0"/>
            </a:br>
            <a:r>
              <a:rPr lang="en-US" altLang="zh-CN" sz="4800" spc="-100" dirty="0"/>
              <a:t>guess</a:t>
            </a:r>
            <a:endParaRPr lang="en-US" sz="4800" spc="-10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484219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E4D07-06B5-914B-9774-3D2DE002A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Let’s read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EAB09-FC40-4446-BE26-E9DE0A368B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C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D8D098-351A-8942-A98D-29BEAB0D777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1635104"/>
              </p:ext>
            </p:extLst>
          </p:nvPr>
        </p:nvGraphicFramePr>
        <p:xfrm>
          <a:off x="891063" y="1671637"/>
          <a:ext cx="5193098" cy="4407928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524766">
                  <a:extLst>
                    <a:ext uri="{9D8B030D-6E8A-4147-A177-3AD203B41FA5}">
                      <a16:colId xmlns:a16="http://schemas.microsoft.com/office/drawing/2014/main" val="912533000"/>
                    </a:ext>
                  </a:extLst>
                </a:gridCol>
                <a:gridCol w="2488802">
                  <a:extLst>
                    <a:ext uri="{9D8B030D-6E8A-4147-A177-3AD203B41FA5}">
                      <a16:colId xmlns:a16="http://schemas.microsoft.com/office/drawing/2014/main" val="169258246"/>
                    </a:ext>
                  </a:extLst>
                </a:gridCol>
                <a:gridCol w="2179530">
                  <a:extLst>
                    <a:ext uri="{9D8B030D-6E8A-4147-A177-3AD203B41FA5}">
                      <a16:colId xmlns:a16="http://schemas.microsoft.com/office/drawing/2014/main" val="3742273555"/>
                    </a:ext>
                  </a:extLst>
                </a:gridCol>
              </a:tblGrid>
              <a:tr h="74533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br>
                        <a:rPr lang="en-GB" sz="1800" dirty="0">
                          <a:effectLst/>
                        </a:rPr>
                      </a:br>
                      <a:endParaRPr lang="en-GB" sz="1800" dirty="0">
                        <a:effectLst/>
                        <a:latin typeface="Helvetica" pitchFamily="2" charset="0"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</a:rPr>
                        <a:t>Pinyin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</a:rPr>
                        <a:t>English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3606457759"/>
                  </a:ext>
                </a:extLst>
              </a:tr>
              <a:tr h="681273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</a:rPr>
                        <a:t>1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Yīnggélán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dirty="0">
                          <a:effectLst/>
                          <a:latin typeface="+mn-lt"/>
                        </a:rPr>
                        <a:t>English</a:t>
                      </a:r>
                      <a:endParaRPr lang="en-GB" sz="1800" dirty="0">
                        <a:effectLst/>
                        <a:latin typeface="+mn-lt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 dirty="0">
                        <a:effectLst/>
                        <a:latin typeface="+mn-lt"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679668691"/>
                  </a:ext>
                </a:extLst>
              </a:tr>
              <a:tr h="74533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</a:rPr>
                        <a:t>2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Sūgélán</a:t>
                      </a: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Scottish</a:t>
                      </a:r>
                      <a:br>
                        <a:rPr lang="en-GB" sz="1800" dirty="0">
                          <a:effectLst/>
                          <a:latin typeface="+mn-lt"/>
                        </a:rPr>
                      </a:br>
                      <a:endParaRPr lang="en-GB" sz="1800" dirty="0">
                        <a:effectLst/>
                        <a:latin typeface="+mn-lt"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2581709374"/>
                  </a:ext>
                </a:extLst>
              </a:tr>
              <a:tr h="74533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</a:rPr>
                        <a:t>3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Ài’ěrlán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>
                          <a:effectLst/>
                          <a:latin typeface="+mn-lt"/>
                        </a:rPr>
                        <a:t>Irish</a:t>
                      </a:r>
                      <a:br>
                        <a:rPr lang="en-GB" sz="1800">
                          <a:effectLst/>
                          <a:latin typeface="+mn-lt"/>
                        </a:rPr>
                      </a:br>
                      <a:endParaRPr lang="en-GB" sz="1800">
                        <a:effectLst/>
                        <a:latin typeface="+mn-lt"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2767944333"/>
                  </a:ext>
                </a:extLst>
              </a:tr>
              <a:tr h="74533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>
                          <a:solidFill>
                            <a:srgbClr val="000000"/>
                          </a:solidFill>
                          <a:effectLst/>
                        </a:rPr>
                        <a:t>4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Xībānyá</a:t>
                      </a: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Spanish</a:t>
                      </a:r>
                      <a:br>
                        <a:rPr lang="en-GB" sz="1800" dirty="0">
                          <a:effectLst/>
                          <a:latin typeface="+mn-lt"/>
                        </a:rPr>
                      </a:br>
                      <a:endParaRPr lang="en-GB" sz="1800" dirty="0">
                        <a:effectLst/>
                        <a:latin typeface="+mn-lt"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320919652"/>
                  </a:ext>
                </a:extLst>
              </a:tr>
              <a:tr h="745331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altLang="zh-CN" sz="1800" b="1">
                          <a:solidFill>
                            <a:schemeClr val="bg1"/>
                          </a:solidFill>
                          <a:effectLst/>
                        </a:rPr>
                        <a:t>5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Jiānádà</a:t>
                      </a: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  <a:latin typeface="+mn-lt"/>
                        </a:rPr>
                        <a:t>Canadian</a:t>
                      </a: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268334014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DD8BC6-5802-4644-95AF-499B6BC295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772179"/>
              </p:ext>
            </p:extLst>
          </p:nvPr>
        </p:nvGraphicFramePr>
        <p:xfrm>
          <a:off x="6069873" y="1672187"/>
          <a:ext cx="5352322" cy="440793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540855">
                  <a:extLst>
                    <a:ext uri="{9D8B030D-6E8A-4147-A177-3AD203B41FA5}">
                      <a16:colId xmlns:a16="http://schemas.microsoft.com/office/drawing/2014/main" val="1901708495"/>
                    </a:ext>
                  </a:extLst>
                </a:gridCol>
                <a:gridCol w="2565111">
                  <a:extLst>
                    <a:ext uri="{9D8B030D-6E8A-4147-A177-3AD203B41FA5}">
                      <a16:colId xmlns:a16="http://schemas.microsoft.com/office/drawing/2014/main" val="3481879502"/>
                    </a:ext>
                  </a:extLst>
                </a:gridCol>
                <a:gridCol w="2246356">
                  <a:extLst>
                    <a:ext uri="{9D8B030D-6E8A-4147-A177-3AD203B41FA5}">
                      <a16:colId xmlns:a16="http://schemas.microsoft.com/office/drawing/2014/main" val="4175361226"/>
                    </a:ext>
                  </a:extLst>
                </a:gridCol>
              </a:tblGrid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br>
                        <a:rPr lang="en-GB" sz="1800" dirty="0">
                          <a:effectLst/>
                        </a:rPr>
                      </a:br>
                      <a:endParaRPr lang="en-GB" sz="1800" dirty="0">
                        <a:effectLst/>
                        <a:latin typeface="Helvetica" pitchFamily="2" charset="0"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</a:rPr>
                        <a:t>Pinyin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solidFill>
                            <a:srgbClr val="000000"/>
                          </a:solidFill>
                          <a:effectLst/>
                        </a:rPr>
                        <a:t>English</a:t>
                      </a: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085338028"/>
                  </a:ext>
                </a:extLst>
              </a:tr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Helvetica" pitchFamily="2" charset="0"/>
                        </a:rPr>
                        <a:t>6</a:t>
                      </a: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 err="1">
                          <a:solidFill>
                            <a:schemeClr val="bg1"/>
                          </a:solidFill>
                          <a:effectLst/>
                        </a:rPr>
                        <a:t>Āɡēntíng</a:t>
                      </a:r>
                      <a:r>
                        <a:rPr lang="en-GB" sz="1800" b="0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800" b="0" dirty="0" err="1">
                          <a:solidFill>
                            <a:schemeClr val="bg1"/>
                          </a:solidFill>
                          <a:effectLst/>
                        </a:rPr>
                        <a:t>rén</a:t>
                      </a:r>
                      <a:endParaRPr lang="en-GB" sz="1800" b="0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>
                          <a:solidFill>
                            <a:schemeClr val="bg1"/>
                          </a:solidFill>
                          <a:effectLst/>
                        </a:rPr>
                        <a:t>Argentinian</a:t>
                      </a:r>
                      <a:br>
                        <a:rPr lang="en-GB" sz="1800" b="0" dirty="0">
                          <a:solidFill>
                            <a:schemeClr val="bg1"/>
                          </a:solidFill>
                          <a:effectLst/>
                        </a:rPr>
                      </a:br>
                      <a:endParaRPr lang="en-GB" sz="1800" b="0" dirty="0">
                        <a:solidFill>
                          <a:schemeClr val="bg1"/>
                        </a:solidFill>
                        <a:effectLst/>
                        <a:latin typeface="Helvetica" pitchFamily="2" charset="0"/>
                      </a:endParaRP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291678448"/>
                  </a:ext>
                </a:extLst>
              </a:tr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Helvetica" pitchFamily="2" charset="0"/>
                        </a:rPr>
                        <a:t>7</a:t>
                      </a: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Yīlǎng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</a:rPr>
                        <a:t>Iranian</a:t>
                      </a: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60779136"/>
                  </a:ext>
                </a:extLst>
              </a:tr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Helvetica" pitchFamily="2" charset="0"/>
                        </a:rPr>
                        <a:t>8</a:t>
                      </a: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Yìndù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</a:rPr>
                        <a:t>Indian</a:t>
                      </a: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634997760"/>
                  </a:ext>
                </a:extLst>
              </a:tr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Helvetica" pitchFamily="2" charset="0"/>
                        </a:rPr>
                        <a:t>9</a:t>
                      </a: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Mǎláixīyà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</a:rPr>
                        <a:t>Malaysian</a:t>
                      </a: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4095271732"/>
                  </a:ext>
                </a:extLst>
              </a:tr>
              <a:tr h="734655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b="1" dirty="0">
                          <a:effectLst/>
                          <a:latin typeface="Helvetica" pitchFamily="2" charset="0"/>
                        </a:rPr>
                        <a:t>10</a:t>
                      </a: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Wūgāndá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en-GB" sz="1800" dirty="0" err="1">
                          <a:solidFill>
                            <a:srgbClr val="000000"/>
                          </a:solidFill>
                          <a:effectLst/>
                        </a:rPr>
                        <a:t>rén</a:t>
                      </a:r>
                      <a:endParaRPr lang="en-GB" sz="1800" dirty="0">
                        <a:effectLst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en-GB" sz="1800" dirty="0">
                        <a:effectLst/>
                      </a:endParaRPr>
                    </a:p>
                  </a:txBody>
                  <a:tcPr marL="6714" marR="6714" marT="6714" marB="6714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GB" sz="1800" dirty="0">
                          <a:effectLst/>
                        </a:rPr>
                        <a:t>Ugandan</a:t>
                      </a:r>
                    </a:p>
                  </a:txBody>
                  <a:tcPr marL="6714" marR="6714" marT="6714" marB="6714"/>
                </a:tc>
                <a:extLst>
                  <a:ext uri="{0D108BD9-81ED-4DB2-BD59-A6C34878D82A}">
                    <a16:rowId xmlns:a16="http://schemas.microsoft.com/office/drawing/2014/main" val="1631361086"/>
                  </a:ext>
                </a:extLst>
              </a:tr>
            </a:tbl>
          </a:graphicData>
        </a:graphic>
      </p:graphicFrame>
      <p:pic>
        <p:nvPicPr>
          <p:cNvPr id="6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627A909B-C930-2649-ACAD-C8CFCB0C43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80241" y="4531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92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F42BB-1264-E64C-A6F1-C650D02C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53" y="607894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Ethnic groups in China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27533-D806-8C48-9D6E-0A01EB2EC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553" y="2693116"/>
            <a:ext cx="4991962" cy="3216273"/>
          </a:xfrm>
        </p:spPr>
        <p:txBody>
          <a:bodyPr>
            <a:normAutofit/>
          </a:bodyPr>
          <a:lstStyle/>
          <a:p>
            <a:r>
              <a:rPr lang="en-US" dirty="0"/>
              <a:t>56 ethnic groups </a:t>
            </a:r>
          </a:p>
          <a:p>
            <a:r>
              <a:rPr lang="en-US" dirty="0"/>
              <a:t>Han Chinese as majority (91%)</a:t>
            </a:r>
          </a:p>
          <a:p>
            <a:r>
              <a:rPr lang="en-US" dirty="0"/>
              <a:t>55 minority groups 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24B17B3A-D833-DD46-AEA5-F2EB514AF8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34514" y="0"/>
            <a:ext cx="6944810" cy="68580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E15AB6-0321-474E-98D5-64EA6FD891AA}"/>
              </a:ext>
            </a:extLst>
          </p:cNvPr>
          <p:cNvSpPr txBox="1"/>
          <p:nvPr/>
        </p:nvSpPr>
        <p:spPr>
          <a:xfrm>
            <a:off x="9187921" y="6858000"/>
            <a:ext cx="299140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en.wikipedia.org/wiki/File:China_ethnic_map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3650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1D3B63D-97A2-43B6-B140-7FADB9C54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9AB3E9-A7F5-451B-8FC3-9BBE53056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9EF5F0A-C899-844F-B775-37B211F70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 descr="A picture containing timeline&#10;&#10;Description automatically generated">
            <a:extLst>
              <a:ext uri="{FF2B5EF4-FFF2-40B4-BE49-F238E27FC236}">
                <a16:creationId xmlns:a16="http://schemas.microsoft.com/office/drawing/2014/main" id="{3D4B4929-FAB2-C94C-9328-361A569BCC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3678" y="-395448"/>
            <a:ext cx="10728322" cy="76488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B7DC88-8197-6D46-A549-BEA9A9D2CFD8}"/>
              </a:ext>
            </a:extLst>
          </p:cNvPr>
          <p:cNvSpPr txBox="1"/>
          <p:nvPr/>
        </p:nvSpPr>
        <p:spPr>
          <a:xfrm>
            <a:off x="743678" y="7318187"/>
            <a:ext cx="1072832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" tooltip="http://chinochano.org/una-buena-racion-de-folclore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4" tooltip="https://creativecommons.org/licenses/by/3.0/"/>
              </a:rPr>
              <a:t>CC BY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3126520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2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0">
            <a:extLst>
              <a:ext uri="{FF2B5EF4-FFF2-40B4-BE49-F238E27FC236}">
                <a16:creationId xmlns:a16="http://schemas.microsoft.com/office/drawing/2014/main" id="{1F6964C7-4422-41D3-BFD7-121069A32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2">
            <a:extLst>
              <a:ext uri="{FF2B5EF4-FFF2-40B4-BE49-F238E27FC236}">
                <a16:creationId xmlns:a16="http://schemas.microsoft.com/office/drawing/2014/main" id="{0569CB96-0A96-471A-BF21-CCA92128D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Freeform: Shape 34">
            <a:extLst>
              <a:ext uri="{FF2B5EF4-FFF2-40B4-BE49-F238E27FC236}">
                <a16:creationId xmlns:a16="http://schemas.microsoft.com/office/drawing/2014/main" id="{A5A34984-5CF0-4646-BBCE-D71144386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28406" cy="6858000"/>
          </a:xfrm>
          <a:custGeom>
            <a:avLst/>
            <a:gdLst>
              <a:gd name="connsiteX0" fmla="*/ 0 w 7928406"/>
              <a:gd name="connsiteY0" fmla="*/ 0 h 6858000"/>
              <a:gd name="connsiteX1" fmla="*/ 7127397 w 7928406"/>
              <a:gd name="connsiteY1" fmla="*/ 0 h 6858000"/>
              <a:gd name="connsiteX2" fmla="*/ 7302120 w 7928406"/>
              <a:gd name="connsiteY2" fmla="*/ 279455 h 6858000"/>
              <a:gd name="connsiteX3" fmla="*/ 7928406 w 7928406"/>
              <a:gd name="connsiteY3" fmla="*/ 3061922 h 6858000"/>
              <a:gd name="connsiteX4" fmla="*/ 7746627 w 7928406"/>
              <a:gd name="connsiteY4" fmla="*/ 4515619 h 6858000"/>
              <a:gd name="connsiteX5" fmla="*/ 7201289 w 7928406"/>
              <a:gd name="connsiteY5" fmla="*/ 5969316 h 6858000"/>
              <a:gd name="connsiteX6" fmla="*/ 6608022 w 7928406"/>
              <a:gd name="connsiteY6" fmla="*/ 6777438 h 6858000"/>
              <a:gd name="connsiteX7" fmla="*/ 6529065 w 7928406"/>
              <a:gd name="connsiteY7" fmla="*/ 6858000 h 6858000"/>
              <a:gd name="connsiteX8" fmla="*/ 0 w 7928406"/>
              <a:gd name="connsiteY8" fmla="*/ 6858000 h 6858000"/>
              <a:gd name="connsiteX9" fmla="*/ 0 w 7928406"/>
              <a:gd name="connsiteY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8406" h="6858000">
                <a:moveTo>
                  <a:pt x="0" y="0"/>
                </a:moveTo>
                <a:lnTo>
                  <a:pt x="7127397" y="0"/>
                </a:lnTo>
                <a:lnTo>
                  <a:pt x="7302120" y="279455"/>
                </a:lnTo>
                <a:cubicBezTo>
                  <a:pt x="7719644" y="1021447"/>
                  <a:pt x="7928406" y="1948936"/>
                  <a:pt x="7928406" y="3061922"/>
                </a:cubicBezTo>
                <a:cubicBezTo>
                  <a:pt x="7928406" y="3516203"/>
                  <a:pt x="7867813" y="3970483"/>
                  <a:pt x="7746627" y="4515619"/>
                </a:cubicBezTo>
                <a:cubicBezTo>
                  <a:pt x="7595144" y="5030470"/>
                  <a:pt x="7443661" y="5515036"/>
                  <a:pt x="7201289" y="5969316"/>
                </a:cubicBezTo>
                <a:cubicBezTo>
                  <a:pt x="7019510" y="6275955"/>
                  <a:pt x="6820689" y="6544265"/>
                  <a:pt x="6608022" y="6777438"/>
                </a:cubicBezTo>
                <a:lnTo>
                  <a:pt x="6529065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F42BB-1264-E64C-A6F1-C650D02C5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Han costume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B2E4879-2994-154E-8246-A8F214E361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49"/>
          <a:stretch/>
        </p:blipFill>
        <p:spPr>
          <a:xfrm>
            <a:off x="6455640" y="-1"/>
            <a:ext cx="5736193" cy="6857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5055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DC8A-5A74-F44F-8439-6EA4166FB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CN"/>
          </a:p>
        </p:txBody>
      </p:sp>
      <p:pic>
        <p:nvPicPr>
          <p:cNvPr id="4" name="yt5s.com-Girls of different ethnic groups show off traditional dances" descr="yt5s.com-Girls of different ethnic groups show off traditional dances">
            <a:hlinkClick r:id="" action="ppaction://media"/>
            <a:extLst>
              <a:ext uri="{FF2B5EF4-FFF2-40B4-BE49-F238E27FC236}">
                <a16:creationId xmlns:a16="http://schemas.microsoft.com/office/drawing/2014/main" id="{BF8D8611-1F7A-6A43-A4C0-FACEC13572D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420"/>
          </a:xfrm>
        </p:spPr>
      </p:pic>
    </p:spTree>
    <p:extLst>
      <p:ext uri="{BB962C8B-B14F-4D97-AF65-F5344CB8AC3E}">
        <p14:creationId xmlns:p14="http://schemas.microsoft.com/office/powerpoint/2010/main" val="298577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1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7E3D8-D3B2-BF45-81FD-C23F9111E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CN" dirty="0"/>
              <a:t>Languages in China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80478-286D-0742-915E-C19705E8B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5528400" cy="3216273"/>
          </a:xfrm>
        </p:spPr>
        <p:txBody>
          <a:bodyPr>
            <a:normAutofit/>
          </a:bodyPr>
          <a:lstStyle/>
          <a:p>
            <a:r>
              <a:rPr lang="en-CN" dirty="0"/>
              <a:t>Han language </a:t>
            </a:r>
            <a:r>
              <a:rPr lang="en-CN" dirty="0">
                <a:latin typeface="KaiTi" panose="02010609060101010101" pitchFamily="49" charset="-122"/>
                <a:ea typeface="KaiTi" panose="02010609060101010101" pitchFamily="49" charset="-122"/>
              </a:rPr>
              <a:t>汉语</a:t>
            </a:r>
            <a:r>
              <a:rPr lang="en-CN" dirty="0"/>
              <a:t> (</a:t>
            </a:r>
            <a:r>
              <a:rPr lang="en-US" dirty="0" err="1"/>
              <a:t>Hànyǔ</a:t>
            </a:r>
            <a:r>
              <a:rPr lang="en-CN" dirty="0"/>
              <a:t>)</a:t>
            </a:r>
            <a:r>
              <a:rPr lang="zh-CN" altLang="en-US" dirty="0"/>
              <a:t> </a:t>
            </a:r>
            <a:endParaRPr lang="en-US" altLang="zh-CN" dirty="0"/>
          </a:p>
          <a:p>
            <a:r>
              <a:rPr lang="en-US" dirty="0"/>
              <a:t>Mandarin, Yue, Wu, Min, Hakka, Gan, Xiang</a:t>
            </a:r>
          </a:p>
          <a:p>
            <a:r>
              <a:rPr lang="en-US" dirty="0"/>
              <a:t>300 minority languages (8%)</a:t>
            </a:r>
          </a:p>
          <a:p>
            <a:r>
              <a:rPr lang="en-US" dirty="0"/>
              <a:t>Mongolian, Tibetan, Uyghur, Zhuang, Korean, Russian…</a:t>
            </a:r>
            <a:endParaRPr lang="en-CN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0D917E-A03A-2345-8F5D-A218592603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9842" y="720000"/>
            <a:ext cx="3556639" cy="5409338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70424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1DA6-813F-E74F-857A-4B5320EEA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E0789C2-9769-0D44-BD53-F710194598DA}"/>
              </a:ext>
            </a:extLst>
          </p:cNvPr>
          <p:cNvSpPr txBox="1"/>
          <p:nvPr/>
        </p:nvSpPr>
        <p:spPr>
          <a:xfrm>
            <a:off x="3215270" y="2183399"/>
            <a:ext cx="553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tā</a:t>
            </a:r>
            <a:endParaRPr lang="en-US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709A6E-0D48-3947-B993-B77F805BA12E}"/>
              </a:ext>
            </a:extLst>
          </p:cNvPr>
          <p:cNvSpPr/>
          <p:nvPr/>
        </p:nvSpPr>
        <p:spPr>
          <a:xfrm>
            <a:off x="2041258" y="2368065"/>
            <a:ext cx="2749471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ts val="2500"/>
              </a:spcBef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20000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他</a:t>
            </a:r>
            <a:endParaRPr lang="en-GB" altLang="zh-CN" sz="200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B04C2-B10E-354C-95C6-D8806F401553}"/>
              </a:ext>
            </a:extLst>
          </p:cNvPr>
          <p:cNvSpPr txBox="1"/>
          <p:nvPr/>
        </p:nvSpPr>
        <p:spPr>
          <a:xfrm>
            <a:off x="3139072" y="5031558"/>
            <a:ext cx="5538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e</a:t>
            </a:r>
          </a:p>
          <a:p>
            <a:pPr algn="ctr"/>
            <a:r>
              <a:rPr lang="en-US" sz="2400" dirty="0"/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3C74EF7-CE22-264B-A258-77B02B080213}"/>
              </a:ext>
            </a:extLst>
          </p:cNvPr>
          <p:cNvSpPr txBox="1"/>
          <p:nvPr/>
        </p:nvSpPr>
        <p:spPr>
          <a:xfrm>
            <a:off x="8145969" y="2183399"/>
            <a:ext cx="553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tā</a:t>
            </a:r>
            <a:endParaRPr lang="en-US" sz="2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05D9F2-9B6A-D047-A967-A8DB46105D5D}"/>
              </a:ext>
            </a:extLst>
          </p:cNvPr>
          <p:cNvSpPr/>
          <p:nvPr/>
        </p:nvSpPr>
        <p:spPr>
          <a:xfrm>
            <a:off x="7048156" y="2335799"/>
            <a:ext cx="2749471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Bef>
                <a:spcPts val="2500"/>
              </a:spcBef>
              <a:defRPr sz="10000">
                <a:solidFill>
                  <a:srgbClr val="000000"/>
                </a:solidFill>
                <a:latin typeface="Kai Regular"/>
                <a:ea typeface="Kai Regular"/>
                <a:cs typeface="Kai Regular"/>
                <a:sym typeface="Kai Regular"/>
              </a:defRPr>
            </a:pPr>
            <a:r>
              <a:rPr lang="zh-CN" altLang="en-US" sz="20000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她</a:t>
            </a:r>
            <a:endParaRPr lang="en-GB" altLang="zh-CN" sz="20000" dirty="0">
              <a:solidFill>
                <a:srgbClr val="FFFF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86E51E-56E8-304F-9244-B64C1A267AB2}"/>
              </a:ext>
            </a:extLst>
          </p:cNvPr>
          <p:cNvSpPr txBox="1"/>
          <p:nvPr/>
        </p:nvSpPr>
        <p:spPr>
          <a:xfrm>
            <a:off x="7968479" y="5033916"/>
            <a:ext cx="7313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hi</a:t>
            </a:r>
          </a:p>
          <a:p>
            <a:pPr algn="ctr"/>
            <a:r>
              <a:rPr lang="en-US" sz="2400" dirty="0"/>
              <a:t>she</a:t>
            </a:r>
          </a:p>
        </p:txBody>
      </p:sp>
    </p:spTree>
    <p:extLst>
      <p:ext uri="{BB962C8B-B14F-4D97-AF65-F5344CB8AC3E}">
        <p14:creationId xmlns:p14="http://schemas.microsoft.com/office/powerpoint/2010/main" val="8294582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9DA5A-F1FE-124D-9DB8-E7E110FF2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Chinese radicals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3BE832-3E72-5049-BFC2-3E708610932F}"/>
              </a:ext>
            </a:extLst>
          </p:cNvPr>
          <p:cNvSpPr/>
          <p:nvPr/>
        </p:nvSpPr>
        <p:spPr>
          <a:xfrm>
            <a:off x="2462477" y="1840051"/>
            <a:ext cx="2749471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20000" dirty="0">
                <a:latin typeface="KaiTi" panose="02010609060101010101" pitchFamily="49" charset="-122"/>
                <a:ea typeface="KaiTi" panose="02010609060101010101" pitchFamily="49" charset="-122"/>
              </a:rPr>
              <a:t>亻</a:t>
            </a:r>
            <a:endParaRPr lang="en-US" sz="2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116F1B-46D9-6045-947A-4EC69120BE4A}"/>
              </a:ext>
            </a:extLst>
          </p:cNvPr>
          <p:cNvSpPr/>
          <p:nvPr/>
        </p:nvSpPr>
        <p:spPr>
          <a:xfrm>
            <a:off x="7267552" y="1945331"/>
            <a:ext cx="2461971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20000" dirty="0">
                <a:latin typeface="KaiTi" panose="02010609060101010101" pitchFamily="49" charset="-122"/>
                <a:ea typeface="KaiTi" panose="02010609060101010101" pitchFamily="49" charset="-122"/>
              </a:rPr>
              <a:t>女</a:t>
            </a:r>
            <a:endParaRPr lang="en-US" sz="2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BD07FD-2341-7140-AB4C-F266FEE964BD}"/>
              </a:ext>
            </a:extLst>
          </p:cNvPr>
          <p:cNvSpPr txBox="1"/>
          <p:nvPr/>
        </p:nvSpPr>
        <p:spPr>
          <a:xfrm>
            <a:off x="2462477" y="5115430"/>
            <a:ext cx="1894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person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24EEAB-8FF1-4140-A638-947109C64925}"/>
              </a:ext>
            </a:extLst>
          </p:cNvPr>
          <p:cNvSpPr txBox="1"/>
          <p:nvPr/>
        </p:nvSpPr>
        <p:spPr>
          <a:xfrm>
            <a:off x="7835092" y="5115430"/>
            <a:ext cx="1894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US" dirty="0"/>
          </a:p>
        </p:txBody>
      </p:sp>
      <p:pic>
        <p:nvPicPr>
          <p:cNvPr id="8" name="Picture 7" descr="A picture containing light&#10;&#10;Description automatically generated">
            <a:extLst>
              <a:ext uri="{FF2B5EF4-FFF2-40B4-BE49-F238E27FC236}">
                <a16:creationId xmlns:a16="http://schemas.microsoft.com/office/drawing/2014/main" id="{711B25A0-2A6D-D742-9225-80761FD26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0512" y="2067439"/>
            <a:ext cx="3073400" cy="2971800"/>
          </a:xfrm>
          <a:prstGeom prst="rect">
            <a:avLst/>
          </a:prstGeom>
        </p:spPr>
      </p:pic>
      <p:pic>
        <p:nvPicPr>
          <p:cNvPr id="9" name="Picture 8" descr="A person wearing a garment&#10;&#10;Description automatically generated with low confidence">
            <a:extLst>
              <a:ext uri="{FF2B5EF4-FFF2-40B4-BE49-F238E27FC236}">
                <a16:creationId xmlns:a16="http://schemas.microsoft.com/office/drawing/2014/main" id="{3B3FCD23-8DA0-1D45-AE31-22D672D57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15" y="2365513"/>
            <a:ext cx="4193647" cy="267896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C89B5A25-E263-F144-A58D-F417E1D531F1}"/>
              </a:ext>
            </a:extLst>
          </p:cNvPr>
          <p:cNvSpPr/>
          <p:nvPr/>
        </p:nvSpPr>
        <p:spPr>
          <a:xfrm>
            <a:off x="5075583" y="623880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044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9DA5A-F1FE-124D-9DB8-E7E110FF2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Write and memorize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BD07FD-2341-7140-AB4C-F266FEE964BD}"/>
              </a:ext>
            </a:extLst>
          </p:cNvPr>
          <p:cNvSpPr txBox="1"/>
          <p:nvPr/>
        </p:nvSpPr>
        <p:spPr>
          <a:xfrm>
            <a:off x="2343740" y="5189447"/>
            <a:ext cx="1774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person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24EEAB-8FF1-4140-A638-947109C64925}"/>
              </a:ext>
            </a:extLst>
          </p:cNvPr>
          <p:cNvSpPr txBox="1"/>
          <p:nvPr/>
        </p:nvSpPr>
        <p:spPr>
          <a:xfrm>
            <a:off x="8074204" y="5189447"/>
            <a:ext cx="1653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female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7540E79-C44D-264E-A54E-FCEB57C8D80E}"/>
              </a:ext>
            </a:extLst>
          </p:cNvPr>
          <p:cNvSpPr/>
          <p:nvPr/>
        </p:nvSpPr>
        <p:spPr>
          <a:xfrm>
            <a:off x="5075583" y="623880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pic>
        <p:nvPicPr>
          <p:cNvPr id="4" name="Picture 3" descr="Shape, arrow&#10;&#10;Description automatically generated">
            <a:extLst>
              <a:ext uri="{FF2B5EF4-FFF2-40B4-BE49-F238E27FC236}">
                <a16:creationId xmlns:a16="http://schemas.microsoft.com/office/drawing/2014/main" id="{C9E03B4C-110A-994A-ACC9-1E3152145D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5583" y="1305430"/>
            <a:ext cx="3810000" cy="3810000"/>
          </a:xfrm>
          <a:prstGeom prst="rect">
            <a:avLst/>
          </a:prstGeom>
        </p:spPr>
      </p:pic>
      <p:pic>
        <p:nvPicPr>
          <p:cNvPr id="10" name="Picture 9" descr="Shape, arrow&#10;&#10;Description automatically generated">
            <a:extLst>
              <a:ext uri="{FF2B5EF4-FFF2-40B4-BE49-F238E27FC236}">
                <a16:creationId xmlns:a16="http://schemas.microsoft.com/office/drawing/2014/main" id="{18BBC6F6-7621-A04E-87BF-93832BB34D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7307" y="130543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7429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526D48-74A1-DD45-819E-6A68C4D68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Pair work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0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D9F803E5-2CE4-704F-AF8F-F52586BA5A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60205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BEEA5C-FA2B-F843-A2D5-D083FB177F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1073" y="1074509"/>
            <a:ext cx="5040821" cy="4889596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53AD98A-BD57-9C4F-A590-A124CB53691F}"/>
              </a:ext>
            </a:extLst>
          </p:cNvPr>
          <p:cNvSpPr/>
          <p:nvPr/>
        </p:nvSpPr>
        <p:spPr>
          <a:xfrm>
            <a:off x="8287757" y="598806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E69B2AC-7ACC-FA4D-8690-D49391FCE27B}"/>
              </a:ext>
            </a:extLst>
          </p:cNvPr>
          <p:cNvSpPr/>
          <p:nvPr/>
        </p:nvSpPr>
        <p:spPr>
          <a:xfrm>
            <a:off x="1524241" y="1054736"/>
            <a:ext cx="2452777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0000" dirty="0">
                <a:latin typeface="KaiTi" panose="02010609060101010101" pitchFamily="49" charset="-122"/>
                <a:ea typeface="KaiTi" panose="02010609060101010101" pitchFamily="49" charset="-122"/>
              </a:rPr>
              <a:t>扌</a:t>
            </a:r>
            <a:endParaRPr lang="en-US" sz="3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314960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8FC0-BCA2-7045-8626-A0395766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hand radical</a:t>
            </a: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6" name="Picture 5" descr="Shape&#10;&#10;Description automatically generated">
            <a:extLst>
              <a:ext uri="{FF2B5EF4-FFF2-40B4-BE49-F238E27FC236}">
                <a16:creationId xmlns:a16="http://schemas.microsoft.com/office/drawing/2014/main" id="{4FE894FF-0834-674D-85CB-4D848FE60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21746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A6CCEC3-756A-2D45-9D6C-504D2D04EF4E}"/>
              </a:ext>
            </a:extLst>
          </p:cNvPr>
          <p:cNvSpPr/>
          <p:nvPr/>
        </p:nvSpPr>
        <p:spPr>
          <a:xfrm>
            <a:off x="8287757" y="598806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© 2016 Hanzeasy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D04D419-63E2-2C4C-85B6-FAF7F8A385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4936" y="1184815"/>
            <a:ext cx="4756746" cy="4488369"/>
          </a:xfrm>
          <a:prstGeom prst="rect">
            <a:avLst/>
          </a:prstGeom>
        </p:spPr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4F74135A-94F0-DB47-B8F0-FE1DAF6D5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F0F717-37D8-BD42-8F92-F84FB53A0B2C}"/>
              </a:ext>
            </a:extLst>
          </p:cNvPr>
          <p:cNvSpPr/>
          <p:nvPr/>
        </p:nvSpPr>
        <p:spPr>
          <a:xfrm>
            <a:off x="1184398" y="964203"/>
            <a:ext cx="4031873" cy="47089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0000" dirty="0">
                <a:latin typeface="KaiTi" panose="02010609060101010101" pitchFamily="49" charset="-122"/>
                <a:ea typeface="KaiTi" panose="02010609060101010101" pitchFamily="49" charset="-122"/>
              </a:rPr>
              <a:t>口</a:t>
            </a:r>
            <a:endParaRPr lang="en-US" sz="3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93798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8FC0-BCA2-7045-8626-A0395766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mouth radical</a:t>
            </a: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61A27460-BD53-9F49-820A-594EE719F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496363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A6CCEC3-756A-2D45-9D6C-504D2D04EF4E}"/>
              </a:ext>
            </a:extLst>
          </p:cNvPr>
          <p:cNvSpPr/>
          <p:nvPr/>
        </p:nvSpPr>
        <p:spPr>
          <a:xfrm>
            <a:off x="8287757" y="598806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© 2016 Hanzeasy</a:t>
            </a:r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F0F717-37D8-BD42-8F92-F84FB53A0B2C}"/>
              </a:ext>
            </a:extLst>
          </p:cNvPr>
          <p:cNvSpPr/>
          <p:nvPr/>
        </p:nvSpPr>
        <p:spPr>
          <a:xfrm>
            <a:off x="1759459" y="933901"/>
            <a:ext cx="4031873" cy="47089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0000" dirty="0">
                <a:latin typeface="KaiTi" panose="02010609060101010101" pitchFamily="49" charset="-122"/>
                <a:ea typeface="KaiTi" panose="02010609060101010101" pitchFamily="49" charset="-122"/>
              </a:rPr>
              <a:t>氵</a:t>
            </a:r>
            <a:endParaRPr lang="en-US" sz="3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EBACF2-49BA-BB4E-A7EC-25920A1396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0791" y="1266811"/>
            <a:ext cx="1143504" cy="432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4825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8FC0-BCA2-7045-8626-A0395766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water radical</a:t>
            </a: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 descr="Shape, arrow, polygon&#10;&#10;Description automatically generated">
            <a:extLst>
              <a:ext uri="{FF2B5EF4-FFF2-40B4-BE49-F238E27FC236}">
                <a16:creationId xmlns:a16="http://schemas.microsoft.com/office/drawing/2014/main" id="{7FCCA92B-3567-2245-A767-1ACB5AE1D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90138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A6CCEC3-756A-2D45-9D6C-504D2D04EF4E}"/>
              </a:ext>
            </a:extLst>
          </p:cNvPr>
          <p:cNvSpPr/>
          <p:nvPr/>
        </p:nvSpPr>
        <p:spPr>
          <a:xfrm>
            <a:off x="8287757" y="598806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© 2016 Hanzeasy</a:t>
            </a:r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F0F717-37D8-BD42-8F92-F84FB53A0B2C}"/>
              </a:ext>
            </a:extLst>
          </p:cNvPr>
          <p:cNvSpPr/>
          <p:nvPr/>
        </p:nvSpPr>
        <p:spPr>
          <a:xfrm>
            <a:off x="1759459" y="933901"/>
            <a:ext cx="4031873" cy="47089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0000" dirty="0">
                <a:latin typeface="KaiTi" panose="02010609060101010101" pitchFamily="49" charset="-122"/>
                <a:ea typeface="KaiTi" panose="02010609060101010101" pitchFamily="49" charset="-122"/>
              </a:rPr>
              <a:t>饣</a:t>
            </a:r>
            <a:endParaRPr lang="en-US" sz="3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5D168B-610A-D440-81D3-EAC9EEC48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259" y="1078045"/>
            <a:ext cx="5224499" cy="491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25403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8FC0-BCA2-7045-8626-A0395766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food radical</a:t>
            </a:r>
          </a:p>
        </p:txBody>
      </p:sp>
      <p:sp useBgFill="1">
        <p:nvSpPr>
          <p:cNvPr id="59" name="Freeform: Shape 58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CE37223E-7582-7649-A64A-AB69A8AE34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076302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A6CCEC3-756A-2D45-9D6C-504D2D04EF4E}"/>
              </a:ext>
            </a:extLst>
          </p:cNvPr>
          <p:cNvSpPr/>
          <p:nvPr/>
        </p:nvSpPr>
        <p:spPr>
          <a:xfrm>
            <a:off x="8287757" y="5988060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© 2016 Hanzeasy</a:t>
            </a:r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F0F717-37D8-BD42-8F92-F84FB53A0B2C}"/>
              </a:ext>
            </a:extLst>
          </p:cNvPr>
          <p:cNvSpPr/>
          <p:nvPr/>
        </p:nvSpPr>
        <p:spPr>
          <a:xfrm>
            <a:off x="1184398" y="918911"/>
            <a:ext cx="4031873" cy="47089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30000" dirty="0">
                <a:latin typeface="KaiTi" panose="02010609060101010101" pitchFamily="49" charset="-122"/>
                <a:ea typeface="KaiTi" panose="02010609060101010101" pitchFamily="49" charset="-122"/>
              </a:rPr>
              <a:t>艹</a:t>
            </a:r>
            <a:endParaRPr lang="en-US" sz="30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pic>
        <p:nvPicPr>
          <p:cNvPr id="3" name="Picture 2" descr="A close-up of a bug&#10;&#10;Description automatically generated with low confidence">
            <a:extLst>
              <a:ext uri="{FF2B5EF4-FFF2-40B4-BE49-F238E27FC236}">
                <a16:creationId xmlns:a16="http://schemas.microsoft.com/office/drawing/2014/main" id="{CF6130C8-C0E0-4045-85E6-9086AA489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4401" y="281662"/>
            <a:ext cx="4702539" cy="421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25225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E6B6978-5103-448F-B101-093A527D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2EB5692-CE38-42AB-ABE5-E5A1A74F2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18FC0-BCA2-7045-8626-A0395766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0000"/>
            <a:ext cx="5015638" cy="2804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 dirty="0"/>
              <a:t>grass radical</a:t>
            </a:r>
          </a:p>
        </p:txBody>
      </p:sp>
      <p:sp useBgFill="1">
        <p:nvSpPr>
          <p:cNvPr id="59" name="Freeform: Shape 58">
            <a:extLst>
              <a:ext uri="{FF2B5EF4-FFF2-40B4-BE49-F238E27FC236}">
                <a16:creationId xmlns:a16="http://schemas.microsoft.com/office/drawing/2014/main" id="{6BE942D0-8C50-4D78-A3D0-4D82F396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4BE807-0440-564C-986D-5AF9EC7D2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162" y="1282669"/>
            <a:ext cx="4284000" cy="4284000"/>
          </a:xfrm>
          <a:custGeom>
            <a:avLst/>
            <a:gdLst/>
            <a:ahLst/>
            <a:cxnLst/>
            <a:rect l="l" t="t" r="r" b="b"/>
            <a:pathLst>
              <a:path w="4284000" h="5409338">
                <a:moveTo>
                  <a:pt x="0" y="0"/>
                </a:moveTo>
                <a:lnTo>
                  <a:pt x="4284000" y="0"/>
                </a:lnTo>
                <a:lnTo>
                  <a:pt x="42840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768299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spc="-100"/>
              <a:t>Homework</a:t>
            </a:r>
            <a:endParaRPr lang="en-US" sz="5600" spc="-10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858</Words>
  <Application>Microsoft Macintosh PowerPoint</Application>
  <PresentationFormat>Widescreen</PresentationFormat>
  <Paragraphs>500</Paragraphs>
  <Slides>46</Slides>
  <Notes>0</Notes>
  <HiddenSlides>0</HiddenSlides>
  <MMClips>21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5" baseType="lpstr">
      <vt:lpstr>-apple-system</vt:lpstr>
      <vt:lpstr>KaiTi</vt:lpstr>
      <vt:lpstr>Kaiti TC</vt:lpstr>
      <vt:lpstr>Arial</vt:lpstr>
      <vt:lpstr>Avenir Next LT Pro</vt:lpstr>
      <vt:lpstr>Helvetica</vt:lpstr>
      <vt:lpstr>Sagona Book</vt:lpstr>
      <vt:lpstr>The Hand Extrablack</vt:lpstr>
      <vt:lpstr>BlobVTI</vt:lpstr>
      <vt:lpstr>PowerPoint Presentation</vt:lpstr>
      <vt:lpstr>Tones (4+1)</vt:lpstr>
      <vt:lpstr>PowerPoint Presentation</vt:lpstr>
      <vt:lpstr>PowerPoint Presentation</vt:lpstr>
      <vt:lpstr>PowerPoint Presentation</vt:lpstr>
      <vt:lpstr>PowerPoint Presentation</vt:lpstr>
      <vt:lpstr>Matching</vt:lpstr>
      <vt:lpstr>PowerPoint Presentation</vt:lpstr>
      <vt:lpstr>PowerPoint Presentation</vt:lpstr>
      <vt:lpstr>PowerPoint Presentation</vt:lpstr>
      <vt:lpstr>sentence builder 1 </vt:lpstr>
      <vt:lpstr>sentence builder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read  and  guess</vt:lpstr>
      <vt:lpstr>Let’s read</vt:lpstr>
      <vt:lpstr>Ethnic groups in China </vt:lpstr>
      <vt:lpstr>PowerPoint Presentation</vt:lpstr>
      <vt:lpstr>Han costume </vt:lpstr>
      <vt:lpstr>PowerPoint Presentation</vt:lpstr>
      <vt:lpstr>Languages in China </vt:lpstr>
      <vt:lpstr>Compare</vt:lpstr>
      <vt:lpstr>Chinese radicals</vt:lpstr>
      <vt:lpstr>Write and memorize</vt:lpstr>
      <vt:lpstr>Pair work</vt:lpstr>
      <vt:lpstr>PowerPoint Presentation</vt:lpstr>
      <vt:lpstr>hand radical</vt:lpstr>
      <vt:lpstr>PowerPoint Presentation</vt:lpstr>
      <vt:lpstr>mouth radical</vt:lpstr>
      <vt:lpstr>PowerPoint Presentation</vt:lpstr>
      <vt:lpstr>water radical</vt:lpstr>
      <vt:lpstr>PowerPoint Presentation</vt:lpstr>
      <vt:lpstr>food radical</vt:lpstr>
      <vt:lpstr>PowerPoint Presentation</vt:lpstr>
      <vt:lpstr>grass radical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25</cp:revision>
  <dcterms:created xsi:type="dcterms:W3CDTF">2021-09-16T13:00:24Z</dcterms:created>
  <dcterms:modified xsi:type="dcterms:W3CDTF">2021-11-18T22:03:59Z</dcterms:modified>
</cp:coreProperties>
</file>