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F8C7AE-B60D-478C-85BD-4F82C5AF3ACC}" type="datetimeFigureOut">
              <a:rPr lang="en-US" smtClean="0"/>
              <a:t>5/15/2023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DE0398-7586-4D45-82A5-1FB93E9CD420}" type="slidenum">
              <a:rPr lang="en-US" smtClean="0"/>
              <a:t>‹#›</a:t>
            </a:fld>
            <a:endParaRPr lang="en-US"/>
          </a:p>
        </p:txBody>
      </p:sp>
    </p:spTree>
    <p:extLst>
      <p:ext uri="{BB962C8B-B14F-4D97-AF65-F5344CB8AC3E}">
        <p14:creationId xmlns:p14="http://schemas.microsoft.com/office/powerpoint/2010/main" val="2467597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Each marketing manager tries to perform own roles and responsibilities to sustainable progression of a company. The production selling rate and organizational efficiency of any company depends on effective strategies and policies of marketing managers. The success of marketing procedures depends on effective plan and policy in dynamic the workplace.</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3</a:t>
            </a:fld>
            <a:endParaRPr lang="en-US"/>
          </a:p>
        </p:txBody>
      </p:sp>
    </p:spTree>
    <p:extLst>
      <p:ext uri="{BB962C8B-B14F-4D97-AF65-F5344CB8AC3E}">
        <p14:creationId xmlns:p14="http://schemas.microsoft.com/office/powerpoint/2010/main" val="1135327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Effective communication: Each marketing manager must practice effective interaction and communication with employees and staffs in the workplace. Marketing manager must use digital technologies and social media tools to improve interpersonal communication.</a:t>
            </a:r>
          </a:p>
          <a:p>
            <a:pPr algn="just"/>
            <a:r>
              <a:rPr lang="en-US" sz="1200" kern="1200" dirty="0" smtClean="0">
                <a:solidFill>
                  <a:schemeClr val="tx1"/>
                </a:solidFill>
                <a:effectLst/>
                <a:latin typeface="+mn-lt"/>
                <a:ea typeface="+mn-ea"/>
                <a:cs typeface="+mn-cs"/>
              </a:rPr>
              <a:t>Competitor’s analysis: Each marketing manager must analysis the approaches and styles of competitors in dynamic business place. Competitor’s analysis helps to make most appropriate and suitable decision in any complex situation (Lantos, 2015).</a:t>
            </a:r>
          </a:p>
          <a:p>
            <a:pPr algn="just"/>
            <a:r>
              <a:rPr lang="en-US" sz="1200" kern="1200" dirty="0" smtClean="0">
                <a:solidFill>
                  <a:schemeClr val="tx1"/>
                </a:solidFill>
                <a:effectLst/>
                <a:latin typeface="+mn-lt"/>
                <a:ea typeface="+mn-ea"/>
                <a:cs typeface="+mn-cs"/>
              </a:rPr>
              <a:t>Marketing strategy: Marketing manager must apply theoretical and intellectual quality to make effective marketing strategy. A strong and dynamic marketing strategy has a significant impact to overall marketing procedures of a company.</a:t>
            </a:r>
          </a:p>
        </p:txBody>
      </p:sp>
      <p:sp>
        <p:nvSpPr>
          <p:cNvPr id="4" name="Slide Number Placeholder 3"/>
          <p:cNvSpPr>
            <a:spLocks noGrp="1"/>
          </p:cNvSpPr>
          <p:nvPr>
            <p:ph type="sldNum" sz="quarter" idx="10"/>
          </p:nvPr>
        </p:nvSpPr>
        <p:spPr/>
        <p:txBody>
          <a:bodyPr/>
          <a:lstStyle/>
          <a:p>
            <a:fld id="{15DE0398-7586-4D45-82A5-1FB93E9CD420}" type="slidenum">
              <a:rPr lang="en-US" smtClean="0"/>
              <a:t>4</a:t>
            </a:fld>
            <a:endParaRPr lang="en-US"/>
          </a:p>
        </p:txBody>
      </p:sp>
    </p:spTree>
    <p:extLst>
      <p:ext uri="{BB962C8B-B14F-4D97-AF65-F5344CB8AC3E}">
        <p14:creationId xmlns:p14="http://schemas.microsoft.com/office/powerpoint/2010/main" val="3375133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Product management: In this time, marketing manager must ensure proper use and utilization of whole resources and facilities existing in the workplace (Mishra &amp; </a:t>
            </a:r>
            <a:r>
              <a:rPr lang="en-US" sz="1200" kern="1200" dirty="0" err="1" smtClean="0">
                <a:solidFill>
                  <a:schemeClr val="tx1"/>
                </a:solidFill>
                <a:effectLst/>
                <a:latin typeface="+mn-lt"/>
                <a:ea typeface="+mn-ea"/>
                <a:cs typeface="+mn-cs"/>
              </a:rPr>
              <a:t>Modi</a:t>
            </a:r>
            <a:r>
              <a:rPr lang="en-US" sz="1200" kern="1200" dirty="0" smtClean="0">
                <a:solidFill>
                  <a:schemeClr val="tx1"/>
                </a:solidFill>
                <a:effectLst/>
                <a:latin typeface="+mn-lt"/>
                <a:ea typeface="+mn-ea"/>
                <a:cs typeface="+mn-cs"/>
              </a:rPr>
              <a:t>, 2016).</a:t>
            </a:r>
          </a:p>
          <a:p>
            <a:pPr algn="just"/>
            <a:r>
              <a:rPr lang="en-US" sz="1200" kern="1200" dirty="0" smtClean="0">
                <a:solidFill>
                  <a:schemeClr val="tx1"/>
                </a:solidFill>
                <a:effectLst/>
                <a:latin typeface="+mn-lt"/>
                <a:ea typeface="+mn-ea"/>
                <a:cs typeface="+mn-cs"/>
              </a:rPr>
              <a:t>Collaborative approaches: Each marketing manager must show collaborative and supportive approaches to employees in the workplace.</a:t>
            </a:r>
          </a:p>
          <a:p>
            <a:pPr algn="just"/>
            <a:r>
              <a:rPr lang="en-US" sz="1200" kern="1200" dirty="0" smtClean="0">
                <a:solidFill>
                  <a:schemeClr val="tx1"/>
                </a:solidFill>
                <a:effectLst/>
                <a:latin typeface="+mn-lt"/>
                <a:ea typeface="+mn-ea"/>
                <a:cs typeface="+mn-cs"/>
              </a:rPr>
              <a:t>Use modern technologies: Marketing managers must use modern technologies and digital media tools to progress overall marketing procedures.</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5</a:t>
            </a:fld>
            <a:endParaRPr lang="en-US"/>
          </a:p>
        </p:txBody>
      </p:sp>
    </p:spTree>
    <p:extLst>
      <p:ext uri="{BB962C8B-B14F-4D97-AF65-F5344CB8AC3E}">
        <p14:creationId xmlns:p14="http://schemas.microsoft.com/office/powerpoint/2010/main" val="2153468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Analysis business environment: Marketing manager must analysis internal and external business environment to make marketing plan.</a:t>
            </a:r>
          </a:p>
          <a:p>
            <a:pPr algn="just"/>
            <a:r>
              <a:rPr lang="en-US" sz="1200" kern="1200" dirty="0" smtClean="0">
                <a:solidFill>
                  <a:schemeClr val="tx1"/>
                </a:solidFill>
                <a:effectLst/>
                <a:latin typeface="+mn-lt"/>
                <a:ea typeface="+mn-ea"/>
                <a:cs typeface="+mn-cs"/>
              </a:rPr>
              <a:t>Do a competitive analysis: In business place, competitor’s analysis is must to make dynamic decision, improve customer’s services and ensure effective marketing procedures.</a:t>
            </a:r>
          </a:p>
          <a:p>
            <a:pPr algn="just"/>
            <a:r>
              <a:rPr lang="en-US" sz="1200" kern="1200" dirty="0" smtClean="0">
                <a:solidFill>
                  <a:schemeClr val="tx1"/>
                </a:solidFill>
                <a:effectLst/>
                <a:latin typeface="+mn-lt"/>
                <a:ea typeface="+mn-ea"/>
                <a:cs typeface="+mn-cs"/>
              </a:rPr>
              <a:t>Define target customer: Business organization must define target customers to make marketing plan and strategy.</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6</a:t>
            </a:fld>
            <a:endParaRPr lang="en-US"/>
          </a:p>
        </p:txBody>
      </p:sp>
    </p:spTree>
    <p:extLst>
      <p:ext uri="{BB962C8B-B14F-4D97-AF65-F5344CB8AC3E}">
        <p14:creationId xmlns:p14="http://schemas.microsoft.com/office/powerpoint/2010/main" val="3603391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Set marketing goals: Business organization must set a SMART goal and encourage employees to perform actions according to goals (Holliman &amp; Rowley, 2014).</a:t>
            </a:r>
          </a:p>
          <a:p>
            <a:pPr algn="just"/>
            <a:r>
              <a:rPr lang="en-US" sz="1200" kern="1200" dirty="0" smtClean="0">
                <a:solidFill>
                  <a:schemeClr val="tx1"/>
                </a:solidFill>
                <a:effectLst/>
                <a:latin typeface="+mn-lt"/>
                <a:ea typeface="+mn-ea"/>
                <a:cs typeface="+mn-cs"/>
              </a:rPr>
              <a:t>Define KPI’s: marketing manager must define key performance indicator during making marketing plan and strategy.</a:t>
            </a:r>
          </a:p>
          <a:p>
            <a:pPr algn="just"/>
            <a:r>
              <a:rPr lang="en-US" sz="1200" kern="1200" dirty="0" smtClean="0">
                <a:solidFill>
                  <a:schemeClr val="tx1"/>
                </a:solidFill>
                <a:effectLst/>
                <a:latin typeface="+mn-lt"/>
                <a:ea typeface="+mn-ea"/>
                <a:cs typeface="+mn-cs"/>
              </a:rPr>
              <a:t>Define marketing strategies: Business organization must practice specific strategy and policy during conducting marketing procedures in competitive business environment (Kotler &amp; et al,2015).</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7</a:t>
            </a:fld>
            <a:endParaRPr lang="en-US"/>
          </a:p>
        </p:txBody>
      </p:sp>
    </p:spTree>
    <p:extLst>
      <p:ext uri="{BB962C8B-B14F-4D97-AF65-F5344CB8AC3E}">
        <p14:creationId xmlns:p14="http://schemas.microsoft.com/office/powerpoint/2010/main" val="3155275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At last, marketing manager should apply theoretical and practical knowledge to conduct effective marketing procedures in the workplace. Marketing manager must apply effective strategies and systematic policies to operate functions and take competitive advantages. Effective marketing plan can progress overall organizational success and efficiency.</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8</a:t>
            </a:fld>
            <a:endParaRPr lang="en-US"/>
          </a:p>
        </p:txBody>
      </p:sp>
    </p:spTree>
    <p:extLst>
      <p:ext uri="{BB962C8B-B14F-4D97-AF65-F5344CB8AC3E}">
        <p14:creationId xmlns:p14="http://schemas.microsoft.com/office/powerpoint/2010/main" val="3456173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Holliman, G. and Rowley, J., 2014. Business to business digital content marketing: marketers’ perceptions of best practice. </a:t>
            </a:r>
            <a:r>
              <a:rPr lang="en-US" sz="1200" i="1" kern="1200" dirty="0" smtClean="0">
                <a:solidFill>
                  <a:schemeClr val="tx1"/>
                </a:solidFill>
                <a:effectLst/>
                <a:latin typeface="+mn-lt"/>
                <a:ea typeface="+mn-ea"/>
                <a:cs typeface="+mn-cs"/>
              </a:rPr>
              <a:t>Journal of research in interactive marketing</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8</a:t>
            </a:r>
            <a:r>
              <a:rPr lang="en-US" sz="1200" kern="1200" dirty="0" smtClean="0">
                <a:solidFill>
                  <a:schemeClr val="tx1"/>
                </a:solidFill>
                <a:effectLst/>
                <a:latin typeface="+mn-lt"/>
                <a:ea typeface="+mn-ea"/>
                <a:cs typeface="+mn-cs"/>
              </a:rPr>
              <a:t>(4), pp.269-293.</a:t>
            </a:r>
          </a:p>
          <a:p>
            <a:r>
              <a:rPr lang="en-US" sz="1200" kern="1200" dirty="0" smtClean="0">
                <a:solidFill>
                  <a:schemeClr val="tx1"/>
                </a:solidFill>
                <a:effectLst/>
                <a:latin typeface="+mn-lt"/>
                <a:ea typeface="+mn-ea"/>
                <a:cs typeface="+mn-cs"/>
              </a:rPr>
              <a:t>Kotler, P., Burton, S., Deans, K., Brown, L. and Armstrong, G., 2015. </a:t>
            </a:r>
            <a:r>
              <a:rPr lang="en-US" sz="1200" i="1" kern="1200" dirty="0" smtClean="0">
                <a:solidFill>
                  <a:schemeClr val="tx1"/>
                </a:solidFill>
                <a:effectLst/>
                <a:latin typeface="+mn-lt"/>
                <a:ea typeface="+mn-ea"/>
                <a:cs typeface="+mn-cs"/>
              </a:rPr>
              <a:t>Marketing</a:t>
            </a:r>
            <a:r>
              <a:rPr lang="en-US" sz="1200" kern="1200" dirty="0" smtClean="0">
                <a:solidFill>
                  <a:schemeClr val="tx1"/>
                </a:solidFill>
                <a:effectLst/>
                <a:latin typeface="+mn-lt"/>
                <a:ea typeface="+mn-ea"/>
                <a:cs typeface="+mn-cs"/>
              </a:rPr>
              <a:t>. Pearson Higher Education AU.</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Lantos, G.P., 2015. </a:t>
            </a:r>
            <a:r>
              <a:rPr lang="en-US" sz="1200" i="1" kern="1200" dirty="0" smtClean="0">
                <a:solidFill>
                  <a:schemeClr val="tx1"/>
                </a:solidFill>
                <a:effectLst/>
                <a:latin typeface="+mn-lt"/>
                <a:ea typeface="+mn-ea"/>
                <a:cs typeface="+mn-cs"/>
              </a:rPr>
              <a:t>Consumer behavior in action: Real-life applications for marketing managers</a:t>
            </a:r>
            <a:r>
              <a:rPr lang="en-US" sz="1200" kern="1200" dirty="0" smtClean="0">
                <a:solidFill>
                  <a:schemeClr val="tx1"/>
                </a:solidFill>
                <a:effectLst/>
                <a:latin typeface="+mn-lt"/>
                <a:ea typeface="+mn-ea"/>
                <a:cs typeface="+mn-cs"/>
              </a:rPr>
              <a:t>. Routledge.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Mishra, S. and </a:t>
            </a:r>
            <a:r>
              <a:rPr lang="en-US" sz="1200" kern="1200" dirty="0" err="1" smtClean="0">
                <a:solidFill>
                  <a:schemeClr val="tx1"/>
                </a:solidFill>
                <a:effectLst/>
                <a:latin typeface="+mn-lt"/>
                <a:ea typeface="+mn-ea"/>
                <a:cs typeface="+mn-cs"/>
              </a:rPr>
              <a:t>Modi</a:t>
            </a:r>
            <a:r>
              <a:rPr lang="en-US" sz="1200" kern="1200" dirty="0" smtClean="0">
                <a:solidFill>
                  <a:schemeClr val="tx1"/>
                </a:solidFill>
                <a:effectLst/>
                <a:latin typeface="+mn-lt"/>
                <a:ea typeface="+mn-ea"/>
                <a:cs typeface="+mn-cs"/>
              </a:rPr>
              <a:t>, S.B., 2016. Corporate social responsibility and shareholder wealth: The role of marketing capability. </a:t>
            </a:r>
            <a:r>
              <a:rPr lang="en-US" sz="1200" i="1" kern="1200" dirty="0" smtClean="0">
                <a:solidFill>
                  <a:schemeClr val="tx1"/>
                </a:solidFill>
                <a:effectLst/>
                <a:latin typeface="+mn-lt"/>
                <a:ea typeface="+mn-ea"/>
                <a:cs typeface="+mn-cs"/>
              </a:rPr>
              <a:t>Journal of Marketing</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80</a:t>
            </a:r>
            <a:r>
              <a:rPr lang="en-US" sz="1200" kern="1200" dirty="0" smtClean="0">
                <a:solidFill>
                  <a:schemeClr val="tx1"/>
                </a:solidFill>
                <a:effectLst/>
                <a:latin typeface="+mn-lt"/>
                <a:ea typeface="+mn-ea"/>
                <a:cs typeface="+mn-cs"/>
              </a:rPr>
              <a:t>(1), pp.26-46.</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5DE0398-7586-4D45-82A5-1FB93E9CD420}" type="slidenum">
              <a:rPr lang="en-US" smtClean="0"/>
              <a:t>9</a:t>
            </a:fld>
            <a:endParaRPr lang="en-US"/>
          </a:p>
        </p:txBody>
      </p:sp>
    </p:spTree>
    <p:extLst>
      <p:ext uri="{BB962C8B-B14F-4D97-AF65-F5344CB8AC3E}">
        <p14:creationId xmlns:p14="http://schemas.microsoft.com/office/powerpoint/2010/main" val="32295390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5290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8422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4016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05795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0905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8524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4638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3217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6624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9460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222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0884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23038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9460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5/15/2023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7894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3331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2363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5/15/2023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7414735"/>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163" y="2592568"/>
            <a:ext cx="9601196" cy="1303867"/>
          </a:xfrm>
        </p:spPr>
        <p:txBody>
          <a:bodyPr>
            <a:normAutofit/>
          </a:bodyPr>
          <a:lstStyle/>
          <a:p>
            <a:r>
              <a:rPr lang="en-US" sz="4800" dirty="0" smtClean="0">
                <a:solidFill>
                  <a:schemeClr val="tx1"/>
                </a:solidFill>
              </a:rPr>
              <a:t>Welcome to the Presentation </a:t>
            </a:r>
            <a:endParaRPr lang="en-US" sz="4800" dirty="0">
              <a:solidFill>
                <a:schemeClr val="tx1"/>
              </a:solidFill>
            </a:endParaRPr>
          </a:p>
        </p:txBody>
      </p:sp>
    </p:spTree>
    <p:extLst>
      <p:ext uri="{BB962C8B-B14F-4D97-AF65-F5344CB8AC3E}">
        <p14:creationId xmlns:p14="http://schemas.microsoft.com/office/powerpoint/2010/main" val="136518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19175" y="2180224"/>
            <a:ext cx="6815669" cy="1515533"/>
          </a:xfrm>
        </p:spPr>
        <p:txBody>
          <a:bodyPr/>
          <a:lstStyle/>
          <a:p>
            <a:r>
              <a:rPr lang="en-US" dirty="0" smtClean="0"/>
              <a:t>Marketing Plan </a:t>
            </a:r>
            <a:endParaRPr lang="en-US" dirty="0"/>
          </a:p>
        </p:txBody>
      </p:sp>
    </p:spTree>
    <p:extLst>
      <p:ext uri="{BB962C8B-B14F-4D97-AF65-F5344CB8AC3E}">
        <p14:creationId xmlns:p14="http://schemas.microsoft.com/office/powerpoint/2010/main" val="4166769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Introduction </a:t>
            </a:r>
            <a:endParaRPr lang="en-US" dirty="0"/>
          </a:p>
        </p:txBody>
      </p:sp>
      <p:sp>
        <p:nvSpPr>
          <p:cNvPr id="3" name="Content Placeholder 2"/>
          <p:cNvSpPr>
            <a:spLocks noGrp="1"/>
          </p:cNvSpPr>
          <p:nvPr>
            <p:ph idx="1"/>
          </p:nvPr>
        </p:nvSpPr>
        <p:spPr/>
        <p:txBody>
          <a:bodyPr/>
          <a:lstStyle/>
          <a:p>
            <a:pPr algn="just"/>
            <a:r>
              <a:rPr lang="en-US" dirty="0"/>
              <a:t>Each marketing manager tries to perform own roles and responsibilities to sustainable progression of a company</a:t>
            </a:r>
            <a:r>
              <a:rPr lang="en-US" dirty="0" smtClean="0"/>
              <a:t>.</a:t>
            </a:r>
          </a:p>
          <a:p>
            <a:pPr algn="just"/>
            <a:r>
              <a:rPr lang="en-US" dirty="0" smtClean="0"/>
              <a:t>The </a:t>
            </a:r>
            <a:r>
              <a:rPr lang="en-US" dirty="0"/>
              <a:t>success of marketing procedures depends on effective plan and policy in dynamic the workplace.</a:t>
            </a:r>
          </a:p>
          <a:p>
            <a:endParaRPr lang="en-US" dirty="0"/>
          </a:p>
        </p:txBody>
      </p:sp>
    </p:spTree>
    <p:extLst>
      <p:ext uri="{BB962C8B-B14F-4D97-AF65-F5344CB8AC3E}">
        <p14:creationId xmlns:p14="http://schemas.microsoft.com/office/powerpoint/2010/main" val="3805668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role of marketing manager </a:t>
            </a:r>
            <a:endParaRPr lang="en-US" dirty="0"/>
          </a:p>
        </p:txBody>
      </p:sp>
      <p:sp>
        <p:nvSpPr>
          <p:cNvPr id="3" name="Content Placeholder 2"/>
          <p:cNvSpPr>
            <a:spLocks noGrp="1"/>
          </p:cNvSpPr>
          <p:nvPr>
            <p:ph idx="1"/>
          </p:nvPr>
        </p:nvSpPr>
        <p:spPr/>
        <p:txBody>
          <a:bodyPr>
            <a:normAutofit/>
          </a:bodyPr>
          <a:lstStyle/>
          <a:p>
            <a:r>
              <a:rPr lang="en-US" dirty="0"/>
              <a:t>Effective </a:t>
            </a:r>
            <a:r>
              <a:rPr lang="en-US" dirty="0" smtClean="0"/>
              <a:t>communication.</a:t>
            </a:r>
            <a:endParaRPr lang="en-US" dirty="0"/>
          </a:p>
          <a:p>
            <a:r>
              <a:rPr lang="en-US" dirty="0"/>
              <a:t>Competitor’s </a:t>
            </a:r>
            <a:r>
              <a:rPr lang="en-US" dirty="0" smtClean="0"/>
              <a:t>analysis</a:t>
            </a:r>
          </a:p>
          <a:p>
            <a:r>
              <a:rPr lang="en-US" dirty="0" smtClean="0"/>
              <a:t>Marketing strategy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0746" y="3739487"/>
            <a:ext cx="4088499" cy="2662805"/>
          </a:xfrm>
          <a:prstGeom prst="rect">
            <a:avLst/>
          </a:prstGeom>
        </p:spPr>
      </p:pic>
    </p:spTree>
    <p:extLst>
      <p:ext uri="{BB962C8B-B14F-4D97-AF65-F5344CB8AC3E}">
        <p14:creationId xmlns:p14="http://schemas.microsoft.com/office/powerpoint/2010/main" val="2879964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a:t>
            </a:r>
            <a:endParaRPr lang="en-US" dirty="0"/>
          </a:p>
        </p:txBody>
      </p:sp>
      <p:sp>
        <p:nvSpPr>
          <p:cNvPr id="3" name="Content Placeholder 2"/>
          <p:cNvSpPr>
            <a:spLocks noGrp="1"/>
          </p:cNvSpPr>
          <p:nvPr>
            <p:ph idx="1"/>
          </p:nvPr>
        </p:nvSpPr>
        <p:spPr/>
        <p:txBody>
          <a:bodyPr>
            <a:normAutofit/>
          </a:bodyPr>
          <a:lstStyle/>
          <a:p>
            <a:r>
              <a:rPr lang="en-US" dirty="0"/>
              <a:t>Product </a:t>
            </a:r>
            <a:r>
              <a:rPr lang="en-US" dirty="0" smtClean="0"/>
              <a:t>management</a:t>
            </a:r>
          </a:p>
          <a:p>
            <a:r>
              <a:rPr lang="en-US" dirty="0" smtClean="0"/>
              <a:t>Collaborative approaches</a:t>
            </a:r>
          </a:p>
          <a:p>
            <a:r>
              <a:rPr lang="en-US" dirty="0" smtClean="0"/>
              <a:t>Use </a:t>
            </a:r>
            <a:r>
              <a:rPr lang="en-US" dirty="0"/>
              <a:t>modern </a:t>
            </a:r>
            <a:r>
              <a:rPr lang="en-US" dirty="0" smtClean="0"/>
              <a:t>technologies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4836" y="4135272"/>
            <a:ext cx="4524090" cy="2336539"/>
          </a:xfrm>
          <a:prstGeom prst="rect">
            <a:avLst/>
          </a:prstGeom>
        </p:spPr>
      </p:pic>
    </p:spTree>
    <p:extLst>
      <p:ext uri="{BB962C8B-B14F-4D97-AF65-F5344CB8AC3E}">
        <p14:creationId xmlns:p14="http://schemas.microsoft.com/office/powerpoint/2010/main" val="924647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Marketing </a:t>
            </a:r>
            <a:r>
              <a:rPr lang="en-US" dirty="0" smtClean="0"/>
              <a:t>plan</a:t>
            </a:r>
            <a:endParaRPr lang="en-US" dirty="0"/>
          </a:p>
        </p:txBody>
      </p:sp>
      <p:sp>
        <p:nvSpPr>
          <p:cNvPr id="3" name="Content Placeholder 2"/>
          <p:cNvSpPr>
            <a:spLocks noGrp="1"/>
          </p:cNvSpPr>
          <p:nvPr>
            <p:ph idx="1"/>
          </p:nvPr>
        </p:nvSpPr>
        <p:spPr/>
        <p:txBody>
          <a:bodyPr/>
          <a:lstStyle/>
          <a:p>
            <a:r>
              <a:rPr lang="en-US" dirty="0"/>
              <a:t>Analysis business </a:t>
            </a:r>
            <a:r>
              <a:rPr lang="en-US" dirty="0" smtClean="0"/>
              <a:t>environment</a:t>
            </a:r>
          </a:p>
          <a:p>
            <a:r>
              <a:rPr lang="en-US" dirty="0" smtClean="0"/>
              <a:t>Do </a:t>
            </a:r>
            <a:r>
              <a:rPr lang="en-US" dirty="0"/>
              <a:t>a competitive </a:t>
            </a:r>
            <a:r>
              <a:rPr lang="en-US" dirty="0" smtClean="0"/>
              <a:t>analysis</a:t>
            </a:r>
          </a:p>
          <a:p>
            <a:r>
              <a:rPr lang="en-US" dirty="0" smtClean="0"/>
              <a:t>Define </a:t>
            </a:r>
            <a:r>
              <a:rPr lang="en-US" dirty="0"/>
              <a:t>target </a:t>
            </a:r>
            <a:r>
              <a:rPr lang="en-US" dirty="0" smtClean="0"/>
              <a:t>customer</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3200" y="3807726"/>
            <a:ext cx="3981734" cy="2390775"/>
          </a:xfrm>
          <a:prstGeom prst="rect">
            <a:avLst/>
          </a:prstGeom>
        </p:spPr>
      </p:pic>
    </p:spTree>
    <p:extLst>
      <p:ext uri="{BB962C8B-B14F-4D97-AF65-F5344CB8AC3E}">
        <p14:creationId xmlns:p14="http://schemas.microsoft.com/office/powerpoint/2010/main" val="2810818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a:t>
            </a:r>
            <a:endParaRPr lang="en-US" dirty="0"/>
          </a:p>
        </p:txBody>
      </p:sp>
      <p:sp>
        <p:nvSpPr>
          <p:cNvPr id="3" name="Content Placeholder 2"/>
          <p:cNvSpPr>
            <a:spLocks noGrp="1"/>
          </p:cNvSpPr>
          <p:nvPr>
            <p:ph idx="1"/>
          </p:nvPr>
        </p:nvSpPr>
        <p:spPr/>
        <p:txBody>
          <a:bodyPr>
            <a:normAutofit/>
          </a:bodyPr>
          <a:lstStyle/>
          <a:p>
            <a:r>
              <a:rPr lang="en-US" dirty="0"/>
              <a:t>Set marketing </a:t>
            </a:r>
            <a:r>
              <a:rPr lang="en-US" dirty="0" smtClean="0"/>
              <a:t>goals</a:t>
            </a:r>
          </a:p>
          <a:p>
            <a:r>
              <a:rPr lang="en-US" dirty="0" smtClean="0"/>
              <a:t>Define KPI’s</a:t>
            </a:r>
          </a:p>
          <a:p>
            <a:r>
              <a:rPr lang="en-US" dirty="0" smtClean="0"/>
              <a:t>Define </a:t>
            </a:r>
            <a:r>
              <a:rPr lang="en-US" dirty="0"/>
              <a:t>marketing </a:t>
            </a:r>
            <a:r>
              <a:rPr lang="en-US" dirty="0" smtClean="0"/>
              <a:t>strategies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3325" y="4053386"/>
            <a:ext cx="3759248" cy="2072114"/>
          </a:xfrm>
          <a:prstGeom prst="rect">
            <a:avLst/>
          </a:prstGeom>
        </p:spPr>
      </p:pic>
    </p:spTree>
    <p:extLst>
      <p:ext uri="{BB962C8B-B14F-4D97-AF65-F5344CB8AC3E}">
        <p14:creationId xmlns:p14="http://schemas.microsoft.com/office/powerpoint/2010/main" val="3039813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Conclusion </a:t>
            </a:r>
            <a:endParaRPr lang="en-US" dirty="0"/>
          </a:p>
        </p:txBody>
      </p:sp>
      <p:sp>
        <p:nvSpPr>
          <p:cNvPr id="3" name="Content Placeholder 2"/>
          <p:cNvSpPr>
            <a:spLocks noGrp="1"/>
          </p:cNvSpPr>
          <p:nvPr>
            <p:ph idx="1"/>
          </p:nvPr>
        </p:nvSpPr>
        <p:spPr/>
        <p:txBody>
          <a:bodyPr/>
          <a:lstStyle/>
          <a:p>
            <a:pPr algn="just"/>
            <a:r>
              <a:rPr lang="en-US" dirty="0" smtClean="0"/>
              <a:t>Marketing </a:t>
            </a:r>
            <a:r>
              <a:rPr lang="en-US" dirty="0"/>
              <a:t>manager must apply effective strategies and systematic policies to operate functions and take competitive advantages. </a:t>
            </a:r>
            <a:endParaRPr lang="en-US" dirty="0" smtClean="0"/>
          </a:p>
          <a:p>
            <a:pPr algn="just"/>
            <a:r>
              <a:rPr lang="en-US" dirty="0" smtClean="0"/>
              <a:t>Effective </a:t>
            </a:r>
            <a:r>
              <a:rPr lang="en-US" dirty="0"/>
              <a:t>marketing plan can progress overall organizational success and efficiency.</a:t>
            </a:r>
          </a:p>
          <a:p>
            <a:endParaRPr lang="en-US" dirty="0"/>
          </a:p>
        </p:txBody>
      </p:sp>
    </p:spTree>
    <p:extLst>
      <p:ext uri="{BB962C8B-B14F-4D97-AF65-F5344CB8AC3E}">
        <p14:creationId xmlns:p14="http://schemas.microsoft.com/office/powerpoint/2010/main" val="2867702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a:t>
            </a:r>
            <a:endParaRPr lang="en-US" dirty="0"/>
          </a:p>
        </p:txBody>
      </p:sp>
      <p:sp>
        <p:nvSpPr>
          <p:cNvPr id="3" name="Content Placeholder 2"/>
          <p:cNvSpPr>
            <a:spLocks noGrp="1"/>
          </p:cNvSpPr>
          <p:nvPr>
            <p:ph idx="1"/>
          </p:nvPr>
        </p:nvSpPr>
        <p:spPr/>
        <p:txBody>
          <a:bodyPr>
            <a:normAutofit/>
          </a:bodyPr>
          <a:lstStyle/>
          <a:p>
            <a:r>
              <a:rPr lang="en-US" dirty="0"/>
              <a:t>Holliman, G. and Rowley, J., 2014. Business to business digital content marketing: marketers’ perceptions of best practice. </a:t>
            </a:r>
            <a:r>
              <a:rPr lang="en-US" i="1" dirty="0"/>
              <a:t>Journal of research in interactive marketing</a:t>
            </a:r>
            <a:r>
              <a:rPr lang="en-US" dirty="0"/>
              <a:t>, </a:t>
            </a:r>
            <a:r>
              <a:rPr lang="en-US" i="1" dirty="0"/>
              <a:t>8</a:t>
            </a:r>
            <a:r>
              <a:rPr lang="en-US" dirty="0"/>
              <a:t>(4), pp.269-293.</a:t>
            </a:r>
          </a:p>
          <a:p>
            <a:r>
              <a:rPr lang="en-US" dirty="0"/>
              <a:t>Kotler, P., Burton, S., Deans, K., Brown, L. and Armstrong, G., 2015. </a:t>
            </a:r>
            <a:r>
              <a:rPr lang="en-US" i="1" dirty="0"/>
              <a:t>Marketing</a:t>
            </a:r>
            <a:r>
              <a:rPr lang="en-US" dirty="0"/>
              <a:t>. Pearson Higher Education AU</a:t>
            </a:r>
            <a:r>
              <a:rPr lang="en-US" dirty="0" smtClean="0"/>
              <a:t>.</a:t>
            </a:r>
            <a:r>
              <a:rPr lang="en-US" dirty="0"/>
              <a:t> </a:t>
            </a:r>
          </a:p>
          <a:p>
            <a:r>
              <a:rPr lang="en-US" dirty="0"/>
              <a:t>Mishra, S. and </a:t>
            </a:r>
            <a:r>
              <a:rPr lang="en-US" dirty="0" err="1"/>
              <a:t>Modi</a:t>
            </a:r>
            <a:r>
              <a:rPr lang="en-US" dirty="0"/>
              <a:t>, S.B., 2016. Corporate social responsibility and shareholder wealth: The role of marketing capability. </a:t>
            </a:r>
            <a:r>
              <a:rPr lang="en-US" i="1" dirty="0"/>
              <a:t>Journal of Marketing</a:t>
            </a:r>
            <a:r>
              <a:rPr lang="en-US" dirty="0"/>
              <a:t>, </a:t>
            </a:r>
            <a:r>
              <a:rPr lang="en-US" i="1" dirty="0"/>
              <a:t>80</a:t>
            </a:r>
            <a:r>
              <a:rPr lang="en-US" dirty="0"/>
              <a:t>(1), pp.26-46</a:t>
            </a:r>
            <a:r>
              <a:rPr lang="en-US" dirty="0" smtClean="0"/>
              <a:t>.</a:t>
            </a:r>
            <a:endParaRPr lang="en-US" dirty="0"/>
          </a:p>
        </p:txBody>
      </p:sp>
    </p:spTree>
    <p:extLst>
      <p:ext uri="{BB962C8B-B14F-4D97-AF65-F5344CB8AC3E}">
        <p14:creationId xmlns:p14="http://schemas.microsoft.com/office/powerpoint/2010/main" val="1998575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3385" y="2647159"/>
            <a:ext cx="9601196" cy="1303867"/>
          </a:xfrm>
        </p:spPr>
        <p:txBody>
          <a:bodyPr>
            <a:normAutofit/>
          </a:bodyPr>
          <a:lstStyle/>
          <a:p>
            <a:r>
              <a:rPr lang="en-US" sz="6000" dirty="0" smtClean="0">
                <a:solidFill>
                  <a:schemeClr val="tx1"/>
                </a:solidFill>
              </a:rPr>
              <a:t>Thank You </a:t>
            </a:r>
            <a:endParaRPr lang="en-US" sz="6000" dirty="0">
              <a:solidFill>
                <a:schemeClr val="tx1"/>
              </a:solidFill>
            </a:endParaRPr>
          </a:p>
        </p:txBody>
      </p:sp>
    </p:spTree>
    <p:extLst>
      <p:ext uri="{BB962C8B-B14F-4D97-AF65-F5344CB8AC3E}">
        <p14:creationId xmlns:p14="http://schemas.microsoft.com/office/powerpoint/2010/main" val="12645553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17</TotalTime>
  <Words>664</Words>
  <Application>Microsoft Office PowerPoint</Application>
  <PresentationFormat>Widescreen</PresentationFormat>
  <Paragraphs>59</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Welcome to the Presentation </vt:lpstr>
      <vt:lpstr>Marketing Plan </vt:lpstr>
      <vt:lpstr>Introduction </vt:lpstr>
      <vt:lpstr>The role of marketing manager </vt:lpstr>
      <vt:lpstr>Continue..</vt:lpstr>
      <vt:lpstr>Marketing plan</vt:lpstr>
      <vt:lpstr>Continue..</vt:lpstr>
      <vt:lpstr>Conclusion </vt:lpstr>
      <vt:lpstr>Reference </vt:lpstr>
      <vt:lpstr>Thank You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dc:title>
  <dc:creator>Ashik</dc:creator>
  <cp:lastModifiedBy>Ashik</cp:lastModifiedBy>
  <cp:revision>7</cp:revision>
  <dcterms:created xsi:type="dcterms:W3CDTF">2023-05-15T13:43:08Z</dcterms:created>
  <dcterms:modified xsi:type="dcterms:W3CDTF">2023-05-15T14:00:33Z</dcterms:modified>
</cp:coreProperties>
</file>