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bookmarkIdSeed="2">
  <p:sldMasterIdLst>
    <p:sldMasterId id="2147483648" r:id="rId1"/>
  </p:sldMasterIdLst>
  <p:sldIdLst>
    <p:sldId id="258" r:id="rId2"/>
    <p:sldId id="256" r:id="rId3"/>
  </p:sldIdLst>
  <p:sldSz cx="15113000" cy="21374100"/>
  <p:notesSz cx="6858000" cy="9144000"/>
  <p:embeddedFontLst>
    <p:embeddedFont>
      <p:font typeface="Hussar Bold" panose="020B0604020202020204" charset="0"/>
      <p:regular r:id="rId4"/>
    </p:embeddedFont>
    <p:embeddedFont>
      <p:font typeface="Open Sans" panose="020B0606030504020204" pitchFamily="3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5" d="100"/>
          <a:sy n="25" d="100"/>
        </p:scale>
        <p:origin x="2635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sv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24BC6-5CD4-9352-B976-4F71EDD76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200" y="3295650"/>
            <a:ext cx="12420600" cy="16611600"/>
          </a:xfrm>
        </p:spPr>
        <p:txBody>
          <a:bodyPr>
            <a:normAutofit/>
          </a:bodyPr>
          <a:lstStyle/>
          <a:p>
            <a:r>
              <a:rPr lang="en-GB" b="1" dirty="0"/>
              <a:t>PROGRAMME: MASTER OF BUSINESS ADMINISTRATION </a:t>
            </a:r>
            <a:br>
              <a:rPr lang="en-GB" b="1" dirty="0"/>
            </a:br>
            <a:br>
              <a:rPr lang="en-IN" b="1" dirty="0"/>
            </a:br>
            <a:r>
              <a:rPr lang="en-GB" b="1" dirty="0"/>
              <a:t>MODULE: MARKETING MANAGEMENT </a:t>
            </a:r>
            <a:br>
              <a:rPr lang="en-GB" b="1" dirty="0"/>
            </a:br>
            <a:br>
              <a:rPr lang="en-IN" b="1" dirty="0"/>
            </a:br>
            <a:r>
              <a:rPr lang="en-GB" b="1" dirty="0"/>
              <a:t>MODULE CODE: LCMB7024 </a:t>
            </a:r>
            <a:br>
              <a:rPr lang="en-GB" b="1" dirty="0"/>
            </a:br>
            <a:br>
              <a:rPr lang="en-IN" b="1" dirty="0"/>
            </a:br>
            <a:r>
              <a:rPr lang="en-GB" b="1" dirty="0"/>
              <a:t>Lecturer: Laila </a:t>
            </a:r>
            <a:r>
              <a:rPr lang="en-GB" b="1" dirty="0" err="1"/>
              <a:t>Maazouz</a:t>
            </a:r>
            <a:r>
              <a:rPr lang="en-GB" b="1" dirty="0"/>
              <a:t>, Taonga Kaonga </a:t>
            </a:r>
            <a:r>
              <a:rPr lang="en-GB" b="1" dirty="0" err="1"/>
              <a:t>Sobere</a:t>
            </a:r>
            <a:r>
              <a:rPr lang="en-GB" b="1" dirty="0"/>
              <a:t> </a:t>
            </a:r>
            <a:r>
              <a:rPr lang="en-GB" b="1" dirty="0" err="1"/>
              <a:t>Snithers</a:t>
            </a:r>
            <a:r>
              <a:rPr lang="en-GB" b="1" dirty="0"/>
              <a:t> </a:t>
            </a:r>
            <a:br>
              <a:rPr lang="en-GB" b="1" dirty="0"/>
            </a:br>
            <a:br>
              <a:rPr lang="en-IN" b="1" dirty="0"/>
            </a:br>
            <a:r>
              <a:rPr lang="en-GB" b="1" dirty="0"/>
              <a:t>PORTFOLIO:  Presentation</a:t>
            </a:r>
            <a:br>
              <a:rPr lang="en-GB" b="1" dirty="0"/>
            </a:br>
            <a:br>
              <a:rPr lang="en-GB" b="1" dirty="0"/>
            </a:br>
            <a:br>
              <a:rPr lang="en-IN" b="1" dirty="0"/>
            </a:br>
            <a:r>
              <a:rPr lang="en-GB" b="1" dirty="0"/>
              <a:t>Student name: Rutvik </a:t>
            </a:r>
            <a:r>
              <a:rPr lang="en-GB" b="1" dirty="0" err="1"/>
              <a:t>Ashokbhai</a:t>
            </a:r>
            <a:r>
              <a:rPr lang="en-GB" b="1" dirty="0"/>
              <a:t> </a:t>
            </a:r>
            <a:r>
              <a:rPr lang="en-GB" b="1" dirty="0" err="1"/>
              <a:t>Sutariya</a:t>
            </a:r>
            <a:r>
              <a:rPr lang="en-GB" b="1" dirty="0"/>
              <a:t>  </a:t>
            </a:r>
            <a:br>
              <a:rPr lang="en-GB" b="1" dirty="0"/>
            </a:br>
            <a:r>
              <a:rPr lang="en-GB" b="1" dirty="0"/>
              <a:t>Student ID: 2530030</a:t>
            </a:r>
            <a:br>
              <a:rPr lang="en-IN" dirty="0"/>
            </a:br>
            <a:r>
              <a:rPr lang="en-GB" dirty="0"/>
              <a:t> </a:t>
            </a:r>
            <a:br>
              <a:rPr lang="en-IN" dirty="0"/>
            </a:br>
            <a:endParaRPr lang="en-IN" dirty="0"/>
          </a:p>
        </p:txBody>
      </p:sp>
      <p:pic>
        <p:nvPicPr>
          <p:cNvPr id="7" name="image1.png">
            <a:extLst>
              <a:ext uri="{FF2B5EF4-FFF2-40B4-BE49-F238E27FC236}">
                <a16:creationId xmlns:a16="http://schemas.microsoft.com/office/drawing/2014/main" id="{626591DE-F650-6AEC-21DE-77239FF85117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5241290" y="1085850"/>
            <a:ext cx="3839210" cy="16002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4237002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-1" y="9236226"/>
            <a:ext cx="8619899" cy="6178476"/>
          </a:xfrm>
          <a:prstGeom prst="rect">
            <a:avLst/>
          </a:prstGeom>
          <a:solidFill>
            <a:srgbClr val="00C2CB"/>
          </a:solidFill>
        </p:spPr>
      </p:sp>
      <p:sp>
        <p:nvSpPr>
          <p:cNvPr id="3" name="AutoShape 3"/>
          <p:cNvSpPr/>
          <p:nvPr/>
        </p:nvSpPr>
        <p:spPr>
          <a:xfrm>
            <a:off x="36408" y="3057751"/>
            <a:ext cx="5623066" cy="6178476"/>
          </a:xfrm>
          <a:prstGeom prst="rect">
            <a:avLst/>
          </a:prstGeom>
          <a:solidFill>
            <a:srgbClr val="FFDE59"/>
          </a:solidFill>
        </p:spPr>
      </p:sp>
      <p:sp>
        <p:nvSpPr>
          <p:cNvPr id="4" name="AutoShape 4"/>
          <p:cNvSpPr/>
          <p:nvPr/>
        </p:nvSpPr>
        <p:spPr>
          <a:xfrm>
            <a:off x="5507199" y="3057751"/>
            <a:ext cx="9569393" cy="6178476"/>
          </a:xfrm>
          <a:prstGeom prst="rect">
            <a:avLst/>
          </a:prstGeom>
          <a:solidFill>
            <a:srgbClr val="FF5757"/>
          </a:solidFill>
        </p:spPr>
      </p:sp>
      <p:sp>
        <p:nvSpPr>
          <p:cNvPr id="5" name="AutoShape 5"/>
          <p:cNvSpPr/>
          <p:nvPr/>
        </p:nvSpPr>
        <p:spPr>
          <a:xfrm>
            <a:off x="7840383" y="15748077"/>
            <a:ext cx="7279617" cy="3929099"/>
          </a:xfrm>
          <a:prstGeom prst="rect">
            <a:avLst/>
          </a:prstGeom>
          <a:solidFill>
            <a:srgbClr val="FFDE59"/>
          </a:solidFill>
        </p:spPr>
      </p:sp>
      <p:sp>
        <p:nvSpPr>
          <p:cNvPr id="6" name="Freeform 6"/>
          <p:cNvSpPr/>
          <p:nvPr/>
        </p:nvSpPr>
        <p:spPr>
          <a:xfrm rot="-1693218">
            <a:off x="715143" y="73600"/>
            <a:ext cx="1444439" cy="1433934"/>
          </a:xfrm>
          <a:custGeom>
            <a:avLst/>
            <a:gdLst/>
            <a:ahLst/>
            <a:cxnLst/>
            <a:rect l="l" t="t" r="r" b="b"/>
            <a:pathLst>
              <a:path w="1444439" h="1433934">
                <a:moveTo>
                  <a:pt x="0" y="0"/>
                </a:moveTo>
                <a:lnTo>
                  <a:pt x="1444439" y="0"/>
                </a:lnTo>
                <a:lnTo>
                  <a:pt x="1444439" y="1433934"/>
                </a:lnTo>
                <a:lnTo>
                  <a:pt x="0" y="14339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3700520" y="2168784"/>
            <a:ext cx="950154" cy="957115"/>
          </a:xfrm>
          <a:custGeom>
            <a:avLst/>
            <a:gdLst/>
            <a:ahLst/>
            <a:cxnLst/>
            <a:rect l="l" t="t" r="r" b="b"/>
            <a:pathLst>
              <a:path w="950154" h="957115">
                <a:moveTo>
                  <a:pt x="0" y="0"/>
                </a:moveTo>
                <a:lnTo>
                  <a:pt x="950154" y="0"/>
                </a:lnTo>
                <a:lnTo>
                  <a:pt x="950154" y="957115"/>
                </a:lnTo>
                <a:lnTo>
                  <a:pt x="0" y="9571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63665" y="15633777"/>
            <a:ext cx="6520885" cy="124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20"/>
              </a:lnSpc>
            </a:pPr>
            <a:r>
              <a:rPr lang="en-US" sz="4100">
                <a:solidFill>
                  <a:srgbClr val="15395D"/>
                </a:solidFill>
                <a:latin typeface="Hussar Bold"/>
                <a:ea typeface="Hussar Bold"/>
                <a:cs typeface="Hussar Bold"/>
                <a:sym typeface="Hussar Bold"/>
              </a:rPr>
              <a:t>UNSDGS ALIGNMENT</a:t>
            </a:r>
          </a:p>
          <a:p>
            <a:pPr algn="l">
              <a:lnSpc>
                <a:spcPts val="4920"/>
              </a:lnSpc>
            </a:pPr>
            <a:endParaRPr lang="en-US" sz="4100">
              <a:solidFill>
                <a:srgbClr val="15395D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966966" y="16309023"/>
            <a:ext cx="4933273" cy="3328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Cocoa Crunch Granola supports several SDGs, such as SDG 12 and SDG 13.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SDG 12 is focused on encouraging companies to adopt different sustainablepractices,apartfromintegratingsustainability information in reporting (Globalgoals, 2026).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endParaRPr lang="en-US" sz="2099" spc="41">
              <a:solidFill>
                <a:srgbClr val="15395D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" name="Freeform 10"/>
          <p:cNvSpPr/>
          <p:nvPr/>
        </p:nvSpPr>
        <p:spPr>
          <a:xfrm rot="-949050">
            <a:off x="13810470" y="10437859"/>
            <a:ext cx="504585" cy="508281"/>
          </a:xfrm>
          <a:custGeom>
            <a:avLst/>
            <a:gdLst/>
            <a:ahLst/>
            <a:cxnLst/>
            <a:rect l="l" t="t" r="r" b="b"/>
            <a:pathLst>
              <a:path w="504585" h="508281">
                <a:moveTo>
                  <a:pt x="0" y="0"/>
                </a:moveTo>
                <a:lnTo>
                  <a:pt x="504585" y="0"/>
                </a:lnTo>
                <a:lnTo>
                  <a:pt x="504585" y="508282"/>
                </a:lnTo>
                <a:lnTo>
                  <a:pt x="0" y="5082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-949050">
            <a:off x="4193748" y="4056321"/>
            <a:ext cx="668928" cy="673829"/>
          </a:xfrm>
          <a:custGeom>
            <a:avLst/>
            <a:gdLst/>
            <a:ahLst/>
            <a:cxnLst/>
            <a:rect l="l" t="t" r="r" b="b"/>
            <a:pathLst>
              <a:path w="668928" h="673829">
                <a:moveTo>
                  <a:pt x="0" y="0"/>
                </a:moveTo>
                <a:lnTo>
                  <a:pt x="668928" y="0"/>
                </a:lnTo>
                <a:lnTo>
                  <a:pt x="668928" y="673829"/>
                </a:lnTo>
                <a:lnTo>
                  <a:pt x="0" y="6738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949050">
            <a:off x="478941" y="8503039"/>
            <a:ext cx="668928" cy="673829"/>
          </a:xfrm>
          <a:custGeom>
            <a:avLst/>
            <a:gdLst/>
            <a:ahLst/>
            <a:cxnLst/>
            <a:rect l="l" t="t" r="r" b="b"/>
            <a:pathLst>
              <a:path w="668928" h="673829">
                <a:moveTo>
                  <a:pt x="0" y="0"/>
                </a:moveTo>
                <a:lnTo>
                  <a:pt x="668928" y="0"/>
                </a:lnTo>
                <a:lnTo>
                  <a:pt x="668928" y="673829"/>
                </a:lnTo>
                <a:lnTo>
                  <a:pt x="0" y="6738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1054334">
            <a:off x="13980380" y="13956890"/>
            <a:ext cx="504585" cy="508281"/>
          </a:xfrm>
          <a:custGeom>
            <a:avLst/>
            <a:gdLst/>
            <a:ahLst/>
            <a:cxnLst/>
            <a:rect l="l" t="t" r="r" b="b"/>
            <a:pathLst>
              <a:path w="504585" h="508281">
                <a:moveTo>
                  <a:pt x="0" y="0"/>
                </a:moveTo>
                <a:lnTo>
                  <a:pt x="504584" y="0"/>
                </a:lnTo>
                <a:lnTo>
                  <a:pt x="504584" y="508282"/>
                </a:lnTo>
                <a:lnTo>
                  <a:pt x="0" y="5082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-949050">
            <a:off x="4244310" y="19423036"/>
            <a:ext cx="504585" cy="508281"/>
          </a:xfrm>
          <a:custGeom>
            <a:avLst/>
            <a:gdLst/>
            <a:ahLst/>
            <a:cxnLst/>
            <a:rect l="l" t="t" r="r" b="b"/>
            <a:pathLst>
              <a:path w="504585" h="508281">
                <a:moveTo>
                  <a:pt x="0" y="0"/>
                </a:moveTo>
                <a:lnTo>
                  <a:pt x="504584" y="0"/>
                </a:lnTo>
                <a:lnTo>
                  <a:pt x="504584" y="508281"/>
                </a:lnTo>
                <a:lnTo>
                  <a:pt x="0" y="5082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 rot="709500" flipH="1">
            <a:off x="508687" y="17449200"/>
            <a:ext cx="504585" cy="508281"/>
          </a:xfrm>
          <a:custGeom>
            <a:avLst/>
            <a:gdLst/>
            <a:ahLst/>
            <a:cxnLst/>
            <a:rect l="l" t="t" r="r" b="b"/>
            <a:pathLst>
              <a:path w="504585" h="508281">
                <a:moveTo>
                  <a:pt x="504584" y="0"/>
                </a:moveTo>
                <a:lnTo>
                  <a:pt x="0" y="0"/>
                </a:lnTo>
                <a:lnTo>
                  <a:pt x="0" y="508281"/>
                </a:lnTo>
                <a:lnTo>
                  <a:pt x="504584" y="508281"/>
                </a:lnTo>
                <a:lnTo>
                  <a:pt x="504584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 rot="-418471">
            <a:off x="5457916" y="16627412"/>
            <a:ext cx="504585" cy="508281"/>
          </a:xfrm>
          <a:custGeom>
            <a:avLst/>
            <a:gdLst/>
            <a:ahLst/>
            <a:cxnLst/>
            <a:rect l="l" t="t" r="r" b="b"/>
            <a:pathLst>
              <a:path w="504585" h="508281">
                <a:moveTo>
                  <a:pt x="0" y="0"/>
                </a:moveTo>
                <a:lnTo>
                  <a:pt x="504584" y="0"/>
                </a:lnTo>
                <a:lnTo>
                  <a:pt x="504584" y="508281"/>
                </a:lnTo>
                <a:lnTo>
                  <a:pt x="0" y="5082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039828" y="5957187"/>
            <a:ext cx="2895146" cy="1937939"/>
          </a:xfrm>
          <a:custGeom>
            <a:avLst/>
            <a:gdLst/>
            <a:ahLst/>
            <a:cxnLst/>
            <a:rect l="l" t="t" r="r" b="b"/>
            <a:pathLst>
              <a:path w="2895146" h="1937939">
                <a:moveTo>
                  <a:pt x="0" y="0"/>
                </a:moveTo>
                <a:lnTo>
                  <a:pt x="2895146" y="0"/>
                </a:lnTo>
                <a:lnTo>
                  <a:pt x="2895146" y="1937939"/>
                </a:lnTo>
                <a:lnTo>
                  <a:pt x="0" y="193793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5776646" y="4808558"/>
            <a:ext cx="3064682" cy="3705782"/>
          </a:xfrm>
          <a:custGeom>
            <a:avLst/>
            <a:gdLst/>
            <a:ahLst/>
            <a:cxnLst/>
            <a:rect l="l" t="t" r="r" b="b"/>
            <a:pathLst>
              <a:path w="3064682" h="3705782">
                <a:moveTo>
                  <a:pt x="0" y="0"/>
                </a:moveTo>
                <a:lnTo>
                  <a:pt x="3064682" y="0"/>
                </a:lnTo>
                <a:lnTo>
                  <a:pt x="3064682" y="3705783"/>
                </a:lnTo>
                <a:lnTo>
                  <a:pt x="0" y="37057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163665" y="10853049"/>
            <a:ext cx="2845390" cy="3150190"/>
          </a:xfrm>
          <a:custGeom>
            <a:avLst/>
            <a:gdLst/>
            <a:ahLst/>
            <a:cxnLst/>
            <a:rect l="l" t="t" r="r" b="b"/>
            <a:pathLst>
              <a:path w="2845390" h="3150190">
                <a:moveTo>
                  <a:pt x="0" y="0"/>
                </a:moveTo>
                <a:lnTo>
                  <a:pt x="2845389" y="0"/>
                </a:lnTo>
                <a:lnTo>
                  <a:pt x="2845389" y="3150189"/>
                </a:lnTo>
                <a:lnTo>
                  <a:pt x="0" y="315018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10712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0163079" y="9714475"/>
            <a:ext cx="2723212" cy="2341962"/>
          </a:xfrm>
          <a:custGeom>
            <a:avLst/>
            <a:gdLst/>
            <a:ahLst/>
            <a:cxnLst/>
            <a:rect l="l" t="t" r="r" b="b"/>
            <a:pathLst>
              <a:path w="2723212" h="2341962">
                <a:moveTo>
                  <a:pt x="0" y="0"/>
                </a:moveTo>
                <a:lnTo>
                  <a:pt x="2723212" y="0"/>
                </a:lnTo>
                <a:lnTo>
                  <a:pt x="2723212" y="2341962"/>
                </a:lnTo>
                <a:lnTo>
                  <a:pt x="0" y="23419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63665" y="16426057"/>
            <a:ext cx="2869839" cy="3155463"/>
          </a:xfrm>
          <a:custGeom>
            <a:avLst/>
            <a:gdLst/>
            <a:ahLst/>
            <a:cxnLst/>
            <a:rect l="l" t="t" r="r" b="b"/>
            <a:pathLst>
              <a:path w="2869839" h="3155463">
                <a:moveTo>
                  <a:pt x="0" y="0"/>
                </a:moveTo>
                <a:lnTo>
                  <a:pt x="2869839" y="0"/>
                </a:lnTo>
                <a:lnTo>
                  <a:pt x="2869839" y="3155463"/>
                </a:lnTo>
                <a:lnTo>
                  <a:pt x="0" y="315546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2" name="AutoShape 22"/>
          <p:cNvSpPr/>
          <p:nvPr/>
        </p:nvSpPr>
        <p:spPr>
          <a:xfrm>
            <a:off x="36408" y="19677176"/>
            <a:ext cx="15083592" cy="1868211"/>
          </a:xfrm>
          <a:prstGeom prst="rect">
            <a:avLst/>
          </a:prstGeom>
          <a:solidFill>
            <a:srgbClr val="FFDE59"/>
          </a:solidFill>
        </p:spPr>
      </p:sp>
      <p:sp>
        <p:nvSpPr>
          <p:cNvPr id="23" name="Freeform 23"/>
          <p:cNvSpPr/>
          <p:nvPr/>
        </p:nvSpPr>
        <p:spPr>
          <a:xfrm>
            <a:off x="8160020" y="18666540"/>
            <a:ext cx="6490654" cy="1239236"/>
          </a:xfrm>
          <a:custGeom>
            <a:avLst/>
            <a:gdLst/>
            <a:ahLst/>
            <a:cxnLst/>
            <a:rect l="l" t="t" r="r" b="b"/>
            <a:pathLst>
              <a:path w="6490654" h="1239236">
                <a:moveTo>
                  <a:pt x="0" y="0"/>
                </a:moveTo>
                <a:lnTo>
                  <a:pt x="6490654" y="0"/>
                </a:lnTo>
                <a:lnTo>
                  <a:pt x="6490654" y="1239236"/>
                </a:lnTo>
                <a:lnTo>
                  <a:pt x="0" y="123923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25022" b="-64669"/>
            </a:stretch>
          </a:blipFill>
        </p:spPr>
      </p:sp>
      <p:sp>
        <p:nvSpPr>
          <p:cNvPr id="24" name="TextBox 24"/>
          <p:cNvSpPr txBox="1"/>
          <p:nvPr/>
        </p:nvSpPr>
        <p:spPr>
          <a:xfrm>
            <a:off x="1856401" y="496999"/>
            <a:ext cx="13110872" cy="294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9"/>
              </a:lnSpc>
            </a:pPr>
            <a:r>
              <a:rPr lang="en-US" sz="3899">
                <a:solidFill>
                  <a:srgbClr val="00C2CB"/>
                </a:solidFill>
                <a:latin typeface="Hussar Bold"/>
                <a:ea typeface="Hussar Bold"/>
                <a:cs typeface="Hussar Bold"/>
                <a:sym typeface="Hussar Bold"/>
              </a:rPr>
              <a:t>ELEMENT 1: SUSTAINABLE BRAND EXTENSION </a:t>
            </a:r>
          </a:p>
          <a:p>
            <a:pPr algn="ctr">
              <a:lnSpc>
                <a:spcPts val="4679"/>
              </a:lnSpc>
            </a:pPr>
            <a:r>
              <a:rPr lang="en-US" sz="3899">
                <a:solidFill>
                  <a:srgbClr val="00C2CB"/>
                </a:solidFill>
                <a:latin typeface="Hussar Bold"/>
                <a:ea typeface="Hussar Bold"/>
                <a:cs typeface="Hussar Bold"/>
                <a:sym typeface="Hussar Bold"/>
              </a:rPr>
              <a:t>STUDENT NAME: RUTVIK ASHOKBHAI SUTARIYA</a:t>
            </a:r>
          </a:p>
          <a:p>
            <a:pPr algn="ctr">
              <a:lnSpc>
                <a:spcPts val="4679"/>
              </a:lnSpc>
            </a:pPr>
            <a:r>
              <a:rPr lang="en-US" sz="3899">
                <a:solidFill>
                  <a:srgbClr val="00C2CB"/>
                </a:solidFill>
                <a:latin typeface="Hussar Bold"/>
                <a:ea typeface="Hussar Bold"/>
                <a:cs typeface="Hussar Bold"/>
                <a:sym typeface="Hussar Bold"/>
              </a:rPr>
              <a:t> STUDENT ID: 2530030</a:t>
            </a:r>
          </a:p>
          <a:p>
            <a:pPr algn="ctr">
              <a:lnSpc>
                <a:spcPts val="4679"/>
              </a:lnSpc>
            </a:pPr>
            <a:endParaRPr lang="en-US" sz="3899">
              <a:solidFill>
                <a:srgbClr val="00C2CB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233451" y="4919138"/>
            <a:ext cx="5417223" cy="3756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6908" lvl="1" indent="-208454" algn="l">
              <a:lnSpc>
                <a:spcPts val="2703"/>
              </a:lnSpc>
              <a:buFont typeface="Arial"/>
              <a:buChar char="•"/>
            </a:pPr>
            <a:r>
              <a:rPr lang="en-US" sz="1931" spc="38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Cadbury operates in more than 30 countries with over 10 factories around the world (Mondelezinternational, 2026).</a:t>
            </a:r>
          </a:p>
          <a:p>
            <a:pPr marL="416908" lvl="1" indent="-208454" algn="l">
              <a:lnSpc>
                <a:spcPts val="2703"/>
              </a:lnSpc>
              <a:buFont typeface="Arial"/>
              <a:buChar char="•"/>
            </a:pPr>
            <a:r>
              <a:rPr lang="en-US" sz="1931" spc="38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The company is well known for its products, such as Dairy Milk Silk, Bournville, and others. </a:t>
            </a:r>
          </a:p>
          <a:p>
            <a:pPr marL="416908" lvl="1" indent="-208454" algn="l">
              <a:lnSpc>
                <a:spcPts val="2703"/>
              </a:lnSpc>
              <a:buFont typeface="Arial"/>
              <a:buChar char="•"/>
            </a:pPr>
            <a:r>
              <a:rPr lang="en-US" sz="1931" spc="38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Growing demand for nutritious and sustainably produced products indicates Cadbury needs to introduce healthier options.</a:t>
            </a:r>
          </a:p>
          <a:p>
            <a:pPr algn="l">
              <a:lnSpc>
                <a:spcPts val="2703"/>
              </a:lnSpc>
            </a:pPr>
            <a:endParaRPr lang="en-US" sz="1931" spc="38">
              <a:solidFill>
                <a:srgbClr val="FDFDFD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36599" y="9590679"/>
            <a:ext cx="7623421" cy="788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799" spc="55">
                <a:solidFill>
                  <a:srgbClr val="FDFDFD"/>
                </a:solidFill>
                <a:latin typeface="Hussar Bold"/>
                <a:ea typeface="Hussar Bold"/>
                <a:cs typeface="Hussar Bold"/>
                <a:sym typeface="Hussar Bold"/>
              </a:rPr>
              <a:t>BRAND EXTENSION AND APPEAL</a:t>
            </a:r>
          </a:p>
          <a:p>
            <a:pPr algn="l">
              <a:lnSpc>
                <a:spcPts val="3079"/>
              </a:lnSpc>
            </a:pPr>
            <a:endParaRPr lang="en-US" sz="2799" spc="55">
              <a:solidFill>
                <a:srgbClr val="FDFDFD"/>
              </a:solidFill>
              <a:latin typeface="Hussar Bold"/>
              <a:ea typeface="Hussar Bold"/>
              <a:cs typeface="Hussar Bold"/>
              <a:sym typeface="Hussar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2754835" y="10119949"/>
            <a:ext cx="5504726" cy="5556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Cadbury Cocoa Crunch Granola is the proposed product for brand extension, which will be made with oats, nuts, dried fruits and sustainably sourced cocoa.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Snack bars are convenient, ready-to-eat products with a compact size that provide carbohydrates, proteins and fat in one package (Ramesh et al., 2026).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FDFDFD"/>
                </a:solidFill>
                <a:latin typeface="Open Sans"/>
                <a:ea typeface="Open Sans"/>
                <a:cs typeface="Open Sans"/>
                <a:sym typeface="Open Sans"/>
              </a:rPr>
              <a:t>The product will target health-conscious consumers, students and families looking for nutritious food in the UK.</a:t>
            </a:r>
          </a:p>
          <a:p>
            <a:pPr algn="l">
              <a:lnSpc>
                <a:spcPts val="2939"/>
              </a:lnSpc>
            </a:pPr>
            <a:endParaRPr lang="en-US" sz="2099" spc="41">
              <a:solidFill>
                <a:srgbClr val="FDFDFD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866024" y="4799033"/>
            <a:ext cx="4201884" cy="62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20"/>
              </a:lnSpc>
            </a:pPr>
            <a:r>
              <a:rPr lang="en-US" sz="4100">
                <a:solidFill>
                  <a:srgbClr val="15395D"/>
                </a:solidFill>
                <a:latin typeface="Hussar Bold"/>
                <a:ea typeface="Hussar Bold"/>
                <a:cs typeface="Hussar Bold"/>
                <a:sym typeface="Hussar Bold"/>
              </a:rPr>
              <a:t>CADBURY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619899" y="12204075"/>
            <a:ext cx="6347374" cy="2956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Packaging of the product will be made with recyclable paper-based packaging, focusing on plastic waste reduction.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This brand extension will help Cadbury enter the growing healthy snack market and maintain its brand identity.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Theproduct will attract both existing and new customers who value taste and sustainability.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60020" y="15852855"/>
            <a:ext cx="6490654" cy="2585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The product will contribute to SDG 12 by using sustainably sourced cocoa and recyclable packaging that reduces waste.</a:t>
            </a:r>
          </a:p>
          <a:p>
            <a:pPr marL="453390" lvl="1" indent="-226695" algn="l">
              <a:lnSpc>
                <a:spcPts val="2939"/>
              </a:lnSpc>
              <a:buFont typeface="Arial"/>
              <a:buChar char="•"/>
            </a:pPr>
            <a:r>
              <a:rPr lang="en-US" sz="2099" spc="41">
                <a:solidFill>
                  <a:srgbClr val="15395D"/>
                </a:solidFill>
                <a:latin typeface="Open Sans"/>
                <a:ea typeface="Open Sans"/>
                <a:cs typeface="Open Sans"/>
                <a:sym typeface="Open Sans"/>
              </a:rPr>
              <a:t>Aligning with SDG 13 will be considered by encouraging sustainable sourcing and environmentally friendly packaging in terms of reducing environmental impact.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5607" y="8434155"/>
            <a:ext cx="3803006" cy="491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0"/>
              </a:lnSpc>
              <a:spcBef>
                <a:spcPct val="0"/>
              </a:spcBef>
            </a:pPr>
            <a:r>
              <a:rPr lang="en-US" sz="1200" b="1" spc="24">
                <a:solidFill>
                  <a:srgbClr val="000000"/>
                </a:solidFill>
                <a:latin typeface="Hussar Bold"/>
                <a:ea typeface="Hussar Bold"/>
                <a:cs typeface="Hussar Bold"/>
                <a:sym typeface="Hussar Bold"/>
              </a:rPr>
              <a:t>CADBURY IS A LEADING CHOCOLATE BRAND IN THE WORLD AND IS OWNED BY MONDELEZ INTERNATIONAL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36782" y="4140505"/>
            <a:ext cx="8252593" cy="252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90"/>
              </a:lnSpc>
            </a:pPr>
            <a:r>
              <a:rPr lang="en-US" sz="1900" spc="38" dirty="0">
                <a:solidFill>
                  <a:srgbClr val="FDFDFD"/>
                </a:solidFill>
                <a:latin typeface="Hussar Bold"/>
                <a:ea typeface="Hussar Bold"/>
                <a:cs typeface="Hussar Bold"/>
                <a:sym typeface="Hussar Bold"/>
              </a:rPr>
              <a:t>COMPANY OVERVIEW AND SUSTAINABLE REQUIREMENT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944" y="20171437"/>
            <a:ext cx="14529329" cy="108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39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0000"/>
                </a:solidFill>
                <a:latin typeface="Hussar Bold"/>
                <a:ea typeface="Hussar Bold"/>
                <a:cs typeface="Hussar Bold"/>
                <a:sym typeface="Hussar Bold"/>
              </a:rPr>
              <a:t>REFERENCES</a:t>
            </a:r>
          </a:p>
          <a:p>
            <a:pPr algn="l">
              <a:lnSpc>
                <a:spcPts val="1439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Hussar Bold"/>
                <a:ea typeface="Hussar Bold"/>
                <a:cs typeface="Hussar Bold"/>
                <a:sym typeface="Hussar Bold"/>
              </a:rPr>
              <a:t>GLOBALGOALS (2026)  GOAL 12: RESPONSIBLE CONSUMPTION AND PRODUCTION. AVAILABLE AT: HTTPS://GLOBALGOALS.ORG/GOALS/12-RESPONSIBLE-CONSUMPTION-AND-PRODUCTION/ (ACCESSED: 25 JULY 2026) MONDELEZINTERNATIONAL (2026)  CADBURY. AVAILABLE AT: HTTPS://WWW.MONDELEZINTERNATIONAL.COM/OUR-BRANDS/CADBURY/ (ACCESSED: 25 JULY 2026)</a:t>
            </a:r>
          </a:p>
          <a:p>
            <a:pPr algn="l">
              <a:lnSpc>
                <a:spcPts val="1439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Hussar Bold"/>
                <a:ea typeface="Hussar Bold"/>
                <a:cs typeface="Hussar Bold"/>
                <a:sym typeface="Hussar Bold"/>
              </a:rPr>
              <a:t>RAMESH, D., SINGH, A. AND CHANNAIAH, L.H., (2026). ‘EVALUATING THE EFFECTIVENESS OF CHEWY CHOCOLATE CHIP GRANOLA BAR MANUFACTURING PROCESS ON SALMONELLA SURVIVAL’, FOOD SCIENCE &amp; NUTRITION, 14(4), P.E71698. AVAILABLE AT: HTTPS://DOI.ORG/10.1002/FSN3.71698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469</Words>
  <PresentationFormat>Custom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Hussar Bold</vt:lpstr>
      <vt:lpstr>Arial</vt:lpstr>
      <vt:lpstr>Open Sans</vt:lpstr>
      <vt:lpstr>Office Theme</vt:lpstr>
      <vt:lpstr>PROGRAMME: MASTER OF BUSINESS ADMINISTRATION   MODULE: MARKETING MANAGEMENT   MODULE CODE: LCMB7024   Lecturer: Laila Maazouz, Taonga Kaonga Sobere Snithers   PORTFOLIO:  Presentation   Student name: Rutvik Ashokbhai Sutariya   Student ID: 2530030  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2026-08-02T11:33:00Z</dcterms:modified>
  <dc:identifier>DAHRI2y1pWY</dc:identifier>
</cp:coreProperties>
</file>