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74" r:id="rId4"/>
    <p:sldId id="259" r:id="rId5"/>
    <p:sldId id="268" r:id="rId6"/>
    <p:sldId id="269" r:id="rId7"/>
    <p:sldId id="263" r:id="rId8"/>
    <p:sldId id="270" r:id="rId9"/>
    <p:sldId id="281" r:id="rId10"/>
    <p:sldId id="271" r:id="rId11"/>
    <p:sldId id="282" r:id="rId12"/>
    <p:sldId id="283" r:id="rId13"/>
    <p:sldId id="267" r:id="rId14"/>
    <p:sldId id="273" r:id="rId15"/>
    <p:sldId id="28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a:srgbClr val="CCFFFF"/>
    <a:srgbClr val="CC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93" autoAdjust="0"/>
    <p:restoredTop sz="93979" autoAdjust="0"/>
  </p:normalViewPr>
  <p:slideViewPr>
    <p:cSldViewPr snapToGrid="0">
      <p:cViewPr varScale="1">
        <p:scale>
          <a:sx n="65" d="100"/>
          <a:sy n="65" d="100"/>
        </p:scale>
        <p:origin x="76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BCDA005-1EBF-4245-AD38-4BFA4F60D249}" type="datetimeFigureOut">
              <a:rPr lang="en-GB" smtClean="0"/>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3905910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CDA005-1EBF-4245-AD38-4BFA4F60D249}" type="datetimeFigureOut">
              <a:rPr lang="en-GB" smtClean="0"/>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670057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BCDA005-1EBF-4245-AD38-4BFA4F60D249}" type="datetimeFigureOut">
              <a:rPr lang="en-GB" smtClean="0"/>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796307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BCDA005-1EBF-4245-AD38-4BFA4F60D249}" type="datetimeFigureOut">
              <a:rPr lang="en-GB" smtClean="0"/>
              <a:t>01/03/2022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3776787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BCDA005-1EBF-4245-AD38-4BFA4F60D249}" type="datetimeFigureOut">
              <a:rPr lang="en-GB" smtClean="0"/>
              <a:t>01/03/2022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272565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BCDA005-1EBF-4245-AD38-4BFA4F60D249}" type="datetimeFigureOut">
              <a:rPr lang="en-GB" smtClean="0"/>
              <a:t>01/03/2022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144558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CDA005-1EBF-4245-AD38-4BFA4F60D249}" type="datetimeFigureOut">
              <a:rPr lang="en-GB" smtClean="0"/>
              <a:t>01/03/2022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3338604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BCDA005-1EBF-4245-AD38-4BFA4F60D249}" type="datetimeFigureOut">
              <a:rPr lang="en-GB" smtClean="0"/>
              <a:t>01/03/2022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1694273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BCDA005-1EBF-4245-AD38-4BFA4F60D249}" type="datetimeFigureOut">
              <a:rPr lang="en-GB" smtClean="0"/>
              <a:t>01/03/2022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3185924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CDA005-1EBF-4245-AD38-4BFA4F60D249}" type="datetimeFigureOut">
              <a:rPr lang="en-GB" smtClean="0"/>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95943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CDA005-1EBF-4245-AD38-4BFA4F60D249}" type="datetimeFigureOut">
              <a:rPr lang="en-GB" smtClean="0"/>
              <a:t>01/03/2022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A0857-EF09-40D4-A056-EFB5D85A724F}" type="slidenum">
              <a:rPr lang="en-GB" smtClean="0"/>
              <a:t>‹#›</a:t>
            </a:fld>
            <a:endParaRPr lang="en-GB"/>
          </a:p>
        </p:txBody>
      </p:sp>
    </p:spTree>
    <p:extLst>
      <p:ext uri="{BB962C8B-B14F-4D97-AF65-F5344CB8AC3E}">
        <p14:creationId xmlns:p14="http://schemas.microsoft.com/office/powerpoint/2010/main" val="1537650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CDA005-1EBF-4245-AD38-4BFA4F60D249}" type="datetimeFigureOut">
              <a:rPr lang="en-GB" smtClean="0"/>
              <a:t>01/03/2022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7A0857-EF09-40D4-A056-EFB5D85A724F}" type="slidenum">
              <a:rPr lang="en-GB" smtClean="0"/>
              <a:t>‹#›</a:t>
            </a:fld>
            <a:endParaRPr lang="en-GB"/>
          </a:p>
        </p:txBody>
      </p:sp>
    </p:spTree>
    <p:extLst>
      <p:ext uri="{BB962C8B-B14F-4D97-AF65-F5344CB8AC3E}">
        <p14:creationId xmlns:p14="http://schemas.microsoft.com/office/powerpoint/2010/main" val="14436344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gi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northshoresurgery.org.uk/self-help-guides/" TargetMode="External"/><Relationship Id="rId3" Type="http://schemas.openxmlformats.org/officeDocument/2006/relationships/hyperlink" Target="https://www.derbyshirehealthcareft.nhs.uk/getting-help/recovery-wellbeing-centre/5-ways-wellbeing%20Last%20accessed%2021/02/2022" TargetMode="External"/><Relationship Id="rId7" Type="http://schemas.openxmlformats.org/officeDocument/2006/relationships/hyperlink" Target="https://www.legal500.com/fivehundred-magazine/leadership/good-wellbeing-starts-with-good-leadership/" TargetMode="External"/><Relationship Id="rId2" Type="http://schemas.openxmlformats.org/officeDocument/2006/relationships/hyperlink" Target="https://elmbridgelibdems.org.uk/elmbridge-youth-service-have-your-say/" TargetMode="External"/><Relationship Id="rId1" Type="http://schemas.openxmlformats.org/officeDocument/2006/relationships/slideLayout" Target="../slideLayouts/slideLayout2.xml"/><Relationship Id="rId6" Type="http://schemas.openxmlformats.org/officeDocument/2006/relationships/hyperlink" Target="https://kidshelpline.com.au/parents/issues/empowering-young-people-ask-help" TargetMode="External"/><Relationship Id="rId5" Type="http://schemas.openxmlformats.org/officeDocument/2006/relationships/hyperlink" Target="https://michelleholliday.medium.com/the-deep-why-48d106873064" TargetMode="External"/><Relationship Id="rId10" Type="http://schemas.openxmlformats.org/officeDocument/2006/relationships/hyperlink" Target="https://soundgirls.org/self-care-develop-a-routine-that-works-for-you/" TargetMode="External"/><Relationship Id="rId4" Type="http://schemas.openxmlformats.org/officeDocument/2006/relationships/hyperlink" Target="https://www.bupa.co.uk/health-information/workplace-mental-health/signs-poor-mh" TargetMode="External"/><Relationship Id="rId9" Type="http://schemas.openxmlformats.org/officeDocument/2006/relationships/hyperlink" Target="https://pjp-eu.coe.int/en/web/coyote-magazine/the-road-to-smart-youth-work%20Last%20accessed%2021/02/2022"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ons.gov.uk/employmentandlabourmarket/peoplenotinwork/unemployment/bulletins/youngpeoplenotineducationemploymentortrainingneet/may2021%20Last%20accessed%2017/02/2022" TargetMode="External"/><Relationship Id="rId2" Type="http://schemas.openxmlformats.org/officeDocument/2006/relationships/hyperlink" Target="https://www.mentalhealth.org.uk/statistics/mental-health-statistics-children-and-young-people" TargetMode="External"/><Relationship Id="rId1" Type="http://schemas.openxmlformats.org/officeDocument/2006/relationships/slideLayout" Target="../slideLayouts/slideLayout2.xml"/><Relationship Id="rId4" Type="http://schemas.openxmlformats.org/officeDocument/2006/relationships/hyperlink" Target="https://www.hub-4.co.uk/understanding-signs-of-poor-mental-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938" y="267854"/>
            <a:ext cx="8742422" cy="2724728"/>
          </a:xfrm>
        </p:spPr>
        <p:txBody>
          <a:bodyPr>
            <a:normAutofit/>
          </a:bodyPr>
          <a:lstStyle/>
          <a:p>
            <a:r>
              <a:rPr lang="en-GB" sz="16600" dirty="0" smtClean="0">
                <a:ln w="38100">
                  <a:solidFill>
                    <a:schemeClr val="tx1"/>
                  </a:solidFill>
                </a:ln>
                <a:solidFill>
                  <a:schemeClr val="accent6">
                    <a:lumMod val="60000"/>
                    <a:lumOff val="40000"/>
                  </a:schemeClr>
                </a:solidFill>
                <a:latin typeface="Bauhaus 93" panose="04030905020B02020C02" pitchFamily="82" charset="0"/>
              </a:rPr>
              <a:t>P</a:t>
            </a:r>
            <a:r>
              <a:rPr lang="en-GB" sz="16600" dirty="0" smtClean="0">
                <a:ln w="38100">
                  <a:solidFill>
                    <a:schemeClr val="tx1"/>
                  </a:solidFill>
                </a:ln>
                <a:solidFill>
                  <a:schemeClr val="accent1">
                    <a:lumMod val="60000"/>
                    <a:lumOff val="40000"/>
                  </a:schemeClr>
                </a:solidFill>
                <a:latin typeface="Bauhaus 93" panose="04030905020B02020C02" pitchFamily="82" charset="0"/>
              </a:rPr>
              <a:t>O</a:t>
            </a:r>
            <a:r>
              <a:rPr lang="en-GB" sz="16600" dirty="0" smtClean="0">
                <a:ln w="38100">
                  <a:solidFill>
                    <a:schemeClr val="tx1"/>
                  </a:solidFill>
                </a:ln>
                <a:solidFill>
                  <a:schemeClr val="accent4">
                    <a:lumMod val="40000"/>
                    <a:lumOff val="60000"/>
                  </a:schemeClr>
                </a:solidFill>
                <a:latin typeface="Bauhaus 93" panose="04030905020B02020C02" pitchFamily="82" charset="0"/>
              </a:rPr>
              <a:t>V</a:t>
            </a:r>
            <a:r>
              <a:rPr lang="en-GB" sz="16600" dirty="0" smtClean="0">
                <a:ln w="38100">
                  <a:solidFill>
                    <a:schemeClr val="tx1"/>
                  </a:solidFill>
                </a:ln>
                <a:solidFill>
                  <a:schemeClr val="accent2">
                    <a:lumMod val="60000"/>
                    <a:lumOff val="40000"/>
                  </a:schemeClr>
                </a:solidFill>
                <a:latin typeface="Bauhaus 93" panose="04030905020B02020C02" pitchFamily="82" charset="0"/>
              </a:rPr>
              <a:t>E</a:t>
            </a:r>
            <a:r>
              <a:rPr lang="en-GB" sz="16600" dirty="0" smtClean="0">
                <a:ln w="38100">
                  <a:solidFill>
                    <a:schemeClr val="tx1"/>
                  </a:solidFill>
                </a:ln>
                <a:solidFill>
                  <a:srgbClr val="FF99FF"/>
                </a:solidFill>
                <a:latin typeface="Bauhaus 93" panose="04030905020B02020C02" pitchFamily="82" charset="0"/>
              </a:rPr>
              <a:t>R</a:t>
            </a:r>
            <a:r>
              <a:rPr lang="en-GB" sz="16600" dirty="0" smtClean="0">
                <a:ln w="38100">
                  <a:solidFill>
                    <a:schemeClr val="tx1"/>
                  </a:solidFill>
                </a:ln>
                <a:solidFill>
                  <a:srgbClr val="CCFF66"/>
                </a:solidFill>
                <a:latin typeface="Bauhaus 93" panose="04030905020B02020C02" pitchFamily="82" charset="0"/>
              </a:rPr>
              <a:t>T</a:t>
            </a:r>
            <a:r>
              <a:rPr lang="en-GB" sz="16600" dirty="0" smtClean="0">
                <a:ln w="38100">
                  <a:solidFill>
                    <a:schemeClr val="tx1"/>
                  </a:solidFill>
                </a:ln>
                <a:solidFill>
                  <a:srgbClr val="CCFFFF"/>
                </a:solidFill>
                <a:latin typeface="Bauhaus 93" panose="04030905020B02020C02" pitchFamily="82" charset="0"/>
              </a:rPr>
              <a:t>Y</a:t>
            </a:r>
            <a:endParaRPr lang="en-GB" sz="16600" dirty="0">
              <a:ln w="38100">
                <a:solidFill>
                  <a:schemeClr val="tx1"/>
                </a:solidFill>
              </a:ln>
              <a:solidFill>
                <a:srgbClr val="CCFFFF"/>
              </a:solidFill>
              <a:latin typeface="Bauhaus 93" panose="04030905020B02020C02" pitchFamily="82" charset="0"/>
            </a:endParaRPr>
          </a:p>
        </p:txBody>
      </p:sp>
      <p:sp>
        <p:nvSpPr>
          <p:cNvPr id="3" name="Subtitle 2"/>
          <p:cNvSpPr>
            <a:spLocks noGrp="1"/>
          </p:cNvSpPr>
          <p:nvPr>
            <p:ph type="subTitle" idx="1"/>
          </p:nvPr>
        </p:nvSpPr>
        <p:spPr>
          <a:xfrm>
            <a:off x="0" y="5847169"/>
            <a:ext cx="8703367" cy="619760"/>
          </a:xfrm>
        </p:spPr>
        <p:txBody>
          <a:bodyPr>
            <a:noAutofit/>
          </a:bodyPr>
          <a:lstStyle/>
          <a:p>
            <a:r>
              <a:rPr lang="en-GB" sz="2800" dirty="0" smtClean="0"/>
              <a:t>By Ashlie Day, Lyndsey Rees, Dana Jones and Laura John</a:t>
            </a:r>
            <a:endParaRPr lang="en-GB" sz="2800" dirty="0"/>
          </a:p>
        </p:txBody>
      </p:sp>
      <p:pic>
        <p:nvPicPr>
          <p:cNvPr id="5" name="Picture 4"/>
          <p:cNvPicPr>
            <a:picLocks noChangeAspect="1"/>
          </p:cNvPicPr>
          <p:nvPr/>
        </p:nvPicPr>
        <p:blipFill rotWithShape="1">
          <a:blip r:embed="rId2"/>
          <a:srcRect r="65521" b="66"/>
          <a:stretch/>
        </p:blipFill>
        <p:spPr>
          <a:xfrm>
            <a:off x="9039660" y="499788"/>
            <a:ext cx="2909917" cy="5967141"/>
          </a:xfrm>
          <a:prstGeom prst="rect">
            <a:avLst/>
          </a:prstGeom>
        </p:spPr>
      </p:pic>
    </p:spTree>
    <p:extLst>
      <p:ext uri="{BB962C8B-B14F-4D97-AF65-F5344CB8AC3E}">
        <p14:creationId xmlns:p14="http://schemas.microsoft.com/office/powerpoint/2010/main" val="16838842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818640" y="189634"/>
            <a:ext cx="7549804" cy="129372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dirty="0" smtClean="0">
                <a:latin typeface="Bauhaus 93" panose="04030905020B02020C02" pitchFamily="82" charset="0"/>
              </a:rPr>
              <a:t>NEET Young People</a:t>
            </a:r>
            <a:endParaRPr lang="en-GB" sz="6600" dirty="0">
              <a:latin typeface="Bauhaus 93" panose="04030905020B02020C02" pitchFamily="82" charset="0"/>
            </a:endParaRPr>
          </a:p>
        </p:txBody>
      </p:sp>
      <p:sp>
        <p:nvSpPr>
          <p:cNvPr id="4" name="TextBox 3"/>
          <p:cNvSpPr txBox="1"/>
          <p:nvPr/>
        </p:nvSpPr>
        <p:spPr>
          <a:xfrm>
            <a:off x="215900" y="6294582"/>
            <a:ext cx="1358900" cy="369332"/>
          </a:xfrm>
          <a:prstGeom prst="rect">
            <a:avLst/>
          </a:prstGeom>
          <a:noFill/>
        </p:spPr>
        <p:txBody>
          <a:bodyPr wrap="square" rtlCol="0">
            <a:spAutoFit/>
          </a:bodyPr>
          <a:lstStyle/>
          <a:p>
            <a:r>
              <a:rPr lang="en-GB" dirty="0" smtClean="0"/>
              <a:t>Ashlie Day</a:t>
            </a:r>
            <a:endParaRPr lang="en-GB" dirty="0"/>
          </a:p>
        </p:txBody>
      </p:sp>
      <p:sp>
        <p:nvSpPr>
          <p:cNvPr id="2" name="TextBox 1"/>
          <p:cNvSpPr txBox="1"/>
          <p:nvPr/>
        </p:nvSpPr>
        <p:spPr>
          <a:xfrm>
            <a:off x="3159644" y="1283304"/>
            <a:ext cx="4538980" cy="400110"/>
          </a:xfrm>
          <a:prstGeom prst="rect">
            <a:avLst/>
          </a:prstGeom>
          <a:noFill/>
          <a:ln w="28575">
            <a:solidFill>
              <a:schemeClr val="tx1"/>
            </a:solidFill>
          </a:ln>
        </p:spPr>
        <p:txBody>
          <a:bodyPr wrap="square" rtlCol="0">
            <a:spAutoFit/>
          </a:bodyPr>
          <a:lstStyle/>
          <a:p>
            <a:r>
              <a:rPr lang="en-GB" sz="2000" dirty="0" smtClean="0"/>
              <a:t>Not in Education, Employment or Training </a:t>
            </a:r>
            <a:endParaRPr lang="en-GB" sz="2000" dirty="0"/>
          </a:p>
        </p:txBody>
      </p:sp>
      <p:pic>
        <p:nvPicPr>
          <p:cNvPr id="1026" name="Picture 2" descr="Youth workers on the streets are &amp;#39;vital to tackle gang violence&amp;#39; | CYP No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9531" y="1861250"/>
            <a:ext cx="3618375" cy="203649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4204276" y="2140282"/>
            <a:ext cx="4538980" cy="1631216"/>
          </a:xfrm>
          <a:prstGeom prst="rect">
            <a:avLst/>
          </a:prstGeom>
          <a:noFill/>
          <a:ln w="28575">
            <a:solidFill>
              <a:schemeClr val="tx1"/>
            </a:solidFill>
          </a:ln>
        </p:spPr>
        <p:txBody>
          <a:bodyPr wrap="square" rtlCol="0">
            <a:spAutoFit/>
          </a:bodyPr>
          <a:lstStyle/>
          <a:p>
            <a:pPr algn="ctr"/>
            <a:r>
              <a:rPr lang="en-GB" sz="2000" dirty="0" smtClean="0"/>
              <a:t>According to Powell (2021) being NEET for has proven to have a negative impact and effect on someone's mental health, their chances of being unemployed and their overall quality of work life.</a:t>
            </a:r>
            <a:endParaRPr lang="en-GB" sz="2000" dirty="0"/>
          </a:p>
        </p:txBody>
      </p:sp>
      <p:sp>
        <p:nvSpPr>
          <p:cNvPr id="17" name="TextBox 16"/>
          <p:cNvSpPr txBox="1"/>
          <p:nvPr/>
        </p:nvSpPr>
        <p:spPr>
          <a:xfrm>
            <a:off x="1319876" y="4228366"/>
            <a:ext cx="6780415" cy="1754326"/>
          </a:xfrm>
          <a:prstGeom prst="rect">
            <a:avLst/>
          </a:prstGeom>
          <a:noFill/>
          <a:ln w="28575">
            <a:solidFill>
              <a:schemeClr val="tx1"/>
            </a:solidFill>
          </a:ln>
        </p:spPr>
        <p:txBody>
          <a:bodyPr wrap="square" rtlCol="0">
            <a:spAutoFit/>
          </a:bodyPr>
          <a:lstStyle/>
          <a:p>
            <a:r>
              <a:rPr lang="en-GB" i="1" dirty="0" smtClean="0"/>
              <a:t>“Of </a:t>
            </a:r>
            <a:r>
              <a:rPr lang="en-GB" i="1" dirty="0"/>
              <a:t>all young people in the UK who were NEET in January to March 2021, an estimated 43.9% were looking for and available for work and therefore classified as unemployed; the remainder were either not looking for work and/or not available for work and were classified as economically </a:t>
            </a:r>
            <a:r>
              <a:rPr lang="en-GB" i="1" dirty="0" smtClean="0"/>
              <a:t>inactive”. </a:t>
            </a:r>
          </a:p>
          <a:p>
            <a:pPr algn="r"/>
            <a:r>
              <a:rPr lang="en-GB" dirty="0" smtClean="0"/>
              <a:t>(Office for National Statistic, 2021)</a:t>
            </a:r>
            <a:endParaRPr lang="en-GB" dirty="0"/>
          </a:p>
        </p:txBody>
      </p:sp>
      <p:pic>
        <p:nvPicPr>
          <p:cNvPr id="6" name="Picture 5"/>
          <p:cNvPicPr>
            <a:picLocks noChangeAspect="1"/>
          </p:cNvPicPr>
          <p:nvPr/>
        </p:nvPicPr>
        <p:blipFill rotWithShape="1">
          <a:blip r:embed="rId3"/>
          <a:srcRect l="67086" t="1" b="-415"/>
          <a:stretch/>
        </p:blipFill>
        <p:spPr>
          <a:xfrm>
            <a:off x="9132423" y="374300"/>
            <a:ext cx="2828326" cy="6104948"/>
          </a:xfrm>
          <a:prstGeom prst="rect">
            <a:avLst/>
          </a:prstGeom>
        </p:spPr>
      </p:pic>
    </p:spTree>
    <p:extLst>
      <p:ext uri="{BB962C8B-B14F-4D97-AF65-F5344CB8AC3E}">
        <p14:creationId xmlns:p14="http://schemas.microsoft.com/office/powerpoint/2010/main" val="25611880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19663" y="0"/>
            <a:ext cx="8274625" cy="103632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000" dirty="0" smtClean="0">
                <a:latin typeface="Bauhaus 93" panose="04030905020B02020C02" pitchFamily="82" charset="0"/>
              </a:rPr>
              <a:t>Contributing Factors</a:t>
            </a:r>
            <a:endParaRPr lang="en-GB" sz="6000" dirty="0">
              <a:latin typeface="Bauhaus 93" panose="04030905020B02020C02" pitchFamily="82" charset="0"/>
            </a:endParaRPr>
          </a:p>
        </p:txBody>
      </p:sp>
      <p:sp>
        <p:nvSpPr>
          <p:cNvPr id="3" name="TextBox 2"/>
          <p:cNvSpPr txBox="1"/>
          <p:nvPr/>
        </p:nvSpPr>
        <p:spPr>
          <a:xfrm>
            <a:off x="1696026" y="1100975"/>
            <a:ext cx="9300903" cy="707886"/>
          </a:xfrm>
          <a:prstGeom prst="rect">
            <a:avLst/>
          </a:prstGeom>
          <a:noFill/>
          <a:ln w="28575">
            <a:solidFill>
              <a:schemeClr val="tx1"/>
            </a:solidFill>
          </a:ln>
        </p:spPr>
        <p:txBody>
          <a:bodyPr wrap="square" rtlCol="0">
            <a:spAutoFit/>
          </a:bodyPr>
          <a:lstStyle/>
          <a:p>
            <a:pPr algn="ctr"/>
            <a:r>
              <a:rPr lang="en-GB" sz="2000" dirty="0" smtClean="0"/>
              <a:t>Some young people are classed as NEET because they may not be able to work due to a disability, mental health difficulties or any other personal reason.</a:t>
            </a:r>
            <a:endParaRPr lang="en-GB" sz="2000" dirty="0"/>
          </a:p>
        </p:txBody>
      </p:sp>
      <p:sp>
        <p:nvSpPr>
          <p:cNvPr id="4" name="TextBox 3"/>
          <p:cNvSpPr txBox="1"/>
          <p:nvPr/>
        </p:nvSpPr>
        <p:spPr>
          <a:xfrm>
            <a:off x="215900" y="6294582"/>
            <a:ext cx="1358900" cy="369332"/>
          </a:xfrm>
          <a:prstGeom prst="rect">
            <a:avLst/>
          </a:prstGeom>
          <a:noFill/>
        </p:spPr>
        <p:txBody>
          <a:bodyPr wrap="square" rtlCol="0">
            <a:spAutoFit/>
          </a:bodyPr>
          <a:lstStyle/>
          <a:p>
            <a:r>
              <a:rPr lang="en-GB" dirty="0" smtClean="0"/>
              <a:t>Ashlie Day</a:t>
            </a:r>
            <a:endParaRPr lang="en-GB" dirty="0"/>
          </a:p>
        </p:txBody>
      </p:sp>
      <p:pic>
        <p:nvPicPr>
          <p:cNvPr id="5" name="Picture 4"/>
          <p:cNvPicPr>
            <a:picLocks noChangeAspect="1"/>
          </p:cNvPicPr>
          <p:nvPr/>
        </p:nvPicPr>
        <p:blipFill>
          <a:blip r:embed="rId2"/>
          <a:stretch>
            <a:fillRect/>
          </a:stretch>
        </p:blipFill>
        <p:spPr>
          <a:xfrm>
            <a:off x="2711072" y="1873516"/>
            <a:ext cx="6712061" cy="4433485"/>
          </a:xfrm>
          <a:prstGeom prst="rect">
            <a:avLst/>
          </a:prstGeom>
        </p:spPr>
      </p:pic>
      <p:sp>
        <p:nvSpPr>
          <p:cNvPr id="6" name="TextBox 5"/>
          <p:cNvSpPr txBox="1"/>
          <p:nvPr/>
        </p:nvSpPr>
        <p:spPr>
          <a:xfrm>
            <a:off x="7664249" y="6294582"/>
            <a:ext cx="1912887" cy="369332"/>
          </a:xfrm>
          <a:prstGeom prst="rect">
            <a:avLst/>
          </a:prstGeom>
          <a:noFill/>
        </p:spPr>
        <p:txBody>
          <a:bodyPr wrap="square" rtlCol="0">
            <a:spAutoFit/>
          </a:bodyPr>
          <a:lstStyle/>
          <a:p>
            <a:r>
              <a:rPr lang="en-GB" dirty="0" smtClean="0"/>
              <a:t>(</a:t>
            </a:r>
            <a:r>
              <a:rPr lang="en-GB" dirty="0" err="1" smtClean="0"/>
              <a:t>Eurofound</a:t>
            </a:r>
            <a:r>
              <a:rPr lang="en-GB" dirty="0" smtClean="0"/>
              <a:t>, 2012)</a:t>
            </a:r>
            <a:endParaRPr lang="en-GB" dirty="0"/>
          </a:p>
        </p:txBody>
      </p:sp>
      <p:sp>
        <p:nvSpPr>
          <p:cNvPr id="7" name="TextBox 6"/>
          <p:cNvSpPr txBox="1"/>
          <p:nvPr/>
        </p:nvSpPr>
        <p:spPr>
          <a:xfrm>
            <a:off x="895350" y="5109962"/>
            <a:ext cx="1908568" cy="461665"/>
          </a:xfrm>
          <a:prstGeom prst="rect">
            <a:avLst/>
          </a:prstGeom>
          <a:noFill/>
        </p:spPr>
        <p:txBody>
          <a:bodyPr wrap="square" rtlCol="0">
            <a:spAutoFit/>
          </a:bodyPr>
          <a:lstStyle/>
          <a:p>
            <a:r>
              <a:rPr lang="en-GB" sz="2400" dirty="0" smtClean="0"/>
              <a:t>Qualification</a:t>
            </a:r>
            <a:endParaRPr lang="en-GB" sz="2400" dirty="0"/>
          </a:p>
        </p:txBody>
      </p:sp>
      <p:sp>
        <p:nvSpPr>
          <p:cNvPr id="8" name="TextBox 7"/>
          <p:cNvSpPr txBox="1"/>
          <p:nvPr/>
        </p:nvSpPr>
        <p:spPr>
          <a:xfrm>
            <a:off x="821848" y="2300983"/>
            <a:ext cx="1735221" cy="461665"/>
          </a:xfrm>
          <a:prstGeom prst="rect">
            <a:avLst/>
          </a:prstGeom>
          <a:noFill/>
        </p:spPr>
        <p:txBody>
          <a:bodyPr wrap="square" rtlCol="0">
            <a:spAutoFit/>
          </a:bodyPr>
          <a:lstStyle/>
          <a:p>
            <a:r>
              <a:rPr lang="en-GB" sz="2400" dirty="0" smtClean="0"/>
              <a:t>Confidence</a:t>
            </a:r>
            <a:endParaRPr lang="en-GB" sz="2400" dirty="0"/>
          </a:p>
        </p:txBody>
      </p:sp>
      <p:sp>
        <p:nvSpPr>
          <p:cNvPr id="10" name="TextBox 9"/>
          <p:cNvSpPr txBox="1"/>
          <p:nvPr/>
        </p:nvSpPr>
        <p:spPr>
          <a:xfrm>
            <a:off x="9659598" y="5156128"/>
            <a:ext cx="1908568" cy="830997"/>
          </a:xfrm>
          <a:prstGeom prst="rect">
            <a:avLst/>
          </a:prstGeom>
          <a:noFill/>
        </p:spPr>
        <p:txBody>
          <a:bodyPr wrap="square" rtlCol="0">
            <a:spAutoFit/>
          </a:bodyPr>
          <a:lstStyle/>
          <a:p>
            <a:pPr algn="ctr"/>
            <a:r>
              <a:rPr lang="en-GB" sz="2400" dirty="0" smtClean="0"/>
              <a:t>Lack of skills/ Experience </a:t>
            </a:r>
            <a:endParaRPr lang="en-GB" sz="2400" dirty="0"/>
          </a:p>
        </p:txBody>
      </p:sp>
      <p:sp>
        <p:nvSpPr>
          <p:cNvPr id="11" name="TextBox 10"/>
          <p:cNvSpPr txBox="1"/>
          <p:nvPr/>
        </p:nvSpPr>
        <p:spPr>
          <a:xfrm>
            <a:off x="9659598" y="3638018"/>
            <a:ext cx="2220074" cy="461665"/>
          </a:xfrm>
          <a:prstGeom prst="rect">
            <a:avLst/>
          </a:prstGeom>
          <a:noFill/>
        </p:spPr>
        <p:txBody>
          <a:bodyPr wrap="square" rtlCol="0">
            <a:spAutoFit/>
          </a:bodyPr>
          <a:lstStyle/>
          <a:p>
            <a:r>
              <a:rPr lang="en-GB" sz="2400" dirty="0" smtClean="0"/>
              <a:t>Teen Pregnancy</a:t>
            </a:r>
            <a:endParaRPr lang="en-GB" sz="2400" dirty="0"/>
          </a:p>
        </p:txBody>
      </p:sp>
      <p:sp>
        <p:nvSpPr>
          <p:cNvPr id="12" name="TextBox 11"/>
          <p:cNvSpPr txBox="1"/>
          <p:nvPr/>
        </p:nvSpPr>
        <p:spPr>
          <a:xfrm>
            <a:off x="9423133" y="2403641"/>
            <a:ext cx="2693005" cy="461665"/>
          </a:xfrm>
          <a:prstGeom prst="rect">
            <a:avLst/>
          </a:prstGeom>
          <a:noFill/>
        </p:spPr>
        <p:txBody>
          <a:bodyPr wrap="square" rtlCol="0">
            <a:spAutoFit/>
          </a:bodyPr>
          <a:lstStyle/>
          <a:p>
            <a:r>
              <a:rPr lang="en-GB" sz="2400" dirty="0" smtClean="0"/>
              <a:t>Poor Expectations</a:t>
            </a:r>
            <a:endParaRPr lang="en-GB" sz="2400" dirty="0"/>
          </a:p>
        </p:txBody>
      </p:sp>
      <p:sp>
        <p:nvSpPr>
          <p:cNvPr id="13" name="TextBox 12"/>
          <p:cNvSpPr txBox="1"/>
          <p:nvPr/>
        </p:nvSpPr>
        <p:spPr>
          <a:xfrm>
            <a:off x="775403" y="3383634"/>
            <a:ext cx="2693005" cy="830997"/>
          </a:xfrm>
          <a:prstGeom prst="rect">
            <a:avLst/>
          </a:prstGeom>
          <a:noFill/>
        </p:spPr>
        <p:txBody>
          <a:bodyPr wrap="square" rtlCol="0">
            <a:spAutoFit/>
          </a:bodyPr>
          <a:lstStyle/>
          <a:p>
            <a:r>
              <a:rPr lang="en-GB" sz="2400" dirty="0" smtClean="0"/>
              <a:t>Adolescence Development</a:t>
            </a:r>
            <a:endParaRPr lang="en-GB" sz="2400" dirty="0"/>
          </a:p>
        </p:txBody>
      </p:sp>
    </p:spTree>
    <p:extLst>
      <p:ext uri="{BB962C8B-B14F-4D97-AF65-F5344CB8AC3E}">
        <p14:creationId xmlns:p14="http://schemas.microsoft.com/office/powerpoint/2010/main" val="28779110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93700" y="101601"/>
            <a:ext cx="8274625" cy="103632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000" dirty="0" smtClean="0">
                <a:latin typeface="Bauhaus 93" panose="04030905020B02020C02" pitchFamily="82" charset="0"/>
              </a:rPr>
              <a:t>ABS &amp; Substance Misuse</a:t>
            </a:r>
            <a:endParaRPr lang="en-GB" sz="6000" dirty="0">
              <a:latin typeface="Bauhaus 93" panose="04030905020B02020C02" pitchFamily="82" charset="0"/>
            </a:endParaRPr>
          </a:p>
        </p:txBody>
      </p:sp>
      <p:sp>
        <p:nvSpPr>
          <p:cNvPr id="4" name="TextBox 3"/>
          <p:cNvSpPr txBox="1"/>
          <p:nvPr/>
        </p:nvSpPr>
        <p:spPr>
          <a:xfrm>
            <a:off x="139700" y="6391686"/>
            <a:ext cx="1358900" cy="369332"/>
          </a:xfrm>
          <a:prstGeom prst="rect">
            <a:avLst/>
          </a:prstGeom>
          <a:noFill/>
        </p:spPr>
        <p:txBody>
          <a:bodyPr wrap="square" rtlCol="0">
            <a:spAutoFit/>
          </a:bodyPr>
          <a:lstStyle/>
          <a:p>
            <a:r>
              <a:rPr lang="en-GB" dirty="0" smtClean="0"/>
              <a:t>Ashlie Day</a:t>
            </a:r>
            <a:endParaRPr lang="en-GB" dirty="0"/>
          </a:p>
        </p:txBody>
      </p:sp>
      <p:pic>
        <p:nvPicPr>
          <p:cNvPr id="3" name="Picture 2"/>
          <p:cNvPicPr>
            <a:picLocks noChangeAspect="1"/>
          </p:cNvPicPr>
          <p:nvPr/>
        </p:nvPicPr>
        <p:blipFill>
          <a:blip r:embed="rId2"/>
          <a:stretch>
            <a:fillRect/>
          </a:stretch>
        </p:blipFill>
        <p:spPr>
          <a:xfrm>
            <a:off x="8775480" y="109496"/>
            <a:ext cx="3194950" cy="6625891"/>
          </a:xfrm>
          <a:prstGeom prst="rect">
            <a:avLst/>
          </a:prstGeom>
        </p:spPr>
      </p:pic>
      <p:sp>
        <p:nvSpPr>
          <p:cNvPr id="6" name="TextBox 5"/>
          <p:cNvSpPr txBox="1"/>
          <p:nvPr/>
        </p:nvSpPr>
        <p:spPr>
          <a:xfrm>
            <a:off x="3285395" y="970534"/>
            <a:ext cx="5018095" cy="1938992"/>
          </a:xfrm>
          <a:prstGeom prst="rect">
            <a:avLst/>
          </a:prstGeom>
          <a:noFill/>
          <a:ln w="28575">
            <a:solidFill>
              <a:schemeClr val="tx1"/>
            </a:solidFill>
          </a:ln>
        </p:spPr>
        <p:txBody>
          <a:bodyPr wrap="square" rtlCol="0">
            <a:spAutoFit/>
          </a:bodyPr>
          <a:lstStyle/>
          <a:p>
            <a:r>
              <a:rPr lang="en-GB" sz="2000" dirty="0" smtClean="0"/>
              <a:t>According to a study by Public Health England (2018) being NEET is one vulnerability that young people who are engaging in substance misuse services have. 16% of these young people were registered to be NEET within these substance misuse services in 2017-18. </a:t>
            </a:r>
            <a:endParaRPr lang="en-GB" sz="2000" dirty="0"/>
          </a:p>
        </p:txBody>
      </p:sp>
      <p:sp>
        <p:nvSpPr>
          <p:cNvPr id="7" name="TextBox 6"/>
          <p:cNvSpPr txBox="1"/>
          <p:nvPr/>
        </p:nvSpPr>
        <p:spPr>
          <a:xfrm>
            <a:off x="1212783" y="3198714"/>
            <a:ext cx="5998575" cy="1015663"/>
          </a:xfrm>
          <a:prstGeom prst="rect">
            <a:avLst/>
          </a:prstGeom>
          <a:noFill/>
          <a:ln w="28575">
            <a:solidFill>
              <a:schemeClr val="tx1"/>
            </a:solidFill>
          </a:ln>
        </p:spPr>
        <p:txBody>
          <a:bodyPr wrap="square" rtlCol="0">
            <a:spAutoFit/>
          </a:bodyPr>
          <a:lstStyle/>
          <a:p>
            <a:r>
              <a:rPr lang="en-GB" sz="2000" dirty="0" smtClean="0"/>
              <a:t>When a young person is NEET they have more free time to spare and it is often these young people end up on the wrong side of the law. </a:t>
            </a:r>
            <a:endParaRPr lang="en-GB" sz="2000" dirty="0"/>
          </a:p>
        </p:txBody>
      </p:sp>
      <p:cxnSp>
        <p:nvCxnSpPr>
          <p:cNvPr id="8" name="Straight Arrow Connector 7"/>
          <p:cNvCxnSpPr/>
          <p:nvPr/>
        </p:nvCxnSpPr>
        <p:spPr>
          <a:xfrm>
            <a:off x="7296727" y="4214377"/>
            <a:ext cx="3020291" cy="1096532"/>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026" name="Picture 2" descr="Anti-social Behaviour :: Inquilab Housing Association Lt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6104" y="929637"/>
            <a:ext cx="2925286" cy="1948873"/>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The Deep Why. It doesn&amp;#39;t seem to come naturally for… | by Michelle Holliday  | Mediu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0949" y="4373412"/>
            <a:ext cx="4722242" cy="201827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4899307" y="6366055"/>
            <a:ext cx="1673884" cy="369332"/>
          </a:xfrm>
          <a:prstGeom prst="rect">
            <a:avLst/>
          </a:prstGeom>
          <a:noFill/>
          <a:ln>
            <a:solidFill>
              <a:schemeClr val="tx1"/>
            </a:solidFill>
          </a:ln>
        </p:spPr>
        <p:txBody>
          <a:bodyPr wrap="square" rtlCol="0">
            <a:spAutoFit/>
          </a:bodyPr>
          <a:lstStyle/>
          <a:p>
            <a:r>
              <a:rPr lang="en-GB" dirty="0" smtClean="0"/>
              <a:t>(Holliday, 2019)</a:t>
            </a:r>
            <a:endParaRPr lang="en-GB" dirty="0"/>
          </a:p>
        </p:txBody>
      </p:sp>
    </p:spTree>
    <p:extLst>
      <p:ext uri="{BB962C8B-B14F-4D97-AF65-F5344CB8AC3E}">
        <p14:creationId xmlns:p14="http://schemas.microsoft.com/office/powerpoint/2010/main" val="3293711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566785" y="0"/>
            <a:ext cx="7549804" cy="105294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dirty="0" smtClean="0">
                <a:latin typeface="Bauhaus 93" panose="04030905020B02020C02" pitchFamily="82" charset="0"/>
              </a:rPr>
              <a:t>Role of Youth Work</a:t>
            </a:r>
            <a:endParaRPr lang="en-GB" sz="6600" dirty="0">
              <a:latin typeface="Bauhaus 93" panose="04030905020B02020C02" pitchFamily="82" charset="0"/>
            </a:endParaRPr>
          </a:p>
        </p:txBody>
      </p:sp>
      <p:sp>
        <p:nvSpPr>
          <p:cNvPr id="3" name="TextBox 2"/>
          <p:cNvSpPr txBox="1"/>
          <p:nvPr/>
        </p:nvSpPr>
        <p:spPr>
          <a:xfrm>
            <a:off x="68119" y="6488668"/>
            <a:ext cx="1358900" cy="369332"/>
          </a:xfrm>
          <a:prstGeom prst="rect">
            <a:avLst/>
          </a:prstGeom>
          <a:noFill/>
        </p:spPr>
        <p:txBody>
          <a:bodyPr wrap="square" rtlCol="0">
            <a:spAutoFit/>
          </a:bodyPr>
          <a:lstStyle/>
          <a:p>
            <a:r>
              <a:rPr lang="en-GB" dirty="0" smtClean="0"/>
              <a:t>Ashlie Day</a:t>
            </a:r>
            <a:endParaRPr lang="en-GB" dirty="0"/>
          </a:p>
        </p:txBody>
      </p:sp>
      <p:sp>
        <p:nvSpPr>
          <p:cNvPr id="4" name="TextBox 3"/>
          <p:cNvSpPr txBox="1"/>
          <p:nvPr/>
        </p:nvSpPr>
        <p:spPr>
          <a:xfrm>
            <a:off x="8756074" y="4161902"/>
            <a:ext cx="3334327" cy="2585323"/>
          </a:xfrm>
          <a:prstGeom prst="rect">
            <a:avLst/>
          </a:prstGeom>
          <a:noFill/>
          <a:ln w="28575">
            <a:solidFill>
              <a:schemeClr val="tx1"/>
            </a:solidFill>
          </a:ln>
        </p:spPr>
        <p:txBody>
          <a:bodyPr wrap="square" rtlCol="0">
            <a:spAutoFit/>
          </a:bodyPr>
          <a:lstStyle/>
          <a:p>
            <a:r>
              <a:rPr lang="en-GB" dirty="0" smtClean="0"/>
              <a:t>How Youth Workers can help:</a:t>
            </a:r>
          </a:p>
          <a:p>
            <a:pPr marL="285750" indent="-285750">
              <a:buFont typeface="Arial" panose="020B0604020202020204" pitchFamily="34" charset="0"/>
              <a:buChar char="•"/>
            </a:pPr>
            <a:r>
              <a:rPr lang="en-GB" dirty="0" smtClean="0"/>
              <a:t>Offer training and opportunities</a:t>
            </a:r>
          </a:p>
          <a:p>
            <a:pPr marL="285750" indent="-285750">
              <a:buFont typeface="Arial" panose="020B0604020202020204" pitchFamily="34" charset="0"/>
              <a:buChar char="•"/>
            </a:pPr>
            <a:r>
              <a:rPr lang="en-GB" dirty="0" smtClean="0"/>
              <a:t>Work on confidence boosting</a:t>
            </a:r>
          </a:p>
          <a:p>
            <a:pPr marL="285750" indent="-285750">
              <a:buFont typeface="Arial" panose="020B0604020202020204" pitchFamily="34" charset="0"/>
              <a:buChar char="•"/>
            </a:pPr>
            <a:r>
              <a:rPr lang="en-GB" dirty="0" smtClean="0"/>
              <a:t>Help with </a:t>
            </a:r>
            <a:r>
              <a:rPr lang="en-GB" dirty="0" err="1" smtClean="0"/>
              <a:t>cv’s</a:t>
            </a:r>
            <a:r>
              <a:rPr lang="en-GB" dirty="0" smtClean="0"/>
              <a:t>/ job applications and interviews</a:t>
            </a:r>
          </a:p>
          <a:p>
            <a:pPr marL="285750" indent="-285750">
              <a:buFont typeface="Arial" panose="020B0604020202020204" pitchFamily="34" charset="0"/>
              <a:buChar char="•"/>
            </a:pPr>
            <a:r>
              <a:rPr lang="en-GB" dirty="0" smtClean="0"/>
              <a:t>Preparation for work</a:t>
            </a:r>
          </a:p>
          <a:p>
            <a:pPr marL="285750" indent="-285750">
              <a:buFont typeface="Arial" panose="020B0604020202020204" pitchFamily="34" charset="0"/>
              <a:buChar char="•"/>
            </a:pPr>
            <a:r>
              <a:rPr lang="en-GB" dirty="0" smtClean="0"/>
              <a:t>Volunteering and work experience</a:t>
            </a:r>
          </a:p>
        </p:txBody>
      </p:sp>
      <p:sp>
        <p:nvSpPr>
          <p:cNvPr id="5" name="TextBox 4"/>
          <p:cNvSpPr txBox="1"/>
          <p:nvPr/>
        </p:nvSpPr>
        <p:spPr>
          <a:xfrm>
            <a:off x="3583282" y="1114501"/>
            <a:ext cx="4599708" cy="523220"/>
          </a:xfrm>
          <a:prstGeom prst="rect">
            <a:avLst/>
          </a:prstGeom>
          <a:noFill/>
          <a:ln w="28575">
            <a:solidFill>
              <a:schemeClr val="tx1"/>
            </a:solidFill>
          </a:ln>
        </p:spPr>
        <p:txBody>
          <a:bodyPr wrap="square" rtlCol="0">
            <a:spAutoFit/>
          </a:bodyPr>
          <a:lstStyle/>
          <a:p>
            <a:r>
              <a:rPr lang="en-GB" sz="2800" dirty="0" smtClean="0"/>
              <a:t>Youth workers are educators</a:t>
            </a:r>
            <a:endParaRPr lang="en-GB" sz="2800" dirty="0"/>
          </a:p>
        </p:txBody>
      </p:sp>
      <p:sp>
        <p:nvSpPr>
          <p:cNvPr id="6" name="TextBox 5"/>
          <p:cNvSpPr txBox="1"/>
          <p:nvPr/>
        </p:nvSpPr>
        <p:spPr>
          <a:xfrm>
            <a:off x="9402619" y="954553"/>
            <a:ext cx="2623127" cy="2246769"/>
          </a:xfrm>
          <a:prstGeom prst="rect">
            <a:avLst/>
          </a:prstGeom>
          <a:noFill/>
          <a:ln w="28575">
            <a:solidFill>
              <a:schemeClr val="tx1"/>
            </a:solidFill>
          </a:ln>
        </p:spPr>
        <p:txBody>
          <a:bodyPr wrap="square" rtlCol="0">
            <a:spAutoFit/>
          </a:bodyPr>
          <a:lstStyle/>
          <a:p>
            <a:r>
              <a:rPr lang="en-GB" sz="2000" dirty="0" smtClean="0"/>
              <a:t>5 pillars of youth work</a:t>
            </a:r>
          </a:p>
          <a:p>
            <a:pPr marL="285750" indent="-285750">
              <a:buFontTx/>
              <a:buChar char="-"/>
            </a:pPr>
            <a:r>
              <a:rPr lang="en-GB" sz="2000" dirty="0" smtClean="0"/>
              <a:t>Educative</a:t>
            </a:r>
          </a:p>
          <a:p>
            <a:pPr marL="285750" indent="-285750">
              <a:buFontTx/>
              <a:buChar char="-"/>
            </a:pPr>
            <a:r>
              <a:rPr lang="en-GB" sz="2000" dirty="0" smtClean="0"/>
              <a:t>Empowering</a:t>
            </a:r>
          </a:p>
          <a:p>
            <a:pPr marL="285750" indent="-285750">
              <a:buFontTx/>
              <a:buChar char="-"/>
            </a:pPr>
            <a:r>
              <a:rPr lang="en-GB" sz="2000" dirty="0" smtClean="0"/>
              <a:t>Participative</a:t>
            </a:r>
          </a:p>
          <a:p>
            <a:pPr marL="285750" indent="-285750">
              <a:buFontTx/>
              <a:buChar char="-"/>
            </a:pPr>
            <a:r>
              <a:rPr lang="en-GB" sz="2000" dirty="0" smtClean="0"/>
              <a:t>Inclusive</a:t>
            </a:r>
          </a:p>
          <a:p>
            <a:pPr marL="285750" indent="-285750">
              <a:buFontTx/>
              <a:buChar char="-"/>
            </a:pPr>
            <a:r>
              <a:rPr lang="en-GB" sz="2000" dirty="0" smtClean="0"/>
              <a:t>Expressive</a:t>
            </a:r>
          </a:p>
          <a:p>
            <a:pPr algn="r"/>
            <a:r>
              <a:rPr lang="en-GB" dirty="0" smtClean="0"/>
              <a:t>(CWVYS, 2012?)</a:t>
            </a:r>
          </a:p>
        </p:txBody>
      </p:sp>
      <p:sp>
        <p:nvSpPr>
          <p:cNvPr id="7" name="TextBox 6"/>
          <p:cNvSpPr txBox="1"/>
          <p:nvPr/>
        </p:nvSpPr>
        <p:spPr>
          <a:xfrm>
            <a:off x="2616420" y="5745863"/>
            <a:ext cx="4950253" cy="646331"/>
          </a:xfrm>
          <a:prstGeom prst="rect">
            <a:avLst/>
          </a:prstGeom>
          <a:noFill/>
          <a:ln w="28575">
            <a:solidFill>
              <a:schemeClr val="tx1"/>
            </a:solidFill>
          </a:ln>
        </p:spPr>
        <p:txBody>
          <a:bodyPr wrap="square" rtlCol="0">
            <a:spAutoFit/>
          </a:bodyPr>
          <a:lstStyle/>
          <a:p>
            <a:r>
              <a:rPr lang="en-GB" dirty="0" smtClean="0"/>
              <a:t>According to Ord (2016) youth work should have a young person centred approach. </a:t>
            </a:r>
          </a:p>
        </p:txBody>
      </p:sp>
      <p:sp>
        <p:nvSpPr>
          <p:cNvPr id="8" name="TextBox 7"/>
          <p:cNvSpPr txBox="1"/>
          <p:nvPr/>
        </p:nvSpPr>
        <p:spPr>
          <a:xfrm>
            <a:off x="373397" y="1240106"/>
            <a:ext cx="1931006" cy="2585323"/>
          </a:xfrm>
          <a:prstGeom prst="rect">
            <a:avLst/>
          </a:prstGeom>
          <a:noFill/>
          <a:ln w="28575">
            <a:solidFill>
              <a:schemeClr val="tx1"/>
            </a:solidFill>
          </a:ln>
        </p:spPr>
        <p:txBody>
          <a:bodyPr wrap="square" rtlCol="0">
            <a:spAutoFit/>
          </a:bodyPr>
          <a:lstStyle/>
          <a:p>
            <a:r>
              <a:rPr lang="en-GB" dirty="0" smtClean="0"/>
              <a:t>Within the Youth Work Strategy for Wales (WG, 2019) it underlines the importance of partnership working and signposting young people. </a:t>
            </a:r>
          </a:p>
        </p:txBody>
      </p:sp>
      <p:sp>
        <p:nvSpPr>
          <p:cNvPr id="9" name="TextBox 8"/>
          <p:cNvSpPr txBox="1"/>
          <p:nvPr/>
        </p:nvSpPr>
        <p:spPr>
          <a:xfrm>
            <a:off x="150983" y="4285480"/>
            <a:ext cx="2375835" cy="923330"/>
          </a:xfrm>
          <a:prstGeom prst="rect">
            <a:avLst/>
          </a:prstGeom>
          <a:noFill/>
          <a:ln w="28575">
            <a:solidFill>
              <a:schemeClr val="tx1"/>
            </a:solidFill>
          </a:ln>
        </p:spPr>
        <p:txBody>
          <a:bodyPr wrap="square" rtlCol="0">
            <a:spAutoFit/>
          </a:bodyPr>
          <a:lstStyle/>
          <a:p>
            <a:r>
              <a:rPr lang="en-GB" dirty="0" smtClean="0"/>
              <a:t>Point young people in the direction of professional help.</a:t>
            </a:r>
          </a:p>
        </p:txBody>
      </p:sp>
      <p:pic>
        <p:nvPicPr>
          <p:cNvPr id="1026" name="Picture 2" descr="© All illustrations for this article by Athanasia Panagiotid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72956" y="1836162"/>
            <a:ext cx="6000417" cy="337264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6651057" y="5208810"/>
            <a:ext cx="2022316" cy="373843"/>
          </a:xfrm>
          <a:prstGeom prst="rect">
            <a:avLst/>
          </a:prstGeom>
          <a:noFill/>
          <a:ln>
            <a:solidFill>
              <a:schemeClr val="tx1"/>
            </a:solidFill>
          </a:ln>
        </p:spPr>
        <p:txBody>
          <a:bodyPr wrap="square" rtlCol="0">
            <a:spAutoFit/>
          </a:bodyPr>
          <a:lstStyle/>
          <a:p>
            <a:r>
              <a:rPr lang="en-GB" dirty="0"/>
              <a:t>(</a:t>
            </a:r>
            <a:r>
              <a:rPr lang="en-GB" dirty="0" err="1" smtClean="0"/>
              <a:t>Schlümmer</a:t>
            </a:r>
            <a:r>
              <a:rPr lang="en-GB" dirty="0" smtClean="0"/>
              <a:t>, 2018)</a:t>
            </a:r>
            <a:endParaRPr lang="en-GB" dirty="0"/>
          </a:p>
        </p:txBody>
      </p:sp>
    </p:spTree>
    <p:extLst>
      <p:ext uri="{BB962C8B-B14F-4D97-AF65-F5344CB8AC3E}">
        <p14:creationId xmlns:p14="http://schemas.microsoft.com/office/powerpoint/2010/main" val="3630144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684384" y="175491"/>
            <a:ext cx="4720706" cy="97905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dirty="0" smtClean="0">
                <a:latin typeface="Bauhaus 93" panose="04030905020B02020C02" pitchFamily="82" charset="0"/>
              </a:rPr>
              <a:t>Conclusion</a:t>
            </a:r>
            <a:endParaRPr lang="en-GB" sz="6600" dirty="0">
              <a:latin typeface="Bauhaus 93" panose="04030905020B02020C02" pitchFamily="82" charset="0"/>
            </a:endParaRPr>
          </a:p>
        </p:txBody>
      </p:sp>
      <p:sp>
        <p:nvSpPr>
          <p:cNvPr id="3" name="TextBox 2"/>
          <p:cNvSpPr txBox="1"/>
          <p:nvPr/>
        </p:nvSpPr>
        <p:spPr>
          <a:xfrm>
            <a:off x="215900" y="6294582"/>
            <a:ext cx="1358900" cy="369332"/>
          </a:xfrm>
          <a:prstGeom prst="rect">
            <a:avLst/>
          </a:prstGeom>
          <a:noFill/>
        </p:spPr>
        <p:txBody>
          <a:bodyPr wrap="square" rtlCol="0">
            <a:spAutoFit/>
          </a:bodyPr>
          <a:lstStyle/>
          <a:p>
            <a:r>
              <a:rPr lang="en-GB" dirty="0" smtClean="0"/>
              <a:t>Ashlie Day</a:t>
            </a:r>
            <a:endParaRPr lang="en-GB" dirty="0"/>
          </a:p>
        </p:txBody>
      </p:sp>
      <p:pic>
        <p:nvPicPr>
          <p:cNvPr id="3074" name="Picture 2" descr="Empowering young people to ask for help | Kids Helpli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4500" y="2959891"/>
            <a:ext cx="5007043" cy="333469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779000" y="6294582"/>
            <a:ext cx="2263843" cy="369332"/>
          </a:xfrm>
          <a:prstGeom prst="rect">
            <a:avLst/>
          </a:prstGeom>
          <a:noFill/>
          <a:ln>
            <a:solidFill>
              <a:schemeClr val="tx1"/>
            </a:solidFill>
          </a:ln>
        </p:spPr>
        <p:txBody>
          <a:bodyPr wrap="square" rtlCol="0">
            <a:spAutoFit/>
          </a:bodyPr>
          <a:lstStyle/>
          <a:p>
            <a:r>
              <a:rPr lang="en-GB" dirty="0" smtClean="0"/>
              <a:t>(</a:t>
            </a:r>
            <a:r>
              <a:rPr lang="en-GB" dirty="0" err="1" smtClean="0"/>
              <a:t>KidsHelpLine</a:t>
            </a:r>
            <a:r>
              <a:rPr lang="en-GB" dirty="0" smtClean="0"/>
              <a:t>, 2022)</a:t>
            </a:r>
            <a:endParaRPr lang="en-GB" dirty="0"/>
          </a:p>
        </p:txBody>
      </p:sp>
      <p:sp>
        <p:nvSpPr>
          <p:cNvPr id="6" name="TextBox 5"/>
          <p:cNvSpPr txBox="1"/>
          <p:nvPr/>
        </p:nvSpPr>
        <p:spPr>
          <a:xfrm>
            <a:off x="895350" y="1292102"/>
            <a:ext cx="10407650" cy="1569660"/>
          </a:xfrm>
          <a:prstGeom prst="rect">
            <a:avLst/>
          </a:prstGeom>
          <a:noFill/>
          <a:ln w="28575">
            <a:solidFill>
              <a:schemeClr val="tx1"/>
            </a:solidFill>
          </a:ln>
        </p:spPr>
        <p:txBody>
          <a:bodyPr wrap="square" rtlCol="0">
            <a:spAutoFit/>
          </a:bodyPr>
          <a:lstStyle/>
          <a:p>
            <a:pPr algn="ctr"/>
            <a:r>
              <a:rPr lang="en-GB" sz="2400" i="1" dirty="0" smtClean="0"/>
              <a:t>“Enable </a:t>
            </a:r>
            <a:r>
              <a:rPr lang="en-GB" sz="2400" i="1" dirty="0"/>
              <a:t>young people to develop holistically, working with them to facilitate their personal, social and educational development, to enable them to develop their voice, influence and place in society and to reach their full </a:t>
            </a:r>
            <a:r>
              <a:rPr lang="en-GB" sz="2400" i="1" dirty="0" smtClean="0"/>
              <a:t>potential”</a:t>
            </a:r>
          </a:p>
          <a:p>
            <a:pPr algn="r"/>
            <a:r>
              <a:rPr lang="en-GB" sz="2400" i="1" dirty="0" smtClean="0"/>
              <a:t>(C.L.D Standards Council Scotland, 2019)</a:t>
            </a:r>
            <a:endParaRPr lang="en-GB" sz="2400" i="1" dirty="0"/>
          </a:p>
        </p:txBody>
      </p:sp>
      <p:sp>
        <p:nvSpPr>
          <p:cNvPr id="7" name="TextBox 6"/>
          <p:cNvSpPr txBox="1"/>
          <p:nvPr/>
        </p:nvSpPr>
        <p:spPr>
          <a:xfrm>
            <a:off x="1372795" y="3213740"/>
            <a:ext cx="5307405" cy="400110"/>
          </a:xfrm>
          <a:prstGeom prst="rect">
            <a:avLst/>
          </a:prstGeom>
          <a:noFill/>
          <a:ln w="28575">
            <a:solidFill>
              <a:schemeClr val="tx1"/>
            </a:solidFill>
          </a:ln>
        </p:spPr>
        <p:txBody>
          <a:bodyPr wrap="square" rtlCol="0">
            <a:spAutoFit/>
          </a:bodyPr>
          <a:lstStyle/>
          <a:p>
            <a:pPr algn="ctr"/>
            <a:r>
              <a:rPr lang="en-GB" sz="2000" dirty="0" smtClean="0"/>
              <a:t>Working where the young person is at currently</a:t>
            </a:r>
            <a:endParaRPr lang="en-GB" dirty="0" smtClean="0"/>
          </a:p>
        </p:txBody>
      </p:sp>
      <p:sp>
        <p:nvSpPr>
          <p:cNvPr id="8" name="TextBox 7"/>
          <p:cNvSpPr txBox="1"/>
          <p:nvPr/>
        </p:nvSpPr>
        <p:spPr>
          <a:xfrm>
            <a:off x="2591995" y="4255156"/>
            <a:ext cx="2623127" cy="1631216"/>
          </a:xfrm>
          <a:prstGeom prst="rect">
            <a:avLst/>
          </a:prstGeom>
          <a:noFill/>
          <a:ln w="28575">
            <a:solidFill>
              <a:schemeClr val="tx1"/>
            </a:solidFill>
          </a:ln>
        </p:spPr>
        <p:txBody>
          <a:bodyPr wrap="square" rtlCol="0">
            <a:spAutoFit/>
          </a:bodyPr>
          <a:lstStyle/>
          <a:p>
            <a:pPr algn="ctr"/>
            <a:r>
              <a:rPr lang="en-GB" sz="2000" dirty="0" smtClean="0"/>
              <a:t>All young people are different and will have their own needs. Youth workers need to identify these</a:t>
            </a:r>
          </a:p>
        </p:txBody>
      </p:sp>
    </p:spTree>
    <p:extLst>
      <p:ext uri="{BB962C8B-B14F-4D97-AF65-F5344CB8AC3E}">
        <p14:creationId xmlns:p14="http://schemas.microsoft.com/office/powerpoint/2010/main" val="2929100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36320" y="0"/>
            <a:ext cx="7773065" cy="798656"/>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dirty="0" smtClean="0">
                <a:latin typeface="Bauhaus 93" panose="04030905020B02020C02" pitchFamily="82" charset="0"/>
              </a:rPr>
              <a:t>Mental Health and Well-being</a:t>
            </a:r>
            <a:endParaRPr lang="en-GB" sz="5400" dirty="0">
              <a:latin typeface="Bauhaus 93" panose="04030905020B02020C02" pitchFamily="82" charset="0"/>
            </a:endParaRPr>
          </a:p>
        </p:txBody>
      </p:sp>
      <p:sp>
        <p:nvSpPr>
          <p:cNvPr id="4" name="TextBox 3"/>
          <p:cNvSpPr txBox="1"/>
          <p:nvPr/>
        </p:nvSpPr>
        <p:spPr>
          <a:xfrm>
            <a:off x="2197100" y="4303636"/>
            <a:ext cx="3873500" cy="369332"/>
          </a:xfrm>
          <a:prstGeom prst="rect">
            <a:avLst/>
          </a:prstGeom>
          <a:noFill/>
          <a:ln>
            <a:solidFill>
              <a:schemeClr val="tx1"/>
            </a:solidFill>
          </a:ln>
        </p:spPr>
        <p:txBody>
          <a:bodyPr wrap="square" rtlCol="0">
            <a:spAutoFit/>
          </a:bodyPr>
          <a:lstStyle/>
          <a:p>
            <a:r>
              <a:rPr lang="en-GB" dirty="0" smtClean="0"/>
              <a:t>(The Mental Health Foundation, 2022)</a:t>
            </a:r>
            <a:endParaRPr lang="en-GB" dirty="0"/>
          </a:p>
        </p:txBody>
      </p:sp>
      <p:sp>
        <p:nvSpPr>
          <p:cNvPr id="6" name="TextBox 5"/>
          <p:cNvSpPr txBox="1"/>
          <p:nvPr/>
        </p:nvSpPr>
        <p:spPr>
          <a:xfrm>
            <a:off x="6207540" y="1835734"/>
            <a:ext cx="2464904" cy="2246769"/>
          </a:xfrm>
          <a:prstGeom prst="rect">
            <a:avLst/>
          </a:prstGeom>
          <a:noFill/>
          <a:ln>
            <a:solidFill>
              <a:schemeClr val="tx1"/>
            </a:solidFill>
          </a:ln>
        </p:spPr>
        <p:txBody>
          <a:bodyPr wrap="square" rtlCol="0">
            <a:spAutoFit/>
          </a:bodyPr>
          <a:lstStyle/>
          <a:p>
            <a:r>
              <a:rPr lang="en-GB" sz="2000" dirty="0" smtClean="0"/>
              <a:t>According to the Mental Health Foundation  (2022) “</a:t>
            </a:r>
            <a:r>
              <a:rPr lang="en-GB" sz="2000" b="1" dirty="0" smtClean="0"/>
              <a:t>50%</a:t>
            </a:r>
            <a:r>
              <a:rPr lang="en-GB" sz="2000" dirty="0" smtClean="0"/>
              <a:t> of mental health problems are established by age 14 and </a:t>
            </a:r>
            <a:r>
              <a:rPr lang="en-GB" sz="2000" b="1" dirty="0" smtClean="0"/>
              <a:t>75%</a:t>
            </a:r>
            <a:r>
              <a:rPr lang="en-GB" sz="2000" dirty="0" smtClean="0"/>
              <a:t> by age 24”.</a:t>
            </a:r>
            <a:endParaRPr lang="en-GB" sz="2000" dirty="0"/>
          </a:p>
        </p:txBody>
      </p:sp>
      <p:pic>
        <p:nvPicPr>
          <p:cNvPr id="7" name="Picture 6"/>
          <p:cNvPicPr>
            <a:picLocks noChangeAspect="1"/>
          </p:cNvPicPr>
          <p:nvPr/>
        </p:nvPicPr>
        <p:blipFill>
          <a:blip r:embed="rId2"/>
          <a:stretch>
            <a:fillRect/>
          </a:stretch>
        </p:blipFill>
        <p:spPr>
          <a:xfrm>
            <a:off x="215900" y="1628784"/>
            <a:ext cx="5854700" cy="2660670"/>
          </a:xfrm>
          <a:prstGeom prst="rect">
            <a:avLst/>
          </a:prstGeom>
        </p:spPr>
      </p:pic>
      <p:sp>
        <p:nvSpPr>
          <p:cNvPr id="10" name="TextBox 9"/>
          <p:cNvSpPr txBox="1"/>
          <p:nvPr/>
        </p:nvSpPr>
        <p:spPr>
          <a:xfrm>
            <a:off x="368300" y="6456218"/>
            <a:ext cx="1358900" cy="369332"/>
          </a:xfrm>
          <a:prstGeom prst="rect">
            <a:avLst/>
          </a:prstGeom>
          <a:noFill/>
        </p:spPr>
        <p:txBody>
          <a:bodyPr wrap="square" rtlCol="0">
            <a:spAutoFit/>
          </a:bodyPr>
          <a:lstStyle/>
          <a:p>
            <a:r>
              <a:rPr lang="en-GB" dirty="0" smtClean="0"/>
              <a:t>Ashlie Day</a:t>
            </a:r>
            <a:endParaRPr lang="en-GB" dirty="0"/>
          </a:p>
        </p:txBody>
      </p:sp>
      <p:sp>
        <p:nvSpPr>
          <p:cNvPr id="12" name="TextBox 11"/>
          <p:cNvSpPr txBox="1"/>
          <p:nvPr/>
        </p:nvSpPr>
        <p:spPr>
          <a:xfrm>
            <a:off x="1886226" y="5119581"/>
            <a:ext cx="5975073" cy="1015663"/>
          </a:xfrm>
          <a:prstGeom prst="rect">
            <a:avLst/>
          </a:prstGeom>
          <a:noFill/>
          <a:ln>
            <a:solidFill>
              <a:schemeClr val="tx1"/>
            </a:solidFill>
          </a:ln>
        </p:spPr>
        <p:txBody>
          <a:bodyPr wrap="square" rtlCol="0">
            <a:spAutoFit/>
          </a:bodyPr>
          <a:lstStyle/>
          <a:p>
            <a:pPr algn="ctr"/>
            <a:r>
              <a:rPr lang="en-GB" sz="2000" dirty="0" smtClean="0"/>
              <a:t>Clarke and </a:t>
            </a:r>
            <a:r>
              <a:rPr lang="en-GB" sz="2000" dirty="0" err="1" smtClean="0"/>
              <a:t>Sorgenfrei</a:t>
            </a:r>
            <a:r>
              <a:rPr lang="en-GB" sz="2000" dirty="0" smtClean="0"/>
              <a:t> (2020) states that the most common mental health illnesses amongst young people are emotional disorders such as anxiety and depression. </a:t>
            </a:r>
            <a:endParaRPr lang="en-GB" sz="2000" dirty="0"/>
          </a:p>
        </p:txBody>
      </p:sp>
      <p:pic>
        <p:nvPicPr>
          <p:cNvPr id="3" name="Picture 2"/>
          <p:cNvPicPr>
            <a:picLocks noChangeAspect="1"/>
          </p:cNvPicPr>
          <p:nvPr/>
        </p:nvPicPr>
        <p:blipFill>
          <a:blip r:embed="rId3"/>
          <a:stretch>
            <a:fillRect/>
          </a:stretch>
        </p:blipFill>
        <p:spPr>
          <a:xfrm>
            <a:off x="8946325" y="36313"/>
            <a:ext cx="3095511" cy="6574617"/>
          </a:xfrm>
          <a:prstGeom prst="rect">
            <a:avLst/>
          </a:prstGeom>
        </p:spPr>
      </p:pic>
    </p:spTree>
    <p:extLst>
      <p:ext uri="{BB962C8B-B14F-4D97-AF65-F5344CB8AC3E}">
        <p14:creationId xmlns:p14="http://schemas.microsoft.com/office/powerpoint/2010/main" val="2871802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801621" y="0"/>
            <a:ext cx="6863080" cy="9906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000" dirty="0" smtClean="0">
                <a:latin typeface="Bauhaus 93" panose="04030905020B02020C02" pitchFamily="82" charset="0"/>
              </a:rPr>
              <a:t>Signs/ Symptoms</a:t>
            </a:r>
            <a:endParaRPr lang="en-GB" sz="6000" dirty="0">
              <a:latin typeface="Bauhaus 93" panose="04030905020B02020C02" pitchFamily="82" charset="0"/>
            </a:endParaRPr>
          </a:p>
        </p:txBody>
      </p:sp>
      <p:sp>
        <p:nvSpPr>
          <p:cNvPr id="3" name="TextBox 2"/>
          <p:cNvSpPr txBox="1"/>
          <p:nvPr/>
        </p:nvSpPr>
        <p:spPr>
          <a:xfrm>
            <a:off x="215900" y="6303818"/>
            <a:ext cx="1358900" cy="369332"/>
          </a:xfrm>
          <a:prstGeom prst="rect">
            <a:avLst/>
          </a:prstGeom>
          <a:noFill/>
        </p:spPr>
        <p:txBody>
          <a:bodyPr wrap="square" rtlCol="0">
            <a:spAutoFit/>
          </a:bodyPr>
          <a:lstStyle/>
          <a:p>
            <a:r>
              <a:rPr lang="en-GB" dirty="0" smtClean="0"/>
              <a:t>Ashlie Day</a:t>
            </a:r>
            <a:endParaRPr lang="en-GB" dirty="0"/>
          </a:p>
        </p:txBody>
      </p:sp>
      <p:pic>
        <p:nvPicPr>
          <p:cNvPr id="6146" name="Picture 2" descr="Understanding signs of poor mental health - Hub 4"/>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303491" y="2718030"/>
            <a:ext cx="3585788" cy="358578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754761" y="6303818"/>
            <a:ext cx="2134518" cy="369332"/>
          </a:xfrm>
          <a:prstGeom prst="rect">
            <a:avLst/>
          </a:prstGeom>
          <a:noFill/>
          <a:ln>
            <a:solidFill>
              <a:schemeClr val="tx1"/>
            </a:solidFill>
          </a:ln>
        </p:spPr>
        <p:txBody>
          <a:bodyPr wrap="square" rtlCol="0">
            <a:spAutoFit/>
          </a:bodyPr>
          <a:lstStyle/>
          <a:p>
            <a:r>
              <a:rPr lang="en-GB" dirty="0" smtClean="0"/>
              <a:t>(Whitehouse, 2019)</a:t>
            </a:r>
            <a:endParaRPr lang="en-GB" dirty="0"/>
          </a:p>
        </p:txBody>
      </p:sp>
      <p:sp>
        <p:nvSpPr>
          <p:cNvPr id="6" name="TextBox 5"/>
          <p:cNvSpPr txBox="1"/>
          <p:nvPr/>
        </p:nvSpPr>
        <p:spPr>
          <a:xfrm>
            <a:off x="590826" y="1346483"/>
            <a:ext cx="10813774" cy="707886"/>
          </a:xfrm>
          <a:prstGeom prst="rect">
            <a:avLst/>
          </a:prstGeom>
          <a:noFill/>
          <a:ln>
            <a:solidFill>
              <a:schemeClr val="tx1"/>
            </a:solidFill>
          </a:ln>
        </p:spPr>
        <p:txBody>
          <a:bodyPr wrap="square" rtlCol="0">
            <a:spAutoFit/>
          </a:bodyPr>
          <a:lstStyle/>
          <a:p>
            <a:pPr algn="ctr"/>
            <a:r>
              <a:rPr lang="en-GB" sz="2000" dirty="0" smtClean="0"/>
              <a:t>All young people are different and may display signs and symptom's of poor mental health and wellbeing In different ways. </a:t>
            </a:r>
            <a:endParaRPr lang="en-GB" sz="2000" dirty="0"/>
          </a:p>
        </p:txBody>
      </p:sp>
      <p:sp>
        <p:nvSpPr>
          <p:cNvPr id="4" name="TextBox 3"/>
          <p:cNvSpPr txBox="1"/>
          <p:nvPr/>
        </p:nvSpPr>
        <p:spPr>
          <a:xfrm>
            <a:off x="590826" y="2886431"/>
            <a:ext cx="7473674" cy="3447098"/>
          </a:xfrm>
          <a:prstGeom prst="rect">
            <a:avLst/>
          </a:prstGeom>
          <a:noFill/>
          <a:ln>
            <a:solidFill>
              <a:schemeClr val="tx1"/>
            </a:solidFill>
          </a:ln>
        </p:spPr>
        <p:txBody>
          <a:bodyPr wrap="square" rtlCol="0">
            <a:spAutoFit/>
          </a:bodyPr>
          <a:lstStyle/>
          <a:p>
            <a:pPr algn="ctr"/>
            <a:r>
              <a:rPr lang="en-GB" sz="2000" dirty="0" smtClean="0"/>
              <a:t>According to Hara (2022) below is a list of some of the signs and symptoms of someone who is experiencing poor mental health and wellbeing:</a:t>
            </a:r>
          </a:p>
          <a:p>
            <a:pPr marL="285750" indent="-285750" algn="ctr" fontAlgn="base">
              <a:buFont typeface="Arial" panose="020B0604020202020204" pitchFamily="34" charset="0"/>
              <a:buChar char="•"/>
            </a:pPr>
            <a:r>
              <a:rPr lang="en-GB" sz="2000" dirty="0"/>
              <a:t>poor </a:t>
            </a:r>
            <a:r>
              <a:rPr lang="en-GB" sz="2000" dirty="0" smtClean="0"/>
              <a:t>concentration</a:t>
            </a:r>
          </a:p>
          <a:p>
            <a:pPr marL="285750" indent="-285750" algn="ctr" fontAlgn="base">
              <a:buFont typeface="Arial" panose="020B0604020202020204" pitchFamily="34" charset="0"/>
              <a:buChar char="•"/>
            </a:pPr>
            <a:r>
              <a:rPr lang="en-GB" sz="2000" dirty="0" smtClean="0"/>
              <a:t>Over worrying</a:t>
            </a:r>
          </a:p>
          <a:p>
            <a:pPr marL="285750" indent="-285750" algn="ctr" fontAlgn="base">
              <a:buFont typeface="Arial" panose="020B0604020202020204" pitchFamily="34" charset="0"/>
              <a:buChar char="•"/>
            </a:pPr>
            <a:r>
              <a:rPr lang="en-GB" sz="2000" dirty="0" smtClean="0"/>
              <a:t>Finding everyday tasks more difficult</a:t>
            </a:r>
          </a:p>
          <a:p>
            <a:pPr marL="285750" indent="-285750" algn="ctr" fontAlgn="base">
              <a:buFont typeface="Arial" panose="020B0604020202020204" pitchFamily="34" charset="0"/>
              <a:buChar char="•"/>
            </a:pPr>
            <a:r>
              <a:rPr lang="en-GB" sz="2000" dirty="0" smtClean="0"/>
              <a:t>Abnormal sleeping patterns</a:t>
            </a:r>
          </a:p>
          <a:p>
            <a:pPr marL="285750" indent="-285750" algn="ctr" fontAlgn="base">
              <a:buFont typeface="Arial" panose="020B0604020202020204" pitchFamily="34" charset="0"/>
              <a:buChar char="•"/>
            </a:pPr>
            <a:r>
              <a:rPr lang="en-GB" sz="2000" dirty="0" smtClean="0"/>
              <a:t>Unable to manage emotions</a:t>
            </a:r>
          </a:p>
          <a:p>
            <a:pPr marL="285750" indent="-285750" algn="ctr" fontAlgn="base">
              <a:buFont typeface="Arial" panose="020B0604020202020204" pitchFamily="34" charset="0"/>
              <a:buChar char="•"/>
            </a:pPr>
            <a:r>
              <a:rPr lang="en-GB" sz="2000" dirty="0" smtClean="0"/>
              <a:t>Unable to concentrate</a:t>
            </a:r>
          </a:p>
          <a:p>
            <a:pPr marL="285750" indent="-285750" algn="ctr" fontAlgn="base">
              <a:buFont typeface="Arial" panose="020B0604020202020204" pitchFamily="34" charset="0"/>
              <a:buChar char="•"/>
            </a:pPr>
            <a:r>
              <a:rPr lang="en-GB" sz="2000" dirty="0" smtClean="0"/>
              <a:t>Changes is eating patterns</a:t>
            </a:r>
          </a:p>
          <a:p>
            <a:endParaRPr lang="en-GB" dirty="0"/>
          </a:p>
        </p:txBody>
      </p:sp>
    </p:spTree>
    <p:extLst>
      <p:ext uri="{BB962C8B-B14F-4D97-AF65-F5344CB8AC3E}">
        <p14:creationId xmlns:p14="http://schemas.microsoft.com/office/powerpoint/2010/main" val="1216148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204720" y="165100"/>
            <a:ext cx="7773065" cy="798656"/>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dirty="0" smtClean="0">
                <a:latin typeface="Bauhaus 93" panose="04030905020B02020C02" pitchFamily="82" charset="0"/>
              </a:rPr>
              <a:t>5 ways of Well being</a:t>
            </a:r>
            <a:endParaRPr lang="en-GB" sz="5400" dirty="0">
              <a:latin typeface="Bauhaus 93" panose="04030905020B02020C02" pitchFamily="82" charset="0"/>
            </a:endParaRPr>
          </a:p>
        </p:txBody>
      </p:sp>
      <p:pic>
        <p:nvPicPr>
          <p:cNvPr id="4098" name="Picture 2" descr="winning ways to wellbeing post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4720" y="1539875"/>
            <a:ext cx="8262056" cy="37179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314282" y="5257800"/>
            <a:ext cx="3152494" cy="369332"/>
          </a:xfrm>
          <a:prstGeom prst="rect">
            <a:avLst/>
          </a:prstGeom>
          <a:noFill/>
          <a:ln>
            <a:solidFill>
              <a:schemeClr val="tx1"/>
            </a:solidFill>
          </a:ln>
        </p:spPr>
        <p:txBody>
          <a:bodyPr wrap="square" rtlCol="0">
            <a:spAutoFit/>
          </a:bodyPr>
          <a:lstStyle/>
          <a:p>
            <a:r>
              <a:rPr lang="en-GB" dirty="0" smtClean="0"/>
              <a:t>(Derbyshire Healthcare, 2022)</a:t>
            </a:r>
            <a:endParaRPr lang="en-GB" dirty="0"/>
          </a:p>
        </p:txBody>
      </p:sp>
      <p:sp>
        <p:nvSpPr>
          <p:cNvPr id="5" name="TextBox 4"/>
          <p:cNvSpPr txBox="1"/>
          <p:nvPr/>
        </p:nvSpPr>
        <p:spPr>
          <a:xfrm>
            <a:off x="215900" y="6294582"/>
            <a:ext cx="1358900" cy="369332"/>
          </a:xfrm>
          <a:prstGeom prst="rect">
            <a:avLst/>
          </a:prstGeom>
          <a:noFill/>
        </p:spPr>
        <p:txBody>
          <a:bodyPr wrap="square" rtlCol="0">
            <a:spAutoFit/>
          </a:bodyPr>
          <a:lstStyle/>
          <a:p>
            <a:r>
              <a:rPr lang="en-GB" dirty="0" smtClean="0"/>
              <a:t>Ashlie Day</a:t>
            </a:r>
            <a:endParaRPr lang="en-GB" dirty="0"/>
          </a:p>
        </p:txBody>
      </p:sp>
    </p:spTree>
    <p:extLst>
      <p:ext uri="{BB962C8B-B14F-4D97-AF65-F5344CB8AC3E}">
        <p14:creationId xmlns:p14="http://schemas.microsoft.com/office/powerpoint/2010/main" val="2226341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033521" y="177800"/>
            <a:ext cx="4069080" cy="9525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7200" dirty="0" smtClean="0">
                <a:latin typeface="Bauhaus 93" panose="04030905020B02020C02" pitchFamily="82" charset="0"/>
              </a:rPr>
              <a:t>Self Care</a:t>
            </a:r>
            <a:endParaRPr lang="en-GB" sz="7200" dirty="0">
              <a:latin typeface="Bauhaus 93" panose="04030905020B02020C02" pitchFamily="82" charset="0"/>
            </a:endParaRPr>
          </a:p>
        </p:txBody>
      </p:sp>
      <p:pic>
        <p:nvPicPr>
          <p:cNvPr id="5122" name="Picture 2" descr="https://i0.wp.com/soundgirls.org/wp-content/uploads/2019/11/D67xebOWkAAhWJV.jpg?fit=1080%2C1080&amp;ssl=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33521" y="1266566"/>
            <a:ext cx="4295775" cy="42957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15900" y="6294582"/>
            <a:ext cx="1358900" cy="369332"/>
          </a:xfrm>
          <a:prstGeom prst="rect">
            <a:avLst/>
          </a:prstGeom>
          <a:noFill/>
        </p:spPr>
        <p:txBody>
          <a:bodyPr wrap="square" rtlCol="0">
            <a:spAutoFit/>
          </a:bodyPr>
          <a:lstStyle/>
          <a:p>
            <a:r>
              <a:rPr lang="en-GB" dirty="0" smtClean="0"/>
              <a:t>Ashlie Day</a:t>
            </a:r>
            <a:endParaRPr lang="en-GB" dirty="0"/>
          </a:p>
        </p:txBody>
      </p:sp>
      <p:sp>
        <p:nvSpPr>
          <p:cNvPr id="6" name="TextBox 5"/>
          <p:cNvSpPr txBox="1"/>
          <p:nvPr/>
        </p:nvSpPr>
        <p:spPr>
          <a:xfrm>
            <a:off x="6307518" y="5698607"/>
            <a:ext cx="2310009" cy="369332"/>
          </a:xfrm>
          <a:prstGeom prst="rect">
            <a:avLst/>
          </a:prstGeom>
          <a:noFill/>
          <a:ln>
            <a:solidFill>
              <a:schemeClr val="tx1"/>
            </a:solidFill>
          </a:ln>
        </p:spPr>
        <p:txBody>
          <a:bodyPr wrap="square" rtlCol="0">
            <a:spAutoFit/>
          </a:bodyPr>
          <a:lstStyle/>
          <a:p>
            <a:r>
              <a:rPr lang="en-GB" dirty="0" smtClean="0"/>
              <a:t>(Soundgirls.org, 2022)</a:t>
            </a:r>
            <a:endParaRPr lang="en-GB" dirty="0"/>
          </a:p>
        </p:txBody>
      </p:sp>
      <p:sp>
        <p:nvSpPr>
          <p:cNvPr id="7" name="TextBox 6"/>
          <p:cNvSpPr txBox="1"/>
          <p:nvPr/>
        </p:nvSpPr>
        <p:spPr>
          <a:xfrm>
            <a:off x="711200" y="2578100"/>
            <a:ext cx="2844800" cy="2677656"/>
          </a:xfrm>
          <a:prstGeom prst="rect">
            <a:avLst/>
          </a:prstGeom>
          <a:noFill/>
          <a:ln>
            <a:solidFill>
              <a:schemeClr val="tx1"/>
            </a:solidFill>
          </a:ln>
        </p:spPr>
        <p:txBody>
          <a:bodyPr wrap="square" rtlCol="0">
            <a:spAutoFit/>
          </a:bodyPr>
          <a:lstStyle/>
          <a:p>
            <a:r>
              <a:rPr lang="en-GB" sz="2400" dirty="0" smtClean="0"/>
              <a:t>“Self care is the actions we undertake to look after ourselves: physically, emotionally and mentally”</a:t>
            </a:r>
          </a:p>
          <a:p>
            <a:pPr algn="r"/>
            <a:r>
              <a:rPr lang="en-GB" sz="2400" dirty="0" smtClean="0"/>
              <a:t>(</a:t>
            </a:r>
            <a:r>
              <a:rPr lang="en-GB" sz="2400" dirty="0" err="1" smtClean="0"/>
              <a:t>Noakes</a:t>
            </a:r>
            <a:r>
              <a:rPr lang="en-GB" sz="2400" dirty="0" smtClean="0"/>
              <a:t>, 2017, p. 2)</a:t>
            </a:r>
            <a:endParaRPr lang="en-GB" sz="2400" dirty="0"/>
          </a:p>
        </p:txBody>
      </p:sp>
      <p:sp>
        <p:nvSpPr>
          <p:cNvPr id="8" name="TextBox 7"/>
          <p:cNvSpPr txBox="1"/>
          <p:nvPr/>
        </p:nvSpPr>
        <p:spPr>
          <a:xfrm>
            <a:off x="8973071" y="2508828"/>
            <a:ext cx="2396892" cy="1569660"/>
          </a:xfrm>
          <a:prstGeom prst="rect">
            <a:avLst/>
          </a:prstGeom>
          <a:noFill/>
          <a:ln>
            <a:solidFill>
              <a:schemeClr val="tx1"/>
            </a:solidFill>
          </a:ln>
        </p:spPr>
        <p:txBody>
          <a:bodyPr wrap="square" rtlCol="0">
            <a:spAutoFit/>
          </a:bodyPr>
          <a:lstStyle/>
          <a:p>
            <a:r>
              <a:rPr lang="en-GB" sz="2400" dirty="0" smtClean="0"/>
              <a:t>Everyone's self care is dependent and specific to them. </a:t>
            </a:r>
            <a:endParaRPr lang="en-GB" sz="2400" dirty="0"/>
          </a:p>
        </p:txBody>
      </p:sp>
    </p:spTree>
    <p:extLst>
      <p:ext uri="{BB962C8B-B14F-4D97-AF65-F5344CB8AC3E}">
        <p14:creationId xmlns:p14="http://schemas.microsoft.com/office/powerpoint/2010/main" val="3728655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306320" y="152400"/>
            <a:ext cx="7773065" cy="798656"/>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dirty="0" smtClean="0">
                <a:latin typeface="Bauhaus 93" panose="04030905020B02020C02" pitchFamily="82" charset="0"/>
              </a:rPr>
              <a:t>Role of The Youth Worker</a:t>
            </a:r>
            <a:endParaRPr lang="en-GB" sz="5400" dirty="0">
              <a:latin typeface="Bauhaus 93" panose="04030905020B02020C02" pitchFamily="82" charset="0"/>
            </a:endParaRPr>
          </a:p>
        </p:txBody>
      </p:sp>
      <p:sp>
        <p:nvSpPr>
          <p:cNvPr id="3" name="TextBox 2"/>
          <p:cNvSpPr txBox="1"/>
          <p:nvPr/>
        </p:nvSpPr>
        <p:spPr>
          <a:xfrm>
            <a:off x="215900" y="6294582"/>
            <a:ext cx="1358900" cy="369332"/>
          </a:xfrm>
          <a:prstGeom prst="rect">
            <a:avLst/>
          </a:prstGeom>
          <a:noFill/>
        </p:spPr>
        <p:txBody>
          <a:bodyPr wrap="square" rtlCol="0">
            <a:spAutoFit/>
          </a:bodyPr>
          <a:lstStyle/>
          <a:p>
            <a:r>
              <a:rPr lang="en-GB" dirty="0" smtClean="0"/>
              <a:t>Ashlie Day</a:t>
            </a:r>
            <a:endParaRPr lang="en-GB" dirty="0"/>
          </a:p>
        </p:txBody>
      </p:sp>
      <p:pic>
        <p:nvPicPr>
          <p:cNvPr id="8194" name="Picture 2" descr="Elmbridge Youth Service - Have your say - Elmbridge Liberal Democra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4000" y="2592434"/>
            <a:ext cx="4352347" cy="245697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982692" y="5049404"/>
            <a:ext cx="1433656" cy="369332"/>
          </a:xfrm>
          <a:prstGeom prst="rect">
            <a:avLst/>
          </a:prstGeom>
          <a:noFill/>
          <a:ln>
            <a:solidFill>
              <a:schemeClr val="tx1"/>
            </a:solidFill>
          </a:ln>
        </p:spPr>
        <p:txBody>
          <a:bodyPr wrap="square" rtlCol="0">
            <a:spAutoFit/>
          </a:bodyPr>
          <a:lstStyle/>
          <a:p>
            <a:r>
              <a:rPr lang="en-GB" dirty="0" smtClean="0"/>
              <a:t>(Davis, 2015)</a:t>
            </a:r>
            <a:endParaRPr lang="en-GB" dirty="0"/>
          </a:p>
        </p:txBody>
      </p:sp>
      <p:sp>
        <p:nvSpPr>
          <p:cNvPr id="6" name="TextBox 5"/>
          <p:cNvSpPr txBox="1"/>
          <p:nvPr/>
        </p:nvSpPr>
        <p:spPr>
          <a:xfrm>
            <a:off x="8945362" y="3618243"/>
            <a:ext cx="2803293" cy="2862322"/>
          </a:xfrm>
          <a:prstGeom prst="rect">
            <a:avLst/>
          </a:prstGeom>
          <a:noFill/>
          <a:ln>
            <a:solidFill>
              <a:schemeClr val="tx1"/>
            </a:solidFill>
          </a:ln>
        </p:spPr>
        <p:txBody>
          <a:bodyPr wrap="square" rtlCol="0">
            <a:spAutoFit/>
          </a:bodyPr>
          <a:lstStyle/>
          <a:p>
            <a:r>
              <a:rPr lang="en-GB" sz="2000" dirty="0" smtClean="0"/>
              <a:t>Within the Youth Work Principles and Purpose booklet by CWVYS (2018) it states the five pillars of youth work. Youth workers will use these five pillars to help promote positive mental health and wellbeing.</a:t>
            </a:r>
            <a:endParaRPr lang="en-GB" sz="2000" dirty="0"/>
          </a:p>
        </p:txBody>
      </p:sp>
      <p:sp>
        <p:nvSpPr>
          <p:cNvPr id="7" name="TextBox 6"/>
          <p:cNvSpPr txBox="1"/>
          <p:nvPr/>
        </p:nvSpPr>
        <p:spPr>
          <a:xfrm>
            <a:off x="7731791" y="1789593"/>
            <a:ext cx="4287834" cy="400110"/>
          </a:xfrm>
          <a:prstGeom prst="rect">
            <a:avLst/>
          </a:prstGeom>
          <a:noFill/>
          <a:ln>
            <a:solidFill>
              <a:schemeClr val="tx1"/>
            </a:solidFill>
          </a:ln>
        </p:spPr>
        <p:txBody>
          <a:bodyPr wrap="square" rtlCol="0">
            <a:spAutoFit/>
          </a:bodyPr>
          <a:lstStyle/>
          <a:p>
            <a:r>
              <a:rPr lang="en-GB" sz="2000" dirty="0" smtClean="0"/>
              <a:t>Identify the needs of the young person. </a:t>
            </a:r>
            <a:endParaRPr lang="en-GB" sz="2000" dirty="0"/>
          </a:p>
        </p:txBody>
      </p:sp>
      <p:sp>
        <p:nvSpPr>
          <p:cNvPr id="9" name="TextBox 8"/>
          <p:cNvSpPr txBox="1"/>
          <p:nvPr/>
        </p:nvSpPr>
        <p:spPr>
          <a:xfrm>
            <a:off x="430292" y="5234070"/>
            <a:ext cx="6023386" cy="1015663"/>
          </a:xfrm>
          <a:prstGeom prst="rect">
            <a:avLst/>
          </a:prstGeom>
          <a:noFill/>
          <a:ln>
            <a:solidFill>
              <a:schemeClr val="tx1"/>
            </a:solidFill>
          </a:ln>
        </p:spPr>
        <p:txBody>
          <a:bodyPr wrap="square" rtlCol="0">
            <a:spAutoFit/>
          </a:bodyPr>
          <a:lstStyle/>
          <a:p>
            <a:r>
              <a:rPr lang="en-GB" sz="2000" dirty="0" smtClean="0"/>
              <a:t>Signposting young people to help services as well as work in partnerships with organisations to meet the needs of the young person.</a:t>
            </a:r>
            <a:endParaRPr lang="en-GB" sz="2000" dirty="0"/>
          </a:p>
        </p:txBody>
      </p:sp>
      <p:sp>
        <p:nvSpPr>
          <p:cNvPr id="10" name="TextBox 9"/>
          <p:cNvSpPr txBox="1"/>
          <p:nvPr/>
        </p:nvSpPr>
        <p:spPr>
          <a:xfrm>
            <a:off x="215900" y="1374095"/>
            <a:ext cx="3606800" cy="1631216"/>
          </a:xfrm>
          <a:prstGeom prst="rect">
            <a:avLst/>
          </a:prstGeom>
          <a:noFill/>
          <a:ln>
            <a:solidFill>
              <a:schemeClr val="tx1"/>
            </a:solidFill>
          </a:ln>
        </p:spPr>
        <p:txBody>
          <a:bodyPr wrap="square" rtlCol="0">
            <a:spAutoFit/>
          </a:bodyPr>
          <a:lstStyle/>
          <a:p>
            <a:r>
              <a:rPr lang="en-GB" sz="2000" dirty="0" smtClean="0"/>
              <a:t>Be the young person support tool. Provide them with a safe environment where the young person is able to express their feelings and emotions freely.</a:t>
            </a:r>
            <a:endParaRPr lang="en-GB" sz="2000" dirty="0"/>
          </a:p>
        </p:txBody>
      </p:sp>
    </p:spTree>
    <p:extLst>
      <p:ext uri="{BB962C8B-B14F-4D97-AF65-F5344CB8AC3E}">
        <p14:creationId xmlns:p14="http://schemas.microsoft.com/office/powerpoint/2010/main" val="4202800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804921" y="0"/>
            <a:ext cx="4716780" cy="9906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000" dirty="0" smtClean="0">
                <a:latin typeface="Bauhaus 93" panose="04030905020B02020C02" pitchFamily="82" charset="0"/>
              </a:rPr>
              <a:t>Conclusion</a:t>
            </a:r>
            <a:endParaRPr lang="en-GB" sz="6000" dirty="0">
              <a:latin typeface="Bauhaus 93" panose="04030905020B02020C02" pitchFamily="82" charset="0"/>
            </a:endParaRPr>
          </a:p>
        </p:txBody>
      </p:sp>
      <p:sp>
        <p:nvSpPr>
          <p:cNvPr id="3" name="TextBox 2"/>
          <p:cNvSpPr txBox="1"/>
          <p:nvPr/>
        </p:nvSpPr>
        <p:spPr>
          <a:xfrm>
            <a:off x="215900" y="6294582"/>
            <a:ext cx="1358900" cy="369332"/>
          </a:xfrm>
          <a:prstGeom prst="rect">
            <a:avLst/>
          </a:prstGeom>
          <a:noFill/>
        </p:spPr>
        <p:txBody>
          <a:bodyPr wrap="square" rtlCol="0">
            <a:spAutoFit/>
          </a:bodyPr>
          <a:lstStyle/>
          <a:p>
            <a:r>
              <a:rPr lang="en-GB" dirty="0" smtClean="0"/>
              <a:t>Ashlie Day</a:t>
            </a:r>
            <a:endParaRPr lang="en-GB" dirty="0"/>
          </a:p>
        </p:txBody>
      </p:sp>
      <p:pic>
        <p:nvPicPr>
          <p:cNvPr id="7170" name="Picture 2" descr="Good wellbeing starts with good leadership – fivehundr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5975" y="2669248"/>
            <a:ext cx="4762500" cy="3810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700896" y="6109916"/>
            <a:ext cx="2227579" cy="369332"/>
          </a:xfrm>
          <a:prstGeom prst="rect">
            <a:avLst/>
          </a:prstGeom>
          <a:noFill/>
          <a:ln>
            <a:solidFill>
              <a:schemeClr val="tx1"/>
            </a:solidFill>
          </a:ln>
        </p:spPr>
        <p:txBody>
          <a:bodyPr wrap="square" rtlCol="0">
            <a:spAutoFit/>
          </a:bodyPr>
          <a:lstStyle/>
          <a:p>
            <a:r>
              <a:rPr lang="en-GB" dirty="0" smtClean="0"/>
              <a:t>(Legal500.com, 2022)</a:t>
            </a:r>
            <a:endParaRPr lang="en-GB" dirty="0"/>
          </a:p>
        </p:txBody>
      </p:sp>
      <p:sp>
        <p:nvSpPr>
          <p:cNvPr id="6" name="Rectangle 5"/>
          <p:cNvSpPr/>
          <p:nvPr/>
        </p:nvSpPr>
        <p:spPr>
          <a:xfrm>
            <a:off x="410266" y="2678301"/>
            <a:ext cx="2908300" cy="369332"/>
          </a:xfrm>
          <a:prstGeom prst="rect">
            <a:avLst/>
          </a:prstGeom>
          <a:ln>
            <a:solidFill>
              <a:schemeClr val="tx1"/>
            </a:solidFill>
          </a:ln>
        </p:spPr>
        <p:txBody>
          <a:bodyPr wrap="square">
            <a:spAutoFit/>
          </a:bodyPr>
          <a:lstStyle/>
          <a:p>
            <a:r>
              <a:rPr lang="en-GB" dirty="0" smtClean="0"/>
              <a:t>(North Shore Surgery, 2022)</a:t>
            </a:r>
            <a:endParaRPr lang="en-GB" dirty="0"/>
          </a:p>
        </p:txBody>
      </p:sp>
      <p:pic>
        <p:nvPicPr>
          <p:cNvPr id="7" name="Picture 2" descr="Mental Health Advice | North Shore Surger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38" y="326696"/>
            <a:ext cx="3513828" cy="234255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4224483" y="1322092"/>
            <a:ext cx="6711372" cy="1323439"/>
          </a:xfrm>
          <a:prstGeom prst="rect">
            <a:avLst/>
          </a:prstGeom>
          <a:noFill/>
          <a:ln>
            <a:solidFill>
              <a:schemeClr val="tx1"/>
            </a:solidFill>
          </a:ln>
        </p:spPr>
        <p:txBody>
          <a:bodyPr wrap="square" rtlCol="0">
            <a:spAutoFit/>
          </a:bodyPr>
          <a:lstStyle/>
          <a:p>
            <a:r>
              <a:rPr lang="en-GB" sz="2000" dirty="0" smtClean="0"/>
              <a:t>According to Welsh Assembly Government (2002) young people are entitle to personal support and advice. Therefore a youth worker can act as this support tool and meet the rights of young people. </a:t>
            </a:r>
            <a:endParaRPr lang="en-GB" sz="2000" dirty="0"/>
          </a:p>
        </p:txBody>
      </p:sp>
      <p:sp>
        <p:nvSpPr>
          <p:cNvPr id="9" name="TextBox 8"/>
          <p:cNvSpPr txBox="1"/>
          <p:nvPr/>
        </p:nvSpPr>
        <p:spPr>
          <a:xfrm>
            <a:off x="1296326" y="4246602"/>
            <a:ext cx="4866985" cy="1015663"/>
          </a:xfrm>
          <a:prstGeom prst="rect">
            <a:avLst/>
          </a:prstGeom>
          <a:noFill/>
          <a:ln>
            <a:solidFill>
              <a:schemeClr val="tx1"/>
            </a:solidFill>
          </a:ln>
        </p:spPr>
        <p:txBody>
          <a:bodyPr wrap="square" rtlCol="0">
            <a:spAutoFit/>
          </a:bodyPr>
          <a:lstStyle/>
          <a:p>
            <a:r>
              <a:rPr lang="en-GB" sz="2000" dirty="0" smtClean="0"/>
              <a:t>Safeguarding young people and meeting the aim of youth work by supporting their emotional development.</a:t>
            </a:r>
            <a:endParaRPr lang="en-GB" sz="2000" dirty="0"/>
          </a:p>
        </p:txBody>
      </p:sp>
    </p:spTree>
    <p:extLst>
      <p:ext uri="{BB962C8B-B14F-4D97-AF65-F5344CB8AC3E}">
        <p14:creationId xmlns:p14="http://schemas.microsoft.com/office/powerpoint/2010/main" val="18793977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17098" y="846974"/>
            <a:ext cx="11820902" cy="543190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6600" dirty="0" smtClean="0">
                <a:ln w="38100">
                  <a:solidFill>
                    <a:schemeClr val="tx1"/>
                  </a:solidFill>
                </a:ln>
                <a:solidFill>
                  <a:schemeClr val="accent6">
                    <a:lumMod val="60000"/>
                    <a:lumOff val="40000"/>
                  </a:schemeClr>
                </a:solidFill>
                <a:latin typeface="Bauhaus 93" panose="04030905020B02020C02" pitchFamily="82" charset="0"/>
              </a:rPr>
              <a:t>T</a:t>
            </a:r>
            <a:r>
              <a:rPr lang="en-GB" sz="16600" dirty="0" smtClean="0">
                <a:ln w="38100">
                  <a:solidFill>
                    <a:schemeClr val="tx1"/>
                  </a:solidFill>
                </a:ln>
                <a:solidFill>
                  <a:srgbClr val="CCFFFF"/>
                </a:solidFill>
                <a:latin typeface="Bauhaus 93" panose="04030905020B02020C02" pitchFamily="82" charset="0"/>
              </a:rPr>
              <a:t>h</a:t>
            </a:r>
            <a:r>
              <a:rPr lang="en-GB" sz="16600" dirty="0" smtClean="0">
                <a:ln w="38100">
                  <a:solidFill>
                    <a:schemeClr val="tx1"/>
                  </a:solidFill>
                </a:ln>
                <a:solidFill>
                  <a:schemeClr val="accent4">
                    <a:lumMod val="40000"/>
                    <a:lumOff val="60000"/>
                  </a:schemeClr>
                </a:solidFill>
                <a:latin typeface="Bauhaus 93" panose="04030905020B02020C02" pitchFamily="82" charset="0"/>
              </a:rPr>
              <a:t>a</a:t>
            </a:r>
            <a:r>
              <a:rPr lang="en-GB" sz="16600" dirty="0" smtClean="0">
                <a:ln w="38100">
                  <a:solidFill>
                    <a:schemeClr val="tx1"/>
                  </a:solidFill>
                </a:ln>
                <a:solidFill>
                  <a:schemeClr val="accent5">
                    <a:lumMod val="60000"/>
                    <a:lumOff val="40000"/>
                  </a:schemeClr>
                </a:solidFill>
                <a:latin typeface="Bauhaus 93" panose="04030905020B02020C02" pitchFamily="82" charset="0"/>
              </a:rPr>
              <a:t>n</a:t>
            </a:r>
            <a:r>
              <a:rPr lang="en-GB" sz="16600" dirty="0" smtClean="0">
                <a:ln w="38100">
                  <a:solidFill>
                    <a:schemeClr val="tx1"/>
                  </a:solidFill>
                </a:ln>
                <a:solidFill>
                  <a:srgbClr val="FF99FF"/>
                </a:solidFill>
                <a:latin typeface="Bauhaus 93" panose="04030905020B02020C02" pitchFamily="82" charset="0"/>
              </a:rPr>
              <a:t>k</a:t>
            </a:r>
            <a:r>
              <a:rPr lang="en-GB" sz="16600" dirty="0" smtClean="0">
                <a:ln w="38100">
                  <a:solidFill>
                    <a:schemeClr val="tx1"/>
                  </a:solidFill>
                </a:ln>
                <a:solidFill>
                  <a:schemeClr val="accent6">
                    <a:lumMod val="60000"/>
                    <a:lumOff val="40000"/>
                  </a:schemeClr>
                </a:solidFill>
                <a:latin typeface="Bauhaus 93" panose="04030905020B02020C02" pitchFamily="82" charset="0"/>
              </a:rPr>
              <a:t> </a:t>
            </a:r>
            <a:r>
              <a:rPr lang="en-GB" sz="16600" dirty="0" smtClean="0">
                <a:ln w="38100">
                  <a:solidFill>
                    <a:schemeClr val="tx1"/>
                  </a:solidFill>
                </a:ln>
                <a:solidFill>
                  <a:srgbClr val="CCFF66"/>
                </a:solidFill>
                <a:latin typeface="Bauhaus 93" panose="04030905020B02020C02" pitchFamily="82" charset="0"/>
              </a:rPr>
              <a:t>Y</a:t>
            </a:r>
            <a:r>
              <a:rPr lang="en-GB" sz="16600" dirty="0" smtClean="0">
                <a:ln w="38100">
                  <a:solidFill>
                    <a:schemeClr val="tx1"/>
                  </a:solidFill>
                </a:ln>
                <a:solidFill>
                  <a:srgbClr val="FFFF00"/>
                </a:solidFill>
                <a:latin typeface="Bauhaus 93" panose="04030905020B02020C02" pitchFamily="82" charset="0"/>
              </a:rPr>
              <a:t>o</a:t>
            </a:r>
            <a:r>
              <a:rPr lang="en-GB" sz="16600" dirty="0" smtClean="0">
                <a:ln w="38100">
                  <a:solidFill>
                    <a:schemeClr val="tx1"/>
                  </a:solidFill>
                </a:ln>
                <a:solidFill>
                  <a:schemeClr val="accent1">
                    <a:lumMod val="40000"/>
                    <a:lumOff val="60000"/>
                  </a:schemeClr>
                </a:solidFill>
                <a:latin typeface="Bauhaus 93" panose="04030905020B02020C02" pitchFamily="82" charset="0"/>
              </a:rPr>
              <a:t>u</a:t>
            </a:r>
            <a:r>
              <a:rPr lang="en-GB" sz="16600" dirty="0" smtClean="0">
                <a:ln w="38100">
                  <a:solidFill>
                    <a:schemeClr val="tx1"/>
                  </a:solidFill>
                </a:ln>
                <a:solidFill>
                  <a:schemeClr val="accent6">
                    <a:lumMod val="60000"/>
                    <a:lumOff val="40000"/>
                  </a:schemeClr>
                </a:solidFill>
                <a:latin typeface="Bauhaus 93" panose="04030905020B02020C02" pitchFamily="82" charset="0"/>
              </a:rPr>
              <a:t> </a:t>
            </a:r>
            <a:r>
              <a:rPr lang="en-GB" sz="16600" dirty="0" smtClean="0">
                <a:ln w="38100">
                  <a:solidFill>
                    <a:schemeClr val="tx1"/>
                  </a:solidFill>
                </a:ln>
                <a:solidFill>
                  <a:schemeClr val="accent6">
                    <a:lumMod val="40000"/>
                    <a:lumOff val="60000"/>
                  </a:schemeClr>
                </a:solidFill>
                <a:latin typeface="Bauhaus 93" panose="04030905020B02020C02" pitchFamily="82" charset="0"/>
              </a:rPr>
              <a:t>F</a:t>
            </a:r>
            <a:r>
              <a:rPr lang="en-GB" sz="16600" dirty="0" smtClean="0">
                <a:ln w="38100">
                  <a:solidFill>
                    <a:schemeClr val="tx1"/>
                  </a:solidFill>
                </a:ln>
                <a:solidFill>
                  <a:schemeClr val="accent2">
                    <a:lumMod val="40000"/>
                    <a:lumOff val="60000"/>
                  </a:schemeClr>
                </a:solidFill>
                <a:latin typeface="Bauhaus 93" panose="04030905020B02020C02" pitchFamily="82" charset="0"/>
              </a:rPr>
              <a:t>o</a:t>
            </a:r>
            <a:r>
              <a:rPr lang="en-GB" sz="16600" dirty="0" smtClean="0">
                <a:ln w="38100">
                  <a:solidFill>
                    <a:schemeClr val="tx1"/>
                  </a:solidFill>
                </a:ln>
                <a:solidFill>
                  <a:srgbClr val="FFC000"/>
                </a:solidFill>
                <a:latin typeface="Bauhaus 93" panose="04030905020B02020C02" pitchFamily="82" charset="0"/>
              </a:rPr>
              <a:t>r</a:t>
            </a:r>
            <a:r>
              <a:rPr lang="en-GB" sz="16600" dirty="0" smtClean="0">
                <a:ln w="38100">
                  <a:solidFill>
                    <a:schemeClr val="tx1"/>
                  </a:solidFill>
                </a:ln>
                <a:solidFill>
                  <a:schemeClr val="accent6">
                    <a:lumMod val="60000"/>
                    <a:lumOff val="40000"/>
                  </a:schemeClr>
                </a:solidFill>
                <a:latin typeface="Bauhaus 93" panose="04030905020B02020C02" pitchFamily="82" charset="0"/>
              </a:rPr>
              <a:t> </a:t>
            </a:r>
            <a:r>
              <a:rPr lang="en-GB" sz="16600" dirty="0" smtClean="0">
                <a:ln w="38100">
                  <a:solidFill>
                    <a:schemeClr val="tx1"/>
                  </a:solidFill>
                </a:ln>
                <a:solidFill>
                  <a:srgbClr val="FF99FF"/>
                </a:solidFill>
                <a:latin typeface="Bauhaus 93" panose="04030905020B02020C02" pitchFamily="82" charset="0"/>
              </a:rPr>
              <a:t>L</a:t>
            </a:r>
            <a:r>
              <a:rPr lang="en-GB" sz="16600" dirty="0" smtClean="0">
                <a:ln w="38100">
                  <a:solidFill>
                    <a:schemeClr val="tx1"/>
                  </a:solidFill>
                </a:ln>
                <a:solidFill>
                  <a:schemeClr val="accent3">
                    <a:lumMod val="20000"/>
                    <a:lumOff val="80000"/>
                  </a:schemeClr>
                </a:solidFill>
                <a:latin typeface="Bauhaus 93" panose="04030905020B02020C02" pitchFamily="82" charset="0"/>
              </a:rPr>
              <a:t>i</a:t>
            </a:r>
            <a:r>
              <a:rPr lang="en-GB" sz="16600" dirty="0" smtClean="0">
                <a:ln w="38100">
                  <a:solidFill>
                    <a:schemeClr val="tx1"/>
                  </a:solidFill>
                </a:ln>
                <a:solidFill>
                  <a:srgbClr val="00B0F0"/>
                </a:solidFill>
                <a:latin typeface="Bauhaus 93" panose="04030905020B02020C02" pitchFamily="82" charset="0"/>
              </a:rPr>
              <a:t>s</a:t>
            </a:r>
            <a:r>
              <a:rPr lang="en-GB" sz="16600" dirty="0" smtClean="0">
                <a:ln w="38100">
                  <a:solidFill>
                    <a:schemeClr val="tx1"/>
                  </a:solidFill>
                </a:ln>
                <a:solidFill>
                  <a:srgbClr val="CCFFFF"/>
                </a:solidFill>
                <a:latin typeface="Bauhaus 93" panose="04030905020B02020C02" pitchFamily="82" charset="0"/>
              </a:rPr>
              <a:t>t</a:t>
            </a:r>
            <a:r>
              <a:rPr lang="en-GB" sz="16600" dirty="0" smtClean="0">
                <a:ln w="38100">
                  <a:solidFill>
                    <a:schemeClr val="tx1"/>
                  </a:solidFill>
                </a:ln>
                <a:solidFill>
                  <a:schemeClr val="tx2">
                    <a:lumMod val="40000"/>
                    <a:lumOff val="60000"/>
                  </a:schemeClr>
                </a:solidFill>
                <a:latin typeface="Bauhaus 93" panose="04030905020B02020C02" pitchFamily="82" charset="0"/>
              </a:rPr>
              <a:t>e</a:t>
            </a:r>
            <a:r>
              <a:rPr lang="en-GB" sz="16600" dirty="0" smtClean="0">
                <a:ln w="38100">
                  <a:solidFill>
                    <a:schemeClr val="tx1"/>
                  </a:solidFill>
                </a:ln>
                <a:solidFill>
                  <a:schemeClr val="accent4">
                    <a:lumMod val="40000"/>
                    <a:lumOff val="60000"/>
                  </a:schemeClr>
                </a:solidFill>
                <a:latin typeface="Bauhaus 93" panose="04030905020B02020C02" pitchFamily="82" charset="0"/>
              </a:rPr>
              <a:t>n</a:t>
            </a:r>
            <a:r>
              <a:rPr lang="en-GB" sz="16600" dirty="0" smtClean="0">
                <a:ln w="38100">
                  <a:solidFill>
                    <a:schemeClr val="tx1"/>
                  </a:solidFill>
                </a:ln>
                <a:solidFill>
                  <a:schemeClr val="accent1">
                    <a:lumMod val="75000"/>
                  </a:schemeClr>
                </a:solidFill>
                <a:latin typeface="Bauhaus 93" panose="04030905020B02020C02" pitchFamily="82" charset="0"/>
              </a:rPr>
              <a:t>i</a:t>
            </a:r>
            <a:r>
              <a:rPr lang="en-GB" sz="16600" dirty="0" smtClean="0">
                <a:ln w="38100">
                  <a:solidFill>
                    <a:schemeClr val="tx1"/>
                  </a:solidFill>
                </a:ln>
                <a:solidFill>
                  <a:srgbClr val="FF99FF"/>
                </a:solidFill>
                <a:latin typeface="Bauhaus 93" panose="04030905020B02020C02" pitchFamily="82" charset="0"/>
              </a:rPr>
              <a:t>n</a:t>
            </a:r>
            <a:r>
              <a:rPr lang="en-GB" sz="16600" dirty="0" smtClean="0">
                <a:ln w="38100">
                  <a:solidFill>
                    <a:schemeClr val="tx1"/>
                  </a:solidFill>
                </a:ln>
                <a:solidFill>
                  <a:srgbClr val="00B050"/>
                </a:solidFill>
                <a:latin typeface="Bauhaus 93" panose="04030905020B02020C02" pitchFamily="82" charset="0"/>
              </a:rPr>
              <a:t>g</a:t>
            </a:r>
            <a:endParaRPr lang="en-GB" sz="16600" dirty="0">
              <a:ln w="38100">
                <a:solidFill>
                  <a:schemeClr val="tx1"/>
                </a:solidFill>
              </a:ln>
              <a:solidFill>
                <a:srgbClr val="00B050"/>
              </a:solidFill>
              <a:latin typeface="Bauhaus 93" panose="04030905020B02020C02" pitchFamily="82" charset="0"/>
            </a:endParaRPr>
          </a:p>
        </p:txBody>
      </p:sp>
    </p:spTree>
    <p:extLst>
      <p:ext uri="{BB962C8B-B14F-4D97-AF65-F5344CB8AC3E}">
        <p14:creationId xmlns:p14="http://schemas.microsoft.com/office/powerpoint/2010/main" val="4102180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0736" y="0"/>
            <a:ext cx="3410527" cy="807893"/>
          </a:xfrm>
        </p:spPr>
        <p:txBody>
          <a:bodyPr/>
          <a:lstStyle/>
          <a:p>
            <a:r>
              <a:rPr lang="en-GB" u="sng" dirty="0" smtClean="0"/>
              <a:t>Reference List</a:t>
            </a:r>
            <a:endParaRPr lang="en-GB" u="sng" dirty="0"/>
          </a:p>
        </p:txBody>
      </p:sp>
      <p:sp>
        <p:nvSpPr>
          <p:cNvPr id="3" name="Content Placeholder 2"/>
          <p:cNvSpPr>
            <a:spLocks noGrp="1"/>
          </p:cNvSpPr>
          <p:nvPr>
            <p:ph idx="1"/>
          </p:nvPr>
        </p:nvSpPr>
        <p:spPr>
          <a:xfrm>
            <a:off x="215899" y="724766"/>
            <a:ext cx="11680537" cy="5860761"/>
          </a:xfrm>
        </p:spPr>
        <p:txBody>
          <a:bodyPr>
            <a:normAutofit fontScale="47500" lnSpcReduction="20000"/>
          </a:bodyPr>
          <a:lstStyle/>
          <a:p>
            <a:pPr lvl="0"/>
            <a:r>
              <a:rPr lang="en-GB" sz="2900" dirty="0"/>
              <a:t>C.L.D Standards Council Scotland, (2019) </a:t>
            </a:r>
            <a:r>
              <a:rPr lang="en-GB" sz="2900" i="1" dirty="0"/>
              <a:t>Youth Work National Occupational Standards</a:t>
            </a:r>
            <a:r>
              <a:rPr lang="en-GB" sz="2900" dirty="0"/>
              <a:t>. London: CLD Standards Council Scotland</a:t>
            </a:r>
          </a:p>
          <a:p>
            <a:pPr lvl="0"/>
            <a:r>
              <a:rPr lang="en-GB" sz="2900" dirty="0"/>
              <a:t>CWVYS</a:t>
            </a:r>
          </a:p>
          <a:p>
            <a:pPr lvl="0"/>
            <a:r>
              <a:rPr lang="en-GB" sz="2900" dirty="0"/>
              <a:t>CWVYS, (2018). </a:t>
            </a:r>
            <a:r>
              <a:rPr lang="en-GB" sz="2900" i="1" dirty="0"/>
              <a:t>Youth Work in Wales: Principles and Purposes</a:t>
            </a:r>
            <a:r>
              <a:rPr lang="en-GB" sz="2900" dirty="0"/>
              <a:t>. Wales: Youth Work in Wales Group.</a:t>
            </a:r>
          </a:p>
          <a:p>
            <a:pPr lvl="0"/>
            <a:r>
              <a:rPr lang="en-GB" sz="2900" dirty="0"/>
              <a:t>Davis, A. (2015). Elmbridge Youth Service – Have your Say. Available at: </a:t>
            </a:r>
            <a:r>
              <a:rPr lang="en-GB" sz="2900" u="sng" dirty="0">
                <a:hlinkClick r:id="rId2"/>
              </a:rPr>
              <a:t>https://elmbridgelibdems.org.uk/elmbridge-youth-service-have-your-say/</a:t>
            </a:r>
            <a:r>
              <a:rPr lang="en-GB" sz="2900" dirty="0"/>
              <a:t> Last Accessed 21/02/2022</a:t>
            </a:r>
          </a:p>
          <a:p>
            <a:pPr lvl="0"/>
            <a:r>
              <a:rPr lang="en-GB" sz="2900" dirty="0" err="1"/>
              <a:t>Derbyshirre</a:t>
            </a:r>
            <a:r>
              <a:rPr lang="en-GB" sz="2900" dirty="0"/>
              <a:t> </a:t>
            </a:r>
            <a:r>
              <a:rPr lang="en-GB" sz="2900" dirty="0" err="1"/>
              <a:t>Healhcare</a:t>
            </a:r>
            <a:r>
              <a:rPr lang="en-GB" sz="2900" dirty="0"/>
              <a:t>. (2022). 5 Ways to Wellbeing. NHS Foundation Trust. Available at: </a:t>
            </a:r>
            <a:r>
              <a:rPr lang="en-GB" sz="2900" u="sng" dirty="0">
                <a:hlinkClick r:id="rId3"/>
              </a:rPr>
              <a:t>https://www.derbyshirehealthcareft.nhs.uk/getting-help/recovery-wellbeing-centre/5-ways-wellbeing Last accessed 21/02/2022</a:t>
            </a:r>
            <a:endParaRPr lang="en-GB" sz="2900" dirty="0"/>
          </a:p>
          <a:p>
            <a:pPr lvl="0"/>
            <a:r>
              <a:rPr lang="en-GB" sz="2900" dirty="0" err="1"/>
              <a:t>Eurofound</a:t>
            </a:r>
            <a:r>
              <a:rPr lang="en-GB" sz="2900" dirty="0"/>
              <a:t> (2012), NEETs – Young people not in employment, education or training: Characteristics, costs and policy responses in Europe, Publications Office of the European Union, Luxembourg</a:t>
            </a:r>
          </a:p>
          <a:p>
            <a:pPr lvl="0"/>
            <a:r>
              <a:rPr lang="en-GB" sz="2900" dirty="0"/>
              <a:t>Hara, M. (2022). Signs of poor mental health. Bupa.co.uk Available at: </a:t>
            </a:r>
            <a:r>
              <a:rPr lang="en-GB" sz="2900" u="sng" dirty="0">
                <a:hlinkClick r:id="rId4"/>
              </a:rPr>
              <a:t>https://www.bupa.co.uk/health-information/workplace-mental-health/signs-poor-mh</a:t>
            </a:r>
            <a:r>
              <a:rPr lang="en-GB" sz="2900" dirty="0"/>
              <a:t> Last accessed 21/02/2022 </a:t>
            </a:r>
          </a:p>
          <a:p>
            <a:pPr lvl="0"/>
            <a:r>
              <a:rPr lang="en-GB" sz="2900" dirty="0"/>
              <a:t>Holliday, M. (2019). The Deep Why. </a:t>
            </a:r>
            <a:r>
              <a:rPr lang="en-GB" sz="2900" dirty="0" err="1"/>
              <a:t>Avaialbale</a:t>
            </a:r>
            <a:r>
              <a:rPr lang="en-GB" sz="2900" dirty="0"/>
              <a:t> at: </a:t>
            </a:r>
            <a:r>
              <a:rPr lang="en-GB" sz="2900" u="sng" dirty="0">
                <a:hlinkClick r:id="rId5"/>
              </a:rPr>
              <a:t>https://michelleholliday.medium.com/the-deep-why-48d106873064</a:t>
            </a:r>
            <a:r>
              <a:rPr lang="en-GB" sz="2900" dirty="0"/>
              <a:t>. Last Accessed 21/02/2022</a:t>
            </a:r>
          </a:p>
          <a:p>
            <a:pPr lvl="0"/>
            <a:r>
              <a:rPr lang="en-GB" sz="2900" dirty="0" err="1"/>
              <a:t>KidsHelpLine</a:t>
            </a:r>
            <a:r>
              <a:rPr lang="en-GB" sz="2900" dirty="0"/>
              <a:t>. (2019). Empowering Young People to Ask For Help. Kids Helpline 2022. Available at: </a:t>
            </a:r>
            <a:r>
              <a:rPr lang="en-GB" sz="2900" u="sng" dirty="0">
                <a:hlinkClick r:id="rId6"/>
              </a:rPr>
              <a:t>https://kidshelpline.com.au/parents/issues/empowering-young-people-ask-help</a:t>
            </a:r>
            <a:r>
              <a:rPr lang="en-GB" sz="2900" dirty="0"/>
              <a:t> Last Accessed 21/02/2022</a:t>
            </a:r>
          </a:p>
          <a:p>
            <a:pPr lvl="0"/>
            <a:r>
              <a:rPr lang="en-GB" sz="2900" dirty="0"/>
              <a:t>Legal500.com. (2022). Good wellbeing starts with good leadership. Available at: </a:t>
            </a:r>
            <a:r>
              <a:rPr lang="en-GB" sz="2900" u="sng" dirty="0">
                <a:hlinkClick r:id="rId7"/>
              </a:rPr>
              <a:t>https://www.legal500.com/fivehundred-magazine/leadership/good-wellbeing-starts-with-good-leadership/</a:t>
            </a:r>
            <a:r>
              <a:rPr lang="en-GB" sz="2900" dirty="0"/>
              <a:t> Last accessed 21/02/2022</a:t>
            </a:r>
          </a:p>
          <a:p>
            <a:pPr lvl="0"/>
            <a:r>
              <a:rPr lang="en-GB" sz="2900" dirty="0" err="1"/>
              <a:t>Noakes</a:t>
            </a:r>
            <a:r>
              <a:rPr lang="en-GB" sz="2900" dirty="0"/>
              <a:t>, M. (2017). The Little Book of Self-care. </a:t>
            </a:r>
            <a:r>
              <a:rPr lang="en-GB" sz="2900" dirty="0" err="1"/>
              <a:t>Ebury</a:t>
            </a:r>
            <a:r>
              <a:rPr lang="en-GB" sz="2900" dirty="0"/>
              <a:t> Press: London. </a:t>
            </a:r>
          </a:p>
          <a:p>
            <a:pPr lvl="0"/>
            <a:r>
              <a:rPr lang="en-GB" sz="2900" dirty="0"/>
              <a:t>North Shore Surgery. (2022). Mental Health Advice. Available at: </a:t>
            </a:r>
            <a:r>
              <a:rPr lang="en-GB" sz="2900" u="sng" dirty="0">
                <a:hlinkClick r:id="rId8"/>
              </a:rPr>
              <a:t>http://northshoresurgery.org.uk/self-help-guides/</a:t>
            </a:r>
            <a:r>
              <a:rPr lang="en-GB" sz="2900" dirty="0"/>
              <a:t> Last accessed </a:t>
            </a:r>
            <a:r>
              <a:rPr lang="en-GB" sz="2900" dirty="0" smtClean="0"/>
              <a:t>21/02/2022</a:t>
            </a:r>
          </a:p>
          <a:p>
            <a:r>
              <a:rPr lang="en-GB" sz="2900" dirty="0"/>
              <a:t>Ord, j. (2016). Youth Work Process, Project and Practice: Creating and authentic curriculum in work with young people. 2</a:t>
            </a:r>
            <a:r>
              <a:rPr lang="en-GB" sz="2900" baseline="30000" dirty="0"/>
              <a:t>nd</a:t>
            </a:r>
            <a:r>
              <a:rPr lang="en-GB" sz="2900" dirty="0"/>
              <a:t> ed. Routledge Publishing: London</a:t>
            </a:r>
            <a:r>
              <a:rPr lang="en-GB" sz="2900" dirty="0" smtClean="0"/>
              <a:t>.</a:t>
            </a:r>
            <a:endParaRPr lang="en-GB" sz="2900" dirty="0"/>
          </a:p>
          <a:p>
            <a:pPr lvl="0"/>
            <a:r>
              <a:rPr lang="en-GB" sz="2900" dirty="0"/>
              <a:t>Powell, A. (2021). </a:t>
            </a:r>
            <a:r>
              <a:rPr lang="en-GB" sz="2900" i="1" dirty="0"/>
              <a:t>NEET: Young people Not in Education, Employment or Training. </a:t>
            </a:r>
            <a:r>
              <a:rPr lang="en-GB" sz="2900" dirty="0"/>
              <a:t>The House of Commons Research Briefing. </a:t>
            </a:r>
            <a:endParaRPr lang="en-GB" sz="2900" dirty="0" smtClean="0"/>
          </a:p>
          <a:p>
            <a:pPr lvl="0"/>
            <a:r>
              <a:rPr lang="en-GB" sz="2900" dirty="0" err="1"/>
              <a:t>Schlümmer</a:t>
            </a:r>
            <a:r>
              <a:rPr lang="en-GB" sz="2900" dirty="0"/>
              <a:t>, E. (2018). The Road to Smart Youth Work. Council of Europe 2022. Available at: </a:t>
            </a:r>
            <a:r>
              <a:rPr lang="en-GB" sz="2900" u="sng" dirty="0">
                <a:hlinkClick r:id="rId9"/>
              </a:rPr>
              <a:t>https://pjp-eu.coe.int/en/web/coyote-magazine/the-road-to-smart-youth-work. </a:t>
            </a:r>
            <a:r>
              <a:rPr lang="en-GB" sz="2900" dirty="0" err="1"/>
              <a:t>Lat</a:t>
            </a:r>
            <a:r>
              <a:rPr lang="en-GB" sz="2900" dirty="0"/>
              <a:t> Accessed 21/02/2022</a:t>
            </a:r>
          </a:p>
          <a:p>
            <a:pPr lvl="0"/>
            <a:r>
              <a:rPr lang="en-GB" sz="2900" dirty="0"/>
              <a:t>Soundgirls.org. (2022). Self-care: Develop a Routine That Works For You. Available at: </a:t>
            </a:r>
            <a:r>
              <a:rPr lang="en-GB" sz="2900" u="sng" dirty="0">
                <a:hlinkClick r:id="rId10"/>
              </a:rPr>
              <a:t>https://soundgirls.org/self-care-develop-a-routine-that-works-for-you/</a:t>
            </a:r>
            <a:r>
              <a:rPr lang="en-GB" sz="2900" dirty="0"/>
              <a:t> Last accessed </a:t>
            </a:r>
            <a:r>
              <a:rPr lang="en-GB" sz="2900" dirty="0" smtClean="0"/>
              <a:t>21/02/2022</a:t>
            </a:r>
            <a:endParaRPr lang="en-GB" sz="2900" dirty="0"/>
          </a:p>
        </p:txBody>
      </p:sp>
    </p:spTree>
    <p:extLst>
      <p:ext uri="{BB962C8B-B14F-4D97-AF65-F5344CB8AC3E}">
        <p14:creationId xmlns:p14="http://schemas.microsoft.com/office/powerpoint/2010/main" val="1604466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0736" y="0"/>
            <a:ext cx="3410527" cy="807893"/>
          </a:xfrm>
        </p:spPr>
        <p:txBody>
          <a:bodyPr/>
          <a:lstStyle/>
          <a:p>
            <a:r>
              <a:rPr lang="en-GB" u="sng" dirty="0" smtClean="0"/>
              <a:t>Reference List</a:t>
            </a:r>
            <a:endParaRPr lang="en-GB" u="sng" dirty="0"/>
          </a:p>
        </p:txBody>
      </p:sp>
      <p:sp>
        <p:nvSpPr>
          <p:cNvPr id="3" name="Content Placeholder 2"/>
          <p:cNvSpPr>
            <a:spLocks noGrp="1"/>
          </p:cNvSpPr>
          <p:nvPr>
            <p:ph idx="1"/>
          </p:nvPr>
        </p:nvSpPr>
        <p:spPr>
          <a:xfrm>
            <a:off x="203200" y="807893"/>
            <a:ext cx="11760200" cy="5961207"/>
          </a:xfrm>
        </p:spPr>
        <p:txBody>
          <a:bodyPr>
            <a:normAutofit/>
          </a:bodyPr>
          <a:lstStyle/>
          <a:p>
            <a:pPr lvl="0"/>
            <a:r>
              <a:rPr lang="en-GB" sz="1400" dirty="0" smtClean="0"/>
              <a:t>The </a:t>
            </a:r>
            <a:r>
              <a:rPr lang="en-GB" sz="1400" dirty="0"/>
              <a:t>Mental Health Foundation. (2022). Mental health statistics: children and young people. The Mental Health Foundation: Scotland. Available at: </a:t>
            </a:r>
            <a:r>
              <a:rPr lang="en-GB" sz="1400" u="sng" dirty="0">
                <a:hlinkClick r:id="rId2"/>
              </a:rPr>
              <a:t>https://www.mentalhealth.org.uk/statistics/mental-health-statistics-children-and-young-people#:~:text=50%25%20of%20mental%20health%20problems,and%2075%25%20by%20age%2024.&amp;text=10%25%20of%20children%20and%20young,at%20a%20sufficiently%20early%20age</a:t>
            </a:r>
            <a:r>
              <a:rPr lang="en-GB" sz="1400" dirty="0"/>
              <a:t>. Last accessed 21/02/2022</a:t>
            </a:r>
          </a:p>
          <a:p>
            <a:pPr lvl="0"/>
            <a:r>
              <a:rPr lang="en-GB" sz="1400" dirty="0"/>
              <a:t>The Office for National Statistics, (2021). </a:t>
            </a:r>
            <a:r>
              <a:rPr lang="en-GB" sz="1400" i="1" dirty="0"/>
              <a:t>Young people not in education, employment or training (NEET), UK: May 2021. </a:t>
            </a:r>
            <a:r>
              <a:rPr lang="en-GB" sz="1400" dirty="0" err="1"/>
              <a:t>Avaialbale</a:t>
            </a:r>
            <a:r>
              <a:rPr lang="en-GB" sz="1400" dirty="0"/>
              <a:t> at: </a:t>
            </a:r>
            <a:r>
              <a:rPr lang="en-GB" sz="1400" u="sng" dirty="0">
                <a:hlinkClick r:id="rId3"/>
              </a:rPr>
              <a:t>https://www.ons.gov.uk/employmentandlabourmarket/peoplenotinwork/unemployment/bulletins/youngpeoplenotineducationemploymentortrainingneet/may2021 Last accessed 17/02/2022</a:t>
            </a:r>
            <a:endParaRPr lang="en-GB" sz="1400" dirty="0"/>
          </a:p>
          <a:p>
            <a:pPr lvl="0"/>
            <a:r>
              <a:rPr lang="en-GB" sz="1400" dirty="0"/>
              <a:t>Welsh Assembly Government. (2019). Extended Entitlement: Support for 11 to 25 yarer olds in Wales. Youth Policy Team: Cardiff. </a:t>
            </a:r>
          </a:p>
          <a:p>
            <a:pPr lvl="0"/>
            <a:r>
              <a:rPr lang="en-GB" sz="1400" dirty="0"/>
              <a:t>Welsh Government (2019). </a:t>
            </a:r>
            <a:r>
              <a:rPr lang="en-GB" sz="1400" i="1" dirty="0"/>
              <a:t>Youth Work Strategy for Wales. </a:t>
            </a:r>
            <a:r>
              <a:rPr lang="en-GB" sz="1400" dirty="0"/>
              <a:t>Cardiff: Youth Engagement Branch</a:t>
            </a:r>
          </a:p>
          <a:p>
            <a:pPr lvl="0"/>
            <a:r>
              <a:rPr lang="en-GB" sz="1400" dirty="0"/>
              <a:t>Whitehouse, G. (2019). Understanding sigs of poor mental health. Hub-4 Services. Available at: </a:t>
            </a:r>
            <a:r>
              <a:rPr lang="en-GB" sz="1400" u="sng" dirty="0">
                <a:hlinkClick r:id="rId4"/>
              </a:rPr>
              <a:t>https://www.hub-4.co.uk/understanding-signs-of-poor-mental-health/</a:t>
            </a:r>
            <a:r>
              <a:rPr lang="en-GB" sz="1400" dirty="0"/>
              <a:t> Last accessed 21/02/2022</a:t>
            </a:r>
          </a:p>
          <a:p>
            <a:endParaRPr lang="en-GB" dirty="0"/>
          </a:p>
          <a:p>
            <a:endParaRPr lang="en-GB" sz="1200" dirty="0" smtClean="0">
              <a:latin typeface="Arial" panose="020B0604020202020204" pitchFamily="34" charset="0"/>
              <a:cs typeface="Arial" panose="020B0604020202020204" pitchFamily="34" charset="0"/>
            </a:endParaRPr>
          </a:p>
          <a:p>
            <a:endParaRPr lang="en-GB" sz="12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50358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9216</TotalTime>
  <Words>1361</Words>
  <Application>Microsoft Office PowerPoint</Application>
  <PresentationFormat>Widescreen</PresentationFormat>
  <Paragraphs>114</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Bauhaus 93</vt:lpstr>
      <vt:lpstr>Calibri</vt:lpstr>
      <vt:lpstr>Calibri Light</vt:lpstr>
      <vt:lpstr>Office Theme</vt:lpstr>
      <vt:lpstr>POVERTY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vt:lpstr>
      <vt:lpstr>Reference List</vt:lpstr>
    </vt:vector>
  </TitlesOfParts>
  <Company>Ceredigion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dc:title>
  <dc:creator>Ashlie Day</dc:creator>
  <cp:lastModifiedBy>Ashlie Day</cp:lastModifiedBy>
  <cp:revision>62</cp:revision>
  <dcterms:created xsi:type="dcterms:W3CDTF">2022-02-03T23:58:12Z</dcterms:created>
  <dcterms:modified xsi:type="dcterms:W3CDTF">2022-03-01T13:59:38Z</dcterms:modified>
</cp:coreProperties>
</file>