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344" r:id="rId2"/>
    <p:sldId id="336" r:id="rId3"/>
    <p:sldId id="297" r:id="rId4"/>
    <p:sldId id="283" r:id="rId5"/>
    <p:sldId id="296" r:id="rId6"/>
    <p:sldId id="284" r:id="rId7"/>
    <p:sldId id="285" r:id="rId8"/>
    <p:sldId id="295" r:id="rId9"/>
    <p:sldId id="286" r:id="rId10"/>
    <p:sldId id="287" r:id="rId11"/>
    <p:sldId id="290" r:id="rId12"/>
    <p:sldId id="291" r:id="rId13"/>
    <p:sldId id="269" r:id="rId14"/>
    <p:sldId id="345" r:id="rId15"/>
    <p:sldId id="271" r:id="rId16"/>
    <p:sldId id="346" r:id="rId17"/>
    <p:sldId id="272" r:id="rId18"/>
    <p:sldId id="347" r:id="rId19"/>
    <p:sldId id="273" r:id="rId20"/>
    <p:sldId id="348" r:id="rId21"/>
    <p:sldId id="340" r:id="rId22"/>
    <p:sldId id="349" r:id="rId23"/>
    <p:sldId id="341" r:id="rId24"/>
    <p:sldId id="353" r:id="rId25"/>
    <p:sldId id="342" r:id="rId26"/>
    <p:sldId id="354" r:id="rId27"/>
    <p:sldId id="343" r:id="rId28"/>
    <p:sldId id="350" r:id="rId29"/>
    <p:sldId id="279" r:id="rId30"/>
    <p:sldId id="351" r:id="rId31"/>
    <p:sldId id="280" r:id="rId32"/>
    <p:sldId id="352" r:id="rId33"/>
    <p:sldId id="338" r:id="rId34"/>
    <p:sldId id="339" r:id="rId35"/>
    <p:sldId id="292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102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F8BBFD-CF7A-437B-A067-7F3704510E1D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B283C6-932D-481A-A7F5-475A7C666D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9414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0461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59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895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015244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998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3204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0149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208007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39091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05BA64-85B1-48D6-8E9D-7D635A7180F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77989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05BA64-85B1-48D6-8E9D-7D635A7180F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16981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4961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9614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022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889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8323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797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086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841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22659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67B17-EEE2-34DF-40A0-58E09B67D6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365298-41B1-8E20-DE58-B8BAD5167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32B76E-0047-6047-76A0-D379E3027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AA6515-82B4-DF8B-3097-66E731CAF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E69BF-C0A9-7142-878F-579E8DFEE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672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0A1F7-6820-C5DD-2A49-0FBDAD190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3B6B3-E7FE-4978-01D9-A254021A9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C69E3-E3EC-FA7D-E6FE-46108800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87C42-70AD-01D9-6B52-AAB891D34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14A78-63C7-7C74-C851-C43CE448B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890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A3ABB-0B77-047E-F84C-7EB7E58B1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8A47C6-211F-7E4B-E78A-F368211967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0E665-A8E5-7FB1-ACA3-C9DF9816D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DB5DC-5DAD-6CBE-C79A-41FEBD38D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2271DF-DEA9-6354-9639-ED2230D18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244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CD0FD-FF91-F14B-227B-302082F7D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1C439-E295-E755-D11E-4EB5393D50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7E2CE1-27A9-97C4-71A2-BABFF1590B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B80227-91C0-126E-5F0D-4B006A505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F8EAF7-143E-DD14-2EC8-4FAA090AF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54DFB-E433-F3D5-1476-398DCC25B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34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ECBD1-4B86-73E9-ADBD-E2CC8216C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89919A-27EC-5CA3-2170-83B1B845B9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D898E-389F-7B59-7E5A-179E2CCAEB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F786F4-F77A-B9EA-82E6-0DE13C7601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7B8A1D-96A5-837B-BE32-739A08054E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BC233D-F6A2-A753-6273-9E10B7460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8C7D7E-7455-AD3A-489A-D481DF162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AB632C-90EA-D905-4416-B89351D5F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448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DABDE-AB10-E4AB-61C7-92F6E7FD0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9798F3-2C1A-E4FB-4367-E1F9D2493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19780-912A-B701-B4A6-47EC4BF7D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00C928-B2B0-F534-1589-0E62D0B21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134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034D9F-8DAB-1919-B6CF-6E7ECA396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7AD0D7-CCC8-A183-AAEF-CB2B762E2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68B692-4F15-4F8C-C790-A0DE34EC33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251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CC53D-A6B3-1E14-1AF4-89D385885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F2523-737B-3A74-00F3-0773E94E4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EBF213-2ACA-61B0-09E1-E4FC84675C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A81B2C-63A7-AE59-8701-8985640CD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00AAA6-9E10-B283-C26D-AEC081047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8DB218-29A6-24D4-D9A2-72135D2B5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069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A49FA-8816-C896-0432-96646E059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898940-AF3D-947A-E724-5AAD6302F0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E624F-4155-906F-62B8-44CD1A9B3C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1CB8C3-9699-9F34-5A25-764DF9E09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B7AB32-CC1A-AB87-2951-27489AF94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0C9018-50CC-9037-2BDB-AC32AAE8A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580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BC8F4-EC28-BE4C-4C5F-8FCB14268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0B7192-8699-6808-7D8B-C25411C8E1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BDC105-136D-A604-5028-067119251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B6953-DBC6-FBA8-17AF-244BB406C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AF569-3B58-EB54-14CE-276D7C5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287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EA2575-7420-4175-D0D8-C9B04B75B7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EF9C0F-E9F1-ADB2-2F79-72788C57BC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D6D4F3-9C85-73BC-1022-85E5ADF8E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D0D409-EE28-7A56-4DF1-EBF41182D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77F57-C473-4451-0BF8-9ABEEB6F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98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819887-F86E-7205-AFF7-FD7F4C577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8256F7-1EC6-C2B5-7213-3EF0CE76E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83891-8514-D5E2-C175-B47CE625F4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1283E0-4B7F-4D52-9F42-6DC77102CDBF}" type="datetimeFigureOut">
              <a:rPr lang="en-US" smtClean="0"/>
              <a:t>8/24/2023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907772-B6A1-B2A9-6F5B-13E59DF9B3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F28CA-CEE2-7372-4A9C-7BE7DEED42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9D4D8-F402-475B-811F-1317E1014F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939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mu.ac.uk/library/referencing-and-study-support/infoskills-workshops/what-infoskills" TargetMode="External"/><Relationship Id="rId3" Type="http://schemas.openxmlformats.org/officeDocument/2006/relationships/hyperlink" Target="https://moodle.uwtsd.ac.uk/mod/page/view.php?id=475599" TargetMode="External"/><Relationship Id="rId7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moodle.uwtsd.ac.uk/mod/page/view.php?id=475602" TargetMode="External"/><Relationship Id="rId5" Type="http://schemas.openxmlformats.org/officeDocument/2006/relationships/hyperlink" Target="https://moodle.uwtsd.ac.uk/mod/page/view.php?id=475601" TargetMode="External"/><Relationship Id="rId4" Type="http://schemas.openxmlformats.org/officeDocument/2006/relationships/hyperlink" Target="https://moodle.uwtsd.ac.uk/mod/page/view.php?id=47560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blogdemjmoreno.blogspot.com/2015/01/este-jueves-un-relato-escritura-creativa.html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gbreedchar.co.uk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gbreedchar.co.uk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%20hanfodion/ailweithio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refworks/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CB6457B-B6F4-10CF-9F3D-240B7B91F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028" y="1188637"/>
            <a:ext cx="3717550" cy="4480726"/>
          </a:xfrm>
        </p:spPr>
        <p:txBody>
          <a:bodyPr>
            <a:normAutofit fontScale="90000"/>
          </a:bodyPr>
          <a:lstStyle/>
          <a:p>
            <a:br>
              <a:rPr lang="en-GB" sz="5100" b="1" dirty="0"/>
            </a:br>
            <a:r>
              <a:rPr lang="cy-GB" sz="4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Dysgu Gydol Oes yn yr Oes Ddigidol</a:t>
            </a:r>
            <a:br>
              <a:rPr lang="cy-GB" sz="4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4900" dirty="0"/>
              <a:t> </a:t>
            </a:r>
            <a:br>
              <a:rPr lang="en-GB" sz="4900" dirty="0"/>
            </a:br>
            <a:r>
              <a:rPr lang="en-GB" sz="49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Lifelong Learning in the Digital Era</a:t>
            </a:r>
            <a:endParaRPr lang="en-US" sz="49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B807F5-F4E6-E555-9123-AB0F3B5277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b="1" dirty="0"/>
              <a:t>             ECIE4009</a:t>
            </a:r>
            <a:endParaRPr lang="en-GB" sz="3200" dirty="0"/>
          </a:p>
          <a:p>
            <a:r>
              <a:rPr lang="cy-GB" sz="3200" dirty="0"/>
              <a:t>Cymryd nodiadau a chyfeirnodi sylfaenol</a:t>
            </a:r>
          </a:p>
          <a:p>
            <a:pPr marL="0" indent="0">
              <a:buNone/>
            </a:pPr>
            <a:r>
              <a:rPr lang="en-GB" sz="3200" dirty="0"/>
              <a:t> Note taking and basic                                    referencing</a:t>
            </a:r>
          </a:p>
          <a:p>
            <a:r>
              <a:rPr lang="en-GB" sz="3200" dirty="0"/>
              <a:t>Heike Griffiths, 2023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15507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5E1A9-1715-1893-B0FF-17431A584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Yn y ddarlith hon</a:t>
            </a:r>
            <a:r>
              <a:rPr lang="en-GB" dirty="0"/>
              <a:t>,          In this lecture, we will:</a:t>
            </a:r>
            <a:br>
              <a:rPr lang="en-GB" dirty="0"/>
            </a:br>
            <a:r>
              <a:rPr lang="cy-GB" dirty="0"/>
              <a:t>byddwn yn</a:t>
            </a:r>
            <a:r>
              <a:rPr lang="en-GB" dirty="0"/>
              <a:t>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9C0A6-323D-D48A-708B-5FDC5848F6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Dysgu am wahanol fathau o ffynonellau
Meddwl am gymryd nodiadau</a:t>
            </a:r>
          </a:p>
          <a:p>
            <a:r>
              <a:rPr lang="cy-GB" dirty="0"/>
              <a:t>Darganfod sut i gadw cofnod o'r ffynonellau
Ymdrin â chyfeirnodi sylfaenol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9B3C91-6857-98D4-7E1F-94EF7F1766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Learn about different types of sources</a:t>
            </a:r>
          </a:p>
          <a:p>
            <a:r>
              <a:rPr lang="en-GB" dirty="0"/>
              <a:t>Think about note taking</a:t>
            </a:r>
          </a:p>
          <a:p>
            <a:r>
              <a:rPr lang="en-GB" dirty="0"/>
              <a:t>Find out how to keep a record of the sources</a:t>
            </a:r>
          </a:p>
          <a:p>
            <a:r>
              <a:rPr lang="en-US" dirty="0"/>
              <a:t>Cover basic referencing</a:t>
            </a:r>
          </a:p>
        </p:txBody>
      </p:sp>
    </p:spTree>
    <p:extLst>
      <p:ext uri="{BB962C8B-B14F-4D97-AF65-F5344CB8AC3E}">
        <p14:creationId xmlns:p14="http://schemas.microsoft.com/office/powerpoint/2010/main" val="2883535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2434E-FB0F-F6FE-1CE1-135AF2DA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Information                   </a:t>
            </a:r>
            <a:r>
              <a:rPr lang="cy-GB" dirty="0">
                <a:solidFill>
                  <a:schemeClr val="accent6">
                    <a:lumMod val="50000"/>
                  </a:schemeClr>
                </a:solidFill>
              </a:rPr>
              <a:t>Gwybodaeth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en-US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EB3CC-07C7-C3FE-0BEB-0DF3E5410D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493342" cy="4351338"/>
          </a:xfrm>
        </p:spPr>
        <p:txBody>
          <a:bodyPr/>
          <a:lstStyle/>
          <a:p>
            <a:r>
              <a:rPr lang="en-GB" dirty="0"/>
              <a:t>From lectures</a:t>
            </a:r>
          </a:p>
          <a:p>
            <a:r>
              <a:rPr lang="en-GB" dirty="0"/>
              <a:t>From your own research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Either way, it is important to record it accurately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B5D19B-5E2F-3B11-CB71-0E28AE09A8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3150" y="1825626"/>
            <a:ext cx="4407346" cy="3331567"/>
          </a:xfrm>
        </p:spPr>
        <p:txBody>
          <a:bodyPr/>
          <a:lstStyle/>
          <a:p>
            <a:r>
              <a:rPr lang="cy-GB" dirty="0">
                <a:solidFill>
                  <a:schemeClr val="accent6">
                    <a:lumMod val="50000"/>
                  </a:schemeClr>
                </a:solidFill>
              </a:rPr>
              <a:t>O ddarlithoedd</a:t>
            </a:r>
          </a:p>
          <a:p>
            <a:r>
              <a:rPr lang="cy-GB" dirty="0">
                <a:solidFill>
                  <a:schemeClr val="accent6">
                    <a:lumMod val="50000"/>
                  </a:schemeClr>
                </a:solidFill>
              </a:rPr>
              <a:t>O'ch ymchwil eich hun</a:t>
            </a:r>
          </a:p>
          <a:p>
            <a:endParaRPr lang="cy-GB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y-GB" dirty="0">
                <a:solidFill>
                  <a:schemeClr val="accent6">
                    <a:lumMod val="50000"/>
                  </a:schemeClr>
                </a:solidFill>
              </a:rPr>
              <a:t>Y naill ffordd neu'r llall, mae'n bwysig ei chofnodi'n gywir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140658B-0170-157B-C96F-F06083C42A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05835"/>
            <a:ext cx="11222" cy="4553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400" dirty="0"/>
              <a:t> 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34DFF99B-5D49-2F88-DA9F-13EBEBFE57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05835"/>
            <a:ext cx="11222" cy="4553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400" dirty="0"/>
              <a:t> </a:t>
            </a:r>
            <a:endParaRPr lang="cy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8768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 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cymryd nodiadau?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Why take notes?</a:t>
            </a:r>
            <a:endParaRPr lang="en-GB" altLang="en-US" dirty="0">
              <a:solidFill>
                <a:schemeClr val="accent6">
                  <a:lumMod val="50000"/>
                </a:schemeClr>
              </a:solidFill>
              <a:latin typeface="Lucida Sans" panose="020B0602040502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Dull defnyddiol o gadw cofnod o ddarlithoedd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Eich helpu chi i gofio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gyda’ch dealltwriaeth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Helpu gyda’ch aseiniadau</a:t>
            </a:r>
          </a:p>
          <a:p>
            <a:endParaRPr lang="cy-GB" altLang="en-US" dirty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Useful</a:t>
            </a:r>
            <a:r>
              <a:rPr lang="cy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way</a:t>
            </a:r>
            <a:r>
              <a:rPr lang="cy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keep</a:t>
            </a:r>
            <a:r>
              <a:rPr lang="cy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record of </a:t>
            </a: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lectures</a:t>
            </a:r>
            <a:endParaRPr lang="cy-GB" altLang="cy-GB" kern="0" dirty="0">
              <a:solidFill>
                <a:schemeClr val="accent6">
                  <a:lumMod val="50000"/>
                </a:schemeClr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you</a:t>
            </a:r>
            <a:r>
              <a:rPr lang="cy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remember</a:t>
            </a:r>
            <a:r>
              <a:rPr lang="cy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understanding</a:t>
            </a:r>
            <a:endParaRPr lang="cy-GB" altLang="cy-GB" kern="0" dirty="0">
              <a:solidFill>
                <a:schemeClr val="accent6">
                  <a:lumMod val="50000"/>
                </a:schemeClr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endParaRPr lang="cy-GB" altLang="cy-GB" kern="0" dirty="0">
              <a:solidFill>
                <a:schemeClr val="accent6">
                  <a:lumMod val="50000"/>
                </a:schemeClr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assignments</a:t>
            </a:r>
            <a:endParaRPr lang="cy-GB" altLang="cy-GB" kern="0" dirty="0">
              <a:solidFill>
                <a:schemeClr val="accent6">
                  <a:lumMod val="50000"/>
                </a:schemeClr>
              </a:solidFill>
              <a:latin typeface="Lucida Sans" pitchFamily="34" charset="0"/>
              <a:ea typeface="ＭＳ Ｐゴシック" charset="-128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35164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8C6CF-E0EB-D0FB-2645-2673FF9DF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Sgiliau Gwybodaeth       </a:t>
            </a:r>
            <a:r>
              <a:rPr lang="en-GB" dirty="0" err="1"/>
              <a:t>InfoSkills</a:t>
            </a:r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FC34552-C852-25AC-08A8-2BAA793DAC4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70636476"/>
              </p:ext>
            </p:extLst>
          </p:nvPr>
        </p:nvGraphicFramePr>
        <p:xfrm>
          <a:off x="838200" y="1825625"/>
          <a:ext cx="9337291" cy="2660111"/>
        </p:xfrm>
        <a:graphic>
          <a:graphicData uri="http://schemas.openxmlformats.org/drawingml/2006/table">
            <a:tbl>
              <a:tblPr/>
              <a:tblGrid>
                <a:gridCol w="4984186">
                  <a:extLst>
                    <a:ext uri="{9D8B030D-6E8A-4147-A177-3AD203B41FA5}">
                      <a16:colId xmlns:a16="http://schemas.microsoft.com/office/drawing/2014/main" val="891294925"/>
                    </a:ext>
                  </a:extLst>
                </a:gridCol>
                <a:gridCol w="1451035">
                  <a:extLst>
                    <a:ext uri="{9D8B030D-6E8A-4147-A177-3AD203B41FA5}">
                      <a16:colId xmlns:a16="http://schemas.microsoft.com/office/drawing/2014/main" val="3920263603"/>
                    </a:ext>
                  </a:extLst>
                </a:gridCol>
                <a:gridCol w="1451035">
                  <a:extLst>
                    <a:ext uri="{9D8B030D-6E8A-4147-A177-3AD203B41FA5}">
                      <a16:colId xmlns:a16="http://schemas.microsoft.com/office/drawing/2014/main" val="2553732680"/>
                    </a:ext>
                  </a:extLst>
                </a:gridCol>
                <a:gridCol w="1451035">
                  <a:extLst>
                    <a:ext uri="{9D8B030D-6E8A-4147-A177-3AD203B41FA5}">
                      <a16:colId xmlns:a16="http://schemas.microsoft.com/office/drawing/2014/main" val="2643547317"/>
                    </a:ext>
                  </a:extLst>
                </a:gridCol>
              </a:tblGrid>
              <a:tr h="2660111">
                <a:tc>
                  <a:txBody>
                    <a:bodyPr/>
                    <a:lstStyle/>
                    <a:p>
                      <a:r>
                        <a:rPr lang="cy-GB" sz="2800" noProof="0" dirty="0"/>
                        <a:t>Uned 1: </a:t>
                      </a:r>
                      <a:r>
                        <a:rPr lang="cy-GB" sz="2800" noProof="0" dirty="0">
                          <a:solidFill>
                            <a:srgbClr val="0F6FC5"/>
                          </a:solidFill>
                          <a:hlinkClick r:id="rId3" tooltip="Identifying information"/>
                        </a:rPr>
                        <a:t>Nodi Gwybodaeth</a:t>
                      </a:r>
                      <a:endParaRPr lang="cy-GB" sz="2800" noProof="0" dirty="0"/>
                    </a:p>
                    <a:p>
                      <a:r>
                        <a:rPr lang="cy-GB" sz="2800" noProof="0" dirty="0"/>
                        <a:t>Uned 2: </a:t>
                      </a:r>
                      <a:r>
                        <a:rPr lang="cy-GB" sz="2800" noProof="0" dirty="0">
                          <a:solidFill>
                            <a:srgbClr val="0F6FC5"/>
                          </a:solidFill>
                          <a:hlinkClick r:id="rId4" tooltip="Searching for information"/>
                        </a:rPr>
                        <a:t>Chwilio am wybodaeth</a:t>
                      </a:r>
                      <a:endParaRPr lang="cy-GB" sz="2800" noProof="0" dirty="0"/>
                    </a:p>
                    <a:p>
                      <a:r>
                        <a:rPr lang="cy-GB" sz="2800" noProof="0" dirty="0"/>
                        <a:t>Uned 3: </a:t>
                      </a:r>
                      <a:r>
                        <a:rPr lang="cy-GB" sz="2800" noProof="0" dirty="0">
                          <a:solidFill>
                            <a:srgbClr val="0F6FC5"/>
                          </a:solidFill>
                          <a:hlinkClick r:id="rId5" tooltip="Advanced Searching"/>
                        </a:rPr>
                        <a:t>Chwilio Uwch </a:t>
                      </a:r>
                      <a:r>
                        <a:rPr lang="cy-GB" sz="2800" noProof="0" dirty="0"/>
                        <a:t> </a:t>
                      </a:r>
                    </a:p>
                    <a:p>
                      <a:r>
                        <a:rPr lang="cy-GB" sz="2800" noProof="0" dirty="0"/>
                        <a:t>Uned 4: </a:t>
                      </a:r>
                      <a:r>
                        <a:rPr lang="cy-GB" sz="2800" noProof="0" dirty="0">
                          <a:solidFill>
                            <a:srgbClr val="0F6FC5"/>
                          </a:solidFill>
                          <a:hlinkClick r:id="rId6" tooltip="Evaluating information"/>
                        </a:rPr>
                        <a:t>Gwerthuso Gwybodaeth </a:t>
                      </a:r>
                      <a:r>
                        <a:rPr lang="cy-GB" sz="2800" noProof="0" dirty="0"/>
                        <a:t> </a:t>
                      </a:r>
                    </a:p>
                    <a:p>
                      <a:pPr algn="ctr"/>
                      <a:endParaRPr lang="en-US" sz="900" dirty="0">
                        <a:effectLst/>
                      </a:endParaRPr>
                    </a:p>
                  </a:txBody>
                  <a:tcPr marL="45057" marR="45057" marT="22529" marB="225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dirty="0">
                        <a:effectLst/>
                      </a:endParaRPr>
                    </a:p>
                  </a:txBody>
                  <a:tcPr marL="45057" marR="45057" marT="22529" marB="225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dirty="0">
                        <a:effectLst/>
                      </a:endParaRPr>
                    </a:p>
                  </a:txBody>
                  <a:tcPr marL="45057" marR="45057" marT="22529" marB="225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dirty="0">
                        <a:effectLst/>
                      </a:endParaRPr>
                    </a:p>
                  </a:txBody>
                  <a:tcPr marL="45057" marR="45057" marT="22529" marB="22529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8556042"/>
                  </a:ext>
                </a:extLst>
              </a:tr>
            </a:tbl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CC17FF-D4DE-6975-EC33-830318174FF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Unit 1: </a:t>
            </a:r>
            <a:r>
              <a:rPr lang="en-US" dirty="0">
                <a:solidFill>
                  <a:srgbClr val="0F6FC5"/>
                </a:solidFill>
                <a:hlinkClick r:id="rId3" tooltip="Identifying information"/>
              </a:rPr>
              <a:t>Identifying Information</a:t>
            </a:r>
            <a:r>
              <a:rPr lang="en-US" dirty="0"/>
              <a:t> </a:t>
            </a:r>
          </a:p>
          <a:p>
            <a:r>
              <a:rPr lang="en-US" dirty="0"/>
              <a:t>Unit 2: </a:t>
            </a:r>
            <a:r>
              <a:rPr lang="en-US" dirty="0">
                <a:solidFill>
                  <a:srgbClr val="0F6FC5"/>
                </a:solidFill>
                <a:hlinkClick r:id="rId4" tooltip="Searching for information"/>
              </a:rPr>
              <a:t>Searching for information</a:t>
            </a:r>
            <a:r>
              <a:rPr lang="en-US" dirty="0"/>
              <a:t> </a:t>
            </a:r>
          </a:p>
          <a:p>
            <a:r>
              <a:rPr lang="en-US" dirty="0"/>
              <a:t>Unit 3: </a:t>
            </a:r>
            <a:r>
              <a:rPr lang="en-US" dirty="0">
                <a:solidFill>
                  <a:srgbClr val="0F6FC5"/>
                </a:solidFill>
                <a:hlinkClick r:id="rId5" tooltip="Advanced Searching"/>
              </a:rPr>
              <a:t>Advanced Searching</a:t>
            </a:r>
            <a:r>
              <a:rPr lang="en-US" dirty="0"/>
              <a:t> </a:t>
            </a:r>
          </a:p>
          <a:p>
            <a:r>
              <a:rPr lang="en-US" dirty="0"/>
              <a:t>Unit 4: </a:t>
            </a:r>
            <a:r>
              <a:rPr lang="en-US" dirty="0">
                <a:solidFill>
                  <a:srgbClr val="0F6FC5"/>
                </a:solidFill>
                <a:hlinkClick r:id="rId6" tooltip="Evaluating information"/>
              </a:rPr>
              <a:t>Evaluating Information</a:t>
            </a:r>
            <a:r>
              <a:rPr lang="en-US" dirty="0"/>
              <a:t> 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6" name="Action Button: Document 5" descr="Link to Infoskills website">
            <a:hlinkClick r:id="rId3" highlightClick="1"/>
            <a:extLst>
              <a:ext uri="{FF2B5EF4-FFF2-40B4-BE49-F238E27FC236}">
                <a16:creationId xmlns:a16="http://schemas.microsoft.com/office/drawing/2014/main" id="{608A4C5D-59DA-B235-BE0C-89F9A16D77CB}"/>
              </a:ext>
            </a:extLst>
          </p:cNvPr>
          <p:cNvSpPr/>
          <p:nvPr/>
        </p:nvSpPr>
        <p:spPr>
          <a:xfrm>
            <a:off x="4024860" y="4333131"/>
            <a:ext cx="2808312" cy="2235410"/>
          </a:xfrm>
          <a:prstGeom prst="actionButtonDocument">
            <a:avLst/>
          </a:prstGeom>
          <a:blipFill>
            <a:blip r:embed="rId7">
              <a:extLst>
                <a:ext uri="{837473B0-CC2E-450A-ABE3-18F120FF3D39}">
                  <a1611:picAttrSrcUrl xmlns:a1611="http://schemas.microsoft.com/office/drawing/2016/11/main" r:id="rId8"/>
                </a:ext>
              </a:extLst>
            </a:blip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1390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2209800" y="333376"/>
            <a:ext cx="7772400" cy="1008063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gymryd nodiadau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How to take notes</a:t>
            </a:r>
            <a:endParaRPr lang="cy-GB" altLang="cy-GB" sz="3600" dirty="0">
              <a:solidFill>
                <a:schemeClr val="accent6">
                  <a:lumMod val="50000"/>
                </a:schemeClr>
              </a:solidFill>
              <a:latin typeface="Lucida Sans" pitchFamily="34" charset="0"/>
            </a:endParaRPr>
          </a:p>
        </p:txBody>
      </p:sp>
      <p:sp>
        <p:nvSpPr>
          <p:cNvPr id="717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692944" y="1628775"/>
            <a:ext cx="4543425" cy="3816350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ddethol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 wybodaeth y mae ei hangen arnaf?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Cliwiau gan y darlithydd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Taflen asesu</a:t>
            </a:r>
          </a:p>
        </p:txBody>
      </p:sp>
      <p:sp>
        <p:nvSpPr>
          <p:cNvPr id="7172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6172200" y="1628776"/>
            <a:ext cx="3810000" cy="4467225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Be selective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What information do I need?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Clues from lecturer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Assessment sheet</a:t>
            </a:r>
            <a:endParaRPr lang="cy-GB" altLang="cy-GB" kern="0" dirty="0">
              <a:solidFill>
                <a:schemeClr val="accent6">
                  <a:lumMod val="50000"/>
                </a:schemeClr>
              </a:solidFill>
              <a:latin typeface="Arial"/>
              <a:ea typeface="ＭＳ Ｐゴシック" charset="-128"/>
            </a:endParaRPr>
          </a:p>
        </p:txBody>
      </p:sp>
      <p:pic>
        <p:nvPicPr>
          <p:cNvPr id="2" name="Picture 1" descr="The word clue and a magnifying glas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3833" y="4022167"/>
            <a:ext cx="2707851" cy="1973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006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 i gymryd nodiadau (2)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How to take notes (2)</a:t>
            </a:r>
            <a:endParaRPr lang="en-GB" altLang="cy-GB" sz="4000" dirty="0">
              <a:solidFill>
                <a:schemeClr val="accent6">
                  <a:lumMod val="50000"/>
                </a:schemeClr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Cadwch nodiadau yn fyr - does dim angen disgrifiadau hir nac esboniadau manwl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cy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gywir ac yn gyson</a:t>
            </a:r>
          </a:p>
          <a:p>
            <a:pPr marL="0" lvl="0" indent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None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Gadwch le i ychwanegu at eich nodiadau ar ôl y ddarlith</a:t>
            </a:r>
          </a:p>
          <a:p>
            <a:pPr marL="0" lvl="0" indent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None/>
              <a:defRPr/>
            </a:pPr>
            <a:endParaRPr lang="cy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drefnus a thaclus</a:t>
            </a:r>
            <a:endParaRPr lang="en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443538" cy="4351338"/>
          </a:xfrm>
        </p:spPr>
        <p:txBody>
          <a:bodyPr>
            <a:normAutofit/>
          </a:bodyPr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Keep notes short- you don’t need long descriptions or explanations </a:t>
            </a:r>
          </a:p>
          <a:p>
            <a:pPr marL="0" lvl="0" indent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None/>
              <a:defRPr/>
            </a:pPr>
            <a:endParaRPr lang="en-GB" sz="2400" kern="0" dirty="0">
              <a:solidFill>
                <a:schemeClr val="accent6">
                  <a:lumMod val="50000"/>
                </a:schemeClr>
              </a:solidFill>
              <a:latin typeface="Lucida Sans" pitchFamily="34" charset="0"/>
              <a:ea typeface="ＭＳ Ｐゴシック" charset="-128"/>
            </a:endParaRP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Be correct and consistent</a:t>
            </a:r>
          </a:p>
          <a:p>
            <a:pPr marL="0" lvl="0" indent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None/>
              <a:defRPr/>
            </a:pPr>
            <a:r>
              <a:rPr lang="en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Leave room to add to your notes after the lecture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endParaRPr lang="en-GB" sz="2400" kern="0" dirty="0">
              <a:solidFill>
                <a:schemeClr val="accent6">
                  <a:lumMod val="50000"/>
                </a:schemeClr>
              </a:solidFill>
              <a:latin typeface="Lucida Sans" pitchFamily="34" charset="0"/>
              <a:ea typeface="ＭＳ Ｐゴシック" charset="-128"/>
            </a:endParaRP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Be tidy and organised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3020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5961" y="559704"/>
            <a:ext cx="5047058" cy="116749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cy-GB" sz="3600" dirty="0">
                <a:solidFill>
                  <a:schemeClr val="accent6">
                    <a:lumMod val="50000"/>
                  </a:schemeClr>
                </a:solidFill>
              </a:rPr>
              <a:t>Gwahanol fathau o nodiadau                 </a:t>
            </a:r>
            <a:r>
              <a:rPr lang="en-GB" sz="3600" dirty="0">
                <a:solidFill>
                  <a:schemeClr val="accent6">
                    <a:lumMod val="50000"/>
                  </a:schemeClr>
                </a:solidFill>
              </a:rPr>
              <a:t>Different types of notes</a:t>
            </a:r>
            <a:endParaRPr lang="en-US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" name="Content Placeholder 6" descr="Several notebooks with writing on them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 rot="21600000">
            <a:off x="2240704" y="439654"/>
            <a:ext cx="3331908" cy="2607218"/>
          </a:xfrm>
          <a:prstGeom prst="rect">
            <a:avLst/>
          </a:prstGeom>
        </p:spPr>
      </p:pic>
      <p:pic>
        <p:nvPicPr>
          <p:cNvPr id="10" name="Content Placeholder 9" descr="A screenshot of a computer showing notes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2133100" y="3663679"/>
            <a:ext cx="3421584" cy="2634619"/>
          </a:xfrm>
          <a:prstGeom prst="rect">
            <a:avLst/>
          </a:prstGeom>
        </p:spPr>
      </p:pic>
      <p:pic>
        <p:nvPicPr>
          <p:cNvPr id="11" name="Picture 10" descr="A diagram of a working visually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5391" y="1694856"/>
            <a:ext cx="4285490" cy="4285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51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Strategaethau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Strategies</a:t>
            </a:r>
            <a:endParaRPr lang="en-GB" altLang="cy-GB" sz="4000" dirty="0">
              <a:solidFill>
                <a:schemeClr val="accent6">
                  <a:lumMod val="5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Geiriau allweddol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Prif syniadau/negeseuon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 geiriau/cymalau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Defnyddio talfyriadau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Cofnodi ffynonellau (cyfeiriadau)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Tanlinellu/</a:t>
            </a:r>
            <a:r>
              <a:rPr lang="cy-GB" altLang="cy-GB" sz="24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uwcholeuo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/ pwyntiau bwled/priflythrennau.....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335338" cy="4351338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Keywords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Main ideas/messages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Write words/phrases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Use abbreviations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Record sources (references)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Underline/highlight/bullet points/capital letters..........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8800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Dylid osgoi....</a:t>
            </a:r>
            <a:b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You should avoid...</a:t>
            </a:r>
            <a:endParaRPr lang="cy-GB" altLang="cy-GB" sz="4000" dirty="0">
              <a:solidFill>
                <a:schemeClr val="accent6">
                  <a:lumMod val="50000"/>
                </a:schemeClr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Copïo darnau mawr o wybodaeth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Ailysgrifennu nodiadau i’w tacluso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Anghofio cyfeirnodi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Copying large pieces of information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Rewriting notes to make them neater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Forgetting to reference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66010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9286" y="5259062"/>
            <a:ext cx="4614311" cy="757130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Autofit/>
          </a:bodyPr>
          <a:lstStyle/>
          <a:p>
            <a:pPr algn="ctr"/>
            <a:r>
              <a:rPr lang="cy-GB" altLang="cy-GB" sz="32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Mewn darlithoedd</a:t>
            </a:r>
            <a:r>
              <a:rPr lang="en-GB" altLang="cy-GB" sz="32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....</a:t>
            </a:r>
            <a:br>
              <a:rPr lang="en-GB" altLang="cy-GB" sz="32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In lectures....</a:t>
            </a:r>
            <a:endParaRPr lang="cy-GB" altLang="cy-GB" sz="3200" dirty="0">
              <a:solidFill>
                <a:schemeClr val="accent6">
                  <a:lumMod val="50000"/>
                </a:schemeClr>
              </a:solidFill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54903" y="640080"/>
            <a:ext cx="4609337" cy="254660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latin typeface="Lucida Sans" pitchFamily="34" charset="0"/>
                <a:ea typeface="ＭＳ Ｐゴシック" charset="-128"/>
              </a:rPr>
              <a:t>Peidiwch ag ysgrifennu popeth!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latin typeface="Lucida Sans" pitchFamily="34" charset="0"/>
                <a:ea typeface="ＭＳ Ｐゴシック" charset="-128"/>
              </a:rPr>
              <a:t>Gwrandewch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latin typeface="Lucida Sans" pitchFamily="34" charset="0"/>
                <a:ea typeface="ＭＳ Ｐゴシック" charset="-128"/>
              </a:rPr>
              <a:t>Defnyddiwch strategaethau cymryd nodiadau</a:t>
            </a:r>
          </a:p>
          <a:p>
            <a:pPr marL="0" indent="0">
              <a:buNone/>
            </a:pPr>
            <a:endParaRPr lang="cy-GB" sz="17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451653" y="3671316"/>
            <a:ext cx="3793048" cy="2546605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Avoid writing everything!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Listen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Use note taking strategies</a:t>
            </a:r>
          </a:p>
        </p:txBody>
      </p:sp>
      <p:pic>
        <p:nvPicPr>
          <p:cNvPr id="8" name="Picture 7" descr="A pencil with icons coming out of it">
            <a:extLst>
              <a:ext uri="{FF2B5EF4-FFF2-40B4-BE49-F238E27FC236}">
                <a16:creationId xmlns:a16="http://schemas.microsoft.com/office/drawing/2014/main" id="{DF8C7862-70A9-2C15-A4F5-CD17CA3C51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51429" y="440806"/>
            <a:ext cx="3623240" cy="357251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BC4460-7FFF-E0A2-B328-2243E42F699D}"/>
              </a:ext>
            </a:extLst>
          </p:cNvPr>
          <p:cNvSpPr txBox="1"/>
          <p:nvPr/>
        </p:nvSpPr>
        <p:spPr>
          <a:xfrm>
            <a:off x="112295" y="4606389"/>
            <a:ext cx="9361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4" tooltip="https://blogdemjmoreno.blogspot.com/2015/01/este-jueves-un-relato-escritura-creativa.html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5" tooltip="https://creativecommons.org/licenses/by-nd/3.0/"/>
              </a:rPr>
              <a:t>CC BY-ND</a:t>
            </a:r>
            <a:r>
              <a:rPr lang="en-US" sz="900" dirty="0"/>
              <a:t> </a:t>
            </a:r>
            <a:r>
              <a:rPr lang="en-US" sz="900" dirty="0" err="1"/>
              <a:t>Mae</a:t>
            </a:r>
            <a:r>
              <a:rPr lang="en-US" sz="900" dirty="0" err="1">
                <a:hlinkClick r:id="rId4" tooltip="https://blogdemjmoreno.blogspot.com/2015/01/este-jueves-un-relato-escritura-creativa.html"/>
              </a:rPr>
              <a:t>’r</a:t>
            </a:r>
            <a:r>
              <a:rPr lang="en-US" sz="900" dirty="0">
                <a:hlinkClick r:id="rId4" tooltip="https://blogdemjmoreno.blogspot.com/2015/01/este-jueves-un-relato-escritura-creativa.html"/>
              </a:rPr>
              <a:t> </a:t>
            </a:r>
            <a:r>
              <a:rPr lang="en-US" sz="900" dirty="0" err="1"/>
              <a:t>Ffotofraff</a:t>
            </a:r>
            <a:r>
              <a:rPr lang="en-US" sz="900" dirty="0"/>
              <a:t> </a:t>
            </a:r>
            <a:r>
              <a:rPr lang="en-US" sz="900" dirty="0" err="1"/>
              <a:t>hwn</a:t>
            </a:r>
            <a:r>
              <a:rPr lang="en-US" sz="900" dirty="0"/>
              <a:t> </a:t>
            </a:r>
            <a:r>
              <a:rPr lang="en-US" sz="900" dirty="0" err="1"/>
              <a:t>gan</a:t>
            </a:r>
            <a:r>
              <a:rPr lang="en-US" sz="900" dirty="0"/>
              <a:t> </a:t>
            </a:r>
            <a:r>
              <a:rPr lang="en-US" sz="900" dirty="0" err="1"/>
              <a:t>Awdur</a:t>
            </a:r>
            <a:r>
              <a:rPr lang="en-US" sz="900" dirty="0"/>
              <a:t> </a:t>
            </a:r>
            <a:r>
              <a:rPr lang="en-US" sz="900" dirty="0" err="1"/>
              <a:t>Anhysbys</a:t>
            </a:r>
            <a:r>
              <a:rPr lang="en-US" sz="900" dirty="0"/>
              <a:t> </a:t>
            </a:r>
            <a:r>
              <a:rPr lang="en-US" sz="900" dirty="0" err="1"/>
              <a:t>wedi’i</a:t>
            </a:r>
            <a:r>
              <a:rPr lang="en-US" sz="900" dirty="0"/>
              <a:t> </a:t>
            </a:r>
            <a:r>
              <a:rPr lang="en-US" sz="900" dirty="0" err="1"/>
              <a:t>drwyddedu</a:t>
            </a:r>
            <a:r>
              <a:rPr lang="en-US" sz="900" dirty="0"/>
              <a:t> dan </a:t>
            </a:r>
            <a:r>
              <a:rPr lang="en-US" sz="900" dirty="0">
                <a:hlinkClick r:id="rId5" tooltip="https://creativecommons.org/licenses/by-nd/3.0/"/>
              </a:rPr>
              <a:t>CC BY-ND</a:t>
            </a:r>
            <a:endParaRPr lang="en-US" sz="900" dirty="0"/>
          </a:p>
          <a:p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486651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 ôl y ddarlith....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After the lecture....</a:t>
            </a:r>
            <a:endParaRPr lang="cy-GB" altLang="cy-GB" dirty="0">
              <a:solidFill>
                <a:schemeClr val="accent6">
                  <a:lumMod val="50000"/>
                </a:schemeClr>
              </a:solidFill>
              <a:latin typeface="Lucida Sans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560319"/>
            <a:ext cx="5181600" cy="3616643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Darllenwch dros eich nodiadau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Ymchwil pellach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Ydy’r nodiadau yn gwneud synnwyr?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 i’r ddarlith nesaf?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72200" y="2609557"/>
            <a:ext cx="5181600" cy="3567406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Read through your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Further research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Do your notes make sense?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chemeClr val="accent6">
                    <a:lumMod val="50000"/>
                  </a:schemeClr>
                </a:solidFill>
                <a:latin typeface="Lucida Sans" pitchFamily="34" charset="0"/>
                <a:ea typeface="ＭＳ Ｐゴシック" charset="-128"/>
              </a:rPr>
              <a:t>Questions for next lecture?</a:t>
            </a:r>
          </a:p>
        </p:txBody>
      </p:sp>
    </p:spTree>
    <p:extLst>
      <p:ext uri="{BB962C8B-B14F-4D97-AF65-F5344CB8AC3E}">
        <p14:creationId xmlns:p14="http://schemas.microsoft.com/office/powerpoint/2010/main" val="20979060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20" y="627196"/>
            <a:ext cx="3876834" cy="1379865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150" dirty="0"/>
              <a:t>CYFEIRNODI
</a:t>
            </a:r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2541219" y="1864233"/>
            <a:ext cx="7040880" cy="4394793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287020" marR="200660" indent="-274955">
              <a:lnSpc>
                <a:spcPts val="2380"/>
              </a:lnSpc>
              <a:spcBef>
                <a:spcPts val="390"/>
              </a:spcBef>
              <a:defRPr/>
            </a:pPr>
            <a:r>
              <a:rPr sz="2200" spc="-245" dirty="0">
                <a:solidFill>
                  <a:srgbClr val="775F54"/>
                </a:solidFill>
                <a:latin typeface="Cambria"/>
                <a:cs typeface="Cambria"/>
              </a:rPr>
              <a:t>⦿</a:t>
            </a:r>
            <a:r>
              <a:rPr sz="2200" spc="-285" dirty="0">
                <a:solidFill>
                  <a:srgbClr val="775F54"/>
                </a:solidFill>
                <a:latin typeface="Cambria"/>
                <a:cs typeface="Cambria"/>
              </a:rPr>
              <a:t> </a:t>
            </a:r>
            <a:r>
              <a:rPr lang="cy-GB" sz="2200" spc="-114" dirty="0">
                <a:solidFill>
                  <a:srgbClr val="585858"/>
                </a:solidFill>
                <a:latin typeface="Trebuchet MS"/>
                <a:cs typeface="Trebuchet MS"/>
              </a:rPr>
              <a:t>Rhaid darparu cyfeiriadau pryd bynnag y byddwch yn defnyddio barn, damcaniaethau neu ddata rhywun arall</a:t>
            </a:r>
            <a:r>
              <a:rPr lang="cy-GB" sz="2200" spc="-330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lang="cy-GB"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2700">
              <a:lnSpc>
                <a:spcPts val="2510"/>
              </a:lnSpc>
              <a:spcBef>
                <a:spcPts val="405"/>
              </a:spcBef>
              <a:defRPr/>
            </a:pPr>
            <a:r>
              <a:rPr lang="cy-GB" sz="2200" spc="-245" dirty="0">
                <a:solidFill>
                  <a:srgbClr val="775F54"/>
                </a:solidFill>
                <a:latin typeface="Cambria"/>
                <a:cs typeface="Cambria"/>
              </a:rPr>
              <a:t>⦿</a:t>
            </a:r>
            <a:r>
              <a:rPr lang="cy-GB" sz="2200" spc="-285" dirty="0">
                <a:solidFill>
                  <a:srgbClr val="775F54"/>
                </a:solidFill>
                <a:latin typeface="Cambria"/>
                <a:cs typeface="Cambria"/>
              </a:rPr>
              <a:t> </a:t>
            </a:r>
            <a:r>
              <a:rPr lang="cy-GB" sz="2200" spc="-105" dirty="0">
                <a:solidFill>
                  <a:srgbClr val="585858"/>
                </a:solidFill>
                <a:latin typeface="Trebuchet MS"/>
                <a:cs typeface="Trebuchet MS"/>
              </a:rPr>
              <a:t>Mae angen i chi gyfeirio gwybodaeth o unrhyw ffynonellau a phob ffynhonnell rydych chi’n eu defnyddio</a:t>
            </a:r>
            <a:r>
              <a:rPr lang="cy-GB" sz="2200" spc="-330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lang="cy-GB"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2700">
              <a:spcBef>
                <a:spcPts val="434"/>
              </a:spcBef>
              <a:defRPr/>
            </a:pPr>
            <a:r>
              <a:rPr lang="cy-GB" sz="2200" spc="-45" dirty="0">
                <a:solidFill>
                  <a:srgbClr val="775F54"/>
                </a:solidFill>
                <a:latin typeface="Cambria"/>
                <a:cs typeface="Cambria"/>
              </a:rPr>
              <a:t>⦿</a:t>
            </a:r>
            <a:r>
              <a:rPr lang="cy-GB" sz="2200" spc="165" dirty="0">
                <a:solidFill>
                  <a:srgbClr val="585858"/>
                </a:solidFill>
                <a:latin typeface="Trebuchet MS"/>
                <a:cs typeface="Trebuchet MS"/>
              </a:rPr>
              <a:t>Mae angen cyfeiriad os ydych yn</a:t>
            </a:r>
            <a:r>
              <a:rPr lang="cy-GB" sz="2200" spc="-135" dirty="0">
                <a:solidFill>
                  <a:srgbClr val="585858"/>
                </a:solidFill>
                <a:latin typeface="Trebuchet MS"/>
                <a:cs typeface="Trebuchet MS"/>
              </a:rPr>
              <a:t>:</a:t>
            </a:r>
            <a:endParaRPr lang="cy-GB"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>
              <a:spcBef>
                <a:spcPts val="30"/>
              </a:spcBef>
              <a:defRPr/>
            </a:pPr>
            <a:endParaRPr lang="cy-GB" sz="3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buClr>
                <a:srgbClr val="775F54"/>
              </a:buClr>
              <a:buSzPct val="95454"/>
              <a:buFont typeface="Wingdings"/>
              <a:buChar char=""/>
              <a:tabLst>
                <a:tab pos="241300" algn="l"/>
              </a:tabLst>
              <a:defRPr/>
            </a:pPr>
            <a:r>
              <a:rPr lang="cy-GB" sz="2200" b="1" spc="-10" dirty="0">
                <a:solidFill>
                  <a:srgbClr val="FF0000"/>
                </a:solidFill>
                <a:latin typeface="Trebuchet MS"/>
                <a:cs typeface="Trebuchet MS"/>
              </a:rPr>
              <a:t>aralleirio</a:t>
            </a:r>
            <a:r>
              <a:rPr lang="cy-GB" sz="2200" b="1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lang="cy-GB" sz="2200" spc="-105" dirty="0">
                <a:solidFill>
                  <a:srgbClr val="585858"/>
                </a:solidFill>
                <a:latin typeface="Trebuchet MS"/>
                <a:cs typeface="Trebuchet MS"/>
              </a:rPr>
              <a:t>(defnyddio syniadau rhywun arall yn eich geiriau eich hun</a:t>
            </a:r>
            <a:r>
              <a:rPr lang="cy-GB" sz="2200" spc="-65" dirty="0">
                <a:solidFill>
                  <a:srgbClr val="585858"/>
                </a:solidFill>
                <a:latin typeface="Trebuchet MS"/>
                <a:cs typeface="Trebuchet MS"/>
              </a:rPr>
              <a:t>)</a:t>
            </a:r>
            <a:endParaRPr lang="cy-GB"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434"/>
              </a:spcBef>
              <a:buClr>
                <a:srgbClr val="775F54"/>
              </a:buClr>
              <a:buSzPct val="95454"/>
              <a:buFont typeface="Wingdings"/>
              <a:buChar char=""/>
              <a:tabLst>
                <a:tab pos="241300" algn="l"/>
              </a:tabLst>
              <a:defRPr/>
            </a:pPr>
            <a:r>
              <a:rPr lang="cy-GB" sz="2200" b="1" spc="30" dirty="0">
                <a:solidFill>
                  <a:srgbClr val="FF0000"/>
                </a:solidFill>
                <a:latin typeface="Trebuchet MS"/>
                <a:cs typeface="Trebuchet MS"/>
              </a:rPr>
              <a:t>crynhoi</a:t>
            </a:r>
            <a:r>
              <a:rPr lang="cy-GB" sz="2200" b="1" spc="-1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lang="cy-GB" sz="2200" spc="-105" dirty="0">
                <a:solidFill>
                  <a:srgbClr val="585858"/>
                </a:solidFill>
                <a:latin typeface="Trebuchet MS"/>
                <a:cs typeface="Trebuchet MS"/>
              </a:rPr>
              <a:t>(defnyddio cofnod byr o syniadau rhywun arall</a:t>
            </a:r>
            <a:r>
              <a:rPr lang="cy-GB" sz="2200" spc="-135" dirty="0">
                <a:solidFill>
                  <a:srgbClr val="585858"/>
                </a:solidFill>
                <a:latin typeface="Trebuchet MS"/>
                <a:cs typeface="Trebuchet MS"/>
              </a:rPr>
              <a:t>)</a:t>
            </a:r>
            <a:endParaRPr lang="cy-GB"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434"/>
              </a:spcBef>
              <a:buClr>
                <a:srgbClr val="775F54"/>
              </a:buClr>
              <a:buSzPct val="95454"/>
              <a:buFont typeface="Wingdings"/>
              <a:buChar char=""/>
              <a:tabLst>
                <a:tab pos="241300" algn="l"/>
              </a:tabLst>
              <a:defRPr/>
            </a:pPr>
            <a:r>
              <a:rPr lang="cy-GB" sz="2200" b="1" spc="-5" dirty="0">
                <a:solidFill>
                  <a:srgbClr val="FF0000"/>
                </a:solidFill>
                <a:latin typeface="Trebuchet MS"/>
                <a:cs typeface="Trebuchet MS"/>
              </a:rPr>
              <a:t>dyfynnu</a:t>
            </a:r>
            <a:r>
              <a:rPr lang="cy-GB" sz="2200" b="1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lang="cy-GB" sz="2200" spc="-105" dirty="0">
                <a:solidFill>
                  <a:srgbClr val="585858"/>
                </a:solidFill>
                <a:latin typeface="Trebuchet MS"/>
                <a:cs typeface="Trebuchet MS"/>
              </a:rPr>
              <a:t>(defnyddio geiriau rhywun arall</a:t>
            </a:r>
            <a:r>
              <a:rPr lang="cy-GB" sz="2200" spc="-65" dirty="0">
                <a:solidFill>
                  <a:srgbClr val="585858"/>
                </a:solidFill>
                <a:latin typeface="Trebuchet MS"/>
                <a:cs typeface="Trebuchet MS"/>
              </a:rPr>
              <a:t>)</a:t>
            </a:r>
            <a:endParaRPr lang="cy-GB"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440"/>
              </a:spcBef>
              <a:buClr>
                <a:srgbClr val="775F54"/>
              </a:buClr>
              <a:buSzPct val="95454"/>
              <a:buFont typeface="Wingdings"/>
              <a:buChar char=""/>
              <a:tabLst>
                <a:tab pos="241300" algn="l"/>
              </a:tabLst>
              <a:defRPr/>
            </a:pPr>
            <a:r>
              <a:rPr lang="cy-GB" sz="2200" b="1" spc="-25" dirty="0">
                <a:solidFill>
                  <a:srgbClr val="FF0000"/>
                </a:solidFill>
                <a:latin typeface="Trebuchet MS"/>
                <a:cs typeface="Trebuchet MS"/>
              </a:rPr>
              <a:t>copïo</a:t>
            </a:r>
            <a:r>
              <a:rPr lang="cy-GB" sz="2200" b="1" spc="-4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lang="cy-GB" sz="2200" spc="-105" dirty="0">
                <a:solidFill>
                  <a:srgbClr val="585858"/>
                </a:solidFill>
                <a:latin typeface="Trebuchet MS"/>
                <a:cs typeface="Trebuchet MS"/>
              </a:rPr>
              <a:t>(defnyddio ffigurau, tablau neu strwythur rhywun arall</a:t>
            </a:r>
            <a:r>
              <a:rPr lang="cy-GB" sz="2200" spc="-95" dirty="0">
                <a:solidFill>
                  <a:srgbClr val="585858"/>
                </a:solidFill>
                <a:latin typeface="Trebuchet MS"/>
                <a:cs typeface="Trebuchet MS"/>
              </a:rPr>
              <a:t>)</a:t>
            </a:r>
            <a:endParaRPr lang="cy-GB" sz="2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20" y="389856"/>
            <a:ext cx="3584575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50" dirty="0"/>
              <a:t>R</a:t>
            </a:r>
            <a:r>
              <a:rPr spc="155" dirty="0"/>
              <a:t>E</a:t>
            </a:r>
            <a:r>
              <a:rPr spc="145" dirty="0"/>
              <a:t>F</a:t>
            </a:r>
            <a:r>
              <a:rPr spc="155" dirty="0"/>
              <a:t>E</a:t>
            </a:r>
            <a:r>
              <a:rPr spc="150" dirty="0"/>
              <a:t>R</a:t>
            </a:r>
            <a:r>
              <a:rPr spc="155" dirty="0"/>
              <a:t>E</a:t>
            </a:r>
            <a:r>
              <a:rPr spc="150" dirty="0"/>
              <a:t>N</a:t>
            </a:r>
            <a:r>
              <a:rPr spc="145" dirty="0"/>
              <a:t>CI</a:t>
            </a:r>
            <a:r>
              <a:rPr spc="150" dirty="0"/>
              <a:t>N</a:t>
            </a:r>
            <a:r>
              <a:rPr dirty="0"/>
              <a:t>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41219" y="1864233"/>
            <a:ext cx="7040880" cy="3700145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287020" marR="200660" indent="-274955">
              <a:lnSpc>
                <a:spcPts val="2380"/>
              </a:lnSpc>
              <a:spcBef>
                <a:spcPts val="390"/>
              </a:spcBef>
              <a:defRPr/>
            </a:pPr>
            <a:r>
              <a:rPr sz="2200" spc="-245" dirty="0">
                <a:solidFill>
                  <a:srgbClr val="775F54"/>
                </a:solidFill>
                <a:latin typeface="Cambria"/>
                <a:cs typeface="Cambria"/>
              </a:rPr>
              <a:t>⦿</a:t>
            </a:r>
            <a:r>
              <a:rPr sz="2200" spc="-285" dirty="0">
                <a:solidFill>
                  <a:srgbClr val="775F54"/>
                </a:solidFill>
                <a:latin typeface="Cambria"/>
                <a:cs typeface="Cambria"/>
              </a:rPr>
              <a:t> </a:t>
            </a:r>
            <a:r>
              <a:rPr sz="2200" spc="-114" dirty="0">
                <a:solidFill>
                  <a:srgbClr val="585858"/>
                </a:solidFill>
                <a:latin typeface="Trebuchet MS"/>
                <a:cs typeface="Trebuchet MS"/>
              </a:rPr>
              <a:t>References</a:t>
            </a:r>
            <a:r>
              <a:rPr sz="22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14" dirty="0">
                <a:solidFill>
                  <a:srgbClr val="585858"/>
                </a:solidFill>
                <a:latin typeface="Trebuchet MS"/>
                <a:cs typeface="Trebuchet MS"/>
              </a:rPr>
              <a:t>must</a:t>
            </a:r>
            <a:r>
              <a:rPr sz="22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40" dirty="0">
                <a:solidFill>
                  <a:srgbClr val="585858"/>
                </a:solidFill>
                <a:latin typeface="Trebuchet MS"/>
                <a:cs typeface="Trebuchet MS"/>
              </a:rPr>
              <a:t>be</a:t>
            </a:r>
            <a:r>
              <a:rPr sz="22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05" dirty="0">
                <a:solidFill>
                  <a:srgbClr val="585858"/>
                </a:solidFill>
                <a:latin typeface="Trebuchet MS"/>
                <a:cs typeface="Trebuchet MS"/>
              </a:rPr>
              <a:t>provided</a:t>
            </a:r>
            <a:r>
              <a:rPr sz="22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14" dirty="0">
                <a:solidFill>
                  <a:srgbClr val="585858"/>
                </a:solidFill>
                <a:latin typeface="Trebuchet MS"/>
                <a:cs typeface="Trebuchet MS"/>
              </a:rPr>
              <a:t>whenever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85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2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00" dirty="0">
                <a:solidFill>
                  <a:srgbClr val="585858"/>
                </a:solidFill>
                <a:latin typeface="Trebuchet MS"/>
                <a:cs typeface="Trebuchet MS"/>
              </a:rPr>
              <a:t>use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75" dirty="0">
                <a:solidFill>
                  <a:srgbClr val="585858"/>
                </a:solidFill>
                <a:latin typeface="Trebuchet MS"/>
                <a:cs typeface="Trebuchet MS"/>
              </a:rPr>
              <a:t>someone </a:t>
            </a:r>
            <a:r>
              <a:rPr sz="2200" spc="-6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85" dirty="0">
                <a:solidFill>
                  <a:srgbClr val="585858"/>
                </a:solidFill>
                <a:latin typeface="Trebuchet MS"/>
                <a:cs typeface="Trebuchet MS"/>
              </a:rPr>
              <a:t>else's</a:t>
            </a:r>
            <a:r>
              <a:rPr sz="2200"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85" dirty="0">
                <a:solidFill>
                  <a:srgbClr val="585858"/>
                </a:solidFill>
                <a:latin typeface="Trebuchet MS"/>
                <a:cs typeface="Trebuchet MS"/>
              </a:rPr>
              <a:t>opi</a:t>
            </a:r>
            <a:r>
              <a:rPr sz="2200" spc="-95" dirty="0">
                <a:solidFill>
                  <a:srgbClr val="585858"/>
                </a:solidFill>
                <a:latin typeface="Trebuchet MS"/>
                <a:cs typeface="Trebuchet MS"/>
              </a:rPr>
              <a:t>n</a:t>
            </a:r>
            <a:r>
              <a:rPr sz="2200" spc="-130" dirty="0">
                <a:solidFill>
                  <a:srgbClr val="585858"/>
                </a:solidFill>
                <a:latin typeface="Trebuchet MS"/>
                <a:cs typeface="Trebuchet MS"/>
              </a:rPr>
              <a:t>ions</a:t>
            </a:r>
            <a:r>
              <a:rPr sz="2200" spc="-105" dirty="0">
                <a:solidFill>
                  <a:srgbClr val="585858"/>
                </a:solidFill>
                <a:latin typeface="Trebuchet MS"/>
                <a:cs typeface="Trebuchet MS"/>
              </a:rPr>
              <a:t>,</a:t>
            </a:r>
            <a:r>
              <a:rPr sz="2200" spc="-2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25" dirty="0">
                <a:solidFill>
                  <a:srgbClr val="585858"/>
                </a:solidFill>
                <a:latin typeface="Trebuchet MS"/>
                <a:cs typeface="Trebuchet MS"/>
              </a:rPr>
              <a:t>th</a:t>
            </a:r>
            <a:r>
              <a:rPr sz="2200" spc="-75" dirty="0">
                <a:solidFill>
                  <a:srgbClr val="585858"/>
                </a:solidFill>
                <a:latin typeface="Trebuchet MS"/>
                <a:cs typeface="Trebuchet MS"/>
              </a:rPr>
              <a:t>eories</a:t>
            </a:r>
            <a:r>
              <a:rPr sz="22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20" dirty="0">
                <a:solidFill>
                  <a:srgbClr val="585858"/>
                </a:solidFill>
                <a:latin typeface="Trebuchet MS"/>
                <a:cs typeface="Trebuchet MS"/>
              </a:rPr>
              <a:t>or</a:t>
            </a:r>
            <a:r>
              <a:rPr sz="22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70" dirty="0">
                <a:solidFill>
                  <a:srgbClr val="585858"/>
                </a:solidFill>
                <a:latin typeface="Trebuchet MS"/>
                <a:cs typeface="Trebuchet MS"/>
              </a:rPr>
              <a:t>dat</a:t>
            </a:r>
            <a:r>
              <a:rPr sz="2200" spc="-190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200" spc="-330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2700">
              <a:lnSpc>
                <a:spcPts val="2510"/>
              </a:lnSpc>
              <a:spcBef>
                <a:spcPts val="405"/>
              </a:spcBef>
              <a:defRPr/>
            </a:pPr>
            <a:r>
              <a:rPr sz="2200" spc="-245" dirty="0">
                <a:solidFill>
                  <a:srgbClr val="775F54"/>
                </a:solidFill>
                <a:latin typeface="Cambria"/>
                <a:cs typeface="Cambria"/>
              </a:rPr>
              <a:t>⦿</a:t>
            </a:r>
            <a:r>
              <a:rPr sz="2200" spc="-285" dirty="0">
                <a:solidFill>
                  <a:srgbClr val="775F54"/>
                </a:solidFill>
                <a:latin typeface="Cambria"/>
                <a:cs typeface="Cambria"/>
              </a:rPr>
              <a:t> </a:t>
            </a:r>
            <a:r>
              <a:rPr sz="2200" spc="-105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2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30" dirty="0">
                <a:solidFill>
                  <a:srgbClr val="585858"/>
                </a:solidFill>
                <a:latin typeface="Trebuchet MS"/>
                <a:cs typeface="Trebuchet MS"/>
              </a:rPr>
              <a:t>need</a:t>
            </a:r>
            <a:r>
              <a:rPr sz="22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2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35" dirty="0">
                <a:solidFill>
                  <a:srgbClr val="585858"/>
                </a:solidFill>
                <a:latin typeface="Trebuchet MS"/>
                <a:cs typeface="Trebuchet MS"/>
              </a:rPr>
              <a:t>reference</a:t>
            </a:r>
            <a:r>
              <a:rPr sz="22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14" dirty="0">
                <a:solidFill>
                  <a:srgbClr val="585858"/>
                </a:solidFill>
                <a:latin typeface="Trebuchet MS"/>
                <a:cs typeface="Trebuchet MS"/>
              </a:rPr>
              <a:t>information</a:t>
            </a:r>
            <a:r>
              <a:rPr sz="2200" spc="-1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05" dirty="0">
                <a:solidFill>
                  <a:srgbClr val="585858"/>
                </a:solidFill>
                <a:latin typeface="Trebuchet MS"/>
                <a:cs typeface="Trebuchet MS"/>
              </a:rPr>
              <a:t>from</a:t>
            </a:r>
            <a:r>
              <a:rPr sz="2200" spc="-2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65" dirty="0">
                <a:solidFill>
                  <a:srgbClr val="585858"/>
                </a:solidFill>
                <a:latin typeface="Trebuchet MS"/>
                <a:cs typeface="Trebuchet MS"/>
              </a:rPr>
              <a:t>any</a:t>
            </a:r>
            <a:r>
              <a:rPr sz="22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45" dirty="0">
                <a:solidFill>
                  <a:srgbClr val="585858"/>
                </a:solidFill>
                <a:latin typeface="Trebuchet MS"/>
                <a:cs typeface="Trebuchet MS"/>
              </a:rPr>
              <a:t>and</a:t>
            </a:r>
            <a:r>
              <a:rPr sz="2200"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85" dirty="0">
                <a:solidFill>
                  <a:srgbClr val="585858"/>
                </a:solidFill>
                <a:latin typeface="Trebuchet MS"/>
                <a:cs typeface="Trebuchet MS"/>
              </a:rPr>
              <a:t>all</a:t>
            </a:r>
            <a:r>
              <a:rPr sz="2200"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75" dirty="0">
                <a:solidFill>
                  <a:srgbClr val="585858"/>
                </a:solidFill>
                <a:latin typeface="Trebuchet MS"/>
                <a:cs typeface="Trebuchet MS"/>
              </a:rPr>
              <a:t>sources</a:t>
            </a:r>
            <a:endParaRPr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87020">
              <a:lnSpc>
                <a:spcPts val="2510"/>
              </a:lnSpc>
              <a:defRPr/>
            </a:pPr>
            <a:r>
              <a:rPr sz="2200" spc="-180" dirty="0">
                <a:solidFill>
                  <a:srgbClr val="585858"/>
                </a:solidFill>
                <a:latin typeface="Trebuchet MS"/>
                <a:cs typeface="Trebuchet MS"/>
              </a:rPr>
              <a:t>y</a:t>
            </a:r>
            <a:r>
              <a:rPr sz="2200" spc="-40" dirty="0">
                <a:solidFill>
                  <a:srgbClr val="585858"/>
                </a:solidFill>
                <a:latin typeface="Trebuchet MS"/>
                <a:cs typeface="Trebuchet MS"/>
              </a:rPr>
              <a:t>ou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00" dirty="0">
                <a:solidFill>
                  <a:srgbClr val="585858"/>
                </a:solidFill>
                <a:latin typeface="Trebuchet MS"/>
                <a:cs typeface="Trebuchet MS"/>
              </a:rPr>
              <a:t>u</a:t>
            </a:r>
            <a:r>
              <a:rPr sz="2200" spc="-85" dirty="0">
                <a:solidFill>
                  <a:srgbClr val="585858"/>
                </a:solidFill>
                <a:latin typeface="Trebuchet MS"/>
                <a:cs typeface="Trebuchet MS"/>
              </a:rPr>
              <a:t>s</a:t>
            </a:r>
            <a:r>
              <a:rPr sz="2200" spc="-7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200" spc="-330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2700">
              <a:spcBef>
                <a:spcPts val="434"/>
              </a:spcBef>
              <a:defRPr/>
            </a:pPr>
            <a:r>
              <a:rPr sz="2200" spc="-45" dirty="0">
                <a:solidFill>
                  <a:srgbClr val="775F54"/>
                </a:solidFill>
                <a:latin typeface="Cambria"/>
                <a:cs typeface="Cambria"/>
              </a:rPr>
              <a:t>⦿</a:t>
            </a:r>
            <a:r>
              <a:rPr sz="2200" spc="165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200" spc="-25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200" spc="-190" dirty="0">
                <a:solidFill>
                  <a:srgbClr val="585858"/>
                </a:solidFill>
                <a:latin typeface="Trebuchet MS"/>
                <a:cs typeface="Trebuchet MS"/>
              </a:rPr>
              <a:t>f</a:t>
            </a:r>
            <a:r>
              <a:rPr sz="2200" spc="-8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200" spc="-114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200" spc="-13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200" spc="-125" dirty="0">
                <a:solidFill>
                  <a:srgbClr val="585858"/>
                </a:solidFill>
                <a:latin typeface="Trebuchet MS"/>
                <a:cs typeface="Trebuchet MS"/>
              </a:rPr>
              <a:t>n</a:t>
            </a:r>
            <a:r>
              <a:rPr sz="2200" spc="-140" dirty="0">
                <a:solidFill>
                  <a:srgbClr val="585858"/>
                </a:solidFill>
                <a:latin typeface="Trebuchet MS"/>
                <a:cs typeface="Trebuchet MS"/>
              </a:rPr>
              <a:t>ce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8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200" spc="-114" dirty="0">
                <a:solidFill>
                  <a:srgbClr val="585858"/>
                </a:solidFill>
                <a:latin typeface="Trebuchet MS"/>
                <a:cs typeface="Trebuchet MS"/>
              </a:rPr>
              <a:t>s</a:t>
            </a:r>
            <a:r>
              <a:rPr sz="22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45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200" spc="-14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200" spc="-135" dirty="0">
                <a:solidFill>
                  <a:srgbClr val="585858"/>
                </a:solidFill>
                <a:latin typeface="Trebuchet MS"/>
                <a:cs typeface="Trebuchet MS"/>
              </a:rPr>
              <a:t>q</a:t>
            </a:r>
            <a:r>
              <a:rPr sz="2200" spc="-85" dirty="0">
                <a:solidFill>
                  <a:srgbClr val="585858"/>
                </a:solidFill>
                <a:latin typeface="Trebuchet MS"/>
                <a:cs typeface="Trebuchet MS"/>
              </a:rPr>
              <a:t>ui</a:t>
            </a:r>
            <a:r>
              <a:rPr sz="2200" spc="-125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200" spc="-130" dirty="0">
                <a:solidFill>
                  <a:srgbClr val="585858"/>
                </a:solidFill>
                <a:latin typeface="Trebuchet MS"/>
                <a:cs typeface="Trebuchet MS"/>
              </a:rPr>
              <a:t>ed</a:t>
            </a:r>
            <a:r>
              <a:rPr sz="22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85" dirty="0">
                <a:solidFill>
                  <a:srgbClr val="585858"/>
                </a:solidFill>
                <a:latin typeface="Trebuchet MS"/>
                <a:cs typeface="Trebuchet MS"/>
              </a:rPr>
              <a:t>i</a:t>
            </a:r>
            <a:r>
              <a:rPr sz="2200" spc="-235" dirty="0">
                <a:solidFill>
                  <a:srgbClr val="585858"/>
                </a:solidFill>
                <a:latin typeface="Trebuchet MS"/>
                <a:cs typeface="Trebuchet MS"/>
              </a:rPr>
              <a:t>f</a:t>
            </a:r>
            <a:r>
              <a:rPr sz="22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80" dirty="0">
                <a:solidFill>
                  <a:srgbClr val="585858"/>
                </a:solidFill>
                <a:latin typeface="Trebuchet MS"/>
                <a:cs typeface="Trebuchet MS"/>
              </a:rPr>
              <a:t>y</a:t>
            </a:r>
            <a:r>
              <a:rPr sz="2200" spc="-135" dirty="0">
                <a:solidFill>
                  <a:srgbClr val="585858"/>
                </a:solidFill>
                <a:latin typeface="Trebuchet MS"/>
                <a:cs typeface="Trebuchet MS"/>
              </a:rPr>
              <a:t>ou:</a:t>
            </a:r>
            <a:endParaRPr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>
              <a:spcBef>
                <a:spcPts val="30"/>
              </a:spcBef>
              <a:defRPr/>
            </a:pPr>
            <a:endParaRPr sz="3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buClr>
                <a:srgbClr val="775F54"/>
              </a:buClr>
              <a:buSzPct val="95454"/>
              <a:buFont typeface="Wingdings"/>
              <a:buChar char=""/>
              <a:tabLst>
                <a:tab pos="241300" algn="l"/>
              </a:tabLst>
              <a:defRPr/>
            </a:pPr>
            <a:r>
              <a:rPr sz="2200" b="1" spc="-10" dirty="0">
                <a:solidFill>
                  <a:srgbClr val="FF0000"/>
                </a:solidFill>
                <a:latin typeface="Trebuchet MS"/>
                <a:cs typeface="Trebuchet MS"/>
              </a:rPr>
              <a:t>paraphrase</a:t>
            </a:r>
            <a:r>
              <a:rPr sz="2200" b="1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200" spc="-105" dirty="0">
                <a:solidFill>
                  <a:srgbClr val="585858"/>
                </a:solidFill>
                <a:latin typeface="Trebuchet MS"/>
                <a:cs typeface="Trebuchet MS"/>
              </a:rPr>
              <a:t>(use</a:t>
            </a:r>
            <a:r>
              <a:rPr sz="22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75" dirty="0">
                <a:solidFill>
                  <a:srgbClr val="585858"/>
                </a:solidFill>
                <a:latin typeface="Trebuchet MS"/>
                <a:cs typeface="Trebuchet MS"/>
              </a:rPr>
              <a:t>someone</a:t>
            </a:r>
            <a:r>
              <a:rPr sz="22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90" dirty="0">
                <a:solidFill>
                  <a:srgbClr val="585858"/>
                </a:solidFill>
                <a:latin typeface="Trebuchet MS"/>
                <a:cs typeface="Trebuchet MS"/>
              </a:rPr>
              <a:t>else's</a:t>
            </a:r>
            <a:r>
              <a:rPr sz="22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40" dirty="0">
                <a:solidFill>
                  <a:srgbClr val="585858"/>
                </a:solidFill>
                <a:latin typeface="Trebuchet MS"/>
                <a:cs typeface="Trebuchet MS"/>
              </a:rPr>
              <a:t>ideas</a:t>
            </a:r>
            <a:r>
              <a:rPr sz="22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30" dirty="0">
                <a:solidFill>
                  <a:srgbClr val="585858"/>
                </a:solidFill>
                <a:latin typeface="Trebuchet MS"/>
                <a:cs typeface="Trebuchet MS"/>
              </a:rPr>
              <a:t>in</a:t>
            </a:r>
            <a:r>
              <a:rPr sz="22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60" dirty="0">
                <a:solidFill>
                  <a:srgbClr val="585858"/>
                </a:solidFill>
                <a:latin typeface="Trebuchet MS"/>
                <a:cs typeface="Trebuchet MS"/>
              </a:rPr>
              <a:t>your</a:t>
            </a:r>
            <a:r>
              <a:rPr sz="22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own</a:t>
            </a:r>
            <a:r>
              <a:rPr sz="22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65" dirty="0">
                <a:solidFill>
                  <a:srgbClr val="585858"/>
                </a:solidFill>
                <a:latin typeface="Trebuchet MS"/>
                <a:cs typeface="Trebuchet MS"/>
              </a:rPr>
              <a:t>words)</a:t>
            </a:r>
            <a:endParaRPr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434"/>
              </a:spcBef>
              <a:buClr>
                <a:srgbClr val="775F54"/>
              </a:buClr>
              <a:buSzPct val="95454"/>
              <a:buFont typeface="Wingdings"/>
              <a:buChar char=""/>
              <a:tabLst>
                <a:tab pos="241300" algn="l"/>
              </a:tabLst>
              <a:defRPr/>
            </a:pPr>
            <a:r>
              <a:rPr sz="2200" b="1" spc="30" dirty="0">
                <a:solidFill>
                  <a:srgbClr val="FF0000"/>
                </a:solidFill>
                <a:latin typeface="Trebuchet MS"/>
                <a:cs typeface="Trebuchet MS"/>
              </a:rPr>
              <a:t>summarise</a:t>
            </a:r>
            <a:r>
              <a:rPr sz="2200" b="1" spc="-1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200" spc="-105" dirty="0">
                <a:solidFill>
                  <a:srgbClr val="585858"/>
                </a:solidFill>
                <a:latin typeface="Trebuchet MS"/>
                <a:cs typeface="Trebuchet MS"/>
              </a:rPr>
              <a:t>(use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220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35" dirty="0">
                <a:solidFill>
                  <a:srgbClr val="585858"/>
                </a:solidFill>
                <a:latin typeface="Trebuchet MS"/>
                <a:cs typeface="Trebuchet MS"/>
              </a:rPr>
              <a:t>brief</a:t>
            </a:r>
            <a:r>
              <a:rPr sz="22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14" dirty="0">
                <a:solidFill>
                  <a:srgbClr val="585858"/>
                </a:solidFill>
                <a:latin typeface="Trebuchet MS"/>
                <a:cs typeface="Trebuchet MS"/>
              </a:rPr>
              <a:t>account</a:t>
            </a:r>
            <a:r>
              <a:rPr sz="22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20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75" dirty="0">
                <a:solidFill>
                  <a:srgbClr val="585858"/>
                </a:solidFill>
                <a:latin typeface="Trebuchet MS"/>
                <a:cs typeface="Trebuchet MS"/>
              </a:rPr>
              <a:t>someone</a:t>
            </a:r>
            <a:r>
              <a:rPr sz="2200"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85" dirty="0">
                <a:solidFill>
                  <a:srgbClr val="585858"/>
                </a:solidFill>
                <a:latin typeface="Trebuchet MS"/>
                <a:cs typeface="Trebuchet MS"/>
              </a:rPr>
              <a:t>else's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35" dirty="0">
                <a:solidFill>
                  <a:srgbClr val="585858"/>
                </a:solidFill>
                <a:latin typeface="Trebuchet MS"/>
                <a:cs typeface="Trebuchet MS"/>
              </a:rPr>
              <a:t>ideas)</a:t>
            </a:r>
            <a:endParaRPr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434"/>
              </a:spcBef>
              <a:buClr>
                <a:srgbClr val="775F54"/>
              </a:buClr>
              <a:buSzPct val="95454"/>
              <a:buFont typeface="Wingdings"/>
              <a:buChar char=""/>
              <a:tabLst>
                <a:tab pos="241300" algn="l"/>
              </a:tabLst>
              <a:defRPr/>
            </a:pPr>
            <a:r>
              <a:rPr sz="2200" b="1" spc="-5" dirty="0">
                <a:solidFill>
                  <a:srgbClr val="FF0000"/>
                </a:solidFill>
                <a:latin typeface="Trebuchet MS"/>
                <a:cs typeface="Trebuchet MS"/>
              </a:rPr>
              <a:t>quote</a:t>
            </a:r>
            <a:r>
              <a:rPr sz="2200" b="1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200" spc="-105" dirty="0">
                <a:solidFill>
                  <a:srgbClr val="585858"/>
                </a:solidFill>
                <a:latin typeface="Trebuchet MS"/>
                <a:cs typeface="Trebuchet MS"/>
              </a:rPr>
              <a:t>(use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75" dirty="0">
                <a:solidFill>
                  <a:srgbClr val="585858"/>
                </a:solidFill>
                <a:latin typeface="Trebuchet MS"/>
                <a:cs typeface="Trebuchet MS"/>
              </a:rPr>
              <a:t>someone</a:t>
            </a:r>
            <a:r>
              <a:rPr sz="2200"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85" dirty="0">
                <a:solidFill>
                  <a:srgbClr val="585858"/>
                </a:solidFill>
                <a:latin typeface="Trebuchet MS"/>
                <a:cs typeface="Trebuchet MS"/>
              </a:rPr>
              <a:t>else's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30" dirty="0">
                <a:solidFill>
                  <a:srgbClr val="585858"/>
                </a:solidFill>
                <a:latin typeface="Trebuchet MS"/>
                <a:cs typeface="Trebuchet MS"/>
              </a:rPr>
              <a:t>exact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65" dirty="0">
                <a:solidFill>
                  <a:srgbClr val="585858"/>
                </a:solidFill>
                <a:latin typeface="Trebuchet MS"/>
                <a:cs typeface="Trebuchet MS"/>
              </a:rPr>
              <a:t>words)</a:t>
            </a:r>
            <a:endParaRPr sz="2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440"/>
              </a:spcBef>
              <a:buClr>
                <a:srgbClr val="775F54"/>
              </a:buClr>
              <a:buSzPct val="95454"/>
              <a:buFont typeface="Wingdings"/>
              <a:buChar char=""/>
              <a:tabLst>
                <a:tab pos="241300" algn="l"/>
              </a:tabLst>
              <a:defRPr/>
            </a:pPr>
            <a:r>
              <a:rPr sz="2200" b="1" spc="-25" dirty="0">
                <a:solidFill>
                  <a:srgbClr val="FF0000"/>
                </a:solidFill>
                <a:latin typeface="Trebuchet MS"/>
                <a:cs typeface="Trebuchet MS"/>
              </a:rPr>
              <a:t>copy</a:t>
            </a:r>
            <a:r>
              <a:rPr sz="2200" b="1" spc="-4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200" spc="-105" dirty="0">
                <a:solidFill>
                  <a:srgbClr val="585858"/>
                </a:solidFill>
                <a:latin typeface="Trebuchet MS"/>
                <a:cs typeface="Trebuchet MS"/>
              </a:rPr>
              <a:t>(use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75" dirty="0">
                <a:solidFill>
                  <a:srgbClr val="585858"/>
                </a:solidFill>
                <a:latin typeface="Trebuchet MS"/>
                <a:cs typeface="Trebuchet MS"/>
              </a:rPr>
              <a:t>someone</a:t>
            </a:r>
            <a:r>
              <a:rPr sz="22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90" dirty="0">
                <a:solidFill>
                  <a:srgbClr val="585858"/>
                </a:solidFill>
                <a:latin typeface="Trebuchet MS"/>
                <a:cs typeface="Trebuchet MS"/>
              </a:rPr>
              <a:t>else's</a:t>
            </a:r>
            <a:r>
              <a:rPr sz="22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55" dirty="0">
                <a:solidFill>
                  <a:srgbClr val="585858"/>
                </a:solidFill>
                <a:latin typeface="Trebuchet MS"/>
                <a:cs typeface="Trebuchet MS"/>
              </a:rPr>
              <a:t>figures,</a:t>
            </a:r>
            <a:r>
              <a:rPr sz="2200" spc="-2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145" dirty="0">
                <a:solidFill>
                  <a:srgbClr val="585858"/>
                </a:solidFill>
                <a:latin typeface="Trebuchet MS"/>
                <a:cs typeface="Trebuchet MS"/>
              </a:rPr>
              <a:t>tables</a:t>
            </a:r>
            <a:r>
              <a:rPr sz="22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20" dirty="0">
                <a:solidFill>
                  <a:srgbClr val="585858"/>
                </a:solidFill>
                <a:latin typeface="Trebuchet MS"/>
                <a:cs typeface="Trebuchet MS"/>
              </a:rPr>
              <a:t>or</a:t>
            </a:r>
            <a:r>
              <a:rPr sz="22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200" spc="-95" dirty="0">
                <a:solidFill>
                  <a:srgbClr val="585858"/>
                </a:solidFill>
                <a:latin typeface="Trebuchet MS"/>
                <a:cs typeface="Trebuchet MS"/>
              </a:rPr>
              <a:t>structure)</a:t>
            </a:r>
            <a:endParaRPr sz="2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041147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2200" y="711154"/>
            <a:ext cx="10515600" cy="633507"/>
          </a:xfrm>
          <a:prstGeom prst="rect">
            <a:avLst/>
          </a:prstGeom>
        </p:spPr>
        <p:txBody>
          <a:bodyPr vert="horz" wrap="square" lIns="0" tIns="81280" rIns="0" bIns="0" rtlCol="0" anchor="ctr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sz="4000" spc="85" dirty="0"/>
              <a:t>THE</a:t>
            </a:r>
            <a:r>
              <a:rPr sz="4000" spc="285" dirty="0"/>
              <a:t> </a:t>
            </a:r>
            <a:r>
              <a:rPr sz="4000" spc="110" dirty="0"/>
              <a:t>HARVARD</a:t>
            </a:r>
            <a:r>
              <a:rPr sz="4000" spc="315" dirty="0"/>
              <a:t> </a:t>
            </a:r>
            <a:r>
              <a:rPr sz="4000" spc="120" dirty="0"/>
              <a:t>REFERENCING </a:t>
            </a:r>
            <a:r>
              <a:rPr sz="4000" spc="-690" dirty="0"/>
              <a:t> </a:t>
            </a:r>
            <a:r>
              <a:rPr sz="4000" spc="110" dirty="0"/>
              <a:t>SYSTEM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2356816" y="2065783"/>
            <a:ext cx="459041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  <a:defRPr/>
            </a:pPr>
            <a:r>
              <a:rPr sz="2000" spc="-25" dirty="0">
                <a:solidFill>
                  <a:srgbClr val="585858"/>
                </a:solidFill>
                <a:latin typeface="Trebuchet MS"/>
                <a:cs typeface="Trebuchet MS"/>
              </a:rPr>
              <a:t>T</a:t>
            </a:r>
            <a:r>
              <a:rPr sz="2000" spc="-15" dirty="0">
                <a:solidFill>
                  <a:srgbClr val="585858"/>
                </a:solidFill>
                <a:latin typeface="Trebuchet MS"/>
                <a:cs typeface="Trebuchet MS"/>
              </a:rPr>
              <a:t>h</a:t>
            </a:r>
            <a:r>
              <a:rPr sz="2000" spc="-13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most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f</a:t>
            </a:r>
            <a:r>
              <a:rPr sz="2000" spc="-150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120" dirty="0">
                <a:solidFill>
                  <a:srgbClr val="585858"/>
                </a:solidFill>
                <a:latin typeface="Trebuchet MS"/>
                <a:cs typeface="Trebuchet MS"/>
              </a:rPr>
              <a:t>q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u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n</a:t>
            </a:r>
            <a:r>
              <a:rPr sz="2000" spc="-140" dirty="0">
                <a:solidFill>
                  <a:srgbClr val="585858"/>
                </a:solidFill>
                <a:latin typeface="Trebuchet MS"/>
                <a:cs typeface="Trebuchet MS"/>
              </a:rPr>
              <a:t>t</a:t>
            </a:r>
            <a:r>
              <a:rPr sz="2000" spc="-175" dirty="0">
                <a:solidFill>
                  <a:srgbClr val="585858"/>
                </a:solidFill>
                <a:latin typeface="Trebuchet MS"/>
                <a:cs typeface="Trebuchet MS"/>
              </a:rPr>
              <a:t>l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y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 used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t</a:t>
            </a:r>
            <a:r>
              <a:rPr sz="2000" spc="-155" dirty="0">
                <a:solidFill>
                  <a:srgbClr val="585858"/>
                </a:solidFill>
                <a:latin typeface="Trebuchet MS"/>
                <a:cs typeface="Trebuchet MS"/>
              </a:rPr>
              <a:t>w</a:t>
            </a:r>
            <a:r>
              <a:rPr sz="2000" spc="30" dirty="0">
                <a:solidFill>
                  <a:srgbClr val="585858"/>
                </a:solidFill>
                <a:latin typeface="Trebuchet MS"/>
                <a:cs typeface="Trebuchet MS"/>
              </a:rPr>
              <a:t>o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85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l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m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e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n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ts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r</a:t>
            </a:r>
            <a:r>
              <a:rPr sz="2000" spc="-215" dirty="0">
                <a:solidFill>
                  <a:srgbClr val="585858"/>
                </a:solidFill>
                <a:latin typeface="Trebuchet MS"/>
                <a:cs typeface="Trebuchet MS"/>
              </a:rPr>
              <a:t>e:</a:t>
            </a:r>
            <a:endParaRPr sz="2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356815" y="3220314"/>
            <a:ext cx="7216140" cy="1208405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241300" indent="-229235">
              <a:spcBef>
                <a:spcPts val="103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  <a:tab pos="241935" algn="l"/>
              </a:tabLst>
              <a:defRPr/>
            </a:pPr>
            <a:r>
              <a:rPr sz="2000" spc="-70" dirty="0">
                <a:solidFill>
                  <a:srgbClr val="FF0000"/>
                </a:solidFill>
                <a:latin typeface="Trebuchet MS"/>
                <a:cs typeface="Trebuchet MS"/>
              </a:rPr>
              <a:t>Citing</a:t>
            </a:r>
            <a:r>
              <a:rPr sz="2000" spc="-9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within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text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your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work,</a:t>
            </a:r>
            <a:r>
              <a:rPr sz="2000" spc="-2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sources </a:t>
            </a:r>
            <a:r>
              <a:rPr sz="2000" spc="-135" dirty="0">
                <a:solidFill>
                  <a:srgbClr val="585858"/>
                </a:solidFill>
                <a:latin typeface="Trebuchet MS"/>
                <a:cs typeface="Trebuchet MS"/>
              </a:rPr>
              <a:t>that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60" dirty="0">
                <a:solidFill>
                  <a:srgbClr val="585858"/>
                </a:solidFill>
                <a:latin typeface="Trebuchet MS"/>
                <a:cs typeface="Trebuchet MS"/>
              </a:rPr>
              <a:t>have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585858"/>
                </a:solidFill>
                <a:latin typeface="Trebuchet MS"/>
                <a:cs typeface="Trebuchet MS"/>
              </a:rPr>
              <a:t>used.</a:t>
            </a:r>
            <a:endParaRPr sz="200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9235">
              <a:spcBef>
                <a:spcPts val="93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  <a:tab pos="241935" algn="l"/>
              </a:tabLst>
              <a:defRPr/>
            </a:pPr>
            <a:r>
              <a:rPr sz="2000" spc="-130" dirty="0">
                <a:solidFill>
                  <a:srgbClr val="585858"/>
                </a:solidFill>
                <a:latin typeface="Trebuchet MS"/>
                <a:cs typeface="Trebuchet MS"/>
              </a:rPr>
              <a:t>Full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FF0000"/>
                </a:solidFill>
                <a:latin typeface="Trebuchet MS"/>
                <a:cs typeface="Trebuchet MS"/>
              </a:rPr>
              <a:t>referencing</a:t>
            </a:r>
            <a:r>
              <a:rPr sz="2000" spc="-90" dirty="0">
                <a:solidFill>
                  <a:srgbClr val="FF0000"/>
                </a:solidFill>
                <a:latin typeface="Trebuchet MS"/>
                <a:cs typeface="Trebuchet MS"/>
              </a:rPr>
              <a:t> entries</a:t>
            </a:r>
            <a:r>
              <a:rPr sz="2000" spc="-5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including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70" dirty="0">
                <a:solidFill>
                  <a:srgbClr val="585858"/>
                </a:solidFill>
                <a:latin typeface="Trebuchet MS"/>
                <a:cs typeface="Trebuchet MS"/>
              </a:rPr>
              <a:t>all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details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sources 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endParaRPr sz="200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>
              <a:spcBef>
                <a:spcPts val="240"/>
              </a:spcBef>
              <a:defRPr/>
            </a:pPr>
            <a:r>
              <a:rPr sz="2000" spc="-160" dirty="0">
                <a:solidFill>
                  <a:srgbClr val="585858"/>
                </a:solidFill>
                <a:latin typeface="Trebuchet MS"/>
                <a:cs typeface="Trebuchet MS"/>
              </a:rPr>
              <a:t>have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used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listed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FF0000"/>
                </a:solidFill>
                <a:latin typeface="Trebuchet MS"/>
                <a:cs typeface="Trebuchet MS"/>
              </a:rPr>
              <a:t>alphabetically</a:t>
            </a:r>
            <a:r>
              <a:rPr sz="2000" spc="-10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60" dirty="0">
                <a:solidFill>
                  <a:srgbClr val="585858"/>
                </a:solidFill>
                <a:latin typeface="Trebuchet MS"/>
                <a:cs typeface="Trebuchet MS"/>
              </a:rPr>
              <a:t>at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end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your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work.</a:t>
            </a:r>
            <a:endParaRPr sz="2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67864" y="1636523"/>
            <a:ext cx="7446009" cy="1763395"/>
            <a:chOff x="1443863" y="1636522"/>
            <a:chExt cx="7446009" cy="1763395"/>
          </a:xfrm>
        </p:grpSpPr>
        <p:sp>
          <p:nvSpPr>
            <p:cNvPr id="6" name="object 6"/>
            <p:cNvSpPr/>
            <p:nvPr/>
          </p:nvSpPr>
          <p:spPr>
            <a:xfrm>
              <a:off x="1450213" y="1642872"/>
              <a:ext cx="7433309" cy="1750695"/>
            </a:xfrm>
            <a:custGeom>
              <a:avLst/>
              <a:gdLst/>
              <a:ahLst/>
              <a:cxnLst/>
              <a:rect l="l" t="t" r="r" b="b"/>
              <a:pathLst>
                <a:path w="7433309" h="1750695">
                  <a:moveTo>
                    <a:pt x="7433183" y="0"/>
                  </a:moveTo>
                  <a:lnTo>
                    <a:pt x="4264787" y="0"/>
                  </a:lnTo>
                  <a:lnTo>
                    <a:pt x="4264787" y="750315"/>
                  </a:lnTo>
                  <a:lnTo>
                    <a:pt x="0" y="1750187"/>
                  </a:lnTo>
                  <a:lnTo>
                    <a:pt x="4264787" y="1071879"/>
                  </a:lnTo>
                  <a:lnTo>
                    <a:pt x="4264787" y="1286255"/>
                  </a:lnTo>
                  <a:lnTo>
                    <a:pt x="7433183" y="1286255"/>
                  </a:lnTo>
                  <a:lnTo>
                    <a:pt x="7433183" y="0"/>
                  </a:lnTo>
                  <a:close/>
                </a:path>
              </a:pathLst>
            </a:custGeom>
            <a:solidFill>
              <a:srgbClr val="DFCAA2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7" name="object 7"/>
            <p:cNvSpPr/>
            <p:nvPr/>
          </p:nvSpPr>
          <p:spPr>
            <a:xfrm>
              <a:off x="1450213" y="1642872"/>
              <a:ext cx="7433309" cy="1750695"/>
            </a:xfrm>
            <a:custGeom>
              <a:avLst/>
              <a:gdLst/>
              <a:ahLst/>
              <a:cxnLst/>
              <a:rect l="l" t="t" r="r" b="b"/>
              <a:pathLst>
                <a:path w="7433309" h="1750695">
                  <a:moveTo>
                    <a:pt x="4264787" y="0"/>
                  </a:moveTo>
                  <a:lnTo>
                    <a:pt x="4792853" y="0"/>
                  </a:lnTo>
                  <a:lnTo>
                    <a:pt x="5584952" y="0"/>
                  </a:lnTo>
                  <a:lnTo>
                    <a:pt x="7433183" y="0"/>
                  </a:lnTo>
                  <a:lnTo>
                    <a:pt x="7433183" y="750315"/>
                  </a:lnTo>
                  <a:lnTo>
                    <a:pt x="7433183" y="1071879"/>
                  </a:lnTo>
                  <a:lnTo>
                    <a:pt x="7433183" y="1286255"/>
                  </a:lnTo>
                  <a:lnTo>
                    <a:pt x="5584952" y="1286255"/>
                  </a:lnTo>
                  <a:lnTo>
                    <a:pt x="4792853" y="1286255"/>
                  </a:lnTo>
                  <a:lnTo>
                    <a:pt x="4264787" y="1286255"/>
                  </a:lnTo>
                  <a:lnTo>
                    <a:pt x="4264787" y="1071879"/>
                  </a:lnTo>
                  <a:lnTo>
                    <a:pt x="0" y="1750187"/>
                  </a:lnTo>
                  <a:lnTo>
                    <a:pt x="4264787" y="750315"/>
                  </a:lnTo>
                  <a:lnTo>
                    <a:pt x="4264787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7318629" y="1667383"/>
            <a:ext cx="256603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  <a:defRPr/>
            </a:pPr>
            <a:r>
              <a:rPr spc="-4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pc="-35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pc="-85" dirty="0">
                <a:solidFill>
                  <a:prstClr val="black"/>
                </a:solidFill>
                <a:latin typeface="Trebuchet MS"/>
                <a:cs typeface="Trebuchet MS"/>
              </a:rPr>
              <a:t>sea</a:t>
            </a:r>
            <a:r>
              <a:rPr spc="-120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pc="-95" dirty="0">
                <a:solidFill>
                  <a:prstClr val="black"/>
                </a:solidFill>
                <a:latin typeface="Trebuchet MS"/>
                <a:cs typeface="Trebuchet MS"/>
              </a:rPr>
              <a:t>ch</a:t>
            </a:r>
            <a:r>
              <a:rPr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125" dirty="0">
                <a:solidFill>
                  <a:prstClr val="black"/>
                </a:solidFill>
                <a:latin typeface="Trebuchet MS"/>
                <a:cs typeface="Trebuchet MS"/>
              </a:rPr>
              <a:t>can</a:t>
            </a:r>
            <a:r>
              <a:rPr spc="-5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114" dirty="0">
                <a:solidFill>
                  <a:prstClr val="black"/>
                </a:solidFill>
                <a:latin typeface="Trebuchet MS"/>
                <a:cs typeface="Trebuchet MS"/>
              </a:rPr>
              <a:t>be</a:t>
            </a:r>
            <a:r>
              <a:rPr spc="-40" dirty="0">
                <a:solidFill>
                  <a:prstClr val="black"/>
                </a:solidFill>
                <a:latin typeface="Trebuchet MS"/>
                <a:cs typeface="Trebuchet MS"/>
              </a:rPr>
              <a:t> co</a:t>
            </a:r>
            <a:r>
              <a:rPr spc="-8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pc="-100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pc="-105" dirty="0">
                <a:solidFill>
                  <a:prstClr val="black"/>
                </a:solidFill>
                <a:latin typeface="Trebuchet MS"/>
                <a:cs typeface="Trebuchet MS"/>
              </a:rPr>
              <a:t>ucte</a:t>
            </a:r>
            <a:r>
              <a:rPr spc="-60" dirty="0">
                <a:solidFill>
                  <a:prstClr val="black"/>
                </a:solidFill>
                <a:latin typeface="Trebuchet MS"/>
                <a:cs typeface="Trebuchet MS"/>
              </a:rPr>
              <a:t>d  </a:t>
            </a:r>
            <a:r>
              <a:rPr spc="-110" dirty="0">
                <a:solidFill>
                  <a:prstClr val="black"/>
                </a:solidFill>
                <a:latin typeface="Trebuchet MS"/>
                <a:cs typeface="Trebuchet MS"/>
              </a:rPr>
              <a:t>with</a:t>
            </a:r>
            <a:r>
              <a:rPr spc="-6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pc="-8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pc="-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18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pc="-5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105" dirty="0">
                <a:solidFill>
                  <a:prstClr val="black"/>
                </a:solidFill>
                <a:latin typeface="Trebuchet MS"/>
                <a:cs typeface="Trebuchet MS"/>
              </a:rPr>
              <a:t>variety</a:t>
            </a:r>
            <a:r>
              <a:rPr spc="-5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95" dirty="0">
                <a:solidFill>
                  <a:prstClr val="black"/>
                </a:solidFill>
                <a:latin typeface="Trebuchet MS"/>
                <a:cs typeface="Trebuchet MS"/>
              </a:rPr>
              <a:t>of</a:t>
            </a:r>
            <a:endParaRPr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318629" y="2215719"/>
            <a:ext cx="279971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  <a:defRPr/>
            </a:pPr>
            <a:r>
              <a:rPr spc="-105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pc="-13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pc="-70" dirty="0">
                <a:solidFill>
                  <a:prstClr val="black"/>
                </a:solidFill>
                <a:latin typeface="Trebuchet MS"/>
                <a:cs typeface="Trebuchet MS"/>
              </a:rPr>
              <a:t>vi</a:t>
            </a:r>
            <a:r>
              <a:rPr spc="-12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pc="-75" dirty="0">
                <a:solidFill>
                  <a:prstClr val="black"/>
                </a:solidFill>
                <a:latin typeface="Trebuchet MS"/>
                <a:cs typeface="Trebuchet MS"/>
              </a:rPr>
              <a:t>onments</a:t>
            </a:r>
            <a:r>
              <a:rPr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90" dirty="0">
                <a:solidFill>
                  <a:srgbClr val="FF0000"/>
                </a:solidFill>
                <a:latin typeface="Trebuchet MS"/>
                <a:cs typeface="Trebuchet MS"/>
              </a:rPr>
              <a:t>(</a:t>
            </a:r>
            <a:r>
              <a:rPr spc="-10" dirty="0">
                <a:solidFill>
                  <a:srgbClr val="FF0000"/>
                </a:solidFill>
                <a:latin typeface="Trebuchet MS"/>
                <a:cs typeface="Trebuchet MS"/>
              </a:rPr>
              <a:t>Robs</a:t>
            </a:r>
            <a:r>
              <a:rPr spc="-5" dirty="0">
                <a:solidFill>
                  <a:srgbClr val="FF0000"/>
                </a:solidFill>
                <a:latin typeface="Trebuchet MS"/>
                <a:cs typeface="Trebuchet MS"/>
              </a:rPr>
              <a:t>o</a:t>
            </a:r>
            <a:r>
              <a:rPr spc="-175" dirty="0">
                <a:solidFill>
                  <a:srgbClr val="FF0000"/>
                </a:solidFill>
                <a:latin typeface="Trebuchet MS"/>
                <a:cs typeface="Trebuchet MS"/>
              </a:rPr>
              <a:t>n,</a:t>
            </a:r>
            <a:r>
              <a:rPr spc="-24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pc="-55" dirty="0">
                <a:solidFill>
                  <a:srgbClr val="FF0000"/>
                </a:solidFill>
                <a:latin typeface="Trebuchet MS"/>
                <a:cs typeface="Trebuchet MS"/>
              </a:rPr>
              <a:t>2002</a:t>
            </a:r>
            <a:r>
              <a:rPr spc="-50" dirty="0">
                <a:solidFill>
                  <a:srgbClr val="FF0000"/>
                </a:solidFill>
                <a:latin typeface="Trebuchet MS"/>
                <a:cs typeface="Trebuchet MS"/>
              </a:rPr>
              <a:t>)</a:t>
            </a:r>
            <a:r>
              <a:rPr spc="-27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endParaRPr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034408" y="4395978"/>
            <a:ext cx="6172200" cy="2279650"/>
            <a:chOff x="2510408" y="4395978"/>
            <a:chExt cx="6172200" cy="2279650"/>
          </a:xfrm>
        </p:grpSpPr>
        <p:sp>
          <p:nvSpPr>
            <p:cNvPr id="11" name="object 11"/>
            <p:cNvSpPr/>
            <p:nvPr/>
          </p:nvSpPr>
          <p:spPr>
            <a:xfrm>
              <a:off x="2516758" y="4402328"/>
              <a:ext cx="6159500" cy="2266950"/>
            </a:xfrm>
            <a:custGeom>
              <a:avLst/>
              <a:gdLst/>
              <a:ahLst/>
              <a:cxnLst/>
              <a:rect l="l" t="t" r="r" b="b"/>
              <a:pathLst>
                <a:path w="6159500" h="2266950">
                  <a:moveTo>
                    <a:pt x="0" y="0"/>
                  </a:moveTo>
                  <a:lnTo>
                    <a:pt x="3134233" y="1552829"/>
                  </a:lnTo>
                  <a:lnTo>
                    <a:pt x="3134233" y="2266696"/>
                  </a:lnTo>
                  <a:lnTo>
                    <a:pt x="6159373" y="2266696"/>
                  </a:lnTo>
                  <a:lnTo>
                    <a:pt x="6159373" y="1042924"/>
                  </a:lnTo>
                  <a:lnTo>
                    <a:pt x="3134233" y="1042924"/>
                  </a:lnTo>
                  <a:lnTo>
                    <a:pt x="3134233" y="12468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CAA2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2" name="object 12"/>
            <p:cNvSpPr/>
            <p:nvPr/>
          </p:nvSpPr>
          <p:spPr>
            <a:xfrm>
              <a:off x="2516758" y="4402328"/>
              <a:ext cx="6159500" cy="2266950"/>
            </a:xfrm>
            <a:custGeom>
              <a:avLst/>
              <a:gdLst/>
              <a:ahLst/>
              <a:cxnLst/>
              <a:rect l="l" t="t" r="r" b="b"/>
              <a:pathLst>
                <a:path w="6159500" h="2266950">
                  <a:moveTo>
                    <a:pt x="3134233" y="1042924"/>
                  </a:moveTo>
                  <a:lnTo>
                    <a:pt x="3638423" y="1042924"/>
                  </a:lnTo>
                  <a:lnTo>
                    <a:pt x="4394708" y="1042924"/>
                  </a:lnTo>
                  <a:lnTo>
                    <a:pt x="6159373" y="1042924"/>
                  </a:lnTo>
                  <a:lnTo>
                    <a:pt x="6159373" y="1246886"/>
                  </a:lnTo>
                  <a:lnTo>
                    <a:pt x="6159373" y="1552829"/>
                  </a:lnTo>
                  <a:lnTo>
                    <a:pt x="6159373" y="2266696"/>
                  </a:lnTo>
                  <a:lnTo>
                    <a:pt x="4394708" y="2266696"/>
                  </a:lnTo>
                  <a:lnTo>
                    <a:pt x="3638423" y="2266696"/>
                  </a:lnTo>
                  <a:lnTo>
                    <a:pt x="3134233" y="2266696"/>
                  </a:lnTo>
                  <a:lnTo>
                    <a:pt x="3134233" y="1552829"/>
                  </a:lnTo>
                  <a:lnTo>
                    <a:pt x="0" y="0"/>
                  </a:lnTo>
                  <a:lnTo>
                    <a:pt x="3134233" y="1246886"/>
                  </a:lnTo>
                  <a:lnTo>
                    <a:pt x="3134233" y="1042924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7229856" y="5470348"/>
            <a:ext cx="2764155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spcBef>
                <a:spcPts val="100"/>
              </a:spcBef>
              <a:defRPr/>
            </a:pPr>
            <a:r>
              <a:rPr spc="30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pc="3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pc="-40" dirty="0">
                <a:solidFill>
                  <a:prstClr val="black"/>
                </a:solidFill>
                <a:latin typeface="Trebuchet MS"/>
                <a:cs typeface="Trebuchet MS"/>
              </a:rPr>
              <a:t>bso</a:t>
            </a:r>
            <a:r>
              <a:rPr spc="-175" dirty="0">
                <a:solidFill>
                  <a:prstClr val="black"/>
                </a:solidFill>
                <a:latin typeface="Trebuchet MS"/>
                <a:cs typeface="Trebuchet MS"/>
              </a:rPr>
              <a:t>n,</a:t>
            </a:r>
            <a:r>
              <a:rPr spc="-254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235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pc="-27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r>
              <a:rPr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2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90" dirty="0">
                <a:solidFill>
                  <a:prstClr val="black"/>
                </a:solidFill>
                <a:latin typeface="Trebuchet MS"/>
                <a:cs typeface="Trebuchet MS"/>
              </a:rPr>
              <a:t>(</a:t>
            </a:r>
            <a:r>
              <a:rPr spc="-55" dirty="0">
                <a:solidFill>
                  <a:prstClr val="black"/>
                </a:solidFill>
                <a:latin typeface="Trebuchet MS"/>
                <a:cs typeface="Trebuchet MS"/>
              </a:rPr>
              <a:t>2002)</a:t>
            </a:r>
            <a:r>
              <a:rPr spc="-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i="1" spc="-14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i="1" spc="-125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i="1" spc="-22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i="1" spc="-13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i="1"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i="1" spc="-235" dirty="0">
                <a:solidFill>
                  <a:prstClr val="black"/>
                </a:solidFill>
                <a:latin typeface="Trebuchet MS"/>
                <a:cs typeface="Trebuchet MS"/>
              </a:rPr>
              <a:t>w</a:t>
            </a:r>
            <a:r>
              <a:rPr i="1" spc="-175" dirty="0">
                <a:solidFill>
                  <a:prstClr val="black"/>
                </a:solidFill>
                <a:latin typeface="Trebuchet MS"/>
                <a:cs typeface="Trebuchet MS"/>
              </a:rPr>
              <a:t>orld  </a:t>
            </a:r>
            <a:r>
              <a:rPr i="1" spc="-204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i="1" spc="-150" dirty="0">
                <a:solidFill>
                  <a:prstClr val="black"/>
                </a:solidFill>
                <a:latin typeface="Trebuchet MS"/>
                <a:cs typeface="Trebuchet MS"/>
              </a:rPr>
              <a:t>esear</a:t>
            </a:r>
            <a:r>
              <a:rPr i="1" spc="-110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i="1" spc="-165" dirty="0">
                <a:solidFill>
                  <a:prstClr val="black"/>
                </a:solidFill>
                <a:latin typeface="Trebuchet MS"/>
                <a:cs typeface="Trebuchet MS"/>
              </a:rPr>
              <a:t>h</a:t>
            </a:r>
            <a:r>
              <a:rPr spc="-27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r>
              <a:rPr spc="-2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45" dirty="0">
                <a:solidFill>
                  <a:prstClr val="black"/>
                </a:solidFill>
                <a:latin typeface="Trebuchet MS"/>
                <a:cs typeface="Trebuchet MS"/>
              </a:rPr>
              <a:t>2</a:t>
            </a:r>
            <a:r>
              <a:rPr spc="-89" baseline="25462" dirty="0">
                <a:solidFill>
                  <a:prstClr val="black"/>
                </a:solidFill>
                <a:latin typeface="Trebuchet MS"/>
                <a:cs typeface="Trebuchet MS"/>
              </a:rPr>
              <a:t>nd</a:t>
            </a:r>
            <a:r>
              <a:rPr spc="195" baseline="25462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160" dirty="0">
                <a:solidFill>
                  <a:prstClr val="black"/>
                </a:solidFill>
                <a:latin typeface="Trebuchet MS"/>
                <a:cs typeface="Trebuchet MS"/>
              </a:rPr>
              <a:t>ed.</a:t>
            </a:r>
            <a:r>
              <a:rPr spc="-2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10" dirty="0">
                <a:solidFill>
                  <a:prstClr val="black"/>
                </a:solidFill>
                <a:latin typeface="Trebuchet MS"/>
                <a:cs typeface="Trebuchet MS"/>
              </a:rPr>
              <a:t>Ox</a:t>
            </a:r>
            <a:r>
              <a:rPr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pc="20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pc="-1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pc="-95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pc="-235" dirty="0">
                <a:solidFill>
                  <a:prstClr val="black"/>
                </a:solidFill>
                <a:latin typeface="Trebuchet MS"/>
                <a:cs typeface="Trebuchet MS"/>
              </a:rPr>
              <a:t>:  </a:t>
            </a:r>
            <a:r>
              <a:rPr spc="-125" dirty="0">
                <a:solidFill>
                  <a:prstClr val="black"/>
                </a:solidFill>
                <a:latin typeface="Trebuchet MS"/>
                <a:cs typeface="Trebuchet MS"/>
              </a:rPr>
              <a:t>Blackwell.</a:t>
            </a:r>
            <a:endParaRPr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2200" y="396966"/>
            <a:ext cx="10515600" cy="1261884"/>
          </a:xfrm>
          <a:prstGeom prst="rect">
            <a:avLst/>
          </a:prstGeom>
        </p:spPr>
        <p:txBody>
          <a:bodyPr vert="horz" wrap="square" lIns="0" tIns="81280" rIns="0" bIns="0" rtlCol="0" anchor="ctr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lang="en-GB" sz="4000" spc="85" dirty="0"/>
              <a:t>SYSTEM GYFEIRIO HARVARD
</a:t>
            </a:r>
            <a:endParaRPr sz="4000" dirty="0"/>
          </a:p>
        </p:txBody>
      </p:sp>
      <p:sp>
        <p:nvSpPr>
          <p:cNvPr id="3" name="object 3"/>
          <p:cNvSpPr txBox="1"/>
          <p:nvPr/>
        </p:nvSpPr>
        <p:spPr>
          <a:xfrm>
            <a:off x="2356816" y="2065783"/>
            <a:ext cx="459041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  <a:defRPr/>
            </a:pPr>
            <a:r>
              <a:rPr lang="cy-GB" sz="2000" spc="-25" dirty="0">
                <a:solidFill>
                  <a:srgbClr val="585858"/>
                </a:solidFill>
                <a:latin typeface="Trebuchet MS"/>
                <a:cs typeface="Trebuchet MS"/>
              </a:rPr>
              <a:t>Y ddwy elfen a ddefnyddir gan amlaf yw</a:t>
            </a:r>
            <a:r>
              <a:rPr sz="2000" spc="-215" dirty="0">
                <a:solidFill>
                  <a:srgbClr val="585858"/>
                </a:solidFill>
                <a:latin typeface="Trebuchet MS"/>
                <a:cs typeface="Trebuchet MS"/>
              </a:rPr>
              <a:t>: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356815" y="3220314"/>
            <a:ext cx="7216140" cy="1787028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241300" indent="-229235">
              <a:spcBef>
                <a:spcPts val="103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  <a:tab pos="241935" algn="l"/>
              </a:tabLst>
              <a:defRPr/>
            </a:pPr>
            <a:r>
              <a:rPr lang="cy-GB" sz="2000" spc="-70" dirty="0">
                <a:solidFill>
                  <a:srgbClr val="FF0000"/>
                </a:solidFill>
                <a:latin typeface="Trebuchet MS"/>
                <a:cs typeface="Trebuchet MS"/>
              </a:rPr>
              <a:t>Dyfynnu </a:t>
            </a:r>
            <a:r>
              <a:rPr lang="cy-GB" sz="2000" spc="-70" dirty="0">
                <a:latin typeface="Trebuchet MS"/>
                <a:cs typeface="Trebuchet MS"/>
              </a:rPr>
              <a:t>o fewn testun eich gwaith, y ffynonellau rydych chi wedi'u defnyddio</a:t>
            </a:r>
            <a:r>
              <a:rPr lang="cy-GB" sz="2000" spc="-130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lang="cy-GB"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9235">
              <a:spcBef>
                <a:spcPts val="935"/>
              </a:spcBef>
              <a:buClr>
                <a:srgbClr val="775F54"/>
              </a:buClr>
              <a:buFont typeface="Arial MT"/>
              <a:buChar char="•"/>
              <a:tabLst>
                <a:tab pos="241300" algn="l"/>
                <a:tab pos="241935" algn="l"/>
              </a:tabLst>
              <a:defRPr/>
            </a:pPr>
            <a:r>
              <a:rPr lang="cy-GB" sz="2000" spc="-130" dirty="0">
                <a:solidFill>
                  <a:srgbClr val="FF0000"/>
                </a:solidFill>
                <a:latin typeface="Trebuchet MS"/>
                <a:cs typeface="Trebuchet MS"/>
              </a:rPr>
              <a:t>Cofnodion cyfeirio llawn </a:t>
            </a:r>
            <a:r>
              <a:rPr lang="cy-GB" sz="2000" spc="-130" dirty="0">
                <a:solidFill>
                  <a:srgbClr val="585858"/>
                </a:solidFill>
                <a:latin typeface="Trebuchet MS"/>
                <a:cs typeface="Trebuchet MS"/>
              </a:rPr>
              <a:t>gan gynnwys holl fanylion y ffynonellau rydych chi wedi eu defnyddio </a:t>
            </a:r>
            <a:r>
              <a:rPr lang="cy-GB" sz="2000" spc="-130" dirty="0">
                <a:solidFill>
                  <a:srgbClr val="FF0000"/>
                </a:solidFill>
                <a:latin typeface="Trebuchet MS"/>
                <a:cs typeface="Trebuchet MS"/>
              </a:rPr>
              <a:t>yn nhrefn yr wyddor </a:t>
            </a:r>
            <a:r>
              <a:rPr lang="cy-GB" sz="2000" spc="-130" dirty="0">
                <a:solidFill>
                  <a:srgbClr val="585858"/>
                </a:solidFill>
                <a:latin typeface="Trebuchet MS"/>
                <a:cs typeface="Trebuchet MS"/>
              </a:rPr>
              <a:t>ar ddiwedd eich gwaith</a:t>
            </a:r>
            <a:r>
              <a:rPr lang="cy-GB" sz="2000" spc="-80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lang="cy-GB" sz="2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967864" y="1636523"/>
            <a:ext cx="7446009" cy="1763395"/>
            <a:chOff x="1443863" y="1636522"/>
            <a:chExt cx="7446009" cy="1763395"/>
          </a:xfrm>
        </p:grpSpPr>
        <p:sp>
          <p:nvSpPr>
            <p:cNvPr id="6" name="object 6"/>
            <p:cNvSpPr/>
            <p:nvPr/>
          </p:nvSpPr>
          <p:spPr>
            <a:xfrm>
              <a:off x="1450213" y="1642872"/>
              <a:ext cx="7433309" cy="1750695"/>
            </a:xfrm>
            <a:custGeom>
              <a:avLst/>
              <a:gdLst/>
              <a:ahLst/>
              <a:cxnLst/>
              <a:rect l="l" t="t" r="r" b="b"/>
              <a:pathLst>
                <a:path w="7433309" h="1750695">
                  <a:moveTo>
                    <a:pt x="7433183" y="0"/>
                  </a:moveTo>
                  <a:lnTo>
                    <a:pt x="4264787" y="0"/>
                  </a:lnTo>
                  <a:lnTo>
                    <a:pt x="4264787" y="750315"/>
                  </a:lnTo>
                  <a:lnTo>
                    <a:pt x="0" y="1750187"/>
                  </a:lnTo>
                  <a:lnTo>
                    <a:pt x="4264787" y="1071879"/>
                  </a:lnTo>
                  <a:lnTo>
                    <a:pt x="4264787" y="1286255"/>
                  </a:lnTo>
                  <a:lnTo>
                    <a:pt x="7433183" y="1286255"/>
                  </a:lnTo>
                  <a:lnTo>
                    <a:pt x="7433183" y="0"/>
                  </a:lnTo>
                  <a:close/>
                </a:path>
              </a:pathLst>
            </a:custGeom>
            <a:solidFill>
              <a:srgbClr val="DFCAA2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7" name="object 7"/>
            <p:cNvSpPr/>
            <p:nvPr/>
          </p:nvSpPr>
          <p:spPr>
            <a:xfrm>
              <a:off x="1450213" y="1642872"/>
              <a:ext cx="7433309" cy="1750695"/>
            </a:xfrm>
            <a:custGeom>
              <a:avLst/>
              <a:gdLst/>
              <a:ahLst/>
              <a:cxnLst/>
              <a:rect l="l" t="t" r="r" b="b"/>
              <a:pathLst>
                <a:path w="7433309" h="1750695">
                  <a:moveTo>
                    <a:pt x="4264787" y="0"/>
                  </a:moveTo>
                  <a:lnTo>
                    <a:pt x="4792853" y="0"/>
                  </a:lnTo>
                  <a:lnTo>
                    <a:pt x="5584952" y="0"/>
                  </a:lnTo>
                  <a:lnTo>
                    <a:pt x="7433183" y="0"/>
                  </a:lnTo>
                  <a:lnTo>
                    <a:pt x="7433183" y="750315"/>
                  </a:lnTo>
                  <a:lnTo>
                    <a:pt x="7433183" y="1071879"/>
                  </a:lnTo>
                  <a:lnTo>
                    <a:pt x="7433183" y="1286255"/>
                  </a:lnTo>
                  <a:lnTo>
                    <a:pt x="5584952" y="1286255"/>
                  </a:lnTo>
                  <a:lnTo>
                    <a:pt x="4792853" y="1286255"/>
                  </a:lnTo>
                  <a:lnTo>
                    <a:pt x="4264787" y="1286255"/>
                  </a:lnTo>
                  <a:lnTo>
                    <a:pt x="4264787" y="1071879"/>
                  </a:lnTo>
                  <a:lnTo>
                    <a:pt x="0" y="1750187"/>
                  </a:lnTo>
                  <a:lnTo>
                    <a:pt x="4264787" y="750315"/>
                  </a:lnTo>
                  <a:lnTo>
                    <a:pt x="4264787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7318629" y="1667383"/>
            <a:ext cx="2566035" cy="85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spcBef>
                <a:spcPts val="100"/>
              </a:spcBef>
              <a:defRPr/>
            </a:pPr>
            <a:r>
              <a:rPr lang="cy-GB" spc="-45" dirty="0">
                <a:solidFill>
                  <a:prstClr val="black"/>
                </a:solidFill>
                <a:latin typeface="Trebuchet MS"/>
                <a:cs typeface="Trebuchet MS"/>
              </a:rPr>
              <a:t>Gellir cynnal ymchwil mewn amrywiaeth o</a:t>
            </a:r>
            <a:r>
              <a:rPr lang="en-GB" spc="-45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318629" y="2215719"/>
            <a:ext cx="2799715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  <a:defRPr/>
            </a:pPr>
            <a:r>
              <a:rPr lang="cy-GB" spc="-105" dirty="0">
                <a:solidFill>
                  <a:prstClr val="black"/>
                </a:solidFill>
                <a:latin typeface="Trebuchet MS"/>
                <a:cs typeface="Trebuchet MS"/>
              </a:rPr>
              <a:t>amgylcheddau </a:t>
            </a:r>
            <a:r>
              <a:rPr spc="-90" dirty="0">
                <a:solidFill>
                  <a:srgbClr val="FF0000"/>
                </a:solidFill>
                <a:latin typeface="Trebuchet MS"/>
                <a:cs typeface="Trebuchet MS"/>
              </a:rPr>
              <a:t>(</a:t>
            </a:r>
            <a:r>
              <a:rPr spc="-10" dirty="0">
                <a:solidFill>
                  <a:srgbClr val="FF0000"/>
                </a:solidFill>
                <a:latin typeface="Trebuchet MS"/>
                <a:cs typeface="Trebuchet MS"/>
              </a:rPr>
              <a:t>Robs</a:t>
            </a:r>
            <a:r>
              <a:rPr spc="-5" dirty="0">
                <a:solidFill>
                  <a:srgbClr val="FF0000"/>
                </a:solidFill>
                <a:latin typeface="Trebuchet MS"/>
                <a:cs typeface="Trebuchet MS"/>
              </a:rPr>
              <a:t>o</a:t>
            </a:r>
            <a:r>
              <a:rPr spc="-175" dirty="0">
                <a:solidFill>
                  <a:srgbClr val="FF0000"/>
                </a:solidFill>
                <a:latin typeface="Trebuchet MS"/>
                <a:cs typeface="Trebuchet MS"/>
              </a:rPr>
              <a:t>n,</a:t>
            </a:r>
            <a:r>
              <a:rPr spc="-24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pc="-55" dirty="0">
                <a:solidFill>
                  <a:srgbClr val="FF0000"/>
                </a:solidFill>
                <a:latin typeface="Trebuchet MS"/>
                <a:cs typeface="Trebuchet MS"/>
              </a:rPr>
              <a:t>2002</a:t>
            </a:r>
            <a:r>
              <a:rPr spc="-50" dirty="0">
                <a:solidFill>
                  <a:srgbClr val="FF0000"/>
                </a:solidFill>
                <a:latin typeface="Trebuchet MS"/>
                <a:cs typeface="Trebuchet MS"/>
              </a:rPr>
              <a:t>)</a:t>
            </a:r>
            <a:r>
              <a:rPr spc="-27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endParaRPr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034408" y="4395978"/>
            <a:ext cx="6172200" cy="2279650"/>
            <a:chOff x="2510408" y="4395978"/>
            <a:chExt cx="6172200" cy="2279650"/>
          </a:xfrm>
        </p:grpSpPr>
        <p:sp>
          <p:nvSpPr>
            <p:cNvPr id="11" name="object 11"/>
            <p:cNvSpPr/>
            <p:nvPr/>
          </p:nvSpPr>
          <p:spPr>
            <a:xfrm>
              <a:off x="2516758" y="4402328"/>
              <a:ext cx="6159500" cy="2266950"/>
            </a:xfrm>
            <a:custGeom>
              <a:avLst/>
              <a:gdLst/>
              <a:ahLst/>
              <a:cxnLst/>
              <a:rect l="l" t="t" r="r" b="b"/>
              <a:pathLst>
                <a:path w="6159500" h="2266950">
                  <a:moveTo>
                    <a:pt x="0" y="0"/>
                  </a:moveTo>
                  <a:lnTo>
                    <a:pt x="3134233" y="1552829"/>
                  </a:lnTo>
                  <a:lnTo>
                    <a:pt x="3134233" y="2266696"/>
                  </a:lnTo>
                  <a:lnTo>
                    <a:pt x="6159373" y="2266696"/>
                  </a:lnTo>
                  <a:lnTo>
                    <a:pt x="6159373" y="1042924"/>
                  </a:lnTo>
                  <a:lnTo>
                    <a:pt x="3134233" y="1042924"/>
                  </a:lnTo>
                  <a:lnTo>
                    <a:pt x="3134233" y="12468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CAA2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2" name="object 12"/>
            <p:cNvSpPr/>
            <p:nvPr/>
          </p:nvSpPr>
          <p:spPr>
            <a:xfrm>
              <a:off x="2516758" y="4402328"/>
              <a:ext cx="6159500" cy="2266950"/>
            </a:xfrm>
            <a:custGeom>
              <a:avLst/>
              <a:gdLst/>
              <a:ahLst/>
              <a:cxnLst/>
              <a:rect l="l" t="t" r="r" b="b"/>
              <a:pathLst>
                <a:path w="6159500" h="2266950">
                  <a:moveTo>
                    <a:pt x="3134233" y="1042924"/>
                  </a:moveTo>
                  <a:lnTo>
                    <a:pt x="3638423" y="1042924"/>
                  </a:lnTo>
                  <a:lnTo>
                    <a:pt x="4394708" y="1042924"/>
                  </a:lnTo>
                  <a:lnTo>
                    <a:pt x="6159373" y="1042924"/>
                  </a:lnTo>
                  <a:lnTo>
                    <a:pt x="6159373" y="1246886"/>
                  </a:lnTo>
                  <a:lnTo>
                    <a:pt x="6159373" y="1552829"/>
                  </a:lnTo>
                  <a:lnTo>
                    <a:pt x="6159373" y="2266696"/>
                  </a:lnTo>
                  <a:lnTo>
                    <a:pt x="4394708" y="2266696"/>
                  </a:lnTo>
                  <a:lnTo>
                    <a:pt x="3638423" y="2266696"/>
                  </a:lnTo>
                  <a:lnTo>
                    <a:pt x="3134233" y="2266696"/>
                  </a:lnTo>
                  <a:lnTo>
                    <a:pt x="3134233" y="1552829"/>
                  </a:lnTo>
                  <a:lnTo>
                    <a:pt x="0" y="0"/>
                  </a:lnTo>
                  <a:lnTo>
                    <a:pt x="3134233" y="1246886"/>
                  </a:lnTo>
                  <a:lnTo>
                    <a:pt x="3134233" y="1042924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7229856" y="5470348"/>
            <a:ext cx="2764155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spcBef>
                <a:spcPts val="100"/>
              </a:spcBef>
              <a:defRPr/>
            </a:pPr>
            <a:r>
              <a:rPr spc="30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pc="3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pc="-40" dirty="0">
                <a:solidFill>
                  <a:prstClr val="black"/>
                </a:solidFill>
                <a:latin typeface="Trebuchet MS"/>
                <a:cs typeface="Trebuchet MS"/>
              </a:rPr>
              <a:t>bso</a:t>
            </a:r>
            <a:r>
              <a:rPr spc="-175" dirty="0">
                <a:solidFill>
                  <a:prstClr val="black"/>
                </a:solidFill>
                <a:latin typeface="Trebuchet MS"/>
                <a:cs typeface="Trebuchet MS"/>
              </a:rPr>
              <a:t>n,</a:t>
            </a:r>
            <a:r>
              <a:rPr spc="-254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235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pc="-27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r>
              <a:rPr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2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90" dirty="0">
                <a:solidFill>
                  <a:prstClr val="black"/>
                </a:solidFill>
                <a:latin typeface="Trebuchet MS"/>
                <a:cs typeface="Trebuchet MS"/>
              </a:rPr>
              <a:t>(</a:t>
            </a:r>
            <a:r>
              <a:rPr spc="-55" dirty="0">
                <a:solidFill>
                  <a:prstClr val="black"/>
                </a:solidFill>
                <a:latin typeface="Trebuchet MS"/>
                <a:cs typeface="Trebuchet MS"/>
              </a:rPr>
              <a:t>2002)</a:t>
            </a:r>
            <a:r>
              <a:rPr spc="-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i="1" spc="-14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i="1" spc="-125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i="1" spc="-22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i="1" spc="-13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i="1"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i="1" spc="-235" dirty="0">
                <a:solidFill>
                  <a:prstClr val="black"/>
                </a:solidFill>
                <a:latin typeface="Trebuchet MS"/>
                <a:cs typeface="Trebuchet MS"/>
              </a:rPr>
              <a:t>w</a:t>
            </a:r>
            <a:r>
              <a:rPr i="1" spc="-175" dirty="0">
                <a:solidFill>
                  <a:prstClr val="black"/>
                </a:solidFill>
                <a:latin typeface="Trebuchet MS"/>
                <a:cs typeface="Trebuchet MS"/>
              </a:rPr>
              <a:t>orld  </a:t>
            </a:r>
            <a:r>
              <a:rPr i="1" spc="-204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i="1" spc="-150" dirty="0">
                <a:solidFill>
                  <a:prstClr val="black"/>
                </a:solidFill>
                <a:latin typeface="Trebuchet MS"/>
                <a:cs typeface="Trebuchet MS"/>
              </a:rPr>
              <a:t>esear</a:t>
            </a:r>
            <a:r>
              <a:rPr i="1" spc="-110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i="1" spc="-165" dirty="0">
                <a:solidFill>
                  <a:prstClr val="black"/>
                </a:solidFill>
                <a:latin typeface="Trebuchet MS"/>
                <a:cs typeface="Trebuchet MS"/>
              </a:rPr>
              <a:t>h</a:t>
            </a:r>
            <a:r>
              <a:rPr spc="-27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r>
              <a:rPr spc="-2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45" dirty="0">
                <a:solidFill>
                  <a:prstClr val="black"/>
                </a:solidFill>
                <a:latin typeface="Trebuchet MS"/>
                <a:cs typeface="Trebuchet MS"/>
              </a:rPr>
              <a:t>2</a:t>
            </a:r>
            <a:r>
              <a:rPr spc="-89" baseline="25462" dirty="0">
                <a:solidFill>
                  <a:prstClr val="black"/>
                </a:solidFill>
                <a:latin typeface="Trebuchet MS"/>
                <a:cs typeface="Trebuchet MS"/>
              </a:rPr>
              <a:t>nd</a:t>
            </a:r>
            <a:r>
              <a:rPr spc="195" baseline="25462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-160" dirty="0">
                <a:solidFill>
                  <a:prstClr val="black"/>
                </a:solidFill>
                <a:latin typeface="Trebuchet MS"/>
                <a:cs typeface="Trebuchet MS"/>
              </a:rPr>
              <a:t>ed.</a:t>
            </a:r>
            <a:r>
              <a:rPr spc="-2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pc="10" dirty="0">
                <a:solidFill>
                  <a:prstClr val="black"/>
                </a:solidFill>
                <a:latin typeface="Trebuchet MS"/>
                <a:cs typeface="Trebuchet MS"/>
              </a:rPr>
              <a:t>Ox</a:t>
            </a:r>
            <a:r>
              <a:rPr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pc="20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pc="-1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pc="-95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pc="-235" dirty="0">
                <a:solidFill>
                  <a:prstClr val="black"/>
                </a:solidFill>
                <a:latin typeface="Trebuchet MS"/>
                <a:cs typeface="Trebuchet MS"/>
              </a:rPr>
              <a:t>:  </a:t>
            </a:r>
            <a:r>
              <a:rPr spc="-125" dirty="0">
                <a:solidFill>
                  <a:prstClr val="black"/>
                </a:solidFill>
                <a:latin typeface="Trebuchet MS"/>
                <a:cs typeface="Trebuchet MS"/>
              </a:rPr>
              <a:t>Blackwell.</a:t>
            </a:r>
            <a:endParaRPr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4238892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20" y="44890"/>
            <a:ext cx="4023995" cy="1379865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120" dirty="0"/>
              <a:t>EGLURHAD
</a:t>
            </a:r>
            <a:endParaRPr spc="120" dirty="0"/>
          </a:p>
        </p:txBody>
      </p:sp>
      <p:sp>
        <p:nvSpPr>
          <p:cNvPr id="3" name="object 3"/>
          <p:cNvSpPr txBox="1"/>
          <p:nvPr/>
        </p:nvSpPr>
        <p:spPr>
          <a:xfrm>
            <a:off x="949570" y="1346160"/>
            <a:ext cx="9045916" cy="458080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marR="5080" indent="-228600">
              <a:lnSpc>
                <a:spcPct val="110000"/>
              </a:lnSpc>
              <a:spcBef>
                <a:spcPts val="9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400" spc="-5" dirty="0">
                <a:solidFill>
                  <a:srgbClr val="585858"/>
                </a:solidFill>
                <a:cs typeface="Calibri"/>
              </a:rPr>
              <a:t>Pwrpas y </a:t>
            </a:r>
            <a:r>
              <a:rPr lang="cy-GB" sz="2400" spc="-5" dirty="0">
                <a:solidFill>
                  <a:srgbClr val="FF0000"/>
                </a:solidFill>
                <a:cs typeface="Calibri"/>
              </a:rPr>
              <a:t>dyfyniad yn y testun </a:t>
            </a:r>
            <a:r>
              <a:rPr lang="cy-GB" sz="2400" spc="-5" dirty="0">
                <a:solidFill>
                  <a:srgbClr val="585858"/>
                </a:solidFill>
                <a:cs typeface="Calibri"/>
              </a:rPr>
              <a:t>yw </a:t>
            </a:r>
            <a:r>
              <a:rPr lang="cy-GB" sz="2400" b="1" spc="-5" dirty="0">
                <a:solidFill>
                  <a:srgbClr val="585858"/>
                </a:solidFill>
                <a:cs typeface="Calibri"/>
              </a:rPr>
              <a:t>eich cyfeirio </a:t>
            </a:r>
            <a:r>
              <a:rPr lang="cy-GB" sz="2400" spc="-5" dirty="0">
                <a:solidFill>
                  <a:srgbClr val="585858"/>
                </a:solidFill>
                <a:cs typeface="Calibri"/>
              </a:rPr>
              <a:t>at </a:t>
            </a:r>
            <a:r>
              <a:rPr lang="cy-GB" sz="2400" spc="-5" dirty="0">
                <a:solidFill>
                  <a:srgbClr val="FF0000"/>
                </a:solidFill>
                <a:cs typeface="Calibri"/>
              </a:rPr>
              <a:t>fanylion llawn </a:t>
            </a:r>
            <a:r>
              <a:rPr lang="cy-GB" sz="2400" spc="-5" dirty="0">
                <a:solidFill>
                  <a:srgbClr val="585858"/>
                </a:solidFill>
                <a:cs typeface="Calibri"/>
              </a:rPr>
              <a:t>y cyhoeddiad o fewn rhestr gyfeirio lawn ar ddiwedd eich gwaith.  </a:t>
            </a:r>
            <a:r>
              <a:rPr lang="cy-GB" sz="2400" spc="-5" dirty="0">
                <a:solidFill>
                  <a:srgbClr val="FF0000"/>
                </a:solidFill>
                <a:cs typeface="Calibri"/>
              </a:rPr>
              <a:t>Dylid dod o hyd i fanylion llawn y dyfyniad yn y rhestr gyfeirio ar ddiwedd eich aseiniad</a:t>
            </a:r>
            <a:r>
              <a:rPr lang="cy-GB" sz="2400" spc="-5" dirty="0">
                <a:solidFill>
                  <a:srgbClr val="585858"/>
                </a:solidFill>
                <a:cs typeface="Calibri"/>
              </a:rPr>
              <a:t>. Mae hyn yn cynnwys y cofnod llyfryddiaethol llawn o'r cyfeiriadau a nodir yn eich testun</a:t>
            </a:r>
            <a:r>
              <a:rPr sz="2400" spc="-15" dirty="0">
                <a:solidFill>
                  <a:srgbClr val="585858"/>
                </a:solidFill>
                <a:latin typeface="Calibri"/>
                <a:cs typeface="Calibri"/>
              </a:rPr>
              <a:t>:</a:t>
            </a:r>
            <a:endParaRPr sz="24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12700">
              <a:spcBef>
                <a:spcPts val="915"/>
              </a:spcBef>
              <a:defRPr/>
            </a:pP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Pears,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R.</a:t>
            </a:r>
            <a:r>
              <a:rPr sz="24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Shields,</a:t>
            </a:r>
            <a:r>
              <a:rPr sz="24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G.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(2016)</a:t>
            </a:r>
            <a:r>
              <a:rPr sz="2400" spc="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15" dirty="0">
                <a:solidFill>
                  <a:srgbClr val="006FC0"/>
                </a:solidFill>
                <a:latin typeface="Calibri"/>
                <a:cs typeface="Calibri"/>
              </a:rPr>
              <a:t>Cite</a:t>
            </a:r>
            <a:r>
              <a:rPr sz="2400" i="1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5" dirty="0">
                <a:solidFill>
                  <a:srgbClr val="006FC0"/>
                </a:solidFill>
                <a:latin typeface="Calibri"/>
                <a:cs typeface="Calibri"/>
              </a:rPr>
              <a:t>them</a:t>
            </a:r>
            <a:r>
              <a:rPr sz="2400" i="1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10" dirty="0">
                <a:solidFill>
                  <a:srgbClr val="006FC0"/>
                </a:solidFill>
                <a:latin typeface="Calibri"/>
                <a:cs typeface="Calibri"/>
              </a:rPr>
              <a:t>right:</a:t>
            </a:r>
            <a:r>
              <a:rPr sz="2400" i="1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400" i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5" dirty="0">
                <a:solidFill>
                  <a:srgbClr val="006FC0"/>
                </a:solidFill>
                <a:latin typeface="Calibri"/>
                <a:cs typeface="Calibri"/>
              </a:rPr>
              <a:t>essential</a:t>
            </a:r>
            <a:r>
              <a:rPr sz="2400" i="1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5" dirty="0">
                <a:solidFill>
                  <a:srgbClr val="006FC0"/>
                </a:solidFill>
                <a:latin typeface="Calibri"/>
                <a:cs typeface="Calibri"/>
              </a:rPr>
              <a:t>referencing</a:t>
            </a:r>
            <a:r>
              <a:rPr sz="2400" i="1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5" dirty="0">
                <a:solidFill>
                  <a:srgbClr val="006FC0"/>
                </a:solidFill>
                <a:latin typeface="Calibri"/>
                <a:cs typeface="Calibri"/>
              </a:rPr>
              <a:t>guide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.</a:t>
            </a:r>
            <a:endParaRPr sz="24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12700">
              <a:spcBef>
                <a:spcPts val="215"/>
              </a:spcBef>
              <a:defRPr/>
            </a:pP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10th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50" dirty="0">
                <a:solidFill>
                  <a:srgbClr val="006FC0"/>
                </a:solidFill>
                <a:latin typeface="Calibri"/>
                <a:cs typeface="Calibri"/>
              </a:rPr>
              <a:t>rev.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edn.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Basingstoke: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Palgrave.</a:t>
            </a:r>
            <a:endParaRPr sz="24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marR="210820" indent="-228600">
              <a:lnSpc>
                <a:spcPct val="110000"/>
              </a:lnSpc>
              <a:spcBef>
                <a:spcPts val="70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400" dirty="0">
                <a:solidFill>
                  <a:srgbClr val="585858"/>
                </a:solidFill>
                <a:cs typeface="Calibri"/>
              </a:rPr>
              <a:t>Dylai alluogi unrhyw ddarllenydd i ddod o hyd i'ch ffynhonnell wreiddiol. </a:t>
            </a:r>
            <a:r>
              <a:rPr lang="cy-GB" sz="2400" dirty="0">
                <a:solidFill>
                  <a:srgbClr val="FF0000"/>
                </a:solidFill>
                <a:cs typeface="Calibri"/>
              </a:rPr>
              <a:t>Rhoddir rhestr gyfeirio yn nhrefn yr wyddor yn ôl cyfenw'r awdur</a:t>
            </a:r>
            <a:endParaRPr lang="cy-GB" sz="2400" dirty="0">
              <a:solidFill>
                <a:srgbClr val="FF0000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20" y="389856"/>
            <a:ext cx="4023995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20" dirty="0"/>
              <a:t>CLARIFICATION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49570" y="1346160"/>
            <a:ext cx="9045916" cy="417454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marR="5080" indent="-228600">
              <a:lnSpc>
                <a:spcPct val="110000"/>
              </a:lnSpc>
              <a:spcBef>
                <a:spcPts val="9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The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purpose</a:t>
            </a:r>
            <a:r>
              <a:rPr sz="24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of 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the</a:t>
            </a:r>
            <a:r>
              <a:rPr sz="2400" spc="3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in-text</a:t>
            </a:r>
            <a:r>
              <a:rPr sz="24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citation</a:t>
            </a:r>
            <a:r>
              <a:rPr sz="2400" spc="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is</a:t>
            </a:r>
            <a:r>
              <a:rPr sz="2400" spc="1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to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b="1" spc="-20" dirty="0">
                <a:solidFill>
                  <a:srgbClr val="585858"/>
                </a:solidFill>
                <a:latin typeface="Calibri"/>
                <a:cs typeface="Calibri"/>
              </a:rPr>
              <a:t>refer</a:t>
            </a:r>
            <a:r>
              <a:rPr sz="2400" b="1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585858"/>
                </a:solidFill>
                <a:latin typeface="Calibri"/>
                <a:cs typeface="Calibri"/>
              </a:rPr>
              <a:t>you</a:t>
            </a:r>
            <a:r>
              <a:rPr sz="24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to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the</a:t>
            </a:r>
            <a:r>
              <a:rPr sz="24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full</a:t>
            </a:r>
            <a:r>
              <a:rPr sz="24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details</a:t>
            </a:r>
            <a:r>
              <a:rPr sz="2400" spc="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of</a:t>
            </a:r>
            <a:r>
              <a:rPr sz="24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the </a:t>
            </a:r>
            <a:r>
              <a:rPr sz="24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publication</a:t>
            </a:r>
            <a:r>
              <a:rPr sz="2400" spc="2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within</a:t>
            </a:r>
            <a:r>
              <a:rPr sz="2400" spc="2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a</a:t>
            </a:r>
            <a:r>
              <a:rPr sz="24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full</a:t>
            </a:r>
            <a:r>
              <a:rPr sz="24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585858"/>
                </a:solidFill>
                <a:latin typeface="Calibri"/>
                <a:cs typeface="Calibri"/>
              </a:rPr>
              <a:t>reference</a:t>
            </a:r>
            <a:r>
              <a:rPr sz="2400" spc="1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585858"/>
                </a:solidFill>
                <a:latin typeface="Calibri"/>
                <a:cs typeface="Calibri"/>
              </a:rPr>
              <a:t>list</a:t>
            </a:r>
            <a:r>
              <a:rPr sz="2400" spc="2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at</a:t>
            </a:r>
            <a:r>
              <a:rPr sz="24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the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 end</a:t>
            </a:r>
            <a:r>
              <a:rPr sz="2400" spc="1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of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your</a:t>
            </a:r>
            <a:r>
              <a:rPr sz="24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work. </a:t>
            </a:r>
            <a:r>
              <a:rPr sz="2400" spc="-39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Full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publication</a:t>
            </a:r>
            <a:r>
              <a:rPr sz="2400" spc="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details</a:t>
            </a:r>
            <a:r>
              <a:rPr sz="2400" spc="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of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 the</a:t>
            </a:r>
            <a:r>
              <a:rPr sz="2400" spc="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citation</a:t>
            </a:r>
            <a:r>
              <a:rPr sz="2400" spc="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should be</a:t>
            </a:r>
            <a:r>
              <a:rPr sz="2400" spc="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found</a:t>
            </a:r>
            <a:r>
              <a:rPr sz="2400" spc="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in</a:t>
            </a:r>
            <a:r>
              <a:rPr sz="2400" spc="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the </a:t>
            </a:r>
            <a:r>
              <a:rPr sz="2400" spc="-15" dirty="0">
                <a:solidFill>
                  <a:srgbClr val="FF0000"/>
                </a:solidFill>
                <a:latin typeface="Calibri"/>
                <a:cs typeface="Calibri"/>
              </a:rPr>
              <a:t>reference</a:t>
            </a:r>
            <a:r>
              <a:rPr sz="2400" spc="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list</a:t>
            </a:r>
            <a:r>
              <a:rPr sz="24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at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the</a:t>
            </a:r>
            <a:r>
              <a:rPr sz="2400" spc="4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end</a:t>
            </a:r>
            <a:r>
              <a:rPr sz="2400" spc="3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of</a:t>
            </a:r>
            <a:r>
              <a:rPr sz="2400" spc="4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your</a:t>
            </a:r>
            <a:r>
              <a:rPr sz="2400" spc="3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assignment.</a:t>
            </a:r>
            <a:r>
              <a:rPr sz="2400" spc="3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This</a:t>
            </a:r>
            <a:r>
              <a:rPr sz="2400" spc="3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contains</a:t>
            </a:r>
            <a:r>
              <a:rPr sz="2400" spc="3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the</a:t>
            </a:r>
            <a:r>
              <a:rPr sz="2400" spc="4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full</a:t>
            </a:r>
            <a:r>
              <a:rPr sz="2400" spc="4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bibliographical</a:t>
            </a:r>
            <a:r>
              <a:rPr sz="2400" spc="6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585858"/>
                </a:solidFill>
                <a:latin typeface="Calibri"/>
                <a:cs typeface="Calibri"/>
              </a:rPr>
              <a:t>record</a:t>
            </a:r>
            <a:r>
              <a:rPr sz="2400" spc="4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of 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 the</a:t>
            </a:r>
            <a:r>
              <a:rPr sz="24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585858"/>
                </a:solidFill>
                <a:latin typeface="Calibri"/>
                <a:cs typeface="Calibri"/>
              </a:rPr>
              <a:t>references</a:t>
            </a:r>
            <a:r>
              <a:rPr sz="24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cited</a:t>
            </a:r>
            <a:r>
              <a:rPr sz="2400" spc="2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in</a:t>
            </a:r>
            <a:r>
              <a:rPr sz="24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your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585858"/>
                </a:solidFill>
                <a:latin typeface="Calibri"/>
                <a:cs typeface="Calibri"/>
              </a:rPr>
              <a:t>text:</a:t>
            </a:r>
            <a:endParaRPr sz="24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12700">
              <a:spcBef>
                <a:spcPts val="915"/>
              </a:spcBef>
              <a:defRPr/>
            </a:pP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Pears,</a:t>
            </a:r>
            <a:r>
              <a:rPr sz="2400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R.</a:t>
            </a:r>
            <a:r>
              <a:rPr sz="24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and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Shields,</a:t>
            </a:r>
            <a:r>
              <a:rPr sz="2400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G. 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(2016)</a:t>
            </a:r>
            <a:r>
              <a:rPr sz="2400" spc="4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15" dirty="0">
                <a:solidFill>
                  <a:srgbClr val="006FC0"/>
                </a:solidFill>
                <a:latin typeface="Calibri"/>
                <a:cs typeface="Calibri"/>
              </a:rPr>
              <a:t>Cite</a:t>
            </a:r>
            <a:r>
              <a:rPr sz="2400" i="1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5" dirty="0">
                <a:solidFill>
                  <a:srgbClr val="006FC0"/>
                </a:solidFill>
                <a:latin typeface="Calibri"/>
                <a:cs typeface="Calibri"/>
              </a:rPr>
              <a:t>them</a:t>
            </a:r>
            <a:r>
              <a:rPr sz="2400" i="1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10" dirty="0">
                <a:solidFill>
                  <a:srgbClr val="006FC0"/>
                </a:solidFill>
                <a:latin typeface="Calibri"/>
                <a:cs typeface="Calibri"/>
              </a:rPr>
              <a:t>right:</a:t>
            </a:r>
            <a:r>
              <a:rPr sz="2400" i="1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5" dirty="0">
                <a:solidFill>
                  <a:srgbClr val="006FC0"/>
                </a:solidFill>
                <a:latin typeface="Calibri"/>
                <a:cs typeface="Calibri"/>
              </a:rPr>
              <a:t>the</a:t>
            </a:r>
            <a:r>
              <a:rPr sz="2400" i="1" spc="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5" dirty="0">
                <a:solidFill>
                  <a:srgbClr val="006FC0"/>
                </a:solidFill>
                <a:latin typeface="Calibri"/>
                <a:cs typeface="Calibri"/>
              </a:rPr>
              <a:t>essential</a:t>
            </a:r>
            <a:r>
              <a:rPr sz="2400" i="1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5" dirty="0">
                <a:solidFill>
                  <a:srgbClr val="006FC0"/>
                </a:solidFill>
                <a:latin typeface="Calibri"/>
                <a:cs typeface="Calibri"/>
              </a:rPr>
              <a:t>referencing</a:t>
            </a:r>
            <a:r>
              <a:rPr sz="2400" i="1" spc="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i="1" spc="-5" dirty="0">
                <a:solidFill>
                  <a:srgbClr val="006FC0"/>
                </a:solidFill>
                <a:latin typeface="Calibri"/>
                <a:cs typeface="Calibri"/>
              </a:rPr>
              <a:t>guide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.</a:t>
            </a:r>
            <a:endParaRPr sz="24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12700">
              <a:spcBef>
                <a:spcPts val="215"/>
              </a:spcBef>
              <a:defRPr/>
            </a:pP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10th</a:t>
            </a:r>
            <a:r>
              <a:rPr sz="2400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50" dirty="0">
                <a:solidFill>
                  <a:srgbClr val="006FC0"/>
                </a:solidFill>
                <a:latin typeface="Calibri"/>
                <a:cs typeface="Calibri"/>
              </a:rPr>
              <a:t>rev.</a:t>
            </a:r>
            <a:r>
              <a:rPr sz="2400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006FC0"/>
                </a:solidFill>
                <a:latin typeface="Calibri"/>
                <a:cs typeface="Calibri"/>
              </a:rPr>
              <a:t>edn.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006FC0"/>
                </a:solidFill>
                <a:latin typeface="Calibri"/>
                <a:cs typeface="Calibri"/>
              </a:rPr>
              <a:t>Basingstoke: </a:t>
            </a:r>
            <a:r>
              <a:rPr sz="2400" spc="-15" dirty="0">
                <a:solidFill>
                  <a:srgbClr val="006FC0"/>
                </a:solidFill>
                <a:latin typeface="Calibri"/>
                <a:cs typeface="Calibri"/>
              </a:rPr>
              <a:t>Palgrave.</a:t>
            </a:r>
            <a:endParaRPr sz="24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marR="210820" indent="-228600">
              <a:lnSpc>
                <a:spcPct val="110000"/>
              </a:lnSpc>
              <a:spcBef>
                <a:spcPts val="70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It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should</a:t>
            </a:r>
            <a:r>
              <a:rPr sz="24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enable</a:t>
            </a:r>
            <a:r>
              <a:rPr sz="24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585858"/>
                </a:solidFill>
                <a:latin typeface="Calibri"/>
                <a:cs typeface="Calibri"/>
              </a:rPr>
              <a:t>any</a:t>
            </a:r>
            <a:r>
              <a:rPr sz="24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reader</a:t>
            </a:r>
            <a:r>
              <a:rPr sz="24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to</a:t>
            </a:r>
            <a:r>
              <a:rPr sz="24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5" dirty="0">
                <a:solidFill>
                  <a:srgbClr val="585858"/>
                </a:solidFill>
                <a:latin typeface="Calibri"/>
                <a:cs typeface="Calibri"/>
              </a:rPr>
              <a:t>locate</a:t>
            </a:r>
            <a:r>
              <a:rPr sz="2400" spc="2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your</a:t>
            </a:r>
            <a:r>
              <a:rPr sz="2400" spc="-5" dirty="0">
                <a:solidFill>
                  <a:srgbClr val="585858"/>
                </a:solidFill>
                <a:latin typeface="Calibri"/>
                <a:cs typeface="Calibri"/>
              </a:rPr>
              <a:t> original</a:t>
            </a:r>
            <a:r>
              <a:rPr sz="2400" spc="2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585858"/>
                </a:solidFill>
                <a:latin typeface="Calibri"/>
                <a:cs typeface="Calibri"/>
              </a:rPr>
              <a:t>source.</a:t>
            </a:r>
            <a:r>
              <a:rPr sz="2400" spc="3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A </a:t>
            </a:r>
            <a:r>
              <a:rPr sz="2400" spc="-15" dirty="0">
                <a:solidFill>
                  <a:srgbClr val="FF0000"/>
                </a:solidFill>
                <a:latin typeface="Calibri"/>
                <a:cs typeface="Calibri"/>
              </a:rPr>
              <a:t>reference</a:t>
            </a:r>
            <a:r>
              <a:rPr sz="2400" spc="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list</a:t>
            </a:r>
            <a:r>
              <a:rPr sz="24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is </a:t>
            </a:r>
            <a:r>
              <a:rPr sz="2400" spc="-39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arranged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in</a:t>
            </a:r>
            <a:r>
              <a:rPr sz="2400" spc="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alphabetical</a:t>
            </a:r>
            <a:r>
              <a:rPr sz="2400" spc="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order</a:t>
            </a:r>
            <a:r>
              <a:rPr sz="2400" spc="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F0000"/>
                </a:solidFill>
                <a:latin typeface="Calibri"/>
                <a:cs typeface="Calibri"/>
              </a:rPr>
              <a:t>by</a:t>
            </a:r>
            <a:r>
              <a:rPr sz="2400" spc="1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F0000"/>
                </a:solidFill>
                <a:latin typeface="Calibri"/>
                <a:cs typeface="Calibri"/>
              </a:rPr>
              <a:t>the </a:t>
            </a:r>
            <a:r>
              <a:rPr sz="2400" spc="-10" dirty="0">
                <a:solidFill>
                  <a:srgbClr val="FF0000"/>
                </a:solidFill>
                <a:latin typeface="Calibri"/>
                <a:cs typeface="Calibri"/>
              </a:rPr>
              <a:t>author’s</a:t>
            </a:r>
            <a:r>
              <a:rPr lang="en-GB" sz="2400" spc="-10" dirty="0">
                <a:solidFill>
                  <a:srgbClr val="FF0000"/>
                </a:solidFill>
                <a:latin typeface="Calibri"/>
                <a:cs typeface="Calibri"/>
              </a:rPr>
              <a:t> surname</a:t>
            </a:r>
            <a:endParaRPr sz="2400" dirty="0">
              <a:solidFill>
                <a:prstClr val="black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698025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-33232"/>
            <a:ext cx="7202170" cy="2105705"/>
          </a:xfrm>
          <a:prstGeom prst="rect">
            <a:avLst/>
          </a:prstGeom>
        </p:spPr>
        <p:txBody>
          <a:bodyPr vert="horz" wrap="square" lIns="0" tIns="91440" rIns="0" bIns="0" rtlCol="0" anchor="ctr">
            <a:spAutoFit/>
          </a:bodyPr>
          <a:lstStyle/>
          <a:p>
            <a:pPr marL="12700" marR="5080">
              <a:lnSpc>
                <a:spcPts val="4970"/>
              </a:lnSpc>
              <a:spcBef>
                <a:spcPts val="720"/>
              </a:spcBef>
            </a:pPr>
            <a:r>
              <a:rPr lang="en-GB" sz="4600" spc="110" dirty="0"/>
              <a:t>DYFYNNU AR DDULL CYFEIRNODI HARVARD 
</a:t>
            </a:r>
            <a:endParaRPr sz="4600" dirty="0"/>
          </a:p>
        </p:txBody>
      </p:sp>
      <p:sp>
        <p:nvSpPr>
          <p:cNvPr id="3" name="object 3"/>
          <p:cNvSpPr txBox="1"/>
          <p:nvPr/>
        </p:nvSpPr>
        <p:spPr>
          <a:xfrm>
            <a:off x="1919537" y="2286737"/>
            <a:ext cx="7851792" cy="101559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 indent="-228600">
              <a:lnSpc>
                <a:spcPct val="110000"/>
              </a:lnSpc>
              <a:spcBef>
                <a:spcPts val="10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000" spc="-70" dirty="0">
                <a:latin typeface="Trebuchet MS"/>
                <a:cs typeface="Trebuchet MS"/>
              </a:rPr>
              <a:t>Mae</a:t>
            </a:r>
            <a:r>
              <a:rPr lang="cy-GB" sz="2000" spc="-70" dirty="0">
                <a:solidFill>
                  <a:srgbClr val="FF0000"/>
                </a:solidFill>
                <a:latin typeface="Trebuchet MS"/>
                <a:cs typeface="Trebuchet MS"/>
              </a:rPr>
              <a:t> dyfynnu </a:t>
            </a:r>
            <a:r>
              <a:rPr lang="cy-GB" sz="2000" spc="-70" dirty="0">
                <a:latin typeface="Trebuchet MS"/>
                <a:cs typeface="Trebuchet MS"/>
              </a:rPr>
              <a:t>yn eich testun yn derm generig, a ddefnyddir ar gyfer cyfeirio at unrhyw ffynhonnell, naill ai i roi enghraifft neu i ategu dadl</a:t>
            </a:r>
            <a:r>
              <a:rPr sz="2000" spc="-135" dirty="0">
                <a:latin typeface="Trebuchet MS"/>
                <a:cs typeface="Trebuchet MS"/>
              </a:rPr>
              <a:t>.</a:t>
            </a:r>
            <a:endParaRPr lang="en-GB" sz="2000" spc="-135" dirty="0">
              <a:latin typeface="Trebuchet MS"/>
              <a:cs typeface="Trebuchet MS"/>
            </a:endParaRPr>
          </a:p>
          <a:p>
            <a:pPr marL="241300" marR="5080" indent="-228600">
              <a:lnSpc>
                <a:spcPct val="110000"/>
              </a:lnSpc>
              <a:spcBef>
                <a:spcPts val="10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63552" y="3114610"/>
            <a:ext cx="7272420" cy="1633139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12700">
              <a:spcBef>
                <a:spcPts val="1035"/>
              </a:spcBef>
              <a:defRPr/>
            </a:pPr>
            <a:endParaRPr lang="en-GB" sz="2000" u="sng" spc="-135" dirty="0">
              <a:solidFill>
                <a:srgbClr val="FF0000"/>
              </a:solidFill>
              <a:uFill>
                <a:solidFill>
                  <a:srgbClr val="FF0000"/>
                </a:solidFill>
              </a:uFill>
              <a:latin typeface="Trebuchet MS"/>
              <a:cs typeface="Trebuchet MS"/>
            </a:endParaRPr>
          </a:p>
          <a:p>
            <a:pPr marL="12700">
              <a:spcBef>
                <a:spcPts val="1035"/>
              </a:spcBef>
              <a:defRPr/>
            </a:pPr>
            <a:r>
              <a:rPr lang="en-GB" sz="2000" u="sng" spc="-135" dirty="0" err="1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rebuchet MS"/>
                <a:cs typeface="Trebuchet MS"/>
              </a:rPr>
              <a:t>Enghraifft</a:t>
            </a:r>
            <a:r>
              <a:rPr sz="2000" u="sng" spc="-13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rebuchet MS"/>
                <a:cs typeface="Trebuchet MS"/>
              </a:rPr>
              <a:t>: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93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en-GB" sz="2000" spc="-60" dirty="0">
                <a:solidFill>
                  <a:srgbClr val="585858"/>
                </a:solidFill>
                <a:latin typeface="Trebuchet MS"/>
                <a:cs typeface="Trebuchet MS"/>
              </a:rPr>
              <a:t>Yn </a:t>
            </a:r>
            <a:r>
              <a:rPr lang="en-GB" sz="2000" spc="-60" dirty="0" err="1">
                <a:solidFill>
                  <a:srgbClr val="585858"/>
                </a:solidFill>
                <a:latin typeface="Trebuchet MS"/>
                <a:cs typeface="Trebuchet MS"/>
              </a:rPr>
              <a:t>ôl</a:t>
            </a:r>
            <a:r>
              <a:rPr sz="20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FF0000"/>
                </a:solidFill>
                <a:latin typeface="Trebuchet MS"/>
                <a:cs typeface="Trebuchet MS"/>
              </a:rPr>
              <a:t>Cowley</a:t>
            </a:r>
            <a:r>
              <a:rPr sz="2000" spc="-6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FF0000"/>
                </a:solidFill>
                <a:latin typeface="Trebuchet MS"/>
                <a:cs typeface="Trebuchet MS"/>
              </a:rPr>
              <a:t>(2004,</a:t>
            </a:r>
            <a:r>
              <a:rPr sz="2000" spc="-28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lang="en-GB" sz="2000" spc="-235" dirty="0">
                <a:solidFill>
                  <a:srgbClr val="FF0000"/>
                </a:solidFill>
                <a:latin typeface="Trebuchet MS"/>
                <a:cs typeface="Trebuchet MS"/>
              </a:rPr>
              <a:t>t</a:t>
            </a:r>
            <a:r>
              <a:rPr sz="2000" spc="-26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FF0000"/>
                </a:solidFill>
                <a:latin typeface="Trebuchet MS"/>
                <a:cs typeface="Trebuchet MS"/>
              </a:rPr>
              <a:t>8)</a:t>
            </a:r>
            <a:r>
              <a:rPr sz="2000" spc="-24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‘discussion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585858"/>
                </a:solidFill>
                <a:latin typeface="Trebuchet MS"/>
                <a:cs typeface="Trebuchet MS"/>
              </a:rPr>
              <a:t>really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does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65" dirty="0">
                <a:solidFill>
                  <a:srgbClr val="585858"/>
                </a:solidFill>
                <a:latin typeface="Trebuchet MS"/>
                <a:cs typeface="Trebuchet MS"/>
              </a:rPr>
              <a:t>play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an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>
              <a:spcBef>
                <a:spcPts val="240"/>
              </a:spcBef>
              <a:defRPr/>
            </a:pP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absolutely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vital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part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in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development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585858"/>
                </a:solidFill>
                <a:latin typeface="Trebuchet MS"/>
                <a:cs typeface="Trebuchet MS"/>
              </a:rPr>
              <a:t>thinking’.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043909" y="4592383"/>
            <a:ext cx="6503670" cy="6635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marR="5080" indent="-228600">
              <a:lnSpc>
                <a:spcPct val="110000"/>
              </a:lnSpc>
              <a:spcBef>
                <a:spcPts val="9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en-GB" sz="2000" spc="-100" dirty="0">
                <a:solidFill>
                  <a:srgbClr val="585858"/>
                </a:solidFill>
                <a:latin typeface="Trebuchet MS"/>
                <a:cs typeface="Trebuchet MS"/>
              </a:rPr>
              <a:t>‘D</a:t>
            </a:r>
            <a:r>
              <a:rPr sz="2000" spc="-100" dirty="0" err="1">
                <a:solidFill>
                  <a:srgbClr val="585858"/>
                </a:solidFill>
                <a:latin typeface="Trebuchet MS"/>
                <a:cs typeface="Trebuchet MS"/>
              </a:rPr>
              <a:t>iscussion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585858"/>
                </a:solidFill>
                <a:latin typeface="Trebuchet MS"/>
                <a:cs typeface="Trebuchet MS"/>
              </a:rPr>
              <a:t>really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does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65" dirty="0">
                <a:solidFill>
                  <a:srgbClr val="585858"/>
                </a:solidFill>
                <a:latin typeface="Trebuchet MS"/>
                <a:cs typeface="Trebuchet MS"/>
              </a:rPr>
              <a:t>play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an </a:t>
            </a:r>
            <a:r>
              <a:rPr sz="2000" spc="-59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absolutely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0" dirty="0">
                <a:solidFill>
                  <a:srgbClr val="585858"/>
                </a:solidFill>
                <a:latin typeface="Trebuchet MS"/>
                <a:cs typeface="Trebuchet MS"/>
              </a:rPr>
              <a:t>vital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part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in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development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585858"/>
                </a:solidFill>
                <a:latin typeface="Trebuchet MS"/>
                <a:cs typeface="Trebuchet MS"/>
              </a:rPr>
              <a:t>thinking’</a:t>
            </a:r>
            <a:r>
              <a:rPr lang="en-GB" sz="2000" spc="-1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lang="en-GB" sz="2000" spc="-150" dirty="0">
                <a:solidFill>
                  <a:srgbClr val="FF0000"/>
                </a:solidFill>
                <a:latin typeface="Trebuchet MS"/>
                <a:cs typeface="Trebuchet MS"/>
              </a:rPr>
              <a:t>(</a:t>
            </a:r>
            <a:r>
              <a:rPr lang="en-US" sz="2000" spc="-45" dirty="0">
                <a:solidFill>
                  <a:srgbClr val="FF0000"/>
                </a:solidFill>
                <a:latin typeface="Trebuchet MS"/>
                <a:cs typeface="Trebuchet MS"/>
              </a:rPr>
              <a:t>Cowley,</a:t>
            </a:r>
            <a:r>
              <a:rPr lang="en-US" sz="2000" spc="-6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lang="en-US" sz="2000" spc="-95" dirty="0">
                <a:solidFill>
                  <a:srgbClr val="FF0000"/>
                </a:solidFill>
                <a:latin typeface="Trebuchet MS"/>
                <a:cs typeface="Trebuchet MS"/>
              </a:rPr>
              <a:t>2004, t.</a:t>
            </a:r>
            <a:r>
              <a:rPr lang="en-US" sz="2000" spc="-70" dirty="0">
                <a:solidFill>
                  <a:srgbClr val="FF0000"/>
                </a:solidFill>
                <a:latin typeface="Trebuchet MS"/>
                <a:cs typeface="Trebuchet MS"/>
              </a:rPr>
              <a:t>8)</a:t>
            </a:r>
            <a:r>
              <a:rPr lang="en-US" sz="2000" spc="-24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07225" y="3916299"/>
            <a:ext cx="50719" cy="51053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72733" y="3787140"/>
            <a:ext cx="98932" cy="98806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6784880" y="3645535"/>
            <a:ext cx="147320" cy="146685"/>
            <a:chOff x="5260880" y="3645534"/>
            <a:chExt cx="147320" cy="146685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262245" y="3646931"/>
              <a:ext cx="143763" cy="14376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260880" y="3645534"/>
              <a:ext cx="146747" cy="14668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11652"/>
            <a:ext cx="7202170" cy="2015936"/>
          </a:xfrm>
          <a:prstGeom prst="rect">
            <a:avLst/>
          </a:prstGeom>
        </p:spPr>
        <p:txBody>
          <a:bodyPr vert="horz" wrap="square" lIns="0" tIns="91440" rIns="0" bIns="0" rtlCol="0" anchor="ctr">
            <a:spAutoFit/>
          </a:bodyPr>
          <a:lstStyle/>
          <a:p>
            <a:pPr marL="12700" marR="5080">
              <a:lnSpc>
                <a:spcPts val="4970"/>
              </a:lnSpc>
              <a:spcBef>
                <a:spcPts val="720"/>
              </a:spcBef>
            </a:pPr>
            <a:r>
              <a:rPr sz="4600" spc="110" dirty="0"/>
              <a:t>CITING</a:t>
            </a:r>
            <a:r>
              <a:rPr sz="4600" spc="330" dirty="0"/>
              <a:t> </a:t>
            </a:r>
            <a:r>
              <a:rPr sz="4600" spc="120" dirty="0"/>
              <a:t>ACCORDING</a:t>
            </a:r>
            <a:r>
              <a:rPr sz="4600" spc="335" dirty="0"/>
              <a:t> </a:t>
            </a:r>
            <a:r>
              <a:rPr sz="4600" spc="65" dirty="0"/>
              <a:t>TO </a:t>
            </a:r>
            <a:r>
              <a:rPr sz="4600" spc="70" dirty="0"/>
              <a:t> </a:t>
            </a:r>
            <a:r>
              <a:rPr sz="4600" spc="105" dirty="0"/>
              <a:t>HARVARD</a:t>
            </a:r>
            <a:r>
              <a:rPr sz="4600" spc="330" dirty="0"/>
              <a:t> </a:t>
            </a:r>
            <a:r>
              <a:rPr sz="4600" spc="120" dirty="0"/>
              <a:t>REFERENCING</a:t>
            </a:r>
            <a:r>
              <a:rPr sz="4600" spc="325" dirty="0"/>
              <a:t> </a:t>
            </a:r>
            <a:r>
              <a:rPr sz="4600" spc="130" dirty="0"/>
              <a:t>STYLE</a:t>
            </a:r>
            <a:endParaRPr sz="4600"/>
          </a:p>
        </p:txBody>
      </p:sp>
      <p:sp>
        <p:nvSpPr>
          <p:cNvPr id="3" name="object 3"/>
          <p:cNvSpPr txBox="1"/>
          <p:nvPr/>
        </p:nvSpPr>
        <p:spPr>
          <a:xfrm>
            <a:off x="1919537" y="2286737"/>
            <a:ext cx="7851792" cy="6642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 indent="-228600">
              <a:lnSpc>
                <a:spcPct val="110000"/>
              </a:lnSpc>
              <a:spcBef>
                <a:spcPts val="10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000" spc="-70" dirty="0">
                <a:solidFill>
                  <a:srgbClr val="FF0000"/>
                </a:solidFill>
                <a:latin typeface="Trebuchet MS"/>
                <a:cs typeface="Trebuchet MS"/>
              </a:rPr>
              <a:t>Citing</a:t>
            </a:r>
            <a:r>
              <a:rPr sz="2000" spc="-9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in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your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text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is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200" dirty="0">
                <a:solidFill>
                  <a:srgbClr val="585858"/>
                </a:solidFill>
                <a:latin typeface="Trebuchet MS"/>
                <a:cs typeface="Trebuchet MS"/>
              </a:rPr>
              <a:t>a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generic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585858"/>
                </a:solidFill>
                <a:latin typeface="Trebuchet MS"/>
                <a:cs typeface="Trebuchet MS"/>
              </a:rPr>
              <a:t>term,</a:t>
            </a:r>
            <a:r>
              <a:rPr sz="2000" spc="-2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used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for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when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refer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any </a:t>
            </a:r>
            <a:r>
              <a:rPr sz="2000" spc="-59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source,</a:t>
            </a:r>
            <a:r>
              <a:rPr sz="2000" spc="-2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either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0" dirty="0">
                <a:solidFill>
                  <a:srgbClr val="585858"/>
                </a:solidFill>
                <a:latin typeface="Trebuchet MS"/>
                <a:cs typeface="Trebuchet MS"/>
              </a:rPr>
              <a:t>give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an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585858"/>
                </a:solidFill>
                <a:latin typeface="Trebuchet MS"/>
                <a:cs typeface="Trebuchet MS"/>
              </a:rPr>
              <a:t>example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20" dirty="0">
                <a:solidFill>
                  <a:srgbClr val="585858"/>
                </a:solidFill>
                <a:latin typeface="Trebuchet MS"/>
                <a:cs typeface="Trebuchet MS"/>
              </a:rPr>
              <a:t>or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585858"/>
                </a:solidFill>
                <a:latin typeface="Trebuchet MS"/>
                <a:cs typeface="Trebuchet MS"/>
              </a:rPr>
              <a:t>back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up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an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585858"/>
                </a:solidFill>
                <a:latin typeface="Trebuchet MS"/>
                <a:cs typeface="Trebuchet MS"/>
              </a:rPr>
              <a:t>argument.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63552" y="3114610"/>
            <a:ext cx="7272420" cy="1208405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12700">
              <a:spcBef>
                <a:spcPts val="1035"/>
              </a:spcBef>
              <a:defRPr/>
            </a:pPr>
            <a:r>
              <a:rPr sz="2000" u="sng" spc="-13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rebuchet MS"/>
                <a:cs typeface="Trebuchet MS"/>
              </a:rPr>
              <a:t>Example: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indent="-228600">
              <a:spcBef>
                <a:spcPts val="93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According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000" spc="-5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FF0000"/>
                </a:solidFill>
                <a:latin typeface="Trebuchet MS"/>
                <a:cs typeface="Trebuchet MS"/>
              </a:rPr>
              <a:t>Cowley</a:t>
            </a:r>
            <a:r>
              <a:rPr sz="2000" spc="-6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FF0000"/>
                </a:solidFill>
                <a:latin typeface="Trebuchet MS"/>
                <a:cs typeface="Trebuchet MS"/>
              </a:rPr>
              <a:t>(2004,</a:t>
            </a:r>
            <a:r>
              <a:rPr sz="2000" spc="-28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235" dirty="0">
                <a:solidFill>
                  <a:srgbClr val="FF0000"/>
                </a:solidFill>
                <a:latin typeface="Trebuchet MS"/>
                <a:cs typeface="Trebuchet MS"/>
              </a:rPr>
              <a:t>p.</a:t>
            </a:r>
            <a:r>
              <a:rPr sz="2000" spc="-26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FF0000"/>
                </a:solidFill>
                <a:latin typeface="Trebuchet MS"/>
                <a:cs typeface="Trebuchet MS"/>
              </a:rPr>
              <a:t>8)</a:t>
            </a:r>
            <a:r>
              <a:rPr sz="2000" spc="-24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‘discussion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585858"/>
                </a:solidFill>
                <a:latin typeface="Trebuchet MS"/>
                <a:cs typeface="Trebuchet MS"/>
              </a:rPr>
              <a:t>really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does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65" dirty="0">
                <a:solidFill>
                  <a:srgbClr val="585858"/>
                </a:solidFill>
                <a:latin typeface="Trebuchet MS"/>
                <a:cs typeface="Trebuchet MS"/>
              </a:rPr>
              <a:t>play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an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>
              <a:spcBef>
                <a:spcPts val="240"/>
              </a:spcBef>
              <a:defRPr/>
            </a:pP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absolutely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vital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part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in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development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585858"/>
                </a:solidFill>
                <a:latin typeface="Trebuchet MS"/>
                <a:cs typeface="Trebuchet MS"/>
              </a:rPr>
              <a:t>thinking’.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043909" y="4592383"/>
            <a:ext cx="6503670" cy="6635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marR="5080" indent="-228600">
              <a:lnSpc>
                <a:spcPct val="110000"/>
              </a:lnSpc>
              <a:spcBef>
                <a:spcPts val="9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en-GB" sz="2000" spc="-100" dirty="0">
                <a:solidFill>
                  <a:srgbClr val="585858"/>
                </a:solidFill>
                <a:latin typeface="Trebuchet MS"/>
                <a:cs typeface="Trebuchet MS"/>
              </a:rPr>
              <a:t>D</a:t>
            </a:r>
            <a:r>
              <a:rPr sz="2000" spc="-100" dirty="0" err="1">
                <a:solidFill>
                  <a:srgbClr val="585858"/>
                </a:solidFill>
                <a:latin typeface="Trebuchet MS"/>
                <a:cs typeface="Trebuchet MS"/>
              </a:rPr>
              <a:t>iscussion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585858"/>
                </a:solidFill>
                <a:latin typeface="Trebuchet MS"/>
                <a:cs typeface="Trebuchet MS"/>
              </a:rPr>
              <a:t>really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 does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65" dirty="0">
                <a:solidFill>
                  <a:srgbClr val="585858"/>
                </a:solidFill>
                <a:latin typeface="Trebuchet MS"/>
                <a:cs typeface="Trebuchet MS"/>
              </a:rPr>
              <a:t>play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5" dirty="0">
                <a:solidFill>
                  <a:srgbClr val="585858"/>
                </a:solidFill>
                <a:latin typeface="Trebuchet MS"/>
                <a:cs typeface="Trebuchet MS"/>
              </a:rPr>
              <a:t>an </a:t>
            </a:r>
            <a:r>
              <a:rPr sz="2000" spc="-59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absolutely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0" dirty="0">
                <a:solidFill>
                  <a:srgbClr val="585858"/>
                </a:solidFill>
                <a:latin typeface="Trebuchet MS"/>
                <a:cs typeface="Trebuchet MS"/>
              </a:rPr>
              <a:t>vital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part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in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development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585858"/>
                </a:solidFill>
                <a:latin typeface="Trebuchet MS"/>
                <a:cs typeface="Trebuchet MS"/>
              </a:rPr>
              <a:t>thinking’</a:t>
            </a:r>
            <a:r>
              <a:rPr lang="en-GB" sz="2000" spc="-1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lang="en-GB" sz="2000" spc="-150" dirty="0">
                <a:solidFill>
                  <a:srgbClr val="FF0000"/>
                </a:solidFill>
                <a:latin typeface="Trebuchet MS"/>
                <a:cs typeface="Trebuchet MS"/>
              </a:rPr>
              <a:t>(</a:t>
            </a:r>
            <a:r>
              <a:rPr lang="en-US" sz="2000" spc="-45" dirty="0">
                <a:solidFill>
                  <a:srgbClr val="FF0000"/>
                </a:solidFill>
                <a:latin typeface="Trebuchet MS"/>
                <a:cs typeface="Trebuchet MS"/>
              </a:rPr>
              <a:t>Cowley,</a:t>
            </a:r>
            <a:r>
              <a:rPr lang="en-US" sz="2000" spc="-6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lang="en-US" sz="2000" spc="-95" dirty="0">
                <a:solidFill>
                  <a:srgbClr val="FF0000"/>
                </a:solidFill>
                <a:latin typeface="Trebuchet MS"/>
                <a:cs typeface="Trebuchet MS"/>
              </a:rPr>
              <a:t>2004, p. </a:t>
            </a:r>
            <a:r>
              <a:rPr lang="en-US" sz="2000" spc="-70" dirty="0">
                <a:solidFill>
                  <a:srgbClr val="FF0000"/>
                </a:solidFill>
                <a:latin typeface="Trebuchet MS"/>
                <a:cs typeface="Trebuchet MS"/>
              </a:rPr>
              <a:t>8)</a:t>
            </a:r>
            <a:r>
              <a:rPr lang="en-US" sz="2000" spc="-24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50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07225" y="3916299"/>
            <a:ext cx="50719" cy="51053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372733" y="3787140"/>
            <a:ext cx="98932" cy="98806"/>
          </a:xfrm>
          <a:prstGeom prst="rect">
            <a:avLst/>
          </a:prstGeom>
        </p:spPr>
      </p:pic>
      <p:grpSp>
        <p:nvGrpSpPr>
          <p:cNvPr id="9" name="object 9"/>
          <p:cNvGrpSpPr/>
          <p:nvPr/>
        </p:nvGrpSpPr>
        <p:grpSpPr>
          <a:xfrm>
            <a:off x="6784880" y="3645535"/>
            <a:ext cx="147320" cy="146685"/>
            <a:chOff x="5260880" y="3645534"/>
            <a:chExt cx="147320" cy="146685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262245" y="3646931"/>
              <a:ext cx="143763" cy="14376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260880" y="3645534"/>
              <a:ext cx="146747" cy="14668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9980284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35561" y="269157"/>
            <a:ext cx="8136903" cy="1560107"/>
          </a:xfrm>
          <a:prstGeom prst="rect">
            <a:avLst/>
          </a:prstGeom>
        </p:spPr>
        <p:txBody>
          <a:bodyPr vert="horz" wrap="square" lIns="0" tIns="100330" rIns="0" bIns="0" rtlCol="0" anchor="ctr">
            <a:spAutoFit/>
          </a:bodyPr>
          <a:lstStyle/>
          <a:p>
            <a:pPr marL="12700" marR="5080">
              <a:lnSpc>
                <a:spcPts val="5510"/>
              </a:lnSpc>
              <a:spcBef>
                <a:spcPts val="790"/>
              </a:spcBef>
            </a:pPr>
            <a:r>
              <a:rPr lang="en-GB" sz="3600" dirty="0"/>
              <a:t>LLYFR AG UN AWDUR 
</a:t>
            </a:r>
            <a:endParaRPr sz="3600" spc="110" dirty="0"/>
          </a:p>
        </p:txBody>
      </p:sp>
      <p:sp>
        <p:nvSpPr>
          <p:cNvPr id="3" name="object 3"/>
          <p:cNvSpPr/>
          <p:nvPr/>
        </p:nvSpPr>
        <p:spPr>
          <a:xfrm>
            <a:off x="2670332" y="1784298"/>
            <a:ext cx="1358265" cy="715010"/>
          </a:xfrm>
          <a:custGeom>
            <a:avLst/>
            <a:gdLst/>
            <a:ahLst/>
            <a:cxnLst/>
            <a:rect l="l" t="t" r="r" b="b"/>
            <a:pathLst>
              <a:path w="1358264" h="715010">
                <a:moveTo>
                  <a:pt x="1357884" y="0"/>
                </a:moveTo>
                <a:lnTo>
                  <a:pt x="0" y="0"/>
                </a:lnTo>
                <a:lnTo>
                  <a:pt x="0" y="714755"/>
                </a:lnTo>
                <a:lnTo>
                  <a:pt x="1357884" y="714755"/>
                </a:lnTo>
                <a:lnTo>
                  <a:pt x="1357884" y="0"/>
                </a:lnTo>
                <a:close/>
              </a:path>
            </a:pathLst>
          </a:custGeom>
          <a:solidFill>
            <a:srgbClr val="D0AE71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35859" y="2165604"/>
            <a:ext cx="414655" cy="967740"/>
          </a:xfrm>
          <a:custGeom>
            <a:avLst/>
            <a:gdLst/>
            <a:ahLst/>
            <a:cxnLst/>
            <a:rect l="l" t="t" r="r" b="b"/>
            <a:pathLst>
              <a:path w="414655" h="967739">
                <a:moveTo>
                  <a:pt x="414654" y="0"/>
                </a:moveTo>
                <a:lnTo>
                  <a:pt x="0" y="967486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742720" y="1764920"/>
            <a:ext cx="1358265" cy="1263808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92075">
              <a:spcBef>
                <a:spcPts val="315"/>
              </a:spcBef>
              <a:defRPr/>
            </a:pPr>
            <a:r>
              <a:rPr lang="cy-GB" sz="1200" spc="90" dirty="0">
                <a:solidFill>
                  <a:prstClr val="black"/>
                </a:solidFill>
                <a:latin typeface="Trebuchet MS"/>
                <a:cs typeface="Trebuchet MS"/>
              </a:rPr>
              <a:t>Cyfenw'r awdur,
atalnod
a blaenlythrennau</a:t>
            </a:r>
            <a:r>
              <a:rPr lang="en-GB" sz="1200" spc="90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831336" y="2537460"/>
            <a:ext cx="1393825" cy="669290"/>
          </a:xfrm>
          <a:custGeom>
            <a:avLst/>
            <a:gdLst/>
            <a:ahLst/>
            <a:cxnLst/>
            <a:rect l="l" t="t" r="r" b="b"/>
            <a:pathLst>
              <a:path w="1393825" h="669289">
                <a:moveTo>
                  <a:pt x="1393698" y="0"/>
                </a:moveTo>
                <a:lnTo>
                  <a:pt x="1300352" y="0"/>
                </a:lnTo>
                <a:lnTo>
                  <a:pt x="0" y="668909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09616" y="2423160"/>
            <a:ext cx="1358265" cy="632224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35255" marR="107314" indent="-43180">
              <a:spcBef>
                <a:spcPts val="310"/>
              </a:spcBef>
              <a:defRPr/>
            </a:pPr>
            <a:r>
              <a:rPr lang="cy-GB" sz="1200" spc="-125" dirty="0">
                <a:solidFill>
                  <a:prstClr val="black"/>
                </a:solidFill>
                <a:latin typeface="Trebuchet MS"/>
                <a:cs typeface="Trebuchet MS"/>
              </a:rPr>
              <a:t>Blwyddyn o gyhoeddi mewn cromfachau</a:t>
            </a:r>
            <a:r>
              <a:rPr lang="en-GB" sz="1200" spc="-125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7325359" y="2537461"/>
            <a:ext cx="232410" cy="683895"/>
          </a:xfrm>
          <a:custGeom>
            <a:avLst/>
            <a:gdLst/>
            <a:ahLst/>
            <a:cxnLst/>
            <a:rect l="l" t="t" r="r" b="b"/>
            <a:pathLst>
              <a:path w="232410" h="683894">
                <a:moveTo>
                  <a:pt x="232028" y="0"/>
                </a:moveTo>
                <a:lnTo>
                  <a:pt x="0" y="68338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33714" y="2160908"/>
            <a:ext cx="1358265" cy="1186222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2710" marR="67945">
              <a:spcBef>
                <a:spcPts val="310"/>
              </a:spcBef>
              <a:defRPr/>
            </a:pPr>
            <a:r>
              <a:rPr lang="cy-GB" sz="1200" spc="20" dirty="0">
                <a:solidFill>
                  <a:prstClr val="black"/>
                </a:solidFill>
                <a:latin typeface="Trebuchet MS"/>
                <a:cs typeface="Trebuchet MS"/>
              </a:rPr>
              <a:t>Teitl mewn llythrennau bach mewn llythrennau italig</a:t>
            </a:r>
            <a:r>
              <a:rPr lang="en-GB" sz="1200" spc="20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474975" y="3846576"/>
            <a:ext cx="1098550" cy="1079500"/>
            <a:chOff x="950975" y="3846576"/>
            <a:chExt cx="1098550" cy="1079500"/>
          </a:xfrm>
        </p:grpSpPr>
        <p:sp>
          <p:nvSpPr>
            <p:cNvPr id="11" name="object 11"/>
            <p:cNvSpPr/>
            <p:nvPr/>
          </p:nvSpPr>
          <p:spPr>
            <a:xfrm>
              <a:off x="950975" y="4639056"/>
              <a:ext cx="914400" cy="287020"/>
            </a:xfrm>
            <a:custGeom>
              <a:avLst/>
              <a:gdLst/>
              <a:ahLst/>
              <a:cxnLst/>
              <a:rect l="l" t="t" r="r" b="b"/>
              <a:pathLst>
                <a:path w="914400" h="287020">
                  <a:moveTo>
                    <a:pt x="914400" y="0"/>
                  </a:moveTo>
                  <a:lnTo>
                    <a:pt x="0" y="0"/>
                  </a:lnTo>
                  <a:lnTo>
                    <a:pt x="0" y="286512"/>
                  </a:lnTo>
                  <a:lnTo>
                    <a:pt x="914400" y="286512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2" name="object 12"/>
            <p:cNvSpPr/>
            <p:nvPr/>
          </p:nvSpPr>
          <p:spPr>
            <a:xfrm>
              <a:off x="1597786" y="3852926"/>
              <a:ext cx="445770" cy="900430"/>
            </a:xfrm>
            <a:custGeom>
              <a:avLst/>
              <a:gdLst/>
              <a:ahLst/>
              <a:cxnLst/>
              <a:rect l="l" t="t" r="r" b="b"/>
              <a:pathLst>
                <a:path w="445769" h="900429">
                  <a:moveTo>
                    <a:pt x="343788" y="900049"/>
                  </a:moveTo>
                  <a:lnTo>
                    <a:pt x="445388" y="900049"/>
                  </a:ln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474975" y="4639055"/>
            <a:ext cx="914400" cy="632866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194310">
              <a:spcBef>
                <a:spcPts val="315"/>
              </a:spcBef>
              <a:defRPr/>
            </a:pPr>
            <a:r>
              <a:rPr lang="cy-GB" sz="1200" spc="-90" dirty="0">
                <a:solidFill>
                  <a:prstClr val="black"/>
                </a:solidFill>
                <a:latin typeface="Trebuchet MS"/>
                <a:cs typeface="Trebuchet MS"/>
              </a:rPr>
              <a:t>Atalnod llawn</a:t>
            </a:r>
            <a:r>
              <a:rPr lang="en-GB" sz="1200" spc="-90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934967" y="4953001"/>
            <a:ext cx="914400" cy="428625"/>
          </a:xfrm>
          <a:custGeom>
            <a:avLst/>
            <a:gdLst/>
            <a:ahLst/>
            <a:cxnLst/>
            <a:rect l="l" t="t" r="r" b="b"/>
            <a:pathLst>
              <a:path w="914400" h="428625">
                <a:moveTo>
                  <a:pt x="914400" y="0"/>
                </a:moveTo>
                <a:lnTo>
                  <a:pt x="0" y="0"/>
                </a:lnTo>
                <a:lnTo>
                  <a:pt x="0" y="428244"/>
                </a:lnTo>
                <a:lnTo>
                  <a:pt x="914400" y="428244"/>
                </a:lnTo>
                <a:lnTo>
                  <a:pt x="914400" y="0"/>
                </a:lnTo>
                <a:close/>
              </a:path>
            </a:pathLst>
          </a:custGeom>
          <a:solidFill>
            <a:srgbClr val="D0AE71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819905" y="3862451"/>
            <a:ext cx="39370" cy="1170940"/>
          </a:xfrm>
          <a:custGeom>
            <a:avLst/>
            <a:gdLst/>
            <a:ahLst/>
            <a:cxnLst/>
            <a:rect l="l" t="t" r="r" b="b"/>
            <a:pathLst>
              <a:path w="39369" h="1170939">
                <a:moveTo>
                  <a:pt x="38862" y="1170813"/>
                </a:moveTo>
                <a:lnTo>
                  <a:pt x="0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34967" y="4953001"/>
            <a:ext cx="914400" cy="633507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2075" marR="141605">
              <a:spcBef>
                <a:spcPts val="320"/>
              </a:spcBef>
              <a:defRPr/>
            </a:pPr>
            <a:r>
              <a:rPr lang="cy-GB" sz="1200" spc="-90" dirty="0">
                <a:solidFill>
                  <a:prstClr val="black"/>
                </a:solidFill>
                <a:latin typeface="Trebuchet MS"/>
                <a:cs typeface="Trebuchet MS"/>
              </a:rPr>
              <a:t>Lle Cyhoeddi</a:t>
            </a:r>
            <a:r>
              <a:rPr lang="en-GB" sz="1200" spc="-90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517642" y="3791966"/>
            <a:ext cx="1583055" cy="1390015"/>
          </a:xfrm>
          <a:custGeom>
            <a:avLst/>
            <a:gdLst/>
            <a:ahLst/>
            <a:cxnLst/>
            <a:rect l="l" t="t" r="r" b="b"/>
            <a:pathLst>
              <a:path w="1583054" h="1390014">
                <a:moveTo>
                  <a:pt x="1582674" y="1389887"/>
                </a:moveTo>
                <a:lnTo>
                  <a:pt x="1568323" y="1389887"/>
                </a:lnTo>
                <a:lnTo>
                  <a:pt x="0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176515" y="5067301"/>
            <a:ext cx="914400" cy="448841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75895">
              <a:spcBef>
                <a:spcPts val="320"/>
              </a:spcBef>
              <a:defRPr/>
            </a:pPr>
            <a:r>
              <a:rPr lang="cy-GB" sz="1200" spc="-60" dirty="0">
                <a:solidFill>
                  <a:prstClr val="black"/>
                </a:solidFill>
                <a:latin typeface="Trebuchet MS"/>
                <a:cs typeface="Trebuchet MS"/>
              </a:rPr>
              <a:t>Cyhoeddwr</a:t>
            </a:r>
            <a:r>
              <a:rPr lang="en-GB" sz="1200" spc="-60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9039479" y="3496565"/>
            <a:ext cx="234950" cy="960755"/>
          </a:xfrm>
          <a:custGeom>
            <a:avLst/>
            <a:gdLst/>
            <a:ahLst/>
            <a:cxnLst/>
            <a:rect l="l" t="t" r="r" b="b"/>
            <a:pathLst>
              <a:path w="234950" h="960754">
                <a:moveTo>
                  <a:pt x="119506" y="960374"/>
                </a:moveTo>
                <a:lnTo>
                  <a:pt x="0" y="960374"/>
                </a:lnTo>
                <a:lnTo>
                  <a:pt x="234442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259823" y="4357115"/>
            <a:ext cx="914400" cy="634148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95580">
              <a:spcBef>
                <a:spcPts val="325"/>
              </a:spcBef>
              <a:defRPr/>
            </a:pPr>
            <a:r>
              <a:rPr lang="cy-GB" sz="1200" spc="-90" dirty="0">
                <a:solidFill>
                  <a:prstClr val="black"/>
                </a:solidFill>
                <a:latin typeface="Trebuchet MS"/>
                <a:cs typeface="Trebuchet MS"/>
              </a:rPr>
              <a:t>Atalnod llawn
</a:t>
            </a:r>
            <a:endParaRPr lang="cy-GB"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4463289" y="3823209"/>
            <a:ext cx="800735" cy="1464945"/>
          </a:xfrm>
          <a:custGeom>
            <a:avLst/>
            <a:gdLst/>
            <a:ahLst/>
            <a:cxnLst/>
            <a:rect l="l" t="t" r="r" b="b"/>
            <a:pathLst>
              <a:path w="800735" h="1464945">
                <a:moveTo>
                  <a:pt x="800608" y="1464818"/>
                </a:moveTo>
                <a:lnTo>
                  <a:pt x="776732" y="1464818"/>
                </a:ln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340097" y="5173979"/>
            <a:ext cx="756285" cy="448200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185420">
              <a:spcBef>
                <a:spcPts val="315"/>
              </a:spcBef>
              <a:defRPr/>
            </a:pPr>
            <a:r>
              <a:rPr lang="en-GB" sz="1200" dirty="0">
                <a:solidFill>
                  <a:prstClr val="black"/>
                </a:solidFill>
                <a:latin typeface="Trebuchet MS"/>
                <a:cs typeface="Trebuchet MS"/>
              </a:rPr>
              <a:t>Colon
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574442" y="3119121"/>
            <a:ext cx="7322184" cy="75882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400"/>
              </a:lnSpc>
              <a:spcBef>
                <a:spcPts val="85"/>
              </a:spcBef>
              <a:defRPr/>
            </a:pPr>
            <a:r>
              <a:rPr sz="2400" spc="-5" dirty="0">
                <a:solidFill>
                  <a:prstClr val="black"/>
                </a:solidFill>
                <a:latin typeface="Calibri"/>
                <a:cs typeface="Calibri"/>
              </a:rPr>
              <a:t>Smith, E. (2016) </a:t>
            </a:r>
            <a:r>
              <a:rPr sz="2400" i="1" spc="-5" dirty="0">
                <a:solidFill>
                  <a:prstClr val="black"/>
                </a:solidFill>
                <a:latin typeface="Calibri"/>
                <a:cs typeface="Calibri"/>
              </a:rPr>
              <a:t>How </a:t>
            </a:r>
            <a:r>
              <a:rPr sz="2400" i="1" spc="-15" dirty="0">
                <a:solidFill>
                  <a:prstClr val="black"/>
                </a:solidFill>
                <a:latin typeface="Calibri"/>
                <a:cs typeface="Calibri"/>
              </a:rPr>
              <a:t>to </a:t>
            </a:r>
            <a:r>
              <a:rPr sz="2400" i="1" dirty="0">
                <a:solidFill>
                  <a:prstClr val="black"/>
                </a:solidFill>
                <a:latin typeface="Calibri"/>
                <a:cs typeface="Calibri"/>
              </a:rPr>
              <a:t>improve </a:t>
            </a:r>
            <a:r>
              <a:rPr sz="2400" i="1" spc="-5" dirty="0">
                <a:solidFill>
                  <a:prstClr val="black"/>
                </a:solidFill>
                <a:latin typeface="Calibri"/>
                <a:cs typeface="Calibri"/>
              </a:rPr>
              <a:t>your research </a:t>
            </a:r>
            <a:r>
              <a:rPr sz="2400" i="1" dirty="0">
                <a:solidFill>
                  <a:prstClr val="black"/>
                </a:solidFill>
                <a:latin typeface="Calibri"/>
                <a:cs typeface="Calibri"/>
              </a:rPr>
              <a:t>project</a:t>
            </a:r>
            <a:r>
              <a:rPr sz="2400" dirty="0">
                <a:solidFill>
                  <a:prstClr val="black"/>
                </a:solidFill>
                <a:latin typeface="Calibri"/>
                <a:cs typeface="Calibri"/>
              </a:rPr>
              <a:t>. </a:t>
            </a:r>
            <a:r>
              <a:rPr sz="2400" spc="-10" dirty="0">
                <a:solidFill>
                  <a:prstClr val="black"/>
                </a:solidFill>
                <a:latin typeface="Calibri"/>
                <a:cs typeface="Calibri"/>
              </a:rPr>
              <a:t>2nd </a:t>
            </a:r>
            <a:r>
              <a:rPr sz="2400" spc="-530" dirty="0">
                <a:solidFill>
                  <a:prstClr val="black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prstClr val="black"/>
                </a:solidFill>
                <a:latin typeface="Calibri"/>
                <a:cs typeface="Calibri"/>
              </a:rPr>
              <a:t>edn.</a:t>
            </a:r>
            <a:r>
              <a:rPr sz="2400" spc="-10" dirty="0">
                <a:solidFill>
                  <a:prstClr val="black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prstClr val="black"/>
                </a:solidFill>
                <a:latin typeface="Calibri"/>
                <a:cs typeface="Calibri"/>
              </a:rPr>
              <a:t>Plymouth:</a:t>
            </a:r>
            <a:r>
              <a:rPr sz="2400" spc="-30" dirty="0">
                <a:solidFill>
                  <a:prstClr val="black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prstClr val="black"/>
                </a:solidFill>
                <a:latin typeface="Calibri"/>
                <a:cs typeface="Calibri"/>
              </a:rPr>
              <a:t>Kiln </a:t>
            </a:r>
            <a:r>
              <a:rPr sz="2400" spc="-10" dirty="0">
                <a:solidFill>
                  <a:prstClr val="black"/>
                </a:solidFill>
                <a:latin typeface="Calibri"/>
                <a:cs typeface="Calibri"/>
              </a:rPr>
              <a:t>Press.</a:t>
            </a:r>
            <a:endParaRPr sz="2400">
              <a:solidFill>
                <a:prstClr val="black"/>
              </a:solidFill>
              <a:latin typeface="Calibri"/>
              <a:cs typeface="Calibr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5811520" y="3788790"/>
            <a:ext cx="1336040" cy="704850"/>
          </a:xfrm>
          <a:custGeom>
            <a:avLst/>
            <a:gdLst/>
            <a:ahLst/>
            <a:cxnLst/>
            <a:rect l="l" t="t" r="r" b="b"/>
            <a:pathLst>
              <a:path w="1336039" h="704850">
                <a:moveTo>
                  <a:pt x="1335785" y="704722"/>
                </a:moveTo>
                <a:lnTo>
                  <a:pt x="1216278" y="704722"/>
                </a:ln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248144" y="4393692"/>
            <a:ext cx="914400" cy="633507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95580">
              <a:spcBef>
                <a:spcPts val="320"/>
              </a:spcBef>
              <a:defRPr/>
            </a:pPr>
            <a:r>
              <a:rPr lang="cy-GB" sz="1200" spc="-90" dirty="0">
                <a:solidFill>
                  <a:prstClr val="black"/>
                </a:solidFill>
                <a:latin typeface="Trebuchet MS"/>
                <a:cs typeface="Trebuchet MS"/>
              </a:rPr>
              <a:t>Atalnod llawn</a:t>
            </a:r>
            <a:r>
              <a:rPr lang="en-GB" sz="1200" spc="-90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35561" y="673113"/>
            <a:ext cx="8136903" cy="752194"/>
          </a:xfrm>
          <a:prstGeom prst="rect">
            <a:avLst/>
          </a:prstGeom>
        </p:spPr>
        <p:txBody>
          <a:bodyPr vert="horz" wrap="square" lIns="0" tIns="100330" rIns="0" bIns="0" rtlCol="0" anchor="ctr">
            <a:spAutoFit/>
          </a:bodyPr>
          <a:lstStyle/>
          <a:p>
            <a:pPr marL="12700" marR="5080">
              <a:lnSpc>
                <a:spcPts val="5510"/>
              </a:lnSpc>
              <a:spcBef>
                <a:spcPts val="790"/>
              </a:spcBef>
            </a:pPr>
            <a:r>
              <a:rPr sz="3600" dirty="0"/>
              <a:t>A</a:t>
            </a:r>
            <a:r>
              <a:rPr sz="3600" spc="275" dirty="0"/>
              <a:t> </a:t>
            </a:r>
            <a:r>
              <a:rPr sz="3600" spc="120" dirty="0"/>
              <a:t>SINGLE </a:t>
            </a:r>
            <a:r>
              <a:rPr sz="3600" spc="-885" dirty="0"/>
              <a:t> </a:t>
            </a:r>
            <a:r>
              <a:rPr sz="3600" spc="130" dirty="0"/>
              <a:t>AUTHORED</a:t>
            </a:r>
            <a:r>
              <a:rPr sz="3600" spc="254" dirty="0"/>
              <a:t> </a:t>
            </a:r>
            <a:r>
              <a:rPr sz="3600" spc="110" dirty="0"/>
              <a:t>BOOK</a:t>
            </a:r>
            <a:r>
              <a:rPr lang="en-GB" sz="3600" spc="110" dirty="0"/>
              <a:t> </a:t>
            </a:r>
            <a:endParaRPr sz="3600" spc="110" dirty="0"/>
          </a:p>
        </p:txBody>
      </p:sp>
      <p:sp>
        <p:nvSpPr>
          <p:cNvPr id="3" name="object 3"/>
          <p:cNvSpPr/>
          <p:nvPr/>
        </p:nvSpPr>
        <p:spPr>
          <a:xfrm>
            <a:off x="2670332" y="1784298"/>
            <a:ext cx="1358265" cy="715010"/>
          </a:xfrm>
          <a:custGeom>
            <a:avLst/>
            <a:gdLst/>
            <a:ahLst/>
            <a:cxnLst/>
            <a:rect l="l" t="t" r="r" b="b"/>
            <a:pathLst>
              <a:path w="1358264" h="715010">
                <a:moveTo>
                  <a:pt x="1357884" y="0"/>
                </a:moveTo>
                <a:lnTo>
                  <a:pt x="0" y="0"/>
                </a:lnTo>
                <a:lnTo>
                  <a:pt x="0" y="714755"/>
                </a:lnTo>
                <a:lnTo>
                  <a:pt x="1357884" y="714755"/>
                </a:lnTo>
                <a:lnTo>
                  <a:pt x="1357884" y="0"/>
                </a:lnTo>
                <a:close/>
              </a:path>
            </a:pathLst>
          </a:custGeom>
          <a:solidFill>
            <a:srgbClr val="D0AE71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35859" y="2165604"/>
            <a:ext cx="414655" cy="967740"/>
          </a:xfrm>
          <a:custGeom>
            <a:avLst/>
            <a:gdLst/>
            <a:ahLst/>
            <a:cxnLst/>
            <a:rect l="l" t="t" r="r" b="b"/>
            <a:pathLst>
              <a:path w="414655" h="967739">
                <a:moveTo>
                  <a:pt x="414654" y="0"/>
                </a:moveTo>
                <a:lnTo>
                  <a:pt x="0" y="967486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742720" y="1764920"/>
            <a:ext cx="1358265" cy="594393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92075">
              <a:spcBef>
                <a:spcPts val="315"/>
              </a:spcBef>
              <a:defRPr/>
            </a:pPr>
            <a:r>
              <a:rPr sz="1200" spc="9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200" spc="-45" dirty="0">
                <a:solidFill>
                  <a:prstClr val="black"/>
                </a:solidFill>
                <a:latin typeface="Trebuchet MS"/>
                <a:cs typeface="Trebuchet MS"/>
              </a:rPr>
              <a:t>uth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1200" spc="-280" dirty="0">
                <a:solidFill>
                  <a:prstClr val="black"/>
                </a:solidFill>
                <a:latin typeface="Trebuchet MS"/>
                <a:cs typeface="Trebuchet MS"/>
              </a:rPr>
              <a:t>’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s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s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ur</a:t>
            </a:r>
            <a:r>
              <a:rPr sz="1200" spc="-85" dirty="0">
                <a:solidFill>
                  <a:prstClr val="black"/>
                </a:solidFill>
                <a:latin typeface="Trebuchet MS"/>
                <a:cs typeface="Trebuchet MS"/>
              </a:rPr>
              <a:t>nam</a:t>
            </a:r>
            <a:r>
              <a:rPr sz="1200" spc="-5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200" spc="-180" dirty="0">
                <a:solidFill>
                  <a:prstClr val="black"/>
                </a:solidFill>
                <a:latin typeface="Trebuchet MS"/>
                <a:cs typeface="Trebuchet MS"/>
              </a:rPr>
              <a:t>,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34620">
              <a:defRPr/>
            </a:pPr>
            <a:r>
              <a:rPr sz="1200" spc="-85" dirty="0">
                <a:solidFill>
                  <a:prstClr val="black"/>
                </a:solidFill>
                <a:latin typeface="Trebuchet MS"/>
                <a:cs typeface="Trebuchet MS"/>
              </a:rPr>
              <a:t>comma,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34620">
              <a:spcBef>
                <a:spcPts val="5"/>
              </a:spcBef>
              <a:defRPr/>
            </a:pPr>
            <a:r>
              <a:rPr sz="1200" spc="-80" dirty="0">
                <a:solidFill>
                  <a:prstClr val="black"/>
                </a:solidFill>
                <a:latin typeface="Trebuchet MS"/>
                <a:cs typeface="Trebuchet MS"/>
              </a:rPr>
              <a:t>and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85" dirty="0">
                <a:solidFill>
                  <a:prstClr val="black"/>
                </a:solidFill>
                <a:latin typeface="Trebuchet MS"/>
                <a:cs typeface="Trebuchet MS"/>
              </a:rPr>
              <a:t>initi</a:t>
            </a:r>
            <a:r>
              <a:rPr sz="1200" spc="-114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200" spc="-65" dirty="0">
                <a:solidFill>
                  <a:prstClr val="black"/>
                </a:solidFill>
                <a:latin typeface="Trebuchet MS"/>
                <a:cs typeface="Trebuchet MS"/>
              </a:rPr>
              <a:t>ls</a:t>
            </a:r>
            <a:endParaRPr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831336" y="2537460"/>
            <a:ext cx="1393825" cy="669290"/>
          </a:xfrm>
          <a:custGeom>
            <a:avLst/>
            <a:gdLst/>
            <a:ahLst/>
            <a:cxnLst/>
            <a:rect l="l" t="t" r="r" b="b"/>
            <a:pathLst>
              <a:path w="1393825" h="669289">
                <a:moveTo>
                  <a:pt x="1393698" y="0"/>
                </a:moveTo>
                <a:lnTo>
                  <a:pt x="1300352" y="0"/>
                </a:lnTo>
                <a:lnTo>
                  <a:pt x="0" y="668909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09616" y="2423160"/>
            <a:ext cx="1358265" cy="409086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135255" marR="107314" indent="-43180">
              <a:spcBef>
                <a:spcPts val="310"/>
              </a:spcBef>
              <a:defRPr/>
            </a:pPr>
            <a:r>
              <a:rPr sz="1200" spc="-125" dirty="0">
                <a:solidFill>
                  <a:prstClr val="black"/>
                </a:solidFill>
                <a:latin typeface="Trebuchet MS"/>
                <a:cs typeface="Trebuchet MS"/>
              </a:rPr>
              <a:t>Y</a:t>
            </a:r>
            <a:r>
              <a:rPr sz="1200" spc="-100" dirty="0">
                <a:solidFill>
                  <a:prstClr val="black"/>
                </a:solidFill>
                <a:latin typeface="Trebuchet MS"/>
                <a:cs typeface="Trebuchet MS"/>
              </a:rPr>
              <a:t>ea</a:t>
            </a:r>
            <a:r>
              <a:rPr sz="1200" spc="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65" dirty="0">
                <a:solidFill>
                  <a:prstClr val="black"/>
                </a:solidFill>
                <a:latin typeface="Trebuchet MS"/>
                <a:cs typeface="Trebuchet MS"/>
              </a:rPr>
              <a:t>of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75" dirty="0">
                <a:solidFill>
                  <a:prstClr val="black"/>
                </a:solidFill>
                <a:latin typeface="Trebuchet MS"/>
                <a:cs typeface="Trebuchet MS"/>
              </a:rPr>
              <a:t>publ</a:t>
            </a:r>
            <a:r>
              <a:rPr sz="1200" spc="-85" dirty="0">
                <a:solidFill>
                  <a:prstClr val="black"/>
                </a:solidFill>
                <a:latin typeface="Trebuchet MS"/>
                <a:cs typeface="Trebuchet MS"/>
              </a:rPr>
              <a:t>ic</a:t>
            </a:r>
            <a:r>
              <a:rPr sz="1200" spc="-105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200" spc="-40" dirty="0">
                <a:solidFill>
                  <a:prstClr val="black"/>
                </a:solidFill>
                <a:latin typeface="Trebuchet MS"/>
                <a:cs typeface="Trebuchet MS"/>
              </a:rPr>
              <a:t>ti</a:t>
            </a: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-40" dirty="0">
                <a:solidFill>
                  <a:prstClr val="black"/>
                </a:solidFill>
                <a:latin typeface="Trebuchet MS"/>
                <a:cs typeface="Trebuchet MS"/>
              </a:rPr>
              <a:t>n  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br</a:t>
            </a:r>
            <a:r>
              <a:rPr sz="1200" spc="-10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k</a:t>
            </a:r>
            <a:r>
              <a:rPr sz="1200" spc="-60" dirty="0">
                <a:solidFill>
                  <a:prstClr val="black"/>
                </a:solidFill>
                <a:latin typeface="Trebuchet MS"/>
                <a:cs typeface="Trebuchet MS"/>
              </a:rPr>
              <a:t>ets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7325359" y="2537461"/>
            <a:ext cx="232410" cy="683895"/>
          </a:xfrm>
          <a:custGeom>
            <a:avLst/>
            <a:gdLst/>
            <a:ahLst/>
            <a:cxnLst/>
            <a:rect l="l" t="t" r="r" b="b"/>
            <a:pathLst>
              <a:path w="232410" h="683894">
                <a:moveTo>
                  <a:pt x="232028" y="0"/>
                </a:moveTo>
                <a:lnTo>
                  <a:pt x="0" y="683387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33715" y="2423160"/>
            <a:ext cx="1308100" cy="409086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marL="92710" marR="67945">
              <a:spcBef>
                <a:spcPts val="310"/>
              </a:spcBef>
              <a:defRPr/>
            </a:pPr>
            <a:r>
              <a:rPr sz="1200" spc="20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200" spc="-75" dirty="0">
                <a:solidFill>
                  <a:prstClr val="black"/>
                </a:solidFill>
                <a:latin typeface="Trebuchet MS"/>
                <a:cs typeface="Trebuchet MS"/>
              </a:rPr>
              <a:t>itl</a:t>
            </a:r>
            <a:r>
              <a:rPr sz="1200" spc="-12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200" spc="-2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200" spc="-6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w</a:t>
            </a:r>
            <a:r>
              <a:rPr sz="1200" spc="-40" dirty="0">
                <a:solidFill>
                  <a:prstClr val="black"/>
                </a:solidFill>
                <a:latin typeface="Trebuchet MS"/>
                <a:cs typeface="Trebuchet MS"/>
              </a:rPr>
              <a:t>er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95" dirty="0">
                <a:solidFill>
                  <a:prstClr val="black"/>
                </a:solidFill>
                <a:latin typeface="Trebuchet MS"/>
                <a:cs typeface="Trebuchet MS"/>
              </a:rPr>
              <a:t>ca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s</a:t>
            </a:r>
            <a:r>
              <a:rPr sz="1200" spc="-60" dirty="0">
                <a:solidFill>
                  <a:prstClr val="black"/>
                </a:solidFill>
                <a:latin typeface="Trebuchet MS"/>
                <a:cs typeface="Trebuchet MS"/>
              </a:rPr>
              <a:t>e  </a:t>
            </a:r>
            <a:r>
              <a:rPr sz="1200" spc="-45" dirty="0">
                <a:solidFill>
                  <a:prstClr val="black"/>
                </a:solidFill>
                <a:latin typeface="Trebuchet MS"/>
                <a:cs typeface="Trebuchet MS"/>
              </a:rPr>
              <a:t>In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80" dirty="0">
                <a:solidFill>
                  <a:prstClr val="black"/>
                </a:solidFill>
                <a:latin typeface="Trebuchet MS"/>
                <a:cs typeface="Trebuchet MS"/>
              </a:rPr>
              <a:t>italics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474975" y="3846576"/>
            <a:ext cx="1098550" cy="1079500"/>
            <a:chOff x="950975" y="3846576"/>
            <a:chExt cx="1098550" cy="1079500"/>
          </a:xfrm>
        </p:grpSpPr>
        <p:sp>
          <p:nvSpPr>
            <p:cNvPr id="11" name="object 11"/>
            <p:cNvSpPr/>
            <p:nvPr/>
          </p:nvSpPr>
          <p:spPr>
            <a:xfrm>
              <a:off x="950975" y="4639056"/>
              <a:ext cx="914400" cy="287020"/>
            </a:xfrm>
            <a:custGeom>
              <a:avLst/>
              <a:gdLst/>
              <a:ahLst/>
              <a:cxnLst/>
              <a:rect l="l" t="t" r="r" b="b"/>
              <a:pathLst>
                <a:path w="914400" h="287020">
                  <a:moveTo>
                    <a:pt x="914400" y="0"/>
                  </a:moveTo>
                  <a:lnTo>
                    <a:pt x="0" y="0"/>
                  </a:lnTo>
                  <a:lnTo>
                    <a:pt x="0" y="286512"/>
                  </a:lnTo>
                  <a:lnTo>
                    <a:pt x="914400" y="286512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2" name="object 12"/>
            <p:cNvSpPr/>
            <p:nvPr/>
          </p:nvSpPr>
          <p:spPr>
            <a:xfrm>
              <a:off x="1597786" y="3852926"/>
              <a:ext cx="445770" cy="900430"/>
            </a:xfrm>
            <a:custGeom>
              <a:avLst/>
              <a:gdLst/>
              <a:ahLst/>
              <a:cxnLst/>
              <a:rect l="l" t="t" r="r" b="b"/>
              <a:pathLst>
                <a:path w="445769" h="900429">
                  <a:moveTo>
                    <a:pt x="343788" y="900049"/>
                  </a:moveTo>
                  <a:lnTo>
                    <a:pt x="445388" y="900049"/>
                  </a:ln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474975" y="4639055"/>
            <a:ext cx="914400" cy="225062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194310">
              <a:spcBef>
                <a:spcPts val="315"/>
              </a:spcBef>
              <a:defRPr/>
            </a:pP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Ful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s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200" spc="-4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p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3934967" y="4953001"/>
            <a:ext cx="914400" cy="428625"/>
          </a:xfrm>
          <a:custGeom>
            <a:avLst/>
            <a:gdLst/>
            <a:ahLst/>
            <a:cxnLst/>
            <a:rect l="l" t="t" r="r" b="b"/>
            <a:pathLst>
              <a:path w="914400" h="428625">
                <a:moveTo>
                  <a:pt x="914400" y="0"/>
                </a:moveTo>
                <a:lnTo>
                  <a:pt x="0" y="0"/>
                </a:lnTo>
                <a:lnTo>
                  <a:pt x="0" y="428244"/>
                </a:lnTo>
                <a:lnTo>
                  <a:pt x="914400" y="428244"/>
                </a:lnTo>
                <a:lnTo>
                  <a:pt x="914400" y="0"/>
                </a:lnTo>
                <a:close/>
              </a:path>
            </a:pathLst>
          </a:custGeom>
          <a:solidFill>
            <a:srgbClr val="D0AE71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3819905" y="3862451"/>
            <a:ext cx="39370" cy="1170940"/>
          </a:xfrm>
          <a:custGeom>
            <a:avLst/>
            <a:gdLst/>
            <a:ahLst/>
            <a:cxnLst/>
            <a:rect l="l" t="t" r="r" b="b"/>
            <a:pathLst>
              <a:path w="39369" h="1170939">
                <a:moveTo>
                  <a:pt x="38862" y="1170813"/>
                </a:moveTo>
                <a:lnTo>
                  <a:pt x="0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34967" y="4953001"/>
            <a:ext cx="914400" cy="410369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2075" marR="141605">
              <a:spcBef>
                <a:spcPts val="320"/>
              </a:spcBef>
              <a:defRPr/>
            </a:pP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Pla</a:t>
            </a:r>
            <a:r>
              <a:rPr sz="1200" spc="-75" dirty="0">
                <a:solidFill>
                  <a:prstClr val="black"/>
                </a:solidFill>
                <a:latin typeface="Trebuchet MS"/>
                <a:cs typeface="Trebuchet MS"/>
              </a:rPr>
              <a:t>ce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of  </a:t>
            </a:r>
            <a:r>
              <a:rPr sz="1200" spc="-75" dirty="0">
                <a:solidFill>
                  <a:prstClr val="black"/>
                </a:solidFill>
                <a:latin typeface="Trebuchet MS"/>
                <a:cs typeface="Trebuchet MS"/>
              </a:rPr>
              <a:t>public</a:t>
            </a:r>
            <a:r>
              <a:rPr sz="1200" spc="-65" dirty="0">
                <a:solidFill>
                  <a:prstClr val="black"/>
                </a:solidFill>
                <a:latin typeface="Trebuchet MS"/>
                <a:cs typeface="Trebuchet MS"/>
              </a:rPr>
              <a:t>ation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517642" y="3791966"/>
            <a:ext cx="1583055" cy="1390015"/>
          </a:xfrm>
          <a:custGeom>
            <a:avLst/>
            <a:gdLst/>
            <a:ahLst/>
            <a:cxnLst/>
            <a:rect l="l" t="t" r="r" b="b"/>
            <a:pathLst>
              <a:path w="1583054" h="1390014">
                <a:moveTo>
                  <a:pt x="1582674" y="1389887"/>
                </a:moveTo>
                <a:lnTo>
                  <a:pt x="1568323" y="1389887"/>
                </a:lnTo>
                <a:lnTo>
                  <a:pt x="0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176515" y="5067301"/>
            <a:ext cx="914400" cy="225703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75895">
              <a:spcBef>
                <a:spcPts val="320"/>
              </a:spcBef>
              <a:defRPr/>
            </a:pPr>
            <a:r>
              <a:rPr sz="1200" spc="-60" dirty="0">
                <a:solidFill>
                  <a:prstClr val="black"/>
                </a:solidFill>
                <a:latin typeface="Trebuchet MS"/>
                <a:cs typeface="Trebuchet MS"/>
              </a:rPr>
              <a:t>Publisher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9039479" y="3496565"/>
            <a:ext cx="234950" cy="960755"/>
          </a:xfrm>
          <a:custGeom>
            <a:avLst/>
            <a:gdLst/>
            <a:ahLst/>
            <a:cxnLst/>
            <a:rect l="l" t="t" r="r" b="b"/>
            <a:pathLst>
              <a:path w="234950" h="960754">
                <a:moveTo>
                  <a:pt x="119506" y="960374"/>
                </a:moveTo>
                <a:lnTo>
                  <a:pt x="0" y="960374"/>
                </a:lnTo>
                <a:lnTo>
                  <a:pt x="234442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259823" y="4357115"/>
            <a:ext cx="914400" cy="226344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95580">
              <a:spcBef>
                <a:spcPts val="325"/>
              </a:spcBef>
              <a:defRPr/>
            </a:pP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Ful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s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200" spc="-4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p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4463289" y="3823209"/>
            <a:ext cx="800735" cy="1464945"/>
          </a:xfrm>
          <a:custGeom>
            <a:avLst/>
            <a:gdLst/>
            <a:ahLst/>
            <a:cxnLst/>
            <a:rect l="l" t="t" r="r" b="b"/>
            <a:pathLst>
              <a:path w="800735" h="1464945">
                <a:moveTo>
                  <a:pt x="800608" y="1464818"/>
                </a:moveTo>
                <a:lnTo>
                  <a:pt x="776732" y="1464818"/>
                </a:ln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340097" y="5173979"/>
            <a:ext cx="756285" cy="225062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185420">
              <a:spcBef>
                <a:spcPts val="315"/>
              </a:spcBef>
              <a:defRPr/>
            </a:pPr>
            <a:r>
              <a:rPr sz="1200" dirty="0">
                <a:solidFill>
                  <a:prstClr val="black"/>
                </a:solidFill>
                <a:latin typeface="Trebuchet MS"/>
                <a:cs typeface="Trebuchet MS"/>
              </a:rPr>
              <a:t>Colon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2574442" y="3119121"/>
            <a:ext cx="7322184" cy="75882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0400"/>
              </a:lnSpc>
              <a:spcBef>
                <a:spcPts val="85"/>
              </a:spcBef>
              <a:defRPr/>
            </a:pPr>
            <a:r>
              <a:rPr sz="2400" spc="-5" dirty="0">
                <a:solidFill>
                  <a:prstClr val="black"/>
                </a:solidFill>
                <a:latin typeface="Calibri"/>
                <a:cs typeface="Calibri"/>
              </a:rPr>
              <a:t>Smith, E. (2016) </a:t>
            </a:r>
            <a:r>
              <a:rPr sz="2400" i="1" spc="-5" dirty="0">
                <a:solidFill>
                  <a:prstClr val="black"/>
                </a:solidFill>
                <a:latin typeface="Calibri"/>
                <a:cs typeface="Calibri"/>
              </a:rPr>
              <a:t>How </a:t>
            </a:r>
            <a:r>
              <a:rPr sz="2400" i="1" spc="-15" dirty="0">
                <a:solidFill>
                  <a:prstClr val="black"/>
                </a:solidFill>
                <a:latin typeface="Calibri"/>
                <a:cs typeface="Calibri"/>
              </a:rPr>
              <a:t>to </a:t>
            </a:r>
            <a:r>
              <a:rPr sz="2400" i="1" dirty="0">
                <a:solidFill>
                  <a:prstClr val="black"/>
                </a:solidFill>
                <a:latin typeface="Calibri"/>
                <a:cs typeface="Calibri"/>
              </a:rPr>
              <a:t>improve </a:t>
            </a:r>
            <a:r>
              <a:rPr sz="2400" i="1" spc="-5" dirty="0">
                <a:solidFill>
                  <a:prstClr val="black"/>
                </a:solidFill>
                <a:latin typeface="Calibri"/>
                <a:cs typeface="Calibri"/>
              </a:rPr>
              <a:t>your research </a:t>
            </a:r>
            <a:r>
              <a:rPr sz="2400" i="1" dirty="0">
                <a:solidFill>
                  <a:prstClr val="black"/>
                </a:solidFill>
                <a:latin typeface="Calibri"/>
                <a:cs typeface="Calibri"/>
              </a:rPr>
              <a:t>project</a:t>
            </a:r>
            <a:r>
              <a:rPr sz="2400" dirty="0">
                <a:solidFill>
                  <a:prstClr val="black"/>
                </a:solidFill>
                <a:latin typeface="Calibri"/>
                <a:cs typeface="Calibri"/>
              </a:rPr>
              <a:t>. </a:t>
            </a:r>
            <a:r>
              <a:rPr sz="2400" spc="-10" dirty="0">
                <a:solidFill>
                  <a:prstClr val="black"/>
                </a:solidFill>
                <a:latin typeface="Calibri"/>
                <a:cs typeface="Calibri"/>
              </a:rPr>
              <a:t>2nd </a:t>
            </a:r>
            <a:r>
              <a:rPr sz="2400" spc="-530" dirty="0">
                <a:solidFill>
                  <a:prstClr val="black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prstClr val="black"/>
                </a:solidFill>
                <a:latin typeface="Calibri"/>
                <a:cs typeface="Calibri"/>
              </a:rPr>
              <a:t>edn.</a:t>
            </a:r>
            <a:r>
              <a:rPr sz="2400" spc="-10" dirty="0">
                <a:solidFill>
                  <a:prstClr val="black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prstClr val="black"/>
                </a:solidFill>
                <a:latin typeface="Calibri"/>
                <a:cs typeface="Calibri"/>
              </a:rPr>
              <a:t>Plymouth:</a:t>
            </a:r>
            <a:r>
              <a:rPr sz="2400" spc="-30" dirty="0">
                <a:solidFill>
                  <a:prstClr val="black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prstClr val="black"/>
                </a:solidFill>
                <a:latin typeface="Calibri"/>
                <a:cs typeface="Calibri"/>
              </a:rPr>
              <a:t>Kiln </a:t>
            </a:r>
            <a:r>
              <a:rPr sz="2400" spc="-10" dirty="0">
                <a:solidFill>
                  <a:prstClr val="black"/>
                </a:solidFill>
                <a:latin typeface="Calibri"/>
                <a:cs typeface="Calibri"/>
              </a:rPr>
              <a:t>Press.</a:t>
            </a:r>
            <a:endParaRPr sz="2400">
              <a:solidFill>
                <a:prstClr val="black"/>
              </a:solidFill>
              <a:latin typeface="Calibri"/>
              <a:cs typeface="Calibri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5811520" y="3788790"/>
            <a:ext cx="1336040" cy="704850"/>
          </a:xfrm>
          <a:custGeom>
            <a:avLst/>
            <a:gdLst/>
            <a:ahLst/>
            <a:cxnLst/>
            <a:rect l="l" t="t" r="r" b="b"/>
            <a:pathLst>
              <a:path w="1336039" h="704850">
                <a:moveTo>
                  <a:pt x="1335785" y="704722"/>
                </a:moveTo>
                <a:lnTo>
                  <a:pt x="1216278" y="704722"/>
                </a:ln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248144" y="4393692"/>
            <a:ext cx="914400" cy="225703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95580">
              <a:spcBef>
                <a:spcPts val="320"/>
              </a:spcBef>
              <a:defRPr/>
            </a:pP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Ful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s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200" spc="-4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p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4013967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2650" y="658575"/>
            <a:ext cx="8263830" cy="738664"/>
          </a:xfrm>
          <a:prstGeom prst="rect">
            <a:avLst/>
          </a:prstGeom>
        </p:spPr>
        <p:txBody>
          <a:bodyPr vert="horz" wrap="square" lIns="0" tIns="100330" rIns="0" bIns="0" rtlCol="0" anchor="ctr">
            <a:spAutoFit/>
          </a:bodyPr>
          <a:lstStyle/>
          <a:p>
            <a:pPr marL="12700" marR="5080">
              <a:lnSpc>
                <a:spcPts val="5510"/>
              </a:lnSpc>
              <a:spcBef>
                <a:spcPts val="790"/>
              </a:spcBef>
            </a:pPr>
            <a:r>
              <a:rPr lang="en-GB" sz="3200" dirty="0"/>
              <a:t>LLYFR Â MWY NAG UN AWDUR</a:t>
            </a:r>
            <a:endParaRPr sz="3200" spc="120" dirty="0"/>
          </a:p>
        </p:txBody>
      </p:sp>
      <p:sp>
        <p:nvSpPr>
          <p:cNvPr id="3" name="object 3"/>
          <p:cNvSpPr txBox="1"/>
          <p:nvPr/>
        </p:nvSpPr>
        <p:spPr>
          <a:xfrm>
            <a:off x="2541219" y="3323081"/>
            <a:ext cx="7138670" cy="79444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 indent="-228600">
              <a:lnSpc>
                <a:spcPct val="110000"/>
              </a:lnSpc>
              <a:spcBef>
                <a:spcPts val="100"/>
              </a:spcBef>
              <a:defRPr/>
            </a:pPr>
            <a:r>
              <a:rPr sz="2400" spc="-85" dirty="0">
                <a:solidFill>
                  <a:prstClr val="black"/>
                </a:solidFill>
                <a:latin typeface="Trebuchet MS"/>
                <a:cs typeface="Trebuchet MS"/>
              </a:rPr>
              <a:t>Henderson,</a:t>
            </a:r>
            <a:r>
              <a:rPr sz="2400" spc="-29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80" dirty="0">
                <a:solidFill>
                  <a:prstClr val="black"/>
                </a:solidFill>
                <a:latin typeface="Trebuchet MS"/>
                <a:cs typeface="Trebuchet MS"/>
              </a:rPr>
              <a:t>R.S.</a:t>
            </a:r>
            <a:r>
              <a:rPr sz="2400" spc="-3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prstClr val="black"/>
                </a:solidFill>
                <a:latin typeface="Trebuchet MS"/>
                <a:cs typeface="Trebuchet MS"/>
              </a:rPr>
              <a:t>and</a:t>
            </a:r>
            <a:r>
              <a:rPr sz="2400" spc="-5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prstClr val="black"/>
                </a:solidFill>
                <a:latin typeface="Trebuchet MS"/>
                <a:cs typeface="Trebuchet MS"/>
              </a:rPr>
              <a:t>King,</a:t>
            </a:r>
            <a:r>
              <a:rPr sz="2400" spc="-30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210" dirty="0">
                <a:solidFill>
                  <a:prstClr val="black"/>
                </a:solidFill>
                <a:latin typeface="Trebuchet MS"/>
                <a:cs typeface="Trebuchet MS"/>
              </a:rPr>
              <a:t>P.Q.</a:t>
            </a:r>
            <a:r>
              <a:rPr sz="2400" spc="-3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prstClr val="black"/>
                </a:solidFill>
                <a:latin typeface="Trebuchet MS"/>
                <a:cs typeface="Trebuchet MS"/>
              </a:rPr>
              <a:t>(2017)</a:t>
            </a:r>
            <a:r>
              <a:rPr sz="2400"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10" dirty="0">
                <a:solidFill>
                  <a:prstClr val="black"/>
                </a:solidFill>
                <a:latin typeface="Trebuchet MS"/>
                <a:cs typeface="Trebuchet MS"/>
              </a:rPr>
              <a:t>The</a:t>
            </a:r>
            <a:r>
              <a:rPr sz="2400" i="1" spc="-5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45" dirty="0">
                <a:solidFill>
                  <a:prstClr val="black"/>
                </a:solidFill>
                <a:latin typeface="Trebuchet MS"/>
                <a:cs typeface="Trebuchet MS"/>
              </a:rPr>
              <a:t>tenets</a:t>
            </a:r>
            <a:r>
              <a:rPr sz="2400" i="1" spc="-7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65" dirty="0">
                <a:solidFill>
                  <a:prstClr val="black"/>
                </a:solidFill>
                <a:latin typeface="Trebuchet MS"/>
                <a:cs typeface="Trebuchet MS"/>
              </a:rPr>
              <a:t>of</a:t>
            </a:r>
            <a:r>
              <a:rPr sz="2400" i="1"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25" dirty="0">
                <a:solidFill>
                  <a:prstClr val="black"/>
                </a:solidFill>
                <a:latin typeface="Trebuchet MS"/>
                <a:cs typeface="Trebuchet MS"/>
              </a:rPr>
              <a:t>modern </a:t>
            </a:r>
            <a:r>
              <a:rPr sz="2400" i="1" spc="-7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65" dirty="0">
                <a:solidFill>
                  <a:prstClr val="black"/>
                </a:solidFill>
                <a:latin typeface="Trebuchet MS"/>
                <a:cs typeface="Trebuchet MS"/>
              </a:rPr>
              <a:t>ph</a:t>
            </a:r>
            <a:r>
              <a:rPr sz="2400" i="1" spc="-14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2400" i="1" spc="-20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2400" i="1" spc="-330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2400" i="1" spc="-175" dirty="0">
                <a:solidFill>
                  <a:prstClr val="black"/>
                </a:solidFill>
                <a:latin typeface="Trebuchet MS"/>
                <a:cs typeface="Trebuchet MS"/>
              </a:rPr>
              <a:t>sop</a:t>
            </a:r>
            <a:r>
              <a:rPr sz="2400" i="1" spc="-225" dirty="0">
                <a:solidFill>
                  <a:prstClr val="black"/>
                </a:solidFill>
                <a:latin typeface="Trebuchet MS"/>
                <a:cs typeface="Trebuchet MS"/>
              </a:rPr>
              <a:t>h</a:t>
            </a:r>
            <a:r>
              <a:rPr sz="2400" i="1" spc="-285" dirty="0">
                <a:solidFill>
                  <a:prstClr val="black"/>
                </a:solidFill>
                <a:latin typeface="Trebuchet MS"/>
                <a:cs typeface="Trebuchet MS"/>
              </a:rPr>
              <a:t>y</a:t>
            </a:r>
            <a:r>
              <a:rPr sz="2400" spc="-36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r>
              <a:rPr sz="2400" spc="3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9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2400" spc="5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2400" spc="-60" dirty="0">
                <a:solidFill>
                  <a:prstClr val="black"/>
                </a:solidFill>
                <a:latin typeface="Trebuchet MS"/>
                <a:cs typeface="Trebuchet MS"/>
              </a:rPr>
              <a:t>w</a:t>
            </a:r>
            <a:r>
              <a:rPr sz="2400" spc="-434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254" dirty="0">
                <a:solidFill>
                  <a:prstClr val="black"/>
                </a:solidFill>
                <a:latin typeface="Trebuchet MS"/>
                <a:cs typeface="Trebuchet MS"/>
              </a:rPr>
              <a:t>Y</a:t>
            </a:r>
            <a:r>
              <a:rPr sz="2400" spc="-95" dirty="0">
                <a:solidFill>
                  <a:prstClr val="black"/>
                </a:solidFill>
                <a:latin typeface="Trebuchet MS"/>
                <a:cs typeface="Trebuchet MS"/>
              </a:rPr>
              <a:t>ork:</a:t>
            </a:r>
            <a:r>
              <a:rPr sz="2400" spc="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prstClr val="black"/>
                </a:solidFill>
                <a:latin typeface="Trebuchet MS"/>
                <a:cs typeface="Trebuchet MS"/>
              </a:rPr>
              <a:t>V</a:t>
            </a:r>
            <a:r>
              <a:rPr sz="2400" spc="-175" dirty="0">
                <a:solidFill>
                  <a:prstClr val="black"/>
                </a:solidFill>
                <a:latin typeface="Trebuchet MS"/>
                <a:cs typeface="Trebuchet MS"/>
              </a:rPr>
              <a:t>an</a:t>
            </a:r>
            <a:r>
              <a:rPr sz="2400" spc="-5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204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2400" spc="160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2400" spc="-105" dirty="0">
                <a:solidFill>
                  <a:prstClr val="black"/>
                </a:solidFill>
                <a:latin typeface="Trebuchet MS"/>
                <a:cs typeface="Trebuchet MS"/>
              </a:rPr>
              <a:t>stran</a:t>
            </a:r>
            <a:r>
              <a:rPr sz="2400" spc="-125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z="2400" spc="-36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endParaRPr sz="24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94278" y="2418589"/>
            <a:ext cx="176530" cy="809625"/>
          </a:xfrm>
          <a:custGeom>
            <a:avLst/>
            <a:gdLst/>
            <a:ahLst/>
            <a:cxnLst/>
            <a:rect l="l" t="t" r="r" b="b"/>
            <a:pathLst>
              <a:path w="176530" h="809625">
                <a:moveTo>
                  <a:pt x="176022" y="0"/>
                </a:moveTo>
                <a:lnTo>
                  <a:pt x="0" y="809116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47643" y="2276856"/>
            <a:ext cx="1449197" cy="632866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92075">
              <a:spcBef>
                <a:spcPts val="315"/>
              </a:spcBef>
              <a:defRPr/>
            </a:pPr>
            <a:r>
              <a:rPr lang="cy-GB" sz="1200" spc="90" dirty="0">
                <a:solidFill>
                  <a:prstClr val="black"/>
                </a:solidFill>
                <a:latin typeface="Trebuchet MS"/>
                <a:cs typeface="Trebuchet MS"/>
              </a:rPr>
              <a:t>Cyfenw'r awdur,
coma, a blaenlythrennau</a:t>
            </a:r>
            <a:endParaRPr lang="cy-GB"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696841" y="2625725"/>
            <a:ext cx="273050" cy="739140"/>
          </a:xfrm>
          <a:custGeom>
            <a:avLst/>
            <a:gdLst/>
            <a:ahLst/>
            <a:cxnLst/>
            <a:rect l="l" t="t" r="r" b="b"/>
            <a:pathLst>
              <a:path w="273050" h="739139">
                <a:moveTo>
                  <a:pt x="272922" y="0"/>
                </a:moveTo>
                <a:lnTo>
                  <a:pt x="0" y="738886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94732" y="2491740"/>
            <a:ext cx="1499870" cy="633507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1440">
              <a:spcBef>
                <a:spcPts val="320"/>
              </a:spcBef>
              <a:defRPr/>
            </a:pPr>
            <a:r>
              <a:rPr lang="cy-GB" sz="1200" spc="90" dirty="0">
                <a:solidFill>
                  <a:prstClr val="black"/>
                </a:solidFill>
                <a:latin typeface="Trebuchet MS"/>
                <a:cs typeface="Trebuchet MS"/>
              </a:rPr>
              <a:t>Ychwanegu 'ac’, wedyn nodir
yr ail awdur</a:t>
            </a:r>
            <a:endParaRPr lang="cy-GB"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786372" y="2779777"/>
            <a:ext cx="296545" cy="614045"/>
          </a:xfrm>
          <a:custGeom>
            <a:avLst/>
            <a:gdLst/>
            <a:ahLst/>
            <a:cxnLst/>
            <a:rect l="l" t="t" r="r" b="b"/>
            <a:pathLst>
              <a:path w="296545" h="614045">
                <a:moveTo>
                  <a:pt x="296417" y="0"/>
                </a:moveTo>
                <a:lnTo>
                  <a:pt x="203073" y="0"/>
                </a:lnTo>
                <a:lnTo>
                  <a:pt x="0" y="61404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67372" y="2665476"/>
            <a:ext cx="1358265" cy="409728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135255" marR="107314" indent="-43180">
              <a:spcBef>
                <a:spcPts val="315"/>
              </a:spcBef>
              <a:defRPr/>
            </a:pPr>
            <a:r>
              <a:rPr lang="cy-GB" sz="1200" spc="-125" dirty="0">
                <a:solidFill>
                  <a:prstClr val="black"/>
                </a:solidFill>
                <a:latin typeface="Trebuchet MS"/>
                <a:cs typeface="Trebuchet MS"/>
              </a:rPr>
              <a:t>Blwyddyn gyhoeddi mewn cromfachau</a:t>
            </a:r>
            <a:endParaRPr lang="cy-GB"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6847332" y="3743452"/>
            <a:ext cx="1506220" cy="1016000"/>
            <a:chOff x="5323332" y="3743452"/>
            <a:chExt cx="1506220" cy="1016000"/>
          </a:xfrm>
        </p:grpSpPr>
        <p:sp>
          <p:nvSpPr>
            <p:cNvPr id="11" name="object 11"/>
            <p:cNvSpPr/>
            <p:nvPr/>
          </p:nvSpPr>
          <p:spPr>
            <a:xfrm>
              <a:off x="6635115" y="3749802"/>
              <a:ext cx="187960" cy="529590"/>
            </a:xfrm>
            <a:custGeom>
              <a:avLst/>
              <a:gdLst/>
              <a:ahLst/>
              <a:cxnLst/>
              <a:rect l="l" t="t" r="r" b="b"/>
              <a:pathLst>
                <a:path w="187959" h="529589">
                  <a:moveTo>
                    <a:pt x="187832" y="52959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2" name="object 12"/>
            <p:cNvSpPr/>
            <p:nvPr/>
          </p:nvSpPr>
          <p:spPr>
            <a:xfrm>
              <a:off x="5323332" y="4471416"/>
              <a:ext cx="914400" cy="288290"/>
            </a:xfrm>
            <a:custGeom>
              <a:avLst/>
              <a:gdLst/>
              <a:ahLst/>
              <a:cxnLst/>
              <a:rect l="l" t="t" r="r" b="b"/>
              <a:pathLst>
                <a:path w="914400" h="288289">
                  <a:moveTo>
                    <a:pt x="914400" y="0"/>
                  </a:moveTo>
                  <a:lnTo>
                    <a:pt x="0" y="0"/>
                  </a:lnTo>
                  <a:lnTo>
                    <a:pt x="0" y="288036"/>
                  </a:lnTo>
                  <a:lnTo>
                    <a:pt x="914400" y="288036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8423148" y="4165092"/>
            <a:ext cx="1306195" cy="779701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2075" marR="66675">
              <a:spcBef>
                <a:spcPts val="320"/>
              </a:spcBef>
              <a:defRPr/>
            </a:pPr>
            <a:r>
              <a:rPr lang="cy-GB" sz="1200" spc="20" dirty="0">
                <a:solidFill>
                  <a:prstClr val="black"/>
                </a:solidFill>
                <a:latin typeface="Trebuchet MS"/>
                <a:cs typeface="Trebuchet MS"/>
              </a:rPr>
              <a:t>Teitl mewn llythrennau bach mewn print italig</a:t>
            </a:r>
            <a:endParaRPr lang="cy-GB"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322065" y="4124197"/>
            <a:ext cx="66675" cy="655320"/>
          </a:xfrm>
          <a:custGeom>
            <a:avLst/>
            <a:gdLst/>
            <a:ahLst/>
            <a:cxnLst/>
            <a:rect l="l" t="t" r="r" b="b"/>
            <a:pathLst>
              <a:path w="66675" h="655320">
                <a:moveTo>
                  <a:pt x="0" y="654938"/>
                </a:moveTo>
                <a:lnTo>
                  <a:pt x="66675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398264" y="4698492"/>
            <a:ext cx="914400" cy="448841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2710">
              <a:spcBef>
                <a:spcPts val="320"/>
              </a:spcBef>
              <a:defRPr/>
            </a:pPr>
            <a:r>
              <a:rPr lang="cy-GB" sz="1200" spc="-90" dirty="0">
                <a:solidFill>
                  <a:prstClr val="black"/>
                </a:solidFill>
                <a:latin typeface="Trebuchet MS"/>
                <a:cs typeface="Trebuchet MS"/>
              </a:rPr>
              <a:t>Lle
cyhoeddiad</a:t>
            </a:r>
            <a:endParaRPr lang="cy-GB"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5451347" y="4097528"/>
            <a:ext cx="111760" cy="633730"/>
          </a:xfrm>
          <a:custGeom>
            <a:avLst/>
            <a:gdLst/>
            <a:ahLst/>
            <a:cxnLst/>
            <a:rect l="l" t="t" r="r" b="b"/>
            <a:pathLst>
              <a:path w="111760" h="633729">
                <a:moveTo>
                  <a:pt x="111251" y="633222"/>
                </a:moveTo>
                <a:lnTo>
                  <a:pt x="87375" y="633222"/>
                </a:ln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638801" y="4616197"/>
            <a:ext cx="756285" cy="225703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85420">
              <a:spcBef>
                <a:spcPts val="320"/>
              </a:spcBef>
              <a:defRPr/>
            </a:pPr>
            <a:r>
              <a:rPr sz="1200" dirty="0">
                <a:solidFill>
                  <a:prstClr val="black"/>
                </a:solidFill>
                <a:latin typeface="Trebuchet MS"/>
                <a:cs typeface="Trebuchet MS"/>
              </a:rPr>
              <a:t>Colon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709155" y="4197730"/>
            <a:ext cx="62230" cy="388620"/>
          </a:xfrm>
          <a:custGeom>
            <a:avLst/>
            <a:gdLst/>
            <a:ahLst/>
            <a:cxnLst/>
            <a:rect l="l" t="t" r="r" b="b"/>
            <a:pathLst>
              <a:path w="62229" h="388620">
                <a:moveTo>
                  <a:pt x="61976" y="388239"/>
                </a:moveTo>
                <a:lnTo>
                  <a:pt x="47625" y="388239"/>
                </a:ln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847332" y="4471415"/>
            <a:ext cx="914400" cy="226344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74625">
              <a:spcBef>
                <a:spcPts val="325"/>
              </a:spcBef>
              <a:defRPr/>
            </a:pPr>
            <a:r>
              <a:rPr lang="cy-GB" sz="1200" spc="-60" dirty="0">
                <a:solidFill>
                  <a:prstClr val="black"/>
                </a:solidFill>
                <a:latin typeface="Trebuchet MS"/>
                <a:cs typeface="Trebuchet MS"/>
              </a:rPr>
              <a:t>Cyhoeddwr</a:t>
            </a:r>
            <a:endParaRPr lang="cy-GB"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557017" y="4087876"/>
            <a:ext cx="465455" cy="534670"/>
          </a:xfrm>
          <a:custGeom>
            <a:avLst/>
            <a:gdLst/>
            <a:ahLst/>
            <a:cxnLst/>
            <a:rect l="l" t="t" r="r" b="b"/>
            <a:pathLst>
              <a:path w="465455" h="534670">
                <a:moveTo>
                  <a:pt x="0" y="534669"/>
                </a:moveTo>
                <a:lnTo>
                  <a:pt x="101600" y="534669"/>
                </a:lnTo>
                <a:lnTo>
                  <a:pt x="46520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66416" y="4507992"/>
            <a:ext cx="914400" cy="410369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94945">
              <a:spcBef>
                <a:spcPts val="320"/>
              </a:spcBef>
              <a:defRPr/>
            </a:pPr>
            <a:r>
              <a:rPr lang="cy-GB" sz="1200" spc="-90" dirty="0">
                <a:solidFill>
                  <a:prstClr val="black"/>
                </a:solidFill>
                <a:latin typeface="Trebuchet MS"/>
                <a:cs typeface="Trebuchet MS"/>
              </a:rPr>
              <a:t>Atalnod llawn</a:t>
            </a:r>
            <a:endParaRPr lang="cy-GB"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7238491" y="4110990"/>
            <a:ext cx="1021080" cy="1089660"/>
          </a:xfrm>
          <a:custGeom>
            <a:avLst/>
            <a:gdLst/>
            <a:ahLst/>
            <a:cxnLst/>
            <a:rect l="l" t="t" r="r" b="b"/>
            <a:pathLst>
              <a:path w="1021079" h="1089660">
                <a:moveTo>
                  <a:pt x="1020953" y="1089279"/>
                </a:moveTo>
                <a:lnTo>
                  <a:pt x="1004569" y="1074547"/>
                </a:ln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57031" y="5041391"/>
            <a:ext cx="914400" cy="411010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94310">
              <a:spcBef>
                <a:spcPts val="325"/>
              </a:spcBef>
              <a:defRPr/>
            </a:pPr>
            <a:r>
              <a:rPr lang="cy-GB" sz="1200" spc="-90" dirty="0">
                <a:solidFill>
                  <a:prstClr val="black"/>
                </a:solidFill>
                <a:latin typeface="Trebuchet MS"/>
                <a:cs typeface="Trebuchet MS"/>
              </a:rPr>
              <a:t>Atalnod llawn</a:t>
            </a:r>
            <a:endParaRPr lang="cy-GB" sz="12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2650" y="658575"/>
            <a:ext cx="8263830" cy="738664"/>
          </a:xfrm>
          <a:prstGeom prst="rect">
            <a:avLst/>
          </a:prstGeom>
        </p:spPr>
        <p:txBody>
          <a:bodyPr vert="horz" wrap="square" lIns="0" tIns="100330" rIns="0" bIns="0" rtlCol="0" anchor="ctr">
            <a:spAutoFit/>
          </a:bodyPr>
          <a:lstStyle/>
          <a:p>
            <a:pPr marL="12700" marR="5080">
              <a:lnSpc>
                <a:spcPts val="5510"/>
              </a:lnSpc>
              <a:spcBef>
                <a:spcPts val="790"/>
              </a:spcBef>
            </a:pPr>
            <a:r>
              <a:rPr sz="3200" dirty="0"/>
              <a:t>A</a:t>
            </a:r>
            <a:r>
              <a:rPr sz="3200" spc="275" dirty="0"/>
              <a:t> </a:t>
            </a:r>
            <a:r>
              <a:rPr sz="3200" spc="110" dirty="0"/>
              <a:t>BOOK</a:t>
            </a:r>
            <a:r>
              <a:rPr sz="3200" spc="254" dirty="0"/>
              <a:t> </a:t>
            </a:r>
            <a:r>
              <a:rPr sz="3200" spc="110" dirty="0"/>
              <a:t>WITH </a:t>
            </a:r>
            <a:r>
              <a:rPr sz="3200" spc="-885" dirty="0"/>
              <a:t> </a:t>
            </a:r>
            <a:r>
              <a:rPr sz="3200" spc="110" dirty="0"/>
              <a:t>MORE</a:t>
            </a:r>
            <a:r>
              <a:rPr sz="3200" spc="254" dirty="0"/>
              <a:t> </a:t>
            </a:r>
            <a:r>
              <a:rPr sz="3200" spc="110" dirty="0"/>
              <a:t>THAN</a:t>
            </a:r>
            <a:r>
              <a:rPr sz="3200" spc="265" dirty="0"/>
              <a:t> </a:t>
            </a:r>
            <a:r>
              <a:rPr sz="3200" spc="95" dirty="0"/>
              <a:t>ONE</a:t>
            </a:r>
            <a:r>
              <a:rPr sz="3200" spc="270" dirty="0"/>
              <a:t> </a:t>
            </a:r>
            <a:r>
              <a:rPr sz="3200" spc="120" dirty="0"/>
              <a:t>AUTHOR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41219" y="3323081"/>
            <a:ext cx="7138670" cy="79444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 indent="-228600">
              <a:lnSpc>
                <a:spcPct val="110000"/>
              </a:lnSpc>
              <a:spcBef>
                <a:spcPts val="100"/>
              </a:spcBef>
              <a:defRPr/>
            </a:pPr>
            <a:r>
              <a:rPr sz="2400" spc="-85" dirty="0">
                <a:solidFill>
                  <a:prstClr val="black"/>
                </a:solidFill>
                <a:latin typeface="Trebuchet MS"/>
                <a:cs typeface="Trebuchet MS"/>
              </a:rPr>
              <a:t>Henderson,</a:t>
            </a:r>
            <a:r>
              <a:rPr sz="2400" spc="-29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80" dirty="0">
                <a:solidFill>
                  <a:prstClr val="black"/>
                </a:solidFill>
                <a:latin typeface="Trebuchet MS"/>
                <a:cs typeface="Trebuchet MS"/>
              </a:rPr>
              <a:t>R.S.</a:t>
            </a:r>
            <a:r>
              <a:rPr sz="2400" spc="-3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prstClr val="black"/>
                </a:solidFill>
                <a:latin typeface="Trebuchet MS"/>
                <a:cs typeface="Trebuchet MS"/>
              </a:rPr>
              <a:t>and</a:t>
            </a:r>
            <a:r>
              <a:rPr sz="2400" spc="-5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prstClr val="black"/>
                </a:solidFill>
                <a:latin typeface="Trebuchet MS"/>
                <a:cs typeface="Trebuchet MS"/>
              </a:rPr>
              <a:t>King,</a:t>
            </a:r>
            <a:r>
              <a:rPr sz="2400" spc="-30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210" dirty="0">
                <a:solidFill>
                  <a:prstClr val="black"/>
                </a:solidFill>
                <a:latin typeface="Trebuchet MS"/>
                <a:cs typeface="Trebuchet MS"/>
              </a:rPr>
              <a:t>P.Q.</a:t>
            </a:r>
            <a:r>
              <a:rPr sz="2400" spc="-3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prstClr val="black"/>
                </a:solidFill>
                <a:latin typeface="Trebuchet MS"/>
                <a:cs typeface="Trebuchet MS"/>
              </a:rPr>
              <a:t>(2017)</a:t>
            </a:r>
            <a:r>
              <a:rPr sz="2400"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10" dirty="0">
                <a:solidFill>
                  <a:prstClr val="black"/>
                </a:solidFill>
                <a:latin typeface="Trebuchet MS"/>
                <a:cs typeface="Trebuchet MS"/>
              </a:rPr>
              <a:t>The</a:t>
            </a:r>
            <a:r>
              <a:rPr sz="2400" i="1" spc="-5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45" dirty="0">
                <a:solidFill>
                  <a:prstClr val="black"/>
                </a:solidFill>
                <a:latin typeface="Trebuchet MS"/>
                <a:cs typeface="Trebuchet MS"/>
              </a:rPr>
              <a:t>tenets</a:t>
            </a:r>
            <a:r>
              <a:rPr sz="2400" i="1" spc="-7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65" dirty="0">
                <a:solidFill>
                  <a:prstClr val="black"/>
                </a:solidFill>
                <a:latin typeface="Trebuchet MS"/>
                <a:cs typeface="Trebuchet MS"/>
              </a:rPr>
              <a:t>of</a:t>
            </a:r>
            <a:r>
              <a:rPr sz="2400" i="1"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25" dirty="0">
                <a:solidFill>
                  <a:prstClr val="black"/>
                </a:solidFill>
                <a:latin typeface="Trebuchet MS"/>
                <a:cs typeface="Trebuchet MS"/>
              </a:rPr>
              <a:t>modern </a:t>
            </a:r>
            <a:r>
              <a:rPr sz="2400" i="1" spc="-7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65" dirty="0">
                <a:solidFill>
                  <a:prstClr val="black"/>
                </a:solidFill>
                <a:latin typeface="Trebuchet MS"/>
                <a:cs typeface="Trebuchet MS"/>
              </a:rPr>
              <a:t>ph</a:t>
            </a:r>
            <a:r>
              <a:rPr sz="2400" i="1" spc="-14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2400" i="1" spc="-20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2400" i="1" spc="-330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2400" i="1" spc="-175" dirty="0">
                <a:solidFill>
                  <a:prstClr val="black"/>
                </a:solidFill>
                <a:latin typeface="Trebuchet MS"/>
                <a:cs typeface="Trebuchet MS"/>
              </a:rPr>
              <a:t>sop</a:t>
            </a:r>
            <a:r>
              <a:rPr sz="2400" i="1" spc="-225" dirty="0">
                <a:solidFill>
                  <a:prstClr val="black"/>
                </a:solidFill>
                <a:latin typeface="Trebuchet MS"/>
                <a:cs typeface="Trebuchet MS"/>
              </a:rPr>
              <a:t>h</a:t>
            </a:r>
            <a:r>
              <a:rPr sz="2400" i="1" spc="-285" dirty="0">
                <a:solidFill>
                  <a:prstClr val="black"/>
                </a:solidFill>
                <a:latin typeface="Trebuchet MS"/>
                <a:cs typeface="Trebuchet MS"/>
              </a:rPr>
              <a:t>y</a:t>
            </a:r>
            <a:r>
              <a:rPr sz="2400" spc="-36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r>
              <a:rPr sz="2400" spc="3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9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2400" spc="5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2400" spc="-60" dirty="0">
                <a:solidFill>
                  <a:prstClr val="black"/>
                </a:solidFill>
                <a:latin typeface="Trebuchet MS"/>
                <a:cs typeface="Trebuchet MS"/>
              </a:rPr>
              <a:t>w</a:t>
            </a:r>
            <a:r>
              <a:rPr sz="2400" spc="-434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254" dirty="0">
                <a:solidFill>
                  <a:prstClr val="black"/>
                </a:solidFill>
                <a:latin typeface="Trebuchet MS"/>
                <a:cs typeface="Trebuchet MS"/>
              </a:rPr>
              <a:t>Y</a:t>
            </a:r>
            <a:r>
              <a:rPr sz="2400" spc="-95" dirty="0">
                <a:solidFill>
                  <a:prstClr val="black"/>
                </a:solidFill>
                <a:latin typeface="Trebuchet MS"/>
                <a:cs typeface="Trebuchet MS"/>
              </a:rPr>
              <a:t>ork:</a:t>
            </a:r>
            <a:r>
              <a:rPr sz="2400" spc="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prstClr val="black"/>
                </a:solidFill>
                <a:latin typeface="Trebuchet MS"/>
                <a:cs typeface="Trebuchet MS"/>
              </a:rPr>
              <a:t>V</a:t>
            </a:r>
            <a:r>
              <a:rPr sz="2400" spc="-175" dirty="0">
                <a:solidFill>
                  <a:prstClr val="black"/>
                </a:solidFill>
                <a:latin typeface="Trebuchet MS"/>
                <a:cs typeface="Trebuchet MS"/>
              </a:rPr>
              <a:t>an</a:t>
            </a:r>
            <a:r>
              <a:rPr sz="2400" spc="-5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204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2400" spc="160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2400" spc="-105" dirty="0">
                <a:solidFill>
                  <a:prstClr val="black"/>
                </a:solidFill>
                <a:latin typeface="Trebuchet MS"/>
                <a:cs typeface="Trebuchet MS"/>
              </a:rPr>
              <a:t>stran</a:t>
            </a:r>
            <a:r>
              <a:rPr sz="2400" spc="-125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z="2400" spc="-36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endParaRPr sz="24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994278" y="2418589"/>
            <a:ext cx="176530" cy="809625"/>
          </a:xfrm>
          <a:custGeom>
            <a:avLst/>
            <a:gdLst/>
            <a:ahLst/>
            <a:cxnLst/>
            <a:rect l="l" t="t" r="r" b="b"/>
            <a:pathLst>
              <a:path w="176530" h="809625">
                <a:moveTo>
                  <a:pt x="176022" y="0"/>
                </a:moveTo>
                <a:lnTo>
                  <a:pt x="0" y="809116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47644" y="2276856"/>
            <a:ext cx="1286510" cy="594393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92075">
              <a:spcBef>
                <a:spcPts val="315"/>
              </a:spcBef>
              <a:defRPr/>
            </a:pPr>
            <a:r>
              <a:rPr sz="1200" spc="9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200" spc="-45" dirty="0">
                <a:solidFill>
                  <a:prstClr val="black"/>
                </a:solidFill>
                <a:latin typeface="Trebuchet MS"/>
                <a:cs typeface="Trebuchet MS"/>
              </a:rPr>
              <a:t>uth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1200" spc="-280" dirty="0">
                <a:solidFill>
                  <a:prstClr val="black"/>
                </a:solidFill>
                <a:latin typeface="Trebuchet MS"/>
                <a:cs typeface="Trebuchet MS"/>
              </a:rPr>
              <a:t>’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s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s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ur</a:t>
            </a:r>
            <a:r>
              <a:rPr sz="1200" spc="-85" dirty="0">
                <a:solidFill>
                  <a:prstClr val="black"/>
                </a:solidFill>
                <a:latin typeface="Trebuchet MS"/>
                <a:cs typeface="Trebuchet MS"/>
              </a:rPr>
              <a:t>nam</a:t>
            </a:r>
            <a:r>
              <a:rPr sz="1200" spc="-5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200" spc="-180" dirty="0">
                <a:solidFill>
                  <a:prstClr val="black"/>
                </a:solidFill>
                <a:latin typeface="Trebuchet MS"/>
                <a:cs typeface="Trebuchet MS"/>
              </a:rPr>
              <a:t>,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34620" marR="497205">
              <a:defRPr/>
            </a:pPr>
            <a:r>
              <a:rPr sz="1200" spc="-85" dirty="0">
                <a:solidFill>
                  <a:prstClr val="black"/>
                </a:solidFill>
                <a:latin typeface="Trebuchet MS"/>
                <a:cs typeface="Trebuchet MS"/>
              </a:rPr>
              <a:t>comma, </a:t>
            </a:r>
            <a:r>
              <a:rPr sz="1200" spc="-80" dirty="0">
                <a:solidFill>
                  <a:prstClr val="black"/>
                </a:solidFill>
                <a:latin typeface="Trebuchet MS"/>
                <a:cs typeface="Trebuchet MS"/>
              </a:rPr>
              <a:t> and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85" dirty="0">
                <a:solidFill>
                  <a:prstClr val="black"/>
                </a:solidFill>
                <a:latin typeface="Trebuchet MS"/>
                <a:cs typeface="Trebuchet MS"/>
              </a:rPr>
              <a:t>initi</a:t>
            </a:r>
            <a:r>
              <a:rPr sz="1200" spc="-114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200" spc="-65" dirty="0">
                <a:solidFill>
                  <a:prstClr val="black"/>
                </a:solidFill>
                <a:latin typeface="Trebuchet MS"/>
                <a:cs typeface="Trebuchet MS"/>
              </a:rPr>
              <a:t>ls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696841" y="2625725"/>
            <a:ext cx="273050" cy="739140"/>
          </a:xfrm>
          <a:custGeom>
            <a:avLst/>
            <a:gdLst/>
            <a:ahLst/>
            <a:cxnLst/>
            <a:rect l="l" t="t" r="r" b="b"/>
            <a:pathLst>
              <a:path w="273050" h="739139">
                <a:moveTo>
                  <a:pt x="272922" y="0"/>
                </a:moveTo>
                <a:lnTo>
                  <a:pt x="0" y="738886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94732" y="2491740"/>
            <a:ext cx="1499870" cy="410369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1440">
              <a:spcBef>
                <a:spcPts val="320"/>
              </a:spcBef>
              <a:defRPr/>
            </a:pPr>
            <a:r>
              <a:rPr sz="1200" spc="9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200" spc="-75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z="1200" spc="-60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z="1200" spc="-14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130" dirty="0">
                <a:solidFill>
                  <a:prstClr val="black"/>
                </a:solidFill>
                <a:latin typeface="Trebuchet MS"/>
                <a:cs typeface="Trebuchet MS"/>
              </a:rPr>
              <a:t>‘</a:t>
            </a:r>
            <a:r>
              <a:rPr sz="1200" spc="-175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200" spc="-120" dirty="0">
                <a:solidFill>
                  <a:prstClr val="black"/>
                </a:solidFill>
                <a:latin typeface="Trebuchet MS"/>
                <a:cs typeface="Trebuchet MS"/>
              </a:rPr>
              <a:t>nd’,</a:t>
            </a:r>
            <a:r>
              <a:rPr sz="1200" spc="-1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then</a:t>
            </a:r>
            <a:r>
              <a:rPr sz="1200" spc="-2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60" dirty="0">
                <a:solidFill>
                  <a:prstClr val="black"/>
                </a:solidFill>
                <a:latin typeface="Trebuchet MS"/>
                <a:cs typeface="Trebuchet MS"/>
              </a:rPr>
              <a:t>in</a:t>
            </a:r>
            <a:r>
              <a:rPr sz="1200" spc="-65" dirty="0">
                <a:solidFill>
                  <a:prstClr val="black"/>
                </a:solidFill>
                <a:latin typeface="Trebuchet MS"/>
                <a:cs typeface="Trebuchet MS"/>
              </a:rPr>
              <a:t>s</a:t>
            </a:r>
            <a:r>
              <a:rPr sz="1200" spc="-45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200" spc="-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1200" spc="-80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33985">
              <a:defRPr/>
            </a:pPr>
            <a:r>
              <a:rPr sz="1200" spc="-75" dirty="0">
                <a:solidFill>
                  <a:prstClr val="black"/>
                </a:solidFill>
                <a:latin typeface="Trebuchet MS"/>
                <a:cs typeface="Trebuchet MS"/>
              </a:rPr>
              <a:t>the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s</a:t>
            </a:r>
            <a:r>
              <a:rPr sz="1200" spc="-50" dirty="0">
                <a:solidFill>
                  <a:prstClr val="black"/>
                </a:solidFill>
                <a:latin typeface="Trebuchet MS"/>
                <a:cs typeface="Trebuchet MS"/>
              </a:rPr>
              <a:t>econd</a:t>
            </a:r>
            <a:r>
              <a:rPr sz="1200" spc="-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50" dirty="0">
                <a:solidFill>
                  <a:prstClr val="black"/>
                </a:solidFill>
                <a:latin typeface="Trebuchet MS"/>
                <a:cs typeface="Trebuchet MS"/>
              </a:rPr>
              <a:t>author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786372" y="2779777"/>
            <a:ext cx="296545" cy="614045"/>
          </a:xfrm>
          <a:custGeom>
            <a:avLst/>
            <a:gdLst/>
            <a:ahLst/>
            <a:cxnLst/>
            <a:rect l="l" t="t" r="r" b="b"/>
            <a:pathLst>
              <a:path w="296545" h="614045">
                <a:moveTo>
                  <a:pt x="296417" y="0"/>
                </a:moveTo>
                <a:lnTo>
                  <a:pt x="203073" y="0"/>
                </a:lnTo>
                <a:lnTo>
                  <a:pt x="0" y="61404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67372" y="2665476"/>
            <a:ext cx="1358265" cy="409728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005" rIns="0" bIns="0" rtlCol="0">
            <a:spAutoFit/>
          </a:bodyPr>
          <a:lstStyle/>
          <a:p>
            <a:pPr marL="135255" marR="107314" indent="-43180">
              <a:spcBef>
                <a:spcPts val="315"/>
              </a:spcBef>
              <a:defRPr/>
            </a:pPr>
            <a:r>
              <a:rPr sz="1200" spc="-125" dirty="0">
                <a:solidFill>
                  <a:prstClr val="black"/>
                </a:solidFill>
                <a:latin typeface="Trebuchet MS"/>
                <a:cs typeface="Trebuchet MS"/>
              </a:rPr>
              <a:t>Y</a:t>
            </a:r>
            <a:r>
              <a:rPr sz="1200" spc="-100" dirty="0">
                <a:solidFill>
                  <a:prstClr val="black"/>
                </a:solidFill>
                <a:latin typeface="Trebuchet MS"/>
                <a:cs typeface="Trebuchet MS"/>
              </a:rPr>
              <a:t>ea</a:t>
            </a:r>
            <a:r>
              <a:rPr sz="1200" spc="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65" dirty="0">
                <a:solidFill>
                  <a:prstClr val="black"/>
                </a:solidFill>
                <a:latin typeface="Trebuchet MS"/>
                <a:cs typeface="Trebuchet MS"/>
              </a:rPr>
              <a:t>of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75" dirty="0">
                <a:solidFill>
                  <a:prstClr val="black"/>
                </a:solidFill>
                <a:latin typeface="Trebuchet MS"/>
                <a:cs typeface="Trebuchet MS"/>
              </a:rPr>
              <a:t>publ</a:t>
            </a:r>
            <a:r>
              <a:rPr sz="1200" spc="-85" dirty="0">
                <a:solidFill>
                  <a:prstClr val="black"/>
                </a:solidFill>
                <a:latin typeface="Trebuchet MS"/>
                <a:cs typeface="Trebuchet MS"/>
              </a:rPr>
              <a:t>ic</a:t>
            </a:r>
            <a:r>
              <a:rPr sz="1200" spc="-105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200" spc="-40" dirty="0">
                <a:solidFill>
                  <a:prstClr val="black"/>
                </a:solidFill>
                <a:latin typeface="Trebuchet MS"/>
                <a:cs typeface="Trebuchet MS"/>
              </a:rPr>
              <a:t>ti</a:t>
            </a: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-40" dirty="0">
                <a:solidFill>
                  <a:prstClr val="black"/>
                </a:solidFill>
                <a:latin typeface="Trebuchet MS"/>
                <a:cs typeface="Trebuchet MS"/>
              </a:rPr>
              <a:t>n  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br</a:t>
            </a:r>
            <a:r>
              <a:rPr sz="1200" spc="-10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k</a:t>
            </a:r>
            <a:r>
              <a:rPr sz="1200" spc="-60" dirty="0">
                <a:solidFill>
                  <a:prstClr val="black"/>
                </a:solidFill>
                <a:latin typeface="Trebuchet MS"/>
                <a:cs typeface="Trebuchet MS"/>
              </a:rPr>
              <a:t>ets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6847332" y="3743452"/>
            <a:ext cx="1506220" cy="1016000"/>
            <a:chOff x="5323332" y="3743452"/>
            <a:chExt cx="1506220" cy="1016000"/>
          </a:xfrm>
        </p:grpSpPr>
        <p:sp>
          <p:nvSpPr>
            <p:cNvPr id="11" name="object 11"/>
            <p:cNvSpPr/>
            <p:nvPr/>
          </p:nvSpPr>
          <p:spPr>
            <a:xfrm>
              <a:off x="6635115" y="3749802"/>
              <a:ext cx="187960" cy="529590"/>
            </a:xfrm>
            <a:custGeom>
              <a:avLst/>
              <a:gdLst/>
              <a:ahLst/>
              <a:cxnLst/>
              <a:rect l="l" t="t" r="r" b="b"/>
              <a:pathLst>
                <a:path w="187959" h="529589">
                  <a:moveTo>
                    <a:pt x="187832" y="529590"/>
                  </a:move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2" name="object 12"/>
            <p:cNvSpPr/>
            <p:nvPr/>
          </p:nvSpPr>
          <p:spPr>
            <a:xfrm>
              <a:off x="5323332" y="4471416"/>
              <a:ext cx="914400" cy="288290"/>
            </a:xfrm>
            <a:custGeom>
              <a:avLst/>
              <a:gdLst/>
              <a:ahLst/>
              <a:cxnLst/>
              <a:rect l="l" t="t" r="r" b="b"/>
              <a:pathLst>
                <a:path w="914400" h="288289">
                  <a:moveTo>
                    <a:pt x="914400" y="0"/>
                  </a:moveTo>
                  <a:lnTo>
                    <a:pt x="0" y="0"/>
                  </a:lnTo>
                  <a:lnTo>
                    <a:pt x="0" y="288036"/>
                  </a:lnTo>
                  <a:lnTo>
                    <a:pt x="914400" y="288036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8423148" y="4165092"/>
            <a:ext cx="1306195" cy="410369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2075" marR="66675">
              <a:spcBef>
                <a:spcPts val="320"/>
              </a:spcBef>
              <a:defRPr/>
            </a:pPr>
            <a:r>
              <a:rPr sz="1200" spc="20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200" spc="-75" dirty="0">
                <a:solidFill>
                  <a:prstClr val="black"/>
                </a:solidFill>
                <a:latin typeface="Trebuchet MS"/>
                <a:cs typeface="Trebuchet MS"/>
              </a:rPr>
              <a:t>itl</a:t>
            </a:r>
            <a:r>
              <a:rPr sz="1200" spc="-12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200" spc="-2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200" spc="-6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w</a:t>
            </a:r>
            <a:r>
              <a:rPr sz="1200" spc="-40" dirty="0">
                <a:solidFill>
                  <a:prstClr val="black"/>
                </a:solidFill>
                <a:latin typeface="Trebuchet MS"/>
                <a:cs typeface="Trebuchet MS"/>
              </a:rPr>
              <a:t>er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95" dirty="0">
                <a:solidFill>
                  <a:prstClr val="black"/>
                </a:solidFill>
                <a:latin typeface="Trebuchet MS"/>
                <a:cs typeface="Trebuchet MS"/>
              </a:rPr>
              <a:t>ca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s</a:t>
            </a:r>
            <a:r>
              <a:rPr sz="1200" spc="-60" dirty="0">
                <a:solidFill>
                  <a:prstClr val="black"/>
                </a:solidFill>
                <a:latin typeface="Trebuchet MS"/>
                <a:cs typeface="Trebuchet MS"/>
              </a:rPr>
              <a:t>e  </a:t>
            </a:r>
            <a:r>
              <a:rPr sz="1200" spc="-45" dirty="0">
                <a:solidFill>
                  <a:prstClr val="black"/>
                </a:solidFill>
                <a:latin typeface="Trebuchet MS"/>
                <a:cs typeface="Trebuchet MS"/>
              </a:rPr>
              <a:t>In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80" dirty="0">
                <a:solidFill>
                  <a:prstClr val="black"/>
                </a:solidFill>
                <a:latin typeface="Trebuchet MS"/>
                <a:cs typeface="Trebuchet MS"/>
              </a:rPr>
              <a:t>italics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322065" y="4124197"/>
            <a:ext cx="66675" cy="655320"/>
          </a:xfrm>
          <a:custGeom>
            <a:avLst/>
            <a:gdLst/>
            <a:ahLst/>
            <a:cxnLst/>
            <a:rect l="l" t="t" r="r" b="b"/>
            <a:pathLst>
              <a:path w="66675" h="655320">
                <a:moveTo>
                  <a:pt x="0" y="654938"/>
                </a:moveTo>
                <a:lnTo>
                  <a:pt x="66675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398264" y="4698492"/>
            <a:ext cx="914400" cy="410369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92710">
              <a:spcBef>
                <a:spcPts val="320"/>
              </a:spcBef>
              <a:defRPr/>
            </a:pP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Pla</a:t>
            </a:r>
            <a:r>
              <a:rPr sz="1200" spc="-75" dirty="0">
                <a:solidFill>
                  <a:prstClr val="black"/>
                </a:solidFill>
                <a:latin typeface="Trebuchet MS"/>
                <a:cs typeface="Trebuchet MS"/>
              </a:rPr>
              <a:t>ce</a:t>
            </a:r>
            <a:r>
              <a:rPr sz="1200" spc="-3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200" spc="-65" dirty="0">
                <a:solidFill>
                  <a:prstClr val="black"/>
                </a:solidFill>
                <a:latin typeface="Trebuchet MS"/>
                <a:cs typeface="Trebuchet MS"/>
              </a:rPr>
              <a:t>of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92710">
              <a:spcBef>
                <a:spcPts val="5"/>
              </a:spcBef>
              <a:defRPr/>
            </a:pP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publication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5451347" y="4097528"/>
            <a:ext cx="111760" cy="633730"/>
          </a:xfrm>
          <a:custGeom>
            <a:avLst/>
            <a:gdLst/>
            <a:ahLst/>
            <a:cxnLst/>
            <a:rect l="l" t="t" r="r" b="b"/>
            <a:pathLst>
              <a:path w="111760" h="633729">
                <a:moveTo>
                  <a:pt x="111251" y="633222"/>
                </a:moveTo>
                <a:lnTo>
                  <a:pt x="87375" y="633222"/>
                </a:ln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638801" y="4616197"/>
            <a:ext cx="756285" cy="225703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85420">
              <a:spcBef>
                <a:spcPts val="320"/>
              </a:spcBef>
              <a:defRPr/>
            </a:pPr>
            <a:r>
              <a:rPr sz="1200" dirty="0">
                <a:solidFill>
                  <a:prstClr val="black"/>
                </a:solidFill>
                <a:latin typeface="Trebuchet MS"/>
                <a:cs typeface="Trebuchet MS"/>
              </a:rPr>
              <a:t>Colon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6709155" y="4197730"/>
            <a:ext cx="62230" cy="388620"/>
          </a:xfrm>
          <a:custGeom>
            <a:avLst/>
            <a:gdLst/>
            <a:ahLst/>
            <a:cxnLst/>
            <a:rect l="l" t="t" r="r" b="b"/>
            <a:pathLst>
              <a:path w="62229" h="388620">
                <a:moveTo>
                  <a:pt x="61976" y="388239"/>
                </a:moveTo>
                <a:lnTo>
                  <a:pt x="47625" y="388239"/>
                </a:ln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847332" y="4471415"/>
            <a:ext cx="914400" cy="226344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74625">
              <a:spcBef>
                <a:spcPts val="325"/>
              </a:spcBef>
              <a:defRPr/>
            </a:pPr>
            <a:r>
              <a:rPr sz="1200" spc="-60" dirty="0">
                <a:solidFill>
                  <a:prstClr val="black"/>
                </a:solidFill>
                <a:latin typeface="Trebuchet MS"/>
                <a:cs typeface="Trebuchet MS"/>
              </a:rPr>
              <a:t>Publisher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557017" y="4087876"/>
            <a:ext cx="465455" cy="534670"/>
          </a:xfrm>
          <a:custGeom>
            <a:avLst/>
            <a:gdLst/>
            <a:ahLst/>
            <a:cxnLst/>
            <a:rect l="l" t="t" r="r" b="b"/>
            <a:pathLst>
              <a:path w="465455" h="534670">
                <a:moveTo>
                  <a:pt x="0" y="534669"/>
                </a:moveTo>
                <a:lnTo>
                  <a:pt x="101600" y="534669"/>
                </a:lnTo>
                <a:lnTo>
                  <a:pt x="46520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566416" y="4507992"/>
            <a:ext cx="914400" cy="225703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94945">
              <a:spcBef>
                <a:spcPts val="320"/>
              </a:spcBef>
              <a:defRPr/>
            </a:pP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Ful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s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200" spc="-4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p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7238491" y="4110990"/>
            <a:ext cx="1021080" cy="1089660"/>
          </a:xfrm>
          <a:custGeom>
            <a:avLst/>
            <a:gdLst/>
            <a:ahLst/>
            <a:cxnLst/>
            <a:rect l="l" t="t" r="r" b="b"/>
            <a:pathLst>
              <a:path w="1021079" h="1089660">
                <a:moveTo>
                  <a:pt x="1020953" y="1089279"/>
                </a:moveTo>
                <a:lnTo>
                  <a:pt x="1004569" y="1074547"/>
                </a:lnTo>
                <a:lnTo>
                  <a:pt x="0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57031" y="5041391"/>
            <a:ext cx="914400" cy="226344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94310">
              <a:spcBef>
                <a:spcPts val="325"/>
              </a:spcBef>
              <a:defRPr/>
            </a:pPr>
            <a:r>
              <a:rPr sz="1200" spc="-90" dirty="0">
                <a:solidFill>
                  <a:prstClr val="black"/>
                </a:solidFill>
                <a:latin typeface="Trebuchet MS"/>
                <a:cs typeface="Trebuchet MS"/>
              </a:rPr>
              <a:t>Ful</a:t>
            </a:r>
            <a:r>
              <a:rPr sz="1200" spc="-5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200" spc="-30" dirty="0">
                <a:solidFill>
                  <a:prstClr val="black"/>
                </a:solidFill>
                <a:latin typeface="Trebuchet MS"/>
                <a:cs typeface="Trebuchet MS"/>
              </a:rPr>
              <a:t> s</a:t>
            </a:r>
            <a:r>
              <a:rPr sz="1200" spc="-2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200" spc="-45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200" spc="-70" dirty="0">
                <a:solidFill>
                  <a:prstClr val="black"/>
                </a:solidFill>
                <a:latin typeface="Trebuchet MS"/>
                <a:cs typeface="Trebuchet MS"/>
              </a:rPr>
              <a:t>p</a:t>
            </a:r>
            <a:endParaRPr sz="12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3252550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89856"/>
            <a:ext cx="7362190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75" dirty="0"/>
              <a:t>ERTHYGL ELECTRONIG</a:t>
            </a:r>
            <a:endParaRPr spc="130" dirty="0"/>
          </a:p>
        </p:txBody>
      </p:sp>
      <p:sp>
        <p:nvSpPr>
          <p:cNvPr id="4" name="object 4"/>
          <p:cNvSpPr txBox="1"/>
          <p:nvPr/>
        </p:nvSpPr>
        <p:spPr>
          <a:xfrm>
            <a:off x="2091944" y="3084653"/>
            <a:ext cx="7322184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  <a:defRPr/>
            </a:pPr>
            <a:r>
              <a:rPr sz="2400" spc="-145" dirty="0">
                <a:solidFill>
                  <a:prstClr val="black"/>
                </a:solidFill>
                <a:latin typeface="Trebuchet MS"/>
                <a:cs typeface="Trebuchet MS"/>
              </a:rPr>
              <a:t>Price,</a:t>
            </a:r>
            <a:r>
              <a:rPr sz="2400" spc="-3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204" dirty="0">
                <a:solidFill>
                  <a:prstClr val="black"/>
                </a:solidFill>
                <a:latin typeface="Trebuchet MS"/>
                <a:cs typeface="Trebuchet MS"/>
              </a:rPr>
              <a:t>S.</a:t>
            </a:r>
            <a:r>
              <a:rPr sz="2400" spc="-29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prstClr val="black"/>
                </a:solidFill>
                <a:latin typeface="Trebuchet MS"/>
                <a:cs typeface="Trebuchet MS"/>
              </a:rPr>
              <a:t>(2014)</a:t>
            </a:r>
            <a:r>
              <a:rPr sz="2400" spc="-3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80" dirty="0">
                <a:solidFill>
                  <a:prstClr val="black"/>
                </a:solidFill>
                <a:latin typeface="Trebuchet MS"/>
                <a:cs typeface="Trebuchet MS"/>
              </a:rPr>
              <a:t>‘Planning</a:t>
            </a:r>
            <a:r>
              <a:rPr sz="2400" spc="-5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prstClr val="black"/>
                </a:solidFill>
                <a:latin typeface="Trebuchet MS"/>
                <a:cs typeface="Trebuchet MS"/>
              </a:rPr>
              <a:t>for</a:t>
            </a:r>
            <a:r>
              <a:rPr sz="2400" spc="-5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210" dirty="0">
                <a:solidFill>
                  <a:prstClr val="black"/>
                </a:solidFill>
                <a:latin typeface="Trebuchet MS"/>
                <a:cs typeface="Trebuchet MS"/>
              </a:rPr>
              <a:t>change’,</a:t>
            </a:r>
            <a:r>
              <a:rPr sz="2400" spc="-29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04" dirty="0">
                <a:solidFill>
                  <a:prstClr val="black"/>
                </a:solidFill>
                <a:latin typeface="Trebuchet MS"/>
                <a:cs typeface="Trebuchet MS"/>
              </a:rPr>
              <a:t>Leadership</a:t>
            </a:r>
            <a:r>
              <a:rPr sz="2400" i="1" spc="-7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180" dirty="0">
                <a:solidFill>
                  <a:prstClr val="black"/>
                </a:solidFill>
                <a:latin typeface="Trebuchet MS"/>
                <a:cs typeface="Trebuchet MS"/>
              </a:rPr>
              <a:t>and</a:t>
            </a:r>
            <a:r>
              <a:rPr sz="2400" i="1" spc="-6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180" dirty="0">
                <a:solidFill>
                  <a:prstClr val="black"/>
                </a:solidFill>
                <a:latin typeface="Trebuchet MS"/>
                <a:cs typeface="Trebuchet MS"/>
              </a:rPr>
              <a:t>Business</a:t>
            </a:r>
            <a:endParaRPr sz="24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20544" y="3487673"/>
            <a:ext cx="80416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  <a:defRPr/>
            </a:pPr>
            <a:r>
              <a:rPr sz="2400" i="1" spc="-235" dirty="0">
                <a:solidFill>
                  <a:prstClr val="black"/>
                </a:solidFill>
                <a:latin typeface="Trebuchet MS"/>
                <a:cs typeface="Trebuchet MS"/>
              </a:rPr>
              <a:t>Planning</a:t>
            </a:r>
            <a:r>
              <a:rPr sz="2400" spc="-235" dirty="0">
                <a:solidFill>
                  <a:prstClr val="black"/>
                </a:solidFill>
                <a:latin typeface="Trebuchet MS"/>
                <a:cs typeface="Trebuchet MS"/>
              </a:rPr>
              <a:t>,</a:t>
            </a:r>
            <a:r>
              <a:rPr sz="2400" spc="-3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prstClr val="black"/>
                </a:solidFill>
                <a:latin typeface="Trebuchet MS"/>
                <a:cs typeface="Trebuchet MS"/>
              </a:rPr>
              <a:t>15(3),</a:t>
            </a:r>
            <a:r>
              <a:rPr sz="2400" spc="-3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235" dirty="0">
                <a:solidFill>
                  <a:prstClr val="black"/>
                </a:solidFill>
                <a:latin typeface="Trebuchet MS"/>
                <a:cs typeface="Trebuchet MS"/>
              </a:rPr>
              <a:t>pp.</a:t>
            </a:r>
            <a:r>
              <a:rPr sz="2400" spc="-29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prstClr val="black"/>
                </a:solidFill>
                <a:latin typeface="Trebuchet MS"/>
                <a:cs typeface="Trebuchet MS"/>
              </a:rPr>
              <a:t>154-166.</a:t>
            </a:r>
            <a:r>
              <a:rPr sz="2400" spc="-29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60" dirty="0">
                <a:solidFill>
                  <a:prstClr val="black"/>
                </a:solidFill>
                <a:latin typeface="Trebuchet MS"/>
                <a:cs typeface="Trebuchet MS"/>
              </a:rPr>
              <a:t>DOI:</a:t>
            </a:r>
            <a:r>
              <a:rPr sz="2400" spc="-3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prstClr val="black"/>
                </a:solidFill>
                <a:latin typeface="Trebuchet MS"/>
                <a:cs typeface="Trebuchet MS"/>
              </a:rPr>
              <a:t>10.1080/034845691.2016.10562</a:t>
            </a:r>
            <a:endParaRPr sz="24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629954" y="2097023"/>
            <a:ext cx="1184910" cy="1136650"/>
            <a:chOff x="1105954" y="2097023"/>
            <a:chExt cx="1184910" cy="1136650"/>
          </a:xfrm>
        </p:grpSpPr>
        <p:sp>
          <p:nvSpPr>
            <p:cNvPr id="7" name="object 7"/>
            <p:cNvSpPr/>
            <p:nvPr/>
          </p:nvSpPr>
          <p:spPr>
            <a:xfrm>
              <a:off x="1376172" y="2097023"/>
              <a:ext cx="914400" cy="609600"/>
            </a:xfrm>
            <a:custGeom>
              <a:avLst/>
              <a:gdLst/>
              <a:ahLst/>
              <a:cxnLst/>
              <a:rect l="l" t="t" r="r" b="b"/>
              <a:pathLst>
                <a:path w="914400" h="609600">
                  <a:moveTo>
                    <a:pt x="914400" y="0"/>
                  </a:moveTo>
                  <a:lnTo>
                    <a:pt x="0" y="0"/>
                  </a:lnTo>
                  <a:lnTo>
                    <a:pt x="0" y="609600"/>
                  </a:lnTo>
                  <a:lnTo>
                    <a:pt x="914400" y="6096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8" name="object 8"/>
            <p:cNvSpPr/>
            <p:nvPr/>
          </p:nvSpPr>
          <p:spPr>
            <a:xfrm>
              <a:off x="1112304" y="2752978"/>
              <a:ext cx="1014094" cy="474345"/>
            </a:xfrm>
            <a:custGeom>
              <a:avLst/>
              <a:gdLst/>
              <a:ahLst/>
              <a:cxnLst/>
              <a:rect l="l" t="t" r="r" b="b"/>
              <a:pathLst>
                <a:path w="1014094" h="474344">
                  <a:moveTo>
                    <a:pt x="871054" y="136779"/>
                  </a:moveTo>
                  <a:lnTo>
                    <a:pt x="0" y="474345"/>
                  </a:lnTo>
                  <a:lnTo>
                    <a:pt x="1013929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2649613" y="2097024"/>
            <a:ext cx="1458329" cy="503343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211454" marR="202565" indent="-2540" algn="ctr">
              <a:spcBef>
                <a:spcPts val="325"/>
              </a:spcBef>
              <a:defRPr/>
            </a:pPr>
            <a:r>
              <a:rPr lang="cy-GB" sz="1000" spc="-35" dirty="0">
                <a:solidFill>
                  <a:prstClr val="black"/>
                </a:solidFill>
                <a:latin typeface="Trebuchet MS"/>
                <a:cs typeface="Trebuchet MS"/>
              </a:rPr>
              <a:t>Enw a blaenlythrennau’r awdur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542408" y="1837181"/>
            <a:ext cx="914400" cy="609600"/>
          </a:xfrm>
          <a:custGeom>
            <a:avLst/>
            <a:gdLst/>
            <a:ahLst/>
            <a:cxnLst/>
            <a:rect l="l" t="t" r="r" b="b"/>
            <a:pathLst>
              <a:path w="914400" h="609600">
                <a:moveTo>
                  <a:pt x="914400" y="0"/>
                </a:moveTo>
                <a:lnTo>
                  <a:pt x="0" y="0"/>
                </a:lnTo>
                <a:lnTo>
                  <a:pt x="0" y="609600"/>
                </a:lnTo>
                <a:lnTo>
                  <a:pt x="914400" y="609600"/>
                </a:lnTo>
                <a:lnTo>
                  <a:pt x="914400" y="0"/>
                </a:lnTo>
                <a:close/>
              </a:path>
            </a:pathLst>
          </a:custGeom>
          <a:solidFill>
            <a:srgbClr val="D0AE71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651631" y="2026921"/>
            <a:ext cx="1102995" cy="1104265"/>
          </a:xfrm>
          <a:custGeom>
            <a:avLst/>
            <a:gdLst/>
            <a:ahLst/>
            <a:cxnLst/>
            <a:rect l="l" t="t" r="r" b="b"/>
            <a:pathLst>
              <a:path w="1102995" h="1104264">
                <a:moveTo>
                  <a:pt x="1102614" y="0"/>
                </a:moveTo>
                <a:lnTo>
                  <a:pt x="1031620" y="0"/>
                </a:lnTo>
                <a:lnTo>
                  <a:pt x="0" y="110401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83569" y="1819478"/>
            <a:ext cx="914400" cy="657231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11760" marR="106680" algn="ctr">
              <a:spcBef>
                <a:spcPts val="325"/>
              </a:spcBef>
              <a:defRPr/>
            </a:pPr>
            <a:r>
              <a:rPr lang="cy-GB" sz="1000" spc="-35" dirty="0">
                <a:solidFill>
                  <a:prstClr val="black"/>
                </a:solidFill>
                <a:latin typeface="Trebuchet MS"/>
                <a:cs typeface="Trebuchet MS"/>
              </a:rPr>
              <a:t>Blwyddyn gyhoeddi mewn cromfachau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805932" y="1920240"/>
            <a:ext cx="1925320" cy="1245235"/>
            <a:chOff x="4281932" y="1920239"/>
            <a:chExt cx="1925320" cy="1245235"/>
          </a:xfrm>
        </p:grpSpPr>
        <p:sp>
          <p:nvSpPr>
            <p:cNvPr id="14" name="object 14"/>
            <p:cNvSpPr/>
            <p:nvPr/>
          </p:nvSpPr>
          <p:spPr>
            <a:xfrm>
              <a:off x="4288282" y="2034539"/>
              <a:ext cx="928369" cy="1124585"/>
            </a:xfrm>
            <a:custGeom>
              <a:avLst/>
              <a:gdLst/>
              <a:ahLst/>
              <a:cxnLst/>
              <a:rect l="l" t="t" r="r" b="b"/>
              <a:pathLst>
                <a:path w="928370" h="1124585">
                  <a:moveTo>
                    <a:pt x="928369" y="0"/>
                  </a:moveTo>
                  <a:lnTo>
                    <a:pt x="839469" y="0"/>
                  </a:lnTo>
                  <a:lnTo>
                    <a:pt x="0" y="1124458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5" name="object 15"/>
            <p:cNvSpPr/>
            <p:nvPr/>
          </p:nvSpPr>
          <p:spPr>
            <a:xfrm>
              <a:off x="5292852" y="1920239"/>
              <a:ext cx="914400" cy="609600"/>
            </a:xfrm>
            <a:custGeom>
              <a:avLst/>
              <a:gdLst/>
              <a:ahLst/>
              <a:cxnLst/>
              <a:rect l="l" t="t" r="r" b="b"/>
              <a:pathLst>
                <a:path w="914400" h="609600">
                  <a:moveTo>
                    <a:pt x="914400" y="0"/>
                  </a:moveTo>
                  <a:lnTo>
                    <a:pt x="0" y="0"/>
                  </a:lnTo>
                  <a:lnTo>
                    <a:pt x="0" y="609600"/>
                  </a:lnTo>
                  <a:lnTo>
                    <a:pt x="914400" y="6096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6816852" y="1920239"/>
            <a:ext cx="914400" cy="503984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298450" marR="154940" indent="-135890">
              <a:spcBef>
                <a:spcPts val="330"/>
              </a:spcBef>
              <a:defRPr/>
            </a:pPr>
            <a:r>
              <a:rPr lang="cy-GB" sz="1000" spc="-60" dirty="0">
                <a:solidFill>
                  <a:prstClr val="black"/>
                </a:solidFill>
                <a:latin typeface="Trebuchet MS"/>
                <a:cs typeface="Trebuchet MS"/>
              </a:rPr>
              <a:t>Teitl llawn yr erthygl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6669506" y="1724147"/>
            <a:ext cx="3945382" cy="1458468"/>
            <a:chOff x="5047869" y="1900427"/>
            <a:chExt cx="3945382" cy="1458468"/>
          </a:xfrm>
        </p:grpSpPr>
        <p:sp>
          <p:nvSpPr>
            <p:cNvPr id="18" name="object 18"/>
            <p:cNvSpPr/>
            <p:nvPr/>
          </p:nvSpPr>
          <p:spPr>
            <a:xfrm>
              <a:off x="8151876" y="2749295"/>
              <a:ext cx="841375" cy="609600"/>
            </a:xfrm>
            <a:custGeom>
              <a:avLst/>
              <a:gdLst/>
              <a:ahLst/>
              <a:cxnLst/>
              <a:rect l="l" t="t" r="r" b="b"/>
              <a:pathLst>
                <a:path w="841375" h="609600">
                  <a:moveTo>
                    <a:pt x="841248" y="0"/>
                  </a:moveTo>
                  <a:lnTo>
                    <a:pt x="0" y="0"/>
                  </a:lnTo>
                  <a:lnTo>
                    <a:pt x="0" y="609600"/>
                  </a:lnTo>
                  <a:lnTo>
                    <a:pt x="841248" y="609600"/>
                  </a:lnTo>
                  <a:lnTo>
                    <a:pt x="841248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9" name="object 19"/>
            <p:cNvSpPr/>
            <p:nvPr/>
          </p:nvSpPr>
          <p:spPr>
            <a:xfrm>
              <a:off x="5047869" y="1900427"/>
              <a:ext cx="3676015" cy="1435100"/>
            </a:xfrm>
            <a:custGeom>
              <a:avLst/>
              <a:gdLst/>
              <a:ahLst/>
              <a:cxnLst/>
              <a:rect l="l" t="t" r="r" b="b"/>
              <a:pathLst>
                <a:path w="3676015" h="1435100">
                  <a:moveTo>
                    <a:pt x="2026538" y="0"/>
                  </a:moveTo>
                  <a:lnTo>
                    <a:pt x="1934463" y="0"/>
                  </a:lnTo>
                  <a:lnTo>
                    <a:pt x="1042415" y="1228598"/>
                  </a:lnTo>
                </a:path>
                <a:path w="3676015" h="1435100">
                  <a:moveTo>
                    <a:pt x="3661917" y="756666"/>
                  </a:moveTo>
                  <a:lnTo>
                    <a:pt x="3675506" y="727201"/>
                  </a:lnTo>
                  <a:lnTo>
                    <a:pt x="0" y="1434592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8674607" y="1786127"/>
            <a:ext cx="914400" cy="656590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84150" marR="172085" indent="-5080" algn="just">
              <a:spcBef>
                <a:spcPts val="320"/>
              </a:spcBef>
              <a:defRPr/>
            </a:pPr>
            <a:r>
              <a:rPr lang="cy-GB" sz="1000" spc="-60" dirty="0">
                <a:solidFill>
                  <a:prstClr val="black"/>
                </a:solidFill>
                <a:latin typeface="Trebuchet MS"/>
                <a:cs typeface="Trebuchet MS"/>
              </a:rPr>
              <a:t>Teitl llawn cyfnodolyn wedi'i danlinellu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732245" y="2573016"/>
            <a:ext cx="841375" cy="503343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25095" marR="117475" indent="635" algn="ctr">
              <a:spcBef>
                <a:spcPts val="325"/>
              </a:spcBef>
              <a:defRPr/>
            </a:pPr>
            <a:r>
              <a:rPr lang="cy-GB" sz="1000" spc="-25" dirty="0">
                <a:solidFill>
                  <a:prstClr val="black"/>
                </a:solidFill>
                <a:latin typeface="Trebuchet MS"/>
                <a:cs typeface="Trebuchet MS"/>
              </a:rPr>
              <a:t>Coma ar ôl teitl yr erthygl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4101592" y="3833749"/>
            <a:ext cx="1541780" cy="1196975"/>
            <a:chOff x="2577592" y="3833748"/>
            <a:chExt cx="1541780" cy="1196975"/>
          </a:xfrm>
        </p:grpSpPr>
        <p:sp>
          <p:nvSpPr>
            <p:cNvPr id="23" name="object 23"/>
            <p:cNvSpPr/>
            <p:nvPr/>
          </p:nvSpPr>
          <p:spPr>
            <a:xfrm>
              <a:off x="3204972" y="4421123"/>
              <a:ext cx="914400" cy="609600"/>
            </a:xfrm>
            <a:custGeom>
              <a:avLst/>
              <a:gdLst/>
              <a:ahLst/>
              <a:cxnLst/>
              <a:rect l="l" t="t" r="r" b="b"/>
              <a:pathLst>
                <a:path w="914400" h="609600">
                  <a:moveTo>
                    <a:pt x="914400" y="0"/>
                  </a:moveTo>
                  <a:lnTo>
                    <a:pt x="0" y="0"/>
                  </a:lnTo>
                  <a:lnTo>
                    <a:pt x="0" y="609600"/>
                  </a:lnTo>
                  <a:lnTo>
                    <a:pt x="914400" y="6096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4" name="object 24"/>
            <p:cNvSpPr/>
            <p:nvPr/>
          </p:nvSpPr>
          <p:spPr>
            <a:xfrm>
              <a:off x="2583942" y="3840098"/>
              <a:ext cx="840105" cy="474345"/>
            </a:xfrm>
            <a:custGeom>
              <a:avLst/>
              <a:gdLst/>
              <a:ahLst/>
              <a:cxnLst/>
              <a:rect l="l" t="t" r="r" b="b"/>
              <a:pathLst>
                <a:path w="840104" h="474345">
                  <a:moveTo>
                    <a:pt x="839850" y="459358"/>
                  </a:moveTo>
                  <a:lnTo>
                    <a:pt x="807084" y="474090"/>
                  </a:ln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4728972" y="4421123"/>
            <a:ext cx="914400" cy="503984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332105" marR="107314" indent="-218440">
              <a:spcBef>
                <a:spcPts val="330"/>
              </a:spcBef>
              <a:defRPr/>
            </a:pPr>
            <a:r>
              <a:rPr lang="cy-GB" sz="1000" spc="60" dirty="0">
                <a:solidFill>
                  <a:prstClr val="black"/>
                </a:solidFill>
                <a:latin typeface="Trebuchet MS"/>
                <a:cs typeface="Trebuchet MS"/>
              </a:rPr>
              <a:t>Coma ar ôl y rhifyn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4966715" y="3818891"/>
            <a:ext cx="1910080" cy="1024255"/>
            <a:chOff x="3654678" y="3888359"/>
            <a:chExt cx="1910080" cy="1024255"/>
          </a:xfrm>
        </p:grpSpPr>
        <p:sp>
          <p:nvSpPr>
            <p:cNvPr id="27" name="object 27"/>
            <p:cNvSpPr/>
            <p:nvPr/>
          </p:nvSpPr>
          <p:spPr>
            <a:xfrm>
              <a:off x="4643627" y="4546092"/>
              <a:ext cx="914400" cy="360045"/>
            </a:xfrm>
            <a:custGeom>
              <a:avLst/>
              <a:gdLst/>
              <a:ahLst/>
              <a:cxnLst/>
              <a:rect l="l" t="t" r="r" b="b"/>
              <a:pathLst>
                <a:path w="914400" h="360045">
                  <a:moveTo>
                    <a:pt x="914400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914400" y="359663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8" name="object 28"/>
            <p:cNvSpPr/>
            <p:nvPr/>
          </p:nvSpPr>
          <p:spPr>
            <a:xfrm>
              <a:off x="3661028" y="3894709"/>
              <a:ext cx="1897380" cy="1011555"/>
            </a:xfrm>
            <a:custGeom>
              <a:avLst/>
              <a:gdLst/>
              <a:ahLst/>
              <a:cxnLst/>
              <a:rect l="l" t="t" r="r" b="b"/>
              <a:pathLst>
                <a:path w="1897379" h="1011554">
                  <a:moveTo>
                    <a:pt x="982599" y="1011047"/>
                  </a:moveTo>
                  <a:lnTo>
                    <a:pt x="1896999" y="1011047"/>
                  </a:lnTo>
                  <a:lnTo>
                    <a:pt x="1896999" y="651383"/>
                  </a:lnTo>
                  <a:lnTo>
                    <a:pt x="982599" y="651383"/>
                  </a:lnTo>
                  <a:lnTo>
                    <a:pt x="982599" y="1011047"/>
                  </a:lnTo>
                  <a:close/>
                </a:path>
                <a:path w="1897379" h="1011554">
                  <a:moveTo>
                    <a:pt x="906399" y="765937"/>
                  </a:moveTo>
                  <a:lnTo>
                    <a:pt x="895223" y="765937"/>
                  </a:ln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6077459" y="4673601"/>
            <a:ext cx="799336" cy="16607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  <a:defRPr/>
            </a:pPr>
            <a:r>
              <a:rPr lang="cy-GB" sz="1000" spc="-55" dirty="0">
                <a:solidFill>
                  <a:prstClr val="black"/>
                </a:solidFill>
                <a:latin typeface="Trebuchet MS"/>
                <a:cs typeface="Trebuchet MS"/>
              </a:rPr>
              <a:t>Rhifau tudalen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3876548" y="3818891"/>
            <a:ext cx="5375910" cy="1717039"/>
          </a:xfrm>
          <a:custGeom>
            <a:avLst/>
            <a:gdLst/>
            <a:ahLst/>
            <a:cxnLst/>
            <a:rect l="l" t="t" r="r" b="b"/>
            <a:pathLst>
              <a:path w="5375909" h="1717039">
                <a:moveTo>
                  <a:pt x="2790952" y="1716532"/>
                </a:moveTo>
                <a:lnTo>
                  <a:pt x="2619502" y="1716532"/>
                </a:lnTo>
                <a:lnTo>
                  <a:pt x="1797812" y="1016"/>
                </a:lnTo>
              </a:path>
              <a:path w="5375909" h="1717039">
                <a:moveTo>
                  <a:pt x="181482" y="311023"/>
                </a:moveTo>
                <a:lnTo>
                  <a:pt x="197865" y="292989"/>
                </a:lnTo>
                <a:lnTo>
                  <a:pt x="0" y="0"/>
                </a:lnTo>
              </a:path>
              <a:path w="5375909" h="1717039">
                <a:moveTo>
                  <a:pt x="5375402" y="675767"/>
                </a:moveTo>
                <a:lnTo>
                  <a:pt x="5186299" y="675767"/>
                </a:lnTo>
                <a:lnTo>
                  <a:pt x="4334636" y="10287"/>
                </a:lnTo>
              </a:path>
              <a:path w="5375909" h="1717039">
                <a:moveTo>
                  <a:pt x="3351784" y="780288"/>
                </a:moveTo>
                <a:lnTo>
                  <a:pt x="3340607" y="780288"/>
                </a:lnTo>
                <a:lnTo>
                  <a:pt x="2445385" y="17653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194170" y="5284037"/>
            <a:ext cx="914400" cy="350736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231140">
              <a:spcBef>
                <a:spcPts val="334"/>
              </a:spcBef>
              <a:defRPr/>
            </a:pPr>
            <a:r>
              <a:rPr lang="cy-GB" sz="1000" spc="-60" dirty="0">
                <a:solidFill>
                  <a:prstClr val="black"/>
                </a:solidFill>
                <a:latin typeface="Trebuchet MS"/>
                <a:cs typeface="Trebuchet MS"/>
              </a:rPr>
              <a:t>Atalnod llawn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3189985" y="3867658"/>
            <a:ext cx="360680" cy="1153160"/>
          </a:xfrm>
          <a:custGeom>
            <a:avLst/>
            <a:gdLst/>
            <a:ahLst/>
            <a:cxnLst/>
            <a:rect l="l" t="t" r="r" b="b"/>
            <a:pathLst>
              <a:path w="360680" h="1153160">
                <a:moveTo>
                  <a:pt x="0" y="1138301"/>
                </a:moveTo>
                <a:lnTo>
                  <a:pt x="3682" y="1153033"/>
                </a:lnTo>
                <a:lnTo>
                  <a:pt x="360171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837052" y="5093336"/>
            <a:ext cx="914400" cy="195566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257810">
              <a:spcBef>
                <a:spcPts val="325"/>
              </a:spcBef>
              <a:defRPr/>
            </a:pPr>
            <a:r>
              <a:rPr lang="cy-GB" sz="1000" spc="-40" dirty="0">
                <a:solidFill>
                  <a:prstClr val="black"/>
                </a:solidFill>
                <a:latin typeface="Trebuchet MS"/>
                <a:cs typeface="Trebuchet MS"/>
              </a:rPr>
              <a:t>Cyfrol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550921" y="4224529"/>
            <a:ext cx="1009015" cy="695703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61290" marR="153670" algn="ctr">
              <a:spcBef>
                <a:spcPts val="325"/>
              </a:spcBef>
              <a:defRPr/>
            </a:pPr>
            <a:r>
              <a:rPr lang="cy-GB" sz="1000" spc="-55" dirty="0">
                <a:solidFill>
                  <a:prstClr val="black"/>
                </a:solidFill>
                <a:latin typeface="Trebuchet MS"/>
                <a:cs typeface="Trebuchet MS"/>
              </a:rPr>
              <a:t>Rhan neu rifyn mewn cromfachau
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9336024" y="4303777"/>
            <a:ext cx="1009015" cy="657231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9695" marR="91440" indent="2540" algn="ctr">
              <a:spcBef>
                <a:spcPts val="325"/>
              </a:spcBef>
              <a:defRPr/>
            </a:pPr>
            <a:r>
              <a:rPr lang="cy-GB" sz="1000" spc="15" dirty="0">
                <a:solidFill>
                  <a:prstClr val="black"/>
                </a:solidFill>
                <a:latin typeface="Trebuchet MS"/>
                <a:cs typeface="Trebuchet MS"/>
              </a:rPr>
              <a:t>URL neu </a:t>
            </a:r>
            <a:r>
              <a:rPr lang="cy-GB" sz="1000" spc="15" dirty="0" err="1">
                <a:solidFill>
                  <a:prstClr val="black"/>
                </a:solidFill>
                <a:latin typeface="Trebuchet MS"/>
                <a:cs typeface="Trebuchet MS"/>
              </a:rPr>
              <a:t>Ddynodydd</a:t>
            </a:r>
            <a:r>
              <a:rPr lang="cy-GB" sz="1000" spc="15" dirty="0">
                <a:solidFill>
                  <a:prstClr val="black"/>
                </a:solidFill>
                <a:latin typeface="Trebuchet MS"/>
                <a:cs typeface="Trebuchet MS"/>
              </a:rPr>
              <a:t> Gwrthrych Digidol (DOI)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304532" y="4485132"/>
            <a:ext cx="914400" cy="300082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defRPr/>
            </a:pPr>
            <a:endParaRPr sz="950" dirty="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algn="ctr">
              <a:defRPr/>
            </a:pP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colon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2894202" y="3885947"/>
            <a:ext cx="400050" cy="333375"/>
          </a:xfrm>
          <a:custGeom>
            <a:avLst/>
            <a:gdLst/>
            <a:ahLst/>
            <a:cxnLst/>
            <a:rect l="l" t="t" r="r" b="b"/>
            <a:pathLst>
              <a:path w="400050" h="333375">
                <a:moveTo>
                  <a:pt x="0" y="333247"/>
                </a:moveTo>
                <a:lnTo>
                  <a:pt x="13588" y="303783"/>
                </a:lnTo>
                <a:lnTo>
                  <a:pt x="399541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336292" y="4311396"/>
            <a:ext cx="841375" cy="503984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104775" marR="97790" indent="635" algn="ctr">
              <a:spcBef>
                <a:spcPts val="330"/>
              </a:spcBef>
              <a:defRPr/>
            </a:pPr>
            <a:r>
              <a:rPr lang="cy-GB" sz="1000" spc="-25" dirty="0">
                <a:solidFill>
                  <a:prstClr val="black"/>
                </a:solidFill>
                <a:latin typeface="Trebuchet MS"/>
                <a:cs typeface="Trebuchet MS"/>
              </a:rPr>
              <a:t>Coma ar ôl teitl cyfnodolyn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89856"/>
            <a:ext cx="7362190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75" dirty="0"/>
              <a:t>AN</a:t>
            </a:r>
            <a:r>
              <a:rPr spc="275" dirty="0"/>
              <a:t> </a:t>
            </a:r>
            <a:r>
              <a:rPr spc="130" dirty="0"/>
              <a:t>ELECTRONIC</a:t>
            </a:r>
            <a:r>
              <a:rPr lang="en-GB" spc="130" dirty="0"/>
              <a:t> ARTICLE</a:t>
            </a:r>
            <a:endParaRPr spc="130" dirty="0"/>
          </a:p>
        </p:txBody>
      </p:sp>
      <p:sp>
        <p:nvSpPr>
          <p:cNvPr id="4" name="object 4"/>
          <p:cNvSpPr txBox="1"/>
          <p:nvPr/>
        </p:nvSpPr>
        <p:spPr>
          <a:xfrm>
            <a:off x="2091944" y="3084653"/>
            <a:ext cx="7322184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  <a:defRPr/>
            </a:pPr>
            <a:r>
              <a:rPr sz="2400" spc="-145" dirty="0">
                <a:solidFill>
                  <a:prstClr val="black"/>
                </a:solidFill>
                <a:latin typeface="Trebuchet MS"/>
                <a:cs typeface="Trebuchet MS"/>
              </a:rPr>
              <a:t>Price,</a:t>
            </a:r>
            <a:r>
              <a:rPr sz="2400" spc="-3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204" dirty="0">
                <a:solidFill>
                  <a:prstClr val="black"/>
                </a:solidFill>
                <a:latin typeface="Trebuchet MS"/>
                <a:cs typeface="Trebuchet MS"/>
              </a:rPr>
              <a:t>S.</a:t>
            </a:r>
            <a:r>
              <a:rPr sz="2400" spc="-29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prstClr val="black"/>
                </a:solidFill>
                <a:latin typeface="Trebuchet MS"/>
                <a:cs typeface="Trebuchet MS"/>
              </a:rPr>
              <a:t>(2014)</a:t>
            </a:r>
            <a:r>
              <a:rPr sz="2400" spc="-3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80" dirty="0">
                <a:solidFill>
                  <a:prstClr val="black"/>
                </a:solidFill>
                <a:latin typeface="Trebuchet MS"/>
                <a:cs typeface="Trebuchet MS"/>
              </a:rPr>
              <a:t>‘Planning</a:t>
            </a:r>
            <a:r>
              <a:rPr sz="2400" spc="-5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prstClr val="black"/>
                </a:solidFill>
                <a:latin typeface="Trebuchet MS"/>
                <a:cs typeface="Trebuchet MS"/>
              </a:rPr>
              <a:t>for</a:t>
            </a:r>
            <a:r>
              <a:rPr sz="2400" spc="-5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210" dirty="0">
                <a:solidFill>
                  <a:prstClr val="black"/>
                </a:solidFill>
                <a:latin typeface="Trebuchet MS"/>
                <a:cs typeface="Trebuchet MS"/>
              </a:rPr>
              <a:t>change’,</a:t>
            </a:r>
            <a:r>
              <a:rPr sz="2400" spc="-29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204" dirty="0">
                <a:solidFill>
                  <a:prstClr val="black"/>
                </a:solidFill>
                <a:latin typeface="Trebuchet MS"/>
                <a:cs typeface="Trebuchet MS"/>
              </a:rPr>
              <a:t>Leadership</a:t>
            </a:r>
            <a:r>
              <a:rPr sz="2400" i="1" spc="-7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180" dirty="0">
                <a:solidFill>
                  <a:prstClr val="black"/>
                </a:solidFill>
                <a:latin typeface="Trebuchet MS"/>
                <a:cs typeface="Trebuchet MS"/>
              </a:rPr>
              <a:t>and</a:t>
            </a:r>
            <a:r>
              <a:rPr sz="2400" i="1" spc="-6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i="1" spc="-180" dirty="0">
                <a:solidFill>
                  <a:prstClr val="black"/>
                </a:solidFill>
                <a:latin typeface="Trebuchet MS"/>
                <a:cs typeface="Trebuchet MS"/>
              </a:rPr>
              <a:t>Business</a:t>
            </a:r>
            <a:endParaRPr sz="24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20544" y="3487673"/>
            <a:ext cx="80416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  <a:defRPr/>
            </a:pPr>
            <a:r>
              <a:rPr sz="2400" i="1" spc="-235" dirty="0">
                <a:solidFill>
                  <a:prstClr val="black"/>
                </a:solidFill>
                <a:latin typeface="Trebuchet MS"/>
                <a:cs typeface="Trebuchet MS"/>
              </a:rPr>
              <a:t>Planning</a:t>
            </a:r>
            <a:r>
              <a:rPr sz="2400" spc="-235" dirty="0">
                <a:solidFill>
                  <a:prstClr val="black"/>
                </a:solidFill>
                <a:latin typeface="Trebuchet MS"/>
                <a:cs typeface="Trebuchet MS"/>
              </a:rPr>
              <a:t>,</a:t>
            </a:r>
            <a:r>
              <a:rPr sz="2400" spc="-3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prstClr val="black"/>
                </a:solidFill>
                <a:latin typeface="Trebuchet MS"/>
                <a:cs typeface="Trebuchet MS"/>
              </a:rPr>
              <a:t>15(3),</a:t>
            </a:r>
            <a:r>
              <a:rPr sz="2400" spc="-3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235" dirty="0">
                <a:solidFill>
                  <a:prstClr val="black"/>
                </a:solidFill>
                <a:latin typeface="Trebuchet MS"/>
                <a:cs typeface="Trebuchet MS"/>
              </a:rPr>
              <a:t>pp.</a:t>
            </a:r>
            <a:r>
              <a:rPr sz="2400" spc="-29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prstClr val="black"/>
                </a:solidFill>
                <a:latin typeface="Trebuchet MS"/>
                <a:cs typeface="Trebuchet MS"/>
              </a:rPr>
              <a:t>154-166.</a:t>
            </a:r>
            <a:r>
              <a:rPr sz="2400" spc="-29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60" dirty="0">
                <a:solidFill>
                  <a:prstClr val="black"/>
                </a:solidFill>
                <a:latin typeface="Trebuchet MS"/>
                <a:cs typeface="Trebuchet MS"/>
              </a:rPr>
              <a:t>DOI:</a:t>
            </a:r>
            <a:r>
              <a:rPr sz="2400" spc="-3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prstClr val="black"/>
                </a:solidFill>
                <a:latin typeface="Trebuchet MS"/>
                <a:cs typeface="Trebuchet MS"/>
              </a:rPr>
              <a:t>10.1080/034845691.2016.10562</a:t>
            </a:r>
            <a:endParaRPr sz="24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629954" y="2097023"/>
            <a:ext cx="1184910" cy="1136650"/>
            <a:chOff x="1105954" y="2097023"/>
            <a:chExt cx="1184910" cy="1136650"/>
          </a:xfrm>
        </p:grpSpPr>
        <p:sp>
          <p:nvSpPr>
            <p:cNvPr id="7" name="object 7"/>
            <p:cNvSpPr/>
            <p:nvPr/>
          </p:nvSpPr>
          <p:spPr>
            <a:xfrm>
              <a:off x="1376172" y="2097023"/>
              <a:ext cx="914400" cy="609600"/>
            </a:xfrm>
            <a:custGeom>
              <a:avLst/>
              <a:gdLst/>
              <a:ahLst/>
              <a:cxnLst/>
              <a:rect l="l" t="t" r="r" b="b"/>
              <a:pathLst>
                <a:path w="914400" h="609600">
                  <a:moveTo>
                    <a:pt x="914400" y="0"/>
                  </a:moveTo>
                  <a:lnTo>
                    <a:pt x="0" y="0"/>
                  </a:lnTo>
                  <a:lnTo>
                    <a:pt x="0" y="609600"/>
                  </a:lnTo>
                  <a:lnTo>
                    <a:pt x="914400" y="6096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8" name="object 8"/>
            <p:cNvSpPr/>
            <p:nvPr/>
          </p:nvSpPr>
          <p:spPr>
            <a:xfrm>
              <a:off x="1112304" y="2752978"/>
              <a:ext cx="1014094" cy="474345"/>
            </a:xfrm>
            <a:custGeom>
              <a:avLst/>
              <a:gdLst/>
              <a:ahLst/>
              <a:cxnLst/>
              <a:rect l="l" t="t" r="r" b="b"/>
              <a:pathLst>
                <a:path w="1014094" h="474344">
                  <a:moveTo>
                    <a:pt x="871054" y="136779"/>
                  </a:moveTo>
                  <a:lnTo>
                    <a:pt x="0" y="474345"/>
                  </a:lnTo>
                  <a:lnTo>
                    <a:pt x="1013929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2900172" y="2097024"/>
            <a:ext cx="914400" cy="503343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211454" marR="202565" indent="-2540" algn="ctr">
              <a:spcBef>
                <a:spcPts val="325"/>
              </a:spcBef>
              <a:defRPr/>
            </a:pP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Author’s </a:t>
            </a: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me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114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d  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initials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542408" y="1837181"/>
            <a:ext cx="914400" cy="609600"/>
          </a:xfrm>
          <a:custGeom>
            <a:avLst/>
            <a:gdLst/>
            <a:ahLst/>
            <a:cxnLst/>
            <a:rect l="l" t="t" r="r" b="b"/>
            <a:pathLst>
              <a:path w="914400" h="609600">
                <a:moveTo>
                  <a:pt x="914400" y="0"/>
                </a:moveTo>
                <a:lnTo>
                  <a:pt x="0" y="0"/>
                </a:lnTo>
                <a:lnTo>
                  <a:pt x="0" y="609600"/>
                </a:lnTo>
                <a:lnTo>
                  <a:pt x="914400" y="609600"/>
                </a:lnTo>
                <a:lnTo>
                  <a:pt x="914400" y="0"/>
                </a:lnTo>
                <a:close/>
              </a:path>
            </a:pathLst>
          </a:custGeom>
          <a:solidFill>
            <a:srgbClr val="D0AE71"/>
          </a:solidFill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3651631" y="2026921"/>
            <a:ext cx="1102995" cy="1104265"/>
          </a:xfrm>
          <a:custGeom>
            <a:avLst/>
            <a:gdLst/>
            <a:ahLst/>
            <a:cxnLst/>
            <a:rect l="l" t="t" r="r" b="b"/>
            <a:pathLst>
              <a:path w="1102995" h="1104264">
                <a:moveTo>
                  <a:pt x="1102614" y="0"/>
                </a:moveTo>
                <a:lnTo>
                  <a:pt x="1031620" y="0"/>
                </a:lnTo>
                <a:lnTo>
                  <a:pt x="0" y="110401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83569" y="1819478"/>
            <a:ext cx="914400" cy="503343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11760" marR="106680" algn="ctr">
              <a:spcBef>
                <a:spcPts val="325"/>
              </a:spcBef>
              <a:defRPr/>
            </a:pP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Year 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of 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p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u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b</a:t>
            </a:r>
            <a:r>
              <a:rPr sz="1000" spc="-80" dirty="0">
                <a:solidFill>
                  <a:prstClr val="black"/>
                </a:solidFill>
                <a:latin typeface="Trebuchet MS"/>
                <a:cs typeface="Trebuchet MS"/>
              </a:rPr>
              <a:t>li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40" dirty="0">
                <a:solidFill>
                  <a:prstClr val="black"/>
                </a:solidFill>
                <a:latin typeface="Trebuchet MS"/>
                <a:cs typeface="Trebuchet MS"/>
              </a:rPr>
              <a:t>io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in  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brackets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805932" y="1920240"/>
            <a:ext cx="1925320" cy="1245235"/>
            <a:chOff x="4281932" y="1920239"/>
            <a:chExt cx="1925320" cy="1245235"/>
          </a:xfrm>
        </p:grpSpPr>
        <p:sp>
          <p:nvSpPr>
            <p:cNvPr id="14" name="object 14"/>
            <p:cNvSpPr/>
            <p:nvPr/>
          </p:nvSpPr>
          <p:spPr>
            <a:xfrm>
              <a:off x="4288282" y="2034539"/>
              <a:ext cx="928369" cy="1124585"/>
            </a:xfrm>
            <a:custGeom>
              <a:avLst/>
              <a:gdLst/>
              <a:ahLst/>
              <a:cxnLst/>
              <a:rect l="l" t="t" r="r" b="b"/>
              <a:pathLst>
                <a:path w="928370" h="1124585">
                  <a:moveTo>
                    <a:pt x="928369" y="0"/>
                  </a:moveTo>
                  <a:lnTo>
                    <a:pt x="839469" y="0"/>
                  </a:lnTo>
                  <a:lnTo>
                    <a:pt x="0" y="1124458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5" name="object 15"/>
            <p:cNvSpPr/>
            <p:nvPr/>
          </p:nvSpPr>
          <p:spPr>
            <a:xfrm>
              <a:off x="5292852" y="1920239"/>
              <a:ext cx="914400" cy="609600"/>
            </a:xfrm>
            <a:custGeom>
              <a:avLst/>
              <a:gdLst/>
              <a:ahLst/>
              <a:cxnLst/>
              <a:rect l="l" t="t" r="r" b="b"/>
              <a:pathLst>
                <a:path w="914400" h="609600">
                  <a:moveTo>
                    <a:pt x="914400" y="0"/>
                  </a:moveTo>
                  <a:lnTo>
                    <a:pt x="0" y="0"/>
                  </a:lnTo>
                  <a:lnTo>
                    <a:pt x="0" y="609600"/>
                  </a:lnTo>
                  <a:lnTo>
                    <a:pt x="914400" y="6096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6816852" y="1920239"/>
            <a:ext cx="914400" cy="350096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298450" marR="154940" indent="-135890">
              <a:spcBef>
                <a:spcPts val="330"/>
              </a:spcBef>
              <a:defRPr/>
            </a:pPr>
            <a:r>
              <a:rPr sz="1000" spc="-60"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u</a:t>
            </a:r>
            <a:r>
              <a:rPr sz="1000" spc="-8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8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6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95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000" spc="-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of  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article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6669506" y="1724147"/>
            <a:ext cx="3945382" cy="1458468"/>
            <a:chOff x="5047869" y="1900427"/>
            <a:chExt cx="3945382" cy="1458468"/>
          </a:xfrm>
        </p:grpSpPr>
        <p:sp>
          <p:nvSpPr>
            <p:cNvPr id="18" name="object 18"/>
            <p:cNvSpPr/>
            <p:nvPr/>
          </p:nvSpPr>
          <p:spPr>
            <a:xfrm>
              <a:off x="8151876" y="2749295"/>
              <a:ext cx="841375" cy="609600"/>
            </a:xfrm>
            <a:custGeom>
              <a:avLst/>
              <a:gdLst/>
              <a:ahLst/>
              <a:cxnLst/>
              <a:rect l="l" t="t" r="r" b="b"/>
              <a:pathLst>
                <a:path w="841375" h="609600">
                  <a:moveTo>
                    <a:pt x="841248" y="0"/>
                  </a:moveTo>
                  <a:lnTo>
                    <a:pt x="0" y="0"/>
                  </a:lnTo>
                  <a:lnTo>
                    <a:pt x="0" y="609600"/>
                  </a:lnTo>
                  <a:lnTo>
                    <a:pt x="841248" y="609600"/>
                  </a:lnTo>
                  <a:lnTo>
                    <a:pt x="841248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9" name="object 19"/>
            <p:cNvSpPr/>
            <p:nvPr/>
          </p:nvSpPr>
          <p:spPr>
            <a:xfrm>
              <a:off x="5047869" y="1900427"/>
              <a:ext cx="3676015" cy="1435100"/>
            </a:xfrm>
            <a:custGeom>
              <a:avLst/>
              <a:gdLst/>
              <a:ahLst/>
              <a:cxnLst/>
              <a:rect l="l" t="t" r="r" b="b"/>
              <a:pathLst>
                <a:path w="3676015" h="1435100">
                  <a:moveTo>
                    <a:pt x="2026538" y="0"/>
                  </a:moveTo>
                  <a:lnTo>
                    <a:pt x="1934463" y="0"/>
                  </a:lnTo>
                  <a:lnTo>
                    <a:pt x="1042415" y="1228598"/>
                  </a:lnTo>
                </a:path>
                <a:path w="3676015" h="1435100">
                  <a:moveTo>
                    <a:pt x="3661917" y="756666"/>
                  </a:moveTo>
                  <a:lnTo>
                    <a:pt x="3675506" y="727201"/>
                  </a:lnTo>
                  <a:lnTo>
                    <a:pt x="0" y="1434592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8674607" y="1786127"/>
            <a:ext cx="914400" cy="656590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84150" marR="172085" indent="-5080" algn="just">
              <a:spcBef>
                <a:spcPts val="320"/>
              </a:spcBef>
              <a:defRPr/>
            </a:pPr>
            <a:r>
              <a:rPr sz="1000" spc="-60"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u</a:t>
            </a:r>
            <a:r>
              <a:rPr sz="1000" spc="-8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8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titl</a:t>
            </a:r>
            <a:r>
              <a:rPr sz="1000" spc="-10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000" spc="-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of  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jo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u</a:t>
            </a:r>
            <a:r>
              <a:rPr sz="1000" spc="-20" dirty="0">
                <a:solidFill>
                  <a:prstClr val="black"/>
                </a:solidFill>
                <a:latin typeface="Trebuchet MS"/>
                <a:cs typeface="Trebuchet MS"/>
              </a:rPr>
              <a:t>rn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8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2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5" dirty="0">
                <a:solidFill>
                  <a:prstClr val="black"/>
                </a:solidFill>
                <a:latin typeface="Trebuchet MS"/>
                <a:cs typeface="Trebuchet MS"/>
              </a:rPr>
              <a:t>or  </a:t>
            </a:r>
            <a:r>
              <a:rPr sz="1000" spc="-60" dirty="0">
                <a:solidFill>
                  <a:prstClr val="black"/>
                </a:solidFill>
                <a:latin typeface="Trebuchet MS"/>
                <a:cs typeface="Trebuchet MS"/>
              </a:rPr>
              <a:t>periodical 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un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er</a:t>
            </a:r>
            <a:r>
              <a:rPr sz="1000" spc="-80" dirty="0">
                <a:solidFill>
                  <a:prstClr val="black"/>
                </a:solidFill>
                <a:latin typeface="Trebuchet MS"/>
                <a:cs typeface="Trebuchet MS"/>
              </a:rPr>
              <a:t>li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60" dirty="0">
                <a:solidFill>
                  <a:prstClr val="black"/>
                </a:solidFill>
                <a:latin typeface="Trebuchet MS"/>
                <a:cs typeface="Trebuchet MS"/>
              </a:rPr>
              <a:t>ed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732245" y="2573016"/>
            <a:ext cx="841375" cy="503343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25095" marR="117475" indent="635" algn="ctr">
              <a:spcBef>
                <a:spcPts val="325"/>
              </a:spcBef>
              <a:defRPr/>
            </a:pP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Comma </a:t>
            </a:r>
            <a:r>
              <a:rPr sz="1000" spc="-2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125"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er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114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000" spc="-90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le  </a:t>
            </a:r>
            <a:r>
              <a:rPr sz="1000" spc="-75" dirty="0">
                <a:solidFill>
                  <a:prstClr val="black"/>
                </a:solidFill>
                <a:latin typeface="Trebuchet MS"/>
                <a:cs typeface="Trebuchet MS"/>
              </a:rPr>
              <a:t>title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4101592" y="3833749"/>
            <a:ext cx="1541780" cy="1196975"/>
            <a:chOff x="2577592" y="3833748"/>
            <a:chExt cx="1541780" cy="1196975"/>
          </a:xfrm>
        </p:grpSpPr>
        <p:sp>
          <p:nvSpPr>
            <p:cNvPr id="23" name="object 23"/>
            <p:cNvSpPr/>
            <p:nvPr/>
          </p:nvSpPr>
          <p:spPr>
            <a:xfrm>
              <a:off x="3204972" y="4421123"/>
              <a:ext cx="914400" cy="609600"/>
            </a:xfrm>
            <a:custGeom>
              <a:avLst/>
              <a:gdLst/>
              <a:ahLst/>
              <a:cxnLst/>
              <a:rect l="l" t="t" r="r" b="b"/>
              <a:pathLst>
                <a:path w="914400" h="609600">
                  <a:moveTo>
                    <a:pt x="914400" y="0"/>
                  </a:moveTo>
                  <a:lnTo>
                    <a:pt x="0" y="0"/>
                  </a:lnTo>
                  <a:lnTo>
                    <a:pt x="0" y="609600"/>
                  </a:lnTo>
                  <a:lnTo>
                    <a:pt x="914400" y="6096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4" name="object 24"/>
            <p:cNvSpPr/>
            <p:nvPr/>
          </p:nvSpPr>
          <p:spPr>
            <a:xfrm>
              <a:off x="2583942" y="3840098"/>
              <a:ext cx="840105" cy="474345"/>
            </a:xfrm>
            <a:custGeom>
              <a:avLst/>
              <a:gdLst/>
              <a:ahLst/>
              <a:cxnLst/>
              <a:rect l="l" t="t" r="r" b="b"/>
              <a:pathLst>
                <a:path w="840104" h="474345">
                  <a:moveTo>
                    <a:pt x="839850" y="459358"/>
                  </a:moveTo>
                  <a:lnTo>
                    <a:pt x="807084" y="474090"/>
                  </a:ln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4728972" y="4421123"/>
            <a:ext cx="914400" cy="350096"/>
          </a:xfrm>
          <a:prstGeom prst="rect">
            <a:avLst/>
          </a:prstGeom>
          <a:ln w="12700">
            <a:solidFill>
              <a:srgbClr val="000000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332105" marR="107314" indent="-218440">
              <a:spcBef>
                <a:spcPts val="330"/>
              </a:spcBef>
              <a:defRPr/>
            </a:pPr>
            <a:r>
              <a:rPr sz="1000" spc="60" dirty="0">
                <a:solidFill>
                  <a:prstClr val="black"/>
                </a:solidFill>
                <a:latin typeface="Trebuchet MS"/>
                <a:cs typeface="Trebuchet MS"/>
              </a:rPr>
              <a:t>Co</a:t>
            </a:r>
            <a:r>
              <a:rPr sz="1000" spc="-75" dirty="0">
                <a:solidFill>
                  <a:prstClr val="black"/>
                </a:solidFill>
                <a:latin typeface="Trebuchet MS"/>
                <a:cs typeface="Trebuchet MS"/>
              </a:rPr>
              <a:t>mma</a:t>
            </a:r>
            <a:r>
              <a:rPr sz="1000" spc="-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125"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er  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issue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4921123" y="3807665"/>
            <a:ext cx="1910080" cy="1024255"/>
            <a:chOff x="3654678" y="3888359"/>
            <a:chExt cx="1910080" cy="1024255"/>
          </a:xfrm>
        </p:grpSpPr>
        <p:sp>
          <p:nvSpPr>
            <p:cNvPr id="27" name="object 27"/>
            <p:cNvSpPr/>
            <p:nvPr/>
          </p:nvSpPr>
          <p:spPr>
            <a:xfrm>
              <a:off x="4643627" y="4546092"/>
              <a:ext cx="914400" cy="360045"/>
            </a:xfrm>
            <a:custGeom>
              <a:avLst/>
              <a:gdLst/>
              <a:ahLst/>
              <a:cxnLst/>
              <a:rect l="l" t="t" r="r" b="b"/>
              <a:pathLst>
                <a:path w="914400" h="360045">
                  <a:moveTo>
                    <a:pt x="914400" y="0"/>
                  </a:moveTo>
                  <a:lnTo>
                    <a:pt x="0" y="0"/>
                  </a:lnTo>
                  <a:lnTo>
                    <a:pt x="0" y="359663"/>
                  </a:lnTo>
                  <a:lnTo>
                    <a:pt x="914400" y="359663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0AE71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8" name="object 28"/>
            <p:cNvSpPr/>
            <p:nvPr/>
          </p:nvSpPr>
          <p:spPr>
            <a:xfrm>
              <a:off x="3661028" y="3894709"/>
              <a:ext cx="1897380" cy="1011555"/>
            </a:xfrm>
            <a:custGeom>
              <a:avLst/>
              <a:gdLst/>
              <a:ahLst/>
              <a:cxnLst/>
              <a:rect l="l" t="t" r="r" b="b"/>
              <a:pathLst>
                <a:path w="1897379" h="1011554">
                  <a:moveTo>
                    <a:pt x="982599" y="1011047"/>
                  </a:moveTo>
                  <a:lnTo>
                    <a:pt x="1896999" y="1011047"/>
                  </a:lnTo>
                  <a:lnTo>
                    <a:pt x="1896999" y="651383"/>
                  </a:lnTo>
                  <a:lnTo>
                    <a:pt x="982599" y="651383"/>
                  </a:lnTo>
                  <a:lnTo>
                    <a:pt x="982599" y="1011047"/>
                  </a:lnTo>
                  <a:close/>
                </a:path>
                <a:path w="1897379" h="1011554">
                  <a:moveTo>
                    <a:pt x="906399" y="765937"/>
                  </a:moveTo>
                  <a:lnTo>
                    <a:pt x="895223" y="765937"/>
                  </a:lnTo>
                  <a:lnTo>
                    <a:pt x="0" y="0"/>
                  </a:lnTo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6372605" y="4673601"/>
            <a:ext cx="504190" cy="16607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  <a:defRPr/>
            </a:pP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P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85" dirty="0">
                <a:solidFill>
                  <a:prstClr val="black"/>
                </a:solidFill>
                <a:latin typeface="Trebuchet MS"/>
                <a:cs typeface="Trebuchet MS"/>
              </a:rPr>
              <a:t>g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000" spc="-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os.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3876548" y="3818891"/>
            <a:ext cx="5375910" cy="1717039"/>
          </a:xfrm>
          <a:custGeom>
            <a:avLst/>
            <a:gdLst/>
            <a:ahLst/>
            <a:cxnLst/>
            <a:rect l="l" t="t" r="r" b="b"/>
            <a:pathLst>
              <a:path w="5375909" h="1717039">
                <a:moveTo>
                  <a:pt x="2790952" y="1716532"/>
                </a:moveTo>
                <a:lnTo>
                  <a:pt x="2619502" y="1716532"/>
                </a:lnTo>
                <a:lnTo>
                  <a:pt x="1797812" y="1016"/>
                </a:lnTo>
              </a:path>
              <a:path w="5375909" h="1717039">
                <a:moveTo>
                  <a:pt x="181482" y="311023"/>
                </a:moveTo>
                <a:lnTo>
                  <a:pt x="197865" y="292989"/>
                </a:lnTo>
                <a:lnTo>
                  <a:pt x="0" y="0"/>
                </a:lnTo>
              </a:path>
              <a:path w="5375909" h="1717039">
                <a:moveTo>
                  <a:pt x="5375402" y="675767"/>
                </a:moveTo>
                <a:lnTo>
                  <a:pt x="5186299" y="675767"/>
                </a:lnTo>
                <a:lnTo>
                  <a:pt x="4334636" y="10287"/>
                </a:lnTo>
              </a:path>
              <a:path w="5375909" h="1717039">
                <a:moveTo>
                  <a:pt x="3351784" y="780288"/>
                </a:moveTo>
                <a:lnTo>
                  <a:pt x="3340607" y="780288"/>
                </a:lnTo>
                <a:lnTo>
                  <a:pt x="2445385" y="17653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194170" y="5284037"/>
            <a:ext cx="914400" cy="196848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231140">
              <a:spcBef>
                <a:spcPts val="334"/>
              </a:spcBef>
              <a:defRPr/>
            </a:pPr>
            <a:r>
              <a:rPr sz="1000" spc="-60"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u</a:t>
            </a:r>
            <a:r>
              <a:rPr sz="1000" spc="-8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8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St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op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3189985" y="3867658"/>
            <a:ext cx="360680" cy="1153160"/>
          </a:xfrm>
          <a:custGeom>
            <a:avLst/>
            <a:gdLst/>
            <a:ahLst/>
            <a:cxnLst/>
            <a:rect l="l" t="t" r="r" b="b"/>
            <a:pathLst>
              <a:path w="360680" h="1153160">
                <a:moveTo>
                  <a:pt x="0" y="1138301"/>
                </a:moveTo>
                <a:lnTo>
                  <a:pt x="3682" y="1153033"/>
                </a:lnTo>
                <a:lnTo>
                  <a:pt x="360171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837052" y="5093336"/>
            <a:ext cx="914400" cy="195566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257810">
              <a:spcBef>
                <a:spcPts val="325"/>
              </a:spcBef>
              <a:defRPr/>
            </a:pPr>
            <a:r>
              <a:rPr sz="1000" spc="-40" dirty="0">
                <a:solidFill>
                  <a:prstClr val="black"/>
                </a:solidFill>
                <a:latin typeface="Trebuchet MS"/>
                <a:cs typeface="Trebuchet MS"/>
              </a:rPr>
              <a:t>Volume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550921" y="4224529"/>
            <a:ext cx="1009015" cy="657231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61290" marR="153670" algn="ctr">
              <a:spcBef>
                <a:spcPts val="325"/>
              </a:spcBef>
              <a:defRPr/>
            </a:pP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P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rt</a:t>
            </a:r>
            <a:r>
              <a:rPr sz="1000" spc="-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5" dirty="0">
                <a:solidFill>
                  <a:prstClr val="black"/>
                </a:solidFill>
                <a:latin typeface="Trebuchet MS"/>
                <a:cs typeface="Trebuchet MS"/>
              </a:rPr>
              <a:t>or</a:t>
            </a:r>
            <a:r>
              <a:rPr sz="100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iss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u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e 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o.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in  parentheses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  <a:p>
            <a:pPr algn="ctr">
              <a:defRPr/>
            </a:pPr>
            <a:r>
              <a:rPr sz="1000" spc="-75" dirty="0">
                <a:solidFill>
                  <a:prstClr val="black"/>
                </a:solidFill>
                <a:latin typeface="Trebuchet MS"/>
                <a:cs typeface="Trebuchet MS"/>
              </a:rPr>
              <a:t>/brackets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9336024" y="4303777"/>
            <a:ext cx="1009015" cy="503343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99695" marR="91440" indent="2540" algn="ctr">
              <a:spcBef>
                <a:spcPts val="325"/>
              </a:spcBef>
              <a:defRPr/>
            </a:pPr>
            <a:r>
              <a:rPr sz="1000" spc="15" dirty="0">
                <a:solidFill>
                  <a:prstClr val="black"/>
                </a:solidFill>
                <a:latin typeface="Trebuchet MS"/>
                <a:cs typeface="Trebuchet MS"/>
              </a:rPr>
              <a:t>URL </a:t>
            </a:r>
            <a:r>
              <a:rPr sz="1000" spc="5" dirty="0">
                <a:solidFill>
                  <a:prstClr val="black"/>
                </a:solidFill>
                <a:latin typeface="Trebuchet MS"/>
                <a:cs typeface="Trebuchet MS"/>
              </a:rPr>
              <a:t>or 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Digital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 Object </a:t>
            </a:r>
            <a:r>
              <a:rPr sz="1000" spc="-4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d</a:t>
            </a:r>
            <a:r>
              <a:rPr sz="1000" spc="-6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ifier</a:t>
            </a:r>
            <a:r>
              <a:rPr sz="1000" spc="-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70" dirty="0">
                <a:solidFill>
                  <a:prstClr val="black"/>
                </a:solidFill>
                <a:latin typeface="Trebuchet MS"/>
                <a:cs typeface="Trebuchet MS"/>
              </a:rPr>
              <a:t>(DO</a:t>
            </a: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)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304532" y="4485132"/>
            <a:ext cx="914400" cy="300082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>
              <a:defRPr/>
            </a:pPr>
            <a:endParaRPr sz="950">
              <a:solidFill>
                <a:prstClr val="black"/>
              </a:solidFill>
              <a:latin typeface="Times New Roman"/>
              <a:cs typeface="Times New Roman"/>
            </a:endParaRPr>
          </a:p>
          <a:p>
            <a:pPr algn="ctr">
              <a:defRPr/>
            </a:pP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colon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37" name="object 37"/>
          <p:cNvSpPr/>
          <p:nvPr/>
        </p:nvSpPr>
        <p:spPr>
          <a:xfrm>
            <a:off x="2894202" y="3885947"/>
            <a:ext cx="400050" cy="333375"/>
          </a:xfrm>
          <a:custGeom>
            <a:avLst/>
            <a:gdLst/>
            <a:ahLst/>
            <a:cxnLst/>
            <a:rect l="l" t="t" r="r" b="b"/>
            <a:pathLst>
              <a:path w="400050" h="333375">
                <a:moveTo>
                  <a:pt x="0" y="333247"/>
                </a:moveTo>
                <a:lnTo>
                  <a:pt x="13588" y="303783"/>
                </a:lnTo>
                <a:lnTo>
                  <a:pt x="399541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336292" y="4311396"/>
            <a:ext cx="841375" cy="503984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104775" marR="97790" indent="635" algn="ctr">
              <a:spcBef>
                <a:spcPts val="330"/>
              </a:spcBef>
              <a:defRPr/>
            </a:pP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Comma </a:t>
            </a:r>
            <a:r>
              <a:rPr sz="1000" spc="-2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125"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er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155" dirty="0">
                <a:solidFill>
                  <a:prstClr val="black"/>
                </a:solidFill>
                <a:latin typeface="Trebuchet MS"/>
                <a:cs typeface="Trebuchet MS"/>
              </a:rPr>
              <a:t>j</a:t>
            </a:r>
            <a:r>
              <a:rPr sz="1000" spc="-20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000" spc="-15" dirty="0">
                <a:solidFill>
                  <a:prstClr val="black"/>
                </a:solidFill>
                <a:latin typeface="Trebuchet MS"/>
                <a:cs typeface="Trebuchet MS"/>
              </a:rPr>
              <a:t>u</a:t>
            </a:r>
            <a:r>
              <a:rPr sz="1000" spc="-20" dirty="0">
                <a:solidFill>
                  <a:prstClr val="black"/>
                </a:solidFill>
                <a:latin typeface="Trebuchet MS"/>
                <a:cs typeface="Trebuchet MS"/>
              </a:rPr>
              <a:t>rn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80" dirty="0">
                <a:solidFill>
                  <a:prstClr val="black"/>
                </a:solidFill>
                <a:latin typeface="Trebuchet MS"/>
                <a:cs typeface="Trebuchet MS"/>
              </a:rPr>
              <a:t>l  </a:t>
            </a:r>
            <a:r>
              <a:rPr sz="1000" spc="-75" dirty="0">
                <a:solidFill>
                  <a:prstClr val="black"/>
                </a:solidFill>
                <a:latin typeface="Trebuchet MS"/>
                <a:cs typeface="Trebuchet MS"/>
              </a:rPr>
              <a:t>title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3072928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2650" y="234325"/>
            <a:ext cx="7886700" cy="1587166"/>
          </a:xfrm>
          <a:prstGeom prst="rect">
            <a:avLst/>
          </a:prstGeom>
        </p:spPr>
        <p:txBody>
          <a:bodyPr vert="horz" wrap="square" lIns="0" tIns="100330" rIns="0" bIns="0" rtlCol="0" anchor="ctr">
            <a:spAutoFit/>
          </a:bodyPr>
          <a:lstStyle/>
          <a:p>
            <a:pPr marL="12700" marR="5080">
              <a:lnSpc>
                <a:spcPts val="5510"/>
              </a:lnSpc>
              <a:spcBef>
                <a:spcPts val="790"/>
              </a:spcBef>
            </a:pPr>
            <a:r>
              <a:rPr lang="en-GB" spc="120" dirty="0"/>
              <a:t>FFYNONELLAU RHYNGRWYD
</a:t>
            </a:r>
            <a:endParaRPr spc="125" dirty="0"/>
          </a:p>
        </p:txBody>
      </p:sp>
      <p:sp>
        <p:nvSpPr>
          <p:cNvPr id="3" name="object 3"/>
          <p:cNvSpPr txBox="1"/>
          <p:nvPr/>
        </p:nvSpPr>
        <p:spPr>
          <a:xfrm>
            <a:off x="2541220" y="3471139"/>
            <a:ext cx="7470775" cy="1171475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12700">
              <a:spcBef>
                <a:spcPts val="1035"/>
              </a:spcBef>
              <a:defRPr/>
            </a:pPr>
            <a:r>
              <a:rPr sz="2000" spc="15" dirty="0">
                <a:solidFill>
                  <a:prstClr val="black"/>
                </a:solidFill>
                <a:latin typeface="Trebuchet MS"/>
                <a:cs typeface="Trebuchet MS"/>
              </a:rPr>
              <a:t>M</a:t>
            </a:r>
            <a:r>
              <a:rPr sz="2000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2000" spc="100" dirty="0">
                <a:solidFill>
                  <a:prstClr val="black"/>
                </a:solidFill>
                <a:latin typeface="Trebuchet MS"/>
                <a:cs typeface="Trebuchet MS"/>
              </a:rPr>
              <a:t>Co</a:t>
            </a:r>
            <a:r>
              <a:rPr sz="2000" spc="5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2000" spc="-155" dirty="0">
                <a:solidFill>
                  <a:prstClr val="black"/>
                </a:solidFill>
                <a:latin typeface="Trebuchet MS"/>
                <a:cs typeface="Trebuchet MS"/>
              </a:rPr>
              <a:t>mack,</a:t>
            </a:r>
            <a:r>
              <a:rPr sz="2000" spc="-28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22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2000" spc="-14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r>
              <a:rPr lang="en-GB" sz="2000" spc="-14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395"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z="2000" spc="-295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r>
              <a:rPr lang="en-GB" sz="2000" spc="-29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27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prstClr val="black"/>
                </a:solidFill>
                <a:latin typeface="Trebuchet MS"/>
                <a:cs typeface="Trebuchet MS"/>
              </a:rPr>
              <a:t>(</a:t>
            </a:r>
            <a:r>
              <a:rPr sz="2000" spc="-80" dirty="0">
                <a:solidFill>
                  <a:prstClr val="black"/>
                </a:solidFill>
                <a:latin typeface="Trebuchet MS"/>
                <a:cs typeface="Trebuchet MS"/>
              </a:rPr>
              <a:t>2</a:t>
            </a:r>
            <a:r>
              <a:rPr sz="2000" spc="-50" dirty="0">
                <a:solidFill>
                  <a:prstClr val="black"/>
                </a:solidFill>
                <a:latin typeface="Trebuchet MS"/>
                <a:cs typeface="Trebuchet MS"/>
              </a:rPr>
              <a:t>0</a:t>
            </a:r>
            <a:r>
              <a:rPr sz="2000" spc="-40" dirty="0">
                <a:solidFill>
                  <a:prstClr val="black"/>
                </a:solidFill>
                <a:latin typeface="Trebuchet MS"/>
                <a:cs typeface="Trebuchet MS"/>
              </a:rPr>
              <a:t>1</a:t>
            </a:r>
            <a:r>
              <a:rPr sz="2000" spc="-70" dirty="0">
                <a:solidFill>
                  <a:prstClr val="black"/>
                </a:solidFill>
                <a:latin typeface="Trebuchet MS"/>
                <a:cs typeface="Trebuchet MS"/>
              </a:rPr>
              <a:t>6)</a:t>
            </a:r>
            <a:r>
              <a:rPr sz="2000" spc="-7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50" dirty="0">
                <a:solidFill>
                  <a:prstClr val="black"/>
                </a:solidFill>
                <a:latin typeface="Trebuchet MS"/>
                <a:cs typeface="Trebuchet MS"/>
              </a:rPr>
              <a:t>Dog</a:t>
            </a:r>
            <a:r>
              <a:rPr sz="2000" spc="-7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prstClr val="black"/>
                </a:solidFill>
                <a:latin typeface="Trebuchet MS"/>
                <a:cs typeface="Trebuchet MS"/>
              </a:rPr>
              <a:t>b</a:t>
            </a:r>
            <a:r>
              <a:rPr sz="2000" spc="-7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2000" spc="-120" dirty="0">
                <a:solidFill>
                  <a:prstClr val="black"/>
                </a:solidFill>
                <a:latin typeface="Trebuchet MS"/>
                <a:cs typeface="Trebuchet MS"/>
              </a:rPr>
              <a:t>eed</a:t>
            </a:r>
            <a:r>
              <a:rPr sz="2000" spc="-6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prstClr val="black"/>
                </a:solidFill>
                <a:latin typeface="Trebuchet MS"/>
                <a:cs typeface="Trebuchet MS"/>
              </a:rPr>
              <a:t>chara</a:t>
            </a:r>
            <a:r>
              <a:rPr sz="2000" spc="-125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2000" spc="-105" dirty="0">
                <a:solidFill>
                  <a:prstClr val="black"/>
                </a:solidFill>
                <a:latin typeface="Trebuchet MS"/>
                <a:cs typeface="Trebuchet MS"/>
              </a:rPr>
              <a:t>ter</a:t>
            </a:r>
            <a:r>
              <a:rPr sz="2000" spc="-6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2000" spc="-95" dirty="0">
                <a:solidFill>
                  <a:prstClr val="black"/>
                </a:solidFill>
                <a:latin typeface="Trebuchet MS"/>
                <a:cs typeface="Trebuchet MS"/>
              </a:rPr>
              <a:t>sti</a:t>
            </a:r>
            <a:r>
              <a:rPr sz="2000" spc="-140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2000" spc="-170" dirty="0">
                <a:solidFill>
                  <a:prstClr val="black"/>
                </a:solidFill>
                <a:latin typeface="Trebuchet MS"/>
                <a:cs typeface="Trebuchet MS"/>
              </a:rPr>
              <a:t>s.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2700">
              <a:spcBef>
                <a:spcPts val="935"/>
              </a:spcBef>
              <a:defRPr/>
            </a:pPr>
            <a:r>
              <a:rPr lang="cy-GB" sz="2000" spc="-120" dirty="0">
                <a:solidFill>
                  <a:prstClr val="black"/>
                </a:solidFill>
                <a:latin typeface="Trebuchet MS"/>
                <a:cs typeface="Trebuchet MS"/>
              </a:rPr>
              <a:t>Ar gael yn</a:t>
            </a:r>
            <a:r>
              <a:rPr sz="2000" spc="-210" dirty="0">
                <a:solidFill>
                  <a:prstClr val="black"/>
                </a:solidFill>
                <a:latin typeface="Trebuchet MS"/>
                <a:cs typeface="Trebuchet MS"/>
              </a:rPr>
              <a:t>:</a:t>
            </a:r>
            <a:r>
              <a:rPr sz="2000" spc="-26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u="sng" spc="-170" dirty="0">
                <a:solidFill>
                  <a:srgbClr val="F7B615"/>
                </a:solidFill>
                <a:uFill>
                  <a:solidFill>
                    <a:srgbClr val="F7B615"/>
                  </a:solidFill>
                </a:uFill>
                <a:latin typeface="Trebuchet MS"/>
                <a:cs typeface="Trebuchet MS"/>
                <a:hlinkClick r:id="rId3"/>
              </a:rPr>
              <a:t>http://www.dogbreedchar.co.uk/</a:t>
            </a:r>
            <a:r>
              <a:rPr sz="2000" spc="-55" dirty="0">
                <a:solidFill>
                  <a:srgbClr val="F7B615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spc="-95" dirty="0">
                <a:solidFill>
                  <a:prstClr val="black"/>
                </a:solidFill>
                <a:latin typeface="Trebuchet MS"/>
                <a:cs typeface="Trebuchet MS"/>
              </a:rPr>
              <a:t>(</a:t>
            </a:r>
            <a:r>
              <a:rPr lang="cy-GB" sz="2000" spc="-95" dirty="0">
                <a:solidFill>
                  <a:prstClr val="black"/>
                </a:solidFill>
                <a:latin typeface="Trebuchet MS"/>
                <a:cs typeface="Trebuchet MS"/>
              </a:rPr>
              <a:t>Darllenwyd</a:t>
            </a:r>
            <a:r>
              <a:rPr sz="2000" spc="-95" dirty="0">
                <a:solidFill>
                  <a:prstClr val="black"/>
                </a:solidFill>
                <a:latin typeface="Trebuchet MS"/>
                <a:cs typeface="Trebuchet MS"/>
              </a:rPr>
              <a:t>:</a:t>
            </a:r>
            <a:r>
              <a:rPr sz="2000" spc="-22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prstClr val="black"/>
                </a:solidFill>
                <a:latin typeface="Trebuchet MS"/>
                <a:cs typeface="Trebuchet MS"/>
              </a:rPr>
              <a:t>19 </a:t>
            </a:r>
            <a:r>
              <a:rPr sz="2000" spc="-65" dirty="0">
                <a:solidFill>
                  <a:prstClr val="black"/>
                </a:solidFill>
                <a:latin typeface="Trebuchet MS"/>
                <a:cs typeface="Trebuchet MS"/>
              </a:rPr>
              <a:t>Ma</a:t>
            </a:r>
            <a:r>
              <a:rPr lang="en-GB" sz="2000" spc="-65" dirty="0">
                <a:solidFill>
                  <a:prstClr val="black"/>
                </a:solidFill>
                <a:latin typeface="Trebuchet MS"/>
                <a:cs typeface="Trebuchet MS"/>
              </a:rPr>
              <a:t>w</a:t>
            </a:r>
            <a:r>
              <a:rPr sz="2000" spc="-6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lang="en-GB" sz="2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2000" spc="-65" dirty="0">
                <a:solidFill>
                  <a:prstClr val="black"/>
                </a:solidFill>
                <a:latin typeface="Trebuchet MS"/>
                <a:cs typeface="Trebuchet MS"/>
              </a:rPr>
              <a:t>h</a:t>
            </a:r>
            <a:r>
              <a:rPr sz="2000" spc="-4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prstClr val="black"/>
                </a:solidFill>
                <a:latin typeface="Trebuchet MS"/>
                <a:cs typeface="Trebuchet MS"/>
              </a:rPr>
              <a:t>20</a:t>
            </a:r>
            <a:r>
              <a:rPr lang="en-GB" sz="2000" spc="-95" dirty="0">
                <a:solidFill>
                  <a:prstClr val="black"/>
                </a:solidFill>
                <a:latin typeface="Trebuchet MS"/>
                <a:cs typeface="Trebuchet MS"/>
              </a:rPr>
              <a:t>23</a:t>
            </a:r>
            <a:r>
              <a:rPr sz="2000" spc="-95" dirty="0">
                <a:solidFill>
                  <a:prstClr val="black"/>
                </a:solidFill>
                <a:latin typeface="Trebuchet MS"/>
                <a:cs typeface="Trebuchet MS"/>
              </a:rPr>
              <a:t>).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829053" y="3370198"/>
            <a:ext cx="231775" cy="210820"/>
          </a:xfrm>
          <a:custGeom>
            <a:avLst/>
            <a:gdLst/>
            <a:ahLst/>
            <a:cxnLst/>
            <a:rect l="l" t="t" r="r" b="b"/>
            <a:pathLst>
              <a:path w="231775" h="210820">
                <a:moveTo>
                  <a:pt x="88518" y="136778"/>
                </a:moveTo>
                <a:lnTo>
                  <a:pt x="0" y="210565"/>
                </a:lnTo>
                <a:lnTo>
                  <a:pt x="231394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10383" y="2714245"/>
            <a:ext cx="914400" cy="849592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210185" marR="203200" indent="-2540" algn="ctr">
              <a:spcBef>
                <a:spcPts val="325"/>
              </a:spcBef>
              <a:defRPr/>
            </a:pPr>
            <a:r>
              <a:rPr lang="cy-GB" sz="1000" spc="-35" dirty="0">
                <a:solidFill>
                  <a:prstClr val="black"/>
                </a:solidFill>
                <a:latin typeface="Trebuchet MS"/>
                <a:cs typeface="Trebuchet MS"/>
              </a:rPr>
              <a:t>Enw a blaenlythrennau’r awdur</a:t>
            </a:r>
            <a:r>
              <a:rPr lang="en-GB" sz="1000" spc="-35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577461" y="3039491"/>
            <a:ext cx="469265" cy="562610"/>
          </a:xfrm>
          <a:custGeom>
            <a:avLst/>
            <a:gdLst/>
            <a:ahLst/>
            <a:cxnLst/>
            <a:rect l="l" t="t" r="r" b="b"/>
            <a:pathLst>
              <a:path w="469264" h="562610">
                <a:moveTo>
                  <a:pt x="325881" y="136779"/>
                </a:moveTo>
                <a:lnTo>
                  <a:pt x="0" y="562229"/>
                </a:lnTo>
                <a:lnTo>
                  <a:pt x="468756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296155" y="2383535"/>
            <a:ext cx="914400" cy="1156727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58750" marR="153670" indent="1270" algn="ctr">
              <a:spcBef>
                <a:spcPts val="320"/>
              </a:spcBef>
              <a:defRPr/>
            </a:pPr>
            <a:r>
              <a:rPr lang="nl-NL" sz="1000" spc="-30" dirty="0">
                <a:solidFill>
                  <a:prstClr val="black"/>
                </a:solidFill>
                <a:latin typeface="Trebuchet MS"/>
                <a:cs typeface="Trebuchet MS"/>
              </a:rPr>
              <a:t>Dyddiad y crewyd/diweddarwyd y dudalen ddiwethaf
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302121" y="3257677"/>
            <a:ext cx="668020" cy="384810"/>
          </a:xfrm>
          <a:custGeom>
            <a:avLst/>
            <a:gdLst/>
            <a:ahLst/>
            <a:cxnLst/>
            <a:rect l="l" t="t" r="r" b="b"/>
            <a:pathLst>
              <a:path w="668020" h="384810">
                <a:moveTo>
                  <a:pt x="657478" y="4572"/>
                </a:moveTo>
                <a:lnTo>
                  <a:pt x="0" y="384810"/>
                </a:lnTo>
                <a:lnTo>
                  <a:pt x="667638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55664" y="2491739"/>
            <a:ext cx="914400" cy="542456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94615" marR="86995" algn="ctr">
              <a:spcBef>
                <a:spcPts val="330"/>
              </a:spcBef>
              <a:defRPr/>
            </a:pPr>
            <a:r>
              <a:rPr lang="de-DE" sz="1000" spc="-35" dirty="0">
                <a:solidFill>
                  <a:prstClr val="black"/>
                </a:solidFill>
                <a:latin typeface="Trebuchet MS"/>
                <a:cs typeface="Trebuchet MS"/>
              </a:rPr>
              <a:t>Teitl erthygl a/neu wefan
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8429243" y="4460366"/>
            <a:ext cx="118110" cy="880110"/>
          </a:xfrm>
          <a:custGeom>
            <a:avLst/>
            <a:gdLst/>
            <a:ahLst/>
            <a:cxnLst/>
            <a:rect l="l" t="t" r="r" b="b"/>
            <a:pathLst>
              <a:path w="118109" h="880110">
                <a:moveTo>
                  <a:pt x="117982" y="879982"/>
                </a:moveTo>
                <a:lnTo>
                  <a:pt x="0" y="0"/>
                </a:lnTo>
                <a:lnTo>
                  <a:pt x="113410" y="875283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918959" y="4900422"/>
            <a:ext cx="914400" cy="849592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19380" marR="111125" indent="1270" algn="ctr">
              <a:spcBef>
                <a:spcPts val="325"/>
              </a:spcBef>
              <a:defRPr/>
            </a:pPr>
            <a:r>
              <a:rPr lang="cy-GB" sz="1000" spc="-30" dirty="0">
                <a:solidFill>
                  <a:prstClr val="black"/>
                </a:solidFill>
                <a:latin typeface="Trebuchet MS"/>
                <a:cs typeface="Trebuchet MS"/>
              </a:rPr>
              <a:t>Dyddiad y daethoch o hyd i'r wybodaeth</a:t>
            </a:r>
            <a:r>
              <a:rPr lang="en-GB" sz="1000" spc="-30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634483" y="4368419"/>
            <a:ext cx="43815" cy="1069340"/>
          </a:xfrm>
          <a:custGeom>
            <a:avLst/>
            <a:gdLst/>
            <a:ahLst/>
            <a:cxnLst/>
            <a:rect l="l" t="t" r="r" b="b"/>
            <a:pathLst>
              <a:path w="43814" h="1069339">
                <a:moveTo>
                  <a:pt x="0" y="1069085"/>
                </a:moveTo>
                <a:lnTo>
                  <a:pt x="43560" y="0"/>
                </a:lnTo>
                <a:lnTo>
                  <a:pt x="10032" y="1064894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200395" y="5012322"/>
            <a:ext cx="1101726" cy="696985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262255" marR="234315" indent="-21590" algn="just">
              <a:spcBef>
                <a:spcPts val="334"/>
              </a:spcBef>
              <a:defRPr/>
            </a:pPr>
            <a:r>
              <a:rPr lang="cy-GB" sz="1000" spc="-60" dirty="0">
                <a:solidFill>
                  <a:prstClr val="black"/>
                </a:solidFill>
                <a:latin typeface="Trebuchet MS"/>
                <a:cs typeface="Trebuchet MS"/>
              </a:rPr>
              <a:t>Cyfeiriad gwe llawn  (URL)</a:t>
            </a:r>
            <a:r>
              <a:rPr lang="en-GB" sz="1000" spc="-60" dirty="0">
                <a:solidFill>
                  <a:prstClr val="black"/>
                </a:solidFill>
                <a:latin typeface="Trebuchet MS"/>
                <a:cs typeface="Trebuchet MS"/>
              </a:rPr>
              <a:t>
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2892805" y="3900933"/>
            <a:ext cx="457200" cy="1017269"/>
          </a:xfrm>
          <a:custGeom>
            <a:avLst/>
            <a:gdLst/>
            <a:ahLst/>
            <a:cxnLst/>
            <a:rect l="l" t="t" r="r" b="b"/>
            <a:pathLst>
              <a:path w="457200" h="1017270">
                <a:moveTo>
                  <a:pt x="0" y="1016762"/>
                </a:moveTo>
                <a:lnTo>
                  <a:pt x="456819" y="0"/>
                </a:lnTo>
                <a:lnTo>
                  <a:pt x="10032" y="1010539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426336" y="4636299"/>
            <a:ext cx="914400" cy="965008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13664" marR="107950" indent="635" algn="ctr">
              <a:spcBef>
                <a:spcPts val="325"/>
              </a:spcBef>
              <a:defRPr/>
            </a:pPr>
            <a:r>
              <a:rPr lang="cy-GB" sz="1000" spc="-30" dirty="0">
                <a:solidFill>
                  <a:prstClr val="black"/>
                </a:solidFill>
                <a:latin typeface="Trebuchet MS"/>
                <a:cs typeface="Trebuchet MS"/>
              </a:rPr>
              <a:t>Os nad yw'r awdur yn hysbys, defnyddiwch enw'r sefydliad</a:t>
            </a:r>
            <a:endParaRPr lang="cy-GB"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52650" y="638282"/>
            <a:ext cx="7886700" cy="779252"/>
          </a:xfrm>
          <a:prstGeom prst="rect">
            <a:avLst/>
          </a:prstGeom>
        </p:spPr>
        <p:txBody>
          <a:bodyPr vert="horz" wrap="square" lIns="0" tIns="100330" rIns="0" bIns="0" rtlCol="0" anchor="ctr">
            <a:spAutoFit/>
          </a:bodyPr>
          <a:lstStyle/>
          <a:p>
            <a:pPr marL="12700" marR="5080">
              <a:lnSpc>
                <a:spcPts val="5510"/>
              </a:lnSpc>
              <a:spcBef>
                <a:spcPts val="790"/>
              </a:spcBef>
            </a:pPr>
            <a:r>
              <a:rPr spc="120" dirty="0"/>
              <a:t>INTERNET </a:t>
            </a:r>
            <a:r>
              <a:rPr spc="-885" dirty="0"/>
              <a:t> </a:t>
            </a:r>
            <a:r>
              <a:rPr spc="125" dirty="0"/>
              <a:t>SOURCES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41220" y="3471139"/>
            <a:ext cx="7470775" cy="873125"/>
          </a:xfrm>
          <a:prstGeom prst="rect">
            <a:avLst/>
          </a:prstGeom>
        </p:spPr>
        <p:txBody>
          <a:bodyPr vert="horz" wrap="square" lIns="0" tIns="131445" rIns="0" bIns="0" rtlCol="0">
            <a:spAutoFit/>
          </a:bodyPr>
          <a:lstStyle/>
          <a:p>
            <a:pPr marL="12700">
              <a:spcBef>
                <a:spcPts val="1035"/>
              </a:spcBef>
              <a:defRPr/>
            </a:pPr>
            <a:r>
              <a:rPr sz="2000" spc="15" dirty="0">
                <a:solidFill>
                  <a:prstClr val="black"/>
                </a:solidFill>
                <a:latin typeface="Trebuchet MS"/>
                <a:cs typeface="Trebuchet MS"/>
              </a:rPr>
              <a:t>M</a:t>
            </a:r>
            <a:r>
              <a:rPr sz="2000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2000" spc="100" dirty="0">
                <a:solidFill>
                  <a:prstClr val="black"/>
                </a:solidFill>
                <a:latin typeface="Trebuchet MS"/>
                <a:cs typeface="Trebuchet MS"/>
              </a:rPr>
              <a:t>Co</a:t>
            </a:r>
            <a:r>
              <a:rPr sz="2000" spc="5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2000" spc="-155" dirty="0">
                <a:solidFill>
                  <a:prstClr val="black"/>
                </a:solidFill>
                <a:latin typeface="Trebuchet MS"/>
                <a:cs typeface="Trebuchet MS"/>
              </a:rPr>
              <a:t>mack,</a:t>
            </a:r>
            <a:r>
              <a:rPr sz="2000" spc="-28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22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2000" spc="-140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r>
              <a:rPr lang="en-GB" sz="2000" spc="-14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395"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z="2000" spc="-295" dirty="0">
                <a:solidFill>
                  <a:prstClr val="black"/>
                </a:solidFill>
                <a:latin typeface="Trebuchet MS"/>
                <a:cs typeface="Trebuchet MS"/>
              </a:rPr>
              <a:t>.</a:t>
            </a:r>
            <a:r>
              <a:rPr lang="en-GB" sz="2000" spc="-29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27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prstClr val="black"/>
                </a:solidFill>
                <a:latin typeface="Trebuchet MS"/>
                <a:cs typeface="Trebuchet MS"/>
              </a:rPr>
              <a:t>(</a:t>
            </a:r>
            <a:r>
              <a:rPr sz="2000" spc="-80" dirty="0">
                <a:solidFill>
                  <a:prstClr val="black"/>
                </a:solidFill>
                <a:latin typeface="Trebuchet MS"/>
                <a:cs typeface="Trebuchet MS"/>
              </a:rPr>
              <a:t>2</a:t>
            </a:r>
            <a:r>
              <a:rPr sz="2000" spc="-50" dirty="0">
                <a:solidFill>
                  <a:prstClr val="black"/>
                </a:solidFill>
                <a:latin typeface="Trebuchet MS"/>
                <a:cs typeface="Trebuchet MS"/>
              </a:rPr>
              <a:t>0</a:t>
            </a:r>
            <a:r>
              <a:rPr sz="2000" spc="-40" dirty="0">
                <a:solidFill>
                  <a:prstClr val="black"/>
                </a:solidFill>
                <a:latin typeface="Trebuchet MS"/>
                <a:cs typeface="Trebuchet MS"/>
              </a:rPr>
              <a:t>1</a:t>
            </a:r>
            <a:r>
              <a:rPr sz="2000" spc="-70" dirty="0">
                <a:solidFill>
                  <a:prstClr val="black"/>
                </a:solidFill>
                <a:latin typeface="Trebuchet MS"/>
                <a:cs typeface="Trebuchet MS"/>
              </a:rPr>
              <a:t>6)</a:t>
            </a:r>
            <a:r>
              <a:rPr sz="2000" spc="-7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50" dirty="0">
                <a:solidFill>
                  <a:prstClr val="black"/>
                </a:solidFill>
                <a:latin typeface="Trebuchet MS"/>
                <a:cs typeface="Trebuchet MS"/>
              </a:rPr>
              <a:t>Dog</a:t>
            </a:r>
            <a:r>
              <a:rPr sz="2000" spc="-7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prstClr val="black"/>
                </a:solidFill>
                <a:latin typeface="Trebuchet MS"/>
                <a:cs typeface="Trebuchet MS"/>
              </a:rPr>
              <a:t>b</a:t>
            </a:r>
            <a:r>
              <a:rPr sz="2000" spc="-75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2000" spc="-120" dirty="0">
                <a:solidFill>
                  <a:prstClr val="black"/>
                </a:solidFill>
                <a:latin typeface="Trebuchet MS"/>
                <a:cs typeface="Trebuchet MS"/>
              </a:rPr>
              <a:t>eed</a:t>
            </a:r>
            <a:r>
              <a:rPr sz="2000" spc="-6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prstClr val="black"/>
                </a:solidFill>
                <a:latin typeface="Trebuchet MS"/>
                <a:cs typeface="Trebuchet MS"/>
              </a:rPr>
              <a:t>chara</a:t>
            </a:r>
            <a:r>
              <a:rPr sz="2000" spc="-125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2000" spc="-105" dirty="0">
                <a:solidFill>
                  <a:prstClr val="black"/>
                </a:solidFill>
                <a:latin typeface="Trebuchet MS"/>
                <a:cs typeface="Trebuchet MS"/>
              </a:rPr>
              <a:t>ter</a:t>
            </a:r>
            <a:r>
              <a:rPr sz="2000" spc="-6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2000" spc="-95" dirty="0">
                <a:solidFill>
                  <a:prstClr val="black"/>
                </a:solidFill>
                <a:latin typeface="Trebuchet MS"/>
                <a:cs typeface="Trebuchet MS"/>
              </a:rPr>
              <a:t>sti</a:t>
            </a:r>
            <a:r>
              <a:rPr sz="2000" spc="-140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2000" spc="-170" dirty="0">
                <a:solidFill>
                  <a:prstClr val="black"/>
                </a:solidFill>
                <a:latin typeface="Trebuchet MS"/>
                <a:cs typeface="Trebuchet MS"/>
              </a:rPr>
              <a:t>s.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12700">
              <a:spcBef>
                <a:spcPts val="935"/>
              </a:spcBef>
              <a:defRPr/>
            </a:pPr>
            <a:r>
              <a:rPr sz="2000" spc="-120" dirty="0">
                <a:solidFill>
                  <a:prstClr val="black"/>
                </a:solidFill>
                <a:latin typeface="Trebuchet MS"/>
                <a:cs typeface="Trebuchet MS"/>
              </a:rPr>
              <a:t>Available</a:t>
            </a:r>
            <a:r>
              <a:rPr sz="2000" spc="-6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210" dirty="0">
                <a:solidFill>
                  <a:prstClr val="black"/>
                </a:solidFill>
                <a:latin typeface="Trebuchet MS"/>
                <a:cs typeface="Trebuchet MS"/>
              </a:rPr>
              <a:t>at:</a:t>
            </a:r>
            <a:r>
              <a:rPr sz="2000" spc="-26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u="sng" spc="-170" dirty="0">
                <a:solidFill>
                  <a:srgbClr val="F7B615"/>
                </a:solidFill>
                <a:uFill>
                  <a:solidFill>
                    <a:srgbClr val="F7B615"/>
                  </a:solidFill>
                </a:uFill>
                <a:latin typeface="Trebuchet MS"/>
                <a:cs typeface="Trebuchet MS"/>
                <a:hlinkClick r:id="rId3"/>
              </a:rPr>
              <a:t>http://www.dogbreedchar.co.uk/</a:t>
            </a:r>
            <a:r>
              <a:rPr sz="2000" spc="-55" dirty="0">
                <a:solidFill>
                  <a:srgbClr val="F7B615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spc="-95" dirty="0">
                <a:solidFill>
                  <a:prstClr val="black"/>
                </a:solidFill>
                <a:latin typeface="Trebuchet MS"/>
                <a:cs typeface="Trebuchet MS"/>
              </a:rPr>
              <a:t>(Accessed:</a:t>
            </a:r>
            <a:r>
              <a:rPr sz="2000" spc="-22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prstClr val="black"/>
                </a:solidFill>
                <a:latin typeface="Trebuchet MS"/>
                <a:cs typeface="Trebuchet MS"/>
              </a:rPr>
              <a:t>19 </a:t>
            </a:r>
            <a:r>
              <a:rPr sz="2000" spc="-65" dirty="0">
                <a:solidFill>
                  <a:prstClr val="black"/>
                </a:solidFill>
                <a:latin typeface="Trebuchet MS"/>
                <a:cs typeface="Trebuchet MS"/>
              </a:rPr>
              <a:t>March</a:t>
            </a:r>
            <a:r>
              <a:rPr sz="2000" spc="-4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prstClr val="black"/>
                </a:solidFill>
                <a:latin typeface="Trebuchet MS"/>
                <a:cs typeface="Trebuchet MS"/>
              </a:rPr>
              <a:t>20</a:t>
            </a:r>
            <a:r>
              <a:rPr lang="en-GB" sz="2000" spc="-95" dirty="0">
                <a:solidFill>
                  <a:prstClr val="black"/>
                </a:solidFill>
                <a:latin typeface="Trebuchet MS"/>
                <a:cs typeface="Trebuchet MS"/>
              </a:rPr>
              <a:t>23</a:t>
            </a:r>
            <a:r>
              <a:rPr sz="2000" spc="-95" dirty="0">
                <a:solidFill>
                  <a:prstClr val="black"/>
                </a:solidFill>
                <a:latin typeface="Trebuchet MS"/>
                <a:cs typeface="Trebuchet MS"/>
              </a:rPr>
              <a:t>).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829053" y="3370198"/>
            <a:ext cx="231775" cy="210820"/>
          </a:xfrm>
          <a:custGeom>
            <a:avLst/>
            <a:gdLst/>
            <a:ahLst/>
            <a:cxnLst/>
            <a:rect l="l" t="t" r="r" b="b"/>
            <a:pathLst>
              <a:path w="231775" h="210820">
                <a:moveTo>
                  <a:pt x="88518" y="136778"/>
                </a:moveTo>
                <a:lnTo>
                  <a:pt x="0" y="210565"/>
                </a:lnTo>
                <a:lnTo>
                  <a:pt x="231394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10383" y="2714245"/>
            <a:ext cx="914400" cy="503343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210185" marR="203200" indent="-2540" algn="ctr">
              <a:spcBef>
                <a:spcPts val="325"/>
              </a:spcBef>
              <a:defRPr/>
            </a:pP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Author’s </a:t>
            </a: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me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114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d  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initials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577461" y="3039491"/>
            <a:ext cx="469265" cy="562610"/>
          </a:xfrm>
          <a:custGeom>
            <a:avLst/>
            <a:gdLst/>
            <a:ahLst/>
            <a:cxnLst/>
            <a:rect l="l" t="t" r="r" b="b"/>
            <a:pathLst>
              <a:path w="469264" h="562610">
                <a:moveTo>
                  <a:pt x="325881" y="136779"/>
                </a:moveTo>
                <a:lnTo>
                  <a:pt x="0" y="562229"/>
                </a:lnTo>
                <a:lnTo>
                  <a:pt x="468756" y="0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296155" y="2383535"/>
            <a:ext cx="914400" cy="502702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58750" marR="153670" indent="1270" algn="ctr">
              <a:spcBef>
                <a:spcPts val="320"/>
              </a:spcBef>
              <a:defRPr/>
            </a:pP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Date </a:t>
            </a:r>
            <a:r>
              <a:rPr sz="1000" spc="-80" dirty="0">
                <a:solidFill>
                  <a:prstClr val="black"/>
                </a:solidFill>
                <a:latin typeface="Trebuchet MS"/>
                <a:cs typeface="Trebuchet MS"/>
              </a:rPr>
              <a:t>page </a:t>
            </a:r>
            <a:r>
              <a:rPr sz="1000" spc="-7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re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125" dirty="0">
                <a:solidFill>
                  <a:prstClr val="black"/>
                </a:solidFill>
                <a:latin typeface="Trebuchet MS"/>
                <a:cs typeface="Trebuchet MS"/>
              </a:rPr>
              <a:t>ed/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125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40" dirty="0">
                <a:solidFill>
                  <a:prstClr val="black"/>
                </a:solidFill>
                <a:latin typeface="Trebuchet MS"/>
                <a:cs typeface="Trebuchet MS"/>
              </a:rPr>
              <a:t>st  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updated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6302121" y="3257677"/>
            <a:ext cx="668020" cy="384810"/>
          </a:xfrm>
          <a:custGeom>
            <a:avLst/>
            <a:gdLst/>
            <a:ahLst/>
            <a:cxnLst/>
            <a:rect l="l" t="t" r="r" b="b"/>
            <a:pathLst>
              <a:path w="668020" h="384810">
                <a:moveTo>
                  <a:pt x="657478" y="4572"/>
                </a:moveTo>
                <a:lnTo>
                  <a:pt x="0" y="384810"/>
                </a:lnTo>
                <a:lnTo>
                  <a:pt x="667638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55664" y="2491739"/>
            <a:ext cx="914400" cy="503984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910" rIns="0" bIns="0" rtlCol="0">
            <a:spAutoFit/>
          </a:bodyPr>
          <a:lstStyle/>
          <a:p>
            <a:pPr marL="94615" marR="86995" algn="ctr">
              <a:spcBef>
                <a:spcPts val="330"/>
              </a:spcBef>
              <a:defRPr/>
            </a:pP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6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95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000" spc="-1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of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114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r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000" spc="-90" dirty="0">
                <a:solidFill>
                  <a:prstClr val="black"/>
                </a:solidFill>
                <a:latin typeface="Trebuchet MS"/>
                <a:cs typeface="Trebuchet MS"/>
              </a:rPr>
              <a:t>c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le  </a:t>
            </a:r>
            <a:r>
              <a:rPr sz="1000" spc="-75" dirty="0">
                <a:solidFill>
                  <a:prstClr val="black"/>
                </a:solidFill>
                <a:latin typeface="Trebuchet MS"/>
                <a:cs typeface="Trebuchet MS"/>
              </a:rPr>
              <a:t>and/or 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website</a:t>
            </a:r>
            <a:endParaRPr sz="100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8429243" y="4460366"/>
            <a:ext cx="118110" cy="880110"/>
          </a:xfrm>
          <a:custGeom>
            <a:avLst/>
            <a:gdLst/>
            <a:ahLst/>
            <a:cxnLst/>
            <a:rect l="l" t="t" r="r" b="b"/>
            <a:pathLst>
              <a:path w="118109" h="880110">
                <a:moveTo>
                  <a:pt x="117982" y="879982"/>
                </a:moveTo>
                <a:lnTo>
                  <a:pt x="0" y="0"/>
                </a:lnTo>
                <a:lnTo>
                  <a:pt x="113410" y="875283"/>
                </a:lnTo>
              </a:path>
            </a:pathLst>
          </a:custGeom>
          <a:ln w="1269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918959" y="4900422"/>
            <a:ext cx="914400" cy="503343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19380" marR="111125" indent="1270" algn="ctr">
              <a:spcBef>
                <a:spcPts val="325"/>
              </a:spcBef>
              <a:defRPr/>
            </a:pP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Date 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you </a:t>
            </a: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re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rieved</a:t>
            </a:r>
            <a:r>
              <a:rPr sz="1000" spc="-2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h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e  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information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634483" y="4368419"/>
            <a:ext cx="43815" cy="1069340"/>
          </a:xfrm>
          <a:custGeom>
            <a:avLst/>
            <a:gdLst/>
            <a:ahLst/>
            <a:cxnLst/>
            <a:rect l="l" t="t" r="r" b="b"/>
            <a:pathLst>
              <a:path w="43814" h="1069339">
                <a:moveTo>
                  <a:pt x="0" y="1069085"/>
                </a:moveTo>
                <a:lnTo>
                  <a:pt x="43560" y="0"/>
                </a:lnTo>
                <a:lnTo>
                  <a:pt x="10032" y="1064894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181600" y="5004561"/>
            <a:ext cx="914400" cy="504624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2544" rIns="0" bIns="0" rtlCol="0">
            <a:spAutoFit/>
          </a:bodyPr>
          <a:lstStyle/>
          <a:p>
            <a:pPr marL="262255" marR="234315" indent="-21590" algn="just">
              <a:spcBef>
                <a:spcPts val="334"/>
              </a:spcBef>
              <a:defRPr/>
            </a:pPr>
            <a:r>
              <a:rPr sz="1000" spc="-60"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u</a:t>
            </a:r>
            <a:r>
              <a:rPr sz="1000" spc="-85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80" dirty="0">
                <a:solidFill>
                  <a:prstClr val="black"/>
                </a:solidFill>
                <a:latin typeface="Trebuchet MS"/>
                <a:cs typeface="Trebuchet MS"/>
              </a:rPr>
              <a:t>l</a:t>
            </a:r>
            <a:r>
              <a:rPr sz="1000" spc="-1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w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eb  address </a:t>
            </a:r>
            <a:r>
              <a:rPr sz="1000" spc="-29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10" dirty="0">
                <a:solidFill>
                  <a:prstClr val="black"/>
                </a:solidFill>
                <a:latin typeface="Trebuchet MS"/>
                <a:cs typeface="Trebuchet MS"/>
              </a:rPr>
              <a:t>(URL)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2892805" y="3900933"/>
            <a:ext cx="457200" cy="1017269"/>
          </a:xfrm>
          <a:custGeom>
            <a:avLst/>
            <a:gdLst/>
            <a:ahLst/>
            <a:cxnLst/>
            <a:rect l="l" t="t" r="r" b="b"/>
            <a:pathLst>
              <a:path w="457200" h="1017270">
                <a:moveTo>
                  <a:pt x="0" y="1016762"/>
                </a:moveTo>
                <a:lnTo>
                  <a:pt x="456819" y="0"/>
                </a:lnTo>
                <a:lnTo>
                  <a:pt x="10032" y="1010539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pPr>
              <a:defRPr/>
            </a:pPr>
            <a:endParaRPr>
              <a:solidFill>
                <a:prstClr val="black"/>
              </a:solidFill>
              <a:latin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426336" y="4636299"/>
            <a:ext cx="914400" cy="811119"/>
          </a:xfrm>
          <a:prstGeom prst="rect">
            <a:avLst/>
          </a:prstGeom>
          <a:solidFill>
            <a:srgbClr val="D0AE71"/>
          </a:solidFill>
          <a:ln w="12700">
            <a:solidFill>
              <a:srgbClr val="000000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marL="113664" marR="107950" indent="635" algn="ctr">
              <a:spcBef>
                <a:spcPts val="325"/>
              </a:spcBef>
              <a:defRPr/>
            </a:pPr>
            <a:r>
              <a:rPr sz="1000" spc="-30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000" spc="-125" dirty="0">
                <a:solidFill>
                  <a:prstClr val="black"/>
                </a:solidFill>
                <a:latin typeface="Trebuchet MS"/>
                <a:cs typeface="Trebuchet MS"/>
              </a:rPr>
              <a:t>f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h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u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h</a:t>
            </a:r>
            <a:r>
              <a:rPr sz="1000" spc="5" dirty="0">
                <a:solidFill>
                  <a:prstClr val="black"/>
                </a:solidFill>
                <a:latin typeface="Trebuchet MS"/>
                <a:cs typeface="Trebuchet MS"/>
              </a:rPr>
              <a:t>or 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i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s</a:t>
            </a:r>
            <a:r>
              <a:rPr sz="1000" spc="-2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un</a:t>
            </a:r>
            <a:r>
              <a:rPr sz="1000" spc="-40" dirty="0">
                <a:solidFill>
                  <a:prstClr val="black"/>
                </a:solidFill>
                <a:latin typeface="Trebuchet MS"/>
                <a:cs typeface="Trebuchet MS"/>
              </a:rPr>
              <a:t>k</a:t>
            </a:r>
            <a:r>
              <a:rPr sz="1000" spc="-3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10" dirty="0">
                <a:solidFill>
                  <a:prstClr val="black"/>
                </a:solidFill>
                <a:latin typeface="Trebuchet MS"/>
                <a:cs typeface="Trebuchet MS"/>
              </a:rPr>
              <a:t>o</a:t>
            </a:r>
            <a:r>
              <a:rPr sz="1000" spc="-5" dirty="0">
                <a:solidFill>
                  <a:prstClr val="black"/>
                </a:solidFill>
                <a:latin typeface="Trebuchet MS"/>
                <a:cs typeface="Trebuchet MS"/>
              </a:rPr>
              <a:t>w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135" dirty="0">
                <a:solidFill>
                  <a:prstClr val="black"/>
                </a:solidFill>
                <a:latin typeface="Trebuchet MS"/>
                <a:cs typeface="Trebuchet MS"/>
              </a:rPr>
              <a:t>, 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use</a:t>
            </a:r>
            <a:r>
              <a:rPr sz="1000" spc="-4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h</a:t>
            </a:r>
            <a:r>
              <a:rPr sz="1000" spc="-70" dirty="0">
                <a:solidFill>
                  <a:prstClr val="black"/>
                </a:solidFill>
                <a:latin typeface="Trebuchet MS"/>
                <a:cs typeface="Trebuchet MS"/>
              </a:rPr>
              <a:t>e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n</a:t>
            </a:r>
            <a:r>
              <a:rPr sz="1000" spc="-110" dirty="0">
                <a:solidFill>
                  <a:prstClr val="black"/>
                </a:solidFill>
                <a:latin typeface="Trebuchet MS"/>
                <a:cs typeface="Trebuchet MS"/>
              </a:rPr>
              <a:t>a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me  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of</a:t>
            </a:r>
            <a:r>
              <a:rPr sz="1000" spc="-25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1000" spc="-65" dirty="0">
                <a:solidFill>
                  <a:prstClr val="black"/>
                </a:solidFill>
                <a:latin typeface="Trebuchet MS"/>
                <a:cs typeface="Trebuchet MS"/>
              </a:rPr>
              <a:t>t</a:t>
            </a:r>
            <a:r>
              <a:rPr sz="1000" spc="-45" dirty="0">
                <a:solidFill>
                  <a:prstClr val="black"/>
                </a:solidFill>
                <a:latin typeface="Trebuchet MS"/>
                <a:cs typeface="Trebuchet MS"/>
              </a:rPr>
              <a:t>h</a:t>
            </a:r>
            <a:r>
              <a:rPr sz="1000" spc="-50" dirty="0">
                <a:solidFill>
                  <a:prstClr val="black"/>
                </a:solidFill>
                <a:latin typeface="Trebuchet MS"/>
                <a:cs typeface="Trebuchet MS"/>
              </a:rPr>
              <a:t>e  </a:t>
            </a:r>
            <a:r>
              <a:rPr sz="1000" spc="-55" dirty="0">
                <a:solidFill>
                  <a:prstClr val="black"/>
                </a:solidFill>
                <a:latin typeface="Trebuchet MS"/>
                <a:cs typeface="Trebuchet MS"/>
              </a:rPr>
              <a:t>organisation</a:t>
            </a:r>
            <a:endParaRPr sz="1000" dirty="0">
              <a:solidFill>
                <a:prstClr val="black"/>
              </a:solidFill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526201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4408" y="51302"/>
            <a:ext cx="4269401" cy="1367041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110" dirty="0"/>
              <a:t>CYNGOR AC </a:t>
            </a:r>
            <a:r>
              <a:rPr lang="en-GB" spc="114" dirty="0"/>
              <a:t>AWGRYMIADAU</a:t>
            </a:r>
            <a:endParaRPr spc="114" dirty="0"/>
          </a:p>
        </p:txBody>
      </p:sp>
      <p:sp>
        <p:nvSpPr>
          <p:cNvPr id="3" name="object 3"/>
          <p:cNvSpPr txBox="1"/>
          <p:nvPr/>
        </p:nvSpPr>
        <p:spPr>
          <a:xfrm>
            <a:off x="1885032" y="1604141"/>
            <a:ext cx="8061978" cy="39574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  <a:defRPr/>
            </a:pPr>
            <a:r>
              <a:rPr lang="cy-GB" sz="2000" spc="-20" dirty="0">
                <a:solidFill>
                  <a:srgbClr val="585858"/>
                </a:solidFill>
                <a:cs typeface="Calibri"/>
              </a:rPr>
              <a:t>Gwnewch yn siŵr eich bod yn defnyddio Dull </a:t>
            </a:r>
            <a:r>
              <a:rPr lang="cy-GB" sz="2000" spc="-20" dirty="0" err="1">
                <a:solidFill>
                  <a:srgbClr val="585858"/>
                </a:solidFill>
                <a:cs typeface="Calibri"/>
              </a:rPr>
              <a:t>Harvard</a:t>
            </a:r>
            <a:r>
              <a:rPr lang="cy-GB" sz="2000" spc="-20" dirty="0">
                <a:solidFill>
                  <a:srgbClr val="585858"/>
                </a:solidFill>
                <a:cs typeface="Calibri"/>
              </a:rPr>
              <a:t> ac yn dal ati â'ch cyfeirnodi, defnyddiwch eich canllaw </a:t>
            </a:r>
            <a:r>
              <a:rPr lang="cy-GB" sz="2000" spc="-20" dirty="0" err="1">
                <a:solidFill>
                  <a:srgbClr val="585858"/>
                </a:solidFill>
                <a:cs typeface="Calibri"/>
              </a:rPr>
              <a:t>Harvard</a:t>
            </a:r>
            <a:r>
              <a:rPr lang="cy-GB" sz="2000" spc="-20" dirty="0">
                <a:solidFill>
                  <a:srgbClr val="585858"/>
                </a:solidFill>
                <a:cs typeface="Calibri"/>
              </a:rPr>
              <a:t> (rwy wedi ei roi ar </a:t>
            </a:r>
            <a:r>
              <a:rPr lang="cy-GB" sz="2000" spc="-20" dirty="0" err="1">
                <a:solidFill>
                  <a:srgbClr val="585858"/>
                </a:solidFill>
                <a:cs typeface="Calibri"/>
              </a:rPr>
              <a:t>Moodle</a:t>
            </a:r>
            <a:r>
              <a:rPr sz="2000" spc="-25" dirty="0">
                <a:solidFill>
                  <a:srgbClr val="585858"/>
                </a:solidFill>
                <a:latin typeface="Calibri"/>
                <a:cs typeface="Calibri"/>
              </a:rPr>
              <a:t>).</a:t>
            </a: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>
              <a:defRPr/>
            </a:pP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>
              <a:spcBef>
                <a:spcPts val="15"/>
              </a:spcBef>
              <a:defRPr/>
            </a:pP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indent="-228600">
              <a:spcBef>
                <a:spcPts val="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000" spc="-10" dirty="0">
                <a:solidFill>
                  <a:srgbClr val="585858"/>
                </a:solidFill>
                <a:cs typeface="Calibri"/>
              </a:rPr>
              <a:t>Cadwch gofnod o'r ffynonellau rydych chi'n eu darllen wrth fynd ymlaen</a:t>
            </a:r>
            <a:r>
              <a:rPr lang="cy-GB" sz="2000" dirty="0">
                <a:solidFill>
                  <a:srgbClr val="585858"/>
                </a:solidFill>
                <a:latin typeface="Calibri"/>
                <a:cs typeface="Calibri"/>
              </a:rPr>
              <a:t>.</a:t>
            </a:r>
            <a:endParaRPr lang="cy-GB"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indent="-228600">
              <a:spcBef>
                <a:spcPts val="919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000" dirty="0">
                <a:solidFill>
                  <a:srgbClr val="585858"/>
                </a:solidFill>
                <a:cs typeface="Calibri"/>
              </a:rPr>
              <a:t>Byddwch yn gyson yn y cofnodion rydych chi'n eu cadw ac yn y ffordd rydych chi'n cyfeirio atynt</a:t>
            </a:r>
            <a:r>
              <a:rPr lang="cy-GB" sz="2000" spc="-15" dirty="0">
                <a:solidFill>
                  <a:srgbClr val="585858"/>
                </a:solidFill>
                <a:latin typeface="Calibri"/>
                <a:cs typeface="Calibri"/>
              </a:rPr>
              <a:t>.</a:t>
            </a:r>
            <a:endParaRPr lang="cy-GB"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indent="-228600">
              <a:spcBef>
                <a:spcPts val="91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000" spc="-5" dirty="0">
                <a:solidFill>
                  <a:srgbClr val="585858"/>
                </a:solidFill>
                <a:cs typeface="Calibri"/>
              </a:rPr>
              <a:t>Rhowch ddigon o amser i </a:t>
            </a:r>
            <a:r>
              <a:rPr lang="cy-GB" sz="2000" spc="-5" dirty="0" err="1">
                <a:solidFill>
                  <a:srgbClr val="585858"/>
                </a:solidFill>
                <a:cs typeface="Calibri"/>
              </a:rPr>
              <a:t>chi'ch</a:t>
            </a:r>
            <a:r>
              <a:rPr lang="cy-GB" sz="2000" spc="-5" dirty="0">
                <a:solidFill>
                  <a:srgbClr val="585858"/>
                </a:solidFill>
                <a:cs typeface="Calibri"/>
              </a:rPr>
              <a:t> hun i wirio'ch gwaith</a:t>
            </a:r>
            <a:r>
              <a:rPr lang="cy-GB" sz="2000" spc="-10" dirty="0">
                <a:solidFill>
                  <a:srgbClr val="585858"/>
                </a:solidFill>
                <a:latin typeface="Calibri"/>
                <a:cs typeface="Calibri"/>
              </a:rPr>
              <a:t>.</a:t>
            </a:r>
            <a:endParaRPr lang="cy-GB"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marR="244475" indent="-228600">
              <a:lnSpc>
                <a:spcPct val="110000"/>
              </a:lnSpc>
              <a:spcBef>
                <a:spcPts val="69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000" spc="-35" dirty="0">
                <a:solidFill>
                  <a:srgbClr val="585858"/>
                </a:solidFill>
                <a:cs typeface="Calibri"/>
              </a:rPr>
              <a:t>Ceisiwch roi eich hun yn esgidiau'r darllenydd. Meddyliwch: "Pe bawn i eisiau dod o hyd i ffynhonnell y wybodaeth hon, a fyddwn i’n gallu</a:t>
            </a:r>
            <a:r>
              <a:rPr lang="cy-GB" sz="2000" spc="10" dirty="0">
                <a:solidFill>
                  <a:srgbClr val="585858"/>
                </a:solidFill>
                <a:latin typeface="Calibri"/>
                <a:cs typeface="Calibri"/>
              </a:rPr>
              <a:t>?”</a:t>
            </a:r>
            <a:endParaRPr lang="cy-GB"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indent="-228600">
              <a:spcBef>
                <a:spcPts val="92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000" dirty="0">
                <a:solidFill>
                  <a:srgbClr val="585858"/>
                </a:solidFill>
                <a:cs typeface="Calibri"/>
              </a:rPr>
              <a:t>Os oes amheuaeth, gofynnwch am eglurhad neu gofynnwch am help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!</a:t>
            </a: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89856"/>
            <a:ext cx="4212590" cy="68993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10" dirty="0"/>
              <a:t>TIPS</a:t>
            </a:r>
            <a:r>
              <a:rPr spc="250" dirty="0"/>
              <a:t> </a:t>
            </a:r>
            <a:r>
              <a:rPr spc="100" dirty="0"/>
              <a:t>AND</a:t>
            </a:r>
            <a:r>
              <a:rPr spc="240" dirty="0"/>
              <a:t> </a:t>
            </a:r>
            <a:r>
              <a:rPr spc="114" dirty="0"/>
              <a:t>HINTS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19537" y="1636522"/>
            <a:ext cx="8061978" cy="364971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  <a:defRPr/>
            </a:pPr>
            <a:r>
              <a:rPr sz="2000" spc="-20" dirty="0">
                <a:solidFill>
                  <a:srgbClr val="585858"/>
                </a:solidFill>
                <a:latin typeface="Calibri"/>
                <a:cs typeface="Calibri"/>
              </a:rPr>
              <a:t>Make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sure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that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you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lang="en-GB" sz="2000" spc="10" dirty="0">
                <a:solidFill>
                  <a:srgbClr val="585858"/>
                </a:solidFill>
                <a:latin typeface="Calibri"/>
                <a:cs typeface="Calibri"/>
              </a:rPr>
              <a:t>use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Harvard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lang="en-GB" sz="2000" spc="10" dirty="0">
                <a:solidFill>
                  <a:srgbClr val="585858"/>
                </a:solidFill>
                <a:latin typeface="Calibri"/>
                <a:cs typeface="Calibri"/>
              </a:rPr>
              <a:t>Style 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and</a:t>
            </a:r>
            <a:r>
              <a:rPr sz="2000" spc="2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lang="en-GB" sz="2000" spc="-15" dirty="0">
                <a:solidFill>
                  <a:srgbClr val="585858"/>
                </a:solidFill>
                <a:latin typeface="Calibri"/>
                <a:cs typeface="Calibri"/>
              </a:rPr>
              <a:t>persevere with</a:t>
            </a:r>
            <a:r>
              <a:rPr sz="2000" spc="1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your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referencing,</a:t>
            </a:r>
            <a:r>
              <a:rPr sz="2000" spc="1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please </a:t>
            </a:r>
            <a:r>
              <a:rPr sz="2000" spc="-39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use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you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Harvard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guide</a:t>
            </a:r>
            <a:r>
              <a:rPr sz="2000" spc="1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585858"/>
                </a:solidFill>
                <a:latin typeface="Calibri"/>
                <a:cs typeface="Calibri"/>
              </a:rPr>
              <a:t>(I’ve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put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it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on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lang="en-GB" sz="2000" spc="-25" dirty="0">
                <a:solidFill>
                  <a:srgbClr val="585858"/>
                </a:solidFill>
                <a:latin typeface="Calibri"/>
                <a:cs typeface="Calibri"/>
              </a:rPr>
              <a:t>Moodle</a:t>
            </a:r>
            <a:r>
              <a:rPr sz="2000" spc="-25" dirty="0">
                <a:solidFill>
                  <a:srgbClr val="585858"/>
                </a:solidFill>
                <a:latin typeface="Calibri"/>
                <a:cs typeface="Calibri"/>
              </a:rPr>
              <a:t>).</a:t>
            </a: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>
              <a:defRPr/>
            </a:pP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>
              <a:spcBef>
                <a:spcPts val="15"/>
              </a:spcBef>
              <a:defRPr/>
            </a:pP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indent="-228600">
              <a:spcBef>
                <a:spcPts val="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Keep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a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585858"/>
                </a:solidFill>
                <a:latin typeface="Calibri"/>
                <a:cs typeface="Calibri"/>
              </a:rPr>
              <a:t>record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of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the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sources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you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read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as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you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go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along.</a:t>
            </a: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indent="-228600">
              <a:spcBef>
                <a:spcPts val="919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Be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consistent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in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585858"/>
                </a:solidFill>
                <a:latin typeface="Calibri"/>
                <a:cs typeface="Calibri"/>
              </a:rPr>
              <a:t>records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you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585858"/>
                </a:solidFill>
                <a:latin typeface="Calibri"/>
                <a:cs typeface="Calibri"/>
              </a:rPr>
              <a:t>keep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 and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in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the </a:t>
            </a:r>
            <a:r>
              <a:rPr sz="2000" spc="-20" dirty="0">
                <a:solidFill>
                  <a:srgbClr val="585858"/>
                </a:solidFill>
                <a:latin typeface="Calibri"/>
                <a:cs typeface="Calibri"/>
              </a:rPr>
              <a:t>way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you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585858"/>
                </a:solidFill>
                <a:latin typeface="Calibri"/>
                <a:cs typeface="Calibri"/>
              </a:rPr>
              <a:t>reference.</a:t>
            </a: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indent="-228600">
              <a:spcBef>
                <a:spcPts val="91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Give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5" dirty="0">
                <a:solidFill>
                  <a:srgbClr val="585858"/>
                </a:solidFill>
                <a:latin typeface="Calibri"/>
                <a:cs typeface="Calibri"/>
              </a:rPr>
              <a:t>yourself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 enough</a:t>
            </a:r>
            <a:r>
              <a:rPr sz="2000" spc="2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time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 check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your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work.</a:t>
            </a: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marR="244475" indent="-228600">
              <a:lnSpc>
                <a:spcPct val="110000"/>
              </a:lnSpc>
              <a:spcBef>
                <a:spcPts val="69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000" spc="-35" dirty="0">
                <a:solidFill>
                  <a:srgbClr val="585858"/>
                </a:solidFill>
                <a:latin typeface="Calibri"/>
                <a:cs typeface="Calibri"/>
              </a:rPr>
              <a:t>Try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 put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yourself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in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shoes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of 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the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30" dirty="0">
                <a:solidFill>
                  <a:srgbClr val="585858"/>
                </a:solidFill>
                <a:latin typeface="Calibri"/>
                <a:cs typeface="Calibri"/>
              </a:rPr>
              <a:t>reader.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 Think: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“if 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I </a:t>
            </a:r>
            <a:r>
              <a:rPr sz="2000" spc="-15" dirty="0">
                <a:solidFill>
                  <a:srgbClr val="585858"/>
                </a:solidFill>
                <a:latin typeface="Calibri"/>
                <a:cs typeface="Calibri"/>
              </a:rPr>
              <a:t>wanted</a:t>
            </a:r>
            <a:r>
              <a:rPr sz="2000" spc="1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to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 find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the </a:t>
            </a:r>
            <a:r>
              <a:rPr sz="2000" spc="-39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source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 of</a:t>
            </a:r>
            <a:r>
              <a:rPr sz="2000" spc="1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this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information,</a:t>
            </a:r>
            <a:r>
              <a:rPr sz="2000" spc="1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could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10" dirty="0">
                <a:solidFill>
                  <a:srgbClr val="585858"/>
                </a:solidFill>
                <a:latin typeface="Calibri"/>
                <a:cs typeface="Calibri"/>
              </a:rPr>
              <a:t>I?”</a:t>
            </a: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241300" indent="-228600">
              <a:spcBef>
                <a:spcPts val="92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If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in</a:t>
            </a:r>
            <a:r>
              <a:rPr sz="2000" spc="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doubt,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seek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clarification</a:t>
            </a:r>
            <a:r>
              <a:rPr sz="2000" spc="15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or</a:t>
            </a:r>
            <a:r>
              <a:rPr sz="2000" dirty="0">
                <a:solidFill>
                  <a:srgbClr val="585858"/>
                </a:solidFill>
                <a:latin typeface="Calibri"/>
                <a:cs typeface="Calibri"/>
              </a:rPr>
              <a:t> ask</a:t>
            </a:r>
            <a:r>
              <a:rPr sz="2000" spc="-15" dirty="0">
                <a:solidFill>
                  <a:srgbClr val="585858"/>
                </a:solidFill>
                <a:latin typeface="Calibri"/>
                <a:cs typeface="Calibri"/>
              </a:rPr>
              <a:t> for</a:t>
            </a:r>
            <a:r>
              <a:rPr sz="2000" spc="-10" dirty="0">
                <a:solidFill>
                  <a:srgbClr val="585858"/>
                </a:solidFill>
                <a:latin typeface="Calibri"/>
                <a:cs typeface="Calibri"/>
              </a:rPr>
              <a:t> </a:t>
            </a:r>
            <a:r>
              <a:rPr sz="2000" spc="-5" dirty="0">
                <a:solidFill>
                  <a:srgbClr val="585858"/>
                </a:solidFill>
                <a:latin typeface="Calibri"/>
                <a:cs typeface="Calibri"/>
              </a:rPr>
              <a:t>help!</a:t>
            </a:r>
            <a:endParaRPr sz="2000" dirty="0">
              <a:solidFill>
                <a:prstClr val="black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74043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56503"/>
            <a:ext cx="7290614" cy="1120820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cy-GB" sz="3600" spc="135" dirty="0"/>
              <a:t>MEDDALWEDD GYFEIRNODI - dewisol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26012" y="1275359"/>
            <a:ext cx="11155679" cy="440883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29209" indent="-228600">
              <a:lnSpc>
                <a:spcPct val="110000"/>
              </a:lnSpc>
              <a:spcBef>
                <a:spcPts val="10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000" spc="-15" dirty="0">
                <a:solidFill>
                  <a:srgbClr val="585858"/>
                </a:solidFill>
                <a:latin typeface="Trebuchet MS"/>
                <a:cs typeface="Trebuchet MS"/>
              </a:rPr>
              <a:t>Ar ôl i chi feistroli hanfodion cyfeirnodi drwy ddefnyddio'r llawlyfr hwn, gallwch chi ystyried symud ymlaen i feddalwedd ar-lein. </a:t>
            </a:r>
            <a:r>
              <a:rPr lang="cy-GB" sz="2000" spc="-15" dirty="0">
                <a:solidFill>
                  <a:srgbClr val="FF0000"/>
                </a:solidFill>
                <a:latin typeface="Trebuchet MS"/>
                <a:cs typeface="Trebuchet MS"/>
              </a:rPr>
              <a:t>Mae'r Llyfrgell yn darparu mynediad </a:t>
            </a:r>
            <a:r>
              <a:rPr lang="cy-GB" sz="2000" spc="-15" dirty="0">
                <a:solidFill>
                  <a:srgbClr val="585858"/>
                </a:solidFill>
                <a:latin typeface="Trebuchet MS"/>
                <a:cs typeface="Trebuchet MS"/>
              </a:rPr>
              <a:t>i </a:t>
            </a:r>
            <a:r>
              <a:rPr lang="cy-GB" sz="2000" spc="-15" dirty="0" err="1">
                <a:solidFill>
                  <a:srgbClr val="FF0000"/>
                </a:solidFill>
                <a:latin typeface="Trebuchet MS"/>
                <a:cs typeface="Trebuchet MS"/>
              </a:rPr>
              <a:t>RefWorks</a:t>
            </a:r>
            <a:r>
              <a:rPr lang="cy-GB" sz="2000" spc="-15" dirty="0">
                <a:solidFill>
                  <a:srgbClr val="585858"/>
                </a:solidFill>
                <a:latin typeface="Trebuchet MS"/>
                <a:cs typeface="Trebuchet MS"/>
              </a:rPr>
              <a:t>, sef </a:t>
            </a:r>
            <a:r>
              <a:rPr lang="cy-GB" sz="2000" spc="-15" dirty="0">
                <a:solidFill>
                  <a:srgbClr val="FF0000"/>
                </a:solidFill>
                <a:latin typeface="Trebuchet MS"/>
                <a:cs typeface="Trebuchet MS"/>
              </a:rPr>
              <a:t>rhaglen ar-lein </a:t>
            </a:r>
            <a:r>
              <a:rPr lang="cy-GB" sz="2000" spc="-15" dirty="0">
                <a:solidFill>
                  <a:srgbClr val="585858"/>
                </a:solidFill>
                <a:latin typeface="Trebuchet MS"/>
                <a:cs typeface="Trebuchet MS"/>
              </a:rPr>
              <a:t>sy'n eich helpu i gofnodi eich ffynonellau mewn un lle ac yn eich cynorthwyo i’w cyfeirnodi nhw. Gellir mynd ato drwy wefan y llyfrgell, gan ddefnyddio eich manylion mewngofnodi yn Y Drindod Dewi Sant: </a:t>
            </a:r>
            <a:r>
              <a:rPr lang="cy-GB" sz="2000" spc="-15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https://uwtsd.ac.uk/library/student- hanfodion/</a:t>
            </a:r>
            <a:r>
              <a:rPr lang="cy-GB" sz="2000" spc="-15" dirty="0" err="1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ailweithio</a:t>
            </a:r>
            <a:r>
              <a:rPr sz="2000" u="sng" spc="-110" dirty="0">
                <a:solidFill>
                  <a:srgbClr val="F7B615"/>
                </a:solidFill>
                <a:uFill>
                  <a:solidFill>
                    <a:srgbClr val="F7B615"/>
                  </a:solidFill>
                </a:uFill>
                <a:latin typeface="Trebuchet MS"/>
                <a:cs typeface="Trebuchet MS"/>
                <a:hlinkClick r:id="rId3"/>
              </a:rPr>
              <a:t>/</a:t>
            </a:r>
            <a:r>
              <a:rPr lang="en-GB" sz="2000" u="sng" spc="-110" dirty="0">
                <a:solidFill>
                  <a:srgbClr val="F7B615"/>
                </a:solidFill>
                <a:uFill>
                  <a:solidFill>
                    <a:srgbClr val="F7B615"/>
                  </a:solidFill>
                </a:uFill>
                <a:latin typeface="Trebuchet MS"/>
                <a:cs typeface="Trebuchet MS"/>
              </a:rPr>
              <a:t> 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marR="8890" indent="-228600">
              <a:lnSpc>
                <a:spcPct val="110000"/>
              </a:lnSpc>
              <a:spcBef>
                <a:spcPts val="142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000" spc="-55" dirty="0">
                <a:solidFill>
                  <a:srgbClr val="FF0000"/>
                </a:solidFill>
                <a:latin typeface="Trebuchet MS"/>
                <a:cs typeface="Trebuchet MS"/>
              </a:rPr>
              <a:t>Er y gall meddalwedd cyfeirnodi fod yn offeryn hynod ddefnyddiol ar gyfer trefnu eich ymchwil, nid yw bob amser yn gywir 100% ac nid yw’n disodli’r angen i ddatblygu'r sgiliau hyn eich hun.</a:t>
            </a:r>
            <a:endParaRPr lang="cy-GB"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marR="5080" indent="-228600">
              <a:lnSpc>
                <a:spcPct val="110000"/>
              </a:lnSpc>
              <a:spcBef>
                <a:spcPts val="141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lang="cy-GB" sz="2000" spc="20" dirty="0">
                <a:solidFill>
                  <a:srgbClr val="585858"/>
                </a:solidFill>
                <a:latin typeface="Trebuchet MS"/>
                <a:cs typeface="Trebuchet MS"/>
              </a:rPr>
              <a:t>Cynghorir dealltwriaeth o gyfeirnodi, cyn i chi symud ymlaen i ddefnyddio un o'r platfformau hyn; mae'n hanfodol gwirio eich cyfeiriadau am gywirdeb. Fodd bynnag, os ydych chi'n teimlo eich bod chi'n barod i ddefnyddio cyfeirnodi, defnyddiwch y </a:t>
            </a:r>
            <a:r>
              <a:rPr lang="cy-GB" sz="2000" spc="20" dirty="0">
                <a:solidFill>
                  <a:srgbClr val="FF0000"/>
                </a:solidFill>
                <a:latin typeface="Trebuchet MS"/>
                <a:cs typeface="Trebuchet MS"/>
              </a:rPr>
              <a:t>tiwtorialau ar-lein sydd ar gael ar wefan </a:t>
            </a:r>
            <a:r>
              <a:rPr lang="cy-GB" sz="2000" spc="20" dirty="0" err="1">
                <a:solidFill>
                  <a:srgbClr val="FF0000"/>
                </a:solidFill>
                <a:latin typeface="Trebuchet MS"/>
                <a:cs typeface="Trebuchet MS"/>
              </a:rPr>
              <a:t>RefWorks</a:t>
            </a:r>
            <a:r>
              <a:rPr lang="cy-GB" sz="2000" spc="20" dirty="0">
                <a:solidFill>
                  <a:srgbClr val="585858"/>
                </a:solidFill>
                <a:latin typeface="Trebuchet MS"/>
                <a:cs typeface="Trebuchet MS"/>
              </a:rPr>
              <a:t>, neu cysylltwch â'ch </a:t>
            </a:r>
            <a:r>
              <a:rPr lang="cy-GB" sz="2000" spc="20" dirty="0">
                <a:solidFill>
                  <a:srgbClr val="FF0000"/>
                </a:solidFill>
                <a:latin typeface="Trebuchet MS"/>
                <a:cs typeface="Trebuchet MS"/>
              </a:rPr>
              <a:t>Llyfrgellydd Cyswllt Academaidd</a:t>
            </a:r>
            <a:r>
              <a:rPr lang="cy-GB" sz="2000" spc="20" dirty="0">
                <a:solidFill>
                  <a:srgbClr val="585858"/>
                </a:solidFill>
                <a:latin typeface="Trebuchet MS"/>
                <a:cs typeface="Trebuchet MS"/>
              </a:rPr>
              <a:t>, </a:t>
            </a:r>
            <a:r>
              <a:rPr lang="cy-GB" sz="2000" b="1" spc="20" dirty="0" err="1">
                <a:solidFill>
                  <a:srgbClr val="585858"/>
                </a:solidFill>
                <a:latin typeface="Trebuchet MS"/>
                <a:cs typeface="Trebuchet MS"/>
              </a:rPr>
              <a:t>Alison</a:t>
            </a:r>
            <a:r>
              <a:rPr lang="cy-GB" sz="2000" b="1" spc="20" dirty="0">
                <a:solidFill>
                  <a:srgbClr val="585858"/>
                </a:solidFill>
                <a:latin typeface="Trebuchet MS"/>
                <a:cs typeface="Trebuchet MS"/>
              </a:rPr>
              <a:t> Evans</a:t>
            </a:r>
            <a:r>
              <a:rPr lang="en-GB" sz="2000" spc="20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endParaRPr sz="2000" b="1" dirty="0">
              <a:solidFill>
                <a:schemeClr val="accent6">
                  <a:lumMod val="50000"/>
                </a:schemeClr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41219" y="333502"/>
            <a:ext cx="7290614" cy="566822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135" dirty="0"/>
              <a:t>REFERENCING</a:t>
            </a:r>
            <a:r>
              <a:rPr sz="3600" spc="170" dirty="0"/>
              <a:t> </a:t>
            </a:r>
            <a:r>
              <a:rPr sz="3600" spc="135" dirty="0"/>
              <a:t>SOFTWARE</a:t>
            </a:r>
            <a:r>
              <a:rPr lang="en-GB" sz="3600" spc="135" dirty="0"/>
              <a:t> -optional</a:t>
            </a:r>
            <a:endParaRPr sz="3600" spc="135" dirty="0"/>
          </a:p>
        </p:txBody>
      </p:sp>
      <p:sp>
        <p:nvSpPr>
          <p:cNvPr id="3" name="object 3"/>
          <p:cNvSpPr txBox="1"/>
          <p:nvPr/>
        </p:nvSpPr>
        <p:spPr>
          <a:xfrm>
            <a:off x="626012" y="1275359"/>
            <a:ext cx="11155679" cy="407028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29209" indent="-228600">
              <a:lnSpc>
                <a:spcPct val="110000"/>
              </a:lnSpc>
              <a:spcBef>
                <a:spcPts val="100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000" spc="-15" dirty="0">
                <a:solidFill>
                  <a:srgbClr val="585858"/>
                </a:solidFill>
                <a:latin typeface="Trebuchet MS"/>
                <a:cs typeface="Trebuchet MS"/>
              </a:rPr>
              <a:t>Once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000" spc="-1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585858"/>
                </a:solidFill>
                <a:latin typeface="Trebuchet MS"/>
                <a:cs typeface="Trebuchet MS"/>
              </a:rPr>
              <a:t>have</a:t>
            </a:r>
            <a:r>
              <a:rPr sz="2000" spc="-2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mastered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basics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1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referencing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using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this</a:t>
            </a:r>
            <a:r>
              <a:rPr sz="2000" spc="-2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handbook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,</a:t>
            </a:r>
            <a:r>
              <a:rPr sz="2000" spc="-1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000" spc="-1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can</a:t>
            </a:r>
            <a:r>
              <a:rPr sz="2000" spc="-1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consider</a:t>
            </a:r>
            <a:r>
              <a:rPr sz="2000" spc="-1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progressing</a:t>
            </a:r>
            <a:r>
              <a:rPr sz="2000" spc="-1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onto</a:t>
            </a:r>
            <a:r>
              <a:rPr sz="2000" spc="-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585858"/>
                </a:solidFill>
                <a:latin typeface="Trebuchet MS"/>
                <a:cs typeface="Trebuchet MS"/>
              </a:rPr>
              <a:t>an</a:t>
            </a:r>
            <a:r>
              <a:rPr sz="2000" spc="-1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online</a:t>
            </a:r>
            <a:r>
              <a:rPr sz="2000" spc="-2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software. </a:t>
            </a:r>
            <a:r>
              <a:rPr sz="2000" spc="-4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FF0000"/>
                </a:solidFill>
                <a:latin typeface="Trebuchet MS"/>
                <a:cs typeface="Trebuchet MS"/>
              </a:rPr>
              <a:t>The</a:t>
            </a:r>
            <a:r>
              <a:rPr sz="2000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FF0000"/>
                </a:solidFill>
                <a:latin typeface="Trebuchet MS"/>
                <a:cs typeface="Trebuchet MS"/>
              </a:rPr>
              <a:t>Library</a:t>
            </a:r>
            <a:r>
              <a:rPr sz="2000" spc="-1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FF0000"/>
                </a:solidFill>
                <a:latin typeface="Trebuchet MS"/>
                <a:cs typeface="Trebuchet MS"/>
              </a:rPr>
              <a:t>provides</a:t>
            </a:r>
            <a:r>
              <a:rPr sz="2000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FF0000"/>
                </a:solidFill>
                <a:latin typeface="Trebuchet MS"/>
                <a:cs typeface="Trebuchet MS"/>
              </a:rPr>
              <a:t>access</a:t>
            </a:r>
            <a:r>
              <a:rPr sz="2000" spc="-1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FF0000"/>
                </a:solidFill>
                <a:latin typeface="Trebuchet MS"/>
                <a:cs typeface="Trebuchet MS"/>
              </a:rPr>
              <a:t>RefWorks</a:t>
            </a:r>
            <a:r>
              <a:rPr sz="2000" spc="-45" dirty="0">
                <a:solidFill>
                  <a:prstClr val="black"/>
                </a:solidFill>
                <a:latin typeface="Trebuchet MS"/>
                <a:cs typeface="Trebuchet MS"/>
              </a:rPr>
              <a:t>,</a:t>
            </a:r>
            <a:r>
              <a:rPr sz="2000" spc="-180" dirty="0">
                <a:solidFill>
                  <a:prstClr val="black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which</a:t>
            </a:r>
            <a:r>
              <a:rPr sz="20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is</a:t>
            </a:r>
            <a:r>
              <a:rPr sz="20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585858"/>
                </a:solidFill>
                <a:latin typeface="Trebuchet MS"/>
                <a:cs typeface="Trebuchet MS"/>
              </a:rPr>
              <a:t>an</a:t>
            </a:r>
            <a:r>
              <a:rPr sz="2000" spc="-1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FF0000"/>
                </a:solidFill>
                <a:latin typeface="Trebuchet MS"/>
                <a:cs typeface="Trebuchet MS"/>
              </a:rPr>
              <a:t>online</a:t>
            </a:r>
            <a:r>
              <a:rPr sz="2000" spc="-2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FF0000"/>
                </a:solidFill>
                <a:latin typeface="Trebuchet MS"/>
                <a:cs typeface="Trebuchet MS"/>
              </a:rPr>
              <a:t>programme</a:t>
            </a:r>
            <a:r>
              <a:rPr sz="2000" spc="1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that</a:t>
            </a:r>
            <a:r>
              <a:rPr sz="2000" spc="-1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helps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000" spc="-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to 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record</a:t>
            </a:r>
            <a:r>
              <a:rPr sz="2000" spc="-1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your</a:t>
            </a:r>
            <a:r>
              <a:rPr sz="2000" spc="-1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585858"/>
                </a:solidFill>
                <a:latin typeface="Trebuchet MS"/>
                <a:cs typeface="Trebuchet MS"/>
              </a:rPr>
              <a:t>sources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in</a:t>
            </a:r>
            <a:r>
              <a:rPr sz="2000" spc="-2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one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585858"/>
                </a:solidFill>
                <a:latin typeface="Trebuchet MS"/>
                <a:cs typeface="Trebuchet MS"/>
              </a:rPr>
              <a:t>place</a:t>
            </a:r>
            <a:r>
              <a:rPr sz="2000" spc="-2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and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585858"/>
                </a:solidFill>
                <a:latin typeface="Trebuchet MS"/>
                <a:cs typeface="Trebuchet MS"/>
              </a:rPr>
              <a:t>supports</a:t>
            </a:r>
            <a:r>
              <a:rPr sz="20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000" spc="-1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in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referencing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25" dirty="0">
                <a:solidFill>
                  <a:srgbClr val="585858"/>
                </a:solidFill>
                <a:latin typeface="Trebuchet MS"/>
                <a:cs typeface="Trebuchet MS"/>
              </a:rPr>
              <a:t>them.</a:t>
            </a:r>
            <a:r>
              <a:rPr sz="2000" spc="-20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It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can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be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accessed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via</a:t>
            </a:r>
            <a:r>
              <a:rPr sz="2000" spc="-30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the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library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website,</a:t>
            </a:r>
            <a:r>
              <a:rPr sz="2000" spc="-195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using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your</a:t>
            </a:r>
            <a:r>
              <a:rPr sz="2000" spc="-10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spc="120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UWTSD</a:t>
            </a:r>
            <a:r>
              <a:rPr sz="2000" spc="-10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  <a:hlinkClick r:id="rId3"/>
              </a:rPr>
              <a:t>login:</a:t>
            </a:r>
            <a:r>
              <a:rPr sz="2000" spc="-160" dirty="0">
                <a:solidFill>
                  <a:srgbClr val="F7B615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u="sng" spc="-130" dirty="0">
                <a:solidFill>
                  <a:srgbClr val="F7B615"/>
                </a:solidFill>
                <a:uFill>
                  <a:solidFill>
                    <a:srgbClr val="F7B615"/>
                  </a:solidFill>
                </a:uFill>
                <a:latin typeface="Trebuchet MS"/>
                <a:cs typeface="Trebuchet MS"/>
                <a:hlinkClick r:id="rId3"/>
              </a:rPr>
              <a:t>https://uwtsd.ac.uk/library/student- </a:t>
            </a:r>
            <a:r>
              <a:rPr sz="2000" spc="-125" dirty="0">
                <a:solidFill>
                  <a:srgbClr val="F7B615"/>
                </a:solidFill>
                <a:latin typeface="Trebuchet MS"/>
                <a:cs typeface="Trebuchet MS"/>
                <a:hlinkClick r:id="rId3"/>
              </a:rPr>
              <a:t> </a:t>
            </a:r>
            <a:r>
              <a:rPr sz="2000" u="sng" spc="-110" dirty="0">
                <a:solidFill>
                  <a:srgbClr val="F7B615"/>
                </a:solidFill>
                <a:uFill>
                  <a:solidFill>
                    <a:srgbClr val="F7B615"/>
                  </a:solidFill>
                </a:uFill>
                <a:latin typeface="Trebuchet MS"/>
                <a:cs typeface="Trebuchet MS"/>
                <a:hlinkClick r:id="rId3"/>
              </a:rPr>
              <a:t>essentials/</a:t>
            </a:r>
            <a:r>
              <a:rPr sz="2000" u="sng" spc="-110" dirty="0" err="1">
                <a:solidFill>
                  <a:srgbClr val="F7B615"/>
                </a:solidFill>
                <a:uFill>
                  <a:solidFill>
                    <a:srgbClr val="F7B615"/>
                  </a:solidFill>
                </a:uFill>
                <a:latin typeface="Trebuchet MS"/>
                <a:cs typeface="Trebuchet MS"/>
                <a:hlinkClick r:id="rId3"/>
              </a:rPr>
              <a:t>refworks</a:t>
            </a:r>
            <a:r>
              <a:rPr sz="2000" u="sng" spc="-110" dirty="0">
                <a:solidFill>
                  <a:srgbClr val="F7B615"/>
                </a:solidFill>
                <a:uFill>
                  <a:solidFill>
                    <a:srgbClr val="F7B615"/>
                  </a:solidFill>
                </a:uFill>
                <a:latin typeface="Trebuchet MS"/>
                <a:cs typeface="Trebuchet MS"/>
                <a:hlinkClick r:id="rId3"/>
              </a:rPr>
              <a:t>/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marR="8890" indent="-228600">
              <a:lnSpc>
                <a:spcPct val="110000"/>
              </a:lnSpc>
              <a:spcBef>
                <a:spcPts val="142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000" spc="-55" dirty="0">
                <a:solidFill>
                  <a:srgbClr val="FF0000"/>
                </a:solidFill>
                <a:latin typeface="Trebuchet MS"/>
                <a:cs typeface="Trebuchet MS"/>
              </a:rPr>
              <a:t>Although </a:t>
            </a:r>
            <a:r>
              <a:rPr sz="2000" spc="-5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FF0000"/>
                </a:solidFill>
                <a:latin typeface="Trebuchet MS"/>
                <a:cs typeface="Trebuchet MS"/>
              </a:rPr>
              <a:t>referencing</a:t>
            </a:r>
            <a:r>
              <a:rPr sz="2000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FF0000"/>
                </a:solidFill>
                <a:latin typeface="Trebuchet MS"/>
                <a:cs typeface="Trebuchet MS"/>
              </a:rPr>
              <a:t>software</a:t>
            </a:r>
            <a:r>
              <a:rPr sz="2000" spc="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FF0000"/>
                </a:solidFill>
                <a:latin typeface="Trebuchet MS"/>
                <a:cs typeface="Trebuchet MS"/>
              </a:rPr>
              <a:t>can</a:t>
            </a:r>
            <a:r>
              <a:rPr sz="2000" spc="-1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FF0000"/>
                </a:solidFill>
                <a:latin typeface="Trebuchet MS"/>
                <a:cs typeface="Trebuchet MS"/>
              </a:rPr>
              <a:t>be</a:t>
            </a:r>
            <a:r>
              <a:rPr sz="2000" spc="5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FF0000"/>
                </a:solidFill>
                <a:latin typeface="Trebuchet MS"/>
                <a:cs typeface="Trebuchet MS"/>
              </a:rPr>
              <a:t>hugely</a:t>
            </a:r>
            <a:r>
              <a:rPr sz="2000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FF0000"/>
                </a:solidFill>
                <a:latin typeface="Trebuchet MS"/>
                <a:cs typeface="Trebuchet MS"/>
              </a:rPr>
              <a:t>useful</a:t>
            </a:r>
            <a:r>
              <a:rPr sz="2000" spc="-3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FF0000"/>
                </a:solidFill>
                <a:latin typeface="Trebuchet MS"/>
                <a:cs typeface="Trebuchet MS"/>
              </a:rPr>
              <a:t>tool</a:t>
            </a:r>
            <a:r>
              <a:rPr sz="200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FF0000"/>
                </a:solidFill>
                <a:latin typeface="Trebuchet MS"/>
                <a:cs typeface="Trebuchet MS"/>
              </a:rPr>
              <a:t>for</a:t>
            </a:r>
            <a:r>
              <a:rPr sz="2000" spc="-1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FF0000"/>
                </a:solidFill>
                <a:latin typeface="Trebuchet MS"/>
                <a:cs typeface="Trebuchet MS"/>
              </a:rPr>
              <a:t>organising</a:t>
            </a:r>
            <a:r>
              <a:rPr sz="2000" spc="-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FF0000"/>
                </a:solidFill>
                <a:latin typeface="Trebuchet MS"/>
                <a:cs typeface="Trebuchet MS"/>
              </a:rPr>
              <a:t>your</a:t>
            </a:r>
            <a:r>
              <a:rPr sz="2000" spc="-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FF0000"/>
                </a:solidFill>
                <a:latin typeface="Trebuchet MS"/>
                <a:cs typeface="Trebuchet MS"/>
              </a:rPr>
              <a:t>research,</a:t>
            </a:r>
            <a:r>
              <a:rPr sz="2000" spc="-19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FF0000"/>
                </a:solidFill>
                <a:latin typeface="Trebuchet MS"/>
                <a:cs typeface="Trebuchet MS"/>
              </a:rPr>
              <a:t>it</a:t>
            </a:r>
            <a:r>
              <a:rPr sz="2000" spc="-3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FF0000"/>
                </a:solidFill>
                <a:latin typeface="Trebuchet MS"/>
                <a:cs typeface="Trebuchet MS"/>
              </a:rPr>
              <a:t>is</a:t>
            </a:r>
            <a:r>
              <a:rPr sz="2000" spc="-2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FF0000"/>
                </a:solidFill>
                <a:latin typeface="Trebuchet MS"/>
                <a:cs typeface="Trebuchet MS"/>
              </a:rPr>
              <a:t>not</a:t>
            </a:r>
            <a:r>
              <a:rPr sz="2000" spc="-1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FF0000"/>
                </a:solidFill>
                <a:latin typeface="Trebuchet MS"/>
                <a:cs typeface="Trebuchet MS"/>
              </a:rPr>
              <a:t>always </a:t>
            </a:r>
            <a:r>
              <a:rPr sz="2000" spc="-11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5" dirty="0">
                <a:solidFill>
                  <a:srgbClr val="FF0000"/>
                </a:solidFill>
                <a:latin typeface="Trebuchet MS"/>
                <a:cs typeface="Trebuchet MS"/>
              </a:rPr>
              <a:t>100%</a:t>
            </a:r>
            <a:r>
              <a:rPr sz="2000" spc="-4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FF0000"/>
                </a:solidFill>
                <a:latin typeface="Trebuchet MS"/>
                <a:cs typeface="Trebuchet MS"/>
              </a:rPr>
              <a:t>accurate</a:t>
            </a:r>
            <a:r>
              <a:rPr sz="2000" spc="-1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FF0000"/>
                </a:solidFill>
                <a:latin typeface="Trebuchet MS"/>
                <a:cs typeface="Trebuchet MS"/>
              </a:rPr>
              <a:t>and</a:t>
            </a:r>
            <a:r>
              <a:rPr sz="2000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FF0000"/>
                </a:solidFill>
                <a:latin typeface="Trebuchet MS"/>
                <a:cs typeface="Trebuchet MS"/>
              </a:rPr>
              <a:t>is</a:t>
            </a:r>
            <a:r>
              <a:rPr sz="2000" spc="-3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FF0000"/>
                </a:solidFill>
                <a:latin typeface="Trebuchet MS"/>
                <a:cs typeface="Trebuchet MS"/>
              </a:rPr>
              <a:t>not</a:t>
            </a:r>
            <a:r>
              <a:rPr sz="2000" spc="-1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60" dirty="0">
                <a:solidFill>
                  <a:srgbClr val="FF0000"/>
                </a:solidFill>
                <a:latin typeface="Trebuchet MS"/>
                <a:cs typeface="Trebuchet MS"/>
              </a:rPr>
              <a:t>a</a:t>
            </a:r>
            <a:r>
              <a:rPr sz="2000" spc="-2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FF0000"/>
                </a:solidFill>
                <a:latin typeface="Trebuchet MS"/>
                <a:cs typeface="Trebuchet MS"/>
              </a:rPr>
              <a:t>substitute</a:t>
            </a:r>
            <a:r>
              <a:rPr sz="2000" spc="-3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FF0000"/>
                </a:solidFill>
                <a:latin typeface="Trebuchet MS"/>
                <a:cs typeface="Trebuchet MS"/>
              </a:rPr>
              <a:t>for</a:t>
            </a:r>
            <a:r>
              <a:rPr sz="2000" spc="-1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FF0000"/>
                </a:solidFill>
                <a:latin typeface="Trebuchet MS"/>
                <a:cs typeface="Trebuchet MS"/>
              </a:rPr>
              <a:t>developing</a:t>
            </a:r>
            <a:r>
              <a:rPr sz="2000" spc="-2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FF0000"/>
                </a:solidFill>
                <a:latin typeface="Trebuchet MS"/>
                <a:cs typeface="Trebuchet MS"/>
              </a:rPr>
              <a:t>these</a:t>
            </a:r>
            <a:r>
              <a:rPr sz="2000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FF0000"/>
                </a:solidFill>
                <a:latin typeface="Trebuchet MS"/>
                <a:cs typeface="Trebuchet MS"/>
              </a:rPr>
              <a:t>skills</a:t>
            </a:r>
            <a:r>
              <a:rPr sz="2000" spc="-4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FF0000"/>
                </a:solidFill>
                <a:latin typeface="Trebuchet MS"/>
                <a:cs typeface="Trebuchet MS"/>
              </a:rPr>
              <a:t>yourself.</a:t>
            </a:r>
            <a:endParaRPr sz="2000" dirty="0">
              <a:solidFill>
                <a:prstClr val="black"/>
              </a:solidFill>
              <a:latin typeface="Trebuchet MS"/>
              <a:cs typeface="Trebuchet MS"/>
            </a:endParaRPr>
          </a:p>
          <a:p>
            <a:pPr marL="241300" marR="5080" indent="-228600">
              <a:lnSpc>
                <a:spcPct val="110000"/>
              </a:lnSpc>
              <a:spcBef>
                <a:spcPts val="1415"/>
              </a:spcBef>
              <a:buClr>
                <a:srgbClr val="775F54"/>
              </a:buClr>
              <a:buFont typeface="Arial MT"/>
              <a:buChar char="•"/>
              <a:tabLst>
                <a:tab pos="240665" algn="l"/>
                <a:tab pos="241300" algn="l"/>
              </a:tabLst>
              <a:defRPr/>
            </a:pPr>
            <a:r>
              <a:rPr sz="2000" spc="20" dirty="0">
                <a:solidFill>
                  <a:srgbClr val="585858"/>
                </a:solidFill>
                <a:latin typeface="Trebuchet MS"/>
                <a:cs typeface="Trebuchet MS"/>
              </a:rPr>
              <a:t>An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understanding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referencing,</a:t>
            </a:r>
            <a:r>
              <a:rPr sz="2000" spc="-19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before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000" spc="-1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585858"/>
                </a:solidFill>
                <a:latin typeface="Trebuchet MS"/>
                <a:cs typeface="Trebuchet MS"/>
              </a:rPr>
              <a:t>move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585858"/>
                </a:solidFill>
                <a:latin typeface="Trebuchet MS"/>
                <a:cs typeface="Trebuchet MS"/>
              </a:rPr>
              <a:t>onto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using</a:t>
            </a:r>
            <a:r>
              <a:rPr sz="20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585858"/>
                </a:solidFill>
                <a:latin typeface="Trebuchet MS"/>
                <a:cs typeface="Trebuchet MS"/>
              </a:rPr>
              <a:t>one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2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these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585858"/>
                </a:solidFill>
                <a:latin typeface="Trebuchet MS"/>
                <a:cs typeface="Trebuchet MS"/>
              </a:rPr>
              <a:t>platforms,</a:t>
            </a:r>
            <a:r>
              <a:rPr sz="2000" spc="-1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is </a:t>
            </a:r>
            <a:r>
              <a:rPr sz="2000" spc="-7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585858"/>
                </a:solidFill>
                <a:latin typeface="Trebuchet MS"/>
                <a:cs typeface="Trebuchet MS"/>
              </a:rPr>
              <a:t>advisable;</a:t>
            </a:r>
            <a:r>
              <a:rPr sz="2000" spc="-1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it</a:t>
            </a:r>
            <a:r>
              <a:rPr sz="2000" spc="-2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is</a:t>
            </a:r>
            <a:r>
              <a:rPr sz="2000" spc="-2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essential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000" spc="-1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585858"/>
                </a:solidFill>
                <a:latin typeface="Trebuchet MS"/>
                <a:cs typeface="Trebuchet MS"/>
              </a:rPr>
              <a:t>check</a:t>
            </a:r>
            <a:r>
              <a:rPr sz="20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your</a:t>
            </a:r>
            <a:r>
              <a:rPr sz="2000" spc="-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references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for</a:t>
            </a:r>
            <a:r>
              <a:rPr sz="2000" spc="-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585858"/>
                </a:solidFill>
                <a:latin typeface="Trebuchet MS"/>
                <a:cs typeface="Trebuchet MS"/>
              </a:rPr>
              <a:t>accuracy,</a:t>
            </a:r>
            <a:r>
              <a:rPr lang="en-GB" sz="2000" spc="-165" dirty="0">
                <a:solidFill>
                  <a:srgbClr val="585858"/>
                </a:solidFill>
                <a:latin typeface="Trebuchet MS"/>
                <a:cs typeface="Trebuchet MS"/>
              </a:rPr>
              <a:t>.</a:t>
            </a:r>
            <a:r>
              <a:rPr sz="2000" spc="-14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However,</a:t>
            </a:r>
            <a:r>
              <a:rPr sz="2000" spc="-18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55" dirty="0">
                <a:solidFill>
                  <a:srgbClr val="585858"/>
                </a:solidFill>
                <a:latin typeface="Trebuchet MS"/>
                <a:cs typeface="Trebuchet MS"/>
              </a:rPr>
              <a:t>if</a:t>
            </a:r>
            <a:r>
              <a:rPr sz="2000" spc="-1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000" spc="1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40" dirty="0">
                <a:solidFill>
                  <a:srgbClr val="585858"/>
                </a:solidFill>
                <a:latin typeface="Trebuchet MS"/>
                <a:cs typeface="Trebuchet MS"/>
              </a:rPr>
              <a:t>feel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585858"/>
                </a:solidFill>
                <a:latin typeface="Trebuchet MS"/>
                <a:cs typeface="Trebuchet MS"/>
              </a:rPr>
              <a:t>you</a:t>
            </a:r>
            <a:r>
              <a:rPr sz="2000" spc="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are</a:t>
            </a:r>
            <a:r>
              <a:rPr sz="200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585858"/>
                </a:solidFill>
                <a:latin typeface="Trebuchet MS"/>
                <a:cs typeface="Trebuchet MS"/>
              </a:rPr>
              <a:t>ready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to</a:t>
            </a:r>
            <a:r>
              <a:rPr sz="2000" spc="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use</a:t>
            </a:r>
            <a:r>
              <a:rPr sz="2000" spc="-2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referencing</a:t>
            </a:r>
            <a:r>
              <a:rPr sz="2000" spc="-155" dirty="0">
                <a:solidFill>
                  <a:srgbClr val="585858"/>
                </a:solidFill>
                <a:latin typeface="Trebuchet MS"/>
                <a:cs typeface="Trebuchet MS"/>
              </a:rPr>
              <a:t>,</a:t>
            </a:r>
            <a:r>
              <a:rPr sz="2000" spc="-18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585858"/>
                </a:solidFill>
                <a:latin typeface="Trebuchet MS"/>
                <a:cs typeface="Trebuchet MS"/>
              </a:rPr>
              <a:t>please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make</a:t>
            </a:r>
            <a:r>
              <a:rPr sz="2000" spc="-3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585858"/>
                </a:solidFill>
                <a:latin typeface="Trebuchet MS"/>
                <a:cs typeface="Trebuchet MS"/>
              </a:rPr>
              <a:t>use</a:t>
            </a:r>
            <a:r>
              <a:rPr sz="2000" spc="-3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of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585858"/>
                </a:solidFill>
                <a:latin typeface="Trebuchet MS"/>
                <a:cs typeface="Trebuchet MS"/>
              </a:rPr>
              <a:t>the</a:t>
            </a:r>
            <a:r>
              <a:rPr sz="2000" spc="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FF0000"/>
                </a:solidFill>
                <a:latin typeface="Trebuchet MS"/>
                <a:cs typeface="Trebuchet MS"/>
              </a:rPr>
              <a:t>online</a:t>
            </a:r>
            <a:r>
              <a:rPr sz="2000" spc="-2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FF0000"/>
                </a:solidFill>
                <a:latin typeface="Trebuchet MS"/>
                <a:cs typeface="Trebuchet MS"/>
              </a:rPr>
              <a:t>tutorials</a:t>
            </a:r>
            <a:r>
              <a:rPr sz="2000" spc="-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FF0000"/>
                </a:solidFill>
                <a:latin typeface="Trebuchet MS"/>
                <a:cs typeface="Trebuchet MS"/>
              </a:rPr>
              <a:t>available</a:t>
            </a:r>
            <a:r>
              <a:rPr sz="2000" spc="-1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FF0000"/>
                </a:solidFill>
                <a:latin typeface="Trebuchet MS"/>
                <a:cs typeface="Trebuchet MS"/>
              </a:rPr>
              <a:t>on</a:t>
            </a:r>
            <a:r>
              <a:rPr sz="2000" spc="-2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FF0000"/>
                </a:solidFill>
                <a:latin typeface="Trebuchet MS"/>
                <a:cs typeface="Trebuchet MS"/>
              </a:rPr>
              <a:t>the</a:t>
            </a:r>
            <a:r>
              <a:rPr sz="2000" spc="-20" dirty="0">
                <a:solidFill>
                  <a:srgbClr val="FF0000"/>
                </a:solidFill>
                <a:latin typeface="Trebuchet MS"/>
                <a:cs typeface="Trebuchet MS"/>
              </a:rPr>
              <a:t> RefWorks </a:t>
            </a:r>
            <a:r>
              <a:rPr sz="2000" spc="-46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585858"/>
                </a:solidFill>
                <a:latin typeface="Trebuchet MS"/>
                <a:cs typeface="Trebuchet MS"/>
              </a:rPr>
              <a:t>site,</a:t>
            </a:r>
            <a:r>
              <a:rPr sz="2000" spc="-19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10" dirty="0">
                <a:solidFill>
                  <a:srgbClr val="585858"/>
                </a:solidFill>
                <a:latin typeface="Trebuchet MS"/>
                <a:cs typeface="Trebuchet MS"/>
              </a:rPr>
              <a:t>or</a:t>
            </a:r>
            <a:r>
              <a:rPr sz="2000" spc="-20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585858"/>
                </a:solidFill>
                <a:latin typeface="Trebuchet MS"/>
                <a:cs typeface="Trebuchet MS"/>
              </a:rPr>
              <a:t>contact</a:t>
            </a:r>
            <a:r>
              <a:rPr sz="2000" spc="-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585858"/>
                </a:solidFill>
                <a:latin typeface="Trebuchet MS"/>
                <a:cs typeface="Trebuchet MS"/>
              </a:rPr>
              <a:t>your</a:t>
            </a:r>
            <a:r>
              <a:rPr sz="2000" spc="-165" dirty="0">
                <a:solidFill>
                  <a:srgbClr val="585858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FF0000"/>
                </a:solidFill>
                <a:latin typeface="Trebuchet MS"/>
                <a:cs typeface="Trebuchet MS"/>
              </a:rPr>
              <a:t>Academic</a:t>
            </a:r>
            <a:r>
              <a:rPr sz="2000" spc="-3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FF0000"/>
                </a:solidFill>
                <a:latin typeface="Trebuchet MS"/>
                <a:cs typeface="Trebuchet MS"/>
              </a:rPr>
              <a:t>Liaison</a:t>
            </a:r>
            <a:r>
              <a:rPr sz="2000" spc="-10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FF0000"/>
                </a:solidFill>
                <a:latin typeface="Trebuchet MS"/>
                <a:cs typeface="Trebuchet MS"/>
              </a:rPr>
              <a:t>Librarian</a:t>
            </a:r>
            <a:r>
              <a:rPr lang="en-GB" sz="2000" spc="-85" dirty="0">
                <a:solidFill>
                  <a:srgbClr val="FF0000"/>
                </a:solidFill>
                <a:latin typeface="Trebuchet MS"/>
                <a:cs typeface="Trebuchet MS"/>
              </a:rPr>
              <a:t>, </a:t>
            </a:r>
            <a:r>
              <a:rPr lang="en-GB" sz="2000" b="1" spc="-85" dirty="0">
                <a:solidFill>
                  <a:schemeClr val="accent6">
                    <a:lumMod val="50000"/>
                  </a:schemeClr>
                </a:solidFill>
                <a:latin typeface="Trebuchet MS"/>
                <a:cs typeface="Trebuchet MS"/>
              </a:rPr>
              <a:t>Alison Evans</a:t>
            </a:r>
            <a:r>
              <a:rPr lang="en-GB" sz="2000" b="1" spc="-110" dirty="0">
                <a:solidFill>
                  <a:schemeClr val="accent6">
                    <a:lumMod val="50000"/>
                  </a:schemeClr>
                </a:solidFill>
                <a:latin typeface="Trebuchet MS"/>
                <a:cs typeface="Trebuchet MS"/>
              </a:rPr>
              <a:t>.</a:t>
            </a:r>
            <a:endParaRPr sz="2000" b="1" dirty="0">
              <a:solidFill>
                <a:schemeClr val="accent6">
                  <a:lumMod val="50000"/>
                </a:schemeClr>
              </a:solidFill>
              <a:latin typeface="Trebuchet MS"/>
              <a:cs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8704027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36104"/>
            <a:ext cx="11243094" cy="1256113"/>
          </a:xfrm>
          <a:prstGeom prst="rect">
            <a:avLst/>
          </a:prstGeom>
        </p:spPr>
        <p:txBody>
          <a:bodyPr vert="horz" wrap="square" lIns="0" tIns="12065" rIns="0" bIns="0" rtlCol="0" anchor="ctr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z="4000" spc="105" dirty="0"/>
              <a:t>LLAWLYFRAU CYFEIRNODI’R DRINDOD DEWI SANT
</a:t>
            </a:r>
            <a:r>
              <a:rPr sz="4000" spc="105" dirty="0"/>
              <a:t>UWTSD</a:t>
            </a:r>
            <a:r>
              <a:rPr sz="4000" spc="300" dirty="0"/>
              <a:t> </a:t>
            </a:r>
            <a:r>
              <a:rPr sz="4000" spc="120" dirty="0"/>
              <a:t>REFERENCING</a:t>
            </a:r>
            <a:r>
              <a:rPr sz="4000" spc="300" dirty="0"/>
              <a:t> </a:t>
            </a:r>
            <a:r>
              <a:rPr sz="4000" spc="114" dirty="0"/>
              <a:t>HANDBOOKS</a:t>
            </a:r>
            <a:endParaRPr sz="4000" dirty="0"/>
          </a:p>
        </p:txBody>
      </p:sp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782824" y="1126236"/>
            <a:ext cx="6984492" cy="5323332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0332" y="321964"/>
            <a:ext cx="11317857" cy="2951001"/>
          </a:xfrm>
          <a:prstGeom prst="rect">
            <a:avLst/>
          </a:prstGeom>
        </p:spPr>
        <p:txBody>
          <a:bodyPr vert="horz" wrap="square" lIns="0" tIns="12700" rIns="0" bIns="0" rtlCol="0" anchor="ctr">
            <a:spAutoFit/>
          </a:bodyPr>
          <a:lstStyle/>
          <a:p>
            <a:pPr marL="12700">
              <a:lnSpc>
                <a:spcPts val="5815"/>
              </a:lnSpc>
              <a:spcBef>
                <a:spcPts val="100"/>
              </a:spcBef>
            </a:pPr>
            <a:r>
              <a:rPr lang="en-GB" spc="95" dirty="0"/>
              <a:t>NAWR DEWCH I NI YMARFER EICH</a:t>
            </a:r>
            <a:br>
              <a:rPr lang="en-GB" spc="95" dirty="0"/>
            </a:br>
            <a:r>
              <a:rPr lang="en-GB" spc="95" dirty="0"/>
              <a:t>MEDRAU</a:t>
            </a:r>
            <a:r>
              <a:rPr lang="en-GB" spc="120" dirty="0"/>
              <a:t>! </a:t>
            </a:r>
            <a:br>
              <a:rPr lang="en-GB" spc="120" dirty="0"/>
            </a:br>
            <a:r>
              <a:rPr spc="95" dirty="0"/>
              <a:t>NOW</a:t>
            </a:r>
            <a:r>
              <a:rPr spc="260" dirty="0"/>
              <a:t> </a:t>
            </a:r>
            <a:r>
              <a:rPr spc="105" dirty="0"/>
              <a:t>LET’S</a:t>
            </a:r>
            <a:r>
              <a:rPr spc="265" dirty="0"/>
              <a:t> </a:t>
            </a:r>
            <a:r>
              <a:rPr spc="125" dirty="0"/>
              <a:t>PRACTISE</a:t>
            </a:r>
            <a:r>
              <a:rPr spc="260" dirty="0"/>
              <a:t> </a:t>
            </a:r>
            <a:r>
              <a:rPr spc="105" dirty="0"/>
              <a:t>YOUR</a:t>
            </a:r>
          </a:p>
          <a:p>
            <a:pPr marL="12700">
              <a:lnSpc>
                <a:spcPts val="5815"/>
              </a:lnSpc>
            </a:pPr>
            <a:r>
              <a:rPr spc="120" dirty="0"/>
              <a:t>SKILLS!</a:t>
            </a:r>
          </a:p>
        </p:txBody>
      </p:sp>
      <p:grpSp>
        <p:nvGrpSpPr>
          <p:cNvPr id="4" name="object 4" descr="A cartoon person holding up and A* paper"/>
          <p:cNvGrpSpPr/>
          <p:nvPr/>
        </p:nvGrpSpPr>
        <p:grpSpPr>
          <a:xfrm>
            <a:off x="4511040" y="3435011"/>
            <a:ext cx="3307079" cy="3134995"/>
            <a:chOff x="2987039" y="3435010"/>
            <a:chExt cx="3307079" cy="3134995"/>
          </a:xfrm>
        </p:grpSpPr>
        <p:sp>
          <p:nvSpPr>
            <p:cNvPr id="5" name="object 5"/>
            <p:cNvSpPr/>
            <p:nvPr/>
          </p:nvSpPr>
          <p:spPr>
            <a:xfrm>
              <a:off x="2987039" y="3516042"/>
              <a:ext cx="3255010" cy="3054350"/>
            </a:xfrm>
            <a:custGeom>
              <a:avLst/>
              <a:gdLst/>
              <a:ahLst/>
              <a:cxnLst/>
              <a:rect l="l" t="t" r="r" b="b"/>
              <a:pathLst>
                <a:path w="3255010" h="3054350">
                  <a:moveTo>
                    <a:pt x="1477230" y="0"/>
                  </a:moveTo>
                  <a:lnTo>
                    <a:pt x="0" y="2016750"/>
                  </a:lnTo>
                  <a:lnTo>
                    <a:pt x="0" y="2019495"/>
                  </a:lnTo>
                  <a:lnTo>
                    <a:pt x="1337002" y="3053921"/>
                  </a:lnTo>
                  <a:lnTo>
                    <a:pt x="1346763" y="3053921"/>
                  </a:lnTo>
                  <a:lnTo>
                    <a:pt x="3254505" y="1900481"/>
                  </a:lnTo>
                  <a:lnTo>
                    <a:pt x="1477230" y="0"/>
                  </a:lnTo>
                  <a:close/>
                </a:path>
              </a:pathLst>
            </a:custGeom>
            <a:solidFill>
              <a:srgbClr val="BEDDFF"/>
            </a:solidFill>
          </p:spPr>
          <p:txBody>
            <a:bodyPr wrap="square" lIns="0" tIns="0" rIns="0" bIns="0" rtlCol="0"/>
            <a:lstStyle/>
            <a:p>
              <a:pPr>
                <a:defRPr/>
              </a:pPr>
              <a:endParaRPr>
                <a:solidFill>
                  <a:prstClr val="black"/>
                </a:solidFill>
                <a:latin typeface="Calibri"/>
              </a:endParaRPr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252598" y="3435010"/>
              <a:ext cx="3041026" cy="3060699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Longman, D. ac Atkinson, R. (1999) </a:t>
            </a:r>
            <a:r>
              <a:rPr lang="en-GB" altLang="cy-GB" sz="2400" i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College learning and study skills. </a:t>
            </a:r>
            <a:r>
              <a:rPr lang="en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Wadsworth: Thomson Learning.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US" altLang="cy-GB" sz="2400" ker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Pynn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G. (2014) ‘Critical Thinking – Fundamentals: Introduction to Critical Thinking, 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  <a:hlinkClick r:id="rId3"/>
              </a:rPr>
              <a:t>https://www.youtube.com/watch?v=Cum3k-Wglfw</a:t>
            </a:r>
            <a:r>
              <a:rPr lang="en-US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  [Accessed: August 13 2018].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endParaRPr lang="en-US" altLang="cy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endParaRPr lang="cy-GB" altLang="cy-GB" sz="24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68839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1938</TotalTime>
  <Words>2563</Words>
  <Application>Microsoft Office PowerPoint</Application>
  <PresentationFormat>Widescreen</PresentationFormat>
  <Paragraphs>319</Paragraphs>
  <Slides>35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5" baseType="lpstr">
      <vt:lpstr>Arial</vt:lpstr>
      <vt:lpstr>Arial MT</vt:lpstr>
      <vt:lpstr>Calibri</vt:lpstr>
      <vt:lpstr>Calibri Light</vt:lpstr>
      <vt:lpstr>Cambria</vt:lpstr>
      <vt:lpstr>Lucida Sans</vt:lpstr>
      <vt:lpstr>Times New Roman</vt:lpstr>
      <vt:lpstr>Trebuchet MS</vt:lpstr>
      <vt:lpstr>Wingdings</vt:lpstr>
      <vt:lpstr>Office Theme</vt:lpstr>
      <vt:lpstr> Dysgu Gydol Oes yn yr Oes Ddigidol   Lifelong Learning in the Digital Era</vt:lpstr>
      <vt:lpstr>Yn y ddarlith hon,          In this lecture, we will: byddwn yn:</vt:lpstr>
      <vt:lpstr> Information                   Gwybodaeth </vt:lpstr>
      <vt:lpstr> Pam cymryd nodiadau?  Why take notes?</vt:lpstr>
      <vt:lpstr>Sgiliau Gwybodaeth       InfoSkills</vt:lpstr>
      <vt:lpstr>Sut i gymryd nodiadau How to take notes</vt:lpstr>
      <vt:lpstr>Sut i gymryd nodiadau (2) How to take notes (2)</vt:lpstr>
      <vt:lpstr>Gwahanol fathau o nodiadau                 Different types of notes</vt:lpstr>
      <vt:lpstr>Strategaethau Strategies</vt:lpstr>
      <vt:lpstr>Dylid osgoi.... You should avoid...</vt:lpstr>
      <vt:lpstr>Mewn darlithoedd.... In lectures....</vt:lpstr>
      <vt:lpstr>Ar ôl y ddarlith.... After the lecture....</vt:lpstr>
      <vt:lpstr>CYFEIRNODI
</vt:lpstr>
      <vt:lpstr>REFERENCING</vt:lpstr>
      <vt:lpstr>THE HARVARD REFERENCING  SYSTEM</vt:lpstr>
      <vt:lpstr>SYSTEM GYFEIRIO HARVARD
</vt:lpstr>
      <vt:lpstr>EGLURHAD
</vt:lpstr>
      <vt:lpstr>CLARIFICATION</vt:lpstr>
      <vt:lpstr>DYFYNNU AR DDULL CYFEIRNODI HARVARD 
</vt:lpstr>
      <vt:lpstr>CITING ACCORDING TO  HARVARD REFERENCING STYLE</vt:lpstr>
      <vt:lpstr>LLYFR AG UN AWDUR 
</vt:lpstr>
      <vt:lpstr>A SINGLE  AUTHORED BOOK </vt:lpstr>
      <vt:lpstr>LLYFR Â MWY NAG UN AWDUR</vt:lpstr>
      <vt:lpstr>A BOOK WITH  MORE THAN ONE AUTHOR</vt:lpstr>
      <vt:lpstr>ERTHYGL ELECTRONIG</vt:lpstr>
      <vt:lpstr>AN ELECTRONIC ARTICLE</vt:lpstr>
      <vt:lpstr>FFYNONELLAU RHYNGRWYD
</vt:lpstr>
      <vt:lpstr>INTERNET  SOURCES</vt:lpstr>
      <vt:lpstr>CYNGOR AC AWGRYMIADAU</vt:lpstr>
      <vt:lpstr>TIPS AND HINTS</vt:lpstr>
      <vt:lpstr>MEDDALWEDD GYFEIRNODI - dewisol</vt:lpstr>
      <vt:lpstr>REFERENCING SOFTWARE -optional</vt:lpstr>
      <vt:lpstr>LLAWLYFRAU CYFEIRNODI’R DRINDOD DEWI SANT
UWTSD REFERENCING HANDBOOKS</vt:lpstr>
      <vt:lpstr>NAWR DEWCH I NI YMARFER EICH MEDRAU!  NOW LET’S PRACTISE YOUR SKILLS!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ECIE4009 Lifelong Learning in the Digital Era</dc:title>
  <dc:creator>Heike Griffiths</dc:creator>
  <cp:lastModifiedBy>Geraint Lloyd</cp:lastModifiedBy>
  <cp:revision>9</cp:revision>
  <dcterms:created xsi:type="dcterms:W3CDTF">2023-07-24T10:28:32Z</dcterms:created>
  <dcterms:modified xsi:type="dcterms:W3CDTF">2023-08-24T15:16:33Z</dcterms:modified>
</cp:coreProperties>
</file>