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6" r:id="rId1"/>
  </p:sldMasterIdLst>
  <p:notesMasterIdLst>
    <p:notesMasterId r:id="rId15"/>
  </p:notesMasterIdLst>
  <p:sldIdLst>
    <p:sldId id="256" r:id="rId2"/>
    <p:sldId id="257" r:id="rId3"/>
    <p:sldId id="260" r:id="rId4"/>
    <p:sldId id="261" r:id="rId5"/>
    <p:sldId id="262" r:id="rId6"/>
    <p:sldId id="258" r:id="rId7"/>
    <p:sldId id="263" r:id="rId8"/>
    <p:sldId id="264" r:id="rId9"/>
    <p:sldId id="265" r:id="rId10"/>
    <p:sldId id="266" r:id="rId11"/>
    <p:sldId id="268" r:id="rId12"/>
    <p:sldId id="259"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219"/>
    <p:restoredTop sz="94707"/>
  </p:normalViewPr>
  <p:slideViewPr>
    <p:cSldViewPr snapToGrid="0">
      <p:cViewPr varScale="1">
        <p:scale>
          <a:sx n="100" d="100"/>
          <a:sy n="100" d="100"/>
        </p:scale>
        <p:origin x="480"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5F563E-8B96-4695-AE38-A0A16AE3627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79814F0-D23F-493E-AB91-C52EBD4D8E13}">
      <dgm:prSet/>
      <dgm:spPr/>
      <dgm:t>
        <a:bodyPr/>
        <a:lstStyle/>
        <a:p>
          <a:r>
            <a:rPr lang="en-GB" dirty="0"/>
            <a:t>Diabetes Mellitus causes high blood glucose levels (hyperglycaemia) </a:t>
          </a:r>
          <a:endParaRPr lang="en-US" dirty="0"/>
        </a:p>
      </dgm:t>
    </dgm:pt>
    <dgm:pt modelId="{939D3D36-3B7E-4485-8BCB-65B7A29F273A}" type="parTrans" cxnId="{7E4AE8A9-7F63-493A-8A99-1083FEA65AAA}">
      <dgm:prSet/>
      <dgm:spPr/>
      <dgm:t>
        <a:bodyPr/>
        <a:lstStyle/>
        <a:p>
          <a:endParaRPr lang="en-US"/>
        </a:p>
      </dgm:t>
    </dgm:pt>
    <dgm:pt modelId="{D4CC682D-CE7C-4CFF-A9D7-70FEB86CF4A8}" type="sibTrans" cxnId="{7E4AE8A9-7F63-493A-8A99-1083FEA65AAA}">
      <dgm:prSet/>
      <dgm:spPr/>
      <dgm:t>
        <a:bodyPr/>
        <a:lstStyle/>
        <a:p>
          <a:endParaRPr lang="en-US"/>
        </a:p>
      </dgm:t>
    </dgm:pt>
    <dgm:pt modelId="{61D23B40-3BD4-4A16-A8E7-05AF94133748}">
      <dgm:prSet/>
      <dgm:spPr/>
      <dgm:t>
        <a:bodyPr/>
        <a:lstStyle/>
        <a:p>
          <a:r>
            <a:rPr lang="en-GB" dirty="0"/>
            <a:t>This damages the inner lining of blood vessels, making them less flexible and prone to injury</a:t>
          </a:r>
          <a:endParaRPr lang="en-US" dirty="0"/>
        </a:p>
      </dgm:t>
    </dgm:pt>
    <dgm:pt modelId="{31EBF76D-C06B-4D3A-9415-F51B66EF3A70}" type="parTrans" cxnId="{62D62FB3-655E-4B5C-91E1-A0B2C3810A53}">
      <dgm:prSet/>
      <dgm:spPr/>
      <dgm:t>
        <a:bodyPr/>
        <a:lstStyle/>
        <a:p>
          <a:endParaRPr lang="en-US"/>
        </a:p>
      </dgm:t>
    </dgm:pt>
    <dgm:pt modelId="{C4C18CA8-EE9E-43A2-8F5A-B024286B6186}" type="sibTrans" cxnId="{62D62FB3-655E-4B5C-91E1-A0B2C3810A53}">
      <dgm:prSet/>
      <dgm:spPr/>
      <dgm:t>
        <a:bodyPr/>
        <a:lstStyle/>
        <a:p>
          <a:endParaRPr lang="en-US"/>
        </a:p>
      </dgm:t>
    </dgm:pt>
    <dgm:pt modelId="{6E035D49-930C-4466-A2EE-57D628886204}">
      <dgm:prSet/>
      <dgm:spPr/>
      <dgm:t>
        <a:bodyPr/>
        <a:lstStyle/>
        <a:p>
          <a:r>
            <a:rPr lang="en-US" dirty="0"/>
            <a:t>High glucose leads to: Build-up of fatty deposits (plaques) which narrow the arteries (atherosclerosis). This reduces blood flow to organs and tissues</a:t>
          </a:r>
        </a:p>
      </dgm:t>
    </dgm:pt>
    <dgm:pt modelId="{444EE1FD-43B6-41B7-8BF0-B48ADE190F2E}" type="parTrans" cxnId="{C9FAFF1E-0FB9-42B4-95F2-1B72AB0D8233}">
      <dgm:prSet/>
      <dgm:spPr/>
      <dgm:t>
        <a:bodyPr/>
        <a:lstStyle/>
        <a:p>
          <a:endParaRPr lang="en-US"/>
        </a:p>
      </dgm:t>
    </dgm:pt>
    <dgm:pt modelId="{F775DB7F-DEC7-4E9D-9C1D-1E7C45F3E70A}" type="sibTrans" cxnId="{C9FAFF1E-0FB9-42B4-95F2-1B72AB0D8233}">
      <dgm:prSet/>
      <dgm:spPr/>
      <dgm:t>
        <a:bodyPr/>
        <a:lstStyle/>
        <a:p>
          <a:endParaRPr lang="en-US"/>
        </a:p>
      </dgm:t>
    </dgm:pt>
    <dgm:pt modelId="{6B1AAB74-9E1A-4F9C-A92F-6FC1D77AC25D}">
      <dgm:prSet/>
      <dgm:spPr/>
      <dgm:t>
        <a:bodyPr/>
        <a:lstStyle/>
        <a:p>
          <a:r>
            <a:rPr lang="en-GB" dirty="0"/>
            <a:t>Raised glucose levels reduce Nitric Oxide (NO), leading </a:t>
          </a:r>
          <a:r>
            <a:rPr lang="en-US" dirty="0"/>
            <a:t>to vasoconstriction, which is when the blood vessels narrow </a:t>
          </a:r>
        </a:p>
      </dgm:t>
    </dgm:pt>
    <dgm:pt modelId="{4C991FAF-711E-4C8B-891B-022F13D39AA2}" type="parTrans" cxnId="{E184D66C-914F-49C1-862B-E5D7B2FDC10D}">
      <dgm:prSet/>
      <dgm:spPr/>
      <dgm:t>
        <a:bodyPr/>
        <a:lstStyle/>
        <a:p>
          <a:endParaRPr lang="en-US"/>
        </a:p>
      </dgm:t>
    </dgm:pt>
    <dgm:pt modelId="{7513F8D7-A8A0-4EAC-B894-7A54ABE337D3}" type="sibTrans" cxnId="{E184D66C-914F-49C1-862B-E5D7B2FDC10D}">
      <dgm:prSet/>
      <dgm:spPr/>
      <dgm:t>
        <a:bodyPr/>
        <a:lstStyle/>
        <a:p>
          <a:endParaRPr lang="en-US"/>
        </a:p>
      </dgm:t>
    </dgm:pt>
    <dgm:pt modelId="{FAB9D0D2-70F9-4113-B2D4-6904AC9AAC03}">
      <dgm:prSet/>
      <dgm:spPr/>
      <dgm:t>
        <a:bodyPr/>
        <a:lstStyle/>
        <a:p>
          <a:r>
            <a:rPr lang="en-US" dirty="0"/>
            <a:t>This reduces blood flow, increasing the chances of cardiovascular disease  </a:t>
          </a:r>
          <a:r>
            <a:rPr lang="en-GB" dirty="0"/>
            <a:t>(Zhao </a:t>
          </a:r>
          <a:r>
            <a:rPr lang="en-GB" i="1" dirty="0"/>
            <a:t>et al</a:t>
          </a:r>
          <a:r>
            <a:rPr lang="en-GB" dirty="0"/>
            <a:t>., 2024)</a:t>
          </a:r>
          <a:endParaRPr lang="en-US" dirty="0"/>
        </a:p>
      </dgm:t>
    </dgm:pt>
    <dgm:pt modelId="{0B48A884-EB2B-43E2-9FB6-148CA0A270BC}" type="parTrans" cxnId="{F6CF4162-65D5-4A17-8895-00E456159BA0}">
      <dgm:prSet/>
      <dgm:spPr/>
      <dgm:t>
        <a:bodyPr/>
        <a:lstStyle/>
        <a:p>
          <a:endParaRPr lang="en-US"/>
        </a:p>
      </dgm:t>
    </dgm:pt>
    <dgm:pt modelId="{EF79D423-18F4-4E15-B890-B2CB03714506}" type="sibTrans" cxnId="{F6CF4162-65D5-4A17-8895-00E456159BA0}">
      <dgm:prSet/>
      <dgm:spPr/>
      <dgm:t>
        <a:bodyPr/>
        <a:lstStyle/>
        <a:p>
          <a:endParaRPr lang="en-US"/>
        </a:p>
      </dgm:t>
    </dgm:pt>
    <dgm:pt modelId="{5AFEE85D-806E-45F5-83B8-A790B66BDF94}" type="pres">
      <dgm:prSet presAssocID="{765F563E-8B96-4695-AE38-A0A16AE3627C}" presName="linear" presStyleCnt="0">
        <dgm:presLayoutVars>
          <dgm:animLvl val="lvl"/>
          <dgm:resizeHandles val="exact"/>
        </dgm:presLayoutVars>
      </dgm:prSet>
      <dgm:spPr/>
    </dgm:pt>
    <dgm:pt modelId="{12DD672F-CDB1-471A-A8AA-6A565F2096A5}" type="pres">
      <dgm:prSet presAssocID="{F79814F0-D23F-493E-AB91-C52EBD4D8E13}" presName="parentText" presStyleLbl="node1" presStyleIdx="0" presStyleCnt="5">
        <dgm:presLayoutVars>
          <dgm:chMax val="0"/>
          <dgm:bulletEnabled val="1"/>
        </dgm:presLayoutVars>
      </dgm:prSet>
      <dgm:spPr/>
    </dgm:pt>
    <dgm:pt modelId="{9C3954BB-1DFC-4FA5-8867-3A6038C17882}" type="pres">
      <dgm:prSet presAssocID="{D4CC682D-CE7C-4CFF-A9D7-70FEB86CF4A8}" presName="spacer" presStyleCnt="0"/>
      <dgm:spPr/>
    </dgm:pt>
    <dgm:pt modelId="{3C9243F2-FBBA-4A82-AA5E-F7FE69DFD536}" type="pres">
      <dgm:prSet presAssocID="{61D23B40-3BD4-4A16-A8E7-05AF94133748}" presName="parentText" presStyleLbl="node1" presStyleIdx="1" presStyleCnt="5">
        <dgm:presLayoutVars>
          <dgm:chMax val="0"/>
          <dgm:bulletEnabled val="1"/>
        </dgm:presLayoutVars>
      </dgm:prSet>
      <dgm:spPr/>
    </dgm:pt>
    <dgm:pt modelId="{708F709D-BD3D-4EF5-B300-B724685D794D}" type="pres">
      <dgm:prSet presAssocID="{C4C18CA8-EE9E-43A2-8F5A-B024286B6186}" presName="spacer" presStyleCnt="0"/>
      <dgm:spPr/>
    </dgm:pt>
    <dgm:pt modelId="{75B34BEC-F313-46A0-9003-F5A31C11E6C7}" type="pres">
      <dgm:prSet presAssocID="{6E035D49-930C-4466-A2EE-57D628886204}" presName="parentText" presStyleLbl="node1" presStyleIdx="2" presStyleCnt="5">
        <dgm:presLayoutVars>
          <dgm:chMax val="0"/>
          <dgm:bulletEnabled val="1"/>
        </dgm:presLayoutVars>
      </dgm:prSet>
      <dgm:spPr/>
    </dgm:pt>
    <dgm:pt modelId="{82A4BF2B-747F-48F6-B7EF-20C11B089888}" type="pres">
      <dgm:prSet presAssocID="{F775DB7F-DEC7-4E9D-9C1D-1E7C45F3E70A}" presName="spacer" presStyleCnt="0"/>
      <dgm:spPr/>
    </dgm:pt>
    <dgm:pt modelId="{97FD3B56-B822-4940-876E-6E7F714CCF99}" type="pres">
      <dgm:prSet presAssocID="{6B1AAB74-9E1A-4F9C-A92F-6FC1D77AC25D}" presName="parentText" presStyleLbl="node1" presStyleIdx="3" presStyleCnt="5">
        <dgm:presLayoutVars>
          <dgm:chMax val="0"/>
          <dgm:bulletEnabled val="1"/>
        </dgm:presLayoutVars>
      </dgm:prSet>
      <dgm:spPr/>
    </dgm:pt>
    <dgm:pt modelId="{931A3DB1-01C8-4314-9264-4B6E6238C34E}" type="pres">
      <dgm:prSet presAssocID="{7513F8D7-A8A0-4EAC-B894-7A54ABE337D3}" presName="spacer" presStyleCnt="0"/>
      <dgm:spPr/>
    </dgm:pt>
    <dgm:pt modelId="{E4977CD2-CB0A-4AF2-A7A0-FAA7DC923E02}" type="pres">
      <dgm:prSet presAssocID="{FAB9D0D2-70F9-4113-B2D4-6904AC9AAC03}" presName="parentText" presStyleLbl="node1" presStyleIdx="4" presStyleCnt="5">
        <dgm:presLayoutVars>
          <dgm:chMax val="0"/>
          <dgm:bulletEnabled val="1"/>
        </dgm:presLayoutVars>
      </dgm:prSet>
      <dgm:spPr/>
    </dgm:pt>
  </dgm:ptLst>
  <dgm:cxnLst>
    <dgm:cxn modelId="{D41EC819-0223-498D-8F20-D1ED42033ACE}" type="presOf" srcId="{61D23B40-3BD4-4A16-A8E7-05AF94133748}" destId="{3C9243F2-FBBA-4A82-AA5E-F7FE69DFD536}" srcOrd="0" destOrd="0" presId="urn:microsoft.com/office/officeart/2005/8/layout/vList2"/>
    <dgm:cxn modelId="{C9FAFF1E-0FB9-42B4-95F2-1B72AB0D8233}" srcId="{765F563E-8B96-4695-AE38-A0A16AE3627C}" destId="{6E035D49-930C-4466-A2EE-57D628886204}" srcOrd="2" destOrd="0" parTransId="{444EE1FD-43B6-41B7-8BF0-B48ADE190F2E}" sibTransId="{F775DB7F-DEC7-4E9D-9C1D-1E7C45F3E70A}"/>
    <dgm:cxn modelId="{4101532A-AEE5-48DF-BEFE-16029B405AAC}" type="presOf" srcId="{F79814F0-D23F-493E-AB91-C52EBD4D8E13}" destId="{12DD672F-CDB1-471A-A8AA-6A565F2096A5}" srcOrd="0" destOrd="0" presId="urn:microsoft.com/office/officeart/2005/8/layout/vList2"/>
    <dgm:cxn modelId="{9FE9802F-376E-4C0F-ABCF-AE5C849811BE}" type="presOf" srcId="{6E035D49-930C-4466-A2EE-57D628886204}" destId="{75B34BEC-F313-46A0-9003-F5A31C11E6C7}" srcOrd="0" destOrd="0" presId="urn:microsoft.com/office/officeart/2005/8/layout/vList2"/>
    <dgm:cxn modelId="{2C41104A-CCE4-4C49-8B7E-DB6C889B4747}" type="presOf" srcId="{6B1AAB74-9E1A-4F9C-A92F-6FC1D77AC25D}" destId="{97FD3B56-B822-4940-876E-6E7F714CCF99}" srcOrd="0" destOrd="0" presId="urn:microsoft.com/office/officeart/2005/8/layout/vList2"/>
    <dgm:cxn modelId="{B878ED4E-14E2-4221-BA9A-5EDB845220E1}" type="presOf" srcId="{FAB9D0D2-70F9-4113-B2D4-6904AC9AAC03}" destId="{E4977CD2-CB0A-4AF2-A7A0-FAA7DC923E02}" srcOrd="0" destOrd="0" presId="urn:microsoft.com/office/officeart/2005/8/layout/vList2"/>
    <dgm:cxn modelId="{F6CF4162-65D5-4A17-8895-00E456159BA0}" srcId="{765F563E-8B96-4695-AE38-A0A16AE3627C}" destId="{FAB9D0D2-70F9-4113-B2D4-6904AC9AAC03}" srcOrd="4" destOrd="0" parTransId="{0B48A884-EB2B-43E2-9FB6-148CA0A270BC}" sibTransId="{EF79D423-18F4-4E15-B890-B2CB03714506}"/>
    <dgm:cxn modelId="{E184D66C-914F-49C1-862B-E5D7B2FDC10D}" srcId="{765F563E-8B96-4695-AE38-A0A16AE3627C}" destId="{6B1AAB74-9E1A-4F9C-A92F-6FC1D77AC25D}" srcOrd="3" destOrd="0" parTransId="{4C991FAF-711E-4C8B-891B-022F13D39AA2}" sibTransId="{7513F8D7-A8A0-4EAC-B894-7A54ABE337D3}"/>
    <dgm:cxn modelId="{83F1E687-61AF-49A9-B554-B783528C2769}" type="presOf" srcId="{765F563E-8B96-4695-AE38-A0A16AE3627C}" destId="{5AFEE85D-806E-45F5-83B8-A790B66BDF94}" srcOrd="0" destOrd="0" presId="urn:microsoft.com/office/officeart/2005/8/layout/vList2"/>
    <dgm:cxn modelId="{7E4AE8A9-7F63-493A-8A99-1083FEA65AAA}" srcId="{765F563E-8B96-4695-AE38-A0A16AE3627C}" destId="{F79814F0-D23F-493E-AB91-C52EBD4D8E13}" srcOrd="0" destOrd="0" parTransId="{939D3D36-3B7E-4485-8BCB-65B7A29F273A}" sibTransId="{D4CC682D-CE7C-4CFF-A9D7-70FEB86CF4A8}"/>
    <dgm:cxn modelId="{62D62FB3-655E-4B5C-91E1-A0B2C3810A53}" srcId="{765F563E-8B96-4695-AE38-A0A16AE3627C}" destId="{61D23B40-3BD4-4A16-A8E7-05AF94133748}" srcOrd="1" destOrd="0" parTransId="{31EBF76D-C06B-4D3A-9415-F51B66EF3A70}" sibTransId="{C4C18CA8-EE9E-43A2-8F5A-B024286B6186}"/>
    <dgm:cxn modelId="{B7622AFF-7167-425D-B0B8-63E50EED5933}" type="presParOf" srcId="{5AFEE85D-806E-45F5-83B8-A790B66BDF94}" destId="{12DD672F-CDB1-471A-A8AA-6A565F2096A5}" srcOrd="0" destOrd="0" presId="urn:microsoft.com/office/officeart/2005/8/layout/vList2"/>
    <dgm:cxn modelId="{F2D80C21-600B-4D90-9656-21D43399D023}" type="presParOf" srcId="{5AFEE85D-806E-45F5-83B8-A790B66BDF94}" destId="{9C3954BB-1DFC-4FA5-8867-3A6038C17882}" srcOrd="1" destOrd="0" presId="urn:microsoft.com/office/officeart/2005/8/layout/vList2"/>
    <dgm:cxn modelId="{8ED2081B-A2FB-496F-9D9B-67FD117F3C5C}" type="presParOf" srcId="{5AFEE85D-806E-45F5-83B8-A790B66BDF94}" destId="{3C9243F2-FBBA-4A82-AA5E-F7FE69DFD536}" srcOrd="2" destOrd="0" presId="urn:microsoft.com/office/officeart/2005/8/layout/vList2"/>
    <dgm:cxn modelId="{855DE572-95A0-44E5-9C49-8FCFCFBA3591}" type="presParOf" srcId="{5AFEE85D-806E-45F5-83B8-A790B66BDF94}" destId="{708F709D-BD3D-4EF5-B300-B724685D794D}" srcOrd="3" destOrd="0" presId="urn:microsoft.com/office/officeart/2005/8/layout/vList2"/>
    <dgm:cxn modelId="{FA523C3F-7159-4A7D-AECC-F0E51442FC46}" type="presParOf" srcId="{5AFEE85D-806E-45F5-83B8-A790B66BDF94}" destId="{75B34BEC-F313-46A0-9003-F5A31C11E6C7}" srcOrd="4" destOrd="0" presId="urn:microsoft.com/office/officeart/2005/8/layout/vList2"/>
    <dgm:cxn modelId="{BF85BE7D-92B8-45A0-90F1-67029BA1BBAA}" type="presParOf" srcId="{5AFEE85D-806E-45F5-83B8-A790B66BDF94}" destId="{82A4BF2B-747F-48F6-B7EF-20C11B089888}" srcOrd="5" destOrd="0" presId="urn:microsoft.com/office/officeart/2005/8/layout/vList2"/>
    <dgm:cxn modelId="{B439A4F0-9F44-44EF-919E-3CA55F40133B}" type="presParOf" srcId="{5AFEE85D-806E-45F5-83B8-A790B66BDF94}" destId="{97FD3B56-B822-4940-876E-6E7F714CCF99}" srcOrd="6" destOrd="0" presId="urn:microsoft.com/office/officeart/2005/8/layout/vList2"/>
    <dgm:cxn modelId="{BFC9CE80-DE13-43E6-A701-3201F955D55A}" type="presParOf" srcId="{5AFEE85D-806E-45F5-83B8-A790B66BDF94}" destId="{931A3DB1-01C8-4314-9264-4B6E6238C34E}" srcOrd="7" destOrd="0" presId="urn:microsoft.com/office/officeart/2005/8/layout/vList2"/>
    <dgm:cxn modelId="{D2BF93D8-9C35-41B2-921B-7BB10FE9CF6C}" type="presParOf" srcId="{5AFEE85D-806E-45F5-83B8-A790B66BDF94}" destId="{E4977CD2-CB0A-4AF2-A7A0-FAA7DC923E02}"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CC88C3-0AC8-4875-A959-F38C12D0918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04F8283-F049-4E9C-8C27-0F0029F0B3D6}">
      <dgm:prSet/>
      <dgm:spPr/>
      <dgm:t>
        <a:bodyPr/>
        <a:lstStyle/>
        <a:p>
          <a:r>
            <a:rPr lang="en-GB"/>
            <a:t>1. </a:t>
          </a:r>
          <a:r>
            <a:rPr lang="en-GB" b="1"/>
            <a:t>Individualised Care and Education: </a:t>
          </a:r>
          <a:endParaRPr lang="en-US"/>
        </a:p>
      </dgm:t>
    </dgm:pt>
    <dgm:pt modelId="{FDDFB45C-A423-4814-9406-51125A1CA0A2}" type="parTrans" cxnId="{CD3A820F-885A-4DCC-88F5-630B9FEA2AFC}">
      <dgm:prSet/>
      <dgm:spPr/>
      <dgm:t>
        <a:bodyPr/>
        <a:lstStyle/>
        <a:p>
          <a:endParaRPr lang="en-US"/>
        </a:p>
      </dgm:t>
    </dgm:pt>
    <dgm:pt modelId="{A9E2891F-6BB3-4A7E-91AF-CFEE715DF869}" type="sibTrans" cxnId="{CD3A820F-885A-4DCC-88F5-630B9FEA2AFC}">
      <dgm:prSet/>
      <dgm:spPr/>
      <dgm:t>
        <a:bodyPr/>
        <a:lstStyle/>
        <a:p>
          <a:endParaRPr lang="en-US"/>
        </a:p>
      </dgm:t>
    </dgm:pt>
    <dgm:pt modelId="{2CC853B9-687E-402F-8893-4AFCD7C8561C}">
      <dgm:prSet/>
      <dgm:spPr/>
      <dgm:t>
        <a:bodyPr/>
        <a:lstStyle/>
        <a:p>
          <a:r>
            <a:rPr lang="en-US"/>
            <a:t>Adopt an individualised approach tailored to David's needs, preferences, and comorbidities.</a:t>
          </a:r>
        </a:p>
      </dgm:t>
    </dgm:pt>
    <dgm:pt modelId="{52DE7861-C3F1-449F-A065-E7DDF596E9BE}" type="parTrans" cxnId="{3A92A168-7253-4742-B337-72138F1A70A7}">
      <dgm:prSet/>
      <dgm:spPr/>
      <dgm:t>
        <a:bodyPr/>
        <a:lstStyle/>
        <a:p>
          <a:endParaRPr lang="en-US"/>
        </a:p>
      </dgm:t>
    </dgm:pt>
    <dgm:pt modelId="{E748C6EA-DF73-43D0-8BC5-775E0AF6CB5F}" type="sibTrans" cxnId="{3A92A168-7253-4742-B337-72138F1A70A7}">
      <dgm:prSet/>
      <dgm:spPr/>
      <dgm:t>
        <a:bodyPr/>
        <a:lstStyle/>
        <a:p>
          <a:endParaRPr lang="en-US"/>
        </a:p>
      </dgm:t>
    </dgm:pt>
    <dgm:pt modelId="{5C5CA6C1-51BF-43BF-92F8-C91C406C4839}">
      <dgm:prSet/>
      <dgm:spPr/>
      <dgm:t>
        <a:bodyPr/>
        <a:lstStyle/>
        <a:p>
          <a:r>
            <a:rPr lang="en-US" dirty="0"/>
            <a:t>Offer structured education at diagnosis (e.g., diabetes self-management </a:t>
          </a:r>
          <a:r>
            <a:rPr lang="en-US" dirty="0" err="1"/>
            <a:t>programmes</a:t>
          </a:r>
          <a:r>
            <a:rPr lang="en-US" dirty="0"/>
            <a:t>) with annual reinforcement.</a:t>
          </a:r>
        </a:p>
      </dgm:t>
    </dgm:pt>
    <dgm:pt modelId="{889D886F-6D12-4CE7-BF11-FAC841D12B30}" type="parTrans" cxnId="{9FC51918-0ADA-4707-A516-1E668BD38B71}">
      <dgm:prSet/>
      <dgm:spPr/>
      <dgm:t>
        <a:bodyPr/>
        <a:lstStyle/>
        <a:p>
          <a:endParaRPr lang="en-US"/>
        </a:p>
      </dgm:t>
    </dgm:pt>
    <dgm:pt modelId="{5CAA52D5-9B6D-411A-ACD3-998A61DE6E1C}" type="sibTrans" cxnId="{9FC51918-0ADA-4707-A516-1E668BD38B71}">
      <dgm:prSet/>
      <dgm:spPr/>
      <dgm:t>
        <a:bodyPr/>
        <a:lstStyle/>
        <a:p>
          <a:endParaRPr lang="en-US"/>
        </a:p>
      </dgm:t>
    </dgm:pt>
    <dgm:pt modelId="{3A943321-BDD9-4490-A86A-43E1F7404C73}" type="pres">
      <dgm:prSet presAssocID="{26CC88C3-0AC8-4875-A959-F38C12D09186}" presName="hierChild1" presStyleCnt="0">
        <dgm:presLayoutVars>
          <dgm:chPref val="1"/>
          <dgm:dir/>
          <dgm:animOne val="branch"/>
          <dgm:animLvl val="lvl"/>
          <dgm:resizeHandles/>
        </dgm:presLayoutVars>
      </dgm:prSet>
      <dgm:spPr/>
    </dgm:pt>
    <dgm:pt modelId="{A660AC68-6303-466C-B78C-42E7907EE01F}" type="pres">
      <dgm:prSet presAssocID="{704F8283-F049-4E9C-8C27-0F0029F0B3D6}" presName="hierRoot1" presStyleCnt="0"/>
      <dgm:spPr/>
    </dgm:pt>
    <dgm:pt modelId="{41C6D0B4-95CC-45F8-BAD6-34D14764334E}" type="pres">
      <dgm:prSet presAssocID="{704F8283-F049-4E9C-8C27-0F0029F0B3D6}" presName="composite" presStyleCnt="0"/>
      <dgm:spPr/>
    </dgm:pt>
    <dgm:pt modelId="{0DBBA2BB-91B1-466F-A829-FBF2825A8B15}" type="pres">
      <dgm:prSet presAssocID="{704F8283-F049-4E9C-8C27-0F0029F0B3D6}" presName="background" presStyleLbl="node0" presStyleIdx="0" presStyleCnt="1"/>
      <dgm:spPr/>
    </dgm:pt>
    <dgm:pt modelId="{D2634F96-D532-42AB-922F-EDF5647B063D}" type="pres">
      <dgm:prSet presAssocID="{704F8283-F049-4E9C-8C27-0F0029F0B3D6}" presName="text" presStyleLbl="fgAcc0" presStyleIdx="0" presStyleCnt="1">
        <dgm:presLayoutVars>
          <dgm:chPref val="3"/>
        </dgm:presLayoutVars>
      </dgm:prSet>
      <dgm:spPr/>
    </dgm:pt>
    <dgm:pt modelId="{3AD4D721-1A98-4D8F-8402-B6B282663BA0}" type="pres">
      <dgm:prSet presAssocID="{704F8283-F049-4E9C-8C27-0F0029F0B3D6}" presName="hierChild2" presStyleCnt="0"/>
      <dgm:spPr/>
    </dgm:pt>
    <dgm:pt modelId="{596E4E79-55C6-46F6-B8CF-D46C6FE61B48}" type="pres">
      <dgm:prSet presAssocID="{52DE7861-C3F1-449F-A065-E7DDF596E9BE}" presName="Name10" presStyleLbl="parChTrans1D2" presStyleIdx="0" presStyleCnt="2"/>
      <dgm:spPr/>
    </dgm:pt>
    <dgm:pt modelId="{5BBE5CDB-6E1E-473E-8311-7A9338D4F311}" type="pres">
      <dgm:prSet presAssocID="{2CC853B9-687E-402F-8893-4AFCD7C8561C}" presName="hierRoot2" presStyleCnt="0"/>
      <dgm:spPr/>
    </dgm:pt>
    <dgm:pt modelId="{D54FDD62-985A-4A18-A00B-A3965459E264}" type="pres">
      <dgm:prSet presAssocID="{2CC853B9-687E-402F-8893-4AFCD7C8561C}" presName="composite2" presStyleCnt="0"/>
      <dgm:spPr/>
    </dgm:pt>
    <dgm:pt modelId="{ED86CBF6-17C0-4DFD-82AF-B7238A75FEA4}" type="pres">
      <dgm:prSet presAssocID="{2CC853B9-687E-402F-8893-4AFCD7C8561C}" presName="background2" presStyleLbl="node2" presStyleIdx="0" presStyleCnt="2"/>
      <dgm:spPr/>
    </dgm:pt>
    <dgm:pt modelId="{567F6582-187A-4D9A-BE56-A4CF736AFBE9}" type="pres">
      <dgm:prSet presAssocID="{2CC853B9-687E-402F-8893-4AFCD7C8561C}" presName="text2" presStyleLbl="fgAcc2" presStyleIdx="0" presStyleCnt="2">
        <dgm:presLayoutVars>
          <dgm:chPref val="3"/>
        </dgm:presLayoutVars>
      </dgm:prSet>
      <dgm:spPr/>
    </dgm:pt>
    <dgm:pt modelId="{3400D900-0C9F-4C83-8B95-2FEE5D20A8A0}" type="pres">
      <dgm:prSet presAssocID="{2CC853B9-687E-402F-8893-4AFCD7C8561C}" presName="hierChild3" presStyleCnt="0"/>
      <dgm:spPr/>
    </dgm:pt>
    <dgm:pt modelId="{E538BA92-5ADE-47DA-9CDA-573A04126BBF}" type="pres">
      <dgm:prSet presAssocID="{889D886F-6D12-4CE7-BF11-FAC841D12B30}" presName="Name10" presStyleLbl="parChTrans1D2" presStyleIdx="1" presStyleCnt="2"/>
      <dgm:spPr/>
    </dgm:pt>
    <dgm:pt modelId="{01C89DB2-7740-4A61-8E21-20282EC2955B}" type="pres">
      <dgm:prSet presAssocID="{5C5CA6C1-51BF-43BF-92F8-C91C406C4839}" presName="hierRoot2" presStyleCnt="0"/>
      <dgm:spPr/>
    </dgm:pt>
    <dgm:pt modelId="{34072C33-43EF-4931-87C7-B9917371884E}" type="pres">
      <dgm:prSet presAssocID="{5C5CA6C1-51BF-43BF-92F8-C91C406C4839}" presName="composite2" presStyleCnt="0"/>
      <dgm:spPr/>
    </dgm:pt>
    <dgm:pt modelId="{58E7F0BF-863C-4B85-B493-A41E7AD6FC74}" type="pres">
      <dgm:prSet presAssocID="{5C5CA6C1-51BF-43BF-92F8-C91C406C4839}" presName="background2" presStyleLbl="node2" presStyleIdx="1" presStyleCnt="2"/>
      <dgm:spPr/>
    </dgm:pt>
    <dgm:pt modelId="{E80C50EF-3E3D-4B78-B0B8-BF30FC99A7DD}" type="pres">
      <dgm:prSet presAssocID="{5C5CA6C1-51BF-43BF-92F8-C91C406C4839}" presName="text2" presStyleLbl="fgAcc2" presStyleIdx="1" presStyleCnt="2">
        <dgm:presLayoutVars>
          <dgm:chPref val="3"/>
        </dgm:presLayoutVars>
      </dgm:prSet>
      <dgm:spPr/>
    </dgm:pt>
    <dgm:pt modelId="{FEFE4772-CC2D-456C-A4D5-C53603511A50}" type="pres">
      <dgm:prSet presAssocID="{5C5CA6C1-51BF-43BF-92F8-C91C406C4839}" presName="hierChild3" presStyleCnt="0"/>
      <dgm:spPr/>
    </dgm:pt>
  </dgm:ptLst>
  <dgm:cxnLst>
    <dgm:cxn modelId="{99A8C202-DC06-460A-9D92-58129B0844B9}" type="presOf" srcId="{26CC88C3-0AC8-4875-A959-F38C12D09186}" destId="{3A943321-BDD9-4490-A86A-43E1F7404C73}" srcOrd="0" destOrd="0" presId="urn:microsoft.com/office/officeart/2005/8/layout/hierarchy1"/>
    <dgm:cxn modelId="{CD3A820F-885A-4DCC-88F5-630B9FEA2AFC}" srcId="{26CC88C3-0AC8-4875-A959-F38C12D09186}" destId="{704F8283-F049-4E9C-8C27-0F0029F0B3D6}" srcOrd="0" destOrd="0" parTransId="{FDDFB45C-A423-4814-9406-51125A1CA0A2}" sibTransId="{A9E2891F-6BB3-4A7E-91AF-CFEE715DF869}"/>
    <dgm:cxn modelId="{9FC51918-0ADA-4707-A516-1E668BD38B71}" srcId="{704F8283-F049-4E9C-8C27-0F0029F0B3D6}" destId="{5C5CA6C1-51BF-43BF-92F8-C91C406C4839}" srcOrd="1" destOrd="0" parTransId="{889D886F-6D12-4CE7-BF11-FAC841D12B30}" sibTransId="{5CAA52D5-9B6D-411A-ACD3-998A61DE6E1C}"/>
    <dgm:cxn modelId="{C3A47F61-98D8-4C8F-83E8-C20887DA560F}" type="presOf" srcId="{52DE7861-C3F1-449F-A065-E7DDF596E9BE}" destId="{596E4E79-55C6-46F6-B8CF-D46C6FE61B48}" srcOrd="0" destOrd="0" presId="urn:microsoft.com/office/officeart/2005/8/layout/hierarchy1"/>
    <dgm:cxn modelId="{3A92A168-7253-4742-B337-72138F1A70A7}" srcId="{704F8283-F049-4E9C-8C27-0F0029F0B3D6}" destId="{2CC853B9-687E-402F-8893-4AFCD7C8561C}" srcOrd="0" destOrd="0" parTransId="{52DE7861-C3F1-449F-A065-E7DDF596E9BE}" sibTransId="{E748C6EA-DF73-43D0-8BC5-775E0AF6CB5F}"/>
    <dgm:cxn modelId="{9C159A6C-A34F-4612-9C0A-99CD9A19F4A0}" type="presOf" srcId="{704F8283-F049-4E9C-8C27-0F0029F0B3D6}" destId="{D2634F96-D532-42AB-922F-EDF5647B063D}" srcOrd="0" destOrd="0" presId="urn:microsoft.com/office/officeart/2005/8/layout/hierarchy1"/>
    <dgm:cxn modelId="{2B02489D-CC71-49DA-A0D3-9D430AAC9A79}" type="presOf" srcId="{2CC853B9-687E-402F-8893-4AFCD7C8561C}" destId="{567F6582-187A-4D9A-BE56-A4CF736AFBE9}" srcOrd="0" destOrd="0" presId="urn:microsoft.com/office/officeart/2005/8/layout/hierarchy1"/>
    <dgm:cxn modelId="{D0BA69B2-3511-4DC3-8183-7FA7442C08F3}" type="presOf" srcId="{889D886F-6D12-4CE7-BF11-FAC841D12B30}" destId="{E538BA92-5ADE-47DA-9CDA-573A04126BBF}" srcOrd="0" destOrd="0" presId="urn:microsoft.com/office/officeart/2005/8/layout/hierarchy1"/>
    <dgm:cxn modelId="{AE3F85EC-2E99-431E-AE1D-62B17A736FCF}" type="presOf" srcId="{5C5CA6C1-51BF-43BF-92F8-C91C406C4839}" destId="{E80C50EF-3E3D-4B78-B0B8-BF30FC99A7DD}" srcOrd="0" destOrd="0" presId="urn:microsoft.com/office/officeart/2005/8/layout/hierarchy1"/>
    <dgm:cxn modelId="{0A61FB11-CEA0-4B6B-B6D2-E4380B5981AA}" type="presParOf" srcId="{3A943321-BDD9-4490-A86A-43E1F7404C73}" destId="{A660AC68-6303-466C-B78C-42E7907EE01F}" srcOrd="0" destOrd="0" presId="urn:microsoft.com/office/officeart/2005/8/layout/hierarchy1"/>
    <dgm:cxn modelId="{61DC4A0D-CA9D-440F-BAC7-2980ED2ADA12}" type="presParOf" srcId="{A660AC68-6303-466C-B78C-42E7907EE01F}" destId="{41C6D0B4-95CC-45F8-BAD6-34D14764334E}" srcOrd="0" destOrd="0" presId="urn:microsoft.com/office/officeart/2005/8/layout/hierarchy1"/>
    <dgm:cxn modelId="{A39371D5-9F97-4194-8656-B9348F6E28B1}" type="presParOf" srcId="{41C6D0B4-95CC-45F8-BAD6-34D14764334E}" destId="{0DBBA2BB-91B1-466F-A829-FBF2825A8B15}" srcOrd="0" destOrd="0" presId="urn:microsoft.com/office/officeart/2005/8/layout/hierarchy1"/>
    <dgm:cxn modelId="{73CF3155-2B45-4BAF-99B0-AA462D0D7DE4}" type="presParOf" srcId="{41C6D0B4-95CC-45F8-BAD6-34D14764334E}" destId="{D2634F96-D532-42AB-922F-EDF5647B063D}" srcOrd="1" destOrd="0" presId="urn:microsoft.com/office/officeart/2005/8/layout/hierarchy1"/>
    <dgm:cxn modelId="{9472E38C-DAE4-48B8-8474-47FC6A7B4F76}" type="presParOf" srcId="{A660AC68-6303-466C-B78C-42E7907EE01F}" destId="{3AD4D721-1A98-4D8F-8402-B6B282663BA0}" srcOrd="1" destOrd="0" presId="urn:microsoft.com/office/officeart/2005/8/layout/hierarchy1"/>
    <dgm:cxn modelId="{FC27CC98-9BE3-4BE8-89F1-941A02D754A2}" type="presParOf" srcId="{3AD4D721-1A98-4D8F-8402-B6B282663BA0}" destId="{596E4E79-55C6-46F6-B8CF-D46C6FE61B48}" srcOrd="0" destOrd="0" presId="urn:microsoft.com/office/officeart/2005/8/layout/hierarchy1"/>
    <dgm:cxn modelId="{66C188E1-326F-4ACD-B486-BA25CE8F81C2}" type="presParOf" srcId="{3AD4D721-1A98-4D8F-8402-B6B282663BA0}" destId="{5BBE5CDB-6E1E-473E-8311-7A9338D4F311}" srcOrd="1" destOrd="0" presId="urn:microsoft.com/office/officeart/2005/8/layout/hierarchy1"/>
    <dgm:cxn modelId="{26FD2668-10DB-4089-A302-CC39A34236C9}" type="presParOf" srcId="{5BBE5CDB-6E1E-473E-8311-7A9338D4F311}" destId="{D54FDD62-985A-4A18-A00B-A3965459E264}" srcOrd="0" destOrd="0" presId="urn:microsoft.com/office/officeart/2005/8/layout/hierarchy1"/>
    <dgm:cxn modelId="{837E6DE2-373A-448D-A8F2-516E5540A593}" type="presParOf" srcId="{D54FDD62-985A-4A18-A00B-A3965459E264}" destId="{ED86CBF6-17C0-4DFD-82AF-B7238A75FEA4}" srcOrd="0" destOrd="0" presId="urn:microsoft.com/office/officeart/2005/8/layout/hierarchy1"/>
    <dgm:cxn modelId="{C53D15B1-CCDF-471B-B0AE-CCC48B61B7A6}" type="presParOf" srcId="{D54FDD62-985A-4A18-A00B-A3965459E264}" destId="{567F6582-187A-4D9A-BE56-A4CF736AFBE9}" srcOrd="1" destOrd="0" presId="urn:microsoft.com/office/officeart/2005/8/layout/hierarchy1"/>
    <dgm:cxn modelId="{AF56542C-0C50-4C74-A904-C432A902D52A}" type="presParOf" srcId="{5BBE5CDB-6E1E-473E-8311-7A9338D4F311}" destId="{3400D900-0C9F-4C83-8B95-2FEE5D20A8A0}" srcOrd="1" destOrd="0" presId="urn:microsoft.com/office/officeart/2005/8/layout/hierarchy1"/>
    <dgm:cxn modelId="{05053265-721A-4DD8-9272-68B7FF18D3B0}" type="presParOf" srcId="{3AD4D721-1A98-4D8F-8402-B6B282663BA0}" destId="{E538BA92-5ADE-47DA-9CDA-573A04126BBF}" srcOrd="2" destOrd="0" presId="urn:microsoft.com/office/officeart/2005/8/layout/hierarchy1"/>
    <dgm:cxn modelId="{0A1B9C5B-4B20-42CF-94CA-F142B4299473}" type="presParOf" srcId="{3AD4D721-1A98-4D8F-8402-B6B282663BA0}" destId="{01C89DB2-7740-4A61-8E21-20282EC2955B}" srcOrd="3" destOrd="0" presId="urn:microsoft.com/office/officeart/2005/8/layout/hierarchy1"/>
    <dgm:cxn modelId="{A8A06868-937A-49D4-94E4-8D4175BB2C16}" type="presParOf" srcId="{01C89DB2-7740-4A61-8E21-20282EC2955B}" destId="{34072C33-43EF-4931-87C7-B9917371884E}" srcOrd="0" destOrd="0" presId="urn:microsoft.com/office/officeart/2005/8/layout/hierarchy1"/>
    <dgm:cxn modelId="{9AAC4D2D-43FA-494B-B433-00B51970E2C5}" type="presParOf" srcId="{34072C33-43EF-4931-87C7-B9917371884E}" destId="{58E7F0BF-863C-4B85-B493-A41E7AD6FC74}" srcOrd="0" destOrd="0" presId="urn:microsoft.com/office/officeart/2005/8/layout/hierarchy1"/>
    <dgm:cxn modelId="{EA0C2C19-901B-4506-B0DD-46D7887385EF}" type="presParOf" srcId="{34072C33-43EF-4931-87C7-B9917371884E}" destId="{E80C50EF-3E3D-4B78-B0B8-BF30FC99A7DD}" srcOrd="1" destOrd="0" presId="urn:microsoft.com/office/officeart/2005/8/layout/hierarchy1"/>
    <dgm:cxn modelId="{59FFF979-D5BD-4945-97F6-D683AE02648B}" type="presParOf" srcId="{01C89DB2-7740-4A61-8E21-20282EC2955B}" destId="{FEFE4772-CC2D-456C-A4D5-C53603511A50}"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DD672F-CDB1-471A-A8AA-6A565F2096A5}">
      <dsp:nvSpPr>
        <dsp:cNvPr id="0" name=""/>
        <dsp:cNvSpPr/>
      </dsp:nvSpPr>
      <dsp:spPr>
        <a:xfrm>
          <a:off x="0" y="143037"/>
          <a:ext cx="4513541" cy="101351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Diabetes Mellitus causes high blood glucose levels (hyperglycaemia) </a:t>
          </a:r>
          <a:endParaRPr lang="en-US" sz="1500" kern="1200" dirty="0"/>
        </a:p>
      </dsp:txBody>
      <dsp:txXfrm>
        <a:off x="49476" y="192513"/>
        <a:ext cx="4414589" cy="914560"/>
      </dsp:txXfrm>
    </dsp:sp>
    <dsp:sp modelId="{3C9243F2-FBBA-4A82-AA5E-F7FE69DFD536}">
      <dsp:nvSpPr>
        <dsp:cNvPr id="0" name=""/>
        <dsp:cNvSpPr/>
      </dsp:nvSpPr>
      <dsp:spPr>
        <a:xfrm>
          <a:off x="0" y="1199749"/>
          <a:ext cx="4513541" cy="101351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This damages the inner lining of blood vessels, making them less flexible and prone to injury</a:t>
          </a:r>
          <a:endParaRPr lang="en-US" sz="1500" kern="1200" dirty="0"/>
        </a:p>
      </dsp:txBody>
      <dsp:txXfrm>
        <a:off x="49476" y="1249225"/>
        <a:ext cx="4414589" cy="914560"/>
      </dsp:txXfrm>
    </dsp:sp>
    <dsp:sp modelId="{75B34BEC-F313-46A0-9003-F5A31C11E6C7}">
      <dsp:nvSpPr>
        <dsp:cNvPr id="0" name=""/>
        <dsp:cNvSpPr/>
      </dsp:nvSpPr>
      <dsp:spPr>
        <a:xfrm>
          <a:off x="0" y="2256462"/>
          <a:ext cx="4513541" cy="101351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High glucose leads to: Build-up of fatty deposits (plaques) which narrow the arteries (atherosclerosis). This reduces blood flow to organs and tissues</a:t>
          </a:r>
        </a:p>
      </dsp:txBody>
      <dsp:txXfrm>
        <a:off x="49476" y="2305938"/>
        <a:ext cx="4414589" cy="914560"/>
      </dsp:txXfrm>
    </dsp:sp>
    <dsp:sp modelId="{97FD3B56-B822-4940-876E-6E7F714CCF99}">
      <dsp:nvSpPr>
        <dsp:cNvPr id="0" name=""/>
        <dsp:cNvSpPr/>
      </dsp:nvSpPr>
      <dsp:spPr>
        <a:xfrm>
          <a:off x="0" y="3313174"/>
          <a:ext cx="4513541" cy="101351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Raised glucose levels reduce Nitric Oxide (NO), leading </a:t>
          </a:r>
          <a:r>
            <a:rPr lang="en-US" sz="1500" kern="1200" dirty="0"/>
            <a:t>to vasoconstriction, which is when the blood vessels narrow </a:t>
          </a:r>
        </a:p>
      </dsp:txBody>
      <dsp:txXfrm>
        <a:off x="49476" y="3362650"/>
        <a:ext cx="4414589" cy="914560"/>
      </dsp:txXfrm>
    </dsp:sp>
    <dsp:sp modelId="{E4977CD2-CB0A-4AF2-A7A0-FAA7DC923E02}">
      <dsp:nvSpPr>
        <dsp:cNvPr id="0" name=""/>
        <dsp:cNvSpPr/>
      </dsp:nvSpPr>
      <dsp:spPr>
        <a:xfrm>
          <a:off x="0" y="4369887"/>
          <a:ext cx="4513541" cy="101351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This reduces blood flow, increasing the chances of cardiovascular disease  </a:t>
          </a:r>
          <a:r>
            <a:rPr lang="en-GB" sz="1500" kern="1200" dirty="0"/>
            <a:t>(Zhao </a:t>
          </a:r>
          <a:r>
            <a:rPr lang="en-GB" sz="1500" i="1" kern="1200" dirty="0"/>
            <a:t>et al</a:t>
          </a:r>
          <a:r>
            <a:rPr lang="en-GB" sz="1500" kern="1200" dirty="0"/>
            <a:t>., 2024)</a:t>
          </a:r>
          <a:endParaRPr lang="en-US" sz="1500" kern="1200" dirty="0"/>
        </a:p>
      </dsp:txBody>
      <dsp:txXfrm>
        <a:off x="49476" y="4419363"/>
        <a:ext cx="4414589" cy="9145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8BA92-5ADE-47DA-9CDA-573A04126BBF}">
      <dsp:nvSpPr>
        <dsp:cNvPr id="0" name=""/>
        <dsp:cNvSpPr/>
      </dsp:nvSpPr>
      <dsp:spPr>
        <a:xfrm>
          <a:off x="2338446" y="1373796"/>
          <a:ext cx="1285815" cy="611931"/>
        </a:xfrm>
        <a:custGeom>
          <a:avLst/>
          <a:gdLst/>
          <a:ahLst/>
          <a:cxnLst/>
          <a:rect l="0" t="0" r="0" b="0"/>
          <a:pathLst>
            <a:path>
              <a:moveTo>
                <a:pt x="0" y="0"/>
              </a:moveTo>
              <a:lnTo>
                <a:pt x="0" y="417013"/>
              </a:lnTo>
              <a:lnTo>
                <a:pt x="1285815" y="417013"/>
              </a:lnTo>
              <a:lnTo>
                <a:pt x="1285815" y="611931"/>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6E4E79-55C6-46F6-B8CF-D46C6FE61B48}">
      <dsp:nvSpPr>
        <dsp:cNvPr id="0" name=""/>
        <dsp:cNvSpPr/>
      </dsp:nvSpPr>
      <dsp:spPr>
        <a:xfrm>
          <a:off x="1052630" y="1373796"/>
          <a:ext cx="1285815" cy="611931"/>
        </a:xfrm>
        <a:custGeom>
          <a:avLst/>
          <a:gdLst/>
          <a:ahLst/>
          <a:cxnLst/>
          <a:rect l="0" t="0" r="0" b="0"/>
          <a:pathLst>
            <a:path>
              <a:moveTo>
                <a:pt x="1285815" y="0"/>
              </a:moveTo>
              <a:lnTo>
                <a:pt x="1285815" y="417013"/>
              </a:lnTo>
              <a:lnTo>
                <a:pt x="0" y="417013"/>
              </a:lnTo>
              <a:lnTo>
                <a:pt x="0" y="611931"/>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DBBA2BB-91B1-466F-A829-FBF2825A8B15}">
      <dsp:nvSpPr>
        <dsp:cNvPr id="0" name=""/>
        <dsp:cNvSpPr/>
      </dsp:nvSpPr>
      <dsp:spPr>
        <a:xfrm>
          <a:off x="1286415" y="37716"/>
          <a:ext cx="2104062" cy="13360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634F96-D532-42AB-922F-EDF5647B063D}">
      <dsp:nvSpPr>
        <dsp:cNvPr id="0" name=""/>
        <dsp:cNvSpPr/>
      </dsp:nvSpPr>
      <dsp:spPr>
        <a:xfrm>
          <a:off x="1520200" y="259812"/>
          <a:ext cx="2104062" cy="133607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1. </a:t>
          </a:r>
          <a:r>
            <a:rPr lang="en-GB" sz="1400" b="1" kern="1200"/>
            <a:t>Individualised Care and Education: </a:t>
          </a:r>
          <a:endParaRPr lang="en-US" sz="1400" kern="1200"/>
        </a:p>
      </dsp:txBody>
      <dsp:txXfrm>
        <a:off x="1559332" y="298944"/>
        <a:ext cx="2025798" cy="1257815"/>
      </dsp:txXfrm>
    </dsp:sp>
    <dsp:sp modelId="{ED86CBF6-17C0-4DFD-82AF-B7238A75FEA4}">
      <dsp:nvSpPr>
        <dsp:cNvPr id="0" name=""/>
        <dsp:cNvSpPr/>
      </dsp:nvSpPr>
      <dsp:spPr>
        <a:xfrm>
          <a:off x="599" y="1985728"/>
          <a:ext cx="2104062" cy="13360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7F6582-187A-4D9A-BE56-A4CF736AFBE9}">
      <dsp:nvSpPr>
        <dsp:cNvPr id="0" name=""/>
        <dsp:cNvSpPr/>
      </dsp:nvSpPr>
      <dsp:spPr>
        <a:xfrm>
          <a:off x="234384" y="2207823"/>
          <a:ext cx="2104062" cy="133607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Adopt an individualised approach tailored to David's needs, preferences, and comorbidities.</a:t>
          </a:r>
        </a:p>
      </dsp:txBody>
      <dsp:txXfrm>
        <a:off x="273516" y="2246955"/>
        <a:ext cx="2025798" cy="1257815"/>
      </dsp:txXfrm>
    </dsp:sp>
    <dsp:sp modelId="{58E7F0BF-863C-4B85-B493-A41E7AD6FC74}">
      <dsp:nvSpPr>
        <dsp:cNvPr id="0" name=""/>
        <dsp:cNvSpPr/>
      </dsp:nvSpPr>
      <dsp:spPr>
        <a:xfrm>
          <a:off x="2572231" y="1985728"/>
          <a:ext cx="2104062" cy="133607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0C50EF-3E3D-4B78-B0B8-BF30FC99A7DD}">
      <dsp:nvSpPr>
        <dsp:cNvPr id="0" name=""/>
        <dsp:cNvSpPr/>
      </dsp:nvSpPr>
      <dsp:spPr>
        <a:xfrm>
          <a:off x="2806016" y="2207823"/>
          <a:ext cx="2104062" cy="133607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Offer structured education at diagnosis (e.g., diabetes self-management </a:t>
          </a:r>
          <a:r>
            <a:rPr lang="en-US" sz="1400" kern="1200" dirty="0" err="1"/>
            <a:t>programmes</a:t>
          </a:r>
          <a:r>
            <a:rPr lang="en-US" sz="1400" kern="1200" dirty="0"/>
            <a:t>) with annual reinforcement.</a:t>
          </a:r>
        </a:p>
      </dsp:txBody>
      <dsp:txXfrm>
        <a:off x="2845148" y="2246955"/>
        <a:ext cx="2025798" cy="125781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9B5DC0-0D9A-4FD4-B753-62A7C074AE5A}"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32BD9D-F924-48C8-B726-645156A098A9}" type="slidenum">
              <a:rPr lang="en-GB" smtClean="0"/>
              <a:t>‹#›</a:t>
            </a:fld>
            <a:endParaRPr lang="en-GB"/>
          </a:p>
        </p:txBody>
      </p:sp>
    </p:spTree>
    <p:extLst>
      <p:ext uri="{BB962C8B-B14F-4D97-AF65-F5344CB8AC3E}">
        <p14:creationId xmlns:p14="http://schemas.microsoft.com/office/powerpoint/2010/main" val="2077737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32BD9D-F924-48C8-B726-645156A098A9}" type="slidenum">
              <a:rPr lang="en-GB" smtClean="0"/>
              <a:t>1</a:t>
            </a:fld>
            <a:endParaRPr lang="en-GB"/>
          </a:p>
        </p:txBody>
      </p:sp>
    </p:spTree>
    <p:extLst>
      <p:ext uri="{BB962C8B-B14F-4D97-AF65-F5344CB8AC3E}">
        <p14:creationId xmlns:p14="http://schemas.microsoft.com/office/powerpoint/2010/main" val="2561114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32BD9D-F924-48C8-B726-645156A098A9}" type="slidenum">
              <a:rPr lang="en-GB" smtClean="0"/>
              <a:t>6</a:t>
            </a:fld>
            <a:endParaRPr lang="en-GB"/>
          </a:p>
        </p:txBody>
      </p:sp>
    </p:spTree>
    <p:extLst>
      <p:ext uri="{BB962C8B-B14F-4D97-AF65-F5344CB8AC3E}">
        <p14:creationId xmlns:p14="http://schemas.microsoft.com/office/powerpoint/2010/main" val="15389441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32BD9D-F924-48C8-B726-645156A098A9}" type="slidenum">
              <a:rPr lang="en-GB" smtClean="0"/>
              <a:t>7</a:t>
            </a:fld>
            <a:endParaRPr lang="en-GB"/>
          </a:p>
        </p:txBody>
      </p:sp>
    </p:spTree>
    <p:extLst>
      <p:ext uri="{BB962C8B-B14F-4D97-AF65-F5344CB8AC3E}">
        <p14:creationId xmlns:p14="http://schemas.microsoft.com/office/powerpoint/2010/main" val="3385482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32BD9D-F924-48C8-B726-645156A098A9}" type="slidenum">
              <a:rPr lang="en-GB" smtClean="0"/>
              <a:t>12</a:t>
            </a:fld>
            <a:endParaRPr lang="en-GB"/>
          </a:p>
        </p:txBody>
      </p:sp>
    </p:spTree>
    <p:extLst>
      <p:ext uri="{BB962C8B-B14F-4D97-AF65-F5344CB8AC3E}">
        <p14:creationId xmlns:p14="http://schemas.microsoft.com/office/powerpoint/2010/main" val="3602633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80C50CD-E178-4744-9B35-B2F624D6C5E9}" type="datetimeFigureOut">
              <a:rPr lang="en-US" smtClean="0"/>
              <a:t>3/22/26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55141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80C50CD-E178-4744-9B35-B2F624D6C5E9}" type="datetimeFigureOut">
              <a:rPr lang="en-US" smtClean="0"/>
              <a:t>3/22/26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67277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3/22/26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54767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80C50CD-E178-4744-9B35-B2F624D6C5E9}" type="datetimeFigureOut">
              <a:rPr lang="en-US" smtClean="0"/>
              <a:t>3/22/26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84400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80C50CD-E178-4744-9B35-B2F624D6C5E9}" type="datetimeFigureOut">
              <a:rPr lang="en-US" smtClean="0"/>
              <a:t>3/22/26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73144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E80C50CD-E178-4744-9B35-B2F624D6C5E9}" type="datetimeFigureOut">
              <a:rPr lang="en-US" smtClean="0"/>
              <a:t>3/22/26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02396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3/22/26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64684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3/22/26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78892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3/22/26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30628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3/22/26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4829803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3/22/26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6719380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3/22/26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40906285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3/22/26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6176776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3/22/26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7677596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80C50CD-E178-4744-9B35-B2F624D6C5E9}" type="datetimeFigureOut">
              <a:rPr lang="en-US" smtClean="0"/>
              <a:t>3/22/26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950050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80C50CD-E178-4744-9B35-B2F624D6C5E9}" type="datetimeFigureOut">
              <a:rPr lang="en-US" smtClean="0"/>
              <a:t>3/22/26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63534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80C50CD-E178-4744-9B35-B2F624D6C5E9}" type="datetimeFigureOut">
              <a:rPr lang="en-US" smtClean="0"/>
              <a:pPr/>
              <a:t>3/22/26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1461702703"/>
      </p:ext>
    </p:extLst>
  </p:cSld>
  <p:clrMap bg1="lt1" tx1="dk1" bg2="lt2" tx2="dk2" accent1="accent1" accent2="accent2" accent3="accent3" accent4="accent4" accent5="accent5" accent6="accent6" hlink="hlink" folHlink="folHlink"/>
  <p:sldLayoutIdLst>
    <p:sldLayoutId id="2147483807" r:id="rId1"/>
    <p:sldLayoutId id="2147483808" r:id="rId2"/>
    <p:sldLayoutId id="2147483809" r:id="rId3"/>
    <p:sldLayoutId id="2147483810" r:id="rId4"/>
    <p:sldLayoutId id="2147483811" r:id="rId5"/>
    <p:sldLayoutId id="2147483812" r:id="rId6"/>
    <p:sldLayoutId id="2147483813" r:id="rId7"/>
    <p:sldLayoutId id="2147483814" r:id="rId8"/>
    <p:sldLayoutId id="2147483815" r:id="rId9"/>
    <p:sldLayoutId id="2147483816" r:id="rId10"/>
    <p:sldLayoutId id="2147483817" r:id="rId11"/>
    <p:sldLayoutId id="2147483818" r:id="rId12"/>
    <p:sldLayoutId id="2147483819" r:id="rId13"/>
    <p:sldLayoutId id="2147483820" r:id="rId14"/>
    <p:sldLayoutId id="2147483821" r:id="rId15"/>
    <p:sldLayoutId id="2147483822"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8.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4.xml"/><Relationship Id="rId7" Type="http://schemas.openxmlformats.org/officeDocument/2006/relationships/diagramColors" Target="../diagrams/colors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hyperlink" Target="https://www.sciencedirect.com/topics/medicine-and-dentistry/mean-arterial-pressure/" TargetMode="External"/><Relationship Id="rId3" Type="http://schemas.openxmlformats.org/officeDocument/2006/relationships/hyperlink" Target="https://www.gmc-uk.org/ethical-guidance/ethical-guidance-for-doctors/decision-making-and-consent/" TargetMode="External"/><Relationship Id="rId7" Type="http://schemas.openxmlformats.org/officeDocument/2006/relationships/hyperlink" Target="https://scienceinsights.org/mean-arterial-pressure-formula-cardiac-output-tpr/"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hyperlink" Target="https://www.nice.org.uk/guidance/ng28/" TargetMode="External"/><Relationship Id="rId5" Type="http://schemas.openxmlformats.org/officeDocument/2006/relationships/hyperlink" Target="https://www.nice.org.uk/guidance/ng197/" TargetMode="External"/><Relationship Id="rId4" Type="http://schemas.openxmlformats.org/officeDocument/2006/relationships/hyperlink" Target="https://www.ncbi.nlm.nih.gov/books/NBK27925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pubmed.ncbi.nlm.nih.gov/38091232/" TargetMode="External"/><Relationship Id="rId2" Type="http://schemas.openxmlformats.org/officeDocument/2006/relationships/hyperlink" Target="https://pubmed.ncbi.nlm.nih.gov/2739935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6F382DF-DFDF-1A43-F736-F0CF9B42A0CA}"/>
              </a:ext>
            </a:extLst>
          </p:cNvPr>
          <p:cNvPicPr>
            <a:picLocks noChangeAspect="1"/>
          </p:cNvPicPr>
          <p:nvPr/>
        </p:nvPicPr>
        <p:blipFill>
          <a:blip r:embed="rId5">
            <a:alphaModFix amt="40000"/>
          </a:blip>
          <a:srcRect t="1747"/>
          <a:stretch>
            <a:fillRect/>
          </a:stretch>
        </p:blipFill>
        <p:spPr>
          <a:xfrm>
            <a:off x="-106682" y="-1"/>
            <a:ext cx="12298682" cy="6858001"/>
          </a:xfrm>
          <a:prstGeom prst="rect">
            <a:avLst/>
          </a:prstGeom>
        </p:spPr>
      </p:pic>
      <p:sp>
        <p:nvSpPr>
          <p:cNvPr id="2" name="Title 1">
            <a:extLst>
              <a:ext uri="{FF2B5EF4-FFF2-40B4-BE49-F238E27FC236}">
                <a16:creationId xmlns:a16="http://schemas.microsoft.com/office/drawing/2014/main" id="{87212233-008E-560A-4C91-F768BAF92972}"/>
              </a:ext>
            </a:extLst>
          </p:cNvPr>
          <p:cNvSpPr>
            <a:spLocks noGrp="1"/>
          </p:cNvSpPr>
          <p:nvPr>
            <p:ph type="ctrTitle"/>
          </p:nvPr>
        </p:nvSpPr>
        <p:spPr>
          <a:xfrm>
            <a:off x="517870" y="978408"/>
            <a:ext cx="5021182" cy="2450592"/>
          </a:xfrm>
        </p:spPr>
        <p:txBody>
          <a:bodyPr anchor="t">
            <a:normAutofit/>
          </a:bodyPr>
          <a:lstStyle/>
          <a:p>
            <a:pPr algn="l">
              <a:lnSpc>
                <a:spcPct val="90000"/>
              </a:lnSpc>
            </a:pPr>
            <a:r>
              <a:rPr lang="en-GB" sz="1500" dirty="0">
                <a:solidFill>
                  <a:srgbClr val="FFFFFF"/>
                </a:solidFill>
                <a:latin typeface="Arial" panose="020B0604020202020204" pitchFamily="34" charset="0"/>
                <a:cs typeface="Arial" panose="020B0604020202020204" pitchFamily="34" charset="0"/>
              </a:rPr>
              <a:t>Student name: Areeba Khan</a:t>
            </a:r>
            <a:br>
              <a:rPr lang="en-GB" sz="1500" dirty="0">
                <a:solidFill>
                  <a:srgbClr val="FFFFFF"/>
                </a:solidFill>
                <a:latin typeface="Arial" panose="020B0604020202020204" pitchFamily="34" charset="0"/>
                <a:cs typeface="Arial" panose="020B0604020202020204" pitchFamily="34" charset="0"/>
              </a:rPr>
            </a:br>
            <a:br>
              <a:rPr lang="en-GB" sz="1500" dirty="0">
                <a:solidFill>
                  <a:srgbClr val="FFFFFF"/>
                </a:solidFill>
                <a:latin typeface="Arial" panose="020B0604020202020204" pitchFamily="34" charset="0"/>
                <a:cs typeface="Arial" panose="020B0604020202020204" pitchFamily="34" charset="0"/>
              </a:rPr>
            </a:br>
            <a:r>
              <a:rPr lang="en-GB" sz="1500" dirty="0">
                <a:solidFill>
                  <a:srgbClr val="FFFFFF"/>
                </a:solidFill>
                <a:latin typeface="Arial" panose="020B0604020202020204" pitchFamily="34" charset="0"/>
                <a:cs typeface="Arial" panose="020B0604020202020204" pitchFamily="34" charset="0"/>
              </a:rPr>
              <a:t>Student number: 2419588</a:t>
            </a:r>
            <a:br>
              <a:rPr lang="en-GB" sz="1500" dirty="0">
                <a:solidFill>
                  <a:srgbClr val="FFFFFF"/>
                </a:solidFill>
                <a:latin typeface="Arial" panose="020B0604020202020204" pitchFamily="34" charset="0"/>
                <a:cs typeface="Arial" panose="020B0604020202020204" pitchFamily="34" charset="0"/>
              </a:rPr>
            </a:br>
            <a:br>
              <a:rPr lang="en-GB" sz="1500" dirty="0">
                <a:solidFill>
                  <a:srgbClr val="FFFFFF"/>
                </a:solidFill>
                <a:latin typeface="Arial" panose="020B0604020202020204" pitchFamily="34" charset="0"/>
                <a:cs typeface="Arial" panose="020B0604020202020204" pitchFamily="34" charset="0"/>
              </a:rPr>
            </a:br>
            <a:r>
              <a:rPr lang="en-GB" sz="1500" dirty="0">
                <a:solidFill>
                  <a:srgbClr val="FFFFFF"/>
                </a:solidFill>
                <a:latin typeface="Arial" panose="020B0604020202020204" pitchFamily="34" charset="0"/>
                <a:cs typeface="Arial" panose="020B0604020202020204" pitchFamily="34" charset="0"/>
              </a:rPr>
              <a:t>Lecturer’s name: Robert </a:t>
            </a:r>
            <a:r>
              <a:rPr lang="en-GB" sz="1500" dirty="0" err="1">
                <a:solidFill>
                  <a:srgbClr val="FFFFFF"/>
                </a:solidFill>
                <a:latin typeface="Arial" panose="020B0604020202020204" pitchFamily="34" charset="0"/>
                <a:cs typeface="Arial" panose="020B0604020202020204" pitchFamily="34" charset="0"/>
              </a:rPr>
              <a:t>Nartowski</a:t>
            </a:r>
            <a:br>
              <a:rPr lang="en-GB" sz="1500" dirty="0">
                <a:solidFill>
                  <a:srgbClr val="FFFFFF"/>
                </a:solidFill>
                <a:latin typeface="Arial" panose="020B0604020202020204" pitchFamily="34" charset="0"/>
                <a:cs typeface="Arial" panose="020B0604020202020204" pitchFamily="34" charset="0"/>
              </a:rPr>
            </a:br>
            <a:br>
              <a:rPr lang="en-GB" sz="1500" dirty="0">
                <a:solidFill>
                  <a:srgbClr val="FFFFFF"/>
                </a:solidFill>
                <a:latin typeface="Arial" panose="020B0604020202020204" pitchFamily="34" charset="0"/>
                <a:cs typeface="Arial" panose="020B0604020202020204" pitchFamily="34" charset="0"/>
              </a:rPr>
            </a:br>
            <a:r>
              <a:rPr lang="en-GB" sz="1500" dirty="0">
                <a:solidFill>
                  <a:srgbClr val="FFFFFF"/>
                </a:solidFill>
                <a:latin typeface="Arial" panose="020B0604020202020204" pitchFamily="34" charset="0"/>
                <a:cs typeface="Arial" panose="020B0604020202020204" pitchFamily="34" charset="0"/>
              </a:rPr>
              <a:t>Module Code: BMHP5023</a:t>
            </a:r>
            <a:br>
              <a:rPr lang="en-GB" sz="1500" dirty="0">
                <a:solidFill>
                  <a:srgbClr val="FFFFFF"/>
                </a:solidFill>
                <a:latin typeface="Arial" panose="020B0604020202020204" pitchFamily="34" charset="0"/>
                <a:cs typeface="Arial" panose="020B0604020202020204" pitchFamily="34" charset="0"/>
              </a:rPr>
            </a:br>
            <a:br>
              <a:rPr lang="en-GB" sz="1500" dirty="0">
                <a:solidFill>
                  <a:srgbClr val="FFFFFF"/>
                </a:solidFill>
                <a:latin typeface="Arial" panose="020B0604020202020204" pitchFamily="34" charset="0"/>
                <a:cs typeface="Arial" panose="020B0604020202020204" pitchFamily="34" charset="0"/>
              </a:rPr>
            </a:br>
            <a:br>
              <a:rPr lang="en-GB" sz="1500" dirty="0">
                <a:solidFill>
                  <a:srgbClr val="FFFFFF"/>
                </a:solidFill>
                <a:latin typeface="Arial" panose="020B0604020202020204" pitchFamily="34" charset="0"/>
                <a:cs typeface="Arial" panose="020B0604020202020204" pitchFamily="34" charset="0"/>
              </a:rPr>
            </a:br>
            <a:endParaRPr lang="en-GB" sz="1500"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74DB565-F24E-48EB-2E1C-A2E32FB3E06F}"/>
              </a:ext>
            </a:extLst>
          </p:cNvPr>
          <p:cNvSpPr>
            <a:spLocks noGrp="1"/>
          </p:cNvSpPr>
          <p:nvPr>
            <p:ph type="subTitle" idx="1"/>
          </p:nvPr>
        </p:nvSpPr>
        <p:spPr>
          <a:xfrm>
            <a:off x="3363850" y="2815777"/>
            <a:ext cx="5040785" cy="1828799"/>
          </a:xfrm>
        </p:spPr>
        <p:txBody>
          <a:bodyPr anchor="b">
            <a:normAutofit fontScale="92500"/>
          </a:bodyPr>
          <a:lstStyle/>
          <a:p>
            <a:r>
              <a:rPr lang="en-GB" sz="3600" b="1" i="0">
                <a:solidFill>
                  <a:srgbClr val="FFFFFF"/>
                </a:solidFill>
              </a:rPr>
              <a:t>Integrated Care Plan for Type 2 Diabetes and Cardiovascular Disease</a:t>
            </a:r>
          </a:p>
        </p:txBody>
      </p:sp>
      <p:pic>
        <p:nvPicPr>
          <p:cNvPr id="6" name="Audio Recording 22 Mar 2026 at 13:48:38">
            <a:hlinkClick r:id="" action="ppaction://media"/>
            <a:extLst>
              <a:ext uri="{FF2B5EF4-FFF2-40B4-BE49-F238E27FC236}">
                <a16:creationId xmlns:a16="http://schemas.microsoft.com/office/drawing/2014/main" id="{09CC65B6-B9F7-3B55-E82D-B03984D76E4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08360" y="5704840"/>
            <a:ext cx="812800" cy="812800"/>
          </a:xfrm>
          <a:prstGeom prst="rect">
            <a:avLst/>
          </a:prstGeom>
        </p:spPr>
      </p:pic>
    </p:spTree>
    <p:extLst>
      <p:ext uri="{BB962C8B-B14F-4D97-AF65-F5344CB8AC3E}">
        <p14:creationId xmlns:p14="http://schemas.microsoft.com/office/powerpoint/2010/main" val="334442056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599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72A32-751B-A9B4-4CD6-708740DB12E0}"/>
              </a:ext>
            </a:extLst>
          </p:cNvPr>
          <p:cNvSpPr>
            <a:spLocks noGrp="1"/>
          </p:cNvSpPr>
          <p:nvPr>
            <p:ph type="title"/>
          </p:nvPr>
        </p:nvSpPr>
        <p:spPr/>
        <p:txBody>
          <a:bodyPr/>
          <a:lstStyle/>
          <a:p>
            <a:pPr algn="ctr"/>
            <a:r>
              <a:rPr lang="en-GB"/>
              <a:t>     Contents</a:t>
            </a:r>
          </a:p>
        </p:txBody>
      </p:sp>
      <p:sp>
        <p:nvSpPr>
          <p:cNvPr id="3" name="Content Placeholder 2">
            <a:extLst>
              <a:ext uri="{FF2B5EF4-FFF2-40B4-BE49-F238E27FC236}">
                <a16:creationId xmlns:a16="http://schemas.microsoft.com/office/drawing/2014/main" id="{8E76F55B-586E-F028-AB40-6924F53FF4C6}"/>
              </a:ext>
            </a:extLst>
          </p:cNvPr>
          <p:cNvSpPr>
            <a:spLocks noGrp="1"/>
          </p:cNvSpPr>
          <p:nvPr>
            <p:ph idx="1"/>
          </p:nvPr>
        </p:nvSpPr>
        <p:spPr>
          <a:xfrm>
            <a:off x="264855" y="1270000"/>
            <a:ext cx="11155680" cy="4128275"/>
          </a:xfrm>
        </p:spPr>
        <p:txBody>
          <a:bodyPr>
            <a:normAutofit fontScale="92500" lnSpcReduction="20000"/>
          </a:bodyPr>
          <a:lstStyle/>
          <a:p>
            <a:r>
              <a:rPr lang="en-GB"/>
              <a:t>Title page…………………………………………………………………………………………………………………………………………………..1</a:t>
            </a:r>
          </a:p>
          <a:p>
            <a:r>
              <a:rPr lang="en-GB"/>
              <a:t>Contents………………………………………………………………………………………………………………………………….…………………2</a:t>
            </a:r>
          </a:p>
          <a:p>
            <a:r>
              <a:rPr lang="en-GB"/>
              <a:t>Patient Profile…………………………………………………………………………………………………………………………………………...3</a:t>
            </a:r>
          </a:p>
          <a:p>
            <a:r>
              <a:rPr lang="en-GB"/>
              <a:t>Lifestyle And Clinical Risk Factors………………………………………………………………………………………………………......4</a:t>
            </a:r>
          </a:p>
          <a:p>
            <a:r>
              <a:rPr lang="en-US"/>
              <a:t>Cardiac Output And Blood Pressure Regulation………………………………………………………………………………………….5</a:t>
            </a:r>
          </a:p>
          <a:p>
            <a:r>
              <a:rPr lang="en-US"/>
              <a:t>The Circulatory system…………………………………………………………………………………………………………………………....6</a:t>
            </a:r>
          </a:p>
          <a:p>
            <a:r>
              <a:rPr lang="en-US"/>
              <a:t>Pathophysiology: How Diabetes Affects the System………………………………………………………………………………….7</a:t>
            </a:r>
          </a:p>
          <a:p>
            <a:r>
              <a:rPr lang="en-US"/>
              <a:t>Care Plan: Evidence-based Recommendations………………………………………………………………………………..……….8</a:t>
            </a:r>
          </a:p>
          <a:p>
            <a:r>
              <a:rPr lang="en-US"/>
              <a:t>Care Plan: Pharmacological Management…………………………………………………………………………………………………9</a:t>
            </a:r>
          </a:p>
          <a:p>
            <a:r>
              <a:rPr lang="en-US"/>
              <a:t>Care Plan: Communication and Ethics………………………………………………………………………………………….....……10</a:t>
            </a:r>
          </a:p>
          <a:p>
            <a:r>
              <a:rPr lang="en-US"/>
              <a:t>Conclusion…………………………………………………………………………………………………………………………………………………..11</a:t>
            </a:r>
          </a:p>
          <a:p>
            <a:r>
              <a:rPr lang="en-US"/>
              <a:t>Reference list………………………………………………………………………………………………………………………………………..….12-13</a:t>
            </a:r>
          </a:p>
          <a:p>
            <a:endParaRPr lang="en-US"/>
          </a:p>
          <a:p>
            <a:endParaRPr lang="en-US"/>
          </a:p>
          <a:p>
            <a:endParaRPr lang="en-US"/>
          </a:p>
          <a:p>
            <a:endParaRPr lang="en-US"/>
          </a:p>
          <a:p>
            <a:endParaRPr lang="en-GB"/>
          </a:p>
          <a:p>
            <a:endParaRPr lang="en-GB"/>
          </a:p>
        </p:txBody>
      </p:sp>
    </p:spTree>
    <p:extLst>
      <p:ext uri="{BB962C8B-B14F-4D97-AF65-F5344CB8AC3E}">
        <p14:creationId xmlns:p14="http://schemas.microsoft.com/office/powerpoint/2010/main" val="831216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EDDF8FF-32A0-3B28-BBF2-B0EADA309E59}"/>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Patient Profile</a:t>
            </a:r>
          </a:p>
        </p:txBody>
      </p:sp>
      <p:sp>
        <p:nvSpPr>
          <p:cNvPr id="3" name="Content Placeholder 2">
            <a:extLst>
              <a:ext uri="{FF2B5EF4-FFF2-40B4-BE49-F238E27FC236}">
                <a16:creationId xmlns:a16="http://schemas.microsoft.com/office/drawing/2014/main" id="{FBB078AB-CAAE-08A6-1A3A-5F6DCDB05F93}"/>
              </a:ext>
            </a:extLst>
          </p:cNvPr>
          <p:cNvSpPr>
            <a:spLocks noGrp="1"/>
          </p:cNvSpPr>
          <p:nvPr>
            <p:ph idx="1"/>
          </p:nvPr>
        </p:nvSpPr>
        <p:spPr>
          <a:xfrm>
            <a:off x="5476508" y="415490"/>
            <a:ext cx="6038157" cy="5739776"/>
          </a:xfrm>
        </p:spPr>
        <p:txBody>
          <a:bodyPr anchor="ctr">
            <a:normAutofit lnSpcReduction="10000"/>
          </a:bodyPr>
          <a:lstStyle/>
          <a:p>
            <a:pPr>
              <a:lnSpc>
                <a:spcPct val="90000"/>
              </a:lnSpc>
            </a:pPr>
            <a:r>
              <a:rPr lang="en-US" b="1" dirty="0">
                <a:solidFill>
                  <a:srgbClr val="FFFFFF"/>
                </a:solidFill>
              </a:rPr>
              <a:t>Name: David Miller</a:t>
            </a:r>
          </a:p>
          <a:p>
            <a:pPr>
              <a:lnSpc>
                <a:spcPct val="90000"/>
              </a:lnSpc>
            </a:pPr>
            <a:endParaRPr lang="en-US" b="1" dirty="0">
              <a:solidFill>
                <a:srgbClr val="FFFFFF"/>
              </a:solidFill>
            </a:endParaRPr>
          </a:p>
          <a:p>
            <a:pPr>
              <a:lnSpc>
                <a:spcPct val="90000"/>
              </a:lnSpc>
            </a:pPr>
            <a:r>
              <a:rPr lang="en-US" b="1" dirty="0">
                <a:solidFill>
                  <a:srgbClr val="FFFFFF"/>
                </a:solidFill>
              </a:rPr>
              <a:t>Age: 58</a:t>
            </a:r>
          </a:p>
          <a:p>
            <a:pPr>
              <a:lnSpc>
                <a:spcPct val="90000"/>
              </a:lnSpc>
            </a:pPr>
            <a:endParaRPr lang="en-US" b="1" dirty="0">
              <a:solidFill>
                <a:srgbClr val="FFFFFF"/>
              </a:solidFill>
            </a:endParaRPr>
          </a:p>
          <a:p>
            <a:pPr>
              <a:lnSpc>
                <a:spcPct val="90000"/>
              </a:lnSpc>
            </a:pPr>
            <a:r>
              <a:rPr lang="en-US" b="1" dirty="0">
                <a:solidFill>
                  <a:srgbClr val="FFFFFF"/>
                </a:solidFill>
              </a:rPr>
              <a:t>Gender: Male</a:t>
            </a:r>
          </a:p>
          <a:p>
            <a:pPr>
              <a:lnSpc>
                <a:spcPct val="90000"/>
              </a:lnSpc>
            </a:pPr>
            <a:endParaRPr lang="en-US" b="1" dirty="0">
              <a:solidFill>
                <a:srgbClr val="FFFFFF"/>
              </a:solidFill>
            </a:endParaRPr>
          </a:p>
          <a:p>
            <a:pPr>
              <a:lnSpc>
                <a:spcPct val="90000"/>
              </a:lnSpc>
            </a:pPr>
            <a:r>
              <a:rPr lang="en-US" b="1" dirty="0">
                <a:solidFill>
                  <a:srgbClr val="FFFFFF"/>
                </a:solidFill>
              </a:rPr>
              <a:t>Ethnicity: White British</a:t>
            </a:r>
          </a:p>
          <a:p>
            <a:pPr>
              <a:lnSpc>
                <a:spcPct val="90000"/>
              </a:lnSpc>
            </a:pPr>
            <a:endParaRPr lang="en-US" b="1" dirty="0">
              <a:solidFill>
                <a:srgbClr val="FFFFFF"/>
              </a:solidFill>
            </a:endParaRPr>
          </a:p>
          <a:p>
            <a:pPr>
              <a:lnSpc>
                <a:spcPct val="90000"/>
              </a:lnSpc>
            </a:pPr>
            <a:r>
              <a:rPr lang="en-US" b="1" dirty="0">
                <a:solidFill>
                  <a:srgbClr val="FFFFFF"/>
                </a:solidFill>
              </a:rPr>
              <a:t>Occupation: Bus driver (sedentary job)</a:t>
            </a:r>
          </a:p>
          <a:p>
            <a:pPr>
              <a:lnSpc>
                <a:spcPct val="90000"/>
              </a:lnSpc>
            </a:pPr>
            <a:endParaRPr lang="en-US" b="1" dirty="0">
              <a:solidFill>
                <a:srgbClr val="FFFFFF"/>
              </a:solidFill>
            </a:endParaRPr>
          </a:p>
          <a:p>
            <a:pPr>
              <a:lnSpc>
                <a:spcPct val="90000"/>
              </a:lnSpc>
            </a:pPr>
            <a:r>
              <a:rPr lang="en-US" b="1" dirty="0">
                <a:solidFill>
                  <a:srgbClr val="FFFFFF"/>
                </a:solidFill>
              </a:rPr>
              <a:t>Social History: Lives with his wife; two adult children live nearby.</a:t>
            </a:r>
          </a:p>
          <a:p>
            <a:pPr>
              <a:lnSpc>
                <a:spcPct val="90000"/>
              </a:lnSpc>
            </a:pPr>
            <a:endParaRPr lang="en-US" b="1" dirty="0">
              <a:solidFill>
                <a:srgbClr val="FFFFFF"/>
              </a:solidFill>
            </a:endParaRPr>
          </a:p>
          <a:p>
            <a:pPr>
              <a:lnSpc>
                <a:spcPct val="90000"/>
              </a:lnSpc>
            </a:pPr>
            <a:r>
              <a:rPr lang="en-US" b="1" dirty="0">
                <a:solidFill>
                  <a:srgbClr val="FFFFFF"/>
                </a:solidFill>
              </a:rPr>
              <a:t>Presentation: Recently diagnosed with Type 2 Diabetes (HbA1c 58 mmol/mol) following a routine health check. Also has newly diagnosed hypertension (BP 148/92 mmHg).</a:t>
            </a:r>
            <a:endParaRPr lang="en-GB" b="1" dirty="0">
              <a:solidFill>
                <a:srgbClr val="FFFFFF"/>
              </a:solidFill>
            </a:endParaRPr>
          </a:p>
        </p:txBody>
      </p:sp>
      <p:pic>
        <p:nvPicPr>
          <p:cNvPr id="6" name="Audio Recording 22 Mar 2026 at 14:02:03">
            <a:hlinkClick r:id="" action="ppaction://media"/>
            <a:extLst>
              <a:ext uri="{FF2B5EF4-FFF2-40B4-BE49-F238E27FC236}">
                <a16:creationId xmlns:a16="http://schemas.microsoft.com/office/drawing/2014/main" id="{85524AB1-4AA2-0171-866E-5A9D1C0D88F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40533" y="5757956"/>
            <a:ext cx="812800" cy="812800"/>
          </a:xfrm>
          <a:prstGeom prst="rect">
            <a:avLst/>
          </a:prstGeom>
        </p:spPr>
      </p:pic>
    </p:spTree>
    <p:extLst>
      <p:ext uri="{BB962C8B-B14F-4D97-AF65-F5344CB8AC3E}">
        <p14:creationId xmlns:p14="http://schemas.microsoft.com/office/powerpoint/2010/main" val="1770859959"/>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84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3D706-61B6-F521-633D-ED76039CF867}"/>
              </a:ext>
            </a:extLst>
          </p:cNvPr>
          <p:cNvSpPr>
            <a:spLocks noGrp="1"/>
          </p:cNvSpPr>
          <p:nvPr>
            <p:ph type="title"/>
          </p:nvPr>
        </p:nvSpPr>
        <p:spPr/>
        <p:txBody>
          <a:bodyPr/>
          <a:lstStyle/>
          <a:p>
            <a:r>
              <a:rPr lang="en-GB"/>
              <a:t>Lifestyle And Clinical Risk Factors</a:t>
            </a:r>
          </a:p>
        </p:txBody>
      </p:sp>
      <p:sp>
        <p:nvSpPr>
          <p:cNvPr id="3" name="Text Placeholder 2">
            <a:extLst>
              <a:ext uri="{FF2B5EF4-FFF2-40B4-BE49-F238E27FC236}">
                <a16:creationId xmlns:a16="http://schemas.microsoft.com/office/drawing/2014/main" id="{EC8CBC85-66D0-D5E0-BE03-397D95D1971D}"/>
              </a:ext>
            </a:extLst>
          </p:cNvPr>
          <p:cNvSpPr>
            <a:spLocks noGrp="1"/>
          </p:cNvSpPr>
          <p:nvPr>
            <p:ph type="body" idx="1"/>
          </p:nvPr>
        </p:nvSpPr>
        <p:spPr>
          <a:xfrm>
            <a:off x="675745" y="1584721"/>
            <a:ext cx="4185623" cy="576262"/>
          </a:xfrm>
        </p:spPr>
        <p:txBody>
          <a:bodyPr/>
          <a:lstStyle/>
          <a:p>
            <a:r>
              <a:rPr lang="en-GB"/>
              <a:t>Lifestyle Risk Factors</a:t>
            </a:r>
          </a:p>
        </p:txBody>
      </p:sp>
      <p:sp>
        <p:nvSpPr>
          <p:cNvPr id="4" name="Content Placeholder 3">
            <a:extLst>
              <a:ext uri="{FF2B5EF4-FFF2-40B4-BE49-F238E27FC236}">
                <a16:creationId xmlns:a16="http://schemas.microsoft.com/office/drawing/2014/main" id="{153E413B-0D83-2567-546B-3A26544CE78B}"/>
              </a:ext>
            </a:extLst>
          </p:cNvPr>
          <p:cNvSpPr>
            <a:spLocks noGrp="1"/>
          </p:cNvSpPr>
          <p:nvPr>
            <p:ph sz="half" idx="2"/>
          </p:nvPr>
        </p:nvSpPr>
        <p:spPr/>
        <p:txBody>
          <a:bodyPr>
            <a:normAutofit lnSpcReduction="10000"/>
          </a:bodyPr>
          <a:lstStyle/>
          <a:p>
            <a:r>
              <a:rPr lang="en-GB" sz="2000"/>
              <a:t>Diet: Consumption of highly processed foods and convenience foods (fast food)</a:t>
            </a:r>
          </a:p>
          <a:p>
            <a:r>
              <a:rPr lang="en-GB" sz="2000"/>
              <a:t>Physical Activity: Low physical activity with little to no exercise</a:t>
            </a:r>
          </a:p>
          <a:p>
            <a:r>
              <a:rPr lang="en-GB" sz="2000"/>
              <a:t>Smoker: Around 5 a day for 20 years</a:t>
            </a:r>
          </a:p>
          <a:p>
            <a:r>
              <a:rPr lang="en-GB" sz="2000"/>
              <a:t>Stress: High-stress job with a lack of a consistent routine</a:t>
            </a:r>
          </a:p>
          <a:p>
            <a:endParaRPr lang="en-GB"/>
          </a:p>
        </p:txBody>
      </p:sp>
      <p:sp>
        <p:nvSpPr>
          <p:cNvPr id="5" name="Text Placeholder 4">
            <a:extLst>
              <a:ext uri="{FF2B5EF4-FFF2-40B4-BE49-F238E27FC236}">
                <a16:creationId xmlns:a16="http://schemas.microsoft.com/office/drawing/2014/main" id="{8DA2B69E-47BF-2692-B99A-29A29098F300}"/>
              </a:ext>
            </a:extLst>
          </p:cNvPr>
          <p:cNvSpPr>
            <a:spLocks noGrp="1"/>
          </p:cNvSpPr>
          <p:nvPr>
            <p:ph type="body" sz="quarter" idx="3"/>
          </p:nvPr>
        </p:nvSpPr>
        <p:spPr>
          <a:xfrm>
            <a:off x="5088384" y="1642269"/>
            <a:ext cx="4185618" cy="576262"/>
          </a:xfrm>
        </p:spPr>
        <p:txBody>
          <a:bodyPr/>
          <a:lstStyle/>
          <a:p>
            <a:r>
              <a:rPr lang="en-GB"/>
              <a:t>Clinical Risk Factors</a:t>
            </a:r>
          </a:p>
        </p:txBody>
      </p:sp>
      <p:sp>
        <p:nvSpPr>
          <p:cNvPr id="6" name="Content Placeholder 5">
            <a:extLst>
              <a:ext uri="{FF2B5EF4-FFF2-40B4-BE49-F238E27FC236}">
                <a16:creationId xmlns:a16="http://schemas.microsoft.com/office/drawing/2014/main" id="{DECB1C36-9F23-DF0A-CD15-A97107899B2B}"/>
              </a:ext>
            </a:extLst>
          </p:cNvPr>
          <p:cNvSpPr>
            <a:spLocks noGrp="1"/>
          </p:cNvSpPr>
          <p:nvPr>
            <p:ph sz="quarter" idx="4"/>
          </p:nvPr>
        </p:nvSpPr>
        <p:spPr/>
        <p:txBody>
          <a:bodyPr>
            <a:normAutofit lnSpcReduction="10000"/>
          </a:bodyPr>
          <a:lstStyle/>
          <a:p>
            <a:r>
              <a:rPr lang="en-US" sz="2000"/>
              <a:t>Obesity: BMI 32 </a:t>
            </a:r>
          </a:p>
          <a:p>
            <a:r>
              <a:rPr lang="en-US" sz="2000"/>
              <a:t>Hypertension: Newly diagnosed.</a:t>
            </a:r>
          </a:p>
          <a:p>
            <a:r>
              <a:rPr lang="en-US" sz="2000"/>
              <a:t>Dyslipidemia: Likely to be confirmed by blood tests.</a:t>
            </a:r>
          </a:p>
          <a:p>
            <a:r>
              <a:rPr lang="en-US" sz="2000"/>
              <a:t>Family History: Positive for heart disease (father had a heart attack at 65).</a:t>
            </a:r>
            <a:endParaRPr lang="en-GB" sz="2000"/>
          </a:p>
        </p:txBody>
      </p:sp>
      <p:pic>
        <p:nvPicPr>
          <p:cNvPr id="7" name="Audio Recording 22 Mar 2026 at 14:12:06">
            <a:hlinkClick r:id="" action="ppaction://media"/>
            <a:extLst>
              <a:ext uri="{FF2B5EF4-FFF2-40B4-BE49-F238E27FC236}">
                <a16:creationId xmlns:a16="http://schemas.microsoft.com/office/drawing/2014/main" id="{714BAB3C-3894-9AF8-5186-B830520174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16891" y="5728732"/>
            <a:ext cx="812800" cy="812800"/>
          </a:xfrm>
          <a:prstGeom prst="rect">
            <a:avLst/>
          </a:prstGeom>
        </p:spPr>
      </p:pic>
    </p:spTree>
    <p:extLst>
      <p:ext uri="{BB962C8B-B14F-4D97-AF65-F5344CB8AC3E}">
        <p14:creationId xmlns:p14="http://schemas.microsoft.com/office/powerpoint/2010/main" val="12865232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45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DC5DB-4D60-32A1-DB14-8BC5B171563C}"/>
              </a:ext>
            </a:extLst>
          </p:cNvPr>
          <p:cNvSpPr>
            <a:spLocks noGrp="1"/>
          </p:cNvSpPr>
          <p:nvPr>
            <p:ph type="title"/>
          </p:nvPr>
        </p:nvSpPr>
        <p:spPr>
          <a:xfrm>
            <a:off x="1023844" y="70585"/>
            <a:ext cx="8596668" cy="1320800"/>
          </a:xfrm>
        </p:spPr>
        <p:txBody>
          <a:bodyPr/>
          <a:lstStyle/>
          <a:p>
            <a:pPr algn="ctr"/>
            <a:r>
              <a:rPr lang="en-GB" dirty="0"/>
              <a:t>Cardiac Output And Blood pressure Regulation</a:t>
            </a:r>
          </a:p>
        </p:txBody>
      </p:sp>
      <p:sp>
        <p:nvSpPr>
          <p:cNvPr id="6" name="Content Placeholder 5">
            <a:extLst>
              <a:ext uri="{FF2B5EF4-FFF2-40B4-BE49-F238E27FC236}">
                <a16:creationId xmlns:a16="http://schemas.microsoft.com/office/drawing/2014/main" id="{3515C0B1-D3CA-FBF7-A573-53AB2BADB8D0}"/>
              </a:ext>
            </a:extLst>
          </p:cNvPr>
          <p:cNvSpPr>
            <a:spLocks noGrp="1"/>
          </p:cNvSpPr>
          <p:nvPr>
            <p:ph idx="1"/>
          </p:nvPr>
        </p:nvSpPr>
        <p:spPr>
          <a:xfrm>
            <a:off x="316091" y="1391385"/>
            <a:ext cx="5101389" cy="3282214"/>
          </a:xfrm>
        </p:spPr>
        <p:txBody>
          <a:bodyPr>
            <a:normAutofit/>
          </a:bodyPr>
          <a:lstStyle/>
          <a:p>
            <a:r>
              <a:rPr lang="en-GB" b="1"/>
              <a:t>Cardiac Output (CO) </a:t>
            </a:r>
          </a:p>
          <a:p>
            <a:pPr marL="0" indent="0">
              <a:buNone/>
            </a:pPr>
            <a:r>
              <a:rPr lang="en-GB"/>
              <a:t>Is the amount of blood the heart pumps per minute. This demonstrates how well the heart supplies oxygen to the body. It usually increases during exercise to meet the oxygen demand (Science Insights, 2025).</a:t>
            </a:r>
          </a:p>
          <a:p>
            <a:r>
              <a:rPr lang="en-GB"/>
              <a:t>The formula for this is: </a:t>
            </a:r>
          </a:p>
          <a:p>
            <a:pPr marL="0" indent="0">
              <a:buNone/>
            </a:pPr>
            <a:r>
              <a:rPr lang="en-GB"/>
              <a:t>CO = Stroke Volume (SV) x Heart Rate (HR)</a:t>
            </a:r>
          </a:p>
          <a:p>
            <a:pPr marL="0" indent="0">
              <a:buNone/>
            </a:pPr>
            <a:endParaRPr lang="en-GB"/>
          </a:p>
          <a:p>
            <a:pPr marL="0" indent="0">
              <a:buNone/>
            </a:pPr>
            <a:endParaRPr lang="en-GB"/>
          </a:p>
        </p:txBody>
      </p:sp>
      <p:sp>
        <p:nvSpPr>
          <p:cNvPr id="7" name="TextBox 6">
            <a:extLst>
              <a:ext uri="{FF2B5EF4-FFF2-40B4-BE49-F238E27FC236}">
                <a16:creationId xmlns:a16="http://schemas.microsoft.com/office/drawing/2014/main" id="{817A4EEC-44DA-277D-C680-7609702583DF}"/>
              </a:ext>
            </a:extLst>
          </p:cNvPr>
          <p:cNvSpPr txBox="1"/>
          <p:nvPr/>
        </p:nvSpPr>
        <p:spPr>
          <a:xfrm>
            <a:off x="5601903" y="1222409"/>
            <a:ext cx="6753726" cy="3693319"/>
          </a:xfrm>
          <a:prstGeom prst="rect">
            <a:avLst/>
          </a:prstGeom>
          <a:noFill/>
        </p:spPr>
        <p:txBody>
          <a:bodyPr wrap="square" rtlCol="0">
            <a:spAutoFit/>
          </a:bodyPr>
          <a:lstStyle/>
          <a:p>
            <a:pPr marL="285750" indent="-285750">
              <a:buFont typeface="Arial" panose="020B0604020202020204" pitchFamily="34" charset="0"/>
              <a:buChar char="•"/>
            </a:pPr>
            <a:r>
              <a:rPr lang="en-GB" b="1">
                <a:solidFill>
                  <a:schemeClr val="bg2">
                    <a:lumMod val="25000"/>
                  </a:schemeClr>
                </a:solidFill>
              </a:rPr>
              <a:t>Blood Pressure (BP) </a:t>
            </a:r>
          </a:p>
          <a:p>
            <a:endParaRPr lang="en-GB">
              <a:solidFill>
                <a:schemeClr val="bg2">
                  <a:lumMod val="25000"/>
                </a:schemeClr>
              </a:solidFill>
            </a:endParaRPr>
          </a:p>
          <a:p>
            <a:pPr marL="285750" indent="-285750">
              <a:buFont typeface="Arial" panose="020B0604020202020204" pitchFamily="34" charset="0"/>
              <a:buChar char="•"/>
            </a:pPr>
            <a:r>
              <a:rPr lang="en-GB">
                <a:solidFill>
                  <a:schemeClr val="bg2">
                    <a:lumMod val="25000"/>
                  </a:schemeClr>
                </a:solidFill>
              </a:rPr>
              <a:t>Is the force or pressure of the blood bouncing against the artery walls, which helps the blood travel around the body</a:t>
            </a:r>
          </a:p>
          <a:p>
            <a:pPr marL="285750" indent="-285750">
              <a:buFont typeface="Arial" panose="020B0604020202020204" pitchFamily="34" charset="0"/>
              <a:buChar char="•"/>
            </a:pPr>
            <a:r>
              <a:rPr lang="en-GB">
                <a:solidFill>
                  <a:schemeClr val="bg2">
                    <a:lumMod val="25000"/>
                  </a:schemeClr>
                </a:solidFill>
              </a:rPr>
              <a:t>It is essential for ensuring blood flows efficiently to organs and tissues</a:t>
            </a:r>
            <a:r>
              <a:rPr lang="en-GB"/>
              <a:t>.</a:t>
            </a:r>
          </a:p>
          <a:p>
            <a:pPr marL="285750" indent="-285750">
              <a:buFont typeface="Arial" panose="020B0604020202020204" pitchFamily="34" charset="0"/>
              <a:buChar char="•"/>
            </a:pPr>
            <a:r>
              <a:rPr lang="en-GB">
                <a:solidFill>
                  <a:schemeClr val="bg2">
                    <a:lumMod val="25000"/>
                  </a:schemeClr>
                </a:solidFill>
              </a:rPr>
              <a:t>(MAP) is an important measure which displays the average pressure in the arteries during a single cardiac cycle.</a:t>
            </a:r>
          </a:p>
          <a:p>
            <a:pPr marL="285750" indent="-285750">
              <a:buFont typeface="Arial" panose="020B0604020202020204" pitchFamily="34" charset="0"/>
              <a:buChar char="•"/>
            </a:pPr>
            <a:r>
              <a:rPr lang="en-US">
                <a:solidFill>
                  <a:schemeClr val="bg2">
                    <a:lumMod val="25000"/>
                  </a:schemeClr>
                </a:solidFill>
              </a:rPr>
              <a:t>Higher resistance (e.g., narrowed arteries) or increased cardiac output will raise blood pressure.</a:t>
            </a:r>
            <a:endParaRPr lang="en-GB">
              <a:solidFill>
                <a:schemeClr val="bg2">
                  <a:lumMod val="25000"/>
                </a:schemeClr>
              </a:solidFill>
            </a:endParaRPr>
          </a:p>
          <a:p>
            <a:pPr marL="285750" indent="-285750">
              <a:buFont typeface="Arial" panose="020B0604020202020204" pitchFamily="34" charset="0"/>
              <a:buChar char="•"/>
            </a:pPr>
            <a:r>
              <a:rPr lang="en-GB">
                <a:solidFill>
                  <a:schemeClr val="bg2">
                    <a:lumMod val="25000"/>
                  </a:schemeClr>
                </a:solidFill>
              </a:rPr>
              <a:t>The Formula for this is: </a:t>
            </a:r>
            <a:r>
              <a:rPr lang="en-US">
                <a:solidFill>
                  <a:schemeClr val="bg2">
                    <a:lumMod val="25000"/>
                  </a:schemeClr>
                </a:solidFill>
              </a:rPr>
              <a:t>Mean Arterial Pressure (MAP) = CO x Total Peripheral Resistance (TPR) (</a:t>
            </a:r>
            <a:r>
              <a:rPr lang="en-GB">
                <a:solidFill>
                  <a:schemeClr val="bg2">
                    <a:lumMod val="25000"/>
                  </a:schemeClr>
                </a:solidFill>
              </a:rPr>
              <a:t>ScienceDirect, 2026).</a:t>
            </a:r>
          </a:p>
          <a:p>
            <a:pPr marL="285750" indent="-285750">
              <a:buFont typeface="Arial" panose="020B0604020202020204" pitchFamily="34" charset="0"/>
              <a:buChar char="•"/>
            </a:pPr>
            <a:endParaRPr lang="en-GB"/>
          </a:p>
        </p:txBody>
      </p:sp>
      <p:sp>
        <p:nvSpPr>
          <p:cNvPr id="8" name="TextBox 7">
            <a:extLst>
              <a:ext uri="{FF2B5EF4-FFF2-40B4-BE49-F238E27FC236}">
                <a16:creationId xmlns:a16="http://schemas.microsoft.com/office/drawing/2014/main" id="{EC3684B6-C3DC-F907-65D6-363EFD7DE056}"/>
              </a:ext>
            </a:extLst>
          </p:cNvPr>
          <p:cNvSpPr txBox="1"/>
          <p:nvPr/>
        </p:nvSpPr>
        <p:spPr>
          <a:xfrm>
            <a:off x="927591" y="4845998"/>
            <a:ext cx="9500135" cy="1354217"/>
          </a:xfrm>
          <a:prstGeom prst="rect">
            <a:avLst/>
          </a:prstGeom>
          <a:noFill/>
        </p:spPr>
        <p:txBody>
          <a:bodyPr wrap="square" rtlCol="0">
            <a:spAutoFit/>
          </a:bodyPr>
          <a:lstStyle/>
          <a:p>
            <a:pPr algn="ctr"/>
            <a:r>
              <a:rPr lang="en-US" sz="2800" b="1">
                <a:solidFill>
                  <a:schemeClr val="accent1">
                    <a:lumMod val="50000"/>
                  </a:schemeClr>
                </a:solidFill>
              </a:rPr>
              <a:t>REGULATION</a:t>
            </a:r>
          </a:p>
          <a:p>
            <a:r>
              <a:rPr lang="en-US">
                <a:solidFill>
                  <a:schemeClr val="bg2">
                    <a:lumMod val="25000"/>
                  </a:schemeClr>
                </a:solidFill>
              </a:rPr>
              <a:t>The body uses baroreceptors (pressure sensors) in the carotid arteries and aorta to constantly adjust heart rate and vessel diameter (vasoconstriction/vasodilation) to maintain stable BP and CO via the autonomic nervous system</a:t>
            </a:r>
          </a:p>
        </p:txBody>
      </p:sp>
      <p:pic>
        <p:nvPicPr>
          <p:cNvPr id="3" name="Audio Recording 22 Mar 2026 at 14:18:06">
            <a:hlinkClick r:id="" action="ppaction://media"/>
            <a:extLst>
              <a:ext uri="{FF2B5EF4-FFF2-40B4-BE49-F238E27FC236}">
                <a16:creationId xmlns:a16="http://schemas.microsoft.com/office/drawing/2014/main" id="{8E74CD92-AD30-A4EE-4BDB-A34E8A5F99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64409" y="5793815"/>
            <a:ext cx="812800" cy="812800"/>
          </a:xfrm>
          <a:prstGeom prst="rect">
            <a:avLst/>
          </a:prstGeom>
        </p:spPr>
      </p:pic>
    </p:spTree>
    <p:extLst>
      <p:ext uri="{BB962C8B-B14F-4D97-AF65-F5344CB8AC3E}">
        <p14:creationId xmlns:p14="http://schemas.microsoft.com/office/powerpoint/2010/main" val="25469023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1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E5AFA76E-9E84-ECD4-F0B4-A7606AF5F8F8}"/>
              </a:ext>
            </a:extLst>
          </p:cNvPr>
          <p:cNvPicPr>
            <a:picLocks noGrp="1" noChangeAspect="1"/>
          </p:cNvPicPr>
          <p:nvPr>
            <p:ph sz="half" idx="2"/>
          </p:nvPr>
        </p:nvPicPr>
        <p:blipFill>
          <a:blip r:embed="rId5" cstate="email">
            <a:extLst>
              <a:ext uri="{28A0092B-C50C-407E-A947-70E740481C1C}">
                <a14:useLocalDpi xmlns:a14="http://schemas.microsoft.com/office/drawing/2010/main"/>
              </a:ext>
            </a:extLst>
          </a:blip>
          <a:stretch>
            <a:fillRect/>
          </a:stretch>
        </p:blipFill>
        <p:spPr>
          <a:xfrm>
            <a:off x="5717595" y="84347"/>
            <a:ext cx="4650897" cy="5777513"/>
          </a:xfrm>
          <a:prstGeom prst="rect">
            <a:avLst/>
          </a:prstGeom>
        </p:spPr>
      </p:pic>
      <p:grpSp>
        <p:nvGrpSpPr>
          <p:cNvPr id="52" name="Group 51">
            <a:extLst>
              <a:ext uri="{FF2B5EF4-FFF2-40B4-BE49-F238E27FC236}">
                <a16:creationId xmlns:a16="http://schemas.microsoft.com/office/drawing/2014/main" id="{1A31CB30-E0E7-4B2C-A3A3-816872C287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05AD4E29-B61A-40BE-97BC-68E77C1EB7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CC18DED4-B929-47C8-B57F-F3C8901432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14A095-576F-461F-A154-1FC4202D7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515F2694-7885-4B84-A9A1-A55707FE6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542D629-79A6-44ED-AC25-F55A6E2A2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B41D9E3C-5E56-476D-9AD3-BFB8B5631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8F87D754-D0AA-499C-81E1-80EC0595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970C55C7-6473-4215-A4E7-EAF80DCBC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CA11488B-749A-4380-B3CA-4445935314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E11E930F-4EA6-4224-8AF2-950E50972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A44C1A54-B075-8F18-DA66-FF5240542638}"/>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The Circulatory System</a:t>
            </a:r>
          </a:p>
        </p:txBody>
      </p:sp>
      <p:sp>
        <p:nvSpPr>
          <p:cNvPr id="3" name="Content Placeholder 2">
            <a:extLst>
              <a:ext uri="{FF2B5EF4-FFF2-40B4-BE49-F238E27FC236}">
                <a16:creationId xmlns:a16="http://schemas.microsoft.com/office/drawing/2014/main" id="{C27320C9-CB6F-CC17-F62F-220C911C20BD}"/>
              </a:ext>
            </a:extLst>
          </p:cNvPr>
          <p:cNvSpPr>
            <a:spLocks noGrp="1"/>
          </p:cNvSpPr>
          <p:nvPr>
            <p:ph sz="half" idx="1"/>
          </p:nvPr>
        </p:nvSpPr>
        <p:spPr>
          <a:xfrm>
            <a:off x="485245" y="1612852"/>
            <a:ext cx="5412519" cy="4485447"/>
          </a:xfrm>
        </p:spPr>
        <p:txBody>
          <a:bodyPr vert="horz" lIns="91440" tIns="45720" rIns="91440" bIns="45720" rtlCol="0">
            <a:normAutofit/>
          </a:bodyPr>
          <a:lstStyle/>
          <a:p>
            <a:pPr>
              <a:lnSpc>
                <a:spcPct val="90000"/>
              </a:lnSpc>
            </a:pPr>
            <a:r>
              <a:rPr lang="en-US" dirty="0"/>
              <a:t>The cardiovascular system functions to deliver oxygen and nutrients to all body cells via the heart and a network of blood vessels. </a:t>
            </a:r>
          </a:p>
          <a:p>
            <a:pPr>
              <a:lnSpc>
                <a:spcPct val="90000"/>
              </a:lnSpc>
            </a:pPr>
            <a:r>
              <a:rPr lang="en-US" dirty="0"/>
              <a:t> Arteries carry blood away from the heart, while veins return it. The system’s structure resembles a tree: the aorta (the main trunk) branches into progressively smaller arteries, eventually forming the microscopic capillary network where essential exchanges take place.</a:t>
            </a:r>
          </a:p>
          <a:p>
            <a:pPr>
              <a:lnSpc>
                <a:spcPct val="90000"/>
              </a:lnSpc>
            </a:pPr>
            <a:r>
              <a:rPr lang="en-US" dirty="0"/>
              <a:t>The human body features two connected circulatory systems. Systemic circulation delivers oxygen and nutrients to all organs, tissues, and cells. Pulmonary circulation is where blood receives inhaled oxygen and releases carbon dioxide to be exhaled (</a:t>
            </a:r>
            <a:r>
              <a:rPr lang="en-US" dirty="0" err="1"/>
              <a:t>IQWiG</a:t>
            </a:r>
            <a:r>
              <a:rPr lang="en-US" dirty="0"/>
              <a:t>, 2023).</a:t>
            </a:r>
          </a:p>
          <a:p>
            <a:pPr marL="0" indent="0">
              <a:lnSpc>
                <a:spcPct val="90000"/>
              </a:lnSpc>
            </a:pPr>
            <a:endParaRPr lang="en-US" sz="1500" dirty="0"/>
          </a:p>
        </p:txBody>
      </p:sp>
      <p:sp>
        <p:nvSpPr>
          <p:cNvPr id="7" name="TextBox 6">
            <a:extLst>
              <a:ext uri="{FF2B5EF4-FFF2-40B4-BE49-F238E27FC236}">
                <a16:creationId xmlns:a16="http://schemas.microsoft.com/office/drawing/2014/main" id="{1DCBBE4B-DAAE-8587-E25F-1950954BEA8C}"/>
              </a:ext>
            </a:extLst>
          </p:cNvPr>
          <p:cNvSpPr txBox="1"/>
          <p:nvPr/>
        </p:nvSpPr>
        <p:spPr>
          <a:xfrm>
            <a:off x="6206282" y="5728967"/>
            <a:ext cx="4283242" cy="369332"/>
          </a:xfrm>
          <a:prstGeom prst="rect">
            <a:avLst/>
          </a:prstGeom>
          <a:noFill/>
        </p:spPr>
        <p:txBody>
          <a:bodyPr wrap="square" rtlCol="0">
            <a:spAutoFit/>
          </a:bodyPr>
          <a:lstStyle/>
          <a:p>
            <a:r>
              <a:rPr lang="en-GB"/>
              <a:t>                                             NIH, 2023</a:t>
            </a:r>
          </a:p>
        </p:txBody>
      </p:sp>
      <p:pic>
        <p:nvPicPr>
          <p:cNvPr id="4" name="Audio Recording 22 Mar 2026 at 14:29:35">
            <a:hlinkClick r:id="" action="ppaction://media"/>
            <a:extLst>
              <a:ext uri="{FF2B5EF4-FFF2-40B4-BE49-F238E27FC236}">
                <a16:creationId xmlns:a16="http://schemas.microsoft.com/office/drawing/2014/main" id="{CBB5D228-7AF5-68F7-B533-C54961A6EE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81077" y="5816140"/>
            <a:ext cx="812800" cy="812800"/>
          </a:xfrm>
          <a:prstGeom prst="rect">
            <a:avLst/>
          </a:prstGeom>
        </p:spPr>
      </p:pic>
    </p:spTree>
    <p:extLst>
      <p:ext uri="{BB962C8B-B14F-4D97-AF65-F5344CB8AC3E}">
        <p14:creationId xmlns:p14="http://schemas.microsoft.com/office/powerpoint/2010/main" val="44230423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5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B7DC9-E4AD-F93F-B063-E8304CDE43D7}"/>
              </a:ext>
            </a:extLst>
          </p:cNvPr>
          <p:cNvSpPr>
            <a:spLocks noGrp="1"/>
          </p:cNvSpPr>
          <p:nvPr>
            <p:ph type="title"/>
          </p:nvPr>
        </p:nvSpPr>
        <p:spPr>
          <a:xfrm>
            <a:off x="488678" y="151067"/>
            <a:ext cx="4785966" cy="1278466"/>
          </a:xfrm>
        </p:spPr>
        <p:txBody>
          <a:bodyPr>
            <a:normAutofit fontScale="90000"/>
          </a:bodyPr>
          <a:lstStyle/>
          <a:p>
            <a:r>
              <a:rPr lang="en-US" sz="3100" b="1" dirty="0"/>
              <a:t>Pathophysiology: How Diabetes Affects the System</a:t>
            </a:r>
            <a:endParaRPr lang="en-GB" sz="3100" b="1" dirty="0"/>
          </a:p>
        </p:txBody>
      </p:sp>
      <p:graphicFrame>
        <p:nvGraphicFramePr>
          <p:cNvPr id="7" name="Content Placeholder 2">
            <a:extLst>
              <a:ext uri="{FF2B5EF4-FFF2-40B4-BE49-F238E27FC236}">
                <a16:creationId xmlns:a16="http://schemas.microsoft.com/office/drawing/2014/main" id="{054389A2-B37F-5792-2D0A-17ACCD01A888}"/>
              </a:ext>
            </a:extLst>
          </p:cNvPr>
          <p:cNvGraphicFramePr>
            <a:graphicFrameLocks noGrp="1"/>
          </p:cNvGraphicFramePr>
          <p:nvPr>
            <p:ph idx="1"/>
          </p:nvPr>
        </p:nvGraphicFramePr>
        <p:xfrm>
          <a:off x="5430607" y="582301"/>
          <a:ext cx="4513541" cy="55264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 Placeholder 3">
            <a:extLst>
              <a:ext uri="{FF2B5EF4-FFF2-40B4-BE49-F238E27FC236}">
                <a16:creationId xmlns:a16="http://schemas.microsoft.com/office/drawing/2014/main" id="{ECA85567-8872-E987-7CD9-8BE985001D3F}"/>
              </a:ext>
            </a:extLst>
          </p:cNvPr>
          <p:cNvSpPr>
            <a:spLocks noGrp="1"/>
          </p:cNvSpPr>
          <p:nvPr>
            <p:ph type="body" sz="half" idx="2"/>
          </p:nvPr>
        </p:nvSpPr>
        <p:spPr>
          <a:xfrm>
            <a:off x="709543" y="1593162"/>
            <a:ext cx="4177364" cy="4124244"/>
          </a:xfrm>
        </p:spPr>
        <p:txBody>
          <a:bodyPr>
            <a:normAutofit lnSpcReduction="10000"/>
          </a:bodyPr>
          <a:lstStyle/>
          <a:p>
            <a:pPr marL="342900" indent="-342900">
              <a:buFont typeface="Arial" panose="020B0604020202020204" pitchFamily="34" charset="0"/>
              <a:buChar char="•"/>
            </a:pPr>
            <a:r>
              <a:rPr lang="en-GB" sz="2000" dirty="0"/>
              <a:t>Increased TPR (Total Peripheral Resistance)</a:t>
            </a:r>
            <a:r>
              <a:rPr lang="en-US" sz="2000" dirty="0"/>
              <a:t>. According to the formula MAP = CO × TPR, as the heart continues to pump the same amount of blood and tries to maintain MAP, TPR increases, causing blood pressure (BP) to rise (hypertension). </a:t>
            </a:r>
          </a:p>
          <a:p>
            <a:pPr marL="342900" indent="-342900">
              <a:buFont typeface="Arial" panose="020B0604020202020204" pitchFamily="34" charset="0"/>
              <a:buChar char="•"/>
            </a:pPr>
            <a:r>
              <a:rPr lang="en-US" sz="2000" dirty="0"/>
              <a:t>Narrow and stiff vessels make the heart work harder, which damages the heart and arteries</a:t>
            </a:r>
          </a:p>
          <a:p>
            <a:pPr marL="342900" indent="-342900">
              <a:buFont typeface="Arial" panose="020B0604020202020204" pitchFamily="34" charset="0"/>
              <a:buChar char="•"/>
            </a:pPr>
            <a:r>
              <a:rPr lang="en-US" sz="2000" dirty="0"/>
              <a:t>Leading to a stroke or heart attack</a:t>
            </a:r>
            <a:endParaRPr lang="en-GB" sz="2000" dirty="0"/>
          </a:p>
        </p:txBody>
      </p:sp>
      <p:pic>
        <p:nvPicPr>
          <p:cNvPr id="3" name="Audio Recording 22 Mar 2026 at 14:35:19">
            <a:hlinkClick r:id="" action="ppaction://media"/>
            <a:extLst>
              <a:ext uri="{FF2B5EF4-FFF2-40B4-BE49-F238E27FC236}">
                <a16:creationId xmlns:a16="http://schemas.microsoft.com/office/drawing/2014/main" id="{C27926B1-453F-A2C3-F5E7-3FE0575CA43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76000" y="5793606"/>
            <a:ext cx="812800" cy="812800"/>
          </a:xfrm>
          <a:prstGeom prst="rect">
            <a:avLst/>
          </a:prstGeom>
        </p:spPr>
      </p:pic>
    </p:spTree>
    <p:extLst>
      <p:ext uri="{BB962C8B-B14F-4D97-AF65-F5344CB8AC3E}">
        <p14:creationId xmlns:p14="http://schemas.microsoft.com/office/powerpoint/2010/main" val="312288071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36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9FF4E-CF33-4A98-A649-8267B6034791}"/>
              </a:ext>
            </a:extLst>
          </p:cNvPr>
          <p:cNvSpPr>
            <a:spLocks noGrp="1"/>
          </p:cNvSpPr>
          <p:nvPr>
            <p:ph type="title"/>
          </p:nvPr>
        </p:nvSpPr>
        <p:spPr>
          <a:xfrm>
            <a:off x="1052719" y="156238"/>
            <a:ext cx="8596668" cy="1320800"/>
          </a:xfrm>
        </p:spPr>
        <p:txBody>
          <a:bodyPr/>
          <a:lstStyle/>
          <a:p>
            <a:pPr algn="ctr"/>
            <a:r>
              <a:rPr lang="en-GB"/>
              <a:t>Care Plan: Evidence-Based recommendations</a:t>
            </a:r>
          </a:p>
        </p:txBody>
      </p:sp>
      <p:sp>
        <p:nvSpPr>
          <p:cNvPr id="3" name="Content Placeholder 2">
            <a:extLst>
              <a:ext uri="{FF2B5EF4-FFF2-40B4-BE49-F238E27FC236}">
                <a16:creationId xmlns:a16="http://schemas.microsoft.com/office/drawing/2014/main" id="{0651AC49-4190-AF71-7F51-925065B5EA39}"/>
              </a:ext>
            </a:extLst>
          </p:cNvPr>
          <p:cNvSpPr>
            <a:spLocks noGrp="1"/>
          </p:cNvSpPr>
          <p:nvPr>
            <p:ph sz="half" idx="1"/>
          </p:nvPr>
        </p:nvSpPr>
        <p:spPr>
          <a:xfrm>
            <a:off x="336885" y="1299411"/>
            <a:ext cx="11482938" cy="770021"/>
          </a:xfrm>
        </p:spPr>
        <p:txBody>
          <a:bodyPr/>
          <a:lstStyle/>
          <a:p>
            <a:pPr marL="0" indent="0">
              <a:buNone/>
            </a:pPr>
            <a:r>
              <a:rPr lang="en-GB" b="1" dirty="0"/>
              <a:t>The main goal is to </a:t>
            </a:r>
            <a:r>
              <a:rPr lang="en-US" b="1" dirty="0"/>
              <a:t>reduce David's cardiovascular risk, manage his blood glucose, and support him in making sustainable lifestyle changes, following NICE guidelines (NICE,2025).</a:t>
            </a:r>
            <a:endParaRPr lang="en-GB" b="1" dirty="0"/>
          </a:p>
        </p:txBody>
      </p:sp>
      <p:graphicFrame>
        <p:nvGraphicFramePr>
          <p:cNvPr id="11" name="Content Placeholder 3">
            <a:extLst>
              <a:ext uri="{FF2B5EF4-FFF2-40B4-BE49-F238E27FC236}">
                <a16:creationId xmlns:a16="http://schemas.microsoft.com/office/drawing/2014/main" id="{C7B84C81-4282-71ED-D8CA-FC7B189826FC}"/>
              </a:ext>
            </a:extLst>
          </p:cNvPr>
          <p:cNvGraphicFramePr>
            <a:graphicFrameLocks noGrp="1"/>
          </p:cNvGraphicFramePr>
          <p:nvPr>
            <p:ph sz="half" idx="2"/>
          </p:nvPr>
        </p:nvGraphicFramePr>
        <p:xfrm>
          <a:off x="431343" y="2193538"/>
          <a:ext cx="4910678" cy="35816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006CEBB1-360F-FA7E-CEFA-0396D95F432F}"/>
              </a:ext>
            </a:extLst>
          </p:cNvPr>
          <p:cNvSpPr txBox="1"/>
          <p:nvPr/>
        </p:nvSpPr>
        <p:spPr>
          <a:xfrm>
            <a:off x="5727030" y="1952142"/>
            <a:ext cx="6294923" cy="4247317"/>
          </a:xfrm>
          <a:prstGeom prst="rect">
            <a:avLst/>
          </a:prstGeom>
          <a:noFill/>
        </p:spPr>
        <p:txBody>
          <a:bodyPr wrap="square" rtlCol="0">
            <a:spAutoFit/>
          </a:bodyPr>
          <a:lstStyle/>
          <a:p>
            <a:r>
              <a:rPr lang="en-GB" b="1" dirty="0">
                <a:solidFill>
                  <a:schemeClr val="bg2">
                    <a:lumMod val="25000"/>
                  </a:schemeClr>
                </a:solidFill>
              </a:rPr>
              <a:t>2. Lifestyle Changes:</a:t>
            </a:r>
          </a:p>
          <a:p>
            <a:pPr marL="285750" indent="-285750">
              <a:buFont typeface="Arial" panose="020B0604020202020204" pitchFamily="34" charset="0"/>
              <a:buChar char="•"/>
            </a:pPr>
            <a:r>
              <a:rPr lang="en-US" dirty="0">
                <a:solidFill>
                  <a:schemeClr val="bg2">
                    <a:lumMod val="25000"/>
                  </a:schemeClr>
                </a:solidFill>
              </a:rPr>
              <a:t>Diet: Provide </a:t>
            </a:r>
            <a:r>
              <a:rPr lang="en-US" dirty="0" err="1">
                <a:solidFill>
                  <a:schemeClr val="bg2">
                    <a:lumMod val="25000"/>
                  </a:schemeClr>
                </a:solidFill>
              </a:rPr>
              <a:t>individualised</a:t>
            </a:r>
            <a:r>
              <a:rPr lang="en-US" dirty="0">
                <a:solidFill>
                  <a:schemeClr val="bg2">
                    <a:lumMod val="25000"/>
                  </a:schemeClr>
                </a:solidFill>
              </a:rPr>
              <a:t> nutritional advice from a qualified professional. Encourage high </a:t>
            </a:r>
            <a:r>
              <a:rPr lang="en-US" dirty="0" err="1">
                <a:solidFill>
                  <a:schemeClr val="bg2">
                    <a:lumMod val="25000"/>
                  </a:schemeClr>
                </a:solidFill>
              </a:rPr>
              <a:t>fibre</a:t>
            </a:r>
            <a:r>
              <a:rPr lang="en-US" dirty="0">
                <a:solidFill>
                  <a:schemeClr val="bg2">
                    <a:lumMod val="25000"/>
                  </a:schemeClr>
                </a:solidFill>
              </a:rPr>
              <a:t>, low-</a:t>
            </a:r>
            <a:r>
              <a:rPr lang="en-US" dirty="0" err="1">
                <a:solidFill>
                  <a:schemeClr val="bg2">
                    <a:lumMod val="25000"/>
                  </a:schemeClr>
                </a:solidFill>
              </a:rPr>
              <a:t>glycaemic</a:t>
            </a:r>
            <a:r>
              <a:rPr lang="en-US" dirty="0">
                <a:solidFill>
                  <a:schemeClr val="bg2">
                    <a:lumMod val="25000"/>
                  </a:schemeClr>
                </a:solidFill>
              </a:rPr>
              <a:t>-index carbohydrates; choose low-fat dairy; eat oily fish; control saturated fat intake and plan meals accordingly.</a:t>
            </a:r>
          </a:p>
          <a:p>
            <a:pPr marL="285750" indent="-285750">
              <a:buFont typeface="Arial" panose="020B0604020202020204" pitchFamily="34" charset="0"/>
              <a:buChar char="•"/>
            </a:pPr>
            <a:endParaRPr lang="en-US" dirty="0">
              <a:solidFill>
                <a:schemeClr val="bg2">
                  <a:lumMod val="25000"/>
                </a:schemeClr>
              </a:solidFill>
            </a:endParaRPr>
          </a:p>
          <a:p>
            <a:pPr marL="285750" indent="-285750">
              <a:buFont typeface="Arial" panose="020B0604020202020204" pitchFamily="34" charset="0"/>
              <a:buChar char="•"/>
            </a:pPr>
            <a:r>
              <a:rPr lang="en-US" dirty="0">
                <a:solidFill>
                  <a:schemeClr val="bg2">
                    <a:lumMod val="25000"/>
                  </a:schemeClr>
                </a:solidFill>
              </a:rPr>
              <a:t>Weight Management: Discuss and agree on an initial weight loss target of 5-10%.</a:t>
            </a:r>
          </a:p>
          <a:p>
            <a:pPr marL="285750" indent="-285750">
              <a:buFont typeface="Arial" panose="020B0604020202020204" pitchFamily="34" charset="0"/>
              <a:buChar char="•"/>
            </a:pPr>
            <a:endParaRPr lang="en-US" dirty="0">
              <a:solidFill>
                <a:schemeClr val="bg2">
                  <a:lumMod val="25000"/>
                </a:schemeClr>
              </a:solidFill>
            </a:endParaRPr>
          </a:p>
          <a:p>
            <a:pPr marL="285750" indent="-285750">
              <a:buFont typeface="Arial" panose="020B0604020202020204" pitchFamily="34" charset="0"/>
              <a:buChar char="•"/>
            </a:pPr>
            <a:r>
              <a:rPr lang="en-US" dirty="0">
                <a:solidFill>
                  <a:schemeClr val="bg2">
                    <a:lumMod val="25000"/>
                  </a:schemeClr>
                </a:solidFill>
              </a:rPr>
              <a:t>Physical Activity: Integrate dietary advice with lifestyle modification, including increasing physical activity.</a:t>
            </a:r>
          </a:p>
          <a:p>
            <a:pPr marL="285750" indent="-285750">
              <a:buFont typeface="Arial" panose="020B0604020202020204" pitchFamily="34" charset="0"/>
              <a:buChar char="•"/>
            </a:pPr>
            <a:endParaRPr lang="en-US" dirty="0">
              <a:solidFill>
                <a:schemeClr val="bg2">
                  <a:lumMod val="25000"/>
                </a:schemeClr>
              </a:solidFill>
            </a:endParaRPr>
          </a:p>
          <a:p>
            <a:pPr marL="285750" indent="-285750">
              <a:buFont typeface="Arial" panose="020B0604020202020204" pitchFamily="34" charset="0"/>
              <a:buChar char="•"/>
            </a:pPr>
            <a:r>
              <a:rPr lang="en-US" dirty="0">
                <a:solidFill>
                  <a:schemeClr val="bg2">
                    <a:lumMod val="25000"/>
                  </a:schemeClr>
                </a:solidFill>
              </a:rPr>
              <a:t>Smoking Cessation: Offer referral to local smoking cessation service.</a:t>
            </a:r>
            <a:endParaRPr lang="en-GB" dirty="0">
              <a:solidFill>
                <a:schemeClr val="bg2">
                  <a:lumMod val="25000"/>
                </a:schemeClr>
              </a:solidFill>
            </a:endParaRPr>
          </a:p>
        </p:txBody>
      </p:sp>
      <p:pic>
        <p:nvPicPr>
          <p:cNvPr id="4" name="Audio Recording 22 Mar 2026 at 14:44:08">
            <a:hlinkClick r:id="" action="ppaction://media"/>
            <a:extLst>
              <a:ext uri="{FF2B5EF4-FFF2-40B4-BE49-F238E27FC236}">
                <a16:creationId xmlns:a16="http://schemas.microsoft.com/office/drawing/2014/main" id="{C0473EC8-6ECF-C2C8-9ED1-1907874B0A0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09153" y="5861763"/>
            <a:ext cx="812800" cy="812800"/>
          </a:xfrm>
          <a:prstGeom prst="rect">
            <a:avLst/>
          </a:prstGeom>
        </p:spPr>
      </p:pic>
    </p:spTree>
    <p:extLst>
      <p:ext uri="{BB962C8B-B14F-4D97-AF65-F5344CB8AC3E}">
        <p14:creationId xmlns:p14="http://schemas.microsoft.com/office/powerpoint/2010/main" val="26648390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8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A1A9D-411E-9073-4AE0-68F4ABA19542}"/>
              </a:ext>
            </a:extLst>
          </p:cNvPr>
          <p:cNvSpPr>
            <a:spLocks noGrp="1"/>
          </p:cNvSpPr>
          <p:nvPr>
            <p:ph type="title"/>
          </p:nvPr>
        </p:nvSpPr>
        <p:spPr/>
        <p:txBody>
          <a:bodyPr/>
          <a:lstStyle/>
          <a:p>
            <a:r>
              <a:rPr lang="en-GB"/>
              <a:t>Care Plan: Pharmacological Management</a:t>
            </a:r>
          </a:p>
        </p:txBody>
      </p:sp>
      <p:sp>
        <p:nvSpPr>
          <p:cNvPr id="6" name="Content Placeholder 5">
            <a:extLst>
              <a:ext uri="{FF2B5EF4-FFF2-40B4-BE49-F238E27FC236}">
                <a16:creationId xmlns:a16="http://schemas.microsoft.com/office/drawing/2014/main" id="{C0D9920F-40DC-D4D7-B62F-5279C3BC481E}"/>
              </a:ext>
            </a:extLst>
          </p:cNvPr>
          <p:cNvSpPr>
            <a:spLocks noGrp="1"/>
          </p:cNvSpPr>
          <p:nvPr>
            <p:ph idx="1"/>
          </p:nvPr>
        </p:nvSpPr>
        <p:spPr>
          <a:xfrm>
            <a:off x="714588" y="1397173"/>
            <a:ext cx="10019899" cy="4296170"/>
          </a:xfrm>
        </p:spPr>
        <p:txBody>
          <a:bodyPr>
            <a:normAutofit/>
          </a:bodyPr>
          <a:lstStyle/>
          <a:p>
            <a:pPr marL="0" indent="0">
              <a:buNone/>
            </a:pPr>
            <a:r>
              <a:rPr lang="en-GB" sz="2400" b="1" dirty="0"/>
              <a:t>Blood Glucose Management :</a:t>
            </a:r>
          </a:p>
          <a:p>
            <a:r>
              <a:rPr lang="en-GB" dirty="0"/>
              <a:t>HbA1c Target: David’s personal target should be 53 mmol/mol (7.0%) </a:t>
            </a:r>
          </a:p>
          <a:p>
            <a:r>
              <a:rPr lang="en-GB" dirty="0"/>
              <a:t>Monitoring: He should measure HbA1c every 3-6 months until stable, then every 6 months.</a:t>
            </a:r>
          </a:p>
          <a:p>
            <a:r>
              <a:rPr lang="en-GB" dirty="0"/>
              <a:t>Medication: If HbA1c rises to 58 mmol/mol or higher on a single drug, reinforce lifestyle advice, make changes to improve this and intensify drug treatment.</a:t>
            </a:r>
          </a:p>
          <a:p>
            <a:pPr marL="0" indent="0">
              <a:buNone/>
            </a:pPr>
            <a:r>
              <a:rPr lang="en-GB" sz="2200" b="1" dirty="0"/>
              <a:t>Cardiovascular Risk Reduction :</a:t>
            </a:r>
          </a:p>
          <a:p>
            <a:r>
              <a:rPr lang="en-GB" dirty="0"/>
              <a:t>Antiplatelet Therapy: Do not offer aspirin or clopidogrel for primary prevention without cardiovascular disease.</a:t>
            </a:r>
          </a:p>
          <a:p>
            <a:r>
              <a:rPr lang="en-GB" dirty="0"/>
              <a:t>Lipid Management &amp; Hypertension: Refer to NICE guidelines on cardiovascular disease and hypertension for further management (NICE, 2025).</a:t>
            </a:r>
          </a:p>
        </p:txBody>
      </p:sp>
      <p:pic>
        <p:nvPicPr>
          <p:cNvPr id="3" name="Audio Recording 22 Mar 2026 at 14:47:20">
            <a:hlinkClick r:id="" action="ppaction://media"/>
            <a:extLst>
              <a:ext uri="{FF2B5EF4-FFF2-40B4-BE49-F238E27FC236}">
                <a16:creationId xmlns:a16="http://schemas.microsoft.com/office/drawing/2014/main" id="{F130927E-C502-D60E-0895-3E97BEEF69C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71012" y="5576503"/>
            <a:ext cx="812800" cy="812800"/>
          </a:xfrm>
          <a:prstGeom prst="rect">
            <a:avLst/>
          </a:prstGeom>
        </p:spPr>
      </p:pic>
    </p:spTree>
    <p:extLst>
      <p:ext uri="{BB962C8B-B14F-4D97-AF65-F5344CB8AC3E}">
        <p14:creationId xmlns:p14="http://schemas.microsoft.com/office/powerpoint/2010/main" val="77650228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4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F5ED6-158E-A154-8D7E-F29383E89979}"/>
              </a:ext>
            </a:extLst>
          </p:cNvPr>
          <p:cNvSpPr>
            <a:spLocks noGrp="1"/>
          </p:cNvSpPr>
          <p:nvPr>
            <p:ph type="title"/>
          </p:nvPr>
        </p:nvSpPr>
        <p:spPr>
          <a:xfrm>
            <a:off x="677334" y="609600"/>
            <a:ext cx="8596668" cy="786063"/>
          </a:xfrm>
        </p:spPr>
        <p:txBody>
          <a:bodyPr/>
          <a:lstStyle/>
          <a:p>
            <a:pPr algn="ctr"/>
            <a:r>
              <a:rPr lang="en-GB"/>
              <a:t>Care Plan: Communication and Ethics</a:t>
            </a:r>
          </a:p>
        </p:txBody>
      </p:sp>
      <p:sp>
        <p:nvSpPr>
          <p:cNvPr id="3" name="Text Placeholder 2">
            <a:extLst>
              <a:ext uri="{FF2B5EF4-FFF2-40B4-BE49-F238E27FC236}">
                <a16:creationId xmlns:a16="http://schemas.microsoft.com/office/drawing/2014/main" id="{FC1BA4E7-80E6-F0D0-33B5-759C47E87E4D}"/>
              </a:ext>
            </a:extLst>
          </p:cNvPr>
          <p:cNvSpPr>
            <a:spLocks noGrp="1"/>
          </p:cNvSpPr>
          <p:nvPr>
            <p:ph type="body" idx="1"/>
          </p:nvPr>
        </p:nvSpPr>
        <p:spPr>
          <a:xfrm>
            <a:off x="675744" y="1490192"/>
            <a:ext cx="4185623" cy="576262"/>
          </a:xfrm>
        </p:spPr>
        <p:txBody>
          <a:bodyPr/>
          <a:lstStyle/>
          <a:p>
            <a:pPr algn="ctr"/>
            <a:r>
              <a:rPr lang="en-GB"/>
              <a:t>Communication</a:t>
            </a:r>
          </a:p>
        </p:txBody>
      </p:sp>
      <p:sp>
        <p:nvSpPr>
          <p:cNvPr id="4" name="Content Placeholder 3">
            <a:extLst>
              <a:ext uri="{FF2B5EF4-FFF2-40B4-BE49-F238E27FC236}">
                <a16:creationId xmlns:a16="http://schemas.microsoft.com/office/drawing/2014/main" id="{FBBAE66E-B043-08A6-750A-B990CC04F202}"/>
              </a:ext>
            </a:extLst>
          </p:cNvPr>
          <p:cNvSpPr>
            <a:spLocks noGrp="1"/>
          </p:cNvSpPr>
          <p:nvPr>
            <p:ph sz="half" idx="2"/>
          </p:nvPr>
        </p:nvSpPr>
        <p:spPr>
          <a:xfrm>
            <a:off x="675743" y="2265608"/>
            <a:ext cx="4185623" cy="3304117"/>
          </a:xfrm>
        </p:spPr>
        <p:txBody>
          <a:bodyPr>
            <a:noAutofit/>
          </a:bodyPr>
          <a:lstStyle/>
          <a:p>
            <a:r>
              <a:rPr lang="en-US"/>
              <a:t>Involve David in all discussions and decisions about his care (GMC, 2020)</a:t>
            </a:r>
          </a:p>
          <a:p>
            <a:endParaRPr lang="en-US"/>
          </a:p>
          <a:p>
            <a:r>
              <a:rPr lang="en-US"/>
              <a:t>Use NICE patient decision aids to support conversations about HbA1c targets (NICE,2022)</a:t>
            </a:r>
          </a:p>
          <a:p>
            <a:endParaRPr lang="en-US"/>
          </a:p>
          <a:p>
            <a:r>
              <a:rPr lang="en-US"/>
              <a:t>Reassess needs and circumstances at each review, considering whether to stop any ineffective medicines.</a:t>
            </a:r>
            <a:endParaRPr lang="en-GB"/>
          </a:p>
        </p:txBody>
      </p:sp>
      <p:sp>
        <p:nvSpPr>
          <p:cNvPr id="5" name="Text Placeholder 4">
            <a:extLst>
              <a:ext uri="{FF2B5EF4-FFF2-40B4-BE49-F238E27FC236}">
                <a16:creationId xmlns:a16="http://schemas.microsoft.com/office/drawing/2014/main" id="{1D1F8EB4-8FD5-68AC-5080-3451EB6CABBA}"/>
              </a:ext>
            </a:extLst>
          </p:cNvPr>
          <p:cNvSpPr>
            <a:spLocks noGrp="1"/>
          </p:cNvSpPr>
          <p:nvPr>
            <p:ph type="body" sz="quarter" idx="3"/>
          </p:nvPr>
        </p:nvSpPr>
        <p:spPr>
          <a:xfrm>
            <a:off x="5088383" y="1490192"/>
            <a:ext cx="4185618" cy="576262"/>
          </a:xfrm>
        </p:spPr>
        <p:txBody>
          <a:bodyPr/>
          <a:lstStyle/>
          <a:p>
            <a:pPr algn="ctr"/>
            <a:r>
              <a:rPr lang="en-GB"/>
              <a:t>Ethical Considerations</a:t>
            </a:r>
          </a:p>
        </p:txBody>
      </p:sp>
      <p:sp>
        <p:nvSpPr>
          <p:cNvPr id="6" name="Content Placeholder 5">
            <a:extLst>
              <a:ext uri="{FF2B5EF4-FFF2-40B4-BE49-F238E27FC236}">
                <a16:creationId xmlns:a16="http://schemas.microsoft.com/office/drawing/2014/main" id="{BAD538C1-7ED8-DD5B-59F4-9E1479880AB6}"/>
              </a:ext>
            </a:extLst>
          </p:cNvPr>
          <p:cNvSpPr>
            <a:spLocks noGrp="1"/>
          </p:cNvSpPr>
          <p:nvPr>
            <p:ph sz="quarter" idx="4"/>
          </p:nvPr>
        </p:nvSpPr>
        <p:spPr>
          <a:xfrm>
            <a:off x="5088384" y="2265607"/>
            <a:ext cx="6625561" cy="3304117"/>
          </a:xfrm>
        </p:spPr>
        <p:txBody>
          <a:bodyPr>
            <a:noAutofit/>
          </a:bodyPr>
          <a:lstStyle/>
          <a:p>
            <a:r>
              <a:rPr lang="en-US"/>
              <a:t>Autonomy: Respect David's right to make informed choices, considering his personal preferences, comorbidities, and risks from polypharmacy.</a:t>
            </a:r>
          </a:p>
          <a:p>
            <a:endParaRPr lang="en-US"/>
          </a:p>
          <a:p>
            <a:r>
              <a:rPr lang="en-US"/>
              <a:t>Beneficence &amp; Non-maleficence: Balance benefits of treatment against potential adverse effects (including </a:t>
            </a:r>
            <a:r>
              <a:rPr lang="en-US" err="1"/>
              <a:t>hypoglycaemia</a:t>
            </a:r>
            <a:r>
              <a:rPr lang="en-US"/>
              <a:t>) and impact on quality of life.</a:t>
            </a:r>
          </a:p>
          <a:p>
            <a:endParaRPr lang="en-US"/>
          </a:p>
          <a:p>
            <a:r>
              <a:rPr lang="en-US"/>
              <a:t>Justice: Ensure care is equitable and tailored to David's individual needs, including any disabilities or cultural requirements.</a:t>
            </a:r>
            <a:endParaRPr lang="en-GB"/>
          </a:p>
        </p:txBody>
      </p:sp>
      <p:pic>
        <p:nvPicPr>
          <p:cNvPr id="7" name="Audio Recording 22 Mar 2026 at 14:50:08">
            <a:hlinkClick r:id="" action="ppaction://media"/>
            <a:extLst>
              <a:ext uri="{FF2B5EF4-FFF2-40B4-BE49-F238E27FC236}">
                <a16:creationId xmlns:a16="http://schemas.microsoft.com/office/drawing/2014/main" id="{0DDC2710-E5CB-1377-F0F0-FA7086EEEB6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10685" y="5736220"/>
            <a:ext cx="812800" cy="812800"/>
          </a:xfrm>
          <a:prstGeom prst="rect">
            <a:avLst/>
          </a:prstGeom>
        </p:spPr>
      </p:pic>
    </p:spTree>
    <p:extLst>
      <p:ext uri="{BB962C8B-B14F-4D97-AF65-F5344CB8AC3E}">
        <p14:creationId xmlns:p14="http://schemas.microsoft.com/office/powerpoint/2010/main" val="375537958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95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6733A-6BC8-50A5-B55D-8F8A9E7C66C0}"/>
              </a:ext>
            </a:extLst>
          </p:cNvPr>
          <p:cNvSpPr>
            <a:spLocks noGrp="1"/>
          </p:cNvSpPr>
          <p:nvPr>
            <p:ph type="title"/>
          </p:nvPr>
        </p:nvSpPr>
        <p:spPr>
          <a:xfrm>
            <a:off x="677335" y="609600"/>
            <a:ext cx="8596668" cy="901566"/>
          </a:xfrm>
        </p:spPr>
        <p:txBody>
          <a:bodyPr/>
          <a:lstStyle/>
          <a:p>
            <a:r>
              <a:rPr lang="en-GB" dirty="0"/>
              <a:t>Conclusion</a:t>
            </a:r>
          </a:p>
        </p:txBody>
      </p:sp>
      <p:sp>
        <p:nvSpPr>
          <p:cNvPr id="3" name="Text Placeholder 2">
            <a:extLst>
              <a:ext uri="{FF2B5EF4-FFF2-40B4-BE49-F238E27FC236}">
                <a16:creationId xmlns:a16="http://schemas.microsoft.com/office/drawing/2014/main" id="{2557FD5C-7A95-82D6-1C5F-09EB618C71E9}"/>
              </a:ext>
            </a:extLst>
          </p:cNvPr>
          <p:cNvSpPr>
            <a:spLocks noGrp="1"/>
          </p:cNvSpPr>
          <p:nvPr>
            <p:ph type="body" idx="1"/>
          </p:nvPr>
        </p:nvSpPr>
        <p:spPr>
          <a:xfrm>
            <a:off x="677335" y="1511166"/>
            <a:ext cx="10122210" cy="4530196"/>
          </a:xfrm>
        </p:spPr>
        <p:txBody>
          <a:bodyPr/>
          <a:lstStyle/>
          <a:p>
            <a:pPr marL="285750" indent="-285750">
              <a:buFont typeface="Arial" panose="020B0604020202020204" pitchFamily="34" charset="0"/>
              <a:buChar char="•"/>
            </a:pPr>
            <a:r>
              <a:rPr lang="en-US" dirty="0"/>
              <a:t>Diabetes is a complex metabolic disorder that directly damages the cardiovascular system through endothelial dysfunction and accelerated atherosclerosis.</a:t>
            </a:r>
          </a:p>
          <a:p>
            <a:endParaRPr lang="en-US" dirty="0"/>
          </a:p>
          <a:p>
            <a:pPr marL="285750" indent="-285750">
              <a:buFont typeface="Arial" panose="020B0604020202020204" pitchFamily="34" charset="0"/>
              <a:buChar char="•"/>
            </a:pPr>
            <a:r>
              <a:rPr lang="en-US" dirty="0"/>
              <a:t>An effective care plan must be holistic, addressing lifestyle factors alongside evidence-based pharmacology, with an </a:t>
            </a:r>
            <a:r>
              <a:rPr lang="en-US" dirty="0" err="1"/>
              <a:t>individualised</a:t>
            </a:r>
            <a:r>
              <a:rPr lang="en-US" dirty="0"/>
              <a:t> approach.</a:t>
            </a:r>
          </a:p>
          <a:p>
            <a:endParaRPr lang="en-US" dirty="0"/>
          </a:p>
          <a:p>
            <a:pPr marL="285750" indent="-285750">
              <a:buFont typeface="Arial" panose="020B0604020202020204" pitchFamily="34" charset="0"/>
              <a:buChar char="•"/>
            </a:pPr>
            <a:r>
              <a:rPr lang="en-US" dirty="0"/>
              <a:t>Following current NICE guidelines ensures that care is clinically effective and focused on the patient's overall wellbeing and preferences </a:t>
            </a:r>
          </a:p>
          <a:p>
            <a:pPr marL="285750" indent="-285750">
              <a:buFont typeface="Arial" panose="020B0604020202020204" pitchFamily="34" charset="0"/>
              <a:buChar char="•"/>
            </a:pPr>
            <a:endParaRPr lang="en-US" dirty="0"/>
          </a:p>
          <a:p>
            <a:pPr algn="ctr"/>
            <a:r>
              <a:rPr lang="en-US" sz="4800" i="1" dirty="0"/>
              <a:t>Thanks for Watching</a:t>
            </a:r>
          </a:p>
        </p:txBody>
      </p:sp>
      <p:pic>
        <p:nvPicPr>
          <p:cNvPr id="4" name="Audio Recording 22 Mar 2026 at 14:55:23">
            <a:hlinkClick r:id="" action="ppaction://media"/>
            <a:extLst>
              <a:ext uri="{FF2B5EF4-FFF2-40B4-BE49-F238E27FC236}">
                <a16:creationId xmlns:a16="http://schemas.microsoft.com/office/drawing/2014/main" id="{E3CEDAD6-C91D-0A1E-5706-4C906289365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88659" y="5634962"/>
            <a:ext cx="812800" cy="812800"/>
          </a:xfrm>
          <a:prstGeom prst="rect">
            <a:avLst/>
          </a:prstGeom>
        </p:spPr>
      </p:pic>
    </p:spTree>
    <p:extLst>
      <p:ext uri="{BB962C8B-B14F-4D97-AF65-F5344CB8AC3E}">
        <p14:creationId xmlns:p14="http://schemas.microsoft.com/office/powerpoint/2010/main" val="4640187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5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BF5EC-AE3F-4183-164D-E77698BD0D39}"/>
              </a:ext>
            </a:extLst>
          </p:cNvPr>
          <p:cNvSpPr>
            <a:spLocks noGrp="1"/>
          </p:cNvSpPr>
          <p:nvPr>
            <p:ph type="title"/>
          </p:nvPr>
        </p:nvSpPr>
        <p:spPr>
          <a:xfrm>
            <a:off x="1447354" y="80211"/>
            <a:ext cx="8596668" cy="742308"/>
          </a:xfrm>
        </p:spPr>
        <p:txBody>
          <a:bodyPr/>
          <a:lstStyle/>
          <a:p>
            <a:pPr algn="ctr"/>
            <a:r>
              <a:rPr lang="en-GB"/>
              <a:t> Reference List</a:t>
            </a:r>
          </a:p>
        </p:txBody>
      </p:sp>
      <p:sp>
        <p:nvSpPr>
          <p:cNvPr id="4" name="TextBox 3">
            <a:extLst>
              <a:ext uri="{FF2B5EF4-FFF2-40B4-BE49-F238E27FC236}">
                <a16:creationId xmlns:a16="http://schemas.microsoft.com/office/drawing/2014/main" id="{57566B01-9CBF-9A2F-2CA9-5B94E464A41B}"/>
              </a:ext>
            </a:extLst>
          </p:cNvPr>
          <p:cNvSpPr txBox="1"/>
          <p:nvPr/>
        </p:nvSpPr>
        <p:spPr>
          <a:xfrm>
            <a:off x="0" y="647700"/>
            <a:ext cx="12039600" cy="6186309"/>
          </a:xfrm>
          <a:prstGeom prst="rect">
            <a:avLst/>
          </a:prstGeom>
          <a:noFill/>
        </p:spPr>
        <p:txBody>
          <a:bodyPr wrap="square" rtlCol="0">
            <a:spAutoFit/>
          </a:bodyPr>
          <a:lstStyle/>
          <a:p>
            <a:endParaRPr lang="en-US" dirty="0"/>
          </a:p>
          <a:p>
            <a:r>
              <a:rPr lang="en-US" dirty="0"/>
              <a:t>General Medical Council (GMC) (2020) </a:t>
            </a:r>
            <a:r>
              <a:rPr lang="en-US" i="1" dirty="0"/>
              <a:t>Decision making and consent</a:t>
            </a:r>
            <a:r>
              <a:rPr lang="en-US" dirty="0"/>
              <a:t>. Available at: </a:t>
            </a:r>
            <a:r>
              <a:rPr lang="en-US" u="sng" dirty="0">
                <a:hlinkClick r:id="rId3"/>
              </a:rPr>
              <a:t>https://www.gmc-uk.org/ethical-guidance/ethical-guidance-for-doctors/decision-making-and-consent/</a:t>
            </a:r>
            <a:r>
              <a:rPr lang="en-US" dirty="0"/>
              <a:t> (Accessed: 17 March 2026).</a:t>
            </a:r>
            <a:endParaRPr lang="en-GB" dirty="0"/>
          </a:p>
          <a:p>
            <a:endParaRPr lang="en-US" dirty="0"/>
          </a:p>
          <a:p>
            <a:r>
              <a:rPr lang="en-US" dirty="0"/>
              <a:t>Institute for Quality and Efficiency in Health Care (</a:t>
            </a:r>
            <a:r>
              <a:rPr lang="en-US" dirty="0" err="1"/>
              <a:t>IQWiG</a:t>
            </a:r>
            <a:r>
              <a:rPr lang="en-US" dirty="0"/>
              <a:t>) (2023) </a:t>
            </a:r>
            <a:r>
              <a:rPr lang="en-US" i="1" dirty="0"/>
              <a:t>In brief: How does the blood circulatory system work?</a:t>
            </a:r>
            <a:r>
              <a:rPr lang="en-US" dirty="0"/>
              <a:t> </a:t>
            </a:r>
            <a:r>
              <a:rPr lang="en-US" dirty="0" err="1"/>
              <a:t>InformedHealth.org</a:t>
            </a:r>
            <a:r>
              <a:rPr lang="en-US" dirty="0"/>
              <a:t> [Internet]. Available at: </a:t>
            </a:r>
            <a:r>
              <a:rPr lang="en-US" u="sng" dirty="0">
                <a:hlinkClick r:id="rId4"/>
              </a:rPr>
              <a:t>https://www.ncbi.nlm.nih.gov/books/NBK279250/</a:t>
            </a:r>
            <a:r>
              <a:rPr lang="en-US" dirty="0"/>
              <a:t> (Accessed: 15 March 2026).</a:t>
            </a:r>
            <a:endParaRPr lang="en-GB" dirty="0"/>
          </a:p>
          <a:p>
            <a:endParaRPr lang="en-US" dirty="0"/>
          </a:p>
          <a:p>
            <a:r>
              <a:rPr lang="en-US" dirty="0"/>
              <a:t>National Institute for Health and Care Excellence (NICE) (2022) </a:t>
            </a:r>
            <a:r>
              <a:rPr lang="en-US" i="1" dirty="0"/>
              <a:t>Shared decision making. </a:t>
            </a:r>
            <a:r>
              <a:rPr lang="en-US" dirty="0"/>
              <a:t>NICE guideline NG197. Available at: </a:t>
            </a:r>
            <a:r>
              <a:rPr lang="en-US" u="sng" dirty="0">
                <a:hlinkClick r:id="rId5"/>
              </a:rPr>
              <a:t>https://www.nice.org.uk/guidance/ng197/</a:t>
            </a:r>
            <a:r>
              <a:rPr lang="en-US" dirty="0"/>
              <a:t> (Accessed: 18 March 2026).</a:t>
            </a:r>
            <a:endParaRPr lang="en-GB" dirty="0"/>
          </a:p>
          <a:p>
            <a:endParaRPr lang="en-US" dirty="0"/>
          </a:p>
          <a:p>
            <a:r>
              <a:rPr lang="en-US" dirty="0"/>
              <a:t>National Institute for Health and Care Excellence (NICE) (2025) </a:t>
            </a:r>
            <a:r>
              <a:rPr lang="en-US" i="1" dirty="0"/>
              <a:t>Type 2 diabetes in adults: management. </a:t>
            </a:r>
            <a:r>
              <a:rPr lang="en-US" dirty="0"/>
              <a:t>NICE guideline NG28. Available at: </a:t>
            </a:r>
            <a:r>
              <a:rPr lang="en-US" u="sng" dirty="0">
                <a:hlinkClick r:id="rId6"/>
              </a:rPr>
              <a:t>https://www.nice.org.uk/guidance/ng28/</a:t>
            </a:r>
            <a:r>
              <a:rPr lang="en-US" dirty="0"/>
              <a:t> (Accessed: 16 March 2026).</a:t>
            </a:r>
            <a:endParaRPr lang="en-GB" dirty="0"/>
          </a:p>
          <a:p>
            <a:endParaRPr lang="en-US" dirty="0"/>
          </a:p>
          <a:p>
            <a:r>
              <a:rPr lang="en-US" dirty="0"/>
              <a:t>Science Insights (2025) </a:t>
            </a:r>
            <a:r>
              <a:rPr lang="en-US" i="1" dirty="0"/>
              <a:t>Mean arterial pressure formula: Cardiac output &amp; TPR</a:t>
            </a:r>
            <a:r>
              <a:rPr lang="en-US" dirty="0"/>
              <a:t>. Available at: </a:t>
            </a:r>
            <a:r>
              <a:rPr lang="en-US" u="sng" dirty="0">
                <a:hlinkClick r:id="rId7"/>
              </a:rPr>
              <a:t>https://scienceinsights.org/mean-arterial-pressure-formula-cardiac-output-tpr/</a:t>
            </a:r>
            <a:r>
              <a:rPr lang="en-US" dirty="0"/>
              <a:t>  (Accessed: 15 March 2026).</a:t>
            </a:r>
            <a:endParaRPr lang="en-GB" dirty="0"/>
          </a:p>
          <a:p>
            <a:endParaRPr lang="en-US" dirty="0"/>
          </a:p>
          <a:p>
            <a:r>
              <a:rPr lang="en-US" dirty="0"/>
              <a:t>ScienceDirect (2026) </a:t>
            </a:r>
            <a:r>
              <a:rPr lang="en-US" i="1" dirty="0"/>
              <a:t>Mean arterial pressure – overview. </a:t>
            </a:r>
            <a:r>
              <a:rPr lang="en-US" dirty="0"/>
              <a:t>Available at: </a:t>
            </a:r>
            <a:r>
              <a:rPr lang="en-US" u="sng" dirty="0">
                <a:hlinkClick r:id="rId8"/>
              </a:rPr>
              <a:t>https://www.sciencedirect.com/topics/medicine-and-dentistry/mean-arterial-pressure/</a:t>
            </a:r>
            <a:r>
              <a:rPr lang="en-US" dirty="0"/>
              <a:t>  (Accessed: 15 March 2026).</a:t>
            </a:r>
            <a:endParaRPr lang="en-GB" dirty="0"/>
          </a:p>
          <a:p>
            <a:endParaRPr lang="en-GB" dirty="0"/>
          </a:p>
          <a:p>
            <a:endParaRPr lang="en-US" dirty="0"/>
          </a:p>
        </p:txBody>
      </p:sp>
    </p:spTree>
    <p:extLst>
      <p:ext uri="{BB962C8B-B14F-4D97-AF65-F5344CB8AC3E}">
        <p14:creationId xmlns:p14="http://schemas.microsoft.com/office/powerpoint/2010/main" val="4243738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91098-C30A-B0FA-D2C5-CD85A294396A}"/>
              </a:ext>
            </a:extLst>
          </p:cNvPr>
          <p:cNvSpPr>
            <a:spLocks noGrp="1"/>
          </p:cNvSpPr>
          <p:nvPr>
            <p:ph type="title"/>
          </p:nvPr>
        </p:nvSpPr>
        <p:spPr>
          <a:xfrm>
            <a:off x="773586" y="0"/>
            <a:ext cx="8596668" cy="673768"/>
          </a:xfrm>
        </p:spPr>
        <p:txBody>
          <a:bodyPr/>
          <a:lstStyle/>
          <a:p>
            <a:pPr algn="ctr"/>
            <a:r>
              <a:rPr lang="en-GB" dirty="0"/>
              <a:t>       Reference List</a:t>
            </a:r>
          </a:p>
        </p:txBody>
      </p:sp>
      <p:sp>
        <p:nvSpPr>
          <p:cNvPr id="3" name="Content Placeholder 2">
            <a:extLst>
              <a:ext uri="{FF2B5EF4-FFF2-40B4-BE49-F238E27FC236}">
                <a16:creationId xmlns:a16="http://schemas.microsoft.com/office/drawing/2014/main" id="{7D5B0AA0-AEAA-B197-EA74-15568E8A9BBF}"/>
              </a:ext>
            </a:extLst>
          </p:cNvPr>
          <p:cNvSpPr>
            <a:spLocks noGrp="1"/>
          </p:cNvSpPr>
          <p:nvPr>
            <p:ph idx="1"/>
          </p:nvPr>
        </p:nvSpPr>
        <p:spPr>
          <a:xfrm>
            <a:off x="677333" y="673769"/>
            <a:ext cx="11036611" cy="5367594"/>
          </a:xfrm>
        </p:spPr>
        <p:txBody>
          <a:bodyPr/>
          <a:lstStyle/>
          <a:p>
            <a:pPr marL="0" indent="0">
              <a:buNone/>
            </a:pPr>
            <a:r>
              <a:rPr lang="en-GB" dirty="0" err="1"/>
              <a:t>Veves</a:t>
            </a:r>
            <a:r>
              <a:rPr lang="en-GB" dirty="0"/>
              <a:t>, A. et al. (2016) 'Endothelial Dysfunction as a Link Between Cardiovascular Risk Factors and Peripheral Neuropathy in Diabetes', Journal of Clinical Endocrinology &amp; Metabolism, 101(9), pp. 3401-3408. Available at: </a:t>
            </a:r>
            <a:r>
              <a:rPr lang="en-GB" u="sng" dirty="0">
                <a:hlinkClick r:id="rId2"/>
              </a:rPr>
              <a:t>https://pubmed.ncbi.nlm.nih.gov/27399351/</a:t>
            </a:r>
            <a:r>
              <a:rPr lang="en-GB" dirty="0"/>
              <a:t> (Accessed: 18 March 2026).</a:t>
            </a:r>
          </a:p>
          <a:p>
            <a:pPr marL="0" indent="0">
              <a:buNone/>
            </a:pPr>
            <a:r>
              <a:rPr lang="en-GB" dirty="0" err="1"/>
              <a:t>Veves</a:t>
            </a:r>
            <a:r>
              <a:rPr lang="en-GB" dirty="0"/>
              <a:t>, A. et al. (2016) 'Endothelial Dysfunction as a Link Between Cardiovascular Risk Factors and Peripheral Neuropathy in Diabetes', Journal of Clinical Endocrinology &amp; Metabolism, 101(9), pp. 3401-3408. Available at: </a:t>
            </a:r>
            <a:r>
              <a:rPr lang="en-GB" u="sng" dirty="0">
                <a:hlinkClick r:id="rId2"/>
              </a:rPr>
              <a:t>https://pubmed.ncbi.nlm.nih.gov/27399351/</a:t>
            </a:r>
            <a:r>
              <a:rPr lang="en-GB" dirty="0"/>
              <a:t> (Accessed: 18 March 2026).</a:t>
            </a:r>
          </a:p>
          <a:p>
            <a:pPr marL="0" indent="0">
              <a:buNone/>
            </a:pPr>
            <a:r>
              <a:rPr lang="en-GB" dirty="0"/>
              <a:t>Zhao, N., Yu, X., Zhu, </a:t>
            </a:r>
            <a:r>
              <a:rPr lang="en-GB" dirty="0" err="1"/>
              <a:t>X</a:t>
            </a:r>
            <a:r>
              <a:rPr lang="en-GB" i="1" dirty="0" err="1"/>
              <a:t>.et</a:t>
            </a:r>
            <a:r>
              <a:rPr lang="en-GB" i="1" dirty="0"/>
              <a:t> al </a:t>
            </a:r>
            <a:r>
              <a:rPr lang="en-GB" dirty="0"/>
              <a:t>(2024) </a:t>
            </a:r>
            <a:r>
              <a:rPr lang="en-GB" i="1" dirty="0"/>
              <a:t>Diabetes mellitus to accelerated atherosclerosis: shared cellular and molecular mechanisms in glucose and lipid metabolism</a:t>
            </a:r>
            <a:r>
              <a:rPr lang="en-GB" dirty="0"/>
              <a:t>, Journal of Cardiovascular Translational Research, 17(1), pp. 133–152. Available at: </a:t>
            </a:r>
            <a:r>
              <a:rPr lang="en-GB" u="sng" dirty="0">
                <a:hlinkClick r:id="rId3"/>
              </a:rPr>
              <a:t>https://pubmed.ncbi.nlm.nih.gov/38091232/</a:t>
            </a:r>
            <a:r>
              <a:rPr lang="en-GB" dirty="0"/>
              <a:t> (Accessed: 16 March 2026). </a:t>
            </a:r>
          </a:p>
          <a:p>
            <a:pPr marL="0" indent="0">
              <a:buNone/>
            </a:pPr>
            <a:endParaRPr lang="en-GB" dirty="0"/>
          </a:p>
        </p:txBody>
      </p:sp>
    </p:spTree>
    <p:extLst>
      <p:ext uri="{BB962C8B-B14F-4D97-AF65-F5344CB8AC3E}">
        <p14:creationId xmlns:p14="http://schemas.microsoft.com/office/powerpoint/2010/main" val="389029777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1687</Words>
  <Application>Microsoft Macintosh PowerPoint</Application>
  <PresentationFormat>Widescreen</PresentationFormat>
  <Paragraphs>135</Paragraphs>
  <Slides>13</Slides>
  <Notes>4</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Trebuchet MS</vt:lpstr>
      <vt:lpstr>Wingdings 3</vt:lpstr>
      <vt:lpstr>Facet</vt:lpstr>
      <vt:lpstr>Student name: Areeba Khan  Student number: 2419588  Lecturer’s name: Robert Nartowski  Module Code: BMHP5023   </vt:lpstr>
      <vt:lpstr>     Contents</vt:lpstr>
      <vt:lpstr>Patient Profile</vt:lpstr>
      <vt:lpstr>Lifestyle And Clinical Risk Factors</vt:lpstr>
      <vt:lpstr>Cardiac Output And Blood pressure Regulation</vt:lpstr>
      <vt:lpstr>The Circulatory System</vt:lpstr>
      <vt:lpstr>Pathophysiology: How Diabetes Affects the System</vt:lpstr>
      <vt:lpstr>Care Plan: Evidence-Based recommendations</vt:lpstr>
      <vt:lpstr>Care Plan: Pharmacological Management</vt:lpstr>
      <vt:lpstr>Care Plan: Communication and Ethics</vt:lpstr>
      <vt:lpstr>Conclusion</vt:lpstr>
      <vt:lpstr> Reference List</vt:lpstr>
      <vt:lpstr>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Areeba Khan</dc:creator>
  <cp:lastModifiedBy>Areeba Khan (2419588)</cp:lastModifiedBy>
  <cp:revision>2</cp:revision>
  <dcterms:created xsi:type="dcterms:W3CDTF">2026-03-04T09:34:48Z</dcterms:created>
  <dcterms:modified xsi:type="dcterms:W3CDTF">2026-03-22T22:05:52Z</dcterms:modified>
</cp:coreProperties>
</file>