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6" r:id="rId3"/>
  </p:sldMasterIdLst>
  <p:notesMasterIdLst>
    <p:notesMasterId r:id="rId19"/>
  </p:notesMasterIdLst>
  <p:sldIdLst>
    <p:sldId id="678" r:id="rId4"/>
    <p:sldId id="643" r:id="rId5"/>
    <p:sldId id="646" r:id="rId6"/>
    <p:sldId id="648" r:id="rId7"/>
    <p:sldId id="649" r:id="rId8"/>
    <p:sldId id="647" r:id="rId9"/>
    <p:sldId id="651" r:id="rId10"/>
    <p:sldId id="652" r:id="rId11"/>
    <p:sldId id="596" r:id="rId12"/>
    <p:sldId id="623" r:id="rId13"/>
    <p:sldId id="615" r:id="rId14"/>
    <p:sldId id="616" r:id="rId15"/>
    <p:sldId id="617" r:id="rId16"/>
    <p:sldId id="606" r:id="rId17"/>
    <p:sldId id="60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Bradley" userId="bb573b86-6a01-430f-ba3c-43c2b2970490" providerId="ADAL" clId="{FDF52685-E7EB-43F7-92A7-E068F1851E89}"/>
    <pc:docChg chg="delSld delMainMaster">
      <pc:chgData name="Stephanie Bradley" userId="bb573b86-6a01-430f-ba3c-43c2b2970490" providerId="ADAL" clId="{FDF52685-E7EB-43F7-92A7-E068F1851E89}" dt="2024-09-27T11:13:37.320" v="0" actId="2696"/>
      <pc:docMkLst>
        <pc:docMk/>
      </pc:docMkLst>
      <pc:sldChg chg="del">
        <pc:chgData name="Stephanie Bradley" userId="bb573b86-6a01-430f-ba3c-43c2b2970490" providerId="ADAL" clId="{FDF52685-E7EB-43F7-92A7-E068F1851E89}" dt="2024-09-27T11:13:37.320" v="0" actId="2696"/>
        <pc:sldMkLst>
          <pc:docMk/>
          <pc:sldMk cId="223948860" sldId="256"/>
        </pc:sldMkLst>
      </pc:sldChg>
      <pc:sldMasterChg chg="del delSldLayout">
        <pc:chgData name="Stephanie Bradley" userId="bb573b86-6a01-430f-ba3c-43c2b2970490" providerId="ADAL" clId="{FDF52685-E7EB-43F7-92A7-E068F1851E89}" dt="2024-09-27T11:13:37.320" v="0" actId="2696"/>
        <pc:sldMasterMkLst>
          <pc:docMk/>
          <pc:sldMasterMk cId="3976979732" sldId="2147483648"/>
        </pc:sldMasterMkLst>
        <pc:sldLayoutChg chg="del">
          <pc:chgData name="Stephanie Bradley" userId="bb573b86-6a01-430f-ba3c-43c2b2970490" providerId="ADAL" clId="{FDF52685-E7EB-43F7-92A7-E068F1851E89}" dt="2024-09-27T11:13:37.320" v="0" actId="2696"/>
          <pc:sldLayoutMkLst>
            <pc:docMk/>
            <pc:sldMasterMk cId="3976979732" sldId="2147483648"/>
            <pc:sldLayoutMk cId="1692734829" sldId="2147483649"/>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4063078234" sldId="2147483650"/>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1281454717" sldId="2147483651"/>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2504724375" sldId="2147483652"/>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1804758721" sldId="2147483653"/>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1636861730" sldId="2147483654"/>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2054114322" sldId="2147483655"/>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1116702457" sldId="2147483656"/>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427752436" sldId="2147483657"/>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1739809520" sldId="2147483658"/>
          </pc:sldLayoutMkLst>
        </pc:sldLayoutChg>
        <pc:sldLayoutChg chg="del">
          <pc:chgData name="Stephanie Bradley" userId="bb573b86-6a01-430f-ba3c-43c2b2970490" providerId="ADAL" clId="{FDF52685-E7EB-43F7-92A7-E068F1851E89}" dt="2024-09-27T11:13:37.320" v="0" actId="2696"/>
          <pc:sldLayoutMkLst>
            <pc:docMk/>
            <pc:sldMasterMk cId="3976979732" sldId="2147483648"/>
            <pc:sldLayoutMk cId="3631877543" sldId="2147483659"/>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3T16:17:12.153"/>
    </inkml:context>
    <inkml:brush xml:id="br0">
      <inkml:brushProperty name="width" value="0.05" units="cm"/>
      <inkml:brushProperty name="height" value="0.05" units="cm"/>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3T16:17:12.520"/>
    </inkml:context>
    <inkml:brush xml:id="br0">
      <inkml:brushProperty name="width" value="0.05" units="cm"/>
      <inkml:brushProperty name="height" value="0.0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D0727-8C9A-4103-B590-C722A9BE6989}"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C6B9F3-110B-4559-A982-CFCA0C34A5AB}" type="slidenum">
              <a:rPr lang="en-GB" smtClean="0"/>
              <a:t>‹#›</a:t>
            </a:fld>
            <a:endParaRPr lang="en-GB"/>
          </a:p>
        </p:txBody>
      </p:sp>
    </p:spTree>
    <p:extLst>
      <p:ext uri="{BB962C8B-B14F-4D97-AF65-F5344CB8AC3E}">
        <p14:creationId xmlns:p14="http://schemas.microsoft.com/office/powerpoint/2010/main" val="2162743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6128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649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735711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193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5079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1921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098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226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3389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11597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7946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8509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4051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9208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9/27/2024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8284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0CC8-4361-72AE-8A3D-828C401DD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C0317F-F462-DCD3-1594-65E1DF9BBE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CA7D7E-2D83-607F-E108-5D3D99F58187}"/>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86F29DE6-E122-2598-B6BE-98062F7348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9A530-FD4D-DF80-4125-8785359E999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3943236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4C97B-D9F6-C4BB-EB12-F271C8CF7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1C177-B0A8-E9B1-3A23-E805C9B124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B3CEB1-EAA9-056E-94F9-0D9B9C6FBE78}"/>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538E6059-0D94-9880-685E-79A234F3A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CFB45-81D0-D83B-3396-E03523A22467}"/>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1525492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BC0B-6DC6-B654-2243-E49468A247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058029-67E5-A4D6-E95B-80D84B562A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ACF5D-6B9C-3C33-CB4B-24AE4047116F}"/>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98E708BC-5BC0-6E8D-9FDC-2B60754B3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DBD171-712B-3FC4-40C7-638BB764AD49}"/>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337793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363B-21D8-1F43-A2A0-CEB9FF3D1C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BB663F-B505-873B-6CC8-B26293FFA2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19DF14-C433-E3F2-3FAC-208D326A0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1D723F-B7BA-B2BE-E087-DE5DF5F5441F}"/>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6" name="Footer Placeholder 5">
            <a:extLst>
              <a:ext uri="{FF2B5EF4-FFF2-40B4-BE49-F238E27FC236}">
                <a16:creationId xmlns:a16="http://schemas.microsoft.com/office/drawing/2014/main" id="{7BB6D684-5355-E750-7252-46A3BA788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02C38B-0EAA-F0F2-869F-32D860BA8F6A}"/>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685852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39B2-3C52-455D-BC9E-3FDF628DDF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ABDD5E-A149-0BAC-C376-DC4528C34C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9582FD-EDA3-93D0-7292-F812A4061A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9A54ED-C6F7-AEB6-5608-16AF1C060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2D3001-842A-7F5E-3B9E-536FF7E260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D44557-EA0B-D2D9-8413-25CE493BE8FB}"/>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8" name="Footer Placeholder 7">
            <a:extLst>
              <a:ext uri="{FF2B5EF4-FFF2-40B4-BE49-F238E27FC236}">
                <a16:creationId xmlns:a16="http://schemas.microsoft.com/office/drawing/2014/main" id="{D32BBC58-36F9-3338-1F1C-B5FAFA33F2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6DEB63-AB92-F0AC-1BBF-766D1180C9A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1594377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02A1-EA5C-0D35-ACAF-322F03DDC3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DA551B-A9D4-DBBC-589C-ABBECBEBA71E}"/>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4" name="Footer Placeholder 3">
            <a:extLst>
              <a:ext uri="{FF2B5EF4-FFF2-40B4-BE49-F238E27FC236}">
                <a16:creationId xmlns:a16="http://schemas.microsoft.com/office/drawing/2014/main" id="{A2180682-2EF4-A79D-DE0F-95357F8501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9C5996-72EF-D5BA-2CDC-B51BC04FA87B}"/>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6505081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543A1B-EF16-3CC0-9047-EB3902954A56}"/>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3" name="Footer Placeholder 2">
            <a:extLst>
              <a:ext uri="{FF2B5EF4-FFF2-40B4-BE49-F238E27FC236}">
                <a16:creationId xmlns:a16="http://schemas.microsoft.com/office/drawing/2014/main" id="{4A774FC1-18D2-78B9-C235-9D5E69678D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30C876-28A9-D842-C6D2-2D1B52CD71D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618393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C5E7-0945-2AFF-7C22-C797C563A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8053C3-AFCF-5BC3-64FC-543E48ABFC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091965-913C-8E6E-F5F6-1216562581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E833B3-2919-8171-4C8D-D1DC45186689}"/>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6" name="Footer Placeholder 5">
            <a:extLst>
              <a:ext uri="{FF2B5EF4-FFF2-40B4-BE49-F238E27FC236}">
                <a16:creationId xmlns:a16="http://schemas.microsoft.com/office/drawing/2014/main" id="{452D937B-71CB-AC8D-921D-6ED2D7D4F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4413BF-572B-580C-760C-0274A02E5A84}"/>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453084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EDAD2-E0A0-6510-C34C-7AB6E69A03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235B6-86C2-F63A-3CFA-F0F13F7951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DA2025-2CBB-872E-4A9B-ABDE6ED4C2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6EAB1-D288-272A-BC04-CB4FA32C013E}"/>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6" name="Footer Placeholder 5">
            <a:extLst>
              <a:ext uri="{FF2B5EF4-FFF2-40B4-BE49-F238E27FC236}">
                <a16:creationId xmlns:a16="http://schemas.microsoft.com/office/drawing/2014/main" id="{FFBCB0B8-EAC9-ABD4-53BA-0CAA3D618F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D9320-8D06-3BC0-DB93-40E619911B23}"/>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5473492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1848B-09DD-8044-6E29-678CB19D3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E42001-5266-6C33-42F5-7E167F2B69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E558FB-3446-3DDB-2CF1-75985B915419}"/>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07D9766B-ABE5-8AEA-00F4-EBDF3937B6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C3F85-6AAC-D9E8-4135-A36BC001B67A}"/>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34972589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FFDF2-7AE2-28DF-551D-8F0F16396E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F8810-43E0-FADA-1025-1E5641A287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F9468-4081-8C40-7411-32CA123B6731}"/>
              </a:ext>
            </a:extLst>
          </p:cNvPr>
          <p:cNvSpPr>
            <a:spLocks noGrp="1"/>
          </p:cNvSpPr>
          <p:nvPr>
            <p:ph type="dt" sz="half" idx="10"/>
          </p:nvPr>
        </p:nvSpPr>
        <p:spPr/>
        <p:txBody>
          <a:body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BEDCDBDE-B332-7469-ED53-63BCF6C1CF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82B85-4EB8-93B2-ECE4-4DEBC8355F08}"/>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9615892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592238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03765573"/>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FCBD2-20C9-C850-3508-9031B34D9A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93454-BD13-7645-E39D-A4CE23C7FE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A0D8BF-C7B0-1F0F-3B67-5BB051403C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FFC0B0-24F1-4359-B27A-4D16668D3B57}" type="datetimeFigureOut">
              <a:rPr lang="en-GB" smtClean="0"/>
              <a:t>27/09/2024</a:t>
            </a:fld>
            <a:endParaRPr lang="en-GB"/>
          </a:p>
        </p:txBody>
      </p:sp>
      <p:sp>
        <p:nvSpPr>
          <p:cNvPr id="5" name="Footer Placeholder 4">
            <a:extLst>
              <a:ext uri="{FF2B5EF4-FFF2-40B4-BE49-F238E27FC236}">
                <a16:creationId xmlns:a16="http://schemas.microsoft.com/office/drawing/2014/main" id="{8A4A7823-41B8-6592-B8F5-2084A89BB2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8CDFAA5-E105-5767-CEFE-FE0E05DAA3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A6E71A-8A10-4C19-9AC7-D140E9E825C8}" type="slidenum">
              <a:rPr lang="en-GB" smtClean="0"/>
              <a:t>‹#›</a:t>
            </a:fld>
            <a:endParaRPr lang="en-GB"/>
          </a:p>
        </p:txBody>
      </p:sp>
    </p:spTree>
    <p:extLst>
      <p:ext uri="{BB962C8B-B14F-4D97-AF65-F5344CB8AC3E}">
        <p14:creationId xmlns:p14="http://schemas.microsoft.com/office/powerpoint/2010/main" val="222338782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hyperlink" Target="https://wordwall.net/play/59294/492/618"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hyperlink" Target="https://padlet.com/transitiontales/for-against-duvbs760f03zn2bb"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5B0B8-F1E5-8E12-B73B-0C3E8FC0903B}"/>
              </a:ext>
            </a:extLst>
          </p:cNvPr>
          <p:cNvSpPr>
            <a:spLocks noGrp="1"/>
          </p:cNvSpPr>
          <p:nvPr>
            <p:ph type="title"/>
          </p:nvPr>
        </p:nvSpPr>
        <p:spPr/>
        <p:txBody>
          <a:bodyPr/>
          <a:lstStyle/>
          <a:p>
            <a:br>
              <a:rPr lang="en-GB" dirty="0"/>
            </a:br>
            <a:br>
              <a:rPr lang="en-GB" dirty="0"/>
            </a:br>
            <a:br>
              <a:rPr lang="en-GB" dirty="0"/>
            </a:br>
            <a:br>
              <a:rPr lang="en-GB" dirty="0"/>
            </a:br>
            <a:r>
              <a:rPr lang="en-GB" dirty="0"/>
              <a:t>WEEK 10/6</a:t>
            </a:r>
            <a:br>
              <a:rPr lang="en-GB" dirty="0"/>
            </a:br>
            <a:br>
              <a:rPr lang="en-GB" dirty="0"/>
            </a:br>
            <a:br>
              <a:rPr lang="en-GB" dirty="0"/>
            </a:br>
            <a:r>
              <a:rPr lang="en-GB" dirty="0"/>
              <a:t>Day One</a:t>
            </a:r>
            <a:br>
              <a:rPr lang="en-GB" dirty="0"/>
            </a:br>
            <a:br>
              <a:rPr lang="en-GB" dirty="0"/>
            </a:br>
            <a:br>
              <a:rPr lang="en-GB" dirty="0"/>
            </a:br>
            <a:br>
              <a:rPr lang="en-GB" dirty="0"/>
            </a:br>
            <a:endParaRPr lang="en-GB" dirty="0"/>
          </a:p>
        </p:txBody>
      </p:sp>
      <p:sp>
        <p:nvSpPr>
          <p:cNvPr id="3" name="Text Placeholder 2">
            <a:extLst>
              <a:ext uri="{FF2B5EF4-FFF2-40B4-BE49-F238E27FC236}">
                <a16:creationId xmlns:a16="http://schemas.microsoft.com/office/drawing/2014/main" id="{E59E4643-C805-F4EA-EA41-6D9CE5CD232F}"/>
              </a:ext>
            </a:extLst>
          </p:cNvPr>
          <p:cNvSpPr>
            <a:spLocks noGrp="1"/>
          </p:cNvSpPr>
          <p:nvPr>
            <p:ph type="body" sz="quarter" idx="10"/>
          </p:nvPr>
        </p:nvSpPr>
        <p:spPr/>
        <p:txBody>
          <a:bodyPr/>
          <a:lstStyle/>
          <a:p>
            <a:endParaRPr lang="en-GB" dirty="0"/>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r>
              <a:rPr lang="en-GB" dirty="0"/>
              <a:t>Error Correction</a:t>
            </a:r>
          </a:p>
          <a:p>
            <a:pPr marL="342900" indent="-342900">
              <a:buFont typeface="Arial" panose="020B0604020202020204" pitchFamily="34" charset="0"/>
              <a:buChar char="•"/>
            </a:pPr>
            <a:r>
              <a:rPr lang="en-GB" dirty="0"/>
              <a:t>Unit 10</a:t>
            </a:r>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r>
              <a:rPr lang="en-GB" dirty="0"/>
              <a:t> </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grpSp>
        <p:nvGrpSpPr>
          <p:cNvPr id="12" name="Group 11">
            <a:extLst>
              <a:ext uri="{FF2B5EF4-FFF2-40B4-BE49-F238E27FC236}">
                <a16:creationId xmlns:a16="http://schemas.microsoft.com/office/drawing/2014/main" id="{D1052C27-13A4-6B4D-BCA3-2F2F1A472D1D}"/>
              </a:ext>
            </a:extLst>
          </p:cNvPr>
          <p:cNvGrpSpPr/>
          <p:nvPr/>
        </p:nvGrpSpPr>
        <p:grpSpPr>
          <a:xfrm>
            <a:off x="4089572" y="2570993"/>
            <a:ext cx="360" cy="360"/>
            <a:chOff x="2565572" y="2570993"/>
            <a:chExt cx="360" cy="360"/>
          </a:xfrm>
        </p:grpSpPr>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6F3C7410-347F-DFFA-8B40-2E9472363248}"/>
                    </a:ext>
                  </a:extLst>
                </p14:cNvPr>
                <p14:cNvContentPartPr/>
                <p14:nvPr/>
              </p14:nvContentPartPr>
              <p14:xfrm>
                <a:off x="2565572" y="2570993"/>
                <a:ext cx="360" cy="360"/>
              </p14:xfrm>
            </p:contentPart>
          </mc:Choice>
          <mc:Fallback xmlns="">
            <p:pic>
              <p:nvPicPr>
                <p:cNvPr id="9" name="Ink 8">
                  <a:extLst>
                    <a:ext uri="{FF2B5EF4-FFF2-40B4-BE49-F238E27FC236}">
                      <a16:creationId xmlns:a16="http://schemas.microsoft.com/office/drawing/2014/main" id="{6F3C7410-347F-DFFA-8B40-2E9472363248}"/>
                    </a:ext>
                  </a:extLst>
                </p:cNvPr>
                <p:cNvPicPr/>
                <p:nvPr/>
              </p:nvPicPr>
              <p:blipFill>
                <a:blip r:embed="rId4"/>
                <a:stretch>
                  <a:fillRect/>
                </a:stretch>
              </p:blipFill>
              <p:spPr>
                <a:xfrm>
                  <a:off x="2556572" y="25619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735AED00-88A7-228E-0E88-71127997EF9F}"/>
                    </a:ext>
                  </a:extLst>
                </p14:cNvPr>
                <p14:cNvContentPartPr/>
                <p14:nvPr/>
              </p14:nvContentPartPr>
              <p14:xfrm>
                <a:off x="2565572" y="2570993"/>
                <a:ext cx="360" cy="360"/>
              </p14:xfrm>
            </p:contentPart>
          </mc:Choice>
          <mc:Fallback xmlns="">
            <p:pic>
              <p:nvPicPr>
                <p:cNvPr id="10" name="Ink 9">
                  <a:extLst>
                    <a:ext uri="{FF2B5EF4-FFF2-40B4-BE49-F238E27FC236}">
                      <a16:creationId xmlns:a16="http://schemas.microsoft.com/office/drawing/2014/main" id="{735AED00-88A7-228E-0E88-71127997EF9F}"/>
                    </a:ext>
                  </a:extLst>
                </p:cNvPr>
                <p:cNvPicPr/>
                <p:nvPr/>
              </p:nvPicPr>
              <p:blipFill>
                <a:blip r:embed="rId4"/>
                <a:stretch>
                  <a:fillRect/>
                </a:stretch>
              </p:blipFill>
              <p:spPr>
                <a:xfrm>
                  <a:off x="2556572" y="2561993"/>
                  <a:ext cx="18000" cy="18000"/>
                </a:xfrm>
                <a:prstGeom prst="rect">
                  <a:avLst/>
                </a:prstGeom>
              </p:spPr>
            </p:pic>
          </mc:Fallback>
        </mc:AlternateContent>
      </p:grpSp>
    </p:spTree>
    <p:extLst>
      <p:ext uri="{BB962C8B-B14F-4D97-AF65-F5344CB8AC3E}">
        <p14:creationId xmlns:p14="http://schemas.microsoft.com/office/powerpoint/2010/main" val="2869969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3838-557D-A0FC-29BF-06561A7F53E9}"/>
              </a:ext>
            </a:extLst>
          </p:cNvPr>
          <p:cNvSpPr>
            <a:spLocks noGrp="1"/>
          </p:cNvSpPr>
          <p:nvPr>
            <p:ph type="title"/>
          </p:nvPr>
        </p:nvSpPr>
        <p:spPr/>
        <p:txBody>
          <a:bodyPr/>
          <a:lstStyle/>
          <a:p>
            <a:pPr algn="ctr"/>
            <a:r>
              <a:rPr lang="en-GB" b="1">
                <a:solidFill>
                  <a:srgbClr val="002060"/>
                </a:solidFill>
              </a:rPr>
              <a:t>Writing Skills </a:t>
            </a:r>
            <a:br>
              <a:rPr lang="en-GB" b="1">
                <a:solidFill>
                  <a:srgbClr val="002060"/>
                </a:solidFill>
              </a:rPr>
            </a:br>
            <a:r>
              <a:rPr lang="en-GB" b="1">
                <a:solidFill>
                  <a:srgbClr val="002060"/>
                </a:solidFill>
              </a:rPr>
              <a:t>– For &amp; Against Essays</a:t>
            </a:r>
          </a:p>
        </p:txBody>
      </p:sp>
      <p:sp>
        <p:nvSpPr>
          <p:cNvPr id="3" name="Content Placeholder 2">
            <a:extLst>
              <a:ext uri="{FF2B5EF4-FFF2-40B4-BE49-F238E27FC236}">
                <a16:creationId xmlns:a16="http://schemas.microsoft.com/office/drawing/2014/main" id="{6FD4A4F5-F409-024E-C5A9-73D7F2D1CDD9}"/>
              </a:ext>
            </a:extLst>
          </p:cNvPr>
          <p:cNvSpPr>
            <a:spLocks noGrp="1"/>
          </p:cNvSpPr>
          <p:nvPr>
            <p:ph idx="1"/>
          </p:nvPr>
        </p:nvSpPr>
        <p:spPr/>
        <p:txBody>
          <a:bodyPr/>
          <a:lstStyle/>
          <a:p>
            <a:endParaRPr lang="en-GB"/>
          </a:p>
          <a:p>
            <a:r>
              <a:rPr lang="en-GB"/>
              <a:t>In this type of essay, you must first state your stance clearly.</a:t>
            </a:r>
          </a:p>
          <a:p>
            <a:r>
              <a:rPr lang="en-GB"/>
              <a:t>Before you give your arguments, you should give the opposing arguments.</a:t>
            </a:r>
          </a:p>
          <a:p>
            <a:r>
              <a:rPr lang="en-GB"/>
              <a:t>Then give reasons to support your stance</a:t>
            </a:r>
          </a:p>
          <a:p>
            <a:r>
              <a:rPr lang="en-GB"/>
              <a:t>Finally , summarise both arguments and clarify your stance.</a:t>
            </a:r>
          </a:p>
        </p:txBody>
      </p:sp>
    </p:spTree>
    <p:extLst>
      <p:ext uri="{BB962C8B-B14F-4D97-AF65-F5344CB8AC3E}">
        <p14:creationId xmlns:p14="http://schemas.microsoft.com/office/powerpoint/2010/main" val="3700974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2F19E-1843-D8C4-271D-3E078F025E76}"/>
              </a:ext>
            </a:extLst>
          </p:cNvPr>
          <p:cNvSpPr>
            <a:spLocks noGrp="1"/>
          </p:cNvSpPr>
          <p:nvPr>
            <p:ph type="title"/>
          </p:nvPr>
        </p:nvSpPr>
        <p:spPr/>
        <p:txBody>
          <a:bodyPr/>
          <a:lstStyle/>
          <a:p>
            <a:r>
              <a:rPr lang="en-GB" b="1">
                <a:solidFill>
                  <a:srgbClr val="002060"/>
                </a:solidFill>
              </a:rPr>
              <a:t>Useful Language</a:t>
            </a:r>
          </a:p>
        </p:txBody>
      </p:sp>
      <p:sp>
        <p:nvSpPr>
          <p:cNvPr id="3" name="Content Placeholder 2">
            <a:extLst>
              <a:ext uri="{FF2B5EF4-FFF2-40B4-BE49-F238E27FC236}">
                <a16:creationId xmlns:a16="http://schemas.microsoft.com/office/drawing/2014/main" id="{C9E8CA13-E0F6-E71B-5FBF-A890DA451BEC}"/>
              </a:ext>
            </a:extLst>
          </p:cNvPr>
          <p:cNvSpPr>
            <a:spLocks noGrp="1"/>
          </p:cNvSpPr>
          <p:nvPr>
            <p:ph idx="1"/>
          </p:nvPr>
        </p:nvSpPr>
        <p:spPr/>
        <p:txBody>
          <a:bodyPr/>
          <a:lstStyle/>
          <a:p>
            <a:r>
              <a:rPr lang="en-GB"/>
              <a:t>Play </a:t>
            </a:r>
            <a:r>
              <a:rPr lang="en-GB" err="1"/>
              <a:t>Wordwall</a:t>
            </a:r>
            <a:endParaRPr lang="en-GB"/>
          </a:p>
          <a:p>
            <a:endParaRPr lang="en-GB"/>
          </a:p>
          <a:p>
            <a:r>
              <a:rPr lang="en-GB">
                <a:hlinkClick r:id="rId2"/>
              </a:rPr>
              <a:t>https://wordwall.net/play/59294/492/618</a:t>
            </a:r>
            <a:r>
              <a:rPr lang="en-GB"/>
              <a:t> </a:t>
            </a:r>
          </a:p>
        </p:txBody>
      </p:sp>
    </p:spTree>
    <p:extLst>
      <p:ext uri="{BB962C8B-B14F-4D97-AF65-F5344CB8AC3E}">
        <p14:creationId xmlns:p14="http://schemas.microsoft.com/office/powerpoint/2010/main" val="4113881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1DB8-0B3A-6F61-6AAF-D120DAA7FE10}"/>
              </a:ext>
            </a:extLst>
          </p:cNvPr>
          <p:cNvSpPr>
            <a:spLocks noGrp="1"/>
          </p:cNvSpPr>
          <p:nvPr>
            <p:ph type="title"/>
          </p:nvPr>
        </p:nvSpPr>
        <p:spPr/>
        <p:txBody>
          <a:bodyPr/>
          <a:lstStyle/>
          <a:p>
            <a:r>
              <a:rPr lang="en-GB" b="1">
                <a:solidFill>
                  <a:srgbClr val="002060"/>
                </a:solidFill>
              </a:rPr>
              <a:t>Language for </a:t>
            </a:r>
            <a:r>
              <a:rPr lang="en-GB" b="1" i="1" err="1">
                <a:solidFill>
                  <a:srgbClr val="002060"/>
                </a:solidFill>
              </a:rPr>
              <a:t>For</a:t>
            </a:r>
            <a:r>
              <a:rPr lang="en-GB" b="1" i="1">
                <a:solidFill>
                  <a:srgbClr val="002060"/>
                </a:solidFill>
              </a:rPr>
              <a:t> &amp; Against</a:t>
            </a:r>
            <a:r>
              <a:rPr lang="en-GB" b="1">
                <a:solidFill>
                  <a:srgbClr val="002060"/>
                </a:solidFill>
              </a:rPr>
              <a:t> Essays</a:t>
            </a:r>
          </a:p>
        </p:txBody>
      </p:sp>
      <p:pic>
        <p:nvPicPr>
          <p:cNvPr id="5" name="Content Placeholder 4" descr="A group of colorful squares with white text&#10;&#10;Description automatically generated">
            <a:extLst>
              <a:ext uri="{FF2B5EF4-FFF2-40B4-BE49-F238E27FC236}">
                <a16:creationId xmlns:a16="http://schemas.microsoft.com/office/drawing/2014/main" id="{27D2C8EF-559A-2CA4-E4CC-C2EA92A68326}"/>
              </a:ext>
            </a:extLst>
          </p:cNvPr>
          <p:cNvPicPr>
            <a:picLocks noGrp="1" noChangeAspect="1"/>
          </p:cNvPicPr>
          <p:nvPr>
            <p:ph idx="1"/>
          </p:nvPr>
        </p:nvPicPr>
        <p:blipFill>
          <a:blip r:embed="rId2"/>
          <a:stretch>
            <a:fillRect/>
          </a:stretch>
        </p:blipFill>
        <p:spPr>
          <a:xfrm>
            <a:off x="2152650" y="1516954"/>
            <a:ext cx="7886700" cy="3914432"/>
          </a:xfrm>
        </p:spPr>
      </p:pic>
    </p:spTree>
    <p:extLst>
      <p:ext uri="{BB962C8B-B14F-4D97-AF65-F5344CB8AC3E}">
        <p14:creationId xmlns:p14="http://schemas.microsoft.com/office/powerpoint/2010/main" val="307634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A3CFA-811F-3BE6-9D44-AB41C6C75CC1}"/>
              </a:ext>
            </a:extLst>
          </p:cNvPr>
          <p:cNvSpPr>
            <a:spLocks noGrp="1"/>
          </p:cNvSpPr>
          <p:nvPr>
            <p:ph type="title"/>
          </p:nvPr>
        </p:nvSpPr>
        <p:spPr/>
        <p:txBody>
          <a:bodyPr/>
          <a:lstStyle/>
          <a:p>
            <a:r>
              <a:rPr lang="en-GB" b="1">
                <a:solidFill>
                  <a:srgbClr val="002060"/>
                </a:solidFill>
              </a:rPr>
              <a:t>Timed Reading</a:t>
            </a:r>
          </a:p>
        </p:txBody>
      </p:sp>
      <p:sp>
        <p:nvSpPr>
          <p:cNvPr id="3" name="Content Placeholder 2">
            <a:extLst>
              <a:ext uri="{FF2B5EF4-FFF2-40B4-BE49-F238E27FC236}">
                <a16:creationId xmlns:a16="http://schemas.microsoft.com/office/drawing/2014/main" id="{0C9EFBA3-7DF1-C90D-0892-F09679664B69}"/>
              </a:ext>
            </a:extLst>
          </p:cNvPr>
          <p:cNvSpPr>
            <a:spLocks noGrp="1"/>
          </p:cNvSpPr>
          <p:nvPr>
            <p:ph idx="1"/>
          </p:nvPr>
        </p:nvSpPr>
        <p:spPr/>
        <p:txBody>
          <a:bodyPr/>
          <a:lstStyle/>
          <a:p>
            <a:pPr marL="0" indent="0">
              <a:buNone/>
            </a:pPr>
            <a:r>
              <a:rPr lang="en-GB"/>
              <a:t>Look at the model essay on page 147 in the R&amp;W e-book.</a:t>
            </a:r>
          </a:p>
          <a:p>
            <a:pPr marL="0" indent="0">
              <a:buNone/>
            </a:pPr>
            <a:endParaRPr lang="en-GB"/>
          </a:p>
          <a:p>
            <a:pPr marL="514350" indent="-514350">
              <a:buAutoNum type="arabicParenR"/>
            </a:pPr>
            <a:r>
              <a:rPr lang="en-GB"/>
              <a:t>Underline the thesis statement.</a:t>
            </a:r>
          </a:p>
          <a:p>
            <a:pPr marL="514350" indent="-514350">
              <a:buAutoNum type="arabicParenR"/>
            </a:pPr>
            <a:r>
              <a:rPr lang="en-GB"/>
              <a:t>Underline language that introduces an argument.</a:t>
            </a:r>
          </a:p>
          <a:p>
            <a:pPr marL="514350" indent="-514350">
              <a:buAutoNum type="arabicParenR"/>
            </a:pPr>
            <a:r>
              <a:rPr lang="en-GB"/>
              <a:t>Underline 1 example of an unreal conditional.</a:t>
            </a:r>
          </a:p>
          <a:p>
            <a:pPr marL="514350" indent="-514350">
              <a:buAutoNum type="arabicParenR"/>
            </a:pPr>
            <a:r>
              <a:rPr lang="en-GB"/>
              <a:t>Find 2 examples of 3</a:t>
            </a:r>
            <a:r>
              <a:rPr lang="en-GB" baseline="30000"/>
              <a:t>rd</a:t>
            </a:r>
            <a:r>
              <a:rPr lang="en-GB"/>
              <a:t> conditional sentences.</a:t>
            </a:r>
          </a:p>
        </p:txBody>
      </p:sp>
    </p:spTree>
    <p:extLst>
      <p:ext uri="{BB962C8B-B14F-4D97-AF65-F5344CB8AC3E}">
        <p14:creationId xmlns:p14="http://schemas.microsoft.com/office/powerpoint/2010/main" val="1967888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A635D-7945-F18E-8A97-8B205C6E0E87}"/>
              </a:ext>
            </a:extLst>
          </p:cNvPr>
          <p:cNvSpPr>
            <a:spLocks noGrp="1"/>
          </p:cNvSpPr>
          <p:nvPr>
            <p:ph type="title"/>
          </p:nvPr>
        </p:nvSpPr>
        <p:spPr>
          <a:xfrm>
            <a:off x="2152650" y="365126"/>
            <a:ext cx="7886700" cy="1325563"/>
          </a:xfrm>
        </p:spPr>
        <p:txBody>
          <a:bodyPr/>
          <a:lstStyle/>
          <a:p>
            <a:pPr algn="ctr"/>
            <a:r>
              <a:rPr lang="en-GB" b="1">
                <a:solidFill>
                  <a:srgbClr val="002060"/>
                </a:solidFill>
              </a:rPr>
              <a:t>Look at the For and Against Arguments</a:t>
            </a:r>
          </a:p>
        </p:txBody>
      </p:sp>
      <p:sp>
        <p:nvSpPr>
          <p:cNvPr id="3" name="Content Placeholder 2">
            <a:extLst>
              <a:ext uri="{FF2B5EF4-FFF2-40B4-BE49-F238E27FC236}">
                <a16:creationId xmlns:a16="http://schemas.microsoft.com/office/drawing/2014/main" id="{622439B3-7A94-9309-41E9-EF0DCB6A4C5F}"/>
              </a:ext>
            </a:extLst>
          </p:cNvPr>
          <p:cNvSpPr>
            <a:spLocks noGrp="1"/>
          </p:cNvSpPr>
          <p:nvPr>
            <p:ph idx="1"/>
          </p:nvPr>
        </p:nvSpPr>
        <p:spPr>
          <a:xfrm>
            <a:off x="2152650" y="3706009"/>
            <a:ext cx="7886700" cy="2470954"/>
          </a:xfrm>
        </p:spPr>
        <p:txBody>
          <a:bodyPr/>
          <a:lstStyle/>
          <a:p>
            <a:pPr marL="0" indent="0">
              <a:buNone/>
            </a:pPr>
            <a:endParaRPr lang="en-GB">
              <a:hlinkClick r:id="" action="ppaction://noaction"/>
            </a:endParaRPr>
          </a:p>
          <a:p>
            <a:pPr marL="0" indent="0">
              <a:buNone/>
            </a:pPr>
            <a:endParaRPr lang="en-GB">
              <a:hlinkClick r:id="" action="ppaction://noaction"/>
            </a:endParaRPr>
          </a:p>
          <a:p>
            <a:pPr marL="0" indent="0">
              <a:buNone/>
            </a:pPr>
            <a:r>
              <a:rPr lang="en-GB" sz="2000">
                <a:hlinkClick r:id="rId2"/>
              </a:rPr>
              <a:t>https://padlet.com/transitiontales/for-against-duvbs760f03zn2bb</a:t>
            </a:r>
            <a:r>
              <a:rPr lang="en-GB" sz="2000"/>
              <a:t> </a:t>
            </a:r>
          </a:p>
        </p:txBody>
      </p:sp>
      <p:sp>
        <p:nvSpPr>
          <p:cNvPr id="4" name="TextBox 3">
            <a:extLst>
              <a:ext uri="{FF2B5EF4-FFF2-40B4-BE49-F238E27FC236}">
                <a16:creationId xmlns:a16="http://schemas.microsoft.com/office/drawing/2014/main" id="{8D6D9F70-E627-001E-F449-FB6F4CF17CFC}"/>
              </a:ext>
            </a:extLst>
          </p:cNvPr>
          <p:cNvSpPr txBox="1"/>
          <p:nvPr/>
        </p:nvSpPr>
        <p:spPr>
          <a:xfrm>
            <a:off x="1818640" y="1920240"/>
            <a:ext cx="9248369"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Look at the essay structure on page 149 in the R&amp;W e-book and then choose the best thesis statement for the essay on p147.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Then, look at the ideas in exercise 3.</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Which argument do they support?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Write conditional sentences and add them to the Padlet.</a:t>
            </a:r>
          </a:p>
        </p:txBody>
      </p:sp>
    </p:spTree>
    <p:extLst>
      <p:ext uri="{BB962C8B-B14F-4D97-AF65-F5344CB8AC3E}">
        <p14:creationId xmlns:p14="http://schemas.microsoft.com/office/powerpoint/2010/main" val="743707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 calcmode="lin" valueType="num">
                                      <p:cBhvr additive="base">
                                        <p:cTn id="1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 calcmode="lin" valueType="num">
                                      <p:cBhvr additive="base">
                                        <p:cTn id="18"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 calcmode="lin" valueType="num">
                                      <p:cBhvr additive="base">
                                        <p:cTn id="2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additive="base">
                                        <p:cTn id="2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E23B0-A80E-BBDD-1D4E-601B1FFD5A6A}"/>
              </a:ext>
            </a:extLst>
          </p:cNvPr>
          <p:cNvSpPr>
            <a:spLocks noGrp="1"/>
          </p:cNvSpPr>
          <p:nvPr>
            <p:ph type="title"/>
          </p:nvPr>
        </p:nvSpPr>
        <p:spPr/>
        <p:txBody>
          <a:bodyPr/>
          <a:lstStyle/>
          <a:p>
            <a:r>
              <a:rPr lang="en-GB" b="1">
                <a:solidFill>
                  <a:srgbClr val="002060"/>
                </a:solidFill>
              </a:rPr>
              <a:t>Critical Thinking</a:t>
            </a:r>
          </a:p>
        </p:txBody>
      </p:sp>
      <p:sp>
        <p:nvSpPr>
          <p:cNvPr id="3" name="Content Placeholder 2">
            <a:extLst>
              <a:ext uri="{FF2B5EF4-FFF2-40B4-BE49-F238E27FC236}">
                <a16:creationId xmlns:a16="http://schemas.microsoft.com/office/drawing/2014/main" id="{1DEF82CF-941C-F262-BE9D-1776DE45DD67}"/>
              </a:ext>
            </a:extLst>
          </p:cNvPr>
          <p:cNvSpPr>
            <a:spLocks noGrp="1"/>
          </p:cNvSpPr>
          <p:nvPr>
            <p:ph idx="1"/>
          </p:nvPr>
        </p:nvSpPr>
        <p:spPr/>
        <p:txBody>
          <a:bodyPr/>
          <a:lstStyle/>
          <a:p>
            <a:endParaRPr lang="en-GB"/>
          </a:p>
          <a:p>
            <a:pPr marL="0" indent="0">
              <a:buNone/>
            </a:pPr>
            <a:endParaRPr lang="en-GB"/>
          </a:p>
          <a:p>
            <a:pPr marL="0" indent="0">
              <a:buNone/>
            </a:pPr>
            <a:r>
              <a:rPr lang="en-GB"/>
              <a:t>R&amp;W e-book page 146</a:t>
            </a:r>
          </a:p>
          <a:p>
            <a:r>
              <a:rPr lang="en-GB"/>
              <a:t>Look at exercise 2 –which are the best examples of convincing arguments?</a:t>
            </a:r>
          </a:p>
        </p:txBody>
      </p:sp>
    </p:spTree>
    <p:extLst>
      <p:ext uri="{BB962C8B-B14F-4D97-AF65-F5344CB8AC3E}">
        <p14:creationId xmlns:p14="http://schemas.microsoft.com/office/powerpoint/2010/main" val="78628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B3D28-D70F-E8FA-5EEA-409155B904A3}"/>
              </a:ext>
            </a:extLst>
          </p:cNvPr>
          <p:cNvSpPr>
            <a:spLocks noGrp="1"/>
          </p:cNvSpPr>
          <p:nvPr>
            <p:ph type="title"/>
          </p:nvPr>
        </p:nvSpPr>
        <p:spPr/>
        <p:txBody>
          <a:bodyPr/>
          <a:lstStyle/>
          <a:p>
            <a:r>
              <a:rPr lang="en-GB" b="1">
                <a:solidFill>
                  <a:srgbClr val="002060"/>
                </a:solidFill>
              </a:rPr>
              <a:t>Types of Writing</a:t>
            </a:r>
          </a:p>
        </p:txBody>
      </p:sp>
      <p:pic>
        <p:nvPicPr>
          <p:cNvPr id="5" name="Content Placeholder 4" descr="A diagram of a diagram&#10;&#10;Description automatically generated">
            <a:extLst>
              <a:ext uri="{FF2B5EF4-FFF2-40B4-BE49-F238E27FC236}">
                <a16:creationId xmlns:a16="http://schemas.microsoft.com/office/drawing/2014/main" id="{D2711379-6E7F-2E38-ECF3-39CD25D62531}"/>
              </a:ext>
            </a:extLst>
          </p:cNvPr>
          <p:cNvPicPr>
            <a:picLocks noGrp="1" noChangeAspect="1"/>
          </p:cNvPicPr>
          <p:nvPr>
            <p:ph idx="1"/>
          </p:nvPr>
        </p:nvPicPr>
        <p:blipFill>
          <a:blip r:embed="rId2"/>
          <a:stretch>
            <a:fillRect/>
          </a:stretch>
        </p:blipFill>
        <p:spPr>
          <a:xfrm>
            <a:off x="2982876" y="1088726"/>
            <a:ext cx="6043368" cy="4351338"/>
          </a:xfrm>
        </p:spPr>
      </p:pic>
      <p:sp>
        <p:nvSpPr>
          <p:cNvPr id="6" name="TextBox 5">
            <a:extLst>
              <a:ext uri="{FF2B5EF4-FFF2-40B4-BE49-F238E27FC236}">
                <a16:creationId xmlns:a16="http://schemas.microsoft.com/office/drawing/2014/main" id="{920BFF1C-297F-FD6E-FE39-B6AD09C3C5CF}"/>
              </a:ext>
            </a:extLst>
          </p:cNvPr>
          <p:cNvSpPr txBox="1"/>
          <p:nvPr/>
        </p:nvSpPr>
        <p:spPr>
          <a:xfrm>
            <a:off x="497841" y="5513294"/>
            <a:ext cx="416201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Graphic supplied by Dr Salah Omar (2023) </a:t>
            </a:r>
          </a:p>
        </p:txBody>
      </p:sp>
    </p:spTree>
    <p:extLst>
      <p:ext uri="{BB962C8B-B14F-4D97-AF65-F5344CB8AC3E}">
        <p14:creationId xmlns:p14="http://schemas.microsoft.com/office/powerpoint/2010/main" val="1704289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0D6772-D45A-0A50-1122-E1BE90BE0135}"/>
              </a:ext>
            </a:extLst>
          </p:cNvPr>
          <p:cNvSpPr>
            <a:spLocks noGrp="1"/>
          </p:cNvSpPr>
          <p:nvPr>
            <p:ph type="title"/>
          </p:nvPr>
        </p:nvSpPr>
        <p:spPr/>
        <p:txBody>
          <a:bodyPr/>
          <a:lstStyle/>
          <a:p>
            <a:r>
              <a:rPr lang="en-GB" b="1" dirty="0">
                <a:solidFill>
                  <a:schemeClr val="accent1"/>
                </a:solidFill>
              </a:rPr>
              <a:t>Paraphrasing practice</a:t>
            </a:r>
          </a:p>
        </p:txBody>
      </p:sp>
      <p:sp>
        <p:nvSpPr>
          <p:cNvPr id="5" name="Content Placeholder 4">
            <a:extLst>
              <a:ext uri="{FF2B5EF4-FFF2-40B4-BE49-F238E27FC236}">
                <a16:creationId xmlns:a16="http://schemas.microsoft.com/office/drawing/2014/main" id="{203F54D2-19E8-99FE-627E-1B70BEC81A1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11747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3D66-DAF1-7EEC-47E5-0108DF9218BD}"/>
              </a:ext>
            </a:extLst>
          </p:cNvPr>
          <p:cNvSpPr>
            <a:spLocks noGrp="1"/>
          </p:cNvSpPr>
          <p:nvPr>
            <p:ph type="title"/>
          </p:nvPr>
        </p:nvSpPr>
        <p:spPr/>
        <p:txBody>
          <a:bodyPr/>
          <a:lstStyle/>
          <a:p>
            <a:r>
              <a:rPr lang="en-GB" b="1">
                <a:solidFill>
                  <a:schemeClr val="accent1"/>
                </a:solidFill>
              </a:rPr>
              <a:t>Complex Sentence Practice</a:t>
            </a:r>
          </a:p>
        </p:txBody>
      </p:sp>
      <p:sp>
        <p:nvSpPr>
          <p:cNvPr id="3" name="Content Placeholder 2">
            <a:extLst>
              <a:ext uri="{FF2B5EF4-FFF2-40B4-BE49-F238E27FC236}">
                <a16:creationId xmlns:a16="http://schemas.microsoft.com/office/drawing/2014/main" id="{7DFA5E37-279D-F7E6-BA84-378ECEB8E0AA}"/>
              </a:ext>
            </a:extLst>
          </p:cNvPr>
          <p:cNvSpPr>
            <a:spLocks noGrp="1"/>
          </p:cNvSpPr>
          <p:nvPr>
            <p:ph idx="1"/>
          </p:nvPr>
        </p:nvSpPr>
        <p:spPr/>
        <p:txBody>
          <a:bodyPr/>
          <a:lstStyle/>
          <a:p>
            <a:endParaRPr lang="en-GB"/>
          </a:p>
          <a:p>
            <a:endParaRPr lang="en-GB"/>
          </a:p>
          <a:p>
            <a:r>
              <a:rPr lang="en-GB"/>
              <a:t>Team Challenge!</a:t>
            </a:r>
          </a:p>
          <a:p>
            <a:endParaRPr lang="en-GB"/>
          </a:p>
          <a:p>
            <a:r>
              <a:rPr lang="en-GB"/>
              <a:t>Create 3 new sentences about the water issue.</a:t>
            </a:r>
          </a:p>
          <a:p>
            <a:r>
              <a:rPr lang="en-GB"/>
              <a:t>Remove the transitional word.</a:t>
            </a:r>
          </a:p>
          <a:p>
            <a:r>
              <a:rPr lang="en-GB"/>
              <a:t>Give your activity to another group to solve!</a:t>
            </a:r>
          </a:p>
        </p:txBody>
      </p:sp>
    </p:spTree>
    <p:extLst>
      <p:ext uri="{BB962C8B-B14F-4D97-AF65-F5344CB8AC3E}">
        <p14:creationId xmlns:p14="http://schemas.microsoft.com/office/powerpoint/2010/main" val="689342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4860A7-B674-87D5-5D5B-449316E60A08}"/>
              </a:ext>
            </a:extLst>
          </p:cNvPr>
          <p:cNvSpPr>
            <a:spLocks noGrp="1"/>
          </p:cNvSpPr>
          <p:nvPr>
            <p:ph type="title"/>
          </p:nvPr>
        </p:nvSpPr>
        <p:spPr/>
        <p:txBody>
          <a:bodyPr/>
          <a:lstStyle/>
          <a:p>
            <a:r>
              <a:rPr lang="en-GB" b="1" dirty="0">
                <a:solidFill>
                  <a:srgbClr val="002060"/>
                </a:solidFill>
              </a:rPr>
              <a:t>Correct me</a:t>
            </a:r>
          </a:p>
        </p:txBody>
      </p:sp>
      <p:sp>
        <p:nvSpPr>
          <p:cNvPr id="5" name="Content Placeholder 4">
            <a:extLst>
              <a:ext uri="{FF2B5EF4-FFF2-40B4-BE49-F238E27FC236}">
                <a16:creationId xmlns:a16="http://schemas.microsoft.com/office/drawing/2014/main" id="{388AF553-EB3D-8BA0-DFF5-2FF17C356E7E}"/>
              </a:ext>
            </a:extLst>
          </p:cNvPr>
          <p:cNvSpPr>
            <a:spLocks noGrp="1"/>
          </p:cNvSpPr>
          <p:nvPr>
            <p:ph idx="1"/>
          </p:nvPr>
        </p:nvSpPr>
        <p:spPr/>
        <p:txBody>
          <a:bodyPr/>
          <a:lstStyle/>
          <a:p>
            <a:r>
              <a:rPr lang="en-GB" dirty="0"/>
              <a:t>1)	In conclusion, I think each medical is good and bad in different treatment. So, we need to choose the way that suits you. </a:t>
            </a:r>
            <a:r>
              <a:rPr lang="en-GB" dirty="0" err="1"/>
              <a:t>Therefore，i</a:t>
            </a:r>
            <a:r>
              <a:rPr lang="en-GB" dirty="0"/>
              <a:t> feel that traditional medicine is effective, which is also related to our good live habits. </a:t>
            </a:r>
          </a:p>
          <a:p>
            <a:endParaRPr lang="en-GB" dirty="0"/>
          </a:p>
          <a:p>
            <a:r>
              <a:rPr lang="en-GB" dirty="0"/>
              <a:t>2)	Choosing the treatment that is best for you, whether it is conventional or traditional. Therapy is another way to learn about yourself. </a:t>
            </a:r>
          </a:p>
          <a:p>
            <a:endParaRPr lang="en-GB" dirty="0"/>
          </a:p>
        </p:txBody>
      </p:sp>
    </p:spTree>
    <p:extLst>
      <p:ext uri="{BB962C8B-B14F-4D97-AF65-F5344CB8AC3E}">
        <p14:creationId xmlns:p14="http://schemas.microsoft.com/office/powerpoint/2010/main" val="3568717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F8A5-F3E2-BF45-9E71-C754322BAEA0}"/>
              </a:ext>
            </a:extLst>
          </p:cNvPr>
          <p:cNvSpPr>
            <a:spLocks noGrp="1"/>
          </p:cNvSpPr>
          <p:nvPr>
            <p:ph type="title"/>
          </p:nvPr>
        </p:nvSpPr>
        <p:spPr/>
        <p:txBody>
          <a:bodyPr/>
          <a:lstStyle/>
          <a:p>
            <a:r>
              <a:rPr lang="en-GB" b="1" dirty="0">
                <a:solidFill>
                  <a:srgbClr val="002060"/>
                </a:solidFill>
              </a:rPr>
              <a:t>Conclusion 1</a:t>
            </a:r>
          </a:p>
        </p:txBody>
      </p:sp>
      <p:sp>
        <p:nvSpPr>
          <p:cNvPr id="3" name="Content Placeholder 2">
            <a:extLst>
              <a:ext uri="{FF2B5EF4-FFF2-40B4-BE49-F238E27FC236}">
                <a16:creationId xmlns:a16="http://schemas.microsoft.com/office/drawing/2014/main" id="{7C059490-B728-F9BC-1678-66C3184F65A3}"/>
              </a:ext>
            </a:extLst>
          </p:cNvPr>
          <p:cNvSpPr>
            <a:spLocks noGrp="1"/>
          </p:cNvSpPr>
          <p:nvPr>
            <p:ph idx="1"/>
          </p:nvPr>
        </p:nvSpPr>
        <p:spPr>
          <a:xfrm>
            <a:off x="2152650" y="1264025"/>
            <a:ext cx="7886700" cy="4912939"/>
          </a:xfrm>
        </p:spPr>
        <p:txBody>
          <a:bodyPr/>
          <a:lstStyle/>
          <a:p>
            <a:pPr marL="0" indent="0">
              <a:buNone/>
            </a:pPr>
            <a:r>
              <a:rPr lang="en-GB" dirty="0"/>
              <a:t>In conclusion, I think each medical is good and bad in different treatment. So, we need to choose the way that suits you. </a:t>
            </a:r>
            <a:r>
              <a:rPr lang="en-GB" dirty="0" err="1"/>
              <a:t>Therefore，i</a:t>
            </a:r>
            <a:r>
              <a:rPr lang="en-GB" dirty="0"/>
              <a:t> feel that traditional medicine is effective, which is also related to our good live habits. </a:t>
            </a:r>
          </a:p>
          <a:p>
            <a:pPr marL="0" indent="0">
              <a:buNone/>
            </a:pPr>
            <a:r>
              <a:rPr lang="en-GB" sz="2600" i="1" dirty="0"/>
              <a:t>In conclusion, I think each approach has good and bad aspects. </a:t>
            </a:r>
          </a:p>
          <a:p>
            <a:pPr marL="0" indent="0">
              <a:buNone/>
            </a:pPr>
            <a:r>
              <a:rPr lang="en-GB" sz="2600" i="1" dirty="0">
                <a:highlight>
                  <a:srgbClr val="FFFF00"/>
                </a:highlight>
              </a:rPr>
              <a:t>Add a brief summary of those points</a:t>
            </a:r>
          </a:p>
          <a:p>
            <a:pPr marL="0" indent="0">
              <a:buNone/>
            </a:pPr>
            <a:r>
              <a:rPr lang="en-GB" sz="2600" i="1" dirty="0"/>
              <a:t>Thus, there is a need to choose the way that suits each of us. However, I feel that traditional medicine is the most effective, as it is also related to cultivating good habits.</a:t>
            </a:r>
          </a:p>
          <a:p>
            <a:endParaRPr lang="en-GB" dirty="0"/>
          </a:p>
        </p:txBody>
      </p:sp>
    </p:spTree>
    <p:extLst>
      <p:ext uri="{BB962C8B-B14F-4D97-AF65-F5344CB8AC3E}">
        <p14:creationId xmlns:p14="http://schemas.microsoft.com/office/powerpoint/2010/main" val="44792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43E37-4CDA-C93D-1355-3E40C2F8FE85}"/>
              </a:ext>
            </a:extLst>
          </p:cNvPr>
          <p:cNvSpPr>
            <a:spLocks noGrp="1"/>
          </p:cNvSpPr>
          <p:nvPr>
            <p:ph type="title"/>
          </p:nvPr>
        </p:nvSpPr>
        <p:spPr/>
        <p:txBody>
          <a:bodyPr/>
          <a:lstStyle/>
          <a:p>
            <a:r>
              <a:rPr lang="en-GB" b="1" dirty="0">
                <a:solidFill>
                  <a:srgbClr val="002060"/>
                </a:solidFill>
              </a:rPr>
              <a:t>Conclusion 2</a:t>
            </a:r>
          </a:p>
        </p:txBody>
      </p:sp>
      <p:sp>
        <p:nvSpPr>
          <p:cNvPr id="3" name="Content Placeholder 2">
            <a:extLst>
              <a:ext uri="{FF2B5EF4-FFF2-40B4-BE49-F238E27FC236}">
                <a16:creationId xmlns:a16="http://schemas.microsoft.com/office/drawing/2014/main" id="{9CF1850E-2A10-5EF1-3D9B-4C815DFBC1A2}"/>
              </a:ext>
            </a:extLst>
          </p:cNvPr>
          <p:cNvSpPr>
            <a:spLocks noGrp="1"/>
          </p:cNvSpPr>
          <p:nvPr>
            <p:ph idx="1"/>
          </p:nvPr>
        </p:nvSpPr>
        <p:spPr>
          <a:xfrm>
            <a:off x="2152650" y="1032735"/>
            <a:ext cx="7886700" cy="5144229"/>
          </a:xfrm>
        </p:spPr>
        <p:txBody>
          <a:bodyPr/>
          <a:lstStyle/>
          <a:p>
            <a:pPr marL="0" indent="0">
              <a:buNone/>
            </a:pPr>
            <a:r>
              <a:rPr lang="en-GB" dirty="0"/>
              <a:t>Choosing the treatment that is best for you, whether it is conventional or traditional. Therapy is another way to learn about yourself. </a:t>
            </a:r>
          </a:p>
          <a:p>
            <a:pPr marL="0" indent="0">
              <a:buNone/>
            </a:pPr>
            <a:endParaRPr lang="en-GB" dirty="0"/>
          </a:p>
          <a:p>
            <a:pPr marL="0" indent="0">
              <a:buNone/>
            </a:pPr>
            <a:r>
              <a:rPr lang="en-GB" sz="2600" dirty="0"/>
              <a:t>To sum up, choosing the treatment that is best for you, whether it is conventional or traditional, is a matter of weighing up the pros and the cons. </a:t>
            </a:r>
            <a:endParaRPr lang="en-GB" sz="2600" dirty="0">
              <a:highlight>
                <a:srgbClr val="FFFF00"/>
              </a:highlight>
            </a:endParaRPr>
          </a:p>
          <a:p>
            <a:pPr marL="0" indent="0">
              <a:buNone/>
            </a:pPr>
            <a:r>
              <a:rPr lang="en-GB" sz="2600" dirty="0">
                <a:highlight>
                  <a:srgbClr val="FFFF00"/>
                </a:highlight>
              </a:rPr>
              <a:t>This should be followed by a sentence that sums up those pros and cons, followed by a concluding remark.</a:t>
            </a:r>
          </a:p>
          <a:p>
            <a:pPr marL="0" indent="0">
              <a:buNone/>
            </a:pPr>
            <a:r>
              <a:rPr lang="en-GB" sz="2600" dirty="0">
                <a:solidFill>
                  <a:srgbClr val="FF0000"/>
                </a:solidFill>
              </a:rPr>
              <a:t>‘Therapy is another way to learn about yourself’. This does not really fit in the conclusion. We should avoid adding new information in a conclusion.</a:t>
            </a:r>
          </a:p>
          <a:p>
            <a:pPr marL="0" indent="0">
              <a:buNone/>
            </a:pPr>
            <a:endParaRPr lang="en-GB" sz="2600" dirty="0"/>
          </a:p>
          <a:p>
            <a:pPr marL="0" indent="0">
              <a:buNone/>
            </a:pPr>
            <a:endParaRPr lang="en-GB" sz="2600" dirty="0"/>
          </a:p>
        </p:txBody>
      </p:sp>
    </p:spTree>
    <p:extLst>
      <p:ext uri="{BB962C8B-B14F-4D97-AF65-F5344CB8AC3E}">
        <p14:creationId xmlns:p14="http://schemas.microsoft.com/office/powerpoint/2010/main" val="184645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BE5AC-4A87-C042-45E5-8100D74E229D}"/>
              </a:ext>
            </a:extLst>
          </p:cNvPr>
          <p:cNvSpPr>
            <a:spLocks noGrp="1"/>
          </p:cNvSpPr>
          <p:nvPr>
            <p:ph type="title"/>
          </p:nvPr>
        </p:nvSpPr>
        <p:spPr/>
        <p:txBody>
          <a:bodyPr/>
          <a:lstStyle/>
          <a:p>
            <a:r>
              <a:rPr lang="en-GB" b="1" dirty="0">
                <a:solidFill>
                  <a:srgbClr val="002060"/>
                </a:solidFill>
              </a:rPr>
              <a:t>A good conclusion</a:t>
            </a:r>
          </a:p>
        </p:txBody>
      </p:sp>
      <p:sp>
        <p:nvSpPr>
          <p:cNvPr id="3" name="Content Placeholder 2">
            <a:extLst>
              <a:ext uri="{FF2B5EF4-FFF2-40B4-BE49-F238E27FC236}">
                <a16:creationId xmlns:a16="http://schemas.microsoft.com/office/drawing/2014/main" id="{6D2D494D-D20D-46A1-B8B7-F07F8EDF7FCD}"/>
              </a:ext>
            </a:extLst>
          </p:cNvPr>
          <p:cNvSpPr>
            <a:spLocks noGrp="1"/>
          </p:cNvSpPr>
          <p:nvPr>
            <p:ph idx="1"/>
          </p:nvPr>
        </p:nvSpPr>
        <p:spPr>
          <a:xfrm>
            <a:off x="2152650" y="1156447"/>
            <a:ext cx="7886700" cy="5020516"/>
          </a:xfrm>
        </p:spPr>
        <p:txBody>
          <a:bodyPr/>
          <a:lstStyle/>
          <a:p>
            <a:r>
              <a:rPr lang="en-GB" dirty="0"/>
              <a:t>Has 3 parts:</a:t>
            </a:r>
          </a:p>
          <a:p>
            <a:endParaRPr lang="en-GB" dirty="0"/>
          </a:p>
          <a:p>
            <a:r>
              <a:rPr lang="en-GB" dirty="0"/>
              <a:t>1) a statement of your stance</a:t>
            </a:r>
          </a:p>
          <a:p>
            <a:r>
              <a:rPr lang="en-GB" dirty="0"/>
              <a:t>2) a brief summary of the main points</a:t>
            </a:r>
          </a:p>
          <a:p>
            <a:r>
              <a:rPr lang="en-GB" dirty="0"/>
              <a:t>3) concluding remarks</a:t>
            </a:r>
          </a:p>
          <a:p>
            <a:pPr marL="0" indent="0">
              <a:buNone/>
            </a:pPr>
            <a:r>
              <a:rPr lang="en-GB" dirty="0"/>
              <a:t>What is missing from this conclusion?</a:t>
            </a:r>
          </a:p>
          <a:p>
            <a:pPr marL="0" indent="0">
              <a:buNone/>
            </a:pPr>
            <a:r>
              <a:rPr lang="en-GB" sz="2000" dirty="0"/>
              <a:t>Everything has good and bad aspects. Traditional medicine, such as Chinese medicine, is the essence of China, and has gained great influence all over the world. Alternative medicine can encourage people to work on their psychological well-being. However, overall, I prefer conventional medicine.</a:t>
            </a:r>
          </a:p>
        </p:txBody>
      </p:sp>
    </p:spTree>
    <p:extLst>
      <p:ext uri="{BB962C8B-B14F-4D97-AF65-F5344CB8AC3E}">
        <p14:creationId xmlns:p14="http://schemas.microsoft.com/office/powerpoint/2010/main" val="321285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27F5A-BC4E-676D-F4BB-F7B96CE6DAD9}"/>
              </a:ext>
            </a:extLst>
          </p:cNvPr>
          <p:cNvSpPr>
            <a:spLocks noGrp="1"/>
          </p:cNvSpPr>
          <p:nvPr>
            <p:ph type="title"/>
          </p:nvPr>
        </p:nvSpPr>
        <p:spPr/>
        <p:txBody>
          <a:bodyPr/>
          <a:lstStyle/>
          <a:p>
            <a:r>
              <a:rPr lang="en-GB" b="1" dirty="0">
                <a:solidFill>
                  <a:srgbClr val="002060"/>
                </a:solidFill>
              </a:rPr>
              <a:t>Word Families</a:t>
            </a:r>
          </a:p>
        </p:txBody>
      </p:sp>
      <p:sp>
        <p:nvSpPr>
          <p:cNvPr id="3" name="Content Placeholder 2">
            <a:extLst>
              <a:ext uri="{FF2B5EF4-FFF2-40B4-BE49-F238E27FC236}">
                <a16:creationId xmlns:a16="http://schemas.microsoft.com/office/drawing/2014/main" id="{F54B4CFA-078A-B705-46A4-779AD1EA051C}"/>
              </a:ext>
            </a:extLst>
          </p:cNvPr>
          <p:cNvSpPr>
            <a:spLocks noGrp="1"/>
          </p:cNvSpPr>
          <p:nvPr>
            <p:ph idx="1"/>
          </p:nvPr>
        </p:nvSpPr>
        <p:spPr/>
        <p:txBody>
          <a:bodyPr/>
          <a:lstStyle/>
          <a:p>
            <a:pPr marL="0" indent="0">
              <a:buNone/>
            </a:pPr>
            <a:endParaRPr lang="en-GB" dirty="0"/>
          </a:p>
          <a:p>
            <a:r>
              <a:rPr lang="en-GB" dirty="0"/>
              <a:t>Team Challenge!</a:t>
            </a:r>
          </a:p>
          <a:p>
            <a:pPr marL="0" indent="0">
              <a:buNone/>
            </a:pPr>
            <a:r>
              <a:rPr lang="en-GB" dirty="0"/>
              <a:t>Write 3 sentences for the other team to complete. Choose words you have learnt in Unit 8.</a:t>
            </a:r>
          </a:p>
          <a:p>
            <a:pPr marL="0" indent="0">
              <a:buNone/>
            </a:pPr>
            <a:endParaRPr lang="en-GB" dirty="0"/>
          </a:p>
          <a:p>
            <a:pPr marL="0" indent="0">
              <a:buNone/>
            </a:pPr>
            <a:r>
              <a:rPr lang="en-GB" dirty="0"/>
              <a:t>E.g. The benefactor’s ________  (generous) led to the student being able to study abroad.</a:t>
            </a:r>
          </a:p>
          <a:p>
            <a:pPr marL="0" indent="0">
              <a:buNone/>
            </a:pPr>
            <a:r>
              <a:rPr lang="en-GB" dirty="0"/>
              <a:t>generosity</a:t>
            </a:r>
          </a:p>
        </p:txBody>
      </p:sp>
    </p:spTree>
    <p:extLst>
      <p:ext uri="{BB962C8B-B14F-4D97-AF65-F5344CB8AC3E}">
        <p14:creationId xmlns:p14="http://schemas.microsoft.com/office/powerpoint/2010/main" val="258395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698</Words>
  <Application>Microsoft Office PowerPoint</Application>
  <PresentationFormat>Widescreen</PresentationFormat>
  <Paragraphs>93</Paragraphs>
  <Slides>15</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15</vt:i4>
      </vt:variant>
    </vt:vector>
  </HeadingPairs>
  <TitlesOfParts>
    <vt:vector size="22" baseType="lpstr">
      <vt:lpstr>Aptos</vt:lpstr>
      <vt:lpstr>Aptos Display</vt:lpstr>
      <vt:lpstr>Arial</vt:lpstr>
      <vt:lpstr>Calibri</vt:lpstr>
      <vt:lpstr>Sub Title 1</vt:lpstr>
      <vt:lpstr>Text 1</vt:lpstr>
      <vt:lpstr>1_Office Theme</vt:lpstr>
      <vt:lpstr>    WEEK 10/6   Day One    </vt:lpstr>
      <vt:lpstr>Writing Skills  – For &amp; Against Essays</vt:lpstr>
      <vt:lpstr>Useful Language</vt:lpstr>
      <vt:lpstr>Language for For &amp; Against Essays</vt:lpstr>
      <vt:lpstr>Timed Reading</vt:lpstr>
      <vt:lpstr>Look at the For and Against Arguments</vt:lpstr>
      <vt:lpstr>Critical Thinking</vt:lpstr>
      <vt:lpstr>Types of Writing</vt:lpstr>
      <vt:lpstr>Paraphrasing practice</vt:lpstr>
      <vt:lpstr>Complex Sentence Practice</vt:lpstr>
      <vt:lpstr>Correct me</vt:lpstr>
      <vt:lpstr>Conclusion 1</vt:lpstr>
      <vt:lpstr>Conclusion 2</vt:lpstr>
      <vt:lpstr>A good conclusion</vt:lpstr>
      <vt:lpstr>Word Families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Bradley</dc:creator>
  <cp:lastModifiedBy>Stephanie Bradley</cp:lastModifiedBy>
  <cp:revision>1</cp:revision>
  <dcterms:created xsi:type="dcterms:W3CDTF">2024-09-06T19:14:24Z</dcterms:created>
  <dcterms:modified xsi:type="dcterms:W3CDTF">2024-09-27T11:13:40Z</dcterms:modified>
</cp:coreProperties>
</file>