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Lst>
  <p:notesMasterIdLst>
    <p:notesMasterId r:id="rId27"/>
  </p:notesMasterIdLst>
  <p:handoutMasterIdLst>
    <p:handoutMasterId r:id="rId28"/>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 id="2578" r:id="rId22"/>
    <p:sldId id="2579" r:id="rId23"/>
    <p:sldId id="2580" r:id="rId24"/>
    <p:sldId id="2581" r:id="rId25"/>
    <p:sldId id="25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hange Management at Sony" id="{F88BD3E4-732F-4844-9E6A-ADE352E697C2}">
          <p14:sldIdLst>
            <p14:sldId id="2561"/>
          </p14:sldIdLst>
        </p14:section>
        <p14:section name="Sony’s Transformation Journey" id="{55A1D6C4-AF1A-487A-90FF-9AA4211FA0B9}">
          <p14:sldIdLst>
            <p14:sldId id="2562"/>
            <p14:sldId id="2563"/>
            <p14:sldId id="2564"/>
            <p14:sldId id="2565"/>
          </p14:sldIdLst>
        </p14:section>
        <p14:section name="Strategic Reorganization and Leadership Shifts" id="{353D8C91-0699-4338-926A-7358569C6E30}">
          <p14:sldIdLst>
            <p14:sldId id="2566"/>
            <p14:sldId id="2567"/>
            <p14:sldId id="2568"/>
            <p14:sldId id="2569"/>
          </p14:sldIdLst>
        </p14:section>
        <p14:section name="Transformational Frameworks and Turnaround Strategies" id="{1A12FEC2-A319-47FC-BE48-3634F0525306}">
          <p14:sldIdLst>
            <p14:sldId id="2570"/>
            <p14:sldId id="2571"/>
            <p14:sldId id="2572"/>
          </p14:sldIdLst>
        </p14:section>
        <p14:section name="Turnaround Execution and Cultural Renewal" id="{73665B3E-766B-4642-90B7-670876BD1249}">
          <p14:sldIdLst>
            <p14:sldId id="2573"/>
            <p14:sldId id="2574"/>
            <p14:sldId id="2575"/>
          </p14:sldIdLst>
        </p14:section>
        <p14:section name="Change Models and Lessons Learned" id="{73EE911E-1B4C-4D4A-9067-36259FBB4282}">
          <p14:sldIdLst>
            <p14:sldId id="2576"/>
            <p14:sldId id="2577"/>
            <p14:sldId id="2578"/>
          </p14:sldIdLst>
        </p14:section>
        <p14:section name="Conclusion" id="{E8AFB012-A7BC-4743-A970-944E753B4B93}">
          <p14:sldIdLst>
            <p14:sldId id="2579"/>
            <p14:sldId id="2580"/>
          </p14:sldIdLst>
        </p14:section>
        <p14:section name="Conclusion" id="{E9EDEB5E-A78A-4988-9BDF-83B82B5B0D6C}">
          <p14:sldIdLst>
            <p14:sldId id="2581"/>
            <p14:sldId id="2582"/>
          </p14:sldIdLst>
        </p14:section>
      </p14:sectionLst>
    </p:ext>
    <p:ext uri="{EFAFB233-063F-42B5-8137-9DF3F51BA10A}">
      <p15:sldGuideLst xmlns:p15="http://schemas.microsoft.com/office/powerpoint/2012/main">
        <p15:guide id="1" orient="horz" pos="2160"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a:srgbClr val="09090C"/>
    <a:srgbClr val="FFFFFF"/>
    <a:srgbClr val="000000"/>
    <a:srgbClr val="9B8C69"/>
    <a:srgbClr val="79958B"/>
    <a:srgbClr val="476262"/>
    <a:srgbClr val="272D2B"/>
    <a:srgbClr val="647E6B"/>
    <a:srgbClr val="A27C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07236A-891D-4DAD-B47F-F2EE1946D3B1}" v="25" dt="2026-02-12T12:05:24.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8" autoAdjust="0"/>
    <p:restoredTop sz="94660"/>
  </p:normalViewPr>
  <p:slideViewPr>
    <p:cSldViewPr snapToGrid="0">
      <p:cViewPr>
        <p:scale>
          <a:sx n="69" d="100"/>
          <a:sy n="69" d="100"/>
        </p:scale>
        <p:origin x="607" y="247"/>
      </p:cViewPr>
      <p:guideLst>
        <p:guide orient="horz" pos="2160"/>
        <p:guide pos="3816"/>
      </p:guideLst>
    </p:cSldViewPr>
  </p:slideViewPr>
  <p:notesTextViewPr>
    <p:cViewPr>
      <p:scale>
        <a:sx n="1" d="1"/>
        <a:sy n="1" d="1"/>
      </p:scale>
      <p:origin x="0" y="0"/>
    </p:cViewPr>
  </p:notesTextViewPr>
  <p:sorterViewPr>
    <p:cViewPr>
      <p:scale>
        <a:sx n="90" d="100"/>
        <a:sy n="90" d="100"/>
      </p:scale>
      <p:origin x="0" y="-901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2-12T13:53:04.031" v="2" actId="14100"/>
      <pc:docMkLst>
        <pc:docMk/>
      </pc:docMkLst>
      <pc:sldChg chg="modSp mod">
        <pc:chgData name="Irina Neaga" userId="13ef5b0c-644d-4705-8b70-f94d4b718805" providerId="ADAL" clId="{F70F92DB-B221-47BA-98AB-51E75B345F2C}" dt="2026-02-12T13:53:04.031" v="2" actId="14100"/>
        <pc:sldMkLst>
          <pc:docMk/>
          <pc:sldMk cId="2436246120" sldId="2582"/>
        </pc:sldMkLst>
        <pc:picChg chg="mod">
          <ac:chgData name="Irina Neaga" userId="13ef5b0c-644d-4705-8b70-f94d4b718805" providerId="ADAL" clId="{F70F92DB-B221-47BA-98AB-51E75B345F2C}" dt="2026-02-12T13:53:04.031" v="2" actId="14100"/>
          <ac:picMkLst>
            <pc:docMk/>
            <pc:sldMk cId="2436246120" sldId="2582"/>
            <ac:picMk id="8" creationId="{6F1A0040-A56C-47AB-8776-9A6CBA21C27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18B6240-78DA-093E-542D-EA8232A522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DF21978-CD08-4DE4-0B35-D8E00EB982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D1042AC-E7EB-4533-80AB-C3850196CED4}" type="datetimeFigureOut">
              <a:rPr lang="en-US" smtClean="0"/>
              <a:t>2/12/2026</a:t>
            </a:fld>
            <a:endParaRPr lang="en-US"/>
          </a:p>
        </p:txBody>
      </p:sp>
      <p:sp>
        <p:nvSpPr>
          <p:cNvPr id="4" name="Footer Placeholder 3">
            <a:extLst>
              <a:ext uri="{FF2B5EF4-FFF2-40B4-BE49-F238E27FC236}">
                <a16:creationId xmlns:a16="http://schemas.microsoft.com/office/drawing/2014/main" id="{34733651-3489-31BD-ED31-0609855FBC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461A6A1-1395-B89B-42E0-2208966D9FB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D1E2F7-14E3-4821-A409-B7BC1E2744B7}" type="slidenum">
              <a:rPr lang="en-US" smtClean="0"/>
              <a:t>‹#›</a:t>
            </a:fld>
            <a:endParaRPr lang="en-US"/>
          </a:p>
        </p:txBody>
      </p:sp>
    </p:spTree>
    <p:extLst>
      <p:ext uri="{BB962C8B-B14F-4D97-AF65-F5344CB8AC3E}">
        <p14:creationId xmlns:p14="http://schemas.microsoft.com/office/powerpoint/2010/main" val="2211606211"/>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63BC9-3C98-4AB2-8802-02853E289FB4}" type="datetimeFigureOut">
              <a:rPr lang="en-US" smtClean="0"/>
              <a:t>2/12/2026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E5B5A-C175-4C17-879C-A25F50F472D7}" type="slidenum">
              <a:rPr lang="en-US" smtClean="0"/>
              <a:t>‹#›</a:t>
            </a:fld>
            <a:endParaRPr lang="en-US"/>
          </a:p>
        </p:txBody>
      </p:sp>
    </p:spTree>
    <p:extLst>
      <p:ext uri="{BB962C8B-B14F-4D97-AF65-F5344CB8AC3E}">
        <p14:creationId xmlns:p14="http://schemas.microsoft.com/office/powerpoint/2010/main" val="1398428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742E5B5A-C175-4C17-879C-A25F50F472D7}" type="slidenum">
              <a:rPr lang="en-US" smtClean="0"/>
              <a:t>1</a:t>
            </a:fld>
            <a:endParaRPr lang="en-US"/>
          </a:p>
        </p:txBody>
      </p:sp>
    </p:spTree>
    <p:extLst>
      <p:ext uri="{BB962C8B-B14F-4D97-AF65-F5344CB8AC3E}">
        <p14:creationId xmlns:p14="http://schemas.microsoft.com/office/powerpoint/2010/main" val="1035216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Sony's Transformation and Change Management, Sony’s Need for Change and Early Crisis Indicators, Electronics Division Overhaul and Management Layer Reduction</a:t>
            </a:r>
          </a:p>
        </p:txBody>
      </p:sp>
      <p:sp>
        <p:nvSpPr>
          <p:cNvPr id="4" name="Slide Number Placeholder 3"/>
          <p:cNvSpPr>
            <a:spLocks noGrp="1"/>
          </p:cNvSpPr>
          <p:nvPr>
            <p:ph type="sldNum" sz="quarter" idx="5"/>
          </p:nvPr>
        </p:nvSpPr>
        <p:spPr/>
        <p:txBody>
          <a:bodyPr/>
          <a:lstStyle/>
          <a:p>
            <a:fld id="{742E5B5A-C175-4C17-879C-A25F50F472D7}" type="slidenum">
              <a:rPr lang="en-US" smtClean="0"/>
              <a:t>2</a:t>
            </a:fld>
            <a:endParaRPr lang="en-US"/>
          </a:p>
        </p:txBody>
      </p:sp>
    </p:spTree>
    <p:extLst>
      <p:ext uri="{BB962C8B-B14F-4D97-AF65-F5344CB8AC3E}">
        <p14:creationId xmlns:p14="http://schemas.microsoft.com/office/powerpoint/2010/main" val="151293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transformation journey spans several decades marked by innovation cycles, restructuring efforts, shifts in leadership, and strategic reinvention. To understand how Sony managed change successfully, it is essential to examine the core drivers behind its transformation and the organizational responses that followed. Sony began as a highly innovative engineering-focused company, but over time, challenges emerged due to increased competition, internal fragmentation, and the accelerating pace of digital disruption. As the global electronics industry evolved, Sony faced the need to overhaul its operations repeatedly to remain competitive. This included reducing bureaucratic layers, reorganizing business units, and shifting its focus toward more profitable and strategically aligned sectors. Sony’s journey is not just about restructuring—it reflects the company’s resilience, willingness to adapt, and ability to reconnect with its founding philosophy of creativity and technological leadership. A crucial part of this transformation involved embracing new leadership perspectives. Each CEO brought distinctive priorities: some focused on breaking down silos, others prioritized innovation, and still others emphasized strategic coherence across diverse business segments such as gaming, imaging, entertainment, and consumer electronics. The change process at Sony also highlights the importance of balancing autonomy with alignment. While fostering innovation requires flexibility and independence, organizational coherence demands unified goals and streamlined decision-making. Sony’s history illustrates that achieving this balance is challenging but critical for digital-era competitiveness. Additionally, Sony’s transformation demonstrates how dynamic capabilities—sensing future opportunities, seizing them effectively, and transforming internal structures—play a pivotal role in sustaining long-term success. These principles guided Sony through periods of crisis and enabled its eventual resurgence. As a result, Sony’s change management story offers rich lessons about strategic agility, leadership, organizational design, and cultural renewal that are widely applicable across industries.</a:t>
            </a:r>
          </a:p>
        </p:txBody>
      </p:sp>
      <p:sp>
        <p:nvSpPr>
          <p:cNvPr id="4" name="Slide Number Placeholder 3"/>
          <p:cNvSpPr>
            <a:spLocks noGrp="1"/>
          </p:cNvSpPr>
          <p:nvPr>
            <p:ph type="sldNum" sz="quarter" idx="5"/>
          </p:nvPr>
        </p:nvSpPr>
        <p:spPr/>
        <p:txBody>
          <a:bodyPr/>
          <a:lstStyle/>
          <a:p>
            <a:fld id="{742E5B5A-C175-4C17-879C-A25F50F472D7}" type="slidenum">
              <a:rPr lang="en-US" smtClean="0"/>
              <a:t>3</a:t>
            </a:fld>
            <a:endParaRPr lang="en-US"/>
          </a:p>
        </p:txBody>
      </p:sp>
    </p:spTree>
    <p:extLst>
      <p:ext uri="{BB962C8B-B14F-4D97-AF65-F5344CB8AC3E}">
        <p14:creationId xmlns:p14="http://schemas.microsoft.com/office/powerpoint/2010/main" val="33521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need for change became increasingly evident as market conditions and internal issues converged to create a challenging environment. The rise of competitors such as Apple and Samsung meant that Sony could no longer rely solely on its brand reputation or legacy technologies. These competitors began outperforming Sony in key product categories, prompting the company to reassess its innovation strategy and market position. Simultaneously, internal fragmentation had emerged from decades of structural expansion. Various business units operated independently, resulting in duplicated efforts, inconsistent strategies, and reduced cross‑divisional collaboration. This fragmentation slowed decision‑making and hindered the cross‑fertilization of ideas—factors essential for thriving in dynamic technological industries. Furthermore, Sony’s innovation engine, once considered a global benchmark, began showing signs of stagnation. While the company had previously pioneered ground‑breaking products such as the Walkman and PlayStation, it struggled to maintain momentum in newer digital categories. Organizational silos created barriers that prevented teams from sharing insights and coordinating effectively around user needs. The broader shift toward digital ecosystems and connected devices further complicated Sony’s position. Traditional consumer electronics were no longer enough—success required robust integration of software, services, cloud platforms, content, and user experiences. Sony needed significant structural and cultural changes to catch up. Financial challenges added another layer of urgency. Profitability began to slip, and key business segments underperformed due to rising production costs, pricing pressures, and slower innovation cycles. These issues collectively made it clear that comprehensive change was not optional; it was vital for survival. Recognizing these alarm signals, Sony embarked on a series of strategic restructurings designed to address inefficiencies, streamline operations, and revive innovation at scale. This period laid the foundation for future transformations and helped position Sony for its eventual turnaround.</a:t>
            </a:r>
          </a:p>
        </p:txBody>
      </p:sp>
      <p:sp>
        <p:nvSpPr>
          <p:cNvPr id="4" name="Slide Number Placeholder 3"/>
          <p:cNvSpPr>
            <a:spLocks noGrp="1"/>
          </p:cNvSpPr>
          <p:nvPr>
            <p:ph type="sldNum" sz="quarter" idx="5"/>
          </p:nvPr>
        </p:nvSpPr>
        <p:spPr/>
        <p:txBody>
          <a:bodyPr/>
          <a:lstStyle/>
          <a:p>
            <a:fld id="{742E5B5A-C175-4C17-879C-A25F50F472D7}" type="slidenum">
              <a:rPr lang="en-US" smtClean="0"/>
              <a:t>4</a:t>
            </a:fld>
            <a:endParaRPr lang="en-US"/>
          </a:p>
        </p:txBody>
      </p:sp>
    </p:spTree>
    <p:extLst>
      <p:ext uri="{BB962C8B-B14F-4D97-AF65-F5344CB8AC3E}">
        <p14:creationId xmlns:p14="http://schemas.microsoft.com/office/powerpoint/2010/main" val="3032495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One of Sony’s earliest and most significant change initiatives involved an overhaul of the electronics division. This segment formed the core of Sony’s business for decades and included product categories such as televisions, audio systems, consumer devices, and home entertainment. However, as industry competition intensified, inefficiencies within this division became increasingly problematic. To address these challenges, Sony restructured the electronics division by breaking it into multiple units. This allowed each unit to focus more intensively on its market, technology, and product streams while improving accountability and performance measurement. Decentralization also enabled more rapid decision‑making as units were closer to customers and market signals. A key part of this transformation involved reducing the number of management layers from six to four. By flattening the hierarchy, Sony aimed to accelerate communication, reduce bureaucracy, and empower mid‑level managers. This enabled faster responses to competition and reduced internal bottlenecks that had previously slowed innovation. Alongside these structural reforms, Sony emphasized operational efficiency, shifting towards leaner processes and clearer responsibility delineation. Empowered teams were given greater ownership of product outcomes and were encouraged to collaborate across adjacent technologies. While this restructuring improved agility, it also revealed deeper systemic issues requiring further change. Some units became overly independent, weakening alignment with corporate strategy. Nevertheless, this overhaul represented a crucial step in Sony’s broader journey by acknowledging the need for organizational flexibility and setting the stage for more transformative reforms.</a:t>
            </a:r>
          </a:p>
        </p:txBody>
      </p:sp>
      <p:sp>
        <p:nvSpPr>
          <p:cNvPr id="4" name="Slide Number Placeholder 3"/>
          <p:cNvSpPr>
            <a:spLocks noGrp="1"/>
          </p:cNvSpPr>
          <p:nvPr>
            <p:ph type="sldNum" sz="quarter" idx="5"/>
          </p:nvPr>
        </p:nvSpPr>
        <p:spPr/>
        <p:txBody>
          <a:bodyPr/>
          <a:lstStyle/>
          <a:p>
            <a:fld id="{742E5B5A-C175-4C17-879C-A25F50F472D7}" type="slidenum">
              <a:rPr lang="en-US" smtClean="0"/>
              <a:t>5</a:t>
            </a:fld>
            <a:endParaRPr lang="en-US"/>
          </a:p>
        </p:txBody>
      </p:sp>
    </p:spTree>
    <p:extLst>
      <p:ext uri="{BB962C8B-B14F-4D97-AF65-F5344CB8AC3E}">
        <p14:creationId xmlns:p14="http://schemas.microsoft.com/office/powerpoint/2010/main" val="3272363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Ten‑Company Structure and Strategic Specialization, Unified‑Dispersed Management Model and Digital Ambitions, Leadership Transitions and Their Influence on Sony’s Trajectory</a:t>
            </a:r>
          </a:p>
        </p:txBody>
      </p:sp>
      <p:sp>
        <p:nvSpPr>
          <p:cNvPr id="4" name="Slide Number Placeholder 3"/>
          <p:cNvSpPr>
            <a:spLocks noGrp="1"/>
          </p:cNvSpPr>
          <p:nvPr>
            <p:ph type="sldNum" sz="quarter" idx="5"/>
          </p:nvPr>
        </p:nvSpPr>
        <p:spPr/>
        <p:txBody>
          <a:bodyPr/>
          <a:lstStyle/>
          <a:p>
            <a:fld id="{742E5B5A-C175-4C17-879C-A25F50F472D7}" type="slidenum">
              <a:rPr lang="en-US" smtClean="0"/>
              <a:t>6</a:t>
            </a:fld>
            <a:endParaRPr lang="en-US"/>
          </a:p>
        </p:txBody>
      </p:sp>
    </p:spTree>
    <p:extLst>
      <p:ext uri="{BB962C8B-B14F-4D97-AF65-F5344CB8AC3E}">
        <p14:creationId xmlns:p14="http://schemas.microsoft.com/office/powerpoint/2010/main" val="2050581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introduction of the Ten‑Company Structure in 1996 marked a major strategic reorganization for Sony. This approach replaced the earlier eight‑company arrangement, reflecting Sony’s desire to create more specialized, autonomous business units capable of pursuing unique product and technology strategies. One of the central motivations behind this change was the rapid growth of information technology and personal computing markets. Sony recognized that its traditional consumer electronics focus needed to expand into emergent IT categories. The restructure split large divisions, such as Customer Audio and Video, into smaller, more agile companies. These new units included areas such as Home AV, Personal AV, and the newly formed Information Technology Company. The goal was to enable each unit to respond more effectively to fast‑changing customer requirements and technological trends. The Ten‑Company Structure fostered specialization and accountability, giving leaders clearer ownership of results. Teams could innovate more freely, work closer to emerging markets, and develop products better aligned with global digital trends. However, the model was not without drawbacks. Increased specialization risked deepening existing silos, making it harder for Sony to coordinate across its vast portfolio. Innovation sometimes stalled because communication between divisions weakened, and shared resources became difficult to allocate. Despite these challenges, the structure represented a strategic acknowledgment: Sony needed more focused and market‑responsive business units to survive and thrive amidst rapid technological evolution. This model served as a precursor to later, more integrated change efforts.</a:t>
            </a:r>
          </a:p>
        </p:txBody>
      </p:sp>
      <p:sp>
        <p:nvSpPr>
          <p:cNvPr id="4" name="Slide Number Placeholder 3"/>
          <p:cNvSpPr>
            <a:spLocks noGrp="1"/>
          </p:cNvSpPr>
          <p:nvPr>
            <p:ph type="sldNum" sz="quarter" idx="5"/>
          </p:nvPr>
        </p:nvSpPr>
        <p:spPr/>
        <p:txBody>
          <a:bodyPr/>
          <a:lstStyle/>
          <a:p>
            <a:fld id="{742E5B5A-C175-4C17-879C-A25F50F472D7}" type="slidenum">
              <a:rPr lang="en-US" smtClean="0"/>
              <a:t>7</a:t>
            </a:fld>
            <a:endParaRPr lang="en-US"/>
          </a:p>
        </p:txBody>
      </p:sp>
    </p:spTree>
    <p:extLst>
      <p:ext uri="{BB962C8B-B14F-4D97-AF65-F5344CB8AC3E}">
        <p14:creationId xmlns:p14="http://schemas.microsoft.com/office/powerpoint/2010/main" val="612836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Unified‑Dispersed Management Model represented an attempt to reconcile two competing organizational needs: centralized strategic control and decentralized innovation. Announced in 1999, this model aimed to improve Sony’s responsiveness to internet‑driven opportunities by granting divisions more autonomy while simultaneously ensuring alignment with corporate objectives. The internet era ushered in new forms of value creation, from networked services to digital content ecosystems. Sony recognized that rigid hierarchical structures were too slow to capitalize on these emerging opportunities. Through this model, Sony intended to encourage business units to innovate independently while remaining coordinated around cross‑company standards and strategic goals. The Unified‑Dispersed Model sought to reduce structural redundancies and strengthen Sony’s ability to launch integrated products that combined hardware, software, and content. It also emphasized knowledge sharing and cross‑functional collaboration, helping Sony improve cohesion across its diverse divisions. However, implementing this model was challenging. Sony’s divisions were accustomed to independence, and breaking down ingrained silos required significant cultural change. Additionally, aligning innovation across multiple product categories—from gaming and imaging to entertainment and consumer electronics—proved difficult. Despite these obstacles, the model laid an important foundation for future strategic integration, highlighting the tension between autonomy and unity in large, diversified corporations. It demonstrated Sony’s recognition that digital transformation required new organizational logics capable of supporting both creativity and coordination.</a:t>
            </a:r>
          </a:p>
        </p:txBody>
      </p:sp>
      <p:sp>
        <p:nvSpPr>
          <p:cNvPr id="4" name="Slide Number Placeholder 3"/>
          <p:cNvSpPr>
            <a:spLocks noGrp="1"/>
          </p:cNvSpPr>
          <p:nvPr>
            <p:ph type="sldNum" sz="quarter" idx="5"/>
          </p:nvPr>
        </p:nvSpPr>
        <p:spPr/>
        <p:txBody>
          <a:bodyPr/>
          <a:lstStyle/>
          <a:p>
            <a:fld id="{742E5B5A-C175-4C17-879C-A25F50F472D7}" type="slidenum">
              <a:rPr lang="en-US" smtClean="0"/>
              <a:t>8</a:t>
            </a:fld>
            <a:endParaRPr lang="en-US"/>
          </a:p>
        </p:txBody>
      </p:sp>
    </p:spTree>
    <p:extLst>
      <p:ext uri="{BB962C8B-B14F-4D97-AF65-F5344CB8AC3E}">
        <p14:creationId xmlns:p14="http://schemas.microsoft.com/office/powerpoint/2010/main" val="3690422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transformation journey is deeply intertwined with its leadership transitions. Each CEO brought distinct priorities, cultural philosophies, and strategic approaches that shaped Sony’s direction during pivotal periods. Nobuyuki Idei, who led from the mid‑1990s to the early 2000s, focused on shifting from analogue to digital technologies. He believed that digital convergence would shape the future of consumer electronics and emphasized the need for universal standards, content integration, and modern distribution platforms. Idei also aimed to revive Sony’s entrepreneurial spirit, which had diminished due to organizational inertia. Howard Stringer, Sony’s first non‑Japanese CEO, took over during a period when the company grappled with competitive pressure, innovation deficits, and deeply entrenched silos. He prioritized breaking down these silos, pushing the company towards global integration and operational efficiency. However, his reforms were met with mixed results, partly due to internal resistance and the sheer complexity of Sony’s structure. Kazuo Hirai, who assumed leadership in 2012, spearheaded one of Sony’s most successful turnarounds. His “One Sony” strategy aimed to rebuild a unified corporate identity, reduce fragmentation, and emphasize differentiation through what he called “wow products.” Hirai refocused resources on high‑performing areas such as PlayStation, imaging sensors, and entertainment. His empathetic leadership style also helped reenergize Sony’s innovation culture. Collectively, these leadership shifts highlight the centrality of executive direction in navigating large‑scale transformation. Sony’s story illustrates how leadership vision, communication, and cultural influence are as essential as structural reorganization for achieving lasting change.</a:t>
            </a:r>
          </a:p>
        </p:txBody>
      </p:sp>
      <p:sp>
        <p:nvSpPr>
          <p:cNvPr id="4" name="Slide Number Placeholder 3"/>
          <p:cNvSpPr>
            <a:spLocks noGrp="1"/>
          </p:cNvSpPr>
          <p:nvPr>
            <p:ph type="sldNum" sz="quarter" idx="5"/>
          </p:nvPr>
        </p:nvSpPr>
        <p:spPr/>
        <p:txBody>
          <a:bodyPr/>
          <a:lstStyle/>
          <a:p>
            <a:fld id="{742E5B5A-C175-4C17-879C-A25F50F472D7}" type="slidenum">
              <a:rPr lang="en-US" smtClean="0"/>
              <a:t>9</a:t>
            </a:fld>
            <a:endParaRPr lang="en-US"/>
          </a:p>
        </p:txBody>
      </p:sp>
    </p:spTree>
    <p:extLst>
      <p:ext uri="{BB962C8B-B14F-4D97-AF65-F5344CB8AC3E}">
        <p14:creationId xmlns:p14="http://schemas.microsoft.com/office/powerpoint/2010/main" val="3902225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Dynamic Capabilities and Long‑Term Organizational Renewal, Sony Shock Era and Structural Reinvention</a:t>
            </a:r>
          </a:p>
        </p:txBody>
      </p:sp>
      <p:sp>
        <p:nvSpPr>
          <p:cNvPr id="4" name="Slide Number Placeholder 3"/>
          <p:cNvSpPr>
            <a:spLocks noGrp="1"/>
          </p:cNvSpPr>
          <p:nvPr>
            <p:ph type="sldNum" sz="quarter" idx="5"/>
          </p:nvPr>
        </p:nvSpPr>
        <p:spPr/>
        <p:txBody>
          <a:bodyPr/>
          <a:lstStyle/>
          <a:p>
            <a:fld id="{742E5B5A-C175-4C17-879C-A25F50F472D7}" type="slidenum">
              <a:rPr lang="en-US" smtClean="0"/>
              <a:t>10</a:t>
            </a:fld>
            <a:endParaRPr lang="en-US"/>
          </a:p>
        </p:txBody>
      </p:sp>
    </p:spTree>
    <p:extLst>
      <p:ext uri="{BB962C8B-B14F-4D97-AF65-F5344CB8AC3E}">
        <p14:creationId xmlns:p14="http://schemas.microsoft.com/office/powerpoint/2010/main" val="3381026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long-term renewal aligns strongly with the principles of dynamic capabilities, a framework emphasizing three essential capacities: sensing emerging opportunities, seizing them through effective resource allocation, and transforming organizational structures to sustain competitiveness. Sony’s ability to sense new opportunities can be observed in its early recognition of gaming, imaging sensors, and digital entertainment as high‑growth areas. These categories would later become core pillars of its resurgence. The seizing capability emerged through decisive investments in PlayStation, high-end camera technologies, and entertainment assets, positioning Sony advantageously against competitors. Transformation—the third capability—proved to be the most challenging. Sony’s repeated restructurings, cultural reinventions, and strategic realignments illustrate its attempts to reconfigure internal processes and hierarchies. Each restructuring wave reflected Sony’s commitment to continuous adaptation rather than one-time adjustments. A historical analysis of Sony’s journey shows three major phases: entrepreneurial innovation during its founding, diversification through the 1980s and 1990s, and profound post-crisis reforms in the 2000s. Together, these phases demonstrate that Sony’s survival and revival depended on an ongoing cycle of capability reinvention rather than isolated change initiatives. This dynamic capability perspective helps explain why Sony emerged stronger despite setbacks—its leaders maintained a long-term commitment to sensing, seizing, and transforming capabilities across technological generations.</a:t>
            </a:r>
          </a:p>
        </p:txBody>
      </p:sp>
      <p:sp>
        <p:nvSpPr>
          <p:cNvPr id="4" name="Slide Number Placeholder 3"/>
          <p:cNvSpPr>
            <a:spLocks noGrp="1"/>
          </p:cNvSpPr>
          <p:nvPr>
            <p:ph type="sldNum" sz="quarter" idx="5"/>
          </p:nvPr>
        </p:nvSpPr>
        <p:spPr/>
        <p:txBody>
          <a:bodyPr/>
          <a:lstStyle/>
          <a:p>
            <a:fld id="{742E5B5A-C175-4C17-879C-A25F50F472D7}" type="slidenum">
              <a:rPr lang="en-US" smtClean="0"/>
              <a:t>11</a:t>
            </a:fld>
            <a:endParaRPr lang="en-US"/>
          </a:p>
        </p:txBody>
      </p:sp>
    </p:spTree>
    <p:extLst>
      <p:ext uri="{BB962C8B-B14F-4D97-AF65-F5344CB8AC3E}">
        <p14:creationId xmlns:p14="http://schemas.microsoft.com/office/powerpoint/2010/main" val="2208799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so‑called “Sony Shock” marked a critical moment in the company’s history, characterized by unexpected financial disappointments and operational misalignments. This event exposed underlying structural fragilities and accelerated the urgency for organizational reform. During this period, Sony undertook several important structural reinventions, including board reorganization, business unit consolidation, and renewed focus on strategic coherence. The company redirected attention to its core strengths while shedding or restructuring underperforming segments. One of the defining features of this era was the emphasis on reestablishing synergy across Sony’s sprawling divisions. Executives recognized that technological convergence was reshaping the market and that Sony needed to function as a coordinated ecosystem rather than a collection of isolated units. This required changes in both governance structures and internal culture. These reforms were not merely reactive—they signaled Sony’s recognition that interconnectedness across products, platforms, and services was essential for competitiveness in the digital age. Despite short‑term difficulties, the Sony Shock era became a turning point that laid the groundwork for later successes. The lessons learned during this time helped inform subsequent leadership strategies and contributed to Sony’s eventual turnaround.</a:t>
            </a:r>
          </a:p>
        </p:txBody>
      </p:sp>
      <p:sp>
        <p:nvSpPr>
          <p:cNvPr id="4" name="Slide Number Placeholder 3"/>
          <p:cNvSpPr>
            <a:spLocks noGrp="1"/>
          </p:cNvSpPr>
          <p:nvPr>
            <p:ph type="sldNum" sz="quarter" idx="5"/>
          </p:nvPr>
        </p:nvSpPr>
        <p:spPr/>
        <p:txBody>
          <a:bodyPr/>
          <a:lstStyle/>
          <a:p>
            <a:fld id="{742E5B5A-C175-4C17-879C-A25F50F472D7}" type="slidenum">
              <a:rPr lang="en-US" smtClean="0"/>
              <a:t>12</a:t>
            </a:fld>
            <a:endParaRPr lang="en-US"/>
          </a:p>
        </p:txBody>
      </p:sp>
    </p:spTree>
    <p:extLst>
      <p:ext uri="{BB962C8B-B14F-4D97-AF65-F5344CB8AC3E}">
        <p14:creationId xmlns:p14="http://schemas.microsoft.com/office/powerpoint/2010/main" val="3063483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Kazuo Hirai’s One Sony Strategy and Corporate Turnaround, Cultural Identity, Collaboration, and Cross‑Division Integration</a:t>
            </a:r>
          </a:p>
        </p:txBody>
      </p:sp>
      <p:sp>
        <p:nvSpPr>
          <p:cNvPr id="4" name="Slide Number Placeholder 3"/>
          <p:cNvSpPr>
            <a:spLocks noGrp="1"/>
          </p:cNvSpPr>
          <p:nvPr>
            <p:ph type="sldNum" sz="quarter" idx="5"/>
          </p:nvPr>
        </p:nvSpPr>
        <p:spPr/>
        <p:txBody>
          <a:bodyPr/>
          <a:lstStyle/>
          <a:p>
            <a:fld id="{742E5B5A-C175-4C17-879C-A25F50F472D7}" type="slidenum">
              <a:rPr lang="en-US" smtClean="0"/>
              <a:t>13</a:t>
            </a:fld>
            <a:endParaRPr lang="en-US"/>
          </a:p>
        </p:txBody>
      </p:sp>
    </p:spTree>
    <p:extLst>
      <p:ext uri="{BB962C8B-B14F-4D97-AF65-F5344CB8AC3E}">
        <p14:creationId xmlns:p14="http://schemas.microsoft.com/office/powerpoint/2010/main" val="1772049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Kazuo Hirai’s tenure marked the beginning of one of Sony’s most successful turnaround periods. When he became CEO in 2012, Sony was struggling with financial losses, fragmented business units, and an unclear strategic identity. Hirai introduced the “One Sony” initiative to address these issues by promoting unity, reducing internal duplication, and establishing a shared corporate vision. A core pillar of Hirai’s strategy was prioritizing high-performing divisions such as PlayStation, imaging sensors, and entertainment content creation. These units had strong global growth potential and provided Sony with sustainable competitive advantages. By reallocating resources and leadership attention toward these areas, Hirai positioned Sony to rebuild profitability and relevance. Hirai also placed strong emphasis on innovation, coining the term “wow products” to describe offerings that would differentiate Sony in an increasingly commoditized market. Examples include advancements in PlayStation platforms, α-series digital cameras, and sensor technologies used widely in smartphones. Equally important was Hirai’s focus on leadership communication and employee engagement. His empathetic, transparent leadership style helped rebuild morale and reestablish trust throughout the organization. Under Hirai’s leadership, Sony achieved one of its most successful corporate turnarounds, proving that strategic clarity, cultural renewal, and innovation‑driven focus can revitalize even the most challenged global corporations.</a:t>
            </a:r>
          </a:p>
        </p:txBody>
      </p:sp>
      <p:sp>
        <p:nvSpPr>
          <p:cNvPr id="4" name="Slide Number Placeholder 3"/>
          <p:cNvSpPr>
            <a:spLocks noGrp="1"/>
          </p:cNvSpPr>
          <p:nvPr>
            <p:ph type="sldNum" sz="quarter" idx="5"/>
          </p:nvPr>
        </p:nvSpPr>
        <p:spPr/>
        <p:txBody>
          <a:bodyPr/>
          <a:lstStyle/>
          <a:p>
            <a:fld id="{742E5B5A-C175-4C17-879C-A25F50F472D7}" type="slidenum">
              <a:rPr lang="en-US" smtClean="0"/>
              <a:t>14</a:t>
            </a:fld>
            <a:endParaRPr lang="en-US"/>
          </a:p>
        </p:txBody>
      </p:sp>
    </p:spTree>
    <p:extLst>
      <p:ext uri="{BB962C8B-B14F-4D97-AF65-F5344CB8AC3E}">
        <p14:creationId xmlns:p14="http://schemas.microsoft.com/office/powerpoint/2010/main" val="3325810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cultural evolution has been central to its change management journey. Historically, Sony prided itself on a culture of engineering independence and creative freedom. While this environment fostered groundbreaking inventions, it eventually contributed to fragmentation as different divisions pursued their own strategies without sufficient coordination. As the company entered the digital era, collaboration across divisions became increasingly essential for delivering integrated experiences. Products such as gaming platforms, smart devices, and entertainment services required combined expertise from hardware, software, and content teams. However, structural and cultural barriers made such collaboration difficult. Hirai's One Sony initiative emphasized rebuilding a unified cultural identity through mechanisms such as shared visions, cross‑functional leadership committees, and internal knowledge‑sharing platforms. Additionally, Sony encouraged greater alignment around user experience, ensuring that innovations across divisions complemented one another rather than competed. Despite these efforts, achieving deep collaboration remained challenging. Sony’s diverse product portfolio, ranging from Hollywood films to semiconductor technologies, required substantial coordination that went beyond structural reforms. Nonetheless, the cultural shift toward integration significantly improved Sony’s ability to innovate holistically and helped strengthen its competitiveness.</a:t>
            </a:r>
          </a:p>
        </p:txBody>
      </p:sp>
      <p:sp>
        <p:nvSpPr>
          <p:cNvPr id="4" name="Slide Number Placeholder 3"/>
          <p:cNvSpPr>
            <a:spLocks noGrp="1"/>
          </p:cNvSpPr>
          <p:nvPr>
            <p:ph type="sldNum" sz="quarter" idx="5"/>
          </p:nvPr>
        </p:nvSpPr>
        <p:spPr/>
        <p:txBody>
          <a:bodyPr/>
          <a:lstStyle/>
          <a:p>
            <a:fld id="{742E5B5A-C175-4C17-879C-A25F50F472D7}" type="slidenum">
              <a:rPr lang="en-US" smtClean="0"/>
              <a:t>15</a:t>
            </a:fld>
            <a:endParaRPr lang="en-US"/>
          </a:p>
        </p:txBody>
      </p:sp>
    </p:spTree>
    <p:extLst>
      <p:ext uri="{BB962C8B-B14F-4D97-AF65-F5344CB8AC3E}">
        <p14:creationId xmlns:p14="http://schemas.microsoft.com/office/powerpoint/2010/main" val="3643287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Applying Kotter’s 8‑Step Model to Sony’s Transformation, Key Lessons from Sony’s Change Journey</a:t>
            </a:r>
          </a:p>
        </p:txBody>
      </p:sp>
      <p:sp>
        <p:nvSpPr>
          <p:cNvPr id="4" name="Slide Number Placeholder 3"/>
          <p:cNvSpPr>
            <a:spLocks noGrp="1"/>
          </p:cNvSpPr>
          <p:nvPr>
            <p:ph type="sldNum" sz="quarter" idx="5"/>
          </p:nvPr>
        </p:nvSpPr>
        <p:spPr/>
        <p:txBody>
          <a:bodyPr/>
          <a:lstStyle/>
          <a:p>
            <a:fld id="{742E5B5A-C175-4C17-879C-A25F50F472D7}" type="slidenum">
              <a:rPr lang="en-US" smtClean="0"/>
              <a:t>16</a:t>
            </a:fld>
            <a:endParaRPr lang="en-US"/>
          </a:p>
        </p:txBody>
      </p:sp>
    </p:spTree>
    <p:extLst>
      <p:ext uri="{BB962C8B-B14F-4D97-AF65-F5344CB8AC3E}">
        <p14:creationId xmlns:p14="http://schemas.microsoft.com/office/powerpoint/2010/main" val="1380357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Although Sony did not explicitly follow John Kotter’s 8‑step change model, many of its actions align closely with the framework. The sense of urgency was created through mounting competitive pressure, declining performance, and internal inefficiencies. Leadership transitions helped form powerful guiding coalitions capable of driving transformation. Sony’s leaders articulated compelling visions, such as One Sony, to unify the organization and restore strategic coherence. Communication of these visions occurred through multi‑layered leadership channels and revised strategic roadmaps. Structural reforms helped remove obstacles by simplifying hierarchies, accelerating decision‑making, and reducing duplication across units. Sony generated short‑term wins through strong performance in key segments such as PlayStation and imaging sensors, which helped restore confidence. The company built on this momentum by continuing to invest in innovation, restructure underperforming units, and strengthen cultural integration. Finally, new behaviors were anchored through leadership continuity, strategic focus, and sustained commitment to innovation and collaboration. This alignment with Kotter’s model demonstrates that even implicit adherence to powerful change frameworks can enable effective transformation.</a:t>
            </a:r>
          </a:p>
        </p:txBody>
      </p:sp>
      <p:sp>
        <p:nvSpPr>
          <p:cNvPr id="4" name="Slide Number Placeholder 3"/>
          <p:cNvSpPr>
            <a:spLocks noGrp="1"/>
          </p:cNvSpPr>
          <p:nvPr>
            <p:ph type="sldNum" sz="quarter" idx="5"/>
          </p:nvPr>
        </p:nvSpPr>
        <p:spPr/>
        <p:txBody>
          <a:bodyPr/>
          <a:lstStyle/>
          <a:p>
            <a:fld id="{742E5B5A-C175-4C17-879C-A25F50F472D7}" type="slidenum">
              <a:rPr lang="en-US" smtClean="0"/>
              <a:t>17</a:t>
            </a:fld>
            <a:endParaRPr lang="en-US"/>
          </a:p>
        </p:txBody>
      </p:sp>
    </p:spTree>
    <p:extLst>
      <p:ext uri="{BB962C8B-B14F-4D97-AF65-F5344CB8AC3E}">
        <p14:creationId xmlns:p14="http://schemas.microsoft.com/office/powerpoint/2010/main" val="889540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long and complex transformation journey offers several key lessons for organizations navigating change. First, change must be understood as a continuous process rather than a one‑time event. Sony’s repeated restructurings demonstrate that adaptation is an ongoing necessity in fast‑moving industries. Second, leadership matters profoundly. Each CEO brought different strategic priorities and cultural values, influencing how change was executed and how employees responded. Third, organizational design requires a strategic balance between autonomy and alignment. Sony’s experience shows that excessive centralization can stifle innovation while too much independence can lead to fragmentation and inefficiency. Fourth, dynamic capabilities—sensing opportunities, seizing them decisively, and transforming internal structures—are crucial for long‑term competitiveness. Finally, successful change requires both cultural and structural reinvention. Sony’s revival under Hirai illustrates that transformation must address not only business metrics but also organizational identity, collaboration norms, and morale. These lessons provide valuable guidance for leaders managing complex change in global environments.</a:t>
            </a:r>
          </a:p>
        </p:txBody>
      </p:sp>
      <p:sp>
        <p:nvSpPr>
          <p:cNvPr id="4" name="Slide Number Placeholder 3"/>
          <p:cNvSpPr>
            <a:spLocks noGrp="1"/>
          </p:cNvSpPr>
          <p:nvPr>
            <p:ph type="sldNum" sz="quarter" idx="5"/>
          </p:nvPr>
        </p:nvSpPr>
        <p:spPr/>
        <p:txBody>
          <a:bodyPr/>
          <a:lstStyle/>
          <a:p>
            <a:fld id="{742E5B5A-C175-4C17-879C-A25F50F472D7}" type="slidenum">
              <a:rPr lang="en-US" smtClean="0"/>
              <a:t>18</a:t>
            </a:fld>
            <a:endParaRPr lang="en-US"/>
          </a:p>
        </p:txBody>
      </p:sp>
    </p:spTree>
    <p:extLst>
      <p:ext uri="{BB962C8B-B14F-4D97-AF65-F5344CB8AC3E}">
        <p14:creationId xmlns:p14="http://schemas.microsoft.com/office/powerpoint/2010/main" val="10685712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Sony’s Transformation as a Model of Strategic Agility</a:t>
            </a:r>
          </a:p>
        </p:txBody>
      </p:sp>
      <p:sp>
        <p:nvSpPr>
          <p:cNvPr id="4" name="Slide Number Placeholder 3"/>
          <p:cNvSpPr>
            <a:spLocks noGrp="1"/>
          </p:cNvSpPr>
          <p:nvPr>
            <p:ph type="sldNum" sz="quarter" idx="5"/>
          </p:nvPr>
        </p:nvSpPr>
        <p:spPr/>
        <p:txBody>
          <a:bodyPr/>
          <a:lstStyle/>
          <a:p>
            <a:fld id="{742E5B5A-C175-4C17-879C-A25F50F472D7}" type="slidenum">
              <a:rPr lang="en-US" smtClean="0"/>
              <a:t>19</a:t>
            </a:fld>
            <a:endParaRPr lang="en-US"/>
          </a:p>
        </p:txBody>
      </p:sp>
    </p:spTree>
    <p:extLst>
      <p:ext uri="{BB962C8B-B14F-4D97-AF65-F5344CB8AC3E}">
        <p14:creationId xmlns:p14="http://schemas.microsoft.com/office/powerpoint/2010/main" val="986270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transformation stands as a powerful example of strategic agility, illustrating how organizations can revive performance through a combination of structural reform, leadership alignment, and cultural renewal. The company’s willingness to confront its internal challenges, adopt new organizational models, and pivot toward high‑growth sectors played a crucial role in rebuilding its competitive relevance. Sony’s journey demonstrates that change is not simply about fixing immediate problems—it is about creating adaptive capacity that enables long‑term reinvention. Its evolution across multiple decades underscores the importance of maintaining cohesion while fostering innovation clarity in leadership vision and commitment to continuous learning. Ultimately, Sony’s experience provides leaders with a rich set of insights into the complexities of organizational transformation and serves as a reminder that resilience stems from the ability to evolve deliberately and persistently.</a:t>
            </a:r>
          </a:p>
        </p:txBody>
      </p:sp>
      <p:sp>
        <p:nvSpPr>
          <p:cNvPr id="4" name="Slide Number Placeholder 3"/>
          <p:cNvSpPr>
            <a:spLocks noGrp="1"/>
          </p:cNvSpPr>
          <p:nvPr>
            <p:ph type="sldNum" sz="quarter" idx="5"/>
          </p:nvPr>
        </p:nvSpPr>
        <p:spPr/>
        <p:txBody>
          <a:bodyPr/>
          <a:lstStyle/>
          <a:p>
            <a:fld id="{742E5B5A-C175-4C17-879C-A25F50F472D7}" type="slidenum">
              <a:rPr lang="en-US" smtClean="0"/>
              <a:t>20</a:t>
            </a:fld>
            <a:endParaRPr lang="en-US"/>
          </a:p>
        </p:txBody>
      </p:sp>
    </p:spTree>
    <p:extLst>
      <p:ext uri="{BB962C8B-B14F-4D97-AF65-F5344CB8AC3E}">
        <p14:creationId xmlns:p14="http://schemas.microsoft.com/office/powerpoint/2010/main" val="8336441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Sony’s Transformation as a Model of Strategic Agility</a:t>
            </a:r>
          </a:p>
        </p:txBody>
      </p:sp>
      <p:sp>
        <p:nvSpPr>
          <p:cNvPr id="4" name="Slide Number Placeholder 3"/>
          <p:cNvSpPr>
            <a:spLocks noGrp="1"/>
          </p:cNvSpPr>
          <p:nvPr>
            <p:ph type="sldNum" sz="quarter" idx="5"/>
          </p:nvPr>
        </p:nvSpPr>
        <p:spPr/>
        <p:txBody>
          <a:bodyPr/>
          <a:lstStyle/>
          <a:p>
            <a:fld id="{742E5B5A-C175-4C17-879C-A25F50F472D7}" type="slidenum">
              <a:rPr lang="en-US" smtClean="0"/>
              <a:t>21</a:t>
            </a:fld>
            <a:endParaRPr lang="en-US"/>
          </a:p>
        </p:txBody>
      </p:sp>
    </p:spTree>
    <p:extLst>
      <p:ext uri="{BB962C8B-B14F-4D97-AF65-F5344CB8AC3E}">
        <p14:creationId xmlns:p14="http://schemas.microsoft.com/office/powerpoint/2010/main" val="2719081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Sony’s transformation stands as a powerful example of strategic agility, illustrating how organizations can revive performance through a combination of structural reform, leadership alignment, and cultural renewal. The company’s willingness to confront its internal challenges, adopt new organizational models, and pivot toward high‑growth sectors played a crucial role in rebuilding its competitive relevance. Sony’s journey demonstrates that change is not simply about fixing immediate problems—it is about creating adaptive capacity that enables long‑term reinvention. Its evolution across multiple decades underscores the importance of maintaining cohesion while fostering innovative thinking, clarity in leadership vision, and a commitment to continuous learning. Ultimately, Sony’s experience provides leaders with a rich set of insights into the complexities of organizational transformation and serves as a reminder that resilience stems from the ability to evolve deliberately and persistently.</a:t>
            </a:r>
          </a:p>
        </p:txBody>
      </p:sp>
      <p:sp>
        <p:nvSpPr>
          <p:cNvPr id="4" name="Slide Number Placeholder 3"/>
          <p:cNvSpPr>
            <a:spLocks noGrp="1"/>
          </p:cNvSpPr>
          <p:nvPr>
            <p:ph type="sldNum" sz="quarter" idx="5"/>
          </p:nvPr>
        </p:nvSpPr>
        <p:spPr/>
        <p:txBody>
          <a:bodyPr/>
          <a:lstStyle/>
          <a:p>
            <a:fld id="{742E5B5A-C175-4C17-879C-A25F50F472D7}" type="slidenum">
              <a:rPr lang="en-US" smtClean="0"/>
              <a:t>22</a:t>
            </a:fld>
            <a:endParaRPr lang="en-US"/>
          </a:p>
        </p:txBody>
      </p:sp>
    </p:spTree>
    <p:extLst>
      <p:ext uri="{BB962C8B-B14F-4D97-AF65-F5344CB8AC3E}">
        <p14:creationId xmlns:p14="http://schemas.microsoft.com/office/powerpoint/2010/main" val="331276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userDrawn="1"/>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74366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4BE14B8-5058-4271-B378-2217DE83796E}"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7129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userDrawn="1"/>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dirty="0"/>
              <a:t>Click to edit Master title style</a:t>
            </a:r>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9FB602-DB7A-4B0E-854D-FB51F38BB0AA}" type="datetime1">
              <a:rPr lang="en-US" smtClean="0"/>
              <a:pPr/>
              <a:t>2/12/2026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84787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C35E5011-9B67-D528-E120-F5ABBF8FE5A5}"/>
              </a:ext>
            </a:extLst>
          </p:cNvPr>
          <p:cNvPicPr>
            <a:picLocks noChangeAspect="1"/>
          </p:cNvPicPr>
          <p:nvPr userDrawn="1"/>
        </p:nvPicPr>
        <p:blipFill>
          <a:blip r:embed="rId2">
            <a:extLst>
              <a:ext uri="{28A0092B-C50C-407E-A947-70E740481C1C}">
                <a14:useLocalDpi xmlns:a14="http://schemas.microsoft.com/office/drawing/2010/main" val="0"/>
              </a:ext>
            </a:extLst>
          </a:blip>
          <a:srcRect l="8525" r="1082" b="9618"/>
          <a:stretch>
            <a:fillRect/>
          </a:stretch>
        </p:blipFill>
        <p:spPr>
          <a:xfrm>
            <a:off x="-13716" y="0"/>
            <a:ext cx="12205716" cy="6858000"/>
          </a:xfrm>
          <a:prstGeom prst="rect">
            <a:avLst/>
          </a:prstGeom>
        </p:spPr>
      </p:pic>
      <p:sp>
        <p:nvSpPr>
          <p:cNvPr id="8" name="Title 7">
            <a:extLst>
              <a:ext uri="{FF2B5EF4-FFF2-40B4-BE49-F238E27FC236}">
                <a16:creationId xmlns:a16="http://schemas.microsoft.com/office/drawing/2014/main" id="{C9965342-2954-67DF-2693-F39C0B9F8272}"/>
              </a:ext>
            </a:extLst>
          </p:cNvPr>
          <p:cNvSpPr>
            <a:spLocks noGrp="1"/>
          </p:cNvSpPr>
          <p:nvPr>
            <p:ph type="title"/>
          </p:nvPr>
        </p:nvSpPr>
        <p:spPr>
          <a:xfrm>
            <a:off x="420791" y="426598"/>
            <a:ext cx="9942409" cy="671387"/>
          </a:xfrm>
        </p:spPr>
        <p:txBody>
          <a:bodyPr/>
          <a:lstStyle>
            <a:lvl1pPr>
              <a:defRPr sz="4200">
                <a:solidFill>
                  <a:schemeClr val="tx1"/>
                </a:solidFill>
              </a:defRPr>
            </a:lvl1pPr>
          </a:lstStyle>
          <a:p>
            <a:r>
              <a:rPr lang="en-US"/>
              <a:t>Click to edit Master title style</a:t>
            </a:r>
          </a:p>
        </p:txBody>
      </p:sp>
      <p:sp>
        <p:nvSpPr>
          <p:cNvPr id="11" name="Subtitle 2">
            <a:extLst>
              <a:ext uri="{FF2B5EF4-FFF2-40B4-BE49-F238E27FC236}">
                <a16:creationId xmlns:a16="http://schemas.microsoft.com/office/drawing/2014/main" id="{FEB4B13F-216B-09EA-9E05-12FBA70B8251}"/>
              </a:ext>
            </a:extLst>
          </p:cNvPr>
          <p:cNvSpPr>
            <a:spLocks noGrp="1"/>
          </p:cNvSpPr>
          <p:nvPr>
            <p:ph type="subTitle" idx="1"/>
          </p:nvPr>
        </p:nvSpPr>
        <p:spPr>
          <a:xfrm>
            <a:off x="433413" y="1097985"/>
            <a:ext cx="3704199" cy="103561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8793" y="6357493"/>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36185" y="6357493"/>
            <a:ext cx="2258646" cy="338328"/>
          </a:xfrm>
        </p:spPr>
        <p:txBody>
          <a:bodyPr/>
          <a:lstStyle>
            <a:lvl1pPr>
              <a:defRPr>
                <a:solidFill>
                  <a:schemeClr val="tx1"/>
                </a:solidFill>
              </a:defRPr>
            </a:lvl1pPr>
          </a:lstStyle>
          <a:p>
            <a:fld id="{5472F7A5-01BF-4366-9757-1F523CD5236A}"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57493"/>
            <a:ext cx="457200"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37195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4">
    <p:spTree>
      <p:nvGrpSpPr>
        <p:cNvPr id="1" name=""/>
        <p:cNvGrpSpPr/>
        <p:nvPr/>
      </p:nvGrpSpPr>
      <p:grpSpPr>
        <a:xfrm>
          <a:off x="0" y="0"/>
          <a:ext cx="0" cy="0"/>
          <a:chOff x="0" y="0"/>
          <a:chExt cx="0" cy="0"/>
        </a:xfrm>
      </p:grpSpPr>
      <p:pic>
        <p:nvPicPr>
          <p:cNvPr id="10" name="Picture 9" descr="A close up of a colorful object&#10;&#10;AI-generated content may be incorrect.">
            <a:extLst>
              <a:ext uri="{FF2B5EF4-FFF2-40B4-BE49-F238E27FC236}">
                <a16:creationId xmlns:a16="http://schemas.microsoft.com/office/drawing/2014/main" id="{056372A1-E778-B10F-98CF-995841167A8A}"/>
              </a:ext>
            </a:extLst>
          </p:cNvPr>
          <p:cNvPicPr>
            <a:picLocks noChangeAspect="1"/>
          </p:cNvPicPr>
          <p:nvPr userDrawn="1"/>
        </p:nvPicPr>
        <p:blipFill>
          <a:blip r:embed="rId2">
            <a:extLst>
              <a:ext uri="{28A0092B-C50C-407E-A947-70E740481C1C}">
                <a14:useLocalDpi xmlns:a14="http://schemas.microsoft.com/office/drawing/2010/main" val="0"/>
              </a:ext>
            </a:extLst>
          </a:blip>
          <a:srcRect l="8084" t="9400" r="1623" b="307"/>
          <a:stretch>
            <a:fillRect/>
          </a:stretch>
        </p:blipFill>
        <p:spPr>
          <a:xfrm>
            <a:off x="0" y="875"/>
            <a:ext cx="12192000" cy="6857125"/>
          </a:xfrm>
          <a:prstGeom prst="rect">
            <a:avLst/>
          </a:prstGeom>
        </p:spPr>
      </p:pic>
      <p:sp>
        <p:nvSpPr>
          <p:cNvPr id="8" name="Title 7">
            <a:extLst>
              <a:ext uri="{FF2B5EF4-FFF2-40B4-BE49-F238E27FC236}">
                <a16:creationId xmlns:a16="http://schemas.microsoft.com/office/drawing/2014/main" id="{7D2650CC-89A0-A174-E856-05805DBC0CDB}"/>
              </a:ext>
            </a:extLst>
          </p:cNvPr>
          <p:cNvSpPr>
            <a:spLocks noGrp="1"/>
          </p:cNvSpPr>
          <p:nvPr>
            <p:ph type="title"/>
          </p:nvPr>
        </p:nvSpPr>
        <p:spPr>
          <a:xfrm>
            <a:off x="420792" y="356684"/>
            <a:ext cx="6346974" cy="2667527"/>
          </a:xfrm>
        </p:spPr>
        <p:txBody>
          <a:bodyPr/>
          <a:lstStyle>
            <a:lvl1pPr>
              <a:defRPr sz="5400">
                <a:solidFill>
                  <a:schemeClr val="tx1"/>
                </a:solidFill>
              </a:defRPr>
            </a:lvl1pPr>
          </a:lstStyle>
          <a:p>
            <a:r>
              <a:rPr lang="en-US"/>
              <a:t>Click to edit Master title style</a:t>
            </a:r>
          </a:p>
        </p:txBody>
      </p:sp>
      <p:sp>
        <p:nvSpPr>
          <p:cNvPr id="11" name="Subtitle 2">
            <a:extLst>
              <a:ext uri="{FF2B5EF4-FFF2-40B4-BE49-F238E27FC236}">
                <a16:creationId xmlns:a16="http://schemas.microsoft.com/office/drawing/2014/main" id="{1E66F2C5-A94C-40FD-0A7D-A7D695991E66}"/>
              </a:ext>
            </a:extLst>
          </p:cNvPr>
          <p:cNvSpPr>
            <a:spLocks noGrp="1"/>
          </p:cNvSpPr>
          <p:nvPr>
            <p:ph type="subTitle" idx="1"/>
          </p:nvPr>
        </p:nvSpPr>
        <p:spPr>
          <a:xfrm>
            <a:off x="433414" y="5266344"/>
            <a:ext cx="3291920" cy="982055"/>
          </a:xfrm>
        </p:spPr>
        <p:txBody>
          <a:bodyPr vert="horz" lIns="91440" tIns="45720" rIns="91440" bIns="45720" rtlCol="0" anchor="b">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22117"/>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22117"/>
            <a:ext cx="1146383" cy="338328"/>
          </a:xfrm>
        </p:spPr>
        <p:txBody>
          <a:bodyPr/>
          <a:lstStyle>
            <a:lvl1pPr>
              <a:defRPr>
                <a:solidFill>
                  <a:schemeClr val="tx1"/>
                </a:solidFill>
              </a:defRPr>
            </a:lvl1pPr>
          </a:lstStyle>
          <a:p>
            <a:fld id="{679FB602-DB7A-4B0E-854D-FB51F38BB0AA}"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472526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5">
    <p:spTree>
      <p:nvGrpSpPr>
        <p:cNvPr id="1" name=""/>
        <p:cNvGrpSpPr/>
        <p:nvPr/>
      </p:nvGrpSpPr>
      <p:grpSpPr>
        <a:xfrm>
          <a:off x="0" y="0"/>
          <a:ext cx="0" cy="0"/>
          <a:chOff x="0" y="0"/>
          <a:chExt cx="0" cy="0"/>
        </a:xfrm>
      </p:grpSpPr>
      <p:pic>
        <p:nvPicPr>
          <p:cNvPr id="10" name="Picture 9" descr="A red and purple light&#10;&#10;AI-generated content may be incorrect.">
            <a:extLst>
              <a:ext uri="{FF2B5EF4-FFF2-40B4-BE49-F238E27FC236}">
                <a16:creationId xmlns:a16="http://schemas.microsoft.com/office/drawing/2014/main" id="{34DC879D-8888-CA20-363B-ADD601ABDB14}"/>
              </a:ext>
            </a:extLst>
          </p:cNvPr>
          <p:cNvPicPr>
            <a:picLocks noChangeAspect="1"/>
          </p:cNvPicPr>
          <p:nvPr userDrawn="1"/>
        </p:nvPicPr>
        <p:blipFill>
          <a:blip r:embed="rId2">
            <a:extLst>
              <a:ext uri="{28A0092B-C50C-407E-A947-70E740481C1C}">
                <a14:useLocalDpi xmlns:a14="http://schemas.microsoft.com/office/drawing/2010/main" val="0"/>
              </a:ext>
            </a:extLst>
          </a:blip>
          <a:srcRect l="389" t="34949" r="912"/>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3491" y="2122471"/>
            <a:ext cx="7348909" cy="1672640"/>
          </a:xfrm>
        </p:spPr>
        <p:txBody>
          <a:bodyPr vert="horz" lIns="91440" tIns="45720" rIns="91440" bIns="45720" rtlCol="0" anchor="t">
            <a:normAutofit/>
          </a:bodyPr>
          <a:lstStyle>
            <a:lvl1pPr>
              <a:defRPr lang="en-US" sz="5400" baseline="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16399" y="2122470"/>
            <a:ext cx="2052235" cy="1672640"/>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22284" y="233990"/>
            <a:ext cx="257868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01100" y="216573"/>
            <a:ext cx="1562100" cy="338328"/>
          </a:xfrm>
        </p:spPr>
        <p:txBody>
          <a:bodyPr/>
          <a:lstStyle>
            <a:lvl1pPr>
              <a:defRPr>
                <a:solidFill>
                  <a:schemeClr val="tx1"/>
                </a:solidFill>
              </a:defRPr>
            </a:lvl1pPr>
          </a:lstStyle>
          <a:p>
            <a:fld id="{9192309C-B050-4356-96E7-0276C1563BD7}" type="datetime1">
              <a:rPr lang="en-US" smtClean="0"/>
              <a:pPr/>
              <a:t>2/12/2026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4222400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6">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86116429-CFD9-2016-C240-A97B232DE426}"/>
              </a:ext>
            </a:extLst>
          </p:cNvPr>
          <p:cNvPicPr>
            <a:picLocks noChangeAspect="1"/>
          </p:cNvPicPr>
          <p:nvPr userDrawn="1"/>
        </p:nvPicPr>
        <p:blipFill>
          <a:blip r:embed="rId2">
            <a:extLst>
              <a:ext uri="{28A0092B-C50C-407E-A947-70E740481C1C}">
                <a14:useLocalDpi xmlns:a14="http://schemas.microsoft.com/office/drawing/2010/main" val="0"/>
              </a:ext>
            </a:extLst>
          </a:blip>
          <a:srcRect l="17111" t="2700" r="25757" b="19631"/>
          <a:stretch>
            <a:fillRect/>
          </a:stretch>
        </p:blipFill>
        <p:spPr>
          <a:xfrm rot="10800000" flipH="1">
            <a:off x="0" y="-1713"/>
            <a:ext cx="12205716"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66693" y="2705100"/>
            <a:ext cx="11562393" cy="4152900"/>
          </a:xfrm>
        </p:spPr>
        <p:txBody>
          <a:bodyPr vert="horz" lIns="91440" tIns="45720" rIns="91440" bIns="45720" rtlCol="0" anchor="b">
            <a:normAutofit/>
          </a:bodyPr>
          <a:lstStyle>
            <a:lvl1pPr>
              <a:defRPr lang="en-US" sz="11500" baseline="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53135" y="564350"/>
            <a:ext cx="3645744" cy="905862"/>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9462" y="197680"/>
            <a:ext cx="2561771"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706100" y="209088"/>
            <a:ext cx="1022986" cy="338328"/>
          </a:xfrm>
        </p:spPr>
        <p:txBody>
          <a:bodyPr/>
          <a:lstStyle>
            <a:lvl1pPr>
              <a:defRPr>
                <a:solidFill>
                  <a:schemeClr val="tx1"/>
                </a:solidFill>
              </a:defRPr>
            </a:lvl1pPr>
          </a:lstStyle>
          <a:p>
            <a:fld id="{EFFF4B2E-F868-48E9-9355-A1AA601AAA8B}"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75303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F6AD7145-734D-256B-1335-1014B6A328FF}"/>
              </a:ext>
            </a:extLst>
          </p:cNvPr>
          <p:cNvSpPr>
            <a:spLocks noGrp="1"/>
          </p:cNvSpPr>
          <p:nvPr>
            <p:ph type="title"/>
          </p:nvPr>
        </p:nvSpPr>
        <p:spPr>
          <a:xfrm>
            <a:off x="0" y="0"/>
            <a:ext cx="12188952" cy="3429000"/>
          </a:xfrm>
          <a:gradFill>
            <a:gsLst>
              <a:gs pos="55000">
                <a:srgbClr val="000000">
                  <a:alpha val="53000"/>
                </a:srgbClr>
              </a:gs>
              <a:gs pos="87000">
                <a:srgbClr val="000000">
                  <a:alpha val="63922"/>
                </a:srgbClr>
              </a:gs>
              <a:gs pos="23000">
                <a:srgbClr val="000000">
                  <a:alpha val="0"/>
                </a:srgbClr>
              </a:gs>
            </a:gsLst>
            <a:lin ang="15900000" scaled="0"/>
          </a:gradFill>
        </p:spPr>
        <p:txBody>
          <a:bodyPr lIns="457200" tIns="685800" rIns="5029200" bIns="0"/>
          <a:lstStyle>
            <a:lvl1pPr>
              <a:defRPr sz="4000">
                <a:solidFill>
                  <a:schemeClr val="tx1"/>
                </a:solidFill>
              </a:defRPr>
            </a:lvl1pPr>
          </a:lstStyle>
          <a:p>
            <a:r>
              <a:rPr lang="en-US" dirty="0"/>
              <a:t>Click to edit Master title style</a:t>
            </a:r>
          </a:p>
        </p:txBody>
      </p:sp>
      <p:sp>
        <p:nvSpPr>
          <p:cNvPr id="10" name="Subtitle 2">
            <a:extLst>
              <a:ext uri="{FF2B5EF4-FFF2-40B4-BE49-F238E27FC236}">
                <a16:creationId xmlns:a16="http://schemas.microsoft.com/office/drawing/2014/main" id="{5C312AD0-A2D2-0388-F1F0-E17A9F78932E}"/>
              </a:ext>
            </a:extLst>
          </p:cNvPr>
          <p:cNvSpPr>
            <a:spLocks noGrp="1"/>
          </p:cNvSpPr>
          <p:nvPr>
            <p:ph type="subTitle" idx="1"/>
          </p:nvPr>
        </p:nvSpPr>
        <p:spPr>
          <a:xfrm>
            <a:off x="8324192" y="-1"/>
            <a:ext cx="3740652" cy="3050627"/>
          </a:xfrm>
        </p:spPr>
        <p:txBody>
          <a:bodyPr vert="horz" lIns="594360" tIns="685800" rIns="320040" bIns="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10065" y="219456"/>
            <a:ext cx="1905000" cy="365760"/>
          </a:xfrm>
        </p:spPr>
        <p:txBody>
          <a:bodyPr/>
          <a:lstStyle>
            <a:lvl1pPr>
              <a:defRPr>
                <a:solidFill>
                  <a:schemeClr val="tx1"/>
                </a:solidFill>
              </a:defRPr>
            </a:lvl1pPr>
          </a:lstStyle>
          <a:p>
            <a:fld id="{21560963-1EEA-4BDE-8FF9-3FEE13B5D43C}" type="datetime1">
              <a:rPr lang="en-US" smtClean="0"/>
              <a:pPr/>
              <a:t>2/12/2026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288609" y="215988"/>
            <a:ext cx="555948" cy="337198"/>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95302303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AEDC0447-22FD-BF05-BC68-3FDEDEDFC540}"/>
              </a:ext>
            </a:extLst>
          </p:cNvPr>
          <p:cNvSpPr>
            <a:spLocks noGrp="1"/>
          </p:cNvSpPr>
          <p:nvPr>
            <p:ph type="title"/>
          </p:nvPr>
        </p:nvSpPr>
        <p:spPr>
          <a:xfrm>
            <a:off x="1" y="0"/>
            <a:ext cx="5323784" cy="6858000"/>
          </a:xfrm>
          <a:gradFill>
            <a:gsLst>
              <a:gs pos="41000">
                <a:srgbClr val="000000">
                  <a:alpha val="46000"/>
                </a:srgbClr>
              </a:gs>
              <a:gs pos="71000">
                <a:srgbClr val="000000">
                  <a:alpha val="58000"/>
                </a:srgbClr>
              </a:gs>
              <a:gs pos="100000">
                <a:srgbClr val="000000">
                  <a:alpha val="61000"/>
                </a:srgbClr>
              </a:gs>
              <a:gs pos="10000">
                <a:srgbClr val="000000">
                  <a:alpha val="0"/>
                </a:srgbClr>
              </a:gs>
            </a:gsLst>
            <a:lin ang="10800000" scaled="0"/>
          </a:gradFill>
        </p:spPr>
        <p:txBody>
          <a:bodyPr lIns="457200" tIns="1371600" rIns="822960" bIns="914400" anchor="b"/>
          <a:lstStyle>
            <a:lvl1pPr>
              <a:defRPr sz="4000">
                <a:solidFill>
                  <a:schemeClr val="tx1"/>
                </a:solidFill>
              </a:defRPr>
            </a:lvl1pPr>
          </a:lstStyle>
          <a:p>
            <a:r>
              <a:rPr lang="en-US" dirty="0"/>
              <a:t>Click to edit Master title style</a:t>
            </a:r>
          </a:p>
        </p:txBody>
      </p:sp>
      <p:sp>
        <p:nvSpPr>
          <p:cNvPr id="10" name="Subtitle 2">
            <a:extLst>
              <a:ext uri="{FF2B5EF4-FFF2-40B4-BE49-F238E27FC236}">
                <a16:creationId xmlns:a16="http://schemas.microsoft.com/office/drawing/2014/main" id="{3A1999F2-A538-F369-DF48-BB68DFFF8D80}"/>
              </a:ext>
            </a:extLst>
          </p:cNvPr>
          <p:cNvSpPr>
            <a:spLocks noGrp="1"/>
          </p:cNvSpPr>
          <p:nvPr>
            <p:ph type="subTitle" idx="1"/>
          </p:nvPr>
        </p:nvSpPr>
        <p:spPr>
          <a:xfrm>
            <a:off x="419099" y="6032498"/>
            <a:ext cx="4419599" cy="579757"/>
          </a:xfrm>
        </p:spPr>
        <p:txBody>
          <a:bodyPr vert="horz" lIns="91440" tIns="0" rIns="91440" bIns="0" rtlCol="0" anchor="t">
            <a:normAutofit/>
          </a:bodyPr>
          <a:lstStyle>
            <a:lvl1pPr marL="0" indent="0">
              <a:lnSpc>
                <a:spcPct val="120000"/>
              </a:lnSpc>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01100" y="213072"/>
            <a:ext cx="1905000" cy="365760"/>
          </a:xfrm>
        </p:spPr>
        <p:txBody>
          <a:bodyPr/>
          <a:lstStyle>
            <a:lvl1pPr>
              <a:defRPr>
                <a:solidFill>
                  <a:schemeClr val="tx1"/>
                </a:solidFill>
              </a:defRPr>
            </a:lvl1pPr>
          </a:lstStyle>
          <a:p>
            <a:fld id="{21560963-1EEA-4BDE-8FF9-3FEE13B5D43C}" type="datetime1">
              <a:rPr lang="en-US" smtClean="0"/>
              <a:pPr/>
              <a:t>2/12/2026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5988"/>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361170046"/>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dirty="0"/>
              <a:t>Click to edit Master title style</a:t>
            </a:r>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1560963-1EEA-4BDE-8FF9-3FEE13B5D43C}" type="datetime1">
              <a:rPr lang="en-US" smtClean="0"/>
              <a:pPr/>
              <a:t>2/12/2026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88038691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643" y="1114447"/>
            <a:ext cx="5442757" cy="2921525"/>
          </a:xfrm>
        </p:spPr>
        <p:txBody>
          <a:bodyPr vert="horz" lIns="91440" tIns="45720" rIns="91440" bIns="45720" rtlCol="0" anchor="t">
            <a:normAutofit/>
          </a:bodyPr>
          <a:lstStyle>
            <a:lvl1pPr>
              <a:defRPr lang="en-US" sz="6000" baseline="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5468" y="4993008"/>
            <a:ext cx="3972704" cy="1247994"/>
          </a:xfrm>
        </p:spPr>
        <p:txBody>
          <a:bodyPr vert="horz" lIns="91440" tIns="45720" rIns="91440" bIns="45720" rtlCol="0" anchor="b">
            <a:normAutofit/>
          </a:bodyPr>
          <a:lstStyle>
            <a:lvl1pPr marL="0" indent="0">
              <a:buNone/>
              <a:defRPr lang="en-US" sz="1400">
                <a:solidFill>
                  <a:schemeClr val="tx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2605" y="215057"/>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775989" y="215057"/>
            <a:ext cx="1537060" cy="338328"/>
          </a:xfrm>
        </p:spPr>
        <p:txBody>
          <a:bodyPr/>
          <a:lstStyle>
            <a:lvl1pPr>
              <a:defRPr>
                <a:solidFill>
                  <a:schemeClr val="tx2"/>
                </a:solidFill>
                <a:effectLst/>
              </a:defRPr>
            </a:lvl1pPr>
          </a:lstStyle>
          <a:p>
            <a:fld id="{28EA85A9-CA9F-4339-89EF-28F09ED3FE86}" type="datetime1">
              <a:rPr lang="en-US" smtClean="0"/>
              <a:pPr/>
              <a:t>2/12/2026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01909" y="215057"/>
            <a:ext cx="540412"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7" name="Picture Placeholder 6">
            <a:extLst>
              <a:ext uri="{FF2B5EF4-FFF2-40B4-BE49-F238E27FC236}">
                <a16:creationId xmlns:a16="http://schemas.microsoft.com/office/drawing/2014/main" id="{28C1F583-2497-2836-36DF-2076DFFFBA5A}"/>
              </a:ext>
            </a:extLst>
          </p:cNvPr>
          <p:cNvSpPr>
            <a:spLocks noGrp="1"/>
          </p:cNvSpPr>
          <p:nvPr>
            <p:ph type="pic" sz="quarter" idx="13" hasCustomPrompt="1"/>
          </p:nvPr>
        </p:nvSpPr>
        <p:spPr>
          <a:xfrm>
            <a:off x="7783830" y="1181100"/>
            <a:ext cx="4408170" cy="5701208"/>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4425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812872" y="1115568"/>
            <a:ext cx="2960028" cy="3684766"/>
          </a:xfrm>
        </p:spPr>
        <p:txBody>
          <a:bodyPr vert="horz" lIns="91440" tIns="45720" rIns="91440" bIns="45720" rtlCol="0" anchor="t">
            <a:normAutofit/>
          </a:bodyPr>
          <a:lstStyle>
            <a:lvl1pPr>
              <a:defRPr lang="en-US" sz="3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04423" y="5004262"/>
            <a:ext cx="2968477" cy="1244138"/>
          </a:xfrm>
        </p:spPr>
        <p:txBody>
          <a:bodyPr vert="horz" lIns="91440" tIns="45720" rIns="91440" bIns="45720" rtlCol="0" anchor="b">
            <a:normAutofit/>
          </a:bodyPr>
          <a:lstStyle>
            <a:lvl1pPr marL="0" indent="0">
              <a:buNone/>
              <a:defRPr lang="en-US" sz="140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19100" y="219456"/>
            <a:ext cx="2597858"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12872" y="219456"/>
            <a:ext cx="1550328" cy="338328"/>
          </a:xfrm>
        </p:spPr>
        <p:txBody>
          <a:bodyPr/>
          <a:lstStyle>
            <a:lvl1pPr>
              <a:defRPr>
                <a:solidFill>
                  <a:schemeClr val="tx2"/>
                </a:solidFill>
                <a:effectLst/>
              </a:defRPr>
            </a:lvl1pPr>
          </a:lstStyle>
          <a:p>
            <a:fld id="{2D904F51-6E72-42BA-AFA1-975939F2ADF3}"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13129" y="219456"/>
            <a:ext cx="539588"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8" name="Picture Placeholder 7">
            <a:extLst>
              <a:ext uri="{FF2B5EF4-FFF2-40B4-BE49-F238E27FC236}">
                <a16:creationId xmlns:a16="http://schemas.microsoft.com/office/drawing/2014/main" id="{284B0817-C121-ACE0-AD00-44CE39241777}"/>
              </a:ext>
            </a:extLst>
          </p:cNvPr>
          <p:cNvSpPr>
            <a:spLocks noGrp="1"/>
          </p:cNvSpPr>
          <p:nvPr>
            <p:ph type="pic" sz="quarter" idx="13" hasCustomPrompt="1"/>
          </p:nvPr>
        </p:nvSpPr>
        <p:spPr>
          <a:xfrm>
            <a:off x="1" y="1181099"/>
            <a:ext cx="8367452" cy="5685213"/>
          </a:xfrm>
          <a:custGeom>
            <a:avLst/>
            <a:gdLst>
              <a:gd name="connsiteX0" fmla="*/ 0 w 6769976"/>
              <a:gd name="connsiteY0" fmla="*/ 0 h 5895164"/>
              <a:gd name="connsiteX1" fmla="*/ 6769976 w 6769976"/>
              <a:gd name="connsiteY1" fmla="*/ 0 h 5895164"/>
              <a:gd name="connsiteX2" fmla="*/ 6769976 w 6769976"/>
              <a:gd name="connsiteY2" fmla="*/ 5895164 h 5895164"/>
              <a:gd name="connsiteX3" fmla="*/ 0 w 6769976"/>
              <a:gd name="connsiteY3" fmla="*/ 5895164 h 5895164"/>
            </a:gdLst>
            <a:ahLst/>
            <a:cxnLst>
              <a:cxn ang="0">
                <a:pos x="connsiteX0" y="connsiteY0"/>
              </a:cxn>
              <a:cxn ang="0">
                <a:pos x="connsiteX1" y="connsiteY1"/>
              </a:cxn>
              <a:cxn ang="0">
                <a:pos x="connsiteX2" y="connsiteY2"/>
              </a:cxn>
              <a:cxn ang="0">
                <a:pos x="connsiteX3" y="connsiteY3"/>
              </a:cxn>
            </a:cxnLst>
            <a:rect l="l" t="t" r="r" b="b"/>
            <a:pathLst>
              <a:path w="6769976" h="5895164">
                <a:moveTo>
                  <a:pt x="0" y="0"/>
                </a:moveTo>
                <a:lnTo>
                  <a:pt x="6769976" y="0"/>
                </a:lnTo>
                <a:lnTo>
                  <a:pt x="6769976" y="5895164"/>
                </a:lnTo>
                <a:lnTo>
                  <a:pt x="0" y="58951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430262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76903" y="4822407"/>
            <a:ext cx="6925432" cy="1351342"/>
          </a:xfrm>
        </p:spPr>
        <p:txBody>
          <a:bodyPr vert="horz" lIns="91440" tIns="45720" rIns="91440" bIns="45720" rtlCol="0" anchor="t">
            <a:normAutofit/>
          </a:bodyPr>
          <a:lstStyle>
            <a:lvl1pPr>
              <a:defRPr lang="en-US" sz="43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235224" y="4822406"/>
            <a:ext cx="2724238" cy="1351342"/>
          </a:xfrm>
        </p:spPr>
        <p:txBody>
          <a:bodyPr vert="horz" lIns="91440" tIns="45720" rIns="91440" bIns="45720" rtlCol="0" anchor="t">
            <a:normAutofit/>
          </a:bodyPr>
          <a:lstStyle>
            <a:lvl1pPr marL="0" indent="0">
              <a:buNone/>
              <a:defRPr lang="en-US" sz="1400" dirty="0">
                <a:solidFill>
                  <a:schemeClr val="tx2"/>
                </a:solidFill>
              </a:defRPr>
            </a:lvl1pPr>
          </a:lstStyle>
          <a:p>
            <a:pPr lvl="0"/>
            <a:r>
              <a:rPr lang="en-US"/>
              <a:t>Click to edit Master subtitle style</a:t>
            </a:r>
          </a:p>
        </p:txBody>
      </p:sp>
      <p:sp>
        <p:nvSpPr>
          <p:cNvPr id="7" name="Picture Placeholder 6">
            <a:extLst>
              <a:ext uri="{FF2B5EF4-FFF2-40B4-BE49-F238E27FC236}">
                <a16:creationId xmlns:a16="http://schemas.microsoft.com/office/drawing/2014/main" id="{978C40B5-A026-132B-C915-2335F94E4A5C}"/>
              </a:ext>
            </a:extLst>
          </p:cNvPr>
          <p:cNvSpPr>
            <a:spLocks noGrp="1"/>
          </p:cNvSpPr>
          <p:nvPr>
            <p:ph type="pic" sz="quarter" idx="13" hasCustomPrompt="1"/>
          </p:nvPr>
        </p:nvSpPr>
        <p:spPr>
          <a:xfrm>
            <a:off x="1866900" y="0"/>
            <a:ext cx="10325100" cy="4653649"/>
          </a:xfrm>
          <a:blipFill>
            <a:blip r:embed="rId2">
              <a:alphaModFix amt="65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76903" y="6447496"/>
            <a:ext cx="2140360"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224" y="6451888"/>
            <a:ext cx="1581238" cy="338328"/>
          </a:xfrm>
        </p:spPr>
        <p:txBody>
          <a:bodyPr/>
          <a:lstStyle>
            <a:lvl1pPr algn="l">
              <a:defRPr>
                <a:solidFill>
                  <a:schemeClr val="tx2"/>
                </a:solidFill>
                <a:effectLst/>
              </a:defRPr>
            </a:lvl1pPr>
          </a:lstStyle>
          <a:p>
            <a:fld id="{096358FC-80A5-41A4-8D07-88F12E18DF82}" type="datetime1">
              <a:rPr lang="en-US" smtClean="0"/>
              <a:pPr/>
              <a:t>2/12/2026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80357" y="6451888"/>
            <a:ext cx="457200" cy="338328"/>
          </a:xfrm>
        </p:spPr>
        <p:txBody>
          <a:bodyPr/>
          <a:lstStyle>
            <a:lvl1pPr>
              <a:defRPr>
                <a:solidFill>
                  <a:schemeClr val="tx2"/>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991402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71006E0F-42A5-451E-8A36-26756F7C34E0}" type="datetime1">
              <a:rPr lang="en-US" smtClean="0"/>
              <a:pPr/>
              <a:t>2/12/2026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780051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pic>
        <p:nvPicPr>
          <p:cNvPr id="7" name="Picture 6" descr="A close up of a pink and purple light&#10;&#10;AI-generated content may be incorrect.">
            <a:extLst>
              <a:ext uri="{FF2B5EF4-FFF2-40B4-BE49-F238E27FC236}">
                <a16:creationId xmlns:a16="http://schemas.microsoft.com/office/drawing/2014/main" id="{B984133B-2ACD-DC2E-DD48-CC86F40637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6416" y="219456"/>
            <a:ext cx="1494156" cy="338328"/>
          </a:xfrm>
        </p:spPr>
        <p:txBody>
          <a:bodyPr/>
          <a:lstStyle>
            <a:lvl1pPr>
              <a:defRPr>
                <a:solidFill>
                  <a:schemeClr val="tx1"/>
                </a:solidFill>
              </a:defRPr>
            </a:lvl1pPr>
          </a:lstStyle>
          <a:p>
            <a:fld id="{71006E0F-42A5-451E-8A36-26756F7C34E0}" type="datetime1">
              <a:rPr lang="en-US" smtClean="0"/>
              <a:pPr/>
              <a:t>2/12/2026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899343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22922ABD-C052-4D3A-818B-C58AFC20B321}" type="datetime1">
              <a:rPr lang="en-US" smtClean="0"/>
              <a:pPr/>
              <a:t>2/12/2026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51338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8AD56A61-7CC3-3597-02EB-CC5DE117DB59}"/>
              </a:ext>
            </a:extLst>
          </p:cNvPr>
          <p:cNvPicPr>
            <a:picLocks noChangeAspect="1"/>
          </p:cNvPicPr>
          <p:nvPr userDrawn="1"/>
        </p:nvPicPr>
        <p:blipFill>
          <a:blip r:embed="rId2">
            <a:extLst>
              <a:ext uri="{28A0092B-C50C-407E-A947-70E740481C1C}">
                <a14:useLocalDpi xmlns:a14="http://schemas.microsoft.com/office/drawing/2010/main" val="0"/>
              </a:ext>
            </a:extLst>
          </a:blip>
          <a:srcRect l="25858" t="8959" r="915" b="25228"/>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7" y="915709"/>
            <a:ext cx="11404534" cy="1604654"/>
          </a:xfrm>
        </p:spPr>
        <p:txBody>
          <a:bodyPr anchor="t">
            <a:normAutofit/>
          </a:bodyPr>
          <a:lstStyle>
            <a:lvl1pPr>
              <a:defRPr sz="8800"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2922ABD-C052-4D3A-818B-C58AFC20B321}" type="datetime1">
              <a:rPr lang="en-US" smtClean="0"/>
              <a:pPr/>
              <a:t>2/12/2026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72400" y="2705100"/>
            <a:ext cx="4000500" cy="3682028"/>
          </a:xfrm>
        </p:spPr>
        <p:txBody>
          <a:bodyPr vert="horz" lIns="91440" tIns="45720" rIns="91440" bIns="45720" rtlCol="0" anchor="b">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8723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userDrawn="1"/>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1">
              <a:rPr lang="en-US" smtClean="0"/>
              <a:pPr/>
              <a:t>2/12/2026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Tree>
    <p:extLst>
      <p:ext uri="{BB962C8B-B14F-4D97-AF65-F5344CB8AC3E}">
        <p14:creationId xmlns:p14="http://schemas.microsoft.com/office/powerpoint/2010/main" val="6870317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Picture 2" descr="A close up of a colorful object&#10;&#10;AI-generated content may be incorrect.">
            <a:extLst>
              <a:ext uri="{FF2B5EF4-FFF2-40B4-BE49-F238E27FC236}">
                <a16:creationId xmlns:a16="http://schemas.microsoft.com/office/drawing/2014/main" id="{BA44554C-C893-3987-6CAA-1AE3D3275AC2}"/>
              </a:ext>
            </a:extLst>
          </p:cNvPr>
          <p:cNvPicPr>
            <a:picLocks noChangeAspect="1"/>
          </p:cNvPicPr>
          <p:nvPr userDrawn="1"/>
        </p:nvPicPr>
        <p:blipFill>
          <a:blip r:embed="rId2">
            <a:extLst>
              <a:ext uri="{28A0092B-C50C-407E-A947-70E740481C1C}">
                <a14:useLocalDpi xmlns:a14="http://schemas.microsoft.com/office/drawing/2010/main" val="0"/>
              </a:ext>
            </a:extLst>
          </a:blip>
          <a:srcRect l="34188" r="1" b="13701"/>
          <a:stretch>
            <a:fillRect/>
          </a:stretch>
        </p:blipFill>
        <p:spPr>
          <a:xfrm rot="5400000" flipV="1">
            <a:off x="2667000" y="-2667000"/>
            <a:ext cx="6858000" cy="12192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762539"/>
            <a:ext cx="3987207" cy="2073091"/>
          </a:xfrm>
        </p:spPr>
        <p:txBody>
          <a:bodyPr anchor="t">
            <a:normAutofit/>
          </a:bodyPr>
          <a:lstStyle>
            <a:lvl1pPr>
              <a:defRPr sz="3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1993" y="214858"/>
            <a:ext cx="1522740" cy="338328"/>
          </a:xfrm>
        </p:spPr>
        <p:txBody>
          <a:bodyPr/>
          <a:lstStyle>
            <a:lvl1pPr>
              <a:defRPr>
                <a:solidFill>
                  <a:schemeClr val="tx1"/>
                </a:solidFill>
              </a:defRPr>
            </a:lvl1pPr>
          </a:lstStyle>
          <a:p>
            <a:fld id="{2C034B68-E20D-4A56-8B99-0EF3081FA97A}"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851993" y="1762539"/>
            <a:ext cx="3482340" cy="2073091"/>
          </a:xfrm>
        </p:spPr>
        <p:txBody>
          <a:bodyPr vert="horz" lIns="91440" tIns="45720" rIns="91440" bIns="45720" rtlCol="0">
            <a:normAutofit/>
          </a:bodyPr>
          <a:lstStyle>
            <a:lvl1pPr marL="0" indent="0">
              <a:buNone/>
              <a:defRPr lang="en-US" dirty="0">
                <a:solidFill>
                  <a:schemeClr val="tx1"/>
                </a:solidFill>
              </a:defRPr>
            </a:lvl1pPr>
            <a:lvl2pPr marL="228600" indent="0">
              <a:buNone/>
              <a:defRPr lang="en-US" dirty="0">
                <a:solidFill>
                  <a:schemeClr val="tx1"/>
                </a:solidFill>
              </a:defRPr>
            </a:lvl2pPr>
            <a:lvl3pPr marL="457200" indent="0">
              <a:buNone/>
              <a:defRPr lang="en-US" dirty="0">
                <a:solidFill>
                  <a:schemeClr val="tx1"/>
                </a:solidFill>
              </a:defRPr>
            </a:lvl3pPr>
            <a:lvl4pPr marL="685800" indent="0">
              <a:buNone/>
              <a:defRPr lang="en-US" dirty="0">
                <a:solidFill>
                  <a:schemeClr val="tx1"/>
                </a:solidFill>
              </a:defRPr>
            </a:lvl4pPr>
            <a:lvl5pPr marL="914400" indent="0">
              <a:buNone/>
              <a:defRPr lang="en-US"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801589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pic>
        <p:nvPicPr>
          <p:cNvPr id="7" name="Picture 6" descr="A close up of a colorful object&#10;&#10;AI-generated content may be incorrect.">
            <a:extLst>
              <a:ext uri="{FF2B5EF4-FFF2-40B4-BE49-F238E27FC236}">
                <a16:creationId xmlns:a16="http://schemas.microsoft.com/office/drawing/2014/main" id="{B193FB30-082C-50CD-EEC9-7D410FFB62CF}"/>
              </a:ext>
            </a:extLst>
          </p:cNvPr>
          <p:cNvPicPr>
            <a:picLocks noChangeAspect="1"/>
          </p:cNvPicPr>
          <p:nvPr userDrawn="1"/>
        </p:nvPicPr>
        <p:blipFill>
          <a:blip r:embed="rId2">
            <a:extLst>
              <a:ext uri="{28A0092B-C50C-407E-A947-70E740481C1C}">
                <a14:useLocalDpi xmlns:a14="http://schemas.microsoft.com/office/drawing/2010/main" val="0"/>
              </a:ext>
            </a:extLst>
          </a:blip>
          <a:srcRect l="-38257" t="5088" r="86" b="21926"/>
          <a:stretch>
            <a:fillRect/>
          </a:stretch>
        </p:blipFill>
        <p:spPr>
          <a:xfrm flipH="1">
            <a:off x="0" y="0"/>
            <a:ext cx="12192000" cy="685517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404380" y="1276990"/>
            <a:ext cx="5385079" cy="985658"/>
          </a:xfrm>
        </p:spPr>
        <p:txBody>
          <a:bodyPr anchor="b"/>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412904" y="214858"/>
            <a:ext cx="2514600" cy="338328"/>
          </a:xfrm>
        </p:spPr>
        <p:txBody>
          <a:bodyPr/>
          <a:lstStyle>
            <a:lvl1pPr>
              <a:defRPr>
                <a:solidFill>
                  <a:schemeClr val="tx1"/>
                </a:solidFill>
              </a:defRPr>
            </a:lvl1pPr>
          </a:lstStyle>
          <a:p>
            <a:fld id="{44BE14B8-5058-4271-B378-2217DE83796E}"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412904" y="2471736"/>
            <a:ext cx="5385079" cy="349312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88966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userDrawn="1"/>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4BE14B8-5058-4271-B378-2217DE83796E}" type="datetime1">
              <a:rPr lang="en-US" smtClean="0"/>
              <a:pPr/>
              <a:t>2/12/2026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93514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A9C84165-A857-83C5-C6BE-C4EB68C90637}"/>
              </a:ext>
            </a:extLst>
          </p:cNvPr>
          <p:cNvPicPr>
            <a:picLocks noChangeAspect="1"/>
          </p:cNvPicPr>
          <p:nvPr userDrawn="1"/>
        </p:nvPicPr>
        <p:blipFill>
          <a:blip r:embed="rId2">
            <a:extLst>
              <a:ext uri="{28A0092B-C50C-407E-A947-70E740481C1C}">
                <a14:useLocalDpi xmlns:a14="http://schemas.microsoft.com/office/drawing/2010/main" val="0"/>
              </a:ext>
            </a:extLst>
          </a:blip>
          <a:srcRect t="29759"/>
          <a:stretch>
            <a:fillRect/>
          </a:stretch>
        </p:blipFill>
        <p:spPr>
          <a:xfrm flipH="1">
            <a:off x="0" y="2040834"/>
            <a:ext cx="12192000" cy="4817165"/>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47800" y="1946412"/>
            <a:ext cx="2971800" cy="3192118"/>
          </a:xfrm>
        </p:spPr>
        <p:txBody>
          <a:bodyPr anchor="t">
            <a:normAutofit/>
          </a:bodyPr>
          <a:lstStyle>
            <a:lvl1pPr>
              <a:defRPr sz="3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38700" y="214858"/>
            <a:ext cx="2452852" cy="338328"/>
          </a:xfrm>
        </p:spPr>
        <p:txBody>
          <a:bodyPr/>
          <a:lstStyle>
            <a:lvl1pPr>
              <a:defRPr>
                <a:solidFill>
                  <a:schemeClr val="tx1"/>
                </a:solidFill>
              </a:defRPr>
            </a:lvl1pPr>
          </a:lstStyle>
          <a:p>
            <a:fld id="{28C06331-6E41-42DD-926E-C670E485C891}"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838700" y="1946413"/>
            <a:ext cx="5189220" cy="3192118"/>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6649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6">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06CB2F34-49A1-4C07-91D5-90BE967306D3}" type="datetime1">
              <a:rPr lang="en-US" smtClean="0"/>
              <a:pPr/>
              <a:t>2/12/2026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6600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8" y="1828800"/>
            <a:ext cx="8496302" cy="1010093"/>
          </a:xfrm>
        </p:spPr>
        <p:txBody>
          <a:bodyPr anchor="b">
            <a:normAutofit/>
          </a:bodyPr>
          <a:lstStyle>
            <a:lvl1pPr>
              <a:defRPr sz="3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30B0CD9-4253-4E22-9BCD-0DF67297DF8E}"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866900" y="3168292"/>
            <a:ext cx="8496300" cy="2625406"/>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79987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3667167" cy="2889283"/>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7677" y="214858"/>
            <a:ext cx="1522740" cy="338328"/>
          </a:xfrm>
        </p:spPr>
        <p:txBody>
          <a:bodyPr/>
          <a:lstStyle/>
          <a:p>
            <a:fld id="{81C379B3-3585-4FAF-BD63-57B9BB47E12C}" type="datetime1">
              <a:rPr lang="en-US" smtClean="0"/>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57677" y="1126457"/>
            <a:ext cx="5848423" cy="51219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2496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2920407" cy="2889283"/>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055522" y="214858"/>
            <a:ext cx="1811877" cy="338328"/>
          </a:xfrm>
        </p:spPr>
        <p:txBody>
          <a:bodyPr/>
          <a:lstStyle/>
          <a:p>
            <a:fld id="{81C379B3-3585-4FAF-BD63-57B9BB47E12C}" type="datetime1">
              <a:rPr lang="en-US" smtClean="0"/>
              <a:t>2/12/2026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55523" y="1126457"/>
            <a:ext cx="7503203" cy="51219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07625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14EE7FE5-A250-423F-B9E1-3EE5D07A8055}"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E274F5D-21DC-40EF-8DBA-AB9BB119E939}"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4308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15467" y="1115568"/>
            <a:ext cx="2505264" cy="16241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15467" y="215823"/>
            <a:ext cx="1899259" cy="338328"/>
          </a:xfrm>
        </p:spPr>
        <p:txBody>
          <a:bodyPr/>
          <a:lstStyle>
            <a:lvl1pPr>
              <a:defRPr>
                <a:solidFill>
                  <a:schemeClr val="tx1"/>
                </a:solidFill>
                <a:effectLst/>
              </a:defRPr>
            </a:lvl1pPr>
          </a:lstStyle>
          <a:p>
            <a:fld id="{14EE7FE5-A250-423F-B9E1-3EE5D07A8055}"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6650" y="215823"/>
            <a:ext cx="538545" cy="338328"/>
          </a:xfrm>
        </p:spPr>
        <p:txBody>
          <a:body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1" y="1181100"/>
            <a:ext cx="8356833"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15467" y="3646713"/>
            <a:ext cx="2505264" cy="2728687"/>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289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8B2456C-66BE-435E-8059-3A9CD55F29F9}"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685358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r>
              <a:rPr lang="en-US" dirty="0"/>
              <a:t>Sample Footer Text</a:t>
            </a:r>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17409D93-5111-4952-AC4F-FA1AE909A4B8}"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70799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7906" y="1115568"/>
            <a:ext cx="3608254" cy="138958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4791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7905" y="219456"/>
            <a:ext cx="1586711" cy="338328"/>
          </a:xfrm>
        </p:spPr>
        <p:txBody>
          <a:bodyPr/>
          <a:lstStyle>
            <a:lvl1pPr>
              <a:defRPr>
                <a:solidFill>
                  <a:schemeClr val="tx1"/>
                </a:solidFill>
                <a:effectLst/>
              </a:defRPr>
            </a:lvl1pPr>
          </a:lstStyle>
          <a:p>
            <a:fld id="{990D2F5B-FA0B-4BE5-A43F-B1BC737359C6}"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A63D2D48-CE58-FD80-93F7-B87C97B90403}"/>
              </a:ext>
            </a:extLst>
          </p:cNvPr>
          <p:cNvSpPr>
            <a:spLocks noGrp="1"/>
          </p:cNvSpPr>
          <p:nvPr>
            <p:ph type="pic" sz="quarter" idx="15" hasCustomPrompt="1"/>
          </p:nvPr>
        </p:nvSpPr>
        <p:spPr>
          <a:xfrm>
            <a:off x="0" y="1181100"/>
            <a:ext cx="7336219"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777904" y="2705100"/>
            <a:ext cx="3608255" cy="37338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79971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A43E10B2-AFF3-4A4A-BC83-5BB137C878CB}"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732533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099" y="1115568"/>
            <a:ext cx="4643555" cy="1600200"/>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47887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67399" y="208604"/>
            <a:ext cx="2450799" cy="338328"/>
          </a:xfrm>
        </p:spPr>
        <p:txBody>
          <a:bodyPr/>
          <a:lstStyle>
            <a:lvl1pPr>
              <a:defRPr>
                <a:solidFill>
                  <a:schemeClr val="tx1"/>
                </a:solidFill>
                <a:effectLst/>
              </a:defRPr>
            </a:lvl1pPr>
          </a:lstStyle>
          <a:p>
            <a:fld id="{03D817FD-3A47-446D-9853-4CD5CA57130C}"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5964766" y="1181100"/>
            <a:ext cx="5352086" cy="2615648"/>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867398" y="4055164"/>
            <a:ext cx="5449453" cy="2193236"/>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271343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1935215-257D-4F50-AF56-70E3294947FA}"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6824980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dirty="0"/>
              <a:t>Click to edit Master title style</a:t>
            </a:r>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2B0E3CDF-6E7C-4C67-B567-8606B07963A0}"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40860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3" y="1106780"/>
            <a:ext cx="8286147"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3449057" y="4159154"/>
            <a:ext cx="8742943" cy="2698845"/>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8708538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4" y="1106780"/>
            <a:ext cx="8408066"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1" y="4159154"/>
            <a:ext cx="12192000" cy="26988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3101644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5060FE60-4389-4D8B-84BB-900FC000024C}"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8521357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1602" y="1115568"/>
            <a:ext cx="6931698" cy="1002834"/>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4154" y="216914"/>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884825" y="216914"/>
            <a:ext cx="2338650" cy="338328"/>
          </a:xfrm>
        </p:spPr>
        <p:txBody>
          <a:bodyPr/>
          <a:lstStyle/>
          <a:p>
            <a:fld id="{CDFDD458-C945-484A-9891-FE9FDA97486D}"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010" y="216914"/>
            <a:ext cx="557090"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21601" y="2133600"/>
            <a:ext cx="6931699" cy="4305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66075FF6-E149-1A82-B924-97E715A8DF4E}"/>
              </a:ext>
            </a:extLst>
          </p:cNvPr>
          <p:cNvSpPr>
            <a:spLocks noGrp="1"/>
          </p:cNvSpPr>
          <p:nvPr>
            <p:ph type="pic" sz="quarter" idx="15" hasCustomPrompt="1"/>
          </p:nvPr>
        </p:nvSpPr>
        <p:spPr>
          <a:xfrm>
            <a:off x="7982262" y="1184555"/>
            <a:ext cx="4209738" cy="56734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517433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3496809" cy="30707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562100" cy="338328"/>
          </a:xfrm>
        </p:spPr>
        <p:txBody>
          <a:bodyPr/>
          <a:lstStyle/>
          <a:p>
            <a:fld id="{94725937-D428-4BAE-A05C-202DA13E49D5}"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4429695" y="1193656"/>
            <a:ext cx="3962400" cy="5664344"/>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823960" y="1122776"/>
            <a:ext cx="2717800" cy="53161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09260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2515758" cy="29464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2399" y="214858"/>
            <a:ext cx="1718441" cy="338328"/>
          </a:xfrm>
        </p:spPr>
        <p:txBody>
          <a:bodyPr/>
          <a:lstStyle/>
          <a:p>
            <a:fld id="{709FB1D6-B85F-447E-8712-A80ECD75AAB1}" type="datetime1">
              <a:rPr lang="en-US" smtClean="0"/>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1696" y="214858"/>
            <a:ext cx="538520"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798" y="1104900"/>
            <a:ext cx="3756213" cy="51435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FAC86244-A1E7-A69F-206A-B47C58B746B0}"/>
              </a:ext>
            </a:extLst>
          </p:cNvPr>
          <p:cNvSpPr>
            <a:spLocks noGrp="1"/>
          </p:cNvSpPr>
          <p:nvPr>
            <p:ph type="pic" sz="quarter" idx="15" hasCustomPrompt="1"/>
          </p:nvPr>
        </p:nvSpPr>
        <p:spPr>
          <a:xfrm>
            <a:off x="7843347" y="1181100"/>
            <a:ext cx="4348653" cy="5676899"/>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71676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86709B22-BFE8-4BFE-80D5-4133DC0C2AC6}"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37126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BFCE55E5-7E1C-4243-A685-91A6EB8BE97F}" type="datetime1">
              <a:rPr lang="en-US" smtClean="0"/>
              <a:t>2/12/2026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899375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userDrawn="1"/>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dirty="0"/>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15AFD96D-C3CB-4F44-8CE3-582861660F11}" type="datetime1">
              <a:rPr lang="en-US" smtClean="0"/>
              <a:pPr/>
              <a:t>2/12/2026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24071668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586A49A-95E2-7B45-57DD-762AFFF194F3}"/>
              </a:ext>
            </a:extLst>
          </p:cNvPr>
          <p:cNvPicPr>
            <a:picLocks noChangeAspect="1"/>
          </p:cNvPicPr>
          <p:nvPr userDrawn="1"/>
        </p:nvPicPr>
        <p:blipFill>
          <a:blip r:embed="rId2">
            <a:extLst>
              <a:ext uri="{28A0092B-C50C-407E-A947-70E740481C1C}">
                <a14:useLocalDpi xmlns:a14="http://schemas.microsoft.com/office/drawing/2010/main" val="0"/>
              </a:ext>
            </a:extLst>
          </a:blip>
          <a:srcRect l="5172" t="-1" r="2873" b="7130"/>
          <a:stretch>
            <a:fillRect/>
          </a:stretch>
        </p:blipFill>
        <p:spPr>
          <a:xfrm rot="10800000" flipH="1" flipV="1">
            <a:off x="0" y="-1"/>
            <a:ext cx="12192000" cy="6855178"/>
          </a:xfrm>
          <a:prstGeom prst="rect">
            <a:avLst/>
          </a:prstGeom>
        </p:spPr>
      </p:pic>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32393" y="5144654"/>
            <a:ext cx="5435008" cy="1294246"/>
          </a:xfrm>
        </p:spPr>
        <p:txBody>
          <a:bodyPr vert="horz" lIns="91440" tIns="45720" rIns="91440" bIns="45720" rtlCol="0" anchor="b">
            <a:normAutofit/>
          </a:bodyPr>
          <a:lstStyle>
            <a:lvl1pPr>
              <a:lnSpc>
                <a:spcPct val="100000"/>
              </a:lnSpc>
              <a:defRPr lang="en-US" sz="2000" spc="-50" baseline="0" dirty="0">
                <a:solidFill>
                  <a:schemeClr val="tx1"/>
                </a:solidFill>
              </a:defRPr>
            </a:lvl1pPr>
          </a:lstStyle>
          <a:p>
            <a:pPr lvl="0"/>
            <a:r>
              <a:rPr lang="en-US" dirty="0"/>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1"/>
                </a:solidFill>
              </a:defRPr>
            </a:lvl1pPr>
          </a:lstStyle>
          <a:p>
            <a:fld id="{C860BA8B-5FF3-49A6-9895-94F61A8CE576}" type="datetime1">
              <a:rPr lang="en-US" smtClean="0"/>
              <a:pPr/>
              <a:t>2/12/2026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0" name="Content Placeholder 9">
            <a:extLst>
              <a:ext uri="{FF2B5EF4-FFF2-40B4-BE49-F238E27FC236}">
                <a16:creationId xmlns:a16="http://schemas.microsoft.com/office/drawing/2014/main" id="{53AAB847-04D8-7C24-A07E-65F280B26D5E}"/>
              </a:ext>
            </a:extLst>
          </p:cNvPr>
          <p:cNvSpPr>
            <a:spLocks noGrp="1"/>
          </p:cNvSpPr>
          <p:nvPr>
            <p:ph sz="quarter" idx="14" hasCustomPrompt="1"/>
          </p:nvPr>
        </p:nvSpPr>
        <p:spPr>
          <a:xfrm>
            <a:off x="344488" y="552450"/>
            <a:ext cx="11498262" cy="3937000"/>
          </a:xfrm>
        </p:spPr>
        <p:txBody>
          <a:bodyPr anchor="b"/>
          <a:lstStyle>
            <a:lvl1pPr>
              <a:defRPr sz="27500"/>
            </a:lvl1pPr>
          </a:lstStyle>
          <a:p>
            <a:pPr lvl="0"/>
            <a:r>
              <a:rPr lang="en-US" dirty="0"/>
              <a:t>##%</a:t>
            </a:r>
          </a:p>
        </p:txBody>
      </p:sp>
    </p:spTree>
    <p:extLst>
      <p:ext uri="{BB962C8B-B14F-4D97-AF65-F5344CB8AC3E}">
        <p14:creationId xmlns:p14="http://schemas.microsoft.com/office/powerpoint/2010/main" val="7671399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6" name="Picture 5" descr="A purple and black background&#10;&#10;AI-generated content may be incorrect.">
            <a:extLst>
              <a:ext uri="{FF2B5EF4-FFF2-40B4-BE49-F238E27FC236}">
                <a16:creationId xmlns:a16="http://schemas.microsoft.com/office/drawing/2014/main" id="{C39E5039-4CEB-24E7-A2E7-F7D46B2D8B3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898"/>
            <a:ext cx="12223173" cy="6881646"/>
          </a:xfrm>
          <a:prstGeom prst="rect">
            <a:avLst/>
          </a:prstGeom>
        </p:spPr>
      </p:pic>
      <p:sp>
        <p:nvSpPr>
          <p:cNvPr id="9" name="Title 8">
            <a:extLst>
              <a:ext uri="{FF2B5EF4-FFF2-40B4-BE49-F238E27FC236}">
                <a16:creationId xmlns:a16="http://schemas.microsoft.com/office/drawing/2014/main" id="{E50697A7-9277-BB02-6AE2-42676133D65C}"/>
              </a:ext>
            </a:extLst>
          </p:cNvPr>
          <p:cNvSpPr>
            <a:spLocks noGrp="1"/>
          </p:cNvSpPr>
          <p:nvPr>
            <p:ph type="title"/>
          </p:nvPr>
        </p:nvSpPr>
        <p:spPr>
          <a:xfrm>
            <a:off x="7772400" y="802640"/>
            <a:ext cx="4000500" cy="1137920"/>
          </a:xfrm>
        </p:spPr>
        <p:txBody>
          <a:bodyPr/>
          <a:lstStyle>
            <a:lvl1pPr>
              <a:defRPr sz="2400" spc="-50"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1DDFA7E-E414-422B-ACFF-8C3D6A1A67FB}" type="datetime1">
              <a:rPr lang="en-US" smtClean="0"/>
              <a:pPr/>
              <a:t>2/12/2026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2C871739-B2C5-FF57-BBD7-3F61A35A3F34}"/>
              </a:ext>
            </a:extLst>
          </p:cNvPr>
          <p:cNvSpPr>
            <a:spLocks noGrp="1"/>
          </p:cNvSpPr>
          <p:nvPr>
            <p:ph sz="quarter" idx="14" hasCustomPrompt="1"/>
          </p:nvPr>
        </p:nvSpPr>
        <p:spPr>
          <a:xfrm>
            <a:off x="358775" y="2684463"/>
            <a:ext cx="11414125" cy="4411662"/>
          </a:xfrm>
        </p:spPr>
        <p:txBody>
          <a:bodyPr lIns="0" tIns="0" rIns="0" bIns="0" anchor="b"/>
          <a:lstStyle>
            <a:lvl1pPr>
              <a:lnSpc>
                <a:spcPct val="85000"/>
              </a:lnSpc>
              <a:defRPr sz="30500" spc="-100" baseline="0">
                <a:solidFill>
                  <a:schemeClr val="tx1"/>
                </a:solidFill>
              </a:defRPr>
            </a:lvl1pPr>
          </a:lstStyle>
          <a:p>
            <a:pPr lvl="0"/>
            <a:r>
              <a:rPr lang="en-US" dirty="0"/>
              <a:t>##%</a:t>
            </a:r>
          </a:p>
        </p:txBody>
      </p:sp>
    </p:spTree>
    <p:extLst>
      <p:ext uri="{BB962C8B-B14F-4D97-AF65-F5344CB8AC3E}">
        <p14:creationId xmlns:p14="http://schemas.microsoft.com/office/powerpoint/2010/main" val="29976010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userDrawn="1"/>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2/12/2026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148001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8" name="Picture 7" descr="A red and purple light&#10;&#10;AI-generated content may be incorrect.">
            <a:extLst>
              <a:ext uri="{FF2B5EF4-FFF2-40B4-BE49-F238E27FC236}">
                <a16:creationId xmlns:a16="http://schemas.microsoft.com/office/drawing/2014/main" id="{2424DF04-0206-4859-9FB9-6A2579527E12}"/>
              </a:ext>
            </a:extLst>
          </p:cNvPr>
          <p:cNvPicPr>
            <a:picLocks noChangeAspect="1"/>
          </p:cNvPicPr>
          <p:nvPr userDrawn="1"/>
        </p:nvPicPr>
        <p:blipFill>
          <a:blip r:embed="rId2">
            <a:extLst>
              <a:ext uri="{28A0092B-C50C-407E-A947-70E740481C1C}">
                <a14:useLocalDpi xmlns:a14="http://schemas.microsoft.com/office/drawing/2010/main" val="0"/>
              </a:ext>
            </a:extLst>
          </a:blip>
          <a:srcRect l="2078" t="38163" r="27927" b="1091"/>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352800" y="219456"/>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20200" y="219456"/>
            <a:ext cx="1522740" cy="338328"/>
          </a:xfrm>
        </p:spPr>
        <p:txBody>
          <a:bodyPr/>
          <a:lstStyle>
            <a:lvl1pPr>
              <a:defRPr>
                <a:solidFill>
                  <a:schemeClr val="tx1"/>
                </a:solidFill>
              </a:defRPr>
            </a:lvl1pPr>
          </a:lstStyle>
          <a:p>
            <a:fld id="{3DB68620-47AE-4F32-A04B-1342501F877C}" type="datetime1">
              <a:rPr lang="en-US" smtClean="0"/>
              <a:pPr/>
              <a:t>2/12/2026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352800" y="1405719"/>
            <a:ext cx="7353300" cy="4012442"/>
          </a:xfrm>
        </p:spPr>
        <p:txBody>
          <a:bodyPr anchor="t">
            <a:normAutofit/>
          </a:bodyPr>
          <a:lstStyle>
            <a:lvl1pPr marL="0" indent="0">
              <a:lnSpc>
                <a:spcPct val="85000"/>
              </a:lnSpc>
              <a:buNone/>
              <a:defRPr sz="5400" b="0" spc="-50" baseline="0">
                <a:solidFill>
                  <a:schemeClr val="tx1"/>
                </a:solidFill>
              </a:defRPr>
            </a:lvl1pPr>
            <a:lvl2pPr marL="228600" indent="0">
              <a:lnSpc>
                <a:spcPct val="85000"/>
              </a:lnSpc>
              <a:buNone/>
              <a:defRPr sz="4800" b="0" spc="-50" baseline="0">
                <a:solidFill>
                  <a:schemeClr val="tx1"/>
                </a:solidFill>
              </a:defRPr>
            </a:lvl2pPr>
            <a:lvl3pPr marL="457200" indent="0">
              <a:lnSpc>
                <a:spcPct val="85000"/>
              </a:lnSpc>
              <a:buNone/>
              <a:defRPr sz="44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6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2362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06D2715B-CAEE-9AAB-7191-D98012435C15}"/>
              </a:ext>
            </a:extLst>
          </p:cNvPr>
          <p:cNvPicPr>
            <a:picLocks noChangeAspect="1"/>
          </p:cNvPicPr>
          <p:nvPr userDrawn="1"/>
        </p:nvPicPr>
        <p:blipFill>
          <a:blip r:embed="rId2">
            <a:extLst>
              <a:ext uri="{28A0092B-C50C-407E-A947-70E740481C1C}">
                <a14:useLocalDpi xmlns:a14="http://schemas.microsoft.com/office/drawing/2010/main" val="0"/>
              </a:ext>
            </a:extLst>
          </a:blip>
          <a:srcRect l="1125" r="1125" b="21235"/>
          <a:stretch>
            <a:fillRect/>
          </a:stretch>
        </p:blipFill>
        <p:spPr>
          <a:xfrm rot="10800000">
            <a:off x="0" y="875"/>
            <a:ext cx="12192000" cy="685712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838700"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0A8EBD6-625B-484B-BC25-3573CF53D407}" type="datetime1">
              <a:rPr lang="en-US" smtClean="0"/>
              <a:pPr/>
              <a:t>2/12/2026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838700" y="1740023"/>
            <a:ext cx="6310269" cy="4637725"/>
          </a:xfrm>
        </p:spPr>
        <p:txBody>
          <a:bodyPr anchor="b">
            <a:normAutofit/>
          </a:bodyPr>
          <a:lstStyle>
            <a:lvl1pPr marL="0" indent="0">
              <a:lnSpc>
                <a:spcPct val="85000"/>
              </a:lnSpc>
              <a:buNone/>
              <a:defRPr sz="4800" b="0" spc="-50" baseline="0">
                <a:solidFill>
                  <a:schemeClr val="tx1"/>
                </a:solidFill>
              </a:defRPr>
            </a:lvl1pPr>
            <a:lvl2pPr marL="228600" indent="0">
              <a:lnSpc>
                <a:spcPct val="85000"/>
              </a:lnSpc>
              <a:buNone/>
              <a:defRPr sz="4000" b="0" spc="-50" baseline="0">
                <a:solidFill>
                  <a:schemeClr val="tx1"/>
                </a:solidFill>
              </a:defRPr>
            </a:lvl2pPr>
            <a:lvl3pPr marL="457200" indent="0">
              <a:lnSpc>
                <a:spcPct val="85000"/>
              </a:lnSpc>
              <a:buNone/>
              <a:defRPr sz="3200" b="0" spc="-50" baseline="0">
                <a:solidFill>
                  <a:schemeClr val="tx1"/>
                </a:solidFill>
              </a:defRPr>
            </a:lvl3pPr>
            <a:lvl4pPr marL="685800" indent="0">
              <a:lnSpc>
                <a:spcPct val="85000"/>
              </a:lnSpc>
              <a:buNone/>
              <a:defRPr sz="2800" b="0" spc="-50" baseline="0">
                <a:solidFill>
                  <a:schemeClr val="tx1"/>
                </a:solidFill>
              </a:defRPr>
            </a:lvl4pPr>
            <a:lvl5pPr marL="914400" indent="0">
              <a:lnSpc>
                <a:spcPct val="85000"/>
              </a:lnSpc>
              <a:buNone/>
              <a:defRPr sz="24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257941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2/12/2026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133600"/>
            <a:ext cx="9393641" cy="4305299"/>
          </a:xfrm>
        </p:spPr>
        <p:txBody>
          <a:bodyPr anchor="b">
            <a:normAutofit/>
          </a:bodyPr>
          <a:lstStyle>
            <a:lvl1pPr marL="0" indent="0">
              <a:lnSpc>
                <a:spcPct val="85000"/>
              </a:lnSpc>
              <a:buNone/>
              <a:defRPr sz="7200" b="0" spc="-50" baseline="0">
                <a:solidFill>
                  <a:schemeClr val="tx1"/>
                </a:solidFill>
              </a:defRPr>
            </a:lvl1pPr>
            <a:lvl2pPr marL="228600" indent="0">
              <a:lnSpc>
                <a:spcPct val="85000"/>
              </a:lnSpc>
              <a:buNone/>
              <a:defRPr sz="5400" b="0" spc="-50" baseline="0">
                <a:solidFill>
                  <a:schemeClr val="tx1"/>
                </a:solidFill>
              </a:defRPr>
            </a:lvl2pPr>
            <a:lvl3pPr marL="457200" indent="0">
              <a:lnSpc>
                <a:spcPct val="85000"/>
              </a:lnSpc>
              <a:buNone/>
              <a:defRPr sz="4800" b="0" spc="-50" baseline="0">
                <a:solidFill>
                  <a:schemeClr val="tx1"/>
                </a:solidFill>
              </a:defRPr>
            </a:lvl3pPr>
            <a:lvl4pPr marL="685800" indent="0">
              <a:lnSpc>
                <a:spcPct val="85000"/>
              </a:lnSpc>
              <a:buNone/>
              <a:defRPr sz="4400" b="0" spc="-50" baseline="0">
                <a:solidFill>
                  <a:schemeClr val="tx1"/>
                </a:solidFill>
              </a:defRPr>
            </a:lvl4pPr>
            <a:lvl5pPr marL="914400" indent="0">
              <a:lnSpc>
                <a:spcPct val="85000"/>
              </a:lnSpc>
              <a:buNone/>
              <a:defRPr sz="40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306026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userDrawn="1"/>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403F4C9-1C82-4616-8D26-0B0587291200}" type="datetime1">
              <a:rPr lang="en-US" smtClean="0"/>
              <a:pPr/>
              <a:t>2/12/2026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5703295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pic>
        <p:nvPicPr>
          <p:cNvPr id="10" name="Picture 9" descr="A black background with a red and yellow light&#10;&#10;AI-generated content may be incorrect.">
            <a:extLst>
              <a:ext uri="{FF2B5EF4-FFF2-40B4-BE49-F238E27FC236}">
                <a16:creationId xmlns:a16="http://schemas.microsoft.com/office/drawing/2014/main" id="{027268CA-0348-F6FC-5FB0-87BADE436A7E}"/>
              </a:ext>
            </a:extLst>
          </p:cNvPr>
          <p:cNvPicPr>
            <a:picLocks noChangeAspect="1"/>
          </p:cNvPicPr>
          <p:nvPr userDrawn="1"/>
        </p:nvPicPr>
        <p:blipFill>
          <a:blip r:embed="rId2">
            <a:extLst>
              <a:ext uri="{28A0092B-C50C-407E-A947-70E740481C1C}">
                <a14:useLocalDpi xmlns:a14="http://schemas.microsoft.com/office/drawing/2010/main" val="0"/>
              </a:ext>
            </a:extLst>
          </a:blip>
          <a:srcRect l="4682" r="20481"/>
          <a:stretch>
            <a:fillRect/>
          </a:stretch>
        </p:blipFill>
        <p:spPr>
          <a:xfrm rot="5400000" flipH="1">
            <a:off x="2667001" y="-2667001"/>
            <a:ext cx="6858000" cy="12192001"/>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32392" y="5226427"/>
            <a:ext cx="8382001" cy="837861"/>
          </a:xfrm>
        </p:spPr>
        <p:txBody>
          <a:bodyPr anchor="t">
            <a:normAutofit/>
          </a:bodyPr>
          <a:lstStyle>
            <a:lvl1pPr>
              <a:lnSpc>
                <a:spcPct val="90000"/>
              </a:lnSpc>
              <a:defRPr sz="1400" b="0" cap="all" spc="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DCC6FE3-E805-41B1-96EC-B0B83218C881}" type="datetime1">
              <a:rPr lang="en-US" smtClean="0"/>
              <a:pPr/>
              <a:t>2/12/2026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32392" y="2017401"/>
            <a:ext cx="8368707" cy="2981163"/>
          </a:xfrm>
        </p:spPr>
        <p:txBody>
          <a:bodyPr anchor="t">
            <a:normAutofit/>
          </a:bodyPr>
          <a:lstStyle>
            <a:lvl1pPr marL="164592" indent="-164592">
              <a:lnSpc>
                <a:spcPct val="90000"/>
              </a:lnSpc>
              <a:spcBef>
                <a:spcPts val="0"/>
              </a:spcBef>
              <a:buFont typeface="Arial" panose="020B0604020202020204" pitchFamily="34" charset="0"/>
              <a:buNone/>
              <a:defRPr sz="46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7570672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9" name="Picture 8" descr="A colorful light on a black background&#10;&#10;AI-generated content may be incorrect.">
            <a:extLst>
              <a:ext uri="{FF2B5EF4-FFF2-40B4-BE49-F238E27FC236}">
                <a16:creationId xmlns:a16="http://schemas.microsoft.com/office/drawing/2014/main" id="{F0687863-E84B-D6E2-6049-AF65BB1972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1115568"/>
            <a:ext cx="12192000" cy="5742432"/>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53982" y="5029200"/>
            <a:ext cx="8347118" cy="713232"/>
          </a:xfrm>
        </p:spPr>
        <p:txBody>
          <a:bodyPr anchor="t">
            <a:normAutofit/>
          </a:bodyPr>
          <a:lstStyle>
            <a:lvl1pPr>
              <a:lnSpc>
                <a:spcPct val="90000"/>
              </a:lnSpc>
              <a:defRPr sz="1400" b="0" cap="all" spc="-5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5DBB5726-A743-47D1-86E4-46BB349D0446}" type="datetime1">
              <a:rPr lang="en-US" smtClean="0"/>
              <a:pPr/>
              <a:t>2/12/2026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53982" y="1115568"/>
            <a:ext cx="8347118"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969310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Quote 4">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2439AE8-E053-A902-BEE2-9CECF6AEA2F1}"/>
              </a:ext>
            </a:extLst>
          </p:cNvPr>
          <p:cNvPicPr>
            <a:picLocks noChangeAspect="1"/>
          </p:cNvPicPr>
          <p:nvPr userDrawn="1"/>
        </p:nvPicPr>
        <p:blipFill>
          <a:blip r:embed="rId2">
            <a:extLst>
              <a:ext uri="{28A0092B-C50C-407E-A947-70E740481C1C}">
                <a14:useLocalDpi xmlns:a14="http://schemas.microsoft.com/office/drawing/2010/main" val="0"/>
              </a:ext>
            </a:extLst>
          </a:blip>
          <a:srcRect l="-7769" t="8943" r="104" b="13677"/>
          <a:stretch>
            <a:fillRect/>
          </a:stretch>
        </p:blipFill>
        <p:spPr>
          <a:xfrm>
            <a:off x="0" y="0"/>
            <a:ext cx="12192000" cy="6857125"/>
          </a:xfrm>
          <a:prstGeom prst="rect">
            <a:avLst/>
          </a:prstGeom>
        </p:spPr>
      </p:pic>
      <p:sp>
        <p:nvSpPr>
          <p:cNvPr id="9" name="Title 8">
            <a:extLst>
              <a:ext uri="{FF2B5EF4-FFF2-40B4-BE49-F238E27FC236}">
                <a16:creationId xmlns:a16="http://schemas.microsoft.com/office/drawing/2014/main" id="{FDFF10A2-0E03-73DB-5224-98043612F7A3}"/>
              </a:ext>
            </a:extLst>
          </p:cNvPr>
          <p:cNvSpPr>
            <a:spLocks noGrp="1"/>
          </p:cNvSpPr>
          <p:nvPr>
            <p:ph type="title" hasCustomPrompt="1"/>
          </p:nvPr>
        </p:nvSpPr>
        <p:spPr>
          <a:xfrm>
            <a:off x="420791" y="5151120"/>
            <a:ext cx="5446609" cy="806517"/>
          </a:xfrm>
        </p:spPr>
        <p:txBody>
          <a:bodyPr anchor="ctr"/>
          <a:lstStyle>
            <a:lvl1pPr>
              <a:defRPr sz="140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F4F47579-571B-45A3-BDCA-E2964689F659}" type="datetime1">
              <a:rPr lang="en-US" smtClean="0"/>
              <a:pPr/>
              <a:t>2/12/2026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501541"/>
            <a:ext cx="7342632" cy="3397064"/>
          </a:xfrm>
        </p:spPr>
        <p:txBody>
          <a:bodyPr anchor="ctr">
            <a:normAutofit/>
          </a:bodyPr>
          <a:lstStyle>
            <a:lvl1pPr marL="164592" indent="-164592">
              <a:lnSpc>
                <a:spcPct val="95000"/>
              </a:lnSpc>
              <a:spcBef>
                <a:spcPts val="0"/>
              </a:spcBef>
              <a:buFont typeface="Arial" panose="020B0604020202020204" pitchFamily="34" charset="0"/>
              <a:buNone/>
              <a:defRPr sz="43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758923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671787"/>
            <a:ext cx="7179129" cy="1028700"/>
          </a:xfrm>
        </p:spPr>
        <p:txBody>
          <a:bodyPr anchor="ctr">
            <a:normAutofit/>
          </a:bodyPr>
          <a:lstStyle>
            <a:lvl1pPr algn="ctr">
              <a:lnSpc>
                <a:spcPct val="120000"/>
              </a:lnSpc>
              <a:defRPr sz="1400" b="0" cap="all" spc="10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926E2CA6-CB6A-465C-BAA7-384FD497485D}" type="datetime1">
              <a:rPr lang="en-US" smtClean="0"/>
              <a:pPr/>
              <a:t>2/12/2026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5" y="1623265"/>
            <a:ext cx="7179130" cy="3048522"/>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230738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38C42AE-61C6-458B-86C3-22D39A5E8956}" type="datetime1">
              <a:rPr lang="en-US" smtClean="0"/>
              <a:pPr/>
              <a:t>2/12/2026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16423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83D71BEE-9C65-4D84-970B-0B47E929926B}" type="datetime1">
              <a:rPr lang="en-US" smtClean="0"/>
              <a:pPr/>
              <a:t>2/12/2026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09838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AFCF02-D35E-46A4-B7A1-1A2B81F8D932}" type="datetime1">
              <a:rPr lang="en-US" smtClean="0"/>
              <a:pPr/>
              <a:t>2/12/2026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1867294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A57AF51-4D04-4E0C-B33D-81940CAB4B07}" type="datetime1">
              <a:rPr lang="en-US" smtClean="0"/>
              <a:pPr/>
              <a:t>2/12/2026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12879325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32393" y="1115568"/>
            <a:ext cx="3363393" cy="1371600"/>
          </a:xfrm>
        </p:spPr>
        <p:txBody>
          <a:bodyPr anchor="t">
            <a:normAutofit/>
          </a:bodyPr>
          <a:lstStyle>
            <a:lvl1pPr>
              <a:defRPr sz="30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4838700" y="214858"/>
            <a:ext cx="1485900" cy="338328"/>
          </a:xfrm>
        </p:spPr>
        <p:txBody>
          <a:bodyPr/>
          <a:lstStyle>
            <a:lvl1pPr>
              <a:defRPr>
                <a:solidFill>
                  <a:schemeClr val="tx1"/>
                </a:solidFill>
              </a:defRPr>
            </a:lvl1pPr>
          </a:lstStyle>
          <a:p>
            <a:fld id="{91495C13-5B9F-4AD1-A2E2-FB0B577AF6CA}" type="datetime1">
              <a:rPr lang="en-US" smtClean="0"/>
              <a:pPr/>
              <a:t>2/12/2026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32393" y="2563585"/>
            <a:ext cx="3363393" cy="3684815"/>
          </a:xfrm>
        </p:spPr>
        <p:txBody>
          <a:bodyPr anchor="b">
            <a:normAutofit/>
          </a:bodyPr>
          <a:lstStyle>
            <a:lvl1pPr marL="0" indent="0">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38700" y="1104900"/>
            <a:ext cx="6934200" cy="5201282"/>
          </a:xfrm>
        </p:spPr>
        <p:txBody>
          <a:bodyPr vert="horz" lIns="91440" tIns="45720" rIns="91440" bIns="45720" rtlCol="0">
            <a:normAutofit/>
          </a:bodyPr>
          <a:lstStyle>
            <a:lvl1pPr>
              <a:defRPr lang="en-US" sz="1400" dirty="0">
                <a:solidFill>
                  <a:schemeClr val="tx1"/>
                </a:solidFill>
              </a:defRPr>
            </a:lvl1pPr>
            <a:lvl2pPr>
              <a:defRPr lang="en-US" sz="1200" dirty="0">
                <a:solidFill>
                  <a:schemeClr val="tx1"/>
                </a:solidFill>
              </a:defRPr>
            </a:lvl2pPr>
            <a:lvl3pPr>
              <a:defRPr lang="en-US" sz="1200" dirty="0">
                <a:solidFill>
                  <a:schemeClr val="tx1"/>
                </a:solidFill>
              </a:defRPr>
            </a:lvl3pPr>
            <a:lvl4pPr>
              <a:defRPr lang="en-US" sz="1200" dirty="0">
                <a:solidFill>
                  <a:schemeClr val="tx1"/>
                </a:solidFill>
              </a:defRPr>
            </a:lvl4pPr>
            <a:lvl5pPr>
              <a:defRPr lang="en-US" sz="12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898671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1104901"/>
            <a:ext cx="2932434" cy="1600200"/>
          </a:xfrm>
        </p:spPr>
        <p:txBody>
          <a:bodyPr anchor="t">
            <a:normAutofit/>
          </a:bodyPr>
          <a:lstStyle>
            <a:lvl1pPr>
              <a:defRPr sz="30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429768" y="219456"/>
            <a:ext cx="2016929" cy="338328"/>
          </a:xfrm>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4838700" y="219456"/>
            <a:ext cx="1429845" cy="338328"/>
          </a:xfrm>
        </p:spPr>
        <p:txBody>
          <a:bodyPr/>
          <a:lstStyle>
            <a:lvl1pPr>
              <a:defRPr>
                <a:solidFill>
                  <a:schemeClr val="tx1"/>
                </a:solidFill>
              </a:defRPr>
            </a:lvl1pPr>
          </a:lstStyle>
          <a:p>
            <a:fld id="{4D189146-EED2-4B95-95A3-EC3C7CBF180D}" type="datetime1">
              <a:rPr lang="en-US" smtClean="0"/>
              <a:pPr/>
              <a:t>2/12/2026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287593" y="216280"/>
            <a:ext cx="560633"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866900" y="3345180"/>
            <a:ext cx="2620859" cy="3093720"/>
          </a:xfrm>
        </p:spPr>
        <p:txBody>
          <a:bodyPr anchor="b">
            <a:normAutofit/>
          </a:bodyPr>
          <a:lstStyle>
            <a:lvl1pPr marL="0" indent="0" algn="r">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Picture Placeholder 7">
            <a:extLst>
              <a:ext uri="{FF2B5EF4-FFF2-40B4-BE49-F238E27FC236}">
                <a16:creationId xmlns:a16="http://schemas.microsoft.com/office/drawing/2014/main" id="{3A723B90-4D46-48FC-60FC-714099462E4C}"/>
              </a:ext>
            </a:extLst>
          </p:cNvPr>
          <p:cNvSpPr>
            <a:spLocks noGrp="1"/>
          </p:cNvSpPr>
          <p:nvPr>
            <p:ph type="pic" idx="1" hasCustomPrompt="1"/>
          </p:nvPr>
        </p:nvSpPr>
        <p:spPr>
          <a:xfrm>
            <a:off x="4924129" y="1104900"/>
            <a:ext cx="7267870" cy="5753100"/>
          </a:xfrm>
          <a:custGeom>
            <a:avLst/>
            <a:gdLst>
              <a:gd name="connsiteX0" fmla="*/ 0 w 7353300"/>
              <a:gd name="connsiteY0" fmla="*/ 0 h 5901550"/>
              <a:gd name="connsiteX1" fmla="*/ 7353300 w 7353300"/>
              <a:gd name="connsiteY1" fmla="*/ 0 h 5901550"/>
              <a:gd name="connsiteX2" fmla="*/ 7353300 w 7353300"/>
              <a:gd name="connsiteY2" fmla="*/ 5901550 h 5901550"/>
              <a:gd name="connsiteX3" fmla="*/ 0 w 7353300"/>
              <a:gd name="connsiteY3" fmla="*/ 5901550 h 5901550"/>
            </a:gdLst>
            <a:ahLst/>
            <a:cxnLst>
              <a:cxn ang="0">
                <a:pos x="connsiteX0" y="connsiteY0"/>
              </a:cxn>
              <a:cxn ang="0">
                <a:pos x="connsiteX1" y="connsiteY1"/>
              </a:cxn>
              <a:cxn ang="0">
                <a:pos x="connsiteX2" y="connsiteY2"/>
              </a:cxn>
              <a:cxn ang="0">
                <a:pos x="connsiteX3" y="connsiteY3"/>
              </a:cxn>
            </a:cxnLst>
            <a:rect l="l" t="t" r="r" b="b"/>
            <a:pathLst>
              <a:path w="7353300" h="5901550">
                <a:moveTo>
                  <a:pt x="0" y="0"/>
                </a:moveTo>
                <a:lnTo>
                  <a:pt x="7353300" y="0"/>
                </a:lnTo>
                <a:lnTo>
                  <a:pt x="7353300" y="5901550"/>
                </a:lnTo>
                <a:lnTo>
                  <a:pt x="0" y="5901550"/>
                </a:lnTo>
                <a:close/>
              </a:path>
            </a:pathLst>
          </a:custGeom>
          <a:blipFill dpi="0" rotWithShape="1">
            <a:blip r:embed="rId2">
              <a:alphaModFix amt="60000"/>
            </a:blip>
            <a:srcRect/>
            <a:stretch>
              <a:fillRect/>
            </a:stretch>
          </a:blipFill>
        </p:spPr>
        <p:txBody>
          <a:bodyPr wrap="square">
            <a:noAutofit/>
          </a:bodyPr>
          <a:lstStyle>
            <a:lvl1pPr marL="0" indent="0">
              <a:buNone/>
              <a:defRPr sz="18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32475306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DABFCF2-BE01-43CB-85B3-49CC0FE55050}"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09825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19A0F5-9D15-4E68-95BA-31AD4F5D84D0}" type="datetime1">
              <a:rPr lang="en-US" smtClean="0"/>
              <a:pPr/>
              <a:t>2/12/2026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82030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288AF9F-2338-4040-A485-373B8EC8151E}" type="datetime1">
              <a:rPr lang="en-US" smtClean="0"/>
              <a:pPr/>
              <a:t>2/12/2026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989359972"/>
      </p:ext>
    </p:extLst>
  </p:cSld>
  <p:clrMap bg1="dk1" tx1="lt1" bg2="dk2" tx2="lt2" accent1="accent1" accent2="accent2" accent3="accent3" accent4="accent4" accent5="accent5" accent6="accent6" hlink="hlink" folHlink="folHlink"/>
  <p:sldLayoutIdLst>
    <p:sldLayoutId id="2147483656" r:id="rId1"/>
    <p:sldLayoutId id="2147483652" r:id="rId2"/>
    <p:sldLayoutId id="2147483733" r:id="rId3"/>
    <p:sldLayoutId id="2147483657" r:id="rId4"/>
    <p:sldLayoutId id="2147483744" r:id="rId5"/>
    <p:sldLayoutId id="2147483658" r:id="rId6"/>
    <p:sldLayoutId id="2147483732" r:id="rId7"/>
    <p:sldLayoutId id="2147483741" r:id="rId8"/>
    <p:sldLayoutId id="2147483760" r:id="rId9"/>
    <p:sldLayoutId id="2147483745" r:id="rId10"/>
    <p:sldLayoutId id="2147483654" r:id="rId11"/>
    <p:sldLayoutId id="2147483759" r:id="rId12"/>
    <p:sldLayoutId id="2147483707" r:id="rId13"/>
    <p:sldLayoutId id="2147483659" r:id="rId14"/>
    <p:sldLayoutId id="2147483764" r:id="rId15"/>
    <p:sldLayoutId id="2147483660" r:id="rId16"/>
    <p:sldLayoutId id="2147483765" r:id="rId17"/>
    <p:sldLayoutId id="2147483661" r:id="rId18"/>
    <p:sldLayoutId id="2147483662" r:id="rId19"/>
    <p:sldLayoutId id="2147483742" r:id="rId20"/>
    <p:sldLayoutId id="2147483746" r:id="rId21"/>
    <p:sldLayoutId id="2147483664" r:id="rId22"/>
    <p:sldLayoutId id="2147483663" r:id="rId23"/>
    <p:sldLayoutId id="2147483743" r:id="rId24"/>
    <p:sldLayoutId id="2147483666" r:id="rId25"/>
    <p:sldLayoutId id="2147483769" r:id="rId26"/>
    <p:sldLayoutId id="2147483676" r:id="rId27"/>
    <p:sldLayoutId id="2147483758" r:id="rId28"/>
    <p:sldLayoutId id="2147483680" r:id="rId29"/>
    <p:sldLayoutId id="2147483734" r:id="rId30"/>
    <p:sldLayoutId id="2147483671" r:id="rId31"/>
    <p:sldLayoutId id="2147483751" r:id="rId32"/>
    <p:sldLayoutId id="2147483675" r:id="rId33"/>
    <p:sldLayoutId id="2147483703" r:id="rId34"/>
    <p:sldLayoutId id="2147483752" r:id="rId35"/>
    <p:sldLayoutId id="2147483737" r:id="rId36"/>
    <p:sldLayoutId id="2147483753" r:id="rId37"/>
    <p:sldLayoutId id="2147483674" r:id="rId38"/>
    <p:sldLayoutId id="2147483702" r:id="rId39"/>
    <p:sldLayoutId id="2147483670" r:id="rId40"/>
    <p:sldLayoutId id="2147483735" r:id="rId41"/>
    <p:sldLayoutId id="2147483669" r:id="rId42"/>
    <p:sldLayoutId id="2147483682" r:id="rId43"/>
    <p:sldLayoutId id="2147483719" r:id="rId44"/>
    <p:sldLayoutId id="2147483686" r:id="rId45"/>
    <p:sldLayoutId id="2147483720" r:id="rId46"/>
    <p:sldLayoutId id="2147483768" r:id="rId47"/>
    <p:sldLayoutId id="2147483710" r:id="rId48"/>
    <p:sldLayoutId id="2147483729" r:id="rId49"/>
    <p:sldLayoutId id="2147483730" r:id="rId50"/>
    <p:sldLayoutId id="2147483713" r:id="rId51"/>
    <p:sldLayoutId id="2147483693" r:id="rId52"/>
    <p:sldLayoutId id="2147483690" r:id="rId53"/>
    <p:sldLayoutId id="2147483726" r:id="rId54"/>
    <p:sldLayoutId id="2147483691" r:id="rId55"/>
    <p:sldLayoutId id="2147483694" r:id="rId56"/>
    <p:sldLayoutId id="2147483695" r:id="rId57"/>
    <p:sldLayoutId id="2147483696" r:id="rId58"/>
    <p:sldLayoutId id="2147483697" r:id="rId59"/>
    <p:sldLayoutId id="2147483698" r:id="rId60"/>
    <p:sldLayoutId id="2147483699" r:id="rId61"/>
    <p:sldLayoutId id="2147483700" r:id="rId62"/>
    <p:sldLayoutId id="2147483701" r:id="rId63"/>
  </p:sldLayoutIdLst>
  <p:hf hdr="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userDrawn="1">
          <p15:clr>
            <a:srgbClr val="F26B43"/>
          </p15:clr>
        </p15:guide>
        <p15:guide id="4" orient="horz" pos="264" userDrawn="1">
          <p15:clr>
            <a:srgbClr val="F26B43"/>
          </p15:clr>
        </p15:guide>
        <p15:guide id="5" pos="7416" userDrawn="1">
          <p15:clr>
            <a:srgbClr val="F26B43"/>
          </p15:clr>
        </p15:guide>
        <p15:guide id="12" pos="4632" userDrawn="1">
          <p15:clr>
            <a:srgbClr val="F26B43"/>
          </p15:clr>
        </p15:guide>
        <p15:guide id="13" pos="5544" userDrawn="1">
          <p15:clr>
            <a:srgbClr val="F26B43"/>
          </p15:clr>
        </p15:guide>
        <p15:guide id="26" pos="2784" userDrawn="1">
          <p15:clr>
            <a:srgbClr val="F26B43"/>
          </p15:clr>
        </p15:guide>
        <p15:guide id="27" pos="3048" userDrawn="1">
          <p15:clr>
            <a:srgbClr val="F26B43"/>
          </p15:clr>
        </p15:guide>
        <p15:guide id="29" pos="3960" userDrawn="1">
          <p15:clr>
            <a:srgbClr val="F26B43"/>
          </p15:clr>
        </p15:guide>
        <p15:guide id="30" pos="1176" userDrawn="1">
          <p15:clr>
            <a:srgbClr val="F26B43"/>
          </p15:clr>
        </p15:guide>
        <p15:guide id="31" pos="912" userDrawn="1">
          <p15:clr>
            <a:srgbClr val="F26B43"/>
          </p15:clr>
        </p15:guide>
        <p15:guide id="32" pos="3696" userDrawn="1">
          <p15:clr>
            <a:srgbClr val="F26B43"/>
          </p15:clr>
        </p15:guide>
        <p15:guide id="33" pos="1848" userDrawn="1">
          <p15:clr>
            <a:srgbClr val="F26B43"/>
          </p15:clr>
        </p15:guide>
        <p15:guide id="34" pos="2112" userDrawn="1">
          <p15:clr>
            <a:srgbClr val="F26B43"/>
          </p15:clr>
        </p15:guide>
        <p15:guide id="36" pos="6528" userDrawn="1">
          <p15:clr>
            <a:srgbClr val="F26B43"/>
          </p15:clr>
        </p15:guide>
        <p15:guide id="37" pos="6744" userDrawn="1">
          <p15:clr>
            <a:srgbClr val="F26B43"/>
          </p15:clr>
        </p15:guide>
        <p15:guide id="42" orient="horz" pos="39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42.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4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D320-F7C5-7C7A-1493-12624B72544C}"/>
              </a:ext>
            </a:extLst>
          </p:cNvPr>
          <p:cNvSpPr>
            <a:spLocks noGrp="1"/>
          </p:cNvSpPr>
          <p:nvPr>
            <p:ph type="ctrTitle"/>
          </p:nvPr>
        </p:nvSpPr>
        <p:spPr>
          <a:xfrm>
            <a:off x="423491" y="2122471"/>
            <a:ext cx="7348909" cy="1672640"/>
          </a:xfrm>
        </p:spPr>
        <p:txBody>
          <a:bodyPr anchor="t">
            <a:normAutofit/>
          </a:bodyPr>
          <a:lstStyle/>
          <a:p>
            <a:r>
              <a:rPr lang="en-US"/>
              <a:t>Change Management at Sony</a:t>
            </a:r>
          </a:p>
        </p:txBody>
      </p:sp>
      <p:sp>
        <p:nvSpPr>
          <p:cNvPr id="3" name="Subtitle 2">
            <a:extLst>
              <a:ext uri="{FF2B5EF4-FFF2-40B4-BE49-F238E27FC236}">
                <a16:creationId xmlns:a16="http://schemas.microsoft.com/office/drawing/2014/main" id="{BFA0A24C-35E6-4ADF-8CD7-AE5908DDFE6A}"/>
              </a:ext>
            </a:extLst>
          </p:cNvPr>
          <p:cNvSpPr>
            <a:spLocks noGrp="1"/>
          </p:cNvSpPr>
          <p:nvPr>
            <p:ph type="subTitle" idx="1"/>
          </p:nvPr>
        </p:nvSpPr>
        <p:spPr>
          <a:xfrm>
            <a:off x="8816399" y="2122470"/>
            <a:ext cx="2052235" cy="1672640"/>
          </a:xfrm>
        </p:spPr>
        <p:txBody>
          <a:bodyPr anchor="t">
            <a:normAutofit/>
          </a:bodyPr>
          <a:lstStyle/>
          <a:p>
            <a:r>
              <a:rPr lang="en-US"/>
              <a:t>Strategies for effective organizational transformation and growth</a:t>
            </a:r>
          </a:p>
        </p:txBody>
      </p:sp>
      <p:sp>
        <p:nvSpPr>
          <p:cNvPr id="4" name="Footer Placeholder 3">
            <a:extLst>
              <a:ext uri="{FF2B5EF4-FFF2-40B4-BE49-F238E27FC236}">
                <a16:creationId xmlns:a16="http://schemas.microsoft.com/office/drawing/2014/main" id="{A24DF579-9FA3-E790-CDA6-AC9D36CFA196}"/>
              </a:ext>
            </a:extLst>
          </p:cNvPr>
          <p:cNvSpPr>
            <a:spLocks noGrp="1"/>
          </p:cNvSpPr>
          <p:nvPr>
            <p:ph type="ftr" sz="quarter" idx="11"/>
          </p:nvPr>
        </p:nvSpPr>
        <p:spPr>
          <a:xfrm>
            <a:off x="422284" y="233990"/>
            <a:ext cx="257868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740037D-B866-D50D-50EF-A6B72041FC73}"/>
              </a:ext>
            </a:extLst>
          </p:cNvPr>
          <p:cNvSpPr>
            <a:spLocks noGrp="1"/>
          </p:cNvSpPr>
          <p:nvPr>
            <p:ph type="dt" sz="half" idx="10"/>
          </p:nvPr>
        </p:nvSpPr>
        <p:spPr>
          <a:xfrm>
            <a:off x="8801100" y="216573"/>
            <a:ext cx="1562100"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50C25B88-2F23-0D2C-A046-29EF2E76D2D2}"/>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a:t>
            </a:fld>
            <a:endParaRPr lang="en-US"/>
          </a:p>
        </p:txBody>
      </p:sp>
    </p:spTree>
    <p:extLst>
      <p:ext uri="{BB962C8B-B14F-4D97-AF65-F5344CB8AC3E}">
        <p14:creationId xmlns:p14="http://schemas.microsoft.com/office/powerpoint/2010/main" val="314015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C81E-4F3B-3D9E-6BC8-1C5B044B43DC}"/>
              </a:ext>
            </a:extLst>
          </p:cNvPr>
          <p:cNvSpPr>
            <a:spLocks noGrp="1"/>
          </p:cNvSpPr>
          <p:nvPr>
            <p:ph type="title"/>
          </p:nvPr>
        </p:nvSpPr>
        <p:spPr>
          <a:xfrm>
            <a:off x="409980" y="4311805"/>
            <a:ext cx="8585337" cy="2368300"/>
          </a:xfrm>
        </p:spPr>
        <p:txBody>
          <a:bodyPr anchor="b">
            <a:normAutofit/>
          </a:bodyPr>
          <a:lstStyle/>
          <a:p>
            <a:r>
              <a:rPr lang="en-US" sz="6400"/>
              <a:t>Sony’s Transformation Journey</a:t>
            </a:r>
          </a:p>
        </p:txBody>
      </p:sp>
      <p:sp>
        <p:nvSpPr>
          <p:cNvPr id="4" name="Footer Placeholder 3">
            <a:extLst>
              <a:ext uri="{FF2B5EF4-FFF2-40B4-BE49-F238E27FC236}">
                <a16:creationId xmlns:a16="http://schemas.microsoft.com/office/drawing/2014/main" id="{B48A1862-D199-6EDC-F87F-85507D4686C5}"/>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5C94AB18-044D-1E9B-CB5C-C1673D94C1B0}"/>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1D610981-83B5-A991-34A7-B1362A14DB5C}"/>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2</a:t>
            </a:fld>
            <a:endParaRPr lang="en-US"/>
          </a:p>
        </p:txBody>
      </p:sp>
    </p:spTree>
    <p:extLst>
      <p:ext uri="{BB962C8B-B14F-4D97-AF65-F5344CB8AC3E}">
        <p14:creationId xmlns:p14="http://schemas.microsoft.com/office/powerpoint/2010/main" val="1763051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2DFAF-C4B9-54B0-4F36-7635D932991A}"/>
              </a:ext>
            </a:extLst>
          </p:cNvPr>
          <p:cNvSpPr>
            <a:spLocks noGrp="1"/>
          </p:cNvSpPr>
          <p:nvPr>
            <p:ph type="title"/>
          </p:nvPr>
        </p:nvSpPr>
        <p:spPr>
          <a:xfrm>
            <a:off x="419100" y="4607626"/>
            <a:ext cx="4419600" cy="1640774"/>
          </a:xfrm>
        </p:spPr>
        <p:txBody>
          <a:bodyPr anchor="t">
            <a:normAutofit/>
          </a:bodyPr>
          <a:lstStyle/>
          <a:p>
            <a:r>
              <a:rPr lang="en-US"/>
              <a:t>Overview of Sony's Transformation and Change Management</a:t>
            </a:r>
          </a:p>
        </p:txBody>
      </p:sp>
      <p:pic>
        <p:nvPicPr>
          <p:cNvPr id="8" name="Content Placeholder 7" descr="Collection of generic people-shaped wooden shapes to represent conformity and crowds">
            <a:extLst>
              <a:ext uri="{FF2B5EF4-FFF2-40B4-BE49-F238E27FC236}">
                <a16:creationId xmlns:a16="http://schemas.microsoft.com/office/drawing/2014/main" id="{2D2CE45E-5CC4-41F7-B2AA-835A59AEA418}"/>
              </a:ext>
            </a:extLst>
          </p:cNvPr>
          <p:cNvPicPr>
            <a:picLocks noGrp="1" noChangeAspect="1"/>
          </p:cNvPicPr>
          <p:nvPr>
            <p:ph type="pic" sz="quarter" idx="15"/>
          </p:nvPr>
        </p:nvPicPr>
        <p:blipFill>
          <a:blip r:embed="rId3"/>
          <a:srcRect r="4735" b="-2"/>
          <a:stretch>
            <a:fillRect/>
          </a:stretch>
        </p:blipFill>
        <p:spPr>
          <a:xfrm>
            <a:off x="1914" y="10"/>
            <a:ext cx="4836786" cy="4214181"/>
          </a:xfrm>
        </p:spPr>
      </p:pic>
      <p:sp>
        <p:nvSpPr>
          <p:cNvPr id="3" name="Footer Placeholder 2">
            <a:extLst>
              <a:ext uri="{FF2B5EF4-FFF2-40B4-BE49-F238E27FC236}">
                <a16:creationId xmlns:a16="http://schemas.microsoft.com/office/drawing/2014/main" id="{FFC4FEC1-F962-227D-906C-6532C330A565}"/>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2C997A2B-2B64-6235-11EA-B27F9390A43C}"/>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5B778E8D-BAF8-24D2-81C2-6EF17A6E66D3}"/>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3</a:t>
            </a:fld>
            <a:endParaRPr lang="en-US"/>
          </a:p>
        </p:txBody>
      </p:sp>
      <p:sp>
        <p:nvSpPr>
          <p:cNvPr id="7" name="Content Placeholder 6">
            <a:extLst>
              <a:ext uri="{FF2B5EF4-FFF2-40B4-BE49-F238E27FC236}">
                <a16:creationId xmlns:a16="http://schemas.microsoft.com/office/drawing/2014/main" id="{ED082812-CA09-0FB7-72E5-2E4FBBBABA9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Transformation Drivers</a:t>
            </a:r>
          </a:p>
          <a:p>
            <a:pPr marL="0" lvl="1" indent="0">
              <a:buFont typeface="Arial" panose="020B0604020202020204" pitchFamily="34" charset="0"/>
              <a:buNone/>
            </a:pPr>
            <a:r>
              <a:t>Sony’s transformation was driven by innovation cycles, market competition, and digital disruption challenges.</a:t>
            </a:r>
            <a:endParaRPr lang="en-US"/>
          </a:p>
          <a:p>
            <a:pPr marL="0" indent="0">
              <a:spcBef>
                <a:spcPts val="2500"/>
              </a:spcBef>
              <a:buFont typeface="Arial" panose="020B0604020202020204" pitchFamily="34" charset="0"/>
              <a:buNone/>
            </a:pPr>
            <a:r>
              <a:rPr lang="en-US" b="1"/>
              <a:t>Leadership and Strategic Focus</a:t>
            </a:r>
          </a:p>
          <a:p>
            <a:pPr marL="0" lvl="1" indent="0">
              <a:buFont typeface="Arial" panose="020B0604020202020204" pitchFamily="34" charset="0"/>
              <a:buNone/>
            </a:pPr>
            <a:r>
              <a:t>Different CEOs prioritized innovation, breaking down silos, and aligning diverse business segments for growth.</a:t>
            </a:r>
            <a:endParaRPr lang="en-US"/>
          </a:p>
          <a:p>
            <a:pPr marL="0" indent="0">
              <a:spcBef>
                <a:spcPts val="2500"/>
              </a:spcBef>
              <a:buFont typeface="Arial" panose="020B0604020202020204" pitchFamily="34" charset="0"/>
              <a:buNone/>
            </a:pPr>
            <a:r>
              <a:rPr lang="en-US" b="1"/>
              <a:t>Organizational Restructuring</a:t>
            </a:r>
          </a:p>
          <a:p>
            <a:pPr marL="0" lvl="1" indent="0">
              <a:buFont typeface="Arial" panose="020B0604020202020204" pitchFamily="34" charset="0"/>
              <a:buNone/>
            </a:pPr>
            <a:r>
              <a:t>Sony reduced bureaucratic layers and reorganized business units to focus on profitable sectors.</a:t>
            </a:r>
            <a:endParaRPr lang="en-US"/>
          </a:p>
          <a:p>
            <a:pPr marL="0" indent="0">
              <a:spcBef>
                <a:spcPts val="2500"/>
              </a:spcBef>
              <a:buFont typeface="Arial" panose="020B0604020202020204" pitchFamily="34" charset="0"/>
              <a:buNone/>
            </a:pPr>
            <a:r>
              <a:rPr lang="en-US" b="1"/>
              <a:t>Balancing Autonomy and Alignment</a:t>
            </a:r>
          </a:p>
          <a:p>
            <a:pPr marL="0" lvl="1" indent="0">
              <a:buFont typeface="Arial" panose="020B0604020202020204" pitchFamily="34" charset="0"/>
              <a:buNone/>
            </a:pPr>
            <a:r>
              <a:t>Sony balanced innovation flexibility with organizational coherence for digital-era competitiveness.</a:t>
            </a:r>
            <a:endParaRPr lang="en-US"/>
          </a:p>
        </p:txBody>
      </p:sp>
    </p:spTree>
    <p:extLst>
      <p:ext uri="{BB962C8B-B14F-4D97-AF65-F5344CB8AC3E}">
        <p14:creationId xmlns:p14="http://schemas.microsoft.com/office/powerpoint/2010/main" val="7347771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204D-D782-1FF6-444A-2C77FDC6ED15}"/>
              </a:ext>
            </a:extLst>
          </p:cNvPr>
          <p:cNvSpPr>
            <a:spLocks noGrp="1"/>
          </p:cNvSpPr>
          <p:nvPr>
            <p:ph type="title"/>
          </p:nvPr>
        </p:nvSpPr>
        <p:spPr>
          <a:xfrm>
            <a:off x="419100" y="4607626"/>
            <a:ext cx="4419600" cy="1640774"/>
          </a:xfrm>
        </p:spPr>
        <p:txBody>
          <a:bodyPr anchor="t">
            <a:normAutofit/>
          </a:bodyPr>
          <a:lstStyle/>
          <a:p>
            <a:r>
              <a:rPr lang="en-US"/>
              <a:t>Sony’s Need for Change and Early Crisis Indicators</a:t>
            </a:r>
          </a:p>
        </p:txBody>
      </p:sp>
      <p:pic>
        <p:nvPicPr>
          <p:cNvPr id="8" name="Content Placeholder 7" descr="Shot of a businessman holding on to a bunch of cryptocurrency balloons on top of a graph against a white background">
            <a:extLst>
              <a:ext uri="{FF2B5EF4-FFF2-40B4-BE49-F238E27FC236}">
                <a16:creationId xmlns:a16="http://schemas.microsoft.com/office/drawing/2014/main" id="{F6FD5997-BB2F-478A-B9C0-FF19707BB520}"/>
              </a:ext>
            </a:extLst>
          </p:cNvPr>
          <p:cNvPicPr>
            <a:picLocks noGrp="1" noChangeAspect="1"/>
          </p:cNvPicPr>
          <p:nvPr>
            <p:ph type="pic" sz="quarter" idx="15"/>
          </p:nvPr>
        </p:nvPicPr>
        <p:blipFill>
          <a:blip r:embed="rId3"/>
          <a:srcRect l="1581" r="-2" b="-2"/>
          <a:stretch>
            <a:fillRect/>
          </a:stretch>
        </p:blipFill>
        <p:spPr>
          <a:xfrm>
            <a:off x="1914" y="10"/>
            <a:ext cx="4836786" cy="4214181"/>
          </a:xfrm>
        </p:spPr>
      </p:pic>
      <p:sp>
        <p:nvSpPr>
          <p:cNvPr id="3" name="Footer Placeholder 2">
            <a:extLst>
              <a:ext uri="{FF2B5EF4-FFF2-40B4-BE49-F238E27FC236}">
                <a16:creationId xmlns:a16="http://schemas.microsoft.com/office/drawing/2014/main" id="{60F82C39-F778-8D3F-C4C4-89464B39C771}"/>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0C98FC53-8A79-9C23-76E7-FC9F9BF292E5}"/>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21E5A899-2FF0-8F53-8270-165650EB82DC}"/>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4</a:t>
            </a:fld>
            <a:endParaRPr lang="en-US"/>
          </a:p>
        </p:txBody>
      </p:sp>
      <p:sp>
        <p:nvSpPr>
          <p:cNvPr id="7" name="Content Placeholder 6">
            <a:extLst>
              <a:ext uri="{FF2B5EF4-FFF2-40B4-BE49-F238E27FC236}">
                <a16:creationId xmlns:a16="http://schemas.microsoft.com/office/drawing/2014/main" id="{3ADF7081-F117-24EE-C2FE-1F3568BFF4B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Competitive Market Pressure</a:t>
            </a:r>
          </a:p>
          <a:p>
            <a:pPr marL="0" lvl="1" indent="0">
              <a:buFont typeface="Arial" panose="020B0604020202020204" pitchFamily="34" charset="0"/>
              <a:buNone/>
            </a:pPr>
            <a:r>
              <a:t>Sony faced intensified competition from leading brands, challenging its market share and innovation leadership.</a:t>
            </a:r>
            <a:endParaRPr lang="en-US"/>
          </a:p>
          <a:p>
            <a:pPr marL="0" indent="0">
              <a:spcBef>
                <a:spcPts val="2500"/>
              </a:spcBef>
              <a:buFont typeface="Arial" panose="020B0604020202020204" pitchFamily="34" charset="0"/>
              <a:buNone/>
            </a:pPr>
            <a:r>
              <a:rPr lang="en-US" b="1"/>
              <a:t>Internal Fragmentation</a:t>
            </a:r>
          </a:p>
          <a:p>
            <a:pPr marL="0" lvl="1" indent="0">
              <a:buFont typeface="Arial" panose="020B0604020202020204" pitchFamily="34" charset="0"/>
              <a:buNone/>
            </a:pPr>
            <a:r>
              <a:t>Independent business units caused duplicated efforts and hindered collaboration, slowing decision-making processes.</a:t>
            </a:r>
            <a:endParaRPr lang="en-US"/>
          </a:p>
          <a:p>
            <a:pPr marL="0" indent="0">
              <a:spcBef>
                <a:spcPts val="2500"/>
              </a:spcBef>
              <a:buFont typeface="Arial" panose="020B0604020202020204" pitchFamily="34" charset="0"/>
              <a:buNone/>
            </a:pPr>
            <a:r>
              <a:rPr lang="en-US" b="1"/>
              <a:t>Innovation Stagnation</a:t>
            </a:r>
          </a:p>
          <a:p>
            <a:pPr marL="0" lvl="1" indent="0">
              <a:buFont typeface="Arial" panose="020B0604020202020204" pitchFamily="34" charset="0"/>
              <a:buNone/>
            </a:pPr>
            <a:r>
              <a:t>Sony’s historic innovation momentum declined, struggling to keep pace with new digital product trends.</a:t>
            </a:r>
            <a:endParaRPr lang="en-US"/>
          </a:p>
          <a:p>
            <a:pPr marL="0" indent="0">
              <a:spcBef>
                <a:spcPts val="2500"/>
              </a:spcBef>
              <a:buFont typeface="Arial" panose="020B0604020202020204" pitchFamily="34" charset="0"/>
              <a:buNone/>
            </a:pPr>
            <a:r>
              <a:rPr lang="en-US" b="1"/>
              <a:t>Financial and Structural Challenges</a:t>
            </a:r>
          </a:p>
          <a:p>
            <a:pPr marL="0" lvl="1" indent="0">
              <a:buFont typeface="Arial" panose="020B0604020202020204" pitchFamily="34" charset="0"/>
              <a:buNone/>
            </a:pPr>
            <a:r>
              <a:t>Profitability slipped amid rising costs and slow innovation, necessitating major structural and cultural changes.</a:t>
            </a:r>
            <a:endParaRPr lang="en-US"/>
          </a:p>
        </p:txBody>
      </p:sp>
    </p:spTree>
    <p:extLst>
      <p:ext uri="{BB962C8B-B14F-4D97-AF65-F5344CB8AC3E}">
        <p14:creationId xmlns:p14="http://schemas.microsoft.com/office/powerpoint/2010/main" val="35892172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2230-DB0D-E0F5-7F4B-C91A8BB19C49}"/>
              </a:ext>
            </a:extLst>
          </p:cNvPr>
          <p:cNvSpPr>
            <a:spLocks noGrp="1"/>
          </p:cNvSpPr>
          <p:nvPr>
            <p:ph type="title"/>
          </p:nvPr>
        </p:nvSpPr>
        <p:spPr>
          <a:xfrm>
            <a:off x="419100" y="4607626"/>
            <a:ext cx="4419600" cy="1640774"/>
          </a:xfrm>
        </p:spPr>
        <p:txBody>
          <a:bodyPr anchor="t">
            <a:normAutofit/>
          </a:bodyPr>
          <a:lstStyle/>
          <a:p>
            <a:r>
              <a:rPr lang="en-US" sz="2800"/>
              <a:t>Electronics Division Overhaul and Management Layer Reduction</a:t>
            </a:r>
          </a:p>
        </p:txBody>
      </p:sp>
      <p:pic>
        <p:nvPicPr>
          <p:cNvPr id="8" name="Content Placeholder 7" descr="Biomedical engineering robot in a lab">
            <a:extLst>
              <a:ext uri="{FF2B5EF4-FFF2-40B4-BE49-F238E27FC236}">
                <a16:creationId xmlns:a16="http://schemas.microsoft.com/office/drawing/2014/main" id="{983A4173-7B3F-4923-B3F0-3BEBED8FBA1D}"/>
              </a:ext>
            </a:extLst>
          </p:cNvPr>
          <p:cNvPicPr>
            <a:picLocks noGrp="1" noChangeAspect="1"/>
          </p:cNvPicPr>
          <p:nvPr>
            <p:ph type="pic" sz="quarter" idx="15"/>
          </p:nvPr>
        </p:nvPicPr>
        <p:blipFill>
          <a:blip r:embed="rId3"/>
          <a:srcRect l="1604" r="21783" b="-3"/>
          <a:stretch>
            <a:fillRect/>
          </a:stretch>
        </p:blipFill>
        <p:spPr>
          <a:xfrm>
            <a:off x="1914" y="10"/>
            <a:ext cx="4836786" cy="4214181"/>
          </a:xfrm>
        </p:spPr>
      </p:pic>
      <p:sp>
        <p:nvSpPr>
          <p:cNvPr id="3" name="Footer Placeholder 2">
            <a:extLst>
              <a:ext uri="{FF2B5EF4-FFF2-40B4-BE49-F238E27FC236}">
                <a16:creationId xmlns:a16="http://schemas.microsoft.com/office/drawing/2014/main" id="{D6942471-BF59-E4FE-EEB5-CFFC60D7157F}"/>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79165BD2-3BE4-DD4E-B392-0071C411609D}"/>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BE6AFD89-0C49-E2FC-1FF1-2EFD25B65138}"/>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5</a:t>
            </a:fld>
            <a:endParaRPr lang="en-US"/>
          </a:p>
        </p:txBody>
      </p:sp>
      <p:sp>
        <p:nvSpPr>
          <p:cNvPr id="7" name="Content Placeholder 6">
            <a:extLst>
              <a:ext uri="{FF2B5EF4-FFF2-40B4-BE49-F238E27FC236}">
                <a16:creationId xmlns:a16="http://schemas.microsoft.com/office/drawing/2014/main" id="{0FB6F135-6419-1F65-4EF7-87A53830A20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Division Restructuring</a:t>
            </a:r>
          </a:p>
          <a:p>
            <a:pPr marL="0" lvl="1" indent="0">
              <a:buFont typeface="Arial" panose="020B0604020202020204" pitchFamily="34" charset="0"/>
              <a:buNone/>
            </a:pPr>
            <a:r>
              <a:t>Breaking the electronics division into units increased focus on markets and technologies, enhancing accountability and performance.</a:t>
            </a:r>
            <a:endParaRPr lang="en-US"/>
          </a:p>
          <a:p>
            <a:pPr marL="0" indent="0">
              <a:spcBef>
                <a:spcPts val="2500"/>
              </a:spcBef>
              <a:buFont typeface="Arial" panose="020B0604020202020204" pitchFamily="34" charset="0"/>
              <a:buNone/>
            </a:pPr>
            <a:r>
              <a:rPr lang="en-US" b="1"/>
              <a:t>Management Layer Reduction</a:t>
            </a:r>
          </a:p>
          <a:p>
            <a:pPr marL="0" lvl="1" indent="0">
              <a:buFont typeface="Arial" panose="020B0604020202020204" pitchFamily="34" charset="0"/>
              <a:buNone/>
            </a:pPr>
            <a:r>
              <a:t>Reducing management layers from six to four flattened hierarchy, accelerating communication and empowering mid-level managers.</a:t>
            </a:r>
            <a:endParaRPr lang="en-US"/>
          </a:p>
          <a:p>
            <a:pPr marL="0" indent="0">
              <a:spcBef>
                <a:spcPts val="2500"/>
              </a:spcBef>
              <a:buFont typeface="Arial" panose="020B0604020202020204" pitchFamily="34" charset="0"/>
              <a:buNone/>
            </a:pPr>
            <a:r>
              <a:rPr lang="en-US" b="1"/>
              <a:t>Operational Efficiency</a:t>
            </a:r>
          </a:p>
          <a:p>
            <a:pPr marL="0" lvl="1" indent="0">
              <a:buFont typeface="Arial" panose="020B0604020202020204" pitchFamily="34" charset="0"/>
              <a:buNone/>
            </a:pPr>
            <a:r>
              <a:t>Shift to leaner processes and clearer responsibilities strengthened team ownership and cross-technology collaboration.</a:t>
            </a:r>
            <a:endParaRPr lang="en-US"/>
          </a:p>
          <a:p>
            <a:pPr marL="0" indent="0">
              <a:spcBef>
                <a:spcPts val="2500"/>
              </a:spcBef>
              <a:buFont typeface="Arial" panose="020B0604020202020204" pitchFamily="34" charset="0"/>
              <a:buNone/>
            </a:pPr>
            <a:r>
              <a:rPr lang="en-US" b="1"/>
              <a:t>Challenges and Outcomes</a:t>
            </a:r>
          </a:p>
          <a:p>
            <a:pPr marL="0" lvl="1" indent="0">
              <a:buFont typeface="Arial" panose="020B0604020202020204" pitchFamily="34" charset="0"/>
              <a:buNone/>
            </a:pPr>
            <a:r>
              <a:t>Despite improved agility, some units became overly independent, requiring further alignment with corporate strategy.</a:t>
            </a:r>
            <a:endParaRPr lang="en-US"/>
          </a:p>
        </p:txBody>
      </p:sp>
    </p:spTree>
    <p:extLst>
      <p:ext uri="{BB962C8B-B14F-4D97-AF65-F5344CB8AC3E}">
        <p14:creationId xmlns:p14="http://schemas.microsoft.com/office/powerpoint/2010/main" val="780779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0355-E661-2B93-02FF-7510495FB46C}"/>
              </a:ext>
            </a:extLst>
          </p:cNvPr>
          <p:cNvSpPr>
            <a:spLocks noGrp="1"/>
          </p:cNvSpPr>
          <p:nvPr>
            <p:ph type="title"/>
          </p:nvPr>
        </p:nvSpPr>
        <p:spPr>
          <a:xfrm>
            <a:off x="409980" y="4311805"/>
            <a:ext cx="8585337" cy="2368300"/>
          </a:xfrm>
        </p:spPr>
        <p:txBody>
          <a:bodyPr anchor="b">
            <a:normAutofit/>
          </a:bodyPr>
          <a:lstStyle/>
          <a:p>
            <a:r>
              <a:rPr lang="en-US" sz="5900"/>
              <a:t>Strategic Reorganization and Leadership Shifts</a:t>
            </a:r>
          </a:p>
        </p:txBody>
      </p:sp>
      <p:sp>
        <p:nvSpPr>
          <p:cNvPr id="4" name="Footer Placeholder 3">
            <a:extLst>
              <a:ext uri="{FF2B5EF4-FFF2-40B4-BE49-F238E27FC236}">
                <a16:creationId xmlns:a16="http://schemas.microsoft.com/office/drawing/2014/main" id="{10522AD2-5D51-6EB5-EEE9-DB0268B11CA7}"/>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9A68424C-47E2-DA53-9F03-2881D0B3A335}"/>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48592C5F-5F5C-A857-E1DD-846B48BDC736}"/>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6</a:t>
            </a:fld>
            <a:endParaRPr lang="en-US"/>
          </a:p>
        </p:txBody>
      </p:sp>
    </p:spTree>
    <p:extLst>
      <p:ext uri="{BB962C8B-B14F-4D97-AF65-F5344CB8AC3E}">
        <p14:creationId xmlns:p14="http://schemas.microsoft.com/office/powerpoint/2010/main" val="16221750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2D95F-65A7-1629-4068-6D58B94458BB}"/>
              </a:ext>
            </a:extLst>
          </p:cNvPr>
          <p:cNvSpPr>
            <a:spLocks noGrp="1"/>
          </p:cNvSpPr>
          <p:nvPr>
            <p:ph type="title"/>
          </p:nvPr>
        </p:nvSpPr>
        <p:spPr>
          <a:xfrm>
            <a:off x="7777906" y="1115568"/>
            <a:ext cx="3608254" cy="1389582"/>
          </a:xfrm>
        </p:spPr>
        <p:txBody>
          <a:bodyPr anchor="t">
            <a:normAutofit/>
          </a:bodyPr>
          <a:lstStyle/>
          <a:p>
            <a:r>
              <a:rPr lang="en-US" sz="2600"/>
              <a:t>Ten‑Company Structure and Strategic Specialization</a:t>
            </a:r>
          </a:p>
        </p:txBody>
      </p:sp>
      <p:sp>
        <p:nvSpPr>
          <p:cNvPr id="3" name="Footer Placeholder 2">
            <a:extLst>
              <a:ext uri="{FF2B5EF4-FFF2-40B4-BE49-F238E27FC236}">
                <a16:creationId xmlns:a16="http://schemas.microsoft.com/office/drawing/2014/main" id="{8A1E0749-4934-4FD4-BA95-3CAF93CE681E}"/>
              </a:ext>
            </a:extLst>
          </p:cNvPr>
          <p:cNvSpPr>
            <a:spLocks noGrp="1"/>
          </p:cNvSpPr>
          <p:nvPr>
            <p:ph type="ftr" sz="quarter" idx="11"/>
          </p:nvPr>
        </p:nvSpPr>
        <p:spPr>
          <a:xfrm>
            <a:off x="429768" y="219456"/>
            <a:ext cx="2647915"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8E0174DE-F141-1F76-D0E3-4D4949D718A2}"/>
              </a:ext>
            </a:extLst>
          </p:cNvPr>
          <p:cNvSpPr>
            <a:spLocks noGrp="1"/>
          </p:cNvSpPr>
          <p:nvPr>
            <p:ph type="dt" sz="half" idx="10"/>
          </p:nvPr>
        </p:nvSpPr>
        <p:spPr>
          <a:xfrm>
            <a:off x="7777905" y="219456"/>
            <a:ext cx="1586711"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FC9D499B-EB60-C15F-5757-F61E1D1DF819}"/>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7</a:t>
            </a:fld>
            <a:endParaRPr lang="en-US"/>
          </a:p>
        </p:txBody>
      </p:sp>
      <p:pic>
        <p:nvPicPr>
          <p:cNvPr id="8" name="Content Placeholder 7" descr="Female drawing flow chart">
            <a:extLst>
              <a:ext uri="{FF2B5EF4-FFF2-40B4-BE49-F238E27FC236}">
                <a16:creationId xmlns:a16="http://schemas.microsoft.com/office/drawing/2014/main" id="{06334C20-1AAB-4ABA-BAB6-3A7743D98174}"/>
              </a:ext>
            </a:extLst>
          </p:cNvPr>
          <p:cNvPicPr>
            <a:picLocks noGrp="1" noChangeAspect="1"/>
          </p:cNvPicPr>
          <p:nvPr>
            <p:ph type="pic" sz="quarter" idx="15"/>
          </p:nvPr>
        </p:nvPicPr>
        <p:blipFill>
          <a:blip r:embed="rId3"/>
          <a:srcRect l="5496" r="9861" b="2"/>
          <a:stretch>
            <a:fillRect/>
          </a:stretch>
        </p:blipFill>
        <p:spPr>
          <a:xfrm>
            <a:off x="20" y="1181100"/>
            <a:ext cx="7336199" cy="5676900"/>
          </a:xfrm>
        </p:spPr>
      </p:pic>
      <p:sp>
        <p:nvSpPr>
          <p:cNvPr id="7" name="Content Placeholder 6">
            <a:extLst>
              <a:ext uri="{FF2B5EF4-FFF2-40B4-BE49-F238E27FC236}">
                <a16:creationId xmlns:a16="http://schemas.microsoft.com/office/drawing/2014/main" id="{E9CAF69C-EF44-E55A-9313-85F43A02A85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777904" y="2705100"/>
            <a:ext cx="3608255" cy="3733800"/>
          </a:xfrm>
        </p:spPr>
        <p:txBody>
          <a:bodyPr>
            <a:normAutofit/>
          </a:bodyPr>
          <a:lstStyle/>
          <a:p>
            <a:pPr marL="0" indent="0">
              <a:lnSpc>
                <a:spcPct val="110000"/>
              </a:lnSpc>
              <a:spcBef>
                <a:spcPts val="2500"/>
              </a:spcBef>
              <a:buFont typeface="Arial" panose="020B0604020202020204" pitchFamily="34" charset="0"/>
              <a:buNone/>
            </a:pPr>
            <a:r>
              <a:rPr lang="en-US" sz="1300" b="1"/>
              <a:t>Strategic Reorganization</a:t>
            </a:r>
          </a:p>
          <a:p>
            <a:pPr marL="0" lvl="1" indent="0">
              <a:lnSpc>
                <a:spcPct val="110000"/>
              </a:lnSpc>
              <a:buFont typeface="Arial" panose="020B0604020202020204" pitchFamily="34" charset="0"/>
              <a:buNone/>
            </a:pPr>
            <a:r>
              <a:rPr lang="en-US" sz="1300"/>
              <a:t>The Ten‑Company Structure replaced the earlier model to create more specialized and autonomous business units.</a:t>
            </a:r>
          </a:p>
          <a:p>
            <a:pPr marL="0" indent="0">
              <a:lnSpc>
                <a:spcPct val="110000"/>
              </a:lnSpc>
              <a:spcBef>
                <a:spcPts val="2500"/>
              </a:spcBef>
              <a:buFont typeface="Arial" panose="020B0604020202020204" pitchFamily="34" charset="0"/>
              <a:buNone/>
            </a:pPr>
            <a:r>
              <a:rPr lang="en-US" sz="1300" b="1"/>
              <a:t>Focus on IT and Market Agility</a:t>
            </a:r>
          </a:p>
          <a:p>
            <a:pPr marL="0" lvl="1" indent="0">
              <a:lnSpc>
                <a:spcPct val="110000"/>
              </a:lnSpc>
              <a:buFont typeface="Arial" panose="020B0604020202020204" pitchFamily="34" charset="0"/>
              <a:buNone/>
            </a:pPr>
            <a:r>
              <a:rPr lang="en-US" sz="1300"/>
              <a:t>New units focused on IT growth and rapid response to changing customer and technological trends.</a:t>
            </a:r>
          </a:p>
          <a:p>
            <a:pPr marL="0" indent="0">
              <a:lnSpc>
                <a:spcPct val="110000"/>
              </a:lnSpc>
              <a:spcBef>
                <a:spcPts val="2500"/>
              </a:spcBef>
              <a:buFont typeface="Arial" panose="020B0604020202020204" pitchFamily="34" charset="0"/>
              <a:buNone/>
            </a:pPr>
            <a:r>
              <a:rPr lang="en-US" sz="1300" b="1"/>
              <a:t>Advantages and Challenges</a:t>
            </a:r>
          </a:p>
          <a:p>
            <a:pPr marL="0" lvl="1" indent="0">
              <a:lnSpc>
                <a:spcPct val="110000"/>
              </a:lnSpc>
              <a:buFont typeface="Arial" panose="020B0604020202020204" pitchFamily="34" charset="0"/>
              <a:buNone/>
            </a:pPr>
            <a:r>
              <a:rPr lang="en-US" sz="1300"/>
              <a:t>Specialization enabled innovation and accountability but increased risk of silos and coordination issues.</a:t>
            </a:r>
          </a:p>
        </p:txBody>
      </p:sp>
    </p:spTree>
    <p:extLst>
      <p:ext uri="{BB962C8B-B14F-4D97-AF65-F5344CB8AC3E}">
        <p14:creationId xmlns:p14="http://schemas.microsoft.com/office/powerpoint/2010/main" val="29769138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D51E-39EE-309C-365E-33E23508D1A8}"/>
              </a:ext>
            </a:extLst>
          </p:cNvPr>
          <p:cNvSpPr>
            <a:spLocks noGrp="1"/>
          </p:cNvSpPr>
          <p:nvPr>
            <p:ph type="title"/>
          </p:nvPr>
        </p:nvSpPr>
        <p:spPr>
          <a:xfrm>
            <a:off x="419100" y="4607626"/>
            <a:ext cx="4419600" cy="1640774"/>
          </a:xfrm>
        </p:spPr>
        <p:txBody>
          <a:bodyPr anchor="t">
            <a:normAutofit/>
          </a:bodyPr>
          <a:lstStyle/>
          <a:p>
            <a:r>
              <a:rPr lang="en-US"/>
              <a:t>Unified‑Dispersed Management Model and Digital Ambitions</a:t>
            </a:r>
          </a:p>
        </p:txBody>
      </p:sp>
      <p:pic>
        <p:nvPicPr>
          <p:cNvPr id="8" name="Content Placeholder 7" descr="Abstract Technology Background">
            <a:extLst>
              <a:ext uri="{FF2B5EF4-FFF2-40B4-BE49-F238E27FC236}">
                <a16:creationId xmlns:a16="http://schemas.microsoft.com/office/drawing/2014/main" id="{165904F9-22E4-4C67-8DD4-1DE5D3DA7CDA}"/>
              </a:ext>
            </a:extLst>
          </p:cNvPr>
          <p:cNvPicPr>
            <a:picLocks noGrp="1" noChangeAspect="1"/>
          </p:cNvPicPr>
          <p:nvPr>
            <p:ph type="pic" sz="quarter" idx="15"/>
          </p:nvPr>
        </p:nvPicPr>
        <p:blipFill>
          <a:blip r:embed="rId3"/>
          <a:srcRect l="16033" r="19121" b="1"/>
          <a:stretch>
            <a:fillRect/>
          </a:stretch>
        </p:blipFill>
        <p:spPr>
          <a:xfrm>
            <a:off x="1914" y="10"/>
            <a:ext cx="4836786" cy="4214181"/>
          </a:xfrm>
        </p:spPr>
      </p:pic>
      <p:sp>
        <p:nvSpPr>
          <p:cNvPr id="3" name="Footer Placeholder 2">
            <a:extLst>
              <a:ext uri="{FF2B5EF4-FFF2-40B4-BE49-F238E27FC236}">
                <a16:creationId xmlns:a16="http://schemas.microsoft.com/office/drawing/2014/main" id="{FF1790C5-3D51-D289-6D41-200F0408815F}"/>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EA8BF9A8-63BC-FA87-2FBA-7B681E8DAFC4}"/>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442AF515-E5BE-26D1-017F-FDF1E29FD767}"/>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8</a:t>
            </a:fld>
            <a:endParaRPr lang="en-US"/>
          </a:p>
        </p:txBody>
      </p:sp>
      <p:sp>
        <p:nvSpPr>
          <p:cNvPr id="7" name="Content Placeholder 6">
            <a:extLst>
              <a:ext uri="{FF2B5EF4-FFF2-40B4-BE49-F238E27FC236}">
                <a16:creationId xmlns:a16="http://schemas.microsoft.com/office/drawing/2014/main" id="{8BA0F9D3-529E-A1E3-D471-3C49CE8DF46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Balancing Control and Innovation</a:t>
            </a:r>
          </a:p>
          <a:p>
            <a:pPr marL="0" lvl="1" indent="0">
              <a:buFont typeface="Arial" panose="020B0604020202020204" pitchFamily="34" charset="0"/>
              <a:buNone/>
            </a:pPr>
            <a:r>
              <a:t>The model aims to balance centralized strategic control with decentralized innovation for better responsiveness to digital opportunities.</a:t>
            </a:r>
            <a:endParaRPr lang="en-US"/>
          </a:p>
          <a:p>
            <a:pPr marL="0" indent="0">
              <a:spcBef>
                <a:spcPts val="2500"/>
              </a:spcBef>
              <a:buFont typeface="Arial" panose="020B0604020202020204" pitchFamily="34" charset="0"/>
              <a:buNone/>
            </a:pPr>
            <a:r>
              <a:rPr lang="en-US" b="1"/>
              <a:t>Cross-Functional Collaboration</a:t>
            </a:r>
          </a:p>
          <a:p>
            <a:pPr marL="0" lvl="1" indent="0">
              <a:buFont typeface="Arial" panose="020B0604020202020204" pitchFamily="34" charset="0"/>
              <a:buNone/>
            </a:pPr>
            <a:r>
              <a:t>Emphasizes knowledge sharing and collaboration across divisions to enhance cohesion and integrated product development.</a:t>
            </a:r>
            <a:endParaRPr lang="en-US"/>
          </a:p>
          <a:p>
            <a:pPr marL="0" indent="0">
              <a:spcBef>
                <a:spcPts val="2500"/>
              </a:spcBef>
              <a:buFont typeface="Arial" panose="020B0604020202020204" pitchFamily="34" charset="0"/>
              <a:buNone/>
            </a:pPr>
            <a:r>
              <a:rPr lang="en-US" b="1"/>
              <a:t>Challenges in Implementation</a:t>
            </a:r>
          </a:p>
          <a:p>
            <a:pPr marL="0" lvl="1" indent="0">
              <a:buFont typeface="Arial" panose="020B0604020202020204" pitchFamily="34" charset="0"/>
              <a:buNone/>
            </a:pPr>
            <a:r>
              <a:t>Cultural resistance and complexity of aligning diverse product categories made executing the model difficult.</a:t>
            </a:r>
            <a:endParaRPr lang="en-US"/>
          </a:p>
          <a:p>
            <a:pPr marL="0" indent="0">
              <a:spcBef>
                <a:spcPts val="2500"/>
              </a:spcBef>
              <a:buFont typeface="Arial" panose="020B0604020202020204" pitchFamily="34" charset="0"/>
              <a:buNone/>
            </a:pPr>
            <a:r>
              <a:rPr lang="en-US" b="1"/>
              <a:t>Foundation for Digital Transformation</a:t>
            </a:r>
          </a:p>
          <a:p>
            <a:pPr marL="0" lvl="1" indent="0">
              <a:buFont typeface="Arial" panose="020B0604020202020204" pitchFamily="34" charset="0"/>
              <a:buNone/>
            </a:pPr>
            <a:r>
              <a:t>The model laid groundwork for future strategic integration supporting creativity and coordination in digital age.</a:t>
            </a:r>
            <a:endParaRPr lang="en-US"/>
          </a:p>
        </p:txBody>
      </p:sp>
    </p:spTree>
    <p:extLst>
      <p:ext uri="{BB962C8B-B14F-4D97-AF65-F5344CB8AC3E}">
        <p14:creationId xmlns:p14="http://schemas.microsoft.com/office/powerpoint/2010/main" val="26636468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A0FF-74CC-30B3-124C-31E7A6B7EEB6}"/>
              </a:ext>
            </a:extLst>
          </p:cNvPr>
          <p:cNvSpPr>
            <a:spLocks noGrp="1"/>
          </p:cNvSpPr>
          <p:nvPr>
            <p:ph type="title"/>
          </p:nvPr>
        </p:nvSpPr>
        <p:spPr>
          <a:xfrm>
            <a:off x="419100" y="4607626"/>
            <a:ext cx="4419600" cy="1640774"/>
          </a:xfrm>
        </p:spPr>
        <p:txBody>
          <a:bodyPr anchor="t">
            <a:normAutofit/>
          </a:bodyPr>
          <a:lstStyle/>
          <a:p>
            <a:r>
              <a:rPr lang="en-US"/>
              <a:t>Leadership Transitions and Their Influence on Sony’s Trajectory</a:t>
            </a:r>
          </a:p>
        </p:txBody>
      </p:sp>
      <p:pic>
        <p:nvPicPr>
          <p:cNvPr id="8" name="Content Placeholder 7" descr="3d low-poly avatars connected together on an abstract World. Metaverse and virtual global networking.">
            <a:extLst>
              <a:ext uri="{FF2B5EF4-FFF2-40B4-BE49-F238E27FC236}">
                <a16:creationId xmlns:a16="http://schemas.microsoft.com/office/drawing/2014/main" id="{FC790222-18FE-442F-B04E-A6735D8D49A9}"/>
              </a:ext>
            </a:extLst>
          </p:cNvPr>
          <p:cNvPicPr>
            <a:picLocks noGrp="1" noChangeAspect="1"/>
          </p:cNvPicPr>
          <p:nvPr>
            <p:ph type="pic" sz="quarter" idx="15"/>
          </p:nvPr>
        </p:nvPicPr>
        <p:blipFill>
          <a:blip r:embed="rId3"/>
          <a:srcRect l="13022" r="48816" b="1"/>
          <a:stretch>
            <a:fillRect/>
          </a:stretch>
        </p:blipFill>
        <p:spPr>
          <a:xfrm>
            <a:off x="1914" y="10"/>
            <a:ext cx="4836786" cy="4214181"/>
          </a:xfrm>
        </p:spPr>
      </p:pic>
      <p:sp>
        <p:nvSpPr>
          <p:cNvPr id="3" name="Footer Placeholder 2">
            <a:extLst>
              <a:ext uri="{FF2B5EF4-FFF2-40B4-BE49-F238E27FC236}">
                <a16:creationId xmlns:a16="http://schemas.microsoft.com/office/drawing/2014/main" id="{AE3AC9AA-F476-8004-68A7-24627247DF02}"/>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FABEEC0B-48A1-54C8-A896-32F5AC4BDEB2}"/>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8D859189-8371-AEA1-5A0F-E5084B53AAB2}"/>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9</a:t>
            </a:fld>
            <a:endParaRPr lang="en-US"/>
          </a:p>
        </p:txBody>
      </p:sp>
      <p:sp>
        <p:nvSpPr>
          <p:cNvPr id="7" name="Content Placeholder 6">
            <a:extLst>
              <a:ext uri="{FF2B5EF4-FFF2-40B4-BE49-F238E27FC236}">
                <a16:creationId xmlns:a16="http://schemas.microsoft.com/office/drawing/2014/main" id="{E1C08C87-C5C7-3736-03DF-F370439D93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Idei’s Digital Shift</a:t>
            </a:r>
          </a:p>
          <a:p>
            <a:pPr marL="0" lvl="1" indent="0">
              <a:buFont typeface="Arial" panose="020B0604020202020204" pitchFamily="34" charset="0"/>
              <a:buNone/>
            </a:pPr>
            <a:r>
              <a:t>Nobuyuki Idei emphasized digital convergence and universal standards to modernize Sony’s consumer electronics.</a:t>
            </a:r>
            <a:endParaRPr lang="en-US"/>
          </a:p>
          <a:p>
            <a:pPr marL="0" indent="0">
              <a:spcBef>
                <a:spcPts val="2500"/>
              </a:spcBef>
              <a:buFont typeface="Arial" panose="020B0604020202020204" pitchFamily="34" charset="0"/>
              <a:buNone/>
            </a:pPr>
            <a:r>
              <a:rPr lang="en-US" b="1"/>
              <a:t>Stringer’s Global Integration</a:t>
            </a:r>
          </a:p>
          <a:p>
            <a:pPr marL="0" lvl="1" indent="0">
              <a:buFont typeface="Arial" panose="020B0604020202020204" pitchFamily="34" charset="0"/>
              <a:buNone/>
            </a:pPr>
            <a:r>
              <a:t>Howard Stringer worked to break down silos and enhance global integration amid competitive pressures.</a:t>
            </a:r>
            <a:endParaRPr lang="en-US"/>
          </a:p>
          <a:p>
            <a:pPr marL="0" indent="0">
              <a:spcBef>
                <a:spcPts val="2500"/>
              </a:spcBef>
              <a:buFont typeface="Arial" panose="020B0604020202020204" pitchFamily="34" charset="0"/>
              <a:buNone/>
            </a:pPr>
            <a:r>
              <a:rPr lang="en-US" b="1"/>
              <a:t>Hirai’s Turnaround Strategy</a:t>
            </a:r>
          </a:p>
          <a:p>
            <a:pPr marL="0" lvl="1" indent="0">
              <a:buFont typeface="Arial" panose="020B0604020202020204" pitchFamily="34" charset="0"/>
              <a:buNone/>
            </a:pPr>
            <a:r>
              <a:t>Kazuo Hirai refocused Sony on innovation and unified corporate identity with a 'One Sony' approach.</a:t>
            </a:r>
            <a:endParaRPr lang="en-US"/>
          </a:p>
          <a:p>
            <a:pPr marL="0" indent="0">
              <a:spcBef>
                <a:spcPts val="2500"/>
              </a:spcBef>
              <a:buFont typeface="Arial" panose="020B0604020202020204" pitchFamily="34" charset="0"/>
              <a:buNone/>
            </a:pPr>
            <a:r>
              <a:rPr lang="en-US" b="1"/>
              <a:t>Leadership Impact on Transformation</a:t>
            </a:r>
          </a:p>
          <a:p>
            <a:pPr marL="0" lvl="1" indent="0">
              <a:buFont typeface="Arial" panose="020B0604020202020204" pitchFamily="34" charset="0"/>
              <a:buNone/>
            </a:pPr>
            <a:r>
              <a:t>Sony’s leadership changes demonstrate the importance of vision and culture in company transformation.</a:t>
            </a:r>
            <a:endParaRPr lang="en-US"/>
          </a:p>
        </p:txBody>
      </p:sp>
    </p:spTree>
    <p:extLst>
      <p:ext uri="{BB962C8B-B14F-4D97-AF65-F5344CB8AC3E}">
        <p14:creationId xmlns:p14="http://schemas.microsoft.com/office/powerpoint/2010/main" val="36066902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602A-9247-2DA5-5EEF-A6FB8B8EB080}"/>
              </a:ext>
            </a:extLst>
          </p:cNvPr>
          <p:cNvSpPr>
            <a:spLocks noGrp="1"/>
          </p:cNvSpPr>
          <p:nvPr>
            <p:ph type="title"/>
          </p:nvPr>
        </p:nvSpPr>
        <p:spPr>
          <a:xfrm>
            <a:off x="409980" y="4311805"/>
            <a:ext cx="8585337" cy="2368300"/>
          </a:xfrm>
        </p:spPr>
        <p:txBody>
          <a:bodyPr anchor="b">
            <a:normAutofit/>
          </a:bodyPr>
          <a:lstStyle/>
          <a:p>
            <a:r>
              <a:rPr lang="en-US" sz="5300"/>
              <a:t>Transformational Frameworks and Turnaround Strategies</a:t>
            </a:r>
          </a:p>
        </p:txBody>
      </p:sp>
      <p:sp>
        <p:nvSpPr>
          <p:cNvPr id="4" name="Footer Placeholder 3">
            <a:extLst>
              <a:ext uri="{FF2B5EF4-FFF2-40B4-BE49-F238E27FC236}">
                <a16:creationId xmlns:a16="http://schemas.microsoft.com/office/drawing/2014/main" id="{077A3468-0EE3-7498-D2F8-D5F1D203B6A4}"/>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452E3626-4047-1646-E231-F8844A74A1A1}"/>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AF8CA985-0A11-CF59-A2AC-0EB56E916789}"/>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10</a:t>
            </a:fld>
            <a:endParaRPr lang="en-US"/>
          </a:p>
        </p:txBody>
      </p:sp>
    </p:spTree>
    <p:extLst>
      <p:ext uri="{BB962C8B-B14F-4D97-AF65-F5344CB8AC3E}">
        <p14:creationId xmlns:p14="http://schemas.microsoft.com/office/powerpoint/2010/main" val="14880169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89B9-0C74-D7CA-9D5A-0FCA68D1A7BA}"/>
              </a:ext>
            </a:extLst>
          </p:cNvPr>
          <p:cNvSpPr>
            <a:spLocks noGrp="1"/>
          </p:cNvSpPr>
          <p:nvPr>
            <p:ph type="title"/>
          </p:nvPr>
        </p:nvSpPr>
        <p:spPr>
          <a:xfrm>
            <a:off x="419100" y="4607626"/>
            <a:ext cx="4419600" cy="1640774"/>
          </a:xfrm>
        </p:spPr>
        <p:txBody>
          <a:bodyPr anchor="t">
            <a:normAutofit/>
          </a:bodyPr>
          <a:lstStyle/>
          <a:p>
            <a:r>
              <a:rPr lang="en-US"/>
              <a:t>Dynamic Capabilities and Long‑Term Organizational Renewal</a:t>
            </a:r>
          </a:p>
        </p:txBody>
      </p:sp>
      <p:pic>
        <p:nvPicPr>
          <p:cNvPr id="8" name="Content Placeholder 7" descr="Two people, man and woman, working together in office, business meeting, cropped photo.">
            <a:extLst>
              <a:ext uri="{FF2B5EF4-FFF2-40B4-BE49-F238E27FC236}">
                <a16:creationId xmlns:a16="http://schemas.microsoft.com/office/drawing/2014/main" id="{23F103FE-27B2-4AC6-AEE4-D08528244F78}"/>
              </a:ext>
            </a:extLst>
          </p:cNvPr>
          <p:cNvPicPr>
            <a:picLocks noGrp="1" noChangeAspect="1"/>
          </p:cNvPicPr>
          <p:nvPr>
            <p:ph type="pic" sz="quarter" idx="15"/>
          </p:nvPr>
        </p:nvPicPr>
        <p:blipFill>
          <a:blip r:embed="rId3"/>
          <a:srcRect r="23386" b="-3"/>
          <a:stretch>
            <a:fillRect/>
          </a:stretch>
        </p:blipFill>
        <p:spPr>
          <a:xfrm>
            <a:off x="1914" y="10"/>
            <a:ext cx="4836786" cy="4214181"/>
          </a:xfrm>
        </p:spPr>
      </p:pic>
      <p:sp>
        <p:nvSpPr>
          <p:cNvPr id="3" name="Footer Placeholder 2">
            <a:extLst>
              <a:ext uri="{FF2B5EF4-FFF2-40B4-BE49-F238E27FC236}">
                <a16:creationId xmlns:a16="http://schemas.microsoft.com/office/drawing/2014/main" id="{68769A6E-BD79-E838-177C-D6BEB3FBAC35}"/>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097D1297-0A38-754D-6458-3B4C536B4DF5}"/>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58C5531D-0BEA-D6C4-A1F2-EAACED0FE5C4}"/>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11</a:t>
            </a:fld>
            <a:endParaRPr lang="en-US"/>
          </a:p>
        </p:txBody>
      </p:sp>
      <p:sp>
        <p:nvSpPr>
          <p:cNvPr id="7" name="Content Placeholder 6">
            <a:extLst>
              <a:ext uri="{FF2B5EF4-FFF2-40B4-BE49-F238E27FC236}">
                <a16:creationId xmlns:a16="http://schemas.microsoft.com/office/drawing/2014/main" id="{67EECF30-49D9-4072-7E8C-7B72E7AB8DB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Sensing Emerging Opportunities</a:t>
            </a:r>
          </a:p>
          <a:p>
            <a:pPr marL="0" lvl="1" indent="0">
              <a:buFont typeface="Arial" panose="020B0604020202020204" pitchFamily="34" charset="0"/>
              <a:buNone/>
            </a:pPr>
            <a:r>
              <a:t>Identifying high-growth areas like gaming, imaging sensors, and digital entertainment early for competitive advantage.</a:t>
            </a:r>
            <a:endParaRPr lang="en-US"/>
          </a:p>
          <a:p>
            <a:pPr marL="0" indent="0">
              <a:spcBef>
                <a:spcPts val="2500"/>
              </a:spcBef>
              <a:buFont typeface="Arial" panose="020B0604020202020204" pitchFamily="34" charset="0"/>
              <a:buNone/>
            </a:pPr>
            <a:r>
              <a:rPr lang="en-US" b="1"/>
              <a:t>Seizing Through Investment</a:t>
            </a:r>
          </a:p>
          <a:p>
            <a:pPr marL="0" lvl="1" indent="0">
              <a:buFont typeface="Arial" panose="020B0604020202020204" pitchFamily="34" charset="0"/>
              <a:buNone/>
            </a:pPr>
            <a:r>
              <a:t>Allocating resources decisively in PlayStation, camera tech, and entertainment to capitalize on sensed opportunities.</a:t>
            </a:r>
            <a:endParaRPr lang="en-US"/>
          </a:p>
          <a:p>
            <a:pPr marL="0" indent="0">
              <a:spcBef>
                <a:spcPts val="2500"/>
              </a:spcBef>
              <a:buFont typeface="Arial" panose="020B0604020202020204" pitchFamily="34" charset="0"/>
              <a:buNone/>
            </a:pPr>
            <a:r>
              <a:rPr lang="en-US" b="1"/>
              <a:t>Transforming Organizational Structure</a:t>
            </a:r>
          </a:p>
          <a:p>
            <a:pPr marL="0" lvl="1" indent="0">
              <a:buFont typeface="Arial" panose="020B0604020202020204" pitchFamily="34" charset="0"/>
              <a:buNone/>
            </a:pPr>
            <a:r>
              <a:t>Ongoing restructuring and cultural reinvention to maintain competitiveness and adapt to market changes.</a:t>
            </a:r>
            <a:endParaRPr lang="en-US"/>
          </a:p>
          <a:p>
            <a:pPr marL="0" indent="0">
              <a:spcBef>
                <a:spcPts val="2500"/>
              </a:spcBef>
              <a:buFont typeface="Arial" panose="020B0604020202020204" pitchFamily="34" charset="0"/>
              <a:buNone/>
            </a:pPr>
            <a:r>
              <a:rPr lang="en-US" b="1"/>
              <a:t>Phases of Renewal</a:t>
            </a:r>
          </a:p>
          <a:p>
            <a:pPr marL="0" lvl="1" indent="0">
              <a:buFont typeface="Arial" panose="020B0604020202020204" pitchFamily="34" charset="0"/>
              <a:buNone/>
            </a:pPr>
            <a:r>
              <a:t>Entrepreneurial innovation, diversification, and post-crisis reforms illustrating continuous capability reinvention.</a:t>
            </a:r>
            <a:endParaRPr lang="en-US"/>
          </a:p>
        </p:txBody>
      </p:sp>
    </p:spTree>
    <p:extLst>
      <p:ext uri="{BB962C8B-B14F-4D97-AF65-F5344CB8AC3E}">
        <p14:creationId xmlns:p14="http://schemas.microsoft.com/office/powerpoint/2010/main" val="23734041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68E33-12A0-1FAB-9D95-85634F20EB2A}"/>
              </a:ext>
            </a:extLst>
          </p:cNvPr>
          <p:cNvSpPr>
            <a:spLocks noGrp="1"/>
          </p:cNvSpPr>
          <p:nvPr>
            <p:ph type="title"/>
          </p:nvPr>
        </p:nvSpPr>
        <p:spPr>
          <a:xfrm>
            <a:off x="419100" y="4607626"/>
            <a:ext cx="4419600" cy="1640774"/>
          </a:xfrm>
        </p:spPr>
        <p:txBody>
          <a:bodyPr anchor="t">
            <a:normAutofit/>
          </a:bodyPr>
          <a:lstStyle/>
          <a:p>
            <a:r>
              <a:rPr lang="en-US"/>
              <a:t>Sony Shock Era and Structural Reinvention</a:t>
            </a:r>
          </a:p>
        </p:txBody>
      </p:sp>
      <p:pic>
        <p:nvPicPr>
          <p:cNvPr id="8" name="Content Placeholder 7" descr="Thinking progress, searching for idea. Businessman in a black suite with gears (progress symbol) instead of head. From small to medium and big. Arrow pointing from one to another.">
            <a:extLst>
              <a:ext uri="{FF2B5EF4-FFF2-40B4-BE49-F238E27FC236}">
                <a16:creationId xmlns:a16="http://schemas.microsoft.com/office/drawing/2014/main" id="{565F505A-1B1B-4B22-AB89-ADC24034BE4C}"/>
              </a:ext>
            </a:extLst>
          </p:cNvPr>
          <p:cNvPicPr>
            <a:picLocks noGrp="1" noChangeAspect="1"/>
          </p:cNvPicPr>
          <p:nvPr>
            <p:ph type="pic" sz="quarter" idx="15"/>
          </p:nvPr>
        </p:nvPicPr>
        <p:blipFill>
          <a:blip r:embed="rId3"/>
          <a:srcRect l="14923" r="8463" b="-3"/>
          <a:stretch>
            <a:fillRect/>
          </a:stretch>
        </p:blipFill>
        <p:spPr>
          <a:xfrm>
            <a:off x="1914" y="10"/>
            <a:ext cx="4836786" cy="4214181"/>
          </a:xfrm>
        </p:spPr>
      </p:pic>
      <p:sp>
        <p:nvSpPr>
          <p:cNvPr id="3" name="Footer Placeholder 2">
            <a:extLst>
              <a:ext uri="{FF2B5EF4-FFF2-40B4-BE49-F238E27FC236}">
                <a16:creationId xmlns:a16="http://schemas.microsoft.com/office/drawing/2014/main" id="{81551D9E-01B6-BA06-64A7-C636E7B5A325}"/>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B7FB8829-691F-D94A-19D3-ECB0075DB14F}"/>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D29AFBD3-3BD6-2385-5C93-44A65008E43C}"/>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12</a:t>
            </a:fld>
            <a:endParaRPr lang="en-US"/>
          </a:p>
        </p:txBody>
      </p:sp>
      <p:sp>
        <p:nvSpPr>
          <p:cNvPr id="7" name="Content Placeholder 6">
            <a:extLst>
              <a:ext uri="{FF2B5EF4-FFF2-40B4-BE49-F238E27FC236}">
                <a16:creationId xmlns:a16="http://schemas.microsoft.com/office/drawing/2014/main" id="{13C5EF9E-37C9-8C27-B0AD-7149F6AB62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Crisis and Financial Challenges</a:t>
            </a:r>
          </a:p>
          <a:p>
            <a:pPr marL="0" lvl="1" indent="0">
              <a:buFont typeface="Arial" panose="020B0604020202020204" pitchFamily="34" charset="0"/>
              <a:buNone/>
            </a:pPr>
            <a:r>
              <a:t>The Sony Shock era highlighted significant financial and operational difficulties that revealed structural weaknesses.</a:t>
            </a:r>
            <a:endParaRPr lang="en-US"/>
          </a:p>
          <a:p>
            <a:pPr marL="0" indent="0">
              <a:spcBef>
                <a:spcPts val="2500"/>
              </a:spcBef>
              <a:buFont typeface="Arial" panose="020B0604020202020204" pitchFamily="34" charset="0"/>
              <a:buNone/>
            </a:pPr>
            <a:r>
              <a:rPr lang="en-US" b="1"/>
              <a:t>Structural Reinvention Initiatives</a:t>
            </a:r>
          </a:p>
          <a:p>
            <a:pPr marL="0" lvl="1" indent="0">
              <a:buFont typeface="Arial" panose="020B0604020202020204" pitchFamily="34" charset="0"/>
              <a:buNone/>
            </a:pPr>
            <a:r>
              <a:t>Sony implemented board reorganization and business unit consolidation to improve strategic focus and cohesion.</a:t>
            </a:r>
            <a:endParaRPr lang="en-US"/>
          </a:p>
          <a:p>
            <a:pPr marL="0" indent="0">
              <a:spcBef>
                <a:spcPts val="2500"/>
              </a:spcBef>
              <a:buFont typeface="Arial" panose="020B0604020202020204" pitchFamily="34" charset="0"/>
              <a:buNone/>
            </a:pPr>
            <a:r>
              <a:rPr lang="en-US" b="1"/>
              <a:t>Synergy and Ecosystem Focus</a:t>
            </a:r>
          </a:p>
          <a:p>
            <a:pPr marL="0" lvl="1" indent="0">
              <a:buFont typeface="Arial" panose="020B0604020202020204" pitchFamily="34" charset="0"/>
              <a:buNone/>
            </a:pPr>
            <a:r>
              <a:t>Leadership emphasized creating a coordinated ecosystem across divisions to adapt to technological convergence.</a:t>
            </a:r>
            <a:endParaRPr lang="en-US"/>
          </a:p>
          <a:p>
            <a:pPr marL="0" indent="0">
              <a:spcBef>
                <a:spcPts val="2500"/>
              </a:spcBef>
              <a:buFont typeface="Arial" panose="020B0604020202020204" pitchFamily="34" charset="0"/>
              <a:buNone/>
            </a:pPr>
            <a:r>
              <a:rPr lang="en-US" b="1"/>
              <a:t>Foundation for Turnaround</a:t>
            </a:r>
          </a:p>
          <a:p>
            <a:pPr marL="0" lvl="1" indent="0">
              <a:buFont typeface="Arial" panose="020B0604020202020204" pitchFamily="34" charset="0"/>
              <a:buNone/>
            </a:pPr>
            <a:r>
              <a:t>The reforms laid the groundwork for Sony’s future success and informed leadership strategies post-crisis.</a:t>
            </a:r>
            <a:endParaRPr lang="en-US"/>
          </a:p>
        </p:txBody>
      </p:sp>
    </p:spTree>
    <p:extLst>
      <p:ext uri="{BB962C8B-B14F-4D97-AF65-F5344CB8AC3E}">
        <p14:creationId xmlns:p14="http://schemas.microsoft.com/office/powerpoint/2010/main" val="38629725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0835-6DFE-B8DE-E849-C587B88816FF}"/>
              </a:ext>
            </a:extLst>
          </p:cNvPr>
          <p:cNvSpPr>
            <a:spLocks noGrp="1"/>
          </p:cNvSpPr>
          <p:nvPr>
            <p:ph type="title"/>
          </p:nvPr>
        </p:nvSpPr>
        <p:spPr>
          <a:xfrm>
            <a:off x="409980" y="4311805"/>
            <a:ext cx="8585337" cy="2368300"/>
          </a:xfrm>
        </p:spPr>
        <p:txBody>
          <a:bodyPr anchor="b">
            <a:normAutofit/>
          </a:bodyPr>
          <a:lstStyle/>
          <a:p>
            <a:r>
              <a:rPr lang="en-US" sz="6400"/>
              <a:t>Turnaround Execution and Cultural Renewal</a:t>
            </a:r>
          </a:p>
        </p:txBody>
      </p:sp>
      <p:sp>
        <p:nvSpPr>
          <p:cNvPr id="4" name="Footer Placeholder 3">
            <a:extLst>
              <a:ext uri="{FF2B5EF4-FFF2-40B4-BE49-F238E27FC236}">
                <a16:creationId xmlns:a16="http://schemas.microsoft.com/office/drawing/2014/main" id="{50755C6C-4A70-967A-D9AC-CD35F2C7D1F3}"/>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42293FB-7649-4D6F-CD80-0A9F4EAAD0F7}"/>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E5319C73-82A3-830B-A30F-BB1A18ED7E69}"/>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13</a:t>
            </a:fld>
            <a:endParaRPr lang="en-US"/>
          </a:p>
        </p:txBody>
      </p:sp>
    </p:spTree>
    <p:extLst>
      <p:ext uri="{BB962C8B-B14F-4D97-AF65-F5344CB8AC3E}">
        <p14:creationId xmlns:p14="http://schemas.microsoft.com/office/powerpoint/2010/main" val="13583233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CFBF-393E-20B8-9DF9-966B426AD637}"/>
              </a:ext>
            </a:extLst>
          </p:cNvPr>
          <p:cNvSpPr>
            <a:spLocks noGrp="1"/>
          </p:cNvSpPr>
          <p:nvPr>
            <p:ph type="title"/>
          </p:nvPr>
        </p:nvSpPr>
        <p:spPr>
          <a:xfrm>
            <a:off x="419100" y="4607626"/>
            <a:ext cx="4419600" cy="1640774"/>
          </a:xfrm>
        </p:spPr>
        <p:txBody>
          <a:bodyPr anchor="t">
            <a:normAutofit/>
          </a:bodyPr>
          <a:lstStyle/>
          <a:p>
            <a:r>
              <a:rPr lang="en-US"/>
              <a:t>Kazuo Hirai’s One Sony Strategy and Corporate Turnaround</a:t>
            </a:r>
          </a:p>
        </p:txBody>
      </p:sp>
      <p:pic>
        <p:nvPicPr>
          <p:cNvPr id="8" name="Content Placeholder 7" descr="Video game joystick on the wooden background">
            <a:extLst>
              <a:ext uri="{FF2B5EF4-FFF2-40B4-BE49-F238E27FC236}">
                <a16:creationId xmlns:a16="http://schemas.microsoft.com/office/drawing/2014/main" id="{7751B6A0-5C93-4419-A5C2-798409886F42}"/>
              </a:ext>
            </a:extLst>
          </p:cNvPr>
          <p:cNvPicPr>
            <a:picLocks noGrp="1" noChangeAspect="1"/>
          </p:cNvPicPr>
          <p:nvPr>
            <p:ph type="pic" sz="quarter" idx="15"/>
          </p:nvPr>
        </p:nvPicPr>
        <p:blipFill>
          <a:blip r:embed="rId3"/>
          <a:srcRect r="23386" b="-3"/>
          <a:stretch>
            <a:fillRect/>
          </a:stretch>
        </p:blipFill>
        <p:spPr>
          <a:xfrm>
            <a:off x="1914" y="10"/>
            <a:ext cx="4836786" cy="4214181"/>
          </a:xfrm>
        </p:spPr>
      </p:pic>
      <p:sp>
        <p:nvSpPr>
          <p:cNvPr id="3" name="Footer Placeholder 2">
            <a:extLst>
              <a:ext uri="{FF2B5EF4-FFF2-40B4-BE49-F238E27FC236}">
                <a16:creationId xmlns:a16="http://schemas.microsoft.com/office/drawing/2014/main" id="{C7F9BAEB-47BE-23B4-4403-F22C34525AF9}"/>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06338A0B-A45F-CF36-9581-6ADA2D511CEE}"/>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DA9E6A6F-B316-A4B2-27A4-D8B81D609704}"/>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14</a:t>
            </a:fld>
            <a:endParaRPr lang="en-US"/>
          </a:p>
        </p:txBody>
      </p:sp>
      <p:sp>
        <p:nvSpPr>
          <p:cNvPr id="7" name="Content Placeholder 6">
            <a:extLst>
              <a:ext uri="{FF2B5EF4-FFF2-40B4-BE49-F238E27FC236}">
                <a16:creationId xmlns:a16="http://schemas.microsoft.com/office/drawing/2014/main" id="{860E84AF-99C8-3155-477E-E04C5BA27D5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One Sony Initiative</a:t>
            </a:r>
          </a:p>
          <a:p>
            <a:pPr marL="0" lvl="1" indent="0">
              <a:buFont typeface="Arial" panose="020B0604020202020204" pitchFamily="34" charset="0"/>
              <a:buNone/>
            </a:pPr>
            <a:r>
              <a:t>Hirai promoted unity and reduced duplication by creating a shared corporate vision under the One Sony strategy.</a:t>
            </a:r>
            <a:endParaRPr lang="en-US"/>
          </a:p>
          <a:p>
            <a:pPr marL="0" indent="0">
              <a:spcBef>
                <a:spcPts val="2500"/>
              </a:spcBef>
              <a:buFont typeface="Arial" panose="020B0604020202020204" pitchFamily="34" charset="0"/>
              <a:buNone/>
            </a:pPr>
            <a:r>
              <a:rPr lang="en-US" b="1"/>
              <a:t>Focus on High-Performing Divisions</a:t>
            </a:r>
          </a:p>
          <a:p>
            <a:pPr marL="0" lvl="1" indent="0">
              <a:buFont typeface="Arial" panose="020B0604020202020204" pitchFamily="34" charset="0"/>
              <a:buNone/>
            </a:pPr>
            <a:r>
              <a:t>Prioritizing PlayStation, imaging sensors, and entertainment enabled Sony to leverage growth and competitive advantage.</a:t>
            </a:r>
            <a:endParaRPr lang="en-US"/>
          </a:p>
          <a:p>
            <a:pPr marL="0" indent="0">
              <a:spcBef>
                <a:spcPts val="2500"/>
              </a:spcBef>
              <a:buFont typeface="Arial" panose="020B0604020202020204" pitchFamily="34" charset="0"/>
              <a:buNone/>
            </a:pPr>
            <a:r>
              <a:rPr lang="en-US" b="1"/>
              <a:t>Innovation and Wow Products</a:t>
            </a:r>
          </a:p>
          <a:p>
            <a:pPr marL="0" lvl="1" indent="0">
              <a:buFont typeface="Arial" panose="020B0604020202020204" pitchFamily="34" charset="0"/>
              <a:buNone/>
            </a:pPr>
            <a:r>
              <a:t>Hirai emphasized innovative products that differentiate Sony in commoditized markets, like advanced gaming platforms and cameras.</a:t>
            </a:r>
            <a:endParaRPr lang="en-US"/>
          </a:p>
          <a:p>
            <a:pPr marL="0" indent="0">
              <a:spcBef>
                <a:spcPts val="2500"/>
              </a:spcBef>
              <a:buFont typeface="Arial" panose="020B0604020202020204" pitchFamily="34" charset="0"/>
              <a:buNone/>
            </a:pPr>
            <a:r>
              <a:rPr lang="en-US" b="1"/>
              <a:t>Leadership and Employee Engagement</a:t>
            </a:r>
          </a:p>
          <a:p>
            <a:pPr marL="0" lvl="1" indent="0">
              <a:buFont typeface="Arial" panose="020B0604020202020204" pitchFamily="34" charset="0"/>
              <a:buNone/>
            </a:pPr>
            <a:r>
              <a:t>Empathetic leadership and transparent communication rebuilt morale and trust throughout the company.</a:t>
            </a:r>
            <a:endParaRPr lang="en-US"/>
          </a:p>
        </p:txBody>
      </p:sp>
    </p:spTree>
    <p:extLst>
      <p:ext uri="{BB962C8B-B14F-4D97-AF65-F5344CB8AC3E}">
        <p14:creationId xmlns:p14="http://schemas.microsoft.com/office/powerpoint/2010/main" val="25300352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05D2-A4B4-C872-11E5-5D4223C0DCCA}"/>
              </a:ext>
            </a:extLst>
          </p:cNvPr>
          <p:cNvSpPr>
            <a:spLocks noGrp="1"/>
          </p:cNvSpPr>
          <p:nvPr>
            <p:ph type="title"/>
          </p:nvPr>
        </p:nvSpPr>
        <p:spPr>
          <a:xfrm>
            <a:off x="419100" y="4607626"/>
            <a:ext cx="4419600" cy="1640774"/>
          </a:xfrm>
        </p:spPr>
        <p:txBody>
          <a:bodyPr anchor="t">
            <a:normAutofit/>
          </a:bodyPr>
          <a:lstStyle/>
          <a:p>
            <a:r>
              <a:rPr lang="en-US"/>
              <a:t>Cultural Identity, Collaboration, and Cross‑Division Integration</a:t>
            </a:r>
          </a:p>
        </p:txBody>
      </p:sp>
      <p:pic>
        <p:nvPicPr>
          <p:cNvPr id="8" name="Content Placeholder 7" descr="High angle shot of a group of businesspeople having a meeting in a modern office">
            <a:extLst>
              <a:ext uri="{FF2B5EF4-FFF2-40B4-BE49-F238E27FC236}">
                <a16:creationId xmlns:a16="http://schemas.microsoft.com/office/drawing/2014/main" id="{0000F084-B853-4C43-83E7-73E8CCB24C21}"/>
              </a:ext>
            </a:extLst>
          </p:cNvPr>
          <p:cNvPicPr>
            <a:picLocks noGrp="1" noChangeAspect="1"/>
          </p:cNvPicPr>
          <p:nvPr>
            <p:ph type="pic" sz="quarter" idx="15"/>
          </p:nvPr>
        </p:nvPicPr>
        <p:blipFill>
          <a:blip r:embed="rId3"/>
          <a:srcRect l="13012" r="10374" b="-3"/>
          <a:stretch>
            <a:fillRect/>
          </a:stretch>
        </p:blipFill>
        <p:spPr>
          <a:xfrm>
            <a:off x="1914" y="10"/>
            <a:ext cx="4836786" cy="4214181"/>
          </a:xfrm>
        </p:spPr>
      </p:pic>
      <p:sp>
        <p:nvSpPr>
          <p:cNvPr id="3" name="Footer Placeholder 2">
            <a:extLst>
              <a:ext uri="{FF2B5EF4-FFF2-40B4-BE49-F238E27FC236}">
                <a16:creationId xmlns:a16="http://schemas.microsoft.com/office/drawing/2014/main" id="{B0E5E2CC-AEA0-A808-4B29-8ED12FBBEE7D}"/>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0CB747E0-B09C-B176-E57E-61C033B4183E}"/>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ADB464A4-E20A-B1FF-127E-8C3F73F89C44}"/>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15</a:t>
            </a:fld>
            <a:endParaRPr lang="en-US"/>
          </a:p>
        </p:txBody>
      </p:sp>
      <p:sp>
        <p:nvSpPr>
          <p:cNvPr id="7" name="Content Placeholder 6">
            <a:extLst>
              <a:ext uri="{FF2B5EF4-FFF2-40B4-BE49-F238E27FC236}">
                <a16:creationId xmlns:a16="http://schemas.microsoft.com/office/drawing/2014/main" id="{457D7897-5332-0929-82FB-5BDB6BCF84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Historical Cultural Independence</a:t>
            </a:r>
          </a:p>
          <a:p>
            <a:pPr marL="0" lvl="1" indent="0">
              <a:buFont typeface="Arial" panose="020B0604020202020204" pitchFamily="34" charset="0"/>
              <a:buNone/>
            </a:pPr>
            <a:r>
              <a:t>Sony's culture of engineering independence fostered innovation but led to division fragmentation and lack of coordination.</a:t>
            </a:r>
            <a:endParaRPr lang="en-US"/>
          </a:p>
          <a:p>
            <a:pPr marL="0" indent="0">
              <a:spcBef>
                <a:spcPts val="2500"/>
              </a:spcBef>
              <a:buFont typeface="Arial" panose="020B0604020202020204" pitchFamily="34" charset="0"/>
              <a:buNone/>
            </a:pPr>
            <a:r>
              <a:rPr lang="en-US" b="1"/>
              <a:t>Need for Cross-Division Collaboration</a:t>
            </a:r>
          </a:p>
          <a:p>
            <a:pPr marL="0" lvl="1" indent="0">
              <a:buFont typeface="Arial" panose="020B0604020202020204" pitchFamily="34" charset="0"/>
              <a:buNone/>
            </a:pPr>
            <a:r>
              <a:t>Digital era products required combined expertise across hardware, software, and content teams for integrated experiences.</a:t>
            </a:r>
            <a:endParaRPr lang="en-US"/>
          </a:p>
          <a:p>
            <a:pPr marL="0" indent="0">
              <a:spcBef>
                <a:spcPts val="2500"/>
              </a:spcBef>
              <a:buFont typeface="Arial" panose="020B0604020202020204" pitchFamily="34" charset="0"/>
              <a:buNone/>
            </a:pPr>
            <a:r>
              <a:rPr lang="en-US" b="1"/>
              <a:t>One Sony Cultural Initiative</a:t>
            </a:r>
          </a:p>
          <a:p>
            <a:pPr marL="0" lvl="1" indent="0">
              <a:buFont typeface="Arial" panose="020B0604020202020204" pitchFamily="34" charset="0"/>
              <a:buNone/>
            </a:pPr>
            <a:r>
              <a:t>The One Sony initiative rebuilt a unified culture using shared visions, leadership committees, and knowledge sharing platforms.</a:t>
            </a:r>
            <a:endParaRPr lang="en-US"/>
          </a:p>
          <a:p>
            <a:pPr marL="0" indent="0">
              <a:spcBef>
                <a:spcPts val="2500"/>
              </a:spcBef>
              <a:buFont typeface="Arial" panose="020B0604020202020204" pitchFamily="34" charset="0"/>
              <a:buNone/>
            </a:pPr>
            <a:r>
              <a:rPr lang="en-US" b="1"/>
              <a:t>Challenges and Holistic Innovation</a:t>
            </a:r>
          </a:p>
          <a:p>
            <a:pPr marL="0" lvl="1" indent="0">
              <a:buFont typeface="Arial" panose="020B0604020202020204" pitchFamily="34" charset="0"/>
              <a:buNone/>
            </a:pPr>
            <a:r>
              <a:t>Despite challenges, cultural integration enhanced Sony's holistic innovation and strengthened competitiveness across diverse products.</a:t>
            </a:r>
            <a:endParaRPr lang="en-US"/>
          </a:p>
        </p:txBody>
      </p:sp>
    </p:spTree>
    <p:extLst>
      <p:ext uri="{BB962C8B-B14F-4D97-AF65-F5344CB8AC3E}">
        <p14:creationId xmlns:p14="http://schemas.microsoft.com/office/powerpoint/2010/main" val="26681012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B0B5-EABE-A734-DC0F-B7D5D0A3F59D}"/>
              </a:ext>
            </a:extLst>
          </p:cNvPr>
          <p:cNvSpPr>
            <a:spLocks noGrp="1"/>
          </p:cNvSpPr>
          <p:nvPr>
            <p:ph type="title"/>
          </p:nvPr>
        </p:nvSpPr>
        <p:spPr>
          <a:xfrm>
            <a:off x="409980" y="4311805"/>
            <a:ext cx="8585337" cy="2368300"/>
          </a:xfrm>
        </p:spPr>
        <p:txBody>
          <a:bodyPr anchor="b">
            <a:normAutofit/>
          </a:bodyPr>
          <a:lstStyle/>
          <a:p>
            <a:r>
              <a:rPr lang="en-US"/>
              <a:t>Change Models and Lessons Learned</a:t>
            </a:r>
          </a:p>
        </p:txBody>
      </p:sp>
      <p:sp>
        <p:nvSpPr>
          <p:cNvPr id="4" name="Footer Placeholder 3">
            <a:extLst>
              <a:ext uri="{FF2B5EF4-FFF2-40B4-BE49-F238E27FC236}">
                <a16:creationId xmlns:a16="http://schemas.microsoft.com/office/drawing/2014/main" id="{0F226E11-F9A7-A928-69FF-6E56302C3CBA}"/>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21C73269-D639-262D-F0CD-A31E896BD000}"/>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91ACF6A5-4BB7-662D-2DF1-58DE8D74185D}"/>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16</a:t>
            </a:fld>
            <a:endParaRPr lang="en-US"/>
          </a:p>
        </p:txBody>
      </p:sp>
    </p:spTree>
    <p:extLst>
      <p:ext uri="{BB962C8B-B14F-4D97-AF65-F5344CB8AC3E}">
        <p14:creationId xmlns:p14="http://schemas.microsoft.com/office/powerpoint/2010/main" val="28486044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0E64C-FF1C-4B6D-9143-FFD0DAC56233}"/>
              </a:ext>
            </a:extLst>
          </p:cNvPr>
          <p:cNvSpPr>
            <a:spLocks noGrp="1"/>
          </p:cNvSpPr>
          <p:nvPr>
            <p:ph type="title"/>
          </p:nvPr>
        </p:nvSpPr>
        <p:spPr>
          <a:xfrm>
            <a:off x="419100" y="4607626"/>
            <a:ext cx="4419600" cy="1640774"/>
          </a:xfrm>
        </p:spPr>
        <p:txBody>
          <a:bodyPr anchor="t">
            <a:normAutofit/>
          </a:bodyPr>
          <a:lstStyle/>
          <a:p>
            <a:r>
              <a:rPr lang="en-US"/>
              <a:t>Applying Kotter’s 8‑Step Model to Sony’s Transformation</a:t>
            </a:r>
          </a:p>
        </p:txBody>
      </p:sp>
      <p:pic>
        <p:nvPicPr>
          <p:cNvPr id="8" name="Content Placeholder 7" descr="change concept (isolated on white)">
            <a:extLst>
              <a:ext uri="{FF2B5EF4-FFF2-40B4-BE49-F238E27FC236}">
                <a16:creationId xmlns:a16="http://schemas.microsoft.com/office/drawing/2014/main" id="{46BB4F49-9562-443A-A905-E74577E3495C}"/>
              </a:ext>
            </a:extLst>
          </p:cNvPr>
          <p:cNvPicPr>
            <a:picLocks noGrp="1" noChangeAspect="1"/>
          </p:cNvPicPr>
          <p:nvPr>
            <p:ph type="pic" sz="quarter" idx="15"/>
          </p:nvPr>
        </p:nvPicPr>
        <p:blipFill>
          <a:blip r:embed="rId3"/>
          <a:srcRect l="10203" r="13183" b="-3"/>
          <a:stretch>
            <a:fillRect/>
          </a:stretch>
        </p:blipFill>
        <p:spPr>
          <a:xfrm>
            <a:off x="1914" y="10"/>
            <a:ext cx="4836786" cy="4214181"/>
          </a:xfrm>
        </p:spPr>
      </p:pic>
      <p:sp>
        <p:nvSpPr>
          <p:cNvPr id="3" name="Footer Placeholder 2">
            <a:extLst>
              <a:ext uri="{FF2B5EF4-FFF2-40B4-BE49-F238E27FC236}">
                <a16:creationId xmlns:a16="http://schemas.microsoft.com/office/drawing/2014/main" id="{0BE8FC79-9F8A-286B-894F-F8DFA04EBEAA}"/>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4BE31505-A435-2684-11DB-B078406132AF}"/>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88BA693E-27A8-359E-8D6D-1C1647377325}"/>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17</a:t>
            </a:fld>
            <a:endParaRPr lang="en-US"/>
          </a:p>
        </p:txBody>
      </p:sp>
      <p:sp>
        <p:nvSpPr>
          <p:cNvPr id="7" name="Content Placeholder 6">
            <a:extLst>
              <a:ext uri="{FF2B5EF4-FFF2-40B4-BE49-F238E27FC236}">
                <a16:creationId xmlns:a16="http://schemas.microsoft.com/office/drawing/2014/main" id="{58959E64-1D3E-5623-8D7F-7AF8039816A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Creating Urgency</a:t>
            </a:r>
          </a:p>
          <a:p>
            <a:pPr marL="0" lvl="1" indent="0">
              <a:buFont typeface="Arial" panose="020B0604020202020204" pitchFamily="34" charset="0"/>
              <a:buNone/>
            </a:pPr>
            <a:r>
              <a:t>Sony faced competitive pressure and inefficiencies that created a critical sense of urgency for change.</a:t>
            </a:r>
            <a:endParaRPr lang="en-US"/>
          </a:p>
          <a:p>
            <a:pPr marL="0" indent="0">
              <a:spcBef>
                <a:spcPts val="2500"/>
              </a:spcBef>
              <a:buFont typeface="Arial" panose="020B0604020202020204" pitchFamily="34" charset="0"/>
              <a:buNone/>
            </a:pPr>
            <a:r>
              <a:rPr lang="en-US" b="1"/>
              <a:t>Forming Guiding Coalitions</a:t>
            </a:r>
          </a:p>
          <a:p>
            <a:pPr marL="0" lvl="1" indent="0">
              <a:buFont typeface="Arial" panose="020B0604020202020204" pitchFamily="34" charset="0"/>
              <a:buNone/>
            </a:pPr>
            <a:r>
              <a:t>Leadership transitions formed strong coalitions to champion and drive Sony’s transformation efforts.</a:t>
            </a:r>
            <a:endParaRPr lang="en-US"/>
          </a:p>
          <a:p>
            <a:pPr marL="0" indent="0">
              <a:spcBef>
                <a:spcPts val="2500"/>
              </a:spcBef>
              <a:buFont typeface="Arial" panose="020B0604020202020204" pitchFamily="34" charset="0"/>
              <a:buNone/>
            </a:pPr>
            <a:r>
              <a:rPr lang="en-US" b="1"/>
              <a:t>Communicating Vision</a:t>
            </a:r>
          </a:p>
          <a:p>
            <a:pPr marL="0" lvl="1" indent="0">
              <a:buFont typeface="Arial" panose="020B0604020202020204" pitchFamily="34" charset="0"/>
              <a:buNone/>
            </a:pPr>
            <a:r>
              <a:t>Sony’s leaders promoted a unifying vision, such as One Sony, using multi-layered communication channels.</a:t>
            </a:r>
            <a:endParaRPr lang="en-US"/>
          </a:p>
          <a:p>
            <a:pPr marL="0" indent="0">
              <a:spcBef>
                <a:spcPts val="2500"/>
              </a:spcBef>
              <a:buFont typeface="Arial" panose="020B0604020202020204" pitchFamily="34" charset="0"/>
              <a:buNone/>
            </a:pPr>
            <a:r>
              <a:rPr lang="en-US" b="1"/>
              <a:t>Generating Short-Term Wins</a:t>
            </a:r>
          </a:p>
          <a:p>
            <a:pPr marL="0" lvl="1" indent="0">
              <a:buFont typeface="Arial" panose="020B0604020202020204" pitchFamily="34" charset="0"/>
              <a:buNone/>
            </a:pPr>
            <a:r>
              <a:t>Strong performance in key segments like PlayStation restored confidence and momentum for change.</a:t>
            </a:r>
            <a:endParaRPr lang="en-US"/>
          </a:p>
        </p:txBody>
      </p:sp>
    </p:spTree>
    <p:extLst>
      <p:ext uri="{BB962C8B-B14F-4D97-AF65-F5344CB8AC3E}">
        <p14:creationId xmlns:p14="http://schemas.microsoft.com/office/powerpoint/2010/main" val="32243373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C5E6-921E-6428-F1A4-58827F668BDF}"/>
              </a:ext>
            </a:extLst>
          </p:cNvPr>
          <p:cNvSpPr>
            <a:spLocks noGrp="1"/>
          </p:cNvSpPr>
          <p:nvPr>
            <p:ph type="title"/>
          </p:nvPr>
        </p:nvSpPr>
        <p:spPr>
          <a:xfrm>
            <a:off x="432393" y="1126457"/>
            <a:ext cx="2920407" cy="2889283"/>
          </a:xfrm>
        </p:spPr>
        <p:txBody>
          <a:bodyPr anchor="t">
            <a:normAutofit/>
          </a:bodyPr>
          <a:lstStyle/>
          <a:p>
            <a:r>
              <a:rPr lang="en-US"/>
              <a:t>Key Lessons from Sony’s Change Journey</a:t>
            </a:r>
          </a:p>
        </p:txBody>
      </p:sp>
      <p:sp>
        <p:nvSpPr>
          <p:cNvPr id="3" name="Footer Placeholder 2">
            <a:extLst>
              <a:ext uri="{FF2B5EF4-FFF2-40B4-BE49-F238E27FC236}">
                <a16:creationId xmlns:a16="http://schemas.microsoft.com/office/drawing/2014/main" id="{88BAC2E4-1C6C-1900-EBE8-A05900028864}"/>
              </a:ext>
            </a:extLst>
          </p:cNvPr>
          <p:cNvSpPr>
            <a:spLocks noGrp="1"/>
          </p:cNvSpPr>
          <p:nvPr>
            <p:ph type="ftr" sz="quarter" idx="11"/>
          </p:nvPr>
        </p:nvSpPr>
        <p:spPr>
          <a:xfrm>
            <a:off x="432393" y="21485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11A26486-9CDC-C3B0-10C2-F1D4663C7CFD}"/>
              </a:ext>
            </a:extLst>
          </p:cNvPr>
          <p:cNvSpPr>
            <a:spLocks noGrp="1"/>
          </p:cNvSpPr>
          <p:nvPr>
            <p:ph type="dt" sz="half" idx="10"/>
          </p:nvPr>
        </p:nvSpPr>
        <p:spPr>
          <a:xfrm>
            <a:off x="4055522" y="214858"/>
            <a:ext cx="1811877" cy="338328"/>
          </a:xfrm>
        </p:spPr>
        <p:txBody>
          <a:bodyPr anchor="ctr">
            <a:normAutofit/>
          </a:bodyPr>
          <a:lstStyle/>
          <a:p>
            <a:pPr>
              <a:spcAft>
                <a:spcPts val="600"/>
              </a:spcAft>
            </a:pPr>
            <a:fld id="{44BE14B8-5058-4271-B378-2217DE83796E}"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F310A11B-C1F8-05B1-ED3B-6F59095AD53B}"/>
              </a:ext>
            </a:extLst>
          </p:cNvPr>
          <p:cNvSpPr>
            <a:spLocks noGrp="1"/>
          </p:cNvSpPr>
          <p:nvPr>
            <p:ph type="sldNum" sz="quarter" idx="12"/>
          </p:nvPr>
        </p:nvSpPr>
        <p:spPr>
          <a:xfrm>
            <a:off x="11291258" y="214858"/>
            <a:ext cx="555948" cy="338328"/>
          </a:xfrm>
        </p:spPr>
        <p:txBody>
          <a:bodyPr anchor="ctr">
            <a:normAutofit/>
          </a:bodyPr>
          <a:lstStyle/>
          <a:p>
            <a:pPr>
              <a:spcAft>
                <a:spcPts val="600"/>
              </a:spcAft>
            </a:pPr>
            <a:fld id="{8E274F5D-21DC-40EF-8DBA-AB9BB119E939}" type="slidenum">
              <a:rPr lang="en-US" smtClean="0"/>
              <a:pPr>
                <a:spcAft>
                  <a:spcPts val="600"/>
                </a:spcAft>
              </a:pPr>
              <a:t>18</a:t>
            </a:fld>
            <a:endParaRPr lang="en-US"/>
          </a:p>
        </p:txBody>
      </p:sp>
      <p:sp>
        <p:nvSpPr>
          <p:cNvPr id="6" name="Content Placeholder 5">
            <a:extLst>
              <a:ext uri="{FF2B5EF4-FFF2-40B4-BE49-F238E27FC236}">
                <a16:creationId xmlns:a16="http://schemas.microsoft.com/office/drawing/2014/main" id="{0B66E582-968C-4EED-D484-6256597AF2EE}"/>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55523" y="1126457"/>
            <a:ext cx="7503203" cy="5121943"/>
          </a:xfrm>
        </p:spPr>
        <p:txBody>
          <a:bodyPr>
            <a:normAutofit/>
          </a:bodyPr>
          <a:lstStyle/>
          <a:p>
            <a:pPr marL="0" indent="0">
              <a:lnSpc>
                <a:spcPct val="110000"/>
              </a:lnSpc>
              <a:spcBef>
                <a:spcPts val="2500"/>
              </a:spcBef>
              <a:buFont typeface="Arial" panose="020B0604020202020204" pitchFamily="34" charset="0"/>
              <a:buNone/>
            </a:pPr>
            <a:r>
              <a:rPr lang="en-US" sz="1300" b="1"/>
              <a:t>Continuous Change Process</a:t>
            </a:r>
          </a:p>
          <a:p>
            <a:pPr marL="0" lvl="1" indent="0">
              <a:lnSpc>
                <a:spcPct val="110000"/>
              </a:lnSpc>
              <a:buFont typeface="Arial" panose="020B0604020202020204" pitchFamily="34" charset="0"/>
              <a:buNone/>
            </a:pPr>
            <a:r>
              <a:rPr lang="en-US" sz="1300"/>
              <a:t>Change should be viewed as an ongoing journey, not a single event, requiring constant adaptation in fast industries.</a:t>
            </a:r>
          </a:p>
          <a:p>
            <a:pPr marL="0" indent="0">
              <a:lnSpc>
                <a:spcPct val="110000"/>
              </a:lnSpc>
              <a:spcBef>
                <a:spcPts val="2500"/>
              </a:spcBef>
              <a:buFont typeface="Arial" panose="020B0604020202020204" pitchFamily="34" charset="0"/>
              <a:buNone/>
            </a:pPr>
            <a:r>
              <a:rPr lang="en-US" sz="1300" b="1"/>
              <a:t>Leadership Impact</a:t>
            </a:r>
          </a:p>
          <a:p>
            <a:pPr marL="0" lvl="1" indent="0">
              <a:lnSpc>
                <a:spcPct val="110000"/>
              </a:lnSpc>
              <a:buFont typeface="Arial" panose="020B0604020202020204" pitchFamily="34" charset="0"/>
              <a:buNone/>
            </a:pPr>
            <a:r>
              <a:rPr lang="en-US" sz="1300"/>
              <a:t>Leadership style and strategic priorities deeply influence change execution and employee engagement.</a:t>
            </a:r>
          </a:p>
          <a:p>
            <a:pPr marL="0" indent="0">
              <a:lnSpc>
                <a:spcPct val="110000"/>
              </a:lnSpc>
              <a:spcBef>
                <a:spcPts val="2500"/>
              </a:spcBef>
              <a:buFont typeface="Arial" panose="020B0604020202020204" pitchFamily="34" charset="0"/>
              <a:buNone/>
            </a:pPr>
            <a:r>
              <a:rPr lang="en-US" sz="1300" b="1"/>
              <a:t>Balanced Organizational Design</a:t>
            </a:r>
          </a:p>
          <a:p>
            <a:pPr marL="0" lvl="1" indent="0">
              <a:lnSpc>
                <a:spcPct val="110000"/>
              </a:lnSpc>
              <a:buFont typeface="Arial" panose="020B0604020202020204" pitchFamily="34" charset="0"/>
              <a:buNone/>
            </a:pPr>
            <a:r>
              <a:rPr lang="en-US" sz="1300"/>
              <a:t>Effective organizational design balances autonomy with alignment to foster innovation without fragmentation.</a:t>
            </a:r>
          </a:p>
          <a:p>
            <a:pPr marL="0" indent="0">
              <a:lnSpc>
                <a:spcPct val="110000"/>
              </a:lnSpc>
              <a:spcBef>
                <a:spcPts val="2500"/>
              </a:spcBef>
              <a:buFont typeface="Arial" panose="020B0604020202020204" pitchFamily="34" charset="0"/>
              <a:buNone/>
            </a:pPr>
            <a:r>
              <a:rPr lang="en-US" sz="1300" b="1"/>
              <a:t>Dynamic Capabilities</a:t>
            </a:r>
          </a:p>
          <a:p>
            <a:pPr marL="0" lvl="1" indent="0">
              <a:lnSpc>
                <a:spcPct val="110000"/>
              </a:lnSpc>
              <a:buFont typeface="Arial" panose="020B0604020202020204" pitchFamily="34" charset="0"/>
              <a:buNone/>
            </a:pPr>
            <a:r>
              <a:rPr lang="en-US" sz="1300"/>
              <a:t>Sensing opportunities, decisive action, and internal transformation drive sustained competitiveness.</a:t>
            </a:r>
          </a:p>
          <a:p>
            <a:pPr marL="0" indent="0">
              <a:lnSpc>
                <a:spcPct val="110000"/>
              </a:lnSpc>
              <a:spcBef>
                <a:spcPts val="2500"/>
              </a:spcBef>
              <a:buFont typeface="Arial" panose="020B0604020202020204" pitchFamily="34" charset="0"/>
              <a:buNone/>
            </a:pPr>
            <a:r>
              <a:rPr lang="en-US" sz="1300" b="1"/>
              <a:t>Cultural and Structural Reinvention</a:t>
            </a:r>
          </a:p>
          <a:p>
            <a:pPr marL="0" lvl="1" indent="0">
              <a:lnSpc>
                <a:spcPct val="110000"/>
              </a:lnSpc>
              <a:buFont typeface="Arial" panose="020B0604020202020204" pitchFamily="34" charset="0"/>
              <a:buNone/>
            </a:pPr>
            <a:r>
              <a:rPr lang="en-US" sz="1300"/>
              <a:t>Successful change involves reshaping culture, identity, collaboration, and morale alongside business metrics.</a:t>
            </a:r>
          </a:p>
        </p:txBody>
      </p:sp>
    </p:spTree>
    <p:extLst>
      <p:ext uri="{BB962C8B-B14F-4D97-AF65-F5344CB8AC3E}">
        <p14:creationId xmlns:p14="http://schemas.microsoft.com/office/powerpoint/2010/main" val="4036262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A176-4613-F600-6844-5E2A248D4124}"/>
              </a:ext>
            </a:extLst>
          </p:cNvPr>
          <p:cNvSpPr>
            <a:spLocks noGrp="1"/>
          </p:cNvSpPr>
          <p:nvPr>
            <p:ph type="title"/>
          </p:nvPr>
        </p:nvSpPr>
        <p:spPr>
          <a:xfrm>
            <a:off x="409980" y="4311805"/>
            <a:ext cx="8585337" cy="2368300"/>
          </a:xfrm>
        </p:spPr>
        <p:txBody>
          <a:bodyPr anchor="b">
            <a:normAutofit/>
          </a:bodyPr>
          <a:lstStyle/>
          <a:p>
            <a:r>
              <a:rPr lang="en-US"/>
              <a:t>Conclusion</a:t>
            </a:r>
          </a:p>
        </p:txBody>
      </p:sp>
      <p:sp>
        <p:nvSpPr>
          <p:cNvPr id="4" name="Footer Placeholder 3">
            <a:extLst>
              <a:ext uri="{FF2B5EF4-FFF2-40B4-BE49-F238E27FC236}">
                <a16:creationId xmlns:a16="http://schemas.microsoft.com/office/drawing/2014/main" id="{CA55ED02-DAD3-90E9-CE7C-3A3508361BC9}"/>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2A33CD2-BF6B-C4F7-46F2-C0A121E36C2C}"/>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BC07C312-584D-39B4-2DE8-942543734C55}"/>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19</a:t>
            </a:fld>
            <a:endParaRPr lang="en-US"/>
          </a:p>
        </p:txBody>
      </p:sp>
    </p:spTree>
    <p:extLst>
      <p:ext uri="{BB962C8B-B14F-4D97-AF65-F5344CB8AC3E}">
        <p14:creationId xmlns:p14="http://schemas.microsoft.com/office/powerpoint/2010/main" val="18059106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BED1D-3968-A93C-9797-56355E9024E3}"/>
              </a:ext>
            </a:extLst>
          </p:cNvPr>
          <p:cNvSpPr>
            <a:spLocks noGrp="1"/>
          </p:cNvSpPr>
          <p:nvPr>
            <p:ph type="title"/>
          </p:nvPr>
        </p:nvSpPr>
        <p:spPr>
          <a:xfrm>
            <a:off x="419100" y="4607626"/>
            <a:ext cx="4419600" cy="1640774"/>
          </a:xfrm>
        </p:spPr>
        <p:txBody>
          <a:bodyPr anchor="t">
            <a:normAutofit/>
          </a:bodyPr>
          <a:lstStyle/>
          <a:p>
            <a:r>
              <a:rPr lang="en-US"/>
              <a:t>Sony’s Transformation as a Model of Strategic Agility</a:t>
            </a:r>
          </a:p>
        </p:txBody>
      </p:sp>
      <p:pic>
        <p:nvPicPr>
          <p:cNvPr id="8" name="Content Placeholder 7" descr="Business people on business meeting">
            <a:extLst>
              <a:ext uri="{FF2B5EF4-FFF2-40B4-BE49-F238E27FC236}">
                <a16:creationId xmlns:a16="http://schemas.microsoft.com/office/drawing/2014/main" id="{A51BFE57-F8AE-486D-8647-17E8427564BE}"/>
              </a:ext>
            </a:extLst>
          </p:cNvPr>
          <p:cNvPicPr>
            <a:picLocks noGrp="1" noChangeAspect="1"/>
          </p:cNvPicPr>
          <p:nvPr>
            <p:ph type="pic" sz="quarter" idx="15"/>
          </p:nvPr>
        </p:nvPicPr>
        <p:blipFill>
          <a:blip r:embed="rId3"/>
          <a:srcRect l="23389" r="-3" b="-3"/>
          <a:stretch>
            <a:fillRect/>
          </a:stretch>
        </p:blipFill>
        <p:spPr>
          <a:xfrm>
            <a:off x="1914" y="10"/>
            <a:ext cx="4836786" cy="4214181"/>
          </a:xfrm>
        </p:spPr>
      </p:pic>
      <p:sp>
        <p:nvSpPr>
          <p:cNvPr id="3" name="Footer Placeholder 2">
            <a:extLst>
              <a:ext uri="{FF2B5EF4-FFF2-40B4-BE49-F238E27FC236}">
                <a16:creationId xmlns:a16="http://schemas.microsoft.com/office/drawing/2014/main" id="{975C5092-9619-4CDD-3B40-A97EC6874F62}"/>
              </a:ext>
            </a:extLst>
          </p:cNvPr>
          <p:cNvSpPr>
            <a:spLocks noGrp="1"/>
          </p:cNvSpPr>
          <p:nvPr>
            <p:ph type="ftr" sz="quarter" idx="11"/>
          </p:nvPr>
        </p:nvSpPr>
        <p:spPr>
          <a:xfrm>
            <a:off x="5541275" y="20908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59A0895E-467C-7AD1-59F2-369AE851F9D7}"/>
              </a:ext>
            </a:extLst>
          </p:cNvPr>
          <p:cNvSpPr>
            <a:spLocks noGrp="1"/>
          </p:cNvSpPr>
          <p:nvPr>
            <p:ph type="dt" sz="half" idx="10"/>
          </p:nvPr>
        </p:nvSpPr>
        <p:spPr>
          <a:xfrm>
            <a:off x="8801100" y="214858"/>
            <a:ext cx="1905250"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E15479BB-EC0B-4C01-2D9C-3967A03D3920}"/>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20</a:t>
            </a:fld>
            <a:endParaRPr lang="en-US"/>
          </a:p>
        </p:txBody>
      </p:sp>
      <p:sp>
        <p:nvSpPr>
          <p:cNvPr id="7" name="Content Placeholder 6">
            <a:extLst>
              <a:ext uri="{FF2B5EF4-FFF2-40B4-BE49-F238E27FC236}">
                <a16:creationId xmlns:a16="http://schemas.microsoft.com/office/drawing/2014/main" id="{BF739779-1BC4-BB8A-A6F3-847537DBBDF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41276" y="1104900"/>
            <a:ext cx="5750381" cy="5143500"/>
          </a:xfrm>
        </p:spPr>
        <p:txBody>
          <a:bodyPr>
            <a:normAutofit/>
          </a:bodyPr>
          <a:lstStyle/>
          <a:p>
            <a:pPr marL="0" indent="0">
              <a:spcBef>
                <a:spcPts val="2500"/>
              </a:spcBef>
              <a:buFont typeface="Arial" panose="020B0604020202020204" pitchFamily="34" charset="0"/>
              <a:buNone/>
            </a:pPr>
            <a:r>
              <a:rPr lang="en-US" b="1"/>
              <a:t>Strategic Agility in Action</a:t>
            </a:r>
          </a:p>
          <a:p>
            <a:pPr marL="0" lvl="1" indent="0">
              <a:buFont typeface="Arial" panose="020B0604020202020204" pitchFamily="34" charset="0"/>
              <a:buNone/>
            </a:pPr>
            <a:r>
              <a:t>Sony used structural reform and leadership alignment to revive its performance and competitive relevance.</a:t>
            </a:r>
            <a:endParaRPr lang="en-US"/>
          </a:p>
          <a:p>
            <a:pPr marL="0" indent="0">
              <a:spcBef>
                <a:spcPts val="2500"/>
              </a:spcBef>
              <a:buFont typeface="Arial" panose="020B0604020202020204" pitchFamily="34" charset="0"/>
              <a:buNone/>
            </a:pPr>
            <a:r>
              <a:rPr lang="en-US" b="1"/>
              <a:t>Adaptive Capacity for Reinvention</a:t>
            </a:r>
          </a:p>
          <a:p>
            <a:pPr marL="0" lvl="1" indent="0">
              <a:buFont typeface="Arial" panose="020B0604020202020204" pitchFamily="34" charset="0"/>
              <a:buNone/>
            </a:pPr>
            <a:r>
              <a:t>Change at Sony focused on building adaptive capacity for long-term innovation and transformation.</a:t>
            </a:r>
            <a:endParaRPr lang="en-US"/>
          </a:p>
          <a:p>
            <a:pPr marL="0" indent="0">
              <a:spcBef>
                <a:spcPts val="2500"/>
              </a:spcBef>
              <a:buFont typeface="Arial" panose="020B0604020202020204" pitchFamily="34" charset="0"/>
              <a:buNone/>
            </a:pPr>
            <a:r>
              <a:rPr lang="en-US" b="1"/>
              <a:t>Leadership and Cultural Renewal</a:t>
            </a:r>
          </a:p>
          <a:p>
            <a:pPr marL="0" lvl="1" indent="0">
              <a:buFont typeface="Arial" panose="020B0604020202020204" pitchFamily="34" charset="0"/>
              <a:buNone/>
            </a:pPr>
            <a:r>
              <a:t>Clear leadership vision and cultural renewal foster continuous learning and cohesion within Sony.</a:t>
            </a:r>
            <a:endParaRPr lang="en-US"/>
          </a:p>
          <a:p>
            <a:pPr marL="0" indent="0">
              <a:spcBef>
                <a:spcPts val="2500"/>
              </a:spcBef>
              <a:buFont typeface="Arial" panose="020B0604020202020204" pitchFamily="34" charset="0"/>
              <a:buNone/>
            </a:pPr>
            <a:r>
              <a:rPr lang="en-US" b="1"/>
              <a:t>Insights for Organizational Change</a:t>
            </a:r>
          </a:p>
          <a:p>
            <a:pPr marL="0" lvl="1" indent="0">
              <a:buFont typeface="Arial" panose="020B0604020202020204" pitchFamily="34" charset="0"/>
              <a:buNone/>
            </a:pPr>
            <a:r>
              <a:t>Sony’s experience offers valuable lessons on resilience through deliberate, persistent evolution.</a:t>
            </a:r>
            <a:endParaRPr lang="en-US"/>
          </a:p>
        </p:txBody>
      </p:sp>
    </p:spTree>
    <p:extLst>
      <p:ext uri="{BB962C8B-B14F-4D97-AF65-F5344CB8AC3E}">
        <p14:creationId xmlns:p14="http://schemas.microsoft.com/office/powerpoint/2010/main" val="38947344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EE2FB-E2E2-2F5F-0866-C90925FBD7D2}"/>
              </a:ext>
            </a:extLst>
          </p:cNvPr>
          <p:cNvSpPr>
            <a:spLocks noGrp="1"/>
          </p:cNvSpPr>
          <p:nvPr>
            <p:ph type="title"/>
          </p:nvPr>
        </p:nvSpPr>
        <p:spPr>
          <a:xfrm>
            <a:off x="409980" y="4311805"/>
            <a:ext cx="8585337" cy="2368300"/>
          </a:xfrm>
        </p:spPr>
        <p:txBody>
          <a:bodyPr anchor="b">
            <a:normAutofit/>
          </a:bodyPr>
          <a:lstStyle/>
          <a:p>
            <a:r>
              <a:rPr lang="en-US"/>
              <a:t>Conclusion</a:t>
            </a:r>
          </a:p>
        </p:txBody>
      </p:sp>
      <p:sp>
        <p:nvSpPr>
          <p:cNvPr id="4" name="Footer Placeholder 3">
            <a:extLst>
              <a:ext uri="{FF2B5EF4-FFF2-40B4-BE49-F238E27FC236}">
                <a16:creationId xmlns:a16="http://schemas.microsoft.com/office/drawing/2014/main" id="{5352B4C3-C207-2414-4E4A-F95C6D4772C8}"/>
              </a:ext>
            </a:extLst>
          </p:cNvPr>
          <p:cNvSpPr>
            <a:spLocks noGrp="1"/>
          </p:cNvSpPr>
          <p:nvPr>
            <p:ph type="ftr" sz="quarter" idx="11"/>
          </p:nvPr>
        </p:nvSpPr>
        <p:spPr>
          <a:xfrm>
            <a:off x="419100" y="219456"/>
            <a:ext cx="2656178" cy="338328"/>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C6681EE2-06A5-88F5-C646-DFFDD27C42F3}"/>
              </a:ext>
            </a:extLst>
          </p:cNvPr>
          <p:cNvSpPr>
            <a:spLocks noGrp="1"/>
          </p:cNvSpPr>
          <p:nvPr>
            <p:ph type="dt" sz="half" idx="10"/>
          </p:nvPr>
        </p:nvSpPr>
        <p:spPr>
          <a:xfrm>
            <a:off x="8801100" y="219456"/>
            <a:ext cx="1913256" cy="338328"/>
          </a:xfrm>
        </p:spPr>
        <p:txBody>
          <a:bodyPr anchor="ctr">
            <a:normAutofit/>
          </a:bodyPr>
          <a:lstStyle/>
          <a:p>
            <a:pPr>
              <a:spcAft>
                <a:spcPts val="600"/>
              </a:spcAft>
            </a:pPr>
            <a:fld id="{21359139-99F8-4B6E-8834-95F2B9D91EE4}" type="datetime1">
              <a:rPr lang="en-US" smtClean="0"/>
              <a:pPr>
                <a:spcAft>
                  <a:spcPts val="600"/>
                </a:spcAft>
              </a:pPr>
              <a:t>2/12/2026</a:t>
            </a:fld>
            <a:endParaRPr lang="en-US"/>
          </a:p>
        </p:txBody>
      </p:sp>
      <p:sp>
        <p:nvSpPr>
          <p:cNvPr id="6" name="Slide Number Placeholder 5">
            <a:extLst>
              <a:ext uri="{FF2B5EF4-FFF2-40B4-BE49-F238E27FC236}">
                <a16:creationId xmlns:a16="http://schemas.microsoft.com/office/drawing/2014/main" id="{D54202D2-8452-E354-1A24-BE55CDB93151}"/>
              </a:ext>
            </a:extLst>
          </p:cNvPr>
          <p:cNvSpPr>
            <a:spLocks noGrp="1"/>
          </p:cNvSpPr>
          <p:nvPr>
            <p:ph type="sldNum" sz="quarter" idx="12"/>
          </p:nvPr>
        </p:nvSpPr>
        <p:spPr>
          <a:xfrm>
            <a:off x="11291658" y="219456"/>
            <a:ext cx="555948" cy="338328"/>
          </a:xfrm>
        </p:spPr>
        <p:txBody>
          <a:bodyPr anchor="ctr">
            <a:normAutofit/>
          </a:bodyPr>
          <a:lstStyle/>
          <a:p>
            <a:pPr>
              <a:spcAft>
                <a:spcPts val="600"/>
              </a:spcAft>
            </a:pPr>
            <a:fld id="{8E274F5D-21DC-40EF-8DBA-AB9BB119E939}" type="slidenum">
              <a:rPr lang="en-US" smtClean="0"/>
              <a:pPr>
                <a:spcAft>
                  <a:spcPts val="600"/>
                </a:spcAft>
              </a:pPr>
              <a:t>21</a:t>
            </a:fld>
            <a:endParaRPr lang="en-US"/>
          </a:p>
        </p:txBody>
      </p:sp>
    </p:spTree>
    <p:extLst>
      <p:ext uri="{BB962C8B-B14F-4D97-AF65-F5344CB8AC3E}">
        <p14:creationId xmlns:p14="http://schemas.microsoft.com/office/powerpoint/2010/main" val="13030245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8B779-B572-7CF7-9BC0-C27AABDF6933}"/>
              </a:ext>
            </a:extLst>
          </p:cNvPr>
          <p:cNvSpPr>
            <a:spLocks noGrp="1"/>
          </p:cNvSpPr>
          <p:nvPr>
            <p:ph type="title"/>
          </p:nvPr>
        </p:nvSpPr>
        <p:spPr>
          <a:xfrm>
            <a:off x="5881339" y="1115568"/>
            <a:ext cx="5247577" cy="994131"/>
          </a:xfrm>
        </p:spPr>
        <p:txBody>
          <a:bodyPr anchor="t">
            <a:normAutofit/>
          </a:bodyPr>
          <a:lstStyle/>
          <a:p>
            <a:r>
              <a:rPr lang="en-US"/>
              <a:t>Sony’s Transformation as a Model of Strategic Agility</a:t>
            </a:r>
          </a:p>
        </p:txBody>
      </p:sp>
      <p:sp>
        <p:nvSpPr>
          <p:cNvPr id="3" name="Footer Placeholder 2">
            <a:extLst>
              <a:ext uri="{FF2B5EF4-FFF2-40B4-BE49-F238E27FC236}">
                <a16:creationId xmlns:a16="http://schemas.microsoft.com/office/drawing/2014/main" id="{F332AE61-F0CC-10FA-0F92-31E06B7F9A4B}"/>
              </a:ext>
            </a:extLst>
          </p:cNvPr>
          <p:cNvSpPr>
            <a:spLocks noGrp="1"/>
          </p:cNvSpPr>
          <p:nvPr>
            <p:ph type="ftr" sz="quarter" idx="11"/>
          </p:nvPr>
        </p:nvSpPr>
        <p:spPr>
          <a:xfrm>
            <a:off x="429768" y="219456"/>
            <a:ext cx="2933700"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50EECC61-8A08-0B67-3BF2-A9F41F407B21}"/>
              </a:ext>
            </a:extLst>
          </p:cNvPr>
          <p:cNvSpPr>
            <a:spLocks noGrp="1"/>
          </p:cNvSpPr>
          <p:nvPr>
            <p:ph type="dt" sz="half" idx="10"/>
          </p:nvPr>
        </p:nvSpPr>
        <p:spPr>
          <a:xfrm>
            <a:off x="5896579" y="209088"/>
            <a:ext cx="1844044" cy="338328"/>
          </a:xfrm>
        </p:spPr>
        <p:txBody>
          <a:bodyPr anchor="ctr">
            <a:normAutofit/>
          </a:bodyPr>
          <a:lstStyle/>
          <a:p>
            <a:pPr>
              <a:spcAft>
                <a:spcPts val="600"/>
              </a:spcAft>
            </a:pPr>
            <a:fld id="{F38C42AE-61C6-458B-86C3-22D39A5E8956}" type="datetime1">
              <a:rPr lang="en-US" smtClean="0"/>
              <a:pPr>
                <a:spcAft>
                  <a:spcPts val="600"/>
                </a:spcAft>
              </a:pPr>
              <a:t>2/12/2026</a:t>
            </a:fld>
            <a:endParaRPr lang="en-US"/>
          </a:p>
        </p:txBody>
      </p:sp>
      <p:sp>
        <p:nvSpPr>
          <p:cNvPr id="5" name="Slide Number Placeholder 4">
            <a:extLst>
              <a:ext uri="{FF2B5EF4-FFF2-40B4-BE49-F238E27FC236}">
                <a16:creationId xmlns:a16="http://schemas.microsoft.com/office/drawing/2014/main" id="{86B86569-324A-B912-5284-B62BAADCEA68}"/>
              </a:ext>
            </a:extLst>
          </p:cNvPr>
          <p:cNvSpPr>
            <a:spLocks noGrp="1"/>
          </p:cNvSpPr>
          <p:nvPr>
            <p:ph type="sldNum" sz="quarter" idx="12"/>
          </p:nvPr>
        </p:nvSpPr>
        <p:spPr>
          <a:xfrm>
            <a:off x="11334185" y="209088"/>
            <a:ext cx="555948" cy="338328"/>
          </a:xfrm>
        </p:spPr>
        <p:txBody>
          <a:bodyPr anchor="ctr">
            <a:normAutofit/>
          </a:bodyPr>
          <a:lstStyle/>
          <a:p>
            <a:pPr>
              <a:spcAft>
                <a:spcPts val="600"/>
              </a:spcAft>
            </a:pPr>
            <a:fld id="{8E274F5D-21DC-40EF-8DBA-AB9BB119E939}" type="slidenum">
              <a:rPr lang="en-US" smtClean="0"/>
              <a:pPr>
                <a:spcAft>
                  <a:spcPts val="600"/>
                </a:spcAft>
              </a:pPr>
              <a:t>22</a:t>
            </a:fld>
            <a:endParaRPr lang="en-US"/>
          </a:p>
        </p:txBody>
      </p:sp>
      <p:pic>
        <p:nvPicPr>
          <p:cNvPr id="8" name="Content Placeholder 7" descr="Successful business woman building a project with cubes at the office.">
            <a:extLst>
              <a:ext uri="{FF2B5EF4-FFF2-40B4-BE49-F238E27FC236}">
                <a16:creationId xmlns:a16="http://schemas.microsoft.com/office/drawing/2014/main" id="{6F1A0040-A56C-47AB-8776-9A6CBA21C272}"/>
              </a:ext>
            </a:extLst>
          </p:cNvPr>
          <p:cNvPicPr>
            <a:picLocks noGrp="1" noChangeAspect="1"/>
          </p:cNvPicPr>
          <p:nvPr>
            <p:ph type="pic" sz="quarter" idx="15"/>
          </p:nvPr>
        </p:nvPicPr>
        <p:blipFill>
          <a:blip r:embed="rId3"/>
          <a:srcRect l="20522" r="6684" b="1"/>
          <a:stretch>
            <a:fillRect/>
          </a:stretch>
        </p:blipFill>
        <p:spPr>
          <a:xfrm>
            <a:off x="-8235" y="1181100"/>
            <a:ext cx="4190621" cy="4114800"/>
          </a:xfrm>
        </p:spPr>
      </p:pic>
      <p:sp>
        <p:nvSpPr>
          <p:cNvPr id="7" name="Content Placeholder 6">
            <a:extLst>
              <a:ext uri="{FF2B5EF4-FFF2-40B4-BE49-F238E27FC236}">
                <a16:creationId xmlns:a16="http://schemas.microsoft.com/office/drawing/2014/main" id="{7DEB27C2-85F4-2333-C6DD-DB45BFA4351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81339" y="2133600"/>
            <a:ext cx="5247577" cy="4114800"/>
          </a:xfrm>
        </p:spPr>
        <p:txBody>
          <a:bodyPr>
            <a:normAutofit/>
          </a:bodyPr>
          <a:lstStyle/>
          <a:p>
            <a:pPr marL="0" indent="0">
              <a:spcBef>
                <a:spcPts val="2500"/>
              </a:spcBef>
              <a:buFont typeface="Arial" panose="020B0604020202020204" pitchFamily="34" charset="0"/>
              <a:buNone/>
            </a:pPr>
            <a:r>
              <a:rPr lang="en-US" b="1"/>
              <a:t>Strategic Agility and Reform</a:t>
            </a:r>
          </a:p>
          <a:p>
            <a:pPr marL="0" lvl="1" indent="0">
              <a:buFont typeface="Arial" panose="020B0604020202020204" pitchFamily="34" charset="0"/>
              <a:buNone/>
            </a:pPr>
            <a:r>
              <a:t>Sony’s revival was driven by structural reform and strategic agility enabling adaptation to market changes.</a:t>
            </a:r>
            <a:endParaRPr lang="en-US"/>
          </a:p>
          <a:p>
            <a:pPr marL="0" indent="0">
              <a:spcBef>
                <a:spcPts val="2500"/>
              </a:spcBef>
              <a:buFont typeface="Arial" panose="020B0604020202020204" pitchFamily="34" charset="0"/>
              <a:buNone/>
            </a:pPr>
            <a:r>
              <a:rPr lang="en-US" b="1"/>
              <a:t>Leadership Alignment and Vision</a:t>
            </a:r>
          </a:p>
          <a:p>
            <a:pPr marL="0" lvl="1" indent="0">
              <a:buFont typeface="Arial" panose="020B0604020202020204" pitchFamily="34" charset="0"/>
              <a:buNone/>
            </a:pPr>
            <a:r>
              <a:t>Clear leadership vision and alignment fostered cohesion and guided Sony’s long-term reinvention efforts.</a:t>
            </a:r>
            <a:endParaRPr lang="en-US"/>
          </a:p>
          <a:p>
            <a:pPr marL="0" indent="0">
              <a:spcBef>
                <a:spcPts val="2500"/>
              </a:spcBef>
              <a:buFont typeface="Arial" panose="020B0604020202020204" pitchFamily="34" charset="0"/>
              <a:buNone/>
            </a:pPr>
            <a:r>
              <a:rPr lang="en-US" b="1"/>
              <a:t>Cultural Renewal and Innovation</a:t>
            </a:r>
          </a:p>
          <a:p>
            <a:pPr marL="0" lvl="1" indent="0">
              <a:buFont typeface="Arial" panose="020B0604020202020204" pitchFamily="34" charset="0"/>
              <a:buNone/>
            </a:pPr>
            <a:r>
              <a:t>Cultural renewal focused on innovation and continuous learning strengthened Sony’s resilience.</a:t>
            </a:r>
            <a:endParaRPr lang="en-US"/>
          </a:p>
        </p:txBody>
      </p:sp>
    </p:spTree>
    <p:extLst>
      <p:ext uri="{BB962C8B-B14F-4D97-AF65-F5344CB8AC3E}">
        <p14:creationId xmlns:p14="http://schemas.microsoft.com/office/powerpoint/2010/main" val="24362461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_win32_Liz_v4" id="{15E0A01B-C0A0-4E33-97EB-A34D3C451DCF}" vid="{FB8E1E66-9252-4554-A1C4-ACC82554D8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SharedWithUsers xmlns="16c05727-aa75-4e4a-9b5f-8a80a1165891">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0BF7B2-4A2B-4CA7-8150-68B962AD6E62}">
  <ds:schemaRefs>
    <ds:schemaRef ds:uri="http://schemas.microsoft.com/sharepoint/v3"/>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purl.org/dc/elements/1.1/"/>
    <ds:schemaRef ds:uri="http://purl.org/dc/terms/"/>
    <ds:schemaRef ds:uri="http://schemas.microsoft.com/office/infopath/2007/PartnerControls"/>
    <ds:schemaRef ds:uri="http://purl.org/dc/dcmitype/"/>
    <ds:schemaRef ds:uri="230e9df3-be65-4c73-a93b-d1236ebd677e"/>
    <ds:schemaRef ds:uri="16c05727-aa75-4e4a-9b5f-8a80a1165891"/>
    <ds:schemaRef ds:uri="71af3243-3dd4-4a8d-8c0d-dd76da1f02a5"/>
  </ds:schemaRefs>
</ds:datastoreItem>
</file>

<file path=customXml/itemProps2.xml><?xml version="1.0" encoding="utf-8"?>
<ds:datastoreItem xmlns:ds="http://schemas.openxmlformats.org/officeDocument/2006/customXml" ds:itemID="{C27E2546-C5EB-442C-BCA8-1B0D17D61420}">
  <ds:schemaRefs>
    <ds:schemaRef ds:uri="http://schemas.microsoft.com/sharepoint/v3/contenttype/forms"/>
  </ds:schemaRefs>
</ds:datastoreItem>
</file>

<file path=customXml/itemProps3.xml><?xml version="1.0" encoding="utf-8"?>
<ds:datastoreItem xmlns:ds="http://schemas.openxmlformats.org/officeDocument/2006/customXml" ds:itemID="{8B53938E-C8DA-4DDE-A937-0EA87B476A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4741</Words>
  <Application>Microsoft Office PowerPoint</Application>
  <PresentationFormat>Widescreen</PresentationFormat>
  <Paragraphs>243</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Neue Haas Grotesk Text Pro</vt:lpstr>
      <vt:lpstr>Film burn</vt:lpstr>
      <vt:lpstr>Change Management at Sony</vt:lpstr>
      <vt:lpstr>Sony’s Transformation Journey</vt:lpstr>
      <vt:lpstr>Overview of Sony's Transformation and Change Management</vt:lpstr>
      <vt:lpstr>Sony’s Need for Change and Early Crisis Indicators</vt:lpstr>
      <vt:lpstr>Electronics Division Overhaul and Management Layer Reduction</vt:lpstr>
      <vt:lpstr>Strategic Reorganization and Leadership Shifts</vt:lpstr>
      <vt:lpstr>Ten‑Company Structure and Strategic Specialization</vt:lpstr>
      <vt:lpstr>Unified‑Dispersed Management Model and Digital Ambitions</vt:lpstr>
      <vt:lpstr>Leadership Transitions and Their Influence on Sony’s Trajectory</vt:lpstr>
      <vt:lpstr>Transformational Frameworks and Turnaround Strategies</vt:lpstr>
      <vt:lpstr>Dynamic Capabilities and Long‑Term Organizational Renewal</vt:lpstr>
      <vt:lpstr>Sony Shock Era and Structural Reinvention</vt:lpstr>
      <vt:lpstr>Turnaround Execution and Cultural Renewal</vt:lpstr>
      <vt:lpstr>Kazuo Hirai’s One Sony Strategy and Corporate Turnaround</vt:lpstr>
      <vt:lpstr>Cultural Identity, Collaboration, and Cross‑Division Integration</vt:lpstr>
      <vt:lpstr>Change Models and Lessons Learned</vt:lpstr>
      <vt:lpstr>Applying Kotter’s 8‑Step Model to Sony’s Transformation</vt:lpstr>
      <vt:lpstr>Key Lessons from Sony’s Change Journey</vt:lpstr>
      <vt:lpstr>Conclusion</vt:lpstr>
      <vt:lpstr>Sony’s Transformation as a Model of Strategic Agility</vt:lpstr>
      <vt:lpstr>Conclusion</vt:lpstr>
      <vt:lpstr>Sony’s Transformation as a Model of Strategic Agility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Neaga</dc:creator>
  <cp:lastModifiedBy>Irina Neaga</cp:lastModifiedBy>
  <cp:revision>2</cp:revision>
  <dcterms:created xsi:type="dcterms:W3CDTF">2025-08-01T17:43:39Z</dcterms:created>
  <dcterms:modified xsi:type="dcterms:W3CDTF">2026-02-12T13:53:11Z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Order">
    <vt:r8>2365000</vt:r8>
  </property>
  <property fmtid="{D5CDD505-2E9C-101B-9397-08002B2CF9AE}" pid="5" name="xd_Signature">
    <vt:bool>false</vt:bool>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ies>
</file>