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4"/>
  </p:sldMasterIdLst>
  <p:notesMasterIdLst>
    <p:notesMasterId r:id="rId33"/>
  </p:notesMasterIdLst>
  <p:sldIdLst>
    <p:sldId id="256" r:id="rId5"/>
    <p:sldId id="267" r:id="rId6"/>
    <p:sldId id="303" r:id="rId7"/>
    <p:sldId id="278" r:id="rId8"/>
    <p:sldId id="279" r:id="rId9"/>
    <p:sldId id="260" r:id="rId10"/>
    <p:sldId id="281" r:id="rId11"/>
    <p:sldId id="261" r:id="rId12"/>
    <p:sldId id="293" r:id="rId13"/>
    <p:sldId id="306" r:id="rId14"/>
    <p:sldId id="296" r:id="rId15"/>
    <p:sldId id="292" r:id="rId16"/>
    <p:sldId id="284" r:id="rId17"/>
    <p:sldId id="282" r:id="rId18"/>
    <p:sldId id="263" r:id="rId19"/>
    <p:sldId id="308" r:id="rId20"/>
    <p:sldId id="309" r:id="rId21"/>
    <p:sldId id="307" r:id="rId22"/>
    <p:sldId id="287" r:id="rId23"/>
    <p:sldId id="273" r:id="rId24"/>
    <p:sldId id="290" r:id="rId25"/>
    <p:sldId id="291" r:id="rId26"/>
    <p:sldId id="295" r:id="rId27"/>
    <p:sldId id="304" r:id="rId28"/>
    <p:sldId id="294" r:id="rId29"/>
    <p:sldId id="283" r:id="rId30"/>
    <p:sldId id="280" r:id="rId31"/>
    <p:sldId id="305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F49E37-9C0B-45DA-B7CA-2544712DF1C3}" v="14" dt="2026-01-26T17:45:18.6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2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8FECA6-DCE3-43AA-961D-E1EB7719E48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C4148E2-9AF5-48A3-9CFE-E3C2417CD7A4}">
      <dgm:prSet/>
      <dgm:spPr/>
      <dgm:t>
        <a:bodyPr/>
        <a:lstStyle/>
        <a:p>
          <a:r>
            <a:rPr lang="en-GB"/>
            <a:t>In pairs</a:t>
          </a:r>
          <a:endParaRPr lang="en-US"/>
        </a:p>
      </dgm:t>
    </dgm:pt>
    <dgm:pt modelId="{C5B1D5B5-0414-48C9-95AE-F9495C14DC51}" type="parTrans" cxnId="{39BF8EFE-EEC2-412F-8322-E5F07C2BA51B}">
      <dgm:prSet/>
      <dgm:spPr/>
      <dgm:t>
        <a:bodyPr/>
        <a:lstStyle/>
        <a:p>
          <a:endParaRPr lang="en-US"/>
        </a:p>
      </dgm:t>
    </dgm:pt>
    <dgm:pt modelId="{112EB5D3-D751-4FF4-9FC1-1EEF73B63032}" type="sibTrans" cxnId="{39BF8EFE-EEC2-412F-8322-E5F07C2BA51B}">
      <dgm:prSet/>
      <dgm:spPr/>
      <dgm:t>
        <a:bodyPr/>
        <a:lstStyle/>
        <a:p>
          <a:endParaRPr lang="en-US"/>
        </a:p>
      </dgm:t>
    </dgm:pt>
    <dgm:pt modelId="{E94BF19F-FE23-4C3A-89F7-913F772D2BBF}">
      <dgm:prSet/>
      <dgm:spPr/>
      <dgm:t>
        <a:bodyPr/>
        <a:lstStyle/>
        <a:p>
          <a:r>
            <a:rPr lang="en-GB"/>
            <a:t>Using SOLAR and Non-verbal communication</a:t>
          </a:r>
          <a:endParaRPr lang="en-US"/>
        </a:p>
      </dgm:t>
    </dgm:pt>
    <dgm:pt modelId="{096F8D64-2011-4F5F-AED7-896E8D81FE17}" type="parTrans" cxnId="{273DAF6B-1094-40CA-8F4D-DE528FDE443B}">
      <dgm:prSet/>
      <dgm:spPr/>
      <dgm:t>
        <a:bodyPr/>
        <a:lstStyle/>
        <a:p>
          <a:endParaRPr lang="en-US"/>
        </a:p>
      </dgm:t>
    </dgm:pt>
    <dgm:pt modelId="{E18E3468-6EA8-4B5F-94E6-FAA3AA1C63CB}" type="sibTrans" cxnId="{273DAF6B-1094-40CA-8F4D-DE528FDE443B}">
      <dgm:prSet/>
      <dgm:spPr/>
      <dgm:t>
        <a:bodyPr/>
        <a:lstStyle/>
        <a:p>
          <a:endParaRPr lang="en-US"/>
        </a:p>
      </dgm:t>
    </dgm:pt>
    <dgm:pt modelId="{6F0FCD19-1656-4C2A-B280-8954D79EC418}">
      <dgm:prSet/>
      <dgm:spPr/>
      <dgm:t>
        <a:bodyPr/>
        <a:lstStyle/>
        <a:p>
          <a:r>
            <a:rPr lang="en-GB"/>
            <a:t>Listen actively to your partner for 5 minutes (No questions!)</a:t>
          </a:r>
          <a:endParaRPr lang="en-US"/>
        </a:p>
      </dgm:t>
    </dgm:pt>
    <dgm:pt modelId="{DB671983-E7F8-444F-88D7-1E858F88C8BE}" type="parTrans" cxnId="{2E526F5B-F258-4248-81FA-3C82C0A5E9CF}">
      <dgm:prSet/>
      <dgm:spPr/>
      <dgm:t>
        <a:bodyPr/>
        <a:lstStyle/>
        <a:p>
          <a:endParaRPr lang="en-US"/>
        </a:p>
      </dgm:t>
    </dgm:pt>
    <dgm:pt modelId="{D64BE60C-DD63-4C11-B94A-A7E0684760B6}" type="sibTrans" cxnId="{2E526F5B-F258-4248-81FA-3C82C0A5E9CF}">
      <dgm:prSet/>
      <dgm:spPr/>
      <dgm:t>
        <a:bodyPr/>
        <a:lstStyle/>
        <a:p>
          <a:endParaRPr lang="en-US"/>
        </a:p>
      </dgm:t>
    </dgm:pt>
    <dgm:pt modelId="{28DCC7A8-9D9C-47C1-8766-32237E6C10E5}">
      <dgm:prSet/>
      <dgm:spPr/>
      <dgm:t>
        <a:bodyPr/>
        <a:lstStyle/>
        <a:p>
          <a:r>
            <a:rPr lang="en-GB"/>
            <a:t>Reflect back what you have heard.</a:t>
          </a:r>
          <a:endParaRPr lang="en-US"/>
        </a:p>
      </dgm:t>
    </dgm:pt>
    <dgm:pt modelId="{A5ADE763-2F88-4B2F-AB8A-609557A21FF1}" type="parTrans" cxnId="{B5775020-C04D-407A-8349-457651237C9D}">
      <dgm:prSet/>
      <dgm:spPr/>
      <dgm:t>
        <a:bodyPr/>
        <a:lstStyle/>
        <a:p>
          <a:endParaRPr lang="en-US"/>
        </a:p>
      </dgm:t>
    </dgm:pt>
    <dgm:pt modelId="{39D7CE37-FE24-447B-A3B5-CAC38FD35E7D}" type="sibTrans" cxnId="{B5775020-C04D-407A-8349-457651237C9D}">
      <dgm:prSet/>
      <dgm:spPr/>
      <dgm:t>
        <a:bodyPr/>
        <a:lstStyle/>
        <a:p>
          <a:endParaRPr lang="en-US"/>
        </a:p>
      </dgm:t>
    </dgm:pt>
    <dgm:pt modelId="{8DC04A1D-590B-4B14-8DDF-BB70C6C5DC67}">
      <dgm:prSet/>
      <dgm:spPr/>
      <dgm:t>
        <a:bodyPr/>
        <a:lstStyle/>
        <a:p>
          <a:r>
            <a:rPr lang="en-GB"/>
            <a:t>Swap roles </a:t>
          </a:r>
          <a:endParaRPr lang="en-US"/>
        </a:p>
      </dgm:t>
    </dgm:pt>
    <dgm:pt modelId="{83FC62F2-811C-4D4E-9321-B1663212E289}" type="parTrans" cxnId="{B81E3C4D-E47B-4380-A1ED-1B5B77AC5201}">
      <dgm:prSet/>
      <dgm:spPr/>
      <dgm:t>
        <a:bodyPr/>
        <a:lstStyle/>
        <a:p>
          <a:endParaRPr lang="en-US"/>
        </a:p>
      </dgm:t>
    </dgm:pt>
    <dgm:pt modelId="{D8CC12D3-60D8-4604-A25E-AD8ACD904988}" type="sibTrans" cxnId="{B81E3C4D-E47B-4380-A1ED-1B5B77AC5201}">
      <dgm:prSet/>
      <dgm:spPr/>
      <dgm:t>
        <a:bodyPr/>
        <a:lstStyle/>
        <a:p>
          <a:endParaRPr lang="en-US"/>
        </a:p>
      </dgm:t>
    </dgm:pt>
    <dgm:pt modelId="{0FE85ABD-D2A2-42BE-9E11-0D4268DD94D5}">
      <dgm:prSet/>
      <dgm:spPr/>
      <dgm:t>
        <a:bodyPr/>
        <a:lstStyle/>
        <a:p>
          <a:r>
            <a:rPr lang="en-GB"/>
            <a:t>Reflect</a:t>
          </a:r>
          <a:endParaRPr lang="en-US"/>
        </a:p>
      </dgm:t>
    </dgm:pt>
    <dgm:pt modelId="{310FDF51-4194-4FB6-8405-EFB10CC77951}" type="parTrans" cxnId="{FAAB3E36-9956-44C4-A2AB-8CD10FC4844C}">
      <dgm:prSet/>
      <dgm:spPr/>
      <dgm:t>
        <a:bodyPr/>
        <a:lstStyle/>
        <a:p>
          <a:endParaRPr lang="en-US"/>
        </a:p>
      </dgm:t>
    </dgm:pt>
    <dgm:pt modelId="{4AF87A9F-F8FF-437B-B9F2-3CF917B4DA39}" type="sibTrans" cxnId="{FAAB3E36-9956-44C4-A2AB-8CD10FC4844C}">
      <dgm:prSet/>
      <dgm:spPr/>
      <dgm:t>
        <a:bodyPr/>
        <a:lstStyle/>
        <a:p>
          <a:endParaRPr lang="en-US"/>
        </a:p>
      </dgm:t>
    </dgm:pt>
    <dgm:pt modelId="{2F78F126-E2AA-4555-B779-C0BCE0045828}" type="pres">
      <dgm:prSet presAssocID="{3F8FECA6-DCE3-43AA-961D-E1EB7719E483}" presName="vert0" presStyleCnt="0">
        <dgm:presLayoutVars>
          <dgm:dir/>
          <dgm:animOne val="branch"/>
          <dgm:animLvl val="lvl"/>
        </dgm:presLayoutVars>
      </dgm:prSet>
      <dgm:spPr/>
    </dgm:pt>
    <dgm:pt modelId="{F23466E5-8856-48FF-8251-8C3043BA9CAE}" type="pres">
      <dgm:prSet presAssocID="{EC4148E2-9AF5-48A3-9CFE-E3C2417CD7A4}" presName="thickLine" presStyleLbl="alignNode1" presStyleIdx="0" presStyleCnt="6"/>
      <dgm:spPr/>
    </dgm:pt>
    <dgm:pt modelId="{BCDC2F36-B73E-47A0-82FC-C5ADBC27239A}" type="pres">
      <dgm:prSet presAssocID="{EC4148E2-9AF5-48A3-9CFE-E3C2417CD7A4}" presName="horz1" presStyleCnt="0"/>
      <dgm:spPr/>
    </dgm:pt>
    <dgm:pt modelId="{C10AD67E-8FBA-4914-A6B9-F277195E71FC}" type="pres">
      <dgm:prSet presAssocID="{EC4148E2-9AF5-48A3-9CFE-E3C2417CD7A4}" presName="tx1" presStyleLbl="revTx" presStyleIdx="0" presStyleCnt="6"/>
      <dgm:spPr/>
    </dgm:pt>
    <dgm:pt modelId="{0BCF3362-64C8-466D-A8A3-91B3E83A03E8}" type="pres">
      <dgm:prSet presAssocID="{EC4148E2-9AF5-48A3-9CFE-E3C2417CD7A4}" presName="vert1" presStyleCnt="0"/>
      <dgm:spPr/>
    </dgm:pt>
    <dgm:pt modelId="{258ADB25-A53B-448C-B3CD-B2437308A694}" type="pres">
      <dgm:prSet presAssocID="{E94BF19F-FE23-4C3A-89F7-913F772D2BBF}" presName="thickLine" presStyleLbl="alignNode1" presStyleIdx="1" presStyleCnt="6"/>
      <dgm:spPr/>
    </dgm:pt>
    <dgm:pt modelId="{281CE53C-2C2D-4058-9617-83FCB9B46337}" type="pres">
      <dgm:prSet presAssocID="{E94BF19F-FE23-4C3A-89F7-913F772D2BBF}" presName="horz1" presStyleCnt="0"/>
      <dgm:spPr/>
    </dgm:pt>
    <dgm:pt modelId="{5F09B32C-9EF8-406D-BB0D-B61E11D697FB}" type="pres">
      <dgm:prSet presAssocID="{E94BF19F-FE23-4C3A-89F7-913F772D2BBF}" presName="tx1" presStyleLbl="revTx" presStyleIdx="1" presStyleCnt="6"/>
      <dgm:spPr/>
    </dgm:pt>
    <dgm:pt modelId="{F8A0AF10-5E42-4767-9847-D4F82B0B661E}" type="pres">
      <dgm:prSet presAssocID="{E94BF19F-FE23-4C3A-89F7-913F772D2BBF}" presName="vert1" presStyleCnt="0"/>
      <dgm:spPr/>
    </dgm:pt>
    <dgm:pt modelId="{14B3C892-40DC-4D93-BF36-4E7854714906}" type="pres">
      <dgm:prSet presAssocID="{6F0FCD19-1656-4C2A-B280-8954D79EC418}" presName="thickLine" presStyleLbl="alignNode1" presStyleIdx="2" presStyleCnt="6"/>
      <dgm:spPr/>
    </dgm:pt>
    <dgm:pt modelId="{ECD5ED4C-2241-4E12-AC64-A673AE959E5F}" type="pres">
      <dgm:prSet presAssocID="{6F0FCD19-1656-4C2A-B280-8954D79EC418}" presName="horz1" presStyleCnt="0"/>
      <dgm:spPr/>
    </dgm:pt>
    <dgm:pt modelId="{EA51AA22-BA36-4EB4-9F0D-6438B91BC63A}" type="pres">
      <dgm:prSet presAssocID="{6F0FCD19-1656-4C2A-B280-8954D79EC418}" presName="tx1" presStyleLbl="revTx" presStyleIdx="2" presStyleCnt="6"/>
      <dgm:spPr/>
    </dgm:pt>
    <dgm:pt modelId="{234BE32D-46ED-4C28-A829-6FC69E48335C}" type="pres">
      <dgm:prSet presAssocID="{6F0FCD19-1656-4C2A-B280-8954D79EC418}" presName="vert1" presStyleCnt="0"/>
      <dgm:spPr/>
    </dgm:pt>
    <dgm:pt modelId="{1CC9B3F5-375A-4E7F-A70A-86FA09ED93D2}" type="pres">
      <dgm:prSet presAssocID="{28DCC7A8-9D9C-47C1-8766-32237E6C10E5}" presName="thickLine" presStyleLbl="alignNode1" presStyleIdx="3" presStyleCnt="6"/>
      <dgm:spPr/>
    </dgm:pt>
    <dgm:pt modelId="{6C9CA10F-A68F-489D-AD7D-2F89387E38B6}" type="pres">
      <dgm:prSet presAssocID="{28DCC7A8-9D9C-47C1-8766-32237E6C10E5}" presName="horz1" presStyleCnt="0"/>
      <dgm:spPr/>
    </dgm:pt>
    <dgm:pt modelId="{785B0798-E4B1-4FF7-805E-7C2A36E09808}" type="pres">
      <dgm:prSet presAssocID="{28DCC7A8-9D9C-47C1-8766-32237E6C10E5}" presName="tx1" presStyleLbl="revTx" presStyleIdx="3" presStyleCnt="6"/>
      <dgm:spPr/>
    </dgm:pt>
    <dgm:pt modelId="{8E88638A-14F8-4F46-A644-7D1A572DF8A6}" type="pres">
      <dgm:prSet presAssocID="{28DCC7A8-9D9C-47C1-8766-32237E6C10E5}" presName="vert1" presStyleCnt="0"/>
      <dgm:spPr/>
    </dgm:pt>
    <dgm:pt modelId="{D51814AE-AE9B-4CE2-90AB-FB25303731D9}" type="pres">
      <dgm:prSet presAssocID="{8DC04A1D-590B-4B14-8DDF-BB70C6C5DC67}" presName="thickLine" presStyleLbl="alignNode1" presStyleIdx="4" presStyleCnt="6"/>
      <dgm:spPr/>
    </dgm:pt>
    <dgm:pt modelId="{9911AE1A-CC87-4DEF-8420-D3C2A5C0F2F6}" type="pres">
      <dgm:prSet presAssocID="{8DC04A1D-590B-4B14-8DDF-BB70C6C5DC67}" presName="horz1" presStyleCnt="0"/>
      <dgm:spPr/>
    </dgm:pt>
    <dgm:pt modelId="{69840C0A-AAE0-4A95-9FB7-DAA9C4D0936F}" type="pres">
      <dgm:prSet presAssocID="{8DC04A1D-590B-4B14-8DDF-BB70C6C5DC67}" presName="tx1" presStyleLbl="revTx" presStyleIdx="4" presStyleCnt="6"/>
      <dgm:spPr/>
    </dgm:pt>
    <dgm:pt modelId="{B7F98ABB-2481-4F90-8A84-26C88D543C80}" type="pres">
      <dgm:prSet presAssocID="{8DC04A1D-590B-4B14-8DDF-BB70C6C5DC67}" presName="vert1" presStyleCnt="0"/>
      <dgm:spPr/>
    </dgm:pt>
    <dgm:pt modelId="{C6162861-119A-4527-BDAB-1D308D50A279}" type="pres">
      <dgm:prSet presAssocID="{0FE85ABD-D2A2-42BE-9E11-0D4268DD94D5}" presName="thickLine" presStyleLbl="alignNode1" presStyleIdx="5" presStyleCnt="6"/>
      <dgm:spPr/>
    </dgm:pt>
    <dgm:pt modelId="{A57F2415-BCBB-4A4B-8753-F17665D07F49}" type="pres">
      <dgm:prSet presAssocID="{0FE85ABD-D2A2-42BE-9E11-0D4268DD94D5}" presName="horz1" presStyleCnt="0"/>
      <dgm:spPr/>
    </dgm:pt>
    <dgm:pt modelId="{AEDBCDB8-9C99-4267-90B4-0380192655A5}" type="pres">
      <dgm:prSet presAssocID="{0FE85ABD-D2A2-42BE-9E11-0D4268DD94D5}" presName="tx1" presStyleLbl="revTx" presStyleIdx="5" presStyleCnt="6"/>
      <dgm:spPr/>
    </dgm:pt>
    <dgm:pt modelId="{179A3F02-864E-4CDE-8CA7-DE37695F68D6}" type="pres">
      <dgm:prSet presAssocID="{0FE85ABD-D2A2-42BE-9E11-0D4268DD94D5}" presName="vert1" presStyleCnt="0"/>
      <dgm:spPr/>
    </dgm:pt>
  </dgm:ptLst>
  <dgm:cxnLst>
    <dgm:cxn modelId="{B5775020-C04D-407A-8349-457651237C9D}" srcId="{3F8FECA6-DCE3-43AA-961D-E1EB7719E483}" destId="{28DCC7A8-9D9C-47C1-8766-32237E6C10E5}" srcOrd="3" destOrd="0" parTransId="{A5ADE763-2F88-4B2F-AB8A-609557A21FF1}" sibTransId="{39D7CE37-FE24-447B-A3B5-CAC38FD35E7D}"/>
    <dgm:cxn modelId="{FAAB3E36-9956-44C4-A2AB-8CD10FC4844C}" srcId="{3F8FECA6-DCE3-43AA-961D-E1EB7719E483}" destId="{0FE85ABD-D2A2-42BE-9E11-0D4268DD94D5}" srcOrd="5" destOrd="0" parTransId="{310FDF51-4194-4FB6-8405-EFB10CC77951}" sibTransId="{4AF87A9F-F8FF-437B-B9F2-3CF917B4DA39}"/>
    <dgm:cxn modelId="{0E4FDA3E-65C0-4F0A-A65A-23FD052991FB}" type="presOf" srcId="{E94BF19F-FE23-4C3A-89F7-913F772D2BBF}" destId="{5F09B32C-9EF8-406D-BB0D-B61E11D697FB}" srcOrd="0" destOrd="0" presId="urn:microsoft.com/office/officeart/2008/layout/LinedList"/>
    <dgm:cxn modelId="{2E526F5B-F258-4248-81FA-3C82C0A5E9CF}" srcId="{3F8FECA6-DCE3-43AA-961D-E1EB7719E483}" destId="{6F0FCD19-1656-4C2A-B280-8954D79EC418}" srcOrd="2" destOrd="0" parTransId="{DB671983-E7F8-444F-88D7-1E858F88C8BE}" sibTransId="{D64BE60C-DD63-4C11-B94A-A7E0684760B6}"/>
    <dgm:cxn modelId="{4147A05B-49FC-4F0C-8018-CA01CC1C7C0F}" type="presOf" srcId="{6F0FCD19-1656-4C2A-B280-8954D79EC418}" destId="{EA51AA22-BA36-4EB4-9F0D-6438B91BC63A}" srcOrd="0" destOrd="0" presId="urn:microsoft.com/office/officeart/2008/layout/LinedList"/>
    <dgm:cxn modelId="{273DAF6B-1094-40CA-8F4D-DE528FDE443B}" srcId="{3F8FECA6-DCE3-43AA-961D-E1EB7719E483}" destId="{E94BF19F-FE23-4C3A-89F7-913F772D2BBF}" srcOrd="1" destOrd="0" parTransId="{096F8D64-2011-4F5F-AED7-896E8D81FE17}" sibTransId="{E18E3468-6EA8-4B5F-94E6-FAA3AA1C63CB}"/>
    <dgm:cxn modelId="{B81E3C4D-E47B-4380-A1ED-1B5B77AC5201}" srcId="{3F8FECA6-DCE3-43AA-961D-E1EB7719E483}" destId="{8DC04A1D-590B-4B14-8DDF-BB70C6C5DC67}" srcOrd="4" destOrd="0" parTransId="{83FC62F2-811C-4D4E-9321-B1663212E289}" sibTransId="{D8CC12D3-60D8-4604-A25E-AD8ACD904988}"/>
    <dgm:cxn modelId="{A5846079-0741-4B9B-88F9-D24885C603AC}" type="presOf" srcId="{0FE85ABD-D2A2-42BE-9E11-0D4268DD94D5}" destId="{AEDBCDB8-9C99-4267-90B4-0380192655A5}" srcOrd="0" destOrd="0" presId="urn:microsoft.com/office/officeart/2008/layout/LinedList"/>
    <dgm:cxn modelId="{919D0988-54A3-49F4-A9FE-CA1E096F1A83}" type="presOf" srcId="{3F8FECA6-DCE3-43AA-961D-E1EB7719E483}" destId="{2F78F126-E2AA-4555-B779-C0BCE0045828}" srcOrd="0" destOrd="0" presId="urn:microsoft.com/office/officeart/2008/layout/LinedList"/>
    <dgm:cxn modelId="{48E883AB-F750-4D4A-93BC-AFE71065FBEF}" type="presOf" srcId="{28DCC7A8-9D9C-47C1-8766-32237E6C10E5}" destId="{785B0798-E4B1-4FF7-805E-7C2A36E09808}" srcOrd="0" destOrd="0" presId="urn:microsoft.com/office/officeart/2008/layout/LinedList"/>
    <dgm:cxn modelId="{199A85DB-8AC0-4DF1-9F0E-53A180E38AF5}" type="presOf" srcId="{EC4148E2-9AF5-48A3-9CFE-E3C2417CD7A4}" destId="{C10AD67E-8FBA-4914-A6B9-F277195E71FC}" srcOrd="0" destOrd="0" presId="urn:microsoft.com/office/officeart/2008/layout/LinedList"/>
    <dgm:cxn modelId="{000668F4-7D2F-4C0A-A794-FFAA4A803659}" type="presOf" srcId="{8DC04A1D-590B-4B14-8DDF-BB70C6C5DC67}" destId="{69840C0A-AAE0-4A95-9FB7-DAA9C4D0936F}" srcOrd="0" destOrd="0" presId="urn:microsoft.com/office/officeart/2008/layout/LinedList"/>
    <dgm:cxn modelId="{39BF8EFE-EEC2-412F-8322-E5F07C2BA51B}" srcId="{3F8FECA6-DCE3-43AA-961D-E1EB7719E483}" destId="{EC4148E2-9AF5-48A3-9CFE-E3C2417CD7A4}" srcOrd="0" destOrd="0" parTransId="{C5B1D5B5-0414-48C9-95AE-F9495C14DC51}" sibTransId="{112EB5D3-D751-4FF4-9FC1-1EEF73B63032}"/>
    <dgm:cxn modelId="{D8D64B12-E430-4508-9FCF-6FDEF82CC908}" type="presParOf" srcId="{2F78F126-E2AA-4555-B779-C0BCE0045828}" destId="{F23466E5-8856-48FF-8251-8C3043BA9CAE}" srcOrd="0" destOrd="0" presId="urn:microsoft.com/office/officeart/2008/layout/LinedList"/>
    <dgm:cxn modelId="{29727132-F122-4380-A567-DC33B2605386}" type="presParOf" srcId="{2F78F126-E2AA-4555-B779-C0BCE0045828}" destId="{BCDC2F36-B73E-47A0-82FC-C5ADBC27239A}" srcOrd="1" destOrd="0" presId="urn:microsoft.com/office/officeart/2008/layout/LinedList"/>
    <dgm:cxn modelId="{68408702-8521-43E3-8A9D-A535B0E867D9}" type="presParOf" srcId="{BCDC2F36-B73E-47A0-82FC-C5ADBC27239A}" destId="{C10AD67E-8FBA-4914-A6B9-F277195E71FC}" srcOrd="0" destOrd="0" presId="urn:microsoft.com/office/officeart/2008/layout/LinedList"/>
    <dgm:cxn modelId="{853DC71B-EDBB-485B-A8DC-CAA63C4124D4}" type="presParOf" srcId="{BCDC2F36-B73E-47A0-82FC-C5ADBC27239A}" destId="{0BCF3362-64C8-466D-A8A3-91B3E83A03E8}" srcOrd="1" destOrd="0" presId="urn:microsoft.com/office/officeart/2008/layout/LinedList"/>
    <dgm:cxn modelId="{07C05DB1-1240-4944-9782-60A7E6730C56}" type="presParOf" srcId="{2F78F126-E2AA-4555-B779-C0BCE0045828}" destId="{258ADB25-A53B-448C-B3CD-B2437308A694}" srcOrd="2" destOrd="0" presId="urn:microsoft.com/office/officeart/2008/layout/LinedList"/>
    <dgm:cxn modelId="{0440980D-250F-4BAE-B848-5D60AA639DA8}" type="presParOf" srcId="{2F78F126-E2AA-4555-B779-C0BCE0045828}" destId="{281CE53C-2C2D-4058-9617-83FCB9B46337}" srcOrd="3" destOrd="0" presId="urn:microsoft.com/office/officeart/2008/layout/LinedList"/>
    <dgm:cxn modelId="{336A16A6-F70E-45A5-A494-8C5F4CB4CBEB}" type="presParOf" srcId="{281CE53C-2C2D-4058-9617-83FCB9B46337}" destId="{5F09B32C-9EF8-406D-BB0D-B61E11D697FB}" srcOrd="0" destOrd="0" presId="urn:microsoft.com/office/officeart/2008/layout/LinedList"/>
    <dgm:cxn modelId="{55C882E4-9B6E-479C-8B51-FC737AED6E9F}" type="presParOf" srcId="{281CE53C-2C2D-4058-9617-83FCB9B46337}" destId="{F8A0AF10-5E42-4767-9847-D4F82B0B661E}" srcOrd="1" destOrd="0" presId="urn:microsoft.com/office/officeart/2008/layout/LinedList"/>
    <dgm:cxn modelId="{2496078B-2A88-421A-BD58-45B8C312D31B}" type="presParOf" srcId="{2F78F126-E2AA-4555-B779-C0BCE0045828}" destId="{14B3C892-40DC-4D93-BF36-4E7854714906}" srcOrd="4" destOrd="0" presId="urn:microsoft.com/office/officeart/2008/layout/LinedList"/>
    <dgm:cxn modelId="{615AB1D5-491C-4959-9413-704976081B21}" type="presParOf" srcId="{2F78F126-E2AA-4555-B779-C0BCE0045828}" destId="{ECD5ED4C-2241-4E12-AC64-A673AE959E5F}" srcOrd="5" destOrd="0" presId="urn:microsoft.com/office/officeart/2008/layout/LinedList"/>
    <dgm:cxn modelId="{9ECFE224-4697-4355-9731-DB1E71CD836B}" type="presParOf" srcId="{ECD5ED4C-2241-4E12-AC64-A673AE959E5F}" destId="{EA51AA22-BA36-4EB4-9F0D-6438B91BC63A}" srcOrd="0" destOrd="0" presId="urn:microsoft.com/office/officeart/2008/layout/LinedList"/>
    <dgm:cxn modelId="{B6C61D36-A0A8-4993-BA10-709EC28066DD}" type="presParOf" srcId="{ECD5ED4C-2241-4E12-AC64-A673AE959E5F}" destId="{234BE32D-46ED-4C28-A829-6FC69E48335C}" srcOrd="1" destOrd="0" presId="urn:microsoft.com/office/officeart/2008/layout/LinedList"/>
    <dgm:cxn modelId="{E053BB24-3947-4671-AF4C-FED2F4DCD40B}" type="presParOf" srcId="{2F78F126-E2AA-4555-B779-C0BCE0045828}" destId="{1CC9B3F5-375A-4E7F-A70A-86FA09ED93D2}" srcOrd="6" destOrd="0" presId="urn:microsoft.com/office/officeart/2008/layout/LinedList"/>
    <dgm:cxn modelId="{4255683C-C151-4546-AA72-98B3F915E94B}" type="presParOf" srcId="{2F78F126-E2AA-4555-B779-C0BCE0045828}" destId="{6C9CA10F-A68F-489D-AD7D-2F89387E38B6}" srcOrd="7" destOrd="0" presId="urn:microsoft.com/office/officeart/2008/layout/LinedList"/>
    <dgm:cxn modelId="{16208188-8CF0-435F-9A1D-9A982C556B4C}" type="presParOf" srcId="{6C9CA10F-A68F-489D-AD7D-2F89387E38B6}" destId="{785B0798-E4B1-4FF7-805E-7C2A36E09808}" srcOrd="0" destOrd="0" presId="urn:microsoft.com/office/officeart/2008/layout/LinedList"/>
    <dgm:cxn modelId="{6530264B-0D1D-401C-9DCD-015566032AB9}" type="presParOf" srcId="{6C9CA10F-A68F-489D-AD7D-2F89387E38B6}" destId="{8E88638A-14F8-4F46-A644-7D1A572DF8A6}" srcOrd="1" destOrd="0" presId="urn:microsoft.com/office/officeart/2008/layout/LinedList"/>
    <dgm:cxn modelId="{30BA845C-4988-49B0-9311-A2F8141DBBA1}" type="presParOf" srcId="{2F78F126-E2AA-4555-B779-C0BCE0045828}" destId="{D51814AE-AE9B-4CE2-90AB-FB25303731D9}" srcOrd="8" destOrd="0" presId="urn:microsoft.com/office/officeart/2008/layout/LinedList"/>
    <dgm:cxn modelId="{1BBBAE61-5554-4633-8F55-3E2749F06569}" type="presParOf" srcId="{2F78F126-E2AA-4555-B779-C0BCE0045828}" destId="{9911AE1A-CC87-4DEF-8420-D3C2A5C0F2F6}" srcOrd="9" destOrd="0" presId="urn:microsoft.com/office/officeart/2008/layout/LinedList"/>
    <dgm:cxn modelId="{8B584B50-3022-473C-8152-F6175C12C4D4}" type="presParOf" srcId="{9911AE1A-CC87-4DEF-8420-D3C2A5C0F2F6}" destId="{69840C0A-AAE0-4A95-9FB7-DAA9C4D0936F}" srcOrd="0" destOrd="0" presId="urn:microsoft.com/office/officeart/2008/layout/LinedList"/>
    <dgm:cxn modelId="{946D08B4-5C3D-4044-BA05-B6F5E12CADF9}" type="presParOf" srcId="{9911AE1A-CC87-4DEF-8420-D3C2A5C0F2F6}" destId="{B7F98ABB-2481-4F90-8A84-26C88D543C80}" srcOrd="1" destOrd="0" presId="urn:microsoft.com/office/officeart/2008/layout/LinedList"/>
    <dgm:cxn modelId="{8BD75941-B8AD-45F8-9496-23BA8494BA23}" type="presParOf" srcId="{2F78F126-E2AA-4555-B779-C0BCE0045828}" destId="{C6162861-119A-4527-BDAB-1D308D50A279}" srcOrd="10" destOrd="0" presId="urn:microsoft.com/office/officeart/2008/layout/LinedList"/>
    <dgm:cxn modelId="{481465F9-4C60-4B58-A7BC-3514464E628A}" type="presParOf" srcId="{2F78F126-E2AA-4555-B779-C0BCE0045828}" destId="{A57F2415-BCBB-4A4B-8753-F17665D07F49}" srcOrd="11" destOrd="0" presId="urn:microsoft.com/office/officeart/2008/layout/LinedList"/>
    <dgm:cxn modelId="{4712A4C8-AEB3-48DD-8895-FE4117E4B994}" type="presParOf" srcId="{A57F2415-BCBB-4A4B-8753-F17665D07F49}" destId="{AEDBCDB8-9C99-4267-90B4-0380192655A5}" srcOrd="0" destOrd="0" presId="urn:microsoft.com/office/officeart/2008/layout/LinedList"/>
    <dgm:cxn modelId="{64C5DA56-CA7F-4CCC-9136-07A568199E56}" type="presParOf" srcId="{A57F2415-BCBB-4A4B-8753-F17665D07F49}" destId="{179A3F02-864E-4CDE-8CA7-DE37695F68D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6D7DB7-0874-4782-9762-ABC6274C44D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0F11B60-763D-4CAF-A110-BE7215F3A308}">
      <dgm:prSet/>
      <dgm:spPr/>
      <dgm:t>
        <a:bodyPr/>
        <a:lstStyle/>
        <a:p>
          <a:r>
            <a:rPr lang="en-GB"/>
            <a:t>WEEK 2</a:t>
          </a:r>
          <a:endParaRPr lang="en-US"/>
        </a:p>
      </dgm:t>
    </dgm:pt>
    <dgm:pt modelId="{B25AA8B1-889D-4264-9B95-640F25E4C33D}" type="parTrans" cxnId="{26DA0DC7-1AAA-4A50-B8A7-7260EF8465A6}">
      <dgm:prSet/>
      <dgm:spPr/>
      <dgm:t>
        <a:bodyPr/>
        <a:lstStyle/>
        <a:p>
          <a:endParaRPr lang="en-US"/>
        </a:p>
      </dgm:t>
    </dgm:pt>
    <dgm:pt modelId="{7443EB55-A0EC-46CE-9AB9-B76BB9F589D7}" type="sibTrans" cxnId="{26DA0DC7-1AAA-4A50-B8A7-7260EF8465A6}">
      <dgm:prSet/>
      <dgm:spPr/>
      <dgm:t>
        <a:bodyPr/>
        <a:lstStyle/>
        <a:p>
          <a:endParaRPr lang="en-US"/>
        </a:p>
      </dgm:t>
    </dgm:pt>
    <dgm:pt modelId="{1F0C93A6-C744-4F43-ACD3-3D6E40468CD5}">
      <dgm:prSet/>
      <dgm:spPr/>
      <dgm:t>
        <a:bodyPr/>
        <a:lstStyle/>
        <a:p>
          <a:r>
            <a:rPr lang="en-GB" dirty="0"/>
            <a:t>Topic: </a:t>
          </a:r>
        </a:p>
        <a:p>
          <a:r>
            <a:rPr lang="en-GB" dirty="0"/>
            <a:t>Ethical Framework</a:t>
          </a:r>
        </a:p>
        <a:p>
          <a:r>
            <a:rPr lang="en-US" dirty="0"/>
            <a:t>For Counselling Professions</a:t>
          </a:r>
        </a:p>
      </dgm:t>
    </dgm:pt>
    <dgm:pt modelId="{E90A635C-1B7E-4B9D-A2F3-12EA0F5C5B53}" type="parTrans" cxnId="{E6CF4C04-C95E-49DF-AC8C-523E9DB854F0}">
      <dgm:prSet/>
      <dgm:spPr/>
      <dgm:t>
        <a:bodyPr/>
        <a:lstStyle/>
        <a:p>
          <a:endParaRPr lang="en-US"/>
        </a:p>
      </dgm:t>
    </dgm:pt>
    <dgm:pt modelId="{FB2F11F1-1E4E-4CBF-8560-B94E98DF9A4A}" type="sibTrans" cxnId="{E6CF4C04-C95E-49DF-AC8C-523E9DB854F0}">
      <dgm:prSet/>
      <dgm:spPr/>
      <dgm:t>
        <a:bodyPr/>
        <a:lstStyle/>
        <a:p>
          <a:endParaRPr lang="en-US"/>
        </a:p>
      </dgm:t>
    </dgm:pt>
    <dgm:pt modelId="{1D033907-00F7-421E-A290-A06226870BA9}" type="pres">
      <dgm:prSet presAssocID="{E96D7DB7-0874-4782-9762-ABC6274C44D7}" presName="linear" presStyleCnt="0">
        <dgm:presLayoutVars>
          <dgm:animLvl val="lvl"/>
          <dgm:resizeHandles val="exact"/>
        </dgm:presLayoutVars>
      </dgm:prSet>
      <dgm:spPr/>
    </dgm:pt>
    <dgm:pt modelId="{749D7121-E7AD-4CAB-9AA5-C9267E5F0428}" type="pres">
      <dgm:prSet presAssocID="{10F11B60-763D-4CAF-A110-BE7215F3A30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F483A90-C054-40A6-88F2-732B2E11561D}" type="pres">
      <dgm:prSet presAssocID="{7443EB55-A0EC-46CE-9AB9-B76BB9F589D7}" presName="spacer" presStyleCnt="0"/>
      <dgm:spPr/>
    </dgm:pt>
    <dgm:pt modelId="{13EDDD93-924F-42CB-9477-8C6CAB53A827}" type="pres">
      <dgm:prSet presAssocID="{1F0C93A6-C744-4F43-ACD3-3D6E40468CD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6CF4C04-C95E-49DF-AC8C-523E9DB854F0}" srcId="{E96D7DB7-0874-4782-9762-ABC6274C44D7}" destId="{1F0C93A6-C744-4F43-ACD3-3D6E40468CD5}" srcOrd="1" destOrd="0" parTransId="{E90A635C-1B7E-4B9D-A2F3-12EA0F5C5B53}" sibTransId="{FB2F11F1-1E4E-4CBF-8560-B94E98DF9A4A}"/>
    <dgm:cxn modelId="{55DE1A38-0FF7-434A-96AE-960E27A856AA}" type="presOf" srcId="{1F0C93A6-C744-4F43-ACD3-3D6E40468CD5}" destId="{13EDDD93-924F-42CB-9477-8C6CAB53A827}" srcOrd="0" destOrd="0" presId="urn:microsoft.com/office/officeart/2005/8/layout/vList2"/>
    <dgm:cxn modelId="{548BFF3C-E84A-486C-AA07-82591A28535E}" type="presOf" srcId="{E96D7DB7-0874-4782-9762-ABC6274C44D7}" destId="{1D033907-00F7-421E-A290-A06226870BA9}" srcOrd="0" destOrd="0" presId="urn:microsoft.com/office/officeart/2005/8/layout/vList2"/>
    <dgm:cxn modelId="{D287259D-158F-426C-8926-80421987383E}" type="presOf" srcId="{10F11B60-763D-4CAF-A110-BE7215F3A308}" destId="{749D7121-E7AD-4CAB-9AA5-C9267E5F0428}" srcOrd="0" destOrd="0" presId="urn:microsoft.com/office/officeart/2005/8/layout/vList2"/>
    <dgm:cxn modelId="{26DA0DC7-1AAA-4A50-B8A7-7260EF8465A6}" srcId="{E96D7DB7-0874-4782-9762-ABC6274C44D7}" destId="{10F11B60-763D-4CAF-A110-BE7215F3A308}" srcOrd="0" destOrd="0" parTransId="{B25AA8B1-889D-4264-9B95-640F25E4C33D}" sibTransId="{7443EB55-A0EC-46CE-9AB9-B76BB9F589D7}"/>
    <dgm:cxn modelId="{86CCAF35-967A-4652-A8B7-04BC47AF096D}" type="presParOf" srcId="{1D033907-00F7-421E-A290-A06226870BA9}" destId="{749D7121-E7AD-4CAB-9AA5-C9267E5F0428}" srcOrd="0" destOrd="0" presId="urn:microsoft.com/office/officeart/2005/8/layout/vList2"/>
    <dgm:cxn modelId="{48CEA384-87A0-4845-8EF6-742A0A3D4CC3}" type="presParOf" srcId="{1D033907-00F7-421E-A290-A06226870BA9}" destId="{3F483A90-C054-40A6-88F2-732B2E11561D}" srcOrd="1" destOrd="0" presId="urn:microsoft.com/office/officeart/2005/8/layout/vList2"/>
    <dgm:cxn modelId="{A509990E-6634-4373-8A4A-AC6CB4874217}" type="presParOf" srcId="{1D033907-00F7-421E-A290-A06226870BA9}" destId="{13EDDD93-924F-42CB-9477-8C6CAB53A82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3466E5-8856-48FF-8251-8C3043BA9CAE}">
      <dsp:nvSpPr>
        <dsp:cNvPr id="0" name=""/>
        <dsp:cNvSpPr/>
      </dsp:nvSpPr>
      <dsp:spPr>
        <a:xfrm>
          <a:off x="0" y="2181"/>
          <a:ext cx="645194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0AD67E-8FBA-4914-A6B9-F277195E71FC}">
      <dsp:nvSpPr>
        <dsp:cNvPr id="0" name=""/>
        <dsp:cNvSpPr/>
      </dsp:nvSpPr>
      <dsp:spPr>
        <a:xfrm>
          <a:off x="0" y="2181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 pairs</a:t>
          </a:r>
          <a:endParaRPr lang="en-US" sz="2000" kern="1200"/>
        </a:p>
      </dsp:txBody>
      <dsp:txXfrm>
        <a:off x="0" y="2181"/>
        <a:ext cx="6451943" cy="743920"/>
      </dsp:txXfrm>
    </dsp:sp>
    <dsp:sp modelId="{258ADB25-A53B-448C-B3CD-B2437308A694}">
      <dsp:nvSpPr>
        <dsp:cNvPr id="0" name=""/>
        <dsp:cNvSpPr/>
      </dsp:nvSpPr>
      <dsp:spPr>
        <a:xfrm>
          <a:off x="0" y="746102"/>
          <a:ext cx="6451943" cy="0"/>
        </a:xfrm>
        <a:prstGeom prst="line">
          <a:avLst/>
        </a:prstGeom>
        <a:solidFill>
          <a:schemeClr val="accent2">
            <a:hueOff val="275703"/>
            <a:satOff val="5161"/>
            <a:lumOff val="-314"/>
            <a:alphaOff val="0"/>
          </a:schemeClr>
        </a:solidFill>
        <a:ln w="19050" cap="flat" cmpd="sng" algn="ctr">
          <a:solidFill>
            <a:schemeClr val="accent2">
              <a:hueOff val="275703"/>
              <a:satOff val="5161"/>
              <a:lumOff val="-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09B32C-9EF8-406D-BB0D-B61E11D697FB}">
      <dsp:nvSpPr>
        <dsp:cNvPr id="0" name=""/>
        <dsp:cNvSpPr/>
      </dsp:nvSpPr>
      <dsp:spPr>
        <a:xfrm>
          <a:off x="0" y="746102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Using SOLAR and Non-verbal communication</a:t>
          </a:r>
          <a:endParaRPr lang="en-US" sz="2000" kern="1200"/>
        </a:p>
      </dsp:txBody>
      <dsp:txXfrm>
        <a:off x="0" y="746102"/>
        <a:ext cx="6451943" cy="743920"/>
      </dsp:txXfrm>
    </dsp:sp>
    <dsp:sp modelId="{14B3C892-40DC-4D93-BF36-4E7854714906}">
      <dsp:nvSpPr>
        <dsp:cNvPr id="0" name=""/>
        <dsp:cNvSpPr/>
      </dsp:nvSpPr>
      <dsp:spPr>
        <a:xfrm>
          <a:off x="0" y="1490022"/>
          <a:ext cx="6451943" cy="0"/>
        </a:xfrm>
        <a:prstGeom prst="line">
          <a:avLst/>
        </a:prstGeom>
        <a:solidFill>
          <a:schemeClr val="accent2">
            <a:hueOff val="551407"/>
            <a:satOff val="10323"/>
            <a:lumOff val="-628"/>
            <a:alphaOff val="0"/>
          </a:schemeClr>
        </a:solidFill>
        <a:ln w="19050" cap="flat" cmpd="sng" algn="ctr">
          <a:solidFill>
            <a:schemeClr val="accent2">
              <a:hueOff val="551407"/>
              <a:satOff val="10323"/>
              <a:lumOff val="-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51AA22-BA36-4EB4-9F0D-6438B91BC63A}">
      <dsp:nvSpPr>
        <dsp:cNvPr id="0" name=""/>
        <dsp:cNvSpPr/>
      </dsp:nvSpPr>
      <dsp:spPr>
        <a:xfrm>
          <a:off x="0" y="1490022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Listen actively to your partner for 5 minutes (No questions!)</a:t>
          </a:r>
          <a:endParaRPr lang="en-US" sz="2000" kern="1200"/>
        </a:p>
      </dsp:txBody>
      <dsp:txXfrm>
        <a:off x="0" y="1490022"/>
        <a:ext cx="6451943" cy="743920"/>
      </dsp:txXfrm>
    </dsp:sp>
    <dsp:sp modelId="{1CC9B3F5-375A-4E7F-A70A-86FA09ED93D2}">
      <dsp:nvSpPr>
        <dsp:cNvPr id="0" name=""/>
        <dsp:cNvSpPr/>
      </dsp:nvSpPr>
      <dsp:spPr>
        <a:xfrm>
          <a:off x="0" y="2233943"/>
          <a:ext cx="6451943" cy="0"/>
        </a:xfrm>
        <a:prstGeom prst="line">
          <a:avLst/>
        </a:prstGeom>
        <a:solidFill>
          <a:schemeClr val="accent2">
            <a:hueOff val="827110"/>
            <a:satOff val="15484"/>
            <a:lumOff val="-941"/>
            <a:alphaOff val="0"/>
          </a:schemeClr>
        </a:solidFill>
        <a:ln w="19050" cap="flat" cmpd="sng" algn="ctr">
          <a:solidFill>
            <a:schemeClr val="accent2">
              <a:hueOff val="827110"/>
              <a:satOff val="15484"/>
              <a:lumOff val="-9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5B0798-E4B1-4FF7-805E-7C2A36E09808}">
      <dsp:nvSpPr>
        <dsp:cNvPr id="0" name=""/>
        <dsp:cNvSpPr/>
      </dsp:nvSpPr>
      <dsp:spPr>
        <a:xfrm>
          <a:off x="0" y="2233943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Reflect back what you have heard.</a:t>
          </a:r>
          <a:endParaRPr lang="en-US" sz="2000" kern="1200"/>
        </a:p>
      </dsp:txBody>
      <dsp:txXfrm>
        <a:off x="0" y="2233943"/>
        <a:ext cx="6451943" cy="743920"/>
      </dsp:txXfrm>
    </dsp:sp>
    <dsp:sp modelId="{D51814AE-AE9B-4CE2-90AB-FB25303731D9}">
      <dsp:nvSpPr>
        <dsp:cNvPr id="0" name=""/>
        <dsp:cNvSpPr/>
      </dsp:nvSpPr>
      <dsp:spPr>
        <a:xfrm>
          <a:off x="0" y="2977864"/>
          <a:ext cx="6451943" cy="0"/>
        </a:xfrm>
        <a:prstGeom prst="line">
          <a:avLst/>
        </a:prstGeom>
        <a:solidFill>
          <a:schemeClr val="accent2">
            <a:hueOff val="1102814"/>
            <a:satOff val="20646"/>
            <a:lumOff val="-1255"/>
            <a:alphaOff val="0"/>
          </a:schemeClr>
        </a:solidFill>
        <a:ln w="19050" cap="flat" cmpd="sng" algn="ctr">
          <a:solidFill>
            <a:schemeClr val="accent2">
              <a:hueOff val="1102814"/>
              <a:satOff val="20646"/>
              <a:lumOff val="-12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840C0A-AAE0-4A95-9FB7-DAA9C4D0936F}">
      <dsp:nvSpPr>
        <dsp:cNvPr id="0" name=""/>
        <dsp:cNvSpPr/>
      </dsp:nvSpPr>
      <dsp:spPr>
        <a:xfrm>
          <a:off x="0" y="2977864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Swap roles </a:t>
          </a:r>
          <a:endParaRPr lang="en-US" sz="2000" kern="1200"/>
        </a:p>
      </dsp:txBody>
      <dsp:txXfrm>
        <a:off x="0" y="2977864"/>
        <a:ext cx="6451943" cy="743920"/>
      </dsp:txXfrm>
    </dsp:sp>
    <dsp:sp modelId="{C6162861-119A-4527-BDAB-1D308D50A279}">
      <dsp:nvSpPr>
        <dsp:cNvPr id="0" name=""/>
        <dsp:cNvSpPr/>
      </dsp:nvSpPr>
      <dsp:spPr>
        <a:xfrm>
          <a:off x="0" y="3721784"/>
          <a:ext cx="6451943" cy="0"/>
        </a:xfrm>
        <a:prstGeom prst="line">
          <a:avLst/>
        </a:prstGeom>
        <a:solidFill>
          <a:schemeClr val="accent2">
            <a:hueOff val="1378517"/>
            <a:satOff val="25807"/>
            <a:lumOff val="-1569"/>
            <a:alphaOff val="0"/>
          </a:schemeClr>
        </a:solidFill>
        <a:ln w="19050" cap="flat" cmpd="sng" algn="ctr">
          <a:solidFill>
            <a:schemeClr val="accent2">
              <a:hueOff val="1378517"/>
              <a:satOff val="25807"/>
              <a:lumOff val="-15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DBCDB8-9C99-4267-90B4-0380192655A5}">
      <dsp:nvSpPr>
        <dsp:cNvPr id="0" name=""/>
        <dsp:cNvSpPr/>
      </dsp:nvSpPr>
      <dsp:spPr>
        <a:xfrm>
          <a:off x="0" y="3721784"/>
          <a:ext cx="6451943" cy="7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Reflect</a:t>
          </a:r>
          <a:endParaRPr lang="en-US" sz="2000" kern="1200"/>
        </a:p>
      </dsp:txBody>
      <dsp:txXfrm>
        <a:off x="0" y="3721784"/>
        <a:ext cx="6451943" cy="7439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D7121-E7AD-4CAB-9AA5-C9267E5F0428}">
      <dsp:nvSpPr>
        <dsp:cNvPr id="0" name=""/>
        <dsp:cNvSpPr/>
      </dsp:nvSpPr>
      <dsp:spPr>
        <a:xfrm>
          <a:off x="0" y="13643"/>
          <a:ext cx="4754880" cy="1956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WEEK 2</a:t>
          </a:r>
          <a:endParaRPr lang="en-US" sz="2900" kern="1200"/>
        </a:p>
      </dsp:txBody>
      <dsp:txXfrm>
        <a:off x="95498" y="109141"/>
        <a:ext cx="4563884" cy="1765280"/>
      </dsp:txXfrm>
    </dsp:sp>
    <dsp:sp modelId="{13EDDD93-924F-42CB-9477-8C6CAB53A827}">
      <dsp:nvSpPr>
        <dsp:cNvPr id="0" name=""/>
        <dsp:cNvSpPr/>
      </dsp:nvSpPr>
      <dsp:spPr>
        <a:xfrm>
          <a:off x="0" y="2053440"/>
          <a:ext cx="4754880" cy="1956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Topic: </a:t>
          </a:r>
        </a:p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Ethical Framework</a:t>
          </a:r>
        </a:p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For Counselling Professions</a:t>
          </a:r>
        </a:p>
      </dsp:txBody>
      <dsp:txXfrm>
        <a:off x="95498" y="2148938"/>
        <a:ext cx="4563884" cy="17652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C82E2-3434-4F8F-B24D-E09295921497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3C6C-82EA-4D9D-AA8A-69C85F2E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3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293C6C-82EA-4D9D-AA8A-69C85F2EE2B5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508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39117B-1405-4997-81DF-D47685487591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87957-4685-4AAA-AC15-17027EB8CE3B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02546-CD2F-49E1-B1D0-A834B66B5E2F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815D2-491A-4C11-867A-1AADC7361863}" type="datetime1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CC7DB-A260-4317-B84F-54DF88D675D3}" type="datetime1">
              <a:rPr lang="en-US" smtClean="0"/>
              <a:t>1/26/2026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32A5-C0DB-45B3-9A28-AA7E7B5E7621}" type="datetime1">
              <a:rPr lang="en-US" smtClean="0"/>
              <a:t>1/26/2026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6FDAC-91B9-467F-9D59-FECADBF43D47}" type="datetime1">
              <a:rPr lang="en-US" smtClean="0"/>
              <a:t>1/26/2026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332A-5D1A-4A68-8DC3-3FC24CFC5B34}" type="datetime1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A8BF-B3DA-48FF-989E-13589D6975D0}" type="datetime1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AD327-AB58-4897-AF71-6D19B63EA53A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879-CB5E-4D5D-8720-D92DA7AE545E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3B4EE1E-2631-4416-BD05-4FE45075E299}" type="datetime1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mailto:andrea.williams@uwtsd.ac.uk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mailto:https://moodle.uwtsd.ac.uk/course/view.php?id=11580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acp.co.uk/events-and-resources/ethics-and-standards/ethical-framework-for-the-counselling-professions/" TargetMode="Externa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hyperlink" Target="https://www.bps.org.uk/guideline/code-ethics-and-conduct" TargetMode="External"/><Relationship Id="rId4" Type="http://schemas.openxmlformats.org/officeDocument/2006/relationships/diagramLayout" Target="../diagrams/layout2.xml"/><Relationship Id="rId9" Type="http://schemas.openxmlformats.org/officeDocument/2006/relationships/hyperlink" Target="https://ncps.com/about-us/code-of-ethi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455C987-ED28-46CA-ACFD-871FF101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09530D1-E1B7-4679-A6ED-D82EB77AA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CB8372A-11C5-4BD2-B5FD-71DDEFADE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B9BDB7-2134-468E-9725-B904F4E36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450079"/>
            <a:ext cx="9966960" cy="1008889"/>
          </a:xfrm>
        </p:spPr>
        <p:txBody>
          <a:bodyPr>
            <a:normAutofit fontScale="90000"/>
          </a:bodyPr>
          <a:lstStyle/>
          <a:p>
            <a:r>
              <a:rPr lang="en-US" sz="4000">
                <a:solidFill>
                  <a:schemeClr val="accent1"/>
                </a:solidFill>
              </a:rPr>
              <a:t>ECPS4015: Introduction to Counselling Skills</a:t>
            </a:r>
            <a:br>
              <a:rPr lang="en-US" sz="4000">
                <a:solidFill>
                  <a:schemeClr val="accent1"/>
                </a:solidFill>
              </a:rPr>
            </a:br>
            <a:r>
              <a:rPr lang="en-US" sz="2200">
                <a:solidFill>
                  <a:schemeClr val="accent1"/>
                </a:solidFill>
              </a:rPr>
              <a:t>Module Lead: Andrea Williams</a:t>
            </a:r>
          </a:p>
        </p:txBody>
      </p:sp>
      <p:pic>
        <p:nvPicPr>
          <p:cNvPr id="5" name="Picture 4" descr="A close up of a green field">
            <a:extLst>
              <a:ext uri="{FF2B5EF4-FFF2-40B4-BE49-F238E27FC236}">
                <a16:creationId xmlns:a16="http://schemas.microsoft.com/office/drawing/2014/main" id="{4E312030-0DC2-4F76-9D84-36063902EC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867" r="1" b="29770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Welcome to the ECPS4015 Introduction to Counselling Skills Module - 2026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" indent="0">
              <a:buNone/>
            </a:pPr>
            <a:endParaRPr lang="en-GB" sz="2800" b="1"/>
          </a:p>
          <a:p>
            <a:pPr marL="45720" indent="0">
              <a:buNone/>
            </a:pPr>
            <a:r>
              <a:rPr lang="en-GB" sz="2800" b="1"/>
              <a:t>Module Leader: Andrea Williams</a:t>
            </a:r>
          </a:p>
          <a:p>
            <a:pPr marL="45720" indent="0">
              <a:buNone/>
            </a:pPr>
            <a:r>
              <a:rPr lang="en-GB" sz="2800"/>
              <a:t>Email: </a:t>
            </a:r>
            <a:r>
              <a:rPr lang="en-GB" sz="2800">
                <a:hlinkClick r:id="rId2"/>
              </a:rPr>
              <a:t>andrea.williams@uwtsd.ac.uk</a:t>
            </a:r>
            <a:endParaRPr lang="en-GB" sz="2800"/>
          </a:p>
          <a:p>
            <a:pPr marL="45720" indent="0">
              <a:buNone/>
            </a:pPr>
            <a:r>
              <a:rPr lang="en-GB" sz="2800"/>
              <a:t>Office Hours: Please email for an appointment</a:t>
            </a:r>
          </a:p>
          <a:p>
            <a:pPr marL="45720" indent="0">
              <a:buNone/>
            </a:pPr>
            <a:endParaRPr lang="en-GB"/>
          </a:p>
          <a:p>
            <a:pPr marL="45720" indent="0">
              <a:buNone/>
            </a:pPr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254" y="2533996"/>
            <a:ext cx="4754563" cy="2971601"/>
          </a:xfrm>
        </p:spPr>
      </p:pic>
    </p:spTree>
    <p:extLst>
      <p:ext uri="{BB962C8B-B14F-4D97-AF65-F5344CB8AC3E}">
        <p14:creationId xmlns:p14="http://schemas.microsoft.com/office/powerpoint/2010/main" val="3441176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E8DBDA3-652C-4F87-B53B-7F73AC8F4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187232-3845-418F-A17C-C138F01D9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55058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908C80-63F4-D1D6-88D6-3F847034A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09" y="873457"/>
            <a:ext cx="3273042" cy="522254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Session Aims:</a:t>
            </a:r>
            <a:br>
              <a:rPr lang="en-GB" sz="2800" dirty="0">
                <a:solidFill>
                  <a:srgbClr val="FFFFFF"/>
                </a:solidFill>
              </a:rPr>
            </a:br>
            <a:r>
              <a:rPr lang="en-GB" sz="2800" dirty="0">
                <a:solidFill>
                  <a:srgbClr val="FFFFFF"/>
                </a:solidFill>
              </a:rPr>
              <a:t>Week Module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41CA5-AE01-53F6-AC51-EA3F2748B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5081" y="873457"/>
            <a:ext cx="6020790" cy="5222543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Module introduction and content</a:t>
            </a:r>
          </a:p>
          <a:p>
            <a:r>
              <a:rPr lang="en-US" sz="2400" dirty="0">
                <a:solidFill>
                  <a:schemeClr val="accent1">
                    <a:lumMod val="50000"/>
                  </a:schemeClr>
                </a:solidFill>
                <a:ea typeface="Times New Roman" panose="02020603050405020304" pitchFamily="18" charset="0"/>
              </a:rPr>
              <a:t>Introduction to module assessment</a:t>
            </a:r>
            <a:endParaRPr lang="en-GB" sz="2400" dirty="0">
              <a:solidFill>
                <a:schemeClr val="accent1">
                  <a:lumMod val="50000"/>
                </a:schemeClr>
              </a:solidFill>
              <a:effectLst/>
              <a:ea typeface="Times New Roman" panose="02020603050405020304" pitchFamily="18" charset="0"/>
            </a:endParaRP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Break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  <a:ea typeface="Times New Roman" panose="02020603050405020304" pitchFamily="18" charset="0"/>
              </a:rPr>
              <a:t>Group Contract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  <a:ea typeface="Times New Roman" panose="02020603050405020304" pitchFamily="18" charset="0"/>
              </a:rPr>
              <a:t>Discussion -What are the similarities and differences with Counselling skills, Counselling Practice &amp; Psychotherapy?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Active Listening – What is your Listening Style? </a:t>
            </a:r>
          </a:p>
          <a:p>
            <a:endParaRPr lang="en-GB" sz="17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046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FCB3E-33BB-4563-A1AB-5B3ADA057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930812"/>
          </a:xfrm>
        </p:spPr>
        <p:txBody>
          <a:bodyPr/>
          <a:lstStyle/>
          <a:p>
            <a:r>
              <a:rPr lang="en-GB">
                <a:solidFill>
                  <a:schemeClr val="accent1">
                    <a:lumMod val="75000"/>
                  </a:schemeClr>
                </a:solidFill>
              </a:rPr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24DE3-6744-42E1-B12D-4849A39CE7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6013" y="1751428"/>
            <a:ext cx="6703255" cy="4740812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3600">
                <a:solidFill>
                  <a:schemeClr val="accent1">
                    <a:lumMod val="75000"/>
                  </a:schemeClr>
                </a:solidFill>
              </a:rPr>
              <a:t>Learn theoretical underpinnings and apply foundational counselling skills 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3600">
                <a:solidFill>
                  <a:schemeClr val="accent1">
                    <a:lumMod val="75000"/>
                  </a:schemeClr>
                </a:solidFill>
              </a:rPr>
              <a:t>Understand self-awareness within the context of counselling skills. </a:t>
            </a:r>
            <a:endParaRPr lang="en-GB" sz="3300">
              <a:solidFill>
                <a:schemeClr val="accent1">
                  <a:lumMod val="75000"/>
                </a:schemeClr>
              </a:solidFill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8657975-1EC7-4887-A975-BECE0123402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533248" y="1842868"/>
            <a:ext cx="4002259" cy="3810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7866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FCB3E-33BB-4563-A1AB-5B3ADA057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509847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accent1">
                    <a:lumMod val="75000"/>
                  </a:schemeClr>
                </a:solidFill>
              </a:rPr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24DE3-6744-42E1-B12D-4849A39CE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673" y="1474124"/>
            <a:ext cx="11804071" cy="5508567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sz="2800" b="1">
                <a:solidFill>
                  <a:schemeClr val="accent1">
                    <a:lumMod val="75000"/>
                  </a:schemeClr>
                </a:solidFill>
              </a:rPr>
              <a:t>Upon the successful completion of this module, the student should be able to</a:t>
            </a:r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:   </a:t>
            </a:r>
          </a:p>
          <a:p>
            <a:pPr marL="45720" indent="0">
              <a:buNone/>
            </a:pPr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• Demonstrate basic counselling skills and an understanding of the therapeutic relationship  </a:t>
            </a:r>
          </a:p>
          <a:p>
            <a:pPr marL="45720" indent="0">
              <a:buNone/>
            </a:pPr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• Demonstrate a basic ability to reflect on their own professional knowledge, ethical boundaries, skills, and performance   </a:t>
            </a:r>
          </a:p>
          <a:p>
            <a:pPr marL="45720" indent="0">
              <a:buNone/>
            </a:pPr>
            <a:r>
              <a:rPr lang="en-GB" sz="2800">
                <a:solidFill>
                  <a:schemeClr val="accent1">
                    <a:lumMod val="75000"/>
                  </a:schemeClr>
                </a:solidFill>
              </a:rPr>
              <a:t>• Take responsibility for their own learning and skill development, including effective personal planning, self-reflection, and project management skills.  </a:t>
            </a:r>
          </a:p>
        </p:txBody>
      </p:sp>
    </p:spTree>
    <p:extLst>
      <p:ext uri="{BB962C8B-B14F-4D97-AF65-F5344CB8AC3E}">
        <p14:creationId xmlns:p14="http://schemas.microsoft.com/office/powerpoint/2010/main" val="3724468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Module Structure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2999" y="1965960"/>
            <a:ext cx="5393951" cy="4114799"/>
          </a:xfrm>
        </p:spPr>
        <p:txBody>
          <a:bodyPr>
            <a:normAutofit fontScale="77500" lnSpcReduction="20000"/>
          </a:bodyPr>
          <a:lstStyle/>
          <a:p>
            <a:pPr marL="45720" indent="0">
              <a:buNone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20 Credit Module delivered over ten sessions</a:t>
            </a:r>
          </a:p>
          <a:p>
            <a:pPr marL="45720" indent="0">
              <a:buNone/>
            </a:pPr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MODULE Dates 2026: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Week 1: Wednesday 28</a:t>
            </a:r>
            <a:r>
              <a:rPr lang="en-GB" sz="3200" baseline="30000" dirty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 January  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Reading Week Commencing: 16th</a:t>
            </a:r>
            <a:r>
              <a:rPr lang="en-GB" sz="3200" baseline="30000" dirty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 February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Assessment 1: Tuesday 24</a:t>
            </a:r>
            <a:r>
              <a:rPr lang="en-GB" sz="3200" baseline="30000" dirty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 February 2026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Easter: 30</a:t>
            </a:r>
            <a:r>
              <a:rPr lang="en-GB" sz="3200" baseline="30000" dirty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 March to 17</a:t>
            </a:r>
            <a:r>
              <a:rPr lang="en-GB" sz="3200" baseline="30000" dirty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 April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Academic Interviews- Wednesday 6</a:t>
            </a:r>
            <a:r>
              <a:rPr lang="en-GB" sz="3200" baseline="30000" dirty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 May 2026</a:t>
            </a:r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46999" y="1965960"/>
            <a:ext cx="4261473" cy="3170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863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Module Structure</a:t>
            </a:r>
            <a:br>
              <a:rPr lang="en-GB" b="1"/>
            </a:b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3687" y="1590502"/>
            <a:ext cx="5144193" cy="4490257"/>
          </a:xfrm>
        </p:spPr>
        <p:txBody>
          <a:bodyPr>
            <a:normAutofit/>
          </a:bodyPr>
          <a:lstStyle/>
          <a:p>
            <a:endParaRPr lang="en-GB" sz="2800" dirty="0"/>
          </a:p>
          <a:p>
            <a:endParaRPr lang="en-GB" sz="2800" dirty="0"/>
          </a:p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Theoretical understanding</a:t>
            </a:r>
          </a:p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Skills practice</a:t>
            </a:r>
          </a:p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Ethics and Professional Practice</a:t>
            </a:r>
          </a:p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Small group work</a:t>
            </a:r>
          </a:p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Reflective Practice </a:t>
            </a:r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AD9B02C-0B79-4BE0-A7EE-8F395B55098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45130" y="1779563"/>
            <a:ext cx="5144193" cy="3618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9179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2040" y="559723"/>
            <a:ext cx="9875520" cy="1356360"/>
          </a:xfrm>
        </p:spPr>
        <p:txBody>
          <a:bodyPr/>
          <a:lstStyle/>
          <a:p>
            <a:r>
              <a:rPr lang="en-GB"/>
              <a:t>Module ECPS4015</a:t>
            </a:r>
            <a:br>
              <a:rPr lang="en-GB"/>
            </a:br>
            <a:r>
              <a:rPr lang="en-GB"/>
              <a:t> Assessment Schedule 2026</a:t>
            </a:r>
          </a:p>
        </p:txBody>
      </p:sp>
      <p:sp>
        <p:nvSpPr>
          <p:cNvPr id="3" name="Rectangle 2"/>
          <p:cNvSpPr/>
          <p:nvPr/>
        </p:nvSpPr>
        <p:spPr>
          <a:xfrm>
            <a:off x="1206732" y="2128058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Predefined Process 4"/>
          <p:cNvSpPr/>
          <p:nvPr/>
        </p:nvSpPr>
        <p:spPr>
          <a:xfrm>
            <a:off x="1246909" y="2122516"/>
            <a:ext cx="3718560" cy="3868189"/>
          </a:xfrm>
          <a:prstGeom prst="flowChartPredefined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Assessment Component 1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Weighting 50%</a:t>
            </a:r>
          </a:p>
          <a:p>
            <a:pPr algn="ctr"/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Assessment Task: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Coursework: Essay 1,500 words</a:t>
            </a:r>
          </a:p>
          <a:p>
            <a:pPr algn="ctr"/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Submission Date: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24</a:t>
            </a:r>
            <a:r>
              <a:rPr lang="en-GB" sz="2000" b="1" baseline="300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th</a:t>
            </a:r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 February 2026</a:t>
            </a:r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Flowchart: Predefined Process 8"/>
          <p:cNvSpPr/>
          <p:nvPr/>
        </p:nvSpPr>
        <p:spPr>
          <a:xfrm>
            <a:off x="5527963" y="2122516"/>
            <a:ext cx="3718560" cy="3868189"/>
          </a:xfrm>
          <a:prstGeom prst="flowChartPredefined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Assessment Component 2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Weighting 50%</a:t>
            </a:r>
          </a:p>
          <a:p>
            <a:pPr algn="ctr"/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Assessment Task: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Practical: A</a:t>
            </a:r>
            <a:r>
              <a:rPr lang="en-GB" sz="2000" b="1" dirty="0"/>
              <a:t>cademic Interview ( 15 Minutes)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Submission Date: Wednesday 6</a:t>
            </a:r>
            <a:r>
              <a:rPr lang="en-GB" sz="2000" b="1" baseline="300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th</a:t>
            </a:r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 May 2026</a:t>
            </a:r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4813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98D094-42B2-42BA-AA14-E8FBE073A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465D64B-59F4-4BDC-B833-A17EF1E04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63FE6F10-B3AD-4403-94CA-F51155286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64D6A39-A4F7-4B00-9F42-3BC67177D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246887"/>
            <a:ext cx="4397755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3553ADF-88A1-4645-B819-890CA3DF7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B5D0D97D-7911-4A25-88E2-4D81FD4A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A9AD570-E9D0-4960-8950-13B882D41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5400" b="1" cap="all">
                <a:solidFill>
                  <a:srgbClr val="FFFFFF"/>
                </a:solidFill>
              </a:rPr>
              <a:t>Take a Break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5DF322-51FE-4FAD-B1EE-AF1C204CB8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4142" b="-1"/>
          <a:stretch/>
        </p:blipFill>
        <p:spPr>
          <a:xfrm>
            <a:off x="872064" y="857675"/>
            <a:ext cx="6045576" cy="514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89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7818327-9D44-4214-BEC7-F7463A8BD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19A809E-3C2B-5DD5-B571-A169F90448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</a:blip>
          <a:srcRect t="2407" b="17806"/>
          <a:stretch/>
        </p:blipFill>
        <p:spPr>
          <a:xfrm>
            <a:off x="20" y="3809"/>
            <a:ext cx="12191980" cy="685800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96B7D9-8894-4E5C-8DCF-35BECF8D36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B124AB85-4100-4F9F-3DE3-808C50A632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>
            <a:normAutofit fontScale="90000"/>
          </a:bodyPr>
          <a:lstStyle/>
          <a:p>
            <a:r>
              <a:rPr lang="cy-GB"/>
              <a:t>MOODLE</a:t>
            </a:r>
            <a:br>
              <a:rPr lang="cy-GB"/>
            </a:br>
            <a:r>
              <a:rPr lang="cy-GB"/>
              <a:t>ECPS4015-Introduction to Counselling </a:t>
            </a:r>
            <a:r>
              <a:rPr lang="cy-GB" err="1"/>
              <a:t>Skills</a:t>
            </a:r>
            <a:endParaRPr lang="en-GB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6726F78-2EE2-9579-D209-4DADC1C900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Introduction to Counselling Skills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70734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9C0B311-F8C2-4EC9-8BE3-57FFC031A1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340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96909C-85A9-45ED-860C-23E681677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rgbClr val="FFFFFF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734BF9-9CFC-456E-9D10-1CF452667F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91" r="1" b="21275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6717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1B4D244C-DF0F-4F09-A743-1B15D360898A}"/>
              </a:ext>
            </a:extLst>
          </p:cNvPr>
          <p:cNvSpPr/>
          <p:nvPr/>
        </p:nvSpPr>
        <p:spPr>
          <a:xfrm>
            <a:off x="1318953" y="1086196"/>
            <a:ext cx="9964189" cy="4804757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/>
              <a:t>What are you looking forward to in this module?</a:t>
            </a:r>
          </a:p>
        </p:txBody>
      </p:sp>
    </p:spTree>
    <p:extLst>
      <p:ext uri="{BB962C8B-B14F-4D97-AF65-F5344CB8AC3E}">
        <p14:creationId xmlns:p14="http://schemas.microsoft.com/office/powerpoint/2010/main" val="39137581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Module Content</a:t>
            </a:r>
            <a:br>
              <a:rPr lang="en-GB" b="1"/>
            </a:b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3687" y="1590502"/>
            <a:ext cx="5144193" cy="449025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Contracting and working safely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Counselling Theory and Approaches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Ethics and Professional Standards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Active listening and Attending Skills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Responding Skills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Core Conditions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Working with emotions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Reflective practice.  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08668B2-7D01-4EAB-99C1-094F6B83E4E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94060" y="1653914"/>
            <a:ext cx="4754563" cy="3169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2957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Interactive Task</a:t>
            </a:r>
            <a:br>
              <a:rPr lang="en-GB" b="1"/>
            </a:b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3687" y="1607127"/>
            <a:ext cx="5144193" cy="447363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en-GB" sz="3600"/>
          </a:p>
          <a:p>
            <a:pPr marL="45720" indent="0">
              <a:buNone/>
            </a:pPr>
            <a:r>
              <a:rPr lang="en-GB" sz="3600"/>
              <a:t>Working in small groups consider your expectations and ideas for working effectively and safely as a group</a:t>
            </a:r>
          </a:p>
          <a:p>
            <a:pPr marL="45720" indent="0">
              <a:buNone/>
            </a:pPr>
            <a:endParaRPr lang="en-GB"/>
          </a:p>
        </p:txBody>
      </p:sp>
      <p:pic>
        <p:nvPicPr>
          <p:cNvPr id="2050" name="Picture 2" descr="Should I try group therapy or a support group? - Counselling Directory">
            <a:extLst>
              <a:ext uri="{FF2B5EF4-FFF2-40B4-BE49-F238E27FC236}">
                <a16:creationId xmlns:a16="http://schemas.microsoft.com/office/drawing/2014/main" id="{5CC3DAB3-C327-40C5-A174-992EBBAD5A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418704"/>
            <a:ext cx="5485161" cy="4342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8884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279248" y="202592"/>
            <a:ext cx="11602477" cy="6143454"/>
          </a:xfrm>
          <a:prstGeom prst="cloud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In small groups discuss your  understanding of</a:t>
            </a:r>
          </a:p>
          <a:p>
            <a:pPr algn="ctr"/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 Counselling Skills</a:t>
            </a:r>
          </a:p>
          <a:p>
            <a:pPr algn="ctr"/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Counselling Practice</a:t>
            </a:r>
          </a:p>
          <a:p>
            <a:pPr algn="ctr"/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Psychotherapy</a:t>
            </a:r>
          </a:p>
        </p:txBody>
      </p:sp>
    </p:spTree>
    <p:extLst>
      <p:ext uri="{BB962C8B-B14F-4D97-AF65-F5344CB8AC3E}">
        <p14:creationId xmlns:p14="http://schemas.microsoft.com/office/powerpoint/2010/main" val="33608398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FD3BF40-7110-6590-24EC-0986603A1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 brief overview of the historical development of "Counselling professions"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4A1021A-C810-B08E-16CB-E58C98D995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5124612" cy="4023360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The Rise of Psychotherapy - As late as 1907 little was known about psychotherapy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Conflict between physicians and ministers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Despite growing medical and cultural awareness of psychological suffering, few physicians understood the workings of the mind.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Most influential in continental Europe from about 1930 to the mid-20th century was Humanistic and Existential Therapy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87E13F-3701-933C-ABCD-1F5F904705F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Psycho analysis - Sigmund Freud (1856 – 1939)</a:t>
            </a:r>
          </a:p>
          <a:p>
            <a:r>
              <a:rPr lang="en-US" sz="2000" dirty="0" err="1">
                <a:solidFill>
                  <a:schemeClr val="accent1">
                    <a:lumMod val="50000"/>
                  </a:schemeClr>
                </a:solidFill>
              </a:rPr>
              <a:t>Behaviourism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 – J.B. Watson ( 1878-1958); Ivan Pavlov (1849-1939); B.F. Skinner ( 1904 – 1990)</a:t>
            </a:r>
          </a:p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Cognitivism - 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  <a:ea typeface="+mj-lt"/>
                <a:cs typeface="+mj-lt"/>
              </a:rPr>
              <a:t>Albert Ellis: (1913-2007); Aaron Beck (1921-2021); 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Albert Bandura (1925- 2021) </a:t>
            </a:r>
            <a:endParaRPr lang="en-GB" sz="2000" dirty="0">
              <a:solidFill>
                <a:schemeClr val="accent1">
                  <a:lumMod val="50000"/>
                </a:schemeClr>
              </a:solidFill>
              <a:ea typeface="+mj-lt"/>
              <a:cs typeface="+mj-lt"/>
            </a:endParaRP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  <a:ea typeface="+mj-lt"/>
                <a:cs typeface="+mj-lt"/>
              </a:rPr>
              <a:t>Humanistic Approaches – Abraham Maslow(1908-1970); Carl Rogers (1908-1970)</a:t>
            </a:r>
            <a:br>
              <a:rPr lang="en-GB" sz="2000" dirty="0">
                <a:solidFill>
                  <a:schemeClr val="accent1">
                    <a:lumMod val="50000"/>
                  </a:schemeClr>
                </a:solidFill>
                <a:ea typeface="+mj-lt"/>
                <a:cs typeface="+mj-lt"/>
              </a:rPr>
            </a:br>
            <a:endParaRPr lang="en-GB" sz="2000" dirty="0">
              <a:solidFill>
                <a:schemeClr val="accent1">
                  <a:lumMod val="50000"/>
                </a:schemeClr>
              </a:solidFill>
              <a:ea typeface="+mj-lt"/>
              <a:cs typeface="+mj-lt"/>
            </a:endParaRP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  <a:ea typeface="+mj-lt"/>
                <a:cs typeface="+mj-lt"/>
              </a:rPr>
              <a:t>Post Modern and Multicultural Perspectives</a:t>
            </a: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  <a:ea typeface="+mj-lt"/>
                <a:cs typeface="+mj-lt"/>
              </a:rPr>
              <a:t>Neuroscience </a:t>
            </a:r>
            <a:r>
              <a:rPr lang="en-GB" sz="2000">
                <a:solidFill>
                  <a:schemeClr val="accent1">
                    <a:lumMod val="50000"/>
                  </a:schemeClr>
                </a:solidFill>
                <a:ea typeface="+mj-lt"/>
                <a:cs typeface="+mj-lt"/>
              </a:rPr>
              <a:t>and Neuro-psychotherapy</a:t>
            </a:r>
            <a:br>
              <a:rPr lang="en-GB" sz="2000" dirty="0">
                <a:solidFill>
                  <a:schemeClr val="accent1">
                    <a:lumMod val="50000"/>
                  </a:schemeClr>
                </a:solidFill>
                <a:ea typeface="+mj-lt"/>
                <a:cs typeface="+mj-lt"/>
              </a:rPr>
            </a:br>
            <a:endParaRPr lang="en-US" sz="2000" dirty="0">
              <a:solidFill>
                <a:schemeClr val="accent1">
                  <a:lumMod val="50000"/>
                </a:schemeClr>
              </a:solidFill>
              <a:ea typeface="+mj-lt"/>
              <a:cs typeface="+mj-lt"/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49666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142E4-1979-0CD2-2407-17B7B49D9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Counselling Professions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82F5C-4808-B0A9-D19B-F4F80D7A3BC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Support Workers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Mental Health Mentors/ Advisors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Coaching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Can you think of any others?</a:t>
            </a:r>
          </a:p>
          <a:p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331524-16D6-90FF-7829-3BACFAF50D0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Counsellors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Psychotherapist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Psychiatrist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Clinical Psychologist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Counselling Psychologist</a:t>
            </a:r>
          </a:p>
        </p:txBody>
      </p:sp>
    </p:spTree>
    <p:extLst>
      <p:ext uri="{BB962C8B-B14F-4D97-AF65-F5344CB8AC3E}">
        <p14:creationId xmlns:p14="http://schemas.microsoft.com/office/powerpoint/2010/main" val="18270537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46CBFBA-478F-97C3-0015-3740CBDC81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F10E643-B997-9C85-71F5-8EA5752929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EB12C46-BADA-76CB-C6FE-53255C54F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4AAC2CD-19BC-6E85-E3E7-1F9FD2CD4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70D1868E-DC17-D541-EAE1-14ED53229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75A4895-2777-0123-65ED-C8F2D333A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246887"/>
            <a:ext cx="4397755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B26F226-A0FE-2FDA-B791-8DBF21C0B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8C70700D-2ACF-872F-360F-3C0B4B6EB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CD2A49A-3A1E-0F10-8DED-AAB29D1A8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5400" b="1" cap="all">
                <a:solidFill>
                  <a:srgbClr val="FFFFFF"/>
                </a:solidFill>
              </a:rPr>
              <a:t>Take a Break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7C4ADC-BD21-EF14-B194-21B488EA68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4142" b="-1"/>
          <a:stretch/>
        </p:blipFill>
        <p:spPr>
          <a:xfrm>
            <a:off x="872064" y="857675"/>
            <a:ext cx="6045576" cy="514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964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7726A94-1EF0-4D91-B7BF-C033E3D6E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>
              <a:lumMod val="75000"/>
            </a:schemeClr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65626188-BC88-4034-B4BD-6E0545033E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60000"/>
          </a:blip>
          <a:srcRect t="27748" b="16697"/>
          <a:stretch/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8F0650C-11DF-45E6-8EC2-E3B298F0D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24FB4153-1E3E-4AE9-8306-E8C292894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FF9705B-517D-48B3-8406-075A904849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chemeClr val="accent1">
                    <a:lumMod val="75000"/>
                  </a:schemeClr>
                </a:solidFill>
              </a:rPr>
              <a:t>In small groups – Discuss differences between ‘Listening’ and ‘Active Listening’?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00D4A-3297-49B4-B6C1-3DC7DE0542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117065ED-7F69-406B-B396-0FBBA641B1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0370" y="3808456"/>
            <a:ext cx="5020363" cy="290886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17806622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0C4F1C3-3ADD-491F-8C66-57912A2421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2ABE273-A57A-4523-99C5-F4D7F4511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1A15CF5-392D-404A-8095-DD2085F2F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D0F74E7-7AA9-4171-BCD1-C325B7632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653842" y="2054826"/>
            <a:ext cx="0" cy="27432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loud Callout 3"/>
          <p:cNvSpPr/>
          <p:nvPr/>
        </p:nvSpPr>
        <p:spPr>
          <a:xfrm>
            <a:off x="5962997" y="743695"/>
            <a:ext cx="5879868" cy="537822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indent="-182880"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</a:pPr>
            <a:r>
              <a:rPr lang="en-US" sz="4400" b="1">
                <a:solidFill>
                  <a:schemeClr val="accent1">
                    <a:lumMod val="20000"/>
                    <a:lumOff val="80000"/>
                  </a:schemeClr>
                </a:solidFill>
              </a:rPr>
              <a:t>Consider some of the barriers to listening?</a:t>
            </a:r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F84E3E96-74D0-44A4-94AE-12FD96FE6E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336" y="1083212"/>
            <a:ext cx="5176910" cy="498248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6723581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0C4F1C3-3ADD-491F-8C66-57912A2421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323FE0-DFB0-4368-A3C2-FC1402A98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4BCA77F-6A46-46C1-822E-DF8DB6F08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0F30BB5-7BA0-4D79-B51D-809B0D796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2000" cy="6858000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EE376D6-F107-4DB3-9670-0912D44E3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3287" y="821636"/>
            <a:ext cx="6758457" cy="579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800"/>
              <a:t>Suggested by Gerard Egan (2010)</a:t>
            </a:r>
            <a:br>
              <a:rPr lang="en-GB" sz="2800"/>
            </a:br>
            <a:br>
              <a:rPr lang="en-GB" sz="2800"/>
            </a:br>
            <a:r>
              <a:rPr lang="en-GB" sz="6600" b="1"/>
              <a:t>S</a:t>
            </a:r>
            <a:r>
              <a:rPr lang="en-GB" sz="2800"/>
              <a:t>: Sit </a:t>
            </a:r>
            <a:r>
              <a:rPr lang="en-GB" sz="2800" i="1"/>
              <a:t>squarely</a:t>
            </a:r>
            <a:br>
              <a:rPr lang="en-GB" sz="2800"/>
            </a:br>
            <a:r>
              <a:rPr lang="en-GB" sz="6600" b="1"/>
              <a:t>O</a:t>
            </a:r>
            <a:r>
              <a:rPr lang="en-GB" sz="2800"/>
              <a:t>: </a:t>
            </a:r>
            <a:r>
              <a:rPr lang="en-GB" sz="2800" i="1"/>
              <a:t>Open </a:t>
            </a:r>
            <a:r>
              <a:rPr lang="en-GB" sz="2800"/>
              <a:t>posture</a:t>
            </a:r>
            <a:br>
              <a:rPr lang="en-GB" sz="2800"/>
            </a:br>
            <a:r>
              <a:rPr lang="en-GB" sz="6600" b="1"/>
              <a:t>L</a:t>
            </a:r>
            <a:r>
              <a:rPr lang="en-GB" sz="2800"/>
              <a:t>: </a:t>
            </a:r>
            <a:r>
              <a:rPr lang="en-GB" sz="2800" i="1"/>
              <a:t>Lean</a:t>
            </a:r>
            <a:r>
              <a:rPr lang="en-GB" sz="2800"/>
              <a:t> towards the other</a:t>
            </a:r>
            <a:br>
              <a:rPr lang="en-GB" sz="2800"/>
            </a:br>
            <a:r>
              <a:rPr lang="en-GB" sz="6600" b="1"/>
              <a:t>E</a:t>
            </a:r>
            <a:r>
              <a:rPr lang="en-GB" sz="2800"/>
              <a:t>: Good </a:t>
            </a:r>
            <a:r>
              <a:rPr lang="en-GB" sz="2800" i="1"/>
              <a:t>eye</a:t>
            </a:r>
            <a:r>
              <a:rPr lang="en-GB" sz="2800"/>
              <a:t> contact</a:t>
            </a:r>
            <a:br>
              <a:rPr lang="en-GB" sz="2800"/>
            </a:br>
            <a:r>
              <a:rPr lang="en-GB" sz="6600" b="1"/>
              <a:t>R</a:t>
            </a:r>
            <a:r>
              <a:rPr lang="en-GB" sz="2800"/>
              <a:t>: </a:t>
            </a:r>
            <a:r>
              <a:rPr lang="en-GB" sz="2800" i="1"/>
              <a:t>Relaxed</a:t>
            </a:r>
            <a:endParaRPr lang="en-US" sz="5400" b="1" cap="all">
              <a:solidFill>
                <a:schemeClr val="tx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F561C9-F335-45B4-A0DC-68F946099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39821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6728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9CBD3C9-4E66-426D-948E-7CF477810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DB95FCF-AD96-482F-9FB8-CD95725E6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EEEC00-AD80-4734-BEE6-04CBDEC83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2ED84DD6-8A68-4994-8094-8DDBE89BF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76049D7-366E-4AC9-B689-460CC28F8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246887"/>
            <a:ext cx="4397755" cy="6377939"/>
          </a:xfrm>
          <a:prstGeom prst="rect">
            <a:avLst/>
          </a:prstGeom>
          <a:solidFill>
            <a:srgbClr val="A6B727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C9E91F8-C4AE-4EB0-8B76-FF3F3FC71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4AD45A04-4150-4943-BB06-EEEDDD73B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7C473B-39B1-4D33-B0A1-AF2F4D67E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3200" b="1" cap="all">
                <a:solidFill>
                  <a:srgbClr val="FFFFFF"/>
                </a:solidFill>
              </a:rPr>
              <a:t>Skills Practice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8149EDB-4C7A-4F7D-85B0-A944535C050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3712" y="857675"/>
            <a:ext cx="5402280" cy="5140669"/>
          </a:xfrm>
          <a:prstGeom prst="rect">
            <a:avLst/>
          </a:prstGeom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6013225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BAB1F07-B6F8-4224-BF80-8394977D32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3402" y="2225505"/>
            <a:ext cx="7552983" cy="2819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4339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7E8C1-3B2F-CEAE-DCD5-ED01DB02A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5" y="609599"/>
            <a:ext cx="3364378" cy="5606143"/>
          </a:xfrm>
        </p:spPr>
        <p:txBody>
          <a:bodyPr>
            <a:normAutofit/>
          </a:bodyPr>
          <a:lstStyle/>
          <a:p>
            <a:r>
              <a:rPr lang="en-GB" sz="4800"/>
              <a:t>Active Listening Exercise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6C3F49BA-AFB5-CD07-6073-4685EFB018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3733452"/>
              </p:ext>
            </p:extLst>
          </p:nvPr>
        </p:nvGraphicFramePr>
        <p:xfrm>
          <a:off x="4545013" y="1199858"/>
          <a:ext cx="6451943" cy="4467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68584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11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13">
            <a:extLst>
              <a:ext uri="{FF2B5EF4-FFF2-40B4-BE49-F238E27FC236}">
                <a16:creationId xmlns:a16="http://schemas.microsoft.com/office/drawing/2014/main" id="{9998D094-42B2-42BA-AA14-E8FBE073A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8" name="Straight Connector 15">
            <a:extLst>
              <a:ext uri="{FF2B5EF4-FFF2-40B4-BE49-F238E27FC236}">
                <a16:creationId xmlns:a16="http://schemas.microsoft.com/office/drawing/2014/main" id="{8465D64B-59F4-4BDC-B833-A17EF1E04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17">
            <a:extLst>
              <a:ext uri="{FF2B5EF4-FFF2-40B4-BE49-F238E27FC236}">
                <a16:creationId xmlns:a16="http://schemas.microsoft.com/office/drawing/2014/main" id="{63FE6F10-B3AD-4403-94CA-F51155286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0" name="Rectangle 19">
            <a:extLst>
              <a:ext uri="{FF2B5EF4-FFF2-40B4-BE49-F238E27FC236}">
                <a16:creationId xmlns:a16="http://schemas.microsoft.com/office/drawing/2014/main" id="{364D6A39-A4F7-4B00-9F42-3BC67177D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246887"/>
            <a:ext cx="4397755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1" name="Straight Connector 21">
            <a:extLst>
              <a:ext uri="{FF2B5EF4-FFF2-40B4-BE49-F238E27FC236}">
                <a16:creationId xmlns:a16="http://schemas.microsoft.com/office/drawing/2014/main" id="{13553ADF-88A1-4645-B819-890CA3DF7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23">
            <a:extLst>
              <a:ext uri="{FF2B5EF4-FFF2-40B4-BE49-F238E27FC236}">
                <a16:creationId xmlns:a16="http://schemas.microsoft.com/office/drawing/2014/main" id="{B5D0D97D-7911-4A25-88E2-4D81FD4A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30A981C-9849-40F0-B701-8F9A0F203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5400" b="1" cap="all">
                <a:solidFill>
                  <a:srgbClr val="FFFFFF"/>
                </a:solidFill>
              </a:rPr>
              <a:t>Pause for a moment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D0D4118-1131-416D-835F-0918380992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14967"/>
          <a:stretch/>
        </p:blipFill>
        <p:spPr>
          <a:xfrm>
            <a:off x="872064" y="857675"/>
            <a:ext cx="6045576" cy="514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79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Reflective Practice</a:t>
            </a:r>
            <a:br>
              <a:rPr lang="en-GB" b="1"/>
            </a:b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3687" y="1590502"/>
            <a:ext cx="5763491" cy="4800600"/>
          </a:xfrm>
        </p:spPr>
        <p:txBody>
          <a:bodyPr>
            <a:normAutofit/>
          </a:bodyPr>
          <a:lstStyle/>
          <a:p>
            <a:r>
              <a:rPr lang="en-GB" sz="2400"/>
              <a:t>As you undertake your practice you are asked to reflect on your work.</a:t>
            </a:r>
          </a:p>
          <a:p>
            <a:r>
              <a:rPr lang="en-GB" sz="2400"/>
              <a:t>This is during the skills practice as well as after, in the group discussion.</a:t>
            </a:r>
          </a:p>
          <a:p>
            <a:r>
              <a:rPr lang="en-GB" sz="2400"/>
              <a:t>You will also reflect on your work during your time away from the course.</a:t>
            </a:r>
          </a:p>
          <a:p>
            <a:r>
              <a:rPr lang="en-GB" sz="2400"/>
              <a:t>This reflection will enable you to evaluate your skills, which in turn will help you to become a more able and confident practitioner.</a:t>
            </a:r>
          </a:p>
          <a:p>
            <a:pPr marL="45720" indent="0">
              <a:buNone/>
            </a:pPr>
            <a:endParaRPr lang="en-GB"/>
          </a:p>
        </p:txBody>
      </p:sp>
      <p:pic>
        <p:nvPicPr>
          <p:cNvPr id="1026" name="Picture 2" descr="Reflective Practice - Examples - Psychiatry Training UK">
            <a:extLst>
              <a:ext uri="{FF2B5EF4-FFF2-40B4-BE49-F238E27FC236}">
                <a16:creationId xmlns:a16="http://schemas.microsoft.com/office/drawing/2014/main" id="{D3AFE963-853F-4E67-AFA4-974344845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652" y="1104207"/>
            <a:ext cx="480060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86626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CD1A2-78D1-4197-B102-BF8F052CC1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6585048" cy="2170313"/>
          </a:xfrm>
        </p:spPr>
        <p:txBody>
          <a:bodyPr/>
          <a:lstStyle/>
          <a:p>
            <a:r>
              <a:rPr lang="en-GB" err="1"/>
              <a:t>Journalling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36E01-3F50-4AC6-B4F1-100B221226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814" y="3805312"/>
            <a:ext cx="6585048" cy="2609556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chemeClr val="accent1">
                    <a:lumMod val="20000"/>
                    <a:lumOff val="80000"/>
                  </a:schemeClr>
                </a:solidFill>
              </a:rPr>
              <a:t>Start where you are now. What is going on for you at the moment?</a:t>
            </a:r>
          </a:p>
          <a:p>
            <a:r>
              <a:rPr lang="en-GB" sz="2800">
                <a:solidFill>
                  <a:schemeClr val="accent1">
                    <a:lumMod val="20000"/>
                    <a:lumOff val="80000"/>
                  </a:schemeClr>
                </a:solidFill>
              </a:rPr>
              <a:t>Write in a “stream of consciousness” for five minutes. (Don’t edit your thoughts!)</a:t>
            </a:r>
          </a:p>
          <a:p>
            <a:r>
              <a:rPr lang="en-GB" sz="2800">
                <a:solidFill>
                  <a:schemeClr val="accent1">
                    <a:lumMod val="20000"/>
                    <a:lumOff val="80000"/>
                  </a:schemeClr>
                </a:solidFill>
              </a:rPr>
              <a:t>Just go with it</a:t>
            </a:r>
          </a:p>
          <a:p>
            <a:pPr marL="45720" indent="0">
              <a:buNone/>
            </a:pPr>
            <a:endParaRPr lang="en-GB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Content Placeholder 5" descr="A person writing on a piece of paper&#10;&#10;Description automatically generated with medium confidence">
            <a:extLst>
              <a:ext uri="{FF2B5EF4-FFF2-40B4-BE49-F238E27FC236}">
                <a16:creationId xmlns:a16="http://schemas.microsoft.com/office/drawing/2014/main" id="{A8E28A97-4090-495B-B0B6-3E723EEA9E34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7585075" y="1744663"/>
            <a:ext cx="4606925" cy="4205287"/>
          </a:xfrm>
        </p:spPr>
      </p:pic>
    </p:spTree>
    <p:extLst>
      <p:ext uri="{BB962C8B-B14F-4D97-AF65-F5344CB8AC3E}">
        <p14:creationId xmlns:p14="http://schemas.microsoft.com/office/powerpoint/2010/main" val="37449469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9999C-5FDE-CE89-14B8-880FF879D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Reading for next week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416448C-AF44-7E3F-33C5-1DF6BFF7EDC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226449540"/>
              </p:ext>
            </p:extLst>
          </p:nvPr>
        </p:nvGraphicFramePr>
        <p:xfrm>
          <a:off x="1143000" y="2057399"/>
          <a:ext cx="475488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7ECEFA-C8EE-E972-09E1-897291B361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518920"/>
            <a:ext cx="5659120" cy="499364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dirty="0"/>
              <a:t>READING</a:t>
            </a:r>
            <a:endParaRPr lang="en-GB" dirty="0"/>
          </a:p>
          <a:p>
            <a:r>
              <a:rPr lang="en-GB" dirty="0">
                <a:hlinkClick r:id="rId8"/>
              </a:rPr>
              <a:t>BACP Ethical Framework for the Counselling Professions</a:t>
            </a:r>
            <a:endParaRPr lang="en-GB" dirty="0"/>
          </a:p>
          <a:p>
            <a:r>
              <a:rPr lang="en-GB" dirty="0">
                <a:hlinkClick r:id="rId9"/>
              </a:rPr>
              <a:t>NCPS code-of-ethics</a:t>
            </a:r>
            <a:endParaRPr lang="en-GB" dirty="0"/>
          </a:p>
          <a:p>
            <a:r>
              <a:rPr lang="en-GB" dirty="0">
                <a:hlinkClick r:id="rId10"/>
              </a:rPr>
              <a:t>BPS Code of Ethics</a:t>
            </a:r>
            <a:endParaRPr lang="en-GB" dirty="0"/>
          </a:p>
          <a:p>
            <a:r>
              <a:rPr lang="en-GB" dirty="0"/>
              <a:t>McLeod, J. and McLeod, J. (2011). </a:t>
            </a:r>
            <a:r>
              <a:rPr lang="en-GB" i="1" dirty="0"/>
              <a:t>Counselling Skills. 2nd </a:t>
            </a:r>
            <a:r>
              <a:rPr lang="en-GB" i="1" dirty="0" err="1"/>
              <a:t>Edn</a:t>
            </a:r>
            <a:r>
              <a:rPr lang="en-GB" i="1" dirty="0"/>
              <a:t>. </a:t>
            </a:r>
            <a:r>
              <a:rPr lang="en-GB" dirty="0"/>
              <a:t>Maidenhead: McGraw Hill [</a:t>
            </a:r>
            <a:r>
              <a:rPr lang="en-GB" dirty="0" err="1"/>
              <a:t>ebook</a:t>
            </a:r>
            <a:r>
              <a:rPr lang="en-GB" dirty="0"/>
              <a:t>]. Chapter 47:Ethical principles for embedded counselling</a:t>
            </a:r>
          </a:p>
          <a:p>
            <a:r>
              <a:rPr lang="en-GB" dirty="0"/>
              <a:t>Reeves, A &amp; Bond, T (2021) Standards and Ethics in Counselling Chapter 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625977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928E4D0-782D-4812-BE7D-AE5131FD375E}">
  <ds:schemaRefs>
    <ds:schemaRef ds:uri="16c05727-aa75-4e4a-9b5f-8a80a1165891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E0915EF7-B9F6-4EB7-AA4F-557BE6AB702C}">
  <ds:schemaRefs>
    <ds:schemaRef ds:uri="16c05727-aa75-4e4a-9b5f-8a80a1165891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465D742-03F8-4A07-AD44-2F5940A9609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 design</Template>
  <TotalTime>0</TotalTime>
  <Words>839</Words>
  <Application>Microsoft Office PowerPoint</Application>
  <PresentationFormat>Widescreen</PresentationFormat>
  <Paragraphs>130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DengXian</vt:lpstr>
      <vt:lpstr>Arial</vt:lpstr>
      <vt:lpstr>Calibri</vt:lpstr>
      <vt:lpstr>Corbel</vt:lpstr>
      <vt:lpstr>Symbol</vt:lpstr>
      <vt:lpstr>Times New Roman</vt:lpstr>
      <vt:lpstr>Basis</vt:lpstr>
      <vt:lpstr>ECPS4015: Introduction to Counselling Skills Module Lead: Andrea Williams</vt:lpstr>
      <vt:lpstr>Welcome to the ECPS4015 Introduction to Counselling Skills Module - 2026</vt:lpstr>
      <vt:lpstr>Session Aims: Week Module Introduction</vt:lpstr>
      <vt:lpstr>Module Aims</vt:lpstr>
      <vt:lpstr>Module Learning Outcomes</vt:lpstr>
      <vt:lpstr>Module Structure </vt:lpstr>
      <vt:lpstr>Module Structure </vt:lpstr>
      <vt:lpstr>Module ECPS4015  Assessment Schedule 2026</vt:lpstr>
      <vt:lpstr>Take a Break</vt:lpstr>
      <vt:lpstr>MOODLE ECPS4015-Introduction to Counselling Skills</vt:lpstr>
      <vt:lpstr>PowerPoint Presentation</vt:lpstr>
      <vt:lpstr>PowerPoint Presentation</vt:lpstr>
      <vt:lpstr>Module Content </vt:lpstr>
      <vt:lpstr>Interactive Task </vt:lpstr>
      <vt:lpstr>PowerPoint Presentation</vt:lpstr>
      <vt:lpstr>A brief overview of the historical development of "Counselling professions"</vt:lpstr>
      <vt:lpstr>Counselling Professions</vt:lpstr>
      <vt:lpstr>Take a Break</vt:lpstr>
      <vt:lpstr>In small groups – Discuss differences between ‘Listening’ and ‘Active Listening’? </vt:lpstr>
      <vt:lpstr>PowerPoint Presentation</vt:lpstr>
      <vt:lpstr>Suggested by Gerard Egan (2010)  S: Sit squarely O: Open posture L: Lean towards the other E: Good eye contact R: Relaxed</vt:lpstr>
      <vt:lpstr>Skills Practice</vt:lpstr>
      <vt:lpstr>PowerPoint Presentation</vt:lpstr>
      <vt:lpstr>Active Listening Exercise</vt:lpstr>
      <vt:lpstr>Pause for a moment</vt:lpstr>
      <vt:lpstr>Reflective Practice </vt:lpstr>
      <vt:lpstr>Journalling</vt:lpstr>
      <vt:lpstr>Reading for next week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2021-02-24T15:33:56Z</dcterms:created>
  <dcterms:modified xsi:type="dcterms:W3CDTF">2026-01-26T17:57:59Z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